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tags/tag4.xml" ContentType="application/vnd.openxmlformats-officedocument.presentationml.tags+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2"/>
  </p:notesMasterIdLst>
  <p:handoutMasterIdLst>
    <p:handoutMasterId r:id="rId93"/>
  </p:handoutMasterIdLst>
  <p:sldIdLst>
    <p:sldId id="649" r:id="rId2"/>
    <p:sldId id="883" r:id="rId3"/>
    <p:sldId id="727" r:id="rId4"/>
    <p:sldId id="884" r:id="rId5"/>
    <p:sldId id="729" r:id="rId6"/>
    <p:sldId id="730" r:id="rId7"/>
    <p:sldId id="731" r:id="rId8"/>
    <p:sldId id="885" r:id="rId9"/>
    <p:sldId id="733" r:id="rId10"/>
    <p:sldId id="886" r:id="rId11"/>
    <p:sldId id="887" r:id="rId12"/>
    <p:sldId id="888" r:id="rId13"/>
    <p:sldId id="889" r:id="rId14"/>
    <p:sldId id="890" r:id="rId15"/>
    <p:sldId id="740" r:id="rId16"/>
    <p:sldId id="741" r:id="rId17"/>
    <p:sldId id="654" r:id="rId18"/>
    <p:sldId id="655" r:id="rId19"/>
    <p:sldId id="656" r:id="rId20"/>
    <p:sldId id="685" r:id="rId21"/>
    <p:sldId id="891" r:id="rId22"/>
    <p:sldId id="686" r:id="rId23"/>
    <p:sldId id="722" r:id="rId24"/>
    <p:sldId id="657" r:id="rId25"/>
    <p:sldId id="684" r:id="rId26"/>
    <p:sldId id="707" r:id="rId27"/>
    <p:sldId id="892" r:id="rId28"/>
    <p:sldId id="721" r:id="rId29"/>
    <p:sldId id="750" r:id="rId30"/>
    <p:sldId id="893" r:id="rId31"/>
    <p:sldId id="894" r:id="rId32"/>
    <p:sldId id="895" r:id="rId33"/>
    <p:sldId id="896" r:id="rId34"/>
    <p:sldId id="897" r:id="rId35"/>
    <p:sldId id="898" r:id="rId36"/>
    <p:sldId id="900" r:id="rId37"/>
    <p:sldId id="901" r:id="rId38"/>
    <p:sldId id="902" r:id="rId39"/>
    <p:sldId id="903" r:id="rId40"/>
    <p:sldId id="904" r:id="rId41"/>
    <p:sldId id="905" r:id="rId42"/>
    <p:sldId id="906" r:id="rId43"/>
    <p:sldId id="907" r:id="rId44"/>
    <p:sldId id="908" r:id="rId45"/>
    <p:sldId id="909" r:id="rId46"/>
    <p:sldId id="757" r:id="rId47"/>
    <p:sldId id="856" r:id="rId48"/>
    <p:sldId id="867" r:id="rId49"/>
    <p:sldId id="760" r:id="rId50"/>
    <p:sldId id="761" r:id="rId51"/>
    <p:sldId id="708" r:id="rId52"/>
    <p:sldId id="716" r:id="rId53"/>
    <p:sldId id="709" r:id="rId54"/>
    <p:sldId id="719" r:id="rId55"/>
    <p:sldId id="710" r:id="rId56"/>
    <p:sldId id="769" r:id="rId57"/>
    <p:sldId id="713" r:id="rId58"/>
    <p:sldId id="714" r:id="rId59"/>
    <p:sldId id="910" r:id="rId60"/>
    <p:sldId id="801" r:id="rId61"/>
    <p:sldId id="804" r:id="rId62"/>
    <p:sldId id="802" r:id="rId63"/>
    <p:sldId id="863" r:id="rId64"/>
    <p:sldId id="807" r:id="rId65"/>
    <p:sldId id="864" r:id="rId66"/>
    <p:sldId id="865" r:id="rId67"/>
    <p:sldId id="808" r:id="rId68"/>
    <p:sldId id="809" r:id="rId69"/>
    <p:sldId id="810" r:id="rId70"/>
    <p:sldId id="873" r:id="rId71"/>
    <p:sldId id="812" r:id="rId72"/>
    <p:sldId id="816" r:id="rId73"/>
    <p:sldId id="817" r:id="rId74"/>
    <p:sldId id="899" r:id="rId75"/>
    <p:sldId id="868" r:id="rId76"/>
    <p:sldId id="819" r:id="rId77"/>
    <p:sldId id="821" r:id="rId78"/>
    <p:sldId id="822" r:id="rId79"/>
    <p:sldId id="869" r:id="rId80"/>
    <p:sldId id="824" r:id="rId81"/>
    <p:sldId id="870" r:id="rId82"/>
    <p:sldId id="874" r:id="rId83"/>
    <p:sldId id="871" r:id="rId84"/>
    <p:sldId id="827" r:id="rId85"/>
    <p:sldId id="828" r:id="rId86"/>
    <p:sldId id="830" r:id="rId87"/>
    <p:sldId id="831" r:id="rId88"/>
    <p:sldId id="875" r:id="rId89"/>
    <p:sldId id="832" r:id="rId90"/>
    <p:sldId id="857" r:id="rId91"/>
  </p:sldIdLst>
  <p:sldSz cx="9144000" cy="6858000" type="screen4x3"/>
  <p:notesSz cx="7010400" cy="9296400"/>
  <p:custDataLst>
    <p:tags r:id="rId9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F68D36"/>
    <a:srgbClr val="F57913"/>
    <a:srgbClr val="FFFF99"/>
    <a:srgbClr val="7DDFE9"/>
    <a:srgbClr val="E4EDF8"/>
    <a:srgbClr val="F6F9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769" autoAdjust="0"/>
    <p:restoredTop sz="94129" autoAdjust="0"/>
  </p:normalViewPr>
  <p:slideViewPr>
    <p:cSldViewPr>
      <p:cViewPr varScale="1">
        <p:scale>
          <a:sx n="94" d="100"/>
          <a:sy n="94" d="100"/>
        </p:scale>
        <p:origin x="1056" y="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7134"/>
    </p:cViewPr>
  </p:sorterViewPr>
  <p:notesViewPr>
    <p:cSldViewPr>
      <p:cViewPr varScale="1">
        <p:scale>
          <a:sx n="83" d="100"/>
          <a:sy n="83" d="100"/>
        </p:scale>
        <p:origin x="-2040"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handoutMaster" Target="handoutMasters/handoutMaster1.xml"/><Relationship Id="rId9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367" cy="464503"/>
          </a:xfrm>
          <a:prstGeom prst="rect">
            <a:avLst/>
          </a:prstGeom>
        </p:spPr>
        <p:txBody>
          <a:bodyPr vert="horz" lIns="93179" tIns="46590" rIns="93179" bIns="46590"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971456" y="0"/>
            <a:ext cx="3037366" cy="464503"/>
          </a:xfrm>
          <a:prstGeom prst="rect">
            <a:avLst/>
          </a:prstGeom>
        </p:spPr>
        <p:txBody>
          <a:bodyPr vert="horz" lIns="93179" tIns="46590" rIns="93179" bIns="46590" rtlCol="0"/>
          <a:lstStyle>
            <a:lvl1pPr algn="r" fontAlgn="auto">
              <a:spcBef>
                <a:spcPts val="0"/>
              </a:spcBef>
              <a:spcAft>
                <a:spcPts val="0"/>
              </a:spcAft>
              <a:defRPr sz="1200">
                <a:latin typeface="+mn-lt"/>
              </a:defRPr>
            </a:lvl1pPr>
          </a:lstStyle>
          <a:p>
            <a:pPr>
              <a:defRPr/>
            </a:pPr>
            <a:fld id="{EE6B330D-3E5F-4A7B-8C55-E61641C4D63A}" type="datetimeFigureOut">
              <a:rPr lang="en-US"/>
              <a:pPr>
                <a:defRPr/>
              </a:pPr>
              <a:t>4/13/2020</a:t>
            </a:fld>
            <a:endParaRPr lang="en-US" dirty="0"/>
          </a:p>
        </p:txBody>
      </p:sp>
      <p:sp>
        <p:nvSpPr>
          <p:cNvPr id="4" name="Footer Placeholder 3"/>
          <p:cNvSpPr>
            <a:spLocks noGrp="1"/>
          </p:cNvSpPr>
          <p:nvPr>
            <p:ph type="ftr" sz="quarter" idx="2"/>
          </p:nvPr>
        </p:nvSpPr>
        <p:spPr>
          <a:xfrm>
            <a:off x="2726530" y="8831898"/>
            <a:ext cx="2257908" cy="464502"/>
          </a:xfrm>
          <a:prstGeom prst="rect">
            <a:avLst/>
          </a:prstGeom>
        </p:spPr>
        <p:txBody>
          <a:bodyPr vert="horz" lIns="93179" tIns="46590" rIns="93179" bIns="46590" rtlCol="0" anchor="b"/>
          <a:lstStyle>
            <a:lvl1pPr algn="l" fontAlgn="auto">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5219537" y="8830312"/>
            <a:ext cx="1789285" cy="464503"/>
          </a:xfrm>
          <a:prstGeom prst="rect">
            <a:avLst/>
          </a:prstGeom>
        </p:spPr>
        <p:txBody>
          <a:bodyPr vert="horz" lIns="93179" tIns="46590" rIns="93179" bIns="46590" rtlCol="0" anchor="b"/>
          <a:lstStyle>
            <a:lvl1pPr algn="r" fontAlgn="auto">
              <a:spcBef>
                <a:spcPts val="0"/>
              </a:spcBef>
              <a:spcAft>
                <a:spcPts val="0"/>
              </a:spcAft>
              <a:defRPr sz="1200">
                <a:latin typeface="+mn-lt"/>
              </a:defRPr>
            </a:lvl1pPr>
          </a:lstStyle>
          <a:p>
            <a:pPr>
              <a:defRPr/>
            </a:pPr>
            <a:fld id="{6A403263-97F4-4F6D-AE56-F23798FEB0B8}" type="slidenum">
              <a:rPr lang="en-US"/>
              <a:pPr>
                <a:defRPr/>
              </a:pPr>
              <a:t>‹#›</a:t>
            </a:fld>
            <a:endParaRPr lang="en-US" dirty="0"/>
          </a:p>
        </p:txBody>
      </p:sp>
      <p:pic>
        <p:nvPicPr>
          <p:cNvPr id="1027" name="Picture 3"/>
          <p:cNvPicPr>
            <a:picLocks noChangeAspect="1" noChangeArrowheads="1"/>
          </p:cNvPicPr>
          <p:nvPr/>
        </p:nvPicPr>
        <p:blipFill>
          <a:blip r:embed="rId2" cstate="print"/>
          <a:stretch>
            <a:fillRect/>
          </a:stretch>
        </p:blipFill>
        <p:spPr bwMode="auto">
          <a:xfrm>
            <a:off x="467360" y="8599171"/>
            <a:ext cx="2181013" cy="500112"/>
          </a:xfrm>
          <a:prstGeom prst="rect">
            <a:avLst/>
          </a:prstGeom>
          <a:noFill/>
          <a:ln w="9525">
            <a:noFill/>
            <a:miter lim="800000"/>
            <a:headEnd/>
            <a:tailEnd/>
          </a:ln>
          <a:effectLst/>
          <a:scene3d>
            <a:camera prst="orthographicFront">
              <a:rot lat="0" lon="0" rev="0"/>
            </a:camera>
            <a:lightRig rig="threePt" dir="t"/>
          </a:scene3d>
        </p:spPr>
      </p:pic>
    </p:spTree>
    <p:extLst>
      <p:ext uri="{BB962C8B-B14F-4D97-AF65-F5344CB8AC3E}">
        <p14:creationId xmlns:p14="http://schemas.microsoft.com/office/powerpoint/2010/main" val="40800241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367" cy="464503"/>
          </a:xfrm>
          <a:prstGeom prst="rect">
            <a:avLst/>
          </a:prstGeom>
        </p:spPr>
        <p:txBody>
          <a:bodyPr vert="horz" lIns="93179" tIns="46590" rIns="93179" bIns="46590"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1456" y="0"/>
            <a:ext cx="3037366" cy="464503"/>
          </a:xfrm>
          <a:prstGeom prst="rect">
            <a:avLst/>
          </a:prstGeom>
        </p:spPr>
        <p:txBody>
          <a:bodyPr vert="horz" lIns="93179" tIns="46590" rIns="93179" bIns="46590" rtlCol="0"/>
          <a:lstStyle>
            <a:lvl1pPr algn="r" fontAlgn="auto">
              <a:spcBef>
                <a:spcPts val="0"/>
              </a:spcBef>
              <a:spcAft>
                <a:spcPts val="0"/>
              </a:spcAft>
              <a:defRPr sz="1200">
                <a:latin typeface="+mn-lt"/>
              </a:defRPr>
            </a:lvl1pPr>
          </a:lstStyle>
          <a:p>
            <a:pPr>
              <a:defRPr/>
            </a:pPr>
            <a:fld id="{AE705C14-5E09-4F36-B9AA-B1D29B053926}" type="datetimeFigureOut">
              <a:rPr lang="en-US"/>
              <a:pPr>
                <a:defRPr/>
              </a:pPr>
              <a:t>4/13/2020</a:t>
            </a:fld>
            <a:endParaRPr lang="en-US" dirty="0"/>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3179" tIns="46590" rIns="93179" bIns="46590" rtlCol="0" anchor="ctr"/>
          <a:lstStyle/>
          <a:p>
            <a:pPr lvl="0"/>
            <a:endParaRPr lang="en-US" noProof="0" dirty="0"/>
          </a:p>
        </p:txBody>
      </p:sp>
      <p:sp>
        <p:nvSpPr>
          <p:cNvPr id="5" name="Notes Placeholder 4"/>
          <p:cNvSpPr>
            <a:spLocks noGrp="1"/>
          </p:cNvSpPr>
          <p:nvPr>
            <p:ph type="body" sz="quarter" idx="3"/>
          </p:nvPr>
        </p:nvSpPr>
        <p:spPr>
          <a:xfrm>
            <a:off x="700567" y="4415156"/>
            <a:ext cx="5609267" cy="4183697"/>
          </a:xfrm>
          <a:prstGeom prst="rect">
            <a:avLst/>
          </a:prstGeom>
        </p:spPr>
        <p:txBody>
          <a:bodyPr vert="horz" lIns="93179" tIns="46590" rIns="93179" bIns="4659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30312"/>
            <a:ext cx="3037367" cy="464503"/>
          </a:xfrm>
          <a:prstGeom prst="rect">
            <a:avLst/>
          </a:prstGeom>
        </p:spPr>
        <p:txBody>
          <a:bodyPr vert="horz" lIns="93179" tIns="46590" rIns="93179" bIns="46590"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1456" y="8830312"/>
            <a:ext cx="3037366" cy="464503"/>
          </a:xfrm>
          <a:prstGeom prst="rect">
            <a:avLst/>
          </a:prstGeom>
        </p:spPr>
        <p:txBody>
          <a:bodyPr vert="horz" lIns="93179" tIns="46590" rIns="93179" bIns="46590" rtlCol="0" anchor="b"/>
          <a:lstStyle>
            <a:lvl1pPr algn="r" fontAlgn="auto">
              <a:spcBef>
                <a:spcPts val="0"/>
              </a:spcBef>
              <a:spcAft>
                <a:spcPts val="0"/>
              </a:spcAft>
              <a:defRPr sz="1200">
                <a:latin typeface="+mn-lt"/>
              </a:defRPr>
            </a:lvl1pPr>
          </a:lstStyle>
          <a:p>
            <a:pPr>
              <a:defRPr/>
            </a:pPr>
            <a:fld id="{CA5FF0A9-B9EA-4509-801A-A694888BA6A6}" type="slidenum">
              <a:rPr lang="en-US"/>
              <a:pPr>
                <a:defRPr/>
              </a:pPr>
              <a:t>‹#›</a:t>
            </a:fld>
            <a:endParaRPr lang="en-US" dirty="0"/>
          </a:p>
        </p:txBody>
      </p:sp>
    </p:spTree>
    <p:extLst>
      <p:ext uri="{BB962C8B-B14F-4D97-AF65-F5344CB8AC3E}">
        <p14:creationId xmlns:p14="http://schemas.microsoft.com/office/powerpoint/2010/main" val="23069230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A5FF0A9-B9EA-4509-801A-A694888BA6A6}" type="slidenum">
              <a:rPr lang="en-US" smtClean="0"/>
              <a:pPr>
                <a:defRPr/>
              </a:pPr>
              <a:t>2</a:t>
            </a:fld>
            <a:endParaRPr lang="en-US" dirty="0"/>
          </a:p>
        </p:txBody>
      </p:sp>
    </p:spTree>
    <p:extLst>
      <p:ext uri="{BB962C8B-B14F-4D97-AF65-F5344CB8AC3E}">
        <p14:creationId xmlns:p14="http://schemas.microsoft.com/office/powerpoint/2010/main" val="32666205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Changed</a:t>
            </a:r>
            <a:r>
              <a:rPr lang="en-US" baseline="0" dirty="0"/>
              <a:t> so it includes “substance use disorders that can be associated with altered mental status that has the potential to lead to risky and/or socially prohibited behaviors, including but not limited to substances such as alcohol, cannabis, hallucinogens, inhalants, opioids, sedatives, hypnotics, anxiolytics, and stimulants. Excludes tobacco or caffeine</a:t>
            </a:r>
            <a:endParaRPr lang="en-US" dirty="0"/>
          </a:p>
        </p:txBody>
      </p:sp>
      <p:sp>
        <p:nvSpPr>
          <p:cNvPr id="4" name="Slide Number Placeholder 3"/>
          <p:cNvSpPr>
            <a:spLocks noGrp="1"/>
          </p:cNvSpPr>
          <p:nvPr>
            <p:ph type="sldNum" sz="quarter" idx="10"/>
          </p:nvPr>
        </p:nvSpPr>
        <p:spPr/>
        <p:txBody>
          <a:bodyPr/>
          <a:lstStyle/>
          <a:p>
            <a:pPr>
              <a:defRPr/>
            </a:pPr>
            <a:fld id="{CA5FF0A9-B9EA-4509-801A-A694888BA6A6}" type="slidenum">
              <a:rPr lang="en-US" smtClean="0"/>
              <a:pPr>
                <a:defRPr/>
              </a:pPr>
              <a:t>16</a:t>
            </a:fld>
            <a:endParaRPr lang="en-US" dirty="0"/>
          </a:p>
        </p:txBody>
      </p:sp>
    </p:spTree>
    <p:extLst>
      <p:ext uri="{BB962C8B-B14F-4D97-AF65-F5344CB8AC3E}">
        <p14:creationId xmlns:p14="http://schemas.microsoft.com/office/powerpoint/2010/main" val="36742596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A5FF0A9-B9EA-4509-801A-A694888BA6A6}" type="slidenum">
              <a:rPr lang="en-US" smtClean="0"/>
              <a:pPr>
                <a:defRPr/>
              </a:pPr>
              <a:t>19</a:t>
            </a:fld>
            <a:endParaRPr lang="en-US" dirty="0"/>
          </a:p>
        </p:txBody>
      </p:sp>
    </p:spTree>
    <p:extLst>
      <p:ext uri="{BB962C8B-B14F-4D97-AF65-F5344CB8AC3E}">
        <p14:creationId xmlns:p14="http://schemas.microsoft.com/office/powerpoint/2010/main" val="3565231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A5FF0A9-B9EA-4509-801A-A694888BA6A6}" type="slidenum">
              <a:rPr lang="en-US" smtClean="0"/>
              <a:pPr>
                <a:defRPr/>
              </a:pPr>
              <a:t>27</a:t>
            </a:fld>
            <a:endParaRPr lang="en-US" dirty="0"/>
          </a:p>
        </p:txBody>
      </p:sp>
    </p:spTree>
    <p:extLst>
      <p:ext uri="{BB962C8B-B14F-4D97-AF65-F5344CB8AC3E}">
        <p14:creationId xmlns:p14="http://schemas.microsoft.com/office/powerpoint/2010/main" val="37212581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A5FF0A9-B9EA-4509-801A-A694888BA6A6}" type="slidenum">
              <a:rPr lang="en-US" smtClean="0"/>
              <a:pPr>
                <a:defRPr/>
              </a:pPr>
              <a:t>28</a:t>
            </a:fld>
            <a:endParaRPr lang="en-US" dirty="0"/>
          </a:p>
        </p:txBody>
      </p:sp>
    </p:spTree>
    <p:extLst>
      <p:ext uri="{BB962C8B-B14F-4D97-AF65-F5344CB8AC3E}">
        <p14:creationId xmlns:p14="http://schemas.microsoft.com/office/powerpoint/2010/main" val="25085337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kumimoji="1" sz="1200">
                <a:solidFill>
                  <a:schemeClr val="tx1"/>
                </a:solidFill>
                <a:latin typeface="Times New Roman" panose="02020603050405020304" pitchFamily="18" charset="0"/>
              </a:defRPr>
            </a:lvl1pPr>
            <a:lvl2pPr marL="742950" indent="-285750" defTabSz="919163">
              <a:spcBef>
                <a:spcPct val="30000"/>
              </a:spcBef>
              <a:defRPr kumimoji="1" sz="1200">
                <a:solidFill>
                  <a:schemeClr val="tx1"/>
                </a:solidFill>
                <a:latin typeface="Times New Roman" panose="02020603050405020304" pitchFamily="18" charset="0"/>
              </a:defRPr>
            </a:lvl2pPr>
            <a:lvl3pPr marL="1143000" indent="-228600" defTabSz="919163">
              <a:spcBef>
                <a:spcPct val="30000"/>
              </a:spcBef>
              <a:defRPr kumimoji="1" sz="1200">
                <a:solidFill>
                  <a:schemeClr val="tx1"/>
                </a:solidFill>
                <a:latin typeface="Times New Roman" panose="02020603050405020304" pitchFamily="18" charset="0"/>
              </a:defRPr>
            </a:lvl3pPr>
            <a:lvl4pPr marL="1600200" indent="-228600" defTabSz="919163">
              <a:spcBef>
                <a:spcPct val="30000"/>
              </a:spcBef>
              <a:defRPr kumimoji="1" sz="1200">
                <a:solidFill>
                  <a:schemeClr val="tx1"/>
                </a:solidFill>
                <a:latin typeface="Times New Roman" panose="02020603050405020304" pitchFamily="18" charset="0"/>
              </a:defRPr>
            </a:lvl4pPr>
            <a:lvl5pPr marL="2057400" indent="-228600" defTabSz="919163">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41FB36B4-CE6C-4F64-8B6F-8E49C4BA00B5}" type="slidenum">
              <a:rPr kumimoji="0" lang="en-US" altLang="en-US"/>
              <a:pPr>
                <a:spcBef>
                  <a:spcPct val="0"/>
                </a:spcBef>
              </a:pPr>
              <a:t>29</a:t>
            </a:fld>
            <a:endParaRPr kumimoji="0" lang="en-US" alt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endParaRPr lang="en-US" altLang="en-US"/>
          </a:p>
        </p:txBody>
      </p:sp>
    </p:spTree>
    <p:extLst>
      <p:ext uri="{BB962C8B-B14F-4D97-AF65-F5344CB8AC3E}">
        <p14:creationId xmlns:p14="http://schemas.microsoft.com/office/powerpoint/2010/main" val="39372622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kumimoji="1" sz="1200">
                <a:solidFill>
                  <a:schemeClr val="tx1"/>
                </a:solidFill>
                <a:latin typeface="Times New Roman" panose="02020603050405020304" pitchFamily="18" charset="0"/>
              </a:defRPr>
            </a:lvl1pPr>
            <a:lvl2pPr marL="742950" indent="-285750" defTabSz="919163">
              <a:spcBef>
                <a:spcPct val="30000"/>
              </a:spcBef>
              <a:defRPr kumimoji="1" sz="1200">
                <a:solidFill>
                  <a:schemeClr val="tx1"/>
                </a:solidFill>
                <a:latin typeface="Times New Roman" panose="02020603050405020304" pitchFamily="18" charset="0"/>
              </a:defRPr>
            </a:lvl2pPr>
            <a:lvl3pPr marL="1143000" indent="-228600" defTabSz="919163">
              <a:spcBef>
                <a:spcPct val="30000"/>
              </a:spcBef>
              <a:defRPr kumimoji="1" sz="1200">
                <a:solidFill>
                  <a:schemeClr val="tx1"/>
                </a:solidFill>
                <a:latin typeface="Times New Roman" panose="02020603050405020304" pitchFamily="18" charset="0"/>
              </a:defRPr>
            </a:lvl3pPr>
            <a:lvl4pPr marL="1600200" indent="-228600" defTabSz="919163">
              <a:spcBef>
                <a:spcPct val="30000"/>
              </a:spcBef>
              <a:defRPr kumimoji="1" sz="1200">
                <a:solidFill>
                  <a:schemeClr val="tx1"/>
                </a:solidFill>
                <a:latin typeface="Times New Roman" panose="02020603050405020304" pitchFamily="18" charset="0"/>
              </a:defRPr>
            </a:lvl4pPr>
            <a:lvl5pPr marL="2057400" indent="-228600" defTabSz="919163">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41FB36B4-CE6C-4F64-8B6F-8E49C4BA00B5}" type="slidenum">
              <a:rPr kumimoji="0" lang="en-US" altLang="en-US"/>
              <a:pPr>
                <a:spcBef>
                  <a:spcPct val="0"/>
                </a:spcBef>
              </a:pPr>
              <a:t>32</a:t>
            </a:fld>
            <a:endParaRPr kumimoji="0" lang="en-US" alt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endParaRPr lang="en-US" altLang="en-US" dirty="0"/>
          </a:p>
        </p:txBody>
      </p:sp>
    </p:spTree>
    <p:extLst>
      <p:ext uri="{BB962C8B-B14F-4D97-AF65-F5344CB8AC3E}">
        <p14:creationId xmlns:p14="http://schemas.microsoft.com/office/powerpoint/2010/main" val="19850809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kumimoji="1" sz="1200">
                <a:solidFill>
                  <a:schemeClr val="tx1"/>
                </a:solidFill>
                <a:latin typeface="Times New Roman" panose="02020603050405020304" pitchFamily="18" charset="0"/>
              </a:defRPr>
            </a:lvl1pPr>
            <a:lvl2pPr marL="742950" indent="-285750" defTabSz="919163">
              <a:spcBef>
                <a:spcPct val="30000"/>
              </a:spcBef>
              <a:defRPr kumimoji="1" sz="1200">
                <a:solidFill>
                  <a:schemeClr val="tx1"/>
                </a:solidFill>
                <a:latin typeface="Times New Roman" panose="02020603050405020304" pitchFamily="18" charset="0"/>
              </a:defRPr>
            </a:lvl2pPr>
            <a:lvl3pPr marL="1143000" indent="-228600" defTabSz="919163">
              <a:spcBef>
                <a:spcPct val="30000"/>
              </a:spcBef>
              <a:defRPr kumimoji="1" sz="1200">
                <a:solidFill>
                  <a:schemeClr val="tx1"/>
                </a:solidFill>
                <a:latin typeface="Times New Roman" panose="02020603050405020304" pitchFamily="18" charset="0"/>
              </a:defRPr>
            </a:lvl3pPr>
            <a:lvl4pPr marL="1600200" indent="-228600" defTabSz="919163">
              <a:spcBef>
                <a:spcPct val="30000"/>
              </a:spcBef>
              <a:defRPr kumimoji="1" sz="1200">
                <a:solidFill>
                  <a:schemeClr val="tx1"/>
                </a:solidFill>
                <a:latin typeface="Times New Roman" panose="02020603050405020304" pitchFamily="18" charset="0"/>
              </a:defRPr>
            </a:lvl4pPr>
            <a:lvl5pPr marL="2057400" indent="-228600" defTabSz="919163">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5DA971C8-C18B-4FE2-8E43-638DC408F510}" type="slidenum">
              <a:rPr kumimoji="0" lang="en-US" altLang="en-US"/>
              <a:pPr>
                <a:spcBef>
                  <a:spcPct val="0"/>
                </a:spcBef>
              </a:pPr>
              <a:t>33</a:t>
            </a:fld>
            <a:endParaRPr kumimoji="0" lang="en-US" alt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endParaRPr lang="en-US" altLang="en-US"/>
          </a:p>
        </p:txBody>
      </p:sp>
    </p:spTree>
    <p:extLst>
      <p:ext uri="{BB962C8B-B14F-4D97-AF65-F5344CB8AC3E}">
        <p14:creationId xmlns:p14="http://schemas.microsoft.com/office/powerpoint/2010/main" val="41966382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A5FF0A9-B9EA-4509-801A-A694888BA6A6}" type="slidenum">
              <a:rPr lang="en-US" smtClean="0"/>
              <a:pPr>
                <a:defRPr/>
              </a:pPr>
              <a:t>37</a:t>
            </a:fld>
            <a:endParaRPr lang="en-US" dirty="0"/>
          </a:p>
        </p:txBody>
      </p:sp>
    </p:spTree>
    <p:extLst>
      <p:ext uri="{BB962C8B-B14F-4D97-AF65-F5344CB8AC3E}">
        <p14:creationId xmlns:p14="http://schemas.microsoft.com/office/powerpoint/2010/main" val="33900120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spcBef>
                <a:spcPct val="30000"/>
              </a:spcBef>
              <a:defRPr kumimoji="1" sz="1200">
                <a:solidFill>
                  <a:schemeClr val="tx1"/>
                </a:solidFill>
                <a:latin typeface="Times New Roman" panose="02020603050405020304" pitchFamily="18" charset="0"/>
              </a:defRPr>
            </a:lvl1pPr>
            <a:lvl2pPr marL="742950" indent="-285750" defTabSz="919163" eaLnBrk="0" hangingPunct="0">
              <a:spcBef>
                <a:spcPct val="30000"/>
              </a:spcBef>
              <a:defRPr kumimoji="1" sz="1200">
                <a:solidFill>
                  <a:schemeClr val="tx1"/>
                </a:solidFill>
                <a:latin typeface="Times New Roman" panose="02020603050405020304" pitchFamily="18" charset="0"/>
              </a:defRPr>
            </a:lvl2pPr>
            <a:lvl3pPr marL="1143000" indent="-228600" defTabSz="919163" eaLnBrk="0" hangingPunct="0">
              <a:spcBef>
                <a:spcPct val="30000"/>
              </a:spcBef>
              <a:defRPr kumimoji="1" sz="1200">
                <a:solidFill>
                  <a:schemeClr val="tx1"/>
                </a:solidFill>
                <a:latin typeface="Times New Roman" panose="02020603050405020304" pitchFamily="18" charset="0"/>
              </a:defRPr>
            </a:lvl3pPr>
            <a:lvl4pPr marL="1600200" indent="-228600" defTabSz="919163" eaLnBrk="0" hangingPunct="0">
              <a:spcBef>
                <a:spcPct val="30000"/>
              </a:spcBef>
              <a:defRPr kumimoji="1" sz="1200">
                <a:solidFill>
                  <a:schemeClr val="tx1"/>
                </a:solidFill>
                <a:latin typeface="Times New Roman" panose="02020603050405020304" pitchFamily="18" charset="0"/>
              </a:defRPr>
            </a:lvl4pPr>
            <a:lvl5pPr marL="2057400" indent="-228600" defTabSz="919163" eaLnBrk="0" hangingPunct="0">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7771F4CC-BC14-49DD-A5EC-35F8C321EBCC}" type="slidenum">
              <a:rPr kumimoji="0" lang="en-US" altLang="en-US"/>
              <a:pPr>
                <a:spcBef>
                  <a:spcPct val="0"/>
                </a:spcBef>
              </a:pPr>
              <a:t>38</a:t>
            </a:fld>
            <a:endParaRPr kumimoji="0" lang="en-US" altLang="en-US"/>
          </a:p>
        </p:txBody>
      </p:sp>
    </p:spTree>
    <p:extLst>
      <p:ext uri="{BB962C8B-B14F-4D97-AF65-F5344CB8AC3E}">
        <p14:creationId xmlns:p14="http://schemas.microsoft.com/office/powerpoint/2010/main" val="30924303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spcBef>
                <a:spcPct val="30000"/>
              </a:spcBef>
              <a:defRPr kumimoji="1" sz="1200">
                <a:solidFill>
                  <a:schemeClr val="tx1"/>
                </a:solidFill>
                <a:latin typeface="Times New Roman" panose="02020603050405020304" pitchFamily="18" charset="0"/>
              </a:defRPr>
            </a:lvl1pPr>
            <a:lvl2pPr marL="742950" indent="-285750" defTabSz="919163" eaLnBrk="0" hangingPunct="0">
              <a:spcBef>
                <a:spcPct val="30000"/>
              </a:spcBef>
              <a:defRPr kumimoji="1" sz="1200">
                <a:solidFill>
                  <a:schemeClr val="tx1"/>
                </a:solidFill>
                <a:latin typeface="Times New Roman" panose="02020603050405020304" pitchFamily="18" charset="0"/>
              </a:defRPr>
            </a:lvl2pPr>
            <a:lvl3pPr marL="1143000" indent="-228600" defTabSz="919163" eaLnBrk="0" hangingPunct="0">
              <a:spcBef>
                <a:spcPct val="30000"/>
              </a:spcBef>
              <a:defRPr kumimoji="1" sz="1200">
                <a:solidFill>
                  <a:schemeClr val="tx1"/>
                </a:solidFill>
                <a:latin typeface="Times New Roman" panose="02020603050405020304" pitchFamily="18" charset="0"/>
              </a:defRPr>
            </a:lvl3pPr>
            <a:lvl4pPr marL="1600200" indent="-228600" defTabSz="919163" eaLnBrk="0" hangingPunct="0">
              <a:spcBef>
                <a:spcPct val="30000"/>
              </a:spcBef>
              <a:defRPr kumimoji="1" sz="1200">
                <a:solidFill>
                  <a:schemeClr val="tx1"/>
                </a:solidFill>
                <a:latin typeface="Times New Roman" panose="02020603050405020304" pitchFamily="18" charset="0"/>
              </a:defRPr>
            </a:lvl4pPr>
            <a:lvl5pPr marL="2057400" indent="-228600" defTabSz="919163" eaLnBrk="0" hangingPunct="0">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DC823CF5-C1E2-483A-B3A0-E54A677FD65A}" type="slidenum">
              <a:rPr kumimoji="0" lang="en-US" altLang="en-US"/>
              <a:pPr>
                <a:spcBef>
                  <a:spcPct val="0"/>
                </a:spcBef>
              </a:pPr>
              <a:t>40</a:t>
            </a:fld>
            <a:endParaRPr kumimoji="0" lang="en-US" alt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47351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spcBef>
                <a:spcPct val="30000"/>
              </a:spcBef>
              <a:defRPr kumimoji="1" sz="1200">
                <a:solidFill>
                  <a:schemeClr val="tx1"/>
                </a:solidFill>
                <a:latin typeface="Times New Roman" panose="02020603050405020304" pitchFamily="18" charset="0"/>
              </a:defRPr>
            </a:lvl1pPr>
            <a:lvl2pPr marL="742950" indent="-285750" defTabSz="919163" eaLnBrk="0" hangingPunct="0">
              <a:spcBef>
                <a:spcPct val="30000"/>
              </a:spcBef>
              <a:defRPr kumimoji="1" sz="1200">
                <a:solidFill>
                  <a:schemeClr val="tx1"/>
                </a:solidFill>
                <a:latin typeface="Times New Roman" panose="02020603050405020304" pitchFamily="18" charset="0"/>
              </a:defRPr>
            </a:lvl2pPr>
            <a:lvl3pPr marL="1143000" indent="-228600" defTabSz="919163" eaLnBrk="0" hangingPunct="0">
              <a:spcBef>
                <a:spcPct val="30000"/>
              </a:spcBef>
              <a:defRPr kumimoji="1" sz="1200">
                <a:solidFill>
                  <a:schemeClr val="tx1"/>
                </a:solidFill>
                <a:latin typeface="Times New Roman" panose="02020603050405020304" pitchFamily="18" charset="0"/>
              </a:defRPr>
            </a:lvl3pPr>
            <a:lvl4pPr marL="1600200" indent="-228600" defTabSz="919163" eaLnBrk="0" hangingPunct="0">
              <a:spcBef>
                <a:spcPct val="30000"/>
              </a:spcBef>
              <a:defRPr kumimoji="1" sz="1200">
                <a:solidFill>
                  <a:schemeClr val="tx1"/>
                </a:solidFill>
                <a:latin typeface="Times New Roman" panose="02020603050405020304" pitchFamily="18" charset="0"/>
              </a:defRPr>
            </a:lvl4pPr>
            <a:lvl5pPr marL="2057400" indent="-228600" defTabSz="919163" eaLnBrk="0" hangingPunct="0">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8E3903F0-0C10-42F3-B226-F64DFB755407}" type="slidenum">
              <a:rPr kumimoji="0" lang="en-US" altLang="en-US"/>
              <a:pPr>
                <a:spcBef>
                  <a:spcPct val="0"/>
                </a:spcBef>
              </a:pPr>
              <a:t>3</a:t>
            </a:fld>
            <a:endParaRPr kumimoji="0" lang="en-US" altLang="en-US"/>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0903892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lnSpcReduction="10000"/>
          </a:bodyPr>
          <a:lstStyle/>
          <a:p>
            <a:pPr>
              <a:defRPr/>
            </a:pPr>
            <a:r>
              <a:rPr lang="en-US" dirty="0"/>
              <a:t>A Notice of Privacy Practices must:</a:t>
            </a:r>
          </a:p>
          <a:p>
            <a:pPr>
              <a:defRPr/>
            </a:pPr>
            <a:endParaRPr lang="en-US" dirty="0"/>
          </a:p>
          <a:p>
            <a:pPr marL="168364" indent="-168364">
              <a:buFont typeface="Arial" pitchFamily="34" charset="0"/>
              <a:buChar char="•"/>
              <a:defRPr/>
            </a:pPr>
            <a:r>
              <a:rPr lang="en-US" dirty="0"/>
              <a:t>Describe the uses and disclosures a CE is permitted to make</a:t>
            </a:r>
          </a:p>
          <a:p>
            <a:pPr marL="168364" indent="-168364">
              <a:buFont typeface="Arial" pitchFamily="34" charset="0"/>
              <a:buChar char="•"/>
              <a:defRPr/>
            </a:pPr>
            <a:r>
              <a:rPr lang="en-US" dirty="0"/>
              <a:t>The individual’s rights with respect to PHI</a:t>
            </a:r>
          </a:p>
          <a:p>
            <a:pPr marL="168364" indent="-168364">
              <a:buFont typeface="Arial" pitchFamily="34" charset="0"/>
              <a:buChar char="•"/>
              <a:defRPr/>
            </a:pPr>
            <a:endParaRPr lang="en-US" dirty="0"/>
          </a:p>
          <a:p>
            <a:pPr>
              <a:buFont typeface="Arial" pitchFamily="34" charset="0"/>
              <a:buNone/>
              <a:defRPr/>
            </a:pPr>
            <a:r>
              <a:rPr lang="en-US" dirty="0"/>
              <a:t>164.520(b)(1)(ii) currently requires:</a:t>
            </a:r>
          </a:p>
          <a:p>
            <a:pPr>
              <a:buFont typeface="Arial" pitchFamily="34" charset="0"/>
              <a:buNone/>
              <a:defRPr/>
            </a:pPr>
            <a:endParaRPr lang="en-US" dirty="0"/>
          </a:p>
          <a:p>
            <a:pPr marL="168364" indent="-168364">
              <a:buFont typeface="Arial" pitchFamily="34" charset="0"/>
              <a:buChar char="•"/>
              <a:defRPr/>
            </a:pPr>
            <a:r>
              <a:rPr lang="en-US" dirty="0"/>
              <a:t>Separate statement</a:t>
            </a:r>
            <a:r>
              <a:rPr lang="en-US" baseline="0" dirty="0"/>
              <a:t>s </a:t>
            </a:r>
            <a:r>
              <a:rPr lang="en-US" dirty="0"/>
              <a:t>about permitted uses and disclosures that the CE intends to make (e.g., uses and disclosures for treatment, payment, and health care operations)</a:t>
            </a:r>
          </a:p>
          <a:p>
            <a:pPr marL="168364" indent="-168364">
              <a:buFont typeface="Arial" pitchFamily="34" charset="0"/>
              <a:buChar char="•"/>
              <a:defRPr/>
            </a:pPr>
            <a:r>
              <a:rPr lang="en-US" dirty="0"/>
              <a:t>A statement that any uses and disclosures other than those permitted by the Privacy</a:t>
            </a:r>
            <a:r>
              <a:rPr lang="en-US" baseline="0" dirty="0"/>
              <a:t> Rule will be made only with the written authorization of the individual and that the individual has the right to revoke an authorization</a:t>
            </a:r>
            <a:endParaRPr lang="en-US" dirty="0"/>
          </a:p>
          <a:p>
            <a:pPr>
              <a:buFont typeface="Arial" pitchFamily="34" charset="0"/>
              <a:buNone/>
              <a:defRPr/>
            </a:pPr>
            <a:endParaRPr lang="en-US" dirty="0"/>
          </a:p>
          <a:p>
            <a:pPr marL="168364" indent="-168364">
              <a:buFont typeface="Arial" pitchFamily="34" charset="0"/>
              <a:buChar char="•"/>
              <a:defRPr/>
            </a:pPr>
            <a:r>
              <a:rPr lang="en-US" dirty="0">
                <a:solidFill>
                  <a:schemeClr val="bg1"/>
                </a:solidFill>
              </a:rPr>
              <a:t>A statement that any uses and disclosures other than those permitted by the Privacy Rule requires written authorization</a:t>
            </a:r>
          </a:p>
          <a:p>
            <a:pPr marL="617334" lvl="1" indent="-168364">
              <a:buFont typeface="Arial" pitchFamily="34" charset="0"/>
              <a:buChar char="•"/>
              <a:defRPr/>
            </a:pPr>
            <a:r>
              <a:rPr lang="en-US" b="1" dirty="0">
                <a:solidFill>
                  <a:schemeClr val="bg1"/>
                </a:solidFill>
              </a:rPr>
              <a:t>NEW: Must describe certain uses and disclosures of PHI that require an authorization</a:t>
            </a:r>
          </a:p>
          <a:p>
            <a:pPr marL="617334" lvl="1" indent="-168364">
              <a:buFont typeface="Arial" pitchFamily="34" charset="0"/>
              <a:buChar char="•"/>
              <a:defRPr/>
            </a:pPr>
            <a:r>
              <a:rPr lang="en-US" dirty="0">
                <a:solidFill>
                  <a:schemeClr val="bg1"/>
                </a:solidFill>
              </a:rPr>
              <a:t>Does not require a list of all situations requiring authorization</a:t>
            </a:r>
          </a:p>
          <a:p>
            <a:pPr lvl="1">
              <a:buFont typeface="Arial" pitchFamily="34" charset="0"/>
              <a:buNone/>
              <a:defRPr/>
            </a:pPr>
            <a:endParaRPr lang="en-US" dirty="0"/>
          </a:p>
          <a:p>
            <a:pPr marL="168364" indent="-168364">
              <a:buFont typeface="Arial" pitchFamily="34" charset="0"/>
              <a:buChar char="•"/>
              <a:defRPr/>
            </a:pPr>
            <a:r>
              <a:rPr lang="en-US" dirty="0"/>
              <a:t>Statements regarding the rights of individuals and a brief description on how to exercise such rights</a:t>
            </a:r>
          </a:p>
          <a:p>
            <a:pPr marL="168364" indent="-168364">
              <a:buFont typeface="Arial" pitchFamily="34" charset="0"/>
              <a:buChar char="•"/>
              <a:defRPr/>
            </a:pPr>
            <a:endParaRPr lang="en-US" dirty="0"/>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7294" eaLnBrk="0" hangingPunct="0">
              <a:defRPr sz="2400">
                <a:solidFill>
                  <a:schemeClr val="tx1"/>
                </a:solidFill>
                <a:latin typeface="Verdana" pitchFamily="34" charset="0"/>
              </a:defRPr>
            </a:lvl1pPr>
            <a:lvl2pPr marL="729577" indent="-280607" defTabSz="907294" eaLnBrk="0" hangingPunct="0">
              <a:defRPr sz="2400">
                <a:solidFill>
                  <a:schemeClr val="tx1"/>
                </a:solidFill>
                <a:latin typeface="Verdana" pitchFamily="34" charset="0"/>
              </a:defRPr>
            </a:lvl2pPr>
            <a:lvl3pPr marL="1122426" indent="-224485" defTabSz="907294" eaLnBrk="0" hangingPunct="0">
              <a:defRPr sz="2400">
                <a:solidFill>
                  <a:schemeClr val="tx1"/>
                </a:solidFill>
                <a:latin typeface="Verdana" pitchFamily="34" charset="0"/>
              </a:defRPr>
            </a:lvl3pPr>
            <a:lvl4pPr marL="1571396" indent="-224485" defTabSz="907294" eaLnBrk="0" hangingPunct="0">
              <a:defRPr sz="2400">
                <a:solidFill>
                  <a:schemeClr val="tx1"/>
                </a:solidFill>
                <a:latin typeface="Verdana" pitchFamily="34" charset="0"/>
              </a:defRPr>
            </a:lvl4pPr>
            <a:lvl5pPr marL="2020367" indent="-224485" defTabSz="907294" eaLnBrk="0" hangingPunct="0">
              <a:defRPr sz="2400">
                <a:solidFill>
                  <a:schemeClr val="tx1"/>
                </a:solidFill>
                <a:latin typeface="Verdana" pitchFamily="34" charset="0"/>
              </a:defRPr>
            </a:lvl5pPr>
            <a:lvl6pPr marL="2469337" indent="-224485" defTabSz="907294" eaLnBrk="0" fontAlgn="base" hangingPunct="0">
              <a:spcBef>
                <a:spcPct val="0"/>
              </a:spcBef>
              <a:spcAft>
                <a:spcPct val="0"/>
              </a:spcAft>
              <a:defRPr sz="2400">
                <a:solidFill>
                  <a:schemeClr val="tx1"/>
                </a:solidFill>
                <a:latin typeface="Verdana" pitchFamily="34" charset="0"/>
              </a:defRPr>
            </a:lvl6pPr>
            <a:lvl7pPr marL="2918308" indent="-224485" defTabSz="907294" eaLnBrk="0" fontAlgn="base" hangingPunct="0">
              <a:spcBef>
                <a:spcPct val="0"/>
              </a:spcBef>
              <a:spcAft>
                <a:spcPct val="0"/>
              </a:spcAft>
              <a:defRPr sz="2400">
                <a:solidFill>
                  <a:schemeClr val="tx1"/>
                </a:solidFill>
                <a:latin typeface="Verdana" pitchFamily="34" charset="0"/>
              </a:defRPr>
            </a:lvl7pPr>
            <a:lvl8pPr marL="3367278" indent="-224485" defTabSz="907294" eaLnBrk="0" fontAlgn="base" hangingPunct="0">
              <a:spcBef>
                <a:spcPct val="0"/>
              </a:spcBef>
              <a:spcAft>
                <a:spcPct val="0"/>
              </a:spcAft>
              <a:defRPr sz="2400">
                <a:solidFill>
                  <a:schemeClr val="tx1"/>
                </a:solidFill>
                <a:latin typeface="Verdana" pitchFamily="34" charset="0"/>
              </a:defRPr>
            </a:lvl8pPr>
            <a:lvl9pPr marL="3816248" indent="-224485" defTabSz="907294" eaLnBrk="0" fontAlgn="base" hangingPunct="0">
              <a:spcBef>
                <a:spcPct val="0"/>
              </a:spcBef>
              <a:spcAft>
                <a:spcPct val="0"/>
              </a:spcAft>
              <a:defRPr sz="2400">
                <a:solidFill>
                  <a:schemeClr val="tx1"/>
                </a:solidFill>
                <a:latin typeface="Verdana" pitchFamily="34" charset="0"/>
              </a:defRPr>
            </a:lvl9pPr>
          </a:lstStyle>
          <a:p>
            <a:fld id="{0DE16F44-34DB-4618-B919-EBC55C3F1415}" type="slidenum">
              <a:rPr lang="en-US" altLang="en-US" sz="1200">
                <a:latin typeface="Times New Roman" charset="0"/>
              </a:rPr>
              <a:pPr/>
              <a:t>42</a:t>
            </a:fld>
            <a:endParaRPr lang="en-US" altLang="en-US" sz="1200" dirty="0">
              <a:latin typeface="Times New Roman" charset="0"/>
            </a:endParaRPr>
          </a:p>
        </p:txBody>
      </p:sp>
    </p:spTree>
    <p:extLst>
      <p:ext uri="{BB962C8B-B14F-4D97-AF65-F5344CB8AC3E}">
        <p14:creationId xmlns:p14="http://schemas.microsoft.com/office/powerpoint/2010/main" val="11139610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lnSpcReduction="10000"/>
          </a:bodyPr>
          <a:lstStyle/>
          <a:p>
            <a:pPr>
              <a:defRPr/>
            </a:pPr>
            <a:r>
              <a:rPr lang="en-US" dirty="0"/>
              <a:t>A Notice of Privacy Practices must:</a:t>
            </a:r>
          </a:p>
          <a:p>
            <a:pPr>
              <a:defRPr/>
            </a:pPr>
            <a:endParaRPr lang="en-US" dirty="0"/>
          </a:p>
          <a:p>
            <a:pPr marL="168364" indent="-168364">
              <a:buFont typeface="Arial" pitchFamily="34" charset="0"/>
              <a:buChar char="•"/>
              <a:defRPr/>
            </a:pPr>
            <a:r>
              <a:rPr lang="en-US" dirty="0"/>
              <a:t>Describe the uses and disclosures a CE is permitted to make</a:t>
            </a:r>
          </a:p>
          <a:p>
            <a:pPr marL="168364" indent="-168364">
              <a:buFont typeface="Arial" pitchFamily="34" charset="0"/>
              <a:buChar char="•"/>
              <a:defRPr/>
            </a:pPr>
            <a:r>
              <a:rPr lang="en-US" dirty="0"/>
              <a:t>The individual’s rights with respect to PHI</a:t>
            </a:r>
          </a:p>
          <a:p>
            <a:pPr marL="168364" indent="-168364">
              <a:buFont typeface="Arial" pitchFamily="34" charset="0"/>
              <a:buChar char="•"/>
              <a:defRPr/>
            </a:pPr>
            <a:endParaRPr lang="en-US" dirty="0"/>
          </a:p>
          <a:p>
            <a:pPr>
              <a:buFont typeface="Arial" pitchFamily="34" charset="0"/>
              <a:buNone/>
              <a:defRPr/>
            </a:pPr>
            <a:r>
              <a:rPr lang="en-US" dirty="0"/>
              <a:t>164.520(b)(1)(ii) currently requires:</a:t>
            </a:r>
          </a:p>
          <a:p>
            <a:pPr>
              <a:buFont typeface="Arial" pitchFamily="34" charset="0"/>
              <a:buNone/>
              <a:defRPr/>
            </a:pPr>
            <a:endParaRPr lang="en-US" dirty="0"/>
          </a:p>
          <a:p>
            <a:pPr marL="168364" indent="-168364">
              <a:buFont typeface="Arial" pitchFamily="34" charset="0"/>
              <a:buChar char="•"/>
              <a:defRPr/>
            </a:pPr>
            <a:r>
              <a:rPr lang="en-US" dirty="0"/>
              <a:t>Separate statement</a:t>
            </a:r>
            <a:r>
              <a:rPr lang="en-US" baseline="0" dirty="0"/>
              <a:t>s </a:t>
            </a:r>
            <a:r>
              <a:rPr lang="en-US" dirty="0"/>
              <a:t>about permitted uses and disclosures that the CE intends to make (e.g., uses and disclosures for treatment, payment, and health care operations)</a:t>
            </a:r>
          </a:p>
          <a:p>
            <a:pPr marL="168364" indent="-168364">
              <a:buFont typeface="Arial" pitchFamily="34" charset="0"/>
              <a:buChar char="•"/>
              <a:defRPr/>
            </a:pPr>
            <a:r>
              <a:rPr lang="en-US" dirty="0"/>
              <a:t>A statement that any uses and disclosures other than those permitted by the Privacy</a:t>
            </a:r>
            <a:r>
              <a:rPr lang="en-US" baseline="0" dirty="0"/>
              <a:t> Rule will be made only with the written authorization of the individual and that the individual has the right to revoke an authorization</a:t>
            </a:r>
            <a:endParaRPr lang="en-US" dirty="0"/>
          </a:p>
          <a:p>
            <a:pPr>
              <a:buFont typeface="Arial" pitchFamily="34" charset="0"/>
              <a:buNone/>
              <a:defRPr/>
            </a:pPr>
            <a:endParaRPr lang="en-US" dirty="0"/>
          </a:p>
          <a:p>
            <a:pPr marL="168364" indent="-168364">
              <a:buFont typeface="Arial" pitchFamily="34" charset="0"/>
              <a:buChar char="•"/>
              <a:defRPr/>
            </a:pPr>
            <a:r>
              <a:rPr lang="en-US" dirty="0">
                <a:solidFill>
                  <a:schemeClr val="bg1"/>
                </a:solidFill>
              </a:rPr>
              <a:t>A statement that any uses and disclosures other than those permitted by the Privacy Rule requires written authorization</a:t>
            </a:r>
          </a:p>
          <a:p>
            <a:pPr marL="617334" lvl="1" indent="-168364">
              <a:buFont typeface="Arial" pitchFamily="34" charset="0"/>
              <a:buChar char="•"/>
              <a:defRPr/>
            </a:pPr>
            <a:r>
              <a:rPr lang="en-US" b="1" dirty="0">
                <a:solidFill>
                  <a:schemeClr val="bg1"/>
                </a:solidFill>
              </a:rPr>
              <a:t>NEW: Must describe certain uses and disclosures of PHI that require an authorization</a:t>
            </a:r>
          </a:p>
          <a:p>
            <a:pPr marL="617334" lvl="1" indent="-168364">
              <a:buFont typeface="Arial" pitchFamily="34" charset="0"/>
              <a:buChar char="•"/>
              <a:defRPr/>
            </a:pPr>
            <a:r>
              <a:rPr lang="en-US" dirty="0">
                <a:solidFill>
                  <a:schemeClr val="bg1"/>
                </a:solidFill>
              </a:rPr>
              <a:t>Does not require a list of all situations requiring authorization</a:t>
            </a:r>
          </a:p>
          <a:p>
            <a:pPr lvl="1">
              <a:buFont typeface="Arial" pitchFamily="34" charset="0"/>
              <a:buNone/>
              <a:defRPr/>
            </a:pPr>
            <a:endParaRPr lang="en-US" dirty="0"/>
          </a:p>
          <a:p>
            <a:pPr marL="168364" indent="-168364">
              <a:buFont typeface="Arial" pitchFamily="34" charset="0"/>
              <a:buChar char="•"/>
              <a:defRPr/>
            </a:pPr>
            <a:r>
              <a:rPr lang="en-US" dirty="0"/>
              <a:t>Statements regarding the rights of individuals and a brief description on how to exercise such rights</a:t>
            </a:r>
          </a:p>
          <a:p>
            <a:pPr marL="168364" indent="-168364">
              <a:buFont typeface="Arial" pitchFamily="34" charset="0"/>
              <a:buChar char="•"/>
              <a:defRPr/>
            </a:pPr>
            <a:endParaRPr lang="en-US" dirty="0"/>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7294" eaLnBrk="0" hangingPunct="0">
              <a:defRPr sz="2400">
                <a:solidFill>
                  <a:schemeClr val="tx1"/>
                </a:solidFill>
                <a:latin typeface="Verdana" pitchFamily="34" charset="0"/>
              </a:defRPr>
            </a:lvl1pPr>
            <a:lvl2pPr marL="729577" indent="-280607" defTabSz="907294" eaLnBrk="0" hangingPunct="0">
              <a:defRPr sz="2400">
                <a:solidFill>
                  <a:schemeClr val="tx1"/>
                </a:solidFill>
                <a:latin typeface="Verdana" pitchFamily="34" charset="0"/>
              </a:defRPr>
            </a:lvl2pPr>
            <a:lvl3pPr marL="1122426" indent="-224485" defTabSz="907294" eaLnBrk="0" hangingPunct="0">
              <a:defRPr sz="2400">
                <a:solidFill>
                  <a:schemeClr val="tx1"/>
                </a:solidFill>
                <a:latin typeface="Verdana" pitchFamily="34" charset="0"/>
              </a:defRPr>
            </a:lvl3pPr>
            <a:lvl4pPr marL="1571396" indent="-224485" defTabSz="907294" eaLnBrk="0" hangingPunct="0">
              <a:defRPr sz="2400">
                <a:solidFill>
                  <a:schemeClr val="tx1"/>
                </a:solidFill>
                <a:latin typeface="Verdana" pitchFamily="34" charset="0"/>
              </a:defRPr>
            </a:lvl4pPr>
            <a:lvl5pPr marL="2020367" indent="-224485" defTabSz="907294" eaLnBrk="0" hangingPunct="0">
              <a:defRPr sz="2400">
                <a:solidFill>
                  <a:schemeClr val="tx1"/>
                </a:solidFill>
                <a:latin typeface="Verdana" pitchFamily="34" charset="0"/>
              </a:defRPr>
            </a:lvl5pPr>
            <a:lvl6pPr marL="2469337" indent="-224485" defTabSz="907294" eaLnBrk="0" fontAlgn="base" hangingPunct="0">
              <a:spcBef>
                <a:spcPct val="0"/>
              </a:spcBef>
              <a:spcAft>
                <a:spcPct val="0"/>
              </a:spcAft>
              <a:defRPr sz="2400">
                <a:solidFill>
                  <a:schemeClr val="tx1"/>
                </a:solidFill>
                <a:latin typeface="Verdana" pitchFamily="34" charset="0"/>
              </a:defRPr>
            </a:lvl6pPr>
            <a:lvl7pPr marL="2918308" indent="-224485" defTabSz="907294" eaLnBrk="0" fontAlgn="base" hangingPunct="0">
              <a:spcBef>
                <a:spcPct val="0"/>
              </a:spcBef>
              <a:spcAft>
                <a:spcPct val="0"/>
              </a:spcAft>
              <a:defRPr sz="2400">
                <a:solidFill>
                  <a:schemeClr val="tx1"/>
                </a:solidFill>
                <a:latin typeface="Verdana" pitchFamily="34" charset="0"/>
              </a:defRPr>
            </a:lvl7pPr>
            <a:lvl8pPr marL="3367278" indent="-224485" defTabSz="907294" eaLnBrk="0" fontAlgn="base" hangingPunct="0">
              <a:spcBef>
                <a:spcPct val="0"/>
              </a:spcBef>
              <a:spcAft>
                <a:spcPct val="0"/>
              </a:spcAft>
              <a:defRPr sz="2400">
                <a:solidFill>
                  <a:schemeClr val="tx1"/>
                </a:solidFill>
                <a:latin typeface="Verdana" pitchFamily="34" charset="0"/>
              </a:defRPr>
            </a:lvl8pPr>
            <a:lvl9pPr marL="3816248" indent="-224485" defTabSz="907294" eaLnBrk="0" fontAlgn="base" hangingPunct="0">
              <a:spcBef>
                <a:spcPct val="0"/>
              </a:spcBef>
              <a:spcAft>
                <a:spcPct val="0"/>
              </a:spcAft>
              <a:defRPr sz="2400">
                <a:solidFill>
                  <a:schemeClr val="tx1"/>
                </a:solidFill>
                <a:latin typeface="Verdana" pitchFamily="34" charset="0"/>
              </a:defRPr>
            </a:lvl9pPr>
          </a:lstStyle>
          <a:p>
            <a:fld id="{0DE16F44-34DB-4618-B919-EBC55C3F1415}" type="slidenum">
              <a:rPr lang="en-US" altLang="en-US" sz="1200">
                <a:latin typeface="Times New Roman" charset="0"/>
              </a:rPr>
              <a:pPr/>
              <a:t>43</a:t>
            </a:fld>
            <a:endParaRPr lang="en-US" altLang="en-US" sz="1200" dirty="0">
              <a:latin typeface="Times New Roman" charset="0"/>
            </a:endParaRPr>
          </a:p>
        </p:txBody>
      </p:sp>
    </p:spTree>
    <p:extLst>
      <p:ext uri="{BB962C8B-B14F-4D97-AF65-F5344CB8AC3E}">
        <p14:creationId xmlns:p14="http://schemas.microsoft.com/office/powerpoint/2010/main" val="36750647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44</a:t>
            </a:fld>
            <a:endParaRPr lang="en-US" dirty="0"/>
          </a:p>
        </p:txBody>
      </p:sp>
    </p:spTree>
    <p:extLst>
      <p:ext uri="{BB962C8B-B14F-4D97-AF65-F5344CB8AC3E}">
        <p14:creationId xmlns:p14="http://schemas.microsoft.com/office/powerpoint/2010/main" val="29185297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spcBef>
                <a:spcPct val="30000"/>
              </a:spcBef>
              <a:defRPr kumimoji="1" sz="1200">
                <a:solidFill>
                  <a:schemeClr val="tx1"/>
                </a:solidFill>
                <a:latin typeface="Times New Roman" panose="02020603050405020304" pitchFamily="18" charset="0"/>
              </a:defRPr>
            </a:lvl1pPr>
            <a:lvl2pPr marL="742950" indent="-285750" defTabSz="919163" eaLnBrk="0" hangingPunct="0">
              <a:spcBef>
                <a:spcPct val="30000"/>
              </a:spcBef>
              <a:defRPr kumimoji="1" sz="1200">
                <a:solidFill>
                  <a:schemeClr val="tx1"/>
                </a:solidFill>
                <a:latin typeface="Times New Roman" panose="02020603050405020304" pitchFamily="18" charset="0"/>
              </a:defRPr>
            </a:lvl2pPr>
            <a:lvl3pPr marL="1143000" indent="-228600" defTabSz="919163" eaLnBrk="0" hangingPunct="0">
              <a:spcBef>
                <a:spcPct val="30000"/>
              </a:spcBef>
              <a:defRPr kumimoji="1" sz="1200">
                <a:solidFill>
                  <a:schemeClr val="tx1"/>
                </a:solidFill>
                <a:latin typeface="Times New Roman" panose="02020603050405020304" pitchFamily="18" charset="0"/>
              </a:defRPr>
            </a:lvl3pPr>
            <a:lvl4pPr marL="1600200" indent="-228600" defTabSz="919163" eaLnBrk="0" hangingPunct="0">
              <a:spcBef>
                <a:spcPct val="30000"/>
              </a:spcBef>
              <a:defRPr kumimoji="1" sz="1200">
                <a:solidFill>
                  <a:schemeClr val="tx1"/>
                </a:solidFill>
                <a:latin typeface="Times New Roman" panose="02020603050405020304" pitchFamily="18" charset="0"/>
              </a:defRPr>
            </a:lvl4pPr>
            <a:lvl5pPr marL="2057400" indent="-228600" defTabSz="919163" eaLnBrk="0" hangingPunct="0">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9C7A9BC2-FEB8-4C5F-9D3C-1562A6622CFE}" type="slidenum">
              <a:rPr kumimoji="0" lang="en-US" altLang="en-US"/>
              <a:pPr>
                <a:spcBef>
                  <a:spcPct val="0"/>
                </a:spcBef>
              </a:pPr>
              <a:t>45</a:t>
            </a:fld>
            <a:endParaRPr kumimoji="0" lang="en-US" altLang="en-US"/>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12" tIns="46406" rIns="92812" bIns="46406"/>
          <a:lstStyle/>
          <a:p>
            <a:endParaRPr lang="en-US" altLang="en-US"/>
          </a:p>
        </p:txBody>
      </p:sp>
    </p:spTree>
    <p:extLst>
      <p:ext uri="{BB962C8B-B14F-4D97-AF65-F5344CB8AC3E}">
        <p14:creationId xmlns:p14="http://schemas.microsoft.com/office/powerpoint/2010/main" val="34961795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kumimoji="1" sz="1200">
                <a:solidFill>
                  <a:schemeClr val="tx1"/>
                </a:solidFill>
                <a:latin typeface="Times New Roman" panose="02020603050405020304" pitchFamily="18" charset="0"/>
              </a:defRPr>
            </a:lvl1pPr>
            <a:lvl2pPr marL="742950" indent="-285750" defTabSz="919163">
              <a:spcBef>
                <a:spcPct val="30000"/>
              </a:spcBef>
              <a:defRPr kumimoji="1" sz="1200">
                <a:solidFill>
                  <a:schemeClr val="tx1"/>
                </a:solidFill>
                <a:latin typeface="Times New Roman" panose="02020603050405020304" pitchFamily="18" charset="0"/>
              </a:defRPr>
            </a:lvl2pPr>
            <a:lvl3pPr marL="1143000" indent="-228600" defTabSz="919163">
              <a:spcBef>
                <a:spcPct val="30000"/>
              </a:spcBef>
              <a:defRPr kumimoji="1" sz="1200">
                <a:solidFill>
                  <a:schemeClr val="tx1"/>
                </a:solidFill>
                <a:latin typeface="Times New Roman" panose="02020603050405020304" pitchFamily="18" charset="0"/>
              </a:defRPr>
            </a:lvl3pPr>
            <a:lvl4pPr marL="1600200" indent="-228600" defTabSz="919163">
              <a:spcBef>
                <a:spcPct val="30000"/>
              </a:spcBef>
              <a:defRPr kumimoji="1" sz="1200">
                <a:solidFill>
                  <a:schemeClr val="tx1"/>
                </a:solidFill>
                <a:latin typeface="Times New Roman" panose="02020603050405020304" pitchFamily="18" charset="0"/>
              </a:defRPr>
            </a:lvl4pPr>
            <a:lvl5pPr marL="2057400" indent="-228600" defTabSz="919163">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660E04FD-AAA4-4441-8E46-17096530B3CF}" type="slidenum">
              <a:rPr kumimoji="0" lang="en-US" altLang="en-US"/>
              <a:pPr>
                <a:spcBef>
                  <a:spcPct val="0"/>
                </a:spcBef>
              </a:pPr>
              <a:t>46</a:t>
            </a:fld>
            <a:endParaRPr kumimoji="0" lang="en-US" alt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endParaRPr lang="en-US" altLang="en-US"/>
          </a:p>
        </p:txBody>
      </p:sp>
    </p:spTree>
    <p:extLst>
      <p:ext uri="{BB962C8B-B14F-4D97-AF65-F5344CB8AC3E}">
        <p14:creationId xmlns:p14="http://schemas.microsoft.com/office/powerpoint/2010/main" val="34650188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kumimoji="1" sz="1200">
                <a:solidFill>
                  <a:schemeClr val="tx1"/>
                </a:solidFill>
                <a:latin typeface="Times New Roman" panose="02020603050405020304" pitchFamily="18" charset="0"/>
              </a:defRPr>
            </a:lvl1pPr>
            <a:lvl2pPr marL="742950" indent="-285750" defTabSz="919163">
              <a:spcBef>
                <a:spcPct val="30000"/>
              </a:spcBef>
              <a:defRPr kumimoji="1" sz="1200">
                <a:solidFill>
                  <a:schemeClr val="tx1"/>
                </a:solidFill>
                <a:latin typeface="Times New Roman" panose="02020603050405020304" pitchFamily="18" charset="0"/>
              </a:defRPr>
            </a:lvl2pPr>
            <a:lvl3pPr marL="1143000" indent="-228600" defTabSz="919163">
              <a:spcBef>
                <a:spcPct val="30000"/>
              </a:spcBef>
              <a:defRPr kumimoji="1" sz="1200">
                <a:solidFill>
                  <a:schemeClr val="tx1"/>
                </a:solidFill>
                <a:latin typeface="Times New Roman" panose="02020603050405020304" pitchFamily="18" charset="0"/>
              </a:defRPr>
            </a:lvl3pPr>
            <a:lvl4pPr marL="1600200" indent="-228600" defTabSz="919163">
              <a:spcBef>
                <a:spcPct val="30000"/>
              </a:spcBef>
              <a:defRPr kumimoji="1" sz="1200">
                <a:solidFill>
                  <a:schemeClr val="tx1"/>
                </a:solidFill>
                <a:latin typeface="Times New Roman" panose="02020603050405020304" pitchFamily="18" charset="0"/>
              </a:defRPr>
            </a:lvl4pPr>
            <a:lvl5pPr marL="2057400" indent="-228600" defTabSz="919163">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632D830D-3663-45CB-8048-DBE6BCB51237}" type="slidenum">
              <a:rPr kumimoji="0" lang="en-US" altLang="en-US"/>
              <a:pPr>
                <a:spcBef>
                  <a:spcPct val="0"/>
                </a:spcBef>
              </a:pPr>
              <a:t>47</a:t>
            </a:fld>
            <a:endParaRPr kumimoji="0" lang="en-US" alt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182401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kumimoji="1" sz="1200">
                <a:solidFill>
                  <a:schemeClr val="tx1"/>
                </a:solidFill>
                <a:latin typeface="Times New Roman" panose="02020603050405020304" pitchFamily="18" charset="0"/>
              </a:defRPr>
            </a:lvl1pPr>
            <a:lvl2pPr marL="742950" indent="-285750" defTabSz="919163">
              <a:spcBef>
                <a:spcPct val="30000"/>
              </a:spcBef>
              <a:defRPr kumimoji="1" sz="1200">
                <a:solidFill>
                  <a:schemeClr val="tx1"/>
                </a:solidFill>
                <a:latin typeface="Times New Roman" panose="02020603050405020304" pitchFamily="18" charset="0"/>
              </a:defRPr>
            </a:lvl2pPr>
            <a:lvl3pPr marL="1143000" indent="-228600" defTabSz="919163">
              <a:spcBef>
                <a:spcPct val="30000"/>
              </a:spcBef>
              <a:defRPr kumimoji="1" sz="1200">
                <a:solidFill>
                  <a:schemeClr val="tx1"/>
                </a:solidFill>
                <a:latin typeface="Times New Roman" panose="02020603050405020304" pitchFamily="18" charset="0"/>
              </a:defRPr>
            </a:lvl3pPr>
            <a:lvl4pPr marL="1600200" indent="-228600" defTabSz="919163">
              <a:spcBef>
                <a:spcPct val="30000"/>
              </a:spcBef>
              <a:defRPr kumimoji="1" sz="1200">
                <a:solidFill>
                  <a:schemeClr val="tx1"/>
                </a:solidFill>
                <a:latin typeface="Times New Roman" panose="02020603050405020304" pitchFamily="18" charset="0"/>
              </a:defRPr>
            </a:lvl4pPr>
            <a:lvl5pPr marL="2057400" indent="-228600" defTabSz="919163">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632D830D-3663-45CB-8048-DBE6BCB51237}" type="slidenum">
              <a:rPr kumimoji="0" lang="en-US" altLang="en-US"/>
              <a:pPr>
                <a:spcBef>
                  <a:spcPct val="0"/>
                </a:spcBef>
              </a:pPr>
              <a:t>48</a:t>
            </a:fld>
            <a:endParaRPr kumimoji="0" lang="en-US" alt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518485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kumimoji="1" sz="1200">
                <a:solidFill>
                  <a:schemeClr val="tx1"/>
                </a:solidFill>
                <a:latin typeface="Times New Roman" panose="02020603050405020304" pitchFamily="18" charset="0"/>
              </a:defRPr>
            </a:lvl1pPr>
            <a:lvl2pPr marL="742950" indent="-285750" defTabSz="919163">
              <a:spcBef>
                <a:spcPct val="30000"/>
              </a:spcBef>
              <a:defRPr kumimoji="1" sz="1200">
                <a:solidFill>
                  <a:schemeClr val="tx1"/>
                </a:solidFill>
                <a:latin typeface="Times New Roman" panose="02020603050405020304" pitchFamily="18" charset="0"/>
              </a:defRPr>
            </a:lvl2pPr>
            <a:lvl3pPr marL="1143000" indent="-228600" defTabSz="919163">
              <a:spcBef>
                <a:spcPct val="30000"/>
              </a:spcBef>
              <a:defRPr kumimoji="1" sz="1200">
                <a:solidFill>
                  <a:schemeClr val="tx1"/>
                </a:solidFill>
                <a:latin typeface="Times New Roman" panose="02020603050405020304" pitchFamily="18" charset="0"/>
              </a:defRPr>
            </a:lvl3pPr>
            <a:lvl4pPr marL="1600200" indent="-228600" defTabSz="919163">
              <a:spcBef>
                <a:spcPct val="30000"/>
              </a:spcBef>
              <a:defRPr kumimoji="1" sz="1200">
                <a:solidFill>
                  <a:schemeClr val="tx1"/>
                </a:solidFill>
                <a:latin typeface="Times New Roman" panose="02020603050405020304" pitchFamily="18" charset="0"/>
              </a:defRPr>
            </a:lvl4pPr>
            <a:lvl5pPr marL="2057400" indent="-228600" defTabSz="919163">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312ACAA4-D475-4DFC-92DA-836AB9A844CE}" type="slidenum">
              <a:rPr kumimoji="0" lang="en-US" altLang="en-US"/>
              <a:pPr>
                <a:spcBef>
                  <a:spcPct val="0"/>
                </a:spcBef>
              </a:pPr>
              <a:t>49</a:t>
            </a:fld>
            <a:endParaRPr kumimoji="0" lang="en-US" alt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480876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kumimoji="1" sz="1200">
                <a:solidFill>
                  <a:schemeClr val="tx1"/>
                </a:solidFill>
                <a:latin typeface="Times New Roman" panose="02020603050405020304" pitchFamily="18" charset="0"/>
              </a:defRPr>
            </a:lvl1pPr>
            <a:lvl2pPr marL="742950" indent="-285750" defTabSz="919163">
              <a:spcBef>
                <a:spcPct val="30000"/>
              </a:spcBef>
              <a:defRPr kumimoji="1" sz="1200">
                <a:solidFill>
                  <a:schemeClr val="tx1"/>
                </a:solidFill>
                <a:latin typeface="Times New Roman" panose="02020603050405020304" pitchFamily="18" charset="0"/>
              </a:defRPr>
            </a:lvl2pPr>
            <a:lvl3pPr marL="1143000" indent="-228600" defTabSz="919163">
              <a:spcBef>
                <a:spcPct val="30000"/>
              </a:spcBef>
              <a:defRPr kumimoji="1" sz="1200">
                <a:solidFill>
                  <a:schemeClr val="tx1"/>
                </a:solidFill>
                <a:latin typeface="Times New Roman" panose="02020603050405020304" pitchFamily="18" charset="0"/>
              </a:defRPr>
            </a:lvl3pPr>
            <a:lvl4pPr marL="1600200" indent="-228600" defTabSz="919163">
              <a:spcBef>
                <a:spcPct val="30000"/>
              </a:spcBef>
              <a:defRPr kumimoji="1" sz="1200">
                <a:solidFill>
                  <a:schemeClr val="tx1"/>
                </a:solidFill>
                <a:latin typeface="Times New Roman" panose="02020603050405020304" pitchFamily="18" charset="0"/>
              </a:defRPr>
            </a:lvl4pPr>
            <a:lvl5pPr marL="2057400" indent="-228600" defTabSz="919163">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8368A7CB-2198-44EC-9E7B-749F077DC835}" type="slidenum">
              <a:rPr kumimoji="0" lang="en-US" altLang="en-US"/>
              <a:pPr>
                <a:spcBef>
                  <a:spcPct val="0"/>
                </a:spcBef>
              </a:pPr>
              <a:t>50</a:t>
            </a:fld>
            <a:endParaRPr kumimoji="0" lang="en-US" alt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69312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kumimoji="1" sz="1200">
                <a:solidFill>
                  <a:schemeClr val="tx1"/>
                </a:solidFill>
                <a:latin typeface="Times New Roman" panose="02020603050405020304" pitchFamily="18" charset="0"/>
              </a:defRPr>
            </a:lvl1pPr>
            <a:lvl2pPr marL="742950" indent="-285750" defTabSz="919163">
              <a:spcBef>
                <a:spcPct val="30000"/>
              </a:spcBef>
              <a:defRPr kumimoji="1" sz="1200">
                <a:solidFill>
                  <a:schemeClr val="tx1"/>
                </a:solidFill>
                <a:latin typeface="Times New Roman" panose="02020603050405020304" pitchFamily="18" charset="0"/>
              </a:defRPr>
            </a:lvl2pPr>
            <a:lvl3pPr marL="1143000" indent="-228600" defTabSz="919163">
              <a:spcBef>
                <a:spcPct val="30000"/>
              </a:spcBef>
              <a:defRPr kumimoji="1" sz="1200">
                <a:solidFill>
                  <a:schemeClr val="tx1"/>
                </a:solidFill>
                <a:latin typeface="Times New Roman" panose="02020603050405020304" pitchFamily="18" charset="0"/>
              </a:defRPr>
            </a:lvl3pPr>
            <a:lvl4pPr marL="1600200" indent="-228600" defTabSz="919163">
              <a:spcBef>
                <a:spcPct val="30000"/>
              </a:spcBef>
              <a:defRPr kumimoji="1" sz="1200">
                <a:solidFill>
                  <a:schemeClr val="tx1"/>
                </a:solidFill>
                <a:latin typeface="Times New Roman" panose="02020603050405020304" pitchFamily="18" charset="0"/>
              </a:defRPr>
            </a:lvl4pPr>
            <a:lvl5pPr marL="2057400" indent="-228600" defTabSz="919163">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7360EF9E-E98E-4312-912D-0F031F1E558F}" type="slidenum">
              <a:rPr kumimoji="0" lang="en-US" altLang="en-US" smtClean="0"/>
              <a:pPr>
                <a:spcBef>
                  <a:spcPct val="0"/>
                </a:spcBef>
              </a:pPr>
              <a:t>52</a:t>
            </a:fld>
            <a:endParaRPr kumimoji="0" lang="en-US" altLang="en-US" dirty="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30214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spcBef>
                <a:spcPct val="30000"/>
              </a:spcBef>
              <a:defRPr kumimoji="1" sz="1200">
                <a:solidFill>
                  <a:schemeClr val="tx1"/>
                </a:solidFill>
                <a:latin typeface="Times New Roman" panose="02020603050405020304" pitchFamily="18" charset="0"/>
              </a:defRPr>
            </a:lvl1pPr>
            <a:lvl2pPr marL="742950" indent="-285750" defTabSz="919163" eaLnBrk="0" hangingPunct="0">
              <a:spcBef>
                <a:spcPct val="30000"/>
              </a:spcBef>
              <a:defRPr kumimoji="1" sz="1200">
                <a:solidFill>
                  <a:schemeClr val="tx1"/>
                </a:solidFill>
                <a:latin typeface="Times New Roman" panose="02020603050405020304" pitchFamily="18" charset="0"/>
              </a:defRPr>
            </a:lvl2pPr>
            <a:lvl3pPr marL="1143000" indent="-228600" defTabSz="919163" eaLnBrk="0" hangingPunct="0">
              <a:spcBef>
                <a:spcPct val="30000"/>
              </a:spcBef>
              <a:defRPr kumimoji="1" sz="1200">
                <a:solidFill>
                  <a:schemeClr val="tx1"/>
                </a:solidFill>
                <a:latin typeface="Times New Roman" panose="02020603050405020304" pitchFamily="18" charset="0"/>
              </a:defRPr>
            </a:lvl3pPr>
            <a:lvl4pPr marL="1600200" indent="-228600" defTabSz="919163" eaLnBrk="0" hangingPunct="0">
              <a:spcBef>
                <a:spcPct val="30000"/>
              </a:spcBef>
              <a:defRPr kumimoji="1" sz="1200">
                <a:solidFill>
                  <a:schemeClr val="tx1"/>
                </a:solidFill>
                <a:latin typeface="Times New Roman" panose="02020603050405020304" pitchFamily="18" charset="0"/>
              </a:defRPr>
            </a:lvl4pPr>
            <a:lvl5pPr marL="2057400" indent="-228600" defTabSz="919163" eaLnBrk="0" hangingPunct="0">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814EEB8-19F1-49F2-8B65-BB16D154CDAC}" type="slidenum">
              <a:rPr kumimoji="0" lang="en-US" altLang="en-US"/>
              <a:pPr>
                <a:spcBef>
                  <a:spcPct val="0"/>
                </a:spcBef>
              </a:pPr>
              <a:t>5</a:t>
            </a:fld>
            <a:endParaRPr kumimoji="0" lang="en-US" altLang="en-US"/>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spcBef>
                <a:spcPct val="50000"/>
              </a:spcBef>
            </a:pPr>
            <a:r>
              <a:rPr lang="en-US" altLang="en-US" dirty="0">
                <a:cs typeface="Times New Roman" panose="02020603050405020304" pitchFamily="18" charset="0"/>
              </a:rPr>
              <a:t>The transmission of info btw. two parties to carry out financial or administrative activities related to health care. Includes: </a:t>
            </a:r>
          </a:p>
          <a:p>
            <a:pPr lvl="1" eaLnBrk="1" hangingPunct="1">
              <a:lnSpc>
                <a:spcPct val="80000"/>
              </a:lnSpc>
              <a:spcBef>
                <a:spcPct val="50000"/>
              </a:spcBef>
            </a:pPr>
            <a:r>
              <a:rPr lang="en-US" altLang="en-US" dirty="0">
                <a:cs typeface="Times New Roman" panose="02020603050405020304" pitchFamily="18" charset="0"/>
              </a:rPr>
              <a:t>transmitting an inquiry to a health plan to determine if an enrollee is covered by the health plan</a:t>
            </a:r>
          </a:p>
          <a:p>
            <a:pPr lvl="1" eaLnBrk="1" hangingPunct="1">
              <a:lnSpc>
                <a:spcPct val="80000"/>
              </a:lnSpc>
              <a:spcBef>
                <a:spcPct val="50000"/>
              </a:spcBef>
            </a:pPr>
            <a:r>
              <a:rPr lang="en-US" altLang="en-US" dirty="0">
                <a:cs typeface="Times New Roman" panose="02020603050405020304" pitchFamily="18" charset="0"/>
              </a:rPr>
              <a:t>transmitting claims information to a health plan to obtain payment </a:t>
            </a:r>
          </a:p>
          <a:p>
            <a:endParaRPr lang="en-US" altLang="en-US"/>
          </a:p>
          <a:p>
            <a:pPr lvl="1"/>
            <a:endParaRPr lang="en-US" altLang="en-US" dirty="0"/>
          </a:p>
        </p:txBody>
      </p:sp>
    </p:spTree>
    <p:extLst>
      <p:ext uri="{BB962C8B-B14F-4D97-AF65-F5344CB8AC3E}">
        <p14:creationId xmlns:p14="http://schemas.microsoft.com/office/powerpoint/2010/main" val="189294323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6038">
              <a:spcBef>
                <a:spcPct val="30000"/>
              </a:spcBef>
              <a:defRPr kumimoji="1" sz="1200">
                <a:solidFill>
                  <a:schemeClr val="tx1"/>
                </a:solidFill>
                <a:latin typeface="Times New Roman" panose="02020603050405020304" pitchFamily="18" charset="0"/>
              </a:defRPr>
            </a:lvl1pPr>
            <a:lvl2pPr marL="740424" indent="-284778" defTabSz="916038">
              <a:spcBef>
                <a:spcPct val="30000"/>
              </a:spcBef>
              <a:defRPr kumimoji="1" sz="1200">
                <a:solidFill>
                  <a:schemeClr val="tx1"/>
                </a:solidFill>
                <a:latin typeface="Times New Roman" panose="02020603050405020304" pitchFamily="18" charset="0"/>
              </a:defRPr>
            </a:lvl2pPr>
            <a:lvl3pPr marL="1139114" indent="-227823" defTabSz="916038">
              <a:spcBef>
                <a:spcPct val="30000"/>
              </a:spcBef>
              <a:defRPr kumimoji="1" sz="1200">
                <a:solidFill>
                  <a:schemeClr val="tx1"/>
                </a:solidFill>
                <a:latin typeface="Times New Roman" panose="02020603050405020304" pitchFamily="18" charset="0"/>
              </a:defRPr>
            </a:lvl3pPr>
            <a:lvl4pPr marL="1594759" indent="-227823" defTabSz="916038">
              <a:spcBef>
                <a:spcPct val="30000"/>
              </a:spcBef>
              <a:defRPr kumimoji="1" sz="1200">
                <a:solidFill>
                  <a:schemeClr val="tx1"/>
                </a:solidFill>
                <a:latin typeface="Times New Roman" panose="02020603050405020304" pitchFamily="18" charset="0"/>
              </a:defRPr>
            </a:lvl4pPr>
            <a:lvl5pPr marL="2050405" indent="-227823" defTabSz="916038">
              <a:spcBef>
                <a:spcPct val="30000"/>
              </a:spcBef>
              <a:defRPr kumimoji="1" sz="1200">
                <a:solidFill>
                  <a:schemeClr val="tx1"/>
                </a:solidFill>
                <a:latin typeface="Times New Roman" panose="02020603050405020304" pitchFamily="18" charset="0"/>
              </a:defRPr>
            </a:lvl5pPr>
            <a:lvl6pPr marL="2506050" indent="-227823" defTabSz="916038" eaLnBrk="0" fontAlgn="base" hangingPunct="0">
              <a:spcBef>
                <a:spcPct val="30000"/>
              </a:spcBef>
              <a:spcAft>
                <a:spcPct val="0"/>
              </a:spcAft>
              <a:defRPr kumimoji="1" sz="1200">
                <a:solidFill>
                  <a:schemeClr val="tx1"/>
                </a:solidFill>
                <a:latin typeface="Times New Roman" panose="02020603050405020304" pitchFamily="18" charset="0"/>
              </a:defRPr>
            </a:lvl6pPr>
            <a:lvl7pPr marL="2961696" indent="-227823" defTabSz="916038" eaLnBrk="0" fontAlgn="base" hangingPunct="0">
              <a:spcBef>
                <a:spcPct val="30000"/>
              </a:spcBef>
              <a:spcAft>
                <a:spcPct val="0"/>
              </a:spcAft>
              <a:defRPr kumimoji="1" sz="1200">
                <a:solidFill>
                  <a:schemeClr val="tx1"/>
                </a:solidFill>
                <a:latin typeface="Times New Roman" panose="02020603050405020304" pitchFamily="18" charset="0"/>
              </a:defRPr>
            </a:lvl7pPr>
            <a:lvl8pPr marL="3417341" indent="-227823" defTabSz="916038" eaLnBrk="0" fontAlgn="base" hangingPunct="0">
              <a:spcBef>
                <a:spcPct val="30000"/>
              </a:spcBef>
              <a:spcAft>
                <a:spcPct val="0"/>
              </a:spcAft>
              <a:defRPr kumimoji="1" sz="1200">
                <a:solidFill>
                  <a:schemeClr val="tx1"/>
                </a:solidFill>
                <a:latin typeface="Times New Roman" panose="02020603050405020304" pitchFamily="18" charset="0"/>
              </a:defRPr>
            </a:lvl8pPr>
            <a:lvl9pPr marL="3872987" indent="-227823" defTabSz="916038"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C8BED0EE-FB86-489A-B7A3-693859962730}" type="slidenum">
              <a:rPr kumimoji="0" lang="en-US" altLang="en-US"/>
              <a:pPr>
                <a:spcBef>
                  <a:spcPct val="0"/>
                </a:spcBef>
              </a:pPr>
              <a:t>53</a:t>
            </a:fld>
            <a:endParaRPr kumimoji="0" lang="en-US" altLang="en-US" dirty="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5966012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kumimoji="1" sz="1200">
                <a:solidFill>
                  <a:schemeClr val="tx1"/>
                </a:solidFill>
                <a:latin typeface="Times New Roman" panose="02020603050405020304" pitchFamily="18" charset="0"/>
              </a:defRPr>
            </a:lvl1pPr>
            <a:lvl2pPr marL="742950" indent="-285750" defTabSz="919163">
              <a:spcBef>
                <a:spcPct val="30000"/>
              </a:spcBef>
              <a:defRPr kumimoji="1" sz="1200">
                <a:solidFill>
                  <a:schemeClr val="tx1"/>
                </a:solidFill>
                <a:latin typeface="Times New Roman" panose="02020603050405020304" pitchFamily="18" charset="0"/>
              </a:defRPr>
            </a:lvl2pPr>
            <a:lvl3pPr marL="1143000" indent="-228600" defTabSz="919163">
              <a:spcBef>
                <a:spcPct val="30000"/>
              </a:spcBef>
              <a:defRPr kumimoji="1" sz="1200">
                <a:solidFill>
                  <a:schemeClr val="tx1"/>
                </a:solidFill>
                <a:latin typeface="Times New Roman" panose="02020603050405020304" pitchFamily="18" charset="0"/>
              </a:defRPr>
            </a:lvl3pPr>
            <a:lvl4pPr marL="1600200" indent="-228600" defTabSz="919163">
              <a:spcBef>
                <a:spcPct val="30000"/>
              </a:spcBef>
              <a:defRPr kumimoji="1" sz="1200">
                <a:solidFill>
                  <a:schemeClr val="tx1"/>
                </a:solidFill>
                <a:latin typeface="Times New Roman" panose="02020603050405020304" pitchFamily="18" charset="0"/>
              </a:defRPr>
            </a:lvl4pPr>
            <a:lvl5pPr marL="2057400" indent="-228600" defTabSz="919163">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E70BDA14-1A1B-4242-AC1D-FD51885523B0}" type="slidenum">
              <a:rPr kumimoji="0" lang="en-US" altLang="en-US"/>
              <a:pPr>
                <a:spcBef>
                  <a:spcPct val="0"/>
                </a:spcBef>
              </a:pPr>
              <a:t>56</a:t>
            </a:fld>
            <a:endParaRPr kumimoji="0" lang="en-US" alt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4314922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6038">
              <a:spcBef>
                <a:spcPct val="30000"/>
              </a:spcBef>
              <a:defRPr kumimoji="1" sz="1200">
                <a:solidFill>
                  <a:schemeClr val="tx1"/>
                </a:solidFill>
                <a:latin typeface="Times New Roman" panose="02020603050405020304" pitchFamily="18" charset="0"/>
              </a:defRPr>
            </a:lvl1pPr>
            <a:lvl2pPr marL="740424" indent="-284778" defTabSz="916038">
              <a:spcBef>
                <a:spcPct val="30000"/>
              </a:spcBef>
              <a:defRPr kumimoji="1" sz="1200">
                <a:solidFill>
                  <a:schemeClr val="tx1"/>
                </a:solidFill>
                <a:latin typeface="Times New Roman" panose="02020603050405020304" pitchFamily="18" charset="0"/>
              </a:defRPr>
            </a:lvl2pPr>
            <a:lvl3pPr marL="1139114" indent="-227823" defTabSz="916038">
              <a:spcBef>
                <a:spcPct val="30000"/>
              </a:spcBef>
              <a:defRPr kumimoji="1" sz="1200">
                <a:solidFill>
                  <a:schemeClr val="tx1"/>
                </a:solidFill>
                <a:latin typeface="Times New Roman" panose="02020603050405020304" pitchFamily="18" charset="0"/>
              </a:defRPr>
            </a:lvl3pPr>
            <a:lvl4pPr marL="1594759" indent="-227823" defTabSz="916038">
              <a:spcBef>
                <a:spcPct val="30000"/>
              </a:spcBef>
              <a:defRPr kumimoji="1" sz="1200">
                <a:solidFill>
                  <a:schemeClr val="tx1"/>
                </a:solidFill>
                <a:latin typeface="Times New Roman" panose="02020603050405020304" pitchFamily="18" charset="0"/>
              </a:defRPr>
            </a:lvl4pPr>
            <a:lvl5pPr marL="2050405" indent="-227823" defTabSz="916038">
              <a:spcBef>
                <a:spcPct val="30000"/>
              </a:spcBef>
              <a:defRPr kumimoji="1" sz="1200">
                <a:solidFill>
                  <a:schemeClr val="tx1"/>
                </a:solidFill>
                <a:latin typeface="Times New Roman" panose="02020603050405020304" pitchFamily="18" charset="0"/>
              </a:defRPr>
            </a:lvl5pPr>
            <a:lvl6pPr marL="2506050" indent="-227823" defTabSz="916038" eaLnBrk="0" fontAlgn="base" hangingPunct="0">
              <a:spcBef>
                <a:spcPct val="30000"/>
              </a:spcBef>
              <a:spcAft>
                <a:spcPct val="0"/>
              </a:spcAft>
              <a:defRPr kumimoji="1" sz="1200">
                <a:solidFill>
                  <a:schemeClr val="tx1"/>
                </a:solidFill>
                <a:latin typeface="Times New Roman" panose="02020603050405020304" pitchFamily="18" charset="0"/>
              </a:defRPr>
            </a:lvl6pPr>
            <a:lvl7pPr marL="2961696" indent="-227823" defTabSz="916038" eaLnBrk="0" fontAlgn="base" hangingPunct="0">
              <a:spcBef>
                <a:spcPct val="30000"/>
              </a:spcBef>
              <a:spcAft>
                <a:spcPct val="0"/>
              </a:spcAft>
              <a:defRPr kumimoji="1" sz="1200">
                <a:solidFill>
                  <a:schemeClr val="tx1"/>
                </a:solidFill>
                <a:latin typeface="Times New Roman" panose="02020603050405020304" pitchFamily="18" charset="0"/>
              </a:defRPr>
            </a:lvl7pPr>
            <a:lvl8pPr marL="3417341" indent="-227823" defTabSz="916038" eaLnBrk="0" fontAlgn="base" hangingPunct="0">
              <a:spcBef>
                <a:spcPct val="30000"/>
              </a:spcBef>
              <a:spcAft>
                <a:spcPct val="0"/>
              </a:spcAft>
              <a:defRPr kumimoji="1" sz="1200">
                <a:solidFill>
                  <a:schemeClr val="tx1"/>
                </a:solidFill>
                <a:latin typeface="Times New Roman" panose="02020603050405020304" pitchFamily="18" charset="0"/>
              </a:defRPr>
            </a:lvl8pPr>
            <a:lvl9pPr marL="3872987" indent="-227823" defTabSz="916038"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CD3CA05-6995-4DC9-93E1-B07A8C319A19}" type="slidenum">
              <a:rPr kumimoji="0" lang="en-US" altLang="en-US"/>
              <a:pPr>
                <a:spcBef>
                  <a:spcPct val="0"/>
                </a:spcBef>
              </a:pPr>
              <a:t>58</a:t>
            </a:fld>
            <a:endParaRPr kumimoji="0" lang="en-US" altLang="en-US" dirty="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endParaRPr lang="en-US" altLang="en-US" dirty="0"/>
          </a:p>
        </p:txBody>
      </p:sp>
    </p:spTree>
    <p:extLst>
      <p:ext uri="{BB962C8B-B14F-4D97-AF65-F5344CB8AC3E}">
        <p14:creationId xmlns:p14="http://schemas.microsoft.com/office/powerpoint/2010/main" val="36696969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spcBef>
                <a:spcPct val="30000"/>
              </a:spcBef>
              <a:defRPr kumimoji="1" sz="1200">
                <a:solidFill>
                  <a:schemeClr val="tx1"/>
                </a:solidFill>
                <a:latin typeface="Times New Roman" panose="02020603050405020304" pitchFamily="18" charset="0"/>
              </a:defRPr>
            </a:lvl1pPr>
            <a:lvl2pPr marL="742950" indent="-285750" defTabSz="919163" eaLnBrk="0" hangingPunct="0">
              <a:spcBef>
                <a:spcPct val="30000"/>
              </a:spcBef>
              <a:defRPr kumimoji="1" sz="1200">
                <a:solidFill>
                  <a:schemeClr val="tx1"/>
                </a:solidFill>
                <a:latin typeface="Times New Roman" panose="02020603050405020304" pitchFamily="18" charset="0"/>
              </a:defRPr>
            </a:lvl2pPr>
            <a:lvl3pPr marL="1143000" indent="-228600" defTabSz="919163" eaLnBrk="0" hangingPunct="0">
              <a:spcBef>
                <a:spcPct val="30000"/>
              </a:spcBef>
              <a:defRPr kumimoji="1" sz="1200">
                <a:solidFill>
                  <a:schemeClr val="tx1"/>
                </a:solidFill>
                <a:latin typeface="Times New Roman" panose="02020603050405020304" pitchFamily="18" charset="0"/>
              </a:defRPr>
            </a:lvl3pPr>
            <a:lvl4pPr marL="1600200" indent="-228600" defTabSz="919163" eaLnBrk="0" hangingPunct="0">
              <a:spcBef>
                <a:spcPct val="30000"/>
              </a:spcBef>
              <a:defRPr kumimoji="1" sz="1200">
                <a:solidFill>
                  <a:schemeClr val="tx1"/>
                </a:solidFill>
                <a:latin typeface="Times New Roman" panose="02020603050405020304" pitchFamily="18" charset="0"/>
              </a:defRPr>
            </a:lvl4pPr>
            <a:lvl5pPr marL="2057400" indent="-228600" defTabSz="919163" eaLnBrk="0" hangingPunct="0">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92754E62-1CDB-4756-8093-E431BA9ABD6F}" type="slidenum">
              <a:rPr kumimoji="0" lang="en-US" altLang="en-US"/>
              <a:pPr>
                <a:spcBef>
                  <a:spcPct val="0"/>
                </a:spcBef>
              </a:pPr>
              <a:t>60</a:t>
            </a:fld>
            <a:endParaRPr kumimoji="0" lang="en-US" altLang="en-US"/>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privacy regulation imposes rules to assure that authorizations are </a:t>
            </a:r>
            <a:r>
              <a:rPr lang="en-US" altLang="en-US" b="1"/>
              <a:t>voluntary</a:t>
            </a:r>
            <a:r>
              <a:rPr lang="en-US" altLang="en-US"/>
              <a:t> and </a:t>
            </a:r>
            <a:r>
              <a:rPr lang="en-US" altLang="en-US" b="1"/>
              <a:t>informed</a:t>
            </a:r>
            <a:r>
              <a:rPr lang="en-US" altLang="en-US"/>
              <a:t>. </a:t>
            </a:r>
          </a:p>
          <a:p>
            <a:endParaRPr lang="en-US" altLang="en-US"/>
          </a:p>
          <a:p>
            <a:r>
              <a:rPr lang="en-US" altLang="en-US"/>
              <a:t>“Otherwise permitted or required” means if it is</a:t>
            </a:r>
          </a:p>
          <a:p>
            <a:pPr lvl="1">
              <a:buFontTx/>
              <a:buChar char="•"/>
            </a:pPr>
            <a:r>
              <a:rPr lang="en-US" altLang="en-US"/>
              <a:t>Not a use or disclosure for TPO </a:t>
            </a:r>
          </a:p>
          <a:p>
            <a:pPr lvl="1">
              <a:buFontTx/>
              <a:buChar char="•"/>
            </a:pPr>
            <a:r>
              <a:rPr lang="en-US" altLang="en-US"/>
              <a:t>Not a use or disclosure permitted under Section 512 (the exceptions to the rule that permit disclosures for public health activities, disclosures required by law, for health oversight activities)</a:t>
            </a:r>
          </a:p>
          <a:p>
            <a:pPr lvl="1">
              <a:buFontTx/>
              <a:buChar char="•"/>
            </a:pPr>
            <a:endParaRPr lang="en-US" altLang="en-US"/>
          </a:p>
          <a:p>
            <a:pPr lvl="1">
              <a:buFontTx/>
              <a:buChar char="•"/>
            </a:pPr>
            <a:r>
              <a:rPr lang="en-US" altLang="en-US"/>
              <a:t>Not required—when an individual is seek access or US DHHS is investigating the entity’s compliance with the rule</a:t>
            </a:r>
          </a:p>
          <a:p>
            <a:pPr lvl="1"/>
            <a:endParaRPr lang="en-US" altLang="en-US"/>
          </a:p>
          <a:p>
            <a:pPr lvl="1"/>
            <a:r>
              <a:rPr lang="en-US" altLang="en-US"/>
              <a:t>Then you must obtain authorization to disclose</a:t>
            </a:r>
          </a:p>
          <a:p>
            <a:pPr lvl="1"/>
            <a:endParaRPr lang="en-US" altLang="en-US"/>
          </a:p>
        </p:txBody>
      </p:sp>
    </p:spTree>
    <p:extLst>
      <p:ext uri="{BB962C8B-B14F-4D97-AF65-F5344CB8AC3E}">
        <p14:creationId xmlns:p14="http://schemas.microsoft.com/office/powerpoint/2010/main" val="89724038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spcBef>
                <a:spcPct val="30000"/>
              </a:spcBef>
              <a:defRPr kumimoji="1" sz="1200">
                <a:solidFill>
                  <a:schemeClr val="tx1"/>
                </a:solidFill>
                <a:latin typeface="Times New Roman" panose="02020603050405020304" pitchFamily="18" charset="0"/>
              </a:defRPr>
            </a:lvl1pPr>
            <a:lvl2pPr marL="742950" indent="-285750" defTabSz="919163" eaLnBrk="0" hangingPunct="0">
              <a:spcBef>
                <a:spcPct val="30000"/>
              </a:spcBef>
              <a:defRPr kumimoji="1" sz="1200">
                <a:solidFill>
                  <a:schemeClr val="tx1"/>
                </a:solidFill>
                <a:latin typeface="Times New Roman" panose="02020603050405020304" pitchFamily="18" charset="0"/>
              </a:defRPr>
            </a:lvl2pPr>
            <a:lvl3pPr marL="1143000" indent="-228600" defTabSz="919163" eaLnBrk="0" hangingPunct="0">
              <a:spcBef>
                <a:spcPct val="30000"/>
              </a:spcBef>
              <a:defRPr kumimoji="1" sz="1200">
                <a:solidFill>
                  <a:schemeClr val="tx1"/>
                </a:solidFill>
                <a:latin typeface="Times New Roman" panose="02020603050405020304" pitchFamily="18" charset="0"/>
              </a:defRPr>
            </a:lvl3pPr>
            <a:lvl4pPr marL="1600200" indent="-228600" defTabSz="919163" eaLnBrk="0" hangingPunct="0">
              <a:spcBef>
                <a:spcPct val="30000"/>
              </a:spcBef>
              <a:defRPr kumimoji="1" sz="1200">
                <a:solidFill>
                  <a:schemeClr val="tx1"/>
                </a:solidFill>
                <a:latin typeface="Times New Roman" panose="02020603050405020304" pitchFamily="18" charset="0"/>
              </a:defRPr>
            </a:lvl4pPr>
            <a:lvl5pPr marL="2057400" indent="-228600" defTabSz="919163" eaLnBrk="0" hangingPunct="0">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410D76A8-38B8-4F73-B06B-0C9B51CB3558}" type="slidenum">
              <a:rPr kumimoji="0" lang="en-US" altLang="en-US"/>
              <a:pPr>
                <a:spcBef>
                  <a:spcPct val="0"/>
                </a:spcBef>
              </a:pPr>
              <a:t>61</a:t>
            </a:fld>
            <a:endParaRPr kumimoji="0" lang="en-US" altLang="en-US"/>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privacy regulation imposes rules to assure that authorizations are </a:t>
            </a:r>
            <a:r>
              <a:rPr lang="en-US" altLang="en-US" b="1"/>
              <a:t>voluntary</a:t>
            </a:r>
            <a:r>
              <a:rPr lang="en-US" altLang="en-US"/>
              <a:t> and </a:t>
            </a:r>
            <a:r>
              <a:rPr lang="en-US" altLang="en-US" b="1"/>
              <a:t>informed</a:t>
            </a:r>
            <a:r>
              <a:rPr lang="en-US" altLang="en-US"/>
              <a:t>. </a:t>
            </a:r>
          </a:p>
          <a:p>
            <a:endParaRPr lang="en-US" altLang="en-US"/>
          </a:p>
          <a:p>
            <a:r>
              <a:rPr lang="en-US" altLang="en-US"/>
              <a:t>“Otherwise permitted or required” means if it is</a:t>
            </a:r>
          </a:p>
          <a:p>
            <a:pPr lvl="1">
              <a:buFontTx/>
              <a:buChar char="•"/>
            </a:pPr>
            <a:r>
              <a:rPr lang="en-US" altLang="en-US"/>
              <a:t>Not a use or disclosure for TPO </a:t>
            </a:r>
          </a:p>
          <a:p>
            <a:pPr lvl="1">
              <a:buFontTx/>
              <a:buChar char="•"/>
            </a:pPr>
            <a:r>
              <a:rPr lang="en-US" altLang="en-US"/>
              <a:t>Not a use or disclosure permitted under Section 512 (the exceptions to the rule that permit disclosures for public health activities, disclosures required by law, for health oversight activities)</a:t>
            </a:r>
          </a:p>
          <a:p>
            <a:pPr lvl="1">
              <a:buFontTx/>
              <a:buChar char="•"/>
            </a:pPr>
            <a:endParaRPr lang="en-US" altLang="en-US"/>
          </a:p>
          <a:p>
            <a:pPr lvl="1">
              <a:buFontTx/>
              <a:buChar char="•"/>
            </a:pPr>
            <a:r>
              <a:rPr lang="en-US" altLang="en-US"/>
              <a:t>Not required—when an individual is seek access or US DHHS is investigating the entity’s compliance with the rule</a:t>
            </a:r>
          </a:p>
          <a:p>
            <a:pPr lvl="1"/>
            <a:endParaRPr lang="en-US" altLang="en-US"/>
          </a:p>
          <a:p>
            <a:pPr lvl="1"/>
            <a:r>
              <a:rPr lang="en-US" altLang="en-US"/>
              <a:t>Then you must obtain authorization to disclose</a:t>
            </a:r>
          </a:p>
          <a:p>
            <a:pPr lvl="1"/>
            <a:endParaRPr lang="en-US" altLang="en-US"/>
          </a:p>
        </p:txBody>
      </p:sp>
    </p:spTree>
    <p:extLst>
      <p:ext uri="{BB962C8B-B14F-4D97-AF65-F5344CB8AC3E}">
        <p14:creationId xmlns:p14="http://schemas.microsoft.com/office/powerpoint/2010/main" val="133594016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spcBef>
                <a:spcPct val="30000"/>
              </a:spcBef>
              <a:defRPr kumimoji="1" sz="1200">
                <a:solidFill>
                  <a:schemeClr val="tx1"/>
                </a:solidFill>
                <a:latin typeface="Times New Roman" panose="02020603050405020304" pitchFamily="18" charset="0"/>
              </a:defRPr>
            </a:lvl1pPr>
            <a:lvl2pPr marL="742950" indent="-285750" defTabSz="919163" eaLnBrk="0" hangingPunct="0">
              <a:spcBef>
                <a:spcPct val="30000"/>
              </a:spcBef>
              <a:defRPr kumimoji="1" sz="1200">
                <a:solidFill>
                  <a:schemeClr val="tx1"/>
                </a:solidFill>
                <a:latin typeface="Times New Roman" panose="02020603050405020304" pitchFamily="18" charset="0"/>
              </a:defRPr>
            </a:lvl2pPr>
            <a:lvl3pPr marL="1143000" indent="-228600" defTabSz="919163" eaLnBrk="0" hangingPunct="0">
              <a:spcBef>
                <a:spcPct val="30000"/>
              </a:spcBef>
              <a:defRPr kumimoji="1" sz="1200">
                <a:solidFill>
                  <a:schemeClr val="tx1"/>
                </a:solidFill>
                <a:latin typeface="Times New Roman" panose="02020603050405020304" pitchFamily="18" charset="0"/>
              </a:defRPr>
            </a:lvl3pPr>
            <a:lvl4pPr marL="1600200" indent="-228600" defTabSz="919163" eaLnBrk="0" hangingPunct="0">
              <a:spcBef>
                <a:spcPct val="30000"/>
              </a:spcBef>
              <a:defRPr kumimoji="1" sz="1200">
                <a:solidFill>
                  <a:schemeClr val="tx1"/>
                </a:solidFill>
                <a:latin typeface="Times New Roman" panose="02020603050405020304" pitchFamily="18" charset="0"/>
              </a:defRPr>
            </a:lvl4pPr>
            <a:lvl5pPr marL="2057400" indent="-228600" defTabSz="919163" eaLnBrk="0" hangingPunct="0">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9121F21-4702-4AFE-AB4E-BA44C44BE309}" type="slidenum">
              <a:rPr kumimoji="0" lang="en-US" altLang="en-US"/>
              <a:pPr>
                <a:spcBef>
                  <a:spcPct val="0"/>
                </a:spcBef>
              </a:pPr>
              <a:t>62</a:t>
            </a:fld>
            <a:endParaRPr kumimoji="0" lang="en-US" altLang="en-US"/>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privacy regulation imposes rules to assure that authorizations are </a:t>
            </a:r>
            <a:r>
              <a:rPr lang="en-US" altLang="en-US" b="1"/>
              <a:t>voluntary</a:t>
            </a:r>
            <a:r>
              <a:rPr lang="en-US" altLang="en-US"/>
              <a:t> and </a:t>
            </a:r>
            <a:r>
              <a:rPr lang="en-US" altLang="en-US" b="1"/>
              <a:t>informed</a:t>
            </a:r>
            <a:r>
              <a:rPr lang="en-US" altLang="en-US"/>
              <a:t>. </a:t>
            </a:r>
          </a:p>
          <a:p>
            <a:endParaRPr lang="en-US" altLang="en-US"/>
          </a:p>
          <a:p>
            <a:r>
              <a:rPr lang="en-US" altLang="en-US"/>
              <a:t>“Otherwise permitted or required” means if it is</a:t>
            </a:r>
          </a:p>
          <a:p>
            <a:pPr lvl="1">
              <a:buFontTx/>
              <a:buChar char="•"/>
            </a:pPr>
            <a:r>
              <a:rPr lang="en-US" altLang="en-US"/>
              <a:t>Not a use or disclosure for TPO </a:t>
            </a:r>
          </a:p>
          <a:p>
            <a:pPr lvl="1">
              <a:buFontTx/>
              <a:buChar char="•"/>
            </a:pPr>
            <a:r>
              <a:rPr lang="en-US" altLang="en-US"/>
              <a:t>Not a use or disclosure permitted under Section 512 (the exceptions to the rule that permit disclosures for public health activities, disclosures required by law, for health oversight activities)</a:t>
            </a:r>
          </a:p>
          <a:p>
            <a:pPr lvl="1">
              <a:buFontTx/>
              <a:buChar char="•"/>
            </a:pPr>
            <a:endParaRPr lang="en-US" altLang="en-US"/>
          </a:p>
          <a:p>
            <a:pPr lvl="1">
              <a:buFontTx/>
              <a:buChar char="•"/>
            </a:pPr>
            <a:r>
              <a:rPr lang="en-US" altLang="en-US"/>
              <a:t>Not required—when an individual is seek access or US DHHS is investigating the entity’s compliance with the rule</a:t>
            </a:r>
          </a:p>
          <a:p>
            <a:pPr lvl="1"/>
            <a:endParaRPr lang="en-US" altLang="en-US"/>
          </a:p>
          <a:p>
            <a:pPr lvl="1"/>
            <a:r>
              <a:rPr lang="en-US" altLang="en-US"/>
              <a:t>Then you must obtain authorization to disclose</a:t>
            </a:r>
          </a:p>
          <a:p>
            <a:pPr lvl="1"/>
            <a:endParaRPr lang="en-US" altLang="en-US"/>
          </a:p>
        </p:txBody>
      </p:sp>
    </p:spTree>
    <p:extLst>
      <p:ext uri="{BB962C8B-B14F-4D97-AF65-F5344CB8AC3E}">
        <p14:creationId xmlns:p14="http://schemas.microsoft.com/office/powerpoint/2010/main" val="151690052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A5FF0A9-B9EA-4509-801A-A694888BA6A6}" type="slidenum">
              <a:rPr lang="en-US" smtClean="0"/>
              <a:pPr>
                <a:defRPr/>
              </a:pPr>
              <a:t>67</a:t>
            </a:fld>
            <a:endParaRPr lang="en-US" dirty="0"/>
          </a:p>
        </p:txBody>
      </p:sp>
    </p:spTree>
    <p:extLst>
      <p:ext uri="{BB962C8B-B14F-4D97-AF65-F5344CB8AC3E}">
        <p14:creationId xmlns:p14="http://schemas.microsoft.com/office/powerpoint/2010/main" val="139965847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ln/>
        </p:spPr>
      </p:sp>
      <p:sp>
        <p:nvSpPr>
          <p:cNvPr id="1208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 Foster parents.</a:t>
            </a:r>
          </a:p>
        </p:txBody>
      </p:sp>
      <p:sp>
        <p:nvSpPr>
          <p:cNvPr id="1208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sz="2400">
                <a:solidFill>
                  <a:schemeClr val="tx1"/>
                </a:solidFill>
                <a:latin typeface="Verdana" panose="020B0604030504040204" pitchFamily="34" charset="0"/>
              </a:defRPr>
            </a:lvl1pPr>
            <a:lvl2pPr marL="742950" indent="-285750" defTabSz="919163" eaLnBrk="0" hangingPunct="0">
              <a:defRPr sz="2400">
                <a:solidFill>
                  <a:schemeClr val="tx1"/>
                </a:solidFill>
                <a:latin typeface="Verdana" panose="020B0604030504040204" pitchFamily="34" charset="0"/>
              </a:defRPr>
            </a:lvl2pPr>
            <a:lvl3pPr marL="1143000" indent="-228600" defTabSz="919163" eaLnBrk="0" hangingPunct="0">
              <a:defRPr sz="2400">
                <a:solidFill>
                  <a:schemeClr val="tx1"/>
                </a:solidFill>
                <a:latin typeface="Verdana" panose="020B0604030504040204" pitchFamily="34" charset="0"/>
              </a:defRPr>
            </a:lvl3pPr>
            <a:lvl4pPr marL="1600200" indent="-228600" defTabSz="919163" eaLnBrk="0" hangingPunct="0">
              <a:defRPr sz="2400">
                <a:solidFill>
                  <a:schemeClr val="tx1"/>
                </a:solidFill>
                <a:latin typeface="Verdana" panose="020B0604030504040204" pitchFamily="34" charset="0"/>
              </a:defRPr>
            </a:lvl4pPr>
            <a:lvl5pPr marL="2057400" indent="-228600" defTabSz="919163" eaLnBrk="0" hangingPunct="0">
              <a:defRPr sz="2400">
                <a:solidFill>
                  <a:schemeClr val="tx1"/>
                </a:solidFill>
                <a:latin typeface="Verdana" panose="020B0604030504040204" pitchFamily="34" charset="0"/>
              </a:defRPr>
            </a:lvl5pPr>
            <a:lvl6pPr marL="2514600" indent="-228600" defTabSz="919163" eaLnBrk="0" fontAlgn="base" hangingPunct="0">
              <a:spcBef>
                <a:spcPct val="0"/>
              </a:spcBef>
              <a:spcAft>
                <a:spcPct val="0"/>
              </a:spcAft>
              <a:defRPr sz="2400">
                <a:solidFill>
                  <a:schemeClr val="tx1"/>
                </a:solidFill>
                <a:latin typeface="Verdana" panose="020B0604030504040204" pitchFamily="34" charset="0"/>
              </a:defRPr>
            </a:lvl6pPr>
            <a:lvl7pPr marL="2971800" indent="-228600" defTabSz="919163" eaLnBrk="0" fontAlgn="base" hangingPunct="0">
              <a:spcBef>
                <a:spcPct val="0"/>
              </a:spcBef>
              <a:spcAft>
                <a:spcPct val="0"/>
              </a:spcAft>
              <a:defRPr sz="2400">
                <a:solidFill>
                  <a:schemeClr val="tx1"/>
                </a:solidFill>
                <a:latin typeface="Verdana" panose="020B0604030504040204" pitchFamily="34" charset="0"/>
              </a:defRPr>
            </a:lvl7pPr>
            <a:lvl8pPr marL="3429000" indent="-228600" defTabSz="919163" eaLnBrk="0" fontAlgn="base" hangingPunct="0">
              <a:spcBef>
                <a:spcPct val="0"/>
              </a:spcBef>
              <a:spcAft>
                <a:spcPct val="0"/>
              </a:spcAft>
              <a:defRPr sz="2400">
                <a:solidFill>
                  <a:schemeClr val="tx1"/>
                </a:solidFill>
                <a:latin typeface="Verdana" panose="020B0604030504040204" pitchFamily="34" charset="0"/>
              </a:defRPr>
            </a:lvl8pPr>
            <a:lvl9pPr marL="3886200" indent="-228600" defTabSz="919163" eaLnBrk="0" fontAlgn="base" hangingPunct="0">
              <a:spcBef>
                <a:spcPct val="0"/>
              </a:spcBef>
              <a:spcAft>
                <a:spcPct val="0"/>
              </a:spcAft>
              <a:defRPr sz="2400">
                <a:solidFill>
                  <a:schemeClr val="tx1"/>
                </a:solidFill>
                <a:latin typeface="Verdana" panose="020B0604030504040204" pitchFamily="34" charset="0"/>
              </a:defRPr>
            </a:lvl9pPr>
          </a:lstStyle>
          <a:p>
            <a:fld id="{0DB18218-1939-4A2A-859E-B6D67ACC4EAA}" type="slidenum">
              <a:rPr lang="en-US" altLang="en-US" sz="1200">
                <a:latin typeface="Times New Roman" panose="02020603050405020304" pitchFamily="18" charset="0"/>
              </a:rPr>
              <a:pPr/>
              <a:t>70</a:t>
            </a:fld>
            <a:endParaRPr lang="en-US" altLang="en-US" sz="1200">
              <a:latin typeface="Times New Roman" panose="02020603050405020304" pitchFamily="18" charset="0"/>
            </a:endParaRPr>
          </a:p>
        </p:txBody>
      </p:sp>
    </p:spTree>
    <p:extLst>
      <p:ext uri="{BB962C8B-B14F-4D97-AF65-F5344CB8AC3E}">
        <p14:creationId xmlns:p14="http://schemas.microsoft.com/office/powerpoint/2010/main" val="26744363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ln/>
        </p:spPr>
      </p:sp>
      <p:sp>
        <p:nvSpPr>
          <p:cNvPr id="1208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 Foster parents.</a:t>
            </a:r>
          </a:p>
        </p:txBody>
      </p:sp>
      <p:sp>
        <p:nvSpPr>
          <p:cNvPr id="1208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sz="2400">
                <a:solidFill>
                  <a:schemeClr val="tx1"/>
                </a:solidFill>
                <a:latin typeface="Verdana" panose="020B0604030504040204" pitchFamily="34" charset="0"/>
              </a:defRPr>
            </a:lvl1pPr>
            <a:lvl2pPr marL="742950" indent="-285750" defTabSz="919163" eaLnBrk="0" hangingPunct="0">
              <a:defRPr sz="2400">
                <a:solidFill>
                  <a:schemeClr val="tx1"/>
                </a:solidFill>
                <a:latin typeface="Verdana" panose="020B0604030504040204" pitchFamily="34" charset="0"/>
              </a:defRPr>
            </a:lvl2pPr>
            <a:lvl3pPr marL="1143000" indent="-228600" defTabSz="919163" eaLnBrk="0" hangingPunct="0">
              <a:defRPr sz="2400">
                <a:solidFill>
                  <a:schemeClr val="tx1"/>
                </a:solidFill>
                <a:latin typeface="Verdana" panose="020B0604030504040204" pitchFamily="34" charset="0"/>
              </a:defRPr>
            </a:lvl3pPr>
            <a:lvl4pPr marL="1600200" indent="-228600" defTabSz="919163" eaLnBrk="0" hangingPunct="0">
              <a:defRPr sz="2400">
                <a:solidFill>
                  <a:schemeClr val="tx1"/>
                </a:solidFill>
                <a:latin typeface="Verdana" panose="020B0604030504040204" pitchFamily="34" charset="0"/>
              </a:defRPr>
            </a:lvl4pPr>
            <a:lvl5pPr marL="2057400" indent="-228600" defTabSz="919163" eaLnBrk="0" hangingPunct="0">
              <a:defRPr sz="2400">
                <a:solidFill>
                  <a:schemeClr val="tx1"/>
                </a:solidFill>
                <a:latin typeface="Verdana" panose="020B0604030504040204" pitchFamily="34" charset="0"/>
              </a:defRPr>
            </a:lvl5pPr>
            <a:lvl6pPr marL="2514600" indent="-228600" defTabSz="919163" eaLnBrk="0" fontAlgn="base" hangingPunct="0">
              <a:spcBef>
                <a:spcPct val="0"/>
              </a:spcBef>
              <a:spcAft>
                <a:spcPct val="0"/>
              </a:spcAft>
              <a:defRPr sz="2400">
                <a:solidFill>
                  <a:schemeClr val="tx1"/>
                </a:solidFill>
                <a:latin typeface="Verdana" panose="020B0604030504040204" pitchFamily="34" charset="0"/>
              </a:defRPr>
            </a:lvl6pPr>
            <a:lvl7pPr marL="2971800" indent="-228600" defTabSz="919163" eaLnBrk="0" fontAlgn="base" hangingPunct="0">
              <a:spcBef>
                <a:spcPct val="0"/>
              </a:spcBef>
              <a:spcAft>
                <a:spcPct val="0"/>
              </a:spcAft>
              <a:defRPr sz="2400">
                <a:solidFill>
                  <a:schemeClr val="tx1"/>
                </a:solidFill>
                <a:latin typeface="Verdana" panose="020B0604030504040204" pitchFamily="34" charset="0"/>
              </a:defRPr>
            </a:lvl7pPr>
            <a:lvl8pPr marL="3429000" indent="-228600" defTabSz="919163" eaLnBrk="0" fontAlgn="base" hangingPunct="0">
              <a:spcBef>
                <a:spcPct val="0"/>
              </a:spcBef>
              <a:spcAft>
                <a:spcPct val="0"/>
              </a:spcAft>
              <a:defRPr sz="2400">
                <a:solidFill>
                  <a:schemeClr val="tx1"/>
                </a:solidFill>
                <a:latin typeface="Verdana" panose="020B0604030504040204" pitchFamily="34" charset="0"/>
              </a:defRPr>
            </a:lvl8pPr>
            <a:lvl9pPr marL="3886200" indent="-228600" defTabSz="919163" eaLnBrk="0" fontAlgn="base" hangingPunct="0">
              <a:spcBef>
                <a:spcPct val="0"/>
              </a:spcBef>
              <a:spcAft>
                <a:spcPct val="0"/>
              </a:spcAft>
              <a:defRPr sz="2400">
                <a:solidFill>
                  <a:schemeClr val="tx1"/>
                </a:solidFill>
                <a:latin typeface="Verdana" panose="020B0604030504040204" pitchFamily="34" charset="0"/>
              </a:defRPr>
            </a:lvl9pPr>
          </a:lstStyle>
          <a:p>
            <a:fld id="{0DB18218-1939-4A2A-859E-B6D67ACC4EAA}" type="slidenum">
              <a:rPr lang="en-US" altLang="en-US" sz="1200">
                <a:latin typeface="Times New Roman" panose="02020603050405020304" pitchFamily="18" charset="0"/>
              </a:rPr>
              <a:pPr/>
              <a:t>71</a:t>
            </a:fld>
            <a:endParaRPr lang="en-US" altLang="en-US" sz="1200">
              <a:latin typeface="Times New Roman" panose="02020603050405020304" pitchFamily="18" charset="0"/>
            </a:endParaRPr>
          </a:p>
        </p:txBody>
      </p:sp>
    </p:spTree>
    <p:extLst>
      <p:ext uri="{BB962C8B-B14F-4D97-AF65-F5344CB8AC3E}">
        <p14:creationId xmlns:p14="http://schemas.microsoft.com/office/powerpoint/2010/main" val="9926796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spcBef>
                <a:spcPct val="30000"/>
              </a:spcBef>
              <a:defRPr kumimoji="1" sz="1200">
                <a:solidFill>
                  <a:schemeClr val="tx1"/>
                </a:solidFill>
                <a:latin typeface="Times New Roman" panose="02020603050405020304" pitchFamily="18" charset="0"/>
              </a:defRPr>
            </a:lvl1pPr>
            <a:lvl2pPr marL="742950" indent="-285750" defTabSz="919163" eaLnBrk="0" hangingPunct="0">
              <a:spcBef>
                <a:spcPct val="30000"/>
              </a:spcBef>
              <a:defRPr kumimoji="1" sz="1200">
                <a:solidFill>
                  <a:schemeClr val="tx1"/>
                </a:solidFill>
                <a:latin typeface="Times New Roman" panose="02020603050405020304" pitchFamily="18" charset="0"/>
              </a:defRPr>
            </a:lvl2pPr>
            <a:lvl3pPr marL="1143000" indent="-228600" defTabSz="919163" eaLnBrk="0" hangingPunct="0">
              <a:spcBef>
                <a:spcPct val="30000"/>
              </a:spcBef>
              <a:defRPr kumimoji="1" sz="1200">
                <a:solidFill>
                  <a:schemeClr val="tx1"/>
                </a:solidFill>
                <a:latin typeface="Times New Roman" panose="02020603050405020304" pitchFamily="18" charset="0"/>
              </a:defRPr>
            </a:lvl3pPr>
            <a:lvl4pPr marL="1600200" indent="-228600" defTabSz="919163" eaLnBrk="0" hangingPunct="0">
              <a:spcBef>
                <a:spcPct val="30000"/>
              </a:spcBef>
              <a:defRPr kumimoji="1" sz="1200">
                <a:solidFill>
                  <a:schemeClr val="tx1"/>
                </a:solidFill>
                <a:latin typeface="Times New Roman" panose="02020603050405020304" pitchFamily="18" charset="0"/>
              </a:defRPr>
            </a:lvl4pPr>
            <a:lvl5pPr marL="2057400" indent="-228600" defTabSz="919163" eaLnBrk="0" hangingPunct="0">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3F3EF717-7A98-4125-ABF9-02903D0B4C00}" type="slidenum">
              <a:rPr kumimoji="0" lang="en-US" altLang="en-US"/>
              <a:pPr>
                <a:spcBef>
                  <a:spcPct val="0"/>
                </a:spcBef>
              </a:pPr>
              <a:t>73</a:t>
            </a:fld>
            <a:endParaRPr kumimoji="0" lang="en-US" altLang="en-US"/>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privacy regulation imposes rules to assure that authorizations are </a:t>
            </a:r>
            <a:r>
              <a:rPr lang="en-US" altLang="en-US" b="1"/>
              <a:t>voluntary</a:t>
            </a:r>
            <a:r>
              <a:rPr lang="en-US" altLang="en-US"/>
              <a:t> and </a:t>
            </a:r>
            <a:r>
              <a:rPr lang="en-US" altLang="en-US" b="1"/>
              <a:t>informed</a:t>
            </a:r>
            <a:r>
              <a:rPr lang="en-US" altLang="en-US"/>
              <a:t>. </a:t>
            </a:r>
          </a:p>
          <a:p>
            <a:endParaRPr lang="en-US" altLang="en-US"/>
          </a:p>
          <a:p>
            <a:r>
              <a:rPr lang="en-US" altLang="en-US"/>
              <a:t>“Otherwise permitted or required” means if it is</a:t>
            </a:r>
          </a:p>
          <a:p>
            <a:pPr lvl="1">
              <a:buFontTx/>
              <a:buChar char="•"/>
            </a:pPr>
            <a:r>
              <a:rPr lang="en-US" altLang="en-US"/>
              <a:t>Not a use or disclosure for TPO </a:t>
            </a:r>
          </a:p>
          <a:p>
            <a:pPr lvl="1">
              <a:buFontTx/>
              <a:buChar char="•"/>
            </a:pPr>
            <a:r>
              <a:rPr lang="en-US" altLang="en-US"/>
              <a:t>Not a use or disclosure permitted under Section 512 (the exceptions to the rule that permit disclosures for public health activities, disclosures required by law, for health oversight activities)</a:t>
            </a:r>
          </a:p>
          <a:p>
            <a:pPr lvl="1">
              <a:buFontTx/>
              <a:buChar char="•"/>
            </a:pPr>
            <a:endParaRPr lang="en-US" altLang="en-US"/>
          </a:p>
          <a:p>
            <a:pPr lvl="1">
              <a:buFontTx/>
              <a:buChar char="•"/>
            </a:pPr>
            <a:r>
              <a:rPr lang="en-US" altLang="en-US"/>
              <a:t>Not required—when an individual is seek access or US DHHS is investigating the entity’s compliance with the rule</a:t>
            </a:r>
          </a:p>
          <a:p>
            <a:pPr lvl="1"/>
            <a:endParaRPr lang="en-US" altLang="en-US"/>
          </a:p>
          <a:p>
            <a:pPr lvl="1"/>
            <a:r>
              <a:rPr lang="en-US" altLang="en-US"/>
              <a:t>Then you must obtain authorization to disclose</a:t>
            </a:r>
          </a:p>
          <a:p>
            <a:pPr lvl="1"/>
            <a:endParaRPr lang="en-US" altLang="en-US"/>
          </a:p>
        </p:txBody>
      </p:sp>
    </p:spTree>
    <p:extLst>
      <p:ext uri="{BB962C8B-B14F-4D97-AF65-F5344CB8AC3E}">
        <p14:creationId xmlns:p14="http://schemas.microsoft.com/office/powerpoint/2010/main" val="3164946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spcBef>
                <a:spcPct val="30000"/>
              </a:spcBef>
              <a:defRPr kumimoji="1" sz="1200">
                <a:solidFill>
                  <a:schemeClr val="tx1"/>
                </a:solidFill>
                <a:latin typeface="Times New Roman" panose="02020603050405020304" pitchFamily="18" charset="0"/>
              </a:defRPr>
            </a:lvl1pPr>
            <a:lvl2pPr marL="742950" indent="-285750" defTabSz="919163" eaLnBrk="0" hangingPunct="0">
              <a:spcBef>
                <a:spcPct val="30000"/>
              </a:spcBef>
              <a:defRPr kumimoji="1" sz="1200">
                <a:solidFill>
                  <a:schemeClr val="tx1"/>
                </a:solidFill>
                <a:latin typeface="Times New Roman" panose="02020603050405020304" pitchFamily="18" charset="0"/>
              </a:defRPr>
            </a:lvl2pPr>
            <a:lvl3pPr marL="1143000" indent="-228600" defTabSz="919163" eaLnBrk="0" hangingPunct="0">
              <a:spcBef>
                <a:spcPct val="30000"/>
              </a:spcBef>
              <a:defRPr kumimoji="1" sz="1200">
                <a:solidFill>
                  <a:schemeClr val="tx1"/>
                </a:solidFill>
                <a:latin typeface="Times New Roman" panose="02020603050405020304" pitchFamily="18" charset="0"/>
              </a:defRPr>
            </a:lvl3pPr>
            <a:lvl4pPr marL="1600200" indent="-228600" defTabSz="919163" eaLnBrk="0" hangingPunct="0">
              <a:spcBef>
                <a:spcPct val="30000"/>
              </a:spcBef>
              <a:defRPr kumimoji="1" sz="1200">
                <a:solidFill>
                  <a:schemeClr val="tx1"/>
                </a:solidFill>
                <a:latin typeface="Times New Roman" panose="02020603050405020304" pitchFamily="18" charset="0"/>
              </a:defRPr>
            </a:lvl4pPr>
            <a:lvl5pPr marL="2057400" indent="-228600" defTabSz="919163" eaLnBrk="0" hangingPunct="0">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0BE543D7-A017-4507-B259-35227EB8EC72}" type="slidenum">
              <a:rPr kumimoji="0" lang="en-US" altLang="en-US"/>
              <a:pPr>
                <a:spcBef>
                  <a:spcPct val="0"/>
                </a:spcBef>
              </a:pPr>
              <a:t>6</a:t>
            </a:fld>
            <a:endParaRPr kumimoji="0" lang="en-US" altLang="en-US"/>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privacy regulation imposes rules to assure that authorizations are </a:t>
            </a:r>
            <a:r>
              <a:rPr lang="en-US" altLang="en-US" b="1"/>
              <a:t>voluntary</a:t>
            </a:r>
            <a:r>
              <a:rPr lang="en-US" altLang="en-US"/>
              <a:t> and </a:t>
            </a:r>
            <a:r>
              <a:rPr lang="en-US" altLang="en-US" b="1"/>
              <a:t>informed</a:t>
            </a:r>
            <a:r>
              <a:rPr lang="en-US" altLang="en-US"/>
              <a:t>. </a:t>
            </a:r>
          </a:p>
          <a:p>
            <a:endParaRPr lang="en-US" altLang="en-US"/>
          </a:p>
          <a:p>
            <a:r>
              <a:rPr lang="en-US" altLang="en-US"/>
              <a:t>“Otherwise permitted or required” means if it is</a:t>
            </a:r>
          </a:p>
          <a:p>
            <a:pPr lvl="1">
              <a:buFontTx/>
              <a:buChar char="•"/>
            </a:pPr>
            <a:r>
              <a:rPr lang="en-US" altLang="en-US"/>
              <a:t>Not a use or disclosure for TPO </a:t>
            </a:r>
          </a:p>
          <a:p>
            <a:pPr lvl="1">
              <a:buFontTx/>
              <a:buChar char="•"/>
            </a:pPr>
            <a:r>
              <a:rPr lang="en-US" altLang="en-US"/>
              <a:t>Not a use or disclosure permitted under Section 512 (the exceptions to the rule that permit disclosures for public health activities, disclosures required by law, for health oversight activities)</a:t>
            </a:r>
          </a:p>
          <a:p>
            <a:pPr lvl="1">
              <a:buFontTx/>
              <a:buChar char="•"/>
            </a:pPr>
            <a:endParaRPr lang="en-US" altLang="en-US"/>
          </a:p>
          <a:p>
            <a:pPr lvl="1">
              <a:buFontTx/>
              <a:buChar char="•"/>
            </a:pPr>
            <a:r>
              <a:rPr lang="en-US" altLang="en-US"/>
              <a:t>Not required—when an individual is seek access or US DHHS is investigating the entity’s compliance with the rule</a:t>
            </a:r>
          </a:p>
          <a:p>
            <a:pPr lvl="1"/>
            <a:endParaRPr lang="en-US" altLang="en-US"/>
          </a:p>
          <a:p>
            <a:pPr lvl="1"/>
            <a:r>
              <a:rPr lang="en-US" altLang="en-US"/>
              <a:t>Then you must obtain authorization to disclose</a:t>
            </a:r>
          </a:p>
          <a:p>
            <a:pPr lvl="1"/>
            <a:endParaRPr lang="en-US" altLang="en-US"/>
          </a:p>
        </p:txBody>
      </p:sp>
    </p:spTree>
    <p:extLst>
      <p:ext uri="{BB962C8B-B14F-4D97-AF65-F5344CB8AC3E}">
        <p14:creationId xmlns:p14="http://schemas.microsoft.com/office/powerpoint/2010/main" val="138250910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spcBef>
                <a:spcPct val="30000"/>
              </a:spcBef>
              <a:defRPr kumimoji="1" sz="1200">
                <a:solidFill>
                  <a:schemeClr val="tx1"/>
                </a:solidFill>
                <a:latin typeface="Times New Roman" panose="02020603050405020304" pitchFamily="18" charset="0"/>
              </a:defRPr>
            </a:lvl1pPr>
            <a:lvl2pPr marL="742950" indent="-285750" defTabSz="919163" eaLnBrk="0" hangingPunct="0">
              <a:spcBef>
                <a:spcPct val="30000"/>
              </a:spcBef>
              <a:defRPr kumimoji="1" sz="1200">
                <a:solidFill>
                  <a:schemeClr val="tx1"/>
                </a:solidFill>
                <a:latin typeface="Times New Roman" panose="02020603050405020304" pitchFamily="18" charset="0"/>
              </a:defRPr>
            </a:lvl2pPr>
            <a:lvl3pPr marL="1143000" indent="-228600" defTabSz="919163" eaLnBrk="0" hangingPunct="0">
              <a:spcBef>
                <a:spcPct val="30000"/>
              </a:spcBef>
              <a:defRPr kumimoji="1" sz="1200">
                <a:solidFill>
                  <a:schemeClr val="tx1"/>
                </a:solidFill>
                <a:latin typeface="Times New Roman" panose="02020603050405020304" pitchFamily="18" charset="0"/>
              </a:defRPr>
            </a:lvl3pPr>
            <a:lvl4pPr marL="1600200" indent="-228600" defTabSz="919163" eaLnBrk="0" hangingPunct="0">
              <a:spcBef>
                <a:spcPct val="30000"/>
              </a:spcBef>
              <a:defRPr kumimoji="1" sz="1200">
                <a:solidFill>
                  <a:schemeClr val="tx1"/>
                </a:solidFill>
                <a:latin typeface="Times New Roman" panose="02020603050405020304" pitchFamily="18" charset="0"/>
              </a:defRPr>
            </a:lvl4pPr>
            <a:lvl5pPr marL="2057400" indent="-228600" defTabSz="919163" eaLnBrk="0" hangingPunct="0">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410D76A8-38B8-4F73-B06B-0C9B51CB3558}" type="slidenum">
              <a:rPr kumimoji="0" lang="en-US" altLang="en-US"/>
              <a:pPr>
                <a:spcBef>
                  <a:spcPct val="0"/>
                </a:spcBef>
              </a:pPr>
              <a:t>74</a:t>
            </a:fld>
            <a:endParaRPr kumimoji="0" lang="en-US" altLang="en-US"/>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privacy regulation imposes rules to assure that authorizations are </a:t>
            </a:r>
            <a:r>
              <a:rPr lang="en-US" altLang="en-US" b="1"/>
              <a:t>voluntary</a:t>
            </a:r>
            <a:r>
              <a:rPr lang="en-US" altLang="en-US"/>
              <a:t> and </a:t>
            </a:r>
            <a:r>
              <a:rPr lang="en-US" altLang="en-US" b="1"/>
              <a:t>informed</a:t>
            </a:r>
            <a:r>
              <a:rPr lang="en-US" altLang="en-US"/>
              <a:t>. </a:t>
            </a:r>
          </a:p>
          <a:p>
            <a:endParaRPr lang="en-US" altLang="en-US"/>
          </a:p>
          <a:p>
            <a:r>
              <a:rPr lang="en-US" altLang="en-US"/>
              <a:t>“Otherwise permitted or required” means if it is</a:t>
            </a:r>
          </a:p>
          <a:p>
            <a:pPr lvl="1">
              <a:buFontTx/>
              <a:buChar char="•"/>
            </a:pPr>
            <a:r>
              <a:rPr lang="en-US" altLang="en-US"/>
              <a:t>Not a use or disclosure for TPO </a:t>
            </a:r>
          </a:p>
          <a:p>
            <a:pPr lvl="1">
              <a:buFontTx/>
              <a:buChar char="•"/>
            </a:pPr>
            <a:r>
              <a:rPr lang="en-US" altLang="en-US"/>
              <a:t>Not a use or disclosure permitted under Section 512 (the exceptions to the rule that permit disclosures for public health activities, disclosures required by law, for health oversight activities)</a:t>
            </a:r>
          </a:p>
          <a:p>
            <a:pPr lvl="1">
              <a:buFontTx/>
              <a:buChar char="•"/>
            </a:pPr>
            <a:endParaRPr lang="en-US" altLang="en-US"/>
          </a:p>
          <a:p>
            <a:pPr lvl="1">
              <a:buFontTx/>
              <a:buChar char="•"/>
            </a:pPr>
            <a:r>
              <a:rPr lang="en-US" altLang="en-US"/>
              <a:t>Not required—when an individual is seek access or US DHHS is investigating the entity’s compliance with the rule</a:t>
            </a:r>
          </a:p>
          <a:p>
            <a:pPr lvl="1"/>
            <a:endParaRPr lang="en-US" altLang="en-US"/>
          </a:p>
          <a:p>
            <a:pPr lvl="1"/>
            <a:r>
              <a:rPr lang="en-US" altLang="en-US"/>
              <a:t>Then you must obtain authorization to disclose</a:t>
            </a:r>
          </a:p>
          <a:p>
            <a:pPr lvl="1"/>
            <a:endParaRPr lang="en-US" altLang="en-US"/>
          </a:p>
        </p:txBody>
      </p:sp>
    </p:spTree>
    <p:extLst>
      <p:ext uri="{BB962C8B-B14F-4D97-AF65-F5344CB8AC3E}">
        <p14:creationId xmlns:p14="http://schemas.microsoft.com/office/powerpoint/2010/main" val="413185490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sz="2400">
                <a:solidFill>
                  <a:schemeClr val="tx1"/>
                </a:solidFill>
                <a:latin typeface="Verdana" panose="020B0604030504040204" pitchFamily="34" charset="0"/>
              </a:defRPr>
            </a:lvl1pPr>
            <a:lvl2pPr marL="742950" indent="-285750" defTabSz="919163" eaLnBrk="0" hangingPunct="0">
              <a:defRPr sz="2400">
                <a:solidFill>
                  <a:schemeClr val="tx1"/>
                </a:solidFill>
                <a:latin typeface="Verdana" panose="020B0604030504040204" pitchFamily="34" charset="0"/>
              </a:defRPr>
            </a:lvl2pPr>
            <a:lvl3pPr marL="1143000" indent="-228600" defTabSz="919163" eaLnBrk="0" hangingPunct="0">
              <a:defRPr sz="2400">
                <a:solidFill>
                  <a:schemeClr val="tx1"/>
                </a:solidFill>
                <a:latin typeface="Verdana" panose="020B0604030504040204" pitchFamily="34" charset="0"/>
              </a:defRPr>
            </a:lvl3pPr>
            <a:lvl4pPr marL="1600200" indent="-228600" defTabSz="919163" eaLnBrk="0" hangingPunct="0">
              <a:defRPr sz="2400">
                <a:solidFill>
                  <a:schemeClr val="tx1"/>
                </a:solidFill>
                <a:latin typeface="Verdana" panose="020B0604030504040204" pitchFamily="34" charset="0"/>
              </a:defRPr>
            </a:lvl4pPr>
            <a:lvl5pPr marL="2057400" indent="-228600" defTabSz="919163" eaLnBrk="0" hangingPunct="0">
              <a:defRPr sz="2400">
                <a:solidFill>
                  <a:schemeClr val="tx1"/>
                </a:solidFill>
                <a:latin typeface="Verdana" panose="020B0604030504040204" pitchFamily="34" charset="0"/>
              </a:defRPr>
            </a:lvl5pPr>
            <a:lvl6pPr marL="2514600" indent="-228600" defTabSz="919163" eaLnBrk="0" fontAlgn="base" hangingPunct="0">
              <a:spcBef>
                <a:spcPct val="0"/>
              </a:spcBef>
              <a:spcAft>
                <a:spcPct val="0"/>
              </a:spcAft>
              <a:defRPr sz="2400">
                <a:solidFill>
                  <a:schemeClr val="tx1"/>
                </a:solidFill>
                <a:latin typeface="Verdana" panose="020B0604030504040204" pitchFamily="34" charset="0"/>
              </a:defRPr>
            </a:lvl6pPr>
            <a:lvl7pPr marL="2971800" indent="-228600" defTabSz="919163" eaLnBrk="0" fontAlgn="base" hangingPunct="0">
              <a:spcBef>
                <a:spcPct val="0"/>
              </a:spcBef>
              <a:spcAft>
                <a:spcPct val="0"/>
              </a:spcAft>
              <a:defRPr sz="2400">
                <a:solidFill>
                  <a:schemeClr val="tx1"/>
                </a:solidFill>
                <a:latin typeface="Verdana" panose="020B0604030504040204" pitchFamily="34" charset="0"/>
              </a:defRPr>
            </a:lvl7pPr>
            <a:lvl8pPr marL="3429000" indent="-228600" defTabSz="919163" eaLnBrk="0" fontAlgn="base" hangingPunct="0">
              <a:spcBef>
                <a:spcPct val="0"/>
              </a:spcBef>
              <a:spcAft>
                <a:spcPct val="0"/>
              </a:spcAft>
              <a:defRPr sz="2400">
                <a:solidFill>
                  <a:schemeClr val="tx1"/>
                </a:solidFill>
                <a:latin typeface="Verdana" panose="020B0604030504040204" pitchFamily="34" charset="0"/>
              </a:defRPr>
            </a:lvl8pPr>
            <a:lvl9pPr marL="3886200" indent="-228600" defTabSz="919163" eaLnBrk="0" fontAlgn="base" hangingPunct="0">
              <a:spcBef>
                <a:spcPct val="0"/>
              </a:spcBef>
              <a:spcAft>
                <a:spcPct val="0"/>
              </a:spcAft>
              <a:defRPr sz="2400">
                <a:solidFill>
                  <a:schemeClr val="tx1"/>
                </a:solidFill>
                <a:latin typeface="Verdana" panose="020B0604030504040204" pitchFamily="34" charset="0"/>
              </a:defRPr>
            </a:lvl9pPr>
          </a:lstStyle>
          <a:p>
            <a:fld id="{3CFE9141-B9C7-41A6-8762-E97C111CCD18}" type="slidenum">
              <a:rPr lang="en-US" altLang="en-US" sz="1200">
                <a:latin typeface="Times New Roman" panose="02020603050405020304" pitchFamily="18" charset="0"/>
              </a:rPr>
              <a:pPr/>
              <a:t>79</a:t>
            </a:fld>
            <a:endParaRPr lang="en-US" altLang="en-US" sz="1200">
              <a:latin typeface="Times New Roman" panose="02020603050405020304" pitchFamily="18"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privacy regulation imposes rules to assure that authorizations are </a:t>
            </a:r>
            <a:r>
              <a:rPr lang="en-US" altLang="en-US" b="1"/>
              <a:t>voluntary</a:t>
            </a:r>
            <a:r>
              <a:rPr lang="en-US" altLang="en-US"/>
              <a:t> and </a:t>
            </a:r>
            <a:r>
              <a:rPr lang="en-US" altLang="en-US" b="1"/>
              <a:t>informed</a:t>
            </a:r>
            <a:r>
              <a:rPr lang="en-US" altLang="en-US"/>
              <a:t>. </a:t>
            </a:r>
          </a:p>
          <a:p>
            <a:endParaRPr lang="en-US" altLang="en-US"/>
          </a:p>
          <a:p>
            <a:r>
              <a:rPr lang="en-US" altLang="en-US"/>
              <a:t>“Otherwise permitted or required” means if it is</a:t>
            </a:r>
          </a:p>
          <a:p>
            <a:pPr lvl="1">
              <a:buFontTx/>
              <a:buChar char="•"/>
            </a:pPr>
            <a:r>
              <a:rPr lang="en-US" altLang="en-US"/>
              <a:t>Not a use or disclosure for TPO </a:t>
            </a:r>
          </a:p>
          <a:p>
            <a:pPr lvl="1">
              <a:buFontTx/>
              <a:buChar char="•"/>
            </a:pPr>
            <a:r>
              <a:rPr lang="en-US" altLang="en-US"/>
              <a:t>Not a use or disclosure permitted under Section 512 (the exceptions to the rule that permit disclosures for public health activities, disclosures required by law, for health oversight activities)</a:t>
            </a:r>
          </a:p>
          <a:p>
            <a:pPr lvl="1">
              <a:buFontTx/>
              <a:buChar char="•"/>
            </a:pPr>
            <a:endParaRPr lang="en-US" altLang="en-US"/>
          </a:p>
          <a:p>
            <a:pPr lvl="1">
              <a:buFontTx/>
              <a:buChar char="•"/>
            </a:pPr>
            <a:r>
              <a:rPr lang="en-US" altLang="en-US"/>
              <a:t>Not required—when an individual is seek access or US DHHS is investigating the entity’s compliance with the rule</a:t>
            </a:r>
          </a:p>
          <a:p>
            <a:pPr lvl="1"/>
            <a:endParaRPr lang="en-US" altLang="en-US"/>
          </a:p>
          <a:p>
            <a:pPr lvl="1"/>
            <a:r>
              <a:rPr lang="en-US" altLang="en-US"/>
              <a:t>Then you must obtain authorization to disclose</a:t>
            </a:r>
          </a:p>
          <a:p>
            <a:pPr lvl="1"/>
            <a:endParaRPr lang="en-US" altLang="en-US"/>
          </a:p>
        </p:txBody>
      </p:sp>
    </p:spTree>
    <p:extLst>
      <p:ext uri="{BB962C8B-B14F-4D97-AF65-F5344CB8AC3E}">
        <p14:creationId xmlns:p14="http://schemas.microsoft.com/office/powerpoint/2010/main" val="159456467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spcBef>
                <a:spcPct val="30000"/>
              </a:spcBef>
              <a:defRPr kumimoji="1" sz="1200">
                <a:solidFill>
                  <a:schemeClr val="tx1"/>
                </a:solidFill>
                <a:latin typeface="Times New Roman" panose="02020603050405020304" pitchFamily="18" charset="0"/>
              </a:defRPr>
            </a:lvl1pPr>
            <a:lvl2pPr marL="742950" indent="-285750" defTabSz="919163" eaLnBrk="0" hangingPunct="0">
              <a:spcBef>
                <a:spcPct val="30000"/>
              </a:spcBef>
              <a:defRPr kumimoji="1" sz="1200">
                <a:solidFill>
                  <a:schemeClr val="tx1"/>
                </a:solidFill>
                <a:latin typeface="Times New Roman" panose="02020603050405020304" pitchFamily="18" charset="0"/>
              </a:defRPr>
            </a:lvl2pPr>
            <a:lvl3pPr marL="1143000" indent="-228600" defTabSz="919163" eaLnBrk="0" hangingPunct="0">
              <a:spcBef>
                <a:spcPct val="30000"/>
              </a:spcBef>
              <a:defRPr kumimoji="1" sz="1200">
                <a:solidFill>
                  <a:schemeClr val="tx1"/>
                </a:solidFill>
                <a:latin typeface="Times New Roman" panose="02020603050405020304" pitchFamily="18" charset="0"/>
              </a:defRPr>
            </a:lvl3pPr>
            <a:lvl4pPr marL="1600200" indent="-228600" defTabSz="919163" eaLnBrk="0" hangingPunct="0">
              <a:spcBef>
                <a:spcPct val="30000"/>
              </a:spcBef>
              <a:defRPr kumimoji="1" sz="1200">
                <a:solidFill>
                  <a:schemeClr val="tx1"/>
                </a:solidFill>
                <a:latin typeface="Times New Roman" panose="02020603050405020304" pitchFamily="18" charset="0"/>
              </a:defRPr>
            </a:lvl4pPr>
            <a:lvl5pPr marL="2057400" indent="-228600" defTabSz="919163" eaLnBrk="0" hangingPunct="0">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CE619C9D-6C69-458E-8F8A-4CD2B8613AC5}" type="slidenum">
              <a:rPr kumimoji="0" lang="en-US" altLang="en-US"/>
              <a:pPr>
                <a:spcBef>
                  <a:spcPct val="0"/>
                </a:spcBef>
              </a:pPr>
              <a:t>85</a:t>
            </a:fld>
            <a:endParaRPr kumimoji="0" lang="en-US" altLang="en-US"/>
          </a:p>
        </p:txBody>
      </p:sp>
      <p:sp>
        <p:nvSpPr>
          <p:cNvPr id="123907" name="Rectangle 2"/>
          <p:cNvSpPr>
            <a:spLocks noGrp="1" noRot="1" noChangeAspect="1" noChangeArrowheads="1" noTextEdit="1"/>
          </p:cNvSpPr>
          <p:nvPr>
            <p:ph type="sldImg"/>
          </p:nvPr>
        </p:nvSpPr>
        <p:spPr>
          <a:solidFill>
            <a:srgbClr val="FFFFFF"/>
          </a:solidFill>
          <a:ln/>
        </p:spPr>
      </p:sp>
      <p:sp>
        <p:nvSpPr>
          <p:cNvPr id="123908" name="Rectangle 3"/>
          <p:cNvSpPr>
            <a:spLocks noGrp="1" noChangeArrowheads="1"/>
          </p:cNvSpPr>
          <p:nvPr>
            <p:ph type="body" idx="1"/>
          </p:nvPr>
        </p:nvSpPr>
        <p:spPr>
          <a:solidFill>
            <a:srgbClr val="FFFFFF"/>
          </a:solidFill>
          <a:ln>
            <a:solidFill>
              <a:srgbClr val="000000"/>
            </a:solidFill>
          </a:ln>
        </p:spPr>
        <p:txBody>
          <a:bodyPr lIns="92080" tIns="46040" rIns="92080" bIns="46040"/>
          <a:lstStyle/>
          <a:p>
            <a:r>
              <a:rPr lang="en-US" altLang="en-US"/>
              <a:t>Consistency: This means you are bound by the statements in the authorization. Uses and disclosures for purposes inconsistent with the statements made in the authorization constitute a violation of the privacy rule. </a:t>
            </a:r>
          </a:p>
        </p:txBody>
      </p:sp>
    </p:spTree>
    <p:extLst>
      <p:ext uri="{BB962C8B-B14F-4D97-AF65-F5344CB8AC3E}">
        <p14:creationId xmlns:p14="http://schemas.microsoft.com/office/powerpoint/2010/main" val="31310006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spcBef>
                <a:spcPct val="30000"/>
              </a:spcBef>
              <a:defRPr kumimoji="1" sz="1200">
                <a:solidFill>
                  <a:schemeClr val="tx1"/>
                </a:solidFill>
                <a:latin typeface="Times New Roman" panose="02020603050405020304" pitchFamily="18" charset="0"/>
              </a:defRPr>
            </a:lvl1pPr>
            <a:lvl2pPr marL="742950" indent="-285750" defTabSz="919163" eaLnBrk="0" hangingPunct="0">
              <a:spcBef>
                <a:spcPct val="30000"/>
              </a:spcBef>
              <a:defRPr kumimoji="1" sz="1200">
                <a:solidFill>
                  <a:schemeClr val="tx1"/>
                </a:solidFill>
                <a:latin typeface="Times New Roman" panose="02020603050405020304" pitchFamily="18" charset="0"/>
              </a:defRPr>
            </a:lvl2pPr>
            <a:lvl3pPr marL="1143000" indent="-228600" defTabSz="919163" eaLnBrk="0" hangingPunct="0">
              <a:spcBef>
                <a:spcPct val="30000"/>
              </a:spcBef>
              <a:defRPr kumimoji="1" sz="1200">
                <a:solidFill>
                  <a:schemeClr val="tx1"/>
                </a:solidFill>
                <a:latin typeface="Times New Roman" panose="02020603050405020304" pitchFamily="18" charset="0"/>
              </a:defRPr>
            </a:lvl3pPr>
            <a:lvl4pPr marL="1600200" indent="-228600" defTabSz="919163" eaLnBrk="0" hangingPunct="0">
              <a:spcBef>
                <a:spcPct val="30000"/>
              </a:spcBef>
              <a:defRPr kumimoji="1" sz="1200">
                <a:solidFill>
                  <a:schemeClr val="tx1"/>
                </a:solidFill>
                <a:latin typeface="Times New Roman" panose="02020603050405020304" pitchFamily="18" charset="0"/>
              </a:defRPr>
            </a:lvl4pPr>
            <a:lvl5pPr marL="2057400" indent="-228600" defTabSz="919163" eaLnBrk="0" hangingPunct="0">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71FC1D36-75DF-4937-8FE0-1CA669A79F38}" type="slidenum">
              <a:rPr kumimoji="0" lang="en-US" altLang="en-US"/>
              <a:pPr>
                <a:spcBef>
                  <a:spcPct val="0"/>
                </a:spcBef>
              </a:pPr>
              <a:t>86</a:t>
            </a:fld>
            <a:endParaRPr kumimoji="0" lang="en-US" altLang="en-US"/>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80" tIns="46040" rIns="92080" bIns="46040"/>
          <a:lstStyle/>
          <a:p>
            <a:r>
              <a:rPr lang="en-US" altLang="en-US"/>
              <a:t>Consistency: This means you are bound by the statements in the authorization. Uses and disclosures for purposes inconsistent with the statements made in the authorization constitute a violation of the privacy rule. </a:t>
            </a:r>
          </a:p>
        </p:txBody>
      </p:sp>
    </p:spTree>
    <p:extLst>
      <p:ext uri="{BB962C8B-B14F-4D97-AF65-F5344CB8AC3E}">
        <p14:creationId xmlns:p14="http://schemas.microsoft.com/office/powerpoint/2010/main" val="105575533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spcBef>
                <a:spcPct val="30000"/>
              </a:spcBef>
              <a:defRPr kumimoji="1" sz="1200">
                <a:solidFill>
                  <a:schemeClr val="tx1"/>
                </a:solidFill>
                <a:latin typeface="Times New Roman" panose="02020603050405020304" pitchFamily="18" charset="0"/>
              </a:defRPr>
            </a:lvl1pPr>
            <a:lvl2pPr marL="742950" indent="-285750" defTabSz="919163" eaLnBrk="0" hangingPunct="0">
              <a:spcBef>
                <a:spcPct val="30000"/>
              </a:spcBef>
              <a:defRPr kumimoji="1" sz="1200">
                <a:solidFill>
                  <a:schemeClr val="tx1"/>
                </a:solidFill>
                <a:latin typeface="Times New Roman" panose="02020603050405020304" pitchFamily="18" charset="0"/>
              </a:defRPr>
            </a:lvl2pPr>
            <a:lvl3pPr marL="1143000" indent="-228600" defTabSz="919163" eaLnBrk="0" hangingPunct="0">
              <a:spcBef>
                <a:spcPct val="30000"/>
              </a:spcBef>
              <a:defRPr kumimoji="1" sz="1200">
                <a:solidFill>
                  <a:schemeClr val="tx1"/>
                </a:solidFill>
                <a:latin typeface="Times New Roman" panose="02020603050405020304" pitchFamily="18" charset="0"/>
              </a:defRPr>
            </a:lvl3pPr>
            <a:lvl4pPr marL="1600200" indent="-228600" defTabSz="919163" eaLnBrk="0" hangingPunct="0">
              <a:spcBef>
                <a:spcPct val="30000"/>
              </a:spcBef>
              <a:defRPr kumimoji="1" sz="1200">
                <a:solidFill>
                  <a:schemeClr val="tx1"/>
                </a:solidFill>
                <a:latin typeface="Times New Roman" panose="02020603050405020304" pitchFamily="18" charset="0"/>
              </a:defRPr>
            </a:lvl4pPr>
            <a:lvl5pPr marL="2057400" indent="-228600" defTabSz="919163" eaLnBrk="0" hangingPunct="0">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C8B6CE99-D59F-488D-BA60-66AA8FD9DFBB}" type="slidenum">
              <a:rPr kumimoji="0" lang="en-US" altLang="en-US"/>
              <a:pPr>
                <a:spcBef>
                  <a:spcPct val="0"/>
                </a:spcBef>
              </a:pPr>
              <a:t>87</a:t>
            </a:fld>
            <a:endParaRPr kumimoji="0" lang="en-US" altLang="en-US"/>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Consistency: This means you are bound by the statements in the authorization. Uses and disclosures for purposes inconsistent with the statements made in the authorization constitute a violation of the privacy rule. </a:t>
            </a:r>
          </a:p>
        </p:txBody>
      </p:sp>
    </p:spTree>
    <p:extLst>
      <p:ext uri="{BB962C8B-B14F-4D97-AF65-F5344CB8AC3E}">
        <p14:creationId xmlns:p14="http://schemas.microsoft.com/office/powerpoint/2010/main" val="385872704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144884-A4AC-42A9-9742-81CFE8773405}" type="slidenum">
              <a:rPr lang="en-US" smtClean="0"/>
              <a:pPr/>
              <a:t>90</a:t>
            </a:fld>
            <a:endParaRPr lang="en-US"/>
          </a:p>
        </p:txBody>
      </p:sp>
    </p:spTree>
    <p:extLst>
      <p:ext uri="{BB962C8B-B14F-4D97-AF65-F5344CB8AC3E}">
        <p14:creationId xmlns:p14="http://schemas.microsoft.com/office/powerpoint/2010/main" val="2220055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spcBef>
                <a:spcPct val="30000"/>
              </a:spcBef>
              <a:defRPr kumimoji="1" sz="1200">
                <a:solidFill>
                  <a:schemeClr val="tx1"/>
                </a:solidFill>
                <a:latin typeface="Times New Roman" panose="02020603050405020304" pitchFamily="18" charset="0"/>
              </a:defRPr>
            </a:lvl1pPr>
            <a:lvl2pPr marL="742950" indent="-285750" defTabSz="919163" eaLnBrk="0" hangingPunct="0">
              <a:spcBef>
                <a:spcPct val="30000"/>
              </a:spcBef>
              <a:defRPr kumimoji="1" sz="1200">
                <a:solidFill>
                  <a:schemeClr val="tx1"/>
                </a:solidFill>
                <a:latin typeface="Times New Roman" panose="02020603050405020304" pitchFamily="18" charset="0"/>
              </a:defRPr>
            </a:lvl2pPr>
            <a:lvl3pPr marL="1143000" indent="-228600" defTabSz="919163" eaLnBrk="0" hangingPunct="0">
              <a:spcBef>
                <a:spcPct val="30000"/>
              </a:spcBef>
              <a:defRPr kumimoji="1" sz="1200">
                <a:solidFill>
                  <a:schemeClr val="tx1"/>
                </a:solidFill>
                <a:latin typeface="Times New Roman" panose="02020603050405020304" pitchFamily="18" charset="0"/>
              </a:defRPr>
            </a:lvl3pPr>
            <a:lvl4pPr marL="1600200" indent="-228600" defTabSz="919163" eaLnBrk="0" hangingPunct="0">
              <a:spcBef>
                <a:spcPct val="30000"/>
              </a:spcBef>
              <a:defRPr kumimoji="1" sz="1200">
                <a:solidFill>
                  <a:schemeClr val="tx1"/>
                </a:solidFill>
                <a:latin typeface="Times New Roman" panose="02020603050405020304" pitchFamily="18" charset="0"/>
              </a:defRPr>
            </a:lvl4pPr>
            <a:lvl5pPr marL="2057400" indent="-228600" defTabSz="919163" eaLnBrk="0" hangingPunct="0">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4462DF9A-CAA9-4F04-9E90-2AC03846BD24}" type="slidenum">
              <a:rPr kumimoji="0" lang="en-US" altLang="en-US"/>
              <a:pPr>
                <a:spcBef>
                  <a:spcPct val="0"/>
                </a:spcBef>
              </a:pPr>
              <a:t>7</a:t>
            </a:fld>
            <a:endParaRPr kumimoji="0" lang="en-US" altLang="en-US"/>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privacy regulation imposes rules to assure that authorizations are </a:t>
            </a:r>
            <a:r>
              <a:rPr lang="en-US" altLang="en-US" b="1"/>
              <a:t>voluntary</a:t>
            </a:r>
            <a:r>
              <a:rPr lang="en-US" altLang="en-US"/>
              <a:t> and </a:t>
            </a:r>
            <a:r>
              <a:rPr lang="en-US" altLang="en-US" b="1"/>
              <a:t>informed</a:t>
            </a:r>
            <a:r>
              <a:rPr lang="en-US" altLang="en-US"/>
              <a:t>. </a:t>
            </a:r>
          </a:p>
          <a:p>
            <a:endParaRPr lang="en-US" altLang="en-US"/>
          </a:p>
          <a:p>
            <a:r>
              <a:rPr lang="en-US" altLang="en-US"/>
              <a:t>“Otherwise permitted or required” means if it is</a:t>
            </a:r>
          </a:p>
          <a:p>
            <a:pPr lvl="1">
              <a:buFontTx/>
              <a:buChar char="•"/>
            </a:pPr>
            <a:r>
              <a:rPr lang="en-US" altLang="en-US"/>
              <a:t>Not a use or disclosure for TPO </a:t>
            </a:r>
          </a:p>
          <a:p>
            <a:pPr lvl="1">
              <a:buFontTx/>
              <a:buChar char="•"/>
            </a:pPr>
            <a:r>
              <a:rPr lang="en-US" altLang="en-US"/>
              <a:t>Not a use or disclosure permitted under Section 512 (the exceptions to the rule that permit disclosures for public health activities, disclosures required by law, for health oversight activities)</a:t>
            </a:r>
          </a:p>
          <a:p>
            <a:pPr lvl="1">
              <a:buFontTx/>
              <a:buChar char="•"/>
            </a:pPr>
            <a:endParaRPr lang="en-US" altLang="en-US"/>
          </a:p>
          <a:p>
            <a:pPr lvl="1">
              <a:buFontTx/>
              <a:buChar char="•"/>
            </a:pPr>
            <a:r>
              <a:rPr lang="en-US" altLang="en-US"/>
              <a:t>Not required—when an individual is seek access or US DHHS is investigating the entity’s compliance with the rule</a:t>
            </a:r>
          </a:p>
          <a:p>
            <a:pPr lvl="1"/>
            <a:endParaRPr lang="en-US" altLang="en-US"/>
          </a:p>
          <a:p>
            <a:pPr lvl="1"/>
            <a:r>
              <a:rPr lang="en-US" altLang="en-US"/>
              <a:t>Then you must obtain authorization to disclose</a:t>
            </a:r>
          </a:p>
          <a:p>
            <a:pPr lvl="1"/>
            <a:endParaRPr lang="en-US" altLang="en-US"/>
          </a:p>
        </p:txBody>
      </p:sp>
    </p:spTree>
    <p:extLst>
      <p:ext uri="{BB962C8B-B14F-4D97-AF65-F5344CB8AC3E}">
        <p14:creationId xmlns:p14="http://schemas.microsoft.com/office/powerpoint/2010/main" val="2093838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spcBef>
                <a:spcPct val="30000"/>
              </a:spcBef>
              <a:defRPr kumimoji="1" sz="1200">
                <a:solidFill>
                  <a:schemeClr val="tx1"/>
                </a:solidFill>
                <a:latin typeface="Times New Roman" panose="02020603050405020304" pitchFamily="18" charset="0"/>
              </a:defRPr>
            </a:lvl1pPr>
            <a:lvl2pPr marL="742950" indent="-285750" defTabSz="919163" eaLnBrk="0" hangingPunct="0">
              <a:spcBef>
                <a:spcPct val="30000"/>
              </a:spcBef>
              <a:defRPr kumimoji="1" sz="1200">
                <a:solidFill>
                  <a:schemeClr val="tx1"/>
                </a:solidFill>
                <a:latin typeface="Times New Roman" panose="02020603050405020304" pitchFamily="18" charset="0"/>
              </a:defRPr>
            </a:lvl2pPr>
            <a:lvl3pPr marL="1143000" indent="-228600" defTabSz="919163" eaLnBrk="0" hangingPunct="0">
              <a:spcBef>
                <a:spcPct val="30000"/>
              </a:spcBef>
              <a:defRPr kumimoji="1" sz="1200">
                <a:solidFill>
                  <a:schemeClr val="tx1"/>
                </a:solidFill>
                <a:latin typeface="Times New Roman" panose="02020603050405020304" pitchFamily="18" charset="0"/>
              </a:defRPr>
            </a:lvl3pPr>
            <a:lvl4pPr marL="1600200" indent="-228600" defTabSz="919163" eaLnBrk="0" hangingPunct="0">
              <a:spcBef>
                <a:spcPct val="30000"/>
              </a:spcBef>
              <a:defRPr kumimoji="1" sz="1200">
                <a:solidFill>
                  <a:schemeClr val="tx1"/>
                </a:solidFill>
                <a:latin typeface="Times New Roman" panose="02020603050405020304" pitchFamily="18" charset="0"/>
              </a:defRPr>
            </a:lvl4pPr>
            <a:lvl5pPr marL="2057400" indent="-228600" defTabSz="919163" eaLnBrk="0" hangingPunct="0">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DF5FD6BD-99DB-4E87-A36F-7C80AE1EA654}" type="slidenum">
              <a:rPr kumimoji="0" lang="en-US" altLang="en-US"/>
              <a:pPr>
                <a:spcBef>
                  <a:spcPct val="0"/>
                </a:spcBef>
              </a:pPr>
              <a:t>8</a:t>
            </a:fld>
            <a:endParaRPr kumimoji="0" lang="en-US" altLang="en-US"/>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privacy regulation imposes rules to assure that authorizations are </a:t>
            </a:r>
            <a:r>
              <a:rPr lang="en-US" altLang="en-US" b="1"/>
              <a:t>voluntary</a:t>
            </a:r>
            <a:r>
              <a:rPr lang="en-US" altLang="en-US"/>
              <a:t> and </a:t>
            </a:r>
            <a:r>
              <a:rPr lang="en-US" altLang="en-US" b="1"/>
              <a:t>informed</a:t>
            </a:r>
            <a:r>
              <a:rPr lang="en-US" altLang="en-US"/>
              <a:t>. </a:t>
            </a:r>
          </a:p>
          <a:p>
            <a:endParaRPr lang="en-US" altLang="en-US"/>
          </a:p>
          <a:p>
            <a:r>
              <a:rPr lang="en-US" altLang="en-US"/>
              <a:t>“Otherwise permitted or required” means if it is</a:t>
            </a:r>
          </a:p>
          <a:p>
            <a:pPr lvl="1">
              <a:buFontTx/>
              <a:buChar char="•"/>
            </a:pPr>
            <a:r>
              <a:rPr lang="en-US" altLang="en-US"/>
              <a:t>Not a use or disclosure for TPO </a:t>
            </a:r>
          </a:p>
          <a:p>
            <a:pPr lvl="1">
              <a:buFontTx/>
              <a:buChar char="•"/>
            </a:pPr>
            <a:r>
              <a:rPr lang="en-US" altLang="en-US"/>
              <a:t>Not a use or disclosure permitted under Section 512 (the exceptions to the rule that permit disclosures for public health activities, disclosures required by law, for health oversight activities)</a:t>
            </a:r>
          </a:p>
          <a:p>
            <a:pPr lvl="1">
              <a:buFontTx/>
              <a:buChar char="•"/>
            </a:pPr>
            <a:endParaRPr lang="en-US" altLang="en-US"/>
          </a:p>
          <a:p>
            <a:pPr lvl="1">
              <a:buFontTx/>
              <a:buChar char="•"/>
            </a:pPr>
            <a:r>
              <a:rPr lang="en-US" altLang="en-US"/>
              <a:t>Not required—when an individual is seek access or US DHHS is investigating the entity’s compliance with the rule</a:t>
            </a:r>
          </a:p>
          <a:p>
            <a:pPr lvl="1"/>
            <a:endParaRPr lang="en-US" altLang="en-US"/>
          </a:p>
          <a:p>
            <a:pPr lvl="1"/>
            <a:r>
              <a:rPr lang="en-US" altLang="en-US"/>
              <a:t>Then you must obtain authorization to disclose</a:t>
            </a:r>
          </a:p>
          <a:p>
            <a:pPr lvl="1"/>
            <a:endParaRPr lang="en-US" altLang="en-US"/>
          </a:p>
        </p:txBody>
      </p:sp>
    </p:spTree>
    <p:extLst>
      <p:ext uri="{BB962C8B-B14F-4D97-AF65-F5344CB8AC3E}">
        <p14:creationId xmlns:p14="http://schemas.microsoft.com/office/powerpoint/2010/main" val="397906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spcBef>
                <a:spcPct val="30000"/>
              </a:spcBef>
              <a:defRPr kumimoji="1" sz="1200">
                <a:solidFill>
                  <a:schemeClr val="tx1"/>
                </a:solidFill>
                <a:latin typeface="Times New Roman" panose="02020603050405020304" pitchFamily="18" charset="0"/>
              </a:defRPr>
            </a:lvl1pPr>
            <a:lvl2pPr marL="742950" indent="-285750" defTabSz="919163" eaLnBrk="0" hangingPunct="0">
              <a:spcBef>
                <a:spcPct val="30000"/>
              </a:spcBef>
              <a:defRPr kumimoji="1" sz="1200">
                <a:solidFill>
                  <a:schemeClr val="tx1"/>
                </a:solidFill>
                <a:latin typeface="Times New Roman" panose="02020603050405020304" pitchFamily="18" charset="0"/>
              </a:defRPr>
            </a:lvl2pPr>
            <a:lvl3pPr marL="1143000" indent="-228600" defTabSz="919163" eaLnBrk="0" hangingPunct="0">
              <a:spcBef>
                <a:spcPct val="30000"/>
              </a:spcBef>
              <a:defRPr kumimoji="1" sz="1200">
                <a:solidFill>
                  <a:schemeClr val="tx1"/>
                </a:solidFill>
                <a:latin typeface="Times New Roman" panose="02020603050405020304" pitchFamily="18" charset="0"/>
              </a:defRPr>
            </a:lvl3pPr>
            <a:lvl4pPr marL="1600200" indent="-228600" defTabSz="919163" eaLnBrk="0" hangingPunct="0">
              <a:spcBef>
                <a:spcPct val="30000"/>
              </a:spcBef>
              <a:defRPr kumimoji="1" sz="1200">
                <a:solidFill>
                  <a:schemeClr val="tx1"/>
                </a:solidFill>
                <a:latin typeface="Times New Roman" panose="02020603050405020304" pitchFamily="18" charset="0"/>
              </a:defRPr>
            </a:lvl4pPr>
            <a:lvl5pPr marL="2057400" indent="-228600" defTabSz="919163" eaLnBrk="0" hangingPunct="0">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D3BF9443-F931-48D0-BAA6-DA28A11151EB}" type="slidenum">
              <a:rPr kumimoji="0" lang="en-US" altLang="en-US"/>
              <a:pPr>
                <a:spcBef>
                  <a:spcPct val="0"/>
                </a:spcBef>
              </a:pPr>
              <a:t>9</a:t>
            </a:fld>
            <a:endParaRPr kumimoji="0" lang="en-US" altLang="en-US"/>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privacy regulation imposes rules to assure that authorizations are </a:t>
            </a:r>
            <a:r>
              <a:rPr lang="en-US" altLang="en-US" b="1"/>
              <a:t>voluntary</a:t>
            </a:r>
            <a:r>
              <a:rPr lang="en-US" altLang="en-US"/>
              <a:t> and </a:t>
            </a:r>
            <a:r>
              <a:rPr lang="en-US" altLang="en-US" b="1"/>
              <a:t>informed</a:t>
            </a:r>
            <a:r>
              <a:rPr lang="en-US" altLang="en-US"/>
              <a:t>. </a:t>
            </a:r>
          </a:p>
          <a:p>
            <a:endParaRPr lang="en-US" altLang="en-US"/>
          </a:p>
          <a:p>
            <a:r>
              <a:rPr lang="en-US" altLang="en-US"/>
              <a:t>“Otherwise permitted or required” means if it is</a:t>
            </a:r>
          </a:p>
          <a:p>
            <a:pPr lvl="1">
              <a:buFontTx/>
              <a:buChar char="•"/>
            </a:pPr>
            <a:r>
              <a:rPr lang="en-US" altLang="en-US"/>
              <a:t>Not a use or disclosure for TPO </a:t>
            </a:r>
          </a:p>
          <a:p>
            <a:pPr lvl="1">
              <a:buFontTx/>
              <a:buChar char="•"/>
            </a:pPr>
            <a:r>
              <a:rPr lang="en-US" altLang="en-US"/>
              <a:t>Not a use or disclosure permitted under Section 512 (the exceptions to the rule that permit disclosures for public health activities, disclosures required by law, for health oversight activities)</a:t>
            </a:r>
          </a:p>
          <a:p>
            <a:pPr lvl="1">
              <a:buFontTx/>
              <a:buChar char="•"/>
            </a:pPr>
            <a:endParaRPr lang="en-US" altLang="en-US"/>
          </a:p>
          <a:p>
            <a:pPr lvl="1">
              <a:buFontTx/>
              <a:buChar char="•"/>
            </a:pPr>
            <a:r>
              <a:rPr lang="en-US" altLang="en-US"/>
              <a:t>Not required—when an individual is seek access or US DHHS is investigating the entity’s compliance with the rule</a:t>
            </a:r>
          </a:p>
          <a:p>
            <a:pPr lvl="1"/>
            <a:endParaRPr lang="en-US" altLang="en-US"/>
          </a:p>
          <a:p>
            <a:pPr lvl="1"/>
            <a:r>
              <a:rPr lang="en-US" altLang="en-US"/>
              <a:t>Then you must obtain authorization to disclose</a:t>
            </a:r>
          </a:p>
          <a:p>
            <a:pPr lvl="1"/>
            <a:endParaRPr lang="en-US" altLang="en-US"/>
          </a:p>
        </p:txBody>
      </p:sp>
    </p:spTree>
    <p:extLst>
      <p:ext uri="{BB962C8B-B14F-4D97-AF65-F5344CB8AC3E}">
        <p14:creationId xmlns:p14="http://schemas.microsoft.com/office/powerpoint/2010/main" val="1354601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spcBef>
                <a:spcPct val="30000"/>
              </a:spcBef>
              <a:defRPr kumimoji="1" sz="1200">
                <a:solidFill>
                  <a:schemeClr val="tx1"/>
                </a:solidFill>
                <a:latin typeface="Times New Roman" panose="02020603050405020304" pitchFamily="18" charset="0"/>
              </a:defRPr>
            </a:lvl1pPr>
            <a:lvl2pPr marL="742950" indent="-285750" defTabSz="919163" eaLnBrk="0" hangingPunct="0">
              <a:spcBef>
                <a:spcPct val="30000"/>
              </a:spcBef>
              <a:defRPr kumimoji="1" sz="1200">
                <a:solidFill>
                  <a:schemeClr val="tx1"/>
                </a:solidFill>
                <a:latin typeface="Times New Roman" panose="02020603050405020304" pitchFamily="18" charset="0"/>
              </a:defRPr>
            </a:lvl2pPr>
            <a:lvl3pPr marL="1143000" indent="-228600" defTabSz="919163" eaLnBrk="0" hangingPunct="0">
              <a:spcBef>
                <a:spcPct val="30000"/>
              </a:spcBef>
              <a:defRPr kumimoji="1" sz="1200">
                <a:solidFill>
                  <a:schemeClr val="tx1"/>
                </a:solidFill>
                <a:latin typeface="Times New Roman" panose="02020603050405020304" pitchFamily="18" charset="0"/>
              </a:defRPr>
            </a:lvl3pPr>
            <a:lvl4pPr marL="1600200" indent="-228600" defTabSz="919163" eaLnBrk="0" hangingPunct="0">
              <a:spcBef>
                <a:spcPct val="30000"/>
              </a:spcBef>
              <a:defRPr kumimoji="1" sz="1200">
                <a:solidFill>
                  <a:schemeClr val="tx1"/>
                </a:solidFill>
                <a:latin typeface="Times New Roman" panose="02020603050405020304" pitchFamily="18" charset="0"/>
              </a:defRPr>
            </a:lvl4pPr>
            <a:lvl5pPr marL="2057400" indent="-228600" defTabSz="919163" eaLnBrk="0" hangingPunct="0">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87BCB8A6-ED3A-447F-9F3B-E48B1DCCA45B}" type="slidenum">
              <a:rPr kumimoji="0" lang="en-US" altLang="en-US"/>
              <a:pPr>
                <a:spcBef>
                  <a:spcPct val="0"/>
                </a:spcBef>
              </a:pPr>
              <a:t>10</a:t>
            </a:fld>
            <a:endParaRPr kumimoji="0" lang="en-US" altLang="en-US"/>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t>Finding a</a:t>
            </a:r>
            <a:r>
              <a:rPr lang="en-US" altLang="en-US" baseline="0" dirty="0"/>
              <a:t> file left on a bus</a:t>
            </a:r>
          </a:p>
          <a:p>
            <a:pPr lvl="1"/>
            <a:endParaRPr lang="en-US" altLang="en-US" baseline="0" dirty="0"/>
          </a:p>
          <a:p>
            <a:pPr lvl="1"/>
            <a:r>
              <a:rPr lang="en-US" altLang="en-US" baseline="0" dirty="0"/>
              <a:t>Receiving information pursuant to client consent.</a:t>
            </a:r>
            <a:endParaRPr lang="en-US" altLang="en-US" dirty="0"/>
          </a:p>
        </p:txBody>
      </p:sp>
    </p:spTree>
    <p:extLst>
      <p:ext uri="{BB962C8B-B14F-4D97-AF65-F5344CB8AC3E}">
        <p14:creationId xmlns:p14="http://schemas.microsoft.com/office/powerpoint/2010/main" val="25329107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spcBef>
                <a:spcPct val="30000"/>
              </a:spcBef>
              <a:defRPr kumimoji="1" sz="1200">
                <a:solidFill>
                  <a:schemeClr val="tx1"/>
                </a:solidFill>
                <a:latin typeface="Times New Roman" panose="02020603050405020304" pitchFamily="18" charset="0"/>
              </a:defRPr>
            </a:lvl1pPr>
            <a:lvl2pPr marL="742950" indent="-285750" defTabSz="919163" eaLnBrk="0" hangingPunct="0">
              <a:spcBef>
                <a:spcPct val="30000"/>
              </a:spcBef>
              <a:defRPr kumimoji="1" sz="1200">
                <a:solidFill>
                  <a:schemeClr val="tx1"/>
                </a:solidFill>
                <a:latin typeface="Times New Roman" panose="02020603050405020304" pitchFamily="18" charset="0"/>
              </a:defRPr>
            </a:lvl2pPr>
            <a:lvl3pPr marL="1143000" indent="-228600" defTabSz="919163" eaLnBrk="0" hangingPunct="0">
              <a:spcBef>
                <a:spcPct val="30000"/>
              </a:spcBef>
              <a:defRPr kumimoji="1" sz="1200">
                <a:solidFill>
                  <a:schemeClr val="tx1"/>
                </a:solidFill>
                <a:latin typeface="Times New Roman" panose="02020603050405020304" pitchFamily="18" charset="0"/>
              </a:defRPr>
            </a:lvl3pPr>
            <a:lvl4pPr marL="1600200" indent="-228600" defTabSz="919163" eaLnBrk="0" hangingPunct="0">
              <a:spcBef>
                <a:spcPct val="30000"/>
              </a:spcBef>
              <a:defRPr kumimoji="1" sz="1200">
                <a:solidFill>
                  <a:schemeClr val="tx1"/>
                </a:solidFill>
                <a:latin typeface="Times New Roman" panose="02020603050405020304" pitchFamily="18" charset="0"/>
              </a:defRPr>
            </a:lvl4pPr>
            <a:lvl5pPr marL="2057400" indent="-228600" defTabSz="919163" eaLnBrk="0" hangingPunct="0">
              <a:spcBef>
                <a:spcPct val="30000"/>
              </a:spcBef>
              <a:defRPr kumimoji="1" sz="1200">
                <a:solidFill>
                  <a:schemeClr val="tx1"/>
                </a:solidFill>
                <a:latin typeface="Times New Roman" panose="02020603050405020304" pitchFamily="18" charset="0"/>
              </a:defRPr>
            </a:lvl5pPr>
            <a:lvl6pPr marL="25146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1916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87BCB8A6-ED3A-447F-9F3B-E48B1DCCA45B}" type="slidenum">
              <a:rPr kumimoji="0" lang="en-US" altLang="en-US"/>
              <a:pPr>
                <a:spcBef>
                  <a:spcPct val="0"/>
                </a:spcBef>
              </a:pPr>
              <a:t>13</a:t>
            </a:fld>
            <a:endParaRPr kumimoji="0" lang="en-US" altLang="en-US"/>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t>Finding a</a:t>
            </a:r>
            <a:r>
              <a:rPr lang="en-US" altLang="en-US" baseline="0" dirty="0"/>
              <a:t> file left on a bus</a:t>
            </a:r>
          </a:p>
          <a:p>
            <a:pPr lvl="1"/>
            <a:endParaRPr lang="en-US" altLang="en-US" baseline="0" dirty="0"/>
          </a:p>
          <a:p>
            <a:pPr lvl="1"/>
            <a:r>
              <a:rPr lang="en-US" altLang="en-US" baseline="0" dirty="0"/>
              <a:t>Receiving information pursuant to client consent.</a:t>
            </a:r>
            <a:endParaRPr lang="en-US" altLang="en-US" dirty="0"/>
          </a:p>
        </p:txBody>
      </p:sp>
    </p:spTree>
    <p:extLst>
      <p:ext uri="{BB962C8B-B14F-4D97-AF65-F5344CB8AC3E}">
        <p14:creationId xmlns:p14="http://schemas.microsoft.com/office/powerpoint/2010/main" val="2013796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SOGPPT_Cupploa_nochimney.bmp"/>
          <p:cNvPicPr>
            <a:picLocks noChangeAspect="1"/>
          </p:cNvPicPr>
          <p:nvPr userDrawn="1"/>
        </p:nvPicPr>
        <p:blipFill>
          <a:blip cstate="print">
            <a:extLst>
              <a:ext uri="{28A0092B-C50C-407E-A947-70E740481C1C}">
                <a14:useLocalDpi xmlns:a14="http://schemas.microsoft.com/office/drawing/2010/main" val="0"/>
              </a:ext>
            </a:extLst>
          </a:blip>
          <a:srcRect/>
          <a:stretch>
            <a:fillRect/>
          </a:stretch>
        </p:blipFill>
        <p:spPr bwMode="auto">
          <a:xfrm>
            <a:off x="0" y="2266950"/>
            <a:ext cx="9144000" cy="459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28600" y="304800"/>
            <a:ext cx="7772400" cy="1470025"/>
          </a:xfrm>
        </p:spPr>
        <p:txBody>
          <a:bodyPr/>
          <a:lstStyle>
            <a:lvl1pPr algn="l">
              <a:defRPr/>
            </a:lvl1pPr>
          </a:lstStyle>
          <a:p>
            <a:r>
              <a:rPr lang="en-US"/>
              <a:t>Click to edit Master title style</a:t>
            </a:r>
            <a:endParaRPr lang="en-US" dirty="0"/>
          </a:p>
        </p:txBody>
      </p:sp>
      <p:sp>
        <p:nvSpPr>
          <p:cNvPr id="3" name="Subtitle 2"/>
          <p:cNvSpPr>
            <a:spLocks noGrp="1"/>
          </p:cNvSpPr>
          <p:nvPr>
            <p:ph type="subTitle" idx="1"/>
          </p:nvPr>
        </p:nvSpPr>
        <p:spPr>
          <a:xfrm>
            <a:off x="228600" y="2362200"/>
            <a:ext cx="6400800" cy="1752600"/>
          </a:xfrm>
        </p:spPr>
        <p:txBody>
          <a:bodyPr>
            <a:normAutofit/>
          </a:bodyPr>
          <a:lstStyle>
            <a:lvl1pPr marL="0" indent="0" algn="l">
              <a:buNone/>
              <a:defRPr sz="2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188762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ED8F248-19E3-45A0-BC15-0EB78A97DDDF}" type="datetime1">
              <a:rPr lang="en-US"/>
              <a:pPr>
                <a:defRPr/>
              </a:pPr>
              <a:t>4/13/2020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8DCFA2A-0F5A-4A7A-9DDD-B277A2CB761C}" type="slidenum">
              <a:rPr lang="en-US"/>
              <a:pPr>
                <a:defRPr/>
              </a:pPr>
              <a:t>‹#›</a:t>
            </a:fld>
            <a:endParaRPr lang="en-US" dirty="0"/>
          </a:p>
        </p:txBody>
      </p:sp>
    </p:spTree>
    <p:extLst>
      <p:ext uri="{BB962C8B-B14F-4D97-AF65-F5344CB8AC3E}">
        <p14:creationId xmlns:p14="http://schemas.microsoft.com/office/powerpoint/2010/main" val="3873579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3F29DC8-7417-42B0-986B-AE59B4ECAFFF}" type="datetime1">
              <a:rPr lang="en-US"/>
              <a:pPr>
                <a:defRPr/>
              </a:pPr>
              <a:t>4/13/2020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5D70709-1FB5-48F6-A635-70A588C87F85}" type="slidenum">
              <a:rPr lang="en-US"/>
              <a:pPr>
                <a:defRPr/>
              </a:pPr>
              <a:t>‹#›</a:t>
            </a:fld>
            <a:endParaRPr lang="en-US" dirty="0"/>
          </a:p>
        </p:txBody>
      </p:sp>
    </p:spTree>
    <p:extLst>
      <p:ext uri="{BB962C8B-B14F-4D97-AF65-F5344CB8AC3E}">
        <p14:creationId xmlns:p14="http://schemas.microsoft.com/office/powerpoint/2010/main" val="1944619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a:t>Click to edit Master title style</a:t>
            </a:r>
          </a:p>
        </p:txBody>
      </p:sp>
      <p:sp>
        <p:nvSpPr>
          <p:cNvPr id="3" name="SmartArt Placeholder 2"/>
          <p:cNvSpPr>
            <a:spLocks noGrp="1"/>
          </p:cNvSpPr>
          <p:nvPr>
            <p:ph type="dgm" idx="1"/>
          </p:nvPr>
        </p:nvSpPr>
        <p:spPr>
          <a:xfrm>
            <a:off x="457200" y="1600200"/>
            <a:ext cx="8229600" cy="4530725"/>
          </a:xfrm>
        </p:spPr>
        <p:txBody>
          <a:bodyPr/>
          <a:lstStyle/>
          <a:p>
            <a:pPr lvl="0"/>
            <a:endParaRPr lang="en-US" noProof="0" dirty="0"/>
          </a:p>
        </p:txBody>
      </p:sp>
      <p:sp>
        <p:nvSpPr>
          <p:cNvPr id="4" name="Rectangle 23"/>
          <p:cNvSpPr>
            <a:spLocks noGrp="1" noChangeArrowheads="1"/>
          </p:cNvSpPr>
          <p:nvPr>
            <p:ph type="dt" sz="half" idx="10"/>
          </p:nvPr>
        </p:nvSpPr>
        <p:spPr/>
        <p:txBody>
          <a:bodyPr/>
          <a:lstStyle>
            <a:lvl1pPr>
              <a:defRPr dirty="0"/>
            </a:lvl1pPr>
          </a:lstStyle>
          <a:p>
            <a:pPr>
              <a:defRPr/>
            </a:pPr>
            <a:endParaRPr lang="en-US" dirty="0"/>
          </a:p>
        </p:txBody>
      </p:sp>
      <p:sp>
        <p:nvSpPr>
          <p:cNvPr id="5" name="Rectangle 24"/>
          <p:cNvSpPr>
            <a:spLocks noGrp="1" noChangeArrowheads="1"/>
          </p:cNvSpPr>
          <p:nvPr>
            <p:ph type="ftr" sz="quarter" idx="11"/>
          </p:nvPr>
        </p:nvSpPr>
        <p:spPr/>
        <p:txBody>
          <a:bodyPr/>
          <a:lstStyle>
            <a:lvl1pPr>
              <a:defRPr dirty="0"/>
            </a:lvl1pPr>
          </a:lstStyle>
          <a:p>
            <a:pPr>
              <a:defRPr/>
            </a:pPr>
            <a:endParaRPr lang="en-US" dirty="0"/>
          </a:p>
        </p:txBody>
      </p:sp>
      <p:sp>
        <p:nvSpPr>
          <p:cNvPr id="6" name="Rectangle 25"/>
          <p:cNvSpPr>
            <a:spLocks noGrp="1" noChangeArrowheads="1"/>
          </p:cNvSpPr>
          <p:nvPr>
            <p:ph type="sldNum" sz="quarter" idx="12"/>
          </p:nvPr>
        </p:nvSpPr>
        <p:spPr/>
        <p:txBody>
          <a:bodyPr/>
          <a:lstStyle>
            <a:lvl1pPr>
              <a:defRPr/>
            </a:lvl1pPr>
          </a:lstStyle>
          <a:p>
            <a:pPr>
              <a:defRPr/>
            </a:pPr>
            <a:fld id="{C9577727-8420-4719-8A9B-54DE90F78936}"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2" name="Rectangle 11"/>
          <p:cNvSpPr/>
          <p:nvPr userDrawn="1"/>
        </p:nvSpPr>
        <p:spPr>
          <a:xfrm>
            <a:off x="0" y="6096000"/>
            <a:ext cx="9144000" cy="76200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2904873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style>
          <a:lnRef idx="2">
            <a:schemeClr val="accent1">
              <a:shade val="50000"/>
            </a:schemeClr>
          </a:lnRef>
          <a:fillRef idx="1">
            <a:schemeClr val="accent1"/>
          </a:fillRef>
          <a:effectRef idx="0">
            <a:schemeClr val="accent1"/>
          </a:effectRef>
          <a:fontRef idx="none"/>
        </p:style>
        <p:txBody>
          <a:bodyPr/>
          <a:lstStyle>
            <a:lvl1pPr>
              <a:defRPr sz="400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D6C4204A-17B9-4C92-A534-2F9FB83193FA}" type="datetime1">
              <a:rPr lang="en-US"/>
              <a:pPr>
                <a:defRPr/>
              </a:pPr>
              <a:t>4/13/2020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1F4A166-C686-41ED-B5CB-4C973E03C8EE}" type="slidenum">
              <a:rPr lang="en-US"/>
              <a:pPr>
                <a:defRPr/>
              </a:pPr>
              <a:t>‹#›</a:t>
            </a:fld>
            <a:endParaRPr lang="en-US" dirty="0"/>
          </a:p>
        </p:txBody>
      </p:sp>
    </p:spTree>
    <p:extLst>
      <p:ext uri="{BB962C8B-B14F-4D97-AF65-F5344CB8AC3E}">
        <p14:creationId xmlns:p14="http://schemas.microsoft.com/office/powerpoint/2010/main" val="2173535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3B2C2C7-4745-4C2E-A514-AE469B2CEEDD}" type="datetime1">
              <a:rPr lang="en-US"/>
              <a:pPr>
                <a:defRPr/>
              </a:pPr>
              <a:t>4/13/2020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81EDB54-4564-470D-8FE4-4A2260718273}" type="slidenum">
              <a:rPr lang="en-US"/>
              <a:pPr>
                <a:defRPr/>
              </a:pPr>
              <a:t>‹#›</a:t>
            </a:fld>
            <a:endParaRPr lang="en-US" dirty="0"/>
          </a:p>
        </p:txBody>
      </p:sp>
    </p:spTree>
    <p:extLst>
      <p:ext uri="{BB962C8B-B14F-4D97-AF65-F5344CB8AC3E}">
        <p14:creationId xmlns:p14="http://schemas.microsoft.com/office/powerpoint/2010/main" val="153401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9" name="Title 1"/>
          <p:cNvSpPr txBox="1">
            <a:spLocks/>
          </p:cNvSpPr>
          <p:nvPr userDrawn="1"/>
        </p:nvSpPr>
        <p:spPr bwMode="auto">
          <a:xfrm>
            <a:off x="457200" y="274638"/>
            <a:ext cx="8229600" cy="715962"/>
          </a:xfrm>
          <a:prstGeom prst="rect">
            <a:avLst/>
          </a:prstGeom>
        </p:spPr>
        <p:style>
          <a:lnRef idx="2">
            <a:schemeClr val="accent1">
              <a:shade val="50000"/>
            </a:schemeClr>
          </a:lnRef>
          <a:fillRef idx="1">
            <a:schemeClr val="accent1"/>
          </a:fillRef>
          <a:effectRef idx="0">
            <a:schemeClr val="accent1"/>
          </a:effectRef>
          <a:fontRef idx="none"/>
        </p:style>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kern="1200">
                <a:solidFill>
                  <a:schemeClr val="bg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endParaRPr lang="en-US" dirty="0"/>
          </a:p>
        </p:txBody>
      </p:sp>
      <p:sp>
        <p:nvSpPr>
          <p:cNvPr id="2" name="Title 1"/>
          <p:cNvSpPr>
            <a:spLocks noGrp="1"/>
          </p:cNvSpPr>
          <p:nvPr>
            <p:ph type="title"/>
          </p:nvPr>
        </p:nvSpPr>
        <p:spPr>
          <a:xfrm>
            <a:off x="457200" y="274638"/>
            <a:ext cx="8229600" cy="715962"/>
          </a:xfrm>
        </p:spPr>
        <p:txBody>
          <a:bodyPr/>
          <a:lstStyle>
            <a:lvl1pPr>
              <a:defRPr sz="4000">
                <a:solidFill>
                  <a:schemeClr val="bg1"/>
                </a:solidFill>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E71506EB-7507-47A8-8A6D-0CCB7DC765CB}" type="datetime1">
              <a:rPr lang="en-US"/>
              <a:pPr>
                <a:defRPr/>
              </a:pPr>
              <a:t>4/13/2020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C883CB8-AB46-4887-9BD1-FADB435EFFC2}" type="slidenum">
              <a:rPr lang="en-US"/>
              <a:pPr>
                <a:defRPr/>
              </a:pPr>
              <a:t>‹#›</a:t>
            </a:fld>
            <a:endParaRPr lang="en-US" dirty="0"/>
          </a:p>
        </p:txBody>
      </p:sp>
    </p:spTree>
    <p:extLst>
      <p:ext uri="{BB962C8B-B14F-4D97-AF65-F5344CB8AC3E}">
        <p14:creationId xmlns:p14="http://schemas.microsoft.com/office/powerpoint/2010/main" val="773243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A826F56-D316-424B-9BA0-EC528BB6C5AD}" type="datetime1">
              <a:rPr lang="en-US"/>
              <a:pPr>
                <a:defRPr/>
              </a:pPr>
              <a:t>4/13/2020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375FACC9-81E5-4B5E-BBA8-2F06A158FB50}" type="slidenum">
              <a:rPr lang="en-US"/>
              <a:pPr>
                <a:defRPr/>
              </a:pPr>
              <a:t>‹#›</a:t>
            </a:fld>
            <a:endParaRPr lang="en-US" dirty="0"/>
          </a:p>
        </p:txBody>
      </p:sp>
    </p:spTree>
    <p:extLst>
      <p:ext uri="{BB962C8B-B14F-4D97-AF65-F5344CB8AC3E}">
        <p14:creationId xmlns:p14="http://schemas.microsoft.com/office/powerpoint/2010/main" val="2719024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59326D6-FD4F-4B8C-9217-F27310D643D3}" type="datetime1">
              <a:rPr lang="en-US"/>
              <a:pPr>
                <a:defRPr/>
              </a:pPr>
              <a:t>4/13/2020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BD8BC2D2-D972-47AF-8693-0DE1639C0196}" type="slidenum">
              <a:rPr lang="en-US"/>
              <a:pPr>
                <a:defRPr/>
              </a:pPr>
              <a:t>‹#›</a:t>
            </a:fld>
            <a:endParaRPr lang="en-US" dirty="0"/>
          </a:p>
        </p:txBody>
      </p:sp>
    </p:spTree>
    <p:extLst>
      <p:ext uri="{BB962C8B-B14F-4D97-AF65-F5344CB8AC3E}">
        <p14:creationId xmlns:p14="http://schemas.microsoft.com/office/powerpoint/2010/main" val="947206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6E44222-65C1-46D7-8D67-7A4D8E17A9A0}" type="datetime1">
              <a:rPr lang="en-US"/>
              <a:pPr>
                <a:defRPr/>
              </a:pPr>
              <a:t>4/13/2020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3E950BE6-9FF2-46E3-A77B-02D5211E38CE}" type="slidenum">
              <a:rPr lang="en-US"/>
              <a:pPr>
                <a:defRPr/>
              </a:pPr>
              <a:t>‹#›</a:t>
            </a:fld>
            <a:endParaRPr lang="en-US" dirty="0"/>
          </a:p>
        </p:txBody>
      </p:sp>
    </p:spTree>
    <p:extLst>
      <p:ext uri="{BB962C8B-B14F-4D97-AF65-F5344CB8AC3E}">
        <p14:creationId xmlns:p14="http://schemas.microsoft.com/office/powerpoint/2010/main" val="2687293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50FEE9F-1962-47DA-99B9-002C82BDC030}" type="datetime1">
              <a:rPr lang="en-US"/>
              <a:pPr>
                <a:defRPr/>
              </a:pPr>
              <a:t>4/13/2020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CDDA3F69-FBD7-45C9-B27A-81C0241267F1}" type="slidenum">
              <a:rPr lang="en-US"/>
              <a:pPr>
                <a:defRPr/>
              </a:pPr>
              <a:t>‹#›</a:t>
            </a:fld>
            <a:endParaRPr lang="en-US" dirty="0"/>
          </a:p>
        </p:txBody>
      </p:sp>
    </p:spTree>
    <p:extLst>
      <p:ext uri="{BB962C8B-B14F-4D97-AF65-F5344CB8AC3E}">
        <p14:creationId xmlns:p14="http://schemas.microsoft.com/office/powerpoint/2010/main" val="3310493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A05737A-E4CE-4C00-961D-F6A06CF4E3BD}" type="datetime1">
              <a:rPr lang="en-US"/>
              <a:pPr>
                <a:defRPr/>
              </a:pPr>
              <a:t>4/13/2020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9529C50-A2FF-4BF2-989B-23EC332104A8}" type="slidenum">
              <a:rPr lang="en-US"/>
              <a:pPr>
                <a:defRPr/>
              </a:pPr>
              <a:t>‹#›</a:t>
            </a:fld>
            <a:endParaRPr lang="en-US" dirty="0"/>
          </a:p>
        </p:txBody>
      </p:sp>
    </p:spTree>
    <p:extLst>
      <p:ext uri="{BB962C8B-B14F-4D97-AF65-F5344CB8AC3E}">
        <p14:creationId xmlns:p14="http://schemas.microsoft.com/office/powerpoint/2010/main" val="2781409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6" descr="SOG_BottomBar_full.bmp"/>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64008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295400" y="6400800"/>
            <a:ext cx="914400" cy="457200"/>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48F7AC0-38E3-43E1-9CDE-9B0F73F4A5AC}" type="datetime1">
              <a:rPr lang="en-US"/>
              <a:pPr>
                <a:defRPr/>
              </a:pPr>
              <a:t>4/13/2020</a:t>
            </a:fld>
            <a:endParaRPr lang="en-US" dirty="0"/>
          </a:p>
        </p:txBody>
      </p:sp>
      <p:sp>
        <p:nvSpPr>
          <p:cNvPr id="5" name="Footer Placeholder 4"/>
          <p:cNvSpPr>
            <a:spLocks noGrp="1"/>
          </p:cNvSpPr>
          <p:nvPr>
            <p:ph type="ftr" sz="quarter" idx="3"/>
          </p:nvPr>
        </p:nvSpPr>
        <p:spPr>
          <a:xfrm>
            <a:off x="2286000" y="6400800"/>
            <a:ext cx="2895600" cy="457200"/>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7010400" y="6400800"/>
            <a:ext cx="2133600" cy="457200"/>
          </a:xfrm>
          <a:prstGeom prst="rect">
            <a:avLst/>
          </a:prstGeom>
        </p:spPr>
        <p:txBody>
          <a:bodyPr vert="horz" lIns="91440" tIns="45720" rIns="91440" bIns="45720" rtlCol="0" anchor="ctr"/>
          <a:lstStyle>
            <a:lvl1pPr algn="r" fontAlgn="auto">
              <a:spcBef>
                <a:spcPts val="0"/>
              </a:spcBef>
              <a:spcAft>
                <a:spcPts val="0"/>
              </a:spcAft>
              <a:defRPr sz="1200">
                <a:solidFill>
                  <a:schemeClr val="tx1"/>
                </a:solidFill>
                <a:latin typeface="+mn-lt"/>
              </a:defRPr>
            </a:lvl1pPr>
          </a:lstStyle>
          <a:p>
            <a:pPr>
              <a:defRPr/>
            </a:pPr>
            <a:fld id="{3AC9DEE7-780F-4A1C-9C3B-760742615F6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3" r:id="rId12"/>
    <p:sldLayoutId id="2147483844" r:id="rId13"/>
  </p:sldLayoutIdLst>
  <p:hf hdr="0" ftr="0" dt="0"/>
  <p:txStyles>
    <p:titleStyle>
      <a:lvl1pPr algn="l" rtl="0" eaLnBrk="0" fontAlgn="base" hangingPunct="0">
        <a:spcBef>
          <a:spcPct val="0"/>
        </a:spcBef>
        <a:spcAft>
          <a:spcPct val="0"/>
        </a:spcAft>
        <a:defRPr sz="4400" kern="12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rgbClr val="95B3D7"/>
        </a:buClr>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95B3D7"/>
        </a:buClr>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95B3D7"/>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hyperlink" Target="mailto:botts@sog.unc.edu" TargetMode="Externa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custDataLst>
              <p:tags r:id="rId1"/>
            </p:custDataLst>
          </p:nvPr>
        </p:nvSpPr>
        <p:spPr>
          <a:xfrm>
            <a:off x="533400" y="3124200"/>
            <a:ext cx="8613618" cy="3293209"/>
          </a:xfrm>
        </p:spPr>
        <p:txBody>
          <a:bodyPr wrap="square">
            <a:spAutoFit/>
          </a:bodyPr>
          <a:lstStyle/>
          <a:p>
            <a:pPr algn="ctr" eaLnBrk="1" hangingPunct="1">
              <a:defRPr/>
            </a:pPr>
            <a:r>
              <a:rPr lang="en-US" sz="3200" dirty="0"/>
              <a:t>The Confidentiality of Mental Health, Developmental disabilities, &amp; Substance Use Disorder Treatment Information</a:t>
            </a:r>
            <a:br>
              <a:rPr lang="en-US" sz="3200" dirty="0"/>
            </a:br>
            <a:br>
              <a:rPr lang="en-US" sz="3200" dirty="0"/>
            </a:br>
            <a:r>
              <a:rPr lang="en-US" sz="2400" dirty="0"/>
              <a:t>NC Health information management association </a:t>
            </a:r>
            <a:br>
              <a:rPr lang="en-US" sz="2400" dirty="0"/>
            </a:br>
            <a:r>
              <a:rPr lang="en-US" sz="2400" dirty="0"/>
              <a:t>june 2019 </a:t>
            </a:r>
          </a:p>
        </p:txBody>
      </p:sp>
      <p:sp>
        <p:nvSpPr>
          <p:cNvPr id="3" name="Subtitle 2"/>
          <p:cNvSpPr>
            <a:spLocks noGrp="1"/>
          </p:cNvSpPr>
          <p:nvPr>
            <p:ph type="body" idx="1"/>
          </p:nvPr>
        </p:nvSpPr>
        <p:spPr>
          <a:xfrm>
            <a:off x="722312" y="1695477"/>
            <a:ext cx="8421687" cy="1500187"/>
          </a:xfrm>
        </p:spPr>
        <p:txBody>
          <a:bodyPr rtlCol="0">
            <a:normAutofit/>
          </a:bodyPr>
          <a:lstStyle/>
          <a:p>
            <a:pPr eaLnBrk="1" fontAlgn="auto" hangingPunct="1">
              <a:spcAft>
                <a:spcPts val="0"/>
              </a:spcAft>
              <a:buFont typeface="Arial" pitchFamily="34" charset="0"/>
              <a:buNone/>
              <a:defRPr/>
            </a:pPr>
            <a:r>
              <a:rPr lang="en-US" dirty="0">
                <a:solidFill>
                  <a:schemeClr val="accent1"/>
                </a:solidFill>
              </a:rPr>
              <a:t>Mark F. Botts, JD	Associate Professor 		UNC </a:t>
            </a:r>
          </a:p>
        </p:txBody>
      </p:sp>
      <p:sp>
        <p:nvSpPr>
          <p:cNvPr id="4" name="Rectangle 3"/>
          <p:cNvSpPr/>
          <p:nvPr>
            <p:custDataLst>
              <p:tags r:id="rId2"/>
            </p:custDataLst>
          </p:nvPr>
        </p:nvSpPr>
        <p:spPr>
          <a:xfrm>
            <a:off x="838200" y="1524000"/>
            <a:ext cx="1143000" cy="1185433"/>
          </a:xfrm>
          <a:prstGeom prst="rect">
            <a:avLst/>
          </a:prstGeom>
          <a:blipFill>
            <a:blip r:embed="rId4" cstate="print"/>
            <a:stretch>
              <a:fillRect/>
            </a:stretch>
          </a:blipFill>
          <a:ln w="38100">
            <a:solidFill>
              <a:schemeClr val="bg1"/>
            </a:solidFill>
          </a:ln>
          <a:sp3d prstMaterial="plastic">
            <a:bevelT w="120900" h="88900"/>
            <a:bevelB w="88900" h="31750" prst="angle"/>
          </a:sp3d>
        </p:spPr>
        <p:style>
          <a:lnRef idx="0">
            <a:schemeClr val="lt1">
              <a:hueOff val="0"/>
              <a:satOff val="0"/>
              <a:lumOff val="0"/>
              <a:alphaOff val="0"/>
            </a:schemeClr>
          </a:lnRef>
          <a:fillRef idx="3">
            <a:schemeClr val="accent3">
              <a:hueOff val="3750088"/>
              <a:satOff val="-5627"/>
              <a:lumOff val="-915"/>
              <a:alphaOff val="0"/>
            </a:schemeClr>
          </a:fillRef>
          <a:effectRef idx="2">
            <a:schemeClr val="accent3">
              <a:hueOff val="3750088"/>
              <a:satOff val="-5627"/>
              <a:lumOff val="-915"/>
              <a:alphaOff val="0"/>
            </a:schemeClr>
          </a:effectRef>
          <a:fontRef idx="minor">
            <a:schemeClr val="lt1"/>
          </a:fontRef>
        </p:style>
        <p:txBody>
          <a:bodyPr anchor="ctr"/>
          <a:lstStyle/>
          <a:p>
            <a:pPr algn="ctr">
              <a:defRPr/>
            </a:pPr>
            <a:endParaRPr lang="en-US" dirty="0"/>
          </a:p>
        </p:txBody>
      </p:sp>
      <p:cxnSp>
        <p:nvCxnSpPr>
          <p:cNvPr id="5" name="Straight Connector 4"/>
          <p:cNvCxnSpPr/>
          <p:nvPr/>
        </p:nvCxnSpPr>
        <p:spPr>
          <a:xfrm flipV="1">
            <a:off x="533400" y="3227893"/>
            <a:ext cx="8610600" cy="450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8962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28637" y="304801"/>
            <a:ext cx="8162925" cy="762000"/>
          </a:xfrm>
        </p:spPr>
        <p:txBody>
          <a:bodyPr/>
          <a:lstStyle/>
          <a:p>
            <a:pPr eaLnBrk="1" hangingPunct="1"/>
            <a:r>
              <a:rPr lang="en-US" altLang="en-US" sz="3600" b="1" dirty="0"/>
              <a:t>State Mental Health Law—Duty</a:t>
            </a:r>
          </a:p>
        </p:txBody>
      </p:sp>
      <p:sp>
        <p:nvSpPr>
          <p:cNvPr id="10243" name="Rectangle 3"/>
          <p:cNvSpPr>
            <a:spLocks noGrp="1" noChangeArrowheads="1"/>
          </p:cNvSpPr>
          <p:nvPr>
            <p:ph idx="1"/>
          </p:nvPr>
        </p:nvSpPr>
        <p:spPr>
          <a:xfrm>
            <a:off x="528637" y="1676400"/>
            <a:ext cx="7848600" cy="4572000"/>
          </a:xfrm>
        </p:spPr>
        <p:txBody>
          <a:bodyPr/>
          <a:lstStyle/>
          <a:p>
            <a:pPr eaLnBrk="1" hangingPunct="1">
              <a:lnSpc>
                <a:spcPct val="80000"/>
              </a:lnSpc>
              <a:spcBef>
                <a:spcPct val="50000"/>
              </a:spcBef>
              <a:buFont typeface="Wingdings" panose="05000000000000000000" pitchFamily="2" charset="2"/>
              <a:buChar char="§"/>
            </a:pPr>
            <a:r>
              <a:rPr lang="en-US" altLang="en-US" dirty="0">
                <a:cs typeface="Times New Roman" panose="02020603050405020304" pitchFamily="18" charset="0"/>
              </a:rPr>
              <a:t>No individual having access to information that is confidential under G.S. 122C may disclose it except as authorized by G.S.122C-53 through G.S. 122C-56 (and its implementing regulations).</a:t>
            </a:r>
          </a:p>
          <a:p>
            <a:pPr lvl="2" eaLnBrk="1" hangingPunct="1">
              <a:lnSpc>
                <a:spcPct val="80000"/>
              </a:lnSpc>
              <a:spcBef>
                <a:spcPct val="50000"/>
              </a:spcBef>
              <a:buFont typeface="Wingdings" panose="05000000000000000000" pitchFamily="2" charset="2"/>
              <a:buChar char="§"/>
            </a:pPr>
            <a:r>
              <a:rPr lang="en-US" altLang="en-US" dirty="0">
                <a:cs typeface="Times New Roman" panose="02020603050405020304" pitchFamily="18" charset="0"/>
              </a:rPr>
              <a:t>G.S. 122C-52. See also 10A NCAC 26B (APSM 45-1)</a:t>
            </a:r>
          </a:p>
          <a:p>
            <a:pPr marL="914400" lvl="2" indent="0" eaLnBrk="1" hangingPunct="1">
              <a:lnSpc>
                <a:spcPct val="80000"/>
              </a:lnSpc>
              <a:spcBef>
                <a:spcPct val="50000"/>
              </a:spcBef>
              <a:buNone/>
            </a:pPr>
            <a:endParaRPr lang="en-US" altLang="en-US" dirty="0">
              <a:cs typeface="Times New Roman" panose="02020603050405020304" pitchFamily="18" charset="0"/>
            </a:endParaRPr>
          </a:p>
          <a:p>
            <a:pPr eaLnBrk="1" hangingPunct="1">
              <a:lnSpc>
                <a:spcPct val="80000"/>
              </a:lnSpc>
              <a:spcBef>
                <a:spcPct val="50000"/>
              </a:spcBef>
              <a:buFont typeface="Wingdings" panose="05000000000000000000" pitchFamily="2" charset="2"/>
              <a:buChar char="§"/>
            </a:pPr>
            <a:r>
              <a:rPr lang="en-US" altLang="en-US" dirty="0">
                <a:cs typeface="Times New Roman" panose="02020603050405020304" pitchFamily="18" charset="0"/>
              </a:rPr>
              <a:t>“No individual”</a:t>
            </a:r>
          </a:p>
        </p:txBody>
      </p:sp>
    </p:spTree>
    <p:extLst>
      <p:ext uri="{BB962C8B-B14F-4D97-AF65-F5344CB8AC3E}">
        <p14:creationId xmlns:p14="http://schemas.microsoft.com/office/powerpoint/2010/main" val="2985308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fade">
                                      <p:cBhvr>
                                        <p:cTn id="7" dur="500"/>
                                        <p:tgtEl>
                                          <p:spTgt spid="1024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243">
                                            <p:txEl>
                                              <p:pRg st="1" end="1"/>
                                            </p:txEl>
                                          </p:spTgt>
                                        </p:tgtEl>
                                        <p:attrNameLst>
                                          <p:attrName>style.visibility</p:attrName>
                                        </p:attrNameLst>
                                      </p:cBhvr>
                                      <p:to>
                                        <p:strVal val="visible"/>
                                      </p:to>
                                    </p:set>
                                    <p:animEffect transition="in" filter="fade">
                                      <p:cBhvr>
                                        <p:cTn id="10" dur="500"/>
                                        <p:tgtEl>
                                          <p:spTgt spid="1024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243">
                                            <p:txEl>
                                              <p:pRg st="3" end="3"/>
                                            </p:txEl>
                                          </p:spTgt>
                                        </p:tgtEl>
                                        <p:attrNameLst>
                                          <p:attrName>style.visibility</p:attrName>
                                        </p:attrNameLst>
                                      </p:cBhvr>
                                      <p:to>
                                        <p:strVal val="visible"/>
                                      </p:to>
                                    </p:set>
                                    <p:animEffect transition="in" filter="fade">
                                      <p:cBhvr>
                                        <p:cTn id="15" dur="500"/>
                                        <p:tgtEl>
                                          <p:spTgt spid="102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523875" y="304800"/>
            <a:ext cx="8162925" cy="769938"/>
          </a:xfrm>
        </p:spPr>
        <p:txBody>
          <a:bodyPr/>
          <a:lstStyle/>
          <a:p>
            <a:r>
              <a:rPr lang="en-US" altLang="en-US" b="1" dirty="0"/>
              <a:t>The Case of Jackie Jones</a:t>
            </a:r>
          </a:p>
        </p:txBody>
      </p:sp>
      <p:sp>
        <p:nvSpPr>
          <p:cNvPr id="50179" name="Content Placeholder 2"/>
          <p:cNvSpPr>
            <a:spLocks noGrp="1"/>
          </p:cNvSpPr>
          <p:nvPr>
            <p:ph idx="1"/>
          </p:nvPr>
        </p:nvSpPr>
        <p:spPr>
          <a:xfrm>
            <a:off x="523875" y="1295400"/>
            <a:ext cx="7815262" cy="5181600"/>
          </a:xfrm>
        </p:spPr>
        <p:txBody>
          <a:bodyPr/>
          <a:lstStyle/>
          <a:p>
            <a:pPr>
              <a:buFont typeface="Wingdings" panose="05000000000000000000" pitchFamily="2" charset="2"/>
              <a:buChar char="§"/>
            </a:pPr>
            <a:r>
              <a:rPr lang="en-US" altLang="en-US" sz="2800" dirty="0"/>
              <a:t>Court orders Jackie to mental health treatment at Acme Counseling Center as part of a plan to see if she might regain custody of her children. Jackie authorizes Acme to share patient information with DSS “to provide DSS with the information it needs to determine if I have made sufficient progress in treatment so as to regain custody of my children.” </a:t>
            </a:r>
          </a:p>
          <a:p>
            <a:pPr>
              <a:buFont typeface="Wingdings" panose="05000000000000000000" pitchFamily="2" charset="2"/>
              <a:buChar char="§"/>
            </a:pPr>
            <a:r>
              <a:rPr lang="en-US" altLang="en-US" sz="2800" dirty="0"/>
              <a:t>Must DSS follow G.S. 122C confidentiality with respect to Jackie’s mental health treatment information received from Acme?</a:t>
            </a:r>
          </a:p>
          <a:p>
            <a:pPr>
              <a:buFont typeface="Wingdings" panose="05000000000000000000" pitchFamily="2" charset="2"/>
              <a:buChar char="§"/>
            </a:pPr>
            <a:endParaRPr lang="en-US" altLang="en-US" sz="2800" dirty="0"/>
          </a:p>
          <a:p>
            <a:pPr marL="0" indent="0">
              <a:buFont typeface="Wingdings" panose="05000000000000000000" pitchFamily="2" charset="2"/>
              <a:buNone/>
            </a:pPr>
            <a:endParaRPr lang="en-US" altLang="en-US" sz="2800" dirty="0"/>
          </a:p>
        </p:txBody>
      </p:sp>
    </p:spTree>
    <p:extLst>
      <p:ext uri="{BB962C8B-B14F-4D97-AF65-F5344CB8AC3E}">
        <p14:creationId xmlns:p14="http://schemas.microsoft.com/office/powerpoint/2010/main" val="1184192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fade">
                                      <p:cBhvr>
                                        <p:cTn id="7" dur="500"/>
                                        <p:tgtEl>
                                          <p:spTgt spid="501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fade">
                                      <p:cBhvr>
                                        <p:cTn id="12" dur="500"/>
                                        <p:tgtEl>
                                          <p:spTgt spid="501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523875" y="304800"/>
            <a:ext cx="8162925" cy="769938"/>
          </a:xfrm>
        </p:spPr>
        <p:txBody>
          <a:bodyPr/>
          <a:lstStyle/>
          <a:p>
            <a:r>
              <a:rPr lang="en-US" altLang="en-US" b="1" dirty="0"/>
              <a:t>The Case of Jackie Jones</a:t>
            </a:r>
          </a:p>
        </p:txBody>
      </p:sp>
      <p:sp>
        <p:nvSpPr>
          <p:cNvPr id="50179" name="Content Placeholder 2"/>
          <p:cNvSpPr>
            <a:spLocks noGrp="1"/>
          </p:cNvSpPr>
          <p:nvPr>
            <p:ph idx="1"/>
          </p:nvPr>
        </p:nvSpPr>
        <p:spPr>
          <a:xfrm>
            <a:off x="523875" y="1295400"/>
            <a:ext cx="7815262" cy="5181600"/>
          </a:xfrm>
        </p:spPr>
        <p:txBody>
          <a:bodyPr/>
          <a:lstStyle/>
          <a:p>
            <a:pPr>
              <a:buFont typeface="Wingdings" panose="05000000000000000000" pitchFamily="2" charset="2"/>
              <a:buChar char="§"/>
            </a:pPr>
            <a:r>
              <a:rPr lang="en-US" altLang="en-US" sz="2800" dirty="0"/>
              <a:t>Jackie receives mental health treatment at Acme Counseling Center. Jackie is also receiving pregnancy services from Coates County Public Health Department. To coordinate care and treatment, including prescribed medications, Acme discloses information to to Coates Public Health.</a:t>
            </a:r>
            <a:endParaRPr lang="en-US" altLang="en-US" sz="2400" dirty="0"/>
          </a:p>
          <a:p>
            <a:pPr>
              <a:buFont typeface="Wingdings" panose="05000000000000000000" pitchFamily="2" charset="2"/>
              <a:buChar char="§"/>
            </a:pPr>
            <a:r>
              <a:rPr lang="en-US" altLang="en-US" sz="2800" dirty="0"/>
              <a:t>Must Coates County PH Department follow G.S. 122C confidentiality with respect to Jackie’s mental health treatment information received from Acme?</a:t>
            </a:r>
          </a:p>
          <a:p>
            <a:pPr>
              <a:buFont typeface="Wingdings" panose="05000000000000000000" pitchFamily="2" charset="2"/>
              <a:buChar char="§"/>
            </a:pPr>
            <a:endParaRPr lang="en-US" altLang="en-US" sz="2800" dirty="0"/>
          </a:p>
          <a:p>
            <a:pPr marL="0" indent="0">
              <a:buFont typeface="Wingdings" panose="05000000000000000000" pitchFamily="2" charset="2"/>
              <a:buNone/>
            </a:pPr>
            <a:endParaRPr lang="en-US" altLang="en-US" sz="2800" dirty="0"/>
          </a:p>
        </p:txBody>
      </p:sp>
    </p:spTree>
    <p:extLst>
      <p:ext uri="{BB962C8B-B14F-4D97-AF65-F5344CB8AC3E}">
        <p14:creationId xmlns:p14="http://schemas.microsoft.com/office/powerpoint/2010/main" val="991449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fade">
                                      <p:cBhvr>
                                        <p:cTn id="7" dur="500"/>
                                        <p:tgtEl>
                                          <p:spTgt spid="501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fade">
                                      <p:cBhvr>
                                        <p:cTn id="12" dur="500"/>
                                        <p:tgtEl>
                                          <p:spTgt spid="501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28637" y="304801"/>
            <a:ext cx="8162925" cy="762000"/>
          </a:xfrm>
        </p:spPr>
        <p:txBody>
          <a:bodyPr/>
          <a:lstStyle/>
          <a:p>
            <a:pPr eaLnBrk="1" hangingPunct="1"/>
            <a:r>
              <a:rPr lang="en-US" altLang="en-US" sz="3600" b="1" dirty="0"/>
              <a:t>State Mental Health Law—Duty</a:t>
            </a:r>
          </a:p>
        </p:txBody>
      </p:sp>
      <p:sp>
        <p:nvSpPr>
          <p:cNvPr id="10243" name="Rectangle 3"/>
          <p:cNvSpPr>
            <a:spLocks noGrp="1" noChangeArrowheads="1"/>
          </p:cNvSpPr>
          <p:nvPr>
            <p:ph idx="1"/>
          </p:nvPr>
        </p:nvSpPr>
        <p:spPr>
          <a:xfrm>
            <a:off x="528636" y="1600200"/>
            <a:ext cx="8162925" cy="4724400"/>
          </a:xfrm>
        </p:spPr>
        <p:txBody>
          <a:bodyPr/>
          <a:lstStyle/>
          <a:p>
            <a:pPr eaLnBrk="1" hangingPunct="1">
              <a:lnSpc>
                <a:spcPct val="80000"/>
              </a:lnSpc>
              <a:spcBef>
                <a:spcPct val="50000"/>
              </a:spcBef>
              <a:buFont typeface="Wingdings" panose="05000000000000000000" pitchFamily="2" charset="2"/>
              <a:buChar char="§"/>
            </a:pPr>
            <a:r>
              <a:rPr lang="en-US" altLang="en-US" sz="2800" i="1" dirty="0">
                <a:cs typeface="Times New Roman" panose="02020603050405020304" pitchFamily="18" charset="0"/>
              </a:rPr>
              <a:t>No</a:t>
            </a:r>
            <a:r>
              <a:rPr lang="en-US" altLang="en-US" sz="2800" dirty="0">
                <a:cs typeface="Times New Roman" panose="02020603050405020304" pitchFamily="18" charset="0"/>
              </a:rPr>
              <a:t> </a:t>
            </a:r>
            <a:r>
              <a:rPr lang="en-US" altLang="en-US" sz="2800" i="1" dirty="0">
                <a:cs typeface="Times New Roman" panose="02020603050405020304" pitchFamily="18" charset="0"/>
              </a:rPr>
              <a:t>individual</a:t>
            </a:r>
            <a:r>
              <a:rPr lang="en-US" altLang="en-US" sz="2800" dirty="0">
                <a:cs typeface="Times New Roman" panose="02020603050405020304" pitchFamily="18" charset="0"/>
              </a:rPr>
              <a:t> </a:t>
            </a:r>
            <a:r>
              <a:rPr lang="en-US" altLang="en-US" sz="2800" i="1" dirty="0">
                <a:cs typeface="Times New Roman" panose="02020603050405020304" pitchFamily="18" charset="0"/>
              </a:rPr>
              <a:t>having access </a:t>
            </a:r>
            <a:r>
              <a:rPr lang="en-US" altLang="en-US" sz="2800" dirty="0">
                <a:cs typeface="Times New Roman" panose="02020603050405020304" pitchFamily="18" charset="0"/>
              </a:rPr>
              <a:t>to information that is confidential under G.S. 122C may disclose it except as authorized by G.S. 122C and its. </a:t>
            </a:r>
          </a:p>
          <a:p>
            <a:pPr eaLnBrk="1" hangingPunct="1">
              <a:lnSpc>
                <a:spcPct val="80000"/>
              </a:lnSpc>
              <a:spcBef>
                <a:spcPct val="50000"/>
              </a:spcBef>
              <a:buFont typeface="Wingdings" panose="05000000000000000000" pitchFamily="2" charset="2"/>
              <a:buChar char="§"/>
            </a:pPr>
            <a:r>
              <a:rPr lang="en-US" altLang="en-US" sz="2800" dirty="0">
                <a:cs typeface="Times New Roman" panose="02020603050405020304" pitchFamily="18" charset="0"/>
              </a:rPr>
              <a:t>Provided, </a:t>
            </a:r>
            <a:r>
              <a:rPr lang="en-US" altLang="en-US" sz="2800" u="sng" dirty="0">
                <a:cs typeface="Times New Roman" panose="02020603050405020304" pitchFamily="18" charset="0"/>
              </a:rPr>
              <a:t>however</a:t>
            </a:r>
            <a:r>
              <a:rPr lang="en-US" altLang="en-US" sz="2800" dirty="0">
                <a:cs typeface="Times New Roman" panose="02020603050405020304" pitchFamily="18" charset="0"/>
              </a:rPr>
              <a:t>, a HIPAA covered entity or business associate receiving confidential information that has been disclosed pursuant to the confidentiality provisions of G.S. 122C may use and disclose such information as permitted by the HIPAA Privacy Rule. </a:t>
            </a:r>
          </a:p>
          <a:p>
            <a:pPr marL="914400" lvl="2" indent="0" eaLnBrk="1" hangingPunct="1">
              <a:lnSpc>
                <a:spcPct val="80000"/>
              </a:lnSpc>
              <a:spcBef>
                <a:spcPct val="50000"/>
              </a:spcBef>
              <a:buNone/>
            </a:pPr>
            <a:r>
              <a:rPr lang="en-US" altLang="en-US" sz="2000" dirty="0">
                <a:cs typeface="Times New Roman" panose="02020603050405020304" pitchFamily="18" charset="0"/>
              </a:rPr>
              <a:t>					G.S. 122C-52(b)</a:t>
            </a:r>
          </a:p>
        </p:txBody>
      </p:sp>
    </p:spTree>
    <p:extLst>
      <p:ext uri="{BB962C8B-B14F-4D97-AF65-F5344CB8AC3E}">
        <p14:creationId xmlns:p14="http://schemas.microsoft.com/office/powerpoint/2010/main" val="1504574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fade">
                                      <p:cBhvr>
                                        <p:cTn id="7" dur="500"/>
                                        <p:tgtEl>
                                          <p:spTgt spid="102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fade">
                                      <p:cBhvr>
                                        <p:cTn id="12" dur="500"/>
                                        <p:tgtEl>
                                          <p:spTgt spid="1024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Effect transition="in" filter="fade">
                                      <p:cBhvr>
                                        <p:cTn id="15" dur="500"/>
                                        <p:tgtEl>
                                          <p:spTgt spid="102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249363"/>
          </a:xfrm>
        </p:spPr>
        <p:txBody>
          <a:bodyPr/>
          <a:lstStyle/>
          <a:p>
            <a:r>
              <a:rPr lang="en-US" sz="3600" dirty="0"/>
              <a:t>Permitted Mental Health Disclosues to a HIPAA Covered Entity</a:t>
            </a:r>
          </a:p>
        </p:txBody>
      </p:sp>
      <p:sp>
        <p:nvSpPr>
          <p:cNvPr id="3" name="Content Placeholder 2"/>
          <p:cNvSpPr>
            <a:spLocks noGrp="1"/>
          </p:cNvSpPr>
          <p:nvPr>
            <p:ph idx="1"/>
          </p:nvPr>
        </p:nvSpPr>
        <p:spPr>
          <a:xfrm>
            <a:off x="457200" y="1564257"/>
            <a:ext cx="8229600" cy="4724400"/>
          </a:xfrm>
        </p:spPr>
        <p:txBody>
          <a:bodyPr/>
          <a:lstStyle/>
          <a:p>
            <a:r>
              <a:rPr lang="en-US" sz="2800" dirty="0"/>
              <a:t>Pursuant to a patient authorization that complies with 10A NCAC 26B. G.S. 122C-53(a).</a:t>
            </a:r>
          </a:p>
          <a:p>
            <a:r>
              <a:rPr lang="en-US" sz="2800" dirty="0"/>
              <a:t>Pursuant to opt-out authorization: </a:t>
            </a:r>
            <a:r>
              <a:rPr lang="en-US" altLang="en-US" sz="2800" dirty="0"/>
              <a:t>Any “facility” may share client information with </a:t>
            </a:r>
            <a:r>
              <a:rPr lang="en-US" altLang="en-US" sz="2800" i="1" dirty="0"/>
              <a:t>a HIPAA covered entity</a:t>
            </a:r>
            <a:r>
              <a:rPr lang="en-US" altLang="en-US" sz="2800" dirty="0"/>
              <a:t> when necessary to coordinate care and treatment or to conduct quality assessment and improvement activities </a:t>
            </a:r>
            <a:r>
              <a:rPr lang="en-US" altLang="en-US" sz="2800" i="1" dirty="0"/>
              <a:t>if</a:t>
            </a:r>
            <a:r>
              <a:rPr lang="en-US" altLang="en-US" sz="2800" dirty="0"/>
              <a:t> the client is informed of the right to opt out of these disclosures and does not object in writing or sign a non-disclosure form provided by the facility . G.S. 122C-55(a7).</a:t>
            </a:r>
            <a:endParaRPr lang="en-US" sz="2800" dirty="0"/>
          </a:p>
        </p:txBody>
      </p:sp>
      <p:sp>
        <p:nvSpPr>
          <p:cNvPr id="4" name="Slide Number Placeholder 3"/>
          <p:cNvSpPr>
            <a:spLocks noGrp="1"/>
          </p:cNvSpPr>
          <p:nvPr>
            <p:ph type="sldNum" sz="quarter" idx="12"/>
          </p:nvPr>
        </p:nvSpPr>
        <p:spPr/>
        <p:txBody>
          <a:bodyPr/>
          <a:lstStyle/>
          <a:p>
            <a:pPr>
              <a:defRPr/>
            </a:pPr>
            <a:fld id="{41F4A166-C686-41ED-B5CB-4C973E03C8EE}" type="slidenum">
              <a:rPr lang="en-US" smtClean="0"/>
              <a:pPr>
                <a:defRPr/>
              </a:pPr>
              <a:t>14</a:t>
            </a:fld>
            <a:endParaRPr lang="en-US" dirty="0"/>
          </a:p>
        </p:txBody>
      </p:sp>
    </p:spTree>
    <p:extLst>
      <p:ext uri="{BB962C8B-B14F-4D97-AF65-F5344CB8AC3E}">
        <p14:creationId xmlns:p14="http://schemas.microsoft.com/office/powerpoint/2010/main" val="1891457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096963"/>
          </a:xfrm>
        </p:spPr>
        <p:txBody>
          <a:bodyPr/>
          <a:lstStyle/>
          <a:p>
            <a:r>
              <a:rPr lang="en-US" sz="3600" b="1" dirty="0"/>
              <a:t>Federal Law Governing SUD Records—42 C.F.R Part 2</a:t>
            </a:r>
          </a:p>
        </p:txBody>
      </p:sp>
      <p:sp>
        <p:nvSpPr>
          <p:cNvPr id="3" name="Content Placeholder 2"/>
          <p:cNvSpPr>
            <a:spLocks noGrp="1"/>
          </p:cNvSpPr>
          <p:nvPr>
            <p:ph idx="1"/>
          </p:nvPr>
        </p:nvSpPr>
        <p:spPr>
          <a:xfrm>
            <a:off x="457200" y="2057400"/>
            <a:ext cx="7885355" cy="3352800"/>
          </a:xfrm>
        </p:spPr>
        <p:txBody>
          <a:bodyPr/>
          <a:lstStyle/>
          <a:p>
            <a:pPr marL="0" indent="0">
              <a:buNone/>
            </a:pPr>
            <a:r>
              <a:rPr lang="en-US" dirty="0"/>
              <a:t>Restricts the “use” and “disclosure” of patient information obtained by a “federally assisted” alcohol or drug abuse “program”</a:t>
            </a:r>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41F4A166-C686-41ED-B5CB-4C973E03C8EE}" type="slidenum">
              <a:rPr lang="en-US" smtClean="0"/>
              <a:pPr>
                <a:defRPr/>
              </a:pPr>
              <a:t>15</a:t>
            </a:fld>
            <a:endParaRPr lang="en-US" dirty="0"/>
          </a:p>
        </p:txBody>
      </p:sp>
    </p:spTree>
    <p:extLst>
      <p:ext uri="{BB962C8B-B14F-4D97-AF65-F5344CB8AC3E}">
        <p14:creationId xmlns:p14="http://schemas.microsoft.com/office/powerpoint/2010/main" val="4232051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“Substance Use Disorder”</a:t>
            </a:r>
          </a:p>
        </p:txBody>
      </p:sp>
      <p:sp>
        <p:nvSpPr>
          <p:cNvPr id="3" name="Content Placeholder 2"/>
          <p:cNvSpPr>
            <a:spLocks noGrp="1"/>
          </p:cNvSpPr>
          <p:nvPr>
            <p:ph idx="1"/>
          </p:nvPr>
        </p:nvSpPr>
        <p:spPr/>
        <p:txBody>
          <a:bodyPr/>
          <a:lstStyle/>
          <a:p>
            <a:pPr marL="0" indent="0">
              <a:buNone/>
            </a:pPr>
            <a:r>
              <a:rPr lang="en-US" dirty="0"/>
              <a:t>A cluster of cognitive, behavioral, and physiological symptoms indicating that the individual continues using the substance despite significant substance-related problems such as impaired control, social impairment, </a:t>
            </a:r>
            <a:r>
              <a:rPr lang="en-US" u="sng" dirty="0"/>
              <a:t>risky use</a:t>
            </a:r>
            <a:r>
              <a:rPr lang="en-US" dirty="0"/>
              <a:t>, and pharmacological tolerance and withdrawal.</a:t>
            </a:r>
          </a:p>
          <a:p>
            <a:pPr marL="0" indent="0">
              <a:buNone/>
            </a:pPr>
            <a:r>
              <a:rPr lang="en-US" dirty="0"/>
              <a:t>					</a:t>
            </a:r>
            <a:r>
              <a:rPr lang="en-US" sz="2400" dirty="0"/>
              <a:t>42 C.F.R. § 2.11</a:t>
            </a:r>
          </a:p>
          <a:p>
            <a:pPr marL="0" indent="0">
              <a:buNone/>
            </a:pPr>
            <a:r>
              <a:rPr lang="en-US" sz="2400" dirty="0"/>
              <a:t>(Does not include tobacco and caffeine.) </a:t>
            </a:r>
          </a:p>
        </p:txBody>
      </p:sp>
      <p:sp>
        <p:nvSpPr>
          <p:cNvPr id="4" name="Slide Number Placeholder 3"/>
          <p:cNvSpPr>
            <a:spLocks noGrp="1"/>
          </p:cNvSpPr>
          <p:nvPr>
            <p:ph type="sldNum" sz="quarter" idx="12"/>
          </p:nvPr>
        </p:nvSpPr>
        <p:spPr/>
        <p:txBody>
          <a:bodyPr/>
          <a:lstStyle/>
          <a:p>
            <a:pPr>
              <a:defRPr/>
            </a:pPr>
            <a:fld id="{41F4A166-C686-41ED-B5CB-4C973E03C8EE}" type="slidenum">
              <a:rPr lang="en-US" smtClean="0"/>
              <a:pPr>
                <a:defRPr/>
              </a:pPr>
              <a:t>16</a:t>
            </a:fld>
            <a:endParaRPr lang="en-US" dirty="0"/>
          </a:p>
        </p:txBody>
      </p:sp>
    </p:spTree>
    <p:extLst>
      <p:ext uri="{BB962C8B-B14F-4D97-AF65-F5344CB8AC3E}">
        <p14:creationId xmlns:p14="http://schemas.microsoft.com/office/powerpoint/2010/main" val="30649883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“Program”—Definition One</a:t>
            </a:r>
          </a:p>
        </p:txBody>
      </p:sp>
      <p:sp>
        <p:nvSpPr>
          <p:cNvPr id="3" name="Content Placeholder 2"/>
          <p:cNvSpPr>
            <a:spLocks noGrp="1"/>
          </p:cNvSpPr>
          <p:nvPr>
            <p:ph idx="1"/>
          </p:nvPr>
        </p:nvSpPr>
        <p:spPr>
          <a:xfrm>
            <a:off x="527538" y="1295400"/>
            <a:ext cx="7924800" cy="4800600"/>
          </a:xfrm>
        </p:spPr>
        <p:txBody>
          <a:bodyPr/>
          <a:lstStyle/>
          <a:p>
            <a:pPr>
              <a:buFont typeface="Wingdings" panose="05000000000000000000" pitchFamily="2" charset="2"/>
              <a:buChar char="§"/>
            </a:pPr>
            <a:r>
              <a:rPr lang="en-US" dirty="0"/>
              <a:t>An individual or entity (other than a general medical facility) that provides and holds itself out as providing SUD diagnosis, treatment, or referral for treatment.</a:t>
            </a:r>
          </a:p>
          <a:p>
            <a:pPr lvl="2">
              <a:buFont typeface="Arial" panose="020B0604020202020204" pitchFamily="34" charset="0"/>
              <a:buChar char="•"/>
            </a:pPr>
            <a:r>
              <a:rPr lang="en-US" sz="2800" dirty="0"/>
              <a:t>A private practitioner who provides, and holds herself out as providing, diagnosis and referral for treatment is covered by the regulations even though she does not treat SUD.</a:t>
            </a:r>
            <a:endParaRPr lang="en-US" dirty="0"/>
          </a:p>
          <a:p>
            <a:pPr marL="914400" lvl="2" indent="0">
              <a:buNone/>
            </a:pPr>
            <a:endParaRPr lang="en-US" dirty="0"/>
          </a:p>
          <a:p>
            <a:pPr marL="1371600" lvl="2" indent="-514350"/>
            <a:endParaRPr lang="en-US" dirty="0"/>
          </a:p>
        </p:txBody>
      </p:sp>
      <p:sp>
        <p:nvSpPr>
          <p:cNvPr id="4" name="Slide Number Placeholder 3"/>
          <p:cNvSpPr>
            <a:spLocks noGrp="1"/>
          </p:cNvSpPr>
          <p:nvPr>
            <p:ph type="sldNum" sz="quarter" idx="12"/>
          </p:nvPr>
        </p:nvSpPr>
        <p:spPr/>
        <p:txBody>
          <a:bodyPr/>
          <a:lstStyle/>
          <a:p>
            <a:pPr>
              <a:defRPr/>
            </a:pPr>
            <a:fld id="{41F4A166-C686-41ED-B5CB-4C973E03C8EE}" type="slidenum">
              <a:rPr lang="en-US" smtClean="0"/>
              <a:pPr>
                <a:defRPr/>
              </a:pPr>
              <a:t>17</a:t>
            </a:fld>
            <a:endParaRPr lang="en-US" dirty="0"/>
          </a:p>
        </p:txBody>
      </p:sp>
    </p:spTree>
    <p:extLst>
      <p:ext uri="{BB962C8B-B14F-4D97-AF65-F5344CB8AC3E}">
        <p14:creationId xmlns:p14="http://schemas.microsoft.com/office/powerpoint/2010/main" val="131640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“Program”—Definition Two</a:t>
            </a:r>
          </a:p>
        </p:txBody>
      </p:sp>
      <p:sp>
        <p:nvSpPr>
          <p:cNvPr id="3" name="Content Placeholder 2"/>
          <p:cNvSpPr>
            <a:spLocks noGrp="1"/>
          </p:cNvSpPr>
          <p:nvPr>
            <p:ph idx="1"/>
          </p:nvPr>
        </p:nvSpPr>
        <p:spPr>
          <a:xfrm>
            <a:off x="363415" y="1573823"/>
            <a:ext cx="8305800" cy="5055577"/>
          </a:xfrm>
        </p:spPr>
        <p:txBody>
          <a:bodyPr/>
          <a:lstStyle/>
          <a:p>
            <a:pPr marL="514350" indent="-514350">
              <a:buFont typeface="Wingdings" panose="05000000000000000000" pitchFamily="2" charset="2"/>
              <a:buChar char="§"/>
            </a:pPr>
            <a:r>
              <a:rPr lang="en-US" dirty="0"/>
              <a:t>An identified unit </a:t>
            </a:r>
            <a:r>
              <a:rPr lang="en-US" i="1" dirty="0"/>
              <a:t>within a general medical facility</a:t>
            </a:r>
            <a:r>
              <a:rPr lang="en-US" dirty="0"/>
              <a:t> that provides and holds itself out as providing SUD diagnosis, treatment, or referral for treatment</a:t>
            </a:r>
          </a:p>
          <a:p>
            <a:pPr lvl="2">
              <a:buFont typeface="Arial" panose="020B0604020202020204" pitchFamily="34" charset="0"/>
              <a:buChar char="•"/>
            </a:pPr>
            <a:r>
              <a:rPr lang="en-US" sz="2800" dirty="0"/>
              <a:t>If a general hospital has promoted an identified unit, such as a detox unit, to the community as a provider of such services, the identified unit, but not the rest of the general hospital, would be a program</a:t>
            </a:r>
          </a:p>
        </p:txBody>
      </p:sp>
      <p:sp>
        <p:nvSpPr>
          <p:cNvPr id="4" name="Slide Number Placeholder 3"/>
          <p:cNvSpPr>
            <a:spLocks noGrp="1"/>
          </p:cNvSpPr>
          <p:nvPr>
            <p:ph type="sldNum" sz="quarter" idx="12"/>
          </p:nvPr>
        </p:nvSpPr>
        <p:spPr/>
        <p:txBody>
          <a:bodyPr/>
          <a:lstStyle/>
          <a:p>
            <a:pPr>
              <a:defRPr/>
            </a:pPr>
            <a:fld id="{41F4A166-C686-41ED-B5CB-4C973E03C8EE}" type="slidenum">
              <a:rPr lang="en-US" smtClean="0"/>
              <a:pPr>
                <a:defRPr/>
              </a:pPr>
              <a:t>18</a:t>
            </a:fld>
            <a:endParaRPr lang="en-US" dirty="0"/>
          </a:p>
        </p:txBody>
      </p:sp>
    </p:spTree>
    <p:extLst>
      <p:ext uri="{BB962C8B-B14F-4D97-AF65-F5344CB8AC3E}">
        <p14:creationId xmlns:p14="http://schemas.microsoft.com/office/powerpoint/2010/main" val="1070647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a:t>“Program”—Definition Three</a:t>
            </a:r>
          </a:p>
        </p:txBody>
      </p:sp>
      <p:sp>
        <p:nvSpPr>
          <p:cNvPr id="3" name="Content Placeholder 2"/>
          <p:cNvSpPr>
            <a:spLocks noGrp="1"/>
          </p:cNvSpPr>
          <p:nvPr>
            <p:ph idx="1"/>
          </p:nvPr>
        </p:nvSpPr>
        <p:spPr>
          <a:xfrm>
            <a:off x="457200" y="1172308"/>
            <a:ext cx="8235462" cy="5105400"/>
          </a:xfrm>
        </p:spPr>
        <p:txBody>
          <a:bodyPr/>
          <a:lstStyle/>
          <a:p>
            <a:pPr>
              <a:buFont typeface="Wingdings" panose="05000000000000000000" pitchFamily="2" charset="2"/>
              <a:buChar char="§"/>
            </a:pPr>
            <a:r>
              <a:rPr lang="en-US" dirty="0"/>
              <a:t>Personnel </a:t>
            </a:r>
            <a:r>
              <a:rPr lang="en-US" i="1" dirty="0"/>
              <a:t>in a general medical facility </a:t>
            </a:r>
            <a:r>
              <a:rPr lang="en-US" dirty="0"/>
              <a:t>whose primary function is the provision of SUD diagnosis, treatment, or referral for treatment and who are identified as such</a:t>
            </a:r>
          </a:p>
          <a:p>
            <a:pPr lvl="2">
              <a:buFont typeface="Arial" panose="020B0604020202020204" pitchFamily="34" charset="0"/>
              <a:buChar char="•"/>
            </a:pPr>
            <a:r>
              <a:rPr lang="en-US" sz="2800" dirty="0"/>
              <a:t>Does not apply to hospital ED staff who refer a patient to the hospital’s ICU for an apparent drug overdose unless the </a:t>
            </a:r>
            <a:r>
              <a:rPr lang="en-US" sz="2800" i="1" dirty="0"/>
              <a:t>primary</a:t>
            </a:r>
            <a:r>
              <a:rPr lang="en-US" sz="2800" dirty="0"/>
              <a:t> function of such staff is the provision of SUD diagnosis, treatment, or referral for treatment and they are identified as providing such services. </a:t>
            </a:r>
          </a:p>
        </p:txBody>
      </p:sp>
      <p:sp>
        <p:nvSpPr>
          <p:cNvPr id="4" name="Slide Number Placeholder 3"/>
          <p:cNvSpPr>
            <a:spLocks noGrp="1"/>
          </p:cNvSpPr>
          <p:nvPr>
            <p:ph type="sldNum" sz="quarter" idx="12"/>
          </p:nvPr>
        </p:nvSpPr>
        <p:spPr/>
        <p:txBody>
          <a:bodyPr/>
          <a:lstStyle/>
          <a:p>
            <a:pPr>
              <a:defRPr/>
            </a:pPr>
            <a:fld id="{41F4A166-C686-41ED-B5CB-4C973E03C8EE}" type="slidenum">
              <a:rPr lang="en-US" smtClean="0"/>
              <a:pPr>
                <a:defRPr/>
              </a:pPr>
              <a:t>19</a:t>
            </a:fld>
            <a:endParaRPr lang="en-US" dirty="0"/>
          </a:p>
        </p:txBody>
      </p:sp>
    </p:spTree>
    <p:extLst>
      <p:ext uri="{BB962C8B-B14F-4D97-AF65-F5344CB8AC3E}">
        <p14:creationId xmlns:p14="http://schemas.microsoft.com/office/powerpoint/2010/main" val="3838931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Applicable Confidentiality Laws</a:t>
            </a:r>
            <a:endParaRPr lang="en-US" b="1" dirty="0"/>
          </a:p>
        </p:txBody>
      </p:sp>
      <p:sp>
        <p:nvSpPr>
          <p:cNvPr id="3" name="Content Placeholder 2"/>
          <p:cNvSpPr>
            <a:spLocks noGrp="1"/>
          </p:cNvSpPr>
          <p:nvPr>
            <p:ph idx="1"/>
          </p:nvPr>
        </p:nvSpPr>
        <p:spPr>
          <a:xfrm>
            <a:off x="457200" y="1420995"/>
            <a:ext cx="8229600" cy="4979805"/>
          </a:xfrm>
        </p:spPr>
        <p:txBody>
          <a:bodyPr/>
          <a:lstStyle/>
          <a:p>
            <a:pPr eaLnBrk="1" hangingPunct="1">
              <a:buFont typeface="Wingdings" panose="05000000000000000000" pitchFamily="2" charset="2"/>
              <a:buChar char="§"/>
            </a:pPr>
            <a:r>
              <a:rPr lang="en-US" altLang="en-US" dirty="0">
                <a:cs typeface="Times New Roman" panose="02020603050405020304" pitchFamily="18" charset="0"/>
              </a:rPr>
              <a:t>Federal law governing substance abuse programs—42 CFR Part 2</a:t>
            </a:r>
            <a:endParaRPr lang="en-US" altLang="en-US" dirty="0"/>
          </a:p>
          <a:p>
            <a:pPr eaLnBrk="1" hangingPunct="1">
              <a:buFont typeface="Wingdings" panose="05000000000000000000" pitchFamily="2" charset="2"/>
              <a:buChar char="§"/>
            </a:pPr>
            <a:r>
              <a:rPr lang="en-US" altLang="en-US" dirty="0">
                <a:cs typeface="Times New Roman" panose="02020603050405020304" pitchFamily="18" charset="0"/>
              </a:rPr>
              <a:t>State law governing MH/DD/SA providers—GS 122C</a:t>
            </a:r>
          </a:p>
          <a:p>
            <a:pPr eaLnBrk="1" hangingPunct="1">
              <a:buFont typeface="Wingdings" panose="05000000000000000000" pitchFamily="2" charset="2"/>
              <a:buChar char="§"/>
            </a:pPr>
            <a:r>
              <a:rPr lang="en-US" altLang="en-US" dirty="0">
                <a:cs typeface="Times New Roman" panose="02020603050405020304" pitchFamily="18" charset="0"/>
              </a:rPr>
              <a:t>Federal law governing health care providers—45 CFR Parts 160, 164  (HIPAA Privacy Rule)</a:t>
            </a:r>
          </a:p>
          <a:p>
            <a:endParaRPr lang="en-US" dirty="0"/>
          </a:p>
        </p:txBody>
      </p:sp>
      <p:sp>
        <p:nvSpPr>
          <p:cNvPr id="4" name="Slide Number Placeholder 3"/>
          <p:cNvSpPr>
            <a:spLocks noGrp="1"/>
          </p:cNvSpPr>
          <p:nvPr>
            <p:ph type="sldNum" sz="quarter" idx="12"/>
          </p:nvPr>
        </p:nvSpPr>
        <p:spPr/>
        <p:txBody>
          <a:bodyPr/>
          <a:lstStyle/>
          <a:p>
            <a:pPr>
              <a:defRPr/>
            </a:pPr>
            <a:fld id="{41F4A166-C686-41ED-B5CB-4C973E03C8EE}" type="slidenum">
              <a:rPr lang="en-US" smtClean="0"/>
              <a:pPr>
                <a:defRPr/>
              </a:pPr>
              <a:t>2</a:t>
            </a:fld>
            <a:endParaRPr lang="en-US" dirty="0"/>
          </a:p>
        </p:txBody>
      </p:sp>
    </p:spTree>
    <p:extLst>
      <p:ext uri="{BB962C8B-B14F-4D97-AF65-F5344CB8AC3E}">
        <p14:creationId xmlns:p14="http://schemas.microsoft.com/office/powerpoint/2010/main" val="2623419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“General Medical Facilities”</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“General medical facility” is not defined in the rule. SAMHSA FAQ says may include:</a:t>
            </a:r>
          </a:p>
          <a:p>
            <a:pPr lvl="1">
              <a:buFont typeface="Arial" panose="020B0604020202020204" pitchFamily="34" charset="0"/>
              <a:buChar char="•"/>
            </a:pPr>
            <a:r>
              <a:rPr lang="en-US" dirty="0"/>
              <a:t>Hospitals</a:t>
            </a:r>
          </a:p>
          <a:p>
            <a:pPr lvl="1">
              <a:buFont typeface="Arial" panose="020B0604020202020204" pitchFamily="34" charset="0"/>
              <a:buChar char="•"/>
            </a:pPr>
            <a:r>
              <a:rPr lang="en-US" dirty="0"/>
              <a:t>Truama centers</a:t>
            </a:r>
          </a:p>
          <a:p>
            <a:pPr lvl="1">
              <a:buFont typeface="Arial" panose="020B0604020202020204" pitchFamily="34" charset="0"/>
              <a:buChar char="•"/>
            </a:pPr>
            <a:r>
              <a:rPr lang="en-US" dirty="0"/>
              <a:t>Federally qualified health centers</a:t>
            </a:r>
          </a:p>
          <a:p>
            <a:pPr lvl="1">
              <a:buFont typeface="Arial" panose="020B0604020202020204" pitchFamily="34" charset="0"/>
              <a:buChar char="•"/>
            </a:pPr>
            <a:r>
              <a:rPr lang="en-US" dirty="0"/>
              <a:t>Practice comprised of primary care providers</a:t>
            </a:r>
          </a:p>
        </p:txBody>
      </p:sp>
      <p:sp>
        <p:nvSpPr>
          <p:cNvPr id="4" name="Slide Number Placeholder 3"/>
          <p:cNvSpPr>
            <a:spLocks noGrp="1"/>
          </p:cNvSpPr>
          <p:nvPr>
            <p:ph type="sldNum" sz="quarter" idx="12"/>
          </p:nvPr>
        </p:nvSpPr>
        <p:spPr/>
        <p:txBody>
          <a:bodyPr/>
          <a:lstStyle/>
          <a:p>
            <a:pPr>
              <a:defRPr/>
            </a:pPr>
            <a:fld id="{41F4A166-C686-41ED-B5CB-4C973E03C8EE}" type="slidenum">
              <a:rPr lang="en-US" smtClean="0"/>
              <a:pPr>
                <a:defRPr/>
              </a:pPr>
              <a:t>20</a:t>
            </a:fld>
            <a:endParaRPr lang="en-US" dirty="0"/>
          </a:p>
        </p:txBody>
      </p:sp>
    </p:spTree>
    <p:extLst>
      <p:ext uri="{BB962C8B-B14F-4D97-AF65-F5344CB8AC3E}">
        <p14:creationId xmlns:p14="http://schemas.microsoft.com/office/powerpoint/2010/main" val="1807206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Question for Class</a:t>
            </a:r>
          </a:p>
        </p:txBody>
      </p:sp>
      <p:sp>
        <p:nvSpPr>
          <p:cNvPr id="3" name="Content Placeholder 2"/>
          <p:cNvSpPr>
            <a:spLocks noGrp="1"/>
          </p:cNvSpPr>
          <p:nvPr>
            <p:ph idx="1"/>
          </p:nvPr>
        </p:nvSpPr>
        <p:spPr>
          <a:xfrm>
            <a:off x="492369" y="1432718"/>
            <a:ext cx="8229600" cy="4525963"/>
          </a:xfrm>
        </p:spPr>
        <p:txBody>
          <a:bodyPr/>
          <a:lstStyle/>
          <a:p>
            <a:pPr>
              <a:buFont typeface="Wingdings" panose="05000000000000000000" pitchFamily="2" charset="2"/>
              <a:buChar char="§"/>
            </a:pPr>
            <a:r>
              <a:rPr lang="en-US" dirty="0"/>
              <a:t>Patient treated for an apparent drug overdose is transferred from ED to a medical floor. A substance abuse counselor visits and evaluates the patient for substance use disorder and possible referral for treatment. </a:t>
            </a:r>
          </a:p>
          <a:p>
            <a:pPr lvl="1">
              <a:buFont typeface="Arial" panose="020B0604020202020204" pitchFamily="34" charset="0"/>
              <a:buChar char="•"/>
            </a:pPr>
            <a:r>
              <a:rPr lang="en-US" dirty="0"/>
              <a:t>Is the substance abuse counselor a “program” under 42 C.F.R. Part 2?</a:t>
            </a:r>
          </a:p>
          <a:p>
            <a:endParaRPr lang="en-US" dirty="0"/>
          </a:p>
        </p:txBody>
      </p:sp>
      <p:sp>
        <p:nvSpPr>
          <p:cNvPr id="4" name="Slide Number Placeholder 3"/>
          <p:cNvSpPr>
            <a:spLocks noGrp="1"/>
          </p:cNvSpPr>
          <p:nvPr>
            <p:ph type="sldNum" sz="quarter" idx="12"/>
          </p:nvPr>
        </p:nvSpPr>
        <p:spPr/>
        <p:txBody>
          <a:bodyPr/>
          <a:lstStyle/>
          <a:p>
            <a:pPr>
              <a:defRPr/>
            </a:pPr>
            <a:fld id="{41F4A166-C686-41ED-B5CB-4C973E03C8EE}" type="slidenum">
              <a:rPr lang="en-US" smtClean="0"/>
              <a:pPr>
                <a:defRPr/>
              </a:pPr>
              <a:t>21</a:t>
            </a:fld>
            <a:endParaRPr lang="en-US" dirty="0"/>
          </a:p>
        </p:txBody>
      </p:sp>
    </p:spTree>
    <p:extLst>
      <p:ext uri="{BB962C8B-B14F-4D97-AF65-F5344CB8AC3E}">
        <p14:creationId xmlns:p14="http://schemas.microsoft.com/office/powerpoint/2010/main" val="2048681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“General Medical Facilities”</a:t>
            </a:r>
          </a:p>
        </p:txBody>
      </p:sp>
      <p:sp>
        <p:nvSpPr>
          <p:cNvPr id="3" name="Content Placeholder 2"/>
          <p:cNvSpPr>
            <a:spLocks noGrp="1"/>
          </p:cNvSpPr>
          <p:nvPr>
            <p:ph idx="1"/>
          </p:nvPr>
        </p:nvSpPr>
        <p:spPr>
          <a:xfrm>
            <a:off x="457200" y="1440152"/>
            <a:ext cx="8229600" cy="4525963"/>
          </a:xfrm>
        </p:spPr>
        <p:txBody>
          <a:bodyPr/>
          <a:lstStyle/>
          <a:p>
            <a:pPr>
              <a:buFont typeface="Wingdings" panose="05000000000000000000" pitchFamily="2" charset="2"/>
              <a:buChar char="§"/>
            </a:pPr>
            <a:r>
              <a:rPr lang="en-US" dirty="0"/>
              <a:t>Health care providers who work in these facilities would only be a “program” if they</a:t>
            </a:r>
          </a:p>
          <a:p>
            <a:pPr lvl="1">
              <a:buFont typeface="Arial" panose="020B0604020202020204" pitchFamily="34" charset="0"/>
              <a:buChar char="•"/>
            </a:pPr>
            <a:r>
              <a:rPr lang="en-US" dirty="0"/>
              <a:t>Work in an identified unit within the facility that provides and holds itself out as providing SUD diganosis, treatment or referral for treatment, or </a:t>
            </a:r>
          </a:p>
          <a:p>
            <a:pPr lvl="1">
              <a:buFont typeface="Arial" panose="020B0604020202020204" pitchFamily="34" charset="0"/>
              <a:buChar char="•"/>
            </a:pPr>
            <a:r>
              <a:rPr lang="en-US" dirty="0"/>
              <a:t>The primary function of the provider is the provision of such services and they are identified as providers of such services. </a:t>
            </a:r>
          </a:p>
          <a:p>
            <a:pPr lvl="1">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pPr>
              <a:defRPr/>
            </a:pPr>
            <a:fld id="{41F4A166-C686-41ED-B5CB-4C973E03C8EE}" type="slidenum">
              <a:rPr lang="en-US" smtClean="0"/>
              <a:pPr>
                <a:defRPr/>
              </a:pPr>
              <a:t>22</a:t>
            </a:fld>
            <a:endParaRPr lang="en-US" dirty="0"/>
          </a:p>
        </p:txBody>
      </p:sp>
    </p:spTree>
    <p:extLst>
      <p:ext uri="{BB962C8B-B14F-4D97-AF65-F5344CB8AC3E}">
        <p14:creationId xmlns:p14="http://schemas.microsoft.com/office/powerpoint/2010/main" val="941128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Question for Class</a:t>
            </a:r>
          </a:p>
        </p:txBody>
      </p:sp>
      <p:sp>
        <p:nvSpPr>
          <p:cNvPr id="3" name="Content Placeholder 2"/>
          <p:cNvSpPr>
            <a:spLocks noGrp="1"/>
          </p:cNvSpPr>
          <p:nvPr>
            <p:ph idx="1"/>
          </p:nvPr>
        </p:nvSpPr>
        <p:spPr>
          <a:xfrm>
            <a:off x="533400" y="1143000"/>
            <a:ext cx="8610600" cy="5257800"/>
          </a:xfrm>
        </p:spPr>
        <p:txBody>
          <a:bodyPr/>
          <a:lstStyle/>
          <a:p>
            <a:pPr marL="0" indent="0">
              <a:buNone/>
            </a:pPr>
            <a:r>
              <a:rPr lang="en-US" dirty="0"/>
              <a:t>Dr. Mallory is an addictions specialist who works in a community health center that provides primary care, pregnancy care, and geriatric care. Dr. Mallory treats patients who have substance use disorders and prescribes buprenorphine for opiate addiction as part of her practice. </a:t>
            </a:r>
          </a:p>
          <a:p>
            <a:r>
              <a:rPr lang="en-US" dirty="0"/>
              <a:t>Is Dr. Mallory covered by 42 C.F.R Part 2?</a:t>
            </a:r>
          </a:p>
          <a:p>
            <a:r>
              <a:rPr lang="en-US" dirty="0"/>
              <a:t>Is the community health center covered?</a:t>
            </a:r>
          </a:p>
          <a:p>
            <a:pPr marL="0" indent="0">
              <a:buNone/>
            </a:pPr>
            <a:r>
              <a:rPr lang="en-US" sz="2000" i="1" dirty="0"/>
              <a:t>Adapted from Legal Action Center, 9-19-13 webinar, Karla Lopez, attorney</a:t>
            </a:r>
          </a:p>
          <a:p>
            <a:endParaRPr lang="en-US" dirty="0"/>
          </a:p>
        </p:txBody>
      </p:sp>
      <p:sp>
        <p:nvSpPr>
          <p:cNvPr id="4" name="Slide Number Placeholder 3"/>
          <p:cNvSpPr>
            <a:spLocks noGrp="1"/>
          </p:cNvSpPr>
          <p:nvPr>
            <p:ph type="sldNum" sz="quarter" idx="12"/>
          </p:nvPr>
        </p:nvSpPr>
        <p:spPr/>
        <p:txBody>
          <a:bodyPr/>
          <a:lstStyle/>
          <a:p>
            <a:pPr>
              <a:defRPr/>
            </a:pPr>
            <a:fld id="{41F4A166-C686-41ED-B5CB-4C973E03C8EE}" type="slidenum">
              <a:rPr lang="en-US" smtClean="0"/>
              <a:pPr>
                <a:defRPr/>
              </a:pPr>
              <a:t>23</a:t>
            </a:fld>
            <a:endParaRPr lang="en-US" dirty="0"/>
          </a:p>
        </p:txBody>
      </p:sp>
    </p:spTree>
    <p:extLst>
      <p:ext uri="{BB962C8B-B14F-4D97-AF65-F5344CB8AC3E}">
        <p14:creationId xmlns:p14="http://schemas.microsoft.com/office/powerpoint/2010/main" val="4046147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Question for Clas</a:t>
            </a:r>
            <a:r>
              <a:rPr lang="en-US" dirty="0"/>
              <a:t>s</a:t>
            </a:r>
          </a:p>
        </p:txBody>
      </p:sp>
      <p:sp>
        <p:nvSpPr>
          <p:cNvPr id="3" name="Content Placeholder 2"/>
          <p:cNvSpPr>
            <a:spLocks noGrp="1"/>
          </p:cNvSpPr>
          <p:nvPr>
            <p:ph idx="1"/>
          </p:nvPr>
        </p:nvSpPr>
        <p:spPr>
          <a:xfrm>
            <a:off x="457200" y="1676400"/>
            <a:ext cx="8229600" cy="4525963"/>
          </a:xfrm>
        </p:spPr>
        <p:txBody>
          <a:bodyPr/>
          <a:lstStyle/>
          <a:p>
            <a:pPr>
              <a:buFont typeface="Wingdings" panose="05000000000000000000" pitchFamily="2" charset="2"/>
              <a:buChar char="§"/>
            </a:pPr>
            <a:r>
              <a:rPr lang="en-US" dirty="0"/>
              <a:t>Hospital ED treating a trauma patient performs a blood test that identifies cocaine in patient’s blood</a:t>
            </a:r>
          </a:p>
          <a:p>
            <a:pPr lvl="1">
              <a:buFont typeface="Arial" panose="020B0604020202020204" pitchFamily="34" charset="0"/>
              <a:buChar char="•"/>
            </a:pPr>
            <a:r>
              <a:rPr lang="en-US" dirty="0"/>
              <a:t>Does this make the hospital ED a “program” under 42 C.F.R. Part 2?</a:t>
            </a:r>
          </a:p>
          <a:p>
            <a:pPr lvl="1">
              <a:buFont typeface="Arial" panose="020B0604020202020204" pitchFamily="34" charset="0"/>
              <a:buChar char="•"/>
            </a:pPr>
            <a:r>
              <a:rPr lang="en-US" dirty="0"/>
              <a:t>Are the drug test results protected by 42 C.F.R. Part 2?</a:t>
            </a:r>
          </a:p>
        </p:txBody>
      </p:sp>
      <p:sp>
        <p:nvSpPr>
          <p:cNvPr id="4" name="Slide Number Placeholder 3"/>
          <p:cNvSpPr>
            <a:spLocks noGrp="1"/>
          </p:cNvSpPr>
          <p:nvPr>
            <p:ph type="sldNum" sz="quarter" idx="12"/>
          </p:nvPr>
        </p:nvSpPr>
        <p:spPr/>
        <p:txBody>
          <a:bodyPr/>
          <a:lstStyle/>
          <a:p>
            <a:pPr>
              <a:defRPr/>
            </a:pPr>
            <a:fld id="{41F4A166-C686-41ED-B5CB-4C973E03C8EE}" type="slidenum">
              <a:rPr lang="en-US" smtClean="0"/>
              <a:pPr>
                <a:defRPr/>
              </a:pPr>
              <a:t>24</a:t>
            </a:fld>
            <a:endParaRPr lang="en-US" dirty="0"/>
          </a:p>
        </p:txBody>
      </p:sp>
    </p:spTree>
    <p:extLst>
      <p:ext uri="{BB962C8B-B14F-4D97-AF65-F5344CB8AC3E}">
        <p14:creationId xmlns:p14="http://schemas.microsoft.com/office/powerpoint/2010/main" val="3284922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17" y="152400"/>
            <a:ext cx="9067800" cy="990600"/>
          </a:xfrm>
        </p:spPr>
        <p:txBody>
          <a:bodyPr/>
          <a:lstStyle/>
          <a:p>
            <a:r>
              <a:rPr lang="en-US" altLang="en-US" b="1" dirty="0"/>
              <a:t>Covered Information</a:t>
            </a:r>
            <a:r>
              <a:rPr lang="en-US" altLang="en-US" dirty="0"/>
              <a:t>—</a:t>
            </a:r>
            <a:r>
              <a:rPr lang="en-US" sz="3200" dirty="0"/>
              <a:t>42 CFR </a:t>
            </a:r>
            <a:r>
              <a:rPr lang="en-US" dirty="0"/>
              <a:t>§ </a:t>
            </a:r>
            <a:r>
              <a:rPr lang="en-US" altLang="en-US" sz="3200" dirty="0"/>
              <a:t>2.12(a)</a:t>
            </a:r>
            <a:endParaRPr lang="en-US" sz="3200" dirty="0"/>
          </a:p>
        </p:txBody>
      </p:sp>
      <p:sp>
        <p:nvSpPr>
          <p:cNvPr id="3" name="Content Placeholder 2"/>
          <p:cNvSpPr>
            <a:spLocks noGrp="1"/>
          </p:cNvSpPr>
          <p:nvPr>
            <p:ph idx="1"/>
          </p:nvPr>
        </p:nvSpPr>
        <p:spPr>
          <a:xfrm>
            <a:off x="448917" y="1447800"/>
            <a:ext cx="8229600" cy="4876800"/>
          </a:xfrm>
        </p:spPr>
        <p:txBody>
          <a:bodyPr/>
          <a:lstStyle/>
          <a:p>
            <a:pPr marL="0" indent="0" eaLnBrk="1" hangingPunct="1">
              <a:lnSpc>
                <a:spcPct val="80000"/>
              </a:lnSpc>
              <a:spcBef>
                <a:spcPct val="50000"/>
              </a:spcBef>
              <a:buNone/>
            </a:pPr>
            <a:r>
              <a:rPr lang="en-US" altLang="en-US" dirty="0">
                <a:cs typeface="Times New Roman" panose="02020603050405020304" pitchFamily="18" charset="0"/>
              </a:rPr>
              <a:t>Restrictions on </a:t>
            </a:r>
            <a:r>
              <a:rPr lang="en-US" altLang="en-US" u="sng" dirty="0">
                <a:cs typeface="Times New Roman" panose="02020603050405020304" pitchFamily="18" charset="0"/>
              </a:rPr>
              <a:t>disclosure</a:t>
            </a:r>
            <a:r>
              <a:rPr lang="en-US" altLang="en-US" dirty="0">
                <a:cs typeface="Times New Roman" panose="02020603050405020304" pitchFamily="18" charset="0"/>
              </a:rPr>
              <a:t> apply to any info</a:t>
            </a:r>
          </a:p>
          <a:p>
            <a:pPr eaLnBrk="1" hangingPunct="1">
              <a:lnSpc>
                <a:spcPct val="80000"/>
              </a:lnSpc>
              <a:spcBef>
                <a:spcPct val="50000"/>
              </a:spcBef>
              <a:buFont typeface="Wingdings" panose="05000000000000000000" pitchFamily="2" charset="2"/>
              <a:buChar char="§"/>
            </a:pPr>
            <a:r>
              <a:rPr lang="en-US" altLang="en-US" sz="2800" dirty="0">
                <a:cs typeface="Times New Roman" panose="02020603050405020304" pitchFamily="18" charset="0"/>
              </a:rPr>
              <a:t>that would directly or indirectly identify a “patient”—one who has applied for or been given SUD diganosis, treatment, or referral for treatment at an SUD program—as having or having had a substance use disorder, and</a:t>
            </a:r>
          </a:p>
          <a:p>
            <a:pPr eaLnBrk="1" hangingPunct="1">
              <a:lnSpc>
                <a:spcPct val="80000"/>
              </a:lnSpc>
              <a:spcBef>
                <a:spcPct val="50000"/>
              </a:spcBef>
              <a:buFont typeface="Wingdings" panose="05000000000000000000" pitchFamily="2" charset="2"/>
              <a:buChar char="§"/>
            </a:pPr>
            <a:r>
              <a:rPr lang="en-US" altLang="en-US" sz="2800" dirty="0">
                <a:cs typeface="Times New Roman" panose="02020603050405020304" pitchFamily="18" charset="0"/>
              </a:rPr>
              <a:t>is drug or alcohol abuse information obtained by a program</a:t>
            </a:r>
          </a:p>
          <a:p>
            <a:pPr eaLnBrk="1" hangingPunct="1">
              <a:lnSpc>
                <a:spcPct val="80000"/>
              </a:lnSpc>
              <a:spcBef>
                <a:spcPct val="50000"/>
              </a:spcBef>
              <a:buFont typeface="Wingdings" panose="05000000000000000000" pitchFamily="2" charset="2"/>
              <a:buChar char="§"/>
            </a:pPr>
            <a:r>
              <a:rPr lang="en-US" altLang="en-US" sz="2800" dirty="0">
                <a:cs typeface="Times New Roman" panose="02020603050405020304" pitchFamily="18" charset="0"/>
              </a:rPr>
              <a:t>for the purpose of treating a substance use disorder, making a diagnosis for that treatment, or making a referral for that treatment</a:t>
            </a:r>
          </a:p>
          <a:p>
            <a:endParaRPr lang="en-US" sz="2800" dirty="0"/>
          </a:p>
        </p:txBody>
      </p:sp>
      <p:sp>
        <p:nvSpPr>
          <p:cNvPr id="4" name="Slide Number Placeholder 3"/>
          <p:cNvSpPr>
            <a:spLocks noGrp="1"/>
          </p:cNvSpPr>
          <p:nvPr>
            <p:ph type="sldNum" sz="quarter" idx="12"/>
          </p:nvPr>
        </p:nvSpPr>
        <p:spPr/>
        <p:txBody>
          <a:bodyPr/>
          <a:lstStyle/>
          <a:p>
            <a:pPr>
              <a:defRPr/>
            </a:pPr>
            <a:fld id="{41F4A166-C686-41ED-B5CB-4C973E03C8EE}" type="slidenum">
              <a:rPr lang="en-US" smtClean="0"/>
              <a:pPr>
                <a:defRPr/>
              </a:pPr>
              <a:t>25</a:t>
            </a:fld>
            <a:endParaRPr lang="en-US" dirty="0"/>
          </a:p>
        </p:txBody>
      </p:sp>
    </p:spTree>
    <p:extLst>
      <p:ext uri="{BB962C8B-B14F-4D97-AF65-F5344CB8AC3E}">
        <p14:creationId xmlns:p14="http://schemas.microsoft.com/office/powerpoint/2010/main" val="3067899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Question for Class</a:t>
            </a:r>
          </a:p>
        </p:txBody>
      </p:sp>
      <p:sp>
        <p:nvSpPr>
          <p:cNvPr id="3" name="Content Placeholder 2"/>
          <p:cNvSpPr>
            <a:spLocks noGrp="1"/>
          </p:cNvSpPr>
          <p:nvPr>
            <p:ph idx="1"/>
          </p:nvPr>
        </p:nvSpPr>
        <p:spPr>
          <a:xfrm>
            <a:off x="457200" y="1295400"/>
            <a:ext cx="8305800" cy="4525963"/>
          </a:xfrm>
        </p:spPr>
        <p:txBody>
          <a:bodyPr/>
          <a:lstStyle/>
          <a:p>
            <a:pPr>
              <a:buFont typeface="Wingdings" panose="05000000000000000000" pitchFamily="2" charset="2"/>
              <a:buChar char="§"/>
            </a:pPr>
            <a:r>
              <a:rPr lang="en-US" dirty="0"/>
              <a:t>CPS worker investigating report of child abuse or neglect requests access to child’s mental health record. Family/social history section of child MH record states that Mom, during intake of child, disclosed that she is “hooked on pain pills.” </a:t>
            </a:r>
          </a:p>
          <a:p>
            <a:pPr lvl="1">
              <a:buFont typeface="Arial" panose="020B0604020202020204" pitchFamily="34" charset="0"/>
              <a:buChar char="•"/>
            </a:pPr>
            <a:r>
              <a:rPr lang="en-US" dirty="0"/>
              <a:t>Is the information pertaining to Mom’s opiate dependency information protected by 42 C.F.R. 2?</a:t>
            </a:r>
          </a:p>
          <a:p>
            <a:endParaRPr lang="en-US" dirty="0"/>
          </a:p>
        </p:txBody>
      </p:sp>
      <p:sp>
        <p:nvSpPr>
          <p:cNvPr id="4" name="Slide Number Placeholder 3"/>
          <p:cNvSpPr>
            <a:spLocks noGrp="1"/>
          </p:cNvSpPr>
          <p:nvPr>
            <p:ph type="sldNum" sz="quarter" idx="12"/>
          </p:nvPr>
        </p:nvSpPr>
        <p:spPr/>
        <p:txBody>
          <a:bodyPr/>
          <a:lstStyle/>
          <a:p>
            <a:pPr>
              <a:defRPr/>
            </a:pPr>
            <a:fld id="{41F4A166-C686-41ED-B5CB-4C973E03C8EE}" type="slidenum">
              <a:rPr lang="en-US" smtClean="0"/>
              <a:pPr>
                <a:defRPr/>
              </a:pPr>
              <a:t>26</a:t>
            </a:fld>
            <a:endParaRPr lang="en-US" dirty="0"/>
          </a:p>
        </p:txBody>
      </p:sp>
    </p:spTree>
    <p:extLst>
      <p:ext uri="{BB962C8B-B14F-4D97-AF65-F5344CB8AC3E}">
        <p14:creationId xmlns:p14="http://schemas.microsoft.com/office/powerpoint/2010/main" val="382182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Drug Screens</a:t>
            </a:r>
          </a:p>
        </p:txBody>
      </p:sp>
      <p:sp>
        <p:nvSpPr>
          <p:cNvPr id="3" name="Content Placeholder 2"/>
          <p:cNvSpPr>
            <a:spLocks noGrp="1"/>
          </p:cNvSpPr>
          <p:nvPr>
            <p:ph idx="1"/>
          </p:nvPr>
        </p:nvSpPr>
        <p:spPr>
          <a:xfrm>
            <a:off x="457200" y="1447800"/>
            <a:ext cx="8193881" cy="4876800"/>
          </a:xfrm>
        </p:spPr>
        <p:txBody>
          <a:bodyPr/>
          <a:lstStyle/>
          <a:p>
            <a:r>
              <a:rPr lang="en-US" sz="2800" u="sng" dirty="0"/>
              <a:t>Referal for assessmen</a:t>
            </a:r>
            <a:r>
              <a:rPr lang="en-US" sz="2800" dirty="0"/>
              <a:t>t—A “screen,”  “pre-screen,” “drug test,” or other preliminary screen to identify patients who “may” have alcohol or drug problems for the purpose of referring them to an SA specialist for “evaluation” and diagnosis is not covered by 42 C.F.R. 2.</a:t>
            </a:r>
            <a:endParaRPr lang="en-US" dirty="0"/>
          </a:p>
          <a:p>
            <a:r>
              <a:rPr lang="en-US" sz="2800" u="sng" dirty="0"/>
              <a:t>Referral for treatment</a:t>
            </a:r>
            <a:r>
              <a:rPr lang="en-US" sz="2800" dirty="0"/>
              <a:t>—Drug tests results used to diagnose and refer for “treatment,” or monitor compliance with treatment, are protected by 42 C.F.R. 2. </a:t>
            </a:r>
          </a:p>
        </p:txBody>
      </p:sp>
      <p:sp>
        <p:nvSpPr>
          <p:cNvPr id="4" name="Slide Number Placeholder 3"/>
          <p:cNvSpPr>
            <a:spLocks noGrp="1"/>
          </p:cNvSpPr>
          <p:nvPr>
            <p:ph type="sldNum" sz="quarter" idx="12"/>
          </p:nvPr>
        </p:nvSpPr>
        <p:spPr/>
        <p:txBody>
          <a:bodyPr/>
          <a:lstStyle/>
          <a:p>
            <a:pPr>
              <a:defRPr/>
            </a:pPr>
            <a:fld id="{41F4A166-C686-41ED-B5CB-4C973E03C8EE}" type="slidenum">
              <a:rPr lang="en-US" smtClean="0"/>
              <a:pPr>
                <a:defRPr/>
              </a:pPr>
              <a:t>27</a:t>
            </a:fld>
            <a:endParaRPr lang="en-US" dirty="0"/>
          </a:p>
        </p:txBody>
      </p:sp>
    </p:spTree>
    <p:extLst>
      <p:ext uri="{BB962C8B-B14F-4D97-AF65-F5344CB8AC3E}">
        <p14:creationId xmlns:p14="http://schemas.microsoft.com/office/powerpoint/2010/main" val="214394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Question for Class—SBIRT</a:t>
            </a:r>
            <a:r>
              <a:rPr lang="en-US" dirty="0"/>
              <a:t> </a:t>
            </a:r>
          </a:p>
        </p:txBody>
      </p:sp>
      <p:sp>
        <p:nvSpPr>
          <p:cNvPr id="3" name="Content Placeholder 2"/>
          <p:cNvSpPr>
            <a:spLocks noGrp="1"/>
          </p:cNvSpPr>
          <p:nvPr>
            <p:ph idx="1"/>
          </p:nvPr>
        </p:nvSpPr>
        <p:spPr>
          <a:xfrm>
            <a:off x="457200" y="1143000"/>
            <a:ext cx="8686800" cy="5181600"/>
          </a:xfrm>
        </p:spPr>
        <p:txBody>
          <a:bodyPr/>
          <a:lstStyle/>
          <a:p>
            <a:pPr marL="0" indent="0">
              <a:buNone/>
            </a:pPr>
            <a:r>
              <a:rPr lang="en-US" sz="2800" dirty="0"/>
              <a:t>Dr. Smith is a primary care physician. At every physical she spends 5 minutes asking the patient a list of universal screening questions for risky substance use. If patient meets criteria for risky use, Dr. Smith has a short discussion with patient and, if appropriate, provides a referral for further assessment and possible treatment. Smith includes SBIRT screening results in her patient’s records.</a:t>
            </a:r>
          </a:p>
          <a:p>
            <a:r>
              <a:rPr lang="en-US" sz="2600" dirty="0"/>
              <a:t>Are the SBIRT screeing results protected by 42 C.F.R Part 2?</a:t>
            </a:r>
          </a:p>
          <a:p>
            <a:pPr marL="0" indent="0">
              <a:buNone/>
            </a:pPr>
            <a:endParaRPr lang="en-US" sz="2000" i="1" dirty="0"/>
          </a:p>
          <a:p>
            <a:pPr marL="0" indent="0">
              <a:buNone/>
            </a:pPr>
            <a:r>
              <a:rPr lang="en-US" sz="2000" i="1" dirty="0"/>
              <a:t>Adapted from Legal Action Center, 9-19-13 webinar, Karla Lopez, attorney</a:t>
            </a:r>
          </a:p>
          <a:p>
            <a:endParaRPr lang="en-US" sz="2600" dirty="0"/>
          </a:p>
          <a:p>
            <a:endParaRPr lang="en-US" sz="2600" dirty="0"/>
          </a:p>
          <a:p>
            <a:endParaRPr lang="en-US" sz="2600" dirty="0"/>
          </a:p>
        </p:txBody>
      </p:sp>
      <p:sp>
        <p:nvSpPr>
          <p:cNvPr id="4" name="Slide Number Placeholder 3"/>
          <p:cNvSpPr>
            <a:spLocks noGrp="1"/>
          </p:cNvSpPr>
          <p:nvPr>
            <p:ph type="sldNum" sz="quarter" idx="12"/>
          </p:nvPr>
        </p:nvSpPr>
        <p:spPr/>
        <p:txBody>
          <a:bodyPr/>
          <a:lstStyle/>
          <a:p>
            <a:pPr>
              <a:defRPr/>
            </a:pPr>
            <a:fld id="{41F4A166-C686-41ED-B5CB-4C973E03C8EE}" type="slidenum">
              <a:rPr lang="en-US" smtClean="0"/>
              <a:pPr>
                <a:defRPr/>
              </a:pPr>
              <a:t>28</a:t>
            </a:fld>
            <a:endParaRPr lang="en-US" dirty="0"/>
          </a:p>
        </p:txBody>
      </p:sp>
    </p:spTree>
    <p:extLst>
      <p:ext uri="{BB962C8B-B14F-4D97-AF65-F5344CB8AC3E}">
        <p14:creationId xmlns:p14="http://schemas.microsoft.com/office/powerpoint/2010/main" val="2938109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304800"/>
            <a:ext cx="8162925" cy="769937"/>
          </a:xfrm>
        </p:spPr>
        <p:txBody>
          <a:bodyPr/>
          <a:lstStyle/>
          <a:p>
            <a:pPr eaLnBrk="1" hangingPunct="1"/>
            <a:r>
              <a:rPr lang="en-US" altLang="en-US" b="1" dirty="0"/>
              <a:t>42 CFR Part 2—Duty</a:t>
            </a:r>
          </a:p>
        </p:txBody>
      </p:sp>
      <p:sp>
        <p:nvSpPr>
          <p:cNvPr id="17411" name="Rectangle 3"/>
          <p:cNvSpPr>
            <a:spLocks noGrp="1" noChangeArrowheads="1"/>
          </p:cNvSpPr>
          <p:nvPr>
            <p:ph idx="1"/>
          </p:nvPr>
        </p:nvSpPr>
        <p:spPr>
          <a:xfrm>
            <a:off x="457200" y="1828800"/>
            <a:ext cx="7924800" cy="3124200"/>
          </a:xfrm>
        </p:spPr>
        <p:txBody>
          <a:bodyPr/>
          <a:lstStyle/>
          <a:p>
            <a:pPr eaLnBrk="1" hangingPunct="1">
              <a:spcBef>
                <a:spcPct val="50000"/>
              </a:spcBef>
              <a:buFont typeface="Wingdings" panose="05000000000000000000" pitchFamily="2" charset="2"/>
              <a:buChar char="§"/>
              <a:defRPr/>
            </a:pPr>
            <a:r>
              <a:rPr lang="en-US" dirty="0">
                <a:cs typeface="Times New Roman" pitchFamily="18" charset="0"/>
              </a:rPr>
              <a:t>Prohibits any use or disclosure that is not expressly permitted by the regulations</a:t>
            </a:r>
          </a:p>
          <a:p>
            <a:pPr eaLnBrk="1" hangingPunct="1">
              <a:spcBef>
                <a:spcPct val="50000"/>
              </a:spcBef>
              <a:buFont typeface="Wingdings" panose="05000000000000000000" pitchFamily="2" charset="2"/>
              <a:buChar char="§"/>
              <a:defRPr/>
            </a:pPr>
            <a:r>
              <a:rPr lang="en-US" altLang="en-US" dirty="0"/>
              <a:t>No state law may authorize or compel a disclosure prohibited by the federal law</a:t>
            </a:r>
            <a:endParaRPr lang="en-US" dirty="0">
              <a:cs typeface="Times New Roman" pitchFamily="18" charset="0"/>
            </a:endParaRPr>
          </a:p>
          <a:p>
            <a:pPr marL="0" indent="0" eaLnBrk="1" hangingPunct="1">
              <a:spcBef>
                <a:spcPct val="50000"/>
              </a:spcBef>
              <a:buFont typeface="Wingdings" panose="05000000000000000000" pitchFamily="2" charset="2"/>
              <a:buNone/>
              <a:defRPr/>
            </a:pPr>
            <a:endParaRPr lang="en-US" sz="2400" dirty="0">
              <a:cs typeface="Times New Roman" pitchFamily="18" charset="0"/>
            </a:endParaRPr>
          </a:p>
          <a:p>
            <a:pPr eaLnBrk="1" hangingPunct="1">
              <a:spcBef>
                <a:spcPct val="50000"/>
              </a:spcBef>
              <a:defRPr/>
            </a:pPr>
            <a:endParaRPr lang="en-US" dirty="0">
              <a:cs typeface="Times New Roman" pitchFamily="18" charset="0"/>
            </a:endParaRPr>
          </a:p>
          <a:p>
            <a:pPr eaLnBrk="1" hangingPunct="1">
              <a:spcBef>
                <a:spcPct val="50000"/>
              </a:spcBef>
              <a:buFont typeface="Wingdings" panose="05000000000000000000" pitchFamily="2" charset="2"/>
              <a:buNone/>
              <a:defRPr/>
            </a:pPr>
            <a:endParaRPr lang="en-US" dirty="0">
              <a:cs typeface="Times New Roman" pitchFamily="18" charset="0"/>
            </a:endParaRPr>
          </a:p>
        </p:txBody>
      </p:sp>
    </p:spTree>
    <p:extLst>
      <p:ext uri="{BB962C8B-B14F-4D97-AF65-F5344CB8AC3E}">
        <p14:creationId xmlns:p14="http://schemas.microsoft.com/office/powerpoint/2010/main" val="1835179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5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fade">
                                      <p:cBhvr>
                                        <p:cTn id="12" dur="500"/>
                                        <p:tgtEl>
                                          <p:spTgt spid="174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381000"/>
            <a:ext cx="8424863" cy="762000"/>
          </a:xfrm>
        </p:spPr>
        <p:txBody>
          <a:bodyPr/>
          <a:lstStyle/>
          <a:p>
            <a:pPr eaLnBrk="1" hangingPunct="1"/>
            <a:r>
              <a:rPr lang="en-US" altLang="en-US" b="1" dirty="0"/>
              <a:t>Terminology</a:t>
            </a:r>
          </a:p>
        </p:txBody>
      </p:sp>
      <p:sp>
        <p:nvSpPr>
          <p:cNvPr id="6147" name="Rectangle 3"/>
          <p:cNvSpPr>
            <a:spLocks noGrp="1" noChangeArrowheads="1"/>
          </p:cNvSpPr>
          <p:nvPr>
            <p:ph idx="1"/>
          </p:nvPr>
        </p:nvSpPr>
        <p:spPr>
          <a:xfrm>
            <a:off x="685800" y="1600200"/>
            <a:ext cx="8305800" cy="4419600"/>
          </a:xfrm>
        </p:spPr>
        <p:txBody>
          <a:bodyPr/>
          <a:lstStyle/>
          <a:p>
            <a:pPr eaLnBrk="1" hangingPunct="1">
              <a:lnSpc>
                <a:spcPct val="80000"/>
              </a:lnSpc>
              <a:buFont typeface="Wingdings" panose="05000000000000000000" pitchFamily="2" charset="2"/>
              <a:buNone/>
            </a:pPr>
            <a:r>
              <a:rPr lang="en-US" altLang="en-US" sz="2400" dirty="0">
                <a:cs typeface="Times New Roman" panose="02020603050405020304" pitchFamily="18" charset="0"/>
              </a:rPr>
              <a:t>State MH		Privacy	   Substance Abuse</a:t>
            </a:r>
          </a:p>
          <a:p>
            <a:pPr eaLnBrk="1" hangingPunct="1">
              <a:lnSpc>
                <a:spcPct val="80000"/>
              </a:lnSpc>
              <a:buFont typeface="Wingdings" panose="05000000000000000000" pitchFamily="2" charset="2"/>
              <a:buNone/>
            </a:pPr>
            <a:r>
              <a:rPr lang="en-US" altLang="en-US" sz="2400" u="sng" dirty="0">
                <a:cs typeface="Times New Roman" panose="02020603050405020304" pitchFamily="18" charset="0"/>
              </a:rPr>
              <a:t>Law</a:t>
            </a:r>
            <a:r>
              <a:rPr lang="en-US" altLang="en-US" sz="2400" dirty="0">
                <a:cs typeface="Times New Roman" panose="02020603050405020304" pitchFamily="18" charset="0"/>
              </a:rPr>
              <a:t>____________</a:t>
            </a:r>
            <a:r>
              <a:rPr lang="en-US" altLang="en-US" sz="2400" u="sng" dirty="0">
                <a:cs typeface="Times New Roman" panose="02020603050405020304" pitchFamily="18" charset="0"/>
              </a:rPr>
              <a:t>Rule</a:t>
            </a:r>
            <a:r>
              <a:rPr lang="en-US" altLang="en-US" sz="2400" dirty="0">
                <a:cs typeface="Times New Roman" panose="02020603050405020304" pitchFamily="18" charset="0"/>
              </a:rPr>
              <a:t>___________</a:t>
            </a:r>
            <a:r>
              <a:rPr lang="en-US" altLang="en-US" sz="2400" u="sng" dirty="0">
                <a:cs typeface="Times New Roman" panose="02020603050405020304" pitchFamily="18" charset="0"/>
              </a:rPr>
              <a:t>Law</a:t>
            </a:r>
            <a:r>
              <a:rPr lang="en-US" altLang="en-US" sz="2400" dirty="0">
                <a:cs typeface="Times New Roman" panose="02020603050405020304" pitchFamily="18" charset="0"/>
              </a:rPr>
              <a:t>_______</a:t>
            </a:r>
          </a:p>
          <a:p>
            <a:pPr eaLnBrk="1" hangingPunct="1">
              <a:lnSpc>
                <a:spcPct val="80000"/>
              </a:lnSpc>
            </a:pPr>
            <a:endParaRPr lang="en-US" altLang="en-US" sz="2400" dirty="0">
              <a:cs typeface="Times New Roman" panose="02020603050405020304" pitchFamily="18" charset="0"/>
            </a:endParaRPr>
          </a:p>
          <a:p>
            <a:pPr eaLnBrk="1" hangingPunct="1">
              <a:lnSpc>
                <a:spcPct val="80000"/>
              </a:lnSpc>
              <a:buFont typeface="Wingdings" panose="05000000000000000000" pitchFamily="2" charset="2"/>
              <a:buNone/>
            </a:pPr>
            <a:r>
              <a:rPr lang="en-US" altLang="en-US" sz="2400" dirty="0">
                <a:cs typeface="Times New Roman" panose="02020603050405020304" pitchFamily="18" charset="0"/>
              </a:rPr>
              <a:t>client			individual		    patient</a:t>
            </a:r>
          </a:p>
          <a:p>
            <a:pPr eaLnBrk="1" hangingPunct="1">
              <a:lnSpc>
                <a:spcPct val="80000"/>
              </a:lnSpc>
              <a:buFont typeface="Wingdings" panose="05000000000000000000" pitchFamily="2" charset="2"/>
              <a:buNone/>
            </a:pPr>
            <a:endParaRPr lang="en-US" altLang="en-US" sz="2400" dirty="0">
              <a:cs typeface="Times New Roman" panose="02020603050405020304" pitchFamily="18" charset="0"/>
            </a:endParaRPr>
          </a:p>
          <a:p>
            <a:pPr eaLnBrk="1" hangingPunct="1">
              <a:lnSpc>
                <a:spcPct val="80000"/>
              </a:lnSpc>
              <a:buFont typeface="Wingdings" panose="05000000000000000000" pitchFamily="2" charset="2"/>
              <a:buNone/>
            </a:pPr>
            <a:r>
              <a:rPr lang="en-US" altLang="en-US" sz="2400" dirty="0">
                <a:cs typeface="Times New Roman" panose="02020603050405020304" pitchFamily="18" charset="0"/>
              </a:rPr>
              <a:t>facility			covered entity	    program</a:t>
            </a:r>
          </a:p>
          <a:p>
            <a:pPr eaLnBrk="1" hangingPunct="1">
              <a:lnSpc>
                <a:spcPct val="80000"/>
              </a:lnSpc>
              <a:buFont typeface="Wingdings" panose="05000000000000000000" pitchFamily="2" charset="2"/>
              <a:buNone/>
            </a:pPr>
            <a:endParaRPr lang="en-US" altLang="en-US" sz="2400" dirty="0">
              <a:cs typeface="Times New Roman" panose="02020603050405020304" pitchFamily="18" charset="0"/>
            </a:endParaRPr>
          </a:p>
          <a:p>
            <a:pPr eaLnBrk="1" hangingPunct="1">
              <a:lnSpc>
                <a:spcPct val="80000"/>
              </a:lnSpc>
              <a:buFont typeface="Wingdings" panose="05000000000000000000" pitchFamily="2" charset="2"/>
              <a:buNone/>
            </a:pPr>
            <a:r>
              <a:rPr lang="en-US" altLang="en-US" sz="2400" dirty="0">
                <a:cs typeface="Times New Roman" panose="02020603050405020304" pitchFamily="18" charset="0"/>
              </a:rPr>
              <a:t>consent 		authorization          	    consent	    </a:t>
            </a:r>
          </a:p>
          <a:p>
            <a:pPr eaLnBrk="1" hangingPunct="1">
              <a:lnSpc>
                <a:spcPct val="80000"/>
              </a:lnSpc>
              <a:buFont typeface="Wingdings" panose="05000000000000000000" pitchFamily="2" charset="2"/>
              <a:buNone/>
            </a:pPr>
            <a:endParaRPr lang="en-US" altLang="en-US" sz="2400" dirty="0">
              <a:cs typeface="Times New Roman" panose="02020603050405020304" pitchFamily="18" charset="0"/>
            </a:endParaRPr>
          </a:p>
          <a:p>
            <a:pPr eaLnBrk="1" hangingPunct="1">
              <a:lnSpc>
                <a:spcPct val="80000"/>
              </a:lnSpc>
              <a:buFont typeface="Wingdings" panose="05000000000000000000" pitchFamily="2" charset="2"/>
              <a:buNone/>
            </a:pPr>
            <a:r>
              <a:rPr lang="en-US" altLang="en-US" sz="2400" dirty="0">
                <a:cs typeface="Times New Roman" panose="02020603050405020304" pitchFamily="18" charset="0"/>
              </a:rPr>
              <a:t>confidential		protected		    patient information	health 	               identifying</a:t>
            </a:r>
          </a:p>
          <a:p>
            <a:pPr eaLnBrk="1" hangingPunct="1">
              <a:lnSpc>
                <a:spcPct val="80000"/>
              </a:lnSpc>
              <a:buFont typeface="Wingdings" panose="05000000000000000000" pitchFamily="2" charset="2"/>
              <a:buNone/>
            </a:pPr>
            <a:r>
              <a:rPr lang="en-US" altLang="en-US" sz="2400" dirty="0">
                <a:cs typeface="Times New Roman" panose="02020603050405020304" pitchFamily="18" charset="0"/>
              </a:rPr>
              <a:t>			           information	        	    information</a:t>
            </a:r>
          </a:p>
        </p:txBody>
      </p:sp>
    </p:spTree>
    <p:extLst>
      <p:ext uri="{BB962C8B-B14F-4D97-AF65-F5344CB8AC3E}">
        <p14:creationId xmlns:p14="http://schemas.microsoft.com/office/powerpoint/2010/main" val="24326045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523875" y="304800"/>
            <a:ext cx="8162925" cy="769938"/>
          </a:xfrm>
        </p:spPr>
        <p:txBody>
          <a:bodyPr/>
          <a:lstStyle/>
          <a:p>
            <a:r>
              <a:rPr lang="en-US" altLang="en-US" b="1" dirty="0"/>
              <a:t>The Case of Jackie Jones</a:t>
            </a:r>
          </a:p>
        </p:txBody>
      </p:sp>
      <p:sp>
        <p:nvSpPr>
          <p:cNvPr id="50179" name="Content Placeholder 2"/>
          <p:cNvSpPr>
            <a:spLocks noGrp="1"/>
          </p:cNvSpPr>
          <p:nvPr>
            <p:ph idx="1"/>
          </p:nvPr>
        </p:nvSpPr>
        <p:spPr>
          <a:xfrm>
            <a:off x="762000" y="1447800"/>
            <a:ext cx="7815262" cy="4419600"/>
          </a:xfrm>
        </p:spPr>
        <p:txBody>
          <a:bodyPr/>
          <a:lstStyle/>
          <a:p>
            <a:pPr marL="0" indent="0">
              <a:buFont typeface="Wingdings" panose="05000000000000000000" pitchFamily="2" charset="2"/>
              <a:buNone/>
            </a:pPr>
            <a:r>
              <a:rPr lang="en-US" altLang="en-US" sz="2800" dirty="0"/>
              <a:t>Court orders Jackie to get drug treatment at Acme Drug Treatment Center as part of a plan to see if she might regain custody of her children. Jackie authorizes Acme to share patient information (attendance, progress, urinalysis results, and prognosis) with DSS and the court “to provide DSS and the Court with the information they need to determine if I have made sufficient progress in treatment so as to regain custody of my children.” </a:t>
            </a:r>
          </a:p>
        </p:txBody>
      </p:sp>
    </p:spTree>
    <p:extLst>
      <p:ext uri="{BB962C8B-B14F-4D97-AF65-F5344CB8AC3E}">
        <p14:creationId xmlns:p14="http://schemas.microsoft.com/office/powerpoint/2010/main" val="33092102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533400" y="228600"/>
            <a:ext cx="8162925" cy="769938"/>
          </a:xfrm>
        </p:spPr>
        <p:txBody>
          <a:bodyPr/>
          <a:lstStyle/>
          <a:p>
            <a:r>
              <a:rPr lang="en-US" altLang="en-US" b="1" dirty="0"/>
              <a:t>The Case of Jackie Jones</a:t>
            </a:r>
          </a:p>
        </p:txBody>
      </p:sp>
      <p:sp>
        <p:nvSpPr>
          <p:cNvPr id="3" name="Content Placeholder 2"/>
          <p:cNvSpPr>
            <a:spLocks noGrp="1"/>
          </p:cNvSpPr>
          <p:nvPr>
            <p:ph idx="1"/>
          </p:nvPr>
        </p:nvSpPr>
        <p:spPr>
          <a:xfrm>
            <a:off x="533400" y="1295400"/>
            <a:ext cx="8121894" cy="5181600"/>
          </a:xfrm>
        </p:spPr>
        <p:txBody>
          <a:bodyPr/>
          <a:lstStyle/>
          <a:p>
            <a:pPr marL="457200" indent="-457200">
              <a:buFont typeface="+mj-lt"/>
              <a:buAutoNum type="arabicPeriod"/>
              <a:defRPr/>
            </a:pPr>
            <a:r>
              <a:rPr lang="en-US" sz="2800" dirty="0"/>
              <a:t>A law enforcement officer requests information about Jackie from Acme. Officer explains that he is conducting a criminal investigation related to Jackie’s abuse of her children. Can Acme comply with the officer’s request?</a:t>
            </a:r>
          </a:p>
          <a:p>
            <a:pPr marL="457200" indent="-457200">
              <a:buFont typeface="+mj-lt"/>
              <a:buAutoNum type="arabicPeriod"/>
              <a:defRPr/>
            </a:pPr>
            <a:r>
              <a:rPr lang="en-US" sz="2800" dirty="0"/>
              <a:t>Instead of going to Acme, the officer goes to DSS and requests information about Jackie that DSS has received from Acme. The officer explains that he is conducting a criminal investigation of Jackie. Can DSS comply with the officer’s request?</a:t>
            </a:r>
          </a:p>
          <a:p>
            <a:pPr marL="514350" indent="-514350">
              <a:buFont typeface="+mj-lt"/>
              <a:buAutoNum type="arabicPeriod"/>
              <a:defRPr/>
            </a:pPr>
            <a:endParaRPr lang="en-US" sz="2800" dirty="0"/>
          </a:p>
        </p:txBody>
      </p:sp>
    </p:spTree>
    <p:extLst>
      <p:ext uri="{BB962C8B-B14F-4D97-AF65-F5344CB8AC3E}">
        <p14:creationId xmlns:p14="http://schemas.microsoft.com/office/powerpoint/2010/main" val="458590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304800"/>
            <a:ext cx="8162925" cy="1143000"/>
          </a:xfrm>
        </p:spPr>
        <p:txBody>
          <a:bodyPr/>
          <a:lstStyle/>
          <a:p>
            <a:pPr eaLnBrk="1" hangingPunct="1"/>
            <a:r>
              <a:rPr lang="en-US" altLang="en-US" sz="3600" b="1" dirty="0"/>
              <a:t>42 CFR Part 2—Applicability of Disclosure Restrictions</a:t>
            </a:r>
          </a:p>
        </p:txBody>
      </p:sp>
      <p:sp>
        <p:nvSpPr>
          <p:cNvPr id="17411" name="Rectangle 3"/>
          <p:cNvSpPr>
            <a:spLocks noGrp="1" noChangeArrowheads="1"/>
          </p:cNvSpPr>
          <p:nvPr>
            <p:ph idx="1"/>
          </p:nvPr>
        </p:nvSpPr>
        <p:spPr>
          <a:xfrm>
            <a:off x="533400" y="1600200"/>
            <a:ext cx="8153400" cy="4648200"/>
          </a:xfrm>
        </p:spPr>
        <p:txBody>
          <a:bodyPr/>
          <a:lstStyle/>
          <a:p>
            <a:pPr marL="0" indent="0" eaLnBrk="1" hangingPunct="1">
              <a:spcBef>
                <a:spcPct val="50000"/>
              </a:spcBef>
              <a:buNone/>
            </a:pPr>
            <a:r>
              <a:rPr lang="en-US" altLang="en-US" dirty="0">
                <a:cs typeface="Times New Roman" panose="02020603050405020304" pitchFamily="18" charset="0"/>
              </a:rPr>
              <a:t>Restrictions on </a:t>
            </a:r>
            <a:r>
              <a:rPr lang="en-US" altLang="en-US" u="sng" dirty="0">
                <a:cs typeface="Times New Roman" panose="02020603050405020304" pitchFamily="18" charset="0"/>
              </a:rPr>
              <a:t>disclosure</a:t>
            </a:r>
            <a:r>
              <a:rPr lang="en-US" altLang="en-US" dirty="0">
                <a:cs typeface="Times New Roman" panose="02020603050405020304" pitchFamily="18" charset="0"/>
              </a:rPr>
              <a:t> apply to </a:t>
            </a:r>
          </a:p>
          <a:p>
            <a:pPr eaLnBrk="1" hangingPunct="1">
              <a:spcBef>
                <a:spcPct val="50000"/>
              </a:spcBef>
              <a:buFont typeface="Wingdings" panose="05000000000000000000" pitchFamily="2" charset="2"/>
              <a:buChar char="§"/>
            </a:pPr>
            <a:r>
              <a:rPr lang="en-US" altLang="en-US" dirty="0">
                <a:cs typeface="Times New Roman" panose="02020603050405020304" pitchFamily="18" charset="0"/>
              </a:rPr>
              <a:t>Programs</a:t>
            </a:r>
          </a:p>
          <a:p>
            <a:pPr eaLnBrk="1" hangingPunct="1">
              <a:spcBef>
                <a:spcPct val="50000"/>
              </a:spcBef>
              <a:buFont typeface="Wingdings" panose="05000000000000000000" pitchFamily="2" charset="2"/>
              <a:buChar char="§"/>
            </a:pPr>
            <a:r>
              <a:rPr lang="en-US" altLang="en-US" dirty="0">
                <a:cs typeface="Times New Roman" pitchFamily="18" charset="0"/>
              </a:rPr>
              <a:t>“Lawful holders” of “patient identifying information”—those who receive covered information from a program and who are notified of the restrictions on disclosure. 		</a:t>
            </a:r>
          </a:p>
          <a:p>
            <a:pPr marL="800100" lvl="2" indent="0" eaLnBrk="1" hangingPunct="1">
              <a:spcBef>
                <a:spcPct val="50000"/>
              </a:spcBef>
              <a:buNone/>
            </a:pPr>
            <a:r>
              <a:rPr lang="en-US" altLang="en-US" dirty="0">
                <a:cs typeface="Times New Roman" pitchFamily="18" charset="0"/>
              </a:rPr>
              <a:t>					42 C.F.R. </a:t>
            </a:r>
            <a:r>
              <a:rPr lang="en-US" dirty="0"/>
              <a:t>§ </a:t>
            </a:r>
            <a:r>
              <a:rPr lang="en-US" altLang="en-US" dirty="0">
                <a:cs typeface="Times New Roman" pitchFamily="18" charset="0"/>
              </a:rPr>
              <a:t>2.32</a:t>
            </a:r>
          </a:p>
          <a:p>
            <a:pPr eaLnBrk="1" hangingPunct="1">
              <a:spcBef>
                <a:spcPct val="50000"/>
              </a:spcBef>
              <a:defRPr/>
            </a:pPr>
            <a:endParaRPr lang="en-US" dirty="0">
              <a:cs typeface="Times New Roman" pitchFamily="18" charset="0"/>
            </a:endParaRPr>
          </a:p>
          <a:p>
            <a:pPr eaLnBrk="1" hangingPunct="1">
              <a:spcBef>
                <a:spcPct val="50000"/>
              </a:spcBef>
              <a:buFont typeface="Wingdings" panose="05000000000000000000" pitchFamily="2" charset="2"/>
              <a:buNone/>
              <a:defRPr/>
            </a:pPr>
            <a:endParaRPr lang="en-US" dirty="0">
              <a:cs typeface="Times New Roman" pitchFamily="18" charset="0"/>
            </a:endParaRPr>
          </a:p>
        </p:txBody>
      </p:sp>
    </p:spTree>
    <p:extLst>
      <p:ext uri="{BB962C8B-B14F-4D97-AF65-F5344CB8AC3E}">
        <p14:creationId xmlns:p14="http://schemas.microsoft.com/office/powerpoint/2010/main" val="1672607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5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fade">
                                      <p:cBhvr>
                                        <p:cTn id="12" dur="500"/>
                                        <p:tgtEl>
                                          <p:spTgt spid="174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fade">
                                      <p:cBhvr>
                                        <p:cTn id="17" dur="500"/>
                                        <p:tgtEl>
                                          <p:spTgt spid="17411">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7411">
                                            <p:txEl>
                                              <p:pRg st="3" end="3"/>
                                            </p:txEl>
                                          </p:spTgt>
                                        </p:tgtEl>
                                        <p:attrNameLst>
                                          <p:attrName>style.visibility</p:attrName>
                                        </p:attrNameLst>
                                      </p:cBhvr>
                                      <p:to>
                                        <p:strVal val="visible"/>
                                      </p:to>
                                    </p:set>
                                    <p:animEffect transition="in" filter="fade">
                                      <p:cBhvr>
                                        <p:cTn id="20" dur="500"/>
                                        <p:tgtEl>
                                          <p:spTgt spid="174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533400" y="1524000"/>
            <a:ext cx="8153400" cy="5181600"/>
          </a:xfrm>
        </p:spPr>
        <p:txBody>
          <a:bodyPr/>
          <a:lstStyle/>
          <a:p>
            <a:pPr marL="0" indent="0" eaLnBrk="1" hangingPunct="1">
              <a:lnSpc>
                <a:spcPct val="80000"/>
              </a:lnSpc>
              <a:spcBef>
                <a:spcPct val="50000"/>
              </a:spcBef>
              <a:buNone/>
              <a:defRPr/>
            </a:pPr>
            <a:r>
              <a:rPr lang="en-US" altLang="en-US" sz="2800" dirty="0">
                <a:cs typeface="Times New Roman" pitchFamily="18" charset="0"/>
              </a:rPr>
              <a:t>Any information that </a:t>
            </a:r>
          </a:p>
          <a:p>
            <a:pPr lvl="1" eaLnBrk="1" hangingPunct="1">
              <a:lnSpc>
                <a:spcPct val="80000"/>
              </a:lnSpc>
              <a:spcBef>
                <a:spcPct val="50000"/>
              </a:spcBef>
              <a:defRPr/>
            </a:pPr>
            <a:r>
              <a:rPr lang="en-US" altLang="en-US" sz="2400" dirty="0">
                <a:cs typeface="Times New Roman" pitchFamily="18" charset="0"/>
              </a:rPr>
              <a:t>is SUD information obtained by a covered program</a:t>
            </a:r>
          </a:p>
          <a:p>
            <a:pPr lvl="1" eaLnBrk="1" hangingPunct="1">
              <a:lnSpc>
                <a:spcPct val="80000"/>
              </a:lnSpc>
              <a:spcBef>
                <a:spcPct val="50000"/>
              </a:spcBef>
              <a:defRPr/>
            </a:pPr>
            <a:r>
              <a:rPr lang="en-US" altLang="en-US" sz="2400" dirty="0">
                <a:cs typeface="Times New Roman" pitchFamily="18" charset="0"/>
              </a:rPr>
              <a:t>for the purpose of treating substance abuse, making a diagnosis, or making a referral for treatment</a:t>
            </a:r>
          </a:p>
          <a:p>
            <a:pPr marL="571500" indent="-457200" eaLnBrk="1" hangingPunct="1">
              <a:lnSpc>
                <a:spcPct val="80000"/>
              </a:lnSpc>
              <a:spcBef>
                <a:spcPct val="50000"/>
              </a:spcBef>
              <a:buFont typeface="Wingdings" panose="05000000000000000000" pitchFamily="2" charset="2"/>
              <a:buChar char="§"/>
              <a:defRPr/>
            </a:pPr>
            <a:r>
              <a:rPr lang="en-US" altLang="en-US" sz="2800" dirty="0">
                <a:cs typeface="Times New Roman" pitchFamily="18" charset="0"/>
              </a:rPr>
              <a:t>Cannot be </a:t>
            </a:r>
            <a:r>
              <a:rPr lang="en-US" altLang="en-US" sz="2800" u="sng" dirty="0">
                <a:cs typeface="Times New Roman" pitchFamily="18" charset="0"/>
              </a:rPr>
              <a:t>used</a:t>
            </a:r>
            <a:r>
              <a:rPr lang="en-US" altLang="en-US" sz="2800" dirty="0">
                <a:cs typeface="Times New Roman" pitchFamily="18" charset="0"/>
              </a:rPr>
              <a:t> to criminally investigate or prosecute a patient without a </a:t>
            </a:r>
            <a:r>
              <a:rPr lang="en-US" altLang="en-US" sz="2800" u="sng" dirty="0">
                <a:cs typeface="Times New Roman" pitchFamily="18" charset="0"/>
              </a:rPr>
              <a:t>court order </a:t>
            </a:r>
            <a:r>
              <a:rPr lang="en-US" altLang="en-US" sz="2800" dirty="0">
                <a:cs typeface="Times New Roman" pitchFamily="18" charset="0"/>
              </a:rPr>
              <a:t>authorizing the disclosure and use of the information for that purpose </a:t>
            </a:r>
          </a:p>
          <a:p>
            <a:pPr marL="571500" indent="-457200" eaLnBrk="1" hangingPunct="1">
              <a:lnSpc>
                <a:spcPct val="80000"/>
              </a:lnSpc>
              <a:spcBef>
                <a:spcPct val="50000"/>
              </a:spcBef>
              <a:buFont typeface="Wingdings" panose="05000000000000000000" pitchFamily="2" charset="2"/>
              <a:buChar char="§"/>
              <a:defRPr/>
            </a:pPr>
            <a:r>
              <a:rPr lang="en-US" altLang="en-US" sz="2800" dirty="0">
                <a:cs typeface="Times New Roman" pitchFamily="18" charset="0"/>
              </a:rPr>
              <a:t>Applies to anyone who obtains the information from a program regardless of the status of the person or how the information was obtained</a:t>
            </a:r>
          </a:p>
          <a:p>
            <a:pPr marL="914400" lvl="2" indent="0" eaLnBrk="1" hangingPunct="1">
              <a:lnSpc>
                <a:spcPct val="80000"/>
              </a:lnSpc>
              <a:spcBef>
                <a:spcPct val="50000"/>
              </a:spcBef>
              <a:buFontTx/>
              <a:buNone/>
              <a:defRPr/>
            </a:pPr>
            <a:r>
              <a:rPr lang="en-US" altLang="en-US" dirty="0">
                <a:cs typeface="Times New Roman" pitchFamily="18" charset="0"/>
              </a:rPr>
              <a:t>					42 C.F.R. 2.12</a:t>
            </a:r>
          </a:p>
        </p:txBody>
      </p:sp>
      <p:sp>
        <p:nvSpPr>
          <p:cNvPr id="5" name="Rectangle 2"/>
          <p:cNvSpPr>
            <a:spLocks noGrp="1" noChangeArrowheads="1"/>
          </p:cNvSpPr>
          <p:nvPr>
            <p:ph type="title"/>
          </p:nvPr>
        </p:nvSpPr>
        <p:spPr>
          <a:xfrm>
            <a:off x="457200" y="274638"/>
            <a:ext cx="8229600" cy="1096962"/>
          </a:xfrm>
        </p:spPr>
        <p:txBody>
          <a:bodyPr/>
          <a:lstStyle/>
          <a:p>
            <a:pPr eaLnBrk="1" hangingPunct="1"/>
            <a:r>
              <a:rPr lang="en-US" altLang="en-US" sz="3600" b="1" dirty="0"/>
              <a:t>42 CFR Part 2—Applicability of Use Restrictions</a:t>
            </a:r>
          </a:p>
        </p:txBody>
      </p:sp>
    </p:spTree>
    <p:extLst>
      <p:ext uri="{BB962C8B-B14F-4D97-AF65-F5344CB8AC3E}">
        <p14:creationId xmlns:p14="http://schemas.microsoft.com/office/powerpoint/2010/main" val="2877700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500"/>
                                        <p:tgtEl>
                                          <p:spTgt spid="1433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339">
                                            <p:txEl>
                                              <p:pRg st="1" end="1"/>
                                            </p:txEl>
                                          </p:spTgt>
                                        </p:tgtEl>
                                        <p:attrNameLst>
                                          <p:attrName>style.visibility</p:attrName>
                                        </p:attrNameLst>
                                      </p:cBhvr>
                                      <p:to>
                                        <p:strVal val="visible"/>
                                      </p:to>
                                    </p:set>
                                    <p:animEffect transition="in" filter="fade">
                                      <p:cBhvr>
                                        <p:cTn id="10" dur="500"/>
                                        <p:tgtEl>
                                          <p:spTgt spid="1433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339">
                                            <p:txEl>
                                              <p:pRg st="2" end="2"/>
                                            </p:txEl>
                                          </p:spTgt>
                                        </p:tgtEl>
                                        <p:attrNameLst>
                                          <p:attrName>style.visibility</p:attrName>
                                        </p:attrNameLst>
                                      </p:cBhvr>
                                      <p:to>
                                        <p:strVal val="visible"/>
                                      </p:to>
                                    </p:set>
                                    <p:animEffect transition="in" filter="fade">
                                      <p:cBhvr>
                                        <p:cTn id="13" dur="500"/>
                                        <p:tgtEl>
                                          <p:spTgt spid="14339">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4339">
                                            <p:txEl>
                                              <p:pRg st="3" end="3"/>
                                            </p:txEl>
                                          </p:spTgt>
                                        </p:tgtEl>
                                        <p:attrNameLst>
                                          <p:attrName>style.visibility</p:attrName>
                                        </p:attrNameLst>
                                      </p:cBhvr>
                                      <p:to>
                                        <p:strVal val="visible"/>
                                      </p:to>
                                    </p:set>
                                    <p:animEffect transition="in" filter="fade">
                                      <p:cBhvr>
                                        <p:cTn id="18" dur="500"/>
                                        <p:tgtEl>
                                          <p:spTgt spid="14339">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animEffect transition="in" filter="fade">
                                      <p:cBhvr>
                                        <p:cTn id="23" dur="500"/>
                                        <p:tgtEl>
                                          <p:spTgt spid="14339">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339">
                                            <p:txEl>
                                              <p:pRg st="5" end="5"/>
                                            </p:txEl>
                                          </p:spTgt>
                                        </p:tgtEl>
                                        <p:attrNameLst>
                                          <p:attrName>style.visibility</p:attrName>
                                        </p:attrNameLst>
                                      </p:cBhvr>
                                      <p:to>
                                        <p:strVal val="visible"/>
                                      </p:to>
                                    </p:set>
                                    <p:animEffect transition="in" filter="fade">
                                      <p:cBhvr>
                                        <p:cTn id="26" dur="500"/>
                                        <p:tgtEl>
                                          <p:spTgt spid="14339">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1" nodeType="clickEffect">
                                  <p:stCondLst>
                                    <p:cond delay="0"/>
                                  </p:stCondLst>
                                  <p:childTnLst>
                                    <p:set>
                                      <p:cBhvr>
                                        <p:cTn id="30" dur="1" fill="hold">
                                          <p:stCondLst>
                                            <p:cond delay="0"/>
                                          </p:stCondLst>
                                        </p:cTn>
                                        <p:tgtEl>
                                          <p:spTgt spid="14339">
                                            <p:txEl>
                                              <p:pRg st="0" end="0"/>
                                            </p:txEl>
                                          </p:spTgt>
                                        </p:tgtEl>
                                        <p:attrNameLst>
                                          <p:attrName>style.visibility</p:attrName>
                                        </p:attrNameLst>
                                      </p:cBhvr>
                                      <p:to>
                                        <p:strVal val="visible"/>
                                      </p:to>
                                    </p:set>
                                    <p:animEffect transition="in" filter="fade">
                                      <p:cBhvr>
                                        <p:cTn id="31" dur="500"/>
                                        <p:tgtEl>
                                          <p:spTgt spid="14339">
                                            <p:txEl>
                                              <p:pRg st="0" end="0"/>
                                            </p:txEl>
                                          </p:spTgt>
                                        </p:tgtEl>
                                      </p:cBhvr>
                                    </p:animEffect>
                                  </p:childTnLst>
                                </p:cTn>
                              </p:par>
                              <p:par>
                                <p:cTn id="32" presetID="10" presetClass="entr" presetSubtype="0" fill="hold" grpId="1" nodeType="withEffect">
                                  <p:stCondLst>
                                    <p:cond delay="0"/>
                                  </p:stCondLst>
                                  <p:childTnLst>
                                    <p:set>
                                      <p:cBhvr>
                                        <p:cTn id="33" dur="1" fill="hold">
                                          <p:stCondLst>
                                            <p:cond delay="0"/>
                                          </p:stCondLst>
                                        </p:cTn>
                                        <p:tgtEl>
                                          <p:spTgt spid="14339">
                                            <p:txEl>
                                              <p:pRg st="1" end="1"/>
                                            </p:txEl>
                                          </p:spTgt>
                                        </p:tgtEl>
                                        <p:attrNameLst>
                                          <p:attrName>style.visibility</p:attrName>
                                        </p:attrNameLst>
                                      </p:cBhvr>
                                      <p:to>
                                        <p:strVal val="visible"/>
                                      </p:to>
                                    </p:set>
                                    <p:animEffect transition="in" filter="fade">
                                      <p:cBhvr>
                                        <p:cTn id="34" dur="500"/>
                                        <p:tgtEl>
                                          <p:spTgt spid="14339">
                                            <p:txEl>
                                              <p:pRg st="1" end="1"/>
                                            </p:txEl>
                                          </p:spTgt>
                                        </p:tgtEl>
                                      </p:cBhvr>
                                    </p:animEffect>
                                  </p:childTnLst>
                                </p:cTn>
                              </p:par>
                              <p:par>
                                <p:cTn id="35" presetID="10" presetClass="entr" presetSubtype="0" fill="hold" grpId="1" nodeType="withEffect">
                                  <p:stCondLst>
                                    <p:cond delay="0"/>
                                  </p:stCondLst>
                                  <p:childTnLst>
                                    <p:set>
                                      <p:cBhvr>
                                        <p:cTn id="36" dur="1" fill="hold">
                                          <p:stCondLst>
                                            <p:cond delay="0"/>
                                          </p:stCondLst>
                                        </p:cTn>
                                        <p:tgtEl>
                                          <p:spTgt spid="14339">
                                            <p:txEl>
                                              <p:pRg st="2" end="2"/>
                                            </p:txEl>
                                          </p:spTgt>
                                        </p:tgtEl>
                                        <p:attrNameLst>
                                          <p:attrName>style.visibility</p:attrName>
                                        </p:attrNameLst>
                                      </p:cBhvr>
                                      <p:to>
                                        <p:strVal val="visible"/>
                                      </p:to>
                                    </p:set>
                                    <p:animEffect transition="in" filter="fade">
                                      <p:cBhvr>
                                        <p:cTn id="37" dur="500"/>
                                        <p:tgtEl>
                                          <p:spTgt spid="14339">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1" nodeType="clickEffect">
                                  <p:stCondLst>
                                    <p:cond delay="0"/>
                                  </p:stCondLst>
                                  <p:childTnLst>
                                    <p:set>
                                      <p:cBhvr>
                                        <p:cTn id="41" dur="1" fill="hold">
                                          <p:stCondLst>
                                            <p:cond delay="0"/>
                                          </p:stCondLst>
                                        </p:cTn>
                                        <p:tgtEl>
                                          <p:spTgt spid="14339">
                                            <p:txEl>
                                              <p:pRg st="3" end="3"/>
                                            </p:txEl>
                                          </p:spTgt>
                                        </p:tgtEl>
                                        <p:attrNameLst>
                                          <p:attrName>style.visibility</p:attrName>
                                        </p:attrNameLst>
                                      </p:cBhvr>
                                      <p:to>
                                        <p:strVal val="visible"/>
                                      </p:to>
                                    </p:set>
                                    <p:animEffect transition="in" filter="fade">
                                      <p:cBhvr>
                                        <p:cTn id="42" dur="500"/>
                                        <p:tgtEl>
                                          <p:spTgt spid="14339">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1" nodeType="clickEffect">
                                  <p:stCondLst>
                                    <p:cond delay="0"/>
                                  </p:stCondLst>
                                  <p:childTnLst>
                                    <p:set>
                                      <p:cBhvr>
                                        <p:cTn id="46" dur="1" fill="hold">
                                          <p:stCondLst>
                                            <p:cond delay="0"/>
                                          </p:stCondLst>
                                        </p:cTn>
                                        <p:tgtEl>
                                          <p:spTgt spid="14339">
                                            <p:txEl>
                                              <p:pRg st="4" end="4"/>
                                            </p:txEl>
                                          </p:spTgt>
                                        </p:tgtEl>
                                        <p:attrNameLst>
                                          <p:attrName>style.visibility</p:attrName>
                                        </p:attrNameLst>
                                      </p:cBhvr>
                                      <p:to>
                                        <p:strVal val="visible"/>
                                      </p:to>
                                    </p:set>
                                    <p:animEffect transition="in" filter="fade">
                                      <p:cBhvr>
                                        <p:cTn id="47" dur="500"/>
                                        <p:tgtEl>
                                          <p:spTgt spid="14339">
                                            <p:txEl>
                                              <p:pRg st="4" end="4"/>
                                            </p:txEl>
                                          </p:spTgt>
                                        </p:tgtEl>
                                      </p:cBhvr>
                                    </p:animEffect>
                                  </p:childTnLst>
                                </p:cTn>
                              </p:par>
                              <p:par>
                                <p:cTn id="48" presetID="10" presetClass="entr" presetSubtype="0" fill="hold" grpId="1" nodeType="withEffect">
                                  <p:stCondLst>
                                    <p:cond delay="0"/>
                                  </p:stCondLst>
                                  <p:childTnLst>
                                    <p:set>
                                      <p:cBhvr>
                                        <p:cTn id="49" dur="1" fill="hold">
                                          <p:stCondLst>
                                            <p:cond delay="0"/>
                                          </p:stCondLst>
                                        </p:cTn>
                                        <p:tgtEl>
                                          <p:spTgt spid="14339">
                                            <p:txEl>
                                              <p:pRg st="5" end="5"/>
                                            </p:txEl>
                                          </p:spTgt>
                                        </p:tgtEl>
                                        <p:attrNameLst>
                                          <p:attrName>style.visibility</p:attrName>
                                        </p:attrNameLst>
                                      </p:cBhvr>
                                      <p:to>
                                        <p:strVal val="visible"/>
                                      </p:to>
                                    </p:set>
                                    <p:animEffect transition="in" filter="fade">
                                      <p:cBhvr>
                                        <p:cTn id="50" dur="500"/>
                                        <p:tgtEl>
                                          <p:spTgt spid="143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P spid="14339" grpI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07667" y="228600"/>
            <a:ext cx="8077200" cy="707886"/>
          </a:xfrm>
        </p:spPr>
        <p:txBody>
          <a:bodyPr/>
          <a:lstStyle/>
          <a:p>
            <a:r>
              <a:rPr lang="en-US" altLang="en-US" sz="4000" b="1" dirty="0"/>
              <a:t>Is the Information Confidential?</a:t>
            </a:r>
          </a:p>
        </p:txBody>
      </p:sp>
      <p:sp>
        <p:nvSpPr>
          <p:cNvPr id="3" name="Content Placeholder 2"/>
          <p:cNvSpPr>
            <a:spLocks noGrp="1"/>
          </p:cNvSpPr>
          <p:nvPr>
            <p:ph idx="1"/>
          </p:nvPr>
        </p:nvSpPr>
        <p:spPr>
          <a:xfrm>
            <a:off x="620367" y="1676400"/>
            <a:ext cx="8108950" cy="4114800"/>
          </a:xfrm>
        </p:spPr>
        <p:txBody>
          <a:bodyPr/>
          <a:lstStyle/>
          <a:p>
            <a:pPr marL="0" indent="0">
              <a:buFont typeface="Wingdings" panose="05000000000000000000" pitchFamily="2" charset="2"/>
              <a:buNone/>
              <a:defRPr/>
            </a:pPr>
            <a:r>
              <a:rPr lang="en-US" dirty="0"/>
              <a:t>To know when these laws apply, you must know:</a:t>
            </a:r>
          </a:p>
          <a:p>
            <a:pPr>
              <a:defRPr/>
            </a:pPr>
            <a:r>
              <a:rPr lang="en-US" dirty="0"/>
              <a:t>Who is covered by the law?</a:t>
            </a:r>
          </a:p>
          <a:p>
            <a:pPr>
              <a:defRPr/>
            </a:pPr>
            <a:r>
              <a:rPr lang="en-US" dirty="0"/>
              <a:t>What information is protected?</a:t>
            </a:r>
          </a:p>
          <a:p>
            <a:pPr>
              <a:defRPr/>
            </a:pPr>
            <a:r>
              <a:rPr lang="en-US" dirty="0"/>
              <a:t>What is the duty of confidentiality?</a:t>
            </a:r>
          </a:p>
        </p:txBody>
      </p:sp>
    </p:spTree>
    <p:extLst>
      <p:ext uri="{BB962C8B-B14F-4D97-AF65-F5344CB8AC3E}">
        <p14:creationId xmlns:p14="http://schemas.microsoft.com/office/powerpoint/2010/main" val="18774445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When Can You Disclose It?</a:t>
            </a:r>
          </a:p>
        </p:txBody>
      </p:sp>
      <p:sp>
        <p:nvSpPr>
          <p:cNvPr id="3" name="Content Placeholder 2"/>
          <p:cNvSpPr>
            <a:spLocks noGrp="1"/>
          </p:cNvSpPr>
          <p:nvPr>
            <p:ph idx="1"/>
          </p:nvPr>
        </p:nvSpPr>
        <p:spPr>
          <a:xfrm>
            <a:off x="457200" y="1600201"/>
            <a:ext cx="8229600" cy="3886200"/>
          </a:xfrm>
        </p:spPr>
        <p:txBody>
          <a:bodyPr/>
          <a:lstStyle/>
          <a:p>
            <a:pPr eaLnBrk="1" hangingPunct="1">
              <a:lnSpc>
                <a:spcPct val="80000"/>
              </a:lnSpc>
              <a:buFont typeface="Wingdings" panose="05000000000000000000" pitchFamily="2" charset="2"/>
              <a:buNone/>
            </a:pPr>
            <a:r>
              <a:rPr lang="en-US" altLang="en-US" dirty="0"/>
              <a:t>To legally disclose confidential information, you need either a </a:t>
            </a:r>
          </a:p>
          <a:p>
            <a:pPr lvl="1" eaLnBrk="1" hangingPunct="1">
              <a:lnSpc>
                <a:spcPct val="80000"/>
              </a:lnSpc>
              <a:buFont typeface="Arial" panose="020B0604020202020204" pitchFamily="34" charset="0"/>
              <a:buChar char="•"/>
            </a:pPr>
            <a:r>
              <a:rPr lang="en-US" altLang="en-US" sz="3200" dirty="0"/>
              <a:t>law</a:t>
            </a:r>
          </a:p>
          <a:p>
            <a:pPr lvl="1" eaLnBrk="1" hangingPunct="1">
              <a:lnSpc>
                <a:spcPct val="80000"/>
              </a:lnSpc>
              <a:buFont typeface="Arial" panose="020B0604020202020204" pitchFamily="34" charset="0"/>
              <a:buChar char="•"/>
            </a:pPr>
            <a:r>
              <a:rPr lang="en-US" altLang="en-US" sz="3200" dirty="0"/>
              <a:t>patient authorization, or</a:t>
            </a:r>
          </a:p>
          <a:p>
            <a:pPr lvl="1" eaLnBrk="1" hangingPunct="1">
              <a:lnSpc>
                <a:spcPct val="80000"/>
              </a:lnSpc>
              <a:buFont typeface="Arial" panose="020B0604020202020204" pitchFamily="34" charset="0"/>
              <a:buChar char="•"/>
            </a:pPr>
            <a:r>
              <a:rPr lang="en-US" altLang="en-US" sz="3200" dirty="0"/>
              <a:t>court order</a:t>
            </a:r>
          </a:p>
          <a:p>
            <a:pPr eaLnBrk="1" hangingPunct="1">
              <a:lnSpc>
                <a:spcPct val="80000"/>
              </a:lnSpc>
              <a:buFont typeface="Wingdings" panose="05000000000000000000" pitchFamily="2" charset="2"/>
              <a:buNone/>
            </a:pPr>
            <a:r>
              <a:rPr lang="en-US" altLang="en-US" dirty="0"/>
              <a:t>	that permits or requires disclosure under the particular circumstances </a:t>
            </a:r>
          </a:p>
          <a:p>
            <a:endParaRPr lang="en-US" dirty="0"/>
          </a:p>
        </p:txBody>
      </p:sp>
      <p:sp>
        <p:nvSpPr>
          <p:cNvPr id="4" name="Slide Number Placeholder 3"/>
          <p:cNvSpPr>
            <a:spLocks noGrp="1"/>
          </p:cNvSpPr>
          <p:nvPr>
            <p:ph type="sldNum" sz="quarter" idx="12"/>
          </p:nvPr>
        </p:nvSpPr>
        <p:spPr/>
        <p:txBody>
          <a:bodyPr/>
          <a:lstStyle/>
          <a:p>
            <a:pPr>
              <a:defRPr/>
            </a:pPr>
            <a:fld id="{41F4A166-C686-41ED-B5CB-4C973E03C8EE}" type="slidenum">
              <a:rPr lang="en-US" smtClean="0"/>
              <a:pPr>
                <a:defRPr/>
              </a:pPr>
              <a:t>35</a:t>
            </a:fld>
            <a:endParaRPr lang="en-US" dirty="0"/>
          </a:p>
        </p:txBody>
      </p:sp>
    </p:spTree>
    <p:extLst>
      <p:ext uri="{BB962C8B-B14F-4D97-AF65-F5344CB8AC3E}">
        <p14:creationId xmlns:p14="http://schemas.microsoft.com/office/powerpoint/2010/main" val="4182058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Content Placeholder 2"/>
          <p:cNvSpPr>
            <a:spLocks noGrp="1"/>
          </p:cNvSpPr>
          <p:nvPr>
            <p:ph idx="1"/>
          </p:nvPr>
        </p:nvSpPr>
        <p:spPr>
          <a:xfrm>
            <a:off x="838200" y="1600200"/>
            <a:ext cx="7391400" cy="3581400"/>
          </a:xfrm>
        </p:spPr>
        <p:txBody>
          <a:bodyPr/>
          <a:lstStyle/>
          <a:p>
            <a:pPr marL="0" indent="0" algn="ctr">
              <a:buFont typeface="Wingdings" panose="05000000000000000000" pitchFamily="2" charset="2"/>
              <a:buNone/>
            </a:pPr>
            <a:r>
              <a:rPr lang="en-US" altLang="en-US" sz="4400" dirty="0"/>
              <a:t>Disclosures </a:t>
            </a:r>
          </a:p>
          <a:p>
            <a:pPr marL="0" indent="0" algn="ctr">
              <a:buFont typeface="Wingdings" panose="05000000000000000000" pitchFamily="2" charset="2"/>
              <a:buNone/>
            </a:pPr>
            <a:r>
              <a:rPr lang="en-US" altLang="en-US" sz="4400" dirty="0"/>
              <a:t>Required by Law</a:t>
            </a:r>
          </a:p>
        </p:txBody>
      </p:sp>
    </p:spTree>
    <p:extLst>
      <p:ext uri="{BB962C8B-B14F-4D97-AF65-F5344CB8AC3E}">
        <p14:creationId xmlns:p14="http://schemas.microsoft.com/office/powerpoint/2010/main" val="11478477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8012"/>
            <a:ext cx="8229600" cy="715962"/>
          </a:xfrm>
        </p:spPr>
        <p:txBody>
          <a:bodyPr/>
          <a:lstStyle/>
          <a:p>
            <a:r>
              <a:rPr lang="en-US" b="1" dirty="0"/>
              <a:t>NC Disclosures Required by Law</a:t>
            </a:r>
          </a:p>
        </p:txBody>
      </p:sp>
      <p:sp>
        <p:nvSpPr>
          <p:cNvPr id="3" name="Content Placeholder 2"/>
          <p:cNvSpPr>
            <a:spLocks noGrp="1"/>
          </p:cNvSpPr>
          <p:nvPr>
            <p:ph idx="1"/>
          </p:nvPr>
        </p:nvSpPr>
        <p:spPr>
          <a:xfrm>
            <a:off x="457200" y="1295400"/>
            <a:ext cx="8153400" cy="5029200"/>
          </a:xfrm>
        </p:spPr>
        <p:txBody>
          <a:bodyPr/>
          <a:lstStyle/>
          <a:p>
            <a:pPr>
              <a:buFont typeface="Wingdings" panose="05000000000000000000" pitchFamily="2" charset="2"/>
              <a:buChar char="§"/>
            </a:pPr>
            <a:r>
              <a:rPr lang="en-US" sz="2800" dirty="0"/>
              <a:t>Reporting child abuse, neglect, dependency—GS 7B-301</a:t>
            </a:r>
          </a:p>
          <a:p>
            <a:pPr>
              <a:buFont typeface="Wingdings" panose="05000000000000000000" pitchFamily="2" charset="2"/>
              <a:buChar char="§"/>
            </a:pPr>
            <a:r>
              <a:rPr lang="en-US" sz="2800" dirty="0"/>
              <a:t>DSS assessment of abuse, neglect, and dependency report—GS 7B-302(e)</a:t>
            </a:r>
          </a:p>
          <a:p>
            <a:pPr>
              <a:buFont typeface="Wingdings" panose="05000000000000000000" pitchFamily="2" charset="2"/>
              <a:buChar char="§"/>
            </a:pPr>
            <a:r>
              <a:rPr lang="en-US" sz="2800" dirty="0"/>
              <a:t>Child guardian ad litem access to info—GS 7B-601(c)</a:t>
            </a:r>
          </a:p>
          <a:p>
            <a:pPr>
              <a:buFont typeface="Wingdings" panose="05000000000000000000" pitchFamily="2" charset="2"/>
              <a:buChar char="§"/>
            </a:pPr>
            <a:r>
              <a:rPr lang="en-US" sz="2800" dirty="0"/>
              <a:t>Designated agency sharing in child welfare and juvenile cases—G.S. 7B-3100, 14B NCAC 11A.0301</a:t>
            </a:r>
          </a:p>
          <a:p>
            <a:pPr marL="0" indent="0">
              <a:buNone/>
            </a:pPr>
            <a:r>
              <a:rPr lang="en-US" altLang="en-US" sz="2400" i="1" dirty="0">
                <a:cs typeface="Times New Roman" panose="02020603050405020304" pitchFamily="18" charset="0"/>
              </a:rPr>
              <a:t>The federal regulations prohibit any use or disclosure of patient records that is not permitted by the regulations</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pPr>
              <a:defRPr/>
            </a:pPr>
            <a:fld id="{41F4A166-C686-41ED-B5CB-4C973E03C8EE}" type="slidenum">
              <a:rPr lang="en-US" smtClean="0"/>
              <a:pPr>
                <a:defRPr/>
              </a:pPr>
              <a:t>37</a:t>
            </a:fld>
            <a:endParaRPr lang="en-US" dirty="0"/>
          </a:p>
        </p:txBody>
      </p:sp>
    </p:spTree>
    <p:extLst>
      <p:ext uri="{BB962C8B-B14F-4D97-AF65-F5344CB8AC3E}">
        <p14:creationId xmlns:p14="http://schemas.microsoft.com/office/powerpoint/2010/main" val="761114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91886" y="304800"/>
            <a:ext cx="8348663" cy="769937"/>
          </a:xfrm>
        </p:spPr>
        <p:txBody>
          <a:bodyPr/>
          <a:lstStyle/>
          <a:p>
            <a:pPr eaLnBrk="1" hangingPunct="1"/>
            <a:r>
              <a:rPr lang="en-US" altLang="en-US" b="1" dirty="0"/>
              <a:t>Disclosures Required by Law </a:t>
            </a:r>
          </a:p>
        </p:txBody>
      </p:sp>
      <p:sp>
        <p:nvSpPr>
          <p:cNvPr id="39939" name="Rectangle 3"/>
          <p:cNvSpPr>
            <a:spLocks noGrp="1" noChangeArrowheads="1"/>
          </p:cNvSpPr>
          <p:nvPr>
            <p:ph type="body" idx="1"/>
          </p:nvPr>
        </p:nvSpPr>
        <p:spPr>
          <a:xfrm>
            <a:off x="391886" y="1752600"/>
            <a:ext cx="8458200" cy="4724400"/>
          </a:xfrm>
        </p:spPr>
        <p:txBody>
          <a:bodyPr/>
          <a:lstStyle/>
          <a:p>
            <a:pPr eaLnBrk="1" hangingPunct="1">
              <a:spcBef>
                <a:spcPct val="50000"/>
              </a:spcBef>
              <a:buFont typeface="Wingdings" panose="05000000000000000000" pitchFamily="2" charset="2"/>
              <a:buChar char="§"/>
            </a:pPr>
            <a:r>
              <a:rPr lang="en-US" altLang="en-US" sz="2800" dirty="0">
                <a:cs typeface="Times New Roman" panose="02020603050405020304" pitchFamily="18" charset="0"/>
              </a:rPr>
              <a:t>State law—A facility shall disclose confidential information as required by other state or federal law</a:t>
            </a:r>
            <a:r>
              <a:rPr lang="en-US" altLang="en-US" sz="2800" dirty="0"/>
              <a:t>—</a:t>
            </a:r>
            <a:r>
              <a:rPr lang="en-US" altLang="en-US" sz="2800" dirty="0">
                <a:cs typeface="Times New Roman" panose="02020603050405020304" pitchFamily="18" charset="0"/>
              </a:rPr>
              <a:t>GS 122C-54(h)</a:t>
            </a:r>
          </a:p>
          <a:p>
            <a:pPr eaLnBrk="1" hangingPunct="1">
              <a:lnSpc>
                <a:spcPct val="90000"/>
              </a:lnSpc>
              <a:buFont typeface="Wingdings" panose="05000000000000000000" pitchFamily="2" charset="2"/>
              <a:buChar char="§"/>
            </a:pPr>
            <a:r>
              <a:rPr lang="en-US" altLang="en-US" sz="2800" dirty="0"/>
              <a:t>HIPAA—A covered entity may disclose PHI to the extent the disclosure is required by law—45 CFR 164.512(a) </a:t>
            </a:r>
          </a:p>
          <a:p>
            <a:pPr lvl="1" eaLnBrk="1" hangingPunct="1">
              <a:spcBef>
                <a:spcPct val="50000"/>
              </a:spcBef>
              <a:buFont typeface="Wingdings" panose="05000000000000000000" pitchFamily="2" charset="2"/>
              <a:buNone/>
            </a:pPr>
            <a:endParaRPr lang="en-US" altLang="en-US" sz="3200" dirty="0">
              <a:cs typeface="Times New Roman" panose="02020603050405020304" pitchFamily="18" charset="0"/>
            </a:endParaRPr>
          </a:p>
          <a:p>
            <a:pPr lvl="1" eaLnBrk="1" hangingPunct="1">
              <a:spcBef>
                <a:spcPct val="50000"/>
              </a:spcBef>
              <a:buFont typeface="Wingdings" panose="05000000000000000000" pitchFamily="2" charset="2"/>
              <a:buNone/>
            </a:pPr>
            <a:endParaRPr lang="en-US" altLang="en-US" sz="3200" dirty="0">
              <a:cs typeface="Times New Roman" panose="02020603050405020304" pitchFamily="18" charset="0"/>
            </a:endParaRPr>
          </a:p>
        </p:txBody>
      </p:sp>
    </p:spTree>
    <p:extLst>
      <p:ext uri="{BB962C8B-B14F-4D97-AF65-F5344CB8AC3E}">
        <p14:creationId xmlns:p14="http://schemas.microsoft.com/office/powerpoint/2010/main" val="1785628265"/>
      </p:ext>
    </p:extLst>
  </p:cSld>
  <p:clrMapOvr>
    <a:masterClrMapping/>
  </p:clrMapOvr>
  <p:transition advTm="5472"/>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 calcmode="lin" valueType="num">
                                      <p:cBhvr additive="base">
                                        <p:cTn id="7" dur="500" fill="hold"/>
                                        <p:tgtEl>
                                          <p:spTgt spid="399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99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9939">
                                            <p:txEl>
                                              <p:pRg st="1" end="1"/>
                                            </p:txEl>
                                          </p:spTgt>
                                        </p:tgtEl>
                                        <p:attrNameLst>
                                          <p:attrName>style.visibility</p:attrName>
                                        </p:attrNameLst>
                                      </p:cBhvr>
                                      <p:to>
                                        <p:strVal val="visible"/>
                                      </p:to>
                                    </p:set>
                                    <p:anim calcmode="lin" valueType="num">
                                      <p:cBhvr additive="base">
                                        <p:cTn id="13" dur="500" fill="hold"/>
                                        <p:tgtEl>
                                          <p:spTgt spid="399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993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b="1" dirty="0"/>
              <a:t>42 CFR Part 2</a:t>
            </a:r>
          </a:p>
        </p:txBody>
      </p:sp>
      <p:sp>
        <p:nvSpPr>
          <p:cNvPr id="45059" name="Rectangle 3"/>
          <p:cNvSpPr>
            <a:spLocks noGrp="1" noChangeArrowheads="1"/>
          </p:cNvSpPr>
          <p:nvPr>
            <p:ph type="body" idx="1"/>
          </p:nvPr>
        </p:nvSpPr>
        <p:spPr>
          <a:xfrm>
            <a:off x="480390" y="1371600"/>
            <a:ext cx="8282609" cy="4724400"/>
          </a:xfrm>
        </p:spPr>
        <p:txBody>
          <a:bodyPr/>
          <a:lstStyle/>
          <a:p>
            <a:pPr eaLnBrk="1" hangingPunct="1">
              <a:lnSpc>
                <a:spcPct val="90000"/>
              </a:lnSpc>
              <a:buSzPct val="120000"/>
              <a:buFont typeface="Wingdings" panose="05000000000000000000" pitchFamily="2" charset="2"/>
              <a:buChar char="§"/>
            </a:pPr>
            <a:r>
              <a:rPr lang="en-US" altLang="en-US" sz="2800" dirty="0"/>
              <a:t>There is no catch-all provision permitting the disclosure of information when “required by other law”</a:t>
            </a:r>
          </a:p>
          <a:p>
            <a:pPr eaLnBrk="1" hangingPunct="1">
              <a:lnSpc>
                <a:spcPct val="90000"/>
              </a:lnSpc>
              <a:buSzPct val="120000"/>
              <a:buFont typeface="Wingdings" panose="05000000000000000000" pitchFamily="2" charset="2"/>
              <a:buChar char="§"/>
            </a:pPr>
            <a:r>
              <a:rPr lang="en-US" altLang="en-US" sz="2800" dirty="0"/>
              <a:t>Patient records may be disclosed or used only as permitted by these regulations. § 2.13</a:t>
            </a:r>
          </a:p>
          <a:p>
            <a:pPr eaLnBrk="1" hangingPunct="1">
              <a:lnSpc>
                <a:spcPct val="90000"/>
              </a:lnSpc>
              <a:buSzPct val="120000"/>
              <a:buFont typeface="Wingdings" panose="05000000000000000000" pitchFamily="2" charset="2"/>
              <a:buChar char="§"/>
            </a:pPr>
            <a:r>
              <a:rPr lang="en-US" altLang="en-US" sz="2800" dirty="0"/>
              <a:t>No state law may authorize or compel any disclosure prohibited by these regulations. § 2.20</a:t>
            </a:r>
          </a:p>
          <a:p>
            <a:pPr eaLnBrk="1" hangingPunct="1">
              <a:lnSpc>
                <a:spcPct val="90000"/>
              </a:lnSpc>
              <a:buSzPct val="120000"/>
              <a:buFont typeface="Wingdings" panose="05000000000000000000" pitchFamily="2" charset="2"/>
              <a:buChar char="§"/>
            </a:pPr>
            <a:r>
              <a:rPr lang="en-US" sz="2800" dirty="0"/>
              <a:t>Where state law authorizes or compels a disclosure not permitted by 42 C.F.R. 2, the federal prohibition on disclosure stands.</a:t>
            </a:r>
            <a:endParaRPr lang="en-US" altLang="en-US" sz="2800" dirty="0"/>
          </a:p>
          <a:p>
            <a:pPr eaLnBrk="1" hangingPunct="1">
              <a:lnSpc>
                <a:spcPct val="90000"/>
              </a:lnSpc>
              <a:buSzPct val="120000"/>
              <a:buFont typeface="Wingdings" panose="05000000000000000000" pitchFamily="2" charset="2"/>
              <a:buChar char="§"/>
            </a:pPr>
            <a:endParaRPr lang="en-US" altLang="en-US" sz="2800" dirty="0"/>
          </a:p>
        </p:txBody>
      </p:sp>
    </p:spTree>
    <p:extLst>
      <p:ext uri="{BB962C8B-B14F-4D97-AF65-F5344CB8AC3E}">
        <p14:creationId xmlns:p14="http://schemas.microsoft.com/office/powerpoint/2010/main" val="323476188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fade">
                                      <p:cBhvr>
                                        <p:cTn id="7" dur="500"/>
                                        <p:tgtEl>
                                          <p:spTgt spid="450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Effect transition="in" filter="fade">
                                      <p:cBhvr>
                                        <p:cTn id="12" dur="500"/>
                                        <p:tgtEl>
                                          <p:spTgt spid="450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Effect transition="in" filter="fade">
                                      <p:cBhvr>
                                        <p:cTn id="17" dur="500"/>
                                        <p:tgtEl>
                                          <p:spTgt spid="450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5059">
                                            <p:txEl>
                                              <p:pRg st="3" end="3"/>
                                            </p:txEl>
                                          </p:spTgt>
                                        </p:tgtEl>
                                        <p:attrNameLst>
                                          <p:attrName>style.visibility</p:attrName>
                                        </p:attrNameLst>
                                      </p:cBhvr>
                                      <p:to>
                                        <p:strVal val="visible"/>
                                      </p:to>
                                    </p:set>
                                    <p:animEffect transition="in" filter="fade">
                                      <p:cBhvr>
                                        <p:cTn id="22" dur="500"/>
                                        <p:tgtEl>
                                          <p:spTgt spid="450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07667" y="228600"/>
            <a:ext cx="8077200" cy="707886"/>
          </a:xfrm>
        </p:spPr>
        <p:txBody>
          <a:bodyPr/>
          <a:lstStyle/>
          <a:p>
            <a:r>
              <a:rPr lang="en-US" altLang="en-US" sz="4000" b="1" dirty="0"/>
              <a:t>Is the Information Confidential?</a:t>
            </a:r>
          </a:p>
        </p:txBody>
      </p:sp>
      <p:sp>
        <p:nvSpPr>
          <p:cNvPr id="3" name="Content Placeholder 2"/>
          <p:cNvSpPr>
            <a:spLocks noGrp="1"/>
          </p:cNvSpPr>
          <p:nvPr>
            <p:ph idx="1"/>
          </p:nvPr>
        </p:nvSpPr>
        <p:spPr>
          <a:xfrm>
            <a:off x="620367" y="1676400"/>
            <a:ext cx="8108950" cy="4114800"/>
          </a:xfrm>
        </p:spPr>
        <p:txBody>
          <a:bodyPr/>
          <a:lstStyle/>
          <a:p>
            <a:pPr marL="0" indent="0">
              <a:buFont typeface="Wingdings" panose="05000000000000000000" pitchFamily="2" charset="2"/>
              <a:buNone/>
              <a:defRPr/>
            </a:pPr>
            <a:r>
              <a:rPr lang="en-US" dirty="0"/>
              <a:t>To know when these laws apply, you must know:</a:t>
            </a:r>
          </a:p>
          <a:p>
            <a:pPr>
              <a:defRPr/>
            </a:pPr>
            <a:r>
              <a:rPr lang="en-US" dirty="0"/>
              <a:t>Who is covered by the law?</a:t>
            </a:r>
          </a:p>
          <a:p>
            <a:pPr>
              <a:defRPr/>
            </a:pPr>
            <a:r>
              <a:rPr lang="en-US" dirty="0"/>
              <a:t>What information is protected?</a:t>
            </a:r>
          </a:p>
          <a:p>
            <a:pPr>
              <a:defRPr/>
            </a:pPr>
            <a:r>
              <a:rPr lang="en-US" dirty="0"/>
              <a:t>What is the duty of confidentiality?</a:t>
            </a:r>
          </a:p>
        </p:txBody>
      </p:sp>
    </p:spTree>
    <p:extLst>
      <p:ext uri="{BB962C8B-B14F-4D97-AF65-F5344CB8AC3E}">
        <p14:creationId xmlns:p14="http://schemas.microsoft.com/office/powerpoint/2010/main" val="7933926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66359" y="228601"/>
            <a:ext cx="8577263" cy="1066800"/>
          </a:xfrm>
        </p:spPr>
        <p:txBody>
          <a:bodyPr/>
          <a:lstStyle/>
          <a:p>
            <a:pPr eaLnBrk="1" hangingPunct="1"/>
            <a:r>
              <a:rPr lang="en-US" altLang="en-US" sz="3600" b="1" dirty="0"/>
              <a:t>Federal SUD Law—Two Permitted Disclosures When Required by Law</a:t>
            </a:r>
          </a:p>
        </p:txBody>
      </p:sp>
      <p:sp>
        <p:nvSpPr>
          <p:cNvPr id="553987" name="Rectangle 3"/>
          <p:cNvSpPr>
            <a:spLocks noGrp="1" noChangeArrowheads="1"/>
          </p:cNvSpPr>
          <p:nvPr>
            <p:ph type="body" idx="1"/>
          </p:nvPr>
        </p:nvSpPr>
        <p:spPr>
          <a:xfrm>
            <a:off x="366359" y="1676400"/>
            <a:ext cx="8153400" cy="4343400"/>
          </a:xfrm>
        </p:spPr>
        <p:txBody>
          <a:bodyPr/>
          <a:lstStyle/>
          <a:p>
            <a:pPr marL="0" indent="0" eaLnBrk="1" hangingPunct="1">
              <a:buFont typeface="Wingdings" panose="05000000000000000000" pitchFamily="2" charset="2"/>
              <a:buNone/>
              <a:defRPr/>
            </a:pPr>
            <a:r>
              <a:rPr lang="en-US" altLang="en-US" sz="2800" dirty="0">
                <a:cs typeface="Times New Roman" pitchFamily="18" charset="0"/>
              </a:rPr>
              <a:t>Permits programs to disclose patient identifying information </a:t>
            </a:r>
          </a:p>
          <a:p>
            <a:pPr eaLnBrk="1" hangingPunct="1">
              <a:defRPr/>
            </a:pPr>
            <a:r>
              <a:rPr lang="en-US" altLang="en-US" sz="2800" dirty="0">
                <a:cs typeface="Times New Roman" pitchFamily="18" charset="0"/>
              </a:rPr>
              <a:t>relating to the cause of death under laws requiring the collection of death or other vital statistics or permitting inquiry into the cause of death—42 CFR 2.15(b)</a:t>
            </a:r>
          </a:p>
          <a:p>
            <a:pPr eaLnBrk="1" hangingPunct="1">
              <a:defRPr/>
            </a:pPr>
            <a:r>
              <a:rPr lang="en-US" altLang="en-US" sz="2800" dirty="0">
                <a:cs typeface="Times New Roman" pitchFamily="18" charset="0"/>
              </a:rPr>
              <a:t>when necessary to comply with state law requiring the reporting of child abuse or neglect—42 CFR 2.12(c)(6)</a:t>
            </a:r>
          </a:p>
          <a:p>
            <a:pPr eaLnBrk="1" hangingPunct="1">
              <a:defRPr/>
            </a:pPr>
            <a:endParaRPr lang="en-US" altLang="en-US" sz="2800" dirty="0">
              <a:cs typeface="Times New Roman" pitchFamily="18" charset="0"/>
            </a:endParaRPr>
          </a:p>
          <a:p>
            <a:pPr lvl="1" eaLnBrk="1" hangingPunct="1">
              <a:defRPr/>
            </a:pPr>
            <a:endParaRPr lang="en-US" altLang="en-US" dirty="0">
              <a:cs typeface="Times New Roman" pitchFamily="18" charset="0"/>
            </a:endParaRPr>
          </a:p>
        </p:txBody>
      </p:sp>
    </p:spTree>
    <p:extLst>
      <p:ext uri="{BB962C8B-B14F-4D97-AF65-F5344CB8AC3E}">
        <p14:creationId xmlns:p14="http://schemas.microsoft.com/office/powerpoint/2010/main" val="5679935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53987">
                                            <p:txEl>
                                              <p:pRg st="0" end="0"/>
                                            </p:txEl>
                                          </p:spTgt>
                                        </p:tgtEl>
                                        <p:attrNameLst>
                                          <p:attrName>style.visibility</p:attrName>
                                        </p:attrNameLst>
                                      </p:cBhvr>
                                      <p:to>
                                        <p:strVal val="visible"/>
                                      </p:to>
                                    </p:set>
                                    <p:animEffect transition="in" filter="fade">
                                      <p:cBhvr>
                                        <p:cTn id="7" dur="500"/>
                                        <p:tgtEl>
                                          <p:spTgt spid="5539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53987">
                                            <p:txEl>
                                              <p:pRg st="1" end="1"/>
                                            </p:txEl>
                                          </p:spTgt>
                                        </p:tgtEl>
                                        <p:attrNameLst>
                                          <p:attrName>style.visibility</p:attrName>
                                        </p:attrNameLst>
                                      </p:cBhvr>
                                      <p:to>
                                        <p:strVal val="visible"/>
                                      </p:to>
                                    </p:set>
                                    <p:animEffect transition="in" filter="fade">
                                      <p:cBhvr>
                                        <p:cTn id="12" dur="500"/>
                                        <p:tgtEl>
                                          <p:spTgt spid="5539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53987">
                                            <p:txEl>
                                              <p:pRg st="2" end="2"/>
                                            </p:txEl>
                                          </p:spTgt>
                                        </p:tgtEl>
                                        <p:attrNameLst>
                                          <p:attrName>style.visibility</p:attrName>
                                        </p:attrNameLst>
                                      </p:cBhvr>
                                      <p:to>
                                        <p:strVal val="visible"/>
                                      </p:to>
                                    </p:set>
                                    <p:animEffect transition="in" filter="fade">
                                      <p:cBhvr>
                                        <p:cTn id="17" dur="500"/>
                                        <p:tgtEl>
                                          <p:spTgt spid="5539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987"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sz="4800" dirty="0"/>
              <a:t>Notice of Privacy Practices</a:t>
            </a:r>
          </a:p>
        </p:txBody>
      </p:sp>
      <p:sp>
        <p:nvSpPr>
          <p:cNvPr id="4" name="Slide Number Placeholder 3"/>
          <p:cNvSpPr>
            <a:spLocks noGrp="1"/>
          </p:cNvSpPr>
          <p:nvPr>
            <p:ph type="sldNum" sz="quarter" idx="12"/>
          </p:nvPr>
        </p:nvSpPr>
        <p:spPr/>
        <p:txBody>
          <a:bodyPr/>
          <a:lstStyle/>
          <a:p>
            <a:pPr>
              <a:defRPr/>
            </a:pPr>
            <a:fld id="{41F4A166-C686-41ED-B5CB-4C973E03C8EE}" type="slidenum">
              <a:rPr lang="en-US" smtClean="0"/>
              <a:pPr>
                <a:defRPr/>
              </a:pPr>
              <a:t>41</a:t>
            </a:fld>
            <a:endParaRPr lang="en-US" dirty="0"/>
          </a:p>
        </p:txBody>
      </p:sp>
    </p:spTree>
    <p:extLst>
      <p:ext uri="{BB962C8B-B14F-4D97-AF65-F5344CB8AC3E}">
        <p14:creationId xmlns:p14="http://schemas.microsoft.com/office/powerpoint/2010/main" val="33628643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71538" y="304801"/>
            <a:ext cx="8162925" cy="1143000"/>
          </a:xfrm>
        </p:spPr>
        <p:txBody>
          <a:bodyPr>
            <a:normAutofit fontScale="90000"/>
          </a:bodyPr>
          <a:lstStyle/>
          <a:p>
            <a:r>
              <a:rPr lang="en-US" dirty="0"/>
              <a:t>Notice of Privacy Practices—Basic Content Elements</a:t>
            </a:r>
            <a:endParaRPr lang="en-US" altLang="en-US" dirty="0"/>
          </a:p>
        </p:txBody>
      </p:sp>
      <p:sp>
        <p:nvSpPr>
          <p:cNvPr id="7171" name="Content Placeholder 2"/>
          <p:cNvSpPr>
            <a:spLocks noGrp="1"/>
          </p:cNvSpPr>
          <p:nvPr>
            <p:ph idx="1"/>
          </p:nvPr>
        </p:nvSpPr>
        <p:spPr>
          <a:xfrm>
            <a:off x="1066800" y="1752600"/>
            <a:ext cx="8077200" cy="5105400"/>
          </a:xfrm>
        </p:spPr>
        <p:txBody>
          <a:bodyPr/>
          <a:lstStyle/>
          <a:p>
            <a:pPr>
              <a:buFont typeface="Wingdings" panose="05000000000000000000" pitchFamily="2" charset="2"/>
              <a:buChar char="Ø"/>
            </a:pPr>
            <a:r>
              <a:rPr lang="en-US" altLang="en-US" dirty="0"/>
              <a:t>Uses and disclosures</a:t>
            </a:r>
          </a:p>
          <a:p>
            <a:pPr>
              <a:buFont typeface="Wingdings" panose="05000000000000000000" pitchFamily="2" charset="2"/>
              <a:buChar char="Ø"/>
            </a:pPr>
            <a:r>
              <a:rPr lang="en-US" altLang="en-US" dirty="0"/>
              <a:t>Individual rights </a:t>
            </a:r>
          </a:p>
          <a:p>
            <a:pPr>
              <a:buFont typeface="Wingdings" panose="05000000000000000000" pitchFamily="2" charset="2"/>
              <a:buChar char="Ø"/>
            </a:pPr>
            <a:r>
              <a:rPr lang="en-US" dirty="0"/>
              <a:t>Covered entity’s legal duties and</a:t>
            </a:r>
          </a:p>
          <a:p>
            <a:pPr lvl="1">
              <a:buFont typeface="Wingdings" panose="05000000000000000000" pitchFamily="2" charset="2"/>
              <a:buChar char="§"/>
            </a:pPr>
            <a:r>
              <a:rPr lang="en-US" dirty="0"/>
              <a:t>Complaint procedure</a:t>
            </a:r>
          </a:p>
          <a:p>
            <a:pPr lvl="1">
              <a:buFont typeface="Wingdings" panose="05000000000000000000" pitchFamily="2" charset="2"/>
              <a:buChar char="§"/>
            </a:pPr>
            <a:r>
              <a:rPr lang="en-US" dirty="0"/>
              <a:t>Contact name and number </a:t>
            </a:r>
          </a:p>
          <a:p>
            <a:pPr lvl="1">
              <a:buFont typeface="Wingdings" panose="05000000000000000000" pitchFamily="2" charset="2"/>
              <a:buChar char="§"/>
            </a:pPr>
            <a:r>
              <a:rPr lang="en-US" dirty="0"/>
              <a:t>Effective date of the notice</a:t>
            </a:r>
          </a:p>
          <a:p>
            <a:pPr>
              <a:buFont typeface="Wingdings" panose="05000000000000000000" pitchFamily="2" charset="2"/>
              <a:buChar char="Ø"/>
            </a:pPr>
            <a:endParaRPr lang="en-US" altLang="en-US" dirty="0"/>
          </a:p>
        </p:txBody>
      </p:sp>
    </p:spTree>
    <p:extLst>
      <p:ext uri="{BB962C8B-B14F-4D97-AF65-F5344CB8AC3E}">
        <p14:creationId xmlns:p14="http://schemas.microsoft.com/office/powerpoint/2010/main" val="14300399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171">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171">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66737" y="152401"/>
            <a:ext cx="8162925" cy="914399"/>
          </a:xfrm>
        </p:spPr>
        <p:txBody>
          <a:bodyPr>
            <a:normAutofit/>
          </a:bodyPr>
          <a:lstStyle/>
          <a:p>
            <a:r>
              <a:rPr lang="en-US" altLang="en-US" dirty="0"/>
              <a:t>Notice of Uses and Disclosures</a:t>
            </a:r>
          </a:p>
        </p:txBody>
      </p:sp>
      <p:sp>
        <p:nvSpPr>
          <p:cNvPr id="7171" name="Content Placeholder 2"/>
          <p:cNvSpPr>
            <a:spLocks noGrp="1"/>
          </p:cNvSpPr>
          <p:nvPr>
            <p:ph idx="1"/>
          </p:nvPr>
        </p:nvSpPr>
        <p:spPr>
          <a:xfrm>
            <a:off x="381000" y="1066800"/>
            <a:ext cx="8534400" cy="5715000"/>
          </a:xfrm>
        </p:spPr>
        <p:txBody>
          <a:bodyPr>
            <a:normAutofit fontScale="92500"/>
          </a:bodyPr>
          <a:lstStyle/>
          <a:p>
            <a:pPr>
              <a:buFont typeface="Wingdings" panose="05000000000000000000" pitchFamily="2" charset="2"/>
              <a:buChar char="Ø"/>
            </a:pPr>
            <a:r>
              <a:rPr lang="en-US" altLang="en-US" dirty="0"/>
              <a:t>A description of</a:t>
            </a:r>
          </a:p>
          <a:p>
            <a:pPr marL="1371600" lvl="2" indent="-457200">
              <a:buFont typeface="+mj-lt"/>
              <a:buAutoNum type="arabicPeriod"/>
            </a:pPr>
            <a:r>
              <a:rPr lang="en-US" altLang="en-US" dirty="0"/>
              <a:t>The types of disclosures for TPO that do not require authorization--and one example of each</a:t>
            </a:r>
          </a:p>
          <a:p>
            <a:pPr marL="1371600" lvl="2" indent="-457200">
              <a:buFont typeface="+mj-lt"/>
              <a:buAutoNum type="arabicPeriod"/>
            </a:pPr>
            <a:r>
              <a:rPr lang="en-US" altLang="en-US" dirty="0"/>
              <a:t>Each of the other purposes for which a disclosure is permitted or required without patient authorization</a:t>
            </a:r>
          </a:p>
          <a:p>
            <a:pPr marL="1371600" lvl="2" indent="-457200">
              <a:buFont typeface="+mj-lt"/>
              <a:buAutoNum type="arabicPeriod"/>
            </a:pPr>
            <a:r>
              <a:rPr lang="en-US" altLang="en-US" dirty="0"/>
              <a:t>The types of disclosures that require patient authorization</a:t>
            </a:r>
          </a:p>
          <a:p>
            <a:pPr marL="571500" indent="-457200">
              <a:buFont typeface="Wingdings" panose="05000000000000000000" pitchFamily="2" charset="2"/>
              <a:buChar char="Ø"/>
            </a:pPr>
            <a:r>
              <a:rPr lang="en-US" altLang="en-US" dirty="0"/>
              <a:t>For 1. and 2., above</a:t>
            </a:r>
          </a:p>
          <a:p>
            <a:pPr marL="1371600" lvl="2" indent="-457200">
              <a:buFont typeface="+mj-lt"/>
              <a:buAutoNum type="arabicPeriod"/>
            </a:pPr>
            <a:r>
              <a:rPr lang="en-US" altLang="en-US" dirty="0"/>
              <a:t>If a disclosure for any purpose described is </a:t>
            </a:r>
            <a:r>
              <a:rPr lang="en-US" altLang="en-US" u="sng" dirty="0"/>
              <a:t>prohibited or materially limited by other applicable law</a:t>
            </a:r>
            <a:r>
              <a:rPr lang="en-US" altLang="en-US" dirty="0"/>
              <a:t>, the description must reflect the more stringent law</a:t>
            </a:r>
          </a:p>
          <a:p>
            <a:pPr marL="1371600" lvl="2" indent="-457200">
              <a:buFont typeface="+mj-lt"/>
              <a:buAutoNum type="arabicPeriod"/>
            </a:pPr>
            <a:r>
              <a:rPr lang="en-US" altLang="en-US" dirty="0"/>
              <a:t>Sufficient detail to place the individual on notice of the uses and disclosures permitted/required by the Privacy Rule </a:t>
            </a:r>
            <a:r>
              <a:rPr lang="en-US" altLang="en-US" u="sng" dirty="0"/>
              <a:t>and</a:t>
            </a:r>
            <a:r>
              <a:rPr lang="en-US" altLang="en-US" dirty="0"/>
              <a:t> other applicable law</a:t>
            </a:r>
          </a:p>
          <a:p>
            <a:pPr marL="1371600" lvl="2" indent="-457200">
              <a:buFont typeface="+mj-lt"/>
              <a:buAutoNum type="arabicPeriod"/>
            </a:pPr>
            <a:endParaRPr lang="en-US" altLang="en-US" dirty="0"/>
          </a:p>
        </p:txBody>
      </p:sp>
    </p:spTree>
    <p:extLst>
      <p:ext uri="{BB962C8B-B14F-4D97-AF65-F5344CB8AC3E}">
        <p14:creationId xmlns:p14="http://schemas.microsoft.com/office/powerpoint/2010/main" val="28703680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171">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lstStyle/>
          <a:p>
            <a:r>
              <a:rPr lang="en-US" sz="3600" dirty="0"/>
              <a:t>Don’t Use A Generic NPP for Behavioral Health Services</a:t>
            </a:r>
          </a:p>
        </p:txBody>
      </p:sp>
      <p:sp>
        <p:nvSpPr>
          <p:cNvPr id="3" name="Content Placeholder 2"/>
          <p:cNvSpPr>
            <a:spLocks noGrp="1"/>
          </p:cNvSpPr>
          <p:nvPr>
            <p:ph idx="1"/>
          </p:nvPr>
        </p:nvSpPr>
        <p:spPr>
          <a:xfrm>
            <a:off x="609600" y="1752600"/>
            <a:ext cx="7315200" cy="4880587"/>
          </a:xfrm>
        </p:spPr>
        <p:txBody>
          <a:bodyPr>
            <a:normAutofit/>
          </a:bodyPr>
          <a:lstStyle/>
          <a:p>
            <a:pPr marL="0" indent="0" eaLnBrk="1" hangingPunct="1">
              <a:buNone/>
            </a:pPr>
            <a:r>
              <a:rPr lang="en-US" altLang="en-US" sz="2800" dirty="0"/>
              <a:t>The Privacy Rule permits disclosures that are not permitted by G.S. 122C and 42 C.F.R Part 2:</a:t>
            </a:r>
          </a:p>
          <a:p>
            <a:pPr lvl="1" eaLnBrk="1" hangingPunct="1">
              <a:buFont typeface="Wingdings" panose="05000000000000000000" pitchFamily="2" charset="2"/>
              <a:buChar char="§"/>
            </a:pPr>
            <a:r>
              <a:rPr lang="en-US" altLang="en-US" dirty="0"/>
              <a:t>When law enforcement requests info</a:t>
            </a:r>
          </a:p>
          <a:p>
            <a:pPr lvl="2" eaLnBrk="1" hangingPunct="1">
              <a:buFont typeface="Wingdings" panose="05000000000000000000" pitchFamily="2" charset="2"/>
              <a:buChar char="§"/>
            </a:pPr>
            <a:r>
              <a:rPr lang="en-US" altLang="en-US" dirty="0"/>
              <a:t>for identifying or locating a suspect, fugitive, witness, or missing person</a:t>
            </a:r>
          </a:p>
          <a:p>
            <a:pPr lvl="2" eaLnBrk="1" hangingPunct="1">
              <a:buFont typeface="Wingdings" panose="05000000000000000000" pitchFamily="2" charset="2"/>
              <a:buChar char="§"/>
            </a:pPr>
            <a:r>
              <a:rPr lang="en-US" altLang="en-US" dirty="0"/>
              <a:t>about an individual who is suspected to be a victim of a crime —§ 164.512(f)</a:t>
            </a:r>
          </a:p>
          <a:p>
            <a:pPr lvl="1">
              <a:buFont typeface="Wingdings" panose="05000000000000000000" pitchFamily="2" charset="2"/>
              <a:buChar char="§"/>
            </a:pPr>
            <a:r>
              <a:rPr lang="en-US" dirty="0"/>
              <a:t> In response to a subpoena</a:t>
            </a:r>
          </a:p>
        </p:txBody>
      </p:sp>
    </p:spTree>
    <p:extLst>
      <p:ext uri="{BB962C8B-B14F-4D97-AF65-F5344CB8AC3E}">
        <p14:creationId xmlns:p14="http://schemas.microsoft.com/office/powerpoint/2010/main" val="1063971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09600" y="381000"/>
            <a:ext cx="8162925" cy="866775"/>
          </a:xfrm>
        </p:spPr>
        <p:txBody>
          <a:bodyPr/>
          <a:lstStyle/>
          <a:p>
            <a:pPr eaLnBrk="1" hangingPunct="1"/>
            <a:r>
              <a:rPr lang="en-US" altLang="en-US" sz="4000" dirty="0"/>
              <a:t>Notice of Privacy Practices</a:t>
            </a:r>
          </a:p>
        </p:txBody>
      </p:sp>
      <p:sp>
        <p:nvSpPr>
          <p:cNvPr id="409603" name="Rectangle 3"/>
          <p:cNvSpPr>
            <a:spLocks noGrp="1" noChangeArrowheads="1"/>
          </p:cNvSpPr>
          <p:nvPr>
            <p:ph type="body" idx="1"/>
          </p:nvPr>
        </p:nvSpPr>
        <p:spPr>
          <a:xfrm>
            <a:off x="609600" y="1905000"/>
            <a:ext cx="8153400" cy="4953000"/>
          </a:xfrm>
        </p:spPr>
        <p:txBody>
          <a:bodyPr/>
          <a:lstStyle/>
          <a:p>
            <a:pPr eaLnBrk="1" hangingPunct="1">
              <a:spcBef>
                <a:spcPct val="50000"/>
              </a:spcBef>
              <a:buFont typeface="Wingdings" panose="05000000000000000000" pitchFamily="2" charset="2"/>
              <a:buNone/>
            </a:pPr>
            <a:r>
              <a:rPr lang="en-US" altLang="en-US" dirty="0"/>
              <a:t>	</a:t>
            </a:r>
            <a:r>
              <a:rPr lang="en-US" altLang="en-US" sz="2800" dirty="0"/>
              <a:t>Any “facility” may share client information with </a:t>
            </a:r>
            <a:r>
              <a:rPr lang="en-US" altLang="en-US" sz="2800" i="1" dirty="0"/>
              <a:t>a HIPAA covered entity</a:t>
            </a:r>
            <a:r>
              <a:rPr lang="en-US" altLang="en-US" sz="2800" dirty="0"/>
              <a:t> when necessary to coordinate care and treatment or to conduct quality assessment and improvement activities </a:t>
            </a:r>
            <a:r>
              <a:rPr lang="en-US" altLang="en-US" sz="2800" i="1" u="sng" dirty="0"/>
              <a:t>if</a:t>
            </a:r>
            <a:r>
              <a:rPr lang="en-US" altLang="en-US" sz="2800" u="sng" dirty="0"/>
              <a:t> the client is informed</a:t>
            </a:r>
            <a:r>
              <a:rPr lang="en-US" altLang="en-US" sz="2800" dirty="0"/>
              <a:t> of the right to opt out of these disclosures and does not object in writing or sign a non-disclosure form provided by the facility. </a:t>
            </a:r>
          </a:p>
          <a:p>
            <a:pPr lvl="1" eaLnBrk="1" hangingPunct="1">
              <a:spcBef>
                <a:spcPct val="50000"/>
              </a:spcBef>
              <a:buFont typeface="Wingdings" panose="05000000000000000000" pitchFamily="2" charset="2"/>
              <a:buNone/>
            </a:pPr>
            <a:r>
              <a:rPr lang="en-US" altLang="en-US" sz="2400" dirty="0"/>
              <a:t>						G.S. 122C-55(a7)</a:t>
            </a:r>
            <a:endParaRPr lang="en-US" altLang="en-US" dirty="0">
              <a:cs typeface="Times New Roman" panose="02020603050405020304" pitchFamily="18" charset="0"/>
            </a:endParaRPr>
          </a:p>
        </p:txBody>
      </p:sp>
    </p:spTree>
    <p:extLst>
      <p:ext uri="{BB962C8B-B14F-4D97-AF65-F5344CB8AC3E}">
        <p14:creationId xmlns:p14="http://schemas.microsoft.com/office/powerpoint/2010/main" val="24119614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603">
                                            <p:txEl>
                                              <p:pRg st="0" end="0"/>
                                            </p:txEl>
                                          </p:spTgt>
                                        </p:tgtEl>
                                        <p:attrNameLst>
                                          <p:attrName>style.visibility</p:attrName>
                                        </p:attrNameLst>
                                      </p:cBhvr>
                                      <p:to>
                                        <p:strVal val="visible"/>
                                      </p:to>
                                    </p:set>
                                    <p:anim calcmode="lin" valueType="num">
                                      <p:cBhvr additive="base">
                                        <p:cTn id="7" dur="500" fill="hold"/>
                                        <p:tgtEl>
                                          <p:spTgt spid="4096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0960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409603">
                                            <p:txEl>
                                              <p:pRg st="1" end="1"/>
                                            </p:txEl>
                                          </p:spTgt>
                                        </p:tgtEl>
                                        <p:attrNameLst>
                                          <p:attrName>style.visibility</p:attrName>
                                        </p:attrNameLst>
                                      </p:cBhvr>
                                      <p:to>
                                        <p:strVal val="visible"/>
                                      </p:to>
                                    </p:set>
                                    <p:anim calcmode="lin" valueType="num">
                                      <p:cBhvr additive="base">
                                        <p:cTn id="11" dur="500" fill="hold"/>
                                        <p:tgtEl>
                                          <p:spTgt spid="40960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0960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03"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533400" y="990600"/>
            <a:ext cx="8077200" cy="3200400"/>
          </a:xfrm>
        </p:spPr>
        <p:txBody>
          <a:bodyPr/>
          <a:lstStyle/>
          <a:p>
            <a:pPr algn="ctr">
              <a:spcBef>
                <a:spcPct val="50000"/>
              </a:spcBef>
              <a:buFont typeface="Wingdings" panose="05000000000000000000" pitchFamily="2" charset="2"/>
              <a:buNone/>
            </a:pPr>
            <a:endParaRPr lang="en-US" altLang="en-US" sz="4800" dirty="0">
              <a:cs typeface="Times New Roman" panose="02020603050405020304" pitchFamily="18" charset="0"/>
            </a:endParaRPr>
          </a:p>
          <a:p>
            <a:pPr algn="ctr">
              <a:spcBef>
                <a:spcPct val="50000"/>
              </a:spcBef>
              <a:buFont typeface="Wingdings" panose="05000000000000000000" pitchFamily="2" charset="2"/>
              <a:buNone/>
            </a:pPr>
            <a:r>
              <a:rPr lang="en-US" altLang="en-US" sz="4800" dirty="0">
                <a:cs typeface="Times New Roman" panose="02020603050405020304" pitchFamily="18" charset="0"/>
              </a:rPr>
              <a:t>Subpoenas and Court Orders</a:t>
            </a:r>
          </a:p>
        </p:txBody>
      </p:sp>
    </p:spTree>
    <p:extLst>
      <p:ext uri="{BB962C8B-B14F-4D97-AF65-F5344CB8AC3E}">
        <p14:creationId xmlns:p14="http://schemas.microsoft.com/office/powerpoint/2010/main" val="39730878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04800" y="228600"/>
            <a:ext cx="8534400" cy="838200"/>
          </a:xfrm>
        </p:spPr>
        <p:txBody>
          <a:bodyPr/>
          <a:lstStyle/>
          <a:p>
            <a:pPr eaLnBrk="1" hangingPunct="1"/>
            <a:r>
              <a:rPr lang="en-US" altLang="en-US" b="1" dirty="0"/>
              <a:t>Subpoenas</a:t>
            </a:r>
          </a:p>
        </p:txBody>
      </p:sp>
      <p:sp>
        <p:nvSpPr>
          <p:cNvPr id="34819" name="Rectangle 3"/>
          <p:cNvSpPr>
            <a:spLocks noGrp="1" noChangeArrowheads="1"/>
          </p:cNvSpPr>
          <p:nvPr>
            <p:ph type="body" idx="1"/>
          </p:nvPr>
        </p:nvSpPr>
        <p:spPr>
          <a:xfrm>
            <a:off x="304800" y="1752600"/>
            <a:ext cx="8229600" cy="4191000"/>
          </a:xfrm>
        </p:spPr>
        <p:txBody>
          <a:bodyPr/>
          <a:lstStyle/>
          <a:p>
            <a:pPr eaLnBrk="1" hangingPunct="1">
              <a:lnSpc>
                <a:spcPct val="90000"/>
              </a:lnSpc>
              <a:spcBef>
                <a:spcPct val="50000"/>
              </a:spcBef>
              <a:buFont typeface="Wingdings" panose="05000000000000000000" pitchFamily="2" charset="2"/>
              <a:buChar char="§"/>
            </a:pPr>
            <a:r>
              <a:rPr lang="en-US" altLang="en-US" sz="2800" dirty="0">
                <a:cs typeface="Times New Roman" panose="02020603050405020304" pitchFamily="18" charset="0"/>
              </a:rPr>
              <a:t>HIPAA privacy rule permits disclosure in response to a subpoena. 45 CFR 164.512(e)</a:t>
            </a:r>
          </a:p>
          <a:p>
            <a:pPr eaLnBrk="1" hangingPunct="1">
              <a:lnSpc>
                <a:spcPct val="90000"/>
              </a:lnSpc>
              <a:spcBef>
                <a:spcPct val="50000"/>
              </a:spcBef>
              <a:buFont typeface="Wingdings" panose="05000000000000000000" pitchFamily="2" charset="2"/>
              <a:buChar char="§"/>
            </a:pPr>
            <a:r>
              <a:rPr lang="en-US" altLang="en-US" sz="2800" dirty="0">
                <a:cs typeface="Times New Roman" panose="02020603050405020304" pitchFamily="18" charset="0"/>
              </a:rPr>
              <a:t>State law governing MH/DD/SA information (G.S. 122C) does not permit disclosure in response to a subpoena</a:t>
            </a:r>
          </a:p>
          <a:p>
            <a:pPr eaLnBrk="1" hangingPunct="1">
              <a:lnSpc>
                <a:spcPct val="90000"/>
              </a:lnSpc>
              <a:spcBef>
                <a:spcPct val="50000"/>
              </a:spcBef>
              <a:buFont typeface="Wingdings" panose="05000000000000000000" pitchFamily="2" charset="2"/>
              <a:buChar char="§"/>
            </a:pPr>
            <a:r>
              <a:rPr lang="en-US" altLang="en-US" sz="2800" dirty="0">
                <a:cs typeface="Times New Roman" panose="02020603050405020304" pitchFamily="18" charset="0"/>
              </a:rPr>
              <a:t>Federal law governing SUD treatment information does not permit disclosure response to a subpoena</a:t>
            </a:r>
          </a:p>
          <a:p>
            <a:pPr eaLnBrk="1" hangingPunct="1">
              <a:lnSpc>
                <a:spcPct val="90000"/>
              </a:lnSpc>
              <a:spcBef>
                <a:spcPct val="50000"/>
              </a:spcBef>
              <a:buFont typeface="Wingdings" panose="05000000000000000000" pitchFamily="2" charset="2"/>
              <a:buChar char="§"/>
            </a:pPr>
            <a:endParaRPr lang="en-US" altLang="en-US" sz="2800" dirty="0">
              <a:cs typeface="Times New Roman" panose="02020603050405020304" pitchFamily="18" charset="0"/>
            </a:endParaRPr>
          </a:p>
        </p:txBody>
      </p:sp>
    </p:spTree>
    <p:extLst>
      <p:ext uri="{BB962C8B-B14F-4D97-AF65-F5344CB8AC3E}">
        <p14:creationId xmlns:p14="http://schemas.microsoft.com/office/powerpoint/2010/main" val="10317015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fade">
                                      <p:cBhvr>
                                        <p:cTn id="7" dur="500"/>
                                        <p:tgtEl>
                                          <p:spTgt spid="348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fade">
                                      <p:cBhvr>
                                        <p:cTn id="12" dur="500"/>
                                        <p:tgtEl>
                                          <p:spTgt spid="348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4819">
                                            <p:txEl>
                                              <p:pRg st="2" end="2"/>
                                            </p:txEl>
                                          </p:spTgt>
                                        </p:tgtEl>
                                        <p:attrNameLst>
                                          <p:attrName>style.visibility</p:attrName>
                                        </p:attrNameLst>
                                      </p:cBhvr>
                                      <p:to>
                                        <p:strVal val="visible"/>
                                      </p:to>
                                    </p:set>
                                    <p:animEffect transition="in" filter="fade">
                                      <p:cBhvr>
                                        <p:cTn id="17" dur="500"/>
                                        <p:tgtEl>
                                          <p:spTgt spid="348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04800" y="228600"/>
            <a:ext cx="8534400" cy="914400"/>
          </a:xfrm>
        </p:spPr>
        <p:txBody>
          <a:bodyPr/>
          <a:lstStyle/>
          <a:p>
            <a:pPr eaLnBrk="1" hangingPunct="1"/>
            <a:r>
              <a:rPr lang="en-US" altLang="en-US" b="1" dirty="0"/>
              <a:t>Subpoenas—G.S. 122C; 42 C.F.R 2</a:t>
            </a:r>
          </a:p>
        </p:txBody>
      </p:sp>
      <p:sp>
        <p:nvSpPr>
          <p:cNvPr id="34819" name="Rectangle 3"/>
          <p:cNvSpPr>
            <a:spLocks noGrp="1" noChangeArrowheads="1"/>
          </p:cNvSpPr>
          <p:nvPr>
            <p:ph type="body" idx="1"/>
          </p:nvPr>
        </p:nvSpPr>
        <p:spPr>
          <a:xfrm>
            <a:off x="381000" y="1676400"/>
            <a:ext cx="8229600" cy="4419600"/>
          </a:xfrm>
        </p:spPr>
        <p:txBody>
          <a:bodyPr/>
          <a:lstStyle/>
          <a:p>
            <a:pPr eaLnBrk="1" hangingPunct="1">
              <a:lnSpc>
                <a:spcPct val="90000"/>
              </a:lnSpc>
              <a:spcBef>
                <a:spcPct val="50000"/>
              </a:spcBef>
              <a:buFont typeface="Wingdings" panose="05000000000000000000" pitchFamily="2" charset="2"/>
              <a:buChar char="§"/>
            </a:pPr>
            <a:r>
              <a:rPr lang="en-US" altLang="en-US" dirty="0">
                <a:cs typeface="Times New Roman" panose="02020603050405020304" pitchFamily="18" charset="0"/>
              </a:rPr>
              <a:t>Basic rule applies: disclosure is not permitted unless:</a:t>
            </a:r>
          </a:p>
          <a:p>
            <a:pPr lvl="2" eaLnBrk="1" hangingPunct="1">
              <a:lnSpc>
                <a:spcPct val="90000"/>
              </a:lnSpc>
              <a:spcBef>
                <a:spcPct val="50000"/>
              </a:spcBef>
            </a:pPr>
            <a:r>
              <a:rPr lang="en-US" altLang="en-US" sz="2800" dirty="0">
                <a:cs typeface="Times New Roman" panose="02020603050405020304" pitchFamily="18" charset="0"/>
              </a:rPr>
              <a:t>A court orders disclosure</a:t>
            </a:r>
          </a:p>
          <a:p>
            <a:pPr lvl="2" eaLnBrk="1" hangingPunct="1">
              <a:lnSpc>
                <a:spcPct val="90000"/>
              </a:lnSpc>
              <a:spcBef>
                <a:spcPct val="50000"/>
              </a:spcBef>
            </a:pPr>
            <a:r>
              <a:rPr lang="en-US" altLang="en-US" sz="2800" dirty="0">
                <a:cs typeface="Times New Roman" panose="02020603050405020304" pitchFamily="18" charset="0"/>
              </a:rPr>
              <a:t>The client consents to disclosure, or</a:t>
            </a:r>
          </a:p>
          <a:p>
            <a:pPr lvl="2" eaLnBrk="1" hangingPunct="1">
              <a:lnSpc>
                <a:spcPct val="90000"/>
              </a:lnSpc>
              <a:spcBef>
                <a:spcPct val="50000"/>
              </a:spcBef>
            </a:pPr>
            <a:r>
              <a:rPr lang="en-US" altLang="en-US" sz="2800" dirty="0">
                <a:cs typeface="Times New Roman" panose="02020603050405020304" pitchFamily="18" charset="0"/>
              </a:rPr>
              <a:t>The applicable confidentiality law makes an exception to confidentiality that applies to the particular circumstances</a:t>
            </a:r>
          </a:p>
        </p:txBody>
      </p:sp>
    </p:spTree>
    <p:extLst>
      <p:ext uri="{BB962C8B-B14F-4D97-AF65-F5344CB8AC3E}">
        <p14:creationId xmlns:p14="http://schemas.microsoft.com/office/powerpoint/2010/main" val="35353850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fade">
                                      <p:cBhvr>
                                        <p:cTn id="7" dur="500"/>
                                        <p:tgtEl>
                                          <p:spTgt spid="3481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4819">
                                            <p:txEl>
                                              <p:pRg st="1" end="1"/>
                                            </p:txEl>
                                          </p:spTgt>
                                        </p:tgtEl>
                                        <p:attrNameLst>
                                          <p:attrName>style.visibility</p:attrName>
                                        </p:attrNameLst>
                                      </p:cBhvr>
                                      <p:to>
                                        <p:strVal val="visible"/>
                                      </p:to>
                                    </p:set>
                                    <p:animEffect transition="in" filter="fade">
                                      <p:cBhvr>
                                        <p:cTn id="10" dur="500"/>
                                        <p:tgtEl>
                                          <p:spTgt spid="3481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4819">
                                            <p:txEl>
                                              <p:pRg st="2" end="2"/>
                                            </p:txEl>
                                          </p:spTgt>
                                        </p:tgtEl>
                                        <p:attrNameLst>
                                          <p:attrName>style.visibility</p:attrName>
                                        </p:attrNameLst>
                                      </p:cBhvr>
                                      <p:to>
                                        <p:strVal val="visible"/>
                                      </p:to>
                                    </p:set>
                                    <p:animEffect transition="in" filter="fade">
                                      <p:cBhvr>
                                        <p:cTn id="13" dur="500"/>
                                        <p:tgtEl>
                                          <p:spTgt spid="34819">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4819">
                                            <p:txEl>
                                              <p:pRg st="3" end="3"/>
                                            </p:txEl>
                                          </p:spTgt>
                                        </p:tgtEl>
                                        <p:attrNameLst>
                                          <p:attrName>style.visibility</p:attrName>
                                        </p:attrNameLst>
                                      </p:cBhvr>
                                      <p:to>
                                        <p:strVal val="visible"/>
                                      </p:to>
                                    </p:set>
                                    <p:animEffect transition="in" filter="fade">
                                      <p:cBhvr>
                                        <p:cTn id="16" dur="500"/>
                                        <p:tgtEl>
                                          <p:spTgt spid="348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04800" y="228600"/>
            <a:ext cx="8391525" cy="838200"/>
          </a:xfrm>
        </p:spPr>
        <p:txBody>
          <a:bodyPr/>
          <a:lstStyle/>
          <a:p>
            <a:pPr eaLnBrk="1" hangingPunct="1"/>
            <a:r>
              <a:rPr lang="en-US" altLang="en-US" b="1" dirty="0"/>
              <a:t>Court Orders—122C and HIPAA</a:t>
            </a:r>
          </a:p>
        </p:txBody>
      </p:sp>
      <p:sp>
        <p:nvSpPr>
          <p:cNvPr id="35843" name="Rectangle 3"/>
          <p:cNvSpPr>
            <a:spLocks noGrp="1" noChangeArrowheads="1"/>
          </p:cNvSpPr>
          <p:nvPr>
            <p:ph type="body" idx="1"/>
          </p:nvPr>
        </p:nvSpPr>
        <p:spPr>
          <a:xfrm>
            <a:off x="304800" y="1524000"/>
            <a:ext cx="8077200" cy="4343400"/>
          </a:xfrm>
        </p:spPr>
        <p:txBody>
          <a:bodyPr/>
          <a:lstStyle/>
          <a:p>
            <a:pPr eaLnBrk="1" hangingPunct="1">
              <a:spcBef>
                <a:spcPct val="50000"/>
              </a:spcBef>
              <a:buFont typeface="Wingdings" panose="05000000000000000000" pitchFamily="2" charset="2"/>
              <a:buChar char="§"/>
            </a:pPr>
            <a:r>
              <a:rPr lang="en-US" altLang="en-US" dirty="0">
                <a:cs typeface="Times New Roman" panose="02020603050405020304" pitchFamily="18" charset="0"/>
              </a:rPr>
              <a:t>GS 122C-54(a) requires a facility to disclose in response to a court order</a:t>
            </a:r>
          </a:p>
          <a:p>
            <a:pPr eaLnBrk="1" hangingPunct="1">
              <a:spcBef>
                <a:spcPct val="50000"/>
              </a:spcBef>
              <a:buFont typeface="Wingdings" panose="05000000000000000000" pitchFamily="2" charset="2"/>
              <a:buChar char="§"/>
            </a:pPr>
            <a:r>
              <a:rPr lang="en-US" altLang="en-US" dirty="0">
                <a:cs typeface="Times New Roman" panose="02020603050405020304" pitchFamily="18" charset="0"/>
              </a:rPr>
              <a:t>HIPAA, 45 CFR 164.512(e), permits a covered entity to disclose in response to a court order </a:t>
            </a:r>
          </a:p>
          <a:p>
            <a:pPr eaLnBrk="1" hangingPunct="1">
              <a:spcBef>
                <a:spcPct val="50000"/>
              </a:spcBef>
              <a:buFont typeface="Wingdings" panose="05000000000000000000" pitchFamily="2" charset="2"/>
              <a:buChar char="§"/>
            </a:pPr>
            <a:r>
              <a:rPr lang="en-US" altLang="en-US" dirty="0">
                <a:cs typeface="Times New Roman" panose="02020603050405020304" pitchFamily="18" charset="0"/>
              </a:rPr>
              <a:t>Neither law expresses any particular procedure, standard, or findings</a:t>
            </a:r>
          </a:p>
        </p:txBody>
      </p:sp>
    </p:spTree>
    <p:extLst>
      <p:ext uri="{BB962C8B-B14F-4D97-AF65-F5344CB8AC3E}">
        <p14:creationId xmlns:p14="http://schemas.microsoft.com/office/powerpoint/2010/main" val="24677322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fade">
                                      <p:cBhvr>
                                        <p:cTn id="7" dur="500"/>
                                        <p:tgtEl>
                                          <p:spTgt spid="358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fade">
                                      <p:cBhvr>
                                        <p:cTn id="12" dur="500"/>
                                        <p:tgtEl>
                                          <p:spTgt spid="358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843">
                                            <p:txEl>
                                              <p:pRg st="2" end="2"/>
                                            </p:txEl>
                                          </p:spTgt>
                                        </p:tgtEl>
                                        <p:attrNameLst>
                                          <p:attrName>style.visibility</p:attrName>
                                        </p:attrNameLst>
                                      </p:cBhvr>
                                      <p:to>
                                        <p:strVal val="visible"/>
                                      </p:to>
                                    </p:set>
                                    <p:animEffect transition="in" filter="fade">
                                      <p:cBhvr>
                                        <p:cTn id="17" dur="500"/>
                                        <p:tgtEl>
                                          <p:spTgt spid="358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3400" y="304800"/>
            <a:ext cx="8162925" cy="990600"/>
          </a:xfrm>
        </p:spPr>
        <p:txBody>
          <a:bodyPr/>
          <a:lstStyle/>
          <a:p>
            <a:pPr eaLnBrk="1" hangingPunct="1"/>
            <a:r>
              <a:rPr lang="en-US" altLang="en-US" sz="3600" b="1" dirty="0"/>
              <a:t>Privacy Rule—Covered Health Care Providers</a:t>
            </a:r>
          </a:p>
        </p:txBody>
      </p:sp>
      <p:sp>
        <p:nvSpPr>
          <p:cNvPr id="11267" name="Rectangle 3"/>
          <p:cNvSpPr>
            <a:spLocks noGrp="1" noChangeArrowheads="1"/>
          </p:cNvSpPr>
          <p:nvPr>
            <p:ph idx="1"/>
          </p:nvPr>
        </p:nvSpPr>
        <p:spPr>
          <a:xfrm>
            <a:off x="533400" y="1828800"/>
            <a:ext cx="7924800" cy="2590800"/>
          </a:xfrm>
        </p:spPr>
        <p:txBody>
          <a:bodyPr/>
          <a:lstStyle/>
          <a:p>
            <a:pPr eaLnBrk="1" hangingPunct="1">
              <a:lnSpc>
                <a:spcPct val="80000"/>
              </a:lnSpc>
              <a:spcBef>
                <a:spcPct val="50000"/>
              </a:spcBef>
            </a:pPr>
            <a:endParaRPr lang="en-US" altLang="en-US" dirty="0">
              <a:cs typeface="Times New Roman" panose="02020603050405020304" pitchFamily="18" charset="0"/>
            </a:endParaRPr>
          </a:p>
          <a:p>
            <a:pPr eaLnBrk="1" hangingPunct="1">
              <a:lnSpc>
                <a:spcPct val="80000"/>
              </a:lnSpc>
              <a:spcBef>
                <a:spcPct val="50000"/>
              </a:spcBef>
              <a:buFont typeface="Wingdings" panose="05000000000000000000" pitchFamily="2" charset="2"/>
              <a:buNone/>
            </a:pPr>
            <a:r>
              <a:rPr lang="en-US" altLang="en-US" dirty="0">
                <a:cs typeface="Times New Roman" panose="02020603050405020304" pitchFamily="18" charset="0"/>
              </a:rPr>
              <a:t>	Any health care provider that transmits any health information in electronic form in connection with a HIPAA “transaction”</a:t>
            </a:r>
          </a:p>
        </p:txBody>
      </p:sp>
    </p:spTree>
    <p:extLst>
      <p:ext uri="{BB962C8B-B14F-4D97-AF65-F5344CB8AC3E}">
        <p14:creationId xmlns:p14="http://schemas.microsoft.com/office/powerpoint/2010/main" val="11152701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33400" y="304800"/>
            <a:ext cx="8153400" cy="1143000"/>
          </a:xfrm>
        </p:spPr>
        <p:txBody>
          <a:bodyPr/>
          <a:lstStyle/>
          <a:p>
            <a:pPr eaLnBrk="1" hangingPunct="1"/>
            <a:r>
              <a:rPr lang="en-US" altLang="en-US" b="1" dirty="0"/>
              <a:t>Court Orders—Evidentiary Privileges—GS 8-53.3, et seq.</a:t>
            </a:r>
          </a:p>
        </p:txBody>
      </p:sp>
      <p:sp>
        <p:nvSpPr>
          <p:cNvPr id="41987" name="Rectangle 3"/>
          <p:cNvSpPr>
            <a:spLocks noGrp="1" noChangeArrowheads="1"/>
          </p:cNvSpPr>
          <p:nvPr>
            <p:ph type="body" idx="1"/>
          </p:nvPr>
        </p:nvSpPr>
        <p:spPr>
          <a:xfrm>
            <a:off x="533400" y="2133600"/>
            <a:ext cx="7848600" cy="2590800"/>
          </a:xfrm>
        </p:spPr>
        <p:txBody>
          <a:bodyPr/>
          <a:lstStyle/>
          <a:p>
            <a:pPr marL="0" indent="0" eaLnBrk="1" hangingPunct="1">
              <a:lnSpc>
                <a:spcPct val="90000"/>
              </a:lnSpc>
              <a:spcBef>
                <a:spcPct val="50000"/>
              </a:spcBef>
              <a:buNone/>
            </a:pPr>
            <a:r>
              <a:rPr lang="en-US" altLang="en-US" dirty="0"/>
              <a:t>A court may compel disclosure of privileged information if, in the court's opinion, disclosure is “necessary to the proper administration of justice”</a:t>
            </a:r>
          </a:p>
          <a:p>
            <a:pPr eaLnBrk="1" hangingPunct="1">
              <a:lnSpc>
                <a:spcPct val="90000"/>
              </a:lnSpc>
              <a:spcBef>
                <a:spcPct val="50000"/>
              </a:spcBef>
            </a:pPr>
            <a:endParaRPr lang="en-US" altLang="en-US" dirty="0"/>
          </a:p>
          <a:p>
            <a:pPr eaLnBrk="1" hangingPunct="1">
              <a:lnSpc>
                <a:spcPct val="90000"/>
              </a:lnSpc>
              <a:spcBef>
                <a:spcPct val="50000"/>
              </a:spcBef>
            </a:pPr>
            <a:endParaRPr lang="en-US" altLang="en-US" dirty="0"/>
          </a:p>
          <a:p>
            <a:pPr eaLnBrk="1" hangingPunct="1">
              <a:lnSpc>
                <a:spcPct val="90000"/>
              </a:lnSpc>
              <a:spcBef>
                <a:spcPct val="50000"/>
              </a:spcBef>
              <a:buFont typeface="Wingdings" panose="05000000000000000000" pitchFamily="2" charset="2"/>
              <a:buNone/>
            </a:pPr>
            <a:endParaRPr lang="en-US" altLang="en-US" dirty="0"/>
          </a:p>
        </p:txBody>
      </p:sp>
    </p:spTree>
    <p:extLst>
      <p:ext uri="{BB962C8B-B14F-4D97-AF65-F5344CB8AC3E}">
        <p14:creationId xmlns:p14="http://schemas.microsoft.com/office/powerpoint/2010/main" val="5963041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381000" y="152400"/>
            <a:ext cx="8501063" cy="838200"/>
          </a:xfrm>
        </p:spPr>
        <p:txBody>
          <a:bodyPr/>
          <a:lstStyle/>
          <a:p>
            <a:r>
              <a:rPr lang="en-US" altLang="en-US" sz="3600" b="1" dirty="0"/>
              <a:t>Court Orders—42 CFR 2</a:t>
            </a:r>
          </a:p>
        </p:txBody>
      </p:sp>
      <p:sp>
        <p:nvSpPr>
          <p:cNvPr id="37891" name="Content Placeholder 2"/>
          <p:cNvSpPr>
            <a:spLocks noGrp="1"/>
          </p:cNvSpPr>
          <p:nvPr>
            <p:ph idx="1"/>
          </p:nvPr>
        </p:nvSpPr>
        <p:spPr>
          <a:xfrm>
            <a:off x="381000" y="1219200"/>
            <a:ext cx="8229600" cy="4800600"/>
          </a:xfrm>
        </p:spPr>
        <p:txBody>
          <a:bodyPr/>
          <a:lstStyle/>
          <a:p>
            <a:pPr marL="0" indent="0">
              <a:buNone/>
            </a:pPr>
            <a:r>
              <a:rPr lang="en-US" altLang="en-US" dirty="0"/>
              <a:t>There are four kinds of court orders, depending on the purpose for the disclosure</a:t>
            </a:r>
          </a:p>
          <a:p>
            <a:pPr>
              <a:buFont typeface="Wingdings" panose="05000000000000000000" pitchFamily="2" charset="2"/>
              <a:buChar char="§"/>
            </a:pPr>
            <a:r>
              <a:rPr lang="en-US" altLang="en-US" sz="2800" dirty="0"/>
              <a:t>Any purpose other than for criminal investigation or prosecution. § 2.64</a:t>
            </a:r>
          </a:p>
          <a:p>
            <a:pPr>
              <a:buFont typeface="Wingdings" panose="05000000000000000000" pitchFamily="2" charset="2"/>
              <a:buChar char="§"/>
            </a:pPr>
            <a:r>
              <a:rPr lang="en-US" altLang="en-US" sz="2800" dirty="0"/>
              <a:t>To criminally investigate or prosecute a patient. § 2.65</a:t>
            </a:r>
          </a:p>
          <a:p>
            <a:pPr>
              <a:buFont typeface="Wingdings" panose="05000000000000000000" pitchFamily="2" charset="2"/>
              <a:buChar char="§"/>
            </a:pPr>
            <a:r>
              <a:rPr lang="en-US" altLang="en-US" sz="2800" dirty="0"/>
              <a:t>To criminally investigate or prosecute a program or person holding records. § 2.66</a:t>
            </a:r>
          </a:p>
          <a:p>
            <a:pPr>
              <a:buFont typeface="Wingdings" panose="05000000000000000000" pitchFamily="2" charset="2"/>
              <a:buChar char="§"/>
            </a:pPr>
            <a:r>
              <a:rPr lang="en-US" altLang="en-US" sz="2800" dirty="0"/>
              <a:t>To place an undercover agent or informant in a program. § 2.67</a:t>
            </a:r>
          </a:p>
          <a:p>
            <a:endParaRPr lang="en-US" altLang="en-US" dirty="0"/>
          </a:p>
          <a:p>
            <a:endParaRPr lang="en-US" altLang="en-US" dirty="0"/>
          </a:p>
        </p:txBody>
      </p:sp>
    </p:spTree>
    <p:extLst>
      <p:ext uri="{BB962C8B-B14F-4D97-AF65-F5344CB8AC3E}">
        <p14:creationId xmlns:p14="http://schemas.microsoft.com/office/powerpoint/2010/main" val="23909112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fade">
                                      <p:cBhvr>
                                        <p:cTn id="7" dur="500"/>
                                        <p:tgtEl>
                                          <p:spTgt spid="378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7891">
                                            <p:txEl>
                                              <p:pRg st="1" end="1"/>
                                            </p:txEl>
                                          </p:spTgt>
                                        </p:tgtEl>
                                        <p:attrNameLst>
                                          <p:attrName>style.visibility</p:attrName>
                                        </p:attrNameLst>
                                      </p:cBhvr>
                                      <p:to>
                                        <p:strVal val="visible"/>
                                      </p:to>
                                    </p:set>
                                    <p:animEffect transition="in" filter="fade">
                                      <p:cBhvr>
                                        <p:cTn id="12" dur="500"/>
                                        <p:tgtEl>
                                          <p:spTgt spid="378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7891">
                                            <p:txEl>
                                              <p:pRg st="2" end="2"/>
                                            </p:txEl>
                                          </p:spTgt>
                                        </p:tgtEl>
                                        <p:attrNameLst>
                                          <p:attrName>style.visibility</p:attrName>
                                        </p:attrNameLst>
                                      </p:cBhvr>
                                      <p:to>
                                        <p:strVal val="visible"/>
                                      </p:to>
                                    </p:set>
                                    <p:animEffect transition="in" filter="fade">
                                      <p:cBhvr>
                                        <p:cTn id="17" dur="500"/>
                                        <p:tgtEl>
                                          <p:spTgt spid="378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7891">
                                            <p:txEl>
                                              <p:pRg st="3" end="3"/>
                                            </p:txEl>
                                          </p:spTgt>
                                        </p:tgtEl>
                                        <p:attrNameLst>
                                          <p:attrName>style.visibility</p:attrName>
                                        </p:attrNameLst>
                                      </p:cBhvr>
                                      <p:to>
                                        <p:strVal val="visible"/>
                                      </p:to>
                                    </p:set>
                                    <p:animEffect transition="in" filter="fade">
                                      <p:cBhvr>
                                        <p:cTn id="22" dur="500"/>
                                        <p:tgtEl>
                                          <p:spTgt spid="3789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7891">
                                            <p:txEl>
                                              <p:pRg st="4" end="4"/>
                                            </p:txEl>
                                          </p:spTgt>
                                        </p:tgtEl>
                                        <p:attrNameLst>
                                          <p:attrName>style.visibility</p:attrName>
                                        </p:attrNameLst>
                                      </p:cBhvr>
                                      <p:to>
                                        <p:strVal val="visible"/>
                                      </p:to>
                                    </p:set>
                                    <p:animEffect transition="in" filter="fade">
                                      <p:cBhvr>
                                        <p:cTn id="27" dur="500"/>
                                        <p:tgtEl>
                                          <p:spTgt spid="378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04800" y="304800"/>
            <a:ext cx="8610600" cy="912812"/>
          </a:xfrm>
        </p:spPr>
        <p:txBody>
          <a:bodyPr/>
          <a:lstStyle/>
          <a:p>
            <a:r>
              <a:rPr lang="en-US" altLang="en-US" b="1" dirty="0"/>
              <a:t>Court Order to Disclose SUD Info</a:t>
            </a:r>
          </a:p>
        </p:txBody>
      </p:sp>
      <p:sp>
        <p:nvSpPr>
          <p:cNvPr id="38915" name="Rectangle 3"/>
          <p:cNvSpPr>
            <a:spLocks noGrp="1" noChangeArrowheads="1"/>
          </p:cNvSpPr>
          <p:nvPr>
            <p:ph type="body" idx="1"/>
          </p:nvPr>
        </p:nvSpPr>
        <p:spPr>
          <a:xfrm>
            <a:off x="457200" y="1524000"/>
            <a:ext cx="8305800" cy="4343400"/>
          </a:xfrm>
        </p:spPr>
        <p:txBody>
          <a:bodyPr/>
          <a:lstStyle/>
          <a:p>
            <a:pPr>
              <a:lnSpc>
                <a:spcPct val="90000"/>
              </a:lnSpc>
              <a:spcBef>
                <a:spcPct val="50000"/>
              </a:spcBef>
              <a:buFont typeface="Wingdings" panose="05000000000000000000" pitchFamily="2" charset="2"/>
              <a:buChar char="§"/>
            </a:pPr>
            <a:r>
              <a:rPr lang="en-US" altLang="en-US" sz="2800" dirty="0">
                <a:cs typeface="Times New Roman" panose="02020603050405020304" pitchFamily="18" charset="0"/>
              </a:rPr>
              <a:t>Judicial review of records (inc. hearing, oral argument) must be </a:t>
            </a:r>
            <a:r>
              <a:rPr lang="en-US" altLang="en-US" sz="2800" i="1" dirty="0">
                <a:cs typeface="Times New Roman" panose="02020603050405020304" pitchFamily="18" charset="0"/>
              </a:rPr>
              <a:t>in</a:t>
            </a:r>
            <a:r>
              <a:rPr lang="en-US" altLang="en-US" sz="2800" dirty="0">
                <a:cs typeface="Times New Roman" panose="02020603050405020304" pitchFamily="18" charset="0"/>
              </a:rPr>
              <a:t> </a:t>
            </a:r>
            <a:r>
              <a:rPr lang="en-US" altLang="en-US" sz="2800" i="1" dirty="0">
                <a:cs typeface="Times New Roman" panose="02020603050405020304" pitchFamily="18" charset="0"/>
              </a:rPr>
              <a:t>camera</a:t>
            </a:r>
            <a:endParaRPr lang="en-US" altLang="en-US" sz="2800" dirty="0">
              <a:cs typeface="Times New Roman" panose="02020603050405020304" pitchFamily="18" charset="0"/>
            </a:endParaRPr>
          </a:p>
          <a:p>
            <a:pPr>
              <a:lnSpc>
                <a:spcPct val="90000"/>
              </a:lnSpc>
              <a:spcBef>
                <a:spcPct val="50000"/>
              </a:spcBef>
              <a:buFont typeface="Wingdings" panose="05000000000000000000" pitchFamily="2" charset="2"/>
              <a:buChar char="§"/>
            </a:pPr>
            <a:r>
              <a:rPr lang="en-US" altLang="en-US" sz="2800" dirty="0">
                <a:cs typeface="Times New Roman" panose="02020603050405020304" pitchFamily="18" charset="0"/>
              </a:rPr>
              <a:t>Court must find “good cause” for disclosure</a:t>
            </a:r>
          </a:p>
          <a:p>
            <a:pPr>
              <a:lnSpc>
                <a:spcPct val="90000"/>
              </a:lnSpc>
              <a:spcBef>
                <a:spcPct val="50000"/>
              </a:spcBef>
              <a:buFont typeface="Wingdings" panose="05000000000000000000" pitchFamily="2" charset="2"/>
              <a:buChar char="§"/>
            </a:pPr>
            <a:r>
              <a:rPr lang="en-US" altLang="en-US" sz="2800" dirty="0">
                <a:cs typeface="Times New Roman" panose="02020603050405020304" pitchFamily="18" charset="0"/>
              </a:rPr>
              <a:t>Court must limit disclosure to </a:t>
            </a:r>
          </a:p>
          <a:p>
            <a:pPr lvl="1">
              <a:lnSpc>
                <a:spcPct val="90000"/>
              </a:lnSpc>
              <a:spcBef>
                <a:spcPct val="50000"/>
              </a:spcBef>
              <a:buFont typeface="Wingdings" panose="05000000000000000000" pitchFamily="2" charset="2"/>
              <a:buChar char="Ø"/>
            </a:pPr>
            <a:r>
              <a:rPr lang="en-US" altLang="en-US" dirty="0">
                <a:cs typeface="Times New Roman" panose="02020603050405020304" pitchFamily="18" charset="0"/>
              </a:rPr>
              <a:t>Parts of record that are essential to fulfilling the objective of the order</a:t>
            </a:r>
          </a:p>
          <a:p>
            <a:pPr lvl="1">
              <a:lnSpc>
                <a:spcPct val="90000"/>
              </a:lnSpc>
              <a:spcBef>
                <a:spcPct val="50000"/>
              </a:spcBef>
              <a:buFont typeface="Wingdings" panose="05000000000000000000" pitchFamily="2" charset="2"/>
              <a:buChar char="Ø"/>
            </a:pPr>
            <a:r>
              <a:rPr lang="en-US" altLang="en-US" dirty="0">
                <a:cs typeface="Times New Roman" panose="02020603050405020304" pitchFamily="18" charset="0"/>
              </a:rPr>
              <a:t>Persons whose need for information forms the basis for the order </a:t>
            </a:r>
          </a:p>
        </p:txBody>
      </p:sp>
    </p:spTree>
    <p:extLst>
      <p:ext uri="{BB962C8B-B14F-4D97-AF65-F5344CB8AC3E}">
        <p14:creationId xmlns:p14="http://schemas.microsoft.com/office/powerpoint/2010/main" val="1851789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fade">
                                      <p:cBhvr>
                                        <p:cTn id="7" dur="500"/>
                                        <p:tgtEl>
                                          <p:spTgt spid="389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fade">
                                      <p:cBhvr>
                                        <p:cTn id="12" dur="500"/>
                                        <p:tgtEl>
                                          <p:spTgt spid="389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Effect transition="in" filter="fade">
                                      <p:cBhvr>
                                        <p:cTn id="17" dur="500"/>
                                        <p:tgtEl>
                                          <p:spTgt spid="38915">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8915">
                                            <p:txEl>
                                              <p:pRg st="3" end="3"/>
                                            </p:txEl>
                                          </p:spTgt>
                                        </p:tgtEl>
                                        <p:attrNameLst>
                                          <p:attrName>style.visibility</p:attrName>
                                        </p:attrNameLst>
                                      </p:cBhvr>
                                      <p:to>
                                        <p:strVal val="visible"/>
                                      </p:to>
                                    </p:set>
                                    <p:animEffect transition="in" filter="fade">
                                      <p:cBhvr>
                                        <p:cTn id="20" dur="500"/>
                                        <p:tgtEl>
                                          <p:spTgt spid="38915">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8915">
                                            <p:txEl>
                                              <p:pRg st="4" end="4"/>
                                            </p:txEl>
                                          </p:spTgt>
                                        </p:tgtEl>
                                        <p:attrNameLst>
                                          <p:attrName>style.visibility</p:attrName>
                                        </p:attrNameLst>
                                      </p:cBhvr>
                                      <p:to>
                                        <p:strVal val="visible"/>
                                      </p:to>
                                    </p:set>
                                    <p:animEffect transition="in" filter="fade">
                                      <p:cBhvr>
                                        <p:cTn id="23" dur="500"/>
                                        <p:tgtEl>
                                          <p:spTgt spid="389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81000" y="152400"/>
            <a:ext cx="8315325" cy="1219200"/>
          </a:xfrm>
        </p:spPr>
        <p:txBody>
          <a:bodyPr/>
          <a:lstStyle/>
          <a:p>
            <a:r>
              <a:rPr lang="en-US" altLang="en-US" b="1" dirty="0"/>
              <a:t>“Good Cause”—Disclosures for Non-Criminal Purposes </a:t>
            </a:r>
          </a:p>
        </p:txBody>
      </p:sp>
      <p:sp>
        <p:nvSpPr>
          <p:cNvPr id="39939" name="Rectangle 3"/>
          <p:cNvSpPr>
            <a:spLocks noGrp="1" noChangeArrowheads="1"/>
          </p:cNvSpPr>
          <p:nvPr>
            <p:ph type="body" idx="1"/>
          </p:nvPr>
        </p:nvSpPr>
        <p:spPr>
          <a:xfrm>
            <a:off x="619125" y="1828800"/>
            <a:ext cx="8077200" cy="4419600"/>
          </a:xfrm>
        </p:spPr>
        <p:txBody>
          <a:bodyPr/>
          <a:lstStyle/>
          <a:p>
            <a:pPr marL="0" indent="0">
              <a:lnSpc>
                <a:spcPct val="90000"/>
              </a:lnSpc>
              <a:spcBef>
                <a:spcPct val="50000"/>
              </a:spcBef>
              <a:buNone/>
            </a:pPr>
            <a:r>
              <a:rPr lang="en-US" altLang="en-US" dirty="0">
                <a:cs typeface="Times New Roman" panose="02020603050405020304" pitchFamily="18" charset="0"/>
              </a:rPr>
              <a:t>To order disclosure, the court must find that:</a:t>
            </a:r>
          </a:p>
          <a:p>
            <a:pPr marL="514350" indent="-514350">
              <a:lnSpc>
                <a:spcPct val="90000"/>
              </a:lnSpc>
              <a:spcBef>
                <a:spcPct val="50000"/>
              </a:spcBef>
              <a:buFont typeface="Verdana" panose="020B0604030504040204" pitchFamily="34" charset="0"/>
              <a:buAutoNum type="arabicPeriod"/>
            </a:pPr>
            <a:r>
              <a:rPr lang="en-US" altLang="en-US" sz="2800" dirty="0">
                <a:cs typeface="Times New Roman" panose="02020603050405020304" pitchFamily="18" charset="0"/>
              </a:rPr>
              <a:t>Other ways of obtaining the information are not available or would not be effective</a:t>
            </a:r>
          </a:p>
          <a:p>
            <a:pPr marL="514350" indent="-514350">
              <a:lnSpc>
                <a:spcPct val="90000"/>
              </a:lnSpc>
              <a:spcBef>
                <a:spcPct val="50000"/>
              </a:spcBef>
              <a:buFont typeface="Verdana" panose="020B0604030504040204" pitchFamily="34" charset="0"/>
              <a:buAutoNum type="arabicPeriod"/>
            </a:pPr>
            <a:r>
              <a:rPr lang="en-US" altLang="en-US" sz="2800" dirty="0">
                <a:cs typeface="Times New Roman" panose="02020603050405020304" pitchFamily="18" charset="0"/>
              </a:rPr>
              <a:t>The public interest and need for the disclosure outweigh the potential injury to the patient, the physician-patient relationship, and the program’s ability serve other patients. </a:t>
            </a:r>
          </a:p>
          <a:p>
            <a:pPr marL="800100" lvl="2" indent="0">
              <a:lnSpc>
                <a:spcPct val="90000"/>
              </a:lnSpc>
              <a:spcBef>
                <a:spcPct val="50000"/>
              </a:spcBef>
              <a:buFontTx/>
              <a:buNone/>
            </a:pPr>
            <a:r>
              <a:rPr lang="en-US" altLang="en-US" dirty="0">
                <a:cs typeface="Times New Roman" panose="02020603050405020304" pitchFamily="18" charset="0"/>
              </a:rPr>
              <a:t>					42 CFR 2.64,  2.65</a:t>
            </a:r>
          </a:p>
        </p:txBody>
      </p:sp>
    </p:spTree>
    <p:extLst>
      <p:ext uri="{BB962C8B-B14F-4D97-AF65-F5344CB8AC3E}">
        <p14:creationId xmlns:p14="http://schemas.microsoft.com/office/powerpoint/2010/main" val="7654122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fade">
                                      <p:cBhvr>
                                        <p:cTn id="7" dur="5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fade">
                                      <p:cBhvr>
                                        <p:cTn id="12" dur="500"/>
                                        <p:tgtEl>
                                          <p:spTgt spid="399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9939">
                                            <p:txEl>
                                              <p:pRg st="2" end="2"/>
                                            </p:txEl>
                                          </p:spTgt>
                                        </p:tgtEl>
                                        <p:attrNameLst>
                                          <p:attrName>style.visibility</p:attrName>
                                        </p:attrNameLst>
                                      </p:cBhvr>
                                      <p:to>
                                        <p:strVal val="visible"/>
                                      </p:to>
                                    </p:set>
                                    <p:animEffect transition="in" filter="fade">
                                      <p:cBhvr>
                                        <p:cTn id="17" dur="500"/>
                                        <p:tgtEl>
                                          <p:spTgt spid="39939">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9939">
                                            <p:txEl>
                                              <p:pRg st="3" end="3"/>
                                            </p:txEl>
                                          </p:spTgt>
                                        </p:tgtEl>
                                        <p:attrNameLst>
                                          <p:attrName>style.visibility</p:attrName>
                                        </p:attrNameLst>
                                      </p:cBhvr>
                                      <p:to>
                                        <p:strVal val="visible"/>
                                      </p:to>
                                    </p:set>
                                    <p:animEffect transition="in" filter="fade">
                                      <p:cBhvr>
                                        <p:cTn id="20" dur="500"/>
                                        <p:tgtEl>
                                          <p:spTgt spid="399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274638"/>
            <a:ext cx="8229600" cy="715962"/>
          </a:xfrm>
        </p:spPr>
        <p:txBody>
          <a:bodyPr/>
          <a:lstStyle/>
          <a:p>
            <a:r>
              <a:rPr lang="en-US" altLang="en-US" b="1" dirty="0"/>
              <a:t>The Public Interest Test</a:t>
            </a:r>
          </a:p>
        </p:txBody>
      </p:sp>
      <p:sp>
        <p:nvSpPr>
          <p:cNvPr id="36867" name="Content Placeholder 2"/>
          <p:cNvSpPr>
            <a:spLocks noGrp="1"/>
          </p:cNvSpPr>
          <p:nvPr>
            <p:ph idx="1"/>
          </p:nvPr>
        </p:nvSpPr>
        <p:spPr>
          <a:xfrm>
            <a:off x="381000" y="1295400"/>
            <a:ext cx="8458200" cy="4800600"/>
          </a:xfrm>
        </p:spPr>
        <p:txBody>
          <a:bodyPr/>
          <a:lstStyle/>
          <a:p>
            <a:pPr marL="0" indent="0">
              <a:buFont typeface="Wingdings" panose="05000000000000000000" pitchFamily="2" charset="2"/>
              <a:buNone/>
            </a:pPr>
            <a:endParaRPr lang="en-US" altLang="en-US" dirty="0"/>
          </a:p>
          <a:p>
            <a:pPr marL="0" indent="0">
              <a:buNone/>
            </a:pPr>
            <a:r>
              <a:rPr lang="en-US" altLang="en-US" dirty="0"/>
              <a:t>						     -relevant</a:t>
            </a:r>
          </a:p>
          <a:p>
            <a:pPr marL="0" indent="0">
              <a:buFont typeface="Wingdings" panose="05000000000000000000" pitchFamily="2" charset="2"/>
              <a:buNone/>
            </a:pPr>
            <a:r>
              <a:rPr lang="en-US" altLang="en-US" dirty="0"/>
              <a:t>						     -necessary</a:t>
            </a:r>
          </a:p>
          <a:p>
            <a:pPr marL="0" indent="0">
              <a:buFont typeface="Wingdings" panose="05000000000000000000" pitchFamily="2" charset="2"/>
              <a:buNone/>
            </a:pPr>
            <a:endParaRPr lang="en-US" altLang="en-US" dirty="0"/>
          </a:p>
          <a:p>
            <a:pPr marL="0" indent="0">
              <a:buFont typeface="Wingdings" panose="05000000000000000000" pitchFamily="2" charset="2"/>
              <a:buNone/>
            </a:pPr>
            <a:endParaRPr lang="en-US" altLang="en-US" dirty="0"/>
          </a:p>
          <a:p>
            <a:pPr marL="0" indent="0">
              <a:buFont typeface="Wingdings" panose="05000000000000000000" pitchFamily="2" charset="2"/>
              <a:buNone/>
            </a:pPr>
            <a:r>
              <a:rPr lang="en-US" altLang="en-US" dirty="0"/>
              <a:t> privacy 					      public</a:t>
            </a:r>
          </a:p>
          <a:p>
            <a:pPr marL="0" indent="0">
              <a:buFont typeface="Wingdings" panose="05000000000000000000" pitchFamily="2" charset="2"/>
              <a:buNone/>
            </a:pPr>
            <a:r>
              <a:rPr lang="en-US" altLang="en-US" dirty="0"/>
              <a:t>interest					      interest                                         	</a:t>
            </a:r>
          </a:p>
          <a:p>
            <a:pPr marL="0" indent="0">
              <a:buFont typeface="Wingdings" panose="05000000000000000000" pitchFamily="2" charset="2"/>
              <a:buNone/>
            </a:pPr>
            <a:r>
              <a:rPr lang="en-US" altLang="en-US" dirty="0"/>
              <a:t>							</a:t>
            </a:r>
          </a:p>
        </p:txBody>
      </p:sp>
      <p:pic>
        <p:nvPicPr>
          <p:cNvPr id="36868" name="Picture 2" descr="C:\Users\botts\AppData\Local\Microsoft\Windows\Temporary Internet Files\Content.IE5\E0ENEZBB\Off-Balance-Scale[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1295400"/>
            <a:ext cx="3421063" cy="397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own Arrow 3"/>
          <p:cNvSpPr/>
          <p:nvPr/>
        </p:nvSpPr>
        <p:spPr>
          <a:xfrm>
            <a:off x="7315200" y="3124200"/>
            <a:ext cx="484188" cy="977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t> </a:t>
            </a:r>
          </a:p>
        </p:txBody>
      </p:sp>
    </p:spTree>
    <p:extLst>
      <p:ext uri="{BB962C8B-B14F-4D97-AF65-F5344CB8AC3E}">
        <p14:creationId xmlns:p14="http://schemas.microsoft.com/office/powerpoint/2010/main" val="4001293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381000" y="228601"/>
            <a:ext cx="8458200" cy="1143000"/>
          </a:xfrm>
        </p:spPr>
        <p:txBody>
          <a:bodyPr/>
          <a:lstStyle/>
          <a:p>
            <a:r>
              <a:rPr lang="en-US" altLang="en-US" sz="3600" b="1" dirty="0"/>
              <a:t>In re E.P., M.P. 183 N.C. App. 301, 645 S.E.2d 772 (2007)</a:t>
            </a:r>
          </a:p>
        </p:txBody>
      </p:sp>
      <p:sp>
        <p:nvSpPr>
          <p:cNvPr id="43011" name="Content Placeholder 2"/>
          <p:cNvSpPr>
            <a:spLocks noGrp="1"/>
          </p:cNvSpPr>
          <p:nvPr>
            <p:ph idx="1"/>
          </p:nvPr>
        </p:nvSpPr>
        <p:spPr>
          <a:xfrm>
            <a:off x="647700" y="1828800"/>
            <a:ext cx="7924800" cy="4038600"/>
          </a:xfrm>
        </p:spPr>
        <p:txBody>
          <a:bodyPr/>
          <a:lstStyle/>
          <a:p>
            <a:pPr marL="0" indent="0">
              <a:buFont typeface="Wingdings" panose="05000000000000000000" pitchFamily="2" charset="2"/>
              <a:buNone/>
            </a:pPr>
            <a:r>
              <a:rPr lang="en-US" altLang="en-US" sz="2800" dirty="0"/>
              <a:t>SUD records of parents were not relevant during the adjudication stage of neglect and dependency proceeding. County DSS had sufficient evidence of mother and father's substance abuse without including their substance abuse records, and nothing indicated that the records would provide additional evidence regarding the neglect and dependency of the children.</a:t>
            </a:r>
          </a:p>
          <a:p>
            <a:pPr marL="0" indent="0">
              <a:buFont typeface="Wingdings" panose="05000000000000000000" pitchFamily="2" charset="2"/>
              <a:buNone/>
            </a:pPr>
            <a:endParaRPr lang="en-US" altLang="en-US" sz="2800" dirty="0"/>
          </a:p>
        </p:txBody>
      </p:sp>
    </p:spTree>
    <p:extLst>
      <p:ext uri="{BB962C8B-B14F-4D97-AF65-F5344CB8AC3E}">
        <p14:creationId xmlns:p14="http://schemas.microsoft.com/office/powerpoint/2010/main" val="22871776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381000" y="228600"/>
            <a:ext cx="8424863" cy="1200150"/>
          </a:xfrm>
        </p:spPr>
        <p:txBody>
          <a:bodyPr/>
          <a:lstStyle/>
          <a:p>
            <a:r>
              <a:rPr lang="en-US" altLang="en-US" sz="3600" b="1" dirty="0"/>
              <a:t>“Good Cause”-Criminal Investigation or Prosecution of Patient </a:t>
            </a:r>
          </a:p>
        </p:txBody>
      </p:sp>
      <p:sp>
        <p:nvSpPr>
          <p:cNvPr id="49155" name="Rectangle 3"/>
          <p:cNvSpPr>
            <a:spLocks noGrp="1" noChangeArrowheads="1"/>
          </p:cNvSpPr>
          <p:nvPr>
            <p:ph type="body" idx="1"/>
          </p:nvPr>
        </p:nvSpPr>
        <p:spPr>
          <a:xfrm>
            <a:off x="76200" y="1600200"/>
            <a:ext cx="8839200" cy="4800600"/>
          </a:xfrm>
        </p:spPr>
        <p:txBody>
          <a:bodyPr/>
          <a:lstStyle/>
          <a:p>
            <a:pPr marL="971550" lvl="1" indent="-514350">
              <a:lnSpc>
                <a:spcPct val="90000"/>
              </a:lnSpc>
              <a:spcBef>
                <a:spcPct val="50000"/>
              </a:spcBef>
              <a:buFont typeface="+mj-lt"/>
              <a:buAutoNum type="arabicPeriod" startAt="3"/>
              <a:defRPr/>
            </a:pPr>
            <a:r>
              <a:rPr lang="en-US" altLang="en-US" sz="2600" dirty="0">
                <a:cs typeface="Times New Roman" pitchFamily="18" charset="0"/>
              </a:rPr>
              <a:t>Crime involved is extremely serious, such as one that causes or directly threatens loss of life or serious bodily injury including homicide, rape, kidnapping, armed robbery, assault w/deadly weapon, and child abuse and neglect</a:t>
            </a:r>
          </a:p>
          <a:p>
            <a:pPr marL="971550" lvl="1" indent="-514350">
              <a:lnSpc>
                <a:spcPct val="90000"/>
              </a:lnSpc>
              <a:spcBef>
                <a:spcPct val="50000"/>
              </a:spcBef>
              <a:buFont typeface="+mj-lt"/>
              <a:buAutoNum type="arabicPeriod" startAt="3"/>
              <a:defRPr/>
            </a:pPr>
            <a:r>
              <a:rPr lang="en-US" altLang="en-US" sz="2600" dirty="0">
                <a:cs typeface="Times New Roman" pitchFamily="18" charset="0"/>
              </a:rPr>
              <a:t>There is a reasonable likelihood that the records will disclose information of substantial value in the investigation or prosecution</a:t>
            </a:r>
          </a:p>
          <a:p>
            <a:pPr marL="971550" lvl="1" indent="-514350">
              <a:lnSpc>
                <a:spcPct val="90000"/>
              </a:lnSpc>
              <a:spcBef>
                <a:spcPct val="50000"/>
              </a:spcBef>
              <a:buFont typeface="+mj-lt"/>
              <a:buAutoNum type="arabicPeriod" startAt="3"/>
              <a:defRPr/>
            </a:pPr>
            <a:r>
              <a:rPr lang="en-US" altLang="en-US" sz="2600" dirty="0">
                <a:cs typeface="Times New Roman" pitchFamily="18" charset="0"/>
              </a:rPr>
              <a:t>Person holding records has been given notice an opportunity to appear, and be represented by counsel independent of patient.</a:t>
            </a:r>
          </a:p>
          <a:p>
            <a:pPr marL="1771650" lvl="4" indent="0">
              <a:lnSpc>
                <a:spcPct val="90000"/>
              </a:lnSpc>
              <a:spcBef>
                <a:spcPct val="50000"/>
              </a:spcBef>
              <a:buFontTx/>
              <a:buNone/>
              <a:defRPr/>
            </a:pPr>
            <a:r>
              <a:rPr lang="en-US" altLang="en-US" sz="1800" dirty="0">
                <a:cs typeface="Times New Roman" pitchFamily="18" charset="0"/>
              </a:rPr>
              <a:t>						42 CFR 2.65</a:t>
            </a:r>
          </a:p>
          <a:p>
            <a:pPr marL="2286000" lvl="4" indent="-514350">
              <a:lnSpc>
                <a:spcPct val="90000"/>
              </a:lnSpc>
              <a:spcBef>
                <a:spcPct val="50000"/>
              </a:spcBef>
              <a:buFont typeface="+mj-lt"/>
              <a:buAutoNum type="arabicPeriod" startAt="3"/>
              <a:defRPr/>
            </a:pPr>
            <a:endParaRPr lang="en-US" altLang="en-US" sz="1800" dirty="0">
              <a:cs typeface="Times New Roman" pitchFamily="18" charset="0"/>
            </a:endParaRPr>
          </a:p>
        </p:txBody>
      </p:sp>
    </p:spTree>
    <p:extLst>
      <p:ext uri="{BB962C8B-B14F-4D97-AF65-F5344CB8AC3E}">
        <p14:creationId xmlns:p14="http://schemas.microsoft.com/office/powerpoint/2010/main" val="41445043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fade">
                                      <p:cBhvr>
                                        <p:cTn id="7" dur="500"/>
                                        <p:tgtEl>
                                          <p:spTgt spid="4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fade">
                                      <p:cBhvr>
                                        <p:cTn id="12" dur="500"/>
                                        <p:tgtEl>
                                          <p:spTgt spid="491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Effect transition="in" filter="fade">
                                      <p:cBhvr>
                                        <p:cTn id="17" dur="500"/>
                                        <p:tgtEl>
                                          <p:spTgt spid="49155">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9155">
                                            <p:txEl>
                                              <p:pRg st="3" end="3"/>
                                            </p:txEl>
                                          </p:spTgt>
                                        </p:tgtEl>
                                        <p:attrNameLst>
                                          <p:attrName>style.visibility</p:attrName>
                                        </p:attrNameLst>
                                      </p:cBhvr>
                                      <p:to>
                                        <p:strVal val="visible"/>
                                      </p:to>
                                    </p:set>
                                    <p:animEffect transition="in" filter="fade">
                                      <p:cBhvr>
                                        <p:cTn id="20" dur="500"/>
                                        <p:tgtEl>
                                          <p:spTgt spid="491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533400" y="228600"/>
            <a:ext cx="8162925" cy="769938"/>
          </a:xfrm>
        </p:spPr>
        <p:txBody>
          <a:bodyPr/>
          <a:lstStyle/>
          <a:p>
            <a:r>
              <a:rPr lang="en-US" altLang="en-US" b="1" dirty="0"/>
              <a:t>The Case of Jackie Jones</a:t>
            </a:r>
          </a:p>
        </p:txBody>
      </p:sp>
      <p:sp>
        <p:nvSpPr>
          <p:cNvPr id="3" name="Content Placeholder 2"/>
          <p:cNvSpPr>
            <a:spLocks noGrp="1"/>
          </p:cNvSpPr>
          <p:nvPr>
            <p:ph idx="1"/>
          </p:nvPr>
        </p:nvSpPr>
        <p:spPr>
          <a:xfrm>
            <a:off x="609600" y="1295400"/>
            <a:ext cx="8162925" cy="4648200"/>
          </a:xfrm>
        </p:spPr>
        <p:txBody>
          <a:bodyPr/>
          <a:lstStyle/>
          <a:p>
            <a:pPr marL="0" indent="0">
              <a:buFont typeface="Wingdings" panose="05000000000000000000" pitchFamily="2" charset="2"/>
              <a:buNone/>
              <a:defRPr/>
            </a:pPr>
            <a:r>
              <a:rPr lang="en-US" sz="2800" dirty="0"/>
              <a:t>DSS is preparing for a hearing to determine if Jackie will be reunited with children. DSS wants to call Jackie’s SA counselor to testify about Jackie’s prognosis and things Jackie told the counselor. However, Jackie has revoked her consent. DSS subpoenas Jackie’s counselor to appear and testify. </a:t>
            </a:r>
          </a:p>
          <a:p>
            <a:pPr marL="514350" indent="-514350">
              <a:buFont typeface="+mj-lt"/>
              <a:buAutoNum type="arabicPeriod"/>
              <a:defRPr/>
            </a:pPr>
            <a:r>
              <a:rPr lang="en-US" sz="2600" dirty="0"/>
              <a:t>Can the SA counselor testify at the hearing?</a:t>
            </a:r>
          </a:p>
          <a:p>
            <a:pPr marL="514350" indent="-514350">
              <a:buFont typeface="+mj-lt"/>
              <a:buAutoNum type="arabicPeriod"/>
              <a:defRPr/>
            </a:pPr>
            <a:r>
              <a:rPr lang="en-US" sz="2600" dirty="0"/>
              <a:t>Can the court order disclosure?</a:t>
            </a:r>
          </a:p>
          <a:p>
            <a:pPr marL="514350" indent="-514350">
              <a:buFont typeface="+mj-lt"/>
              <a:buAutoNum type="arabicPeriod"/>
              <a:defRPr/>
            </a:pPr>
            <a:r>
              <a:rPr lang="en-US" sz="2600" dirty="0"/>
              <a:t>If so, what findings must the court make?</a:t>
            </a:r>
          </a:p>
          <a:p>
            <a:pPr marL="514350" indent="-514350">
              <a:buFont typeface="+mj-lt"/>
              <a:buAutoNum type="arabicPeriod"/>
              <a:defRPr/>
            </a:pPr>
            <a:endParaRPr lang="en-US" sz="2800" dirty="0"/>
          </a:p>
          <a:p>
            <a:pPr marL="514350" indent="-514350">
              <a:buFont typeface="+mj-lt"/>
              <a:buAutoNum type="arabicPeriod"/>
              <a:defRPr/>
            </a:pPr>
            <a:endParaRPr lang="en-US" sz="2800" dirty="0"/>
          </a:p>
        </p:txBody>
      </p:sp>
    </p:spTree>
    <p:extLst>
      <p:ext uri="{BB962C8B-B14F-4D97-AF65-F5344CB8AC3E}">
        <p14:creationId xmlns:p14="http://schemas.microsoft.com/office/powerpoint/2010/main" val="976949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35213" y="304800"/>
            <a:ext cx="8458200" cy="1200150"/>
          </a:xfrm>
        </p:spPr>
        <p:txBody>
          <a:bodyPr/>
          <a:lstStyle/>
          <a:p>
            <a:pPr eaLnBrk="1" hangingPunct="1"/>
            <a:r>
              <a:rPr lang="en-US" altLang="en-US" sz="3600" b="1" dirty="0">
                <a:cs typeface="Times New Roman" panose="02020603050405020304" pitchFamily="18" charset="0"/>
              </a:rPr>
              <a:t>Court Order—Confidential Communications</a:t>
            </a:r>
            <a:r>
              <a:rPr lang="en-US" altLang="en-US" sz="3600" b="1" dirty="0"/>
              <a:t> § </a:t>
            </a:r>
            <a:r>
              <a:rPr lang="en-US" altLang="en-US" sz="3600" b="1" dirty="0">
                <a:cs typeface="Times New Roman" panose="02020603050405020304" pitchFamily="18" charset="0"/>
              </a:rPr>
              <a:t>2.63—Only if:</a:t>
            </a:r>
          </a:p>
        </p:txBody>
      </p:sp>
      <p:sp>
        <p:nvSpPr>
          <p:cNvPr id="40963" name="Rectangle 3"/>
          <p:cNvSpPr>
            <a:spLocks noGrp="1" noChangeArrowheads="1"/>
          </p:cNvSpPr>
          <p:nvPr>
            <p:ph type="body" idx="1"/>
          </p:nvPr>
        </p:nvSpPr>
        <p:spPr>
          <a:xfrm>
            <a:off x="408709" y="1676400"/>
            <a:ext cx="8534400" cy="5029200"/>
          </a:xfrm>
        </p:spPr>
        <p:txBody>
          <a:bodyPr/>
          <a:lstStyle/>
          <a:p>
            <a:pPr eaLnBrk="1" hangingPunct="1">
              <a:lnSpc>
                <a:spcPct val="90000"/>
              </a:lnSpc>
              <a:spcBef>
                <a:spcPct val="50000"/>
              </a:spcBef>
            </a:pPr>
            <a:r>
              <a:rPr lang="en-US" altLang="en-US" sz="2800" dirty="0">
                <a:cs typeface="Times New Roman" panose="02020603050405020304" pitchFamily="18" charset="0"/>
              </a:rPr>
              <a:t>Necessary to the investigation of an extremely serious crime (see 2.65), or</a:t>
            </a:r>
          </a:p>
          <a:p>
            <a:pPr eaLnBrk="1" hangingPunct="1">
              <a:lnSpc>
                <a:spcPct val="90000"/>
              </a:lnSpc>
              <a:spcBef>
                <a:spcPct val="50000"/>
              </a:spcBef>
            </a:pPr>
            <a:r>
              <a:rPr lang="en-US" altLang="en-US" sz="2800" dirty="0">
                <a:cs typeface="Times New Roman" panose="02020603050405020304" pitchFamily="18" charset="0"/>
              </a:rPr>
              <a:t>Necessary to protect against an existing threat to life or of serious bodily injury, including circumstances that constitute suspected child abuse and neglect and verbal threats against third parties, or</a:t>
            </a:r>
          </a:p>
          <a:p>
            <a:pPr eaLnBrk="1" hangingPunct="1">
              <a:lnSpc>
                <a:spcPct val="90000"/>
              </a:lnSpc>
              <a:spcBef>
                <a:spcPct val="50000"/>
              </a:spcBef>
            </a:pPr>
            <a:r>
              <a:rPr lang="en-US" altLang="en-US" sz="2800" dirty="0">
                <a:cs typeface="Times New Roman" panose="02020603050405020304" pitchFamily="18" charset="0"/>
              </a:rPr>
              <a:t>In connection with litigation or administrative proceeding in which patient offers testimony or other evidence pertaining to content of confidential communications </a:t>
            </a:r>
          </a:p>
        </p:txBody>
      </p:sp>
    </p:spTree>
    <p:extLst>
      <p:ext uri="{BB962C8B-B14F-4D97-AF65-F5344CB8AC3E}">
        <p14:creationId xmlns:p14="http://schemas.microsoft.com/office/powerpoint/2010/main" val="12396371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fade">
                                      <p:cBhvr>
                                        <p:cTn id="7" dur="500"/>
                                        <p:tgtEl>
                                          <p:spTgt spid="409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63">
                                            <p:txEl>
                                              <p:pRg st="1" end="1"/>
                                            </p:txEl>
                                          </p:spTgt>
                                        </p:tgtEl>
                                        <p:attrNameLst>
                                          <p:attrName>style.visibility</p:attrName>
                                        </p:attrNameLst>
                                      </p:cBhvr>
                                      <p:to>
                                        <p:strVal val="visible"/>
                                      </p:to>
                                    </p:set>
                                    <p:animEffect transition="in" filter="fade">
                                      <p:cBhvr>
                                        <p:cTn id="12" dur="500"/>
                                        <p:tgtEl>
                                          <p:spTgt spid="409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63">
                                            <p:txEl>
                                              <p:pRg st="2" end="2"/>
                                            </p:txEl>
                                          </p:spTgt>
                                        </p:tgtEl>
                                        <p:attrNameLst>
                                          <p:attrName>style.visibility</p:attrName>
                                        </p:attrNameLst>
                                      </p:cBhvr>
                                      <p:to>
                                        <p:strVal val="visible"/>
                                      </p:to>
                                    </p:set>
                                    <p:animEffect transition="in" filter="fade">
                                      <p:cBhvr>
                                        <p:cTn id="17" dur="500"/>
                                        <p:tgtEl>
                                          <p:spTgt spid="409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Content Placeholder 2"/>
          <p:cNvSpPr>
            <a:spLocks noGrp="1"/>
          </p:cNvSpPr>
          <p:nvPr>
            <p:ph idx="1"/>
          </p:nvPr>
        </p:nvSpPr>
        <p:spPr>
          <a:xfrm>
            <a:off x="685800" y="914400"/>
            <a:ext cx="7850187" cy="4876800"/>
          </a:xfrm>
        </p:spPr>
        <p:txBody>
          <a:bodyPr/>
          <a:lstStyle/>
          <a:p>
            <a:pPr marL="0" indent="0" algn="ctr">
              <a:buFont typeface="Wingdings" panose="05000000000000000000" pitchFamily="2" charset="2"/>
              <a:buNone/>
            </a:pPr>
            <a:r>
              <a:rPr lang="en-US" altLang="en-US" sz="4400" dirty="0"/>
              <a:t>Class Exercises</a:t>
            </a:r>
          </a:p>
          <a:p>
            <a:pPr marL="0" indent="0" algn="ctr">
              <a:buFont typeface="Wingdings" panose="05000000000000000000" pitchFamily="2" charset="2"/>
              <a:buNone/>
            </a:pPr>
            <a:endParaRPr lang="en-US" altLang="en-US" sz="4400" dirty="0"/>
          </a:p>
          <a:p>
            <a:pPr marL="0" indent="0" algn="ctr">
              <a:buFont typeface="Wingdings" panose="05000000000000000000" pitchFamily="2" charset="2"/>
              <a:buNone/>
            </a:pPr>
            <a:r>
              <a:rPr lang="en-US" altLang="en-US" sz="4400" dirty="0"/>
              <a:t> </a:t>
            </a:r>
          </a:p>
          <a:p>
            <a:pPr marL="0" indent="0" algn="ctr">
              <a:buFont typeface="Wingdings" panose="05000000000000000000" pitchFamily="2" charset="2"/>
              <a:buNone/>
            </a:pPr>
            <a:r>
              <a:rPr lang="en-US" altLang="en-US" sz="4000" dirty="0"/>
              <a:t>Subpeonas and Court Orders</a:t>
            </a:r>
          </a:p>
        </p:txBody>
      </p:sp>
    </p:spTree>
    <p:extLst>
      <p:ext uri="{BB962C8B-B14F-4D97-AF65-F5344CB8AC3E}">
        <p14:creationId xmlns:p14="http://schemas.microsoft.com/office/powerpoint/2010/main" val="2416786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33400" y="228601"/>
            <a:ext cx="8162925" cy="1066800"/>
          </a:xfrm>
        </p:spPr>
        <p:txBody>
          <a:bodyPr/>
          <a:lstStyle/>
          <a:p>
            <a:pPr eaLnBrk="1" hangingPunct="1"/>
            <a:r>
              <a:rPr lang="en-US" altLang="en-US" sz="3600" b="1" dirty="0"/>
              <a:t>Privacy Rule—Protected Health Information</a:t>
            </a:r>
          </a:p>
        </p:txBody>
      </p:sp>
      <p:sp>
        <p:nvSpPr>
          <p:cNvPr id="13315" name="Rectangle 3"/>
          <p:cNvSpPr>
            <a:spLocks noGrp="1" noChangeArrowheads="1"/>
          </p:cNvSpPr>
          <p:nvPr>
            <p:ph idx="1"/>
          </p:nvPr>
        </p:nvSpPr>
        <p:spPr>
          <a:xfrm>
            <a:off x="533400" y="1524000"/>
            <a:ext cx="8534400" cy="5029200"/>
          </a:xfrm>
        </p:spPr>
        <p:txBody>
          <a:bodyPr/>
          <a:lstStyle/>
          <a:p>
            <a:pPr marL="0" indent="0" eaLnBrk="1" hangingPunct="1">
              <a:lnSpc>
                <a:spcPct val="80000"/>
              </a:lnSpc>
              <a:spcBef>
                <a:spcPct val="50000"/>
              </a:spcBef>
              <a:buNone/>
            </a:pPr>
            <a:r>
              <a:rPr lang="en-US" altLang="en-US" dirty="0">
                <a:cs typeface="Times New Roman" panose="02020603050405020304" pitchFamily="18" charset="0"/>
              </a:rPr>
              <a:t>PHI is any information</a:t>
            </a:r>
          </a:p>
          <a:p>
            <a:pPr eaLnBrk="1" hangingPunct="1">
              <a:lnSpc>
                <a:spcPct val="80000"/>
              </a:lnSpc>
              <a:spcBef>
                <a:spcPct val="50000"/>
              </a:spcBef>
              <a:buFont typeface="Wingdings" panose="05000000000000000000" pitchFamily="2" charset="2"/>
              <a:buChar char="§"/>
            </a:pPr>
            <a:r>
              <a:rPr lang="en-US" altLang="en-US" sz="2800" dirty="0">
                <a:cs typeface="Times New Roman" panose="02020603050405020304" pitchFamily="18" charset="0"/>
              </a:rPr>
              <a:t>created or received by a health care provider or other covered entity</a:t>
            </a:r>
          </a:p>
          <a:p>
            <a:pPr eaLnBrk="1" hangingPunct="1">
              <a:lnSpc>
                <a:spcPct val="80000"/>
              </a:lnSpc>
              <a:spcBef>
                <a:spcPct val="50000"/>
              </a:spcBef>
              <a:buFont typeface="Wingdings" panose="05000000000000000000" pitchFamily="2" charset="2"/>
              <a:buChar char="§"/>
            </a:pPr>
            <a:r>
              <a:rPr lang="en-US" altLang="en-US" sz="2800" dirty="0">
                <a:cs typeface="Times New Roman" panose="02020603050405020304" pitchFamily="18" charset="0"/>
              </a:rPr>
              <a:t>that identifies an individual and</a:t>
            </a:r>
          </a:p>
          <a:p>
            <a:pPr eaLnBrk="1" hangingPunct="1">
              <a:lnSpc>
                <a:spcPct val="80000"/>
              </a:lnSpc>
              <a:spcBef>
                <a:spcPct val="50000"/>
              </a:spcBef>
              <a:buFont typeface="Wingdings" panose="05000000000000000000" pitchFamily="2" charset="2"/>
              <a:buChar char="§"/>
            </a:pPr>
            <a:r>
              <a:rPr lang="en-US" altLang="en-US" sz="2800" dirty="0">
                <a:cs typeface="Times New Roman" panose="02020603050405020304" pitchFamily="18" charset="0"/>
              </a:rPr>
              <a:t>relates to the </a:t>
            </a:r>
          </a:p>
          <a:p>
            <a:pPr lvl="1" eaLnBrk="1" hangingPunct="1">
              <a:lnSpc>
                <a:spcPct val="80000"/>
              </a:lnSpc>
              <a:spcBef>
                <a:spcPct val="50000"/>
              </a:spcBef>
            </a:pPr>
            <a:r>
              <a:rPr lang="en-US" altLang="en-US" dirty="0">
                <a:cs typeface="Times New Roman" panose="02020603050405020304" pitchFamily="18" charset="0"/>
              </a:rPr>
              <a:t>physical or mental health of an individual, </a:t>
            </a:r>
          </a:p>
          <a:p>
            <a:pPr lvl="1" eaLnBrk="1" hangingPunct="1">
              <a:lnSpc>
                <a:spcPct val="80000"/>
              </a:lnSpc>
              <a:spcBef>
                <a:spcPct val="50000"/>
              </a:spcBef>
            </a:pPr>
            <a:r>
              <a:rPr lang="en-US" altLang="en-US" dirty="0">
                <a:cs typeface="Times New Roman" panose="02020603050405020304" pitchFamily="18" charset="0"/>
              </a:rPr>
              <a:t>the provision of health care to an individual, or </a:t>
            </a:r>
          </a:p>
          <a:p>
            <a:pPr lvl="1" eaLnBrk="1" hangingPunct="1">
              <a:lnSpc>
                <a:spcPct val="80000"/>
              </a:lnSpc>
              <a:spcBef>
                <a:spcPct val="50000"/>
              </a:spcBef>
            </a:pPr>
            <a:r>
              <a:rPr lang="en-US" altLang="en-US" dirty="0">
                <a:cs typeface="Times New Roman" panose="02020603050405020304" pitchFamily="18" charset="0"/>
              </a:rPr>
              <a:t>payment for the provision of health care to an individual</a:t>
            </a:r>
          </a:p>
          <a:p>
            <a:pPr lvl="1" eaLnBrk="1" hangingPunct="1">
              <a:lnSpc>
                <a:spcPct val="80000"/>
              </a:lnSpc>
              <a:spcBef>
                <a:spcPct val="50000"/>
              </a:spcBef>
              <a:buFont typeface="Wingdings" panose="05000000000000000000" pitchFamily="2" charset="2"/>
              <a:buNone/>
            </a:pPr>
            <a:endParaRPr lang="en-US" altLang="en-US" dirty="0">
              <a:cs typeface="Times New Roman" panose="02020603050405020304" pitchFamily="18" charset="0"/>
            </a:endParaRPr>
          </a:p>
        </p:txBody>
      </p:sp>
    </p:spTree>
    <p:extLst>
      <p:ext uri="{BB962C8B-B14F-4D97-AF65-F5344CB8AC3E}">
        <p14:creationId xmlns:p14="http://schemas.microsoft.com/office/powerpoint/2010/main" val="187167288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228600" y="381000"/>
            <a:ext cx="8686800" cy="5638800"/>
          </a:xfrm>
        </p:spPr>
        <p:txBody>
          <a:bodyPr/>
          <a:lstStyle/>
          <a:p>
            <a:pPr algn="ctr" eaLnBrk="1" hangingPunct="1">
              <a:spcBef>
                <a:spcPct val="50000"/>
              </a:spcBef>
              <a:buFont typeface="Wingdings" panose="05000000000000000000" pitchFamily="2" charset="2"/>
              <a:buNone/>
            </a:pPr>
            <a:endParaRPr lang="en-US" altLang="en-US" sz="4800" dirty="0">
              <a:cs typeface="Times New Roman" panose="02020603050405020304" pitchFamily="18" charset="0"/>
            </a:endParaRPr>
          </a:p>
          <a:p>
            <a:pPr algn="ctr" eaLnBrk="1" hangingPunct="1">
              <a:spcBef>
                <a:spcPct val="50000"/>
              </a:spcBef>
              <a:buFont typeface="Wingdings" panose="05000000000000000000" pitchFamily="2" charset="2"/>
              <a:buNone/>
            </a:pPr>
            <a:r>
              <a:rPr lang="en-US" altLang="en-US" sz="4800" dirty="0">
                <a:cs typeface="Times New Roman" panose="02020603050405020304" pitchFamily="18" charset="0"/>
              </a:rPr>
              <a:t>The Legally Responsible Person</a:t>
            </a:r>
          </a:p>
          <a:p>
            <a:pPr algn="ctr" eaLnBrk="1" hangingPunct="1">
              <a:spcBef>
                <a:spcPct val="50000"/>
              </a:spcBef>
              <a:buFont typeface="Wingdings" panose="05000000000000000000" pitchFamily="2" charset="2"/>
              <a:buNone/>
            </a:pPr>
            <a:endParaRPr lang="en-US" altLang="en-US" sz="3600" dirty="0">
              <a:cs typeface="Times New Roman" panose="02020603050405020304" pitchFamily="18" charset="0"/>
            </a:endParaRPr>
          </a:p>
          <a:p>
            <a:pPr algn="ctr" eaLnBrk="1" hangingPunct="1">
              <a:spcBef>
                <a:spcPct val="50000"/>
              </a:spcBef>
              <a:buFont typeface="Wingdings" panose="05000000000000000000" pitchFamily="2" charset="2"/>
              <a:buNone/>
            </a:pPr>
            <a:endParaRPr lang="en-US" altLang="en-US" sz="3600" dirty="0">
              <a:cs typeface="Times New Roman" panose="02020603050405020304" pitchFamily="18" charset="0"/>
            </a:endParaRPr>
          </a:p>
          <a:p>
            <a:pPr algn="ctr" eaLnBrk="1" hangingPunct="1">
              <a:spcBef>
                <a:spcPct val="50000"/>
              </a:spcBef>
              <a:buFont typeface="Wingdings" panose="05000000000000000000" pitchFamily="2" charset="2"/>
              <a:buNone/>
            </a:pPr>
            <a:r>
              <a:rPr lang="en-US" altLang="en-US" sz="2800" dirty="0">
                <a:cs typeface="Times New Roman" panose="02020603050405020304" pitchFamily="18" charset="0"/>
              </a:rPr>
              <a:t>Who has the authority to access, and authorize the disclosure of, records?</a:t>
            </a:r>
          </a:p>
        </p:txBody>
      </p:sp>
    </p:spTree>
    <p:extLst>
      <p:ext uri="{BB962C8B-B14F-4D97-AF65-F5344CB8AC3E}">
        <p14:creationId xmlns:p14="http://schemas.microsoft.com/office/powerpoint/2010/main" val="7296199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68275"/>
            <a:ext cx="8229600" cy="1050925"/>
          </a:xfrm>
        </p:spPr>
        <p:txBody>
          <a:bodyPr/>
          <a:lstStyle/>
          <a:p>
            <a:pPr eaLnBrk="1" hangingPunct="1"/>
            <a:r>
              <a:rPr lang="en-US" altLang="en-US" sz="3600" b="1" dirty="0"/>
              <a:t>State Law—Authority of Legally Responsible Person (LRP)</a:t>
            </a:r>
          </a:p>
        </p:txBody>
      </p:sp>
      <p:sp>
        <p:nvSpPr>
          <p:cNvPr id="44035" name="Rectangle 3"/>
          <p:cNvSpPr>
            <a:spLocks noGrp="1" noChangeArrowheads="1"/>
          </p:cNvSpPr>
          <p:nvPr>
            <p:ph type="body" idx="1"/>
          </p:nvPr>
        </p:nvSpPr>
        <p:spPr>
          <a:xfrm>
            <a:off x="457200" y="1676400"/>
            <a:ext cx="8458200" cy="4267200"/>
          </a:xfrm>
        </p:spPr>
        <p:txBody>
          <a:bodyPr/>
          <a:lstStyle/>
          <a:p>
            <a:pPr marL="0" indent="0" eaLnBrk="1" hangingPunct="1">
              <a:spcBef>
                <a:spcPct val="50000"/>
              </a:spcBef>
              <a:buFont typeface="Wingdings" panose="05000000000000000000" pitchFamily="2" charset="2"/>
              <a:buNone/>
              <a:defRPr/>
            </a:pPr>
            <a:r>
              <a:rPr lang="en-US" altLang="en-US" sz="2800" dirty="0">
                <a:cs typeface="Times New Roman" pitchFamily="18" charset="0"/>
              </a:rPr>
              <a:t>Whenever in GS 122C the phrase “client or his legally responsible person” is used, and the client is a minor or an incompetent adult, the duty or right involved shall be exercised not by the client, but by the legally responsible person.” GS 122C-4. </a:t>
            </a:r>
          </a:p>
          <a:p>
            <a:pPr eaLnBrk="1" hangingPunct="1">
              <a:spcBef>
                <a:spcPct val="50000"/>
              </a:spcBef>
              <a:defRPr/>
            </a:pPr>
            <a:r>
              <a:rPr lang="en-US" altLang="en-US" sz="2800" dirty="0">
                <a:cs typeface="Times New Roman" pitchFamily="18" charset="0"/>
              </a:rPr>
              <a:t>Except as otherwise provided by law.</a:t>
            </a:r>
          </a:p>
          <a:p>
            <a:pPr eaLnBrk="1" hangingPunct="1">
              <a:spcBef>
                <a:spcPct val="50000"/>
              </a:spcBef>
              <a:defRPr/>
            </a:pPr>
            <a:r>
              <a:rPr lang="en-US" altLang="en-US" sz="2800" dirty="0">
                <a:cs typeface="Times New Roman" pitchFamily="18" charset="0"/>
              </a:rPr>
              <a:t>The categories of persons who may be a “legally responsible person” are defined in 122C-3(20)</a:t>
            </a:r>
          </a:p>
        </p:txBody>
      </p:sp>
    </p:spTree>
    <p:extLst>
      <p:ext uri="{BB962C8B-B14F-4D97-AF65-F5344CB8AC3E}">
        <p14:creationId xmlns:p14="http://schemas.microsoft.com/office/powerpoint/2010/main" val="2798976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fade">
                                      <p:cBhvr>
                                        <p:cTn id="7" dur="500"/>
                                        <p:tgtEl>
                                          <p:spTgt spid="440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4035">
                                            <p:txEl>
                                              <p:pRg st="1" end="1"/>
                                            </p:txEl>
                                          </p:spTgt>
                                        </p:tgtEl>
                                        <p:attrNameLst>
                                          <p:attrName>style.visibility</p:attrName>
                                        </p:attrNameLst>
                                      </p:cBhvr>
                                      <p:to>
                                        <p:strVal val="visible"/>
                                      </p:to>
                                    </p:set>
                                    <p:animEffect transition="in" filter="fade">
                                      <p:cBhvr>
                                        <p:cTn id="12" dur="500"/>
                                        <p:tgtEl>
                                          <p:spTgt spid="440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4035">
                                            <p:txEl>
                                              <p:pRg st="2" end="2"/>
                                            </p:txEl>
                                          </p:spTgt>
                                        </p:tgtEl>
                                        <p:attrNameLst>
                                          <p:attrName>style.visibility</p:attrName>
                                        </p:attrNameLst>
                                      </p:cBhvr>
                                      <p:to>
                                        <p:strVal val="visible"/>
                                      </p:to>
                                    </p:set>
                                    <p:animEffect transition="in" filter="fade">
                                      <p:cBhvr>
                                        <p:cTn id="17" dur="500"/>
                                        <p:tgtEl>
                                          <p:spTgt spid="440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228600"/>
            <a:ext cx="8162925" cy="769937"/>
          </a:xfrm>
        </p:spPr>
        <p:txBody>
          <a:bodyPr/>
          <a:lstStyle/>
          <a:p>
            <a:pPr eaLnBrk="1" hangingPunct="1"/>
            <a:r>
              <a:rPr lang="en-US" altLang="en-US" b="1" dirty="0">
                <a:cs typeface="Times New Roman" panose="02020603050405020304" pitchFamily="18" charset="0"/>
              </a:rPr>
              <a:t>Client Rights</a:t>
            </a:r>
          </a:p>
        </p:txBody>
      </p:sp>
      <p:sp>
        <p:nvSpPr>
          <p:cNvPr id="44035" name="Rectangle 3"/>
          <p:cNvSpPr>
            <a:spLocks noGrp="1" noChangeArrowheads="1"/>
          </p:cNvSpPr>
          <p:nvPr>
            <p:ph type="body" idx="1"/>
          </p:nvPr>
        </p:nvSpPr>
        <p:spPr>
          <a:xfrm>
            <a:off x="457200" y="1066800"/>
            <a:ext cx="7848600" cy="5334000"/>
          </a:xfrm>
        </p:spPr>
        <p:txBody>
          <a:bodyPr/>
          <a:lstStyle/>
          <a:p>
            <a:pPr eaLnBrk="1" hangingPunct="1">
              <a:spcBef>
                <a:spcPct val="50000"/>
              </a:spcBef>
              <a:buFont typeface="Wingdings" panose="05000000000000000000" pitchFamily="2" charset="2"/>
              <a:buChar char="§"/>
            </a:pPr>
            <a:r>
              <a:rPr lang="en-US" altLang="en-US" sz="3600" dirty="0">
                <a:cs typeface="Times New Roman" panose="02020603050405020304" pitchFamily="18" charset="0"/>
              </a:rPr>
              <a:t>Consent to Treatment</a:t>
            </a:r>
          </a:p>
          <a:p>
            <a:pPr eaLnBrk="1" hangingPunct="1">
              <a:spcBef>
                <a:spcPct val="50000"/>
              </a:spcBef>
              <a:buFont typeface="Wingdings" panose="05000000000000000000" pitchFamily="2" charset="2"/>
              <a:buChar char="§"/>
            </a:pPr>
            <a:r>
              <a:rPr lang="en-US" altLang="en-US" sz="3600" dirty="0">
                <a:cs typeface="Times New Roman" panose="02020603050405020304" pitchFamily="18" charset="0"/>
              </a:rPr>
              <a:t>Access to Records </a:t>
            </a:r>
          </a:p>
          <a:p>
            <a:pPr eaLnBrk="1" hangingPunct="1">
              <a:spcBef>
                <a:spcPct val="50000"/>
              </a:spcBef>
              <a:buFont typeface="Wingdings" panose="05000000000000000000" pitchFamily="2" charset="2"/>
              <a:buChar char="§"/>
            </a:pPr>
            <a:r>
              <a:rPr lang="en-US" altLang="en-US" sz="3600" dirty="0">
                <a:cs typeface="Times New Roman" panose="02020603050405020304" pitchFamily="18" charset="0"/>
              </a:rPr>
              <a:t>Authorization to Disclose Records</a:t>
            </a:r>
          </a:p>
          <a:p>
            <a:pPr marL="0" indent="0" eaLnBrk="1" hangingPunct="1">
              <a:spcBef>
                <a:spcPct val="50000"/>
              </a:spcBef>
              <a:buNone/>
            </a:pPr>
            <a:endParaRPr lang="en-US" altLang="en-US" sz="2800" i="1" dirty="0">
              <a:cs typeface="Times New Roman" panose="02020603050405020304" pitchFamily="18" charset="0"/>
            </a:endParaRPr>
          </a:p>
          <a:p>
            <a:pPr marL="0" indent="0" eaLnBrk="1" hangingPunct="1">
              <a:spcBef>
                <a:spcPct val="50000"/>
              </a:spcBef>
              <a:buNone/>
            </a:pPr>
            <a:r>
              <a:rPr lang="en-US" altLang="en-US" sz="2800" i="1" dirty="0">
                <a:cs typeface="Times New Roman" panose="02020603050405020304" pitchFamily="18" charset="0"/>
              </a:rPr>
              <a:t>The authority to authorize disclosure of mental health and substance use disorder records is often, but not always, tied to the authority to consent to the treatment that is the subject of the records.</a:t>
            </a:r>
          </a:p>
        </p:txBody>
      </p:sp>
    </p:spTree>
    <p:extLst>
      <p:ext uri="{BB962C8B-B14F-4D97-AF65-F5344CB8AC3E}">
        <p14:creationId xmlns:p14="http://schemas.microsoft.com/office/powerpoint/2010/main" val="382415236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571500" y="381000"/>
            <a:ext cx="7924800" cy="762000"/>
          </a:xfrm>
        </p:spPr>
        <p:txBody>
          <a:bodyPr/>
          <a:lstStyle/>
          <a:p>
            <a:pPr eaLnBrk="1" hangingPunct="1"/>
            <a:r>
              <a:rPr lang="en-US" altLang="en-US" b="1" dirty="0"/>
              <a:t>LRP for an Adult </a:t>
            </a:r>
          </a:p>
        </p:txBody>
      </p:sp>
      <p:sp>
        <p:nvSpPr>
          <p:cNvPr id="220163" name="Rectangle 3"/>
          <p:cNvSpPr>
            <a:spLocks noGrp="1" noChangeArrowheads="1"/>
          </p:cNvSpPr>
          <p:nvPr>
            <p:ph type="body" idx="1"/>
          </p:nvPr>
        </p:nvSpPr>
        <p:spPr>
          <a:xfrm>
            <a:off x="571500" y="1828800"/>
            <a:ext cx="8153400" cy="4114800"/>
          </a:xfrm>
        </p:spPr>
        <p:txBody>
          <a:bodyPr/>
          <a:lstStyle/>
          <a:p>
            <a:pPr eaLnBrk="1" hangingPunct="1">
              <a:buFont typeface="Wingdings" panose="05000000000000000000" pitchFamily="2" charset="2"/>
              <a:buChar char="§"/>
            </a:pPr>
            <a:r>
              <a:rPr lang="en-US" altLang="en-US" dirty="0"/>
              <a:t>Who has been adjudicated incompetent</a:t>
            </a:r>
            <a:r>
              <a:rPr lang="en-US" altLang="en-US" dirty="0">
                <a:sym typeface="Wingdings" panose="05000000000000000000" pitchFamily="2" charset="2"/>
              </a:rPr>
              <a:t> </a:t>
            </a:r>
          </a:p>
          <a:p>
            <a:pPr lvl="1" eaLnBrk="1" hangingPunct="1">
              <a:buFont typeface="Wingdings" panose="05000000000000000000" pitchFamily="2" charset="2"/>
              <a:buChar char="Ø"/>
            </a:pPr>
            <a:r>
              <a:rPr lang="en-US" altLang="en-US" dirty="0"/>
              <a:t>a guardian appointed by the court</a:t>
            </a:r>
          </a:p>
          <a:p>
            <a:pPr eaLnBrk="1" hangingPunct="1">
              <a:buFont typeface="Wingdings" panose="05000000000000000000" pitchFamily="2" charset="2"/>
              <a:buChar char="§"/>
            </a:pPr>
            <a:r>
              <a:rPr lang="en-US" altLang="en-US" dirty="0"/>
              <a:t>Who lacks capacity to make and communicate treatment decisions but who has not been adjudicated incompetent</a:t>
            </a:r>
            <a:r>
              <a:rPr lang="en-US" altLang="en-US" dirty="0">
                <a:sym typeface="Wingdings" panose="05000000000000000000" pitchFamily="2" charset="2"/>
              </a:rPr>
              <a:t> </a:t>
            </a:r>
          </a:p>
          <a:p>
            <a:pPr lvl="1" eaLnBrk="1" hangingPunct="1">
              <a:buFont typeface="Wingdings" panose="05000000000000000000" pitchFamily="2" charset="2"/>
              <a:buChar char="Ø"/>
            </a:pPr>
            <a:r>
              <a:rPr lang="en-US" altLang="en-US" dirty="0"/>
              <a:t>a health care agent named pursuant to a valid health care power of attorney</a:t>
            </a:r>
          </a:p>
        </p:txBody>
      </p:sp>
      <p:cxnSp>
        <p:nvCxnSpPr>
          <p:cNvPr id="220164" name="AutoShape 4"/>
          <p:cNvCxnSpPr>
            <a:cxnSpLocks noChangeShapeType="1"/>
            <a:stCxn id="220163" idx="0"/>
            <a:endCxn id="220163" idx="0"/>
          </p:cNvCxnSpPr>
          <p:nvPr/>
        </p:nvCxnSpPr>
        <p:spPr bwMode="auto">
          <a:xfrm>
            <a:off x="4648200" y="1828800"/>
            <a:ext cx="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991555407"/>
      </p:ext>
    </p:extLst>
  </p:cSld>
  <p:clrMapOvr>
    <a:masterClrMapping/>
  </p:clrMapOvr>
  <p:transition advTm="12704"/>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0163">
                                            <p:txEl>
                                              <p:pRg st="0" end="0"/>
                                            </p:txEl>
                                          </p:spTgt>
                                        </p:tgtEl>
                                        <p:attrNameLst>
                                          <p:attrName>style.visibility</p:attrName>
                                        </p:attrNameLst>
                                      </p:cBhvr>
                                      <p:to>
                                        <p:strVal val="visible"/>
                                      </p:to>
                                    </p:set>
                                    <p:anim calcmode="lin" valueType="num">
                                      <p:cBhvr additive="base">
                                        <p:cTn id="7" dur="500" fill="hold"/>
                                        <p:tgtEl>
                                          <p:spTgt spid="2201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01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0163">
                                            <p:txEl>
                                              <p:pRg st="1" end="1"/>
                                            </p:txEl>
                                          </p:spTgt>
                                        </p:tgtEl>
                                        <p:attrNameLst>
                                          <p:attrName>style.visibility</p:attrName>
                                        </p:attrNameLst>
                                      </p:cBhvr>
                                      <p:to>
                                        <p:strVal val="visible"/>
                                      </p:to>
                                    </p:set>
                                    <p:anim calcmode="lin" valueType="num">
                                      <p:cBhvr additive="base">
                                        <p:cTn id="13" dur="500" fill="hold"/>
                                        <p:tgtEl>
                                          <p:spTgt spid="22016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201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20163">
                                            <p:txEl>
                                              <p:pRg st="2" end="2"/>
                                            </p:txEl>
                                          </p:spTgt>
                                        </p:tgtEl>
                                        <p:attrNameLst>
                                          <p:attrName>style.visibility</p:attrName>
                                        </p:attrNameLst>
                                      </p:cBhvr>
                                      <p:to>
                                        <p:strVal val="visible"/>
                                      </p:to>
                                    </p:set>
                                    <p:anim calcmode="lin" valueType="num">
                                      <p:cBhvr additive="base">
                                        <p:cTn id="19" dur="500" fill="hold"/>
                                        <p:tgtEl>
                                          <p:spTgt spid="22016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201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20163">
                                            <p:txEl>
                                              <p:pRg st="3" end="3"/>
                                            </p:txEl>
                                          </p:spTgt>
                                        </p:tgtEl>
                                        <p:attrNameLst>
                                          <p:attrName>style.visibility</p:attrName>
                                        </p:attrNameLst>
                                      </p:cBhvr>
                                      <p:to>
                                        <p:strVal val="visible"/>
                                      </p:to>
                                    </p:set>
                                    <p:anim calcmode="lin" valueType="num">
                                      <p:cBhvr additive="base">
                                        <p:cTn id="25" dur="500" fill="hold"/>
                                        <p:tgtEl>
                                          <p:spTgt spid="22016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201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220164"/>
                                        </p:tgtEl>
                                        <p:attrNameLst>
                                          <p:attrName>style.visibility</p:attrName>
                                        </p:attrNameLst>
                                      </p:cBhvr>
                                      <p:to>
                                        <p:strVal val="visible"/>
                                      </p:to>
                                    </p:set>
                                    <p:anim calcmode="lin" valueType="num">
                                      <p:cBhvr additive="base">
                                        <p:cTn id="31" dur="500" fill="hold"/>
                                        <p:tgtEl>
                                          <p:spTgt spid="220164"/>
                                        </p:tgtEl>
                                        <p:attrNameLst>
                                          <p:attrName>ppt_x</p:attrName>
                                        </p:attrNameLst>
                                      </p:cBhvr>
                                      <p:tavLst>
                                        <p:tav tm="0">
                                          <p:val>
                                            <p:strVal val="0-#ppt_w/2"/>
                                          </p:val>
                                        </p:tav>
                                        <p:tav tm="100000">
                                          <p:val>
                                            <p:strVal val="#ppt_x"/>
                                          </p:val>
                                        </p:tav>
                                      </p:tavLst>
                                    </p:anim>
                                    <p:anim calcmode="lin" valueType="num">
                                      <p:cBhvr additive="base">
                                        <p:cTn id="32" dur="500" fill="hold"/>
                                        <p:tgtEl>
                                          <p:spTgt spid="2201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3" grpId="0" build="p" bldLvl="3"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533400" y="284233"/>
            <a:ext cx="8007626" cy="858768"/>
          </a:xfrm>
        </p:spPr>
        <p:txBody>
          <a:bodyPr/>
          <a:lstStyle/>
          <a:p>
            <a:pPr eaLnBrk="1" hangingPunct="1"/>
            <a:r>
              <a:rPr lang="en-US" altLang="en-US" b="1" dirty="0"/>
              <a:t>LRP for Minors</a:t>
            </a:r>
          </a:p>
        </p:txBody>
      </p:sp>
      <p:sp>
        <p:nvSpPr>
          <p:cNvPr id="219139" name="Rectangle 3"/>
          <p:cNvSpPr>
            <a:spLocks noGrp="1" noChangeArrowheads="1"/>
          </p:cNvSpPr>
          <p:nvPr>
            <p:ph type="body" idx="1"/>
          </p:nvPr>
        </p:nvSpPr>
        <p:spPr>
          <a:xfrm>
            <a:off x="533400" y="1524000"/>
            <a:ext cx="8001000" cy="4800600"/>
          </a:xfrm>
        </p:spPr>
        <p:txBody>
          <a:bodyPr/>
          <a:lstStyle/>
          <a:p>
            <a:pPr eaLnBrk="1" hangingPunct="1">
              <a:buFont typeface="Wingdings" panose="05000000000000000000" pitchFamily="2" charset="2"/>
              <a:buChar char="§"/>
            </a:pPr>
            <a:r>
              <a:rPr lang="en-US" altLang="en-US" dirty="0"/>
              <a:t>Parent</a:t>
            </a:r>
          </a:p>
          <a:p>
            <a:pPr eaLnBrk="1" hangingPunct="1">
              <a:buFont typeface="Wingdings" panose="05000000000000000000" pitchFamily="2" charset="2"/>
              <a:buChar char="§"/>
            </a:pPr>
            <a:r>
              <a:rPr lang="en-US" altLang="en-US" dirty="0"/>
              <a:t>Guardian</a:t>
            </a:r>
          </a:p>
          <a:p>
            <a:pPr eaLnBrk="1" hangingPunct="1">
              <a:buFont typeface="Wingdings" panose="05000000000000000000" pitchFamily="2" charset="2"/>
              <a:buChar char="§"/>
            </a:pPr>
            <a:r>
              <a:rPr lang="en-US" altLang="en-US" dirty="0"/>
              <a:t>Person standing in loco parentis, or</a:t>
            </a:r>
          </a:p>
          <a:p>
            <a:pPr eaLnBrk="1" hangingPunct="1">
              <a:buFont typeface="Wingdings" panose="05000000000000000000" pitchFamily="2" charset="2"/>
              <a:buChar char="§"/>
            </a:pPr>
            <a:r>
              <a:rPr lang="en-US" altLang="en-US" dirty="0"/>
              <a:t>Legal custodian other than a parent who has been granted specific authority </a:t>
            </a:r>
          </a:p>
          <a:p>
            <a:pPr lvl="2" eaLnBrk="1" hangingPunct="1"/>
            <a:r>
              <a:rPr lang="en-US" altLang="en-US" sz="2800" dirty="0"/>
              <a:t>by </a:t>
            </a:r>
            <a:r>
              <a:rPr lang="en-US" altLang="en-US" sz="2800" u="sng" dirty="0"/>
              <a:t>law</a:t>
            </a:r>
            <a:r>
              <a:rPr lang="en-US" altLang="en-US" sz="2800" dirty="0"/>
              <a:t> </a:t>
            </a:r>
          </a:p>
          <a:p>
            <a:pPr lvl="2" eaLnBrk="1" hangingPunct="1"/>
            <a:r>
              <a:rPr lang="en-US" altLang="en-US" sz="2800" dirty="0"/>
              <a:t>or in a </a:t>
            </a:r>
            <a:r>
              <a:rPr lang="en-US" altLang="en-US" sz="2800" u="sng" dirty="0"/>
              <a:t>custody order</a:t>
            </a:r>
            <a:r>
              <a:rPr lang="en-US" altLang="en-US" sz="2800" dirty="0"/>
              <a:t> </a:t>
            </a:r>
          </a:p>
          <a:p>
            <a:pPr marL="114300" indent="0" eaLnBrk="1" hangingPunct="1">
              <a:buNone/>
            </a:pPr>
            <a:r>
              <a:rPr lang="en-US" altLang="en-US" sz="2800" dirty="0"/>
              <a:t>to consent to medical care, including psychiatric treatment</a:t>
            </a:r>
          </a:p>
        </p:txBody>
      </p:sp>
      <p:cxnSp>
        <p:nvCxnSpPr>
          <p:cNvPr id="219140" name="AutoShape 4"/>
          <p:cNvCxnSpPr>
            <a:cxnSpLocks noChangeShapeType="1"/>
            <a:stCxn id="219139" idx="0"/>
            <a:endCxn id="219139" idx="0"/>
          </p:cNvCxnSpPr>
          <p:nvPr/>
        </p:nvCxnSpPr>
        <p:spPr bwMode="auto">
          <a:xfrm>
            <a:off x="4533900" y="1524000"/>
            <a:ext cx="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719295672"/>
      </p:ext>
    </p:extLst>
  </p:cSld>
  <p:clrMapOvr>
    <a:masterClrMapping/>
  </p:clrMapOvr>
  <p:transition advTm="12704"/>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9139">
                                            <p:txEl>
                                              <p:pRg st="0" end="0"/>
                                            </p:txEl>
                                          </p:spTgt>
                                        </p:tgtEl>
                                        <p:attrNameLst>
                                          <p:attrName>style.visibility</p:attrName>
                                        </p:attrNameLst>
                                      </p:cBhvr>
                                      <p:to>
                                        <p:strVal val="visible"/>
                                      </p:to>
                                    </p:set>
                                    <p:anim calcmode="lin" valueType="num">
                                      <p:cBhvr additive="base">
                                        <p:cTn id="7" dur="500" fill="hold"/>
                                        <p:tgtEl>
                                          <p:spTgt spid="2191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91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9139">
                                            <p:txEl>
                                              <p:pRg st="1" end="1"/>
                                            </p:txEl>
                                          </p:spTgt>
                                        </p:tgtEl>
                                        <p:attrNameLst>
                                          <p:attrName>style.visibility</p:attrName>
                                        </p:attrNameLst>
                                      </p:cBhvr>
                                      <p:to>
                                        <p:strVal val="visible"/>
                                      </p:to>
                                    </p:set>
                                    <p:anim calcmode="lin" valueType="num">
                                      <p:cBhvr additive="base">
                                        <p:cTn id="13" dur="500" fill="hold"/>
                                        <p:tgtEl>
                                          <p:spTgt spid="2191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91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19139">
                                            <p:txEl>
                                              <p:pRg st="2" end="2"/>
                                            </p:txEl>
                                          </p:spTgt>
                                        </p:tgtEl>
                                        <p:attrNameLst>
                                          <p:attrName>style.visibility</p:attrName>
                                        </p:attrNameLst>
                                      </p:cBhvr>
                                      <p:to>
                                        <p:strVal val="visible"/>
                                      </p:to>
                                    </p:set>
                                    <p:anim calcmode="lin" valueType="num">
                                      <p:cBhvr additive="base">
                                        <p:cTn id="19" dur="500" fill="hold"/>
                                        <p:tgtEl>
                                          <p:spTgt spid="21913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91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9139">
                                            <p:txEl>
                                              <p:pRg st="3" end="3"/>
                                            </p:txEl>
                                          </p:spTgt>
                                        </p:tgtEl>
                                        <p:attrNameLst>
                                          <p:attrName>style.visibility</p:attrName>
                                        </p:attrNameLst>
                                      </p:cBhvr>
                                      <p:to>
                                        <p:strVal val="visible"/>
                                      </p:to>
                                    </p:set>
                                    <p:anim calcmode="lin" valueType="num">
                                      <p:cBhvr additive="base">
                                        <p:cTn id="25" dur="500" fill="hold"/>
                                        <p:tgtEl>
                                          <p:spTgt spid="21913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191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19139">
                                            <p:txEl>
                                              <p:pRg st="4" end="4"/>
                                            </p:txEl>
                                          </p:spTgt>
                                        </p:tgtEl>
                                        <p:attrNameLst>
                                          <p:attrName>style.visibility</p:attrName>
                                        </p:attrNameLst>
                                      </p:cBhvr>
                                      <p:to>
                                        <p:strVal val="visible"/>
                                      </p:to>
                                    </p:set>
                                    <p:anim calcmode="lin" valueType="num">
                                      <p:cBhvr additive="base">
                                        <p:cTn id="31" dur="500" fill="hold"/>
                                        <p:tgtEl>
                                          <p:spTgt spid="21913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1913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19139">
                                            <p:txEl>
                                              <p:pRg st="5" end="5"/>
                                            </p:txEl>
                                          </p:spTgt>
                                        </p:tgtEl>
                                        <p:attrNameLst>
                                          <p:attrName>style.visibility</p:attrName>
                                        </p:attrNameLst>
                                      </p:cBhvr>
                                      <p:to>
                                        <p:strVal val="visible"/>
                                      </p:to>
                                    </p:set>
                                    <p:anim calcmode="lin" valueType="num">
                                      <p:cBhvr additive="base">
                                        <p:cTn id="37" dur="500" fill="hold"/>
                                        <p:tgtEl>
                                          <p:spTgt spid="219139">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1913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19139">
                                            <p:txEl>
                                              <p:pRg st="6" end="6"/>
                                            </p:txEl>
                                          </p:spTgt>
                                        </p:tgtEl>
                                        <p:attrNameLst>
                                          <p:attrName>style.visibility</p:attrName>
                                        </p:attrNameLst>
                                      </p:cBhvr>
                                      <p:to>
                                        <p:strVal val="visible"/>
                                      </p:to>
                                    </p:set>
                                    <p:anim calcmode="lin" valueType="num">
                                      <p:cBhvr additive="base">
                                        <p:cTn id="43" dur="500" fill="hold"/>
                                        <p:tgtEl>
                                          <p:spTgt spid="219139">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1913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219140"/>
                                        </p:tgtEl>
                                        <p:attrNameLst>
                                          <p:attrName>style.visibility</p:attrName>
                                        </p:attrNameLst>
                                      </p:cBhvr>
                                      <p:to>
                                        <p:strVal val="visible"/>
                                      </p:to>
                                    </p:set>
                                    <p:anim calcmode="lin" valueType="num">
                                      <p:cBhvr additive="base">
                                        <p:cTn id="49" dur="500" fill="hold"/>
                                        <p:tgtEl>
                                          <p:spTgt spid="219140"/>
                                        </p:tgtEl>
                                        <p:attrNameLst>
                                          <p:attrName>ppt_x</p:attrName>
                                        </p:attrNameLst>
                                      </p:cBhvr>
                                      <p:tavLst>
                                        <p:tav tm="0">
                                          <p:val>
                                            <p:strVal val="0-#ppt_w/2"/>
                                          </p:val>
                                        </p:tav>
                                        <p:tav tm="100000">
                                          <p:val>
                                            <p:strVal val="#ppt_x"/>
                                          </p:val>
                                        </p:tav>
                                      </p:tavLst>
                                    </p:anim>
                                    <p:anim calcmode="lin" valueType="num">
                                      <p:cBhvr additive="base">
                                        <p:cTn id="50" dur="500" fill="hold"/>
                                        <p:tgtEl>
                                          <p:spTgt spid="2191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39" grpId="0" build="p" bldLvl="3"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533400" y="200025"/>
            <a:ext cx="8305800" cy="1323975"/>
          </a:xfrm>
        </p:spPr>
        <p:txBody>
          <a:bodyPr/>
          <a:lstStyle/>
          <a:p>
            <a:pPr eaLnBrk="1" hangingPunct="1"/>
            <a:r>
              <a:rPr lang="en-US" altLang="en-US" sz="4000" b="1" dirty="0"/>
              <a:t>Legal Custodian Authorized </a:t>
            </a:r>
            <a:r>
              <a:rPr lang="en-US" altLang="en-US" sz="4000" b="1" u="sng" dirty="0"/>
              <a:t>by Law</a:t>
            </a:r>
            <a:r>
              <a:rPr lang="en-US" altLang="en-US" sz="4000" b="1" dirty="0"/>
              <a:t> to Consent to Treatment</a:t>
            </a:r>
          </a:p>
        </p:txBody>
      </p:sp>
      <p:sp>
        <p:nvSpPr>
          <p:cNvPr id="221187" name="Rectangle 3"/>
          <p:cNvSpPr>
            <a:spLocks noGrp="1" noChangeArrowheads="1"/>
          </p:cNvSpPr>
          <p:nvPr>
            <p:ph type="body" idx="1"/>
          </p:nvPr>
        </p:nvSpPr>
        <p:spPr>
          <a:xfrm>
            <a:off x="533400" y="2057400"/>
            <a:ext cx="8153400" cy="4267200"/>
          </a:xfrm>
        </p:spPr>
        <p:txBody>
          <a:bodyPr/>
          <a:lstStyle/>
          <a:p>
            <a:pPr marL="0" indent="0">
              <a:buFont typeface="Wingdings" panose="05000000000000000000" pitchFamily="2" charset="2"/>
              <a:buNone/>
              <a:defRPr/>
            </a:pPr>
            <a:r>
              <a:rPr lang="en-US" sz="2800" dirty="0"/>
              <a:t>When a juvenile is placed in the legal custody of DSS, the director may arrange, provide, or consent to: </a:t>
            </a:r>
          </a:p>
          <a:p>
            <a:pPr>
              <a:defRPr/>
            </a:pPr>
            <a:r>
              <a:rPr lang="en-US" sz="2800" dirty="0"/>
              <a:t>Routine medical and dental care </a:t>
            </a:r>
          </a:p>
          <a:p>
            <a:pPr>
              <a:defRPr/>
            </a:pPr>
            <a:r>
              <a:rPr lang="en-US" sz="2800" dirty="0"/>
              <a:t>Emergency medical, surgical, psychiatric, psychological, or mental health care  </a:t>
            </a:r>
          </a:p>
          <a:p>
            <a:pPr>
              <a:defRPr/>
            </a:pPr>
            <a:r>
              <a:rPr lang="en-US" sz="2800" dirty="0"/>
              <a:t>Testing and evaluation in exigent circumstances. </a:t>
            </a:r>
          </a:p>
          <a:p>
            <a:pPr marL="400050" lvl="1" indent="0">
              <a:buFont typeface="Wingdings" panose="05000000000000000000" pitchFamily="2" charset="2"/>
              <a:buNone/>
              <a:defRPr/>
            </a:pPr>
            <a:r>
              <a:rPr lang="en-US" sz="2000" dirty="0"/>
              <a:t>					G.S. 7B-505.1, 7B-903.1(e)</a:t>
            </a:r>
            <a:endParaRPr lang="en-US" altLang="en-US" sz="2000" dirty="0"/>
          </a:p>
        </p:txBody>
      </p:sp>
      <p:cxnSp>
        <p:nvCxnSpPr>
          <p:cNvPr id="221188" name="AutoShape 4"/>
          <p:cNvCxnSpPr>
            <a:cxnSpLocks noChangeShapeType="1"/>
            <a:stCxn id="221187" idx="0"/>
            <a:endCxn id="221187" idx="0"/>
          </p:cNvCxnSpPr>
          <p:nvPr/>
        </p:nvCxnSpPr>
        <p:spPr bwMode="auto">
          <a:xfrm>
            <a:off x="4610100" y="2057400"/>
            <a:ext cx="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964802464"/>
      </p:ext>
    </p:extLst>
  </p:cSld>
  <p:clrMapOvr>
    <a:masterClrMapping/>
  </p:clrMapOvr>
  <p:transition advTm="1270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1187">
                                            <p:txEl>
                                              <p:pRg st="0" end="0"/>
                                            </p:txEl>
                                          </p:spTgt>
                                        </p:tgtEl>
                                        <p:attrNameLst>
                                          <p:attrName>style.visibility</p:attrName>
                                        </p:attrNameLst>
                                      </p:cBhvr>
                                      <p:to>
                                        <p:strVal val="visible"/>
                                      </p:to>
                                    </p:set>
                                    <p:animEffect transition="in" filter="fade">
                                      <p:cBhvr>
                                        <p:cTn id="7" dur="1000"/>
                                        <p:tgtEl>
                                          <p:spTgt spid="221187">
                                            <p:txEl>
                                              <p:pRg st="0" end="0"/>
                                            </p:txEl>
                                          </p:spTgt>
                                        </p:tgtEl>
                                      </p:cBhvr>
                                    </p:animEffect>
                                    <p:anim calcmode="lin" valueType="num">
                                      <p:cBhvr>
                                        <p:cTn id="8" dur="1000" fill="hold"/>
                                        <p:tgtEl>
                                          <p:spTgt spid="2211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2118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21187">
                                            <p:txEl>
                                              <p:pRg st="1" end="1"/>
                                            </p:txEl>
                                          </p:spTgt>
                                        </p:tgtEl>
                                        <p:attrNameLst>
                                          <p:attrName>style.visibility</p:attrName>
                                        </p:attrNameLst>
                                      </p:cBhvr>
                                      <p:to>
                                        <p:strVal val="visible"/>
                                      </p:to>
                                    </p:set>
                                    <p:animEffect transition="in" filter="fade">
                                      <p:cBhvr>
                                        <p:cTn id="14" dur="1000"/>
                                        <p:tgtEl>
                                          <p:spTgt spid="221187">
                                            <p:txEl>
                                              <p:pRg st="1" end="1"/>
                                            </p:txEl>
                                          </p:spTgt>
                                        </p:tgtEl>
                                      </p:cBhvr>
                                    </p:animEffect>
                                    <p:anim calcmode="lin" valueType="num">
                                      <p:cBhvr>
                                        <p:cTn id="15" dur="1000" fill="hold"/>
                                        <p:tgtEl>
                                          <p:spTgt spid="22118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2118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21187">
                                            <p:txEl>
                                              <p:pRg st="2" end="2"/>
                                            </p:txEl>
                                          </p:spTgt>
                                        </p:tgtEl>
                                        <p:attrNameLst>
                                          <p:attrName>style.visibility</p:attrName>
                                        </p:attrNameLst>
                                      </p:cBhvr>
                                      <p:to>
                                        <p:strVal val="visible"/>
                                      </p:to>
                                    </p:set>
                                    <p:animEffect transition="in" filter="fade">
                                      <p:cBhvr>
                                        <p:cTn id="21" dur="1000"/>
                                        <p:tgtEl>
                                          <p:spTgt spid="221187">
                                            <p:txEl>
                                              <p:pRg st="2" end="2"/>
                                            </p:txEl>
                                          </p:spTgt>
                                        </p:tgtEl>
                                      </p:cBhvr>
                                    </p:animEffect>
                                    <p:anim calcmode="lin" valueType="num">
                                      <p:cBhvr>
                                        <p:cTn id="22" dur="1000" fill="hold"/>
                                        <p:tgtEl>
                                          <p:spTgt spid="22118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2118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21187">
                                            <p:txEl>
                                              <p:pRg st="3" end="3"/>
                                            </p:txEl>
                                          </p:spTgt>
                                        </p:tgtEl>
                                        <p:attrNameLst>
                                          <p:attrName>style.visibility</p:attrName>
                                        </p:attrNameLst>
                                      </p:cBhvr>
                                      <p:to>
                                        <p:strVal val="visible"/>
                                      </p:to>
                                    </p:set>
                                    <p:animEffect transition="in" filter="fade">
                                      <p:cBhvr>
                                        <p:cTn id="28" dur="1000"/>
                                        <p:tgtEl>
                                          <p:spTgt spid="221187">
                                            <p:txEl>
                                              <p:pRg st="3" end="3"/>
                                            </p:txEl>
                                          </p:spTgt>
                                        </p:tgtEl>
                                      </p:cBhvr>
                                    </p:animEffect>
                                    <p:anim calcmode="lin" valueType="num">
                                      <p:cBhvr>
                                        <p:cTn id="29" dur="1000" fill="hold"/>
                                        <p:tgtEl>
                                          <p:spTgt spid="22118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21187">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221187">
                                            <p:txEl>
                                              <p:pRg st="4" end="4"/>
                                            </p:txEl>
                                          </p:spTgt>
                                        </p:tgtEl>
                                        <p:attrNameLst>
                                          <p:attrName>style.visibility</p:attrName>
                                        </p:attrNameLst>
                                      </p:cBhvr>
                                      <p:to>
                                        <p:strVal val="visible"/>
                                      </p:to>
                                    </p:set>
                                    <p:animEffect transition="in" filter="fade">
                                      <p:cBhvr>
                                        <p:cTn id="33" dur="1000"/>
                                        <p:tgtEl>
                                          <p:spTgt spid="221187">
                                            <p:txEl>
                                              <p:pRg st="4" end="4"/>
                                            </p:txEl>
                                          </p:spTgt>
                                        </p:tgtEl>
                                      </p:cBhvr>
                                    </p:animEffect>
                                    <p:anim calcmode="lin" valueType="num">
                                      <p:cBhvr>
                                        <p:cTn id="34" dur="1000" fill="hold"/>
                                        <p:tgtEl>
                                          <p:spTgt spid="221187">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221187">
                                            <p:txEl>
                                              <p:pRg st="4" end="4"/>
                                            </p:txEl>
                                          </p:spTgt>
                                        </p:tgtEl>
                                        <p:attrNameLst>
                                          <p:attrName>ppt_y</p:attrName>
                                        </p:attrNameLst>
                                      </p:cBhvr>
                                      <p:tavLst>
                                        <p:tav tm="0">
                                          <p:val>
                                            <p:strVal val="#ppt_y+.1"/>
                                          </p:val>
                                        </p:tav>
                                        <p:tav tm="100000">
                                          <p:val>
                                            <p:strVal val="#ppt_y"/>
                                          </p:val>
                                        </p:tav>
                                      </p:tavLst>
                                    </p:anim>
                                  </p:childTnLst>
                                </p:cTn>
                              </p:par>
                              <p:par>
                                <p:cTn id="36" presetID="2" presetClass="entr" presetSubtype="8" fill="hold" nodeType="withEffect">
                                  <p:stCondLst>
                                    <p:cond delay="0"/>
                                  </p:stCondLst>
                                  <p:childTnLst>
                                    <p:set>
                                      <p:cBhvr>
                                        <p:cTn id="37" dur="1" fill="hold">
                                          <p:stCondLst>
                                            <p:cond delay="0"/>
                                          </p:stCondLst>
                                        </p:cTn>
                                        <p:tgtEl>
                                          <p:spTgt spid="221188"/>
                                        </p:tgtEl>
                                        <p:attrNameLst>
                                          <p:attrName>style.visibility</p:attrName>
                                        </p:attrNameLst>
                                      </p:cBhvr>
                                      <p:to>
                                        <p:strVal val="visible"/>
                                      </p:to>
                                    </p:set>
                                    <p:anim calcmode="lin" valueType="num">
                                      <p:cBhvr additive="base">
                                        <p:cTn id="38" dur="500" fill="hold"/>
                                        <p:tgtEl>
                                          <p:spTgt spid="221188"/>
                                        </p:tgtEl>
                                        <p:attrNameLst>
                                          <p:attrName>ppt_x</p:attrName>
                                        </p:attrNameLst>
                                      </p:cBhvr>
                                      <p:tavLst>
                                        <p:tav tm="0">
                                          <p:val>
                                            <p:strVal val="0-#ppt_w/2"/>
                                          </p:val>
                                        </p:tav>
                                        <p:tav tm="100000">
                                          <p:val>
                                            <p:strVal val="#ppt_x"/>
                                          </p:val>
                                        </p:tav>
                                      </p:tavLst>
                                    </p:anim>
                                    <p:anim calcmode="lin" valueType="num">
                                      <p:cBhvr additive="base">
                                        <p:cTn id="39" dur="500" fill="hold"/>
                                        <p:tgtEl>
                                          <p:spTgt spid="22118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7"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50574" y="152400"/>
            <a:ext cx="8382000" cy="1143000"/>
          </a:xfrm>
        </p:spPr>
        <p:txBody>
          <a:bodyPr/>
          <a:lstStyle/>
          <a:p>
            <a:r>
              <a:rPr lang="en-US" altLang="en-US" sz="3600" b="1" dirty="0"/>
              <a:t>Legal Custodian Authorized by </a:t>
            </a:r>
            <a:r>
              <a:rPr lang="en-US" altLang="en-US" sz="3600" b="1" u="sng" dirty="0"/>
              <a:t>Court Order</a:t>
            </a:r>
            <a:r>
              <a:rPr lang="en-US" altLang="en-US" sz="3600" b="1" dirty="0"/>
              <a:t> to Consent to Treatment</a:t>
            </a:r>
          </a:p>
        </p:txBody>
      </p:sp>
      <p:sp>
        <p:nvSpPr>
          <p:cNvPr id="54275" name="Content Placeholder 2"/>
          <p:cNvSpPr>
            <a:spLocks noGrp="1"/>
          </p:cNvSpPr>
          <p:nvPr>
            <p:ph idx="1"/>
          </p:nvPr>
        </p:nvSpPr>
        <p:spPr>
          <a:xfrm>
            <a:off x="457200" y="1600200"/>
            <a:ext cx="8375374" cy="4648200"/>
          </a:xfrm>
        </p:spPr>
        <p:txBody>
          <a:bodyPr/>
          <a:lstStyle/>
          <a:p>
            <a:pPr>
              <a:buFont typeface="Wingdings" panose="05000000000000000000" pitchFamily="2" charset="2"/>
              <a:buChar char="§"/>
            </a:pPr>
            <a:r>
              <a:rPr lang="en-US" altLang="en-US" sz="2800" dirty="0"/>
              <a:t>Court may authorize DSS to consent to treatment if court finds that the care, treatment, or evaluation is in the juvenile's best interest </a:t>
            </a:r>
          </a:p>
          <a:p>
            <a:pPr>
              <a:buFont typeface="Wingdings" panose="05000000000000000000" pitchFamily="2" charset="2"/>
              <a:buChar char="§"/>
            </a:pPr>
            <a:r>
              <a:rPr lang="en-US" altLang="en-US" sz="2800" dirty="0"/>
              <a:t>Treatment requiring such order:</a:t>
            </a:r>
          </a:p>
          <a:p>
            <a:pPr lvl="1"/>
            <a:r>
              <a:rPr lang="en-US" altLang="en-US" sz="2400" dirty="0"/>
              <a:t>Prescriptions for psychotropic medications </a:t>
            </a:r>
          </a:p>
          <a:p>
            <a:pPr lvl="1"/>
            <a:r>
              <a:rPr lang="en-US" altLang="en-US" sz="2400" dirty="0"/>
              <a:t>Comprehensive clinical assessments, or other mental health evaluations </a:t>
            </a:r>
          </a:p>
          <a:p>
            <a:pPr lvl="1"/>
            <a:r>
              <a:rPr lang="en-US" altLang="en-US" sz="2400" dirty="0"/>
              <a:t>Psychiatric, psychological, or mental health care</a:t>
            </a:r>
          </a:p>
          <a:p>
            <a:pPr lvl="1"/>
            <a:endParaRPr lang="en-US" altLang="en-US" sz="2400" dirty="0"/>
          </a:p>
          <a:p>
            <a:pPr marL="457200" lvl="1" indent="0">
              <a:buNone/>
            </a:pPr>
            <a:r>
              <a:rPr lang="en-US" altLang="en-US" sz="2400" dirty="0"/>
              <a:t>					</a:t>
            </a:r>
            <a:r>
              <a:rPr lang="en-US" altLang="en-US" sz="2000" dirty="0"/>
              <a:t>G.S. 7B-505.1, -903.1(e)</a:t>
            </a:r>
          </a:p>
        </p:txBody>
      </p:sp>
    </p:spTree>
    <p:extLst>
      <p:ext uri="{BB962C8B-B14F-4D97-AF65-F5344CB8AC3E}">
        <p14:creationId xmlns:p14="http://schemas.microsoft.com/office/powerpoint/2010/main" val="2679148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fade">
                                      <p:cBhvr>
                                        <p:cTn id="7" dur="500"/>
                                        <p:tgtEl>
                                          <p:spTgt spid="542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4275">
                                            <p:txEl>
                                              <p:pRg st="1" end="1"/>
                                            </p:txEl>
                                          </p:spTgt>
                                        </p:tgtEl>
                                        <p:attrNameLst>
                                          <p:attrName>style.visibility</p:attrName>
                                        </p:attrNameLst>
                                      </p:cBhvr>
                                      <p:to>
                                        <p:strVal val="visible"/>
                                      </p:to>
                                    </p:set>
                                    <p:animEffect transition="in" filter="fade">
                                      <p:cBhvr>
                                        <p:cTn id="12" dur="500"/>
                                        <p:tgtEl>
                                          <p:spTgt spid="54275">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4275">
                                            <p:txEl>
                                              <p:pRg st="2" end="2"/>
                                            </p:txEl>
                                          </p:spTgt>
                                        </p:tgtEl>
                                        <p:attrNameLst>
                                          <p:attrName>style.visibility</p:attrName>
                                        </p:attrNameLst>
                                      </p:cBhvr>
                                      <p:to>
                                        <p:strVal val="visible"/>
                                      </p:to>
                                    </p:set>
                                    <p:animEffect transition="in" filter="fade">
                                      <p:cBhvr>
                                        <p:cTn id="15" dur="500"/>
                                        <p:tgtEl>
                                          <p:spTgt spid="54275">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4275">
                                            <p:txEl>
                                              <p:pRg st="3" end="3"/>
                                            </p:txEl>
                                          </p:spTgt>
                                        </p:tgtEl>
                                        <p:attrNameLst>
                                          <p:attrName>style.visibility</p:attrName>
                                        </p:attrNameLst>
                                      </p:cBhvr>
                                      <p:to>
                                        <p:strVal val="visible"/>
                                      </p:to>
                                    </p:set>
                                    <p:animEffect transition="in" filter="fade">
                                      <p:cBhvr>
                                        <p:cTn id="18" dur="500"/>
                                        <p:tgtEl>
                                          <p:spTgt spid="54275">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4275">
                                            <p:txEl>
                                              <p:pRg st="4" end="4"/>
                                            </p:txEl>
                                          </p:spTgt>
                                        </p:tgtEl>
                                        <p:attrNameLst>
                                          <p:attrName>style.visibility</p:attrName>
                                        </p:attrNameLst>
                                      </p:cBhvr>
                                      <p:to>
                                        <p:strVal val="visible"/>
                                      </p:to>
                                    </p:set>
                                    <p:animEffect transition="in" filter="fade">
                                      <p:cBhvr>
                                        <p:cTn id="21" dur="500"/>
                                        <p:tgtEl>
                                          <p:spTgt spid="54275">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54275">
                                            <p:txEl>
                                              <p:pRg st="6" end="6"/>
                                            </p:txEl>
                                          </p:spTgt>
                                        </p:tgtEl>
                                        <p:attrNameLst>
                                          <p:attrName>style.visibility</p:attrName>
                                        </p:attrNameLst>
                                      </p:cBhvr>
                                      <p:to>
                                        <p:strVal val="visible"/>
                                      </p:to>
                                    </p:set>
                                    <p:animEffect transition="in" filter="fade">
                                      <p:cBhvr>
                                        <p:cTn id="24" dur="500"/>
                                        <p:tgtEl>
                                          <p:spTgt spid="542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304800" y="228600"/>
            <a:ext cx="8577262" cy="711200"/>
          </a:xfrm>
        </p:spPr>
        <p:txBody>
          <a:bodyPr/>
          <a:lstStyle/>
          <a:p>
            <a:r>
              <a:rPr lang="en-US" altLang="en-US" b="1" dirty="0"/>
              <a:t>Parent—biological or adoptive</a:t>
            </a:r>
          </a:p>
        </p:txBody>
      </p:sp>
      <p:sp>
        <p:nvSpPr>
          <p:cNvPr id="48131" name="Content Placeholder 2"/>
          <p:cNvSpPr>
            <a:spLocks noGrp="1"/>
          </p:cNvSpPr>
          <p:nvPr>
            <p:ph idx="1"/>
          </p:nvPr>
        </p:nvSpPr>
        <p:spPr>
          <a:xfrm>
            <a:off x="304800" y="1295400"/>
            <a:ext cx="8534400" cy="4724400"/>
          </a:xfrm>
        </p:spPr>
        <p:txBody>
          <a:bodyPr/>
          <a:lstStyle/>
          <a:p>
            <a:pPr>
              <a:buFont typeface="Wingdings" panose="05000000000000000000" pitchFamily="2" charset="2"/>
              <a:buChar char="§"/>
            </a:pPr>
            <a:r>
              <a:rPr lang="en-US" altLang="en-US" sz="3000" dirty="0"/>
              <a:t>Do you need both the father’s and mother’s signatures on a consent to disclose form?</a:t>
            </a:r>
          </a:p>
          <a:p>
            <a:pPr>
              <a:buFont typeface="Wingdings" panose="05000000000000000000" pitchFamily="2" charset="2"/>
              <a:buChar char="§"/>
            </a:pPr>
            <a:r>
              <a:rPr lang="en-US" altLang="en-US" sz="3000" dirty="0"/>
              <a:t>What if the parents are separated, divorced or never married?</a:t>
            </a:r>
          </a:p>
          <a:p>
            <a:pPr lvl="2"/>
            <a:r>
              <a:rPr lang="en-US" altLang="en-US" dirty="0"/>
              <a:t>Either parent unless there is a custody order</a:t>
            </a:r>
          </a:p>
          <a:p>
            <a:pPr lvl="2"/>
            <a:r>
              <a:rPr lang="en-US" altLang="en-US" dirty="0"/>
              <a:t>If there is a custody order, LRP is the parent granted custody or either parent in case of joint custody</a:t>
            </a:r>
          </a:p>
          <a:p>
            <a:pPr>
              <a:buFont typeface="Wingdings" panose="05000000000000000000" pitchFamily="2" charset="2"/>
              <a:buChar char="§"/>
            </a:pPr>
            <a:r>
              <a:rPr lang="en-US" altLang="en-US" sz="3000" dirty="0"/>
              <a:t>Special rule for records </a:t>
            </a:r>
            <a:r>
              <a:rPr lang="en-US" altLang="en-US" sz="3000" u="sng" dirty="0"/>
              <a:t>access</a:t>
            </a:r>
            <a:r>
              <a:rPr lang="en-US" altLang="en-US" sz="3000" dirty="0"/>
              <a:t>: Absent court order to the contrary, each parent has equal access to the records of the minor child</a:t>
            </a:r>
          </a:p>
        </p:txBody>
      </p:sp>
    </p:spTree>
    <p:extLst>
      <p:ext uri="{BB962C8B-B14F-4D97-AF65-F5344CB8AC3E}">
        <p14:creationId xmlns:p14="http://schemas.microsoft.com/office/powerpoint/2010/main" val="3782049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fade">
                                      <p:cBhvr>
                                        <p:cTn id="7" dur="500"/>
                                        <p:tgtEl>
                                          <p:spTgt spid="481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Effect transition="in" filter="fade">
                                      <p:cBhvr>
                                        <p:cTn id="12" dur="500"/>
                                        <p:tgtEl>
                                          <p:spTgt spid="481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8131">
                                            <p:txEl>
                                              <p:pRg st="2" end="2"/>
                                            </p:txEl>
                                          </p:spTgt>
                                        </p:tgtEl>
                                        <p:attrNameLst>
                                          <p:attrName>style.visibility</p:attrName>
                                        </p:attrNameLst>
                                      </p:cBhvr>
                                      <p:to>
                                        <p:strVal val="visible"/>
                                      </p:to>
                                    </p:set>
                                    <p:animEffect transition="in" filter="fade">
                                      <p:cBhvr>
                                        <p:cTn id="17" dur="500"/>
                                        <p:tgtEl>
                                          <p:spTgt spid="481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8131">
                                            <p:txEl>
                                              <p:pRg st="3" end="3"/>
                                            </p:txEl>
                                          </p:spTgt>
                                        </p:tgtEl>
                                        <p:attrNameLst>
                                          <p:attrName>style.visibility</p:attrName>
                                        </p:attrNameLst>
                                      </p:cBhvr>
                                      <p:to>
                                        <p:strVal val="visible"/>
                                      </p:to>
                                    </p:set>
                                    <p:animEffect transition="in" filter="fade">
                                      <p:cBhvr>
                                        <p:cTn id="22" dur="500"/>
                                        <p:tgtEl>
                                          <p:spTgt spid="4813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8131">
                                            <p:txEl>
                                              <p:pRg st="4" end="4"/>
                                            </p:txEl>
                                          </p:spTgt>
                                        </p:tgtEl>
                                        <p:attrNameLst>
                                          <p:attrName>style.visibility</p:attrName>
                                        </p:attrNameLst>
                                      </p:cBhvr>
                                      <p:to>
                                        <p:strVal val="visible"/>
                                      </p:to>
                                    </p:set>
                                    <p:animEffect transition="in" filter="fade">
                                      <p:cBhvr>
                                        <p:cTn id="27" dur="500"/>
                                        <p:tgtEl>
                                          <p:spTgt spid="481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uiExpand="1"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37736" y="228600"/>
            <a:ext cx="8162925" cy="769938"/>
          </a:xfrm>
        </p:spPr>
        <p:txBody>
          <a:bodyPr/>
          <a:lstStyle/>
          <a:p>
            <a:r>
              <a:rPr lang="en-US" altLang="en-US" b="1" dirty="0"/>
              <a:t>Guardian</a:t>
            </a:r>
          </a:p>
        </p:txBody>
      </p:sp>
      <p:sp>
        <p:nvSpPr>
          <p:cNvPr id="49155" name="Content Placeholder 2"/>
          <p:cNvSpPr>
            <a:spLocks noGrp="1"/>
          </p:cNvSpPr>
          <p:nvPr>
            <p:ph idx="1"/>
          </p:nvPr>
        </p:nvSpPr>
        <p:spPr>
          <a:xfrm>
            <a:off x="441049" y="1828800"/>
            <a:ext cx="7696200" cy="3733800"/>
          </a:xfrm>
        </p:spPr>
        <p:txBody>
          <a:bodyPr/>
          <a:lstStyle/>
          <a:p>
            <a:pPr marL="0" indent="0">
              <a:buNone/>
            </a:pPr>
            <a:r>
              <a:rPr lang="en-US" altLang="en-US" dirty="0"/>
              <a:t>A person appointed as a guardian of the person or general guardian by the court under G.S. 7B-2001 or G.S. Ch. 35A</a:t>
            </a:r>
          </a:p>
          <a:p>
            <a:endParaRPr lang="en-US" altLang="en-US" dirty="0"/>
          </a:p>
        </p:txBody>
      </p:sp>
    </p:spTree>
    <p:extLst>
      <p:ext uri="{BB962C8B-B14F-4D97-AF65-F5344CB8AC3E}">
        <p14:creationId xmlns:p14="http://schemas.microsoft.com/office/powerpoint/2010/main" val="402670066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380999" y="177801"/>
            <a:ext cx="8458201" cy="889000"/>
          </a:xfrm>
        </p:spPr>
        <p:txBody>
          <a:bodyPr/>
          <a:lstStyle/>
          <a:p>
            <a:r>
              <a:rPr lang="en-US" altLang="en-US" b="1" dirty="0"/>
              <a:t>Person standing </a:t>
            </a:r>
            <a:r>
              <a:rPr lang="en-US" altLang="en-US" b="1" i="1" dirty="0"/>
              <a:t>in loco parentis</a:t>
            </a:r>
            <a:endParaRPr lang="en-US" altLang="en-US" b="1" dirty="0"/>
          </a:p>
        </p:txBody>
      </p:sp>
      <p:sp>
        <p:nvSpPr>
          <p:cNvPr id="50179" name="Content Placeholder 2"/>
          <p:cNvSpPr>
            <a:spLocks noGrp="1"/>
          </p:cNvSpPr>
          <p:nvPr>
            <p:ph idx="1"/>
          </p:nvPr>
        </p:nvSpPr>
        <p:spPr>
          <a:xfrm>
            <a:off x="380999" y="1524000"/>
            <a:ext cx="7762873" cy="4343400"/>
          </a:xfrm>
        </p:spPr>
        <p:txBody>
          <a:bodyPr/>
          <a:lstStyle/>
          <a:p>
            <a:pPr>
              <a:buFont typeface="Wingdings" panose="05000000000000000000" pitchFamily="2" charset="2"/>
              <a:buChar char="§"/>
            </a:pPr>
            <a:r>
              <a:rPr lang="en-US" altLang="en-US" sz="2800" dirty="0"/>
              <a:t>One who has put himself or herself in the place of a lawful parent by assuming the rights and obligations of a parent without formal adoption  </a:t>
            </a:r>
          </a:p>
          <a:p>
            <a:pPr>
              <a:buFont typeface="Wingdings" panose="05000000000000000000" pitchFamily="2" charset="2"/>
              <a:buChar char="§"/>
            </a:pPr>
            <a:r>
              <a:rPr lang="en-US" altLang="en-US" sz="2800" dirty="0"/>
              <a:t>Whether such a relationship exists in a particular circumstance depends on the facts of the particular case, and all of the relevant facts and surrounding circumstances must be considered.</a:t>
            </a:r>
            <a:r>
              <a:rPr lang="en-US" altLang="en-US" dirty="0"/>
              <a:t> </a:t>
            </a:r>
          </a:p>
          <a:p>
            <a:pPr marL="0" indent="0">
              <a:buNone/>
            </a:pPr>
            <a:endParaRPr lang="en-US" altLang="en-US" dirty="0"/>
          </a:p>
        </p:txBody>
      </p:sp>
    </p:spTree>
    <p:extLst>
      <p:ext uri="{BB962C8B-B14F-4D97-AF65-F5344CB8AC3E}">
        <p14:creationId xmlns:p14="http://schemas.microsoft.com/office/powerpoint/2010/main" val="1552404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fade">
                                      <p:cBhvr>
                                        <p:cTn id="7" dur="1000"/>
                                        <p:tgtEl>
                                          <p:spTgt spid="50179">
                                            <p:txEl>
                                              <p:pRg st="0" end="0"/>
                                            </p:txEl>
                                          </p:spTgt>
                                        </p:tgtEl>
                                      </p:cBhvr>
                                    </p:animEffect>
                                    <p:anim calcmode="lin" valueType="num">
                                      <p:cBhvr>
                                        <p:cTn id="8" dur="1000" fill="hold"/>
                                        <p:tgtEl>
                                          <p:spTgt spid="5017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017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0179">
                                            <p:txEl>
                                              <p:pRg st="1" end="1"/>
                                            </p:txEl>
                                          </p:spTgt>
                                        </p:tgtEl>
                                        <p:attrNameLst>
                                          <p:attrName>style.visibility</p:attrName>
                                        </p:attrNameLst>
                                      </p:cBhvr>
                                      <p:to>
                                        <p:strVal val="visible"/>
                                      </p:to>
                                    </p:set>
                                    <p:animEffect transition="in" filter="fade">
                                      <p:cBhvr>
                                        <p:cTn id="14" dur="1000"/>
                                        <p:tgtEl>
                                          <p:spTgt spid="50179">
                                            <p:txEl>
                                              <p:pRg st="1" end="1"/>
                                            </p:txEl>
                                          </p:spTgt>
                                        </p:tgtEl>
                                      </p:cBhvr>
                                    </p:animEffect>
                                    <p:anim calcmode="lin" valueType="num">
                                      <p:cBhvr>
                                        <p:cTn id="15" dur="1000" fill="hold"/>
                                        <p:tgtEl>
                                          <p:spTgt spid="5017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017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28600"/>
            <a:ext cx="8162925" cy="762000"/>
          </a:xfrm>
        </p:spPr>
        <p:txBody>
          <a:bodyPr/>
          <a:lstStyle/>
          <a:p>
            <a:pPr eaLnBrk="1" hangingPunct="1"/>
            <a:r>
              <a:rPr lang="en-US" altLang="en-US" b="1" dirty="0"/>
              <a:t>Privacy Rule—Duty </a:t>
            </a:r>
          </a:p>
        </p:txBody>
      </p:sp>
      <p:sp>
        <p:nvSpPr>
          <p:cNvPr id="14339" name="Rectangle 3"/>
          <p:cNvSpPr>
            <a:spLocks noGrp="1" noChangeArrowheads="1"/>
          </p:cNvSpPr>
          <p:nvPr>
            <p:ph idx="1"/>
          </p:nvPr>
        </p:nvSpPr>
        <p:spPr>
          <a:xfrm>
            <a:off x="457200" y="1600200"/>
            <a:ext cx="8077200" cy="3581400"/>
          </a:xfrm>
        </p:spPr>
        <p:txBody>
          <a:bodyPr/>
          <a:lstStyle/>
          <a:p>
            <a:pPr eaLnBrk="1" hangingPunct="1">
              <a:lnSpc>
                <a:spcPct val="80000"/>
              </a:lnSpc>
              <a:spcBef>
                <a:spcPct val="50000"/>
              </a:spcBef>
              <a:buFont typeface="Wingdings" panose="05000000000000000000" pitchFamily="2" charset="2"/>
              <a:buChar char="§"/>
            </a:pPr>
            <a:r>
              <a:rPr lang="en-US" altLang="en-US" dirty="0">
                <a:cs typeface="Times New Roman" panose="02020603050405020304" pitchFamily="18" charset="0"/>
              </a:rPr>
              <a:t>May use and disclose PHI only as permitted or required by the privacy rule</a:t>
            </a:r>
          </a:p>
          <a:p>
            <a:pPr lvl="1" eaLnBrk="1" hangingPunct="1">
              <a:lnSpc>
                <a:spcPct val="80000"/>
              </a:lnSpc>
              <a:spcBef>
                <a:spcPct val="50000"/>
              </a:spcBef>
              <a:buFont typeface="Wingdings" panose="05000000000000000000" pitchFamily="2" charset="2"/>
              <a:buChar char="§"/>
            </a:pPr>
            <a:r>
              <a:rPr lang="en-US" altLang="en-US" dirty="0"/>
              <a:t>A use or disclosure that is not permitted or required by the rule is prohibited</a:t>
            </a:r>
          </a:p>
          <a:p>
            <a:pPr eaLnBrk="1" hangingPunct="1">
              <a:lnSpc>
                <a:spcPct val="80000"/>
              </a:lnSpc>
              <a:spcBef>
                <a:spcPct val="50000"/>
              </a:spcBef>
              <a:buFont typeface="Wingdings" panose="05000000000000000000" pitchFamily="2" charset="2"/>
              <a:buChar char="§"/>
            </a:pPr>
            <a:r>
              <a:rPr lang="en-US" altLang="en-US" dirty="0">
                <a:cs typeface="Times New Roman" panose="02020603050405020304" pitchFamily="18" charset="0"/>
              </a:rPr>
              <a:t>Must implement reasonable safeguards (policies and procedures, training, technical, physical) to protect the privacy of PHI</a:t>
            </a:r>
          </a:p>
        </p:txBody>
      </p:sp>
    </p:spTree>
    <p:extLst>
      <p:ext uri="{BB962C8B-B14F-4D97-AF65-F5344CB8AC3E}">
        <p14:creationId xmlns:p14="http://schemas.microsoft.com/office/powerpoint/2010/main" val="3739675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500"/>
                                        <p:tgtEl>
                                          <p:spTgt spid="1433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339">
                                            <p:txEl>
                                              <p:pRg st="1" end="1"/>
                                            </p:txEl>
                                          </p:spTgt>
                                        </p:tgtEl>
                                        <p:attrNameLst>
                                          <p:attrName>style.visibility</p:attrName>
                                        </p:attrNameLst>
                                      </p:cBhvr>
                                      <p:to>
                                        <p:strVal val="visible"/>
                                      </p:to>
                                    </p:set>
                                    <p:animEffect transition="in" filter="fade">
                                      <p:cBhvr>
                                        <p:cTn id="10" dur="500"/>
                                        <p:tgtEl>
                                          <p:spTgt spid="1433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animEffect transition="in" filter="fade">
                                      <p:cBhvr>
                                        <p:cTn id="15" dur="500"/>
                                        <p:tgtEl>
                                          <p:spTgt spid="143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381000" y="177801"/>
            <a:ext cx="8458200" cy="888999"/>
          </a:xfrm>
        </p:spPr>
        <p:txBody>
          <a:bodyPr/>
          <a:lstStyle/>
          <a:p>
            <a:r>
              <a:rPr lang="en-US" altLang="en-US" b="1" dirty="0"/>
              <a:t>Person standing </a:t>
            </a:r>
            <a:r>
              <a:rPr lang="en-US" altLang="en-US" b="1" i="1" dirty="0"/>
              <a:t>in loco parentis</a:t>
            </a:r>
            <a:endParaRPr lang="en-US" altLang="en-US" b="1" dirty="0"/>
          </a:p>
        </p:txBody>
      </p:sp>
      <p:sp>
        <p:nvSpPr>
          <p:cNvPr id="52227" name="Content Placeholder 2"/>
          <p:cNvSpPr>
            <a:spLocks noGrp="1"/>
          </p:cNvSpPr>
          <p:nvPr>
            <p:ph idx="1"/>
          </p:nvPr>
        </p:nvSpPr>
        <p:spPr>
          <a:xfrm>
            <a:off x="381000" y="1096616"/>
            <a:ext cx="8229600" cy="5227983"/>
          </a:xfrm>
        </p:spPr>
        <p:txBody>
          <a:bodyPr/>
          <a:lstStyle/>
          <a:p>
            <a:pPr marL="0" lvl="0" indent="0">
              <a:buNone/>
            </a:pPr>
            <a:r>
              <a:rPr lang="en-US" sz="2800" dirty="0"/>
              <a:t>Factors recognized as relevant to a determination of whether a party stands </a:t>
            </a:r>
            <a:r>
              <a:rPr lang="en-US" sz="2800" i="1" dirty="0"/>
              <a:t>in loco parentis</a:t>
            </a:r>
            <a:r>
              <a:rPr lang="en-US" sz="2800" dirty="0"/>
              <a:t> are </a:t>
            </a:r>
          </a:p>
          <a:p>
            <a:pPr lvl="0"/>
            <a:r>
              <a:rPr lang="en-US" sz="2400" dirty="0"/>
              <a:t>the age of the child; </a:t>
            </a:r>
          </a:p>
          <a:p>
            <a:pPr lvl="0"/>
            <a:r>
              <a:rPr lang="en-US" sz="2400" dirty="0"/>
              <a:t>the degree to which the child is dependent on the person claiming to be standing in loco parentis; </a:t>
            </a:r>
          </a:p>
          <a:p>
            <a:pPr lvl="0"/>
            <a:r>
              <a:rPr lang="en-US" sz="2400" dirty="0"/>
              <a:t>the amount of support, if any, provided; </a:t>
            </a:r>
          </a:p>
          <a:p>
            <a:pPr lvl="0"/>
            <a:r>
              <a:rPr lang="en-US" sz="2400" dirty="0"/>
              <a:t>the extent to which duties commonly associated with parenthood are exercised; </a:t>
            </a:r>
          </a:p>
          <a:p>
            <a:pPr lvl="0"/>
            <a:r>
              <a:rPr lang="en-US" sz="2400" dirty="0"/>
              <a:t>the amount of time the child has lived with the person; and </a:t>
            </a:r>
          </a:p>
          <a:p>
            <a:pPr lvl="0"/>
            <a:r>
              <a:rPr lang="en-US" sz="2400" dirty="0"/>
              <a:t>the degree to which a "psychological family" has developed.</a:t>
            </a:r>
          </a:p>
          <a:p>
            <a:endParaRPr lang="en-US" altLang="en-US" sz="2800" dirty="0"/>
          </a:p>
        </p:txBody>
      </p:sp>
    </p:spTree>
    <p:extLst>
      <p:ext uri="{BB962C8B-B14F-4D97-AF65-F5344CB8AC3E}">
        <p14:creationId xmlns:p14="http://schemas.microsoft.com/office/powerpoint/2010/main" val="3097182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fade">
                                      <p:cBhvr>
                                        <p:cTn id="7" dur="1000"/>
                                        <p:tgtEl>
                                          <p:spTgt spid="52227">
                                            <p:txEl>
                                              <p:pRg st="0" end="0"/>
                                            </p:txEl>
                                          </p:spTgt>
                                        </p:tgtEl>
                                      </p:cBhvr>
                                    </p:animEffect>
                                    <p:anim calcmode="lin" valueType="num">
                                      <p:cBhvr>
                                        <p:cTn id="8" dur="1000" fill="hold"/>
                                        <p:tgtEl>
                                          <p:spTgt spid="5222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222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2227">
                                            <p:txEl>
                                              <p:pRg st="1" end="1"/>
                                            </p:txEl>
                                          </p:spTgt>
                                        </p:tgtEl>
                                        <p:attrNameLst>
                                          <p:attrName>style.visibility</p:attrName>
                                        </p:attrNameLst>
                                      </p:cBhvr>
                                      <p:to>
                                        <p:strVal val="visible"/>
                                      </p:to>
                                    </p:set>
                                    <p:animEffect transition="in" filter="fade">
                                      <p:cBhvr>
                                        <p:cTn id="12" dur="1000"/>
                                        <p:tgtEl>
                                          <p:spTgt spid="52227">
                                            <p:txEl>
                                              <p:pRg st="1" end="1"/>
                                            </p:txEl>
                                          </p:spTgt>
                                        </p:tgtEl>
                                      </p:cBhvr>
                                    </p:animEffect>
                                    <p:anim calcmode="lin" valueType="num">
                                      <p:cBhvr>
                                        <p:cTn id="13" dur="1000" fill="hold"/>
                                        <p:tgtEl>
                                          <p:spTgt spid="5222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2227">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52227">
                                            <p:txEl>
                                              <p:pRg st="2" end="2"/>
                                            </p:txEl>
                                          </p:spTgt>
                                        </p:tgtEl>
                                        <p:attrNameLst>
                                          <p:attrName>style.visibility</p:attrName>
                                        </p:attrNameLst>
                                      </p:cBhvr>
                                      <p:to>
                                        <p:strVal val="visible"/>
                                      </p:to>
                                    </p:set>
                                    <p:animEffect transition="in" filter="fade">
                                      <p:cBhvr>
                                        <p:cTn id="17" dur="1000"/>
                                        <p:tgtEl>
                                          <p:spTgt spid="52227">
                                            <p:txEl>
                                              <p:pRg st="2" end="2"/>
                                            </p:txEl>
                                          </p:spTgt>
                                        </p:tgtEl>
                                      </p:cBhvr>
                                    </p:animEffect>
                                    <p:anim calcmode="lin" valueType="num">
                                      <p:cBhvr>
                                        <p:cTn id="18" dur="1000" fill="hold"/>
                                        <p:tgtEl>
                                          <p:spTgt spid="5222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52227">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52227">
                                            <p:txEl>
                                              <p:pRg st="3" end="3"/>
                                            </p:txEl>
                                          </p:spTgt>
                                        </p:tgtEl>
                                        <p:attrNameLst>
                                          <p:attrName>style.visibility</p:attrName>
                                        </p:attrNameLst>
                                      </p:cBhvr>
                                      <p:to>
                                        <p:strVal val="visible"/>
                                      </p:to>
                                    </p:set>
                                    <p:animEffect transition="in" filter="fade">
                                      <p:cBhvr>
                                        <p:cTn id="22" dur="1000"/>
                                        <p:tgtEl>
                                          <p:spTgt spid="52227">
                                            <p:txEl>
                                              <p:pRg st="3" end="3"/>
                                            </p:txEl>
                                          </p:spTgt>
                                        </p:tgtEl>
                                      </p:cBhvr>
                                    </p:animEffect>
                                    <p:anim calcmode="lin" valueType="num">
                                      <p:cBhvr>
                                        <p:cTn id="23" dur="1000" fill="hold"/>
                                        <p:tgtEl>
                                          <p:spTgt spid="52227">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5222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52227">
                                            <p:txEl>
                                              <p:pRg st="4" end="4"/>
                                            </p:txEl>
                                          </p:spTgt>
                                        </p:tgtEl>
                                        <p:attrNameLst>
                                          <p:attrName>style.visibility</p:attrName>
                                        </p:attrNameLst>
                                      </p:cBhvr>
                                      <p:to>
                                        <p:strVal val="visible"/>
                                      </p:to>
                                    </p:set>
                                    <p:animEffect transition="in" filter="fade">
                                      <p:cBhvr>
                                        <p:cTn id="29" dur="1000"/>
                                        <p:tgtEl>
                                          <p:spTgt spid="52227">
                                            <p:txEl>
                                              <p:pRg st="4" end="4"/>
                                            </p:txEl>
                                          </p:spTgt>
                                        </p:tgtEl>
                                      </p:cBhvr>
                                    </p:animEffect>
                                    <p:anim calcmode="lin" valueType="num">
                                      <p:cBhvr>
                                        <p:cTn id="30" dur="1000" fill="hold"/>
                                        <p:tgtEl>
                                          <p:spTgt spid="52227">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52227">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52227">
                                            <p:txEl>
                                              <p:pRg st="5" end="5"/>
                                            </p:txEl>
                                          </p:spTgt>
                                        </p:tgtEl>
                                        <p:attrNameLst>
                                          <p:attrName>style.visibility</p:attrName>
                                        </p:attrNameLst>
                                      </p:cBhvr>
                                      <p:to>
                                        <p:strVal val="visible"/>
                                      </p:to>
                                    </p:set>
                                    <p:animEffect transition="in" filter="fade">
                                      <p:cBhvr>
                                        <p:cTn id="34" dur="1000"/>
                                        <p:tgtEl>
                                          <p:spTgt spid="52227">
                                            <p:txEl>
                                              <p:pRg st="5" end="5"/>
                                            </p:txEl>
                                          </p:spTgt>
                                        </p:tgtEl>
                                      </p:cBhvr>
                                    </p:animEffect>
                                    <p:anim calcmode="lin" valueType="num">
                                      <p:cBhvr>
                                        <p:cTn id="35" dur="1000" fill="hold"/>
                                        <p:tgtEl>
                                          <p:spTgt spid="52227">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52227">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52227">
                                            <p:txEl>
                                              <p:pRg st="6" end="6"/>
                                            </p:txEl>
                                          </p:spTgt>
                                        </p:tgtEl>
                                        <p:attrNameLst>
                                          <p:attrName>style.visibility</p:attrName>
                                        </p:attrNameLst>
                                      </p:cBhvr>
                                      <p:to>
                                        <p:strVal val="visible"/>
                                      </p:to>
                                    </p:set>
                                    <p:animEffect transition="in" filter="fade">
                                      <p:cBhvr>
                                        <p:cTn id="39" dur="1000"/>
                                        <p:tgtEl>
                                          <p:spTgt spid="52227">
                                            <p:txEl>
                                              <p:pRg st="6" end="6"/>
                                            </p:txEl>
                                          </p:spTgt>
                                        </p:tgtEl>
                                      </p:cBhvr>
                                    </p:animEffect>
                                    <p:anim calcmode="lin" valueType="num">
                                      <p:cBhvr>
                                        <p:cTn id="40" dur="1000" fill="hold"/>
                                        <p:tgtEl>
                                          <p:spTgt spid="52227">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5222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uiExpand="1"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381000" y="177801"/>
            <a:ext cx="8458200" cy="888999"/>
          </a:xfrm>
        </p:spPr>
        <p:txBody>
          <a:bodyPr/>
          <a:lstStyle/>
          <a:p>
            <a:r>
              <a:rPr lang="en-US" altLang="en-US" b="1" dirty="0"/>
              <a:t>Person standing </a:t>
            </a:r>
            <a:r>
              <a:rPr lang="en-US" altLang="en-US" b="1" i="1" dirty="0"/>
              <a:t>in loco parentis</a:t>
            </a:r>
            <a:endParaRPr lang="en-US" altLang="en-US" b="1" dirty="0"/>
          </a:p>
        </p:txBody>
      </p:sp>
      <p:sp>
        <p:nvSpPr>
          <p:cNvPr id="52227" name="Content Placeholder 2"/>
          <p:cNvSpPr>
            <a:spLocks noGrp="1"/>
          </p:cNvSpPr>
          <p:nvPr>
            <p:ph idx="1"/>
          </p:nvPr>
        </p:nvSpPr>
        <p:spPr>
          <a:xfrm>
            <a:off x="381000" y="1676400"/>
            <a:ext cx="8229600" cy="3505200"/>
          </a:xfrm>
        </p:spPr>
        <p:txBody>
          <a:bodyPr/>
          <a:lstStyle/>
          <a:p>
            <a:pPr>
              <a:buFont typeface="Wingdings" panose="05000000000000000000" pitchFamily="2" charset="2"/>
              <a:buChar char="§"/>
            </a:pPr>
            <a:r>
              <a:rPr lang="en-US" altLang="en-US" sz="2800" dirty="0"/>
              <a:t>A person stands in loco parentis only when the person </a:t>
            </a:r>
            <a:r>
              <a:rPr lang="en-US" altLang="en-US" sz="2800" i="1" dirty="0"/>
              <a:t>intends</a:t>
            </a:r>
            <a:r>
              <a:rPr lang="en-US" altLang="en-US" sz="2800" dirty="0"/>
              <a:t> to assume the status of a parent by taking on the obligations incidental to parenthood, particularly support and maintenance.</a:t>
            </a:r>
          </a:p>
          <a:p>
            <a:pPr>
              <a:buFont typeface="Wingdings" panose="05000000000000000000" pitchFamily="2" charset="2"/>
              <a:buChar char="§"/>
            </a:pPr>
            <a:r>
              <a:rPr lang="en-US" altLang="en-US" sz="2800" dirty="0"/>
              <a:t>Intent can be inferred by a person’s actions and declarations</a:t>
            </a:r>
          </a:p>
        </p:txBody>
      </p:sp>
    </p:spTree>
    <p:extLst>
      <p:ext uri="{BB962C8B-B14F-4D97-AF65-F5344CB8AC3E}">
        <p14:creationId xmlns:p14="http://schemas.microsoft.com/office/powerpoint/2010/main" val="3443882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fade">
                                      <p:cBhvr>
                                        <p:cTn id="7" dur="500"/>
                                        <p:tgtEl>
                                          <p:spTgt spid="522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2227">
                                            <p:txEl>
                                              <p:pRg st="1" end="1"/>
                                            </p:txEl>
                                          </p:spTgt>
                                        </p:tgtEl>
                                        <p:attrNameLst>
                                          <p:attrName>style.visibility</p:attrName>
                                        </p:attrNameLst>
                                      </p:cBhvr>
                                      <p:to>
                                        <p:strVal val="visible"/>
                                      </p:to>
                                    </p:set>
                                    <p:animEffect transition="in" filter="fade">
                                      <p:cBhvr>
                                        <p:cTn id="12" dur="500"/>
                                        <p:tgtEl>
                                          <p:spTgt spid="522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557212" y="152400"/>
            <a:ext cx="8162925" cy="990600"/>
          </a:xfrm>
        </p:spPr>
        <p:txBody>
          <a:bodyPr/>
          <a:lstStyle/>
          <a:p>
            <a:r>
              <a:rPr lang="en-US" altLang="en-US" b="1" dirty="0"/>
              <a:t>Consent to Treatment </a:t>
            </a:r>
          </a:p>
        </p:txBody>
      </p:sp>
      <p:sp>
        <p:nvSpPr>
          <p:cNvPr id="56323" name="Content Placeholder 2"/>
          <p:cNvSpPr>
            <a:spLocks noGrp="1"/>
          </p:cNvSpPr>
          <p:nvPr>
            <p:ph idx="1"/>
          </p:nvPr>
        </p:nvSpPr>
        <p:spPr>
          <a:xfrm>
            <a:off x="912813" y="2133600"/>
            <a:ext cx="7621587" cy="4505325"/>
          </a:xfrm>
        </p:spPr>
        <p:txBody>
          <a:bodyPr/>
          <a:lstStyle/>
          <a:p>
            <a:pPr algn="ctr">
              <a:buFont typeface="Wingdings" panose="05000000000000000000" pitchFamily="2" charset="2"/>
              <a:buNone/>
            </a:pPr>
            <a:endParaRPr lang="en-US" altLang="en-US" sz="4800"/>
          </a:p>
        </p:txBody>
      </p:sp>
      <p:grpSp>
        <p:nvGrpSpPr>
          <p:cNvPr id="4" name="Group 7"/>
          <p:cNvGrpSpPr>
            <a:grpSpLocks/>
          </p:cNvGrpSpPr>
          <p:nvPr/>
        </p:nvGrpSpPr>
        <p:grpSpPr bwMode="auto">
          <a:xfrm>
            <a:off x="2571750" y="2524125"/>
            <a:ext cx="4133850" cy="4114800"/>
            <a:chOff x="4038600" y="3597440"/>
            <a:chExt cx="2933700" cy="3352800"/>
          </a:xfrm>
        </p:grpSpPr>
        <p:pic>
          <p:nvPicPr>
            <p:cNvPr id="56325" name="Picture 4" descr="giving_petition.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3597440"/>
              <a:ext cx="29337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6" name="TextBox 5"/>
            <p:cNvSpPr txBox="1">
              <a:spLocks noChangeArrowheads="1"/>
            </p:cNvSpPr>
            <p:nvPr/>
          </p:nvSpPr>
          <p:spPr bwMode="auto">
            <a:xfrm>
              <a:off x="5124450" y="4697039"/>
              <a:ext cx="914400" cy="250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eaLnBrk="0" hangingPunct="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eaLnBrk="0" hangingPunct="0">
                <a:spcBef>
                  <a:spcPct val="20000"/>
                </a:spcBef>
                <a:buClr>
                  <a:schemeClr val="tx2"/>
                </a:buClr>
                <a:buChar char="•"/>
                <a:defRPr sz="2400">
                  <a:solidFill>
                    <a:schemeClr val="tx1"/>
                  </a:solidFill>
                  <a:latin typeface="Verdana" panose="020B0604030504040204" pitchFamily="34" charset="0"/>
                </a:defRPr>
              </a:lvl3pPr>
              <a:lvl4pPr marL="1600200" indent="-228600" eaLnBrk="0" hangingPunct="0">
                <a:spcBef>
                  <a:spcPct val="20000"/>
                </a:spcBef>
                <a:buClr>
                  <a:schemeClr val="hlink"/>
                </a:buClr>
                <a:buChar char="•"/>
                <a:defRPr sz="2000">
                  <a:solidFill>
                    <a:schemeClr val="tx1"/>
                  </a:solidFill>
                  <a:latin typeface="Verdana" panose="020B0604030504040204" pitchFamily="34" charset="0"/>
                </a:defRPr>
              </a:lvl4pPr>
              <a:lvl5pPr marL="2057400" indent="-228600" eaLnBrk="0" hangingPunct="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eaLnBrk="1" hangingPunct="1">
                <a:spcBef>
                  <a:spcPct val="0"/>
                </a:spcBef>
                <a:buClrTx/>
                <a:buSzTx/>
                <a:buFontTx/>
                <a:buNone/>
              </a:pPr>
              <a:r>
                <a:rPr lang="en-US" altLang="en-US" sz="1400"/>
                <a:t>Consent</a:t>
              </a:r>
            </a:p>
          </p:txBody>
        </p:sp>
      </p:grpSp>
    </p:spTree>
    <p:extLst>
      <p:ext uri="{BB962C8B-B14F-4D97-AF65-F5344CB8AC3E}">
        <p14:creationId xmlns:p14="http://schemas.microsoft.com/office/powerpoint/2010/main" val="25887773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228600" y="152400"/>
            <a:ext cx="8686799" cy="914400"/>
          </a:xfrm>
        </p:spPr>
        <p:txBody>
          <a:bodyPr/>
          <a:lstStyle/>
          <a:p>
            <a:pPr eaLnBrk="1" hangingPunct="1"/>
            <a:r>
              <a:rPr lang="en-US" altLang="en-US" sz="3600" b="1" dirty="0"/>
              <a:t>Consent to Treatment</a:t>
            </a:r>
          </a:p>
        </p:txBody>
      </p:sp>
      <p:sp>
        <p:nvSpPr>
          <p:cNvPr id="57347" name="Rectangle 3"/>
          <p:cNvSpPr>
            <a:spLocks noGrp="1" noChangeArrowheads="1"/>
          </p:cNvSpPr>
          <p:nvPr>
            <p:ph type="body" idx="1"/>
          </p:nvPr>
        </p:nvSpPr>
        <p:spPr>
          <a:xfrm>
            <a:off x="228600" y="1295400"/>
            <a:ext cx="8077200" cy="4800600"/>
          </a:xfrm>
        </p:spPr>
        <p:txBody>
          <a:bodyPr/>
          <a:lstStyle/>
          <a:p>
            <a:pPr eaLnBrk="1" hangingPunct="1">
              <a:spcBef>
                <a:spcPct val="50000"/>
              </a:spcBef>
              <a:buFont typeface="Wingdings" panose="05000000000000000000" pitchFamily="2" charset="2"/>
              <a:buChar char="§"/>
            </a:pPr>
            <a:r>
              <a:rPr lang="en-US" altLang="en-US" sz="2800" dirty="0">
                <a:cs typeface="Times New Roman" panose="02020603050405020304" pitchFamily="18" charset="0"/>
              </a:rPr>
              <a:t>Treatment requires patient consent.</a:t>
            </a:r>
          </a:p>
          <a:p>
            <a:pPr lvl="1" eaLnBrk="1" hangingPunct="1">
              <a:spcBef>
                <a:spcPct val="50000"/>
              </a:spcBef>
              <a:buFont typeface="Wingdings" panose="05000000000000000000" pitchFamily="2" charset="2"/>
              <a:buChar char="§"/>
            </a:pPr>
            <a:r>
              <a:rPr lang="en-US" altLang="en-US" sz="2600" dirty="0">
                <a:cs typeface="Times New Roman" panose="02020603050405020304" pitchFamily="18" charset="0"/>
              </a:rPr>
              <a:t>The client </a:t>
            </a:r>
            <a:r>
              <a:rPr lang="en-US" altLang="en-US" sz="2600" u="sng" dirty="0">
                <a:cs typeface="Times New Roman" panose="02020603050405020304" pitchFamily="18" charset="0"/>
              </a:rPr>
              <a:t>or</a:t>
            </a:r>
            <a:r>
              <a:rPr lang="en-US" altLang="en-US" sz="2600" dirty="0">
                <a:cs typeface="Times New Roman" panose="02020603050405020304" pitchFamily="18" charset="0"/>
              </a:rPr>
              <a:t> the client’s legally responsible person has the right to consent to or refuse any treatment offered by an MH/DD/SA facility. GS 122C-57(d)</a:t>
            </a:r>
            <a:r>
              <a:rPr lang="en-US" altLang="en-US" sz="2400" dirty="0">
                <a:cs typeface="Times New Roman" panose="02020603050405020304" pitchFamily="18" charset="0"/>
              </a:rPr>
              <a:t>. </a:t>
            </a:r>
          </a:p>
          <a:p>
            <a:pPr eaLnBrk="1" hangingPunct="1">
              <a:spcBef>
                <a:spcPct val="50000"/>
              </a:spcBef>
              <a:buFont typeface="Wingdings" panose="05000000000000000000" pitchFamily="2" charset="2"/>
              <a:buChar char="§"/>
            </a:pPr>
            <a:r>
              <a:rPr lang="en-US" altLang="en-US" sz="2800" dirty="0">
                <a:cs typeface="Times New Roman" panose="02020603050405020304" pitchFamily="18" charset="0"/>
              </a:rPr>
              <a:t>Consent must be informed.</a:t>
            </a:r>
          </a:p>
          <a:p>
            <a:pPr lvl="1" eaLnBrk="1" hangingPunct="1">
              <a:spcBef>
                <a:spcPct val="50000"/>
              </a:spcBef>
              <a:buFont typeface="Wingdings" panose="05000000000000000000" pitchFamily="2" charset="2"/>
              <a:buChar char="§"/>
            </a:pPr>
            <a:r>
              <a:rPr lang="en-US" altLang="en-US" sz="2600" dirty="0">
                <a:cs typeface="Times New Roman" panose="02020603050405020304" pitchFamily="18" charset="0"/>
              </a:rPr>
              <a:t>The client </a:t>
            </a:r>
            <a:r>
              <a:rPr lang="en-US" altLang="en-US" sz="2600" u="sng" dirty="0">
                <a:cs typeface="Times New Roman" panose="02020603050405020304" pitchFamily="18" charset="0"/>
              </a:rPr>
              <a:t>or</a:t>
            </a:r>
            <a:r>
              <a:rPr lang="en-US" altLang="en-US" sz="2600" dirty="0">
                <a:cs typeface="Times New Roman" panose="02020603050405020304" pitchFamily="18" charset="0"/>
              </a:rPr>
              <a:t> the client’s legally responsible person shall be informed of the potential risks and alleged benefits of the treatment choices. GS 122C-57(a). </a:t>
            </a:r>
          </a:p>
        </p:txBody>
      </p:sp>
    </p:spTree>
    <p:extLst>
      <p:ext uri="{BB962C8B-B14F-4D97-AF65-F5344CB8AC3E}">
        <p14:creationId xmlns:p14="http://schemas.microsoft.com/office/powerpoint/2010/main" val="1085927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 calcmode="lin" valueType="num">
                                      <p:cBhvr additive="base">
                                        <p:cTn id="7" dur="500" fill="hold"/>
                                        <p:tgtEl>
                                          <p:spTgt spid="573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34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7347">
                                            <p:txEl>
                                              <p:pRg st="1" end="1"/>
                                            </p:txEl>
                                          </p:spTgt>
                                        </p:tgtEl>
                                        <p:attrNameLst>
                                          <p:attrName>style.visibility</p:attrName>
                                        </p:attrNameLst>
                                      </p:cBhvr>
                                      <p:to>
                                        <p:strVal val="visible"/>
                                      </p:to>
                                    </p:set>
                                    <p:anim calcmode="lin" valueType="num">
                                      <p:cBhvr additive="base">
                                        <p:cTn id="11" dur="500" fill="hold"/>
                                        <p:tgtEl>
                                          <p:spTgt spid="5734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73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7347">
                                            <p:txEl>
                                              <p:pRg st="2" end="2"/>
                                            </p:txEl>
                                          </p:spTgt>
                                        </p:tgtEl>
                                        <p:attrNameLst>
                                          <p:attrName>style.visibility</p:attrName>
                                        </p:attrNameLst>
                                      </p:cBhvr>
                                      <p:to>
                                        <p:strVal val="visible"/>
                                      </p:to>
                                    </p:set>
                                    <p:anim calcmode="lin" valueType="num">
                                      <p:cBhvr additive="base">
                                        <p:cTn id="17" dur="500" fill="hold"/>
                                        <p:tgtEl>
                                          <p:spTgt spid="5734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7347">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7347">
                                            <p:txEl>
                                              <p:pRg st="3" end="3"/>
                                            </p:txEl>
                                          </p:spTgt>
                                        </p:tgtEl>
                                        <p:attrNameLst>
                                          <p:attrName>style.visibility</p:attrName>
                                        </p:attrNameLst>
                                      </p:cBhvr>
                                      <p:to>
                                        <p:strVal val="visible"/>
                                      </p:to>
                                    </p:set>
                                    <p:anim calcmode="lin" valueType="num">
                                      <p:cBhvr additive="base">
                                        <p:cTn id="21" dur="500" fill="hold"/>
                                        <p:tgtEl>
                                          <p:spTgt spid="5734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734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68275"/>
            <a:ext cx="8229600" cy="974725"/>
          </a:xfrm>
        </p:spPr>
        <p:txBody>
          <a:bodyPr/>
          <a:lstStyle/>
          <a:p>
            <a:pPr eaLnBrk="1" hangingPunct="1"/>
            <a:r>
              <a:rPr lang="en-US" altLang="en-US" b="1"/>
              <a:t>Minors</a:t>
            </a:r>
            <a:endParaRPr lang="en-US" altLang="en-US" b="1" dirty="0"/>
          </a:p>
        </p:txBody>
      </p:sp>
      <p:sp>
        <p:nvSpPr>
          <p:cNvPr id="44035" name="Rectangle 3"/>
          <p:cNvSpPr>
            <a:spLocks noGrp="1" noChangeArrowheads="1"/>
          </p:cNvSpPr>
          <p:nvPr>
            <p:ph type="body" idx="1"/>
          </p:nvPr>
        </p:nvSpPr>
        <p:spPr>
          <a:xfrm>
            <a:off x="457200" y="1676400"/>
            <a:ext cx="8458200" cy="4267200"/>
          </a:xfrm>
        </p:spPr>
        <p:txBody>
          <a:bodyPr/>
          <a:lstStyle/>
          <a:p>
            <a:pPr marL="0" indent="0" eaLnBrk="1" hangingPunct="1">
              <a:spcBef>
                <a:spcPct val="50000"/>
              </a:spcBef>
              <a:buFont typeface="Wingdings" panose="05000000000000000000" pitchFamily="2" charset="2"/>
              <a:buNone/>
              <a:defRPr/>
            </a:pPr>
            <a:r>
              <a:rPr lang="en-US" altLang="en-US" sz="2800" dirty="0">
                <a:cs typeface="Times New Roman" pitchFamily="18" charset="0"/>
              </a:rPr>
              <a:t>Whenever in GS 122C the phrase “client or his legally responsible person” is used, and the client is a minor . . . the duty or right involved shall be exercised not by the client, but by the legally responsible person.” GS 122C-4. </a:t>
            </a:r>
          </a:p>
          <a:p>
            <a:pPr eaLnBrk="1" hangingPunct="1">
              <a:spcBef>
                <a:spcPct val="50000"/>
              </a:spcBef>
              <a:defRPr/>
            </a:pPr>
            <a:r>
              <a:rPr lang="en-US" altLang="en-US" sz="2800" dirty="0">
                <a:cs typeface="Times New Roman" pitchFamily="18" charset="0"/>
              </a:rPr>
              <a:t>Except as otherwise provided by law.</a:t>
            </a:r>
          </a:p>
        </p:txBody>
      </p:sp>
    </p:spTree>
    <p:extLst>
      <p:ext uri="{BB962C8B-B14F-4D97-AF65-F5344CB8AC3E}">
        <p14:creationId xmlns:p14="http://schemas.microsoft.com/office/powerpoint/2010/main" val="3090085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fade">
                                      <p:cBhvr>
                                        <p:cTn id="7" dur="500"/>
                                        <p:tgtEl>
                                          <p:spTgt spid="440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4035">
                                            <p:txEl>
                                              <p:pRg st="1" end="1"/>
                                            </p:txEl>
                                          </p:spTgt>
                                        </p:tgtEl>
                                        <p:attrNameLst>
                                          <p:attrName>style.visibility</p:attrName>
                                        </p:attrNameLst>
                                      </p:cBhvr>
                                      <p:to>
                                        <p:strVal val="visible"/>
                                      </p:to>
                                    </p:set>
                                    <p:animEffect transition="in" filter="fade">
                                      <p:cBhvr>
                                        <p:cTn id="12" dur="500"/>
                                        <p:tgtEl>
                                          <p:spTgt spid="440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533400" y="228600"/>
            <a:ext cx="8162925" cy="769938"/>
          </a:xfrm>
        </p:spPr>
        <p:txBody>
          <a:bodyPr/>
          <a:lstStyle/>
          <a:p>
            <a:pPr eaLnBrk="1" hangingPunct="1"/>
            <a:r>
              <a:rPr lang="en-US" altLang="en-US" sz="3600" b="1" dirty="0"/>
              <a:t>Minors—Exceptions to General Rule</a:t>
            </a:r>
          </a:p>
        </p:txBody>
      </p:sp>
      <p:sp>
        <p:nvSpPr>
          <p:cNvPr id="38915" name="Rectangle 3"/>
          <p:cNvSpPr>
            <a:spLocks noGrp="1" noChangeArrowheads="1"/>
          </p:cNvSpPr>
          <p:nvPr>
            <p:ph type="body" idx="1"/>
          </p:nvPr>
        </p:nvSpPr>
        <p:spPr>
          <a:xfrm>
            <a:off x="563217" y="2286000"/>
            <a:ext cx="8133108" cy="2286000"/>
          </a:xfrm>
        </p:spPr>
        <p:txBody>
          <a:bodyPr/>
          <a:lstStyle/>
          <a:p>
            <a:pPr eaLnBrk="1" hangingPunct="1">
              <a:lnSpc>
                <a:spcPct val="90000"/>
              </a:lnSpc>
              <a:buFont typeface="Wingdings" panose="05000000000000000000" pitchFamily="2" charset="2"/>
              <a:buChar char="§"/>
            </a:pPr>
            <a:r>
              <a:rPr lang="en-US" altLang="en-US" dirty="0"/>
              <a:t>Emancipated minors</a:t>
            </a:r>
          </a:p>
          <a:p>
            <a:pPr eaLnBrk="1" hangingPunct="1">
              <a:lnSpc>
                <a:spcPct val="90000"/>
              </a:lnSpc>
              <a:buFont typeface="Wingdings" panose="05000000000000000000" pitchFamily="2" charset="2"/>
              <a:buChar char="§"/>
            </a:pPr>
            <a:r>
              <a:rPr lang="en-US" altLang="en-US" dirty="0"/>
              <a:t>Emergency circumstances</a:t>
            </a:r>
          </a:p>
          <a:p>
            <a:pPr eaLnBrk="1" hangingPunct="1">
              <a:lnSpc>
                <a:spcPct val="90000"/>
              </a:lnSpc>
              <a:buFont typeface="Wingdings" panose="05000000000000000000" pitchFamily="2" charset="2"/>
              <a:buChar char="§"/>
            </a:pPr>
            <a:r>
              <a:rPr lang="en-US" altLang="en-US" dirty="0"/>
              <a:t>Unemancipated minors under GS 90-21.5</a:t>
            </a:r>
          </a:p>
          <a:p>
            <a:pPr eaLnBrk="1" hangingPunct="1">
              <a:lnSpc>
                <a:spcPct val="90000"/>
              </a:lnSpc>
            </a:pPr>
            <a:endParaRPr lang="en-US" altLang="en-US" sz="3600" dirty="0"/>
          </a:p>
        </p:txBody>
      </p:sp>
    </p:spTree>
    <p:extLst>
      <p:ext uri="{BB962C8B-B14F-4D97-AF65-F5344CB8AC3E}">
        <p14:creationId xmlns:p14="http://schemas.microsoft.com/office/powerpoint/2010/main" val="130141965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228600" y="152401"/>
            <a:ext cx="8610600" cy="838199"/>
          </a:xfrm>
        </p:spPr>
        <p:txBody>
          <a:bodyPr/>
          <a:lstStyle/>
          <a:p>
            <a:pPr eaLnBrk="1" hangingPunct="1"/>
            <a:r>
              <a:rPr lang="en-US" altLang="en-US" sz="3600" b="1" dirty="0"/>
              <a:t>Unemancipated Minors—GS 90-21.5</a:t>
            </a:r>
          </a:p>
        </p:txBody>
      </p:sp>
      <p:sp>
        <p:nvSpPr>
          <p:cNvPr id="59395" name="Rectangle 3"/>
          <p:cNvSpPr>
            <a:spLocks noGrp="1" noChangeArrowheads="1"/>
          </p:cNvSpPr>
          <p:nvPr>
            <p:ph type="body" idx="1"/>
          </p:nvPr>
        </p:nvSpPr>
        <p:spPr>
          <a:xfrm>
            <a:off x="533400" y="1676400"/>
            <a:ext cx="7924800" cy="3886200"/>
          </a:xfrm>
        </p:spPr>
        <p:txBody>
          <a:bodyPr/>
          <a:lstStyle/>
          <a:p>
            <a:pPr marL="0" indent="0" eaLnBrk="1" hangingPunct="1">
              <a:lnSpc>
                <a:spcPct val="90000"/>
              </a:lnSpc>
              <a:buFont typeface="Wingdings" panose="05000000000000000000" pitchFamily="2" charset="2"/>
              <a:buNone/>
            </a:pPr>
            <a:r>
              <a:rPr lang="en-US" altLang="en-US" dirty="0"/>
              <a:t>An unemancipated minor may give consent </a:t>
            </a:r>
          </a:p>
          <a:p>
            <a:pPr lvl="2" eaLnBrk="1" hangingPunct="1">
              <a:lnSpc>
                <a:spcPct val="90000"/>
              </a:lnSpc>
            </a:pPr>
            <a:r>
              <a:rPr lang="en-US" altLang="en-US" sz="2800" dirty="0"/>
              <a:t>to physician for </a:t>
            </a:r>
          </a:p>
          <a:p>
            <a:pPr lvl="2" eaLnBrk="1" hangingPunct="1">
              <a:lnSpc>
                <a:spcPct val="90000"/>
              </a:lnSpc>
            </a:pPr>
            <a:r>
              <a:rPr lang="en-US" altLang="en-US" sz="2800" dirty="0"/>
              <a:t>outpatient medical health services for the prevention, diagnosis, or treatment of emotional disturbance or abuse of alcohol or controlled substances</a:t>
            </a:r>
          </a:p>
          <a:p>
            <a:pPr lvl="1" eaLnBrk="1" hangingPunct="1">
              <a:lnSpc>
                <a:spcPct val="90000"/>
              </a:lnSpc>
              <a:buFont typeface="Wingdings" panose="05000000000000000000" pitchFamily="2" charset="2"/>
              <a:buNone/>
            </a:pPr>
            <a:endParaRPr lang="en-US" altLang="en-US" sz="3200" dirty="0"/>
          </a:p>
        </p:txBody>
      </p:sp>
    </p:spTree>
    <p:extLst>
      <p:ext uri="{BB962C8B-B14F-4D97-AF65-F5344CB8AC3E}">
        <p14:creationId xmlns:p14="http://schemas.microsoft.com/office/powerpoint/2010/main" val="347434220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304800" y="152400"/>
            <a:ext cx="8458200" cy="762000"/>
          </a:xfrm>
        </p:spPr>
        <p:txBody>
          <a:bodyPr/>
          <a:lstStyle/>
          <a:p>
            <a:pPr eaLnBrk="1" hangingPunct="1"/>
            <a:r>
              <a:rPr lang="en-US" altLang="en-US" sz="3600" b="1" dirty="0"/>
              <a:t>Adults—Consent to Treatment</a:t>
            </a:r>
          </a:p>
        </p:txBody>
      </p:sp>
      <p:sp>
        <p:nvSpPr>
          <p:cNvPr id="220163" name="Rectangle 3"/>
          <p:cNvSpPr>
            <a:spLocks noGrp="1" noChangeArrowheads="1"/>
          </p:cNvSpPr>
          <p:nvPr>
            <p:ph type="body" idx="1"/>
          </p:nvPr>
        </p:nvSpPr>
        <p:spPr>
          <a:xfrm>
            <a:off x="304800" y="1524000"/>
            <a:ext cx="8382000" cy="4343400"/>
          </a:xfrm>
        </p:spPr>
        <p:txBody>
          <a:bodyPr/>
          <a:lstStyle/>
          <a:p>
            <a:pPr eaLnBrk="1" hangingPunct="1">
              <a:buFont typeface="Wingdings" panose="05000000000000000000" pitchFamily="2" charset="2"/>
              <a:buChar char="§"/>
            </a:pPr>
            <a:r>
              <a:rPr lang="en-US" altLang="en-US" sz="2800" dirty="0"/>
              <a:t>Adult client</a:t>
            </a:r>
          </a:p>
          <a:p>
            <a:pPr eaLnBrk="1" hangingPunct="1">
              <a:buFont typeface="Wingdings" panose="05000000000000000000" pitchFamily="2" charset="2"/>
              <a:buChar char="§"/>
            </a:pPr>
            <a:r>
              <a:rPr lang="en-US" altLang="en-US" sz="2800" dirty="0"/>
              <a:t>Adult adjudicated incompetent</a:t>
            </a:r>
            <a:r>
              <a:rPr lang="en-US" altLang="en-US" sz="2800" dirty="0">
                <a:sym typeface="Wingdings" panose="05000000000000000000" pitchFamily="2" charset="2"/>
              </a:rPr>
              <a:t></a:t>
            </a:r>
            <a:r>
              <a:rPr lang="en-US" altLang="en-US" sz="2800" dirty="0"/>
              <a:t>court appointed guardian</a:t>
            </a:r>
          </a:p>
          <a:p>
            <a:pPr eaLnBrk="1" hangingPunct="1">
              <a:buFont typeface="Wingdings" panose="05000000000000000000" pitchFamily="2" charset="2"/>
              <a:buChar char="§"/>
            </a:pPr>
            <a:r>
              <a:rPr lang="en-US" altLang="en-US" sz="2800" dirty="0"/>
              <a:t>Adult who is “incapable”</a:t>
            </a:r>
          </a:p>
          <a:p>
            <a:pPr marL="457200" lvl="1" indent="0" eaLnBrk="1" hangingPunct="1">
              <a:buNone/>
            </a:pPr>
            <a:r>
              <a:rPr lang="en-US" altLang="en-US" sz="2400" dirty="0">
                <a:sym typeface="Wingdings" panose="05000000000000000000" pitchFamily="2" charset="2"/>
              </a:rPr>
              <a:t> </a:t>
            </a:r>
            <a:r>
              <a:rPr lang="en-US" altLang="en-US" sz="2400" dirty="0"/>
              <a:t>a health care agent named in a health care power of       	attorney, or </a:t>
            </a:r>
          </a:p>
          <a:p>
            <a:pPr marL="457200" lvl="1" indent="0" eaLnBrk="1" hangingPunct="1">
              <a:buNone/>
            </a:pPr>
            <a:r>
              <a:rPr lang="en-US" altLang="en-US" sz="2400" dirty="0">
                <a:sym typeface="Wingdings" panose="05000000000000000000" pitchFamily="2" charset="2"/>
              </a:rPr>
              <a:t> </a:t>
            </a:r>
            <a:r>
              <a:rPr lang="en-US" altLang="en-US" sz="2400" dirty="0"/>
              <a:t>the adult client if he or she has a psychiatric advance 	directive that provides prospective consent to 	treatment</a:t>
            </a:r>
          </a:p>
        </p:txBody>
      </p:sp>
      <p:cxnSp>
        <p:nvCxnSpPr>
          <p:cNvPr id="220164" name="AutoShape 4"/>
          <p:cNvCxnSpPr>
            <a:cxnSpLocks noChangeShapeType="1"/>
            <a:stCxn id="220163" idx="0"/>
            <a:endCxn id="220163" idx="0"/>
          </p:cNvCxnSpPr>
          <p:nvPr/>
        </p:nvCxnSpPr>
        <p:spPr bwMode="auto">
          <a:xfrm>
            <a:off x="4495800" y="1524000"/>
            <a:ext cx="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759492491"/>
      </p:ext>
    </p:extLst>
  </p:cSld>
  <p:clrMapOvr>
    <a:masterClrMapping/>
  </p:clrMapOvr>
  <p:transition advTm="12704"/>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0163">
                                            <p:txEl>
                                              <p:pRg st="0" end="0"/>
                                            </p:txEl>
                                          </p:spTgt>
                                        </p:tgtEl>
                                        <p:attrNameLst>
                                          <p:attrName>style.visibility</p:attrName>
                                        </p:attrNameLst>
                                      </p:cBhvr>
                                      <p:to>
                                        <p:strVal val="visible"/>
                                      </p:to>
                                    </p:set>
                                    <p:anim calcmode="lin" valueType="num">
                                      <p:cBhvr additive="base">
                                        <p:cTn id="7" dur="500" fill="hold"/>
                                        <p:tgtEl>
                                          <p:spTgt spid="2201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01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0163">
                                            <p:txEl>
                                              <p:pRg st="1" end="1"/>
                                            </p:txEl>
                                          </p:spTgt>
                                        </p:tgtEl>
                                        <p:attrNameLst>
                                          <p:attrName>style.visibility</p:attrName>
                                        </p:attrNameLst>
                                      </p:cBhvr>
                                      <p:to>
                                        <p:strVal val="visible"/>
                                      </p:to>
                                    </p:set>
                                    <p:anim calcmode="lin" valueType="num">
                                      <p:cBhvr additive="base">
                                        <p:cTn id="13" dur="500" fill="hold"/>
                                        <p:tgtEl>
                                          <p:spTgt spid="22016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201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20163">
                                            <p:txEl>
                                              <p:pRg st="2" end="2"/>
                                            </p:txEl>
                                          </p:spTgt>
                                        </p:tgtEl>
                                        <p:attrNameLst>
                                          <p:attrName>style.visibility</p:attrName>
                                        </p:attrNameLst>
                                      </p:cBhvr>
                                      <p:to>
                                        <p:strVal val="visible"/>
                                      </p:to>
                                    </p:set>
                                    <p:anim calcmode="lin" valueType="num">
                                      <p:cBhvr additive="base">
                                        <p:cTn id="19" dur="500" fill="hold"/>
                                        <p:tgtEl>
                                          <p:spTgt spid="22016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201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20163">
                                            <p:txEl>
                                              <p:pRg st="3" end="3"/>
                                            </p:txEl>
                                          </p:spTgt>
                                        </p:tgtEl>
                                        <p:attrNameLst>
                                          <p:attrName>style.visibility</p:attrName>
                                        </p:attrNameLst>
                                      </p:cBhvr>
                                      <p:to>
                                        <p:strVal val="visible"/>
                                      </p:to>
                                    </p:set>
                                    <p:anim calcmode="lin" valueType="num">
                                      <p:cBhvr additive="base">
                                        <p:cTn id="25" dur="500" fill="hold"/>
                                        <p:tgtEl>
                                          <p:spTgt spid="22016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201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20163">
                                            <p:txEl>
                                              <p:pRg st="4" end="4"/>
                                            </p:txEl>
                                          </p:spTgt>
                                        </p:tgtEl>
                                        <p:attrNameLst>
                                          <p:attrName>style.visibility</p:attrName>
                                        </p:attrNameLst>
                                      </p:cBhvr>
                                      <p:to>
                                        <p:strVal val="visible"/>
                                      </p:to>
                                    </p:set>
                                    <p:anim calcmode="lin" valueType="num">
                                      <p:cBhvr additive="base">
                                        <p:cTn id="31" dur="500" fill="hold"/>
                                        <p:tgtEl>
                                          <p:spTgt spid="22016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2016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220164"/>
                                        </p:tgtEl>
                                        <p:attrNameLst>
                                          <p:attrName>style.visibility</p:attrName>
                                        </p:attrNameLst>
                                      </p:cBhvr>
                                      <p:to>
                                        <p:strVal val="visible"/>
                                      </p:to>
                                    </p:set>
                                    <p:anim calcmode="lin" valueType="num">
                                      <p:cBhvr additive="base">
                                        <p:cTn id="37" dur="500" fill="hold"/>
                                        <p:tgtEl>
                                          <p:spTgt spid="220164"/>
                                        </p:tgtEl>
                                        <p:attrNameLst>
                                          <p:attrName>ppt_x</p:attrName>
                                        </p:attrNameLst>
                                      </p:cBhvr>
                                      <p:tavLst>
                                        <p:tav tm="0">
                                          <p:val>
                                            <p:strVal val="0-#ppt_w/2"/>
                                          </p:val>
                                        </p:tav>
                                        <p:tav tm="100000">
                                          <p:val>
                                            <p:strVal val="#ppt_x"/>
                                          </p:val>
                                        </p:tav>
                                      </p:tavLst>
                                    </p:anim>
                                    <p:anim calcmode="lin" valueType="num">
                                      <p:cBhvr additive="base">
                                        <p:cTn id="38" dur="500" fill="hold"/>
                                        <p:tgtEl>
                                          <p:spTgt spid="2201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3" grpId="0" build="p" bldLvl="3"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152400" y="304800"/>
            <a:ext cx="8729663" cy="769938"/>
          </a:xfrm>
        </p:spPr>
        <p:txBody>
          <a:bodyPr/>
          <a:lstStyle/>
          <a:p>
            <a:r>
              <a:rPr lang="en-US" altLang="en-US" b="1" dirty="0"/>
              <a:t>Access to Records</a:t>
            </a:r>
          </a:p>
        </p:txBody>
      </p:sp>
      <p:sp>
        <p:nvSpPr>
          <p:cNvPr id="62467" name="Content Placeholder 2"/>
          <p:cNvSpPr>
            <a:spLocks noGrp="1"/>
          </p:cNvSpPr>
          <p:nvPr>
            <p:ph idx="1"/>
          </p:nvPr>
        </p:nvSpPr>
        <p:spPr>
          <a:xfrm>
            <a:off x="912813" y="3048000"/>
            <a:ext cx="7773987" cy="3048000"/>
          </a:xfrm>
        </p:spPr>
        <p:txBody>
          <a:bodyPr/>
          <a:lstStyle/>
          <a:p>
            <a:pPr algn="ctr">
              <a:buFont typeface="Wingdings" panose="05000000000000000000" pitchFamily="2" charset="2"/>
              <a:buNone/>
            </a:pPr>
            <a:br>
              <a:rPr lang="en-US" altLang="en-US" sz="4800"/>
            </a:br>
            <a:endParaRPr lang="en-US" altLang="en-US" sz="4800"/>
          </a:p>
        </p:txBody>
      </p:sp>
      <p:grpSp>
        <p:nvGrpSpPr>
          <p:cNvPr id="4" name="Group 7"/>
          <p:cNvGrpSpPr>
            <a:grpSpLocks/>
          </p:cNvGrpSpPr>
          <p:nvPr/>
        </p:nvGrpSpPr>
        <p:grpSpPr bwMode="auto">
          <a:xfrm>
            <a:off x="2571750" y="2524125"/>
            <a:ext cx="4133850" cy="4114800"/>
            <a:chOff x="4038600" y="3597440"/>
            <a:chExt cx="2933700" cy="3352800"/>
          </a:xfrm>
        </p:grpSpPr>
        <p:pic>
          <p:nvPicPr>
            <p:cNvPr id="62469" name="Picture 4" descr="giving_petition.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3597440"/>
              <a:ext cx="29337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470" name="TextBox 5"/>
            <p:cNvSpPr txBox="1">
              <a:spLocks noChangeArrowheads="1"/>
            </p:cNvSpPr>
            <p:nvPr/>
          </p:nvSpPr>
          <p:spPr bwMode="auto">
            <a:xfrm>
              <a:off x="5124450" y="4697039"/>
              <a:ext cx="914400" cy="250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eaLnBrk="0" hangingPunct="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eaLnBrk="0" hangingPunct="0">
                <a:spcBef>
                  <a:spcPct val="20000"/>
                </a:spcBef>
                <a:buClr>
                  <a:schemeClr val="tx2"/>
                </a:buClr>
                <a:buChar char="•"/>
                <a:defRPr sz="2400">
                  <a:solidFill>
                    <a:schemeClr val="tx1"/>
                  </a:solidFill>
                  <a:latin typeface="Verdana" panose="020B0604030504040204" pitchFamily="34" charset="0"/>
                </a:defRPr>
              </a:lvl3pPr>
              <a:lvl4pPr marL="1600200" indent="-228600" eaLnBrk="0" hangingPunct="0">
                <a:spcBef>
                  <a:spcPct val="20000"/>
                </a:spcBef>
                <a:buClr>
                  <a:schemeClr val="hlink"/>
                </a:buClr>
                <a:buChar char="•"/>
                <a:defRPr sz="2000">
                  <a:solidFill>
                    <a:schemeClr val="tx1"/>
                  </a:solidFill>
                  <a:latin typeface="Verdana" panose="020B0604030504040204" pitchFamily="34" charset="0"/>
                </a:defRPr>
              </a:lvl4pPr>
              <a:lvl5pPr marL="2057400" indent="-228600" eaLnBrk="0" hangingPunct="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eaLnBrk="1" hangingPunct="1">
                <a:spcBef>
                  <a:spcPct val="0"/>
                </a:spcBef>
                <a:buClrTx/>
                <a:buSzTx/>
                <a:buFontTx/>
                <a:buNone/>
              </a:pPr>
              <a:r>
                <a:rPr lang="en-US" altLang="en-US" sz="1400"/>
                <a:t>Records</a:t>
              </a:r>
            </a:p>
          </p:txBody>
        </p:sp>
      </p:grpSp>
    </p:spTree>
    <p:extLst>
      <p:ext uri="{BB962C8B-B14F-4D97-AF65-F5344CB8AC3E}">
        <p14:creationId xmlns:p14="http://schemas.microsoft.com/office/powerpoint/2010/main" val="30872158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228600" y="228600"/>
            <a:ext cx="8763000" cy="762000"/>
          </a:xfrm>
        </p:spPr>
        <p:txBody>
          <a:bodyPr/>
          <a:lstStyle/>
          <a:p>
            <a:pPr eaLnBrk="1" hangingPunct="1"/>
            <a:r>
              <a:rPr lang="en-US" altLang="en-US" b="1" dirty="0"/>
              <a:t>Access to Records of Minors</a:t>
            </a:r>
          </a:p>
        </p:txBody>
      </p:sp>
      <p:sp>
        <p:nvSpPr>
          <p:cNvPr id="43011" name="Rectangle 3"/>
          <p:cNvSpPr>
            <a:spLocks noGrp="1" noChangeArrowheads="1"/>
          </p:cNvSpPr>
          <p:nvPr>
            <p:ph type="body" idx="1"/>
          </p:nvPr>
        </p:nvSpPr>
        <p:spPr>
          <a:xfrm>
            <a:off x="298174" y="1371600"/>
            <a:ext cx="8839200" cy="5029200"/>
          </a:xfrm>
        </p:spPr>
        <p:txBody>
          <a:bodyPr/>
          <a:lstStyle/>
          <a:p>
            <a:pPr eaLnBrk="1" hangingPunct="1">
              <a:spcBef>
                <a:spcPct val="50000"/>
              </a:spcBef>
              <a:buFont typeface="Wingdings" panose="05000000000000000000" pitchFamily="2" charset="2"/>
              <a:buNone/>
            </a:pPr>
            <a:r>
              <a:rPr lang="en-US" altLang="en-US" dirty="0">
                <a:cs typeface="Times New Roman" panose="02020603050405020304" pitchFamily="18" charset="0"/>
              </a:rPr>
              <a:t>	Upon request the legally responsible person shall have access to confidential information in the client’s record unless</a:t>
            </a:r>
          </a:p>
          <a:p>
            <a:pPr lvl="1" eaLnBrk="1" hangingPunct="1">
              <a:spcBef>
                <a:spcPct val="50000"/>
              </a:spcBef>
              <a:buFont typeface="Wingdings" panose="05000000000000000000" pitchFamily="2" charset="2"/>
              <a:buChar char="§"/>
            </a:pPr>
            <a:r>
              <a:rPr lang="en-US" altLang="en-US" dirty="0">
                <a:cs typeface="Times New Roman" panose="02020603050405020304" pitchFamily="18" charset="0"/>
              </a:rPr>
              <a:t>The LRP assents to a confidentiality agreement between a provider and a minor</a:t>
            </a:r>
          </a:p>
          <a:p>
            <a:pPr lvl="1" eaLnBrk="1" hangingPunct="1">
              <a:spcBef>
                <a:spcPct val="50000"/>
              </a:spcBef>
              <a:buFont typeface="Wingdings" panose="05000000000000000000" pitchFamily="2" charset="2"/>
              <a:buChar char="§"/>
            </a:pPr>
            <a:r>
              <a:rPr lang="en-US" altLang="en-US" dirty="0">
                <a:cs typeface="Times New Roman" panose="02020603050405020304" pitchFamily="18" charset="0"/>
              </a:rPr>
              <a:t>The provider believes that disclosure would be injurious to the client’s physical or mental well-being </a:t>
            </a:r>
          </a:p>
          <a:p>
            <a:pPr lvl="1" eaLnBrk="1" hangingPunct="1">
              <a:spcBef>
                <a:spcPct val="50000"/>
              </a:spcBef>
              <a:buFont typeface="Wingdings" panose="05000000000000000000" pitchFamily="2" charset="2"/>
              <a:buChar char="§"/>
            </a:pPr>
            <a:r>
              <a:rPr lang="en-US" altLang="en-US" dirty="0">
                <a:cs typeface="Times New Roman" panose="02020603050405020304" pitchFamily="18" charset="0"/>
              </a:rPr>
              <a:t>The minor gave consent to the treatment</a:t>
            </a:r>
          </a:p>
          <a:p>
            <a:pPr lvl="1" eaLnBrk="1" hangingPunct="1">
              <a:spcBef>
                <a:spcPct val="50000"/>
              </a:spcBef>
              <a:buFont typeface="Wingdings" panose="05000000000000000000" pitchFamily="2" charset="2"/>
              <a:buChar char="§"/>
            </a:pPr>
            <a:endParaRPr lang="en-US" altLang="en-US" dirty="0">
              <a:cs typeface="Times New Roman" panose="02020603050405020304" pitchFamily="18" charset="0"/>
            </a:endParaRPr>
          </a:p>
        </p:txBody>
      </p:sp>
    </p:spTree>
    <p:extLst>
      <p:ext uri="{BB962C8B-B14F-4D97-AF65-F5344CB8AC3E}">
        <p14:creationId xmlns:p14="http://schemas.microsoft.com/office/powerpoint/2010/main" val="1333910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fade">
                                      <p:cBhvr>
                                        <p:cTn id="7" dur="1000"/>
                                        <p:tgtEl>
                                          <p:spTgt spid="43011">
                                            <p:txEl>
                                              <p:pRg st="0" end="0"/>
                                            </p:txEl>
                                          </p:spTgt>
                                        </p:tgtEl>
                                      </p:cBhvr>
                                    </p:animEffect>
                                    <p:anim calcmode="lin" valueType="num">
                                      <p:cBhvr>
                                        <p:cTn id="8" dur="1000" fill="hold"/>
                                        <p:tgtEl>
                                          <p:spTgt spid="430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30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3011">
                                            <p:txEl>
                                              <p:pRg st="1" end="1"/>
                                            </p:txEl>
                                          </p:spTgt>
                                        </p:tgtEl>
                                        <p:attrNameLst>
                                          <p:attrName>style.visibility</p:attrName>
                                        </p:attrNameLst>
                                      </p:cBhvr>
                                      <p:to>
                                        <p:strVal val="visible"/>
                                      </p:to>
                                    </p:set>
                                    <p:animEffect transition="in" filter="fade">
                                      <p:cBhvr>
                                        <p:cTn id="14" dur="1000"/>
                                        <p:tgtEl>
                                          <p:spTgt spid="43011">
                                            <p:txEl>
                                              <p:pRg st="1" end="1"/>
                                            </p:txEl>
                                          </p:spTgt>
                                        </p:tgtEl>
                                      </p:cBhvr>
                                    </p:animEffect>
                                    <p:anim calcmode="lin" valueType="num">
                                      <p:cBhvr>
                                        <p:cTn id="15" dur="1000" fill="hold"/>
                                        <p:tgtEl>
                                          <p:spTgt spid="430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30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3011">
                                            <p:txEl>
                                              <p:pRg st="2" end="2"/>
                                            </p:txEl>
                                          </p:spTgt>
                                        </p:tgtEl>
                                        <p:attrNameLst>
                                          <p:attrName>style.visibility</p:attrName>
                                        </p:attrNameLst>
                                      </p:cBhvr>
                                      <p:to>
                                        <p:strVal val="visible"/>
                                      </p:to>
                                    </p:set>
                                    <p:animEffect transition="in" filter="fade">
                                      <p:cBhvr>
                                        <p:cTn id="21" dur="1000"/>
                                        <p:tgtEl>
                                          <p:spTgt spid="43011">
                                            <p:txEl>
                                              <p:pRg st="2" end="2"/>
                                            </p:txEl>
                                          </p:spTgt>
                                        </p:tgtEl>
                                      </p:cBhvr>
                                    </p:animEffect>
                                    <p:anim calcmode="lin" valueType="num">
                                      <p:cBhvr>
                                        <p:cTn id="22" dur="1000" fill="hold"/>
                                        <p:tgtEl>
                                          <p:spTgt spid="4301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30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3011">
                                            <p:txEl>
                                              <p:pRg st="3" end="3"/>
                                            </p:txEl>
                                          </p:spTgt>
                                        </p:tgtEl>
                                        <p:attrNameLst>
                                          <p:attrName>style.visibility</p:attrName>
                                        </p:attrNameLst>
                                      </p:cBhvr>
                                      <p:to>
                                        <p:strVal val="visible"/>
                                      </p:to>
                                    </p:set>
                                    <p:animEffect transition="in" filter="fade">
                                      <p:cBhvr>
                                        <p:cTn id="28" dur="1000"/>
                                        <p:tgtEl>
                                          <p:spTgt spid="43011">
                                            <p:txEl>
                                              <p:pRg st="3" end="3"/>
                                            </p:txEl>
                                          </p:spTgt>
                                        </p:tgtEl>
                                      </p:cBhvr>
                                    </p:animEffect>
                                    <p:anim calcmode="lin" valueType="num">
                                      <p:cBhvr>
                                        <p:cTn id="29" dur="1000" fill="hold"/>
                                        <p:tgtEl>
                                          <p:spTgt spid="4301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301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304801"/>
            <a:ext cx="8424863" cy="1066800"/>
          </a:xfrm>
        </p:spPr>
        <p:txBody>
          <a:bodyPr/>
          <a:lstStyle/>
          <a:p>
            <a:pPr eaLnBrk="1" hangingPunct="1"/>
            <a:r>
              <a:rPr lang="en-US" altLang="en-US" sz="3600" b="1" dirty="0"/>
              <a:t>State Mental Health Law—GS 122C—Covered Providers (“Facility”)</a:t>
            </a:r>
          </a:p>
        </p:txBody>
      </p:sp>
      <p:sp>
        <p:nvSpPr>
          <p:cNvPr id="8195" name="Rectangle 3"/>
          <p:cNvSpPr>
            <a:spLocks noGrp="1" noChangeArrowheads="1"/>
          </p:cNvSpPr>
          <p:nvPr>
            <p:ph idx="1"/>
          </p:nvPr>
        </p:nvSpPr>
        <p:spPr>
          <a:xfrm>
            <a:off x="381000" y="1676400"/>
            <a:ext cx="8131969" cy="4572000"/>
          </a:xfrm>
        </p:spPr>
        <p:txBody>
          <a:bodyPr/>
          <a:lstStyle/>
          <a:p>
            <a:pPr eaLnBrk="1" hangingPunct="1">
              <a:lnSpc>
                <a:spcPct val="80000"/>
              </a:lnSpc>
              <a:spcBef>
                <a:spcPct val="50000"/>
              </a:spcBef>
              <a:buFont typeface="Wingdings" panose="05000000000000000000" pitchFamily="2" charset="2"/>
              <a:buNone/>
            </a:pPr>
            <a:r>
              <a:rPr lang="en-US" altLang="en-US" dirty="0">
                <a:cs typeface="Times New Roman" panose="02020603050405020304" pitchFamily="18" charset="0"/>
              </a:rPr>
              <a:t>	Any individual, agency, or company at one location whose primary purpose is to provide services for the care or treatment of mental illness, developmental disabilities, or substance abuse</a:t>
            </a:r>
          </a:p>
          <a:p>
            <a:pPr lvl="1" eaLnBrk="1" hangingPunct="1">
              <a:lnSpc>
                <a:spcPct val="80000"/>
              </a:lnSpc>
              <a:spcBef>
                <a:spcPct val="50000"/>
              </a:spcBef>
              <a:buFont typeface="Wingdings" panose="05000000000000000000" pitchFamily="2" charset="2"/>
              <a:buChar char="Ø"/>
            </a:pPr>
            <a:r>
              <a:rPr lang="en-US" altLang="en-US" dirty="0">
                <a:cs typeface="Times New Roman" panose="02020603050405020304" pitchFamily="18" charset="0"/>
              </a:rPr>
              <a:t>Psychiatrists, pyschologists, licensed clinical social workers, licensed professional counselors</a:t>
            </a:r>
          </a:p>
          <a:p>
            <a:pPr lvl="1" eaLnBrk="1" hangingPunct="1">
              <a:lnSpc>
                <a:spcPct val="80000"/>
              </a:lnSpc>
              <a:spcBef>
                <a:spcPct val="50000"/>
              </a:spcBef>
              <a:buFont typeface="Wingdings" panose="05000000000000000000" pitchFamily="2" charset="2"/>
              <a:buChar char="Ø"/>
            </a:pPr>
            <a:r>
              <a:rPr lang="en-US" altLang="en-US" dirty="0">
                <a:cs typeface="Times New Roman" panose="02020603050405020304" pitchFamily="18" charset="0"/>
              </a:rPr>
              <a:t>Pyschiatric hospitals</a:t>
            </a:r>
          </a:p>
          <a:p>
            <a:pPr lvl="1" eaLnBrk="1" hangingPunct="1">
              <a:lnSpc>
                <a:spcPct val="80000"/>
              </a:lnSpc>
              <a:spcBef>
                <a:spcPct val="50000"/>
              </a:spcBef>
              <a:buFont typeface="Wingdings" panose="05000000000000000000" pitchFamily="2" charset="2"/>
              <a:buChar char="Ø"/>
            </a:pPr>
            <a:r>
              <a:rPr lang="en-US" altLang="en-US" dirty="0">
                <a:cs typeface="Times New Roman" panose="02020603050405020304" pitchFamily="18" charset="0"/>
              </a:rPr>
              <a:t>LME-MCOs and their contracted providers</a:t>
            </a:r>
          </a:p>
          <a:p>
            <a:pPr lvl="1" eaLnBrk="1" hangingPunct="1">
              <a:lnSpc>
                <a:spcPct val="80000"/>
              </a:lnSpc>
              <a:spcBef>
                <a:spcPct val="50000"/>
              </a:spcBef>
              <a:buFont typeface="Wingdings" panose="05000000000000000000" pitchFamily="2" charset="2"/>
              <a:buChar char="Ø"/>
            </a:pPr>
            <a:endParaRPr lang="en-US" altLang="en-US" dirty="0">
              <a:cs typeface="Times New Roman" panose="02020603050405020304" pitchFamily="18" charset="0"/>
            </a:endParaRPr>
          </a:p>
          <a:p>
            <a:pPr eaLnBrk="1" hangingPunct="1">
              <a:lnSpc>
                <a:spcPct val="80000"/>
              </a:lnSpc>
              <a:spcBef>
                <a:spcPct val="50000"/>
              </a:spcBef>
              <a:buFont typeface="Wingdings" panose="05000000000000000000" pitchFamily="2" charset="2"/>
              <a:buNone/>
            </a:pPr>
            <a:endParaRPr lang="en-US" altLang="en-US" dirty="0">
              <a:cs typeface="Times New Roman" panose="02020603050405020304" pitchFamily="18" charset="0"/>
            </a:endParaRPr>
          </a:p>
          <a:p>
            <a:pPr eaLnBrk="1" hangingPunct="1">
              <a:lnSpc>
                <a:spcPct val="80000"/>
              </a:lnSpc>
              <a:spcBef>
                <a:spcPct val="50000"/>
              </a:spcBef>
            </a:pPr>
            <a:endParaRPr lang="en-US" altLang="en-US" dirty="0">
              <a:cs typeface="Times New Roman" panose="02020603050405020304" pitchFamily="18" charset="0"/>
            </a:endParaRPr>
          </a:p>
        </p:txBody>
      </p:sp>
    </p:spTree>
    <p:extLst>
      <p:ext uri="{BB962C8B-B14F-4D97-AF65-F5344CB8AC3E}">
        <p14:creationId xmlns:p14="http://schemas.microsoft.com/office/powerpoint/2010/main" val="2017833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5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fade">
                                      <p:cBhvr>
                                        <p:cTn id="12" dur="500"/>
                                        <p:tgtEl>
                                          <p:spTgt spid="81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fade">
                                      <p:cBhvr>
                                        <p:cTn id="17" dur="500"/>
                                        <p:tgtEl>
                                          <p:spTgt spid="81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5">
                                            <p:txEl>
                                              <p:pRg st="3" end="3"/>
                                            </p:txEl>
                                          </p:spTgt>
                                        </p:tgtEl>
                                        <p:attrNameLst>
                                          <p:attrName>style.visibility</p:attrName>
                                        </p:attrNameLst>
                                      </p:cBhvr>
                                      <p:to>
                                        <p:strVal val="visible"/>
                                      </p:to>
                                    </p:set>
                                    <p:animEffect transition="in" filter="fade">
                                      <p:cBhvr>
                                        <p:cTn id="22" dur="500"/>
                                        <p:tgtEl>
                                          <p:spTgt spid="8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381001" y="177801"/>
            <a:ext cx="8534400" cy="812799"/>
          </a:xfrm>
        </p:spPr>
        <p:txBody>
          <a:bodyPr/>
          <a:lstStyle/>
          <a:p>
            <a:pPr eaLnBrk="1" hangingPunct="1"/>
            <a:r>
              <a:rPr lang="en-US" altLang="en-US" b="1" dirty="0"/>
              <a:t>Minor Consents to Own Treatment</a:t>
            </a:r>
          </a:p>
        </p:txBody>
      </p:sp>
      <p:sp>
        <p:nvSpPr>
          <p:cNvPr id="64515" name="Rectangle 3"/>
          <p:cNvSpPr>
            <a:spLocks noGrp="1" noChangeArrowheads="1"/>
          </p:cNvSpPr>
          <p:nvPr>
            <p:ph type="body" idx="1"/>
          </p:nvPr>
        </p:nvSpPr>
        <p:spPr>
          <a:xfrm>
            <a:off x="410819" y="1219200"/>
            <a:ext cx="8305799" cy="5410200"/>
          </a:xfrm>
        </p:spPr>
        <p:txBody>
          <a:bodyPr/>
          <a:lstStyle/>
          <a:p>
            <a:pPr marL="0" indent="0" eaLnBrk="1" hangingPunct="1">
              <a:lnSpc>
                <a:spcPct val="90000"/>
              </a:lnSpc>
              <a:buFont typeface="Wingdings" panose="05000000000000000000" pitchFamily="2" charset="2"/>
              <a:buNone/>
            </a:pPr>
            <a:r>
              <a:rPr lang="en-US" altLang="en-US" sz="2800" dirty="0"/>
              <a:t>Confidential information relating to a minor treated pursuant to his or her own consent may not be disclosed to the legally responsible person unless:</a:t>
            </a:r>
          </a:p>
          <a:p>
            <a:pPr lvl="1" eaLnBrk="1" hangingPunct="1">
              <a:lnSpc>
                <a:spcPct val="90000"/>
              </a:lnSpc>
              <a:buFont typeface="Wingdings" panose="05000000000000000000" pitchFamily="2" charset="2"/>
              <a:buChar char="§"/>
            </a:pPr>
            <a:r>
              <a:rPr lang="en-US" altLang="en-US" sz="2400" dirty="0"/>
              <a:t>The minor consents in writing to the disclosure</a:t>
            </a:r>
          </a:p>
          <a:p>
            <a:pPr marL="457200" lvl="1" indent="0" eaLnBrk="1" hangingPunct="1">
              <a:lnSpc>
                <a:spcPct val="90000"/>
              </a:lnSpc>
              <a:buNone/>
            </a:pPr>
            <a:r>
              <a:rPr lang="en-US" altLang="en-US" dirty="0"/>
              <a:t>Or, if only mental health treatment information</a:t>
            </a:r>
          </a:p>
          <a:p>
            <a:pPr lvl="1" eaLnBrk="1" hangingPunct="1">
              <a:lnSpc>
                <a:spcPct val="90000"/>
              </a:lnSpc>
              <a:buFont typeface="Wingdings" panose="05000000000000000000" pitchFamily="2" charset="2"/>
              <a:buChar char="§"/>
            </a:pPr>
            <a:r>
              <a:rPr lang="en-US" altLang="en-US" sz="2400" dirty="0"/>
              <a:t>Disclosure is essential to the life or health of the minor </a:t>
            </a:r>
            <a:r>
              <a:rPr lang="en-US" altLang="en-US" sz="2400" i="1" dirty="0"/>
              <a:t>(may disclose),</a:t>
            </a:r>
            <a:r>
              <a:rPr lang="en-US" altLang="en-US" sz="2400" dirty="0"/>
              <a:t> or</a:t>
            </a:r>
          </a:p>
          <a:p>
            <a:pPr lvl="1" eaLnBrk="1" hangingPunct="1">
              <a:lnSpc>
                <a:spcPct val="90000"/>
              </a:lnSpc>
              <a:buFont typeface="Wingdings" panose="05000000000000000000" pitchFamily="2" charset="2"/>
              <a:buChar char="§"/>
            </a:pPr>
            <a:r>
              <a:rPr lang="en-US" altLang="en-US" sz="2400" dirty="0"/>
              <a:t>Parent contacts physician and inquires about the treatment </a:t>
            </a:r>
            <a:r>
              <a:rPr lang="en-US" altLang="en-US" sz="2400" i="1" dirty="0"/>
              <a:t>(may disclose) </a:t>
            </a:r>
            <a:r>
              <a:rPr lang="en-US" altLang="en-US" sz="2400" dirty="0"/>
              <a:t>G.S. 90-21.4(b)</a:t>
            </a:r>
          </a:p>
          <a:p>
            <a:pPr marL="457200" lvl="1" indent="0" eaLnBrk="1" hangingPunct="1">
              <a:lnSpc>
                <a:spcPct val="90000"/>
              </a:lnSpc>
              <a:buNone/>
            </a:pPr>
            <a:r>
              <a:rPr lang="en-US" altLang="en-US" dirty="0"/>
              <a:t>The latter two exceptions are not recognized by 42 CFR 2, which generally doesn’t address patient access to records. </a:t>
            </a:r>
            <a:r>
              <a:rPr lang="en-US" altLang="en-US" i="1" dirty="0"/>
              <a:t>See</a:t>
            </a:r>
            <a:r>
              <a:rPr lang="en-US" altLang="en-US" dirty="0"/>
              <a:t> 42 C.F.R. 2.23</a:t>
            </a:r>
          </a:p>
        </p:txBody>
      </p:sp>
    </p:spTree>
    <p:extLst>
      <p:ext uri="{BB962C8B-B14F-4D97-AF65-F5344CB8AC3E}">
        <p14:creationId xmlns:p14="http://schemas.microsoft.com/office/powerpoint/2010/main" val="2607472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animEffect transition="in" filter="fade">
                                      <p:cBhvr>
                                        <p:cTn id="7" dur="500"/>
                                        <p:tgtEl>
                                          <p:spTgt spid="6451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4515">
                                            <p:txEl>
                                              <p:pRg st="1" end="1"/>
                                            </p:txEl>
                                          </p:spTgt>
                                        </p:tgtEl>
                                        <p:attrNameLst>
                                          <p:attrName>style.visibility</p:attrName>
                                        </p:attrNameLst>
                                      </p:cBhvr>
                                      <p:to>
                                        <p:strVal val="visible"/>
                                      </p:to>
                                    </p:set>
                                    <p:animEffect transition="in" filter="fade">
                                      <p:cBhvr>
                                        <p:cTn id="10" dur="500"/>
                                        <p:tgtEl>
                                          <p:spTgt spid="6451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4515">
                                            <p:txEl>
                                              <p:pRg st="2" end="2"/>
                                            </p:txEl>
                                          </p:spTgt>
                                        </p:tgtEl>
                                        <p:attrNameLst>
                                          <p:attrName>style.visibility</p:attrName>
                                        </p:attrNameLst>
                                      </p:cBhvr>
                                      <p:to>
                                        <p:strVal val="visible"/>
                                      </p:to>
                                    </p:set>
                                    <p:animEffect transition="in" filter="fade">
                                      <p:cBhvr>
                                        <p:cTn id="15" dur="500"/>
                                        <p:tgtEl>
                                          <p:spTgt spid="64515">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4515">
                                            <p:txEl>
                                              <p:pRg st="3" end="3"/>
                                            </p:txEl>
                                          </p:spTgt>
                                        </p:tgtEl>
                                        <p:attrNameLst>
                                          <p:attrName>style.visibility</p:attrName>
                                        </p:attrNameLst>
                                      </p:cBhvr>
                                      <p:to>
                                        <p:strVal val="visible"/>
                                      </p:to>
                                    </p:set>
                                    <p:animEffect transition="in" filter="fade">
                                      <p:cBhvr>
                                        <p:cTn id="18" dur="500"/>
                                        <p:tgtEl>
                                          <p:spTgt spid="6451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4515">
                                            <p:txEl>
                                              <p:pRg st="4" end="4"/>
                                            </p:txEl>
                                          </p:spTgt>
                                        </p:tgtEl>
                                        <p:attrNameLst>
                                          <p:attrName>style.visibility</p:attrName>
                                        </p:attrNameLst>
                                      </p:cBhvr>
                                      <p:to>
                                        <p:strVal val="visible"/>
                                      </p:to>
                                    </p:set>
                                    <p:animEffect transition="in" filter="fade">
                                      <p:cBhvr>
                                        <p:cTn id="23" dur="500"/>
                                        <p:tgtEl>
                                          <p:spTgt spid="6451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4515">
                                            <p:txEl>
                                              <p:pRg st="5" end="5"/>
                                            </p:txEl>
                                          </p:spTgt>
                                        </p:tgtEl>
                                        <p:attrNameLst>
                                          <p:attrName>style.visibility</p:attrName>
                                        </p:attrNameLst>
                                      </p:cBhvr>
                                      <p:to>
                                        <p:strVal val="visible"/>
                                      </p:to>
                                    </p:set>
                                    <p:animEffect transition="in" filter="fade">
                                      <p:cBhvr>
                                        <p:cTn id="28" dur="500"/>
                                        <p:tgtEl>
                                          <p:spTgt spid="645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uiExpand="1"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304800" y="152400"/>
            <a:ext cx="8382000" cy="762000"/>
          </a:xfrm>
        </p:spPr>
        <p:txBody>
          <a:bodyPr/>
          <a:lstStyle/>
          <a:p>
            <a:r>
              <a:rPr lang="en-US" altLang="en-US" b="1" dirty="0"/>
              <a:t>Minor Seeks SUD Treatment </a:t>
            </a:r>
          </a:p>
        </p:txBody>
      </p:sp>
      <p:sp>
        <p:nvSpPr>
          <p:cNvPr id="44035" name="Content Placeholder 2"/>
          <p:cNvSpPr>
            <a:spLocks noGrp="1"/>
          </p:cNvSpPr>
          <p:nvPr>
            <p:ph idx="1"/>
          </p:nvPr>
        </p:nvSpPr>
        <p:spPr>
          <a:xfrm>
            <a:off x="304800" y="1295400"/>
            <a:ext cx="8261350" cy="4953000"/>
          </a:xfrm>
        </p:spPr>
        <p:txBody>
          <a:bodyPr/>
          <a:lstStyle/>
          <a:p>
            <a:pPr>
              <a:buFont typeface="Wingdings" panose="05000000000000000000" pitchFamily="2" charset="2"/>
              <a:buNone/>
            </a:pPr>
            <a:r>
              <a:rPr lang="en-US" altLang="en-US" dirty="0"/>
              <a:t>	</a:t>
            </a:r>
            <a:r>
              <a:rPr lang="en-US" altLang="en-US" sz="2800" dirty="0"/>
              <a:t>Where state law requires parental consent to treatment, </a:t>
            </a:r>
            <a:r>
              <a:rPr lang="en-US" altLang="en-US" sz="2800" u="sng" dirty="0"/>
              <a:t>the fact that the minor applies for treatment </a:t>
            </a:r>
            <a:r>
              <a:rPr lang="en-US" altLang="en-US" sz="2800" dirty="0"/>
              <a:t>may be communicated to an LRP if</a:t>
            </a:r>
          </a:p>
          <a:p>
            <a:pPr lvl="1">
              <a:buFont typeface="Wingdings" panose="05000000000000000000" pitchFamily="2" charset="2"/>
              <a:buChar char="§"/>
            </a:pPr>
            <a:r>
              <a:rPr lang="en-US" altLang="en-US" sz="2400" dirty="0"/>
              <a:t>the minor consents in writing, or </a:t>
            </a:r>
          </a:p>
          <a:p>
            <a:pPr lvl="1">
              <a:buFont typeface="Wingdings" panose="05000000000000000000" pitchFamily="2" charset="2"/>
              <a:buChar char="§"/>
            </a:pPr>
            <a:r>
              <a:rPr lang="en-US" altLang="en-US" sz="2400" dirty="0"/>
              <a:t>the minor’s situation poses a substantial threat to life or physical well-being, and minor--due to extreme youth or mental or physical condition--lacks capacity to make a rational choice regarding consent to disclose to LRP, facts relevant to reducing the threat may be disclosed to the LRP</a:t>
            </a:r>
          </a:p>
          <a:p>
            <a:pPr marL="800100" lvl="2" indent="0">
              <a:buNone/>
            </a:pPr>
            <a:r>
              <a:rPr lang="en-US" altLang="en-US" dirty="0"/>
              <a:t>					See 42 C.F.R. 2.13(c)(2)</a:t>
            </a:r>
          </a:p>
        </p:txBody>
      </p:sp>
    </p:spTree>
    <p:extLst>
      <p:ext uri="{BB962C8B-B14F-4D97-AF65-F5344CB8AC3E}">
        <p14:creationId xmlns:p14="http://schemas.microsoft.com/office/powerpoint/2010/main" val="110308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fade">
                                      <p:cBhvr>
                                        <p:cTn id="7" dur="500"/>
                                        <p:tgtEl>
                                          <p:spTgt spid="440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4035">
                                            <p:txEl>
                                              <p:pRg st="1" end="1"/>
                                            </p:txEl>
                                          </p:spTgt>
                                        </p:tgtEl>
                                        <p:attrNameLst>
                                          <p:attrName>style.visibility</p:attrName>
                                        </p:attrNameLst>
                                      </p:cBhvr>
                                      <p:to>
                                        <p:strVal val="visible"/>
                                      </p:to>
                                    </p:set>
                                    <p:animEffect transition="in" filter="fade">
                                      <p:cBhvr>
                                        <p:cTn id="12" dur="500"/>
                                        <p:tgtEl>
                                          <p:spTgt spid="440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4035">
                                            <p:txEl>
                                              <p:pRg st="2" end="2"/>
                                            </p:txEl>
                                          </p:spTgt>
                                        </p:tgtEl>
                                        <p:attrNameLst>
                                          <p:attrName>style.visibility</p:attrName>
                                        </p:attrNameLst>
                                      </p:cBhvr>
                                      <p:to>
                                        <p:strVal val="visible"/>
                                      </p:to>
                                    </p:set>
                                    <p:animEffect transition="in" filter="fade">
                                      <p:cBhvr>
                                        <p:cTn id="17" dur="500"/>
                                        <p:tgtEl>
                                          <p:spTgt spid="44035">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4035">
                                            <p:txEl>
                                              <p:pRg st="3" end="3"/>
                                            </p:txEl>
                                          </p:spTgt>
                                        </p:tgtEl>
                                        <p:attrNameLst>
                                          <p:attrName>style.visibility</p:attrName>
                                        </p:attrNameLst>
                                      </p:cBhvr>
                                      <p:to>
                                        <p:strVal val="visible"/>
                                      </p:to>
                                    </p:set>
                                    <p:animEffect transition="in" filter="fade">
                                      <p:cBhvr>
                                        <p:cTn id="20" dur="500"/>
                                        <p:tgtEl>
                                          <p:spTgt spid="440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uiExpand="1"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715962"/>
          </a:xfrm>
        </p:spPr>
        <p:txBody>
          <a:bodyPr/>
          <a:lstStyle/>
          <a:p>
            <a:r>
              <a:rPr lang="en-US" b="1" dirty="0"/>
              <a:t>Hypothetical Scenario</a:t>
            </a:r>
          </a:p>
        </p:txBody>
      </p:sp>
      <p:sp>
        <p:nvSpPr>
          <p:cNvPr id="3" name="Content Placeholder 2"/>
          <p:cNvSpPr>
            <a:spLocks noGrp="1"/>
          </p:cNvSpPr>
          <p:nvPr>
            <p:ph idx="1"/>
          </p:nvPr>
        </p:nvSpPr>
        <p:spPr>
          <a:xfrm>
            <a:off x="304800" y="1295400"/>
            <a:ext cx="8686800" cy="4800600"/>
          </a:xfrm>
        </p:spPr>
        <p:txBody>
          <a:bodyPr/>
          <a:lstStyle/>
          <a:p>
            <a:pPr marL="0" indent="0">
              <a:buNone/>
            </a:pPr>
            <a:r>
              <a:rPr lang="en-US" dirty="0"/>
              <a:t>Minor consents to outpatient SUD treatment</a:t>
            </a:r>
          </a:p>
          <a:p>
            <a:r>
              <a:rPr lang="en-US" sz="2800" dirty="0"/>
              <a:t>At outpatient session, minor expresses suicide plan</a:t>
            </a:r>
          </a:p>
          <a:p>
            <a:r>
              <a:rPr lang="en-US" sz="2800" dirty="0"/>
              <a:t>Does G.S. 122C permit you to disclose information to the parent?</a:t>
            </a:r>
          </a:p>
          <a:p>
            <a:r>
              <a:rPr lang="en-US" sz="2800" dirty="0"/>
              <a:t>Does 42 C.F.R. 2 permit disclosure?</a:t>
            </a:r>
          </a:p>
          <a:p>
            <a:r>
              <a:rPr lang="en-US" sz="2800" dirty="0"/>
              <a:t>What should you do?</a:t>
            </a:r>
          </a:p>
          <a:p>
            <a:r>
              <a:rPr lang="en-US" sz="2800" dirty="0"/>
              <a:t>What if the LRP had consented to the treatment?</a:t>
            </a:r>
          </a:p>
        </p:txBody>
      </p:sp>
      <p:sp>
        <p:nvSpPr>
          <p:cNvPr id="4" name="Slide Number Placeholder 3"/>
          <p:cNvSpPr>
            <a:spLocks noGrp="1"/>
          </p:cNvSpPr>
          <p:nvPr>
            <p:ph type="sldNum" sz="quarter" idx="12"/>
          </p:nvPr>
        </p:nvSpPr>
        <p:spPr/>
        <p:txBody>
          <a:bodyPr/>
          <a:lstStyle/>
          <a:p>
            <a:pPr>
              <a:defRPr/>
            </a:pPr>
            <a:fld id="{41F4A166-C686-41ED-B5CB-4C973E03C8EE}" type="slidenum">
              <a:rPr lang="en-US" smtClean="0"/>
              <a:pPr>
                <a:defRPr/>
              </a:pPr>
              <a:t>82</a:t>
            </a:fld>
            <a:endParaRPr lang="en-US" dirty="0"/>
          </a:p>
        </p:txBody>
      </p:sp>
    </p:spTree>
    <p:extLst>
      <p:ext uri="{BB962C8B-B14F-4D97-AF65-F5344CB8AC3E}">
        <p14:creationId xmlns:p14="http://schemas.microsoft.com/office/powerpoint/2010/main" val="241309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52400" y="152400"/>
            <a:ext cx="8763000" cy="1066800"/>
          </a:xfrm>
        </p:spPr>
        <p:txBody>
          <a:bodyPr/>
          <a:lstStyle/>
          <a:p>
            <a:pPr eaLnBrk="1" hangingPunct="1"/>
            <a:r>
              <a:rPr lang="en-US" altLang="en-US" sz="3600" b="1" dirty="0"/>
              <a:t>Adult Client—Access to Client Records</a:t>
            </a:r>
          </a:p>
        </p:txBody>
      </p:sp>
      <p:sp>
        <p:nvSpPr>
          <p:cNvPr id="220163" name="Rectangle 3"/>
          <p:cNvSpPr>
            <a:spLocks noGrp="1" noChangeArrowheads="1"/>
          </p:cNvSpPr>
          <p:nvPr>
            <p:ph type="body" idx="1"/>
          </p:nvPr>
        </p:nvSpPr>
        <p:spPr>
          <a:xfrm>
            <a:off x="457200" y="1295400"/>
            <a:ext cx="7772400" cy="5105400"/>
          </a:xfrm>
        </p:spPr>
        <p:txBody>
          <a:bodyPr/>
          <a:lstStyle/>
          <a:p>
            <a:pPr marL="514350" indent="-514350" eaLnBrk="1" hangingPunct="1">
              <a:buFont typeface="+mj-lt"/>
              <a:buAutoNum type="arabicPeriod"/>
            </a:pPr>
            <a:r>
              <a:rPr lang="en-US" altLang="en-US" dirty="0"/>
              <a:t>Adult client</a:t>
            </a:r>
          </a:p>
          <a:p>
            <a:pPr marL="514350" indent="-514350" eaLnBrk="1" hangingPunct="1">
              <a:buFont typeface="+mj-lt"/>
              <a:buAutoNum type="arabicPeriod"/>
            </a:pPr>
            <a:r>
              <a:rPr lang="en-US" altLang="en-US" dirty="0"/>
              <a:t>Adult adjudicated incompetent--court appointed guardian</a:t>
            </a:r>
          </a:p>
          <a:p>
            <a:pPr marL="514350" indent="-514350" eaLnBrk="1" hangingPunct="1">
              <a:buFont typeface="+mj-lt"/>
              <a:buAutoNum type="arabicPeriod"/>
            </a:pPr>
            <a:r>
              <a:rPr lang="en-US" altLang="en-US" dirty="0"/>
              <a:t>Adult who is “incapable”-- a health care agent named in a health care power of attorney</a:t>
            </a:r>
          </a:p>
          <a:p>
            <a:pPr marL="0" indent="0" eaLnBrk="1" hangingPunct="1">
              <a:buNone/>
            </a:pPr>
            <a:endParaRPr lang="en-US" altLang="en-US" sz="2800" i="1" dirty="0"/>
          </a:p>
          <a:p>
            <a:pPr marL="0" indent="0" eaLnBrk="1" hangingPunct="1">
              <a:buNone/>
            </a:pPr>
            <a:r>
              <a:rPr lang="en-US" altLang="en-US" sz="2800" i="1" dirty="0"/>
              <a:t>Federal SUD law—42 CFR 2— appears only to permit numbers 1 and 2, unless prospective consent to disclose is given in HCPA</a:t>
            </a:r>
          </a:p>
          <a:p>
            <a:pPr eaLnBrk="1" hangingPunct="1"/>
            <a:endParaRPr lang="en-US" altLang="en-US" dirty="0"/>
          </a:p>
        </p:txBody>
      </p:sp>
      <p:cxnSp>
        <p:nvCxnSpPr>
          <p:cNvPr id="220164" name="AutoShape 4"/>
          <p:cNvCxnSpPr>
            <a:cxnSpLocks noChangeShapeType="1"/>
            <a:stCxn id="220163" idx="0"/>
            <a:endCxn id="220163" idx="0"/>
          </p:cNvCxnSpPr>
          <p:nvPr/>
        </p:nvCxnSpPr>
        <p:spPr bwMode="auto">
          <a:xfrm>
            <a:off x="4343400" y="1295400"/>
            <a:ext cx="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676603319"/>
      </p:ext>
    </p:extLst>
  </p:cSld>
  <p:clrMapOvr>
    <a:masterClrMapping/>
  </p:clrMapOvr>
  <p:transition advTm="12704"/>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0163">
                                            <p:txEl>
                                              <p:pRg st="0" end="0"/>
                                            </p:txEl>
                                          </p:spTgt>
                                        </p:tgtEl>
                                        <p:attrNameLst>
                                          <p:attrName>style.visibility</p:attrName>
                                        </p:attrNameLst>
                                      </p:cBhvr>
                                      <p:to>
                                        <p:strVal val="visible"/>
                                      </p:to>
                                    </p:set>
                                    <p:anim calcmode="lin" valueType="num">
                                      <p:cBhvr additive="base">
                                        <p:cTn id="7" dur="500" fill="hold"/>
                                        <p:tgtEl>
                                          <p:spTgt spid="2201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01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0163">
                                            <p:txEl>
                                              <p:pRg st="1" end="1"/>
                                            </p:txEl>
                                          </p:spTgt>
                                        </p:tgtEl>
                                        <p:attrNameLst>
                                          <p:attrName>style.visibility</p:attrName>
                                        </p:attrNameLst>
                                      </p:cBhvr>
                                      <p:to>
                                        <p:strVal val="visible"/>
                                      </p:to>
                                    </p:set>
                                    <p:anim calcmode="lin" valueType="num">
                                      <p:cBhvr additive="base">
                                        <p:cTn id="13" dur="500" fill="hold"/>
                                        <p:tgtEl>
                                          <p:spTgt spid="22016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201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20163">
                                            <p:txEl>
                                              <p:pRg st="2" end="2"/>
                                            </p:txEl>
                                          </p:spTgt>
                                        </p:tgtEl>
                                        <p:attrNameLst>
                                          <p:attrName>style.visibility</p:attrName>
                                        </p:attrNameLst>
                                      </p:cBhvr>
                                      <p:to>
                                        <p:strVal val="visible"/>
                                      </p:to>
                                    </p:set>
                                    <p:anim calcmode="lin" valueType="num">
                                      <p:cBhvr additive="base">
                                        <p:cTn id="19" dur="500" fill="hold"/>
                                        <p:tgtEl>
                                          <p:spTgt spid="22016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201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20163">
                                            <p:txEl>
                                              <p:pRg st="4" end="4"/>
                                            </p:txEl>
                                          </p:spTgt>
                                        </p:tgtEl>
                                        <p:attrNameLst>
                                          <p:attrName>style.visibility</p:attrName>
                                        </p:attrNameLst>
                                      </p:cBhvr>
                                      <p:to>
                                        <p:strVal val="visible"/>
                                      </p:to>
                                    </p:set>
                                    <p:anim calcmode="lin" valueType="num">
                                      <p:cBhvr additive="base">
                                        <p:cTn id="25" dur="500" fill="hold"/>
                                        <p:tgtEl>
                                          <p:spTgt spid="22016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2016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220164"/>
                                        </p:tgtEl>
                                        <p:attrNameLst>
                                          <p:attrName>style.visibility</p:attrName>
                                        </p:attrNameLst>
                                      </p:cBhvr>
                                      <p:to>
                                        <p:strVal val="visible"/>
                                      </p:to>
                                    </p:set>
                                    <p:anim calcmode="lin" valueType="num">
                                      <p:cBhvr additive="base">
                                        <p:cTn id="31" dur="500" fill="hold"/>
                                        <p:tgtEl>
                                          <p:spTgt spid="220164"/>
                                        </p:tgtEl>
                                        <p:attrNameLst>
                                          <p:attrName>ppt_x</p:attrName>
                                        </p:attrNameLst>
                                      </p:cBhvr>
                                      <p:tavLst>
                                        <p:tav tm="0">
                                          <p:val>
                                            <p:strVal val="0-#ppt_w/2"/>
                                          </p:val>
                                        </p:tav>
                                        <p:tav tm="100000">
                                          <p:val>
                                            <p:strVal val="#ppt_x"/>
                                          </p:val>
                                        </p:tav>
                                      </p:tavLst>
                                    </p:anim>
                                    <p:anim calcmode="lin" valueType="num">
                                      <p:cBhvr additive="base">
                                        <p:cTn id="32" dur="500" fill="hold"/>
                                        <p:tgtEl>
                                          <p:spTgt spid="2201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3" grpId="0" build="p" bldLvl="3"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613744" y="328036"/>
            <a:ext cx="8162925" cy="914400"/>
          </a:xfrm>
        </p:spPr>
        <p:txBody>
          <a:bodyPr/>
          <a:lstStyle/>
          <a:p>
            <a:r>
              <a:rPr lang="en-US" altLang="en-US" b="1" dirty="0"/>
              <a:t>Consent to Disclose Records</a:t>
            </a:r>
          </a:p>
        </p:txBody>
      </p:sp>
      <p:sp>
        <p:nvSpPr>
          <p:cNvPr id="67587" name="Content Placeholder 2"/>
          <p:cNvSpPr>
            <a:spLocks noGrp="1"/>
          </p:cNvSpPr>
          <p:nvPr>
            <p:ph idx="1"/>
          </p:nvPr>
        </p:nvSpPr>
        <p:spPr>
          <a:xfrm>
            <a:off x="912813" y="2057400"/>
            <a:ext cx="7469187" cy="4800600"/>
          </a:xfrm>
        </p:spPr>
        <p:txBody>
          <a:bodyPr/>
          <a:lstStyle/>
          <a:p>
            <a:pPr algn="ctr">
              <a:buFont typeface="Wingdings" panose="05000000000000000000" pitchFamily="2" charset="2"/>
              <a:buNone/>
            </a:pPr>
            <a:endParaRPr lang="en-US" altLang="en-US" sz="4800"/>
          </a:p>
        </p:txBody>
      </p:sp>
      <p:grpSp>
        <p:nvGrpSpPr>
          <p:cNvPr id="4" name="Group 7"/>
          <p:cNvGrpSpPr>
            <a:grpSpLocks/>
          </p:cNvGrpSpPr>
          <p:nvPr/>
        </p:nvGrpSpPr>
        <p:grpSpPr bwMode="auto">
          <a:xfrm>
            <a:off x="2971800" y="2590800"/>
            <a:ext cx="3276600" cy="3962400"/>
            <a:chOff x="4038600" y="3597440"/>
            <a:chExt cx="2933700" cy="3352800"/>
          </a:xfrm>
        </p:grpSpPr>
        <p:pic>
          <p:nvPicPr>
            <p:cNvPr id="67589" name="Picture 4" descr="giving_petition.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3597440"/>
              <a:ext cx="29337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90" name="TextBox 5"/>
            <p:cNvSpPr txBox="1">
              <a:spLocks noChangeArrowheads="1"/>
            </p:cNvSpPr>
            <p:nvPr/>
          </p:nvSpPr>
          <p:spPr bwMode="auto">
            <a:xfrm>
              <a:off x="5124450" y="4697039"/>
              <a:ext cx="914400" cy="338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eaLnBrk="0" hangingPunct="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eaLnBrk="0" hangingPunct="0">
                <a:spcBef>
                  <a:spcPct val="20000"/>
                </a:spcBef>
                <a:buClr>
                  <a:schemeClr val="tx2"/>
                </a:buClr>
                <a:buChar char="•"/>
                <a:defRPr sz="2400">
                  <a:solidFill>
                    <a:schemeClr val="tx1"/>
                  </a:solidFill>
                  <a:latin typeface="Verdana" panose="020B0604030504040204" pitchFamily="34" charset="0"/>
                </a:defRPr>
              </a:lvl3pPr>
              <a:lvl4pPr marL="1600200" indent="-228600" eaLnBrk="0" hangingPunct="0">
                <a:spcBef>
                  <a:spcPct val="20000"/>
                </a:spcBef>
                <a:buClr>
                  <a:schemeClr val="hlink"/>
                </a:buClr>
                <a:buChar char="•"/>
                <a:defRPr sz="2000">
                  <a:solidFill>
                    <a:schemeClr val="tx1"/>
                  </a:solidFill>
                  <a:latin typeface="Verdana" panose="020B0604030504040204" pitchFamily="34" charset="0"/>
                </a:defRPr>
              </a:lvl4pPr>
              <a:lvl5pPr marL="2057400" indent="-228600" eaLnBrk="0" hangingPunct="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eaLnBrk="1" hangingPunct="1">
                <a:spcBef>
                  <a:spcPct val="0"/>
                </a:spcBef>
                <a:buClrTx/>
                <a:buSzTx/>
                <a:buFontTx/>
                <a:buNone/>
              </a:pPr>
              <a:r>
                <a:rPr lang="en-US" altLang="en-US" sz="1400"/>
                <a:t>Consent</a:t>
              </a:r>
            </a:p>
          </p:txBody>
        </p:sp>
      </p:grpSp>
    </p:spTree>
    <p:extLst>
      <p:ext uri="{BB962C8B-B14F-4D97-AF65-F5344CB8AC3E}">
        <p14:creationId xmlns:p14="http://schemas.microsoft.com/office/powerpoint/2010/main" val="3397158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050"/>
          <p:cNvSpPr>
            <a:spLocks noGrp="1" noChangeArrowheads="1"/>
          </p:cNvSpPr>
          <p:nvPr>
            <p:ph type="title"/>
          </p:nvPr>
        </p:nvSpPr>
        <p:spPr>
          <a:xfrm>
            <a:off x="228600" y="168275"/>
            <a:ext cx="8805863" cy="1127125"/>
          </a:xfrm>
        </p:spPr>
        <p:txBody>
          <a:bodyPr/>
          <a:lstStyle/>
          <a:p>
            <a:pPr eaLnBrk="1" hangingPunct="1"/>
            <a:r>
              <a:rPr lang="en-US" altLang="en-US" b="1" dirty="0"/>
              <a:t>State Law (GS 122C)—Who May Consent to Disclosure</a:t>
            </a:r>
          </a:p>
        </p:txBody>
      </p:sp>
      <p:sp>
        <p:nvSpPr>
          <p:cNvPr id="68611" name="Rectangle 2051"/>
          <p:cNvSpPr>
            <a:spLocks noGrp="1" noChangeArrowheads="1"/>
          </p:cNvSpPr>
          <p:nvPr>
            <p:ph type="body" idx="1"/>
          </p:nvPr>
        </p:nvSpPr>
        <p:spPr>
          <a:xfrm>
            <a:off x="316144" y="1524000"/>
            <a:ext cx="8748136" cy="4876800"/>
          </a:xfrm>
        </p:spPr>
        <p:txBody>
          <a:bodyPr/>
          <a:lstStyle/>
          <a:p>
            <a:pPr eaLnBrk="1" hangingPunct="1">
              <a:lnSpc>
                <a:spcPct val="90000"/>
              </a:lnSpc>
              <a:spcBef>
                <a:spcPct val="50000"/>
              </a:spcBef>
              <a:buFont typeface="Wingdings" panose="05000000000000000000" pitchFamily="2" charset="2"/>
              <a:buChar char="§"/>
            </a:pPr>
            <a:r>
              <a:rPr lang="en-US" altLang="en-US" sz="2800" dirty="0">
                <a:cs typeface="Times New Roman" panose="02020603050405020304" pitchFamily="18" charset="0"/>
              </a:rPr>
              <a:t>Adults</a:t>
            </a:r>
          </a:p>
          <a:p>
            <a:pPr lvl="1" eaLnBrk="1" hangingPunct="1">
              <a:lnSpc>
                <a:spcPct val="90000"/>
              </a:lnSpc>
              <a:spcBef>
                <a:spcPct val="50000"/>
              </a:spcBef>
              <a:buFont typeface="Wingdings" panose="05000000000000000000" pitchFamily="2" charset="2"/>
              <a:buChar char="§"/>
            </a:pPr>
            <a:r>
              <a:rPr lang="en-US" altLang="en-US" sz="2400" dirty="0">
                <a:cs typeface="Times New Roman" panose="02020603050405020304" pitchFamily="18" charset="0"/>
              </a:rPr>
              <a:t>Adult client who has not been adjudicated incompetent or declared “incapable”</a:t>
            </a:r>
          </a:p>
          <a:p>
            <a:pPr lvl="1" eaLnBrk="1" hangingPunct="1">
              <a:lnSpc>
                <a:spcPct val="90000"/>
              </a:lnSpc>
              <a:spcBef>
                <a:spcPct val="50000"/>
              </a:spcBef>
              <a:buFont typeface="Wingdings" panose="05000000000000000000" pitchFamily="2" charset="2"/>
              <a:buChar char="§"/>
            </a:pPr>
            <a:r>
              <a:rPr lang="en-US" altLang="en-US" sz="2400" dirty="0">
                <a:cs typeface="Times New Roman" panose="02020603050405020304" pitchFamily="18" charset="0"/>
              </a:rPr>
              <a:t>Guardian for an adult client adjudicated incompetent</a:t>
            </a:r>
          </a:p>
          <a:p>
            <a:pPr lvl="1" eaLnBrk="1" hangingPunct="1">
              <a:lnSpc>
                <a:spcPct val="90000"/>
              </a:lnSpc>
              <a:spcBef>
                <a:spcPct val="50000"/>
              </a:spcBef>
              <a:buFont typeface="Wingdings" panose="05000000000000000000" pitchFamily="2" charset="2"/>
              <a:buChar char="§"/>
            </a:pPr>
            <a:r>
              <a:rPr lang="en-US" altLang="en-US" sz="2400" dirty="0">
                <a:cs typeface="Times New Roman" panose="02020603050405020304" pitchFamily="18" charset="0"/>
              </a:rPr>
              <a:t>Health care agent for “incapable” adult</a:t>
            </a:r>
          </a:p>
          <a:p>
            <a:pPr eaLnBrk="1" hangingPunct="1">
              <a:lnSpc>
                <a:spcPct val="90000"/>
              </a:lnSpc>
              <a:spcBef>
                <a:spcPct val="50000"/>
              </a:spcBef>
              <a:buFont typeface="Wingdings" panose="05000000000000000000" pitchFamily="2" charset="2"/>
              <a:buChar char="§"/>
            </a:pPr>
            <a:r>
              <a:rPr lang="en-US" altLang="en-US" sz="2800" dirty="0">
                <a:cs typeface="Times New Roman" panose="02020603050405020304" pitchFamily="18" charset="0"/>
              </a:rPr>
              <a:t>Minors</a:t>
            </a:r>
          </a:p>
          <a:p>
            <a:pPr lvl="1" eaLnBrk="1" hangingPunct="1">
              <a:lnSpc>
                <a:spcPct val="90000"/>
              </a:lnSpc>
              <a:spcBef>
                <a:spcPct val="50000"/>
              </a:spcBef>
              <a:buFont typeface="Wingdings" panose="05000000000000000000" pitchFamily="2" charset="2"/>
              <a:buChar char="§"/>
            </a:pPr>
            <a:r>
              <a:rPr lang="en-US" altLang="en-US" sz="2400" dirty="0">
                <a:cs typeface="Times New Roman" panose="02020603050405020304" pitchFamily="18" charset="0"/>
              </a:rPr>
              <a:t>Emancipated minor</a:t>
            </a:r>
          </a:p>
          <a:p>
            <a:pPr lvl="1" eaLnBrk="1" hangingPunct="1">
              <a:lnSpc>
                <a:spcPct val="90000"/>
              </a:lnSpc>
              <a:spcBef>
                <a:spcPct val="50000"/>
              </a:spcBef>
              <a:buFont typeface="Wingdings" panose="05000000000000000000" pitchFamily="2" charset="2"/>
              <a:buChar char="§"/>
            </a:pPr>
            <a:r>
              <a:rPr lang="en-US" altLang="en-US" sz="2400" dirty="0">
                <a:cs typeface="Times New Roman" panose="02020603050405020304" pitchFamily="18" charset="0"/>
              </a:rPr>
              <a:t>LRP for a minor when the minor is being treated pursuant to the LRP’s consent </a:t>
            </a:r>
          </a:p>
          <a:p>
            <a:pPr lvl="1" eaLnBrk="1" hangingPunct="1">
              <a:lnSpc>
                <a:spcPct val="90000"/>
              </a:lnSpc>
              <a:spcBef>
                <a:spcPct val="50000"/>
              </a:spcBef>
              <a:buFont typeface="Wingdings" panose="05000000000000000000" pitchFamily="2" charset="2"/>
              <a:buChar char="§"/>
            </a:pPr>
            <a:r>
              <a:rPr lang="en-US" altLang="en-US" sz="2400" dirty="0">
                <a:cs typeface="Times New Roman" panose="02020603050405020304" pitchFamily="18" charset="0"/>
              </a:rPr>
              <a:t>Minor when being treated pursuant to own consent</a:t>
            </a:r>
          </a:p>
        </p:txBody>
      </p:sp>
    </p:spTree>
    <p:extLst>
      <p:ext uri="{BB962C8B-B14F-4D97-AF65-F5344CB8AC3E}">
        <p14:creationId xmlns:p14="http://schemas.microsoft.com/office/powerpoint/2010/main" val="3644555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 calcmode="lin" valueType="num">
                                      <p:cBhvr additive="base">
                                        <p:cTn id="7" dur="500" fill="hold"/>
                                        <p:tgtEl>
                                          <p:spTgt spid="686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861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8611">
                                            <p:txEl>
                                              <p:pRg st="1" end="1"/>
                                            </p:txEl>
                                          </p:spTgt>
                                        </p:tgtEl>
                                        <p:attrNameLst>
                                          <p:attrName>style.visibility</p:attrName>
                                        </p:attrNameLst>
                                      </p:cBhvr>
                                      <p:to>
                                        <p:strVal val="visible"/>
                                      </p:to>
                                    </p:set>
                                    <p:anim calcmode="lin" valueType="num">
                                      <p:cBhvr additive="base">
                                        <p:cTn id="11" dur="500" fill="hold"/>
                                        <p:tgtEl>
                                          <p:spTgt spid="6861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8611">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8611">
                                            <p:txEl>
                                              <p:pRg st="2" end="2"/>
                                            </p:txEl>
                                          </p:spTgt>
                                        </p:tgtEl>
                                        <p:attrNameLst>
                                          <p:attrName>style.visibility</p:attrName>
                                        </p:attrNameLst>
                                      </p:cBhvr>
                                      <p:to>
                                        <p:strVal val="visible"/>
                                      </p:to>
                                    </p:set>
                                    <p:anim calcmode="lin" valueType="num">
                                      <p:cBhvr additive="base">
                                        <p:cTn id="15" dur="500" fill="hold"/>
                                        <p:tgtEl>
                                          <p:spTgt spid="68611">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8611">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8611">
                                            <p:txEl>
                                              <p:pRg st="3" end="3"/>
                                            </p:txEl>
                                          </p:spTgt>
                                        </p:tgtEl>
                                        <p:attrNameLst>
                                          <p:attrName>style.visibility</p:attrName>
                                        </p:attrNameLst>
                                      </p:cBhvr>
                                      <p:to>
                                        <p:strVal val="visible"/>
                                      </p:to>
                                    </p:set>
                                    <p:anim calcmode="lin" valueType="num">
                                      <p:cBhvr additive="base">
                                        <p:cTn id="19" dur="500" fill="hold"/>
                                        <p:tgtEl>
                                          <p:spTgt spid="6861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86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8611">
                                            <p:txEl>
                                              <p:pRg st="4" end="4"/>
                                            </p:txEl>
                                          </p:spTgt>
                                        </p:tgtEl>
                                        <p:attrNameLst>
                                          <p:attrName>style.visibility</p:attrName>
                                        </p:attrNameLst>
                                      </p:cBhvr>
                                      <p:to>
                                        <p:strVal val="visible"/>
                                      </p:to>
                                    </p:set>
                                    <p:anim calcmode="lin" valueType="num">
                                      <p:cBhvr additive="base">
                                        <p:cTn id="25" dur="500" fill="hold"/>
                                        <p:tgtEl>
                                          <p:spTgt spid="68611">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8611">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68611">
                                            <p:txEl>
                                              <p:pRg st="5" end="5"/>
                                            </p:txEl>
                                          </p:spTgt>
                                        </p:tgtEl>
                                        <p:attrNameLst>
                                          <p:attrName>style.visibility</p:attrName>
                                        </p:attrNameLst>
                                      </p:cBhvr>
                                      <p:to>
                                        <p:strVal val="visible"/>
                                      </p:to>
                                    </p:set>
                                    <p:anim calcmode="lin" valueType="num">
                                      <p:cBhvr additive="base">
                                        <p:cTn id="29" dur="500" fill="hold"/>
                                        <p:tgtEl>
                                          <p:spTgt spid="68611">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8611">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68611">
                                            <p:txEl>
                                              <p:pRg st="6" end="6"/>
                                            </p:txEl>
                                          </p:spTgt>
                                        </p:tgtEl>
                                        <p:attrNameLst>
                                          <p:attrName>style.visibility</p:attrName>
                                        </p:attrNameLst>
                                      </p:cBhvr>
                                      <p:to>
                                        <p:strVal val="visible"/>
                                      </p:to>
                                    </p:set>
                                    <p:anim calcmode="lin" valueType="num">
                                      <p:cBhvr additive="base">
                                        <p:cTn id="33" dur="500" fill="hold"/>
                                        <p:tgtEl>
                                          <p:spTgt spid="68611">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8611">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68611">
                                            <p:txEl>
                                              <p:pRg st="7" end="7"/>
                                            </p:txEl>
                                          </p:spTgt>
                                        </p:tgtEl>
                                        <p:attrNameLst>
                                          <p:attrName>style.visibility</p:attrName>
                                        </p:attrNameLst>
                                      </p:cBhvr>
                                      <p:to>
                                        <p:strVal val="visible"/>
                                      </p:to>
                                    </p:set>
                                    <p:anim calcmode="lin" valueType="num">
                                      <p:cBhvr additive="base">
                                        <p:cTn id="37" dur="500" fill="hold"/>
                                        <p:tgtEl>
                                          <p:spTgt spid="68611">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861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381000" y="168275"/>
            <a:ext cx="8653463" cy="1127125"/>
          </a:xfrm>
        </p:spPr>
        <p:txBody>
          <a:bodyPr/>
          <a:lstStyle/>
          <a:p>
            <a:pPr eaLnBrk="1" hangingPunct="1"/>
            <a:r>
              <a:rPr lang="en-US" altLang="en-US" b="1" dirty="0"/>
              <a:t>HIPAA Privacy Law—Who May Consent to Disclosure</a:t>
            </a:r>
          </a:p>
        </p:txBody>
      </p:sp>
      <p:sp>
        <p:nvSpPr>
          <p:cNvPr id="70659" name="Rectangle 3"/>
          <p:cNvSpPr>
            <a:spLocks noGrp="1" noChangeArrowheads="1"/>
          </p:cNvSpPr>
          <p:nvPr>
            <p:ph type="body" idx="1"/>
          </p:nvPr>
        </p:nvSpPr>
        <p:spPr>
          <a:xfrm>
            <a:off x="381000" y="1752600"/>
            <a:ext cx="7924800" cy="3886200"/>
          </a:xfrm>
        </p:spPr>
        <p:txBody>
          <a:bodyPr/>
          <a:lstStyle/>
          <a:p>
            <a:pPr eaLnBrk="1" hangingPunct="1">
              <a:lnSpc>
                <a:spcPct val="90000"/>
              </a:lnSpc>
              <a:spcBef>
                <a:spcPct val="50000"/>
              </a:spcBef>
              <a:buFont typeface="Wingdings" panose="05000000000000000000" pitchFamily="2" charset="2"/>
              <a:buChar char="§"/>
            </a:pPr>
            <a:r>
              <a:rPr lang="en-US" altLang="en-US" sz="2800" dirty="0">
                <a:cs typeface="Times New Roman" panose="02020603050405020304" pitchFamily="18" charset="0"/>
              </a:rPr>
              <a:t>The authorization must be signed by the individual who is the subject of the PHI or the individual’s “personal representative”</a:t>
            </a:r>
          </a:p>
          <a:p>
            <a:pPr eaLnBrk="1" hangingPunct="1">
              <a:lnSpc>
                <a:spcPct val="90000"/>
              </a:lnSpc>
              <a:spcBef>
                <a:spcPct val="50000"/>
              </a:spcBef>
              <a:buFont typeface="Wingdings" panose="05000000000000000000" pitchFamily="2" charset="2"/>
              <a:buChar char="§"/>
            </a:pPr>
            <a:r>
              <a:rPr lang="en-US" altLang="en-US" sz="2800" dirty="0">
                <a:cs typeface="Times New Roman" panose="02020603050405020304" pitchFamily="18" charset="0"/>
              </a:rPr>
              <a:t>Generally, if under state law a person is authorized to act on behalf of an individual—such as a minor or incompetent adult—HIPAA requires the provider to treat that person as the personal representative</a:t>
            </a:r>
          </a:p>
        </p:txBody>
      </p:sp>
    </p:spTree>
    <p:extLst>
      <p:ext uri="{BB962C8B-B14F-4D97-AF65-F5344CB8AC3E}">
        <p14:creationId xmlns:p14="http://schemas.microsoft.com/office/powerpoint/2010/main" val="1594426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Effect transition="in" filter="fade">
                                      <p:cBhvr>
                                        <p:cTn id="7" dur="500"/>
                                        <p:tgtEl>
                                          <p:spTgt spid="706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0659">
                                            <p:txEl>
                                              <p:pRg st="1" end="1"/>
                                            </p:txEl>
                                          </p:spTgt>
                                        </p:tgtEl>
                                        <p:attrNameLst>
                                          <p:attrName>style.visibility</p:attrName>
                                        </p:attrNameLst>
                                      </p:cBhvr>
                                      <p:to>
                                        <p:strVal val="visible"/>
                                      </p:to>
                                    </p:set>
                                    <p:animEffect transition="in" filter="fade">
                                      <p:cBhvr>
                                        <p:cTn id="12" dur="500"/>
                                        <p:tgtEl>
                                          <p:spTgt spid="7065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304800" y="168275"/>
            <a:ext cx="8729663" cy="1203325"/>
          </a:xfrm>
        </p:spPr>
        <p:txBody>
          <a:bodyPr/>
          <a:lstStyle/>
          <a:p>
            <a:pPr eaLnBrk="1" hangingPunct="1"/>
            <a:r>
              <a:rPr lang="en-US" altLang="en-US" b="1" dirty="0"/>
              <a:t>Substance Abuse Law—Who May Consent to Disclosure</a:t>
            </a:r>
          </a:p>
        </p:txBody>
      </p:sp>
      <p:sp>
        <p:nvSpPr>
          <p:cNvPr id="71683" name="Rectangle 3"/>
          <p:cNvSpPr>
            <a:spLocks noGrp="1" noChangeArrowheads="1"/>
          </p:cNvSpPr>
          <p:nvPr>
            <p:ph type="body" idx="1"/>
          </p:nvPr>
        </p:nvSpPr>
        <p:spPr>
          <a:xfrm>
            <a:off x="314739" y="1524000"/>
            <a:ext cx="8305800" cy="5029200"/>
          </a:xfrm>
        </p:spPr>
        <p:txBody>
          <a:bodyPr/>
          <a:lstStyle/>
          <a:p>
            <a:pPr eaLnBrk="1" hangingPunct="1">
              <a:spcBef>
                <a:spcPct val="50000"/>
              </a:spcBef>
              <a:buFont typeface="Wingdings" panose="05000000000000000000" pitchFamily="2" charset="2"/>
              <a:buChar char="§"/>
            </a:pPr>
            <a:r>
              <a:rPr lang="en-US" altLang="en-US" sz="2800" dirty="0">
                <a:cs typeface="Times New Roman" panose="02020603050405020304" pitchFamily="18" charset="0"/>
              </a:rPr>
              <a:t>Minors: </a:t>
            </a:r>
          </a:p>
          <a:p>
            <a:pPr lvl="1" eaLnBrk="1" hangingPunct="1">
              <a:spcBef>
                <a:spcPct val="50000"/>
              </a:spcBef>
              <a:buFont typeface="Wingdings" panose="05000000000000000000" pitchFamily="2" charset="2"/>
              <a:buChar char="§"/>
            </a:pPr>
            <a:r>
              <a:rPr lang="en-US" altLang="en-US" sz="2400" dirty="0">
                <a:cs typeface="Times New Roman" panose="02020603050405020304" pitchFamily="18" charset="0"/>
              </a:rPr>
              <a:t>Minor consents to treatment </a:t>
            </a:r>
            <a:r>
              <a:rPr lang="en-US" altLang="en-US" sz="2400" dirty="0">
                <a:cs typeface="Times New Roman" panose="02020603050405020304" pitchFamily="18" charset="0"/>
                <a:sym typeface="Wingdings" panose="05000000000000000000" pitchFamily="2" charset="2"/>
              </a:rPr>
              <a:t> the minor</a:t>
            </a:r>
          </a:p>
          <a:p>
            <a:pPr lvl="1" eaLnBrk="1" hangingPunct="1">
              <a:spcBef>
                <a:spcPct val="50000"/>
              </a:spcBef>
              <a:buFont typeface="Wingdings" panose="05000000000000000000" pitchFamily="2" charset="2"/>
              <a:buChar char="§"/>
            </a:pPr>
            <a:r>
              <a:rPr lang="en-US" altLang="en-US" sz="2400" dirty="0">
                <a:cs typeface="Times New Roman" panose="02020603050405020304" pitchFamily="18" charset="0"/>
                <a:sym typeface="Wingdings" panose="05000000000000000000" pitchFamily="2" charset="2"/>
              </a:rPr>
              <a:t>Parent or other LRP consents to treatment </a:t>
            </a:r>
          </a:p>
          <a:p>
            <a:pPr lvl="2" eaLnBrk="1" hangingPunct="1">
              <a:spcBef>
                <a:spcPct val="50000"/>
              </a:spcBef>
            </a:pPr>
            <a:r>
              <a:rPr lang="en-US" altLang="en-US" dirty="0">
                <a:cs typeface="Times New Roman" panose="02020603050405020304" pitchFamily="18" charset="0"/>
              </a:rPr>
              <a:t>the LRP </a:t>
            </a:r>
            <a:r>
              <a:rPr lang="en-US" altLang="en-US" u="sng" dirty="0">
                <a:cs typeface="Times New Roman" panose="02020603050405020304" pitchFamily="18" charset="0"/>
              </a:rPr>
              <a:t>and</a:t>
            </a:r>
            <a:r>
              <a:rPr lang="en-US" altLang="en-US" dirty="0">
                <a:cs typeface="Times New Roman" panose="02020603050405020304" pitchFamily="18" charset="0"/>
              </a:rPr>
              <a:t> </a:t>
            </a:r>
          </a:p>
          <a:p>
            <a:pPr lvl="2" eaLnBrk="1" hangingPunct="1">
              <a:spcBef>
                <a:spcPct val="50000"/>
              </a:spcBef>
            </a:pPr>
            <a:r>
              <a:rPr lang="en-US" altLang="en-US" dirty="0">
                <a:cs typeface="Times New Roman" panose="02020603050405020304" pitchFamily="18" charset="0"/>
              </a:rPr>
              <a:t>the minor </a:t>
            </a:r>
          </a:p>
          <a:p>
            <a:pPr eaLnBrk="1" hangingPunct="1">
              <a:spcBef>
                <a:spcPct val="50000"/>
              </a:spcBef>
              <a:buFont typeface="Wingdings" panose="05000000000000000000" pitchFamily="2" charset="2"/>
              <a:buChar char="§"/>
            </a:pPr>
            <a:r>
              <a:rPr lang="en-US" altLang="en-US" sz="2800" dirty="0">
                <a:cs typeface="Times New Roman" panose="02020603050405020304" pitchFamily="18" charset="0"/>
              </a:rPr>
              <a:t>Adults: Guardian for an adult adjudicated incompetent. </a:t>
            </a:r>
          </a:p>
          <a:p>
            <a:pPr lvl="1" eaLnBrk="1" hangingPunct="1">
              <a:spcBef>
                <a:spcPct val="50000"/>
              </a:spcBef>
              <a:buFont typeface="Wingdings" panose="05000000000000000000" pitchFamily="2" charset="2"/>
              <a:buChar char="§"/>
            </a:pPr>
            <a:r>
              <a:rPr lang="en-US" altLang="en-US" sz="2400" dirty="0">
                <a:cs typeface="Times New Roman" panose="02020603050405020304" pitchFamily="18" charset="0"/>
              </a:rPr>
              <a:t>Does not appear to recognize heath care agents </a:t>
            </a:r>
          </a:p>
        </p:txBody>
      </p:sp>
    </p:spTree>
    <p:extLst>
      <p:ext uri="{BB962C8B-B14F-4D97-AF65-F5344CB8AC3E}">
        <p14:creationId xmlns:p14="http://schemas.microsoft.com/office/powerpoint/2010/main" val="1689439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animEffect transition="in" filter="fade">
                                      <p:cBhvr>
                                        <p:cTn id="7" dur="500"/>
                                        <p:tgtEl>
                                          <p:spTgt spid="716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683">
                                            <p:txEl>
                                              <p:pRg st="1" end="1"/>
                                            </p:txEl>
                                          </p:spTgt>
                                        </p:tgtEl>
                                        <p:attrNameLst>
                                          <p:attrName>style.visibility</p:attrName>
                                        </p:attrNameLst>
                                      </p:cBhvr>
                                      <p:to>
                                        <p:strVal val="visible"/>
                                      </p:to>
                                    </p:set>
                                    <p:animEffect transition="in" filter="fade">
                                      <p:cBhvr>
                                        <p:cTn id="12" dur="500"/>
                                        <p:tgtEl>
                                          <p:spTgt spid="716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1683">
                                            <p:txEl>
                                              <p:pRg st="2" end="2"/>
                                            </p:txEl>
                                          </p:spTgt>
                                        </p:tgtEl>
                                        <p:attrNameLst>
                                          <p:attrName>style.visibility</p:attrName>
                                        </p:attrNameLst>
                                      </p:cBhvr>
                                      <p:to>
                                        <p:strVal val="visible"/>
                                      </p:to>
                                    </p:set>
                                    <p:animEffect transition="in" filter="fade">
                                      <p:cBhvr>
                                        <p:cTn id="17" dur="500"/>
                                        <p:tgtEl>
                                          <p:spTgt spid="7168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1683">
                                            <p:txEl>
                                              <p:pRg st="3" end="3"/>
                                            </p:txEl>
                                          </p:spTgt>
                                        </p:tgtEl>
                                        <p:attrNameLst>
                                          <p:attrName>style.visibility</p:attrName>
                                        </p:attrNameLst>
                                      </p:cBhvr>
                                      <p:to>
                                        <p:strVal val="visible"/>
                                      </p:to>
                                    </p:set>
                                    <p:animEffect transition="in" filter="fade">
                                      <p:cBhvr>
                                        <p:cTn id="20" dur="500"/>
                                        <p:tgtEl>
                                          <p:spTgt spid="7168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1683">
                                            <p:txEl>
                                              <p:pRg st="4" end="4"/>
                                            </p:txEl>
                                          </p:spTgt>
                                        </p:tgtEl>
                                        <p:attrNameLst>
                                          <p:attrName>style.visibility</p:attrName>
                                        </p:attrNameLst>
                                      </p:cBhvr>
                                      <p:to>
                                        <p:strVal val="visible"/>
                                      </p:to>
                                    </p:set>
                                    <p:animEffect transition="in" filter="fade">
                                      <p:cBhvr>
                                        <p:cTn id="23" dur="500"/>
                                        <p:tgtEl>
                                          <p:spTgt spid="7168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71683">
                                            <p:txEl>
                                              <p:pRg st="5" end="5"/>
                                            </p:txEl>
                                          </p:spTgt>
                                        </p:tgtEl>
                                        <p:attrNameLst>
                                          <p:attrName>style.visibility</p:attrName>
                                        </p:attrNameLst>
                                      </p:cBhvr>
                                      <p:to>
                                        <p:strVal val="visible"/>
                                      </p:to>
                                    </p:set>
                                    <p:animEffect transition="in" filter="fade">
                                      <p:cBhvr>
                                        <p:cTn id="28" dur="500"/>
                                        <p:tgtEl>
                                          <p:spTgt spid="7168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71683">
                                            <p:txEl>
                                              <p:pRg st="6" end="6"/>
                                            </p:txEl>
                                          </p:spTgt>
                                        </p:tgtEl>
                                        <p:attrNameLst>
                                          <p:attrName>style.visibility</p:attrName>
                                        </p:attrNameLst>
                                      </p:cBhvr>
                                      <p:to>
                                        <p:strVal val="visible"/>
                                      </p:to>
                                    </p:set>
                                    <p:animEffect transition="in" filter="fade">
                                      <p:cBhvr>
                                        <p:cTn id="33" dur="500"/>
                                        <p:tgtEl>
                                          <p:spTgt spid="716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uiExpand="1"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304800" y="228601"/>
            <a:ext cx="8458200" cy="761999"/>
          </a:xfrm>
        </p:spPr>
        <p:txBody>
          <a:bodyPr/>
          <a:lstStyle/>
          <a:p>
            <a:r>
              <a:rPr lang="en-US" altLang="en-US" b="1" dirty="0"/>
              <a:t>Minors in Legal Custody of DSS</a:t>
            </a:r>
            <a:endParaRPr lang="en-US" altLang="en-US" sz="2400" b="1" dirty="0"/>
          </a:p>
        </p:txBody>
      </p:sp>
      <p:sp>
        <p:nvSpPr>
          <p:cNvPr id="69635" name="Content Placeholder 2"/>
          <p:cNvSpPr>
            <a:spLocks noGrp="1"/>
          </p:cNvSpPr>
          <p:nvPr>
            <p:ph idx="1"/>
          </p:nvPr>
        </p:nvSpPr>
        <p:spPr>
          <a:xfrm>
            <a:off x="304800" y="1298714"/>
            <a:ext cx="8352803" cy="5575851"/>
          </a:xfrm>
        </p:spPr>
        <p:txBody>
          <a:bodyPr/>
          <a:lstStyle/>
          <a:p>
            <a:pPr>
              <a:buFont typeface="Wingdings" panose="05000000000000000000" pitchFamily="2" charset="2"/>
              <a:buChar char="§"/>
            </a:pPr>
            <a:r>
              <a:rPr lang="en-US" altLang="en-US" sz="2800" dirty="0"/>
              <a:t>Except as prohibited by federal law, DSS with custody of a juvenile shall be authorized to consent to the sharing of the juvenile's information. G.S. 7B-903.1</a:t>
            </a:r>
          </a:p>
          <a:p>
            <a:pPr lvl="1">
              <a:buFont typeface="Wingdings" panose="05000000000000000000" pitchFamily="2" charset="2"/>
              <a:buChar char="§"/>
            </a:pPr>
            <a:r>
              <a:rPr lang="en-US" altLang="en-US" sz="2400" dirty="0"/>
              <a:t>Court may delegate authority to the juvenile's parent, foster parent, or another individual. </a:t>
            </a:r>
          </a:p>
          <a:p>
            <a:pPr>
              <a:buFont typeface="Wingdings" panose="05000000000000000000" pitchFamily="2" charset="2"/>
              <a:buChar char="§"/>
            </a:pPr>
            <a:r>
              <a:rPr lang="en-US" altLang="en-US" sz="2800" dirty="0"/>
              <a:t>Federal SUD law would</a:t>
            </a:r>
          </a:p>
          <a:p>
            <a:pPr lvl="1">
              <a:buFont typeface="Wingdings" panose="05000000000000000000" pitchFamily="2" charset="2"/>
              <a:buChar char="§"/>
            </a:pPr>
            <a:r>
              <a:rPr lang="en-US" altLang="en-US" sz="2400" dirty="0"/>
              <a:t>Require both DSS and minor consent if treatment records concern treatment that required LRP consent</a:t>
            </a:r>
          </a:p>
          <a:p>
            <a:pPr lvl="1">
              <a:buFont typeface="Wingdings" panose="05000000000000000000" pitchFamily="2" charset="2"/>
              <a:buChar char="§"/>
            </a:pPr>
            <a:r>
              <a:rPr lang="en-US" altLang="en-US" sz="2400" dirty="0"/>
              <a:t>Require consent by minor only where minor acting alone consented to treatment. 42 C.F.R. 2.14(c).</a:t>
            </a:r>
          </a:p>
          <a:p>
            <a:pPr marL="857250" lvl="2" indent="0">
              <a:buNone/>
            </a:pPr>
            <a:r>
              <a:rPr lang="en-US" altLang="en-US" dirty="0"/>
              <a:t>						</a:t>
            </a:r>
          </a:p>
        </p:txBody>
      </p:sp>
    </p:spTree>
    <p:extLst>
      <p:ext uri="{BB962C8B-B14F-4D97-AF65-F5344CB8AC3E}">
        <p14:creationId xmlns:p14="http://schemas.microsoft.com/office/powerpoint/2010/main" val="2652468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fade">
                                      <p:cBhvr>
                                        <p:cTn id="7" dur="500"/>
                                        <p:tgtEl>
                                          <p:spTgt spid="6963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9635">
                                            <p:txEl>
                                              <p:pRg st="1" end="1"/>
                                            </p:txEl>
                                          </p:spTgt>
                                        </p:tgtEl>
                                        <p:attrNameLst>
                                          <p:attrName>style.visibility</p:attrName>
                                        </p:attrNameLst>
                                      </p:cBhvr>
                                      <p:to>
                                        <p:strVal val="visible"/>
                                      </p:to>
                                    </p:set>
                                    <p:animEffect transition="in" filter="fade">
                                      <p:cBhvr>
                                        <p:cTn id="10" dur="500"/>
                                        <p:tgtEl>
                                          <p:spTgt spid="6963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9635">
                                            <p:txEl>
                                              <p:pRg st="2" end="2"/>
                                            </p:txEl>
                                          </p:spTgt>
                                        </p:tgtEl>
                                        <p:attrNameLst>
                                          <p:attrName>style.visibility</p:attrName>
                                        </p:attrNameLst>
                                      </p:cBhvr>
                                      <p:to>
                                        <p:strVal val="visible"/>
                                      </p:to>
                                    </p:set>
                                    <p:animEffect transition="in" filter="fade">
                                      <p:cBhvr>
                                        <p:cTn id="15" dur="500"/>
                                        <p:tgtEl>
                                          <p:spTgt spid="69635">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9635">
                                            <p:txEl>
                                              <p:pRg st="3" end="3"/>
                                            </p:txEl>
                                          </p:spTgt>
                                        </p:tgtEl>
                                        <p:attrNameLst>
                                          <p:attrName>style.visibility</p:attrName>
                                        </p:attrNameLst>
                                      </p:cBhvr>
                                      <p:to>
                                        <p:strVal val="visible"/>
                                      </p:to>
                                    </p:set>
                                    <p:animEffect transition="in" filter="fade">
                                      <p:cBhvr>
                                        <p:cTn id="18" dur="500"/>
                                        <p:tgtEl>
                                          <p:spTgt spid="69635">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9635">
                                            <p:txEl>
                                              <p:pRg st="4" end="4"/>
                                            </p:txEl>
                                          </p:spTgt>
                                        </p:tgtEl>
                                        <p:attrNameLst>
                                          <p:attrName>style.visibility</p:attrName>
                                        </p:attrNameLst>
                                      </p:cBhvr>
                                      <p:to>
                                        <p:strVal val="visible"/>
                                      </p:to>
                                    </p:set>
                                    <p:animEffect transition="in" filter="fade">
                                      <p:cBhvr>
                                        <p:cTn id="21" dur="500"/>
                                        <p:tgtEl>
                                          <p:spTgt spid="69635">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9635">
                                            <p:txEl>
                                              <p:pRg st="5" end="5"/>
                                            </p:txEl>
                                          </p:spTgt>
                                        </p:tgtEl>
                                        <p:attrNameLst>
                                          <p:attrName>style.visibility</p:attrName>
                                        </p:attrNameLst>
                                      </p:cBhvr>
                                      <p:to>
                                        <p:strVal val="visible"/>
                                      </p:to>
                                    </p:set>
                                    <p:animEffect transition="in" filter="fade">
                                      <p:cBhvr>
                                        <p:cTn id="24" dur="500"/>
                                        <p:tgtEl>
                                          <p:spTgt spid="696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Content Placeholder 2"/>
          <p:cNvSpPr>
            <a:spLocks noGrp="1"/>
          </p:cNvSpPr>
          <p:nvPr>
            <p:ph idx="1"/>
          </p:nvPr>
        </p:nvSpPr>
        <p:spPr>
          <a:xfrm>
            <a:off x="685800" y="914400"/>
            <a:ext cx="7850187" cy="4876800"/>
          </a:xfrm>
        </p:spPr>
        <p:txBody>
          <a:bodyPr/>
          <a:lstStyle/>
          <a:p>
            <a:pPr marL="0" indent="0" algn="ctr">
              <a:buFont typeface="Wingdings" panose="05000000000000000000" pitchFamily="2" charset="2"/>
              <a:buNone/>
            </a:pPr>
            <a:r>
              <a:rPr lang="en-US" altLang="en-US" sz="4400" dirty="0"/>
              <a:t>Class Exercises</a:t>
            </a:r>
          </a:p>
          <a:p>
            <a:pPr marL="0" indent="0" algn="ctr">
              <a:buFont typeface="Wingdings" panose="05000000000000000000" pitchFamily="2" charset="2"/>
              <a:buNone/>
            </a:pPr>
            <a:endParaRPr lang="en-US" altLang="en-US" sz="4400" dirty="0"/>
          </a:p>
          <a:p>
            <a:pPr marL="0" indent="0" algn="ctr">
              <a:buFont typeface="Wingdings" panose="05000000000000000000" pitchFamily="2" charset="2"/>
              <a:buNone/>
            </a:pPr>
            <a:r>
              <a:rPr lang="en-US" altLang="en-US" sz="4400" dirty="0"/>
              <a:t> </a:t>
            </a:r>
          </a:p>
          <a:p>
            <a:pPr marL="0" indent="0" algn="ctr">
              <a:buFont typeface="Wingdings" panose="05000000000000000000" pitchFamily="2" charset="2"/>
              <a:buNone/>
            </a:pPr>
            <a:r>
              <a:rPr lang="en-US" altLang="en-US" sz="4000" dirty="0"/>
              <a:t>Legally Responsible Person</a:t>
            </a:r>
          </a:p>
          <a:p>
            <a:pPr marL="0" indent="0" algn="ctr">
              <a:buFont typeface="Wingdings" panose="05000000000000000000" pitchFamily="2" charset="2"/>
              <a:buNone/>
            </a:pPr>
            <a:r>
              <a:rPr lang="en-US" altLang="en-US" sz="4000" dirty="0"/>
              <a:t>Consent to Treat</a:t>
            </a:r>
          </a:p>
          <a:p>
            <a:pPr marL="0" indent="0" algn="ctr">
              <a:buFont typeface="Wingdings" panose="05000000000000000000" pitchFamily="2" charset="2"/>
              <a:buNone/>
            </a:pPr>
            <a:r>
              <a:rPr lang="en-US" altLang="en-US" sz="4000" dirty="0"/>
              <a:t>Authorization to Disclose</a:t>
            </a:r>
          </a:p>
        </p:txBody>
      </p:sp>
    </p:spTree>
    <p:extLst>
      <p:ext uri="{BB962C8B-B14F-4D97-AF65-F5344CB8AC3E}">
        <p14:creationId xmlns:p14="http://schemas.microsoft.com/office/powerpoint/2010/main" val="626439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16330" y="228600"/>
            <a:ext cx="8162925" cy="1219199"/>
          </a:xfrm>
        </p:spPr>
        <p:txBody>
          <a:bodyPr/>
          <a:lstStyle/>
          <a:p>
            <a:pPr eaLnBrk="1" hangingPunct="1"/>
            <a:r>
              <a:rPr lang="en-US" altLang="en-US" b="1" dirty="0"/>
              <a:t>State Mental Health Law—Confidential Information</a:t>
            </a:r>
          </a:p>
        </p:txBody>
      </p:sp>
      <p:sp>
        <p:nvSpPr>
          <p:cNvPr id="9219" name="Rectangle 3"/>
          <p:cNvSpPr>
            <a:spLocks noGrp="1" noChangeArrowheads="1"/>
          </p:cNvSpPr>
          <p:nvPr>
            <p:ph idx="1"/>
          </p:nvPr>
        </p:nvSpPr>
        <p:spPr>
          <a:xfrm>
            <a:off x="685800" y="2590800"/>
            <a:ext cx="7696200" cy="2362200"/>
          </a:xfrm>
        </p:spPr>
        <p:txBody>
          <a:bodyPr/>
          <a:lstStyle/>
          <a:p>
            <a:pPr marL="0" indent="0" eaLnBrk="1" hangingPunct="1">
              <a:lnSpc>
                <a:spcPct val="80000"/>
              </a:lnSpc>
              <a:spcBef>
                <a:spcPct val="50000"/>
              </a:spcBef>
              <a:buNone/>
            </a:pPr>
            <a:r>
              <a:rPr lang="en-US" altLang="en-US" dirty="0">
                <a:cs typeface="Times New Roman" panose="02020603050405020304" pitchFamily="18" charset="0"/>
              </a:rPr>
              <a:t>Any information—whether recorded or not—relating to an individual served by a covered provider and received in connection with the performance of any function of the provider</a:t>
            </a:r>
          </a:p>
        </p:txBody>
      </p:sp>
    </p:spTree>
    <p:extLst>
      <p:ext uri="{BB962C8B-B14F-4D97-AF65-F5344CB8AC3E}">
        <p14:creationId xmlns:p14="http://schemas.microsoft.com/office/powerpoint/2010/main" val="306132296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b="1" dirty="0"/>
              <a:t>Questions?</a:t>
            </a: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3675" y="685800"/>
            <a:ext cx="3110946" cy="3110946"/>
          </a:xfrm>
          <a:prstGeom prst="rect">
            <a:avLst/>
          </a:prstGeom>
        </p:spPr>
      </p:pic>
      <p:sp>
        <p:nvSpPr>
          <p:cNvPr id="3" name="Content Placeholder 2"/>
          <p:cNvSpPr>
            <a:spLocks noGrp="1"/>
          </p:cNvSpPr>
          <p:nvPr>
            <p:ph idx="1"/>
          </p:nvPr>
        </p:nvSpPr>
        <p:spPr>
          <a:xfrm>
            <a:off x="480646" y="598761"/>
            <a:ext cx="7837004" cy="5802039"/>
          </a:xfrm>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Mark Botts</a:t>
            </a:r>
          </a:p>
          <a:p>
            <a:r>
              <a:rPr lang="en-US" dirty="0"/>
              <a:t>919.962.8204</a:t>
            </a:r>
          </a:p>
          <a:p>
            <a:r>
              <a:rPr lang="en-US" dirty="0">
                <a:hlinkClick r:id="rId5"/>
              </a:rPr>
              <a:t>botts@sog.unc.edu</a:t>
            </a:r>
            <a:endParaRPr lang="en-US" dirty="0"/>
          </a:p>
          <a:p>
            <a:pPr marL="0" indent="0">
              <a:buNone/>
            </a:pPr>
            <a:endParaRPr lang="en-US" dirty="0"/>
          </a:p>
        </p:txBody>
      </p:sp>
    </p:spTree>
    <p:extLst>
      <p:ext uri="{BB962C8B-B14F-4D97-AF65-F5344CB8AC3E}">
        <p14:creationId xmlns:p14="http://schemas.microsoft.com/office/powerpoint/2010/main" val="26563974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Human Services Basics:&amp;#x0D;&amp;#x0A;What Every County Commissioner Should Know&amp;quot;&quot;/&gt;&lt;property id=&quot;20307&quot; value=&quot;256&quot;/&gt;&lt;/object&gt;&lt;object type=&quot;3&quot; unique_id=&quot;10070&quot;&gt;&lt;property id=&quot;20148&quot; value=&quot;5&quot;/&gt;&lt;property id=&quot;20300&quot; value=&quot;Slide 3 - &amp;quot;Three Questions&amp;quot;&quot;/&gt;&lt;property id=&quot;20307&quot; value=&quot;257&quot;/&gt;&lt;/object&gt;&lt;object type=&quot;3&quot; unique_id=&quot;10071&quot;&gt;&lt;property id=&quot;20148&quot; value=&quot;5&quot;/&gt;&lt;property id=&quot;20300&quot; value=&quot;Slide 2&quot;/&gt;&lt;property id=&quot;20307&quot; value=&quot;258&quot;/&gt;&lt;/object&gt;&lt;object type=&quot;3&quot; unique_id=&quot;10072&quot;&gt;&lt;property id=&quot;20148&quot; value=&quot;5&quot;/&gt;&lt;property id=&quot;20300&quot; value=&quot;Slide 4&quot;/&gt;&lt;property id=&quot;20307&quot; value=&quot;296&quot;/&gt;&lt;/object&gt;&lt;object type=&quot;3&quot; unique_id=&quot;10073&quot;&gt;&lt;property id=&quot;20148&quot; value=&quot;5&quot;/&gt;&lt;property id=&quot;20300&quot; value=&quot;Slide 5&quot;/&gt;&lt;property id=&quot;20307&quot; value=&quot;418&quot;/&gt;&lt;/object&gt;&lt;object type=&quot;3&quot; unique_id=&quot;10074&quot;&gt;&lt;property id=&quot;20148&quot; value=&quot;5&quot;/&gt;&lt;property id=&quot;20300&quot; value=&quot;Slide 6&quot;/&gt;&lt;property id=&quot;20307&quot; value=&quot;417&quot;/&gt;&lt;/object&gt;&lt;object type=&quot;3&quot; unique_id=&quot;10075&quot;&gt;&lt;property id=&quot;20148&quot; value=&quot;5&quot;/&gt;&lt;property id=&quot;20300&quot; value=&quot;Slide 7 - &amp;quot;Intergovernmental: Who does what?&amp;quot;&quot;/&gt;&lt;property id=&quot;20307&quot; value=&quot;457&quot;/&gt;&lt;/object&gt;&lt;object type=&quot;3&quot; unique_id=&quot;10076&quot;&gt;&lt;property id=&quot;20148&quot; value=&quot;5&quot;/&gt;&lt;property id=&quot;20300&quot; value=&quot;Slide 8 - &amp;quot;Federal Role&amp;quot;&quot;/&gt;&lt;property id=&quot;20307&quot; value=&quot;456&quot;/&gt;&lt;/object&gt;&lt;object type=&quot;3&quot; unique_id=&quot;10077&quot;&gt;&lt;property id=&quot;20148&quot; value=&quot;5&quot;/&gt;&lt;property id=&quot;20300&quot; value=&quot;Slide 9 - &amp;quot;State Role&amp;quot;&quot;/&gt;&lt;property id=&quot;20307&quot; value=&quot;307&quot;/&gt;&lt;/object&gt;&lt;object type=&quot;3&quot; unique_id=&quot;10078&quot;&gt;&lt;property id=&quot;20148&quot; value=&quot;5&quot;/&gt;&lt;property id=&quot;20300&quot; value=&quot;Slide 10 - &amp;quot;Recent Legislative Trends: &amp;#x0D;&amp;#x0A;Types of Changes&amp;quot;&quot;/&gt;&lt;property id=&quot;20307&quot; value=&quot;364&quot;/&gt;&lt;/object&gt;&lt;object type=&quot;3&quot; unique_id=&quot;10079&quot;&gt;&lt;property id=&quot;20148&quot; value=&quot;5&quot;/&gt;&lt;property id=&quot;20300&quot; value=&quot;Slide 11 - &amp;quot;Recent Legislative Trends: &amp;#x0D;&amp;#x0A;Role of BOCC&amp;quot;&quot;/&gt;&lt;property id=&quot;20307&quot; value=&quot;363&quot;/&gt;&lt;/object&gt;&lt;object type=&quot;3&quot; unique_id=&quot;10080&quot;&gt;&lt;property id=&quot;20148&quot; value=&quot;5&quot;/&gt;&lt;property id=&quot;20300&quot; value=&quot;Slide 12 - &amp;quot;County Role&amp;quot;&quot;/&gt;&lt;property id=&quot;20307&quot; value=&quot;315&quot;/&gt;&lt;/object&gt;&lt;object type=&quot;3&quot; unique_id=&quot;10081&quot;&gt;&lt;property id=&quot;20148&quot; value=&quot;5&quot;/&gt;&lt;property id=&quot;20300&quot; value=&quot;Slide 13 - &amp;quot;Questions?&amp;quot;&quot;/&gt;&lt;property id=&quot;20307&quot; value=&quot;318&quot;/&gt;&lt;/object&gt;&lt;object type=&quot;3&quot; unique_id=&quot;10082&quot;&gt;&lt;property id=&quot;20148&quot; value=&quot;5&quot;/&gt;&lt;property id=&quot;20300&quot; value=&quot;Slide 14 - &amp;quot;Social Services&amp;quot;&quot;/&gt;&lt;property id=&quot;20307&quot; value=&quot;261&quot;/&gt;&lt;/object&gt;&lt;object type=&quot;3&quot; unique_id=&quot;10083&quot;&gt;&lt;property id=&quot;20148&quot; value=&quot;5&quot;/&gt;&lt;property id=&quot;20300&quot; value=&quot;Slide 15 - &amp;quot;Three Questions&amp;quot;&quot;/&gt;&lt;property id=&quot;20307&quot; value=&quot;407&quot;/&gt;&lt;/object&gt;&lt;object type=&quot;3&quot; unique_id=&quot;10084&quot;&gt;&lt;property id=&quot;20148&quot; value=&quot;5&quot;/&gt;&lt;property id=&quot;20300&quot; value=&quot;Slide 16 - &amp;quot;What does DSS Do?&amp;quot;&quot;/&gt;&lt;property id=&quot;20307&quot; value=&quot;320&quot;/&gt;&lt;/object&gt;&lt;object type=&quot;3&quot; unique_id=&quot;10085&quot;&gt;&lt;property id=&quot;20148&quot; value=&quot;5&quot;/&gt;&lt;property id=&quot;20300&quot; value=&quot;Slide 17 - &amp;quot;What Does DSS Do?&amp;quot;&quot;/&gt;&lt;property id=&quot;20307&quot; value=&quot;297&quot;/&gt;&lt;/object&gt;&lt;object type=&quot;3&quot; unique_id=&quot;10086&quot;&gt;&lt;property id=&quot;20148&quot; value=&quot;5&quot;/&gt;&lt;property id=&quot;20300&quot; value=&quot;Slide 18 - &amp;quot;Social services programs&amp;quot;&quot;/&gt;&lt;property id=&quot;20307&quot; value=&quot;299&quot;/&gt;&lt;/object&gt;&lt;object type=&quot;3&quot; unique_id=&quot;10087&quot;&gt;&lt;property id=&quot;20148&quot; value=&quot;5&quot;/&gt;&lt;property id=&quot;20300&quot; value=&quot;Slide 19 - &amp;quot;Who pays for social services?&amp;quot;&quot;/&gt;&lt;property id=&quot;20307&quot; value=&quot;308&quot;/&gt;&lt;/object&gt;&lt;object type=&quot;3&quot; unique_id=&quot;10088&quot;&gt;&lt;property id=&quot;20148&quot; value=&quot;5&quot;/&gt;&lt;property id=&quot;20300&quot; value=&quot;Slide 20&quot;/&gt;&lt;property id=&quot;20307&quot; value=&quot;292&quot;/&gt;&lt;/object&gt;&lt;object type=&quot;3&quot; unique_id=&quot;10089&quot;&gt;&lt;property id=&quot;20148&quot; value=&quot;5&quot;/&gt;&lt;property id=&quot;20300&quot; value=&quot;Slide 21 - &amp;quot;How is dss organized?&amp;quot;&quot;/&gt;&lt;property id=&quot;20307&quot; value=&quot;321&quot;/&gt;&lt;/object&gt;&lt;object type=&quot;3&quot; unique_id=&quot;10090&quot;&gt;&lt;property id=&quot;20148&quot; value=&quot;5&quot;/&gt;&lt;property id=&quot;20300&quot; value=&quot;Slide 22 - &amp;quot;Organization&amp;quot;&quot;/&gt;&lt;property id=&quot;20307&quot; value=&quot;330&quot;/&gt;&lt;/object&gt;&lt;object type=&quot;3&quot; unique_id=&quot;10091&quot;&gt;&lt;property id=&quot;20148&quot; value=&quot;5&quot;/&gt;&lt;property id=&quot;20300&quot; value=&quot;Slide 23 - &amp;quot;Governance&amp;quot;&quot;/&gt;&lt;property id=&quot;20307&quot; value=&quot;415&quot;/&gt;&lt;/object&gt;&lt;object type=&quot;3&quot; unique_id=&quot;10092&quot;&gt;&lt;property id=&quot;20148&quot; value=&quot;5&quot;/&gt;&lt;property id=&quot;20300&quot; value=&quot;Slide 24 - &amp;quot;DSS Board&amp;quot;&quot;/&gt;&lt;property id=&quot;20307&quot; value=&quot;360&quot;/&gt;&lt;/object&gt;&lt;object type=&quot;3&quot; unique_id=&quot;10093&quot;&gt;&lt;property id=&quot;20148&quot; value=&quot;5&quot;/&gt;&lt;property id=&quot;20300&quot; value=&quot;Slide 25 - &amp;quot;DSS Board&amp;quot;&quot;/&gt;&lt;property id=&quot;20307&quot; value=&quot;416&quot;/&gt;&lt;/object&gt;&lt;object type=&quot;3&quot; unique_id=&quot;10094&quot;&gt;&lt;property id=&quot;20148&quot; value=&quot;5&quot;/&gt;&lt;property id=&quot;20300&quot; value=&quot;Slide 26 - &amp;quot;Organization and Governance &amp;#x0D;&amp;#x0A;Options Under New Law (H 438)&amp;quot;&quot;/&gt;&lt;property id=&quot;20307&quot; value=&quot;405&quot;/&gt;&lt;/object&gt;&lt;object type=&quot;3&quot; unique_id=&quot;10095&quot;&gt;&lt;property id=&quot;20148&quot; value=&quot;5&quot;/&gt;&lt;property id=&quot;20300&quot; value=&quot;Slide 27 - &amp;quot;Many Counties&amp;quot;&quot;/&gt;&lt;property id=&quot;20307&quot; value=&quot;406&quot;/&gt;&lt;/object&gt;&lt;object type=&quot;3&quot; unique_id=&quot;10096&quot;&gt;&lt;property id=&quot;20148&quot; value=&quot;5&quot;/&gt;&lt;property id=&quot;20300&quot; value=&quot;Slide 28 - &amp;quot;Option One&amp;quot;&quot;/&gt;&lt;property id=&quot;20307&quot; value=&quot;404&quot;/&gt;&lt;/object&gt;&lt;object type=&quot;3&quot; unique_id=&quot;10097&quot;&gt;&lt;property id=&quot;20148&quot; value=&quot;5&quot;/&gt;&lt;property id=&quot;20300&quot; value=&quot;Slide 29 - &amp;quot;Option Two&amp;quot;&quot;/&gt;&lt;property id=&quot;20307&quot; value=&quot;403&quot;/&gt;&lt;/object&gt;&lt;object type=&quot;3&quot; unique_id=&quot;10098&quot;&gt;&lt;property id=&quot;20148&quot; value=&quot;5&quot;/&gt;&lt;property id=&quot;20300&quot; value=&quot;Slide 30 - &amp;quot;Option Three&amp;quot;&quot;/&gt;&lt;property id=&quot;20307&quot; value=&quot;402&quot;/&gt;&lt;/object&gt;&lt;object type=&quot;3&quot; unique_id=&quot;10099&quot;&gt;&lt;property id=&quot;20148&quot; value=&quot;5&quot;/&gt;&lt;property id=&quot;20300&quot; value=&quot;Slide 31 - &amp;quot;State Personnel Act&amp;quot;&quot;/&gt;&lt;property id=&quot;20307&quot; value=&quot;459&quot;/&gt;&lt;/object&gt;&lt;object type=&quot;3&quot; unique_id=&quot;10100&quot;&gt;&lt;property id=&quot;20148&quot; value=&quot;5&quot;/&gt;&lt;property id=&quot;20300&quot; value=&quot;Slide 32 - &amp;quot;Substantial Equivalency&amp;quot;&quot;/&gt;&lt;property id=&quot;20307&quot; value=&quot;486&quot;/&gt;&lt;/object&gt;&lt;object type=&quot;3&quot; unique_id=&quot;10101&quot;&gt;&lt;property id=&quot;20148&quot; value=&quot;5&quot;/&gt;&lt;property id=&quot;20300&quot; value=&quot;Slide 33 - &amp;quot;Federal Merit Personnel Standards&amp;quot;&quot;/&gt;&lt;property id=&quot;20307&quot; value=&quot;485&quot;/&gt;&lt;/object&gt;&lt;object type=&quot;3&quot; unique_id=&quot;10102&quot;&gt;&lt;property id=&quot;20148&quot; value=&quot;5&quot;/&gt;&lt;property id=&quot;20300&quot; value=&quot;Slide 34&quot;/&gt;&lt;property id=&quot;20307&quot; value=&quot;401&quot;/&gt;&lt;/object&gt;&lt;object type=&quot;3&quot; unique_id=&quot;10103&quot;&gt;&lt;property id=&quot;20148&quot; value=&quot;5&quot;/&gt;&lt;property id=&quot;20300&quot; value=&quot;Slide 35&quot;/&gt;&lt;property id=&quot;20307&quot; value=&quot;399&quot;/&gt;&lt;/object&gt;&lt;object type=&quot;3&quot; unique_id=&quot;10104&quot;&gt;&lt;property id=&quot;20148&quot; value=&quot;5&quot;/&gt;&lt;property id=&quot;20300&quot; value=&quot;Slide 36 - &amp;quot;What are the commissioners’ Roles?&amp;quot;&quot;/&gt;&lt;property id=&quot;20307&quot; value=&quot;322&quot;/&gt;&lt;/object&gt;&lt;object type=&quot;3&quot; unique_id=&quot;10105&quot;&gt;&lt;property id=&quot;20148&quot; value=&quot;5&quot;/&gt;&lt;property id=&quot;20300&quot; value=&quot;Slide 37 - &amp;quot;Refresher: County Role&amp;quot;&quot;/&gt;&lt;property id=&quot;20307&quot; value=&quot;409&quot;/&gt;&lt;/object&gt;&lt;object type=&quot;3&quot; unique_id=&quot;10106&quot;&gt;&lt;property id=&quot;20148&quot; value=&quot;5&quot;/&gt;&lt;property id=&quot;20300&quot; value=&quot;Slide 38 - &amp;quot;What are the county &amp;#x0D;&amp;#x0A;commissioners’ roles?&amp;quot;&quot;/&gt;&lt;property id=&quot;20307&quot; value=&quot;411&quot;/&gt;&lt;/object&gt;&lt;object type=&quot;3&quot; unique_id=&quot;10107&quot;&gt;&lt;property id=&quot;20148&quot; value=&quot;5&quot;/&gt;&lt;property id=&quot;20300&quot; value=&quot;Slide 39&quot;/&gt;&lt;property id=&quot;20307&quot; value=&quot;357&quot;/&gt;&lt;/object&gt;&lt;object type=&quot;3&quot; unique_id=&quot;10108&quot;&gt;&lt;property id=&quot;20148&quot; value=&quot;5&quot;/&gt;&lt;property id=&quot;20300&quot; value=&quot;Slide 40 - &amp;quot;Public Health&amp;quot;&quot;/&gt;&lt;property id=&quot;20307&quot; value=&quot;460&quot;/&gt;&lt;/object&gt;&lt;object type=&quot;3&quot; unique_id=&quot;10109&quot;&gt;&lt;property id=&quot;20148&quot; value=&quot;5&quot;/&gt;&lt;property id=&quot;20300&quot; value=&quot;Slide 41 - &amp;quot;Three Questions&amp;quot;&quot;/&gt;&lt;property id=&quot;20307&quot; value=&quot;461&quot;/&gt;&lt;/object&gt;&lt;object type=&quot;3&quot; unique_id=&quot;10110&quot;&gt;&lt;property id=&quot;20148&quot; value=&quot;5&quot;/&gt;&lt;property id=&quot;20300&quot; value=&quot;Slide 42 - &amp;quot;What does public &amp;#x0D;&amp;#x0A;health do?&amp;quot;&quot;/&gt;&lt;property id=&quot;20307&quot; value=&quot;462&quot;/&gt;&lt;/object&gt;&lt;object type=&quot;3&quot; unique_id=&quot;10111&quot;&gt;&lt;property id=&quot;20148&quot; value=&quot;5&quot;/&gt;&lt;property id=&quot;20300&quot; value=&quot;Slide 43 - &amp;quot;What does public health do?&amp;quot;&quot;/&gt;&lt;property id=&quot;20307&quot; value=&quot;463&quot;/&gt;&lt;/object&gt;&lt;object type=&quot;3&quot; unique_id=&quot;10112&quot;&gt;&lt;property id=&quot;20148&quot; value=&quot;5&quot;/&gt;&lt;property id=&quot;20300&quot; value=&quot;Slide 44 - &amp;quot;Some of the required services &amp;#x0D;&amp;#x0A;and activities&amp;quot;&quot;/&gt;&lt;property id=&quot;20307&quot; value=&quot;464&quot;/&gt;&lt;/object&gt;&lt;object type=&quot;3&quot; unique_id=&quot;10113&quot;&gt;&lt;property id=&quot;20148&quot; value=&quot;5&quot;/&gt;&lt;property id=&quot;20300&quot; value=&quot;Slide 45 - &amp;quot;Who carries out county role?&amp;quot;&quot;/&gt;&lt;property id=&quot;20307&quot; value=&quot;465&quot;/&gt;&lt;/object&gt;&lt;object type=&quot;3&quot; unique_id=&quot;10114&quot;&gt;&lt;property id=&quot;20148&quot; value=&quot;5&quot;/&gt;&lt;property id=&quot;20300&quot; value=&quot;Slide 46 - &amp;quot;How are public health agencies organized?&amp;quot;&quot;/&gt;&lt;property id=&quot;20307&quot; value=&quot;466&quot;/&gt;&lt;/object&gt;&lt;object type=&quot;3&quot; unique_id=&quot;10115&quot;&gt;&lt;property id=&quot;20148&quot; value=&quot;5&quot;/&gt;&lt;property id=&quot;20300&quot; value=&quot;Slide 47 - &amp;quot;How are public health &amp;#x0D;&amp;#x0A;agencies organized?&amp;quot;&quot;/&gt;&lt;property id=&quot;20307&quot; value=&quot;467&quot;/&gt;&lt;/object&gt;&lt;object type=&quot;3&quot; unique_id=&quot;10116&quot;&gt;&lt;property id=&quot;20148&quot; value=&quot;5&quot;/&gt;&lt;property id=&quot;20300&quot; value=&quot;Slide 48 - &amp;quot;Local options for public health&amp;quot;&quot;/&gt;&lt;property id=&quot;20307&quot; value=&quot;468&quot;/&gt;&lt;/object&gt;&lt;object type=&quot;3&quot; unique_id=&quot;10117&quot;&gt;&lt;property id=&quot;20148&quot; value=&quot;5&quot;/&gt;&lt;property id=&quot;20300&quot; value=&quot;Slide 49&quot;/&gt;&lt;property id=&quot;20307&quot; value=&quot;469&quot;/&gt;&lt;/object&gt;&lt;object type=&quot;3&quot; unique_id=&quot;10118&quot;&gt;&lt;property id=&quot;20148&quot; value=&quot;5&quot;/&gt;&lt;property id=&quot;20300&quot; value=&quot;Slide 50 - &amp;quot;Who pays for local public health?&amp;quot;&quot;/&gt;&lt;property id=&quot;20307&quot; value=&quot;470&quot;/&gt;&lt;/object&gt;&lt;object type=&quot;3&quot; unique_id=&quot;10119&quot;&gt;&lt;property id=&quot;20148&quot; value=&quot;5&quot;/&gt;&lt;property id=&quot;20300&quot; value=&quot;Slide 51&quot;/&gt;&lt;property id=&quot;20307&quot; value=&quot;471&quot;/&gt;&lt;/object&gt;&lt;object type=&quot;3&quot; unique_id=&quot;10120&quot;&gt;&lt;property id=&quot;20148&quot; value=&quot;5&quot;/&gt;&lt;property id=&quot;20300&quot; value=&quot;Slide 52 - &amp;quot;How much does it cost?&amp;quot;&quot;/&gt;&lt;property id=&quot;20307&quot; value=&quot;472&quot;/&gt;&lt;/object&gt;&lt;object type=&quot;3&quot; unique_id=&quot;10121&quot;&gt;&lt;property id=&quot;20148&quot; value=&quot;5&quot;/&gt;&lt;property id=&quot;20300&quot; value=&quot;Slide 53 - &amp;quot;Board of Health&amp;quot;&quot;/&gt;&lt;property id=&quot;20307&quot; value=&quot;525&quot;/&gt;&lt;/object&gt;&lt;object type=&quot;3&quot; unique_id=&quot;10122&quot;&gt;&lt;property id=&quot;20148&quot; value=&quot;5&quot;/&gt;&lt;property id=&quot;20300&quot; value=&quot;Slide 54 - &amp;quot;Board of Health Variations&amp;quot;&quot;/&gt;&lt;property id=&quot;20307&quot; value=&quot;526&quot;/&gt;&lt;/object&gt;&lt;object type=&quot;3&quot; unique_id=&quot;10123&quot;&gt;&lt;property id=&quot;20148&quot; value=&quot;5&quot;/&gt;&lt;property id=&quot;20300&quot; value=&quot;Slide 55&quot;/&gt;&lt;property id=&quot;20307&quot; value=&quot;487&quot;/&gt;&lt;/object&gt;&lt;object type=&quot;3&quot; unique_id=&quot;10124&quot;&gt;&lt;property id=&quot;20148&quot; value=&quot;5&quot;/&gt;&lt;property id=&quot;20300&quot; value=&quot;Slide 56 - &amp;quot;Accreditation&amp;quot;&quot;/&gt;&lt;property id=&quot;20307&quot; value=&quot;476&quot;/&gt;&lt;/object&gt;&lt;object type=&quot;3&quot; unique_id=&quot;10125&quot;&gt;&lt;property id=&quot;20148&quot; value=&quot;5&quot;/&gt;&lt;property id=&quot;20300&quot; value=&quot;Slide 57 - &amp;quot;Local Health Director&amp;quot;&quot;/&gt;&lt;property id=&quot;20307&quot; value=&quot;477&quot;/&gt;&lt;/object&gt;&lt;object type=&quot;3&quot; unique_id=&quot;10126&quot;&gt;&lt;property id=&quot;20148&quot; value=&quot;5&quot;/&gt;&lt;property id=&quot;20300&quot; value=&quot;Slide 58 - &amp;quot;Local Health Director Powers &amp;amp; Duties&amp;quot;&quot;/&gt;&lt;property id=&quot;20307&quot; value=&quot;478&quot;/&gt;&lt;/object&gt;&lt;object type=&quot;3&quot; unique_id=&quot;10127&quot;&gt;&lt;property id=&quot;20148&quot; value=&quot;5&quot;/&gt;&lt;property id=&quot;20300&quot; value=&quot;Slide 59 - &amp;quot;State Personnel Act and local public health employees&amp;quot;&quot;/&gt;&lt;property id=&quot;20307&quot; value=&quot;479&quot;/&gt;&lt;/object&gt;&lt;object type=&quot;3&quot; unique_id=&quot;10128&quot;&gt;&lt;property id=&quot;20148&quot; value=&quot;5&quot;/&gt;&lt;property id=&quot;20300&quot; value=&quot;Slide 60 - &amp;quot;What are the county commissioners’ roles?&amp;quot;&quot;/&gt;&lt;property id=&quot;20307&quot; value=&quot;480&quot;/&gt;&lt;/object&gt;&lt;object type=&quot;3&quot; unique_id=&quot;10129&quot;&gt;&lt;property id=&quot;20148&quot; value=&quot;5&quot;/&gt;&lt;property id=&quot;20300&quot; value=&quot;Slide 61 - &amp;quot;Refresher: County Role&amp;quot;&quot;/&gt;&lt;property id=&quot;20307&quot; value=&quot;481&quot;/&gt;&lt;/object&gt;&lt;object type=&quot;3&quot; unique_id=&quot;10130&quot;&gt;&lt;property id=&quot;20148&quot; value=&quot;5&quot;/&gt;&lt;property id=&quot;20300&quot; value=&quot;Slide 62 - &amp;quot;What are the county commissioners’ roles?&amp;quot;&quot;/&gt;&lt;property id=&quot;20307&quot; value=&quot;482&quot;/&gt;&lt;/object&gt;&lt;object type=&quot;3&quot; unique_id=&quot;10131&quot;&gt;&lt;property id=&quot;20148&quot; value=&quot;5&quot;/&gt;&lt;property id=&quot;20300&quot; value=&quot;Slide 63 - &amp;quot;Questions?&amp;quot;&quot;/&gt;&lt;property id=&quot;20307&quot; value=&quot;483&quot;/&gt;&lt;/object&gt;&lt;object type=&quot;3&quot; unique_id=&quot;10132&quot;&gt;&lt;property id=&quot;20148&quot; value=&quot;5&quot;/&gt;&lt;property id=&quot;20300&quot; value=&quot;Slide 64 - &amp;quot;Mental Health, Developmental Disabilities, and Substance Abuse Services&amp;quot;&quot;/&gt;&lt;property id=&quot;20307&quot; value=&quot;488&quot;/&gt;&lt;/object&gt;&lt;object type=&quot;3&quot; unique_id=&quot;10133&quot;&gt;&lt;property id=&quot;20148&quot; value=&quot;5&quot;/&gt;&lt;property id=&quot;20300&quot; value=&quot;Slide 65 - &amp;quot;Terminology&amp;quot;&quot;/&gt;&lt;property id=&quot;20307&quot; value=&quot;489&quot;/&gt;&lt;/object&gt;&lt;object type=&quot;3&quot; unique_id=&quot;10134&quot;&gt;&lt;property id=&quot;20148&quot; value=&quot;5&quot;/&gt;&lt;property id=&quot;20300&quot; value=&quot;Slide 66 - &amp;quot;Three Questions&amp;quot;&quot;/&gt;&lt;property id=&quot;20307&quot; value=&quot;490&quot;/&gt;&lt;/object&gt;&lt;object type=&quot;3&quot; unique_id=&quot;10135&quot;&gt;&lt;property id=&quot;20148&quot; value=&quot;5&quot;/&gt;&lt;property id=&quot;20300&quot; value=&quot;Slide 67 - &amp;quot;What does an LME do?&amp;quot;&quot;/&gt;&lt;property id=&quot;20307&quot; value=&quot;491&quot;/&gt;&lt;/object&gt;&lt;object type=&quot;3&quot; unique_id=&quot;10136&quot;&gt;&lt;property id=&quot;20148&quot; value=&quot;5&quot;/&gt;&lt;property id=&quot;20300&quot; value=&quot;Slide 68 - &amp;quot;What Do LMEs Do?&amp;quot;&quot;/&gt;&lt;property id=&quot;20307&quot; value=&quot;492&quot;/&gt;&lt;/object&gt;&lt;object type=&quot;3&quot; unique_id=&quot;10137&quot;&gt;&lt;property id=&quot;20148&quot; value=&quot;5&quot;/&gt;&lt;property id=&quot;20300&quot; value=&quot;Slide 69 - &amp;quot;What Does an LME Do?&amp;quot;&quot;/&gt;&lt;property id=&quot;20307&quot; value=&quot;493&quot;/&gt;&lt;/object&gt;&lt;object type=&quot;3&quot; unique_id=&quot;10138&quot;&gt;&lt;property id=&quot;20148&quot; value=&quot;5&quot;/&gt;&lt;property id=&quot;20300&quot; value=&quot;Slide 70 - &amp;quot;LME Functions&amp;quot;&quot;/&gt;&lt;property id=&quot;20307&quot; value=&quot;494&quot;/&gt;&lt;/object&gt;&lt;object type=&quot;3&quot; unique_id=&quot;10139&quot;&gt;&lt;property id=&quot;20148&quot; value=&quot;5&quot;/&gt;&lt;property id=&quot;20300&quot; value=&quot;Slide 71 - &amp;quot;Who Pays for Services?&amp;quot;&quot;/&gt;&lt;property id=&quot;20307&quot; value=&quot;495&quot;/&gt;&lt;/object&gt;&lt;object type=&quot;3&quot; unique_id=&quot;10140&quot;&gt;&lt;property id=&quot;20148&quot; value=&quot;5&quot;/&gt;&lt;property id=&quot;20300&quot; value=&quot;Slide 72 - &amp;quot;Who Pays for Services?&amp;quot;&quot;/&gt;&lt;property id=&quot;20307&quot; value=&quot;496&quot;/&gt;&lt;/object&gt;&lt;object type=&quot;3&quot; unique_id=&quot;10141&quot;&gt;&lt;property id=&quot;20148&quot; value=&quot;5&quot;/&gt;&lt;property id=&quot;20300&quot; value=&quot;Slide 73 - &amp;quot;Medicaid and Mental Health Services in the U.S.&amp;quot;&quot;/&gt;&lt;property id=&quot;20307&quot; value=&quot;497&quot;/&gt;&lt;/object&gt;&lt;object type=&quot;3&quot; unique_id=&quot;10142&quot;&gt;&lt;property id=&quot;20148&quot; value=&quot;5&quot;/&gt;&lt;property id=&quot;20300&quot; value=&quot;Slide 74 - &amp;quot;LME Revenue Trends&amp;quot;&quot;/&gt;&lt;property id=&quot;20307&quot; value=&quot;498&quot;/&gt;&lt;/object&gt;&lt;object type=&quot;3&quot; unique_id=&quot;10143&quot;&gt;&lt;property id=&quot;20148&quot; value=&quot;5&quot;/&gt;&lt;property id=&quot;20300&quot; value=&quot;Slide 75 - &amp;quot;Medicaid Managed Care &amp;quot;&quot;/&gt;&lt;property id=&quot;20307&quot; value=&quot;499&quot;/&gt;&lt;/object&gt;&lt;object type=&quot;3&quot; unique_id=&quot;10144&quot;&gt;&lt;property id=&quot;20148&quot; value=&quot;5&quot;/&gt;&lt;property id=&quot;20300&quot; value=&quot;Slide 76 - &amp;quot;Medicaid “Waiver”&amp;quot;&quot;/&gt;&lt;property id=&quot;20307&quot; value=&quot;501&quot;/&gt;&lt;/object&gt;&lt;object type=&quot;3&quot; unique_id=&quot;10145&quot;&gt;&lt;property id=&quot;20148&quot; value=&quot;5&quot;/&gt;&lt;property id=&quot;20300&quot; value=&quot;Slide 77 - &amp;quot;NC Medicaid: What’s Changed? &amp;quot;&quot;/&gt;&lt;property id=&quot;20307&quot; value=&quot;502&quot;/&gt;&lt;/object&gt;&lt;object type=&quot;3&quot; unique_id=&quot;10148&quot;&gt;&lt;property id=&quot;20148&quot; value=&quot;5&quot;/&gt;&lt;property id=&quot;20300&quot; value=&quot;Slide 80 - &amp;quot;How are LMEs organized?&amp;quot;&quot;/&gt;&lt;property id=&quot;20307&quot; value=&quot;505&quot;/&gt;&lt;/object&gt;&lt;object type=&quot;3&quot; unique_id=&quot;10149&quot;&gt;&lt;property id=&quot;20148&quot; value=&quot;5&quot;/&gt;&lt;property id=&quot;20300&quot; value=&quot;Slide 81 - &amp;quot;How are MH/DD/SA services organized?&amp;quot;&quot;/&gt;&lt;property id=&quot;20307&quot; value=&quot;506&quot;/&gt;&lt;/object&gt;&lt;object type=&quot;3&quot; unique_id=&quot;10150&quot;&gt;&lt;property id=&quot;20148&quot; value=&quot;5&quot;/&gt;&lt;property id=&quot;20300&quot; value=&quot;Slide 82 - &amp;quot;Organizational Options&amp;quot;&quot;/&gt;&lt;property id=&quot;20307&quot; value=&quot;507&quot;/&gt;&lt;/object&gt;&lt;object type=&quot;3&quot; unique_id=&quot;10151&quot;&gt;&lt;property id=&quot;20148&quot; value=&quot;5&quot;/&gt;&lt;property id=&quot;20300&quot; value=&quot;Slide 83 - &amp;quot;New Constraints on Agency Type&amp;quot;&quot;/&gt;&lt;property id=&quot;20307&quot; value=&quot;508&quot;/&gt;&lt;/object&gt;&lt;object type=&quot;3&quot; unique_id=&quot;10152&quot;&gt;&lt;property id=&quot;20148&quot; value=&quot;5&quot;/&gt;&lt;property id=&quot;20300&quot; value=&quot;Slide 84 - &amp;quot;Types of Agency&amp;quot;&quot;/&gt;&lt;property id=&quot;20307&quot; value=&quot;509&quot;/&gt;&lt;/object&gt;&lt;object type=&quot;3&quot; unique_id=&quot;10153&quot;&gt;&lt;property id=&quot;20148&quot; value=&quot;5&quot;/&gt;&lt;property id=&quot;20300&quot; value=&quot;Slide 85 - &amp;quot;County Movement Between LMEs&amp;quot;&quot;/&gt;&lt;property id=&quot;20307&quot; value=&quot;510&quot;/&gt;&lt;/object&gt;&lt;object type=&quot;3&quot; unique_id=&quot;10154&quot;&gt;&lt;property id=&quot;20148&quot; value=&quot;5&quot;/&gt;&lt;property id=&quot;20300&quot; value=&quot;Slide 86 - &amp;quot;Map Could Continue to Change&amp;quot;&quot;/&gt;&lt;property id=&quot;20307&quot; value=&quot;511&quot;/&gt;&lt;/object&gt;&lt;object type=&quot;3&quot; unique_id=&quot;10155&quot;&gt;&lt;property id=&quot;20148&quot; value=&quot;5&quot;/&gt;&lt;property id=&quot;20300&quot; value=&quot;Slide 87 - &amp;quot;Area Authority Board - Powers and Duties&amp;quot;&quot;/&gt;&lt;property id=&quot;20307&quot; value=&quot;512&quot;/&gt;&lt;/object&gt;&lt;object type=&quot;3&quot; unique_id=&quot;10156&quot;&gt;&lt;property id=&quot;20148&quot; value=&quot;5&quot;/&gt;&lt;property id=&quot;20300&quot; value=&quot;Slide 88 - &amp;quot;Area Authority Personnel &amp;quot;&quot;/&gt;&lt;property id=&quot;20307&quot; value=&quot;513&quot;/&gt;&lt;/object&gt;&lt;object type=&quot;3&quot; unique_id=&quot;10157&quot;&gt;&lt;property id=&quot;20148&quot; value=&quot;5&quot;/&gt;&lt;property id=&quot;20300&quot; value=&quot;Slide 89 - &amp;quot;What are the county commissioners’ Roles?&amp;quot;&quot;/&gt;&lt;property id=&quot;20307&quot; value=&quot;514&quot;/&gt;&lt;/object&gt;&lt;object type=&quot;3&quot; unique_id=&quot;10158&quot;&gt;&lt;property id=&quot;20148&quot; value=&quot;5&quot;/&gt;&lt;property id=&quot;20300&quot; value=&quot;Slide 90 - &amp;quot;Refresher: County Role&amp;quot;&quot;/&gt;&lt;property id=&quot;20307&quot; value=&quot;515&quot;/&gt;&lt;/object&gt;&lt;object type=&quot;3&quot; unique_id=&quot;10159&quot;&gt;&lt;property id=&quot;20148&quot; value=&quot;5&quot;/&gt;&lt;property id=&quot;20300&quot; value=&quot;Slide 91 - &amp;quot;Establish the Agency&amp;quot;&quot;/&gt;&lt;property id=&quot;20307&quot; value=&quot;516&quot;/&gt;&lt;/object&gt;&lt;object type=&quot;3&quot; unique_id=&quot;10160&quot;&gt;&lt;property id=&quot;20148&quot; value=&quot;5&quot;/&gt;&lt;property id=&quot;20300&quot; value=&quot;Slide 92 - &amp;quot;Dissolve or Withdraw from &amp;#x0D;&amp;#x0A;the Agency&amp;quot;&quot;/&gt;&lt;property id=&quot;20307&quot; value=&quot;517&quot;/&gt;&lt;/object&gt;&lt;object type=&quot;3&quot; unique_id=&quot;10161&quot;&gt;&lt;property id=&quot;20148&quot; value=&quot;5&quot;/&gt;&lt;property id=&quot;20300&quot; value=&quot;Slide 93 - &amp;quot;Appoint the Governing Board&amp;quot;&quot;/&gt;&lt;property id=&quot;20307&quot; value=&quot;518&quot;/&gt;&lt;/object&gt;&lt;object type=&quot;3&quot; unique_id=&quot;10162&quot;&gt;&lt;property id=&quot;20148&quot; value=&quot;5&quot;/&gt;&lt;property id=&quot;20300&quot; value=&quot;Slide 94 - &amp;quot;Appoint the Governing Board&amp;quot;&quot;/&gt;&lt;property id=&quot;20307&quot; value=&quot;519&quot;/&gt;&lt;/object&gt;&lt;object type=&quot;3&quot; unique_id=&quot;10163&quot;&gt;&lt;property id=&quot;20148&quot; value=&quot;5&quot;/&gt;&lt;property id=&quot;20300&quot; value=&quot;Slide 95 - &amp;quot;Appoint the Governing Board&amp;quot;&quot;/&gt;&lt;property id=&quot;20307&quot; value=&quot;520&quot;/&gt;&lt;/object&gt;&lt;object type=&quot;3&quot; unique_id=&quot;10164&quot;&gt;&lt;property id=&quot;20148&quot; value=&quot;5&quot;/&gt;&lt;property id=&quot;20300&quot; value=&quot;Slide 96 - &amp;quot;Appoint the Governing Board&amp;quot;&quot;/&gt;&lt;property id=&quot;20307&quot; value=&quot;521&quot;/&gt;&lt;/object&gt;&lt;object type=&quot;3&quot; unique_id=&quot;10165&quot;&gt;&lt;property id=&quot;20148&quot; value=&quot;5&quot;/&gt;&lt;property id=&quot;20300&quot; value=&quot;Slide 97 - &amp;quot;Appropriate Funds&amp;quot;&quot;/&gt;&lt;property id=&quot;20307&quot; value=&quot;522&quot;/&gt;&lt;/object&gt;&lt;object type=&quot;3&quot; unique_id=&quot;10166&quot;&gt;&lt;property id=&quot;20148&quot; value=&quot;5&quot;/&gt;&lt;property id=&quot;20300&quot; value=&quot;Slide 98 - &amp;quot;What are the county commissioners’ roles?&amp;quot;&quot;/&gt;&lt;property id=&quot;20307&quot; value=&quot;523&quot;/&gt;&lt;/object&gt;&lt;object type=&quot;3&quot; unique_id=&quot;10167&quot;&gt;&lt;property id=&quot;20148&quot; value=&quot;5&quot;/&gt;&lt;property id=&quot;20300&quot; value=&quot;Slide 99 - &amp;quot;Questions?&amp;quot;&quot;/&gt;&lt;property id=&quot;20307&quot; value=&quot;524&quot;/&gt;&lt;/object&gt;&lt;object type=&quot;3&quot; unique_id=&quot;10976&quot;&gt;&lt;property id=&quot;20148&quot; value=&quot;5&quot;/&gt;&lt;property id=&quot;20300&quot; value=&quot;Slide 78 - &amp;quot;Managing Care&amp;quot;&quot;/&gt;&lt;property id=&quot;20307&quot; value=&quot;527&quot;/&gt;&lt;/object&gt;&lt;object type=&quot;3&quot; unique_id=&quot;10977&quot;&gt;&lt;property id=&quot;20148&quot; value=&quot;5&quot;/&gt;&lt;property id=&quot;20300&quot; value=&quot;Slide 79 - &amp;quot;Managing Care&amp;quot;&quot;/&gt;&lt;property id=&quot;20307&quot; value=&quot;5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RESENTER_SHAPEINFO" val="&lt;ThreeDShapeInfo&gt;&lt;uuid val=&quot;{887894D2-6EC4-4AD3-A2A0-6D0680F1CE00}&quot;/&gt;&lt;isInvalidForFieldText val=&quot;0&quot;/&gt;&lt;Image&gt;&lt;filename val=&quot;C:\Users\gwhisen\AppData\Local\Temp\PR\data\asimages\{887894D2-6EC4-4AD3-A2A0-6D0680F1CE00}_19.png&quot;/&gt;&lt;left val=&quot;45&quot;/&gt;&lt;top val=&quot;340&quot;/&gt;&lt;width val=&quot;676&quot;/&gt;&lt;height val=&quot;104&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INFO" val="&lt;ThreeDShapeInfo&gt;&lt;uuid val=&quot;{0CDA1671-1778-4708-A89F-8AFC12111FAC}&quot;/&gt;&lt;isInvalidForFieldText val=&quot;0&quot;/&gt;&lt;Image&gt;&lt;filename val=&quot;C:\Users\gwhisen\AppData\Local\Temp\PR\data\asimages\{0CDA1671-1778-4708-A89F-8AFC12111FAC}_19.png&quot;/&gt;&lt;left val=&quot;60&quot;/&gt;&lt;top val=&quot;212&quot;/&gt;&lt;width val=&quot;101&quot;/&gt;&lt;height val=&quot;104&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INFO" val="&lt;ThreeDShapeInfo&gt;&lt;uuid val=&quot;{7911AB84-D39C-4C9F-9A93-99DA0057104D}&quot;/&gt;&lt;isInvalidForFieldText val=&quot;0&quot;/&gt;&lt;Image&gt;&lt;filename val=&quot;C:\Users\gwhisen\AppData\Local\Temp\PR\data\asimages\{7911AB84-D39C-4C9F-9A93-99DA0057104D}_34.png&quot;/&gt;&lt;left val=&quot;15&quot;/&gt;&lt;top val=&quot;0&quot;/&gt;&lt;width val=&quot;669&quot;/&gt;&lt;height val=&quot;130&quot;/&gt;&lt;hasText val=&quot;1&quot;/&gt;&lt;/Image&gt;&lt;/ThreeDShapeInfo&gt;"/>
</p:tagLst>
</file>

<file path=ppt/theme/theme1.xml><?xml version="1.0" encoding="utf-8"?>
<a:theme xmlns:a="http://schemas.openxmlformats.org/drawingml/2006/main" name="sog_template_foo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OG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sog_template_footer</Template>
  <TotalTime>20592</TotalTime>
  <Words>6877</Words>
  <Application>Microsoft Office PowerPoint</Application>
  <PresentationFormat>On-screen Show (4:3)</PresentationFormat>
  <Paragraphs>629</Paragraphs>
  <Slides>90</Slides>
  <Notes>45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90</vt:i4>
      </vt:variant>
    </vt:vector>
  </HeadingPairs>
  <TitlesOfParts>
    <vt:vector size="96" baseType="lpstr">
      <vt:lpstr>Arial</vt:lpstr>
      <vt:lpstr>Calibri</vt:lpstr>
      <vt:lpstr>Times New Roman</vt:lpstr>
      <vt:lpstr>Verdana</vt:lpstr>
      <vt:lpstr>Wingdings</vt:lpstr>
      <vt:lpstr>sog_template_footer</vt:lpstr>
      <vt:lpstr>The Confidentiality of Mental Health, Developmental disabilities, &amp; Substance Use Disorder Treatment Information  NC Health information management association  june 2019 </vt:lpstr>
      <vt:lpstr>Applicable Confidentiality Laws</vt:lpstr>
      <vt:lpstr>Terminology</vt:lpstr>
      <vt:lpstr>Is the Information Confidential?</vt:lpstr>
      <vt:lpstr>Privacy Rule—Covered Health Care Providers</vt:lpstr>
      <vt:lpstr>Privacy Rule—Protected Health Information</vt:lpstr>
      <vt:lpstr>Privacy Rule—Duty </vt:lpstr>
      <vt:lpstr>State Mental Health Law—GS 122C—Covered Providers (“Facility”)</vt:lpstr>
      <vt:lpstr>State Mental Health Law—Confidential Information</vt:lpstr>
      <vt:lpstr>State Mental Health Law—Duty</vt:lpstr>
      <vt:lpstr>The Case of Jackie Jones</vt:lpstr>
      <vt:lpstr>The Case of Jackie Jones</vt:lpstr>
      <vt:lpstr>State Mental Health Law—Duty</vt:lpstr>
      <vt:lpstr>Permitted Mental Health Disclosues to a HIPAA Covered Entity</vt:lpstr>
      <vt:lpstr>Federal Law Governing SUD Records—42 C.F.R Part 2</vt:lpstr>
      <vt:lpstr>“Substance Use Disorder”</vt:lpstr>
      <vt:lpstr>“Program”—Definition One</vt:lpstr>
      <vt:lpstr>“Program”—Definition Two</vt:lpstr>
      <vt:lpstr> “Program”—Definition Three</vt:lpstr>
      <vt:lpstr>“General Medical Facilities”</vt:lpstr>
      <vt:lpstr>Question for Class</vt:lpstr>
      <vt:lpstr>“General Medical Facilities”</vt:lpstr>
      <vt:lpstr>Question for Class</vt:lpstr>
      <vt:lpstr>Question for Class</vt:lpstr>
      <vt:lpstr>Covered Information—42 CFR § 2.12(a)</vt:lpstr>
      <vt:lpstr>Question for Class</vt:lpstr>
      <vt:lpstr>Drug Screens</vt:lpstr>
      <vt:lpstr>Question for Class—SBIRT </vt:lpstr>
      <vt:lpstr>42 CFR Part 2—Duty</vt:lpstr>
      <vt:lpstr>The Case of Jackie Jones</vt:lpstr>
      <vt:lpstr>The Case of Jackie Jones</vt:lpstr>
      <vt:lpstr>42 CFR Part 2—Applicability of Disclosure Restrictions</vt:lpstr>
      <vt:lpstr>42 CFR Part 2—Applicability of Use Restrictions</vt:lpstr>
      <vt:lpstr>Is the Information Confidential?</vt:lpstr>
      <vt:lpstr>When Can You Disclose It?</vt:lpstr>
      <vt:lpstr>PowerPoint Presentation</vt:lpstr>
      <vt:lpstr>NC Disclosures Required by Law</vt:lpstr>
      <vt:lpstr>Disclosures Required by Law </vt:lpstr>
      <vt:lpstr>42 CFR Part 2</vt:lpstr>
      <vt:lpstr>Federal SUD Law—Two Permitted Disclosures When Required by Law</vt:lpstr>
      <vt:lpstr>PowerPoint Presentation</vt:lpstr>
      <vt:lpstr>Notice of Privacy Practices—Basic Content Elements</vt:lpstr>
      <vt:lpstr>Notice of Uses and Disclosures</vt:lpstr>
      <vt:lpstr>Don’t Use A Generic NPP for Behavioral Health Services</vt:lpstr>
      <vt:lpstr>Notice of Privacy Practices</vt:lpstr>
      <vt:lpstr>PowerPoint Presentation</vt:lpstr>
      <vt:lpstr>Subpoenas</vt:lpstr>
      <vt:lpstr>Subpoenas—G.S. 122C; 42 C.F.R 2</vt:lpstr>
      <vt:lpstr>Court Orders—122C and HIPAA</vt:lpstr>
      <vt:lpstr>Court Orders—Evidentiary Privileges—GS 8-53.3, et seq.</vt:lpstr>
      <vt:lpstr>Court Orders—42 CFR 2</vt:lpstr>
      <vt:lpstr>Court Order to Disclose SUD Info</vt:lpstr>
      <vt:lpstr>“Good Cause”—Disclosures for Non-Criminal Purposes </vt:lpstr>
      <vt:lpstr>The Public Interest Test</vt:lpstr>
      <vt:lpstr>In re E.P., M.P. 183 N.C. App. 301, 645 S.E.2d 772 (2007)</vt:lpstr>
      <vt:lpstr>“Good Cause”-Criminal Investigation or Prosecution of Patient </vt:lpstr>
      <vt:lpstr>The Case of Jackie Jones</vt:lpstr>
      <vt:lpstr>Court Order—Confidential Communications § 2.63—Only if:</vt:lpstr>
      <vt:lpstr>PowerPoint Presentation</vt:lpstr>
      <vt:lpstr>PowerPoint Presentation</vt:lpstr>
      <vt:lpstr>State Law—Authority of Legally Responsible Person (LRP)</vt:lpstr>
      <vt:lpstr>Client Rights</vt:lpstr>
      <vt:lpstr>LRP for an Adult </vt:lpstr>
      <vt:lpstr>LRP for Minors</vt:lpstr>
      <vt:lpstr>Legal Custodian Authorized by Law to Consent to Treatment</vt:lpstr>
      <vt:lpstr>Legal Custodian Authorized by Court Order to Consent to Treatment</vt:lpstr>
      <vt:lpstr>Parent—biological or adoptive</vt:lpstr>
      <vt:lpstr>Guardian</vt:lpstr>
      <vt:lpstr>Person standing in loco parentis</vt:lpstr>
      <vt:lpstr>Person standing in loco parentis</vt:lpstr>
      <vt:lpstr>Person standing in loco parentis</vt:lpstr>
      <vt:lpstr>Consent to Treatment </vt:lpstr>
      <vt:lpstr>Consent to Treatment</vt:lpstr>
      <vt:lpstr>Minors</vt:lpstr>
      <vt:lpstr>Minors—Exceptions to General Rule</vt:lpstr>
      <vt:lpstr>Unemancipated Minors—GS 90-21.5</vt:lpstr>
      <vt:lpstr>Adults—Consent to Treatment</vt:lpstr>
      <vt:lpstr>Access to Records</vt:lpstr>
      <vt:lpstr>Access to Records of Minors</vt:lpstr>
      <vt:lpstr>Minor Consents to Own Treatment</vt:lpstr>
      <vt:lpstr>Minor Seeks SUD Treatment </vt:lpstr>
      <vt:lpstr>Hypothetical Scenario</vt:lpstr>
      <vt:lpstr>Adult Client—Access to Client Records</vt:lpstr>
      <vt:lpstr>Consent to Disclose Records</vt:lpstr>
      <vt:lpstr>State Law (GS 122C)—Who May Consent to Disclosure</vt:lpstr>
      <vt:lpstr>HIPAA Privacy Law—Who May Consent to Disclosure</vt:lpstr>
      <vt:lpstr>Substance Abuse Law—Who May Consent to Disclosure</vt:lpstr>
      <vt:lpstr>Minors in Legal Custody of DSS</vt:lpstr>
      <vt:lpstr>PowerPoint Presentation</vt:lpstr>
      <vt:lpstr>Questions?</vt:lpstr>
    </vt:vector>
  </TitlesOfParts>
  <Company>UNC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Subtitle</dc:title>
  <dc:creator>UNC</dc:creator>
  <cp:lastModifiedBy>Botts, Mark F</cp:lastModifiedBy>
  <cp:revision>365</cp:revision>
  <cp:lastPrinted>2018-02-02T19:39:37Z</cp:lastPrinted>
  <dcterms:created xsi:type="dcterms:W3CDTF">2008-04-15T15:47:43Z</dcterms:created>
  <dcterms:modified xsi:type="dcterms:W3CDTF">2020-04-13T18:48:48Z</dcterms:modified>
</cp:coreProperties>
</file>