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769" r:id="rId3"/>
    <p:sldId id="823" r:id="rId4"/>
    <p:sldId id="811" r:id="rId5"/>
    <p:sldId id="624" r:id="rId6"/>
    <p:sldId id="716" r:id="rId7"/>
    <p:sldId id="752" r:id="rId8"/>
    <p:sldId id="781" r:id="rId9"/>
    <p:sldId id="760" r:id="rId10"/>
    <p:sldId id="815" r:id="rId11"/>
    <p:sldId id="782" r:id="rId12"/>
    <p:sldId id="783" r:id="rId13"/>
    <p:sldId id="812" r:id="rId14"/>
    <p:sldId id="813" r:id="rId15"/>
    <p:sldId id="763" r:id="rId16"/>
    <p:sldId id="784" r:id="rId17"/>
    <p:sldId id="785" r:id="rId18"/>
    <p:sldId id="787" r:id="rId19"/>
    <p:sldId id="816" r:id="rId20"/>
    <p:sldId id="789" r:id="rId21"/>
    <p:sldId id="800" r:id="rId22"/>
    <p:sldId id="818" r:id="rId23"/>
    <p:sldId id="817" r:id="rId24"/>
    <p:sldId id="821" r:id="rId25"/>
    <p:sldId id="822" r:id="rId26"/>
    <p:sldId id="820" r:id="rId27"/>
    <p:sldId id="797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F68D36"/>
    <a:srgbClr val="F57913"/>
    <a:srgbClr val="FFFF99"/>
    <a:srgbClr val="7DDFE9"/>
    <a:srgbClr val="E4EDF8"/>
    <a:srgbClr val="F6F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81258" autoAdjust="0"/>
  </p:normalViewPr>
  <p:slideViewPr>
    <p:cSldViewPr>
      <p:cViewPr varScale="1">
        <p:scale>
          <a:sx n="81" d="100"/>
          <a:sy n="81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883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$369 million </a:t>
            </a:r>
          </a:p>
          <a:p>
            <a:pPr>
              <a:defRPr/>
            </a:pPr>
            <a:endParaRPr lang="en-US" b="0" dirty="0"/>
          </a:p>
        </c:rich>
      </c:tx>
      <c:layout>
        <c:manualLayout>
          <c:xMode val="edge"/>
          <c:yMode val="edge"/>
          <c:x val="0.77083512288236689"/>
          <c:y val="6.63835463190052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$370 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Medicaid </c:v>
                </c:pt>
                <c:pt idx="1">
                  <c:v>State and Federal Block Grant</c:v>
                </c:pt>
                <c:pt idx="2">
                  <c:v>County </c:v>
                </c:pt>
                <c:pt idx="3">
                  <c:v>Other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298</c:v>
                </c:pt>
                <c:pt idx="1">
                  <c:v>63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7-4DE4-927F-30C17CE2B76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$360.5million </a:t>
            </a:r>
          </a:p>
          <a:p>
            <a:pPr>
              <a:defRPr/>
            </a:pPr>
            <a:endParaRPr lang="en-US" b="0" dirty="0"/>
          </a:p>
        </c:rich>
      </c:tx>
      <c:layout>
        <c:manualLayout>
          <c:xMode val="edge"/>
          <c:yMode val="edge"/>
          <c:x val="0.77083512288236689"/>
          <c:y val="6.638354631900522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$361 </c:v>
                </c:pt>
              </c:strCache>
            </c:strRef>
          </c:tx>
          <c:dLbls>
            <c:dLbl>
              <c:idx val="1"/>
              <c:layout>
                <c:manualLayout>
                  <c:x val="-2.989113576712002E-2"/>
                  <c:y val="6.750354976119788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Admin.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AF-4145-AE14-38A968BCBE5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AF-4145-AE14-38A968BCBE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Services</c:v>
                </c:pt>
                <c:pt idx="1">
                  <c:v>Admin</c:v>
                </c:pt>
                <c:pt idx="2">
                  <c:v>Risk Reserve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316.10000000000002</c:v>
                </c:pt>
                <c:pt idx="1">
                  <c:v>38.5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AF-4145-AE14-38A968BCBE5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2CA511-FDB6-4709-9CA6-D1251FA68FE7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685580-44FE-4DB6-8934-DFDA832FF0E4}">
      <dgm:prSet phldrT="[Text]"/>
      <dgm:spPr/>
      <dgm:t>
        <a:bodyPr/>
        <a:lstStyle/>
        <a:p>
          <a:r>
            <a:rPr lang="en-US" dirty="0"/>
            <a:t>Area Authority</a:t>
          </a:r>
        </a:p>
      </dgm:t>
    </dgm:pt>
    <dgm:pt modelId="{19306FD6-7FFB-4F5A-AFA9-4EAAE586D07D}" type="parTrans" cxnId="{6BB954BD-6048-46B7-9BEB-EED440CBD14A}">
      <dgm:prSet/>
      <dgm:spPr/>
      <dgm:t>
        <a:bodyPr/>
        <a:lstStyle/>
        <a:p>
          <a:endParaRPr lang="en-US"/>
        </a:p>
      </dgm:t>
    </dgm:pt>
    <dgm:pt modelId="{AA6208CE-E85A-4528-8B06-17045268142B}" type="sibTrans" cxnId="{6BB954BD-6048-46B7-9BEB-EED440CBD14A}">
      <dgm:prSet/>
      <dgm:spPr/>
      <dgm:t>
        <a:bodyPr/>
        <a:lstStyle/>
        <a:p>
          <a:endParaRPr lang="en-US"/>
        </a:p>
      </dgm:t>
    </dgm:pt>
    <dgm:pt modelId="{4C869E72-C8F1-48E7-8549-3335DD8EBD8B}">
      <dgm:prSet phldrT="[Text]"/>
      <dgm:spPr/>
      <dgm:t>
        <a:bodyPr/>
        <a:lstStyle/>
        <a:p>
          <a:r>
            <a:rPr lang="en-US" dirty="0"/>
            <a:t>Local Management Entity (LME)</a:t>
          </a:r>
        </a:p>
      </dgm:t>
    </dgm:pt>
    <dgm:pt modelId="{2B9DC775-BD97-4342-A98C-D87AF3BB3EC3}" type="parTrans" cxnId="{4A098C01-7241-48C0-9083-194ECE2E1CAC}">
      <dgm:prSet/>
      <dgm:spPr/>
      <dgm:t>
        <a:bodyPr/>
        <a:lstStyle/>
        <a:p>
          <a:endParaRPr lang="en-US"/>
        </a:p>
      </dgm:t>
    </dgm:pt>
    <dgm:pt modelId="{DAFE8B2F-B986-48DE-B6F0-E016881DB173}" type="sibTrans" cxnId="{4A098C01-7241-48C0-9083-194ECE2E1CAC}">
      <dgm:prSet/>
      <dgm:spPr/>
      <dgm:t>
        <a:bodyPr/>
        <a:lstStyle/>
        <a:p>
          <a:endParaRPr lang="en-US"/>
        </a:p>
      </dgm:t>
    </dgm:pt>
    <dgm:pt modelId="{B2402CE8-0136-44B0-9E69-AD6051528112}">
      <dgm:prSet phldrT="[Text]"/>
      <dgm:spPr/>
      <dgm:t>
        <a:bodyPr/>
        <a:lstStyle/>
        <a:p>
          <a:r>
            <a:rPr lang="en-US" dirty="0"/>
            <a:t>Managed Care Organization (MCO)</a:t>
          </a:r>
        </a:p>
      </dgm:t>
    </dgm:pt>
    <dgm:pt modelId="{7BC1642C-49BA-4BFC-8552-788C76C4E4C0}" type="parTrans" cxnId="{CDD51669-994B-4B1B-A29D-8F3C3395B49F}">
      <dgm:prSet/>
      <dgm:spPr/>
      <dgm:t>
        <a:bodyPr/>
        <a:lstStyle/>
        <a:p>
          <a:endParaRPr lang="en-US"/>
        </a:p>
      </dgm:t>
    </dgm:pt>
    <dgm:pt modelId="{4C965602-670B-4A0A-9344-9E18F284D951}" type="sibTrans" cxnId="{CDD51669-994B-4B1B-A29D-8F3C3395B49F}">
      <dgm:prSet/>
      <dgm:spPr/>
      <dgm:t>
        <a:bodyPr/>
        <a:lstStyle/>
        <a:p>
          <a:endParaRPr lang="en-US"/>
        </a:p>
      </dgm:t>
    </dgm:pt>
    <dgm:pt modelId="{FFE678C3-9044-48E2-A5C7-7D84F0A3AACC}" type="pres">
      <dgm:prSet presAssocID="{382CA511-FDB6-4709-9CA6-D1251FA68FE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C9D16A1-8D6B-473F-B401-23BED5701DD6}" type="pres">
      <dgm:prSet presAssocID="{E2685580-44FE-4DB6-8934-DFDA832FF0E4}" presName="Accent1" presStyleCnt="0"/>
      <dgm:spPr/>
    </dgm:pt>
    <dgm:pt modelId="{B433EAA8-4998-4643-96A8-AF9279F09F15}" type="pres">
      <dgm:prSet presAssocID="{E2685580-44FE-4DB6-8934-DFDA832FF0E4}" presName="Accent" presStyleLbl="node1" presStyleIdx="0" presStyleCnt="3"/>
      <dgm:spPr/>
    </dgm:pt>
    <dgm:pt modelId="{E0D339D2-E9BA-45C7-913C-52A5D31FDB35}" type="pres">
      <dgm:prSet presAssocID="{E2685580-44FE-4DB6-8934-DFDA832FF0E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22B3D38E-8B18-40F9-9FF2-6D6BDA30776A}" type="pres">
      <dgm:prSet presAssocID="{4C869E72-C8F1-48E7-8549-3335DD8EBD8B}" presName="Accent2" presStyleCnt="0"/>
      <dgm:spPr/>
    </dgm:pt>
    <dgm:pt modelId="{77C37AC5-51D3-4DD9-BF6B-DCC0C8397097}" type="pres">
      <dgm:prSet presAssocID="{4C869E72-C8F1-48E7-8549-3335DD8EBD8B}" presName="Accent" presStyleLbl="node1" presStyleIdx="1" presStyleCnt="3"/>
      <dgm:spPr/>
    </dgm:pt>
    <dgm:pt modelId="{614E4B5C-A629-4670-BFC3-27A1F06BB0A4}" type="pres">
      <dgm:prSet presAssocID="{4C869E72-C8F1-48E7-8549-3335DD8EBD8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F063A903-1D3A-4AC7-AB61-E02F7DFDA2EB}" type="pres">
      <dgm:prSet presAssocID="{B2402CE8-0136-44B0-9E69-AD6051528112}" presName="Accent3" presStyleCnt="0"/>
      <dgm:spPr/>
    </dgm:pt>
    <dgm:pt modelId="{4064765C-CBFF-43F8-89C0-9FAFC384051A}" type="pres">
      <dgm:prSet presAssocID="{B2402CE8-0136-44B0-9E69-AD6051528112}" presName="Accent" presStyleLbl="node1" presStyleIdx="2" presStyleCnt="3"/>
      <dgm:spPr/>
    </dgm:pt>
    <dgm:pt modelId="{F3B4F7B2-79EB-4A53-B121-9E7482496809}" type="pres">
      <dgm:prSet presAssocID="{B2402CE8-0136-44B0-9E69-AD605152811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A098C01-7241-48C0-9083-194ECE2E1CAC}" srcId="{382CA511-FDB6-4709-9CA6-D1251FA68FE7}" destId="{4C869E72-C8F1-48E7-8549-3335DD8EBD8B}" srcOrd="1" destOrd="0" parTransId="{2B9DC775-BD97-4342-A98C-D87AF3BB3EC3}" sibTransId="{DAFE8B2F-B986-48DE-B6F0-E016881DB173}"/>
    <dgm:cxn modelId="{40BB8E3F-E556-48E0-B985-ADD1CD2EF5A5}" type="presOf" srcId="{E2685580-44FE-4DB6-8934-DFDA832FF0E4}" destId="{E0D339D2-E9BA-45C7-913C-52A5D31FDB35}" srcOrd="0" destOrd="0" presId="urn:microsoft.com/office/officeart/2009/layout/CircleArrowProcess"/>
    <dgm:cxn modelId="{D8E6525E-1194-4F78-8668-C1815E3689BB}" type="presOf" srcId="{B2402CE8-0136-44B0-9E69-AD6051528112}" destId="{F3B4F7B2-79EB-4A53-B121-9E7482496809}" srcOrd="0" destOrd="0" presId="urn:microsoft.com/office/officeart/2009/layout/CircleArrowProcess"/>
    <dgm:cxn modelId="{CDD51669-994B-4B1B-A29D-8F3C3395B49F}" srcId="{382CA511-FDB6-4709-9CA6-D1251FA68FE7}" destId="{B2402CE8-0136-44B0-9E69-AD6051528112}" srcOrd="2" destOrd="0" parTransId="{7BC1642C-49BA-4BFC-8552-788C76C4E4C0}" sibTransId="{4C965602-670B-4A0A-9344-9E18F284D951}"/>
    <dgm:cxn modelId="{0A4E7D95-EDFF-4FD3-A32C-B604484249E8}" type="presOf" srcId="{382CA511-FDB6-4709-9CA6-D1251FA68FE7}" destId="{FFE678C3-9044-48E2-A5C7-7D84F0A3AACC}" srcOrd="0" destOrd="0" presId="urn:microsoft.com/office/officeart/2009/layout/CircleArrowProcess"/>
    <dgm:cxn modelId="{6BB954BD-6048-46B7-9BEB-EED440CBD14A}" srcId="{382CA511-FDB6-4709-9CA6-D1251FA68FE7}" destId="{E2685580-44FE-4DB6-8934-DFDA832FF0E4}" srcOrd="0" destOrd="0" parTransId="{19306FD6-7FFB-4F5A-AFA9-4EAAE586D07D}" sibTransId="{AA6208CE-E85A-4528-8B06-17045268142B}"/>
    <dgm:cxn modelId="{173235C4-0ECA-4B41-BEB0-8D64297565BA}" type="presOf" srcId="{4C869E72-C8F1-48E7-8549-3335DD8EBD8B}" destId="{614E4B5C-A629-4670-BFC3-27A1F06BB0A4}" srcOrd="0" destOrd="0" presId="urn:microsoft.com/office/officeart/2009/layout/CircleArrowProcess"/>
    <dgm:cxn modelId="{5CD4CE6C-31BC-48FF-9BF5-7BD82A633DA6}" type="presParOf" srcId="{FFE678C3-9044-48E2-A5C7-7D84F0A3AACC}" destId="{1C9D16A1-8D6B-473F-B401-23BED5701DD6}" srcOrd="0" destOrd="0" presId="urn:microsoft.com/office/officeart/2009/layout/CircleArrowProcess"/>
    <dgm:cxn modelId="{F100D4F9-051F-456E-8DDE-CA2D2F15352D}" type="presParOf" srcId="{1C9D16A1-8D6B-473F-B401-23BED5701DD6}" destId="{B433EAA8-4998-4643-96A8-AF9279F09F15}" srcOrd="0" destOrd="0" presId="urn:microsoft.com/office/officeart/2009/layout/CircleArrowProcess"/>
    <dgm:cxn modelId="{30BA5FF4-CF1C-4A10-9BF1-F5CAD04C02A0}" type="presParOf" srcId="{FFE678C3-9044-48E2-A5C7-7D84F0A3AACC}" destId="{E0D339D2-E9BA-45C7-913C-52A5D31FDB35}" srcOrd="1" destOrd="0" presId="urn:microsoft.com/office/officeart/2009/layout/CircleArrowProcess"/>
    <dgm:cxn modelId="{FDA77AC2-9491-4C05-A2EE-E4AFC15A886B}" type="presParOf" srcId="{FFE678C3-9044-48E2-A5C7-7D84F0A3AACC}" destId="{22B3D38E-8B18-40F9-9FF2-6D6BDA30776A}" srcOrd="2" destOrd="0" presId="urn:microsoft.com/office/officeart/2009/layout/CircleArrowProcess"/>
    <dgm:cxn modelId="{4EE4A105-3741-4707-A445-95AFC3A02269}" type="presParOf" srcId="{22B3D38E-8B18-40F9-9FF2-6D6BDA30776A}" destId="{77C37AC5-51D3-4DD9-BF6B-DCC0C8397097}" srcOrd="0" destOrd="0" presId="urn:microsoft.com/office/officeart/2009/layout/CircleArrowProcess"/>
    <dgm:cxn modelId="{27293C11-D06B-4152-965B-403F372934BE}" type="presParOf" srcId="{FFE678C3-9044-48E2-A5C7-7D84F0A3AACC}" destId="{614E4B5C-A629-4670-BFC3-27A1F06BB0A4}" srcOrd="3" destOrd="0" presId="urn:microsoft.com/office/officeart/2009/layout/CircleArrowProcess"/>
    <dgm:cxn modelId="{6B7631F4-720D-46BD-B44D-B402B95ACD8A}" type="presParOf" srcId="{FFE678C3-9044-48E2-A5C7-7D84F0A3AACC}" destId="{F063A903-1D3A-4AC7-AB61-E02F7DFDA2EB}" srcOrd="4" destOrd="0" presId="urn:microsoft.com/office/officeart/2009/layout/CircleArrowProcess"/>
    <dgm:cxn modelId="{3A13CA49-41A8-441F-9FBD-B6647A8CC056}" type="presParOf" srcId="{F063A903-1D3A-4AC7-AB61-E02F7DFDA2EB}" destId="{4064765C-CBFF-43F8-89C0-9FAFC384051A}" srcOrd="0" destOrd="0" presId="urn:microsoft.com/office/officeart/2009/layout/CircleArrowProcess"/>
    <dgm:cxn modelId="{D087E7BA-E674-42E9-8DCE-B12540B43BA1}" type="presParOf" srcId="{FFE678C3-9044-48E2-A5C7-7D84F0A3AACC}" destId="{F3B4F7B2-79EB-4A53-B121-9E748249680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F0CCBE-37A8-4B17-83C2-9694F036046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152590-AEB0-4328-B8F6-665B23939851}">
      <dgm:prSet phldrT="[Text]"/>
      <dgm:spPr/>
      <dgm:t>
        <a:bodyPr/>
        <a:lstStyle/>
        <a:p>
          <a:r>
            <a:rPr lang="en-US" dirty="0"/>
            <a:t>LME-MCO</a:t>
          </a:r>
        </a:p>
      </dgm:t>
    </dgm:pt>
    <dgm:pt modelId="{F7510508-9077-4D7C-88EF-1830A5A8BAE4}" type="parTrans" cxnId="{352CF3B2-AEEB-4889-8920-7F518F9BA25C}">
      <dgm:prSet/>
      <dgm:spPr/>
      <dgm:t>
        <a:bodyPr/>
        <a:lstStyle/>
        <a:p>
          <a:endParaRPr lang="en-US"/>
        </a:p>
      </dgm:t>
    </dgm:pt>
    <dgm:pt modelId="{E970CE22-6F2A-4C4C-B18D-B7FA37FB3CAC}" type="sibTrans" cxnId="{352CF3B2-AEEB-4889-8920-7F518F9BA25C}">
      <dgm:prSet/>
      <dgm:spPr/>
      <dgm:t>
        <a:bodyPr/>
        <a:lstStyle/>
        <a:p>
          <a:endParaRPr lang="en-US"/>
        </a:p>
      </dgm:t>
    </dgm:pt>
    <dgm:pt modelId="{89B6B812-BD84-434E-89D3-DAFA52CFC19A}">
      <dgm:prSet phldrT="[Text]"/>
      <dgm:spPr/>
      <dgm:t>
        <a:bodyPr/>
        <a:lstStyle/>
        <a:p>
          <a:r>
            <a:rPr lang="en-US" dirty="0"/>
            <a:t>Social Services</a:t>
          </a:r>
        </a:p>
      </dgm:t>
    </dgm:pt>
    <dgm:pt modelId="{1A6BC962-55D3-4B97-A72A-4608B436E970}" type="parTrans" cxnId="{BA46AA8C-4265-4BE6-B532-205C5769EC01}">
      <dgm:prSet/>
      <dgm:spPr/>
      <dgm:t>
        <a:bodyPr/>
        <a:lstStyle/>
        <a:p>
          <a:endParaRPr lang="en-US"/>
        </a:p>
      </dgm:t>
    </dgm:pt>
    <dgm:pt modelId="{200C74C2-0778-4EAA-8D95-87813A2F45BB}" type="sibTrans" cxnId="{BA46AA8C-4265-4BE6-B532-205C5769EC01}">
      <dgm:prSet/>
      <dgm:spPr/>
      <dgm:t>
        <a:bodyPr/>
        <a:lstStyle/>
        <a:p>
          <a:endParaRPr lang="en-US"/>
        </a:p>
      </dgm:t>
    </dgm:pt>
    <dgm:pt modelId="{26A21B77-7012-43BC-A245-204ACAE5B12D}">
      <dgm:prSet phldrT="[Text]"/>
      <dgm:spPr/>
      <dgm:t>
        <a:bodyPr/>
        <a:lstStyle/>
        <a:p>
          <a:r>
            <a:rPr lang="en-US" dirty="0"/>
            <a:t>Juvenile Justice</a:t>
          </a:r>
        </a:p>
      </dgm:t>
    </dgm:pt>
    <dgm:pt modelId="{FBD11A42-5F6E-469B-9660-A7A3355B6B3A}" type="parTrans" cxnId="{D3025407-08F7-43E7-9D0E-B80B3FFA439B}">
      <dgm:prSet/>
      <dgm:spPr/>
      <dgm:t>
        <a:bodyPr/>
        <a:lstStyle/>
        <a:p>
          <a:endParaRPr lang="en-US"/>
        </a:p>
      </dgm:t>
    </dgm:pt>
    <dgm:pt modelId="{9A25EF88-96A6-42DE-8866-9FDD5B78D2FB}" type="sibTrans" cxnId="{D3025407-08F7-43E7-9D0E-B80B3FFA439B}">
      <dgm:prSet/>
      <dgm:spPr/>
      <dgm:t>
        <a:bodyPr/>
        <a:lstStyle/>
        <a:p>
          <a:endParaRPr lang="en-US"/>
        </a:p>
      </dgm:t>
    </dgm:pt>
    <dgm:pt modelId="{8A5CEBEC-78BE-44EF-9805-B3BD2C6BA9A4}">
      <dgm:prSet phldrT="[Text]"/>
      <dgm:spPr/>
      <dgm:t>
        <a:bodyPr/>
        <a:lstStyle/>
        <a:p>
          <a:r>
            <a:rPr lang="en-US" dirty="0"/>
            <a:t>Schools</a:t>
          </a:r>
        </a:p>
      </dgm:t>
    </dgm:pt>
    <dgm:pt modelId="{1F174B72-C75E-469E-9914-69EC8093CFE1}" type="parTrans" cxnId="{F73D474A-6DF7-4B09-A994-BAD89B745279}">
      <dgm:prSet/>
      <dgm:spPr/>
      <dgm:t>
        <a:bodyPr/>
        <a:lstStyle/>
        <a:p>
          <a:endParaRPr lang="en-US"/>
        </a:p>
      </dgm:t>
    </dgm:pt>
    <dgm:pt modelId="{B85E2ECC-084F-4507-871C-F04750875A2D}" type="sibTrans" cxnId="{F73D474A-6DF7-4B09-A994-BAD89B745279}">
      <dgm:prSet/>
      <dgm:spPr/>
      <dgm:t>
        <a:bodyPr/>
        <a:lstStyle/>
        <a:p>
          <a:endParaRPr lang="en-US"/>
        </a:p>
      </dgm:t>
    </dgm:pt>
    <dgm:pt modelId="{6CCE0669-F4C1-4E04-8E50-8D39C9D8D88F}">
      <dgm:prSet phldrT="[Text]"/>
      <dgm:spPr/>
      <dgm:t>
        <a:bodyPr/>
        <a:lstStyle/>
        <a:p>
          <a:r>
            <a:rPr lang="en-US" dirty="0"/>
            <a:t>Others</a:t>
          </a:r>
        </a:p>
      </dgm:t>
    </dgm:pt>
    <dgm:pt modelId="{3295F5E4-7EFD-423E-AEFD-E4DEADECF089}" type="parTrans" cxnId="{E739E1D8-A00F-4380-BC5E-DFD7AE984704}">
      <dgm:prSet/>
      <dgm:spPr/>
      <dgm:t>
        <a:bodyPr/>
        <a:lstStyle/>
        <a:p>
          <a:endParaRPr lang="en-US"/>
        </a:p>
      </dgm:t>
    </dgm:pt>
    <dgm:pt modelId="{63137B1B-BC6F-47B2-AA3D-A17356FAC882}" type="sibTrans" cxnId="{E739E1D8-A00F-4380-BC5E-DFD7AE984704}">
      <dgm:prSet/>
      <dgm:spPr/>
      <dgm:t>
        <a:bodyPr/>
        <a:lstStyle/>
        <a:p>
          <a:endParaRPr lang="en-US"/>
        </a:p>
      </dgm:t>
    </dgm:pt>
    <dgm:pt modelId="{B6C9D583-7186-4B00-A77D-CD15E38E3BB5}">
      <dgm:prSet phldrT="[Text]"/>
      <dgm:spPr/>
      <dgm:t>
        <a:bodyPr/>
        <a:lstStyle/>
        <a:p>
          <a:r>
            <a:rPr lang="en-US" dirty="0"/>
            <a:t>Health Care Providers </a:t>
          </a:r>
        </a:p>
      </dgm:t>
    </dgm:pt>
    <dgm:pt modelId="{97AC14E5-41D6-4D80-8181-A34BE6998F9B}" type="parTrans" cxnId="{3E625C8F-CB4A-4E8D-9532-E0B766F93DF4}">
      <dgm:prSet/>
      <dgm:spPr/>
      <dgm:t>
        <a:bodyPr/>
        <a:lstStyle/>
        <a:p>
          <a:endParaRPr lang="en-US"/>
        </a:p>
      </dgm:t>
    </dgm:pt>
    <dgm:pt modelId="{959BE8A8-214F-4055-A54B-9B5623D9B9FF}" type="sibTrans" cxnId="{3E625C8F-CB4A-4E8D-9532-E0B766F93DF4}">
      <dgm:prSet/>
      <dgm:spPr/>
      <dgm:t>
        <a:bodyPr/>
        <a:lstStyle/>
        <a:p>
          <a:endParaRPr lang="en-US"/>
        </a:p>
      </dgm:t>
    </dgm:pt>
    <dgm:pt modelId="{13797D31-9F3E-4EE4-9232-45411CD14461}">
      <dgm:prSet phldrT="[Text]"/>
      <dgm:spPr/>
      <dgm:t>
        <a:bodyPr/>
        <a:lstStyle/>
        <a:p>
          <a:r>
            <a:rPr lang="en-US" dirty="0"/>
            <a:t>Courts </a:t>
          </a:r>
        </a:p>
      </dgm:t>
    </dgm:pt>
    <dgm:pt modelId="{15B2E9C4-F397-48B7-9D3E-4D49A8FD2C58}" type="parTrans" cxnId="{8DC9F0B6-0120-4815-AD87-EBEB0E1D66FA}">
      <dgm:prSet/>
      <dgm:spPr/>
      <dgm:t>
        <a:bodyPr/>
        <a:lstStyle/>
        <a:p>
          <a:endParaRPr lang="en-US"/>
        </a:p>
      </dgm:t>
    </dgm:pt>
    <dgm:pt modelId="{D38FC7FD-4F0E-4EF1-A5F8-29AD9F9305C8}" type="sibTrans" cxnId="{8DC9F0B6-0120-4815-AD87-EBEB0E1D66FA}">
      <dgm:prSet/>
      <dgm:spPr/>
      <dgm:t>
        <a:bodyPr/>
        <a:lstStyle/>
        <a:p>
          <a:endParaRPr lang="en-US"/>
        </a:p>
      </dgm:t>
    </dgm:pt>
    <dgm:pt modelId="{E114C9C1-E97C-4F10-89FD-AA224992CACB}" type="pres">
      <dgm:prSet presAssocID="{2CF0CCBE-37A8-4B17-83C2-9694F036046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4B412F8-7361-46CC-936F-18A13CF065E8}" type="pres">
      <dgm:prSet presAssocID="{F6152590-AEB0-4328-B8F6-665B23939851}" presName="Parent" presStyleLbl="node0" presStyleIdx="0" presStyleCnt="1">
        <dgm:presLayoutVars>
          <dgm:chMax val="6"/>
          <dgm:chPref val="6"/>
        </dgm:presLayoutVars>
      </dgm:prSet>
      <dgm:spPr/>
    </dgm:pt>
    <dgm:pt modelId="{CE771068-D34B-43A6-B66F-8C26AF3EA8CE}" type="pres">
      <dgm:prSet presAssocID="{89B6B812-BD84-434E-89D3-DAFA52CFC19A}" presName="Accent1" presStyleCnt="0"/>
      <dgm:spPr/>
    </dgm:pt>
    <dgm:pt modelId="{AAA41B22-C419-451E-9A76-B601C33102AF}" type="pres">
      <dgm:prSet presAssocID="{89B6B812-BD84-434E-89D3-DAFA52CFC19A}" presName="Accent" presStyleLbl="bgShp" presStyleIdx="0" presStyleCnt="6"/>
      <dgm:spPr/>
    </dgm:pt>
    <dgm:pt modelId="{100110E8-0093-43B5-B061-F0DEF948ED0F}" type="pres">
      <dgm:prSet presAssocID="{89B6B812-BD84-434E-89D3-DAFA52CFC19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B8B16261-770B-4FA0-B0B3-FBA175154D6D}" type="pres">
      <dgm:prSet presAssocID="{26A21B77-7012-43BC-A245-204ACAE5B12D}" presName="Accent2" presStyleCnt="0"/>
      <dgm:spPr/>
    </dgm:pt>
    <dgm:pt modelId="{A7B5421F-7D31-450D-B3CB-E0ED826C9125}" type="pres">
      <dgm:prSet presAssocID="{26A21B77-7012-43BC-A245-204ACAE5B12D}" presName="Accent" presStyleLbl="bgShp" presStyleIdx="1" presStyleCnt="6"/>
      <dgm:spPr/>
    </dgm:pt>
    <dgm:pt modelId="{48010ECD-1716-4A6A-A8F6-05EB135CC861}" type="pres">
      <dgm:prSet presAssocID="{26A21B77-7012-43BC-A245-204ACAE5B12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4C45F590-21C0-4AC1-A756-C4197374457B}" type="pres">
      <dgm:prSet presAssocID="{8A5CEBEC-78BE-44EF-9805-B3BD2C6BA9A4}" presName="Accent3" presStyleCnt="0"/>
      <dgm:spPr/>
    </dgm:pt>
    <dgm:pt modelId="{B270D396-632F-45B8-96CE-505BE03304DC}" type="pres">
      <dgm:prSet presAssocID="{8A5CEBEC-78BE-44EF-9805-B3BD2C6BA9A4}" presName="Accent" presStyleLbl="bgShp" presStyleIdx="2" presStyleCnt="6"/>
      <dgm:spPr/>
    </dgm:pt>
    <dgm:pt modelId="{5E599709-67D6-469F-9FE3-9A45494C95EE}" type="pres">
      <dgm:prSet presAssocID="{8A5CEBEC-78BE-44EF-9805-B3BD2C6BA9A4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38581A1-7CB9-4963-9CEC-1C0C46625831}" type="pres">
      <dgm:prSet presAssocID="{6CCE0669-F4C1-4E04-8E50-8D39C9D8D88F}" presName="Accent4" presStyleCnt="0"/>
      <dgm:spPr/>
    </dgm:pt>
    <dgm:pt modelId="{43B82E8D-66BA-47AD-B744-51CAFA4241A6}" type="pres">
      <dgm:prSet presAssocID="{6CCE0669-F4C1-4E04-8E50-8D39C9D8D88F}" presName="Accent" presStyleLbl="bgShp" presStyleIdx="3" presStyleCnt="6"/>
      <dgm:spPr/>
    </dgm:pt>
    <dgm:pt modelId="{F03823C4-752C-4FDA-9B1E-4171C2E38128}" type="pres">
      <dgm:prSet presAssocID="{6CCE0669-F4C1-4E04-8E50-8D39C9D8D88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E253E4DC-CB66-462F-BD76-0C4416EF4C28}" type="pres">
      <dgm:prSet presAssocID="{B6C9D583-7186-4B00-A77D-CD15E38E3BB5}" presName="Accent5" presStyleCnt="0"/>
      <dgm:spPr/>
    </dgm:pt>
    <dgm:pt modelId="{F8299633-D92E-4598-A3EA-8738DAA91134}" type="pres">
      <dgm:prSet presAssocID="{B6C9D583-7186-4B00-A77D-CD15E38E3BB5}" presName="Accent" presStyleLbl="bgShp" presStyleIdx="4" presStyleCnt="6"/>
      <dgm:spPr/>
    </dgm:pt>
    <dgm:pt modelId="{8775DC96-3675-4A96-A321-1FD1DA535CBE}" type="pres">
      <dgm:prSet presAssocID="{B6C9D583-7186-4B00-A77D-CD15E38E3BB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A18FEB27-10F8-40C3-9C34-938647B45C47}" type="pres">
      <dgm:prSet presAssocID="{13797D31-9F3E-4EE4-9232-45411CD14461}" presName="Accent6" presStyleCnt="0"/>
      <dgm:spPr/>
    </dgm:pt>
    <dgm:pt modelId="{38C668A6-4A67-45D2-9BB2-5096955A3DC1}" type="pres">
      <dgm:prSet presAssocID="{13797D31-9F3E-4EE4-9232-45411CD14461}" presName="Accent" presStyleLbl="bgShp" presStyleIdx="5" presStyleCnt="6"/>
      <dgm:spPr/>
    </dgm:pt>
    <dgm:pt modelId="{7D7BC56C-63C6-42D4-B2E3-910A1E3054F5}" type="pres">
      <dgm:prSet presAssocID="{13797D31-9F3E-4EE4-9232-45411CD1446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3025407-08F7-43E7-9D0E-B80B3FFA439B}" srcId="{F6152590-AEB0-4328-B8F6-665B23939851}" destId="{26A21B77-7012-43BC-A245-204ACAE5B12D}" srcOrd="1" destOrd="0" parTransId="{FBD11A42-5F6E-469B-9660-A7A3355B6B3A}" sibTransId="{9A25EF88-96A6-42DE-8866-9FDD5B78D2FB}"/>
    <dgm:cxn modelId="{26598F10-33C4-44F9-ACA7-E33CBFAA282A}" type="presOf" srcId="{F6152590-AEB0-4328-B8F6-665B23939851}" destId="{74B412F8-7361-46CC-936F-18A13CF065E8}" srcOrd="0" destOrd="0" presId="urn:microsoft.com/office/officeart/2011/layout/HexagonRadial"/>
    <dgm:cxn modelId="{53A7162A-3A56-40BD-B086-12D306ECF3B8}" type="presOf" srcId="{26A21B77-7012-43BC-A245-204ACAE5B12D}" destId="{48010ECD-1716-4A6A-A8F6-05EB135CC861}" srcOrd="0" destOrd="0" presId="urn:microsoft.com/office/officeart/2011/layout/HexagonRadial"/>
    <dgm:cxn modelId="{45EDED2B-293C-4077-8F6B-EA4CC5D64780}" type="presOf" srcId="{6CCE0669-F4C1-4E04-8E50-8D39C9D8D88F}" destId="{F03823C4-752C-4FDA-9B1E-4171C2E38128}" srcOrd="0" destOrd="0" presId="urn:microsoft.com/office/officeart/2011/layout/HexagonRadial"/>
    <dgm:cxn modelId="{3A130D2E-46C7-4405-B0AB-3ECAC4188DB8}" type="presOf" srcId="{B6C9D583-7186-4B00-A77D-CD15E38E3BB5}" destId="{8775DC96-3675-4A96-A321-1FD1DA535CBE}" srcOrd="0" destOrd="0" presId="urn:microsoft.com/office/officeart/2011/layout/HexagonRadial"/>
    <dgm:cxn modelId="{F73D474A-6DF7-4B09-A994-BAD89B745279}" srcId="{F6152590-AEB0-4328-B8F6-665B23939851}" destId="{8A5CEBEC-78BE-44EF-9805-B3BD2C6BA9A4}" srcOrd="2" destOrd="0" parTransId="{1F174B72-C75E-469E-9914-69EC8093CFE1}" sibTransId="{B85E2ECC-084F-4507-871C-F04750875A2D}"/>
    <dgm:cxn modelId="{77039D4B-B7D0-455E-AA8D-6C7A4313AC22}" type="presOf" srcId="{2CF0CCBE-37A8-4B17-83C2-9694F0360468}" destId="{E114C9C1-E97C-4F10-89FD-AA224992CACB}" srcOrd="0" destOrd="0" presId="urn:microsoft.com/office/officeart/2011/layout/HexagonRadial"/>
    <dgm:cxn modelId="{BA46AA8C-4265-4BE6-B532-205C5769EC01}" srcId="{F6152590-AEB0-4328-B8F6-665B23939851}" destId="{89B6B812-BD84-434E-89D3-DAFA52CFC19A}" srcOrd="0" destOrd="0" parTransId="{1A6BC962-55D3-4B97-A72A-4608B436E970}" sibTransId="{200C74C2-0778-4EAA-8D95-87813A2F45BB}"/>
    <dgm:cxn modelId="{3E625C8F-CB4A-4E8D-9532-E0B766F93DF4}" srcId="{F6152590-AEB0-4328-B8F6-665B23939851}" destId="{B6C9D583-7186-4B00-A77D-CD15E38E3BB5}" srcOrd="4" destOrd="0" parTransId="{97AC14E5-41D6-4D80-8181-A34BE6998F9B}" sibTransId="{959BE8A8-214F-4055-A54B-9B5623D9B9FF}"/>
    <dgm:cxn modelId="{5A45A398-06B8-4E5B-B4DB-56344EA9BFEE}" type="presOf" srcId="{8A5CEBEC-78BE-44EF-9805-B3BD2C6BA9A4}" destId="{5E599709-67D6-469F-9FE3-9A45494C95EE}" srcOrd="0" destOrd="0" presId="urn:microsoft.com/office/officeart/2011/layout/HexagonRadial"/>
    <dgm:cxn modelId="{7341F79C-5424-43F4-9241-296D122576B5}" type="presOf" srcId="{89B6B812-BD84-434E-89D3-DAFA52CFC19A}" destId="{100110E8-0093-43B5-B061-F0DEF948ED0F}" srcOrd="0" destOrd="0" presId="urn:microsoft.com/office/officeart/2011/layout/HexagonRadial"/>
    <dgm:cxn modelId="{352CF3B2-AEEB-4889-8920-7F518F9BA25C}" srcId="{2CF0CCBE-37A8-4B17-83C2-9694F0360468}" destId="{F6152590-AEB0-4328-B8F6-665B23939851}" srcOrd="0" destOrd="0" parTransId="{F7510508-9077-4D7C-88EF-1830A5A8BAE4}" sibTransId="{E970CE22-6F2A-4C4C-B18D-B7FA37FB3CAC}"/>
    <dgm:cxn modelId="{8DC9F0B6-0120-4815-AD87-EBEB0E1D66FA}" srcId="{F6152590-AEB0-4328-B8F6-665B23939851}" destId="{13797D31-9F3E-4EE4-9232-45411CD14461}" srcOrd="5" destOrd="0" parTransId="{15B2E9C4-F397-48B7-9D3E-4D49A8FD2C58}" sibTransId="{D38FC7FD-4F0E-4EF1-A5F8-29AD9F9305C8}"/>
    <dgm:cxn modelId="{E739E1D8-A00F-4380-BC5E-DFD7AE984704}" srcId="{F6152590-AEB0-4328-B8F6-665B23939851}" destId="{6CCE0669-F4C1-4E04-8E50-8D39C9D8D88F}" srcOrd="3" destOrd="0" parTransId="{3295F5E4-7EFD-423E-AEFD-E4DEADECF089}" sibTransId="{63137B1B-BC6F-47B2-AA3D-A17356FAC882}"/>
    <dgm:cxn modelId="{F1E767FF-4D09-424B-B8E1-ADE23C3D063B}" type="presOf" srcId="{13797D31-9F3E-4EE4-9232-45411CD14461}" destId="{7D7BC56C-63C6-42D4-B2E3-910A1E3054F5}" srcOrd="0" destOrd="0" presId="urn:microsoft.com/office/officeart/2011/layout/HexagonRadial"/>
    <dgm:cxn modelId="{636E16D1-C490-473E-8C99-7FFAD73E8CED}" type="presParOf" srcId="{E114C9C1-E97C-4F10-89FD-AA224992CACB}" destId="{74B412F8-7361-46CC-936F-18A13CF065E8}" srcOrd="0" destOrd="0" presId="urn:microsoft.com/office/officeart/2011/layout/HexagonRadial"/>
    <dgm:cxn modelId="{7F998E9F-D79E-4F54-AF30-AF2FF0145E83}" type="presParOf" srcId="{E114C9C1-E97C-4F10-89FD-AA224992CACB}" destId="{CE771068-D34B-43A6-B66F-8C26AF3EA8CE}" srcOrd="1" destOrd="0" presId="urn:microsoft.com/office/officeart/2011/layout/HexagonRadial"/>
    <dgm:cxn modelId="{46A87838-5650-4DEE-A263-037ACF554DFC}" type="presParOf" srcId="{CE771068-D34B-43A6-B66F-8C26AF3EA8CE}" destId="{AAA41B22-C419-451E-9A76-B601C33102AF}" srcOrd="0" destOrd="0" presId="urn:microsoft.com/office/officeart/2011/layout/HexagonRadial"/>
    <dgm:cxn modelId="{B068BFFF-A70B-481C-B35D-CA9EDF947D22}" type="presParOf" srcId="{E114C9C1-E97C-4F10-89FD-AA224992CACB}" destId="{100110E8-0093-43B5-B061-F0DEF948ED0F}" srcOrd="2" destOrd="0" presId="urn:microsoft.com/office/officeart/2011/layout/HexagonRadial"/>
    <dgm:cxn modelId="{42F2590C-D6DA-4E2C-BF4B-6D5369A38B5C}" type="presParOf" srcId="{E114C9C1-E97C-4F10-89FD-AA224992CACB}" destId="{B8B16261-770B-4FA0-B0B3-FBA175154D6D}" srcOrd="3" destOrd="0" presId="urn:microsoft.com/office/officeart/2011/layout/HexagonRadial"/>
    <dgm:cxn modelId="{AD4F594B-6CFB-4EC9-B875-B5ABBC344C64}" type="presParOf" srcId="{B8B16261-770B-4FA0-B0B3-FBA175154D6D}" destId="{A7B5421F-7D31-450D-B3CB-E0ED826C9125}" srcOrd="0" destOrd="0" presId="urn:microsoft.com/office/officeart/2011/layout/HexagonRadial"/>
    <dgm:cxn modelId="{344408F0-A345-4CEE-B483-88625D743096}" type="presParOf" srcId="{E114C9C1-E97C-4F10-89FD-AA224992CACB}" destId="{48010ECD-1716-4A6A-A8F6-05EB135CC861}" srcOrd="4" destOrd="0" presId="urn:microsoft.com/office/officeart/2011/layout/HexagonRadial"/>
    <dgm:cxn modelId="{AD66DC95-B597-40B6-9F0D-A2F38AAC250C}" type="presParOf" srcId="{E114C9C1-E97C-4F10-89FD-AA224992CACB}" destId="{4C45F590-21C0-4AC1-A756-C4197374457B}" srcOrd="5" destOrd="0" presId="urn:microsoft.com/office/officeart/2011/layout/HexagonRadial"/>
    <dgm:cxn modelId="{E9E88AAD-F8A4-4A55-805E-EA3C226238A8}" type="presParOf" srcId="{4C45F590-21C0-4AC1-A756-C4197374457B}" destId="{B270D396-632F-45B8-96CE-505BE03304DC}" srcOrd="0" destOrd="0" presId="urn:microsoft.com/office/officeart/2011/layout/HexagonRadial"/>
    <dgm:cxn modelId="{A89D3C3F-DB09-460E-B04E-86F458F090B6}" type="presParOf" srcId="{E114C9C1-E97C-4F10-89FD-AA224992CACB}" destId="{5E599709-67D6-469F-9FE3-9A45494C95EE}" srcOrd="6" destOrd="0" presId="urn:microsoft.com/office/officeart/2011/layout/HexagonRadial"/>
    <dgm:cxn modelId="{EBB745D0-2577-45AD-9207-C59A2A47C926}" type="presParOf" srcId="{E114C9C1-E97C-4F10-89FD-AA224992CACB}" destId="{838581A1-7CB9-4963-9CEC-1C0C46625831}" srcOrd="7" destOrd="0" presId="urn:microsoft.com/office/officeart/2011/layout/HexagonRadial"/>
    <dgm:cxn modelId="{9CE2111A-B809-4FE4-9194-6309C4CB4BB6}" type="presParOf" srcId="{838581A1-7CB9-4963-9CEC-1C0C46625831}" destId="{43B82E8D-66BA-47AD-B744-51CAFA4241A6}" srcOrd="0" destOrd="0" presId="urn:microsoft.com/office/officeart/2011/layout/HexagonRadial"/>
    <dgm:cxn modelId="{B7B2F704-D97D-408B-9EEC-BBC8AFE618E2}" type="presParOf" srcId="{E114C9C1-E97C-4F10-89FD-AA224992CACB}" destId="{F03823C4-752C-4FDA-9B1E-4171C2E38128}" srcOrd="8" destOrd="0" presId="urn:microsoft.com/office/officeart/2011/layout/HexagonRadial"/>
    <dgm:cxn modelId="{73286ADF-EBDE-42FC-A191-E44F100D06C0}" type="presParOf" srcId="{E114C9C1-E97C-4F10-89FD-AA224992CACB}" destId="{E253E4DC-CB66-462F-BD76-0C4416EF4C28}" srcOrd="9" destOrd="0" presId="urn:microsoft.com/office/officeart/2011/layout/HexagonRadial"/>
    <dgm:cxn modelId="{BAB3157C-C106-4517-B266-74160E6226E5}" type="presParOf" srcId="{E253E4DC-CB66-462F-BD76-0C4416EF4C28}" destId="{F8299633-D92E-4598-A3EA-8738DAA91134}" srcOrd="0" destOrd="0" presId="urn:microsoft.com/office/officeart/2011/layout/HexagonRadial"/>
    <dgm:cxn modelId="{8F5B5298-F255-4750-813D-7123B36B617E}" type="presParOf" srcId="{E114C9C1-E97C-4F10-89FD-AA224992CACB}" destId="{8775DC96-3675-4A96-A321-1FD1DA535CBE}" srcOrd="10" destOrd="0" presId="urn:microsoft.com/office/officeart/2011/layout/HexagonRadial"/>
    <dgm:cxn modelId="{953E4D02-8F53-4404-9DE8-7BF81DA339C7}" type="presParOf" srcId="{E114C9C1-E97C-4F10-89FD-AA224992CACB}" destId="{A18FEB27-10F8-40C3-9C34-938647B45C47}" srcOrd="11" destOrd="0" presId="urn:microsoft.com/office/officeart/2011/layout/HexagonRadial"/>
    <dgm:cxn modelId="{BCD4E2CF-C781-49F1-8B44-402E3113777E}" type="presParOf" srcId="{A18FEB27-10F8-40C3-9C34-938647B45C47}" destId="{38C668A6-4A67-45D2-9BB2-5096955A3DC1}" srcOrd="0" destOrd="0" presId="urn:microsoft.com/office/officeart/2011/layout/HexagonRadial"/>
    <dgm:cxn modelId="{647025C0-C537-488E-82DE-F3350CAF03BA}" type="presParOf" srcId="{E114C9C1-E97C-4F10-89FD-AA224992CACB}" destId="{7D7BC56C-63C6-42D4-B2E3-910A1E3054F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7042DF-E4F1-443A-A4AA-6097D9A63A6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D75167-7183-469A-854A-D171989C2C92}">
      <dgm:prSet phldrT="[Text]" custT="1"/>
      <dgm:spPr/>
      <dgm:t>
        <a:bodyPr/>
        <a:lstStyle/>
        <a:p>
          <a:r>
            <a:rPr lang="en-US" sz="2400" dirty="0"/>
            <a:t>LME/MCO</a:t>
          </a:r>
        </a:p>
      </dgm:t>
    </dgm:pt>
    <dgm:pt modelId="{6480B195-EB47-4524-BE63-83510CED514F}" type="parTrans" cxnId="{EAAD3FBC-1549-4205-A957-B31B60A8D8EA}">
      <dgm:prSet/>
      <dgm:spPr/>
      <dgm:t>
        <a:bodyPr/>
        <a:lstStyle/>
        <a:p>
          <a:endParaRPr lang="en-US"/>
        </a:p>
      </dgm:t>
    </dgm:pt>
    <dgm:pt modelId="{A2E607CB-FEAA-487D-9E6D-A563BC6E7B42}" type="sibTrans" cxnId="{EAAD3FBC-1549-4205-A957-B31B60A8D8EA}">
      <dgm:prSet/>
      <dgm:spPr/>
      <dgm:t>
        <a:bodyPr/>
        <a:lstStyle/>
        <a:p>
          <a:endParaRPr lang="en-US"/>
        </a:p>
      </dgm:t>
    </dgm:pt>
    <dgm:pt modelId="{2AD201A9-EFBE-4739-B325-3CA936CCA798}">
      <dgm:prSet phldrT="[Text]" custT="1"/>
      <dgm:spPr/>
      <dgm:t>
        <a:bodyPr/>
        <a:lstStyle/>
        <a:p>
          <a:r>
            <a:rPr lang="en-US" sz="2400" dirty="0"/>
            <a:t>Current: MH, IDD, SA Services</a:t>
          </a:r>
        </a:p>
      </dgm:t>
    </dgm:pt>
    <dgm:pt modelId="{1B5B874E-8573-4F4D-ACF9-E982CC86E896}" type="parTrans" cxnId="{FCD6ABEF-E3FA-4281-8A7E-98F45AA5520C}">
      <dgm:prSet/>
      <dgm:spPr/>
      <dgm:t>
        <a:bodyPr/>
        <a:lstStyle/>
        <a:p>
          <a:endParaRPr lang="en-US"/>
        </a:p>
      </dgm:t>
    </dgm:pt>
    <dgm:pt modelId="{B7946D7F-87F4-482D-A18E-94FD6538E392}" type="sibTrans" cxnId="{FCD6ABEF-E3FA-4281-8A7E-98F45AA5520C}">
      <dgm:prSet/>
      <dgm:spPr/>
      <dgm:t>
        <a:bodyPr/>
        <a:lstStyle/>
        <a:p>
          <a:endParaRPr lang="en-US"/>
        </a:p>
      </dgm:t>
    </dgm:pt>
    <dgm:pt modelId="{FA9CF8C7-0D0A-42ED-9798-ECAAB58B91E4}">
      <dgm:prSet phldrT="[Text]" custT="1"/>
      <dgm:spPr/>
      <dgm:t>
        <a:bodyPr/>
        <a:lstStyle/>
        <a:p>
          <a:r>
            <a:rPr lang="en-US" sz="2400" dirty="0"/>
            <a:t>Fee for Service Medicaid</a:t>
          </a:r>
        </a:p>
      </dgm:t>
    </dgm:pt>
    <dgm:pt modelId="{625807DF-DB42-488B-8996-6C7C17F8024F}" type="parTrans" cxnId="{368B151E-0705-403B-AC04-BED04F73851F}">
      <dgm:prSet/>
      <dgm:spPr/>
      <dgm:t>
        <a:bodyPr/>
        <a:lstStyle/>
        <a:p>
          <a:endParaRPr lang="en-US"/>
        </a:p>
      </dgm:t>
    </dgm:pt>
    <dgm:pt modelId="{2AB47745-0C28-4583-B03B-EAF951E12484}" type="sibTrans" cxnId="{368B151E-0705-403B-AC04-BED04F73851F}">
      <dgm:prSet/>
      <dgm:spPr/>
      <dgm:t>
        <a:bodyPr/>
        <a:lstStyle/>
        <a:p>
          <a:endParaRPr lang="en-US"/>
        </a:p>
      </dgm:t>
    </dgm:pt>
    <dgm:pt modelId="{8288A047-ACAD-4DB0-9328-B1C61CAB5B1C}">
      <dgm:prSet phldrT="[Text]" custT="1"/>
      <dgm:spPr/>
      <dgm:t>
        <a:bodyPr/>
        <a:lstStyle/>
        <a:p>
          <a:r>
            <a:rPr lang="en-US" sz="2400" dirty="0"/>
            <a:t>Current: physical health services, prescription, long term care</a:t>
          </a:r>
        </a:p>
      </dgm:t>
    </dgm:pt>
    <dgm:pt modelId="{51500192-AF81-49A3-A8A6-4CEAED2FE2AE}" type="parTrans" cxnId="{46F5AA74-E2BF-4578-84CA-7D276EBEC505}">
      <dgm:prSet/>
      <dgm:spPr/>
      <dgm:t>
        <a:bodyPr/>
        <a:lstStyle/>
        <a:p>
          <a:endParaRPr lang="en-US"/>
        </a:p>
      </dgm:t>
    </dgm:pt>
    <dgm:pt modelId="{9209E26A-3C91-4219-9EA3-B6DF01FB25F5}" type="sibTrans" cxnId="{46F5AA74-E2BF-4578-84CA-7D276EBEC505}">
      <dgm:prSet/>
      <dgm:spPr/>
      <dgm:t>
        <a:bodyPr/>
        <a:lstStyle/>
        <a:p>
          <a:endParaRPr lang="en-US"/>
        </a:p>
      </dgm:t>
    </dgm:pt>
    <dgm:pt modelId="{FE9E5DD9-7E3B-45B7-9ABE-F3E7FF33308B}">
      <dgm:prSet phldrT="[Text]" custT="1"/>
      <dgm:spPr/>
      <dgm:t>
        <a:bodyPr/>
        <a:lstStyle/>
        <a:p>
          <a:r>
            <a:rPr lang="en-US" sz="2400" dirty="0"/>
            <a:t>Private MCO</a:t>
          </a:r>
        </a:p>
      </dgm:t>
    </dgm:pt>
    <dgm:pt modelId="{1CDDA224-8DC6-40D4-B524-4B2A548A87F3}" type="parTrans" cxnId="{ABCF0061-B828-4F01-8BBE-A990A3B897B0}">
      <dgm:prSet/>
      <dgm:spPr/>
      <dgm:t>
        <a:bodyPr/>
        <a:lstStyle/>
        <a:p>
          <a:endParaRPr lang="en-US"/>
        </a:p>
      </dgm:t>
    </dgm:pt>
    <dgm:pt modelId="{23E7FED1-FADC-4F95-BE74-54B5D330BF75}" type="sibTrans" cxnId="{ABCF0061-B828-4F01-8BBE-A990A3B897B0}">
      <dgm:prSet/>
      <dgm:spPr/>
      <dgm:t>
        <a:bodyPr/>
        <a:lstStyle/>
        <a:p>
          <a:endParaRPr lang="en-US"/>
        </a:p>
      </dgm:t>
    </dgm:pt>
    <dgm:pt modelId="{52692CB0-7864-463E-80FD-8A842A394F3B}">
      <dgm:prSet phldrT="[Text]" custT="1"/>
      <dgm:spPr/>
      <dgm:t>
        <a:bodyPr/>
        <a:lstStyle/>
        <a:p>
          <a:r>
            <a:rPr lang="en-US" sz="2400" dirty="0"/>
            <a:t>Physical health prescription, long term care, MH, SA (“Standard benefit plans”)</a:t>
          </a:r>
        </a:p>
      </dgm:t>
    </dgm:pt>
    <dgm:pt modelId="{8B7E8E0C-F037-4FC1-878D-AF9F618AE91A}" type="parTrans" cxnId="{D1B676D8-93FA-46E9-BFF5-9EECC996800D}">
      <dgm:prSet/>
      <dgm:spPr/>
      <dgm:t>
        <a:bodyPr/>
        <a:lstStyle/>
        <a:p>
          <a:endParaRPr lang="en-US"/>
        </a:p>
      </dgm:t>
    </dgm:pt>
    <dgm:pt modelId="{C9CBC00B-84EE-4AE7-81AD-3193088623C3}" type="sibTrans" cxnId="{D1B676D8-93FA-46E9-BFF5-9EECC996800D}">
      <dgm:prSet/>
      <dgm:spPr/>
      <dgm:t>
        <a:bodyPr/>
        <a:lstStyle/>
        <a:p>
          <a:endParaRPr lang="en-US"/>
        </a:p>
      </dgm:t>
    </dgm:pt>
    <dgm:pt modelId="{5DC3509A-44D9-4438-828C-0ADC2AD5D153}">
      <dgm:prSet phldrT="[Text]" custT="1"/>
      <dgm:spPr/>
      <dgm:t>
        <a:bodyPr/>
        <a:lstStyle/>
        <a:p>
          <a:r>
            <a:rPr lang="en-US" sz="2400" dirty="0"/>
            <a:t>Future: MH, IDD, SA </a:t>
          </a:r>
          <a:r>
            <a:rPr lang="en-US" sz="2400" u="sng" dirty="0"/>
            <a:t>and</a:t>
          </a:r>
          <a:r>
            <a:rPr lang="en-US" sz="2400" dirty="0"/>
            <a:t> physical health services for individuals with IDD and </a:t>
          </a:r>
          <a:r>
            <a:rPr lang="en-US" sz="2400" u="sng" dirty="0"/>
            <a:t>serious</a:t>
          </a:r>
          <a:r>
            <a:rPr lang="en-US" sz="2400" dirty="0"/>
            <a:t> MH or SA (“Tailored Plans”)</a:t>
          </a:r>
        </a:p>
      </dgm:t>
    </dgm:pt>
    <dgm:pt modelId="{80887959-B09C-4AFC-A49B-B159E5EE5FBB}" type="parTrans" cxnId="{FC9271A5-C048-4893-82FC-AD5BD03747CA}">
      <dgm:prSet/>
      <dgm:spPr/>
      <dgm:t>
        <a:bodyPr/>
        <a:lstStyle/>
        <a:p>
          <a:endParaRPr lang="en-US"/>
        </a:p>
      </dgm:t>
    </dgm:pt>
    <dgm:pt modelId="{4BC93CBD-132F-4151-B2FE-2D10DF318BC2}" type="sibTrans" cxnId="{FC9271A5-C048-4893-82FC-AD5BD03747CA}">
      <dgm:prSet/>
      <dgm:spPr/>
      <dgm:t>
        <a:bodyPr/>
        <a:lstStyle/>
        <a:p>
          <a:endParaRPr lang="en-US"/>
        </a:p>
      </dgm:t>
    </dgm:pt>
    <dgm:pt modelId="{0F46EFD7-A6A8-46A3-8ABC-ECD15F6815D0}" type="pres">
      <dgm:prSet presAssocID="{877042DF-E4F1-443A-A4AA-6097D9A63A67}" presName="rootnode" presStyleCnt="0">
        <dgm:presLayoutVars>
          <dgm:chMax/>
          <dgm:chPref/>
          <dgm:dir/>
          <dgm:animLvl val="lvl"/>
        </dgm:presLayoutVars>
      </dgm:prSet>
      <dgm:spPr/>
    </dgm:pt>
    <dgm:pt modelId="{A9E0DB80-45E2-4020-B573-F8D9131469CB}" type="pres">
      <dgm:prSet presAssocID="{8ED75167-7183-469A-854A-D171989C2C92}" presName="composite" presStyleCnt="0"/>
      <dgm:spPr/>
    </dgm:pt>
    <dgm:pt modelId="{0FAA8F6F-4063-4739-9628-6FFF04B5848A}" type="pres">
      <dgm:prSet presAssocID="{8ED75167-7183-469A-854A-D171989C2C92}" presName="bentUpArrow1" presStyleLbl="alignImgPlace1" presStyleIdx="0" presStyleCnt="2" custScaleX="138041" custScaleY="467183" custLinFactX="-46676" custLinFactY="95051" custLinFactNeighborX="-100000" custLinFactNeighborY="100000"/>
      <dgm:spPr/>
    </dgm:pt>
    <dgm:pt modelId="{C026A63F-10D2-4D22-BC87-B4BF86F33EE7}" type="pres">
      <dgm:prSet presAssocID="{8ED75167-7183-469A-854A-D171989C2C92}" presName="ParentText" presStyleLbl="node1" presStyleIdx="0" presStyleCnt="3" custScaleX="222326" custScaleY="186044" custLinFactX="-14525" custLinFactNeighborX="-100000" custLinFactNeighborY="-25661">
        <dgm:presLayoutVars>
          <dgm:chMax val="1"/>
          <dgm:chPref val="1"/>
          <dgm:bulletEnabled val="1"/>
        </dgm:presLayoutVars>
      </dgm:prSet>
      <dgm:spPr/>
    </dgm:pt>
    <dgm:pt modelId="{57185C4D-F7F9-42AD-85B1-373F172CA01E}" type="pres">
      <dgm:prSet presAssocID="{8ED75167-7183-469A-854A-D171989C2C92}" presName="ChildText" presStyleLbl="revTx" presStyleIdx="0" presStyleCnt="3" custScaleX="876453" custScaleY="362942" custLinFactX="116137" custLinFactNeighborX="200000" custLinFactNeighborY="455">
        <dgm:presLayoutVars>
          <dgm:chMax val="0"/>
          <dgm:chPref val="0"/>
          <dgm:bulletEnabled val="1"/>
        </dgm:presLayoutVars>
      </dgm:prSet>
      <dgm:spPr/>
    </dgm:pt>
    <dgm:pt modelId="{234D49CB-057B-4A7C-864B-E40BAF49F62F}" type="pres">
      <dgm:prSet presAssocID="{A2E607CB-FEAA-487D-9E6D-A563BC6E7B42}" presName="sibTrans" presStyleCnt="0"/>
      <dgm:spPr/>
    </dgm:pt>
    <dgm:pt modelId="{5786DA38-886E-41FC-83A6-C27EAB765908}" type="pres">
      <dgm:prSet presAssocID="{FA9CF8C7-0D0A-42ED-9798-ECAAB58B91E4}" presName="composite" presStyleCnt="0"/>
      <dgm:spPr/>
    </dgm:pt>
    <dgm:pt modelId="{54A5A548-C419-4622-BA71-D4E1F646F797}" type="pres">
      <dgm:prSet presAssocID="{FA9CF8C7-0D0A-42ED-9798-ECAAB58B91E4}" presName="bentUpArrow1" presStyleLbl="alignImgPlace1" presStyleIdx="1" presStyleCnt="2" custAng="0" custScaleX="151669" custScaleY="149456" custLinFactX="-53461" custLinFactNeighborX="-100000" custLinFactNeighborY="-11475"/>
      <dgm:spPr/>
    </dgm:pt>
    <dgm:pt modelId="{CD756F38-C768-4B76-B320-D0CFC164F18C}" type="pres">
      <dgm:prSet presAssocID="{FA9CF8C7-0D0A-42ED-9798-ECAAB58B91E4}" presName="ParentText" presStyleLbl="node1" presStyleIdx="1" presStyleCnt="3" custScaleX="178618" custScaleY="185311" custLinFactX="-37911" custLinFactNeighborX="-100000" custLinFactNeighborY="-77126">
        <dgm:presLayoutVars>
          <dgm:chMax val="1"/>
          <dgm:chPref val="1"/>
          <dgm:bulletEnabled val="1"/>
        </dgm:presLayoutVars>
      </dgm:prSet>
      <dgm:spPr/>
    </dgm:pt>
    <dgm:pt modelId="{60EE4CB8-2D03-488C-8271-1F4E7D4C18C0}" type="pres">
      <dgm:prSet presAssocID="{FA9CF8C7-0D0A-42ED-9798-ECAAB58B91E4}" presName="ChildText" presStyleLbl="revTx" presStyleIdx="1" presStyleCnt="3" custScaleX="612781" custScaleY="223382" custLinFactX="45968" custLinFactNeighborX="100000" custLinFactNeighborY="-90533">
        <dgm:presLayoutVars>
          <dgm:chMax val="0"/>
          <dgm:chPref val="0"/>
          <dgm:bulletEnabled val="1"/>
        </dgm:presLayoutVars>
      </dgm:prSet>
      <dgm:spPr/>
    </dgm:pt>
    <dgm:pt modelId="{7AF4BAF1-D87E-407A-AAF7-B93C23505A14}" type="pres">
      <dgm:prSet presAssocID="{2AB47745-0C28-4583-B03B-EAF951E12484}" presName="sibTrans" presStyleCnt="0"/>
      <dgm:spPr/>
    </dgm:pt>
    <dgm:pt modelId="{36D99033-EA38-4FA6-9B38-B29595AF942A}" type="pres">
      <dgm:prSet presAssocID="{FE9E5DD9-7E3B-45B7-9ABE-F3E7FF33308B}" presName="composite" presStyleCnt="0"/>
      <dgm:spPr/>
    </dgm:pt>
    <dgm:pt modelId="{9518F68A-8E94-45CC-A6DD-AB6849F84CBB}" type="pres">
      <dgm:prSet presAssocID="{FE9E5DD9-7E3B-45B7-9ABE-F3E7FF33308B}" presName="ParentText" presStyleLbl="node1" presStyleIdx="2" presStyleCnt="3" custScaleX="216538" custScaleY="176034" custLinFactX="-98090" custLinFactNeighborX="-100000" custLinFactNeighborY="-49378">
        <dgm:presLayoutVars>
          <dgm:chMax val="1"/>
          <dgm:chPref val="1"/>
          <dgm:bulletEnabled val="1"/>
        </dgm:presLayoutVars>
      </dgm:prSet>
      <dgm:spPr/>
    </dgm:pt>
    <dgm:pt modelId="{88BDD6B6-551E-4D9D-B945-17EE16AA16FE}" type="pres">
      <dgm:prSet presAssocID="{FE9E5DD9-7E3B-45B7-9ABE-F3E7FF33308B}" presName="FinalChildText" presStyleLbl="revTx" presStyleIdx="2" presStyleCnt="3" custScaleX="530221" custScaleY="394747" custLinFactNeighborX="16823" custLinFactNeighborY="-75191">
        <dgm:presLayoutVars>
          <dgm:chMax val="0"/>
          <dgm:chPref val="0"/>
          <dgm:bulletEnabled val="1"/>
        </dgm:presLayoutVars>
      </dgm:prSet>
      <dgm:spPr/>
    </dgm:pt>
  </dgm:ptLst>
  <dgm:cxnLst>
    <dgm:cxn modelId="{368B151E-0705-403B-AC04-BED04F73851F}" srcId="{877042DF-E4F1-443A-A4AA-6097D9A63A67}" destId="{FA9CF8C7-0D0A-42ED-9798-ECAAB58B91E4}" srcOrd="1" destOrd="0" parTransId="{625807DF-DB42-488B-8996-6C7C17F8024F}" sibTransId="{2AB47745-0C28-4583-B03B-EAF951E12484}"/>
    <dgm:cxn modelId="{52C2A62F-6AC2-4C64-AD3A-3FAF2E783A54}" type="presOf" srcId="{5DC3509A-44D9-4438-828C-0ADC2AD5D153}" destId="{57185C4D-F7F9-42AD-85B1-373F172CA01E}" srcOrd="0" destOrd="1" presId="urn:microsoft.com/office/officeart/2005/8/layout/StepDownProcess"/>
    <dgm:cxn modelId="{697A9634-1371-4948-B672-C7603F2864E1}" type="presOf" srcId="{2AD201A9-EFBE-4739-B325-3CA936CCA798}" destId="{57185C4D-F7F9-42AD-85B1-373F172CA01E}" srcOrd="0" destOrd="0" presId="urn:microsoft.com/office/officeart/2005/8/layout/StepDownProcess"/>
    <dgm:cxn modelId="{2E95B238-87E9-4F45-AF10-3FE8E5E7EC3D}" type="presOf" srcId="{52692CB0-7864-463E-80FD-8A842A394F3B}" destId="{88BDD6B6-551E-4D9D-B945-17EE16AA16FE}" srcOrd="0" destOrd="0" presId="urn:microsoft.com/office/officeart/2005/8/layout/StepDownProcess"/>
    <dgm:cxn modelId="{ABCF0061-B828-4F01-8BBE-A990A3B897B0}" srcId="{877042DF-E4F1-443A-A4AA-6097D9A63A67}" destId="{FE9E5DD9-7E3B-45B7-9ABE-F3E7FF33308B}" srcOrd="2" destOrd="0" parTransId="{1CDDA224-8DC6-40D4-B524-4B2A548A87F3}" sibTransId="{23E7FED1-FADC-4F95-BE74-54B5D330BF75}"/>
    <dgm:cxn modelId="{7D09BD61-BA18-44A2-B3DF-FD0DE18D7092}" type="presOf" srcId="{FE9E5DD9-7E3B-45B7-9ABE-F3E7FF33308B}" destId="{9518F68A-8E94-45CC-A6DD-AB6849F84CBB}" srcOrd="0" destOrd="0" presId="urn:microsoft.com/office/officeart/2005/8/layout/StepDownProcess"/>
    <dgm:cxn modelId="{46F5AA74-E2BF-4578-84CA-7D276EBEC505}" srcId="{FA9CF8C7-0D0A-42ED-9798-ECAAB58B91E4}" destId="{8288A047-ACAD-4DB0-9328-B1C61CAB5B1C}" srcOrd="0" destOrd="0" parTransId="{51500192-AF81-49A3-A8A6-4CEAED2FE2AE}" sibTransId="{9209E26A-3C91-4219-9EA3-B6DF01FB25F5}"/>
    <dgm:cxn modelId="{7012207E-442A-4AB1-9C35-735F5C7E411D}" type="presOf" srcId="{8288A047-ACAD-4DB0-9328-B1C61CAB5B1C}" destId="{60EE4CB8-2D03-488C-8271-1F4E7D4C18C0}" srcOrd="0" destOrd="0" presId="urn:microsoft.com/office/officeart/2005/8/layout/StepDownProcess"/>
    <dgm:cxn modelId="{FC9271A5-C048-4893-82FC-AD5BD03747CA}" srcId="{8ED75167-7183-469A-854A-D171989C2C92}" destId="{5DC3509A-44D9-4438-828C-0ADC2AD5D153}" srcOrd="1" destOrd="0" parTransId="{80887959-B09C-4AFC-A49B-B159E5EE5FBB}" sibTransId="{4BC93CBD-132F-4151-B2FE-2D10DF318BC2}"/>
    <dgm:cxn modelId="{EAAD3FBC-1549-4205-A957-B31B60A8D8EA}" srcId="{877042DF-E4F1-443A-A4AA-6097D9A63A67}" destId="{8ED75167-7183-469A-854A-D171989C2C92}" srcOrd="0" destOrd="0" parTransId="{6480B195-EB47-4524-BE63-83510CED514F}" sibTransId="{A2E607CB-FEAA-487D-9E6D-A563BC6E7B42}"/>
    <dgm:cxn modelId="{202663BF-EC1A-4674-8405-2EF1918FFEC7}" type="presOf" srcId="{FA9CF8C7-0D0A-42ED-9798-ECAAB58B91E4}" destId="{CD756F38-C768-4B76-B320-D0CFC164F18C}" srcOrd="0" destOrd="0" presId="urn:microsoft.com/office/officeart/2005/8/layout/StepDownProcess"/>
    <dgm:cxn modelId="{7D2C86D2-BB29-457D-9FB5-1937E1B9A97D}" type="presOf" srcId="{8ED75167-7183-469A-854A-D171989C2C92}" destId="{C026A63F-10D2-4D22-BC87-B4BF86F33EE7}" srcOrd="0" destOrd="0" presId="urn:microsoft.com/office/officeart/2005/8/layout/StepDownProcess"/>
    <dgm:cxn modelId="{D1B676D8-93FA-46E9-BFF5-9EECC996800D}" srcId="{FE9E5DD9-7E3B-45B7-9ABE-F3E7FF33308B}" destId="{52692CB0-7864-463E-80FD-8A842A394F3B}" srcOrd="0" destOrd="0" parTransId="{8B7E8E0C-F037-4FC1-878D-AF9F618AE91A}" sibTransId="{C9CBC00B-84EE-4AE7-81AD-3193088623C3}"/>
    <dgm:cxn modelId="{DFC7F8E5-287A-4546-A4E0-896EF36B08F5}" type="presOf" srcId="{877042DF-E4F1-443A-A4AA-6097D9A63A67}" destId="{0F46EFD7-A6A8-46A3-8ABC-ECD15F6815D0}" srcOrd="0" destOrd="0" presId="urn:microsoft.com/office/officeart/2005/8/layout/StepDownProcess"/>
    <dgm:cxn modelId="{FCD6ABEF-E3FA-4281-8A7E-98F45AA5520C}" srcId="{8ED75167-7183-469A-854A-D171989C2C92}" destId="{2AD201A9-EFBE-4739-B325-3CA936CCA798}" srcOrd="0" destOrd="0" parTransId="{1B5B874E-8573-4F4D-ACF9-E982CC86E896}" sibTransId="{B7946D7F-87F4-482D-A18E-94FD6538E392}"/>
    <dgm:cxn modelId="{FCDC8210-8643-4F72-9004-5C0116E08518}" type="presParOf" srcId="{0F46EFD7-A6A8-46A3-8ABC-ECD15F6815D0}" destId="{A9E0DB80-45E2-4020-B573-F8D9131469CB}" srcOrd="0" destOrd="0" presId="urn:microsoft.com/office/officeart/2005/8/layout/StepDownProcess"/>
    <dgm:cxn modelId="{81656FC4-7140-4C97-9626-166298EDB154}" type="presParOf" srcId="{A9E0DB80-45E2-4020-B573-F8D9131469CB}" destId="{0FAA8F6F-4063-4739-9628-6FFF04B5848A}" srcOrd="0" destOrd="0" presId="urn:microsoft.com/office/officeart/2005/8/layout/StepDownProcess"/>
    <dgm:cxn modelId="{DE795779-8206-4F21-AB40-D25BA2AD5008}" type="presParOf" srcId="{A9E0DB80-45E2-4020-B573-F8D9131469CB}" destId="{C026A63F-10D2-4D22-BC87-B4BF86F33EE7}" srcOrd="1" destOrd="0" presId="urn:microsoft.com/office/officeart/2005/8/layout/StepDownProcess"/>
    <dgm:cxn modelId="{E86DC3F6-DAE3-46D7-A507-5D100F1F233D}" type="presParOf" srcId="{A9E0DB80-45E2-4020-B573-F8D9131469CB}" destId="{57185C4D-F7F9-42AD-85B1-373F172CA01E}" srcOrd="2" destOrd="0" presId="urn:microsoft.com/office/officeart/2005/8/layout/StepDownProcess"/>
    <dgm:cxn modelId="{8FD81BB9-9674-48E3-BA37-34CA33211B86}" type="presParOf" srcId="{0F46EFD7-A6A8-46A3-8ABC-ECD15F6815D0}" destId="{234D49CB-057B-4A7C-864B-E40BAF49F62F}" srcOrd="1" destOrd="0" presId="urn:microsoft.com/office/officeart/2005/8/layout/StepDownProcess"/>
    <dgm:cxn modelId="{23FF1FC3-69A6-4883-BDF5-0E7840CCC7F0}" type="presParOf" srcId="{0F46EFD7-A6A8-46A3-8ABC-ECD15F6815D0}" destId="{5786DA38-886E-41FC-83A6-C27EAB765908}" srcOrd="2" destOrd="0" presId="urn:microsoft.com/office/officeart/2005/8/layout/StepDownProcess"/>
    <dgm:cxn modelId="{83B313CF-C56F-4C62-AC34-D2AD9234D7B2}" type="presParOf" srcId="{5786DA38-886E-41FC-83A6-C27EAB765908}" destId="{54A5A548-C419-4622-BA71-D4E1F646F797}" srcOrd="0" destOrd="0" presId="urn:microsoft.com/office/officeart/2005/8/layout/StepDownProcess"/>
    <dgm:cxn modelId="{D1E0E50F-9E7D-4FCF-901D-0B2C8D47CD43}" type="presParOf" srcId="{5786DA38-886E-41FC-83A6-C27EAB765908}" destId="{CD756F38-C768-4B76-B320-D0CFC164F18C}" srcOrd="1" destOrd="0" presId="urn:microsoft.com/office/officeart/2005/8/layout/StepDownProcess"/>
    <dgm:cxn modelId="{17F32AB3-2032-4922-8A78-00558DC59D35}" type="presParOf" srcId="{5786DA38-886E-41FC-83A6-C27EAB765908}" destId="{60EE4CB8-2D03-488C-8271-1F4E7D4C18C0}" srcOrd="2" destOrd="0" presId="urn:microsoft.com/office/officeart/2005/8/layout/StepDownProcess"/>
    <dgm:cxn modelId="{B519324E-A55F-4C6F-8188-FA8D2F65F0B5}" type="presParOf" srcId="{0F46EFD7-A6A8-46A3-8ABC-ECD15F6815D0}" destId="{7AF4BAF1-D87E-407A-AAF7-B93C23505A14}" srcOrd="3" destOrd="0" presId="urn:microsoft.com/office/officeart/2005/8/layout/StepDownProcess"/>
    <dgm:cxn modelId="{36950A9A-BF9A-4742-B910-76CEF1697E27}" type="presParOf" srcId="{0F46EFD7-A6A8-46A3-8ABC-ECD15F6815D0}" destId="{36D99033-EA38-4FA6-9B38-B29595AF942A}" srcOrd="4" destOrd="0" presId="urn:microsoft.com/office/officeart/2005/8/layout/StepDownProcess"/>
    <dgm:cxn modelId="{BEBC8027-4E63-4203-82EC-0069DF17704A}" type="presParOf" srcId="{36D99033-EA38-4FA6-9B38-B29595AF942A}" destId="{9518F68A-8E94-45CC-A6DD-AB6849F84CBB}" srcOrd="0" destOrd="0" presId="urn:microsoft.com/office/officeart/2005/8/layout/StepDownProcess"/>
    <dgm:cxn modelId="{C3922D0D-5B7E-4E4F-B169-9D02B395441B}" type="presParOf" srcId="{36D99033-EA38-4FA6-9B38-B29595AF942A}" destId="{88BDD6B6-551E-4D9D-B945-17EE16AA16FE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3EAA8-4998-4643-96A8-AF9279F09F15}">
      <dsp:nvSpPr>
        <dsp:cNvPr id="0" name=""/>
        <dsp:cNvSpPr/>
      </dsp:nvSpPr>
      <dsp:spPr>
        <a:xfrm>
          <a:off x="1535761" y="312530"/>
          <a:ext cx="2657760" cy="265816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339D2-E9BA-45C7-913C-52A5D31FDB35}">
      <dsp:nvSpPr>
        <dsp:cNvPr id="0" name=""/>
        <dsp:cNvSpPr/>
      </dsp:nvSpPr>
      <dsp:spPr>
        <a:xfrm>
          <a:off x="2123213" y="1272208"/>
          <a:ext cx="1476866" cy="738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Area Authority</a:t>
          </a:r>
        </a:p>
      </dsp:txBody>
      <dsp:txXfrm>
        <a:off x="2123213" y="1272208"/>
        <a:ext cx="1476866" cy="738256"/>
      </dsp:txXfrm>
    </dsp:sp>
    <dsp:sp modelId="{77C37AC5-51D3-4DD9-BF6B-DCC0C8397097}">
      <dsp:nvSpPr>
        <dsp:cNvPr id="0" name=""/>
        <dsp:cNvSpPr/>
      </dsp:nvSpPr>
      <dsp:spPr>
        <a:xfrm>
          <a:off x="797577" y="1839843"/>
          <a:ext cx="2657760" cy="265816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E4B5C-A629-4670-BFC3-27A1F06BB0A4}">
      <dsp:nvSpPr>
        <dsp:cNvPr id="0" name=""/>
        <dsp:cNvSpPr/>
      </dsp:nvSpPr>
      <dsp:spPr>
        <a:xfrm>
          <a:off x="1388024" y="2808356"/>
          <a:ext cx="1476866" cy="738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Local Management Entity (LME)</a:t>
          </a:r>
        </a:p>
      </dsp:txBody>
      <dsp:txXfrm>
        <a:off x="1388024" y="2808356"/>
        <a:ext cx="1476866" cy="738256"/>
      </dsp:txXfrm>
    </dsp:sp>
    <dsp:sp modelId="{4064765C-CBFF-43F8-89C0-9FAFC384051A}">
      <dsp:nvSpPr>
        <dsp:cNvPr id="0" name=""/>
        <dsp:cNvSpPr/>
      </dsp:nvSpPr>
      <dsp:spPr>
        <a:xfrm>
          <a:off x="1724924" y="3549926"/>
          <a:ext cx="2283428" cy="228434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4F7B2-79EB-4A53-B121-9E7482496809}">
      <dsp:nvSpPr>
        <dsp:cNvPr id="0" name=""/>
        <dsp:cNvSpPr/>
      </dsp:nvSpPr>
      <dsp:spPr>
        <a:xfrm>
          <a:off x="2126707" y="4346713"/>
          <a:ext cx="1476866" cy="738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Managed Care Organization (MCO)</a:t>
          </a:r>
        </a:p>
      </dsp:txBody>
      <dsp:txXfrm>
        <a:off x="2126707" y="4346713"/>
        <a:ext cx="1476866" cy="738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412F8-7361-46CC-936F-18A13CF065E8}">
      <dsp:nvSpPr>
        <dsp:cNvPr id="0" name=""/>
        <dsp:cNvSpPr/>
      </dsp:nvSpPr>
      <dsp:spPr>
        <a:xfrm>
          <a:off x="3052224" y="1671584"/>
          <a:ext cx="2124656" cy="183791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LME-MCO</a:t>
          </a:r>
        </a:p>
      </dsp:txBody>
      <dsp:txXfrm>
        <a:off x="3404309" y="1976152"/>
        <a:ext cx="1420486" cy="1228777"/>
      </dsp:txXfrm>
    </dsp:sp>
    <dsp:sp modelId="{A7B5421F-7D31-450D-B3CB-E0ED826C9125}">
      <dsp:nvSpPr>
        <dsp:cNvPr id="0" name=""/>
        <dsp:cNvSpPr/>
      </dsp:nvSpPr>
      <dsp:spPr>
        <a:xfrm>
          <a:off x="4382667" y="792266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110E8-0093-43B5-B061-F0DEF948ED0F}">
      <dsp:nvSpPr>
        <dsp:cNvPr id="0" name=""/>
        <dsp:cNvSpPr/>
      </dsp:nvSpPr>
      <dsp:spPr>
        <a:xfrm>
          <a:off x="3247936" y="0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Social Services</a:t>
          </a:r>
        </a:p>
      </dsp:txBody>
      <dsp:txXfrm>
        <a:off x="3536480" y="249625"/>
        <a:ext cx="1164052" cy="1007041"/>
      </dsp:txXfrm>
    </dsp:sp>
    <dsp:sp modelId="{B270D396-632F-45B8-96CE-505BE03304DC}">
      <dsp:nvSpPr>
        <dsp:cNvPr id="0" name=""/>
        <dsp:cNvSpPr/>
      </dsp:nvSpPr>
      <dsp:spPr>
        <a:xfrm>
          <a:off x="5318228" y="2083521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010ECD-1716-4A6A-A8F6-05EB135CC861}">
      <dsp:nvSpPr>
        <dsp:cNvPr id="0" name=""/>
        <dsp:cNvSpPr/>
      </dsp:nvSpPr>
      <dsp:spPr>
        <a:xfrm>
          <a:off x="4844764" y="926470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Juvenile Justice</a:t>
          </a:r>
        </a:p>
      </dsp:txBody>
      <dsp:txXfrm>
        <a:off x="5133308" y="1176095"/>
        <a:ext cx="1164052" cy="1007041"/>
      </dsp:txXfrm>
    </dsp:sp>
    <dsp:sp modelId="{43B82E8D-66BA-47AD-B744-51CAFA4241A6}">
      <dsp:nvSpPr>
        <dsp:cNvPr id="0" name=""/>
        <dsp:cNvSpPr/>
      </dsp:nvSpPr>
      <dsp:spPr>
        <a:xfrm>
          <a:off x="4668327" y="3541105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599709-67D6-469F-9FE3-9A45494C95EE}">
      <dsp:nvSpPr>
        <dsp:cNvPr id="0" name=""/>
        <dsp:cNvSpPr/>
      </dsp:nvSpPr>
      <dsp:spPr>
        <a:xfrm>
          <a:off x="4844764" y="2747802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Schools</a:t>
          </a:r>
        </a:p>
      </dsp:txBody>
      <dsp:txXfrm>
        <a:off x="5133308" y="2997427"/>
        <a:ext cx="1164052" cy="1007041"/>
      </dsp:txXfrm>
    </dsp:sp>
    <dsp:sp modelId="{F8299633-D92E-4598-A3EA-8738DAA91134}">
      <dsp:nvSpPr>
        <dsp:cNvPr id="0" name=""/>
        <dsp:cNvSpPr/>
      </dsp:nvSpPr>
      <dsp:spPr>
        <a:xfrm>
          <a:off x="3056178" y="3692408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3823C4-752C-4FDA-9B1E-4171C2E38128}">
      <dsp:nvSpPr>
        <dsp:cNvPr id="0" name=""/>
        <dsp:cNvSpPr/>
      </dsp:nvSpPr>
      <dsp:spPr>
        <a:xfrm>
          <a:off x="3247936" y="3675308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Others</a:t>
          </a:r>
        </a:p>
      </dsp:txBody>
      <dsp:txXfrm>
        <a:off x="3536480" y="3924933"/>
        <a:ext cx="1164052" cy="1007041"/>
      </dsp:txXfrm>
    </dsp:sp>
    <dsp:sp modelId="{38C668A6-4A67-45D2-9BB2-5096955A3DC1}">
      <dsp:nvSpPr>
        <dsp:cNvPr id="0" name=""/>
        <dsp:cNvSpPr/>
      </dsp:nvSpPr>
      <dsp:spPr>
        <a:xfrm>
          <a:off x="2105297" y="2401671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5DC96-3675-4A96-A321-1FD1DA535CBE}">
      <dsp:nvSpPr>
        <dsp:cNvPr id="0" name=""/>
        <dsp:cNvSpPr/>
      </dsp:nvSpPr>
      <dsp:spPr>
        <a:xfrm>
          <a:off x="1643694" y="2748838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Health Care Providers </a:t>
          </a:r>
        </a:p>
      </dsp:txBody>
      <dsp:txXfrm>
        <a:off x="1932238" y="2998463"/>
        <a:ext cx="1164052" cy="1007041"/>
      </dsp:txXfrm>
    </dsp:sp>
    <dsp:sp modelId="{7D7BC56C-63C6-42D4-B2E3-910A1E3054F5}">
      <dsp:nvSpPr>
        <dsp:cNvPr id="0" name=""/>
        <dsp:cNvSpPr/>
      </dsp:nvSpPr>
      <dsp:spPr>
        <a:xfrm>
          <a:off x="1643694" y="924397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Courts </a:t>
          </a:r>
        </a:p>
      </dsp:txBody>
      <dsp:txXfrm>
        <a:off x="1932238" y="1174022"/>
        <a:ext cx="1164052" cy="10070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AA8F6F-4063-4739-9628-6FFF04B5848A}">
      <dsp:nvSpPr>
        <dsp:cNvPr id="0" name=""/>
        <dsp:cNvSpPr/>
      </dsp:nvSpPr>
      <dsp:spPr>
        <a:xfrm rot="5400000">
          <a:off x="-86372" y="2049354"/>
          <a:ext cx="2389970" cy="8039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26A63F-10D2-4D22-BC87-B4BF86F33EE7}">
      <dsp:nvSpPr>
        <dsp:cNvPr id="0" name=""/>
        <dsp:cNvSpPr/>
      </dsp:nvSpPr>
      <dsp:spPr>
        <a:xfrm>
          <a:off x="58544" y="181199"/>
          <a:ext cx="1914635" cy="112147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LME/MCO</a:t>
          </a:r>
        </a:p>
      </dsp:txBody>
      <dsp:txXfrm>
        <a:off x="113300" y="235955"/>
        <a:ext cx="1805123" cy="1011962"/>
      </dsp:txXfrm>
    </dsp:sp>
    <dsp:sp modelId="{57185C4D-F7F9-42AD-85B1-373F172CA01E}">
      <dsp:nvSpPr>
        <dsp:cNvPr id="0" name=""/>
        <dsp:cNvSpPr/>
      </dsp:nvSpPr>
      <dsp:spPr>
        <a:xfrm>
          <a:off x="1981197" y="14388"/>
          <a:ext cx="5489601" cy="17682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Current: MH, IDD, SA Services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Future: MH, IDD, SA </a:t>
          </a:r>
          <a:r>
            <a:rPr lang="en-US" sz="2400" u="sng" kern="1200" dirty="0"/>
            <a:t>and</a:t>
          </a:r>
          <a:r>
            <a:rPr lang="en-US" sz="2400" kern="1200" dirty="0"/>
            <a:t> physical health services for individuals with IDD and </a:t>
          </a:r>
          <a:r>
            <a:rPr lang="en-US" sz="2400" u="sng" kern="1200" dirty="0"/>
            <a:t>serious</a:t>
          </a:r>
          <a:r>
            <a:rPr lang="en-US" sz="2400" kern="1200" dirty="0"/>
            <a:t> MH or SA (“Tailored Plans”)</a:t>
          </a:r>
        </a:p>
      </dsp:txBody>
      <dsp:txXfrm>
        <a:off x="1981197" y="14388"/>
        <a:ext cx="5489601" cy="1768290"/>
      </dsp:txXfrm>
    </dsp:sp>
    <dsp:sp modelId="{54A5A548-C419-4622-BA71-D4E1F646F797}">
      <dsp:nvSpPr>
        <dsp:cNvPr id="0" name=""/>
        <dsp:cNvSpPr/>
      </dsp:nvSpPr>
      <dsp:spPr>
        <a:xfrm rot="5400000">
          <a:off x="2496073" y="2826614"/>
          <a:ext cx="764572" cy="88332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756F38-C768-4B76-B320-D0CFC164F18C}">
      <dsp:nvSpPr>
        <dsp:cNvPr id="0" name=""/>
        <dsp:cNvSpPr/>
      </dsp:nvSpPr>
      <dsp:spPr>
        <a:xfrm>
          <a:off x="1854614" y="1746649"/>
          <a:ext cx="1538229" cy="1117055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Fee for Service Medicaid</a:t>
          </a:r>
        </a:p>
      </dsp:txBody>
      <dsp:txXfrm>
        <a:off x="1909154" y="1801189"/>
        <a:ext cx="1429149" cy="1007975"/>
      </dsp:txXfrm>
    </dsp:sp>
    <dsp:sp modelId="{60EE4CB8-2D03-488C-8271-1F4E7D4C18C0}">
      <dsp:nvSpPr>
        <dsp:cNvPr id="0" name=""/>
        <dsp:cNvSpPr/>
      </dsp:nvSpPr>
      <dsp:spPr>
        <a:xfrm>
          <a:off x="3550364" y="1784532"/>
          <a:ext cx="3838110" cy="10883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Current: physical health services, prescription, long term care</a:t>
          </a:r>
        </a:p>
      </dsp:txBody>
      <dsp:txXfrm>
        <a:off x="3550364" y="1784532"/>
        <a:ext cx="3838110" cy="1088339"/>
      </dsp:txXfrm>
    </dsp:sp>
    <dsp:sp modelId="{9518F68A-8E94-45CC-A6DD-AB6849F84CBB}">
      <dsp:nvSpPr>
        <dsp:cNvPr id="0" name=""/>
        <dsp:cNvSpPr/>
      </dsp:nvSpPr>
      <dsp:spPr>
        <a:xfrm>
          <a:off x="3565194" y="3406048"/>
          <a:ext cx="1864789" cy="106113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Private MCO</a:t>
          </a:r>
        </a:p>
      </dsp:txBody>
      <dsp:txXfrm>
        <a:off x="3617004" y="3457858"/>
        <a:ext cx="1761169" cy="957514"/>
      </dsp:txXfrm>
    </dsp:sp>
    <dsp:sp modelId="{88BDD6B6-551E-4D9D-B945-17EE16AA16FE}">
      <dsp:nvSpPr>
        <dsp:cNvPr id="0" name=""/>
        <dsp:cNvSpPr/>
      </dsp:nvSpPr>
      <dsp:spPr>
        <a:xfrm>
          <a:off x="5287866" y="2905999"/>
          <a:ext cx="3321001" cy="19232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Physical health prescription, long term care, MH, SA (“Standard benefit plans”)</a:t>
          </a:r>
        </a:p>
      </dsp:txBody>
      <dsp:txXfrm>
        <a:off x="5287866" y="2905999"/>
        <a:ext cx="3321001" cy="1923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367" cy="464503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456" y="1"/>
            <a:ext cx="3037366" cy="464503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6B330D-3E5F-4A7B-8C55-E61641C4D63A}" type="datetimeFigureOut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726530" y="8831898"/>
            <a:ext cx="2257907" cy="464502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19538" y="8830313"/>
            <a:ext cx="1789285" cy="464503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403263-97F4-4F6D-AE56-F23798FEB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360" y="8599171"/>
            <a:ext cx="2181013" cy="5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080024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367" cy="464503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456" y="1"/>
            <a:ext cx="3037366" cy="464503"/>
          </a:xfrm>
          <a:prstGeom prst="rect">
            <a:avLst/>
          </a:prstGeom>
        </p:spPr>
        <p:txBody>
          <a:bodyPr vert="horz" lIns="92440" tIns="46221" rIns="92440" bIns="4622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705C14-5E09-4F36-B9AA-B1D29B053926}" type="datetimeFigureOut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0" tIns="46221" rIns="92440" bIns="4622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67" y="4415157"/>
            <a:ext cx="5609267" cy="4183697"/>
          </a:xfrm>
          <a:prstGeom prst="rect">
            <a:avLst/>
          </a:prstGeom>
        </p:spPr>
        <p:txBody>
          <a:bodyPr vert="horz" lIns="92440" tIns="46221" rIns="92440" bIns="4622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3"/>
            <a:ext cx="3037367" cy="464503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456" y="8830313"/>
            <a:ext cx="3037366" cy="464503"/>
          </a:xfrm>
          <a:prstGeom prst="rect">
            <a:avLst/>
          </a:prstGeom>
        </p:spPr>
        <p:txBody>
          <a:bodyPr vert="horz" lIns="92440" tIns="46221" rIns="92440" bIns="4622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5FF0A9-B9EA-4509-801A-A694888BA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9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A4A7C8-BACB-4EB1-8F70-4DB6636DBA1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D07B796-2A00-48B5-BBAE-BA3A8C6819EF}" type="datetime1">
              <a:rPr lang="en-US" smtClean="0"/>
              <a:pPr>
                <a:defRPr/>
              </a:pPr>
              <a:t>4/13/2020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8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44884-A4AC-42A9-9742-81CFE87734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4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All LMEs must implement the “1915(b)/(c) Managed Care Waiver” by July 2013</a:t>
            </a:r>
          </a:p>
          <a:p>
            <a:pPr>
              <a:buFont typeface="Arial" charset="0"/>
              <a:buNone/>
              <a:defRPr/>
            </a:pPr>
            <a:r>
              <a:rPr lang="en-US" sz="2400" dirty="0"/>
              <a:t>					S.L. 2011-264 (H 916)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Federal government </a:t>
            </a:r>
            <a:r>
              <a:rPr lang="en-US" sz="2800" i="1" dirty="0"/>
              <a:t>waives</a:t>
            </a:r>
            <a:r>
              <a:rPr lang="en-US" sz="2800" dirty="0"/>
              <a:t> certain Medicaid rules to permit the state to implement Medicaid in a different way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From fee for service </a:t>
            </a:r>
            <a:r>
              <a:rPr lang="en-US" dirty="0"/>
              <a:t>system </a:t>
            </a:r>
            <a:r>
              <a:rPr lang="en-US" sz="2400" dirty="0"/>
              <a:t>to capitated funding system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From freedom of choice to mandatory enrollment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The state promises to implement  a “managed care” system that contains </a:t>
            </a:r>
            <a:r>
              <a:rPr lang="en-US" sz="2800" u="sng" dirty="0"/>
              <a:t>costs</a:t>
            </a:r>
            <a:r>
              <a:rPr lang="en-US" sz="2800" dirty="0"/>
              <a:t> while improving the </a:t>
            </a:r>
            <a:r>
              <a:rPr lang="en-US" sz="2800" u="sng" dirty="0"/>
              <a:t>quality</a:t>
            </a:r>
            <a:r>
              <a:rPr lang="en-US" sz="2800" dirty="0"/>
              <a:t> of services </a:t>
            </a:r>
          </a:p>
          <a:p>
            <a:r>
              <a:rPr lang="en-US" dirty="0"/>
              <a:t>Financial authority and risk for managing Medicaid $$</a:t>
            </a:r>
          </a:p>
          <a:p>
            <a:r>
              <a:rPr lang="en-US" dirty="0"/>
              <a:t>Degree of control over provider behavior and patient choice to control quality and cost of care</a:t>
            </a:r>
          </a:p>
          <a:p>
            <a:r>
              <a:rPr lang="en-US" dirty="0"/>
              <a:t>Use managed care strategies, including care coordination and utilization management, to reduce the trend of escalating costs 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0A9-B9EA-4509-801A-A694888BA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73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0A9-B9EA-4509-801A-A694888BA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090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2C9508-81D9-4188-A4CC-E936769EDD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87902C3-C4BD-425A-BAB3-AE6C8649D3CD}" type="datetime1">
              <a:rPr lang="en-US" smtClean="0"/>
              <a:pPr>
                <a:defRPr/>
              </a:pPr>
              <a:t>4/13/2020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6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LME Board Leadership Institute 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B4B55-E856-4AD2-8071-60A493A0D88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506" y="4422461"/>
            <a:ext cx="5748042" cy="4188777"/>
          </a:xfrm>
          <a:noFill/>
          <a:ln/>
        </p:spPr>
        <p:txBody>
          <a:bodyPr/>
          <a:lstStyle/>
          <a:p>
            <a:pPr eaLnBrk="1" hangingPunct="1"/>
            <a:endParaRPr lang="en-US" dirty="0">
              <a:solidFill>
                <a:srgbClr val="FFFFCC"/>
              </a:solidFill>
              <a:latin typeface="Arial" charset="0"/>
            </a:endParaRPr>
          </a:p>
          <a:p>
            <a:r>
              <a:rPr lang="en-US" b="1" dirty="0"/>
              <a:t>7.4 Utilization Management:</a:t>
            </a:r>
            <a:endParaRPr lang="en-US" dirty="0"/>
          </a:p>
          <a:p>
            <a:r>
              <a:rPr lang="en-US" dirty="0"/>
              <a:t>29</a:t>
            </a:r>
          </a:p>
          <a:p>
            <a:r>
              <a:rPr lang="en-US" dirty="0"/>
              <a:t>Utilization Management Program: PARTNERS shall have a Utilization Management Program that is consistent</a:t>
            </a:r>
          </a:p>
          <a:p>
            <a:r>
              <a:rPr lang="en-US" dirty="0"/>
              <a:t>with the requirements of 42 C.F.R. 456 and 42 C.F.R. 438, Subpart D. The Utilization Management Program</a:t>
            </a:r>
          </a:p>
          <a:p>
            <a:r>
              <a:rPr lang="en-US" dirty="0"/>
              <a:t>shall include a written Utilization Management Plan which describes the mechanisms used to detect</a:t>
            </a:r>
          </a:p>
          <a:p>
            <a:r>
              <a:rPr lang="en-US" dirty="0"/>
              <a:t>underutilization of services as well as overutilization. The written Utilization Management Plan shall address</a:t>
            </a:r>
          </a:p>
          <a:p>
            <a:r>
              <a:rPr lang="en-US" dirty="0"/>
              <a:t>procedures used by PARTNERS to review and approve requests for medical services, and shall identify the</a:t>
            </a:r>
          </a:p>
          <a:p>
            <a:r>
              <a:rPr lang="en-US" dirty="0"/>
              <a:t>clinical criteria used by PARTNERS to evaluate the medical necessity of the service being requested.</a:t>
            </a:r>
          </a:p>
          <a:p>
            <a:r>
              <a:rPr lang="en-US" dirty="0"/>
              <a:t>PARTNERS shall ensure consistent application of review criteria and shall consult with requesting providers when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0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Processes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used by an entity that delivers, administers and/or assumes risk for health care services to control or influence the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quality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accessibility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utilization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costs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outcomes</a:t>
            </a:r>
            <a:r>
              <a:rPr lang="en-US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services provided to a defined enrollee population.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5FF0A9-B9EA-4509-801A-A694888BA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09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DMH Contract---3.5. Analysis of Data (LME-MCO Data and Community Care of North Carolina</a:t>
            </a:r>
          </a:p>
          <a:p>
            <a:r>
              <a:rPr lang="en-US" b="1" dirty="0"/>
              <a:t>(CCNC) )</a:t>
            </a:r>
          </a:p>
          <a:p>
            <a:endParaRPr lang="en-US" dirty="0"/>
          </a:p>
          <a:p>
            <a:pPr defTabSz="934974">
              <a:defRPr/>
            </a:pPr>
            <a:r>
              <a:rPr lang="en-US" dirty="0"/>
              <a:t>Exchange information with CCNC to inform decision-making on consumer access, initiation, engagement, retention, continuity of care, and other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66EFB-5B08-4A36-B41F-6CDCA99B2E2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63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166EFB-5B08-4A36-B41F-6CDCA99B2E2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2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DEBCB-B51C-468E-981A-1BFEE278FD4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3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OGPPT_Cupploa_nochimney.bm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6950"/>
            <a:ext cx="914400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6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F248-19E3-45A0-BC15-0EB78A97DDDF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FA2A-0F5A-4A7A-9DDD-B277A2CB7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79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29DC8-7417-42B0-986B-AE59B4ECAFFF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0709-1FB5-48F6-A635-70A588C87F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7727-8420-4719-8A9B-54DE90F789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204A-17B9-4C92-A534-2F9FB83193FA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4A166-C686-41ED-B5CB-4C973E03C8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3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2C2C7-4745-4C2E-A514-AE469B2CEEDD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DB54-4564-470D-8FE4-4A22607182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1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457200" y="274638"/>
            <a:ext cx="8229600" cy="715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506EB-7507-47A8-8A6D-0CCB7DC765CB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83CB8-AB46-4887-9BD1-FADB435EFF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6F56-D316-424B-9BA0-EC528BB6C5AD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FACC9-81E5-4B5E-BBA8-2F06A158FB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024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26D6-FD4F-4B8C-9217-F27310D643D3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C2D2-D972-47AF-8693-0DE1639C0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0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4222-65C1-46D7-8D67-7A4D8E17A9A0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50BE6-9FF2-46E3-A77B-02D5211E38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9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EE9F-1962-47DA-99B9-002C82BDC030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A3F69-FBD7-45C9-B27A-81C024126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49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737A-E4CE-4C00-961D-F6A06CF4E3BD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29C50-A2FF-4BF2-989B-23EC33210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0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OG_BottomBar_full.bmp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5400" y="6400800"/>
            <a:ext cx="9144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8F7AC0-38E3-43E1-9CDE-9B0F73F4A5AC}" type="datetime1">
              <a:rPr lang="en-US"/>
              <a:pPr>
                <a:defRPr/>
              </a:pPr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6400800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AC9DEE7-780F-4A1C-9C3B-760742615F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3" r:id="rId12"/>
    <p:sldLayoutId id="214748384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5B3D7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5B3D7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5B3D7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otts@sog.un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Layout" Target="../slideLayouts/slideLayout6.xml"/><Relationship Id="rId7" Type="http://schemas.openxmlformats.org/officeDocument/2006/relationships/diagramQuickStyle" Target="../diagrams/quickStyle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notesSlide" Target="../notesSlides/notes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mailto:botts@sog.unc.edu" TargetMode="External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470025"/>
          </a:xfrm>
        </p:spPr>
        <p:txBody>
          <a:bodyPr/>
          <a:lstStyle/>
          <a:p>
            <a:pPr eaLnBrk="1" hangingPunct="1"/>
            <a:r>
              <a:rPr lang="en-US" sz="4000" b="1" dirty="0"/>
              <a:t>Demystifying the Public Mental Health System</a:t>
            </a:r>
            <a:endParaRPr lang="en-US" b="1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153400" cy="24384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sz="3400" dirty="0"/>
              <a:t>Mark Botts, JD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Associate Professor of Public Law and Government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School of Government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UNC Chapel Hill</a:t>
            </a:r>
          </a:p>
          <a:p>
            <a:pPr>
              <a:spcBef>
                <a:spcPts val="0"/>
              </a:spcBef>
            </a:pPr>
            <a:endParaRPr lang="en-US" sz="3400" dirty="0"/>
          </a:p>
          <a:p>
            <a:pPr>
              <a:spcBef>
                <a:spcPts val="0"/>
              </a:spcBef>
            </a:pPr>
            <a:r>
              <a:rPr lang="en-US" sz="3400" dirty="0">
                <a:hlinkClick r:id="rId2"/>
              </a:rPr>
              <a:t>botts@sog.unc.edu</a:t>
            </a:r>
            <a:r>
              <a:rPr lang="en-US" sz="3400" dirty="0"/>
              <a:t>         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919-962-8204 	</a:t>
            </a:r>
          </a:p>
          <a:p>
            <a:pPr>
              <a:spcBef>
                <a:spcPts val="0"/>
              </a:spcBef>
            </a:pPr>
            <a:r>
              <a:rPr lang="en-US" sz="3400" dirty="0"/>
              <a:t>919-923-3229</a:t>
            </a:r>
          </a:p>
          <a:p>
            <a:pPr>
              <a:spcBef>
                <a:spcPts val="0"/>
              </a:spcBef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8924" y="762784"/>
            <a:ext cx="8522676" cy="3896502"/>
          </a:xfrm>
          <a:prstGeom prst="rect">
            <a:avLst/>
          </a:prstGeom>
        </p:spPr>
      </p:pic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4705350" y="4659286"/>
            <a:ext cx="3695700" cy="2104053"/>
          </a:xfrm>
          <a:prstGeom prst="rect">
            <a:avLst/>
          </a:prstGeom>
          <a:noFill/>
          <a:ln>
            <a:noFill/>
          </a:ln>
        </p:spPr>
        <p:txBody>
          <a:bodyPr lIns="36195" tIns="36195" rIns="36195" bIns="36195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bg2"/>
                </a:solidFill>
                <a:latin typeface="Book Antiqua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bg2"/>
                </a:solidFill>
                <a:latin typeface="Book Antiqua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20156"/>
                </a:solidFill>
                <a:latin typeface="Book Antiqu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 dirty="0">
                <a:solidFill>
                  <a:srgbClr val="000000"/>
                </a:solidFill>
              </a:rPr>
              <a:t>Map courtesy of Sandhills Center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solidFill>
                  <a:srgbClr val="000000"/>
                </a:solidFill>
              </a:rPr>
              <a:t>Sandhills Center Area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Nine Counties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4,876 Square Miles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1,101,687 People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188,000 Medicaid Covered Lives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124,871 Uninsured Lives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Governed by 21 Member Board of Directors</a:t>
            </a:r>
            <a:endParaRPr lang="en-US" alt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4228" y="1981200"/>
            <a:ext cx="3824654" cy="25400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19400" y="2705724"/>
            <a:ext cx="2514600" cy="18155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72194" y="4521226"/>
            <a:ext cx="2438400" cy="1885950"/>
            <a:chOff x="2362200" y="3733800"/>
            <a:chExt cx="2343151" cy="2343150"/>
          </a:xfrm>
        </p:grpSpPr>
        <p:pic>
          <p:nvPicPr>
            <p:cNvPr id="7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801269"/>
              <a:ext cx="2343150" cy="2275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37"/>
            <p:cNvSpPr>
              <a:spLocks noChangeArrowheads="1"/>
            </p:cNvSpPr>
            <p:nvPr/>
          </p:nvSpPr>
          <p:spPr bwMode="auto">
            <a:xfrm>
              <a:off x="2362201" y="3733800"/>
              <a:ext cx="2343150" cy="2343150"/>
            </a:xfrm>
            <a:prstGeom prst="rect">
              <a:avLst/>
            </a:prstGeom>
            <a:noFill/>
            <a:ln w="25400" algn="in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bg2"/>
                  </a:solidFill>
                  <a:latin typeface="Book Antiqua" pitchFamily="18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bg2"/>
                  </a:solidFill>
                  <a:latin typeface="Book Antiqua" pitchFamily="18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20156"/>
                  </a:solidFill>
                  <a:latin typeface="Book Antiqua" pitchFamily="18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8923" y="76200"/>
            <a:ext cx="8229600" cy="457200"/>
          </a:xfrm>
        </p:spPr>
        <p:txBody>
          <a:bodyPr/>
          <a:lstStyle/>
          <a:p>
            <a:r>
              <a:rPr lang="en-US" dirty="0"/>
              <a:t>LME-MCO Regions</a:t>
            </a:r>
          </a:p>
        </p:txBody>
      </p:sp>
    </p:spTree>
    <p:extLst>
      <p:ext uri="{BB962C8B-B14F-4D97-AF65-F5344CB8AC3E}">
        <p14:creationId xmlns:p14="http://schemas.microsoft.com/office/powerpoint/2010/main" val="232837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Pays for Services?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6705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5626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Smoky Mountain Center </a:t>
            </a:r>
          </a:p>
          <a:p>
            <a:pPr algn="r"/>
            <a:r>
              <a:rPr lang="en-US" sz="2400" dirty="0"/>
              <a:t>FY 2015-16 Budgeted Revenues By Source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21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Does the State and Federal Money Go?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57" y="1447800"/>
          <a:ext cx="6705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562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Smoky Mountain Center </a:t>
            </a:r>
          </a:p>
          <a:p>
            <a:pPr algn="r"/>
            <a:r>
              <a:rPr lang="en-US" sz="2400" dirty="0"/>
              <a:t>FY 2015-16 Budgeted Medicaid/State/Federal Revenues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41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Who is eligible for public services in North Carolina?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917873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Medicaid enrollees—1.9 million—22.7% of the state population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$1.9 billion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Uninsured—1.1 million—13.6% of population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$233 million state, $60 million county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None/>
            </a:pPr>
            <a:r>
              <a:rPr lang="en-US" sz="2400" dirty="0"/>
              <a:t>					</a:t>
            </a:r>
          </a:p>
          <a:p>
            <a:pPr>
              <a:buNone/>
            </a:pPr>
            <a:r>
              <a:rPr lang="en-US" sz="2400" dirty="0"/>
              <a:t>						</a:t>
            </a:r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5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Among the eligible, who receives services? 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519545" y="1977736"/>
            <a:ext cx="8229599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Medicaid enrollees—16% of enrollees receive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Uninsured—8% of the uninsured receive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Estimated prevelance of Medicaid enrollees and uninsured (in need of services) = 1,075,000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47% of these (475,000) receive services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buNone/>
            </a:pPr>
            <a:r>
              <a:rPr lang="en-US" sz="2400" dirty="0"/>
              <a:t>					</a:t>
            </a:r>
          </a:p>
          <a:p>
            <a:pPr>
              <a:buNone/>
            </a:pPr>
            <a:r>
              <a:rPr lang="en-US" sz="2400" dirty="0"/>
              <a:t>						</a:t>
            </a:r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2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181600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sz="2800" dirty="0"/>
              <a:t>Personnel</a:t>
            </a:r>
          </a:p>
          <a:p>
            <a:pPr>
              <a:spcBef>
                <a:spcPts val="200"/>
              </a:spcBef>
            </a:pPr>
            <a:r>
              <a:rPr lang="en-US" sz="2800" dirty="0"/>
              <a:t>Budget and finance</a:t>
            </a:r>
          </a:p>
          <a:p>
            <a:pPr>
              <a:spcBef>
                <a:spcPts val="200"/>
              </a:spcBef>
            </a:pPr>
            <a:r>
              <a:rPr lang="en-US" sz="2800" dirty="0"/>
              <a:t>Consumer affairs</a:t>
            </a:r>
          </a:p>
          <a:p>
            <a:pPr>
              <a:spcBef>
                <a:spcPts val="200"/>
              </a:spcBef>
            </a:pPr>
            <a:r>
              <a:rPr lang="en-US" sz="2800" dirty="0"/>
              <a:t>Information management</a:t>
            </a:r>
          </a:p>
          <a:p>
            <a:pPr>
              <a:spcBef>
                <a:spcPts val="200"/>
              </a:spcBef>
            </a:pPr>
            <a:endParaRPr lang="en-US" sz="2800" dirty="0"/>
          </a:p>
          <a:p>
            <a:pPr>
              <a:spcBef>
                <a:spcPts val="200"/>
              </a:spcBef>
            </a:pPr>
            <a:r>
              <a:rPr lang="en-US" sz="2800" dirty="0"/>
              <a:t>Services </a:t>
            </a:r>
            <a:r>
              <a:rPr lang="en-US" dirty="0"/>
              <a:t>				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Access			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Provider relations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Service management 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Quality management </a:t>
            </a:r>
          </a:p>
          <a:p>
            <a:pPr lvl="1">
              <a:spcBef>
                <a:spcPts val="200"/>
              </a:spcBef>
            </a:pPr>
            <a:r>
              <a:rPr lang="en-US" sz="2400" dirty="0"/>
              <a:t>Community collaboration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Agency Functions and Missio</a:t>
            </a:r>
            <a:r>
              <a:rPr lang="en-US" dirty="0">
                <a:solidFill>
                  <a:schemeClr val="tx1"/>
                </a:solidFill>
              </a:rPr>
              <a:t>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22501-315D-492A-9B76-02718662B40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 descr="down_arrow_lo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150716" y="3160836"/>
            <a:ext cx="322004" cy="1450728"/>
          </a:xfrm>
          <a:prstGeom prst="rect">
            <a:avLst/>
          </a:prstGeom>
        </p:spPr>
      </p:pic>
      <p:pic>
        <p:nvPicPr>
          <p:cNvPr id="8" name="Picture 7" descr="down_arrow_lo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3087912"/>
            <a:ext cx="263718" cy="64588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648200" y="2057400"/>
            <a:ext cx="4495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To efficiently provide necessary and effective services to eligible people within available  resources</a:t>
            </a:r>
          </a:p>
        </p:txBody>
      </p:sp>
    </p:spTree>
    <p:extLst>
      <p:ext uri="{BB962C8B-B14F-4D97-AF65-F5344CB8AC3E}">
        <p14:creationId xmlns:p14="http://schemas.microsoft.com/office/powerpoint/2010/main" val="36123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848600" cy="1066799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Management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848600" cy="4572000"/>
          </a:xfrm>
        </p:spPr>
        <p:txBody>
          <a:bodyPr/>
          <a:lstStyle/>
          <a:p>
            <a:pPr eaLnBrk="1" hangingPunct="1"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+mj-lt"/>
              </a:rPr>
              <a:t>Approve</a:t>
            </a:r>
            <a:r>
              <a:rPr lang="en-US" sz="2800" dirty="0">
                <a:latin typeface="Arial" pitchFamily="34" charset="0"/>
              </a:rPr>
              <a:t> specific services to </a:t>
            </a:r>
            <a:br>
              <a:rPr lang="en-US" sz="2800" dirty="0">
                <a:latin typeface="Arial" pitchFamily="34" charset="0"/>
              </a:rPr>
            </a:br>
            <a:r>
              <a:rPr lang="en-US" sz="2800" dirty="0">
                <a:latin typeface="Arial" pitchFamily="34" charset="0"/>
              </a:rPr>
              <a:t>individual consumers—“service authorization”</a:t>
            </a:r>
          </a:p>
          <a:p>
            <a:pPr eaLnBrk="1" hangingPunct="1"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Arial" pitchFamily="34" charset="0"/>
              </a:rPr>
              <a:t>Evaluate the medical necessity, clinical appropriateness, and effectiveness of services according to state criteria—“utilization management”</a:t>
            </a:r>
          </a:p>
          <a:p>
            <a:pPr eaLnBrk="1" hangingPunct="1"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Arial" charset="0"/>
              </a:rPr>
              <a:t>Monitor individual care decisions at critical treatment junctures to assure effective care is received when needed—“care coordination”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955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 Management</a:t>
            </a:r>
          </a:p>
        </p:txBody>
      </p:sp>
      <p:pic>
        <p:nvPicPr>
          <p:cNvPr id="4" name="Picture 3" descr="giving_petition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29337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lipboar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2328863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patient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16938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Documents and Settings\botts\Local Settings\Temporary Internet Files\Content.IE5\YE6Z2THD\MC900054870[1].wmf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895600"/>
            <a:ext cx="774700" cy="876300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2600" y="3429000"/>
            <a:ext cx="467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Eligible individual?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Covered service?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Based on clinical assessment?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Medically necessary?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Qualified provider? 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Evidence that treatment helps?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Other needed services?</a:t>
            </a:r>
          </a:p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r>
              <a:rPr lang="en-US" sz="2000" dirty="0">
                <a:latin typeface="+mj-lt"/>
              </a:rPr>
              <a:t>Outcomes over time?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7900" y="5562600"/>
            <a:ext cx="15875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Provider</a:t>
            </a:r>
            <a:r>
              <a:rPr lang="en-US" sz="24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51500" y="5486400"/>
            <a:ext cx="10525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LME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60675" y="2743200"/>
            <a:ext cx="79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LME</a:t>
            </a:r>
            <a:r>
              <a:rPr lang="en-US" sz="240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623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01088" cy="5486400"/>
          </a:xfrm>
        </p:spPr>
        <p:txBody>
          <a:bodyPr/>
          <a:lstStyle/>
          <a:p>
            <a:pPr marL="109537" indent="0">
              <a:buNone/>
            </a:pPr>
            <a:r>
              <a:rPr lang="en-US" sz="3200" dirty="0"/>
              <a:t>Analyze data on access, service authorization, and claims payment for: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high cost/high need consumers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utilization of various services in the service array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gaps in the service array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consumer access, initiation, engagement and retention</a:t>
            </a:r>
          </a:p>
          <a:p>
            <a:pPr marL="457200" lvl="1" indent="0">
              <a:buNone/>
            </a:pPr>
            <a:r>
              <a:rPr lang="en-US" sz="2400" dirty="0"/>
              <a:t>The foregoing list is only a sample of the many QM activities that LMEs must engage in.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Quality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22501-315D-492A-9B76-02718662B40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pic>
        <p:nvPicPr>
          <p:cNvPr id="6" name="Picture 4" descr="bs01663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4114800"/>
            <a:ext cx="2452688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1087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6841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 Collaboration—LME Must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04" y="1676400"/>
            <a:ext cx="8064795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Establish and maintain effective collaborative working relationships with other public agencies, health care providers, and human services agencies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000" dirty="0"/>
              <a:t>Build a community collaborative of crisis/emergency stakeholders that engage in and support crisis prevention and stabilization, and that engages individuals into services after a crisis event </a:t>
            </a:r>
          </a:p>
          <a:p>
            <a:pPr marL="0" indent="0">
              <a:buNone/>
            </a:pPr>
            <a:endParaRPr lang="en-US" sz="3000" dirty="0"/>
          </a:p>
          <a:p>
            <a:pPr marL="41148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0877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5257800" cy="1143000"/>
          </a:xfrm>
        </p:spPr>
        <p:txBody>
          <a:bodyPr/>
          <a:lstStyle/>
          <a:p>
            <a:pPr eaLnBrk="1" hangingPunct="1"/>
            <a:r>
              <a:rPr lang="en-US" b="1" dirty="0"/>
              <a:t>Community-based service system</a:t>
            </a:r>
          </a:p>
        </p:txBody>
      </p:sp>
      <p:graphicFrame>
        <p:nvGraphicFramePr>
          <p:cNvPr id="3" name="Diagram 1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85039016"/>
              </p:ext>
            </p:extLst>
          </p:nvPr>
        </p:nvGraphicFramePr>
        <p:xfrm>
          <a:off x="4152900" y="278102"/>
          <a:ext cx="4991100" cy="614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270713435"/>
      </p:ext>
    </p:extLst>
  </p:cSld>
  <p:clrMapOvr>
    <a:masterClrMapping/>
  </p:clrMapOvr>
  <p:transition advTm="3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33EAA8-4998-4643-96A8-AF9279F09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B433EAA8-4998-4643-96A8-AF9279F09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D339D2-E9BA-45C7-913C-52A5D31FDB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E0D339D2-E9BA-45C7-913C-52A5D31FDB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C37AC5-51D3-4DD9-BF6B-DCC0C83970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77C37AC5-51D3-4DD9-BF6B-DCC0C83970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4E4B5C-A629-4670-BFC3-27A1F06BB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614E4B5C-A629-4670-BFC3-27A1F06BB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64765C-CBFF-43F8-89C0-9FAFC38405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4064765C-CBFF-43F8-89C0-9FAFC38405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3B4F7B2-79EB-4A53-B121-9E74824968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F3B4F7B2-79EB-4A53-B121-9E74824968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301039"/>
              </p:ext>
            </p:extLst>
          </p:nvPr>
        </p:nvGraphicFramePr>
        <p:xfrm>
          <a:off x="457200" y="12192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Collaborative Context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22501-315D-492A-9B76-02718662B40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286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362200"/>
            <a:ext cx="8421687" cy="2438400"/>
          </a:xfrm>
        </p:spPr>
        <p:txBody>
          <a:bodyPr/>
          <a:lstStyle/>
          <a:p>
            <a:pPr>
              <a:defRPr/>
            </a:pPr>
            <a:r>
              <a:rPr lang="en-US" dirty="0"/>
              <a:t>What Does the Future Look LIke?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Medicaid “Transformation”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345C-BCC8-451E-9C92-9026AA70E6C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22313" y="3657600"/>
            <a:ext cx="8421687" cy="4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973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85" y="152400"/>
            <a:ext cx="8657415" cy="1066800"/>
          </a:xfrm>
        </p:spPr>
        <p:txBody>
          <a:bodyPr>
            <a:noAutofit/>
          </a:bodyPr>
          <a:lstStyle/>
          <a:p>
            <a:r>
              <a:rPr lang="en-US" sz="3200" dirty="0"/>
              <a:t>From Fee-for-Service to Private Managed Care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984" y="1371600"/>
            <a:ext cx="8657416" cy="4495800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0800" dirty="0"/>
              <a:t>Private health plans enter into a prepaid, capitated contracts with the 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0800" dirty="0"/>
              <a:t>For the delivery of </a:t>
            </a:r>
            <a:r>
              <a:rPr lang="en-US" sz="10800" u="sng" dirty="0"/>
              <a:t>all</a:t>
            </a:r>
            <a:r>
              <a:rPr lang="en-US" sz="10800" dirty="0"/>
              <a:t> Medicaid and NC Health Choice services—physical health services, prescription drugs, long-term care and supports, and behavioral health services—“whole care”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0800" dirty="0"/>
              <a:t>To all Medicaid and NC Health Choice aid categories—“enrollees” (except those dually eligible for Medicaid and Medicare)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0800" dirty="0"/>
              <a:t>In a specified geographic region defined by the State— “catchment area”</a:t>
            </a:r>
          </a:p>
          <a:p>
            <a:pPr marL="114300" indent="0">
              <a:buNone/>
            </a:pPr>
            <a:r>
              <a:rPr lang="en-US" sz="10800" dirty="0"/>
              <a:t>	S.L. 2015-245 (H 372) </a:t>
            </a:r>
            <a:r>
              <a:rPr lang="en-US" sz="10800" dirty="0">
                <a:sym typeface="Wingdings" panose="05000000000000000000" pitchFamily="2" charset="2"/>
              </a:rPr>
              <a:t> S.L. 2018-48 (H 403)</a:t>
            </a:r>
            <a:endParaRPr lang="en-US" sz="10800" dirty="0"/>
          </a:p>
          <a:p>
            <a:pPr lvl="1"/>
            <a:endParaRPr lang="en-US" sz="11600" dirty="0"/>
          </a:p>
          <a:p>
            <a:pPr marL="457200" lvl="1" indent="0" algn="ctr">
              <a:buNone/>
            </a:pPr>
            <a:endParaRPr lang="en-US" sz="42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0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1" y="274638"/>
            <a:ext cx="8534399" cy="715962"/>
          </a:xfrm>
        </p:spPr>
        <p:txBody>
          <a:bodyPr>
            <a:noAutofit/>
          </a:bodyPr>
          <a:lstStyle/>
          <a:p>
            <a:r>
              <a:rPr lang="en-US" sz="3200" dirty="0">
                <a:cs typeface="Calibri" panose="020F0502020204030204" pitchFamily="34" charset="0"/>
              </a:rPr>
              <a:t>Medicaid Transformation </a:t>
            </a:r>
            <a:r>
              <a:rPr lang="en-US" sz="3200" dirty="0"/>
              <a:t>Health Regions</a:t>
            </a:r>
            <a:endParaRPr lang="en-US" sz="3200" dirty="0">
              <a:cs typeface="Calibri" panose="020F0502020204030204" pitchFamily="34" charset="0"/>
            </a:endParaRP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143000"/>
            <a:ext cx="85344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8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Medicaid Transformation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en-US" sz="11200" b="1" dirty="0">
                <a:cs typeface="Arial" panose="020B0604020202020204" pitchFamily="34" charset="0"/>
              </a:rPr>
              <a:t>Standard Plans </a:t>
            </a:r>
          </a:p>
          <a:p>
            <a:pPr lvl="1"/>
            <a:r>
              <a:rPr lang="en-US" sz="10400" dirty="0">
                <a:cs typeface="Arial" panose="020B0604020202020204" pitchFamily="34" charset="0"/>
              </a:rPr>
              <a:t>Will provide integrated physical health, </a:t>
            </a:r>
            <a:r>
              <a:rPr lang="en-US" sz="10400" b="1" dirty="0">
                <a:cs typeface="Arial" panose="020B0604020202020204" pitchFamily="34" charset="0"/>
              </a:rPr>
              <a:t>“primary care” behavioral health </a:t>
            </a:r>
            <a:r>
              <a:rPr lang="en-US" sz="10400" dirty="0">
                <a:cs typeface="Arial" panose="020B0604020202020204" pitchFamily="34" charset="0"/>
              </a:rPr>
              <a:t>and pharmacy services to the majority of Medicaid and NC Health Choice beneficiaries with lower intensity behavioral health needs.  </a:t>
            </a:r>
          </a:p>
          <a:p>
            <a:pPr lvl="1"/>
            <a:r>
              <a:rPr lang="en-US" sz="10400" dirty="0">
                <a:cs typeface="Arial" panose="020B0604020202020204" pitchFamily="34" charset="0"/>
              </a:rPr>
              <a:t>LME/MCOs will continue to manage services for those with more serious BH/IDD needs.</a:t>
            </a:r>
          </a:p>
          <a:p>
            <a:pPr lvl="1"/>
            <a:r>
              <a:rPr lang="en-US" sz="10400" dirty="0">
                <a:cs typeface="Arial" panose="020B0604020202020204" pitchFamily="34" charset="0"/>
              </a:rPr>
              <a:t>The Standard Plans will be administered by several comercial entities. </a:t>
            </a:r>
          </a:p>
          <a:p>
            <a:pPr lvl="1"/>
            <a:r>
              <a:rPr lang="en-US" sz="10400" dirty="0">
                <a:cs typeface="Arial" panose="020B0604020202020204" pitchFamily="34" charset="0"/>
              </a:rPr>
              <a:t>Standard Plans begin phased-in operation by November 2019</a:t>
            </a:r>
            <a:endParaRPr lang="en-US" sz="10400" dirty="0"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474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58" y="274638"/>
            <a:ext cx="8642684" cy="71596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happens to LME-MCOs?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58" y="998621"/>
            <a:ext cx="8642684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cs typeface="Calibri" panose="020F0502020204030204" pitchFamily="34" charset="0"/>
              </a:rPr>
              <a:t>Tailored Plans—</a:t>
            </a:r>
            <a:r>
              <a:rPr lang="en-US" sz="2800" dirty="0">
                <a:cs typeface="Calibri" panose="020F0502020204030204" pitchFamily="34" charset="0"/>
              </a:rPr>
              <a:t>b</a:t>
            </a:r>
            <a:r>
              <a:rPr lang="en-US" sz="2800" dirty="0"/>
              <a:t>egin operation by July, 2021</a:t>
            </a:r>
          </a:p>
          <a:p>
            <a:pPr lvl="1"/>
            <a:r>
              <a:rPr lang="en-US" sz="2400" dirty="0">
                <a:cs typeface="Calibri" panose="020F0502020204030204" pitchFamily="34" charset="0"/>
              </a:rPr>
              <a:t>Specialized managed care plans targeted toward populations with significant behavioral health and intellectual and developmental disabilities needs (“serious” mental illness, “severe” substance abuse)</a:t>
            </a:r>
            <a:endParaRPr lang="en-US" sz="2400" dirty="0"/>
          </a:p>
          <a:p>
            <a:pPr lvl="1"/>
            <a:r>
              <a:rPr lang="en-US" sz="2400" dirty="0"/>
              <a:t>Only LME/MCOs will be allowed to apply and must successfully complete a DHHS readiness review</a:t>
            </a:r>
          </a:p>
          <a:p>
            <a:pPr lvl="1"/>
            <a:r>
              <a:rPr lang="en-US" sz="2400" dirty="0"/>
              <a:t>No more than 7 and no less than 5 Plans will be allowed</a:t>
            </a:r>
          </a:p>
          <a:p>
            <a:pPr lvl="1"/>
            <a:r>
              <a:rPr lang="en-US" sz="2400" dirty="0"/>
              <a:t>Plans will also manage non-Medicaid funding for behavioral health services (federal/state/county)</a:t>
            </a:r>
          </a:p>
          <a:p>
            <a:pPr lvl="1"/>
            <a:r>
              <a:rPr lang="en-US" sz="2400" dirty="0"/>
              <a:t>Plans must contract with the Standard Plans for coordination of physical healthcare for members</a:t>
            </a:r>
          </a:p>
          <a:p>
            <a:pPr lvl="1"/>
            <a:r>
              <a:rPr lang="en-US" sz="2400" dirty="0"/>
              <a:t>Contract Term will be for 4 years, then will be competitively bid to non-profits and LME-MCOs</a:t>
            </a:r>
          </a:p>
          <a:p>
            <a:endParaRPr lang="en-US" sz="1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4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Services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794885"/>
              </p:ext>
            </p:extLst>
          </p:nvPr>
        </p:nvGraphicFramePr>
        <p:xfrm>
          <a:off x="457200" y="1219200"/>
          <a:ext cx="8608868" cy="5207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4876800"/>
            <a:ext cx="1730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Mild to Moderate MH and SA moves to Private MCO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24596" y="4953000"/>
            <a:ext cx="11637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move to Private MCO</a:t>
            </a:r>
          </a:p>
        </p:txBody>
      </p:sp>
    </p:spTree>
    <p:extLst>
      <p:ext uri="{BB962C8B-B14F-4D97-AF65-F5344CB8AC3E}">
        <p14:creationId xmlns:p14="http://schemas.microsoft.com/office/powerpoint/2010/main" val="32553145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Questions?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19" y="2130289"/>
            <a:ext cx="3110946" cy="311094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1845362"/>
            <a:ext cx="7837004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Mark Botts</a:t>
            </a:r>
          </a:p>
          <a:p>
            <a:pPr lvl="1"/>
            <a:r>
              <a:rPr lang="en-US" dirty="0"/>
              <a:t>919.962.8204</a:t>
            </a:r>
          </a:p>
          <a:p>
            <a:pPr lvl="1"/>
            <a:r>
              <a:rPr lang="en-US" dirty="0">
                <a:hlinkClick r:id="rId5"/>
              </a:rPr>
              <a:t>botts@sog.unc.edu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6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Managed Care</a:t>
            </a:r>
          </a:p>
        </p:txBody>
      </p:sp>
      <p:pic>
        <p:nvPicPr>
          <p:cNvPr id="4" name="Content Placeholder 3" descr="doc_talki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1973263"/>
            <a:ext cx="3530600" cy="297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atient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400300"/>
            <a:ext cx="20193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384300"/>
          </a:xfrm>
        </p:spPr>
        <p:txBody>
          <a:bodyPr/>
          <a:lstStyle/>
          <a:p>
            <a:r>
              <a:rPr lang="en-US" sz="2400" dirty="0">
                <a:latin typeface="Calibri" pitchFamily="34" charset="0"/>
              </a:rPr>
              <a:t>Managing  the quality of care</a:t>
            </a:r>
          </a:p>
          <a:p>
            <a:r>
              <a:rPr lang="en-US" sz="2400" dirty="0">
                <a:latin typeface="Calibri" pitchFamily="34" charset="0"/>
              </a:rPr>
              <a:t>Managing the cost of care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9400" y="5308600"/>
            <a:ext cx="2946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Doctor       Patient 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51075" y="4902200"/>
            <a:ext cx="8808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MCO</a:t>
            </a:r>
            <a:r>
              <a:rPr lang="en-US" sz="2400" dirty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25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</a:rPr>
              <a:t>State Government Role</a:t>
            </a:r>
            <a:endParaRPr lang="en-US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394855" y="1371600"/>
            <a:ext cx="87630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u="sng" dirty="0"/>
              <a:t>General Assembly</a:t>
            </a:r>
            <a:r>
              <a:rPr lang="en-US" sz="2800" dirty="0"/>
              <a:t>—policymaker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Organization and Structure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Funding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Eligibility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u="sng" dirty="0"/>
              <a:t>DHHS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Services—14  state-operated facilities (2,800)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Funds for community-based services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DMA—Medicaid money (insured)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DMH/DD/SAS—Non-Medicaid funds (uninsured)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Oversight of community-based system</a:t>
            </a:r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55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1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1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1447801"/>
          </a:xfrm>
        </p:spPr>
        <p:txBody>
          <a:bodyPr/>
          <a:lstStyle/>
          <a:p>
            <a:pPr>
              <a:defRPr/>
            </a:pPr>
            <a:r>
              <a:rPr lang="en-US" dirty="0"/>
              <a:t>What Is an Area Authority and What does It do?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A8FC-3AB5-4BC6-94F4-6A0E179CBA6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50022" y="3657600"/>
            <a:ext cx="8421687" cy="47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172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an area authority? 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651163" y="1981201"/>
            <a:ext cx="8146473" cy="4419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An area authority is a local political subdivision of the 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Within the public system of mental health, developmental disabilities, and substance abuse services (MH/DD/SAS) an area authority is the locus of coordination among public services for clients of its catchment area  </a:t>
            </a:r>
          </a:p>
          <a:p>
            <a:pPr>
              <a:buNone/>
            </a:pPr>
            <a:r>
              <a:rPr lang="en-US" sz="2400" dirty="0"/>
              <a:t>					</a:t>
            </a:r>
          </a:p>
          <a:p>
            <a:pPr>
              <a:buNone/>
            </a:pPr>
            <a:r>
              <a:rPr lang="en-US" sz="2400" dirty="0"/>
              <a:t>						G.S. 122C-101,  -116.</a:t>
            </a:r>
          </a:p>
          <a:p>
            <a:pPr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1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77982" y="152400"/>
            <a:ext cx="8229600" cy="10969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are they established?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464127" y="1769918"/>
            <a:ext cx="84582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Two or more counties together must establish an area authority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A county must provide MH/DD/SA services through an area authority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With DHHS Secretary approval: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 county may “disengage” from one LME and “realign” with another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Two area authorities may consolidate (merge) to create one larger area authority 	</a:t>
            </a:r>
          </a:p>
          <a:p>
            <a:pPr marL="0" indent="0">
              <a:buNone/>
            </a:pPr>
            <a:r>
              <a:rPr lang="en-US" sz="2400" dirty="0"/>
              <a:t>							</a:t>
            </a:r>
            <a:r>
              <a:rPr lang="en-US" sz="2000" dirty="0"/>
              <a:t>G.S. 122C-115</a:t>
            </a:r>
            <a:r>
              <a:rPr lang="en-US" sz="2400" dirty="0"/>
              <a:t>.</a:t>
            </a:r>
          </a:p>
          <a:p>
            <a:pPr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Governs the LME?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Boards of county commissioners within the area authority’s catchment area appoint “area board” board members according to a plan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jointly adopted by the counties and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that describes the board composition, appointment, and selection process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Area board statute requires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At least 11 and no more than 21 voting members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11 prescribed categories of professional and constituent representation</a:t>
            </a:r>
          </a:p>
          <a:p>
            <a:pPr marL="3657600" lvl="8" indent="0">
              <a:buNone/>
            </a:pPr>
            <a:r>
              <a:rPr lang="en-US" dirty="0"/>
              <a:t>	G.S. 122C-118.1, 122C-115.2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22B7B-9E8B-41CB-AEA7-07A6FA14127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33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8" y="457200"/>
            <a:ext cx="8637587" cy="990600"/>
          </a:xfrm>
          <a:solidFill>
            <a:schemeClr val="accent1">
              <a:lumMod val="40000"/>
              <a:lumOff val="60000"/>
            </a:schemeClr>
          </a:solidFill>
          <a:ln>
            <a:noFill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does an area authority 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610600" cy="4529138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/>
              <a:t>Responsible for the management and oversight of the public system of MH/DD/SA  services at the community level.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/>
              <a:t>Must plan, develop, implement, and monitor services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within a specified geographic area</a:t>
            </a:r>
            <a:r>
              <a:rPr lang="en-US" dirty="0"/>
              <a:t> to ensure expected outcomes for consumers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within available resources</a:t>
            </a:r>
            <a:r>
              <a:rPr lang="en-US" dirty="0"/>
              <a:t>.				</a:t>
            </a:r>
            <a:r>
              <a:rPr lang="en-US" sz="2400" dirty="0"/>
              <a:t>G.S. 122C-115.4</a:t>
            </a:r>
          </a:p>
        </p:txBody>
      </p:sp>
    </p:spTree>
    <p:extLst>
      <p:ext uri="{BB962C8B-B14F-4D97-AF65-F5344CB8AC3E}">
        <p14:creationId xmlns:p14="http://schemas.microsoft.com/office/powerpoint/2010/main" val="22250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uman Services Basics:&amp;#x0D;&amp;#x0A;What Every County Commissioner Should Know&amp;quot;&quot;/&gt;&lt;property id=&quot;20307&quot; value=&quot;256&quot;/&gt;&lt;/object&gt;&lt;object type=&quot;3&quot; unique_id=&quot;10070&quot;&gt;&lt;property id=&quot;20148&quot; value=&quot;5&quot;/&gt;&lt;property id=&quot;20300&quot; value=&quot;Slide 3 - &amp;quot;Three Questions&amp;quot;&quot;/&gt;&lt;property id=&quot;20307&quot; value=&quot;257&quot;/&gt;&lt;/object&gt;&lt;object type=&quot;3&quot; unique_id=&quot;10071&quot;&gt;&lt;property id=&quot;20148&quot; value=&quot;5&quot;/&gt;&lt;property id=&quot;20300&quot; value=&quot;Slide 2&quot;/&gt;&lt;property id=&quot;20307&quot; value=&quot;258&quot;/&gt;&lt;/object&gt;&lt;object type=&quot;3&quot; unique_id=&quot;10072&quot;&gt;&lt;property id=&quot;20148&quot; value=&quot;5&quot;/&gt;&lt;property id=&quot;20300&quot; value=&quot;Slide 4&quot;/&gt;&lt;property id=&quot;20307&quot; value=&quot;296&quot;/&gt;&lt;/object&gt;&lt;object type=&quot;3&quot; unique_id=&quot;10073&quot;&gt;&lt;property id=&quot;20148&quot; value=&quot;5&quot;/&gt;&lt;property id=&quot;20300&quot; value=&quot;Slide 5&quot;/&gt;&lt;property id=&quot;20307&quot; value=&quot;418&quot;/&gt;&lt;/object&gt;&lt;object type=&quot;3&quot; unique_id=&quot;10074&quot;&gt;&lt;property id=&quot;20148&quot; value=&quot;5&quot;/&gt;&lt;property id=&quot;20300&quot; value=&quot;Slide 6&quot;/&gt;&lt;property id=&quot;20307&quot; value=&quot;417&quot;/&gt;&lt;/object&gt;&lt;object type=&quot;3&quot; unique_id=&quot;10075&quot;&gt;&lt;property id=&quot;20148&quot; value=&quot;5&quot;/&gt;&lt;property id=&quot;20300&quot; value=&quot;Slide 7 - &amp;quot;Intergovernmental: Who does what?&amp;quot;&quot;/&gt;&lt;property id=&quot;20307&quot; value=&quot;457&quot;/&gt;&lt;/object&gt;&lt;object type=&quot;3&quot; unique_id=&quot;10076&quot;&gt;&lt;property id=&quot;20148&quot; value=&quot;5&quot;/&gt;&lt;property id=&quot;20300&quot; value=&quot;Slide 8 - &amp;quot;Federal Role&amp;quot;&quot;/&gt;&lt;property id=&quot;20307&quot; value=&quot;456&quot;/&gt;&lt;/object&gt;&lt;object type=&quot;3&quot; unique_id=&quot;10077&quot;&gt;&lt;property id=&quot;20148&quot; value=&quot;5&quot;/&gt;&lt;property id=&quot;20300&quot; value=&quot;Slide 9 - &amp;quot;State Role&amp;quot;&quot;/&gt;&lt;property id=&quot;20307&quot; value=&quot;307&quot;/&gt;&lt;/object&gt;&lt;object type=&quot;3&quot; unique_id=&quot;10078&quot;&gt;&lt;property id=&quot;20148&quot; value=&quot;5&quot;/&gt;&lt;property id=&quot;20300&quot; value=&quot;Slide 10 - &amp;quot;Recent Legislative Trends: &amp;#x0D;&amp;#x0A;Types of Changes&amp;quot;&quot;/&gt;&lt;property id=&quot;20307&quot; value=&quot;364&quot;/&gt;&lt;/object&gt;&lt;object type=&quot;3&quot; unique_id=&quot;10079&quot;&gt;&lt;property id=&quot;20148&quot; value=&quot;5&quot;/&gt;&lt;property id=&quot;20300&quot; value=&quot;Slide 11 - &amp;quot;Recent Legislative Trends: &amp;#x0D;&amp;#x0A;Role of BOCC&amp;quot;&quot;/&gt;&lt;property id=&quot;20307&quot; value=&quot;363&quot;/&gt;&lt;/object&gt;&lt;object type=&quot;3&quot; unique_id=&quot;10080&quot;&gt;&lt;property id=&quot;20148&quot; value=&quot;5&quot;/&gt;&lt;property id=&quot;20300&quot; value=&quot;Slide 12 - &amp;quot;County Role&amp;quot;&quot;/&gt;&lt;property id=&quot;20307&quot; value=&quot;315&quot;/&gt;&lt;/object&gt;&lt;object type=&quot;3&quot; unique_id=&quot;10081&quot;&gt;&lt;property id=&quot;20148&quot; value=&quot;5&quot;/&gt;&lt;property id=&quot;20300&quot; value=&quot;Slide 13 - &amp;quot;Questions?&amp;quot;&quot;/&gt;&lt;property id=&quot;20307&quot; value=&quot;318&quot;/&gt;&lt;/object&gt;&lt;object type=&quot;3&quot; unique_id=&quot;10082&quot;&gt;&lt;property id=&quot;20148&quot; value=&quot;5&quot;/&gt;&lt;property id=&quot;20300&quot; value=&quot;Slide 14 - &amp;quot;Social Services&amp;quot;&quot;/&gt;&lt;property id=&quot;20307&quot; value=&quot;261&quot;/&gt;&lt;/object&gt;&lt;object type=&quot;3&quot; unique_id=&quot;10083&quot;&gt;&lt;property id=&quot;20148&quot; value=&quot;5&quot;/&gt;&lt;property id=&quot;20300&quot; value=&quot;Slide 15 - &amp;quot;Three Questions&amp;quot;&quot;/&gt;&lt;property id=&quot;20307&quot; value=&quot;407&quot;/&gt;&lt;/object&gt;&lt;object type=&quot;3&quot; unique_id=&quot;10084&quot;&gt;&lt;property id=&quot;20148&quot; value=&quot;5&quot;/&gt;&lt;property id=&quot;20300&quot; value=&quot;Slide 16 - &amp;quot;What does DSS Do?&amp;quot;&quot;/&gt;&lt;property id=&quot;20307&quot; value=&quot;320&quot;/&gt;&lt;/object&gt;&lt;object type=&quot;3&quot; unique_id=&quot;10085&quot;&gt;&lt;property id=&quot;20148&quot; value=&quot;5&quot;/&gt;&lt;property id=&quot;20300&quot; value=&quot;Slide 17 - &amp;quot;What Does DSS Do?&amp;quot;&quot;/&gt;&lt;property id=&quot;20307&quot; value=&quot;297&quot;/&gt;&lt;/object&gt;&lt;object type=&quot;3&quot; unique_id=&quot;10086&quot;&gt;&lt;property id=&quot;20148&quot; value=&quot;5&quot;/&gt;&lt;property id=&quot;20300&quot; value=&quot;Slide 18 - &amp;quot;Social services programs&amp;quot;&quot;/&gt;&lt;property id=&quot;20307&quot; value=&quot;299&quot;/&gt;&lt;/object&gt;&lt;object type=&quot;3&quot; unique_id=&quot;10087&quot;&gt;&lt;property id=&quot;20148&quot; value=&quot;5&quot;/&gt;&lt;property id=&quot;20300&quot; value=&quot;Slide 19 - &amp;quot;Who pays for social services?&amp;quot;&quot;/&gt;&lt;property id=&quot;20307&quot; value=&quot;308&quot;/&gt;&lt;/object&gt;&lt;object type=&quot;3&quot; unique_id=&quot;10088&quot;&gt;&lt;property id=&quot;20148&quot; value=&quot;5&quot;/&gt;&lt;property id=&quot;20300&quot; value=&quot;Slide 20&quot;/&gt;&lt;property id=&quot;20307&quot; value=&quot;292&quot;/&gt;&lt;/object&gt;&lt;object type=&quot;3&quot; unique_id=&quot;10089&quot;&gt;&lt;property id=&quot;20148&quot; value=&quot;5&quot;/&gt;&lt;property id=&quot;20300&quot; value=&quot;Slide 21 - &amp;quot;How is dss organized?&amp;quot;&quot;/&gt;&lt;property id=&quot;20307&quot; value=&quot;321&quot;/&gt;&lt;/object&gt;&lt;object type=&quot;3&quot; unique_id=&quot;10090&quot;&gt;&lt;property id=&quot;20148&quot; value=&quot;5&quot;/&gt;&lt;property id=&quot;20300&quot; value=&quot;Slide 22 - &amp;quot;Organization&amp;quot;&quot;/&gt;&lt;property id=&quot;20307&quot; value=&quot;330&quot;/&gt;&lt;/object&gt;&lt;object type=&quot;3&quot; unique_id=&quot;10091&quot;&gt;&lt;property id=&quot;20148&quot; value=&quot;5&quot;/&gt;&lt;property id=&quot;20300&quot; value=&quot;Slide 23 - &amp;quot;Governance&amp;quot;&quot;/&gt;&lt;property id=&quot;20307&quot; value=&quot;415&quot;/&gt;&lt;/object&gt;&lt;object type=&quot;3&quot; unique_id=&quot;10092&quot;&gt;&lt;property id=&quot;20148&quot; value=&quot;5&quot;/&gt;&lt;property id=&quot;20300&quot; value=&quot;Slide 24 - &amp;quot;DSS Board&amp;quot;&quot;/&gt;&lt;property id=&quot;20307&quot; value=&quot;360&quot;/&gt;&lt;/object&gt;&lt;object type=&quot;3&quot; unique_id=&quot;10093&quot;&gt;&lt;property id=&quot;20148&quot; value=&quot;5&quot;/&gt;&lt;property id=&quot;20300&quot; value=&quot;Slide 25 - &amp;quot;DSS Board&amp;quot;&quot;/&gt;&lt;property id=&quot;20307&quot; value=&quot;416&quot;/&gt;&lt;/object&gt;&lt;object type=&quot;3&quot; unique_id=&quot;10094&quot;&gt;&lt;property id=&quot;20148&quot; value=&quot;5&quot;/&gt;&lt;property id=&quot;20300&quot; value=&quot;Slide 26 - &amp;quot;Organization and Governance &amp;#x0D;&amp;#x0A;Options Under New Law (H 438)&amp;quot;&quot;/&gt;&lt;property id=&quot;20307&quot; value=&quot;405&quot;/&gt;&lt;/object&gt;&lt;object type=&quot;3&quot; unique_id=&quot;10095&quot;&gt;&lt;property id=&quot;20148&quot; value=&quot;5&quot;/&gt;&lt;property id=&quot;20300&quot; value=&quot;Slide 27 - &amp;quot;Many Counties&amp;quot;&quot;/&gt;&lt;property id=&quot;20307&quot; value=&quot;406&quot;/&gt;&lt;/object&gt;&lt;object type=&quot;3&quot; unique_id=&quot;10096&quot;&gt;&lt;property id=&quot;20148&quot; value=&quot;5&quot;/&gt;&lt;property id=&quot;20300&quot; value=&quot;Slide 28 - &amp;quot;Option One&amp;quot;&quot;/&gt;&lt;property id=&quot;20307&quot; value=&quot;404&quot;/&gt;&lt;/object&gt;&lt;object type=&quot;3&quot; unique_id=&quot;10097&quot;&gt;&lt;property id=&quot;20148&quot; value=&quot;5&quot;/&gt;&lt;property id=&quot;20300&quot; value=&quot;Slide 29 - &amp;quot;Option Two&amp;quot;&quot;/&gt;&lt;property id=&quot;20307&quot; value=&quot;403&quot;/&gt;&lt;/object&gt;&lt;object type=&quot;3&quot; unique_id=&quot;10098&quot;&gt;&lt;property id=&quot;20148&quot; value=&quot;5&quot;/&gt;&lt;property id=&quot;20300&quot; value=&quot;Slide 30 - &amp;quot;Option Three&amp;quot;&quot;/&gt;&lt;property id=&quot;20307&quot; value=&quot;402&quot;/&gt;&lt;/object&gt;&lt;object type=&quot;3&quot; unique_id=&quot;10099&quot;&gt;&lt;property id=&quot;20148&quot; value=&quot;5&quot;/&gt;&lt;property id=&quot;20300&quot; value=&quot;Slide 31 - &amp;quot;State Personnel Act&amp;quot;&quot;/&gt;&lt;property id=&quot;20307&quot; value=&quot;459&quot;/&gt;&lt;/object&gt;&lt;object type=&quot;3&quot; unique_id=&quot;10100&quot;&gt;&lt;property id=&quot;20148&quot; value=&quot;5&quot;/&gt;&lt;property id=&quot;20300&quot; value=&quot;Slide 32 - &amp;quot;Substantial Equivalency&amp;quot;&quot;/&gt;&lt;property id=&quot;20307&quot; value=&quot;486&quot;/&gt;&lt;/object&gt;&lt;object type=&quot;3&quot; unique_id=&quot;10101&quot;&gt;&lt;property id=&quot;20148&quot; value=&quot;5&quot;/&gt;&lt;property id=&quot;20300&quot; value=&quot;Slide 33 - &amp;quot;Federal Merit Personnel Standards&amp;quot;&quot;/&gt;&lt;property id=&quot;20307&quot; value=&quot;485&quot;/&gt;&lt;/object&gt;&lt;object type=&quot;3&quot; unique_id=&quot;10102&quot;&gt;&lt;property id=&quot;20148&quot; value=&quot;5&quot;/&gt;&lt;property id=&quot;20300&quot; value=&quot;Slide 34&quot;/&gt;&lt;property id=&quot;20307&quot; value=&quot;401&quot;/&gt;&lt;/object&gt;&lt;object type=&quot;3&quot; unique_id=&quot;10103&quot;&gt;&lt;property id=&quot;20148&quot; value=&quot;5&quot;/&gt;&lt;property id=&quot;20300&quot; value=&quot;Slide 35&quot;/&gt;&lt;property id=&quot;20307&quot; value=&quot;399&quot;/&gt;&lt;/object&gt;&lt;object type=&quot;3&quot; unique_id=&quot;10104&quot;&gt;&lt;property id=&quot;20148&quot; value=&quot;5&quot;/&gt;&lt;property id=&quot;20300&quot; value=&quot;Slide 36 - &amp;quot;What are the commissioners’ Roles?&amp;quot;&quot;/&gt;&lt;property id=&quot;20307&quot; value=&quot;322&quot;/&gt;&lt;/object&gt;&lt;object type=&quot;3&quot; unique_id=&quot;10105&quot;&gt;&lt;property id=&quot;20148&quot; value=&quot;5&quot;/&gt;&lt;property id=&quot;20300&quot; value=&quot;Slide 37 - &amp;quot;Refresher: County Role&amp;quot;&quot;/&gt;&lt;property id=&quot;20307&quot; value=&quot;409&quot;/&gt;&lt;/object&gt;&lt;object type=&quot;3&quot; unique_id=&quot;10106&quot;&gt;&lt;property id=&quot;20148&quot; value=&quot;5&quot;/&gt;&lt;property id=&quot;20300&quot; value=&quot;Slide 38 - &amp;quot;What are the county &amp;#x0D;&amp;#x0A;commissioners’ roles?&amp;quot;&quot;/&gt;&lt;property id=&quot;20307&quot; value=&quot;411&quot;/&gt;&lt;/object&gt;&lt;object type=&quot;3&quot; unique_id=&quot;10107&quot;&gt;&lt;property id=&quot;20148&quot; value=&quot;5&quot;/&gt;&lt;property id=&quot;20300&quot; value=&quot;Slide 39&quot;/&gt;&lt;property id=&quot;20307&quot; value=&quot;357&quot;/&gt;&lt;/object&gt;&lt;object type=&quot;3&quot; unique_id=&quot;10108&quot;&gt;&lt;property id=&quot;20148&quot; value=&quot;5&quot;/&gt;&lt;property id=&quot;20300&quot; value=&quot;Slide 40 - &amp;quot;Public Health&amp;quot;&quot;/&gt;&lt;property id=&quot;20307&quot; value=&quot;460&quot;/&gt;&lt;/object&gt;&lt;object type=&quot;3&quot; unique_id=&quot;10109&quot;&gt;&lt;property id=&quot;20148&quot; value=&quot;5&quot;/&gt;&lt;property id=&quot;20300&quot; value=&quot;Slide 41 - &amp;quot;Three Questions&amp;quot;&quot;/&gt;&lt;property id=&quot;20307&quot; value=&quot;461&quot;/&gt;&lt;/object&gt;&lt;object type=&quot;3&quot; unique_id=&quot;10110&quot;&gt;&lt;property id=&quot;20148&quot; value=&quot;5&quot;/&gt;&lt;property id=&quot;20300&quot; value=&quot;Slide 42 - &amp;quot;What does public &amp;#x0D;&amp;#x0A;health do?&amp;quot;&quot;/&gt;&lt;property id=&quot;20307&quot; value=&quot;462&quot;/&gt;&lt;/object&gt;&lt;object type=&quot;3&quot; unique_id=&quot;10111&quot;&gt;&lt;property id=&quot;20148&quot; value=&quot;5&quot;/&gt;&lt;property id=&quot;20300&quot; value=&quot;Slide 43 - &amp;quot;What does public health do?&amp;quot;&quot;/&gt;&lt;property id=&quot;20307&quot; value=&quot;463&quot;/&gt;&lt;/object&gt;&lt;object type=&quot;3&quot; unique_id=&quot;10112&quot;&gt;&lt;property id=&quot;20148&quot; value=&quot;5&quot;/&gt;&lt;property id=&quot;20300&quot; value=&quot;Slide 44 - &amp;quot;Some of the required services &amp;#x0D;&amp;#x0A;and activities&amp;quot;&quot;/&gt;&lt;property id=&quot;20307&quot; value=&quot;464&quot;/&gt;&lt;/object&gt;&lt;object type=&quot;3&quot; unique_id=&quot;10113&quot;&gt;&lt;property id=&quot;20148&quot; value=&quot;5&quot;/&gt;&lt;property id=&quot;20300&quot; value=&quot;Slide 45 - &amp;quot;Who carries out county role?&amp;quot;&quot;/&gt;&lt;property id=&quot;20307&quot; value=&quot;465&quot;/&gt;&lt;/object&gt;&lt;object type=&quot;3&quot; unique_id=&quot;10114&quot;&gt;&lt;property id=&quot;20148&quot; value=&quot;5&quot;/&gt;&lt;property id=&quot;20300&quot; value=&quot;Slide 46 - &amp;quot;How are public health agencies organized?&amp;quot;&quot;/&gt;&lt;property id=&quot;20307&quot; value=&quot;466&quot;/&gt;&lt;/object&gt;&lt;object type=&quot;3&quot; unique_id=&quot;10115&quot;&gt;&lt;property id=&quot;20148&quot; value=&quot;5&quot;/&gt;&lt;property id=&quot;20300&quot; value=&quot;Slide 47 - &amp;quot;How are public health &amp;#x0D;&amp;#x0A;agencies organized?&amp;quot;&quot;/&gt;&lt;property id=&quot;20307&quot; value=&quot;467&quot;/&gt;&lt;/object&gt;&lt;object type=&quot;3&quot; unique_id=&quot;10116&quot;&gt;&lt;property id=&quot;20148&quot; value=&quot;5&quot;/&gt;&lt;property id=&quot;20300&quot; value=&quot;Slide 48 - &amp;quot;Local options for public health&amp;quot;&quot;/&gt;&lt;property id=&quot;20307&quot; value=&quot;468&quot;/&gt;&lt;/object&gt;&lt;object type=&quot;3&quot; unique_id=&quot;10117&quot;&gt;&lt;property id=&quot;20148&quot; value=&quot;5&quot;/&gt;&lt;property id=&quot;20300&quot; value=&quot;Slide 49&quot;/&gt;&lt;property id=&quot;20307&quot; value=&quot;469&quot;/&gt;&lt;/object&gt;&lt;object type=&quot;3&quot; unique_id=&quot;10118&quot;&gt;&lt;property id=&quot;20148&quot; value=&quot;5&quot;/&gt;&lt;property id=&quot;20300&quot; value=&quot;Slide 50 - &amp;quot;Who pays for local public health?&amp;quot;&quot;/&gt;&lt;property id=&quot;20307&quot; value=&quot;470&quot;/&gt;&lt;/object&gt;&lt;object type=&quot;3&quot; unique_id=&quot;10119&quot;&gt;&lt;property id=&quot;20148&quot; value=&quot;5&quot;/&gt;&lt;property id=&quot;20300&quot; value=&quot;Slide 51&quot;/&gt;&lt;property id=&quot;20307&quot; value=&quot;471&quot;/&gt;&lt;/object&gt;&lt;object type=&quot;3&quot; unique_id=&quot;10120&quot;&gt;&lt;property id=&quot;20148&quot; value=&quot;5&quot;/&gt;&lt;property id=&quot;20300&quot; value=&quot;Slide 52 - &amp;quot;How much does it cost?&amp;quot;&quot;/&gt;&lt;property id=&quot;20307&quot; value=&quot;472&quot;/&gt;&lt;/object&gt;&lt;object type=&quot;3&quot; unique_id=&quot;10121&quot;&gt;&lt;property id=&quot;20148&quot; value=&quot;5&quot;/&gt;&lt;property id=&quot;20300&quot; value=&quot;Slide 53 - &amp;quot;Board of Health&amp;quot;&quot;/&gt;&lt;property id=&quot;20307&quot; value=&quot;525&quot;/&gt;&lt;/object&gt;&lt;object type=&quot;3&quot; unique_id=&quot;10122&quot;&gt;&lt;property id=&quot;20148&quot; value=&quot;5&quot;/&gt;&lt;property id=&quot;20300&quot; value=&quot;Slide 54 - &amp;quot;Board of Health Variations&amp;quot;&quot;/&gt;&lt;property id=&quot;20307&quot; value=&quot;526&quot;/&gt;&lt;/object&gt;&lt;object type=&quot;3&quot; unique_id=&quot;10123&quot;&gt;&lt;property id=&quot;20148&quot; value=&quot;5&quot;/&gt;&lt;property id=&quot;20300&quot; value=&quot;Slide 55&quot;/&gt;&lt;property id=&quot;20307&quot; value=&quot;487&quot;/&gt;&lt;/object&gt;&lt;object type=&quot;3&quot; unique_id=&quot;10124&quot;&gt;&lt;property id=&quot;20148&quot; value=&quot;5&quot;/&gt;&lt;property id=&quot;20300&quot; value=&quot;Slide 56 - &amp;quot;Accreditation&amp;quot;&quot;/&gt;&lt;property id=&quot;20307&quot; value=&quot;476&quot;/&gt;&lt;/object&gt;&lt;object type=&quot;3&quot; unique_id=&quot;10125&quot;&gt;&lt;property id=&quot;20148&quot; value=&quot;5&quot;/&gt;&lt;property id=&quot;20300&quot; value=&quot;Slide 57 - &amp;quot;Local Health Director&amp;quot;&quot;/&gt;&lt;property id=&quot;20307&quot; value=&quot;477&quot;/&gt;&lt;/object&gt;&lt;object type=&quot;3&quot; unique_id=&quot;10126&quot;&gt;&lt;property id=&quot;20148&quot; value=&quot;5&quot;/&gt;&lt;property id=&quot;20300&quot; value=&quot;Slide 58 - &amp;quot;Local Health Director Powers &amp;amp; Duties&amp;quot;&quot;/&gt;&lt;property id=&quot;20307&quot; value=&quot;478&quot;/&gt;&lt;/object&gt;&lt;object type=&quot;3&quot; unique_id=&quot;10127&quot;&gt;&lt;property id=&quot;20148&quot; value=&quot;5&quot;/&gt;&lt;property id=&quot;20300&quot; value=&quot;Slide 59 - &amp;quot;State Personnel Act and local public health employees&amp;quot;&quot;/&gt;&lt;property id=&quot;20307&quot; value=&quot;479&quot;/&gt;&lt;/object&gt;&lt;object type=&quot;3&quot; unique_id=&quot;10128&quot;&gt;&lt;property id=&quot;20148&quot; value=&quot;5&quot;/&gt;&lt;property id=&quot;20300&quot; value=&quot;Slide 60 - &amp;quot;What are the county commissioners’ roles?&amp;quot;&quot;/&gt;&lt;property id=&quot;20307&quot; value=&quot;480&quot;/&gt;&lt;/object&gt;&lt;object type=&quot;3&quot; unique_id=&quot;10129&quot;&gt;&lt;property id=&quot;20148&quot; value=&quot;5&quot;/&gt;&lt;property id=&quot;20300&quot; value=&quot;Slide 61 - &amp;quot;Refresher: County Role&amp;quot;&quot;/&gt;&lt;property id=&quot;20307&quot; value=&quot;481&quot;/&gt;&lt;/object&gt;&lt;object type=&quot;3&quot; unique_id=&quot;10130&quot;&gt;&lt;property id=&quot;20148&quot; value=&quot;5&quot;/&gt;&lt;property id=&quot;20300&quot; value=&quot;Slide 62 - &amp;quot;What are the county commissioners’ roles?&amp;quot;&quot;/&gt;&lt;property id=&quot;20307&quot; value=&quot;482&quot;/&gt;&lt;/object&gt;&lt;object type=&quot;3&quot; unique_id=&quot;10131&quot;&gt;&lt;property id=&quot;20148&quot; value=&quot;5&quot;/&gt;&lt;property id=&quot;20300&quot; value=&quot;Slide 63 - &amp;quot;Questions?&amp;quot;&quot;/&gt;&lt;property id=&quot;20307&quot; value=&quot;483&quot;/&gt;&lt;/object&gt;&lt;object type=&quot;3&quot; unique_id=&quot;10132&quot;&gt;&lt;property id=&quot;20148&quot; value=&quot;5&quot;/&gt;&lt;property id=&quot;20300&quot; value=&quot;Slide 64 - &amp;quot;Mental Health, Developmental Disabilities, and Substance Abuse Services&amp;quot;&quot;/&gt;&lt;property id=&quot;20307&quot; value=&quot;488&quot;/&gt;&lt;/object&gt;&lt;object type=&quot;3&quot; unique_id=&quot;10133&quot;&gt;&lt;property id=&quot;20148&quot; value=&quot;5&quot;/&gt;&lt;property id=&quot;20300&quot; value=&quot;Slide 65 - &amp;quot;Terminology&amp;quot;&quot;/&gt;&lt;property id=&quot;20307&quot; value=&quot;489&quot;/&gt;&lt;/object&gt;&lt;object type=&quot;3&quot; unique_id=&quot;10134&quot;&gt;&lt;property id=&quot;20148&quot; value=&quot;5&quot;/&gt;&lt;property id=&quot;20300&quot; value=&quot;Slide 66 - &amp;quot;Three Questions&amp;quot;&quot;/&gt;&lt;property id=&quot;20307&quot; value=&quot;490&quot;/&gt;&lt;/object&gt;&lt;object type=&quot;3&quot; unique_id=&quot;10135&quot;&gt;&lt;property id=&quot;20148&quot; value=&quot;5&quot;/&gt;&lt;property id=&quot;20300&quot; value=&quot;Slide 67 - &amp;quot;What does an LME do?&amp;quot;&quot;/&gt;&lt;property id=&quot;20307&quot; value=&quot;491&quot;/&gt;&lt;/object&gt;&lt;object type=&quot;3&quot; unique_id=&quot;10136&quot;&gt;&lt;property id=&quot;20148&quot; value=&quot;5&quot;/&gt;&lt;property id=&quot;20300&quot; value=&quot;Slide 68 - &amp;quot;What Do LMEs Do?&amp;quot;&quot;/&gt;&lt;property id=&quot;20307&quot; value=&quot;492&quot;/&gt;&lt;/object&gt;&lt;object type=&quot;3&quot; unique_id=&quot;10137&quot;&gt;&lt;property id=&quot;20148&quot; value=&quot;5&quot;/&gt;&lt;property id=&quot;20300&quot; value=&quot;Slide 69 - &amp;quot;What Does an LME Do?&amp;quot;&quot;/&gt;&lt;property id=&quot;20307&quot; value=&quot;493&quot;/&gt;&lt;/object&gt;&lt;object type=&quot;3&quot; unique_id=&quot;10138&quot;&gt;&lt;property id=&quot;20148&quot; value=&quot;5&quot;/&gt;&lt;property id=&quot;20300&quot; value=&quot;Slide 70 - &amp;quot;LME Functions&amp;quot;&quot;/&gt;&lt;property id=&quot;20307&quot; value=&quot;494&quot;/&gt;&lt;/object&gt;&lt;object type=&quot;3&quot; unique_id=&quot;10139&quot;&gt;&lt;property id=&quot;20148&quot; value=&quot;5&quot;/&gt;&lt;property id=&quot;20300&quot; value=&quot;Slide 71 - &amp;quot;Who Pays for Services?&amp;quot;&quot;/&gt;&lt;property id=&quot;20307&quot; value=&quot;495&quot;/&gt;&lt;/object&gt;&lt;object type=&quot;3&quot; unique_id=&quot;10140&quot;&gt;&lt;property id=&quot;20148&quot; value=&quot;5&quot;/&gt;&lt;property id=&quot;20300&quot; value=&quot;Slide 72 - &amp;quot;Who Pays for Services?&amp;quot;&quot;/&gt;&lt;property id=&quot;20307&quot; value=&quot;496&quot;/&gt;&lt;/object&gt;&lt;object type=&quot;3&quot; unique_id=&quot;10141&quot;&gt;&lt;property id=&quot;20148&quot; value=&quot;5&quot;/&gt;&lt;property id=&quot;20300&quot; value=&quot;Slide 73 - &amp;quot;Medicaid and Mental Health Services in the U.S.&amp;quot;&quot;/&gt;&lt;property id=&quot;20307&quot; value=&quot;497&quot;/&gt;&lt;/object&gt;&lt;object type=&quot;3&quot; unique_id=&quot;10142&quot;&gt;&lt;property id=&quot;20148&quot; value=&quot;5&quot;/&gt;&lt;property id=&quot;20300&quot; value=&quot;Slide 74 - &amp;quot;LME Revenue Trends&amp;quot;&quot;/&gt;&lt;property id=&quot;20307&quot; value=&quot;498&quot;/&gt;&lt;/object&gt;&lt;object type=&quot;3&quot; unique_id=&quot;10143&quot;&gt;&lt;property id=&quot;20148&quot; value=&quot;5&quot;/&gt;&lt;property id=&quot;20300&quot; value=&quot;Slide 75 - &amp;quot;Medicaid Managed Care &amp;quot;&quot;/&gt;&lt;property id=&quot;20307&quot; value=&quot;499&quot;/&gt;&lt;/object&gt;&lt;object type=&quot;3&quot; unique_id=&quot;10144&quot;&gt;&lt;property id=&quot;20148&quot; value=&quot;5&quot;/&gt;&lt;property id=&quot;20300&quot; value=&quot;Slide 76 - &amp;quot;Medicaid “Waiver”&amp;quot;&quot;/&gt;&lt;property id=&quot;20307&quot; value=&quot;501&quot;/&gt;&lt;/object&gt;&lt;object type=&quot;3&quot; unique_id=&quot;10145&quot;&gt;&lt;property id=&quot;20148&quot; value=&quot;5&quot;/&gt;&lt;property id=&quot;20300&quot; value=&quot;Slide 77 - &amp;quot;NC Medicaid: What’s Changed? &amp;quot;&quot;/&gt;&lt;property id=&quot;20307&quot; value=&quot;502&quot;/&gt;&lt;/object&gt;&lt;object type=&quot;3&quot; unique_id=&quot;10148&quot;&gt;&lt;property id=&quot;20148&quot; value=&quot;5&quot;/&gt;&lt;property id=&quot;20300&quot; value=&quot;Slide 80 - &amp;quot;How are LMEs organized?&amp;quot;&quot;/&gt;&lt;property id=&quot;20307&quot; value=&quot;505&quot;/&gt;&lt;/object&gt;&lt;object type=&quot;3&quot; unique_id=&quot;10149&quot;&gt;&lt;property id=&quot;20148&quot; value=&quot;5&quot;/&gt;&lt;property id=&quot;20300&quot; value=&quot;Slide 81 - &amp;quot;How are MH/DD/SA services organized?&amp;quot;&quot;/&gt;&lt;property id=&quot;20307&quot; value=&quot;506&quot;/&gt;&lt;/object&gt;&lt;object type=&quot;3&quot; unique_id=&quot;10150&quot;&gt;&lt;property id=&quot;20148&quot; value=&quot;5&quot;/&gt;&lt;property id=&quot;20300&quot; value=&quot;Slide 82 - &amp;quot;Organizational Options&amp;quot;&quot;/&gt;&lt;property id=&quot;20307&quot; value=&quot;507&quot;/&gt;&lt;/object&gt;&lt;object type=&quot;3&quot; unique_id=&quot;10151&quot;&gt;&lt;property id=&quot;20148&quot; value=&quot;5&quot;/&gt;&lt;property id=&quot;20300&quot; value=&quot;Slide 83 - &amp;quot;New Constraints on Agency Type&amp;quot;&quot;/&gt;&lt;property id=&quot;20307&quot; value=&quot;508&quot;/&gt;&lt;/object&gt;&lt;object type=&quot;3&quot; unique_id=&quot;10152&quot;&gt;&lt;property id=&quot;20148&quot; value=&quot;5&quot;/&gt;&lt;property id=&quot;20300&quot; value=&quot;Slide 84 - &amp;quot;Types of Agency&amp;quot;&quot;/&gt;&lt;property id=&quot;20307&quot; value=&quot;509&quot;/&gt;&lt;/object&gt;&lt;object type=&quot;3&quot; unique_id=&quot;10153&quot;&gt;&lt;property id=&quot;20148&quot; value=&quot;5&quot;/&gt;&lt;property id=&quot;20300&quot; value=&quot;Slide 85 - &amp;quot;County Movement Between LMEs&amp;quot;&quot;/&gt;&lt;property id=&quot;20307&quot; value=&quot;510&quot;/&gt;&lt;/object&gt;&lt;object type=&quot;3&quot; unique_id=&quot;10154&quot;&gt;&lt;property id=&quot;20148&quot; value=&quot;5&quot;/&gt;&lt;property id=&quot;20300&quot; value=&quot;Slide 86 - &amp;quot;Map Could Continue to Change&amp;quot;&quot;/&gt;&lt;property id=&quot;20307&quot; value=&quot;511&quot;/&gt;&lt;/object&gt;&lt;object type=&quot;3&quot; unique_id=&quot;10155&quot;&gt;&lt;property id=&quot;20148&quot; value=&quot;5&quot;/&gt;&lt;property id=&quot;20300&quot; value=&quot;Slide 87 - &amp;quot;Area Authority Board - Powers and Duties&amp;quot;&quot;/&gt;&lt;property id=&quot;20307&quot; value=&quot;512&quot;/&gt;&lt;/object&gt;&lt;object type=&quot;3&quot; unique_id=&quot;10156&quot;&gt;&lt;property id=&quot;20148&quot; value=&quot;5&quot;/&gt;&lt;property id=&quot;20300&quot; value=&quot;Slide 88 - &amp;quot;Area Authority Personnel &amp;quot;&quot;/&gt;&lt;property id=&quot;20307&quot; value=&quot;513&quot;/&gt;&lt;/object&gt;&lt;object type=&quot;3&quot; unique_id=&quot;10157&quot;&gt;&lt;property id=&quot;20148&quot; value=&quot;5&quot;/&gt;&lt;property id=&quot;20300&quot; value=&quot;Slide 89 - &amp;quot;What are the county commissioners’ Roles?&amp;quot;&quot;/&gt;&lt;property id=&quot;20307&quot; value=&quot;514&quot;/&gt;&lt;/object&gt;&lt;object type=&quot;3&quot; unique_id=&quot;10158&quot;&gt;&lt;property id=&quot;20148&quot; value=&quot;5&quot;/&gt;&lt;property id=&quot;20300&quot; value=&quot;Slide 90 - &amp;quot;Refresher: County Role&amp;quot;&quot;/&gt;&lt;property id=&quot;20307&quot; value=&quot;515&quot;/&gt;&lt;/object&gt;&lt;object type=&quot;3&quot; unique_id=&quot;10159&quot;&gt;&lt;property id=&quot;20148&quot; value=&quot;5&quot;/&gt;&lt;property id=&quot;20300&quot; value=&quot;Slide 91 - &amp;quot;Establish the Agency&amp;quot;&quot;/&gt;&lt;property id=&quot;20307&quot; value=&quot;516&quot;/&gt;&lt;/object&gt;&lt;object type=&quot;3&quot; unique_id=&quot;10160&quot;&gt;&lt;property id=&quot;20148&quot; value=&quot;5&quot;/&gt;&lt;property id=&quot;20300&quot; value=&quot;Slide 92 - &amp;quot;Dissolve or Withdraw from &amp;#x0D;&amp;#x0A;the Agency&amp;quot;&quot;/&gt;&lt;property id=&quot;20307&quot; value=&quot;517&quot;/&gt;&lt;/object&gt;&lt;object type=&quot;3&quot; unique_id=&quot;10161&quot;&gt;&lt;property id=&quot;20148&quot; value=&quot;5&quot;/&gt;&lt;property id=&quot;20300&quot; value=&quot;Slide 93 - &amp;quot;Appoint the Governing Board&amp;quot;&quot;/&gt;&lt;property id=&quot;20307&quot; value=&quot;518&quot;/&gt;&lt;/object&gt;&lt;object type=&quot;3&quot; unique_id=&quot;10162&quot;&gt;&lt;property id=&quot;20148&quot; value=&quot;5&quot;/&gt;&lt;property id=&quot;20300&quot; value=&quot;Slide 94 - &amp;quot;Appoint the Governing Board&amp;quot;&quot;/&gt;&lt;property id=&quot;20307&quot; value=&quot;519&quot;/&gt;&lt;/object&gt;&lt;object type=&quot;3&quot; unique_id=&quot;10163&quot;&gt;&lt;property id=&quot;20148&quot; value=&quot;5&quot;/&gt;&lt;property id=&quot;20300&quot; value=&quot;Slide 95 - &amp;quot;Appoint the Governing Board&amp;quot;&quot;/&gt;&lt;property id=&quot;20307&quot; value=&quot;520&quot;/&gt;&lt;/object&gt;&lt;object type=&quot;3&quot; unique_id=&quot;10164&quot;&gt;&lt;property id=&quot;20148&quot; value=&quot;5&quot;/&gt;&lt;property id=&quot;20300&quot; value=&quot;Slide 96 - &amp;quot;Appoint the Governing Board&amp;quot;&quot;/&gt;&lt;property id=&quot;20307&quot; value=&quot;521&quot;/&gt;&lt;/object&gt;&lt;object type=&quot;3&quot; unique_id=&quot;10165&quot;&gt;&lt;property id=&quot;20148&quot; value=&quot;5&quot;/&gt;&lt;property id=&quot;20300&quot; value=&quot;Slide 97 - &amp;quot;Appropriate Funds&amp;quot;&quot;/&gt;&lt;property id=&quot;20307&quot; value=&quot;522&quot;/&gt;&lt;/object&gt;&lt;object type=&quot;3&quot; unique_id=&quot;10166&quot;&gt;&lt;property id=&quot;20148&quot; value=&quot;5&quot;/&gt;&lt;property id=&quot;20300&quot; value=&quot;Slide 98 - &amp;quot;What are the county commissioners’ roles?&amp;quot;&quot;/&gt;&lt;property id=&quot;20307&quot; value=&quot;523&quot;/&gt;&lt;/object&gt;&lt;object type=&quot;3&quot; unique_id=&quot;10167&quot;&gt;&lt;property id=&quot;20148&quot; value=&quot;5&quot;/&gt;&lt;property id=&quot;20300&quot; value=&quot;Slide 99 - &amp;quot;Questions?&amp;quot;&quot;/&gt;&lt;property id=&quot;20307&quot; value=&quot;524&quot;/&gt;&lt;/object&gt;&lt;object type=&quot;3&quot; unique_id=&quot;10976&quot;&gt;&lt;property id=&quot;20148&quot; value=&quot;5&quot;/&gt;&lt;property id=&quot;20300&quot; value=&quot;Slide 78 - &amp;quot;Managing Care&amp;quot;&quot;/&gt;&lt;property id=&quot;20307&quot; value=&quot;527&quot;/&gt;&lt;/object&gt;&lt;object type=&quot;3&quot; unique_id=&quot;10977&quot;&gt;&lt;property id=&quot;20148&quot; value=&quot;5&quot;/&gt;&lt;property id=&quot;20300&quot; value=&quot;Slide 79 - &amp;quot;Managing Care&amp;quot;&quot;/&gt;&lt;property id=&quot;20307&quot; value=&quot;528&quot;/&gt;&lt;/object&gt;&lt;/object&gt;&lt;/object&gt;&lt;/database&gt;"/>
  <p:tag name="SECTOMILLISECCONVERTED" val="1"/>
  <p:tag name="TPVERSION" val="5"/>
  <p:tag name="TPFULLVERSION" val="5.3.0.3294"/>
  <p:tag name="PPTVERSION" val="15"/>
  <p:tag name="TPOS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FF96597D-8980-4A7A-94B4-148647E511A8}&quot;/&gt;&lt;isInvalidForFieldText val=&quot;0&quot;/&gt;&lt;Image&gt;&lt;filename val=&quot;C:\Users\gwhisen\AppData\Local\Temp\PR\data\asimages\{FF96597D-8980-4A7A-94B4-148647E511A8}_20.png&quot;/&gt;&lt;left val=&quot;15&quot;/&gt;&lt;top val=&quot;0&quot;/&gt;&lt;width val=&quot;669&quot;/&gt;&lt;height val=&quot;130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SmartArt&gt;&lt;SmartArtElem id=&quot;{CA5A2FD2-754C-4603-8319-C56C032C660F}&quot;&gt;&lt;left val=&quot;275&quot;/&gt;&lt;top val=&quot;109&quot;/&gt;&lt;width val=&quot;186&quot;/&gt;&lt;height val=&quot;186&quot;/&gt;&lt;Image&gt;&lt;filename val=&quot;C:\Users\gwhisen\AppData\Local\Temp\PR\data\asimages\{86E61910-28EA-4676-93BB-D54DDF4B4B9F}_1.png&quot;/&gt;&lt;left val=&quot;287&quot;/&gt;&lt;top val=&quot;120&quot;/&gt;&lt;width val=&quot;164&quot;/&gt;&lt;height val=&quot;175&quot;/&gt;&lt;hasText val=&quot;1&quot;/&gt;&lt;/Image&gt;&lt;/SmartArtElem&gt;&lt;SmartArtElem id=&quot;{9446294F-B31F-489F-AE85-EC851A6FBC6A}&quot;&gt;&lt;left val=&quot;312&quot;/&gt;&lt;top val=&quot;175&quot;/&gt;&lt;width val=&quot;111&quot;/&gt;&lt;height val=&quot;52&quot;/&gt;&lt;Image&gt;&lt;filename val=&quot;C:\Users\gwhisen\AppData\Local\Temp\PR\data\asimages\{6EA6BAB9-4093-4943-A964-F76FC203C386}_1.png&quot;/&gt;&lt;left val=&quot;315&quot;/&gt;&lt;top val=&quot;175&quot;/&gt;&lt;width val=&quot;104&quot;/&gt;&lt;height val=&quot;52&quot;/&gt;&lt;hasText val=&quot;1&quot;/&gt;&lt;/Image&gt;&lt;Image&gt;&lt;filename val=&quot;C:\Users\gwhisen\AppData\Local\Temp\PR\data\asimages\{8D447ECB-A28F-407C-B2A1-BCF5959D31EE}_1.png&quot;/&gt;&lt;left val=&quot;312&quot;/&gt;&lt;top val=&quot;175&quot;/&gt;&lt;width val=&quot;111&quot;/&gt;&lt;height val=&quot;52&quot;/&gt;&lt;hasText val=&quot;1&quot;/&gt;&lt;/Image&gt;&lt;/SmartArtElem&gt;&lt;SmartArtElem id=&quot;{FC3E3C71-79EE-4EE9-ACC3-0AFFF152004A}&quot;&gt;&lt;left val=&quot;223&quot;/&gt;&lt;top val=&quot;216&quot;/&gt;&lt;width val=&quot;186&quot;/&gt;&lt;height val=&quot;187&quot;/&gt;&lt;Image&gt;&lt;filename val=&quot;C:\Users\gwhisen\AppData\Local\Temp\PR\data\asimages\{F66169B0-F0D5-4197-ADAF-F77F299EA6E1}_1.png&quot;/&gt;&lt;left val=&quot;235&quot;/&gt;&lt;top val=&quot;228&quot;/&gt;&lt;width val=&quot;141&quot;/&gt;&lt;height val=&quot;175&quot;/&gt;&lt;hasText val=&quot;1&quot;/&gt;&lt;/Image&gt;&lt;/SmartArtElem&gt;&lt;SmartArtElem id=&quot;{462752E3-DB81-4968-88EA-4EE6E637D04A}&quot;&gt;&lt;left val=&quot;264&quot;/&gt;&lt;top val=&quot;278&quot;/&gt;&lt;width val=&quot;106&quot;/&gt;&lt;height val=&quot;66&quot;/&gt;&lt;Image&gt;&lt;filename val=&quot;C:\Users\gwhisen\AppData\Local\Temp\PR\data\asimages\{AEE7AFC4-94BF-4373-9183-DFED0F04D7EC}_1.png&quot;/&gt;&lt;left val=&quot;264&quot;/&gt;&lt;top val=&quot;283&quot;/&gt;&lt;width val=&quot;105&quot;/&gt;&lt;height val=&quot;52&quot;/&gt;&lt;hasText val=&quot;1&quot;/&gt;&lt;/Image&gt;&lt;Image&gt;&lt;filename val=&quot;C:\Users\gwhisen\AppData\Local\Temp\PR\data\asimages\{B2506AD4-9541-498A-966E-0E3C071A03AE}_1.png&quot;/&gt;&lt;left val=&quot;264&quot;/&gt;&lt;top val=&quot;278&quot;/&gt;&lt;width val=&quot;106&quot;/&gt;&lt;height val=&quot;66&quot;/&gt;&lt;hasText val=&quot;1&quot;/&gt;&lt;/Image&gt;&lt;/SmartArtElem&gt;&lt;SmartArtElem id=&quot;{32A06F68-BE68-44FE-9A61-197FE7599B82}&quot;&gt;&lt;left val=&quot;288&quot;/&gt;&lt;top val=&quot;336&quot;/&gt;&lt;width val=&quot;164&quot;/&gt;&lt;height val=&quot;164&quot;/&gt;&lt;Image&gt;&lt;filename val=&quot;C:\Users\gwhisen\AppData\Local\Temp\PR\data\asimages\{FF5F9431-B633-439A-B388-32F2EAF0CE98}_1.png&quot;/&gt;&lt;left val=&quot;288&quot;/&gt;&lt;top val=&quot;336&quot;/&gt;&lt;width val=&quot;164&quot;/&gt;&lt;height val=&quot;164&quot;/&gt;&lt;hasText val=&quot;1&quot;/&gt;&lt;/Image&gt;&lt;/SmartArtElem&gt;&lt;SmartArtElem id=&quot;{CCAB7E4E-B4EE-46E7-BE87-FB8D077880D5}&quot;&gt;&lt;left val=&quot;313&quot;/&gt;&lt;top val=&quot;386&quot;/&gt;&lt;width val=&quot;111&quot;/&gt;&lt;height val=&quot;66&quot;/&gt;&lt;Image&gt;&lt;filename val=&quot;C:\Users\gwhisen\AppData\Local\Temp\PR\data\asimages\{9422072F-335C-4D77-9B01-9823980A92F0}_1.png&quot;/&gt;&lt;left val=&quot;315&quot;/&gt;&lt;top val=&quot;391&quot;/&gt;&lt;width val=&quot;105&quot;/&gt;&lt;height val=&quot;52&quot;/&gt;&lt;hasText val=&quot;1&quot;/&gt;&lt;/Image&gt;&lt;Image&gt;&lt;filename val=&quot;C:\Users\gwhisen\AppData\Local\Temp\PR\data\asimages\{75488E28-E065-49E1-BA07-8D815CEE98D1}_1.png&quot;/&gt;&lt;left val=&quot;313&quot;/&gt;&lt;top val=&quot;386&quot;/&gt;&lt;width val=&quot;111&quot;/&gt;&lt;height val=&quot;66&quot;/&gt;&lt;hasText val=&quot;1&quot;/&gt;&lt;/Image&gt;&lt;/SmartArtElem&gt;&lt;/SmartArt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7911AB84-D39C-4C9F-9A93-99DA0057104D}&quot;/&gt;&lt;isInvalidForFieldText val=&quot;0&quot;/&gt;&lt;Image&gt;&lt;filename val=&quot;C:\Users\gwhisen\AppData\Local\Temp\PR\data\asimages\{7911AB84-D39C-4C9F-9A93-99DA0057104D}_34.png&quot;/&gt;&lt;left val=&quot;15&quot;/&gt;&lt;top val=&quot;0&quot;/&gt;&lt;width val=&quot;669&quot;/&gt;&lt;height val=&quot;130&quot;/&gt;&lt;hasText val=&quot;1&quot;/&gt;&lt;/Image&gt;&lt;/ThreeDShapeInfo&gt;"/>
</p:tagLst>
</file>

<file path=ppt/theme/theme1.xml><?xml version="1.0" encoding="utf-8"?>
<a:theme xmlns:a="http://schemas.openxmlformats.org/drawingml/2006/main" name="sog_template_foo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G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sog_template_footer</Template>
  <TotalTime>15138</TotalTime>
  <Words>1646</Words>
  <Application>Microsoft Office PowerPoint</Application>
  <PresentationFormat>On-screen Show (4:3)</PresentationFormat>
  <Paragraphs>230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Book Antiqua</vt:lpstr>
      <vt:lpstr>Calibri</vt:lpstr>
      <vt:lpstr>Wingdings</vt:lpstr>
      <vt:lpstr>Wingdings 2</vt:lpstr>
      <vt:lpstr>sog_template_footer</vt:lpstr>
      <vt:lpstr>Demystifying the Public Mental Health System</vt:lpstr>
      <vt:lpstr>Community-based service system</vt:lpstr>
      <vt:lpstr>Managed Care</vt:lpstr>
      <vt:lpstr>State Government Role</vt:lpstr>
      <vt:lpstr>What Is an Area Authority and What does It do?</vt:lpstr>
      <vt:lpstr>What is an area authority? </vt:lpstr>
      <vt:lpstr>How are they established?</vt:lpstr>
      <vt:lpstr>Who Governs the LME?</vt:lpstr>
      <vt:lpstr>What does an area authority do?</vt:lpstr>
      <vt:lpstr>LME-MCO Regions</vt:lpstr>
      <vt:lpstr>Who Pays for Services?</vt:lpstr>
      <vt:lpstr>Where Does the State and Federal Money Go?</vt:lpstr>
      <vt:lpstr>Who is eligible for public services in North Carolina?</vt:lpstr>
      <vt:lpstr>Among the eligible, who receives services? </vt:lpstr>
      <vt:lpstr>Agency Functions and Mission</vt:lpstr>
      <vt:lpstr>Service Management</vt:lpstr>
      <vt:lpstr>Service Management</vt:lpstr>
      <vt:lpstr>Quality Management</vt:lpstr>
      <vt:lpstr>Community Collaboration—LME Must</vt:lpstr>
      <vt:lpstr>Collaborative Context</vt:lpstr>
      <vt:lpstr>What Does the Future Look LIke?  Medicaid “Transformation” </vt:lpstr>
      <vt:lpstr>From Fee-for-Service to Private Managed Care Organizations</vt:lpstr>
      <vt:lpstr>Medicaid Transformation Health Regions</vt:lpstr>
      <vt:lpstr>Medicaid Transformation </vt:lpstr>
      <vt:lpstr>What happens to LME-MCOs?</vt:lpstr>
      <vt:lpstr>Medicaid Services</vt:lpstr>
      <vt:lpstr>Questions?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UNC</dc:creator>
  <cp:lastModifiedBy>Botts, Mark F</cp:lastModifiedBy>
  <cp:revision>306</cp:revision>
  <cp:lastPrinted>2018-02-26T17:49:24Z</cp:lastPrinted>
  <dcterms:created xsi:type="dcterms:W3CDTF">2008-04-15T15:47:43Z</dcterms:created>
  <dcterms:modified xsi:type="dcterms:W3CDTF">2020-04-13T18:59:32Z</dcterms:modified>
</cp:coreProperties>
</file>