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69" r:id="rId3"/>
    <p:sldId id="262" r:id="rId4"/>
    <p:sldId id="263" r:id="rId5"/>
    <p:sldId id="257" r:id="rId6"/>
    <p:sldId id="258" r:id="rId7"/>
    <p:sldId id="259" r:id="rId8"/>
    <p:sldId id="264" r:id="rId9"/>
    <p:sldId id="266" r:id="rId10"/>
    <p:sldId id="267" r:id="rId11"/>
    <p:sldId id="260" r:id="rId12"/>
    <p:sldId id="274" r:id="rId13"/>
    <p:sldId id="268" r:id="rId14"/>
    <p:sldId id="271" r:id="rId15"/>
    <p:sldId id="273"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9" autoAdjust="0"/>
    <p:restoredTop sz="83666" autoAdjust="0"/>
  </p:normalViewPr>
  <p:slideViewPr>
    <p:cSldViewPr snapToGrid="0">
      <p:cViewPr varScale="1">
        <p:scale>
          <a:sx n="83" d="100"/>
          <a:sy n="83" d="100"/>
        </p:scale>
        <p:origin x="1116" y="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D60941C-1094-428E-B4B6-4D98B2D5B41C}"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39EE18FC-A3FE-42A8-B2C8-CB4423165929}">
      <dgm:prSet phldrT="[Text]"/>
      <dgm:spPr/>
      <dgm:t>
        <a:bodyPr/>
        <a:lstStyle/>
        <a:p>
          <a:r>
            <a:rPr lang="en-US" dirty="0"/>
            <a:t>WHAT</a:t>
          </a:r>
        </a:p>
      </dgm:t>
    </dgm:pt>
    <dgm:pt modelId="{53AE6ECB-E78B-40A1-9567-4845B946ED5B}" type="parTrans" cxnId="{A0C22833-50FD-487E-BF3A-85E008A505F2}">
      <dgm:prSet/>
      <dgm:spPr/>
      <dgm:t>
        <a:bodyPr/>
        <a:lstStyle/>
        <a:p>
          <a:endParaRPr lang="en-US"/>
        </a:p>
      </dgm:t>
    </dgm:pt>
    <dgm:pt modelId="{E6346636-96F8-4B96-B9B7-05955078288A}" type="sibTrans" cxnId="{A0C22833-50FD-487E-BF3A-85E008A505F2}">
      <dgm:prSet/>
      <dgm:spPr/>
      <dgm:t>
        <a:bodyPr/>
        <a:lstStyle/>
        <a:p>
          <a:endParaRPr lang="en-US"/>
        </a:p>
      </dgm:t>
    </dgm:pt>
    <dgm:pt modelId="{AF61A73C-2BDC-48C3-8CE8-28833AB15E0F}">
      <dgm:prSet phldrT="[Text]"/>
      <dgm:spPr/>
      <dgm:t>
        <a:bodyPr/>
        <a:lstStyle/>
        <a:p>
          <a:r>
            <a:rPr lang="en-US" b="1" dirty="0"/>
            <a:t>WHAT</a:t>
          </a:r>
          <a:r>
            <a:rPr lang="en-US" dirty="0"/>
            <a:t> specific information will be shared? </a:t>
          </a:r>
        </a:p>
      </dgm:t>
    </dgm:pt>
    <dgm:pt modelId="{AB308625-09D4-4BFB-AF2F-11BDCA793E10}" type="parTrans" cxnId="{C91BE4A1-F046-4E2C-BF1F-0667168A7B99}">
      <dgm:prSet/>
      <dgm:spPr/>
      <dgm:t>
        <a:bodyPr/>
        <a:lstStyle/>
        <a:p>
          <a:endParaRPr lang="en-US"/>
        </a:p>
      </dgm:t>
    </dgm:pt>
    <dgm:pt modelId="{F877F07A-7D9A-496B-8896-9C4FBED1CDA6}" type="sibTrans" cxnId="{C91BE4A1-F046-4E2C-BF1F-0667168A7B99}">
      <dgm:prSet/>
      <dgm:spPr/>
      <dgm:t>
        <a:bodyPr/>
        <a:lstStyle/>
        <a:p>
          <a:endParaRPr lang="en-US"/>
        </a:p>
      </dgm:t>
    </dgm:pt>
    <dgm:pt modelId="{A55AD7F7-7738-4D0F-B1A7-6953DE48BD7C}">
      <dgm:prSet phldrT="[Text]"/>
      <dgm:spPr/>
      <dgm:t>
        <a:bodyPr/>
        <a:lstStyle/>
        <a:p>
          <a:r>
            <a:rPr lang="en-US" dirty="0"/>
            <a:t>WHO</a:t>
          </a:r>
        </a:p>
      </dgm:t>
    </dgm:pt>
    <dgm:pt modelId="{48403F06-431D-453B-B3E6-110E4B93F3EF}" type="parTrans" cxnId="{4C9223CD-72B6-46CF-BB39-F40EE910A29B}">
      <dgm:prSet/>
      <dgm:spPr/>
      <dgm:t>
        <a:bodyPr/>
        <a:lstStyle/>
        <a:p>
          <a:endParaRPr lang="en-US"/>
        </a:p>
      </dgm:t>
    </dgm:pt>
    <dgm:pt modelId="{1E71FF87-4863-4410-B233-46BE8CCB35DD}" type="sibTrans" cxnId="{4C9223CD-72B6-46CF-BB39-F40EE910A29B}">
      <dgm:prSet/>
      <dgm:spPr/>
      <dgm:t>
        <a:bodyPr/>
        <a:lstStyle/>
        <a:p>
          <a:endParaRPr lang="en-US"/>
        </a:p>
      </dgm:t>
    </dgm:pt>
    <dgm:pt modelId="{5902FEBD-9545-4ECA-B6F2-5AA55952DEBA}">
      <dgm:prSet phldrT="[Text]"/>
      <dgm:spPr/>
      <dgm:t>
        <a:bodyPr/>
        <a:lstStyle/>
        <a:p>
          <a:r>
            <a:rPr lang="en-US" b="1" dirty="0"/>
            <a:t>WHO</a:t>
          </a:r>
          <a:r>
            <a:rPr lang="en-US" dirty="0"/>
            <a:t> will the information be shared with?</a:t>
          </a:r>
        </a:p>
      </dgm:t>
    </dgm:pt>
    <dgm:pt modelId="{227E7569-0AA5-49E5-86A3-279C03008679}" type="parTrans" cxnId="{4F1F5770-0B03-4E21-A528-C7A69EEADB2D}">
      <dgm:prSet/>
      <dgm:spPr/>
      <dgm:t>
        <a:bodyPr/>
        <a:lstStyle/>
        <a:p>
          <a:endParaRPr lang="en-US"/>
        </a:p>
      </dgm:t>
    </dgm:pt>
    <dgm:pt modelId="{AC7D5574-AD99-4400-AE01-5227D196608E}" type="sibTrans" cxnId="{4F1F5770-0B03-4E21-A528-C7A69EEADB2D}">
      <dgm:prSet/>
      <dgm:spPr/>
      <dgm:t>
        <a:bodyPr/>
        <a:lstStyle/>
        <a:p>
          <a:endParaRPr lang="en-US"/>
        </a:p>
      </dgm:t>
    </dgm:pt>
    <dgm:pt modelId="{6B71A76B-5F72-4BDB-AC58-31C7790573B6}">
      <dgm:prSet phldrT="[Text]"/>
      <dgm:spPr/>
      <dgm:t>
        <a:bodyPr/>
        <a:lstStyle/>
        <a:p>
          <a:r>
            <a:rPr lang="en-US" dirty="0"/>
            <a:t>WHY</a:t>
          </a:r>
        </a:p>
      </dgm:t>
    </dgm:pt>
    <dgm:pt modelId="{EB4E61B0-B82D-4858-9891-198F574095A9}" type="parTrans" cxnId="{9D845E47-064D-43A7-832C-173AFEE8E7F3}">
      <dgm:prSet/>
      <dgm:spPr/>
      <dgm:t>
        <a:bodyPr/>
        <a:lstStyle/>
        <a:p>
          <a:endParaRPr lang="en-US"/>
        </a:p>
      </dgm:t>
    </dgm:pt>
    <dgm:pt modelId="{87D74F4F-AC9D-460A-B1A6-7A3CED9F8DE3}" type="sibTrans" cxnId="{9D845E47-064D-43A7-832C-173AFEE8E7F3}">
      <dgm:prSet/>
      <dgm:spPr/>
      <dgm:t>
        <a:bodyPr/>
        <a:lstStyle/>
        <a:p>
          <a:endParaRPr lang="en-US"/>
        </a:p>
      </dgm:t>
    </dgm:pt>
    <dgm:pt modelId="{9FC79E62-DCEC-4545-919F-99534063B71E}">
      <dgm:prSet phldrT="[Text]"/>
      <dgm:spPr/>
      <dgm:t>
        <a:bodyPr/>
        <a:lstStyle/>
        <a:p>
          <a:r>
            <a:rPr lang="en-US" b="1" dirty="0"/>
            <a:t>WHY</a:t>
          </a:r>
          <a:r>
            <a:rPr lang="en-US" dirty="0"/>
            <a:t> will the information be shared – what is the purpose of sharing it? </a:t>
          </a:r>
        </a:p>
      </dgm:t>
    </dgm:pt>
    <dgm:pt modelId="{62FCAC76-88AF-40E4-84DF-4FFE10749455}" type="parTrans" cxnId="{D4FFEFFB-1D2F-457C-A34E-2AA2AB37B675}">
      <dgm:prSet/>
      <dgm:spPr/>
      <dgm:t>
        <a:bodyPr/>
        <a:lstStyle/>
        <a:p>
          <a:endParaRPr lang="en-US"/>
        </a:p>
      </dgm:t>
    </dgm:pt>
    <dgm:pt modelId="{483C6BCE-26EF-46D6-83AA-694CC4608F7D}" type="sibTrans" cxnId="{D4FFEFFB-1D2F-457C-A34E-2AA2AB37B675}">
      <dgm:prSet/>
      <dgm:spPr/>
      <dgm:t>
        <a:bodyPr/>
        <a:lstStyle/>
        <a:p>
          <a:endParaRPr lang="en-US"/>
        </a:p>
      </dgm:t>
    </dgm:pt>
    <dgm:pt modelId="{F4C75412-568F-42B2-8FD0-0076B46B82A5}" type="pres">
      <dgm:prSet presAssocID="{AD60941C-1094-428E-B4B6-4D98B2D5B41C}" presName="Name0" presStyleCnt="0">
        <dgm:presLayoutVars>
          <dgm:dir/>
          <dgm:animLvl val="lvl"/>
          <dgm:resizeHandles val="exact"/>
        </dgm:presLayoutVars>
      </dgm:prSet>
      <dgm:spPr/>
    </dgm:pt>
    <dgm:pt modelId="{3309293D-D211-4C13-B19F-AB33B83B7822}" type="pres">
      <dgm:prSet presAssocID="{39EE18FC-A3FE-42A8-B2C8-CB4423165929}" presName="linNode" presStyleCnt="0"/>
      <dgm:spPr/>
    </dgm:pt>
    <dgm:pt modelId="{9D7D9E74-46B9-4F0D-86B4-0DDF3514E7BE}" type="pres">
      <dgm:prSet presAssocID="{39EE18FC-A3FE-42A8-B2C8-CB4423165929}" presName="parentText" presStyleLbl="node1" presStyleIdx="0" presStyleCnt="3">
        <dgm:presLayoutVars>
          <dgm:chMax val="1"/>
          <dgm:bulletEnabled val="1"/>
        </dgm:presLayoutVars>
      </dgm:prSet>
      <dgm:spPr/>
    </dgm:pt>
    <dgm:pt modelId="{DF5AFF75-91C6-4800-95B9-B19AB93BEE7A}" type="pres">
      <dgm:prSet presAssocID="{39EE18FC-A3FE-42A8-B2C8-CB4423165929}" presName="descendantText" presStyleLbl="alignAccFollowNode1" presStyleIdx="0" presStyleCnt="3">
        <dgm:presLayoutVars>
          <dgm:bulletEnabled val="1"/>
        </dgm:presLayoutVars>
      </dgm:prSet>
      <dgm:spPr/>
    </dgm:pt>
    <dgm:pt modelId="{35D57134-A59B-4CA4-9664-2C2E01975B57}" type="pres">
      <dgm:prSet presAssocID="{E6346636-96F8-4B96-B9B7-05955078288A}" presName="sp" presStyleCnt="0"/>
      <dgm:spPr/>
    </dgm:pt>
    <dgm:pt modelId="{D84B7B68-FF0D-42F8-9BD3-D2CA5CC83BCF}" type="pres">
      <dgm:prSet presAssocID="{A55AD7F7-7738-4D0F-B1A7-6953DE48BD7C}" presName="linNode" presStyleCnt="0"/>
      <dgm:spPr/>
    </dgm:pt>
    <dgm:pt modelId="{7DCCFA68-59F3-4699-8E3E-0C8BFB0173A8}" type="pres">
      <dgm:prSet presAssocID="{A55AD7F7-7738-4D0F-B1A7-6953DE48BD7C}" presName="parentText" presStyleLbl="node1" presStyleIdx="1" presStyleCnt="3">
        <dgm:presLayoutVars>
          <dgm:chMax val="1"/>
          <dgm:bulletEnabled val="1"/>
        </dgm:presLayoutVars>
      </dgm:prSet>
      <dgm:spPr/>
    </dgm:pt>
    <dgm:pt modelId="{CFE63D37-D715-4DE2-B987-9791CF8753AE}" type="pres">
      <dgm:prSet presAssocID="{A55AD7F7-7738-4D0F-B1A7-6953DE48BD7C}" presName="descendantText" presStyleLbl="alignAccFollowNode1" presStyleIdx="1" presStyleCnt="3">
        <dgm:presLayoutVars>
          <dgm:bulletEnabled val="1"/>
        </dgm:presLayoutVars>
      </dgm:prSet>
      <dgm:spPr/>
    </dgm:pt>
    <dgm:pt modelId="{B5979381-359D-400A-AA31-14840A39F5E8}" type="pres">
      <dgm:prSet presAssocID="{1E71FF87-4863-4410-B233-46BE8CCB35DD}" presName="sp" presStyleCnt="0"/>
      <dgm:spPr/>
    </dgm:pt>
    <dgm:pt modelId="{D81EBDC5-A50A-4BA2-ABDB-512137345ADD}" type="pres">
      <dgm:prSet presAssocID="{6B71A76B-5F72-4BDB-AC58-31C7790573B6}" presName="linNode" presStyleCnt="0"/>
      <dgm:spPr/>
    </dgm:pt>
    <dgm:pt modelId="{7DF4132B-E9F9-4A09-BEF3-B9EC037AFDB5}" type="pres">
      <dgm:prSet presAssocID="{6B71A76B-5F72-4BDB-AC58-31C7790573B6}" presName="parentText" presStyleLbl="node1" presStyleIdx="2" presStyleCnt="3">
        <dgm:presLayoutVars>
          <dgm:chMax val="1"/>
          <dgm:bulletEnabled val="1"/>
        </dgm:presLayoutVars>
      </dgm:prSet>
      <dgm:spPr/>
    </dgm:pt>
    <dgm:pt modelId="{14FAC4BB-E5FB-4E85-B8D2-92C02EED061D}" type="pres">
      <dgm:prSet presAssocID="{6B71A76B-5F72-4BDB-AC58-31C7790573B6}" presName="descendantText" presStyleLbl="alignAccFollowNode1" presStyleIdx="2" presStyleCnt="3">
        <dgm:presLayoutVars>
          <dgm:bulletEnabled val="1"/>
        </dgm:presLayoutVars>
      </dgm:prSet>
      <dgm:spPr/>
    </dgm:pt>
  </dgm:ptLst>
  <dgm:cxnLst>
    <dgm:cxn modelId="{8B5BE61A-8EB5-4C82-BED5-DBFF34174655}" type="presOf" srcId="{6B71A76B-5F72-4BDB-AC58-31C7790573B6}" destId="{7DF4132B-E9F9-4A09-BEF3-B9EC037AFDB5}" srcOrd="0" destOrd="0" presId="urn:microsoft.com/office/officeart/2005/8/layout/vList5"/>
    <dgm:cxn modelId="{A0C22833-50FD-487E-BF3A-85E008A505F2}" srcId="{AD60941C-1094-428E-B4B6-4D98B2D5B41C}" destId="{39EE18FC-A3FE-42A8-B2C8-CB4423165929}" srcOrd="0" destOrd="0" parTransId="{53AE6ECB-E78B-40A1-9567-4845B946ED5B}" sibTransId="{E6346636-96F8-4B96-B9B7-05955078288A}"/>
    <dgm:cxn modelId="{6CF13A3C-7A95-4665-A31C-0D5BB277D9F1}" type="presOf" srcId="{5902FEBD-9545-4ECA-B6F2-5AA55952DEBA}" destId="{CFE63D37-D715-4DE2-B987-9791CF8753AE}" srcOrd="0" destOrd="0" presId="urn:microsoft.com/office/officeart/2005/8/layout/vList5"/>
    <dgm:cxn modelId="{9D845E47-064D-43A7-832C-173AFEE8E7F3}" srcId="{AD60941C-1094-428E-B4B6-4D98B2D5B41C}" destId="{6B71A76B-5F72-4BDB-AC58-31C7790573B6}" srcOrd="2" destOrd="0" parTransId="{EB4E61B0-B82D-4858-9891-198F574095A9}" sibTransId="{87D74F4F-AC9D-460A-B1A6-7A3CED9F8DE3}"/>
    <dgm:cxn modelId="{4F1F5770-0B03-4E21-A528-C7A69EEADB2D}" srcId="{A55AD7F7-7738-4D0F-B1A7-6953DE48BD7C}" destId="{5902FEBD-9545-4ECA-B6F2-5AA55952DEBA}" srcOrd="0" destOrd="0" parTransId="{227E7569-0AA5-49E5-86A3-279C03008679}" sibTransId="{AC7D5574-AD99-4400-AE01-5227D196608E}"/>
    <dgm:cxn modelId="{50D3A37D-7DD7-41A6-BE74-E0895371DA17}" type="presOf" srcId="{AD60941C-1094-428E-B4B6-4D98B2D5B41C}" destId="{F4C75412-568F-42B2-8FD0-0076B46B82A5}" srcOrd="0" destOrd="0" presId="urn:microsoft.com/office/officeart/2005/8/layout/vList5"/>
    <dgm:cxn modelId="{E7A2EC9B-4819-457D-ABB6-322B3EC924A9}" type="presOf" srcId="{A55AD7F7-7738-4D0F-B1A7-6953DE48BD7C}" destId="{7DCCFA68-59F3-4699-8E3E-0C8BFB0173A8}" srcOrd="0" destOrd="0" presId="urn:microsoft.com/office/officeart/2005/8/layout/vList5"/>
    <dgm:cxn modelId="{3C39F3A0-F5F3-46BA-9852-142B12A48042}" type="presOf" srcId="{AF61A73C-2BDC-48C3-8CE8-28833AB15E0F}" destId="{DF5AFF75-91C6-4800-95B9-B19AB93BEE7A}" srcOrd="0" destOrd="0" presId="urn:microsoft.com/office/officeart/2005/8/layout/vList5"/>
    <dgm:cxn modelId="{C91BE4A1-F046-4E2C-BF1F-0667168A7B99}" srcId="{39EE18FC-A3FE-42A8-B2C8-CB4423165929}" destId="{AF61A73C-2BDC-48C3-8CE8-28833AB15E0F}" srcOrd="0" destOrd="0" parTransId="{AB308625-09D4-4BFB-AF2F-11BDCA793E10}" sibTransId="{F877F07A-7D9A-496B-8896-9C4FBED1CDA6}"/>
    <dgm:cxn modelId="{BDA11FB5-975A-449E-AE1E-32E120424BF9}" type="presOf" srcId="{9FC79E62-DCEC-4545-919F-99534063B71E}" destId="{14FAC4BB-E5FB-4E85-B8D2-92C02EED061D}" srcOrd="0" destOrd="0" presId="urn:microsoft.com/office/officeart/2005/8/layout/vList5"/>
    <dgm:cxn modelId="{4C9223CD-72B6-46CF-BB39-F40EE910A29B}" srcId="{AD60941C-1094-428E-B4B6-4D98B2D5B41C}" destId="{A55AD7F7-7738-4D0F-B1A7-6953DE48BD7C}" srcOrd="1" destOrd="0" parTransId="{48403F06-431D-453B-B3E6-110E4B93F3EF}" sibTransId="{1E71FF87-4863-4410-B233-46BE8CCB35DD}"/>
    <dgm:cxn modelId="{D9EDC1F2-5C19-46AE-B513-2A62B0E2FDC8}" type="presOf" srcId="{39EE18FC-A3FE-42A8-B2C8-CB4423165929}" destId="{9D7D9E74-46B9-4F0D-86B4-0DDF3514E7BE}" srcOrd="0" destOrd="0" presId="urn:microsoft.com/office/officeart/2005/8/layout/vList5"/>
    <dgm:cxn modelId="{D4FFEFFB-1D2F-457C-A34E-2AA2AB37B675}" srcId="{6B71A76B-5F72-4BDB-AC58-31C7790573B6}" destId="{9FC79E62-DCEC-4545-919F-99534063B71E}" srcOrd="0" destOrd="0" parTransId="{62FCAC76-88AF-40E4-84DF-4FFE10749455}" sibTransId="{483C6BCE-26EF-46D6-83AA-694CC4608F7D}"/>
    <dgm:cxn modelId="{16163ABC-EB47-4A74-905C-9C57D47DA6E9}" type="presParOf" srcId="{F4C75412-568F-42B2-8FD0-0076B46B82A5}" destId="{3309293D-D211-4C13-B19F-AB33B83B7822}" srcOrd="0" destOrd="0" presId="urn:microsoft.com/office/officeart/2005/8/layout/vList5"/>
    <dgm:cxn modelId="{4CFEC484-0704-4391-8314-371A10E2EE82}" type="presParOf" srcId="{3309293D-D211-4C13-B19F-AB33B83B7822}" destId="{9D7D9E74-46B9-4F0D-86B4-0DDF3514E7BE}" srcOrd="0" destOrd="0" presId="urn:microsoft.com/office/officeart/2005/8/layout/vList5"/>
    <dgm:cxn modelId="{69D36EAF-394E-4C12-B303-E6489B477E12}" type="presParOf" srcId="{3309293D-D211-4C13-B19F-AB33B83B7822}" destId="{DF5AFF75-91C6-4800-95B9-B19AB93BEE7A}" srcOrd="1" destOrd="0" presId="urn:microsoft.com/office/officeart/2005/8/layout/vList5"/>
    <dgm:cxn modelId="{E0E04E34-3097-4FDD-B71A-70E8F41DA544}" type="presParOf" srcId="{F4C75412-568F-42B2-8FD0-0076B46B82A5}" destId="{35D57134-A59B-4CA4-9664-2C2E01975B57}" srcOrd="1" destOrd="0" presId="urn:microsoft.com/office/officeart/2005/8/layout/vList5"/>
    <dgm:cxn modelId="{CDEC25B5-F379-4514-8339-8571AF783AAB}" type="presParOf" srcId="{F4C75412-568F-42B2-8FD0-0076B46B82A5}" destId="{D84B7B68-FF0D-42F8-9BD3-D2CA5CC83BCF}" srcOrd="2" destOrd="0" presId="urn:microsoft.com/office/officeart/2005/8/layout/vList5"/>
    <dgm:cxn modelId="{396BC2D1-31D4-46A1-977D-DBD92252ED6E}" type="presParOf" srcId="{D84B7B68-FF0D-42F8-9BD3-D2CA5CC83BCF}" destId="{7DCCFA68-59F3-4699-8E3E-0C8BFB0173A8}" srcOrd="0" destOrd="0" presId="urn:microsoft.com/office/officeart/2005/8/layout/vList5"/>
    <dgm:cxn modelId="{DDDFE571-AE2D-4911-B610-3A9A92231F40}" type="presParOf" srcId="{D84B7B68-FF0D-42F8-9BD3-D2CA5CC83BCF}" destId="{CFE63D37-D715-4DE2-B987-9791CF8753AE}" srcOrd="1" destOrd="0" presId="urn:microsoft.com/office/officeart/2005/8/layout/vList5"/>
    <dgm:cxn modelId="{63397BF4-2B3F-4BAC-A504-C3323A9FE536}" type="presParOf" srcId="{F4C75412-568F-42B2-8FD0-0076B46B82A5}" destId="{B5979381-359D-400A-AA31-14840A39F5E8}" srcOrd="3" destOrd="0" presId="urn:microsoft.com/office/officeart/2005/8/layout/vList5"/>
    <dgm:cxn modelId="{91BC8BB0-A08A-415F-AA20-AB8411FEEBA4}" type="presParOf" srcId="{F4C75412-568F-42B2-8FD0-0076B46B82A5}" destId="{D81EBDC5-A50A-4BA2-ABDB-512137345ADD}" srcOrd="4" destOrd="0" presId="urn:microsoft.com/office/officeart/2005/8/layout/vList5"/>
    <dgm:cxn modelId="{B6B7D40B-B8AC-4320-B0F0-63C9F9A6D825}" type="presParOf" srcId="{D81EBDC5-A50A-4BA2-ABDB-512137345ADD}" destId="{7DF4132B-E9F9-4A09-BEF3-B9EC037AFDB5}" srcOrd="0" destOrd="0" presId="urn:microsoft.com/office/officeart/2005/8/layout/vList5"/>
    <dgm:cxn modelId="{2779A6B8-2BF7-4A71-9680-5E8E312810D2}" type="presParOf" srcId="{D81EBDC5-A50A-4BA2-ABDB-512137345ADD}" destId="{14FAC4BB-E5FB-4E85-B8D2-92C02EED061D}"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6291C69-94C0-47A0-95BE-2B84C36B598D}"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C26B6CA9-2BCA-48DF-92D4-1D9E0EA58DB1}">
      <dgm:prSet phldrT="[Text]"/>
      <dgm:spPr/>
      <dgm:t>
        <a:bodyPr/>
        <a:lstStyle/>
        <a:p>
          <a:r>
            <a:rPr lang="en-US" dirty="0"/>
            <a:t>Is the proposed information-sharing subject to one or more confidentiality laws?</a:t>
          </a:r>
        </a:p>
      </dgm:t>
    </dgm:pt>
    <dgm:pt modelId="{8651C8F2-9F05-481F-A3FA-2E929529421D}" type="parTrans" cxnId="{BAC712B1-5613-4129-98BE-5009D6E3B865}">
      <dgm:prSet/>
      <dgm:spPr/>
      <dgm:t>
        <a:bodyPr/>
        <a:lstStyle/>
        <a:p>
          <a:endParaRPr lang="en-US"/>
        </a:p>
      </dgm:t>
    </dgm:pt>
    <dgm:pt modelId="{5FD2AB1B-4460-46F5-BA77-E31076D3240D}" type="sibTrans" cxnId="{BAC712B1-5613-4129-98BE-5009D6E3B865}">
      <dgm:prSet/>
      <dgm:spPr/>
      <dgm:t>
        <a:bodyPr/>
        <a:lstStyle/>
        <a:p>
          <a:endParaRPr lang="en-US"/>
        </a:p>
      </dgm:t>
    </dgm:pt>
    <dgm:pt modelId="{EC6E9E4E-7FDB-48FF-8536-D5A55154BB60}">
      <dgm:prSet phldrT="[Text]"/>
      <dgm:spPr/>
      <dgm:t>
        <a:bodyPr/>
        <a:lstStyle/>
        <a:p>
          <a:r>
            <a:rPr lang="en-US" dirty="0"/>
            <a:t>If yes, whether and how information can be shared depends in part on:</a:t>
          </a:r>
        </a:p>
      </dgm:t>
    </dgm:pt>
    <dgm:pt modelId="{DCA86A25-6989-48CC-85FB-826C7F77EFBA}" type="parTrans" cxnId="{0ADC1171-FB49-489E-8C94-AB15FC3253EB}">
      <dgm:prSet/>
      <dgm:spPr/>
      <dgm:t>
        <a:bodyPr/>
        <a:lstStyle/>
        <a:p>
          <a:endParaRPr lang="en-US"/>
        </a:p>
      </dgm:t>
    </dgm:pt>
    <dgm:pt modelId="{C9DAA657-34B0-46D3-AC07-4D4C1DCE0686}" type="sibTrans" cxnId="{0ADC1171-FB49-489E-8C94-AB15FC3253EB}">
      <dgm:prSet/>
      <dgm:spPr/>
      <dgm:t>
        <a:bodyPr/>
        <a:lstStyle/>
        <a:p>
          <a:endParaRPr lang="en-US"/>
        </a:p>
      </dgm:t>
    </dgm:pt>
    <dgm:pt modelId="{7B24FE3F-71D3-4338-B76B-E4B346589265}">
      <dgm:prSet phldrT="[Text]"/>
      <dgm:spPr/>
      <dgm:t>
        <a:bodyPr/>
        <a:lstStyle/>
        <a:p>
          <a:r>
            <a:rPr lang="en-US" dirty="0"/>
            <a:t>What information do you want to share? </a:t>
          </a:r>
        </a:p>
      </dgm:t>
    </dgm:pt>
    <dgm:pt modelId="{BC0A05BF-ED0A-4658-AE65-B105DFA1C110}" type="parTrans" cxnId="{952F58C1-7D57-4AF4-835C-DC9511976EB0}">
      <dgm:prSet/>
      <dgm:spPr/>
      <dgm:t>
        <a:bodyPr/>
        <a:lstStyle/>
        <a:p>
          <a:endParaRPr lang="en-US"/>
        </a:p>
      </dgm:t>
    </dgm:pt>
    <dgm:pt modelId="{15ECB161-AED4-4EA9-ABBB-174BA0D9B090}" type="sibTrans" cxnId="{952F58C1-7D57-4AF4-835C-DC9511976EB0}">
      <dgm:prSet/>
      <dgm:spPr/>
      <dgm:t>
        <a:bodyPr/>
        <a:lstStyle/>
        <a:p>
          <a:endParaRPr lang="en-US"/>
        </a:p>
      </dgm:t>
    </dgm:pt>
    <dgm:pt modelId="{E3696212-B7D9-4314-98CF-20A34BF43D0F}">
      <dgm:prSet phldrT="[Text]"/>
      <dgm:spPr/>
      <dgm:t>
        <a:bodyPr/>
        <a:lstStyle/>
        <a:p>
          <a:r>
            <a:rPr lang="en-US" dirty="0"/>
            <a:t>Who has the duty to follow the law or laws that apply to the information?</a:t>
          </a:r>
        </a:p>
      </dgm:t>
    </dgm:pt>
    <dgm:pt modelId="{A4EA0DEF-7E70-4FC6-A4AD-24C05F378117}" type="parTrans" cxnId="{3AB52018-79CC-4FFB-BC37-D238A19878F8}">
      <dgm:prSet/>
      <dgm:spPr/>
      <dgm:t>
        <a:bodyPr/>
        <a:lstStyle/>
        <a:p>
          <a:endParaRPr lang="en-US"/>
        </a:p>
      </dgm:t>
    </dgm:pt>
    <dgm:pt modelId="{59BCCC27-D1C3-448A-9C47-CEA62DA41383}" type="sibTrans" cxnId="{3AB52018-79CC-4FFB-BC37-D238A19878F8}">
      <dgm:prSet/>
      <dgm:spPr/>
      <dgm:t>
        <a:bodyPr/>
        <a:lstStyle/>
        <a:p>
          <a:endParaRPr lang="en-US"/>
        </a:p>
      </dgm:t>
    </dgm:pt>
    <dgm:pt modelId="{91A34881-3607-4677-ACAB-E41CC9E54860}">
      <dgm:prSet phldrT="[Text]"/>
      <dgm:spPr/>
      <dgm:t>
        <a:bodyPr/>
        <a:lstStyle/>
        <a:p>
          <a:r>
            <a:rPr lang="en-US" dirty="0"/>
            <a:t>What is the duty of confidentiality? </a:t>
          </a:r>
        </a:p>
      </dgm:t>
    </dgm:pt>
    <dgm:pt modelId="{C739D2A1-CE21-4D61-BF34-E69ABB1218A6}" type="parTrans" cxnId="{0BFDF7CC-E527-44D3-A663-A965C11805A3}">
      <dgm:prSet/>
      <dgm:spPr/>
      <dgm:t>
        <a:bodyPr/>
        <a:lstStyle/>
        <a:p>
          <a:endParaRPr lang="en-US"/>
        </a:p>
      </dgm:t>
    </dgm:pt>
    <dgm:pt modelId="{283568EF-21B2-4567-9C50-4E627C285BC3}" type="sibTrans" cxnId="{0BFDF7CC-E527-44D3-A663-A965C11805A3}">
      <dgm:prSet/>
      <dgm:spPr/>
      <dgm:t>
        <a:bodyPr/>
        <a:lstStyle/>
        <a:p>
          <a:endParaRPr lang="en-US"/>
        </a:p>
      </dgm:t>
    </dgm:pt>
    <dgm:pt modelId="{FAD892A1-02C1-49A2-9F52-C7DD856B0773}">
      <dgm:prSet phldrT="[Text]"/>
      <dgm:spPr/>
      <dgm:t>
        <a:bodyPr/>
        <a:lstStyle/>
        <a:p>
          <a:r>
            <a:rPr lang="en-US" dirty="0"/>
            <a:t>WHAT information is to be shared,</a:t>
          </a:r>
        </a:p>
      </dgm:t>
    </dgm:pt>
    <dgm:pt modelId="{D74A35FB-3419-4A86-AAD3-77F91B832E70}" type="parTrans" cxnId="{5F3A5CEB-0CE5-4EDB-A90E-2C4884B04221}">
      <dgm:prSet/>
      <dgm:spPr/>
      <dgm:t>
        <a:bodyPr/>
        <a:lstStyle/>
        <a:p>
          <a:endParaRPr lang="en-US"/>
        </a:p>
      </dgm:t>
    </dgm:pt>
    <dgm:pt modelId="{370100E3-54E0-4754-ABB1-D5C1B18A3A7F}" type="sibTrans" cxnId="{5F3A5CEB-0CE5-4EDB-A90E-2C4884B04221}">
      <dgm:prSet/>
      <dgm:spPr/>
      <dgm:t>
        <a:bodyPr/>
        <a:lstStyle/>
        <a:p>
          <a:endParaRPr lang="en-US"/>
        </a:p>
      </dgm:t>
    </dgm:pt>
    <dgm:pt modelId="{985197D9-2EEA-4296-9F16-E2490B7A140E}">
      <dgm:prSet phldrT="[Text]"/>
      <dgm:spPr/>
      <dgm:t>
        <a:bodyPr/>
        <a:lstStyle/>
        <a:p>
          <a:r>
            <a:rPr lang="en-US" dirty="0"/>
            <a:t>WHO the information will be shared with, and</a:t>
          </a:r>
        </a:p>
      </dgm:t>
    </dgm:pt>
    <dgm:pt modelId="{9D13A9A3-2F50-402A-B993-E43AEBD83726}" type="parTrans" cxnId="{F42D5B98-1E29-42F3-9E86-3BEDA6F44707}">
      <dgm:prSet/>
      <dgm:spPr/>
      <dgm:t>
        <a:bodyPr/>
        <a:lstStyle/>
        <a:p>
          <a:endParaRPr lang="en-US"/>
        </a:p>
      </dgm:t>
    </dgm:pt>
    <dgm:pt modelId="{D4D6D7C6-8D43-4322-A718-99B7BB1518CD}" type="sibTrans" cxnId="{F42D5B98-1E29-42F3-9E86-3BEDA6F44707}">
      <dgm:prSet/>
      <dgm:spPr/>
      <dgm:t>
        <a:bodyPr/>
        <a:lstStyle/>
        <a:p>
          <a:endParaRPr lang="en-US"/>
        </a:p>
      </dgm:t>
    </dgm:pt>
    <dgm:pt modelId="{30921B0E-1554-4316-8796-7E293E20C11F}">
      <dgm:prSet phldrT="[Text]"/>
      <dgm:spPr/>
      <dgm:t>
        <a:bodyPr/>
        <a:lstStyle/>
        <a:p>
          <a:r>
            <a:rPr lang="en-US" dirty="0"/>
            <a:t>WHY the information will be shared.</a:t>
          </a:r>
        </a:p>
      </dgm:t>
    </dgm:pt>
    <dgm:pt modelId="{85879F2E-AAEB-466E-8D40-C0B309AE1A36}" type="parTrans" cxnId="{4AD67399-5854-4987-9D3C-E9D9A6F6C624}">
      <dgm:prSet/>
      <dgm:spPr/>
      <dgm:t>
        <a:bodyPr/>
        <a:lstStyle/>
        <a:p>
          <a:endParaRPr lang="en-US"/>
        </a:p>
      </dgm:t>
    </dgm:pt>
    <dgm:pt modelId="{8B3CBC5E-D17E-470C-B1DF-F401929B2DA1}" type="sibTrans" cxnId="{4AD67399-5854-4987-9D3C-E9D9A6F6C624}">
      <dgm:prSet/>
      <dgm:spPr/>
      <dgm:t>
        <a:bodyPr/>
        <a:lstStyle/>
        <a:p>
          <a:endParaRPr lang="en-US"/>
        </a:p>
      </dgm:t>
    </dgm:pt>
    <dgm:pt modelId="{EB1D11F0-05A0-4E40-8DC0-9911B2DDE64D}" type="pres">
      <dgm:prSet presAssocID="{46291C69-94C0-47A0-95BE-2B84C36B598D}" presName="linear" presStyleCnt="0">
        <dgm:presLayoutVars>
          <dgm:animLvl val="lvl"/>
          <dgm:resizeHandles val="exact"/>
        </dgm:presLayoutVars>
      </dgm:prSet>
      <dgm:spPr/>
    </dgm:pt>
    <dgm:pt modelId="{5BD7C5D9-01C0-4580-8462-EA7450FAC6C5}" type="pres">
      <dgm:prSet presAssocID="{C26B6CA9-2BCA-48DF-92D4-1D9E0EA58DB1}" presName="parentText" presStyleLbl="node1" presStyleIdx="0" presStyleCnt="2">
        <dgm:presLayoutVars>
          <dgm:chMax val="0"/>
          <dgm:bulletEnabled val="1"/>
        </dgm:presLayoutVars>
      </dgm:prSet>
      <dgm:spPr/>
    </dgm:pt>
    <dgm:pt modelId="{ACF2C507-AEDC-4DED-9E4D-FB28DB7097D2}" type="pres">
      <dgm:prSet presAssocID="{C26B6CA9-2BCA-48DF-92D4-1D9E0EA58DB1}" presName="childText" presStyleLbl="revTx" presStyleIdx="0" presStyleCnt="2">
        <dgm:presLayoutVars>
          <dgm:bulletEnabled val="1"/>
        </dgm:presLayoutVars>
      </dgm:prSet>
      <dgm:spPr/>
    </dgm:pt>
    <dgm:pt modelId="{1F3A1B0B-C249-4765-AD9E-F4235D842431}" type="pres">
      <dgm:prSet presAssocID="{EC6E9E4E-7FDB-48FF-8536-D5A55154BB60}" presName="parentText" presStyleLbl="node1" presStyleIdx="1" presStyleCnt="2">
        <dgm:presLayoutVars>
          <dgm:chMax val="0"/>
          <dgm:bulletEnabled val="1"/>
        </dgm:presLayoutVars>
      </dgm:prSet>
      <dgm:spPr/>
    </dgm:pt>
    <dgm:pt modelId="{D6B80C89-37CB-45A9-9A3F-4020C652797D}" type="pres">
      <dgm:prSet presAssocID="{EC6E9E4E-7FDB-48FF-8536-D5A55154BB60}" presName="childText" presStyleLbl="revTx" presStyleIdx="1" presStyleCnt="2">
        <dgm:presLayoutVars>
          <dgm:bulletEnabled val="1"/>
        </dgm:presLayoutVars>
      </dgm:prSet>
      <dgm:spPr/>
    </dgm:pt>
  </dgm:ptLst>
  <dgm:cxnLst>
    <dgm:cxn modelId="{3AB52018-79CC-4FFB-BC37-D238A19878F8}" srcId="{C26B6CA9-2BCA-48DF-92D4-1D9E0EA58DB1}" destId="{E3696212-B7D9-4314-98CF-20A34BF43D0F}" srcOrd="1" destOrd="0" parTransId="{A4EA0DEF-7E70-4FC6-A4AD-24C05F378117}" sibTransId="{59BCCC27-D1C3-448A-9C47-CEA62DA41383}"/>
    <dgm:cxn modelId="{2B8D3219-725F-4831-A275-A1A4DBF1E514}" type="presOf" srcId="{7B24FE3F-71D3-4338-B76B-E4B346589265}" destId="{ACF2C507-AEDC-4DED-9E4D-FB28DB7097D2}" srcOrd="0" destOrd="0" presId="urn:microsoft.com/office/officeart/2005/8/layout/vList2"/>
    <dgm:cxn modelId="{DD46F32A-DCB2-42A8-9FE3-E8FAE56EFE7B}" type="presOf" srcId="{30921B0E-1554-4316-8796-7E293E20C11F}" destId="{D6B80C89-37CB-45A9-9A3F-4020C652797D}" srcOrd="0" destOrd="2" presId="urn:microsoft.com/office/officeart/2005/8/layout/vList2"/>
    <dgm:cxn modelId="{7E63C934-0D4C-4F99-BC24-ABA16FC09470}" type="presOf" srcId="{91A34881-3607-4677-ACAB-E41CC9E54860}" destId="{ACF2C507-AEDC-4DED-9E4D-FB28DB7097D2}" srcOrd="0" destOrd="2" presId="urn:microsoft.com/office/officeart/2005/8/layout/vList2"/>
    <dgm:cxn modelId="{0523565B-B6B2-4115-BA29-086F38AA33CE}" type="presOf" srcId="{985197D9-2EEA-4296-9F16-E2490B7A140E}" destId="{D6B80C89-37CB-45A9-9A3F-4020C652797D}" srcOrd="0" destOrd="1" presId="urn:microsoft.com/office/officeart/2005/8/layout/vList2"/>
    <dgm:cxn modelId="{AF790066-CDEA-4EDA-8AC3-E5DB418157D7}" type="presOf" srcId="{46291C69-94C0-47A0-95BE-2B84C36B598D}" destId="{EB1D11F0-05A0-4E40-8DC0-9911B2DDE64D}" srcOrd="0" destOrd="0" presId="urn:microsoft.com/office/officeart/2005/8/layout/vList2"/>
    <dgm:cxn modelId="{BD9B5768-EC42-4E2D-8C03-7EA039A1F0F6}" type="presOf" srcId="{E3696212-B7D9-4314-98CF-20A34BF43D0F}" destId="{ACF2C507-AEDC-4DED-9E4D-FB28DB7097D2}" srcOrd="0" destOrd="1" presId="urn:microsoft.com/office/officeart/2005/8/layout/vList2"/>
    <dgm:cxn modelId="{0ADC1171-FB49-489E-8C94-AB15FC3253EB}" srcId="{46291C69-94C0-47A0-95BE-2B84C36B598D}" destId="{EC6E9E4E-7FDB-48FF-8536-D5A55154BB60}" srcOrd="1" destOrd="0" parTransId="{DCA86A25-6989-48CC-85FB-826C7F77EFBA}" sibTransId="{C9DAA657-34B0-46D3-AC07-4D4C1DCE0686}"/>
    <dgm:cxn modelId="{35F6B984-B8A2-4155-B5EC-588F5388F3B9}" type="presOf" srcId="{EC6E9E4E-7FDB-48FF-8536-D5A55154BB60}" destId="{1F3A1B0B-C249-4765-AD9E-F4235D842431}" srcOrd="0" destOrd="0" presId="urn:microsoft.com/office/officeart/2005/8/layout/vList2"/>
    <dgm:cxn modelId="{F42D5B98-1E29-42F3-9E86-3BEDA6F44707}" srcId="{EC6E9E4E-7FDB-48FF-8536-D5A55154BB60}" destId="{985197D9-2EEA-4296-9F16-E2490B7A140E}" srcOrd="1" destOrd="0" parTransId="{9D13A9A3-2F50-402A-B993-E43AEBD83726}" sibTransId="{D4D6D7C6-8D43-4322-A718-99B7BB1518CD}"/>
    <dgm:cxn modelId="{4AD67399-5854-4987-9D3C-E9D9A6F6C624}" srcId="{EC6E9E4E-7FDB-48FF-8536-D5A55154BB60}" destId="{30921B0E-1554-4316-8796-7E293E20C11F}" srcOrd="2" destOrd="0" parTransId="{85879F2E-AAEB-466E-8D40-C0B309AE1A36}" sibTransId="{8B3CBC5E-D17E-470C-B1DF-F401929B2DA1}"/>
    <dgm:cxn modelId="{5082FFA1-26E4-4BE6-A44D-7F11C2AD8DFF}" type="presOf" srcId="{C26B6CA9-2BCA-48DF-92D4-1D9E0EA58DB1}" destId="{5BD7C5D9-01C0-4580-8462-EA7450FAC6C5}" srcOrd="0" destOrd="0" presId="urn:microsoft.com/office/officeart/2005/8/layout/vList2"/>
    <dgm:cxn modelId="{806F8BA3-D4FA-4BF3-B19F-F30A02B58A39}" type="presOf" srcId="{FAD892A1-02C1-49A2-9F52-C7DD856B0773}" destId="{D6B80C89-37CB-45A9-9A3F-4020C652797D}" srcOrd="0" destOrd="0" presId="urn:microsoft.com/office/officeart/2005/8/layout/vList2"/>
    <dgm:cxn modelId="{BAC712B1-5613-4129-98BE-5009D6E3B865}" srcId="{46291C69-94C0-47A0-95BE-2B84C36B598D}" destId="{C26B6CA9-2BCA-48DF-92D4-1D9E0EA58DB1}" srcOrd="0" destOrd="0" parTransId="{8651C8F2-9F05-481F-A3FA-2E929529421D}" sibTransId="{5FD2AB1B-4460-46F5-BA77-E31076D3240D}"/>
    <dgm:cxn modelId="{952F58C1-7D57-4AF4-835C-DC9511976EB0}" srcId="{C26B6CA9-2BCA-48DF-92D4-1D9E0EA58DB1}" destId="{7B24FE3F-71D3-4338-B76B-E4B346589265}" srcOrd="0" destOrd="0" parTransId="{BC0A05BF-ED0A-4658-AE65-B105DFA1C110}" sibTransId="{15ECB161-AED4-4EA9-ABBB-174BA0D9B090}"/>
    <dgm:cxn modelId="{0BFDF7CC-E527-44D3-A663-A965C11805A3}" srcId="{C26B6CA9-2BCA-48DF-92D4-1D9E0EA58DB1}" destId="{91A34881-3607-4677-ACAB-E41CC9E54860}" srcOrd="2" destOrd="0" parTransId="{C739D2A1-CE21-4D61-BF34-E69ABB1218A6}" sibTransId="{283568EF-21B2-4567-9C50-4E627C285BC3}"/>
    <dgm:cxn modelId="{5F3A5CEB-0CE5-4EDB-A90E-2C4884B04221}" srcId="{EC6E9E4E-7FDB-48FF-8536-D5A55154BB60}" destId="{FAD892A1-02C1-49A2-9F52-C7DD856B0773}" srcOrd="0" destOrd="0" parTransId="{D74A35FB-3419-4A86-AAD3-77F91B832E70}" sibTransId="{370100E3-54E0-4754-ABB1-D5C1B18A3A7F}"/>
    <dgm:cxn modelId="{CB89600D-23DE-4EA1-B305-2F280DCBB4B1}" type="presParOf" srcId="{EB1D11F0-05A0-4E40-8DC0-9911B2DDE64D}" destId="{5BD7C5D9-01C0-4580-8462-EA7450FAC6C5}" srcOrd="0" destOrd="0" presId="urn:microsoft.com/office/officeart/2005/8/layout/vList2"/>
    <dgm:cxn modelId="{E86BE374-2FE3-41DC-8B6E-FEC90D51321B}" type="presParOf" srcId="{EB1D11F0-05A0-4E40-8DC0-9911B2DDE64D}" destId="{ACF2C507-AEDC-4DED-9E4D-FB28DB7097D2}" srcOrd="1" destOrd="0" presId="urn:microsoft.com/office/officeart/2005/8/layout/vList2"/>
    <dgm:cxn modelId="{B69A9229-323B-48E9-B15A-2B12722FAB5D}" type="presParOf" srcId="{EB1D11F0-05A0-4E40-8DC0-9911B2DDE64D}" destId="{1F3A1B0B-C249-4765-AD9E-F4235D842431}" srcOrd="2" destOrd="0" presId="urn:microsoft.com/office/officeart/2005/8/layout/vList2"/>
    <dgm:cxn modelId="{A4319471-047D-4143-BF79-D09CE057A9D1}" type="presParOf" srcId="{EB1D11F0-05A0-4E40-8DC0-9911B2DDE64D}" destId="{D6B80C89-37CB-45A9-9A3F-4020C652797D}" srcOrd="3"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5AFF75-91C6-4800-95B9-B19AB93BEE7A}">
      <dsp:nvSpPr>
        <dsp:cNvPr id="0" name=""/>
        <dsp:cNvSpPr/>
      </dsp:nvSpPr>
      <dsp:spPr>
        <a:xfrm rot="5400000">
          <a:off x="6589693" y="-2661723"/>
          <a:ext cx="1121829" cy="6729984"/>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8110" tIns="59055" rIns="118110" bIns="59055" numCol="1" spcCol="1270" anchor="ctr" anchorCtr="0">
          <a:noAutofit/>
        </a:bodyPr>
        <a:lstStyle/>
        <a:p>
          <a:pPr marL="285750" lvl="1" indent="-285750" algn="l" defTabSz="1377950">
            <a:lnSpc>
              <a:spcPct val="90000"/>
            </a:lnSpc>
            <a:spcBef>
              <a:spcPct val="0"/>
            </a:spcBef>
            <a:spcAft>
              <a:spcPct val="15000"/>
            </a:spcAft>
            <a:buChar char="•"/>
          </a:pPr>
          <a:r>
            <a:rPr lang="en-US" sz="3100" b="1" kern="1200" dirty="0"/>
            <a:t>WHAT</a:t>
          </a:r>
          <a:r>
            <a:rPr lang="en-US" sz="3100" kern="1200" dirty="0"/>
            <a:t> specific information will be shared? </a:t>
          </a:r>
        </a:p>
      </dsp:txBody>
      <dsp:txXfrm rot="-5400000">
        <a:off x="3785616" y="197117"/>
        <a:ext cx="6675221" cy="1012303"/>
      </dsp:txXfrm>
    </dsp:sp>
    <dsp:sp modelId="{9D7D9E74-46B9-4F0D-86B4-0DDF3514E7BE}">
      <dsp:nvSpPr>
        <dsp:cNvPr id="0" name=""/>
        <dsp:cNvSpPr/>
      </dsp:nvSpPr>
      <dsp:spPr>
        <a:xfrm>
          <a:off x="0" y="2124"/>
          <a:ext cx="3785616" cy="140228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123825" rIns="247650" bIns="123825" numCol="1" spcCol="1270" anchor="ctr" anchorCtr="0">
          <a:noAutofit/>
        </a:bodyPr>
        <a:lstStyle/>
        <a:p>
          <a:pPr marL="0" lvl="0" indent="0" algn="ctr" defTabSz="2889250">
            <a:lnSpc>
              <a:spcPct val="90000"/>
            </a:lnSpc>
            <a:spcBef>
              <a:spcPct val="0"/>
            </a:spcBef>
            <a:spcAft>
              <a:spcPct val="35000"/>
            </a:spcAft>
            <a:buNone/>
          </a:pPr>
          <a:r>
            <a:rPr lang="en-US" sz="6500" kern="1200" dirty="0"/>
            <a:t>WHAT</a:t>
          </a:r>
        </a:p>
      </dsp:txBody>
      <dsp:txXfrm>
        <a:off x="68454" y="70578"/>
        <a:ext cx="3648708" cy="1265378"/>
      </dsp:txXfrm>
    </dsp:sp>
    <dsp:sp modelId="{CFE63D37-D715-4DE2-B987-9791CF8753AE}">
      <dsp:nvSpPr>
        <dsp:cNvPr id="0" name=""/>
        <dsp:cNvSpPr/>
      </dsp:nvSpPr>
      <dsp:spPr>
        <a:xfrm rot="5400000">
          <a:off x="6589693" y="-1189323"/>
          <a:ext cx="1121829" cy="6729984"/>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8110" tIns="59055" rIns="118110" bIns="59055" numCol="1" spcCol="1270" anchor="ctr" anchorCtr="0">
          <a:noAutofit/>
        </a:bodyPr>
        <a:lstStyle/>
        <a:p>
          <a:pPr marL="285750" lvl="1" indent="-285750" algn="l" defTabSz="1377950">
            <a:lnSpc>
              <a:spcPct val="90000"/>
            </a:lnSpc>
            <a:spcBef>
              <a:spcPct val="0"/>
            </a:spcBef>
            <a:spcAft>
              <a:spcPct val="15000"/>
            </a:spcAft>
            <a:buChar char="•"/>
          </a:pPr>
          <a:r>
            <a:rPr lang="en-US" sz="3100" b="1" kern="1200" dirty="0"/>
            <a:t>WHO</a:t>
          </a:r>
          <a:r>
            <a:rPr lang="en-US" sz="3100" kern="1200" dirty="0"/>
            <a:t> will the information be shared with?</a:t>
          </a:r>
        </a:p>
      </dsp:txBody>
      <dsp:txXfrm rot="-5400000">
        <a:off x="3785616" y="1669517"/>
        <a:ext cx="6675221" cy="1012303"/>
      </dsp:txXfrm>
    </dsp:sp>
    <dsp:sp modelId="{7DCCFA68-59F3-4699-8E3E-0C8BFB0173A8}">
      <dsp:nvSpPr>
        <dsp:cNvPr id="0" name=""/>
        <dsp:cNvSpPr/>
      </dsp:nvSpPr>
      <dsp:spPr>
        <a:xfrm>
          <a:off x="0" y="1474525"/>
          <a:ext cx="3785616" cy="140228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123825" rIns="247650" bIns="123825" numCol="1" spcCol="1270" anchor="ctr" anchorCtr="0">
          <a:noAutofit/>
        </a:bodyPr>
        <a:lstStyle/>
        <a:p>
          <a:pPr marL="0" lvl="0" indent="0" algn="ctr" defTabSz="2889250">
            <a:lnSpc>
              <a:spcPct val="90000"/>
            </a:lnSpc>
            <a:spcBef>
              <a:spcPct val="0"/>
            </a:spcBef>
            <a:spcAft>
              <a:spcPct val="35000"/>
            </a:spcAft>
            <a:buNone/>
          </a:pPr>
          <a:r>
            <a:rPr lang="en-US" sz="6500" kern="1200" dirty="0"/>
            <a:t>WHO</a:t>
          </a:r>
        </a:p>
      </dsp:txBody>
      <dsp:txXfrm>
        <a:off x="68454" y="1542979"/>
        <a:ext cx="3648708" cy="1265378"/>
      </dsp:txXfrm>
    </dsp:sp>
    <dsp:sp modelId="{14FAC4BB-E5FB-4E85-B8D2-92C02EED061D}">
      <dsp:nvSpPr>
        <dsp:cNvPr id="0" name=""/>
        <dsp:cNvSpPr/>
      </dsp:nvSpPr>
      <dsp:spPr>
        <a:xfrm rot="5400000">
          <a:off x="6589693" y="283077"/>
          <a:ext cx="1121829" cy="6729984"/>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8110" tIns="59055" rIns="118110" bIns="59055" numCol="1" spcCol="1270" anchor="ctr" anchorCtr="0">
          <a:noAutofit/>
        </a:bodyPr>
        <a:lstStyle/>
        <a:p>
          <a:pPr marL="285750" lvl="1" indent="-285750" algn="l" defTabSz="1377950">
            <a:lnSpc>
              <a:spcPct val="90000"/>
            </a:lnSpc>
            <a:spcBef>
              <a:spcPct val="0"/>
            </a:spcBef>
            <a:spcAft>
              <a:spcPct val="15000"/>
            </a:spcAft>
            <a:buChar char="•"/>
          </a:pPr>
          <a:r>
            <a:rPr lang="en-US" sz="3100" b="1" kern="1200" dirty="0"/>
            <a:t>WHY</a:t>
          </a:r>
          <a:r>
            <a:rPr lang="en-US" sz="3100" kern="1200" dirty="0"/>
            <a:t> will the information be shared – what is the purpose of sharing it? </a:t>
          </a:r>
        </a:p>
      </dsp:txBody>
      <dsp:txXfrm rot="-5400000">
        <a:off x="3785616" y="3141918"/>
        <a:ext cx="6675221" cy="1012303"/>
      </dsp:txXfrm>
    </dsp:sp>
    <dsp:sp modelId="{7DF4132B-E9F9-4A09-BEF3-B9EC037AFDB5}">
      <dsp:nvSpPr>
        <dsp:cNvPr id="0" name=""/>
        <dsp:cNvSpPr/>
      </dsp:nvSpPr>
      <dsp:spPr>
        <a:xfrm>
          <a:off x="0" y="2946926"/>
          <a:ext cx="3785616" cy="140228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123825" rIns="247650" bIns="123825" numCol="1" spcCol="1270" anchor="ctr" anchorCtr="0">
          <a:noAutofit/>
        </a:bodyPr>
        <a:lstStyle/>
        <a:p>
          <a:pPr marL="0" lvl="0" indent="0" algn="ctr" defTabSz="2889250">
            <a:lnSpc>
              <a:spcPct val="90000"/>
            </a:lnSpc>
            <a:spcBef>
              <a:spcPct val="0"/>
            </a:spcBef>
            <a:spcAft>
              <a:spcPct val="35000"/>
            </a:spcAft>
            <a:buNone/>
          </a:pPr>
          <a:r>
            <a:rPr lang="en-US" sz="6500" kern="1200" dirty="0"/>
            <a:t>WHY</a:t>
          </a:r>
        </a:p>
      </dsp:txBody>
      <dsp:txXfrm>
        <a:off x="68454" y="3015380"/>
        <a:ext cx="3648708" cy="126537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D7C5D9-01C0-4580-8462-EA7450FAC6C5}">
      <dsp:nvSpPr>
        <dsp:cNvPr id="0" name=""/>
        <dsp:cNvSpPr/>
      </dsp:nvSpPr>
      <dsp:spPr>
        <a:xfrm>
          <a:off x="0" y="66614"/>
          <a:ext cx="10515600" cy="11934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en-US" sz="3000" kern="1200" dirty="0"/>
            <a:t>Is the proposed information-sharing subject to one or more confidentiality laws?</a:t>
          </a:r>
        </a:p>
      </dsp:txBody>
      <dsp:txXfrm>
        <a:off x="58257" y="124871"/>
        <a:ext cx="10399086" cy="1076886"/>
      </dsp:txXfrm>
    </dsp:sp>
    <dsp:sp modelId="{ACF2C507-AEDC-4DED-9E4D-FB28DB7097D2}">
      <dsp:nvSpPr>
        <dsp:cNvPr id="0" name=""/>
        <dsp:cNvSpPr/>
      </dsp:nvSpPr>
      <dsp:spPr>
        <a:xfrm>
          <a:off x="0" y="1260014"/>
          <a:ext cx="10515600" cy="12109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38100" rIns="213360" bIns="38100" numCol="1" spcCol="1270" anchor="t" anchorCtr="0">
          <a:noAutofit/>
        </a:bodyPr>
        <a:lstStyle/>
        <a:p>
          <a:pPr marL="228600" lvl="1" indent="-228600" algn="l" defTabSz="1022350">
            <a:lnSpc>
              <a:spcPct val="90000"/>
            </a:lnSpc>
            <a:spcBef>
              <a:spcPct val="0"/>
            </a:spcBef>
            <a:spcAft>
              <a:spcPct val="20000"/>
            </a:spcAft>
            <a:buChar char="•"/>
          </a:pPr>
          <a:r>
            <a:rPr lang="en-US" sz="2300" kern="1200" dirty="0"/>
            <a:t>What information do you want to share? </a:t>
          </a:r>
        </a:p>
        <a:p>
          <a:pPr marL="228600" lvl="1" indent="-228600" algn="l" defTabSz="1022350">
            <a:lnSpc>
              <a:spcPct val="90000"/>
            </a:lnSpc>
            <a:spcBef>
              <a:spcPct val="0"/>
            </a:spcBef>
            <a:spcAft>
              <a:spcPct val="20000"/>
            </a:spcAft>
            <a:buChar char="•"/>
          </a:pPr>
          <a:r>
            <a:rPr lang="en-US" sz="2300" kern="1200" dirty="0"/>
            <a:t>Who has the duty to follow the law or laws that apply to the information?</a:t>
          </a:r>
        </a:p>
        <a:p>
          <a:pPr marL="228600" lvl="1" indent="-228600" algn="l" defTabSz="1022350">
            <a:lnSpc>
              <a:spcPct val="90000"/>
            </a:lnSpc>
            <a:spcBef>
              <a:spcPct val="0"/>
            </a:spcBef>
            <a:spcAft>
              <a:spcPct val="20000"/>
            </a:spcAft>
            <a:buChar char="•"/>
          </a:pPr>
          <a:r>
            <a:rPr lang="en-US" sz="2300" kern="1200" dirty="0"/>
            <a:t>What is the duty of confidentiality? </a:t>
          </a:r>
        </a:p>
      </dsp:txBody>
      <dsp:txXfrm>
        <a:off x="0" y="1260014"/>
        <a:ext cx="10515600" cy="1210950"/>
      </dsp:txXfrm>
    </dsp:sp>
    <dsp:sp modelId="{1F3A1B0B-C249-4765-AD9E-F4235D842431}">
      <dsp:nvSpPr>
        <dsp:cNvPr id="0" name=""/>
        <dsp:cNvSpPr/>
      </dsp:nvSpPr>
      <dsp:spPr>
        <a:xfrm>
          <a:off x="0" y="2470964"/>
          <a:ext cx="10515600" cy="11934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en-US" sz="3000" kern="1200" dirty="0"/>
            <a:t>If yes, whether and how information can be shared depends in part on:</a:t>
          </a:r>
        </a:p>
      </dsp:txBody>
      <dsp:txXfrm>
        <a:off x="58257" y="2529221"/>
        <a:ext cx="10399086" cy="1076886"/>
      </dsp:txXfrm>
    </dsp:sp>
    <dsp:sp modelId="{D6B80C89-37CB-45A9-9A3F-4020C652797D}">
      <dsp:nvSpPr>
        <dsp:cNvPr id="0" name=""/>
        <dsp:cNvSpPr/>
      </dsp:nvSpPr>
      <dsp:spPr>
        <a:xfrm>
          <a:off x="0" y="3664364"/>
          <a:ext cx="10515600" cy="12109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38100" rIns="213360" bIns="38100" numCol="1" spcCol="1270" anchor="t" anchorCtr="0">
          <a:noAutofit/>
        </a:bodyPr>
        <a:lstStyle/>
        <a:p>
          <a:pPr marL="228600" lvl="1" indent="-228600" algn="l" defTabSz="1022350">
            <a:lnSpc>
              <a:spcPct val="90000"/>
            </a:lnSpc>
            <a:spcBef>
              <a:spcPct val="0"/>
            </a:spcBef>
            <a:spcAft>
              <a:spcPct val="20000"/>
            </a:spcAft>
            <a:buChar char="•"/>
          </a:pPr>
          <a:r>
            <a:rPr lang="en-US" sz="2300" kern="1200" dirty="0"/>
            <a:t>WHAT information is to be shared,</a:t>
          </a:r>
        </a:p>
        <a:p>
          <a:pPr marL="228600" lvl="1" indent="-228600" algn="l" defTabSz="1022350">
            <a:lnSpc>
              <a:spcPct val="90000"/>
            </a:lnSpc>
            <a:spcBef>
              <a:spcPct val="0"/>
            </a:spcBef>
            <a:spcAft>
              <a:spcPct val="20000"/>
            </a:spcAft>
            <a:buChar char="•"/>
          </a:pPr>
          <a:r>
            <a:rPr lang="en-US" sz="2300" kern="1200" dirty="0"/>
            <a:t>WHO the information will be shared with, and</a:t>
          </a:r>
        </a:p>
        <a:p>
          <a:pPr marL="228600" lvl="1" indent="-228600" algn="l" defTabSz="1022350">
            <a:lnSpc>
              <a:spcPct val="90000"/>
            </a:lnSpc>
            <a:spcBef>
              <a:spcPct val="0"/>
            </a:spcBef>
            <a:spcAft>
              <a:spcPct val="20000"/>
            </a:spcAft>
            <a:buChar char="•"/>
          </a:pPr>
          <a:r>
            <a:rPr lang="en-US" sz="2300" kern="1200" dirty="0"/>
            <a:t>WHY the information will be shared.</a:t>
          </a:r>
        </a:p>
      </dsp:txBody>
      <dsp:txXfrm>
        <a:off x="0" y="3664364"/>
        <a:ext cx="10515600" cy="1210950"/>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A131365-002F-4E34-9208-09224B9A5558}" type="datetimeFigureOut">
              <a:rPr lang="en-US" smtClean="0"/>
              <a:t>4/10/2020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3E06AB8-8F23-4932-B5CA-551B10DF91CD}" type="slidenum">
              <a:rPr lang="en-US" smtClean="0"/>
              <a:t>‹#›</a:t>
            </a:fld>
            <a:endParaRPr lang="en-US"/>
          </a:p>
        </p:txBody>
      </p:sp>
    </p:spTree>
    <p:extLst>
      <p:ext uri="{BB962C8B-B14F-4D97-AF65-F5344CB8AC3E}">
        <p14:creationId xmlns:p14="http://schemas.microsoft.com/office/powerpoint/2010/main" val="29979557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3E06AB8-8F23-4932-B5CA-551B10DF91CD}" type="slidenum">
              <a:rPr lang="en-US" smtClean="0"/>
              <a:t>1</a:t>
            </a:fld>
            <a:endParaRPr lang="en-US"/>
          </a:p>
        </p:txBody>
      </p:sp>
    </p:spTree>
    <p:extLst>
      <p:ext uri="{BB962C8B-B14F-4D97-AF65-F5344CB8AC3E}">
        <p14:creationId xmlns:p14="http://schemas.microsoft.com/office/powerpoint/2010/main" val="37673923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Mark</a:t>
            </a:r>
          </a:p>
        </p:txBody>
      </p:sp>
      <p:sp>
        <p:nvSpPr>
          <p:cNvPr id="4" name="Slide Number Placeholder 3"/>
          <p:cNvSpPr>
            <a:spLocks noGrp="1"/>
          </p:cNvSpPr>
          <p:nvPr>
            <p:ph type="sldNum" sz="quarter" idx="5"/>
          </p:nvPr>
        </p:nvSpPr>
        <p:spPr/>
        <p:txBody>
          <a:bodyPr/>
          <a:lstStyle/>
          <a:p>
            <a:fld id="{33E06AB8-8F23-4932-B5CA-551B10DF91CD}" type="slidenum">
              <a:rPr lang="en-US" smtClean="0"/>
              <a:t>10</a:t>
            </a:fld>
            <a:endParaRPr lang="en-US"/>
          </a:p>
        </p:txBody>
      </p:sp>
    </p:spTree>
    <p:extLst>
      <p:ext uri="{BB962C8B-B14F-4D97-AF65-F5344CB8AC3E}">
        <p14:creationId xmlns:p14="http://schemas.microsoft.com/office/powerpoint/2010/main" val="9368520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Mark</a:t>
            </a:r>
          </a:p>
        </p:txBody>
      </p:sp>
      <p:sp>
        <p:nvSpPr>
          <p:cNvPr id="4" name="Slide Number Placeholder 3"/>
          <p:cNvSpPr>
            <a:spLocks noGrp="1"/>
          </p:cNvSpPr>
          <p:nvPr>
            <p:ph type="sldNum" sz="quarter" idx="5"/>
          </p:nvPr>
        </p:nvSpPr>
        <p:spPr/>
        <p:txBody>
          <a:bodyPr/>
          <a:lstStyle/>
          <a:p>
            <a:fld id="{33E06AB8-8F23-4932-B5CA-551B10DF91CD}" type="slidenum">
              <a:rPr lang="en-US" smtClean="0"/>
              <a:t>11</a:t>
            </a:fld>
            <a:endParaRPr lang="en-US"/>
          </a:p>
        </p:txBody>
      </p:sp>
    </p:spTree>
    <p:extLst>
      <p:ext uri="{BB962C8B-B14F-4D97-AF65-F5344CB8AC3E}">
        <p14:creationId xmlns:p14="http://schemas.microsoft.com/office/powerpoint/2010/main" val="11105237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Mark</a:t>
            </a:r>
          </a:p>
        </p:txBody>
      </p:sp>
      <p:sp>
        <p:nvSpPr>
          <p:cNvPr id="4" name="Slide Number Placeholder 3"/>
          <p:cNvSpPr>
            <a:spLocks noGrp="1"/>
          </p:cNvSpPr>
          <p:nvPr>
            <p:ph type="sldNum" sz="quarter" idx="5"/>
          </p:nvPr>
        </p:nvSpPr>
        <p:spPr/>
        <p:txBody>
          <a:bodyPr/>
          <a:lstStyle/>
          <a:p>
            <a:fld id="{33E06AB8-8F23-4932-B5CA-551B10DF91CD}" type="slidenum">
              <a:rPr lang="en-US" smtClean="0"/>
              <a:t>12</a:t>
            </a:fld>
            <a:endParaRPr lang="en-US"/>
          </a:p>
        </p:txBody>
      </p:sp>
    </p:spTree>
    <p:extLst>
      <p:ext uri="{BB962C8B-B14F-4D97-AF65-F5344CB8AC3E}">
        <p14:creationId xmlns:p14="http://schemas.microsoft.com/office/powerpoint/2010/main" val="5982170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Jill</a:t>
            </a:r>
          </a:p>
          <a:p>
            <a:r>
              <a:rPr lang="en-US" dirty="0"/>
              <a:t>There’s not just one confidentiality law, there are many.</a:t>
            </a:r>
          </a:p>
          <a:p>
            <a:r>
              <a:rPr lang="en-US" dirty="0"/>
              <a:t>Within those laws, there are a lot of different provisions – basically different rules for different situations. Which one applies? It depends. </a:t>
            </a:r>
          </a:p>
          <a:p>
            <a:r>
              <a:rPr lang="en-US" baseline="0" dirty="0"/>
              <a:t>What does it depend on? In large part on the answers to three questions, that I call the three </a:t>
            </a:r>
            <a:r>
              <a:rPr lang="en-US" baseline="0" dirty="0" err="1"/>
              <a:t>Ws</a:t>
            </a:r>
            <a:r>
              <a:rPr lang="en-US" baseline="0" dirty="0"/>
              <a:t>, for what, who, and why. </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en-US" baseline="0" dirty="0"/>
              <a:t>The first W is WHAT: What specific information will be used or disclosed? Names? Diagnosis or other health status information? </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en-US" baseline="0" dirty="0"/>
              <a:t>The second W is WHO: Who will the information be shared with as a result of the use or disclosure? For example, different rules apply if the recipient is a health care provider, versus a law enforcement officer.</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en-US" baseline="0" dirty="0"/>
              <a:t>And the third W is WHY: Why is the information being used or disclosed? Or in other words, what is the purpose of the use or disclosure? </a:t>
            </a:r>
          </a:p>
          <a:p>
            <a:pPr marL="171450" marR="0" indent="-171450" algn="l" defTabSz="914400" rtl="0" eaLnBrk="1" fontAlgn="auto" latinLnBrk="0" hangingPunct="1">
              <a:lnSpc>
                <a:spcPct val="100000"/>
              </a:lnSpc>
              <a:spcBef>
                <a:spcPts val="0"/>
              </a:spcBef>
              <a:spcAft>
                <a:spcPts val="0"/>
              </a:spcAft>
              <a:buClrTx/>
              <a:buSzTx/>
              <a:buFontTx/>
              <a:buChar char="-"/>
              <a:tabLst/>
              <a:defRPr/>
            </a:pPr>
            <a:endParaRPr lang="en-US" baseline="0" dirty="0"/>
          </a:p>
          <a:p>
            <a:r>
              <a:rPr lang="en-US" baseline="0" dirty="0"/>
              <a:t>All three </a:t>
            </a:r>
            <a:r>
              <a:rPr lang="en-US" baseline="0" dirty="0" err="1"/>
              <a:t>Ws</a:t>
            </a:r>
            <a:r>
              <a:rPr lang="en-US" baseline="0" dirty="0"/>
              <a:t> are important, but the final W—the why—is often the most important because the practice rules that confidentiality laws establish tend to be </a:t>
            </a:r>
            <a:r>
              <a:rPr lang="en-US" i="1" baseline="0" dirty="0"/>
              <a:t>purpose-driven</a:t>
            </a:r>
            <a:r>
              <a:rPr lang="en-US" i="0" baseline="0" dirty="0"/>
              <a:t>. </a:t>
            </a:r>
          </a:p>
          <a:p>
            <a:endParaRPr lang="en-US" i="0" baseline="0" dirty="0"/>
          </a:p>
          <a:p>
            <a:r>
              <a:rPr lang="en-US" i="0" baseline="0" dirty="0"/>
              <a:t>For example, under HIPAA, if the purpose of information-sharing is to provide for </a:t>
            </a:r>
            <a:r>
              <a:rPr lang="en-US" baseline="0" dirty="0"/>
              <a:t>the treatment of an individual, there’s a specific part of HIPAA that addresses treatment, and it’s designed to allow information to flow fairly freely, in order to better support individual’s health care. On the other hand, if the purpose is to provide medical records for a court proceeding, there’s a different rule for that, and it’s considerably more restrictive, allowing the disclosure only after particular steps are taken to ensure the patient’s confidentiality is protected.</a:t>
            </a:r>
            <a:endParaRPr lang="en-US" dirty="0"/>
          </a:p>
        </p:txBody>
      </p:sp>
      <p:sp>
        <p:nvSpPr>
          <p:cNvPr id="4" name="Slide Number Placeholder 3"/>
          <p:cNvSpPr>
            <a:spLocks noGrp="1"/>
          </p:cNvSpPr>
          <p:nvPr>
            <p:ph type="sldNum" sz="quarter" idx="5"/>
          </p:nvPr>
        </p:nvSpPr>
        <p:spPr/>
        <p:txBody>
          <a:bodyPr/>
          <a:lstStyle/>
          <a:p>
            <a:fld id="{33E06AB8-8F23-4932-B5CA-551B10DF91CD}" type="slidenum">
              <a:rPr lang="en-US" smtClean="0"/>
              <a:t>13</a:t>
            </a:fld>
            <a:endParaRPr lang="en-US"/>
          </a:p>
        </p:txBody>
      </p:sp>
    </p:spTree>
    <p:extLst>
      <p:ext uri="{BB962C8B-B14F-4D97-AF65-F5344CB8AC3E}">
        <p14:creationId xmlns:p14="http://schemas.microsoft.com/office/powerpoint/2010/main" val="247104124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Jill</a:t>
            </a:r>
          </a:p>
          <a:p>
            <a:r>
              <a:rPr lang="en-US" dirty="0"/>
              <a:t>(Example assumes sharing </a:t>
            </a:r>
            <a:r>
              <a:rPr lang="en-US" u="sng" dirty="0"/>
              <a:t>without</a:t>
            </a:r>
            <a:r>
              <a:rPr lang="en-US" dirty="0"/>
              <a:t> patient permission)</a:t>
            </a:r>
          </a:p>
          <a:p>
            <a:r>
              <a:rPr lang="en-US" dirty="0"/>
              <a:t>Just because they can disclose to LE doesn’t mean they have to (except when disclosure is required by law)</a:t>
            </a:r>
          </a:p>
        </p:txBody>
      </p:sp>
      <p:sp>
        <p:nvSpPr>
          <p:cNvPr id="4" name="Slide Number Placeholder 3"/>
          <p:cNvSpPr>
            <a:spLocks noGrp="1"/>
          </p:cNvSpPr>
          <p:nvPr>
            <p:ph type="sldNum" sz="quarter" idx="5"/>
          </p:nvPr>
        </p:nvSpPr>
        <p:spPr/>
        <p:txBody>
          <a:bodyPr/>
          <a:lstStyle/>
          <a:p>
            <a:fld id="{33E06AB8-8F23-4932-B5CA-551B10DF91CD}" type="slidenum">
              <a:rPr lang="en-US" smtClean="0"/>
              <a:t>14</a:t>
            </a:fld>
            <a:endParaRPr lang="en-US"/>
          </a:p>
        </p:txBody>
      </p:sp>
    </p:spTree>
    <p:extLst>
      <p:ext uri="{BB962C8B-B14F-4D97-AF65-F5344CB8AC3E}">
        <p14:creationId xmlns:p14="http://schemas.microsoft.com/office/powerpoint/2010/main" val="4374498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3E06AB8-8F23-4932-B5CA-551B10DF91CD}" type="slidenum">
              <a:rPr lang="en-US" smtClean="0"/>
              <a:t>15</a:t>
            </a:fld>
            <a:endParaRPr lang="en-US"/>
          </a:p>
        </p:txBody>
      </p:sp>
    </p:spTree>
    <p:extLst>
      <p:ext uri="{BB962C8B-B14F-4D97-AF65-F5344CB8AC3E}">
        <p14:creationId xmlns:p14="http://schemas.microsoft.com/office/powerpoint/2010/main" val="23747087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Jill</a:t>
            </a:r>
          </a:p>
          <a:p>
            <a:r>
              <a:rPr lang="en-US" dirty="0"/>
              <a:t>Example: </a:t>
            </a:r>
            <a:r>
              <a:rPr lang="en-US" sz="1200" dirty="0"/>
              <a:t>Mark has been working with the Cabarrus County Substance Use Network (SUN) project, a community team of agencies sharing information for the purpose of providing and coordinating opioid treatment and social services for mothers and their families.</a:t>
            </a:r>
          </a:p>
          <a:p>
            <a:endParaRPr lang="en-US" sz="1200" dirty="0"/>
          </a:p>
          <a:p>
            <a:r>
              <a:rPr lang="en-US" sz="1200" b="1" i="1" dirty="0"/>
              <a:t>Mark: I changed the picture to a group at work</a:t>
            </a:r>
            <a:r>
              <a:rPr lang="en-US" sz="1200" b="1" i="1"/>
              <a:t>. --JM </a:t>
            </a:r>
            <a:endParaRPr lang="en-US" b="1" i="1" dirty="0"/>
          </a:p>
        </p:txBody>
      </p:sp>
      <p:sp>
        <p:nvSpPr>
          <p:cNvPr id="4" name="Slide Number Placeholder 3"/>
          <p:cNvSpPr>
            <a:spLocks noGrp="1"/>
          </p:cNvSpPr>
          <p:nvPr>
            <p:ph type="sldNum" sz="quarter" idx="5"/>
          </p:nvPr>
        </p:nvSpPr>
        <p:spPr/>
        <p:txBody>
          <a:bodyPr/>
          <a:lstStyle/>
          <a:p>
            <a:fld id="{33E06AB8-8F23-4932-B5CA-551B10DF91CD}" type="slidenum">
              <a:rPr lang="en-US" smtClean="0"/>
              <a:t>2</a:t>
            </a:fld>
            <a:endParaRPr lang="en-US"/>
          </a:p>
        </p:txBody>
      </p:sp>
    </p:spTree>
    <p:extLst>
      <p:ext uri="{BB962C8B-B14F-4D97-AF65-F5344CB8AC3E}">
        <p14:creationId xmlns:p14="http://schemas.microsoft.com/office/powerpoint/2010/main" val="3295760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Jill</a:t>
            </a:r>
          </a:p>
          <a:p>
            <a:pPr marL="171450" indent="-171450">
              <a:buFontTx/>
              <a:buChar char="-"/>
            </a:pPr>
            <a:r>
              <a:rPr lang="en-US" dirty="0"/>
              <a:t>Participants won’t be able to analyze confidentiality questions and reach an answer based on the information provided today. Nor will we be able to answer specific confidentiality questions during this session.</a:t>
            </a:r>
          </a:p>
          <a:p>
            <a:pPr marL="171450" indent="-171450">
              <a:buFontTx/>
              <a:buChar char="-"/>
            </a:pPr>
            <a:r>
              <a:rPr lang="en-US" dirty="0"/>
              <a:t>Teams may want to take actions that involve information sharing. Will want to know if that information is confidential under one or more laws; and if so, what does that mean for the specific information sharing you have in mind.</a:t>
            </a:r>
          </a:p>
          <a:p>
            <a:pPr marL="171450" indent="-171450">
              <a:buFontTx/>
              <a:buChar char="-"/>
            </a:pPr>
            <a:r>
              <a:rPr lang="en-US" dirty="0"/>
              <a:t>Don’t want you to view confidentiality laws as an insurmountable barrier. They aren’t. Think of them more as a stop sign. Stop and look at your situation, gather necessary information before you proceed. </a:t>
            </a:r>
          </a:p>
          <a:p>
            <a:pPr marL="171450" indent="-171450">
              <a:buFontTx/>
              <a:buChar char="-"/>
            </a:pPr>
            <a:r>
              <a:rPr lang="en-US" dirty="0"/>
              <a:t>Turn over to Mark to describe the approach we take to analyzing these questions.</a:t>
            </a:r>
          </a:p>
        </p:txBody>
      </p:sp>
      <p:sp>
        <p:nvSpPr>
          <p:cNvPr id="4" name="Slide Number Placeholder 3"/>
          <p:cNvSpPr>
            <a:spLocks noGrp="1"/>
          </p:cNvSpPr>
          <p:nvPr>
            <p:ph type="sldNum" sz="quarter" idx="5"/>
          </p:nvPr>
        </p:nvSpPr>
        <p:spPr/>
        <p:txBody>
          <a:bodyPr/>
          <a:lstStyle/>
          <a:p>
            <a:fld id="{33E06AB8-8F23-4932-B5CA-551B10DF91CD}" type="slidenum">
              <a:rPr lang="en-US" smtClean="0"/>
              <a:t>3</a:t>
            </a:fld>
            <a:endParaRPr lang="en-US"/>
          </a:p>
        </p:txBody>
      </p:sp>
    </p:spTree>
    <p:extLst>
      <p:ext uri="{BB962C8B-B14F-4D97-AF65-F5344CB8AC3E}">
        <p14:creationId xmlns:p14="http://schemas.microsoft.com/office/powerpoint/2010/main" val="18215555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Mark</a:t>
            </a:r>
          </a:p>
        </p:txBody>
      </p:sp>
      <p:sp>
        <p:nvSpPr>
          <p:cNvPr id="4" name="Slide Number Placeholder 3"/>
          <p:cNvSpPr>
            <a:spLocks noGrp="1"/>
          </p:cNvSpPr>
          <p:nvPr>
            <p:ph type="sldNum" sz="quarter" idx="5"/>
          </p:nvPr>
        </p:nvSpPr>
        <p:spPr/>
        <p:txBody>
          <a:bodyPr/>
          <a:lstStyle/>
          <a:p>
            <a:fld id="{33E06AB8-8F23-4932-B5CA-551B10DF91CD}" type="slidenum">
              <a:rPr lang="en-US" smtClean="0"/>
              <a:t>4</a:t>
            </a:fld>
            <a:endParaRPr lang="en-US"/>
          </a:p>
        </p:txBody>
      </p:sp>
    </p:spTree>
    <p:extLst>
      <p:ext uri="{BB962C8B-B14F-4D97-AF65-F5344CB8AC3E}">
        <p14:creationId xmlns:p14="http://schemas.microsoft.com/office/powerpoint/2010/main" val="21932677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Mark</a:t>
            </a:r>
          </a:p>
        </p:txBody>
      </p:sp>
      <p:sp>
        <p:nvSpPr>
          <p:cNvPr id="4" name="Slide Number Placeholder 3"/>
          <p:cNvSpPr>
            <a:spLocks noGrp="1"/>
          </p:cNvSpPr>
          <p:nvPr>
            <p:ph type="sldNum" sz="quarter" idx="5"/>
          </p:nvPr>
        </p:nvSpPr>
        <p:spPr/>
        <p:txBody>
          <a:bodyPr/>
          <a:lstStyle/>
          <a:p>
            <a:fld id="{33E06AB8-8F23-4932-B5CA-551B10DF91CD}" type="slidenum">
              <a:rPr lang="en-US" smtClean="0"/>
              <a:t>5</a:t>
            </a:fld>
            <a:endParaRPr lang="en-US"/>
          </a:p>
        </p:txBody>
      </p:sp>
    </p:spTree>
    <p:extLst>
      <p:ext uri="{BB962C8B-B14F-4D97-AF65-F5344CB8AC3E}">
        <p14:creationId xmlns:p14="http://schemas.microsoft.com/office/powerpoint/2010/main" val="9938905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Mark</a:t>
            </a:r>
          </a:p>
        </p:txBody>
      </p:sp>
      <p:sp>
        <p:nvSpPr>
          <p:cNvPr id="4" name="Slide Number Placeholder 3"/>
          <p:cNvSpPr>
            <a:spLocks noGrp="1"/>
          </p:cNvSpPr>
          <p:nvPr>
            <p:ph type="sldNum" sz="quarter" idx="5"/>
          </p:nvPr>
        </p:nvSpPr>
        <p:spPr/>
        <p:txBody>
          <a:bodyPr/>
          <a:lstStyle/>
          <a:p>
            <a:fld id="{33E06AB8-8F23-4932-B5CA-551B10DF91CD}" type="slidenum">
              <a:rPr lang="en-US" smtClean="0"/>
              <a:t>6</a:t>
            </a:fld>
            <a:endParaRPr lang="en-US"/>
          </a:p>
        </p:txBody>
      </p:sp>
    </p:spTree>
    <p:extLst>
      <p:ext uri="{BB962C8B-B14F-4D97-AF65-F5344CB8AC3E}">
        <p14:creationId xmlns:p14="http://schemas.microsoft.com/office/powerpoint/2010/main" val="16231113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Mark</a:t>
            </a:r>
          </a:p>
        </p:txBody>
      </p:sp>
      <p:sp>
        <p:nvSpPr>
          <p:cNvPr id="4" name="Slide Number Placeholder 3"/>
          <p:cNvSpPr>
            <a:spLocks noGrp="1"/>
          </p:cNvSpPr>
          <p:nvPr>
            <p:ph type="sldNum" sz="quarter" idx="5"/>
          </p:nvPr>
        </p:nvSpPr>
        <p:spPr/>
        <p:txBody>
          <a:bodyPr/>
          <a:lstStyle/>
          <a:p>
            <a:fld id="{33E06AB8-8F23-4932-B5CA-551B10DF91CD}" type="slidenum">
              <a:rPr lang="en-US" smtClean="0"/>
              <a:t>7</a:t>
            </a:fld>
            <a:endParaRPr lang="en-US"/>
          </a:p>
        </p:txBody>
      </p:sp>
    </p:spTree>
    <p:extLst>
      <p:ext uri="{BB962C8B-B14F-4D97-AF65-F5344CB8AC3E}">
        <p14:creationId xmlns:p14="http://schemas.microsoft.com/office/powerpoint/2010/main" val="7897627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Mark</a:t>
            </a:r>
          </a:p>
        </p:txBody>
      </p:sp>
      <p:sp>
        <p:nvSpPr>
          <p:cNvPr id="4" name="Slide Number Placeholder 3"/>
          <p:cNvSpPr>
            <a:spLocks noGrp="1"/>
          </p:cNvSpPr>
          <p:nvPr>
            <p:ph type="sldNum" sz="quarter" idx="5"/>
          </p:nvPr>
        </p:nvSpPr>
        <p:spPr/>
        <p:txBody>
          <a:bodyPr/>
          <a:lstStyle/>
          <a:p>
            <a:fld id="{33E06AB8-8F23-4932-B5CA-551B10DF91CD}" type="slidenum">
              <a:rPr lang="en-US" smtClean="0"/>
              <a:t>8</a:t>
            </a:fld>
            <a:endParaRPr lang="en-US"/>
          </a:p>
        </p:txBody>
      </p:sp>
    </p:spTree>
    <p:extLst>
      <p:ext uri="{BB962C8B-B14F-4D97-AF65-F5344CB8AC3E}">
        <p14:creationId xmlns:p14="http://schemas.microsoft.com/office/powerpoint/2010/main" val="1381278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Mark</a:t>
            </a:r>
          </a:p>
        </p:txBody>
      </p:sp>
      <p:sp>
        <p:nvSpPr>
          <p:cNvPr id="4" name="Slide Number Placeholder 3"/>
          <p:cNvSpPr>
            <a:spLocks noGrp="1"/>
          </p:cNvSpPr>
          <p:nvPr>
            <p:ph type="sldNum" sz="quarter" idx="5"/>
          </p:nvPr>
        </p:nvSpPr>
        <p:spPr/>
        <p:txBody>
          <a:bodyPr/>
          <a:lstStyle/>
          <a:p>
            <a:fld id="{33E06AB8-8F23-4932-B5CA-551B10DF91CD}" type="slidenum">
              <a:rPr lang="en-US" smtClean="0"/>
              <a:t>9</a:t>
            </a:fld>
            <a:endParaRPr lang="en-US"/>
          </a:p>
        </p:txBody>
      </p:sp>
    </p:spTree>
    <p:extLst>
      <p:ext uri="{BB962C8B-B14F-4D97-AF65-F5344CB8AC3E}">
        <p14:creationId xmlns:p14="http://schemas.microsoft.com/office/powerpoint/2010/main" val="17811106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86C02-BA69-4941-836C-DDC1D12B674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4C2B716-C418-4CEC-AFB0-5A812A2CC33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8DA5FFD-6906-437A-8329-A4F87DF6AF2A}"/>
              </a:ext>
            </a:extLst>
          </p:cNvPr>
          <p:cNvSpPr>
            <a:spLocks noGrp="1"/>
          </p:cNvSpPr>
          <p:nvPr>
            <p:ph type="dt" sz="half" idx="10"/>
          </p:nvPr>
        </p:nvSpPr>
        <p:spPr/>
        <p:txBody>
          <a:bodyPr/>
          <a:lstStyle/>
          <a:p>
            <a:fld id="{C8F8B600-7A8C-4418-B552-BA8C4711E00C}" type="datetimeFigureOut">
              <a:rPr lang="en-US" smtClean="0"/>
              <a:t>4/10/2020</a:t>
            </a:fld>
            <a:endParaRPr lang="en-US" dirty="0"/>
          </a:p>
        </p:txBody>
      </p:sp>
      <p:sp>
        <p:nvSpPr>
          <p:cNvPr id="5" name="Footer Placeholder 4">
            <a:extLst>
              <a:ext uri="{FF2B5EF4-FFF2-40B4-BE49-F238E27FC236}">
                <a16:creationId xmlns:a16="http://schemas.microsoft.com/office/drawing/2014/main" id="{9952DFEF-8EBE-4F59-AE90-87A0CDE1D4B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04F1FA5-5C0F-448E-891B-68B5E9A30F7B}"/>
              </a:ext>
            </a:extLst>
          </p:cNvPr>
          <p:cNvSpPr>
            <a:spLocks noGrp="1"/>
          </p:cNvSpPr>
          <p:nvPr>
            <p:ph type="sldNum" sz="quarter" idx="12"/>
          </p:nvPr>
        </p:nvSpPr>
        <p:spPr/>
        <p:txBody>
          <a:bodyPr/>
          <a:lstStyle/>
          <a:p>
            <a:fld id="{3D71931B-005E-4262-B2D8-E5F6C7842CC6}" type="slidenum">
              <a:rPr lang="en-US" smtClean="0"/>
              <a:t>‹#›</a:t>
            </a:fld>
            <a:endParaRPr lang="en-US" dirty="0"/>
          </a:p>
        </p:txBody>
      </p:sp>
    </p:spTree>
    <p:extLst>
      <p:ext uri="{BB962C8B-B14F-4D97-AF65-F5344CB8AC3E}">
        <p14:creationId xmlns:p14="http://schemas.microsoft.com/office/powerpoint/2010/main" val="235382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D14594-914B-49EE-97D4-8B4E6073F54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4304386-618E-4167-AF0F-DFADFF2FD1D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1FCED88-94A9-47C2-9198-3EC72E903A67}"/>
              </a:ext>
            </a:extLst>
          </p:cNvPr>
          <p:cNvSpPr>
            <a:spLocks noGrp="1"/>
          </p:cNvSpPr>
          <p:nvPr>
            <p:ph type="dt" sz="half" idx="10"/>
          </p:nvPr>
        </p:nvSpPr>
        <p:spPr/>
        <p:txBody>
          <a:bodyPr/>
          <a:lstStyle/>
          <a:p>
            <a:fld id="{C8F8B600-7A8C-4418-B552-BA8C4711E00C}" type="datetimeFigureOut">
              <a:rPr lang="en-US" smtClean="0"/>
              <a:t>4/10/2020</a:t>
            </a:fld>
            <a:endParaRPr lang="en-US" dirty="0"/>
          </a:p>
        </p:txBody>
      </p:sp>
      <p:sp>
        <p:nvSpPr>
          <p:cNvPr id="5" name="Footer Placeholder 4">
            <a:extLst>
              <a:ext uri="{FF2B5EF4-FFF2-40B4-BE49-F238E27FC236}">
                <a16:creationId xmlns:a16="http://schemas.microsoft.com/office/drawing/2014/main" id="{669640A1-5F6F-4441-83DE-B7CDB801254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66164E0-7FF7-466F-99A7-A280D352C875}"/>
              </a:ext>
            </a:extLst>
          </p:cNvPr>
          <p:cNvSpPr>
            <a:spLocks noGrp="1"/>
          </p:cNvSpPr>
          <p:nvPr>
            <p:ph type="sldNum" sz="quarter" idx="12"/>
          </p:nvPr>
        </p:nvSpPr>
        <p:spPr/>
        <p:txBody>
          <a:bodyPr/>
          <a:lstStyle/>
          <a:p>
            <a:fld id="{3D71931B-005E-4262-B2D8-E5F6C7842CC6}" type="slidenum">
              <a:rPr lang="en-US" smtClean="0"/>
              <a:t>‹#›</a:t>
            </a:fld>
            <a:endParaRPr lang="en-US" dirty="0"/>
          </a:p>
        </p:txBody>
      </p:sp>
    </p:spTree>
    <p:extLst>
      <p:ext uri="{BB962C8B-B14F-4D97-AF65-F5344CB8AC3E}">
        <p14:creationId xmlns:p14="http://schemas.microsoft.com/office/powerpoint/2010/main" val="15418027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756C460-2D60-4DF9-950E-345A23702B5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5F3B62A-B65F-45B8-935E-2A72B52E251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CBEF5F7-A52F-454A-9EA8-CD4DC4FAC5B9}"/>
              </a:ext>
            </a:extLst>
          </p:cNvPr>
          <p:cNvSpPr>
            <a:spLocks noGrp="1"/>
          </p:cNvSpPr>
          <p:nvPr>
            <p:ph type="dt" sz="half" idx="10"/>
          </p:nvPr>
        </p:nvSpPr>
        <p:spPr/>
        <p:txBody>
          <a:bodyPr/>
          <a:lstStyle/>
          <a:p>
            <a:fld id="{C8F8B600-7A8C-4418-B552-BA8C4711E00C}" type="datetimeFigureOut">
              <a:rPr lang="en-US" smtClean="0"/>
              <a:t>4/10/2020</a:t>
            </a:fld>
            <a:endParaRPr lang="en-US" dirty="0"/>
          </a:p>
        </p:txBody>
      </p:sp>
      <p:sp>
        <p:nvSpPr>
          <p:cNvPr id="5" name="Footer Placeholder 4">
            <a:extLst>
              <a:ext uri="{FF2B5EF4-FFF2-40B4-BE49-F238E27FC236}">
                <a16:creationId xmlns:a16="http://schemas.microsoft.com/office/drawing/2014/main" id="{89263518-3645-43B2-B345-0A48DCA5E23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5B00CAC-A224-4A93-9B67-FE177C57E174}"/>
              </a:ext>
            </a:extLst>
          </p:cNvPr>
          <p:cNvSpPr>
            <a:spLocks noGrp="1"/>
          </p:cNvSpPr>
          <p:nvPr>
            <p:ph type="sldNum" sz="quarter" idx="12"/>
          </p:nvPr>
        </p:nvSpPr>
        <p:spPr/>
        <p:txBody>
          <a:bodyPr/>
          <a:lstStyle/>
          <a:p>
            <a:fld id="{3D71931B-005E-4262-B2D8-E5F6C7842CC6}" type="slidenum">
              <a:rPr lang="en-US" smtClean="0"/>
              <a:t>‹#›</a:t>
            </a:fld>
            <a:endParaRPr lang="en-US" dirty="0"/>
          </a:p>
        </p:txBody>
      </p:sp>
    </p:spTree>
    <p:extLst>
      <p:ext uri="{BB962C8B-B14F-4D97-AF65-F5344CB8AC3E}">
        <p14:creationId xmlns:p14="http://schemas.microsoft.com/office/powerpoint/2010/main" val="38874346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C072F2-5BBD-46CD-A5F8-80EA99B70BF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F9C9A5C-5DB6-4ECC-8F08-E30C04B76D6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D3BC942-E8BC-4478-BF0A-9D52E3C163DA}"/>
              </a:ext>
            </a:extLst>
          </p:cNvPr>
          <p:cNvSpPr>
            <a:spLocks noGrp="1"/>
          </p:cNvSpPr>
          <p:nvPr>
            <p:ph type="dt" sz="half" idx="10"/>
          </p:nvPr>
        </p:nvSpPr>
        <p:spPr/>
        <p:txBody>
          <a:bodyPr/>
          <a:lstStyle/>
          <a:p>
            <a:fld id="{C8F8B600-7A8C-4418-B552-BA8C4711E00C}" type="datetimeFigureOut">
              <a:rPr lang="en-US" smtClean="0"/>
              <a:t>4/10/2020</a:t>
            </a:fld>
            <a:endParaRPr lang="en-US" dirty="0"/>
          </a:p>
        </p:txBody>
      </p:sp>
      <p:sp>
        <p:nvSpPr>
          <p:cNvPr id="5" name="Footer Placeholder 4">
            <a:extLst>
              <a:ext uri="{FF2B5EF4-FFF2-40B4-BE49-F238E27FC236}">
                <a16:creationId xmlns:a16="http://schemas.microsoft.com/office/drawing/2014/main" id="{A4D754D3-BBD0-4388-BAD0-26AD490A2D0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27119FC-B271-4F20-87B9-261A6F88423F}"/>
              </a:ext>
            </a:extLst>
          </p:cNvPr>
          <p:cNvSpPr>
            <a:spLocks noGrp="1"/>
          </p:cNvSpPr>
          <p:nvPr>
            <p:ph type="sldNum" sz="quarter" idx="12"/>
          </p:nvPr>
        </p:nvSpPr>
        <p:spPr/>
        <p:txBody>
          <a:bodyPr/>
          <a:lstStyle/>
          <a:p>
            <a:fld id="{3D71931B-005E-4262-B2D8-E5F6C7842CC6}" type="slidenum">
              <a:rPr lang="en-US" smtClean="0"/>
              <a:t>‹#›</a:t>
            </a:fld>
            <a:endParaRPr lang="en-US" dirty="0"/>
          </a:p>
        </p:txBody>
      </p:sp>
    </p:spTree>
    <p:extLst>
      <p:ext uri="{BB962C8B-B14F-4D97-AF65-F5344CB8AC3E}">
        <p14:creationId xmlns:p14="http://schemas.microsoft.com/office/powerpoint/2010/main" val="13514286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1953C2-90B7-4FE0-8884-F5469F51EC2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787B6A4-BDC5-45D1-AF23-98A3334F646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79B9B41-D616-4541-B663-39D362261634}"/>
              </a:ext>
            </a:extLst>
          </p:cNvPr>
          <p:cNvSpPr>
            <a:spLocks noGrp="1"/>
          </p:cNvSpPr>
          <p:nvPr>
            <p:ph type="dt" sz="half" idx="10"/>
          </p:nvPr>
        </p:nvSpPr>
        <p:spPr/>
        <p:txBody>
          <a:bodyPr/>
          <a:lstStyle/>
          <a:p>
            <a:fld id="{C8F8B600-7A8C-4418-B552-BA8C4711E00C}" type="datetimeFigureOut">
              <a:rPr lang="en-US" smtClean="0"/>
              <a:t>4/10/2020</a:t>
            </a:fld>
            <a:endParaRPr lang="en-US" dirty="0"/>
          </a:p>
        </p:txBody>
      </p:sp>
      <p:sp>
        <p:nvSpPr>
          <p:cNvPr id="5" name="Footer Placeholder 4">
            <a:extLst>
              <a:ext uri="{FF2B5EF4-FFF2-40B4-BE49-F238E27FC236}">
                <a16:creationId xmlns:a16="http://schemas.microsoft.com/office/drawing/2014/main" id="{ABE656D1-C549-492B-930F-AE3BD508F27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1890909-2803-47C1-BC2C-D27691ACFABA}"/>
              </a:ext>
            </a:extLst>
          </p:cNvPr>
          <p:cNvSpPr>
            <a:spLocks noGrp="1"/>
          </p:cNvSpPr>
          <p:nvPr>
            <p:ph type="sldNum" sz="quarter" idx="12"/>
          </p:nvPr>
        </p:nvSpPr>
        <p:spPr/>
        <p:txBody>
          <a:bodyPr/>
          <a:lstStyle/>
          <a:p>
            <a:fld id="{3D71931B-005E-4262-B2D8-E5F6C7842CC6}" type="slidenum">
              <a:rPr lang="en-US" smtClean="0"/>
              <a:t>‹#›</a:t>
            </a:fld>
            <a:endParaRPr lang="en-US" dirty="0"/>
          </a:p>
        </p:txBody>
      </p:sp>
    </p:spTree>
    <p:extLst>
      <p:ext uri="{BB962C8B-B14F-4D97-AF65-F5344CB8AC3E}">
        <p14:creationId xmlns:p14="http://schemas.microsoft.com/office/powerpoint/2010/main" val="10107744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6A47A2-CC02-429C-96F7-2BE06035FD2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AAED13F-CDE1-4BAB-AAB0-6EA0F2B5637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25D27DF-44AD-45EC-91C9-8BEB5BF0268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F7546A4-9465-4153-989E-E7BFB70664C1}"/>
              </a:ext>
            </a:extLst>
          </p:cNvPr>
          <p:cNvSpPr>
            <a:spLocks noGrp="1"/>
          </p:cNvSpPr>
          <p:nvPr>
            <p:ph type="dt" sz="half" idx="10"/>
          </p:nvPr>
        </p:nvSpPr>
        <p:spPr/>
        <p:txBody>
          <a:bodyPr/>
          <a:lstStyle/>
          <a:p>
            <a:fld id="{C8F8B600-7A8C-4418-B552-BA8C4711E00C}" type="datetimeFigureOut">
              <a:rPr lang="en-US" smtClean="0"/>
              <a:t>4/10/2020</a:t>
            </a:fld>
            <a:endParaRPr lang="en-US" dirty="0"/>
          </a:p>
        </p:txBody>
      </p:sp>
      <p:sp>
        <p:nvSpPr>
          <p:cNvPr id="6" name="Footer Placeholder 5">
            <a:extLst>
              <a:ext uri="{FF2B5EF4-FFF2-40B4-BE49-F238E27FC236}">
                <a16:creationId xmlns:a16="http://schemas.microsoft.com/office/drawing/2014/main" id="{4F44B60F-7968-4577-8F62-B86E91B4508A}"/>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EB060C8B-2EE5-4A54-99EB-BB1127E5BB1F}"/>
              </a:ext>
            </a:extLst>
          </p:cNvPr>
          <p:cNvSpPr>
            <a:spLocks noGrp="1"/>
          </p:cNvSpPr>
          <p:nvPr>
            <p:ph type="sldNum" sz="quarter" idx="12"/>
          </p:nvPr>
        </p:nvSpPr>
        <p:spPr/>
        <p:txBody>
          <a:bodyPr/>
          <a:lstStyle/>
          <a:p>
            <a:fld id="{3D71931B-005E-4262-B2D8-E5F6C7842CC6}" type="slidenum">
              <a:rPr lang="en-US" smtClean="0"/>
              <a:t>‹#›</a:t>
            </a:fld>
            <a:endParaRPr lang="en-US" dirty="0"/>
          </a:p>
        </p:txBody>
      </p:sp>
    </p:spTree>
    <p:extLst>
      <p:ext uri="{BB962C8B-B14F-4D97-AF65-F5344CB8AC3E}">
        <p14:creationId xmlns:p14="http://schemas.microsoft.com/office/powerpoint/2010/main" val="40199263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3F444E-E9B1-4547-BE2A-0603E6A81E8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9152815-25C0-4D1F-8645-88340559CA5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1D54207-7AEB-43F7-ACC3-0CE7F7C5816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8C06806-0690-40D7-A138-99CBCC3FABD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7F46E41-F46D-4FB9-9B2C-173D5AB74C0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D88B88F-E85C-4807-ABD3-14A62B01D63B}"/>
              </a:ext>
            </a:extLst>
          </p:cNvPr>
          <p:cNvSpPr>
            <a:spLocks noGrp="1"/>
          </p:cNvSpPr>
          <p:nvPr>
            <p:ph type="dt" sz="half" idx="10"/>
          </p:nvPr>
        </p:nvSpPr>
        <p:spPr/>
        <p:txBody>
          <a:bodyPr/>
          <a:lstStyle/>
          <a:p>
            <a:fld id="{C8F8B600-7A8C-4418-B552-BA8C4711E00C}" type="datetimeFigureOut">
              <a:rPr lang="en-US" smtClean="0"/>
              <a:t>4/10/2020</a:t>
            </a:fld>
            <a:endParaRPr lang="en-US" dirty="0"/>
          </a:p>
        </p:txBody>
      </p:sp>
      <p:sp>
        <p:nvSpPr>
          <p:cNvPr id="8" name="Footer Placeholder 7">
            <a:extLst>
              <a:ext uri="{FF2B5EF4-FFF2-40B4-BE49-F238E27FC236}">
                <a16:creationId xmlns:a16="http://schemas.microsoft.com/office/drawing/2014/main" id="{E73213DF-55E3-4EBF-88BA-B872EC4EC03D}"/>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D88F9A4C-BB07-4091-9A79-901A3B769A70}"/>
              </a:ext>
            </a:extLst>
          </p:cNvPr>
          <p:cNvSpPr>
            <a:spLocks noGrp="1"/>
          </p:cNvSpPr>
          <p:nvPr>
            <p:ph type="sldNum" sz="quarter" idx="12"/>
          </p:nvPr>
        </p:nvSpPr>
        <p:spPr/>
        <p:txBody>
          <a:bodyPr/>
          <a:lstStyle/>
          <a:p>
            <a:fld id="{3D71931B-005E-4262-B2D8-E5F6C7842CC6}" type="slidenum">
              <a:rPr lang="en-US" smtClean="0"/>
              <a:t>‹#›</a:t>
            </a:fld>
            <a:endParaRPr lang="en-US" dirty="0"/>
          </a:p>
        </p:txBody>
      </p:sp>
    </p:spTree>
    <p:extLst>
      <p:ext uri="{BB962C8B-B14F-4D97-AF65-F5344CB8AC3E}">
        <p14:creationId xmlns:p14="http://schemas.microsoft.com/office/powerpoint/2010/main" val="27620873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8F0B6E-0A0B-4CA1-9ED4-10AFD95179A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2D863B3-1F6B-45B2-AFC9-F7D82332E13B}"/>
              </a:ext>
            </a:extLst>
          </p:cNvPr>
          <p:cNvSpPr>
            <a:spLocks noGrp="1"/>
          </p:cNvSpPr>
          <p:nvPr>
            <p:ph type="dt" sz="half" idx="10"/>
          </p:nvPr>
        </p:nvSpPr>
        <p:spPr/>
        <p:txBody>
          <a:bodyPr/>
          <a:lstStyle/>
          <a:p>
            <a:fld id="{C8F8B600-7A8C-4418-B552-BA8C4711E00C}" type="datetimeFigureOut">
              <a:rPr lang="en-US" smtClean="0"/>
              <a:t>4/10/2020</a:t>
            </a:fld>
            <a:endParaRPr lang="en-US" dirty="0"/>
          </a:p>
        </p:txBody>
      </p:sp>
      <p:sp>
        <p:nvSpPr>
          <p:cNvPr id="4" name="Footer Placeholder 3">
            <a:extLst>
              <a:ext uri="{FF2B5EF4-FFF2-40B4-BE49-F238E27FC236}">
                <a16:creationId xmlns:a16="http://schemas.microsoft.com/office/drawing/2014/main" id="{24758333-FAB9-4DBD-A741-9E18028821DE}"/>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7C5E3371-A39E-4F5D-8C66-2E7444B613D7}"/>
              </a:ext>
            </a:extLst>
          </p:cNvPr>
          <p:cNvSpPr>
            <a:spLocks noGrp="1"/>
          </p:cNvSpPr>
          <p:nvPr>
            <p:ph type="sldNum" sz="quarter" idx="12"/>
          </p:nvPr>
        </p:nvSpPr>
        <p:spPr/>
        <p:txBody>
          <a:bodyPr/>
          <a:lstStyle/>
          <a:p>
            <a:fld id="{3D71931B-005E-4262-B2D8-E5F6C7842CC6}" type="slidenum">
              <a:rPr lang="en-US" smtClean="0"/>
              <a:t>‹#›</a:t>
            </a:fld>
            <a:endParaRPr lang="en-US" dirty="0"/>
          </a:p>
        </p:txBody>
      </p:sp>
    </p:spTree>
    <p:extLst>
      <p:ext uri="{BB962C8B-B14F-4D97-AF65-F5344CB8AC3E}">
        <p14:creationId xmlns:p14="http://schemas.microsoft.com/office/powerpoint/2010/main" val="26638015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2A6B69E-1203-4746-9F21-EF2C6131D7B5}"/>
              </a:ext>
            </a:extLst>
          </p:cNvPr>
          <p:cNvSpPr>
            <a:spLocks noGrp="1"/>
          </p:cNvSpPr>
          <p:nvPr>
            <p:ph type="dt" sz="half" idx="10"/>
          </p:nvPr>
        </p:nvSpPr>
        <p:spPr/>
        <p:txBody>
          <a:bodyPr/>
          <a:lstStyle/>
          <a:p>
            <a:fld id="{C8F8B600-7A8C-4418-B552-BA8C4711E00C}" type="datetimeFigureOut">
              <a:rPr lang="en-US" smtClean="0"/>
              <a:t>4/10/2020</a:t>
            </a:fld>
            <a:endParaRPr lang="en-US" dirty="0"/>
          </a:p>
        </p:txBody>
      </p:sp>
      <p:sp>
        <p:nvSpPr>
          <p:cNvPr id="3" name="Footer Placeholder 2">
            <a:extLst>
              <a:ext uri="{FF2B5EF4-FFF2-40B4-BE49-F238E27FC236}">
                <a16:creationId xmlns:a16="http://schemas.microsoft.com/office/drawing/2014/main" id="{86F11E64-EB57-4239-9AB0-8C64E6156B35}"/>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33C65B7B-E9EF-4F7A-B150-A115FC9403BF}"/>
              </a:ext>
            </a:extLst>
          </p:cNvPr>
          <p:cNvSpPr>
            <a:spLocks noGrp="1"/>
          </p:cNvSpPr>
          <p:nvPr>
            <p:ph type="sldNum" sz="quarter" idx="12"/>
          </p:nvPr>
        </p:nvSpPr>
        <p:spPr/>
        <p:txBody>
          <a:bodyPr/>
          <a:lstStyle/>
          <a:p>
            <a:fld id="{3D71931B-005E-4262-B2D8-E5F6C7842CC6}" type="slidenum">
              <a:rPr lang="en-US" smtClean="0"/>
              <a:t>‹#›</a:t>
            </a:fld>
            <a:endParaRPr lang="en-US" dirty="0"/>
          </a:p>
        </p:txBody>
      </p:sp>
    </p:spTree>
    <p:extLst>
      <p:ext uri="{BB962C8B-B14F-4D97-AF65-F5344CB8AC3E}">
        <p14:creationId xmlns:p14="http://schemas.microsoft.com/office/powerpoint/2010/main" val="20031609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A50195-1BEE-4FBD-A7A5-59AEBAF63C6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3F1B8C1-4426-4107-9340-D4139DEC309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600EA8D-60C9-4C8F-9146-601E9710575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781C5C2-DF9F-4585-80A4-4544B02211DF}"/>
              </a:ext>
            </a:extLst>
          </p:cNvPr>
          <p:cNvSpPr>
            <a:spLocks noGrp="1"/>
          </p:cNvSpPr>
          <p:nvPr>
            <p:ph type="dt" sz="half" idx="10"/>
          </p:nvPr>
        </p:nvSpPr>
        <p:spPr/>
        <p:txBody>
          <a:bodyPr/>
          <a:lstStyle/>
          <a:p>
            <a:fld id="{C8F8B600-7A8C-4418-B552-BA8C4711E00C}" type="datetimeFigureOut">
              <a:rPr lang="en-US" smtClean="0"/>
              <a:t>4/10/2020</a:t>
            </a:fld>
            <a:endParaRPr lang="en-US" dirty="0"/>
          </a:p>
        </p:txBody>
      </p:sp>
      <p:sp>
        <p:nvSpPr>
          <p:cNvPr id="6" name="Footer Placeholder 5">
            <a:extLst>
              <a:ext uri="{FF2B5EF4-FFF2-40B4-BE49-F238E27FC236}">
                <a16:creationId xmlns:a16="http://schemas.microsoft.com/office/drawing/2014/main" id="{F2652AA0-E298-492A-9FAA-CC680418CEF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7C1E6B8F-04AF-4D28-A2BA-78DBD7975EC7}"/>
              </a:ext>
            </a:extLst>
          </p:cNvPr>
          <p:cNvSpPr>
            <a:spLocks noGrp="1"/>
          </p:cNvSpPr>
          <p:nvPr>
            <p:ph type="sldNum" sz="quarter" idx="12"/>
          </p:nvPr>
        </p:nvSpPr>
        <p:spPr/>
        <p:txBody>
          <a:bodyPr/>
          <a:lstStyle/>
          <a:p>
            <a:fld id="{3D71931B-005E-4262-B2D8-E5F6C7842CC6}" type="slidenum">
              <a:rPr lang="en-US" smtClean="0"/>
              <a:t>‹#›</a:t>
            </a:fld>
            <a:endParaRPr lang="en-US" dirty="0"/>
          </a:p>
        </p:txBody>
      </p:sp>
    </p:spTree>
    <p:extLst>
      <p:ext uri="{BB962C8B-B14F-4D97-AF65-F5344CB8AC3E}">
        <p14:creationId xmlns:p14="http://schemas.microsoft.com/office/powerpoint/2010/main" val="16130300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E72BE9-9ABC-47EB-ACF8-3FDCA77C124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A5A56F7-86BF-4192-BA04-6158A0FDE35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188860EC-66DA-4344-B5AA-2BFD723346E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B7CF483-8C61-4197-9E32-6D8A94268484}"/>
              </a:ext>
            </a:extLst>
          </p:cNvPr>
          <p:cNvSpPr>
            <a:spLocks noGrp="1"/>
          </p:cNvSpPr>
          <p:nvPr>
            <p:ph type="dt" sz="half" idx="10"/>
          </p:nvPr>
        </p:nvSpPr>
        <p:spPr/>
        <p:txBody>
          <a:bodyPr/>
          <a:lstStyle/>
          <a:p>
            <a:fld id="{C8F8B600-7A8C-4418-B552-BA8C4711E00C}" type="datetimeFigureOut">
              <a:rPr lang="en-US" smtClean="0"/>
              <a:t>4/10/2020</a:t>
            </a:fld>
            <a:endParaRPr lang="en-US" dirty="0"/>
          </a:p>
        </p:txBody>
      </p:sp>
      <p:sp>
        <p:nvSpPr>
          <p:cNvPr id="6" name="Footer Placeholder 5">
            <a:extLst>
              <a:ext uri="{FF2B5EF4-FFF2-40B4-BE49-F238E27FC236}">
                <a16:creationId xmlns:a16="http://schemas.microsoft.com/office/drawing/2014/main" id="{1F40C37E-C134-4977-9B4D-4EBB33E41E7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43B911CA-CD81-4B33-8F86-B13B218B7F37}"/>
              </a:ext>
            </a:extLst>
          </p:cNvPr>
          <p:cNvSpPr>
            <a:spLocks noGrp="1"/>
          </p:cNvSpPr>
          <p:nvPr>
            <p:ph type="sldNum" sz="quarter" idx="12"/>
          </p:nvPr>
        </p:nvSpPr>
        <p:spPr/>
        <p:txBody>
          <a:bodyPr/>
          <a:lstStyle/>
          <a:p>
            <a:fld id="{3D71931B-005E-4262-B2D8-E5F6C7842CC6}" type="slidenum">
              <a:rPr lang="en-US" smtClean="0"/>
              <a:t>‹#›</a:t>
            </a:fld>
            <a:endParaRPr lang="en-US" dirty="0"/>
          </a:p>
        </p:txBody>
      </p:sp>
    </p:spTree>
    <p:extLst>
      <p:ext uri="{BB962C8B-B14F-4D97-AF65-F5344CB8AC3E}">
        <p14:creationId xmlns:p14="http://schemas.microsoft.com/office/powerpoint/2010/main" val="611082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7DDB3DA-4461-4E21-AC04-60B2CE13B33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CEFF7FE-8881-4236-92BD-641D9831BFD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DF4AA55-2BA3-4C35-A7AE-F5FB738E910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F8B600-7A8C-4418-B552-BA8C4711E00C}" type="datetimeFigureOut">
              <a:rPr lang="en-US" smtClean="0"/>
              <a:t>4/10/2020</a:t>
            </a:fld>
            <a:endParaRPr lang="en-US" dirty="0"/>
          </a:p>
        </p:txBody>
      </p:sp>
      <p:sp>
        <p:nvSpPr>
          <p:cNvPr id="5" name="Footer Placeholder 4">
            <a:extLst>
              <a:ext uri="{FF2B5EF4-FFF2-40B4-BE49-F238E27FC236}">
                <a16:creationId xmlns:a16="http://schemas.microsoft.com/office/drawing/2014/main" id="{C5DD07E7-24D5-4646-A105-D7EFF0A50E9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4A5DFE46-3D63-4C37-89C9-FB2664D5102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71931B-005E-4262-B2D8-E5F6C7842CC6}" type="slidenum">
              <a:rPr lang="en-US" smtClean="0"/>
              <a:t>‹#›</a:t>
            </a:fld>
            <a:endParaRPr lang="en-US" dirty="0"/>
          </a:p>
        </p:txBody>
      </p:sp>
    </p:spTree>
    <p:extLst>
      <p:ext uri="{BB962C8B-B14F-4D97-AF65-F5344CB8AC3E}">
        <p14:creationId xmlns:p14="http://schemas.microsoft.com/office/powerpoint/2010/main" val="1756885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4.svg"/></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4.xml"/><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4.sv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4.sv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B3C4E1-14B5-429F-8F60-BF8C7334B2F3}"/>
              </a:ext>
            </a:extLst>
          </p:cNvPr>
          <p:cNvSpPr>
            <a:spLocks noGrp="1"/>
          </p:cNvSpPr>
          <p:nvPr>
            <p:ph type="ctrTitle"/>
          </p:nvPr>
        </p:nvSpPr>
        <p:spPr/>
        <p:txBody>
          <a:bodyPr>
            <a:normAutofit/>
          </a:bodyPr>
          <a:lstStyle/>
          <a:p>
            <a:r>
              <a:rPr lang="en-US" dirty="0"/>
              <a:t>Can confidential information be shared? </a:t>
            </a:r>
          </a:p>
        </p:txBody>
      </p:sp>
      <p:sp>
        <p:nvSpPr>
          <p:cNvPr id="3" name="Subtitle 2">
            <a:extLst>
              <a:ext uri="{FF2B5EF4-FFF2-40B4-BE49-F238E27FC236}">
                <a16:creationId xmlns:a16="http://schemas.microsoft.com/office/drawing/2014/main" id="{8314CE8F-B5DB-4203-A334-A6EFA76B95D3}"/>
              </a:ext>
            </a:extLst>
          </p:cNvPr>
          <p:cNvSpPr>
            <a:spLocks noGrp="1"/>
          </p:cNvSpPr>
          <p:nvPr>
            <p:ph type="subTitle" idx="1"/>
          </p:nvPr>
        </p:nvSpPr>
        <p:spPr/>
        <p:txBody>
          <a:bodyPr/>
          <a:lstStyle/>
          <a:p>
            <a:r>
              <a:rPr lang="en-US" dirty="0"/>
              <a:t>A guide to analyzing the question</a:t>
            </a:r>
          </a:p>
          <a:p>
            <a:r>
              <a:rPr lang="en-US" dirty="0"/>
              <a:t>Mark Botts &amp; Jill Moore</a:t>
            </a:r>
          </a:p>
        </p:txBody>
      </p:sp>
    </p:spTree>
    <p:extLst>
      <p:ext uri="{BB962C8B-B14F-4D97-AF65-F5344CB8AC3E}">
        <p14:creationId xmlns:p14="http://schemas.microsoft.com/office/powerpoint/2010/main" val="17538841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4D2CE8-EA11-4B16-8C86-A56C71301A56}"/>
              </a:ext>
            </a:extLst>
          </p:cNvPr>
          <p:cNvSpPr>
            <a:spLocks noGrp="1"/>
          </p:cNvSpPr>
          <p:nvPr>
            <p:ph type="title"/>
          </p:nvPr>
        </p:nvSpPr>
        <p:spPr/>
        <p:txBody>
          <a:bodyPr>
            <a:normAutofit/>
          </a:bodyPr>
          <a:lstStyle/>
          <a:p>
            <a:r>
              <a:rPr lang="en-US" dirty="0"/>
              <a:t>Examples—Who has a duty of confidentiality?</a:t>
            </a:r>
          </a:p>
        </p:txBody>
      </p:sp>
      <p:sp>
        <p:nvSpPr>
          <p:cNvPr id="3" name="Content Placeholder 2">
            <a:extLst>
              <a:ext uri="{FF2B5EF4-FFF2-40B4-BE49-F238E27FC236}">
                <a16:creationId xmlns:a16="http://schemas.microsoft.com/office/drawing/2014/main" id="{4F59CA09-35FD-466B-AC84-8E6E3A640880}"/>
              </a:ext>
            </a:extLst>
          </p:cNvPr>
          <p:cNvSpPr>
            <a:spLocks noGrp="1"/>
          </p:cNvSpPr>
          <p:nvPr>
            <p:ph idx="1"/>
          </p:nvPr>
        </p:nvSpPr>
        <p:spPr>
          <a:xfrm>
            <a:off x="838200" y="1825624"/>
            <a:ext cx="10515600" cy="4814661"/>
          </a:xfrm>
        </p:spPr>
        <p:txBody>
          <a:bodyPr>
            <a:normAutofit/>
          </a:bodyPr>
          <a:lstStyle/>
          <a:p>
            <a:r>
              <a:rPr lang="en-US" dirty="0"/>
              <a:t>Health care provider discloses protected health care information about a patient to the child protective services unit of the department of social services.</a:t>
            </a:r>
          </a:p>
          <a:p>
            <a:pPr lvl="1"/>
            <a:r>
              <a:rPr lang="en-US" dirty="0"/>
              <a:t>Does the health care provider have a duty to follow HIPAA when disclosing the information? </a:t>
            </a:r>
          </a:p>
          <a:p>
            <a:pPr lvl="1"/>
            <a:r>
              <a:rPr lang="en-US" dirty="0"/>
              <a:t>Does DSS have a duty to follow HIPAA before redisclosing the information?</a:t>
            </a:r>
          </a:p>
          <a:p>
            <a:r>
              <a:rPr lang="en-US" dirty="0"/>
              <a:t>Substance abuse program discloses SUD information about a SUD patient to the child protective services unit of DSS.</a:t>
            </a:r>
          </a:p>
          <a:p>
            <a:pPr lvl="1"/>
            <a:r>
              <a:rPr lang="en-US" dirty="0"/>
              <a:t>Does the SA program have a duty to follow 42 CFR 2 when disclosing the information? </a:t>
            </a:r>
          </a:p>
          <a:p>
            <a:pPr lvl="1"/>
            <a:r>
              <a:rPr lang="en-US" dirty="0"/>
              <a:t>Does DSS have a duty to follow 42 CFR 2 before redisclosing the information?</a:t>
            </a:r>
          </a:p>
          <a:p>
            <a:endParaRPr lang="en-US" dirty="0"/>
          </a:p>
        </p:txBody>
      </p:sp>
    </p:spTree>
    <p:extLst>
      <p:ext uri="{BB962C8B-B14F-4D97-AF65-F5344CB8AC3E}">
        <p14:creationId xmlns:p14="http://schemas.microsoft.com/office/powerpoint/2010/main" val="19117118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500"/>
                                        <p:tgtEl>
                                          <p:spTgt spid="3">
                                            <p:txEl>
                                              <p:pRg st="4" end="4"/>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532B2E-CDC2-4EB4-A41C-45B030A260F9}"/>
              </a:ext>
            </a:extLst>
          </p:cNvPr>
          <p:cNvSpPr>
            <a:spLocks noGrp="1"/>
          </p:cNvSpPr>
          <p:nvPr>
            <p:ph type="title"/>
          </p:nvPr>
        </p:nvSpPr>
        <p:spPr/>
        <p:txBody>
          <a:bodyPr/>
          <a:lstStyle/>
          <a:p>
            <a:r>
              <a:rPr lang="en-US" dirty="0"/>
              <a:t>What is the Duty of Confidentiality? </a:t>
            </a:r>
          </a:p>
        </p:txBody>
      </p:sp>
      <p:sp>
        <p:nvSpPr>
          <p:cNvPr id="3" name="Content Placeholder 2">
            <a:extLst>
              <a:ext uri="{FF2B5EF4-FFF2-40B4-BE49-F238E27FC236}">
                <a16:creationId xmlns:a16="http://schemas.microsoft.com/office/drawing/2014/main" id="{D529AC15-EC61-4033-A4FD-477F45F42791}"/>
              </a:ext>
            </a:extLst>
          </p:cNvPr>
          <p:cNvSpPr>
            <a:spLocks noGrp="1"/>
          </p:cNvSpPr>
          <p:nvPr>
            <p:ph idx="1"/>
          </p:nvPr>
        </p:nvSpPr>
        <p:spPr>
          <a:xfrm>
            <a:off x="838200" y="1825625"/>
            <a:ext cx="10515600" cy="4734566"/>
          </a:xfrm>
        </p:spPr>
        <p:txBody>
          <a:bodyPr>
            <a:normAutofit/>
          </a:bodyPr>
          <a:lstStyle/>
          <a:p>
            <a:r>
              <a:rPr lang="en-US" dirty="0"/>
              <a:t>General rule of nondisclosure: If you or your agency is governed by one or more confidentiality laws then you may not disclose information that is confidential under that law or laws </a:t>
            </a:r>
          </a:p>
          <a:p>
            <a:pPr lvl="1"/>
            <a:r>
              <a:rPr lang="en-US" sz="2800" i="1" dirty="0"/>
              <a:t>Except</a:t>
            </a:r>
            <a:r>
              <a:rPr lang="en-US" sz="2800" dirty="0"/>
              <a:t> as authorized or required by that law</a:t>
            </a:r>
          </a:p>
          <a:p>
            <a:r>
              <a:rPr lang="en-US" dirty="0"/>
              <a:t>Every confidentiality law has exceptions that allow information to be disclosed in particular circumstances described in:</a:t>
            </a:r>
          </a:p>
          <a:p>
            <a:pPr lvl="1"/>
            <a:r>
              <a:rPr lang="en-US" sz="2800" dirty="0"/>
              <a:t>The confidentiality law itself, or </a:t>
            </a:r>
          </a:p>
          <a:p>
            <a:pPr lvl="1"/>
            <a:r>
              <a:rPr lang="en-US" sz="2800" dirty="0"/>
              <a:t>The patient’s written authorization (consent for release). </a:t>
            </a:r>
          </a:p>
        </p:txBody>
      </p:sp>
    </p:spTree>
    <p:extLst>
      <p:ext uri="{BB962C8B-B14F-4D97-AF65-F5344CB8AC3E}">
        <p14:creationId xmlns:p14="http://schemas.microsoft.com/office/powerpoint/2010/main" val="14969178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500"/>
                                        <p:tgtEl>
                                          <p:spTgt spid="3">
                                            <p:txEl>
                                              <p:pRg st="3" end="3"/>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BE708-08BB-4165-B3F1-F9346C2D9DD1}"/>
              </a:ext>
            </a:extLst>
          </p:cNvPr>
          <p:cNvSpPr>
            <a:spLocks noGrp="1"/>
          </p:cNvSpPr>
          <p:nvPr>
            <p:ph type="title"/>
          </p:nvPr>
        </p:nvSpPr>
        <p:spPr>
          <a:xfrm>
            <a:off x="838200" y="681038"/>
            <a:ext cx="10515600" cy="1038906"/>
          </a:xfrm>
        </p:spPr>
        <p:txBody>
          <a:bodyPr>
            <a:normAutofit/>
          </a:bodyPr>
          <a:lstStyle/>
          <a:p>
            <a:r>
              <a:rPr lang="en-US" dirty="0"/>
              <a:t>Basic Information Sharing Questions</a:t>
            </a:r>
          </a:p>
        </p:txBody>
      </p:sp>
      <p:sp>
        <p:nvSpPr>
          <p:cNvPr id="3" name="Content Placeholder 2">
            <a:extLst>
              <a:ext uri="{FF2B5EF4-FFF2-40B4-BE49-F238E27FC236}">
                <a16:creationId xmlns:a16="http://schemas.microsoft.com/office/drawing/2014/main" id="{E58A9826-2307-4D20-B7D1-1080E1B9E511}"/>
              </a:ext>
            </a:extLst>
          </p:cNvPr>
          <p:cNvSpPr>
            <a:spLocks noGrp="1"/>
          </p:cNvSpPr>
          <p:nvPr>
            <p:ph idx="1"/>
          </p:nvPr>
        </p:nvSpPr>
        <p:spPr>
          <a:xfrm>
            <a:off x="726075" y="1996248"/>
            <a:ext cx="7551339" cy="4861752"/>
          </a:xfrm>
        </p:spPr>
        <p:txBody>
          <a:bodyPr>
            <a:normAutofit/>
          </a:bodyPr>
          <a:lstStyle/>
          <a:p>
            <a:r>
              <a:rPr lang="en-US" dirty="0"/>
              <a:t>Assume the information sharing you want to conduct is governed by one or more laws because, </a:t>
            </a:r>
          </a:p>
          <a:p>
            <a:pPr lvl="1"/>
            <a:r>
              <a:rPr lang="en-US" dirty="0"/>
              <a:t>The information is confidential under those laws</a:t>
            </a:r>
          </a:p>
          <a:p>
            <a:pPr lvl="1"/>
            <a:r>
              <a:rPr lang="en-US" dirty="0"/>
              <a:t>Some of the parties to the information sharing are bound by those laws</a:t>
            </a:r>
          </a:p>
          <a:p>
            <a:pPr lvl="1"/>
            <a:r>
              <a:rPr lang="en-US" dirty="0"/>
              <a:t>They have a duty NOT to share UNLESS they can find a provision—an exception to confidentiality—in those laws that permits the sharing</a:t>
            </a:r>
          </a:p>
          <a:p>
            <a:pPr lvl="1"/>
            <a:endParaRPr lang="en-US" dirty="0"/>
          </a:p>
          <a:p>
            <a:r>
              <a:rPr lang="en-US" dirty="0"/>
              <a:t>How do we determine if there are one or more exceptions that allow the information sharing?</a:t>
            </a:r>
          </a:p>
          <a:p>
            <a:endParaRPr lang="en-US" dirty="0"/>
          </a:p>
          <a:p>
            <a:endParaRPr lang="en-US" dirty="0"/>
          </a:p>
          <a:p>
            <a:endParaRPr lang="en-US" dirty="0"/>
          </a:p>
        </p:txBody>
      </p:sp>
      <p:grpSp>
        <p:nvGrpSpPr>
          <p:cNvPr id="4" name="Group 3">
            <a:extLst>
              <a:ext uri="{FF2B5EF4-FFF2-40B4-BE49-F238E27FC236}">
                <a16:creationId xmlns:a16="http://schemas.microsoft.com/office/drawing/2014/main" id="{787B3065-9DFA-4CC9-912A-DE5A70BD9A62}"/>
              </a:ext>
            </a:extLst>
          </p:cNvPr>
          <p:cNvGrpSpPr/>
          <p:nvPr/>
        </p:nvGrpSpPr>
        <p:grpSpPr>
          <a:xfrm>
            <a:off x="8498592" y="1719944"/>
            <a:ext cx="3693408" cy="2189841"/>
            <a:chOff x="-4993414" y="2261615"/>
            <a:chExt cx="3733800" cy="2209800"/>
          </a:xfrm>
          <a:solidFill>
            <a:schemeClr val="accent2">
              <a:lumMod val="60000"/>
              <a:lumOff val="40000"/>
            </a:schemeClr>
          </a:solidFill>
        </p:grpSpPr>
        <p:sp>
          <p:nvSpPr>
            <p:cNvPr id="5" name="Speech Bubble: Oval 4">
              <a:extLst>
                <a:ext uri="{FF2B5EF4-FFF2-40B4-BE49-F238E27FC236}">
                  <a16:creationId xmlns:a16="http://schemas.microsoft.com/office/drawing/2014/main" id="{7A9FE582-93F5-4BC0-AF12-2BBE1F685122}"/>
                </a:ext>
              </a:extLst>
            </p:cNvPr>
            <p:cNvSpPr/>
            <p:nvPr/>
          </p:nvSpPr>
          <p:spPr>
            <a:xfrm>
              <a:off x="-4993414" y="2261615"/>
              <a:ext cx="3733800" cy="2209800"/>
            </a:xfrm>
            <a:prstGeom prst="wedgeEllipseCallou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a:extLst>
                <a:ext uri="{FF2B5EF4-FFF2-40B4-BE49-F238E27FC236}">
                  <a16:creationId xmlns:a16="http://schemas.microsoft.com/office/drawing/2014/main" id="{1E9839F8-9261-4E2D-AA8C-35AF427D0ADB}"/>
                </a:ext>
              </a:extLst>
            </p:cNvPr>
            <p:cNvSpPr txBox="1"/>
            <p:nvPr/>
          </p:nvSpPr>
          <p:spPr>
            <a:xfrm>
              <a:off x="-4418918" y="2712343"/>
              <a:ext cx="2634760" cy="1211269"/>
            </a:xfrm>
            <a:prstGeom prst="rect">
              <a:avLst/>
            </a:prstGeom>
            <a:grpFill/>
          </p:spPr>
          <p:txBody>
            <a:bodyPr wrap="square" rtlCol="0">
              <a:spAutoFit/>
            </a:bodyPr>
            <a:lstStyle/>
            <a:p>
              <a:r>
                <a:rPr lang="en-US" sz="2400" dirty="0">
                  <a:solidFill>
                    <a:schemeClr val="bg1"/>
                  </a:solidFill>
                  <a:latin typeface="Verdana" panose="020B0604030504040204" pitchFamily="34" charset="0"/>
                  <a:ea typeface="Verdana" panose="020B0604030504040204" pitchFamily="34" charset="0"/>
                  <a:cs typeface="Verdana" panose="020B0604030504040204" pitchFamily="34" charset="0"/>
                </a:rPr>
                <a:t>OMG! It’s confidential?!!!</a:t>
              </a:r>
            </a:p>
            <a:p>
              <a:r>
                <a:rPr lang="en-US" sz="2400" dirty="0">
                  <a:solidFill>
                    <a:schemeClr val="bg1"/>
                  </a:solidFill>
                  <a:latin typeface="Verdana" panose="020B0604030504040204" pitchFamily="34" charset="0"/>
                  <a:ea typeface="Verdana" panose="020B0604030504040204" pitchFamily="34" charset="0"/>
                  <a:cs typeface="Verdana" panose="020B0604030504040204" pitchFamily="34" charset="0"/>
                </a:rPr>
                <a:t>What now? </a:t>
              </a:r>
              <a:endParaRPr lang="en-US" sz="2400" dirty="0"/>
            </a:p>
          </p:txBody>
        </p:sp>
      </p:grpSp>
      <p:pic>
        <p:nvPicPr>
          <p:cNvPr id="7" name="Graphic 6">
            <a:extLst>
              <a:ext uri="{FF2B5EF4-FFF2-40B4-BE49-F238E27FC236}">
                <a16:creationId xmlns:a16="http://schemas.microsoft.com/office/drawing/2014/main" id="{8B45E00C-AD69-4C9E-A31B-CF15E3AD0ADB}"/>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796284" y="4240137"/>
            <a:ext cx="1683899" cy="2300287"/>
          </a:xfrm>
          <a:prstGeom prst="rect">
            <a:avLst/>
          </a:prstGeom>
        </p:spPr>
      </p:pic>
    </p:spTree>
    <p:extLst>
      <p:ext uri="{BB962C8B-B14F-4D97-AF65-F5344CB8AC3E}">
        <p14:creationId xmlns:p14="http://schemas.microsoft.com/office/powerpoint/2010/main" val="17869698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53AD2F-9B81-46ED-A42E-E74ABF405A66}"/>
              </a:ext>
            </a:extLst>
          </p:cNvPr>
          <p:cNvSpPr>
            <a:spLocks noGrp="1"/>
          </p:cNvSpPr>
          <p:nvPr>
            <p:ph type="title"/>
          </p:nvPr>
        </p:nvSpPr>
        <p:spPr>
          <a:xfrm>
            <a:off x="838200" y="365125"/>
            <a:ext cx="10515600" cy="1325563"/>
          </a:xfrm>
        </p:spPr>
        <p:txBody>
          <a:bodyPr/>
          <a:lstStyle/>
          <a:p>
            <a:r>
              <a:rPr lang="en-US"/>
              <a:t>Basic Information: The Three Ws</a:t>
            </a:r>
            <a:endParaRPr lang="en-US" dirty="0"/>
          </a:p>
        </p:txBody>
      </p:sp>
      <p:graphicFrame>
        <p:nvGraphicFramePr>
          <p:cNvPr id="4" name="Content Placeholder 3">
            <a:extLst>
              <a:ext uri="{FF2B5EF4-FFF2-40B4-BE49-F238E27FC236}">
                <a16:creationId xmlns:a16="http://schemas.microsoft.com/office/drawing/2014/main" id="{B98EC7E4-E1BE-4153-9B9A-9BB1E5C3722C}"/>
              </a:ext>
            </a:extLst>
          </p:cNvPr>
          <p:cNvGraphicFramePr>
            <a:graphicFrameLocks noGrp="1"/>
          </p:cNvGraphicFramePr>
          <p:nvPr>
            <p:ph idx="1"/>
            <p:extLst>
              <p:ext uri="{D42A27DB-BD31-4B8C-83A1-F6EECF244321}">
                <p14:modId xmlns:p14="http://schemas.microsoft.com/office/powerpoint/2010/main" val="1786586867"/>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1279350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53AD2F-9B81-46ED-A42E-E74ABF405A66}"/>
              </a:ext>
            </a:extLst>
          </p:cNvPr>
          <p:cNvSpPr>
            <a:spLocks noGrp="1"/>
          </p:cNvSpPr>
          <p:nvPr>
            <p:ph type="title"/>
          </p:nvPr>
        </p:nvSpPr>
        <p:spPr/>
        <p:txBody>
          <a:bodyPr>
            <a:noAutofit/>
          </a:bodyPr>
          <a:lstStyle/>
          <a:p>
            <a:r>
              <a:rPr lang="en-US" sz="3600" dirty="0"/>
              <a:t>Example: May a health care provider disclose confidential patient information to law enforcement?</a:t>
            </a:r>
          </a:p>
        </p:txBody>
      </p:sp>
      <p:graphicFrame>
        <p:nvGraphicFramePr>
          <p:cNvPr id="5" name="Table 5">
            <a:extLst>
              <a:ext uri="{FF2B5EF4-FFF2-40B4-BE49-F238E27FC236}">
                <a16:creationId xmlns:a16="http://schemas.microsoft.com/office/drawing/2014/main" id="{F1F67E22-732E-4916-AC6E-550A826A615D}"/>
              </a:ext>
            </a:extLst>
          </p:cNvPr>
          <p:cNvGraphicFramePr>
            <a:graphicFrameLocks noGrp="1"/>
          </p:cNvGraphicFramePr>
          <p:nvPr>
            <p:ph idx="1"/>
            <p:extLst>
              <p:ext uri="{D42A27DB-BD31-4B8C-83A1-F6EECF244321}">
                <p14:modId xmlns:p14="http://schemas.microsoft.com/office/powerpoint/2010/main" val="3671948178"/>
              </p:ext>
            </p:extLst>
          </p:nvPr>
        </p:nvGraphicFramePr>
        <p:xfrm>
          <a:off x="838200" y="1825625"/>
          <a:ext cx="10515600" cy="3672840"/>
        </p:xfrm>
        <a:graphic>
          <a:graphicData uri="http://schemas.openxmlformats.org/drawingml/2006/table">
            <a:tbl>
              <a:tblPr firstRow="1" bandRow="1">
                <a:tableStyleId>{5C22544A-7EE6-4342-B048-85BDC9FD1C3A}</a:tableStyleId>
              </a:tblPr>
              <a:tblGrid>
                <a:gridCol w="5914292">
                  <a:extLst>
                    <a:ext uri="{9D8B030D-6E8A-4147-A177-3AD203B41FA5}">
                      <a16:colId xmlns:a16="http://schemas.microsoft.com/office/drawing/2014/main" val="89197007"/>
                    </a:ext>
                  </a:extLst>
                </a:gridCol>
                <a:gridCol w="4601308">
                  <a:extLst>
                    <a:ext uri="{9D8B030D-6E8A-4147-A177-3AD203B41FA5}">
                      <a16:colId xmlns:a16="http://schemas.microsoft.com/office/drawing/2014/main" val="486932098"/>
                    </a:ext>
                  </a:extLst>
                </a:gridCol>
              </a:tblGrid>
              <a:tr h="370840">
                <a:tc>
                  <a:txBody>
                    <a:bodyPr/>
                    <a:lstStyle/>
                    <a:p>
                      <a:r>
                        <a:rPr lang="en-US" dirty="0"/>
                        <a:t>WHY (purpose of disclosure)</a:t>
                      </a:r>
                    </a:p>
                  </a:txBody>
                  <a:tcPr/>
                </a:tc>
                <a:tc>
                  <a:txBody>
                    <a:bodyPr/>
                    <a:lstStyle/>
                    <a:p>
                      <a:r>
                        <a:rPr lang="en-US" dirty="0"/>
                        <a:t>HIPAA answer &amp; citation*</a:t>
                      </a:r>
                    </a:p>
                  </a:txBody>
                  <a:tcPr/>
                </a:tc>
                <a:extLst>
                  <a:ext uri="{0D108BD9-81ED-4DB2-BD59-A6C34878D82A}">
                    <a16:rowId xmlns:a16="http://schemas.microsoft.com/office/drawing/2014/main" val="85009287"/>
                  </a:ext>
                </a:extLst>
              </a:tr>
              <a:tr h="370840">
                <a:tc>
                  <a:txBody>
                    <a:bodyPr/>
                    <a:lstStyle/>
                    <a:p>
                      <a:r>
                        <a:rPr lang="en-US" dirty="0"/>
                        <a:t>To report a gunshot wound as required by NC law</a:t>
                      </a:r>
                    </a:p>
                  </a:txBody>
                  <a:tcPr/>
                </a:tc>
                <a:tc>
                  <a:txBody>
                    <a:bodyPr/>
                    <a:lstStyle/>
                    <a:p>
                      <a:r>
                        <a:rPr lang="en-US" dirty="0"/>
                        <a:t>Yes  (45 CFR 164.512(f)(1); G.S. 90-21.20)</a:t>
                      </a:r>
                    </a:p>
                  </a:txBody>
                  <a:tcPr/>
                </a:tc>
                <a:extLst>
                  <a:ext uri="{0D108BD9-81ED-4DB2-BD59-A6C34878D82A}">
                    <a16:rowId xmlns:a16="http://schemas.microsoft.com/office/drawing/2014/main" val="2829774223"/>
                  </a:ext>
                </a:extLst>
              </a:tr>
              <a:tr h="370840">
                <a:tc>
                  <a:txBody>
                    <a:bodyPr/>
                    <a:lstStyle/>
                    <a:p>
                      <a:r>
                        <a:rPr lang="en-US" dirty="0"/>
                        <a:t>To provide information to a LE officer who inquires about a missing person or runaway</a:t>
                      </a:r>
                    </a:p>
                  </a:txBody>
                  <a:tcPr/>
                </a:tc>
                <a:tc>
                  <a:txBody>
                    <a:bodyPr/>
                    <a:lstStyle/>
                    <a:p>
                      <a:r>
                        <a:rPr lang="en-US" dirty="0"/>
                        <a:t>Yes, but only a limited amount information may be provided (45 CFR 164.512(f)(2))</a:t>
                      </a:r>
                    </a:p>
                  </a:txBody>
                  <a:tcPr/>
                </a:tc>
                <a:extLst>
                  <a:ext uri="{0D108BD9-81ED-4DB2-BD59-A6C34878D82A}">
                    <a16:rowId xmlns:a16="http://schemas.microsoft.com/office/drawing/2014/main" val="1654977036"/>
                  </a:ext>
                </a:extLst>
              </a:tr>
              <a:tr h="370840">
                <a:tc>
                  <a:txBody>
                    <a:bodyPr/>
                    <a:lstStyle/>
                    <a:p>
                      <a:r>
                        <a:rPr lang="en-US" dirty="0"/>
                        <a:t>To report a person for using illicit drugs</a:t>
                      </a:r>
                    </a:p>
                  </a:txBody>
                  <a:tcPr/>
                </a:tc>
                <a:tc>
                  <a:txBody>
                    <a:bodyPr/>
                    <a:lstStyle/>
                    <a:p>
                      <a:r>
                        <a:rPr lang="en-US" dirty="0"/>
                        <a:t>No</a:t>
                      </a:r>
                    </a:p>
                  </a:txBody>
                  <a:tcPr/>
                </a:tc>
                <a:extLst>
                  <a:ext uri="{0D108BD9-81ED-4DB2-BD59-A6C34878D82A}">
                    <a16:rowId xmlns:a16="http://schemas.microsoft.com/office/drawing/2014/main" val="3316357458"/>
                  </a:ext>
                </a:extLst>
              </a:tr>
              <a:tr h="370840">
                <a:tc>
                  <a:txBody>
                    <a:bodyPr/>
                    <a:lstStyle/>
                    <a:p>
                      <a:r>
                        <a:rPr lang="en-US" dirty="0"/>
                        <a:t>To provide information about an inmate that the health care provider has treated</a:t>
                      </a:r>
                    </a:p>
                  </a:txBody>
                  <a:tcPr/>
                </a:tc>
                <a:tc>
                  <a:txBody>
                    <a:bodyPr/>
                    <a:lstStyle/>
                    <a:p>
                      <a:r>
                        <a:rPr lang="en-US" dirty="0"/>
                        <a:t>Maybe (45 CFR 164.512(k)(5))</a:t>
                      </a:r>
                    </a:p>
                  </a:txBody>
                  <a:tcPr/>
                </a:tc>
                <a:extLst>
                  <a:ext uri="{0D108BD9-81ED-4DB2-BD59-A6C34878D82A}">
                    <a16:rowId xmlns:a16="http://schemas.microsoft.com/office/drawing/2014/main" val="4000803787"/>
                  </a:ext>
                </a:extLst>
              </a:tr>
              <a:tr h="370840">
                <a:tc>
                  <a:txBody>
                    <a:bodyPr/>
                    <a:lstStyle/>
                    <a:p>
                      <a:r>
                        <a:rPr lang="en-US" dirty="0"/>
                        <a:t>To report the theft of drugs or a prescription pad from the health care provider’s office</a:t>
                      </a:r>
                    </a:p>
                  </a:txBody>
                  <a:tcPr/>
                </a:tc>
                <a:tc>
                  <a:txBody>
                    <a:bodyPr/>
                    <a:lstStyle/>
                    <a:p>
                      <a:r>
                        <a:rPr lang="en-US" dirty="0"/>
                        <a:t>Yes (45 CFR 164.512(f)(5))</a:t>
                      </a:r>
                    </a:p>
                  </a:txBody>
                  <a:tcPr/>
                </a:tc>
                <a:extLst>
                  <a:ext uri="{0D108BD9-81ED-4DB2-BD59-A6C34878D82A}">
                    <a16:rowId xmlns:a16="http://schemas.microsoft.com/office/drawing/2014/main" val="744193686"/>
                  </a:ext>
                </a:extLst>
              </a:tr>
              <a:tr h="370840">
                <a:tc>
                  <a:txBody>
                    <a:bodyPr/>
                    <a:lstStyle/>
                    <a:p>
                      <a:r>
                        <a:rPr lang="en-US" dirty="0"/>
                        <a:t>To avert a serious and imminent threat to a person or the public</a:t>
                      </a:r>
                    </a:p>
                  </a:txBody>
                  <a:tcPr/>
                </a:tc>
                <a:tc>
                  <a:txBody>
                    <a:bodyPr/>
                    <a:lstStyle/>
                    <a:p>
                      <a:r>
                        <a:rPr lang="en-US" dirty="0"/>
                        <a:t>Yes (45 CFR 164.512(j))</a:t>
                      </a:r>
                    </a:p>
                  </a:txBody>
                  <a:tcPr/>
                </a:tc>
                <a:extLst>
                  <a:ext uri="{0D108BD9-81ED-4DB2-BD59-A6C34878D82A}">
                    <a16:rowId xmlns:a16="http://schemas.microsoft.com/office/drawing/2014/main" val="518684006"/>
                  </a:ext>
                </a:extLst>
              </a:tr>
            </a:tbl>
          </a:graphicData>
        </a:graphic>
      </p:graphicFrame>
      <p:sp>
        <p:nvSpPr>
          <p:cNvPr id="7" name="TextBox 6">
            <a:extLst>
              <a:ext uri="{FF2B5EF4-FFF2-40B4-BE49-F238E27FC236}">
                <a16:creationId xmlns:a16="http://schemas.microsoft.com/office/drawing/2014/main" id="{9244CFB0-C607-4137-91F7-B262D38E3306}"/>
              </a:ext>
            </a:extLst>
          </p:cNvPr>
          <p:cNvSpPr txBox="1"/>
          <p:nvPr/>
        </p:nvSpPr>
        <p:spPr>
          <a:xfrm>
            <a:off x="838200" y="5787850"/>
            <a:ext cx="5965864" cy="369332"/>
          </a:xfrm>
          <a:prstGeom prst="rect">
            <a:avLst/>
          </a:prstGeom>
          <a:noFill/>
        </p:spPr>
        <p:txBody>
          <a:bodyPr wrap="none" rtlCol="0">
            <a:spAutoFit/>
          </a:bodyPr>
          <a:lstStyle/>
          <a:p>
            <a:r>
              <a:rPr lang="en-US" dirty="0"/>
              <a:t>*If laws other than HIPAA apply, the answers may be different</a:t>
            </a:r>
          </a:p>
        </p:txBody>
      </p:sp>
    </p:spTree>
    <p:extLst>
      <p:ext uri="{BB962C8B-B14F-4D97-AF65-F5344CB8AC3E}">
        <p14:creationId xmlns:p14="http://schemas.microsoft.com/office/powerpoint/2010/main" val="10105073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413F52-1980-4B1F-A4B1-CCF33BAD5386}"/>
              </a:ext>
            </a:extLst>
          </p:cNvPr>
          <p:cNvSpPr>
            <a:spLocks noGrp="1"/>
          </p:cNvSpPr>
          <p:nvPr>
            <p:ph type="title"/>
          </p:nvPr>
        </p:nvSpPr>
        <p:spPr>
          <a:xfrm>
            <a:off x="838200" y="365125"/>
            <a:ext cx="10515600" cy="763031"/>
          </a:xfrm>
        </p:spPr>
        <p:txBody>
          <a:bodyPr>
            <a:normAutofit/>
          </a:bodyPr>
          <a:lstStyle/>
          <a:p>
            <a:r>
              <a:rPr lang="en-US" sz="3600"/>
              <a:t>Summary: Information-Sharing Analytical Framework</a:t>
            </a:r>
            <a:endParaRPr lang="en-US" sz="3600" dirty="0"/>
          </a:p>
        </p:txBody>
      </p:sp>
      <p:graphicFrame>
        <p:nvGraphicFramePr>
          <p:cNvPr id="4" name="Content Placeholder 3">
            <a:extLst>
              <a:ext uri="{FF2B5EF4-FFF2-40B4-BE49-F238E27FC236}">
                <a16:creationId xmlns:a16="http://schemas.microsoft.com/office/drawing/2014/main" id="{0796E1C7-73A5-42E0-AE94-35AFD1709355}"/>
              </a:ext>
            </a:extLst>
          </p:cNvPr>
          <p:cNvGraphicFramePr>
            <a:graphicFrameLocks noGrp="1"/>
          </p:cNvGraphicFramePr>
          <p:nvPr>
            <p:ph idx="1"/>
            <p:extLst>
              <p:ext uri="{D42A27DB-BD31-4B8C-83A1-F6EECF244321}">
                <p14:modId xmlns:p14="http://schemas.microsoft.com/office/powerpoint/2010/main" val="2060782022"/>
              </p:ext>
            </p:extLst>
          </p:nvPr>
        </p:nvGraphicFramePr>
        <p:xfrm>
          <a:off x="838200" y="1235034"/>
          <a:ext cx="10515600" cy="494192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6483720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4" name="Rectangle 53">
            <a:extLst>
              <a:ext uri="{FF2B5EF4-FFF2-40B4-BE49-F238E27FC236}">
                <a16:creationId xmlns:a16="http://schemas.microsoft.com/office/drawing/2014/main" id="{F56F5174-31D9-4DBB-AAB7-A1FD7BDB13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614875"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6" name="Picture 55">
            <a:extLst>
              <a:ext uri="{FF2B5EF4-FFF2-40B4-BE49-F238E27FC236}">
                <a16:creationId xmlns:a16="http://schemas.microsoft.com/office/drawing/2014/main" id="{AE113210-7872-481A-ADE6-3A05CCAF5EB2}"/>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608FD3D9-EC83-4EFD-BD09-09DD99E4014D}"/>
              </a:ext>
            </a:extLst>
          </p:cNvPr>
          <p:cNvSpPr>
            <a:spLocks noGrp="1"/>
          </p:cNvSpPr>
          <p:nvPr>
            <p:ph type="title"/>
          </p:nvPr>
        </p:nvSpPr>
        <p:spPr>
          <a:xfrm>
            <a:off x="6094105" y="802955"/>
            <a:ext cx="4977976" cy="1454051"/>
          </a:xfrm>
        </p:spPr>
        <p:txBody>
          <a:bodyPr vert="horz" lIns="91440" tIns="45720" rIns="91440" bIns="45720" rtlCol="0" anchor="ctr">
            <a:normAutofit/>
          </a:bodyPr>
          <a:lstStyle/>
          <a:p>
            <a:r>
              <a:rPr lang="en-US">
                <a:solidFill>
                  <a:srgbClr val="000000"/>
                </a:solidFill>
              </a:rPr>
              <a:t>Why are we talking about this?</a:t>
            </a:r>
          </a:p>
        </p:txBody>
      </p:sp>
      <p:sp>
        <p:nvSpPr>
          <p:cNvPr id="58" name="Freeform 62">
            <a:extLst>
              <a:ext uri="{FF2B5EF4-FFF2-40B4-BE49-F238E27FC236}">
                <a16:creationId xmlns:a16="http://schemas.microsoft.com/office/drawing/2014/main" id="{F9A95BEE-6BB1-4A28-A8E6-A34B2E42EF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38619"/>
            <a:ext cx="5000438" cy="5400962"/>
          </a:xfrm>
          <a:custGeom>
            <a:avLst/>
            <a:gdLst>
              <a:gd name="connsiteX0" fmla="*/ 2299956 w 5000438"/>
              <a:gd name="connsiteY0" fmla="*/ 0 h 5400962"/>
              <a:gd name="connsiteX1" fmla="*/ 5000438 w 5000438"/>
              <a:gd name="connsiteY1" fmla="*/ 2700481 h 5400962"/>
              <a:gd name="connsiteX2" fmla="*/ 2299956 w 5000438"/>
              <a:gd name="connsiteY2" fmla="*/ 5400962 h 5400962"/>
              <a:gd name="connsiteX3" fmla="*/ 60675 w 5000438"/>
              <a:gd name="connsiteY3" fmla="*/ 4210346 h 5400962"/>
              <a:gd name="connsiteX4" fmla="*/ 0 w 5000438"/>
              <a:gd name="connsiteY4" fmla="*/ 4110472 h 5400962"/>
              <a:gd name="connsiteX5" fmla="*/ 0 w 5000438"/>
              <a:gd name="connsiteY5" fmla="*/ 1290491 h 5400962"/>
              <a:gd name="connsiteX6" fmla="*/ 60675 w 5000438"/>
              <a:gd name="connsiteY6" fmla="*/ 1190617 h 5400962"/>
              <a:gd name="connsiteX7" fmla="*/ 2299956 w 5000438"/>
              <a:gd name="connsiteY7" fmla="*/ 0 h 5400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00438" h="5400962">
                <a:moveTo>
                  <a:pt x="2299956" y="0"/>
                </a:moveTo>
                <a:cubicBezTo>
                  <a:pt x="3791390" y="0"/>
                  <a:pt x="5000438" y="1209047"/>
                  <a:pt x="5000438" y="2700481"/>
                </a:cubicBezTo>
                <a:cubicBezTo>
                  <a:pt x="5000438" y="4191915"/>
                  <a:pt x="3791390" y="5400962"/>
                  <a:pt x="2299956" y="5400962"/>
                </a:cubicBezTo>
                <a:cubicBezTo>
                  <a:pt x="1367810" y="5400962"/>
                  <a:pt x="545971" y="4928678"/>
                  <a:pt x="60675" y="4210346"/>
                </a:cubicBezTo>
                <a:lnTo>
                  <a:pt x="0" y="4110472"/>
                </a:lnTo>
                <a:lnTo>
                  <a:pt x="0" y="1290491"/>
                </a:lnTo>
                <a:lnTo>
                  <a:pt x="60675" y="1190617"/>
                </a:lnTo>
                <a:cubicBezTo>
                  <a:pt x="545971" y="472284"/>
                  <a:pt x="1367810" y="0"/>
                  <a:pt x="2299956" y="0"/>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49" name="Content Placeholder 48">
            <a:extLst>
              <a:ext uri="{FF2B5EF4-FFF2-40B4-BE49-F238E27FC236}">
                <a16:creationId xmlns:a16="http://schemas.microsoft.com/office/drawing/2014/main" id="{E7DD0868-6FAE-4E4A-8D2A-66595EF77CDF}"/>
              </a:ext>
            </a:extLst>
          </p:cNvPr>
          <p:cNvPicPr>
            <a:picLocks noGrp="1" noChangeAspect="1"/>
          </p:cNvPicPr>
          <p:nvPr>
            <p:ph sz="half" idx="1"/>
          </p:nvPr>
        </p:nvPicPr>
        <p:blipFill rotWithShape="1">
          <a:blip r:embed="rId4">
            <a:alphaModFix/>
            <a:extLst>
              <a:ext uri="{28A0092B-C50C-407E-A947-70E740481C1C}">
                <a14:useLocalDpi xmlns:a14="http://schemas.microsoft.com/office/drawing/2010/main" val="0"/>
              </a:ext>
            </a:extLst>
          </a:blip>
          <a:srcRect l="10109" r="15412" b="-2"/>
          <a:stretch/>
        </p:blipFill>
        <p:spPr>
          <a:xfrm>
            <a:off x="20" y="907231"/>
            <a:ext cx="4838021" cy="5063738"/>
          </a:xfrm>
          <a:custGeom>
            <a:avLst/>
            <a:gdLst>
              <a:gd name="connsiteX0" fmla="*/ 2306172 w 4838041"/>
              <a:gd name="connsiteY0" fmla="*/ 0 h 5063738"/>
              <a:gd name="connsiteX1" fmla="*/ 4838041 w 4838041"/>
              <a:gd name="connsiteY1" fmla="*/ 2531869 h 5063738"/>
              <a:gd name="connsiteX2" fmla="*/ 2306172 w 4838041"/>
              <a:gd name="connsiteY2" fmla="*/ 5063738 h 5063738"/>
              <a:gd name="connsiteX3" fmla="*/ 79886 w 4838041"/>
              <a:gd name="connsiteY3" fmla="*/ 3738709 h 5063738"/>
              <a:gd name="connsiteX4" fmla="*/ 0 w 4838041"/>
              <a:gd name="connsiteY4" fmla="*/ 3572876 h 5063738"/>
              <a:gd name="connsiteX5" fmla="*/ 0 w 4838041"/>
              <a:gd name="connsiteY5" fmla="*/ 1490863 h 5063738"/>
              <a:gd name="connsiteX6" fmla="*/ 79886 w 4838041"/>
              <a:gd name="connsiteY6" fmla="*/ 1325030 h 5063738"/>
              <a:gd name="connsiteX7" fmla="*/ 2306172 w 4838041"/>
              <a:gd name="connsiteY7" fmla="*/ 0 h 5063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838041" h="5063738">
                <a:moveTo>
                  <a:pt x="2306172" y="0"/>
                </a:moveTo>
                <a:cubicBezTo>
                  <a:pt x="3704485" y="0"/>
                  <a:pt x="4838041" y="1133556"/>
                  <a:pt x="4838041" y="2531869"/>
                </a:cubicBezTo>
                <a:cubicBezTo>
                  <a:pt x="4838041" y="3930182"/>
                  <a:pt x="3704485" y="5063738"/>
                  <a:pt x="2306172" y="5063738"/>
                </a:cubicBezTo>
                <a:cubicBezTo>
                  <a:pt x="1344832" y="5063738"/>
                  <a:pt x="508631" y="4527956"/>
                  <a:pt x="79886" y="3738709"/>
                </a:cubicBezTo>
                <a:lnTo>
                  <a:pt x="0" y="3572876"/>
                </a:lnTo>
                <a:lnTo>
                  <a:pt x="0" y="1490863"/>
                </a:lnTo>
                <a:lnTo>
                  <a:pt x="79886" y="1325030"/>
                </a:lnTo>
                <a:cubicBezTo>
                  <a:pt x="508631" y="535783"/>
                  <a:pt x="1344832" y="0"/>
                  <a:pt x="2306172" y="0"/>
                </a:cubicBezTo>
                <a:close/>
              </a:path>
            </a:pathLst>
          </a:custGeom>
          <a:effectLst>
            <a:softEdge rad="0"/>
          </a:effectLst>
        </p:spPr>
      </p:pic>
      <p:sp>
        <p:nvSpPr>
          <p:cNvPr id="4" name="Content Placeholder 3">
            <a:extLst>
              <a:ext uri="{FF2B5EF4-FFF2-40B4-BE49-F238E27FC236}">
                <a16:creationId xmlns:a16="http://schemas.microsoft.com/office/drawing/2014/main" id="{3A3866AF-320D-47BC-AE26-13C561E6E533}"/>
              </a:ext>
            </a:extLst>
          </p:cNvPr>
          <p:cNvSpPr>
            <a:spLocks noGrp="1"/>
          </p:cNvSpPr>
          <p:nvPr>
            <p:ph sz="half" idx="2"/>
          </p:nvPr>
        </p:nvSpPr>
        <p:spPr>
          <a:xfrm>
            <a:off x="6090574" y="2421682"/>
            <a:ext cx="4977578" cy="3639289"/>
          </a:xfrm>
        </p:spPr>
        <p:txBody>
          <a:bodyPr vert="horz" lIns="91440" tIns="45720" rIns="91440" bIns="45720" rtlCol="0" anchor="ctr">
            <a:normAutofit lnSpcReduction="10000"/>
          </a:bodyPr>
          <a:lstStyle/>
          <a:p>
            <a:pPr marL="0" indent="0">
              <a:buNone/>
            </a:pPr>
            <a:r>
              <a:rPr lang="en-US" sz="2000" dirty="0">
                <a:solidFill>
                  <a:srgbClr val="000000"/>
                </a:solidFill>
              </a:rPr>
              <a:t>People or agencies may want to share information:</a:t>
            </a:r>
          </a:p>
          <a:p>
            <a:r>
              <a:rPr lang="en-US" sz="2000" dirty="0">
                <a:solidFill>
                  <a:srgbClr val="000000"/>
                </a:solidFill>
              </a:rPr>
              <a:t>To facilitate post-overdose response efforts</a:t>
            </a:r>
          </a:p>
          <a:p>
            <a:r>
              <a:rPr lang="en-US" sz="2000" dirty="0">
                <a:solidFill>
                  <a:srgbClr val="000000"/>
                </a:solidFill>
              </a:rPr>
              <a:t>To link people with SUD with community services that support their treatment or help their families</a:t>
            </a:r>
          </a:p>
          <a:p>
            <a:r>
              <a:rPr lang="en-US" sz="2000" dirty="0">
                <a:solidFill>
                  <a:srgbClr val="000000"/>
                </a:solidFill>
              </a:rPr>
              <a:t>To share information with the community about the impact of SUD on health or families</a:t>
            </a:r>
          </a:p>
          <a:p>
            <a:pPr marL="0" indent="0">
              <a:buNone/>
            </a:pPr>
            <a:r>
              <a:rPr lang="en-US" sz="2000" dirty="0">
                <a:solidFill>
                  <a:srgbClr val="000000"/>
                </a:solidFill>
              </a:rPr>
              <a:t>Before sharing, it’s important to know if the information is confidential, and if so how to manage it.</a:t>
            </a:r>
          </a:p>
        </p:txBody>
      </p:sp>
    </p:spTree>
    <p:extLst>
      <p:ext uri="{BB962C8B-B14F-4D97-AF65-F5344CB8AC3E}">
        <p14:creationId xmlns:p14="http://schemas.microsoft.com/office/powerpoint/2010/main" val="1537961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5A500A-9FEB-40EA-9660-D6B162D14D0F}"/>
              </a:ext>
            </a:extLst>
          </p:cNvPr>
          <p:cNvSpPr>
            <a:spLocks noGrp="1"/>
          </p:cNvSpPr>
          <p:nvPr>
            <p:ph type="title"/>
          </p:nvPr>
        </p:nvSpPr>
        <p:spPr/>
        <p:txBody>
          <a:bodyPr/>
          <a:lstStyle/>
          <a:p>
            <a:r>
              <a:rPr lang="en-US" dirty="0"/>
              <a:t>Setting Expectations</a:t>
            </a:r>
          </a:p>
        </p:txBody>
      </p:sp>
      <p:sp>
        <p:nvSpPr>
          <p:cNvPr id="3" name="Content Placeholder 2">
            <a:extLst>
              <a:ext uri="{FF2B5EF4-FFF2-40B4-BE49-F238E27FC236}">
                <a16:creationId xmlns:a16="http://schemas.microsoft.com/office/drawing/2014/main" id="{D5E6A768-B6AA-4DF1-88B1-B28DD00FA63B}"/>
              </a:ext>
            </a:extLst>
          </p:cNvPr>
          <p:cNvSpPr>
            <a:spLocks noGrp="1"/>
          </p:cNvSpPr>
          <p:nvPr>
            <p:ph idx="1"/>
          </p:nvPr>
        </p:nvSpPr>
        <p:spPr/>
        <p:txBody>
          <a:bodyPr/>
          <a:lstStyle/>
          <a:p>
            <a:r>
              <a:rPr lang="en-US" dirty="0"/>
              <a:t>This session </a:t>
            </a:r>
            <a:r>
              <a:rPr lang="en-US" u="sng" dirty="0"/>
              <a:t>will not</a:t>
            </a:r>
            <a:r>
              <a:rPr lang="en-US" dirty="0"/>
              <a:t> answer all your confidentiality questions!</a:t>
            </a:r>
          </a:p>
          <a:p>
            <a:endParaRPr lang="en-US" dirty="0"/>
          </a:p>
          <a:p>
            <a:r>
              <a:rPr lang="en-US" dirty="0"/>
              <a:t>This session </a:t>
            </a:r>
            <a:r>
              <a:rPr lang="en-US" u="sng" dirty="0"/>
              <a:t>will</a:t>
            </a:r>
            <a:r>
              <a:rPr lang="en-US" dirty="0"/>
              <a:t> identify the basic information that is needed to analyze a confidentiality question.</a:t>
            </a:r>
          </a:p>
        </p:txBody>
      </p:sp>
    </p:spTree>
    <p:extLst>
      <p:ext uri="{BB962C8B-B14F-4D97-AF65-F5344CB8AC3E}">
        <p14:creationId xmlns:p14="http://schemas.microsoft.com/office/powerpoint/2010/main" val="28830930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BE708-08BB-4165-B3F1-F9346C2D9DD1}"/>
              </a:ext>
            </a:extLst>
          </p:cNvPr>
          <p:cNvSpPr>
            <a:spLocks noGrp="1"/>
          </p:cNvSpPr>
          <p:nvPr>
            <p:ph type="title"/>
          </p:nvPr>
        </p:nvSpPr>
        <p:spPr>
          <a:xfrm>
            <a:off x="838200" y="681038"/>
            <a:ext cx="10515600" cy="1038906"/>
          </a:xfrm>
        </p:spPr>
        <p:txBody>
          <a:bodyPr>
            <a:normAutofit fontScale="90000"/>
          </a:bodyPr>
          <a:lstStyle/>
          <a:p>
            <a:r>
              <a:rPr lang="en-US" dirty="0"/>
              <a:t>Basic Information Sharing Questions—A Step-by-Step Analytical Approach</a:t>
            </a:r>
          </a:p>
        </p:txBody>
      </p:sp>
      <p:sp>
        <p:nvSpPr>
          <p:cNvPr id="3" name="Content Placeholder 2">
            <a:extLst>
              <a:ext uri="{FF2B5EF4-FFF2-40B4-BE49-F238E27FC236}">
                <a16:creationId xmlns:a16="http://schemas.microsoft.com/office/drawing/2014/main" id="{E58A9826-2307-4D20-B7D1-1080E1B9E511}"/>
              </a:ext>
            </a:extLst>
          </p:cNvPr>
          <p:cNvSpPr>
            <a:spLocks noGrp="1"/>
          </p:cNvSpPr>
          <p:nvPr>
            <p:ph idx="1"/>
          </p:nvPr>
        </p:nvSpPr>
        <p:spPr>
          <a:xfrm>
            <a:off x="819398" y="1872343"/>
            <a:ext cx="10515600" cy="4861752"/>
          </a:xfrm>
        </p:spPr>
        <p:txBody>
          <a:bodyPr>
            <a:normAutofit/>
          </a:bodyPr>
          <a:lstStyle/>
          <a:p>
            <a:endParaRPr lang="en-US" dirty="0"/>
          </a:p>
          <a:p>
            <a:endParaRPr lang="en-US" dirty="0"/>
          </a:p>
          <a:p>
            <a:endParaRPr lang="en-US" dirty="0"/>
          </a:p>
          <a:p>
            <a:endParaRPr lang="en-US" dirty="0"/>
          </a:p>
          <a:p>
            <a:endParaRPr lang="en-US" dirty="0"/>
          </a:p>
          <a:p>
            <a:r>
              <a:rPr lang="en-US" dirty="0"/>
              <a:t>Is the information sharing you want to conduct subject to one or more confidentiality laws?</a:t>
            </a:r>
          </a:p>
          <a:p>
            <a:pPr marL="0" indent="0">
              <a:buNone/>
            </a:pPr>
            <a:endParaRPr lang="en-US" dirty="0"/>
          </a:p>
          <a:p>
            <a:r>
              <a:rPr lang="en-US" dirty="0"/>
              <a:t>If so, does the law let you share the information in the manner—and for the reasons—you want to?</a:t>
            </a:r>
          </a:p>
          <a:p>
            <a:endParaRPr lang="en-US" dirty="0"/>
          </a:p>
        </p:txBody>
      </p:sp>
      <p:grpSp>
        <p:nvGrpSpPr>
          <p:cNvPr id="4" name="Group 3">
            <a:extLst>
              <a:ext uri="{FF2B5EF4-FFF2-40B4-BE49-F238E27FC236}">
                <a16:creationId xmlns:a16="http://schemas.microsoft.com/office/drawing/2014/main" id="{787B3065-9DFA-4CC9-912A-DE5A70BD9A62}"/>
              </a:ext>
            </a:extLst>
          </p:cNvPr>
          <p:cNvGrpSpPr/>
          <p:nvPr/>
        </p:nvGrpSpPr>
        <p:grpSpPr>
          <a:xfrm>
            <a:off x="6433457" y="1791455"/>
            <a:ext cx="3693408" cy="2189841"/>
            <a:chOff x="-5312699" y="2261615"/>
            <a:chExt cx="3733800" cy="2209800"/>
          </a:xfrm>
          <a:solidFill>
            <a:schemeClr val="accent2">
              <a:lumMod val="60000"/>
              <a:lumOff val="40000"/>
            </a:schemeClr>
          </a:solidFill>
        </p:grpSpPr>
        <p:sp>
          <p:nvSpPr>
            <p:cNvPr id="5" name="Speech Bubble: Oval 4">
              <a:extLst>
                <a:ext uri="{FF2B5EF4-FFF2-40B4-BE49-F238E27FC236}">
                  <a16:creationId xmlns:a16="http://schemas.microsoft.com/office/drawing/2014/main" id="{7A9FE582-93F5-4BC0-AF12-2BBE1F685122}"/>
                </a:ext>
              </a:extLst>
            </p:cNvPr>
            <p:cNvSpPr/>
            <p:nvPr/>
          </p:nvSpPr>
          <p:spPr>
            <a:xfrm>
              <a:off x="-5312699" y="2261615"/>
              <a:ext cx="3733800" cy="2209800"/>
            </a:xfrm>
            <a:prstGeom prst="wedgeEllipseCallou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a:extLst>
                <a:ext uri="{FF2B5EF4-FFF2-40B4-BE49-F238E27FC236}">
                  <a16:creationId xmlns:a16="http://schemas.microsoft.com/office/drawing/2014/main" id="{1E9839F8-9261-4E2D-AA8C-35AF427D0ADB}"/>
                </a:ext>
              </a:extLst>
            </p:cNvPr>
            <p:cNvSpPr txBox="1"/>
            <p:nvPr/>
          </p:nvSpPr>
          <p:spPr>
            <a:xfrm>
              <a:off x="-4580789" y="2591738"/>
              <a:ext cx="2403931" cy="838571"/>
            </a:xfrm>
            <a:prstGeom prst="rect">
              <a:avLst/>
            </a:prstGeom>
            <a:grpFill/>
          </p:spPr>
          <p:txBody>
            <a:bodyPr wrap="square" rtlCol="0">
              <a:spAutoFit/>
            </a:bodyPr>
            <a:lstStyle/>
            <a:p>
              <a:r>
                <a:rPr lang="en-US" sz="2400" dirty="0">
                  <a:solidFill>
                    <a:schemeClr val="bg1"/>
                  </a:solidFill>
                  <a:latin typeface="Verdana" panose="020B0604030504040204" pitchFamily="34" charset="0"/>
                  <a:ea typeface="Verdana" panose="020B0604030504040204" pitchFamily="34" charset="0"/>
                  <a:cs typeface="Verdana" panose="020B0604030504040204" pitchFamily="34" charset="0"/>
                </a:rPr>
                <a:t>Does the law let us do this? </a:t>
              </a:r>
              <a:endParaRPr lang="en-US" sz="2400" dirty="0"/>
            </a:p>
          </p:txBody>
        </p:sp>
      </p:grpSp>
      <p:pic>
        <p:nvPicPr>
          <p:cNvPr id="7" name="Graphic 6">
            <a:extLst>
              <a:ext uri="{FF2B5EF4-FFF2-40B4-BE49-F238E27FC236}">
                <a16:creationId xmlns:a16="http://schemas.microsoft.com/office/drawing/2014/main" id="{8B45E00C-AD69-4C9E-A31B-CF15E3AD0ADB}"/>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749558" y="2100944"/>
            <a:ext cx="1683899" cy="2300287"/>
          </a:xfrm>
          <a:prstGeom prst="rect">
            <a:avLst/>
          </a:prstGeom>
        </p:spPr>
      </p:pic>
    </p:spTree>
    <p:extLst>
      <p:ext uri="{BB962C8B-B14F-4D97-AF65-F5344CB8AC3E}">
        <p14:creationId xmlns:p14="http://schemas.microsoft.com/office/powerpoint/2010/main" val="33449416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AFA67CD3-AB4E-4A7A-BEB8-53C445D8C4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726"/>
            <a:ext cx="5614875"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Picture 10">
            <a:extLst>
              <a:ext uri="{FF2B5EF4-FFF2-40B4-BE49-F238E27FC236}">
                <a16:creationId xmlns:a16="http://schemas.microsoft.com/office/drawing/2014/main" id="{07CF545F-9C2E-4446-97CD-AD92990C2B6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11DE1D86-1AD4-4882-A900-7DC016DB1154}"/>
              </a:ext>
            </a:extLst>
          </p:cNvPr>
          <p:cNvSpPr>
            <a:spLocks noGrp="1"/>
          </p:cNvSpPr>
          <p:nvPr>
            <p:ph type="title"/>
          </p:nvPr>
        </p:nvSpPr>
        <p:spPr>
          <a:xfrm>
            <a:off x="6094105" y="802955"/>
            <a:ext cx="4977976" cy="1454051"/>
          </a:xfrm>
        </p:spPr>
        <p:txBody>
          <a:bodyPr>
            <a:normAutofit/>
          </a:bodyPr>
          <a:lstStyle/>
          <a:p>
            <a:r>
              <a:rPr lang="en-US" sz="3200" dirty="0">
                <a:solidFill>
                  <a:srgbClr val="000000"/>
                </a:solidFill>
              </a:rPr>
              <a:t>Is the information sharing activity governed by one or more confidentiality laws?</a:t>
            </a:r>
          </a:p>
        </p:txBody>
      </p:sp>
      <p:sp>
        <p:nvSpPr>
          <p:cNvPr id="13" name="Freeform 62">
            <a:extLst>
              <a:ext uri="{FF2B5EF4-FFF2-40B4-BE49-F238E27FC236}">
                <a16:creationId xmlns:a16="http://schemas.microsoft.com/office/drawing/2014/main" id="{339C8D78-A644-462F-B674-F440635E53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38619"/>
            <a:ext cx="5000438" cy="5400962"/>
          </a:xfrm>
          <a:custGeom>
            <a:avLst/>
            <a:gdLst>
              <a:gd name="connsiteX0" fmla="*/ 2299956 w 5000438"/>
              <a:gd name="connsiteY0" fmla="*/ 0 h 5400962"/>
              <a:gd name="connsiteX1" fmla="*/ 5000438 w 5000438"/>
              <a:gd name="connsiteY1" fmla="*/ 2700481 h 5400962"/>
              <a:gd name="connsiteX2" fmla="*/ 2299956 w 5000438"/>
              <a:gd name="connsiteY2" fmla="*/ 5400962 h 5400962"/>
              <a:gd name="connsiteX3" fmla="*/ 60675 w 5000438"/>
              <a:gd name="connsiteY3" fmla="*/ 4210346 h 5400962"/>
              <a:gd name="connsiteX4" fmla="*/ 0 w 5000438"/>
              <a:gd name="connsiteY4" fmla="*/ 4110472 h 5400962"/>
              <a:gd name="connsiteX5" fmla="*/ 0 w 5000438"/>
              <a:gd name="connsiteY5" fmla="*/ 1290491 h 5400962"/>
              <a:gd name="connsiteX6" fmla="*/ 60675 w 5000438"/>
              <a:gd name="connsiteY6" fmla="*/ 1190617 h 5400962"/>
              <a:gd name="connsiteX7" fmla="*/ 2299956 w 5000438"/>
              <a:gd name="connsiteY7" fmla="*/ 0 h 5400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00438" h="5400962">
                <a:moveTo>
                  <a:pt x="2299956" y="0"/>
                </a:moveTo>
                <a:cubicBezTo>
                  <a:pt x="3791390" y="0"/>
                  <a:pt x="5000438" y="1209047"/>
                  <a:pt x="5000438" y="2700481"/>
                </a:cubicBezTo>
                <a:cubicBezTo>
                  <a:pt x="5000438" y="4191915"/>
                  <a:pt x="3791390" y="5400962"/>
                  <a:pt x="2299956" y="5400962"/>
                </a:cubicBezTo>
                <a:cubicBezTo>
                  <a:pt x="1367810" y="5400962"/>
                  <a:pt x="545971" y="4928678"/>
                  <a:pt x="60675" y="4210346"/>
                </a:cubicBezTo>
                <a:lnTo>
                  <a:pt x="0" y="4110472"/>
                </a:lnTo>
                <a:lnTo>
                  <a:pt x="0" y="1290491"/>
                </a:lnTo>
                <a:lnTo>
                  <a:pt x="60675" y="1190617"/>
                </a:lnTo>
                <a:cubicBezTo>
                  <a:pt x="545971" y="472284"/>
                  <a:pt x="1367810" y="0"/>
                  <a:pt x="2299956"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85000"/>
                  </a:schemeClr>
                </a:gs>
                <a:gs pos="100000">
                  <a:schemeClr val="bg2">
                    <a:lumMod val="8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pic>
        <p:nvPicPr>
          <p:cNvPr id="4" name="Graphic 3">
            <a:extLst>
              <a:ext uri="{FF2B5EF4-FFF2-40B4-BE49-F238E27FC236}">
                <a16:creationId xmlns:a16="http://schemas.microsoft.com/office/drawing/2014/main" id="{38918BC2-6871-4571-BE7B-C0AC0024C2A0}"/>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935267" y="1629089"/>
            <a:ext cx="2649995" cy="3620021"/>
          </a:xfrm>
          <a:prstGeom prst="rect">
            <a:avLst/>
          </a:prstGeom>
        </p:spPr>
      </p:pic>
      <p:sp>
        <p:nvSpPr>
          <p:cNvPr id="3" name="Content Placeholder 2">
            <a:extLst>
              <a:ext uri="{FF2B5EF4-FFF2-40B4-BE49-F238E27FC236}">
                <a16:creationId xmlns:a16="http://schemas.microsoft.com/office/drawing/2014/main" id="{1D51A375-5906-48C1-BAB9-64AA20D83B10}"/>
              </a:ext>
            </a:extLst>
          </p:cNvPr>
          <p:cNvSpPr>
            <a:spLocks noGrp="1"/>
          </p:cNvSpPr>
          <p:nvPr>
            <p:ph idx="1"/>
          </p:nvPr>
        </p:nvSpPr>
        <p:spPr>
          <a:xfrm>
            <a:off x="6090574" y="2421682"/>
            <a:ext cx="4977578" cy="4153289"/>
          </a:xfrm>
        </p:spPr>
        <p:txBody>
          <a:bodyPr anchor="ctr">
            <a:normAutofit/>
          </a:bodyPr>
          <a:lstStyle/>
          <a:p>
            <a:endParaRPr lang="en-US" dirty="0">
              <a:solidFill>
                <a:srgbClr val="000000"/>
              </a:solidFill>
            </a:endParaRPr>
          </a:p>
          <a:p>
            <a:r>
              <a:rPr lang="en-US" sz="3000" dirty="0">
                <a:solidFill>
                  <a:srgbClr val="000000"/>
                </a:solidFill>
              </a:rPr>
              <a:t>What information do you want to share? </a:t>
            </a:r>
          </a:p>
          <a:p>
            <a:r>
              <a:rPr lang="en-US" sz="3000" dirty="0">
                <a:solidFill>
                  <a:srgbClr val="000000"/>
                </a:solidFill>
              </a:rPr>
              <a:t>Who has the duty to follow the law or laws that apply to the information?</a:t>
            </a:r>
          </a:p>
          <a:p>
            <a:r>
              <a:rPr lang="en-US" sz="3000" dirty="0">
                <a:solidFill>
                  <a:srgbClr val="000000"/>
                </a:solidFill>
              </a:rPr>
              <a:t>What is the duty of confidentiality? </a:t>
            </a:r>
          </a:p>
          <a:p>
            <a:endParaRPr lang="en-US" sz="2000" dirty="0">
              <a:solidFill>
                <a:srgbClr val="000000"/>
              </a:solidFill>
            </a:endParaRPr>
          </a:p>
          <a:p>
            <a:endParaRPr lang="en-US" sz="2000" dirty="0">
              <a:solidFill>
                <a:srgbClr val="000000"/>
              </a:solidFill>
            </a:endParaRPr>
          </a:p>
          <a:p>
            <a:endParaRPr lang="en-US" sz="2000" dirty="0">
              <a:solidFill>
                <a:srgbClr val="000000"/>
              </a:solidFill>
            </a:endParaRPr>
          </a:p>
        </p:txBody>
      </p:sp>
    </p:spTree>
    <p:extLst>
      <p:ext uri="{BB962C8B-B14F-4D97-AF65-F5344CB8AC3E}">
        <p14:creationId xmlns:p14="http://schemas.microsoft.com/office/powerpoint/2010/main" val="4724717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4AB501-14EB-4BF7-BC8B-E8B2F7865BA9}"/>
              </a:ext>
            </a:extLst>
          </p:cNvPr>
          <p:cNvSpPr>
            <a:spLocks noGrp="1"/>
          </p:cNvSpPr>
          <p:nvPr>
            <p:ph type="title"/>
          </p:nvPr>
        </p:nvSpPr>
        <p:spPr>
          <a:xfrm>
            <a:off x="838200" y="365125"/>
            <a:ext cx="10515600" cy="1325563"/>
          </a:xfrm>
        </p:spPr>
        <p:txBody>
          <a:bodyPr/>
          <a:lstStyle/>
          <a:p>
            <a:r>
              <a:rPr lang="en-US" dirty="0"/>
              <a:t>What information?</a:t>
            </a:r>
          </a:p>
        </p:txBody>
      </p:sp>
      <p:sp>
        <p:nvSpPr>
          <p:cNvPr id="3" name="Content Placeholder 2">
            <a:extLst>
              <a:ext uri="{FF2B5EF4-FFF2-40B4-BE49-F238E27FC236}">
                <a16:creationId xmlns:a16="http://schemas.microsoft.com/office/drawing/2014/main" id="{8E67EA9F-9F62-4340-8B75-9B8E14D926F0}"/>
              </a:ext>
            </a:extLst>
          </p:cNvPr>
          <p:cNvSpPr>
            <a:spLocks noGrp="1"/>
          </p:cNvSpPr>
          <p:nvPr>
            <p:ph idx="1"/>
          </p:nvPr>
        </p:nvSpPr>
        <p:spPr>
          <a:xfrm>
            <a:off x="838200" y="1690688"/>
            <a:ext cx="10515600" cy="5069341"/>
          </a:xfrm>
        </p:spPr>
        <p:txBody>
          <a:bodyPr>
            <a:normAutofit fontScale="92500"/>
          </a:bodyPr>
          <a:lstStyle/>
          <a:p>
            <a:pPr marL="0" indent="0">
              <a:buNone/>
            </a:pPr>
            <a:r>
              <a:rPr lang="en-US" dirty="0"/>
              <a:t>What is the nature of the information and is it confidential under one or more laws?</a:t>
            </a:r>
          </a:p>
          <a:p>
            <a:pPr marL="0" indent="0">
              <a:buNone/>
            </a:pPr>
            <a:endParaRPr lang="en-US" dirty="0"/>
          </a:p>
          <a:p>
            <a:pPr marL="0" indent="0">
              <a:buNone/>
            </a:pPr>
            <a:r>
              <a:rPr lang="en-US" dirty="0"/>
              <a:t>Speaking </a:t>
            </a:r>
            <a:r>
              <a:rPr lang="en-US" i="1" dirty="0"/>
              <a:t>generally</a:t>
            </a:r>
            <a:r>
              <a:rPr lang="en-US" dirty="0"/>
              <a:t>,</a:t>
            </a:r>
          </a:p>
          <a:p>
            <a:r>
              <a:rPr lang="en-US" dirty="0"/>
              <a:t>Health care information is confidential under the HIPAA Privacy Rule</a:t>
            </a:r>
          </a:p>
          <a:p>
            <a:r>
              <a:rPr lang="en-US" dirty="0"/>
              <a:t>Mental health care information is confidential under a state law (122C)</a:t>
            </a:r>
          </a:p>
          <a:p>
            <a:r>
              <a:rPr lang="en-US" dirty="0"/>
              <a:t>Substance use disorder treatment information is confidential under federal law (42 CFR 2)</a:t>
            </a:r>
          </a:p>
          <a:p>
            <a:r>
              <a:rPr lang="en-US" dirty="0"/>
              <a:t>EMS information is protected by a state law (143-518)</a:t>
            </a:r>
          </a:p>
          <a:p>
            <a:r>
              <a:rPr lang="en-US" dirty="0"/>
              <a:t>Student information is protected by FERPA </a:t>
            </a:r>
          </a:p>
          <a:p>
            <a:r>
              <a:rPr lang="en-US" dirty="0"/>
              <a:t>Communicable disease information is protected by a state law (130A-143)</a:t>
            </a:r>
          </a:p>
        </p:txBody>
      </p:sp>
    </p:spTree>
    <p:extLst>
      <p:ext uri="{BB962C8B-B14F-4D97-AF65-F5344CB8AC3E}">
        <p14:creationId xmlns:p14="http://schemas.microsoft.com/office/powerpoint/2010/main" val="26197675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fade">
                                      <p:cBhvr>
                                        <p:cTn id="37" dur="5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fade">
                                      <p:cBhvr>
                                        <p:cTn id="42"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804709-E0A3-4ABA-BF45-83784A190496}"/>
              </a:ext>
            </a:extLst>
          </p:cNvPr>
          <p:cNvSpPr>
            <a:spLocks noGrp="1"/>
          </p:cNvSpPr>
          <p:nvPr>
            <p:ph type="title"/>
          </p:nvPr>
        </p:nvSpPr>
        <p:spPr/>
        <p:txBody>
          <a:bodyPr/>
          <a:lstStyle/>
          <a:p>
            <a:r>
              <a:rPr lang="en-US" dirty="0"/>
              <a:t>Who has a duty of confidentiality?</a:t>
            </a:r>
          </a:p>
        </p:txBody>
      </p:sp>
      <p:sp>
        <p:nvSpPr>
          <p:cNvPr id="3" name="Content Placeholder 2">
            <a:extLst>
              <a:ext uri="{FF2B5EF4-FFF2-40B4-BE49-F238E27FC236}">
                <a16:creationId xmlns:a16="http://schemas.microsoft.com/office/drawing/2014/main" id="{230BBC4E-D72F-4743-81CE-413CD191C6B1}"/>
              </a:ext>
            </a:extLst>
          </p:cNvPr>
          <p:cNvSpPr>
            <a:spLocks noGrp="1"/>
          </p:cNvSpPr>
          <p:nvPr>
            <p:ph idx="1"/>
          </p:nvPr>
        </p:nvSpPr>
        <p:spPr>
          <a:xfrm>
            <a:off x="936171" y="1567544"/>
            <a:ext cx="10515600" cy="5192485"/>
          </a:xfrm>
        </p:spPr>
        <p:txBody>
          <a:bodyPr>
            <a:normAutofit fontScale="92500" lnSpcReduction="10000"/>
          </a:bodyPr>
          <a:lstStyle/>
          <a:p>
            <a:pPr marL="0" indent="0">
              <a:buNone/>
            </a:pPr>
            <a:r>
              <a:rPr lang="en-US" dirty="0"/>
              <a:t>Who has a duty to follow the laws that apply to confidential information?</a:t>
            </a:r>
          </a:p>
          <a:p>
            <a:r>
              <a:rPr lang="en-US" dirty="0"/>
              <a:t>HIPAA governs health care providers and other “covered entities”</a:t>
            </a:r>
          </a:p>
          <a:p>
            <a:r>
              <a:rPr lang="en-US" dirty="0"/>
              <a:t>G.S. 122C applies to mental health care providers </a:t>
            </a:r>
            <a:r>
              <a:rPr lang="en-US" u="sng" dirty="0"/>
              <a:t>and</a:t>
            </a:r>
            <a:r>
              <a:rPr lang="en-US" dirty="0"/>
              <a:t> those who receive information from these providers </a:t>
            </a:r>
          </a:p>
          <a:p>
            <a:r>
              <a:rPr lang="en-US" dirty="0"/>
              <a:t>42 CFR 2 applies to substance abuse treatment providers </a:t>
            </a:r>
            <a:r>
              <a:rPr lang="en-US" u="sng" dirty="0"/>
              <a:t>and</a:t>
            </a:r>
            <a:r>
              <a:rPr lang="en-US" dirty="0"/>
              <a:t> those who receive information from these providers </a:t>
            </a:r>
          </a:p>
          <a:p>
            <a:r>
              <a:rPr lang="en-US" dirty="0"/>
              <a:t>G.S. 143-518 applies to EMS providers</a:t>
            </a:r>
          </a:p>
          <a:p>
            <a:r>
              <a:rPr lang="en-US" dirty="0"/>
              <a:t>The Family Educational Rights and Privacy Act applies to public schools</a:t>
            </a:r>
          </a:p>
          <a:p>
            <a:r>
              <a:rPr lang="en-US" dirty="0"/>
              <a:t>GS 130-143 applies to anyone who has information that identifies someone as having a reportable communicable disease</a:t>
            </a:r>
          </a:p>
          <a:p>
            <a:pPr marL="0" indent="0">
              <a:buNone/>
            </a:pPr>
            <a:r>
              <a:rPr lang="en-US" dirty="0"/>
              <a:t>Note: If you are asking for information from an agency or professional covered by one or more of these laws, they should be able tell you that!</a:t>
            </a:r>
          </a:p>
        </p:txBody>
      </p:sp>
    </p:spTree>
    <p:extLst>
      <p:ext uri="{BB962C8B-B14F-4D97-AF65-F5344CB8AC3E}">
        <p14:creationId xmlns:p14="http://schemas.microsoft.com/office/powerpoint/2010/main" val="15640036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F316FA-481A-440F-8751-258B32CE92E1}"/>
              </a:ext>
            </a:extLst>
          </p:cNvPr>
          <p:cNvSpPr>
            <a:spLocks noGrp="1"/>
          </p:cNvSpPr>
          <p:nvPr>
            <p:ph type="title"/>
          </p:nvPr>
        </p:nvSpPr>
        <p:spPr>
          <a:xfrm>
            <a:off x="838200" y="365125"/>
            <a:ext cx="10515600" cy="1325563"/>
          </a:xfrm>
        </p:spPr>
        <p:txBody>
          <a:bodyPr/>
          <a:lstStyle/>
          <a:p>
            <a:r>
              <a:rPr lang="en-US" dirty="0"/>
              <a:t>What and Who—The Need to be Specific</a:t>
            </a:r>
          </a:p>
        </p:txBody>
      </p:sp>
      <p:sp>
        <p:nvSpPr>
          <p:cNvPr id="3" name="Content Placeholder 2">
            <a:extLst>
              <a:ext uri="{FF2B5EF4-FFF2-40B4-BE49-F238E27FC236}">
                <a16:creationId xmlns:a16="http://schemas.microsoft.com/office/drawing/2014/main" id="{B81311AC-02F8-416B-91A3-7D4816742B57}"/>
              </a:ext>
            </a:extLst>
          </p:cNvPr>
          <p:cNvSpPr>
            <a:spLocks noGrp="1"/>
          </p:cNvSpPr>
          <p:nvPr>
            <p:ph idx="1"/>
          </p:nvPr>
        </p:nvSpPr>
        <p:spPr>
          <a:xfrm>
            <a:off x="478970" y="1610167"/>
            <a:ext cx="11234059" cy="5334000"/>
          </a:xfrm>
        </p:spPr>
        <p:txBody>
          <a:bodyPr>
            <a:normAutofit fontScale="92500" lnSpcReduction="10000"/>
          </a:bodyPr>
          <a:lstStyle/>
          <a:p>
            <a:pPr marL="0" indent="0">
              <a:buNone/>
            </a:pPr>
            <a:r>
              <a:rPr lang="en-US" dirty="0"/>
              <a:t>We will need to get specific about the </a:t>
            </a:r>
          </a:p>
          <a:p>
            <a:pPr marL="0" indent="0">
              <a:buNone/>
            </a:pPr>
            <a:r>
              <a:rPr lang="en-US" dirty="0"/>
              <a:t>nature of the information and who has it or initially</a:t>
            </a:r>
          </a:p>
          <a:p>
            <a:pPr marL="0" indent="0">
              <a:buNone/>
            </a:pPr>
            <a:r>
              <a:rPr lang="en-US" dirty="0"/>
              <a:t>obtained it.</a:t>
            </a:r>
          </a:p>
          <a:p>
            <a:pPr marL="0" indent="0">
              <a:buNone/>
            </a:pPr>
            <a:endParaRPr lang="en-US" dirty="0"/>
          </a:p>
          <a:p>
            <a:pPr marL="0" indent="0">
              <a:buNone/>
            </a:pPr>
            <a:r>
              <a:rPr lang="en-US" dirty="0"/>
              <a:t>Example: Child’s uncle living in the home is addicted</a:t>
            </a:r>
          </a:p>
          <a:p>
            <a:pPr marL="0" indent="0">
              <a:buNone/>
            </a:pPr>
            <a:r>
              <a:rPr lang="en-US" dirty="0"/>
              <a:t>to pain killers.</a:t>
            </a:r>
          </a:p>
          <a:p>
            <a:pPr marL="0" indent="0">
              <a:buNone/>
            </a:pPr>
            <a:r>
              <a:rPr lang="en-US" dirty="0"/>
              <a:t>Is that information confidential under 42 CFR 2, the federal law governing SUD treatment services? </a:t>
            </a:r>
          </a:p>
          <a:p>
            <a:pPr marL="0" indent="0">
              <a:buNone/>
            </a:pPr>
            <a:endParaRPr lang="en-US" dirty="0"/>
          </a:p>
          <a:p>
            <a:pPr marL="0" indent="0">
              <a:buNone/>
            </a:pPr>
            <a:r>
              <a:rPr lang="en-US" dirty="0"/>
              <a:t>42 CFR 2 restricts the disclosure of  information that:</a:t>
            </a:r>
          </a:p>
          <a:p>
            <a:r>
              <a:rPr lang="en-US" dirty="0"/>
              <a:t>Would identify a patient of SUD services as someone who has a SUD, and</a:t>
            </a:r>
          </a:p>
          <a:p>
            <a:r>
              <a:rPr lang="en-US" dirty="0"/>
              <a:t>Was obtained by a SUD program for the purpose of diagnosing or treating SUD.</a:t>
            </a:r>
          </a:p>
        </p:txBody>
      </p:sp>
      <p:pic>
        <p:nvPicPr>
          <p:cNvPr id="9" name="Picture 2" descr="http://thumbs.dreamstime.com/x/character-magnifying-glass-16015531.jpg">
            <a:extLst>
              <a:ext uri="{FF2B5EF4-FFF2-40B4-BE49-F238E27FC236}">
                <a16:creationId xmlns:a16="http://schemas.microsoft.com/office/drawing/2014/main" id="{BCEB979F-7514-4944-B7AA-E3EF9103A34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00355" y="1610167"/>
            <a:ext cx="2394860" cy="23409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82360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fade">
                                      <p:cBhvr>
                                        <p:cTn id="18" dur="500"/>
                                        <p:tgtEl>
                                          <p:spTgt spid="3">
                                            <p:txEl>
                                              <p:pRg st="4" end="4"/>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500"/>
                                        <p:tgtEl>
                                          <p:spTgt spid="3">
                                            <p:txEl>
                                              <p:pRg st="5" end="5"/>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3">
                                            <p:txEl>
                                              <p:pRg st="6" end="6"/>
                                            </p:txEl>
                                          </p:spTgt>
                                        </p:tgtEl>
                                        <p:attrNameLst>
                                          <p:attrName>style.visibility</p:attrName>
                                        </p:attrNameLst>
                                      </p:cBhvr>
                                      <p:to>
                                        <p:strVal val="visible"/>
                                      </p:to>
                                    </p:set>
                                    <p:animEffect transition="in" filter="fade">
                                      <p:cBhvr>
                                        <p:cTn id="26" dur="500"/>
                                        <p:tgtEl>
                                          <p:spTgt spid="3">
                                            <p:txEl>
                                              <p:pRg st="6" end="6"/>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Effect transition="in" filter="fade">
                                      <p:cBhvr>
                                        <p:cTn id="31" dur="500"/>
                                        <p:tgtEl>
                                          <p:spTgt spid="3">
                                            <p:txEl>
                                              <p:pRg st="8" end="8"/>
                                            </p:txEl>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3">
                                            <p:txEl>
                                              <p:pRg st="9" end="9"/>
                                            </p:txEl>
                                          </p:spTgt>
                                        </p:tgtEl>
                                        <p:attrNameLst>
                                          <p:attrName>style.visibility</p:attrName>
                                        </p:attrNameLst>
                                      </p:cBhvr>
                                      <p:to>
                                        <p:strVal val="visible"/>
                                      </p:to>
                                    </p:set>
                                    <p:animEffect transition="in" filter="fade">
                                      <p:cBhvr>
                                        <p:cTn id="34" dur="500"/>
                                        <p:tgtEl>
                                          <p:spTgt spid="3">
                                            <p:txEl>
                                              <p:pRg st="9" end="9"/>
                                            </p:txEl>
                                          </p:spTgt>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animEffect transition="in" filter="fade">
                                      <p:cBhvr>
                                        <p:cTn id="37"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F316FA-481A-440F-8751-258B32CE92E1}"/>
              </a:ext>
            </a:extLst>
          </p:cNvPr>
          <p:cNvSpPr>
            <a:spLocks noGrp="1"/>
          </p:cNvSpPr>
          <p:nvPr>
            <p:ph type="title"/>
          </p:nvPr>
        </p:nvSpPr>
        <p:spPr/>
        <p:txBody>
          <a:bodyPr/>
          <a:lstStyle/>
          <a:p>
            <a:r>
              <a:rPr lang="en-US" dirty="0"/>
              <a:t>Example—Is the information confidential?</a:t>
            </a:r>
          </a:p>
        </p:txBody>
      </p:sp>
      <p:sp>
        <p:nvSpPr>
          <p:cNvPr id="3" name="Content Placeholder 2">
            <a:extLst>
              <a:ext uri="{FF2B5EF4-FFF2-40B4-BE49-F238E27FC236}">
                <a16:creationId xmlns:a16="http://schemas.microsoft.com/office/drawing/2014/main" id="{B81311AC-02F8-416B-91A3-7D4816742B57}"/>
              </a:ext>
            </a:extLst>
          </p:cNvPr>
          <p:cNvSpPr>
            <a:spLocks noGrp="1"/>
          </p:cNvSpPr>
          <p:nvPr>
            <p:ph idx="1"/>
          </p:nvPr>
        </p:nvSpPr>
        <p:spPr>
          <a:xfrm>
            <a:off x="838200" y="1825625"/>
            <a:ext cx="10515600" cy="4667250"/>
          </a:xfrm>
        </p:spPr>
        <p:txBody>
          <a:bodyPr>
            <a:normAutofit/>
          </a:bodyPr>
          <a:lstStyle/>
          <a:p>
            <a:pPr marL="0" indent="0">
              <a:buNone/>
            </a:pPr>
            <a:r>
              <a:rPr lang="en-US" dirty="0"/>
              <a:t>Record of child’s mental health treatment in possession of MH treatment agency says in the social/family history section that the mother, at intake of the child, reported that an uncle living in the home is addicted to pain pills. </a:t>
            </a:r>
          </a:p>
          <a:p>
            <a:r>
              <a:rPr lang="en-US" dirty="0"/>
              <a:t>Is this substance use information protected by 42 CFR 2?                   No, 42 CFR 2 governs information received by a substance abuse program for the purpose of treating SUD, diagnosing SUD, or referring for SUD treatment. The information was not obtained by a substance abuse program for these purposes.</a:t>
            </a:r>
          </a:p>
          <a:p>
            <a:r>
              <a:rPr lang="en-US" dirty="0"/>
              <a:t>Is this information protected by GS 122C?  Yes. </a:t>
            </a:r>
          </a:p>
          <a:p>
            <a:pPr marL="0" indent="0">
              <a:buNone/>
            </a:pPr>
            <a:endParaRPr lang="en-US" dirty="0"/>
          </a:p>
        </p:txBody>
      </p:sp>
    </p:spTree>
    <p:extLst>
      <p:ext uri="{BB962C8B-B14F-4D97-AF65-F5344CB8AC3E}">
        <p14:creationId xmlns:p14="http://schemas.microsoft.com/office/powerpoint/2010/main" val="9043798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4253</TotalTime>
  <Words>1789</Words>
  <Application>Microsoft Office PowerPoint</Application>
  <PresentationFormat>Widescreen</PresentationFormat>
  <Paragraphs>166</Paragraphs>
  <Slides>15</Slides>
  <Notes>15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Calibri Light</vt:lpstr>
      <vt:lpstr>Verdana</vt:lpstr>
      <vt:lpstr>Office Theme</vt:lpstr>
      <vt:lpstr>Can confidential information be shared? </vt:lpstr>
      <vt:lpstr>Why are we talking about this?</vt:lpstr>
      <vt:lpstr>Setting Expectations</vt:lpstr>
      <vt:lpstr>Basic Information Sharing Questions—A Step-by-Step Analytical Approach</vt:lpstr>
      <vt:lpstr>Is the information sharing activity governed by one or more confidentiality laws?</vt:lpstr>
      <vt:lpstr>What information?</vt:lpstr>
      <vt:lpstr>Who has a duty of confidentiality?</vt:lpstr>
      <vt:lpstr>What and Who—The Need to be Specific</vt:lpstr>
      <vt:lpstr>Example—Is the information confidential?</vt:lpstr>
      <vt:lpstr>Examples—Who has a duty of confidentiality?</vt:lpstr>
      <vt:lpstr>What is the Duty of Confidentiality? </vt:lpstr>
      <vt:lpstr>Basic Information Sharing Questions</vt:lpstr>
      <vt:lpstr>Basic Information: The Three Ws</vt:lpstr>
      <vt:lpstr>Example: May a health care provider disclose confidential patient information to law enforcement?</vt:lpstr>
      <vt:lpstr>Summary: Information-Sharing Analytical Framework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Sharing Confidential Information</dc:title>
  <dc:creator>Moore, Jill D.</dc:creator>
  <cp:lastModifiedBy>Botts, Mark F</cp:lastModifiedBy>
  <cp:revision>15</cp:revision>
  <dcterms:created xsi:type="dcterms:W3CDTF">2019-09-05T15:20:58Z</dcterms:created>
  <dcterms:modified xsi:type="dcterms:W3CDTF">2020-04-13T17:53:27Z</dcterms:modified>
</cp:coreProperties>
</file>