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59"/>
  </p:notesMasterIdLst>
  <p:sldIdLst>
    <p:sldId id="256" r:id="rId2"/>
    <p:sldId id="258" r:id="rId3"/>
    <p:sldId id="259" r:id="rId4"/>
    <p:sldId id="261" r:id="rId5"/>
    <p:sldId id="262" r:id="rId6"/>
    <p:sldId id="263" r:id="rId7"/>
    <p:sldId id="264" r:id="rId8"/>
    <p:sldId id="265" r:id="rId9"/>
    <p:sldId id="266" r:id="rId10"/>
    <p:sldId id="267" r:id="rId11"/>
    <p:sldId id="268" r:id="rId12"/>
    <p:sldId id="269" r:id="rId13"/>
    <p:sldId id="270" r:id="rId14"/>
    <p:sldId id="273" r:id="rId15"/>
    <p:sldId id="271" r:id="rId16"/>
    <p:sldId id="272" r:id="rId17"/>
    <p:sldId id="274" r:id="rId18"/>
    <p:sldId id="275" r:id="rId19"/>
    <p:sldId id="276" r:id="rId20"/>
    <p:sldId id="277" r:id="rId21"/>
    <p:sldId id="278" r:id="rId22"/>
    <p:sldId id="279" r:id="rId23"/>
    <p:sldId id="280" r:id="rId24"/>
    <p:sldId id="297"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D4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04"/>
    <p:restoredTop sz="74483"/>
  </p:normalViewPr>
  <p:slideViewPr>
    <p:cSldViewPr snapToGrid="0">
      <p:cViewPr>
        <p:scale>
          <a:sx n="84" d="100"/>
          <a:sy n="84" d="100"/>
        </p:scale>
        <p:origin x="244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83D9B-CEE1-4DD1-BF40-F98BAED1CC8C}" type="doc">
      <dgm:prSet loTypeId="urn:microsoft.com/office/officeart/2005/8/layout/cycle6" loCatId="relationship" qsTypeId="urn:microsoft.com/office/officeart/2005/8/quickstyle/simple1" qsCatId="simple" csTypeId="urn:microsoft.com/office/officeart/2005/8/colors/accent1_5" csCatId="accent1" phldr="1"/>
      <dgm:spPr/>
      <dgm:t>
        <a:bodyPr/>
        <a:lstStyle/>
        <a:p>
          <a:endParaRPr lang="en-US"/>
        </a:p>
      </dgm:t>
    </dgm:pt>
    <dgm:pt modelId="{49A18291-99CC-4C54-BAD7-C9B1AEEEC97F}">
      <dgm:prSet phldrT="[Text]"/>
      <dgm:spPr/>
      <dgm:t>
        <a:bodyPr/>
        <a:lstStyle/>
        <a:p>
          <a:r>
            <a:rPr lang="en-US" dirty="0"/>
            <a:t>Divorce Separation</a:t>
          </a:r>
        </a:p>
      </dgm:t>
    </dgm:pt>
    <dgm:pt modelId="{486A2B6C-8CB4-4187-B1C5-717962F562B7}" type="parTrans" cxnId="{047F5202-9E39-4A0A-9DC7-561AFD838A97}">
      <dgm:prSet/>
      <dgm:spPr/>
      <dgm:t>
        <a:bodyPr/>
        <a:lstStyle/>
        <a:p>
          <a:endParaRPr lang="en-US"/>
        </a:p>
      </dgm:t>
    </dgm:pt>
    <dgm:pt modelId="{B807A486-5F15-4A54-9B7D-D3244CA6E7F1}" type="sibTrans" cxnId="{047F5202-9E39-4A0A-9DC7-561AFD838A97}">
      <dgm:prSet/>
      <dgm:spPr/>
      <dgm:t>
        <a:bodyPr/>
        <a:lstStyle/>
        <a:p>
          <a:endParaRPr lang="en-US"/>
        </a:p>
      </dgm:t>
    </dgm:pt>
    <dgm:pt modelId="{9A3510BD-15A0-42EC-ACAC-9C2D1C2E6715}">
      <dgm:prSet phldrT="[Text]"/>
      <dgm:spPr/>
      <dgm:t>
        <a:bodyPr/>
        <a:lstStyle/>
        <a:p>
          <a:r>
            <a:rPr lang="en-US" dirty="0"/>
            <a:t>Dependency</a:t>
          </a:r>
        </a:p>
      </dgm:t>
    </dgm:pt>
    <dgm:pt modelId="{EB2D3FFE-0BE1-424B-9ACC-E46608D3B7E6}" type="parTrans" cxnId="{1B0D4034-2FA6-4E45-92B1-558753876DEE}">
      <dgm:prSet/>
      <dgm:spPr/>
      <dgm:t>
        <a:bodyPr/>
        <a:lstStyle/>
        <a:p>
          <a:endParaRPr lang="en-US"/>
        </a:p>
      </dgm:t>
    </dgm:pt>
    <dgm:pt modelId="{0DF10380-8965-4824-982C-384BFE3F46C8}" type="sibTrans" cxnId="{1B0D4034-2FA6-4E45-92B1-558753876DEE}">
      <dgm:prSet/>
      <dgm:spPr/>
      <dgm:t>
        <a:bodyPr/>
        <a:lstStyle/>
        <a:p>
          <a:endParaRPr lang="en-US"/>
        </a:p>
      </dgm:t>
    </dgm:pt>
    <dgm:pt modelId="{70B9E3A6-F445-414E-AA37-01FE6038A157}">
      <dgm:prSet phldrT="[Text]"/>
      <dgm:spPr/>
      <dgm:t>
        <a:bodyPr/>
        <a:lstStyle/>
        <a:p>
          <a:r>
            <a:rPr lang="en-US" dirty="0"/>
            <a:t>Abuse</a:t>
          </a:r>
        </a:p>
        <a:p>
          <a:r>
            <a:rPr lang="en-US" dirty="0"/>
            <a:t>Neglect</a:t>
          </a:r>
        </a:p>
      </dgm:t>
    </dgm:pt>
    <dgm:pt modelId="{21EF4468-2526-4831-8ECD-D96E5CD88039}" type="parTrans" cxnId="{D79B40C4-202A-41D2-8479-9B8843FE58DA}">
      <dgm:prSet/>
      <dgm:spPr/>
      <dgm:t>
        <a:bodyPr/>
        <a:lstStyle/>
        <a:p>
          <a:endParaRPr lang="en-US"/>
        </a:p>
      </dgm:t>
    </dgm:pt>
    <dgm:pt modelId="{EA381DA5-C857-4F24-AA58-614DB09403D2}" type="sibTrans" cxnId="{D79B40C4-202A-41D2-8479-9B8843FE58DA}">
      <dgm:prSet/>
      <dgm:spPr/>
      <dgm:t>
        <a:bodyPr/>
        <a:lstStyle/>
        <a:p>
          <a:endParaRPr lang="en-US"/>
        </a:p>
      </dgm:t>
    </dgm:pt>
    <dgm:pt modelId="{EF90A666-77D7-4A11-B5CC-EE28E9C58489}">
      <dgm:prSet phldrT="[Text]"/>
      <dgm:spPr/>
      <dgm:t>
        <a:bodyPr/>
        <a:lstStyle/>
        <a:p>
          <a:r>
            <a:rPr lang="en-US" dirty="0"/>
            <a:t>Domestic Abuse</a:t>
          </a:r>
        </a:p>
      </dgm:t>
    </dgm:pt>
    <dgm:pt modelId="{DFF60348-4023-481A-B292-F4458C8E12CB}" type="parTrans" cxnId="{4C490185-48AB-4AB6-8FF3-D7F0481E2772}">
      <dgm:prSet/>
      <dgm:spPr/>
      <dgm:t>
        <a:bodyPr/>
        <a:lstStyle/>
        <a:p>
          <a:endParaRPr lang="en-US"/>
        </a:p>
      </dgm:t>
    </dgm:pt>
    <dgm:pt modelId="{4904C040-4847-4187-AE54-CA9067B68952}" type="sibTrans" cxnId="{4C490185-48AB-4AB6-8FF3-D7F0481E2772}">
      <dgm:prSet/>
      <dgm:spPr/>
      <dgm:t>
        <a:bodyPr/>
        <a:lstStyle/>
        <a:p>
          <a:endParaRPr lang="en-US"/>
        </a:p>
      </dgm:t>
    </dgm:pt>
    <dgm:pt modelId="{E66478C0-6A4F-4C1E-A99E-278A90E424F7}">
      <dgm:prSet phldrT="[Text]"/>
      <dgm:spPr/>
      <dgm:t>
        <a:bodyPr/>
        <a:lstStyle/>
        <a:p>
          <a:r>
            <a:rPr lang="en-US" dirty="0"/>
            <a:t>Guardianship Parental Rights</a:t>
          </a:r>
        </a:p>
      </dgm:t>
    </dgm:pt>
    <dgm:pt modelId="{894FE92A-9834-437E-BACB-7151D76565A3}" type="parTrans" cxnId="{75B85EB0-828E-4BF6-A8BA-B1F2F3EACBCB}">
      <dgm:prSet/>
      <dgm:spPr/>
      <dgm:t>
        <a:bodyPr/>
        <a:lstStyle/>
        <a:p>
          <a:endParaRPr lang="en-US"/>
        </a:p>
      </dgm:t>
    </dgm:pt>
    <dgm:pt modelId="{233A7173-8E4F-46D8-A5DB-4BB84095400A}" type="sibTrans" cxnId="{75B85EB0-828E-4BF6-A8BA-B1F2F3EACBCB}">
      <dgm:prSet/>
      <dgm:spPr/>
      <dgm:t>
        <a:bodyPr/>
        <a:lstStyle/>
        <a:p>
          <a:endParaRPr lang="en-US"/>
        </a:p>
      </dgm:t>
    </dgm:pt>
    <dgm:pt modelId="{AECFD01C-9E88-43A6-84F3-EB5CFC9A9E7D}" type="pres">
      <dgm:prSet presAssocID="{64183D9B-CEE1-4DD1-BF40-F98BAED1CC8C}" presName="cycle" presStyleCnt="0">
        <dgm:presLayoutVars>
          <dgm:dir/>
          <dgm:resizeHandles val="exact"/>
        </dgm:presLayoutVars>
      </dgm:prSet>
      <dgm:spPr/>
    </dgm:pt>
    <dgm:pt modelId="{EBED1D75-3D2B-4CED-9BF0-6C39E6A8DF99}" type="pres">
      <dgm:prSet presAssocID="{49A18291-99CC-4C54-BAD7-C9B1AEEEC97F}" presName="node" presStyleLbl="node1" presStyleIdx="0" presStyleCnt="5" custRadScaleRad="100085" custRadScaleInc="446">
        <dgm:presLayoutVars>
          <dgm:bulletEnabled val="1"/>
        </dgm:presLayoutVars>
      </dgm:prSet>
      <dgm:spPr/>
    </dgm:pt>
    <dgm:pt modelId="{041A603A-CC3D-49F0-9EBE-72C9FC862D6D}" type="pres">
      <dgm:prSet presAssocID="{49A18291-99CC-4C54-BAD7-C9B1AEEEC97F}" presName="spNode" presStyleCnt="0"/>
      <dgm:spPr/>
    </dgm:pt>
    <dgm:pt modelId="{803AE94E-BF66-45E1-85C7-4948EB066803}" type="pres">
      <dgm:prSet presAssocID="{B807A486-5F15-4A54-9B7D-D3244CA6E7F1}" presName="sibTrans" presStyleLbl="sibTrans1D1" presStyleIdx="0" presStyleCnt="5"/>
      <dgm:spPr/>
    </dgm:pt>
    <dgm:pt modelId="{D959FCA2-A7E0-4511-BEF6-3FE322F20A10}" type="pres">
      <dgm:prSet presAssocID="{9A3510BD-15A0-42EC-ACAC-9C2D1C2E6715}" presName="node" presStyleLbl="node1" presStyleIdx="1" presStyleCnt="5">
        <dgm:presLayoutVars>
          <dgm:bulletEnabled val="1"/>
        </dgm:presLayoutVars>
      </dgm:prSet>
      <dgm:spPr/>
    </dgm:pt>
    <dgm:pt modelId="{C94B215C-120D-4BC1-9704-82FE9451228B}" type="pres">
      <dgm:prSet presAssocID="{9A3510BD-15A0-42EC-ACAC-9C2D1C2E6715}" presName="spNode" presStyleCnt="0"/>
      <dgm:spPr/>
    </dgm:pt>
    <dgm:pt modelId="{B631AA17-470D-410F-877B-B35E649AE394}" type="pres">
      <dgm:prSet presAssocID="{0DF10380-8965-4824-982C-384BFE3F46C8}" presName="sibTrans" presStyleLbl="sibTrans1D1" presStyleIdx="1" presStyleCnt="5"/>
      <dgm:spPr/>
    </dgm:pt>
    <dgm:pt modelId="{A78BE1B1-48B6-426C-821E-7AA6A28C1E21}" type="pres">
      <dgm:prSet presAssocID="{70B9E3A6-F445-414E-AA37-01FE6038A157}" presName="node" presStyleLbl="node1" presStyleIdx="2" presStyleCnt="5">
        <dgm:presLayoutVars>
          <dgm:bulletEnabled val="1"/>
        </dgm:presLayoutVars>
      </dgm:prSet>
      <dgm:spPr/>
    </dgm:pt>
    <dgm:pt modelId="{5525F26D-3C50-4A54-BECE-AD0D38CBED42}" type="pres">
      <dgm:prSet presAssocID="{70B9E3A6-F445-414E-AA37-01FE6038A157}" presName="spNode" presStyleCnt="0"/>
      <dgm:spPr/>
    </dgm:pt>
    <dgm:pt modelId="{B747CC5E-F026-44D2-A96F-613FA03A5AFC}" type="pres">
      <dgm:prSet presAssocID="{EA381DA5-C857-4F24-AA58-614DB09403D2}" presName="sibTrans" presStyleLbl="sibTrans1D1" presStyleIdx="2" presStyleCnt="5"/>
      <dgm:spPr/>
    </dgm:pt>
    <dgm:pt modelId="{63E40366-AEE1-4EE5-91D0-38A879E6764F}" type="pres">
      <dgm:prSet presAssocID="{EF90A666-77D7-4A11-B5CC-EE28E9C58489}" presName="node" presStyleLbl="node1" presStyleIdx="3" presStyleCnt="5">
        <dgm:presLayoutVars>
          <dgm:bulletEnabled val="1"/>
        </dgm:presLayoutVars>
      </dgm:prSet>
      <dgm:spPr/>
    </dgm:pt>
    <dgm:pt modelId="{51EC1619-4D63-498D-8788-3700B45505F1}" type="pres">
      <dgm:prSet presAssocID="{EF90A666-77D7-4A11-B5CC-EE28E9C58489}" presName="spNode" presStyleCnt="0"/>
      <dgm:spPr/>
    </dgm:pt>
    <dgm:pt modelId="{5A2A3DDC-295A-465C-A8D4-39F25C36F1F1}" type="pres">
      <dgm:prSet presAssocID="{4904C040-4847-4187-AE54-CA9067B68952}" presName="sibTrans" presStyleLbl="sibTrans1D1" presStyleIdx="3" presStyleCnt="5"/>
      <dgm:spPr/>
    </dgm:pt>
    <dgm:pt modelId="{949B5EE7-34A3-44E3-91A3-9567B3813589}" type="pres">
      <dgm:prSet presAssocID="{E66478C0-6A4F-4C1E-A99E-278A90E424F7}" presName="node" presStyleLbl="node1" presStyleIdx="4" presStyleCnt="5">
        <dgm:presLayoutVars>
          <dgm:bulletEnabled val="1"/>
        </dgm:presLayoutVars>
      </dgm:prSet>
      <dgm:spPr/>
    </dgm:pt>
    <dgm:pt modelId="{6698326A-84C6-4B25-B765-C64BD7E9C708}" type="pres">
      <dgm:prSet presAssocID="{E66478C0-6A4F-4C1E-A99E-278A90E424F7}" presName="spNode" presStyleCnt="0"/>
      <dgm:spPr/>
    </dgm:pt>
    <dgm:pt modelId="{859F6CFF-E138-4B79-BA08-71D48BAFEE32}" type="pres">
      <dgm:prSet presAssocID="{233A7173-8E4F-46D8-A5DB-4BB84095400A}" presName="sibTrans" presStyleLbl="sibTrans1D1" presStyleIdx="4" presStyleCnt="5"/>
      <dgm:spPr/>
    </dgm:pt>
  </dgm:ptLst>
  <dgm:cxnLst>
    <dgm:cxn modelId="{047F5202-9E39-4A0A-9DC7-561AFD838A97}" srcId="{64183D9B-CEE1-4DD1-BF40-F98BAED1CC8C}" destId="{49A18291-99CC-4C54-BAD7-C9B1AEEEC97F}" srcOrd="0" destOrd="0" parTransId="{486A2B6C-8CB4-4187-B1C5-717962F562B7}" sibTransId="{B807A486-5F15-4A54-9B7D-D3244CA6E7F1}"/>
    <dgm:cxn modelId="{1B9A4204-E8CD-4824-8A35-CA7B36C0C5A2}" type="presOf" srcId="{233A7173-8E4F-46D8-A5DB-4BB84095400A}" destId="{859F6CFF-E138-4B79-BA08-71D48BAFEE32}" srcOrd="0" destOrd="0" presId="urn:microsoft.com/office/officeart/2005/8/layout/cycle6"/>
    <dgm:cxn modelId="{1BE19108-B8F3-4B1D-B91F-148AEFAF6CD4}" type="presOf" srcId="{70B9E3A6-F445-414E-AA37-01FE6038A157}" destId="{A78BE1B1-48B6-426C-821E-7AA6A28C1E21}" srcOrd="0" destOrd="0" presId="urn:microsoft.com/office/officeart/2005/8/layout/cycle6"/>
    <dgm:cxn modelId="{1B0D4034-2FA6-4E45-92B1-558753876DEE}" srcId="{64183D9B-CEE1-4DD1-BF40-F98BAED1CC8C}" destId="{9A3510BD-15A0-42EC-ACAC-9C2D1C2E6715}" srcOrd="1" destOrd="0" parTransId="{EB2D3FFE-0BE1-424B-9ACC-E46608D3B7E6}" sibTransId="{0DF10380-8965-4824-982C-384BFE3F46C8}"/>
    <dgm:cxn modelId="{A6966344-7CA5-420B-AF0B-C933832D0FE6}" type="presOf" srcId="{E66478C0-6A4F-4C1E-A99E-278A90E424F7}" destId="{949B5EE7-34A3-44E3-91A3-9567B3813589}" srcOrd="0" destOrd="0" presId="urn:microsoft.com/office/officeart/2005/8/layout/cycle6"/>
    <dgm:cxn modelId="{BC4D7150-0F6C-4C04-AD5E-958AE4B05093}" type="presOf" srcId="{EA381DA5-C857-4F24-AA58-614DB09403D2}" destId="{B747CC5E-F026-44D2-A96F-613FA03A5AFC}" srcOrd="0" destOrd="0" presId="urn:microsoft.com/office/officeart/2005/8/layout/cycle6"/>
    <dgm:cxn modelId="{8AF4BA55-2925-4E5A-8450-924719ACEB24}" type="presOf" srcId="{49A18291-99CC-4C54-BAD7-C9B1AEEEC97F}" destId="{EBED1D75-3D2B-4CED-9BF0-6C39E6A8DF99}" srcOrd="0" destOrd="0" presId="urn:microsoft.com/office/officeart/2005/8/layout/cycle6"/>
    <dgm:cxn modelId="{D309715B-D320-412B-8B6C-B0A40FB9A233}" type="presOf" srcId="{9A3510BD-15A0-42EC-ACAC-9C2D1C2E6715}" destId="{D959FCA2-A7E0-4511-BEF6-3FE322F20A10}" srcOrd="0" destOrd="0" presId="urn:microsoft.com/office/officeart/2005/8/layout/cycle6"/>
    <dgm:cxn modelId="{39CD6961-AD18-4A43-9368-FCFD5EBF2EFB}" type="presOf" srcId="{4904C040-4847-4187-AE54-CA9067B68952}" destId="{5A2A3DDC-295A-465C-A8D4-39F25C36F1F1}" srcOrd="0" destOrd="0" presId="urn:microsoft.com/office/officeart/2005/8/layout/cycle6"/>
    <dgm:cxn modelId="{4562C26D-4781-4397-91A8-B6A5E8BE5EAE}" type="presOf" srcId="{EF90A666-77D7-4A11-B5CC-EE28E9C58489}" destId="{63E40366-AEE1-4EE5-91D0-38A879E6764F}" srcOrd="0" destOrd="0" presId="urn:microsoft.com/office/officeart/2005/8/layout/cycle6"/>
    <dgm:cxn modelId="{9D7E5B6E-0D80-4D15-8BF3-189EE31E8BE1}" type="presOf" srcId="{0DF10380-8965-4824-982C-384BFE3F46C8}" destId="{B631AA17-470D-410F-877B-B35E649AE394}" srcOrd="0" destOrd="0" presId="urn:microsoft.com/office/officeart/2005/8/layout/cycle6"/>
    <dgm:cxn modelId="{4C490185-48AB-4AB6-8FF3-D7F0481E2772}" srcId="{64183D9B-CEE1-4DD1-BF40-F98BAED1CC8C}" destId="{EF90A666-77D7-4A11-B5CC-EE28E9C58489}" srcOrd="3" destOrd="0" parTransId="{DFF60348-4023-481A-B292-F4458C8E12CB}" sibTransId="{4904C040-4847-4187-AE54-CA9067B68952}"/>
    <dgm:cxn modelId="{C4D7BE9A-A19B-4B9C-94A9-FB39FE3CB919}" type="presOf" srcId="{64183D9B-CEE1-4DD1-BF40-F98BAED1CC8C}" destId="{AECFD01C-9E88-43A6-84F3-EB5CFC9A9E7D}" srcOrd="0" destOrd="0" presId="urn:microsoft.com/office/officeart/2005/8/layout/cycle6"/>
    <dgm:cxn modelId="{75B85EB0-828E-4BF6-A8BA-B1F2F3EACBCB}" srcId="{64183D9B-CEE1-4DD1-BF40-F98BAED1CC8C}" destId="{E66478C0-6A4F-4C1E-A99E-278A90E424F7}" srcOrd="4" destOrd="0" parTransId="{894FE92A-9834-437E-BACB-7151D76565A3}" sibTransId="{233A7173-8E4F-46D8-A5DB-4BB84095400A}"/>
    <dgm:cxn modelId="{D79B40C4-202A-41D2-8479-9B8843FE58DA}" srcId="{64183D9B-CEE1-4DD1-BF40-F98BAED1CC8C}" destId="{70B9E3A6-F445-414E-AA37-01FE6038A157}" srcOrd="2" destOrd="0" parTransId="{21EF4468-2526-4831-8ECD-D96E5CD88039}" sibTransId="{EA381DA5-C857-4F24-AA58-614DB09403D2}"/>
    <dgm:cxn modelId="{72ABBFF3-E7FA-43F6-B824-6406083B00B9}" type="presOf" srcId="{B807A486-5F15-4A54-9B7D-D3244CA6E7F1}" destId="{803AE94E-BF66-45E1-85C7-4948EB066803}" srcOrd="0" destOrd="0" presId="urn:microsoft.com/office/officeart/2005/8/layout/cycle6"/>
    <dgm:cxn modelId="{13777ACE-CF15-4F33-ACBA-57A463E19160}" type="presParOf" srcId="{AECFD01C-9E88-43A6-84F3-EB5CFC9A9E7D}" destId="{EBED1D75-3D2B-4CED-9BF0-6C39E6A8DF99}" srcOrd="0" destOrd="0" presId="urn:microsoft.com/office/officeart/2005/8/layout/cycle6"/>
    <dgm:cxn modelId="{20B3F32C-02B2-4BCA-B330-2F7F59CCEA17}" type="presParOf" srcId="{AECFD01C-9E88-43A6-84F3-EB5CFC9A9E7D}" destId="{041A603A-CC3D-49F0-9EBE-72C9FC862D6D}" srcOrd="1" destOrd="0" presId="urn:microsoft.com/office/officeart/2005/8/layout/cycle6"/>
    <dgm:cxn modelId="{32266171-CCD3-4B8A-A9F9-53EB241DD991}" type="presParOf" srcId="{AECFD01C-9E88-43A6-84F3-EB5CFC9A9E7D}" destId="{803AE94E-BF66-45E1-85C7-4948EB066803}" srcOrd="2" destOrd="0" presId="urn:microsoft.com/office/officeart/2005/8/layout/cycle6"/>
    <dgm:cxn modelId="{86F774A9-5719-42E8-96FF-CD33378C5711}" type="presParOf" srcId="{AECFD01C-9E88-43A6-84F3-EB5CFC9A9E7D}" destId="{D959FCA2-A7E0-4511-BEF6-3FE322F20A10}" srcOrd="3" destOrd="0" presId="urn:microsoft.com/office/officeart/2005/8/layout/cycle6"/>
    <dgm:cxn modelId="{F1500CF2-5EDB-4026-8A2E-AF202AD16878}" type="presParOf" srcId="{AECFD01C-9E88-43A6-84F3-EB5CFC9A9E7D}" destId="{C94B215C-120D-4BC1-9704-82FE9451228B}" srcOrd="4" destOrd="0" presId="urn:microsoft.com/office/officeart/2005/8/layout/cycle6"/>
    <dgm:cxn modelId="{9824638B-0A4E-4F48-9DE0-D9DD00C1314C}" type="presParOf" srcId="{AECFD01C-9E88-43A6-84F3-EB5CFC9A9E7D}" destId="{B631AA17-470D-410F-877B-B35E649AE394}" srcOrd="5" destOrd="0" presId="urn:microsoft.com/office/officeart/2005/8/layout/cycle6"/>
    <dgm:cxn modelId="{FD7BC2A9-BF2E-4B5D-BB45-EE7E4018CDC5}" type="presParOf" srcId="{AECFD01C-9E88-43A6-84F3-EB5CFC9A9E7D}" destId="{A78BE1B1-48B6-426C-821E-7AA6A28C1E21}" srcOrd="6" destOrd="0" presId="urn:microsoft.com/office/officeart/2005/8/layout/cycle6"/>
    <dgm:cxn modelId="{F9D108B7-84F1-459E-9956-8D89372A6FA7}" type="presParOf" srcId="{AECFD01C-9E88-43A6-84F3-EB5CFC9A9E7D}" destId="{5525F26D-3C50-4A54-BECE-AD0D38CBED42}" srcOrd="7" destOrd="0" presId="urn:microsoft.com/office/officeart/2005/8/layout/cycle6"/>
    <dgm:cxn modelId="{4CE5B4BC-0DBE-4EE7-8BEB-01B7FEE1A691}" type="presParOf" srcId="{AECFD01C-9E88-43A6-84F3-EB5CFC9A9E7D}" destId="{B747CC5E-F026-44D2-A96F-613FA03A5AFC}" srcOrd="8" destOrd="0" presId="urn:microsoft.com/office/officeart/2005/8/layout/cycle6"/>
    <dgm:cxn modelId="{B8EB6657-1996-4640-8065-C810136840AC}" type="presParOf" srcId="{AECFD01C-9E88-43A6-84F3-EB5CFC9A9E7D}" destId="{63E40366-AEE1-4EE5-91D0-38A879E6764F}" srcOrd="9" destOrd="0" presId="urn:microsoft.com/office/officeart/2005/8/layout/cycle6"/>
    <dgm:cxn modelId="{57FBCD5E-60C1-4A64-B2B0-5BF08B546A42}" type="presParOf" srcId="{AECFD01C-9E88-43A6-84F3-EB5CFC9A9E7D}" destId="{51EC1619-4D63-498D-8788-3700B45505F1}" srcOrd="10" destOrd="0" presId="urn:microsoft.com/office/officeart/2005/8/layout/cycle6"/>
    <dgm:cxn modelId="{D2B0F85B-FF65-44AF-A188-BA55B863A40D}" type="presParOf" srcId="{AECFD01C-9E88-43A6-84F3-EB5CFC9A9E7D}" destId="{5A2A3DDC-295A-465C-A8D4-39F25C36F1F1}" srcOrd="11" destOrd="0" presId="urn:microsoft.com/office/officeart/2005/8/layout/cycle6"/>
    <dgm:cxn modelId="{3459EE96-0C8C-49E3-BA23-4CC95BED1768}" type="presParOf" srcId="{AECFD01C-9E88-43A6-84F3-EB5CFC9A9E7D}" destId="{949B5EE7-34A3-44E3-91A3-9567B3813589}" srcOrd="12" destOrd="0" presId="urn:microsoft.com/office/officeart/2005/8/layout/cycle6"/>
    <dgm:cxn modelId="{B5B30030-E41C-4C00-8F96-44FDE903104A}" type="presParOf" srcId="{AECFD01C-9E88-43A6-84F3-EB5CFC9A9E7D}" destId="{6698326A-84C6-4B25-B765-C64BD7E9C708}" srcOrd="13" destOrd="0" presId="urn:microsoft.com/office/officeart/2005/8/layout/cycle6"/>
    <dgm:cxn modelId="{9BBC699B-B53A-4226-BAD1-50A7F7EA0DD8}" type="presParOf" srcId="{AECFD01C-9E88-43A6-84F3-EB5CFC9A9E7D}" destId="{859F6CFF-E138-4B79-BA08-71D48BAFEE32}" srcOrd="14"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AF75E2-D187-48E7-844C-CCAD3B846B27}" type="doc">
      <dgm:prSet loTypeId="urn:microsoft.com/office/officeart/2005/8/layout/cycle6" loCatId="relationship" qsTypeId="urn:microsoft.com/office/officeart/2005/8/quickstyle/simple1" qsCatId="simple" csTypeId="urn:microsoft.com/office/officeart/2005/8/colors/accent1_5" csCatId="accent1" phldr="1"/>
      <dgm:spPr/>
      <dgm:t>
        <a:bodyPr/>
        <a:lstStyle/>
        <a:p>
          <a:endParaRPr lang="en-US"/>
        </a:p>
      </dgm:t>
    </dgm:pt>
    <dgm:pt modelId="{4F148F57-28DA-4B5A-A085-B02ADF403211}">
      <dgm:prSet phldrT="[Text]"/>
      <dgm:spPr/>
      <dgm:t>
        <a:bodyPr/>
        <a:lstStyle/>
        <a:p>
          <a:r>
            <a:rPr lang="en-US" dirty="0"/>
            <a:t>Legal Custody</a:t>
          </a:r>
        </a:p>
      </dgm:t>
    </dgm:pt>
    <dgm:pt modelId="{56A39B32-6937-4798-8E55-238495794827}" type="parTrans" cxnId="{2CBD1EC4-111A-4104-AC8F-3A14A77DEB05}">
      <dgm:prSet/>
      <dgm:spPr/>
      <dgm:t>
        <a:bodyPr/>
        <a:lstStyle/>
        <a:p>
          <a:endParaRPr lang="en-US"/>
        </a:p>
      </dgm:t>
    </dgm:pt>
    <dgm:pt modelId="{F0E22746-340A-4C0C-A81C-C34615A0FD4A}" type="sibTrans" cxnId="{2CBD1EC4-111A-4104-AC8F-3A14A77DEB05}">
      <dgm:prSet/>
      <dgm:spPr/>
      <dgm:t>
        <a:bodyPr/>
        <a:lstStyle/>
        <a:p>
          <a:endParaRPr lang="en-US"/>
        </a:p>
      </dgm:t>
    </dgm:pt>
    <dgm:pt modelId="{C07F9F7E-43B1-48D0-9D2E-D492FEE057D8}">
      <dgm:prSet phldrT="[Text]"/>
      <dgm:spPr/>
      <dgm:t>
        <a:bodyPr/>
        <a:lstStyle/>
        <a:p>
          <a:r>
            <a:rPr lang="en-US" dirty="0"/>
            <a:t>Visitation</a:t>
          </a:r>
        </a:p>
      </dgm:t>
    </dgm:pt>
    <dgm:pt modelId="{FB8C3AB0-F00F-4718-8FD9-5B77113E5865}" type="parTrans" cxnId="{0EF970F2-2092-4E47-8107-717372E228E8}">
      <dgm:prSet/>
      <dgm:spPr/>
      <dgm:t>
        <a:bodyPr/>
        <a:lstStyle/>
        <a:p>
          <a:endParaRPr lang="en-US"/>
        </a:p>
      </dgm:t>
    </dgm:pt>
    <dgm:pt modelId="{68AFFDAD-7F73-4916-A407-6A0DCAFEAA65}" type="sibTrans" cxnId="{0EF970F2-2092-4E47-8107-717372E228E8}">
      <dgm:prSet/>
      <dgm:spPr/>
      <dgm:t>
        <a:bodyPr/>
        <a:lstStyle/>
        <a:p>
          <a:endParaRPr lang="en-US"/>
        </a:p>
      </dgm:t>
    </dgm:pt>
    <dgm:pt modelId="{3D79C95C-4385-485F-91F9-501E2B522098}">
      <dgm:prSet phldrT="[Text]"/>
      <dgm:spPr/>
      <dgm:t>
        <a:bodyPr/>
        <a:lstStyle/>
        <a:p>
          <a:r>
            <a:rPr lang="en-US" dirty="0"/>
            <a:t>Physical Custody</a:t>
          </a:r>
        </a:p>
      </dgm:t>
    </dgm:pt>
    <dgm:pt modelId="{10ABBFA9-89F5-425A-ACC4-8220E1861EE3}" type="parTrans" cxnId="{2E8F5EA3-BA16-45C2-9B73-9AC7F4F56B5D}">
      <dgm:prSet/>
      <dgm:spPr/>
      <dgm:t>
        <a:bodyPr/>
        <a:lstStyle/>
        <a:p>
          <a:endParaRPr lang="en-US"/>
        </a:p>
      </dgm:t>
    </dgm:pt>
    <dgm:pt modelId="{7D449ABB-7B0C-4648-9E64-DC57D028B650}" type="sibTrans" cxnId="{2E8F5EA3-BA16-45C2-9B73-9AC7F4F56B5D}">
      <dgm:prSet/>
      <dgm:spPr/>
      <dgm:t>
        <a:bodyPr/>
        <a:lstStyle/>
        <a:p>
          <a:endParaRPr lang="en-US"/>
        </a:p>
      </dgm:t>
    </dgm:pt>
    <dgm:pt modelId="{8EFE3AAA-8A93-4A90-AC10-B3F1EA0088F0}" type="pres">
      <dgm:prSet presAssocID="{EEAF75E2-D187-48E7-844C-CCAD3B846B27}" presName="cycle" presStyleCnt="0">
        <dgm:presLayoutVars>
          <dgm:dir/>
          <dgm:resizeHandles val="exact"/>
        </dgm:presLayoutVars>
      </dgm:prSet>
      <dgm:spPr/>
    </dgm:pt>
    <dgm:pt modelId="{B4FFF95F-AF63-424F-94A4-94CCA9EBC082}" type="pres">
      <dgm:prSet presAssocID="{4F148F57-28DA-4B5A-A085-B02ADF403211}" presName="node" presStyleLbl="node1" presStyleIdx="0" presStyleCnt="3" custRadScaleRad="94615" custRadScaleInc="382">
        <dgm:presLayoutVars>
          <dgm:bulletEnabled val="1"/>
        </dgm:presLayoutVars>
      </dgm:prSet>
      <dgm:spPr/>
    </dgm:pt>
    <dgm:pt modelId="{44E3FBA3-9EC3-45C3-86AF-ECA1D7B0F547}" type="pres">
      <dgm:prSet presAssocID="{4F148F57-28DA-4B5A-A085-B02ADF403211}" presName="spNode" presStyleCnt="0"/>
      <dgm:spPr/>
    </dgm:pt>
    <dgm:pt modelId="{856516BA-1EA4-434F-A404-A73CCFC82A12}" type="pres">
      <dgm:prSet presAssocID="{F0E22746-340A-4C0C-A81C-C34615A0FD4A}" presName="sibTrans" presStyleLbl="sibTrans1D1" presStyleIdx="0" presStyleCnt="3"/>
      <dgm:spPr/>
    </dgm:pt>
    <dgm:pt modelId="{0857A9A2-4110-4FBF-BB6B-32752CFB091A}" type="pres">
      <dgm:prSet presAssocID="{C07F9F7E-43B1-48D0-9D2E-D492FEE057D8}" presName="node" presStyleLbl="node1" presStyleIdx="1" presStyleCnt="3">
        <dgm:presLayoutVars>
          <dgm:bulletEnabled val="1"/>
        </dgm:presLayoutVars>
      </dgm:prSet>
      <dgm:spPr/>
    </dgm:pt>
    <dgm:pt modelId="{0103FA66-191A-42AF-A6F6-D1770151878E}" type="pres">
      <dgm:prSet presAssocID="{C07F9F7E-43B1-48D0-9D2E-D492FEE057D8}" presName="spNode" presStyleCnt="0"/>
      <dgm:spPr/>
    </dgm:pt>
    <dgm:pt modelId="{09ADFDE5-0725-4B47-8F21-F21D23A270A1}" type="pres">
      <dgm:prSet presAssocID="{68AFFDAD-7F73-4916-A407-6A0DCAFEAA65}" presName="sibTrans" presStyleLbl="sibTrans1D1" presStyleIdx="1" presStyleCnt="3"/>
      <dgm:spPr/>
    </dgm:pt>
    <dgm:pt modelId="{BDCA7459-9913-44E6-ACE4-6D1C102B4978}" type="pres">
      <dgm:prSet presAssocID="{3D79C95C-4385-485F-91F9-501E2B522098}" presName="node" presStyleLbl="node1" presStyleIdx="2" presStyleCnt="3">
        <dgm:presLayoutVars>
          <dgm:bulletEnabled val="1"/>
        </dgm:presLayoutVars>
      </dgm:prSet>
      <dgm:spPr/>
    </dgm:pt>
    <dgm:pt modelId="{105D6189-DE04-4DDA-B62F-D915B817988B}" type="pres">
      <dgm:prSet presAssocID="{3D79C95C-4385-485F-91F9-501E2B522098}" presName="spNode" presStyleCnt="0"/>
      <dgm:spPr/>
    </dgm:pt>
    <dgm:pt modelId="{FE260B61-E54D-40BF-B780-9BDF979C0013}" type="pres">
      <dgm:prSet presAssocID="{7D449ABB-7B0C-4648-9E64-DC57D028B650}" presName="sibTrans" presStyleLbl="sibTrans1D1" presStyleIdx="2" presStyleCnt="3"/>
      <dgm:spPr/>
    </dgm:pt>
  </dgm:ptLst>
  <dgm:cxnLst>
    <dgm:cxn modelId="{9847A907-E0D4-42F3-BA8F-B1D75F2531A5}" type="presOf" srcId="{7D449ABB-7B0C-4648-9E64-DC57D028B650}" destId="{FE260B61-E54D-40BF-B780-9BDF979C0013}" srcOrd="0" destOrd="0" presId="urn:microsoft.com/office/officeart/2005/8/layout/cycle6"/>
    <dgm:cxn modelId="{45929F28-6A66-445F-84A7-41F275270B6F}" type="presOf" srcId="{C07F9F7E-43B1-48D0-9D2E-D492FEE057D8}" destId="{0857A9A2-4110-4FBF-BB6B-32752CFB091A}" srcOrd="0" destOrd="0" presId="urn:microsoft.com/office/officeart/2005/8/layout/cycle6"/>
    <dgm:cxn modelId="{3FE6213B-E91C-4609-9CC4-F433CCBB6BBC}" type="presOf" srcId="{EEAF75E2-D187-48E7-844C-CCAD3B846B27}" destId="{8EFE3AAA-8A93-4A90-AC10-B3F1EA0088F0}" srcOrd="0" destOrd="0" presId="urn:microsoft.com/office/officeart/2005/8/layout/cycle6"/>
    <dgm:cxn modelId="{1F14F84B-0A9A-41B9-ADAA-8BCA39BB6D4D}" type="presOf" srcId="{F0E22746-340A-4C0C-A81C-C34615A0FD4A}" destId="{856516BA-1EA4-434F-A404-A73CCFC82A12}" srcOrd="0" destOrd="0" presId="urn:microsoft.com/office/officeart/2005/8/layout/cycle6"/>
    <dgm:cxn modelId="{EE821B6E-35D6-4CFB-A3B1-DCDC90C1A1F5}" type="presOf" srcId="{68AFFDAD-7F73-4916-A407-6A0DCAFEAA65}" destId="{09ADFDE5-0725-4B47-8F21-F21D23A270A1}" srcOrd="0" destOrd="0" presId="urn:microsoft.com/office/officeart/2005/8/layout/cycle6"/>
    <dgm:cxn modelId="{45D15E8D-FBB5-4F80-BF3F-4D6F0A4C1830}" type="presOf" srcId="{4F148F57-28DA-4B5A-A085-B02ADF403211}" destId="{B4FFF95F-AF63-424F-94A4-94CCA9EBC082}" srcOrd="0" destOrd="0" presId="urn:microsoft.com/office/officeart/2005/8/layout/cycle6"/>
    <dgm:cxn modelId="{2E8F5EA3-BA16-45C2-9B73-9AC7F4F56B5D}" srcId="{EEAF75E2-D187-48E7-844C-CCAD3B846B27}" destId="{3D79C95C-4385-485F-91F9-501E2B522098}" srcOrd="2" destOrd="0" parTransId="{10ABBFA9-89F5-425A-ACC4-8220E1861EE3}" sibTransId="{7D449ABB-7B0C-4648-9E64-DC57D028B650}"/>
    <dgm:cxn modelId="{2CBD1EC4-111A-4104-AC8F-3A14A77DEB05}" srcId="{EEAF75E2-D187-48E7-844C-CCAD3B846B27}" destId="{4F148F57-28DA-4B5A-A085-B02ADF403211}" srcOrd="0" destOrd="0" parTransId="{56A39B32-6937-4798-8E55-238495794827}" sibTransId="{F0E22746-340A-4C0C-A81C-C34615A0FD4A}"/>
    <dgm:cxn modelId="{0B42A7DC-7DCD-4406-851C-E23CCE3C2630}" type="presOf" srcId="{3D79C95C-4385-485F-91F9-501E2B522098}" destId="{BDCA7459-9913-44E6-ACE4-6D1C102B4978}" srcOrd="0" destOrd="0" presId="urn:microsoft.com/office/officeart/2005/8/layout/cycle6"/>
    <dgm:cxn modelId="{0EF970F2-2092-4E47-8107-717372E228E8}" srcId="{EEAF75E2-D187-48E7-844C-CCAD3B846B27}" destId="{C07F9F7E-43B1-48D0-9D2E-D492FEE057D8}" srcOrd="1" destOrd="0" parTransId="{FB8C3AB0-F00F-4718-8FD9-5B77113E5865}" sibTransId="{68AFFDAD-7F73-4916-A407-6A0DCAFEAA65}"/>
    <dgm:cxn modelId="{93C840CB-DD1F-41A1-8686-98DF2BD3FD00}" type="presParOf" srcId="{8EFE3AAA-8A93-4A90-AC10-B3F1EA0088F0}" destId="{B4FFF95F-AF63-424F-94A4-94CCA9EBC082}" srcOrd="0" destOrd="0" presId="urn:microsoft.com/office/officeart/2005/8/layout/cycle6"/>
    <dgm:cxn modelId="{3E749B26-11EA-4269-930B-FA66833E4507}" type="presParOf" srcId="{8EFE3AAA-8A93-4A90-AC10-B3F1EA0088F0}" destId="{44E3FBA3-9EC3-45C3-86AF-ECA1D7B0F547}" srcOrd="1" destOrd="0" presId="urn:microsoft.com/office/officeart/2005/8/layout/cycle6"/>
    <dgm:cxn modelId="{991E1CC7-7624-46B7-A24C-E84CFC80665D}" type="presParOf" srcId="{8EFE3AAA-8A93-4A90-AC10-B3F1EA0088F0}" destId="{856516BA-1EA4-434F-A404-A73CCFC82A12}" srcOrd="2" destOrd="0" presId="urn:microsoft.com/office/officeart/2005/8/layout/cycle6"/>
    <dgm:cxn modelId="{E067D0B3-3BE3-4349-8879-E525DD644134}" type="presParOf" srcId="{8EFE3AAA-8A93-4A90-AC10-B3F1EA0088F0}" destId="{0857A9A2-4110-4FBF-BB6B-32752CFB091A}" srcOrd="3" destOrd="0" presId="urn:microsoft.com/office/officeart/2005/8/layout/cycle6"/>
    <dgm:cxn modelId="{9C60A047-4AFB-4EAF-8C12-24E1D991DBC4}" type="presParOf" srcId="{8EFE3AAA-8A93-4A90-AC10-B3F1EA0088F0}" destId="{0103FA66-191A-42AF-A6F6-D1770151878E}" srcOrd="4" destOrd="0" presId="urn:microsoft.com/office/officeart/2005/8/layout/cycle6"/>
    <dgm:cxn modelId="{4CA19022-8E29-47E0-8BD7-B4C1A626D190}" type="presParOf" srcId="{8EFE3AAA-8A93-4A90-AC10-B3F1EA0088F0}" destId="{09ADFDE5-0725-4B47-8F21-F21D23A270A1}" srcOrd="5" destOrd="0" presId="urn:microsoft.com/office/officeart/2005/8/layout/cycle6"/>
    <dgm:cxn modelId="{D36DD914-BCD4-4846-9EF6-76EE74DC6FB9}" type="presParOf" srcId="{8EFE3AAA-8A93-4A90-AC10-B3F1EA0088F0}" destId="{BDCA7459-9913-44E6-ACE4-6D1C102B4978}" srcOrd="6" destOrd="0" presId="urn:microsoft.com/office/officeart/2005/8/layout/cycle6"/>
    <dgm:cxn modelId="{CDBCE239-DB9C-4F36-9AD2-EDBA0AC675FE}" type="presParOf" srcId="{8EFE3AAA-8A93-4A90-AC10-B3F1EA0088F0}" destId="{105D6189-DE04-4DDA-B62F-D915B817988B}" srcOrd="7" destOrd="0" presId="urn:microsoft.com/office/officeart/2005/8/layout/cycle6"/>
    <dgm:cxn modelId="{B9E26BB6-04B0-43C2-B8F7-0D702995EA94}" type="presParOf" srcId="{8EFE3AAA-8A93-4A90-AC10-B3F1EA0088F0}" destId="{FE260B61-E54D-40BF-B780-9BDF979C0013}" srcOrd="8" destOrd="0" presId="urn:microsoft.com/office/officeart/2005/8/layout/cycle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B167B7-7DCA-4335-AC7B-B54A5DEEB484}" type="doc">
      <dgm:prSet loTypeId="urn:microsoft.com/office/officeart/2005/8/layout/cycle6" loCatId="cycle" qsTypeId="urn:microsoft.com/office/officeart/2005/8/quickstyle/simple3" qsCatId="simple" csTypeId="urn:microsoft.com/office/officeart/2005/8/colors/colorful1#3" csCatId="colorful" phldr="1"/>
      <dgm:spPr/>
      <dgm:t>
        <a:bodyPr/>
        <a:lstStyle/>
        <a:p>
          <a:endParaRPr lang="en-US"/>
        </a:p>
      </dgm:t>
    </dgm:pt>
    <dgm:pt modelId="{9FBA8959-34D1-49F1-9324-30829E7363BC}">
      <dgm:prSet phldrT="[Text]"/>
      <dgm:spPr/>
      <dgm:t>
        <a:bodyPr/>
        <a:lstStyle/>
        <a:p>
          <a:r>
            <a:rPr lang="en-US" dirty="0"/>
            <a:t>School</a:t>
          </a:r>
        </a:p>
      </dgm:t>
    </dgm:pt>
    <dgm:pt modelId="{58FD713F-E798-4C8F-B0B0-9D50EA8B3F9E}" type="parTrans" cxnId="{45B5D671-E3D5-45B1-B57D-E1550342AED6}">
      <dgm:prSet/>
      <dgm:spPr/>
      <dgm:t>
        <a:bodyPr/>
        <a:lstStyle/>
        <a:p>
          <a:endParaRPr lang="en-US"/>
        </a:p>
      </dgm:t>
    </dgm:pt>
    <dgm:pt modelId="{C4679D34-8AAB-4242-BB45-141CA6376489}" type="sibTrans" cxnId="{45B5D671-E3D5-45B1-B57D-E1550342AED6}">
      <dgm:prSet/>
      <dgm:spPr/>
      <dgm:t>
        <a:bodyPr/>
        <a:lstStyle/>
        <a:p>
          <a:endParaRPr lang="en-US"/>
        </a:p>
      </dgm:t>
    </dgm:pt>
    <dgm:pt modelId="{2FCEB89C-87BE-4984-9469-BC0DA47BCB71}">
      <dgm:prSet phldrT="[Text]"/>
      <dgm:spPr/>
      <dgm:t>
        <a:bodyPr/>
        <a:lstStyle/>
        <a:p>
          <a:r>
            <a:rPr lang="en-US" dirty="0"/>
            <a:t>Doctor</a:t>
          </a:r>
        </a:p>
      </dgm:t>
    </dgm:pt>
    <dgm:pt modelId="{6391DF51-FA2E-48C6-9E89-CE4977E011C8}" type="parTrans" cxnId="{96AD2492-9F03-440B-81D0-02AA1510F540}">
      <dgm:prSet/>
      <dgm:spPr/>
      <dgm:t>
        <a:bodyPr/>
        <a:lstStyle/>
        <a:p>
          <a:endParaRPr lang="en-US"/>
        </a:p>
      </dgm:t>
    </dgm:pt>
    <dgm:pt modelId="{E9A14F06-C17C-4185-A2AB-6B4175D9FA42}" type="sibTrans" cxnId="{96AD2492-9F03-440B-81D0-02AA1510F540}">
      <dgm:prSet/>
      <dgm:spPr/>
      <dgm:t>
        <a:bodyPr/>
        <a:lstStyle/>
        <a:p>
          <a:endParaRPr lang="en-US"/>
        </a:p>
      </dgm:t>
    </dgm:pt>
    <dgm:pt modelId="{E6DCE7E4-ACAA-47B5-97E5-857825161206}">
      <dgm:prSet phldrT="[Text]"/>
      <dgm:spPr/>
      <dgm:t>
        <a:bodyPr/>
        <a:lstStyle/>
        <a:p>
          <a:r>
            <a:rPr lang="en-US" dirty="0"/>
            <a:t>Church</a:t>
          </a:r>
        </a:p>
      </dgm:t>
    </dgm:pt>
    <dgm:pt modelId="{79EC909F-8536-40DC-82C0-BA2CD4C5DF7E}" type="parTrans" cxnId="{86EF02D9-58BA-48E8-9D2A-C15747468DE5}">
      <dgm:prSet/>
      <dgm:spPr/>
      <dgm:t>
        <a:bodyPr/>
        <a:lstStyle/>
        <a:p>
          <a:endParaRPr lang="en-US"/>
        </a:p>
      </dgm:t>
    </dgm:pt>
    <dgm:pt modelId="{E8D7C2DD-4321-49F1-97D8-3F5298F6213E}" type="sibTrans" cxnId="{86EF02D9-58BA-48E8-9D2A-C15747468DE5}">
      <dgm:prSet/>
      <dgm:spPr/>
      <dgm:t>
        <a:bodyPr/>
        <a:lstStyle/>
        <a:p>
          <a:endParaRPr lang="en-US"/>
        </a:p>
      </dgm:t>
    </dgm:pt>
    <dgm:pt modelId="{7D62F295-C14B-4AF5-B49F-FB08E61E59B7}">
      <dgm:prSet phldrT="[Text]"/>
      <dgm:spPr/>
      <dgm:t>
        <a:bodyPr/>
        <a:lstStyle/>
        <a:p>
          <a:r>
            <a:rPr lang="en-US" dirty="0"/>
            <a:t>Job</a:t>
          </a:r>
        </a:p>
      </dgm:t>
    </dgm:pt>
    <dgm:pt modelId="{1F0F5EA9-DEF4-4D8C-9A08-ACE31A31E6D2}" type="parTrans" cxnId="{E12F03E8-4411-474F-B4C6-9B9E6B6D2F82}">
      <dgm:prSet/>
      <dgm:spPr/>
      <dgm:t>
        <a:bodyPr/>
        <a:lstStyle/>
        <a:p>
          <a:endParaRPr lang="en-US"/>
        </a:p>
      </dgm:t>
    </dgm:pt>
    <dgm:pt modelId="{CD54EE49-FDB1-4E69-BA3D-9172FDE10276}" type="sibTrans" cxnId="{E12F03E8-4411-474F-B4C6-9B9E6B6D2F82}">
      <dgm:prSet/>
      <dgm:spPr/>
      <dgm:t>
        <a:bodyPr/>
        <a:lstStyle/>
        <a:p>
          <a:endParaRPr lang="en-US"/>
        </a:p>
      </dgm:t>
    </dgm:pt>
    <dgm:pt modelId="{28905264-4902-4D84-A439-85D043445630}" type="pres">
      <dgm:prSet presAssocID="{B3B167B7-7DCA-4335-AC7B-B54A5DEEB484}" presName="cycle" presStyleCnt="0">
        <dgm:presLayoutVars>
          <dgm:dir/>
          <dgm:resizeHandles val="exact"/>
        </dgm:presLayoutVars>
      </dgm:prSet>
      <dgm:spPr/>
    </dgm:pt>
    <dgm:pt modelId="{089075CA-879C-4FBC-85DD-427CAA89BF9A}" type="pres">
      <dgm:prSet presAssocID="{9FBA8959-34D1-49F1-9324-30829E7363BC}" presName="node" presStyleLbl="node1" presStyleIdx="0" presStyleCnt="4">
        <dgm:presLayoutVars>
          <dgm:bulletEnabled val="1"/>
        </dgm:presLayoutVars>
      </dgm:prSet>
      <dgm:spPr/>
    </dgm:pt>
    <dgm:pt modelId="{4954A4F4-5317-4698-AFAF-77187DBD7A56}" type="pres">
      <dgm:prSet presAssocID="{9FBA8959-34D1-49F1-9324-30829E7363BC}" presName="spNode" presStyleCnt="0"/>
      <dgm:spPr/>
    </dgm:pt>
    <dgm:pt modelId="{E00FBA94-8B21-4162-8936-3ADDBAAF1887}" type="pres">
      <dgm:prSet presAssocID="{C4679D34-8AAB-4242-BB45-141CA6376489}" presName="sibTrans" presStyleLbl="sibTrans1D1" presStyleIdx="0" presStyleCnt="4"/>
      <dgm:spPr/>
    </dgm:pt>
    <dgm:pt modelId="{7602CC0D-E257-4BAC-AD07-6C90D5186C2C}" type="pres">
      <dgm:prSet presAssocID="{2FCEB89C-87BE-4984-9469-BC0DA47BCB71}" presName="node" presStyleLbl="node1" presStyleIdx="1" presStyleCnt="4">
        <dgm:presLayoutVars>
          <dgm:bulletEnabled val="1"/>
        </dgm:presLayoutVars>
      </dgm:prSet>
      <dgm:spPr/>
    </dgm:pt>
    <dgm:pt modelId="{59FFF087-0E76-49A1-86BD-AAE50BC23017}" type="pres">
      <dgm:prSet presAssocID="{2FCEB89C-87BE-4984-9469-BC0DA47BCB71}" presName="spNode" presStyleCnt="0"/>
      <dgm:spPr/>
    </dgm:pt>
    <dgm:pt modelId="{5693A139-C7A8-4F94-9FB3-23BB4108FDA1}" type="pres">
      <dgm:prSet presAssocID="{E9A14F06-C17C-4185-A2AB-6B4175D9FA42}" presName="sibTrans" presStyleLbl="sibTrans1D1" presStyleIdx="1" presStyleCnt="4"/>
      <dgm:spPr/>
    </dgm:pt>
    <dgm:pt modelId="{A671F18F-1B7B-431B-A5D7-5533C4DFFAE1}" type="pres">
      <dgm:prSet presAssocID="{E6DCE7E4-ACAA-47B5-97E5-857825161206}" presName="node" presStyleLbl="node1" presStyleIdx="2" presStyleCnt="4">
        <dgm:presLayoutVars>
          <dgm:bulletEnabled val="1"/>
        </dgm:presLayoutVars>
      </dgm:prSet>
      <dgm:spPr/>
    </dgm:pt>
    <dgm:pt modelId="{E7270857-F13A-41DA-A17C-1A9C7F56F84A}" type="pres">
      <dgm:prSet presAssocID="{E6DCE7E4-ACAA-47B5-97E5-857825161206}" presName="spNode" presStyleCnt="0"/>
      <dgm:spPr/>
    </dgm:pt>
    <dgm:pt modelId="{E08FE342-3611-4944-B702-5E3FB372FEA1}" type="pres">
      <dgm:prSet presAssocID="{E8D7C2DD-4321-49F1-97D8-3F5298F6213E}" presName="sibTrans" presStyleLbl="sibTrans1D1" presStyleIdx="2" presStyleCnt="4"/>
      <dgm:spPr/>
    </dgm:pt>
    <dgm:pt modelId="{15087D4F-D543-493B-A6BC-2876B67F4BE7}" type="pres">
      <dgm:prSet presAssocID="{7D62F295-C14B-4AF5-B49F-FB08E61E59B7}" presName="node" presStyleLbl="node1" presStyleIdx="3" presStyleCnt="4">
        <dgm:presLayoutVars>
          <dgm:bulletEnabled val="1"/>
        </dgm:presLayoutVars>
      </dgm:prSet>
      <dgm:spPr/>
    </dgm:pt>
    <dgm:pt modelId="{9149AE7A-AC24-4C8F-99CB-DA148FF9DCA1}" type="pres">
      <dgm:prSet presAssocID="{7D62F295-C14B-4AF5-B49F-FB08E61E59B7}" presName="spNode" presStyleCnt="0"/>
      <dgm:spPr/>
    </dgm:pt>
    <dgm:pt modelId="{CDB4C02A-52AB-4488-B6CF-8861EE4365EB}" type="pres">
      <dgm:prSet presAssocID="{CD54EE49-FDB1-4E69-BA3D-9172FDE10276}" presName="sibTrans" presStyleLbl="sibTrans1D1" presStyleIdx="3" presStyleCnt="4"/>
      <dgm:spPr/>
    </dgm:pt>
  </dgm:ptLst>
  <dgm:cxnLst>
    <dgm:cxn modelId="{61560F34-9DEC-4F05-B0E9-01FF4A5E3276}" type="presOf" srcId="{7D62F295-C14B-4AF5-B49F-FB08E61E59B7}" destId="{15087D4F-D543-493B-A6BC-2876B67F4BE7}" srcOrd="0" destOrd="0" presId="urn:microsoft.com/office/officeart/2005/8/layout/cycle6"/>
    <dgm:cxn modelId="{96E46941-991B-4C22-8D4A-40830E4B9EC5}" type="presOf" srcId="{9FBA8959-34D1-49F1-9324-30829E7363BC}" destId="{089075CA-879C-4FBC-85DD-427CAA89BF9A}" srcOrd="0" destOrd="0" presId="urn:microsoft.com/office/officeart/2005/8/layout/cycle6"/>
    <dgm:cxn modelId="{47495653-D429-43A8-B596-5A8EFA12BB69}" type="presOf" srcId="{E9A14F06-C17C-4185-A2AB-6B4175D9FA42}" destId="{5693A139-C7A8-4F94-9FB3-23BB4108FDA1}" srcOrd="0" destOrd="0" presId="urn:microsoft.com/office/officeart/2005/8/layout/cycle6"/>
    <dgm:cxn modelId="{45B5D671-E3D5-45B1-B57D-E1550342AED6}" srcId="{B3B167B7-7DCA-4335-AC7B-B54A5DEEB484}" destId="{9FBA8959-34D1-49F1-9324-30829E7363BC}" srcOrd="0" destOrd="0" parTransId="{58FD713F-E798-4C8F-B0B0-9D50EA8B3F9E}" sibTransId="{C4679D34-8AAB-4242-BB45-141CA6376489}"/>
    <dgm:cxn modelId="{E096C174-A4AE-4AFE-AB2C-F89BDDE23C1A}" type="presOf" srcId="{CD54EE49-FDB1-4E69-BA3D-9172FDE10276}" destId="{CDB4C02A-52AB-4488-B6CF-8861EE4365EB}" srcOrd="0" destOrd="0" presId="urn:microsoft.com/office/officeart/2005/8/layout/cycle6"/>
    <dgm:cxn modelId="{96AD2492-9F03-440B-81D0-02AA1510F540}" srcId="{B3B167B7-7DCA-4335-AC7B-B54A5DEEB484}" destId="{2FCEB89C-87BE-4984-9469-BC0DA47BCB71}" srcOrd="1" destOrd="0" parTransId="{6391DF51-FA2E-48C6-9E89-CE4977E011C8}" sibTransId="{E9A14F06-C17C-4185-A2AB-6B4175D9FA42}"/>
    <dgm:cxn modelId="{C3E74CB6-9716-499E-9C68-8D0B1FCBD148}" type="presOf" srcId="{C4679D34-8AAB-4242-BB45-141CA6376489}" destId="{E00FBA94-8B21-4162-8936-3ADDBAAF1887}" srcOrd="0" destOrd="0" presId="urn:microsoft.com/office/officeart/2005/8/layout/cycle6"/>
    <dgm:cxn modelId="{676CFFCB-62F1-4078-9F75-C08C85E9AF5E}" type="presOf" srcId="{2FCEB89C-87BE-4984-9469-BC0DA47BCB71}" destId="{7602CC0D-E257-4BAC-AD07-6C90D5186C2C}" srcOrd="0" destOrd="0" presId="urn:microsoft.com/office/officeart/2005/8/layout/cycle6"/>
    <dgm:cxn modelId="{86EF02D9-58BA-48E8-9D2A-C15747468DE5}" srcId="{B3B167B7-7DCA-4335-AC7B-B54A5DEEB484}" destId="{E6DCE7E4-ACAA-47B5-97E5-857825161206}" srcOrd="2" destOrd="0" parTransId="{79EC909F-8536-40DC-82C0-BA2CD4C5DF7E}" sibTransId="{E8D7C2DD-4321-49F1-97D8-3F5298F6213E}"/>
    <dgm:cxn modelId="{F137B4E6-A38A-4B9F-AC00-8BF2769C1974}" type="presOf" srcId="{E6DCE7E4-ACAA-47B5-97E5-857825161206}" destId="{A671F18F-1B7B-431B-A5D7-5533C4DFFAE1}" srcOrd="0" destOrd="0" presId="urn:microsoft.com/office/officeart/2005/8/layout/cycle6"/>
    <dgm:cxn modelId="{E12F03E8-4411-474F-B4C6-9B9E6B6D2F82}" srcId="{B3B167B7-7DCA-4335-AC7B-B54A5DEEB484}" destId="{7D62F295-C14B-4AF5-B49F-FB08E61E59B7}" srcOrd="3" destOrd="0" parTransId="{1F0F5EA9-DEF4-4D8C-9A08-ACE31A31E6D2}" sibTransId="{CD54EE49-FDB1-4E69-BA3D-9172FDE10276}"/>
    <dgm:cxn modelId="{80A4F1EB-5142-46C1-A301-37DE29822B88}" type="presOf" srcId="{E8D7C2DD-4321-49F1-97D8-3F5298F6213E}" destId="{E08FE342-3611-4944-B702-5E3FB372FEA1}" srcOrd="0" destOrd="0" presId="urn:microsoft.com/office/officeart/2005/8/layout/cycle6"/>
    <dgm:cxn modelId="{F9EBD8F0-A22B-41A9-A908-324B96275C3D}" type="presOf" srcId="{B3B167B7-7DCA-4335-AC7B-B54A5DEEB484}" destId="{28905264-4902-4D84-A439-85D043445630}" srcOrd="0" destOrd="0" presId="urn:microsoft.com/office/officeart/2005/8/layout/cycle6"/>
    <dgm:cxn modelId="{1599A93E-A144-4CF1-8248-4ABCD52EDC19}" type="presParOf" srcId="{28905264-4902-4D84-A439-85D043445630}" destId="{089075CA-879C-4FBC-85DD-427CAA89BF9A}" srcOrd="0" destOrd="0" presId="urn:microsoft.com/office/officeart/2005/8/layout/cycle6"/>
    <dgm:cxn modelId="{CECBC44E-405B-48EB-A63F-832E4F3D689B}" type="presParOf" srcId="{28905264-4902-4D84-A439-85D043445630}" destId="{4954A4F4-5317-4698-AFAF-77187DBD7A56}" srcOrd="1" destOrd="0" presId="urn:microsoft.com/office/officeart/2005/8/layout/cycle6"/>
    <dgm:cxn modelId="{D5CC2A80-1769-406A-A0D8-5E7AD2D7AD7F}" type="presParOf" srcId="{28905264-4902-4D84-A439-85D043445630}" destId="{E00FBA94-8B21-4162-8936-3ADDBAAF1887}" srcOrd="2" destOrd="0" presId="urn:microsoft.com/office/officeart/2005/8/layout/cycle6"/>
    <dgm:cxn modelId="{F9EF877D-DAB3-488D-99A2-31EC21B3C600}" type="presParOf" srcId="{28905264-4902-4D84-A439-85D043445630}" destId="{7602CC0D-E257-4BAC-AD07-6C90D5186C2C}" srcOrd="3" destOrd="0" presId="urn:microsoft.com/office/officeart/2005/8/layout/cycle6"/>
    <dgm:cxn modelId="{4D01995C-E4B6-4FEA-92D4-AA82DA8417A1}" type="presParOf" srcId="{28905264-4902-4D84-A439-85D043445630}" destId="{59FFF087-0E76-49A1-86BD-AAE50BC23017}" srcOrd="4" destOrd="0" presId="urn:microsoft.com/office/officeart/2005/8/layout/cycle6"/>
    <dgm:cxn modelId="{AAE0B1C3-27FC-48EA-A1F4-325D393103A3}" type="presParOf" srcId="{28905264-4902-4D84-A439-85D043445630}" destId="{5693A139-C7A8-4F94-9FB3-23BB4108FDA1}" srcOrd="5" destOrd="0" presId="urn:microsoft.com/office/officeart/2005/8/layout/cycle6"/>
    <dgm:cxn modelId="{C2A5661A-A02D-4C81-8593-BD2C6B280DAE}" type="presParOf" srcId="{28905264-4902-4D84-A439-85D043445630}" destId="{A671F18F-1B7B-431B-A5D7-5533C4DFFAE1}" srcOrd="6" destOrd="0" presId="urn:microsoft.com/office/officeart/2005/8/layout/cycle6"/>
    <dgm:cxn modelId="{B70DA0E2-4705-4B4F-A08A-03439FCC0C5B}" type="presParOf" srcId="{28905264-4902-4D84-A439-85D043445630}" destId="{E7270857-F13A-41DA-A17C-1A9C7F56F84A}" srcOrd="7" destOrd="0" presId="urn:microsoft.com/office/officeart/2005/8/layout/cycle6"/>
    <dgm:cxn modelId="{BA8D76AC-AF2A-4347-8513-7D503AFCC4C0}" type="presParOf" srcId="{28905264-4902-4D84-A439-85D043445630}" destId="{E08FE342-3611-4944-B702-5E3FB372FEA1}" srcOrd="8" destOrd="0" presId="urn:microsoft.com/office/officeart/2005/8/layout/cycle6"/>
    <dgm:cxn modelId="{0D08F857-88BA-4CA2-92B8-42ABBD720DA1}" type="presParOf" srcId="{28905264-4902-4D84-A439-85D043445630}" destId="{15087D4F-D543-493B-A6BC-2876B67F4BE7}" srcOrd="9" destOrd="0" presId="urn:microsoft.com/office/officeart/2005/8/layout/cycle6"/>
    <dgm:cxn modelId="{20D9AE83-175A-48FF-981B-D37CA954C6EB}" type="presParOf" srcId="{28905264-4902-4D84-A439-85D043445630}" destId="{9149AE7A-AC24-4C8F-99CB-DA148FF9DCA1}" srcOrd="10" destOrd="0" presId="urn:microsoft.com/office/officeart/2005/8/layout/cycle6"/>
    <dgm:cxn modelId="{A8CFCAAF-FA3F-476A-8351-FF1A1DDF4A19}" type="presParOf" srcId="{28905264-4902-4D84-A439-85D043445630}" destId="{CDB4C02A-52AB-4488-B6CF-8861EE4365EB}" srcOrd="11"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D1D75-3D2B-4CED-9BF0-6C39E6A8DF99}">
      <dsp:nvSpPr>
        <dsp:cNvPr id="0" name=""/>
        <dsp:cNvSpPr/>
      </dsp:nvSpPr>
      <dsp:spPr>
        <a:xfrm>
          <a:off x="1561833" y="202854"/>
          <a:ext cx="1261556" cy="820011"/>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Divorce Separation</a:t>
          </a:r>
        </a:p>
      </dsp:txBody>
      <dsp:txXfrm>
        <a:off x="1601863" y="242884"/>
        <a:ext cx="1181496" cy="739951"/>
      </dsp:txXfrm>
    </dsp:sp>
    <dsp:sp modelId="{803AE94E-BF66-45E1-85C7-4948EB066803}">
      <dsp:nvSpPr>
        <dsp:cNvPr id="0" name=""/>
        <dsp:cNvSpPr/>
      </dsp:nvSpPr>
      <dsp:spPr>
        <a:xfrm>
          <a:off x="549997" y="612143"/>
          <a:ext cx="3276266" cy="3276266"/>
        </a:xfrm>
        <a:custGeom>
          <a:avLst/>
          <a:gdLst/>
          <a:ahLst/>
          <a:cxnLst/>
          <a:rect l="0" t="0" r="0" b="0"/>
          <a:pathLst>
            <a:path>
              <a:moveTo>
                <a:pt x="2282026" y="131852"/>
              </a:moveTo>
              <a:arcTo wR="1638133" hR="1638133" stAng="17588721" swAng="1956462"/>
            </a:path>
          </a:pathLst>
        </a:custGeom>
        <a:noFill/>
        <a:ln w="6350" cap="flat" cmpd="sng" algn="ctr">
          <a:solidFill>
            <a:schemeClr val="accent1">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59FCA2-A7E0-4511-BEF6-3FE322F20A10}">
      <dsp:nvSpPr>
        <dsp:cNvPr id="0" name=""/>
        <dsp:cNvSpPr/>
      </dsp:nvSpPr>
      <dsp:spPr>
        <a:xfrm>
          <a:off x="3116727" y="1336166"/>
          <a:ext cx="1261556" cy="820011"/>
        </a:xfrm>
        <a:prstGeom prst="round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Dependency</a:t>
          </a:r>
        </a:p>
      </dsp:txBody>
      <dsp:txXfrm>
        <a:off x="3156757" y="1376196"/>
        <a:ext cx="1181496" cy="739951"/>
      </dsp:txXfrm>
    </dsp:sp>
    <dsp:sp modelId="{B631AA17-470D-410F-877B-B35E649AE394}">
      <dsp:nvSpPr>
        <dsp:cNvPr id="0" name=""/>
        <dsp:cNvSpPr/>
      </dsp:nvSpPr>
      <dsp:spPr>
        <a:xfrm>
          <a:off x="551415" y="614249"/>
          <a:ext cx="3276266" cy="3276266"/>
        </a:xfrm>
        <a:custGeom>
          <a:avLst/>
          <a:gdLst/>
          <a:ahLst/>
          <a:cxnLst/>
          <a:rect l="0" t="0" r="0" b="0"/>
          <a:pathLst>
            <a:path>
              <a:moveTo>
                <a:pt x="3274021" y="1552398"/>
              </a:moveTo>
              <a:arcTo wR="1638133" hR="1638133" stAng="21419997" swAng="2196071"/>
            </a:path>
          </a:pathLst>
        </a:custGeom>
        <a:noFill/>
        <a:ln w="6350" cap="flat" cmpd="sng" algn="ctr">
          <a:solidFill>
            <a:schemeClr val="accent1">
              <a:shade val="90000"/>
              <a:hueOff val="77076"/>
              <a:satOff val="-3500"/>
              <a:lumOff val="8708"/>
              <a:alphaOff val="0"/>
            </a:schemeClr>
          </a:solidFill>
          <a:prstDash val="solid"/>
        </a:ln>
        <a:effectLst/>
      </dsp:spPr>
      <dsp:style>
        <a:lnRef idx="1">
          <a:scrgbClr r="0" g="0" b="0"/>
        </a:lnRef>
        <a:fillRef idx="0">
          <a:scrgbClr r="0" g="0" b="0"/>
        </a:fillRef>
        <a:effectRef idx="0">
          <a:scrgbClr r="0" g="0" b="0"/>
        </a:effectRef>
        <a:fontRef idx="minor"/>
      </dsp:style>
    </dsp:sp>
    <dsp:sp modelId="{A78BE1B1-48B6-426C-821E-7AA6A28C1E21}">
      <dsp:nvSpPr>
        <dsp:cNvPr id="0" name=""/>
        <dsp:cNvSpPr/>
      </dsp:nvSpPr>
      <dsp:spPr>
        <a:xfrm>
          <a:off x="2521641" y="3167654"/>
          <a:ext cx="1261556" cy="820011"/>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Abuse</a:t>
          </a:r>
        </a:p>
        <a:p>
          <a:pPr marL="0" lvl="0" indent="0" algn="ctr" defTabSz="666750">
            <a:lnSpc>
              <a:spcPct val="90000"/>
            </a:lnSpc>
            <a:spcBef>
              <a:spcPct val="0"/>
            </a:spcBef>
            <a:spcAft>
              <a:spcPct val="35000"/>
            </a:spcAft>
            <a:buNone/>
          </a:pPr>
          <a:r>
            <a:rPr lang="en-US" sz="1500" kern="1200" dirty="0"/>
            <a:t>Neglect</a:t>
          </a:r>
        </a:p>
      </dsp:txBody>
      <dsp:txXfrm>
        <a:off x="2561671" y="3207684"/>
        <a:ext cx="1181496" cy="739951"/>
      </dsp:txXfrm>
    </dsp:sp>
    <dsp:sp modelId="{B747CC5E-F026-44D2-A96F-613FA03A5AFC}">
      <dsp:nvSpPr>
        <dsp:cNvPr id="0" name=""/>
        <dsp:cNvSpPr/>
      </dsp:nvSpPr>
      <dsp:spPr>
        <a:xfrm>
          <a:off x="551415" y="614249"/>
          <a:ext cx="3276266" cy="3276266"/>
        </a:xfrm>
        <a:custGeom>
          <a:avLst/>
          <a:gdLst/>
          <a:ahLst/>
          <a:cxnLst/>
          <a:rect l="0" t="0" r="0" b="0"/>
          <a:pathLst>
            <a:path>
              <a:moveTo>
                <a:pt x="1963718" y="3243584"/>
              </a:moveTo>
              <a:arcTo wR="1638133" hR="1638133" stAng="4712153" swAng="1375693"/>
            </a:path>
          </a:pathLst>
        </a:custGeom>
        <a:noFill/>
        <a:ln w="6350" cap="flat" cmpd="sng" algn="ctr">
          <a:solidFill>
            <a:schemeClr val="accent1">
              <a:shade val="90000"/>
              <a:hueOff val="154152"/>
              <a:satOff val="-7001"/>
              <a:lumOff val="17415"/>
              <a:alphaOff val="0"/>
            </a:schemeClr>
          </a:solidFill>
          <a:prstDash val="solid"/>
        </a:ln>
        <a:effectLst/>
      </dsp:spPr>
      <dsp:style>
        <a:lnRef idx="1">
          <a:scrgbClr r="0" g="0" b="0"/>
        </a:lnRef>
        <a:fillRef idx="0">
          <a:scrgbClr r="0" g="0" b="0"/>
        </a:fillRef>
        <a:effectRef idx="0">
          <a:scrgbClr r="0" g="0" b="0"/>
        </a:effectRef>
        <a:fontRef idx="minor"/>
      </dsp:style>
    </dsp:sp>
    <dsp:sp modelId="{63E40366-AEE1-4EE5-91D0-38A879E6764F}">
      <dsp:nvSpPr>
        <dsp:cNvPr id="0" name=""/>
        <dsp:cNvSpPr/>
      </dsp:nvSpPr>
      <dsp:spPr>
        <a:xfrm>
          <a:off x="595900" y="3167654"/>
          <a:ext cx="1261556" cy="820011"/>
        </a:xfrm>
        <a:prstGeom prst="round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Domestic Abuse</a:t>
          </a:r>
        </a:p>
      </dsp:txBody>
      <dsp:txXfrm>
        <a:off x="635930" y="3207684"/>
        <a:ext cx="1181496" cy="739951"/>
      </dsp:txXfrm>
    </dsp:sp>
    <dsp:sp modelId="{5A2A3DDC-295A-465C-A8D4-39F25C36F1F1}">
      <dsp:nvSpPr>
        <dsp:cNvPr id="0" name=""/>
        <dsp:cNvSpPr/>
      </dsp:nvSpPr>
      <dsp:spPr>
        <a:xfrm>
          <a:off x="551415" y="614249"/>
          <a:ext cx="3276266" cy="3276266"/>
        </a:xfrm>
        <a:custGeom>
          <a:avLst/>
          <a:gdLst/>
          <a:ahLst/>
          <a:cxnLst/>
          <a:rect l="0" t="0" r="0" b="0"/>
          <a:pathLst>
            <a:path>
              <a:moveTo>
                <a:pt x="273715" y="2544689"/>
              </a:moveTo>
              <a:arcTo wR="1638133" hR="1638133" stAng="8783932" swAng="2196071"/>
            </a:path>
          </a:pathLst>
        </a:custGeom>
        <a:noFill/>
        <a:ln w="6350" cap="flat" cmpd="sng" algn="ctr">
          <a:solidFill>
            <a:schemeClr val="accent1">
              <a:shade val="90000"/>
              <a:hueOff val="231229"/>
              <a:satOff val="-10501"/>
              <a:lumOff val="26123"/>
              <a:alphaOff val="0"/>
            </a:schemeClr>
          </a:solidFill>
          <a:prstDash val="solid"/>
        </a:ln>
        <a:effectLst/>
      </dsp:spPr>
      <dsp:style>
        <a:lnRef idx="1">
          <a:scrgbClr r="0" g="0" b="0"/>
        </a:lnRef>
        <a:fillRef idx="0">
          <a:scrgbClr r="0" g="0" b="0"/>
        </a:fillRef>
        <a:effectRef idx="0">
          <a:scrgbClr r="0" g="0" b="0"/>
        </a:effectRef>
        <a:fontRef idx="minor"/>
      </dsp:style>
    </dsp:sp>
    <dsp:sp modelId="{949B5EE7-34A3-44E3-91A3-9567B3813589}">
      <dsp:nvSpPr>
        <dsp:cNvPr id="0" name=""/>
        <dsp:cNvSpPr/>
      </dsp:nvSpPr>
      <dsp:spPr>
        <a:xfrm>
          <a:off x="813" y="1336166"/>
          <a:ext cx="1261556" cy="820011"/>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Guardianship Parental Rights</a:t>
          </a:r>
        </a:p>
      </dsp:txBody>
      <dsp:txXfrm>
        <a:off x="40843" y="1376196"/>
        <a:ext cx="1181496" cy="739951"/>
      </dsp:txXfrm>
    </dsp:sp>
    <dsp:sp modelId="{859F6CFF-E138-4B79-BA08-71D48BAFEE32}">
      <dsp:nvSpPr>
        <dsp:cNvPr id="0" name=""/>
        <dsp:cNvSpPr/>
      </dsp:nvSpPr>
      <dsp:spPr>
        <a:xfrm>
          <a:off x="552825" y="612156"/>
          <a:ext cx="3276266" cy="3276266"/>
        </a:xfrm>
        <a:custGeom>
          <a:avLst/>
          <a:gdLst/>
          <a:ahLst/>
          <a:cxnLst/>
          <a:rect l="0" t="0" r="0" b="0"/>
          <a:pathLst>
            <a:path>
              <a:moveTo>
                <a:pt x="284064" y="716190"/>
              </a:moveTo>
              <a:arcTo wR="1638133" hR="1638133" stAng="12854983" swAng="1970117"/>
            </a:path>
          </a:pathLst>
        </a:custGeom>
        <a:noFill/>
        <a:ln w="6350" cap="flat" cmpd="sng" algn="ctr">
          <a:solidFill>
            <a:schemeClr val="accent1">
              <a:shade val="90000"/>
              <a:hueOff val="308305"/>
              <a:satOff val="-14002"/>
              <a:lumOff val="34831"/>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FF95F-AF63-424F-94A4-94CCA9EBC082}">
      <dsp:nvSpPr>
        <dsp:cNvPr id="0" name=""/>
        <dsp:cNvSpPr/>
      </dsp:nvSpPr>
      <dsp:spPr>
        <a:xfrm>
          <a:off x="1045673" y="233090"/>
          <a:ext cx="1386793" cy="901416"/>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Legal Custody</a:t>
          </a:r>
        </a:p>
      </dsp:txBody>
      <dsp:txXfrm>
        <a:off x="1089677" y="277094"/>
        <a:ext cx="1298785" cy="813408"/>
      </dsp:txXfrm>
    </dsp:sp>
    <dsp:sp modelId="{856516BA-1EA4-434F-A404-A73CCFC82A12}">
      <dsp:nvSpPr>
        <dsp:cNvPr id="0" name=""/>
        <dsp:cNvSpPr/>
      </dsp:nvSpPr>
      <dsp:spPr>
        <a:xfrm>
          <a:off x="526071" y="694539"/>
          <a:ext cx="2405674" cy="2405674"/>
        </a:xfrm>
        <a:custGeom>
          <a:avLst/>
          <a:gdLst/>
          <a:ahLst/>
          <a:cxnLst/>
          <a:rect l="0" t="0" r="0" b="0"/>
          <a:pathLst>
            <a:path>
              <a:moveTo>
                <a:pt x="1915790" y="234067"/>
              </a:moveTo>
              <a:arcTo wR="1202837" hR="1202837" stAng="18381044" swAng="3400778"/>
            </a:path>
          </a:pathLst>
        </a:custGeom>
        <a:noFill/>
        <a:ln w="6350" cap="flat" cmpd="sng" algn="ctr">
          <a:solidFill>
            <a:schemeClr val="accent1">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57A9A2-4110-4FBF-BB6B-32752CFB091A}">
      <dsp:nvSpPr>
        <dsp:cNvPr id="0" name=""/>
        <dsp:cNvSpPr/>
      </dsp:nvSpPr>
      <dsp:spPr>
        <a:xfrm>
          <a:off x="2084326" y="1972569"/>
          <a:ext cx="1386793" cy="901416"/>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Visitation</a:t>
          </a:r>
        </a:p>
      </dsp:txBody>
      <dsp:txXfrm>
        <a:off x="2128330" y="2016573"/>
        <a:ext cx="1298785" cy="813408"/>
      </dsp:txXfrm>
    </dsp:sp>
    <dsp:sp modelId="{09ADFDE5-0725-4B47-8F21-F21D23A270A1}">
      <dsp:nvSpPr>
        <dsp:cNvPr id="0" name=""/>
        <dsp:cNvSpPr/>
      </dsp:nvSpPr>
      <dsp:spPr>
        <a:xfrm>
          <a:off x="533198" y="619022"/>
          <a:ext cx="2405674" cy="2405674"/>
        </a:xfrm>
        <a:custGeom>
          <a:avLst/>
          <a:gdLst/>
          <a:ahLst/>
          <a:cxnLst/>
          <a:rect l="0" t="0" r="0" b="0"/>
          <a:pathLst>
            <a:path>
              <a:moveTo>
                <a:pt x="1775575" y="2260565"/>
              </a:moveTo>
              <a:arcTo wR="1202837" hR="1202837" stAng="3693921" swAng="3412158"/>
            </a:path>
          </a:pathLst>
        </a:custGeom>
        <a:noFill/>
        <a:ln w="6350" cap="flat" cmpd="sng" algn="ctr">
          <a:solidFill>
            <a:schemeClr val="accent1">
              <a:shade val="90000"/>
              <a:hueOff val="154152"/>
              <a:satOff val="-7001"/>
              <a:lumOff val="17415"/>
              <a:alphaOff val="0"/>
            </a:schemeClr>
          </a:solidFill>
          <a:prstDash val="solid"/>
        </a:ln>
        <a:effectLst/>
      </dsp:spPr>
      <dsp:style>
        <a:lnRef idx="1">
          <a:scrgbClr r="0" g="0" b="0"/>
        </a:lnRef>
        <a:fillRef idx="0">
          <a:scrgbClr r="0" g="0" b="0"/>
        </a:fillRef>
        <a:effectRef idx="0">
          <a:scrgbClr r="0" g="0" b="0"/>
        </a:effectRef>
        <a:fontRef idx="minor"/>
      </dsp:style>
    </dsp:sp>
    <dsp:sp modelId="{BDCA7459-9913-44E6-ACE4-6D1C102B4978}">
      <dsp:nvSpPr>
        <dsp:cNvPr id="0" name=""/>
        <dsp:cNvSpPr/>
      </dsp:nvSpPr>
      <dsp:spPr>
        <a:xfrm>
          <a:off x="950" y="1972569"/>
          <a:ext cx="1386793" cy="901416"/>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Physical Custody</a:t>
          </a:r>
        </a:p>
      </dsp:txBody>
      <dsp:txXfrm>
        <a:off x="44954" y="2016573"/>
        <a:ext cx="1298785" cy="813408"/>
      </dsp:txXfrm>
    </dsp:sp>
    <dsp:sp modelId="{FE260B61-E54D-40BF-B780-9BDF979C0013}">
      <dsp:nvSpPr>
        <dsp:cNvPr id="0" name=""/>
        <dsp:cNvSpPr/>
      </dsp:nvSpPr>
      <dsp:spPr>
        <a:xfrm>
          <a:off x="540305" y="694238"/>
          <a:ext cx="2405674" cy="2405674"/>
        </a:xfrm>
        <a:custGeom>
          <a:avLst/>
          <a:gdLst/>
          <a:ahLst/>
          <a:cxnLst/>
          <a:rect l="0" t="0" r="0" b="0"/>
          <a:pathLst>
            <a:path>
              <a:moveTo>
                <a:pt x="1694" y="1266659"/>
              </a:moveTo>
              <a:arcTo wR="1202837" hR="1202837" stAng="10617509" swAng="3422661"/>
            </a:path>
          </a:pathLst>
        </a:custGeom>
        <a:noFill/>
        <a:ln w="6350" cap="flat" cmpd="sng" algn="ctr">
          <a:solidFill>
            <a:schemeClr val="accent1">
              <a:shade val="90000"/>
              <a:hueOff val="308305"/>
              <a:satOff val="-14002"/>
              <a:lumOff val="34831"/>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075CA-879C-4FBC-85DD-427CAA89BF9A}">
      <dsp:nvSpPr>
        <dsp:cNvPr id="0" name=""/>
        <dsp:cNvSpPr/>
      </dsp:nvSpPr>
      <dsp:spPr>
        <a:xfrm>
          <a:off x="1801368" y="46"/>
          <a:ext cx="1232391" cy="801054"/>
        </a:xfrm>
        <a:prstGeom prst="roundRect">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School</a:t>
          </a:r>
        </a:p>
      </dsp:txBody>
      <dsp:txXfrm>
        <a:off x="1840472" y="39150"/>
        <a:ext cx="1154183" cy="722846"/>
      </dsp:txXfrm>
    </dsp:sp>
    <dsp:sp modelId="{E00FBA94-8B21-4162-8936-3ADDBAAF1887}">
      <dsp:nvSpPr>
        <dsp:cNvPr id="0" name=""/>
        <dsp:cNvSpPr/>
      </dsp:nvSpPr>
      <dsp:spPr>
        <a:xfrm>
          <a:off x="1093605" y="400574"/>
          <a:ext cx="2647917" cy="2647917"/>
        </a:xfrm>
        <a:custGeom>
          <a:avLst/>
          <a:gdLst/>
          <a:ahLst/>
          <a:cxnLst/>
          <a:rect l="0" t="0" r="0" b="0"/>
          <a:pathLst>
            <a:path>
              <a:moveTo>
                <a:pt x="1949039" y="156850"/>
              </a:moveTo>
              <a:arcTo wR="1323958" hR="1323958" stAng="17890359" swAng="2626972"/>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02CC0D-E257-4BAC-AD07-6C90D5186C2C}">
      <dsp:nvSpPr>
        <dsp:cNvPr id="0" name=""/>
        <dsp:cNvSpPr/>
      </dsp:nvSpPr>
      <dsp:spPr>
        <a:xfrm>
          <a:off x="3125327" y="1324005"/>
          <a:ext cx="1232391" cy="801054"/>
        </a:xfrm>
        <a:prstGeom prst="roundRect">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Doctor</a:t>
          </a:r>
        </a:p>
      </dsp:txBody>
      <dsp:txXfrm>
        <a:off x="3164431" y="1363109"/>
        <a:ext cx="1154183" cy="722846"/>
      </dsp:txXfrm>
    </dsp:sp>
    <dsp:sp modelId="{5693A139-C7A8-4F94-9FB3-23BB4108FDA1}">
      <dsp:nvSpPr>
        <dsp:cNvPr id="0" name=""/>
        <dsp:cNvSpPr/>
      </dsp:nvSpPr>
      <dsp:spPr>
        <a:xfrm>
          <a:off x="1093605" y="400574"/>
          <a:ext cx="2647917" cy="2647917"/>
        </a:xfrm>
        <a:custGeom>
          <a:avLst/>
          <a:gdLst/>
          <a:ahLst/>
          <a:cxnLst/>
          <a:rect l="0" t="0" r="0" b="0"/>
          <a:pathLst>
            <a:path>
              <a:moveTo>
                <a:pt x="2582800" y="1734062"/>
              </a:moveTo>
              <a:arcTo wR="1323958" hR="1323958" stAng="1082669" swAng="2626972"/>
            </a:path>
          </a:pathLst>
        </a:custGeom>
        <a:noFill/>
        <a:ln w="635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71F18F-1B7B-431B-A5D7-5533C4DFFAE1}">
      <dsp:nvSpPr>
        <dsp:cNvPr id="0" name=""/>
        <dsp:cNvSpPr/>
      </dsp:nvSpPr>
      <dsp:spPr>
        <a:xfrm>
          <a:off x="1801368" y="2647964"/>
          <a:ext cx="1232391" cy="801054"/>
        </a:xfrm>
        <a:prstGeom prst="roundRect">
          <a:avLst/>
        </a:prstGeom>
        <a:gradFill rotWithShape="0">
          <a:gsLst>
            <a:gs pos="0">
              <a:schemeClr val="accent4">
                <a:hueOff val="0"/>
                <a:satOff val="0"/>
                <a:lumOff val="0"/>
                <a:alphaOff val="0"/>
                <a:tint val="80000"/>
                <a:satMod val="107000"/>
                <a:lumMod val="103000"/>
              </a:schemeClr>
            </a:gs>
            <a:gs pos="100000">
              <a:schemeClr val="accent4">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Church</a:t>
          </a:r>
        </a:p>
      </dsp:txBody>
      <dsp:txXfrm>
        <a:off x="1840472" y="2687068"/>
        <a:ext cx="1154183" cy="722846"/>
      </dsp:txXfrm>
    </dsp:sp>
    <dsp:sp modelId="{E08FE342-3611-4944-B702-5E3FB372FEA1}">
      <dsp:nvSpPr>
        <dsp:cNvPr id="0" name=""/>
        <dsp:cNvSpPr/>
      </dsp:nvSpPr>
      <dsp:spPr>
        <a:xfrm>
          <a:off x="1093605" y="400574"/>
          <a:ext cx="2647917" cy="2647917"/>
        </a:xfrm>
        <a:custGeom>
          <a:avLst/>
          <a:gdLst/>
          <a:ahLst/>
          <a:cxnLst/>
          <a:rect l="0" t="0" r="0" b="0"/>
          <a:pathLst>
            <a:path>
              <a:moveTo>
                <a:pt x="698878" y="2491067"/>
              </a:moveTo>
              <a:arcTo wR="1323958" hR="1323958" stAng="7090359" swAng="2626972"/>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087D4F-D543-493B-A6BC-2876B67F4BE7}">
      <dsp:nvSpPr>
        <dsp:cNvPr id="0" name=""/>
        <dsp:cNvSpPr/>
      </dsp:nvSpPr>
      <dsp:spPr>
        <a:xfrm>
          <a:off x="477409" y="1324005"/>
          <a:ext cx="1232391" cy="801054"/>
        </a:xfrm>
        <a:prstGeom prst="roundRect">
          <a:avLst/>
        </a:prstGeom>
        <a:gradFill rotWithShape="0">
          <a:gsLst>
            <a:gs pos="0">
              <a:schemeClr val="accent5">
                <a:hueOff val="0"/>
                <a:satOff val="0"/>
                <a:lumOff val="0"/>
                <a:alphaOff val="0"/>
                <a:tint val="80000"/>
                <a:satMod val="107000"/>
                <a:lumMod val="103000"/>
              </a:schemeClr>
            </a:gs>
            <a:gs pos="100000">
              <a:schemeClr val="accent5">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Job</a:t>
          </a:r>
        </a:p>
      </dsp:txBody>
      <dsp:txXfrm>
        <a:off x="516513" y="1363109"/>
        <a:ext cx="1154183" cy="722846"/>
      </dsp:txXfrm>
    </dsp:sp>
    <dsp:sp modelId="{CDB4C02A-52AB-4488-B6CF-8861EE4365EB}">
      <dsp:nvSpPr>
        <dsp:cNvPr id="0" name=""/>
        <dsp:cNvSpPr/>
      </dsp:nvSpPr>
      <dsp:spPr>
        <a:xfrm>
          <a:off x="1093605" y="400574"/>
          <a:ext cx="2647917" cy="2647917"/>
        </a:xfrm>
        <a:custGeom>
          <a:avLst/>
          <a:gdLst/>
          <a:ahLst/>
          <a:cxnLst/>
          <a:rect l="0" t="0" r="0" b="0"/>
          <a:pathLst>
            <a:path>
              <a:moveTo>
                <a:pt x="65117" y="913855"/>
              </a:moveTo>
              <a:arcTo wR="1323958" hR="1323958" stAng="11882669" swAng="2626972"/>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0638F-5CE0-8145-B697-BE7527613549}" type="datetimeFigureOut">
              <a:rPr lang="en-US" smtClean="0"/>
              <a:t>5/12/25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25DFE-A46E-A149-9E3B-7A2D4206E4B9}" type="slidenum">
              <a:rPr lang="en-US" smtClean="0"/>
              <a:t>‹#›</a:t>
            </a:fld>
            <a:endParaRPr lang="en-US"/>
          </a:p>
        </p:txBody>
      </p:sp>
    </p:spTree>
    <p:extLst>
      <p:ext uri="{BB962C8B-B14F-4D97-AF65-F5344CB8AC3E}">
        <p14:creationId xmlns:p14="http://schemas.microsoft.com/office/powerpoint/2010/main" val="235726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rPr>
              <a:t>This session is intended to be an introduction to and an overview of the law relating to the subject matter jurisdiction of a North Carolina court to make a child custody determination. The law regarding subject matter jurisdiction is the same whether the child custody determination is made within the context of a child custody case filed pursuant to North Carolina General Statutes </a:t>
            </a:r>
            <a:r>
              <a:rPr lang="en-US" sz="1800" b="1" dirty="0">
                <a:solidFill>
                  <a:srgbClr val="000000"/>
                </a:solidFill>
                <a:effectLst/>
                <a:latin typeface="Calibri" panose="020F0502020204030204" pitchFamily="34" charset="0"/>
                <a:ea typeface="Times New Roman" panose="02020603050405020304" pitchFamily="18" charset="0"/>
              </a:rPr>
              <a:t>Chapter 50,</a:t>
            </a:r>
            <a:r>
              <a:rPr lang="en-US" sz="1800" dirty="0">
                <a:solidFill>
                  <a:srgbClr val="000000"/>
                </a:solidFill>
                <a:effectLst/>
                <a:latin typeface="Calibri" panose="020F0502020204030204" pitchFamily="34" charset="0"/>
                <a:ea typeface="Times New Roman" panose="02020603050405020304" pitchFamily="18" charset="0"/>
              </a:rPr>
              <a:t> a </a:t>
            </a:r>
            <a:r>
              <a:rPr lang="en-US" sz="1800" b="1" dirty="0">
                <a:solidFill>
                  <a:srgbClr val="000000"/>
                </a:solidFill>
                <a:effectLst/>
                <a:latin typeface="Calibri" panose="020F0502020204030204" pitchFamily="34" charset="0"/>
                <a:ea typeface="Times New Roman" panose="02020603050405020304" pitchFamily="18" charset="0"/>
              </a:rPr>
              <a:t>juvenile abuse, neglect or dependency proceeding</a:t>
            </a:r>
            <a:r>
              <a:rPr lang="en-US" sz="1800" dirty="0">
                <a:solidFill>
                  <a:srgbClr val="000000"/>
                </a:solidFill>
                <a:effectLst/>
                <a:latin typeface="Calibri" panose="020F0502020204030204" pitchFamily="34" charset="0"/>
                <a:ea typeface="Times New Roman" panose="02020603050405020304" pitchFamily="18" charset="0"/>
              </a:rPr>
              <a:t> brought pursuant to General Statutes Chapter 7B, a </a:t>
            </a:r>
            <a:r>
              <a:rPr lang="en-US" sz="1800" b="1" dirty="0">
                <a:solidFill>
                  <a:srgbClr val="000000"/>
                </a:solidFill>
                <a:effectLst/>
                <a:latin typeface="Calibri" panose="020F0502020204030204" pitchFamily="34" charset="0"/>
                <a:ea typeface="Times New Roman" panose="02020603050405020304" pitchFamily="18" charset="0"/>
              </a:rPr>
              <a:t>termination of parental rights proceeding,</a:t>
            </a:r>
            <a:r>
              <a:rPr lang="en-US" sz="1800" dirty="0">
                <a:solidFill>
                  <a:srgbClr val="000000"/>
                </a:solidFill>
                <a:effectLst/>
                <a:latin typeface="Calibri" panose="020F0502020204030204" pitchFamily="34" charset="0"/>
                <a:ea typeface="Times New Roman" panose="02020603050405020304" pitchFamily="18" charset="0"/>
              </a:rPr>
              <a:t> a </a:t>
            </a:r>
            <a:r>
              <a:rPr lang="en-US" sz="1800" b="1" dirty="0">
                <a:solidFill>
                  <a:srgbClr val="000000"/>
                </a:solidFill>
                <a:effectLst/>
                <a:latin typeface="Calibri" panose="020F0502020204030204" pitchFamily="34" charset="0"/>
                <a:ea typeface="Times New Roman" panose="02020603050405020304" pitchFamily="18" charset="0"/>
              </a:rPr>
              <a:t>guardianship </a:t>
            </a:r>
            <a:r>
              <a:rPr lang="en-US" sz="1800" dirty="0">
                <a:solidFill>
                  <a:srgbClr val="000000"/>
                </a:solidFill>
                <a:effectLst/>
                <a:latin typeface="Calibri" panose="020F0502020204030204" pitchFamily="34" charset="0"/>
                <a:ea typeface="Times New Roman" panose="02020603050405020304" pitchFamily="18" charset="0"/>
              </a:rPr>
              <a:t>proceeding or a request for an award of temporary child custody as part of a domestic violence protective order in a </a:t>
            </a:r>
            <a:r>
              <a:rPr lang="en-US" sz="1800" b="1" dirty="0">
                <a:solidFill>
                  <a:srgbClr val="000000"/>
                </a:solidFill>
                <a:effectLst/>
                <a:latin typeface="Calibri" panose="020F0502020204030204" pitchFamily="34" charset="0"/>
                <a:ea typeface="Times New Roman" panose="02020603050405020304" pitchFamily="18" charset="0"/>
              </a:rPr>
              <a:t>Chapter 50B proceeding</a:t>
            </a:r>
            <a:r>
              <a:rPr lang="en-US" sz="1800" dirty="0">
                <a:solidFill>
                  <a:srgbClr val="000000"/>
                </a:solidFill>
                <a:effectLst/>
                <a:latin typeface="Calibri" panose="020F0502020204030204" pitchFamily="34" charset="0"/>
                <a:ea typeface="Times New Roman" panose="02020603050405020304" pitchFamily="18" charset="0"/>
              </a:rPr>
              <a:t>.</a:t>
            </a:r>
            <a:br>
              <a:rPr lang="en-US" sz="1800" dirty="0">
                <a:solidFill>
                  <a:srgbClr val="000000"/>
                </a:solidFill>
                <a:effectLst/>
                <a:latin typeface="Calibri" panose="020F0502020204030204" pitchFamily="34"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a:t>
            </a:fld>
            <a:endParaRPr lang="en-US"/>
          </a:p>
        </p:txBody>
      </p:sp>
    </p:spTree>
    <p:extLst>
      <p:ext uri="{BB962C8B-B14F-4D97-AF65-F5344CB8AC3E}">
        <p14:creationId xmlns:p14="http://schemas.microsoft.com/office/powerpoint/2010/main" val="21957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So, where do we find the law relating to subject matter jurisdiction in custody cases? There is a uniform state law and a federal statute.  The uniform state law is the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Uniform Child Custody Jurisdiction and</a:t>
            </a:r>
            <a:r>
              <a:rPr lang="en-US" sz="1800" dirty="0">
                <a:effectLst/>
                <a:latin typeface="Calibri" panose="020F0502020204030204" pitchFamily="34" charset="0"/>
                <a:ea typeface="SimSun" panose="02010600030101010101" pitchFamily="2" charset="-122"/>
                <a:cs typeface="Times New Roman" panose="02020603050405020304" pitchFamily="18" charset="0"/>
              </a:rPr>
              <a:t>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Enforcement Act</a:t>
            </a:r>
            <a:r>
              <a:rPr lang="en-US" sz="1800" dirty="0">
                <a:effectLst/>
                <a:latin typeface="Calibri" panose="020F0502020204030204" pitchFamily="34" charset="0"/>
                <a:ea typeface="SimSun" panose="02010600030101010101" pitchFamily="2" charset="-122"/>
                <a:cs typeface="Times New Roman" panose="02020603050405020304" pitchFamily="18" charset="0"/>
              </a:rPr>
              <a:t>, which I will refer to as the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UCCJEA</a:t>
            </a:r>
            <a:r>
              <a:rPr lang="en-US" sz="1800" dirty="0">
                <a:effectLst/>
                <a:latin typeface="Calibri" panose="020F0502020204030204" pitchFamily="34" charset="0"/>
                <a:ea typeface="SimSun" panose="02010600030101010101" pitchFamily="2" charset="-122"/>
                <a:cs typeface="Times New Roman" panose="02020603050405020304" pitchFamily="18" charset="0"/>
              </a:rPr>
              <a:t>. The UCCJEA became law in North Carolina on October 1, 1999, and is found in North Carolina General Statues Chapter 50A, parts 1 through 3. The relevant federal statute is the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Federal Kidnapping Prevention Act</a:t>
            </a:r>
            <a:r>
              <a:rPr lang="en-US" sz="1800" dirty="0">
                <a:effectLst/>
                <a:latin typeface="Calibri" panose="020F0502020204030204" pitchFamily="34" charset="0"/>
                <a:ea typeface="SimSun" panose="02010600030101010101" pitchFamily="2" charset="-122"/>
                <a:cs typeface="Times New Roman" panose="02020603050405020304" pitchFamily="18" charset="0"/>
              </a:rPr>
              <a:t>, found at 28 US Code Annotated Section 1738A. I will refer to this statue from here on out as the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PKPA.</a:t>
            </a:r>
            <a:r>
              <a:rPr lang="en-US" sz="18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10</a:t>
            </a:fld>
            <a:endParaRPr lang="en-US"/>
          </a:p>
        </p:txBody>
      </p:sp>
    </p:spTree>
    <p:extLst>
      <p:ext uri="{BB962C8B-B14F-4D97-AF65-F5344CB8AC3E}">
        <p14:creationId xmlns:p14="http://schemas.microsoft.com/office/powerpoint/2010/main" val="296673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Federal PKPA is a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full faith and credit statute</a:t>
            </a:r>
            <a:r>
              <a:rPr lang="en-US" sz="1800" dirty="0">
                <a:effectLst/>
                <a:latin typeface="Calibri" panose="020F0502020204030204" pitchFamily="34" charset="0"/>
                <a:ea typeface="SimSun" panose="02010600030101010101" pitchFamily="2" charset="-122"/>
                <a:cs typeface="Times New Roman" panose="02020603050405020304" pitchFamily="18" charset="0"/>
              </a:rPr>
              <a:t>. In other words, the federal statute provides the rules that must be followed in order for a child custody determination made by a court in one state to be entitled to full faith and credit in another state. The PKPA is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not</a:t>
            </a:r>
            <a:r>
              <a:rPr lang="en-US" sz="1800" dirty="0">
                <a:effectLst/>
                <a:latin typeface="Calibri" panose="020F0502020204030204" pitchFamily="34" charset="0"/>
                <a:ea typeface="SimSun" panose="02010600030101010101" pitchFamily="2" charset="-122"/>
                <a:cs typeface="Times New Roman" panose="02020603050405020304" pitchFamily="18" charset="0"/>
              </a:rPr>
              <a:t> a subject matter jurisdiction statute. However, if a court order is entered in violation of the PKPA, a court in another state is not required to honor or even consider that order when the court in the other state subsequently is asked to consider custody of the child at issue.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11</a:t>
            </a:fld>
            <a:endParaRPr lang="en-US"/>
          </a:p>
        </p:txBody>
      </p:sp>
    </p:spTree>
    <p:extLst>
      <p:ext uri="{BB962C8B-B14F-4D97-AF65-F5344CB8AC3E}">
        <p14:creationId xmlns:p14="http://schemas.microsoft.com/office/powerpoint/2010/main" val="423402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SimSun" panose="02010600030101010101" pitchFamily="2" charset="-122"/>
                <a:cs typeface="Times New Roman" panose="02020603050405020304" pitchFamily="18" charset="0"/>
              </a:rPr>
              <a:t>The UCCJEA defines subject matter jurisdiction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The statute is called a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uniform law </a:t>
            </a:r>
            <a:r>
              <a:rPr lang="en-US" sz="1800" dirty="0">
                <a:effectLst/>
                <a:latin typeface="Calibri" panose="020F0502020204030204" pitchFamily="34" charset="0"/>
                <a:ea typeface="SimSun" panose="02010600030101010101" pitchFamily="2" charset="-122"/>
                <a:cs typeface="Times New Roman" panose="02020603050405020304" pitchFamily="18" charset="0"/>
              </a:rPr>
              <a:t>because it is substantially similar if not identical to a model statute created by a national organization called the Uniform Laws Commissioners. As the name of the group implies, the Uniform Laws Commissioners create model statutes to address areas of the law where it is particularly important to have uniformity in the laws of the various states in order to serve a common interest. For custody determinations, uniform laws were created to discourage parents from forum shopping, running from one state to another with children in hopes of obtaining a more favorable custody decision. The goal of this particular uniform law is to designate clearly and uniformly when a state court can act in a custody matter and when it must defer to a court in another state.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12</a:t>
            </a:fld>
            <a:endParaRPr lang="en-US"/>
          </a:p>
        </p:txBody>
      </p:sp>
    </p:spTree>
    <p:extLst>
      <p:ext uri="{BB962C8B-B14F-4D97-AF65-F5344CB8AC3E}">
        <p14:creationId xmlns:p14="http://schemas.microsoft.com/office/powerpoint/2010/main" val="2684829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Let’s talk about the PKPA first.  Congress enacted the PKPA in 1980 in response to a concern over forum shopping by parents and inconsistent custody judgments involving the same children from judges in different states.  The federal act does not attempt to define the jurisdiction of state courts. However, the PKPA does provide that if its provisions are not followed, the resulting state court judgment is not entitled to full faith and credit. The PKPA sets two primary rules: First, a state with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home state</a:t>
            </a:r>
            <a:r>
              <a:rPr lang="en-US" sz="1800" i="1" dirty="0">
                <a:effectLst/>
                <a:latin typeface="Calibri" panose="020F0502020204030204" pitchFamily="34" charset="0"/>
                <a:ea typeface="SimSun" panose="02010600030101010101" pitchFamily="2" charset="-122"/>
                <a:cs typeface="Times New Roman" panose="02020603050405020304" pitchFamily="18" charset="0"/>
              </a:rPr>
              <a:t>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jurisdiction</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a:t>
            </a:r>
            <a:r>
              <a:rPr lang="en-US" sz="1800" dirty="0">
                <a:effectLst/>
                <a:latin typeface="Calibri" panose="020F0502020204030204" pitchFamily="34" charset="0"/>
                <a:ea typeface="SimSun" panose="02010600030101010101" pitchFamily="2" charset="-122"/>
                <a:cs typeface="Times New Roman" panose="02020603050405020304" pitchFamily="18" charset="0"/>
              </a:rPr>
              <a:t>has priority jurisdiction to enter an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initial </a:t>
            </a:r>
            <a:r>
              <a:rPr lang="en-US" sz="1800" dirty="0">
                <a:effectLst/>
                <a:latin typeface="Calibri" panose="020F0502020204030204" pitchFamily="34" charset="0"/>
                <a:ea typeface="SimSun" panose="02010600030101010101" pitchFamily="2" charset="-122"/>
                <a:cs typeface="Times New Roman" panose="02020603050405020304" pitchFamily="18" charset="0"/>
              </a:rPr>
              <a:t>custody determination with regard to a particular child. It is only when there is no home state that a state court can look to the alternative grounds for exercising jurisdiction.  Second, a state that enters a custody order in accordance with the provisions of the PKPA retains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continuing exclusive</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jurisdiction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to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modify</a:t>
            </a:r>
            <a:r>
              <a:rPr lang="en-US" sz="1800" dirty="0">
                <a:effectLst/>
                <a:latin typeface="Calibri" panose="020F0502020204030204" pitchFamily="34" charset="0"/>
                <a:ea typeface="SimSun" panose="02010600030101010101" pitchFamily="2" charset="-122"/>
                <a:cs typeface="Times New Roman" panose="02020603050405020304" pitchFamily="18" charset="0"/>
              </a:rPr>
              <a:t> that order until certain conditions occur that will allow another state to act with regard to the child.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13</a:t>
            </a:fld>
            <a:endParaRPr lang="en-US"/>
          </a:p>
        </p:txBody>
      </p:sp>
    </p:spTree>
    <p:extLst>
      <p:ext uri="{BB962C8B-B14F-4D97-AF65-F5344CB8AC3E}">
        <p14:creationId xmlns:p14="http://schemas.microsoft.com/office/powerpoint/2010/main" val="2715671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In 1997, the Uniform Laws Commissioners adopted the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UCCJEA </a:t>
            </a:r>
            <a:r>
              <a:rPr lang="en-US" sz="1800" dirty="0">
                <a:effectLst/>
                <a:latin typeface="Calibri" panose="020F0502020204030204" pitchFamily="34" charset="0"/>
                <a:ea typeface="SimSun" panose="02010600030101010101" pitchFamily="2" charset="-122"/>
                <a:cs typeface="Times New Roman" panose="02020603050405020304" pitchFamily="18" charset="0"/>
              </a:rPr>
              <a:t>to replace an earlier version of the uniform law called the Uniform Child Custody and Jurisdiction Act, or the UCCJA. The new uniform act – the UCCJEA - incorporates and conforms to the provisions of the PKPA, something the UCCJA did not do. North Carolina adopted the UCCJEA in 1999, and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all other states</a:t>
            </a:r>
            <a:r>
              <a:rPr lang="en-US" sz="1800" dirty="0">
                <a:effectLst/>
                <a:latin typeface="Calibri" panose="020F0502020204030204" pitchFamily="34" charset="0"/>
                <a:ea typeface="SimSun" panose="02010600030101010101" pitchFamily="2" charset="-122"/>
                <a:cs typeface="Times New Roman" panose="02020603050405020304" pitchFamily="18" charset="0"/>
              </a:rPr>
              <a:t> have now adopted the statute as well. It is important to remember that the UCCJEA complies with the PKPA.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The rules regarding jurisdiction and full faith &amp; credit are now essentially the same.</a:t>
            </a:r>
            <a:r>
              <a:rPr lang="en-US" sz="1800" dirty="0">
                <a:effectLst/>
                <a:latin typeface="Calibri" panose="020F0502020204030204" pitchFamily="34" charset="0"/>
                <a:ea typeface="SimSun" panose="02010600030101010101" pitchFamily="2" charset="-122"/>
                <a:cs typeface="Times New Roman" panose="02020603050405020304" pitchFamily="18" charset="0"/>
              </a:rPr>
              <a:t> For that reason and for ease of reference throughout the rest of this course, I will refer only to the provisions of the UCCJEA. Because custody cases frequently require judges in North Carolina to communicate with judges in other states, it is important to remember that all states have adopted the UCCJEA . While there may be minor differences in the statutes of various states, it is relatively safe for you to assume the law of the other state is substantially the same as the law of North Carolina.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14</a:t>
            </a:fld>
            <a:endParaRPr lang="en-US"/>
          </a:p>
        </p:txBody>
      </p:sp>
    </p:spTree>
    <p:extLst>
      <p:ext uri="{BB962C8B-B14F-4D97-AF65-F5344CB8AC3E}">
        <p14:creationId xmlns:p14="http://schemas.microsoft.com/office/powerpoint/2010/main" val="387918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UCCJEA is found in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Chapter 50A</a:t>
            </a:r>
            <a:r>
              <a:rPr lang="en-US" sz="1800" dirty="0">
                <a:effectLst/>
                <a:latin typeface="Calibri" panose="020F0502020204030204" pitchFamily="34" charset="0"/>
                <a:ea typeface="SimSun" panose="02010600030101010101" pitchFamily="2" charset="-122"/>
                <a:cs typeface="Times New Roman" panose="02020603050405020304" pitchFamily="18" charset="0"/>
              </a:rPr>
              <a:t> of the NC General Statues. 50A -102(3) and (4) provide a broad scope for the act by defining the term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“custody determination”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to include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any</a:t>
            </a:r>
            <a:r>
              <a:rPr lang="en-US" sz="1800" dirty="0">
                <a:effectLst/>
                <a:latin typeface="Calibri" panose="020F0502020204030204" pitchFamily="34" charset="0"/>
                <a:ea typeface="SimSun" panose="02010600030101010101" pitchFamily="2" charset="-122"/>
                <a:cs typeface="Times New Roman" panose="02020603050405020304" pitchFamily="18" charset="0"/>
              </a:rPr>
              <a:t>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judgment, decree, or other order of a court providing for the legal custody, physical custody, or visitation with respect to a child, including permanent, temporary, initial, and modification orders,”</a:t>
            </a:r>
            <a:r>
              <a:rPr lang="en-US" sz="1800" dirty="0">
                <a:effectLst/>
                <a:latin typeface="Calibri" panose="020F0502020204030204" pitchFamily="34" charset="0"/>
                <a:ea typeface="SimSun" panose="02010600030101010101" pitchFamily="2" charset="-122"/>
                <a:cs typeface="Times New Roman" panose="02020603050405020304" pitchFamily="18" charset="0"/>
              </a:rPr>
              <a:t> and by defining the term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child custody proceeding</a:t>
            </a:r>
            <a:r>
              <a:rPr lang="en-US" sz="1800" dirty="0">
                <a:effectLst/>
                <a:latin typeface="Calibri" panose="020F0502020204030204" pitchFamily="34" charset="0"/>
                <a:ea typeface="SimSun" panose="02010600030101010101" pitchFamily="2" charset="-122"/>
                <a:cs typeface="Times New Roman" panose="02020603050405020304" pitchFamily="18" charset="0"/>
              </a:rPr>
              <a:t>” to include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any </a:t>
            </a:r>
            <a:r>
              <a:rPr lang="en-US" sz="1800" dirty="0">
                <a:effectLst/>
                <a:latin typeface="Calibri" panose="020F0502020204030204" pitchFamily="34" charset="0"/>
                <a:ea typeface="SimSun" panose="02010600030101010101" pitchFamily="2" charset="-122"/>
                <a:cs typeface="Times New Roman" panose="02020603050405020304" pitchFamily="18" charset="0"/>
              </a:rPr>
              <a:t>proceeding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in which legal custody, physical custody, or visitation with respect to a child is at issue.”</a:t>
            </a:r>
            <a:r>
              <a:rPr lang="en-US" sz="1800" dirty="0">
                <a:effectLst/>
                <a:latin typeface="Calibri" panose="020F0502020204030204" pitchFamily="34" charset="0"/>
                <a:ea typeface="SimSun" panose="02010600030101010101" pitchFamily="2" charset="-122"/>
                <a:cs typeface="Times New Roman" panose="02020603050405020304" pitchFamily="18" charset="0"/>
              </a:rPr>
              <a:t> The statute specifies that the term “custody proceeding” includes proceedings for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divorce, separation, neglect, abuse, dependency, guardianship, paternity, termination of parental rights, and protection from domestic violence.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15</a:t>
            </a:fld>
            <a:endParaRPr lang="en-US"/>
          </a:p>
        </p:txBody>
      </p:sp>
    </p:spTree>
    <p:extLst>
      <p:ext uri="{BB962C8B-B14F-4D97-AF65-F5344CB8AC3E}">
        <p14:creationId xmlns:p14="http://schemas.microsoft.com/office/powerpoint/2010/main" val="123582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Subject matter jurisdiction is determined under the UCCJEA primarily by the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past and present physical location of the child and the parties.</a:t>
            </a:r>
            <a:r>
              <a:rPr lang="en-US" sz="1800" dirty="0">
                <a:effectLst/>
                <a:latin typeface="Calibri" panose="020F0502020204030204" pitchFamily="34" charset="0"/>
                <a:ea typeface="SimSun" panose="02010600030101010101" pitchFamily="2" charset="-122"/>
                <a:cs typeface="Times New Roman" panose="02020603050405020304" pitchFamily="18" charset="0"/>
              </a:rPr>
              <a:t> Because factual information regarding the past and present location of the child and the parties is necessary for a court to determine whether it has jurisdiction to proceed in particular case, GS 50A-209 requires that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every</a:t>
            </a:r>
            <a:r>
              <a:rPr lang="en-US" sz="1800" dirty="0">
                <a:effectLst/>
                <a:latin typeface="Calibri" panose="020F0502020204030204" pitchFamily="34" charset="0"/>
                <a:ea typeface="SimSun" panose="02010600030101010101" pitchFamily="2" charset="-122"/>
                <a:cs typeface="Times New Roman" panose="02020603050405020304" pitchFamily="18" charset="0"/>
              </a:rPr>
              <a:t> pleading requesting a custody determination contain the information set out in that statue. The North Carolina Administration Office of the Courts has developed a form entitled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“Affidavit as to the Status of Minor Child</a:t>
            </a:r>
            <a:r>
              <a:rPr lang="en-US" sz="1800" dirty="0">
                <a:effectLst/>
                <a:latin typeface="Calibri" panose="020F0502020204030204" pitchFamily="34" charset="0"/>
                <a:ea typeface="SimSun" panose="02010600030101010101" pitchFamily="2" charset="-122"/>
                <a:cs typeface="Times New Roman" panose="02020603050405020304" pitchFamily="18" charset="0"/>
              </a:rPr>
              <a:t>” to be used in custody cases to be sure the court receives all required information. This form is available online and in the clerk’s office in every county. It is Form number AOC-CV-609. Parties are not required to use the form, and many attorneys choose to include the required information in the pleading itself.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16</a:t>
            </a:fld>
            <a:endParaRPr lang="en-US"/>
          </a:p>
        </p:txBody>
      </p:sp>
    </p:spTree>
    <p:extLst>
      <p:ext uri="{BB962C8B-B14F-4D97-AF65-F5344CB8AC3E}">
        <p14:creationId xmlns:p14="http://schemas.microsoft.com/office/powerpoint/2010/main" val="393629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following information is required by 50A-209: </a:t>
            </a:r>
          </a:p>
          <a:p>
            <a:pPr marL="0" marR="0" indent="45720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child’s present address</a:t>
            </a:r>
          </a:p>
          <a:p>
            <a:pPr marL="0" marR="0" indent="45720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places where the child has lived the last five years, and</a:t>
            </a:r>
          </a:p>
          <a:p>
            <a:pPr marL="457200" marR="0" indent="28575">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names and present addresses of the persons with whom the child has lived during that period. </a:t>
            </a:r>
          </a:p>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In addition, the party filing the pleading must state:</a:t>
            </a:r>
          </a:p>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 	whether he or she has participated in any other proceeding involving this child,</a:t>
            </a:r>
          </a:p>
          <a:p>
            <a:pPr marL="0" marR="0" indent="45720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 knows of any other proceeding that could affect the current proceedings, or</a:t>
            </a:r>
          </a:p>
          <a:p>
            <a:pPr marL="457200" marR="0">
              <a:lnSpc>
                <a:spcPct val="115000"/>
              </a:lnSpc>
              <a:spcAft>
                <a:spcPts val="10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 knows the names and addresses of any person not a party to the present action who claims right to custody.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17</a:t>
            </a:fld>
            <a:endParaRPr lang="en-US"/>
          </a:p>
        </p:txBody>
      </p:sp>
    </p:spTree>
    <p:extLst>
      <p:ext uri="{BB962C8B-B14F-4D97-AF65-F5344CB8AC3E}">
        <p14:creationId xmlns:p14="http://schemas.microsoft.com/office/powerpoint/2010/main" val="3675725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jurisdictional analysis applicable to a particular case depends on whether the party filing the pleading is requesting an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initial determination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of custody,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modification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of an existing custody determination, or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enforcement</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a:t>
            </a:r>
            <a:r>
              <a:rPr lang="en-US" sz="1800" dirty="0">
                <a:effectLst/>
                <a:latin typeface="Calibri" panose="020F0502020204030204" pitchFamily="34" charset="0"/>
                <a:ea typeface="SimSun" panose="02010600030101010101" pitchFamily="2" charset="-122"/>
                <a:cs typeface="Times New Roman" panose="02020603050405020304" pitchFamily="18" charset="0"/>
              </a:rPr>
              <a:t>of an existing custody order  </a:t>
            </a:r>
          </a:p>
          <a:p>
            <a:pPr marL="0" marR="0">
              <a:lnSpc>
                <a:spcPct val="115000"/>
              </a:lnSpc>
              <a:spcAft>
                <a:spcPts val="10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18</a:t>
            </a:fld>
            <a:endParaRPr lang="en-US"/>
          </a:p>
        </p:txBody>
      </p:sp>
    </p:spTree>
    <p:extLst>
      <p:ext uri="{BB962C8B-B14F-4D97-AF65-F5344CB8AC3E}">
        <p14:creationId xmlns:p14="http://schemas.microsoft.com/office/powerpoint/2010/main" val="4089923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analysis for enforcement is the most simple. This is because North Carolina, like every other state,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always </a:t>
            </a:r>
            <a:r>
              <a:rPr lang="en-US" sz="1800" dirty="0">
                <a:effectLst/>
                <a:latin typeface="Calibri" panose="020F0502020204030204" pitchFamily="34" charset="0"/>
                <a:ea typeface="SimSun" panose="02010600030101010101" pitchFamily="2" charset="-122"/>
                <a:cs typeface="Times New Roman" panose="02020603050405020304" pitchFamily="18" charset="0"/>
              </a:rPr>
              <a:t>has subject matter jurisdiction to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enforce</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a:t>
            </a:r>
            <a:r>
              <a:rPr lang="en-US" sz="1800" dirty="0">
                <a:effectLst/>
                <a:latin typeface="Calibri" panose="020F0502020204030204" pitchFamily="34" charset="0"/>
                <a:ea typeface="SimSun" panose="02010600030101010101" pitchFamily="2" charset="-122"/>
                <a:cs typeface="Times New Roman" panose="02020603050405020304" pitchFamily="18" charset="0"/>
              </a:rPr>
              <a:t>a custody order that was validly entered, regardless of where that order was entered. The UCCJEA states this rule in G.S. 50A-303.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Part 3 of the UCCJEA</a:t>
            </a:r>
            <a:r>
              <a:rPr lang="en-US" sz="1800" dirty="0">
                <a:effectLst/>
                <a:latin typeface="Calibri" panose="020F0502020204030204" pitchFamily="34" charset="0"/>
                <a:ea typeface="SimSun" panose="02010600030101010101" pitchFamily="2" charset="-122"/>
                <a:cs typeface="Times New Roman" panose="02020603050405020304" pitchFamily="18" charset="0"/>
              </a:rPr>
              <a:t> is the section of the act addressing enforcement of custody determinations and it contains detailed procedures to be used when a party wants to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register</a:t>
            </a:r>
            <a:r>
              <a:rPr lang="en-US" sz="1800" dirty="0">
                <a:effectLst/>
                <a:latin typeface="Calibri" panose="020F0502020204030204" pitchFamily="34" charset="0"/>
                <a:ea typeface="SimSun" panose="02010600030101010101" pitchFamily="2" charset="-122"/>
                <a:cs typeface="Times New Roman" panose="02020603050405020304" pitchFamily="18" charset="0"/>
              </a:rPr>
              <a:t> an order from another state and detailed procedures to be used when a party wishes to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enforce </a:t>
            </a:r>
            <a:r>
              <a:rPr lang="en-US" sz="1800" dirty="0">
                <a:effectLst/>
                <a:latin typeface="Calibri" panose="020F0502020204030204" pitchFamily="34" charset="0"/>
                <a:ea typeface="SimSun" panose="02010600030101010101" pitchFamily="2" charset="-122"/>
                <a:cs typeface="Times New Roman" panose="02020603050405020304" pitchFamily="18" charset="0"/>
              </a:rPr>
              <a:t>of an order from another state. The procedures for enforcement are beyond the scope of this presentation. What is important to remember at this point is that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every</a:t>
            </a:r>
            <a:r>
              <a:rPr lang="en-US" sz="1800" dirty="0">
                <a:effectLst/>
                <a:latin typeface="Calibri" panose="020F0502020204030204" pitchFamily="34" charset="0"/>
                <a:ea typeface="SimSun" panose="02010600030101010101" pitchFamily="2" charset="-122"/>
                <a:cs typeface="Times New Roman" panose="02020603050405020304" pitchFamily="18" charset="0"/>
              </a:rPr>
              <a:t> state has the jurisdiction and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the obligation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to enforce orders from other states, as long as those orders were validly entered. Validly entered means entered in accordance with the uniform jurisdictional rules of the UCCJEA and the PKPA.</a:t>
            </a:r>
          </a:p>
          <a:p>
            <a:pPr marL="0" marR="0">
              <a:lnSpc>
                <a:spcPct val="115000"/>
              </a:lnSpc>
              <a:spcAft>
                <a:spcPts val="1000"/>
              </a:spcAft>
            </a:pPr>
            <a:r>
              <a:rPr lang="en-US" sz="1800" b="1" dirty="0">
                <a:effectLst/>
                <a:latin typeface="Calibri" panose="020F0502020204030204" pitchFamily="34" charset="0"/>
                <a:ea typeface="SimSun" panose="02010600030101010101" pitchFamily="2" charset="-122"/>
                <a:cs typeface="Times New Roman" panose="02020603050405020304" pitchFamily="18" charset="0"/>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19</a:t>
            </a:fld>
            <a:endParaRPr lang="en-US"/>
          </a:p>
        </p:txBody>
      </p:sp>
    </p:spTree>
    <p:extLst>
      <p:ext uri="{BB962C8B-B14F-4D97-AF65-F5344CB8AC3E}">
        <p14:creationId xmlns:p14="http://schemas.microsoft.com/office/powerpoint/2010/main" val="169695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my hope that, at the end of this program, you will be able to do each of the following:</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indent="3810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First,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identify the state and federal statutes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define when a North Carolina court has subject matter jurisdiction to enter a child custody determination and when that determination will be entitled to full faith and credit by other states.</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indent="3810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 recognize that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 Carolina courts </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always</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have jurisdiction to </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enforce</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child custody determination that was validly entered.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Third, identify when a North Carolina court has subject matter jurisdiction to enter an </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initial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 custody determination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regarding a particular child.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Fourth, identify when a North Carolina court has subject matter jurisdiction to </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modify</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 existing child custody determination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a:lnSpc>
                <a:spcPct val="115000"/>
              </a:lnSpc>
              <a:spcAft>
                <a:spcPts val="10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Fifth, and finally,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exercise </a:t>
            </a: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emergency custody jurisdiction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compliance with the law</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2</a:t>
            </a:fld>
            <a:endParaRPr lang="en-US"/>
          </a:p>
        </p:txBody>
      </p:sp>
    </p:spTree>
    <p:extLst>
      <p:ext uri="{BB962C8B-B14F-4D97-AF65-F5344CB8AC3E}">
        <p14:creationId xmlns:p14="http://schemas.microsoft.com/office/powerpoint/2010/main" val="2583863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An initial proceeding is defined in GS 50A-202(8) as the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first </a:t>
            </a:r>
            <a:r>
              <a:rPr lang="en-US" sz="1800" dirty="0">
                <a:effectLst/>
                <a:latin typeface="Calibri" panose="020F0502020204030204" pitchFamily="34" charset="0"/>
                <a:ea typeface="SimSun" panose="02010600030101010101" pitchFamily="2" charset="-122"/>
                <a:cs typeface="Times New Roman" panose="02020603050405020304" pitchFamily="18" charset="0"/>
              </a:rPr>
              <a:t>child custody determination regarding a particular child. 50A-201 provides that North Carolina courts have jurisdiction to enter an initial custody determination if:</a:t>
            </a:r>
          </a:p>
          <a:p>
            <a:pPr marL="457200" marR="0" indent="28575">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NC is the home state of the child, or was the home state of the child within six months of the filing of the action and a parent or person acting as a parent continues to reside in the state; or</a:t>
            </a:r>
          </a:p>
          <a:p>
            <a:pPr marL="0" marR="0" indent="45720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There is no home state and NC has significant connection substantial evidence jurisdiction;</a:t>
            </a:r>
            <a:r>
              <a:rPr lang="en-US" sz="1800" i="1" dirty="0">
                <a:effectLst/>
                <a:latin typeface="Calibri" panose="020F0502020204030204" pitchFamily="34" charset="0"/>
                <a:ea typeface="SimSun" panose="02010600030101010101" pitchFamily="2" charset="-122"/>
                <a:cs typeface="Times New Roman" panose="02020603050405020304" pitchFamily="18" charset="0"/>
              </a:rPr>
              <a:t> </a:t>
            </a:r>
            <a:r>
              <a:rPr lang="en-US" sz="1800" dirty="0">
                <a:effectLst/>
                <a:latin typeface="Calibri" panose="020F0502020204030204" pitchFamily="34" charset="0"/>
                <a:ea typeface="SimSun" panose="02010600030101010101" pitchFamily="2" charset="-122"/>
                <a:cs typeface="Times New Roman" panose="02020603050405020304" pitchFamily="18" charset="0"/>
              </a:rPr>
              <a:t>or</a:t>
            </a:r>
          </a:p>
          <a:p>
            <a:pPr marL="0" marR="0" indent="45720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 A state with jurisdiction decides NC is a more convenient forum; or</a:t>
            </a:r>
          </a:p>
          <a:p>
            <a:pPr marL="0" marR="0" indent="457200">
              <a:lnSpc>
                <a:spcPct val="115000"/>
              </a:lnSpc>
              <a:spcAft>
                <a:spcPts val="1000"/>
              </a:spcAft>
              <a:buNone/>
            </a:pPr>
            <a:r>
              <a:rPr lang="en-US" sz="1800" b="1" i="1" dirty="0">
                <a:effectLst/>
                <a:latin typeface="Calibri" panose="020F0502020204030204" pitchFamily="34" charset="0"/>
                <a:ea typeface="SimSun" panose="02010600030101010101" pitchFamily="2" charset="-122"/>
                <a:cs typeface="Times New Roman" panose="02020603050405020304" pitchFamily="18" charset="0"/>
              </a:rPr>
              <a:t> </a:t>
            </a:r>
            <a:r>
              <a:rPr lang="en-US" sz="1800" dirty="0">
                <a:effectLst/>
                <a:latin typeface="Calibri" panose="020F0502020204030204" pitchFamily="34" charset="0"/>
                <a:ea typeface="SimSun" panose="02010600030101010101" pitchFamily="2" charset="-122"/>
                <a:cs typeface="Times New Roman" panose="02020603050405020304" pitchFamily="18" charset="0"/>
              </a:rPr>
              <a:t>No state has jurisdiction. This is referred to as default jurisdiction. </a:t>
            </a:r>
          </a:p>
          <a:p>
            <a:pPr>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In compliance with the PKPA, the UCCJEA sets out a clear preference that jurisdiction be exercised by the child’s home state. </a:t>
            </a: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20</a:t>
            </a:fld>
            <a:endParaRPr lang="en-US"/>
          </a:p>
        </p:txBody>
      </p:sp>
    </p:spTree>
    <p:extLst>
      <p:ext uri="{BB962C8B-B14F-4D97-AF65-F5344CB8AC3E}">
        <p14:creationId xmlns:p14="http://schemas.microsoft.com/office/powerpoint/2010/main" val="1080161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Home state is defined as the state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where the child has lived at least six months immediately before the filing of the action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GS 50A-102(7). The six month residence requirement is designed to be bright-line easy to apply rule to determine jurisdiction. The second part of the definition of home state jurisdiction found in GS 50A-201(a)(1) [“or was the home state of the child within six months of the filing of the action and a parent or person acting as a parent continues to reside in the state”] is sometimes referred to as the extended home-state rule. A state that has attained home state status for a child will remain home state for a period of time sufficient to allow a new state to attain home-state status. However, both the UCCJEA and the PKPA provide for the extended home state jurisdiction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only if one parent remains in the home state</a:t>
            </a:r>
            <a:r>
              <a:rPr lang="en-US" sz="1800" dirty="0">
                <a:effectLst/>
                <a:latin typeface="Calibri" panose="020F0502020204030204" pitchFamily="34" charset="0"/>
                <a:ea typeface="SimSun" panose="02010600030101010101" pitchFamily="2" charset="-122"/>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21</a:t>
            </a:fld>
            <a:endParaRPr lang="en-US"/>
          </a:p>
        </p:txBody>
      </p:sp>
    </p:spTree>
    <p:extLst>
      <p:ext uri="{BB962C8B-B14F-4D97-AF65-F5344CB8AC3E}">
        <p14:creationId xmlns:p14="http://schemas.microsoft.com/office/powerpoint/2010/main" val="3739526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If there is state with no home state jurisdiction in a particular case either because the child has not lived in any particular state for 6 months or because all parties have left the previous state, the court can nevertheless exercise jurisdiction if there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is no other state with home state status and North Carolina has significant connection substantial evidence jurisdiction pursuant to 50A-201(a)(2)</a:t>
            </a:r>
            <a:r>
              <a:rPr lang="en-US" sz="1800" dirty="0">
                <a:effectLst/>
                <a:latin typeface="Calibri" panose="020F0502020204030204" pitchFamily="34" charset="0"/>
                <a:ea typeface="SimSun" panose="02010600030101010101" pitchFamily="2" charset="-122"/>
                <a:cs typeface="Times New Roman" panose="02020603050405020304" pitchFamily="18" charset="0"/>
              </a:rPr>
              <a:t>. To meet this jurisdiction standard the court must find two things:</a:t>
            </a:r>
          </a:p>
          <a:p>
            <a:pPr marL="457200" marR="0" indent="28575">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First, the child and the child’s parents or person acting as a parent have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significant connections</a:t>
            </a:r>
            <a:r>
              <a:rPr lang="en-US" sz="1800" dirty="0">
                <a:effectLst/>
                <a:latin typeface="Calibri" panose="020F0502020204030204" pitchFamily="34" charset="0"/>
                <a:ea typeface="SimSun" panose="02010600030101010101" pitchFamily="2" charset="-122"/>
                <a:cs typeface="Times New Roman" panose="02020603050405020304" pitchFamily="18" charset="0"/>
              </a:rPr>
              <a:t> with the state other than physical presence, and </a:t>
            </a:r>
          </a:p>
          <a:p>
            <a:pPr marL="45720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Second there is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substantial evidence</a:t>
            </a:r>
            <a:r>
              <a:rPr lang="en-US" sz="1800" dirty="0">
                <a:effectLst/>
                <a:latin typeface="Calibri" panose="020F0502020204030204" pitchFamily="34" charset="0"/>
                <a:ea typeface="SimSun" panose="02010600030101010101" pitchFamily="2" charset="-122"/>
                <a:cs typeface="Times New Roman" panose="02020603050405020304" pitchFamily="18" charset="0"/>
              </a:rPr>
              <a:t> in the state concerning the child’s care, protection, training and personal relationships. </a:t>
            </a:r>
          </a:p>
          <a:p>
            <a:pPr marL="0" marR="0">
              <a:lnSpc>
                <a:spcPct val="115000"/>
              </a:lnSpc>
              <a:spcAft>
                <a:spcPts val="10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This standard is much more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subjective</a:t>
            </a:r>
            <a:r>
              <a:rPr lang="en-US" sz="1800" dirty="0">
                <a:effectLst/>
                <a:latin typeface="Calibri" panose="020F0502020204030204" pitchFamily="34" charset="0"/>
                <a:ea typeface="SimSun" panose="02010600030101010101" pitchFamily="2" charset="-122"/>
                <a:cs typeface="Times New Roman" panose="02020603050405020304" pitchFamily="18" charset="0"/>
              </a:rPr>
              <a:t> than home state jurisdiction. Remember that it can only be considered if the court first concludes the child has no home state.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22</a:t>
            </a:fld>
            <a:endParaRPr lang="en-US"/>
          </a:p>
        </p:txBody>
      </p:sp>
    </p:spTree>
    <p:extLst>
      <p:ext uri="{BB962C8B-B14F-4D97-AF65-F5344CB8AC3E}">
        <p14:creationId xmlns:p14="http://schemas.microsoft.com/office/powerpoint/2010/main" val="2192282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North Carolina has only two appellate opinions examining the application of significant connection/substantial evidence jurisdiction. In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Pheasent v. McKibben</a:t>
            </a:r>
            <a:r>
              <a:rPr lang="en-US" sz="1800" dirty="0">
                <a:effectLst/>
                <a:latin typeface="Calibri" panose="020F0502020204030204" pitchFamily="34" charset="0"/>
                <a:ea typeface="SimSun" panose="02010600030101010101" pitchFamily="2" charset="-122"/>
                <a:cs typeface="Times New Roman" panose="02020603050405020304" pitchFamily="18" charset="0"/>
              </a:rPr>
              <a:t>, 100 NC App 379 (1990), the court found that North Carolina did have significant connection jurisdiction in a situation where the child had lived in North Carolina with his mother for 14 out of the previous 24 months. In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Holland v. Holland, </a:t>
            </a:r>
            <a:r>
              <a:rPr lang="en-US" sz="1800" dirty="0">
                <a:effectLst/>
                <a:latin typeface="Calibri" panose="020F0502020204030204" pitchFamily="34" charset="0"/>
                <a:ea typeface="SimSun" panose="02010600030101010101" pitchFamily="2" charset="-122"/>
                <a:cs typeface="Times New Roman" panose="02020603050405020304" pitchFamily="18" charset="0"/>
              </a:rPr>
              <a:t>56 NC App 96 (1982), the court determined that North Carolina did not have significant connection/substantial evidence  jurisdiction where the 11-year-old child had spend the last 6 years in Georgia. In the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Holland </a:t>
            </a:r>
            <a:r>
              <a:rPr lang="en-US" sz="1800" dirty="0">
                <a:effectLst/>
                <a:latin typeface="Calibri" panose="020F0502020204030204" pitchFamily="34" charset="0"/>
                <a:ea typeface="SimSun" panose="02010600030101010101" pitchFamily="2" charset="-122"/>
                <a:cs typeface="Times New Roman" panose="02020603050405020304" pitchFamily="18" charset="0"/>
              </a:rPr>
              <a:t>case, the court held that before exercising significant connection/substantial evidence  jurisdiction, the trial court should conclude there is evidence in the state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beyond “the declarations of competing parents” and that there are resources of information in the state that address aspects of the child’s “present or future care, protection, training, and personal relationships”.</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23</a:t>
            </a:fld>
            <a:endParaRPr lang="en-US"/>
          </a:p>
        </p:txBody>
      </p:sp>
    </p:spTree>
    <p:extLst>
      <p:ext uri="{BB962C8B-B14F-4D97-AF65-F5344CB8AC3E}">
        <p14:creationId xmlns:p14="http://schemas.microsoft.com/office/powerpoint/2010/main" val="164654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When a state does not have home state jurisdiction or significant connection/substantial evidence jurisdiction, the state nevertheless may obtain jurisdiction from a state with jurisdiction if the state with jurisdiction determines that the other state is the more appropriate forum within which to litigate the custody dispute.  G.S. 50A-207 allows a court with jurisdiction to “decline” to exercise jurisdiction when that court determines based on factors set out in that statute that it is more appropriate for a court in another state to hear and decide the custody matter. So for example, if Tennessee is the home state of a child because the child lived in Tennessee for more than six months, but  moved to North Carolina less than six months ago with mom, and dad remains in Tennessee, the Tennessee court may decide that it is more appropriate to allow North Carolina to litigate the custody issue. The Tennessee court may base that decision on number of factors, including the relative financial situations of the parties and the location of the evidence that will be necessary in a custody trial. If Tennessee makes such a determination, North Carolina will have jurisdiction to decide custody, even though Tennessee is the home state of the child.</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24</a:t>
            </a:fld>
            <a:endParaRPr lang="en-US"/>
          </a:p>
        </p:txBody>
      </p:sp>
    </p:spTree>
    <p:extLst>
      <p:ext uri="{BB962C8B-B14F-4D97-AF65-F5344CB8AC3E}">
        <p14:creationId xmlns:p14="http://schemas.microsoft.com/office/powerpoint/2010/main" val="3566522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A modification proceeding is defined by 50A-102(11) as a “custody determination that changes, replaces, or supersedes, or is otherwise made after a previous determination concerning the same child, whether or not it is made by the court that made the previous determination.”</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29</a:t>
            </a:fld>
            <a:endParaRPr lang="en-US"/>
          </a:p>
        </p:txBody>
      </p:sp>
    </p:spTree>
    <p:extLst>
      <p:ext uri="{BB962C8B-B14F-4D97-AF65-F5344CB8AC3E}">
        <p14:creationId xmlns:p14="http://schemas.microsoft.com/office/powerpoint/2010/main" val="2592372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key concept in modification jurisdiction is the concept of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continuing exclusive jurisdiction</a:t>
            </a:r>
            <a:r>
              <a:rPr lang="en-US" sz="1800" dirty="0">
                <a:effectLst/>
                <a:latin typeface="Calibri" panose="020F0502020204030204" pitchFamily="34" charset="0"/>
                <a:ea typeface="SimSun" panose="02010600030101010101" pitchFamily="2" charset="-122"/>
                <a:cs typeface="Times New Roman" panose="02020603050405020304" pitchFamily="18" charset="0"/>
              </a:rPr>
              <a:t> or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CEJ</a:t>
            </a:r>
            <a:r>
              <a:rPr lang="en-US" sz="1800" dirty="0">
                <a:effectLst/>
                <a:latin typeface="Calibri" panose="020F0502020204030204" pitchFamily="34" charset="0"/>
                <a:ea typeface="SimSun" panose="02010600030101010101" pitchFamily="2" charset="-122"/>
                <a:cs typeface="Times New Roman" panose="02020603050405020304" pitchFamily="18" charset="0"/>
              </a:rPr>
              <a:t> for short. The concept of CEJ was created in order to limit the ability of state courts to modify custody orders validly entered in another state.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GS 50A-203 prohibits a North Carolina court from modifying an order of another state, unless the North Carolina court first determines that the state which entered the order no longer has CEJ, or the state has CEJ but has entered an order concluding North Carolina should exercise jurisdiction because it is a more convenient forum.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30</a:t>
            </a:fld>
            <a:endParaRPr lang="en-US"/>
          </a:p>
        </p:txBody>
      </p:sp>
    </p:spTree>
    <p:extLst>
      <p:ext uri="{BB962C8B-B14F-4D97-AF65-F5344CB8AC3E}">
        <p14:creationId xmlns:p14="http://schemas.microsoft.com/office/powerpoint/2010/main" val="1619279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So when does a court have CEJ? CEJ is defined in GS 50A-202. That statute provides that when a state enters an initial order, that state retains the continuing exclusive jurisdiction to modify that order until:</a:t>
            </a:r>
          </a:p>
          <a:p>
            <a:pPr marL="457200" marR="0">
              <a:lnSpc>
                <a:spcPct val="115000"/>
              </a:lnSpc>
              <a:spcAft>
                <a:spcPts val="1000"/>
              </a:spcAft>
              <a:buNone/>
            </a:pPr>
            <a:r>
              <a:rPr lang="en-US" sz="1800" b="1" i="1" dirty="0">
                <a:effectLst/>
                <a:latin typeface="Calibri" panose="020F0502020204030204" pitchFamily="34" charset="0"/>
                <a:ea typeface="SimSun" panose="02010600030101010101" pitchFamily="2" charset="-122"/>
                <a:cs typeface="Times New Roman" panose="02020603050405020304" pitchFamily="18" charset="0"/>
              </a:rPr>
              <a:t>that state</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determines it no longer has significant connection/substantial evidence jurisdiction, or</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a:lnSpc>
                <a:spcPct val="115000"/>
              </a:lnSpc>
              <a:spcAft>
                <a:spcPts val="1000"/>
              </a:spcAft>
              <a:buNone/>
            </a:pPr>
            <a:r>
              <a:rPr lang="en-US" sz="1800" b="1" i="1" dirty="0">
                <a:effectLst/>
                <a:latin typeface="Calibri" panose="020F0502020204030204" pitchFamily="34" charset="0"/>
                <a:ea typeface="SimSun" panose="02010600030101010101" pitchFamily="2" charset="-122"/>
                <a:cs typeface="Times New Roman" panose="02020603050405020304" pitchFamily="18" charset="0"/>
              </a:rPr>
              <a:t>any state</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determines that none of the parties to the initial custody order or the child continue to reside in the state that entered the initial order.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This means simply that once a court makes a custody determination, that state retains the exclusive authority to make all decisions about jurisdiction as long as one party or the child reside</a:t>
            </a:r>
            <a:r>
              <a:rPr lang="en-US" sz="18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s</a:t>
            </a:r>
            <a:r>
              <a:rPr lang="en-US" sz="1800" dirty="0">
                <a:effectLst/>
                <a:latin typeface="Calibri" panose="020F0502020204030204" pitchFamily="34" charset="0"/>
                <a:ea typeface="SimSun" panose="02010600030101010101" pitchFamily="2" charset="-122"/>
                <a:cs typeface="Times New Roman" panose="02020603050405020304" pitchFamily="18" charset="0"/>
              </a:rPr>
              <a:t> in that state. This doesn’t necessarily mean that the state will in fact have jurisdiction in a particular case, but rather it means that the state will be the only state with authority to make a jurisdictional decision. Once all the parties and the child leave the state however, then other courts can determine if they have jurisdiction to modify an order.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31</a:t>
            </a:fld>
            <a:endParaRPr lang="en-US"/>
          </a:p>
        </p:txBody>
      </p:sp>
    </p:spTree>
    <p:extLst>
      <p:ext uri="{BB962C8B-B14F-4D97-AF65-F5344CB8AC3E}">
        <p14:creationId xmlns:p14="http://schemas.microsoft.com/office/powerpoint/2010/main" val="348466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SimSun" panose="02010600030101010101" pitchFamily="2" charset="-122"/>
                <a:cs typeface="Times New Roman" panose="02020603050405020304" pitchFamily="18" charset="0"/>
              </a:rPr>
              <a:t>So, for example, suppose New York entered an initial custody order regarding a child in 2010. Immediately thereafter, mom and child move to North Carolina and dad moves to Tennessee. If any action is filed seeking modification of that 2010 New York custody order, the New York court will not have CEJ because both parties and the child have left New York. However, if dad had stayed in New York rather than moving to Tennessee, the New York court would have CEJ, meaning the New York court would have the exclusive right to determine whether New York still has grounds to exercise jurisdiction at the time the motion to modify is filed. No other state court would have the authority to make that determination, as long as dad reside</a:t>
            </a:r>
            <a:r>
              <a:rPr lang="en-US" sz="18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s</a:t>
            </a:r>
            <a:r>
              <a:rPr lang="en-US" sz="1800" dirty="0">
                <a:effectLst/>
                <a:latin typeface="Calibri" panose="020F0502020204030204" pitchFamily="34" charset="0"/>
                <a:ea typeface="SimSun" panose="02010600030101010101" pitchFamily="2" charset="-122"/>
                <a:cs typeface="Times New Roman" panose="02020603050405020304" pitchFamily="18" charset="0"/>
              </a:rPr>
              <a:t> in New York</a:t>
            </a:r>
            <a:r>
              <a:rPr lang="en-US" sz="18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32</a:t>
            </a:fld>
            <a:endParaRPr lang="en-US"/>
          </a:p>
        </p:txBody>
      </p:sp>
    </p:spTree>
    <p:extLst>
      <p:ext uri="{BB962C8B-B14F-4D97-AF65-F5344CB8AC3E}">
        <p14:creationId xmlns:p14="http://schemas.microsoft.com/office/powerpoint/2010/main" val="813367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G.S. 50A-203 provides that a North Carolina court can modify an order entered in another state only if the North Carolina judge determines:</a:t>
            </a:r>
          </a:p>
          <a:p>
            <a:pPr marL="457200" marR="0" indent="28575">
              <a:lnSpc>
                <a:spcPct val="115000"/>
              </a:lnSpc>
              <a:spcAft>
                <a:spcPts val="1000"/>
              </a:spcAft>
              <a:buNone/>
            </a:pPr>
            <a:r>
              <a:rPr lang="en-US" sz="1800" b="1" dirty="0">
                <a:effectLst/>
                <a:latin typeface="Calibri" panose="020F0502020204030204" pitchFamily="34" charset="0"/>
                <a:ea typeface="SimSun" panose="02010600030101010101" pitchFamily="2" charset="-122"/>
                <a:cs typeface="Times New Roman" panose="02020603050405020304" pitchFamily="18" charset="0"/>
              </a:rPr>
              <a:t>First, </a:t>
            </a:r>
            <a:r>
              <a:rPr lang="en-US" sz="1800" dirty="0">
                <a:effectLst/>
                <a:latin typeface="Calibri" panose="020F0502020204030204" pitchFamily="34" charset="0"/>
                <a:ea typeface="SimSun" panose="02010600030101010101" pitchFamily="2" charset="-122"/>
                <a:cs typeface="Times New Roman" panose="02020603050405020304" pitchFamily="18" charset="0"/>
              </a:rPr>
              <a:t>that</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no other state has CEJ</a:t>
            </a:r>
            <a:r>
              <a:rPr lang="en-US" sz="1800" dirty="0">
                <a:effectLst/>
                <a:latin typeface="Calibri" panose="020F0502020204030204" pitchFamily="34" charset="0"/>
                <a:ea typeface="SimSun" panose="02010600030101010101" pitchFamily="2" charset="-122"/>
                <a:cs typeface="Times New Roman" panose="02020603050405020304" pitchFamily="18" charset="0"/>
              </a:rPr>
              <a:t>, or that the state with CEJ has decided North Carolina is the more convenient forum pursuant to GS 50A-207 which we discussed earlier in the context of initial jurisdiction -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and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a:lnSpc>
                <a:spcPct val="115000"/>
              </a:lnSpc>
              <a:spcAft>
                <a:spcPts val="1000"/>
              </a:spcAft>
            </a:pPr>
            <a:r>
              <a:rPr lang="en-US" sz="1800" b="1" dirty="0">
                <a:effectLst/>
                <a:latin typeface="Calibri" panose="020F0502020204030204" pitchFamily="34" charset="0"/>
                <a:ea typeface="SimSun" panose="02010600030101010101" pitchFamily="2" charset="-122"/>
                <a:cs typeface="Times New Roman" panose="02020603050405020304" pitchFamily="18" charset="0"/>
              </a:rPr>
              <a:t>Second, </a:t>
            </a:r>
            <a:r>
              <a:rPr lang="en-US" sz="1800" dirty="0">
                <a:effectLst/>
                <a:latin typeface="Calibri" panose="020F0502020204030204" pitchFamily="34" charset="0"/>
                <a:ea typeface="SimSun" panose="02010600030101010101" pitchFamily="2" charset="-122"/>
                <a:cs typeface="Times New Roman" panose="02020603050405020304" pitchFamily="18" charset="0"/>
              </a:rPr>
              <a:t> NC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has a basis for jurisdiction under GS 50A-201(a)(1) or (a)(2) </a:t>
            </a:r>
            <a:r>
              <a:rPr lang="en-US" sz="1800" dirty="0">
                <a:effectLst/>
                <a:latin typeface="Calibri" panose="020F0502020204030204" pitchFamily="34" charset="0"/>
                <a:ea typeface="SimSun" panose="02010600030101010101" pitchFamily="2" charset="-122"/>
                <a:cs typeface="Times New Roman" panose="02020603050405020304" pitchFamily="18" charset="0"/>
              </a:rPr>
              <a:t>, meaning North Carolina now is the home state, or there is no home state and North Carolina has significant connection/substantial evidence jurisdiction.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33</a:t>
            </a:fld>
            <a:endParaRPr lang="en-US"/>
          </a:p>
        </p:txBody>
      </p:sp>
    </p:spTree>
    <p:extLst>
      <p:ext uri="{BB962C8B-B14F-4D97-AF65-F5344CB8AC3E}">
        <p14:creationId xmlns:p14="http://schemas.microsoft.com/office/powerpoint/2010/main" val="411326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rPr>
              <a:t>As we begin our discussion about child custody jurisdiction, it is important to remind ourselves about the difference between </a:t>
            </a:r>
            <a:r>
              <a:rPr lang="en-US" sz="1800" b="1" i="1" dirty="0">
                <a:solidFill>
                  <a:srgbClr val="000000"/>
                </a:solidFill>
                <a:effectLst/>
                <a:latin typeface="Calibri" panose="020F0502020204030204" pitchFamily="34" charset="0"/>
                <a:ea typeface="Times New Roman" panose="02020603050405020304" pitchFamily="18" charset="0"/>
              </a:rPr>
              <a:t>subject matter</a:t>
            </a:r>
            <a:r>
              <a:rPr lang="en-US" sz="1800" i="1" dirty="0">
                <a:solidFill>
                  <a:srgbClr val="000000"/>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jurisdiction and </a:t>
            </a:r>
            <a:r>
              <a:rPr lang="en-US" sz="1800" b="1" i="1" dirty="0">
                <a:solidFill>
                  <a:srgbClr val="000000"/>
                </a:solidFill>
                <a:effectLst/>
                <a:latin typeface="Calibri" panose="020F0502020204030204" pitchFamily="34" charset="0"/>
                <a:ea typeface="Times New Roman" panose="02020603050405020304" pitchFamily="18" charset="0"/>
              </a:rPr>
              <a:t>persona</a:t>
            </a:r>
            <a:r>
              <a:rPr lang="en-US" sz="1800" i="1" dirty="0">
                <a:solidFill>
                  <a:srgbClr val="000000"/>
                </a:solidFill>
                <a:effectLst/>
                <a:latin typeface="Calibri" panose="020F0502020204030204" pitchFamily="34" charset="0"/>
                <a:ea typeface="Times New Roman" panose="02020603050405020304" pitchFamily="18" charset="0"/>
              </a:rPr>
              <a:t>l </a:t>
            </a:r>
            <a:r>
              <a:rPr lang="en-US" sz="1800" dirty="0">
                <a:solidFill>
                  <a:srgbClr val="000000"/>
                </a:solidFill>
                <a:effectLst/>
                <a:latin typeface="Calibri" panose="020F0502020204030204" pitchFamily="34" charset="0"/>
                <a:ea typeface="Times New Roman" panose="02020603050405020304" pitchFamily="18" charset="0"/>
              </a:rPr>
              <a:t>jurisdiction. Subject matter jurisdiction defines a court’s authority to exercise jurisdiction over</a:t>
            </a:r>
            <a:r>
              <a:rPr lang="en-US" sz="1800" i="1" dirty="0">
                <a:solidFill>
                  <a:srgbClr val="000000"/>
                </a:solidFill>
                <a:effectLst/>
                <a:latin typeface="Calibri" panose="020F0502020204030204" pitchFamily="34" charset="0"/>
                <a:ea typeface="Times New Roman" panose="02020603050405020304" pitchFamily="18" charset="0"/>
              </a:rPr>
              <a:t> a particular case</a:t>
            </a:r>
            <a:r>
              <a:rPr lang="en-US" sz="1800" dirty="0">
                <a:solidFill>
                  <a:srgbClr val="000000"/>
                </a:solidFill>
                <a:effectLst/>
                <a:latin typeface="Calibri" panose="020F0502020204030204" pitchFamily="34" charset="0"/>
                <a:ea typeface="Times New Roman" panose="02020603050405020304" pitchFamily="18" charset="0"/>
              </a:rPr>
              <a:t>, while personal jurisdiction defines a court’s authority to exercise jurisdiction over</a:t>
            </a:r>
            <a:r>
              <a:rPr lang="en-US" sz="1800" i="1" dirty="0">
                <a:solidFill>
                  <a:srgbClr val="000000"/>
                </a:solidFill>
                <a:effectLst/>
                <a:latin typeface="Calibri" panose="020F0502020204030204" pitchFamily="34" charset="0"/>
                <a:ea typeface="Times New Roman" panose="02020603050405020304" pitchFamily="18" charset="0"/>
              </a:rPr>
              <a:t> a particular person.</a:t>
            </a:r>
            <a:r>
              <a:rPr lang="en-US" sz="1800" dirty="0">
                <a:solidFill>
                  <a:srgbClr val="000000"/>
                </a:solidFill>
                <a:effectLst/>
                <a:latin typeface="Calibri" panose="020F0502020204030204" pitchFamily="34" charset="0"/>
                <a:ea typeface="Times New Roman" panose="02020603050405020304" pitchFamily="18" charset="0"/>
              </a:rPr>
              <a:t> Generally speaking, a court must have both subject matter and personal jurisdiction in a case in order for a judgment entered by the court to be valid. </a:t>
            </a:r>
            <a:br>
              <a:rPr lang="en-US" sz="1800" dirty="0">
                <a:solidFill>
                  <a:srgbClr val="000000"/>
                </a:solidFill>
                <a:effectLst/>
                <a:latin typeface="Calibri" panose="020F0502020204030204" pitchFamily="34"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3</a:t>
            </a:fld>
            <a:endParaRPr lang="en-US"/>
          </a:p>
        </p:txBody>
      </p:sp>
    </p:spTree>
    <p:extLst>
      <p:ext uri="{BB962C8B-B14F-4D97-AF65-F5344CB8AC3E}">
        <p14:creationId xmlns:p14="http://schemas.microsoft.com/office/powerpoint/2010/main" val="3705524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So, returning to our previous example where the New York court entered an initial custody order in 2010. Suppose that after entry of the custody order, mom and child move to North Carolina and dad moves to Tennessee. When mom and child have lived in North Carolina for one year, mom files a motion to modify the New York custody order in a North Carolina court. In this situation, North Carolina has modification jurisdiction because first, New York does not have CEJ because all parties and the child have left that state. And second, North Carolina is now the home state of the child because the child has lived in this state for more than 6 months. The answer would be different however, if dad had stayed in New York. If dad was still in New York when mom filed the request for modification, North Carolina would not have subject matter jurisdiction to consider the modification request because New York has CEJ. In that situation, New York could decide, pursuant to the terms of GS 50A-207, that North Carolina is the more convenient forum to litigate the modification hearing. If New York declines jurisdiction in this way, North Carolina will have subject matter jurisdiction to consider the modification request.</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34</a:t>
            </a:fld>
            <a:endParaRPr lang="en-US"/>
          </a:p>
        </p:txBody>
      </p:sp>
    </p:spTree>
    <p:extLst>
      <p:ext uri="{BB962C8B-B14F-4D97-AF65-F5344CB8AC3E}">
        <p14:creationId xmlns:p14="http://schemas.microsoft.com/office/powerpoint/2010/main" val="580591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A North Carolina court must consider modification jurisdiction rules even if the initial custody order was entered by a North Carolina court. GS 50A-202(b) prohibits modification of a North Carolina order by a North Carolina court unless the North Carolina court first determines that North Carolina has CEJ, meaning at least one party or the child resides here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and t</a:t>
            </a:r>
            <a:r>
              <a:rPr lang="en-US" sz="1800" dirty="0">
                <a:effectLst/>
                <a:latin typeface="Calibri" panose="020F0502020204030204" pitchFamily="34" charset="0"/>
                <a:ea typeface="SimSun" panose="02010600030101010101" pitchFamily="2" charset="-122"/>
                <a:cs typeface="Times New Roman" panose="02020603050405020304" pitchFamily="18" charset="0"/>
              </a:rPr>
              <a:t>here is significant connection/substantial evidence jurisdiction. North Carolina also may have modification jurisdiction even if it does not have CEJ if North Carolina is the home state at the time the modification request is filed in North Carolina, or if there is no home state and North Carolina has significant connection/substantial evidence jurisdiction. And, as always, North Carolina can exercise jurisdiction if a state with jurisdiction has entered an order stating North Carolina is more appropriate forum for deciding custody.</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35</a:t>
            </a:fld>
            <a:endParaRPr lang="en-US"/>
          </a:p>
        </p:txBody>
      </p:sp>
    </p:spTree>
    <p:extLst>
      <p:ext uri="{BB962C8B-B14F-4D97-AF65-F5344CB8AC3E}">
        <p14:creationId xmlns:p14="http://schemas.microsoft.com/office/powerpoint/2010/main" val="640068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As do all laws dealing with the custody of children, the UCCJEA recognizes that there will be times when a court must be able to act to protect a child from harm, even if that court does not have jurisdiction to enter an initial order or modify an existing order. GS 50A-204 allows a court to exercise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temporary emergency jurisdiction </a:t>
            </a:r>
            <a:r>
              <a:rPr lang="en-US" sz="1800" dirty="0">
                <a:effectLst/>
                <a:latin typeface="Calibri" panose="020F0502020204030204" pitchFamily="34" charset="0"/>
                <a:ea typeface="SimSun" panose="02010600030101010101" pitchFamily="2" charset="-122"/>
                <a:cs typeface="Times New Roman" panose="02020603050405020304" pitchFamily="18" charset="0"/>
              </a:rPr>
              <a:t>in certain circumstances. The official comments to that statute state that emergency jurisdiction is </a:t>
            </a:r>
            <a:r>
              <a:rPr lang="en-US" sz="1800" b="1" i="1" dirty="0">
                <a:effectLst/>
                <a:latin typeface="Calibri" panose="020F0502020204030204" pitchFamily="34" charset="0"/>
                <a:ea typeface="SimSun" panose="02010600030101010101" pitchFamily="2" charset="-122"/>
                <a:cs typeface="Times New Roman" panose="02020603050405020304" pitchFamily="18" charset="0"/>
              </a:rPr>
              <a:t>an extraordinary jurisdiction reserved for extraordinary circumstances</a:t>
            </a:r>
            <a:r>
              <a:rPr lang="en-US" sz="1800" b="1" dirty="0">
                <a:effectLst/>
                <a:latin typeface="Calibri" panose="020F0502020204030204" pitchFamily="34" charset="0"/>
                <a:ea typeface="SimSun" panose="02010600030101010101" pitchFamily="2" charset="-122"/>
                <a:cs typeface="Times New Roman" panose="02020603050405020304" pitchFamily="18" charset="0"/>
              </a:rPr>
              <a:t>.</a:t>
            </a:r>
            <a:r>
              <a:rPr lang="en-US" sz="1800" dirty="0">
                <a:effectLst/>
                <a:latin typeface="Calibri" panose="020F0502020204030204" pitchFamily="34" charset="0"/>
                <a:ea typeface="SimSun" panose="02010600030101010101" pitchFamily="2" charset="-122"/>
                <a:cs typeface="Times New Roman" panose="02020603050405020304" pitchFamily="18" charset="0"/>
              </a:rPr>
              <a:t> GS 50A-204(a) allows a NC court to exercise emergency jurisdiction if two circumstances are present:</a:t>
            </a:r>
          </a:p>
          <a:p>
            <a:pPr marL="0" marR="0" indent="457200">
              <a:lnSpc>
                <a:spcPct val="115000"/>
              </a:lnSpc>
              <a:spcAft>
                <a:spcPts val="1000"/>
              </a:spcAft>
              <a:buNone/>
            </a:pPr>
            <a:r>
              <a:rPr lang="en-US" sz="1800" dirty="0">
                <a:effectLst/>
                <a:latin typeface="Calibri" panose="020F0502020204030204" pitchFamily="34" charset="0"/>
                <a:ea typeface="SimSun" panose="02010600030101010101" pitchFamily="2" charset="-122"/>
                <a:cs typeface="Times New Roman" panose="02020603050405020304" pitchFamily="18" charset="0"/>
              </a:rPr>
              <a:t>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First</a:t>
            </a:r>
            <a:r>
              <a:rPr lang="en-US" sz="1800" dirty="0">
                <a:effectLst/>
                <a:latin typeface="Calibri" panose="020F0502020204030204" pitchFamily="34" charset="0"/>
                <a:ea typeface="SimSun" panose="02010600030101010101" pitchFamily="2" charset="-122"/>
                <a:cs typeface="Times New Roman" panose="02020603050405020304" pitchFamily="18" charset="0"/>
              </a:rPr>
              <a:t>, the child is present in NC</a:t>
            </a:r>
            <a:r>
              <a:rPr lang="en-US" sz="1800" i="1" dirty="0">
                <a:effectLst/>
                <a:latin typeface="Calibri" panose="020F0502020204030204" pitchFamily="34" charset="0"/>
                <a:ea typeface="SimSun" panose="02010600030101010101" pitchFamily="2" charset="-122"/>
                <a:cs typeface="Times New Roman" panose="02020603050405020304" pitchFamily="18" charset="0"/>
              </a:rPr>
              <a:t>, </a:t>
            </a:r>
            <a:r>
              <a:rPr lang="en-US" sz="1800" dirty="0">
                <a:effectLst/>
                <a:latin typeface="Calibri" panose="020F0502020204030204" pitchFamily="34" charset="0"/>
                <a:ea typeface="SimSun" panose="02010600030101010101" pitchFamily="2" charset="-122"/>
                <a:cs typeface="Times New Roman" panose="02020603050405020304" pitchFamily="18" charset="0"/>
              </a:rPr>
              <a:t>and </a:t>
            </a:r>
          </a:p>
          <a:p>
            <a:pPr marL="457200" marR="0">
              <a:lnSpc>
                <a:spcPct val="115000"/>
              </a:lnSpc>
              <a:spcAft>
                <a:spcPts val="1000"/>
              </a:spcAft>
            </a:pPr>
            <a:r>
              <a:rPr lang="en-US" sz="1800" b="1" dirty="0">
                <a:effectLst/>
                <a:latin typeface="Calibri" panose="020F0502020204030204" pitchFamily="34" charset="0"/>
                <a:ea typeface="SimSun" panose="02010600030101010101" pitchFamily="2" charset="-122"/>
                <a:cs typeface="Times New Roman" panose="02020603050405020304" pitchFamily="18" charset="0"/>
              </a:rPr>
              <a:t>Second</a:t>
            </a:r>
            <a:r>
              <a:rPr lang="en-US" sz="1800" dirty="0">
                <a:effectLst/>
                <a:latin typeface="Calibri" panose="020F0502020204030204" pitchFamily="34" charset="0"/>
                <a:ea typeface="SimSun" panose="02010600030101010101" pitchFamily="2" charset="-122"/>
                <a:cs typeface="Times New Roman" panose="02020603050405020304" pitchFamily="18" charset="0"/>
              </a:rPr>
              <a:t>, the court determines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either </a:t>
            </a:r>
            <a:r>
              <a:rPr lang="en-US" sz="1800" dirty="0">
                <a:effectLst/>
                <a:latin typeface="Calibri" panose="020F0502020204030204" pitchFamily="34" charset="0"/>
                <a:ea typeface="SimSun" panose="02010600030101010101" pitchFamily="2" charset="-122"/>
                <a:cs typeface="Times New Roman" panose="02020603050405020304" pitchFamily="18" charset="0"/>
              </a:rPr>
              <a:t>that the child has been abandoned or it is necessary in an emergency to protect child because child or sibling or parent of the child is subjected to or threatened with abuse.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44</a:t>
            </a:fld>
            <a:endParaRPr lang="en-US"/>
          </a:p>
        </p:txBody>
      </p:sp>
    </p:spTree>
    <p:extLst>
      <p:ext uri="{BB962C8B-B14F-4D97-AF65-F5344CB8AC3E}">
        <p14:creationId xmlns:p14="http://schemas.microsoft.com/office/powerpoint/2010/main" val="2612001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So, how does a court exercise temporary emergency jurisdiction? The procedure is set out in detail in GS 50A-204. If a state with “real” jurisdiction has acted or is acting with regard to the child, the North Carolina judge being asked to assume emergency jurisdiction must immediately communicate with the court in the other state to resolve the emergency. Returning to our earlier example, suppose New York has acted by entering a custody order in 2010 and dad remains in New York while mom and child have moved to North Carolina. Before sending child to New York to visit with dad, mom discovers child was abused by dad’s new girlfriend the last time child visited New York. Mom files an action in North Carolina asking the court to modify the visitation provisions in the New York custody order. In this situation, New York has CEJ so North Carolina does not have jurisdiction to modify the New York custody order. However, based on the allegations of possible abuse and the fact that the child is present in North Carolina when the modification request was filed, the North Carolina court can exercise temporary emergency jurisdiction if the court thinks it is necessary to do so to protect the child. However, because New York has entered a custody order, meaning it “has acted” in the past and still has jurisdiction, the North Carolina court must </a:t>
            </a:r>
            <a:r>
              <a:rPr lang="en-US" sz="1800" b="1" dirty="0">
                <a:effectLst/>
                <a:latin typeface="Calibri" panose="020F0502020204030204" pitchFamily="34" charset="0"/>
                <a:ea typeface="SimSun" panose="02010600030101010101" pitchFamily="2" charset="-122"/>
                <a:cs typeface="Times New Roman" panose="02020603050405020304" pitchFamily="18" charset="0"/>
              </a:rPr>
              <a:t>immediately communicate</a:t>
            </a:r>
            <a:r>
              <a:rPr lang="en-US" sz="1800" dirty="0">
                <a:effectLst/>
                <a:latin typeface="Calibri" panose="020F0502020204030204" pitchFamily="34" charset="0"/>
                <a:ea typeface="SimSun" panose="02010600030101010101" pitchFamily="2" charset="-122"/>
                <a:cs typeface="Times New Roman" panose="02020603050405020304" pitchFamily="18" charset="0"/>
              </a:rPr>
              <a:t> with the New York court to determine how to best “resolve the emergency” and return the custody issue to the court with appropriate jurisdiction, in this case New York.  The conversation between the North Carolina judge and the judge in New York must focus on how to protect the safety of the parties and the child and determine a period of time for the duration of the temporary emergency order. It is critical that the North Carolina judge contact the New York court as soon as possible.  In the case of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In re J.W.S</a:t>
            </a:r>
            <a:r>
              <a:rPr lang="en-US" sz="1800" dirty="0">
                <a:effectLst/>
                <a:latin typeface="Calibri" panose="020F0502020204030204" pitchFamily="34" charset="0"/>
                <a:ea typeface="SimSun" panose="02010600030101010101" pitchFamily="2" charset="-122"/>
                <a:cs typeface="Times New Roman" panose="02020603050405020304" pitchFamily="18" charset="0"/>
              </a:rPr>
              <a:t>, 194 NC App 439 (2008), the North Carolina Court of Appeals held that an adjudication order in a juvenile case entered by North Carolina judge was void for lack of subject matter jurisdiction where the record showed that the North Carolina judge did not make immediate contact with a New York court that had entered a temporary custody order with regard to the same child six years earlier. Also, North Carolina appellate courts have made it clear in cases such as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In re</a:t>
            </a:r>
            <a:r>
              <a:rPr lang="en-US" sz="1800" dirty="0">
                <a:effectLst/>
                <a:latin typeface="Calibri" panose="020F0502020204030204" pitchFamily="34" charset="0"/>
                <a:ea typeface="SimSun" panose="02010600030101010101" pitchFamily="2" charset="-122"/>
                <a:cs typeface="Times New Roman" panose="02020603050405020304" pitchFamily="18" charset="0"/>
              </a:rPr>
              <a:t>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Malone</a:t>
            </a:r>
            <a:r>
              <a:rPr lang="en-US" sz="1800" dirty="0">
                <a:effectLst/>
                <a:latin typeface="Calibri" panose="020F0502020204030204" pitchFamily="34" charset="0"/>
                <a:ea typeface="SimSun" panose="02010600030101010101" pitchFamily="2" charset="-122"/>
                <a:cs typeface="Times New Roman" panose="02020603050405020304" pitchFamily="18" charset="0"/>
              </a:rPr>
              <a:t>, 129 NC App 338 (1998), that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the judge</a:t>
            </a:r>
            <a:r>
              <a:rPr lang="en-US" sz="1800" dirty="0">
                <a:effectLst/>
                <a:latin typeface="Calibri" panose="020F0502020204030204" pitchFamily="34" charset="0"/>
                <a:ea typeface="SimSun" panose="02010600030101010101" pitchFamily="2" charset="-122"/>
                <a:cs typeface="Times New Roman" panose="02020603050405020304" pitchFamily="18" charset="0"/>
              </a:rPr>
              <a:t> must make contact with the other court. An attorney or representative from the Department of Social Services may not perform this task on behalf of the judge.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49</a:t>
            </a:fld>
            <a:endParaRPr lang="en-US"/>
          </a:p>
        </p:txBody>
      </p:sp>
    </p:spTree>
    <p:extLst>
      <p:ext uri="{BB962C8B-B14F-4D97-AF65-F5344CB8AC3E}">
        <p14:creationId xmlns:p14="http://schemas.microsoft.com/office/powerpoint/2010/main" val="660842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Any emergency order entered by a North Carolina judge after talking with a judge in the state with jurisdiction must be of limited duration.  The North Carolina order must specify a period of time the court considers adequate for the person asking for emergency relief to schedule a hearing before the court in the state with jurisdiction. So returning to our example, any order entered by the North Carolina judge must expire by its own terms on a date specified in the order. The North Carolina judge will set this expiration date based on information obtained from the New York judge concerning when the New York judge will be able to hear mom’s modification request.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50</a:t>
            </a:fld>
            <a:endParaRPr lang="en-US"/>
          </a:p>
        </p:txBody>
      </p:sp>
    </p:spTree>
    <p:extLst>
      <p:ext uri="{BB962C8B-B14F-4D97-AF65-F5344CB8AC3E}">
        <p14:creationId xmlns:p14="http://schemas.microsoft.com/office/powerpoint/2010/main" val="2753398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process is much less complicated if the state with jurisdiction has not acted in the past and is not acting at the present time. In that case, if the judge determines 1) the child is present in North Carolina, 2) there is a basis for exercising emergency jurisdiction and 3) there is no previous or ongoing custody matter in the state with jurisdiction, the North Carolina judge has no obligation to make contact with the judge in the other state, and the order entered by the North Carolina judge is not required to contain a clear termination date. GS 50A-204(b) states that a custody determination made pursuant to emergency jurisdiction when the state with jurisdiction has not acted and is not acting at present may “become a final determination if it so provides, and this state becomes the home state of the child.” However, if the court with jurisdiction acts at any time before North Carolina becomes home state, then the North Carolina judge must immediately communicate with the other court. This requirement is found in 50A-204(d).</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51</a:t>
            </a:fld>
            <a:endParaRPr lang="en-US"/>
          </a:p>
        </p:txBody>
      </p:sp>
    </p:spTree>
    <p:extLst>
      <p:ext uri="{BB962C8B-B14F-4D97-AF65-F5344CB8AC3E}">
        <p14:creationId xmlns:p14="http://schemas.microsoft.com/office/powerpoint/2010/main" val="3738196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Emergency jurisdiction is invoked most frequently in juvenile cases and most of the time in these cases a North Carolina court will have the authority to enter orders necessary to protect children. However, recent appellate case law in North Carolina has made it clear that the procedures set forth in the UCCJEA must be followed closely in order for these emergency orders to be valid in North Carolina and subject to recognition by other states.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56</a:t>
            </a:fld>
            <a:endParaRPr lang="en-US"/>
          </a:p>
        </p:txBody>
      </p:sp>
    </p:spTree>
    <p:extLst>
      <p:ext uri="{BB962C8B-B14F-4D97-AF65-F5344CB8AC3E}">
        <p14:creationId xmlns:p14="http://schemas.microsoft.com/office/powerpoint/2010/main" val="3215396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Times New Roman" panose="02020603050405020304" pitchFamily="18" charset="0"/>
              </a:rPr>
              <a:t>This presentation was intended to be an introduction to the law relating to jurisdiction in court proceedings involving child custody. This is a very technical area of the law, but answers to most questions can be found within the statutory provisions of chapter 50A, the UCCJEA. In addition for your reference, a flow chart outline of this jurisdictional analysis can be found at the link below. As always, if you have any questions, feel free to contact Cheryl Howell at the phone number or email address on the screen.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57</a:t>
            </a:fld>
            <a:endParaRPr lang="en-US"/>
          </a:p>
        </p:txBody>
      </p:sp>
    </p:spTree>
    <p:extLst>
      <p:ext uri="{BB962C8B-B14F-4D97-AF65-F5344CB8AC3E}">
        <p14:creationId xmlns:p14="http://schemas.microsoft.com/office/powerpoint/2010/main" val="88973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rPr>
              <a:t>As stated by the Court of Appeals in the case </a:t>
            </a:r>
            <a:r>
              <a:rPr lang="en-US" sz="1800" i="1" dirty="0">
                <a:solidFill>
                  <a:srgbClr val="000000"/>
                </a:solidFill>
                <a:effectLst/>
                <a:latin typeface="Calibri" panose="020F0502020204030204" pitchFamily="34" charset="0"/>
                <a:ea typeface="Times New Roman" panose="02020603050405020304" pitchFamily="18" charset="0"/>
              </a:rPr>
              <a:t>Foley v Foley</a:t>
            </a:r>
            <a:r>
              <a:rPr lang="en-US" sz="1800" dirty="0">
                <a:solidFill>
                  <a:srgbClr val="000000"/>
                </a:solidFill>
                <a:effectLst/>
                <a:latin typeface="Calibri" panose="020F0502020204030204" pitchFamily="34" charset="0"/>
                <a:ea typeface="Times New Roman" panose="02020603050405020304" pitchFamily="18" charset="0"/>
              </a:rPr>
              <a:t>, subject matter jurisdiction is granted by statute and generally </a:t>
            </a:r>
            <a:r>
              <a:rPr lang="en-US" sz="1800" i="1" dirty="0">
                <a:solidFill>
                  <a:srgbClr val="000000"/>
                </a:solidFill>
                <a:effectLst/>
                <a:latin typeface="Calibri" panose="020F0502020204030204" pitchFamily="34" charset="0"/>
                <a:ea typeface="Times New Roman" panose="02020603050405020304" pitchFamily="18" charset="0"/>
              </a:rPr>
              <a:t>cannot </a:t>
            </a:r>
            <a:r>
              <a:rPr lang="en-US" sz="1800" dirty="0">
                <a:solidFill>
                  <a:srgbClr val="000000"/>
                </a:solidFill>
                <a:effectLst/>
                <a:latin typeface="Calibri" panose="020F0502020204030204" pitchFamily="34" charset="0"/>
                <a:ea typeface="Times New Roman" panose="02020603050405020304" pitchFamily="18" charset="0"/>
              </a:rPr>
              <a:t>be conferred upon the court by the consent of the parties and parties cannot waive objection to a court’s lack of subject matter jurisdiction. Orders entered without subject matter jurisdiction are void and can be vacated at any time. For example, in the case of </a:t>
            </a:r>
            <a:r>
              <a:rPr lang="en-US" sz="1800" i="1" dirty="0">
                <a:solidFill>
                  <a:srgbClr val="000000"/>
                </a:solidFill>
                <a:effectLst/>
                <a:latin typeface="Calibri" panose="020F0502020204030204" pitchFamily="34" charset="0"/>
                <a:ea typeface="Times New Roman" panose="02020603050405020304" pitchFamily="18" charset="0"/>
              </a:rPr>
              <a:t>In Re N.R.M</a:t>
            </a:r>
            <a:r>
              <a:rPr lang="en-US" sz="1800" dirty="0">
                <a:solidFill>
                  <a:srgbClr val="000000"/>
                </a:solidFill>
                <a:effectLst/>
                <a:latin typeface="Calibri" panose="020F0502020204030204" pitchFamily="34" charset="0"/>
                <a:ea typeface="Times New Roman" panose="02020603050405020304" pitchFamily="18" charset="0"/>
              </a:rPr>
              <a:t>., the Court of Appeals vacated a custody determination due to a lack of subject matter jurisdiction even though no party ever raised the issue of jurisdiction during the proceeding in the trial court or when the case was on appeal. According to that opinion, the Court of Appeals has the authority and </a:t>
            </a:r>
            <a:r>
              <a:rPr lang="en-US" sz="1800" i="1" dirty="0">
                <a:solidFill>
                  <a:srgbClr val="000000"/>
                </a:solidFill>
                <a:effectLst/>
                <a:latin typeface="Calibri" panose="020F0502020204030204" pitchFamily="34" charset="0"/>
                <a:ea typeface="Times New Roman" panose="02020603050405020304" pitchFamily="18" charset="0"/>
              </a:rPr>
              <a:t>the responsibility</a:t>
            </a:r>
            <a:r>
              <a:rPr lang="en-US" sz="1800" dirty="0">
                <a:solidFill>
                  <a:srgbClr val="000000"/>
                </a:solidFill>
                <a:effectLst/>
                <a:latin typeface="Calibri" panose="020F0502020204030204" pitchFamily="34" charset="0"/>
                <a:ea typeface="Times New Roman" panose="02020603050405020304" pitchFamily="18" charset="0"/>
              </a:rPr>
              <a:t> to review subject matter jurisdiction in every case. This means that a </a:t>
            </a:r>
            <a:r>
              <a:rPr lang="en-US" sz="1800" i="1" dirty="0">
                <a:solidFill>
                  <a:srgbClr val="000000"/>
                </a:solidFill>
                <a:effectLst/>
                <a:latin typeface="Calibri" panose="020F0502020204030204" pitchFamily="34" charset="0"/>
                <a:ea typeface="Times New Roman" panose="02020603050405020304" pitchFamily="18" charset="0"/>
              </a:rPr>
              <a:t>trial judge</a:t>
            </a:r>
            <a:r>
              <a:rPr lang="en-US" sz="1800" dirty="0">
                <a:solidFill>
                  <a:srgbClr val="000000"/>
                </a:solidFill>
                <a:effectLst/>
                <a:latin typeface="Calibri" panose="020F0502020204030204" pitchFamily="34" charset="0"/>
                <a:ea typeface="Times New Roman" panose="02020603050405020304" pitchFamily="18" charset="0"/>
              </a:rPr>
              <a:t> also must remember to question subject matter jurisdiction in </a:t>
            </a:r>
            <a:r>
              <a:rPr lang="en-US" sz="1800" i="1" dirty="0">
                <a:solidFill>
                  <a:srgbClr val="000000"/>
                </a:solidFill>
                <a:effectLst/>
                <a:latin typeface="Calibri" panose="020F0502020204030204" pitchFamily="34" charset="0"/>
                <a:ea typeface="Times New Roman" panose="02020603050405020304" pitchFamily="18" charset="0"/>
              </a:rPr>
              <a:t>every </a:t>
            </a:r>
            <a:r>
              <a:rPr lang="en-US" sz="1800" dirty="0">
                <a:solidFill>
                  <a:srgbClr val="000000"/>
                </a:solidFill>
                <a:effectLst/>
                <a:latin typeface="Calibri" panose="020F0502020204030204" pitchFamily="34" charset="0"/>
                <a:ea typeface="Times New Roman" panose="02020603050405020304" pitchFamily="18" charset="0"/>
              </a:rPr>
              <a:t>case, even if the parties are not bringing the issue to the attention of the court. In addition, all child custody orders entered by the court should contain </a:t>
            </a:r>
            <a:r>
              <a:rPr lang="en-US" sz="1800" b="1" dirty="0">
                <a:solidFill>
                  <a:srgbClr val="000000"/>
                </a:solidFill>
                <a:effectLst/>
                <a:latin typeface="Calibri" panose="020F0502020204030204" pitchFamily="34" charset="0"/>
                <a:ea typeface="Times New Roman" panose="02020603050405020304" pitchFamily="18" charset="0"/>
              </a:rPr>
              <a:t>findings of fact</a:t>
            </a:r>
            <a:r>
              <a:rPr lang="en-US" sz="1800" dirty="0">
                <a:solidFill>
                  <a:srgbClr val="000000"/>
                </a:solidFill>
                <a:effectLst/>
                <a:latin typeface="Calibri" panose="020F0502020204030204" pitchFamily="34" charset="0"/>
                <a:ea typeface="Times New Roman" panose="02020603050405020304" pitchFamily="18" charset="0"/>
              </a:rPr>
              <a:t> to support the conclusion of law that the court does, in fact, have subject matter jurisdiction in the case. In </a:t>
            </a:r>
            <a:r>
              <a:rPr lang="en-US" sz="1800" i="1" dirty="0">
                <a:solidFill>
                  <a:srgbClr val="000000"/>
                </a:solidFill>
                <a:effectLst/>
                <a:latin typeface="Calibri" panose="020F0502020204030204" pitchFamily="34" charset="0"/>
                <a:ea typeface="Times New Roman" panose="02020603050405020304" pitchFamily="18" charset="0"/>
              </a:rPr>
              <a:t>Brewington v Serrato</a:t>
            </a:r>
            <a:r>
              <a:rPr lang="en-US" sz="1800" dirty="0">
                <a:solidFill>
                  <a:srgbClr val="000000"/>
                </a:solidFill>
                <a:effectLst/>
                <a:latin typeface="Calibri" panose="020F0502020204030204" pitchFamily="34" charset="0"/>
                <a:ea typeface="Times New Roman" panose="02020603050405020304" pitchFamily="18" charset="0"/>
              </a:rPr>
              <a:t>, for example, the Court of Appeals held that orders entered without such findings of fact are not entitled to full faith and credit; other courts need to be able to see from the text of the order itself that the order was entered by a court with appropriate jurisdiction.</a:t>
            </a:r>
            <a:br>
              <a:rPr lang="en-US" sz="1800" dirty="0">
                <a:solidFill>
                  <a:srgbClr val="000000"/>
                </a:solidFill>
                <a:effectLst/>
                <a:latin typeface="Calibri" panose="020F0502020204030204" pitchFamily="34"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4</a:t>
            </a:fld>
            <a:endParaRPr lang="en-US"/>
          </a:p>
        </p:txBody>
      </p:sp>
    </p:spTree>
    <p:extLst>
      <p:ext uri="{BB962C8B-B14F-4D97-AF65-F5344CB8AC3E}">
        <p14:creationId xmlns:p14="http://schemas.microsoft.com/office/powerpoint/2010/main" val="1769410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rPr>
              <a:t>For your reference, these are the citations to the cases I just mentioned regarding subject matter jurisdiction: </a:t>
            </a:r>
            <a:r>
              <a:rPr lang="en-US" sz="1800" i="1" dirty="0">
                <a:solidFill>
                  <a:srgbClr val="000000"/>
                </a:solidFill>
                <a:effectLst/>
                <a:latin typeface="Calibri" panose="020F0502020204030204" pitchFamily="34" charset="0"/>
                <a:ea typeface="Times New Roman" panose="02020603050405020304" pitchFamily="18" charset="0"/>
              </a:rPr>
              <a:t>Foley v Foley</a:t>
            </a:r>
            <a:r>
              <a:rPr lang="en-US" sz="1800" dirty="0">
                <a:solidFill>
                  <a:srgbClr val="000000"/>
                </a:solidFill>
                <a:effectLst/>
                <a:latin typeface="Calibri" panose="020F0502020204030204" pitchFamily="34" charset="0"/>
                <a:ea typeface="Times New Roman" panose="02020603050405020304" pitchFamily="18" charset="0"/>
              </a:rPr>
              <a:t>, 156 N.C. App. 409 (2003), </a:t>
            </a:r>
            <a:r>
              <a:rPr lang="en-US" sz="1800" i="1" dirty="0">
                <a:solidFill>
                  <a:srgbClr val="000000"/>
                </a:solidFill>
                <a:effectLst/>
                <a:latin typeface="Calibri" panose="020F0502020204030204" pitchFamily="34" charset="0"/>
                <a:ea typeface="Times New Roman" panose="02020603050405020304" pitchFamily="18" charset="0"/>
              </a:rPr>
              <a:t>In Re N.R.M</a:t>
            </a:r>
            <a:r>
              <a:rPr lang="en-US" sz="1800" dirty="0">
                <a:solidFill>
                  <a:srgbClr val="000000"/>
                </a:solidFill>
                <a:effectLst/>
                <a:latin typeface="Calibri" panose="020F0502020204030204" pitchFamily="34" charset="0"/>
                <a:ea typeface="Times New Roman" panose="02020603050405020304" pitchFamily="18" charset="0"/>
              </a:rPr>
              <a:t>., 165 N.C. App. 294 (2004) and </a:t>
            </a:r>
            <a:r>
              <a:rPr lang="en-US" sz="1800" i="1" dirty="0">
                <a:solidFill>
                  <a:srgbClr val="000000"/>
                </a:solidFill>
                <a:effectLst/>
                <a:latin typeface="Calibri" panose="020F0502020204030204" pitchFamily="34" charset="0"/>
                <a:ea typeface="Times New Roman" panose="02020603050405020304" pitchFamily="18" charset="0"/>
              </a:rPr>
              <a:t>Brewington v Serrato</a:t>
            </a:r>
            <a:r>
              <a:rPr lang="en-US" sz="1800" dirty="0">
                <a:solidFill>
                  <a:srgbClr val="000000"/>
                </a:solidFill>
                <a:effectLst/>
                <a:latin typeface="Calibri" panose="020F0502020204030204" pitchFamily="34" charset="0"/>
                <a:ea typeface="Times New Roman" panose="02020603050405020304" pitchFamily="18" charset="0"/>
              </a:rPr>
              <a:t>, 77 N.C. App 726 (1985).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solidFill>
                  <a:srgbClr val="000000"/>
                </a:solidFill>
                <a:effectLst/>
                <a:latin typeface="Calibri" panose="020F0502020204030204" pitchFamily="34"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5</a:t>
            </a:fld>
            <a:endParaRPr lang="en-US"/>
          </a:p>
        </p:txBody>
      </p:sp>
    </p:spTree>
    <p:extLst>
      <p:ext uri="{BB962C8B-B14F-4D97-AF65-F5344CB8AC3E}">
        <p14:creationId xmlns:p14="http://schemas.microsoft.com/office/powerpoint/2010/main" val="126753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Personal jurisdiction involves both statutory and constitutional law. A court generally needs three things to exercise personal jurisdiction over a litigant:</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indent="3810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First, there must be </a:t>
            </a: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service of process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 the litigant in accordance with the statutory rules of civil procedure.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 there must be specific authority to exercise jurisdiction over the litigant granted by </a:t>
            </a: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long arm statute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457200" marR="0">
              <a:lnSpc>
                <a:spcPct val="115000"/>
              </a:lnSpc>
              <a:spcAft>
                <a:spcPts val="10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Third, the exercise of jurisdiction over the person must comply with the requirements of the </a:t>
            </a: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due process clause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the Constitution of the United States. This due process clause requirement often is referred to as the </a:t>
            </a: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minimum contacts test</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Aft>
                <a:spcPts val="10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Unlike subject matter jurisdiction, a court </a:t>
            </a: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obtain personal jurisdiction over a litigant by the consent of that litigant. Similarly, a litigant can waive the right to object to personal jurisdiction by failing to object to personal jurisdiction before making a formal appearance in the case. If a litigant consents to personal jurisdiction or waives the right to object to a court’s lack of personal jurisdiction, the court can proceed to litigate the case and any resulting judgment will be valid even in the absence of valid service of process, authority granted by a long-arm statute, or minimum contacts between the litigant and the state.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6</a:t>
            </a:fld>
            <a:endParaRPr lang="en-US"/>
          </a:p>
        </p:txBody>
      </p:sp>
    </p:spTree>
    <p:extLst>
      <p:ext uri="{BB962C8B-B14F-4D97-AF65-F5344CB8AC3E}">
        <p14:creationId xmlns:p14="http://schemas.microsoft.com/office/powerpoint/2010/main" val="264974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SimSun" panose="02010600030101010101" pitchFamily="2" charset="-122"/>
                <a:cs typeface="Times New Roman" panose="02020603050405020304" pitchFamily="18" charset="0"/>
              </a:rPr>
              <a:t>As in all other civil cases, personal jurisdiction rules require that parties in a child custody case be served with process in accordance with the rules of civil procedure. However, the North Carolina Court of Appeals first held in the case of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Hart v. Hart</a:t>
            </a:r>
            <a:r>
              <a:rPr lang="en-US" sz="1800" dirty="0">
                <a:effectLst/>
                <a:latin typeface="Calibri" panose="020F0502020204030204" pitchFamily="34" charset="0"/>
                <a:ea typeface="SimSun" panose="02010600030101010101" pitchFamily="2" charset="-122"/>
                <a:cs typeface="Times New Roman" panose="02020603050405020304" pitchFamily="18" charset="0"/>
              </a:rPr>
              <a:t>, 74 NC App 1 (1985), that the other two normal requirements for personal jurisdiction, the long arm statute and the constitutional minimum contacts test,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do not apply</a:t>
            </a:r>
            <a:r>
              <a:rPr lang="en-US" sz="1800" dirty="0">
                <a:effectLst/>
                <a:latin typeface="Calibri" panose="020F0502020204030204" pitchFamily="34" charset="0"/>
                <a:ea typeface="SimSun" panose="02010600030101010101" pitchFamily="2" charset="-122"/>
                <a:cs typeface="Times New Roman" panose="02020603050405020304" pitchFamily="18" charset="0"/>
              </a:rPr>
              <a:t> in most child custody determination cases. The vast majority of courts in other states have ruled similarly.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See also </a:t>
            </a:r>
            <a:r>
              <a:rPr lang="en-US" sz="1800" dirty="0">
                <a:effectLst/>
                <a:latin typeface="Calibri" panose="020F0502020204030204" pitchFamily="34" charset="0"/>
                <a:ea typeface="SimSun" panose="02010600030101010101" pitchFamily="2" charset="-122"/>
                <a:cs typeface="Times New Roman" panose="02020603050405020304" pitchFamily="18" charset="0"/>
              </a:rPr>
              <a:t>Official Comment</a:t>
            </a:r>
            <a:r>
              <a:rPr lang="en-US" sz="1800" i="1" dirty="0">
                <a:effectLst/>
                <a:latin typeface="Calibri" panose="020F0502020204030204" pitchFamily="34" charset="0"/>
                <a:ea typeface="SimSun" panose="02010600030101010101" pitchFamily="2" charset="-122"/>
                <a:cs typeface="Times New Roman" panose="02020603050405020304" pitchFamily="18" charset="0"/>
              </a:rPr>
              <a:t>, </a:t>
            </a:r>
            <a:r>
              <a:rPr lang="en-US" sz="1800" dirty="0">
                <a:effectLst/>
                <a:latin typeface="Calibri" panose="020F0502020204030204" pitchFamily="34" charset="0"/>
                <a:ea typeface="SimSun" panose="02010600030101010101" pitchFamily="2" charset="-122"/>
                <a:cs typeface="Times New Roman" panose="02020603050405020304" pitchFamily="18" charset="0"/>
              </a:rPr>
              <a:t>GS 50A-201(“neither minimum contacts nor service within the state is required for the court to have jurisdiction to make a child custody determination.”).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7</a:t>
            </a:fld>
            <a:endParaRPr lang="en-US"/>
          </a:p>
        </p:txBody>
      </p:sp>
    </p:spTree>
    <p:extLst>
      <p:ext uri="{BB962C8B-B14F-4D97-AF65-F5344CB8AC3E}">
        <p14:creationId xmlns:p14="http://schemas.microsoft.com/office/powerpoint/2010/main" val="247727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So </a:t>
            </a:r>
            <a:r>
              <a:rPr lang="en-US" sz="1800" dirty="0">
                <a:effectLst/>
                <a:latin typeface="Calibri" panose="020F0502020204030204" pitchFamily="34" charset="0"/>
                <a:ea typeface="SimSun" panose="02010600030101010101" pitchFamily="2" charset="-122"/>
                <a:cs typeface="Times New Roman" panose="02020603050405020304" pitchFamily="18" charset="0"/>
              </a:rPr>
              <a:t>personal jurisdiction in most child custody determinations is relatively uncomplicated.  As long as a party is served with process appropriately or waives service of process, requirements for personal jurisdiction are satisfied. </a:t>
            </a:r>
          </a:p>
          <a:p>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8</a:t>
            </a:fld>
            <a:endParaRPr lang="en-US"/>
          </a:p>
        </p:txBody>
      </p:sp>
    </p:spTree>
    <p:extLst>
      <p:ext uri="{BB962C8B-B14F-4D97-AF65-F5344CB8AC3E}">
        <p14:creationId xmlns:p14="http://schemas.microsoft.com/office/powerpoint/2010/main" val="74884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SimSun" panose="02010600030101010101" pitchFamily="2" charset="-122"/>
                <a:cs typeface="Times New Roman" panose="02020603050405020304" pitchFamily="18" charset="0"/>
              </a:rPr>
              <a:t>Subject matter jurisdiction is more complicated. The remaining portion of this presentation will relate only to subject matter jurisdiction.  When does a court have subject matter jurisdiction to make a child custody determination? Remember, </a:t>
            </a:r>
            <a:r>
              <a:rPr lang="en-US" sz="1800" i="1" dirty="0">
                <a:effectLst/>
                <a:latin typeface="Calibri" panose="020F0502020204030204" pitchFamily="34" charset="0"/>
                <a:ea typeface="SimSun" panose="02010600030101010101" pitchFamily="2" charset="-122"/>
                <a:cs typeface="Times New Roman" panose="02020603050405020304" pitchFamily="18" charset="0"/>
              </a:rPr>
              <a:t>subject matter jurisdiction cannot be conferred upon the court by the consent of the parties</a:t>
            </a:r>
            <a:r>
              <a:rPr lang="en-US" sz="1800" dirty="0">
                <a:effectLst/>
                <a:latin typeface="Calibri" panose="020F0502020204030204" pitchFamily="34" charset="0"/>
                <a:ea typeface="SimSun" panose="02010600030101010101" pitchFamily="2" charset="-122"/>
                <a:cs typeface="Times New Roman" panose="02020603050405020304" pitchFamily="18" charset="0"/>
              </a:rPr>
              <a:t>. Therefore, the consent of the parties, or the failure of the parties to object to jurisdiction, will not allow the court to enter a child custody determination when the law does not give that court jurisdiction. </a:t>
            </a:r>
            <a:endParaRPr lang="en-US" dirty="0"/>
          </a:p>
        </p:txBody>
      </p:sp>
      <p:sp>
        <p:nvSpPr>
          <p:cNvPr id="4" name="Slide Number Placeholder 3"/>
          <p:cNvSpPr>
            <a:spLocks noGrp="1"/>
          </p:cNvSpPr>
          <p:nvPr>
            <p:ph type="sldNum" sz="quarter" idx="5"/>
          </p:nvPr>
        </p:nvSpPr>
        <p:spPr/>
        <p:txBody>
          <a:bodyPr/>
          <a:lstStyle/>
          <a:p>
            <a:fld id="{65C25DFE-A46E-A149-9E3B-7A2D4206E4B9}" type="slidenum">
              <a:rPr lang="en-US" smtClean="0"/>
              <a:t>9</a:t>
            </a:fld>
            <a:endParaRPr lang="en-US"/>
          </a:p>
        </p:txBody>
      </p:sp>
    </p:spTree>
    <p:extLst>
      <p:ext uri="{BB962C8B-B14F-4D97-AF65-F5344CB8AC3E}">
        <p14:creationId xmlns:p14="http://schemas.microsoft.com/office/powerpoint/2010/main" val="54619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5/12/25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97377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5/12/25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3655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5/12/25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65120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5/12/25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17473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5/12/25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523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5/12/25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015424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5/12/25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82276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5/12/25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2758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5/12/25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68184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5/12/25</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5061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5/12/25</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7612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5/12/25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85412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emf"/><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audio" Target="../media/media11.m4a"/><Relationship Id="rId7" Type="http://schemas.openxmlformats.org/officeDocument/2006/relationships/image" Target="../media/image10.emf"/><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jpe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emf"/><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emf"/><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image" Target="../media/image17.jpeg"/><Relationship Id="rId3" Type="http://schemas.microsoft.com/office/2007/relationships/media" Target="../media/media15.m4a"/><Relationship Id="rId7" Type="http://schemas.openxmlformats.org/officeDocument/2006/relationships/image" Target="../media/image4.pn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tags" Target="../tags/tag4.xml"/><Relationship Id="rId16" Type="http://schemas.openxmlformats.org/officeDocument/2006/relationships/diagramColors" Target="../diagrams/colors2.xml"/><Relationship Id="rId1" Type="http://schemas.openxmlformats.org/officeDocument/2006/relationships/tags" Target="../tags/tag3.xml"/><Relationship Id="rId6" Type="http://schemas.openxmlformats.org/officeDocument/2006/relationships/notesSlide" Target="../notesSlides/notesSlide15.xml"/><Relationship Id="rId11" Type="http://schemas.openxmlformats.org/officeDocument/2006/relationships/diagramColors" Target="../diagrams/colors1.xml"/><Relationship Id="rId5" Type="http://schemas.openxmlformats.org/officeDocument/2006/relationships/slideLayout" Target="../slideLayouts/slideLayout2.xml"/><Relationship Id="rId15" Type="http://schemas.openxmlformats.org/officeDocument/2006/relationships/diagramQuickStyle" Target="../diagrams/quickStyle2.xml"/><Relationship Id="rId10" Type="http://schemas.openxmlformats.org/officeDocument/2006/relationships/diagramQuickStyle" Target="../diagrams/quickStyle1.xml"/><Relationship Id="rId19" Type="http://schemas.openxmlformats.org/officeDocument/2006/relationships/image" Target="../media/image3.png"/><Relationship Id="rId4" Type="http://schemas.openxmlformats.org/officeDocument/2006/relationships/audio" Target="../media/media15.m4a"/><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emf"/><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emf"/><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emf"/><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0.em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4.png"/><Relationship Id="rId3" Type="http://schemas.openxmlformats.org/officeDocument/2006/relationships/audio" Target="../media/media22.m4a"/><Relationship Id="rId7" Type="http://schemas.openxmlformats.org/officeDocument/2006/relationships/image" Target="../media/image22.png"/><Relationship Id="rId12" Type="http://schemas.microsoft.com/office/2007/relationships/diagramDrawing" Target="../diagrams/drawing3.xml"/><Relationship Id="rId2" Type="http://schemas.microsoft.com/office/2007/relationships/media" Target="../media/media22.m4a"/><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diagramColors" Target="../diagrams/colors3.xml"/><Relationship Id="rId5" Type="http://schemas.openxmlformats.org/officeDocument/2006/relationships/notesSlide" Target="../notesSlides/notesSlide22.xml"/><Relationship Id="rId15" Type="http://schemas.openxmlformats.org/officeDocument/2006/relationships/image" Target="../media/image3.png"/><Relationship Id="rId10" Type="http://schemas.openxmlformats.org/officeDocument/2006/relationships/diagramQuickStyle" Target="../diagrams/quickStyle3.xml"/><Relationship Id="rId4" Type="http://schemas.openxmlformats.org/officeDocument/2006/relationships/slideLayout" Target="../slideLayouts/slideLayout2.xml"/><Relationship Id="rId9" Type="http://schemas.openxmlformats.org/officeDocument/2006/relationships/diagramLayout" Target="../diagrams/layout3.xml"/><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3.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8.emf"/><Relationship Id="rId5" Type="http://schemas.openxmlformats.org/officeDocument/2006/relationships/image" Target="../media/image4.png"/><Relationship Id="rId4" Type="http://schemas.openxmlformats.org/officeDocument/2006/relationships/notesSlide" Target="../notesSlides/notesSlide27.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3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notesSlide" Target="../notesSlides/notesSlide28.xml"/><Relationship Id="rId9" Type="http://schemas.openxmlformats.org/officeDocument/2006/relationships/image" Target="../media/image33.png"/><Relationship Id="rId1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8.emf"/><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9.xml"/><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30.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4.png"/><Relationship Id="rId15" Type="http://schemas.openxmlformats.org/officeDocument/2006/relationships/image" Target="../media/image3.png"/><Relationship Id="rId10" Type="http://schemas.microsoft.com/office/2007/relationships/hdphoto" Target="../media/hdphoto4.wdp"/><Relationship Id="rId4" Type="http://schemas.openxmlformats.org/officeDocument/2006/relationships/notesSlide" Target="../notesSlides/notesSlide30.xml"/><Relationship Id="rId9" Type="http://schemas.openxmlformats.org/officeDocument/2006/relationships/image" Target="../media/image32.png"/><Relationship Id="rId14"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emf"/><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8.emf"/><Relationship Id="rId5" Type="http://schemas.openxmlformats.org/officeDocument/2006/relationships/image" Target="../media/image37.jpeg"/><Relationship Id="rId10" Type="http://schemas.openxmlformats.org/officeDocument/2006/relationships/image" Target="../media/image4.png"/><Relationship Id="rId4" Type="http://schemas.openxmlformats.org/officeDocument/2006/relationships/notesSlide" Target="../notesSlides/notesSlide32.xml"/><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8.emf"/><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notesSlide" Target="../notesSlides/notesSlide33.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1.pn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notesSlide" Target="../notesSlides/notesSlide34.xml"/><Relationship Id="rId9" Type="http://schemas.openxmlformats.org/officeDocument/2006/relationships/image" Target="../media/image41.png"/></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39.emf"/><Relationship Id="rId12"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8.emf"/><Relationship Id="rId11" Type="http://schemas.openxmlformats.org/officeDocument/2006/relationships/image" Target="../media/image3.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notesSlide" Target="../notesSlides/notesSlide35.xml"/><Relationship Id="rId9"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8.emf"/><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notesSlide" Target="../notesSlides/notesSlide36.xml"/><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3.png"/><Relationship Id="rId5" Type="http://schemas.openxmlformats.org/officeDocument/2006/relationships/hyperlink" Target="mailto:howell@sog.unc.edu" TargetMode="External"/><Relationship Id="rId4" Type="http://schemas.openxmlformats.org/officeDocument/2006/relationships/notesSlide" Target="../notesSlides/notesSlide37.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E6F0-8D3E-3A8A-A2CB-E788DF69AB2A}"/>
              </a:ext>
            </a:extLst>
          </p:cNvPr>
          <p:cNvSpPr>
            <a:spLocks noGrp="1"/>
          </p:cNvSpPr>
          <p:nvPr>
            <p:ph type="ctrTitle"/>
          </p:nvPr>
        </p:nvSpPr>
        <p:spPr>
          <a:xfrm>
            <a:off x="804672" y="2386744"/>
            <a:ext cx="5925310" cy="1645920"/>
          </a:xfrm>
          <a:solidFill>
            <a:schemeClr val="bg2">
              <a:lumMod val="25000"/>
            </a:schemeClr>
          </a:solidFill>
        </p:spPr>
        <p:txBody>
          <a:bodyPr>
            <a:normAutofit/>
          </a:bodyPr>
          <a:lstStyle/>
          <a:p>
            <a:r>
              <a:rPr lang="en-US" dirty="0">
                <a:solidFill>
                  <a:schemeClr val="bg1"/>
                </a:solidFill>
              </a:rPr>
              <a:t>Custody jurisdiction</a:t>
            </a:r>
          </a:p>
        </p:txBody>
      </p:sp>
      <p:sp>
        <p:nvSpPr>
          <p:cNvPr id="3" name="Subtitle 2">
            <a:extLst>
              <a:ext uri="{FF2B5EF4-FFF2-40B4-BE49-F238E27FC236}">
                <a16:creationId xmlns:a16="http://schemas.microsoft.com/office/drawing/2014/main" id="{B70A888E-19CD-19A6-DD02-4F4F649BD70F}"/>
              </a:ext>
            </a:extLst>
          </p:cNvPr>
          <p:cNvSpPr>
            <a:spLocks noGrp="1"/>
          </p:cNvSpPr>
          <p:nvPr>
            <p:ph type="subTitle" idx="1"/>
          </p:nvPr>
        </p:nvSpPr>
        <p:spPr>
          <a:xfrm>
            <a:off x="1148615" y="4352544"/>
            <a:ext cx="5242560" cy="1239894"/>
          </a:xfrm>
        </p:spPr>
        <p:txBody>
          <a:bodyPr>
            <a:normAutofit/>
          </a:bodyPr>
          <a:lstStyle/>
          <a:p>
            <a:r>
              <a:rPr lang="en-US" dirty="0"/>
              <a:t>Cheryl Howell</a:t>
            </a:r>
          </a:p>
          <a:p>
            <a:r>
              <a:rPr lang="en-US" dirty="0"/>
              <a:t>School of Government, UNC-Chapel Hill</a:t>
            </a:r>
          </a:p>
        </p:txBody>
      </p:sp>
      <p:sp>
        <p:nvSpPr>
          <p:cNvPr id="22" name="Rectangle 21">
            <a:extLst>
              <a:ext uri="{FF2B5EF4-FFF2-40B4-BE49-F238E27FC236}">
                <a16:creationId xmlns:a16="http://schemas.microsoft.com/office/drawing/2014/main" id="{8C5B1937-56E1-4DC6-B640-19AE0C63A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43DC64A-E423-4321-979A-FDCDB627A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1"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P:\Courts_Group\Judicial_College\Logos\NC JudicialCollege_blue_horizontal.jpg">
            <a:extLst>
              <a:ext uri="{FF2B5EF4-FFF2-40B4-BE49-F238E27FC236}">
                <a16:creationId xmlns:a16="http://schemas.microsoft.com/office/drawing/2014/main" id="{1E13F37D-E263-C4EA-C39F-0D2B8E692B4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020812" y="1908558"/>
            <a:ext cx="3044952" cy="4034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AC7A665-D514-5046-1BED-A2354B350B49}"/>
              </a:ext>
            </a:extLst>
          </p:cNvPr>
          <p:cNvPicPr>
            <a:picLocks noChangeAspect="1"/>
          </p:cNvPicPr>
          <p:nvPr/>
        </p:nvPicPr>
        <p:blipFill>
          <a:blip r:embed="rId6"/>
          <a:stretch>
            <a:fillRect/>
          </a:stretch>
        </p:blipFill>
        <p:spPr>
          <a:xfrm>
            <a:off x="8020811" y="3324215"/>
            <a:ext cx="3044952" cy="2032507"/>
          </a:xfrm>
          <a:prstGeom prst="rect">
            <a:avLst/>
          </a:prstGeom>
        </p:spPr>
      </p:pic>
      <p:pic>
        <p:nvPicPr>
          <p:cNvPr id="79" name="Audio 78">
            <a:extLst>
              <a:ext uri="{FF2B5EF4-FFF2-40B4-BE49-F238E27FC236}">
                <a16:creationId xmlns:a16="http://schemas.microsoft.com/office/drawing/2014/main" id="{7875E452-E655-A522-6EF6-22A3291836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6326870"/>
      </p:ext>
    </p:extLst>
  </p:cSld>
  <p:clrMapOvr>
    <a:masterClrMapping/>
  </p:clrMapOvr>
  <mc:AlternateContent xmlns:mc="http://schemas.openxmlformats.org/markup-compatibility/2006" xmlns:p14="http://schemas.microsoft.com/office/powerpoint/2010/main">
    <mc:Choice Requires="p14">
      <p:transition spd="med" p14:dur="700" advTm="39104">
        <p:fade/>
      </p:transition>
    </mc:Choice>
    <mc:Fallback xmlns="">
      <p:transition spd="med" advTm="39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73BA7-F5C1-C68F-77DB-020F5DC8810E}"/>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State and federal statutes</a:t>
            </a:r>
          </a:p>
        </p:txBody>
      </p:sp>
      <p:sp>
        <p:nvSpPr>
          <p:cNvPr id="3" name="Content Placeholder 2">
            <a:extLst>
              <a:ext uri="{FF2B5EF4-FFF2-40B4-BE49-F238E27FC236}">
                <a16:creationId xmlns:a16="http://schemas.microsoft.com/office/drawing/2014/main" id="{40821C01-B52F-9087-E92C-5751908D1111}"/>
              </a:ext>
            </a:extLst>
          </p:cNvPr>
          <p:cNvSpPr>
            <a:spLocks noGrp="1"/>
          </p:cNvSpPr>
          <p:nvPr>
            <p:ph idx="1"/>
          </p:nvPr>
        </p:nvSpPr>
        <p:spPr>
          <a:xfrm>
            <a:off x="7021553" y="1107550"/>
            <a:ext cx="2460980" cy="613576"/>
          </a:xfrm>
        </p:spPr>
        <p:txBody>
          <a:bodyPr anchor="t">
            <a:normAutofit/>
          </a:bodyPr>
          <a:lstStyle/>
          <a:p>
            <a:pPr marL="0" indent="0" algn="ctr">
              <a:buNone/>
            </a:pPr>
            <a:r>
              <a:rPr lang="en-US" sz="2800" dirty="0"/>
              <a:t>Three Laws</a:t>
            </a:r>
          </a:p>
        </p:txBody>
      </p:sp>
      <p:pic>
        <p:nvPicPr>
          <p:cNvPr id="4" name="Picture 3">
            <a:extLst>
              <a:ext uri="{FF2B5EF4-FFF2-40B4-BE49-F238E27FC236}">
                <a16:creationId xmlns:a16="http://schemas.microsoft.com/office/drawing/2014/main" id="{8DF58DB9-414E-DED8-5900-F4B66C44824F}"/>
              </a:ext>
            </a:extLst>
          </p:cNvPr>
          <p:cNvPicPr>
            <a:picLocks noChangeAspect="1"/>
          </p:cNvPicPr>
          <p:nvPr/>
        </p:nvPicPr>
        <p:blipFill>
          <a:blip r:embed="rId5"/>
          <a:stretch>
            <a:fillRect/>
          </a:stretch>
        </p:blipFill>
        <p:spPr>
          <a:xfrm>
            <a:off x="348189" y="6355420"/>
            <a:ext cx="2373796" cy="382870"/>
          </a:xfrm>
          <a:prstGeom prst="rect">
            <a:avLst/>
          </a:prstGeom>
        </p:spPr>
      </p:pic>
      <p:sp>
        <p:nvSpPr>
          <p:cNvPr id="9" name="Oval 8">
            <a:extLst>
              <a:ext uri="{FF2B5EF4-FFF2-40B4-BE49-F238E27FC236}">
                <a16:creationId xmlns:a16="http://schemas.microsoft.com/office/drawing/2014/main" id="{F0D87A6B-7FF5-649F-B493-0FA93F2DABA1}"/>
              </a:ext>
            </a:extLst>
          </p:cNvPr>
          <p:cNvSpPr/>
          <p:nvPr/>
        </p:nvSpPr>
        <p:spPr>
          <a:xfrm>
            <a:off x="6480872" y="2405932"/>
            <a:ext cx="3511453" cy="3299791"/>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E816DB2B-6145-C113-FFA1-6AA6B1DAE954}"/>
              </a:ext>
            </a:extLst>
          </p:cNvPr>
          <p:cNvSpPr/>
          <p:nvPr/>
        </p:nvSpPr>
        <p:spPr>
          <a:xfrm>
            <a:off x="7317765" y="2107096"/>
            <a:ext cx="1868556" cy="1093304"/>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UCCJA until</a:t>
            </a:r>
          </a:p>
          <a:p>
            <a:pPr algn="ctr"/>
            <a:r>
              <a:rPr lang="en-US" sz="2400" dirty="0"/>
              <a:t>10/1/99</a:t>
            </a:r>
          </a:p>
        </p:txBody>
      </p:sp>
      <p:sp>
        <p:nvSpPr>
          <p:cNvPr id="6" name="Rounded Rectangle 5">
            <a:extLst>
              <a:ext uri="{FF2B5EF4-FFF2-40B4-BE49-F238E27FC236}">
                <a16:creationId xmlns:a16="http://schemas.microsoft.com/office/drawing/2014/main" id="{0F0EF7F8-36D8-7078-D168-89D5659205FE}"/>
              </a:ext>
            </a:extLst>
          </p:cNvPr>
          <p:cNvSpPr/>
          <p:nvPr/>
        </p:nvSpPr>
        <p:spPr>
          <a:xfrm>
            <a:off x="5762530" y="4055828"/>
            <a:ext cx="1868556" cy="1093304"/>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UCCJEA as of 10/1/99</a:t>
            </a:r>
          </a:p>
        </p:txBody>
      </p:sp>
      <p:sp>
        <p:nvSpPr>
          <p:cNvPr id="7" name="Rounded Rectangle 6">
            <a:extLst>
              <a:ext uri="{FF2B5EF4-FFF2-40B4-BE49-F238E27FC236}">
                <a16:creationId xmlns:a16="http://schemas.microsoft.com/office/drawing/2014/main" id="{2452011D-D0F2-7679-A1BF-7BD369F4AD6F}"/>
              </a:ext>
            </a:extLst>
          </p:cNvPr>
          <p:cNvSpPr/>
          <p:nvPr/>
        </p:nvSpPr>
        <p:spPr>
          <a:xfrm>
            <a:off x="8963548" y="4055828"/>
            <a:ext cx="1868556" cy="1093304"/>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PKPA</a:t>
            </a:r>
            <a:endParaRPr lang="en-US" dirty="0"/>
          </a:p>
        </p:txBody>
      </p:sp>
      <p:pic>
        <p:nvPicPr>
          <p:cNvPr id="11" name="Picture 2" descr="C:\Documents and Settings\blbaird\Local Settings\Temporary Internet Files\Content.IE5\6J8KDJ4Q\MCj03517000000[1].wmf">
            <a:extLst>
              <a:ext uri="{FF2B5EF4-FFF2-40B4-BE49-F238E27FC236}">
                <a16:creationId xmlns:a16="http://schemas.microsoft.com/office/drawing/2014/main" id="{CEEA9F3F-E77A-2207-2047-3ACBBAF1D3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8199">
            <a:off x="10058926" y="570526"/>
            <a:ext cx="14065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Audio 35">
            <a:extLst>
              <a:ext uri="{FF2B5EF4-FFF2-40B4-BE49-F238E27FC236}">
                <a16:creationId xmlns:a16="http://schemas.microsoft.com/office/drawing/2014/main" id="{27D730BA-2099-DE71-5379-2829F8ECBC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9902408"/>
      </p:ext>
    </p:extLst>
  </p:cSld>
  <p:clrMapOvr>
    <a:masterClrMapping/>
  </p:clrMapOvr>
  <mc:AlternateContent xmlns:mc="http://schemas.openxmlformats.org/markup-compatibility/2006" xmlns:p14="http://schemas.microsoft.com/office/powerpoint/2010/main">
    <mc:Choice Requires="p14">
      <p:transition spd="med" p14:dur="700" advTm="40650">
        <p:fade/>
      </p:transition>
    </mc:Choice>
    <mc:Fallback xmlns="">
      <p:transition spd="med" advTm="40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00D61-14FC-2E00-0C17-EA2B2C58FB48}"/>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Federal pkpa</a:t>
            </a:r>
          </a:p>
        </p:txBody>
      </p:sp>
      <p:pic>
        <p:nvPicPr>
          <p:cNvPr id="4" name="Picture 3">
            <a:extLst>
              <a:ext uri="{FF2B5EF4-FFF2-40B4-BE49-F238E27FC236}">
                <a16:creationId xmlns:a16="http://schemas.microsoft.com/office/drawing/2014/main" id="{3D2BC381-75AE-3805-71E8-4884DE1B2B47}"/>
              </a:ext>
            </a:extLst>
          </p:cNvPr>
          <p:cNvPicPr>
            <a:picLocks noChangeAspect="1"/>
          </p:cNvPicPr>
          <p:nvPr/>
        </p:nvPicPr>
        <p:blipFill>
          <a:blip r:embed="rId6"/>
          <a:stretch>
            <a:fillRect/>
          </a:stretch>
        </p:blipFill>
        <p:spPr>
          <a:xfrm>
            <a:off x="348189" y="6355420"/>
            <a:ext cx="2373796" cy="382870"/>
          </a:xfrm>
          <a:prstGeom prst="rect">
            <a:avLst/>
          </a:prstGeom>
        </p:spPr>
      </p:pic>
      <p:pic>
        <p:nvPicPr>
          <p:cNvPr id="5" name="Picture 9" descr="C:\Documents and Settings\blbaird\Local Settings\Temporary Internet Files\Content.IE5\GDYJ8DEN\MCj04374050000[1].wmf">
            <a:extLst>
              <a:ext uri="{FF2B5EF4-FFF2-40B4-BE49-F238E27FC236}">
                <a16:creationId xmlns:a16="http://schemas.microsoft.com/office/drawing/2014/main" id="{0C606F0E-6798-342C-701B-FBE7018A87A1}"/>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081331" y="502580"/>
            <a:ext cx="2489487" cy="202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a:extLst>
              <a:ext uri="{FF2B5EF4-FFF2-40B4-BE49-F238E27FC236}">
                <a16:creationId xmlns:a16="http://schemas.microsoft.com/office/drawing/2014/main" id="{CB0FDE1D-BAFC-F35F-CD42-4014940D74DB}"/>
              </a:ext>
            </a:extLst>
          </p:cNvPr>
          <p:cNvSpPr/>
          <p:nvPr/>
        </p:nvSpPr>
        <p:spPr>
          <a:xfrm>
            <a:off x="7815469" y="1309844"/>
            <a:ext cx="1129748" cy="553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1" descr="C:\Documents and Settings\blbaird\Local Settings\Temporary Internet Files\Content.IE5\DROZZFU8\MCj03494110000[1].wmf">
            <a:extLst>
              <a:ext uri="{FF2B5EF4-FFF2-40B4-BE49-F238E27FC236}">
                <a16:creationId xmlns:a16="http://schemas.microsoft.com/office/drawing/2014/main" id="{9CD81786-D1B6-CB11-5CBF-FA04EEBBCE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9868" y="572691"/>
            <a:ext cx="2507800" cy="202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B1A1BCD-EAE8-6998-154A-14EEACF1E41B}"/>
              </a:ext>
            </a:extLst>
          </p:cNvPr>
          <p:cNvSpPr txBox="1"/>
          <p:nvPr/>
        </p:nvSpPr>
        <p:spPr>
          <a:xfrm>
            <a:off x="5460620" y="3711648"/>
            <a:ext cx="5839446" cy="830997"/>
          </a:xfrm>
          <a:prstGeom prst="rect">
            <a:avLst/>
          </a:prstGeom>
          <a:noFill/>
        </p:spPr>
        <p:txBody>
          <a:bodyPr wrap="square" rtlCol="0" anchor="ctr">
            <a:spAutoFit/>
          </a:bodyPr>
          <a:lstStyle/>
          <a:p>
            <a:r>
              <a:rPr lang="en-US" sz="2400" dirty="0"/>
              <a:t>The federal PKPA                Full faith and </a:t>
            </a:r>
          </a:p>
          <a:p>
            <a:r>
              <a:rPr lang="en-US" sz="2400" dirty="0"/>
              <a:t>                                          credit statute   </a:t>
            </a:r>
          </a:p>
        </p:txBody>
      </p:sp>
      <p:sp>
        <p:nvSpPr>
          <p:cNvPr id="13" name="TextBox 12">
            <a:extLst>
              <a:ext uri="{FF2B5EF4-FFF2-40B4-BE49-F238E27FC236}">
                <a16:creationId xmlns:a16="http://schemas.microsoft.com/office/drawing/2014/main" id="{8C28991A-815C-A1C9-5F49-23937D4D3755}"/>
              </a:ext>
            </a:extLst>
          </p:cNvPr>
          <p:cNvSpPr txBox="1"/>
          <p:nvPr/>
        </p:nvSpPr>
        <p:spPr>
          <a:xfrm>
            <a:off x="5460620" y="5284824"/>
            <a:ext cx="6067259" cy="830997"/>
          </a:xfrm>
          <a:prstGeom prst="rect">
            <a:avLst/>
          </a:prstGeom>
          <a:noFill/>
        </p:spPr>
        <p:txBody>
          <a:bodyPr wrap="square" rtlCol="0">
            <a:spAutoFit/>
          </a:bodyPr>
          <a:lstStyle/>
          <a:p>
            <a:r>
              <a:rPr lang="en-US" sz="2400" dirty="0"/>
              <a:t>The federal PKPA                Subject matter </a:t>
            </a:r>
          </a:p>
          <a:p>
            <a:r>
              <a:rPr lang="en-US" sz="2400" dirty="0"/>
              <a:t>                                        jurisdiction statute   </a:t>
            </a:r>
            <a:endParaRPr lang="en-US" sz="2000" dirty="0"/>
          </a:p>
        </p:txBody>
      </p:sp>
      <p:sp>
        <p:nvSpPr>
          <p:cNvPr id="14" name="Equal 13">
            <a:extLst>
              <a:ext uri="{FF2B5EF4-FFF2-40B4-BE49-F238E27FC236}">
                <a16:creationId xmlns:a16="http://schemas.microsoft.com/office/drawing/2014/main" id="{CFB9A29E-A14B-931B-40B5-FA7189B35E9B}"/>
              </a:ext>
            </a:extLst>
          </p:cNvPr>
          <p:cNvSpPr/>
          <p:nvPr/>
        </p:nvSpPr>
        <p:spPr>
          <a:xfrm>
            <a:off x="7961243" y="3680821"/>
            <a:ext cx="838200" cy="6096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5" name="Not Equal 14">
            <a:extLst>
              <a:ext uri="{FF2B5EF4-FFF2-40B4-BE49-F238E27FC236}">
                <a16:creationId xmlns:a16="http://schemas.microsoft.com/office/drawing/2014/main" id="{53F3CD51-13C4-0539-975C-694E85867D06}"/>
              </a:ext>
            </a:extLst>
          </p:cNvPr>
          <p:cNvSpPr/>
          <p:nvPr>
            <p:custDataLst>
              <p:tags r:id="rId1"/>
            </p:custDataLst>
          </p:nvPr>
        </p:nvSpPr>
        <p:spPr>
          <a:xfrm>
            <a:off x="7999343" y="5321792"/>
            <a:ext cx="762000" cy="6858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2" name="Audio 21">
            <a:extLst>
              <a:ext uri="{FF2B5EF4-FFF2-40B4-BE49-F238E27FC236}">
                <a16:creationId xmlns:a16="http://schemas.microsoft.com/office/drawing/2014/main" id="{7ED097A8-DAEC-0E52-8956-08519925639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35290666"/>
      </p:ext>
    </p:extLst>
  </p:cSld>
  <p:clrMapOvr>
    <a:masterClrMapping/>
  </p:clrMapOvr>
  <mc:AlternateContent xmlns:mc="http://schemas.openxmlformats.org/markup-compatibility/2006" xmlns:p14="http://schemas.microsoft.com/office/powerpoint/2010/main">
    <mc:Choice Requires="p14">
      <p:transition spd="med" p14:dur="700" advTm="34713">
        <p:fade/>
      </p:transition>
    </mc:Choice>
    <mc:Fallback xmlns="">
      <p:transition spd="med" advTm="34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60779-19CA-2505-B575-BB810283E51B}"/>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Uniform state laws</a:t>
            </a:r>
          </a:p>
        </p:txBody>
      </p:sp>
      <p:sp>
        <p:nvSpPr>
          <p:cNvPr id="3" name="Content Placeholder 2">
            <a:extLst>
              <a:ext uri="{FF2B5EF4-FFF2-40B4-BE49-F238E27FC236}">
                <a16:creationId xmlns:a16="http://schemas.microsoft.com/office/drawing/2014/main" id="{2AF6A42C-336A-EF21-A70F-F9B6FA0E0337}"/>
              </a:ext>
            </a:extLst>
          </p:cNvPr>
          <p:cNvSpPr>
            <a:spLocks noGrp="1"/>
          </p:cNvSpPr>
          <p:nvPr>
            <p:ph idx="1"/>
          </p:nvPr>
        </p:nvSpPr>
        <p:spPr>
          <a:xfrm>
            <a:off x="5591693" y="829132"/>
            <a:ext cx="5320696" cy="4053840"/>
          </a:xfrm>
        </p:spPr>
        <p:txBody>
          <a:bodyPr anchor="t">
            <a:normAutofit/>
          </a:bodyPr>
          <a:lstStyle/>
          <a:p>
            <a:pPr marL="0" indent="0" algn="ctr">
              <a:buNone/>
            </a:pPr>
            <a:r>
              <a:rPr lang="en-US" sz="2400" dirty="0"/>
              <a:t>UCCJEA</a:t>
            </a:r>
            <a:endParaRPr lang="en-US" dirty="0"/>
          </a:p>
        </p:txBody>
      </p:sp>
      <p:pic>
        <p:nvPicPr>
          <p:cNvPr id="4" name="Picture 3">
            <a:extLst>
              <a:ext uri="{FF2B5EF4-FFF2-40B4-BE49-F238E27FC236}">
                <a16:creationId xmlns:a16="http://schemas.microsoft.com/office/drawing/2014/main" id="{25AC5EC7-6F18-0C74-2CEA-77269C8549B7}"/>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5" name="Picture 22" descr="C:\Documents and Settings\blbaird\Local Settings\Temporary Internet Files\Content.IE5\W1AN8PQJ\MPj04230370000[1].jpg">
            <a:extLst>
              <a:ext uri="{FF2B5EF4-FFF2-40B4-BE49-F238E27FC236}">
                <a16:creationId xmlns:a16="http://schemas.microsoft.com/office/drawing/2014/main" id="{38DCCEB0-46C5-42F1-9689-54B469F8E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17594" flipH="1">
            <a:off x="5540546" y="1750657"/>
            <a:ext cx="31242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Documents and Settings\blbaird\Local Settings\Temporary Internet Files\Content.IE5\GDYJ8DEN\MPj04385050000[1].jpg">
            <a:extLst>
              <a:ext uri="{FF2B5EF4-FFF2-40B4-BE49-F238E27FC236}">
                <a16:creationId xmlns:a16="http://schemas.microsoft.com/office/drawing/2014/main" id="{6BA2CCBF-4912-03CA-19B9-47998C982E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6678">
            <a:off x="8926141" y="1683737"/>
            <a:ext cx="2528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blbaird\Local Settings\Temporary Internet Files\Content.IE5\WPMZWLYB\MCj04348790000[1].png">
            <a:extLst>
              <a:ext uri="{FF2B5EF4-FFF2-40B4-BE49-F238E27FC236}">
                <a16:creationId xmlns:a16="http://schemas.microsoft.com/office/drawing/2014/main" id="{B896C111-65A6-7484-932B-483888F55D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78743" y="3954854"/>
            <a:ext cx="266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Documents and Settings\blbaird\Local Settings\Temporary Internet Files\Content.IE5\GDYJ8DEN\MCj04338400000[1].png">
            <a:extLst>
              <a:ext uri="{FF2B5EF4-FFF2-40B4-BE49-F238E27FC236}">
                <a16:creationId xmlns:a16="http://schemas.microsoft.com/office/drawing/2014/main" id="{25E5CD44-A54D-6A32-A56E-167C085DE4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332" y="4718055"/>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Audio 51">
            <a:extLst>
              <a:ext uri="{FF2B5EF4-FFF2-40B4-BE49-F238E27FC236}">
                <a16:creationId xmlns:a16="http://schemas.microsoft.com/office/drawing/2014/main" id="{B8BD3AD2-283D-9B8B-EFE3-796DF6EBAA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0641835"/>
      </p:ext>
    </p:extLst>
  </p:cSld>
  <p:clrMapOvr>
    <a:masterClrMapping/>
  </p:clrMapOvr>
  <mc:AlternateContent xmlns:mc="http://schemas.openxmlformats.org/markup-compatibility/2006" xmlns:p14="http://schemas.microsoft.com/office/powerpoint/2010/main">
    <mc:Choice Requires="p14">
      <p:transition spd="med" p14:dur="700" advTm="51083">
        <p:fade/>
      </p:transition>
    </mc:Choice>
    <mc:Fallback xmlns="">
      <p:transition spd="med" advTm="510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06A3D-7AB4-2A2C-DF9A-0BF0931D1488}"/>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pkpa</a:t>
            </a:r>
          </a:p>
        </p:txBody>
      </p:sp>
      <p:sp>
        <p:nvSpPr>
          <p:cNvPr id="3" name="Content Placeholder 2">
            <a:extLst>
              <a:ext uri="{FF2B5EF4-FFF2-40B4-BE49-F238E27FC236}">
                <a16:creationId xmlns:a16="http://schemas.microsoft.com/office/drawing/2014/main" id="{E56E7E41-66B7-5542-E7D7-FB9CEBA40362}"/>
              </a:ext>
            </a:extLst>
          </p:cNvPr>
          <p:cNvSpPr>
            <a:spLocks noGrp="1"/>
          </p:cNvSpPr>
          <p:nvPr>
            <p:ph idx="1"/>
          </p:nvPr>
        </p:nvSpPr>
        <p:spPr>
          <a:xfrm>
            <a:off x="5591695" y="854765"/>
            <a:ext cx="5320696" cy="5500655"/>
          </a:xfrm>
        </p:spPr>
        <p:txBody>
          <a:bodyPr anchor="t">
            <a:normAutofit fontScale="92500" lnSpcReduction="20000"/>
          </a:bodyPr>
          <a:lstStyle/>
          <a:p>
            <a:pPr marL="0" indent="0" algn="ctr">
              <a:buNone/>
            </a:pPr>
            <a:r>
              <a:rPr lang="en-US" sz="2400" dirty="0"/>
              <a:t>Two Rules</a:t>
            </a:r>
          </a:p>
          <a:p>
            <a:pPr marL="0" indent="0" algn="ctr">
              <a:buNone/>
            </a:pPr>
            <a:endParaRPr lang="en-US" sz="2400" dirty="0">
              <a:solidFill>
                <a:schemeClr val="tx1"/>
              </a:solidFill>
            </a:endParaRPr>
          </a:p>
          <a:p>
            <a:pPr marL="342900" indent="-342900" algn="ctr">
              <a:buAutoNum type="arabicPeriod"/>
            </a:pPr>
            <a:r>
              <a:rPr lang="en-US" dirty="0">
                <a:solidFill>
                  <a:schemeClr val="tx1"/>
                </a:solidFill>
              </a:rPr>
              <a:t>Home state has priority jurisdiction</a:t>
            </a:r>
          </a:p>
          <a:p>
            <a:pPr marL="0" indent="0" algn="ctr">
              <a:buNone/>
            </a:pPr>
            <a:endParaRPr lang="en-US" dirty="0">
              <a:solidFill>
                <a:schemeClr val="tx1"/>
              </a:solidFill>
            </a:endParaRPr>
          </a:p>
          <a:p>
            <a:pPr marL="342900" indent="-342900" algn="ctr">
              <a:buFont typeface="+mj-lt"/>
              <a:buAutoNum type="arabicPeriod" startAt="2"/>
            </a:pPr>
            <a:r>
              <a:rPr lang="en-US" dirty="0">
                <a:solidFill>
                  <a:schemeClr val="tx1"/>
                </a:solidFill>
              </a:rPr>
              <a:t>PKPA retains modification jurisdiction until… conditions allow another state to act</a:t>
            </a:r>
          </a:p>
          <a:p>
            <a:pPr marL="342900" indent="-342900" algn="ctr">
              <a:buAutoNum type="arabicPeriod" startAt="2"/>
            </a:pPr>
            <a:endParaRPr lang="en-US" dirty="0"/>
          </a:p>
          <a:p>
            <a:pPr marL="342900" indent="-342900" algn="ctr">
              <a:buAutoNum type="arabicPeriod" startAt="2"/>
            </a:pPr>
            <a:endParaRPr lang="en-US" dirty="0"/>
          </a:p>
          <a:p>
            <a:pPr marL="342900" indent="-342900" algn="ctr">
              <a:buAutoNum type="arabicPeriod" startAt="2"/>
            </a:pPr>
            <a:endParaRPr lang="en-US" dirty="0"/>
          </a:p>
          <a:p>
            <a:pPr marL="342900" indent="-342900" algn="ctr">
              <a:buAutoNum type="arabicPeriod" startAt="2"/>
            </a:pPr>
            <a:endParaRPr lang="en-US" dirty="0"/>
          </a:p>
          <a:p>
            <a:pPr marL="342900" indent="-342900" algn="ctr">
              <a:buAutoNum type="arabicPeriod" startAt="2"/>
            </a:pPr>
            <a:endParaRPr lang="en-US" dirty="0"/>
          </a:p>
          <a:p>
            <a:pPr marL="342900" indent="-342900" algn="ctr">
              <a:buAutoNum type="arabicPeriod" startAt="2"/>
            </a:pPr>
            <a:endParaRPr lang="en-US" dirty="0"/>
          </a:p>
          <a:p>
            <a:pPr marL="342900" indent="-342900" algn="ctr">
              <a:buAutoNum type="arabicPeriod" startAt="2"/>
            </a:pPr>
            <a:endParaRPr lang="en-US" dirty="0"/>
          </a:p>
          <a:p>
            <a:pPr marL="342900" indent="-342900" algn="ctr">
              <a:buAutoNum type="arabicPeriod" startAt="2"/>
            </a:pPr>
            <a:endParaRPr lang="en-US" dirty="0"/>
          </a:p>
          <a:p>
            <a:pPr marL="0" indent="0" algn="ctr">
              <a:buNone/>
            </a:pPr>
            <a:endParaRPr lang="en-US" dirty="0"/>
          </a:p>
          <a:p>
            <a:pPr marL="0" indent="0" algn="ctr">
              <a:buNone/>
            </a:pPr>
            <a:r>
              <a:rPr lang="en-US" i="1" dirty="0"/>
              <a:t>Potter v. Potter</a:t>
            </a:r>
            <a:r>
              <a:rPr lang="en-US" dirty="0"/>
              <a:t>, 131 N.C. App. 1 (1998)</a:t>
            </a:r>
          </a:p>
        </p:txBody>
      </p:sp>
      <p:pic>
        <p:nvPicPr>
          <p:cNvPr id="4" name="Picture 3">
            <a:extLst>
              <a:ext uri="{FF2B5EF4-FFF2-40B4-BE49-F238E27FC236}">
                <a16:creationId xmlns:a16="http://schemas.microsoft.com/office/drawing/2014/main" id="{BF4A2D71-BCD9-1EC0-FAA5-560A92760A6C}"/>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5" name="Picture 9" descr="C:\Documents and Settings\blbaird\Local Settings\Temporary Internet Files\Content.IE5\GDYJ8DEN\MCj04374050000[1].wmf">
            <a:extLst>
              <a:ext uri="{FF2B5EF4-FFF2-40B4-BE49-F238E27FC236}">
                <a16:creationId xmlns:a16="http://schemas.microsoft.com/office/drawing/2014/main" id="{21328677-E06B-F222-94F3-81D61FD25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7541" y="3429000"/>
            <a:ext cx="189706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Documents and Settings\blbaird\Local Settings\Temporary Internet Files\Content.IE5\GDYJ8DEN\MCj04369860000[1].wmf">
            <a:extLst>
              <a:ext uri="{FF2B5EF4-FFF2-40B4-BE49-F238E27FC236}">
                <a16:creationId xmlns:a16="http://schemas.microsoft.com/office/drawing/2014/main" id="{6988B177-5641-7401-770D-6F88BB9E02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6718" y="3429000"/>
            <a:ext cx="177567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E6A79C7F-CAC6-5134-2BC6-CEAEB9962E4A}"/>
              </a:ext>
            </a:extLst>
          </p:cNvPr>
          <p:cNvSpPr/>
          <p:nvPr/>
        </p:nvSpPr>
        <p:spPr>
          <a:xfrm>
            <a:off x="7870361" y="4003675"/>
            <a:ext cx="990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 name="Audio 28">
            <a:extLst>
              <a:ext uri="{FF2B5EF4-FFF2-40B4-BE49-F238E27FC236}">
                <a16:creationId xmlns:a16="http://schemas.microsoft.com/office/drawing/2014/main" id="{FA955C5C-CD18-004B-8758-55B47DC45C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51016600"/>
      </p:ext>
    </p:extLst>
  </p:cSld>
  <p:clrMapOvr>
    <a:masterClrMapping/>
  </p:clrMapOvr>
  <mc:AlternateContent xmlns:mc="http://schemas.openxmlformats.org/markup-compatibility/2006" xmlns:p14="http://schemas.microsoft.com/office/powerpoint/2010/main">
    <mc:Choice Requires="p14">
      <p:transition spd="med" p14:dur="700" advTm="58256">
        <p:fade/>
      </p:transition>
    </mc:Choice>
    <mc:Fallback xmlns="">
      <p:transition spd="med" advTm="58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15E8B-B116-E0CF-C872-0D165BCF4F96}"/>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200" dirty="0">
                <a:solidFill>
                  <a:srgbClr val="FFFFFF"/>
                </a:solidFill>
              </a:rPr>
              <a:t>uccjea</a:t>
            </a:r>
          </a:p>
        </p:txBody>
      </p:sp>
      <p:sp>
        <p:nvSpPr>
          <p:cNvPr id="3" name="Content Placeholder 2">
            <a:extLst>
              <a:ext uri="{FF2B5EF4-FFF2-40B4-BE49-F238E27FC236}">
                <a16:creationId xmlns:a16="http://schemas.microsoft.com/office/drawing/2014/main" id="{4D6F0630-DBD5-7F61-6032-498177B851E9}"/>
              </a:ext>
            </a:extLst>
          </p:cNvPr>
          <p:cNvSpPr>
            <a:spLocks noGrp="1"/>
          </p:cNvSpPr>
          <p:nvPr>
            <p:ph idx="1"/>
          </p:nvPr>
        </p:nvSpPr>
        <p:spPr>
          <a:xfrm>
            <a:off x="5610431" y="1813169"/>
            <a:ext cx="5320696" cy="1403333"/>
          </a:xfrm>
        </p:spPr>
        <p:txBody>
          <a:bodyPr anchor="ctr">
            <a:normAutofit fontScale="92500" lnSpcReduction="20000"/>
          </a:bodyPr>
          <a:lstStyle/>
          <a:p>
            <a:pPr marL="0" indent="0">
              <a:buNone/>
            </a:pPr>
            <a:r>
              <a:rPr lang="en-US" sz="2800" dirty="0"/>
              <a:t>UCCJA                            UCCJEA</a:t>
            </a:r>
          </a:p>
          <a:p>
            <a:pPr marL="0" indent="0">
              <a:buNone/>
            </a:pPr>
            <a:endParaRPr lang="en-US" sz="2800" dirty="0"/>
          </a:p>
          <a:p>
            <a:pPr marL="0" indent="0" algn="ctr">
              <a:buNone/>
            </a:pPr>
            <a:r>
              <a:rPr lang="en-US" sz="2800" dirty="0"/>
              <a:t>1999</a:t>
            </a:r>
          </a:p>
        </p:txBody>
      </p:sp>
      <p:pic>
        <p:nvPicPr>
          <p:cNvPr id="4" name="Picture 3">
            <a:extLst>
              <a:ext uri="{FF2B5EF4-FFF2-40B4-BE49-F238E27FC236}">
                <a16:creationId xmlns:a16="http://schemas.microsoft.com/office/drawing/2014/main" id="{2299ECC4-7F49-A840-DC73-4D57B59B536F}"/>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Right Arrow 4">
            <a:extLst>
              <a:ext uri="{FF2B5EF4-FFF2-40B4-BE49-F238E27FC236}">
                <a16:creationId xmlns:a16="http://schemas.microsoft.com/office/drawing/2014/main" id="{A4A5F05C-FD04-77BD-BAC1-990BB1325216}"/>
              </a:ext>
            </a:extLst>
          </p:cNvPr>
          <p:cNvSpPr/>
          <p:nvPr/>
        </p:nvSpPr>
        <p:spPr>
          <a:xfrm>
            <a:off x="7775479" y="1777189"/>
            <a:ext cx="990600" cy="606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2">
            <a:extLst>
              <a:ext uri="{FF2B5EF4-FFF2-40B4-BE49-F238E27FC236}">
                <a16:creationId xmlns:a16="http://schemas.microsoft.com/office/drawing/2014/main" id="{118A4203-3838-0359-F12F-3D6F074098DA}"/>
              </a:ext>
            </a:extLst>
          </p:cNvPr>
          <p:cNvGrpSpPr>
            <a:grpSpLocks/>
          </p:cNvGrpSpPr>
          <p:nvPr/>
        </p:nvGrpSpPr>
        <p:grpSpPr bwMode="auto">
          <a:xfrm>
            <a:off x="6480079" y="3459820"/>
            <a:ext cx="3581400" cy="2895600"/>
            <a:chOff x="4114800" y="3962400"/>
            <a:chExt cx="3581400" cy="2895600"/>
          </a:xfrm>
        </p:grpSpPr>
        <p:pic>
          <p:nvPicPr>
            <p:cNvPr id="7" name="Picture 11" descr="C:\Documents and Settings\blbaird\Local Settings\Temporary Internet Files\Content.IE5\DROZZFU8\MCj03494110000[1].wmf">
              <a:extLst>
                <a:ext uri="{FF2B5EF4-FFF2-40B4-BE49-F238E27FC236}">
                  <a16:creationId xmlns:a16="http://schemas.microsoft.com/office/drawing/2014/main" id="{3E872C32-D012-7DBF-C3D8-3A90CE711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962400"/>
              <a:ext cx="3581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210BFEC4-726D-B1C9-D53A-1D0371E5CFE1}"/>
                </a:ext>
              </a:extLst>
            </p:cNvPr>
            <p:cNvSpPr txBox="1">
              <a:spLocks noChangeArrowheads="1"/>
            </p:cNvSpPr>
            <p:nvPr/>
          </p:nvSpPr>
          <p:spPr bwMode="auto">
            <a:xfrm>
              <a:off x="4953000" y="52578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t>UCCJEA</a:t>
              </a:r>
            </a:p>
          </p:txBody>
        </p:sp>
      </p:grpSp>
      <p:pic>
        <p:nvPicPr>
          <p:cNvPr id="22" name="Audio 21">
            <a:extLst>
              <a:ext uri="{FF2B5EF4-FFF2-40B4-BE49-F238E27FC236}">
                <a16:creationId xmlns:a16="http://schemas.microsoft.com/office/drawing/2014/main" id="{9A8607E1-65EC-CA16-3359-08798FB84A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4302940"/>
      </p:ext>
    </p:extLst>
  </p:cSld>
  <p:clrMapOvr>
    <a:masterClrMapping/>
  </p:clrMapOvr>
  <mc:AlternateContent xmlns:mc="http://schemas.openxmlformats.org/markup-compatibility/2006" xmlns:p14="http://schemas.microsoft.com/office/powerpoint/2010/main">
    <mc:Choice Requires="p14">
      <p:transition spd="med" p14:dur="700" advTm="73746">
        <p:fade/>
      </p:transition>
    </mc:Choice>
    <mc:Fallback xmlns="">
      <p:transition spd="med" advTm="73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D7089A-2BE4-559F-25B0-19FB99651EA8}"/>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uccjea</a:t>
            </a:r>
          </a:p>
        </p:txBody>
      </p:sp>
      <p:sp>
        <p:nvSpPr>
          <p:cNvPr id="3" name="Content Placeholder 2">
            <a:extLst>
              <a:ext uri="{FF2B5EF4-FFF2-40B4-BE49-F238E27FC236}">
                <a16:creationId xmlns:a16="http://schemas.microsoft.com/office/drawing/2014/main" id="{0DD98F1E-3A5E-1B74-D6D8-5249E21BDA5A}"/>
              </a:ext>
            </a:extLst>
          </p:cNvPr>
          <p:cNvSpPr>
            <a:spLocks noGrp="1"/>
          </p:cNvSpPr>
          <p:nvPr>
            <p:ph idx="1"/>
          </p:nvPr>
        </p:nvSpPr>
        <p:spPr>
          <a:xfrm>
            <a:off x="5416014" y="6234426"/>
            <a:ext cx="2359609" cy="503864"/>
          </a:xfrm>
        </p:spPr>
        <p:txBody>
          <a:bodyPr anchor="ctr">
            <a:normAutofit/>
          </a:bodyPr>
          <a:lstStyle/>
          <a:p>
            <a:pPr marL="0" indent="0">
              <a:buNone/>
            </a:pPr>
            <a:r>
              <a:rPr lang="en-US" dirty="0"/>
              <a:t>GS 50A-102(3) and (4)</a:t>
            </a:r>
          </a:p>
        </p:txBody>
      </p:sp>
      <p:pic>
        <p:nvPicPr>
          <p:cNvPr id="4" name="Picture 3">
            <a:extLst>
              <a:ext uri="{FF2B5EF4-FFF2-40B4-BE49-F238E27FC236}">
                <a16:creationId xmlns:a16="http://schemas.microsoft.com/office/drawing/2014/main" id="{BCA99782-B64E-8289-4FB1-8795145045A9}"/>
              </a:ext>
            </a:extLst>
          </p:cNvPr>
          <p:cNvPicPr>
            <a:picLocks noChangeAspect="1"/>
          </p:cNvPicPr>
          <p:nvPr/>
        </p:nvPicPr>
        <p:blipFill>
          <a:blip r:embed="rId7"/>
          <a:stretch>
            <a:fillRect/>
          </a:stretch>
        </p:blipFill>
        <p:spPr>
          <a:xfrm>
            <a:off x="348189" y="6355420"/>
            <a:ext cx="2373796" cy="382870"/>
          </a:xfrm>
          <a:prstGeom prst="rect">
            <a:avLst/>
          </a:prstGeom>
        </p:spPr>
      </p:pic>
      <p:graphicFrame>
        <p:nvGraphicFramePr>
          <p:cNvPr id="5" name="Diagram 4">
            <a:extLst>
              <a:ext uri="{FF2B5EF4-FFF2-40B4-BE49-F238E27FC236}">
                <a16:creationId xmlns:a16="http://schemas.microsoft.com/office/drawing/2014/main" id="{1947FDDB-7380-0C73-5611-CF4DFEA995DF}"/>
              </a:ext>
            </a:extLst>
          </p:cNvPr>
          <p:cNvGraphicFramePr/>
          <p:nvPr>
            <p:custDataLst>
              <p:tags r:id="rId1"/>
            </p:custDataLst>
            <p:extLst>
              <p:ext uri="{D42A27DB-BD31-4B8C-83A1-F6EECF244321}">
                <p14:modId xmlns:p14="http://schemas.microsoft.com/office/powerpoint/2010/main" val="3614178156"/>
              </p:ext>
            </p:extLst>
          </p:nvPr>
        </p:nvGraphicFramePr>
        <p:xfrm>
          <a:off x="5003441" y="0"/>
          <a:ext cx="4379098" cy="42461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62414E6C-0910-D69E-6CA4-0F96EEE0D68B}"/>
              </a:ext>
            </a:extLst>
          </p:cNvPr>
          <p:cNvGraphicFramePr/>
          <p:nvPr>
            <p:custDataLst>
              <p:tags r:id="rId2"/>
            </p:custDataLst>
            <p:extLst>
              <p:ext uri="{D42A27DB-BD31-4B8C-83A1-F6EECF244321}">
                <p14:modId xmlns:p14="http://schemas.microsoft.com/office/powerpoint/2010/main" val="4062961687"/>
              </p:ext>
            </p:extLst>
          </p:nvPr>
        </p:nvGraphicFramePr>
        <p:xfrm>
          <a:off x="8719928" y="3180522"/>
          <a:ext cx="3472071" cy="335942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TextBox 6">
            <a:extLst>
              <a:ext uri="{FF2B5EF4-FFF2-40B4-BE49-F238E27FC236}">
                <a16:creationId xmlns:a16="http://schemas.microsoft.com/office/drawing/2014/main" id="{297EA0FD-1135-D715-87DA-90C2F0327059}"/>
              </a:ext>
            </a:extLst>
          </p:cNvPr>
          <p:cNvSpPr txBox="1"/>
          <p:nvPr/>
        </p:nvSpPr>
        <p:spPr>
          <a:xfrm>
            <a:off x="6595819" y="1824399"/>
            <a:ext cx="1387008" cy="707886"/>
          </a:xfrm>
          <a:prstGeom prst="rect">
            <a:avLst/>
          </a:prstGeom>
          <a:noFill/>
        </p:spPr>
        <p:txBody>
          <a:bodyPr wrap="square" rtlCol="0">
            <a:spAutoFit/>
          </a:bodyPr>
          <a:lstStyle/>
          <a:p>
            <a:pPr algn="ctr"/>
            <a:r>
              <a:rPr lang="en-US" sz="2000" dirty="0"/>
              <a:t>Custody </a:t>
            </a:r>
          </a:p>
          <a:p>
            <a:pPr algn="ctr"/>
            <a:r>
              <a:rPr lang="en-US" sz="2000" dirty="0"/>
              <a:t>Proceeding</a:t>
            </a:r>
          </a:p>
        </p:txBody>
      </p:sp>
      <p:sp>
        <p:nvSpPr>
          <p:cNvPr id="9" name="TextBox 8">
            <a:extLst>
              <a:ext uri="{FF2B5EF4-FFF2-40B4-BE49-F238E27FC236}">
                <a16:creationId xmlns:a16="http://schemas.microsoft.com/office/drawing/2014/main" id="{1E257EC3-87FD-9349-18C9-806FFF9597A5}"/>
              </a:ext>
            </a:extLst>
          </p:cNvPr>
          <p:cNvSpPr txBox="1"/>
          <p:nvPr/>
        </p:nvSpPr>
        <p:spPr>
          <a:xfrm>
            <a:off x="9541101" y="4414028"/>
            <a:ext cx="1829723" cy="707886"/>
          </a:xfrm>
          <a:prstGeom prst="rect">
            <a:avLst/>
          </a:prstGeom>
          <a:noFill/>
        </p:spPr>
        <p:txBody>
          <a:bodyPr wrap="square" rtlCol="0">
            <a:spAutoFit/>
          </a:bodyPr>
          <a:lstStyle/>
          <a:p>
            <a:pPr algn="ctr"/>
            <a:r>
              <a:rPr lang="en-US" sz="2000" dirty="0"/>
              <a:t>Custody </a:t>
            </a:r>
          </a:p>
          <a:p>
            <a:pPr algn="ctr"/>
            <a:r>
              <a:rPr lang="en-US" sz="2000" dirty="0"/>
              <a:t>Determination</a:t>
            </a:r>
          </a:p>
        </p:txBody>
      </p:sp>
      <p:pic>
        <p:nvPicPr>
          <p:cNvPr id="11" name="Picture 4" descr="C:\Documents and Settings\blbaird\Local Settings\Temporary Internet Files\Content.IE5\WPMZWLYB\MPj04393300000[1].jpg">
            <a:extLst>
              <a:ext uri="{FF2B5EF4-FFF2-40B4-BE49-F238E27FC236}">
                <a16:creationId xmlns:a16="http://schemas.microsoft.com/office/drawing/2014/main" id="{1BF7CD3A-FFA9-BC0B-111E-BAAD8BBF98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95484" y="463379"/>
            <a:ext cx="2183569" cy="253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Audio 30">
            <a:extLst>
              <a:ext uri="{FF2B5EF4-FFF2-40B4-BE49-F238E27FC236}">
                <a16:creationId xmlns:a16="http://schemas.microsoft.com/office/drawing/2014/main" id="{97BBE7D2-C84B-E312-A837-B6712F69CCDD}"/>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06697514"/>
      </p:ext>
    </p:extLst>
  </p:cSld>
  <p:clrMapOvr>
    <a:masterClrMapping/>
  </p:clrMapOvr>
  <mc:AlternateContent xmlns:mc="http://schemas.openxmlformats.org/markup-compatibility/2006" xmlns:p14="http://schemas.microsoft.com/office/powerpoint/2010/main">
    <mc:Choice Requires="p14">
      <p:transition spd="med" p14:dur="700" advTm="51701">
        <p:fade/>
      </p:transition>
    </mc:Choice>
    <mc:Fallback xmlns="">
      <p:transition spd="med" advTm="51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1CCE62-97E8-3D5A-3CA1-83CABE5389B7}"/>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Uccjea subject matter jurisdiction</a:t>
            </a:r>
          </a:p>
        </p:txBody>
      </p:sp>
      <p:sp>
        <p:nvSpPr>
          <p:cNvPr id="3" name="Content Placeholder 2">
            <a:extLst>
              <a:ext uri="{FF2B5EF4-FFF2-40B4-BE49-F238E27FC236}">
                <a16:creationId xmlns:a16="http://schemas.microsoft.com/office/drawing/2014/main" id="{A3E3D0D1-D43A-BF60-6074-F7B0D2588B8F}"/>
              </a:ext>
            </a:extLst>
          </p:cNvPr>
          <p:cNvSpPr>
            <a:spLocks noGrp="1"/>
          </p:cNvSpPr>
          <p:nvPr>
            <p:ph idx="1"/>
          </p:nvPr>
        </p:nvSpPr>
        <p:spPr>
          <a:xfrm>
            <a:off x="5571817" y="5605669"/>
            <a:ext cx="5320696" cy="406842"/>
          </a:xfrm>
        </p:spPr>
        <p:txBody>
          <a:bodyPr anchor="b">
            <a:normAutofit/>
          </a:bodyPr>
          <a:lstStyle/>
          <a:p>
            <a:pPr marL="0" indent="0" algn="ctr">
              <a:buNone/>
            </a:pPr>
            <a:r>
              <a:rPr lang="en-US" dirty="0"/>
              <a:t>Form: AOC-CV-609</a:t>
            </a:r>
          </a:p>
        </p:txBody>
      </p:sp>
      <p:pic>
        <p:nvPicPr>
          <p:cNvPr id="4" name="Picture 3">
            <a:extLst>
              <a:ext uri="{FF2B5EF4-FFF2-40B4-BE49-F238E27FC236}">
                <a16:creationId xmlns:a16="http://schemas.microsoft.com/office/drawing/2014/main" id="{03B5B637-89F5-3200-F6E0-0B8CCE86504A}"/>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5" name="Picture 11" descr="C:\Documents and Settings\blbaird\Local Settings\Temporary Internet Files\Content.IE5\DROZZFU8\MCMP00224_0000[1].wmf">
            <a:extLst>
              <a:ext uri="{FF2B5EF4-FFF2-40B4-BE49-F238E27FC236}">
                <a16:creationId xmlns:a16="http://schemas.microsoft.com/office/drawing/2014/main" id="{30E8B3B3-DB87-A0A2-B34B-3249119A0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805" y="1443035"/>
            <a:ext cx="6566374" cy="368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ultiply 5">
            <a:extLst>
              <a:ext uri="{FF2B5EF4-FFF2-40B4-BE49-F238E27FC236}">
                <a16:creationId xmlns:a16="http://schemas.microsoft.com/office/drawing/2014/main" id="{8F44801E-F2DD-948A-6676-60986B520AD1}"/>
              </a:ext>
            </a:extLst>
          </p:cNvPr>
          <p:cNvSpPr/>
          <p:nvPr/>
        </p:nvSpPr>
        <p:spPr>
          <a:xfrm>
            <a:off x="10663913" y="3429000"/>
            <a:ext cx="228600" cy="228600"/>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a:extLst>
              <a:ext uri="{FF2B5EF4-FFF2-40B4-BE49-F238E27FC236}">
                <a16:creationId xmlns:a16="http://schemas.microsoft.com/office/drawing/2014/main" id="{D8915568-CA67-0719-67E2-8D5E69C5D0D1}"/>
              </a:ext>
            </a:extLst>
          </p:cNvPr>
          <p:cNvSpPr/>
          <p:nvPr/>
        </p:nvSpPr>
        <p:spPr>
          <a:xfrm>
            <a:off x="10153373" y="3981450"/>
            <a:ext cx="228600" cy="228600"/>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A7952F8E-4776-32FE-7740-8CB168E18CBE}"/>
              </a:ext>
            </a:extLst>
          </p:cNvPr>
          <p:cNvCxnSpPr>
            <a:cxnSpLocks/>
          </p:cNvCxnSpPr>
          <p:nvPr/>
        </p:nvCxnSpPr>
        <p:spPr>
          <a:xfrm rot="5400000" flipH="1" flipV="1">
            <a:off x="10373749" y="3660864"/>
            <a:ext cx="323850" cy="317323"/>
          </a:xfrm>
          <a:prstGeom prst="curvedConnector3">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355C8DE-0D31-02EC-EA28-DC0FAF4A4500}"/>
              </a:ext>
            </a:extLst>
          </p:cNvPr>
          <p:cNvSpPr txBox="1"/>
          <p:nvPr/>
        </p:nvSpPr>
        <p:spPr>
          <a:xfrm>
            <a:off x="9686171" y="4448128"/>
            <a:ext cx="581502" cy="369332"/>
          </a:xfrm>
          <a:prstGeom prst="rect">
            <a:avLst/>
          </a:prstGeom>
          <a:noFill/>
        </p:spPr>
        <p:txBody>
          <a:bodyPr wrap="square" rtlCol="0">
            <a:spAutoFit/>
          </a:bodyPr>
          <a:lstStyle/>
          <a:p>
            <a:r>
              <a:rPr lang="en-US" dirty="0"/>
              <a:t>Past</a:t>
            </a:r>
          </a:p>
        </p:txBody>
      </p:sp>
      <p:sp>
        <p:nvSpPr>
          <p:cNvPr id="17" name="TextBox 16">
            <a:extLst>
              <a:ext uri="{FF2B5EF4-FFF2-40B4-BE49-F238E27FC236}">
                <a16:creationId xmlns:a16="http://schemas.microsoft.com/office/drawing/2014/main" id="{80F949E3-66D3-2583-402F-2E2A761B69F3}"/>
              </a:ext>
            </a:extLst>
          </p:cNvPr>
          <p:cNvSpPr txBox="1"/>
          <p:nvPr/>
        </p:nvSpPr>
        <p:spPr>
          <a:xfrm>
            <a:off x="10945918" y="3612118"/>
            <a:ext cx="996711" cy="369332"/>
          </a:xfrm>
          <a:prstGeom prst="rect">
            <a:avLst/>
          </a:prstGeom>
          <a:noFill/>
        </p:spPr>
        <p:txBody>
          <a:bodyPr wrap="square" rtlCol="0">
            <a:spAutoFit/>
          </a:bodyPr>
          <a:lstStyle/>
          <a:p>
            <a:r>
              <a:rPr lang="en-US" dirty="0"/>
              <a:t>Present</a:t>
            </a:r>
          </a:p>
        </p:txBody>
      </p:sp>
      <p:pic>
        <p:nvPicPr>
          <p:cNvPr id="43" name="Audio 42">
            <a:extLst>
              <a:ext uri="{FF2B5EF4-FFF2-40B4-BE49-F238E27FC236}">
                <a16:creationId xmlns:a16="http://schemas.microsoft.com/office/drawing/2014/main" id="{275E0D84-20A7-B78E-1652-E532D4FCA1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9677228"/>
      </p:ext>
    </p:extLst>
  </p:cSld>
  <p:clrMapOvr>
    <a:masterClrMapping/>
  </p:clrMapOvr>
  <mc:AlternateContent xmlns:mc="http://schemas.openxmlformats.org/markup-compatibility/2006" xmlns:p14="http://schemas.microsoft.com/office/powerpoint/2010/main">
    <mc:Choice Requires="p14">
      <p:transition spd="med" p14:dur="700" advTm="59068">
        <p:fade/>
      </p:transition>
    </mc:Choice>
    <mc:Fallback xmlns="">
      <p:transition spd="med" advTm="59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B0A067-3081-AC26-3737-3706C82871B4}"/>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100" dirty="0">
                <a:solidFill>
                  <a:srgbClr val="FFFFFF"/>
                </a:solidFill>
              </a:rPr>
              <a:t>Statute requirements</a:t>
            </a:r>
          </a:p>
        </p:txBody>
      </p:sp>
      <p:pic>
        <p:nvPicPr>
          <p:cNvPr id="4" name="Picture 3">
            <a:extLst>
              <a:ext uri="{FF2B5EF4-FFF2-40B4-BE49-F238E27FC236}">
                <a16:creationId xmlns:a16="http://schemas.microsoft.com/office/drawing/2014/main" id="{113CECEE-6AB1-A319-82E6-34D761D5575C}"/>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5" name="Picture 11" descr="C:\Documents and Settings\blbaird\Local Settings\Temporary Internet Files\Content.IE5\DROZZFU8\MCMP00224_0000[1].wmf">
            <a:extLst>
              <a:ext uri="{FF2B5EF4-FFF2-40B4-BE49-F238E27FC236}">
                <a16:creationId xmlns:a16="http://schemas.microsoft.com/office/drawing/2014/main" id="{4C2A3F28-2E4F-E13C-9DBB-3069422F93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4745" y="800100"/>
            <a:ext cx="7077255" cy="397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ultiply 5">
            <a:extLst>
              <a:ext uri="{FF2B5EF4-FFF2-40B4-BE49-F238E27FC236}">
                <a16:creationId xmlns:a16="http://schemas.microsoft.com/office/drawing/2014/main" id="{170A70B2-3B3B-328A-9BB0-73FE7D307E96}"/>
              </a:ext>
            </a:extLst>
          </p:cNvPr>
          <p:cNvSpPr/>
          <p:nvPr/>
        </p:nvSpPr>
        <p:spPr>
          <a:xfrm>
            <a:off x="10418873" y="3569842"/>
            <a:ext cx="228600" cy="228600"/>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a:extLst>
              <a:ext uri="{FF2B5EF4-FFF2-40B4-BE49-F238E27FC236}">
                <a16:creationId xmlns:a16="http://schemas.microsoft.com/office/drawing/2014/main" id="{F1D63C3A-F0BF-CB02-301D-C5A62516D7FA}"/>
              </a:ext>
            </a:extLst>
          </p:cNvPr>
          <p:cNvSpPr/>
          <p:nvPr/>
        </p:nvSpPr>
        <p:spPr>
          <a:xfrm>
            <a:off x="9069706" y="2786064"/>
            <a:ext cx="228600" cy="228600"/>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a:extLst>
              <a:ext uri="{FF2B5EF4-FFF2-40B4-BE49-F238E27FC236}">
                <a16:creationId xmlns:a16="http://schemas.microsoft.com/office/drawing/2014/main" id="{D823E636-B01B-5A75-3E71-7B2FE411AA3F}"/>
              </a:ext>
            </a:extLst>
          </p:cNvPr>
          <p:cNvSpPr/>
          <p:nvPr/>
        </p:nvSpPr>
        <p:spPr>
          <a:xfrm>
            <a:off x="10960277" y="2952750"/>
            <a:ext cx="228600" cy="228600"/>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45CCDAA-F81B-C770-FD15-96BC29DFF70B}"/>
              </a:ext>
            </a:extLst>
          </p:cNvPr>
          <p:cNvSpPr txBox="1"/>
          <p:nvPr/>
        </p:nvSpPr>
        <p:spPr>
          <a:xfrm>
            <a:off x="11332396" y="3181350"/>
            <a:ext cx="745305" cy="523220"/>
          </a:xfrm>
          <a:prstGeom prst="rect">
            <a:avLst/>
          </a:prstGeom>
          <a:noFill/>
        </p:spPr>
        <p:txBody>
          <a:bodyPr wrap="square" rtlCol="0">
            <a:spAutoFit/>
          </a:bodyPr>
          <a:lstStyle/>
          <a:p>
            <a:r>
              <a:rPr lang="en-US" sz="1400" dirty="0"/>
              <a:t>Present address</a:t>
            </a:r>
          </a:p>
        </p:txBody>
      </p:sp>
      <p:cxnSp>
        <p:nvCxnSpPr>
          <p:cNvPr id="13" name="Curved Connector 12">
            <a:extLst>
              <a:ext uri="{FF2B5EF4-FFF2-40B4-BE49-F238E27FC236}">
                <a16:creationId xmlns:a16="http://schemas.microsoft.com/office/drawing/2014/main" id="{B6379AF3-2B6A-480B-67C9-044890B7911B}"/>
              </a:ext>
            </a:extLst>
          </p:cNvPr>
          <p:cNvCxnSpPr>
            <a:cxnSpLocks/>
          </p:cNvCxnSpPr>
          <p:nvPr/>
        </p:nvCxnSpPr>
        <p:spPr>
          <a:xfrm>
            <a:off x="9323696" y="3014663"/>
            <a:ext cx="1095179" cy="689907"/>
          </a:xfrm>
          <a:prstGeom prst="curvedConnector3">
            <a:avLst>
              <a:gd name="adj1" fmla="val 5469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4" name="Curved Connector 13">
            <a:extLst>
              <a:ext uri="{FF2B5EF4-FFF2-40B4-BE49-F238E27FC236}">
                <a16:creationId xmlns:a16="http://schemas.microsoft.com/office/drawing/2014/main" id="{5A1BCAF4-00AE-4205-6152-F548EEE95D3C}"/>
              </a:ext>
            </a:extLst>
          </p:cNvPr>
          <p:cNvCxnSpPr>
            <a:cxnSpLocks/>
          </p:cNvCxnSpPr>
          <p:nvPr/>
        </p:nvCxnSpPr>
        <p:spPr>
          <a:xfrm rot="5400000" flipH="1" flipV="1">
            <a:off x="10552218" y="3211578"/>
            <a:ext cx="478438" cy="325848"/>
          </a:xfrm>
          <a:prstGeom prst="curvedConnector3">
            <a:avLst>
              <a:gd name="adj1" fmla="val 50000"/>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DABEB90-2683-40C6-50F3-22E3D3A7BD4F}"/>
              </a:ext>
            </a:extLst>
          </p:cNvPr>
          <p:cNvSpPr txBox="1"/>
          <p:nvPr/>
        </p:nvSpPr>
        <p:spPr>
          <a:xfrm>
            <a:off x="8669481" y="3396793"/>
            <a:ext cx="1201804" cy="307777"/>
          </a:xfrm>
          <a:prstGeom prst="rect">
            <a:avLst/>
          </a:prstGeom>
          <a:solidFill>
            <a:schemeClr val="bg1"/>
          </a:solidFill>
        </p:spPr>
        <p:txBody>
          <a:bodyPr wrap="none" rtlCol="0">
            <a:spAutoFit/>
          </a:bodyPr>
          <a:lstStyle/>
          <a:p>
            <a:r>
              <a:rPr lang="en-US" sz="1400" dirty="0"/>
              <a:t>Last five years</a:t>
            </a:r>
          </a:p>
        </p:txBody>
      </p:sp>
      <p:sp>
        <p:nvSpPr>
          <p:cNvPr id="21" name="TextBox 20">
            <a:extLst>
              <a:ext uri="{FF2B5EF4-FFF2-40B4-BE49-F238E27FC236}">
                <a16:creationId xmlns:a16="http://schemas.microsoft.com/office/drawing/2014/main" id="{0FCFD97D-320B-00E8-F714-B82ED34290DD}"/>
              </a:ext>
            </a:extLst>
          </p:cNvPr>
          <p:cNvSpPr txBox="1"/>
          <p:nvPr/>
        </p:nvSpPr>
        <p:spPr>
          <a:xfrm>
            <a:off x="9959230" y="215384"/>
            <a:ext cx="1664414" cy="369332"/>
          </a:xfrm>
          <a:prstGeom prst="rect">
            <a:avLst/>
          </a:prstGeom>
          <a:noFill/>
        </p:spPr>
        <p:txBody>
          <a:bodyPr wrap="square" rtlCol="0">
            <a:spAutoFit/>
          </a:bodyPr>
          <a:lstStyle/>
          <a:p>
            <a:r>
              <a:rPr lang="en-US" dirty="0"/>
              <a:t>GS 50A-209</a:t>
            </a:r>
          </a:p>
        </p:txBody>
      </p:sp>
      <p:pic>
        <p:nvPicPr>
          <p:cNvPr id="22" name="Picture 16" descr="C:\Documents and Settings\blbaird\Local Settings\Temporary Internet Files\Content.IE5\SOTMZUA1\MCj02405690000[1].wmf">
            <a:extLst>
              <a:ext uri="{FF2B5EF4-FFF2-40B4-BE49-F238E27FC236}">
                <a16:creationId xmlns:a16="http://schemas.microsoft.com/office/drawing/2014/main" id="{9FE2AE3A-9F0F-9BA0-F76E-534CF29C2F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4710" y="3569842"/>
            <a:ext cx="1212236"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28F5C59F-8C50-47FF-EDCE-083F9F4E62ED}"/>
              </a:ext>
            </a:extLst>
          </p:cNvPr>
          <p:cNvSpPr txBox="1"/>
          <p:nvPr/>
        </p:nvSpPr>
        <p:spPr>
          <a:xfrm>
            <a:off x="5329961" y="4955827"/>
            <a:ext cx="6408706" cy="1815882"/>
          </a:xfrm>
          <a:prstGeom prst="rect">
            <a:avLst/>
          </a:prstGeom>
          <a:noFill/>
        </p:spPr>
        <p:txBody>
          <a:bodyPr wrap="square" rtlCol="0">
            <a:spAutoFit/>
          </a:bodyPr>
          <a:lstStyle/>
          <a:p>
            <a:pPr marL="285750" indent="-285750">
              <a:buFontTx/>
              <a:buChar char="-"/>
            </a:pPr>
            <a:r>
              <a:rPr lang="en-US" sz="1600" dirty="0"/>
              <a:t>Child’s present address, places where child has lived in last five years, and the names and present addresses of the persons with who the child has lived during that period</a:t>
            </a:r>
          </a:p>
          <a:p>
            <a:pPr marL="285750" indent="-285750">
              <a:buFontTx/>
              <a:buChar char="-"/>
            </a:pPr>
            <a:r>
              <a:rPr lang="en-US" sz="1600" dirty="0"/>
              <a:t>Party filing pleading must state whether they participated in other proceedings involving child, knows of other proceedings that could affect current proceeding, or knows the names and addresses of any person not a party to the present action who claims right to custody</a:t>
            </a:r>
          </a:p>
        </p:txBody>
      </p:sp>
      <p:pic>
        <p:nvPicPr>
          <p:cNvPr id="27" name="Audio 26">
            <a:extLst>
              <a:ext uri="{FF2B5EF4-FFF2-40B4-BE49-F238E27FC236}">
                <a16:creationId xmlns:a16="http://schemas.microsoft.com/office/drawing/2014/main" id="{4CAEC8F0-A121-FCA6-EFE5-8636CCB570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21389510"/>
      </p:ext>
    </p:extLst>
  </p:cSld>
  <p:clrMapOvr>
    <a:masterClrMapping/>
  </p:clrMapOvr>
  <mc:AlternateContent xmlns:mc="http://schemas.openxmlformats.org/markup-compatibility/2006" xmlns:p14="http://schemas.microsoft.com/office/powerpoint/2010/main">
    <mc:Choice Requires="p14">
      <p:transition spd="med" p14:dur="700" advTm="34671">
        <p:fade/>
      </p:transition>
    </mc:Choice>
    <mc:Fallback xmlns="">
      <p:transition spd="med" advTm="34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E4D1D-8EA4-BFF8-FD17-3D9055E957AB}"/>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40" dirty="0">
                <a:solidFill>
                  <a:srgbClr val="FFFFFF"/>
                </a:solidFill>
              </a:rPr>
              <a:t>Types of proceedings</a:t>
            </a:r>
          </a:p>
        </p:txBody>
      </p:sp>
      <p:sp>
        <p:nvSpPr>
          <p:cNvPr id="3" name="Content Placeholder 2">
            <a:extLst>
              <a:ext uri="{FF2B5EF4-FFF2-40B4-BE49-F238E27FC236}">
                <a16:creationId xmlns:a16="http://schemas.microsoft.com/office/drawing/2014/main" id="{F58EDB53-916A-43FD-7A39-A54CA1C7CA30}"/>
              </a:ext>
            </a:extLst>
          </p:cNvPr>
          <p:cNvSpPr>
            <a:spLocks noGrp="1"/>
          </p:cNvSpPr>
          <p:nvPr>
            <p:ph idx="1"/>
          </p:nvPr>
        </p:nvSpPr>
        <p:spPr>
          <a:xfrm>
            <a:off x="5591695" y="1402080"/>
            <a:ext cx="5320696" cy="4053840"/>
          </a:xfrm>
        </p:spPr>
        <p:txBody>
          <a:bodyPr anchor="ctr">
            <a:normAutofit/>
          </a:bodyPr>
          <a:lstStyle/>
          <a:p>
            <a:pPr marL="0" indent="0">
              <a:buNone/>
            </a:pPr>
            <a:r>
              <a:rPr lang="en-US" sz="2400" dirty="0"/>
              <a:t>Jurisdictional analysis depends on…</a:t>
            </a:r>
          </a:p>
          <a:p>
            <a:pPr marL="0" indent="0">
              <a:buNone/>
            </a:pPr>
            <a:endParaRPr lang="en-US" sz="2400" dirty="0"/>
          </a:p>
          <a:p>
            <a:pPr marL="342900" indent="-342900">
              <a:buFont typeface="+mj-lt"/>
              <a:buAutoNum type="arabicPeriod"/>
            </a:pPr>
            <a:r>
              <a:rPr lang="en-US" dirty="0"/>
              <a:t>Initial determination of custody</a:t>
            </a:r>
          </a:p>
          <a:p>
            <a:pPr marL="342900" indent="-342900">
              <a:buFont typeface="+mj-lt"/>
              <a:buAutoNum type="arabicPeriod"/>
            </a:pPr>
            <a:r>
              <a:rPr lang="en-US" dirty="0"/>
              <a:t>Modification of existing custody determination</a:t>
            </a:r>
          </a:p>
          <a:p>
            <a:pPr marL="342900" indent="-342900">
              <a:buFont typeface="+mj-lt"/>
              <a:buAutoNum type="arabicPeriod"/>
            </a:pPr>
            <a:r>
              <a:rPr lang="en-US" dirty="0"/>
              <a:t>Enforcement of existing custody order</a:t>
            </a:r>
          </a:p>
        </p:txBody>
      </p:sp>
      <p:pic>
        <p:nvPicPr>
          <p:cNvPr id="4" name="Picture 3">
            <a:extLst>
              <a:ext uri="{FF2B5EF4-FFF2-40B4-BE49-F238E27FC236}">
                <a16:creationId xmlns:a16="http://schemas.microsoft.com/office/drawing/2014/main" id="{77091780-EBB9-A3FD-09EC-F6908E78FDD0}"/>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7" name="Audio 6">
            <a:extLst>
              <a:ext uri="{FF2B5EF4-FFF2-40B4-BE49-F238E27FC236}">
                <a16:creationId xmlns:a16="http://schemas.microsoft.com/office/drawing/2014/main" id="{B4B0E91A-557D-284A-4AF2-A63C744981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59811695"/>
      </p:ext>
    </p:extLst>
  </p:cSld>
  <p:clrMapOvr>
    <a:masterClrMapping/>
  </p:clrMapOvr>
  <mc:AlternateContent xmlns:mc="http://schemas.openxmlformats.org/markup-compatibility/2006" xmlns:p14="http://schemas.microsoft.com/office/powerpoint/2010/main">
    <mc:Choice Requires="p14">
      <p:transition spd="med" p14:dur="700" advTm="16416">
        <p:fade/>
      </p:transition>
    </mc:Choice>
    <mc:Fallback xmlns="">
      <p:transition spd="med" advTm="16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24C54-B3ED-3857-BDD8-0BDC4F478562}"/>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150" dirty="0">
                <a:solidFill>
                  <a:schemeClr val="bg2">
                    <a:lumMod val="90000"/>
                  </a:schemeClr>
                </a:solidFill>
              </a:rPr>
              <a:t>t</a:t>
            </a:r>
          </a:p>
        </p:txBody>
      </p:sp>
      <p:sp>
        <p:nvSpPr>
          <p:cNvPr id="3" name="Content Placeholder 2">
            <a:extLst>
              <a:ext uri="{FF2B5EF4-FFF2-40B4-BE49-F238E27FC236}">
                <a16:creationId xmlns:a16="http://schemas.microsoft.com/office/drawing/2014/main" id="{9C991BDF-99B8-BB31-550A-236DAFE74CA3}"/>
              </a:ext>
            </a:extLst>
          </p:cNvPr>
          <p:cNvSpPr>
            <a:spLocks noGrp="1"/>
          </p:cNvSpPr>
          <p:nvPr>
            <p:ph idx="1"/>
          </p:nvPr>
        </p:nvSpPr>
        <p:spPr>
          <a:xfrm>
            <a:off x="5591695" y="1402080"/>
            <a:ext cx="5320696" cy="4706112"/>
          </a:xfrm>
        </p:spPr>
        <p:txBody>
          <a:bodyPr anchor="t">
            <a:normAutofit lnSpcReduction="10000"/>
          </a:bodyPr>
          <a:lstStyle/>
          <a:p>
            <a:pPr marL="0" indent="0" algn="ctr">
              <a:buNone/>
            </a:pPr>
            <a:r>
              <a:rPr lang="en-US" sz="2400" dirty="0"/>
              <a:t>G.S. 50A-303</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r>
              <a:rPr lang="en-US" sz="2000" dirty="0"/>
              <a:t>North Carolina </a:t>
            </a:r>
            <a:r>
              <a:rPr lang="en-US" sz="2000" b="1" u="sng" dirty="0"/>
              <a:t>ALWAYS</a:t>
            </a:r>
            <a:r>
              <a:rPr lang="en-US" sz="2000" dirty="0"/>
              <a:t> has subject matter jurisdiction to enforce a custody order that was validly entered</a:t>
            </a:r>
          </a:p>
        </p:txBody>
      </p:sp>
      <p:pic>
        <p:nvPicPr>
          <p:cNvPr id="4" name="Picture 3">
            <a:extLst>
              <a:ext uri="{FF2B5EF4-FFF2-40B4-BE49-F238E27FC236}">
                <a16:creationId xmlns:a16="http://schemas.microsoft.com/office/drawing/2014/main" id="{3D23CAF8-81B5-6BD3-DE3F-513882AEA417}"/>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5" name="Picture 9" descr="C:\Documents and Settings\blbaird\Local Settings\Temporary Internet Files\Content.IE5\GDYJ8DEN\MCj04374050000[1].wmf">
            <a:extLst>
              <a:ext uri="{FF2B5EF4-FFF2-40B4-BE49-F238E27FC236}">
                <a16:creationId xmlns:a16="http://schemas.microsoft.com/office/drawing/2014/main" id="{C1471504-945E-9662-6F5E-E37014530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343" y="2278856"/>
            <a:ext cx="28194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09F4DA0-3DE9-1417-DE83-337881BF374F}"/>
              </a:ext>
            </a:extLst>
          </p:cNvPr>
          <p:cNvSpPr txBox="1"/>
          <p:nvPr/>
        </p:nvSpPr>
        <p:spPr>
          <a:xfrm>
            <a:off x="1012482" y="3167390"/>
            <a:ext cx="4115383" cy="523220"/>
          </a:xfrm>
          <a:prstGeom prst="rect">
            <a:avLst/>
          </a:prstGeom>
          <a:noFill/>
        </p:spPr>
        <p:txBody>
          <a:bodyPr wrap="square" rtlCol="0">
            <a:spAutoFit/>
          </a:bodyPr>
          <a:lstStyle/>
          <a:p>
            <a:pPr algn="ctr"/>
            <a:r>
              <a:rPr lang="en-US" sz="2800" cap="all" spc="200" dirty="0">
                <a:solidFill>
                  <a:srgbClr val="FFFFFF"/>
                </a:solidFill>
                <a:latin typeface="+mj-lt"/>
                <a:ea typeface="+mj-ea"/>
                <a:cs typeface="+mj-cs"/>
              </a:rPr>
              <a:t>enforcement</a:t>
            </a:r>
          </a:p>
        </p:txBody>
      </p:sp>
      <p:pic>
        <p:nvPicPr>
          <p:cNvPr id="24" name="Audio 23">
            <a:extLst>
              <a:ext uri="{FF2B5EF4-FFF2-40B4-BE49-F238E27FC236}">
                <a16:creationId xmlns:a16="http://schemas.microsoft.com/office/drawing/2014/main" id="{E6787626-59B9-A6A7-C97D-BA3FD09E87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83260087"/>
      </p:ext>
    </p:extLst>
  </p:cSld>
  <p:clrMapOvr>
    <a:masterClrMapping/>
  </p:clrMapOvr>
  <mc:AlternateContent xmlns:mc="http://schemas.openxmlformats.org/markup-compatibility/2006" xmlns:p14="http://schemas.microsoft.com/office/powerpoint/2010/main">
    <mc:Choice Requires="p14">
      <p:transition spd="med" p14:dur="700" advTm="61057">
        <p:fade/>
      </p:transition>
    </mc:Choice>
    <mc:Fallback xmlns="">
      <p:transition spd="med" advTm="61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EC2E3-2C02-5889-1ECE-D5906AC4E736}"/>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a:solidFill>
                  <a:srgbClr val="FFFFFF"/>
                </a:solidFill>
              </a:rPr>
              <a:t>Course objectives</a:t>
            </a:r>
          </a:p>
        </p:txBody>
      </p:sp>
      <p:sp>
        <p:nvSpPr>
          <p:cNvPr id="3" name="Content Placeholder 2">
            <a:extLst>
              <a:ext uri="{FF2B5EF4-FFF2-40B4-BE49-F238E27FC236}">
                <a16:creationId xmlns:a16="http://schemas.microsoft.com/office/drawing/2014/main" id="{98ED8120-E5FA-1827-A086-407C0BA9EB9B}"/>
              </a:ext>
            </a:extLst>
          </p:cNvPr>
          <p:cNvSpPr>
            <a:spLocks noGrp="1"/>
          </p:cNvSpPr>
          <p:nvPr>
            <p:ph idx="1"/>
          </p:nvPr>
        </p:nvSpPr>
        <p:spPr>
          <a:xfrm>
            <a:off x="5591695" y="419100"/>
            <a:ext cx="6252116" cy="5936320"/>
          </a:xfrm>
        </p:spPr>
        <p:txBody>
          <a:bodyPr anchor="ctr">
            <a:normAutofit/>
          </a:bodyPr>
          <a:lstStyle/>
          <a:p>
            <a:pPr marL="0" indent="0">
              <a:buNone/>
            </a:pPr>
            <a:r>
              <a:rPr lang="en-US" sz="2000" dirty="0"/>
              <a:t>At the end of this course, you will be able to:</a:t>
            </a:r>
          </a:p>
          <a:p>
            <a:pPr>
              <a:buFontTx/>
              <a:buChar char="-"/>
            </a:pPr>
            <a:r>
              <a:rPr lang="en-US" sz="2000" dirty="0"/>
              <a:t>Identify the state and federal statutes which define when a North Carolina court has subject matter jurisdiction to enter a child custody determination and when that determination will be entitled to full faith and credit by other states</a:t>
            </a:r>
          </a:p>
          <a:p>
            <a:pPr>
              <a:buFontTx/>
              <a:buChar char="-"/>
            </a:pPr>
            <a:r>
              <a:rPr lang="en-US" sz="2000" dirty="0"/>
              <a:t>Recognize that North Carolina courts always have jurisdiction to enforce a child custody determination that was validly entered</a:t>
            </a:r>
          </a:p>
          <a:p>
            <a:pPr>
              <a:buFontTx/>
              <a:buChar char="-"/>
            </a:pPr>
            <a:r>
              <a:rPr lang="en-US" sz="2000" dirty="0"/>
              <a:t>Identify when a North Carolina court has subject matter jurisdiction to enter an initial child custody determination regarding a particular child</a:t>
            </a:r>
          </a:p>
          <a:p>
            <a:pPr>
              <a:buFontTx/>
              <a:buChar char="-"/>
            </a:pPr>
            <a:r>
              <a:rPr lang="en-US" sz="2000" dirty="0"/>
              <a:t>Identify when a North Carolina court has subject matter jurisdiction to modify an existing child custody determination</a:t>
            </a:r>
          </a:p>
          <a:p>
            <a:pPr>
              <a:buFontTx/>
              <a:buChar char="-"/>
            </a:pPr>
            <a:r>
              <a:rPr lang="en-US" sz="2000" dirty="0"/>
              <a:t>Exercise emergency custody jurisdiction in compliance with the law</a:t>
            </a:r>
          </a:p>
        </p:txBody>
      </p:sp>
      <p:pic>
        <p:nvPicPr>
          <p:cNvPr id="13" name="Picture 12">
            <a:extLst>
              <a:ext uri="{FF2B5EF4-FFF2-40B4-BE49-F238E27FC236}">
                <a16:creationId xmlns:a16="http://schemas.microsoft.com/office/drawing/2014/main" id="{29C57AFE-644B-09A9-CB91-8B1B8E822BE1}"/>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34" name="Audio 33">
            <a:extLst>
              <a:ext uri="{FF2B5EF4-FFF2-40B4-BE49-F238E27FC236}">
                <a16:creationId xmlns:a16="http://schemas.microsoft.com/office/drawing/2014/main" id="{56182464-2ABA-A37C-6309-8E158A694F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2708682"/>
      </p:ext>
    </p:extLst>
  </p:cSld>
  <p:clrMapOvr>
    <a:masterClrMapping/>
  </p:clrMapOvr>
  <mc:AlternateContent xmlns:mc="http://schemas.openxmlformats.org/markup-compatibility/2006" xmlns:p14="http://schemas.microsoft.com/office/powerpoint/2010/main">
    <mc:Choice Requires="p14">
      <p:transition spd="med" p14:dur="700" advTm="50959">
        <p:fade/>
      </p:transition>
    </mc:Choice>
    <mc:Fallback xmlns="">
      <p:transition spd="med" advTm="509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31C53-53E7-B152-2EFA-8A53178A7B97}"/>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1600" dirty="0">
                <a:solidFill>
                  <a:schemeClr val="bg2">
                    <a:lumMod val="90000"/>
                  </a:schemeClr>
                </a:solidFill>
              </a:rPr>
              <a:t>x</a:t>
            </a:r>
          </a:p>
        </p:txBody>
      </p:sp>
      <p:sp>
        <p:nvSpPr>
          <p:cNvPr id="3" name="Content Placeholder 2">
            <a:extLst>
              <a:ext uri="{FF2B5EF4-FFF2-40B4-BE49-F238E27FC236}">
                <a16:creationId xmlns:a16="http://schemas.microsoft.com/office/drawing/2014/main" id="{2B67E564-871E-A953-9A55-D3E15E8724CF}"/>
              </a:ext>
            </a:extLst>
          </p:cNvPr>
          <p:cNvSpPr>
            <a:spLocks noGrp="1"/>
          </p:cNvSpPr>
          <p:nvPr>
            <p:ph idx="1"/>
          </p:nvPr>
        </p:nvSpPr>
        <p:spPr>
          <a:xfrm>
            <a:off x="5591695" y="1402080"/>
            <a:ext cx="5320696" cy="609600"/>
          </a:xfrm>
        </p:spPr>
        <p:txBody>
          <a:bodyPr anchor="ctr">
            <a:normAutofit/>
          </a:bodyPr>
          <a:lstStyle/>
          <a:p>
            <a:pPr marL="0" indent="0">
              <a:buNone/>
            </a:pPr>
            <a:r>
              <a:rPr lang="en-US" sz="2800" dirty="0"/>
              <a:t>GS 50A-102(8)            GS 50A-201</a:t>
            </a:r>
          </a:p>
        </p:txBody>
      </p:sp>
      <p:pic>
        <p:nvPicPr>
          <p:cNvPr id="4" name="Picture 3">
            <a:extLst>
              <a:ext uri="{FF2B5EF4-FFF2-40B4-BE49-F238E27FC236}">
                <a16:creationId xmlns:a16="http://schemas.microsoft.com/office/drawing/2014/main" id="{BB915667-54B1-C3F0-2553-4ADEE38235D5}"/>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TextBox 4">
            <a:extLst>
              <a:ext uri="{FF2B5EF4-FFF2-40B4-BE49-F238E27FC236}">
                <a16:creationId xmlns:a16="http://schemas.microsoft.com/office/drawing/2014/main" id="{AF53EE05-8220-43C1-3F0A-E852C97519E4}"/>
              </a:ext>
            </a:extLst>
          </p:cNvPr>
          <p:cNvSpPr txBox="1"/>
          <p:nvPr/>
        </p:nvSpPr>
        <p:spPr>
          <a:xfrm>
            <a:off x="1117422" y="3051973"/>
            <a:ext cx="4115383" cy="830997"/>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Initial </a:t>
            </a:r>
          </a:p>
          <a:p>
            <a:pPr algn="ctr"/>
            <a:r>
              <a:rPr lang="en-US" sz="2400" cap="all" spc="200" dirty="0">
                <a:solidFill>
                  <a:srgbClr val="FFFFFF"/>
                </a:solidFill>
                <a:latin typeface="+mj-lt"/>
                <a:ea typeface="+mj-ea"/>
                <a:cs typeface="+mj-cs"/>
              </a:rPr>
              <a:t>Determinations</a:t>
            </a:r>
          </a:p>
        </p:txBody>
      </p:sp>
      <p:pic>
        <p:nvPicPr>
          <p:cNvPr id="9" name="Picture 2" descr="C:\Documents and Settings\blbaird\Local Settings\Temporary Internet Files\Content.IE5\WPMZWLYB\MPj04393300000[1].jpg">
            <a:extLst>
              <a:ext uri="{FF2B5EF4-FFF2-40B4-BE49-F238E27FC236}">
                <a16:creationId xmlns:a16="http://schemas.microsoft.com/office/drawing/2014/main" id="{B8E01E2D-DBC3-C500-D68B-4103F99B9A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2689" y="3467100"/>
            <a:ext cx="21939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Documents and Settings\blbaird\Local Settings\Temporary Internet Files\Content.IE5\GDYJ8DEN\MCj04374050000[1].wmf">
            <a:extLst>
              <a:ext uri="{FF2B5EF4-FFF2-40B4-BE49-F238E27FC236}">
                <a16:creationId xmlns:a16="http://schemas.microsoft.com/office/drawing/2014/main" id="{4FE7D0F1-A587-EADF-46A7-A9355876D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2200" y="2164556"/>
            <a:ext cx="28194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blbaird\Local Settings\Temporary Internet Files\Content.IE5\WPMZWLYB\MCj04348790000[1].png">
            <a:extLst>
              <a:ext uri="{FF2B5EF4-FFF2-40B4-BE49-F238E27FC236}">
                <a16:creationId xmlns:a16="http://schemas.microsoft.com/office/drawing/2014/main" id="{67311E96-E19B-83EB-8A7F-42EC6156D2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8775" y="2361724"/>
            <a:ext cx="2193925" cy="213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Audio 38">
            <a:extLst>
              <a:ext uri="{FF2B5EF4-FFF2-40B4-BE49-F238E27FC236}">
                <a16:creationId xmlns:a16="http://schemas.microsoft.com/office/drawing/2014/main" id="{C891029D-174A-8EC4-5E1C-F8B04A2C24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8572685"/>
      </p:ext>
    </p:extLst>
  </p:cSld>
  <p:clrMapOvr>
    <a:masterClrMapping/>
  </p:clrMapOvr>
  <mc:AlternateContent xmlns:mc="http://schemas.openxmlformats.org/markup-compatibility/2006" xmlns:p14="http://schemas.microsoft.com/office/powerpoint/2010/main">
    <mc:Choice Requires="p14">
      <p:transition spd="med" p14:dur="700" advTm="55413">
        <p:fade/>
      </p:transition>
    </mc:Choice>
    <mc:Fallback xmlns="">
      <p:transition spd="med" advTm="55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1C344-444A-7329-6D35-99B81D2E2F7B}"/>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Home state</a:t>
            </a:r>
          </a:p>
        </p:txBody>
      </p:sp>
      <p:pic>
        <p:nvPicPr>
          <p:cNvPr id="4" name="Picture 3">
            <a:extLst>
              <a:ext uri="{FF2B5EF4-FFF2-40B4-BE49-F238E27FC236}">
                <a16:creationId xmlns:a16="http://schemas.microsoft.com/office/drawing/2014/main" id="{61B4B41F-6AB4-369C-4048-745519473606}"/>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13" name="Picture 12">
            <a:extLst>
              <a:ext uri="{FF2B5EF4-FFF2-40B4-BE49-F238E27FC236}">
                <a16:creationId xmlns:a16="http://schemas.microsoft.com/office/drawing/2014/main" id="{EB289827-2E11-587D-C9B4-21DBDE84C7E3}"/>
              </a:ext>
            </a:extLst>
          </p:cNvPr>
          <p:cNvPicPr>
            <a:picLocks noChangeAspect="1"/>
          </p:cNvPicPr>
          <p:nvPr/>
        </p:nvPicPr>
        <p:blipFill>
          <a:blip r:embed="rId6"/>
          <a:stretch>
            <a:fillRect/>
          </a:stretch>
        </p:blipFill>
        <p:spPr>
          <a:xfrm rot="578912">
            <a:off x="5677732" y="-1054495"/>
            <a:ext cx="6008438" cy="6008438"/>
          </a:xfrm>
          <a:prstGeom prst="rect">
            <a:avLst/>
          </a:prstGeom>
        </p:spPr>
      </p:pic>
      <p:pic>
        <p:nvPicPr>
          <p:cNvPr id="17" name="Picture 16">
            <a:extLst>
              <a:ext uri="{FF2B5EF4-FFF2-40B4-BE49-F238E27FC236}">
                <a16:creationId xmlns:a16="http://schemas.microsoft.com/office/drawing/2014/main" id="{0AF4E48B-985E-6A98-D160-C2A059242271}"/>
              </a:ext>
            </a:extLst>
          </p:cNvPr>
          <p:cNvPicPr>
            <a:picLocks noChangeAspect="1"/>
          </p:cNvPicPr>
          <p:nvPr/>
        </p:nvPicPr>
        <p:blipFill>
          <a:blip r:embed="rId7"/>
          <a:stretch>
            <a:fillRect/>
          </a:stretch>
        </p:blipFill>
        <p:spPr>
          <a:xfrm>
            <a:off x="9499600" y="1655064"/>
            <a:ext cx="1070864" cy="1070864"/>
          </a:xfrm>
          <a:prstGeom prst="rect">
            <a:avLst/>
          </a:prstGeom>
        </p:spPr>
      </p:pic>
      <p:cxnSp>
        <p:nvCxnSpPr>
          <p:cNvPr id="19" name="Straight Connector 18">
            <a:extLst>
              <a:ext uri="{FF2B5EF4-FFF2-40B4-BE49-F238E27FC236}">
                <a16:creationId xmlns:a16="http://schemas.microsoft.com/office/drawing/2014/main" id="{A2A4F2EF-20AC-CA15-6F99-20799095E3A1}"/>
              </a:ext>
            </a:extLst>
          </p:cNvPr>
          <p:cNvCxnSpPr/>
          <p:nvPr/>
        </p:nvCxnSpPr>
        <p:spPr>
          <a:xfrm>
            <a:off x="6236208" y="5414965"/>
            <a:ext cx="513892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2BA580B-8084-267D-26BF-494EECBAED27}"/>
              </a:ext>
            </a:extLst>
          </p:cNvPr>
          <p:cNvCxnSpPr/>
          <p:nvPr/>
        </p:nvCxnSpPr>
        <p:spPr>
          <a:xfrm>
            <a:off x="6236208" y="5102352"/>
            <a:ext cx="0" cy="584876"/>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E93A502-3E8D-F918-C161-3A2AA0991C19}"/>
              </a:ext>
            </a:extLst>
          </p:cNvPr>
          <p:cNvCxnSpPr>
            <a:cxnSpLocks/>
          </p:cNvCxnSpPr>
          <p:nvPr/>
        </p:nvCxnSpPr>
        <p:spPr>
          <a:xfrm>
            <a:off x="11375136" y="5102352"/>
            <a:ext cx="6096" cy="629265"/>
          </a:xfrm>
          <a:prstGeom prst="line">
            <a:avLst/>
          </a:prstGeom>
          <a:ln w="38100"/>
        </p:spPr>
        <p:style>
          <a:lnRef idx="1">
            <a:schemeClr val="dk1"/>
          </a:lnRef>
          <a:fillRef idx="0">
            <a:schemeClr val="dk1"/>
          </a:fillRef>
          <a:effectRef idx="0">
            <a:schemeClr val="dk1"/>
          </a:effectRef>
          <a:fontRef idx="minor">
            <a:schemeClr val="tx1"/>
          </a:fontRef>
        </p:style>
      </p:cxnSp>
      <p:sp>
        <p:nvSpPr>
          <p:cNvPr id="40" name="Left Brace 39">
            <a:extLst>
              <a:ext uri="{FF2B5EF4-FFF2-40B4-BE49-F238E27FC236}">
                <a16:creationId xmlns:a16="http://schemas.microsoft.com/office/drawing/2014/main" id="{4279E8C8-E788-1692-8CA4-693713153E87}"/>
              </a:ext>
            </a:extLst>
          </p:cNvPr>
          <p:cNvSpPr/>
          <p:nvPr/>
        </p:nvSpPr>
        <p:spPr>
          <a:xfrm rot="5400000">
            <a:off x="8444992" y="2495443"/>
            <a:ext cx="721359" cy="5102351"/>
          </a:xfrm>
          <a:prstGeom prst="leftBrace">
            <a:avLst>
              <a:gd name="adj1" fmla="val 79046"/>
              <a:gd name="adj2" fmla="val 50016"/>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219DDEF1-01C4-9054-B34A-EA662E46986D}"/>
              </a:ext>
            </a:extLst>
          </p:cNvPr>
          <p:cNvSpPr txBox="1"/>
          <p:nvPr/>
        </p:nvSpPr>
        <p:spPr>
          <a:xfrm>
            <a:off x="8236456" y="4287874"/>
            <a:ext cx="1138430" cy="369332"/>
          </a:xfrm>
          <a:prstGeom prst="rect">
            <a:avLst/>
          </a:prstGeom>
          <a:noFill/>
        </p:spPr>
        <p:txBody>
          <a:bodyPr wrap="square" rtlCol="0">
            <a:spAutoFit/>
          </a:bodyPr>
          <a:lstStyle/>
          <a:p>
            <a:r>
              <a:rPr lang="en-US" dirty="0"/>
              <a:t>6 months</a:t>
            </a:r>
          </a:p>
        </p:txBody>
      </p:sp>
      <p:sp>
        <p:nvSpPr>
          <p:cNvPr id="42" name="TextBox 41">
            <a:extLst>
              <a:ext uri="{FF2B5EF4-FFF2-40B4-BE49-F238E27FC236}">
                <a16:creationId xmlns:a16="http://schemas.microsoft.com/office/drawing/2014/main" id="{C22EE1A9-CB6B-30AE-70D1-75638CB8E5AA}"/>
              </a:ext>
            </a:extLst>
          </p:cNvPr>
          <p:cNvSpPr txBox="1"/>
          <p:nvPr/>
        </p:nvSpPr>
        <p:spPr>
          <a:xfrm>
            <a:off x="10929195" y="4358940"/>
            <a:ext cx="900112" cy="646331"/>
          </a:xfrm>
          <a:prstGeom prst="rect">
            <a:avLst/>
          </a:prstGeom>
          <a:noFill/>
        </p:spPr>
        <p:txBody>
          <a:bodyPr wrap="square" rtlCol="0">
            <a:spAutoFit/>
          </a:bodyPr>
          <a:lstStyle/>
          <a:p>
            <a:pPr algn="ctr"/>
            <a:r>
              <a:rPr lang="en-US" dirty="0"/>
              <a:t>Action</a:t>
            </a:r>
          </a:p>
          <a:p>
            <a:pPr algn="ctr"/>
            <a:r>
              <a:rPr lang="en-US" dirty="0"/>
              <a:t>Filed</a:t>
            </a:r>
          </a:p>
        </p:txBody>
      </p:sp>
      <p:pic>
        <p:nvPicPr>
          <p:cNvPr id="43" name="Picture 15" descr="C:\Documents and Settings\blbaird\Local Settings\Temporary Internet Files\Content.IE5\896F89IN\MCj04414720000[1].png">
            <a:extLst>
              <a:ext uri="{FF2B5EF4-FFF2-40B4-BE49-F238E27FC236}">
                <a16:creationId xmlns:a16="http://schemas.microsoft.com/office/drawing/2014/main" id="{521E7800-ED0D-3800-627B-1CEC21D93E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1951" y="1450702"/>
            <a:ext cx="992340" cy="99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Audio 61">
            <a:extLst>
              <a:ext uri="{FF2B5EF4-FFF2-40B4-BE49-F238E27FC236}">
                <a16:creationId xmlns:a16="http://schemas.microsoft.com/office/drawing/2014/main" id="{AFA7143B-7B12-64FE-E585-4F320E4108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0763355"/>
      </p:ext>
    </p:extLst>
  </p:cSld>
  <p:clrMapOvr>
    <a:masterClrMapping/>
  </p:clrMapOvr>
  <mc:AlternateContent xmlns:mc="http://schemas.openxmlformats.org/markup-compatibility/2006" xmlns:p14="http://schemas.microsoft.com/office/powerpoint/2010/main">
    <mc:Choice Requires="p14">
      <p:transition spd="med" p14:dur="700" advTm="58893">
        <p:fade/>
      </p:transition>
    </mc:Choice>
    <mc:Fallback xmlns="">
      <p:transition spd="med" advTm="58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B3C79-28B4-F72C-9857-82C4DADB6890}"/>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No</a:t>
            </a:r>
            <a:br>
              <a:rPr lang="en-US" sz="3000" dirty="0">
                <a:solidFill>
                  <a:srgbClr val="FFFFFF"/>
                </a:solidFill>
              </a:rPr>
            </a:br>
            <a:r>
              <a:rPr lang="en-US" sz="3000" dirty="0">
                <a:solidFill>
                  <a:srgbClr val="FFFFFF"/>
                </a:solidFill>
              </a:rPr>
              <a:t>home</a:t>
            </a:r>
            <a:br>
              <a:rPr lang="en-US" sz="3000" dirty="0">
                <a:solidFill>
                  <a:srgbClr val="FFFFFF"/>
                </a:solidFill>
              </a:rPr>
            </a:br>
            <a:r>
              <a:rPr lang="en-US" sz="3000" dirty="0">
                <a:solidFill>
                  <a:srgbClr val="FFFFFF"/>
                </a:solidFill>
              </a:rPr>
              <a:t>state</a:t>
            </a:r>
          </a:p>
        </p:txBody>
      </p:sp>
      <p:pic>
        <p:nvPicPr>
          <p:cNvPr id="4" name="Picture 3">
            <a:extLst>
              <a:ext uri="{FF2B5EF4-FFF2-40B4-BE49-F238E27FC236}">
                <a16:creationId xmlns:a16="http://schemas.microsoft.com/office/drawing/2014/main" id="{1CC5EC04-2906-3A77-8606-829DE3478B81}"/>
              </a:ext>
            </a:extLst>
          </p:cNvPr>
          <p:cNvPicPr>
            <a:picLocks noChangeAspect="1"/>
          </p:cNvPicPr>
          <p:nvPr/>
        </p:nvPicPr>
        <p:blipFill>
          <a:blip r:embed="rId6"/>
          <a:stretch>
            <a:fillRect/>
          </a:stretch>
        </p:blipFill>
        <p:spPr>
          <a:xfrm>
            <a:off x="348189" y="6355420"/>
            <a:ext cx="2373796" cy="382870"/>
          </a:xfrm>
          <a:prstGeom prst="rect">
            <a:avLst/>
          </a:prstGeom>
        </p:spPr>
      </p:pic>
      <p:pic>
        <p:nvPicPr>
          <p:cNvPr id="5" name="Picture 4">
            <a:extLst>
              <a:ext uri="{FF2B5EF4-FFF2-40B4-BE49-F238E27FC236}">
                <a16:creationId xmlns:a16="http://schemas.microsoft.com/office/drawing/2014/main" id="{8BE2485F-B80D-D401-F842-40B826E7C532}"/>
              </a:ext>
            </a:extLst>
          </p:cNvPr>
          <p:cNvPicPr>
            <a:picLocks noChangeAspect="1"/>
          </p:cNvPicPr>
          <p:nvPr/>
        </p:nvPicPr>
        <p:blipFill>
          <a:blip r:embed="rId7"/>
          <a:stretch>
            <a:fillRect/>
          </a:stretch>
        </p:blipFill>
        <p:spPr>
          <a:xfrm rot="578912">
            <a:off x="5636459" y="-156905"/>
            <a:ext cx="6008438" cy="6008438"/>
          </a:xfrm>
          <a:prstGeom prst="rect">
            <a:avLst/>
          </a:prstGeom>
        </p:spPr>
      </p:pic>
      <p:graphicFrame>
        <p:nvGraphicFramePr>
          <p:cNvPr id="6" name="Diagram 5">
            <a:extLst>
              <a:ext uri="{FF2B5EF4-FFF2-40B4-BE49-F238E27FC236}">
                <a16:creationId xmlns:a16="http://schemas.microsoft.com/office/drawing/2014/main" id="{243D7981-1E3B-C20B-D378-875D9D971208}"/>
              </a:ext>
            </a:extLst>
          </p:cNvPr>
          <p:cNvGraphicFramePr/>
          <p:nvPr>
            <p:custDataLst>
              <p:tags r:id="rId1"/>
            </p:custDataLst>
            <p:extLst>
              <p:ext uri="{D42A27DB-BD31-4B8C-83A1-F6EECF244321}">
                <p14:modId xmlns:p14="http://schemas.microsoft.com/office/powerpoint/2010/main" val="2687793008"/>
              </p:ext>
            </p:extLst>
          </p:nvPr>
        </p:nvGraphicFramePr>
        <p:xfrm>
          <a:off x="6819899" y="1122781"/>
          <a:ext cx="4835128" cy="3449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oup 40">
            <a:extLst>
              <a:ext uri="{FF2B5EF4-FFF2-40B4-BE49-F238E27FC236}">
                <a16:creationId xmlns:a16="http://schemas.microsoft.com/office/drawing/2014/main" id="{D1622C85-F21F-33B0-A1DC-563A743444E0}"/>
              </a:ext>
            </a:extLst>
          </p:cNvPr>
          <p:cNvGrpSpPr>
            <a:grpSpLocks/>
          </p:cNvGrpSpPr>
          <p:nvPr/>
        </p:nvGrpSpPr>
        <p:grpSpPr bwMode="auto">
          <a:xfrm>
            <a:off x="8307560" y="2199614"/>
            <a:ext cx="1593105" cy="1295400"/>
            <a:chOff x="3352800" y="3200400"/>
            <a:chExt cx="1752457" cy="1371600"/>
          </a:xfrm>
        </p:grpSpPr>
        <p:pic>
          <p:nvPicPr>
            <p:cNvPr id="9" name="Picture 15" descr="C:\Documents and Settings\blbaird\Local Settings\Temporary Internet Files\Content.IE5\896F89IN\MCj04414720000[1].png">
              <a:extLst>
                <a:ext uri="{FF2B5EF4-FFF2-40B4-BE49-F238E27FC236}">
                  <a16:creationId xmlns:a16="http://schemas.microsoft.com/office/drawing/2014/main" id="{5318B1FF-FFA7-48B7-DFEC-9A2A6AAABD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3200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Documents and Settings\blbaird\Local Settings\Temporary Internet Files\Content.IE5\W1AN8PQJ\MCj04348760000[1].png">
              <a:extLst>
                <a:ext uri="{FF2B5EF4-FFF2-40B4-BE49-F238E27FC236}">
                  <a16:creationId xmlns:a16="http://schemas.microsoft.com/office/drawing/2014/main" id="{59D6A9DA-73B2-F7B5-8F98-9CB52A069D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000" y="3352800"/>
              <a:ext cx="914257" cy="9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Audio 14">
            <a:extLst>
              <a:ext uri="{FF2B5EF4-FFF2-40B4-BE49-F238E27FC236}">
                <a16:creationId xmlns:a16="http://schemas.microsoft.com/office/drawing/2014/main" id="{C1CD54B2-963F-364A-7445-6E3B633D717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5366595"/>
      </p:ext>
    </p:extLst>
  </p:cSld>
  <p:clrMapOvr>
    <a:masterClrMapping/>
  </p:clrMapOvr>
  <mc:AlternateContent xmlns:mc="http://schemas.openxmlformats.org/markup-compatibility/2006" xmlns:p14="http://schemas.microsoft.com/office/powerpoint/2010/main">
    <mc:Choice Requires="p14">
      <p:transition spd="med" p14:dur="700" advTm="59485">
        <p:fade/>
      </p:transition>
    </mc:Choice>
    <mc:Fallback xmlns="">
      <p:transition spd="med" advTm="59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1F2DC-C133-28C4-1E1F-A43D256D0508}"/>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Appellate</a:t>
            </a:r>
            <a:br>
              <a:rPr lang="en-US" sz="3000" dirty="0">
                <a:solidFill>
                  <a:srgbClr val="FFFFFF"/>
                </a:solidFill>
              </a:rPr>
            </a:br>
            <a:r>
              <a:rPr lang="en-US" sz="3000" dirty="0">
                <a:solidFill>
                  <a:srgbClr val="FFFFFF"/>
                </a:solidFill>
              </a:rPr>
              <a:t>opinions</a:t>
            </a:r>
          </a:p>
        </p:txBody>
      </p:sp>
      <p:sp>
        <p:nvSpPr>
          <p:cNvPr id="3" name="Content Placeholder 2">
            <a:extLst>
              <a:ext uri="{FF2B5EF4-FFF2-40B4-BE49-F238E27FC236}">
                <a16:creationId xmlns:a16="http://schemas.microsoft.com/office/drawing/2014/main" id="{FE583588-4B89-676C-33D1-B061942EEBB2}"/>
              </a:ext>
            </a:extLst>
          </p:cNvPr>
          <p:cNvSpPr>
            <a:spLocks noGrp="1"/>
          </p:cNvSpPr>
          <p:nvPr>
            <p:ph idx="1"/>
          </p:nvPr>
        </p:nvSpPr>
        <p:spPr>
          <a:xfrm>
            <a:off x="5591695" y="1402080"/>
            <a:ext cx="5320696" cy="4053840"/>
          </a:xfrm>
        </p:spPr>
        <p:txBody>
          <a:bodyPr anchor="t">
            <a:normAutofit/>
          </a:bodyPr>
          <a:lstStyle/>
          <a:p>
            <a:pPr marL="0" indent="0" algn="ctr">
              <a:buNone/>
            </a:pPr>
            <a:r>
              <a:rPr lang="en-US" sz="2400" dirty="0"/>
              <a:t>Jurisdiction – Two Opinions</a:t>
            </a:r>
          </a:p>
          <a:p>
            <a:pPr marL="0" indent="0" algn="ctr">
              <a:buNone/>
            </a:pPr>
            <a:endParaRPr lang="en-US" sz="2400" dirty="0"/>
          </a:p>
          <a:p>
            <a:pPr marL="342900" indent="-342900">
              <a:buFont typeface="+mj-lt"/>
              <a:buAutoNum type="arabicPeriod"/>
            </a:pPr>
            <a:r>
              <a:rPr lang="en-US" i="1" dirty="0"/>
              <a:t>Pheasant v. McKibben</a:t>
            </a:r>
            <a:r>
              <a:rPr lang="en-US" dirty="0"/>
              <a:t>, 100 NC App 379</a:t>
            </a:r>
          </a:p>
          <a:p>
            <a:pPr marL="342900" indent="-342900">
              <a:buFont typeface="+mj-lt"/>
              <a:buAutoNum type="arabicPeriod"/>
            </a:pPr>
            <a:r>
              <a:rPr lang="en-US" i="1" dirty="0"/>
              <a:t>Holland v. Holland</a:t>
            </a:r>
            <a:r>
              <a:rPr lang="en-US" dirty="0"/>
              <a:t>, 56 NC App 96</a:t>
            </a:r>
          </a:p>
        </p:txBody>
      </p:sp>
      <p:pic>
        <p:nvPicPr>
          <p:cNvPr id="4" name="Picture 3">
            <a:extLst>
              <a:ext uri="{FF2B5EF4-FFF2-40B4-BE49-F238E27FC236}">
                <a16:creationId xmlns:a16="http://schemas.microsoft.com/office/drawing/2014/main" id="{DC61B785-C6A9-8D56-C64E-BA7785C8E74B}"/>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5" name="Picture 4">
            <a:extLst>
              <a:ext uri="{FF2B5EF4-FFF2-40B4-BE49-F238E27FC236}">
                <a16:creationId xmlns:a16="http://schemas.microsoft.com/office/drawing/2014/main" id="{C582BF37-04B5-3A7B-22C2-35D335B04260}"/>
              </a:ext>
            </a:extLst>
          </p:cNvPr>
          <p:cNvPicPr>
            <a:picLocks noChangeAspect="1"/>
          </p:cNvPicPr>
          <p:nvPr/>
        </p:nvPicPr>
        <p:blipFill>
          <a:blip r:embed="rId6"/>
          <a:stretch>
            <a:fillRect/>
          </a:stretch>
        </p:blipFill>
        <p:spPr>
          <a:xfrm>
            <a:off x="6124793" y="3537870"/>
            <a:ext cx="4254500" cy="2817550"/>
          </a:xfrm>
          <a:prstGeom prst="rect">
            <a:avLst/>
          </a:prstGeom>
        </p:spPr>
      </p:pic>
      <p:pic>
        <p:nvPicPr>
          <p:cNvPr id="42" name="Audio 41">
            <a:extLst>
              <a:ext uri="{FF2B5EF4-FFF2-40B4-BE49-F238E27FC236}">
                <a16:creationId xmlns:a16="http://schemas.microsoft.com/office/drawing/2014/main" id="{F0754066-B310-64D1-D8DF-75C315B188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5073539"/>
      </p:ext>
    </p:extLst>
  </p:cSld>
  <p:clrMapOvr>
    <a:masterClrMapping/>
  </p:clrMapOvr>
  <mc:AlternateContent xmlns:mc="http://schemas.openxmlformats.org/markup-compatibility/2006" xmlns:p14="http://schemas.microsoft.com/office/powerpoint/2010/main">
    <mc:Choice Requires="p14">
      <p:transition spd="med" p14:dur="700" advTm="62389">
        <p:fade/>
      </p:transition>
    </mc:Choice>
    <mc:Fallback xmlns="">
      <p:transition spd="med" advTm="623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A1CF3E-F6AC-BD4E-C398-292558DE1573}"/>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400" dirty="0">
                <a:solidFill>
                  <a:srgbClr val="FFFFFF"/>
                </a:solidFill>
              </a:rPr>
              <a:t>More convenient forum</a:t>
            </a:r>
          </a:p>
        </p:txBody>
      </p:sp>
      <p:pic>
        <p:nvPicPr>
          <p:cNvPr id="5" name="Picture 4">
            <a:extLst>
              <a:ext uri="{FF2B5EF4-FFF2-40B4-BE49-F238E27FC236}">
                <a16:creationId xmlns:a16="http://schemas.microsoft.com/office/drawing/2014/main" id="{5AEF1DA4-1101-420A-FAE6-38AAC330AC41}"/>
              </a:ext>
            </a:extLst>
          </p:cNvPr>
          <p:cNvPicPr>
            <a:picLocks noChangeAspect="1"/>
          </p:cNvPicPr>
          <p:nvPr/>
        </p:nvPicPr>
        <p:blipFill>
          <a:blip r:embed="rId5"/>
          <a:stretch>
            <a:fillRect/>
          </a:stretch>
        </p:blipFill>
        <p:spPr>
          <a:xfrm>
            <a:off x="5232805" y="3073661"/>
            <a:ext cx="5022850" cy="3784339"/>
          </a:xfrm>
          <a:prstGeom prst="rect">
            <a:avLst/>
          </a:prstGeom>
        </p:spPr>
      </p:pic>
      <p:pic>
        <p:nvPicPr>
          <p:cNvPr id="4" name="Picture 3">
            <a:extLst>
              <a:ext uri="{FF2B5EF4-FFF2-40B4-BE49-F238E27FC236}">
                <a16:creationId xmlns:a16="http://schemas.microsoft.com/office/drawing/2014/main" id="{25487C35-E1D1-9D8D-40EA-9C87ECB0523C}"/>
              </a:ext>
            </a:extLst>
          </p:cNvPr>
          <p:cNvPicPr>
            <a:picLocks noChangeAspect="1"/>
          </p:cNvPicPr>
          <p:nvPr/>
        </p:nvPicPr>
        <p:blipFill>
          <a:blip r:embed="rId6"/>
          <a:stretch>
            <a:fillRect/>
          </a:stretch>
        </p:blipFill>
        <p:spPr>
          <a:xfrm rot="578912">
            <a:off x="5722539" y="-1115133"/>
            <a:ext cx="6008438" cy="6008438"/>
          </a:xfrm>
          <a:prstGeom prst="rect">
            <a:avLst/>
          </a:prstGeom>
        </p:spPr>
      </p:pic>
      <p:sp>
        <p:nvSpPr>
          <p:cNvPr id="6" name="TextBox 5">
            <a:extLst>
              <a:ext uri="{FF2B5EF4-FFF2-40B4-BE49-F238E27FC236}">
                <a16:creationId xmlns:a16="http://schemas.microsoft.com/office/drawing/2014/main" id="{F3A0F81C-92F6-0B43-1328-1B1CDAB4C175}"/>
              </a:ext>
            </a:extLst>
          </p:cNvPr>
          <p:cNvSpPr txBox="1"/>
          <p:nvPr/>
        </p:nvSpPr>
        <p:spPr>
          <a:xfrm>
            <a:off x="8288608" y="3198167"/>
            <a:ext cx="876300" cy="461665"/>
          </a:xfrm>
          <a:prstGeom prst="rect">
            <a:avLst/>
          </a:prstGeom>
          <a:noFill/>
        </p:spPr>
        <p:txBody>
          <a:bodyPr wrap="square" rtlCol="0">
            <a:spAutoFit/>
          </a:bodyPr>
          <a:lstStyle/>
          <a:p>
            <a:r>
              <a:rPr lang="en-US" sz="2400" dirty="0"/>
              <a:t>Or…</a:t>
            </a:r>
          </a:p>
        </p:txBody>
      </p:sp>
      <p:pic>
        <p:nvPicPr>
          <p:cNvPr id="7" name="Picture 6">
            <a:extLst>
              <a:ext uri="{FF2B5EF4-FFF2-40B4-BE49-F238E27FC236}">
                <a16:creationId xmlns:a16="http://schemas.microsoft.com/office/drawing/2014/main" id="{A8F0B3A2-F5C9-82EF-D406-821099332281}"/>
              </a:ext>
            </a:extLst>
          </p:cNvPr>
          <p:cNvPicPr>
            <a:picLocks noChangeAspect="1"/>
          </p:cNvPicPr>
          <p:nvPr/>
        </p:nvPicPr>
        <p:blipFill>
          <a:blip r:embed="rId7"/>
          <a:stretch>
            <a:fillRect/>
          </a:stretch>
        </p:blipFill>
        <p:spPr>
          <a:xfrm>
            <a:off x="9671050" y="1443035"/>
            <a:ext cx="802386" cy="802386"/>
          </a:xfrm>
          <a:prstGeom prst="rect">
            <a:avLst/>
          </a:prstGeom>
        </p:spPr>
      </p:pic>
      <p:pic>
        <p:nvPicPr>
          <p:cNvPr id="9" name="Picture 8">
            <a:extLst>
              <a:ext uri="{FF2B5EF4-FFF2-40B4-BE49-F238E27FC236}">
                <a16:creationId xmlns:a16="http://schemas.microsoft.com/office/drawing/2014/main" id="{64459264-5E82-9778-4DB3-B3FAD020AC4A}"/>
              </a:ext>
            </a:extLst>
          </p:cNvPr>
          <p:cNvPicPr>
            <a:picLocks noChangeAspect="1"/>
          </p:cNvPicPr>
          <p:nvPr/>
        </p:nvPicPr>
        <p:blipFill>
          <a:blip r:embed="rId7"/>
          <a:stretch>
            <a:fillRect/>
          </a:stretch>
        </p:blipFill>
        <p:spPr>
          <a:xfrm>
            <a:off x="6487262" y="4372682"/>
            <a:ext cx="649986" cy="649986"/>
          </a:xfrm>
          <a:prstGeom prst="rect">
            <a:avLst/>
          </a:prstGeom>
        </p:spPr>
      </p:pic>
      <p:sp>
        <p:nvSpPr>
          <p:cNvPr id="11" name="TextBox 10">
            <a:extLst>
              <a:ext uri="{FF2B5EF4-FFF2-40B4-BE49-F238E27FC236}">
                <a16:creationId xmlns:a16="http://schemas.microsoft.com/office/drawing/2014/main" id="{C60B00DB-E896-6821-8DC4-CC220B7B15C4}"/>
              </a:ext>
            </a:extLst>
          </p:cNvPr>
          <p:cNvSpPr txBox="1"/>
          <p:nvPr/>
        </p:nvSpPr>
        <p:spPr>
          <a:xfrm>
            <a:off x="9402318" y="2242942"/>
            <a:ext cx="1339850" cy="369332"/>
          </a:xfrm>
          <a:prstGeom prst="rect">
            <a:avLst/>
          </a:prstGeom>
          <a:noFill/>
        </p:spPr>
        <p:txBody>
          <a:bodyPr wrap="square" rtlCol="0">
            <a:spAutoFit/>
          </a:bodyPr>
          <a:lstStyle/>
          <a:p>
            <a:r>
              <a:rPr lang="en-US" dirty="0">
                <a:solidFill>
                  <a:schemeClr val="bg1"/>
                </a:solidFill>
              </a:rPr>
              <a:t>&lt; 6 months</a:t>
            </a:r>
          </a:p>
        </p:txBody>
      </p:sp>
      <p:cxnSp>
        <p:nvCxnSpPr>
          <p:cNvPr id="16" name="Curved Connector 15">
            <a:extLst>
              <a:ext uri="{FF2B5EF4-FFF2-40B4-BE49-F238E27FC236}">
                <a16:creationId xmlns:a16="http://schemas.microsoft.com/office/drawing/2014/main" id="{69FAF6C4-24B2-7B57-AA66-56C12A678C2C}"/>
              </a:ext>
            </a:extLst>
          </p:cNvPr>
          <p:cNvCxnSpPr>
            <a:cxnSpLocks/>
          </p:cNvCxnSpPr>
          <p:nvPr/>
        </p:nvCxnSpPr>
        <p:spPr>
          <a:xfrm flipV="1">
            <a:off x="6984160" y="1971183"/>
            <a:ext cx="2736432" cy="2401499"/>
          </a:xfrm>
          <a:prstGeom prst="curvedConnector3">
            <a:avLst>
              <a:gd name="adj1" fmla="val 43038"/>
            </a:avLst>
          </a:prstGeom>
          <a:ln w="57150">
            <a:solidFill>
              <a:schemeClr val="accent3">
                <a:lumMod val="60000"/>
                <a:lumOff val="40000"/>
              </a:schemeClr>
            </a:solidFill>
            <a:tailEnd type="triangle"/>
          </a:ln>
        </p:spPr>
        <p:style>
          <a:lnRef idx="3">
            <a:schemeClr val="dk1"/>
          </a:lnRef>
          <a:fillRef idx="0">
            <a:schemeClr val="dk1"/>
          </a:fillRef>
          <a:effectRef idx="2">
            <a:schemeClr val="dk1"/>
          </a:effectRef>
          <a:fontRef idx="minor">
            <a:schemeClr val="tx1"/>
          </a:fontRef>
        </p:style>
      </p:cxnSp>
      <p:pic>
        <p:nvPicPr>
          <p:cNvPr id="48" name="Audio 47">
            <a:extLst>
              <a:ext uri="{FF2B5EF4-FFF2-40B4-BE49-F238E27FC236}">
                <a16:creationId xmlns:a16="http://schemas.microsoft.com/office/drawing/2014/main" id="{7886DF2B-E693-FDE4-7C0F-1139566D8D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126725"/>
      </p:ext>
    </p:extLst>
  </p:cSld>
  <p:clrMapOvr>
    <a:masterClrMapping/>
  </p:clrMapOvr>
  <mc:AlternateContent xmlns:mc="http://schemas.openxmlformats.org/markup-compatibility/2006" xmlns:p14="http://schemas.microsoft.com/office/powerpoint/2010/main">
    <mc:Choice Requires="p14">
      <p:transition spd="med" p14:dur="700" advTm="71197">
        <p:fade/>
      </p:transition>
    </mc:Choice>
    <mc:Fallback xmlns="">
      <p:transition spd="med" advTm="71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7811C-1908-1CB5-79A4-5A15D2942A92}"/>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#1 </a:t>
            </a:r>
          </a:p>
        </p:txBody>
      </p:sp>
      <p:sp>
        <p:nvSpPr>
          <p:cNvPr id="3" name="Content Placeholder 2">
            <a:extLst>
              <a:ext uri="{FF2B5EF4-FFF2-40B4-BE49-F238E27FC236}">
                <a16:creationId xmlns:a16="http://schemas.microsoft.com/office/drawing/2014/main" id="{2D3C0FE0-DBF0-037D-1419-4F5C9AEBA51A}"/>
              </a:ext>
            </a:extLst>
          </p:cNvPr>
          <p:cNvSpPr>
            <a:spLocks noGrp="1"/>
          </p:cNvSpPr>
          <p:nvPr>
            <p:ph idx="1"/>
          </p:nvPr>
        </p:nvSpPr>
        <p:spPr>
          <a:xfrm>
            <a:off x="5591695" y="685800"/>
            <a:ext cx="5320696" cy="4770120"/>
          </a:xfrm>
        </p:spPr>
        <p:txBody>
          <a:bodyPr anchor="ctr">
            <a:normAutofit/>
          </a:bodyPr>
          <a:lstStyle/>
          <a:p>
            <a:pPr marL="0" indent="0">
              <a:buNone/>
            </a:pPr>
            <a:r>
              <a:rPr lang="en-US" altLang="en-US" sz="2000" dirty="0"/>
              <a:t>Two children were born in Tennessee.  Dad moved to NC in 2006.  The children “live” with mom in Tennessee and attend school in Tennessee however they spend most weekends and most holidays in NC with father and father’s parents.  They receive medical care in both in NC and Tennessee, go to church, have friends and play sports in both states. Does NC have jurisdiction to make a custody determination?</a:t>
            </a:r>
            <a:br>
              <a:rPr lang="en-US" altLang="en-US" sz="2000" dirty="0"/>
            </a:br>
            <a:endParaRPr lang="en-US" altLang="en-US" sz="2000" dirty="0"/>
          </a:p>
          <a:p>
            <a:pPr marL="342900" indent="-342900">
              <a:buAutoNum type="alphaUcParenR"/>
            </a:pPr>
            <a:r>
              <a:rPr lang="en-US" sz="2000" dirty="0"/>
              <a:t>Yes</a:t>
            </a:r>
          </a:p>
          <a:p>
            <a:pPr marL="342900" indent="-342900">
              <a:buAutoNum type="alphaUcParenR"/>
            </a:pPr>
            <a:r>
              <a:rPr lang="en-US" sz="2000" dirty="0"/>
              <a:t>No</a:t>
            </a:r>
          </a:p>
        </p:txBody>
      </p:sp>
      <p:pic>
        <p:nvPicPr>
          <p:cNvPr id="4" name="Picture 3">
            <a:extLst>
              <a:ext uri="{FF2B5EF4-FFF2-40B4-BE49-F238E27FC236}">
                <a16:creationId xmlns:a16="http://schemas.microsoft.com/office/drawing/2014/main" id="{EEAD59EC-31C3-FBFC-529D-2491DC2BAF4C}"/>
              </a:ext>
            </a:extLst>
          </p:cNvPr>
          <p:cNvPicPr>
            <a:picLocks noChangeAspect="1"/>
          </p:cNvPicPr>
          <p:nvPr/>
        </p:nvPicPr>
        <p:blipFill>
          <a:blip r:embed="rId2"/>
          <a:stretch>
            <a:fillRect/>
          </a:stretch>
        </p:blipFill>
        <p:spPr>
          <a:xfrm>
            <a:off x="348189" y="6355420"/>
            <a:ext cx="2373796" cy="382870"/>
          </a:xfrm>
          <a:prstGeom prst="rect">
            <a:avLst/>
          </a:prstGeom>
        </p:spPr>
      </p:pic>
      <p:pic>
        <p:nvPicPr>
          <p:cNvPr id="5" name="Picture 2" descr="C:\Documents and Settings\blbaird\Local Settings\Temporary Internet Files\Content.IE5\SOTMZUA1\MPj04393900000[1].jpg">
            <a:extLst>
              <a:ext uri="{FF2B5EF4-FFF2-40B4-BE49-F238E27FC236}">
                <a16:creationId xmlns:a16="http://schemas.microsoft.com/office/drawing/2014/main" id="{058F420B-4E98-C8C3-8F55-3E666CF5E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628" y="4165605"/>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9336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4E636C-75D7-B30C-0220-157BCC1FC868}"/>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#1</a:t>
            </a:r>
          </a:p>
        </p:txBody>
      </p:sp>
      <p:sp>
        <p:nvSpPr>
          <p:cNvPr id="3" name="Content Placeholder 2">
            <a:extLst>
              <a:ext uri="{FF2B5EF4-FFF2-40B4-BE49-F238E27FC236}">
                <a16:creationId xmlns:a16="http://schemas.microsoft.com/office/drawing/2014/main" id="{923A4A98-FE93-2FA2-3663-ADE3B35D220C}"/>
              </a:ext>
            </a:extLst>
          </p:cNvPr>
          <p:cNvSpPr>
            <a:spLocks noGrp="1"/>
          </p:cNvSpPr>
          <p:nvPr>
            <p:ph idx="1"/>
          </p:nvPr>
        </p:nvSpPr>
        <p:spPr>
          <a:xfrm>
            <a:off x="5591695" y="1402080"/>
            <a:ext cx="5320696" cy="4053840"/>
          </a:xfrm>
        </p:spPr>
        <p:txBody>
          <a:bodyPr anchor="ctr">
            <a:normAutofit/>
          </a:bodyPr>
          <a:lstStyle/>
          <a:p>
            <a:pPr marL="0" indent="0" algn="ctr">
              <a:buNone/>
            </a:pPr>
            <a:r>
              <a:rPr lang="en-US" sz="2400" dirty="0"/>
              <a:t>B) No</a:t>
            </a:r>
          </a:p>
        </p:txBody>
      </p:sp>
      <p:pic>
        <p:nvPicPr>
          <p:cNvPr id="4" name="Picture 3">
            <a:extLst>
              <a:ext uri="{FF2B5EF4-FFF2-40B4-BE49-F238E27FC236}">
                <a16:creationId xmlns:a16="http://schemas.microsoft.com/office/drawing/2014/main" id="{E950874C-490F-A7EE-AF30-2E314ADFC37A}"/>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3906341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85AA8-0D35-07D4-0EEF-087E97386B75}"/>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a:solidFill>
                  <a:srgbClr val="FFFFFF"/>
                </a:solidFill>
              </a:rPr>
              <a:t>Test yourself: question #2</a:t>
            </a:r>
            <a:endParaRPr lang="en-US" sz="3000" dirty="0">
              <a:solidFill>
                <a:srgbClr val="FFFFFF"/>
              </a:solidFill>
            </a:endParaRPr>
          </a:p>
        </p:txBody>
      </p:sp>
      <p:sp>
        <p:nvSpPr>
          <p:cNvPr id="3" name="Content Placeholder 2">
            <a:extLst>
              <a:ext uri="{FF2B5EF4-FFF2-40B4-BE49-F238E27FC236}">
                <a16:creationId xmlns:a16="http://schemas.microsoft.com/office/drawing/2014/main" id="{77E289E3-46A4-A9A9-7987-15C8D5B6A766}"/>
              </a:ext>
            </a:extLst>
          </p:cNvPr>
          <p:cNvSpPr>
            <a:spLocks noGrp="1"/>
          </p:cNvSpPr>
          <p:nvPr>
            <p:ph idx="1"/>
          </p:nvPr>
        </p:nvSpPr>
        <p:spPr>
          <a:xfrm>
            <a:off x="5325279" y="621668"/>
            <a:ext cx="5320696" cy="4053840"/>
          </a:xfrm>
        </p:spPr>
        <p:txBody>
          <a:bodyPr anchor="ctr">
            <a:normAutofit fontScale="92500" lnSpcReduction="10000"/>
          </a:bodyPr>
          <a:lstStyle/>
          <a:p>
            <a:pPr marL="0" indent="0">
              <a:buNone/>
            </a:pPr>
            <a:r>
              <a:rPr lang="en-US" altLang="en-US" sz="2000"/>
              <a:t>Amy and Scott were born in South Carolina. When Amy was 10 and Scott was 8, mom moved to NC and brought Amy with her. Scott stayed with his father in SC. Mom has been living in NC for 8 months. Does NC have jurisdiction to make a custody determination?</a:t>
            </a:r>
          </a:p>
          <a:p>
            <a:pPr marL="0" indent="0">
              <a:buNone/>
            </a:pPr>
            <a:endParaRPr lang="en-US" sz="2000"/>
          </a:p>
          <a:p>
            <a:pPr marL="342900" indent="-342900">
              <a:buAutoNum type="alphaUcParenR"/>
            </a:pPr>
            <a:r>
              <a:rPr lang="en-US" sz="2000"/>
              <a:t>Yes for Amy, No for Scott</a:t>
            </a:r>
          </a:p>
          <a:p>
            <a:pPr marL="342900" indent="-342900">
              <a:buAutoNum type="alphaUcParenR"/>
            </a:pPr>
            <a:r>
              <a:rPr lang="en-US" sz="2000"/>
              <a:t>For Amy only</a:t>
            </a:r>
          </a:p>
          <a:p>
            <a:pPr marL="342900" indent="-342900">
              <a:buAutoNum type="alphaUcParenR"/>
            </a:pPr>
            <a:r>
              <a:rPr lang="en-US" sz="2000"/>
              <a:t>For Scott only</a:t>
            </a:r>
          </a:p>
          <a:p>
            <a:pPr marL="342900" indent="-342900">
              <a:buAutoNum type="alphaUcParenR"/>
            </a:pPr>
            <a:r>
              <a:rPr lang="en-US" sz="2000"/>
              <a:t>No for both children</a:t>
            </a:r>
          </a:p>
          <a:p>
            <a:pPr marL="342900" indent="-342900">
              <a:buAutoNum type="alphaUcParenR"/>
            </a:pPr>
            <a:r>
              <a:rPr lang="en-US" sz="2000"/>
              <a:t>Yes for both children</a:t>
            </a:r>
            <a:endParaRPr lang="en-US" sz="2000" dirty="0"/>
          </a:p>
        </p:txBody>
      </p:sp>
      <p:pic>
        <p:nvPicPr>
          <p:cNvPr id="4" name="Picture 3">
            <a:extLst>
              <a:ext uri="{FF2B5EF4-FFF2-40B4-BE49-F238E27FC236}">
                <a16:creationId xmlns:a16="http://schemas.microsoft.com/office/drawing/2014/main" id="{CADB599A-801B-A723-F8BB-BF784E525B8C}"/>
              </a:ext>
            </a:extLst>
          </p:cNvPr>
          <p:cNvPicPr>
            <a:picLocks noChangeAspect="1"/>
          </p:cNvPicPr>
          <p:nvPr/>
        </p:nvPicPr>
        <p:blipFill>
          <a:blip r:embed="rId2"/>
          <a:stretch>
            <a:fillRect/>
          </a:stretch>
        </p:blipFill>
        <p:spPr>
          <a:xfrm>
            <a:off x="348189" y="6355420"/>
            <a:ext cx="2373796" cy="382870"/>
          </a:xfrm>
          <a:prstGeom prst="rect">
            <a:avLst/>
          </a:prstGeom>
        </p:spPr>
      </p:pic>
      <p:pic>
        <p:nvPicPr>
          <p:cNvPr id="5" name="Picture 2" descr="C:\Documents and Settings\blbaird\Local Settings\Temporary Internet Files\Content.IE5\SOTMZUA1\MPj04393900000[1].jpg">
            <a:extLst>
              <a:ext uri="{FF2B5EF4-FFF2-40B4-BE49-F238E27FC236}">
                <a16:creationId xmlns:a16="http://schemas.microsoft.com/office/drawing/2014/main" id="{6A41B15B-6531-E3F9-B89F-A55DC804B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028" y="3484883"/>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821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2A4FB-F070-188E-7DB5-27001230F106}"/>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#2</a:t>
            </a:r>
          </a:p>
        </p:txBody>
      </p:sp>
      <p:sp>
        <p:nvSpPr>
          <p:cNvPr id="3" name="Content Placeholder 2">
            <a:extLst>
              <a:ext uri="{FF2B5EF4-FFF2-40B4-BE49-F238E27FC236}">
                <a16:creationId xmlns:a16="http://schemas.microsoft.com/office/drawing/2014/main" id="{F1D12C18-9E83-376B-D218-F955A64FF841}"/>
              </a:ext>
            </a:extLst>
          </p:cNvPr>
          <p:cNvSpPr>
            <a:spLocks noGrp="1"/>
          </p:cNvSpPr>
          <p:nvPr>
            <p:ph idx="1"/>
          </p:nvPr>
        </p:nvSpPr>
        <p:spPr>
          <a:xfrm>
            <a:off x="5591695" y="1402080"/>
            <a:ext cx="5320696" cy="4053840"/>
          </a:xfrm>
        </p:spPr>
        <p:txBody>
          <a:bodyPr anchor="ctr">
            <a:normAutofit/>
          </a:bodyPr>
          <a:lstStyle/>
          <a:p>
            <a:pPr marL="0" indent="0" algn="ctr">
              <a:buNone/>
            </a:pPr>
            <a:r>
              <a:rPr lang="en-US" sz="2400" dirty="0"/>
              <a:t>A) Yes for Amy, No for Scott</a:t>
            </a:r>
          </a:p>
        </p:txBody>
      </p:sp>
      <p:pic>
        <p:nvPicPr>
          <p:cNvPr id="4" name="Picture 3">
            <a:extLst>
              <a:ext uri="{FF2B5EF4-FFF2-40B4-BE49-F238E27FC236}">
                <a16:creationId xmlns:a16="http://schemas.microsoft.com/office/drawing/2014/main" id="{C920CE12-8A20-6FA9-9C79-404C3820903F}"/>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8132843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A10D1-DBC9-AB42-6101-4006433F2AB6}"/>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chemeClr val="bg2">
                    <a:lumMod val="90000"/>
                  </a:schemeClr>
                </a:solidFill>
              </a:rPr>
              <a:t>f</a:t>
            </a:r>
          </a:p>
        </p:txBody>
      </p:sp>
      <p:sp>
        <p:nvSpPr>
          <p:cNvPr id="3" name="Content Placeholder 2">
            <a:extLst>
              <a:ext uri="{FF2B5EF4-FFF2-40B4-BE49-F238E27FC236}">
                <a16:creationId xmlns:a16="http://schemas.microsoft.com/office/drawing/2014/main" id="{B19331D5-5833-DFB9-B5D3-3FBC095C648E}"/>
              </a:ext>
            </a:extLst>
          </p:cNvPr>
          <p:cNvSpPr>
            <a:spLocks noGrp="1"/>
          </p:cNvSpPr>
          <p:nvPr>
            <p:ph idx="1"/>
          </p:nvPr>
        </p:nvSpPr>
        <p:spPr>
          <a:xfrm>
            <a:off x="5591695" y="1402080"/>
            <a:ext cx="5320696" cy="4053840"/>
          </a:xfrm>
        </p:spPr>
        <p:txBody>
          <a:bodyPr anchor="t">
            <a:normAutofit/>
          </a:bodyPr>
          <a:lstStyle/>
          <a:p>
            <a:pPr marL="0" indent="0" algn="ctr">
              <a:buNone/>
            </a:pPr>
            <a:r>
              <a:rPr lang="en-US" sz="2400" dirty="0"/>
              <a:t>Modification Proceeding GS 50A-102(11)</a:t>
            </a:r>
          </a:p>
        </p:txBody>
      </p:sp>
      <p:pic>
        <p:nvPicPr>
          <p:cNvPr id="4" name="Picture 3">
            <a:extLst>
              <a:ext uri="{FF2B5EF4-FFF2-40B4-BE49-F238E27FC236}">
                <a16:creationId xmlns:a16="http://schemas.microsoft.com/office/drawing/2014/main" id="{CD378676-4993-A216-FAFC-03773A5B453B}"/>
              </a:ext>
            </a:extLst>
          </p:cNvPr>
          <p:cNvPicPr>
            <a:picLocks noChangeAspect="1"/>
          </p:cNvPicPr>
          <p:nvPr/>
        </p:nvPicPr>
        <p:blipFill>
          <a:blip r:embed="rId5"/>
          <a:stretch>
            <a:fillRect/>
          </a:stretch>
        </p:blipFill>
        <p:spPr>
          <a:xfrm>
            <a:off x="348189" y="6355420"/>
            <a:ext cx="2373796" cy="382870"/>
          </a:xfrm>
          <a:prstGeom prst="rect">
            <a:avLst/>
          </a:prstGeom>
        </p:spPr>
      </p:pic>
      <p:sp>
        <p:nvSpPr>
          <p:cNvPr id="6" name="TextBox 5">
            <a:extLst>
              <a:ext uri="{FF2B5EF4-FFF2-40B4-BE49-F238E27FC236}">
                <a16:creationId xmlns:a16="http://schemas.microsoft.com/office/drawing/2014/main" id="{D5167317-30EF-94D3-E7A6-4B1E90A13E96}"/>
              </a:ext>
            </a:extLst>
          </p:cNvPr>
          <p:cNvSpPr txBox="1"/>
          <p:nvPr/>
        </p:nvSpPr>
        <p:spPr>
          <a:xfrm>
            <a:off x="1045697" y="3013501"/>
            <a:ext cx="4115383" cy="830997"/>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Modification</a:t>
            </a:r>
          </a:p>
          <a:p>
            <a:pPr algn="ctr"/>
            <a:r>
              <a:rPr lang="en-US" sz="2400" cap="all" spc="200" dirty="0">
                <a:solidFill>
                  <a:srgbClr val="FFFFFF"/>
                </a:solidFill>
                <a:latin typeface="+mj-lt"/>
                <a:ea typeface="+mj-ea"/>
                <a:cs typeface="+mj-cs"/>
              </a:rPr>
              <a:t>jurisdiction</a:t>
            </a:r>
          </a:p>
        </p:txBody>
      </p:sp>
      <p:pic>
        <p:nvPicPr>
          <p:cNvPr id="7" name="Picture 6">
            <a:extLst>
              <a:ext uri="{FF2B5EF4-FFF2-40B4-BE49-F238E27FC236}">
                <a16:creationId xmlns:a16="http://schemas.microsoft.com/office/drawing/2014/main" id="{DC9C2DEA-4F69-C242-DC38-B28FE71EFBB7}"/>
              </a:ext>
            </a:extLst>
          </p:cNvPr>
          <p:cNvPicPr>
            <a:picLocks noChangeAspect="1"/>
          </p:cNvPicPr>
          <p:nvPr/>
        </p:nvPicPr>
        <p:blipFill>
          <a:blip r:embed="rId6"/>
          <a:stretch>
            <a:fillRect/>
          </a:stretch>
        </p:blipFill>
        <p:spPr>
          <a:xfrm>
            <a:off x="6337479" y="2573228"/>
            <a:ext cx="3829127" cy="2542540"/>
          </a:xfrm>
          <a:prstGeom prst="rect">
            <a:avLst/>
          </a:prstGeom>
        </p:spPr>
      </p:pic>
      <p:pic>
        <p:nvPicPr>
          <p:cNvPr id="14" name="Audio 13">
            <a:extLst>
              <a:ext uri="{FF2B5EF4-FFF2-40B4-BE49-F238E27FC236}">
                <a16:creationId xmlns:a16="http://schemas.microsoft.com/office/drawing/2014/main" id="{42EC6CC3-899F-E631-1DC5-738C822A19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37197555"/>
      </p:ext>
    </p:extLst>
  </p:cSld>
  <p:clrMapOvr>
    <a:masterClrMapping/>
  </p:clrMapOvr>
  <mc:AlternateContent xmlns:mc="http://schemas.openxmlformats.org/markup-compatibility/2006" xmlns:p14="http://schemas.microsoft.com/office/powerpoint/2010/main">
    <mc:Choice Requires="p14">
      <p:transition spd="med" p14:dur="700" advTm="21215">
        <p:fade/>
      </p:transition>
    </mc:Choice>
    <mc:Fallback xmlns="">
      <p:transition spd="med" advTm="21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8373C-2077-6290-7EE1-50614782D4FB}"/>
              </a:ext>
            </a:extLst>
          </p:cNvPr>
          <p:cNvSpPr>
            <a:spLocks noGrp="1"/>
          </p:cNvSpPr>
          <p:nvPr>
            <p:ph type="title"/>
          </p:nvPr>
        </p:nvSpPr>
        <p:spPr>
          <a:xfrm>
            <a:off x="1260872" y="1586484"/>
            <a:ext cx="3726763" cy="3685032"/>
          </a:xfrm>
          <a:prstGeom prst="ellipse">
            <a:avLst/>
          </a:prstGeom>
          <a:solidFill>
            <a:schemeClr val="bg2">
              <a:lumMod val="90000"/>
            </a:schemeClr>
          </a:solidFill>
          <a:ln>
            <a:noFill/>
          </a:ln>
        </p:spPr>
        <p:txBody>
          <a:bodyPr>
            <a:normAutofit/>
          </a:bodyPr>
          <a:lstStyle/>
          <a:p>
            <a:r>
              <a:rPr lang="en-US" sz="2400" dirty="0">
                <a:solidFill>
                  <a:srgbClr val="FFFFFF"/>
                </a:solidFill>
              </a:rPr>
              <a:t>Subject matter</a:t>
            </a:r>
            <a:br>
              <a:rPr lang="en-US" sz="2400" dirty="0">
                <a:solidFill>
                  <a:srgbClr val="FFFFFF"/>
                </a:solidFill>
              </a:rPr>
            </a:br>
            <a:r>
              <a:rPr lang="en-US" sz="2400" dirty="0">
                <a:solidFill>
                  <a:srgbClr val="FFFFFF"/>
                </a:solidFill>
              </a:rPr>
              <a:t>vs</a:t>
            </a:r>
            <a:br>
              <a:rPr lang="en-US" sz="2400" dirty="0">
                <a:solidFill>
                  <a:srgbClr val="FFFFFF"/>
                </a:solidFill>
              </a:rPr>
            </a:br>
            <a:r>
              <a:rPr lang="en-US" sz="2400" dirty="0">
                <a:solidFill>
                  <a:srgbClr val="FFFFFF"/>
                </a:solidFill>
              </a:rPr>
              <a:t>personal</a:t>
            </a:r>
            <a:br>
              <a:rPr lang="en-US" sz="2400" dirty="0">
                <a:solidFill>
                  <a:srgbClr val="FFFFFF"/>
                </a:solidFill>
              </a:rPr>
            </a:br>
            <a:r>
              <a:rPr lang="en-US" sz="2400" dirty="0">
                <a:solidFill>
                  <a:srgbClr val="FFFFFF"/>
                </a:solidFill>
              </a:rPr>
              <a:t>jurisdiction</a:t>
            </a:r>
          </a:p>
        </p:txBody>
      </p:sp>
      <p:sp>
        <p:nvSpPr>
          <p:cNvPr id="3" name="Content Placeholder 2">
            <a:extLst>
              <a:ext uri="{FF2B5EF4-FFF2-40B4-BE49-F238E27FC236}">
                <a16:creationId xmlns:a16="http://schemas.microsoft.com/office/drawing/2014/main" id="{1B620B9B-34B0-52F3-AF95-FF019F62F474}"/>
              </a:ext>
            </a:extLst>
          </p:cNvPr>
          <p:cNvSpPr>
            <a:spLocks noGrp="1"/>
          </p:cNvSpPr>
          <p:nvPr>
            <p:ph idx="1"/>
          </p:nvPr>
        </p:nvSpPr>
        <p:spPr>
          <a:xfrm>
            <a:off x="5591695" y="1402080"/>
            <a:ext cx="6093624" cy="4053840"/>
          </a:xfrm>
        </p:spPr>
        <p:txBody>
          <a:bodyPr anchor="ctr">
            <a:normAutofit/>
          </a:bodyPr>
          <a:lstStyle/>
          <a:p>
            <a:pPr marL="0" indent="0">
              <a:buNone/>
            </a:pPr>
            <a:r>
              <a:rPr lang="en-US" dirty="0"/>
              <a:t>Subject matter jurisdiction               Jurisdiction over a case</a:t>
            </a:r>
          </a:p>
          <a:p>
            <a:pPr marL="0" indent="0">
              <a:buNone/>
            </a:pPr>
            <a:r>
              <a:rPr lang="en-US" dirty="0"/>
              <a:t>                                             </a:t>
            </a:r>
          </a:p>
          <a:p>
            <a:pPr marL="0" indent="0">
              <a:buNone/>
            </a:pPr>
            <a:endParaRPr lang="en-US" dirty="0"/>
          </a:p>
          <a:p>
            <a:pPr marL="0" indent="0">
              <a:buNone/>
            </a:pPr>
            <a:r>
              <a:rPr lang="en-US" dirty="0"/>
              <a:t>    Personal jurisdiction                      Jurisdiction over a person</a:t>
            </a:r>
          </a:p>
        </p:txBody>
      </p:sp>
      <p:sp>
        <p:nvSpPr>
          <p:cNvPr id="9" name="Down Arrow 8">
            <a:extLst>
              <a:ext uri="{FF2B5EF4-FFF2-40B4-BE49-F238E27FC236}">
                <a16:creationId xmlns:a16="http://schemas.microsoft.com/office/drawing/2014/main" id="{E61EC55F-D0EF-4CF9-FC21-FE9A9429C37C}"/>
              </a:ext>
            </a:extLst>
          </p:cNvPr>
          <p:cNvSpPr/>
          <p:nvPr/>
        </p:nvSpPr>
        <p:spPr>
          <a:xfrm rot="16200000">
            <a:off x="8396413" y="2514164"/>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a:extLst>
              <a:ext uri="{FF2B5EF4-FFF2-40B4-BE49-F238E27FC236}">
                <a16:creationId xmlns:a16="http://schemas.microsoft.com/office/drawing/2014/main" id="{365C2623-1433-BB29-399A-542C0B99EBEF}"/>
              </a:ext>
            </a:extLst>
          </p:cNvPr>
          <p:cNvSpPr/>
          <p:nvPr/>
        </p:nvSpPr>
        <p:spPr>
          <a:xfrm rot="16200000">
            <a:off x="8396413" y="3701910"/>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3" descr="C:\Documents and Settings\blbaird\Local Settings\Temporary Internet Files\Content.IE5\DROZZFU8\MPj03057610000[1].jpg">
            <a:extLst>
              <a:ext uri="{FF2B5EF4-FFF2-40B4-BE49-F238E27FC236}">
                <a16:creationId xmlns:a16="http://schemas.microsoft.com/office/drawing/2014/main" id="{3767619C-723E-982F-68A9-E8E0F4BC0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645373" y="553541"/>
            <a:ext cx="2036492" cy="169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3">
            <a:extLst>
              <a:ext uri="{FF2B5EF4-FFF2-40B4-BE49-F238E27FC236}">
                <a16:creationId xmlns:a16="http://schemas.microsoft.com/office/drawing/2014/main" id="{8813B972-1769-DA27-4B70-D648FE419167}"/>
              </a:ext>
            </a:extLst>
          </p:cNvPr>
          <p:cNvSpPr txBox="1">
            <a:spLocks noChangeArrowheads="1"/>
          </p:cNvSpPr>
          <p:nvPr/>
        </p:nvSpPr>
        <p:spPr bwMode="auto">
          <a:xfrm rot="1667573">
            <a:off x="7628153" y="1426740"/>
            <a:ext cx="20423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600" dirty="0"/>
          </a:p>
          <a:p>
            <a:pPr eaLnBrk="1" hangingPunct="1"/>
            <a:r>
              <a:rPr lang="en-US" altLang="en-US" sz="1400" dirty="0"/>
              <a:t>Case  00-678-0111</a:t>
            </a:r>
          </a:p>
        </p:txBody>
      </p:sp>
      <p:grpSp>
        <p:nvGrpSpPr>
          <p:cNvPr id="18" name="Group 18">
            <a:extLst>
              <a:ext uri="{FF2B5EF4-FFF2-40B4-BE49-F238E27FC236}">
                <a16:creationId xmlns:a16="http://schemas.microsoft.com/office/drawing/2014/main" id="{BB0139FF-E204-7196-ACF9-B17632A3E4ED}"/>
              </a:ext>
            </a:extLst>
          </p:cNvPr>
          <p:cNvGrpSpPr>
            <a:grpSpLocks/>
          </p:cNvGrpSpPr>
          <p:nvPr>
            <p:custDataLst>
              <p:tags r:id="rId1"/>
            </p:custDataLst>
          </p:nvPr>
        </p:nvGrpSpPr>
        <p:grpSpPr bwMode="auto">
          <a:xfrm>
            <a:off x="7192664" y="4575055"/>
            <a:ext cx="2489200" cy="2073275"/>
            <a:chOff x="457200" y="3276600"/>
            <a:chExt cx="2489200" cy="2073442"/>
          </a:xfrm>
        </p:grpSpPr>
        <p:pic>
          <p:nvPicPr>
            <p:cNvPr id="20" name="Picture 6">
              <a:extLst>
                <a:ext uri="{FF2B5EF4-FFF2-40B4-BE49-F238E27FC236}">
                  <a16:creationId xmlns:a16="http://schemas.microsoft.com/office/drawing/2014/main" id="{33EFAE03-6AEE-9AD4-1478-580C7EFDC3BE}"/>
                </a:ext>
              </a:extLst>
            </p:cNvPr>
            <p:cNvPicPr>
              <a:picLocks noChangeAspect="1" noChangeArrowheads="1"/>
            </p:cNvPicPr>
            <p:nvPr/>
          </p:nvPicPr>
          <p:blipFill>
            <a:blip r:embed="rId7"/>
            <a:srcRect/>
            <a:stretch>
              <a:fillRect/>
            </a:stretch>
          </p:blipFill>
          <p:spPr bwMode="auto">
            <a:xfrm>
              <a:off x="457200" y="3352806"/>
              <a:ext cx="1295400" cy="1997236"/>
            </a:xfrm>
            <a:prstGeom prst="rect">
              <a:avLst/>
            </a:prstGeom>
            <a:noFill/>
            <a:ln w="9525">
              <a:noFill/>
              <a:miter lim="800000"/>
              <a:headEnd/>
              <a:tailEnd/>
            </a:ln>
            <a:effectLst>
              <a:outerShdw dist="35921" dir="2700000" algn="ctr" rotWithShape="0">
                <a:schemeClr val="bg2"/>
              </a:outerShdw>
            </a:effectLst>
          </p:spPr>
        </p:pic>
        <p:pic>
          <p:nvPicPr>
            <p:cNvPr id="22" name="Picture 7">
              <a:extLst>
                <a:ext uri="{FF2B5EF4-FFF2-40B4-BE49-F238E27FC236}">
                  <a16:creationId xmlns:a16="http://schemas.microsoft.com/office/drawing/2014/main" id="{172B28A2-27B9-0D98-D425-371402EAEEB6}"/>
                </a:ext>
              </a:extLst>
            </p:cNvPr>
            <p:cNvPicPr>
              <a:picLocks noChangeAspect="1" noChangeArrowheads="1"/>
            </p:cNvPicPr>
            <p:nvPr/>
          </p:nvPicPr>
          <p:blipFill>
            <a:blip r:embed="rId8"/>
            <a:srcRect/>
            <a:stretch>
              <a:fillRect/>
            </a:stretch>
          </p:blipFill>
          <p:spPr bwMode="auto">
            <a:xfrm>
              <a:off x="1828800" y="3276600"/>
              <a:ext cx="1117600" cy="2057566"/>
            </a:xfrm>
            <a:prstGeom prst="rect">
              <a:avLst/>
            </a:prstGeom>
            <a:noFill/>
            <a:ln w="9525">
              <a:noFill/>
              <a:miter lim="800000"/>
              <a:headEnd/>
              <a:tailEnd/>
            </a:ln>
            <a:effectLst>
              <a:outerShdw dist="35921" dir="2700000" algn="ctr" rotWithShape="0">
                <a:schemeClr val="bg2"/>
              </a:outerShdw>
            </a:effectLst>
          </p:spPr>
        </p:pic>
      </p:grpSp>
      <p:sp>
        <p:nvSpPr>
          <p:cNvPr id="24" name="TextBox 23">
            <a:extLst>
              <a:ext uri="{FF2B5EF4-FFF2-40B4-BE49-F238E27FC236}">
                <a16:creationId xmlns:a16="http://schemas.microsoft.com/office/drawing/2014/main" id="{D349D553-C184-C95D-842B-EC00B89E5524}"/>
              </a:ext>
            </a:extLst>
          </p:cNvPr>
          <p:cNvSpPr txBox="1"/>
          <p:nvPr/>
        </p:nvSpPr>
        <p:spPr>
          <a:xfrm>
            <a:off x="8398669" y="3266271"/>
            <a:ext cx="724395" cy="369332"/>
          </a:xfrm>
          <a:prstGeom prst="rect">
            <a:avLst/>
          </a:prstGeom>
          <a:noFill/>
        </p:spPr>
        <p:txBody>
          <a:bodyPr wrap="square" rtlCol="0">
            <a:spAutoFit/>
          </a:bodyPr>
          <a:lstStyle/>
          <a:p>
            <a:r>
              <a:rPr lang="en-US" dirty="0"/>
              <a:t>vs.</a:t>
            </a:r>
          </a:p>
        </p:txBody>
      </p:sp>
      <p:pic>
        <p:nvPicPr>
          <p:cNvPr id="25" name="Picture 24">
            <a:extLst>
              <a:ext uri="{FF2B5EF4-FFF2-40B4-BE49-F238E27FC236}">
                <a16:creationId xmlns:a16="http://schemas.microsoft.com/office/drawing/2014/main" id="{95C3A216-1F26-D8B0-25A9-4D2CD158AF4A}"/>
              </a:ext>
            </a:extLst>
          </p:cNvPr>
          <p:cNvPicPr>
            <a:picLocks noChangeAspect="1"/>
          </p:cNvPicPr>
          <p:nvPr/>
        </p:nvPicPr>
        <p:blipFill>
          <a:blip r:embed="rId9"/>
          <a:stretch>
            <a:fillRect/>
          </a:stretch>
        </p:blipFill>
        <p:spPr>
          <a:xfrm>
            <a:off x="348189" y="6355420"/>
            <a:ext cx="2373796" cy="382870"/>
          </a:xfrm>
          <a:prstGeom prst="rect">
            <a:avLst/>
          </a:prstGeom>
        </p:spPr>
      </p:pic>
      <p:pic>
        <p:nvPicPr>
          <p:cNvPr id="32" name="Audio 31">
            <a:extLst>
              <a:ext uri="{FF2B5EF4-FFF2-40B4-BE49-F238E27FC236}">
                <a16:creationId xmlns:a16="http://schemas.microsoft.com/office/drawing/2014/main" id="{B8CDD5F4-C817-804E-F4AF-CA2A79B0A9D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86495889"/>
      </p:ext>
    </p:extLst>
  </p:cSld>
  <p:clrMapOvr>
    <a:masterClrMapping/>
  </p:clrMapOvr>
  <mc:AlternateContent xmlns:mc="http://schemas.openxmlformats.org/markup-compatibility/2006" xmlns:p14="http://schemas.microsoft.com/office/powerpoint/2010/main">
    <mc:Choice Requires="p14">
      <p:transition spd="med" p14:dur="700" advTm="31710">
        <p:fade/>
      </p:transition>
    </mc:Choice>
    <mc:Fallback xmlns="">
      <p:transition spd="med" advTm="31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55B96-3AF0-4B31-6D06-6A8C381398BA}"/>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chemeClr val="bg2">
                    <a:lumMod val="90000"/>
                  </a:schemeClr>
                </a:solidFill>
              </a:rPr>
              <a:t>x</a:t>
            </a:r>
          </a:p>
        </p:txBody>
      </p:sp>
      <p:sp>
        <p:nvSpPr>
          <p:cNvPr id="3" name="Content Placeholder 2">
            <a:extLst>
              <a:ext uri="{FF2B5EF4-FFF2-40B4-BE49-F238E27FC236}">
                <a16:creationId xmlns:a16="http://schemas.microsoft.com/office/drawing/2014/main" id="{29EAF763-C29F-940B-C180-BD9484E5931C}"/>
              </a:ext>
            </a:extLst>
          </p:cNvPr>
          <p:cNvSpPr>
            <a:spLocks noGrp="1"/>
          </p:cNvSpPr>
          <p:nvPr>
            <p:ph idx="1"/>
          </p:nvPr>
        </p:nvSpPr>
        <p:spPr>
          <a:xfrm>
            <a:off x="5591695" y="1402080"/>
            <a:ext cx="5320696" cy="4053840"/>
          </a:xfrm>
        </p:spPr>
        <p:txBody>
          <a:bodyPr anchor="t">
            <a:normAutofit/>
          </a:bodyPr>
          <a:lstStyle/>
          <a:p>
            <a:pPr marL="0" indent="0" algn="ctr">
              <a:buNone/>
            </a:pPr>
            <a:r>
              <a:rPr lang="en-US" sz="2400" dirty="0"/>
              <a:t>GS 50A-203</a:t>
            </a:r>
          </a:p>
        </p:txBody>
      </p:sp>
      <p:pic>
        <p:nvPicPr>
          <p:cNvPr id="4" name="Picture 3">
            <a:extLst>
              <a:ext uri="{FF2B5EF4-FFF2-40B4-BE49-F238E27FC236}">
                <a16:creationId xmlns:a16="http://schemas.microsoft.com/office/drawing/2014/main" id="{144B2956-CF36-9D57-6C78-23ADDA8DB699}"/>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TextBox 4">
            <a:extLst>
              <a:ext uri="{FF2B5EF4-FFF2-40B4-BE49-F238E27FC236}">
                <a16:creationId xmlns:a16="http://schemas.microsoft.com/office/drawing/2014/main" id="{B73E94F2-416F-F09D-B1FA-63A80690823A}"/>
              </a:ext>
            </a:extLst>
          </p:cNvPr>
          <p:cNvSpPr txBox="1"/>
          <p:nvPr/>
        </p:nvSpPr>
        <p:spPr>
          <a:xfrm>
            <a:off x="1045697" y="2828835"/>
            <a:ext cx="4115383" cy="1200329"/>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Continuing </a:t>
            </a:r>
          </a:p>
          <a:p>
            <a:pPr algn="ctr"/>
            <a:r>
              <a:rPr lang="en-US" sz="2400" cap="all" spc="200" dirty="0">
                <a:solidFill>
                  <a:srgbClr val="FFFFFF"/>
                </a:solidFill>
                <a:latin typeface="+mj-lt"/>
                <a:ea typeface="+mj-ea"/>
                <a:cs typeface="+mj-cs"/>
              </a:rPr>
              <a:t>Exclusive</a:t>
            </a:r>
          </a:p>
          <a:p>
            <a:pPr algn="ctr"/>
            <a:r>
              <a:rPr lang="en-US" sz="2400" cap="all" spc="200" dirty="0">
                <a:solidFill>
                  <a:srgbClr val="FFFFFF"/>
                </a:solidFill>
                <a:latin typeface="+mj-lt"/>
                <a:ea typeface="+mj-ea"/>
                <a:cs typeface="+mj-cs"/>
              </a:rPr>
              <a:t>jurisdiction</a:t>
            </a:r>
          </a:p>
        </p:txBody>
      </p:sp>
      <p:pic>
        <p:nvPicPr>
          <p:cNvPr id="6" name="Picture 5">
            <a:extLst>
              <a:ext uri="{FF2B5EF4-FFF2-40B4-BE49-F238E27FC236}">
                <a16:creationId xmlns:a16="http://schemas.microsoft.com/office/drawing/2014/main" id="{44FBACD1-813E-8004-EED1-D3562F3B8F57}"/>
              </a:ext>
            </a:extLst>
          </p:cNvPr>
          <p:cNvPicPr>
            <a:picLocks noChangeAspect="1"/>
          </p:cNvPicPr>
          <p:nvPr/>
        </p:nvPicPr>
        <p:blipFill>
          <a:blip r:embed="rId6"/>
          <a:stretch>
            <a:fillRect/>
          </a:stretch>
        </p:blipFill>
        <p:spPr>
          <a:xfrm rot="578912">
            <a:off x="5550377" y="835265"/>
            <a:ext cx="6008438" cy="6008438"/>
          </a:xfrm>
          <a:prstGeom prst="rect">
            <a:avLst/>
          </a:prstGeom>
        </p:spPr>
      </p:pic>
      <p:pic>
        <p:nvPicPr>
          <p:cNvPr id="7" name="Picture 2" descr="C:\Documents and Settings\blbaird\Local Settings\Temporary Internet Files\Content.IE5\WPMZWLYB\MCj04348790000[1].png">
            <a:extLst>
              <a:ext uri="{FF2B5EF4-FFF2-40B4-BE49-F238E27FC236}">
                <a16:creationId xmlns:a16="http://schemas.microsoft.com/office/drawing/2014/main" id="{0606BDB6-95ED-A068-0BC0-18BE3EEF19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3912" y="3007359"/>
            <a:ext cx="1609635" cy="160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ultiply 8">
            <a:extLst>
              <a:ext uri="{FF2B5EF4-FFF2-40B4-BE49-F238E27FC236}">
                <a16:creationId xmlns:a16="http://schemas.microsoft.com/office/drawing/2014/main" id="{360ECD8B-2530-0EFF-8DFB-6E47075AF972}"/>
              </a:ext>
            </a:extLst>
          </p:cNvPr>
          <p:cNvSpPr/>
          <p:nvPr/>
        </p:nvSpPr>
        <p:spPr>
          <a:xfrm>
            <a:off x="9062720" y="3166383"/>
            <a:ext cx="1350827" cy="1346201"/>
          </a:xfrm>
          <a:prstGeom prst="mathMultiply">
            <a:avLst/>
          </a:prstGeom>
          <a:solidFill>
            <a:srgbClr val="C0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extLst>
              <a:ext uri="{FF2B5EF4-FFF2-40B4-BE49-F238E27FC236}">
                <a16:creationId xmlns:a16="http://schemas.microsoft.com/office/drawing/2014/main" id="{F76D39AE-6BC8-582E-0CB7-9F6C0F109C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0186800"/>
      </p:ext>
    </p:extLst>
  </p:cSld>
  <p:clrMapOvr>
    <a:masterClrMapping/>
  </p:clrMapOvr>
  <mc:AlternateContent xmlns:mc="http://schemas.openxmlformats.org/markup-compatibility/2006" xmlns:p14="http://schemas.microsoft.com/office/powerpoint/2010/main">
    <mc:Choice Requires="p14">
      <p:transition spd="med" p14:dur="700" advTm="39002">
        <p:fade/>
      </p:transition>
    </mc:Choice>
    <mc:Fallback xmlns="">
      <p:transition spd="med" advTm="39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EBD6F-0764-6068-DA1B-85623CFB8185}"/>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chemeClr val="bg2">
                    <a:lumMod val="90000"/>
                  </a:schemeClr>
                </a:solidFill>
              </a:rPr>
              <a:t>x</a:t>
            </a:r>
          </a:p>
        </p:txBody>
      </p:sp>
      <p:pic>
        <p:nvPicPr>
          <p:cNvPr id="4" name="Picture 3">
            <a:extLst>
              <a:ext uri="{FF2B5EF4-FFF2-40B4-BE49-F238E27FC236}">
                <a16:creationId xmlns:a16="http://schemas.microsoft.com/office/drawing/2014/main" id="{AA13107D-218F-BEA3-8C6B-2084B2DE0C21}"/>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TextBox 4">
            <a:extLst>
              <a:ext uri="{FF2B5EF4-FFF2-40B4-BE49-F238E27FC236}">
                <a16:creationId xmlns:a16="http://schemas.microsoft.com/office/drawing/2014/main" id="{0CC54AB4-80F2-F447-9B2A-35F62B286A36}"/>
              </a:ext>
            </a:extLst>
          </p:cNvPr>
          <p:cNvSpPr txBox="1"/>
          <p:nvPr/>
        </p:nvSpPr>
        <p:spPr>
          <a:xfrm>
            <a:off x="1012482" y="2828835"/>
            <a:ext cx="4115383" cy="1200329"/>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Continuing </a:t>
            </a:r>
          </a:p>
          <a:p>
            <a:pPr algn="ctr"/>
            <a:r>
              <a:rPr lang="en-US" sz="2400" cap="all" spc="200" dirty="0">
                <a:solidFill>
                  <a:srgbClr val="FFFFFF"/>
                </a:solidFill>
                <a:latin typeface="+mj-lt"/>
                <a:ea typeface="+mj-ea"/>
                <a:cs typeface="+mj-cs"/>
              </a:rPr>
              <a:t>Exclusive</a:t>
            </a:r>
          </a:p>
          <a:p>
            <a:pPr algn="ctr"/>
            <a:r>
              <a:rPr lang="en-US" sz="2400" cap="all" spc="200" dirty="0">
                <a:solidFill>
                  <a:srgbClr val="FFFFFF"/>
                </a:solidFill>
                <a:latin typeface="+mj-lt"/>
                <a:ea typeface="+mj-ea"/>
                <a:cs typeface="+mj-cs"/>
              </a:rPr>
              <a:t>jurisdiction</a:t>
            </a:r>
          </a:p>
        </p:txBody>
      </p:sp>
      <p:pic>
        <p:nvPicPr>
          <p:cNvPr id="6" name="Picture 11" descr="C:\Documents and Settings\blbaird\Local Settings\Temporary Internet Files\Content.IE5\DROZZFU8\MCMP00224_0000[1].wmf">
            <a:extLst>
              <a:ext uri="{FF2B5EF4-FFF2-40B4-BE49-F238E27FC236}">
                <a16:creationId xmlns:a16="http://schemas.microsoft.com/office/drawing/2014/main" id="{1D540403-0D7A-3F8A-8B1E-BD409A20C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5905" y="784589"/>
            <a:ext cx="7102064" cy="36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6">
            <a:extLst>
              <a:ext uri="{FF2B5EF4-FFF2-40B4-BE49-F238E27FC236}">
                <a16:creationId xmlns:a16="http://schemas.microsoft.com/office/drawing/2014/main" id="{25723FE7-DC69-C85D-D744-13E2568B41E6}"/>
              </a:ext>
            </a:extLst>
          </p:cNvPr>
          <p:cNvGrpSpPr>
            <a:grpSpLocks/>
          </p:cNvGrpSpPr>
          <p:nvPr/>
        </p:nvGrpSpPr>
        <p:grpSpPr bwMode="auto">
          <a:xfrm>
            <a:off x="10306313" y="2590799"/>
            <a:ext cx="914400" cy="838200"/>
            <a:chOff x="3352800" y="3200400"/>
            <a:chExt cx="1752457" cy="1371600"/>
          </a:xfrm>
        </p:grpSpPr>
        <p:pic>
          <p:nvPicPr>
            <p:cNvPr id="9" name="Picture 15" descr="C:\Documents and Settings\blbaird\Local Settings\Temporary Internet Files\Content.IE5\896F89IN\MCj04414720000[1].png">
              <a:extLst>
                <a:ext uri="{FF2B5EF4-FFF2-40B4-BE49-F238E27FC236}">
                  <a16:creationId xmlns:a16="http://schemas.microsoft.com/office/drawing/2014/main" id="{38AF298F-E42E-7195-E174-4A04E6C66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200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Documents and Settings\blbaird\Local Settings\Temporary Internet Files\Content.IE5\W1AN8PQJ\MCj04348760000[1].png">
              <a:extLst>
                <a:ext uri="{FF2B5EF4-FFF2-40B4-BE49-F238E27FC236}">
                  <a16:creationId xmlns:a16="http://schemas.microsoft.com/office/drawing/2014/main" id="{9A57DDD7-DE4E-312F-7520-7C8B05E76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352800"/>
              <a:ext cx="914257" cy="9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ight Arrow 12">
            <a:extLst>
              <a:ext uri="{FF2B5EF4-FFF2-40B4-BE49-F238E27FC236}">
                <a16:creationId xmlns:a16="http://schemas.microsoft.com/office/drawing/2014/main" id="{D155A574-7759-CE46-A5D4-E31871BABA20}"/>
              </a:ext>
            </a:extLst>
          </p:cNvPr>
          <p:cNvSpPr/>
          <p:nvPr/>
        </p:nvSpPr>
        <p:spPr>
          <a:xfrm rot="10800000">
            <a:off x="9166450" y="2683932"/>
            <a:ext cx="1101353" cy="41381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CBEBA63-F201-7184-62D0-9CF67F09B6F8}"/>
              </a:ext>
            </a:extLst>
          </p:cNvPr>
          <p:cNvSpPr txBox="1"/>
          <p:nvPr/>
        </p:nvSpPr>
        <p:spPr>
          <a:xfrm>
            <a:off x="11220713" y="3009899"/>
            <a:ext cx="827256" cy="584775"/>
          </a:xfrm>
          <a:prstGeom prst="rect">
            <a:avLst/>
          </a:prstGeom>
          <a:noFill/>
        </p:spPr>
        <p:txBody>
          <a:bodyPr wrap="square" rtlCol="0">
            <a:spAutoFit/>
          </a:bodyPr>
          <a:lstStyle/>
          <a:p>
            <a:r>
              <a:rPr lang="en-US" sz="3200" dirty="0"/>
              <a:t>NC</a:t>
            </a:r>
            <a:endParaRPr lang="en-US" dirty="0"/>
          </a:p>
        </p:txBody>
      </p:sp>
      <p:cxnSp>
        <p:nvCxnSpPr>
          <p:cNvPr id="16" name="Straight Connector 15">
            <a:extLst>
              <a:ext uri="{FF2B5EF4-FFF2-40B4-BE49-F238E27FC236}">
                <a16:creationId xmlns:a16="http://schemas.microsoft.com/office/drawing/2014/main" id="{0A9E15B0-DC36-3A1A-C8C2-B12F452A167C}"/>
              </a:ext>
            </a:extLst>
          </p:cNvPr>
          <p:cNvCxnSpPr>
            <a:cxnSpLocks/>
          </p:cNvCxnSpPr>
          <p:nvPr/>
        </p:nvCxnSpPr>
        <p:spPr>
          <a:xfrm flipV="1">
            <a:off x="11236960" y="2890836"/>
            <a:ext cx="692671" cy="824480"/>
          </a:xfrm>
          <a:prstGeom prst="line">
            <a:avLst/>
          </a:prstGeom>
          <a:ln w="38100"/>
        </p:spPr>
        <p:style>
          <a:lnRef idx="1">
            <a:schemeClr val="accent6"/>
          </a:lnRef>
          <a:fillRef idx="0">
            <a:schemeClr val="accent6"/>
          </a:fillRef>
          <a:effectRef idx="0">
            <a:schemeClr val="accent6"/>
          </a:effectRef>
          <a:fontRef idx="minor">
            <a:schemeClr val="tx1"/>
          </a:fontRef>
        </p:style>
      </p:cxnSp>
      <p:pic>
        <p:nvPicPr>
          <p:cNvPr id="40" name="Audio 39">
            <a:extLst>
              <a:ext uri="{FF2B5EF4-FFF2-40B4-BE49-F238E27FC236}">
                <a16:creationId xmlns:a16="http://schemas.microsoft.com/office/drawing/2014/main" id="{0B7429E9-E348-C2BC-88B7-AA2D022EBC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2711167"/>
      </p:ext>
    </p:extLst>
  </p:cSld>
  <p:clrMapOvr>
    <a:masterClrMapping/>
  </p:clrMapOvr>
  <mc:AlternateContent xmlns:mc="http://schemas.openxmlformats.org/markup-compatibility/2006" xmlns:p14="http://schemas.microsoft.com/office/powerpoint/2010/main">
    <mc:Choice Requires="p14">
      <p:transition spd="med" p14:dur="700" advTm="61149">
        <p:fade/>
      </p:transition>
    </mc:Choice>
    <mc:Fallback xmlns="">
      <p:transition spd="med" advTm="611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F1659-2F75-6DD8-A864-6ACAC10BD593}"/>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chemeClr val="bg2">
                    <a:lumMod val="90000"/>
                  </a:schemeClr>
                </a:solidFill>
              </a:rPr>
              <a:t>x</a:t>
            </a:r>
          </a:p>
        </p:txBody>
      </p:sp>
      <p:pic>
        <p:nvPicPr>
          <p:cNvPr id="4" name="Picture 3">
            <a:extLst>
              <a:ext uri="{FF2B5EF4-FFF2-40B4-BE49-F238E27FC236}">
                <a16:creationId xmlns:a16="http://schemas.microsoft.com/office/drawing/2014/main" id="{589C42A0-61C1-D6EF-02A5-3457EF4B60A3}"/>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TextBox 4">
            <a:extLst>
              <a:ext uri="{FF2B5EF4-FFF2-40B4-BE49-F238E27FC236}">
                <a16:creationId xmlns:a16="http://schemas.microsoft.com/office/drawing/2014/main" id="{B026961A-A655-6DA0-9D6B-EA0C3EE6ECB7}"/>
              </a:ext>
            </a:extLst>
          </p:cNvPr>
          <p:cNvSpPr txBox="1"/>
          <p:nvPr/>
        </p:nvSpPr>
        <p:spPr>
          <a:xfrm>
            <a:off x="1045697" y="2828835"/>
            <a:ext cx="4115383" cy="1200329"/>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Modification</a:t>
            </a:r>
          </a:p>
          <a:p>
            <a:pPr algn="ctr"/>
            <a:r>
              <a:rPr lang="en-US" sz="2400" cap="all" spc="200" dirty="0">
                <a:solidFill>
                  <a:srgbClr val="FFFFFF"/>
                </a:solidFill>
                <a:latin typeface="+mj-lt"/>
                <a:ea typeface="+mj-ea"/>
                <a:cs typeface="+mj-cs"/>
              </a:rPr>
              <a:t>Jurisdiction</a:t>
            </a:r>
          </a:p>
          <a:p>
            <a:pPr algn="ctr"/>
            <a:r>
              <a:rPr lang="en-US" sz="2400" cap="all" spc="200" dirty="0">
                <a:solidFill>
                  <a:srgbClr val="FFFFFF"/>
                </a:solidFill>
                <a:latin typeface="+mj-lt"/>
                <a:ea typeface="+mj-ea"/>
                <a:cs typeface="+mj-cs"/>
              </a:rPr>
              <a:t>example</a:t>
            </a:r>
          </a:p>
        </p:txBody>
      </p:sp>
      <p:pic>
        <p:nvPicPr>
          <p:cNvPr id="6" name="Picture 5">
            <a:extLst>
              <a:ext uri="{FF2B5EF4-FFF2-40B4-BE49-F238E27FC236}">
                <a16:creationId xmlns:a16="http://schemas.microsoft.com/office/drawing/2014/main" id="{D724B330-6763-B033-A3A9-59809553949B}"/>
              </a:ext>
            </a:extLst>
          </p:cNvPr>
          <p:cNvPicPr>
            <a:picLocks noChangeAspect="1"/>
          </p:cNvPicPr>
          <p:nvPr/>
        </p:nvPicPr>
        <p:blipFill>
          <a:blip r:embed="rId6"/>
          <a:stretch>
            <a:fillRect/>
          </a:stretch>
        </p:blipFill>
        <p:spPr>
          <a:xfrm rot="578912">
            <a:off x="8352210" y="4082893"/>
            <a:ext cx="3575797" cy="3575797"/>
          </a:xfrm>
          <a:prstGeom prst="rect">
            <a:avLst/>
          </a:prstGeom>
        </p:spPr>
      </p:pic>
      <p:pic>
        <p:nvPicPr>
          <p:cNvPr id="7" name="Picture 6">
            <a:extLst>
              <a:ext uri="{FF2B5EF4-FFF2-40B4-BE49-F238E27FC236}">
                <a16:creationId xmlns:a16="http://schemas.microsoft.com/office/drawing/2014/main" id="{6C33DEC8-F9EB-A729-C7FA-BC40ABC0026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4" b="89325" l="2941" r="92974">
                        <a14:foregroundMark x1="91013" y1="35730" x2="91013" y2="35730"/>
                        <a14:foregroundMark x1="92974" y1="34423" x2="92974" y2="34423"/>
                        <a14:foregroundMark x1="8007" y1="56209" x2="8007" y2="56209"/>
                        <a14:foregroundMark x1="2941" y1="56863" x2="2941" y2="56863"/>
                      </a14:backgroundRemoval>
                    </a14:imgEffect>
                  </a14:imgLayer>
                </a14:imgProps>
              </a:ext>
            </a:extLst>
          </a:blip>
          <a:stretch>
            <a:fillRect/>
          </a:stretch>
        </p:blipFill>
        <p:spPr>
          <a:xfrm>
            <a:off x="4614715" y="3804214"/>
            <a:ext cx="4507114" cy="3395770"/>
          </a:xfrm>
          <a:prstGeom prst="rect">
            <a:avLst/>
          </a:prstGeom>
        </p:spPr>
      </p:pic>
      <p:pic>
        <p:nvPicPr>
          <p:cNvPr id="9" name="Picture 8">
            <a:extLst>
              <a:ext uri="{FF2B5EF4-FFF2-40B4-BE49-F238E27FC236}">
                <a16:creationId xmlns:a16="http://schemas.microsoft.com/office/drawing/2014/main" id="{6E1FA19D-25BF-336C-A3F0-E3C0E30591C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885079" y="-544194"/>
            <a:ext cx="5334805" cy="5334805"/>
          </a:xfrm>
          <a:prstGeom prst="rect">
            <a:avLst/>
          </a:prstGeom>
        </p:spPr>
      </p:pic>
      <p:sp>
        <p:nvSpPr>
          <p:cNvPr id="11" name="TextBox 10">
            <a:extLst>
              <a:ext uri="{FF2B5EF4-FFF2-40B4-BE49-F238E27FC236}">
                <a16:creationId xmlns:a16="http://schemas.microsoft.com/office/drawing/2014/main" id="{36691768-AE39-ED8C-3A0F-0D14981AC209}"/>
              </a:ext>
            </a:extLst>
          </p:cNvPr>
          <p:cNvSpPr txBox="1"/>
          <p:nvPr/>
        </p:nvSpPr>
        <p:spPr>
          <a:xfrm>
            <a:off x="8471589" y="1736825"/>
            <a:ext cx="1300480" cy="461665"/>
          </a:xfrm>
          <a:prstGeom prst="rect">
            <a:avLst/>
          </a:prstGeom>
          <a:noFill/>
        </p:spPr>
        <p:txBody>
          <a:bodyPr wrap="square" rtlCol="0">
            <a:spAutoFit/>
          </a:bodyPr>
          <a:lstStyle/>
          <a:p>
            <a:r>
              <a:rPr lang="en-US" sz="2400" dirty="0">
                <a:solidFill>
                  <a:schemeClr val="bg1"/>
                </a:solidFill>
              </a:rPr>
              <a:t>2010</a:t>
            </a:r>
          </a:p>
        </p:txBody>
      </p:sp>
      <p:sp>
        <p:nvSpPr>
          <p:cNvPr id="13" name="Down Arrow 12">
            <a:extLst>
              <a:ext uri="{FF2B5EF4-FFF2-40B4-BE49-F238E27FC236}">
                <a16:creationId xmlns:a16="http://schemas.microsoft.com/office/drawing/2014/main" id="{C873E5FC-71A1-3C24-CD80-F2B1B9E920FD}"/>
              </a:ext>
            </a:extLst>
          </p:cNvPr>
          <p:cNvSpPr/>
          <p:nvPr/>
        </p:nvSpPr>
        <p:spPr>
          <a:xfrm rot="1075420">
            <a:off x="7254240" y="3088640"/>
            <a:ext cx="670560" cy="15240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AA6C7B38-BF08-83D8-D3F8-3012DF9D0E25}"/>
              </a:ext>
            </a:extLst>
          </p:cNvPr>
          <p:cNvSpPr/>
          <p:nvPr/>
        </p:nvSpPr>
        <p:spPr>
          <a:xfrm rot="20445431">
            <a:off x="9865122" y="3699461"/>
            <a:ext cx="549973" cy="15240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6">
            <a:extLst>
              <a:ext uri="{FF2B5EF4-FFF2-40B4-BE49-F238E27FC236}">
                <a16:creationId xmlns:a16="http://schemas.microsoft.com/office/drawing/2014/main" id="{580E6923-8965-87F6-8BB0-E768FB39CA30}"/>
              </a:ext>
            </a:extLst>
          </p:cNvPr>
          <p:cNvGrpSpPr>
            <a:grpSpLocks/>
          </p:cNvGrpSpPr>
          <p:nvPr/>
        </p:nvGrpSpPr>
        <p:grpSpPr bwMode="auto">
          <a:xfrm>
            <a:off x="10181746" y="5531966"/>
            <a:ext cx="914400" cy="838200"/>
            <a:chOff x="3352800" y="3200400"/>
            <a:chExt cx="1752457" cy="1371600"/>
          </a:xfrm>
        </p:grpSpPr>
        <p:pic>
          <p:nvPicPr>
            <p:cNvPr id="16" name="Picture 15" descr="C:\Documents and Settings\blbaird\Local Settings\Temporary Internet Files\Content.IE5\896F89IN\MCj04414720000[1].png">
              <a:extLst>
                <a:ext uri="{FF2B5EF4-FFF2-40B4-BE49-F238E27FC236}">
                  <a16:creationId xmlns:a16="http://schemas.microsoft.com/office/drawing/2014/main" id="{584305FC-CE2F-C11D-F875-96D91DDE5E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3200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Documents and Settings\blbaird\Local Settings\Temporary Internet Files\Content.IE5\W1AN8PQJ\MCj04348760000[1].png">
              <a:extLst>
                <a:ext uri="{FF2B5EF4-FFF2-40B4-BE49-F238E27FC236}">
                  <a16:creationId xmlns:a16="http://schemas.microsoft.com/office/drawing/2014/main" id="{EAAD5FB4-1AE4-FA4F-C3DE-2294721342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3352800"/>
              <a:ext cx="914257" cy="9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4" descr="C:\Documents and Settings\blbaird\Local Settings\Temporary Internet Files\Content.IE5\WPMZWLYB\MCj04414570000[1].png">
            <a:extLst>
              <a:ext uri="{FF2B5EF4-FFF2-40B4-BE49-F238E27FC236}">
                <a16:creationId xmlns:a16="http://schemas.microsoft.com/office/drawing/2014/main" id="{DB56C0CE-386A-E211-2D30-B4457C65C0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9525" y="4850315"/>
            <a:ext cx="1129299" cy="112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udio 28">
            <a:extLst>
              <a:ext uri="{FF2B5EF4-FFF2-40B4-BE49-F238E27FC236}">
                <a16:creationId xmlns:a16="http://schemas.microsoft.com/office/drawing/2014/main" id="{22DEE7A9-9A14-0D83-9A33-373165643F8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7051238"/>
      </p:ext>
    </p:extLst>
  </p:cSld>
  <p:clrMapOvr>
    <a:masterClrMapping/>
  </p:clrMapOvr>
  <mc:AlternateContent xmlns:mc="http://schemas.openxmlformats.org/markup-compatibility/2006" xmlns:p14="http://schemas.microsoft.com/office/powerpoint/2010/main">
    <mc:Choice Requires="p14">
      <p:transition spd="med" p14:dur="700" advTm="46360">
        <p:fade/>
      </p:transition>
    </mc:Choice>
    <mc:Fallback xmlns="">
      <p:transition spd="med" advTm="46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C86C87-5FAA-2B8C-C378-4D44F38220D8}"/>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chemeClr val="bg2">
                    <a:lumMod val="90000"/>
                  </a:schemeClr>
                </a:solidFill>
              </a:rPr>
              <a:t>x</a:t>
            </a:r>
          </a:p>
        </p:txBody>
      </p:sp>
      <p:sp>
        <p:nvSpPr>
          <p:cNvPr id="3" name="Content Placeholder 2">
            <a:extLst>
              <a:ext uri="{FF2B5EF4-FFF2-40B4-BE49-F238E27FC236}">
                <a16:creationId xmlns:a16="http://schemas.microsoft.com/office/drawing/2014/main" id="{DBB15D9F-BD1F-644D-FA67-78AE3BAFAAEC}"/>
              </a:ext>
            </a:extLst>
          </p:cNvPr>
          <p:cNvSpPr>
            <a:spLocks noGrp="1"/>
          </p:cNvSpPr>
          <p:nvPr>
            <p:ph idx="1"/>
          </p:nvPr>
        </p:nvSpPr>
        <p:spPr>
          <a:xfrm>
            <a:off x="5591695" y="1402080"/>
            <a:ext cx="5320696" cy="4053840"/>
          </a:xfrm>
        </p:spPr>
        <p:txBody>
          <a:bodyPr anchor="t">
            <a:normAutofit/>
          </a:bodyPr>
          <a:lstStyle/>
          <a:p>
            <a:pPr marL="0" indent="0" algn="ctr">
              <a:buNone/>
            </a:pPr>
            <a:r>
              <a:rPr lang="en-US" sz="2400" dirty="0"/>
              <a:t>Modification Jurisdiction for Orders Entered in Other States</a:t>
            </a:r>
          </a:p>
          <a:p>
            <a:pPr marL="0" indent="0" algn="ctr">
              <a:buNone/>
            </a:pPr>
            <a:r>
              <a:rPr lang="en-US" dirty="0"/>
              <a:t>GS 50A-203</a:t>
            </a:r>
          </a:p>
          <a:p>
            <a:pPr marL="0" indent="0" algn="ctr">
              <a:buNone/>
            </a:pPr>
            <a:endParaRPr lang="en-US" dirty="0"/>
          </a:p>
          <a:p>
            <a:pPr marL="342900" indent="-342900">
              <a:buFont typeface="+mj-lt"/>
              <a:buAutoNum type="arabicPeriod"/>
            </a:pPr>
            <a:r>
              <a:rPr lang="en-US" dirty="0"/>
              <a:t>No other state has CEJ</a:t>
            </a:r>
          </a:p>
          <a:p>
            <a:pPr marL="342900" indent="-342900">
              <a:buFont typeface="+mj-lt"/>
              <a:buAutoNum type="arabicPeriod"/>
            </a:pPr>
            <a:r>
              <a:rPr lang="en-US" dirty="0"/>
              <a:t>NC has a basis for jurisdiction under GS 50A-201(a)(1) or (a)(2)</a:t>
            </a:r>
          </a:p>
        </p:txBody>
      </p:sp>
      <p:pic>
        <p:nvPicPr>
          <p:cNvPr id="4" name="Picture 3">
            <a:extLst>
              <a:ext uri="{FF2B5EF4-FFF2-40B4-BE49-F238E27FC236}">
                <a16:creationId xmlns:a16="http://schemas.microsoft.com/office/drawing/2014/main" id="{2950A608-B417-E447-D397-2F6BDFEFF528}"/>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TextBox 4">
            <a:extLst>
              <a:ext uri="{FF2B5EF4-FFF2-40B4-BE49-F238E27FC236}">
                <a16:creationId xmlns:a16="http://schemas.microsoft.com/office/drawing/2014/main" id="{B8130B1F-C85D-55BF-5928-EF4DED7C5ED1}"/>
              </a:ext>
            </a:extLst>
          </p:cNvPr>
          <p:cNvSpPr txBox="1"/>
          <p:nvPr/>
        </p:nvSpPr>
        <p:spPr>
          <a:xfrm>
            <a:off x="1012482" y="2828835"/>
            <a:ext cx="4115383" cy="1200329"/>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Continuing </a:t>
            </a:r>
          </a:p>
          <a:p>
            <a:pPr algn="ctr"/>
            <a:r>
              <a:rPr lang="en-US" sz="2400" cap="all" spc="200" dirty="0">
                <a:solidFill>
                  <a:srgbClr val="FFFFFF"/>
                </a:solidFill>
                <a:latin typeface="+mj-lt"/>
                <a:ea typeface="+mj-ea"/>
                <a:cs typeface="+mj-cs"/>
              </a:rPr>
              <a:t>Exclusive</a:t>
            </a:r>
          </a:p>
          <a:p>
            <a:pPr algn="ctr"/>
            <a:r>
              <a:rPr lang="en-US" sz="2400" cap="all" spc="200" dirty="0">
                <a:solidFill>
                  <a:srgbClr val="FFFFFF"/>
                </a:solidFill>
                <a:latin typeface="+mj-lt"/>
                <a:ea typeface="+mj-ea"/>
                <a:cs typeface="+mj-cs"/>
              </a:rPr>
              <a:t>jurisdiction</a:t>
            </a:r>
          </a:p>
        </p:txBody>
      </p:sp>
      <p:pic>
        <p:nvPicPr>
          <p:cNvPr id="6" name="Picture 5" descr="C:\Documents and Settings\blbaird\Local Settings\Temporary Internet Files\Content.IE5\DROZZFU8\MCMP00224_0000[1].wmf">
            <a:extLst>
              <a:ext uri="{FF2B5EF4-FFF2-40B4-BE49-F238E27FC236}">
                <a16:creationId xmlns:a16="http://schemas.microsoft.com/office/drawing/2014/main" id="{00E82556-8A94-4C96-E9C9-D9540843E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6049" y="4526392"/>
            <a:ext cx="3404194" cy="149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17353A1-F75E-D283-E6FA-4E40119A2895}"/>
              </a:ext>
            </a:extLst>
          </p:cNvPr>
          <p:cNvPicPr>
            <a:picLocks noChangeAspect="1"/>
          </p:cNvPicPr>
          <p:nvPr/>
        </p:nvPicPr>
        <p:blipFill>
          <a:blip r:embed="rId7"/>
          <a:stretch>
            <a:fillRect/>
          </a:stretch>
        </p:blipFill>
        <p:spPr>
          <a:xfrm rot="578912">
            <a:off x="3875779" y="3510477"/>
            <a:ext cx="3952427" cy="3952427"/>
          </a:xfrm>
          <a:prstGeom prst="rect">
            <a:avLst/>
          </a:prstGeom>
        </p:spPr>
      </p:pic>
      <p:pic>
        <p:nvPicPr>
          <p:cNvPr id="9" name="Picture 8">
            <a:extLst>
              <a:ext uri="{FF2B5EF4-FFF2-40B4-BE49-F238E27FC236}">
                <a16:creationId xmlns:a16="http://schemas.microsoft.com/office/drawing/2014/main" id="{BE221CB7-6B24-1B0D-E3F0-303BCCC712A5}"/>
              </a:ext>
            </a:extLst>
          </p:cNvPr>
          <p:cNvPicPr>
            <a:picLocks noChangeAspect="1"/>
          </p:cNvPicPr>
          <p:nvPr/>
        </p:nvPicPr>
        <p:blipFill>
          <a:blip r:embed="rId8"/>
          <a:stretch>
            <a:fillRect/>
          </a:stretch>
        </p:blipFill>
        <p:spPr>
          <a:xfrm>
            <a:off x="6078621" y="5107619"/>
            <a:ext cx="802386" cy="802386"/>
          </a:xfrm>
          <a:prstGeom prst="rect">
            <a:avLst/>
          </a:prstGeom>
        </p:spPr>
      </p:pic>
      <p:pic>
        <p:nvPicPr>
          <p:cNvPr id="11" name="Picture 3" descr="C:\Documents and Settings\blbaird\Local Settings\Temporary Internet Files\Content.IE5\9F4IS1Q8\MCj04325380000[1].png">
            <a:extLst>
              <a:ext uri="{FF2B5EF4-FFF2-40B4-BE49-F238E27FC236}">
                <a16:creationId xmlns:a16="http://schemas.microsoft.com/office/drawing/2014/main" id="{04DB0105-1438-285E-58F7-4C714CBCBC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8345" y="4668119"/>
            <a:ext cx="1219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udio 28">
            <a:extLst>
              <a:ext uri="{FF2B5EF4-FFF2-40B4-BE49-F238E27FC236}">
                <a16:creationId xmlns:a16="http://schemas.microsoft.com/office/drawing/2014/main" id="{B8B3F749-233B-5E7A-557C-96588554A3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1739709"/>
      </p:ext>
    </p:extLst>
  </p:cSld>
  <p:clrMapOvr>
    <a:masterClrMapping/>
  </p:clrMapOvr>
  <mc:AlternateContent xmlns:mc="http://schemas.openxmlformats.org/markup-compatibility/2006" xmlns:p14="http://schemas.microsoft.com/office/powerpoint/2010/main">
    <mc:Choice Requires="p14">
      <p:transition spd="med" p14:dur="700" advTm="42993">
        <p:fade/>
      </p:transition>
    </mc:Choice>
    <mc:Fallback xmlns="">
      <p:transition spd="med" advTm="42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C304E-16C5-7E8E-DEA5-D44B2FB20172}"/>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chemeClr val="bg2">
                    <a:lumMod val="90000"/>
                  </a:schemeClr>
                </a:solidFill>
              </a:rPr>
              <a:t>x</a:t>
            </a:r>
          </a:p>
        </p:txBody>
      </p:sp>
      <p:pic>
        <p:nvPicPr>
          <p:cNvPr id="4" name="Picture 3">
            <a:extLst>
              <a:ext uri="{FF2B5EF4-FFF2-40B4-BE49-F238E27FC236}">
                <a16:creationId xmlns:a16="http://schemas.microsoft.com/office/drawing/2014/main" id="{B3602343-B41A-D44A-807E-B1312561D810}"/>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TextBox 4">
            <a:extLst>
              <a:ext uri="{FF2B5EF4-FFF2-40B4-BE49-F238E27FC236}">
                <a16:creationId xmlns:a16="http://schemas.microsoft.com/office/drawing/2014/main" id="{321FAB4E-DC5C-72D1-8652-6C2F55B7AC8A}"/>
              </a:ext>
            </a:extLst>
          </p:cNvPr>
          <p:cNvSpPr txBox="1"/>
          <p:nvPr/>
        </p:nvSpPr>
        <p:spPr>
          <a:xfrm>
            <a:off x="1045697" y="2828835"/>
            <a:ext cx="4115383" cy="1200329"/>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Modification</a:t>
            </a:r>
          </a:p>
          <a:p>
            <a:pPr algn="ctr"/>
            <a:r>
              <a:rPr lang="en-US" sz="2400" cap="all" spc="200" dirty="0">
                <a:solidFill>
                  <a:srgbClr val="FFFFFF"/>
                </a:solidFill>
                <a:latin typeface="+mj-lt"/>
                <a:ea typeface="+mj-ea"/>
                <a:cs typeface="+mj-cs"/>
              </a:rPr>
              <a:t>Jurisdiction</a:t>
            </a:r>
          </a:p>
          <a:p>
            <a:pPr algn="ctr"/>
            <a:r>
              <a:rPr lang="en-US" sz="2400" cap="all" spc="200" dirty="0">
                <a:solidFill>
                  <a:srgbClr val="FFFFFF"/>
                </a:solidFill>
                <a:latin typeface="+mj-lt"/>
                <a:ea typeface="+mj-ea"/>
                <a:cs typeface="+mj-cs"/>
              </a:rPr>
              <a:t>example</a:t>
            </a:r>
          </a:p>
        </p:txBody>
      </p:sp>
      <p:pic>
        <p:nvPicPr>
          <p:cNvPr id="6" name="Picture 5">
            <a:extLst>
              <a:ext uri="{FF2B5EF4-FFF2-40B4-BE49-F238E27FC236}">
                <a16:creationId xmlns:a16="http://schemas.microsoft.com/office/drawing/2014/main" id="{21930D1D-2B5B-1850-2842-E346164440B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206776" y="-401954"/>
            <a:ext cx="4600041" cy="4600041"/>
          </a:xfrm>
          <a:prstGeom prst="rect">
            <a:avLst/>
          </a:prstGeom>
        </p:spPr>
      </p:pic>
      <p:pic>
        <p:nvPicPr>
          <p:cNvPr id="7" name="Picture 6">
            <a:extLst>
              <a:ext uri="{FF2B5EF4-FFF2-40B4-BE49-F238E27FC236}">
                <a16:creationId xmlns:a16="http://schemas.microsoft.com/office/drawing/2014/main" id="{46143175-5EE9-F129-74BF-9B7614A4CCAE}"/>
              </a:ext>
            </a:extLst>
          </p:cNvPr>
          <p:cNvPicPr>
            <a:picLocks noChangeAspect="1"/>
          </p:cNvPicPr>
          <p:nvPr/>
        </p:nvPicPr>
        <p:blipFill>
          <a:blip r:embed="rId8"/>
          <a:stretch>
            <a:fillRect/>
          </a:stretch>
        </p:blipFill>
        <p:spPr>
          <a:xfrm rot="578912">
            <a:off x="8500326" y="3772632"/>
            <a:ext cx="3575797" cy="3575797"/>
          </a:xfrm>
          <a:prstGeom prst="rect">
            <a:avLst/>
          </a:prstGeom>
        </p:spPr>
      </p:pic>
      <p:pic>
        <p:nvPicPr>
          <p:cNvPr id="9" name="Picture 8">
            <a:extLst>
              <a:ext uri="{FF2B5EF4-FFF2-40B4-BE49-F238E27FC236}">
                <a16:creationId xmlns:a16="http://schemas.microsoft.com/office/drawing/2014/main" id="{95FEEDB9-BEF1-A159-82FE-3D3AF7CC055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04" b="89325" l="2941" r="92974">
                        <a14:foregroundMark x1="91013" y1="35730" x2="91013" y2="35730"/>
                        <a14:foregroundMark x1="92974" y1="34423" x2="92974" y2="34423"/>
                        <a14:foregroundMark x1="8007" y1="56209" x2="8007" y2="56209"/>
                        <a14:foregroundMark x1="2941" y1="56863" x2="2941" y2="56863"/>
                      </a14:backgroundRemoval>
                    </a14:imgEffect>
                  </a14:imgLayer>
                </a14:imgProps>
              </a:ext>
            </a:extLst>
          </a:blip>
          <a:stretch>
            <a:fillRect/>
          </a:stretch>
        </p:blipFill>
        <p:spPr>
          <a:xfrm>
            <a:off x="4614715" y="3804214"/>
            <a:ext cx="4243604" cy="3197235"/>
          </a:xfrm>
          <a:prstGeom prst="rect">
            <a:avLst/>
          </a:prstGeom>
        </p:spPr>
      </p:pic>
      <p:sp>
        <p:nvSpPr>
          <p:cNvPr id="11" name="Down Arrow 10">
            <a:extLst>
              <a:ext uri="{FF2B5EF4-FFF2-40B4-BE49-F238E27FC236}">
                <a16:creationId xmlns:a16="http://schemas.microsoft.com/office/drawing/2014/main" id="{AE903D27-0EBC-7EE0-C40C-F42287785D4D}"/>
              </a:ext>
            </a:extLst>
          </p:cNvPr>
          <p:cNvSpPr/>
          <p:nvPr/>
        </p:nvSpPr>
        <p:spPr>
          <a:xfrm rot="1075420">
            <a:off x="7376931" y="2851184"/>
            <a:ext cx="670560" cy="15240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8724557E-55F6-64C5-3B12-15B4C42F408E}"/>
              </a:ext>
            </a:extLst>
          </p:cNvPr>
          <p:cNvSpPr/>
          <p:nvPr/>
        </p:nvSpPr>
        <p:spPr>
          <a:xfrm rot="20301962">
            <a:off x="9568735" y="3267165"/>
            <a:ext cx="670560" cy="15240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descr="C:\Documents and Settings\blbaird\Local Settings\Temporary Internet Files\Content.IE5\WPMZWLYB\MCj04414570000[1].png">
            <a:extLst>
              <a:ext uri="{FF2B5EF4-FFF2-40B4-BE49-F238E27FC236}">
                <a16:creationId xmlns:a16="http://schemas.microsoft.com/office/drawing/2014/main" id="{A19C0D5E-D924-ECD7-970B-36CA383269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387" y="4818140"/>
            <a:ext cx="1129299" cy="112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6">
            <a:extLst>
              <a:ext uri="{FF2B5EF4-FFF2-40B4-BE49-F238E27FC236}">
                <a16:creationId xmlns:a16="http://schemas.microsoft.com/office/drawing/2014/main" id="{8236ED67-E11D-FC2C-F958-4A0CE51C09E0}"/>
              </a:ext>
            </a:extLst>
          </p:cNvPr>
          <p:cNvGrpSpPr>
            <a:grpSpLocks/>
          </p:cNvGrpSpPr>
          <p:nvPr/>
        </p:nvGrpSpPr>
        <p:grpSpPr bwMode="auto">
          <a:xfrm>
            <a:off x="10485266" y="5162130"/>
            <a:ext cx="914400" cy="838200"/>
            <a:chOff x="3352800" y="3200400"/>
            <a:chExt cx="1752457" cy="1371600"/>
          </a:xfrm>
        </p:grpSpPr>
        <p:pic>
          <p:nvPicPr>
            <p:cNvPr id="16" name="Picture 15" descr="C:\Documents and Settings\blbaird\Local Settings\Temporary Internet Files\Content.IE5\896F89IN\MCj04414720000[1].png">
              <a:extLst>
                <a:ext uri="{FF2B5EF4-FFF2-40B4-BE49-F238E27FC236}">
                  <a16:creationId xmlns:a16="http://schemas.microsoft.com/office/drawing/2014/main" id="{694F7D48-204D-4AA6-D1EF-F962F0D4F2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3200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Documents and Settings\blbaird\Local Settings\Temporary Internet Files\Content.IE5\W1AN8PQJ\MCj04348760000[1].png">
              <a:extLst>
                <a:ext uri="{FF2B5EF4-FFF2-40B4-BE49-F238E27FC236}">
                  <a16:creationId xmlns:a16="http://schemas.microsoft.com/office/drawing/2014/main" id="{2AAAE3DF-D574-51EC-89A3-66787FB5C7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1000" y="3352800"/>
              <a:ext cx="914257" cy="9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a16="http://schemas.microsoft.com/office/drawing/2014/main" id="{7C57694D-1974-C33F-DDC0-253DFCF69453}"/>
              </a:ext>
            </a:extLst>
          </p:cNvPr>
          <p:cNvSpPr txBox="1"/>
          <p:nvPr/>
        </p:nvSpPr>
        <p:spPr>
          <a:xfrm>
            <a:off x="10792619" y="4651649"/>
            <a:ext cx="1202303" cy="400110"/>
          </a:xfrm>
          <a:prstGeom prst="rect">
            <a:avLst/>
          </a:prstGeom>
          <a:noFill/>
        </p:spPr>
        <p:txBody>
          <a:bodyPr wrap="square" rtlCol="0">
            <a:spAutoFit/>
          </a:bodyPr>
          <a:lstStyle/>
          <a:p>
            <a:r>
              <a:rPr lang="en-US" sz="2000" dirty="0"/>
              <a:t>1 year</a:t>
            </a:r>
          </a:p>
        </p:txBody>
      </p:sp>
      <p:pic>
        <p:nvPicPr>
          <p:cNvPr id="19" name="Picture 2" descr="C:\Documents and Settings\blbaird\Local Settings\Temporary Internet Files\Content.IE5\WPMZWLYB\MCj04348790000[1].png">
            <a:extLst>
              <a:ext uri="{FF2B5EF4-FFF2-40B4-BE49-F238E27FC236}">
                <a16:creationId xmlns:a16="http://schemas.microsoft.com/office/drawing/2014/main" id="{512F1463-F778-FF19-20DC-B1D15B473A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5749" y="5801961"/>
            <a:ext cx="1056918" cy="102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Minus 19">
            <a:extLst>
              <a:ext uri="{FF2B5EF4-FFF2-40B4-BE49-F238E27FC236}">
                <a16:creationId xmlns:a16="http://schemas.microsoft.com/office/drawing/2014/main" id="{2921CFB9-879C-E3CA-0159-1DF63506A330}"/>
              </a:ext>
            </a:extLst>
          </p:cNvPr>
          <p:cNvSpPr/>
          <p:nvPr/>
        </p:nvSpPr>
        <p:spPr>
          <a:xfrm rot="2572124">
            <a:off x="10099130" y="6546855"/>
            <a:ext cx="397479" cy="331048"/>
          </a:xfrm>
          <a:prstGeom prst="mathMinus">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inus 20">
            <a:extLst>
              <a:ext uri="{FF2B5EF4-FFF2-40B4-BE49-F238E27FC236}">
                <a16:creationId xmlns:a16="http://schemas.microsoft.com/office/drawing/2014/main" id="{E6569CB8-574C-DCE4-1AC8-074589791976}"/>
              </a:ext>
            </a:extLst>
          </p:cNvPr>
          <p:cNvSpPr/>
          <p:nvPr/>
        </p:nvSpPr>
        <p:spPr>
          <a:xfrm rot="18620807">
            <a:off x="10167854" y="6404173"/>
            <a:ext cx="714610" cy="415713"/>
          </a:xfrm>
          <a:prstGeom prst="mathMinus">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Audio 39">
            <a:extLst>
              <a:ext uri="{FF2B5EF4-FFF2-40B4-BE49-F238E27FC236}">
                <a16:creationId xmlns:a16="http://schemas.microsoft.com/office/drawing/2014/main" id="{58D2CCBB-C3C9-C7F2-7D46-C9A38B41377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24736238"/>
      </p:ext>
    </p:extLst>
  </p:cSld>
  <p:clrMapOvr>
    <a:masterClrMapping/>
  </p:clrMapOvr>
  <mc:AlternateContent xmlns:mc="http://schemas.openxmlformats.org/markup-compatibility/2006" xmlns:p14="http://schemas.microsoft.com/office/powerpoint/2010/main">
    <mc:Choice Requires="p14">
      <p:transition spd="med" p14:dur="700" advTm="74456">
        <p:fade/>
      </p:transition>
    </mc:Choice>
    <mc:Fallback xmlns="">
      <p:transition spd="med" advTm="744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B72E7C-08D5-11B1-5EB8-CB6C548D6A8B}"/>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chemeClr val="bg2">
                    <a:lumMod val="90000"/>
                  </a:schemeClr>
                </a:solidFill>
              </a:rPr>
              <a:t>x</a:t>
            </a:r>
          </a:p>
        </p:txBody>
      </p:sp>
      <p:sp>
        <p:nvSpPr>
          <p:cNvPr id="3" name="Content Placeholder 2">
            <a:extLst>
              <a:ext uri="{FF2B5EF4-FFF2-40B4-BE49-F238E27FC236}">
                <a16:creationId xmlns:a16="http://schemas.microsoft.com/office/drawing/2014/main" id="{1E5ECC37-4374-7367-B118-59617D081458}"/>
              </a:ext>
            </a:extLst>
          </p:cNvPr>
          <p:cNvSpPr>
            <a:spLocks noGrp="1"/>
          </p:cNvSpPr>
          <p:nvPr>
            <p:ph idx="1"/>
          </p:nvPr>
        </p:nvSpPr>
        <p:spPr>
          <a:xfrm>
            <a:off x="5591695" y="1402080"/>
            <a:ext cx="5320696" cy="458804"/>
          </a:xfrm>
        </p:spPr>
        <p:txBody>
          <a:bodyPr anchor="t">
            <a:normAutofit/>
          </a:bodyPr>
          <a:lstStyle/>
          <a:p>
            <a:pPr marL="0" indent="0" algn="ctr">
              <a:buNone/>
            </a:pPr>
            <a:r>
              <a:rPr lang="en-US" sz="2400" dirty="0"/>
              <a:t>GS 50A-202(b)</a:t>
            </a:r>
          </a:p>
          <a:p>
            <a:pPr marL="0" indent="0" algn="ctr">
              <a:buNone/>
            </a:pPr>
            <a:endParaRPr lang="en-US" dirty="0"/>
          </a:p>
        </p:txBody>
      </p:sp>
      <p:pic>
        <p:nvPicPr>
          <p:cNvPr id="4" name="Picture 3">
            <a:extLst>
              <a:ext uri="{FF2B5EF4-FFF2-40B4-BE49-F238E27FC236}">
                <a16:creationId xmlns:a16="http://schemas.microsoft.com/office/drawing/2014/main" id="{A7975AD5-9EA5-5446-8C0E-7AE4C1C136BF}"/>
              </a:ext>
            </a:extLst>
          </p:cNvPr>
          <p:cNvPicPr>
            <a:picLocks noChangeAspect="1"/>
          </p:cNvPicPr>
          <p:nvPr/>
        </p:nvPicPr>
        <p:blipFill>
          <a:blip r:embed="rId5"/>
          <a:stretch>
            <a:fillRect/>
          </a:stretch>
        </p:blipFill>
        <p:spPr>
          <a:xfrm>
            <a:off x="348189" y="6355420"/>
            <a:ext cx="2373796" cy="382870"/>
          </a:xfrm>
          <a:prstGeom prst="rect">
            <a:avLst/>
          </a:prstGeom>
        </p:spPr>
      </p:pic>
      <p:sp>
        <p:nvSpPr>
          <p:cNvPr id="5" name="TextBox 4">
            <a:extLst>
              <a:ext uri="{FF2B5EF4-FFF2-40B4-BE49-F238E27FC236}">
                <a16:creationId xmlns:a16="http://schemas.microsoft.com/office/drawing/2014/main" id="{8577F28F-1546-C58A-C49C-31B3AE6D987C}"/>
              </a:ext>
            </a:extLst>
          </p:cNvPr>
          <p:cNvSpPr txBox="1"/>
          <p:nvPr/>
        </p:nvSpPr>
        <p:spPr>
          <a:xfrm>
            <a:off x="1012482" y="2828835"/>
            <a:ext cx="4115383" cy="1200329"/>
          </a:xfrm>
          <a:prstGeom prst="rect">
            <a:avLst/>
          </a:prstGeom>
          <a:noFill/>
        </p:spPr>
        <p:txBody>
          <a:bodyPr wrap="square" rtlCol="0">
            <a:spAutoFit/>
          </a:bodyPr>
          <a:lstStyle/>
          <a:p>
            <a:pPr algn="ctr"/>
            <a:r>
              <a:rPr lang="en-US" sz="2400" cap="all" spc="200" dirty="0">
                <a:solidFill>
                  <a:srgbClr val="FFFFFF"/>
                </a:solidFill>
                <a:latin typeface="+mj-lt"/>
                <a:ea typeface="+mj-ea"/>
                <a:cs typeface="+mj-cs"/>
              </a:rPr>
              <a:t>Modification</a:t>
            </a:r>
          </a:p>
          <a:p>
            <a:pPr algn="ctr"/>
            <a:r>
              <a:rPr lang="en-US" sz="2400" cap="all" spc="200" dirty="0">
                <a:solidFill>
                  <a:srgbClr val="FFFFFF"/>
                </a:solidFill>
                <a:latin typeface="+mj-lt"/>
                <a:ea typeface="+mj-ea"/>
                <a:cs typeface="+mj-cs"/>
              </a:rPr>
              <a:t>Of North</a:t>
            </a:r>
          </a:p>
          <a:p>
            <a:pPr algn="ctr"/>
            <a:r>
              <a:rPr lang="en-US" sz="2400" cap="all" spc="200" dirty="0">
                <a:solidFill>
                  <a:srgbClr val="FFFFFF"/>
                </a:solidFill>
                <a:latin typeface="+mj-lt"/>
                <a:ea typeface="+mj-ea"/>
                <a:cs typeface="+mj-cs"/>
              </a:rPr>
              <a:t>Carolina orders</a:t>
            </a:r>
          </a:p>
        </p:txBody>
      </p:sp>
      <p:pic>
        <p:nvPicPr>
          <p:cNvPr id="6" name="Picture 5">
            <a:extLst>
              <a:ext uri="{FF2B5EF4-FFF2-40B4-BE49-F238E27FC236}">
                <a16:creationId xmlns:a16="http://schemas.microsoft.com/office/drawing/2014/main" id="{1F17ABF4-0621-11F7-07EE-FCCDF4CD3402}"/>
              </a:ext>
            </a:extLst>
          </p:cNvPr>
          <p:cNvPicPr>
            <a:picLocks noChangeAspect="1"/>
          </p:cNvPicPr>
          <p:nvPr/>
        </p:nvPicPr>
        <p:blipFill>
          <a:blip r:embed="rId6"/>
          <a:stretch>
            <a:fillRect/>
          </a:stretch>
        </p:blipFill>
        <p:spPr>
          <a:xfrm rot="578912">
            <a:off x="5611823" y="493223"/>
            <a:ext cx="4437786" cy="4437786"/>
          </a:xfrm>
          <a:prstGeom prst="rect">
            <a:avLst/>
          </a:prstGeom>
        </p:spPr>
      </p:pic>
      <p:pic>
        <p:nvPicPr>
          <p:cNvPr id="7" name="Picture 6">
            <a:extLst>
              <a:ext uri="{FF2B5EF4-FFF2-40B4-BE49-F238E27FC236}">
                <a16:creationId xmlns:a16="http://schemas.microsoft.com/office/drawing/2014/main" id="{FBE6FC12-B4A2-DE0F-5ACE-5A510447ECDF}"/>
              </a:ext>
            </a:extLst>
          </p:cNvPr>
          <p:cNvPicPr>
            <a:picLocks noChangeAspect="1"/>
          </p:cNvPicPr>
          <p:nvPr/>
        </p:nvPicPr>
        <p:blipFill>
          <a:blip r:embed="rId7"/>
          <a:stretch>
            <a:fillRect/>
          </a:stretch>
        </p:blipFill>
        <p:spPr>
          <a:xfrm>
            <a:off x="5309825" y="4007942"/>
            <a:ext cx="3035835" cy="2023890"/>
          </a:xfrm>
          <a:prstGeom prst="rect">
            <a:avLst/>
          </a:prstGeom>
        </p:spPr>
      </p:pic>
      <p:pic>
        <p:nvPicPr>
          <p:cNvPr id="13" name="Audio 12">
            <a:extLst>
              <a:ext uri="{FF2B5EF4-FFF2-40B4-BE49-F238E27FC236}">
                <a16:creationId xmlns:a16="http://schemas.microsoft.com/office/drawing/2014/main" id="{BC7A38CA-DB7D-DBA6-F66C-6C18EB72E1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95853289"/>
      </p:ext>
    </p:extLst>
  </p:cSld>
  <p:clrMapOvr>
    <a:masterClrMapping/>
  </p:clrMapOvr>
  <mc:AlternateContent xmlns:mc="http://schemas.openxmlformats.org/markup-compatibility/2006" xmlns:p14="http://schemas.microsoft.com/office/powerpoint/2010/main">
    <mc:Choice Requires="p14">
      <p:transition spd="med" p14:dur="700" advTm="58477">
        <p:fade/>
      </p:transition>
    </mc:Choice>
    <mc:Fallback xmlns="">
      <p:transition spd="med" advTm="58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BDF29-F760-ED8A-45B2-42E58D029E0D}"/>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#3</a:t>
            </a:r>
          </a:p>
        </p:txBody>
      </p:sp>
      <p:sp>
        <p:nvSpPr>
          <p:cNvPr id="3" name="Content Placeholder 2">
            <a:extLst>
              <a:ext uri="{FF2B5EF4-FFF2-40B4-BE49-F238E27FC236}">
                <a16:creationId xmlns:a16="http://schemas.microsoft.com/office/drawing/2014/main" id="{23354753-384B-8CF7-2D17-21A3FBEEEDE5}"/>
              </a:ext>
            </a:extLst>
          </p:cNvPr>
          <p:cNvSpPr>
            <a:spLocks noGrp="1"/>
          </p:cNvSpPr>
          <p:nvPr>
            <p:ph idx="1"/>
          </p:nvPr>
        </p:nvSpPr>
        <p:spPr>
          <a:xfrm>
            <a:off x="5610431" y="696227"/>
            <a:ext cx="5320696" cy="4053840"/>
          </a:xfrm>
        </p:spPr>
        <p:txBody>
          <a:bodyPr anchor="ctr">
            <a:normAutofit fontScale="92500"/>
          </a:bodyPr>
          <a:lstStyle/>
          <a:p>
            <a:pPr marL="0" indent="0">
              <a:buNone/>
            </a:pPr>
            <a:r>
              <a:rPr lang="en-US" altLang="en-US" sz="2400" dirty="0"/>
              <a:t>A Florida court declared child dependent and placed him in custody of foster parents and ordered visitation with father.  The foster parents move to NC with the child. Dad remained in Florida.  Seven months after moving to NC, foster parents file TPR petition against father in NC. Does NC have jurisdiction to proceed?</a:t>
            </a:r>
            <a:br>
              <a:rPr lang="en-US" altLang="en-US" sz="2400" dirty="0"/>
            </a:br>
            <a:endParaRPr lang="en-US" altLang="en-US" sz="2400" dirty="0"/>
          </a:p>
          <a:p>
            <a:pPr marL="342900" indent="-342900">
              <a:buAutoNum type="alphaUcParenR"/>
            </a:pPr>
            <a:r>
              <a:rPr lang="en-US" sz="2400" dirty="0"/>
              <a:t>Yes</a:t>
            </a:r>
          </a:p>
          <a:p>
            <a:pPr marL="342900" indent="-342900">
              <a:buAutoNum type="alphaUcParenR"/>
            </a:pPr>
            <a:r>
              <a:rPr lang="en-US" sz="2400" dirty="0"/>
              <a:t>No</a:t>
            </a:r>
          </a:p>
        </p:txBody>
      </p:sp>
      <p:pic>
        <p:nvPicPr>
          <p:cNvPr id="4" name="Picture 3">
            <a:extLst>
              <a:ext uri="{FF2B5EF4-FFF2-40B4-BE49-F238E27FC236}">
                <a16:creationId xmlns:a16="http://schemas.microsoft.com/office/drawing/2014/main" id="{3714F8A2-6FBC-9013-EBFE-F94607E13901}"/>
              </a:ext>
            </a:extLst>
          </p:cNvPr>
          <p:cNvPicPr>
            <a:picLocks noChangeAspect="1"/>
          </p:cNvPicPr>
          <p:nvPr/>
        </p:nvPicPr>
        <p:blipFill>
          <a:blip r:embed="rId2"/>
          <a:stretch>
            <a:fillRect/>
          </a:stretch>
        </p:blipFill>
        <p:spPr>
          <a:xfrm>
            <a:off x="348189" y="6355420"/>
            <a:ext cx="2373796" cy="382870"/>
          </a:xfrm>
          <a:prstGeom prst="rect">
            <a:avLst/>
          </a:prstGeom>
        </p:spPr>
      </p:pic>
      <p:pic>
        <p:nvPicPr>
          <p:cNvPr id="5" name="Picture 2" descr="C:\Documents and Settings\blbaird\Local Settings\Temporary Internet Files\Content.IE5\SOTMZUA1\MPj04393900000[1].jpg">
            <a:extLst>
              <a:ext uri="{FF2B5EF4-FFF2-40B4-BE49-F238E27FC236}">
                <a16:creationId xmlns:a16="http://schemas.microsoft.com/office/drawing/2014/main" id="{5FE93BD1-0666-EF3D-32BA-67D32C216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13" y="3974170"/>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1049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E4047D-F736-DA15-2672-1D46BAA8D8F5}"/>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#3</a:t>
            </a:r>
          </a:p>
        </p:txBody>
      </p:sp>
      <p:sp>
        <p:nvSpPr>
          <p:cNvPr id="3" name="Content Placeholder 2">
            <a:extLst>
              <a:ext uri="{FF2B5EF4-FFF2-40B4-BE49-F238E27FC236}">
                <a16:creationId xmlns:a16="http://schemas.microsoft.com/office/drawing/2014/main" id="{C2020739-8B52-6C11-0961-83E162FDBB8E}"/>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B) No</a:t>
            </a:r>
          </a:p>
        </p:txBody>
      </p:sp>
      <p:pic>
        <p:nvPicPr>
          <p:cNvPr id="4" name="Picture 3">
            <a:extLst>
              <a:ext uri="{FF2B5EF4-FFF2-40B4-BE49-F238E27FC236}">
                <a16:creationId xmlns:a16="http://schemas.microsoft.com/office/drawing/2014/main" id="{AA0D896A-7AB9-417B-ED72-6F478841F6E9}"/>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4850605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3B25A-6D0F-EE25-CC6B-47F712F63E41}"/>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#4</a:t>
            </a:r>
          </a:p>
        </p:txBody>
      </p:sp>
      <p:sp>
        <p:nvSpPr>
          <p:cNvPr id="3" name="Content Placeholder 2">
            <a:extLst>
              <a:ext uri="{FF2B5EF4-FFF2-40B4-BE49-F238E27FC236}">
                <a16:creationId xmlns:a16="http://schemas.microsoft.com/office/drawing/2014/main" id="{88C25DD2-8429-7FA1-53FF-B860959AC6FB}"/>
              </a:ext>
            </a:extLst>
          </p:cNvPr>
          <p:cNvSpPr>
            <a:spLocks noGrp="1"/>
          </p:cNvSpPr>
          <p:nvPr>
            <p:ph idx="1"/>
          </p:nvPr>
        </p:nvSpPr>
        <p:spPr>
          <a:xfrm>
            <a:off x="5610431" y="952901"/>
            <a:ext cx="5320696" cy="4053840"/>
          </a:xfrm>
        </p:spPr>
        <p:txBody>
          <a:bodyPr anchor="ctr">
            <a:normAutofit lnSpcReduction="10000"/>
          </a:bodyPr>
          <a:lstStyle/>
          <a:p>
            <a:pPr marL="0" indent="0">
              <a:buNone/>
            </a:pPr>
            <a:r>
              <a:rPr lang="en-US" altLang="en-US" sz="2400" dirty="0"/>
              <a:t>A California order gave mom custody of two children and visitation to dad. Two years later, mom moves to NC with the kids and dad moves to New York.  Eight months after moving to NC, mom files an action in NC to modify the California order. Does NC have jurisdiction to proceed?</a:t>
            </a:r>
            <a:br>
              <a:rPr lang="en-US" altLang="en-US" sz="2400" dirty="0"/>
            </a:br>
            <a:endParaRPr lang="en-US" altLang="en-US" sz="2400" dirty="0"/>
          </a:p>
          <a:p>
            <a:pPr marL="342900" indent="-342900">
              <a:buAutoNum type="alphaUcParenR"/>
            </a:pPr>
            <a:r>
              <a:rPr lang="en-US" sz="2400" dirty="0"/>
              <a:t>Yes</a:t>
            </a:r>
          </a:p>
          <a:p>
            <a:pPr marL="342900" indent="-342900">
              <a:buAutoNum type="alphaUcParenR"/>
            </a:pPr>
            <a:r>
              <a:rPr lang="en-US" sz="2400" dirty="0"/>
              <a:t>No</a:t>
            </a:r>
          </a:p>
        </p:txBody>
      </p:sp>
      <p:pic>
        <p:nvPicPr>
          <p:cNvPr id="4" name="Picture 3">
            <a:extLst>
              <a:ext uri="{FF2B5EF4-FFF2-40B4-BE49-F238E27FC236}">
                <a16:creationId xmlns:a16="http://schemas.microsoft.com/office/drawing/2014/main" id="{B290C81F-F404-6E49-12F8-5D67EBE06341}"/>
              </a:ext>
            </a:extLst>
          </p:cNvPr>
          <p:cNvPicPr>
            <a:picLocks noChangeAspect="1"/>
          </p:cNvPicPr>
          <p:nvPr/>
        </p:nvPicPr>
        <p:blipFill>
          <a:blip r:embed="rId2"/>
          <a:stretch>
            <a:fillRect/>
          </a:stretch>
        </p:blipFill>
        <p:spPr>
          <a:xfrm>
            <a:off x="348189" y="6355420"/>
            <a:ext cx="2373796" cy="382870"/>
          </a:xfrm>
          <a:prstGeom prst="rect">
            <a:avLst/>
          </a:prstGeom>
        </p:spPr>
      </p:pic>
      <p:pic>
        <p:nvPicPr>
          <p:cNvPr id="7" name="Picture 2" descr="C:\Documents and Settings\blbaird\Local Settings\Temporary Internet Files\Content.IE5\SOTMZUA1\MPj04393900000[1].jpg">
            <a:extLst>
              <a:ext uri="{FF2B5EF4-FFF2-40B4-BE49-F238E27FC236}">
                <a16:creationId xmlns:a16="http://schemas.microsoft.com/office/drawing/2014/main" id="{7FD8A853-F4AE-FBEB-F4EE-7A041982B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13" y="3974170"/>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36614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155AA-42BC-7151-CFC6-1E4C020344E7}"/>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#4</a:t>
            </a:r>
          </a:p>
        </p:txBody>
      </p:sp>
      <p:sp>
        <p:nvSpPr>
          <p:cNvPr id="3" name="Content Placeholder 2">
            <a:extLst>
              <a:ext uri="{FF2B5EF4-FFF2-40B4-BE49-F238E27FC236}">
                <a16:creationId xmlns:a16="http://schemas.microsoft.com/office/drawing/2014/main" id="{A92007BC-5FF8-4CA0-FA0B-14CA171D0C34}"/>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A) Yes</a:t>
            </a:r>
          </a:p>
        </p:txBody>
      </p:sp>
      <p:pic>
        <p:nvPicPr>
          <p:cNvPr id="4" name="Picture 3">
            <a:extLst>
              <a:ext uri="{FF2B5EF4-FFF2-40B4-BE49-F238E27FC236}">
                <a16:creationId xmlns:a16="http://schemas.microsoft.com/office/drawing/2014/main" id="{1BA64BF3-6348-5584-EDFC-0B3856F67C63}"/>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26922116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B068C-8BA6-5492-5D53-547F3F1D8E6D}"/>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Subject matter jurisdiction</a:t>
            </a:r>
          </a:p>
        </p:txBody>
      </p:sp>
      <p:sp>
        <p:nvSpPr>
          <p:cNvPr id="3" name="Content Placeholder 2">
            <a:extLst>
              <a:ext uri="{FF2B5EF4-FFF2-40B4-BE49-F238E27FC236}">
                <a16:creationId xmlns:a16="http://schemas.microsoft.com/office/drawing/2014/main" id="{542F0C84-23BC-DDD1-76A8-64EF7A5FB419}"/>
              </a:ext>
            </a:extLst>
          </p:cNvPr>
          <p:cNvSpPr>
            <a:spLocks noGrp="1"/>
          </p:cNvSpPr>
          <p:nvPr>
            <p:ph idx="1"/>
          </p:nvPr>
        </p:nvSpPr>
        <p:spPr>
          <a:xfrm>
            <a:off x="5591695" y="1217676"/>
            <a:ext cx="5320696" cy="4053840"/>
          </a:xfrm>
        </p:spPr>
        <p:txBody>
          <a:bodyPr anchor="t">
            <a:normAutofit/>
          </a:bodyPr>
          <a:lstStyle/>
          <a:p>
            <a:pPr marL="0" indent="0" algn="ctr">
              <a:buNone/>
            </a:pPr>
            <a:r>
              <a:rPr lang="en-US" sz="2400" dirty="0"/>
              <a:t>Subject Matter Jurisdiction</a:t>
            </a:r>
          </a:p>
        </p:txBody>
      </p:sp>
      <p:sp>
        <p:nvSpPr>
          <p:cNvPr id="4" name="Down Arrow 3">
            <a:extLst>
              <a:ext uri="{FF2B5EF4-FFF2-40B4-BE49-F238E27FC236}">
                <a16:creationId xmlns:a16="http://schemas.microsoft.com/office/drawing/2014/main" id="{915F37B8-A402-D0D9-0A44-B4FA42EE814B}"/>
              </a:ext>
            </a:extLst>
          </p:cNvPr>
          <p:cNvSpPr/>
          <p:nvPr/>
        </p:nvSpPr>
        <p:spPr>
          <a:xfrm rot="980755">
            <a:off x="7013672" y="1885279"/>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Down Arrow 4">
            <a:extLst>
              <a:ext uri="{FF2B5EF4-FFF2-40B4-BE49-F238E27FC236}">
                <a16:creationId xmlns:a16="http://schemas.microsoft.com/office/drawing/2014/main" id="{2F67190C-BF06-12E3-0258-AA7BB590F76B}"/>
              </a:ext>
            </a:extLst>
          </p:cNvPr>
          <p:cNvSpPr/>
          <p:nvPr/>
        </p:nvSpPr>
        <p:spPr>
          <a:xfrm rot="20369981">
            <a:off x="9112221" y="1875695"/>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9">
            <a:extLst>
              <a:ext uri="{FF2B5EF4-FFF2-40B4-BE49-F238E27FC236}">
                <a16:creationId xmlns:a16="http://schemas.microsoft.com/office/drawing/2014/main" id="{FCE645AA-F34D-1696-38A0-2B1169874675}"/>
              </a:ext>
            </a:extLst>
          </p:cNvPr>
          <p:cNvGrpSpPr>
            <a:grpSpLocks/>
          </p:cNvGrpSpPr>
          <p:nvPr/>
        </p:nvGrpSpPr>
        <p:grpSpPr bwMode="auto">
          <a:xfrm>
            <a:off x="5311993" y="2872803"/>
            <a:ext cx="2940050" cy="2398713"/>
            <a:chOff x="5562600" y="3429000"/>
            <a:chExt cx="2939509" cy="2398931"/>
          </a:xfrm>
        </p:grpSpPr>
        <p:pic>
          <p:nvPicPr>
            <p:cNvPr id="7" name="Picture 23" descr="C:\Documents and Settings\blbaird\Local Settings\Temporary Internet Files\Content.IE5\DROZZFU8\MPj03057610000[1].jpg">
              <a:extLst>
                <a:ext uri="{FF2B5EF4-FFF2-40B4-BE49-F238E27FC236}">
                  <a16:creationId xmlns:a16="http://schemas.microsoft.com/office/drawing/2014/main" id="{05C05369-8BDE-7E76-DEAA-5092EA138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216739" y="3429000"/>
              <a:ext cx="228537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3">
              <a:extLst>
                <a:ext uri="{FF2B5EF4-FFF2-40B4-BE49-F238E27FC236}">
                  <a16:creationId xmlns:a16="http://schemas.microsoft.com/office/drawing/2014/main" id="{069B9CB5-92F6-309E-DF5A-F8D2E243D9EE}"/>
                </a:ext>
              </a:extLst>
            </p:cNvPr>
            <p:cNvSpPr txBox="1">
              <a:spLocks noChangeArrowheads="1"/>
            </p:cNvSpPr>
            <p:nvPr/>
          </p:nvSpPr>
          <p:spPr bwMode="auto">
            <a:xfrm rot="1312321">
              <a:off x="6246231" y="4280757"/>
              <a:ext cx="209407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a:p>
              <a:pPr eaLnBrk="1" hangingPunct="1"/>
              <a:r>
                <a:rPr lang="en-US" altLang="en-US" sz="1600"/>
                <a:t>Case  00-678-0111</a:t>
              </a:r>
            </a:p>
          </p:txBody>
        </p:sp>
        <p:sp>
          <p:nvSpPr>
            <p:cNvPr id="11" name="TextBox 23">
              <a:extLst>
                <a:ext uri="{FF2B5EF4-FFF2-40B4-BE49-F238E27FC236}">
                  <a16:creationId xmlns:a16="http://schemas.microsoft.com/office/drawing/2014/main" id="{43DB44FD-B83B-F46D-C0DF-B6B21461C461}"/>
                </a:ext>
              </a:extLst>
            </p:cNvPr>
            <p:cNvSpPr txBox="1">
              <a:spLocks noChangeArrowheads="1"/>
            </p:cNvSpPr>
            <p:nvPr/>
          </p:nvSpPr>
          <p:spPr bwMode="auto">
            <a:xfrm>
              <a:off x="5562600" y="5181600"/>
              <a:ext cx="281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a:p>
              <a:pPr eaLnBrk="1" hangingPunct="1"/>
              <a:r>
                <a:rPr lang="en-US" altLang="en-US"/>
                <a:t>  Jurisdiction over a case</a:t>
              </a:r>
            </a:p>
          </p:txBody>
        </p:sp>
      </p:grpSp>
      <p:grpSp>
        <p:nvGrpSpPr>
          <p:cNvPr id="13" name="Group 27">
            <a:extLst>
              <a:ext uri="{FF2B5EF4-FFF2-40B4-BE49-F238E27FC236}">
                <a16:creationId xmlns:a16="http://schemas.microsoft.com/office/drawing/2014/main" id="{8B109DBF-A709-0D61-E76B-5046A7F657A4}"/>
              </a:ext>
            </a:extLst>
          </p:cNvPr>
          <p:cNvGrpSpPr>
            <a:grpSpLocks/>
          </p:cNvGrpSpPr>
          <p:nvPr/>
        </p:nvGrpSpPr>
        <p:grpSpPr bwMode="auto">
          <a:xfrm>
            <a:off x="8504032" y="2799610"/>
            <a:ext cx="2819400" cy="2481263"/>
            <a:chOff x="6096000" y="1746625"/>
            <a:chExt cx="2819400" cy="2481106"/>
          </a:xfrm>
        </p:grpSpPr>
        <p:pic>
          <p:nvPicPr>
            <p:cNvPr id="14" name="Picture 8" descr="C:\Documents and Settings\blbaird\Local Settings\Temporary Internet Files\Content.IE5\6J8KDJ4Q\MCj03517000000[1].wmf">
              <a:extLst>
                <a:ext uri="{FF2B5EF4-FFF2-40B4-BE49-F238E27FC236}">
                  <a16:creationId xmlns:a16="http://schemas.microsoft.com/office/drawing/2014/main" id="{5A8B0A49-BC69-AD71-13FC-4BAC078F2C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2536">
              <a:off x="6800381" y="1746625"/>
              <a:ext cx="1584356" cy="179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3">
              <a:extLst>
                <a:ext uri="{FF2B5EF4-FFF2-40B4-BE49-F238E27FC236}">
                  <a16:creationId xmlns:a16="http://schemas.microsoft.com/office/drawing/2014/main" id="{788A6A23-D03F-0D9E-F94D-CF82FEEC589B}"/>
                </a:ext>
              </a:extLst>
            </p:cNvPr>
            <p:cNvSpPr txBox="1">
              <a:spLocks noChangeArrowheads="1"/>
            </p:cNvSpPr>
            <p:nvPr/>
          </p:nvSpPr>
          <p:spPr bwMode="auto">
            <a:xfrm>
              <a:off x="6096000" y="3581400"/>
              <a:ext cx="281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a:p>
              <a:pPr eaLnBrk="1" hangingPunct="1"/>
              <a:r>
                <a:rPr lang="en-US" altLang="en-US"/>
                <a:t>  Granted by Statute</a:t>
              </a:r>
            </a:p>
          </p:txBody>
        </p:sp>
      </p:grpSp>
      <p:pic>
        <p:nvPicPr>
          <p:cNvPr id="16" name="Picture 15">
            <a:extLst>
              <a:ext uri="{FF2B5EF4-FFF2-40B4-BE49-F238E27FC236}">
                <a16:creationId xmlns:a16="http://schemas.microsoft.com/office/drawing/2014/main" id="{2CF05530-6868-C0C9-5F11-FDADCD059897}"/>
              </a:ext>
            </a:extLst>
          </p:cNvPr>
          <p:cNvPicPr>
            <a:picLocks noChangeAspect="1"/>
          </p:cNvPicPr>
          <p:nvPr/>
        </p:nvPicPr>
        <p:blipFill>
          <a:blip r:embed="rId7"/>
          <a:stretch>
            <a:fillRect/>
          </a:stretch>
        </p:blipFill>
        <p:spPr>
          <a:xfrm>
            <a:off x="348189" y="6355420"/>
            <a:ext cx="2373796" cy="382870"/>
          </a:xfrm>
          <a:prstGeom prst="rect">
            <a:avLst/>
          </a:prstGeom>
        </p:spPr>
      </p:pic>
      <p:pic>
        <p:nvPicPr>
          <p:cNvPr id="39" name="Audio 38">
            <a:extLst>
              <a:ext uri="{FF2B5EF4-FFF2-40B4-BE49-F238E27FC236}">
                <a16:creationId xmlns:a16="http://schemas.microsoft.com/office/drawing/2014/main" id="{DED9E090-B846-C53D-7388-BDDA034619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67232168"/>
      </p:ext>
    </p:extLst>
  </p:cSld>
  <p:clrMapOvr>
    <a:masterClrMapping/>
  </p:clrMapOvr>
  <mc:AlternateContent xmlns:mc="http://schemas.openxmlformats.org/markup-compatibility/2006" xmlns:p14="http://schemas.microsoft.com/office/powerpoint/2010/main">
    <mc:Choice Requires="p14">
      <p:transition spd="med" p14:dur="700" advTm="82515">
        <p:fade/>
      </p:transition>
    </mc:Choice>
    <mc:Fallback xmlns="">
      <p:transition spd="med" advTm="82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01F87-08FE-FBD3-0BF6-26AFE696ADC9}"/>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a:solidFill>
                  <a:srgbClr val="FFFFFF"/>
                </a:solidFill>
              </a:rPr>
              <a:t>Test yourself: question #5</a:t>
            </a:r>
            <a:endParaRPr lang="en-US" sz="3000" dirty="0">
              <a:solidFill>
                <a:srgbClr val="FFFFFF"/>
              </a:solidFill>
            </a:endParaRPr>
          </a:p>
        </p:txBody>
      </p:sp>
      <p:sp>
        <p:nvSpPr>
          <p:cNvPr id="3" name="Content Placeholder 2">
            <a:extLst>
              <a:ext uri="{FF2B5EF4-FFF2-40B4-BE49-F238E27FC236}">
                <a16:creationId xmlns:a16="http://schemas.microsoft.com/office/drawing/2014/main" id="{8DBEF1A0-1DC1-A4C6-DDD8-E3ED6CFEB7D2}"/>
              </a:ext>
            </a:extLst>
          </p:cNvPr>
          <p:cNvSpPr>
            <a:spLocks noGrp="1"/>
          </p:cNvSpPr>
          <p:nvPr>
            <p:ph idx="1"/>
          </p:nvPr>
        </p:nvSpPr>
        <p:spPr>
          <a:xfrm>
            <a:off x="5610431" y="952901"/>
            <a:ext cx="5320696" cy="4053840"/>
          </a:xfrm>
        </p:spPr>
        <p:txBody>
          <a:bodyPr anchor="ctr">
            <a:normAutofit fontScale="92500" lnSpcReduction="20000"/>
          </a:bodyPr>
          <a:lstStyle/>
          <a:p>
            <a:pPr marL="0" indent="0">
              <a:buNone/>
            </a:pPr>
            <a:r>
              <a:rPr lang="en-US" altLang="en-US" sz="2400"/>
              <a:t>A child was born in Iowa in 1996.  The family moved to Colorado in 1998.  The Colorado divorce judgment gave dad custody in 1999.  That same year, 1999, dad  moved to Iowa with child and mom moved to NC.  In 2004 the child visits mom in NC; mom files motion to modify custody because she does not want child to return to Iowa. Can NC exercise jurisdiction?</a:t>
            </a:r>
          </a:p>
          <a:p>
            <a:pPr marL="0" indent="0">
              <a:buNone/>
            </a:pPr>
            <a:endParaRPr lang="en-US" sz="2400"/>
          </a:p>
          <a:p>
            <a:pPr marL="342900" indent="-342900">
              <a:buAutoNum type="alphaUcParenR"/>
            </a:pPr>
            <a:r>
              <a:rPr lang="en-US" sz="2400"/>
              <a:t>Yes</a:t>
            </a:r>
          </a:p>
          <a:p>
            <a:pPr marL="342900" indent="-342900">
              <a:buAutoNum type="alphaUcParenR"/>
            </a:pPr>
            <a:r>
              <a:rPr lang="en-US" sz="2400"/>
              <a:t>No</a:t>
            </a:r>
            <a:endParaRPr lang="en-US" sz="2400" dirty="0"/>
          </a:p>
        </p:txBody>
      </p:sp>
      <p:pic>
        <p:nvPicPr>
          <p:cNvPr id="4" name="Picture 3">
            <a:extLst>
              <a:ext uri="{FF2B5EF4-FFF2-40B4-BE49-F238E27FC236}">
                <a16:creationId xmlns:a16="http://schemas.microsoft.com/office/drawing/2014/main" id="{74F6DA9D-BC3B-6A14-B172-9FE856234FC5}"/>
              </a:ext>
            </a:extLst>
          </p:cNvPr>
          <p:cNvPicPr>
            <a:picLocks noChangeAspect="1"/>
          </p:cNvPicPr>
          <p:nvPr/>
        </p:nvPicPr>
        <p:blipFill>
          <a:blip r:embed="rId2"/>
          <a:stretch>
            <a:fillRect/>
          </a:stretch>
        </p:blipFill>
        <p:spPr>
          <a:xfrm>
            <a:off x="348189" y="6355420"/>
            <a:ext cx="2373796" cy="382870"/>
          </a:xfrm>
          <a:prstGeom prst="rect">
            <a:avLst/>
          </a:prstGeom>
        </p:spPr>
      </p:pic>
      <p:pic>
        <p:nvPicPr>
          <p:cNvPr id="5" name="Picture 2" descr="C:\Documents and Settings\blbaird\Local Settings\Temporary Internet Files\Content.IE5\SOTMZUA1\MPj04393900000[1].jpg">
            <a:extLst>
              <a:ext uri="{FF2B5EF4-FFF2-40B4-BE49-F238E27FC236}">
                <a16:creationId xmlns:a16="http://schemas.microsoft.com/office/drawing/2014/main" id="{304E7D5C-5E26-DADF-38B6-6C5FEB2BE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13" y="3974170"/>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8924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9869D-FAF3-98BD-4EE7-43A3274A9AC3}"/>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#5</a:t>
            </a:r>
          </a:p>
        </p:txBody>
      </p:sp>
      <p:sp>
        <p:nvSpPr>
          <p:cNvPr id="3" name="Content Placeholder 2">
            <a:extLst>
              <a:ext uri="{FF2B5EF4-FFF2-40B4-BE49-F238E27FC236}">
                <a16:creationId xmlns:a16="http://schemas.microsoft.com/office/drawing/2014/main" id="{8CED8DB8-8CA3-BE08-F503-ED32E73D5F17}"/>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B) No</a:t>
            </a:r>
            <a:endParaRPr lang="en-US" dirty="0"/>
          </a:p>
        </p:txBody>
      </p:sp>
      <p:pic>
        <p:nvPicPr>
          <p:cNvPr id="5" name="Picture 4">
            <a:extLst>
              <a:ext uri="{FF2B5EF4-FFF2-40B4-BE49-F238E27FC236}">
                <a16:creationId xmlns:a16="http://schemas.microsoft.com/office/drawing/2014/main" id="{40001CBD-9BAA-4943-2F86-74D51F48E402}"/>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140951775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8DA70F-B836-6A94-0713-31B62AC71DC3}"/>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#6</a:t>
            </a:r>
          </a:p>
        </p:txBody>
      </p:sp>
      <p:sp>
        <p:nvSpPr>
          <p:cNvPr id="3" name="Content Placeholder 2">
            <a:extLst>
              <a:ext uri="{FF2B5EF4-FFF2-40B4-BE49-F238E27FC236}">
                <a16:creationId xmlns:a16="http://schemas.microsoft.com/office/drawing/2014/main" id="{2A03DA99-BDED-41EA-CB82-CF2CDB26E30A}"/>
              </a:ext>
            </a:extLst>
          </p:cNvPr>
          <p:cNvSpPr>
            <a:spLocks noGrp="1"/>
          </p:cNvSpPr>
          <p:nvPr>
            <p:ph idx="1"/>
          </p:nvPr>
        </p:nvSpPr>
        <p:spPr>
          <a:xfrm>
            <a:off x="5610431" y="776438"/>
            <a:ext cx="5320696" cy="4053840"/>
          </a:xfrm>
        </p:spPr>
        <p:txBody>
          <a:bodyPr anchor="ctr">
            <a:normAutofit fontScale="85000" lnSpcReduction="10000"/>
          </a:bodyPr>
          <a:lstStyle/>
          <a:p>
            <a:pPr marL="0" indent="0">
              <a:buNone/>
            </a:pPr>
            <a:r>
              <a:rPr lang="en-US" altLang="en-US" sz="2400" dirty="0"/>
              <a:t>In 2007 a  NC court enters custody order in case between mom and dad, granting joint custody to both.  In 2008: Dad takes new job and moves to Virginia. Mom also moves to Virginia so they can continue to share custody.  In 2009: Grandmother files a motion to intervene in the 2007 NC custody case along with a motion asking the court to modify that order to grant her visitation with the child.  Does NC have jurisdiction to consider grandmother’s request?</a:t>
            </a:r>
            <a:br>
              <a:rPr lang="en-US" altLang="en-US" sz="2400" dirty="0"/>
            </a:br>
            <a:endParaRPr lang="en-US" altLang="en-US" sz="2400" dirty="0"/>
          </a:p>
          <a:p>
            <a:pPr marL="0" indent="0">
              <a:buNone/>
            </a:pPr>
            <a:r>
              <a:rPr lang="en-US" sz="2400" dirty="0"/>
              <a:t>A) Yes</a:t>
            </a:r>
          </a:p>
          <a:p>
            <a:pPr marL="0" indent="0">
              <a:buNone/>
            </a:pPr>
            <a:r>
              <a:rPr lang="en-US" sz="2400" dirty="0"/>
              <a:t>B) No</a:t>
            </a:r>
          </a:p>
        </p:txBody>
      </p:sp>
      <p:pic>
        <p:nvPicPr>
          <p:cNvPr id="4" name="Picture 2" descr="C:\Documents and Settings\blbaird\Local Settings\Temporary Internet Files\Content.IE5\SOTMZUA1\MPj04393900000[1].jpg">
            <a:extLst>
              <a:ext uri="{FF2B5EF4-FFF2-40B4-BE49-F238E27FC236}">
                <a16:creationId xmlns:a16="http://schemas.microsoft.com/office/drawing/2014/main" id="{438D7445-5A30-994B-CDA6-F4FA28E66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613" y="3974170"/>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7F8E782-6D4C-FFD2-0E52-36BA80A07B98}"/>
              </a:ext>
            </a:extLst>
          </p:cNvPr>
          <p:cNvPicPr>
            <a:picLocks noChangeAspect="1"/>
          </p:cNvPicPr>
          <p:nvPr/>
        </p:nvPicPr>
        <p:blipFill>
          <a:blip r:embed="rId3"/>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20764548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EB479-3A8E-1315-4C8D-16EC5ED706BF}"/>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#6</a:t>
            </a:r>
          </a:p>
        </p:txBody>
      </p:sp>
      <p:sp>
        <p:nvSpPr>
          <p:cNvPr id="3" name="Content Placeholder 2">
            <a:extLst>
              <a:ext uri="{FF2B5EF4-FFF2-40B4-BE49-F238E27FC236}">
                <a16:creationId xmlns:a16="http://schemas.microsoft.com/office/drawing/2014/main" id="{95121422-2363-5957-A61C-A7C4500E1B90}"/>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B) No</a:t>
            </a:r>
            <a:endParaRPr lang="en-US" dirty="0"/>
          </a:p>
        </p:txBody>
      </p:sp>
      <p:pic>
        <p:nvPicPr>
          <p:cNvPr id="5" name="Picture 4">
            <a:extLst>
              <a:ext uri="{FF2B5EF4-FFF2-40B4-BE49-F238E27FC236}">
                <a16:creationId xmlns:a16="http://schemas.microsoft.com/office/drawing/2014/main" id="{5D56E426-A0F7-D7CD-722A-DEF82D700A6A}"/>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31589261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228F2-3F6C-E0E9-FB0F-39531C6EBF5A}"/>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a:solidFill>
                  <a:srgbClr val="FFFFFF"/>
                </a:solidFill>
              </a:rPr>
              <a:t>Emergency jurisdiction</a:t>
            </a:r>
            <a:endParaRPr lang="en-US" sz="2360" dirty="0">
              <a:solidFill>
                <a:srgbClr val="FFFFFF"/>
              </a:solidFill>
            </a:endParaRPr>
          </a:p>
        </p:txBody>
      </p:sp>
      <p:sp>
        <p:nvSpPr>
          <p:cNvPr id="3" name="Content Placeholder 2">
            <a:extLst>
              <a:ext uri="{FF2B5EF4-FFF2-40B4-BE49-F238E27FC236}">
                <a16:creationId xmlns:a16="http://schemas.microsoft.com/office/drawing/2014/main" id="{35CD7124-1B6C-60A7-EB6D-71F4B21C8B09}"/>
              </a:ext>
            </a:extLst>
          </p:cNvPr>
          <p:cNvSpPr>
            <a:spLocks noGrp="1"/>
          </p:cNvSpPr>
          <p:nvPr>
            <p:ph idx="1"/>
          </p:nvPr>
        </p:nvSpPr>
        <p:spPr>
          <a:xfrm>
            <a:off x="5591695" y="1402080"/>
            <a:ext cx="5320696" cy="474846"/>
          </a:xfrm>
        </p:spPr>
        <p:txBody>
          <a:bodyPr anchor="t">
            <a:normAutofit/>
          </a:bodyPr>
          <a:lstStyle/>
          <a:p>
            <a:pPr marL="0" indent="0" algn="ctr">
              <a:buNone/>
            </a:pPr>
            <a:r>
              <a:rPr lang="en-US" sz="2400"/>
              <a:t>GS 50A-204</a:t>
            </a:r>
            <a:endParaRPr lang="en-US" dirty="0"/>
          </a:p>
        </p:txBody>
      </p:sp>
      <p:pic>
        <p:nvPicPr>
          <p:cNvPr id="4" name="Picture 3" descr="C:\Documents and Settings\blbaird\Local Settings\Temporary Internet Files\Content.IE5\9F4IS1Q8\MPj03092590000[1].jpg">
            <a:extLst>
              <a:ext uri="{FF2B5EF4-FFF2-40B4-BE49-F238E27FC236}">
                <a16:creationId xmlns:a16="http://schemas.microsoft.com/office/drawing/2014/main" id="{D27FEFB9-472F-081A-E84E-0D954C9C7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2247" y="2198102"/>
            <a:ext cx="2300799" cy="150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C:\Documents and Settings\blbaird\Local Settings\Temporary Internet Files\Content.IE5\896F89IN\MCj02379220000[1].wmf">
            <a:extLst>
              <a:ext uri="{FF2B5EF4-FFF2-40B4-BE49-F238E27FC236}">
                <a16:creationId xmlns:a16="http://schemas.microsoft.com/office/drawing/2014/main" id="{54F363CC-9253-CC93-15CC-2B5DC06D7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6026" y="2198102"/>
            <a:ext cx="2380569" cy="206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D5E44CB-3026-1466-80AD-BC5CD61BE279}"/>
              </a:ext>
            </a:extLst>
          </p:cNvPr>
          <p:cNvPicPr>
            <a:picLocks noChangeAspect="1"/>
          </p:cNvPicPr>
          <p:nvPr/>
        </p:nvPicPr>
        <p:blipFill>
          <a:blip r:embed="rId7"/>
          <a:stretch>
            <a:fillRect/>
          </a:stretch>
        </p:blipFill>
        <p:spPr>
          <a:xfrm rot="578912">
            <a:off x="5286413" y="2834773"/>
            <a:ext cx="4437786" cy="4437786"/>
          </a:xfrm>
          <a:prstGeom prst="rect">
            <a:avLst/>
          </a:prstGeom>
        </p:spPr>
      </p:pic>
      <p:pic>
        <p:nvPicPr>
          <p:cNvPr id="7" name="Picture 6">
            <a:extLst>
              <a:ext uri="{FF2B5EF4-FFF2-40B4-BE49-F238E27FC236}">
                <a16:creationId xmlns:a16="http://schemas.microsoft.com/office/drawing/2014/main" id="{D67508A9-30BA-DFD5-538A-D246BEB0B33C}"/>
              </a:ext>
            </a:extLst>
          </p:cNvPr>
          <p:cNvPicPr>
            <a:picLocks noChangeAspect="1"/>
          </p:cNvPicPr>
          <p:nvPr/>
        </p:nvPicPr>
        <p:blipFill>
          <a:blip r:embed="rId8"/>
          <a:stretch>
            <a:fillRect/>
          </a:stretch>
        </p:blipFill>
        <p:spPr>
          <a:xfrm>
            <a:off x="7838291" y="4612579"/>
            <a:ext cx="802386" cy="802386"/>
          </a:xfrm>
          <a:prstGeom prst="rect">
            <a:avLst/>
          </a:prstGeom>
        </p:spPr>
      </p:pic>
      <p:pic>
        <p:nvPicPr>
          <p:cNvPr id="26" name="Audio 25">
            <a:extLst>
              <a:ext uri="{FF2B5EF4-FFF2-40B4-BE49-F238E27FC236}">
                <a16:creationId xmlns:a16="http://schemas.microsoft.com/office/drawing/2014/main" id="{E9AB49B2-7FE2-EC49-3CFA-358CAABAB0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pic>
        <p:nvPicPr>
          <p:cNvPr id="28" name="Picture 27">
            <a:extLst>
              <a:ext uri="{FF2B5EF4-FFF2-40B4-BE49-F238E27FC236}">
                <a16:creationId xmlns:a16="http://schemas.microsoft.com/office/drawing/2014/main" id="{69D74C10-8A45-6FBE-20F5-0DC525F78CE5}"/>
              </a:ext>
            </a:extLst>
          </p:cNvPr>
          <p:cNvPicPr>
            <a:picLocks noChangeAspect="1"/>
          </p:cNvPicPr>
          <p:nvPr/>
        </p:nvPicPr>
        <p:blipFill>
          <a:blip r:embed="rId10"/>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4255854170"/>
      </p:ext>
    </p:extLst>
  </p:cSld>
  <p:clrMapOvr>
    <a:masterClrMapping/>
  </p:clrMapOvr>
  <mc:AlternateContent xmlns:mc="http://schemas.openxmlformats.org/markup-compatibility/2006" xmlns:p14="http://schemas.microsoft.com/office/powerpoint/2010/main">
    <mc:Choice Requires="p14">
      <p:transition spd="med" p14:dur="700" advTm="58993">
        <p:fade/>
      </p:transition>
    </mc:Choice>
    <mc:Fallback xmlns="">
      <p:transition spd="med" advTm="58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D273F-8984-FB25-54BB-DB32DEF38760}"/>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#7</a:t>
            </a:r>
          </a:p>
        </p:txBody>
      </p:sp>
      <p:sp>
        <p:nvSpPr>
          <p:cNvPr id="3" name="Content Placeholder 2">
            <a:extLst>
              <a:ext uri="{FF2B5EF4-FFF2-40B4-BE49-F238E27FC236}">
                <a16:creationId xmlns:a16="http://schemas.microsoft.com/office/drawing/2014/main" id="{7229270F-EBF8-B85F-CAAF-2FEE85689CB2}"/>
              </a:ext>
            </a:extLst>
          </p:cNvPr>
          <p:cNvSpPr>
            <a:spLocks noGrp="1"/>
          </p:cNvSpPr>
          <p:nvPr>
            <p:ph idx="1"/>
          </p:nvPr>
        </p:nvSpPr>
        <p:spPr>
          <a:xfrm>
            <a:off x="5610431" y="680185"/>
            <a:ext cx="5320696" cy="4053840"/>
          </a:xfrm>
        </p:spPr>
        <p:txBody>
          <a:bodyPr anchor="ctr">
            <a:normAutofit fontScale="92500" lnSpcReduction="10000"/>
          </a:bodyPr>
          <a:lstStyle/>
          <a:p>
            <a:pPr marL="0" indent="0">
              <a:buNone/>
            </a:pPr>
            <a:r>
              <a:rPr lang="en-US" altLang="en-US" sz="2400" dirty="0"/>
              <a:t>In 2007: Texas order grants primary custody to mom with visitation to dad.  Dad o  moves to North Carolina in 2008 while mom and child remain in Texas.  Dad files action in North Carolina in 2009  for emergency custody, alleging child called him and said new step-father is abusing her.  Does NC have jurisdiction to consider father’s request?</a:t>
            </a:r>
            <a:br>
              <a:rPr lang="en-US" altLang="en-US" dirty="0"/>
            </a:br>
            <a:endParaRPr lang="en-US" altLang="en-US" dirty="0"/>
          </a:p>
          <a:p>
            <a:pPr marL="342900" indent="-342900">
              <a:buAutoNum type="alphaUcParenR"/>
            </a:pPr>
            <a:r>
              <a:rPr lang="en-US" sz="2400" dirty="0"/>
              <a:t>Yes</a:t>
            </a:r>
          </a:p>
          <a:p>
            <a:pPr marL="342900" indent="-342900">
              <a:buAutoNum type="alphaUcParenR"/>
            </a:pPr>
            <a:r>
              <a:rPr lang="en-US" sz="2400" dirty="0"/>
              <a:t>No</a:t>
            </a:r>
          </a:p>
        </p:txBody>
      </p:sp>
      <p:pic>
        <p:nvPicPr>
          <p:cNvPr id="4" name="Picture 2" descr="C:\Documents and Settings\blbaird\Local Settings\Temporary Internet Files\Content.IE5\SOTMZUA1\MPj04393900000[1].jpg">
            <a:extLst>
              <a:ext uri="{FF2B5EF4-FFF2-40B4-BE49-F238E27FC236}">
                <a16:creationId xmlns:a16="http://schemas.microsoft.com/office/drawing/2014/main" id="{474D4682-01DB-AC82-4AF6-6F1F51817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613" y="3974170"/>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4E5F0B6-0764-BCB8-4656-8B97554B87F8}"/>
              </a:ext>
            </a:extLst>
          </p:cNvPr>
          <p:cNvPicPr>
            <a:picLocks noChangeAspect="1"/>
          </p:cNvPicPr>
          <p:nvPr/>
        </p:nvPicPr>
        <p:blipFill>
          <a:blip r:embed="rId3"/>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194297967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0D6BC-CD48-7BCE-73AC-F463DDB31D6D}"/>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#7</a:t>
            </a:r>
          </a:p>
        </p:txBody>
      </p:sp>
      <p:sp>
        <p:nvSpPr>
          <p:cNvPr id="3" name="Content Placeholder 2">
            <a:extLst>
              <a:ext uri="{FF2B5EF4-FFF2-40B4-BE49-F238E27FC236}">
                <a16:creationId xmlns:a16="http://schemas.microsoft.com/office/drawing/2014/main" id="{DFC9E2FB-E674-8487-A05A-B5366CD9D0D4}"/>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B) No</a:t>
            </a:r>
          </a:p>
        </p:txBody>
      </p:sp>
      <p:pic>
        <p:nvPicPr>
          <p:cNvPr id="5" name="Picture 4">
            <a:extLst>
              <a:ext uri="{FF2B5EF4-FFF2-40B4-BE49-F238E27FC236}">
                <a16:creationId xmlns:a16="http://schemas.microsoft.com/office/drawing/2014/main" id="{39C58F4B-CA0E-BDA0-F146-29C93D203BD8}"/>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6294789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3D3CB0-7538-1D96-E8A5-4A5CCB322DE1}"/>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#8</a:t>
            </a:r>
          </a:p>
        </p:txBody>
      </p:sp>
      <p:sp>
        <p:nvSpPr>
          <p:cNvPr id="3" name="Content Placeholder 2">
            <a:extLst>
              <a:ext uri="{FF2B5EF4-FFF2-40B4-BE49-F238E27FC236}">
                <a16:creationId xmlns:a16="http://schemas.microsoft.com/office/drawing/2014/main" id="{FDEB93A6-EA6D-0714-48D9-61F1826003DF}"/>
              </a:ext>
            </a:extLst>
          </p:cNvPr>
          <p:cNvSpPr>
            <a:spLocks noGrp="1"/>
          </p:cNvSpPr>
          <p:nvPr>
            <p:ph idx="1"/>
          </p:nvPr>
        </p:nvSpPr>
        <p:spPr>
          <a:xfrm>
            <a:off x="5610431" y="728312"/>
            <a:ext cx="5320696" cy="4053840"/>
          </a:xfrm>
        </p:spPr>
        <p:txBody>
          <a:bodyPr anchor="ctr">
            <a:normAutofit fontScale="85000" lnSpcReduction="20000"/>
          </a:bodyPr>
          <a:lstStyle/>
          <a:p>
            <a:pPr marL="0" indent="0">
              <a:buNone/>
            </a:pPr>
            <a:r>
              <a:rPr lang="en-US" altLang="en-US" sz="2400" dirty="0"/>
              <a:t>In 2007 Texas order grants primary custody to mom with visitation to dad.   Dad moves to North Carolina in 2008 while mom and child remain in Texas. In 2009 Dad files action in North Carolina for emergency custody, alleging child is with him in North Carolina for visitation and child has told him that new step-father is abusing her mother. The child is scheduled to return to Texas tomorrow, but dad does not want to send child back to a dangerous situation. Does NC have jurisdiction to consider father’s request?</a:t>
            </a:r>
            <a:br>
              <a:rPr lang="en-US" altLang="en-US" dirty="0"/>
            </a:br>
            <a:endParaRPr lang="en-US" altLang="en-US" dirty="0"/>
          </a:p>
          <a:p>
            <a:pPr marL="342900" indent="-342900">
              <a:buAutoNum type="alphaUcParenR"/>
            </a:pPr>
            <a:r>
              <a:rPr lang="en-US" sz="2100" dirty="0"/>
              <a:t>Yes</a:t>
            </a:r>
          </a:p>
          <a:p>
            <a:pPr marL="342900" indent="-342900">
              <a:buAutoNum type="alphaUcParenR"/>
            </a:pPr>
            <a:r>
              <a:rPr lang="en-US" sz="2100" dirty="0"/>
              <a:t>No</a:t>
            </a:r>
            <a:endParaRPr lang="en-US" sz="3300" dirty="0"/>
          </a:p>
        </p:txBody>
      </p:sp>
      <p:pic>
        <p:nvPicPr>
          <p:cNvPr id="4" name="Picture 2" descr="C:\Documents and Settings\blbaird\Local Settings\Temporary Internet Files\Content.IE5\SOTMZUA1\MPj04393900000[1].jpg">
            <a:extLst>
              <a:ext uri="{FF2B5EF4-FFF2-40B4-BE49-F238E27FC236}">
                <a16:creationId xmlns:a16="http://schemas.microsoft.com/office/drawing/2014/main" id="{F3AC9923-41A3-7097-6C01-F1048970E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613" y="3974170"/>
            <a:ext cx="356656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E9DE441-FF2C-8DCA-3075-86D7C2878A01}"/>
              </a:ext>
            </a:extLst>
          </p:cNvPr>
          <p:cNvPicPr>
            <a:picLocks noChangeAspect="1"/>
          </p:cNvPicPr>
          <p:nvPr/>
        </p:nvPicPr>
        <p:blipFill>
          <a:blip r:embed="rId3"/>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40404011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17DCA-D571-71C6-141E-C172140E648A}"/>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#8</a:t>
            </a:r>
          </a:p>
        </p:txBody>
      </p:sp>
      <p:sp>
        <p:nvSpPr>
          <p:cNvPr id="3" name="Content Placeholder 2">
            <a:extLst>
              <a:ext uri="{FF2B5EF4-FFF2-40B4-BE49-F238E27FC236}">
                <a16:creationId xmlns:a16="http://schemas.microsoft.com/office/drawing/2014/main" id="{A6C320AD-9B32-8C9D-3901-F5CA075E766C}"/>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A) Yes</a:t>
            </a:r>
            <a:endParaRPr lang="en-US" dirty="0"/>
          </a:p>
        </p:txBody>
      </p:sp>
      <p:pic>
        <p:nvPicPr>
          <p:cNvPr id="5" name="Picture 4">
            <a:extLst>
              <a:ext uri="{FF2B5EF4-FFF2-40B4-BE49-F238E27FC236}">
                <a16:creationId xmlns:a16="http://schemas.microsoft.com/office/drawing/2014/main" id="{61BA05F0-2918-231C-F0BD-E241FD1A2147}"/>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12999060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F9C55-8AB9-6BE7-AE29-53C54C2E50F2}"/>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Emergency jurisdiction</a:t>
            </a:r>
          </a:p>
        </p:txBody>
      </p:sp>
      <p:sp>
        <p:nvSpPr>
          <p:cNvPr id="3" name="Content Placeholder 2">
            <a:extLst>
              <a:ext uri="{FF2B5EF4-FFF2-40B4-BE49-F238E27FC236}">
                <a16:creationId xmlns:a16="http://schemas.microsoft.com/office/drawing/2014/main" id="{0601C7AA-B4F9-6789-7677-DDCCA79B511B}"/>
              </a:ext>
            </a:extLst>
          </p:cNvPr>
          <p:cNvSpPr>
            <a:spLocks noGrp="1"/>
          </p:cNvSpPr>
          <p:nvPr>
            <p:ph idx="1"/>
          </p:nvPr>
        </p:nvSpPr>
        <p:spPr>
          <a:xfrm>
            <a:off x="5610431" y="503722"/>
            <a:ext cx="5320696" cy="490889"/>
          </a:xfrm>
        </p:spPr>
        <p:txBody>
          <a:bodyPr anchor="t">
            <a:normAutofit/>
          </a:bodyPr>
          <a:lstStyle/>
          <a:p>
            <a:pPr marL="0" indent="0" algn="ctr">
              <a:buNone/>
            </a:pPr>
            <a:r>
              <a:rPr lang="en-US" sz="2400" dirty="0"/>
              <a:t>GS 50A-204</a:t>
            </a:r>
            <a:endParaRPr lang="en-US" dirty="0"/>
          </a:p>
        </p:txBody>
      </p:sp>
      <p:pic>
        <p:nvPicPr>
          <p:cNvPr id="4" name="Picture 3">
            <a:extLst>
              <a:ext uri="{FF2B5EF4-FFF2-40B4-BE49-F238E27FC236}">
                <a16:creationId xmlns:a16="http://schemas.microsoft.com/office/drawing/2014/main" id="{B8E42034-736D-4B41-6CA2-65A6D1A784E2}"/>
              </a:ext>
            </a:extLst>
          </p:cNvPr>
          <p:cNvPicPr>
            <a:picLocks noChangeAspect="1"/>
          </p:cNvPicPr>
          <p:nvPr/>
        </p:nvPicPr>
        <p:blipFill>
          <a:blip r:embed="rId5"/>
          <a:stretch>
            <a:fillRect/>
          </a:stretch>
        </p:blipFill>
        <p:spPr>
          <a:xfrm rot="578912">
            <a:off x="5283090" y="-175614"/>
            <a:ext cx="4437786" cy="4437786"/>
          </a:xfrm>
          <a:prstGeom prst="rect">
            <a:avLst/>
          </a:prstGeom>
        </p:spPr>
      </p:pic>
      <p:pic>
        <p:nvPicPr>
          <p:cNvPr id="6" name="Picture 20" descr="C:\Documents and Settings\blbaird\Local Settings\Temporary Internet Files\Content.IE5\DROZZFU8\MCMP00224_0000[1].wmf">
            <a:extLst>
              <a:ext uri="{FF2B5EF4-FFF2-40B4-BE49-F238E27FC236}">
                <a16:creationId xmlns:a16="http://schemas.microsoft.com/office/drawing/2014/main" id="{016C3788-944B-E809-197B-8A0EEC2A9A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83781">
            <a:off x="5411603" y="3293373"/>
            <a:ext cx="49926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Documents and Settings\blbaird\Local Settings\Temporary Internet Files\Content.IE5\WPMZWLYB\MCj04348790000[1].png">
            <a:extLst>
              <a:ext uri="{FF2B5EF4-FFF2-40B4-BE49-F238E27FC236}">
                <a16:creationId xmlns:a16="http://schemas.microsoft.com/office/drawing/2014/main" id="{DDF57B6A-8429-1E40-946F-0D6056EE2E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73955" flipH="1">
            <a:off x="7628332" y="1530895"/>
            <a:ext cx="1297963" cy="11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Documents and Settings\blbaird\Local Settings\Temporary Internet Files\Content.IE5\WPMZWLYB\MCj04348790000[1].png">
            <a:extLst>
              <a:ext uri="{FF2B5EF4-FFF2-40B4-BE49-F238E27FC236}">
                <a16:creationId xmlns:a16="http://schemas.microsoft.com/office/drawing/2014/main" id="{93E3424A-B4A1-4DE6-FD36-0F02B812BF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73955" flipH="1">
            <a:off x="7298633" y="4140202"/>
            <a:ext cx="1203265" cy="109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ircular Arrow 13">
            <a:extLst>
              <a:ext uri="{FF2B5EF4-FFF2-40B4-BE49-F238E27FC236}">
                <a16:creationId xmlns:a16="http://schemas.microsoft.com/office/drawing/2014/main" id="{E0BCF368-4539-BD5B-74E7-BDB1AAC48F34}"/>
              </a:ext>
            </a:extLst>
          </p:cNvPr>
          <p:cNvSpPr/>
          <p:nvPr/>
        </p:nvSpPr>
        <p:spPr>
          <a:xfrm rot="5400000">
            <a:off x="8269399" y="2231936"/>
            <a:ext cx="3481276" cy="3301457"/>
          </a:xfrm>
          <a:prstGeom prst="circularArrow">
            <a:avLst>
              <a:gd name="adj1" fmla="val 6068"/>
              <a:gd name="adj2" fmla="val 1142319"/>
              <a:gd name="adj3" fmla="val 20087354"/>
              <a:gd name="adj4" fmla="val 9299928"/>
              <a:gd name="adj5" fmla="val 16833"/>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3" descr="C:\Documents and Settings\blbaird\Local Settings\Temporary Internet Files\Content.IE5\WPMZWLYB\MCj04248180000[1].wmf">
            <a:extLst>
              <a:ext uri="{FF2B5EF4-FFF2-40B4-BE49-F238E27FC236}">
                <a16:creationId xmlns:a16="http://schemas.microsoft.com/office/drawing/2014/main" id="{40AC7F7D-687E-5EAB-9D3F-924779714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1946" y="1723679"/>
            <a:ext cx="1306651" cy="11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7F7BF51C-2AAC-667D-9E34-68DC0D84C6E4}"/>
              </a:ext>
            </a:extLst>
          </p:cNvPr>
          <p:cNvSpPr txBox="1"/>
          <p:nvPr/>
        </p:nvSpPr>
        <p:spPr>
          <a:xfrm>
            <a:off x="4763693" y="6143543"/>
            <a:ext cx="6288505" cy="923330"/>
          </a:xfrm>
          <a:prstGeom prst="rect">
            <a:avLst/>
          </a:prstGeom>
          <a:noFill/>
        </p:spPr>
        <p:txBody>
          <a:bodyPr wrap="square" rtlCol="0">
            <a:spAutoFit/>
          </a:bodyPr>
          <a:lstStyle/>
          <a:p>
            <a:pPr algn="ctr"/>
            <a:r>
              <a:rPr lang="en-US" altLang="en-US" sz="1800" i="1" dirty="0"/>
              <a:t>J.W.S</a:t>
            </a:r>
            <a:r>
              <a:rPr lang="en-US" altLang="en-US" sz="1800" dirty="0"/>
              <a:t>., 669 S.E.2d 850 (2009</a:t>
            </a:r>
            <a:r>
              <a:rPr lang="en-US" altLang="en-US" dirty="0"/>
              <a:t>)</a:t>
            </a:r>
          </a:p>
          <a:p>
            <a:pPr algn="ctr"/>
            <a:r>
              <a:rPr lang="en-US" altLang="en-US" sz="1800" i="1" dirty="0"/>
              <a:t>In re Malone</a:t>
            </a:r>
            <a:r>
              <a:rPr lang="en-US" altLang="en-US" sz="1800" dirty="0"/>
              <a:t>, 129 NC App 338 (1998) </a:t>
            </a:r>
          </a:p>
          <a:p>
            <a:endParaRPr lang="en-US" dirty="0"/>
          </a:p>
        </p:txBody>
      </p:sp>
      <p:pic>
        <p:nvPicPr>
          <p:cNvPr id="32" name="Audio 31">
            <a:extLst>
              <a:ext uri="{FF2B5EF4-FFF2-40B4-BE49-F238E27FC236}">
                <a16:creationId xmlns:a16="http://schemas.microsoft.com/office/drawing/2014/main" id="{E88827EC-C9B7-1052-2439-1A27FCBAC1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pic>
        <p:nvPicPr>
          <p:cNvPr id="34" name="Picture 33">
            <a:extLst>
              <a:ext uri="{FF2B5EF4-FFF2-40B4-BE49-F238E27FC236}">
                <a16:creationId xmlns:a16="http://schemas.microsoft.com/office/drawing/2014/main" id="{B1453096-4BB8-978E-2B8A-F4EBC14C36BC}"/>
              </a:ext>
            </a:extLst>
          </p:cNvPr>
          <p:cNvPicPr>
            <a:picLocks noChangeAspect="1"/>
          </p:cNvPicPr>
          <p:nvPr/>
        </p:nvPicPr>
        <p:blipFill>
          <a:blip r:embed="rId10"/>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4124186643"/>
      </p:ext>
    </p:extLst>
  </p:cSld>
  <p:clrMapOvr>
    <a:masterClrMapping/>
  </p:clrMapOvr>
  <mc:AlternateContent xmlns:mc="http://schemas.openxmlformats.org/markup-compatibility/2006" xmlns:p14="http://schemas.microsoft.com/office/powerpoint/2010/main">
    <mc:Choice Requires="p14">
      <p:transition spd="med" p14:dur="700" advTm="157244">
        <p:fade/>
      </p:transition>
    </mc:Choice>
    <mc:Fallback xmlns="">
      <p:transition spd="med" advTm="157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BC93E-777E-C037-CED9-C3027835895B}"/>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Autofit/>
          </a:bodyPr>
          <a:lstStyle/>
          <a:p>
            <a:r>
              <a:rPr lang="en-US" sz="2360" dirty="0">
                <a:solidFill>
                  <a:srgbClr val="FFFFFF"/>
                </a:solidFill>
              </a:rPr>
              <a:t>Subject matter jurisdiction cases</a:t>
            </a:r>
          </a:p>
        </p:txBody>
      </p:sp>
      <p:sp>
        <p:nvSpPr>
          <p:cNvPr id="3" name="Content Placeholder 2">
            <a:extLst>
              <a:ext uri="{FF2B5EF4-FFF2-40B4-BE49-F238E27FC236}">
                <a16:creationId xmlns:a16="http://schemas.microsoft.com/office/drawing/2014/main" id="{00CE3C68-4780-2B9B-BD21-CCC6CEF867AC}"/>
              </a:ext>
            </a:extLst>
          </p:cNvPr>
          <p:cNvSpPr>
            <a:spLocks noGrp="1"/>
          </p:cNvSpPr>
          <p:nvPr>
            <p:ph idx="1"/>
          </p:nvPr>
        </p:nvSpPr>
        <p:spPr>
          <a:xfrm>
            <a:off x="5591695" y="1402080"/>
            <a:ext cx="5320696" cy="4053840"/>
          </a:xfrm>
        </p:spPr>
        <p:txBody>
          <a:bodyPr anchor="ctr">
            <a:normAutofit/>
          </a:bodyPr>
          <a:lstStyle/>
          <a:p>
            <a:r>
              <a:rPr lang="en-US" altLang="en-US" sz="2800" i="1" dirty="0"/>
              <a:t>Foley v. Foley</a:t>
            </a:r>
            <a:r>
              <a:rPr lang="en-US" altLang="en-US" sz="2800" dirty="0"/>
              <a:t>, 156 NC App 409 (2003) </a:t>
            </a:r>
          </a:p>
          <a:p>
            <a:r>
              <a:rPr lang="en-US" altLang="en-US" sz="2800" i="1" dirty="0"/>
              <a:t>In re N.R.M</a:t>
            </a:r>
            <a:r>
              <a:rPr lang="en-US" altLang="en-US" sz="2800" dirty="0"/>
              <a:t>., 165 N.C. App. 294 (2004) </a:t>
            </a:r>
          </a:p>
          <a:p>
            <a:r>
              <a:rPr lang="en-US" altLang="en-US" sz="2800" i="1" dirty="0"/>
              <a:t>Brewington v.</a:t>
            </a:r>
            <a:r>
              <a:rPr lang="en-US" altLang="en-US" sz="2800" dirty="0"/>
              <a:t> </a:t>
            </a:r>
            <a:r>
              <a:rPr lang="en-US" altLang="en-US" sz="2800" i="1" dirty="0"/>
              <a:t>Serrato</a:t>
            </a:r>
            <a:r>
              <a:rPr lang="en-US" altLang="en-US" sz="2800" dirty="0"/>
              <a:t>, 77 NC App 726 (1985) </a:t>
            </a:r>
          </a:p>
        </p:txBody>
      </p:sp>
      <p:pic>
        <p:nvPicPr>
          <p:cNvPr id="4" name="Picture 3">
            <a:extLst>
              <a:ext uri="{FF2B5EF4-FFF2-40B4-BE49-F238E27FC236}">
                <a16:creationId xmlns:a16="http://schemas.microsoft.com/office/drawing/2014/main" id="{65D799E9-4099-1E1F-12FD-FA1356843D94}"/>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26" name="Audio 25">
            <a:extLst>
              <a:ext uri="{FF2B5EF4-FFF2-40B4-BE49-F238E27FC236}">
                <a16:creationId xmlns:a16="http://schemas.microsoft.com/office/drawing/2014/main" id="{F90D9196-37D1-DEE7-0F19-0345CC404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93568705"/>
      </p:ext>
    </p:extLst>
  </p:cSld>
  <p:clrMapOvr>
    <a:masterClrMapping/>
  </p:clrMapOvr>
  <mc:AlternateContent xmlns:mc="http://schemas.openxmlformats.org/markup-compatibility/2006" xmlns:p14="http://schemas.microsoft.com/office/powerpoint/2010/main">
    <mc:Choice Requires="p14">
      <p:transition spd="med" p14:dur="700" advTm="25148">
        <p:fade/>
      </p:transition>
    </mc:Choice>
    <mc:Fallback xmlns="">
      <p:transition spd="med" advTm="25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E2705-287D-1639-9911-CBA5C28F512B}"/>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a:solidFill>
                  <a:srgbClr val="FFFFFF"/>
                </a:solidFill>
              </a:rPr>
              <a:t>Emergency jurisdiction</a:t>
            </a:r>
            <a:endParaRPr lang="en-US" sz="2360" dirty="0">
              <a:solidFill>
                <a:srgbClr val="FFFFFF"/>
              </a:solidFill>
            </a:endParaRPr>
          </a:p>
        </p:txBody>
      </p:sp>
      <p:pic>
        <p:nvPicPr>
          <p:cNvPr id="4" name="Picture 3">
            <a:extLst>
              <a:ext uri="{FF2B5EF4-FFF2-40B4-BE49-F238E27FC236}">
                <a16:creationId xmlns:a16="http://schemas.microsoft.com/office/drawing/2014/main" id="{463357A6-46A4-257C-8534-E435297DB156}"/>
              </a:ext>
            </a:extLst>
          </p:cNvPr>
          <p:cNvPicPr>
            <a:picLocks noChangeAspect="1"/>
          </p:cNvPicPr>
          <p:nvPr/>
        </p:nvPicPr>
        <p:blipFill>
          <a:blip r:embed="rId5"/>
          <a:stretch>
            <a:fillRect/>
          </a:stretch>
        </p:blipFill>
        <p:spPr>
          <a:xfrm rot="578912">
            <a:off x="6421783" y="1210106"/>
            <a:ext cx="4437786" cy="4437786"/>
          </a:xfrm>
          <a:prstGeom prst="rect">
            <a:avLst/>
          </a:prstGeom>
        </p:spPr>
      </p:pic>
      <p:pic>
        <p:nvPicPr>
          <p:cNvPr id="5" name="Picture 7" descr="C:\Documents and Settings\blbaird\Local Settings\Temporary Internet Files\Content.IE5\WPMZWLYB\MCj04348790000[1].png">
            <a:extLst>
              <a:ext uri="{FF2B5EF4-FFF2-40B4-BE49-F238E27FC236}">
                <a16:creationId xmlns:a16="http://schemas.microsoft.com/office/drawing/2014/main" id="{7C400D98-3093-38E7-2FE4-EA2C90B08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589479" flipH="1">
            <a:off x="9002970" y="3027825"/>
            <a:ext cx="865852" cy="103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Documents and Settings\blbaird\Local Settings\Temporary Internet Files\Content.IE5\GDYJ8DEN\MPj04385050000[1].jpg">
            <a:extLst>
              <a:ext uri="{FF2B5EF4-FFF2-40B4-BE49-F238E27FC236}">
                <a16:creationId xmlns:a16="http://schemas.microsoft.com/office/drawing/2014/main" id="{353AA720-03EC-D4F2-4757-DF4D43189F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5389" y="338928"/>
            <a:ext cx="188277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a:extLst>
              <a:ext uri="{FF2B5EF4-FFF2-40B4-BE49-F238E27FC236}">
                <a16:creationId xmlns:a16="http://schemas.microsoft.com/office/drawing/2014/main" id="{8809330D-1363-B616-B78D-964F370826B1}"/>
              </a:ext>
            </a:extLst>
          </p:cNvPr>
          <p:cNvSpPr/>
          <p:nvPr/>
        </p:nvSpPr>
        <p:spPr>
          <a:xfrm rot="18568739">
            <a:off x="8033046" y="1922477"/>
            <a:ext cx="331558" cy="1806465"/>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9">
            <a:extLst>
              <a:ext uri="{FF2B5EF4-FFF2-40B4-BE49-F238E27FC236}">
                <a16:creationId xmlns:a16="http://schemas.microsoft.com/office/drawing/2014/main" id="{3127ED03-7CD2-9759-1A5E-63625697074A}"/>
              </a:ext>
            </a:extLst>
          </p:cNvPr>
          <p:cNvGrpSpPr>
            <a:grpSpLocks/>
          </p:cNvGrpSpPr>
          <p:nvPr/>
        </p:nvGrpSpPr>
        <p:grpSpPr bwMode="auto">
          <a:xfrm rot="21189687">
            <a:off x="4904119" y="4526706"/>
            <a:ext cx="3082925" cy="2089150"/>
            <a:chOff x="-157276" y="7828581"/>
            <a:chExt cx="4993178" cy="2590799"/>
          </a:xfrm>
        </p:grpSpPr>
        <p:pic>
          <p:nvPicPr>
            <p:cNvPr id="13" name="Picture 10" descr="C:\Documents and Settings\blbaird\Local Settings\Temporary Internet Files\Content.IE5\DROZZFU8\MCMP00224_0000[1].wmf">
              <a:extLst>
                <a:ext uri="{FF2B5EF4-FFF2-40B4-BE49-F238E27FC236}">
                  <a16:creationId xmlns:a16="http://schemas.microsoft.com/office/drawing/2014/main" id="{99F9F852-A2C7-31BC-66A5-C994627C5D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83781">
              <a:off x="-157276" y="7828581"/>
              <a:ext cx="4993178" cy="259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Documents and Settings\blbaird\Local Settings\Temporary Internet Files\Content.IE5\WPMZWLYB\MCj04348790000[1].png">
              <a:extLst>
                <a:ext uri="{FF2B5EF4-FFF2-40B4-BE49-F238E27FC236}">
                  <a16:creationId xmlns:a16="http://schemas.microsoft.com/office/drawing/2014/main" id="{3F8928F0-D837-B31D-B15D-B6CF313C4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0313" flipH="1">
              <a:off x="2106072" y="8605237"/>
              <a:ext cx="1402354" cy="12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own Arrow 14">
            <a:extLst>
              <a:ext uri="{FF2B5EF4-FFF2-40B4-BE49-F238E27FC236}">
                <a16:creationId xmlns:a16="http://schemas.microsoft.com/office/drawing/2014/main" id="{0BCD3DA3-EC9C-CA26-FE9F-D0543334F51C}"/>
              </a:ext>
            </a:extLst>
          </p:cNvPr>
          <p:cNvSpPr/>
          <p:nvPr/>
        </p:nvSpPr>
        <p:spPr>
          <a:xfrm rot="2953793">
            <a:off x="8002668" y="3474416"/>
            <a:ext cx="332311" cy="2607928"/>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478E10-50B4-102C-620E-312E895E9574}"/>
              </a:ext>
            </a:extLst>
          </p:cNvPr>
          <p:cNvPicPr>
            <a:picLocks noChangeAspect="1"/>
          </p:cNvPicPr>
          <p:nvPr/>
        </p:nvPicPr>
        <p:blipFill>
          <a:blip r:embed="rId9"/>
          <a:stretch>
            <a:fillRect/>
          </a:stretch>
        </p:blipFill>
        <p:spPr>
          <a:xfrm>
            <a:off x="9671208" y="5115315"/>
            <a:ext cx="2344755" cy="1556557"/>
          </a:xfrm>
          <a:prstGeom prst="rect">
            <a:avLst/>
          </a:prstGeom>
        </p:spPr>
      </p:pic>
      <p:sp>
        <p:nvSpPr>
          <p:cNvPr id="18" name="Down Arrow 17">
            <a:extLst>
              <a:ext uri="{FF2B5EF4-FFF2-40B4-BE49-F238E27FC236}">
                <a16:creationId xmlns:a16="http://schemas.microsoft.com/office/drawing/2014/main" id="{B12109B1-0489-4DEB-1405-ECEF9F1144FB}"/>
              </a:ext>
            </a:extLst>
          </p:cNvPr>
          <p:cNvSpPr/>
          <p:nvPr/>
        </p:nvSpPr>
        <p:spPr>
          <a:xfrm rot="16478172">
            <a:off x="8186687" y="5022081"/>
            <a:ext cx="267706" cy="2330743"/>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extLst>
              <a:ext uri="{FF2B5EF4-FFF2-40B4-BE49-F238E27FC236}">
                <a16:creationId xmlns:a16="http://schemas.microsoft.com/office/drawing/2014/main" id="{4EB91DC0-B383-3CA1-6CC8-C2E1A59359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pic>
        <p:nvPicPr>
          <p:cNvPr id="23" name="Picture 22">
            <a:extLst>
              <a:ext uri="{FF2B5EF4-FFF2-40B4-BE49-F238E27FC236}">
                <a16:creationId xmlns:a16="http://schemas.microsoft.com/office/drawing/2014/main" id="{B3D98524-378E-683E-7A9E-7352A268EDA1}"/>
              </a:ext>
            </a:extLst>
          </p:cNvPr>
          <p:cNvPicPr>
            <a:picLocks noChangeAspect="1"/>
          </p:cNvPicPr>
          <p:nvPr/>
        </p:nvPicPr>
        <p:blipFill>
          <a:blip r:embed="rId11"/>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1207872081"/>
      </p:ext>
    </p:extLst>
  </p:cSld>
  <p:clrMapOvr>
    <a:masterClrMapping/>
  </p:clrMapOvr>
  <mc:AlternateContent xmlns:mc="http://schemas.openxmlformats.org/markup-compatibility/2006" xmlns:p14="http://schemas.microsoft.com/office/powerpoint/2010/main">
    <mc:Choice Requires="p14">
      <p:transition spd="med" p14:dur="700" advTm="39698">
        <p:fade/>
      </p:transition>
    </mc:Choice>
    <mc:Fallback xmlns="">
      <p:transition spd="med" advTm="39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F85030-683A-43B9-82D9-5B9B38171FAE}"/>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Emergency jurisdiction</a:t>
            </a:r>
          </a:p>
        </p:txBody>
      </p:sp>
      <p:sp>
        <p:nvSpPr>
          <p:cNvPr id="3" name="Content Placeholder 2">
            <a:extLst>
              <a:ext uri="{FF2B5EF4-FFF2-40B4-BE49-F238E27FC236}">
                <a16:creationId xmlns:a16="http://schemas.microsoft.com/office/drawing/2014/main" id="{D48971C5-F66D-9999-9D27-99F5BCE9CA70}"/>
              </a:ext>
            </a:extLst>
          </p:cNvPr>
          <p:cNvSpPr>
            <a:spLocks noGrp="1"/>
          </p:cNvSpPr>
          <p:nvPr>
            <p:ph idx="1"/>
          </p:nvPr>
        </p:nvSpPr>
        <p:spPr>
          <a:xfrm>
            <a:off x="5610431" y="856648"/>
            <a:ext cx="5320696" cy="4053840"/>
          </a:xfrm>
        </p:spPr>
        <p:txBody>
          <a:bodyPr anchor="t">
            <a:normAutofit/>
          </a:bodyPr>
          <a:lstStyle/>
          <a:p>
            <a:pPr marL="0" indent="0" algn="ctr">
              <a:buNone/>
            </a:pPr>
            <a:r>
              <a:rPr lang="en-US" sz="2000" dirty="0"/>
              <a:t>Become a final determination if it so provides, and this state becomes the home state of the child</a:t>
            </a:r>
          </a:p>
        </p:txBody>
      </p:sp>
      <p:pic>
        <p:nvPicPr>
          <p:cNvPr id="4" name="Picture 3">
            <a:extLst>
              <a:ext uri="{FF2B5EF4-FFF2-40B4-BE49-F238E27FC236}">
                <a16:creationId xmlns:a16="http://schemas.microsoft.com/office/drawing/2014/main" id="{BDB6F993-1A9D-3802-1122-EF8C0C5350C1}"/>
              </a:ext>
            </a:extLst>
          </p:cNvPr>
          <p:cNvPicPr>
            <a:picLocks noChangeAspect="1"/>
          </p:cNvPicPr>
          <p:nvPr/>
        </p:nvPicPr>
        <p:blipFill>
          <a:blip r:embed="rId5"/>
          <a:stretch>
            <a:fillRect/>
          </a:stretch>
        </p:blipFill>
        <p:spPr>
          <a:xfrm rot="578912">
            <a:off x="5154753" y="132194"/>
            <a:ext cx="4437786" cy="4437786"/>
          </a:xfrm>
          <a:prstGeom prst="rect">
            <a:avLst/>
          </a:prstGeom>
        </p:spPr>
      </p:pic>
      <p:pic>
        <p:nvPicPr>
          <p:cNvPr id="5" name="Picture 20" descr="C:\Documents and Settings\blbaird\Local Settings\Temporary Internet Files\Content.IE5\DROZZFU8\MCMP00224_0000[1].wmf">
            <a:extLst>
              <a:ext uri="{FF2B5EF4-FFF2-40B4-BE49-F238E27FC236}">
                <a16:creationId xmlns:a16="http://schemas.microsoft.com/office/drawing/2014/main" id="{93859524-1110-DEDB-9E35-4A72438B8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83781">
            <a:off x="5363124" y="3867326"/>
            <a:ext cx="49926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ircular Arrow 5">
            <a:extLst>
              <a:ext uri="{FF2B5EF4-FFF2-40B4-BE49-F238E27FC236}">
                <a16:creationId xmlns:a16="http://schemas.microsoft.com/office/drawing/2014/main" id="{681AB303-C8EF-6236-AA9C-7D33F37DC7AB}"/>
              </a:ext>
            </a:extLst>
          </p:cNvPr>
          <p:cNvSpPr/>
          <p:nvPr/>
        </p:nvSpPr>
        <p:spPr>
          <a:xfrm rot="5400000">
            <a:off x="8342399" y="2600528"/>
            <a:ext cx="3481276" cy="3301457"/>
          </a:xfrm>
          <a:prstGeom prst="circularArrow">
            <a:avLst>
              <a:gd name="adj1" fmla="val 6068"/>
              <a:gd name="adj2" fmla="val 1142319"/>
              <a:gd name="adj3" fmla="val 20087354"/>
              <a:gd name="adj4" fmla="val 9299928"/>
              <a:gd name="adj5" fmla="val 16833"/>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3" descr="C:\Documents and Settings\blbaird\Local Settings\Temporary Internet Files\Content.IE5\WPMZWLYB\MCj04248180000[1].wmf">
            <a:extLst>
              <a:ext uri="{FF2B5EF4-FFF2-40B4-BE49-F238E27FC236}">
                <a16:creationId xmlns:a16="http://schemas.microsoft.com/office/drawing/2014/main" id="{77303E1A-4E55-E734-FA4F-8B2C8B1469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1064" y="1931636"/>
            <a:ext cx="1306651" cy="11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Documents and Settings\blbaird\Local Settings\Temporary Internet Files\Content.IE5\WPMZWLYB\MCj04348790000[1].png">
            <a:extLst>
              <a:ext uri="{FF2B5EF4-FFF2-40B4-BE49-F238E27FC236}">
                <a16:creationId xmlns:a16="http://schemas.microsoft.com/office/drawing/2014/main" id="{C0A44A1C-FF04-9D52-D5C8-6A813B8C7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73955" flipH="1">
            <a:off x="7684173" y="1862112"/>
            <a:ext cx="1297963" cy="11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Documents and Settings\blbaird\Local Settings\Temporary Internet Files\Content.IE5\WPMZWLYB\MCj04348790000[1].png">
            <a:extLst>
              <a:ext uri="{FF2B5EF4-FFF2-40B4-BE49-F238E27FC236}">
                <a16:creationId xmlns:a16="http://schemas.microsoft.com/office/drawing/2014/main" id="{AA91189C-2D4A-5BC7-9B4C-EDE17F38E7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73955" flipH="1">
            <a:off x="7479378" y="4652942"/>
            <a:ext cx="1297963" cy="11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Documents and Settings\blbaird\Local Settings\Temporary Internet Files\Content.IE5\W1AN8PQJ\MCj04348760000[1].png">
            <a:extLst>
              <a:ext uri="{FF2B5EF4-FFF2-40B4-BE49-F238E27FC236}">
                <a16:creationId xmlns:a16="http://schemas.microsoft.com/office/drawing/2014/main" id="{286CBB8E-1BAF-B436-AAD4-4D77C442F9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92509">
            <a:off x="6816133" y="1815151"/>
            <a:ext cx="10191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Documents and Settings\blbaird\Local Settings\Temporary Internet Files\Content.IE5\9F4IS1Q8\MCj04325380000[1].png">
            <a:extLst>
              <a:ext uri="{FF2B5EF4-FFF2-40B4-BE49-F238E27FC236}">
                <a16:creationId xmlns:a16="http://schemas.microsoft.com/office/drawing/2014/main" id="{98BD3C7A-F90E-5404-C896-1598B1AA8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7782" y="5019291"/>
            <a:ext cx="648354" cy="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udio 20">
            <a:extLst>
              <a:ext uri="{FF2B5EF4-FFF2-40B4-BE49-F238E27FC236}">
                <a16:creationId xmlns:a16="http://schemas.microsoft.com/office/drawing/2014/main" id="{5D35331B-DDF3-2CFA-CD88-5448985CD0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pic>
        <p:nvPicPr>
          <p:cNvPr id="23" name="Picture 22">
            <a:extLst>
              <a:ext uri="{FF2B5EF4-FFF2-40B4-BE49-F238E27FC236}">
                <a16:creationId xmlns:a16="http://schemas.microsoft.com/office/drawing/2014/main" id="{BBA119BA-421A-29F2-C781-ACE0203144E3}"/>
              </a:ext>
            </a:extLst>
          </p:cNvPr>
          <p:cNvPicPr>
            <a:picLocks noChangeAspect="1"/>
          </p:cNvPicPr>
          <p:nvPr/>
        </p:nvPicPr>
        <p:blipFill>
          <a:blip r:embed="rId1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2130846761"/>
      </p:ext>
    </p:extLst>
  </p:cSld>
  <p:clrMapOvr>
    <a:masterClrMapping/>
  </p:clrMapOvr>
  <mc:AlternateContent xmlns:mc="http://schemas.openxmlformats.org/markup-compatibility/2006" xmlns:p14="http://schemas.microsoft.com/office/powerpoint/2010/main">
    <mc:Choice Requires="p14">
      <p:transition spd="med" p14:dur="700" advTm="69451">
        <p:fade/>
      </p:transition>
    </mc:Choice>
    <mc:Fallback xmlns="">
      <p:transition spd="med" advTm="69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A78BE2-9042-175A-BDAB-39BF22F9CE89}"/>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#9</a:t>
            </a:r>
          </a:p>
        </p:txBody>
      </p:sp>
      <p:sp>
        <p:nvSpPr>
          <p:cNvPr id="3" name="Content Placeholder 2">
            <a:extLst>
              <a:ext uri="{FF2B5EF4-FFF2-40B4-BE49-F238E27FC236}">
                <a16:creationId xmlns:a16="http://schemas.microsoft.com/office/drawing/2014/main" id="{4EF1A9F9-5568-32DB-5E32-F380CDCFD013}"/>
              </a:ext>
            </a:extLst>
          </p:cNvPr>
          <p:cNvSpPr>
            <a:spLocks noGrp="1"/>
          </p:cNvSpPr>
          <p:nvPr>
            <p:ph idx="1"/>
          </p:nvPr>
        </p:nvSpPr>
        <p:spPr>
          <a:xfrm>
            <a:off x="5610431" y="311217"/>
            <a:ext cx="5320696" cy="5335604"/>
          </a:xfrm>
        </p:spPr>
        <p:txBody>
          <a:bodyPr anchor="ctr">
            <a:normAutofit/>
          </a:bodyPr>
          <a:lstStyle/>
          <a:p>
            <a:pPr marL="0" indent="0">
              <a:buNone/>
            </a:pPr>
            <a:r>
              <a:rPr lang="en-US" altLang="en-US" sz="2000" dirty="0"/>
              <a:t>In 2007: Texas order grants primary custody to mom with visitation to dad. In 2008  Dad moves to North Carolina while mom and child remain in Texas.  Dad files action in North Carolina in 2009 for emergency custody, alleging child is with him in North Carolina for visitation and child has told him that new step-father is abusing her mother. The child is scheduled to return to Texas tomorrow but dad does not want to send child back to a dangerous situation.  Assume you find child is in need of protection because of threatened abuse of mother. Do you need to contact Texas court before entering an order?</a:t>
            </a:r>
            <a:br>
              <a:rPr lang="en-US" altLang="en-US" sz="1400" dirty="0"/>
            </a:br>
            <a:endParaRPr lang="en-US" altLang="en-US" sz="1400" dirty="0"/>
          </a:p>
          <a:p>
            <a:pPr marL="342900" indent="-342900">
              <a:buAutoNum type="alphaUcParenR"/>
            </a:pPr>
            <a:r>
              <a:rPr lang="en-US" sz="2000" dirty="0"/>
              <a:t>Yes</a:t>
            </a:r>
          </a:p>
          <a:p>
            <a:pPr marL="342900" indent="-342900">
              <a:buAutoNum type="alphaUcParenR"/>
            </a:pPr>
            <a:r>
              <a:rPr lang="en-US" sz="2000" dirty="0"/>
              <a:t>No</a:t>
            </a:r>
          </a:p>
        </p:txBody>
      </p:sp>
      <p:pic>
        <p:nvPicPr>
          <p:cNvPr id="4" name="Picture 2" descr="C:\Documents and Settings\blbaird\Local Settings\Temporary Internet Files\Content.IE5\SOTMZUA1\MPj04393900000[1].jpg">
            <a:extLst>
              <a:ext uri="{FF2B5EF4-FFF2-40B4-BE49-F238E27FC236}">
                <a16:creationId xmlns:a16="http://schemas.microsoft.com/office/drawing/2014/main" id="{C248DEF2-F793-2001-A3A3-3610A26F7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779" y="4621907"/>
            <a:ext cx="3070172" cy="204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ADCB80E-02F4-7FF0-184E-18A652581191}"/>
              </a:ext>
            </a:extLst>
          </p:cNvPr>
          <p:cNvPicPr>
            <a:picLocks noChangeAspect="1"/>
          </p:cNvPicPr>
          <p:nvPr/>
        </p:nvPicPr>
        <p:blipFill>
          <a:blip r:embed="rId3"/>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56172191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8016C-1575-8D4A-5111-71FEFF61D9CB}"/>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#9</a:t>
            </a:r>
          </a:p>
        </p:txBody>
      </p:sp>
      <p:sp>
        <p:nvSpPr>
          <p:cNvPr id="3" name="Content Placeholder 2">
            <a:extLst>
              <a:ext uri="{FF2B5EF4-FFF2-40B4-BE49-F238E27FC236}">
                <a16:creationId xmlns:a16="http://schemas.microsoft.com/office/drawing/2014/main" id="{F8451273-47BB-99D0-ABAC-AC53B012555C}"/>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A) Yes</a:t>
            </a:r>
            <a:endParaRPr lang="en-US" dirty="0"/>
          </a:p>
        </p:txBody>
      </p:sp>
      <p:pic>
        <p:nvPicPr>
          <p:cNvPr id="5" name="Picture 4">
            <a:extLst>
              <a:ext uri="{FF2B5EF4-FFF2-40B4-BE49-F238E27FC236}">
                <a16:creationId xmlns:a16="http://schemas.microsoft.com/office/drawing/2014/main" id="{067A737B-B5F5-8688-39DD-20816096C254}"/>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25632035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730711-3CD4-55F4-5EE9-C0EA94E19FA6}"/>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question #10</a:t>
            </a:r>
          </a:p>
        </p:txBody>
      </p:sp>
      <p:sp>
        <p:nvSpPr>
          <p:cNvPr id="3" name="Content Placeholder 2">
            <a:extLst>
              <a:ext uri="{FF2B5EF4-FFF2-40B4-BE49-F238E27FC236}">
                <a16:creationId xmlns:a16="http://schemas.microsoft.com/office/drawing/2014/main" id="{6E45B99D-4CC7-8C28-2232-9C257B8425D0}"/>
              </a:ext>
            </a:extLst>
          </p:cNvPr>
          <p:cNvSpPr>
            <a:spLocks noGrp="1"/>
          </p:cNvSpPr>
          <p:nvPr>
            <p:ph idx="1"/>
          </p:nvPr>
        </p:nvSpPr>
        <p:spPr>
          <a:xfrm>
            <a:off x="5591695" y="112296"/>
            <a:ext cx="6279463" cy="5582652"/>
          </a:xfrm>
        </p:spPr>
        <p:txBody>
          <a:bodyPr anchor="ctr">
            <a:normAutofit/>
          </a:bodyPr>
          <a:lstStyle/>
          <a:p>
            <a:pPr marL="0" indent="0">
              <a:buNone/>
            </a:pPr>
            <a:r>
              <a:rPr lang="en-US" altLang="en-US" sz="1800" dirty="0"/>
              <a:t>A child was born in New York in February 2007.  Mom and child.  Mom and child moved to North Carolina in February 2008 and father remained in New York.  In March 2008,  North Carolina DSS filed a petition alleging child is neglected; court entered nonsecure custody order placing child in foster care.  In May 2008: North Carolina court entered an adjudication order, finding the child is neglected and continuing placement in foster care. Adjudication order states that the order will become a permanent order when North Carolina becomes the home state of the child. September 2008: Mom’s lawyer argues the adjudication order is void for lack of subject matter jurisdiction because the North Carolina court did not attempt to contact the New York court nor direct that an action be instituted in New York to address the emergency regarding the child. Is the North Carolina order void?</a:t>
            </a:r>
            <a:br>
              <a:rPr lang="en-US" altLang="en-US" sz="1000" dirty="0"/>
            </a:br>
            <a:endParaRPr lang="en-US" altLang="en-US" sz="1000" dirty="0"/>
          </a:p>
          <a:p>
            <a:pPr marL="0" indent="0">
              <a:buNone/>
            </a:pPr>
            <a:r>
              <a:rPr lang="en-US" dirty="0">
                <a:solidFill>
                  <a:schemeClr val="bg2">
                    <a:lumMod val="75000"/>
                  </a:schemeClr>
                </a:solidFill>
              </a:rPr>
              <a:t>A)</a:t>
            </a:r>
            <a:r>
              <a:rPr lang="en-US" dirty="0"/>
              <a:t> Yes</a:t>
            </a:r>
          </a:p>
          <a:p>
            <a:pPr marL="0" indent="0">
              <a:buNone/>
            </a:pPr>
            <a:r>
              <a:rPr lang="en-US" dirty="0">
                <a:solidFill>
                  <a:schemeClr val="bg2">
                    <a:lumMod val="75000"/>
                  </a:schemeClr>
                </a:solidFill>
              </a:rPr>
              <a:t>B) </a:t>
            </a:r>
            <a:r>
              <a:rPr lang="en-US" dirty="0"/>
              <a:t>No</a:t>
            </a:r>
          </a:p>
        </p:txBody>
      </p:sp>
      <p:pic>
        <p:nvPicPr>
          <p:cNvPr id="4" name="Picture 2" descr="C:\Documents and Settings\blbaird\Local Settings\Temporary Internet Files\Content.IE5\SOTMZUA1\MPj04393900000[1].jpg">
            <a:extLst>
              <a:ext uri="{FF2B5EF4-FFF2-40B4-BE49-F238E27FC236}">
                <a16:creationId xmlns:a16="http://schemas.microsoft.com/office/drawing/2014/main" id="{8E8E671E-5EF8-60F6-C964-0947E5265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779" y="4621907"/>
            <a:ext cx="3070172" cy="204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5563FA-E1E2-1E9F-DCF3-B823A5CBFA5C}"/>
              </a:ext>
            </a:extLst>
          </p:cNvPr>
          <p:cNvPicPr>
            <a:picLocks noChangeAspect="1"/>
          </p:cNvPicPr>
          <p:nvPr/>
        </p:nvPicPr>
        <p:blipFill>
          <a:blip r:embed="rId3"/>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289050473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04D55-DDC1-7D4B-ECD4-510721C0AC6F}"/>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Test yourself: answer #10</a:t>
            </a:r>
          </a:p>
        </p:txBody>
      </p:sp>
      <p:sp>
        <p:nvSpPr>
          <p:cNvPr id="3" name="Content Placeholder 2">
            <a:extLst>
              <a:ext uri="{FF2B5EF4-FFF2-40B4-BE49-F238E27FC236}">
                <a16:creationId xmlns:a16="http://schemas.microsoft.com/office/drawing/2014/main" id="{2D1BE426-2D90-F7E2-61EF-65FB1E44FD16}"/>
              </a:ext>
            </a:extLst>
          </p:cNvPr>
          <p:cNvSpPr>
            <a:spLocks noGrp="1"/>
          </p:cNvSpPr>
          <p:nvPr>
            <p:ph idx="1"/>
          </p:nvPr>
        </p:nvSpPr>
        <p:spPr>
          <a:xfrm>
            <a:off x="5591695" y="1402080"/>
            <a:ext cx="5320696" cy="4053840"/>
          </a:xfrm>
        </p:spPr>
        <p:txBody>
          <a:bodyPr anchor="ctr">
            <a:normAutofit/>
          </a:bodyPr>
          <a:lstStyle/>
          <a:p>
            <a:pPr marL="0" indent="0" algn="ctr">
              <a:buNone/>
            </a:pPr>
            <a:r>
              <a:rPr lang="en-US" sz="2800" dirty="0"/>
              <a:t>B) No</a:t>
            </a:r>
          </a:p>
        </p:txBody>
      </p:sp>
      <p:pic>
        <p:nvPicPr>
          <p:cNvPr id="5" name="Picture 4">
            <a:extLst>
              <a:ext uri="{FF2B5EF4-FFF2-40B4-BE49-F238E27FC236}">
                <a16:creationId xmlns:a16="http://schemas.microsoft.com/office/drawing/2014/main" id="{273AA17A-8765-20D1-CF60-2DFA67C7E729}"/>
              </a:ext>
            </a:extLst>
          </p:cNvPr>
          <p:cNvPicPr>
            <a:picLocks noChangeAspect="1"/>
          </p:cNvPicPr>
          <p:nvPr/>
        </p:nvPicPr>
        <p:blipFill>
          <a:blip r:embed="rId2"/>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176829870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14057-9901-D279-104A-5559AEB55F65}"/>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Emergency jurisdiction</a:t>
            </a:r>
          </a:p>
        </p:txBody>
      </p:sp>
      <p:pic>
        <p:nvPicPr>
          <p:cNvPr id="4" name="Picture 3">
            <a:extLst>
              <a:ext uri="{FF2B5EF4-FFF2-40B4-BE49-F238E27FC236}">
                <a16:creationId xmlns:a16="http://schemas.microsoft.com/office/drawing/2014/main" id="{BDEC3A83-8E11-7C18-CD99-ABD4D8885BFE}"/>
              </a:ext>
            </a:extLst>
          </p:cNvPr>
          <p:cNvPicPr>
            <a:picLocks noChangeAspect="1"/>
          </p:cNvPicPr>
          <p:nvPr/>
        </p:nvPicPr>
        <p:blipFill>
          <a:blip r:embed="rId5"/>
          <a:stretch>
            <a:fillRect/>
          </a:stretch>
        </p:blipFill>
        <p:spPr>
          <a:xfrm rot="578912">
            <a:off x="4343535" y="-1201211"/>
            <a:ext cx="4437786" cy="4437786"/>
          </a:xfrm>
          <a:prstGeom prst="rect">
            <a:avLst/>
          </a:prstGeom>
        </p:spPr>
      </p:pic>
      <p:pic>
        <p:nvPicPr>
          <p:cNvPr id="5" name="Picture 4" descr="C:\Documents and Settings\blbaird\Local Settings\Temporary Internet Files\Content.IE5\DROZZFU8\MCMP00224_0000[1].wmf">
            <a:extLst>
              <a:ext uri="{FF2B5EF4-FFF2-40B4-BE49-F238E27FC236}">
                <a16:creationId xmlns:a16="http://schemas.microsoft.com/office/drawing/2014/main" id="{B59EA091-2DC1-5666-4014-BD555E3BC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82398">
            <a:off x="5303146" y="2748045"/>
            <a:ext cx="4240213"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blbaird\Local Settings\Temporary Internet Files\Content.IE5\WPMZWLYB\MPj04393300000[1].jpg">
            <a:extLst>
              <a:ext uri="{FF2B5EF4-FFF2-40B4-BE49-F238E27FC236}">
                <a16:creationId xmlns:a16="http://schemas.microsoft.com/office/drawing/2014/main" id="{4E1C69FA-E028-1B37-4480-A18196DD93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8932" y="252970"/>
            <a:ext cx="20574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Documents and Settings\blbaird\Local Settings\Temporary Internet Files\Content.IE5\9F4IS1Q8\MPj03092590000[1].jpg">
            <a:extLst>
              <a:ext uri="{FF2B5EF4-FFF2-40B4-BE49-F238E27FC236}">
                <a16:creationId xmlns:a16="http://schemas.microsoft.com/office/drawing/2014/main" id="{81AE3D81-FE99-6345-A378-6AEDD6C40A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5441" y="4206303"/>
            <a:ext cx="2091371" cy="13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6569C80-513F-7EE5-0DBD-67743637595B}"/>
              </a:ext>
            </a:extLst>
          </p:cNvPr>
          <p:cNvSpPr txBox="1"/>
          <p:nvPr/>
        </p:nvSpPr>
        <p:spPr>
          <a:xfrm>
            <a:off x="5794411" y="5693473"/>
            <a:ext cx="1536034" cy="523220"/>
          </a:xfrm>
          <a:prstGeom prst="rect">
            <a:avLst/>
          </a:prstGeom>
          <a:noFill/>
        </p:spPr>
        <p:txBody>
          <a:bodyPr wrap="square" rtlCol="0">
            <a:spAutoFit/>
          </a:bodyPr>
          <a:lstStyle/>
          <a:p>
            <a:r>
              <a:rPr lang="en-US" sz="2800" dirty="0"/>
              <a:t>UCCJEA</a:t>
            </a:r>
            <a:endParaRPr lang="en-US" dirty="0"/>
          </a:p>
        </p:txBody>
      </p:sp>
      <p:pic>
        <p:nvPicPr>
          <p:cNvPr id="15" name="Audio 14">
            <a:extLst>
              <a:ext uri="{FF2B5EF4-FFF2-40B4-BE49-F238E27FC236}">
                <a16:creationId xmlns:a16="http://schemas.microsoft.com/office/drawing/2014/main" id="{9CDCB858-F22B-DCA0-4867-4D8B0F142B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pic>
        <p:nvPicPr>
          <p:cNvPr id="17" name="Picture 16">
            <a:extLst>
              <a:ext uri="{FF2B5EF4-FFF2-40B4-BE49-F238E27FC236}">
                <a16:creationId xmlns:a16="http://schemas.microsoft.com/office/drawing/2014/main" id="{E9119471-B633-BCE5-2B05-D0518E4D4D9B}"/>
              </a:ext>
            </a:extLst>
          </p:cNvPr>
          <p:cNvPicPr>
            <a:picLocks noChangeAspect="1"/>
          </p:cNvPicPr>
          <p:nvPr/>
        </p:nvPicPr>
        <p:blipFill>
          <a:blip r:embed="rId10"/>
          <a:stretch>
            <a:fillRect/>
          </a:stretch>
        </p:blipFill>
        <p:spPr>
          <a:xfrm>
            <a:off x="348189" y="6355420"/>
            <a:ext cx="2373796" cy="382870"/>
          </a:xfrm>
          <a:prstGeom prst="rect">
            <a:avLst/>
          </a:prstGeom>
        </p:spPr>
      </p:pic>
    </p:spTree>
    <p:extLst>
      <p:ext uri="{BB962C8B-B14F-4D97-AF65-F5344CB8AC3E}">
        <p14:creationId xmlns:p14="http://schemas.microsoft.com/office/powerpoint/2010/main" val="1336860191"/>
      </p:ext>
    </p:extLst>
  </p:cSld>
  <p:clrMapOvr>
    <a:masterClrMapping/>
  </p:clrMapOvr>
  <mc:AlternateContent xmlns:mc="http://schemas.openxmlformats.org/markup-compatibility/2006" xmlns:p14="http://schemas.microsoft.com/office/powerpoint/2010/main">
    <mc:Choice Requires="p14">
      <p:transition spd="med" p14:dur="700" advTm="28258">
        <p:fade/>
      </p:transition>
    </mc:Choice>
    <mc:Fallback xmlns="">
      <p:transition spd="med" advTm="282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9D9F5-23CB-7696-4030-70ED3949C379}"/>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Wrap</a:t>
            </a:r>
            <a:br>
              <a:rPr lang="en-US" sz="3000" dirty="0">
                <a:solidFill>
                  <a:srgbClr val="FFFFFF"/>
                </a:solidFill>
              </a:rPr>
            </a:br>
            <a:r>
              <a:rPr lang="en-US" sz="3000" dirty="0">
                <a:solidFill>
                  <a:srgbClr val="FFFFFF"/>
                </a:solidFill>
              </a:rPr>
              <a:t>up</a:t>
            </a:r>
          </a:p>
        </p:txBody>
      </p:sp>
      <p:sp>
        <p:nvSpPr>
          <p:cNvPr id="3" name="Content Placeholder 2">
            <a:extLst>
              <a:ext uri="{FF2B5EF4-FFF2-40B4-BE49-F238E27FC236}">
                <a16:creationId xmlns:a16="http://schemas.microsoft.com/office/drawing/2014/main" id="{E4D4DB1F-0E00-AE67-66CA-A5B0E7384E72}"/>
              </a:ext>
            </a:extLst>
          </p:cNvPr>
          <p:cNvSpPr>
            <a:spLocks noGrp="1"/>
          </p:cNvSpPr>
          <p:nvPr>
            <p:ph idx="1"/>
          </p:nvPr>
        </p:nvSpPr>
        <p:spPr>
          <a:xfrm>
            <a:off x="5610431" y="1534427"/>
            <a:ext cx="5320696" cy="1894573"/>
          </a:xfrm>
        </p:spPr>
        <p:txBody>
          <a:bodyPr anchor="ctr">
            <a:normAutofit/>
          </a:bodyPr>
          <a:lstStyle/>
          <a:p>
            <a:pPr marL="0" indent="0">
              <a:buNone/>
            </a:pPr>
            <a:r>
              <a:rPr lang="en-US" sz="2400" dirty="0"/>
              <a:t>Contact: Cheryl Howell</a:t>
            </a:r>
          </a:p>
          <a:p>
            <a:pPr marL="0" indent="0">
              <a:buNone/>
            </a:pPr>
            <a:r>
              <a:rPr lang="en-US" sz="2400" dirty="0"/>
              <a:t>Phone: 919.966.4437</a:t>
            </a:r>
          </a:p>
          <a:p>
            <a:pPr marL="0" indent="0">
              <a:buNone/>
            </a:pPr>
            <a:r>
              <a:rPr lang="en-US" sz="2400" dirty="0"/>
              <a:t>Email: </a:t>
            </a:r>
            <a:r>
              <a:rPr lang="en-US" sz="2400" dirty="0">
                <a:hlinkClick r:id="rId5"/>
              </a:rPr>
              <a:t>howell@sog.unc.edu</a:t>
            </a:r>
            <a:endParaRPr lang="en-US" sz="2400" dirty="0"/>
          </a:p>
          <a:p>
            <a:pPr marL="0" indent="0">
              <a:buNone/>
            </a:pPr>
            <a:endParaRPr lang="en-US" dirty="0"/>
          </a:p>
        </p:txBody>
      </p:sp>
      <p:pic>
        <p:nvPicPr>
          <p:cNvPr id="5" name="Picture 4">
            <a:extLst>
              <a:ext uri="{FF2B5EF4-FFF2-40B4-BE49-F238E27FC236}">
                <a16:creationId xmlns:a16="http://schemas.microsoft.com/office/drawing/2014/main" id="{627EFC51-3272-D6BC-6F0B-60446D161B5C}"/>
              </a:ext>
            </a:extLst>
          </p:cNvPr>
          <p:cNvPicPr>
            <a:picLocks noChangeAspect="1"/>
          </p:cNvPicPr>
          <p:nvPr/>
        </p:nvPicPr>
        <p:blipFill>
          <a:blip r:embed="rId6"/>
          <a:stretch>
            <a:fillRect/>
          </a:stretch>
        </p:blipFill>
        <p:spPr>
          <a:xfrm>
            <a:off x="9366710" y="624840"/>
            <a:ext cx="2458720" cy="3688080"/>
          </a:xfrm>
          <a:prstGeom prst="rect">
            <a:avLst/>
          </a:prstGeom>
        </p:spPr>
      </p:pic>
      <p:pic>
        <p:nvPicPr>
          <p:cNvPr id="6" name="Picture 7" descr="C:\Documents and Settings\blbaird\Local Settings\Temporary Internet Files\Content.IE5\W1AN8PQJ\MCj04315600000[1].png">
            <a:extLst>
              <a:ext uri="{FF2B5EF4-FFF2-40B4-BE49-F238E27FC236}">
                <a16:creationId xmlns:a16="http://schemas.microsoft.com/office/drawing/2014/main" id="{610096C0-6B5D-5DCE-DF5A-1D3D95325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5182" y="3505200"/>
            <a:ext cx="24257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283741A-030D-1545-8109-C63530240D3D}"/>
              </a:ext>
            </a:extLst>
          </p:cNvPr>
          <p:cNvPicPr>
            <a:picLocks noChangeAspect="1"/>
          </p:cNvPicPr>
          <p:nvPr/>
        </p:nvPicPr>
        <p:blipFill>
          <a:blip r:embed="rId8"/>
          <a:stretch>
            <a:fillRect/>
          </a:stretch>
        </p:blipFill>
        <p:spPr>
          <a:xfrm>
            <a:off x="348189" y="6355420"/>
            <a:ext cx="2373796" cy="382870"/>
          </a:xfrm>
          <a:prstGeom prst="rect">
            <a:avLst/>
          </a:prstGeom>
        </p:spPr>
      </p:pic>
      <p:pic>
        <p:nvPicPr>
          <p:cNvPr id="39" name="Audio 38">
            <a:extLst>
              <a:ext uri="{FF2B5EF4-FFF2-40B4-BE49-F238E27FC236}">
                <a16:creationId xmlns:a16="http://schemas.microsoft.com/office/drawing/2014/main" id="{679DF427-E8BB-7C1F-C0FD-128C867292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5945040"/>
      </p:ext>
    </p:extLst>
  </p:cSld>
  <p:clrMapOvr>
    <a:masterClrMapping/>
  </p:clrMapOvr>
  <mc:AlternateContent xmlns:mc="http://schemas.openxmlformats.org/markup-compatibility/2006" xmlns:p14="http://schemas.microsoft.com/office/powerpoint/2010/main">
    <mc:Choice Requires="p14">
      <p:transition spd="med" p14:dur="700" advTm="29912">
        <p:fade/>
      </p:transition>
    </mc:Choice>
    <mc:Fallback xmlns="">
      <p:transition spd="med" advTm="299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9E718-842F-E743-976A-1D7523F917B9}"/>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Personal jurisdiction</a:t>
            </a:r>
          </a:p>
        </p:txBody>
      </p:sp>
      <p:sp>
        <p:nvSpPr>
          <p:cNvPr id="3" name="Content Placeholder 2">
            <a:extLst>
              <a:ext uri="{FF2B5EF4-FFF2-40B4-BE49-F238E27FC236}">
                <a16:creationId xmlns:a16="http://schemas.microsoft.com/office/drawing/2014/main" id="{8EB9D0AE-F509-9F52-4EFB-629604537F20}"/>
              </a:ext>
            </a:extLst>
          </p:cNvPr>
          <p:cNvSpPr>
            <a:spLocks noGrp="1"/>
          </p:cNvSpPr>
          <p:nvPr>
            <p:ph idx="1"/>
          </p:nvPr>
        </p:nvSpPr>
        <p:spPr>
          <a:xfrm>
            <a:off x="5591695" y="1402080"/>
            <a:ext cx="5320696" cy="4053840"/>
          </a:xfrm>
        </p:spPr>
        <p:txBody>
          <a:bodyPr anchor="ctr">
            <a:normAutofit/>
          </a:bodyPr>
          <a:lstStyle/>
          <a:p>
            <a:pPr marL="0" indent="0" algn="ctr">
              <a:buNone/>
            </a:pPr>
            <a:r>
              <a:rPr lang="en-US" sz="2400" dirty="0"/>
              <a:t>Three Requirements</a:t>
            </a:r>
          </a:p>
          <a:p>
            <a:pPr marL="0" indent="0" algn="ctr">
              <a:buNone/>
            </a:pPr>
            <a:endParaRPr lang="en-US" dirty="0"/>
          </a:p>
          <a:p>
            <a:r>
              <a:rPr lang="en-US" sz="2400" dirty="0"/>
              <a:t>Service of process</a:t>
            </a:r>
          </a:p>
          <a:p>
            <a:r>
              <a:rPr lang="en-US" sz="2400" dirty="0"/>
              <a:t>Long-arm statute</a:t>
            </a:r>
          </a:p>
          <a:p>
            <a:r>
              <a:rPr lang="en-US" sz="2400" dirty="0"/>
              <a:t>Minimum contacts test</a:t>
            </a:r>
          </a:p>
        </p:txBody>
      </p:sp>
      <p:pic>
        <p:nvPicPr>
          <p:cNvPr id="4" name="Picture 3">
            <a:extLst>
              <a:ext uri="{FF2B5EF4-FFF2-40B4-BE49-F238E27FC236}">
                <a16:creationId xmlns:a16="http://schemas.microsoft.com/office/drawing/2014/main" id="{462FCE66-91A0-DC91-7AFA-16A3B7BC3417}"/>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48" name="Audio 47">
            <a:extLst>
              <a:ext uri="{FF2B5EF4-FFF2-40B4-BE49-F238E27FC236}">
                <a16:creationId xmlns:a16="http://schemas.microsoft.com/office/drawing/2014/main" id="{7D096A09-CE5F-4020-779A-92AEF5FCED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96198054"/>
      </p:ext>
    </p:extLst>
  </p:cSld>
  <p:clrMapOvr>
    <a:masterClrMapping/>
  </p:clrMapOvr>
  <mc:AlternateContent xmlns:mc="http://schemas.openxmlformats.org/markup-compatibility/2006" xmlns:p14="http://schemas.microsoft.com/office/powerpoint/2010/main">
    <mc:Choice Requires="p14">
      <p:transition spd="med" p14:dur="700" advTm="74374">
        <p:fade/>
      </p:transition>
    </mc:Choice>
    <mc:Fallback xmlns="">
      <p:transition spd="med" advTm="74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CB22D-3015-7BE2-4B5E-F80105276B00}"/>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Personal jurisdiction in custody cases</a:t>
            </a:r>
          </a:p>
        </p:txBody>
      </p:sp>
      <p:sp>
        <p:nvSpPr>
          <p:cNvPr id="3" name="Content Placeholder 2">
            <a:extLst>
              <a:ext uri="{FF2B5EF4-FFF2-40B4-BE49-F238E27FC236}">
                <a16:creationId xmlns:a16="http://schemas.microsoft.com/office/drawing/2014/main" id="{F0B4B9F0-B123-C523-CFE0-A19A83D807D9}"/>
              </a:ext>
            </a:extLst>
          </p:cNvPr>
          <p:cNvSpPr>
            <a:spLocks noGrp="1"/>
          </p:cNvSpPr>
          <p:nvPr>
            <p:ph idx="1"/>
          </p:nvPr>
        </p:nvSpPr>
        <p:spPr>
          <a:xfrm>
            <a:off x="5591695" y="1402080"/>
            <a:ext cx="5320696" cy="4053840"/>
          </a:xfrm>
        </p:spPr>
        <p:txBody>
          <a:bodyPr anchor="ctr">
            <a:normAutofit/>
          </a:bodyPr>
          <a:lstStyle/>
          <a:p>
            <a:pPr marL="0" indent="0" algn="ctr">
              <a:buNone/>
            </a:pPr>
            <a:r>
              <a:rPr lang="en-US" sz="2400" dirty="0"/>
              <a:t>In North Carolina</a:t>
            </a:r>
          </a:p>
          <a:p>
            <a:pPr marL="0" indent="0" algn="ctr">
              <a:buNone/>
            </a:pPr>
            <a:endParaRPr lang="en-US" dirty="0"/>
          </a:p>
          <a:p>
            <a:pPr algn="ctr"/>
            <a:r>
              <a:rPr lang="en-US" altLang="en-US" sz="2400" i="1" dirty="0"/>
              <a:t>Harris v. Harris</a:t>
            </a:r>
            <a:r>
              <a:rPr lang="en-US" altLang="en-US" sz="2400" dirty="0"/>
              <a:t>, 104 NC App 574 (1991)</a:t>
            </a:r>
          </a:p>
          <a:p>
            <a:pPr algn="ctr"/>
            <a:r>
              <a:rPr lang="en-US" altLang="en-US" sz="2400" i="1" dirty="0"/>
              <a:t>In re </a:t>
            </a:r>
            <a:r>
              <a:rPr lang="en-US" altLang="en-US" sz="2400" i="1" dirty="0" err="1"/>
              <a:t>Finnican</a:t>
            </a:r>
            <a:r>
              <a:rPr lang="en-US" altLang="en-US" sz="2400" dirty="0"/>
              <a:t>, 104 NC App 157 (1991)</a:t>
            </a:r>
          </a:p>
        </p:txBody>
      </p:sp>
      <p:pic>
        <p:nvPicPr>
          <p:cNvPr id="4" name="Picture 3">
            <a:extLst>
              <a:ext uri="{FF2B5EF4-FFF2-40B4-BE49-F238E27FC236}">
                <a16:creationId xmlns:a16="http://schemas.microsoft.com/office/drawing/2014/main" id="{ADA52C29-8E29-F122-22EE-B15ED4797A04}"/>
              </a:ext>
            </a:extLst>
          </p:cNvPr>
          <p:cNvPicPr>
            <a:picLocks noChangeAspect="1"/>
          </p:cNvPicPr>
          <p:nvPr/>
        </p:nvPicPr>
        <p:blipFill>
          <a:blip r:embed="rId5"/>
          <a:stretch>
            <a:fillRect/>
          </a:stretch>
        </p:blipFill>
        <p:spPr>
          <a:xfrm>
            <a:off x="348189" y="6355420"/>
            <a:ext cx="2373796" cy="382870"/>
          </a:xfrm>
          <a:prstGeom prst="rect">
            <a:avLst/>
          </a:prstGeom>
        </p:spPr>
      </p:pic>
      <p:pic>
        <p:nvPicPr>
          <p:cNvPr id="27" name="Audio 26">
            <a:extLst>
              <a:ext uri="{FF2B5EF4-FFF2-40B4-BE49-F238E27FC236}">
                <a16:creationId xmlns:a16="http://schemas.microsoft.com/office/drawing/2014/main" id="{02698BFE-E7C5-6225-DAB2-29F4C17FBA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3428835"/>
      </p:ext>
    </p:extLst>
  </p:cSld>
  <p:clrMapOvr>
    <a:masterClrMapping/>
  </p:clrMapOvr>
  <mc:AlternateContent xmlns:mc="http://schemas.openxmlformats.org/markup-compatibility/2006" xmlns:p14="http://schemas.microsoft.com/office/powerpoint/2010/main">
    <mc:Choice Requires="p14">
      <p:transition spd="med" p14:dur="700" advTm="50345">
        <p:fade/>
      </p:transition>
    </mc:Choice>
    <mc:Fallback xmlns="">
      <p:transition spd="med" advTm="50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A60ACB-443B-9035-6056-4A68CAD51A95}"/>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2360" dirty="0">
                <a:solidFill>
                  <a:srgbClr val="FFFFFF"/>
                </a:solidFill>
              </a:rPr>
              <a:t>Summary of personal jurisdiction</a:t>
            </a:r>
          </a:p>
        </p:txBody>
      </p:sp>
      <p:sp>
        <p:nvSpPr>
          <p:cNvPr id="3" name="Content Placeholder 2">
            <a:extLst>
              <a:ext uri="{FF2B5EF4-FFF2-40B4-BE49-F238E27FC236}">
                <a16:creationId xmlns:a16="http://schemas.microsoft.com/office/drawing/2014/main" id="{E5D01955-285C-54C1-98A3-49CAF9CCD52D}"/>
              </a:ext>
            </a:extLst>
          </p:cNvPr>
          <p:cNvSpPr>
            <a:spLocks noGrp="1"/>
          </p:cNvSpPr>
          <p:nvPr>
            <p:ph idx="1"/>
          </p:nvPr>
        </p:nvSpPr>
        <p:spPr>
          <a:xfrm>
            <a:off x="5132832" y="400050"/>
            <a:ext cx="6600304" cy="6305550"/>
          </a:xfrm>
        </p:spPr>
        <p:txBody>
          <a:bodyPr anchor="t">
            <a:normAutofit/>
          </a:bodyPr>
          <a:lstStyle/>
          <a:p>
            <a:pPr marL="0" indent="0" algn="ctr">
              <a:buNone/>
            </a:pPr>
            <a:r>
              <a:rPr lang="en-US" sz="2400" dirty="0"/>
              <a:t>Personal Jurisdiction</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Jurisdiction over a person</a:t>
            </a:r>
          </a:p>
          <a:p>
            <a:pPr marL="0" indent="0" algn="ctr">
              <a:buNone/>
            </a:pPr>
            <a:endParaRPr lang="en-US" sz="2400" dirty="0"/>
          </a:p>
          <a:p>
            <a:pPr marL="0" indent="0" algn="ctr">
              <a:buNone/>
            </a:pPr>
            <a:endParaRPr lang="en-US" sz="2400" dirty="0"/>
          </a:p>
          <a:p>
            <a:pPr marL="0" indent="0" algn="ctr">
              <a:buNone/>
            </a:pPr>
            <a:r>
              <a:rPr lang="en-US" sz="2400" dirty="0"/>
              <a:t>Serve or waive service process</a:t>
            </a:r>
          </a:p>
        </p:txBody>
      </p:sp>
      <p:sp>
        <p:nvSpPr>
          <p:cNvPr id="4" name="Down Arrow 3">
            <a:extLst>
              <a:ext uri="{FF2B5EF4-FFF2-40B4-BE49-F238E27FC236}">
                <a16:creationId xmlns:a16="http://schemas.microsoft.com/office/drawing/2014/main" id="{2EB9AABD-D93E-10DC-77FD-33D8594B5FDD}"/>
              </a:ext>
            </a:extLst>
          </p:cNvPr>
          <p:cNvSpPr/>
          <p:nvPr/>
        </p:nvSpPr>
        <p:spPr>
          <a:xfrm>
            <a:off x="8190890" y="3086100"/>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Down Arrow 4">
            <a:extLst>
              <a:ext uri="{FF2B5EF4-FFF2-40B4-BE49-F238E27FC236}">
                <a16:creationId xmlns:a16="http://schemas.microsoft.com/office/drawing/2014/main" id="{D6D3B0F7-00DD-E032-5879-F050541DFF12}"/>
              </a:ext>
            </a:extLst>
          </p:cNvPr>
          <p:cNvSpPr/>
          <p:nvPr/>
        </p:nvSpPr>
        <p:spPr>
          <a:xfrm>
            <a:off x="8190890" y="1243584"/>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15">
            <a:extLst>
              <a:ext uri="{FF2B5EF4-FFF2-40B4-BE49-F238E27FC236}">
                <a16:creationId xmlns:a16="http://schemas.microsoft.com/office/drawing/2014/main" id="{EB916471-947B-3FB7-3B90-90758A770671}"/>
              </a:ext>
            </a:extLst>
          </p:cNvPr>
          <p:cNvPicPr>
            <a:picLocks noChangeAspect="1"/>
          </p:cNvPicPr>
          <p:nvPr/>
        </p:nvPicPr>
        <p:blipFill>
          <a:blip r:embed="rId5"/>
          <a:stretch>
            <a:fillRect/>
          </a:stretch>
        </p:blipFill>
        <p:spPr>
          <a:xfrm>
            <a:off x="5870552" y="4508366"/>
            <a:ext cx="5124864" cy="1798198"/>
          </a:xfrm>
          <a:prstGeom prst="rect">
            <a:avLst/>
          </a:prstGeom>
        </p:spPr>
      </p:pic>
      <p:pic>
        <p:nvPicPr>
          <p:cNvPr id="17" name="Picture 16">
            <a:extLst>
              <a:ext uri="{FF2B5EF4-FFF2-40B4-BE49-F238E27FC236}">
                <a16:creationId xmlns:a16="http://schemas.microsoft.com/office/drawing/2014/main" id="{A0B78680-3BAD-8FFF-BF6C-5FF351DECB51}"/>
              </a:ext>
            </a:extLst>
          </p:cNvPr>
          <p:cNvPicPr>
            <a:picLocks noChangeAspect="1"/>
          </p:cNvPicPr>
          <p:nvPr/>
        </p:nvPicPr>
        <p:blipFill>
          <a:blip r:embed="rId6"/>
          <a:stretch>
            <a:fillRect/>
          </a:stretch>
        </p:blipFill>
        <p:spPr>
          <a:xfrm>
            <a:off x="348189" y="6355420"/>
            <a:ext cx="2373796" cy="382870"/>
          </a:xfrm>
          <a:prstGeom prst="rect">
            <a:avLst/>
          </a:prstGeom>
        </p:spPr>
      </p:pic>
      <p:pic>
        <p:nvPicPr>
          <p:cNvPr id="28" name="Audio 27">
            <a:extLst>
              <a:ext uri="{FF2B5EF4-FFF2-40B4-BE49-F238E27FC236}">
                <a16:creationId xmlns:a16="http://schemas.microsoft.com/office/drawing/2014/main" id="{EEADAA90-32DE-6C71-B967-6BC06A2458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70264147"/>
      </p:ext>
    </p:extLst>
  </p:cSld>
  <p:clrMapOvr>
    <a:masterClrMapping/>
  </p:clrMapOvr>
  <mc:AlternateContent xmlns:mc="http://schemas.openxmlformats.org/markup-compatibility/2006" xmlns:p14="http://schemas.microsoft.com/office/powerpoint/2010/main">
    <mc:Choice Requires="p14">
      <p:transition spd="med" p14:dur="700" advTm="14605">
        <p:fade/>
      </p:transition>
    </mc:Choice>
    <mc:Fallback xmlns="">
      <p:transition spd="med" advTm="14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80BD21-CFE5-B6C0-59FC-32977E02650E}"/>
              </a:ext>
            </a:extLst>
          </p:cNvPr>
          <p:cNvPicPr>
            <a:picLocks noChangeAspect="1"/>
          </p:cNvPicPr>
          <p:nvPr/>
        </p:nvPicPr>
        <p:blipFill>
          <a:blip r:embed="rId5"/>
          <a:stretch>
            <a:fillRect/>
          </a:stretch>
        </p:blipFill>
        <p:spPr>
          <a:xfrm>
            <a:off x="348189" y="6355420"/>
            <a:ext cx="2373796" cy="382870"/>
          </a:xfrm>
          <a:prstGeom prst="rect">
            <a:avLst/>
          </a:prstGeom>
        </p:spPr>
      </p:pic>
      <p:sp>
        <p:nvSpPr>
          <p:cNvPr id="2" name="Title 1">
            <a:extLst>
              <a:ext uri="{FF2B5EF4-FFF2-40B4-BE49-F238E27FC236}">
                <a16:creationId xmlns:a16="http://schemas.microsoft.com/office/drawing/2014/main" id="{B25DD0C1-1BFF-436B-5152-DB8FBD41CFA8}"/>
              </a:ext>
            </a:extLst>
          </p:cNvPr>
          <p:cNvSpPr>
            <a:spLocks noGrp="1"/>
          </p:cNvSpPr>
          <p:nvPr>
            <p:ph type="title"/>
          </p:nvPr>
        </p:nvSpPr>
        <p:spPr>
          <a:xfrm>
            <a:off x="1260873" y="1586484"/>
            <a:ext cx="3685032" cy="3685032"/>
          </a:xfrm>
          <a:prstGeom prst="ellipse">
            <a:avLst/>
          </a:prstGeom>
          <a:solidFill>
            <a:schemeClr val="bg2">
              <a:lumMod val="90000"/>
            </a:schemeClr>
          </a:solidFill>
          <a:ln>
            <a:noFill/>
          </a:ln>
        </p:spPr>
        <p:txBody>
          <a:bodyPr>
            <a:normAutofit/>
          </a:bodyPr>
          <a:lstStyle/>
          <a:p>
            <a:r>
              <a:rPr lang="en-US" sz="3000" dirty="0">
                <a:solidFill>
                  <a:srgbClr val="FFFFFF"/>
                </a:solidFill>
              </a:rPr>
              <a:t>What’s next?</a:t>
            </a:r>
          </a:p>
        </p:txBody>
      </p:sp>
      <p:sp>
        <p:nvSpPr>
          <p:cNvPr id="5" name="Content Placeholder 2">
            <a:extLst>
              <a:ext uri="{FF2B5EF4-FFF2-40B4-BE49-F238E27FC236}">
                <a16:creationId xmlns:a16="http://schemas.microsoft.com/office/drawing/2014/main" id="{2ABD434D-FE54-2D22-DD29-20605D380EB0}"/>
              </a:ext>
            </a:extLst>
          </p:cNvPr>
          <p:cNvSpPr txBox="1">
            <a:spLocks/>
          </p:cNvSpPr>
          <p:nvPr/>
        </p:nvSpPr>
        <p:spPr>
          <a:xfrm>
            <a:off x="5591695" y="1217676"/>
            <a:ext cx="5320696" cy="405384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400"/>
              <a:t>Subject Matter Jurisdiction</a:t>
            </a:r>
            <a:endParaRPr lang="en-US" sz="2400" dirty="0"/>
          </a:p>
        </p:txBody>
      </p:sp>
      <p:sp>
        <p:nvSpPr>
          <p:cNvPr id="6" name="Down Arrow 5">
            <a:extLst>
              <a:ext uri="{FF2B5EF4-FFF2-40B4-BE49-F238E27FC236}">
                <a16:creationId xmlns:a16="http://schemas.microsoft.com/office/drawing/2014/main" id="{6100B060-BDF7-E244-6464-27253B03FCBC}"/>
              </a:ext>
            </a:extLst>
          </p:cNvPr>
          <p:cNvSpPr/>
          <p:nvPr/>
        </p:nvSpPr>
        <p:spPr>
          <a:xfrm rot="980755">
            <a:off x="7013672" y="1885279"/>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Down Arrow 6">
            <a:extLst>
              <a:ext uri="{FF2B5EF4-FFF2-40B4-BE49-F238E27FC236}">
                <a16:creationId xmlns:a16="http://schemas.microsoft.com/office/drawing/2014/main" id="{06D8641A-FAD8-E9BB-9F1A-AAA79107A5D5}"/>
              </a:ext>
            </a:extLst>
          </p:cNvPr>
          <p:cNvSpPr/>
          <p:nvPr/>
        </p:nvSpPr>
        <p:spPr>
          <a:xfrm rot="20369981">
            <a:off x="9112221" y="1875695"/>
            <a:ext cx="484188"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 name="Group 19">
            <a:extLst>
              <a:ext uri="{FF2B5EF4-FFF2-40B4-BE49-F238E27FC236}">
                <a16:creationId xmlns:a16="http://schemas.microsoft.com/office/drawing/2014/main" id="{F837DB99-C3BD-2F30-D635-014E4A56F21B}"/>
              </a:ext>
            </a:extLst>
          </p:cNvPr>
          <p:cNvGrpSpPr>
            <a:grpSpLocks/>
          </p:cNvGrpSpPr>
          <p:nvPr/>
        </p:nvGrpSpPr>
        <p:grpSpPr bwMode="auto">
          <a:xfrm>
            <a:off x="5311993" y="2872803"/>
            <a:ext cx="2940050" cy="2398713"/>
            <a:chOff x="5562600" y="3429000"/>
            <a:chExt cx="2939509" cy="2398931"/>
          </a:xfrm>
        </p:grpSpPr>
        <p:pic>
          <p:nvPicPr>
            <p:cNvPr id="11" name="Picture 23" descr="C:\Documents and Settings\blbaird\Local Settings\Temporary Internet Files\Content.IE5\DROZZFU8\MPj03057610000[1].jpg">
              <a:extLst>
                <a:ext uri="{FF2B5EF4-FFF2-40B4-BE49-F238E27FC236}">
                  <a16:creationId xmlns:a16="http://schemas.microsoft.com/office/drawing/2014/main" id="{4B6D46D2-5E9D-9C7C-F4B8-4EBA918DC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216739" y="3429000"/>
              <a:ext cx="228537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3">
              <a:extLst>
                <a:ext uri="{FF2B5EF4-FFF2-40B4-BE49-F238E27FC236}">
                  <a16:creationId xmlns:a16="http://schemas.microsoft.com/office/drawing/2014/main" id="{0F360093-8858-70AD-D58C-6EA56D8ABD91}"/>
                </a:ext>
              </a:extLst>
            </p:cNvPr>
            <p:cNvSpPr txBox="1">
              <a:spLocks noChangeArrowheads="1"/>
            </p:cNvSpPr>
            <p:nvPr/>
          </p:nvSpPr>
          <p:spPr bwMode="auto">
            <a:xfrm rot="1312321">
              <a:off x="6246231" y="4280757"/>
              <a:ext cx="209407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a:p>
              <a:pPr eaLnBrk="1" hangingPunct="1"/>
              <a:r>
                <a:rPr lang="en-US" altLang="en-US" sz="1600"/>
                <a:t>Case  00-678-0111</a:t>
              </a:r>
            </a:p>
          </p:txBody>
        </p:sp>
        <p:sp>
          <p:nvSpPr>
            <p:cNvPr id="14" name="TextBox 23">
              <a:extLst>
                <a:ext uri="{FF2B5EF4-FFF2-40B4-BE49-F238E27FC236}">
                  <a16:creationId xmlns:a16="http://schemas.microsoft.com/office/drawing/2014/main" id="{F5380BEE-1B00-4B98-FE06-A56250F9173D}"/>
                </a:ext>
              </a:extLst>
            </p:cNvPr>
            <p:cNvSpPr txBox="1">
              <a:spLocks noChangeArrowheads="1"/>
            </p:cNvSpPr>
            <p:nvPr/>
          </p:nvSpPr>
          <p:spPr bwMode="auto">
            <a:xfrm>
              <a:off x="5562600" y="5181600"/>
              <a:ext cx="281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a:p>
              <a:pPr eaLnBrk="1" hangingPunct="1"/>
              <a:r>
                <a:rPr lang="en-US" altLang="en-US"/>
                <a:t>  Jurisdiction over a case</a:t>
              </a:r>
            </a:p>
          </p:txBody>
        </p:sp>
      </p:grpSp>
      <p:grpSp>
        <p:nvGrpSpPr>
          <p:cNvPr id="15" name="Group 27">
            <a:extLst>
              <a:ext uri="{FF2B5EF4-FFF2-40B4-BE49-F238E27FC236}">
                <a16:creationId xmlns:a16="http://schemas.microsoft.com/office/drawing/2014/main" id="{E5A45811-8A98-4F29-EBE6-82A1037A3122}"/>
              </a:ext>
            </a:extLst>
          </p:cNvPr>
          <p:cNvGrpSpPr>
            <a:grpSpLocks/>
          </p:cNvGrpSpPr>
          <p:nvPr/>
        </p:nvGrpSpPr>
        <p:grpSpPr bwMode="auto">
          <a:xfrm>
            <a:off x="8504032" y="2799610"/>
            <a:ext cx="2819400" cy="2481263"/>
            <a:chOff x="6096000" y="1746625"/>
            <a:chExt cx="2819400" cy="2481106"/>
          </a:xfrm>
        </p:grpSpPr>
        <p:pic>
          <p:nvPicPr>
            <p:cNvPr id="16" name="Picture 8" descr="C:\Documents and Settings\blbaird\Local Settings\Temporary Internet Files\Content.IE5\6J8KDJ4Q\MCj03517000000[1].wmf">
              <a:extLst>
                <a:ext uri="{FF2B5EF4-FFF2-40B4-BE49-F238E27FC236}">
                  <a16:creationId xmlns:a16="http://schemas.microsoft.com/office/drawing/2014/main" id="{749AD4D4-582C-2F03-6B83-64D9065C02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82536">
              <a:off x="6800381" y="1746625"/>
              <a:ext cx="1584356" cy="179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3">
              <a:extLst>
                <a:ext uri="{FF2B5EF4-FFF2-40B4-BE49-F238E27FC236}">
                  <a16:creationId xmlns:a16="http://schemas.microsoft.com/office/drawing/2014/main" id="{21ED6EEB-E7DF-BEDE-B9AB-8AB4B94F04C9}"/>
                </a:ext>
              </a:extLst>
            </p:cNvPr>
            <p:cNvSpPr txBox="1">
              <a:spLocks noChangeArrowheads="1"/>
            </p:cNvSpPr>
            <p:nvPr/>
          </p:nvSpPr>
          <p:spPr bwMode="auto">
            <a:xfrm>
              <a:off x="6096000" y="3581400"/>
              <a:ext cx="281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a:p>
              <a:pPr eaLnBrk="1" hangingPunct="1"/>
              <a:r>
                <a:rPr lang="en-US" altLang="en-US"/>
                <a:t>  Granted by Statute</a:t>
              </a:r>
            </a:p>
          </p:txBody>
        </p:sp>
      </p:grpSp>
      <p:pic>
        <p:nvPicPr>
          <p:cNvPr id="20" name="Audio 19">
            <a:extLst>
              <a:ext uri="{FF2B5EF4-FFF2-40B4-BE49-F238E27FC236}">
                <a16:creationId xmlns:a16="http://schemas.microsoft.com/office/drawing/2014/main" id="{E760814C-DFDD-1760-11AC-617B0CA4B7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57673374"/>
      </p:ext>
    </p:extLst>
  </p:cSld>
  <p:clrMapOvr>
    <a:masterClrMapping/>
  </p:clrMapOvr>
  <mc:AlternateContent xmlns:mc="http://schemas.openxmlformats.org/markup-compatibility/2006" xmlns:p14="http://schemas.microsoft.com/office/powerpoint/2010/main">
    <mc:Choice Requires="p14">
      <p:transition spd="med" p14:dur="700" advTm="29520">
        <p:fade/>
      </p:transition>
    </mc:Choice>
    <mc:Fallback xmlns="">
      <p:transition spd="med" advTm="29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A313513-D811-4C0D-86E1-BFE6F9931747}&quot;/&gt;&lt;filename val=&quot;C:\Documents and Settings\blbaird\Desktop\Custody Jurisdiction Presenter\data\asimages\{8A313513-D811-4C0D-86E1-BFE6F9931747}.png&quot;/&gt;&lt;hasEffects val=&quot;1&quot;/&gt;&lt;left val=&quot;35.28&quot;/&gt;&lt;top val=&quot;257.28&quot;/&gt;&lt;width val=&quot;248.64&quot;/&gt;&lt;height val=&quot;215.64&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4B223D-B597-46E5-9EC0-51FB83A2B3D1}&quot;/&gt;&lt;filename val=&quot;C:\Documents and Settings\blbaird\Desktop\Custody Jurisdiction Presenter\data\asimages\{194B223D-B597-46E5-9EC0-51FB83A2B3D1}.png&quot;/&gt;&lt;hasEffects val=&quot;1&quot;/&gt;&lt;left val=&quot;300.72&quot;/&gt;&lt;top val=&quot;382.56&quot;/&gt;&lt;width val=&quot;48.36&quot;/&gt;&lt;height val=&quot;58.8&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DF793-59E6-48DD-96AE-413692B65682}&quot;/&gt;&lt;filename val=&quot;C:\Documents and Settings\blbaird\Desktop\Custody Jurisdiction Presenter\data\asimages\{52EDF793-59E6-48DD-96AE-413692B65682}.png&quot;/&gt;&lt;hasEffects val=&quot;1&quot;/&gt;&lt;left val=&quot;113.28&quot;/&gt;&lt;top val=&quot;160.56&quot;/&gt;&lt;width val=&quot;506.64&quot;/&gt;&lt;height val=&quot;285.36&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94D01E-736E-495B-9C45-69C14E098D19}&quot;/&gt;&lt;filename val=&quot;C:\Documents and Settings\blbaird\Desktop\Custody Jurisdiction Presenter\data\asimages\{BB94D01E-736E-495B-9C45-69C14E098D19}.png&quot;/&gt;&lt;hasEffects val=&quot;1&quot;/&gt;&lt;left val=&quot;107.28&quot;/&gt;&lt;top val=&quot;143.28&quot;/&gt;&lt;width val=&quot;494.64&quot;/&gt;&lt;height val=&quot;278.64&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50B0539-1451-4581-83A4-F8C91F737B49}&quot;/&gt;&lt;filename val=&quot;C:\Documents and Settings\blbaird\Desktop\Custody Jurisdiction Presenter\data\asimages\{050B0539-1451-4581-83A4-F8C91F737B49}.png&quot;/&gt;&lt;hasEffects val=&quot;1&quot;/&gt;&lt;left val=&quot;95.28&quot;/&gt;&lt;top val=&quot;158.28&quot;/&gt;&lt;width val=&quot;482.64&quot;/&gt;&lt;height val=&quot;331.08&quot;/&gt;&lt;/ThreeDShapeInfo&gt;"/>
</p:tagLst>
</file>

<file path=ppt/theme/theme1.xml><?xml version="1.0" encoding="utf-8"?>
<a:theme xmlns:a="http://schemas.openxmlformats.org/drawingml/2006/main" name="Parcel">
  <a:themeElements>
    <a:clrScheme name="Custom 1">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6881</TotalTime>
  <Words>7382</Words>
  <Application>Microsoft Macintosh PowerPoint</Application>
  <PresentationFormat>Widescreen</PresentationFormat>
  <Paragraphs>381</Paragraphs>
  <Slides>57</Slides>
  <Notes>37</Notes>
  <HiddenSlides>0</HiddenSlides>
  <MMClips>37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Aptos</vt:lpstr>
      <vt:lpstr>Arial</vt:lpstr>
      <vt:lpstr>Calibri</vt:lpstr>
      <vt:lpstr>Gill Sans MT</vt:lpstr>
      <vt:lpstr>Parcel</vt:lpstr>
      <vt:lpstr>Custody jurisdiction</vt:lpstr>
      <vt:lpstr>Course objectives</vt:lpstr>
      <vt:lpstr>Subject matter vs personal jurisdiction</vt:lpstr>
      <vt:lpstr>Subject matter jurisdiction</vt:lpstr>
      <vt:lpstr>Subject matter jurisdiction cases</vt:lpstr>
      <vt:lpstr>Personal jurisdiction</vt:lpstr>
      <vt:lpstr>Personal jurisdiction in custody cases</vt:lpstr>
      <vt:lpstr>Summary of personal jurisdiction</vt:lpstr>
      <vt:lpstr>What’s next?</vt:lpstr>
      <vt:lpstr>State and federal statutes</vt:lpstr>
      <vt:lpstr>Federal pkpa</vt:lpstr>
      <vt:lpstr>Uniform state laws</vt:lpstr>
      <vt:lpstr>pkpa</vt:lpstr>
      <vt:lpstr>uccjea</vt:lpstr>
      <vt:lpstr>uccjea</vt:lpstr>
      <vt:lpstr>Uccjea subject matter jurisdiction</vt:lpstr>
      <vt:lpstr>Statute requirements</vt:lpstr>
      <vt:lpstr>Types of proceedings</vt:lpstr>
      <vt:lpstr>t</vt:lpstr>
      <vt:lpstr>x</vt:lpstr>
      <vt:lpstr>Home state</vt:lpstr>
      <vt:lpstr>No home state</vt:lpstr>
      <vt:lpstr>Appellate opinions</vt:lpstr>
      <vt:lpstr>More convenient forum</vt:lpstr>
      <vt:lpstr>Test yourself: question #1 </vt:lpstr>
      <vt:lpstr>Test yourself: answer #1</vt:lpstr>
      <vt:lpstr>Test yourself: question #2</vt:lpstr>
      <vt:lpstr>Test yourself: answer #2</vt:lpstr>
      <vt:lpstr>f</vt:lpstr>
      <vt:lpstr>x</vt:lpstr>
      <vt:lpstr>x</vt:lpstr>
      <vt:lpstr>x</vt:lpstr>
      <vt:lpstr>x</vt:lpstr>
      <vt:lpstr>x</vt:lpstr>
      <vt:lpstr>x</vt:lpstr>
      <vt:lpstr>Test yourself: question #3</vt:lpstr>
      <vt:lpstr>Test yourself: answer #3</vt:lpstr>
      <vt:lpstr>Test yourself: question #4</vt:lpstr>
      <vt:lpstr>Test yourself: answer #4</vt:lpstr>
      <vt:lpstr>Test yourself: question #5</vt:lpstr>
      <vt:lpstr>Test yourself: answer #5</vt:lpstr>
      <vt:lpstr>Test yourself: question #6</vt:lpstr>
      <vt:lpstr>Test yourself: Answer #6</vt:lpstr>
      <vt:lpstr>Emergency jurisdiction</vt:lpstr>
      <vt:lpstr>Test yourself: question #7</vt:lpstr>
      <vt:lpstr>Test yourself: answer #7</vt:lpstr>
      <vt:lpstr>Test yourself: question #8</vt:lpstr>
      <vt:lpstr>Test yourself: Answer #8</vt:lpstr>
      <vt:lpstr>Emergency jurisdiction</vt:lpstr>
      <vt:lpstr>Emergency jurisdiction</vt:lpstr>
      <vt:lpstr>Emergency jurisdiction</vt:lpstr>
      <vt:lpstr>Test yourself: question #9</vt:lpstr>
      <vt:lpstr>Test yourself: answer #9</vt:lpstr>
      <vt:lpstr>Test yourself: question #10</vt:lpstr>
      <vt:lpstr>Test yourself: answer #10</vt:lpstr>
      <vt:lpstr>Emergency jurisdiction</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Sipprell, Caleigh Sarah</dc:creator>
  <cp:lastModifiedBy>Sipprell, Caleigh Sarah</cp:lastModifiedBy>
  <cp:revision>28</cp:revision>
  <dcterms:created xsi:type="dcterms:W3CDTF">2025-05-07T19:12:48Z</dcterms:created>
  <dcterms:modified xsi:type="dcterms:W3CDTF">2025-05-12T15:54:01Z</dcterms:modified>
</cp:coreProperties>
</file>