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1" r:id="rId1"/>
    <p:sldMasterId id="2147483729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6" r:id="rId4"/>
    <p:sldId id="308" r:id="rId5"/>
    <p:sldId id="280" r:id="rId6"/>
    <p:sldId id="281" r:id="rId7"/>
    <p:sldId id="314" r:id="rId8"/>
    <p:sldId id="282" r:id="rId9"/>
    <p:sldId id="283" r:id="rId10"/>
    <p:sldId id="311" r:id="rId11"/>
    <p:sldId id="315" r:id="rId12"/>
    <p:sldId id="267" r:id="rId13"/>
  </p:sldIdLst>
  <p:sldSz cx="12192000" cy="6858000"/>
  <p:notesSz cx="7010400" cy="9296400"/>
  <p:embeddedFontLst>
    <p:embeddedFont>
      <p:font typeface="Cinzel" pitchFamily="2" charset="77"/>
      <p:regular r:id="rId16"/>
      <p:bold r:id="rId17"/>
    </p:embeddedFont>
    <p:embeddedFont>
      <p:font typeface="Wingdings 2" pitchFamily="2" charset="2"/>
      <p:regular r:id="rId18"/>
    </p:embeddedFont>
    <p:embeddedFont>
      <p:font typeface="Wingdings 3" pitchFamily="2" charset="2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well, Sharon" initials="GS" lastIdx="5" clrIdx="0"/>
  <p:cmAuthor id="2" name="Halley" initials="H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7A"/>
    <a:srgbClr val="283869"/>
    <a:srgbClr val="002F87"/>
    <a:srgbClr val="AE936C"/>
    <a:srgbClr val="636466"/>
    <a:srgbClr val="8E827D"/>
    <a:srgbClr val="172D65"/>
    <a:srgbClr val="898989"/>
    <a:srgbClr val="003D6E"/>
    <a:srgbClr val="0A9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87" autoAdjust="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6AA44-3F64-4A29-B3EA-D215BDC8983D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8586C4-8519-4B69-BEF7-2B2BBA88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4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DA71DE-1909-4E82-9846-C9E4D801B930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DEC367-207F-4600-80B1-0A0C88A1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520993"/>
            <a:ext cx="12192000" cy="333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3984" y="3520993"/>
            <a:ext cx="9144000" cy="159088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984" y="5203952"/>
            <a:ext cx="9144000" cy="1655762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rgbClr val="002F87"/>
                </a:solidFill>
                <a:latin typeface="Cinzel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52" y="2049225"/>
            <a:ext cx="2943536" cy="29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Blu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09195"/>
            <a:ext cx="9144000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Cinzel" panose="000005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47128"/>
            <a:ext cx="9144000" cy="1268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Info</a:t>
            </a:r>
          </a:p>
          <a:p>
            <a:r>
              <a:rPr lang="en-US" dirty="0"/>
              <a:t>Email, phone, info, etc.</a:t>
            </a:r>
          </a:p>
        </p:txBody>
      </p:sp>
      <p:pic>
        <p:nvPicPr>
          <p:cNvPr id="7" name="Picture 6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2" y="833885"/>
            <a:ext cx="2490256" cy="24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a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09195"/>
            <a:ext cx="9144000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Cinzel" panose="000005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47128"/>
            <a:ext cx="9144000" cy="1268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002F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Info</a:t>
            </a:r>
          </a:p>
          <a:p>
            <a:r>
              <a:rPr lang="en-US" dirty="0"/>
              <a:t>Email, phone, info, etc.</a:t>
            </a:r>
          </a:p>
        </p:txBody>
      </p:sp>
      <p:pic>
        <p:nvPicPr>
          <p:cNvPr id="11" name="Picture 10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2" y="833885"/>
            <a:ext cx="2490256" cy="24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09195"/>
            <a:ext cx="9144000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Cinzel" panose="00000500000000000000" pitchFamily="50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47128"/>
            <a:ext cx="9144000" cy="1268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Info</a:t>
            </a:r>
          </a:p>
          <a:p>
            <a:r>
              <a:rPr lang="en-US" dirty="0"/>
              <a:t>Email, phone, info, etc.</a:t>
            </a:r>
          </a:p>
        </p:txBody>
      </p:sp>
      <p:pic>
        <p:nvPicPr>
          <p:cNvPr id="7" name="Picture 6" descr="NCJudicialBrandAnnivSealFina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2" y="833885"/>
            <a:ext cx="2490256" cy="24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icial Seal Blu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30" y="986989"/>
            <a:ext cx="4878942" cy="48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icial Seal Gra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  <p:pic>
        <p:nvPicPr>
          <p:cNvPr id="9" name="Picture 8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30" y="986989"/>
            <a:ext cx="4878942" cy="48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icial Se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30" y="986989"/>
            <a:ext cx="4878942" cy="48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5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lides_0019_Columns_Close_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8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3520993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520993"/>
            <a:ext cx="12192000" cy="344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3984" y="3520993"/>
            <a:ext cx="9144000" cy="159088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984" y="5203952"/>
            <a:ext cx="9144000" cy="1655762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rgbClr val="002F87"/>
                </a:solidFill>
                <a:latin typeface="Cinzel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52" y="2049225"/>
            <a:ext cx="2943536" cy="29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"/>
            <a:ext cx="12188952" cy="6857999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0" y="3520993"/>
            <a:ext cx="12192000" cy="344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52" y="2049225"/>
            <a:ext cx="2943536" cy="2943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3984" y="3520993"/>
            <a:ext cx="9144000" cy="159088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3984" y="5203952"/>
            <a:ext cx="9144000" cy="1655762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rgbClr val="002F87"/>
                </a:solidFill>
                <a:latin typeface="Cinzel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1768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re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Preface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80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2925" y="1597795"/>
            <a:ext cx="10810875" cy="441458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"/>
              <a:tabLst/>
              <a:defRPr sz="2200"/>
            </a:lvl1pPr>
            <a:lvl2pPr marL="914400" marR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"/>
              <a:tabLst/>
              <a:defRPr sz="2200"/>
            </a:lvl2pPr>
            <a:lvl3pPr marL="1371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Wingdings 2" panose="05020102010507070707" pitchFamily="18" charset="2"/>
              <a:buChar char=""/>
              <a:tabLst/>
              <a:defRPr sz="2200"/>
            </a:lvl3pPr>
            <a:lvl4pPr marL="18288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2" panose="05020102010507070707" pitchFamily="18" charset="2"/>
              <a:buChar char=""/>
              <a:tabLst/>
              <a:defRPr sz="2200"/>
            </a:lvl4pPr>
            <a:lvl5pPr marL="2286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"/>
              <a:tabLst/>
              <a:defRPr sz="2200"/>
            </a:lvl5pPr>
            <a:lvl6pPr marL="2743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"/>
              <a:tabLst/>
              <a:defRPr sz="1800"/>
            </a:lvl6pPr>
            <a:lvl7pPr marL="32004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+"/>
              <a:tabLst>
                <a:tab pos="13716000" algn="l"/>
              </a:tabLst>
              <a:defRPr sz="1800"/>
            </a:lvl7pPr>
            <a:lvl8pPr marL="36576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–"/>
              <a:tabLst/>
              <a:defRPr sz="1800"/>
            </a:lvl8pPr>
          </a:lstStyle>
          <a:p>
            <a:pPr marL="228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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Char char="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2" panose="05020102010507070707" pitchFamily="18" charset="2"/>
              <a:buChar char="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0" marR="0" lvl="4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marL="2743200" marR="0" lvl="5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50000"/>
              <a:buFont typeface="Wingdings 3" panose="05040102010807070707" pitchFamily="18" charset="2"/>
              <a:buChar char="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level</a:t>
            </a:r>
          </a:p>
          <a:p>
            <a:pPr marL="3200400" marR="0" lvl="6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+"/>
              <a:tabLst>
                <a:tab pos="137160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36576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6394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2923" y="1597795"/>
            <a:ext cx="5349240" cy="43987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04560" y="1597795"/>
            <a:ext cx="5349240" cy="43987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5126"/>
            <a:ext cx="10806748" cy="11075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1613788"/>
            <a:ext cx="5349240" cy="65777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8640" y="2271563"/>
            <a:ext cx="5349240" cy="3732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06148" y="1613788"/>
            <a:ext cx="5349240" cy="65777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06148" y="2271563"/>
            <a:ext cx="5349240" cy="3732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2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233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8839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925" y="365126"/>
            <a:ext cx="10810875" cy="111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97794"/>
            <a:ext cx="10810875" cy="441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10318"/>
            <a:ext cx="12192000" cy="847682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JudicialBrandAnnivSealFinal.ai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62" y="5354846"/>
            <a:ext cx="1361733" cy="13617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02876" y="6434159"/>
            <a:ext cx="218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8ED6018-2F1F-4696-A060-D9F54A47DF00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42" r:id="rId2"/>
    <p:sldLayoutId id="2147483743" r:id="rId3"/>
    <p:sldLayoutId id="2147483724" r:id="rId4"/>
    <p:sldLayoutId id="2147483723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F87"/>
          </a:solidFill>
          <a:latin typeface="Cinzel" panose="00000500000000000000" pitchFamily="50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rgbClr val="AE936C"/>
        </a:buClr>
        <a:buSzPct val="55000"/>
        <a:buFont typeface="Wingdings 2" panose="05020102010507070707" pitchFamily="18" charset="2"/>
        <a:buChar char="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AE936C"/>
        </a:buClr>
        <a:buSzPct val="55000"/>
        <a:buFont typeface="Wingdings 2" panose="05020102010507070707" pitchFamily="18" charset="2"/>
        <a:buChar char="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80000"/>
        <a:buFont typeface="Wingdings 2" panose="05020102010507070707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50000"/>
        <a:buFont typeface="Wingdings 2" panose="05020102010507070707" pitchFamily="18" charset="2"/>
        <a:buChar char="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5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50000"/>
        <a:buFont typeface="Wingdings 3" panose="05040102010807070707" pitchFamily="18" charset="2"/>
        <a:buChar char="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004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80000"/>
        <a:buFont typeface="Calibri" panose="020F0502020204030204" pitchFamily="34" charset="0"/>
        <a:buChar char="+"/>
        <a:tabLst>
          <a:tab pos="13716000" algn="l"/>
        </a:tabLst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marR="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936C"/>
        </a:buClr>
        <a:buSzPct val="80000"/>
        <a:buFont typeface="Calibri" panose="020F0502020204030204" pitchFamily="34" charset="0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36" r:id="rId3"/>
    <p:sldLayoutId id="2147483731" r:id="rId4"/>
    <p:sldLayoutId id="2147483740" r:id="rId5"/>
    <p:sldLayoutId id="2147483737" r:id="rId6"/>
    <p:sldLayoutId id="2147483733" r:id="rId7"/>
    <p:sldLayoutId id="2147483739" r:id="rId8"/>
    <p:sldLayoutId id="2147483738" r:id="rId9"/>
    <p:sldLayoutId id="214748374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ourts.gov/assets/inline-files/14-02.pdf?jHu5S1bwaZCOHT4JCYHrQofoVmyVFWW9=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ourts.gov/assets/documents/publications/NCJSC-Annual-Report-2023.pdf?VersionId=UlOwukPUTp0aNNZymusWgahcW6UdBvg5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assets/inline-files/16-01.pdf?0xZ2uHVdRCB35WTvRTn5JUukevdAJIJ1=" TargetMode="External"/><Relationship Id="rId2" Type="http://schemas.openxmlformats.org/officeDocument/2006/relationships/hyperlink" Target="https://www.nccourts.gov/assets/inline-files/JSC-FAO-2017-02-Tardiness-in-convening-court-sessions.pdf?eXCnJlna87l4_1QOZkf_EAmac5krUdxX=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ar.gov/for-lawyers/ethics/adopted-opinions/2019-formal-ethics-opinion-4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Code of Judicial Conduct </a:t>
            </a:r>
            <a:br>
              <a:rPr lang="en-US" b="1" dirty="0"/>
            </a:br>
            <a:r>
              <a:rPr lang="en-US" b="1" dirty="0"/>
              <a:t>in Child Custody Cases</a:t>
            </a:r>
            <a:br>
              <a:rPr lang="en-US" dirty="0"/>
            </a:br>
            <a:br>
              <a:rPr lang="en-US" sz="2700" dirty="0"/>
            </a:br>
            <a:r>
              <a:rPr lang="en-US" sz="2700" dirty="0"/>
              <a:t>UNC School of Government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3984" y="5338064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Brittany Pinkham, Executive Director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North Carolina Judicial Standards Commission</a:t>
            </a:r>
          </a:p>
        </p:txBody>
      </p:sp>
    </p:spTree>
    <p:extLst>
      <p:ext uri="{BB962C8B-B14F-4D97-AF65-F5344CB8AC3E}">
        <p14:creationId xmlns:p14="http://schemas.microsoft.com/office/powerpoint/2010/main" val="15815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CE30A-5521-F24A-5B9F-678EFE8B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21E7-2838-43DA-F0C7-E3F63EA7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17553"/>
            <a:ext cx="10789919" cy="14001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FAO 2014-02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CC273-7C2C-F453-E3FB-A668F84DB84B}"/>
              </a:ext>
            </a:extLst>
          </p:cNvPr>
          <p:cNvSpPr txBox="1"/>
          <p:nvPr/>
        </p:nvSpPr>
        <p:spPr>
          <a:xfrm>
            <a:off x="780288" y="1617728"/>
            <a:ext cx="977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FAO 2014-02</a:t>
            </a:r>
            <a:r>
              <a:rPr lang="en-US" sz="2400" dirty="0"/>
              <a:t>: Should a judge preside over matters where a party has complained to the Judicial Standards Commission?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Also addresses when judge is named in a lawsuit (in their judicial capacity)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Concern re encouraging litigants’ bad behavior and judge shopping.</a:t>
            </a:r>
          </a:p>
        </p:txBody>
      </p:sp>
    </p:spTree>
    <p:extLst>
      <p:ext uri="{BB962C8B-B14F-4D97-AF65-F5344CB8AC3E}">
        <p14:creationId xmlns:p14="http://schemas.microsoft.com/office/powerpoint/2010/main" val="20287401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Brittany Pinkham, bpm@coa.nccourts.org</a:t>
            </a:r>
          </a:p>
          <a:p>
            <a:r>
              <a:rPr lang="en-US" dirty="0"/>
              <a:t>(919) 831-3633</a:t>
            </a:r>
          </a:p>
        </p:txBody>
      </p:sp>
    </p:spTree>
    <p:extLst>
      <p:ext uri="{BB962C8B-B14F-4D97-AF65-F5344CB8AC3E}">
        <p14:creationId xmlns:p14="http://schemas.microsoft.com/office/powerpoint/2010/main" val="162333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09600"/>
            <a:ext cx="9375648" cy="838200"/>
          </a:xfrm>
        </p:spPr>
        <p:txBody>
          <a:bodyPr rtlCol="0">
            <a:noAutofit/>
          </a:bodyPr>
          <a:lstStyle/>
          <a:p>
            <a:pPr algn="ctr" defTabSz="457207">
              <a:defRPr/>
            </a:pPr>
            <a:r>
              <a:rPr lang="en-US" sz="3200" b="1" cap="small" dirty="0">
                <a:solidFill>
                  <a:schemeClr val="accent5">
                    <a:lumMod val="50000"/>
                  </a:schemeClr>
                </a:solidFill>
              </a:rPr>
              <a:t>Before We Begin…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52" y="1447800"/>
            <a:ext cx="10497311" cy="5029200"/>
          </a:xfrm>
        </p:spPr>
        <p:txBody>
          <a:bodyPr rtlCol="0">
            <a:normAutofit/>
          </a:bodyPr>
          <a:lstStyle/>
          <a:p>
            <a:pPr marL="0" indent="0" defTabSz="457207">
              <a:buClrTx/>
              <a:buNone/>
              <a:defRPr/>
            </a:pPr>
            <a:r>
              <a:rPr lang="en-US" sz="2000" dirty="0">
                <a:hlinkClick r:id="rId2"/>
              </a:rPr>
              <a:t>Judicial Standards Commission Annual Report 2023</a:t>
            </a:r>
            <a:r>
              <a:rPr lang="en-US" sz="2000" dirty="0"/>
              <a:t>:</a:t>
            </a:r>
          </a:p>
          <a:p>
            <a:pPr defTabSz="457207">
              <a:buClrTx/>
              <a:buFontTx/>
              <a:buChar char="-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Over 50% of complaints received were against district court judges</a:t>
            </a:r>
          </a:p>
          <a:p>
            <a:pPr defTabSz="457207">
              <a:buClrTx/>
              <a:buFontTx/>
              <a:buChar char="-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Of those, approximately 50% of those complaints were from domestic litigants</a:t>
            </a:r>
          </a:p>
          <a:p>
            <a:pPr defTabSz="457207">
              <a:buClrTx/>
              <a:buFontTx/>
              <a:buChar char="-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defTabSz="457207">
              <a:buClrTx/>
              <a:buNone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Remember…</a:t>
            </a:r>
          </a:p>
          <a:p>
            <a:pPr defTabSz="457207">
              <a:buClrTx/>
              <a:buFontTx/>
              <a:buChar char="-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High stakes; these cases go to the heart of what people care about</a:t>
            </a:r>
          </a:p>
          <a:p>
            <a:pPr defTabSz="457207">
              <a:buClrTx/>
              <a:buFontTx/>
              <a:buChar char="-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No one is immune from being involved in domestic litigation</a:t>
            </a:r>
          </a:p>
          <a:p>
            <a:pPr defTabSz="457207">
              <a:buClrTx/>
              <a:buFontTx/>
              <a:buChar char="-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May be your day job, but much of this is novel to the litigants</a:t>
            </a:r>
          </a:p>
          <a:p>
            <a:pPr defTabSz="457207">
              <a:buClrTx/>
              <a:buFontTx/>
              <a:buChar char="-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18" y="374905"/>
            <a:ext cx="11399520" cy="14001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Canons 1 &amp; 2A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2" y="1185335"/>
            <a:ext cx="10338816" cy="5033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Overarching themes in the Code to keep in mind at all times, but especially in custody or other high conflict-type cases.</a:t>
            </a:r>
          </a:p>
          <a:p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“A judge should participate in establishing, maintaining, and enforcing, and should personally observe appropriate standards of conduct to ensure that the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integrity and independence of the judiciary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shall be preserved.”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“A judge should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respect and comply with the law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and conduct himself/herself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at all times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in a manner that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promotes public confidence in the integrity and impartiality of the judiciary.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5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452439"/>
            <a:ext cx="10753344" cy="14001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Canon 3: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 judge should perform the duties of the judge's office </a:t>
            </a:r>
            <a:r>
              <a:rPr lang="en-US" sz="2800" b="1" dirty="0">
                <a:solidFill>
                  <a:srgbClr val="002060"/>
                </a:solidFill>
              </a:rPr>
              <a:t>impartially and diligently.</a:t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1300" y="1887142"/>
            <a:ext cx="3733736" cy="3674364"/>
          </a:xfrm>
          <a:solidFill>
            <a:schemeClr val="accent5">
              <a:lumMod val="50000"/>
            </a:schemeClr>
          </a:solidFill>
          <a:ln w="12700">
            <a:solidFill>
              <a:srgbClr val="002060">
                <a:alpha val="91000"/>
              </a:srgb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judicial duties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of a judge </a:t>
            </a:r>
            <a:r>
              <a:rPr lang="en-US" sz="2400" b="1" dirty="0">
                <a:solidFill>
                  <a:srgbClr val="FFFF00"/>
                </a:solidFill>
              </a:rPr>
              <a:t>take precedence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over all the judge’s other activities.  The judge’s judicial duties include all the duties of the judge’s office prescribed by law . . . 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C10E7-053B-9094-AB96-1776BE927407}"/>
              </a:ext>
            </a:extLst>
          </p:cNvPr>
          <p:cNvSpPr txBox="1"/>
          <p:nvPr/>
        </p:nvSpPr>
        <p:spPr>
          <a:xfrm>
            <a:off x="5134700" y="1852614"/>
            <a:ext cx="6096000" cy="280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Canon 3 pertains to how you exercise your official duties: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E936C"/>
              </a:buClr>
              <a:buSzPct val="55000"/>
              <a:buFont typeface="Wingdings 2" panose="05020102010507070707" pitchFamily="18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2763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Canon 3A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–adjudicative duties</a:t>
            </a:r>
          </a:p>
          <a:p>
            <a:pPr marL="512763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Canon 3B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administrative duties</a:t>
            </a:r>
          </a:p>
          <a:p>
            <a:pPr marL="512763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936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Canon 3C &amp; 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–disqualification</a:t>
            </a:r>
          </a:p>
        </p:txBody>
      </p:sp>
    </p:spTree>
    <p:extLst>
      <p:ext uri="{BB962C8B-B14F-4D97-AF65-F5344CB8AC3E}">
        <p14:creationId xmlns:p14="http://schemas.microsoft.com/office/powerpoint/2010/main" val="24859301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88" y="228601"/>
            <a:ext cx="9344480" cy="14001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83869"/>
                </a:solidFill>
              </a:rPr>
              <a:t>Canon 3A:  </a:t>
            </a:r>
            <a:r>
              <a:rPr lang="en-US" sz="3200" b="1" dirty="0">
                <a:solidFill>
                  <a:srgbClr val="283869"/>
                </a:solidFill>
              </a:rPr>
              <a:t>Adjudicative Duties</a:t>
            </a:r>
            <a:br>
              <a:rPr lang="en-US" sz="4400" dirty="0">
                <a:solidFill>
                  <a:srgbClr val="283869"/>
                </a:solidFill>
              </a:rPr>
            </a:br>
            <a:endParaRPr lang="en-US" dirty="0">
              <a:solidFill>
                <a:srgbClr val="2838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971021"/>
            <a:ext cx="10741152" cy="523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13B7A"/>
                </a:solidFill>
              </a:rPr>
              <a:t>Judges must always strive to:</a:t>
            </a:r>
          </a:p>
          <a:p>
            <a:pPr marL="51435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Be </a:t>
            </a:r>
            <a:r>
              <a:rPr lang="en-US" sz="2400" b="1" dirty="0">
                <a:solidFill>
                  <a:schemeClr val="tx2"/>
                </a:solidFill>
              </a:rPr>
              <a:t>“faithful to the law”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b="1" dirty="0">
                <a:solidFill>
                  <a:schemeClr val="tx2"/>
                </a:solidFill>
              </a:rPr>
              <a:t>“maintain professional competence in it”</a:t>
            </a:r>
          </a:p>
          <a:p>
            <a:pPr marL="51435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Accord everyone, even pro se litigants, a</a:t>
            </a:r>
            <a:r>
              <a:rPr lang="en-US" sz="2400" b="1" dirty="0">
                <a:solidFill>
                  <a:schemeClr val="tx2"/>
                </a:solidFill>
              </a:rPr>
              <a:t> “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full right to be heard</a:t>
            </a:r>
            <a:r>
              <a:rPr lang="en-US" sz="2400" b="1" dirty="0">
                <a:solidFill>
                  <a:schemeClr val="tx2"/>
                </a:solidFill>
              </a:rPr>
              <a:t>”</a:t>
            </a:r>
          </a:p>
          <a:p>
            <a:pPr marL="51435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Decide cases </a:t>
            </a:r>
            <a:r>
              <a:rPr lang="en-US" sz="2400" b="1" dirty="0">
                <a:solidFill>
                  <a:schemeClr val="tx2"/>
                </a:solidFill>
              </a:rPr>
              <a:t>“</a:t>
            </a:r>
            <a:r>
              <a:rPr lang="en-US" sz="2400" b="1" dirty="0" err="1">
                <a:solidFill>
                  <a:schemeClr val="tx2"/>
                </a:solidFill>
              </a:rPr>
              <a:t>unswayed</a:t>
            </a:r>
            <a:r>
              <a:rPr lang="en-US" sz="2400" b="1" dirty="0">
                <a:solidFill>
                  <a:schemeClr val="tx2"/>
                </a:solidFill>
              </a:rPr>
              <a:t> by partisan interests, public clamor, or fear of criticism”</a:t>
            </a:r>
          </a:p>
          <a:p>
            <a:pPr marL="51435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Ensure </a:t>
            </a:r>
            <a:r>
              <a:rPr lang="en-US" sz="2400" b="1" dirty="0">
                <a:solidFill>
                  <a:schemeClr val="tx2"/>
                </a:solidFill>
              </a:rPr>
              <a:t>“order and decorum” </a:t>
            </a:r>
            <a:r>
              <a:rPr lang="en-US" sz="2400" dirty="0">
                <a:solidFill>
                  <a:schemeClr val="tx2"/>
                </a:solidFill>
              </a:rPr>
              <a:t>in the courtroom and ensure that you, everyone who appears before you, and everyone you supervise is “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patient, dignified and courteous</a:t>
            </a:r>
            <a:r>
              <a:rPr lang="en-US" sz="2400" b="1" dirty="0">
                <a:solidFill>
                  <a:schemeClr val="tx2"/>
                </a:solidFill>
              </a:rPr>
              <a:t>” </a:t>
            </a:r>
            <a:r>
              <a:rPr lang="en-US" sz="2400" dirty="0">
                <a:solidFill>
                  <a:schemeClr val="tx2"/>
                </a:solidFill>
              </a:rPr>
              <a:t>at all times, even towards pro se litigants and sovereign citizens</a:t>
            </a:r>
            <a:endParaRPr lang="en-US" sz="2400" b="1" dirty="0">
              <a:solidFill>
                <a:schemeClr val="tx2"/>
              </a:solidFill>
            </a:endParaRPr>
          </a:p>
          <a:p>
            <a:pPr marL="51435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No 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ex parte communications</a:t>
            </a:r>
            <a:r>
              <a:rPr lang="en-US" sz="2400" dirty="0">
                <a:solidFill>
                  <a:schemeClr val="tx2"/>
                </a:solidFill>
              </a:rPr>
              <a:t>, unreasonable 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delays</a:t>
            </a:r>
            <a:r>
              <a:rPr lang="en-US" sz="2400" b="1" dirty="0">
                <a:solidFill>
                  <a:schemeClr val="tx2"/>
                </a:solidFill>
              </a:rPr>
              <a:t>, public comments </a:t>
            </a:r>
            <a:r>
              <a:rPr lang="en-US" sz="2400" dirty="0">
                <a:solidFill>
                  <a:schemeClr val="tx2"/>
                </a:solidFill>
              </a:rPr>
              <a:t>on pending cases</a:t>
            </a:r>
          </a:p>
          <a:p>
            <a:pPr marL="97155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13B7A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0900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9E51-174F-4C32-9B6C-5397AF5A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2C7F-1D98-4314-8D7F-959B6732F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1318395"/>
            <a:ext cx="10810875" cy="4557472"/>
          </a:xfrm>
        </p:spPr>
        <p:txBody>
          <a:bodyPr>
            <a:noAutofit/>
          </a:bodyPr>
          <a:lstStyle/>
          <a:p>
            <a:r>
              <a:rPr lang="en-US" sz="1700" dirty="0"/>
              <a:t>Decisional delay and tardiness to court or adjourning early</a:t>
            </a:r>
          </a:p>
          <a:p>
            <a:pPr lvl="1"/>
            <a:r>
              <a:rPr lang="en-US" sz="1700" dirty="0">
                <a:hlinkClick r:id="rId2"/>
              </a:rPr>
              <a:t>FAO 2017-02</a:t>
            </a:r>
            <a:endParaRPr lang="en-US" sz="1700" dirty="0"/>
          </a:p>
          <a:p>
            <a:pPr lvl="1"/>
            <a:r>
              <a:rPr lang="en-US" sz="1700" dirty="0"/>
              <a:t>Excessive continuances</a:t>
            </a:r>
          </a:p>
          <a:p>
            <a:r>
              <a:rPr lang="en-US" sz="1700" dirty="0"/>
              <a:t>Professionalism on the bench </a:t>
            </a:r>
          </a:p>
          <a:p>
            <a:pPr lvl="1"/>
            <a:r>
              <a:rPr lang="en-US" sz="1700" dirty="0"/>
              <a:t>Patience with pro se parties and sovereign citizens – full &amp; fair opportunity to be heard</a:t>
            </a:r>
          </a:p>
          <a:p>
            <a:pPr lvl="1"/>
            <a:r>
              <a:rPr lang="en-US" sz="1700" dirty="0"/>
              <a:t>Sarcastic/abusive comments, including jokes only judge may find funny</a:t>
            </a:r>
          </a:p>
          <a:p>
            <a:pPr lvl="1"/>
            <a:r>
              <a:rPr lang="en-US" sz="1700" dirty="0"/>
              <a:t>Profanity</a:t>
            </a:r>
          </a:p>
          <a:p>
            <a:pPr lvl="1"/>
            <a:r>
              <a:rPr lang="en-US" sz="1700" dirty="0"/>
              <a:t>Cell phone use</a:t>
            </a:r>
          </a:p>
          <a:p>
            <a:pPr lvl="1"/>
            <a:r>
              <a:rPr lang="en-US" sz="1700" dirty="0"/>
              <a:t>Appearing to be asleep</a:t>
            </a:r>
          </a:p>
          <a:p>
            <a:pPr lvl="1"/>
            <a:r>
              <a:rPr lang="en-US" sz="1700" dirty="0"/>
              <a:t>Questioning </a:t>
            </a:r>
            <a:r>
              <a:rPr lang="en-US" sz="1700" dirty="0" err="1"/>
              <a:t>Ws</a:t>
            </a:r>
            <a:r>
              <a:rPr lang="en-US" sz="1700" dirty="0"/>
              <a:t> - </a:t>
            </a:r>
            <a:r>
              <a:rPr lang="en-US" sz="1700" dirty="0">
                <a:hlinkClick r:id="rId3"/>
              </a:rPr>
              <a:t>FAO 2016-01</a:t>
            </a:r>
            <a:endParaRPr lang="en-US" sz="1700" dirty="0"/>
          </a:p>
          <a:p>
            <a:r>
              <a:rPr lang="en-US" sz="1700" dirty="0"/>
              <a:t>Abuse of the contempt power</a:t>
            </a:r>
          </a:p>
          <a:p>
            <a:r>
              <a:rPr lang="en-US" sz="1700" dirty="0"/>
              <a:t>Abuse of other authority in the courtroom</a:t>
            </a:r>
          </a:p>
          <a:p>
            <a:r>
              <a:rPr lang="en-US" sz="1700" dirty="0"/>
              <a:t>Ex </a:t>
            </a:r>
            <a:r>
              <a:rPr lang="en-US" sz="1700" dirty="0" err="1"/>
              <a:t>parte</a:t>
            </a:r>
            <a:r>
              <a:rPr lang="en-US" sz="1700" dirty="0"/>
              <a:t> communications and “telephone justice” - </a:t>
            </a:r>
            <a:r>
              <a:rPr lang="en-US" sz="1700" dirty="0">
                <a:hlinkClick r:id="rId4"/>
              </a:rPr>
              <a:t>State Bar 2019 Formal Ethics Opinion 4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595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76" y="286513"/>
            <a:ext cx="9585960" cy="14001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Canon 3B: Administrative Duties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30" y="1096327"/>
            <a:ext cx="9436805" cy="6081713"/>
          </a:xfrm>
        </p:spPr>
        <p:txBody>
          <a:bodyPr/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professional, courteous and collegial with your judicial colleagues and court staff! 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Pay attention to best practices in judicial administration, including case management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Make sure court staff are also professional, courteous and collegial to each other and members of the public – they should “observe the standards of fidelity and diligence” that you do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favoritism or nepotism in making appointments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Inherent authority to discipline attorneys</a:t>
            </a:r>
          </a:p>
          <a:p>
            <a:pPr lvl="1">
              <a:spcAft>
                <a:spcPts val="1200"/>
              </a:spcAft>
            </a:pPr>
            <a:endParaRPr lang="en-US" b="1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7553"/>
            <a:ext cx="10789919" cy="14001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Canons 3C &amp; 3D: </a:t>
            </a:r>
            <a:br>
              <a:rPr lang="en-US" b="1" dirty="0"/>
            </a:br>
            <a:r>
              <a:rPr lang="en-US" sz="3200" b="1" dirty="0"/>
              <a:t>Disqualification &amp; Remittal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5497" y="1617728"/>
            <a:ext cx="106930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have a </a:t>
            </a:r>
            <a:r>
              <a:rPr lang="en-US" sz="2000" i="1" dirty="0"/>
              <a:t>duty </a:t>
            </a:r>
            <a:r>
              <a:rPr lang="en-US" sz="2000" dirty="0"/>
              <a:t>to hear and decide cases assigned to you – it is what the taxpayers pay you to do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But, you MUST disqualify yourself from hearing cases where you have a conflict of interest, or where your “impartiality may reasonably be questioned”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CAN and SHOULD disqualify on your own initiative if you know of potential conflicts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can, in limited circumstances, seek REMITTAL (waiver) of the conflict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Subjective AND Objective Inquiry.</a:t>
            </a:r>
          </a:p>
        </p:txBody>
      </p:sp>
    </p:spTree>
    <p:extLst>
      <p:ext uri="{BB962C8B-B14F-4D97-AF65-F5344CB8AC3E}">
        <p14:creationId xmlns:p14="http://schemas.microsoft.com/office/powerpoint/2010/main" val="410973929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7553"/>
            <a:ext cx="10789919" cy="14001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Canons 3C &amp; 3D: </a:t>
            </a:r>
            <a:br>
              <a:rPr lang="en-US" b="1" dirty="0"/>
            </a:br>
            <a:r>
              <a:rPr lang="en-US" sz="3200" b="1" dirty="0"/>
              <a:t>Disqualification &amp; Remittal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0288" y="1617728"/>
            <a:ext cx="977798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Common Disqualification Issues: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Family members who are parties or witnesses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Family members who are attorneys in the case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Your prior involvement in the </a:t>
            </a:r>
            <a:r>
              <a:rPr lang="en-US" sz="2400" u="sng" dirty="0"/>
              <a:t>case</a:t>
            </a:r>
            <a:r>
              <a:rPr lang="en-US" sz="2400" dirty="0"/>
              <a:t> (as an attorney)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Your personal knowledge of facts of the case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or your family’s financial interest in the outcome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Your personal attorney is appearing before you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Statements you made publicly or on social media that suggest a bias</a:t>
            </a:r>
          </a:p>
        </p:txBody>
      </p:sp>
    </p:spTree>
    <p:extLst>
      <p:ext uri="{BB962C8B-B14F-4D97-AF65-F5344CB8AC3E}">
        <p14:creationId xmlns:p14="http://schemas.microsoft.com/office/powerpoint/2010/main" val="107047766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rict Court Judges - New Judges Orientation December 2018.potx" id="{B2E043E9-AF3D-47BA-B696-1978431DEDD0}" vid="{04B75A25-60BD-49C9-A72F-C35AF22ACEFC}"/>
    </a:ext>
  </a:extLst>
</a:theme>
</file>

<file path=ppt/theme/theme2.xml><?xml version="1.0" encoding="utf-8"?>
<a:theme xmlns:a="http://schemas.openxmlformats.org/drawingml/2006/main" name="Judicial Blue">
  <a:themeElements>
    <a:clrScheme name="Judicial Branch brand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87"/>
      </a:accent1>
      <a:accent2>
        <a:srgbClr val="AE936C"/>
      </a:accent2>
      <a:accent3>
        <a:srgbClr val="9FC3E3"/>
      </a:accent3>
      <a:accent4>
        <a:srgbClr val="9D2223"/>
      </a:accent4>
      <a:accent5>
        <a:srgbClr val="EADBC7"/>
      </a:accent5>
      <a:accent6>
        <a:srgbClr val="665647"/>
      </a:accent6>
      <a:hlink>
        <a:srgbClr val="1893D2"/>
      </a:hlink>
      <a:folHlink>
        <a:srgbClr val="1893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rict Court Judges - New Judges Orientation December 2018.potx" id="{B2E043E9-AF3D-47BA-B696-1978431DEDD0}" vid="{B4197C8A-BB8B-4681-9F9C-58A5BDFF67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District Court Judges - New Judges Orientation December 2018</Template>
  <TotalTime>4140</TotalTime>
  <Words>792</Words>
  <Application>Microsoft Macintosh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Cinzel</vt:lpstr>
      <vt:lpstr>Wingdings 2</vt:lpstr>
      <vt:lpstr>Arial</vt:lpstr>
      <vt:lpstr>Calibri</vt:lpstr>
      <vt:lpstr>Wingdings 3</vt:lpstr>
      <vt:lpstr>Judicial</vt:lpstr>
      <vt:lpstr>Judicial Blue</vt:lpstr>
      <vt:lpstr>The Code of Judicial Conduct  in Child Custody Cases  UNC School of Government </vt:lpstr>
      <vt:lpstr>Before We Begin…</vt:lpstr>
      <vt:lpstr>Canons 1 &amp; 2A </vt:lpstr>
      <vt:lpstr>Canon 3: A judge should perform the duties of the judge's office impartially and diligently. </vt:lpstr>
      <vt:lpstr>Canon 3A:  Adjudicative Duties </vt:lpstr>
      <vt:lpstr>COMMON PROBLEMS</vt:lpstr>
      <vt:lpstr>Canon 3B: Administrative Duties </vt:lpstr>
      <vt:lpstr>Canons 3C &amp; 3D:  Disqualification &amp; Remittal</vt:lpstr>
      <vt:lpstr>Canons 3C &amp; 3D:  Disqualification &amp; Remittal</vt:lpstr>
      <vt:lpstr>FAO 2014-02</vt:lpstr>
      <vt:lpstr>Thank You</vt:lpstr>
    </vt:vector>
  </TitlesOfParts>
  <Company>Fleishman 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District Court Judges: Judicial Ethics Orientation Thursday, December 6, 2018 UNC School of Government</dc:title>
  <dc:creator>Dubay, Carolyn A.</dc:creator>
  <cp:lastModifiedBy>Wilson, Karli</cp:lastModifiedBy>
  <cp:revision>43</cp:revision>
  <cp:lastPrinted>2021-12-08T19:23:21Z</cp:lastPrinted>
  <dcterms:created xsi:type="dcterms:W3CDTF">2020-12-09T14:20:28Z</dcterms:created>
  <dcterms:modified xsi:type="dcterms:W3CDTF">2025-03-04T20:49:35Z</dcterms:modified>
</cp:coreProperties>
</file>