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6" r:id="rId5"/>
  </p:sldMasterIdLst>
  <p:notesMasterIdLst>
    <p:notesMasterId r:id="rId22"/>
  </p:notesMasterIdLst>
  <p:sldIdLst>
    <p:sldId id="258" r:id="rId6"/>
    <p:sldId id="2147473640" r:id="rId7"/>
    <p:sldId id="2147473714" r:id="rId8"/>
    <p:sldId id="2147473712" r:id="rId9"/>
    <p:sldId id="2147473715" r:id="rId10"/>
    <p:sldId id="2147473677" r:id="rId11"/>
    <p:sldId id="2147473686" r:id="rId12"/>
    <p:sldId id="2147473675" r:id="rId13"/>
    <p:sldId id="2147473707" r:id="rId14"/>
    <p:sldId id="385" r:id="rId15"/>
    <p:sldId id="2147473680" r:id="rId16"/>
    <p:sldId id="2147473678" r:id="rId17"/>
    <p:sldId id="2147473688" r:id="rId18"/>
    <p:sldId id="2147473711" r:id="rId19"/>
    <p:sldId id="2147473639" r:id="rId20"/>
    <p:sldId id="26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511A92D-6A5D-9F3B-D379-59632A908C90}" name="Mary E. Gaegler" initials="" userId="S::megaegler@northcarolina.edu::47cde0d1-2fb9-43e6-b019-d6e4b354e1b1" providerId="AD"/>
  <p188:author id="{FEFD9C5E-9B87-7EFA-C262-D3B2747A3797}" name="Pamela B Nelson" initials="PN" userId="S::pbnelson@northcarolina.edu::f19b64be-70fe-40f8-b34d-a9d70e8cc82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A1B15"/>
    <a:srgbClr val="0F4876"/>
    <a:srgbClr val="140800"/>
    <a:srgbClr val="364044"/>
    <a:srgbClr val="371713"/>
    <a:srgbClr val="6AA68A"/>
    <a:srgbClr val="0D7686"/>
    <a:srgbClr val="7226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D90539-E0CA-6041-BC42-273B47134E17}" v="14" dt="2025-10-11T12:51:44.7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768"/>
  </p:normalViewPr>
  <p:slideViewPr>
    <p:cSldViewPr snapToGrid="0">
      <p:cViewPr varScale="1">
        <p:scale>
          <a:sx n="110" d="100"/>
          <a:sy n="110" d="100"/>
        </p:scale>
        <p:origin x="170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un Robertson" userId="75f70e57-b8ee-44c1-9ab3-e88397f7a955" providerId="ADAL" clId="{E313EE80-8CEB-5630-B5FD-F51C3476065B}"/>
    <pc:docChg chg="undo custSel modSld">
      <pc:chgData name="Shun Robertson" userId="75f70e57-b8ee-44c1-9ab3-e88397f7a955" providerId="ADAL" clId="{E313EE80-8CEB-5630-B5FD-F51C3476065B}" dt="2025-10-11T12:53:46.732" v="170" actId="14100"/>
      <pc:docMkLst>
        <pc:docMk/>
      </pc:docMkLst>
      <pc:sldChg chg="addSp modSp mod">
        <pc:chgData name="Shun Robertson" userId="75f70e57-b8ee-44c1-9ab3-e88397f7a955" providerId="ADAL" clId="{E313EE80-8CEB-5630-B5FD-F51C3476065B}" dt="2025-10-11T12:46:52.413" v="43" actId="1076"/>
        <pc:sldMkLst>
          <pc:docMk/>
          <pc:sldMk cId="964361015" sldId="2147473639"/>
        </pc:sldMkLst>
        <pc:spChg chg="add mod">
          <ac:chgData name="Shun Robertson" userId="75f70e57-b8ee-44c1-9ab3-e88397f7a955" providerId="ADAL" clId="{E313EE80-8CEB-5630-B5FD-F51C3476065B}" dt="2025-10-11T12:46:52.413" v="43" actId="1076"/>
          <ac:spMkLst>
            <pc:docMk/>
            <pc:sldMk cId="964361015" sldId="2147473639"/>
            <ac:spMk id="2" creationId="{202411AC-ABBC-DB79-5100-EE41536B100E}"/>
          </ac:spMkLst>
        </pc:spChg>
      </pc:sldChg>
      <pc:sldChg chg="addSp delSp modSp mod">
        <pc:chgData name="Shun Robertson" userId="75f70e57-b8ee-44c1-9ab3-e88397f7a955" providerId="ADAL" clId="{E313EE80-8CEB-5630-B5FD-F51C3476065B}" dt="2025-10-11T12:53:46.732" v="170" actId="14100"/>
        <pc:sldMkLst>
          <pc:docMk/>
          <pc:sldMk cId="3470017784" sldId="2147473677"/>
        </pc:sldMkLst>
        <pc:spChg chg="add del">
          <ac:chgData name="Shun Robertson" userId="75f70e57-b8ee-44c1-9ab3-e88397f7a955" providerId="ADAL" clId="{E313EE80-8CEB-5630-B5FD-F51C3476065B}" dt="2025-10-11T12:47:22.483" v="45" actId="11529"/>
          <ac:spMkLst>
            <pc:docMk/>
            <pc:sldMk cId="3470017784" sldId="2147473677"/>
            <ac:spMk id="5" creationId="{7C5D9696-84DE-3B79-02D7-1D90E15B5CEC}"/>
          </ac:spMkLst>
        </pc:spChg>
        <pc:spChg chg="add del mod">
          <ac:chgData name="Shun Robertson" userId="75f70e57-b8ee-44c1-9ab3-e88397f7a955" providerId="ADAL" clId="{E313EE80-8CEB-5630-B5FD-F51C3476065B}" dt="2025-10-11T12:48:52.190" v="62" actId="478"/>
          <ac:spMkLst>
            <pc:docMk/>
            <pc:sldMk cId="3470017784" sldId="2147473677"/>
            <ac:spMk id="6" creationId="{C6BB8E44-6A7C-5F90-AB8F-83282D6B55F5}"/>
          </ac:spMkLst>
        </pc:spChg>
        <pc:spChg chg="add del">
          <ac:chgData name="Shun Robertson" userId="75f70e57-b8ee-44c1-9ab3-e88397f7a955" providerId="ADAL" clId="{E313EE80-8CEB-5630-B5FD-F51C3476065B}" dt="2025-10-11T12:49:38.378" v="67" actId="11529"/>
          <ac:spMkLst>
            <pc:docMk/>
            <pc:sldMk cId="3470017784" sldId="2147473677"/>
            <ac:spMk id="18" creationId="{DC4982CE-466E-3EF1-2330-8878425E2E0C}"/>
          </ac:spMkLst>
        </pc:spChg>
        <pc:spChg chg="add del">
          <ac:chgData name="Shun Robertson" userId="75f70e57-b8ee-44c1-9ab3-e88397f7a955" providerId="ADAL" clId="{E313EE80-8CEB-5630-B5FD-F51C3476065B}" dt="2025-10-11T12:49:56.432" v="69" actId="11529"/>
          <ac:spMkLst>
            <pc:docMk/>
            <pc:sldMk cId="3470017784" sldId="2147473677"/>
            <ac:spMk id="19" creationId="{0C854CFB-5EEA-12C4-D6CF-1BF5BB8DE7B8}"/>
          </ac:spMkLst>
        </pc:spChg>
        <pc:spChg chg="add del mod">
          <ac:chgData name="Shun Robertson" userId="75f70e57-b8ee-44c1-9ab3-e88397f7a955" providerId="ADAL" clId="{E313EE80-8CEB-5630-B5FD-F51C3476065B}" dt="2025-10-11T12:51:09.428" v="87" actId="478"/>
          <ac:spMkLst>
            <pc:docMk/>
            <pc:sldMk cId="3470017784" sldId="2147473677"/>
            <ac:spMk id="20" creationId="{E6E7C72D-7490-F83E-C5F3-48D9FC772ACA}"/>
          </ac:spMkLst>
        </pc:spChg>
        <pc:spChg chg="add mod">
          <ac:chgData name="Shun Robertson" userId="75f70e57-b8ee-44c1-9ab3-e88397f7a955" providerId="ADAL" clId="{E313EE80-8CEB-5630-B5FD-F51C3476065B}" dt="2025-10-11T12:53:46.732" v="170" actId="14100"/>
          <ac:spMkLst>
            <pc:docMk/>
            <pc:sldMk cId="3470017784" sldId="2147473677"/>
            <ac:spMk id="57" creationId="{DB7025BB-045E-217A-CA98-644CC8B82F83}"/>
          </ac:spMkLst>
        </pc:spChg>
        <pc:spChg chg="mod">
          <ac:chgData name="Shun Robertson" userId="75f70e57-b8ee-44c1-9ab3-e88397f7a955" providerId="ADAL" clId="{E313EE80-8CEB-5630-B5FD-F51C3476065B}" dt="2025-10-11T12:53:32.986" v="168" actId="20577"/>
          <ac:spMkLst>
            <pc:docMk/>
            <pc:sldMk cId="3470017784" sldId="2147473677"/>
            <ac:spMk id="59" creationId="{FBF4B4CE-941C-F799-0FC8-F4B70051A436}"/>
          </ac:spMkLst>
        </pc:spChg>
        <pc:grpChg chg="mod">
          <ac:chgData name="Shun Robertson" userId="75f70e57-b8ee-44c1-9ab3-e88397f7a955" providerId="ADAL" clId="{E313EE80-8CEB-5630-B5FD-F51C3476065B}" dt="2025-10-11T12:53:14.314" v="105" actId="1036"/>
          <ac:grpSpMkLst>
            <pc:docMk/>
            <pc:sldMk cId="3470017784" sldId="2147473677"/>
            <ac:grpSpMk id="63" creationId="{E6F46D6C-650C-1BFE-3645-39E95CB0037D}"/>
          </ac:grpSpMkLst>
        </pc:grpChg>
        <pc:inkChg chg="add">
          <ac:chgData name="Shun Robertson" userId="75f70e57-b8ee-44c1-9ab3-e88397f7a955" providerId="ADAL" clId="{E313EE80-8CEB-5630-B5FD-F51C3476065B}" dt="2025-10-11T12:49:07.683" v="63" actId="9405"/>
          <ac:inkMkLst>
            <pc:docMk/>
            <pc:sldMk cId="3470017784" sldId="2147473677"/>
            <ac:inkMk id="7" creationId="{A0B0A5F8-3040-41B5-079C-C81C114B8C94}"/>
          </ac:inkMkLst>
        </pc:inkChg>
        <pc:inkChg chg="add del">
          <ac:chgData name="Shun Robertson" userId="75f70e57-b8ee-44c1-9ab3-e88397f7a955" providerId="ADAL" clId="{E313EE80-8CEB-5630-B5FD-F51C3476065B}" dt="2025-10-11T12:49:13.010" v="65" actId="9405"/>
          <ac:inkMkLst>
            <pc:docMk/>
            <pc:sldMk cId="3470017784" sldId="2147473677"/>
            <ac:inkMk id="17" creationId="{E8656FB2-8BCA-1B2C-45FA-C07D770D228F}"/>
          </ac:inkMkLst>
        </pc:inkChg>
      </pc:sldChg>
      <pc:sldChg chg="modSp">
        <pc:chgData name="Shun Robertson" userId="75f70e57-b8ee-44c1-9ab3-e88397f7a955" providerId="ADAL" clId="{E313EE80-8CEB-5630-B5FD-F51C3476065B}" dt="2025-10-11T12:33:04.839" v="7"/>
        <pc:sldMkLst>
          <pc:docMk/>
          <pc:sldMk cId="133380535" sldId="2147473712"/>
        </pc:sldMkLst>
        <pc:graphicFrameChg chg="mod">
          <ac:chgData name="Shun Robertson" userId="75f70e57-b8ee-44c1-9ab3-e88397f7a955" providerId="ADAL" clId="{E313EE80-8CEB-5630-B5FD-F51C3476065B}" dt="2025-10-11T12:33:04.839" v="7"/>
          <ac:graphicFrameMkLst>
            <pc:docMk/>
            <pc:sldMk cId="133380535" sldId="2147473712"/>
            <ac:graphicFrameMk id="6" creationId="{08F94585-A44E-B411-F7B2-2BF0ED5BDAD8}"/>
          </ac:graphicFrameMkLst>
        </pc:graphicFrameChg>
      </pc:sldChg>
      <pc:sldChg chg="modSp mod">
        <pc:chgData name="Shun Robertson" userId="75f70e57-b8ee-44c1-9ab3-e88397f7a955" providerId="ADAL" clId="{E313EE80-8CEB-5630-B5FD-F51C3476065B}" dt="2025-10-10T13:20:13.641" v="6" actId="1076"/>
        <pc:sldMkLst>
          <pc:docMk/>
          <pc:sldMk cId="1205542214" sldId="2147473715"/>
        </pc:sldMkLst>
        <pc:spChg chg="mod">
          <ac:chgData name="Shun Robertson" userId="75f70e57-b8ee-44c1-9ab3-e88397f7a955" providerId="ADAL" clId="{E313EE80-8CEB-5630-B5FD-F51C3476065B}" dt="2025-10-10T13:20:13.641" v="6" actId="1076"/>
          <ac:spMkLst>
            <pc:docMk/>
            <pc:sldMk cId="1205542214" sldId="2147473715"/>
            <ac:spMk id="11" creationId="{C40A46C9-7B00-9E01-0F50-88D1BAECEED3}"/>
          </ac:spMkLst>
        </pc:spChg>
        <pc:graphicFrameChg chg="mod">
          <ac:chgData name="Shun Robertson" userId="75f70e57-b8ee-44c1-9ab3-e88397f7a955" providerId="ADAL" clId="{E313EE80-8CEB-5630-B5FD-F51C3476065B}" dt="2025-10-10T13:20:00.135" v="5" actId="20577"/>
          <ac:graphicFrameMkLst>
            <pc:docMk/>
            <pc:sldMk cId="1205542214" sldId="2147473715"/>
            <ac:graphicFrameMk id="5" creationId="{C87615CD-53BD-919D-73DE-871291DF7AD9}"/>
          </ac:graphicFrameMkLst>
        </pc:graphicFrameChg>
      </pc:sldChg>
    </pc:docChg>
  </pc:docChgLst>
  <pc:docChgLst>
    <pc:chgData name="Pamela B Nelson" userId="S::pbnelson@northcarolina.edu::f19b64be-70fe-40f8-b34d-a9d70e8cc82e" providerId="AD" clId="Web-{7DF9AE51-0A50-1AD5-6115-8EF7BBB28CEA}"/>
    <pc:docChg chg="mod modSld">
      <pc:chgData name="Pamela B Nelson" userId="S::pbnelson@northcarolina.edu::f19b64be-70fe-40f8-b34d-a9d70e8cc82e" providerId="AD" clId="Web-{7DF9AE51-0A50-1AD5-6115-8EF7BBB28CEA}" dt="2025-10-10T12:23:24.626" v="37" actId="20577"/>
      <pc:docMkLst>
        <pc:docMk/>
      </pc:docMkLst>
      <pc:sldChg chg="modSp">
        <pc:chgData name="Pamela B Nelson" userId="S::pbnelson@northcarolina.edu::f19b64be-70fe-40f8-b34d-a9d70e8cc82e" providerId="AD" clId="Web-{7DF9AE51-0A50-1AD5-6115-8EF7BBB28CEA}" dt="2025-10-10T12:13:06.401" v="25"/>
        <pc:sldMkLst>
          <pc:docMk/>
          <pc:sldMk cId="1003425530" sldId="385"/>
        </pc:sldMkLst>
        <pc:graphicFrameChg chg="mod modGraphic">
          <ac:chgData name="Pamela B Nelson" userId="S::pbnelson@northcarolina.edu::f19b64be-70fe-40f8-b34d-a9d70e8cc82e" providerId="AD" clId="Web-{7DF9AE51-0A50-1AD5-6115-8EF7BBB28CEA}" dt="2025-10-10T12:13:06.401" v="25"/>
          <ac:graphicFrameMkLst>
            <pc:docMk/>
            <pc:sldMk cId="1003425530" sldId="385"/>
            <ac:graphicFrameMk id="5" creationId="{79224289-2142-4565-90EA-0CE19F8DC8E2}"/>
          </ac:graphicFrameMkLst>
        </pc:graphicFrameChg>
      </pc:sldChg>
      <pc:sldChg chg="modSp">
        <pc:chgData name="Pamela B Nelson" userId="S::pbnelson@northcarolina.edu::f19b64be-70fe-40f8-b34d-a9d70e8cc82e" providerId="AD" clId="Web-{7DF9AE51-0A50-1AD5-6115-8EF7BBB28CEA}" dt="2025-10-10T12:06:25.392" v="3" actId="20577"/>
        <pc:sldMkLst>
          <pc:docMk/>
          <pc:sldMk cId="3270629512" sldId="2147473640"/>
        </pc:sldMkLst>
        <pc:spChg chg="mod">
          <ac:chgData name="Pamela B Nelson" userId="S::pbnelson@northcarolina.edu::f19b64be-70fe-40f8-b34d-a9d70e8cc82e" providerId="AD" clId="Web-{7DF9AE51-0A50-1AD5-6115-8EF7BBB28CEA}" dt="2025-10-10T12:06:25.392" v="3" actId="20577"/>
          <ac:spMkLst>
            <pc:docMk/>
            <pc:sldMk cId="3270629512" sldId="2147473640"/>
            <ac:spMk id="8" creationId="{20F74C75-E54A-9280-4803-7F68C5C89C81}"/>
          </ac:spMkLst>
        </pc:spChg>
      </pc:sldChg>
      <pc:sldChg chg="modSp">
        <pc:chgData name="Pamela B Nelson" userId="S::pbnelson@northcarolina.edu::f19b64be-70fe-40f8-b34d-a9d70e8cc82e" providerId="AD" clId="Web-{7DF9AE51-0A50-1AD5-6115-8EF7BBB28CEA}" dt="2025-10-10T12:07:50.535" v="17" actId="20577"/>
        <pc:sldMkLst>
          <pc:docMk/>
          <pc:sldMk cId="2224054285" sldId="2147473675"/>
        </pc:sldMkLst>
        <pc:spChg chg="mod">
          <ac:chgData name="Pamela B Nelson" userId="S::pbnelson@northcarolina.edu::f19b64be-70fe-40f8-b34d-a9d70e8cc82e" providerId="AD" clId="Web-{7DF9AE51-0A50-1AD5-6115-8EF7BBB28CEA}" dt="2025-10-10T12:06:52.533" v="6" actId="20577"/>
          <ac:spMkLst>
            <pc:docMk/>
            <pc:sldMk cId="2224054285" sldId="2147473675"/>
            <ac:spMk id="2" creationId="{00000000-0000-0000-0000-000000000000}"/>
          </ac:spMkLst>
        </pc:spChg>
        <pc:graphicFrameChg chg="modGraphic">
          <ac:chgData name="Pamela B Nelson" userId="S::pbnelson@northcarolina.edu::f19b64be-70fe-40f8-b34d-a9d70e8cc82e" providerId="AD" clId="Web-{7DF9AE51-0A50-1AD5-6115-8EF7BBB28CEA}" dt="2025-10-10T12:07:50.535" v="17" actId="20577"/>
          <ac:graphicFrameMkLst>
            <pc:docMk/>
            <pc:sldMk cId="2224054285" sldId="2147473675"/>
            <ac:graphicFrameMk id="7" creationId="{A91DB292-659C-4197-BAA9-C2C552A4B1FC}"/>
          </ac:graphicFrameMkLst>
        </pc:graphicFrameChg>
      </pc:sldChg>
      <pc:sldChg chg="modSp">
        <pc:chgData name="Pamela B Nelson" userId="S::pbnelson@northcarolina.edu::f19b64be-70fe-40f8-b34d-a9d70e8cc82e" providerId="AD" clId="Web-{7DF9AE51-0A50-1AD5-6115-8EF7BBB28CEA}" dt="2025-10-10T12:15:40.736" v="28" actId="20577"/>
        <pc:sldMkLst>
          <pc:docMk/>
          <pc:sldMk cId="2166282471" sldId="2147473707"/>
        </pc:sldMkLst>
        <pc:spChg chg="mod">
          <ac:chgData name="Pamela B Nelson" userId="S::pbnelson@northcarolina.edu::f19b64be-70fe-40f8-b34d-a9d70e8cc82e" providerId="AD" clId="Web-{7DF9AE51-0A50-1AD5-6115-8EF7BBB28CEA}" dt="2025-10-10T12:15:40.736" v="28" actId="20577"/>
          <ac:spMkLst>
            <pc:docMk/>
            <pc:sldMk cId="2166282471" sldId="2147473707"/>
            <ac:spMk id="7" creationId="{5FBA19BE-105A-D90A-0822-DF5B7A73D557}"/>
          </ac:spMkLst>
        </pc:spChg>
        <pc:spChg chg="mod">
          <ac:chgData name="Pamela B Nelson" userId="S::pbnelson@northcarolina.edu::f19b64be-70fe-40f8-b34d-a9d70e8cc82e" providerId="AD" clId="Web-{7DF9AE51-0A50-1AD5-6115-8EF7BBB28CEA}" dt="2025-10-10T12:08:18.848" v="21" actId="20577"/>
          <ac:spMkLst>
            <pc:docMk/>
            <pc:sldMk cId="2166282471" sldId="2147473707"/>
            <ac:spMk id="8" creationId="{B4D583B8-4B0F-5145-BD4A-6A4DF868EC87}"/>
          </ac:spMkLst>
        </pc:spChg>
      </pc:sldChg>
      <pc:sldChg chg="modSp">
        <pc:chgData name="Pamela B Nelson" userId="S::pbnelson@northcarolina.edu::f19b64be-70fe-40f8-b34d-a9d70e8cc82e" providerId="AD" clId="Web-{7DF9AE51-0A50-1AD5-6115-8EF7BBB28CEA}" dt="2025-10-10T12:23:24.626" v="37" actId="20577"/>
        <pc:sldMkLst>
          <pc:docMk/>
          <pc:sldMk cId="1053841820" sldId="2147473711"/>
        </pc:sldMkLst>
        <pc:spChg chg="mod">
          <ac:chgData name="Pamela B Nelson" userId="S::pbnelson@northcarolina.edu::f19b64be-70fe-40f8-b34d-a9d70e8cc82e" providerId="AD" clId="Web-{7DF9AE51-0A50-1AD5-6115-8EF7BBB28CEA}" dt="2025-10-10T12:23:24.626" v="37" actId="20577"/>
          <ac:spMkLst>
            <pc:docMk/>
            <pc:sldMk cId="1053841820" sldId="2147473711"/>
            <ac:spMk id="3" creationId="{C4E90BDE-68FC-1FB7-1ECC-34E1A205FCD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uncsystem.sharepoint.com/sites/StrategyandPolicySVPStrategyPolicyUNCSO/Shared%20Documents/General/Ad%20Hoc%20Requests/WICHE/Updated%20WICHE%20projections_Dec2024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uncsystem.sharepoint.com/sites/StrategyandPolicySVPStrategyPolicyUNCSO/Shared%20Documents/General/NSC-DPI/2025%20Update/intention_prelim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uncsystem.sharepoint.com/sites/StrategyandPolicySVPStrategyPolicyUNCSO/Shared%20Documents/General/NSC-DPI/2025%20Update/prelim%20data%20comparis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Comparing</a:t>
            </a:r>
            <a:r>
              <a:rPr lang="en-US" baseline="0"/>
              <a:t> North Carolina vs. National High School Graduates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Compare!$B$2</c:f>
              <c:strCache>
                <c:ptCount val="1"/>
                <c:pt idx="0">
                  <c:v> North Carolina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7"/>
            <c:invertIfNegative val="0"/>
            <c:bubble3D val="0"/>
            <c:spPr>
              <a:solidFill>
                <a:srgbClr val="FEC32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3F5-F946-9963-8F292EBB9059}"/>
              </c:ext>
            </c:extLst>
          </c:dPt>
          <c:cat>
            <c:strRef>
              <c:f>Compare!$A$3:$A$35</c:f>
              <c:strCache>
                <c:ptCount val="33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  <c:pt idx="3">
                  <c:v>2011-2012</c:v>
                </c:pt>
                <c:pt idx="4">
                  <c:v>2012-2013</c:v>
                </c:pt>
                <c:pt idx="5">
                  <c:v>2013-2014</c:v>
                </c:pt>
                <c:pt idx="6">
                  <c:v>2014-2015</c:v>
                </c:pt>
                <c:pt idx="7">
                  <c:v>2015-2016</c:v>
                </c:pt>
                <c:pt idx="8">
                  <c:v>2016-2017</c:v>
                </c:pt>
                <c:pt idx="9">
                  <c:v>2017-2018</c:v>
                </c:pt>
                <c:pt idx="10">
                  <c:v>2018-2019</c:v>
                </c:pt>
                <c:pt idx="11">
                  <c:v>2019-2020</c:v>
                </c:pt>
                <c:pt idx="12">
                  <c:v>2020-2021</c:v>
                </c:pt>
                <c:pt idx="13">
                  <c:v>2021-2022</c:v>
                </c:pt>
                <c:pt idx="14">
                  <c:v>2022-2023</c:v>
                </c:pt>
                <c:pt idx="15">
                  <c:v>2023-2024</c:v>
                </c:pt>
                <c:pt idx="16">
                  <c:v>2024-2025</c:v>
                </c:pt>
                <c:pt idx="17">
                  <c:v>2025-2026</c:v>
                </c:pt>
                <c:pt idx="18">
                  <c:v>2026-2027</c:v>
                </c:pt>
                <c:pt idx="19">
                  <c:v>2027-2028</c:v>
                </c:pt>
                <c:pt idx="20">
                  <c:v>2028-2029</c:v>
                </c:pt>
                <c:pt idx="21">
                  <c:v>2029-2030</c:v>
                </c:pt>
                <c:pt idx="22">
                  <c:v>2030-2031</c:v>
                </c:pt>
                <c:pt idx="23">
                  <c:v>2031-2032</c:v>
                </c:pt>
                <c:pt idx="24">
                  <c:v>2032-2033</c:v>
                </c:pt>
                <c:pt idx="25">
                  <c:v>2033-2034</c:v>
                </c:pt>
                <c:pt idx="26">
                  <c:v>2034-2035</c:v>
                </c:pt>
                <c:pt idx="27">
                  <c:v>2035-2036</c:v>
                </c:pt>
                <c:pt idx="28">
                  <c:v>2036-2037</c:v>
                </c:pt>
                <c:pt idx="29">
                  <c:v>2037-2038</c:v>
                </c:pt>
                <c:pt idx="30">
                  <c:v>2038-2039</c:v>
                </c:pt>
                <c:pt idx="31">
                  <c:v>2039-2040</c:v>
                </c:pt>
                <c:pt idx="32">
                  <c:v>2040-2041</c:v>
                </c:pt>
              </c:strCache>
            </c:strRef>
          </c:cat>
          <c:val>
            <c:numRef>
              <c:f>Compare!$B$3:$B$35</c:f>
              <c:numCache>
                <c:formatCode>_(* #,##0_);_(* \(#,##0\);_(* "-"??_);_(@_)</c:formatCode>
                <c:ptCount val="33"/>
                <c:pt idx="0">
                  <c:v>92439</c:v>
                </c:pt>
                <c:pt idx="1">
                  <c:v>92635</c:v>
                </c:pt>
                <c:pt idx="2">
                  <c:v>96204</c:v>
                </c:pt>
                <c:pt idx="3">
                  <c:v>100694</c:v>
                </c:pt>
                <c:pt idx="4">
                  <c:v>101462</c:v>
                </c:pt>
                <c:pt idx="5">
                  <c:v>103444</c:v>
                </c:pt>
                <c:pt idx="6">
                  <c:v>106331</c:v>
                </c:pt>
                <c:pt idx="7">
                  <c:v>108110</c:v>
                </c:pt>
                <c:pt idx="8">
                  <c:v>109762</c:v>
                </c:pt>
                <c:pt idx="9">
                  <c:v>114284</c:v>
                </c:pt>
                <c:pt idx="10">
                  <c:v>116615</c:v>
                </c:pt>
                <c:pt idx="11">
                  <c:v>116514</c:v>
                </c:pt>
                <c:pt idx="12">
                  <c:v>114167</c:v>
                </c:pt>
                <c:pt idx="13">
                  <c:v>108252</c:v>
                </c:pt>
                <c:pt idx="14">
                  <c:v>115527</c:v>
                </c:pt>
                <c:pt idx="15">
                  <c:v>114139</c:v>
                </c:pt>
                <c:pt idx="16">
                  <c:v>121741</c:v>
                </c:pt>
                <c:pt idx="17">
                  <c:v>121551</c:v>
                </c:pt>
                <c:pt idx="18">
                  <c:v>120371</c:v>
                </c:pt>
                <c:pt idx="19">
                  <c:v>117457</c:v>
                </c:pt>
                <c:pt idx="20">
                  <c:v>117243</c:v>
                </c:pt>
                <c:pt idx="21">
                  <c:v>118193</c:v>
                </c:pt>
                <c:pt idx="22">
                  <c:v>119438</c:v>
                </c:pt>
                <c:pt idx="23">
                  <c:v>120295</c:v>
                </c:pt>
                <c:pt idx="24">
                  <c:v>119686</c:v>
                </c:pt>
                <c:pt idx="25">
                  <c:v>125230</c:v>
                </c:pt>
                <c:pt idx="26">
                  <c:v>123253</c:v>
                </c:pt>
                <c:pt idx="27">
                  <c:v>121806</c:v>
                </c:pt>
                <c:pt idx="28">
                  <c:v>120986</c:v>
                </c:pt>
                <c:pt idx="29">
                  <c:v>118981</c:v>
                </c:pt>
                <c:pt idx="30">
                  <c:v>123310</c:v>
                </c:pt>
                <c:pt idx="31">
                  <c:v>124321</c:v>
                </c:pt>
                <c:pt idx="32">
                  <c:v>122719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06-C84F-9D92-0BF3F4E55D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564560"/>
        <c:axId val="698683119"/>
      </c:barChart>
      <c:lineChart>
        <c:grouping val="standard"/>
        <c:varyColors val="0"/>
        <c:ser>
          <c:idx val="1"/>
          <c:order val="1"/>
          <c:tx>
            <c:strRef>
              <c:f>Compare!$C$2</c:f>
              <c:strCache>
                <c:ptCount val="1"/>
                <c:pt idx="0">
                  <c:v> National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Compare!$C$3:$C$35</c:f>
              <c:numCache>
                <c:formatCode>_(* #,##0_);_(* \(#,##0\);_(* "-"??_);_(@_)</c:formatCode>
                <c:ptCount val="33"/>
                <c:pt idx="0">
                  <c:v>3347948</c:v>
                </c:pt>
                <c:pt idx="1">
                  <c:v>3421490</c:v>
                </c:pt>
                <c:pt idx="2">
                  <c:v>3446268</c:v>
                </c:pt>
                <c:pt idx="3">
                  <c:v>3453337</c:v>
                </c:pt>
                <c:pt idx="4">
                  <c:v>3475016</c:v>
                </c:pt>
                <c:pt idx="5">
                  <c:v>3497898</c:v>
                </c:pt>
                <c:pt idx="6">
                  <c:v>3557045</c:v>
                </c:pt>
                <c:pt idx="7">
                  <c:v>3607199</c:v>
                </c:pt>
                <c:pt idx="8">
                  <c:v>3657868</c:v>
                </c:pt>
                <c:pt idx="9">
                  <c:v>3732335</c:v>
                </c:pt>
                <c:pt idx="10">
                  <c:v>3742958</c:v>
                </c:pt>
                <c:pt idx="11">
                  <c:v>3755447</c:v>
                </c:pt>
                <c:pt idx="12">
                  <c:v>3709547</c:v>
                </c:pt>
                <c:pt idx="13">
                  <c:v>3752451</c:v>
                </c:pt>
                <c:pt idx="14">
                  <c:v>3761489</c:v>
                </c:pt>
                <c:pt idx="15">
                  <c:v>3763336</c:v>
                </c:pt>
                <c:pt idx="16">
                  <c:v>3857783</c:v>
                </c:pt>
                <c:pt idx="17">
                  <c:v>3841094</c:v>
                </c:pt>
                <c:pt idx="18">
                  <c:v>3764007</c:v>
                </c:pt>
                <c:pt idx="19">
                  <c:v>3688623</c:v>
                </c:pt>
                <c:pt idx="20">
                  <c:v>3675987</c:v>
                </c:pt>
                <c:pt idx="21">
                  <c:v>3643801</c:v>
                </c:pt>
                <c:pt idx="22">
                  <c:v>3641127</c:v>
                </c:pt>
                <c:pt idx="23">
                  <c:v>3665492</c:v>
                </c:pt>
                <c:pt idx="24">
                  <c:v>3642164</c:v>
                </c:pt>
                <c:pt idx="25">
                  <c:v>3726657</c:v>
                </c:pt>
                <c:pt idx="26">
                  <c:v>3633730</c:v>
                </c:pt>
                <c:pt idx="27">
                  <c:v>3565658</c:v>
                </c:pt>
                <c:pt idx="28">
                  <c:v>3508531</c:v>
                </c:pt>
                <c:pt idx="29">
                  <c:v>3382147</c:v>
                </c:pt>
                <c:pt idx="30">
                  <c:v>3440434</c:v>
                </c:pt>
                <c:pt idx="31">
                  <c:v>3443358</c:v>
                </c:pt>
                <c:pt idx="32">
                  <c:v>3373947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06-C84F-9D92-0BF3F4E55D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378128"/>
        <c:axId val="61772832"/>
      </c:lineChart>
      <c:catAx>
        <c:axId val="2456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8683119"/>
        <c:crosses val="autoZero"/>
        <c:auto val="1"/>
        <c:lblAlgn val="ctr"/>
        <c:lblOffset val="100"/>
        <c:noMultiLvlLbl val="0"/>
      </c:catAx>
      <c:valAx>
        <c:axId val="698683119"/>
        <c:scaling>
          <c:orientation val="minMax"/>
          <c:min val="6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64560"/>
        <c:crosses val="autoZero"/>
        <c:crossBetween val="between"/>
      </c:valAx>
      <c:valAx>
        <c:axId val="61772832"/>
        <c:scaling>
          <c:orientation val="minMax"/>
          <c:max val="3900000"/>
          <c:min val="3000000"/>
        </c:scaling>
        <c:delete val="0"/>
        <c:axPos val="r"/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78128"/>
        <c:crosses val="max"/>
        <c:crossBetween val="between"/>
      </c:valAx>
      <c:catAx>
        <c:axId val="61378128"/>
        <c:scaling>
          <c:orientation val="minMax"/>
        </c:scaling>
        <c:delete val="1"/>
        <c:axPos val="b"/>
        <c:majorTickMark val="out"/>
        <c:minorTickMark val="none"/>
        <c:tickLblPos val="nextTo"/>
        <c:crossAx val="617728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1400" dirty="0"/>
              <a:t>Post-graduation Intentions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'Freq 1 - Cross-Tabular Freq '!$K$6</c:f>
              <c:strCache>
                <c:ptCount val="1"/>
                <c:pt idx="0">
                  <c:v>Public Senior Institution (in NC)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20-8344-8247-2705E01357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'Freq 1 - Cross-Tabular Freq '!$L$5:$S$5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'Freq 1 - Cross-Tabular Freq '!$L$6:$S$6</c:f>
              <c:numCache>
                <c:formatCode>0%</c:formatCode>
                <c:ptCount val="8"/>
                <c:pt idx="0">
                  <c:v>0.32352366053969495</c:v>
                </c:pt>
                <c:pt idx="1">
                  <c:v>0.32303079975843324</c:v>
                </c:pt>
                <c:pt idx="2">
                  <c:v>0.31289734152212162</c:v>
                </c:pt>
                <c:pt idx="3">
                  <c:v>0.32161053946219564</c:v>
                </c:pt>
                <c:pt idx="4">
                  <c:v>0.31811339688911189</c:v>
                </c:pt>
                <c:pt idx="5">
                  <c:v>0.31101690785947472</c:v>
                </c:pt>
                <c:pt idx="6">
                  <c:v>0.32108646551224879</c:v>
                </c:pt>
                <c:pt idx="7">
                  <c:v>0.31011403651967073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47-6F4D-B829-94396D218F66}"/>
            </c:ext>
          </c:extLst>
        </c:ser>
        <c:ser>
          <c:idx val="1"/>
          <c:order val="1"/>
          <c:tx>
            <c:strRef>
              <c:f>'Freq 1 - Cross-Tabular Freq '!$K$7</c:f>
              <c:strCache>
                <c:ptCount val="1"/>
                <c:pt idx="0">
                  <c:v>Community/Tech College (in NC)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20-8344-8247-2705E01357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'Freq 1 - Cross-Tabular Freq '!$L$5:$S$5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'Freq 1 - Cross-Tabular Freq '!$L$7:$S$7</c:f>
              <c:numCache>
                <c:formatCode>0%</c:formatCode>
                <c:ptCount val="8"/>
                <c:pt idx="0">
                  <c:v>0.34879198713770476</c:v>
                </c:pt>
                <c:pt idx="1">
                  <c:v>0.34954921922181004</c:v>
                </c:pt>
                <c:pt idx="2">
                  <c:v>0.34437164722009345</c:v>
                </c:pt>
                <c:pt idx="3">
                  <c:v>0.34562716210391359</c:v>
                </c:pt>
                <c:pt idx="4">
                  <c:v>0.31005108789855401</c:v>
                </c:pt>
                <c:pt idx="5">
                  <c:v>0.31314866247624618</c:v>
                </c:pt>
                <c:pt idx="6">
                  <c:v>0.31640701916951408</c:v>
                </c:pt>
                <c:pt idx="7">
                  <c:v>0.32447937314894709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47-6F4D-B829-94396D218F66}"/>
            </c:ext>
          </c:extLst>
        </c:ser>
        <c:ser>
          <c:idx val="2"/>
          <c:order val="2"/>
          <c:tx>
            <c:strRef>
              <c:f>'Freq 1 - Cross-Tabular Freq '!$K$8</c:f>
              <c:strCache>
                <c:ptCount val="1"/>
                <c:pt idx="0">
                  <c:v>Employment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20-8344-8247-2705E01357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'Freq 1 - Cross-Tabular Freq '!$L$5:$S$5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'Freq 1 - Cross-Tabular Freq '!$L$8:$S$8</c:f>
              <c:numCache>
                <c:formatCode>0%</c:formatCode>
                <c:ptCount val="8"/>
                <c:pt idx="0">
                  <c:v>0.11073089123538869</c:v>
                </c:pt>
                <c:pt idx="1">
                  <c:v>0.12292942800448624</c:v>
                </c:pt>
                <c:pt idx="2">
                  <c:v>0.14469977441255519</c:v>
                </c:pt>
                <c:pt idx="3">
                  <c:v>0.15650040340852572</c:v>
                </c:pt>
                <c:pt idx="4">
                  <c:v>0.18755416685672582</c:v>
                </c:pt>
                <c:pt idx="5">
                  <c:v>0.18757004336597963</c:v>
                </c:pt>
                <c:pt idx="6">
                  <c:v>0.18650605200671802</c:v>
                </c:pt>
                <c:pt idx="7">
                  <c:v>0.18636459037802289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47-6F4D-B829-94396D218F66}"/>
            </c:ext>
          </c:extLst>
        </c:ser>
        <c:ser>
          <c:idx val="3"/>
          <c:order val="3"/>
          <c:tx>
            <c:strRef>
              <c:f>'Freq 1 - Cross-Tabular Freq '!$K$9</c:f>
              <c:strCache>
                <c:ptCount val="1"/>
                <c:pt idx="0">
                  <c:v>Military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'Freq 1 - Cross-Tabular Freq '!$L$5:$S$5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'Freq 1 - Cross-Tabular Freq '!$L$9:$S$9</c:f>
              <c:numCache>
                <c:formatCode>0%</c:formatCode>
                <c:ptCount val="8"/>
                <c:pt idx="0">
                  <c:v>4.3540607482727152E-2</c:v>
                </c:pt>
                <c:pt idx="1">
                  <c:v>4.0451643516521439E-2</c:v>
                </c:pt>
                <c:pt idx="2">
                  <c:v>4.2947963776484938E-2</c:v>
                </c:pt>
                <c:pt idx="3">
                  <c:v>3.37647409896219E-2</c:v>
                </c:pt>
                <c:pt idx="4">
                  <c:v>3.032203621767094E-2</c:v>
                </c:pt>
                <c:pt idx="5">
                  <c:v>2.8005164936900064E-2</c:v>
                </c:pt>
                <c:pt idx="6">
                  <c:v>2.6327677071871201E-2</c:v>
                </c:pt>
                <c:pt idx="7">
                  <c:v>3.0094913831300574E-2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47-6F4D-B829-94396D218F66}"/>
            </c:ext>
          </c:extLst>
        </c:ser>
        <c:ser>
          <c:idx val="4"/>
          <c:order val="4"/>
          <c:tx>
            <c:strRef>
              <c:f>'Freq 1 - Cross-Tabular Freq '!$K$10</c:f>
              <c:strCache>
                <c:ptCount val="1"/>
                <c:pt idx="0">
                  <c:v>Private Senior Institution (in NC)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'Freq 1 - Cross-Tabular Freq '!$L$5:$S$5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'Freq 1 - Cross-Tabular Freq '!$L$10:$S$10</c:f>
              <c:numCache>
                <c:formatCode>0%</c:formatCode>
                <c:ptCount val="8"/>
                <c:pt idx="0">
                  <c:v>7.1133707035154037E-2</c:v>
                </c:pt>
                <c:pt idx="1">
                  <c:v>6.8760245017686142E-2</c:v>
                </c:pt>
                <c:pt idx="2">
                  <c:v>6.2948611395943738E-2</c:v>
                </c:pt>
                <c:pt idx="3">
                  <c:v>5.5394069342057276E-2</c:v>
                </c:pt>
                <c:pt idx="4">
                  <c:v>4.7358938101537199E-2</c:v>
                </c:pt>
                <c:pt idx="5">
                  <c:v>5.0260683135993765E-2</c:v>
                </c:pt>
                <c:pt idx="6">
                  <c:v>4.9458504662072161E-2</c:v>
                </c:pt>
                <c:pt idx="7">
                  <c:v>5.0581842774189034E-2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D47-6F4D-B829-94396D218F66}"/>
            </c:ext>
          </c:extLst>
        </c:ser>
        <c:ser>
          <c:idx val="5"/>
          <c:order val="5"/>
          <c:tx>
            <c:strRef>
              <c:f>'Freq 1 - Cross-Tabular Freq '!$K$11</c:f>
              <c:strCache>
                <c:ptCount val="1"/>
                <c:pt idx="0">
                  <c:v>Private Senior Institution (out of NC)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-2.8479532163742691E-2"/>
                  <c:y val="1.7450908317049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20-8344-8247-2705E01357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'Freq 1 - Cross-Tabular Freq '!$L$5:$S$5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'Freq 1 - Cross-Tabular Freq '!$L$11:$S$11</c:f>
              <c:numCache>
                <c:formatCode>0%</c:formatCode>
                <c:ptCount val="8"/>
                <c:pt idx="0">
                  <c:v>2.5789770999000566E-2</c:v>
                </c:pt>
                <c:pt idx="1">
                  <c:v>2.4706668967302219E-2</c:v>
                </c:pt>
                <c:pt idx="2">
                  <c:v>2.3120014679374398E-2</c:v>
                </c:pt>
                <c:pt idx="3">
                  <c:v>2.1131975375501499E-2</c:v>
                </c:pt>
                <c:pt idx="4">
                  <c:v>2.1279022031656252E-2</c:v>
                </c:pt>
                <c:pt idx="5">
                  <c:v>2.2986405496272476E-2</c:v>
                </c:pt>
                <c:pt idx="6">
                  <c:v>2.1057508542306133E-2</c:v>
                </c:pt>
                <c:pt idx="7">
                  <c:v>1.8842844150089782E-2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D47-6F4D-B829-94396D218F66}"/>
            </c:ext>
          </c:extLst>
        </c:ser>
        <c:ser>
          <c:idx val="6"/>
          <c:order val="6"/>
          <c:tx>
            <c:strRef>
              <c:f>'Freq 1 - Cross-Tabular Freq '!$K$12</c:f>
              <c:strCache>
                <c:ptCount val="1"/>
                <c:pt idx="0">
                  <c:v>Public Senior Institution (out of NC)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'Freq 1 - Cross-Tabular Freq '!$L$5:$S$5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'Freq 1 - Cross-Tabular Freq '!$L$12:$S$12</c:f>
              <c:numCache>
                <c:formatCode>0%</c:formatCode>
                <c:ptCount val="8"/>
                <c:pt idx="0">
                  <c:v>3.224264546126103E-2</c:v>
                </c:pt>
                <c:pt idx="1">
                  <c:v>3.056250539211457E-2</c:v>
                </c:pt>
                <c:pt idx="2">
                  <c:v>3.0513670167409631E-2</c:v>
                </c:pt>
                <c:pt idx="3">
                  <c:v>2.6039191414582389E-2</c:v>
                </c:pt>
                <c:pt idx="4">
                  <c:v>3.0618528486064864E-2</c:v>
                </c:pt>
                <c:pt idx="5">
                  <c:v>3.0721629391414512E-2</c:v>
                </c:pt>
                <c:pt idx="6">
                  <c:v>2.9327619157931313E-2</c:v>
                </c:pt>
                <c:pt idx="7">
                  <c:v>3.0211515589655093E-2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D47-6F4D-B829-94396D218F66}"/>
            </c:ext>
          </c:extLst>
        </c:ser>
        <c:ser>
          <c:idx val="7"/>
          <c:order val="7"/>
          <c:tx>
            <c:strRef>
              <c:f>'Freq 1 - Cross-Tabular Freq '!$K$13</c:f>
              <c:strCache>
                <c:ptCount val="1"/>
                <c:pt idx="0">
                  <c:v>Other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20-8344-8247-2705E01357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'Freq 1 - Cross-Tabular Freq '!$L$5:$S$5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'Freq 1 - Cross-Tabular Freq '!$L$13:$S$13</c:f>
              <c:numCache>
                <c:formatCode>0%</c:formatCode>
                <c:ptCount val="8"/>
                <c:pt idx="0">
                  <c:v>4.4246730109068787E-2</c:v>
                </c:pt>
                <c:pt idx="1">
                  <c:v>4.0009490121646105E-2</c:v>
                </c:pt>
                <c:pt idx="2">
                  <c:v>3.8500976826017032E-2</c:v>
                </c:pt>
                <c:pt idx="3">
                  <c:v>3.9931917903601941E-2</c:v>
                </c:pt>
                <c:pt idx="4">
                  <c:v>5.4702823518679014E-2</c:v>
                </c:pt>
                <c:pt idx="5">
                  <c:v>5.6290503337718657E-2</c:v>
                </c:pt>
                <c:pt idx="6">
                  <c:v>4.9829153877338273E-2</c:v>
                </c:pt>
                <c:pt idx="7">
                  <c:v>4.9310883608124807E-2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D47-6F4D-B829-94396D218F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1388160"/>
        <c:axId val="601377408"/>
      </c:lineChart>
      <c:catAx>
        <c:axId val="60138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601377408"/>
        <c:crosses val="autoZero"/>
        <c:auto val="1"/>
        <c:lblAlgn val="ctr"/>
        <c:lblOffset val="100"/>
        <c:noMultiLvlLbl val="0"/>
      </c:catAx>
      <c:valAx>
        <c:axId val="601377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601388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College-Going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 1'!$A$4:$A$11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'Sheet 1'!$F$4:$F$11</c:f>
              <c:numCache>
                <c:formatCode>0.0%</c:formatCode>
                <c:ptCount val="8"/>
                <c:pt idx="0">
                  <c:v>0.57879999999999998</c:v>
                </c:pt>
                <c:pt idx="1">
                  <c:v>0.57150000000000001</c:v>
                </c:pt>
                <c:pt idx="2">
                  <c:v>0.56230000000000002</c:v>
                </c:pt>
                <c:pt idx="3">
                  <c:v>0.53210000000000002</c:v>
                </c:pt>
                <c:pt idx="4">
                  <c:v>0.53410000000000002</c:v>
                </c:pt>
                <c:pt idx="5">
                  <c:v>0.54249999999999998</c:v>
                </c:pt>
                <c:pt idx="6">
                  <c:v>0.5484</c:v>
                </c:pt>
                <c:pt idx="7">
                  <c:v>0.53579999999999994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3B-6147-A6EE-CC1B20C8F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6998528"/>
        <c:axId val="556986176"/>
      </c:lineChart>
      <c:catAx>
        <c:axId val="556998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High School Graduating Class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986176"/>
        <c:crosses val="autoZero"/>
        <c:auto val="1"/>
        <c:lblAlgn val="ctr"/>
        <c:lblOffset val="100"/>
        <c:noMultiLvlLbl val="0"/>
      </c:catAx>
      <c:valAx>
        <c:axId val="556986176"/>
        <c:scaling>
          <c:orientation val="minMax"/>
          <c:max val="0.75"/>
          <c:min val="0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Immediate Postsecondary</a:t>
                </a:r>
                <a:r>
                  <a:rPr lang="en-US" baseline="0"/>
                  <a:t> Enrollment Rate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99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2DAE27-8163-487E-9426-176D65CA48AA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EE5C31-BEFF-48C2-9AA4-555B3560D67F}">
      <dgm:prSet phldrT="[Text]"/>
      <dgm:spPr/>
      <dgm:t>
        <a:bodyPr/>
        <a:lstStyle/>
        <a:p>
          <a:pPr algn="ctr"/>
          <a:r>
            <a:rPr lang="en-US" dirty="0"/>
            <a:t>Trends Across Other Public Universities</a:t>
          </a:r>
        </a:p>
      </dgm:t>
    </dgm:pt>
    <dgm:pt modelId="{08ACFB97-C19C-44BB-B1FC-1DD4014FBEEE}" type="parTrans" cxnId="{4C168E40-FA5E-4871-963F-770072ADFE1B}">
      <dgm:prSet/>
      <dgm:spPr/>
      <dgm:t>
        <a:bodyPr/>
        <a:lstStyle/>
        <a:p>
          <a:pPr algn="ctr"/>
          <a:endParaRPr lang="en-US"/>
        </a:p>
      </dgm:t>
    </dgm:pt>
    <dgm:pt modelId="{DCE22E24-19EF-4028-9A55-D164DA9A4B33}" type="sibTrans" cxnId="{4C168E40-FA5E-4871-963F-770072ADFE1B}">
      <dgm:prSet/>
      <dgm:spPr/>
      <dgm:t>
        <a:bodyPr/>
        <a:lstStyle/>
        <a:p>
          <a:pPr algn="ctr"/>
          <a:endParaRPr lang="en-US"/>
        </a:p>
      </dgm:t>
    </dgm:pt>
    <dgm:pt modelId="{50965241-EE8C-4672-A78C-DB7422631C5F}">
      <dgm:prSet phldrT="[Text]"/>
      <dgm:spPr/>
      <dgm:t>
        <a:bodyPr/>
        <a:lstStyle/>
        <a:p>
          <a:pPr algn="ctr"/>
          <a:r>
            <a:rPr lang="en-US" dirty="0"/>
            <a:t>Trends </a:t>
          </a:r>
          <a:r>
            <a:rPr lang="en-US" dirty="0">
              <a:latin typeface="Calibri" panose="020F0502020204030204"/>
            </a:rPr>
            <a:t>Within</a:t>
          </a:r>
          <a:r>
            <a:rPr lang="en-US" dirty="0"/>
            <a:t> the UNC System</a:t>
          </a:r>
        </a:p>
      </dgm:t>
    </dgm:pt>
    <dgm:pt modelId="{F1210035-0F56-4555-84AC-529F2F79FF23}" type="parTrans" cxnId="{FA245538-DFD2-429B-9592-C769EE161746}">
      <dgm:prSet/>
      <dgm:spPr/>
      <dgm:t>
        <a:bodyPr/>
        <a:lstStyle/>
        <a:p>
          <a:pPr algn="ctr"/>
          <a:endParaRPr lang="en-US"/>
        </a:p>
      </dgm:t>
    </dgm:pt>
    <dgm:pt modelId="{A2723581-ABC4-42BB-BC5E-F0AFB43CDCCF}" type="sibTrans" cxnId="{FA245538-DFD2-429B-9592-C769EE161746}">
      <dgm:prSet/>
      <dgm:spPr/>
      <dgm:t>
        <a:bodyPr/>
        <a:lstStyle/>
        <a:p>
          <a:pPr algn="ctr"/>
          <a:endParaRPr lang="en-US"/>
        </a:p>
      </dgm:t>
    </dgm:pt>
    <dgm:pt modelId="{67834148-661E-4889-9CAC-4744DF5FAEB7}">
      <dgm:prSet phldrT="[Text]"/>
      <dgm:spPr/>
      <dgm:t>
        <a:bodyPr/>
        <a:lstStyle/>
        <a:p>
          <a:pPr algn="ctr"/>
          <a:r>
            <a:rPr lang="en-US" dirty="0"/>
            <a:t>Information Relevant to Future Trends</a:t>
          </a:r>
        </a:p>
      </dgm:t>
    </dgm:pt>
    <dgm:pt modelId="{472C5E9F-7FF7-404B-82D9-386F2A2E95BB}" type="sibTrans" cxnId="{D7B403C6-51C4-4C94-A359-6AD49A7AD2EA}">
      <dgm:prSet/>
      <dgm:spPr/>
      <dgm:t>
        <a:bodyPr/>
        <a:lstStyle/>
        <a:p>
          <a:pPr algn="ctr"/>
          <a:endParaRPr lang="en-US"/>
        </a:p>
      </dgm:t>
    </dgm:pt>
    <dgm:pt modelId="{604D5298-A789-46F6-8C79-844F7D16C645}" type="parTrans" cxnId="{D7B403C6-51C4-4C94-A359-6AD49A7AD2EA}">
      <dgm:prSet/>
      <dgm:spPr/>
      <dgm:t>
        <a:bodyPr/>
        <a:lstStyle/>
        <a:p>
          <a:pPr algn="ctr"/>
          <a:endParaRPr lang="en-US"/>
        </a:p>
      </dgm:t>
    </dgm:pt>
    <dgm:pt modelId="{AE05EE1D-BCC2-4278-BDAD-6E739D742AFC}">
      <dgm:prSet phldrT="[Text]"/>
      <dgm:spPr/>
      <dgm:t>
        <a:bodyPr/>
        <a:lstStyle/>
        <a:p>
          <a:pPr algn="ctr"/>
          <a:r>
            <a:rPr lang="en-US" dirty="0">
              <a:latin typeface="Calibri" panose="020F0502020204030204"/>
            </a:rPr>
            <a:t>Data-Driven</a:t>
          </a:r>
          <a:r>
            <a:rPr lang="en-US" dirty="0"/>
            <a:t> Goals for </a:t>
          </a:r>
          <a:r>
            <a:rPr lang="en-US" dirty="0">
              <a:latin typeface="Calibri" panose="020F0502020204030204"/>
            </a:rPr>
            <a:t>Each</a:t>
          </a:r>
          <a:r>
            <a:rPr lang="en-US" dirty="0"/>
            <a:t> University on </a:t>
          </a:r>
          <a:r>
            <a:rPr lang="en-US" dirty="0">
              <a:latin typeface="Calibri" panose="020F0502020204030204"/>
            </a:rPr>
            <a:t>Each</a:t>
          </a:r>
          <a:r>
            <a:rPr lang="en-US" dirty="0"/>
            <a:t> Metric</a:t>
          </a:r>
        </a:p>
      </dgm:t>
    </dgm:pt>
    <dgm:pt modelId="{014E32C3-35FA-4835-9217-AA18461FEF8C}" type="parTrans" cxnId="{4BA199D0-4AC4-4AC8-86D8-F0B12E38917D}">
      <dgm:prSet/>
      <dgm:spPr/>
      <dgm:t>
        <a:bodyPr/>
        <a:lstStyle/>
        <a:p>
          <a:pPr algn="ctr"/>
          <a:endParaRPr lang="en-US"/>
        </a:p>
      </dgm:t>
    </dgm:pt>
    <dgm:pt modelId="{12435D7E-026C-44F7-8343-7FC19560B86A}" type="sibTrans" cxnId="{4BA199D0-4AC4-4AC8-86D8-F0B12E38917D}">
      <dgm:prSet/>
      <dgm:spPr/>
      <dgm:t>
        <a:bodyPr/>
        <a:lstStyle/>
        <a:p>
          <a:pPr algn="ctr"/>
          <a:endParaRPr lang="en-US"/>
        </a:p>
      </dgm:t>
    </dgm:pt>
    <dgm:pt modelId="{AF24902E-907F-4422-AF5E-6242EF1A7DF1}" type="pres">
      <dgm:prSet presAssocID="{012DAE27-8163-487E-9426-176D65CA48AA}" presName="Name0" presStyleCnt="0">
        <dgm:presLayoutVars>
          <dgm:chMax val="4"/>
          <dgm:resizeHandles val="exact"/>
        </dgm:presLayoutVars>
      </dgm:prSet>
      <dgm:spPr/>
    </dgm:pt>
    <dgm:pt modelId="{199863F8-D553-4CA6-836E-CC9D9135F1EA}" type="pres">
      <dgm:prSet presAssocID="{012DAE27-8163-487E-9426-176D65CA48AA}" presName="ellipse" presStyleLbl="trBgShp" presStyleIdx="0" presStyleCnt="1" custScaleX="135345" custLinFactNeighborX="6637" custLinFactNeighborY="7691"/>
      <dgm:spPr/>
    </dgm:pt>
    <dgm:pt modelId="{38CC8910-58FE-4B2A-A533-F6CD9479BF57}" type="pres">
      <dgm:prSet presAssocID="{012DAE27-8163-487E-9426-176D65CA48AA}" presName="arrow1" presStyleLbl="fgShp" presStyleIdx="0" presStyleCnt="1" custLinFactNeighborX="33445" custLinFactNeighborY="5681"/>
      <dgm:spPr/>
    </dgm:pt>
    <dgm:pt modelId="{09C278C1-90F2-4F66-BCCD-46BADA02235E}" type="pres">
      <dgm:prSet presAssocID="{012DAE27-8163-487E-9426-176D65CA48AA}" presName="rectangle" presStyleLbl="revTx" presStyleIdx="0" presStyleCnt="1" custLinFactNeighborX="6968" custLinFactNeighborY="7074">
        <dgm:presLayoutVars>
          <dgm:bulletEnabled val="1"/>
        </dgm:presLayoutVars>
      </dgm:prSet>
      <dgm:spPr/>
    </dgm:pt>
    <dgm:pt modelId="{527EFADB-BD61-45F5-8D33-87354E987CB0}" type="pres">
      <dgm:prSet presAssocID="{50965241-EE8C-4672-A78C-DB7422631C5F}" presName="item1" presStyleLbl="node1" presStyleIdx="0" presStyleCnt="3" custScaleX="121235" custScaleY="119022" custLinFactNeighborX="21127" custLinFactNeighborY="9346">
        <dgm:presLayoutVars>
          <dgm:bulletEnabled val="1"/>
        </dgm:presLayoutVars>
      </dgm:prSet>
      <dgm:spPr/>
    </dgm:pt>
    <dgm:pt modelId="{5C345BDF-D94C-4188-AAA3-BA7E7645C3E9}" type="pres">
      <dgm:prSet presAssocID="{67834148-661E-4889-9CAC-4744DF5FAEB7}" presName="item2" presStyleLbl="node1" presStyleIdx="1" presStyleCnt="3" custScaleX="117446" custScaleY="111798" custLinFactNeighborX="13507" custLinFactNeighborY="-15631">
        <dgm:presLayoutVars>
          <dgm:bulletEnabled val="1"/>
        </dgm:presLayoutVars>
      </dgm:prSet>
      <dgm:spPr/>
    </dgm:pt>
    <dgm:pt modelId="{7692B806-B435-486F-8CB3-AFBDFF0C0F0E}" type="pres">
      <dgm:prSet presAssocID="{AE05EE1D-BCC2-4278-BDAD-6E739D742AFC}" presName="item3" presStyleLbl="node1" presStyleIdx="2" presStyleCnt="3" custScaleX="120600" custScaleY="107732" custLinFactNeighborX="57539" custLinFactNeighborY="12804">
        <dgm:presLayoutVars>
          <dgm:bulletEnabled val="1"/>
        </dgm:presLayoutVars>
      </dgm:prSet>
      <dgm:spPr/>
    </dgm:pt>
    <dgm:pt modelId="{8B73B9D3-1FE0-4AE7-8D2D-9DCF77C6789E}" type="pres">
      <dgm:prSet presAssocID="{012DAE27-8163-487E-9426-176D65CA48AA}" presName="funnel" presStyleLbl="trAlignAcc1" presStyleIdx="0" presStyleCnt="1" custScaleX="134414" custScaleY="97517" custLinFactNeighborX="5972" custLinFactNeighborY="2256"/>
      <dgm:spPr/>
    </dgm:pt>
  </dgm:ptLst>
  <dgm:cxnLst>
    <dgm:cxn modelId="{52F99823-80FC-4B82-A22C-119E51183F9E}" type="presOf" srcId="{012DAE27-8163-487E-9426-176D65CA48AA}" destId="{AF24902E-907F-4422-AF5E-6242EF1A7DF1}" srcOrd="0" destOrd="0" presId="urn:microsoft.com/office/officeart/2005/8/layout/funnel1"/>
    <dgm:cxn modelId="{FA245538-DFD2-429B-9592-C769EE161746}" srcId="{012DAE27-8163-487E-9426-176D65CA48AA}" destId="{50965241-EE8C-4672-A78C-DB7422631C5F}" srcOrd="1" destOrd="0" parTransId="{F1210035-0F56-4555-84AC-529F2F79FF23}" sibTransId="{A2723581-ABC4-42BB-BC5E-F0AFB43CDCCF}"/>
    <dgm:cxn modelId="{4C168E40-FA5E-4871-963F-770072ADFE1B}" srcId="{012DAE27-8163-487E-9426-176D65CA48AA}" destId="{26EE5C31-BEFF-48C2-9AA4-555B3560D67F}" srcOrd="0" destOrd="0" parTransId="{08ACFB97-C19C-44BB-B1FC-1DD4014FBEEE}" sibTransId="{DCE22E24-19EF-4028-9A55-D164DA9A4B33}"/>
    <dgm:cxn modelId="{1A9F394B-6F8D-494B-9B2B-F83D2429B355}" type="presOf" srcId="{26EE5C31-BEFF-48C2-9AA4-555B3560D67F}" destId="{7692B806-B435-486F-8CB3-AFBDFF0C0F0E}" srcOrd="0" destOrd="0" presId="urn:microsoft.com/office/officeart/2005/8/layout/funnel1"/>
    <dgm:cxn modelId="{6A73DAB3-F7C8-478B-AD89-B2048D5A37FF}" type="presOf" srcId="{AE05EE1D-BCC2-4278-BDAD-6E739D742AFC}" destId="{09C278C1-90F2-4F66-BCCD-46BADA02235E}" srcOrd="0" destOrd="0" presId="urn:microsoft.com/office/officeart/2005/8/layout/funnel1"/>
    <dgm:cxn modelId="{7F8999BE-19D5-4D41-BAC2-19592AADD312}" type="presOf" srcId="{50965241-EE8C-4672-A78C-DB7422631C5F}" destId="{5C345BDF-D94C-4188-AAA3-BA7E7645C3E9}" srcOrd="0" destOrd="0" presId="urn:microsoft.com/office/officeart/2005/8/layout/funnel1"/>
    <dgm:cxn modelId="{D7B403C6-51C4-4C94-A359-6AD49A7AD2EA}" srcId="{012DAE27-8163-487E-9426-176D65CA48AA}" destId="{67834148-661E-4889-9CAC-4744DF5FAEB7}" srcOrd="2" destOrd="0" parTransId="{604D5298-A789-46F6-8C79-844F7D16C645}" sibTransId="{472C5E9F-7FF7-404B-82D9-386F2A2E95BB}"/>
    <dgm:cxn modelId="{4BA199D0-4AC4-4AC8-86D8-F0B12E38917D}" srcId="{012DAE27-8163-487E-9426-176D65CA48AA}" destId="{AE05EE1D-BCC2-4278-BDAD-6E739D742AFC}" srcOrd="3" destOrd="0" parTransId="{014E32C3-35FA-4835-9217-AA18461FEF8C}" sibTransId="{12435D7E-026C-44F7-8343-7FC19560B86A}"/>
    <dgm:cxn modelId="{507D1AF3-6528-4526-9496-0750C303A6A3}" type="presOf" srcId="{67834148-661E-4889-9CAC-4744DF5FAEB7}" destId="{527EFADB-BD61-45F5-8D33-87354E987CB0}" srcOrd="0" destOrd="0" presId="urn:microsoft.com/office/officeart/2005/8/layout/funnel1"/>
    <dgm:cxn modelId="{25048DC8-3602-41A8-BC49-4D4ED1C21F89}" type="presParOf" srcId="{AF24902E-907F-4422-AF5E-6242EF1A7DF1}" destId="{199863F8-D553-4CA6-836E-CC9D9135F1EA}" srcOrd="0" destOrd="0" presId="urn:microsoft.com/office/officeart/2005/8/layout/funnel1"/>
    <dgm:cxn modelId="{3B03CE78-457F-4F5F-819C-84E3C2FAC98C}" type="presParOf" srcId="{AF24902E-907F-4422-AF5E-6242EF1A7DF1}" destId="{38CC8910-58FE-4B2A-A533-F6CD9479BF57}" srcOrd="1" destOrd="0" presId="urn:microsoft.com/office/officeart/2005/8/layout/funnel1"/>
    <dgm:cxn modelId="{8899AD06-0180-4F6F-9A3C-E8A67F5977AE}" type="presParOf" srcId="{AF24902E-907F-4422-AF5E-6242EF1A7DF1}" destId="{09C278C1-90F2-4F66-BCCD-46BADA02235E}" srcOrd="2" destOrd="0" presId="urn:microsoft.com/office/officeart/2005/8/layout/funnel1"/>
    <dgm:cxn modelId="{20CD1867-2277-4B32-B843-71FFA461DD56}" type="presParOf" srcId="{AF24902E-907F-4422-AF5E-6242EF1A7DF1}" destId="{527EFADB-BD61-45F5-8D33-87354E987CB0}" srcOrd="3" destOrd="0" presId="urn:microsoft.com/office/officeart/2005/8/layout/funnel1"/>
    <dgm:cxn modelId="{B799B4CE-3ABF-4D52-AC1E-10F342D489A0}" type="presParOf" srcId="{AF24902E-907F-4422-AF5E-6242EF1A7DF1}" destId="{5C345BDF-D94C-4188-AAA3-BA7E7645C3E9}" srcOrd="4" destOrd="0" presId="urn:microsoft.com/office/officeart/2005/8/layout/funnel1"/>
    <dgm:cxn modelId="{C85A945D-8E67-493A-B63E-5ACE8D68FB54}" type="presParOf" srcId="{AF24902E-907F-4422-AF5E-6242EF1A7DF1}" destId="{7692B806-B435-486F-8CB3-AFBDFF0C0F0E}" srcOrd="5" destOrd="0" presId="urn:microsoft.com/office/officeart/2005/8/layout/funnel1"/>
    <dgm:cxn modelId="{67DB9FA1-3751-4A2B-8FC4-2908AD93BE5B}" type="presParOf" srcId="{AF24902E-907F-4422-AF5E-6242EF1A7DF1}" destId="{8B73B9D3-1FE0-4AE7-8D2D-9DCF77C6789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863F8-D553-4CA6-836E-CC9D9135F1EA}">
      <dsp:nvSpPr>
        <dsp:cNvPr id="0" name=""/>
        <dsp:cNvSpPr/>
      </dsp:nvSpPr>
      <dsp:spPr>
        <a:xfrm>
          <a:off x="1669677" y="286539"/>
          <a:ext cx="5408272" cy="138772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C8910-58FE-4B2A-A533-F6CD9479BF57}">
      <dsp:nvSpPr>
        <dsp:cNvPr id="0" name=""/>
        <dsp:cNvSpPr/>
      </dsp:nvSpPr>
      <dsp:spPr>
        <a:xfrm>
          <a:off x="3986597" y="3606042"/>
          <a:ext cx="774402" cy="495617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C278C1-90F2-4F66-BCCD-46BADA02235E}">
      <dsp:nvSpPr>
        <dsp:cNvPr id="0" name=""/>
        <dsp:cNvSpPr/>
      </dsp:nvSpPr>
      <dsp:spPr>
        <a:xfrm>
          <a:off x="2515244" y="4026892"/>
          <a:ext cx="3717131" cy="92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" panose="020F0502020204030204"/>
            </a:rPr>
            <a:t>Data-Driven</a:t>
          </a:r>
          <a:r>
            <a:rPr lang="en-US" sz="2200" kern="1200" dirty="0"/>
            <a:t> Goals for </a:t>
          </a:r>
          <a:r>
            <a:rPr lang="en-US" sz="2200" kern="1200" dirty="0">
              <a:latin typeface="Calibri" panose="020F0502020204030204"/>
            </a:rPr>
            <a:t>Each</a:t>
          </a:r>
          <a:r>
            <a:rPr lang="en-US" sz="2200" kern="1200" dirty="0"/>
            <a:t> University on </a:t>
          </a:r>
          <a:r>
            <a:rPr lang="en-US" sz="2200" kern="1200" dirty="0">
              <a:latin typeface="Calibri" panose="020F0502020204030204"/>
            </a:rPr>
            <a:t>Each</a:t>
          </a:r>
          <a:r>
            <a:rPr lang="en-US" sz="2200" kern="1200" dirty="0"/>
            <a:t> Metric</a:t>
          </a:r>
        </a:p>
      </dsp:txBody>
      <dsp:txXfrm>
        <a:off x="2515244" y="4026892"/>
        <a:ext cx="3717131" cy="929282"/>
      </dsp:txXfrm>
    </dsp:sp>
    <dsp:sp modelId="{527EFADB-BD61-45F5-8D33-87354E987CB0}">
      <dsp:nvSpPr>
        <dsp:cNvPr id="0" name=""/>
        <dsp:cNvSpPr/>
      </dsp:nvSpPr>
      <dsp:spPr>
        <a:xfrm>
          <a:off x="3709919" y="1672415"/>
          <a:ext cx="1689924" cy="16590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Information Relevant to Future Trends</a:t>
          </a:r>
        </a:p>
      </dsp:txBody>
      <dsp:txXfrm>
        <a:off x="3957403" y="1915381"/>
        <a:ext cx="1194956" cy="1173144"/>
      </dsp:txXfrm>
    </dsp:sp>
    <dsp:sp modelId="{5C345BDF-D94C-4188-AAA3-BA7E7645C3E9}">
      <dsp:nvSpPr>
        <dsp:cNvPr id="0" name=""/>
        <dsp:cNvSpPr/>
      </dsp:nvSpPr>
      <dsp:spPr>
        <a:xfrm>
          <a:off x="2632680" y="328850"/>
          <a:ext cx="1637108" cy="15583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Trends </a:t>
          </a:r>
          <a:r>
            <a:rPr lang="en-US" sz="1600" kern="1200" dirty="0">
              <a:latin typeface="Calibri" panose="020F0502020204030204"/>
            </a:rPr>
            <a:t>Within</a:t>
          </a:r>
          <a:r>
            <a:rPr lang="en-US" sz="1600" kern="1200" dirty="0"/>
            <a:t> the UNC System</a:t>
          </a:r>
        </a:p>
      </dsp:txBody>
      <dsp:txXfrm>
        <a:off x="2872429" y="557069"/>
        <a:ext cx="1157610" cy="1101941"/>
      </dsp:txXfrm>
    </dsp:sp>
    <dsp:sp modelId="{7692B806-B435-486F-8CB3-AFBDFF0C0F0E}">
      <dsp:nvSpPr>
        <dsp:cNvPr id="0" name=""/>
        <dsp:cNvSpPr/>
      </dsp:nvSpPr>
      <dsp:spPr>
        <a:xfrm>
          <a:off x="4649371" y="416531"/>
          <a:ext cx="1681072" cy="15017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Trends Across Other Public Universities</a:t>
          </a:r>
        </a:p>
      </dsp:txBody>
      <dsp:txXfrm>
        <a:off x="4895558" y="636450"/>
        <a:ext cx="1188698" cy="1061864"/>
      </dsp:txXfrm>
    </dsp:sp>
    <dsp:sp modelId="{8B73B9D3-1FE0-4AE7-8D2D-9DCF77C6789E}">
      <dsp:nvSpPr>
        <dsp:cNvPr id="0" name=""/>
        <dsp:cNvSpPr/>
      </dsp:nvSpPr>
      <dsp:spPr>
        <a:xfrm>
          <a:off x="1459250" y="130779"/>
          <a:ext cx="5829068" cy="338317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1T12:49:07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8BA96-5DA3-B748-9803-BAC60ACC1A52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8EEB4-5E1F-3C4F-86F0-B25C5ECEA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02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NC in the top quarter of states for all three areas, no other state ranks higher in all three. </a:t>
            </a:r>
          </a:p>
          <a:p>
            <a:endParaRPr lang="en-US"/>
          </a:p>
          <a:p>
            <a:r>
              <a:rPr lang="en-US"/>
              <a:t>Pell – 2022-23</a:t>
            </a:r>
          </a:p>
          <a:p>
            <a:r>
              <a:rPr lang="en-US"/>
              <a:t>Tuition and Fees – 2023-24</a:t>
            </a:r>
          </a:p>
          <a:p>
            <a:r>
              <a:rPr lang="en-US"/>
              <a:t>Student Success – Fall 2018 Cohort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8EEB4-5E1F-3C4F-86F0-B25C5ECEA5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09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WICHE updated projections Dec 2024</a:t>
            </a:r>
          </a:p>
          <a:p>
            <a:r>
              <a:rPr lang="en-US"/>
              <a:t>Includes public and private HS grads</a:t>
            </a:r>
          </a:p>
          <a:p>
            <a:r>
              <a:rPr lang="en-US"/>
              <a:t>Both US and NC will peak with class of ’25; nationally continued decline, but NC will recover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8EEB4-5E1F-3C4F-86F0-B25C5ECEA5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82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8EEB4-5E1F-3C4F-86F0-B25C5ECEA5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09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8EEB4-5E1F-3C4F-86F0-B25C5ECEA5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6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Progress tracked against yourself, not other institutions</a:t>
            </a:r>
          </a:p>
          <a:p>
            <a:endParaRPr lang="en-US" sz="1000"/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university has a </a:t>
            </a:r>
            <a:r>
              <a:rPr lang="en-US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threshold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a </a:t>
            </a:r>
            <a:r>
              <a:rPr lang="en-US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stretch 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 identified for each metric </a:t>
            </a:r>
          </a:p>
          <a:p>
            <a:pPr marL="0" indent="0">
              <a:buNone/>
            </a:pPr>
            <a:endParaRPr lang="en-US" sz="1000"/>
          </a:p>
          <a:p>
            <a:r>
              <a:rPr lang="en-US"/>
              <a:t>Student success metrics use gap closing methodology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80BB0-C4CC-4EBC-90AC-4AD20C7087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09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80BB0-C4CC-4EBC-90AC-4AD20C7087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93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5AD27-FA13-AA44-A0DD-9F29A65370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DE913-508A-8F41-B74F-DB06C609F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30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1" i="0">
                <a:solidFill>
                  <a:srgbClr val="36404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186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438400" y="1720311"/>
            <a:ext cx="1053465" cy="394970"/>
          </a:xfrm>
          <a:custGeom>
            <a:avLst/>
            <a:gdLst/>
            <a:ahLst/>
            <a:cxnLst/>
            <a:rect l="l" t="t" r="r" b="b"/>
            <a:pathLst>
              <a:path w="1053464" h="394969">
                <a:moveTo>
                  <a:pt x="996491" y="0"/>
                </a:moveTo>
                <a:lnTo>
                  <a:pt x="323597" y="0"/>
                </a:lnTo>
                <a:lnTo>
                  <a:pt x="0" y="203734"/>
                </a:lnTo>
                <a:lnTo>
                  <a:pt x="0" y="239629"/>
                </a:lnTo>
                <a:lnTo>
                  <a:pt x="133394" y="239629"/>
                </a:lnTo>
                <a:lnTo>
                  <a:pt x="186752" y="206157"/>
                </a:lnTo>
                <a:lnTo>
                  <a:pt x="381401" y="206157"/>
                </a:lnTo>
                <a:lnTo>
                  <a:pt x="428337" y="254669"/>
                </a:lnTo>
                <a:lnTo>
                  <a:pt x="531595" y="254669"/>
                </a:lnTo>
                <a:lnTo>
                  <a:pt x="690187" y="394369"/>
                </a:lnTo>
                <a:lnTo>
                  <a:pt x="734180" y="394369"/>
                </a:lnTo>
                <a:lnTo>
                  <a:pt x="845282" y="269217"/>
                </a:lnTo>
                <a:lnTo>
                  <a:pt x="925825" y="269217"/>
                </a:lnTo>
                <a:lnTo>
                  <a:pt x="964352" y="225559"/>
                </a:lnTo>
                <a:lnTo>
                  <a:pt x="920425" y="179478"/>
                </a:lnTo>
                <a:lnTo>
                  <a:pt x="1005381" y="179478"/>
                </a:lnTo>
                <a:lnTo>
                  <a:pt x="1053326" y="125150"/>
                </a:lnTo>
                <a:lnTo>
                  <a:pt x="996491" y="0"/>
                </a:lnTo>
                <a:close/>
              </a:path>
            </a:pathLst>
          </a:custGeom>
          <a:solidFill>
            <a:srgbClr val="21457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22365" y="1778032"/>
            <a:ext cx="147250" cy="13728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0216" y="1781917"/>
            <a:ext cx="80030" cy="13097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98758" y="1779978"/>
            <a:ext cx="87425" cy="13436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83136" y="1905128"/>
            <a:ext cx="131846" cy="13775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50085" y="1901728"/>
            <a:ext cx="155621" cy="14455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40809" y="1905128"/>
            <a:ext cx="129937" cy="137759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4095902" y="1905723"/>
            <a:ext cx="200660" cy="137160"/>
          </a:xfrm>
          <a:custGeom>
            <a:avLst/>
            <a:gdLst/>
            <a:ahLst/>
            <a:cxnLst/>
            <a:rect l="l" t="t" r="r" b="b"/>
            <a:pathLst>
              <a:path w="200660" h="137160">
                <a:moveTo>
                  <a:pt x="121043" y="0"/>
                </a:moveTo>
                <a:lnTo>
                  <a:pt x="0" y="0"/>
                </a:lnTo>
                <a:lnTo>
                  <a:pt x="0" y="31445"/>
                </a:lnTo>
                <a:lnTo>
                  <a:pt x="41021" y="31445"/>
                </a:lnTo>
                <a:lnTo>
                  <a:pt x="41021" y="137121"/>
                </a:lnTo>
                <a:lnTo>
                  <a:pt x="80073" y="137121"/>
                </a:lnTo>
                <a:lnTo>
                  <a:pt x="80073" y="31445"/>
                </a:lnTo>
                <a:lnTo>
                  <a:pt x="121043" y="31445"/>
                </a:lnTo>
                <a:lnTo>
                  <a:pt x="121043" y="0"/>
                </a:lnTo>
                <a:close/>
              </a:path>
              <a:path w="200660" h="137160">
                <a:moveTo>
                  <a:pt x="200139" y="84289"/>
                </a:moveTo>
                <a:lnTo>
                  <a:pt x="160553" y="84289"/>
                </a:lnTo>
                <a:lnTo>
                  <a:pt x="160553" y="137121"/>
                </a:lnTo>
                <a:lnTo>
                  <a:pt x="200139" y="137121"/>
                </a:lnTo>
                <a:lnTo>
                  <a:pt x="200139" y="84289"/>
                </a:lnTo>
                <a:close/>
              </a:path>
            </a:pathLst>
          </a:custGeom>
          <a:solidFill>
            <a:srgbClr val="303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4256456" y="1905723"/>
            <a:ext cx="129539" cy="137160"/>
          </a:xfrm>
          <a:custGeom>
            <a:avLst/>
            <a:gdLst/>
            <a:ahLst/>
            <a:cxnLst/>
            <a:rect l="l" t="t" r="r" b="b"/>
            <a:pathLst>
              <a:path w="129539" h="137160">
                <a:moveTo>
                  <a:pt x="129476" y="0"/>
                </a:moveTo>
                <a:lnTo>
                  <a:pt x="90424" y="0"/>
                </a:lnTo>
                <a:lnTo>
                  <a:pt x="90424" y="51574"/>
                </a:lnTo>
                <a:lnTo>
                  <a:pt x="39585" y="51574"/>
                </a:lnTo>
                <a:lnTo>
                  <a:pt x="39585" y="0"/>
                </a:lnTo>
                <a:lnTo>
                  <a:pt x="0" y="0"/>
                </a:lnTo>
                <a:lnTo>
                  <a:pt x="0" y="51574"/>
                </a:lnTo>
                <a:lnTo>
                  <a:pt x="0" y="84289"/>
                </a:lnTo>
                <a:lnTo>
                  <a:pt x="90424" y="84289"/>
                </a:lnTo>
                <a:lnTo>
                  <a:pt x="90424" y="137121"/>
                </a:lnTo>
                <a:lnTo>
                  <a:pt x="129476" y="137121"/>
                </a:lnTo>
                <a:lnTo>
                  <a:pt x="129476" y="84289"/>
                </a:lnTo>
                <a:lnTo>
                  <a:pt x="129476" y="51574"/>
                </a:lnTo>
                <a:lnTo>
                  <a:pt x="129476" y="0"/>
                </a:lnTo>
                <a:close/>
              </a:path>
            </a:pathLst>
          </a:custGeom>
          <a:solidFill>
            <a:srgbClr val="303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84727" y="1902213"/>
            <a:ext cx="315721" cy="144073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827120" y="1905128"/>
            <a:ext cx="129410" cy="1377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80239" y="1901728"/>
            <a:ext cx="155621" cy="144558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5171478" y="1905139"/>
            <a:ext cx="180340" cy="137795"/>
          </a:xfrm>
          <a:custGeom>
            <a:avLst/>
            <a:gdLst/>
            <a:ahLst/>
            <a:cxnLst/>
            <a:rect l="l" t="t" r="r" b="b"/>
            <a:pathLst>
              <a:path w="180339" h="137794">
                <a:moveTo>
                  <a:pt x="106692" y="105003"/>
                </a:moveTo>
                <a:lnTo>
                  <a:pt x="39522" y="105003"/>
                </a:lnTo>
                <a:lnTo>
                  <a:pt x="39522" y="584"/>
                </a:lnTo>
                <a:lnTo>
                  <a:pt x="0" y="584"/>
                </a:lnTo>
                <a:lnTo>
                  <a:pt x="0" y="105003"/>
                </a:lnTo>
                <a:lnTo>
                  <a:pt x="0" y="137706"/>
                </a:lnTo>
                <a:lnTo>
                  <a:pt x="106692" y="137706"/>
                </a:lnTo>
                <a:lnTo>
                  <a:pt x="106692" y="105003"/>
                </a:lnTo>
                <a:close/>
              </a:path>
              <a:path w="180339" h="137794">
                <a:moveTo>
                  <a:pt x="180327" y="0"/>
                </a:moveTo>
                <a:lnTo>
                  <a:pt x="141274" y="0"/>
                </a:lnTo>
                <a:lnTo>
                  <a:pt x="141274" y="137756"/>
                </a:lnTo>
                <a:lnTo>
                  <a:pt x="180327" y="137756"/>
                </a:lnTo>
                <a:lnTo>
                  <a:pt x="180327" y="0"/>
                </a:lnTo>
                <a:close/>
              </a:path>
            </a:pathLst>
          </a:custGeom>
          <a:solidFill>
            <a:srgbClr val="303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389346" y="1905128"/>
            <a:ext cx="131385" cy="13775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547405" y="1905128"/>
            <a:ext cx="165039" cy="137759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782121" y="1902213"/>
            <a:ext cx="432289" cy="144073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6241072" y="1904466"/>
            <a:ext cx="274320" cy="138430"/>
          </a:xfrm>
          <a:custGeom>
            <a:avLst/>
            <a:gdLst/>
            <a:ahLst/>
            <a:cxnLst/>
            <a:rect l="l" t="t" r="r" b="b"/>
            <a:pathLst>
              <a:path w="274320" h="138430">
                <a:moveTo>
                  <a:pt x="121513" y="0"/>
                </a:moveTo>
                <a:lnTo>
                  <a:pt x="0" y="0"/>
                </a:lnTo>
                <a:lnTo>
                  <a:pt x="0" y="32702"/>
                </a:lnTo>
                <a:lnTo>
                  <a:pt x="41033" y="32702"/>
                </a:lnTo>
                <a:lnTo>
                  <a:pt x="41033" y="138379"/>
                </a:lnTo>
                <a:lnTo>
                  <a:pt x="80543" y="138379"/>
                </a:lnTo>
                <a:lnTo>
                  <a:pt x="80543" y="32702"/>
                </a:lnTo>
                <a:lnTo>
                  <a:pt x="121513" y="32702"/>
                </a:lnTo>
                <a:lnTo>
                  <a:pt x="121513" y="0"/>
                </a:lnTo>
                <a:close/>
              </a:path>
              <a:path w="274320" h="138430">
                <a:moveTo>
                  <a:pt x="273710" y="104419"/>
                </a:moveTo>
                <a:lnTo>
                  <a:pt x="201066" y="104419"/>
                </a:lnTo>
                <a:lnTo>
                  <a:pt x="201066" y="84289"/>
                </a:lnTo>
                <a:lnTo>
                  <a:pt x="267258" y="84289"/>
                </a:lnTo>
                <a:lnTo>
                  <a:pt x="267258" y="52832"/>
                </a:lnTo>
                <a:lnTo>
                  <a:pt x="201066" y="52832"/>
                </a:lnTo>
                <a:lnTo>
                  <a:pt x="201066" y="32702"/>
                </a:lnTo>
                <a:lnTo>
                  <a:pt x="271208" y="32702"/>
                </a:lnTo>
                <a:lnTo>
                  <a:pt x="271208" y="0"/>
                </a:lnTo>
                <a:lnTo>
                  <a:pt x="162013" y="0"/>
                </a:lnTo>
                <a:lnTo>
                  <a:pt x="162013" y="32702"/>
                </a:lnTo>
                <a:lnTo>
                  <a:pt x="162013" y="52832"/>
                </a:lnTo>
                <a:lnTo>
                  <a:pt x="162013" y="84289"/>
                </a:lnTo>
                <a:lnTo>
                  <a:pt x="162013" y="104419"/>
                </a:lnTo>
                <a:lnTo>
                  <a:pt x="162013" y="138379"/>
                </a:lnTo>
                <a:lnTo>
                  <a:pt x="273710" y="138379"/>
                </a:lnTo>
                <a:lnTo>
                  <a:pt x="273710" y="104419"/>
                </a:lnTo>
                <a:close/>
              </a:path>
            </a:pathLst>
          </a:custGeom>
          <a:solidFill>
            <a:srgbClr val="303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550350" y="1904643"/>
            <a:ext cx="156082" cy="137759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130478" y="1718372"/>
            <a:ext cx="132439" cy="140189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304935" y="1718372"/>
            <a:ext cx="131385" cy="137274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4478338" y="1718372"/>
            <a:ext cx="39370" cy="137795"/>
          </a:xfrm>
          <a:custGeom>
            <a:avLst/>
            <a:gdLst/>
            <a:ahLst/>
            <a:cxnLst/>
            <a:rect l="l" t="t" r="r" b="b"/>
            <a:pathLst>
              <a:path w="39370" h="137794">
                <a:moveTo>
                  <a:pt x="38987" y="0"/>
                </a:moveTo>
                <a:lnTo>
                  <a:pt x="0" y="0"/>
                </a:lnTo>
                <a:lnTo>
                  <a:pt x="0" y="137274"/>
                </a:lnTo>
                <a:lnTo>
                  <a:pt x="38987" y="137274"/>
                </a:lnTo>
                <a:lnTo>
                  <a:pt x="38987" y="0"/>
                </a:lnTo>
                <a:close/>
              </a:path>
            </a:pathLst>
          </a:custGeom>
          <a:solidFill>
            <a:srgbClr val="303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551901" y="1718372"/>
            <a:ext cx="155160" cy="137759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4741633" y="1718271"/>
            <a:ext cx="112395" cy="137160"/>
          </a:xfrm>
          <a:custGeom>
            <a:avLst/>
            <a:gdLst/>
            <a:ahLst/>
            <a:cxnLst/>
            <a:rect l="l" t="t" r="r" b="b"/>
            <a:pathLst>
              <a:path w="112395" h="137160">
                <a:moveTo>
                  <a:pt x="112153" y="104419"/>
                </a:moveTo>
                <a:lnTo>
                  <a:pt x="39052" y="104419"/>
                </a:lnTo>
                <a:lnTo>
                  <a:pt x="39052" y="84289"/>
                </a:lnTo>
                <a:lnTo>
                  <a:pt x="105232" y="84289"/>
                </a:lnTo>
                <a:lnTo>
                  <a:pt x="105232" y="51574"/>
                </a:lnTo>
                <a:lnTo>
                  <a:pt x="39052" y="51574"/>
                </a:lnTo>
                <a:lnTo>
                  <a:pt x="39052" y="32702"/>
                </a:lnTo>
                <a:lnTo>
                  <a:pt x="109651" y="32702"/>
                </a:lnTo>
                <a:lnTo>
                  <a:pt x="109651" y="0"/>
                </a:lnTo>
                <a:lnTo>
                  <a:pt x="0" y="0"/>
                </a:lnTo>
                <a:lnTo>
                  <a:pt x="0" y="32702"/>
                </a:lnTo>
                <a:lnTo>
                  <a:pt x="0" y="51574"/>
                </a:lnTo>
                <a:lnTo>
                  <a:pt x="0" y="84289"/>
                </a:lnTo>
                <a:lnTo>
                  <a:pt x="0" y="104419"/>
                </a:lnTo>
                <a:lnTo>
                  <a:pt x="0" y="137121"/>
                </a:lnTo>
                <a:lnTo>
                  <a:pt x="112153" y="137121"/>
                </a:lnTo>
                <a:lnTo>
                  <a:pt x="112153" y="104419"/>
                </a:lnTo>
                <a:close/>
              </a:path>
            </a:pathLst>
          </a:custGeom>
          <a:solidFill>
            <a:srgbClr val="303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893834" y="1718372"/>
            <a:ext cx="129937" cy="137274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048928" y="1715942"/>
            <a:ext cx="123548" cy="144073"/>
          </a:xfrm>
          <a:prstGeom prst="rect">
            <a:avLst/>
          </a:prstGeom>
        </p:spPr>
      </p:pic>
      <p:sp>
        <p:nvSpPr>
          <p:cNvPr id="41" name="bg object 41"/>
          <p:cNvSpPr/>
          <p:nvPr/>
        </p:nvSpPr>
        <p:spPr>
          <a:xfrm>
            <a:off x="5209489" y="1718372"/>
            <a:ext cx="40005" cy="137795"/>
          </a:xfrm>
          <a:custGeom>
            <a:avLst/>
            <a:gdLst/>
            <a:ahLst/>
            <a:cxnLst/>
            <a:rect l="l" t="t" r="r" b="b"/>
            <a:pathLst>
              <a:path w="40004" h="137794">
                <a:moveTo>
                  <a:pt x="39514" y="0"/>
                </a:moveTo>
                <a:lnTo>
                  <a:pt x="0" y="0"/>
                </a:lnTo>
                <a:lnTo>
                  <a:pt x="0" y="137274"/>
                </a:lnTo>
                <a:lnTo>
                  <a:pt x="39514" y="137274"/>
                </a:lnTo>
                <a:lnTo>
                  <a:pt x="39514" y="0"/>
                </a:lnTo>
                <a:close/>
              </a:path>
            </a:pathLst>
          </a:custGeom>
          <a:solidFill>
            <a:srgbClr val="303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5289562" y="1718271"/>
            <a:ext cx="121920" cy="137160"/>
          </a:xfrm>
          <a:custGeom>
            <a:avLst/>
            <a:gdLst/>
            <a:ahLst/>
            <a:cxnLst/>
            <a:rect l="l" t="t" r="r" b="b"/>
            <a:pathLst>
              <a:path w="121920" h="137160">
                <a:moveTo>
                  <a:pt x="121513" y="0"/>
                </a:moveTo>
                <a:lnTo>
                  <a:pt x="0" y="0"/>
                </a:lnTo>
                <a:lnTo>
                  <a:pt x="0" y="32702"/>
                </a:lnTo>
                <a:lnTo>
                  <a:pt x="40970" y="32702"/>
                </a:lnTo>
                <a:lnTo>
                  <a:pt x="40970" y="137121"/>
                </a:lnTo>
                <a:lnTo>
                  <a:pt x="80022" y="137121"/>
                </a:lnTo>
                <a:lnTo>
                  <a:pt x="80022" y="32702"/>
                </a:lnTo>
                <a:lnTo>
                  <a:pt x="121513" y="32702"/>
                </a:lnTo>
                <a:lnTo>
                  <a:pt x="121513" y="0"/>
                </a:lnTo>
                <a:close/>
              </a:path>
            </a:pathLst>
          </a:custGeom>
          <a:solidFill>
            <a:srgbClr val="303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bg object 4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440254" y="1718372"/>
            <a:ext cx="148179" cy="137274"/>
          </a:xfrm>
          <a:prstGeom prst="rect">
            <a:avLst/>
          </a:prstGeom>
        </p:spPr>
      </p:pic>
      <p:sp>
        <p:nvSpPr>
          <p:cNvPr id="44" name="bg object 44"/>
          <p:cNvSpPr/>
          <p:nvPr/>
        </p:nvSpPr>
        <p:spPr>
          <a:xfrm>
            <a:off x="3593998" y="1722043"/>
            <a:ext cx="111125" cy="133350"/>
          </a:xfrm>
          <a:custGeom>
            <a:avLst/>
            <a:gdLst/>
            <a:ahLst/>
            <a:cxnLst/>
            <a:rect l="l" t="t" r="r" b="b"/>
            <a:pathLst>
              <a:path w="111125" h="133350">
                <a:moveTo>
                  <a:pt x="111099" y="0"/>
                </a:moveTo>
                <a:lnTo>
                  <a:pt x="0" y="0"/>
                </a:lnTo>
                <a:lnTo>
                  <a:pt x="0" y="18872"/>
                </a:lnTo>
                <a:lnTo>
                  <a:pt x="44450" y="18872"/>
                </a:lnTo>
                <a:lnTo>
                  <a:pt x="44450" y="133350"/>
                </a:lnTo>
                <a:lnTo>
                  <a:pt x="66649" y="133350"/>
                </a:lnTo>
                <a:lnTo>
                  <a:pt x="66649" y="18872"/>
                </a:lnTo>
                <a:lnTo>
                  <a:pt x="111099" y="18872"/>
                </a:lnTo>
                <a:lnTo>
                  <a:pt x="111099" y="0"/>
                </a:lnTo>
                <a:close/>
              </a:path>
            </a:pathLst>
          </a:custGeom>
          <a:solidFill>
            <a:srgbClr val="303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3757527" y="1800036"/>
            <a:ext cx="22225" cy="55880"/>
          </a:xfrm>
          <a:custGeom>
            <a:avLst/>
            <a:gdLst/>
            <a:ahLst/>
            <a:cxnLst/>
            <a:rect l="l" t="t" r="r" b="b"/>
            <a:pathLst>
              <a:path w="22225" h="55880">
                <a:moveTo>
                  <a:pt x="0" y="55354"/>
                </a:moveTo>
                <a:lnTo>
                  <a:pt x="21733" y="55354"/>
                </a:lnTo>
                <a:lnTo>
                  <a:pt x="21733" y="0"/>
                </a:lnTo>
                <a:lnTo>
                  <a:pt x="0" y="0"/>
                </a:lnTo>
                <a:lnTo>
                  <a:pt x="0" y="55354"/>
                </a:lnTo>
                <a:close/>
              </a:path>
            </a:pathLst>
          </a:custGeom>
          <a:solidFill>
            <a:srgbClr val="303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3757523" y="1722043"/>
            <a:ext cx="115570" cy="133350"/>
          </a:xfrm>
          <a:custGeom>
            <a:avLst/>
            <a:gdLst/>
            <a:ahLst/>
            <a:cxnLst/>
            <a:rect l="l" t="t" r="r" b="b"/>
            <a:pathLst>
              <a:path w="115570" h="133350">
                <a:moveTo>
                  <a:pt x="115112" y="0"/>
                </a:moveTo>
                <a:lnTo>
                  <a:pt x="93319" y="0"/>
                </a:lnTo>
                <a:lnTo>
                  <a:pt x="93319" y="57873"/>
                </a:lnTo>
                <a:lnTo>
                  <a:pt x="21729" y="57873"/>
                </a:lnTo>
                <a:lnTo>
                  <a:pt x="21729" y="0"/>
                </a:lnTo>
                <a:lnTo>
                  <a:pt x="0" y="0"/>
                </a:lnTo>
                <a:lnTo>
                  <a:pt x="0" y="57873"/>
                </a:lnTo>
                <a:lnTo>
                  <a:pt x="0" y="78003"/>
                </a:lnTo>
                <a:lnTo>
                  <a:pt x="93319" y="78003"/>
                </a:lnTo>
                <a:lnTo>
                  <a:pt x="93319" y="133350"/>
                </a:lnTo>
                <a:lnTo>
                  <a:pt x="115112" y="133350"/>
                </a:lnTo>
                <a:lnTo>
                  <a:pt x="115112" y="78003"/>
                </a:lnTo>
                <a:lnTo>
                  <a:pt x="115112" y="57873"/>
                </a:lnTo>
                <a:lnTo>
                  <a:pt x="115112" y="0"/>
                </a:lnTo>
                <a:close/>
              </a:path>
            </a:pathLst>
          </a:custGeom>
          <a:solidFill>
            <a:srgbClr val="303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3930929" y="1722043"/>
            <a:ext cx="100330" cy="133350"/>
          </a:xfrm>
          <a:custGeom>
            <a:avLst/>
            <a:gdLst/>
            <a:ahLst/>
            <a:cxnLst/>
            <a:rect l="l" t="t" r="r" b="b"/>
            <a:pathLst>
              <a:path w="100329" h="133350">
                <a:moveTo>
                  <a:pt x="100291" y="111963"/>
                </a:moveTo>
                <a:lnTo>
                  <a:pt x="21729" y="111963"/>
                </a:lnTo>
                <a:lnTo>
                  <a:pt x="21729" y="76746"/>
                </a:lnTo>
                <a:lnTo>
                  <a:pt x="96799" y="76746"/>
                </a:lnTo>
                <a:lnTo>
                  <a:pt x="96799" y="56616"/>
                </a:lnTo>
                <a:lnTo>
                  <a:pt x="21729" y="56616"/>
                </a:lnTo>
                <a:lnTo>
                  <a:pt x="21729" y="20129"/>
                </a:lnTo>
                <a:lnTo>
                  <a:pt x="99771" y="20129"/>
                </a:lnTo>
                <a:lnTo>
                  <a:pt x="99771" y="0"/>
                </a:lnTo>
                <a:lnTo>
                  <a:pt x="0" y="0"/>
                </a:lnTo>
                <a:lnTo>
                  <a:pt x="0" y="20129"/>
                </a:lnTo>
                <a:lnTo>
                  <a:pt x="0" y="56616"/>
                </a:lnTo>
                <a:lnTo>
                  <a:pt x="0" y="76746"/>
                </a:lnTo>
                <a:lnTo>
                  <a:pt x="0" y="111963"/>
                </a:lnTo>
                <a:lnTo>
                  <a:pt x="0" y="133350"/>
                </a:lnTo>
                <a:lnTo>
                  <a:pt x="100291" y="133350"/>
                </a:lnTo>
                <a:lnTo>
                  <a:pt x="100291" y="111963"/>
                </a:lnTo>
                <a:close/>
              </a:path>
            </a:pathLst>
          </a:custGeom>
          <a:solidFill>
            <a:srgbClr val="303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bg object 4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659560" y="1719342"/>
            <a:ext cx="138827" cy="138728"/>
          </a:xfrm>
          <a:prstGeom prst="rect">
            <a:avLst/>
          </a:prstGeom>
        </p:spPr>
      </p:pic>
      <p:sp>
        <p:nvSpPr>
          <p:cNvPr id="49" name="bg object 49"/>
          <p:cNvSpPr/>
          <p:nvPr/>
        </p:nvSpPr>
        <p:spPr>
          <a:xfrm>
            <a:off x="5850280" y="1722043"/>
            <a:ext cx="96520" cy="133350"/>
          </a:xfrm>
          <a:custGeom>
            <a:avLst/>
            <a:gdLst/>
            <a:ahLst/>
            <a:cxnLst/>
            <a:rect l="l" t="t" r="r" b="b"/>
            <a:pathLst>
              <a:path w="96520" h="133350">
                <a:moveTo>
                  <a:pt x="96342" y="0"/>
                </a:moveTo>
                <a:lnTo>
                  <a:pt x="0" y="0"/>
                </a:lnTo>
                <a:lnTo>
                  <a:pt x="0" y="20129"/>
                </a:lnTo>
                <a:lnTo>
                  <a:pt x="0" y="61645"/>
                </a:lnTo>
                <a:lnTo>
                  <a:pt x="0" y="81775"/>
                </a:lnTo>
                <a:lnTo>
                  <a:pt x="0" y="133350"/>
                </a:lnTo>
                <a:lnTo>
                  <a:pt x="21729" y="133350"/>
                </a:lnTo>
                <a:lnTo>
                  <a:pt x="21729" y="81775"/>
                </a:lnTo>
                <a:lnTo>
                  <a:pt x="92392" y="81775"/>
                </a:lnTo>
                <a:lnTo>
                  <a:pt x="92392" y="61645"/>
                </a:lnTo>
                <a:lnTo>
                  <a:pt x="21729" y="61645"/>
                </a:lnTo>
                <a:lnTo>
                  <a:pt x="21729" y="20129"/>
                </a:lnTo>
                <a:lnTo>
                  <a:pt x="96342" y="20129"/>
                </a:lnTo>
                <a:lnTo>
                  <a:pt x="96342" y="0"/>
                </a:lnTo>
                <a:close/>
              </a:path>
            </a:pathLst>
          </a:custGeom>
          <a:solidFill>
            <a:srgbClr val="303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1" i="0">
                <a:solidFill>
                  <a:srgbClr val="36404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1776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263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3861" y="2704985"/>
            <a:ext cx="8476278" cy="115556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6000" b="1" cap="all" normalizeH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36600"/>
            <a:ext cx="6400800" cy="67992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60ECC59-C476-174B-8E6F-BEC9977C75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DE913-508A-8F41-B74F-DB06C609F153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EA9644-1DB4-6645-CABC-FF67932222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37089" y="1710475"/>
            <a:ext cx="4269822" cy="40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8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04985"/>
            <a:ext cx="7772400" cy="11555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0" cap="all" normalizeH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36600"/>
            <a:ext cx="6400800" cy="6799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365874" y="1342495"/>
            <a:ext cx="8412252" cy="4173010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A462E8-704A-9A42-98B6-EF76F0E30C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29701" y="1828800"/>
            <a:ext cx="3291840" cy="3149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FF5CD-D4BE-E24F-8F8D-F17ACAF22A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DE913-508A-8F41-B74F-DB06C609F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32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434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9250"/>
            <a:ext cx="8229600" cy="49569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742950" indent="-285750">
              <a:buClr>
                <a:srgbClr val="4A1B15"/>
              </a:buClr>
              <a:buSzPct val="75000"/>
              <a:buFont typeface="Courier New"/>
              <a:buChar char="o"/>
              <a:defRPr>
                <a:solidFill>
                  <a:schemeClr val="accent1"/>
                </a:solidFill>
              </a:defRPr>
            </a:lvl2pPr>
            <a:lvl3pPr marL="1143000" indent="-228600">
              <a:buSzPct val="75000"/>
              <a:buFont typeface="Arial"/>
              <a:buChar char="•"/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>
            <a:spLocks/>
          </p:cNvSpPr>
          <p:nvPr userDrawn="1"/>
        </p:nvSpPr>
        <p:spPr>
          <a:xfrm>
            <a:off x="457200" y="6209117"/>
            <a:ext cx="1463040" cy="524147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458603" y="1018053"/>
            <a:ext cx="2226794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D592E-D86C-2B43-9FA9-F27EC01AD7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DE913-508A-8F41-B74F-DB06C609F15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1E9237-CAB9-1293-9584-29E7A52FE5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277361"/>
            <a:ext cx="2637173" cy="25232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429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9090"/>
            <a:ext cx="4038600" cy="497707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 marL="800100" indent="-342900">
              <a:buSzPct val="75000"/>
              <a:buFont typeface="Courier New"/>
              <a:buChar char="o"/>
              <a:defRPr sz="24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9090"/>
            <a:ext cx="4038600" cy="497707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 marL="742950" indent="-285750">
              <a:buSzPct val="75000"/>
              <a:buFont typeface="Courier New"/>
              <a:buChar char="o"/>
              <a:defRPr sz="24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458603" y="1018053"/>
            <a:ext cx="2226794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8229600" cy="7295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ADD SLIDE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E6DC6D-E90F-6941-9B54-B8FC9D763F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29600" y="6309361"/>
            <a:ext cx="414959" cy="200770"/>
          </a:xfrm>
        </p:spPr>
        <p:txBody>
          <a:bodyPr/>
          <a:lstStyle/>
          <a:p>
            <a:fld id="{95FDE913-508A-8F41-B74F-DB06C609F15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406EBF-3197-A294-8A48-C8D5EB6BB0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277361"/>
            <a:ext cx="2637173" cy="25232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7841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(clos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7979" y="2514600"/>
            <a:ext cx="4028043" cy="1828800"/>
          </a:xfrm>
          <a:prstGeom prst="rect">
            <a:avLst/>
          </a:prstGeom>
          <a:noFill/>
          <a:ln w="57150" cmpd="sng">
            <a:solidFill>
              <a:srgbClr val="4A1B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 userDrawn="1"/>
        </p:nvSpPr>
        <p:spPr>
          <a:xfrm>
            <a:off x="2557979" y="3013501"/>
            <a:ext cx="4028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chemeClr val="accent1"/>
                </a:solidFill>
              </a:rPr>
              <a:t>THANK</a:t>
            </a:r>
            <a:r>
              <a:rPr lang="en-US" sz="4800" baseline="0">
                <a:solidFill>
                  <a:schemeClr val="accent1"/>
                </a:solidFill>
              </a:rPr>
              <a:t> YOU</a:t>
            </a:r>
            <a:endParaRPr lang="en-US" sz="4800">
              <a:solidFill>
                <a:schemeClr val="accent1"/>
              </a:solidFill>
            </a:endParaRPr>
          </a:p>
        </p:txBody>
      </p:sp>
      <p:sp>
        <p:nvSpPr>
          <p:cNvPr id="37" name="Rectangle 36"/>
          <p:cNvSpPr>
            <a:spLocks/>
          </p:cNvSpPr>
          <p:nvPr userDrawn="1"/>
        </p:nvSpPr>
        <p:spPr>
          <a:xfrm>
            <a:off x="2557979" y="2514600"/>
            <a:ext cx="4028043" cy="1828800"/>
          </a:xfrm>
          <a:prstGeom prst="rect">
            <a:avLst/>
          </a:prstGeom>
          <a:noFill/>
          <a:ln w="5715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A1B15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A3064DD-9AE7-3C82-F9D1-0BD8BA55B98C}"/>
              </a:ext>
            </a:extLst>
          </p:cNvPr>
          <p:cNvGrpSpPr/>
          <p:nvPr userDrawn="1"/>
        </p:nvGrpSpPr>
        <p:grpSpPr>
          <a:xfrm>
            <a:off x="582284" y="6252808"/>
            <a:ext cx="7979432" cy="307777"/>
            <a:chOff x="414070" y="6252808"/>
            <a:chExt cx="7979432" cy="30777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5850D00-A936-AE03-97BA-D9EF2D6FB0C3}"/>
                </a:ext>
              </a:extLst>
            </p:cNvPr>
            <p:cNvGrpSpPr/>
            <p:nvPr userDrawn="1"/>
          </p:nvGrpSpPr>
          <p:grpSpPr>
            <a:xfrm>
              <a:off x="3368260" y="6252808"/>
              <a:ext cx="5025242" cy="307777"/>
              <a:chOff x="3376886" y="6261434"/>
              <a:chExt cx="5025242" cy="307777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2642972-BF7A-F273-697D-15C60C037F89}"/>
                  </a:ext>
                </a:extLst>
              </p:cNvPr>
              <p:cNvSpPr txBox="1"/>
              <p:nvPr userDrawn="1"/>
            </p:nvSpPr>
            <p:spPr>
              <a:xfrm>
                <a:off x="3569402" y="6261434"/>
                <a:ext cx="48327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en-US" sz="1400" b="0" i="0">
                    <a:solidFill>
                      <a:schemeClr val="accent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www.northcarolina.edu</a:t>
                </a:r>
                <a:r>
                  <a:rPr lang="en-US" sz="1400">
                    <a:solidFill>
                      <a:schemeClr val="accent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           @</a:t>
                </a:r>
                <a:r>
                  <a:rPr lang="en-US" sz="1400" b="0" i="0">
                    <a:solidFill>
                      <a:schemeClr val="accent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uncsystem</a:t>
                </a:r>
                <a:r>
                  <a:rPr lang="en-US" sz="1400">
                    <a:solidFill>
                      <a:schemeClr val="accent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           </a:t>
                </a:r>
                <a:r>
                  <a:rPr lang="en-US" sz="1400" b="0" i="0">
                    <a:solidFill>
                      <a:schemeClr val="accent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@UNC_System</a:t>
                </a:r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AE992FAF-D5C5-0142-E6C2-03A95831B5F9}"/>
                  </a:ext>
                </a:extLst>
              </p:cNvPr>
              <p:cNvGrpSpPr/>
              <p:nvPr userDrawn="1"/>
            </p:nvGrpSpPr>
            <p:grpSpPr>
              <a:xfrm>
                <a:off x="5552183" y="6313965"/>
                <a:ext cx="207730" cy="211106"/>
                <a:chOff x="4015678" y="6432550"/>
                <a:chExt cx="207730" cy="211106"/>
              </a:xfrm>
            </p:grpSpPr>
            <p:pic>
              <p:nvPicPr>
                <p:cNvPr id="44" name="Picture 43">
                  <a:extLst>
                    <a:ext uri="{FF2B5EF4-FFF2-40B4-BE49-F238E27FC236}">
                      <a16:creationId xmlns:a16="http://schemas.microsoft.com/office/drawing/2014/main" id="{1F937B8E-19B3-50FF-FCA2-546DA6B4533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biLevel thresh="75000"/>
                </a:blip>
                <a:stretch>
                  <a:fillRect/>
                </a:stretch>
              </p:blipFill>
              <p:spPr>
                <a:xfrm>
                  <a:off x="4090380" y="6479276"/>
                  <a:ext cx="75438" cy="145288"/>
                </a:xfrm>
                <a:prstGeom prst="rect">
                  <a:avLst/>
                </a:prstGeom>
              </p:spPr>
            </p:pic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6846891E-0C8B-7613-2836-46EF1B8F90F3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>
                <a:xfrm>
                  <a:off x="4015678" y="6432550"/>
                  <a:ext cx="207730" cy="211106"/>
                </a:xfrm>
                <a:prstGeom prst="rect">
                  <a:avLst/>
                </a:prstGeom>
                <a:noFill/>
                <a:ln w="3175" cmpd="sng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4A1B15"/>
                    </a:solidFill>
                  </a:endParaRPr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047F472F-A553-09FE-DEAB-A1C87600F699}"/>
                  </a:ext>
                </a:extLst>
              </p:cNvPr>
              <p:cNvGrpSpPr/>
              <p:nvPr userDrawn="1"/>
            </p:nvGrpSpPr>
            <p:grpSpPr>
              <a:xfrm>
                <a:off x="6941382" y="6313965"/>
                <a:ext cx="207730" cy="211106"/>
                <a:chOff x="5464079" y="6432550"/>
                <a:chExt cx="207730" cy="211106"/>
              </a:xfrm>
            </p:grpSpPr>
            <p:pic>
              <p:nvPicPr>
                <p:cNvPr id="42" name="Picture 41">
                  <a:extLst>
                    <a:ext uri="{FF2B5EF4-FFF2-40B4-BE49-F238E27FC236}">
                      <a16:creationId xmlns:a16="http://schemas.microsoft.com/office/drawing/2014/main" id="{6AED436C-A866-0E6A-ED9A-D6624282586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biLevel thresh="75000"/>
                </a:blip>
                <a:stretch>
                  <a:fillRect/>
                </a:stretch>
              </p:blipFill>
              <p:spPr>
                <a:xfrm>
                  <a:off x="5513262" y="6498328"/>
                  <a:ext cx="137160" cy="111252"/>
                </a:xfrm>
                <a:prstGeom prst="rect">
                  <a:avLst/>
                </a:prstGeom>
              </p:spPr>
            </p:pic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80D28D3C-6D33-6A6D-612C-4DDB36A3EC8A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>
                <a:xfrm>
                  <a:off x="5464079" y="6432550"/>
                  <a:ext cx="207730" cy="211106"/>
                </a:xfrm>
                <a:prstGeom prst="rect">
                  <a:avLst/>
                </a:prstGeom>
                <a:noFill/>
                <a:ln w="3175" cmpd="sng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4A1B15"/>
                    </a:solidFill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31CE8E5A-0F0D-6BC6-8240-EAB4D2107F26}"/>
                  </a:ext>
                </a:extLst>
              </p:cNvPr>
              <p:cNvGrpSpPr/>
              <p:nvPr userDrawn="1"/>
            </p:nvGrpSpPr>
            <p:grpSpPr>
              <a:xfrm>
                <a:off x="3376886" y="6313965"/>
                <a:ext cx="207730" cy="211106"/>
                <a:chOff x="1471539" y="6432550"/>
                <a:chExt cx="207730" cy="211106"/>
              </a:xfrm>
            </p:grpSpPr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id="{915A8ABC-E4F7-A640-724D-DC1B2E3BD06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biLevel thresh="75000"/>
                </a:blip>
                <a:stretch>
                  <a:fillRect/>
                </a:stretch>
              </p:blipFill>
              <p:spPr>
                <a:xfrm>
                  <a:off x="1524981" y="6459840"/>
                  <a:ext cx="128471" cy="169619"/>
                </a:xfrm>
                <a:prstGeom prst="rect">
                  <a:avLst/>
                </a:prstGeom>
              </p:spPr>
            </p:pic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9C086623-D0BB-4BFF-2C78-0207F654ACED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>
                <a:xfrm>
                  <a:off x="1471539" y="6432550"/>
                  <a:ext cx="207730" cy="211106"/>
                </a:xfrm>
                <a:prstGeom prst="rect">
                  <a:avLst/>
                </a:prstGeom>
                <a:noFill/>
                <a:ln w="3175" cmpd="sng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4A1B15"/>
                    </a:solidFill>
                  </a:endParaRPr>
                </a:p>
              </p:txBody>
            </p:sp>
          </p:grp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0089371-5840-D517-D68C-A18872C6EE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14070" y="6271071"/>
              <a:ext cx="2641600" cy="25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20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(closing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2557978" y="2962846"/>
            <a:ext cx="40280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chemeClr val="accent1"/>
                </a:solidFill>
              </a:rPr>
              <a:t>QUESTIONS</a:t>
            </a:r>
            <a:r>
              <a:rPr lang="en-US" sz="520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21" name="Rectangle 20"/>
          <p:cNvSpPr>
            <a:spLocks noChangeAspect="1"/>
          </p:cNvSpPr>
          <p:nvPr userDrawn="1"/>
        </p:nvSpPr>
        <p:spPr>
          <a:xfrm>
            <a:off x="2557979" y="2514600"/>
            <a:ext cx="4028043" cy="1828800"/>
          </a:xfrm>
          <a:prstGeom prst="rect">
            <a:avLst/>
          </a:prstGeom>
          <a:noFill/>
          <a:ln w="57150" cmpd="sng">
            <a:solidFill>
              <a:srgbClr val="0F487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A1B15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557979" y="2514600"/>
            <a:ext cx="4028043" cy="1828800"/>
          </a:xfrm>
          <a:prstGeom prst="rect">
            <a:avLst/>
          </a:prstGeom>
          <a:noFill/>
          <a:ln w="5715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CB76AF2-DE91-17B6-ED65-8046EAC67EF7}"/>
              </a:ext>
            </a:extLst>
          </p:cNvPr>
          <p:cNvGrpSpPr/>
          <p:nvPr userDrawn="1"/>
        </p:nvGrpSpPr>
        <p:grpSpPr>
          <a:xfrm>
            <a:off x="582284" y="6252808"/>
            <a:ext cx="7979432" cy="307777"/>
            <a:chOff x="414070" y="6252808"/>
            <a:chExt cx="7979432" cy="30777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464097F-75B3-994F-4096-A16FD049F219}"/>
                </a:ext>
              </a:extLst>
            </p:cNvPr>
            <p:cNvGrpSpPr/>
            <p:nvPr userDrawn="1"/>
          </p:nvGrpSpPr>
          <p:grpSpPr>
            <a:xfrm>
              <a:off x="3368260" y="6252808"/>
              <a:ext cx="5025242" cy="307777"/>
              <a:chOff x="3376886" y="6261434"/>
              <a:chExt cx="5025242" cy="307777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2D7056-B587-4718-0EE3-A72A7F06EFB3}"/>
                  </a:ext>
                </a:extLst>
              </p:cNvPr>
              <p:cNvSpPr txBox="1"/>
              <p:nvPr userDrawn="1"/>
            </p:nvSpPr>
            <p:spPr>
              <a:xfrm>
                <a:off x="3569402" y="6261434"/>
                <a:ext cx="48327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en-US" sz="1400" b="0" i="0">
                    <a:solidFill>
                      <a:schemeClr val="accent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www.northcarolina.edu</a:t>
                </a:r>
                <a:r>
                  <a:rPr lang="en-US" sz="1400">
                    <a:solidFill>
                      <a:schemeClr val="accent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           @</a:t>
                </a:r>
                <a:r>
                  <a:rPr lang="en-US" sz="1400" b="0" i="0">
                    <a:solidFill>
                      <a:schemeClr val="accent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uncsystem</a:t>
                </a:r>
                <a:r>
                  <a:rPr lang="en-US" sz="1400">
                    <a:solidFill>
                      <a:schemeClr val="accent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           </a:t>
                </a:r>
                <a:r>
                  <a:rPr lang="en-US" sz="1400" b="0" i="0">
                    <a:solidFill>
                      <a:schemeClr val="accent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@UNC_System</a:t>
                </a: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2E694F1-9639-80CA-1B8D-F24C2F22D7FA}"/>
                  </a:ext>
                </a:extLst>
              </p:cNvPr>
              <p:cNvGrpSpPr/>
              <p:nvPr userDrawn="1"/>
            </p:nvGrpSpPr>
            <p:grpSpPr>
              <a:xfrm>
                <a:off x="5552183" y="6313965"/>
                <a:ext cx="207730" cy="211106"/>
                <a:chOff x="4015678" y="6432550"/>
                <a:chExt cx="207730" cy="211106"/>
              </a:xfrm>
            </p:grpSpPr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F01C91BE-433C-E02E-6028-07B329AAABB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biLevel thresh="75000"/>
                </a:blip>
                <a:stretch>
                  <a:fillRect/>
                </a:stretch>
              </p:blipFill>
              <p:spPr>
                <a:xfrm>
                  <a:off x="4090380" y="6479276"/>
                  <a:ext cx="75438" cy="145288"/>
                </a:xfrm>
                <a:prstGeom prst="rect">
                  <a:avLst/>
                </a:prstGeom>
              </p:spPr>
            </p:pic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EC46B62D-A18C-3EF4-3BB1-44A14C85EED8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>
                <a:xfrm>
                  <a:off x="4015678" y="6432550"/>
                  <a:ext cx="207730" cy="211106"/>
                </a:xfrm>
                <a:prstGeom prst="rect">
                  <a:avLst/>
                </a:prstGeom>
                <a:noFill/>
                <a:ln w="3175" cmpd="sng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4A1B15"/>
                    </a:solidFill>
                  </a:endParaRP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B8AFDF31-7405-1482-5BBF-507D25F9C004}"/>
                  </a:ext>
                </a:extLst>
              </p:cNvPr>
              <p:cNvGrpSpPr/>
              <p:nvPr userDrawn="1"/>
            </p:nvGrpSpPr>
            <p:grpSpPr>
              <a:xfrm>
                <a:off x="6941382" y="6313965"/>
                <a:ext cx="207730" cy="211106"/>
                <a:chOff x="5464079" y="6432550"/>
                <a:chExt cx="207730" cy="211106"/>
              </a:xfrm>
            </p:grpSpPr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E3821CC8-ECC3-634D-310F-B8F606BB6B6A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biLevel thresh="75000"/>
                </a:blip>
                <a:stretch>
                  <a:fillRect/>
                </a:stretch>
              </p:blipFill>
              <p:spPr>
                <a:xfrm>
                  <a:off x="5513262" y="6498328"/>
                  <a:ext cx="137160" cy="111252"/>
                </a:xfrm>
                <a:prstGeom prst="rect">
                  <a:avLst/>
                </a:prstGeom>
              </p:spPr>
            </p:pic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287574DE-E74F-C467-247B-5CC2F47F3ABE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>
                <a:xfrm>
                  <a:off x="5464079" y="6432550"/>
                  <a:ext cx="207730" cy="211106"/>
                </a:xfrm>
                <a:prstGeom prst="rect">
                  <a:avLst/>
                </a:prstGeom>
                <a:noFill/>
                <a:ln w="3175" cmpd="sng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4A1B15"/>
                    </a:solidFill>
                  </a:endParaRP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827FFF99-B7ED-A74C-F0FE-A4F11254E538}"/>
                  </a:ext>
                </a:extLst>
              </p:cNvPr>
              <p:cNvGrpSpPr/>
              <p:nvPr userDrawn="1"/>
            </p:nvGrpSpPr>
            <p:grpSpPr>
              <a:xfrm>
                <a:off x="3376886" y="6313965"/>
                <a:ext cx="207730" cy="211106"/>
                <a:chOff x="1471539" y="6432550"/>
                <a:chExt cx="207730" cy="211106"/>
              </a:xfrm>
            </p:grpSpPr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63F41F16-0DA3-FA4D-915A-22A79FC62DE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biLevel thresh="75000"/>
                </a:blip>
                <a:stretch>
                  <a:fillRect/>
                </a:stretch>
              </p:blipFill>
              <p:spPr>
                <a:xfrm>
                  <a:off x="1524981" y="6459840"/>
                  <a:ext cx="128471" cy="169619"/>
                </a:xfrm>
                <a:prstGeom prst="rect">
                  <a:avLst/>
                </a:prstGeom>
              </p:spPr>
            </p:pic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01835872-30A0-530C-E023-23708F6AF2AD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>
                <a:xfrm>
                  <a:off x="1471539" y="6432550"/>
                  <a:ext cx="207730" cy="211106"/>
                </a:xfrm>
                <a:prstGeom prst="rect">
                  <a:avLst/>
                </a:prstGeom>
                <a:noFill/>
                <a:ln w="3175" cmpd="sng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4A1B15"/>
                    </a:solidFill>
                  </a:endParaRPr>
                </a:p>
              </p:txBody>
            </p:sp>
          </p:grp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45EF509-140A-A50A-5F5B-DE5309BEB5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14070" y="6271071"/>
              <a:ext cx="2641600" cy="25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882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66712" y="1347850"/>
            <a:ext cx="8420100" cy="4171950"/>
          </a:xfrm>
          <a:custGeom>
            <a:avLst/>
            <a:gdLst/>
            <a:ahLst/>
            <a:cxnLst/>
            <a:rect l="l" t="t" r="r" b="b"/>
            <a:pathLst>
              <a:path w="8420100" h="4171950">
                <a:moveTo>
                  <a:pt x="0" y="4171950"/>
                </a:moveTo>
                <a:lnTo>
                  <a:pt x="8420100" y="4171950"/>
                </a:lnTo>
                <a:lnTo>
                  <a:pt x="8420100" y="0"/>
                </a:lnTo>
                <a:lnTo>
                  <a:pt x="0" y="0"/>
                </a:lnTo>
                <a:lnTo>
                  <a:pt x="0" y="4171950"/>
                </a:lnTo>
                <a:close/>
              </a:path>
            </a:pathLst>
          </a:custGeom>
          <a:ln w="28575">
            <a:solidFill>
              <a:srgbClr val="0D47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933700" y="1833366"/>
            <a:ext cx="811530" cy="309880"/>
          </a:xfrm>
          <a:custGeom>
            <a:avLst/>
            <a:gdLst/>
            <a:ahLst/>
            <a:cxnLst/>
            <a:rect l="l" t="t" r="r" b="b"/>
            <a:pathLst>
              <a:path w="811529" h="309880">
                <a:moveTo>
                  <a:pt x="767371" y="0"/>
                </a:moveTo>
                <a:lnTo>
                  <a:pt x="249194" y="0"/>
                </a:lnTo>
                <a:lnTo>
                  <a:pt x="0" y="160076"/>
                </a:lnTo>
                <a:lnTo>
                  <a:pt x="0" y="188280"/>
                </a:lnTo>
                <a:lnTo>
                  <a:pt x="102723" y="188280"/>
                </a:lnTo>
                <a:lnTo>
                  <a:pt x="143812" y="161981"/>
                </a:lnTo>
                <a:lnTo>
                  <a:pt x="293706" y="161981"/>
                </a:lnTo>
                <a:lnTo>
                  <a:pt x="329851" y="200097"/>
                </a:lnTo>
                <a:lnTo>
                  <a:pt x="409367" y="200097"/>
                </a:lnTo>
                <a:lnTo>
                  <a:pt x="531494" y="309861"/>
                </a:lnTo>
                <a:lnTo>
                  <a:pt x="565372" y="309861"/>
                </a:lnTo>
                <a:lnTo>
                  <a:pt x="650929" y="211528"/>
                </a:lnTo>
                <a:lnTo>
                  <a:pt x="712953" y="211528"/>
                </a:lnTo>
                <a:lnTo>
                  <a:pt x="742622" y="177225"/>
                </a:lnTo>
                <a:lnTo>
                  <a:pt x="708795" y="141018"/>
                </a:lnTo>
                <a:lnTo>
                  <a:pt x="774217" y="141018"/>
                </a:lnTo>
                <a:lnTo>
                  <a:pt x="811138" y="98332"/>
                </a:lnTo>
                <a:lnTo>
                  <a:pt x="767371" y="0"/>
                </a:lnTo>
                <a:close/>
              </a:path>
            </a:pathLst>
          </a:custGeom>
          <a:solidFill>
            <a:srgbClr val="21457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3396" y="1878718"/>
            <a:ext cx="113394" cy="107863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3297033" y="1881770"/>
            <a:ext cx="62230" cy="103505"/>
          </a:xfrm>
          <a:custGeom>
            <a:avLst/>
            <a:gdLst/>
            <a:ahLst/>
            <a:cxnLst/>
            <a:rect l="l" t="t" r="r" b="b"/>
            <a:pathLst>
              <a:path w="62229" h="103505">
                <a:moveTo>
                  <a:pt x="60487" y="0"/>
                </a:moveTo>
                <a:lnTo>
                  <a:pt x="49837" y="0"/>
                </a:lnTo>
                <a:lnTo>
                  <a:pt x="48316" y="1142"/>
                </a:lnTo>
                <a:lnTo>
                  <a:pt x="48316" y="75465"/>
                </a:lnTo>
                <a:lnTo>
                  <a:pt x="47555" y="75465"/>
                </a:lnTo>
                <a:lnTo>
                  <a:pt x="47175" y="75084"/>
                </a:lnTo>
                <a:lnTo>
                  <a:pt x="17496" y="380"/>
                </a:lnTo>
                <a:lnTo>
                  <a:pt x="16736" y="0"/>
                </a:lnTo>
                <a:lnTo>
                  <a:pt x="1141" y="0"/>
                </a:lnTo>
                <a:lnTo>
                  <a:pt x="0" y="1142"/>
                </a:lnTo>
                <a:lnTo>
                  <a:pt x="0" y="101379"/>
                </a:lnTo>
                <a:lnTo>
                  <a:pt x="1141" y="102907"/>
                </a:lnTo>
                <a:lnTo>
                  <a:pt x="12171" y="102907"/>
                </a:lnTo>
                <a:lnTo>
                  <a:pt x="13312" y="101379"/>
                </a:lnTo>
                <a:lnTo>
                  <a:pt x="13312" y="27061"/>
                </a:lnTo>
                <a:lnTo>
                  <a:pt x="14073" y="27061"/>
                </a:lnTo>
                <a:lnTo>
                  <a:pt x="14453" y="27442"/>
                </a:lnTo>
                <a:lnTo>
                  <a:pt x="43371" y="100236"/>
                </a:lnTo>
                <a:lnTo>
                  <a:pt x="44132" y="102526"/>
                </a:lnTo>
                <a:lnTo>
                  <a:pt x="44893" y="102907"/>
                </a:lnTo>
                <a:lnTo>
                  <a:pt x="46414" y="102907"/>
                </a:lnTo>
                <a:lnTo>
                  <a:pt x="60487" y="102907"/>
                </a:lnTo>
                <a:lnTo>
                  <a:pt x="61629" y="101379"/>
                </a:lnTo>
                <a:lnTo>
                  <a:pt x="61629" y="1142"/>
                </a:lnTo>
                <a:lnTo>
                  <a:pt x="60487" y="0"/>
                </a:lnTo>
                <a:close/>
              </a:path>
            </a:pathLst>
          </a:custGeom>
          <a:solidFill>
            <a:srgbClr val="F9C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19231" y="1880247"/>
            <a:ext cx="67324" cy="10557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5231" y="1978579"/>
            <a:ext cx="101531" cy="10823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43793" y="1975908"/>
            <a:ext cx="119839" cy="113581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90665" y="1978579"/>
            <a:ext cx="100061" cy="108239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4210088" y="1979193"/>
            <a:ext cx="223520" cy="108585"/>
          </a:xfrm>
          <a:custGeom>
            <a:avLst/>
            <a:gdLst/>
            <a:ahLst/>
            <a:cxnLst/>
            <a:rect l="l" t="t" r="r" b="b"/>
            <a:pathLst>
              <a:path w="223520" h="108585">
                <a:moveTo>
                  <a:pt x="93218" y="0"/>
                </a:moveTo>
                <a:lnTo>
                  <a:pt x="0" y="0"/>
                </a:lnTo>
                <a:lnTo>
                  <a:pt x="0" y="24142"/>
                </a:lnTo>
                <a:lnTo>
                  <a:pt x="31597" y="24142"/>
                </a:lnTo>
                <a:lnTo>
                  <a:pt x="31597" y="108026"/>
                </a:lnTo>
                <a:lnTo>
                  <a:pt x="61671" y="108026"/>
                </a:lnTo>
                <a:lnTo>
                  <a:pt x="61671" y="24142"/>
                </a:lnTo>
                <a:lnTo>
                  <a:pt x="93218" y="24142"/>
                </a:lnTo>
                <a:lnTo>
                  <a:pt x="93218" y="0"/>
                </a:lnTo>
                <a:close/>
              </a:path>
              <a:path w="223520" h="108585">
                <a:moveTo>
                  <a:pt x="223354" y="0"/>
                </a:moveTo>
                <a:lnTo>
                  <a:pt x="193281" y="0"/>
                </a:lnTo>
                <a:lnTo>
                  <a:pt x="193281" y="40665"/>
                </a:lnTo>
                <a:lnTo>
                  <a:pt x="154127" y="40665"/>
                </a:lnTo>
                <a:lnTo>
                  <a:pt x="154127" y="0"/>
                </a:lnTo>
                <a:lnTo>
                  <a:pt x="123647" y="0"/>
                </a:lnTo>
                <a:lnTo>
                  <a:pt x="123647" y="40665"/>
                </a:lnTo>
                <a:lnTo>
                  <a:pt x="123647" y="66090"/>
                </a:lnTo>
                <a:lnTo>
                  <a:pt x="123647" y="108026"/>
                </a:lnTo>
                <a:lnTo>
                  <a:pt x="154127" y="108026"/>
                </a:lnTo>
                <a:lnTo>
                  <a:pt x="154127" y="66090"/>
                </a:lnTo>
                <a:lnTo>
                  <a:pt x="193281" y="66090"/>
                </a:lnTo>
                <a:lnTo>
                  <a:pt x="193281" y="108026"/>
                </a:lnTo>
                <a:lnTo>
                  <a:pt x="223354" y="108026"/>
                </a:lnTo>
                <a:lnTo>
                  <a:pt x="223354" y="66090"/>
                </a:lnTo>
                <a:lnTo>
                  <a:pt x="223354" y="40665"/>
                </a:lnTo>
                <a:lnTo>
                  <a:pt x="223354" y="0"/>
                </a:lnTo>
                <a:close/>
              </a:path>
            </a:pathLst>
          </a:custGeom>
          <a:solidFill>
            <a:srgbClr val="303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09521" y="1976289"/>
            <a:ext cx="243128" cy="11320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73189" y="1975908"/>
            <a:ext cx="237752" cy="113581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5038369" y="1978583"/>
            <a:ext cx="139065" cy="109220"/>
          </a:xfrm>
          <a:custGeom>
            <a:avLst/>
            <a:gdLst/>
            <a:ahLst/>
            <a:cxnLst/>
            <a:rect l="l" t="t" r="r" b="b"/>
            <a:pathLst>
              <a:path w="139064" h="109219">
                <a:moveTo>
                  <a:pt x="82156" y="81940"/>
                </a:moveTo>
                <a:lnTo>
                  <a:pt x="30429" y="81940"/>
                </a:lnTo>
                <a:lnTo>
                  <a:pt x="30429" y="609"/>
                </a:lnTo>
                <a:lnTo>
                  <a:pt x="0" y="609"/>
                </a:lnTo>
                <a:lnTo>
                  <a:pt x="0" y="81940"/>
                </a:lnTo>
                <a:lnTo>
                  <a:pt x="0" y="108635"/>
                </a:lnTo>
                <a:lnTo>
                  <a:pt x="82156" y="108635"/>
                </a:lnTo>
                <a:lnTo>
                  <a:pt x="82156" y="81940"/>
                </a:lnTo>
                <a:close/>
              </a:path>
              <a:path w="139064" h="109219">
                <a:moveTo>
                  <a:pt x="138861" y="0"/>
                </a:moveTo>
                <a:lnTo>
                  <a:pt x="108788" y="0"/>
                </a:lnTo>
                <a:lnTo>
                  <a:pt x="108788" y="108242"/>
                </a:lnTo>
                <a:lnTo>
                  <a:pt x="138861" y="108242"/>
                </a:lnTo>
                <a:lnTo>
                  <a:pt x="138861" y="0"/>
                </a:lnTo>
                <a:close/>
              </a:path>
            </a:pathLst>
          </a:custGeom>
          <a:solidFill>
            <a:srgbClr val="303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206145" y="1978579"/>
            <a:ext cx="101176" cy="10823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27861" y="1978579"/>
            <a:ext cx="127092" cy="10823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508609" y="1976289"/>
            <a:ext cx="332894" cy="113200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5862041" y="1977923"/>
            <a:ext cx="210820" cy="108585"/>
          </a:xfrm>
          <a:custGeom>
            <a:avLst/>
            <a:gdLst/>
            <a:ahLst/>
            <a:cxnLst/>
            <a:rect l="l" t="t" r="r" b="b"/>
            <a:pathLst>
              <a:path w="210820" h="108585">
                <a:moveTo>
                  <a:pt x="93560" y="0"/>
                </a:moveTo>
                <a:lnTo>
                  <a:pt x="0" y="0"/>
                </a:lnTo>
                <a:lnTo>
                  <a:pt x="0" y="25412"/>
                </a:lnTo>
                <a:lnTo>
                  <a:pt x="31597" y="25412"/>
                </a:lnTo>
                <a:lnTo>
                  <a:pt x="31597" y="108026"/>
                </a:lnTo>
                <a:lnTo>
                  <a:pt x="62026" y="108026"/>
                </a:lnTo>
                <a:lnTo>
                  <a:pt x="62026" y="25412"/>
                </a:lnTo>
                <a:lnTo>
                  <a:pt x="93560" y="25412"/>
                </a:lnTo>
                <a:lnTo>
                  <a:pt x="93560" y="0"/>
                </a:lnTo>
                <a:close/>
              </a:path>
              <a:path w="210820" h="108585">
                <a:moveTo>
                  <a:pt x="210769" y="82600"/>
                </a:moveTo>
                <a:lnTo>
                  <a:pt x="154825" y="82600"/>
                </a:lnTo>
                <a:lnTo>
                  <a:pt x="154825" y="66078"/>
                </a:lnTo>
                <a:lnTo>
                  <a:pt x="205803" y="66078"/>
                </a:lnTo>
                <a:lnTo>
                  <a:pt x="205803" y="41935"/>
                </a:lnTo>
                <a:lnTo>
                  <a:pt x="154825" y="41935"/>
                </a:lnTo>
                <a:lnTo>
                  <a:pt x="154825" y="26682"/>
                </a:lnTo>
                <a:lnTo>
                  <a:pt x="208838" y="26682"/>
                </a:lnTo>
                <a:lnTo>
                  <a:pt x="208838" y="0"/>
                </a:lnTo>
                <a:lnTo>
                  <a:pt x="124752" y="0"/>
                </a:lnTo>
                <a:lnTo>
                  <a:pt x="124752" y="26682"/>
                </a:lnTo>
                <a:lnTo>
                  <a:pt x="124752" y="41935"/>
                </a:lnTo>
                <a:lnTo>
                  <a:pt x="124752" y="66078"/>
                </a:lnTo>
                <a:lnTo>
                  <a:pt x="124752" y="82600"/>
                </a:lnTo>
                <a:lnTo>
                  <a:pt x="124752" y="108026"/>
                </a:lnTo>
                <a:lnTo>
                  <a:pt x="210769" y="108026"/>
                </a:lnTo>
                <a:lnTo>
                  <a:pt x="210769" y="82600"/>
                </a:lnTo>
                <a:close/>
              </a:path>
            </a:pathLst>
          </a:custGeom>
          <a:solidFill>
            <a:srgbClr val="303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100202" y="1978198"/>
            <a:ext cx="120194" cy="108239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36724" y="1831842"/>
            <a:ext cx="101988" cy="110148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371068" y="1831842"/>
            <a:ext cx="101176" cy="107858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4504602" y="1831842"/>
            <a:ext cx="30480" cy="107950"/>
          </a:xfrm>
          <a:custGeom>
            <a:avLst/>
            <a:gdLst/>
            <a:ahLst/>
            <a:cxnLst/>
            <a:rect l="l" t="t" r="r" b="b"/>
            <a:pathLst>
              <a:path w="30479" h="107950">
                <a:moveTo>
                  <a:pt x="30023" y="0"/>
                </a:moveTo>
                <a:lnTo>
                  <a:pt x="0" y="0"/>
                </a:lnTo>
                <a:lnTo>
                  <a:pt x="0" y="107858"/>
                </a:lnTo>
                <a:lnTo>
                  <a:pt x="30023" y="107858"/>
                </a:lnTo>
                <a:lnTo>
                  <a:pt x="30023" y="0"/>
                </a:lnTo>
                <a:close/>
              </a:path>
            </a:pathLst>
          </a:custGeom>
          <a:solidFill>
            <a:srgbClr val="303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bg object 3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561251" y="1831842"/>
            <a:ext cx="119484" cy="108239"/>
          </a:xfrm>
          <a:prstGeom prst="rect">
            <a:avLst/>
          </a:prstGeom>
        </p:spPr>
      </p:pic>
      <p:sp>
        <p:nvSpPr>
          <p:cNvPr id="37" name="bg object 37"/>
          <p:cNvSpPr/>
          <p:nvPr/>
        </p:nvSpPr>
        <p:spPr>
          <a:xfrm>
            <a:off x="4707356" y="1831784"/>
            <a:ext cx="86360" cy="108585"/>
          </a:xfrm>
          <a:custGeom>
            <a:avLst/>
            <a:gdLst/>
            <a:ahLst/>
            <a:cxnLst/>
            <a:rect l="l" t="t" r="r" b="b"/>
            <a:pathLst>
              <a:path w="86360" h="108585">
                <a:moveTo>
                  <a:pt x="86360" y="82600"/>
                </a:moveTo>
                <a:lnTo>
                  <a:pt x="30073" y="82600"/>
                </a:lnTo>
                <a:lnTo>
                  <a:pt x="30073" y="66078"/>
                </a:lnTo>
                <a:lnTo>
                  <a:pt x="81038" y="66078"/>
                </a:lnTo>
                <a:lnTo>
                  <a:pt x="81038" y="40665"/>
                </a:lnTo>
                <a:lnTo>
                  <a:pt x="30073" y="40665"/>
                </a:lnTo>
                <a:lnTo>
                  <a:pt x="30073" y="25412"/>
                </a:lnTo>
                <a:lnTo>
                  <a:pt x="84442" y="25412"/>
                </a:lnTo>
                <a:lnTo>
                  <a:pt x="84442" y="0"/>
                </a:lnTo>
                <a:lnTo>
                  <a:pt x="0" y="0"/>
                </a:lnTo>
                <a:lnTo>
                  <a:pt x="0" y="25412"/>
                </a:lnTo>
                <a:lnTo>
                  <a:pt x="0" y="40665"/>
                </a:lnTo>
                <a:lnTo>
                  <a:pt x="0" y="66078"/>
                </a:lnTo>
                <a:lnTo>
                  <a:pt x="0" y="82600"/>
                </a:lnTo>
                <a:lnTo>
                  <a:pt x="0" y="108013"/>
                </a:lnTo>
                <a:lnTo>
                  <a:pt x="86360" y="108013"/>
                </a:lnTo>
                <a:lnTo>
                  <a:pt x="86360" y="82600"/>
                </a:lnTo>
                <a:close/>
              </a:path>
            </a:pathLst>
          </a:custGeom>
          <a:solidFill>
            <a:srgbClr val="303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bg object 3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824564" y="1831842"/>
            <a:ext cx="100061" cy="10785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943998" y="1829933"/>
            <a:ext cx="95141" cy="11320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5067630" y="1831784"/>
            <a:ext cx="155575" cy="108585"/>
          </a:xfrm>
          <a:custGeom>
            <a:avLst/>
            <a:gdLst/>
            <a:ahLst/>
            <a:cxnLst/>
            <a:rect l="l" t="t" r="r" b="b"/>
            <a:pathLst>
              <a:path w="155575" h="108585">
                <a:moveTo>
                  <a:pt x="30429" y="63"/>
                </a:moveTo>
                <a:lnTo>
                  <a:pt x="0" y="63"/>
                </a:lnTo>
                <a:lnTo>
                  <a:pt x="0" y="107924"/>
                </a:lnTo>
                <a:lnTo>
                  <a:pt x="30429" y="107924"/>
                </a:lnTo>
                <a:lnTo>
                  <a:pt x="30429" y="63"/>
                </a:lnTo>
                <a:close/>
              </a:path>
              <a:path w="155575" h="108585">
                <a:moveTo>
                  <a:pt x="155244" y="0"/>
                </a:moveTo>
                <a:lnTo>
                  <a:pt x="61671" y="0"/>
                </a:lnTo>
                <a:lnTo>
                  <a:pt x="61671" y="25412"/>
                </a:lnTo>
                <a:lnTo>
                  <a:pt x="93218" y="25412"/>
                </a:lnTo>
                <a:lnTo>
                  <a:pt x="93218" y="108013"/>
                </a:lnTo>
                <a:lnTo>
                  <a:pt x="123291" y="108013"/>
                </a:lnTo>
                <a:lnTo>
                  <a:pt x="123291" y="25412"/>
                </a:lnTo>
                <a:lnTo>
                  <a:pt x="155244" y="25412"/>
                </a:lnTo>
                <a:lnTo>
                  <a:pt x="155244" y="0"/>
                </a:lnTo>
                <a:close/>
              </a:path>
            </a:pathLst>
          </a:custGeom>
          <a:solidFill>
            <a:srgbClr val="303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bg object 4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245347" y="1831842"/>
            <a:ext cx="114109" cy="107858"/>
          </a:xfrm>
          <a:prstGeom prst="rect">
            <a:avLst/>
          </a:prstGeom>
        </p:spPr>
      </p:pic>
      <p:sp>
        <p:nvSpPr>
          <p:cNvPr id="42" name="bg object 42"/>
          <p:cNvSpPr/>
          <p:nvPr/>
        </p:nvSpPr>
        <p:spPr>
          <a:xfrm>
            <a:off x="3823589" y="1834324"/>
            <a:ext cx="337185" cy="106045"/>
          </a:xfrm>
          <a:custGeom>
            <a:avLst/>
            <a:gdLst/>
            <a:ahLst/>
            <a:cxnLst/>
            <a:rect l="l" t="t" r="r" b="b"/>
            <a:pathLst>
              <a:path w="337185" h="106044">
                <a:moveTo>
                  <a:pt x="85559" y="0"/>
                </a:moveTo>
                <a:lnTo>
                  <a:pt x="0" y="0"/>
                </a:lnTo>
                <a:lnTo>
                  <a:pt x="0" y="15252"/>
                </a:lnTo>
                <a:lnTo>
                  <a:pt x="34239" y="15252"/>
                </a:lnTo>
                <a:lnTo>
                  <a:pt x="34239" y="105473"/>
                </a:lnTo>
                <a:lnTo>
                  <a:pt x="51333" y="105473"/>
                </a:lnTo>
                <a:lnTo>
                  <a:pt x="51333" y="15252"/>
                </a:lnTo>
                <a:lnTo>
                  <a:pt x="85559" y="15252"/>
                </a:lnTo>
                <a:lnTo>
                  <a:pt x="85559" y="0"/>
                </a:lnTo>
                <a:close/>
              </a:path>
              <a:path w="337185" h="106044">
                <a:moveTo>
                  <a:pt x="214579" y="0"/>
                </a:moveTo>
                <a:lnTo>
                  <a:pt x="197789" y="0"/>
                </a:lnTo>
                <a:lnTo>
                  <a:pt x="197789" y="45745"/>
                </a:lnTo>
                <a:lnTo>
                  <a:pt x="142659" y="45745"/>
                </a:lnTo>
                <a:lnTo>
                  <a:pt x="142659" y="0"/>
                </a:lnTo>
                <a:lnTo>
                  <a:pt x="125933" y="0"/>
                </a:lnTo>
                <a:lnTo>
                  <a:pt x="125933" y="45745"/>
                </a:lnTo>
                <a:lnTo>
                  <a:pt x="125933" y="60998"/>
                </a:lnTo>
                <a:lnTo>
                  <a:pt x="125933" y="105473"/>
                </a:lnTo>
                <a:lnTo>
                  <a:pt x="142659" y="105473"/>
                </a:lnTo>
                <a:lnTo>
                  <a:pt x="142659" y="60998"/>
                </a:lnTo>
                <a:lnTo>
                  <a:pt x="197789" y="60998"/>
                </a:lnTo>
                <a:lnTo>
                  <a:pt x="197789" y="105473"/>
                </a:lnTo>
                <a:lnTo>
                  <a:pt x="214579" y="105473"/>
                </a:lnTo>
                <a:lnTo>
                  <a:pt x="214579" y="60998"/>
                </a:lnTo>
                <a:lnTo>
                  <a:pt x="214579" y="45745"/>
                </a:lnTo>
                <a:lnTo>
                  <a:pt x="214579" y="0"/>
                </a:lnTo>
                <a:close/>
              </a:path>
              <a:path w="337185" h="106044">
                <a:moveTo>
                  <a:pt x="336702" y="88950"/>
                </a:moveTo>
                <a:lnTo>
                  <a:pt x="276199" y="88950"/>
                </a:lnTo>
                <a:lnTo>
                  <a:pt x="276199" y="60998"/>
                </a:lnTo>
                <a:lnTo>
                  <a:pt x="334010" y="60998"/>
                </a:lnTo>
                <a:lnTo>
                  <a:pt x="334010" y="44475"/>
                </a:lnTo>
                <a:lnTo>
                  <a:pt x="276199" y="44475"/>
                </a:lnTo>
                <a:lnTo>
                  <a:pt x="276199" y="16522"/>
                </a:lnTo>
                <a:lnTo>
                  <a:pt x="336296" y="16522"/>
                </a:lnTo>
                <a:lnTo>
                  <a:pt x="336296" y="0"/>
                </a:lnTo>
                <a:lnTo>
                  <a:pt x="259461" y="0"/>
                </a:lnTo>
                <a:lnTo>
                  <a:pt x="259461" y="16522"/>
                </a:lnTo>
                <a:lnTo>
                  <a:pt x="259461" y="44475"/>
                </a:lnTo>
                <a:lnTo>
                  <a:pt x="259461" y="60998"/>
                </a:lnTo>
                <a:lnTo>
                  <a:pt x="259461" y="88950"/>
                </a:lnTo>
                <a:lnTo>
                  <a:pt x="259461" y="105473"/>
                </a:lnTo>
                <a:lnTo>
                  <a:pt x="336702" y="105473"/>
                </a:lnTo>
                <a:lnTo>
                  <a:pt x="336702" y="88950"/>
                </a:lnTo>
                <a:close/>
              </a:path>
            </a:pathLst>
          </a:custGeom>
          <a:solidFill>
            <a:srgbClr val="303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bg object 4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414229" y="1832604"/>
            <a:ext cx="106907" cy="109001"/>
          </a:xfrm>
          <a:prstGeom prst="rect">
            <a:avLst/>
          </a:prstGeom>
        </p:spPr>
      </p:pic>
      <p:sp>
        <p:nvSpPr>
          <p:cNvPr id="44" name="bg object 44"/>
          <p:cNvSpPr/>
          <p:nvPr/>
        </p:nvSpPr>
        <p:spPr>
          <a:xfrm>
            <a:off x="5561088" y="1834324"/>
            <a:ext cx="74295" cy="106045"/>
          </a:xfrm>
          <a:custGeom>
            <a:avLst/>
            <a:gdLst/>
            <a:ahLst/>
            <a:cxnLst/>
            <a:rect l="l" t="t" r="r" b="b"/>
            <a:pathLst>
              <a:path w="74295" h="106044">
                <a:moveTo>
                  <a:pt x="74206" y="0"/>
                </a:moveTo>
                <a:lnTo>
                  <a:pt x="0" y="0"/>
                </a:lnTo>
                <a:lnTo>
                  <a:pt x="0" y="16522"/>
                </a:lnTo>
                <a:lnTo>
                  <a:pt x="0" y="48285"/>
                </a:lnTo>
                <a:lnTo>
                  <a:pt x="0" y="64808"/>
                </a:lnTo>
                <a:lnTo>
                  <a:pt x="0" y="105473"/>
                </a:lnTo>
                <a:lnTo>
                  <a:pt x="16738" y="105473"/>
                </a:lnTo>
                <a:lnTo>
                  <a:pt x="16738" y="64808"/>
                </a:lnTo>
                <a:lnTo>
                  <a:pt x="71158" y="64808"/>
                </a:lnTo>
                <a:lnTo>
                  <a:pt x="71158" y="48285"/>
                </a:lnTo>
                <a:lnTo>
                  <a:pt x="16738" y="48285"/>
                </a:lnTo>
                <a:lnTo>
                  <a:pt x="16738" y="16522"/>
                </a:lnTo>
                <a:lnTo>
                  <a:pt x="74206" y="16522"/>
                </a:lnTo>
                <a:lnTo>
                  <a:pt x="74206" y="0"/>
                </a:lnTo>
                <a:close/>
              </a:path>
            </a:pathLst>
          </a:custGeom>
          <a:solidFill>
            <a:srgbClr val="303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86129" y="2703830"/>
            <a:ext cx="7571740" cy="712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1" i="0">
                <a:solidFill>
                  <a:srgbClr val="36404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36404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1820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1" i="0">
                <a:solidFill>
                  <a:srgbClr val="36404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36404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0938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6092" y="3134700"/>
            <a:ext cx="6151816" cy="5886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7BA0DF-32D7-0C47-B016-5F540182F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6309361"/>
            <a:ext cx="414959" cy="20077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5FDE913-508A-8F41-B74F-DB06C609F1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1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49" r:id="rId2"/>
    <p:sldLayoutId id="2147483663" r:id="rId3"/>
    <p:sldLayoutId id="2147483650" r:id="rId4"/>
    <p:sldLayoutId id="2147483652" r:id="rId5"/>
    <p:sldLayoutId id="2147483660" r:id="rId6"/>
    <p:sldLayoutId id="2147483665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462401" y="1024000"/>
            <a:ext cx="2226945" cy="0"/>
          </a:xfrm>
          <a:custGeom>
            <a:avLst/>
            <a:gdLst/>
            <a:ahLst/>
            <a:cxnLst/>
            <a:rect l="l" t="t" r="r" b="b"/>
            <a:pathLst>
              <a:path w="2226945">
                <a:moveTo>
                  <a:pt x="0" y="0"/>
                </a:moveTo>
                <a:lnTo>
                  <a:pt x="2226691" y="0"/>
                </a:lnTo>
              </a:path>
            </a:pathLst>
          </a:custGeom>
          <a:ln w="25400">
            <a:solidFill>
              <a:srgbClr val="0D47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7200" y="6277902"/>
            <a:ext cx="2638905" cy="25633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8987" y="14287"/>
            <a:ext cx="7566024" cy="9623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1" i="0">
                <a:solidFill>
                  <a:srgbClr val="36404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27150" y="1255914"/>
            <a:ext cx="6922134" cy="46564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36404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623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Relationship Id="rId9" Type="http://schemas.openxmlformats.org/officeDocument/2006/relationships/image" Target="../media/image56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.xml"/><Relationship Id="rId5" Type="http://schemas.openxmlformats.org/officeDocument/2006/relationships/hyperlink" Target="http://www.northcarolina.edu/strategic-planning" TargetMode="External"/><Relationship Id="rId4" Type="http://schemas.openxmlformats.org/officeDocument/2006/relationships/image" Target="../media/image46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5983" y="2383971"/>
            <a:ext cx="7672033" cy="2090058"/>
          </a:xfrm>
        </p:spPr>
        <p:txBody>
          <a:bodyPr>
            <a:normAutofit/>
          </a:bodyPr>
          <a:lstStyle/>
          <a:p>
            <a:r>
              <a:rPr lang="en-US" sz="4200"/>
              <a:t>How do we measure success? </a:t>
            </a:r>
            <a:br>
              <a:rPr lang="en-US" sz="4200"/>
            </a:br>
            <a:r>
              <a:rPr lang="en-US" sz="4200"/>
              <a:t>An overview of System performance metrics</a:t>
            </a:r>
            <a:endParaRPr lang="en-US" sz="420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62594"/>
            <a:ext cx="6400800" cy="679927"/>
          </a:xfrm>
        </p:spPr>
        <p:txBody>
          <a:bodyPr lIns="91440" tIns="45720" rIns="91440" bIns="45720" anchor="t">
            <a:normAutofit fontScale="77500" lnSpcReduction="20000"/>
          </a:bodyPr>
          <a:lstStyle/>
          <a:p>
            <a:r>
              <a:rPr lang="en-US"/>
              <a:t>Board of Trustees Workshop</a:t>
            </a:r>
            <a:endParaRPr lang="en-US">
              <a:solidFill>
                <a:schemeClr val="accent1"/>
              </a:solidFill>
            </a:endParaRPr>
          </a:p>
          <a:p>
            <a:r>
              <a:rPr lang="en-US"/>
              <a:t>October 15, 2025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426983-D3CB-1446-9B4C-EC3C2F9A1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DE913-508A-8F41-B74F-DB06C609F1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92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8B4C5-8C2E-447A-99D9-4FD83FC31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093"/>
            <a:ext cx="8229600" cy="743415"/>
          </a:xfrm>
        </p:spPr>
        <p:txBody>
          <a:bodyPr>
            <a:normAutofit fontScale="90000"/>
          </a:bodyPr>
          <a:lstStyle/>
          <a:p>
            <a:r>
              <a:rPr lang="en-US"/>
              <a:t>System-Level Progress on Core Metrics </a:t>
            </a:r>
            <a:br>
              <a:rPr lang="en-US"/>
            </a:br>
            <a:r>
              <a:rPr lang="en-US"/>
              <a:t>in Year 1 of Performance Period 2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9224289-2142-4565-90EA-0CE19F8DC8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8649326"/>
              </p:ext>
            </p:extLst>
          </p:nvPr>
        </p:nvGraphicFramePr>
        <p:xfrm>
          <a:off x="457200" y="1143637"/>
          <a:ext cx="8229600" cy="4881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1018">
                  <a:extLst>
                    <a:ext uri="{9D8B030D-6E8A-4147-A177-3AD203B41FA5}">
                      <a16:colId xmlns:a16="http://schemas.microsoft.com/office/drawing/2014/main" val="3102392341"/>
                    </a:ext>
                  </a:extLst>
                </a:gridCol>
                <a:gridCol w="1812175">
                  <a:extLst>
                    <a:ext uri="{9D8B030D-6E8A-4147-A177-3AD203B41FA5}">
                      <a16:colId xmlns:a16="http://schemas.microsoft.com/office/drawing/2014/main" val="3995049722"/>
                    </a:ext>
                  </a:extLst>
                </a:gridCol>
                <a:gridCol w="1995054">
                  <a:extLst>
                    <a:ext uri="{9D8B030D-6E8A-4147-A177-3AD203B41FA5}">
                      <a16:colId xmlns:a16="http://schemas.microsoft.com/office/drawing/2014/main" val="2628113502"/>
                    </a:ext>
                  </a:extLst>
                </a:gridCol>
                <a:gridCol w="1471353">
                  <a:extLst>
                    <a:ext uri="{9D8B030D-6E8A-4147-A177-3AD203B41FA5}">
                      <a16:colId xmlns:a16="http://schemas.microsoft.com/office/drawing/2014/main" val="3558093423"/>
                    </a:ext>
                  </a:extLst>
                </a:gridCol>
              </a:tblGrid>
              <a:tr h="6973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Metric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2022-23</a:t>
                      </a: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 (Baseline)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2023-24</a:t>
                      </a: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(Actual)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2"/>
                          </a:solidFill>
                          <a:latin typeface="+mn-lt"/>
                        </a:rPr>
                        <a:t>Overall Result (Systemwide)</a:t>
                      </a:r>
                      <a:endParaRPr lang="en-US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8696659"/>
                  </a:ext>
                </a:extLst>
              </a:tr>
              <a:tr h="6973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Four-Year Graduation Rate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55.06%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56.87%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70967"/>
                  </a:ext>
                </a:extLst>
              </a:tr>
              <a:tr h="6973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Undergraduate Degree Efficiency </a:t>
                      </a:r>
                      <a:endParaRPr lang="en-US" sz="18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24.57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24.74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909600"/>
                  </a:ext>
                </a:extLst>
              </a:tr>
              <a:tr h="6973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Average Credits Earned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27.36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27.65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12577"/>
                  </a:ext>
                </a:extLst>
              </a:tr>
              <a:tr h="6973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First-time Student Debt at Graduation </a:t>
                      </a:r>
                      <a:endParaRPr lang="en-US" sz="18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$10,821</a:t>
                      </a:r>
                    </a:p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($11,243)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$9,924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758250"/>
                  </a:ext>
                </a:extLst>
              </a:tr>
              <a:tr h="6973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Transfer Student Debt at Graduation </a:t>
                      </a:r>
                      <a:endParaRPr lang="en-US" sz="18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$9,396</a:t>
                      </a:r>
                    </a:p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($9,762)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$8,919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309554"/>
                  </a:ext>
                </a:extLst>
              </a:tr>
              <a:tr h="6973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Education and Related Expenses Per Degree</a:t>
                      </a:r>
                      <a:endParaRPr lang="en-US" sz="18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$69,959</a:t>
                      </a:r>
                    </a:p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($72,687)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$73,995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2122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5DF2A-4144-40A7-BDBE-179365A172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DE913-508A-8F41-B74F-DB06C609F153}" type="slidenum">
              <a:rPr lang="en-US" smtClean="0"/>
              <a:t>10</a:t>
            </a:fld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EEF009E-3371-4C07-A6E2-FE112AC2A972}"/>
              </a:ext>
            </a:extLst>
          </p:cNvPr>
          <p:cNvSpPr/>
          <p:nvPr/>
        </p:nvSpPr>
        <p:spPr>
          <a:xfrm>
            <a:off x="6949440" y="1629295"/>
            <a:ext cx="581891" cy="249381"/>
          </a:xfrm>
          <a:prstGeom prst="rightArrow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r"/>
            <a:endParaRPr lang="en-US" sz="120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25C08697-C498-4B69-A31C-CB2A4838E418}"/>
              </a:ext>
            </a:extLst>
          </p:cNvPr>
          <p:cNvSpPr/>
          <p:nvPr/>
        </p:nvSpPr>
        <p:spPr>
          <a:xfrm>
            <a:off x="7681637" y="4799651"/>
            <a:ext cx="399011" cy="382385"/>
          </a:xfrm>
          <a:prstGeom prst="downArrow">
            <a:avLst/>
          </a:prstGeom>
          <a:solidFill>
            <a:schemeClr val="accent3"/>
          </a:solidFill>
        </p:spPr>
        <p:txBody>
          <a:bodyPr wrap="square" lIns="0" tIns="0" rIns="0" bIns="0" rtlCol="0" anchor="ctr">
            <a:spAutoFit/>
          </a:bodyPr>
          <a:lstStyle/>
          <a:p>
            <a:pPr algn="r"/>
            <a:endParaRPr lang="en-US" sz="120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AEEDAB6D-5787-4B12-8523-65330B9A43F2}"/>
              </a:ext>
            </a:extLst>
          </p:cNvPr>
          <p:cNvSpPr/>
          <p:nvPr/>
        </p:nvSpPr>
        <p:spPr>
          <a:xfrm>
            <a:off x="7681637" y="4097072"/>
            <a:ext cx="399011" cy="382385"/>
          </a:xfrm>
          <a:prstGeom prst="downArrow">
            <a:avLst/>
          </a:prstGeom>
          <a:solidFill>
            <a:schemeClr val="accent3"/>
          </a:solidFill>
        </p:spPr>
        <p:txBody>
          <a:bodyPr wrap="square" lIns="0" tIns="0" rIns="0" bIns="0" rtlCol="0" anchor="ctr">
            <a:spAutoFit/>
          </a:bodyPr>
          <a:lstStyle/>
          <a:p>
            <a:pPr algn="r"/>
            <a:endParaRPr lang="en-US" sz="120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AACEEDBA-4120-4D21-B535-99FCB0EB4BB9}"/>
              </a:ext>
            </a:extLst>
          </p:cNvPr>
          <p:cNvSpPr/>
          <p:nvPr/>
        </p:nvSpPr>
        <p:spPr>
          <a:xfrm rot="10800000">
            <a:off x="7681637" y="2733875"/>
            <a:ext cx="399011" cy="382385"/>
          </a:xfrm>
          <a:prstGeom prst="downArrow">
            <a:avLst/>
          </a:prstGeom>
          <a:solidFill>
            <a:schemeClr val="accent3"/>
          </a:solidFill>
        </p:spPr>
        <p:txBody>
          <a:bodyPr wrap="square" lIns="0" tIns="0" rIns="0" bIns="0" rtlCol="0" anchor="ctr">
            <a:spAutoFit/>
          </a:bodyPr>
          <a:lstStyle/>
          <a:p>
            <a:pPr algn="r"/>
            <a:endParaRPr lang="en-US" sz="120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8EAAF04D-8AD0-43D8-A773-8419701586BE}"/>
              </a:ext>
            </a:extLst>
          </p:cNvPr>
          <p:cNvSpPr/>
          <p:nvPr/>
        </p:nvSpPr>
        <p:spPr>
          <a:xfrm rot="10800000">
            <a:off x="7681637" y="5466576"/>
            <a:ext cx="399011" cy="382385"/>
          </a:xfrm>
          <a:prstGeom prst="downArrow">
            <a:avLst/>
          </a:prstGeom>
          <a:solidFill>
            <a:schemeClr val="tx1"/>
          </a:solidFill>
        </p:spPr>
        <p:txBody>
          <a:bodyPr wrap="square" lIns="0" tIns="0" rIns="0" bIns="0" rtlCol="0" anchor="ctr">
            <a:spAutoFit/>
          </a:bodyPr>
          <a:lstStyle/>
          <a:p>
            <a:pPr algn="r"/>
            <a:endParaRPr lang="en-US" sz="1200"/>
          </a:p>
        </p:txBody>
      </p:sp>
      <p:sp>
        <p:nvSpPr>
          <p:cNvPr id="14" name="Arrow: Down 9">
            <a:extLst>
              <a:ext uri="{FF2B5EF4-FFF2-40B4-BE49-F238E27FC236}">
                <a16:creationId xmlns:a16="http://schemas.microsoft.com/office/drawing/2014/main" id="{50C33CF5-2DE2-C3B6-122A-FC648594F1EC}"/>
              </a:ext>
            </a:extLst>
          </p:cNvPr>
          <p:cNvSpPr/>
          <p:nvPr/>
        </p:nvSpPr>
        <p:spPr>
          <a:xfrm rot="10800000">
            <a:off x="7681638" y="1948872"/>
            <a:ext cx="399011" cy="382385"/>
          </a:xfrm>
          <a:prstGeom prst="downArrow">
            <a:avLst/>
          </a:prstGeom>
          <a:solidFill>
            <a:schemeClr val="accent3"/>
          </a:solidFill>
        </p:spPr>
        <p:txBody>
          <a:bodyPr wrap="square" lIns="0" tIns="0" rIns="0" bIns="0" rtlCol="0" anchor="ctr">
            <a:spAutoFit/>
          </a:bodyPr>
          <a:lstStyle/>
          <a:p>
            <a:pPr algn="r"/>
            <a:endParaRPr lang="en-US" sz="1200"/>
          </a:p>
        </p:txBody>
      </p:sp>
      <p:sp>
        <p:nvSpPr>
          <p:cNvPr id="7" name="Arrow: Down 9">
            <a:extLst>
              <a:ext uri="{FF2B5EF4-FFF2-40B4-BE49-F238E27FC236}">
                <a16:creationId xmlns:a16="http://schemas.microsoft.com/office/drawing/2014/main" id="{AC3403B0-6E1B-3E00-C8E2-ED92305CA29B}"/>
              </a:ext>
            </a:extLst>
          </p:cNvPr>
          <p:cNvSpPr/>
          <p:nvPr/>
        </p:nvSpPr>
        <p:spPr>
          <a:xfrm rot="10800000">
            <a:off x="7681637" y="3374261"/>
            <a:ext cx="399011" cy="382385"/>
          </a:xfrm>
          <a:prstGeom prst="downArrow">
            <a:avLst/>
          </a:prstGeom>
          <a:solidFill>
            <a:schemeClr val="accent3"/>
          </a:solidFill>
        </p:spPr>
        <p:txBody>
          <a:bodyPr wrap="square" lIns="0" tIns="0" rIns="0" bIns="0" rtlCol="0" anchor="ctr">
            <a:spAutoFit/>
          </a:bodyPr>
          <a:lstStyle/>
          <a:p>
            <a:pPr algn="r"/>
            <a:endParaRPr lang="en-US" sz="1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B27F11-31D0-FC86-F60E-17EFE05C9323}"/>
              </a:ext>
            </a:extLst>
          </p:cNvPr>
          <p:cNvSpPr txBox="1"/>
          <p:nvPr/>
        </p:nvSpPr>
        <p:spPr>
          <a:xfrm>
            <a:off x="3503220" y="6290769"/>
            <a:ext cx="50526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accent1"/>
                </a:solidFill>
              </a:rPr>
              <a:t>Values in parentheses represent inflation-adjusted values. Inflation for the period was 3.90%</a:t>
            </a:r>
          </a:p>
        </p:txBody>
      </p:sp>
    </p:spTree>
    <p:extLst>
      <p:ext uri="{BB962C8B-B14F-4D97-AF65-F5344CB8AC3E}">
        <p14:creationId xmlns:p14="http://schemas.microsoft.com/office/powerpoint/2010/main" val="1003425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55C44-E3E1-DBE2-CB38-F39FD9DF3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z="6000"/>
              <a:t>What is the key to improving </a:t>
            </a:r>
            <a:r>
              <a:rPr lang="en-US" sz="6000" b="1"/>
              <a:t>ALL</a:t>
            </a:r>
            <a:r>
              <a:rPr lang="en-US" sz="6000"/>
              <a:t> of the performance metrics?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5A696-4978-0685-68AA-669002AC00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29600" y="6309361"/>
            <a:ext cx="414959" cy="20077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FDE913-508A-8F41-B74F-DB06C609F15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64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6FCC2-E019-D128-77FF-51950B418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29600" y="6309361"/>
            <a:ext cx="414959" cy="20077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FDE913-508A-8F41-B74F-DB06C609F15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Content Placeholder 6" descr="A clock with text overlay&#10;&#10;AI-generated content may be incorrect.">
            <a:extLst>
              <a:ext uri="{FF2B5EF4-FFF2-40B4-BE49-F238E27FC236}">
                <a16:creationId xmlns:a16="http://schemas.microsoft.com/office/drawing/2014/main" id="{03B65284-EA5C-B22F-FF39-A69DEEB12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7454"/>
          <a:stretch>
            <a:fillRect/>
          </a:stretch>
        </p:blipFill>
        <p:spPr>
          <a:xfrm>
            <a:off x="1401382" y="281927"/>
            <a:ext cx="6341236" cy="5868563"/>
          </a:xfrm>
        </p:spPr>
      </p:pic>
    </p:spTree>
    <p:extLst>
      <p:ext uri="{BB962C8B-B14F-4D97-AF65-F5344CB8AC3E}">
        <p14:creationId xmlns:p14="http://schemas.microsoft.com/office/powerpoint/2010/main" val="2811267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8987" y="14287"/>
            <a:ext cx="7566024" cy="920059"/>
          </a:xfrm>
          <a:prstGeom prst="rect">
            <a:avLst/>
          </a:prstGeom>
        </p:spPr>
        <p:txBody>
          <a:bodyPr vert="horz" wrap="square" lIns="0" tIns="60261" rIns="0" bIns="0" rtlCol="0">
            <a:spAutoFit/>
          </a:bodyPr>
          <a:lstStyle/>
          <a:p>
            <a:pPr marL="13970" algn="ctr">
              <a:lnSpc>
                <a:spcPct val="100000"/>
              </a:lnSpc>
              <a:spcBef>
                <a:spcPts val="130"/>
              </a:spcBef>
            </a:pPr>
            <a:r>
              <a:rPr lang="en-US" sz="2900" spc="-10"/>
              <a:t>Systemwide </a:t>
            </a:r>
            <a:r>
              <a:rPr sz="2900" spc="-10"/>
              <a:t>Time-</a:t>
            </a:r>
            <a:r>
              <a:rPr sz="2900" spc="-20"/>
              <a:t>to-</a:t>
            </a:r>
            <a:r>
              <a:rPr sz="2900" spc="-10"/>
              <a:t>Degree</a:t>
            </a:r>
            <a:endParaRPr sz="2900"/>
          </a:p>
          <a:p>
            <a:pPr marL="13970" algn="ctr">
              <a:lnSpc>
                <a:spcPct val="100000"/>
              </a:lnSpc>
              <a:spcBef>
                <a:spcPts val="50"/>
              </a:spcBef>
            </a:pPr>
            <a:r>
              <a:rPr sz="2600"/>
              <a:t>Students</a:t>
            </a:r>
            <a:r>
              <a:rPr sz="2600" spc="-70"/>
              <a:t> </a:t>
            </a:r>
            <a:r>
              <a:rPr sz="2600"/>
              <a:t>who</a:t>
            </a:r>
            <a:r>
              <a:rPr sz="2600" spc="-60"/>
              <a:t> </a:t>
            </a:r>
            <a:r>
              <a:rPr sz="2600" spc="-10"/>
              <a:t>started</a:t>
            </a:r>
            <a:r>
              <a:rPr sz="2600" spc="-55"/>
              <a:t> </a:t>
            </a:r>
            <a:r>
              <a:rPr sz="2600"/>
              <a:t>as</a:t>
            </a:r>
            <a:r>
              <a:rPr sz="2600" spc="-70"/>
              <a:t> </a:t>
            </a:r>
            <a:r>
              <a:rPr sz="2600" spc="-10"/>
              <a:t>first-</a:t>
            </a:r>
            <a:r>
              <a:rPr sz="2600"/>
              <a:t>time,</a:t>
            </a:r>
            <a:r>
              <a:rPr sz="2600" spc="5"/>
              <a:t> </a:t>
            </a:r>
            <a:r>
              <a:rPr sz="2600" spc="-10"/>
              <a:t>full-</a:t>
            </a:r>
            <a:r>
              <a:rPr sz="2600" spc="-20"/>
              <a:t>time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8562340" y="642492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0" normalizeH="0" baseline="0" noProof="0">
                <a:ln>
                  <a:noFill/>
                </a:ln>
                <a:solidFill>
                  <a:srgbClr val="364044"/>
                </a:solidFill>
                <a:effectLst/>
                <a:uLnTx/>
                <a:uFillTx/>
                <a:latin typeface="Calibri"/>
                <a:cs typeface="Calibri"/>
              </a:rPr>
              <a:t>7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99504" y="6310947"/>
            <a:ext cx="226377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0" normalizeH="0" baseline="0" noProof="0">
                <a:ln>
                  <a:noFill/>
                </a:ln>
                <a:solidFill>
                  <a:srgbClr val="364044"/>
                </a:solidFill>
                <a:effectLst/>
                <a:uLnTx/>
                <a:uFillTx/>
                <a:latin typeface="Calibri"/>
                <a:cs typeface="Calibri"/>
              </a:rPr>
              <a:t>Source:</a:t>
            </a:r>
            <a:r>
              <a:rPr kumimoji="0" sz="1100" b="0" i="0" u="none" strike="noStrike" kern="0" cap="none" spc="-25" normalizeH="0" baseline="0" noProof="0">
                <a:ln>
                  <a:noFill/>
                </a:ln>
                <a:solidFill>
                  <a:srgbClr val="364044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>
                <a:ln>
                  <a:noFill/>
                </a:ln>
                <a:solidFill>
                  <a:srgbClr val="364044"/>
                </a:solidFill>
                <a:effectLst/>
                <a:uLnTx/>
                <a:uFillTx/>
                <a:latin typeface="Calibri"/>
                <a:cs typeface="Calibri"/>
              </a:rPr>
              <a:t>UNC</a:t>
            </a:r>
            <a:r>
              <a:rPr kumimoji="0" sz="1100" b="0" i="0" u="none" strike="noStrike" kern="0" cap="none" spc="-20" normalizeH="0" baseline="0" noProof="0">
                <a:ln>
                  <a:noFill/>
                </a:ln>
                <a:solidFill>
                  <a:srgbClr val="364044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>
                <a:ln>
                  <a:noFill/>
                </a:ln>
                <a:solidFill>
                  <a:srgbClr val="364044"/>
                </a:solidFill>
                <a:effectLst/>
                <a:uLnTx/>
                <a:uFillTx/>
                <a:latin typeface="Calibri"/>
                <a:cs typeface="Calibri"/>
              </a:rPr>
              <a:t>System</a:t>
            </a:r>
            <a:r>
              <a:rPr kumimoji="0" sz="1100" b="0" i="0" u="none" strike="noStrike" kern="0" cap="none" spc="-25" normalizeH="0" baseline="0" noProof="0">
                <a:ln>
                  <a:noFill/>
                </a:ln>
                <a:solidFill>
                  <a:srgbClr val="364044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>
                <a:ln>
                  <a:noFill/>
                </a:ln>
                <a:solidFill>
                  <a:srgbClr val="364044"/>
                </a:solidFill>
                <a:effectLst/>
                <a:uLnTx/>
                <a:uFillTx/>
                <a:latin typeface="Calibri"/>
                <a:cs typeface="Calibri"/>
              </a:rPr>
              <a:t>Student</a:t>
            </a:r>
            <a:r>
              <a:rPr kumimoji="0" sz="1100" b="0" i="0" u="none" strike="noStrike" kern="0" cap="none" spc="-25" normalizeH="0" baseline="0" noProof="0">
                <a:ln>
                  <a:noFill/>
                </a:ln>
                <a:solidFill>
                  <a:srgbClr val="364044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0" normalizeH="0" baseline="0" noProof="0">
                <a:ln>
                  <a:noFill/>
                </a:ln>
                <a:solidFill>
                  <a:srgbClr val="364044"/>
                </a:solidFill>
                <a:effectLst/>
                <a:uLnTx/>
                <a:uFillTx/>
                <a:latin typeface="Calibri"/>
                <a:cs typeface="Calibri"/>
              </a:rPr>
              <a:t>Data</a:t>
            </a:r>
            <a:r>
              <a:rPr kumimoji="0" sz="1100" b="0" i="0" u="none" strike="noStrike" kern="0" cap="none" spc="-45" normalizeH="0" baseline="0" noProof="0">
                <a:ln>
                  <a:noFill/>
                </a:ln>
                <a:solidFill>
                  <a:srgbClr val="364044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0" i="0" u="none" strike="noStrike" kern="0" cap="none" spc="-20" normalizeH="0" baseline="0" noProof="0">
                <a:ln>
                  <a:noFill/>
                </a:ln>
                <a:solidFill>
                  <a:srgbClr val="364044"/>
                </a:solidFill>
                <a:effectLst/>
                <a:uLnTx/>
                <a:uFillTx/>
                <a:latin typeface="Calibri"/>
                <a:cs typeface="Calibri"/>
              </a:rPr>
              <a:t>Mart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428813" y="2695575"/>
            <a:ext cx="7038975" cy="2591435"/>
            <a:chOff x="1428813" y="2695575"/>
            <a:chExt cx="7038975" cy="2591435"/>
          </a:xfrm>
        </p:grpSpPr>
        <p:sp>
          <p:nvSpPr>
            <p:cNvPr id="6" name="object 6"/>
            <p:cNvSpPr/>
            <p:nvPr/>
          </p:nvSpPr>
          <p:spPr>
            <a:xfrm>
              <a:off x="1433575" y="2929000"/>
              <a:ext cx="7029450" cy="1962150"/>
            </a:xfrm>
            <a:custGeom>
              <a:avLst/>
              <a:gdLst/>
              <a:ahLst/>
              <a:cxnLst/>
              <a:rect l="l" t="t" r="r" b="b"/>
              <a:pathLst>
                <a:path w="7029450" h="1962150">
                  <a:moveTo>
                    <a:pt x="0" y="1962023"/>
                  </a:moveTo>
                  <a:lnTo>
                    <a:pt x="271399" y="1962023"/>
                  </a:lnTo>
                </a:path>
                <a:path w="7029450" h="1962150">
                  <a:moveTo>
                    <a:pt x="509524" y="1962023"/>
                  </a:moveTo>
                  <a:lnTo>
                    <a:pt x="1052449" y="1962023"/>
                  </a:lnTo>
                </a:path>
                <a:path w="7029450" h="1962150">
                  <a:moveTo>
                    <a:pt x="1290574" y="1962023"/>
                  </a:moveTo>
                  <a:lnTo>
                    <a:pt x="1833499" y="1962023"/>
                  </a:lnTo>
                </a:path>
                <a:path w="7029450" h="1962150">
                  <a:moveTo>
                    <a:pt x="2071624" y="1962023"/>
                  </a:moveTo>
                  <a:lnTo>
                    <a:pt x="2614549" y="1962023"/>
                  </a:lnTo>
                </a:path>
                <a:path w="7029450" h="1962150">
                  <a:moveTo>
                    <a:pt x="2852674" y="1962023"/>
                  </a:moveTo>
                  <a:lnTo>
                    <a:pt x="3395599" y="1962023"/>
                  </a:lnTo>
                </a:path>
                <a:path w="7029450" h="1962150">
                  <a:moveTo>
                    <a:pt x="3633724" y="1962023"/>
                  </a:moveTo>
                  <a:lnTo>
                    <a:pt x="4176649" y="1962023"/>
                  </a:lnTo>
                </a:path>
                <a:path w="7029450" h="1962150">
                  <a:moveTo>
                    <a:pt x="4424299" y="1962023"/>
                  </a:moveTo>
                  <a:lnTo>
                    <a:pt x="4957699" y="1962023"/>
                  </a:lnTo>
                </a:path>
                <a:path w="7029450" h="1962150">
                  <a:moveTo>
                    <a:pt x="5205349" y="1962023"/>
                  </a:moveTo>
                  <a:lnTo>
                    <a:pt x="5738749" y="1962023"/>
                  </a:lnTo>
                </a:path>
                <a:path w="7029450" h="1962150">
                  <a:moveTo>
                    <a:pt x="5986399" y="1962023"/>
                  </a:moveTo>
                  <a:lnTo>
                    <a:pt x="6519799" y="1962023"/>
                  </a:lnTo>
                </a:path>
                <a:path w="7029450" h="1962150">
                  <a:moveTo>
                    <a:pt x="6767449" y="1962023"/>
                  </a:moveTo>
                  <a:lnTo>
                    <a:pt x="7029450" y="1962023"/>
                  </a:lnTo>
                </a:path>
                <a:path w="7029450" h="1962150">
                  <a:moveTo>
                    <a:pt x="0" y="1571498"/>
                  </a:moveTo>
                  <a:lnTo>
                    <a:pt x="271399" y="1571498"/>
                  </a:lnTo>
                </a:path>
                <a:path w="7029450" h="1962150">
                  <a:moveTo>
                    <a:pt x="509524" y="1571498"/>
                  </a:moveTo>
                  <a:lnTo>
                    <a:pt x="1052449" y="1571498"/>
                  </a:lnTo>
                </a:path>
                <a:path w="7029450" h="1962150">
                  <a:moveTo>
                    <a:pt x="1290574" y="1571498"/>
                  </a:moveTo>
                  <a:lnTo>
                    <a:pt x="1833499" y="1571498"/>
                  </a:lnTo>
                </a:path>
                <a:path w="7029450" h="1962150">
                  <a:moveTo>
                    <a:pt x="2071624" y="1571498"/>
                  </a:moveTo>
                  <a:lnTo>
                    <a:pt x="2614549" y="1571498"/>
                  </a:lnTo>
                </a:path>
                <a:path w="7029450" h="1962150">
                  <a:moveTo>
                    <a:pt x="2852674" y="1571498"/>
                  </a:moveTo>
                  <a:lnTo>
                    <a:pt x="3395599" y="1571498"/>
                  </a:lnTo>
                </a:path>
                <a:path w="7029450" h="1962150">
                  <a:moveTo>
                    <a:pt x="3633724" y="1571498"/>
                  </a:moveTo>
                  <a:lnTo>
                    <a:pt x="4176649" y="1571498"/>
                  </a:lnTo>
                </a:path>
                <a:path w="7029450" h="1962150">
                  <a:moveTo>
                    <a:pt x="4424299" y="1571498"/>
                  </a:moveTo>
                  <a:lnTo>
                    <a:pt x="4957699" y="1571498"/>
                  </a:lnTo>
                </a:path>
                <a:path w="7029450" h="1962150">
                  <a:moveTo>
                    <a:pt x="5205349" y="1571498"/>
                  </a:moveTo>
                  <a:lnTo>
                    <a:pt x="5738749" y="1571498"/>
                  </a:lnTo>
                </a:path>
                <a:path w="7029450" h="1962150">
                  <a:moveTo>
                    <a:pt x="5986399" y="1571498"/>
                  </a:moveTo>
                  <a:lnTo>
                    <a:pt x="6519799" y="1571498"/>
                  </a:lnTo>
                </a:path>
                <a:path w="7029450" h="1962150">
                  <a:moveTo>
                    <a:pt x="6767449" y="1571498"/>
                  </a:moveTo>
                  <a:lnTo>
                    <a:pt x="7029450" y="1571498"/>
                  </a:lnTo>
                </a:path>
                <a:path w="7029450" h="1962150">
                  <a:moveTo>
                    <a:pt x="509524" y="1180973"/>
                  </a:moveTo>
                  <a:lnTo>
                    <a:pt x="1052449" y="1180973"/>
                  </a:lnTo>
                </a:path>
                <a:path w="7029450" h="1962150">
                  <a:moveTo>
                    <a:pt x="1290574" y="1180973"/>
                  </a:moveTo>
                  <a:lnTo>
                    <a:pt x="1833499" y="1180973"/>
                  </a:lnTo>
                </a:path>
                <a:path w="7029450" h="1962150">
                  <a:moveTo>
                    <a:pt x="2071624" y="1180973"/>
                  </a:moveTo>
                  <a:lnTo>
                    <a:pt x="2614549" y="1180973"/>
                  </a:lnTo>
                </a:path>
                <a:path w="7029450" h="1962150">
                  <a:moveTo>
                    <a:pt x="2852674" y="1180973"/>
                  </a:moveTo>
                  <a:lnTo>
                    <a:pt x="3395599" y="1180973"/>
                  </a:lnTo>
                </a:path>
                <a:path w="7029450" h="1962150">
                  <a:moveTo>
                    <a:pt x="3633724" y="1180973"/>
                  </a:moveTo>
                  <a:lnTo>
                    <a:pt x="4176649" y="1180973"/>
                  </a:lnTo>
                </a:path>
                <a:path w="7029450" h="1962150">
                  <a:moveTo>
                    <a:pt x="4424299" y="1180973"/>
                  </a:moveTo>
                  <a:lnTo>
                    <a:pt x="4957699" y="1180973"/>
                  </a:lnTo>
                </a:path>
                <a:path w="7029450" h="1962150">
                  <a:moveTo>
                    <a:pt x="5205349" y="1180973"/>
                  </a:moveTo>
                  <a:lnTo>
                    <a:pt x="5738749" y="1180973"/>
                  </a:lnTo>
                </a:path>
                <a:path w="7029450" h="1962150">
                  <a:moveTo>
                    <a:pt x="5986399" y="1180973"/>
                  </a:moveTo>
                  <a:lnTo>
                    <a:pt x="6519799" y="1180973"/>
                  </a:lnTo>
                </a:path>
                <a:path w="7029450" h="1962150">
                  <a:moveTo>
                    <a:pt x="0" y="1180973"/>
                  </a:moveTo>
                  <a:lnTo>
                    <a:pt x="271399" y="1180973"/>
                  </a:lnTo>
                </a:path>
                <a:path w="7029450" h="1962150">
                  <a:moveTo>
                    <a:pt x="6767449" y="1180973"/>
                  </a:moveTo>
                  <a:lnTo>
                    <a:pt x="7029450" y="1180973"/>
                  </a:lnTo>
                </a:path>
                <a:path w="7029450" h="1962150">
                  <a:moveTo>
                    <a:pt x="3633724" y="790448"/>
                  </a:moveTo>
                  <a:lnTo>
                    <a:pt x="4176649" y="790448"/>
                  </a:lnTo>
                </a:path>
                <a:path w="7029450" h="1962150">
                  <a:moveTo>
                    <a:pt x="5205349" y="790448"/>
                  </a:moveTo>
                  <a:lnTo>
                    <a:pt x="5738749" y="790448"/>
                  </a:lnTo>
                </a:path>
                <a:path w="7029450" h="1962150">
                  <a:moveTo>
                    <a:pt x="2852674" y="790448"/>
                  </a:moveTo>
                  <a:lnTo>
                    <a:pt x="3395599" y="790448"/>
                  </a:lnTo>
                </a:path>
                <a:path w="7029450" h="1962150">
                  <a:moveTo>
                    <a:pt x="1290574" y="790448"/>
                  </a:moveTo>
                  <a:lnTo>
                    <a:pt x="1833499" y="790448"/>
                  </a:lnTo>
                </a:path>
                <a:path w="7029450" h="1962150">
                  <a:moveTo>
                    <a:pt x="0" y="790448"/>
                  </a:moveTo>
                  <a:lnTo>
                    <a:pt x="271399" y="790448"/>
                  </a:lnTo>
                </a:path>
                <a:path w="7029450" h="1962150">
                  <a:moveTo>
                    <a:pt x="5986399" y="790448"/>
                  </a:moveTo>
                  <a:lnTo>
                    <a:pt x="7029450" y="790448"/>
                  </a:lnTo>
                </a:path>
                <a:path w="7029450" h="1962150">
                  <a:moveTo>
                    <a:pt x="4424299" y="790448"/>
                  </a:moveTo>
                  <a:lnTo>
                    <a:pt x="4957699" y="790448"/>
                  </a:lnTo>
                </a:path>
                <a:path w="7029450" h="1962150">
                  <a:moveTo>
                    <a:pt x="509524" y="790448"/>
                  </a:moveTo>
                  <a:lnTo>
                    <a:pt x="1052449" y="790448"/>
                  </a:lnTo>
                </a:path>
                <a:path w="7029450" h="1962150">
                  <a:moveTo>
                    <a:pt x="2071624" y="790448"/>
                  </a:moveTo>
                  <a:lnTo>
                    <a:pt x="2614549" y="790448"/>
                  </a:lnTo>
                </a:path>
                <a:path w="7029450" h="1962150">
                  <a:moveTo>
                    <a:pt x="2071624" y="390398"/>
                  </a:moveTo>
                  <a:lnTo>
                    <a:pt x="2614549" y="390398"/>
                  </a:lnTo>
                </a:path>
                <a:path w="7029450" h="1962150">
                  <a:moveTo>
                    <a:pt x="509524" y="390398"/>
                  </a:moveTo>
                  <a:lnTo>
                    <a:pt x="1052449" y="390398"/>
                  </a:lnTo>
                </a:path>
                <a:path w="7029450" h="1962150">
                  <a:moveTo>
                    <a:pt x="0" y="390398"/>
                  </a:moveTo>
                  <a:lnTo>
                    <a:pt x="271399" y="390398"/>
                  </a:lnTo>
                </a:path>
                <a:path w="7029450" h="1962150">
                  <a:moveTo>
                    <a:pt x="1290574" y="390398"/>
                  </a:moveTo>
                  <a:lnTo>
                    <a:pt x="1833499" y="390398"/>
                  </a:lnTo>
                </a:path>
                <a:path w="7029450" h="1962150">
                  <a:moveTo>
                    <a:pt x="2852674" y="390398"/>
                  </a:moveTo>
                  <a:lnTo>
                    <a:pt x="7029450" y="390398"/>
                  </a:lnTo>
                </a:path>
                <a:path w="7029450" h="1962150">
                  <a:moveTo>
                    <a:pt x="1290574" y="0"/>
                  </a:moveTo>
                  <a:lnTo>
                    <a:pt x="1833499" y="0"/>
                  </a:lnTo>
                </a:path>
                <a:path w="7029450" h="1962150">
                  <a:moveTo>
                    <a:pt x="2071624" y="0"/>
                  </a:moveTo>
                  <a:lnTo>
                    <a:pt x="7029450" y="0"/>
                  </a:lnTo>
                </a:path>
                <a:path w="7029450" h="1962150">
                  <a:moveTo>
                    <a:pt x="0" y="0"/>
                  </a:moveTo>
                  <a:lnTo>
                    <a:pt x="271399" y="0"/>
                  </a:lnTo>
                </a:path>
                <a:path w="7029450" h="1962150">
                  <a:moveTo>
                    <a:pt x="509524" y="0"/>
                  </a:moveTo>
                  <a:lnTo>
                    <a:pt x="105244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704975" y="2695574"/>
              <a:ext cx="6496050" cy="2590800"/>
            </a:xfrm>
            <a:custGeom>
              <a:avLst/>
              <a:gdLst/>
              <a:ahLst/>
              <a:cxnLst/>
              <a:rect l="l" t="t" r="r" b="b"/>
              <a:pathLst>
                <a:path w="6496050" h="2590800">
                  <a:moveTo>
                    <a:pt x="238125" y="0"/>
                  </a:moveTo>
                  <a:lnTo>
                    <a:pt x="0" y="0"/>
                  </a:lnTo>
                  <a:lnTo>
                    <a:pt x="0" y="2590800"/>
                  </a:lnTo>
                  <a:lnTo>
                    <a:pt x="238125" y="2590800"/>
                  </a:lnTo>
                  <a:lnTo>
                    <a:pt x="238125" y="0"/>
                  </a:lnTo>
                  <a:close/>
                </a:path>
                <a:path w="6496050" h="2590800">
                  <a:moveTo>
                    <a:pt x="1019175" y="76200"/>
                  </a:moveTo>
                  <a:lnTo>
                    <a:pt x="781050" y="76200"/>
                  </a:lnTo>
                  <a:lnTo>
                    <a:pt x="781050" y="2590800"/>
                  </a:lnTo>
                  <a:lnTo>
                    <a:pt x="1019175" y="2590800"/>
                  </a:lnTo>
                  <a:lnTo>
                    <a:pt x="1019175" y="76200"/>
                  </a:lnTo>
                  <a:close/>
                </a:path>
                <a:path w="6496050" h="2590800">
                  <a:moveTo>
                    <a:pt x="1800225" y="200025"/>
                  </a:moveTo>
                  <a:lnTo>
                    <a:pt x="1562100" y="200025"/>
                  </a:lnTo>
                  <a:lnTo>
                    <a:pt x="1562100" y="2590800"/>
                  </a:lnTo>
                  <a:lnTo>
                    <a:pt x="1800225" y="2590800"/>
                  </a:lnTo>
                  <a:lnTo>
                    <a:pt x="1800225" y="200025"/>
                  </a:lnTo>
                  <a:close/>
                </a:path>
                <a:path w="6496050" h="2590800">
                  <a:moveTo>
                    <a:pt x="2581275" y="352425"/>
                  </a:moveTo>
                  <a:lnTo>
                    <a:pt x="2343150" y="352425"/>
                  </a:lnTo>
                  <a:lnTo>
                    <a:pt x="2343150" y="2590800"/>
                  </a:lnTo>
                  <a:lnTo>
                    <a:pt x="2581275" y="2590800"/>
                  </a:lnTo>
                  <a:lnTo>
                    <a:pt x="2581275" y="352425"/>
                  </a:lnTo>
                  <a:close/>
                </a:path>
                <a:path w="6496050" h="2590800">
                  <a:moveTo>
                    <a:pt x="3362325" y="628650"/>
                  </a:moveTo>
                  <a:lnTo>
                    <a:pt x="3124200" y="628650"/>
                  </a:lnTo>
                  <a:lnTo>
                    <a:pt x="3124200" y="2590800"/>
                  </a:lnTo>
                  <a:lnTo>
                    <a:pt x="3362325" y="2590800"/>
                  </a:lnTo>
                  <a:lnTo>
                    <a:pt x="3362325" y="628650"/>
                  </a:lnTo>
                  <a:close/>
                </a:path>
                <a:path w="6496050" h="2590800">
                  <a:moveTo>
                    <a:pt x="4152900" y="666750"/>
                  </a:moveTo>
                  <a:lnTo>
                    <a:pt x="3905250" y="666750"/>
                  </a:lnTo>
                  <a:lnTo>
                    <a:pt x="3905250" y="2590800"/>
                  </a:lnTo>
                  <a:lnTo>
                    <a:pt x="4152900" y="2590800"/>
                  </a:lnTo>
                  <a:lnTo>
                    <a:pt x="4152900" y="666750"/>
                  </a:lnTo>
                  <a:close/>
                </a:path>
                <a:path w="6496050" h="2590800">
                  <a:moveTo>
                    <a:pt x="4933950" y="942975"/>
                  </a:moveTo>
                  <a:lnTo>
                    <a:pt x="4686300" y="942975"/>
                  </a:lnTo>
                  <a:lnTo>
                    <a:pt x="4686300" y="2590800"/>
                  </a:lnTo>
                  <a:lnTo>
                    <a:pt x="4933950" y="2590800"/>
                  </a:lnTo>
                  <a:lnTo>
                    <a:pt x="4933950" y="942975"/>
                  </a:lnTo>
                  <a:close/>
                </a:path>
                <a:path w="6496050" h="2590800">
                  <a:moveTo>
                    <a:pt x="5715000" y="742950"/>
                  </a:moveTo>
                  <a:lnTo>
                    <a:pt x="5467350" y="742950"/>
                  </a:lnTo>
                  <a:lnTo>
                    <a:pt x="5467350" y="2590800"/>
                  </a:lnTo>
                  <a:lnTo>
                    <a:pt x="5715000" y="2590800"/>
                  </a:lnTo>
                  <a:lnTo>
                    <a:pt x="5715000" y="742950"/>
                  </a:lnTo>
                  <a:close/>
                </a:path>
                <a:path w="6496050" h="2590800">
                  <a:moveTo>
                    <a:pt x="6496050" y="1095375"/>
                  </a:moveTo>
                  <a:lnTo>
                    <a:pt x="6248400" y="1095375"/>
                  </a:lnTo>
                  <a:lnTo>
                    <a:pt x="6248400" y="2590800"/>
                  </a:lnTo>
                  <a:lnTo>
                    <a:pt x="6496050" y="2590800"/>
                  </a:lnTo>
                  <a:lnTo>
                    <a:pt x="6496050" y="1095375"/>
                  </a:lnTo>
                  <a:close/>
                </a:path>
              </a:pathLst>
            </a:custGeom>
            <a:solidFill>
              <a:srgbClr val="0D477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433575" y="5281676"/>
              <a:ext cx="7029450" cy="0"/>
            </a:xfrm>
            <a:custGeom>
              <a:avLst/>
              <a:gdLst/>
              <a:ahLst/>
              <a:cxnLst/>
              <a:rect l="l" t="t" r="r" b="b"/>
              <a:pathLst>
                <a:path w="7029450">
                  <a:moveTo>
                    <a:pt x="0" y="0"/>
                  </a:moveTo>
                  <a:lnTo>
                    <a:pt x="70294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938775" y="3148076"/>
              <a:ext cx="3133725" cy="647700"/>
            </a:xfrm>
            <a:custGeom>
              <a:avLst/>
              <a:gdLst/>
              <a:ahLst/>
              <a:cxnLst/>
              <a:rect l="l" t="t" r="r" b="b"/>
              <a:pathLst>
                <a:path w="3133725" h="647700">
                  <a:moveTo>
                    <a:pt x="9525" y="171450"/>
                  </a:moveTo>
                  <a:lnTo>
                    <a:pt x="0" y="0"/>
                  </a:lnTo>
                </a:path>
                <a:path w="3133725" h="647700">
                  <a:moveTo>
                    <a:pt x="1571625" y="485775"/>
                  </a:moveTo>
                  <a:lnTo>
                    <a:pt x="1571625" y="219075"/>
                  </a:lnTo>
                </a:path>
                <a:path w="3133725" h="647700">
                  <a:moveTo>
                    <a:pt x="3133725" y="647700"/>
                  </a:moveTo>
                  <a:lnTo>
                    <a:pt x="3124200" y="53340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" name="object 10"/>
          <p:cNvSpPr/>
          <p:nvPr/>
        </p:nvSpPr>
        <p:spPr>
          <a:xfrm>
            <a:off x="1433575" y="2538476"/>
            <a:ext cx="7029450" cy="0"/>
          </a:xfrm>
          <a:custGeom>
            <a:avLst/>
            <a:gdLst/>
            <a:ahLst/>
            <a:cxnLst/>
            <a:rect l="l" t="t" r="r" b="b"/>
            <a:pathLst>
              <a:path w="7029450">
                <a:moveTo>
                  <a:pt x="0" y="0"/>
                </a:moveTo>
                <a:lnTo>
                  <a:pt x="70294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33575" y="2147951"/>
            <a:ext cx="7029450" cy="0"/>
          </a:xfrm>
          <a:custGeom>
            <a:avLst/>
            <a:gdLst/>
            <a:ahLst/>
            <a:cxnLst/>
            <a:rect l="l" t="t" r="r" b="b"/>
            <a:pathLst>
              <a:path w="7029450">
                <a:moveTo>
                  <a:pt x="0" y="0"/>
                </a:moveTo>
                <a:lnTo>
                  <a:pt x="70294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33575" y="1757426"/>
            <a:ext cx="7029450" cy="0"/>
          </a:xfrm>
          <a:custGeom>
            <a:avLst/>
            <a:gdLst/>
            <a:ahLst/>
            <a:cxnLst/>
            <a:rect l="l" t="t" r="r" b="b"/>
            <a:pathLst>
              <a:path w="7029450">
                <a:moveTo>
                  <a:pt x="0" y="0"/>
                </a:moveTo>
                <a:lnTo>
                  <a:pt x="70294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33575" y="1366900"/>
            <a:ext cx="7029450" cy="0"/>
          </a:xfrm>
          <a:custGeom>
            <a:avLst/>
            <a:gdLst/>
            <a:ahLst/>
            <a:cxnLst/>
            <a:rect l="l" t="t" r="r" b="b"/>
            <a:pathLst>
              <a:path w="7029450">
                <a:moveTo>
                  <a:pt x="0" y="0"/>
                </a:moveTo>
                <a:lnTo>
                  <a:pt x="70294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54810" y="2403538"/>
            <a:ext cx="34607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cs typeface="Calibri"/>
              </a:rPr>
              <a:t>4.46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37129" y="2481897"/>
            <a:ext cx="34607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cs typeface="Calibri"/>
              </a:rPr>
              <a:t>4.44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19450" y="2599753"/>
            <a:ext cx="34607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cs typeface="Calibri"/>
              </a:rPr>
              <a:t>4.41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01515" y="2756598"/>
            <a:ext cx="34671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cs typeface="Calibri"/>
              </a:rPr>
              <a:t>4.37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71135" y="2878391"/>
            <a:ext cx="34607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cs typeface="Calibri"/>
              </a:rPr>
              <a:t>4.30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66155" y="3070859"/>
            <a:ext cx="34544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cs typeface="Calibri"/>
              </a:rPr>
              <a:t>4.29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48476" y="3115881"/>
            <a:ext cx="34607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cs typeface="Calibri"/>
              </a:rPr>
              <a:t>4.22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30668" y="3149346"/>
            <a:ext cx="34544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cs typeface="Calibri"/>
              </a:rPr>
              <a:t>4.27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00289" y="3425507"/>
            <a:ext cx="34607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cs typeface="Calibri"/>
              </a:rPr>
              <a:t>4.18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824101" y="2671826"/>
            <a:ext cx="6248400" cy="1095375"/>
          </a:xfrm>
          <a:custGeom>
            <a:avLst/>
            <a:gdLst/>
            <a:ahLst/>
            <a:cxnLst/>
            <a:rect l="l" t="t" r="r" b="b"/>
            <a:pathLst>
              <a:path w="6248400" h="1095375">
                <a:moveTo>
                  <a:pt x="0" y="0"/>
                </a:moveTo>
                <a:lnTo>
                  <a:pt x="6248400" y="1095375"/>
                </a:lnTo>
              </a:path>
            </a:pathLst>
          </a:custGeom>
          <a:ln w="28575">
            <a:solidFill>
              <a:srgbClr val="0D4775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40752" y="1226184"/>
            <a:ext cx="346075" cy="41656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cs typeface="Calibri"/>
              </a:rPr>
              <a:t>4.80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cs typeface="Calibri"/>
              </a:rPr>
              <a:t>4.70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cs typeface="Calibri"/>
              </a:rPr>
              <a:t>4.60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cs typeface="Calibri"/>
              </a:rPr>
              <a:t>4.50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cs typeface="Calibri"/>
              </a:rPr>
              <a:t>4.40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cs typeface="Calibri"/>
              </a:rPr>
              <a:t>4.30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cs typeface="Calibri"/>
              </a:rPr>
              <a:t>4.20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cs typeface="Calibri"/>
              </a:rPr>
              <a:t>4.10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cs typeface="Calibri"/>
              </a:rPr>
              <a:t>4.00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cs typeface="Calibri"/>
              </a:rPr>
              <a:t>3.90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4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cs typeface="Calibri"/>
              </a:rPr>
              <a:t>3.80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14728" y="5342508"/>
            <a:ext cx="6882130" cy="5365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425"/>
              </a:spcBef>
              <a:spcAft>
                <a:spcPts val="0"/>
              </a:spcAft>
              <a:buClrTx/>
              <a:buSzTx/>
              <a:buFontTx/>
              <a:buNone/>
              <a:tabLst>
                <a:tab pos="782320" algn="l"/>
                <a:tab pos="1564005" algn="l"/>
                <a:tab pos="2346325" algn="l"/>
                <a:tab pos="3128645" algn="l"/>
                <a:tab pos="3910965" algn="l"/>
                <a:tab pos="4693285" algn="l"/>
                <a:tab pos="5475605" algn="l"/>
                <a:tab pos="6257925" algn="l"/>
              </a:tabLst>
              <a:defRPr/>
            </a:pPr>
            <a:r>
              <a:rPr kumimoji="0" sz="1400" b="0" i="0" u="none" strike="noStrike" kern="0" cap="none" spc="-10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cs typeface="Calibri"/>
              </a:rPr>
              <a:t>2015-</a:t>
            </a:r>
            <a:r>
              <a:rPr kumimoji="0" sz="1400" b="0" i="0" u="none" strike="noStrike" kern="0" cap="none" spc="-25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cs typeface="Calibri"/>
              </a:rPr>
              <a:t>16</a:t>
            </a: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sz="1400" b="0" i="0" u="none" strike="noStrike" kern="0" cap="none" spc="-10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cs typeface="Calibri"/>
              </a:rPr>
              <a:t>2016-</a:t>
            </a:r>
            <a:r>
              <a:rPr kumimoji="0" sz="1400" b="0" i="0" u="none" strike="noStrike" kern="0" cap="none" spc="-25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cs typeface="Calibri"/>
              </a:rPr>
              <a:t>17</a:t>
            </a: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sz="1400" b="0" i="0" u="none" strike="noStrike" kern="0" cap="none" spc="-10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cs typeface="Calibri"/>
              </a:rPr>
              <a:t>2017-</a:t>
            </a:r>
            <a:r>
              <a:rPr kumimoji="0" sz="1400" b="0" i="0" u="none" strike="noStrike" kern="0" cap="none" spc="-25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cs typeface="Calibri"/>
              </a:rPr>
              <a:t>18</a:t>
            </a: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sz="1400" b="0" i="0" u="none" strike="noStrike" kern="0" cap="none" spc="-10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cs typeface="Calibri"/>
              </a:rPr>
              <a:t>2018-</a:t>
            </a:r>
            <a:r>
              <a:rPr kumimoji="0" sz="1400" b="0" i="0" u="none" strike="noStrike" kern="0" cap="none" spc="-25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cs typeface="Calibri"/>
              </a:rPr>
              <a:t>19</a:t>
            </a: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sz="1400" b="0" i="0" u="none" strike="noStrike" kern="0" cap="none" spc="-10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cs typeface="Calibri"/>
              </a:rPr>
              <a:t>2019-</a:t>
            </a:r>
            <a:r>
              <a:rPr kumimoji="0" sz="1400" b="0" i="0" u="none" strike="noStrike" kern="0" cap="none" spc="-25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cs typeface="Calibri"/>
              </a:rPr>
              <a:t>20</a:t>
            </a: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sz="1400" b="0" i="0" u="none" strike="noStrike" kern="0" cap="none" spc="-10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cs typeface="Calibri"/>
              </a:rPr>
              <a:t>2020-</a:t>
            </a:r>
            <a:r>
              <a:rPr kumimoji="0" sz="1400" b="0" i="0" u="none" strike="noStrike" kern="0" cap="none" spc="-25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cs typeface="Calibri"/>
              </a:rPr>
              <a:t>21</a:t>
            </a: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sz="1400" b="0" i="0" u="none" strike="noStrike" kern="0" cap="none" spc="-10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cs typeface="Calibri"/>
              </a:rPr>
              <a:t>2021-</a:t>
            </a:r>
            <a:r>
              <a:rPr kumimoji="0" sz="1400" b="0" i="0" u="none" strike="noStrike" kern="0" cap="none" spc="-25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cs typeface="Calibri"/>
              </a:rPr>
              <a:t>22</a:t>
            </a: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sz="1400" b="0" i="0" u="none" strike="noStrike" kern="0" cap="none" spc="-10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cs typeface="Calibri"/>
              </a:rPr>
              <a:t>2022-</a:t>
            </a:r>
            <a:r>
              <a:rPr kumimoji="0" sz="1400" b="0" i="0" u="none" strike="noStrike" kern="0" cap="none" spc="-25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cs typeface="Calibri"/>
              </a:rPr>
              <a:t>23</a:t>
            </a: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sz="1400" b="0" i="0" u="none" strike="noStrike" kern="0" cap="none" spc="-10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cs typeface="Calibri"/>
              </a:rPr>
              <a:t>2023-</a:t>
            </a:r>
            <a:r>
              <a:rPr kumimoji="0" sz="1400" b="0" i="0" u="none" strike="noStrike" kern="0" cap="none" spc="-25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cs typeface="Calibri"/>
              </a:rPr>
              <a:t>24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10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cs typeface="Calibri"/>
              </a:rPr>
              <a:t>Completion </a:t>
            </a:r>
            <a:r>
              <a:rPr kumimoji="0" sz="1400" b="0" i="0" u="none" strike="noStrike" kern="0" cap="none" spc="-20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cs typeface="Calibri"/>
              </a:rPr>
              <a:t>Year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4315" y="2747848"/>
            <a:ext cx="247015" cy="1156970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cs typeface="Calibri"/>
              </a:rPr>
              <a:t>Years</a:t>
            </a:r>
            <a:r>
              <a:rPr kumimoji="0" sz="1400" b="0" i="0" u="none" strike="noStrike" kern="0" cap="none" spc="-15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cs typeface="Calibri"/>
              </a:rPr>
              <a:t>to</a:t>
            </a:r>
            <a:r>
              <a:rPr kumimoji="0" sz="1400" b="0" i="0" u="none" strike="noStrike" kern="0" cap="none" spc="-50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cs typeface="Calibri"/>
              </a:rPr>
              <a:t>Degree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85299-CD53-A21D-9379-6CB9E8C54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50A4E2D-D01A-CB86-DBD0-65324C744A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16672" y="311343"/>
            <a:ext cx="6510655" cy="472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900" spc="-10"/>
              <a:t>Strategies</a:t>
            </a:r>
            <a:r>
              <a:rPr sz="2900" spc="-65"/>
              <a:t> </a:t>
            </a:r>
            <a:r>
              <a:rPr sz="2900"/>
              <a:t>for</a:t>
            </a:r>
            <a:r>
              <a:rPr sz="2900" spc="-85"/>
              <a:t> </a:t>
            </a:r>
            <a:r>
              <a:rPr sz="2900" spc="-10"/>
              <a:t>Accelerating</a:t>
            </a:r>
            <a:r>
              <a:rPr sz="2900" spc="-60"/>
              <a:t> </a:t>
            </a:r>
            <a:r>
              <a:rPr sz="2900" spc="-10"/>
              <a:t>Time-</a:t>
            </a:r>
            <a:r>
              <a:rPr sz="2900" spc="-20"/>
              <a:t>to-</a:t>
            </a:r>
            <a:r>
              <a:rPr sz="2900" spc="-10"/>
              <a:t>Degree</a:t>
            </a:r>
            <a:endParaRPr sz="290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4E90BDE-68FC-1FB7-1ECC-34E1A205FCDB}"/>
              </a:ext>
            </a:extLst>
          </p:cNvPr>
          <p:cNvSpPr txBox="1"/>
          <p:nvPr/>
        </p:nvSpPr>
        <p:spPr>
          <a:xfrm>
            <a:off x="1326151" y="1186890"/>
            <a:ext cx="7359015" cy="563141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defTabSz="914400">
              <a:spcBef>
                <a:spcPts val="570"/>
              </a:spcBef>
              <a:defRPr/>
            </a:pPr>
            <a:r>
              <a:rPr lang="en-US" sz="2400" dirty="0"/>
              <a:t>Credit for prior learning</a:t>
            </a:r>
          </a:p>
          <a:p>
            <a:pPr marL="298450" marR="0" lvl="0" indent="-285750" defTabSz="914400" eaLnBrk="1" fontAlgn="auto" latinLnBrk="0" hangingPunct="1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Military Equivalency System</a:t>
            </a:r>
            <a:endParaRPr lang="en-US" dirty="0">
              <a:ea typeface="Calibri"/>
              <a:cs typeface="Calibri"/>
            </a:endParaRPr>
          </a:p>
          <a:p>
            <a:pPr marL="755650" lvl="1" indent="-285750" defTabSz="914400">
              <a:spcBef>
                <a:spcPts val="57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Launched public-facing tool in March 2024; includes more than 17,000 military credit equivalencies</a:t>
            </a:r>
            <a:endParaRPr lang="en-US" dirty="0">
              <a:ea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Transfer articulation</a:t>
            </a:r>
            <a:endParaRPr lang="en-US" sz="2400" dirty="0">
              <a:ea typeface="Calibri"/>
              <a:cs typeface="Calibri"/>
            </a:endParaRPr>
          </a:p>
          <a:p>
            <a:pPr marL="298450" marR="0" lvl="0" indent="-285750" defTabSz="914400" eaLnBrk="1" fontAlgn="auto" latinLnBrk="0" hangingPunct="1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New regulation adopted in Feb 2025 improves the transfer process Systemwide by ensuring adherence to the CAA, up-to-date transfer guides, and quick transcript review</a:t>
            </a:r>
            <a:endParaRPr lang="en-US" dirty="0">
              <a:ea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lang="en-US" sz="2400" dirty="0"/>
              <a:t>Ensuring most degree programs are 120 credit hours</a:t>
            </a:r>
            <a:endParaRPr lang="en-US" sz="2400" dirty="0">
              <a:ea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780"/>
              </a:spcBef>
              <a:buFont typeface="Arial" panose="020B0604020202020204" pitchFamily="34" charset="0"/>
              <a:buChar char="•"/>
            </a:pPr>
            <a:r>
              <a:rPr lang="en-US" dirty="0"/>
              <a:t>As required by Policy 400.1.5 on Fostering Undergraduate Student Success except by exemption</a:t>
            </a:r>
            <a:endParaRPr lang="en-US" dirty="0">
              <a:ea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lang="en-US" sz="2400" dirty="0"/>
              <a:t>Year-round enrollment</a:t>
            </a:r>
            <a:endParaRPr lang="en-US" sz="2400" dirty="0">
              <a:ea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780"/>
              </a:spcBef>
              <a:buFont typeface="Arial" panose="020B0604020202020204" pitchFamily="34" charset="0"/>
              <a:buChar char="•"/>
            </a:pPr>
            <a:r>
              <a:rPr lang="en-US" dirty="0"/>
              <a:t>Students who enroll in at least one summer term are more likely to meet credit benchmarks and graduate on time </a:t>
            </a:r>
            <a:endParaRPr lang="en-US" dirty="0">
              <a:ea typeface="Calibri"/>
              <a:cs typeface="Calibri"/>
            </a:endParaRPr>
          </a:p>
          <a:p>
            <a:pPr marL="469265" marR="393700" lvl="0" algn="just" defTabSz="914400" eaLnBrk="1" fontAlgn="auto" latinLnBrk="0" hangingPunct="1">
              <a:lnSpc>
                <a:spcPct val="100800"/>
              </a:lnSpc>
              <a:spcBef>
                <a:spcPts val="455"/>
              </a:spcBef>
              <a:spcAft>
                <a:spcPts val="0"/>
              </a:spcAft>
              <a:buClr>
                <a:srgbClr val="491B15"/>
              </a:buClr>
              <a:buSzPct val="75000"/>
              <a:tabLst>
                <a:tab pos="755650" algn="l"/>
              </a:tabLst>
              <a:defRPr/>
            </a:pPr>
            <a:endParaRPr kumimoji="0" lang="en-US" sz="1800" b="0" i="0" u="none" strike="noStrike" kern="0" cap="none" spc="-10" normalizeH="0" baseline="0" noProof="0">
              <a:ln>
                <a:noFill/>
              </a:ln>
              <a:solidFill>
                <a:srgbClr val="364044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755650" marR="393700" lvl="0" indent="-286385" algn="just" defTabSz="914400" eaLnBrk="1" fontAlgn="auto" latinLnBrk="0" hangingPunct="1">
              <a:lnSpc>
                <a:spcPct val="100800"/>
              </a:lnSpc>
              <a:spcBef>
                <a:spcPts val="455"/>
              </a:spcBef>
              <a:spcAft>
                <a:spcPts val="0"/>
              </a:spcAft>
              <a:buClr>
                <a:srgbClr val="491B15"/>
              </a:buClr>
              <a:buSzPct val="75000"/>
              <a:buFont typeface="Courier New"/>
              <a:buChar char="o"/>
              <a:tabLst>
                <a:tab pos="755650" algn="l"/>
              </a:tabLst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A91BAFB9-BBCA-F998-DEE2-E0790390BD93}"/>
              </a:ext>
            </a:extLst>
          </p:cNvPr>
          <p:cNvSpPr txBox="1"/>
          <p:nvPr/>
        </p:nvSpPr>
        <p:spPr>
          <a:xfrm>
            <a:off x="8562340" y="642492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0" normalizeH="0" baseline="0" noProof="0">
                <a:ln>
                  <a:noFill/>
                </a:ln>
                <a:solidFill>
                  <a:srgbClr val="364044"/>
                </a:solidFill>
                <a:effectLst/>
                <a:uLnTx/>
                <a:uFillTx/>
                <a:latin typeface="Calibri"/>
                <a:cs typeface="Calibri"/>
              </a:rPr>
              <a:t>9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6" name="Graphic 5" descr="Checklist with solid fill">
            <a:extLst>
              <a:ext uri="{FF2B5EF4-FFF2-40B4-BE49-F238E27FC236}">
                <a16:creationId xmlns:a16="http://schemas.microsoft.com/office/drawing/2014/main" id="{CBECD7B0-85F4-0FF6-8DB1-F3734789F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540" y="1166228"/>
            <a:ext cx="591481" cy="591481"/>
          </a:xfrm>
          <a:prstGeom prst="rect">
            <a:avLst/>
          </a:prstGeom>
        </p:spPr>
      </p:pic>
      <p:pic>
        <p:nvPicPr>
          <p:cNvPr id="18" name="Graphic 17" descr="Handshake outline">
            <a:extLst>
              <a:ext uri="{FF2B5EF4-FFF2-40B4-BE49-F238E27FC236}">
                <a16:creationId xmlns:a16="http://schemas.microsoft.com/office/drawing/2014/main" id="{DA5EEE40-16AA-B27F-672D-6FAB1F618A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5673" y="2501019"/>
            <a:ext cx="642440" cy="642440"/>
          </a:xfrm>
          <a:prstGeom prst="rect">
            <a:avLst/>
          </a:prstGeom>
        </p:spPr>
      </p:pic>
      <p:pic>
        <p:nvPicPr>
          <p:cNvPr id="20" name="Graphic 19" descr="Blueprint with solid fill">
            <a:extLst>
              <a:ext uri="{FF2B5EF4-FFF2-40B4-BE49-F238E27FC236}">
                <a16:creationId xmlns:a16="http://schemas.microsoft.com/office/drawing/2014/main" id="{ABEE827B-09DE-D6C2-7980-7EE642F522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535" y="3808391"/>
            <a:ext cx="633549" cy="633549"/>
          </a:xfrm>
          <a:prstGeom prst="rect">
            <a:avLst/>
          </a:prstGeom>
        </p:spPr>
      </p:pic>
      <p:pic>
        <p:nvPicPr>
          <p:cNvPr id="22" name="Graphic 21" descr="Daily calendar outline">
            <a:extLst>
              <a:ext uri="{FF2B5EF4-FFF2-40B4-BE49-F238E27FC236}">
                <a16:creationId xmlns:a16="http://schemas.microsoft.com/office/drawing/2014/main" id="{6BFD230B-A1B7-1EE3-5F9F-04E9630C44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6303" y="5002378"/>
            <a:ext cx="690146" cy="69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41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C573AA-74D4-8296-9FA7-C615F261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3415"/>
          </a:xfrm>
        </p:spPr>
        <p:txBody>
          <a:bodyPr>
            <a:normAutofit/>
          </a:bodyPr>
          <a:lstStyle/>
          <a:p>
            <a:r>
              <a:rPr lang="en-US" dirty="0"/>
              <a:t>Reminder: Keep the Main Thing the Main Thing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4706C1-9D6C-EC6E-B43C-D8FC81325D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29600" y="6309361"/>
            <a:ext cx="414959" cy="200770"/>
          </a:xfrm>
        </p:spPr>
        <p:txBody>
          <a:bodyPr wrap="none" anchor="t">
            <a:normAutofit/>
          </a:bodyPr>
          <a:lstStyle/>
          <a:p>
            <a:pPr>
              <a:spcAft>
                <a:spcPts val="600"/>
              </a:spcAft>
            </a:pPr>
            <a:fld id="{95FDE913-508A-8F41-B74F-DB06C609F153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FBB548-DD16-ACCF-61BA-B75717EFFF62}"/>
              </a:ext>
            </a:extLst>
          </p:cNvPr>
          <p:cNvSpPr txBox="1">
            <a:spLocks/>
          </p:cNvSpPr>
          <p:nvPr/>
        </p:nvSpPr>
        <p:spPr>
          <a:xfrm>
            <a:off x="4648202" y="1181988"/>
            <a:ext cx="4349803" cy="555125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accent1"/>
                </a:solidFill>
              </a:rPr>
              <a:t>Affordability: </a:t>
            </a:r>
            <a:r>
              <a:rPr lang="en-US" sz="2400" dirty="0">
                <a:solidFill>
                  <a:schemeClr val="accent1"/>
                </a:solidFill>
              </a:rPr>
              <a:t>Reduce student debt by keeping cost of attendance affordable and increasing on-time graduation</a:t>
            </a:r>
          </a:p>
          <a:p>
            <a:pPr marL="0" indent="0">
              <a:buFont typeface="Arial"/>
              <a:buNone/>
            </a:pPr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b="1" dirty="0">
                <a:solidFill>
                  <a:schemeClr val="accent1"/>
                </a:solidFill>
              </a:rPr>
              <a:t>Student success: </a:t>
            </a:r>
            <a:r>
              <a:rPr lang="en-US" sz="2400" dirty="0">
                <a:solidFill>
                  <a:schemeClr val="accent1"/>
                </a:solidFill>
              </a:rPr>
              <a:t>Improve student retention, credit hour completion, and on-time graduation </a:t>
            </a:r>
          </a:p>
          <a:p>
            <a:pPr marL="0" indent="0">
              <a:buFont typeface="Arial"/>
              <a:buNone/>
            </a:pPr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b="1" dirty="0">
                <a:solidFill>
                  <a:schemeClr val="accent1"/>
                </a:solidFill>
              </a:rPr>
              <a:t>Cost-per-degree: </a:t>
            </a:r>
            <a:r>
              <a:rPr lang="en-US" sz="2400" dirty="0">
                <a:solidFill>
                  <a:schemeClr val="accent1"/>
                </a:solidFill>
              </a:rPr>
              <a:t>Increase the productivity of state investments</a:t>
            </a:r>
          </a:p>
        </p:txBody>
      </p:sp>
      <p:pic>
        <p:nvPicPr>
          <p:cNvPr id="3074" name="Picture 2" descr="Strategies for Graduating College Early ...">
            <a:extLst>
              <a:ext uri="{FF2B5EF4-FFF2-40B4-BE49-F238E27FC236}">
                <a16:creationId xmlns:a16="http://schemas.microsoft.com/office/drawing/2014/main" id="{309F1E21-A93F-A47E-7370-40DB04F10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97" y="1981702"/>
            <a:ext cx="4349803" cy="289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2411AC-ABBC-DB79-5100-EE41536B100E}"/>
              </a:ext>
            </a:extLst>
          </p:cNvPr>
          <p:cNvSpPr txBox="1"/>
          <p:nvPr/>
        </p:nvSpPr>
        <p:spPr>
          <a:xfrm>
            <a:off x="457200" y="5162308"/>
            <a:ext cx="3825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FOCUS ON TIME TO DEGREE!!</a:t>
            </a:r>
          </a:p>
        </p:txBody>
      </p:sp>
    </p:spTree>
    <p:extLst>
      <p:ext uri="{BB962C8B-B14F-4D97-AF65-F5344CB8AC3E}">
        <p14:creationId xmlns:p14="http://schemas.microsoft.com/office/powerpoint/2010/main" val="964361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708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2D49B-90CA-A330-6B74-79FAF587B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445" y="58982"/>
            <a:ext cx="8229600" cy="743415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2800">
                <a:cs typeface="Calibri"/>
              </a:rPr>
              <a:t>UNC System Sets a National Standard in Access, Affordability, and Success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C51CB-72BA-BBAF-3AF3-B0CC1AA1F7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DE913-508A-8F41-B74F-DB06C609F153}" type="slidenum">
              <a:rPr lang="en-US" smtClean="0"/>
              <a:t>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7126EE-9E16-DFC4-521A-192F11650F3F}"/>
              </a:ext>
            </a:extLst>
          </p:cNvPr>
          <p:cNvGrpSpPr/>
          <p:nvPr/>
        </p:nvGrpSpPr>
        <p:grpSpPr>
          <a:xfrm>
            <a:off x="296385" y="1081192"/>
            <a:ext cx="8727648" cy="5075886"/>
            <a:chOff x="172637" y="335377"/>
            <a:chExt cx="9158596" cy="598697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398E4D3-CEB2-6C72-D1CC-364A5AE240CC}"/>
                </a:ext>
              </a:extLst>
            </p:cNvPr>
            <p:cNvGrpSpPr/>
            <p:nvPr/>
          </p:nvGrpSpPr>
          <p:grpSpPr>
            <a:xfrm>
              <a:off x="172637" y="335377"/>
              <a:ext cx="9158596" cy="5986978"/>
              <a:chOff x="172637" y="335377"/>
              <a:chExt cx="9158596" cy="5986978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7FB66A9-2EEE-954D-CE61-A02B8B167FD3}"/>
                  </a:ext>
                </a:extLst>
              </p:cNvPr>
              <p:cNvGrpSpPr/>
              <p:nvPr/>
            </p:nvGrpSpPr>
            <p:grpSpPr>
              <a:xfrm>
                <a:off x="172637" y="426006"/>
                <a:ext cx="9158596" cy="5896349"/>
                <a:chOff x="172637" y="426006"/>
                <a:chExt cx="9158596" cy="5896349"/>
              </a:xfrm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35B0B4D5-0B79-8AFA-73B7-93E042DC71C5}"/>
                    </a:ext>
                  </a:extLst>
                </p:cNvPr>
                <p:cNvSpPr/>
                <p:nvPr/>
              </p:nvSpPr>
              <p:spPr>
                <a:xfrm>
                  <a:off x="1925418" y="426006"/>
                  <a:ext cx="5861668" cy="3857977"/>
                </a:xfrm>
                <a:custGeom>
                  <a:avLst/>
                  <a:gdLst>
                    <a:gd name="connsiteX0" fmla="*/ 0 w 4813633"/>
                    <a:gd name="connsiteY0" fmla="*/ 2071958 h 4143916"/>
                    <a:gd name="connsiteX1" fmla="*/ 2406817 w 4813633"/>
                    <a:gd name="connsiteY1" fmla="*/ 0 h 4143916"/>
                    <a:gd name="connsiteX2" fmla="*/ 4813634 w 4813633"/>
                    <a:gd name="connsiteY2" fmla="*/ 2071958 h 4143916"/>
                    <a:gd name="connsiteX3" fmla="*/ 2406817 w 4813633"/>
                    <a:gd name="connsiteY3" fmla="*/ 4143916 h 4143916"/>
                    <a:gd name="connsiteX4" fmla="*/ 0 w 4813633"/>
                    <a:gd name="connsiteY4" fmla="*/ 2071958 h 4143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13633" h="4143916">
                      <a:moveTo>
                        <a:pt x="0" y="2071958"/>
                      </a:moveTo>
                      <a:cubicBezTo>
                        <a:pt x="0" y="927647"/>
                        <a:pt x="1077569" y="0"/>
                        <a:pt x="2406817" y="0"/>
                      </a:cubicBezTo>
                      <a:cubicBezTo>
                        <a:pt x="3736065" y="0"/>
                        <a:pt x="4813634" y="927647"/>
                        <a:pt x="4813634" y="2071958"/>
                      </a:cubicBezTo>
                      <a:cubicBezTo>
                        <a:pt x="4813634" y="3216269"/>
                        <a:pt x="3736065" y="4143916"/>
                        <a:pt x="2406817" y="4143916"/>
                      </a:cubicBezTo>
                      <a:cubicBezTo>
                        <a:pt x="1077569" y="4143916"/>
                        <a:pt x="0" y="3216269"/>
                        <a:pt x="0" y="2071958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/>
                </a:fontRef>
              </p:style>
              <p:txBody>
                <a:bodyPr spcFirstLastPara="0" vert="horz" wrap="square" lIns="641818" tIns="725184" rIns="641818" bIns="1553970" numCol="1" spcCol="1270" anchor="ctr" anchorCtr="0">
                  <a:noAutofit/>
                </a:bodyPr>
                <a:lstStyle/>
                <a:p>
                  <a:pPr marL="0" lvl="0" indent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1200" kern="12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C295D7A4-826F-7443-D547-B05FAC5AB0CA}"/>
                    </a:ext>
                  </a:extLst>
                </p:cNvPr>
                <p:cNvSpPr/>
                <p:nvPr/>
              </p:nvSpPr>
              <p:spPr>
                <a:xfrm>
                  <a:off x="3469565" y="2464378"/>
                  <a:ext cx="5861668" cy="3857977"/>
                </a:xfrm>
                <a:custGeom>
                  <a:avLst/>
                  <a:gdLst>
                    <a:gd name="connsiteX0" fmla="*/ 0 w 5413660"/>
                    <a:gd name="connsiteY0" fmla="*/ 1876605 h 3753209"/>
                    <a:gd name="connsiteX1" fmla="*/ 2706830 w 5413660"/>
                    <a:gd name="connsiteY1" fmla="*/ 0 h 3753209"/>
                    <a:gd name="connsiteX2" fmla="*/ 5413660 w 5413660"/>
                    <a:gd name="connsiteY2" fmla="*/ 1876605 h 3753209"/>
                    <a:gd name="connsiteX3" fmla="*/ 2706830 w 5413660"/>
                    <a:gd name="connsiteY3" fmla="*/ 3753210 h 3753209"/>
                    <a:gd name="connsiteX4" fmla="*/ 0 w 5413660"/>
                    <a:gd name="connsiteY4" fmla="*/ 1876605 h 3753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13660" h="3753209">
                      <a:moveTo>
                        <a:pt x="0" y="1876605"/>
                      </a:moveTo>
                      <a:cubicBezTo>
                        <a:pt x="0" y="840185"/>
                        <a:pt x="1211889" y="0"/>
                        <a:pt x="2706830" y="0"/>
                      </a:cubicBezTo>
                      <a:cubicBezTo>
                        <a:pt x="4201771" y="0"/>
                        <a:pt x="5413660" y="840185"/>
                        <a:pt x="5413660" y="1876605"/>
                      </a:cubicBezTo>
                      <a:cubicBezTo>
                        <a:pt x="5413660" y="2913025"/>
                        <a:pt x="4201771" y="3753210"/>
                        <a:pt x="2706830" y="3753210"/>
                      </a:cubicBezTo>
                      <a:cubicBezTo>
                        <a:pt x="1211889" y="3753210"/>
                        <a:pt x="0" y="2913025"/>
                        <a:pt x="0" y="1876605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/>
                </a:fontRef>
              </p:style>
              <p:txBody>
                <a:bodyPr spcFirstLastPara="0" vert="horz" wrap="square" lIns="1655678" tIns="969579" rIns="509786" bIns="719366" numCol="1" spcCol="1270" anchor="ctr" anchorCtr="0">
                  <a:noAutofit/>
                </a:bodyPr>
                <a:lstStyle/>
                <a:p>
                  <a:pPr marL="0" lvl="0" indent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1400" kern="12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BAAEF28B-3944-22EA-E83A-DE9E57375210}"/>
                    </a:ext>
                  </a:extLst>
                </p:cNvPr>
                <p:cNvSpPr/>
                <p:nvPr/>
              </p:nvSpPr>
              <p:spPr>
                <a:xfrm>
                  <a:off x="172637" y="2464378"/>
                  <a:ext cx="5861669" cy="3857977"/>
                </a:xfrm>
                <a:custGeom>
                  <a:avLst/>
                  <a:gdLst>
                    <a:gd name="connsiteX0" fmla="*/ 0 w 5513913"/>
                    <a:gd name="connsiteY0" fmla="*/ 1919978 h 3839955"/>
                    <a:gd name="connsiteX1" fmla="*/ 2756957 w 5513913"/>
                    <a:gd name="connsiteY1" fmla="*/ 0 h 3839955"/>
                    <a:gd name="connsiteX2" fmla="*/ 5513914 w 5513913"/>
                    <a:gd name="connsiteY2" fmla="*/ 1919978 h 3839955"/>
                    <a:gd name="connsiteX3" fmla="*/ 2756957 w 5513913"/>
                    <a:gd name="connsiteY3" fmla="*/ 3839956 h 3839955"/>
                    <a:gd name="connsiteX4" fmla="*/ 0 w 5513913"/>
                    <a:gd name="connsiteY4" fmla="*/ 1919978 h 3839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13913" h="3839955">
                      <a:moveTo>
                        <a:pt x="0" y="1919978"/>
                      </a:moveTo>
                      <a:cubicBezTo>
                        <a:pt x="0" y="859603"/>
                        <a:pt x="1234332" y="0"/>
                        <a:pt x="2756957" y="0"/>
                      </a:cubicBezTo>
                      <a:cubicBezTo>
                        <a:pt x="4279582" y="0"/>
                        <a:pt x="5513914" y="859603"/>
                        <a:pt x="5513914" y="1919978"/>
                      </a:cubicBezTo>
                      <a:cubicBezTo>
                        <a:pt x="5513914" y="2980353"/>
                        <a:pt x="4279582" y="3839956"/>
                        <a:pt x="2756957" y="3839956"/>
                      </a:cubicBezTo>
                      <a:cubicBezTo>
                        <a:pt x="1234332" y="3839956"/>
                        <a:pt x="0" y="2980353"/>
                        <a:pt x="0" y="1919978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/>
                </a:fontRef>
              </p:style>
              <p:txBody>
                <a:bodyPr spcFirstLastPara="0" vert="horz" wrap="square" lIns="519227" tIns="991988" rIns="1686338" bIns="735992" numCol="1" spcCol="1270" anchor="ctr" anchorCtr="0">
                  <a:noAutofit/>
                </a:bodyPr>
                <a:lstStyle/>
                <a:p>
                  <a:pPr marL="0" lvl="0" indent="0" algn="ctr" defTabSz="2889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US" sz="6500" kern="1200"/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B91F086-59A8-E6B4-153A-1074EFD926DF}"/>
                  </a:ext>
                </a:extLst>
              </p:cNvPr>
              <p:cNvSpPr txBox="1"/>
              <p:nvPr/>
            </p:nvSpPr>
            <p:spPr>
              <a:xfrm>
                <a:off x="3833898" y="2940807"/>
                <a:ext cx="1888011" cy="1343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 b="1">
                    <a:solidFill>
                      <a:schemeClr val="accent2"/>
                    </a:solidFill>
                  </a:rPr>
                  <a:t>North Carolina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69EFA5E-410B-CFA2-3A0F-738C74EB377A}"/>
                  </a:ext>
                </a:extLst>
              </p:cNvPr>
              <p:cNvSpPr txBox="1"/>
              <p:nvPr/>
            </p:nvSpPr>
            <p:spPr>
              <a:xfrm>
                <a:off x="2997313" y="335377"/>
                <a:ext cx="3324115" cy="726041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>
                    <a:solidFill>
                      <a:schemeClr val="tx2"/>
                    </a:solidFill>
                  </a:rPr>
                  <a:t>College Access</a:t>
                </a:r>
              </a:p>
              <a:p>
                <a:pPr algn="ctr"/>
                <a:r>
                  <a:rPr lang="en-US" sz="1200">
                    <a:solidFill>
                      <a:schemeClr val="tx2"/>
                    </a:solidFill>
                  </a:rPr>
                  <a:t>(Percentage of Students Receiving Pell Grants) 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C828CE-EAF3-68F8-3BB1-2326251CD084}"/>
                  </a:ext>
                </a:extLst>
              </p:cNvPr>
              <p:cNvSpPr txBox="1"/>
              <p:nvPr/>
            </p:nvSpPr>
            <p:spPr>
              <a:xfrm>
                <a:off x="538730" y="3704120"/>
                <a:ext cx="1930400" cy="145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1200">
                    <a:solidFill>
                      <a:schemeClr val="bg2"/>
                    </a:solidFill>
                  </a:rPr>
                  <a:t>Florida</a:t>
                </a:r>
              </a:p>
              <a:p>
                <a:pPr marL="342900" indent="-342900">
                  <a:buAutoNum type="arabicPeriod"/>
                </a:pPr>
                <a:r>
                  <a:rPr lang="en-US" sz="1200">
                    <a:solidFill>
                      <a:schemeClr val="bg2"/>
                    </a:solidFill>
                  </a:rPr>
                  <a:t>Wyoming</a:t>
                </a:r>
              </a:p>
              <a:p>
                <a:pPr marL="342900" indent="-342900">
                  <a:buAutoNum type="arabicPeriod"/>
                </a:pPr>
                <a:r>
                  <a:rPr lang="en-US" sz="1200">
                    <a:solidFill>
                      <a:schemeClr val="bg2"/>
                    </a:solidFill>
                  </a:rPr>
                  <a:t>Georgia</a:t>
                </a:r>
              </a:p>
              <a:p>
                <a:pPr marL="342900" indent="-342900">
                  <a:buAutoNum type="arabicPeriod"/>
                </a:pPr>
                <a:r>
                  <a:rPr lang="en-US" sz="1400" b="1">
                    <a:solidFill>
                      <a:schemeClr val="accent2"/>
                    </a:solidFill>
                  </a:rPr>
                  <a:t>North Carolina</a:t>
                </a:r>
              </a:p>
              <a:p>
                <a:pPr marL="342900" indent="-342900">
                  <a:buAutoNum type="arabicPeriod"/>
                </a:pPr>
                <a:r>
                  <a:rPr lang="en-US" sz="1200">
                    <a:solidFill>
                      <a:schemeClr val="bg2"/>
                    </a:solidFill>
                  </a:rPr>
                  <a:t>Montana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200">
                    <a:solidFill>
                      <a:schemeClr val="bg2"/>
                    </a:solidFill>
                  </a:rPr>
                  <a:t>Alaska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393A9FA-2EC9-4820-497F-4A3AF02C68BD}"/>
                  </a:ext>
                </a:extLst>
              </p:cNvPr>
              <p:cNvSpPr txBox="1"/>
              <p:nvPr/>
            </p:nvSpPr>
            <p:spPr>
              <a:xfrm>
                <a:off x="6116771" y="3740422"/>
                <a:ext cx="2324165" cy="1415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buAutoNum type="arabicPeriod"/>
                </a:pPr>
                <a:r>
                  <a:rPr lang="en-US" sz="1200">
                    <a:solidFill>
                      <a:schemeClr val="bg2"/>
                    </a:solidFill>
                  </a:rPr>
                  <a:t>Vermont</a:t>
                </a:r>
              </a:p>
              <a:p>
                <a:pPr marL="342900" lvl="0" indent="-342900">
                  <a:buAutoNum type="arabicPeriod"/>
                </a:pPr>
                <a:r>
                  <a:rPr lang="en-US" sz="1200">
                    <a:solidFill>
                      <a:schemeClr val="bg2"/>
                    </a:solidFill>
                  </a:rPr>
                  <a:t>New Hampshire</a:t>
                </a:r>
              </a:p>
              <a:p>
                <a:pPr marL="342900" lvl="0" indent="-342900">
                  <a:buAutoNum type="arabicPeriod"/>
                </a:pPr>
                <a:r>
                  <a:rPr lang="en-US" sz="1200">
                    <a:solidFill>
                      <a:schemeClr val="bg2"/>
                    </a:solidFill>
                  </a:rPr>
                  <a:t>Florida</a:t>
                </a:r>
              </a:p>
              <a:p>
                <a:pPr marL="342900" lvl="0" indent="-342900">
                  <a:buAutoNum type="arabicPeriod"/>
                </a:pPr>
                <a:r>
                  <a:rPr lang="en-US" sz="1200">
                    <a:solidFill>
                      <a:schemeClr val="bg2"/>
                    </a:solidFill>
                  </a:rPr>
                  <a:t>Iowa</a:t>
                </a:r>
              </a:p>
              <a:p>
                <a:pPr marL="342900" lvl="0" indent="-342900">
                  <a:buAutoNum type="arabicPeriod"/>
                </a:pPr>
                <a:r>
                  <a:rPr lang="en-US" sz="1200">
                    <a:solidFill>
                      <a:schemeClr val="bg2"/>
                    </a:solidFill>
                  </a:rPr>
                  <a:t>South Carolina</a:t>
                </a:r>
              </a:p>
              <a:p>
                <a:pPr marL="342900" lvl="0" indent="-342900">
                  <a:buAutoNum type="arabicPeriod"/>
                </a:pPr>
                <a:r>
                  <a:rPr lang="en-US" sz="1200">
                    <a:solidFill>
                      <a:schemeClr val="bg2"/>
                    </a:solidFill>
                  </a:rPr>
                  <a:t>Minnesota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410F0BC-E6CB-CFC0-1E3A-0BCFF91B6415}"/>
                  </a:ext>
                </a:extLst>
              </p:cNvPr>
              <p:cNvSpPr txBox="1"/>
              <p:nvPr/>
            </p:nvSpPr>
            <p:spPr>
              <a:xfrm>
                <a:off x="3424078" y="1061418"/>
                <a:ext cx="1815542" cy="1924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buAutoNum type="arabicPeriod"/>
                </a:pPr>
                <a:r>
                  <a:rPr lang="en-US" sz="1200">
                    <a:solidFill>
                      <a:schemeClr val="bg2"/>
                    </a:solidFill>
                  </a:rPr>
                  <a:t>New York </a:t>
                </a:r>
              </a:p>
              <a:p>
                <a:pPr marL="342900" lvl="0" indent="-342900">
                  <a:buAutoNum type="arabicPeriod"/>
                </a:pPr>
                <a:r>
                  <a:rPr lang="en-US" sz="1200">
                    <a:solidFill>
                      <a:schemeClr val="bg2"/>
                    </a:solidFill>
                  </a:rPr>
                  <a:t>California</a:t>
                </a:r>
              </a:p>
              <a:p>
                <a:pPr marL="342900" lvl="0" indent="-342900">
                  <a:buAutoNum type="arabicPeriod"/>
                </a:pPr>
                <a:r>
                  <a:rPr lang="en-US" sz="1200">
                    <a:solidFill>
                      <a:schemeClr val="bg2"/>
                    </a:solidFill>
                  </a:rPr>
                  <a:t>Texas</a:t>
                </a:r>
              </a:p>
              <a:p>
                <a:pPr marL="342900" lvl="0" indent="-342900">
                  <a:buAutoNum type="arabicPeriod"/>
                </a:pPr>
                <a:r>
                  <a:rPr lang="en-US" sz="1200">
                    <a:solidFill>
                      <a:schemeClr val="bg2"/>
                    </a:solidFill>
                  </a:rPr>
                  <a:t>New Mexico</a:t>
                </a:r>
              </a:p>
              <a:p>
                <a:pPr marL="342900" lvl="0" indent="-342900">
                  <a:buAutoNum type="arabicPeriod"/>
                </a:pPr>
                <a:r>
                  <a:rPr lang="en-US" sz="1200">
                    <a:solidFill>
                      <a:schemeClr val="bg2"/>
                    </a:solidFill>
                  </a:rPr>
                  <a:t>Mississippi</a:t>
                </a:r>
              </a:p>
              <a:p>
                <a:pPr marL="342900" lvl="0" indent="-342900">
                  <a:buAutoNum type="arabicPeriod"/>
                </a:pPr>
                <a:r>
                  <a:rPr lang="en-US" sz="1200">
                    <a:solidFill>
                      <a:schemeClr val="bg2"/>
                    </a:solidFill>
                  </a:rPr>
                  <a:t>Georgia</a:t>
                </a:r>
              </a:p>
              <a:p>
                <a:pPr lvl="0" algn="ctr"/>
                <a:endParaRPr lang="en-US" sz="1400">
                  <a:solidFill>
                    <a:schemeClr val="bg2"/>
                  </a:solidFill>
                </a:endParaRPr>
              </a:p>
              <a:p>
                <a:pPr lvl="0" algn="ctr"/>
                <a:endParaRPr lang="en-US" sz="1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795AA99-7010-1C71-5126-E44BC29913E4}"/>
                  </a:ext>
                </a:extLst>
              </p:cNvPr>
              <p:cNvSpPr txBox="1"/>
              <p:nvPr/>
            </p:nvSpPr>
            <p:spPr>
              <a:xfrm>
                <a:off x="5019378" y="1061418"/>
                <a:ext cx="2194787" cy="1488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lvl="0" indent="-228600">
                  <a:buFont typeface="+mj-lt"/>
                  <a:buAutoNum type="arabicPeriod" startAt="7"/>
                </a:pPr>
                <a:r>
                  <a:rPr lang="en-US" sz="1200">
                    <a:solidFill>
                      <a:schemeClr val="bg2"/>
                    </a:solidFill>
                  </a:rPr>
                  <a:t>New Jersey</a:t>
                </a:r>
              </a:p>
              <a:p>
                <a:pPr marL="228600" lvl="0" indent="-228600">
                  <a:buFont typeface="+mj-lt"/>
                  <a:buAutoNum type="arabicPeriod" startAt="7"/>
                </a:pPr>
                <a:r>
                  <a:rPr lang="en-US" sz="1200">
                    <a:solidFill>
                      <a:schemeClr val="bg2"/>
                    </a:solidFill>
                  </a:rPr>
                  <a:t>Illinois</a:t>
                </a:r>
              </a:p>
              <a:p>
                <a:pPr marL="228600" lvl="0" indent="-228600">
                  <a:buFont typeface="+mj-lt"/>
                  <a:buAutoNum type="arabicPeriod" startAt="7"/>
                </a:pPr>
                <a:r>
                  <a:rPr lang="en-US" sz="1200">
                    <a:solidFill>
                      <a:schemeClr val="bg2"/>
                    </a:solidFill>
                  </a:rPr>
                  <a:t>Louisiana</a:t>
                </a:r>
              </a:p>
              <a:p>
                <a:pPr marL="228600" lvl="0" indent="-228600">
                  <a:buFont typeface="+mj-lt"/>
                  <a:buAutoNum type="arabicPeriod" startAt="7"/>
                </a:pPr>
                <a:r>
                  <a:rPr lang="en-US" sz="1200">
                    <a:solidFill>
                      <a:schemeClr val="bg2"/>
                    </a:solidFill>
                  </a:rPr>
                  <a:t>Tennessee</a:t>
                </a:r>
              </a:p>
              <a:p>
                <a:pPr marL="228600" lvl="0" indent="-228600">
                  <a:buFont typeface="+mj-lt"/>
                  <a:buAutoNum type="arabicPeriod" startAt="7"/>
                </a:pPr>
                <a:r>
                  <a:rPr lang="en-US" sz="1400" b="1">
                    <a:solidFill>
                      <a:schemeClr val="accent2"/>
                    </a:solidFill>
                  </a:rPr>
                  <a:t> North Carolina</a:t>
                </a:r>
              </a:p>
              <a:p>
                <a:pPr marL="228600" lvl="0" indent="-228600">
                  <a:buFont typeface="+mj-lt"/>
                  <a:buAutoNum type="arabicPeriod" startAt="7"/>
                </a:pPr>
                <a:r>
                  <a:rPr lang="en-US" sz="1200">
                    <a:solidFill>
                      <a:schemeClr val="bg2"/>
                    </a:solidFill>
                  </a:rPr>
                  <a:t>Arkansas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0921893-6DFB-E973-D975-EECFF12647A7}"/>
                </a:ext>
              </a:extLst>
            </p:cNvPr>
            <p:cNvSpPr txBox="1"/>
            <p:nvPr/>
          </p:nvSpPr>
          <p:spPr>
            <a:xfrm>
              <a:off x="381271" y="2759111"/>
              <a:ext cx="3324114" cy="762344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>
                  <a:solidFill>
                    <a:schemeClr val="tx2"/>
                  </a:solidFill>
                </a:rPr>
                <a:t>Affordability</a:t>
              </a:r>
            </a:p>
            <a:p>
              <a:pPr algn="ctr"/>
              <a:r>
                <a:rPr lang="en-US" sz="1400">
                  <a:solidFill>
                    <a:schemeClr val="tx2"/>
                  </a:solidFill>
                </a:rPr>
                <a:t>(Average Tuition and Fees)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0F74C75-E54A-9280-4803-7F68C5C89C81}"/>
                </a:ext>
              </a:extLst>
            </p:cNvPr>
            <p:cNvSpPr txBox="1"/>
            <p:nvPr/>
          </p:nvSpPr>
          <p:spPr>
            <a:xfrm>
              <a:off x="5849660" y="2751706"/>
              <a:ext cx="3324114" cy="762344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</a:rPr>
                <a:t>Student Success</a:t>
              </a:r>
            </a:p>
            <a:p>
              <a:pPr algn="ctr"/>
              <a:r>
                <a:rPr lang="en-US" sz="1400" dirty="0">
                  <a:solidFill>
                    <a:schemeClr val="tx2"/>
                  </a:solidFill>
                </a:rPr>
                <a:t>(Four-Year Graduation Rate)</a:t>
              </a:r>
              <a:endParaRPr lang="en-US" sz="1400" dirty="0">
                <a:solidFill>
                  <a:schemeClr val="tx2"/>
                </a:solidFill>
                <a:ea typeface="Calibri"/>
                <a:cs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D0C9DCF-BEFF-B019-426F-B80A2FBE2BD7}"/>
              </a:ext>
            </a:extLst>
          </p:cNvPr>
          <p:cNvSpPr txBox="1"/>
          <p:nvPr/>
        </p:nvSpPr>
        <p:spPr>
          <a:xfrm>
            <a:off x="5931917" y="6277800"/>
            <a:ext cx="30921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chemeClr val="accent1"/>
                </a:solidFill>
              </a:rPr>
              <a:t>Sources: IPEDS; NSC Research Center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7A2806-E3C9-B15D-E9E7-3D7215633D6C}"/>
              </a:ext>
            </a:extLst>
          </p:cNvPr>
          <p:cNvSpPr txBox="1"/>
          <p:nvPr/>
        </p:nvSpPr>
        <p:spPr>
          <a:xfrm>
            <a:off x="7391322" y="3937283"/>
            <a:ext cx="209151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 startAt="7"/>
            </a:pPr>
            <a:r>
              <a:rPr lang="en-US" sz="1200">
                <a:solidFill>
                  <a:schemeClr val="bg2"/>
                </a:solidFill>
              </a:rPr>
              <a:t>Virginia</a:t>
            </a:r>
          </a:p>
          <a:p>
            <a:pPr marL="342900" lvl="0" indent="-342900">
              <a:buFont typeface="+mj-lt"/>
              <a:buAutoNum type="arabicPeriod" startAt="7"/>
            </a:pPr>
            <a:r>
              <a:rPr lang="en-US" sz="1200">
                <a:solidFill>
                  <a:schemeClr val="bg2"/>
                </a:solidFill>
              </a:rPr>
              <a:t>Maryland</a:t>
            </a:r>
          </a:p>
          <a:p>
            <a:pPr marL="342900" lvl="0" indent="-342900">
              <a:buFont typeface="+mj-lt"/>
              <a:buAutoNum type="arabicPeriod" startAt="7"/>
            </a:pPr>
            <a:r>
              <a:rPr lang="en-US" sz="1200">
                <a:solidFill>
                  <a:schemeClr val="bg2"/>
                </a:solidFill>
              </a:rPr>
              <a:t>Indiana</a:t>
            </a:r>
          </a:p>
          <a:p>
            <a:pPr marL="342900" lvl="0" indent="-342900">
              <a:buFont typeface="+mj-lt"/>
              <a:buAutoNum type="arabicPeriod" startAt="7"/>
            </a:pPr>
            <a:r>
              <a:rPr lang="en-US" sz="1400" b="1">
                <a:solidFill>
                  <a:schemeClr val="accent2"/>
                </a:solidFill>
              </a:rPr>
              <a:t>North Carolina</a:t>
            </a:r>
          </a:p>
          <a:p>
            <a:pPr marL="342900" lvl="0" indent="-342900">
              <a:buFont typeface="+mj-lt"/>
              <a:buAutoNum type="arabicPeriod" startAt="7"/>
            </a:pPr>
            <a:r>
              <a:rPr lang="en-US" sz="1200">
                <a:solidFill>
                  <a:schemeClr val="bg2"/>
                </a:solidFill>
              </a:rPr>
              <a:t>Pennsylvania</a:t>
            </a:r>
          </a:p>
          <a:p>
            <a:pPr marL="342900" lvl="0" indent="-342900">
              <a:buFont typeface="+mj-lt"/>
              <a:buAutoNum type="arabicPeriod" startAt="7"/>
            </a:pPr>
            <a:r>
              <a:rPr lang="en-US" sz="1200">
                <a:solidFill>
                  <a:schemeClr val="bg2"/>
                </a:solidFill>
              </a:rPr>
              <a:t>Arizona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6D434E-3B19-D0A6-F7A0-8A4E1FABCF3A}"/>
              </a:ext>
            </a:extLst>
          </p:cNvPr>
          <p:cNvSpPr txBox="1"/>
          <p:nvPr/>
        </p:nvSpPr>
        <p:spPr>
          <a:xfrm>
            <a:off x="2210461" y="3941266"/>
            <a:ext cx="2091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en-US" sz="1200">
                <a:solidFill>
                  <a:schemeClr val="bg2"/>
                </a:solidFill>
              </a:rPr>
              <a:t>New Mexico</a:t>
            </a:r>
          </a:p>
          <a:p>
            <a:pPr marL="342900" indent="-342900">
              <a:buAutoNum type="arabicPeriod" startAt="7"/>
            </a:pPr>
            <a:r>
              <a:rPr lang="en-US" sz="1200">
                <a:solidFill>
                  <a:schemeClr val="bg2"/>
                </a:solidFill>
              </a:rPr>
              <a:t>New York</a:t>
            </a:r>
          </a:p>
          <a:p>
            <a:pPr marL="342900" indent="-342900">
              <a:buAutoNum type="arabicPeriod" startAt="7"/>
            </a:pPr>
            <a:r>
              <a:rPr lang="en-US" sz="1200">
                <a:solidFill>
                  <a:schemeClr val="bg2"/>
                </a:solidFill>
              </a:rPr>
              <a:t>Idaho</a:t>
            </a:r>
          </a:p>
          <a:p>
            <a:pPr marL="342900" indent="-342900">
              <a:buAutoNum type="arabicPeriod" startAt="7"/>
            </a:pPr>
            <a:r>
              <a:rPr lang="en-US" sz="1200">
                <a:solidFill>
                  <a:schemeClr val="bg2"/>
                </a:solidFill>
              </a:rPr>
              <a:t>Utah</a:t>
            </a:r>
          </a:p>
          <a:p>
            <a:pPr marL="342900" indent="-342900">
              <a:buAutoNum type="arabicPeriod" startAt="7"/>
            </a:pPr>
            <a:r>
              <a:rPr lang="en-US" sz="1200">
                <a:solidFill>
                  <a:schemeClr val="bg2"/>
                </a:solidFill>
              </a:rPr>
              <a:t>Nevada</a:t>
            </a:r>
          </a:p>
          <a:p>
            <a:pPr marL="342900" indent="-342900">
              <a:buAutoNum type="arabicPeriod" startAt="7"/>
            </a:pPr>
            <a:r>
              <a:rPr lang="en-US" sz="1200">
                <a:solidFill>
                  <a:schemeClr val="bg2"/>
                </a:solidFill>
              </a:rPr>
              <a:t>Oklahoma</a:t>
            </a:r>
          </a:p>
        </p:txBody>
      </p:sp>
    </p:spTree>
    <p:extLst>
      <p:ext uri="{BB962C8B-B14F-4D97-AF65-F5344CB8AC3E}">
        <p14:creationId xmlns:p14="http://schemas.microsoft.com/office/powerpoint/2010/main" val="3270629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C2A6F-11B5-4E02-E7A4-0CFADBB18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9E043-19A4-8E98-12B3-72FFDD92E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z="6000"/>
              <a:t>But we are facing headwinds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A960B-E543-D92D-EF6E-2B86E692C5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29600" y="6309361"/>
            <a:ext cx="414959" cy="20077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FDE913-508A-8F41-B74F-DB06C609F15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77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AC704-93CB-B7F4-E3C3-F36EB722C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Projections of High School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18F0E-918C-2641-0173-80179CE76E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DE913-508A-8F41-B74F-DB06C609F153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8F94585-A44E-B411-F7B2-2BF0ED5BDA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6139409"/>
              </p:ext>
            </p:extLst>
          </p:nvPr>
        </p:nvGraphicFramePr>
        <p:xfrm>
          <a:off x="76200" y="1018053"/>
          <a:ext cx="8991600" cy="512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DFAFC3F-D9BC-F303-3BB6-7B0195CF62C6}"/>
              </a:ext>
            </a:extLst>
          </p:cNvPr>
          <p:cNvSpPr txBox="1"/>
          <p:nvPr/>
        </p:nvSpPr>
        <p:spPr>
          <a:xfrm>
            <a:off x="4704016" y="6276358"/>
            <a:ext cx="38657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>
                <a:solidFill>
                  <a:schemeClr val="accent1"/>
                </a:solidFill>
              </a:rPr>
              <a:t>Source: WICHE</a:t>
            </a:r>
          </a:p>
        </p:txBody>
      </p:sp>
    </p:spTree>
    <p:extLst>
      <p:ext uri="{BB962C8B-B14F-4D97-AF65-F5344CB8AC3E}">
        <p14:creationId xmlns:p14="http://schemas.microsoft.com/office/powerpoint/2010/main" val="133380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87615CD-53BD-919D-73DE-871291DF7A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4591040"/>
              </p:ext>
            </p:extLst>
          </p:nvPr>
        </p:nvGraphicFramePr>
        <p:xfrm>
          <a:off x="4453983" y="1172873"/>
          <a:ext cx="4571998" cy="513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420C3-7624-B5B0-F0AB-B561F44085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DE913-508A-8F41-B74F-DB06C609F153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E7A5545-3DFE-3C49-CA65-4B530A9446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4147879"/>
              </p:ext>
            </p:extLst>
          </p:nvPr>
        </p:nvGraphicFramePr>
        <p:xfrm>
          <a:off x="78377" y="1175656"/>
          <a:ext cx="4310745" cy="5068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5B9D109-9588-BEBA-CA7C-7710DAFA3A3A}"/>
              </a:ext>
            </a:extLst>
          </p:cNvPr>
          <p:cNvSpPr txBox="1"/>
          <p:nvPr/>
        </p:nvSpPr>
        <p:spPr>
          <a:xfrm>
            <a:off x="3984171" y="6415697"/>
            <a:ext cx="4452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accent1"/>
                </a:solidFill>
              </a:rPr>
              <a:t>Source: NSC-DPI dataset. Includes all North Carolina Public High School Graduates. Note: This data is preliminary and does not include NCSSM graduates. 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3B9931-049C-A1D9-AB9A-8C98C14CB6D4}"/>
              </a:ext>
            </a:extLst>
          </p:cNvPr>
          <p:cNvSpPr/>
          <p:nvPr/>
        </p:nvSpPr>
        <p:spPr>
          <a:xfrm>
            <a:off x="8350108" y="3084273"/>
            <a:ext cx="588902" cy="486988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r"/>
            <a:endParaRPr lang="en-US" sz="12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40A46C9-7B00-9E01-0F50-88D1BAECEED3}"/>
              </a:ext>
            </a:extLst>
          </p:cNvPr>
          <p:cNvSpPr txBox="1">
            <a:spLocks/>
          </p:cNvSpPr>
          <p:nvPr/>
        </p:nvSpPr>
        <p:spPr>
          <a:xfrm>
            <a:off x="457200" y="347869"/>
            <a:ext cx="8229600" cy="74341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North Carolina Public High School Graduates </a:t>
            </a:r>
          </a:p>
          <a:p>
            <a:r>
              <a:rPr lang="en-US" dirty="0"/>
              <a:t>College-Going Behavior </a:t>
            </a:r>
          </a:p>
        </p:txBody>
      </p:sp>
    </p:spTree>
    <p:extLst>
      <p:ext uri="{BB962C8B-B14F-4D97-AF65-F5344CB8AC3E}">
        <p14:creationId xmlns:p14="http://schemas.microsoft.com/office/powerpoint/2010/main" val="1205542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CC6E1-1A1F-6EC3-11FA-810FC487C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8D514693-2226-C11F-303E-873FEEEF8241}"/>
              </a:ext>
            </a:extLst>
          </p:cNvPr>
          <p:cNvSpPr/>
          <p:nvPr/>
        </p:nvSpPr>
        <p:spPr>
          <a:xfrm>
            <a:off x="2528542" y="772327"/>
            <a:ext cx="3737499" cy="390617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anchor="ctr">
            <a:spAutoFit/>
          </a:bodyPr>
          <a:lstStyle/>
          <a:p>
            <a:pPr algn="r"/>
            <a:endParaRPr lang="en-US" sz="120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6F46D6C-650C-1BFE-3645-39E95CB0037D}"/>
              </a:ext>
            </a:extLst>
          </p:cNvPr>
          <p:cNvGrpSpPr/>
          <p:nvPr/>
        </p:nvGrpSpPr>
        <p:grpSpPr>
          <a:xfrm>
            <a:off x="252046" y="729089"/>
            <a:ext cx="8639908" cy="5310553"/>
            <a:chOff x="208766" y="347869"/>
            <a:chExt cx="8726468" cy="5805996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DF672AB-05B6-FF7A-3643-BBA71809B395}"/>
                </a:ext>
              </a:extLst>
            </p:cNvPr>
            <p:cNvGrpSpPr/>
            <p:nvPr/>
          </p:nvGrpSpPr>
          <p:grpSpPr>
            <a:xfrm>
              <a:off x="208766" y="347869"/>
              <a:ext cx="8726468" cy="5805996"/>
              <a:chOff x="208766" y="347869"/>
              <a:chExt cx="8726468" cy="580599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68EF94-2179-97A0-D12A-FDD96186DB5A}"/>
                  </a:ext>
                </a:extLst>
              </p:cNvPr>
              <p:cNvGrpSpPr/>
              <p:nvPr/>
            </p:nvGrpSpPr>
            <p:grpSpPr>
              <a:xfrm>
                <a:off x="208766" y="347869"/>
                <a:ext cx="8726468" cy="5805996"/>
                <a:chOff x="276602" y="301841"/>
                <a:chExt cx="8726468" cy="5805996"/>
              </a:xfrm>
            </p:grpSpPr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16826235-9ABA-8F9F-4D09-B0E4F16DD242}"/>
                    </a:ext>
                  </a:extLst>
                </p:cNvPr>
                <p:cNvSpPr/>
                <p:nvPr/>
              </p:nvSpPr>
              <p:spPr>
                <a:xfrm>
                  <a:off x="276602" y="301841"/>
                  <a:ext cx="1713391" cy="5805996"/>
                </a:xfrm>
                <a:prstGeom prst="roundRect">
                  <a:avLst/>
                </a:prstGeom>
                <a:solidFill>
                  <a:schemeClr val="tx1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r"/>
                  <a:endParaRPr lang="en-US" sz="1200"/>
                </a:p>
              </p:txBody>
            </p:sp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9CEA6CD3-47A5-1134-F19E-44F13D1CC917}"/>
                    </a:ext>
                  </a:extLst>
                </p:cNvPr>
                <p:cNvSpPr/>
                <p:nvPr/>
              </p:nvSpPr>
              <p:spPr>
                <a:xfrm>
                  <a:off x="2033270" y="301841"/>
                  <a:ext cx="1713391" cy="5805996"/>
                </a:xfrm>
                <a:prstGeom prst="roundRect">
                  <a:avLst/>
                </a:prstGeom>
                <a:solidFill>
                  <a:schemeClr val="accent2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r"/>
                  <a:endParaRPr lang="en-US" sz="1200"/>
                </a:p>
              </p:txBody>
            </p:sp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AE33EFA8-B292-9C14-0F58-B1DF58691F9B}"/>
                    </a:ext>
                  </a:extLst>
                </p:cNvPr>
                <p:cNvSpPr/>
                <p:nvPr/>
              </p:nvSpPr>
              <p:spPr>
                <a:xfrm>
                  <a:off x="3789938" y="301841"/>
                  <a:ext cx="1713391" cy="5805996"/>
                </a:xfrm>
                <a:prstGeom prst="roundRect">
                  <a:avLst/>
                </a:prstGeom>
                <a:solidFill>
                  <a:schemeClr val="tx2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r"/>
                  <a:endParaRPr lang="en-US" sz="1200"/>
                </a:p>
              </p:txBody>
            </p:sp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C6900CF1-53B1-38C7-5EE3-884EE65C477C}"/>
                    </a:ext>
                  </a:extLst>
                </p:cNvPr>
                <p:cNvSpPr/>
                <p:nvPr/>
              </p:nvSpPr>
              <p:spPr>
                <a:xfrm>
                  <a:off x="5546606" y="301841"/>
                  <a:ext cx="1713391" cy="5805996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r"/>
                  <a:endParaRPr lang="en-US" sz="1200"/>
                </a:p>
              </p:txBody>
            </p:sp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869492E8-B02A-FCC7-AA4D-EFB20131D75E}"/>
                    </a:ext>
                  </a:extLst>
                </p:cNvPr>
                <p:cNvSpPr/>
                <p:nvPr/>
              </p:nvSpPr>
              <p:spPr>
                <a:xfrm>
                  <a:off x="7289679" y="301841"/>
                  <a:ext cx="1713391" cy="5805996"/>
                </a:xfrm>
                <a:prstGeom prst="roundRect">
                  <a:avLst/>
                </a:prstGeom>
                <a:solidFill>
                  <a:schemeClr val="accent3"/>
                </a:solidFill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r"/>
                  <a:endParaRPr lang="en-US" sz="1200"/>
                </a:p>
              </p:txBody>
            </p:sp>
          </p:grp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4E57F616-6DE5-E8CC-74E9-9B3BC49F89E0}"/>
                  </a:ext>
                </a:extLst>
              </p:cNvPr>
              <p:cNvSpPr/>
              <p:nvPr/>
            </p:nvSpPr>
            <p:spPr>
              <a:xfrm>
                <a:off x="326880" y="458965"/>
                <a:ext cx="1477161" cy="941033"/>
              </a:xfrm>
              <a:prstGeom prst="round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/>
                <a:endParaRPr lang="en-US" sz="120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65787F-F715-E429-4374-3D31EE72298D}"/>
                  </a:ext>
                </a:extLst>
              </p:cNvPr>
              <p:cNvSpPr txBox="1"/>
              <p:nvPr/>
            </p:nvSpPr>
            <p:spPr>
              <a:xfrm>
                <a:off x="414719" y="748616"/>
                <a:ext cx="129614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>
                    <a:solidFill>
                      <a:schemeClr val="accent1">
                        <a:lumMod val="50000"/>
                      </a:schemeClr>
                    </a:solidFill>
                  </a:rPr>
                  <a:t>Access</a:t>
                </a:r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12D50CAE-3E80-AFA8-1F7E-26A27C996B2F}"/>
                  </a:ext>
                </a:extLst>
              </p:cNvPr>
              <p:cNvSpPr/>
              <p:nvPr/>
            </p:nvSpPr>
            <p:spPr>
              <a:xfrm>
                <a:off x="2084029" y="469480"/>
                <a:ext cx="1477161" cy="941033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/>
                <a:endParaRPr lang="en-US" sz="1200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F290B351-6B5D-7A2B-C450-01269E67CC9A}"/>
                  </a:ext>
                </a:extLst>
              </p:cNvPr>
              <p:cNvSpPr/>
              <p:nvPr/>
            </p:nvSpPr>
            <p:spPr>
              <a:xfrm>
                <a:off x="3833419" y="469481"/>
                <a:ext cx="1477161" cy="941033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/>
                <a:endParaRPr lang="en-US" sz="1200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5059A247-E6D1-5069-1EE4-B9251B6D259D}"/>
                  </a:ext>
                </a:extLst>
              </p:cNvPr>
              <p:cNvSpPr/>
              <p:nvPr/>
            </p:nvSpPr>
            <p:spPr>
              <a:xfrm>
                <a:off x="5582810" y="469481"/>
                <a:ext cx="1477161" cy="941033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/>
                <a:endParaRPr lang="en-US" sz="1200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2ED8AEFF-5713-EDA9-C298-947A51BCE80D}"/>
                  </a:ext>
                </a:extLst>
              </p:cNvPr>
              <p:cNvSpPr/>
              <p:nvPr/>
            </p:nvSpPr>
            <p:spPr>
              <a:xfrm>
                <a:off x="7364860" y="469482"/>
                <a:ext cx="1477161" cy="941033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/>
                <a:endParaRPr lang="en-US" sz="120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007B3B1-B852-8C7C-570C-0B1FFC2DCA81}"/>
                  </a:ext>
                </a:extLst>
              </p:cNvPr>
              <p:cNvSpPr txBox="1"/>
              <p:nvPr/>
            </p:nvSpPr>
            <p:spPr>
              <a:xfrm>
                <a:off x="7455368" y="519512"/>
                <a:ext cx="129614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>
                    <a:solidFill>
                      <a:schemeClr val="accent1">
                        <a:lumMod val="50000"/>
                      </a:schemeClr>
                    </a:solidFill>
                  </a:rPr>
                  <a:t>Excellent and Diverse Institutions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FC4806B-F1DF-0197-649C-FFEEB74443AD}"/>
                  </a:ext>
                </a:extLst>
              </p:cNvPr>
              <p:cNvSpPr txBox="1"/>
              <p:nvPr/>
            </p:nvSpPr>
            <p:spPr>
              <a:xfrm>
                <a:off x="5687393" y="419013"/>
                <a:ext cx="1296140" cy="1043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accent1">
                        <a:lumMod val="50000"/>
                      </a:schemeClr>
                    </a:solidFill>
                  </a:rPr>
                  <a:t>Economic Impact and Community Engagement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90E6785-E61D-2B94-5E47-2CFA05F18CD4}"/>
                  </a:ext>
                </a:extLst>
              </p:cNvPr>
              <p:cNvSpPr txBox="1"/>
              <p:nvPr/>
            </p:nvSpPr>
            <p:spPr>
              <a:xfrm>
                <a:off x="3923929" y="652482"/>
                <a:ext cx="129614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>
                    <a:solidFill>
                      <a:schemeClr val="accent1">
                        <a:lumMod val="50000"/>
                      </a:schemeClr>
                    </a:solidFill>
                  </a:rPr>
                  <a:t>Affordability and Efficiency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07F5C7D-CC4B-10EA-6105-75232F193C05}"/>
                  </a:ext>
                </a:extLst>
              </p:cNvPr>
              <p:cNvSpPr txBox="1"/>
              <p:nvPr/>
            </p:nvSpPr>
            <p:spPr>
              <a:xfrm>
                <a:off x="2174059" y="657795"/>
                <a:ext cx="129614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>
                    <a:solidFill>
                      <a:schemeClr val="accent1">
                        <a:lumMod val="50000"/>
                      </a:schemeClr>
                    </a:solidFill>
                  </a:rPr>
                  <a:t>Student Success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89C4224-7A5E-F29C-8FEE-0CD62283D490}"/>
                  </a:ext>
                </a:extLst>
              </p:cNvPr>
              <p:cNvSpPr/>
              <p:nvPr/>
            </p:nvSpPr>
            <p:spPr>
              <a:xfrm>
                <a:off x="698287" y="1455982"/>
                <a:ext cx="736847" cy="659600"/>
              </a:xfrm>
              <a:prstGeom prst="ellipse">
                <a:avLst/>
              </a:prstGeom>
              <a:solidFill>
                <a:srgbClr val="FFFFFF"/>
              </a:solidFill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/>
                <a:endParaRPr lang="en-US" sz="120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E4788A89-267D-D86C-AF85-5777453D3A5B}"/>
                  </a:ext>
                </a:extLst>
              </p:cNvPr>
              <p:cNvSpPr/>
              <p:nvPr/>
            </p:nvSpPr>
            <p:spPr>
              <a:xfrm>
                <a:off x="727969" y="1361431"/>
                <a:ext cx="1312302" cy="941033"/>
              </a:xfrm>
              <a:prstGeom prst="ellipse">
                <a:avLst/>
              </a:prstGeom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/>
                <a:endParaRPr lang="en-US" sz="1200"/>
              </a:p>
            </p:txBody>
          </p:sp>
          <p:sp>
            <p:nvSpPr>
              <p:cNvPr id="28" name="Google Shape;10763;p88">
                <a:extLst>
                  <a:ext uri="{FF2B5EF4-FFF2-40B4-BE49-F238E27FC236}">
                    <a16:creationId xmlns:a16="http://schemas.microsoft.com/office/drawing/2014/main" id="{1E4B4507-BCFF-EC38-2D7D-841A03C1A83A}"/>
                  </a:ext>
                </a:extLst>
              </p:cNvPr>
              <p:cNvSpPr/>
              <p:nvPr/>
            </p:nvSpPr>
            <p:spPr>
              <a:xfrm>
                <a:off x="810947" y="1519128"/>
                <a:ext cx="503685" cy="469663"/>
              </a:xfrm>
              <a:custGeom>
                <a:avLst/>
                <a:gdLst/>
                <a:ahLst/>
                <a:cxnLst/>
                <a:rect l="l" t="t" r="r" b="b"/>
                <a:pathLst>
                  <a:path w="11145" h="10442" extrusionOk="0">
                    <a:moveTo>
                      <a:pt x="8692" y="2608"/>
                    </a:moveTo>
                    <a:cubicBezTo>
                      <a:pt x="8716" y="2608"/>
                      <a:pt x="8751" y="2643"/>
                      <a:pt x="8751" y="2667"/>
                    </a:cubicBezTo>
                    <a:lnTo>
                      <a:pt x="8751" y="3024"/>
                    </a:lnTo>
                    <a:cubicBezTo>
                      <a:pt x="8751" y="3060"/>
                      <a:pt x="8716" y="3084"/>
                      <a:pt x="8692" y="3084"/>
                    </a:cubicBezTo>
                    <a:lnTo>
                      <a:pt x="2453" y="3084"/>
                    </a:lnTo>
                    <a:cubicBezTo>
                      <a:pt x="2441" y="3084"/>
                      <a:pt x="2405" y="3060"/>
                      <a:pt x="2405" y="3024"/>
                    </a:cubicBezTo>
                    <a:lnTo>
                      <a:pt x="2405" y="2667"/>
                    </a:lnTo>
                    <a:cubicBezTo>
                      <a:pt x="2405" y="2643"/>
                      <a:pt x="2441" y="2608"/>
                      <a:pt x="2465" y="2608"/>
                    </a:cubicBezTo>
                    <a:close/>
                    <a:moveTo>
                      <a:pt x="8096" y="3405"/>
                    </a:moveTo>
                    <a:lnTo>
                      <a:pt x="8096" y="3834"/>
                    </a:lnTo>
                    <a:lnTo>
                      <a:pt x="7977" y="3953"/>
                    </a:lnTo>
                    <a:lnTo>
                      <a:pt x="7227" y="3953"/>
                    </a:lnTo>
                    <a:lnTo>
                      <a:pt x="7108" y="3834"/>
                    </a:lnTo>
                    <a:lnTo>
                      <a:pt x="7108" y="3405"/>
                    </a:lnTo>
                    <a:close/>
                    <a:moveTo>
                      <a:pt x="4048" y="3417"/>
                    </a:moveTo>
                    <a:lnTo>
                      <a:pt x="4048" y="3846"/>
                    </a:lnTo>
                    <a:lnTo>
                      <a:pt x="3929" y="3965"/>
                    </a:lnTo>
                    <a:lnTo>
                      <a:pt x="3179" y="3965"/>
                    </a:lnTo>
                    <a:lnTo>
                      <a:pt x="3060" y="3846"/>
                    </a:lnTo>
                    <a:lnTo>
                      <a:pt x="3060" y="3417"/>
                    </a:lnTo>
                    <a:close/>
                    <a:moveTo>
                      <a:pt x="2739" y="3417"/>
                    </a:moveTo>
                    <a:lnTo>
                      <a:pt x="2739" y="3905"/>
                    </a:lnTo>
                    <a:cubicBezTo>
                      <a:pt x="2739" y="3953"/>
                      <a:pt x="2751" y="4001"/>
                      <a:pt x="2774" y="4025"/>
                    </a:cubicBezTo>
                    <a:lnTo>
                      <a:pt x="2941" y="4191"/>
                    </a:lnTo>
                    <a:lnTo>
                      <a:pt x="2941" y="4667"/>
                    </a:lnTo>
                    <a:lnTo>
                      <a:pt x="357" y="4667"/>
                    </a:lnTo>
                    <a:lnTo>
                      <a:pt x="476" y="3453"/>
                    </a:lnTo>
                    <a:cubicBezTo>
                      <a:pt x="476" y="3429"/>
                      <a:pt x="500" y="3417"/>
                      <a:pt x="536" y="3417"/>
                    </a:cubicBezTo>
                    <a:close/>
                    <a:moveTo>
                      <a:pt x="10621" y="3417"/>
                    </a:moveTo>
                    <a:cubicBezTo>
                      <a:pt x="10656" y="3417"/>
                      <a:pt x="10668" y="3429"/>
                      <a:pt x="10680" y="3453"/>
                    </a:cubicBezTo>
                    <a:lnTo>
                      <a:pt x="10799" y="4667"/>
                    </a:lnTo>
                    <a:lnTo>
                      <a:pt x="8204" y="4667"/>
                    </a:lnTo>
                    <a:lnTo>
                      <a:pt x="8204" y="4191"/>
                    </a:lnTo>
                    <a:lnTo>
                      <a:pt x="8382" y="4025"/>
                    </a:lnTo>
                    <a:cubicBezTo>
                      <a:pt x="8406" y="4001"/>
                      <a:pt x="8418" y="3953"/>
                      <a:pt x="8418" y="3905"/>
                    </a:cubicBezTo>
                    <a:lnTo>
                      <a:pt x="8418" y="3417"/>
                    </a:lnTo>
                    <a:close/>
                    <a:moveTo>
                      <a:pt x="3834" y="4298"/>
                    </a:moveTo>
                    <a:lnTo>
                      <a:pt x="3834" y="7644"/>
                    </a:lnTo>
                    <a:lnTo>
                      <a:pt x="3286" y="7644"/>
                    </a:lnTo>
                    <a:lnTo>
                      <a:pt x="3286" y="4298"/>
                    </a:lnTo>
                    <a:close/>
                    <a:moveTo>
                      <a:pt x="7870" y="4298"/>
                    </a:moveTo>
                    <a:lnTo>
                      <a:pt x="7870" y="7644"/>
                    </a:lnTo>
                    <a:lnTo>
                      <a:pt x="7323" y="7644"/>
                    </a:lnTo>
                    <a:lnTo>
                      <a:pt x="7323" y="4298"/>
                    </a:lnTo>
                    <a:close/>
                    <a:moveTo>
                      <a:pt x="5563" y="6230"/>
                    </a:moveTo>
                    <a:cubicBezTo>
                      <a:pt x="5617" y="6230"/>
                      <a:pt x="5674" y="6245"/>
                      <a:pt x="5727" y="6275"/>
                    </a:cubicBezTo>
                    <a:lnTo>
                      <a:pt x="6013" y="6465"/>
                    </a:lnTo>
                    <a:cubicBezTo>
                      <a:pt x="6084" y="6513"/>
                      <a:pt x="6132" y="6596"/>
                      <a:pt x="6132" y="6692"/>
                    </a:cubicBezTo>
                    <a:lnTo>
                      <a:pt x="6132" y="8525"/>
                    </a:lnTo>
                    <a:lnTo>
                      <a:pt x="5013" y="8525"/>
                    </a:lnTo>
                    <a:lnTo>
                      <a:pt x="5013" y="6692"/>
                    </a:lnTo>
                    <a:cubicBezTo>
                      <a:pt x="5013" y="6596"/>
                      <a:pt x="5060" y="6513"/>
                      <a:pt x="5132" y="6465"/>
                    </a:cubicBezTo>
                    <a:lnTo>
                      <a:pt x="5418" y="6275"/>
                    </a:lnTo>
                    <a:cubicBezTo>
                      <a:pt x="5459" y="6245"/>
                      <a:pt x="5510" y="6230"/>
                      <a:pt x="5563" y="6230"/>
                    </a:cubicBezTo>
                    <a:close/>
                    <a:moveTo>
                      <a:pt x="3929" y="7989"/>
                    </a:moveTo>
                    <a:lnTo>
                      <a:pt x="4048" y="8108"/>
                    </a:lnTo>
                    <a:lnTo>
                      <a:pt x="4048" y="8537"/>
                    </a:lnTo>
                    <a:lnTo>
                      <a:pt x="3060" y="8537"/>
                    </a:lnTo>
                    <a:lnTo>
                      <a:pt x="3060" y="8108"/>
                    </a:lnTo>
                    <a:lnTo>
                      <a:pt x="3179" y="7989"/>
                    </a:lnTo>
                    <a:close/>
                    <a:moveTo>
                      <a:pt x="7954" y="7989"/>
                    </a:moveTo>
                    <a:lnTo>
                      <a:pt x="8073" y="8108"/>
                    </a:lnTo>
                    <a:lnTo>
                      <a:pt x="8073" y="8537"/>
                    </a:lnTo>
                    <a:lnTo>
                      <a:pt x="7096" y="8537"/>
                    </a:lnTo>
                    <a:lnTo>
                      <a:pt x="7096" y="8525"/>
                    </a:lnTo>
                    <a:lnTo>
                      <a:pt x="7096" y="8108"/>
                    </a:lnTo>
                    <a:lnTo>
                      <a:pt x="7215" y="7989"/>
                    </a:lnTo>
                    <a:close/>
                    <a:moveTo>
                      <a:pt x="6787" y="3429"/>
                    </a:moveTo>
                    <a:lnTo>
                      <a:pt x="6787" y="3917"/>
                    </a:lnTo>
                    <a:cubicBezTo>
                      <a:pt x="6787" y="3965"/>
                      <a:pt x="6799" y="4013"/>
                      <a:pt x="6834" y="4036"/>
                    </a:cubicBezTo>
                    <a:lnTo>
                      <a:pt x="7013" y="4215"/>
                    </a:lnTo>
                    <a:lnTo>
                      <a:pt x="7013" y="7763"/>
                    </a:lnTo>
                    <a:lnTo>
                      <a:pt x="6834" y="7942"/>
                    </a:lnTo>
                    <a:cubicBezTo>
                      <a:pt x="6799" y="7966"/>
                      <a:pt x="6787" y="8013"/>
                      <a:pt x="6787" y="8061"/>
                    </a:cubicBezTo>
                    <a:lnTo>
                      <a:pt x="6787" y="8549"/>
                    </a:lnTo>
                    <a:lnTo>
                      <a:pt x="6477" y="8525"/>
                    </a:lnTo>
                    <a:lnTo>
                      <a:pt x="6477" y="6692"/>
                    </a:lnTo>
                    <a:cubicBezTo>
                      <a:pt x="6477" y="6501"/>
                      <a:pt x="6370" y="6299"/>
                      <a:pt x="6203" y="6180"/>
                    </a:cubicBezTo>
                    <a:lnTo>
                      <a:pt x="5918" y="5989"/>
                    </a:lnTo>
                    <a:cubicBezTo>
                      <a:pt x="5816" y="5924"/>
                      <a:pt x="5703" y="5891"/>
                      <a:pt x="5589" y="5891"/>
                    </a:cubicBezTo>
                    <a:cubicBezTo>
                      <a:pt x="5474" y="5891"/>
                      <a:pt x="5358" y="5924"/>
                      <a:pt x="5251" y="5989"/>
                    </a:cubicBezTo>
                    <a:lnTo>
                      <a:pt x="4965" y="6180"/>
                    </a:lnTo>
                    <a:cubicBezTo>
                      <a:pt x="4810" y="6299"/>
                      <a:pt x="4703" y="6477"/>
                      <a:pt x="4703" y="6692"/>
                    </a:cubicBezTo>
                    <a:lnTo>
                      <a:pt x="4703" y="8525"/>
                    </a:lnTo>
                    <a:lnTo>
                      <a:pt x="4394" y="8525"/>
                    </a:lnTo>
                    <a:lnTo>
                      <a:pt x="4394" y="8025"/>
                    </a:lnTo>
                    <a:cubicBezTo>
                      <a:pt x="4394" y="7989"/>
                      <a:pt x="4370" y="7942"/>
                      <a:pt x="4346" y="7906"/>
                    </a:cubicBezTo>
                    <a:lnTo>
                      <a:pt x="4167" y="7751"/>
                    </a:lnTo>
                    <a:lnTo>
                      <a:pt x="4167" y="4203"/>
                    </a:lnTo>
                    <a:lnTo>
                      <a:pt x="4346" y="4036"/>
                    </a:lnTo>
                    <a:cubicBezTo>
                      <a:pt x="4370" y="4013"/>
                      <a:pt x="4394" y="3965"/>
                      <a:pt x="4394" y="3917"/>
                    </a:cubicBezTo>
                    <a:lnTo>
                      <a:pt x="4394" y="3429"/>
                    </a:lnTo>
                    <a:close/>
                    <a:moveTo>
                      <a:pt x="8525" y="8847"/>
                    </a:moveTo>
                    <a:lnTo>
                      <a:pt x="8525" y="9311"/>
                    </a:lnTo>
                    <a:lnTo>
                      <a:pt x="2631" y="9311"/>
                    </a:lnTo>
                    <a:lnTo>
                      <a:pt x="2631" y="8847"/>
                    </a:lnTo>
                    <a:close/>
                    <a:moveTo>
                      <a:pt x="1858" y="9632"/>
                    </a:moveTo>
                    <a:lnTo>
                      <a:pt x="1858" y="10097"/>
                    </a:lnTo>
                    <a:lnTo>
                      <a:pt x="607" y="10097"/>
                    </a:lnTo>
                    <a:lnTo>
                      <a:pt x="607" y="9632"/>
                    </a:lnTo>
                    <a:close/>
                    <a:moveTo>
                      <a:pt x="8978" y="9632"/>
                    </a:moveTo>
                    <a:lnTo>
                      <a:pt x="8978" y="10097"/>
                    </a:lnTo>
                    <a:lnTo>
                      <a:pt x="2203" y="10097"/>
                    </a:lnTo>
                    <a:lnTo>
                      <a:pt x="2203" y="9632"/>
                    </a:lnTo>
                    <a:close/>
                    <a:moveTo>
                      <a:pt x="10549" y="9632"/>
                    </a:moveTo>
                    <a:lnTo>
                      <a:pt x="10549" y="10097"/>
                    </a:lnTo>
                    <a:lnTo>
                      <a:pt x="9299" y="10097"/>
                    </a:lnTo>
                    <a:lnTo>
                      <a:pt x="9299" y="9632"/>
                    </a:lnTo>
                    <a:close/>
                    <a:moveTo>
                      <a:pt x="5566" y="0"/>
                    </a:moveTo>
                    <a:cubicBezTo>
                      <a:pt x="5531" y="0"/>
                      <a:pt x="5495" y="12"/>
                      <a:pt x="5465" y="36"/>
                    </a:cubicBezTo>
                    <a:lnTo>
                      <a:pt x="4417" y="857"/>
                    </a:lnTo>
                    <a:cubicBezTo>
                      <a:pt x="4346" y="917"/>
                      <a:pt x="4334" y="1024"/>
                      <a:pt x="4394" y="1096"/>
                    </a:cubicBezTo>
                    <a:cubicBezTo>
                      <a:pt x="4427" y="1136"/>
                      <a:pt x="4473" y="1158"/>
                      <a:pt x="4521" y="1158"/>
                    </a:cubicBezTo>
                    <a:cubicBezTo>
                      <a:pt x="4557" y="1158"/>
                      <a:pt x="4596" y="1145"/>
                      <a:pt x="4632" y="1119"/>
                    </a:cubicBezTo>
                    <a:lnTo>
                      <a:pt x="5560" y="393"/>
                    </a:lnTo>
                    <a:lnTo>
                      <a:pt x="8025" y="2298"/>
                    </a:lnTo>
                    <a:lnTo>
                      <a:pt x="3143" y="2298"/>
                    </a:lnTo>
                    <a:lnTo>
                      <a:pt x="4036" y="1596"/>
                    </a:lnTo>
                    <a:cubicBezTo>
                      <a:pt x="4108" y="1536"/>
                      <a:pt x="4120" y="1441"/>
                      <a:pt x="4060" y="1358"/>
                    </a:cubicBezTo>
                    <a:cubicBezTo>
                      <a:pt x="4026" y="1317"/>
                      <a:pt x="3977" y="1296"/>
                      <a:pt x="3928" y="1296"/>
                    </a:cubicBezTo>
                    <a:cubicBezTo>
                      <a:pt x="3891" y="1296"/>
                      <a:pt x="3853" y="1308"/>
                      <a:pt x="3822" y="1334"/>
                    </a:cubicBezTo>
                    <a:lnTo>
                      <a:pt x="2584" y="2298"/>
                    </a:lnTo>
                    <a:lnTo>
                      <a:pt x="2453" y="2298"/>
                    </a:lnTo>
                    <a:cubicBezTo>
                      <a:pt x="2250" y="2298"/>
                      <a:pt x="2072" y="2477"/>
                      <a:pt x="2072" y="2691"/>
                    </a:cubicBezTo>
                    <a:lnTo>
                      <a:pt x="2072" y="3048"/>
                    </a:lnTo>
                    <a:lnTo>
                      <a:pt x="2072" y="3108"/>
                    </a:lnTo>
                    <a:lnTo>
                      <a:pt x="524" y="3108"/>
                    </a:lnTo>
                    <a:cubicBezTo>
                      <a:pt x="322" y="3108"/>
                      <a:pt x="167" y="3251"/>
                      <a:pt x="131" y="3441"/>
                    </a:cubicBezTo>
                    <a:lnTo>
                      <a:pt x="0" y="4834"/>
                    </a:lnTo>
                    <a:cubicBezTo>
                      <a:pt x="0" y="4870"/>
                      <a:pt x="12" y="4918"/>
                      <a:pt x="48" y="4953"/>
                    </a:cubicBezTo>
                    <a:cubicBezTo>
                      <a:pt x="72" y="4977"/>
                      <a:pt x="119" y="5013"/>
                      <a:pt x="167" y="5013"/>
                    </a:cubicBezTo>
                    <a:lnTo>
                      <a:pt x="262" y="5013"/>
                    </a:lnTo>
                    <a:lnTo>
                      <a:pt x="262" y="5822"/>
                    </a:lnTo>
                    <a:cubicBezTo>
                      <a:pt x="262" y="5918"/>
                      <a:pt x="345" y="5989"/>
                      <a:pt x="429" y="5989"/>
                    </a:cubicBezTo>
                    <a:cubicBezTo>
                      <a:pt x="524" y="5989"/>
                      <a:pt x="596" y="5918"/>
                      <a:pt x="596" y="5822"/>
                    </a:cubicBezTo>
                    <a:lnTo>
                      <a:pt x="596" y="5013"/>
                    </a:lnTo>
                    <a:lnTo>
                      <a:pt x="2965" y="5013"/>
                    </a:lnTo>
                    <a:lnTo>
                      <a:pt x="2965" y="7763"/>
                    </a:lnTo>
                    <a:lnTo>
                      <a:pt x="2798" y="7930"/>
                    </a:lnTo>
                    <a:cubicBezTo>
                      <a:pt x="2762" y="7954"/>
                      <a:pt x="2751" y="8001"/>
                      <a:pt x="2751" y="8049"/>
                    </a:cubicBezTo>
                    <a:lnTo>
                      <a:pt x="2751" y="8537"/>
                    </a:lnTo>
                    <a:lnTo>
                      <a:pt x="2489" y="8537"/>
                    </a:lnTo>
                    <a:cubicBezTo>
                      <a:pt x="2393" y="8537"/>
                      <a:pt x="2322" y="8608"/>
                      <a:pt x="2322" y="8704"/>
                    </a:cubicBezTo>
                    <a:lnTo>
                      <a:pt x="2322" y="9323"/>
                    </a:lnTo>
                    <a:lnTo>
                      <a:pt x="643" y="9323"/>
                    </a:lnTo>
                    <a:lnTo>
                      <a:pt x="643" y="6584"/>
                    </a:lnTo>
                    <a:cubicBezTo>
                      <a:pt x="643" y="6501"/>
                      <a:pt x="560" y="6418"/>
                      <a:pt x="476" y="6418"/>
                    </a:cubicBezTo>
                    <a:cubicBezTo>
                      <a:pt x="381" y="6418"/>
                      <a:pt x="310" y="6501"/>
                      <a:pt x="310" y="6584"/>
                    </a:cubicBezTo>
                    <a:lnTo>
                      <a:pt x="310" y="10275"/>
                    </a:lnTo>
                    <a:cubicBezTo>
                      <a:pt x="310" y="10371"/>
                      <a:pt x="381" y="10442"/>
                      <a:pt x="476" y="10442"/>
                    </a:cubicBezTo>
                    <a:lnTo>
                      <a:pt x="10740" y="10442"/>
                    </a:lnTo>
                    <a:cubicBezTo>
                      <a:pt x="10835" y="10442"/>
                      <a:pt x="10906" y="10371"/>
                      <a:pt x="10906" y="10275"/>
                    </a:cubicBezTo>
                    <a:lnTo>
                      <a:pt x="10906" y="8347"/>
                    </a:lnTo>
                    <a:cubicBezTo>
                      <a:pt x="10906" y="8251"/>
                      <a:pt x="10835" y="8180"/>
                      <a:pt x="10740" y="8180"/>
                    </a:cubicBezTo>
                    <a:cubicBezTo>
                      <a:pt x="10656" y="8180"/>
                      <a:pt x="10585" y="8251"/>
                      <a:pt x="10585" y="8347"/>
                    </a:cubicBezTo>
                    <a:lnTo>
                      <a:pt x="10585" y="9323"/>
                    </a:lnTo>
                    <a:lnTo>
                      <a:pt x="8894" y="9323"/>
                    </a:lnTo>
                    <a:lnTo>
                      <a:pt x="8894" y="8704"/>
                    </a:lnTo>
                    <a:cubicBezTo>
                      <a:pt x="8894" y="8608"/>
                      <a:pt x="8823" y="8537"/>
                      <a:pt x="8739" y="8537"/>
                    </a:cubicBezTo>
                    <a:lnTo>
                      <a:pt x="8466" y="8537"/>
                    </a:lnTo>
                    <a:lnTo>
                      <a:pt x="8466" y="8049"/>
                    </a:lnTo>
                    <a:cubicBezTo>
                      <a:pt x="8466" y="8001"/>
                      <a:pt x="8454" y="7954"/>
                      <a:pt x="8418" y="7930"/>
                    </a:cubicBezTo>
                    <a:lnTo>
                      <a:pt x="8239" y="7763"/>
                    </a:lnTo>
                    <a:lnTo>
                      <a:pt x="8239" y="5013"/>
                    </a:lnTo>
                    <a:lnTo>
                      <a:pt x="10549" y="5013"/>
                    </a:lnTo>
                    <a:lnTo>
                      <a:pt x="10549" y="7585"/>
                    </a:lnTo>
                    <a:cubicBezTo>
                      <a:pt x="10549" y="7668"/>
                      <a:pt x="10621" y="7751"/>
                      <a:pt x="10716" y="7751"/>
                    </a:cubicBezTo>
                    <a:cubicBezTo>
                      <a:pt x="10799" y="7751"/>
                      <a:pt x="10883" y="7668"/>
                      <a:pt x="10883" y="7585"/>
                    </a:cubicBezTo>
                    <a:lnTo>
                      <a:pt x="10883" y="5013"/>
                    </a:lnTo>
                    <a:lnTo>
                      <a:pt x="10978" y="5013"/>
                    </a:lnTo>
                    <a:cubicBezTo>
                      <a:pt x="11025" y="5013"/>
                      <a:pt x="11073" y="4989"/>
                      <a:pt x="11097" y="4953"/>
                    </a:cubicBezTo>
                    <a:cubicBezTo>
                      <a:pt x="11133" y="4906"/>
                      <a:pt x="11144" y="4858"/>
                      <a:pt x="11133" y="4810"/>
                    </a:cubicBezTo>
                    <a:lnTo>
                      <a:pt x="11002" y="3429"/>
                    </a:lnTo>
                    <a:cubicBezTo>
                      <a:pt x="10978" y="3239"/>
                      <a:pt x="10811" y="3084"/>
                      <a:pt x="10609" y="3084"/>
                    </a:cubicBezTo>
                    <a:lnTo>
                      <a:pt x="9061" y="3084"/>
                    </a:lnTo>
                    <a:lnTo>
                      <a:pt x="9061" y="3024"/>
                    </a:lnTo>
                    <a:lnTo>
                      <a:pt x="9061" y="2667"/>
                    </a:lnTo>
                    <a:cubicBezTo>
                      <a:pt x="9061" y="2465"/>
                      <a:pt x="8882" y="2286"/>
                      <a:pt x="8680" y="2286"/>
                    </a:cubicBezTo>
                    <a:lnTo>
                      <a:pt x="8537" y="2286"/>
                    </a:lnTo>
                    <a:lnTo>
                      <a:pt x="5668" y="36"/>
                    </a:lnTo>
                    <a:cubicBezTo>
                      <a:pt x="5638" y="12"/>
                      <a:pt x="5602" y="0"/>
                      <a:pt x="5566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4A54EF4-E1AA-B56F-10B0-55004FA3D13A}"/>
                  </a:ext>
                </a:extLst>
              </p:cNvPr>
              <p:cNvSpPr/>
              <p:nvPr/>
            </p:nvSpPr>
            <p:spPr>
              <a:xfrm>
                <a:off x="2453705" y="1502147"/>
                <a:ext cx="736847" cy="659600"/>
              </a:xfrm>
              <a:prstGeom prst="ellipse">
                <a:avLst/>
              </a:prstGeom>
              <a:solidFill>
                <a:srgbClr val="FFFFFF"/>
              </a:solidFill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/>
                <a:endParaRPr lang="en-US" sz="120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159A5D01-8605-F915-B4B8-0DEB22762984}"/>
                  </a:ext>
                </a:extLst>
              </p:cNvPr>
              <p:cNvSpPr/>
              <p:nvPr/>
            </p:nvSpPr>
            <p:spPr>
              <a:xfrm>
                <a:off x="4210373" y="1502147"/>
                <a:ext cx="736847" cy="659600"/>
              </a:xfrm>
              <a:prstGeom prst="ellipse">
                <a:avLst/>
              </a:prstGeom>
              <a:solidFill>
                <a:srgbClr val="FFFFFF"/>
              </a:solidFill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/>
                <a:endParaRPr lang="en-US" sz="120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97AAC006-E57F-8E33-9394-7AF578B42F1B}"/>
                  </a:ext>
                </a:extLst>
              </p:cNvPr>
              <p:cNvSpPr/>
              <p:nvPr/>
            </p:nvSpPr>
            <p:spPr>
              <a:xfrm>
                <a:off x="5967041" y="1502147"/>
                <a:ext cx="736847" cy="659600"/>
              </a:xfrm>
              <a:prstGeom prst="ellipse">
                <a:avLst/>
              </a:prstGeom>
              <a:solidFill>
                <a:srgbClr val="FFFFFF"/>
              </a:solidFill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/>
                <a:endParaRPr lang="en-US" sz="120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180AB69-C839-F145-3544-468580F938BA}"/>
                  </a:ext>
                </a:extLst>
              </p:cNvPr>
              <p:cNvSpPr/>
              <p:nvPr/>
            </p:nvSpPr>
            <p:spPr>
              <a:xfrm>
                <a:off x="7735016" y="1502147"/>
                <a:ext cx="736847" cy="659600"/>
              </a:xfrm>
              <a:prstGeom prst="ellipse">
                <a:avLst/>
              </a:prstGeom>
              <a:solidFill>
                <a:srgbClr val="FFFFFF"/>
              </a:solidFill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/>
                <a:endParaRPr lang="en-US" sz="1200"/>
              </a:p>
            </p:txBody>
          </p:sp>
          <p:sp>
            <p:nvSpPr>
              <p:cNvPr id="35" name="Google Shape;10601;p88">
                <a:extLst>
                  <a:ext uri="{FF2B5EF4-FFF2-40B4-BE49-F238E27FC236}">
                    <a16:creationId xmlns:a16="http://schemas.microsoft.com/office/drawing/2014/main" id="{A14253F1-DFED-0113-85AF-F4A0B99F90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28542" y="1580043"/>
                <a:ext cx="583136" cy="535539"/>
              </a:xfrm>
              <a:custGeom>
                <a:avLst/>
                <a:gdLst/>
                <a:ahLst/>
                <a:cxnLst/>
                <a:rect l="l" t="t" r="r" b="b"/>
                <a:pathLst>
                  <a:path w="11943" h="9734" extrusionOk="0">
                    <a:moveTo>
                      <a:pt x="11585" y="2638"/>
                    </a:moveTo>
                    <a:lnTo>
                      <a:pt x="11585" y="3066"/>
                    </a:lnTo>
                    <a:lnTo>
                      <a:pt x="9121" y="4007"/>
                    </a:lnTo>
                    <a:lnTo>
                      <a:pt x="9121" y="3566"/>
                    </a:lnTo>
                    <a:lnTo>
                      <a:pt x="11585" y="2638"/>
                    </a:lnTo>
                    <a:close/>
                    <a:moveTo>
                      <a:pt x="370" y="2638"/>
                    </a:moveTo>
                    <a:lnTo>
                      <a:pt x="5787" y="4697"/>
                    </a:lnTo>
                    <a:lnTo>
                      <a:pt x="5787" y="5138"/>
                    </a:lnTo>
                    <a:lnTo>
                      <a:pt x="370" y="3066"/>
                    </a:lnTo>
                    <a:lnTo>
                      <a:pt x="370" y="2638"/>
                    </a:lnTo>
                    <a:close/>
                    <a:moveTo>
                      <a:pt x="8764" y="3709"/>
                    </a:moveTo>
                    <a:lnTo>
                      <a:pt x="8764" y="4138"/>
                    </a:lnTo>
                    <a:lnTo>
                      <a:pt x="6144" y="5138"/>
                    </a:lnTo>
                    <a:lnTo>
                      <a:pt x="6144" y="4697"/>
                    </a:lnTo>
                    <a:lnTo>
                      <a:pt x="8764" y="3709"/>
                    </a:lnTo>
                    <a:close/>
                    <a:moveTo>
                      <a:pt x="9657" y="4162"/>
                    </a:moveTo>
                    <a:lnTo>
                      <a:pt x="9657" y="6745"/>
                    </a:lnTo>
                    <a:cubicBezTo>
                      <a:pt x="9478" y="6876"/>
                      <a:pt x="9299" y="6995"/>
                      <a:pt x="9121" y="7114"/>
                    </a:cubicBezTo>
                    <a:lnTo>
                      <a:pt x="9121" y="4376"/>
                    </a:lnTo>
                    <a:lnTo>
                      <a:pt x="9657" y="4162"/>
                    </a:lnTo>
                    <a:close/>
                    <a:moveTo>
                      <a:pt x="8961" y="8757"/>
                    </a:moveTo>
                    <a:cubicBezTo>
                      <a:pt x="9131" y="8757"/>
                      <a:pt x="9264" y="8907"/>
                      <a:pt x="9264" y="9079"/>
                    </a:cubicBezTo>
                    <a:cubicBezTo>
                      <a:pt x="9264" y="9258"/>
                      <a:pt x="9109" y="9389"/>
                      <a:pt x="8942" y="9389"/>
                    </a:cubicBezTo>
                    <a:cubicBezTo>
                      <a:pt x="8764" y="9389"/>
                      <a:pt x="8633" y="9246"/>
                      <a:pt x="8633" y="9079"/>
                    </a:cubicBezTo>
                    <a:cubicBezTo>
                      <a:pt x="8633" y="8900"/>
                      <a:pt x="8787" y="8757"/>
                      <a:pt x="8942" y="8757"/>
                    </a:cubicBezTo>
                    <a:cubicBezTo>
                      <a:pt x="8949" y="8757"/>
                      <a:pt x="8955" y="8757"/>
                      <a:pt x="8961" y="8757"/>
                    </a:cubicBezTo>
                    <a:close/>
                    <a:moveTo>
                      <a:pt x="5949" y="0"/>
                    </a:moveTo>
                    <a:cubicBezTo>
                      <a:pt x="5930" y="0"/>
                      <a:pt x="5912" y="6"/>
                      <a:pt x="5894" y="18"/>
                    </a:cubicBezTo>
                    <a:lnTo>
                      <a:pt x="120" y="2221"/>
                    </a:lnTo>
                    <a:cubicBezTo>
                      <a:pt x="48" y="2245"/>
                      <a:pt x="1" y="2304"/>
                      <a:pt x="1" y="2376"/>
                    </a:cubicBezTo>
                    <a:lnTo>
                      <a:pt x="1" y="3185"/>
                    </a:lnTo>
                    <a:cubicBezTo>
                      <a:pt x="1" y="3257"/>
                      <a:pt x="48" y="3316"/>
                      <a:pt x="120" y="3352"/>
                    </a:cubicBezTo>
                    <a:lnTo>
                      <a:pt x="1917" y="4031"/>
                    </a:lnTo>
                    <a:lnTo>
                      <a:pt x="1917" y="4638"/>
                    </a:lnTo>
                    <a:cubicBezTo>
                      <a:pt x="1917" y="4745"/>
                      <a:pt x="2001" y="4817"/>
                      <a:pt x="2096" y="4817"/>
                    </a:cubicBezTo>
                    <a:cubicBezTo>
                      <a:pt x="2203" y="4817"/>
                      <a:pt x="2275" y="4745"/>
                      <a:pt x="2275" y="4638"/>
                    </a:cubicBezTo>
                    <a:lnTo>
                      <a:pt x="2275" y="4186"/>
                    </a:lnTo>
                    <a:lnTo>
                      <a:pt x="5894" y="5567"/>
                    </a:lnTo>
                    <a:cubicBezTo>
                      <a:pt x="5906" y="5579"/>
                      <a:pt x="5942" y="5579"/>
                      <a:pt x="5954" y="5579"/>
                    </a:cubicBezTo>
                    <a:cubicBezTo>
                      <a:pt x="5966" y="5579"/>
                      <a:pt x="6001" y="5579"/>
                      <a:pt x="6013" y="5567"/>
                    </a:cubicBezTo>
                    <a:lnTo>
                      <a:pt x="8740" y="4519"/>
                    </a:lnTo>
                    <a:lnTo>
                      <a:pt x="8740" y="7317"/>
                    </a:lnTo>
                    <a:cubicBezTo>
                      <a:pt x="7871" y="7769"/>
                      <a:pt x="6918" y="8007"/>
                      <a:pt x="5942" y="8007"/>
                    </a:cubicBezTo>
                    <a:cubicBezTo>
                      <a:pt x="4620" y="8007"/>
                      <a:pt x="3310" y="7555"/>
                      <a:pt x="2263" y="6745"/>
                    </a:cubicBezTo>
                    <a:lnTo>
                      <a:pt x="2263" y="5352"/>
                    </a:lnTo>
                    <a:cubicBezTo>
                      <a:pt x="2263" y="5257"/>
                      <a:pt x="2191" y="5174"/>
                      <a:pt x="2084" y="5174"/>
                    </a:cubicBezTo>
                    <a:cubicBezTo>
                      <a:pt x="1977" y="5174"/>
                      <a:pt x="1906" y="5257"/>
                      <a:pt x="1906" y="5352"/>
                    </a:cubicBezTo>
                    <a:lnTo>
                      <a:pt x="1906" y="6817"/>
                    </a:lnTo>
                    <a:cubicBezTo>
                      <a:pt x="1906" y="6876"/>
                      <a:pt x="1941" y="6924"/>
                      <a:pt x="1965" y="6948"/>
                    </a:cubicBezTo>
                    <a:cubicBezTo>
                      <a:pt x="3084" y="7841"/>
                      <a:pt x="4501" y="8353"/>
                      <a:pt x="5942" y="8353"/>
                    </a:cubicBezTo>
                    <a:cubicBezTo>
                      <a:pt x="6906" y="8353"/>
                      <a:pt x="7859" y="8126"/>
                      <a:pt x="8740" y="7698"/>
                    </a:cubicBezTo>
                    <a:lnTo>
                      <a:pt x="8740" y="8412"/>
                    </a:lnTo>
                    <a:cubicBezTo>
                      <a:pt x="8454" y="8484"/>
                      <a:pt x="8252" y="8746"/>
                      <a:pt x="8252" y="9067"/>
                    </a:cubicBezTo>
                    <a:cubicBezTo>
                      <a:pt x="8252" y="9436"/>
                      <a:pt x="8549" y="9734"/>
                      <a:pt x="8918" y="9734"/>
                    </a:cubicBezTo>
                    <a:cubicBezTo>
                      <a:pt x="9287" y="9734"/>
                      <a:pt x="9585" y="9436"/>
                      <a:pt x="9585" y="9067"/>
                    </a:cubicBezTo>
                    <a:cubicBezTo>
                      <a:pt x="9585" y="8746"/>
                      <a:pt x="9383" y="8496"/>
                      <a:pt x="9097" y="8412"/>
                    </a:cubicBezTo>
                    <a:lnTo>
                      <a:pt x="9097" y="7495"/>
                    </a:lnTo>
                    <a:cubicBezTo>
                      <a:pt x="9383" y="7341"/>
                      <a:pt x="9657" y="7138"/>
                      <a:pt x="9918" y="6936"/>
                    </a:cubicBezTo>
                    <a:cubicBezTo>
                      <a:pt x="9954" y="6900"/>
                      <a:pt x="9978" y="6841"/>
                      <a:pt x="9978" y="6805"/>
                    </a:cubicBezTo>
                    <a:lnTo>
                      <a:pt x="9978" y="4019"/>
                    </a:lnTo>
                    <a:lnTo>
                      <a:pt x="11776" y="3328"/>
                    </a:lnTo>
                    <a:cubicBezTo>
                      <a:pt x="11847" y="3304"/>
                      <a:pt x="11895" y="3245"/>
                      <a:pt x="11895" y="3173"/>
                    </a:cubicBezTo>
                    <a:lnTo>
                      <a:pt x="11895" y="2364"/>
                    </a:lnTo>
                    <a:cubicBezTo>
                      <a:pt x="11943" y="2304"/>
                      <a:pt x="11895" y="2245"/>
                      <a:pt x="11823" y="2221"/>
                    </a:cubicBezTo>
                    <a:lnTo>
                      <a:pt x="8049" y="792"/>
                    </a:lnTo>
                    <a:cubicBezTo>
                      <a:pt x="8030" y="784"/>
                      <a:pt x="8010" y="780"/>
                      <a:pt x="7989" y="780"/>
                    </a:cubicBezTo>
                    <a:cubicBezTo>
                      <a:pt x="7921" y="780"/>
                      <a:pt x="7853" y="823"/>
                      <a:pt x="7835" y="887"/>
                    </a:cubicBezTo>
                    <a:cubicBezTo>
                      <a:pt x="7799" y="983"/>
                      <a:pt x="7847" y="1090"/>
                      <a:pt x="7930" y="1114"/>
                    </a:cubicBezTo>
                    <a:lnTo>
                      <a:pt x="11264" y="2376"/>
                    </a:lnTo>
                    <a:lnTo>
                      <a:pt x="8966" y="3257"/>
                    </a:lnTo>
                    <a:lnTo>
                      <a:pt x="6061" y="1947"/>
                    </a:lnTo>
                    <a:cubicBezTo>
                      <a:pt x="6035" y="1934"/>
                      <a:pt x="6010" y="1928"/>
                      <a:pt x="5985" y="1928"/>
                    </a:cubicBezTo>
                    <a:cubicBezTo>
                      <a:pt x="5918" y="1928"/>
                      <a:pt x="5858" y="1973"/>
                      <a:pt x="5823" y="2042"/>
                    </a:cubicBezTo>
                    <a:cubicBezTo>
                      <a:pt x="5775" y="2126"/>
                      <a:pt x="5823" y="2233"/>
                      <a:pt x="5906" y="2281"/>
                    </a:cubicBezTo>
                    <a:lnTo>
                      <a:pt x="8490" y="3435"/>
                    </a:lnTo>
                    <a:lnTo>
                      <a:pt x="5966" y="4388"/>
                    </a:lnTo>
                    <a:lnTo>
                      <a:pt x="691" y="2376"/>
                    </a:lnTo>
                    <a:lnTo>
                      <a:pt x="5966" y="376"/>
                    </a:lnTo>
                    <a:lnTo>
                      <a:pt x="7263" y="864"/>
                    </a:lnTo>
                    <a:cubicBezTo>
                      <a:pt x="7282" y="868"/>
                      <a:pt x="7301" y="871"/>
                      <a:pt x="7320" y="871"/>
                    </a:cubicBezTo>
                    <a:cubicBezTo>
                      <a:pt x="7394" y="871"/>
                      <a:pt x="7461" y="833"/>
                      <a:pt x="7490" y="757"/>
                    </a:cubicBezTo>
                    <a:cubicBezTo>
                      <a:pt x="7513" y="673"/>
                      <a:pt x="7478" y="566"/>
                      <a:pt x="7382" y="530"/>
                    </a:cubicBezTo>
                    <a:lnTo>
                      <a:pt x="6013" y="18"/>
                    </a:lnTo>
                    <a:cubicBezTo>
                      <a:pt x="5989" y="6"/>
                      <a:pt x="5969" y="0"/>
                      <a:pt x="5949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6" name="Google Shape;10275;p87">
                <a:extLst>
                  <a:ext uri="{FF2B5EF4-FFF2-40B4-BE49-F238E27FC236}">
                    <a16:creationId xmlns:a16="http://schemas.microsoft.com/office/drawing/2014/main" id="{2947A0A0-ADE9-9988-32BA-526CAD89B5A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333010" y="1621034"/>
                <a:ext cx="491572" cy="421826"/>
                <a:chOff x="7390435" y="3680868"/>
                <a:chExt cx="372073" cy="355244"/>
              </a:xfrm>
              <a:solidFill>
                <a:schemeClr val="tx2"/>
              </a:solidFill>
            </p:grpSpPr>
            <p:sp>
              <p:nvSpPr>
                <p:cNvPr id="37" name="Google Shape;10276;p87">
                  <a:extLst>
                    <a:ext uri="{FF2B5EF4-FFF2-40B4-BE49-F238E27FC236}">
                      <a16:creationId xmlns:a16="http://schemas.microsoft.com/office/drawing/2014/main" id="{189CECAB-BA72-DD68-7F6B-CDEEA233C080}"/>
                    </a:ext>
                  </a:extLst>
                </p:cNvPr>
                <p:cNvSpPr/>
                <p:nvPr/>
              </p:nvSpPr>
              <p:spPr>
                <a:xfrm>
                  <a:off x="7390435" y="3744950"/>
                  <a:ext cx="294178" cy="291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4" h="9169" extrusionOk="0">
                      <a:moveTo>
                        <a:pt x="4668" y="0"/>
                      </a:moveTo>
                      <a:cubicBezTo>
                        <a:pt x="3441" y="0"/>
                        <a:pt x="2287" y="477"/>
                        <a:pt x="1417" y="1334"/>
                      </a:cubicBezTo>
                      <a:cubicBezTo>
                        <a:pt x="1358" y="1393"/>
                        <a:pt x="1358" y="1501"/>
                        <a:pt x="1417" y="1572"/>
                      </a:cubicBezTo>
                      <a:cubicBezTo>
                        <a:pt x="1447" y="1602"/>
                        <a:pt x="1489" y="1617"/>
                        <a:pt x="1532" y="1617"/>
                      </a:cubicBezTo>
                      <a:cubicBezTo>
                        <a:pt x="1575" y="1617"/>
                        <a:pt x="1620" y="1602"/>
                        <a:pt x="1655" y="1572"/>
                      </a:cubicBezTo>
                      <a:cubicBezTo>
                        <a:pt x="2465" y="774"/>
                        <a:pt x="3537" y="322"/>
                        <a:pt x="4668" y="322"/>
                      </a:cubicBezTo>
                      <a:cubicBezTo>
                        <a:pt x="5799" y="322"/>
                        <a:pt x="6870" y="774"/>
                        <a:pt x="7668" y="1572"/>
                      </a:cubicBezTo>
                      <a:cubicBezTo>
                        <a:pt x="8478" y="2382"/>
                        <a:pt x="8918" y="3453"/>
                        <a:pt x="8918" y="4584"/>
                      </a:cubicBezTo>
                      <a:cubicBezTo>
                        <a:pt x="8918" y="5715"/>
                        <a:pt x="8478" y="6787"/>
                        <a:pt x="7668" y="7585"/>
                      </a:cubicBezTo>
                      <a:cubicBezTo>
                        <a:pt x="6841" y="8412"/>
                        <a:pt x="5751" y="8826"/>
                        <a:pt x="4662" y="8826"/>
                      </a:cubicBezTo>
                      <a:cubicBezTo>
                        <a:pt x="3572" y="8826"/>
                        <a:pt x="2483" y="8412"/>
                        <a:pt x="1655" y="7585"/>
                      </a:cubicBezTo>
                      <a:cubicBezTo>
                        <a:pt x="953" y="6882"/>
                        <a:pt x="524" y="5965"/>
                        <a:pt x="441" y="4977"/>
                      </a:cubicBezTo>
                      <a:cubicBezTo>
                        <a:pt x="346" y="4013"/>
                        <a:pt x="596" y="3037"/>
                        <a:pt x="1132" y="2227"/>
                      </a:cubicBezTo>
                      <a:cubicBezTo>
                        <a:pt x="1179" y="2155"/>
                        <a:pt x="1167" y="2048"/>
                        <a:pt x="1096" y="1989"/>
                      </a:cubicBezTo>
                      <a:cubicBezTo>
                        <a:pt x="1066" y="1972"/>
                        <a:pt x="1035" y="1964"/>
                        <a:pt x="1005" y="1964"/>
                      </a:cubicBezTo>
                      <a:cubicBezTo>
                        <a:pt x="950" y="1964"/>
                        <a:pt x="896" y="1990"/>
                        <a:pt x="858" y="2036"/>
                      </a:cubicBezTo>
                      <a:cubicBezTo>
                        <a:pt x="274" y="2894"/>
                        <a:pt x="1" y="3953"/>
                        <a:pt x="108" y="5013"/>
                      </a:cubicBezTo>
                      <a:cubicBezTo>
                        <a:pt x="215" y="6073"/>
                        <a:pt x="679" y="7085"/>
                        <a:pt x="1429" y="7823"/>
                      </a:cubicBezTo>
                      <a:cubicBezTo>
                        <a:pt x="2322" y="8716"/>
                        <a:pt x="3501" y="9168"/>
                        <a:pt x="4680" y="9168"/>
                      </a:cubicBezTo>
                      <a:cubicBezTo>
                        <a:pt x="5858" y="9168"/>
                        <a:pt x="7025" y="8716"/>
                        <a:pt x="7918" y="7823"/>
                      </a:cubicBezTo>
                      <a:cubicBezTo>
                        <a:pt x="8787" y="6966"/>
                        <a:pt x="9264" y="5799"/>
                        <a:pt x="9264" y="4584"/>
                      </a:cubicBezTo>
                      <a:cubicBezTo>
                        <a:pt x="9264" y="3358"/>
                        <a:pt x="8787" y="2203"/>
                        <a:pt x="7906" y="1334"/>
                      </a:cubicBezTo>
                      <a:cubicBezTo>
                        <a:pt x="7049" y="477"/>
                        <a:pt x="5882" y="0"/>
                        <a:pt x="466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10277;p87">
                  <a:extLst>
                    <a:ext uri="{FF2B5EF4-FFF2-40B4-BE49-F238E27FC236}">
                      <a16:creationId xmlns:a16="http://schemas.microsoft.com/office/drawing/2014/main" id="{60EEFB30-0BE2-B354-CD0C-1450DA466BF4}"/>
                    </a:ext>
                  </a:extLst>
                </p:cNvPr>
                <p:cNvSpPr/>
                <p:nvPr/>
              </p:nvSpPr>
              <p:spPr>
                <a:xfrm>
                  <a:off x="7408948" y="3772259"/>
                  <a:ext cx="259407" cy="236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9" h="7440" extrusionOk="0">
                      <a:moveTo>
                        <a:pt x="4085" y="319"/>
                      </a:moveTo>
                      <a:cubicBezTo>
                        <a:pt x="4942" y="319"/>
                        <a:pt x="5823" y="653"/>
                        <a:pt x="6478" y="1319"/>
                      </a:cubicBezTo>
                      <a:cubicBezTo>
                        <a:pt x="7800" y="2653"/>
                        <a:pt x="7800" y="4796"/>
                        <a:pt x="6478" y="6117"/>
                      </a:cubicBezTo>
                      <a:cubicBezTo>
                        <a:pt x="5817" y="6778"/>
                        <a:pt x="4951" y="7109"/>
                        <a:pt x="4083" y="7109"/>
                      </a:cubicBezTo>
                      <a:cubicBezTo>
                        <a:pt x="3216" y="7109"/>
                        <a:pt x="2346" y="6778"/>
                        <a:pt x="1680" y="6117"/>
                      </a:cubicBezTo>
                      <a:cubicBezTo>
                        <a:pt x="358" y="4796"/>
                        <a:pt x="358" y="2653"/>
                        <a:pt x="1680" y="1319"/>
                      </a:cubicBezTo>
                      <a:cubicBezTo>
                        <a:pt x="2335" y="664"/>
                        <a:pt x="3216" y="319"/>
                        <a:pt x="4085" y="319"/>
                      </a:cubicBezTo>
                      <a:close/>
                      <a:moveTo>
                        <a:pt x="4088" y="1"/>
                      </a:moveTo>
                      <a:cubicBezTo>
                        <a:pt x="3132" y="1"/>
                        <a:pt x="2174" y="361"/>
                        <a:pt x="1442" y="1081"/>
                      </a:cubicBezTo>
                      <a:cubicBezTo>
                        <a:pt x="1" y="2534"/>
                        <a:pt x="1" y="4891"/>
                        <a:pt x="1442" y="6356"/>
                      </a:cubicBezTo>
                      <a:cubicBezTo>
                        <a:pt x="2180" y="7082"/>
                        <a:pt x="3120" y="7439"/>
                        <a:pt x="4085" y="7439"/>
                      </a:cubicBezTo>
                      <a:cubicBezTo>
                        <a:pt x="5037" y="7439"/>
                        <a:pt x="5978" y="7082"/>
                        <a:pt x="6716" y="6356"/>
                      </a:cubicBezTo>
                      <a:cubicBezTo>
                        <a:pt x="8169" y="4891"/>
                        <a:pt x="8169" y="2546"/>
                        <a:pt x="6716" y="1081"/>
                      </a:cubicBezTo>
                      <a:cubicBezTo>
                        <a:pt x="5996" y="361"/>
                        <a:pt x="5043" y="1"/>
                        <a:pt x="408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10278;p87">
                  <a:extLst>
                    <a:ext uri="{FF2B5EF4-FFF2-40B4-BE49-F238E27FC236}">
                      <a16:creationId xmlns:a16="http://schemas.microsoft.com/office/drawing/2014/main" id="{1C1229E4-DF64-1E17-74B1-C49426C324AD}"/>
                    </a:ext>
                  </a:extLst>
                </p:cNvPr>
                <p:cNvSpPr/>
                <p:nvPr/>
              </p:nvSpPr>
              <p:spPr>
                <a:xfrm>
                  <a:off x="7487986" y="3680868"/>
                  <a:ext cx="274522" cy="259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5" h="8174" extrusionOk="0">
                      <a:moveTo>
                        <a:pt x="3614" y="0"/>
                      </a:moveTo>
                      <a:cubicBezTo>
                        <a:pt x="2438" y="0"/>
                        <a:pt x="1262" y="447"/>
                        <a:pt x="369" y="1340"/>
                      </a:cubicBezTo>
                      <a:cubicBezTo>
                        <a:pt x="262" y="1447"/>
                        <a:pt x="167" y="1566"/>
                        <a:pt x="60" y="1685"/>
                      </a:cubicBezTo>
                      <a:cubicBezTo>
                        <a:pt x="0" y="1756"/>
                        <a:pt x="12" y="1864"/>
                        <a:pt x="84" y="1923"/>
                      </a:cubicBezTo>
                      <a:cubicBezTo>
                        <a:pt x="118" y="1948"/>
                        <a:pt x="155" y="1960"/>
                        <a:pt x="191" y="1960"/>
                      </a:cubicBezTo>
                      <a:cubicBezTo>
                        <a:pt x="240" y="1960"/>
                        <a:pt x="287" y="1936"/>
                        <a:pt x="322" y="1887"/>
                      </a:cubicBezTo>
                      <a:cubicBezTo>
                        <a:pt x="417" y="1792"/>
                        <a:pt x="500" y="1685"/>
                        <a:pt x="608" y="1578"/>
                      </a:cubicBezTo>
                      <a:cubicBezTo>
                        <a:pt x="1435" y="750"/>
                        <a:pt x="2524" y="337"/>
                        <a:pt x="3614" y="337"/>
                      </a:cubicBezTo>
                      <a:cubicBezTo>
                        <a:pt x="4703" y="337"/>
                        <a:pt x="5793" y="750"/>
                        <a:pt x="6620" y="1578"/>
                      </a:cubicBezTo>
                      <a:cubicBezTo>
                        <a:pt x="8275" y="3233"/>
                        <a:pt x="8275" y="5936"/>
                        <a:pt x="6620" y="7591"/>
                      </a:cubicBezTo>
                      <a:cubicBezTo>
                        <a:pt x="6513" y="7698"/>
                        <a:pt x="6418" y="7781"/>
                        <a:pt x="6311" y="7876"/>
                      </a:cubicBezTo>
                      <a:cubicBezTo>
                        <a:pt x="6239" y="7936"/>
                        <a:pt x="6215" y="8043"/>
                        <a:pt x="6275" y="8114"/>
                      </a:cubicBezTo>
                      <a:cubicBezTo>
                        <a:pt x="6311" y="8162"/>
                        <a:pt x="6358" y="8174"/>
                        <a:pt x="6418" y="8174"/>
                      </a:cubicBezTo>
                      <a:cubicBezTo>
                        <a:pt x="6454" y="8174"/>
                        <a:pt x="6489" y="8162"/>
                        <a:pt x="6513" y="8126"/>
                      </a:cubicBezTo>
                      <a:cubicBezTo>
                        <a:pt x="6632" y="8043"/>
                        <a:pt x="6751" y="7936"/>
                        <a:pt x="6858" y="7817"/>
                      </a:cubicBezTo>
                      <a:cubicBezTo>
                        <a:pt x="8644" y="6031"/>
                        <a:pt x="8644" y="3126"/>
                        <a:pt x="6858" y="1340"/>
                      </a:cubicBezTo>
                      <a:cubicBezTo>
                        <a:pt x="5965" y="447"/>
                        <a:pt x="4790" y="0"/>
                        <a:pt x="361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10279;p87">
                  <a:extLst>
                    <a:ext uri="{FF2B5EF4-FFF2-40B4-BE49-F238E27FC236}">
                      <a16:creationId xmlns:a16="http://schemas.microsoft.com/office/drawing/2014/main" id="{0BBFCED3-669C-5A4F-230F-79D8B63DB433}"/>
                    </a:ext>
                  </a:extLst>
                </p:cNvPr>
                <p:cNvSpPr/>
                <p:nvPr/>
              </p:nvSpPr>
              <p:spPr>
                <a:xfrm>
                  <a:off x="7691758" y="3789502"/>
                  <a:ext cx="34073" cy="102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3241" extrusionOk="0">
                      <a:moveTo>
                        <a:pt x="589" y="1"/>
                      </a:moveTo>
                      <a:cubicBezTo>
                        <a:pt x="580" y="1"/>
                        <a:pt x="570" y="1"/>
                        <a:pt x="560" y="2"/>
                      </a:cubicBezTo>
                      <a:cubicBezTo>
                        <a:pt x="477" y="38"/>
                        <a:pt x="429" y="121"/>
                        <a:pt x="441" y="217"/>
                      </a:cubicBezTo>
                      <a:cubicBezTo>
                        <a:pt x="715" y="1157"/>
                        <a:pt x="560" y="2145"/>
                        <a:pt x="37" y="2967"/>
                      </a:cubicBezTo>
                      <a:cubicBezTo>
                        <a:pt x="1" y="3038"/>
                        <a:pt x="13" y="3146"/>
                        <a:pt x="84" y="3205"/>
                      </a:cubicBezTo>
                      <a:cubicBezTo>
                        <a:pt x="120" y="3217"/>
                        <a:pt x="144" y="3241"/>
                        <a:pt x="167" y="3241"/>
                      </a:cubicBezTo>
                      <a:cubicBezTo>
                        <a:pt x="239" y="3241"/>
                        <a:pt x="275" y="3205"/>
                        <a:pt x="310" y="3158"/>
                      </a:cubicBezTo>
                      <a:cubicBezTo>
                        <a:pt x="906" y="2265"/>
                        <a:pt x="1072" y="1169"/>
                        <a:pt x="775" y="121"/>
                      </a:cubicBezTo>
                      <a:cubicBezTo>
                        <a:pt x="743" y="47"/>
                        <a:pt x="672" y="1"/>
                        <a:pt x="58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10280;p87">
                  <a:extLst>
                    <a:ext uri="{FF2B5EF4-FFF2-40B4-BE49-F238E27FC236}">
                      <a16:creationId xmlns:a16="http://schemas.microsoft.com/office/drawing/2014/main" id="{1F6855B4-DA49-AADA-43E1-7363B09AAAB2}"/>
                    </a:ext>
                  </a:extLst>
                </p:cNvPr>
                <p:cNvSpPr/>
                <p:nvPr/>
              </p:nvSpPr>
              <p:spPr>
                <a:xfrm>
                  <a:off x="7536000" y="3708082"/>
                  <a:ext cx="173192" cy="72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2269" extrusionOk="0">
                      <a:moveTo>
                        <a:pt x="2121" y="0"/>
                      </a:moveTo>
                      <a:cubicBezTo>
                        <a:pt x="1410" y="0"/>
                        <a:pt x="707" y="204"/>
                        <a:pt x="108" y="590"/>
                      </a:cubicBezTo>
                      <a:cubicBezTo>
                        <a:pt x="36" y="638"/>
                        <a:pt x="0" y="733"/>
                        <a:pt x="60" y="828"/>
                      </a:cubicBezTo>
                      <a:cubicBezTo>
                        <a:pt x="91" y="874"/>
                        <a:pt x="147" y="906"/>
                        <a:pt x="205" y="906"/>
                      </a:cubicBezTo>
                      <a:cubicBezTo>
                        <a:pt x="237" y="906"/>
                        <a:pt x="269" y="897"/>
                        <a:pt x="298" y="876"/>
                      </a:cubicBezTo>
                      <a:cubicBezTo>
                        <a:pt x="841" y="534"/>
                        <a:pt x="1478" y="344"/>
                        <a:pt x="2123" y="344"/>
                      </a:cubicBezTo>
                      <a:cubicBezTo>
                        <a:pt x="2241" y="344"/>
                        <a:pt x="2359" y="351"/>
                        <a:pt x="2477" y="364"/>
                      </a:cubicBezTo>
                      <a:cubicBezTo>
                        <a:pt x="3251" y="435"/>
                        <a:pt x="3977" y="792"/>
                        <a:pt x="4513" y="1328"/>
                      </a:cubicBezTo>
                      <a:cubicBezTo>
                        <a:pt x="4763" y="1590"/>
                        <a:pt x="4977" y="1864"/>
                        <a:pt x="5120" y="2185"/>
                      </a:cubicBezTo>
                      <a:cubicBezTo>
                        <a:pt x="5156" y="2245"/>
                        <a:pt x="5215" y="2269"/>
                        <a:pt x="5275" y="2269"/>
                      </a:cubicBezTo>
                      <a:cubicBezTo>
                        <a:pt x="5299" y="2269"/>
                        <a:pt x="5323" y="2269"/>
                        <a:pt x="5346" y="2257"/>
                      </a:cubicBezTo>
                      <a:cubicBezTo>
                        <a:pt x="5418" y="2197"/>
                        <a:pt x="5453" y="2102"/>
                        <a:pt x="5406" y="2019"/>
                      </a:cubicBezTo>
                      <a:cubicBezTo>
                        <a:pt x="5227" y="1673"/>
                        <a:pt x="5001" y="1364"/>
                        <a:pt x="4739" y="1102"/>
                      </a:cubicBezTo>
                      <a:cubicBezTo>
                        <a:pt x="4144" y="507"/>
                        <a:pt x="3334" y="114"/>
                        <a:pt x="2489" y="18"/>
                      </a:cubicBezTo>
                      <a:cubicBezTo>
                        <a:pt x="2366" y="6"/>
                        <a:pt x="2243" y="0"/>
                        <a:pt x="212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10281;p87">
                  <a:extLst>
                    <a:ext uri="{FF2B5EF4-FFF2-40B4-BE49-F238E27FC236}">
                      <a16:creationId xmlns:a16="http://schemas.microsoft.com/office/drawing/2014/main" id="{2C85D2CC-5D48-A1BA-0E8A-BAD0848E6470}"/>
                    </a:ext>
                  </a:extLst>
                </p:cNvPr>
                <p:cNvSpPr/>
                <p:nvPr/>
              </p:nvSpPr>
              <p:spPr>
                <a:xfrm>
                  <a:off x="7501228" y="3819415"/>
                  <a:ext cx="75640" cy="141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2" h="4454" extrusionOk="0">
                      <a:moveTo>
                        <a:pt x="1012" y="692"/>
                      </a:moveTo>
                      <a:lnTo>
                        <a:pt x="1012" y="2061"/>
                      </a:lnTo>
                      <a:cubicBezTo>
                        <a:pt x="607" y="2001"/>
                        <a:pt x="310" y="1715"/>
                        <a:pt x="310" y="1370"/>
                      </a:cubicBezTo>
                      <a:cubicBezTo>
                        <a:pt x="310" y="1025"/>
                        <a:pt x="607" y="763"/>
                        <a:pt x="1012" y="692"/>
                      </a:cubicBezTo>
                      <a:close/>
                      <a:moveTo>
                        <a:pt x="1357" y="2418"/>
                      </a:moveTo>
                      <a:cubicBezTo>
                        <a:pt x="1750" y="2477"/>
                        <a:pt x="2048" y="2751"/>
                        <a:pt x="2048" y="3097"/>
                      </a:cubicBezTo>
                      <a:cubicBezTo>
                        <a:pt x="2048" y="3430"/>
                        <a:pt x="1738" y="3704"/>
                        <a:pt x="1357" y="3763"/>
                      </a:cubicBezTo>
                      <a:lnTo>
                        <a:pt x="1357" y="2418"/>
                      </a:lnTo>
                      <a:close/>
                      <a:moveTo>
                        <a:pt x="1191" y="1"/>
                      </a:moveTo>
                      <a:cubicBezTo>
                        <a:pt x="1095" y="1"/>
                        <a:pt x="1024" y="72"/>
                        <a:pt x="1024" y="168"/>
                      </a:cubicBezTo>
                      <a:lnTo>
                        <a:pt x="1024" y="358"/>
                      </a:lnTo>
                      <a:cubicBezTo>
                        <a:pt x="441" y="430"/>
                        <a:pt x="0" y="870"/>
                        <a:pt x="0" y="1370"/>
                      </a:cubicBezTo>
                      <a:cubicBezTo>
                        <a:pt x="0" y="1882"/>
                        <a:pt x="441" y="2323"/>
                        <a:pt x="1024" y="2382"/>
                      </a:cubicBezTo>
                      <a:lnTo>
                        <a:pt x="1024" y="3763"/>
                      </a:lnTo>
                      <a:cubicBezTo>
                        <a:pt x="619" y="3704"/>
                        <a:pt x="322" y="3430"/>
                        <a:pt x="322" y="3085"/>
                      </a:cubicBezTo>
                      <a:cubicBezTo>
                        <a:pt x="322" y="2989"/>
                        <a:pt x="250" y="2918"/>
                        <a:pt x="167" y="2918"/>
                      </a:cubicBezTo>
                      <a:cubicBezTo>
                        <a:pt x="71" y="2918"/>
                        <a:pt x="0" y="2989"/>
                        <a:pt x="0" y="3085"/>
                      </a:cubicBezTo>
                      <a:cubicBezTo>
                        <a:pt x="0" y="3609"/>
                        <a:pt x="441" y="4037"/>
                        <a:pt x="1024" y="4097"/>
                      </a:cubicBezTo>
                      <a:lnTo>
                        <a:pt x="1024" y="4287"/>
                      </a:lnTo>
                      <a:cubicBezTo>
                        <a:pt x="1024" y="4371"/>
                        <a:pt x="1095" y="4454"/>
                        <a:pt x="1191" y="4454"/>
                      </a:cubicBezTo>
                      <a:cubicBezTo>
                        <a:pt x="1274" y="4454"/>
                        <a:pt x="1357" y="4371"/>
                        <a:pt x="1357" y="4287"/>
                      </a:cubicBezTo>
                      <a:lnTo>
                        <a:pt x="1357" y="4097"/>
                      </a:lnTo>
                      <a:cubicBezTo>
                        <a:pt x="1929" y="4025"/>
                        <a:pt x="2381" y="3585"/>
                        <a:pt x="2381" y="3085"/>
                      </a:cubicBezTo>
                      <a:cubicBezTo>
                        <a:pt x="2381" y="2573"/>
                        <a:pt x="1929" y="2144"/>
                        <a:pt x="1357" y="2073"/>
                      </a:cubicBezTo>
                      <a:lnTo>
                        <a:pt x="1357" y="692"/>
                      </a:lnTo>
                      <a:cubicBezTo>
                        <a:pt x="1750" y="751"/>
                        <a:pt x="2048" y="1025"/>
                        <a:pt x="2048" y="1370"/>
                      </a:cubicBezTo>
                      <a:cubicBezTo>
                        <a:pt x="2048" y="1465"/>
                        <a:pt x="2131" y="1537"/>
                        <a:pt x="2215" y="1537"/>
                      </a:cubicBezTo>
                      <a:cubicBezTo>
                        <a:pt x="2298" y="1537"/>
                        <a:pt x="2381" y="1465"/>
                        <a:pt x="2381" y="1370"/>
                      </a:cubicBezTo>
                      <a:cubicBezTo>
                        <a:pt x="2381" y="846"/>
                        <a:pt x="1929" y="418"/>
                        <a:pt x="1345" y="358"/>
                      </a:cubicBezTo>
                      <a:lnTo>
                        <a:pt x="1345" y="168"/>
                      </a:lnTo>
                      <a:cubicBezTo>
                        <a:pt x="1345" y="72"/>
                        <a:pt x="1274" y="1"/>
                        <a:pt x="119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pic>
            <p:nvPicPr>
              <p:cNvPr id="43" name="Graphic 42" descr="Group of men outline">
                <a:extLst>
                  <a:ext uri="{FF2B5EF4-FFF2-40B4-BE49-F238E27FC236}">
                    <a16:creationId xmlns:a16="http://schemas.microsoft.com/office/drawing/2014/main" id="{CD6AEE97-1D6E-57A5-E635-99591176D3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073134" y="1569617"/>
                <a:ext cx="524659" cy="524659"/>
              </a:xfrm>
              <a:prstGeom prst="rect">
                <a:avLst/>
              </a:prstGeom>
            </p:spPr>
          </p:pic>
          <p:grpSp>
            <p:nvGrpSpPr>
              <p:cNvPr id="44" name="Google Shape;11171;p89">
                <a:extLst>
                  <a:ext uri="{FF2B5EF4-FFF2-40B4-BE49-F238E27FC236}">
                    <a16:creationId xmlns:a16="http://schemas.microsoft.com/office/drawing/2014/main" id="{C8F3898B-6209-0DF1-BE74-330EA0CAC9B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864465" y="1592068"/>
                <a:ext cx="468588" cy="408231"/>
                <a:chOff x="7967103" y="2415041"/>
                <a:chExt cx="355863" cy="361911"/>
              </a:xfrm>
              <a:solidFill>
                <a:schemeClr val="tx2"/>
              </a:solidFill>
            </p:grpSpPr>
            <p:sp>
              <p:nvSpPr>
                <p:cNvPr id="45" name="Google Shape;11172;p89">
                  <a:extLst>
                    <a:ext uri="{FF2B5EF4-FFF2-40B4-BE49-F238E27FC236}">
                      <a16:creationId xmlns:a16="http://schemas.microsoft.com/office/drawing/2014/main" id="{E65D6A36-CF38-0CDE-8E24-68A0DCB8217F}"/>
                    </a:ext>
                  </a:extLst>
                </p:cNvPr>
                <p:cNvSpPr/>
                <p:nvPr/>
              </p:nvSpPr>
              <p:spPr>
                <a:xfrm>
                  <a:off x="7967103" y="2584427"/>
                  <a:ext cx="111810" cy="19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3" h="6049" extrusionOk="0">
                      <a:moveTo>
                        <a:pt x="1738" y="346"/>
                      </a:moveTo>
                      <a:cubicBezTo>
                        <a:pt x="2036" y="346"/>
                        <a:pt x="2298" y="560"/>
                        <a:pt x="2298" y="810"/>
                      </a:cubicBezTo>
                      <a:lnTo>
                        <a:pt x="2298" y="846"/>
                      </a:lnTo>
                      <a:cubicBezTo>
                        <a:pt x="2131" y="762"/>
                        <a:pt x="1941" y="739"/>
                        <a:pt x="1738" y="739"/>
                      </a:cubicBezTo>
                      <a:cubicBezTo>
                        <a:pt x="1548" y="739"/>
                        <a:pt x="1369" y="786"/>
                        <a:pt x="1191" y="846"/>
                      </a:cubicBezTo>
                      <a:lnTo>
                        <a:pt x="1191" y="810"/>
                      </a:lnTo>
                      <a:cubicBezTo>
                        <a:pt x="1203" y="560"/>
                        <a:pt x="1441" y="346"/>
                        <a:pt x="1738" y="346"/>
                      </a:cubicBezTo>
                      <a:close/>
                      <a:moveTo>
                        <a:pt x="1738" y="1048"/>
                      </a:moveTo>
                      <a:cubicBezTo>
                        <a:pt x="2334" y="1048"/>
                        <a:pt x="2834" y="1536"/>
                        <a:pt x="2834" y="2132"/>
                      </a:cubicBezTo>
                      <a:cubicBezTo>
                        <a:pt x="2834" y="2251"/>
                        <a:pt x="2810" y="2358"/>
                        <a:pt x="2762" y="2477"/>
                      </a:cubicBezTo>
                      <a:cubicBezTo>
                        <a:pt x="2286" y="2001"/>
                        <a:pt x="1453" y="1810"/>
                        <a:pt x="1429" y="1798"/>
                      </a:cubicBezTo>
                      <a:cubicBezTo>
                        <a:pt x="1415" y="1791"/>
                        <a:pt x="1400" y="1788"/>
                        <a:pt x="1385" y="1788"/>
                      </a:cubicBezTo>
                      <a:cubicBezTo>
                        <a:pt x="1347" y="1788"/>
                        <a:pt x="1308" y="1805"/>
                        <a:pt x="1274" y="1822"/>
                      </a:cubicBezTo>
                      <a:cubicBezTo>
                        <a:pt x="1238" y="1858"/>
                        <a:pt x="1215" y="1893"/>
                        <a:pt x="1215" y="1953"/>
                      </a:cubicBezTo>
                      <a:cubicBezTo>
                        <a:pt x="1215" y="1977"/>
                        <a:pt x="1203" y="2072"/>
                        <a:pt x="1084" y="2191"/>
                      </a:cubicBezTo>
                      <a:cubicBezTo>
                        <a:pt x="1024" y="2251"/>
                        <a:pt x="1024" y="2358"/>
                        <a:pt x="1084" y="2429"/>
                      </a:cubicBezTo>
                      <a:cubicBezTo>
                        <a:pt x="1111" y="2467"/>
                        <a:pt x="1148" y="2483"/>
                        <a:pt x="1188" y="2483"/>
                      </a:cubicBezTo>
                      <a:cubicBezTo>
                        <a:pt x="1234" y="2483"/>
                        <a:pt x="1283" y="2461"/>
                        <a:pt x="1322" y="2429"/>
                      </a:cubicBezTo>
                      <a:cubicBezTo>
                        <a:pt x="1417" y="2346"/>
                        <a:pt x="1477" y="2239"/>
                        <a:pt x="1500" y="2167"/>
                      </a:cubicBezTo>
                      <a:cubicBezTo>
                        <a:pt x="1786" y="2251"/>
                        <a:pt x="2370" y="2465"/>
                        <a:pt x="2631" y="2834"/>
                      </a:cubicBezTo>
                      <a:cubicBezTo>
                        <a:pt x="2560" y="3263"/>
                        <a:pt x="2191" y="3584"/>
                        <a:pt x="1738" y="3584"/>
                      </a:cubicBezTo>
                      <a:cubicBezTo>
                        <a:pt x="1286" y="3584"/>
                        <a:pt x="893" y="3239"/>
                        <a:pt x="846" y="2774"/>
                      </a:cubicBezTo>
                      <a:cubicBezTo>
                        <a:pt x="846" y="2751"/>
                        <a:pt x="834" y="2727"/>
                        <a:pt x="822" y="2703"/>
                      </a:cubicBezTo>
                      <a:cubicBezTo>
                        <a:pt x="715" y="2536"/>
                        <a:pt x="655" y="2334"/>
                        <a:pt x="655" y="2132"/>
                      </a:cubicBezTo>
                      <a:cubicBezTo>
                        <a:pt x="655" y="1536"/>
                        <a:pt x="1143" y="1048"/>
                        <a:pt x="1738" y="1048"/>
                      </a:cubicBezTo>
                      <a:close/>
                      <a:moveTo>
                        <a:pt x="2131" y="3858"/>
                      </a:moveTo>
                      <a:lnTo>
                        <a:pt x="2131" y="4037"/>
                      </a:lnTo>
                      <a:cubicBezTo>
                        <a:pt x="2131" y="4096"/>
                        <a:pt x="2143" y="4156"/>
                        <a:pt x="2167" y="4203"/>
                      </a:cubicBezTo>
                      <a:lnTo>
                        <a:pt x="1738" y="4596"/>
                      </a:lnTo>
                      <a:lnTo>
                        <a:pt x="1346" y="4203"/>
                      </a:lnTo>
                      <a:cubicBezTo>
                        <a:pt x="1369" y="4156"/>
                        <a:pt x="1381" y="4096"/>
                        <a:pt x="1381" y="4037"/>
                      </a:cubicBezTo>
                      <a:lnTo>
                        <a:pt x="1381" y="3858"/>
                      </a:lnTo>
                      <a:cubicBezTo>
                        <a:pt x="1500" y="3894"/>
                        <a:pt x="1619" y="3917"/>
                        <a:pt x="1750" y="3917"/>
                      </a:cubicBezTo>
                      <a:cubicBezTo>
                        <a:pt x="1893" y="3917"/>
                        <a:pt x="2012" y="3906"/>
                        <a:pt x="2131" y="3858"/>
                      </a:cubicBezTo>
                      <a:close/>
                      <a:moveTo>
                        <a:pt x="1762" y="0"/>
                      </a:moveTo>
                      <a:cubicBezTo>
                        <a:pt x="1286" y="0"/>
                        <a:pt x="881" y="358"/>
                        <a:pt x="881" y="798"/>
                      </a:cubicBezTo>
                      <a:cubicBezTo>
                        <a:pt x="881" y="869"/>
                        <a:pt x="893" y="929"/>
                        <a:pt x="905" y="1000"/>
                      </a:cubicBezTo>
                      <a:cubicBezTo>
                        <a:pt x="572" y="1250"/>
                        <a:pt x="345" y="1667"/>
                        <a:pt x="345" y="2132"/>
                      </a:cubicBezTo>
                      <a:cubicBezTo>
                        <a:pt x="345" y="2382"/>
                        <a:pt x="405" y="2632"/>
                        <a:pt x="536" y="2834"/>
                      </a:cubicBezTo>
                      <a:cubicBezTo>
                        <a:pt x="584" y="3191"/>
                        <a:pt x="774" y="3489"/>
                        <a:pt x="1060" y="3679"/>
                      </a:cubicBezTo>
                      <a:lnTo>
                        <a:pt x="1060" y="4025"/>
                      </a:lnTo>
                      <a:lnTo>
                        <a:pt x="1060" y="4037"/>
                      </a:lnTo>
                      <a:lnTo>
                        <a:pt x="393" y="4382"/>
                      </a:lnTo>
                      <a:cubicBezTo>
                        <a:pt x="155" y="4501"/>
                        <a:pt x="0" y="4739"/>
                        <a:pt x="0" y="5013"/>
                      </a:cubicBezTo>
                      <a:lnTo>
                        <a:pt x="0" y="5882"/>
                      </a:lnTo>
                      <a:cubicBezTo>
                        <a:pt x="0" y="5977"/>
                        <a:pt x="72" y="6049"/>
                        <a:pt x="167" y="6049"/>
                      </a:cubicBezTo>
                      <a:cubicBezTo>
                        <a:pt x="250" y="6049"/>
                        <a:pt x="334" y="5977"/>
                        <a:pt x="334" y="5882"/>
                      </a:cubicBezTo>
                      <a:lnTo>
                        <a:pt x="334" y="5013"/>
                      </a:lnTo>
                      <a:cubicBezTo>
                        <a:pt x="334" y="4870"/>
                        <a:pt x="405" y="4739"/>
                        <a:pt x="536" y="4679"/>
                      </a:cubicBezTo>
                      <a:lnTo>
                        <a:pt x="1084" y="4394"/>
                      </a:lnTo>
                      <a:lnTo>
                        <a:pt x="1596" y="4894"/>
                      </a:lnTo>
                      <a:lnTo>
                        <a:pt x="1596" y="5882"/>
                      </a:lnTo>
                      <a:cubicBezTo>
                        <a:pt x="1596" y="5977"/>
                        <a:pt x="1667" y="6049"/>
                        <a:pt x="1762" y="6049"/>
                      </a:cubicBezTo>
                      <a:cubicBezTo>
                        <a:pt x="1846" y="6049"/>
                        <a:pt x="1917" y="5977"/>
                        <a:pt x="1917" y="5882"/>
                      </a:cubicBezTo>
                      <a:lnTo>
                        <a:pt x="1917" y="4894"/>
                      </a:lnTo>
                      <a:lnTo>
                        <a:pt x="2429" y="4394"/>
                      </a:lnTo>
                      <a:lnTo>
                        <a:pt x="2977" y="4679"/>
                      </a:lnTo>
                      <a:cubicBezTo>
                        <a:pt x="3096" y="4739"/>
                        <a:pt x="3191" y="4870"/>
                        <a:pt x="3191" y="5013"/>
                      </a:cubicBezTo>
                      <a:lnTo>
                        <a:pt x="3191" y="5882"/>
                      </a:lnTo>
                      <a:cubicBezTo>
                        <a:pt x="3191" y="5977"/>
                        <a:pt x="3262" y="6049"/>
                        <a:pt x="3346" y="6049"/>
                      </a:cubicBezTo>
                      <a:cubicBezTo>
                        <a:pt x="3441" y="6049"/>
                        <a:pt x="3513" y="5977"/>
                        <a:pt x="3513" y="5882"/>
                      </a:cubicBezTo>
                      <a:lnTo>
                        <a:pt x="3513" y="5013"/>
                      </a:lnTo>
                      <a:cubicBezTo>
                        <a:pt x="3513" y="4739"/>
                        <a:pt x="3370" y="4501"/>
                        <a:pt x="3132" y="4382"/>
                      </a:cubicBezTo>
                      <a:lnTo>
                        <a:pt x="2453" y="4037"/>
                      </a:lnTo>
                      <a:lnTo>
                        <a:pt x="2453" y="4025"/>
                      </a:lnTo>
                      <a:lnTo>
                        <a:pt x="2453" y="3679"/>
                      </a:lnTo>
                      <a:cubicBezTo>
                        <a:pt x="2739" y="3489"/>
                        <a:pt x="2929" y="3191"/>
                        <a:pt x="2977" y="2834"/>
                      </a:cubicBezTo>
                      <a:cubicBezTo>
                        <a:pt x="3096" y="2632"/>
                        <a:pt x="3167" y="2370"/>
                        <a:pt x="3167" y="2132"/>
                      </a:cubicBezTo>
                      <a:cubicBezTo>
                        <a:pt x="3167" y="1667"/>
                        <a:pt x="2953" y="1262"/>
                        <a:pt x="2608" y="1000"/>
                      </a:cubicBezTo>
                      <a:cubicBezTo>
                        <a:pt x="2620" y="941"/>
                        <a:pt x="2631" y="869"/>
                        <a:pt x="2631" y="798"/>
                      </a:cubicBezTo>
                      <a:cubicBezTo>
                        <a:pt x="2631" y="369"/>
                        <a:pt x="2239" y="0"/>
                        <a:pt x="176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11173;p89">
                  <a:extLst>
                    <a:ext uri="{FF2B5EF4-FFF2-40B4-BE49-F238E27FC236}">
                      <a16:creationId xmlns:a16="http://schemas.microsoft.com/office/drawing/2014/main" id="{4F9DE77C-4080-DCC1-CF15-70D9A2BEBE64}"/>
                    </a:ext>
                  </a:extLst>
                </p:cNvPr>
                <p:cNvSpPr/>
                <p:nvPr/>
              </p:nvSpPr>
              <p:spPr>
                <a:xfrm>
                  <a:off x="7989446" y="2750789"/>
                  <a:ext cx="10280" cy="26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822" extrusionOk="0">
                      <a:moveTo>
                        <a:pt x="167" y="0"/>
                      </a:moveTo>
                      <a:cubicBezTo>
                        <a:pt x="72" y="0"/>
                        <a:pt x="1" y="83"/>
                        <a:pt x="1" y="167"/>
                      </a:cubicBezTo>
                      <a:lnTo>
                        <a:pt x="1" y="655"/>
                      </a:lnTo>
                      <a:cubicBezTo>
                        <a:pt x="1" y="750"/>
                        <a:pt x="72" y="822"/>
                        <a:pt x="167" y="822"/>
                      </a:cubicBezTo>
                      <a:cubicBezTo>
                        <a:pt x="251" y="822"/>
                        <a:pt x="322" y="750"/>
                        <a:pt x="322" y="655"/>
                      </a:cubicBezTo>
                      <a:lnTo>
                        <a:pt x="322" y="167"/>
                      </a:lnTo>
                      <a:cubicBezTo>
                        <a:pt x="322" y="83"/>
                        <a:pt x="251" y="0"/>
                        <a:pt x="16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11174;p89">
                  <a:extLst>
                    <a:ext uri="{FF2B5EF4-FFF2-40B4-BE49-F238E27FC236}">
                      <a16:creationId xmlns:a16="http://schemas.microsoft.com/office/drawing/2014/main" id="{12BEA920-A0A8-4AEF-2074-AF0D419C4834}"/>
                    </a:ext>
                  </a:extLst>
                </p:cNvPr>
                <p:cNvSpPr/>
                <p:nvPr/>
              </p:nvSpPr>
              <p:spPr>
                <a:xfrm>
                  <a:off x="8045908" y="2750789"/>
                  <a:ext cx="10662" cy="26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822" extrusionOk="0">
                      <a:moveTo>
                        <a:pt x="155" y="0"/>
                      </a:moveTo>
                      <a:cubicBezTo>
                        <a:pt x="72" y="0"/>
                        <a:pt x="1" y="83"/>
                        <a:pt x="1" y="167"/>
                      </a:cubicBezTo>
                      <a:lnTo>
                        <a:pt x="1" y="655"/>
                      </a:lnTo>
                      <a:cubicBezTo>
                        <a:pt x="1" y="750"/>
                        <a:pt x="72" y="822"/>
                        <a:pt x="155" y="822"/>
                      </a:cubicBezTo>
                      <a:cubicBezTo>
                        <a:pt x="251" y="822"/>
                        <a:pt x="322" y="750"/>
                        <a:pt x="322" y="655"/>
                      </a:cubicBezTo>
                      <a:lnTo>
                        <a:pt x="322" y="167"/>
                      </a:lnTo>
                      <a:cubicBezTo>
                        <a:pt x="334" y="83"/>
                        <a:pt x="263" y="0"/>
                        <a:pt x="15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11175;p89">
                  <a:extLst>
                    <a:ext uri="{FF2B5EF4-FFF2-40B4-BE49-F238E27FC236}">
                      <a16:creationId xmlns:a16="http://schemas.microsoft.com/office/drawing/2014/main" id="{AF0B7144-4E56-C7A1-4ECE-A5A8FC0828E0}"/>
                    </a:ext>
                  </a:extLst>
                </p:cNvPr>
                <p:cNvSpPr/>
                <p:nvPr/>
              </p:nvSpPr>
              <p:spPr>
                <a:xfrm>
                  <a:off x="8073184" y="2595789"/>
                  <a:ext cx="136858" cy="112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0" h="3549" extrusionOk="0">
                      <a:moveTo>
                        <a:pt x="2156" y="1"/>
                      </a:moveTo>
                      <a:cubicBezTo>
                        <a:pt x="2073" y="1"/>
                        <a:pt x="2001" y="84"/>
                        <a:pt x="2001" y="167"/>
                      </a:cubicBezTo>
                      <a:lnTo>
                        <a:pt x="2001" y="2048"/>
                      </a:lnTo>
                      <a:lnTo>
                        <a:pt x="108" y="3251"/>
                      </a:lnTo>
                      <a:cubicBezTo>
                        <a:pt x="37" y="3299"/>
                        <a:pt x="1" y="3406"/>
                        <a:pt x="60" y="3477"/>
                      </a:cubicBezTo>
                      <a:cubicBezTo>
                        <a:pt x="96" y="3525"/>
                        <a:pt x="156" y="3549"/>
                        <a:pt x="191" y="3549"/>
                      </a:cubicBezTo>
                      <a:cubicBezTo>
                        <a:pt x="227" y="3549"/>
                        <a:pt x="251" y="3537"/>
                        <a:pt x="287" y="3525"/>
                      </a:cubicBezTo>
                      <a:lnTo>
                        <a:pt x="2156" y="2334"/>
                      </a:lnTo>
                      <a:lnTo>
                        <a:pt x="4037" y="3525"/>
                      </a:lnTo>
                      <a:cubicBezTo>
                        <a:pt x="4063" y="3538"/>
                        <a:pt x="4093" y="3544"/>
                        <a:pt x="4123" y="3544"/>
                      </a:cubicBezTo>
                      <a:cubicBezTo>
                        <a:pt x="4178" y="3544"/>
                        <a:pt x="4233" y="3523"/>
                        <a:pt x="4263" y="3477"/>
                      </a:cubicBezTo>
                      <a:cubicBezTo>
                        <a:pt x="4299" y="3406"/>
                        <a:pt x="4287" y="3299"/>
                        <a:pt x="4216" y="3251"/>
                      </a:cubicBezTo>
                      <a:lnTo>
                        <a:pt x="2323" y="2048"/>
                      </a:lnTo>
                      <a:lnTo>
                        <a:pt x="2323" y="167"/>
                      </a:lnTo>
                      <a:cubicBezTo>
                        <a:pt x="2323" y="84"/>
                        <a:pt x="2251" y="1"/>
                        <a:pt x="215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11176;p89">
                  <a:extLst>
                    <a:ext uri="{FF2B5EF4-FFF2-40B4-BE49-F238E27FC236}">
                      <a16:creationId xmlns:a16="http://schemas.microsoft.com/office/drawing/2014/main" id="{62096EF2-7EF5-5774-3A0D-8AFDE7DCB046}"/>
                    </a:ext>
                  </a:extLst>
                </p:cNvPr>
                <p:cNvSpPr/>
                <p:nvPr/>
              </p:nvSpPr>
              <p:spPr>
                <a:xfrm>
                  <a:off x="8085310" y="2415041"/>
                  <a:ext cx="112956" cy="169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9" h="5311" extrusionOk="0">
                      <a:moveTo>
                        <a:pt x="1775" y="334"/>
                      </a:moveTo>
                      <a:cubicBezTo>
                        <a:pt x="2061" y="334"/>
                        <a:pt x="2335" y="453"/>
                        <a:pt x="2525" y="643"/>
                      </a:cubicBezTo>
                      <a:cubicBezTo>
                        <a:pt x="2716" y="846"/>
                        <a:pt x="2835" y="1119"/>
                        <a:pt x="2870" y="1417"/>
                      </a:cubicBezTo>
                      <a:cubicBezTo>
                        <a:pt x="2882" y="1524"/>
                        <a:pt x="2894" y="1655"/>
                        <a:pt x="2906" y="1822"/>
                      </a:cubicBezTo>
                      <a:cubicBezTo>
                        <a:pt x="2727" y="1500"/>
                        <a:pt x="2430" y="1286"/>
                        <a:pt x="2061" y="1167"/>
                      </a:cubicBezTo>
                      <a:cubicBezTo>
                        <a:pt x="1727" y="1060"/>
                        <a:pt x="1430" y="1060"/>
                        <a:pt x="1418" y="1060"/>
                      </a:cubicBezTo>
                      <a:cubicBezTo>
                        <a:pt x="1382" y="1060"/>
                        <a:pt x="1334" y="1072"/>
                        <a:pt x="1299" y="1108"/>
                      </a:cubicBezTo>
                      <a:lnTo>
                        <a:pt x="1001" y="1417"/>
                      </a:lnTo>
                      <a:cubicBezTo>
                        <a:pt x="942" y="1477"/>
                        <a:pt x="942" y="1596"/>
                        <a:pt x="1001" y="1655"/>
                      </a:cubicBezTo>
                      <a:cubicBezTo>
                        <a:pt x="1031" y="1685"/>
                        <a:pt x="1075" y="1700"/>
                        <a:pt x="1120" y="1700"/>
                      </a:cubicBezTo>
                      <a:cubicBezTo>
                        <a:pt x="1165" y="1700"/>
                        <a:pt x="1209" y="1685"/>
                        <a:pt x="1239" y="1655"/>
                      </a:cubicBezTo>
                      <a:lnTo>
                        <a:pt x="1501" y="1405"/>
                      </a:lnTo>
                      <a:cubicBezTo>
                        <a:pt x="1584" y="1405"/>
                        <a:pt x="1763" y="1417"/>
                        <a:pt x="1954" y="1489"/>
                      </a:cubicBezTo>
                      <a:cubicBezTo>
                        <a:pt x="2299" y="1608"/>
                        <a:pt x="2537" y="1798"/>
                        <a:pt x="2668" y="2084"/>
                      </a:cubicBezTo>
                      <a:cubicBezTo>
                        <a:pt x="2596" y="2512"/>
                        <a:pt x="2227" y="2846"/>
                        <a:pt x="1775" y="2846"/>
                      </a:cubicBezTo>
                      <a:cubicBezTo>
                        <a:pt x="1287" y="2846"/>
                        <a:pt x="870" y="2441"/>
                        <a:pt x="870" y="1941"/>
                      </a:cubicBezTo>
                      <a:cubicBezTo>
                        <a:pt x="870" y="1846"/>
                        <a:pt x="799" y="1774"/>
                        <a:pt x="703" y="1774"/>
                      </a:cubicBezTo>
                      <a:cubicBezTo>
                        <a:pt x="691" y="1774"/>
                        <a:pt x="680" y="1774"/>
                        <a:pt x="644" y="1786"/>
                      </a:cubicBezTo>
                      <a:cubicBezTo>
                        <a:pt x="668" y="1655"/>
                        <a:pt x="680" y="1524"/>
                        <a:pt x="691" y="1417"/>
                      </a:cubicBezTo>
                      <a:cubicBezTo>
                        <a:pt x="703" y="1119"/>
                        <a:pt x="822" y="834"/>
                        <a:pt x="1037" y="643"/>
                      </a:cubicBezTo>
                      <a:cubicBezTo>
                        <a:pt x="1227" y="429"/>
                        <a:pt x="1501" y="334"/>
                        <a:pt x="1775" y="334"/>
                      </a:cubicBezTo>
                      <a:close/>
                      <a:moveTo>
                        <a:pt x="572" y="2239"/>
                      </a:moveTo>
                      <a:cubicBezTo>
                        <a:pt x="644" y="2536"/>
                        <a:pt x="822" y="2786"/>
                        <a:pt x="1084" y="2965"/>
                      </a:cubicBezTo>
                      <a:lnTo>
                        <a:pt x="1084" y="3143"/>
                      </a:lnTo>
                      <a:cubicBezTo>
                        <a:pt x="763" y="3084"/>
                        <a:pt x="549" y="3013"/>
                        <a:pt x="394" y="2929"/>
                      </a:cubicBezTo>
                      <a:cubicBezTo>
                        <a:pt x="382" y="2929"/>
                        <a:pt x="394" y="2917"/>
                        <a:pt x="394" y="2917"/>
                      </a:cubicBezTo>
                      <a:cubicBezTo>
                        <a:pt x="465" y="2727"/>
                        <a:pt x="525" y="2477"/>
                        <a:pt x="572" y="2239"/>
                      </a:cubicBezTo>
                      <a:close/>
                      <a:moveTo>
                        <a:pt x="2989" y="2239"/>
                      </a:moveTo>
                      <a:cubicBezTo>
                        <a:pt x="3025" y="2489"/>
                        <a:pt x="3108" y="2727"/>
                        <a:pt x="3168" y="2917"/>
                      </a:cubicBezTo>
                      <a:lnTo>
                        <a:pt x="3168" y="2929"/>
                      </a:lnTo>
                      <a:cubicBezTo>
                        <a:pt x="3025" y="2989"/>
                        <a:pt x="2811" y="3084"/>
                        <a:pt x="2477" y="3143"/>
                      </a:cubicBezTo>
                      <a:lnTo>
                        <a:pt x="2477" y="2965"/>
                      </a:lnTo>
                      <a:cubicBezTo>
                        <a:pt x="2716" y="2798"/>
                        <a:pt x="2906" y="2536"/>
                        <a:pt x="2989" y="2239"/>
                      </a:cubicBezTo>
                      <a:close/>
                      <a:moveTo>
                        <a:pt x="2168" y="3108"/>
                      </a:moveTo>
                      <a:lnTo>
                        <a:pt x="2168" y="3286"/>
                      </a:lnTo>
                      <a:cubicBezTo>
                        <a:pt x="2168" y="3346"/>
                        <a:pt x="2180" y="3405"/>
                        <a:pt x="2204" y="3453"/>
                      </a:cubicBezTo>
                      <a:lnTo>
                        <a:pt x="2037" y="3608"/>
                      </a:lnTo>
                      <a:cubicBezTo>
                        <a:pt x="1960" y="3673"/>
                        <a:pt x="1864" y="3706"/>
                        <a:pt x="1772" y="3706"/>
                      </a:cubicBezTo>
                      <a:cubicBezTo>
                        <a:pt x="1680" y="3706"/>
                        <a:pt x="1590" y="3673"/>
                        <a:pt x="1525" y="3608"/>
                      </a:cubicBezTo>
                      <a:lnTo>
                        <a:pt x="1382" y="3453"/>
                      </a:lnTo>
                      <a:cubicBezTo>
                        <a:pt x="1406" y="3405"/>
                        <a:pt x="1418" y="3346"/>
                        <a:pt x="1418" y="3286"/>
                      </a:cubicBezTo>
                      <a:lnTo>
                        <a:pt x="1418" y="3108"/>
                      </a:lnTo>
                      <a:cubicBezTo>
                        <a:pt x="1537" y="3143"/>
                        <a:pt x="1656" y="3167"/>
                        <a:pt x="1799" y="3167"/>
                      </a:cubicBezTo>
                      <a:cubicBezTo>
                        <a:pt x="1930" y="3167"/>
                        <a:pt x="2049" y="3155"/>
                        <a:pt x="2168" y="3108"/>
                      </a:cubicBezTo>
                      <a:close/>
                      <a:moveTo>
                        <a:pt x="1775" y="0"/>
                      </a:moveTo>
                      <a:cubicBezTo>
                        <a:pt x="1037" y="0"/>
                        <a:pt x="418" y="607"/>
                        <a:pt x="358" y="1405"/>
                      </a:cubicBezTo>
                      <a:cubicBezTo>
                        <a:pt x="334" y="1727"/>
                        <a:pt x="227" y="2417"/>
                        <a:pt x="84" y="2810"/>
                      </a:cubicBezTo>
                      <a:cubicBezTo>
                        <a:pt x="25" y="2989"/>
                        <a:pt x="96" y="3167"/>
                        <a:pt x="263" y="3251"/>
                      </a:cubicBezTo>
                      <a:cubicBezTo>
                        <a:pt x="382" y="3310"/>
                        <a:pt x="572" y="3382"/>
                        <a:pt x="822" y="3441"/>
                      </a:cubicBezTo>
                      <a:lnTo>
                        <a:pt x="394" y="3644"/>
                      </a:lnTo>
                      <a:cubicBezTo>
                        <a:pt x="156" y="3763"/>
                        <a:pt x="1" y="4001"/>
                        <a:pt x="1" y="4275"/>
                      </a:cubicBezTo>
                      <a:lnTo>
                        <a:pt x="1" y="5156"/>
                      </a:lnTo>
                      <a:cubicBezTo>
                        <a:pt x="1" y="5239"/>
                        <a:pt x="84" y="5310"/>
                        <a:pt x="168" y="5310"/>
                      </a:cubicBezTo>
                      <a:cubicBezTo>
                        <a:pt x="263" y="5310"/>
                        <a:pt x="334" y="5239"/>
                        <a:pt x="334" y="5156"/>
                      </a:cubicBezTo>
                      <a:lnTo>
                        <a:pt x="334" y="4275"/>
                      </a:lnTo>
                      <a:cubicBezTo>
                        <a:pt x="334" y="4144"/>
                        <a:pt x="406" y="4001"/>
                        <a:pt x="537" y="3941"/>
                      </a:cubicBezTo>
                      <a:lnTo>
                        <a:pt x="1096" y="3667"/>
                      </a:lnTo>
                      <a:lnTo>
                        <a:pt x="1287" y="3846"/>
                      </a:lnTo>
                      <a:cubicBezTo>
                        <a:pt x="1418" y="3977"/>
                        <a:pt x="1596" y="4036"/>
                        <a:pt x="1763" y="4036"/>
                      </a:cubicBezTo>
                      <a:cubicBezTo>
                        <a:pt x="1942" y="4036"/>
                        <a:pt x="2108" y="3977"/>
                        <a:pt x="2239" y="3846"/>
                      </a:cubicBezTo>
                      <a:lnTo>
                        <a:pt x="2430" y="3667"/>
                      </a:lnTo>
                      <a:lnTo>
                        <a:pt x="2977" y="3941"/>
                      </a:lnTo>
                      <a:cubicBezTo>
                        <a:pt x="3097" y="4001"/>
                        <a:pt x="3192" y="4144"/>
                        <a:pt x="3192" y="4275"/>
                      </a:cubicBezTo>
                      <a:lnTo>
                        <a:pt x="3192" y="5156"/>
                      </a:lnTo>
                      <a:cubicBezTo>
                        <a:pt x="3192" y="5239"/>
                        <a:pt x="3263" y="5310"/>
                        <a:pt x="3358" y="5310"/>
                      </a:cubicBezTo>
                      <a:cubicBezTo>
                        <a:pt x="3442" y="5310"/>
                        <a:pt x="3513" y="5239"/>
                        <a:pt x="3513" y="5156"/>
                      </a:cubicBezTo>
                      <a:lnTo>
                        <a:pt x="3513" y="4275"/>
                      </a:lnTo>
                      <a:cubicBezTo>
                        <a:pt x="3549" y="4001"/>
                        <a:pt x="3406" y="3763"/>
                        <a:pt x="3168" y="3644"/>
                      </a:cubicBezTo>
                      <a:lnTo>
                        <a:pt x="2727" y="3441"/>
                      </a:lnTo>
                      <a:cubicBezTo>
                        <a:pt x="2989" y="3382"/>
                        <a:pt x="3180" y="3310"/>
                        <a:pt x="3299" y="3251"/>
                      </a:cubicBezTo>
                      <a:cubicBezTo>
                        <a:pt x="3454" y="3167"/>
                        <a:pt x="3537" y="2977"/>
                        <a:pt x="3478" y="2810"/>
                      </a:cubicBezTo>
                      <a:cubicBezTo>
                        <a:pt x="3323" y="2417"/>
                        <a:pt x="3204" y="1727"/>
                        <a:pt x="3192" y="1405"/>
                      </a:cubicBezTo>
                      <a:cubicBezTo>
                        <a:pt x="3132" y="596"/>
                        <a:pt x="2525" y="0"/>
                        <a:pt x="177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11177;p89">
                  <a:extLst>
                    <a:ext uri="{FF2B5EF4-FFF2-40B4-BE49-F238E27FC236}">
                      <a16:creationId xmlns:a16="http://schemas.microsoft.com/office/drawing/2014/main" id="{0FE20EE7-9B79-14CC-4C63-85BB2081618D}"/>
                    </a:ext>
                  </a:extLst>
                </p:cNvPr>
                <p:cNvSpPr/>
                <p:nvPr/>
              </p:nvSpPr>
              <p:spPr>
                <a:xfrm>
                  <a:off x="8108449" y="2557501"/>
                  <a:ext cx="10248" cy="26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823" extrusionOk="0">
                      <a:moveTo>
                        <a:pt x="155" y="1"/>
                      </a:moveTo>
                      <a:cubicBezTo>
                        <a:pt x="72" y="1"/>
                        <a:pt x="0" y="84"/>
                        <a:pt x="0" y="168"/>
                      </a:cubicBezTo>
                      <a:lnTo>
                        <a:pt x="0" y="656"/>
                      </a:lnTo>
                      <a:cubicBezTo>
                        <a:pt x="0" y="751"/>
                        <a:pt x="72" y="823"/>
                        <a:pt x="155" y="823"/>
                      </a:cubicBezTo>
                      <a:cubicBezTo>
                        <a:pt x="250" y="823"/>
                        <a:pt x="322" y="751"/>
                        <a:pt x="322" y="656"/>
                      </a:cubicBezTo>
                      <a:lnTo>
                        <a:pt x="322" y="168"/>
                      </a:lnTo>
                      <a:cubicBezTo>
                        <a:pt x="322" y="84"/>
                        <a:pt x="250" y="1"/>
                        <a:pt x="15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11178;p89">
                  <a:extLst>
                    <a:ext uri="{FF2B5EF4-FFF2-40B4-BE49-F238E27FC236}">
                      <a16:creationId xmlns:a16="http://schemas.microsoft.com/office/drawing/2014/main" id="{B4FF0346-2021-7D23-C9F8-9D35A73F4256}"/>
                    </a:ext>
                  </a:extLst>
                </p:cNvPr>
                <p:cNvSpPr/>
                <p:nvPr/>
              </p:nvSpPr>
              <p:spPr>
                <a:xfrm>
                  <a:off x="8165293" y="2557501"/>
                  <a:ext cx="10248" cy="26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823" extrusionOk="0">
                      <a:moveTo>
                        <a:pt x="155" y="1"/>
                      </a:moveTo>
                      <a:cubicBezTo>
                        <a:pt x="72" y="1"/>
                        <a:pt x="0" y="84"/>
                        <a:pt x="0" y="168"/>
                      </a:cubicBezTo>
                      <a:lnTo>
                        <a:pt x="0" y="656"/>
                      </a:lnTo>
                      <a:cubicBezTo>
                        <a:pt x="0" y="751"/>
                        <a:pt x="72" y="823"/>
                        <a:pt x="155" y="823"/>
                      </a:cubicBezTo>
                      <a:cubicBezTo>
                        <a:pt x="250" y="823"/>
                        <a:pt x="322" y="751"/>
                        <a:pt x="322" y="656"/>
                      </a:cubicBezTo>
                      <a:lnTo>
                        <a:pt x="322" y="168"/>
                      </a:lnTo>
                      <a:cubicBezTo>
                        <a:pt x="322" y="84"/>
                        <a:pt x="250" y="1"/>
                        <a:pt x="15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11179;p89">
                  <a:extLst>
                    <a:ext uri="{FF2B5EF4-FFF2-40B4-BE49-F238E27FC236}">
                      <a16:creationId xmlns:a16="http://schemas.microsoft.com/office/drawing/2014/main" id="{B2C42F04-0134-483F-D9A3-85A5EC607AD6}"/>
                    </a:ext>
                  </a:extLst>
                </p:cNvPr>
                <p:cNvSpPr/>
                <p:nvPr/>
              </p:nvSpPr>
              <p:spPr>
                <a:xfrm>
                  <a:off x="8238432" y="2635956"/>
                  <a:ext cx="45481" cy="15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9" h="501" extrusionOk="0">
                      <a:moveTo>
                        <a:pt x="167" y="1"/>
                      </a:moveTo>
                      <a:cubicBezTo>
                        <a:pt x="83" y="1"/>
                        <a:pt x="0" y="72"/>
                        <a:pt x="0" y="155"/>
                      </a:cubicBezTo>
                      <a:cubicBezTo>
                        <a:pt x="0" y="251"/>
                        <a:pt x="83" y="322"/>
                        <a:pt x="167" y="322"/>
                      </a:cubicBezTo>
                      <a:cubicBezTo>
                        <a:pt x="357" y="322"/>
                        <a:pt x="893" y="358"/>
                        <a:pt x="1167" y="489"/>
                      </a:cubicBezTo>
                      <a:cubicBezTo>
                        <a:pt x="1191" y="501"/>
                        <a:pt x="1214" y="501"/>
                        <a:pt x="1238" y="501"/>
                      </a:cubicBezTo>
                      <a:cubicBezTo>
                        <a:pt x="1298" y="501"/>
                        <a:pt x="1357" y="477"/>
                        <a:pt x="1393" y="417"/>
                      </a:cubicBezTo>
                      <a:cubicBezTo>
                        <a:pt x="1429" y="334"/>
                        <a:pt x="1405" y="239"/>
                        <a:pt x="1310" y="191"/>
                      </a:cubicBezTo>
                      <a:cubicBezTo>
                        <a:pt x="929" y="1"/>
                        <a:pt x="202" y="1"/>
                        <a:pt x="16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11180;p89">
                  <a:extLst>
                    <a:ext uri="{FF2B5EF4-FFF2-40B4-BE49-F238E27FC236}">
                      <a16:creationId xmlns:a16="http://schemas.microsoft.com/office/drawing/2014/main" id="{9E6B2E7A-B396-01B0-BB52-6DD0A3F2ECD8}"/>
                    </a:ext>
                  </a:extLst>
                </p:cNvPr>
                <p:cNvSpPr/>
                <p:nvPr/>
              </p:nvSpPr>
              <p:spPr>
                <a:xfrm>
                  <a:off x="8198998" y="2607534"/>
                  <a:ext cx="123968" cy="169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5" h="5311" extrusionOk="0">
                      <a:moveTo>
                        <a:pt x="3049" y="322"/>
                      </a:moveTo>
                      <a:lnTo>
                        <a:pt x="3049" y="1025"/>
                      </a:lnTo>
                      <a:cubicBezTo>
                        <a:pt x="3049" y="1144"/>
                        <a:pt x="3013" y="1251"/>
                        <a:pt x="2965" y="1346"/>
                      </a:cubicBezTo>
                      <a:lnTo>
                        <a:pt x="2882" y="1513"/>
                      </a:lnTo>
                      <a:cubicBezTo>
                        <a:pt x="2870" y="1548"/>
                        <a:pt x="2870" y="1560"/>
                        <a:pt x="2870" y="1584"/>
                      </a:cubicBezTo>
                      <a:lnTo>
                        <a:pt x="2870" y="1941"/>
                      </a:lnTo>
                      <a:cubicBezTo>
                        <a:pt x="2870" y="2203"/>
                        <a:pt x="2763" y="2418"/>
                        <a:pt x="2596" y="2596"/>
                      </a:cubicBezTo>
                      <a:cubicBezTo>
                        <a:pt x="2406" y="2763"/>
                        <a:pt x="2168" y="2858"/>
                        <a:pt x="1930" y="2858"/>
                      </a:cubicBezTo>
                      <a:cubicBezTo>
                        <a:pt x="1453" y="2834"/>
                        <a:pt x="1049" y="2406"/>
                        <a:pt x="1049" y="1906"/>
                      </a:cubicBezTo>
                      <a:lnTo>
                        <a:pt x="1049" y="1584"/>
                      </a:lnTo>
                      <a:cubicBezTo>
                        <a:pt x="1049" y="1560"/>
                        <a:pt x="1049" y="1548"/>
                        <a:pt x="1037" y="1513"/>
                      </a:cubicBezTo>
                      <a:lnTo>
                        <a:pt x="929" y="1310"/>
                      </a:lnTo>
                      <a:cubicBezTo>
                        <a:pt x="882" y="1227"/>
                        <a:pt x="870" y="1144"/>
                        <a:pt x="870" y="1072"/>
                      </a:cubicBezTo>
                      <a:lnTo>
                        <a:pt x="870" y="1048"/>
                      </a:lnTo>
                      <a:cubicBezTo>
                        <a:pt x="870" y="655"/>
                        <a:pt x="1203" y="322"/>
                        <a:pt x="1596" y="322"/>
                      </a:cubicBezTo>
                      <a:close/>
                      <a:moveTo>
                        <a:pt x="2334" y="3132"/>
                      </a:moveTo>
                      <a:cubicBezTo>
                        <a:pt x="2334" y="3180"/>
                        <a:pt x="2346" y="3239"/>
                        <a:pt x="2358" y="3287"/>
                      </a:cubicBezTo>
                      <a:lnTo>
                        <a:pt x="2215" y="3418"/>
                      </a:lnTo>
                      <a:cubicBezTo>
                        <a:pt x="2138" y="3495"/>
                        <a:pt x="2043" y="3534"/>
                        <a:pt x="1949" y="3534"/>
                      </a:cubicBezTo>
                      <a:cubicBezTo>
                        <a:pt x="1855" y="3534"/>
                        <a:pt x="1763" y="3495"/>
                        <a:pt x="1691" y="3418"/>
                      </a:cubicBezTo>
                      <a:lnTo>
                        <a:pt x="1561" y="3287"/>
                      </a:lnTo>
                      <a:cubicBezTo>
                        <a:pt x="1572" y="3239"/>
                        <a:pt x="1584" y="3180"/>
                        <a:pt x="1584" y="3132"/>
                      </a:cubicBezTo>
                      <a:cubicBezTo>
                        <a:pt x="1691" y="3168"/>
                        <a:pt x="1811" y="3191"/>
                        <a:pt x="1918" y="3191"/>
                      </a:cubicBezTo>
                      <a:lnTo>
                        <a:pt x="1953" y="3191"/>
                      </a:lnTo>
                      <a:cubicBezTo>
                        <a:pt x="2096" y="3191"/>
                        <a:pt x="2215" y="3180"/>
                        <a:pt x="2334" y="3132"/>
                      </a:cubicBezTo>
                      <a:close/>
                      <a:moveTo>
                        <a:pt x="1584" y="1"/>
                      </a:moveTo>
                      <a:cubicBezTo>
                        <a:pt x="1001" y="1"/>
                        <a:pt x="525" y="477"/>
                        <a:pt x="525" y="1048"/>
                      </a:cubicBezTo>
                      <a:lnTo>
                        <a:pt x="525" y="1072"/>
                      </a:lnTo>
                      <a:cubicBezTo>
                        <a:pt x="525" y="1203"/>
                        <a:pt x="560" y="1334"/>
                        <a:pt x="620" y="1453"/>
                      </a:cubicBezTo>
                      <a:lnTo>
                        <a:pt x="703" y="1620"/>
                      </a:lnTo>
                      <a:lnTo>
                        <a:pt x="703" y="1882"/>
                      </a:lnTo>
                      <a:cubicBezTo>
                        <a:pt x="703" y="2322"/>
                        <a:pt x="918" y="2703"/>
                        <a:pt x="1239" y="2941"/>
                      </a:cubicBezTo>
                      <a:lnTo>
                        <a:pt x="1239" y="3096"/>
                      </a:lnTo>
                      <a:cubicBezTo>
                        <a:pt x="1239" y="3180"/>
                        <a:pt x="1180" y="3251"/>
                        <a:pt x="1108" y="3275"/>
                      </a:cubicBezTo>
                      <a:lnTo>
                        <a:pt x="513" y="3453"/>
                      </a:lnTo>
                      <a:cubicBezTo>
                        <a:pt x="215" y="3537"/>
                        <a:pt x="1" y="3811"/>
                        <a:pt x="1" y="4120"/>
                      </a:cubicBezTo>
                      <a:lnTo>
                        <a:pt x="1" y="5144"/>
                      </a:lnTo>
                      <a:cubicBezTo>
                        <a:pt x="1" y="5239"/>
                        <a:pt x="84" y="5311"/>
                        <a:pt x="167" y="5311"/>
                      </a:cubicBezTo>
                      <a:cubicBezTo>
                        <a:pt x="263" y="5311"/>
                        <a:pt x="334" y="5239"/>
                        <a:pt x="334" y="5144"/>
                      </a:cubicBezTo>
                      <a:lnTo>
                        <a:pt x="334" y="4120"/>
                      </a:lnTo>
                      <a:cubicBezTo>
                        <a:pt x="334" y="3953"/>
                        <a:pt x="441" y="3811"/>
                        <a:pt x="596" y="3763"/>
                      </a:cubicBezTo>
                      <a:lnTo>
                        <a:pt x="1191" y="3584"/>
                      </a:lnTo>
                      <a:cubicBezTo>
                        <a:pt x="1251" y="3572"/>
                        <a:pt x="1299" y="3537"/>
                        <a:pt x="1346" y="3525"/>
                      </a:cubicBezTo>
                      <a:lnTo>
                        <a:pt x="1453" y="3632"/>
                      </a:lnTo>
                      <a:cubicBezTo>
                        <a:pt x="1584" y="3763"/>
                        <a:pt x="1763" y="3834"/>
                        <a:pt x="1942" y="3834"/>
                      </a:cubicBezTo>
                      <a:cubicBezTo>
                        <a:pt x="2120" y="3834"/>
                        <a:pt x="2299" y="3763"/>
                        <a:pt x="2430" y="3632"/>
                      </a:cubicBezTo>
                      <a:lnTo>
                        <a:pt x="2537" y="3525"/>
                      </a:lnTo>
                      <a:cubicBezTo>
                        <a:pt x="2584" y="3549"/>
                        <a:pt x="2620" y="3572"/>
                        <a:pt x="2680" y="3584"/>
                      </a:cubicBezTo>
                      <a:lnTo>
                        <a:pt x="3275" y="3763"/>
                      </a:lnTo>
                      <a:cubicBezTo>
                        <a:pt x="3442" y="3811"/>
                        <a:pt x="3549" y="3953"/>
                        <a:pt x="3549" y="4120"/>
                      </a:cubicBezTo>
                      <a:lnTo>
                        <a:pt x="3549" y="5144"/>
                      </a:lnTo>
                      <a:cubicBezTo>
                        <a:pt x="3549" y="5239"/>
                        <a:pt x="3620" y="5311"/>
                        <a:pt x="3716" y="5311"/>
                      </a:cubicBezTo>
                      <a:cubicBezTo>
                        <a:pt x="3799" y="5311"/>
                        <a:pt x="3870" y="5239"/>
                        <a:pt x="3870" y="5144"/>
                      </a:cubicBezTo>
                      <a:lnTo>
                        <a:pt x="3870" y="4120"/>
                      </a:lnTo>
                      <a:cubicBezTo>
                        <a:pt x="3894" y="3822"/>
                        <a:pt x="3680" y="3549"/>
                        <a:pt x="3382" y="3465"/>
                      </a:cubicBezTo>
                      <a:lnTo>
                        <a:pt x="2787" y="3287"/>
                      </a:lnTo>
                      <a:cubicBezTo>
                        <a:pt x="2715" y="3251"/>
                        <a:pt x="2656" y="3180"/>
                        <a:pt x="2656" y="3108"/>
                      </a:cubicBezTo>
                      <a:lnTo>
                        <a:pt x="2656" y="2977"/>
                      </a:lnTo>
                      <a:cubicBezTo>
                        <a:pt x="2715" y="2930"/>
                        <a:pt x="2763" y="2882"/>
                        <a:pt x="2823" y="2834"/>
                      </a:cubicBezTo>
                      <a:cubicBezTo>
                        <a:pt x="3061" y="2596"/>
                        <a:pt x="3192" y="2287"/>
                        <a:pt x="3192" y="1941"/>
                      </a:cubicBezTo>
                      <a:lnTo>
                        <a:pt x="3192" y="1632"/>
                      </a:lnTo>
                      <a:lnTo>
                        <a:pt x="3251" y="1501"/>
                      </a:lnTo>
                      <a:cubicBezTo>
                        <a:pt x="3323" y="1346"/>
                        <a:pt x="3370" y="1191"/>
                        <a:pt x="3370" y="1025"/>
                      </a:cubicBezTo>
                      <a:lnTo>
                        <a:pt x="3370" y="155"/>
                      </a:lnTo>
                      <a:cubicBezTo>
                        <a:pt x="3370" y="72"/>
                        <a:pt x="3299" y="1"/>
                        <a:pt x="320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11181;p89">
                  <a:extLst>
                    <a:ext uri="{FF2B5EF4-FFF2-40B4-BE49-F238E27FC236}">
                      <a16:creationId xmlns:a16="http://schemas.microsoft.com/office/drawing/2014/main" id="{DC7FB0F3-DC4F-C177-DBE4-720511ACFBAD}"/>
                    </a:ext>
                  </a:extLst>
                </p:cNvPr>
                <p:cNvSpPr/>
                <p:nvPr/>
              </p:nvSpPr>
              <p:spPr>
                <a:xfrm>
                  <a:off x="8222137" y="2743946"/>
                  <a:ext cx="10248" cy="33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1037" extrusionOk="0">
                      <a:moveTo>
                        <a:pt x="155" y="1"/>
                      </a:moveTo>
                      <a:cubicBezTo>
                        <a:pt x="72" y="1"/>
                        <a:pt x="0" y="72"/>
                        <a:pt x="0" y="156"/>
                      </a:cubicBezTo>
                      <a:lnTo>
                        <a:pt x="0" y="870"/>
                      </a:lnTo>
                      <a:cubicBezTo>
                        <a:pt x="0" y="965"/>
                        <a:pt x="72" y="1037"/>
                        <a:pt x="155" y="1037"/>
                      </a:cubicBezTo>
                      <a:cubicBezTo>
                        <a:pt x="250" y="1037"/>
                        <a:pt x="322" y="965"/>
                        <a:pt x="322" y="870"/>
                      </a:cubicBezTo>
                      <a:lnTo>
                        <a:pt x="322" y="156"/>
                      </a:lnTo>
                      <a:cubicBezTo>
                        <a:pt x="322" y="72"/>
                        <a:pt x="250" y="1"/>
                        <a:pt x="15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1182;p89">
                  <a:extLst>
                    <a:ext uri="{FF2B5EF4-FFF2-40B4-BE49-F238E27FC236}">
                      <a16:creationId xmlns:a16="http://schemas.microsoft.com/office/drawing/2014/main" id="{5B97E38F-E8C6-B31E-4510-968F9539C8DB}"/>
                    </a:ext>
                  </a:extLst>
                </p:cNvPr>
                <p:cNvSpPr/>
                <p:nvPr/>
              </p:nvSpPr>
              <p:spPr>
                <a:xfrm>
                  <a:off x="8289579" y="2743946"/>
                  <a:ext cx="10630" cy="33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1037" extrusionOk="0">
                      <a:moveTo>
                        <a:pt x="167" y="1"/>
                      </a:moveTo>
                      <a:cubicBezTo>
                        <a:pt x="84" y="1"/>
                        <a:pt x="0" y="72"/>
                        <a:pt x="0" y="156"/>
                      </a:cubicBezTo>
                      <a:lnTo>
                        <a:pt x="0" y="870"/>
                      </a:lnTo>
                      <a:cubicBezTo>
                        <a:pt x="0" y="965"/>
                        <a:pt x="84" y="1037"/>
                        <a:pt x="167" y="1037"/>
                      </a:cubicBezTo>
                      <a:cubicBezTo>
                        <a:pt x="250" y="1037"/>
                        <a:pt x="334" y="965"/>
                        <a:pt x="334" y="870"/>
                      </a:cubicBezTo>
                      <a:lnTo>
                        <a:pt x="334" y="156"/>
                      </a:lnTo>
                      <a:cubicBezTo>
                        <a:pt x="334" y="72"/>
                        <a:pt x="262" y="1"/>
                        <a:pt x="16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EEB6B56-7A57-91F6-DEA9-A67227841985}"/>
                </a:ext>
              </a:extLst>
            </p:cNvPr>
            <p:cNvSpPr txBox="1"/>
            <p:nvPr/>
          </p:nvSpPr>
          <p:spPr>
            <a:xfrm>
              <a:off x="277432" y="2206530"/>
              <a:ext cx="147716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2"/>
                  </a:solidFill>
                </a:rPr>
                <a:t>Increase Access for Underserved Populations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507F3A2-3214-E96E-D532-04F133918649}"/>
                </a:ext>
              </a:extLst>
            </p:cNvPr>
            <p:cNvSpPr txBox="1"/>
            <p:nvPr/>
          </p:nvSpPr>
          <p:spPr>
            <a:xfrm>
              <a:off x="3884969" y="2225791"/>
              <a:ext cx="1477161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400" dirty="0">
                  <a:solidFill>
                    <a:schemeClr val="bg2"/>
                  </a:solidFill>
                </a:rPr>
                <a:t>Increase Affordability</a:t>
              </a:r>
            </a:p>
            <a:p>
              <a:pPr lvl="0"/>
              <a:endParaRPr lang="en-US" sz="1400" b="1" dirty="0">
                <a:solidFill>
                  <a:schemeClr val="bg2"/>
                </a:solidFill>
              </a:endParaRPr>
            </a:p>
            <a:p>
              <a:pPr lvl="0"/>
              <a:r>
                <a:rPr lang="en-US" sz="1400" dirty="0">
                  <a:solidFill>
                    <a:schemeClr val="bg2"/>
                  </a:solidFill>
                </a:rPr>
                <a:t>Improve University Productivity</a:t>
              </a:r>
              <a:endParaRPr lang="en-US" sz="1400" b="0" dirty="0">
                <a:solidFill>
                  <a:schemeClr val="bg2"/>
                </a:solidFill>
              </a:endParaRPr>
            </a:p>
            <a:p>
              <a:endParaRPr lang="en-US" dirty="0"/>
            </a:p>
            <a:p>
              <a:endParaRPr lang="en-US" dirty="0"/>
            </a:p>
            <a:p>
              <a:pPr lvl="0"/>
              <a:endParaRPr lang="en-US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9B6450F-A45B-CE7E-C326-5C440B945FAD}"/>
                </a:ext>
              </a:extLst>
            </p:cNvPr>
            <p:cNvSpPr txBox="1"/>
            <p:nvPr/>
          </p:nvSpPr>
          <p:spPr>
            <a:xfrm>
              <a:off x="7364858" y="2206529"/>
              <a:ext cx="1477161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400" dirty="0">
                  <a:solidFill>
                    <a:schemeClr val="bg2"/>
                  </a:solidFill>
                </a:rPr>
                <a:t>Improve the Employee Experience </a:t>
              </a:r>
            </a:p>
            <a:p>
              <a:pPr lvl="0"/>
              <a:endParaRPr kumimoji="0" lang="en-US" sz="1400" b="1" i="0" u="none" strike="noStrike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n-ea"/>
                <a:cs typeface="+mn-cs"/>
              </a:endParaRPr>
            </a:p>
            <a:p>
              <a:pPr lvl="0"/>
              <a:r>
                <a:rPr lang="en-US" sz="1400" dirty="0">
                  <a:solidFill>
                    <a:schemeClr val="bg2"/>
                  </a:solidFill>
                </a:rPr>
                <a:t>Improve Faculty and Staff Retention</a:t>
              </a:r>
              <a:endParaRPr kumimoji="0" lang="en-US" sz="1400" b="1" i="0" u="none" strike="noStrike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n-ea"/>
                <a:cs typeface="+mn-cs"/>
              </a:endParaRPr>
            </a:p>
            <a:p>
              <a:endParaRPr lang="en-US" dirty="0"/>
            </a:p>
            <a:p>
              <a:endParaRPr lang="en-US" dirty="0"/>
            </a:p>
            <a:p>
              <a:pPr lvl="0"/>
              <a:endParaRPr lang="en-US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2768E-8AD2-BAC8-369E-1684713AE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DE913-508A-8F41-B74F-DB06C609F153}" type="slidenum">
              <a:rPr lang="en-US" smtClean="0"/>
              <a:t>6</a:t>
            </a:fld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BF4B4CE-941C-F799-0FC8-F4B70051A436}"/>
              </a:ext>
            </a:extLst>
          </p:cNvPr>
          <p:cNvSpPr txBox="1"/>
          <p:nvPr/>
        </p:nvSpPr>
        <p:spPr>
          <a:xfrm>
            <a:off x="2084030" y="2418792"/>
            <a:ext cx="147716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Increase Undergraduate Student Success</a:t>
            </a:r>
          </a:p>
          <a:p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Increase Graduate Student Success</a:t>
            </a:r>
          </a:p>
          <a:p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kumimoji="0" lang="en-US" sz="1400" b="1" i="0" u="none" strike="noStrike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Improve Student Mental Health</a:t>
            </a:r>
          </a:p>
          <a:p>
            <a:endParaRPr lang="en-US" dirty="0"/>
          </a:p>
          <a:p>
            <a:endParaRPr lang="en-US" dirty="0"/>
          </a:p>
          <a:p>
            <a:pPr lvl="0"/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5E30242-614E-7CEA-0D22-9D1C8D23E21B}"/>
              </a:ext>
            </a:extLst>
          </p:cNvPr>
          <p:cNvSpPr txBox="1"/>
          <p:nvPr/>
        </p:nvSpPr>
        <p:spPr>
          <a:xfrm>
            <a:off x="5647600" y="2345957"/>
            <a:ext cx="147716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accent1"/>
                </a:solidFill>
              </a:rPr>
              <a:t>Increase the University System’s Contribution to the State’s Critical Workforces</a:t>
            </a:r>
          </a:p>
          <a:p>
            <a:pPr lvl="0"/>
            <a:endParaRPr lang="en-US" sz="1400" b="1" dirty="0">
              <a:solidFill>
                <a:schemeClr val="accent1"/>
              </a:solidFill>
            </a:endParaRPr>
          </a:p>
          <a:p>
            <a:pPr lvl="0"/>
            <a:r>
              <a:rPr lang="en-US" sz="1400" dirty="0">
                <a:solidFill>
                  <a:schemeClr val="accent1"/>
                </a:solidFill>
              </a:rPr>
              <a:t>Increase Research Productivity </a:t>
            </a:r>
          </a:p>
          <a:p>
            <a:pPr lvl="0"/>
            <a:endParaRPr lang="en-US" sz="1400" b="0" dirty="0">
              <a:solidFill>
                <a:schemeClr val="accent1"/>
              </a:solidFill>
            </a:endParaRPr>
          </a:p>
          <a:p>
            <a:pPr lvl="0"/>
            <a:r>
              <a:rPr lang="en-US" sz="1400" dirty="0">
                <a:solidFill>
                  <a:schemeClr val="accent1"/>
                </a:solidFill>
              </a:rPr>
              <a:t>Increase Military Partnerships</a:t>
            </a:r>
            <a:endParaRPr lang="en-US" sz="1400" b="0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8F92883-4FDE-F208-7920-592D114AD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3964" y="6180383"/>
            <a:ext cx="5652725" cy="631841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>
                <a:hlinkClick r:id="rId5"/>
              </a:rPr>
              <a:t>www.northcarolina.edu/strategic-planning</a:t>
            </a:r>
            <a:r>
              <a:rPr lang="en-US" sz="20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9D6DF-F2D1-DA29-FFF8-0F6410B7F1D7}"/>
              </a:ext>
            </a:extLst>
          </p:cNvPr>
          <p:cNvSpPr txBox="1">
            <a:spLocks/>
          </p:cNvSpPr>
          <p:nvPr/>
        </p:nvSpPr>
        <p:spPr>
          <a:xfrm>
            <a:off x="1680608" y="50098"/>
            <a:ext cx="5652725" cy="63184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4A1B15"/>
              </a:buClr>
              <a:buSzPct val="75000"/>
              <a:buFont typeface="Courier New"/>
              <a:buChar char="o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5000"/>
              <a:buFont typeface="Arial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b="1" dirty="0"/>
              <a:t>Higher Expectations: 2022-2027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0B0A5F8-3040-41B5-079C-C81C114B8C94}"/>
                  </a:ext>
                </a:extLst>
              </p14:cNvPr>
              <p14:cNvContentPartPr/>
              <p14:nvPr/>
            </p14:nvContentPartPr>
            <p14:xfrm>
              <a:off x="-1451288" y="3751492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0B0A5F8-3040-41B5-079C-C81C114B8C9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460288" y="374249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DB7025BB-045E-217A-CA98-644CC8B82F83}"/>
              </a:ext>
            </a:extLst>
          </p:cNvPr>
          <p:cNvSpPr txBox="1"/>
          <p:nvPr/>
        </p:nvSpPr>
        <p:spPr>
          <a:xfrm>
            <a:off x="2019239" y="3970157"/>
            <a:ext cx="1619003" cy="995382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n>
                <a:solidFill>
                  <a:srgbClr val="00206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70017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047A0-48AC-6E43-B363-48312CC7B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0844"/>
            <a:ext cx="8229600" cy="743415"/>
          </a:xfrm>
        </p:spPr>
        <p:txBody>
          <a:bodyPr>
            <a:normAutofit/>
          </a:bodyPr>
          <a:lstStyle/>
          <a:p>
            <a:r>
              <a:rPr lang="en-US"/>
              <a:t>Core Performance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18FED-354A-2D9A-41C7-6F2F06F3F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825" y="1195922"/>
            <a:ext cx="7034349" cy="4871776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/>
              <a:t>Four-Year Graduation Rate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/>
              <a:t>Undergraduate Degree Efficiency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/>
              <a:t>Average Credits Earned per Year 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/>
              <a:t>First-Time Student Debt at Graduation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/>
              <a:t>Transfer Student Debt at Graduation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/>
              <a:t>Education and Related Expenses per Degree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F560C-02EA-B83F-3512-314CD95040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DE913-508A-8F41-B74F-DB06C609F1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25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/>
              <a:t>Data-Informed Approach to Goal-Setting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DE913-508A-8F41-B74F-DB06C609F153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91DB292-659C-4197-BAA9-C2C552A4B1F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202" y="1161750"/>
          <a:ext cx="8229600" cy="4956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4054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E718A5F-56AE-FA43-7F80-810E331E822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299" y="1155670"/>
          <a:ext cx="8915402" cy="3863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6590">
                  <a:extLst>
                    <a:ext uri="{9D8B030D-6E8A-4147-A177-3AD203B41FA5}">
                      <a16:colId xmlns:a16="http://schemas.microsoft.com/office/drawing/2014/main" val="9387868"/>
                    </a:ext>
                  </a:extLst>
                </a:gridCol>
                <a:gridCol w="849086">
                  <a:extLst>
                    <a:ext uri="{9D8B030D-6E8A-4147-A177-3AD203B41FA5}">
                      <a16:colId xmlns:a16="http://schemas.microsoft.com/office/drawing/2014/main" val="1522012581"/>
                    </a:ext>
                  </a:extLst>
                </a:gridCol>
                <a:gridCol w="852818">
                  <a:extLst>
                    <a:ext uri="{9D8B030D-6E8A-4147-A177-3AD203B41FA5}">
                      <a16:colId xmlns:a16="http://schemas.microsoft.com/office/drawing/2014/main" val="2940566782"/>
                    </a:ext>
                  </a:extLst>
                </a:gridCol>
                <a:gridCol w="852818">
                  <a:extLst>
                    <a:ext uri="{9D8B030D-6E8A-4147-A177-3AD203B41FA5}">
                      <a16:colId xmlns:a16="http://schemas.microsoft.com/office/drawing/2014/main" val="1132853104"/>
                    </a:ext>
                  </a:extLst>
                </a:gridCol>
                <a:gridCol w="852818">
                  <a:extLst>
                    <a:ext uri="{9D8B030D-6E8A-4147-A177-3AD203B41FA5}">
                      <a16:colId xmlns:a16="http://schemas.microsoft.com/office/drawing/2014/main" val="2758146112"/>
                    </a:ext>
                  </a:extLst>
                </a:gridCol>
                <a:gridCol w="852818">
                  <a:extLst>
                    <a:ext uri="{9D8B030D-6E8A-4147-A177-3AD203B41FA5}">
                      <a16:colId xmlns:a16="http://schemas.microsoft.com/office/drawing/2014/main" val="2403356905"/>
                    </a:ext>
                  </a:extLst>
                </a:gridCol>
                <a:gridCol w="852818">
                  <a:extLst>
                    <a:ext uri="{9D8B030D-6E8A-4147-A177-3AD203B41FA5}">
                      <a16:colId xmlns:a16="http://schemas.microsoft.com/office/drawing/2014/main" val="2958799347"/>
                    </a:ext>
                  </a:extLst>
                </a:gridCol>
                <a:gridCol w="852818">
                  <a:extLst>
                    <a:ext uri="{9D8B030D-6E8A-4147-A177-3AD203B41FA5}">
                      <a16:colId xmlns:a16="http://schemas.microsoft.com/office/drawing/2014/main" val="1022914301"/>
                    </a:ext>
                  </a:extLst>
                </a:gridCol>
                <a:gridCol w="852818">
                  <a:extLst>
                    <a:ext uri="{9D8B030D-6E8A-4147-A177-3AD203B41FA5}">
                      <a16:colId xmlns:a16="http://schemas.microsoft.com/office/drawing/2014/main" val="4164374881"/>
                    </a:ext>
                  </a:extLst>
                </a:gridCol>
              </a:tblGrid>
              <a:tr h="373465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bg2"/>
                          </a:solidFill>
                        </a:rPr>
                        <a:t>2024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sz="14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bg2"/>
                          </a:solidFill>
                        </a:rPr>
                        <a:t>2025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bg2"/>
                          </a:solidFill>
                        </a:rPr>
                        <a:t>2026</a:t>
                      </a: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sz="14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760260"/>
                  </a:ext>
                </a:extLst>
              </a:tr>
              <a:tr h="521828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1"/>
                          </a:solidFill>
                        </a:rPr>
                        <a:t>2022-23 Baseline</a:t>
                      </a:r>
                    </a:p>
                  </a:txBody>
                  <a:tcPr anchor="ctr">
                    <a:lnL w="12700" cmpd="sng">
                      <a:noFill/>
                    </a:lnL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1"/>
                          </a:solidFill>
                        </a:rPr>
                        <a:t>Threshold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1"/>
                          </a:solidFill>
                        </a:rPr>
                        <a:t>Stretch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1"/>
                          </a:solidFill>
                        </a:rPr>
                        <a:t>Threshold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1"/>
                          </a:solidFill>
                        </a:rPr>
                        <a:t>Stretch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1"/>
                          </a:solidFill>
                        </a:rPr>
                        <a:t>Threshold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1"/>
                          </a:solidFill>
                        </a:rPr>
                        <a:t>Stretch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1"/>
                          </a:solidFill>
                        </a:rPr>
                        <a:t>Weight^</a:t>
                      </a:r>
                    </a:p>
                  </a:txBody>
                  <a:tcPr anchor="ctr">
                    <a:lnT w="381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63780916"/>
                  </a:ext>
                </a:extLst>
              </a:tr>
              <a:tr h="373465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accent1"/>
                          </a:solidFill>
                        </a:rPr>
                        <a:t>4-Year Graduation Rate</a:t>
                      </a: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1"/>
                          </a:solidFill>
                        </a:rPr>
                        <a:t>65.00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65.29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66.05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65.59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67.10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1"/>
                          </a:solidFill>
                        </a:rPr>
                        <a:t>65.88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1"/>
                          </a:solidFill>
                        </a:rPr>
                        <a:t>68.15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1"/>
                          </a:solidFill>
                        </a:rPr>
                        <a:t>12.5%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047392"/>
                  </a:ext>
                </a:extLst>
              </a:tr>
              <a:tr h="373465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accent1"/>
                          </a:solidFill>
                        </a:rPr>
                        <a:t>Undergraduate Degree Efficiency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1"/>
                          </a:solidFill>
                        </a:rPr>
                        <a:t>24.25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24.30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24.42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24.34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24.60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1"/>
                          </a:solidFill>
                        </a:rPr>
                        <a:t>24.39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1"/>
                          </a:solidFill>
                        </a:rPr>
                        <a:t>24.77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1"/>
                          </a:solidFill>
                        </a:rPr>
                        <a:t>6.7%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8329048"/>
                  </a:ext>
                </a:extLst>
              </a:tr>
              <a:tr h="373465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accent1"/>
                          </a:solidFill>
                        </a:rPr>
                        <a:t>Average Credits Earned per 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1"/>
                          </a:solidFill>
                        </a:rPr>
                        <a:t>27.33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27.42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27.62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27.50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27.91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1"/>
                          </a:solidFill>
                        </a:rPr>
                        <a:t>27.59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1"/>
                          </a:solidFill>
                        </a:rPr>
                        <a:t>28.20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1"/>
                          </a:solidFill>
                        </a:rPr>
                        <a:t>12.5%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893804"/>
                  </a:ext>
                </a:extLst>
              </a:tr>
              <a:tr h="373465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accent1"/>
                          </a:solidFill>
                        </a:rPr>
                        <a:t>First-Time Student Debt at Graduation*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1"/>
                          </a:solidFill>
                        </a:rPr>
                        <a:t>$12,000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1"/>
                          </a:solidFill>
                        </a:rPr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1"/>
                          </a:solidFill>
                        </a:rPr>
                        <a:t>-5%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1"/>
                          </a:solidFill>
                        </a:rPr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1"/>
                          </a:solidFill>
                        </a:rPr>
                        <a:t>-10%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1"/>
                          </a:solidFill>
                        </a:rPr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1"/>
                          </a:solidFill>
                        </a:rPr>
                        <a:t>-15%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1"/>
                          </a:solidFill>
                        </a:rPr>
                        <a:t>8.3%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1898911"/>
                  </a:ext>
                </a:extLst>
              </a:tr>
              <a:tr h="373465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accent1"/>
                          </a:solidFill>
                        </a:rPr>
                        <a:t>Transfer Student Debt at Graduation*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1"/>
                          </a:solidFill>
                        </a:rPr>
                        <a:t>$8,000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1"/>
                          </a:solidFill>
                        </a:rPr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1"/>
                          </a:solidFill>
                        </a:rPr>
                        <a:t>-5%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1"/>
                          </a:solidFill>
                        </a:rPr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1"/>
                          </a:solidFill>
                        </a:rPr>
                        <a:t>-10%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1"/>
                          </a:solidFill>
                        </a:rPr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1"/>
                          </a:solidFill>
                        </a:rPr>
                        <a:t>-15%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1"/>
                          </a:solidFill>
                        </a:rPr>
                        <a:t>3.3%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8306097"/>
                  </a:ext>
                </a:extLst>
              </a:tr>
              <a:tr h="521828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accent1"/>
                          </a:solidFill>
                        </a:rPr>
                        <a:t>Education and Related Expenses per Degree*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1"/>
                          </a:solidFill>
                        </a:rPr>
                        <a:t>$57,000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1"/>
                          </a:solidFill>
                        </a:rPr>
                        <a:t>-1.33%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1"/>
                          </a:solidFill>
                        </a:rPr>
                        <a:t>-4.00%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1"/>
                          </a:solidFill>
                        </a:rPr>
                        <a:t>-2.66%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1"/>
                          </a:solidFill>
                        </a:rPr>
                        <a:t>-8.00%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1"/>
                          </a:solidFill>
                        </a:rPr>
                        <a:t>-4.00%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1"/>
                          </a:solidFill>
                        </a:rPr>
                        <a:t>-12.00%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1"/>
                          </a:solidFill>
                        </a:rPr>
                        <a:t>6.7%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869017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07A94-3DF5-DA62-A5DE-854D96023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DE913-508A-8F41-B74F-DB06C609F153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BA19BE-105A-D90A-0822-DF5B7A73D557}"/>
              </a:ext>
            </a:extLst>
          </p:cNvPr>
          <p:cNvSpPr txBox="1"/>
          <p:nvPr/>
        </p:nvSpPr>
        <p:spPr>
          <a:xfrm>
            <a:off x="65314" y="5111023"/>
            <a:ext cx="9013372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b="0" i="0" dirty="0">
                <a:solidFill>
                  <a:schemeClr val="accent1"/>
                </a:solidFill>
                <a:effectLst/>
              </a:rPr>
              <a:t>*Goals are expressed as a percent change from the inflation-adjusted baseline, using CPI minus food and fuel to adjust for inflation.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^Metrics are weighted to mirror the goals established for the president by the Board of Governors</a:t>
            </a:r>
            <a:endParaRPr lang="en-US" sz="1200" dirty="0">
              <a:solidFill>
                <a:schemeClr val="accent1"/>
              </a:solidFill>
              <a:ea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D583B8-4B0F-5145-BD4A-6A4DF868EC87}"/>
              </a:ext>
            </a:extLst>
          </p:cNvPr>
          <p:cNvSpPr txBox="1"/>
          <p:nvPr/>
        </p:nvSpPr>
        <p:spPr>
          <a:xfrm>
            <a:off x="226966" y="138863"/>
            <a:ext cx="869006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Each performance period, chancellors are provided with a memo detailing their goals for each metric for the next three-year period.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644F2B-666F-6353-482E-19377C8B516A}"/>
              </a:ext>
            </a:extLst>
          </p:cNvPr>
          <p:cNvSpPr txBox="1"/>
          <p:nvPr/>
        </p:nvSpPr>
        <p:spPr>
          <a:xfrm>
            <a:off x="4256966" y="6272322"/>
            <a:ext cx="4387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accent1"/>
                </a:solidFill>
              </a:rPr>
              <a:t>Note: Chart uses mock data used for demonstration purposes. </a:t>
            </a:r>
          </a:p>
        </p:txBody>
      </p:sp>
    </p:spTree>
    <p:extLst>
      <p:ext uri="{BB962C8B-B14F-4D97-AF65-F5344CB8AC3E}">
        <p14:creationId xmlns:p14="http://schemas.microsoft.com/office/powerpoint/2010/main" val="2166282471"/>
      </p:ext>
    </p:extLst>
  </p:cSld>
  <p:clrMapOvr>
    <a:masterClrMapping/>
  </p:clrMapOvr>
</p:sld>
</file>

<file path=ppt/theme/theme1.xml><?xml version="1.0" encoding="utf-8"?>
<a:theme xmlns:a="http://schemas.openxmlformats.org/drawingml/2006/main" name="UNCGA General Presentation Template (WHITE)">
  <a:themeElements>
    <a:clrScheme name="Custom 1">
      <a:dk1>
        <a:srgbClr val="BC1F51"/>
      </a:dk1>
      <a:lt1>
        <a:srgbClr val="DAE1D4"/>
      </a:lt1>
      <a:dk2>
        <a:srgbClr val="0E4875"/>
      </a:dk2>
      <a:lt2>
        <a:srgbClr val="F0F3F4"/>
      </a:lt2>
      <a:accent1>
        <a:srgbClr val="364044"/>
      </a:accent1>
      <a:accent2>
        <a:srgbClr val="FEC324"/>
      </a:accent2>
      <a:accent3>
        <a:srgbClr val="338E3A"/>
      </a:accent3>
      <a:accent4>
        <a:srgbClr val="00B6DF"/>
      </a:accent4>
      <a:accent5>
        <a:srgbClr val="EA8B2D"/>
      </a:accent5>
      <a:accent6>
        <a:srgbClr val="AE5893"/>
      </a:accent6>
      <a:hlink>
        <a:srgbClr val="8BA2A5"/>
      </a:hlink>
      <a:folHlink>
        <a:srgbClr val="3F423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lIns="0" tIns="0" rIns="0" bIns="0">
        <a:spAutoFit/>
      </a:bodyPr>
      <a:lstStyle>
        <a:defPPr algn="r">
          <a:defRPr sz="1200" smtClean="0"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5744DF3-F65B-AF47-B29D-194929B9558A}" vid="{D59C03B8-97ED-984F-B6F2-EF22B9EAE8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DS Them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DS Theme">
    <a:majorFont>
      <a:latin typeface="Courier New"/>
      <a:ea typeface=""/>
      <a:cs typeface=""/>
    </a:majorFont>
    <a:minorFont>
      <a:latin typeface="Courier New"/>
      <a:ea typeface=""/>
      <a:cs typeface=""/>
    </a:minorFont>
  </a:fontScheme>
  <a:fmtScheme name="ODS Theme">
    <a:fillStyleLst>
      <a:solidFill>
        <a:schemeClr val="phClr"/>
      </a:solidFill>
      <a:solidFill>
        <a:schemeClr val="phClr"/>
      </a:solidFill>
      <a:solidFill>
        <a:schemeClr val="phClr"/>
      </a:soli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solidFill>
        <a:schemeClr val="phClr"/>
      </a:solidFill>
      <a:solidFill>
        <a:schemeClr val="phClr"/>
      </a:soli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C18ADC7E9A004AB9530F7042959597" ma:contentTypeVersion="3" ma:contentTypeDescription="Create a new document." ma:contentTypeScope="" ma:versionID="a25aa20ff6c1d3474c1205eb2462f03e">
  <xsd:schema xmlns:xsd="http://www.w3.org/2001/XMLSchema" xmlns:xs="http://www.w3.org/2001/XMLSchema" xmlns:p="http://schemas.microsoft.com/office/2006/metadata/properties" xmlns:ns2="e861fc96-5aca-44a5-9f8d-5d5ae1fdc853" targetNamespace="http://schemas.microsoft.com/office/2006/metadata/properties" ma:root="true" ma:fieldsID="9aa174e065d670a72ed72f12aef388a8" ns2:_="">
    <xsd:import namespace="e861fc96-5aca-44a5-9f8d-5d5ae1fdc8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61fc96-5aca-44a5-9f8d-5d5ae1fdc8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48BAF1-09B7-45E2-957D-CBFE6FADEA1B}">
  <ds:schemaRefs>
    <ds:schemaRef ds:uri="e861fc96-5aca-44a5-9f8d-5d5ae1fdc853"/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205438DB-5526-41B8-84A2-372D669134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A6F917-2D72-4584-987A-2B1623E34C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61fc96-5aca-44a5-9f8d-5d5ae1fdc8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b693ed9d-92e1-4e39-b82e-02f6fea6991e}" enabled="0" method="" siteId="{b693ed9d-92e1-4e39-b82e-02f6fea6991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UNCS-PresentationTemplate-Blue</Template>
  <TotalTime>1415</TotalTime>
  <Words>951</Words>
  <Application>Microsoft Macintosh PowerPoint</Application>
  <PresentationFormat>On-screen Show (4:3)</PresentationFormat>
  <Paragraphs>282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Wingdings</vt:lpstr>
      <vt:lpstr>UNCGA General Presentation Template (WHITE)</vt:lpstr>
      <vt:lpstr>Office Theme</vt:lpstr>
      <vt:lpstr>How do we measure success?  An overview of System performance metrics</vt:lpstr>
      <vt:lpstr>UNC System Sets a National Standard in Access, Affordability, and Success</vt:lpstr>
      <vt:lpstr>PowerPoint Presentation</vt:lpstr>
      <vt:lpstr>Projections of High School Graduates</vt:lpstr>
      <vt:lpstr>PowerPoint Presentation</vt:lpstr>
      <vt:lpstr>PowerPoint Presentation</vt:lpstr>
      <vt:lpstr>Core Performance Metrics</vt:lpstr>
      <vt:lpstr>Data-Informed Approach to Goal-Setting</vt:lpstr>
      <vt:lpstr>PowerPoint Presentation</vt:lpstr>
      <vt:lpstr>System-Level Progress on Core Metrics  in Year 1 of Performance Period 2</vt:lpstr>
      <vt:lpstr>PowerPoint Presentation</vt:lpstr>
      <vt:lpstr>PowerPoint Presentation</vt:lpstr>
      <vt:lpstr>Systemwide Time-to-Degree Students who started as first-time, full-time</vt:lpstr>
      <vt:lpstr>Strategies for Accelerating Time-to-Degree</vt:lpstr>
      <vt:lpstr>Reminder: Keep the Main Thing the Main Thing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Shun Robertson</cp:lastModifiedBy>
  <cp:revision>36</cp:revision>
  <dcterms:created xsi:type="dcterms:W3CDTF">2016-03-31T15:07:28Z</dcterms:created>
  <dcterms:modified xsi:type="dcterms:W3CDTF">2025-10-11T12:53:51Z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0x0101009BC18ADC7E9A004AB9530F7042959597</vt:lpwstr>
  </property>
  <property fmtid="{D5CDD505-2E9C-101B-9397-08002B2CF9AE}" pid="4" name="_dlc_DocIdItemGuid">
    <vt:lpwstr>bb1d2b70-f076-4026-87df-ea626af507ca</vt:lpwstr>
  </property>
</Properties>
</file>