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Lst>
  <p:notesMasterIdLst>
    <p:notesMasterId r:id="rId51"/>
  </p:notesMasterIdLst>
  <p:sldIdLst>
    <p:sldId id="540" r:id="rId5"/>
    <p:sldId id="541" r:id="rId6"/>
    <p:sldId id="542" r:id="rId7"/>
    <p:sldId id="544" r:id="rId8"/>
    <p:sldId id="543" r:id="rId9"/>
    <p:sldId id="545" r:id="rId10"/>
    <p:sldId id="546" r:id="rId11"/>
    <p:sldId id="547" r:id="rId12"/>
    <p:sldId id="548" r:id="rId13"/>
    <p:sldId id="549" r:id="rId14"/>
    <p:sldId id="550" r:id="rId15"/>
    <p:sldId id="551" r:id="rId16"/>
    <p:sldId id="552" r:id="rId17"/>
    <p:sldId id="553" r:id="rId18"/>
    <p:sldId id="554" r:id="rId19"/>
    <p:sldId id="555" r:id="rId20"/>
    <p:sldId id="556" r:id="rId21"/>
    <p:sldId id="557" r:id="rId22"/>
    <p:sldId id="558" r:id="rId23"/>
    <p:sldId id="559" r:id="rId24"/>
    <p:sldId id="576" r:id="rId25"/>
    <p:sldId id="575" r:id="rId26"/>
    <p:sldId id="574" r:id="rId27"/>
    <p:sldId id="573" r:id="rId28"/>
    <p:sldId id="577" r:id="rId29"/>
    <p:sldId id="572" r:id="rId30"/>
    <p:sldId id="571" r:id="rId31"/>
    <p:sldId id="578" r:id="rId32"/>
    <p:sldId id="570" r:id="rId33"/>
    <p:sldId id="569" r:id="rId34"/>
    <p:sldId id="568" r:id="rId35"/>
    <p:sldId id="567" r:id="rId36"/>
    <p:sldId id="566" r:id="rId37"/>
    <p:sldId id="565" r:id="rId38"/>
    <p:sldId id="564" r:id="rId39"/>
    <p:sldId id="579" r:id="rId40"/>
    <p:sldId id="580" r:id="rId41"/>
    <p:sldId id="581" r:id="rId42"/>
    <p:sldId id="584" r:id="rId43"/>
    <p:sldId id="583" r:id="rId44"/>
    <p:sldId id="582" r:id="rId45"/>
    <p:sldId id="563" r:id="rId46"/>
    <p:sldId id="562" r:id="rId47"/>
    <p:sldId id="561" r:id="rId48"/>
    <p:sldId id="585" r:id="rId49"/>
    <p:sldId id="588" r:id="rId5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56" autoAdjust="0"/>
    <p:restoredTop sz="93668" autoAdjust="0"/>
  </p:normalViewPr>
  <p:slideViewPr>
    <p:cSldViewPr showGuides="1">
      <p:cViewPr varScale="1">
        <p:scale>
          <a:sx n="83" d="100"/>
          <a:sy n="83" d="100"/>
        </p:scale>
        <p:origin x="1205"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1139FE6D-17C1-4122-B7C1-46E2F5602D96}" type="datetimeFigureOut">
              <a:rPr lang="en-US" smtClean="0"/>
              <a:t>10/9/2017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6B45E96-7173-46AE-A16C-698FBE75388B}" type="slidenum">
              <a:rPr lang="en-US" smtClean="0"/>
              <a:t>‹#›</a:t>
            </a:fld>
            <a:endParaRPr lang="en-US"/>
          </a:p>
        </p:txBody>
      </p:sp>
    </p:spTree>
    <p:extLst>
      <p:ext uri="{BB962C8B-B14F-4D97-AF65-F5344CB8AC3E}">
        <p14:creationId xmlns:p14="http://schemas.microsoft.com/office/powerpoint/2010/main" val="18876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000066"/>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66"/>
                </a:solidFill>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827558967"/>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66"/>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200">
                <a:solidFill>
                  <a:srgbClr val="000066"/>
                </a:solidFill>
                <a:latin typeface="Arial" panose="020B0604020202020204" pitchFamily="34" charset="0"/>
                <a:cs typeface="Arial" panose="020B0604020202020204" pitchFamily="34" charset="0"/>
              </a:defRPr>
            </a:lvl1pPr>
            <a:lvl2pPr>
              <a:defRPr>
                <a:solidFill>
                  <a:srgbClr val="000066"/>
                </a:solidFill>
                <a:latin typeface="Arial" panose="020B0604020202020204" pitchFamily="34" charset="0"/>
                <a:cs typeface="Arial" panose="020B0604020202020204" pitchFamily="34" charset="0"/>
              </a:defRPr>
            </a:lvl2pPr>
            <a:lvl3pPr>
              <a:defRPr>
                <a:solidFill>
                  <a:srgbClr val="000066"/>
                </a:solidFill>
                <a:latin typeface="Arial" panose="020B0604020202020204" pitchFamily="34" charset="0"/>
                <a:cs typeface="Arial" panose="020B0604020202020204" pitchFamily="34" charset="0"/>
              </a:defRPr>
            </a:lvl3pPr>
            <a:lvl4pPr>
              <a:defRPr>
                <a:solidFill>
                  <a:srgbClr val="000066"/>
                </a:solidFill>
                <a:latin typeface="Arial" panose="020B0604020202020204" pitchFamily="34" charset="0"/>
                <a:cs typeface="Arial" panose="020B0604020202020204" pitchFamily="34" charset="0"/>
              </a:defRPr>
            </a:lvl4pPr>
            <a:lvl5pPr>
              <a:defRPr>
                <a:solidFill>
                  <a:srgbClr val="000066"/>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85736533"/>
      </p:ext>
    </p:extLst>
  </p:cSld>
  <p:clrMapOvr>
    <a:masterClrMapping/>
  </p:clrMapOvr>
  <p:transition advClick="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EE6FE"/>
            </a:gs>
            <a:gs pos="100000">
              <a:srgbClr val="FFFFFF"/>
            </a:gs>
          </a:gsLst>
          <a:lin ang="5400000" scaled="1"/>
        </a:gradFill>
        <a:effectLst/>
      </p:bgPr>
    </p:bg>
    <p:spTree>
      <p:nvGrpSpPr>
        <p:cNvPr id="1" name=""/>
        <p:cNvGrpSpPr/>
        <p:nvPr/>
      </p:nvGrpSpPr>
      <p:grpSpPr>
        <a:xfrm>
          <a:off x="0" y="0"/>
          <a:ext cx="0" cy="0"/>
          <a:chOff x="0" y="0"/>
          <a:chExt cx="0" cy="0"/>
        </a:xfrm>
      </p:grpSpPr>
      <p:sp>
        <p:nvSpPr>
          <p:cNvPr id="197686" name="Rectangle 54"/>
          <p:cNvSpPr>
            <a:spLocks noGrp="1" noChangeArrowheads="1"/>
          </p:cNvSpPr>
          <p:nvPr>
            <p:ph type="title"/>
          </p:nvPr>
        </p:nvSpPr>
        <p:spPr bwMode="auto">
          <a:xfrm>
            <a:off x="201612" y="241300"/>
            <a:ext cx="8586787" cy="838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7" name="Rectangle 55" descr="Rectangle: Click to edit Master text styles&#10;Second level&#10;Third level&#10;Fourth level&#10;Fifth level"/>
          <p:cNvSpPr>
            <a:spLocks noGrp="1" noChangeArrowheads="1"/>
          </p:cNvSpPr>
          <p:nvPr>
            <p:ph type="body" idx="1"/>
          </p:nvPr>
        </p:nvSpPr>
        <p:spPr bwMode="auto">
          <a:xfrm>
            <a:off x="1371600" y="1524000"/>
            <a:ext cx="68580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p:txBody>
      </p:sp>
      <p:pic>
        <p:nvPicPr>
          <p:cNvPr id="1028" name="Picture 8" descr="EMAP seal 300.jpg"/>
          <p:cNvPicPr>
            <a:picLocks noChangeAspect="1"/>
          </p:cNvPicPr>
          <p:nvPr userDrawn="1"/>
        </p:nvPicPr>
        <p:blipFill>
          <a:blip r:embed="rId4" cstate="print">
            <a:duotone>
              <a:schemeClr val="accent1">
                <a:shade val="45000"/>
                <a:satMod val="135000"/>
              </a:schemeClr>
              <a:prstClr val="white"/>
            </a:duotone>
            <a:lum bright="3000"/>
          </a:blip>
          <a:srcRect/>
          <a:stretch>
            <a:fillRect/>
          </a:stretch>
        </p:blipFill>
        <p:spPr bwMode="auto">
          <a:xfrm>
            <a:off x="4080372" y="5848560"/>
            <a:ext cx="1020302" cy="511447"/>
          </a:xfrm>
          <a:prstGeom prst="rect">
            <a:avLst/>
          </a:prstGeom>
          <a:noFill/>
          <a:ln w="9525">
            <a:noFill/>
            <a:miter lim="800000"/>
            <a:headEnd/>
            <a:tailEnd/>
          </a:ln>
        </p:spPr>
      </p:pic>
      <p:sp>
        <p:nvSpPr>
          <p:cNvPr id="1029" name="Text Box 61"/>
          <p:cNvSpPr txBox="1">
            <a:spLocks noChangeArrowheads="1"/>
          </p:cNvSpPr>
          <p:nvPr userDrawn="1"/>
        </p:nvSpPr>
        <p:spPr bwMode="auto">
          <a:xfrm>
            <a:off x="2679700" y="6269038"/>
            <a:ext cx="3952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1600" i="1">
                <a:solidFill>
                  <a:schemeClr val="tx1"/>
                </a:solidFill>
                <a:latin typeface="Tahoma" pitchFamily="34" charset="0"/>
              </a:defRPr>
            </a:lvl1pPr>
            <a:lvl2pPr marL="742950" indent="-285750" eaLnBrk="0" hangingPunct="0">
              <a:defRPr sz="1600" i="1">
                <a:solidFill>
                  <a:schemeClr val="tx1"/>
                </a:solidFill>
                <a:latin typeface="Tahoma" pitchFamily="34" charset="0"/>
              </a:defRPr>
            </a:lvl2pPr>
            <a:lvl3pPr marL="1143000" indent="-228600" eaLnBrk="0" hangingPunct="0">
              <a:defRPr sz="1600" i="1">
                <a:solidFill>
                  <a:schemeClr val="tx1"/>
                </a:solidFill>
                <a:latin typeface="Tahoma" pitchFamily="34" charset="0"/>
              </a:defRPr>
            </a:lvl3pPr>
            <a:lvl4pPr marL="1600200" indent="-228600" eaLnBrk="0" hangingPunct="0">
              <a:defRPr sz="1600" i="1">
                <a:solidFill>
                  <a:schemeClr val="tx1"/>
                </a:solidFill>
                <a:latin typeface="Tahoma" pitchFamily="34" charset="0"/>
              </a:defRPr>
            </a:lvl4pPr>
            <a:lvl5pPr marL="2057400" indent="-228600" eaLnBrk="0" hangingPunct="0">
              <a:defRPr sz="1600" i="1">
                <a:solidFill>
                  <a:schemeClr val="tx1"/>
                </a:solidFill>
                <a:latin typeface="Tahoma" pitchFamily="34" charset="0"/>
              </a:defRPr>
            </a:lvl5pPr>
            <a:lvl6pPr marL="2514600" indent="-228600" eaLnBrk="0" fontAlgn="base" hangingPunct="0">
              <a:spcBef>
                <a:spcPct val="0"/>
              </a:spcBef>
              <a:spcAft>
                <a:spcPct val="0"/>
              </a:spcAft>
              <a:defRPr sz="1600" i="1">
                <a:solidFill>
                  <a:schemeClr val="tx1"/>
                </a:solidFill>
                <a:latin typeface="Tahoma" pitchFamily="34" charset="0"/>
              </a:defRPr>
            </a:lvl6pPr>
            <a:lvl7pPr marL="2971800" indent="-228600" eaLnBrk="0" fontAlgn="base" hangingPunct="0">
              <a:spcBef>
                <a:spcPct val="0"/>
              </a:spcBef>
              <a:spcAft>
                <a:spcPct val="0"/>
              </a:spcAft>
              <a:defRPr sz="1600" i="1">
                <a:solidFill>
                  <a:schemeClr val="tx1"/>
                </a:solidFill>
                <a:latin typeface="Tahoma" pitchFamily="34" charset="0"/>
              </a:defRPr>
            </a:lvl7pPr>
            <a:lvl8pPr marL="3429000" indent="-228600" eaLnBrk="0" fontAlgn="base" hangingPunct="0">
              <a:spcBef>
                <a:spcPct val="0"/>
              </a:spcBef>
              <a:spcAft>
                <a:spcPct val="0"/>
              </a:spcAft>
              <a:defRPr sz="1600" i="1">
                <a:solidFill>
                  <a:schemeClr val="tx1"/>
                </a:solidFill>
                <a:latin typeface="Tahoma" pitchFamily="34" charset="0"/>
              </a:defRPr>
            </a:lvl8pPr>
            <a:lvl9pPr marL="3886200" indent="-228600" eaLnBrk="0" fontAlgn="base" hangingPunct="0">
              <a:spcBef>
                <a:spcPct val="0"/>
              </a:spcBef>
              <a:spcAft>
                <a:spcPct val="0"/>
              </a:spcAft>
              <a:defRPr sz="1600" i="1">
                <a:solidFill>
                  <a:schemeClr val="tx1"/>
                </a:solidFill>
                <a:latin typeface="Tahoma" pitchFamily="34" charset="0"/>
              </a:defRPr>
            </a:lvl9pPr>
          </a:lstStyle>
          <a:p>
            <a:pPr algn="ctr" eaLnBrk="1" hangingPunct="1">
              <a:spcBef>
                <a:spcPct val="50000"/>
              </a:spcBef>
            </a:pPr>
            <a:r>
              <a:rPr lang="en-US" sz="1400" b="1" i="0">
                <a:solidFill>
                  <a:srgbClr val="000000"/>
                </a:solidFill>
              </a:rPr>
              <a:t>North Carolina Emergency Management</a:t>
            </a:r>
          </a:p>
        </p:txBody>
      </p:sp>
      <p:pic>
        <p:nvPicPr>
          <p:cNvPr id="1030" name="Picture 6" descr="DPSlogo_2in_flat.png"/>
          <p:cNvPicPr>
            <a:picLocks noChangeAspect="1"/>
          </p:cNvPicPr>
          <p:nvPr userDrawn="1"/>
        </p:nvPicPr>
        <p:blipFill>
          <a:blip r:embed="rId5">
            <a:extLst>
              <a:ext uri="{28A0092B-C50C-407E-A947-70E740481C1C}">
                <a14:useLocalDpi xmlns:a14="http://schemas.microsoft.com/office/drawing/2010/main" val="0"/>
              </a:ext>
            </a:extLst>
          </a:blip>
          <a:srcRect b="9897"/>
          <a:stretch>
            <a:fillRect/>
          </a:stretch>
        </p:blipFill>
        <p:spPr bwMode="auto">
          <a:xfrm>
            <a:off x="265113" y="5751513"/>
            <a:ext cx="1603375"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3"/>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77138" y="5637213"/>
            <a:ext cx="1211262" cy="105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3627166"/>
      </p:ext>
    </p:extLst>
  </p:cSld>
  <p:clrMap bg1="lt1" tx1="dk1" bg2="lt2" tx2="dk2" accent1="accent1" accent2="accent2" accent3="accent3" accent4="accent4" accent5="accent5" accent6="accent6" hlink="hlink" folHlink="folHlink"/>
  <p:sldLayoutIdLst>
    <p:sldLayoutId id="2147483666" r:id="rId1"/>
    <p:sldLayoutId id="2147483667" r:id="rId2"/>
  </p:sldLayoutIdLst>
  <p:transition advClick="0"/>
  <p:txStyles>
    <p:titleStyle>
      <a:lvl1pPr algn="ctr" rtl="0" eaLnBrk="0" fontAlgn="base" hangingPunct="0">
        <a:spcBef>
          <a:spcPct val="0"/>
        </a:spcBef>
        <a:spcAft>
          <a:spcPct val="0"/>
        </a:spcAft>
        <a:defRPr sz="4000" b="1">
          <a:solidFill>
            <a:srgbClr val="000066"/>
          </a:solidFill>
          <a:effectLst/>
          <a:latin typeface="Arial" panose="020B0604020202020204" pitchFamily="34" charset="0"/>
          <a:ea typeface="+mj-ea"/>
          <a:cs typeface="Arial" panose="020B0604020202020204" pitchFamily="34" charset="0"/>
        </a:defRPr>
      </a:lvl1pPr>
      <a:lvl2pPr algn="l" rtl="0" eaLnBrk="0" fontAlgn="base" hangingPunct="0">
        <a:spcBef>
          <a:spcPct val="0"/>
        </a:spcBef>
        <a:spcAft>
          <a:spcPct val="0"/>
        </a:spcAft>
        <a:defRPr sz="4400">
          <a:solidFill>
            <a:srgbClr val="000066"/>
          </a:solidFill>
          <a:effectLst>
            <a:outerShdw blurRad="38100" dist="38100" dir="2700000" algn="tl">
              <a:srgbClr val="C0C0C0"/>
            </a:outerShdw>
          </a:effectLst>
          <a:latin typeface="Tahoma" pitchFamily="34" charset="0"/>
        </a:defRPr>
      </a:lvl2pPr>
      <a:lvl3pPr algn="l" rtl="0" eaLnBrk="0" fontAlgn="base" hangingPunct="0">
        <a:spcBef>
          <a:spcPct val="0"/>
        </a:spcBef>
        <a:spcAft>
          <a:spcPct val="0"/>
        </a:spcAft>
        <a:defRPr sz="4400">
          <a:solidFill>
            <a:srgbClr val="000066"/>
          </a:solidFill>
          <a:effectLst>
            <a:outerShdw blurRad="38100" dist="38100" dir="2700000" algn="tl">
              <a:srgbClr val="C0C0C0"/>
            </a:outerShdw>
          </a:effectLst>
          <a:latin typeface="Tahoma" pitchFamily="34" charset="0"/>
        </a:defRPr>
      </a:lvl3pPr>
      <a:lvl4pPr algn="l" rtl="0" eaLnBrk="0" fontAlgn="base" hangingPunct="0">
        <a:spcBef>
          <a:spcPct val="0"/>
        </a:spcBef>
        <a:spcAft>
          <a:spcPct val="0"/>
        </a:spcAft>
        <a:defRPr sz="4400">
          <a:solidFill>
            <a:srgbClr val="000066"/>
          </a:solidFill>
          <a:effectLst>
            <a:outerShdw blurRad="38100" dist="38100" dir="2700000" algn="tl">
              <a:srgbClr val="C0C0C0"/>
            </a:outerShdw>
          </a:effectLst>
          <a:latin typeface="Tahoma" pitchFamily="34" charset="0"/>
        </a:defRPr>
      </a:lvl4pPr>
      <a:lvl5pPr algn="l" rtl="0" eaLnBrk="0" fontAlgn="base" hangingPunct="0">
        <a:spcBef>
          <a:spcPct val="0"/>
        </a:spcBef>
        <a:spcAft>
          <a:spcPct val="0"/>
        </a:spcAft>
        <a:defRPr sz="4400">
          <a:solidFill>
            <a:srgbClr val="000066"/>
          </a:solidFill>
          <a:effectLst>
            <a:outerShdw blurRad="38100" dist="38100" dir="2700000" algn="tl">
              <a:srgbClr val="C0C0C0"/>
            </a:outerShdw>
          </a:effectLst>
          <a:latin typeface="Tahoma" pitchFamily="34" charset="0"/>
        </a:defRPr>
      </a:lvl5pPr>
      <a:lvl6pPr marL="457200" algn="l" rtl="0" fontAlgn="base">
        <a:spcBef>
          <a:spcPct val="0"/>
        </a:spcBef>
        <a:spcAft>
          <a:spcPct val="0"/>
        </a:spcAft>
        <a:defRPr sz="4400">
          <a:solidFill>
            <a:srgbClr val="000066"/>
          </a:solidFill>
          <a:effectLst>
            <a:outerShdw blurRad="38100" dist="38100" dir="2700000" algn="tl">
              <a:srgbClr val="C0C0C0"/>
            </a:outerShdw>
          </a:effectLst>
          <a:latin typeface="Tahoma" pitchFamily="34" charset="0"/>
        </a:defRPr>
      </a:lvl6pPr>
      <a:lvl7pPr marL="914400" algn="l" rtl="0" fontAlgn="base">
        <a:spcBef>
          <a:spcPct val="0"/>
        </a:spcBef>
        <a:spcAft>
          <a:spcPct val="0"/>
        </a:spcAft>
        <a:defRPr sz="4400">
          <a:solidFill>
            <a:srgbClr val="000066"/>
          </a:solidFill>
          <a:effectLst>
            <a:outerShdw blurRad="38100" dist="38100" dir="2700000" algn="tl">
              <a:srgbClr val="C0C0C0"/>
            </a:outerShdw>
          </a:effectLst>
          <a:latin typeface="Tahoma" pitchFamily="34" charset="0"/>
        </a:defRPr>
      </a:lvl7pPr>
      <a:lvl8pPr marL="1371600" algn="l" rtl="0" fontAlgn="base">
        <a:spcBef>
          <a:spcPct val="0"/>
        </a:spcBef>
        <a:spcAft>
          <a:spcPct val="0"/>
        </a:spcAft>
        <a:defRPr sz="4400">
          <a:solidFill>
            <a:srgbClr val="000066"/>
          </a:solidFill>
          <a:effectLst>
            <a:outerShdw blurRad="38100" dist="38100" dir="2700000" algn="tl">
              <a:srgbClr val="C0C0C0"/>
            </a:outerShdw>
          </a:effectLst>
          <a:latin typeface="Tahoma" pitchFamily="34" charset="0"/>
        </a:defRPr>
      </a:lvl8pPr>
      <a:lvl9pPr marL="1828800" algn="l" rtl="0" fontAlgn="base">
        <a:spcBef>
          <a:spcPct val="0"/>
        </a:spcBef>
        <a:spcAft>
          <a:spcPct val="0"/>
        </a:spcAft>
        <a:defRPr sz="44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defRPr sz="3200">
          <a:solidFill>
            <a:srgbClr val="000066"/>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will.polk@ncdps.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North Carolina Emergency Management Law 101</a:t>
            </a:r>
            <a:endParaRPr lang="en-US" dirty="0"/>
          </a:p>
        </p:txBody>
      </p:sp>
      <p:sp>
        <p:nvSpPr>
          <p:cNvPr id="4" name="Subtitle 3"/>
          <p:cNvSpPr>
            <a:spLocks noGrp="1"/>
          </p:cNvSpPr>
          <p:nvPr>
            <p:ph type="subTitle" idx="1"/>
          </p:nvPr>
        </p:nvSpPr>
        <p:spPr/>
        <p:txBody>
          <a:bodyPr/>
          <a:lstStyle/>
          <a:p>
            <a:r>
              <a:rPr lang="en-US" sz="1800" dirty="0" smtClean="0"/>
              <a:t>Presented by</a:t>
            </a:r>
          </a:p>
          <a:p>
            <a:r>
              <a:rPr lang="en-US" sz="1800" dirty="0" smtClean="0"/>
              <a:t>Will Polk</a:t>
            </a:r>
          </a:p>
          <a:p>
            <a:r>
              <a:rPr lang="en-US" sz="1800" dirty="0" smtClean="0"/>
              <a:t>Assistant General Counsel </a:t>
            </a:r>
          </a:p>
          <a:p>
            <a:r>
              <a:rPr lang="en-US" sz="1800" dirty="0" smtClean="0"/>
              <a:t>Department of Public Safety</a:t>
            </a:r>
          </a:p>
          <a:p>
            <a:r>
              <a:rPr lang="en-US" sz="1800" dirty="0" smtClean="0"/>
              <a:t>Office of General Counsel/Emergency Management</a:t>
            </a:r>
          </a:p>
          <a:p>
            <a:endParaRPr lang="en-US" sz="1800" dirty="0"/>
          </a:p>
        </p:txBody>
      </p:sp>
    </p:spTree>
    <p:extLst>
      <p:ext uri="{BB962C8B-B14F-4D97-AF65-F5344CB8AC3E}">
        <p14:creationId xmlns:p14="http://schemas.microsoft.com/office/powerpoint/2010/main" val="1684627783"/>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04800" y="1219200"/>
            <a:ext cx="7924800" cy="4495800"/>
          </a:xfrm>
        </p:spPr>
        <p:txBody>
          <a:bodyPr/>
          <a:lstStyle/>
          <a:p>
            <a:pPr marL="0" indent="0">
              <a:buNone/>
            </a:pPr>
            <a:r>
              <a:rPr lang="en-US" sz="1200" b="1" dirty="0"/>
              <a:t>§ 166A-19.22.  Municipal or county declaration of state of emergency.</a:t>
            </a:r>
          </a:p>
          <a:p>
            <a:pPr marL="0" indent="0">
              <a:buNone/>
            </a:pPr>
            <a:endParaRPr lang="en-US" sz="1200" dirty="0"/>
          </a:p>
          <a:p>
            <a:pPr marL="0" indent="0">
              <a:buNone/>
            </a:pPr>
            <a:r>
              <a:rPr lang="en-US" sz="1200" dirty="0"/>
              <a:t>(a)        Declaration. - A state of emergency may be declared by the governing body of a municipality or county, if </a:t>
            </a:r>
            <a:r>
              <a:rPr lang="en-US" sz="1200" dirty="0" smtClean="0"/>
              <a:t>either </a:t>
            </a:r>
            <a:r>
              <a:rPr lang="en-US" sz="1200" dirty="0"/>
              <a:t>of these finds that an emergency exists. Authority to declare a state of emergency under this section may also be delegated by ordinance to the mayor of a municipality or to the chair of the board of county commissioners of a county.</a:t>
            </a:r>
          </a:p>
          <a:p>
            <a:pPr marL="0" indent="0">
              <a:buNone/>
            </a:pPr>
            <a:endParaRPr lang="en-US" sz="1200" dirty="0"/>
          </a:p>
          <a:p>
            <a:pPr marL="0" indent="0">
              <a:buNone/>
            </a:pPr>
            <a:r>
              <a:rPr lang="en-US" sz="1200" dirty="0"/>
              <a:t>(b)        Emergency Area. - The emergency area shall be determined in accordance with the following:</a:t>
            </a:r>
          </a:p>
          <a:p>
            <a:pPr marL="0" indent="0">
              <a:buNone/>
            </a:pPr>
            <a:r>
              <a:rPr lang="en-US" sz="1200" dirty="0"/>
              <a:t>             (1)   </a:t>
            </a:r>
            <a:r>
              <a:rPr lang="en-US" sz="1200" dirty="0" smtClean="0"/>
              <a:t> Unless </a:t>
            </a:r>
            <a:r>
              <a:rPr lang="en-US" sz="1200" dirty="0"/>
              <a:t>another subdivision of this subsection is applicable, the emergency area shall not exceed </a:t>
            </a:r>
            <a:r>
              <a:rPr lang="en-US" sz="1200" dirty="0" smtClean="0"/>
              <a:t>the </a:t>
            </a:r>
            <a:r>
              <a:rPr lang="en-US" sz="1200" dirty="0"/>
              <a:t>area over </a:t>
            </a:r>
            <a:r>
              <a:rPr lang="en-US" sz="1200" dirty="0" smtClean="0"/>
              <a:t>which </a:t>
            </a:r>
            <a:r>
              <a:rPr lang="en-US" sz="1200" dirty="0"/>
              <a:t>the municipality or county has jurisdiction to enact general police-power </a:t>
            </a:r>
            <a:r>
              <a:rPr lang="en-US" sz="1200" dirty="0" smtClean="0"/>
              <a:t>ordinances</a:t>
            </a:r>
            <a:r>
              <a:rPr lang="en-US" sz="1200" dirty="0"/>
              <a:t>. The governing body </a:t>
            </a:r>
            <a:r>
              <a:rPr lang="en-US" sz="1200" dirty="0" smtClean="0"/>
              <a:t>declaring </a:t>
            </a:r>
            <a:r>
              <a:rPr lang="en-US" sz="1200" dirty="0"/>
              <a:t>the state of emergency may declare that the emergency area includes part or all of the governing body's </a:t>
            </a:r>
            <a:r>
              <a:rPr lang="en-US" sz="1200" dirty="0" smtClean="0"/>
              <a:t>jurisdiction</a:t>
            </a:r>
            <a:r>
              <a:rPr lang="en-US" sz="1200" dirty="0"/>
              <a:t>. Unless the governing body declaring the state of emergency provides  otherwise, the emergency area </a:t>
            </a:r>
            <a:r>
              <a:rPr lang="en-US" sz="1200" dirty="0" smtClean="0"/>
              <a:t>includes </a:t>
            </a:r>
            <a:r>
              <a:rPr lang="en-US" sz="1200" dirty="0"/>
              <a:t>this  entire jurisdiction, subject to the limitations contained in the other subdivisions in this subsection.</a:t>
            </a:r>
          </a:p>
          <a:p>
            <a:pPr marL="0" indent="0">
              <a:buNone/>
            </a:pPr>
            <a:r>
              <a:rPr lang="en-US" sz="1200" dirty="0"/>
              <a:t>             (2)        The emergency area of a state of emergency declared by a county shall not include any area within the corporate </a:t>
            </a:r>
            <a:r>
              <a:rPr lang="en-US" sz="1200" dirty="0" smtClean="0"/>
              <a:t> limits </a:t>
            </a:r>
            <a:r>
              <a:rPr lang="en-US" sz="1200" dirty="0"/>
              <a:t>of any municipality,  or within any area of the county over which a municipality has jurisdiction to enact </a:t>
            </a:r>
            <a:r>
              <a:rPr lang="en-US" sz="1200" dirty="0" smtClean="0"/>
              <a:t> general </a:t>
            </a:r>
            <a:r>
              <a:rPr lang="en-US" sz="1200" dirty="0"/>
              <a:t>police-power ordinances, unless the municipality's governing body or mayor consents to or requests the </a:t>
            </a:r>
            <a:r>
              <a:rPr lang="en-US" sz="1200" dirty="0" smtClean="0"/>
              <a:t>state </a:t>
            </a:r>
            <a:r>
              <a:rPr lang="en-US" sz="1200" dirty="0"/>
              <a:t>of emergency's application. Such an extension may be with respect to one or more of the  </a:t>
            </a:r>
            <a:r>
              <a:rPr lang="en-US" sz="1200" dirty="0" smtClean="0"/>
              <a:t>prohibitions </a:t>
            </a:r>
            <a:r>
              <a:rPr lang="en-US" sz="1200" dirty="0"/>
              <a:t>and restrictions imposed in that county pursuant to the authority granted in G.S. 166A-19.31 and need </a:t>
            </a:r>
            <a:r>
              <a:rPr lang="en-US" sz="1200" dirty="0" smtClean="0"/>
              <a:t>not </a:t>
            </a:r>
            <a:r>
              <a:rPr lang="en-US" sz="1200" dirty="0"/>
              <a:t>be with respect to all  prohibitions and restrictions authorized by that section.</a:t>
            </a:r>
          </a:p>
          <a:p>
            <a:endParaRPr lang="en-US" sz="1100" dirty="0"/>
          </a:p>
        </p:txBody>
      </p:sp>
    </p:spTree>
    <p:extLst>
      <p:ext uri="{BB962C8B-B14F-4D97-AF65-F5344CB8AC3E}">
        <p14:creationId xmlns:p14="http://schemas.microsoft.com/office/powerpoint/2010/main" val="1663127202"/>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11373" y="1066800"/>
            <a:ext cx="9144000" cy="4572000"/>
          </a:xfrm>
        </p:spPr>
        <p:txBody>
          <a:bodyPr/>
          <a:lstStyle/>
          <a:p>
            <a:pPr marL="228600" indent="-228600">
              <a:buAutoNum type="arabicParenBoth" startAt="3"/>
            </a:pPr>
            <a:r>
              <a:rPr lang="en-US" sz="1000" dirty="0"/>
              <a:t>The board of commissioners or chair of the board of commissioners of any county who has been requested to do so by a mayor may by declaration extend the emergency area of a state of emergency declared by a municipality to any area within the county in which the board or chair determines it to be necessary to assist in the controlling of the emergency within the municipality. The extension may be with respect to one or more of the prohibitions and restrictions imposed in that mayor's municipality pursuant to the authority granted in G.S. 166A-19.31 and need not be with respect to all prohibitions and restrictions authorized by that section. Extension of the emergency area pursuant to this subdivision shall be subject to the following additional limitations:</a:t>
            </a:r>
          </a:p>
          <a:p>
            <a:pPr marL="0" indent="0">
              <a:buNone/>
            </a:pPr>
            <a:r>
              <a:rPr lang="en-US" sz="1000" dirty="0"/>
              <a:t>         a.         The extension of the emergency area shall not include any area within the corporate limits of a municipality, or within  </a:t>
            </a:r>
          </a:p>
          <a:p>
            <a:pPr marL="0" indent="0">
              <a:buNone/>
            </a:pPr>
            <a:r>
              <a:rPr lang="en-US" sz="1000" dirty="0"/>
              <a:t>                      any area of the county over which a municipality has jurisdiction to enact general police-power ordinances, unless the mayor     </a:t>
            </a:r>
          </a:p>
          <a:p>
            <a:pPr marL="0" indent="0">
              <a:buNone/>
            </a:pPr>
            <a:r>
              <a:rPr lang="en-US" sz="1000" dirty="0"/>
              <a:t>                     or governing body of that other municipality consents to its application.</a:t>
            </a:r>
          </a:p>
          <a:p>
            <a:pPr marL="0" indent="0">
              <a:buNone/>
            </a:pPr>
            <a:r>
              <a:rPr lang="en-US" sz="1000" dirty="0"/>
              <a:t>          b.        A chair of a board of county commissioners extending the emergency area under the authority of this subdivision shall take  </a:t>
            </a:r>
          </a:p>
          <a:p>
            <a:pPr marL="0" indent="0">
              <a:buNone/>
            </a:pPr>
            <a:r>
              <a:rPr lang="en-US" sz="1000" dirty="0"/>
              <a:t>                     reasonable steps to  </a:t>
            </a:r>
          </a:p>
          <a:p>
            <a:pPr marL="0" indent="0">
              <a:buNone/>
            </a:pPr>
            <a:r>
              <a:rPr lang="en-US" sz="1000" dirty="0"/>
              <a:t>                     give notice of its terms to those likely to be affected.</a:t>
            </a:r>
          </a:p>
          <a:p>
            <a:pPr marL="0" indent="0">
              <a:buNone/>
            </a:pPr>
            <a:r>
              <a:rPr lang="en-US" sz="1000" dirty="0"/>
              <a:t>           c.        The chair of the board of commissioners shall declare the termination of any prohibitions and restrictions extended pursuant to this </a:t>
            </a:r>
          </a:p>
          <a:p>
            <a:pPr marL="0" indent="0">
              <a:buNone/>
            </a:pPr>
            <a:r>
              <a:rPr lang="en-US" sz="1000" dirty="0"/>
              <a:t>                      subdivision  </a:t>
            </a:r>
          </a:p>
          <a:p>
            <a:pPr marL="0" indent="0">
              <a:buNone/>
            </a:pPr>
            <a:r>
              <a:rPr lang="en-US" sz="1000" dirty="0"/>
              <a:t>                      upon the earlier of the following:</a:t>
            </a:r>
          </a:p>
          <a:p>
            <a:pPr marL="0" indent="0">
              <a:buNone/>
            </a:pPr>
            <a:r>
              <a:rPr lang="en-US" sz="1000" dirty="0"/>
              <a:t>                      1.         The chair's determination that they are no longer necessary.</a:t>
            </a:r>
          </a:p>
          <a:p>
            <a:pPr marL="0" indent="0">
              <a:buNone/>
            </a:pPr>
            <a:r>
              <a:rPr lang="en-US" sz="1000" dirty="0"/>
              <a:t>                      2.         The determination of the board of county commissioners that they are no longer necessary.</a:t>
            </a:r>
          </a:p>
          <a:p>
            <a:pPr marL="0" indent="0">
              <a:buNone/>
            </a:pPr>
            <a:r>
              <a:rPr lang="en-US" sz="1000" dirty="0"/>
              <a:t>                      3.         The termination of the prohibitions and restrictions within the municipality.</a:t>
            </a:r>
          </a:p>
          <a:p>
            <a:pPr marL="0" indent="0">
              <a:buNone/>
            </a:pPr>
            <a:r>
              <a:rPr lang="en-US" sz="1000" dirty="0"/>
              <a:t>           d.       The powers authorized under this subdivision may be exercised whether or not the county has enacted ordinances under the </a:t>
            </a:r>
          </a:p>
          <a:p>
            <a:pPr marL="0" indent="0">
              <a:buNone/>
            </a:pPr>
            <a:r>
              <a:rPr lang="en-US" sz="1000" dirty="0"/>
              <a:t>                      authority of G.S.  </a:t>
            </a:r>
          </a:p>
          <a:p>
            <a:pPr marL="0" indent="0">
              <a:buNone/>
            </a:pPr>
            <a:r>
              <a:rPr lang="en-US" sz="1000" dirty="0"/>
              <a:t>                     166A-19.31. Exercise of this authority shall not preclude the imposition of prohibitions and restrictions under any ordinances enacted by the  </a:t>
            </a:r>
          </a:p>
          <a:p>
            <a:pPr marL="0" indent="0">
              <a:buNone/>
            </a:pPr>
            <a:r>
              <a:rPr lang="en-US" sz="1000" dirty="0"/>
              <a:t>                     county under the authority of G.S. 166A-19.31.</a:t>
            </a:r>
          </a:p>
          <a:p>
            <a:pPr marL="0" indent="0">
              <a:buNone/>
            </a:pPr>
            <a:endParaRPr lang="en-US" sz="1000" dirty="0"/>
          </a:p>
          <a:p>
            <a:pPr marL="0" indent="0">
              <a:buNone/>
            </a:pPr>
            <a:r>
              <a:rPr lang="en-US" sz="1000" dirty="0"/>
              <a:t>(c)        Expiration of States of Emergency. - Unless an ordinance adopted pursuant to G.S. 166A-19.31 provides otherwise, a state of emergency declared pursuant to this section shall expire when it is terminated by the official or governing body that declared it.</a:t>
            </a:r>
          </a:p>
          <a:p>
            <a:pPr marL="0" indent="0">
              <a:buNone/>
            </a:pPr>
            <a:endParaRPr lang="en-US" sz="1000" dirty="0"/>
          </a:p>
          <a:p>
            <a:pPr marL="0" indent="0">
              <a:buNone/>
            </a:pPr>
            <a:r>
              <a:rPr lang="en-US" sz="1000" dirty="0"/>
              <a:t>(d)       Effect of Declaration. - The declaration of a state of emergency pursuant to this section shall activate the local ordinances authorized in G.S. 166A-19.31 and any and all applicable local plans, mutual assistance compacts, and agreements and shall also authorize the furnishing of assistance thereunder. </a:t>
            </a:r>
          </a:p>
          <a:p>
            <a:endParaRPr lang="en-US" sz="1000" dirty="0"/>
          </a:p>
        </p:txBody>
      </p:sp>
    </p:spTree>
    <p:extLst>
      <p:ext uri="{BB962C8B-B14F-4D97-AF65-F5344CB8AC3E}">
        <p14:creationId xmlns:p14="http://schemas.microsoft.com/office/powerpoint/2010/main" val="2931397097"/>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533400" y="1219200"/>
            <a:ext cx="8001000" cy="5562600"/>
          </a:xfrm>
        </p:spPr>
        <p:txBody>
          <a:bodyPr/>
          <a:lstStyle/>
          <a:p>
            <a:pPr algn="ctr"/>
            <a:r>
              <a:rPr lang="en-US" sz="1400" dirty="0" smtClean="0"/>
              <a:t>Additional Powers During States of Emergency</a:t>
            </a:r>
          </a:p>
          <a:p>
            <a:endParaRPr lang="en-US" sz="1400" dirty="0" smtClean="0"/>
          </a:p>
          <a:p>
            <a:r>
              <a:rPr lang="en-US" sz="1400" dirty="0" smtClean="0"/>
              <a:t>The Governor (G.S. 166A-19.30): </a:t>
            </a:r>
          </a:p>
          <a:p>
            <a:endParaRPr lang="en-US" sz="1400" dirty="0" smtClean="0"/>
          </a:p>
          <a:p>
            <a:r>
              <a:rPr lang="en-US" sz="1400" dirty="0" smtClean="0"/>
              <a:t>1. Can use all state resources to cope with disasters including transferring and direction of State agencies personnel and functions to deal with emergencies. </a:t>
            </a:r>
          </a:p>
          <a:p>
            <a:r>
              <a:rPr lang="en-US" sz="1400" dirty="0" smtClean="0"/>
              <a:t>2. Can direct and control State and local law enforcement to carry out directives issued via Executive orders, rules and regulations made pursuant to emergency declaration.</a:t>
            </a:r>
          </a:p>
          <a:p>
            <a:r>
              <a:rPr lang="en-US" sz="1400" dirty="0" smtClean="0"/>
              <a:t>3. Can take steps to help with installation of temporary housing from federal government.</a:t>
            </a:r>
          </a:p>
          <a:p>
            <a:r>
              <a:rPr lang="en-US" sz="1400" dirty="0" smtClean="0"/>
              <a:t>4. Can relieve public officials subject to the provisions in State Constitution who have responsibilities under the Emergency Management act who willfully fails to obey an order, rule, or regulation adopted during the emergency.</a:t>
            </a:r>
          </a:p>
          <a:p>
            <a:r>
              <a:rPr lang="en-US" sz="1400" dirty="0" smtClean="0"/>
              <a:t>5. </a:t>
            </a:r>
            <a:r>
              <a:rPr lang="en-US" sz="1400" dirty="0"/>
              <a:t>Through issuance of an executive order to waive requirements for an environmental document or permit issued under Articles 1, 4, and 7 of Chapter 113A of the General Statutes for the repair, protection, safety enhancement, or replacement of a component of the State highway system that provides the sole road access to an incorporated municipality or an unincorporated inhabited area bordering the Atlantic Ocean or any coastal sound where bridge or road conditions as a result of the events leading to the declaration of the state of emergency pose a substantial risk to public health, safety, or welfare. </a:t>
            </a:r>
            <a:endParaRPr lang="en-US" sz="1400" dirty="0" smtClean="0"/>
          </a:p>
        </p:txBody>
      </p:sp>
    </p:spTree>
    <p:extLst>
      <p:ext uri="{BB962C8B-B14F-4D97-AF65-F5344CB8AC3E}">
        <p14:creationId xmlns:p14="http://schemas.microsoft.com/office/powerpoint/2010/main" val="2436396162"/>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04800" y="1524000"/>
            <a:ext cx="8610600" cy="3962400"/>
          </a:xfrm>
        </p:spPr>
        <p:txBody>
          <a:bodyPr/>
          <a:lstStyle/>
          <a:p>
            <a:pPr algn="ctr"/>
            <a:r>
              <a:rPr lang="en-US" sz="1400" dirty="0" smtClean="0"/>
              <a:t>Additional Powers During the States of Emergency.</a:t>
            </a:r>
          </a:p>
          <a:p>
            <a:endParaRPr lang="en-US" sz="1400" dirty="0" smtClean="0"/>
          </a:p>
          <a:p>
            <a:r>
              <a:rPr lang="en-US" sz="1400" dirty="0" smtClean="0"/>
              <a:t>With the concurrence of the Council of State the Governor has the following powers under G.S. 166A-</a:t>
            </a:r>
          </a:p>
          <a:p>
            <a:r>
              <a:rPr lang="en-US" sz="1400" dirty="0" smtClean="0"/>
              <a:t>19.30(b) (not all of them will be listed):</a:t>
            </a:r>
          </a:p>
          <a:p>
            <a:endParaRPr lang="en-US" sz="1400" dirty="0" smtClean="0"/>
          </a:p>
          <a:p>
            <a:pPr>
              <a:buAutoNum type="arabicPeriod"/>
            </a:pPr>
            <a:r>
              <a:rPr lang="en-US" sz="1400" dirty="0" smtClean="0"/>
              <a:t>Direct and compel evacuation of all or part of population from an area of state.</a:t>
            </a:r>
          </a:p>
          <a:p>
            <a:pPr>
              <a:buAutoNum type="arabicPeriod"/>
            </a:pPr>
            <a:r>
              <a:rPr lang="en-US" sz="1400" dirty="0" smtClean="0"/>
              <a:t>Set the routes for an evacuation.</a:t>
            </a:r>
          </a:p>
          <a:p>
            <a:pPr>
              <a:buAutoNum type="arabicPeriod"/>
            </a:pPr>
            <a:r>
              <a:rPr lang="en-US" sz="1400" dirty="0" smtClean="0"/>
              <a:t>Can establish a system of economic control over resources.</a:t>
            </a:r>
          </a:p>
          <a:p>
            <a:pPr>
              <a:buAutoNum type="arabicPeriod"/>
            </a:pPr>
            <a:r>
              <a:rPr lang="en-US" sz="1400" dirty="0" smtClean="0"/>
              <a:t>Can control the flow of vehicular and pedestrian traffic.</a:t>
            </a:r>
          </a:p>
          <a:p>
            <a:pPr>
              <a:buAutoNum type="arabicPeriod"/>
            </a:pPr>
            <a:r>
              <a:rPr lang="en-US" sz="1400" dirty="0" smtClean="0"/>
              <a:t>Waive any provision of any regulation or ordinance of a State agency or a political subdivision which restricts the immediate relief of human suffering.</a:t>
            </a:r>
          </a:p>
          <a:p>
            <a:pPr>
              <a:buAutoNum type="arabicPeriod"/>
            </a:pPr>
            <a:r>
              <a:rPr lang="en-US" sz="1400" dirty="0" smtClean="0"/>
              <a:t>To appoint or remove an executive head of any State agency under certain circumstances.</a:t>
            </a:r>
          </a:p>
          <a:p>
            <a:pPr>
              <a:buAutoNum type="arabicPeriod"/>
            </a:pPr>
            <a:r>
              <a:rPr lang="en-US" sz="1400" dirty="0" smtClean="0"/>
              <a:t>Procurement powers for emergency management without regard to the limitation of any existing law.</a:t>
            </a:r>
          </a:p>
          <a:p>
            <a:endParaRPr lang="en-US" sz="1400" dirty="0"/>
          </a:p>
        </p:txBody>
      </p:sp>
    </p:spTree>
    <p:extLst>
      <p:ext uri="{BB962C8B-B14F-4D97-AF65-F5344CB8AC3E}">
        <p14:creationId xmlns:p14="http://schemas.microsoft.com/office/powerpoint/2010/main" val="1916487805"/>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685800" y="1524000"/>
            <a:ext cx="7543800" cy="4038600"/>
          </a:xfrm>
        </p:spPr>
        <p:txBody>
          <a:bodyPr/>
          <a:lstStyle/>
          <a:p>
            <a:pPr algn="ctr"/>
            <a:r>
              <a:rPr lang="en-US" sz="1400" dirty="0" smtClean="0"/>
              <a:t>Additional Powers Under State of Emergency</a:t>
            </a:r>
          </a:p>
          <a:p>
            <a:endParaRPr lang="en-US" sz="1400" dirty="0"/>
          </a:p>
          <a:p>
            <a:r>
              <a:rPr lang="en-US" sz="1400" dirty="0" smtClean="0"/>
              <a:t>The Governor may assume control from local control is insufficient to assure adequate </a:t>
            </a:r>
          </a:p>
          <a:p>
            <a:r>
              <a:rPr lang="en-US" sz="1400" dirty="0" smtClean="0"/>
              <a:t>protection for lives and property if the following is shown:</a:t>
            </a:r>
          </a:p>
          <a:p>
            <a:pPr>
              <a:buAutoNum type="arabicPeriod"/>
            </a:pPr>
            <a:r>
              <a:rPr lang="en-US" sz="1400" dirty="0" smtClean="0"/>
              <a:t>Needed control cannot be imposed locally because local officials have not enacted appropriate ordinances.</a:t>
            </a:r>
          </a:p>
          <a:p>
            <a:pPr>
              <a:buAutoNum type="arabicPeriod"/>
            </a:pPr>
            <a:r>
              <a:rPr lang="en-US" sz="1400" dirty="0" smtClean="0"/>
              <a:t>Local authorities have not acted implemented steps to act on ordinances. </a:t>
            </a:r>
          </a:p>
          <a:p>
            <a:pPr>
              <a:buAutoNum type="arabicPeriod"/>
            </a:pPr>
            <a:r>
              <a:rPr lang="en-US" sz="1400" dirty="0" smtClean="0"/>
              <a:t>Emergency has spread across jurisdictions.</a:t>
            </a:r>
          </a:p>
          <a:p>
            <a:pPr>
              <a:buAutoNum type="arabicPeriod"/>
            </a:pPr>
            <a:r>
              <a:rPr lang="en-US" sz="1400" dirty="0" smtClean="0"/>
              <a:t>Scale of emergency is so great it has exceed local authorities to cope with it.</a:t>
            </a:r>
          </a:p>
          <a:p>
            <a:pPr marL="0" indent="0"/>
            <a:endParaRPr lang="en-US" sz="1400" dirty="0" smtClean="0"/>
          </a:p>
          <a:p>
            <a:pPr marL="0" indent="0"/>
            <a:r>
              <a:rPr lang="en-US" sz="1400" dirty="0" smtClean="0"/>
              <a:t>If that is the case, the Governor can impose prohibitions and restrictions in the emergency area and take direction and control of State and local agencies. </a:t>
            </a:r>
            <a:endParaRPr lang="en-US" sz="1400" dirty="0"/>
          </a:p>
        </p:txBody>
      </p:sp>
    </p:spTree>
    <p:extLst>
      <p:ext uri="{BB962C8B-B14F-4D97-AF65-F5344CB8AC3E}">
        <p14:creationId xmlns:p14="http://schemas.microsoft.com/office/powerpoint/2010/main" val="95631685"/>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1371600" y="1524000"/>
            <a:ext cx="6858000" cy="3962400"/>
          </a:xfrm>
        </p:spPr>
        <p:txBody>
          <a:bodyPr/>
          <a:lstStyle/>
          <a:p>
            <a:pPr algn="ctr"/>
            <a:r>
              <a:rPr lang="en-US" sz="1600" dirty="0" smtClean="0"/>
              <a:t>What else does a State of Emergency allow for under NC law? </a:t>
            </a:r>
          </a:p>
          <a:p>
            <a:pPr algn="ctr"/>
            <a:r>
              <a:rPr lang="en-US" sz="1600" dirty="0" smtClean="0"/>
              <a:t>This list is not exhaustive </a:t>
            </a:r>
          </a:p>
          <a:p>
            <a:pPr>
              <a:buAutoNum type="arabicPeriod"/>
            </a:pPr>
            <a:r>
              <a:rPr lang="en-US" sz="1600" dirty="0" smtClean="0"/>
              <a:t>Transportation Waivers for hours of service for commercial drivers under state and federal law. See G.S. 166A-19.70 and 49 CFR 390.23 and 49 CFR 395 for up to 30 days.</a:t>
            </a:r>
          </a:p>
          <a:p>
            <a:pPr>
              <a:buAutoNum type="arabicPeriod" startAt="2"/>
            </a:pPr>
            <a:r>
              <a:rPr lang="en-US" sz="1600" dirty="0" smtClean="0"/>
              <a:t>Allows for waivers of various rules and regulations under the Heath Care  Facility Licensure Act. See G.S. 131E-112.</a:t>
            </a:r>
          </a:p>
          <a:p>
            <a:pPr marL="0" indent="0"/>
            <a:r>
              <a:rPr lang="en-US" sz="1600" dirty="0" smtClean="0"/>
              <a:t>3.   Provides qualified immunity for architects G.S. 83A-13.1 and  </a:t>
            </a:r>
          </a:p>
          <a:p>
            <a:pPr marL="0" indent="0"/>
            <a:r>
              <a:rPr lang="en-US" sz="1600" dirty="0"/>
              <a:t> </a:t>
            </a:r>
            <a:r>
              <a:rPr lang="en-US" sz="1600" dirty="0" smtClean="0"/>
              <a:t>     engineering and land surveying professionals  G.S. 89C-19.1 who  </a:t>
            </a:r>
          </a:p>
          <a:p>
            <a:pPr marL="0" indent="0"/>
            <a:r>
              <a:rPr lang="en-US" sz="1600" dirty="0"/>
              <a:t> </a:t>
            </a:r>
            <a:r>
              <a:rPr lang="en-US" sz="1600" dirty="0" smtClean="0"/>
              <a:t>     volunteer their services during emergencies and disasters.</a:t>
            </a:r>
          </a:p>
          <a:p>
            <a:pPr marL="0" indent="0"/>
            <a:r>
              <a:rPr lang="en-US" sz="1600" dirty="0" smtClean="0"/>
              <a:t>4.   Allows for the Medical Board to waive their regulations under G.S. 90- </a:t>
            </a:r>
          </a:p>
          <a:p>
            <a:pPr marL="0" indent="0"/>
            <a:r>
              <a:rPr lang="en-US" sz="1600" dirty="0"/>
              <a:t> </a:t>
            </a:r>
            <a:r>
              <a:rPr lang="en-US" sz="1600" dirty="0" smtClean="0"/>
              <a:t>     12.5 to </a:t>
            </a:r>
            <a:r>
              <a:rPr lang="en-US" sz="1600" dirty="0"/>
              <a:t>in order to permit the provision of emergency health services </a:t>
            </a:r>
            <a:r>
              <a:rPr lang="en-US" sz="1600" dirty="0" smtClean="0"/>
              <a:t> </a:t>
            </a:r>
          </a:p>
          <a:p>
            <a:pPr marL="0" indent="0"/>
            <a:r>
              <a:rPr lang="en-US" sz="1600" dirty="0"/>
              <a:t> </a:t>
            </a:r>
            <a:r>
              <a:rPr lang="en-US" sz="1600" dirty="0" smtClean="0"/>
              <a:t>     to </a:t>
            </a:r>
            <a:r>
              <a:rPr lang="en-US" sz="1600" dirty="0"/>
              <a:t>the public.</a:t>
            </a:r>
          </a:p>
        </p:txBody>
      </p:sp>
    </p:spTree>
    <p:extLst>
      <p:ext uri="{BB962C8B-B14F-4D97-AF65-F5344CB8AC3E}">
        <p14:creationId xmlns:p14="http://schemas.microsoft.com/office/powerpoint/2010/main" val="1172329672"/>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04800" y="1143000"/>
            <a:ext cx="8458200" cy="4648200"/>
          </a:xfrm>
        </p:spPr>
        <p:txBody>
          <a:bodyPr/>
          <a:lstStyle/>
          <a:p>
            <a:pPr algn="ctr"/>
            <a:r>
              <a:rPr lang="en-US" sz="1400" dirty="0"/>
              <a:t>What else does a State of Emergency allow for under NC law? </a:t>
            </a:r>
          </a:p>
          <a:p>
            <a:pPr algn="ctr"/>
            <a:r>
              <a:rPr lang="en-US" sz="1400" dirty="0"/>
              <a:t>This list is not exhaustive </a:t>
            </a:r>
          </a:p>
          <a:p>
            <a:pPr>
              <a:buAutoNum type="arabicPeriod"/>
            </a:pPr>
            <a:r>
              <a:rPr lang="en-US" sz="1600" dirty="0" smtClean="0"/>
              <a:t>Allows for local governments to enact prohibitions and restrictions. G.S. 166A-19.31</a:t>
            </a:r>
          </a:p>
          <a:p>
            <a:pPr>
              <a:buAutoNum type="arabicPeriod"/>
            </a:pPr>
            <a:r>
              <a:rPr lang="en-US" sz="1600" dirty="0" smtClean="0"/>
              <a:t>These probations and restrictions are:</a:t>
            </a:r>
          </a:p>
          <a:p>
            <a:pPr marL="0" indent="0"/>
            <a:r>
              <a:rPr lang="en-US" sz="1600" dirty="0"/>
              <a:t> </a:t>
            </a:r>
            <a:r>
              <a:rPr lang="en-US" sz="1600" dirty="0" smtClean="0"/>
              <a:t>     a. Control movement of people in public places (curfew, evacuations,   </a:t>
            </a:r>
          </a:p>
          <a:p>
            <a:pPr marL="0" indent="0"/>
            <a:r>
              <a:rPr lang="en-US" sz="1600" dirty="0"/>
              <a:t> </a:t>
            </a:r>
            <a:r>
              <a:rPr lang="en-US" sz="1600" dirty="0" smtClean="0"/>
              <a:t>         ingress and egress of an emergency area).</a:t>
            </a:r>
          </a:p>
          <a:p>
            <a:pPr marL="0" indent="0"/>
            <a:r>
              <a:rPr lang="en-US" sz="1600" dirty="0"/>
              <a:t> </a:t>
            </a:r>
            <a:r>
              <a:rPr lang="en-US" sz="1600" dirty="0" smtClean="0"/>
              <a:t>     b. Operations of offices, businesses etc., where people may   </a:t>
            </a:r>
          </a:p>
          <a:p>
            <a:pPr marL="0" indent="0"/>
            <a:r>
              <a:rPr lang="en-US" sz="1600" dirty="0"/>
              <a:t> </a:t>
            </a:r>
            <a:r>
              <a:rPr lang="en-US" sz="1600" dirty="0" smtClean="0"/>
              <a:t>          congregate.</a:t>
            </a:r>
          </a:p>
          <a:p>
            <a:pPr marL="0" indent="0"/>
            <a:r>
              <a:rPr lang="en-US" sz="1600" dirty="0"/>
              <a:t> </a:t>
            </a:r>
            <a:r>
              <a:rPr lang="en-US" sz="1600" dirty="0" smtClean="0"/>
              <a:t>     c. Possession, sale, transportation, purchase and consumption of  </a:t>
            </a:r>
          </a:p>
          <a:p>
            <a:pPr marL="0" indent="0"/>
            <a:r>
              <a:rPr lang="en-US" sz="1600" dirty="0"/>
              <a:t> </a:t>
            </a:r>
            <a:r>
              <a:rPr lang="en-US" sz="1600" dirty="0" smtClean="0"/>
              <a:t>         alcoholic beverages.</a:t>
            </a:r>
          </a:p>
          <a:p>
            <a:pPr marL="0" indent="0"/>
            <a:r>
              <a:rPr lang="en-US" sz="1600" dirty="0"/>
              <a:t> </a:t>
            </a:r>
            <a:r>
              <a:rPr lang="en-US" sz="1600" dirty="0" smtClean="0"/>
              <a:t>     d. </a:t>
            </a:r>
            <a:r>
              <a:rPr lang="en-US" sz="1600" dirty="0"/>
              <a:t>Possession, sale, transportation, </a:t>
            </a:r>
            <a:r>
              <a:rPr lang="en-US" sz="1600" dirty="0" smtClean="0"/>
              <a:t>purchase, storage, use of gasoline </a:t>
            </a:r>
          </a:p>
          <a:p>
            <a:pPr marL="0" indent="0"/>
            <a:r>
              <a:rPr lang="en-US" sz="1600" dirty="0"/>
              <a:t> </a:t>
            </a:r>
            <a:r>
              <a:rPr lang="en-US" sz="1600" dirty="0" smtClean="0"/>
              <a:t>         and other dangerous weapons. Does not authorize prohibitions or  </a:t>
            </a:r>
          </a:p>
          <a:p>
            <a:pPr marL="0" indent="0"/>
            <a:r>
              <a:rPr lang="en-US" sz="1600" dirty="0"/>
              <a:t> </a:t>
            </a:r>
            <a:r>
              <a:rPr lang="en-US" sz="1600" dirty="0" smtClean="0"/>
              <a:t>         restrictions on lawfully possessed firearms or ammo. </a:t>
            </a:r>
          </a:p>
          <a:p>
            <a:pPr marL="0" indent="0"/>
            <a:r>
              <a:rPr lang="en-US" sz="1600" dirty="0"/>
              <a:t> </a:t>
            </a:r>
            <a:r>
              <a:rPr lang="en-US" sz="1600" dirty="0" smtClean="0"/>
              <a:t>     e. Allow for other conditions that are reasonably necessary to maintain  </a:t>
            </a:r>
          </a:p>
          <a:p>
            <a:pPr marL="0" indent="0"/>
            <a:r>
              <a:rPr lang="en-US" sz="1600" dirty="0"/>
              <a:t> </a:t>
            </a:r>
            <a:r>
              <a:rPr lang="en-US" sz="1600" dirty="0" smtClean="0"/>
              <a:t>         order.</a:t>
            </a:r>
          </a:p>
          <a:p>
            <a:pPr marL="0" indent="0"/>
            <a:r>
              <a:rPr lang="en-US" sz="1600" dirty="0" smtClean="0"/>
              <a:t>*Governor can also impose these restrictions through G.S. 166A-19.30(c).</a:t>
            </a:r>
            <a:endParaRPr lang="en-US" sz="1600" dirty="0"/>
          </a:p>
        </p:txBody>
      </p:sp>
    </p:spTree>
    <p:extLst>
      <p:ext uri="{BB962C8B-B14F-4D97-AF65-F5344CB8AC3E}">
        <p14:creationId xmlns:p14="http://schemas.microsoft.com/office/powerpoint/2010/main" val="1188779227"/>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04800" y="1219200"/>
            <a:ext cx="7924800" cy="3810000"/>
          </a:xfrm>
        </p:spPr>
        <p:txBody>
          <a:bodyPr/>
          <a:lstStyle/>
          <a:p>
            <a:pPr algn="ctr"/>
            <a:r>
              <a:rPr lang="en-US" sz="2000" dirty="0"/>
              <a:t>What else does a State of Emergency allow for under NC law? </a:t>
            </a:r>
          </a:p>
          <a:p>
            <a:pPr algn="ctr"/>
            <a:endParaRPr lang="en-US" sz="2000" dirty="0" smtClean="0"/>
          </a:p>
          <a:p>
            <a:pPr algn="ctr"/>
            <a:r>
              <a:rPr lang="en-US" sz="2000" dirty="0" smtClean="0"/>
              <a:t>Price Gouging Law</a:t>
            </a:r>
          </a:p>
          <a:p>
            <a:pPr algn="ctr"/>
            <a:endParaRPr lang="en-US" sz="2000" dirty="0" smtClean="0"/>
          </a:p>
          <a:p>
            <a:r>
              <a:rPr lang="en-US" sz="1800" b="1" dirty="0"/>
              <a:t>§ 75-37.  Declaration of State public policy.</a:t>
            </a:r>
          </a:p>
          <a:p>
            <a:r>
              <a:rPr lang="en-US" sz="1800" dirty="0"/>
              <a:t>It is the public policy of this State to protect its citizens from price </a:t>
            </a:r>
            <a:r>
              <a:rPr lang="en-US" sz="1800" dirty="0" smtClean="0"/>
              <a:t>gouging</a:t>
            </a:r>
          </a:p>
          <a:p>
            <a:r>
              <a:rPr lang="en-US" sz="1800" dirty="0" smtClean="0"/>
              <a:t>during  states </a:t>
            </a:r>
            <a:r>
              <a:rPr lang="en-US" sz="1800" dirty="0"/>
              <a:t>of disaster. The State also realizes the difficulty in </a:t>
            </a:r>
            <a:r>
              <a:rPr lang="en-US" sz="1800" dirty="0" smtClean="0"/>
              <a:t>regulating</a:t>
            </a:r>
          </a:p>
          <a:p>
            <a:r>
              <a:rPr lang="en-US" sz="1800" dirty="0" smtClean="0"/>
              <a:t>prices </a:t>
            </a:r>
            <a:r>
              <a:rPr lang="en-US" sz="1800" dirty="0"/>
              <a:t>while </a:t>
            </a:r>
            <a:r>
              <a:rPr lang="en-US" sz="1800" dirty="0" smtClean="0"/>
              <a:t>not</a:t>
            </a:r>
            <a:r>
              <a:rPr lang="en-US" sz="1800" dirty="0"/>
              <a:t> </a:t>
            </a:r>
            <a:r>
              <a:rPr lang="en-US" sz="1800" dirty="0" smtClean="0"/>
              <a:t>defeating </a:t>
            </a:r>
            <a:r>
              <a:rPr lang="en-US" sz="1800" dirty="0"/>
              <a:t>the ability of the market in goods and services </a:t>
            </a:r>
            <a:endParaRPr lang="en-US" sz="1800" dirty="0" smtClean="0"/>
          </a:p>
          <a:p>
            <a:r>
              <a:rPr lang="en-US" sz="1800" dirty="0" smtClean="0"/>
              <a:t>from </a:t>
            </a:r>
            <a:r>
              <a:rPr lang="en-US" sz="1800" dirty="0"/>
              <a:t>bringing supply back in </a:t>
            </a:r>
            <a:r>
              <a:rPr lang="en-US" sz="1800" dirty="0" smtClean="0"/>
              <a:t>balance </a:t>
            </a:r>
            <a:r>
              <a:rPr lang="en-US" sz="1800" dirty="0"/>
              <a:t>with demand and not defeating </a:t>
            </a:r>
            <a:r>
              <a:rPr lang="en-US" sz="1800" dirty="0" smtClean="0"/>
              <a:t>the</a:t>
            </a:r>
          </a:p>
          <a:p>
            <a:r>
              <a:rPr lang="en-US" sz="1800" dirty="0" smtClean="0"/>
              <a:t>function </a:t>
            </a:r>
            <a:r>
              <a:rPr lang="en-US" sz="1800" dirty="0"/>
              <a:t>of price in allocating scarce </a:t>
            </a:r>
            <a:r>
              <a:rPr lang="en-US" sz="1800" dirty="0" smtClean="0"/>
              <a:t>resources.</a:t>
            </a:r>
            <a:endParaRPr lang="en-US" sz="1800" dirty="0"/>
          </a:p>
        </p:txBody>
      </p:sp>
    </p:spTree>
    <p:extLst>
      <p:ext uri="{BB962C8B-B14F-4D97-AF65-F5344CB8AC3E}">
        <p14:creationId xmlns:p14="http://schemas.microsoft.com/office/powerpoint/2010/main" val="4214810348"/>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04800" y="1447800"/>
            <a:ext cx="8382000" cy="3962400"/>
          </a:xfrm>
        </p:spPr>
        <p:txBody>
          <a:bodyPr/>
          <a:lstStyle/>
          <a:p>
            <a:pPr marL="114300" indent="0">
              <a:buNone/>
            </a:pPr>
            <a:r>
              <a:rPr lang="en-US" sz="1600" b="1" dirty="0"/>
              <a:t>§ 75-38.  Prohibit excessive pricing during states of disaster, states of emergency, or abnormal market disruptions.</a:t>
            </a:r>
          </a:p>
          <a:p>
            <a:pPr marL="114300" indent="0">
              <a:buNone/>
            </a:pPr>
            <a:endParaRPr lang="en-US" sz="1600" dirty="0" smtClean="0"/>
          </a:p>
          <a:p>
            <a:pPr marL="114300" indent="0">
              <a:buNone/>
            </a:pPr>
            <a:r>
              <a:rPr lang="en-US" sz="1600" dirty="0" smtClean="0"/>
              <a:t>(</a:t>
            </a:r>
            <a:r>
              <a:rPr lang="en-US" sz="1600" dirty="0"/>
              <a:t>a)        Upon a triggering event, it is prohibited and shall be a violation of G.S. 75-1.1 (Unfair and Deceptive Trade Practices Act) for any person to sell or rent or offer to sell or rent any goods or services which are consumed or used as a direct result of an emergency or which are consumed or used to preserve, protect, or sustain life, health, safety, or economic well-being of persons or their property with the knowledge and intent to charge a price that is unreasonably excessive under the circumstances. This prohibition shall apply to all parties in the chain of distribution, including, but not limited to, a manufacturer, supplier, wholesaler, distributor, or retail seller of goods or services. This prohibition shall apply in the area where the state of disaster or emergency has been declared or the abnormal market disruption has been found.</a:t>
            </a:r>
          </a:p>
          <a:p>
            <a:endParaRPr lang="en-US" dirty="0"/>
          </a:p>
        </p:txBody>
      </p:sp>
    </p:spTree>
    <p:extLst>
      <p:ext uri="{BB962C8B-B14F-4D97-AF65-F5344CB8AC3E}">
        <p14:creationId xmlns:p14="http://schemas.microsoft.com/office/powerpoint/2010/main" val="3963504784"/>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p:txBody>
          <a:bodyPr/>
          <a:lstStyle/>
          <a:p>
            <a:pPr marL="114300" indent="0">
              <a:buNone/>
            </a:pPr>
            <a:r>
              <a:rPr lang="en-US" sz="1400" dirty="0"/>
              <a:t>In determining whether a price is unreasonably excessive, it shall be considered whether:</a:t>
            </a:r>
          </a:p>
          <a:p>
            <a:pPr marL="114300" indent="0">
              <a:buNone/>
            </a:pPr>
            <a:endParaRPr lang="en-US" sz="1400" dirty="0"/>
          </a:p>
          <a:p>
            <a:pPr marL="114300" indent="0">
              <a:buNone/>
            </a:pPr>
            <a:r>
              <a:rPr lang="en-US" sz="1400" dirty="0"/>
              <a:t>(1)        The price charged by the seller is attributable to additional costs imposed by the seller's supplier or other costs of providing the good or service during the triggering event.</a:t>
            </a:r>
          </a:p>
          <a:p>
            <a:pPr marL="114300" indent="0">
              <a:buNone/>
            </a:pPr>
            <a:endParaRPr lang="en-US" sz="1400" dirty="0"/>
          </a:p>
          <a:p>
            <a:pPr marL="114300" indent="0">
              <a:buNone/>
            </a:pPr>
            <a:r>
              <a:rPr lang="en-US" sz="1400" dirty="0"/>
              <a:t>(2)        The price charged by the seller exceeds the seller's average price in the preceding 60 days before the triggering event. If the seller did not sell or rent or offer to sell or rent the goods or service in question prior to the time of the triggering event, the price at which the goods or service was generally available in the trade area shall be used as a factor in determining if the seller is charging an unreasonably excessive price.</a:t>
            </a:r>
          </a:p>
          <a:p>
            <a:pPr marL="114300" indent="0">
              <a:buNone/>
            </a:pPr>
            <a:endParaRPr lang="en-US" sz="1400" dirty="0"/>
          </a:p>
          <a:p>
            <a:pPr marL="114300" indent="0">
              <a:buNone/>
            </a:pPr>
            <a:r>
              <a:rPr lang="en-US" sz="1400" dirty="0"/>
              <a:t>(3)        The price charged by the seller is attributable to fluctuations in applicable commodity markets; fluctuations in applicable regional, national, or international market trends; or to reasonable expenses and charges for attendant business risk incurred in procuring or selling the goods or services.</a:t>
            </a:r>
          </a:p>
          <a:p>
            <a:endParaRPr lang="en-US" sz="1400" dirty="0"/>
          </a:p>
        </p:txBody>
      </p:sp>
    </p:spTree>
    <p:extLst>
      <p:ext uri="{BB962C8B-B14F-4D97-AF65-F5344CB8AC3E}">
        <p14:creationId xmlns:p14="http://schemas.microsoft.com/office/powerpoint/2010/main" val="332300659"/>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81000" y="1371600"/>
            <a:ext cx="8229600" cy="4191000"/>
          </a:xfrm>
        </p:spPr>
        <p:txBody>
          <a:bodyPr/>
          <a:lstStyle/>
          <a:p>
            <a:r>
              <a:rPr lang="en-US" sz="1600" dirty="0" smtClean="0"/>
              <a:t>G.S. 166A-19.3(8</a:t>
            </a:r>
            <a:r>
              <a:rPr lang="en-US" sz="1600" dirty="0"/>
              <a:t>) </a:t>
            </a:r>
            <a:r>
              <a:rPr lang="en-US" sz="1600" dirty="0" smtClean="0"/>
              <a:t>Emergency </a:t>
            </a:r>
            <a:r>
              <a:rPr lang="en-US" sz="1600" dirty="0"/>
              <a:t>management. - Those measures taken </a:t>
            </a:r>
            <a:r>
              <a:rPr lang="en-US" sz="1600" dirty="0" smtClean="0"/>
              <a:t>by</a:t>
            </a:r>
          </a:p>
          <a:p>
            <a:r>
              <a:rPr lang="en-US" sz="1600" dirty="0" smtClean="0"/>
              <a:t>the </a:t>
            </a:r>
            <a:r>
              <a:rPr lang="en-US" sz="1600" dirty="0"/>
              <a:t>populace and governments at federal, State, and local levels to minimize the </a:t>
            </a:r>
            <a:endParaRPr lang="en-US" sz="1600" dirty="0" smtClean="0"/>
          </a:p>
          <a:p>
            <a:r>
              <a:rPr lang="en-US" sz="1600" dirty="0" smtClean="0"/>
              <a:t>adverse </a:t>
            </a:r>
            <a:r>
              <a:rPr lang="en-US" sz="1600" dirty="0"/>
              <a:t>effect of any type emergency, which includes the never-ending </a:t>
            </a:r>
            <a:endParaRPr lang="en-US" sz="1600" dirty="0" smtClean="0"/>
          </a:p>
          <a:p>
            <a:r>
              <a:rPr lang="en-US" sz="1600" dirty="0" smtClean="0"/>
              <a:t>preparedness </a:t>
            </a:r>
            <a:r>
              <a:rPr lang="en-US" sz="1600" dirty="0"/>
              <a:t>cycle of planning, prevention, mitigation, warning, movement, </a:t>
            </a:r>
            <a:endParaRPr lang="en-US" sz="1600" dirty="0" smtClean="0"/>
          </a:p>
          <a:p>
            <a:r>
              <a:rPr lang="en-US" sz="1600" dirty="0" smtClean="0"/>
              <a:t>shelter</a:t>
            </a:r>
            <a:r>
              <a:rPr lang="en-US" sz="1600" dirty="0"/>
              <a:t>, emergency assistance, and recovery</a:t>
            </a:r>
            <a:r>
              <a:rPr lang="en-US" sz="1600" dirty="0" smtClean="0"/>
              <a:t>.</a:t>
            </a:r>
          </a:p>
          <a:p>
            <a:endParaRPr lang="en-US" sz="1800" dirty="0" smtClean="0"/>
          </a:p>
          <a:p>
            <a:r>
              <a:rPr lang="en-US" sz="1600" dirty="0" smtClean="0"/>
              <a:t>The </a:t>
            </a:r>
            <a:r>
              <a:rPr lang="en-US" sz="1600" dirty="0"/>
              <a:t>organization and management of resources and responsibilities for </a:t>
            </a:r>
            <a:r>
              <a:rPr lang="en-US" sz="1600" dirty="0" smtClean="0"/>
              <a:t>dealing </a:t>
            </a:r>
            <a:r>
              <a:rPr lang="en-US" sz="1600" dirty="0"/>
              <a:t>with all </a:t>
            </a:r>
            <a:endParaRPr lang="en-US" sz="1600" dirty="0" smtClean="0"/>
          </a:p>
          <a:p>
            <a:r>
              <a:rPr lang="en-US" sz="1600" dirty="0" smtClean="0"/>
              <a:t>aspects </a:t>
            </a:r>
            <a:r>
              <a:rPr lang="en-US" sz="1600" dirty="0"/>
              <a:t>of emergencies, in particularly preparedness, </a:t>
            </a:r>
            <a:r>
              <a:rPr lang="en-US" sz="1600" dirty="0" smtClean="0"/>
              <a:t>response </a:t>
            </a:r>
            <a:r>
              <a:rPr lang="en-US" sz="1600" dirty="0"/>
              <a:t>and rehabilitation. </a:t>
            </a:r>
            <a:endParaRPr lang="en-US" sz="1600" dirty="0" smtClean="0"/>
          </a:p>
          <a:p>
            <a:r>
              <a:rPr lang="en-US" sz="1600" dirty="0" smtClean="0"/>
              <a:t>Emergency </a:t>
            </a:r>
            <a:r>
              <a:rPr lang="en-US" sz="1600" dirty="0"/>
              <a:t>management involves plans, </a:t>
            </a:r>
            <a:r>
              <a:rPr lang="en-US" sz="1600" dirty="0" smtClean="0"/>
              <a:t>structures </a:t>
            </a:r>
            <a:r>
              <a:rPr lang="en-US" sz="1600" dirty="0"/>
              <a:t>and arrangements established to </a:t>
            </a:r>
          </a:p>
          <a:p>
            <a:r>
              <a:rPr lang="en-US" sz="1600" dirty="0" smtClean="0"/>
              <a:t>engage </a:t>
            </a:r>
            <a:r>
              <a:rPr lang="en-US" sz="1600" dirty="0"/>
              <a:t>the normal </a:t>
            </a:r>
            <a:r>
              <a:rPr lang="en-US" sz="1600" dirty="0" smtClean="0"/>
              <a:t>endeavors </a:t>
            </a:r>
            <a:r>
              <a:rPr lang="en-US" sz="1600" dirty="0"/>
              <a:t>of government, voluntary and private agencies in a </a:t>
            </a:r>
            <a:endParaRPr lang="en-US" sz="1600" dirty="0" smtClean="0"/>
          </a:p>
          <a:p>
            <a:r>
              <a:rPr lang="en-US" sz="1600" dirty="0" smtClean="0"/>
              <a:t>comprehensive </a:t>
            </a:r>
            <a:r>
              <a:rPr lang="en-US" sz="1600" dirty="0"/>
              <a:t>and coordinated way to respond to the whole spectrum of </a:t>
            </a:r>
            <a:endParaRPr lang="en-US" sz="1600" dirty="0" smtClean="0"/>
          </a:p>
          <a:p>
            <a:r>
              <a:rPr lang="en-US" sz="1600" dirty="0" smtClean="0"/>
              <a:t>emergency </a:t>
            </a:r>
            <a:r>
              <a:rPr lang="en-US" sz="1600" dirty="0"/>
              <a:t>needs. This is also known as disaster management</a:t>
            </a:r>
            <a:r>
              <a:rPr lang="en-US" sz="1800" dirty="0"/>
              <a:t>.</a:t>
            </a:r>
          </a:p>
          <a:p>
            <a:endParaRPr lang="en-US" sz="1800" dirty="0"/>
          </a:p>
        </p:txBody>
      </p:sp>
    </p:spTree>
    <p:extLst>
      <p:ext uri="{BB962C8B-B14F-4D97-AF65-F5344CB8AC3E}">
        <p14:creationId xmlns:p14="http://schemas.microsoft.com/office/powerpoint/2010/main" val="2193894493"/>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p:txBody>
          <a:bodyPr/>
          <a:lstStyle/>
          <a:p>
            <a:pPr marL="114300" indent="0">
              <a:buNone/>
            </a:pPr>
            <a:r>
              <a:rPr lang="en-US" sz="1600" dirty="0"/>
              <a:t>(b)        In the event the Attorney General investigates a complaint for a violation of this section and determines that the seller has not violated the provisions of this section and if the seller so requests, the Attorney General shall promptly issue a signed statement indicating that the Attorney General has not found a violation of this section.</a:t>
            </a:r>
          </a:p>
          <a:p>
            <a:pPr marL="114300" indent="0">
              <a:buNone/>
            </a:pPr>
            <a:endParaRPr lang="en-US" sz="1600" dirty="0"/>
          </a:p>
          <a:p>
            <a:pPr marL="114300" indent="0">
              <a:buNone/>
            </a:pPr>
            <a:r>
              <a:rPr lang="en-US" sz="1600" dirty="0"/>
              <a:t>(c)        For the purposes of this section, the end of a triggering event is the earlier of 45 days after the triggering event occurs or the expiration or termination of the triggering event unless the prohibition is specifically extended by the Governor.</a:t>
            </a:r>
          </a:p>
          <a:p>
            <a:pPr marL="114300" indent="0">
              <a:buNone/>
            </a:pPr>
            <a:endParaRPr lang="en-US" sz="1600" dirty="0"/>
          </a:p>
          <a:p>
            <a:pPr marL="114300" indent="0">
              <a:buNone/>
            </a:pPr>
            <a:r>
              <a:rPr lang="en-US" sz="1600" dirty="0"/>
              <a:t>(d)       A "triggering event" means the declaration of a state of emergency pursuant to Article 1A of Chapter 166A of the General Statutes or a finding of abnormal market disruption pursuant to G.S. 75-38(e).</a:t>
            </a:r>
          </a:p>
          <a:p>
            <a:endParaRPr lang="en-US" sz="1600" dirty="0"/>
          </a:p>
          <a:p>
            <a:endParaRPr lang="en-US" sz="1600" dirty="0"/>
          </a:p>
        </p:txBody>
      </p:sp>
    </p:spTree>
    <p:extLst>
      <p:ext uri="{BB962C8B-B14F-4D97-AF65-F5344CB8AC3E}">
        <p14:creationId xmlns:p14="http://schemas.microsoft.com/office/powerpoint/2010/main" val="1061034778"/>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p:txBody>
          <a:bodyPr/>
          <a:lstStyle/>
          <a:p>
            <a:pPr marL="114300" indent="0">
              <a:buNone/>
            </a:pPr>
            <a:r>
              <a:rPr lang="en-US" sz="1400" dirty="0"/>
              <a:t>(e)        An "abnormal market disruption" means a </a:t>
            </a:r>
            <a:r>
              <a:rPr lang="en-US" sz="1400" b="1" i="1" dirty="0"/>
              <a:t>significant disruption</a:t>
            </a:r>
            <a:r>
              <a:rPr lang="en-US" sz="1400" dirty="0"/>
              <a:t>, whether </a:t>
            </a:r>
            <a:r>
              <a:rPr lang="en-US" sz="1400" b="1" i="1" dirty="0"/>
              <a:t>actual or imminent</a:t>
            </a:r>
            <a:r>
              <a:rPr lang="en-US" sz="1400" dirty="0"/>
              <a:t>, to the production, distribution, or sale of goods and services in North Carolina, which are consumed or used as a direct result of an emergency or used to preserve, protect, or sustain life, health, safety, or economic well-being of a person or his or her property. A significant disruption may result from a </a:t>
            </a:r>
            <a:r>
              <a:rPr lang="en-US" sz="1400" b="1" i="1" dirty="0"/>
              <a:t>natural disaster, weather, acts of nature, strike, power or energy failures or shortages, civil disorder, war, terrorist attack, national or local emergency, or other extraordinary adverse circumstances. </a:t>
            </a:r>
            <a:r>
              <a:rPr lang="en-US" sz="1400" dirty="0"/>
              <a:t>A significant market disruption can be found only if a declaration of a state of emergency, state of disaster, or similar declaration is made by the President of the United States or an issuance of Code Red/Severe Risk of Attack in the Homeland Security Advisory System is made by the Department of Homeland Security, whether or not such declaration or issuance applies to North Carolina.</a:t>
            </a:r>
          </a:p>
          <a:p>
            <a:endParaRPr lang="en-US" sz="1400" dirty="0"/>
          </a:p>
          <a:p>
            <a:pPr marL="114300" indent="0">
              <a:buNone/>
            </a:pPr>
            <a:r>
              <a:rPr lang="en-US" sz="1400" dirty="0"/>
              <a:t>(f)        The existence of an abnormal market disruption shall be found and declared by the Governor pursuant to the definition in subsection (e) of this section. The duration of an abnormal market disruption shall be 45 days from the triggering event, but may be renewed by the Governor if the Governor finds and declares the disruption continues to affect the economic well-being of North Carolinians beyond the initial 45-day period. </a:t>
            </a:r>
          </a:p>
          <a:p>
            <a:endParaRPr lang="en-US" sz="1400" dirty="0"/>
          </a:p>
        </p:txBody>
      </p:sp>
    </p:spTree>
    <p:extLst>
      <p:ext uri="{BB962C8B-B14F-4D97-AF65-F5344CB8AC3E}">
        <p14:creationId xmlns:p14="http://schemas.microsoft.com/office/powerpoint/2010/main" val="2969845797"/>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228600" y="1524000"/>
            <a:ext cx="8458200" cy="3886200"/>
          </a:xfrm>
        </p:spPr>
        <p:txBody>
          <a:bodyPr/>
          <a:lstStyle/>
          <a:p>
            <a:pPr marL="114300" indent="0">
              <a:buNone/>
            </a:pPr>
            <a:r>
              <a:rPr lang="en-US" sz="1600" dirty="0" smtClean="0"/>
              <a:t>G.S. 166A-19.70</a:t>
            </a:r>
          </a:p>
          <a:p>
            <a:pPr marL="114300" indent="0">
              <a:buNone/>
            </a:pPr>
            <a:r>
              <a:rPr lang="en-US" sz="1600" dirty="0" smtClean="0"/>
              <a:t>(e</a:t>
            </a:r>
            <a:r>
              <a:rPr lang="en-US" sz="1600" dirty="0"/>
              <a:t>)        Abnormal Market Disruptions with Respect to Petroleum. - If the Governor declares the existence of an abnormal market disruption with respect to petroleum pursuant to G.S. 75-38(f), the Governor shall contemporaneously seek all applicable waivers under the federal Clean Air Act, 42 U.S.C. § 7401, et seq., and any other applicable federal law to facilitate the transportation of fuel within this State in order to address or prevent a fuel supply emergency in this State. Waiver requests shall be directed to the appropriate federal agencies and shall seek waivers of the following:</a:t>
            </a:r>
          </a:p>
          <a:p>
            <a:pPr marL="114300" indent="0">
              <a:buNone/>
            </a:pPr>
            <a:r>
              <a:rPr lang="en-US" sz="1600" dirty="0"/>
              <a:t>(1)        The Reformulated Gasoline requirements throughout the State.</a:t>
            </a:r>
          </a:p>
          <a:p>
            <a:pPr marL="114300" indent="0">
              <a:buNone/>
            </a:pPr>
            <a:r>
              <a:rPr lang="en-US" sz="1600" dirty="0"/>
              <a:t>(2)        The Federal and State Implementation Plan summertime gasoline requirements (low RVP) throughout the State.</a:t>
            </a:r>
          </a:p>
          <a:p>
            <a:pPr marL="114300" indent="0">
              <a:buNone/>
            </a:pPr>
            <a:r>
              <a:rPr lang="en-US" sz="1600" dirty="0"/>
              <a:t>(3)        Any other waiver that will, if obtained, facilitate the transportation of fuel within this State.</a:t>
            </a:r>
          </a:p>
          <a:p>
            <a:endParaRPr lang="en-US" sz="1600" dirty="0"/>
          </a:p>
        </p:txBody>
      </p:sp>
    </p:spTree>
    <p:extLst>
      <p:ext uri="{BB962C8B-B14F-4D97-AF65-F5344CB8AC3E}">
        <p14:creationId xmlns:p14="http://schemas.microsoft.com/office/powerpoint/2010/main" val="1159349227"/>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p:txBody>
          <a:bodyPr/>
          <a:lstStyle/>
          <a:p>
            <a:r>
              <a:rPr lang="en-US" dirty="0" smtClean="0"/>
              <a:t>After the response to an event we </a:t>
            </a:r>
          </a:p>
          <a:p>
            <a:r>
              <a:rPr lang="en-US" dirty="0" smtClean="0"/>
              <a:t>move to the recovery cycle on the </a:t>
            </a:r>
          </a:p>
          <a:p>
            <a:r>
              <a:rPr lang="en-US" dirty="0" smtClean="0"/>
              <a:t>wheel of emergency management.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3399429"/>
            <a:ext cx="3352799" cy="1743075"/>
          </a:xfrm>
          <a:prstGeom prst="rect">
            <a:avLst/>
          </a:prstGeom>
        </p:spPr>
      </p:pic>
    </p:spTree>
    <p:extLst>
      <p:ext uri="{BB962C8B-B14F-4D97-AF65-F5344CB8AC3E}">
        <p14:creationId xmlns:p14="http://schemas.microsoft.com/office/powerpoint/2010/main" val="4281176094"/>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457200" y="1524000"/>
            <a:ext cx="7772400" cy="3505200"/>
          </a:xfrm>
        </p:spPr>
        <p:txBody>
          <a:bodyPr/>
          <a:lstStyle/>
          <a:p>
            <a:pPr marL="114300" indent="0">
              <a:buNone/>
            </a:pPr>
            <a:r>
              <a:rPr lang="en-US" sz="2000" dirty="0"/>
              <a:t>§166A-19.21 and  §166A-19.41 Gubernatorial Disaster Declaration  and State Emergency Assistance Funds.</a:t>
            </a:r>
          </a:p>
          <a:p>
            <a:endParaRPr lang="en-US" sz="2000" dirty="0"/>
          </a:p>
          <a:p>
            <a:r>
              <a:rPr lang="en-US" sz="2000" dirty="0"/>
              <a:t>Step 1.  Preliminary Damage Assessment (PDA) – Secretary of the Department of Public Safety provides the Governor and General Assembly with a PDA as soon as possible.</a:t>
            </a:r>
          </a:p>
          <a:p>
            <a:endParaRPr lang="en-US" sz="2000" dirty="0"/>
          </a:p>
          <a:p>
            <a:r>
              <a:rPr lang="en-US" sz="2000" dirty="0"/>
              <a:t>Step 2. Declaration of Disaster – Governor declares a disaster and it is classified a either a Type I, Type II, or Type III.</a:t>
            </a:r>
          </a:p>
          <a:p>
            <a:endParaRPr lang="en-US" sz="2000" dirty="0"/>
          </a:p>
          <a:p>
            <a:endParaRPr lang="en-US" sz="2000" dirty="0"/>
          </a:p>
        </p:txBody>
      </p:sp>
    </p:spTree>
    <p:extLst>
      <p:ext uri="{BB962C8B-B14F-4D97-AF65-F5344CB8AC3E}">
        <p14:creationId xmlns:p14="http://schemas.microsoft.com/office/powerpoint/2010/main" val="1712655258"/>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609600" y="1219200"/>
            <a:ext cx="7620000" cy="3810000"/>
          </a:xfrm>
        </p:spPr>
        <p:txBody>
          <a:bodyPr/>
          <a:lstStyle/>
          <a:p>
            <a:pPr marL="114300" indent="0">
              <a:buNone/>
            </a:pPr>
            <a:r>
              <a:rPr lang="en-US" sz="1200" u="sng" dirty="0"/>
              <a:t>Type I Disaster Declaration </a:t>
            </a:r>
          </a:p>
          <a:p>
            <a:pPr marL="114300" indent="0">
              <a:buNone/>
            </a:pPr>
            <a:r>
              <a:rPr lang="en-US" sz="1200" dirty="0"/>
              <a:t>    </a:t>
            </a:r>
          </a:p>
          <a:p>
            <a:pPr marL="114300" indent="0">
              <a:buNone/>
            </a:pPr>
            <a:r>
              <a:rPr lang="en-US" sz="1200" dirty="0"/>
              <a:t>    Two types of assistance:</a:t>
            </a:r>
          </a:p>
          <a:p>
            <a:pPr marL="114300" indent="0">
              <a:buNone/>
            </a:pPr>
            <a:endParaRPr lang="en-US" sz="1200" dirty="0"/>
          </a:p>
          <a:p>
            <a:pPr marL="114300" indent="0">
              <a:buNone/>
            </a:pPr>
            <a:r>
              <a:rPr lang="en-US" sz="1200" dirty="0"/>
              <a:t>     1. Individual Assistance (IA)  </a:t>
            </a:r>
          </a:p>
          <a:p>
            <a:pPr marL="114300" indent="0">
              <a:buNone/>
            </a:pPr>
            <a:r>
              <a:rPr lang="en-US" sz="1200" dirty="0"/>
              <a:t>          a.  Temporary housing/rental assistance.</a:t>
            </a:r>
          </a:p>
          <a:p>
            <a:pPr marL="114300" indent="0">
              <a:buNone/>
            </a:pPr>
            <a:r>
              <a:rPr lang="en-US" sz="1200" dirty="0"/>
              <a:t>          b.  Repair/replacement of dwelling.</a:t>
            </a:r>
          </a:p>
          <a:p>
            <a:pPr marL="114300" indent="0">
              <a:buNone/>
            </a:pPr>
            <a:r>
              <a:rPr lang="en-US" sz="1200" dirty="0"/>
              <a:t>          c.  Replacement of personal property.</a:t>
            </a:r>
          </a:p>
          <a:p>
            <a:pPr marL="114300" indent="0">
              <a:buNone/>
            </a:pPr>
            <a:r>
              <a:rPr lang="en-US" sz="1200" dirty="0"/>
              <a:t>          d.  Repair replacement of privately owned vehicles.</a:t>
            </a:r>
          </a:p>
          <a:p>
            <a:pPr marL="114300" indent="0">
              <a:buNone/>
            </a:pPr>
            <a:r>
              <a:rPr lang="en-US" sz="1200" dirty="0"/>
              <a:t>          e.  Medical or dental expenses. </a:t>
            </a:r>
          </a:p>
          <a:p>
            <a:pPr marL="114300" indent="0">
              <a:buNone/>
            </a:pPr>
            <a:r>
              <a:rPr lang="en-US" sz="1200" dirty="0"/>
              <a:t>          f.   Funeral or burial expenses resulting from emergency.</a:t>
            </a:r>
          </a:p>
          <a:p>
            <a:pPr marL="114300" indent="0">
              <a:buNone/>
            </a:pPr>
            <a:r>
              <a:rPr lang="en-US" sz="1200" dirty="0"/>
              <a:t>          g.  Funding for the cost of first year’s flood insurance to meet  </a:t>
            </a:r>
          </a:p>
          <a:p>
            <a:pPr marL="114300" indent="0">
              <a:buNone/>
            </a:pPr>
            <a:r>
              <a:rPr lang="en-US" sz="1200" dirty="0"/>
              <a:t>               National Flood Insurance Act.</a:t>
            </a:r>
          </a:p>
          <a:p>
            <a:pPr marL="114300" indent="0">
              <a:buNone/>
            </a:pPr>
            <a:endParaRPr lang="en-US" sz="1200" dirty="0"/>
          </a:p>
          <a:p>
            <a:pPr marL="114300" indent="0">
              <a:buNone/>
            </a:pPr>
            <a:r>
              <a:rPr lang="en-US" sz="1200" dirty="0"/>
              <a:t>     2.  Public Assistance (PA) </a:t>
            </a:r>
          </a:p>
          <a:p>
            <a:pPr marL="114300" indent="0">
              <a:buNone/>
            </a:pPr>
            <a:r>
              <a:rPr lang="en-US" sz="1200" dirty="0"/>
              <a:t>          a.  Debris clearance.</a:t>
            </a:r>
          </a:p>
          <a:p>
            <a:pPr marL="114300" indent="0">
              <a:buNone/>
            </a:pPr>
            <a:r>
              <a:rPr lang="en-US" sz="1200" dirty="0"/>
              <a:t>          b.  Emergency  protective measures .</a:t>
            </a:r>
          </a:p>
          <a:p>
            <a:pPr marL="114300" indent="0">
              <a:buNone/>
            </a:pPr>
            <a:r>
              <a:rPr lang="en-US" sz="1200" dirty="0"/>
              <a:t>          c.  Roads and bridges.</a:t>
            </a:r>
          </a:p>
          <a:p>
            <a:pPr marL="114300" indent="0">
              <a:buNone/>
            </a:pPr>
            <a:r>
              <a:rPr lang="en-US" sz="1200" dirty="0"/>
              <a:t>          d.  Crisis Counseling.</a:t>
            </a:r>
          </a:p>
          <a:p>
            <a:pPr marL="114300" indent="0">
              <a:buNone/>
            </a:pPr>
            <a:r>
              <a:rPr lang="en-US" sz="1200" dirty="0"/>
              <a:t>          e.  Assistance with public  transportation needs.</a:t>
            </a:r>
          </a:p>
          <a:p>
            <a:pPr marL="114300" indent="0">
              <a:buNone/>
            </a:pPr>
            <a:r>
              <a:rPr lang="en-US" sz="1200" dirty="0"/>
              <a:t>					</a:t>
            </a:r>
          </a:p>
        </p:txBody>
      </p:sp>
    </p:spTree>
    <p:extLst>
      <p:ext uri="{BB962C8B-B14F-4D97-AF65-F5344CB8AC3E}">
        <p14:creationId xmlns:p14="http://schemas.microsoft.com/office/powerpoint/2010/main" val="3198977039"/>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533400" y="1143000"/>
            <a:ext cx="7696200" cy="3886200"/>
          </a:xfrm>
        </p:spPr>
        <p:txBody>
          <a:bodyPr/>
          <a:lstStyle/>
          <a:p>
            <a:pPr marL="114300" indent="0">
              <a:buNone/>
            </a:pPr>
            <a:r>
              <a:rPr lang="en-US" sz="1400" u="sng" dirty="0"/>
              <a:t>Type I Disaster Declaration continued:</a:t>
            </a:r>
          </a:p>
          <a:p>
            <a:pPr marL="114300" indent="0">
              <a:buNone/>
            </a:pPr>
            <a:endParaRPr lang="en-US" sz="1400" dirty="0"/>
          </a:p>
          <a:p>
            <a:pPr marL="114300" indent="0">
              <a:buNone/>
            </a:pPr>
            <a:r>
              <a:rPr lang="en-US" sz="1400" dirty="0"/>
              <a:t>May be declared prior to or independent of any action taken   </a:t>
            </a:r>
          </a:p>
          <a:p>
            <a:pPr marL="114300" indent="0">
              <a:buNone/>
            </a:pPr>
            <a:r>
              <a:rPr lang="en-US" sz="1400" dirty="0"/>
              <a:t>by the SBA, FEMA or other agency, if all of the following    </a:t>
            </a:r>
          </a:p>
          <a:p>
            <a:pPr marL="114300" indent="0">
              <a:buNone/>
            </a:pPr>
            <a:r>
              <a:rPr lang="en-US" sz="1400" dirty="0"/>
              <a:t>criteria are met: </a:t>
            </a:r>
          </a:p>
          <a:p>
            <a:pPr marL="114300" indent="0">
              <a:buNone/>
            </a:pPr>
            <a:endParaRPr lang="en-US" sz="1400" dirty="0"/>
          </a:p>
          <a:p>
            <a:pPr marL="114300" indent="0">
              <a:buNone/>
            </a:pPr>
            <a:r>
              <a:rPr lang="en-US" sz="1400" dirty="0"/>
              <a:t>    1. Local state of emergency has been declared and sent to  </a:t>
            </a:r>
          </a:p>
          <a:p>
            <a:pPr marL="114300" indent="0">
              <a:buNone/>
            </a:pPr>
            <a:r>
              <a:rPr lang="en-US" sz="1400" dirty="0"/>
              <a:t>        Governor.</a:t>
            </a:r>
          </a:p>
          <a:p>
            <a:pPr marL="114300" indent="0">
              <a:buNone/>
            </a:pPr>
            <a:endParaRPr lang="en-US" sz="1400" dirty="0"/>
          </a:p>
          <a:p>
            <a:pPr marL="114300" indent="0">
              <a:buNone/>
            </a:pPr>
            <a:r>
              <a:rPr lang="en-US" sz="1400" dirty="0"/>
              <a:t>    2. For IA, a PDA meets or exceeds the criteria for SBA Disaster Loan    </a:t>
            </a:r>
          </a:p>
          <a:p>
            <a:pPr marL="114300" indent="0">
              <a:buNone/>
            </a:pPr>
            <a:r>
              <a:rPr lang="en-US" sz="1400" dirty="0"/>
              <a:t>        Program for IA.  I can be met by one of 5 ways, most common is the  </a:t>
            </a:r>
          </a:p>
          <a:p>
            <a:pPr marL="114300" indent="0">
              <a:buNone/>
            </a:pPr>
            <a:r>
              <a:rPr lang="en-US" sz="1400" dirty="0"/>
              <a:t>        following:      </a:t>
            </a:r>
          </a:p>
          <a:p>
            <a:pPr marL="114300" indent="0">
              <a:buNone/>
            </a:pPr>
            <a:r>
              <a:rPr lang="en-US" sz="1400" dirty="0"/>
              <a:t>        a.  At least 25 homes or 25 businesses, or a  </a:t>
            </a:r>
          </a:p>
          <a:p>
            <a:pPr marL="114300" indent="0">
              <a:buNone/>
            </a:pPr>
            <a:r>
              <a:rPr lang="en-US" sz="1400" dirty="0"/>
              <a:t>             combination of at least 25 homes, businesses, or other eligible              </a:t>
            </a:r>
          </a:p>
          <a:p>
            <a:pPr marL="114300" indent="0">
              <a:buNone/>
            </a:pPr>
            <a:r>
              <a:rPr lang="en-US" sz="1400" dirty="0"/>
              <a:t>             institutions.</a:t>
            </a:r>
          </a:p>
          <a:p>
            <a:pPr marL="114300" indent="0">
              <a:buNone/>
            </a:pPr>
            <a:r>
              <a:rPr lang="en-US" sz="1400" dirty="0"/>
              <a:t>        b. Each sustain uninsured losses of 40 percent or more of  </a:t>
            </a:r>
          </a:p>
          <a:p>
            <a:pPr marL="114300" indent="0">
              <a:buNone/>
            </a:pPr>
            <a:r>
              <a:rPr lang="en-US" sz="1400" dirty="0"/>
              <a:t>             the  estimated fair replacement value or pre-disaster fair   </a:t>
            </a:r>
          </a:p>
          <a:p>
            <a:pPr marL="114300" indent="0">
              <a:buNone/>
            </a:pPr>
            <a:r>
              <a:rPr lang="en-US" sz="1400" dirty="0"/>
              <a:t>             market  value of the damaged property, whichever is lower.</a:t>
            </a:r>
          </a:p>
          <a:p>
            <a:endParaRPr lang="en-US" sz="1400" dirty="0"/>
          </a:p>
        </p:txBody>
      </p:sp>
    </p:spTree>
    <p:extLst>
      <p:ext uri="{BB962C8B-B14F-4D97-AF65-F5344CB8AC3E}">
        <p14:creationId xmlns:p14="http://schemas.microsoft.com/office/powerpoint/2010/main" val="372002474"/>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81000" y="1066800"/>
            <a:ext cx="7848600" cy="3505200"/>
          </a:xfrm>
        </p:spPr>
        <p:txBody>
          <a:bodyPr/>
          <a:lstStyle/>
          <a:p>
            <a:pPr marL="114300" indent="0">
              <a:buNone/>
            </a:pPr>
            <a:r>
              <a:rPr lang="en-US" sz="1600" u="sng" dirty="0"/>
              <a:t>Type I Disaster Declaration continued</a:t>
            </a:r>
            <a:r>
              <a:rPr lang="en-US" sz="1600" dirty="0"/>
              <a:t>:</a:t>
            </a:r>
          </a:p>
          <a:p>
            <a:pPr marL="114300" indent="0">
              <a:buNone/>
            </a:pPr>
            <a:endParaRPr lang="en-US" sz="1600" dirty="0"/>
          </a:p>
          <a:p>
            <a:pPr marL="114300" indent="0">
              <a:buNone/>
            </a:pPr>
            <a:r>
              <a:rPr lang="en-US" sz="1600" dirty="0"/>
              <a:t>3. For PA, the requirement is that the damage meets or exceeds the State infrastructure criteria for an eligible entity and shall show the following:</a:t>
            </a:r>
          </a:p>
          <a:p>
            <a:pPr marL="114300" indent="0">
              <a:buNone/>
            </a:pPr>
            <a:r>
              <a:rPr lang="en-US" sz="1600" dirty="0"/>
              <a:t>    a.   Suffers minimum of $10,000 in uninsurable losses.</a:t>
            </a:r>
          </a:p>
          <a:p>
            <a:pPr marL="114300" indent="0">
              <a:buNone/>
            </a:pPr>
            <a:r>
              <a:rPr lang="en-US" sz="1600" dirty="0"/>
              <a:t>    b.   The uninsurable losses in an amount equal to or exceeding  </a:t>
            </a:r>
          </a:p>
          <a:p>
            <a:pPr marL="114300" indent="0">
              <a:buNone/>
            </a:pPr>
            <a:r>
              <a:rPr lang="en-US" sz="1600" dirty="0"/>
              <a:t>           one percent (1%) of the annual operating budget of the entity.</a:t>
            </a:r>
          </a:p>
          <a:p>
            <a:pPr marL="114300" indent="0">
              <a:buNone/>
            </a:pPr>
            <a:r>
              <a:rPr lang="en-US" sz="1600" dirty="0"/>
              <a:t>    c.    Entity must have a hazard mitigation plan approved by FEMA        </a:t>
            </a:r>
          </a:p>
          <a:p>
            <a:pPr marL="114300" indent="0">
              <a:buNone/>
            </a:pPr>
            <a:r>
              <a:rPr lang="en-US" sz="1600" dirty="0"/>
              <a:t>           pursuant to Stafford Act. </a:t>
            </a:r>
          </a:p>
          <a:p>
            <a:pPr marL="114300" indent="0">
              <a:buNone/>
            </a:pPr>
            <a:r>
              <a:rPr lang="en-US" sz="1600" dirty="0"/>
              <a:t>    d.   Eligible entity shall be in the NFIP in order to receive PA for   </a:t>
            </a:r>
          </a:p>
          <a:p>
            <a:pPr marL="114300" indent="0">
              <a:buNone/>
            </a:pPr>
            <a:r>
              <a:rPr lang="en-US" sz="1600" dirty="0"/>
              <a:t>          flooding damage.                                                                                     </a:t>
            </a:r>
          </a:p>
          <a:p>
            <a:pPr marL="114300" indent="0">
              <a:buNone/>
            </a:pPr>
            <a:r>
              <a:rPr lang="en-US" sz="1600" dirty="0"/>
              <a:t>     e.  Eligible entities shall be required to provide a 25% match of the eligible </a:t>
            </a:r>
          </a:p>
          <a:p>
            <a:pPr marL="114300" indent="0">
              <a:buNone/>
            </a:pPr>
            <a:r>
              <a:rPr lang="en-US" sz="1600" dirty="0"/>
              <a:t>           costs of the public assistance grant. </a:t>
            </a:r>
          </a:p>
          <a:p>
            <a:pPr marL="114300" indent="0">
              <a:buNone/>
            </a:pPr>
            <a:r>
              <a:rPr lang="en-US" sz="1600" dirty="0"/>
              <a:t> </a:t>
            </a:r>
          </a:p>
          <a:p>
            <a:pPr marL="114300" indent="0">
              <a:buNone/>
            </a:pPr>
            <a:r>
              <a:rPr lang="en-US" sz="1600" dirty="0"/>
              <a:t> 4. A major disaster declaration by the President of the United States  </a:t>
            </a:r>
          </a:p>
          <a:p>
            <a:pPr marL="114300" indent="0">
              <a:buNone/>
            </a:pPr>
            <a:r>
              <a:rPr lang="en-US" sz="1600" dirty="0"/>
              <a:t>     pursuant to the Stafford Act has not been declared. </a:t>
            </a:r>
          </a:p>
          <a:p>
            <a:endParaRPr lang="en-US" sz="1600" dirty="0"/>
          </a:p>
        </p:txBody>
      </p:sp>
    </p:spTree>
    <p:extLst>
      <p:ext uri="{BB962C8B-B14F-4D97-AF65-F5344CB8AC3E}">
        <p14:creationId xmlns:p14="http://schemas.microsoft.com/office/powerpoint/2010/main" val="3540467217"/>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457200" y="1524000"/>
            <a:ext cx="7772400" cy="3505200"/>
          </a:xfrm>
        </p:spPr>
        <p:txBody>
          <a:bodyPr/>
          <a:lstStyle/>
          <a:p>
            <a:pPr marL="114300" indent="0">
              <a:buNone/>
            </a:pPr>
            <a:r>
              <a:rPr lang="en-US" sz="2400" u="sng" dirty="0"/>
              <a:t>Type I Disaster Declaration continued:</a:t>
            </a:r>
          </a:p>
          <a:p>
            <a:pPr marL="114300" indent="0">
              <a:buNone/>
            </a:pPr>
            <a:endParaRPr lang="en-US" sz="2400" dirty="0"/>
          </a:p>
          <a:p>
            <a:pPr marL="114300" indent="0">
              <a:buNone/>
            </a:pPr>
            <a:r>
              <a:rPr lang="en-US" sz="2400" dirty="0"/>
              <a:t>Duration: </a:t>
            </a:r>
          </a:p>
          <a:p>
            <a:pPr marL="114300" indent="0">
              <a:buNone/>
            </a:pPr>
            <a:endParaRPr lang="en-US" sz="2400" dirty="0"/>
          </a:p>
          <a:p>
            <a:pPr marL="114300" indent="0">
              <a:buNone/>
            </a:pPr>
            <a:r>
              <a:rPr lang="en-US" sz="2400" dirty="0"/>
              <a:t>-Expires 60 days after issuance unless renewed by the Governor or the General Assembly.</a:t>
            </a:r>
          </a:p>
          <a:p>
            <a:pPr marL="114300" indent="0">
              <a:buNone/>
            </a:pPr>
            <a:endParaRPr lang="en-US" sz="2400" dirty="0"/>
          </a:p>
          <a:p>
            <a:pPr marL="114300" indent="0">
              <a:buNone/>
            </a:pPr>
            <a:r>
              <a:rPr lang="en-US" sz="2400" dirty="0"/>
              <a:t>-Increments of 30 days, not to exceed a total of 120 days from the date of issuance. </a:t>
            </a:r>
          </a:p>
          <a:p>
            <a:endParaRPr lang="en-US" sz="2400" dirty="0"/>
          </a:p>
        </p:txBody>
      </p:sp>
    </p:spTree>
    <p:extLst>
      <p:ext uri="{BB962C8B-B14F-4D97-AF65-F5344CB8AC3E}">
        <p14:creationId xmlns:p14="http://schemas.microsoft.com/office/powerpoint/2010/main" val="1461903203"/>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609600" y="1524000"/>
            <a:ext cx="7620000" cy="3505200"/>
          </a:xfrm>
        </p:spPr>
        <p:txBody>
          <a:bodyPr/>
          <a:lstStyle/>
          <a:p>
            <a:pPr marL="114300" indent="0">
              <a:buNone/>
            </a:pPr>
            <a:r>
              <a:rPr lang="en-US" sz="1200" u="sng" dirty="0"/>
              <a:t>Type II Disaster Declaration</a:t>
            </a:r>
          </a:p>
          <a:p>
            <a:pPr marL="114300" indent="0">
              <a:buNone/>
            </a:pPr>
            <a:endParaRPr lang="en-US" sz="1200" dirty="0"/>
          </a:p>
          <a:p>
            <a:pPr marL="114300" indent="0">
              <a:buNone/>
            </a:pPr>
            <a:r>
              <a:rPr lang="en-US" sz="1200" dirty="0"/>
              <a:t>-May be declared if the President of the United States has issued a major disaster declaration pursuant to the Stafford Act.  </a:t>
            </a:r>
          </a:p>
          <a:p>
            <a:pPr marL="114300" indent="0">
              <a:buNone/>
            </a:pPr>
            <a:endParaRPr lang="en-US" sz="1200" dirty="0"/>
          </a:p>
          <a:p>
            <a:pPr marL="114300" indent="0">
              <a:buNone/>
            </a:pPr>
            <a:r>
              <a:rPr lang="en-US" sz="1200" dirty="0"/>
              <a:t>-The Governor may request federal assistance without making a Type II disaster declaration. </a:t>
            </a:r>
          </a:p>
          <a:p>
            <a:pPr marL="114300" indent="0">
              <a:buNone/>
            </a:pPr>
            <a:endParaRPr lang="en-US" sz="1200" dirty="0"/>
          </a:p>
          <a:p>
            <a:pPr marL="114300" indent="0">
              <a:buNone/>
            </a:pPr>
            <a:r>
              <a:rPr lang="en-US" sz="1200" dirty="0"/>
              <a:t>Types of State Assistance:</a:t>
            </a:r>
          </a:p>
          <a:p>
            <a:pPr marL="114300" indent="0">
              <a:buNone/>
            </a:pPr>
            <a:endParaRPr lang="en-US" sz="1200" dirty="0"/>
          </a:p>
          <a:p>
            <a:pPr marL="114300" indent="0">
              <a:buNone/>
            </a:pPr>
            <a:r>
              <a:rPr lang="en-US" sz="1200" dirty="0"/>
              <a:t>-State Acquisition and Relocation Funds </a:t>
            </a:r>
          </a:p>
          <a:p>
            <a:pPr marL="114300" indent="0">
              <a:buNone/>
            </a:pPr>
            <a:endParaRPr lang="en-US" sz="1200" dirty="0"/>
          </a:p>
          <a:p>
            <a:pPr marL="114300" indent="0">
              <a:buNone/>
            </a:pPr>
            <a:r>
              <a:rPr lang="en-US" sz="1200" dirty="0"/>
              <a:t>-Supplemental repair and replacement housing grants to locate person or family to safe, decent and sanitary housing, not to exceed $25,000 per family.</a:t>
            </a:r>
          </a:p>
          <a:p>
            <a:pPr marL="114300" indent="0">
              <a:buNone/>
            </a:pPr>
            <a:endParaRPr lang="en-US" sz="1200" dirty="0"/>
          </a:p>
          <a:p>
            <a:pPr marL="114300" indent="0">
              <a:buNone/>
            </a:pPr>
            <a:r>
              <a:rPr lang="en-US" sz="1200" dirty="0"/>
              <a:t>Duration: </a:t>
            </a:r>
          </a:p>
          <a:p>
            <a:pPr marL="114300" indent="0">
              <a:buNone/>
            </a:pPr>
            <a:endParaRPr lang="en-US" sz="1200" dirty="0"/>
          </a:p>
          <a:p>
            <a:pPr marL="114300" indent="0">
              <a:buNone/>
            </a:pPr>
            <a:r>
              <a:rPr lang="en-US" sz="1200" dirty="0"/>
              <a:t>-Expires 12 months after issuance unless renewed by the Governor or General Assembly.</a:t>
            </a:r>
          </a:p>
          <a:p>
            <a:pPr marL="114300" indent="0">
              <a:buNone/>
            </a:pPr>
            <a:endParaRPr lang="en-US" sz="1200" dirty="0"/>
          </a:p>
          <a:p>
            <a:pPr marL="114300" indent="0">
              <a:buNone/>
            </a:pPr>
            <a:r>
              <a:rPr lang="en-US" sz="1200" dirty="0"/>
              <a:t>-Maybe renewed in increments of three months each, not to exceed a total of 24 months.</a:t>
            </a:r>
          </a:p>
          <a:p>
            <a:endParaRPr lang="en-US" sz="1200" dirty="0"/>
          </a:p>
        </p:txBody>
      </p:sp>
    </p:spTree>
    <p:extLst>
      <p:ext uri="{BB962C8B-B14F-4D97-AF65-F5344CB8AC3E}">
        <p14:creationId xmlns:p14="http://schemas.microsoft.com/office/powerpoint/2010/main" val="1772380274"/>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1447800"/>
            <a:ext cx="6248400" cy="4114799"/>
          </a:xfrm>
        </p:spPr>
      </p:pic>
    </p:spTree>
    <p:extLst>
      <p:ext uri="{BB962C8B-B14F-4D97-AF65-F5344CB8AC3E}">
        <p14:creationId xmlns:p14="http://schemas.microsoft.com/office/powerpoint/2010/main" val="1729894650"/>
      </p:ext>
    </p:extLst>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p:txBody>
          <a:bodyPr/>
          <a:lstStyle/>
          <a:p>
            <a:pPr marL="114300" indent="0">
              <a:buNone/>
            </a:pPr>
            <a:r>
              <a:rPr lang="en-US" sz="1200" u="sng" dirty="0"/>
              <a:t>Type III Disaster Declaration </a:t>
            </a:r>
          </a:p>
          <a:p>
            <a:pPr marL="114300" indent="0">
              <a:buNone/>
            </a:pPr>
            <a:r>
              <a:rPr lang="en-US" sz="1200" dirty="0"/>
              <a:t>May be declared if the President of the United States has issued a major declaration under the Stafford Act and either of the following is true:</a:t>
            </a:r>
          </a:p>
          <a:p>
            <a:pPr marL="571500" indent="-457200">
              <a:buAutoNum type="arabicPeriod"/>
            </a:pPr>
            <a:r>
              <a:rPr lang="en-US" sz="1200" dirty="0"/>
              <a:t>The PDA indicates that the extent of damage is reasonably expected to meet the threshold for an increased federal share of distance assistance.</a:t>
            </a:r>
          </a:p>
          <a:p>
            <a:pPr marL="571500" indent="-457200">
              <a:buAutoNum type="arabicPeriod"/>
            </a:pPr>
            <a:r>
              <a:rPr lang="en-US" sz="1200" dirty="0"/>
              <a:t>The PDA prompts the Governor to call a special session of the General Assembly to set up programs to meet </a:t>
            </a:r>
            <a:r>
              <a:rPr lang="en-US" sz="1200" u="sng" dirty="0"/>
              <a:t>unmet needs</a:t>
            </a:r>
            <a:r>
              <a:rPr lang="en-US" sz="1200" dirty="0"/>
              <a:t> of individuals, businesses and political subdivisions affected by the emergency. </a:t>
            </a:r>
          </a:p>
          <a:p>
            <a:pPr marL="114300" indent="0">
              <a:buNone/>
            </a:pPr>
            <a:endParaRPr lang="en-US" sz="1200" dirty="0"/>
          </a:p>
          <a:p>
            <a:pPr marL="114300" indent="0">
              <a:buNone/>
            </a:pPr>
            <a:r>
              <a:rPr lang="en-US" sz="1200" dirty="0"/>
              <a:t>Types of State Assistance: </a:t>
            </a:r>
          </a:p>
          <a:p>
            <a:pPr marL="114300" indent="0">
              <a:buNone/>
            </a:pPr>
            <a:r>
              <a:rPr lang="en-US" sz="1200" dirty="0"/>
              <a:t>-State Acquisition and Relocation Funds </a:t>
            </a:r>
          </a:p>
          <a:p>
            <a:pPr marL="114300" indent="0">
              <a:buNone/>
            </a:pPr>
            <a:endParaRPr lang="en-US" sz="1200" dirty="0"/>
          </a:p>
          <a:p>
            <a:pPr marL="114300" indent="0">
              <a:buNone/>
            </a:pPr>
            <a:r>
              <a:rPr lang="en-US" sz="1200" dirty="0"/>
              <a:t>-Supplemental repair and replacement housing grants to locate person or family to safe, decent and sanitary housing, not to exceed $25,000 per family.</a:t>
            </a:r>
          </a:p>
          <a:p>
            <a:pPr marL="114300" indent="0">
              <a:buNone/>
            </a:pPr>
            <a:endParaRPr lang="en-US" sz="1200" dirty="0"/>
          </a:p>
          <a:p>
            <a:pPr marL="114300" indent="0">
              <a:buNone/>
            </a:pPr>
            <a:r>
              <a:rPr lang="en-US" sz="1200" dirty="0"/>
              <a:t>-Any programs authorized by the General Assembly. </a:t>
            </a:r>
          </a:p>
          <a:p>
            <a:pPr marL="114300" indent="0">
              <a:buNone/>
            </a:pPr>
            <a:endParaRPr lang="en-US" sz="1200" dirty="0"/>
          </a:p>
          <a:p>
            <a:pPr marL="114300" indent="0">
              <a:buNone/>
            </a:pPr>
            <a:r>
              <a:rPr lang="en-US" sz="1200" dirty="0"/>
              <a:t>Duration:</a:t>
            </a:r>
          </a:p>
          <a:p>
            <a:pPr marL="114300" indent="0">
              <a:buNone/>
            </a:pPr>
            <a:r>
              <a:rPr lang="en-US" sz="1200" dirty="0"/>
              <a:t>Shall  expire 24 months after its issuance unless renewed by the General Assembly. </a:t>
            </a:r>
          </a:p>
          <a:p>
            <a:pPr marL="114300" indent="0">
              <a:buNone/>
            </a:pPr>
            <a:endParaRPr lang="en-US" sz="1200" dirty="0"/>
          </a:p>
          <a:p>
            <a:endParaRPr lang="en-US" sz="1200" dirty="0"/>
          </a:p>
        </p:txBody>
      </p:sp>
    </p:spTree>
    <p:extLst>
      <p:ext uri="{BB962C8B-B14F-4D97-AF65-F5344CB8AC3E}">
        <p14:creationId xmlns:p14="http://schemas.microsoft.com/office/powerpoint/2010/main" val="1244798372"/>
      </p:ext>
    </p:extLst>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p:txBody>
          <a:bodyPr/>
          <a:lstStyle/>
          <a:p>
            <a:r>
              <a:rPr lang="en-US" sz="2800" dirty="0" smtClean="0"/>
              <a:t>Expiration </a:t>
            </a:r>
            <a:r>
              <a:rPr lang="en-US" sz="2800" dirty="0"/>
              <a:t>of a Type II and Type III </a:t>
            </a:r>
            <a:endParaRPr lang="en-US" sz="2800" dirty="0" smtClean="0"/>
          </a:p>
          <a:p>
            <a:r>
              <a:rPr lang="en-US" sz="2800" dirty="0" smtClean="0"/>
              <a:t>disaster </a:t>
            </a:r>
            <a:r>
              <a:rPr lang="en-US" sz="2800" dirty="0"/>
              <a:t>declaration shall not affect the </a:t>
            </a:r>
            <a:endParaRPr lang="en-US" sz="2800" dirty="0" smtClean="0"/>
          </a:p>
          <a:p>
            <a:r>
              <a:rPr lang="en-US" sz="2800" dirty="0" smtClean="0"/>
              <a:t>State’s </a:t>
            </a:r>
            <a:r>
              <a:rPr lang="en-US" sz="2800" dirty="0"/>
              <a:t>obligation under federal-State </a:t>
            </a:r>
            <a:endParaRPr lang="en-US" sz="2800" dirty="0" smtClean="0"/>
          </a:p>
          <a:p>
            <a:r>
              <a:rPr lang="en-US" sz="2800" dirty="0" smtClean="0"/>
              <a:t>agreements </a:t>
            </a:r>
            <a:r>
              <a:rPr lang="en-US" sz="2800" dirty="0"/>
              <a:t>entered prior to the expiration </a:t>
            </a:r>
            <a:endParaRPr lang="en-US" sz="2800" dirty="0" smtClean="0"/>
          </a:p>
          <a:p>
            <a:r>
              <a:rPr lang="en-US" sz="2800" dirty="0" smtClean="0"/>
              <a:t>of </a:t>
            </a:r>
            <a:r>
              <a:rPr lang="en-US" sz="2800" dirty="0"/>
              <a:t>the disaster declaration. </a:t>
            </a:r>
          </a:p>
          <a:p>
            <a:endParaRPr lang="en-US" sz="2800" dirty="0"/>
          </a:p>
        </p:txBody>
      </p:sp>
    </p:spTree>
    <p:extLst>
      <p:ext uri="{BB962C8B-B14F-4D97-AF65-F5344CB8AC3E}">
        <p14:creationId xmlns:p14="http://schemas.microsoft.com/office/powerpoint/2010/main" val="2241154449"/>
      </p:ext>
    </p:extLst>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533400" y="1524000"/>
            <a:ext cx="7696200" cy="3505200"/>
          </a:xfrm>
        </p:spPr>
        <p:txBody>
          <a:bodyPr/>
          <a:lstStyle/>
          <a:p>
            <a:r>
              <a:rPr lang="en-US" dirty="0" smtClean="0"/>
              <a:t>So you are working an emergency or a </a:t>
            </a:r>
          </a:p>
          <a:p>
            <a:r>
              <a:rPr lang="en-US" dirty="0" smtClean="0"/>
              <a:t>declared disaster. What protections do </a:t>
            </a:r>
          </a:p>
          <a:p>
            <a:r>
              <a:rPr lang="en-US" dirty="0" smtClean="0"/>
              <a:t>you or your employees have when </a:t>
            </a:r>
          </a:p>
          <a:p>
            <a:r>
              <a:rPr lang="en-US" dirty="0" smtClean="0"/>
              <a:t>responding to an event?</a:t>
            </a:r>
            <a:endParaRPr lang="en-US" dirty="0"/>
          </a:p>
        </p:txBody>
      </p:sp>
    </p:spTree>
    <p:extLst>
      <p:ext uri="{BB962C8B-B14F-4D97-AF65-F5344CB8AC3E}">
        <p14:creationId xmlns:p14="http://schemas.microsoft.com/office/powerpoint/2010/main" val="3171448833"/>
      </p:ext>
    </p:extLst>
  </p:cSld>
  <p:clrMapOvr>
    <a:masterClrMapping/>
  </p:clrMapOvr>
  <p:transition advClick="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81000" y="1524000"/>
            <a:ext cx="7848600" cy="3886200"/>
          </a:xfrm>
        </p:spPr>
        <p:txBody>
          <a:bodyPr/>
          <a:lstStyle/>
          <a:p>
            <a:pPr marL="0" indent="0">
              <a:buNone/>
            </a:pPr>
            <a:r>
              <a:rPr lang="en-US" sz="1800" dirty="0"/>
              <a:t>G.S. 166A-19.60 </a:t>
            </a:r>
          </a:p>
          <a:p>
            <a:pPr marL="0" indent="0">
              <a:buNone/>
            </a:pPr>
            <a:r>
              <a:rPr lang="en-US" sz="1800" dirty="0"/>
              <a:t>All functions hereunder and all other activities relating to emergency management as provided for in this Chapter or elsewhere in the General Statutes are hereby declared to be </a:t>
            </a:r>
            <a:r>
              <a:rPr lang="en-US" sz="1800" b="1" i="1" dirty="0"/>
              <a:t>governmental functions. </a:t>
            </a:r>
          </a:p>
          <a:p>
            <a:pPr marL="0" indent="0">
              <a:buNone/>
            </a:pPr>
            <a:endParaRPr lang="en-US" sz="1800" b="1" i="1" dirty="0" smtClean="0"/>
          </a:p>
          <a:p>
            <a:pPr marL="0" indent="0">
              <a:buNone/>
            </a:pPr>
            <a:r>
              <a:rPr lang="en-US" sz="1800" dirty="0" smtClean="0"/>
              <a:t>Neither </a:t>
            </a:r>
            <a:r>
              <a:rPr lang="en-US" sz="1800" dirty="0"/>
              <a:t>the State nor any political subdivision thereof, nor, except in cases of </a:t>
            </a:r>
            <a:r>
              <a:rPr lang="en-US" sz="1800" b="1" i="1" dirty="0"/>
              <a:t>willful misconduct, gross </a:t>
            </a:r>
            <a:r>
              <a:rPr lang="en-US" sz="1800" b="1" i="1" dirty="0" smtClean="0"/>
              <a:t>negligence, or </a:t>
            </a:r>
            <a:r>
              <a:rPr lang="en-US" sz="1800" b="1" i="1" dirty="0"/>
              <a:t>bad faith</a:t>
            </a:r>
            <a:r>
              <a:rPr lang="en-US" sz="1800" dirty="0"/>
              <a:t>, any emergency management worker, firm, partnership, association, or corporation complying with or reasonably attempting to comply with this Article or any order, rule, or regulation promulgated pursuant to the provisions of this Article or pursuant to any ordinance relating to any emergency management measures enacted by any political subdivision of the State, shall be liable for the death of or injury to persons, or for damage to property as a result of any such activity.</a:t>
            </a:r>
          </a:p>
          <a:p>
            <a:endParaRPr lang="en-US" sz="1800" dirty="0"/>
          </a:p>
        </p:txBody>
      </p:sp>
    </p:spTree>
    <p:extLst>
      <p:ext uri="{BB962C8B-B14F-4D97-AF65-F5344CB8AC3E}">
        <p14:creationId xmlns:p14="http://schemas.microsoft.com/office/powerpoint/2010/main" val="2509574388"/>
      </p:ext>
    </p:extLst>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457200" y="1524000"/>
            <a:ext cx="8305800" cy="3505200"/>
          </a:xfrm>
        </p:spPr>
        <p:txBody>
          <a:bodyPr/>
          <a:lstStyle/>
          <a:p>
            <a:pPr marL="0" indent="0">
              <a:buNone/>
            </a:pPr>
            <a:r>
              <a:rPr lang="en-US" sz="2000" dirty="0"/>
              <a:t>For firms, partnership and associations immunity applies when:</a:t>
            </a:r>
          </a:p>
          <a:p>
            <a:pPr marL="514350" indent="-514350">
              <a:buAutoNum type="arabicPeriod"/>
            </a:pPr>
            <a:r>
              <a:rPr lang="en-US" sz="2000" dirty="0"/>
              <a:t>EM services are provided as a result of SOE by Governor and provided under direction and control of Secretary of DPS</a:t>
            </a:r>
          </a:p>
          <a:p>
            <a:pPr marL="514350" indent="-514350">
              <a:buAutoNum type="arabicPeriod"/>
            </a:pPr>
            <a:r>
              <a:rPr lang="en-US" sz="2000" dirty="0"/>
              <a:t>EM services are provide as a result of local government SOE and provided under direction and control of the county or municipality. </a:t>
            </a:r>
          </a:p>
          <a:p>
            <a:pPr marL="514350" indent="-514350">
              <a:buAutoNum type="arabicPeriod"/>
            </a:pPr>
            <a:r>
              <a:rPr lang="en-US" sz="2000" dirty="0"/>
              <a:t>Engaging in </a:t>
            </a:r>
            <a:r>
              <a:rPr lang="en-US" sz="2000" dirty="0" smtClean="0"/>
              <a:t>planning, preparation, training or exercises </a:t>
            </a:r>
            <a:r>
              <a:rPr lang="en-US" sz="2000" dirty="0"/>
              <a:t>with </a:t>
            </a:r>
            <a:r>
              <a:rPr lang="en-US" sz="2000" dirty="0" smtClean="0"/>
              <a:t>the Division </a:t>
            </a:r>
            <a:r>
              <a:rPr lang="en-US" sz="2000" dirty="0"/>
              <a:t>of Public Health or governing body of county or municipality related to performance of EM services or measures. </a:t>
            </a:r>
          </a:p>
          <a:p>
            <a:pPr marL="0" indent="0">
              <a:buNone/>
            </a:pPr>
            <a:endParaRPr lang="en-US" sz="2000" dirty="0" smtClean="0"/>
          </a:p>
          <a:p>
            <a:pPr marL="0" indent="0">
              <a:buNone/>
            </a:pPr>
            <a:r>
              <a:rPr lang="en-US" sz="2000" dirty="0" smtClean="0"/>
              <a:t>If </a:t>
            </a:r>
            <a:r>
              <a:rPr lang="en-US" sz="2000" dirty="0"/>
              <a:t>the firm, partnership or association caused the emergency, then immunity will not apply.</a:t>
            </a:r>
          </a:p>
          <a:p>
            <a:endParaRPr lang="en-US" sz="2000" dirty="0"/>
          </a:p>
        </p:txBody>
      </p:sp>
    </p:spTree>
    <p:extLst>
      <p:ext uri="{BB962C8B-B14F-4D97-AF65-F5344CB8AC3E}">
        <p14:creationId xmlns:p14="http://schemas.microsoft.com/office/powerpoint/2010/main" val="1198882820"/>
      </p:ext>
    </p:extLst>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152400" y="1524000"/>
            <a:ext cx="8077200" cy="3505200"/>
          </a:xfrm>
        </p:spPr>
        <p:txBody>
          <a:bodyPr/>
          <a:lstStyle/>
          <a:p>
            <a:r>
              <a:rPr lang="en-US" sz="2800" dirty="0" smtClean="0"/>
              <a:t> </a:t>
            </a:r>
            <a:r>
              <a:rPr lang="en-US" sz="2800" dirty="0"/>
              <a:t>License Requirements Suspended. - Any requirement for a license to practice any professional, mechanical, or other skill shall not apply to any authorized emergency management worker who shall, in the course of performing the worker's duties as such, practice such professional, mechanical, or other skill during a state of emergency.</a:t>
            </a:r>
          </a:p>
        </p:txBody>
      </p:sp>
    </p:spTree>
    <p:extLst>
      <p:ext uri="{BB962C8B-B14F-4D97-AF65-F5344CB8AC3E}">
        <p14:creationId xmlns:p14="http://schemas.microsoft.com/office/powerpoint/2010/main" val="2602451364"/>
      </p:ext>
    </p:extLst>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228600" y="1524000"/>
            <a:ext cx="8001000" cy="3505200"/>
          </a:xfrm>
        </p:spPr>
        <p:txBody>
          <a:bodyPr/>
          <a:lstStyle/>
          <a:p>
            <a:pPr marL="0" indent="0">
              <a:buNone/>
            </a:pPr>
            <a:r>
              <a:rPr lang="en-US" sz="1400" dirty="0"/>
              <a:t>166A-19.60</a:t>
            </a:r>
          </a:p>
          <a:p>
            <a:pPr marL="0" indent="0">
              <a:buNone/>
            </a:pPr>
            <a:r>
              <a:rPr lang="en-US" sz="1400" dirty="0"/>
              <a:t>(e)        Definition of Emergency Management Worker. - As used in this section, the term "emergency management worker" shall include any full or part-time paid, volunteer, or auxiliary employee of this State or other states, territories, possessions, or the District of Columbia, of the federal government or any neighboring country or of any political subdivision thereof, or of any agency or organization performing emergency management services at any place in this State, subject to the order or control of or pursuant to a request of the State government or any political subdivision thereof. The term "emergency management worker" under this section shall also include any health care worker performing health care services as a member of a hospital-based or county-based State Medical Assistance Team designated by the North Carolina Office of Emergency Medical Services and any person performing emergency health care services under G.S. 90-12.2.</a:t>
            </a:r>
          </a:p>
          <a:p>
            <a:pPr marL="0" indent="0">
              <a:buNone/>
            </a:pPr>
            <a:endParaRPr lang="en-US" sz="1400" dirty="0"/>
          </a:p>
          <a:p>
            <a:pPr marL="0" indent="0">
              <a:buNone/>
            </a:pPr>
            <a:r>
              <a:rPr lang="en-US" sz="1400" dirty="0"/>
              <a:t>(f)        Powers of Individuals Operating Pursuant to Mutual Aid Agreements. - Any emergency management worker, as defined in this section, performing emergency management services at any place in this State pursuant to agreements, compacts, or arrangements for mutual aid and assistance to which the State or a political subdivision thereof is a party, shall possess the same powers, duties, immunities, and privileges the person would ordinarily possess if performing duties in the State, or political subdivision thereof, in which normally employed or rendering services.</a:t>
            </a:r>
          </a:p>
          <a:p>
            <a:pPr marL="0" indent="0">
              <a:buNone/>
            </a:pPr>
            <a:endParaRPr lang="en-US" sz="1400" i="1" dirty="0"/>
          </a:p>
          <a:p>
            <a:endParaRPr lang="en-US" sz="1400" dirty="0"/>
          </a:p>
        </p:txBody>
      </p:sp>
    </p:spTree>
    <p:extLst>
      <p:ext uri="{BB962C8B-B14F-4D97-AF65-F5344CB8AC3E}">
        <p14:creationId xmlns:p14="http://schemas.microsoft.com/office/powerpoint/2010/main" val="570868778"/>
      </p:ext>
    </p:extLst>
  </p:cSld>
  <p:clrMapOvr>
    <a:masterClrMapping/>
  </p:clrMapOvr>
  <p:transition advClick="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81000" y="1143000"/>
            <a:ext cx="7848600" cy="4191000"/>
          </a:xfrm>
        </p:spPr>
        <p:txBody>
          <a:bodyPr/>
          <a:lstStyle/>
          <a:p>
            <a:pPr algn="ctr"/>
            <a:r>
              <a:rPr lang="en-US" sz="2000" dirty="0" smtClean="0"/>
              <a:t>Other Liability Issues</a:t>
            </a:r>
          </a:p>
          <a:p>
            <a:pPr algn="ctr"/>
            <a:endParaRPr lang="en-US" sz="1800" dirty="0" smtClean="0"/>
          </a:p>
          <a:p>
            <a:r>
              <a:rPr lang="en-US" sz="1600" b="1" dirty="0" smtClean="0"/>
              <a:t>G.S. 166A-19.61</a:t>
            </a:r>
            <a:r>
              <a:rPr lang="en-US" sz="1600" b="1" dirty="0"/>
              <a:t>.  No private liability.</a:t>
            </a:r>
          </a:p>
          <a:p>
            <a:r>
              <a:rPr lang="en-US" sz="1600" dirty="0"/>
              <a:t>Any person, firm, or corporation, together with any successors in interest, if any, </a:t>
            </a:r>
            <a:endParaRPr lang="en-US" sz="1600" dirty="0" smtClean="0"/>
          </a:p>
          <a:p>
            <a:r>
              <a:rPr lang="en-US" sz="1600" dirty="0" smtClean="0"/>
              <a:t>owning </a:t>
            </a:r>
            <a:r>
              <a:rPr lang="en-US" sz="1600" dirty="0"/>
              <a:t>or controlling real or personal property who, voluntarily or involuntarily, </a:t>
            </a:r>
            <a:endParaRPr lang="en-US" sz="1600" dirty="0" smtClean="0"/>
          </a:p>
          <a:p>
            <a:r>
              <a:rPr lang="en-US" sz="1600" dirty="0" smtClean="0"/>
              <a:t>knowingly </a:t>
            </a:r>
            <a:r>
              <a:rPr lang="en-US" sz="1600" dirty="0"/>
              <a:t>or unknowingly, with or without compensation, grants a license or privilege </a:t>
            </a:r>
            <a:endParaRPr lang="en-US" sz="1600" dirty="0" smtClean="0"/>
          </a:p>
          <a:p>
            <a:r>
              <a:rPr lang="en-US" sz="1600" dirty="0" smtClean="0"/>
              <a:t>or </a:t>
            </a:r>
            <a:r>
              <a:rPr lang="en-US" sz="1600" dirty="0"/>
              <a:t>otherwise permits or allows the designation or use of the whole or any part or </a:t>
            </a:r>
            <a:endParaRPr lang="en-US" sz="1600" dirty="0" smtClean="0"/>
          </a:p>
          <a:p>
            <a:r>
              <a:rPr lang="en-US" sz="1600" dirty="0" smtClean="0"/>
              <a:t>parts </a:t>
            </a:r>
            <a:r>
              <a:rPr lang="en-US" sz="1600" dirty="0"/>
              <a:t>of such real or personal property for the purpose of activities or functions </a:t>
            </a:r>
            <a:endParaRPr lang="en-US" sz="1600" dirty="0" smtClean="0"/>
          </a:p>
          <a:p>
            <a:r>
              <a:rPr lang="en-US" sz="1600" dirty="0" smtClean="0"/>
              <a:t>relating </a:t>
            </a:r>
            <a:r>
              <a:rPr lang="en-US" sz="1600" dirty="0"/>
              <a:t>to emergency management as provided for in this Chapter or elsewhere in </a:t>
            </a:r>
            <a:endParaRPr lang="en-US" sz="1600" dirty="0" smtClean="0"/>
          </a:p>
          <a:p>
            <a:r>
              <a:rPr lang="en-US" sz="1600" dirty="0" smtClean="0"/>
              <a:t>the </a:t>
            </a:r>
            <a:r>
              <a:rPr lang="en-US" sz="1600" dirty="0"/>
              <a:t>General Statutes shall not be civilly liable for the death of or injury to any person </a:t>
            </a:r>
            <a:endParaRPr lang="en-US" sz="1600" dirty="0" smtClean="0"/>
          </a:p>
          <a:p>
            <a:r>
              <a:rPr lang="en-US" sz="1600" dirty="0" smtClean="0"/>
              <a:t>or </a:t>
            </a:r>
            <a:r>
              <a:rPr lang="en-US" sz="1600" dirty="0"/>
              <a:t>the loss of or damage to the property of any persons where such death, injury, </a:t>
            </a:r>
            <a:endParaRPr lang="en-US" sz="1600" dirty="0" smtClean="0"/>
          </a:p>
          <a:p>
            <a:r>
              <a:rPr lang="en-US" sz="1600" dirty="0" smtClean="0"/>
              <a:t>loss</a:t>
            </a:r>
            <a:r>
              <a:rPr lang="en-US" sz="1600" dirty="0"/>
              <a:t>, or damage resulted from, through, or because of the use of the said real or </a:t>
            </a:r>
            <a:endParaRPr lang="en-US" sz="1600" dirty="0" smtClean="0"/>
          </a:p>
          <a:p>
            <a:r>
              <a:rPr lang="en-US" sz="1600" dirty="0" smtClean="0"/>
              <a:t>personal </a:t>
            </a:r>
            <a:r>
              <a:rPr lang="en-US" sz="1600" dirty="0"/>
              <a:t>property for any of the above purposes, provided that the use of said </a:t>
            </a:r>
            <a:endParaRPr lang="en-US" sz="1600" dirty="0" smtClean="0"/>
          </a:p>
          <a:p>
            <a:r>
              <a:rPr lang="en-US" sz="1600" dirty="0" smtClean="0"/>
              <a:t>property </a:t>
            </a:r>
            <a:r>
              <a:rPr lang="en-US" sz="1600" dirty="0"/>
              <a:t>is subject to the order or control of or pursuant to a request of the State </a:t>
            </a:r>
            <a:endParaRPr lang="en-US" sz="1600" dirty="0" smtClean="0"/>
          </a:p>
          <a:p>
            <a:r>
              <a:rPr lang="en-US" sz="1600" dirty="0" smtClean="0"/>
              <a:t>government </a:t>
            </a:r>
            <a:r>
              <a:rPr lang="en-US" sz="1600" dirty="0"/>
              <a:t>or any political subdivision thereof.</a:t>
            </a:r>
          </a:p>
          <a:p>
            <a:endParaRPr lang="en-US" sz="1600" dirty="0"/>
          </a:p>
        </p:txBody>
      </p:sp>
    </p:spTree>
    <p:extLst>
      <p:ext uri="{BB962C8B-B14F-4D97-AF65-F5344CB8AC3E}">
        <p14:creationId xmlns:p14="http://schemas.microsoft.com/office/powerpoint/2010/main" val="2362939742"/>
      </p:ext>
    </p:extLst>
  </p:cSld>
  <p:clrMapOvr>
    <a:masterClrMapping/>
  </p:clrMapOvr>
  <p:transition advClick="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152400" y="1143000"/>
            <a:ext cx="8077200" cy="4572000"/>
          </a:xfrm>
        </p:spPr>
        <p:txBody>
          <a:bodyPr/>
          <a:lstStyle/>
          <a:p>
            <a:pPr algn="ctr"/>
            <a:r>
              <a:rPr lang="en-US" sz="2000" dirty="0" smtClean="0"/>
              <a:t>What if a person willfully ignores a warning in an emergency?</a:t>
            </a:r>
            <a:r>
              <a:rPr lang="en-US" sz="1600" b="1" dirty="0"/>
              <a:t> </a:t>
            </a:r>
            <a:endParaRPr lang="en-US" sz="1600" b="1" dirty="0" smtClean="0"/>
          </a:p>
          <a:p>
            <a:endParaRPr lang="en-US" sz="1600" b="1" dirty="0" smtClean="0"/>
          </a:p>
          <a:p>
            <a:r>
              <a:rPr lang="en-US" sz="1600" b="1" dirty="0" smtClean="0"/>
              <a:t>166A-19.62</a:t>
            </a:r>
            <a:r>
              <a:rPr lang="en-US" sz="1600" b="1" dirty="0"/>
              <a:t>.  Civil liability of persons who willfully ignore a warning in an emergency.</a:t>
            </a:r>
          </a:p>
          <a:p>
            <a:r>
              <a:rPr lang="en-US" sz="1600" dirty="0"/>
              <a:t>In an emergency, a person who willfully ignores a warning regarding personal safety issued by a federal, State, or local law enforcement agency, emergency management agency, or other governmental agency responsible for emergency management under this Article is civilly liable for the cost of a rescue effort to any governmental agency or nonprofit agency cooperating with a governmental agency conducting a rescue on the endangered person's behalf if all of the following are true:</a:t>
            </a:r>
          </a:p>
          <a:p>
            <a:r>
              <a:rPr lang="en-US" sz="1600" dirty="0"/>
              <a:t>(1)        The person ignores the warning and (i) engages in an activity or course of action that a reasonable person would not pursue or (ii) fails to take a course of action that a reasonable person would pursue.</a:t>
            </a:r>
          </a:p>
          <a:p>
            <a:r>
              <a:rPr lang="en-US" sz="1600" dirty="0"/>
              <a:t>(2)        As a result of ignoring the warning, the person places himself or herself or another in danger.</a:t>
            </a:r>
          </a:p>
          <a:p>
            <a:r>
              <a:rPr lang="en-US" sz="1600" dirty="0"/>
              <a:t>(3)        A governmental rescue effort is undertaken on the endangered person's behalf.</a:t>
            </a:r>
          </a:p>
          <a:p>
            <a:endParaRPr lang="en-US" sz="1600" dirty="0"/>
          </a:p>
        </p:txBody>
      </p:sp>
    </p:spTree>
    <p:extLst>
      <p:ext uri="{BB962C8B-B14F-4D97-AF65-F5344CB8AC3E}">
        <p14:creationId xmlns:p14="http://schemas.microsoft.com/office/powerpoint/2010/main" val="3856798715"/>
      </p:ext>
    </p:extLst>
  </p:cSld>
  <p:clrMapOvr>
    <a:masterClrMapping/>
  </p:clrMapOvr>
  <p:transition advClick="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p:txBody>
          <a:bodyPr/>
          <a:lstStyle/>
          <a:p>
            <a:pPr algn="ctr"/>
            <a:r>
              <a:rPr lang="en-US" sz="2000" dirty="0" smtClean="0"/>
              <a:t>How do government agencies help each other out?</a:t>
            </a:r>
          </a:p>
          <a:p>
            <a:pPr algn="ctr"/>
            <a:endParaRPr lang="en-US" sz="1600" dirty="0" smtClean="0"/>
          </a:p>
          <a:p>
            <a:pPr marL="457200" indent="-457200">
              <a:buFont typeface="Arial" pitchFamily="34" charset="0"/>
              <a:buChar char="•"/>
            </a:pPr>
            <a:r>
              <a:rPr lang="en-US" sz="1600" dirty="0"/>
              <a:t>EMAC- Emergency Management Assistance Compact Article 4 of Chapter 166A of  the N.C.G.S</a:t>
            </a:r>
          </a:p>
          <a:p>
            <a:pPr marL="0" indent="0"/>
            <a:endParaRPr lang="en-US" sz="1600" dirty="0"/>
          </a:p>
          <a:p>
            <a:pPr marL="457200" indent="-457200">
              <a:buFont typeface="Arial" pitchFamily="34" charset="0"/>
              <a:buChar char="•"/>
            </a:pPr>
            <a:r>
              <a:rPr lang="en-US" sz="1600" dirty="0"/>
              <a:t>N.C.G.S. 166A-19.72  Establishment of Mutual Aid Agreements</a:t>
            </a:r>
          </a:p>
          <a:p>
            <a:pPr marL="0" indent="0"/>
            <a:endParaRPr lang="en-US" sz="1600" dirty="0"/>
          </a:p>
          <a:p>
            <a:pPr marL="457200" indent="-457200">
              <a:buFont typeface="Arial" pitchFamily="34" charset="0"/>
              <a:buChar char="•"/>
            </a:pPr>
            <a:r>
              <a:rPr lang="en-US" sz="1600" dirty="0"/>
              <a:t>N.C.G.S  160A-288 Cooperation between law enforcement agencies</a:t>
            </a:r>
          </a:p>
          <a:p>
            <a:pPr marL="0" indent="0"/>
            <a:endParaRPr lang="en-US" sz="1600" dirty="0"/>
          </a:p>
          <a:p>
            <a:pPr marL="457200" indent="-457200">
              <a:buFont typeface="Arial" pitchFamily="34" charset="0"/>
              <a:buChar char="•"/>
            </a:pPr>
            <a:r>
              <a:rPr lang="en-US" sz="1600" dirty="0"/>
              <a:t>N.C.G.S. 160A-318 Mutual Aid Contracts (primarily for utility restoration)</a:t>
            </a:r>
          </a:p>
          <a:p>
            <a:pPr marL="457200" indent="-457200">
              <a:buFont typeface="Arial" pitchFamily="34" charset="0"/>
              <a:buChar char="•"/>
            </a:pPr>
            <a:endParaRPr lang="en-US" sz="1600" dirty="0"/>
          </a:p>
          <a:p>
            <a:pPr marL="457200" indent="-457200">
              <a:buFont typeface="Arial" pitchFamily="34" charset="0"/>
              <a:buChar char="•"/>
            </a:pPr>
            <a:r>
              <a:rPr lang="en-US" sz="1600" dirty="0"/>
              <a:t>N.C.G.S.  58-83-1 Mutual Aid Between Fire Departments								</a:t>
            </a:r>
          </a:p>
          <a:p>
            <a:endParaRPr lang="en-US" sz="1600" dirty="0"/>
          </a:p>
        </p:txBody>
      </p:sp>
    </p:spTree>
    <p:extLst>
      <p:ext uri="{BB962C8B-B14F-4D97-AF65-F5344CB8AC3E}">
        <p14:creationId xmlns:p14="http://schemas.microsoft.com/office/powerpoint/2010/main" val="2505550082"/>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533400" y="1219200"/>
            <a:ext cx="7772400" cy="4419600"/>
          </a:xfrm>
        </p:spPr>
        <p:txBody>
          <a:bodyPr/>
          <a:lstStyle/>
          <a:p>
            <a:r>
              <a:rPr lang="en-US" sz="2000" dirty="0" smtClean="0"/>
              <a:t>The NC Emergency Management Act is found in Chapter 166A of</a:t>
            </a:r>
          </a:p>
          <a:p>
            <a:r>
              <a:rPr lang="en-US" sz="2000" dirty="0" smtClean="0"/>
              <a:t>the North Carolina General Statutes.</a:t>
            </a:r>
          </a:p>
          <a:p>
            <a:endParaRPr lang="en-US" sz="2000" dirty="0" smtClean="0"/>
          </a:p>
          <a:p>
            <a:r>
              <a:rPr lang="en-US" sz="2000" dirty="0" smtClean="0"/>
              <a:t>Purpose of the Act  (G.S. 166A-19.1) is the following:</a:t>
            </a:r>
          </a:p>
          <a:p>
            <a:pPr marL="457200" indent="-457200">
              <a:buAutoNum type="arabicPeriod"/>
            </a:pPr>
            <a:r>
              <a:rPr lang="en-US" sz="2000" dirty="0" smtClean="0"/>
              <a:t>Reduce vulnerability of people and property.</a:t>
            </a:r>
          </a:p>
          <a:p>
            <a:pPr marL="457200" indent="-457200">
              <a:buAutoNum type="arabicPeriod"/>
            </a:pPr>
            <a:r>
              <a:rPr lang="en-US" sz="2000" dirty="0" smtClean="0"/>
              <a:t>Prepare for prompt and efficient rescue, care, and treatment of threatened or affected persons.</a:t>
            </a:r>
          </a:p>
          <a:p>
            <a:pPr marL="457200" indent="-457200">
              <a:buAutoNum type="arabicPeriod"/>
            </a:pPr>
            <a:r>
              <a:rPr lang="en-US" sz="2000" dirty="0" smtClean="0"/>
              <a:t>Provide for the rapid and orderly rehabilitation of persons and restoration of property.</a:t>
            </a:r>
          </a:p>
          <a:p>
            <a:pPr marL="457200" indent="-457200">
              <a:buAutoNum type="arabicPeriod"/>
            </a:pPr>
            <a:r>
              <a:rPr lang="en-US" sz="2000" dirty="0" smtClean="0"/>
              <a:t>Provide for cooperation and coordination of activities relating to emergency management of this State, other states, local and federal government, interstate organizations, and with private and non-governmental organizations.</a:t>
            </a:r>
          </a:p>
          <a:p>
            <a:endParaRPr lang="en-US" sz="2000" dirty="0"/>
          </a:p>
          <a:p>
            <a:endParaRPr lang="en-US" sz="2000" dirty="0"/>
          </a:p>
        </p:txBody>
      </p:sp>
    </p:spTree>
    <p:extLst>
      <p:ext uri="{BB962C8B-B14F-4D97-AF65-F5344CB8AC3E}">
        <p14:creationId xmlns:p14="http://schemas.microsoft.com/office/powerpoint/2010/main" val="2130250225"/>
      </p:ext>
    </p:extLst>
  </p:cSld>
  <p:clrMapOvr>
    <a:masterClrMapping/>
  </p:clrMapOvr>
  <p:transition advClick="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p:txBody>
          <a:bodyPr/>
          <a:lstStyle/>
          <a:p>
            <a:r>
              <a:rPr lang="en-US" sz="1800" dirty="0"/>
              <a:t>Common components of all the mutual aid laws in North Carolina:</a:t>
            </a:r>
          </a:p>
          <a:p>
            <a:r>
              <a:rPr lang="en-US" sz="1800" dirty="0"/>
              <a:t>Terms of agreements may include:</a:t>
            </a:r>
          </a:p>
          <a:p>
            <a:pPr>
              <a:buFont typeface="Arial" pitchFamily="34" charset="0"/>
              <a:buChar char="•"/>
            </a:pPr>
            <a:r>
              <a:rPr lang="en-US" sz="1800" dirty="0"/>
              <a:t>Furnishing or exchange of supplies</a:t>
            </a:r>
          </a:p>
          <a:p>
            <a:pPr>
              <a:buFont typeface="Arial" pitchFamily="34" charset="0"/>
              <a:buChar char="•"/>
            </a:pPr>
            <a:r>
              <a:rPr lang="en-US" sz="1800" dirty="0"/>
              <a:t>Equipment</a:t>
            </a:r>
          </a:p>
          <a:p>
            <a:pPr>
              <a:buFont typeface="Arial" pitchFamily="34" charset="0"/>
              <a:buChar char="•"/>
            </a:pPr>
            <a:r>
              <a:rPr lang="en-US" sz="1800" dirty="0"/>
              <a:t>Facilities</a:t>
            </a:r>
          </a:p>
          <a:p>
            <a:pPr>
              <a:buFont typeface="Arial" pitchFamily="34" charset="0"/>
              <a:buChar char="•"/>
            </a:pPr>
            <a:r>
              <a:rPr lang="en-US" sz="1800" dirty="0"/>
              <a:t>Personnel</a:t>
            </a:r>
          </a:p>
          <a:p>
            <a:pPr>
              <a:buFont typeface="Arial" pitchFamily="34" charset="0"/>
              <a:buChar char="•"/>
            </a:pPr>
            <a:r>
              <a:rPr lang="en-US" sz="1800" dirty="0"/>
              <a:t>Services needed</a:t>
            </a:r>
          </a:p>
          <a:p>
            <a:pPr>
              <a:buFont typeface="Arial" pitchFamily="34" charset="0"/>
              <a:buChar char="•"/>
            </a:pPr>
            <a:r>
              <a:rPr lang="en-US" sz="1800" dirty="0"/>
              <a:t>Reimbursement for the aforementioned</a:t>
            </a:r>
          </a:p>
          <a:p>
            <a:pPr>
              <a:buFont typeface="Arial" pitchFamily="34" charset="0"/>
              <a:buChar char="•"/>
            </a:pPr>
            <a:r>
              <a:rPr lang="en-US" sz="1800" dirty="0"/>
              <a:t>Indemnification of the aiding party for loss or damage incurred by giving aid.</a:t>
            </a:r>
          </a:p>
          <a:p>
            <a:pPr>
              <a:buFont typeface="Arial" pitchFamily="34" charset="0"/>
              <a:buChar char="•"/>
            </a:pPr>
            <a:r>
              <a:rPr lang="en-US" sz="1800" dirty="0"/>
              <a:t>Authority on how to execute the mutual aid agreement</a:t>
            </a:r>
          </a:p>
          <a:p>
            <a:pPr>
              <a:buFont typeface="Arial" pitchFamily="34" charset="0"/>
              <a:buChar char="•"/>
            </a:pPr>
            <a:endParaRPr lang="en-US" sz="1800" dirty="0"/>
          </a:p>
          <a:p>
            <a:endParaRPr lang="en-US" sz="1800" dirty="0"/>
          </a:p>
        </p:txBody>
      </p:sp>
    </p:spTree>
    <p:extLst>
      <p:ext uri="{BB962C8B-B14F-4D97-AF65-F5344CB8AC3E}">
        <p14:creationId xmlns:p14="http://schemas.microsoft.com/office/powerpoint/2010/main" val="1969702382"/>
      </p:ext>
    </p:extLst>
  </p:cSld>
  <p:clrMapOvr>
    <a:masterClrMapping/>
  </p:clrMapOvr>
  <p:transition advClick="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81000" y="1143000"/>
            <a:ext cx="7848600" cy="4419600"/>
          </a:xfrm>
        </p:spPr>
        <p:txBody>
          <a:bodyPr/>
          <a:lstStyle/>
          <a:p>
            <a:r>
              <a:rPr lang="en-US" sz="1600" dirty="0"/>
              <a:t>Establishment of each:</a:t>
            </a:r>
          </a:p>
          <a:p>
            <a:endParaRPr lang="en-US" sz="1600" dirty="0"/>
          </a:p>
          <a:p>
            <a:pPr>
              <a:buFont typeface="Arial" pitchFamily="34" charset="0"/>
              <a:buChar char="•"/>
            </a:pPr>
            <a:r>
              <a:rPr lang="en-US" sz="1600" dirty="0"/>
              <a:t>State to Federal Government: Governor</a:t>
            </a:r>
          </a:p>
          <a:p>
            <a:endParaRPr lang="en-US" sz="1600" dirty="0"/>
          </a:p>
          <a:p>
            <a:pPr>
              <a:buFont typeface="Arial" pitchFamily="34" charset="0"/>
              <a:buChar char="•"/>
            </a:pPr>
            <a:r>
              <a:rPr lang="en-US" sz="1600" dirty="0"/>
              <a:t>State to State: Governor</a:t>
            </a:r>
          </a:p>
          <a:p>
            <a:endParaRPr lang="en-US" sz="1600" dirty="0"/>
          </a:p>
          <a:p>
            <a:pPr>
              <a:buFont typeface="Arial" pitchFamily="34" charset="0"/>
              <a:buChar char="•"/>
            </a:pPr>
            <a:r>
              <a:rPr lang="en-US" sz="1600" dirty="0"/>
              <a:t>State to counties/cities: Governor with concurrence of political subdivision governing body. NCDPS/NCEM delegated this function to execute. </a:t>
            </a:r>
          </a:p>
          <a:p>
            <a:pPr>
              <a:buFont typeface="Arial" pitchFamily="34" charset="0"/>
              <a:buChar char="•"/>
            </a:pPr>
            <a:endParaRPr lang="en-US" sz="1600" dirty="0"/>
          </a:p>
          <a:p>
            <a:pPr>
              <a:buFont typeface="Arial" pitchFamily="34" charset="0"/>
              <a:buChar char="•"/>
            </a:pPr>
            <a:r>
              <a:rPr lang="en-US" sz="1600" dirty="0"/>
              <a:t>Political Subdivision to Political Subdivision: CEO of each political subdivision with concurrence of the subdivisions governing body may have reciprocal mutual aid agreements consistent with the State EMP.  </a:t>
            </a:r>
          </a:p>
          <a:p>
            <a:endParaRPr lang="en-US" sz="1600" dirty="0"/>
          </a:p>
          <a:p>
            <a:pPr>
              <a:buFont typeface="Arial" pitchFamily="34" charset="0"/>
              <a:buChar char="•"/>
            </a:pPr>
            <a:r>
              <a:rPr lang="en-US" sz="1600" dirty="0"/>
              <a:t>Counties/cites to other States: CEO of each political subdivision, with </a:t>
            </a:r>
          </a:p>
          <a:p>
            <a:r>
              <a:rPr lang="en-US" sz="1600" dirty="0"/>
              <a:t>	concurrence of governing body and approval of the Governor.</a:t>
            </a:r>
          </a:p>
          <a:p>
            <a:endParaRPr lang="en-US" sz="1600" dirty="0"/>
          </a:p>
        </p:txBody>
      </p:sp>
    </p:spTree>
    <p:extLst>
      <p:ext uri="{BB962C8B-B14F-4D97-AF65-F5344CB8AC3E}">
        <p14:creationId xmlns:p14="http://schemas.microsoft.com/office/powerpoint/2010/main" val="1784528505"/>
      </p:ext>
    </p:extLst>
  </p:cSld>
  <p:clrMapOvr>
    <a:masterClrMapping/>
  </p:clrMapOvr>
  <p:transition advClick="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228600" y="1524000"/>
            <a:ext cx="8382000" cy="3505200"/>
          </a:xfrm>
        </p:spPr>
        <p:txBody>
          <a:bodyPr/>
          <a:lstStyle/>
          <a:p>
            <a:pPr algn="ctr"/>
            <a:r>
              <a:rPr lang="en-US" sz="1600" b="1" dirty="0" smtClean="0"/>
              <a:t>EMAC</a:t>
            </a:r>
          </a:p>
          <a:p>
            <a:r>
              <a:rPr lang="en-US" sz="1600" b="1" dirty="0"/>
              <a:t>166A-41.  Purposes and authorities.</a:t>
            </a:r>
          </a:p>
          <a:p>
            <a:r>
              <a:rPr lang="en-US" sz="1600" dirty="0"/>
              <a:t>(a)        The purpose of this Compact is to provide for mutual assistance between the party states in managing any emergency or disaster that is duly declared by the governor of the affected state or states, whether arising from natural disaster, technological hazard, man-made disaster, civil emergency aspects of resources shortages, community disorders, insurgency, or enemy attack.</a:t>
            </a:r>
          </a:p>
          <a:p>
            <a:r>
              <a:rPr lang="en-US" sz="1600" dirty="0"/>
              <a:t>(b)        This Compact shall also provide for mutual cooperation in emergency-related exercises, testing, or other training activities using equipment and personnel simulating performance of any aspect of the giving and receiving of aid by party states or subdivisions of party states during emergencies, such actions occurring outside actual declared emergency periods. Mutual assistance in this Compact may include the use of the states' National Guard forces, either in accordance with the National Guard Mutual Assistance Compact or by mutual agreement between states.</a:t>
            </a:r>
          </a:p>
          <a:p>
            <a:endParaRPr lang="en-US" sz="1600" dirty="0"/>
          </a:p>
        </p:txBody>
      </p:sp>
    </p:spTree>
    <p:extLst>
      <p:ext uri="{BB962C8B-B14F-4D97-AF65-F5344CB8AC3E}">
        <p14:creationId xmlns:p14="http://schemas.microsoft.com/office/powerpoint/2010/main" val="3606941548"/>
      </p:ext>
    </p:extLst>
  </p:cSld>
  <p:clrMapOvr>
    <a:masterClrMapping/>
  </p:clrMapOvr>
  <p:transition advClick="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228600" y="1219200"/>
            <a:ext cx="8839200" cy="3810000"/>
          </a:xfrm>
        </p:spPr>
        <p:txBody>
          <a:bodyPr/>
          <a:lstStyle/>
          <a:p>
            <a:r>
              <a:rPr lang="en-US" sz="1600" b="1" dirty="0" smtClean="0"/>
              <a:t>EMAC -- 166A-44</a:t>
            </a:r>
            <a:r>
              <a:rPr lang="en-US" sz="1600" b="1" dirty="0"/>
              <a:t>.  Limitations.</a:t>
            </a:r>
          </a:p>
          <a:p>
            <a:r>
              <a:rPr lang="en-US" sz="1600" dirty="0" smtClean="0"/>
              <a:t>(</a:t>
            </a:r>
            <a:r>
              <a:rPr lang="en-US" sz="1600" dirty="0"/>
              <a:t>b)  </a:t>
            </a:r>
            <a:r>
              <a:rPr lang="en-US" sz="1600" dirty="0" smtClean="0"/>
              <a:t>Each </a:t>
            </a:r>
            <a:r>
              <a:rPr lang="en-US" sz="1600" dirty="0"/>
              <a:t>party state shall afford to the emergency forces of any party state while operating within its state limits under the terms and conditions of this Compact, the same powers (except that of arrest unless specifically authorized by the receiving state), duties, rights, and privileges as are afforded forces of the state in which they are performing emergency services. </a:t>
            </a:r>
            <a:endParaRPr lang="en-US" sz="1600" dirty="0" smtClean="0"/>
          </a:p>
          <a:p>
            <a:r>
              <a:rPr lang="en-US" sz="1600" dirty="0"/>
              <a:t>	</a:t>
            </a:r>
            <a:r>
              <a:rPr lang="en-US" sz="1600" dirty="0" smtClean="0"/>
              <a:t>Emergency </a:t>
            </a:r>
            <a:r>
              <a:rPr lang="en-US" sz="1600" dirty="0"/>
              <a:t>forces will continue under the command and control of their regular leaders, but the organizational units will come under the operational control of the emergency services authorities of the state receiving assistance. These conditions may be activated, as needed, only subsequent to a declaration of a state of emergency or disaster by the governor of the party state that is to receive assistance or commencement of exercises or training for mutual aid and shall continue so long as the exercises or training for mutual aid are in progress, the state of emergency or disaster remains in effect, or loaned resources remain in the receiving state or states, whichever is longer. </a:t>
            </a:r>
          </a:p>
          <a:p>
            <a:endParaRPr lang="en-US" sz="1600" dirty="0"/>
          </a:p>
        </p:txBody>
      </p:sp>
    </p:spTree>
    <p:extLst>
      <p:ext uri="{BB962C8B-B14F-4D97-AF65-F5344CB8AC3E}">
        <p14:creationId xmlns:p14="http://schemas.microsoft.com/office/powerpoint/2010/main" val="161682512"/>
      </p:ext>
    </p:extLst>
  </p:cSld>
  <p:clrMapOvr>
    <a:masterClrMapping/>
  </p:clrMapOvr>
  <p:transition advClick="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81000" y="1143000"/>
            <a:ext cx="7848600" cy="3886200"/>
          </a:xfrm>
        </p:spPr>
        <p:txBody>
          <a:bodyPr/>
          <a:lstStyle/>
          <a:p>
            <a:r>
              <a:rPr lang="en-US" sz="1600" b="1" dirty="0" smtClean="0"/>
              <a:t>EMAC -- 166A-46</a:t>
            </a:r>
            <a:r>
              <a:rPr lang="en-US" sz="1600" b="1" dirty="0"/>
              <a:t>.  Liability.</a:t>
            </a:r>
          </a:p>
          <a:p>
            <a:r>
              <a:rPr lang="en-US" sz="1600" dirty="0"/>
              <a:t>Officers or employees of a party state rendering aid in another state pursuant to this </a:t>
            </a:r>
            <a:endParaRPr lang="en-US" sz="1600" dirty="0" smtClean="0"/>
          </a:p>
          <a:p>
            <a:r>
              <a:rPr lang="en-US" sz="1600" dirty="0" smtClean="0"/>
              <a:t>Compact </a:t>
            </a:r>
            <a:r>
              <a:rPr lang="en-US" sz="1600" dirty="0"/>
              <a:t>shall be considered agents of the requesting state for tort liability and </a:t>
            </a:r>
            <a:endParaRPr lang="en-US" sz="1600" dirty="0" smtClean="0"/>
          </a:p>
          <a:p>
            <a:r>
              <a:rPr lang="en-US" sz="1600" dirty="0" smtClean="0"/>
              <a:t>immunity </a:t>
            </a:r>
            <a:r>
              <a:rPr lang="en-US" sz="1600" dirty="0"/>
              <a:t>purposes; and no party state or its officers or employees rendering aid in </a:t>
            </a:r>
            <a:endParaRPr lang="en-US" sz="1600" dirty="0" smtClean="0"/>
          </a:p>
          <a:p>
            <a:r>
              <a:rPr lang="en-US" sz="1600" dirty="0" smtClean="0"/>
              <a:t>another </a:t>
            </a:r>
            <a:r>
              <a:rPr lang="en-US" sz="1600" dirty="0"/>
              <a:t>state pursuant to this Compact shall be liable for any act or omission </a:t>
            </a:r>
            <a:endParaRPr lang="en-US" sz="1600" dirty="0" smtClean="0"/>
          </a:p>
          <a:p>
            <a:r>
              <a:rPr lang="en-US" sz="1600" dirty="0" smtClean="0"/>
              <a:t>occurring </a:t>
            </a:r>
            <a:r>
              <a:rPr lang="en-US" sz="1600" dirty="0"/>
              <a:t>as a result of a good faith attempt to render aid or as a result of the use of </a:t>
            </a:r>
            <a:endParaRPr lang="en-US" sz="1600" dirty="0" smtClean="0"/>
          </a:p>
          <a:p>
            <a:r>
              <a:rPr lang="en-US" sz="1600" dirty="0" smtClean="0"/>
              <a:t>any </a:t>
            </a:r>
            <a:r>
              <a:rPr lang="en-US" sz="1600" dirty="0"/>
              <a:t>equipment or supplies used in connection with an attempt to render aid. For the </a:t>
            </a:r>
            <a:endParaRPr lang="en-US" sz="1600" dirty="0" smtClean="0"/>
          </a:p>
          <a:p>
            <a:r>
              <a:rPr lang="en-US" sz="1600" dirty="0" smtClean="0"/>
              <a:t>purposes </a:t>
            </a:r>
            <a:r>
              <a:rPr lang="en-US" sz="1600" dirty="0"/>
              <a:t>of this Article, "good faith" does not include willful misconduct, gross </a:t>
            </a:r>
            <a:endParaRPr lang="en-US" sz="1600" dirty="0" smtClean="0"/>
          </a:p>
          <a:p>
            <a:r>
              <a:rPr lang="en-US" sz="1600" dirty="0" smtClean="0"/>
              <a:t>negligence</a:t>
            </a:r>
            <a:r>
              <a:rPr lang="en-US" sz="1600" dirty="0"/>
              <a:t>, or recklessness.  </a:t>
            </a:r>
          </a:p>
          <a:p>
            <a:endParaRPr lang="en-US" sz="1600" dirty="0"/>
          </a:p>
        </p:txBody>
      </p:sp>
    </p:spTree>
    <p:extLst>
      <p:ext uri="{BB962C8B-B14F-4D97-AF65-F5344CB8AC3E}">
        <p14:creationId xmlns:p14="http://schemas.microsoft.com/office/powerpoint/2010/main" val="3409079601"/>
      </p:ext>
    </p:extLst>
  </p:cSld>
  <p:clrMapOvr>
    <a:masterClrMapping/>
  </p:clrMapOvr>
  <p:transition advClick="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457200" y="1524000"/>
            <a:ext cx="7772400" cy="3505200"/>
          </a:xfrm>
        </p:spPr>
        <p:txBody>
          <a:bodyPr/>
          <a:lstStyle/>
          <a:p>
            <a:r>
              <a:rPr lang="en-US" sz="1600" b="1" dirty="0" smtClean="0"/>
              <a:t>EMAC -- § </a:t>
            </a:r>
            <a:r>
              <a:rPr lang="en-US" sz="1600" b="1" dirty="0"/>
              <a:t>166A-47.  Supplementary agreements.</a:t>
            </a:r>
          </a:p>
          <a:p>
            <a:r>
              <a:rPr lang="en-US" sz="1600" dirty="0"/>
              <a:t>Inasmuch as it is probable that the pattern and detail of the machinery for mutual aid </a:t>
            </a:r>
            <a:endParaRPr lang="en-US" sz="1600" dirty="0" smtClean="0"/>
          </a:p>
          <a:p>
            <a:r>
              <a:rPr lang="en-US" sz="1600" dirty="0" smtClean="0"/>
              <a:t>among </a:t>
            </a:r>
            <a:r>
              <a:rPr lang="en-US" sz="1600" dirty="0"/>
              <a:t>two or more states may differ from that among the states that are party </a:t>
            </a:r>
            <a:endParaRPr lang="en-US" sz="1600" dirty="0" smtClean="0"/>
          </a:p>
          <a:p>
            <a:r>
              <a:rPr lang="en-US" sz="1600" dirty="0" smtClean="0"/>
              <a:t>hereto</a:t>
            </a:r>
            <a:r>
              <a:rPr lang="en-US" sz="1600" dirty="0"/>
              <a:t>, this instrument contains elements of a broad base common to all states, and </a:t>
            </a:r>
            <a:endParaRPr lang="en-US" sz="1600" dirty="0" smtClean="0"/>
          </a:p>
          <a:p>
            <a:r>
              <a:rPr lang="en-US" sz="1600" dirty="0" smtClean="0"/>
              <a:t>nothing </a:t>
            </a:r>
            <a:r>
              <a:rPr lang="en-US" sz="1600" dirty="0"/>
              <a:t>herein contained shall preclude any state from entering into supplementary </a:t>
            </a:r>
            <a:endParaRPr lang="en-US" sz="1600" dirty="0" smtClean="0"/>
          </a:p>
          <a:p>
            <a:r>
              <a:rPr lang="en-US" sz="1600" dirty="0" smtClean="0"/>
              <a:t>agreements </a:t>
            </a:r>
            <a:r>
              <a:rPr lang="en-US" sz="1600" dirty="0"/>
              <a:t>with another state or affect any other agreements already in force </a:t>
            </a:r>
            <a:endParaRPr lang="en-US" sz="1600" dirty="0" smtClean="0"/>
          </a:p>
          <a:p>
            <a:r>
              <a:rPr lang="en-US" sz="1600" dirty="0" smtClean="0"/>
              <a:t>between </a:t>
            </a:r>
            <a:r>
              <a:rPr lang="en-US" sz="1600" dirty="0"/>
              <a:t>states. Supplementary agreements may comprehend, but shall not be </a:t>
            </a:r>
            <a:endParaRPr lang="en-US" sz="1600" dirty="0" smtClean="0"/>
          </a:p>
          <a:p>
            <a:r>
              <a:rPr lang="en-US" sz="1600" dirty="0" smtClean="0"/>
              <a:t>limited </a:t>
            </a:r>
            <a:r>
              <a:rPr lang="en-US" sz="1600" dirty="0"/>
              <a:t>to, provisions for evacuation and reception of injured and other persons and </a:t>
            </a:r>
            <a:endParaRPr lang="en-US" sz="1600" dirty="0" smtClean="0"/>
          </a:p>
          <a:p>
            <a:r>
              <a:rPr lang="en-US" sz="1600" dirty="0" smtClean="0"/>
              <a:t>the </a:t>
            </a:r>
            <a:r>
              <a:rPr lang="en-US" sz="1600" dirty="0"/>
              <a:t>exchange of medical, fire, police, public utility, reconnaissance, welfare, </a:t>
            </a:r>
            <a:endParaRPr lang="en-US" sz="1600" dirty="0" smtClean="0"/>
          </a:p>
          <a:p>
            <a:r>
              <a:rPr lang="en-US" sz="1600" dirty="0" smtClean="0"/>
              <a:t>transportation </a:t>
            </a:r>
            <a:r>
              <a:rPr lang="en-US" sz="1600" dirty="0"/>
              <a:t>and communications personnel, and equipment and supplies. </a:t>
            </a:r>
          </a:p>
          <a:p>
            <a:endParaRPr lang="en-US" sz="1600" dirty="0"/>
          </a:p>
        </p:txBody>
      </p:sp>
    </p:spTree>
    <p:extLst>
      <p:ext uri="{BB962C8B-B14F-4D97-AF65-F5344CB8AC3E}">
        <p14:creationId xmlns:p14="http://schemas.microsoft.com/office/powerpoint/2010/main" val="2162270441"/>
      </p:ext>
    </p:extLst>
  </p:cSld>
  <p:clrMapOvr>
    <a:masterClrMapping/>
  </p:clrMapOvr>
  <p:transition advClick="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81000" y="1524000"/>
            <a:ext cx="7848600" cy="3505200"/>
          </a:xfrm>
        </p:spPr>
        <p:txBody>
          <a:bodyPr/>
          <a:lstStyle/>
          <a:p>
            <a:r>
              <a:rPr lang="en-US" dirty="0" smtClean="0"/>
              <a:t>Contact:</a:t>
            </a:r>
          </a:p>
          <a:p>
            <a:endParaRPr lang="en-US" sz="2000" dirty="0" smtClean="0"/>
          </a:p>
          <a:p>
            <a:r>
              <a:rPr lang="en-US" sz="2000" dirty="0" smtClean="0"/>
              <a:t>Will Polk</a:t>
            </a:r>
          </a:p>
          <a:p>
            <a:r>
              <a:rPr lang="en-US" sz="2000" dirty="0" smtClean="0"/>
              <a:t>NC Department of Public Safety</a:t>
            </a:r>
          </a:p>
          <a:p>
            <a:r>
              <a:rPr lang="en-US" sz="2000" dirty="0" smtClean="0"/>
              <a:t>Office of General Counsel/ Emergency  Management</a:t>
            </a:r>
          </a:p>
          <a:p>
            <a:r>
              <a:rPr lang="en-US" sz="2000" dirty="0" smtClean="0"/>
              <a:t>919-219-4534</a:t>
            </a:r>
            <a:endParaRPr lang="en-US" sz="2000" dirty="0"/>
          </a:p>
          <a:p>
            <a:r>
              <a:rPr lang="en-US" sz="2000" dirty="0" smtClean="0"/>
              <a:t>E-mail: </a:t>
            </a:r>
            <a:r>
              <a:rPr lang="en-US" sz="2000" dirty="0" smtClean="0">
                <a:hlinkClick r:id="rId2"/>
              </a:rPr>
              <a:t>will.polk@ncdps.gov</a:t>
            </a:r>
            <a:r>
              <a:rPr lang="en-US" sz="2000" dirty="0" smtClean="0"/>
              <a:t> </a:t>
            </a:r>
          </a:p>
          <a:p>
            <a:r>
              <a:rPr lang="en-US" sz="2000" dirty="0" smtClean="0"/>
              <a:t>Twitter: @</a:t>
            </a:r>
            <a:r>
              <a:rPr lang="en-US" sz="2000" dirty="0" err="1" smtClean="0"/>
              <a:t>PolkWork</a:t>
            </a:r>
            <a:endParaRPr lang="en-US" sz="2000" dirty="0"/>
          </a:p>
        </p:txBody>
      </p:sp>
    </p:spTree>
    <p:extLst>
      <p:ext uri="{BB962C8B-B14F-4D97-AF65-F5344CB8AC3E}">
        <p14:creationId xmlns:p14="http://schemas.microsoft.com/office/powerpoint/2010/main" val="1186358862"/>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762000" y="1524000"/>
            <a:ext cx="7467600" cy="3505200"/>
          </a:xfrm>
        </p:spPr>
        <p:txBody>
          <a:bodyPr/>
          <a:lstStyle/>
          <a:p>
            <a:pPr algn="ctr"/>
            <a:r>
              <a:rPr lang="en-US" sz="2400" dirty="0" smtClean="0"/>
              <a:t>Definitions </a:t>
            </a:r>
          </a:p>
          <a:p>
            <a:pPr algn="ctr"/>
            <a:endParaRPr lang="en-US" sz="2400" dirty="0" smtClean="0"/>
          </a:p>
          <a:p>
            <a:r>
              <a:rPr lang="en-US" sz="1600" dirty="0" smtClean="0"/>
              <a:t>19.3(6</a:t>
            </a:r>
            <a:r>
              <a:rPr lang="en-US" sz="1600" dirty="0"/>
              <a:t>)  </a:t>
            </a:r>
            <a:r>
              <a:rPr lang="en-US" sz="1600" dirty="0" smtClean="0"/>
              <a:t>Emergency</a:t>
            </a:r>
            <a:r>
              <a:rPr lang="en-US" sz="1600" dirty="0"/>
              <a:t>. - An occurrence or imminent threat of widespread or severe damage, injury, or loss of life or property resulting from any natural or man-made accidental, military, paramilitary, terrorism, weather-related, public health, explosion-related, riot-related cause, or technological failure or accident, including, but not limited to, a cyber incident, an explosion, a transportation accident, a radiological accident, or a chemical or other hazardous material incident.</a:t>
            </a:r>
          </a:p>
          <a:p>
            <a:r>
              <a:rPr lang="en-US" sz="1600" dirty="0" smtClean="0"/>
              <a:t>19.3(7</a:t>
            </a:r>
            <a:r>
              <a:rPr lang="en-US" sz="1600" dirty="0"/>
              <a:t>)  Emergency area. - The geographical area covered by a state of emergency.</a:t>
            </a:r>
          </a:p>
          <a:p>
            <a:r>
              <a:rPr lang="en-US" sz="1600" dirty="0"/>
              <a:t>19.3(3)   Disaster declaration. - A gubernatorial declaration that the impact or anticipated impact of an emergency constitutes a disaster of one of the types enumerated in G.S. </a:t>
            </a:r>
            <a:r>
              <a:rPr lang="en-US" sz="1600" dirty="0" smtClean="0"/>
              <a:t>166A-19.21(b)</a:t>
            </a:r>
            <a:endParaRPr lang="en-US" dirty="0"/>
          </a:p>
          <a:p>
            <a:endParaRPr lang="en-US" dirty="0"/>
          </a:p>
        </p:txBody>
      </p:sp>
    </p:spTree>
    <p:extLst>
      <p:ext uri="{BB962C8B-B14F-4D97-AF65-F5344CB8AC3E}">
        <p14:creationId xmlns:p14="http://schemas.microsoft.com/office/powerpoint/2010/main" val="2729002650"/>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152400" y="1524000"/>
            <a:ext cx="8534400" cy="3962400"/>
          </a:xfrm>
        </p:spPr>
        <p:txBody>
          <a:bodyPr/>
          <a:lstStyle/>
          <a:p>
            <a:r>
              <a:rPr lang="en-US" sz="1600" dirty="0" smtClean="0"/>
              <a:t>166A-19.3(18</a:t>
            </a:r>
            <a:r>
              <a:rPr lang="en-US" sz="1600" dirty="0"/>
              <a:t>) </a:t>
            </a:r>
            <a:r>
              <a:rPr lang="en-US" sz="1600" dirty="0" smtClean="0"/>
              <a:t>State </a:t>
            </a:r>
            <a:r>
              <a:rPr lang="en-US" sz="1600" dirty="0"/>
              <a:t>Emergency Response Team. - The representative group of </a:t>
            </a:r>
            <a:endParaRPr lang="en-US" sz="1600" dirty="0" smtClean="0"/>
          </a:p>
          <a:p>
            <a:r>
              <a:rPr lang="en-US" sz="1600" dirty="0" smtClean="0"/>
              <a:t>State </a:t>
            </a:r>
            <a:r>
              <a:rPr lang="en-US" sz="1600" dirty="0"/>
              <a:t>agency personnel designated to carry out the emergency management support </a:t>
            </a:r>
            <a:endParaRPr lang="en-US" sz="1600" dirty="0" smtClean="0"/>
          </a:p>
          <a:p>
            <a:r>
              <a:rPr lang="en-US" sz="1600" dirty="0" smtClean="0"/>
              <a:t>functions </a:t>
            </a:r>
            <a:r>
              <a:rPr lang="en-US" sz="1600" dirty="0"/>
              <a:t>identified in the North Carolina Emergency Operations Plan. The State </a:t>
            </a:r>
            <a:endParaRPr lang="en-US" sz="1600" dirty="0" smtClean="0"/>
          </a:p>
          <a:p>
            <a:r>
              <a:rPr lang="en-US" sz="1600" dirty="0" smtClean="0"/>
              <a:t>Emergency </a:t>
            </a:r>
            <a:r>
              <a:rPr lang="en-US" sz="1600" dirty="0"/>
              <a:t>Response Team leader shall be the Director of the Division, who shall </a:t>
            </a:r>
            <a:endParaRPr lang="en-US" sz="1600" dirty="0" smtClean="0"/>
          </a:p>
          <a:p>
            <a:r>
              <a:rPr lang="en-US" sz="1600" dirty="0" smtClean="0"/>
              <a:t>have </a:t>
            </a:r>
            <a:r>
              <a:rPr lang="en-US" sz="1600" dirty="0"/>
              <a:t>authority to manage the Team pursuant to G.S. 166A-19.12(1), as delegated by </a:t>
            </a:r>
            <a:endParaRPr lang="en-US" sz="1600" dirty="0" smtClean="0"/>
          </a:p>
          <a:p>
            <a:r>
              <a:rPr lang="en-US" sz="1600" dirty="0" smtClean="0"/>
              <a:t>the </a:t>
            </a:r>
            <a:r>
              <a:rPr lang="en-US" sz="1600" dirty="0"/>
              <a:t>Governor. The Team shall consist of the following State agencies:</a:t>
            </a:r>
          </a:p>
          <a:p>
            <a:r>
              <a:rPr lang="en-US" sz="1600" dirty="0"/>
              <a:t>a.         Department of Public Safety.</a:t>
            </a:r>
          </a:p>
          <a:p>
            <a:r>
              <a:rPr lang="en-US" sz="1600" dirty="0"/>
              <a:t>b.         Department of Transportation.</a:t>
            </a:r>
          </a:p>
          <a:p>
            <a:r>
              <a:rPr lang="en-US" sz="1600" dirty="0"/>
              <a:t>c.         Department of Health and Human Services.</a:t>
            </a:r>
          </a:p>
          <a:p>
            <a:r>
              <a:rPr lang="en-US" sz="1600" dirty="0"/>
              <a:t>d.         Department of Environmental Quality.</a:t>
            </a:r>
          </a:p>
          <a:p>
            <a:r>
              <a:rPr lang="en-US" sz="1600" dirty="0"/>
              <a:t>e.         Department of Agriculture and Consumer Services.</a:t>
            </a:r>
          </a:p>
          <a:p>
            <a:r>
              <a:rPr lang="en-US" sz="1600" dirty="0"/>
              <a:t>f.          Any other agency identified in the North Carolina Emergency </a:t>
            </a:r>
            <a:r>
              <a:rPr lang="en-US" sz="1600" dirty="0" smtClean="0"/>
              <a:t>Operations Plan</a:t>
            </a:r>
            <a:r>
              <a:rPr lang="en-US" sz="1600" dirty="0"/>
              <a:t>.</a:t>
            </a:r>
          </a:p>
          <a:p>
            <a:endParaRPr lang="en-US" sz="1600" dirty="0"/>
          </a:p>
        </p:txBody>
      </p:sp>
    </p:spTree>
    <p:extLst>
      <p:ext uri="{BB962C8B-B14F-4D97-AF65-F5344CB8AC3E}">
        <p14:creationId xmlns:p14="http://schemas.microsoft.com/office/powerpoint/2010/main" val="3555622247"/>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762000" y="1143000"/>
            <a:ext cx="7772400" cy="5257800"/>
          </a:xfrm>
        </p:spPr>
        <p:txBody>
          <a:bodyPr/>
          <a:lstStyle/>
          <a:p>
            <a:r>
              <a:rPr lang="en-US" sz="1600" dirty="0" smtClean="0"/>
              <a:t>The Governor is head of the state emergency program and can delegate that power</a:t>
            </a:r>
          </a:p>
          <a:p>
            <a:r>
              <a:rPr lang="en-US" sz="1600" dirty="0" smtClean="0"/>
              <a:t>to the Secretary of Public Safety and the Division of  Emergency Management.</a:t>
            </a:r>
          </a:p>
          <a:p>
            <a:endParaRPr lang="en-US" sz="1600" dirty="0" smtClean="0"/>
          </a:p>
          <a:p>
            <a:r>
              <a:rPr lang="en-US" sz="1600" dirty="0" smtClean="0"/>
              <a:t>GS 166A-19.10  - Powers of the Governor – Governor directs and controls all emergency management functions for state government, other than those that confer powers and duties to local governments.</a:t>
            </a:r>
          </a:p>
          <a:p>
            <a:endParaRPr lang="en-US" sz="1600" dirty="0" smtClean="0"/>
          </a:p>
          <a:p>
            <a:r>
              <a:rPr lang="en-US" sz="1600" dirty="0" smtClean="0"/>
              <a:t>GS 166A-19.11 - Powers of the Secretary of Public Safety – The Secretary executes the state’s emergency operations plan and also recommends the appropriate level of disaster declaration after a preliminary damage assessment is done.</a:t>
            </a:r>
          </a:p>
          <a:p>
            <a:endParaRPr lang="en-US" sz="1600" dirty="0" smtClean="0"/>
          </a:p>
          <a:p>
            <a:r>
              <a:rPr lang="en-US" sz="1600" dirty="0" smtClean="0"/>
              <a:t>GS 166A-19.12 – Powers of the Division of Emergency Management – Responsible for the day to day operations of the state emergency management operations program and the various duties assigned under the law, including drafting any executive orders, declarations, and regulations.</a:t>
            </a:r>
          </a:p>
          <a:p>
            <a:endParaRPr lang="en-US" sz="1600" dirty="0"/>
          </a:p>
        </p:txBody>
      </p:sp>
    </p:spTree>
    <p:extLst>
      <p:ext uri="{BB962C8B-B14F-4D97-AF65-F5344CB8AC3E}">
        <p14:creationId xmlns:p14="http://schemas.microsoft.com/office/powerpoint/2010/main" val="2909003274"/>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	</a:t>
            </a:r>
            <a:endParaRPr lang="en-US" dirty="0"/>
          </a:p>
        </p:txBody>
      </p:sp>
      <p:sp>
        <p:nvSpPr>
          <p:cNvPr id="3" name="Content Placeholder 2"/>
          <p:cNvSpPr>
            <a:spLocks noGrp="1"/>
          </p:cNvSpPr>
          <p:nvPr>
            <p:ph idx="1"/>
          </p:nvPr>
        </p:nvSpPr>
        <p:spPr>
          <a:xfrm>
            <a:off x="152400" y="1295400"/>
            <a:ext cx="8153400" cy="3505200"/>
          </a:xfrm>
        </p:spPr>
        <p:txBody>
          <a:bodyPr/>
          <a:lstStyle/>
          <a:p>
            <a:r>
              <a:rPr lang="en-US" sz="1800" dirty="0" smtClean="0"/>
              <a:t>A common refrain in Emergency Management is that all disasters begin and </a:t>
            </a:r>
          </a:p>
          <a:p>
            <a:r>
              <a:rPr lang="en-US" sz="1800" dirty="0" smtClean="0"/>
              <a:t>end local.  This is reflected in North Carolina law as well. </a:t>
            </a:r>
          </a:p>
          <a:p>
            <a:r>
              <a:rPr lang="en-US" sz="1800" dirty="0" smtClean="0"/>
              <a:t>Local Governments have express statutory responsibilities under the </a:t>
            </a:r>
          </a:p>
          <a:p>
            <a:r>
              <a:rPr lang="en-US" sz="1800" dirty="0" smtClean="0"/>
              <a:t>Emergency Management Act. G.S. 166A-19.15</a:t>
            </a:r>
          </a:p>
          <a:p>
            <a:endParaRPr lang="en-US" sz="1800" dirty="0"/>
          </a:p>
          <a:p>
            <a:pPr>
              <a:buAutoNum type="arabicPeriod"/>
            </a:pPr>
            <a:r>
              <a:rPr lang="en-US" sz="1800" dirty="0" smtClean="0"/>
              <a:t>Counties are responsible for emergency management, including coordinating with municipalities within the county.</a:t>
            </a:r>
          </a:p>
          <a:p>
            <a:pPr>
              <a:buAutoNum type="arabicPeriod"/>
            </a:pPr>
            <a:r>
              <a:rPr lang="en-US" sz="1800" dirty="0" smtClean="0"/>
              <a:t>Counties may establish and maintain emergency management agencies.</a:t>
            </a:r>
          </a:p>
          <a:p>
            <a:pPr>
              <a:buAutoNum type="arabicPeriod"/>
            </a:pPr>
            <a:r>
              <a:rPr lang="en-US" sz="1800" dirty="0" smtClean="0"/>
              <a:t>Municipalities may establish and maintain emergency management agencies.</a:t>
            </a:r>
          </a:p>
          <a:p>
            <a:pPr>
              <a:buAutoNum type="arabicPeriod"/>
            </a:pPr>
            <a:r>
              <a:rPr lang="en-US" sz="1800" dirty="0" smtClean="0"/>
              <a:t>Joint agencies are authorized.</a:t>
            </a:r>
          </a:p>
          <a:p>
            <a:pPr>
              <a:buAutoNum type="arabicPeriod"/>
            </a:pPr>
            <a:r>
              <a:rPr lang="en-US" sz="1800" dirty="0" smtClean="0"/>
              <a:t>Local governments can use property taxes to support their programs.</a:t>
            </a:r>
          </a:p>
          <a:p>
            <a:pPr>
              <a:buAutoNum type="arabicPeriod"/>
            </a:pPr>
            <a:r>
              <a:rPr lang="en-US" sz="1800" dirty="0" smtClean="0"/>
              <a:t>County governments are eligible for State and Federal Financial Assistance for their emergency management programs. </a:t>
            </a:r>
          </a:p>
        </p:txBody>
      </p:sp>
    </p:spTree>
    <p:extLst>
      <p:ext uri="{BB962C8B-B14F-4D97-AF65-F5344CB8AC3E}">
        <p14:creationId xmlns:p14="http://schemas.microsoft.com/office/powerpoint/2010/main" val="1311246841"/>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 Law 101</a:t>
            </a:r>
            <a:endParaRPr lang="en-US" dirty="0"/>
          </a:p>
        </p:txBody>
      </p:sp>
      <p:sp>
        <p:nvSpPr>
          <p:cNvPr id="3" name="Content Placeholder 2"/>
          <p:cNvSpPr>
            <a:spLocks noGrp="1"/>
          </p:cNvSpPr>
          <p:nvPr>
            <p:ph idx="1"/>
          </p:nvPr>
        </p:nvSpPr>
        <p:spPr>
          <a:xfrm>
            <a:off x="304800" y="1524000"/>
            <a:ext cx="8382000" cy="4038600"/>
          </a:xfrm>
        </p:spPr>
        <p:txBody>
          <a:bodyPr/>
          <a:lstStyle/>
          <a:p>
            <a:pPr marL="114300" indent="0">
              <a:buNone/>
            </a:pPr>
            <a:r>
              <a:rPr lang="en-US" sz="1600" b="1" dirty="0" smtClean="0"/>
              <a:t>166A-19.20</a:t>
            </a:r>
            <a:r>
              <a:rPr lang="en-US" sz="1600" b="1" dirty="0"/>
              <a:t>.  Gubernatorial or legislative declaration of state of emergency.</a:t>
            </a:r>
          </a:p>
          <a:p>
            <a:pPr marL="114300" indent="0">
              <a:buNone/>
            </a:pPr>
            <a:endParaRPr lang="en-US" sz="1600" dirty="0" smtClean="0"/>
          </a:p>
          <a:p>
            <a:pPr marL="114300" indent="0">
              <a:buNone/>
            </a:pPr>
            <a:r>
              <a:rPr lang="en-US" sz="1600" dirty="0" smtClean="0"/>
              <a:t>(</a:t>
            </a:r>
            <a:r>
              <a:rPr lang="en-US" sz="1600" dirty="0"/>
              <a:t>a)        Declaration. - A state of emergency may be declared by the Governor or by a resolution of the General Assembly, if either of these finds that an emergency exists.</a:t>
            </a:r>
          </a:p>
          <a:p>
            <a:pPr marL="114300" indent="0">
              <a:buNone/>
            </a:pPr>
            <a:endParaRPr lang="en-US" sz="1600" dirty="0" smtClean="0"/>
          </a:p>
          <a:p>
            <a:pPr marL="114300" indent="0">
              <a:buNone/>
            </a:pPr>
            <a:r>
              <a:rPr lang="en-US" sz="1600" dirty="0" smtClean="0"/>
              <a:t>(</a:t>
            </a:r>
            <a:r>
              <a:rPr lang="en-US" sz="1600" dirty="0"/>
              <a:t>b)        Emergency Area. - An executive order or resolution declaring a state of emergency shall include a definition of the area constituting the emergency area.</a:t>
            </a:r>
          </a:p>
          <a:p>
            <a:pPr marL="114300" indent="0">
              <a:buNone/>
            </a:pPr>
            <a:endParaRPr lang="en-US" sz="1600" dirty="0" smtClean="0"/>
          </a:p>
          <a:p>
            <a:pPr marL="114300" indent="0">
              <a:buNone/>
            </a:pPr>
            <a:r>
              <a:rPr lang="en-US" sz="1600" dirty="0" smtClean="0"/>
              <a:t>(</a:t>
            </a:r>
            <a:r>
              <a:rPr lang="en-US" sz="1600" dirty="0"/>
              <a:t>c)        Expiration of States of Emergency. - A state of emergency declared pursuant to this section shall expire when it is rescinded by the authority that issued it.</a:t>
            </a:r>
          </a:p>
          <a:p>
            <a:pPr marL="114300" indent="0">
              <a:buNone/>
            </a:pPr>
            <a:endParaRPr lang="en-US" sz="1600" dirty="0" smtClean="0"/>
          </a:p>
          <a:p>
            <a:pPr marL="114300" indent="0">
              <a:buNone/>
            </a:pPr>
            <a:r>
              <a:rPr lang="en-US" sz="1600" dirty="0" smtClean="0"/>
              <a:t>(</a:t>
            </a:r>
            <a:r>
              <a:rPr lang="en-US" sz="1600" dirty="0"/>
              <a:t>d)       Exercise of Powers Not Contingent on Declaration of Disaster Type. - Once a state of emergency has been declared pursuant to this section, the fact that a declaration of disaster type has not been issued shall not preclude the exercise of powers otherwise conferred during a state of emergency. </a:t>
            </a:r>
          </a:p>
          <a:p>
            <a:endParaRPr lang="en-US" sz="1600" dirty="0"/>
          </a:p>
        </p:txBody>
      </p:sp>
    </p:spTree>
    <p:extLst>
      <p:ext uri="{BB962C8B-B14F-4D97-AF65-F5344CB8AC3E}">
        <p14:creationId xmlns:p14="http://schemas.microsoft.com/office/powerpoint/2010/main" val="4191939470"/>
      </p:ext>
    </p:extLst>
  </p:cSld>
  <p:clrMapOvr>
    <a:masterClrMapping/>
  </p:clrMapOvr>
  <p:transition advClick="0"/>
</p:sld>
</file>

<file path=ppt/theme/theme1.xml><?xml version="1.0" encoding="utf-8"?>
<a:theme xmlns:a="http://schemas.openxmlformats.org/drawingml/2006/main" name="NCEM-logo-grid">
  <a:themeElements>
    <a:clrScheme name="NCEM-logo-grid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NCEM-logo-gri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1"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1" u="none" strike="noStrike" cap="none" normalizeH="0" baseline="0" smtClean="0">
            <a:ln>
              <a:noFill/>
            </a:ln>
            <a:solidFill>
              <a:schemeClr val="tx1"/>
            </a:solidFill>
            <a:effectLst/>
            <a:latin typeface="Tahoma" pitchFamily="34" charset="0"/>
          </a:defRPr>
        </a:defPPr>
      </a:lstStyle>
    </a:lnDef>
  </a:objectDefaults>
  <a:extraClrSchemeLst>
    <a:extraClrScheme>
      <a:clrScheme name="NCEM-logo-grid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NCEM-logo-grid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NCEM-logo-grid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NCEM-logo-grid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NCEM-logo-grid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NCEM-logo-grid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NCEM-logo-grid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NCEM-logo-grid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F8E96ABE2ECCE4D807D941C475B4376" ma:contentTypeVersion="0" ma:contentTypeDescription="Create a new document." ma:contentTypeScope="" ma:versionID="dc59c3bbbc26dc14ac7b964c3535ccbf">
  <xsd:schema xmlns:xsd="http://www.w3.org/2001/XMLSchema" xmlns:xs="http://www.w3.org/2001/XMLSchema" xmlns:p="http://schemas.microsoft.com/office/2006/metadata/properties" targetNamespace="http://schemas.microsoft.com/office/2006/metadata/properties" ma:root="true" ma:fieldsID="071b91766e908ff1b1c51c778b66267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19282D-3419-44E3-9BBD-67EAE2840E83}">
  <ds:schemaRefs>
    <ds:schemaRef ds:uri="http://schemas.microsoft.com/sharepoint/v3/contenttype/forms"/>
  </ds:schemaRefs>
</ds:datastoreItem>
</file>

<file path=customXml/itemProps2.xml><?xml version="1.0" encoding="utf-8"?>
<ds:datastoreItem xmlns:ds="http://schemas.openxmlformats.org/officeDocument/2006/customXml" ds:itemID="{3BA78CFD-2BE4-46DC-B4D3-E79191BD8842}">
  <ds:schemaRefs>
    <ds:schemaRef ds:uri="http://purl.org/dc/elements/1.1/"/>
    <ds:schemaRef ds:uri="http://schemas.microsoft.com/office/2006/metadata/properties"/>
    <ds:schemaRef ds:uri="http://schemas.microsoft.com/office/2006/documentManagement/types"/>
    <ds:schemaRef ds:uri="http://purl.org/dc/terms/"/>
    <ds:schemaRef ds:uri="http://schemas.microsoft.com/office/infopath/2007/PartnerControls"/>
    <ds:schemaRef ds:uri="http://www.w3.org/XML/1998/namespace"/>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4CD6F6ED-638F-496B-96F3-7791B37590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4602</TotalTime>
  <Words>3610</Words>
  <Application>Microsoft Office PowerPoint</Application>
  <PresentationFormat>On-screen Show (4:3)</PresentationFormat>
  <Paragraphs>447</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Tahoma</vt:lpstr>
      <vt:lpstr>Wingdings</vt:lpstr>
      <vt:lpstr>NCEM-logo-grid</vt:lpstr>
      <vt:lpstr>North Carolina 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 </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lpstr>Emergency Management Law 101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Ashe, Ken</dc:creator>
  <cp:lastModifiedBy>Wilkins, Gail Feather</cp:lastModifiedBy>
  <cp:revision>210</cp:revision>
  <cp:lastPrinted>2014-11-13T17:00:07Z</cp:lastPrinted>
  <dcterms:created xsi:type="dcterms:W3CDTF">2014-11-12T21:43:50Z</dcterms:created>
  <dcterms:modified xsi:type="dcterms:W3CDTF">2017-10-09T13:35:54Z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0x0101001F8E96ABE2ECCE4D807D941C475B4376</vt:lpwstr>
  </property>
</Properties>
</file>