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0" r:id="rId5"/>
    <p:sldId id="262" r:id="rId6"/>
    <p:sldId id="276" r:id="rId7"/>
    <p:sldId id="279" r:id="rId8"/>
    <p:sldId id="278" r:id="rId9"/>
    <p:sldId id="267" r:id="rId10"/>
    <p:sldId id="270" r:id="rId11"/>
    <p:sldId id="277" r:id="rId12"/>
    <p:sldId id="271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662208-54E4-0953-0040-215D65A74CB8}" name="Eric Faust" initials="EF" userId="S::Eric.Faust@nctreasurer.com::7669de3c-ad82-4e14-add6-79f09b49f1e8" providerId="AD"/>
  <p188:author id="{FD2D8B15-6B6F-7BDC-BCD9-2C7593023B20}" name="Laura Rowe" initials="LR" userId="S::Laura.Rowe@nctreasurer.com::f13ffc4b-0f3a-45b8-8665-4521aa797311" providerId="AD"/>
  <p188:author id="{813B4740-0531-55A3-3CCC-F47CE0530786}" name="Becky Dzingeleski" initials="BD" userId="S::Becky.Dzingeleski@nctreasurer.com::3cdb7e85-4e30-47e4-a79d-0a87e30ffd52" providerId="AD"/>
  <p188:author id="{1612E579-D2C9-FA55-32E8-B2B4706F8D2E}" name="Abraham Goldenberg" initials="AG" userId="S::Abraham.Goldenberg@nctreasurer.com::b0fa7c3b-bae4-4a98-8e0a-16d10c49a32d" providerId="AD"/>
  <p188:author id="{0711C2D7-F367-C60F-C043-09DCCFB86F51}" name="Vidya Tripuraneni" initials="VT" userId="S::Vidya.Tripuraneni@nctreasurer.com::64e88a4c-e1e6-49a4-9f69-ae767522cabe" providerId="AD"/>
  <p188:author id="{7CB64EE2-D5A5-5A14-E502-910DABAD4E83}" name="Luke Henkhaus" initials="LH" userId="S::Luke.Henkhaus@nctreasurer.com::190d3b2c-4698-4879-9d1c-16e0bc22983c" providerId="AD"/>
  <p188:author id="{9783F2FB-D711-7024-A0E7-27C4FC73628C}" name="Kendra Boyle" initials="KB" userId="S::Kendra.Boyle@nctreasurer.com::e6da70e9-72c2-409b-9978-192edee782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47D"/>
    <a:srgbClr val="FFFFFF"/>
    <a:srgbClr val="003767"/>
    <a:srgbClr val="FFFF66"/>
    <a:srgbClr val="507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851" autoAdjust="0"/>
  </p:normalViewPr>
  <p:slideViewPr>
    <p:cSldViewPr snapToGrid="0">
      <p:cViewPr varScale="1">
        <p:scale>
          <a:sx n="65" d="100"/>
          <a:sy n="65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9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66F836-0F59-4389-8119-1B191CF99293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317559-F4B2-442F-9F80-88780313F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0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17559-F4B2-442F-9F80-88780313F1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4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4906-5698-D032-EC91-A82A638E5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D4EF2-4D3B-3E80-7C76-93ACAEF9F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A5433-9051-B289-058A-D945D2B4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ADC4B-C1F8-47E4-E1D0-AF1B1F3D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13FDC-9B15-0448-7C71-33E736DA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1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C9CA-C534-81D0-84C3-28B5D0B1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6C6E6-602A-D51D-09F0-AB7506C1F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FC82B-5934-ADC4-CDFC-58CD9ACA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21E7-4186-956F-1722-BE3EAE79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5584-CCFA-AB1F-595D-094A6433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8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10152-EC49-8389-ACCF-A755A4B65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87B0B-6616-2C77-2FBB-CD3D44F76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52A4-CA5C-4B67-78F7-D0A5C557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891F-748C-279C-8652-DB70F9F6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716F4-8014-B99A-A9E9-2DF7EBD7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CC7D-78DD-B32A-910E-2180057F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6B38-29EF-694E-6077-8690EB88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FDABD-0619-B58B-F9B8-DA7D79D6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E907-4B6D-6565-59A2-B860A4AA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D95E-8497-C068-E0D8-5CCBABB5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1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FA5-B184-F438-CFB6-0D69BFDC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24576-E754-1AC6-1416-717F24B4D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20B2-C920-A3D9-6BAA-5AE159A6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49A3-78A6-84EA-7B61-4822C3B6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155AD-51F0-9D27-2BEB-066E1A1A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3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8988-6CEB-7558-38D1-5EF48670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F07C-7BD4-B163-7FD6-9508E2B6C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1AE3D-1D8C-AAB5-0BF0-5882406CF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6B0F3-F537-D14E-86F8-5BF55AE3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1CEEC-DDD6-9231-B4BF-65404168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5C42E-CBB5-EBD3-B1DD-2844AA8C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3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BB18-C06C-0085-07C5-D252AADA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7DC9-3425-FDBB-7D87-2BBB3E6A1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1443C-31CA-4805-1053-7460CC355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B8D0D-2E1A-C9B7-D57A-FC1CF7F12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9FC1E-C52D-3F04-85EE-9CEFF951E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78752-29CB-27D7-A2C5-2DE83AAE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1833D-B446-7C62-754D-6AC96CB5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06700-D725-0E3F-B628-B92A115F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9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1F89-B513-0F1F-75DF-1E0898F7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283EB-211B-F871-06DF-B2E6F949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DAE35-F876-EDEF-FF49-A29BC84E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6EF81-DADA-31EF-A8F0-26ADD1F2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8D23F-4598-7326-039D-E1BD8812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28055-F321-28F1-FD83-E7815D14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6698A-0EB6-3EEB-EB2B-34CFE3BA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2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BDE-FD7A-21EE-D958-97D734EE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CEEB-AEA9-A70A-E4EA-C28336B63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74E4A-C66B-88DF-876B-34148587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DDF5B-D683-6A91-2A34-7A7ED0D6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9DDD0-1633-D613-2D94-EDF53F20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02E6B-A011-B8F5-16FE-3473DCBE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DA3C-49D7-ECC8-65DD-3F767A6E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2AAB5-656C-C0C5-5FC1-F717EC8E9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DCEEF-780A-B063-9786-75932EFB4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6E32B-9B18-7438-4713-EA8EE301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47B8-785C-4A46-B362-693C62751A49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6A0CD-F4A3-A5D6-C68E-A0D4492B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7C165-B639-1226-7C24-E70C5B9C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2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47A24-8947-BF2F-C346-53F3DF58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DCA9-0B9D-409B-7C49-3F9028F40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108CD-33F1-427D-FD03-63031756D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A47B8-785C-4A46-B362-693C62751A49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8145E-B737-F3AB-DF5B-C165780E3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85D7-00B4-22C7-F98B-0411CD6EF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CA5A-5976-4C5C-8430-DE8EEFD09A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treasurer.com/divisions/state-and-local-government-finance/lgc/local-debt-management/applying-debt#LGCApproval-419" TargetMode="External"/><Relationship Id="rId4" Type="http://schemas.openxmlformats.org/officeDocument/2006/relationships/hyperlink" Target="https://slg-document-portal.powerappsportals.us/LGCDebtApprova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C9BFE2-7F27-AE62-3C77-8084D588B494}"/>
              </a:ext>
            </a:extLst>
          </p:cNvPr>
          <p:cNvSpPr/>
          <p:nvPr/>
        </p:nvSpPr>
        <p:spPr>
          <a:xfrm>
            <a:off x="-47273" y="2"/>
            <a:ext cx="12239273" cy="6857998"/>
          </a:xfrm>
          <a:prstGeom prst="rect">
            <a:avLst/>
          </a:prstGeom>
          <a:solidFill>
            <a:srgbClr val="0024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13EEF3-F486-9DD5-5335-D21E2F321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731" r="32940" b="6536"/>
          <a:stretch/>
        </p:blipFill>
        <p:spPr>
          <a:xfrm>
            <a:off x="-47274" y="0"/>
            <a:ext cx="12239273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043776-6B52-12D7-5023-FCE54029F784}"/>
              </a:ext>
            </a:extLst>
          </p:cNvPr>
          <p:cNvSpPr txBox="1"/>
          <p:nvPr/>
        </p:nvSpPr>
        <p:spPr>
          <a:xfrm>
            <a:off x="1895069" y="3565156"/>
            <a:ext cx="8749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Management Update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63042335-DF96-8F2A-AF87-745136E84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389" y="162884"/>
            <a:ext cx="12984709" cy="2289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CF37AB-7E48-67D9-3C3A-36131CA85BAE}"/>
              </a:ext>
            </a:extLst>
          </p:cNvPr>
          <p:cNvSpPr txBox="1"/>
          <p:nvPr/>
        </p:nvSpPr>
        <p:spPr>
          <a:xfrm>
            <a:off x="1760277" y="2707272"/>
            <a:ext cx="82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nstantia" panose="02030602050306030303" pitchFamily="18" charset="0"/>
              </a:rPr>
              <a:t>STATE AND LOCAL GOVERNMENT FINANCE 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30531-0C41-BB29-F28F-902B0C50C7BC}"/>
              </a:ext>
            </a:extLst>
          </p:cNvPr>
          <p:cNvSpPr txBox="1"/>
          <p:nvPr/>
        </p:nvSpPr>
        <p:spPr>
          <a:xfrm>
            <a:off x="2937164" y="4669261"/>
            <a:ext cx="58373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Jennifer Wimmer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Director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Debt Management Section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State and Local Government Finance Division</a:t>
            </a:r>
          </a:p>
        </p:txBody>
      </p:sp>
    </p:spTree>
    <p:extLst>
      <p:ext uri="{BB962C8B-B14F-4D97-AF65-F5344CB8AC3E}">
        <p14:creationId xmlns:p14="http://schemas.microsoft.com/office/powerpoint/2010/main" val="67610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AC6B37-1B8E-648A-4419-DADCA855B4CC}"/>
              </a:ext>
            </a:extLst>
          </p:cNvPr>
          <p:cNvSpPr/>
          <p:nvPr/>
        </p:nvSpPr>
        <p:spPr>
          <a:xfrm>
            <a:off x="0" y="0"/>
            <a:ext cx="12192000" cy="109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0B4A134-5A48-D96F-A97B-B3F20E079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29" y="-32018"/>
            <a:ext cx="6571129" cy="1159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063FE-EF70-20ED-3DD3-A982CF0A3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046" y="0"/>
            <a:ext cx="4324954" cy="10669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440C30F-50A3-AB88-36E8-90EAF46BB4E9}"/>
              </a:ext>
            </a:extLst>
          </p:cNvPr>
          <p:cNvSpPr txBox="1">
            <a:spLocks/>
          </p:cNvSpPr>
          <p:nvPr/>
        </p:nvSpPr>
        <p:spPr>
          <a:xfrm>
            <a:off x="838200" y="1015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Debt Management Section - Agenda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53D367-5970-95B0-B5F8-45BA3422D99E}"/>
              </a:ext>
            </a:extLst>
          </p:cNvPr>
          <p:cNvSpPr txBox="1">
            <a:spLocks/>
          </p:cNvSpPr>
          <p:nvPr/>
        </p:nvSpPr>
        <p:spPr>
          <a:xfrm>
            <a:off x="989120" y="2240092"/>
            <a:ext cx="10515600" cy="4014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200" dirty="0"/>
              <a:t>FPIC responses</a:t>
            </a:r>
          </a:p>
          <a:p>
            <a:pPr lvl="0"/>
            <a:r>
              <a:rPr lang="en-US" sz="3200" dirty="0"/>
              <a:t>Audit Information</a:t>
            </a:r>
          </a:p>
          <a:p>
            <a:pPr lvl="0"/>
            <a:r>
              <a:rPr lang="en-US" sz="3200" dirty="0"/>
              <a:t>Audit, Single Audit, and debt financing timing </a:t>
            </a:r>
          </a:p>
          <a:p>
            <a:pPr lvl="0"/>
            <a:r>
              <a:rPr lang="en-US" sz="3200" dirty="0"/>
              <a:t>Debt Information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3200" dirty="0">
                <a:cs typeface="Arial" panose="020B0604020202020204" pitchFamily="34" charset="0"/>
              </a:rPr>
              <a:t>Debt Portal and Other Debt Resources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3200" dirty="0">
                <a:cs typeface="Arial" panose="020B0604020202020204" pitchFamily="34" charset="0"/>
              </a:rPr>
              <a:t>Debt Notices/Outstanding Debt Reports:  Communication=Accuracy</a:t>
            </a:r>
          </a:p>
        </p:txBody>
      </p:sp>
    </p:spTree>
    <p:extLst>
      <p:ext uri="{BB962C8B-B14F-4D97-AF65-F5344CB8AC3E}">
        <p14:creationId xmlns:p14="http://schemas.microsoft.com/office/powerpoint/2010/main" val="22156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D9789-AAFB-6B33-4D49-6A47DB53F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EBBA59-631D-845F-70D8-9872F40B084D}"/>
              </a:ext>
            </a:extLst>
          </p:cNvPr>
          <p:cNvSpPr/>
          <p:nvPr/>
        </p:nvSpPr>
        <p:spPr>
          <a:xfrm>
            <a:off x="0" y="0"/>
            <a:ext cx="12192000" cy="109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2A5CB46-D02E-40D6-F70D-5230482C2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29" y="-32018"/>
            <a:ext cx="6571129" cy="1159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FD80CD-F970-35CF-B663-85A8434F9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046" y="0"/>
            <a:ext cx="4324954" cy="10669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B30E30B-7B33-6179-4895-7830FD5E7584}"/>
              </a:ext>
            </a:extLst>
          </p:cNvPr>
          <p:cNvSpPr txBox="1">
            <a:spLocks/>
          </p:cNvSpPr>
          <p:nvPr/>
        </p:nvSpPr>
        <p:spPr>
          <a:xfrm>
            <a:off x="838200" y="1015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FPIC Responses	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3E37E4-ADD3-7FC3-8459-D64F901C2394}"/>
              </a:ext>
            </a:extLst>
          </p:cNvPr>
          <p:cNvSpPr txBox="1">
            <a:spLocks/>
          </p:cNvSpPr>
          <p:nvPr/>
        </p:nvSpPr>
        <p:spPr>
          <a:xfrm>
            <a:off x="989120" y="2240092"/>
            <a:ext cx="10515600" cy="4014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CA2D48-48A1-A403-1D92-C4B0BC7DDCDE}"/>
              </a:ext>
            </a:extLst>
          </p:cNvPr>
          <p:cNvSpPr txBox="1"/>
          <p:nvPr/>
        </p:nvSpPr>
        <p:spPr>
          <a:xfrm>
            <a:off x="846757" y="4879234"/>
            <a:ext cx="5041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66382-C988-4194-CD7E-1DBDA198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075"/>
            <a:ext cx="10515600" cy="39688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12800" dirty="0">
                <a:solidFill>
                  <a:schemeClr val="accent1">
                    <a:lumMod val="50000"/>
                  </a:schemeClr>
                </a:solidFill>
              </a:rPr>
              <a:t>Timely, accurate and complete responses</a:t>
            </a:r>
          </a:p>
          <a:p>
            <a:endParaRPr lang="en-US" sz="1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800" dirty="0">
                <a:solidFill>
                  <a:schemeClr val="accent1">
                    <a:lumMod val="50000"/>
                  </a:schemeClr>
                </a:solidFill>
              </a:rPr>
              <a:t>If the audit is late and FPIC responses are not filed, LGC agenda items and financial transactions will be delayed. </a:t>
            </a:r>
            <a:endParaRPr lang="en-US" sz="6000" dirty="0"/>
          </a:p>
          <a:p>
            <a:endParaRPr lang="en-US" sz="4400" dirty="0"/>
          </a:p>
          <a:p>
            <a:endParaRPr lang="en-US" sz="4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5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18FDC-4717-1400-352B-522AC3692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70587C-EDB5-B434-27D7-76096F032F82}"/>
              </a:ext>
            </a:extLst>
          </p:cNvPr>
          <p:cNvSpPr/>
          <p:nvPr/>
        </p:nvSpPr>
        <p:spPr>
          <a:xfrm>
            <a:off x="0" y="0"/>
            <a:ext cx="12192000" cy="109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399A5B35-4E6E-12AC-EDCB-43EC6E8FD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29" y="-32018"/>
            <a:ext cx="6571129" cy="1159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5612DD-7D7E-EE0E-9F43-46885960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046" y="0"/>
            <a:ext cx="4324954" cy="10669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7DE47FD-BB92-4236-57F7-1955926AFCA3}"/>
              </a:ext>
            </a:extLst>
          </p:cNvPr>
          <p:cNvSpPr txBox="1">
            <a:spLocks/>
          </p:cNvSpPr>
          <p:nvPr/>
        </p:nvSpPr>
        <p:spPr>
          <a:xfrm>
            <a:off x="838200" y="1015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Audit Information	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1953534-07C6-C7F0-EF7C-6E70FA360DCA}"/>
              </a:ext>
            </a:extLst>
          </p:cNvPr>
          <p:cNvSpPr txBox="1">
            <a:spLocks/>
          </p:cNvSpPr>
          <p:nvPr/>
        </p:nvSpPr>
        <p:spPr>
          <a:xfrm>
            <a:off x="989120" y="2240092"/>
            <a:ext cx="10515600" cy="4014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1B786-424C-3D5A-05D6-0A375039E0DC}"/>
              </a:ext>
            </a:extLst>
          </p:cNvPr>
          <p:cNvSpPr txBox="1"/>
          <p:nvPr/>
        </p:nvSpPr>
        <p:spPr>
          <a:xfrm>
            <a:off x="846757" y="4879234"/>
            <a:ext cx="5041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B8CC7-E2FC-9F71-AB77-2FEB9C7B4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075"/>
            <a:ext cx="10515600" cy="39688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12800" dirty="0">
                <a:solidFill>
                  <a:schemeClr val="accent1">
                    <a:lumMod val="50000"/>
                  </a:schemeClr>
                </a:solidFill>
              </a:rPr>
              <a:t>Helpful NOTES: </a:t>
            </a:r>
          </a:p>
          <a:p>
            <a:endParaRPr lang="en-US" sz="1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800" dirty="0">
                <a:solidFill>
                  <a:schemeClr val="accent1">
                    <a:lumMod val="50000"/>
                  </a:schemeClr>
                </a:solidFill>
              </a:rPr>
              <a:t> A note for any draw programs or bond anticipation notes and the liabilities- recognized and unrecognized.</a:t>
            </a:r>
          </a:p>
          <a:p>
            <a:endParaRPr lang="en-US" sz="1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800" dirty="0">
                <a:solidFill>
                  <a:schemeClr val="accent1">
                    <a:lumMod val="50000"/>
                  </a:schemeClr>
                </a:solidFill>
              </a:rPr>
              <a:t>County audits that have negative net position due to debt liabilities held by county and assets held by school system.</a:t>
            </a:r>
          </a:p>
          <a:p>
            <a:endParaRPr lang="en-US" sz="6000" dirty="0"/>
          </a:p>
          <a:p>
            <a:endParaRPr lang="en-US" sz="4400" dirty="0"/>
          </a:p>
          <a:p>
            <a:endParaRPr lang="en-US" sz="4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8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714B0-9525-D8B6-989A-C79FBD8E5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F39773-7B51-5D12-A617-6BCEA50B16F6}"/>
              </a:ext>
            </a:extLst>
          </p:cNvPr>
          <p:cNvSpPr/>
          <p:nvPr/>
        </p:nvSpPr>
        <p:spPr>
          <a:xfrm>
            <a:off x="0" y="0"/>
            <a:ext cx="12192000" cy="109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3E5E4109-5CA0-5EF9-787F-CD265B9F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29" y="-32018"/>
            <a:ext cx="6571129" cy="1159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9B1555-5693-DC94-ECA1-9E847AC56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046" y="0"/>
            <a:ext cx="4324954" cy="10669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E00A98A-1220-B33A-633E-A69FC8555E00}"/>
              </a:ext>
            </a:extLst>
          </p:cNvPr>
          <p:cNvSpPr txBox="1">
            <a:spLocks/>
          </p:cNvSpPr>
          <p:nvPr/>
        </p:nvSpPr>
        <p:spPr>
          <a:xfrm>
            <a:off x="838200" y="1015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Audit/Single Audit/Debt timing	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2198A0E-C718-521E-8444-4F6BAB0BFF55}"/>
              </a:ext>
            </a:extLst>
          </p:cNvPr>
          <p:cNvSpPr txBox="1">
            <a:spLocks/>
          </p:cNvSpPr>
          <p:nvPr/>
        </p:nvSpPr>
        <p:spPr>
          <a:xfrm>
            <a:off x="989120" y="2240092"/>
            <a:ext cx="10515600" cy="4014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36FD8-4A67-31C6-2CEA-B7D2343A7DEA}"/>
              </a:ext>
            </a:extLst>
          </p:cNvPr>
          <p:cNvSpPr txBox="1"/>
          <p:nvPr/>
        </p:nvSpPr>
        <p:spPr>
          <a:xfrm>
            <a:off x="846757" y="4879234"/>
            <a:ext cx="5041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F4F96-5F6E-4ECC-F399-CC6B609A9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8075"/>
            <a:ext cx="10515600" cy="3968888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>
                <a:solidFill>
                  <a:schemeClr val="accent1">
                    <a:lumMod val="50000"/>
                  </a:schemeClr>
                </a:solidFill>
              </a:rPr>
              <a:t>Audits need to be submitted a minimum of </a:t>
            </a:r>
            <a:r>
              <a:rPr lang="en-US" sz="5100" u="sng" dirty="0">
                <a:solidFill>
                  <a:schemeClr val="accent1">
                    <a:lumMod val="50000"/>
                  </a:schemeClr>
                </a:solidFill>
              </a:rPr>
              <a:t>2 months prior</a:t>
            </a:r>
            <a:r>
              <a:rPr lang="en-US" sz="5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sz="5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100" dirty="0">
                <a:solidFill>
                  <a:schemeClr val="accent1">
                    <a:lumMod val="50000"/>
                  </a:schemeClr>
                </a:solidFill>
              </a:rPr>
              <a:t>to the LGC meeting for debt approval for the Fiscal Management review.</a:t>
            </a:r>
          </a:p>
          <a:p>
            <a:pPr marL="0" indent="0">
              <a:buNone/>
            </a:pPr>
            <a:endParaRPr lang="en-US" sz="51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5100" dirty="0">
                <a:solidFill>
                  <a:schemeClr val="accent1">
                    <a:lumMod val="50000"/>
                  </a:schemeClr>
                </a:solidFill>
              </a:rPr>
              <a:t>The FINAL audit from the unit should be the only one uploaded to the portal. </a:t>
            </a:r>
          </a:p>
          <a:p>
            <a:pPr marL="0" indent="0">
              <a:buNone/>
            </a:pPr>
            <a:r>
              <a:rPr lang="en-US" sz="51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r>
              <a:rPr lang="en-US" sz="5100" dirty="0">
                <a:solidFill>
                  <a:schemeClr val="accent1">
                    <a:lumMod val="50000"/>
                  </a:schemeClr>
                </a:solidFill>
              </a:rPr>
              <a:t>If this is a concern for you in the submission of the audit, specifically for upcoming debt transactions, please reach out.</a:t>
            </a:r>
          </a:p>
        </p:txBody>
      </p:sp>
    </p:spTree>
    <p:extLst>
      <p:ext uri="{BB962C8B-B14F-4D97-AF65-F5344CB8AC3E}">
        <p14:creationId xmlns:p14="http://schemas.microsoft.com/office/powerpoint/2010/main" val="324661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AC6B37-1B8E-648A-4419-DADCA855B4CC}"/>
              </a:ext>
            </a:extLst>
          </p:cNvPr>
          <p:cNvSpPr/>
          <p:nvPr/>
        </p:nvSpPr>
        <p:spPr>
          <a:xfrm>
            <a:off x="0" y="0"/>
            <a:ext cx="12192000" cy="109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0B4A134-5A48-D96F-A97B-B3F20E079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29" y="-32018"/>
            <a:ext cx="6571129" cy="1159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063FE-EF70-20ED-3DD3-A982CF0A3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046" y="0"/>
            <a:ext cx="4324954" cy="10669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440C30F-50A3-AB88-36E8-90EAF46BB4E9}"/>
              </a:ext>
            </a:extLst>
          </p:cNvPr>
          <p:cNvSpPr txBox="1">
            <a:spLocks/>
          </p:cNvSpPr>
          <p:nvPr/>
        </p:nvSpPr>
        <p:spPr>
          <a:xfrm>
            <a:off x="838200" y="1015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Debt Portal and Other Debt Resources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53D367-5970-95B0-B5F8-45BA3422D99E}"/>
              </a:ext>
            </a:extLst>
          </p:cNvPr>
          <p:cNvSpPr txBox="1">
            <a:spLocks/>
          </p:cNvSpPr>
          <p:nvPr/>
        </p:nvSpPr>
        <p:spPr>
          <a:xfrm>
            <a:off x="989120" y="2240092"/>
            <a:ext cx="10515600" cy="4014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39708-9C87-114B-E8D8-C3988B86E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Debt Inquiry Portal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https://slg-document-portal.powerappsportals.us/LGCDebtApproval/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Debt Management Resources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https://www.nctreasurer.com/divisions/state-and-local-government-finance/lgc/local-debt-management/applying-debt#LGCApproval-419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3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AC6B37-1B8E-648A-4419-DADCA855B4CC}"/>
              </a:ext>
            </a:extLst>
          </p:cNvPr>
          <p:cNvSpPr/>
          <p:nvPr/>
        </p:nvSpPr>
        <p:spPr>
          <a:xfrm>
            <a:off x="0" y="0"/>
            <a:ext cx="12192000" cy="109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0B4A134-5A48-D96F-A97B-B3F20E079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29" y="-32018"/>
            <a:ext cx="6571129" cy="1159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063FE-EF70-20ED-3DD3-A982CF0A3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046" y="0"/>
            <a:ext cx="4324954" cy="10669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440C30F-50A3-AB88-36E8-90EAF46BB4E9}"/>
              </a:ext>
            </a:extLst>
          </p:cNvPr>
          <p:cNvSpPr txBox="1">
            <a:spLocks/>
          </p:cNvSpPr>
          <p:nvPr/>
        </p:nvSpPr>
        <p:spPr>
          <a:xfrm>
            <a:off x="838200" y="1015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Debt Notices/Outstanding Debt Reports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Communication=Accuracy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53D367-5970-95B0-B5F8-45BA3422D99E}"/>
              </a:ext>
            </a:extLst>
          </p:cNvPr>
          <p:cNvSpPr txBox="1">
            <a:spLocks/>
          </p:cNvSpPr>
          <p:nvPr/>
        </p:nvSpPr>
        <p:spPr>
          <a:xfrm>
            <a:off x="989120" y="2240092"/>
            <a:ext cx="10515600" cy="4014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9E6D4-662F-01D2-EDF0-B96989D6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108"/>
            <a:ext cx="10515600" cy="4585891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LGC 129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Preliminary Report run end of April and unit is notified for outstanding debt through the current fiscal year.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Final Report run in August and unit notified and posted on website to include debt outstanding through June 30.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LGC 131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Monthly notice of current debt due </a:t>
            </a:r>
          </a:p>
          <a:p>
            <a:pPr marL="457200" lvl="1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If you see any discrepancies in these reports, please notify us immediately.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2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DC5ED-EA35-225E-D3BF-901642E39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41E88E-A99C-F158-2BAA-3957B01D2DEC}"/>
              </a:ext>
            </a:extLst>
          </p:cNvPr>
          <p:cNvSpPr/>
          <p:nvPr/>
        </p:nvSpPr>
        <p:spPr>
          <a:xfrm>
            <a:off x="0" y="0"/>
            <a:ext cx="12192000" cy="109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9A66C52-1CBD-D837-568B-07579D684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29" y="-32018"/>
            <a:ext cx="6571129" cy="1159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68125C-09B8-C64D-2054-A93B6642A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046" y="0"/>
            <a:ext cx="4324954" cy="10669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CEB3DD8-440C-05B5-1BA0-6F07EF1E83F8}"/>
              </a:ext>
            </a:extLst>
          </p:cNvPr>
          <p:cNvSpPr txBox="1">
            <a:spLocks/>
          </p:cNvSpPr>
          <p:nvPr/>
        </p:nvSpPr>
        <p:spPr>
          <a:xfrm>
            <a:off x="838200" y="1015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Debt Notices/Outstanding Debt Reports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Communication=Accuracy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08B84A7-9500-D808-4A27-5E03FACB2920}"/>
              </a:ext>
            </a:extLst>
          </p:cNvPr>
          <p:cNvSpPr txBox="1">
            <a:spLocks/>
          </p:cNvSpPr>
          <p:nvPr/>
        </p:nvSpPr>
        <p:spPr>
          <a:xfrm>
            <a:off x="989120" y="2240092"/>
            <a:ext cx="10515600" cy="4014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43BBC-E6DE-6A63-DE4B-DD69A3FDB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40092"/>
            <a:ext cx="10515600" cy="4585891"/>
          </a:xfrm>
        </p:spPr>
        <p:txBody>
          <a:bodyPr>
            <a:noAutofit/>
          </a:bodyPr>
          <a:lstStyle/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Debt Ledgers that are posted on our website include ONLY LGC approved debt.  Debt transactions that are NOT approved by the LGC will not be included on our records.</a:t>
            </a:r>
          </a:p>
          <a:p>
            <a:pPr lvl="1"/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Starting point for comparison, rather than a complete debt profile of the unit.</a:t>
            </a:r>
          </a:p>
          <a:p>
            <a:pPr lvl="1"/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If you see any discrepancies in these reports, please notify us immediately.</a:t>
            </a:r>
          </a:p>
        </p:txBody>
      </p:sp>
    </p:spTree>
    <p:extLst>
      <p:ext uri="{BB962C8B-B14F-4D97-AF65-F5344CB8AC3E}">
        <p14:creationId xmlns:p14="http://schemas.microsoft.com/office/powerpoint/2010/main" val="14223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AC6B37-1B8E-648A-4419-DADCA855B4CC}"/>
              </a:ext>
            </a:extLst>
          </p:cNvPr>
          <p:cNvSpPr/>
          <p:nvPr/>
        </p:nvSpPr>
        <p:spPr>
          <a:xfrm>
            <a:off x="0" y="0"/>
            <a:ext cx="12192000" cy="109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0B4A134-5A48-D96F-A97B-B3F20E079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29" y="-32018"/>
            <a:ext cx="6571129" cy="1159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2063FE-EF70-20ED-3DD3-A982CF0A3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046" y="0"/>
            <a:ext cx="4324954" cy="106694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440C30F-50A3-AB88-36E8-90EAF46BB4E9}"/>
              </a:ext>
            </a:extLst>
          </p:cNvPr>
          <p:cNvSpPr txBox="1">
            <a:spLocks/>
          </p:cNvSpPr>
          <p:nvPr/>
        </p:nvSpPr>
        <p:spPr>
          <a:xfrm>
            <a:off x="838200" y="1015439"/>
            <a:ext cx="10515600" cy="5238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53D367-5970-95B0-B5F8-45BA3422D99E}"/>
              </a:ext>
            </a:extLst>
          </p:cNvPr>
          <p:cNvSpPr txBox="1">
            <a:spLocks/>
          </p:cNvSpPr>
          <p:nvPr/>
        </p:nvSpPr>
        <p:spPr>
          <a:xfrm>
            <a:off x="989120" y="2240092"/>
            <a:ext cx="10515600" cy="4014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0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E4B1080C3494780B91150D9F28D27" ma:contentTypeVersion="9" ma:contentTypeDescription="Create a new document." ma:contentTypeScope="" ma:versionID="6f0047e6b9000472d08952b39ad31635">
  <xsd:schema xmlns:xsd="http://www.w3.org/2001/XMLSchema" xmlns:xs="http://www.w3.org/2001/XMLSchema" xmlns:p="http://schemas.microsoft.com/office/2006/metadata/properties" xmlns:ns3="3659d900-854c-407e-9025-64d2f702bc2d" xmlns:ns4="f0899ffb-944a-4d4f-b13a-c972d780ef74" targetNamespace="http://schemas.microsoft.com/office/2006/metadata/properties" ma:root="true" ma:fieldsID="171e16b4f31bbe27a43b77e758925120" ns3:_="" ns4:_="">
    <xsd:import namespace="3659d900-854c-407e-9025-64d2f702bc2d"/>
    <xsd:import namespace="f0899ffb-944a-4d4f-b13a-c972d780ef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SearchProperties" minOccurs="0"/>
                <xsd:element ref="ns4:MediaServiceDateTake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9d900-854c-407e-9025-64d2f702bc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99ffb-944a-4d4f-b13a-c972d780ef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0899ffb-944a-4d4f-b13a-c972d780ef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391430-5045-475B-B646-DE14BB4DE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59d900-854c-407e-9025-64d2f702bc2d"/>
    <ds:schemaRef ds:uri="f0899ffb-944a-4d4f-b13a-c972d780ef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F03708-149D-43A4-9D3A-121F06E2FD63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3659d900-854c-407e-9025-64d2f702bc2d"/>
    <ds:schemaRef ds:uri="f0899ffb-944a-4d4f-b13a-c972d780ef74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1AC8728-34F4-4DB1-A152-94965891A8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33fc54b-e5a3-4ebc-8425-8e88f827fc4f}" enabled="0" method="" siteId="{033fc54b-e5a3-4ebc-8425-8e88f827f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9167</TotalTime>
  <Words>401</Words>
  <Application>Microsoft Office PowerPoint</Application>
  <PresentationFormat>Widescreen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Parker</dc:creator>
  <cp:lastModifiedBy>Denise Canada</cp:lastModifiedBy>
  <cp:revision>115</cp:revision>
  <cp:lastPrinted>2025-05-21T19:49:02Z</cp:lastPrinted>
  <dcterms:created xsi:type="dcterms:W3CDTF">2024-09-30T14:06:28Z</dcterms:created>
  <dcterms:modified xsi:type="dcterms:W3CDTF">2026-05-14T00:34:04Z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0x0101007ABE4B1080C3494780B91150D9F28D27</vt:lpwstr>
  </property>
  <property fmtid="{D5CDD505-2E9C-101B-9397-08002B2CF9AE}" pid="3" name="_dlc_DocIdItemGuid">
    <vt:lpwstr>a6195ad5-a38b-486c-b78d-7e86f19c76d8</vt:lpwstr>
  </property>
</Properties>
</file>