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s/modernComment_147_B56E6D03.xml" ContentType="application/vnd.ms-powerpoint.comments+xml"/>
  <Override PartName="/ppt/comments/modernComment_149_71BD7115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322" r:id="rId6"/>
    <p:sldId id="323" r:id="rId7"/>
    <p:sldId id="324" r:id="rId8"/>
    <p:sldId id="325" r:id="rId9"/>
    <p:sldId id="326" r:id="rId10"/>
    <p:sldId id="328" r:id="rId11"/>
    <p:sldId id="327" r:id="rId12"/>
    <p:sldId id="32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FD9C5E-9B87-7EFA-C262-D3B2747A3797}" name="Pamela B Nelson" initials="PN" userId="S::pbnelson@northcarolina.edu::f19b64be-70fe-40f8-b34d-a9d70e8cc82e" providerId="AD"/>
  <p188:author id="{6408169D-528A-4CF5-07CF-231346A4BF50}" name="Andrew T Tripp" initials="AT" userId="S::attripp@northcarolina.edu::e511f0c5-20cd-41a2-91c0-c6424d2680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88BE9-01B9-FE1B-98FE-D8A290C2A1C4}" v="18" dt="2025-10-10T12:44:58.033"/>
    <p1510:client id="{A394EB41-1DDE-16D3-0AD1-4FA76B428E4A}" v="6" dt="2025-10-10T14:36:54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0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B Nelson" userId="S::pbnelson@northcarolina.edu::f19b64be-70fe-40f8-b34d-a9d70e8cc82e" providerId="AD" clId="Web-{2BC88BE9-01B9-FE1B-98FE-D8A290C2A1C4}"/>
    <pc:docChg chg="mod modSld">
      <pc:chgData name="Pamela B Nelson" userId="S::pbnelson@northcarolina.edu::f19b64be-70fe-40f8-b34d-a9d70e8cc82e" providerId="AD" clId="Web-{2BC88BE9-01B9-FE1B-98FE-D8A290C2A1C4}" dt="2025-10-10T12:39:22.007" v="9" actId="20577"/>
      <pc:docMkLst>
        <pc:docMk/>
      </pc:docMkLst>
      <pc:sldChg chg="modSp">
        <pc:chgData name="Pamela B Nelson" userId="S::pbnelson@northcarolina.edu::f19b64be-70fe-40f8-b34d-a9d70e8cc82e" providerId="AD" clId="Web-{2BC88BE9-01B9-FE1B-98FE-D8A290C2A1C4}" dt="2025-10-10T12:37:19.771" v="6" actId="20577"/>
        <pc:sldMkLst>
          <pc:docMk/>
          <pc:sldMk cId="2064229544" sldId="326"/>
        </pc:sldMkLst>
        <pc:spChg chg="mod">
          <ac:chgData name="Pamela B Nelson" userId="S::pbnelson@northcarolina.edu::f19b64be-70fe-40f8-b34d-a9d70e8cc82e" providerId="AD" clId="Web-{2BC88BE9-01B9-FE1B-98FE-D8A290C2A1C4}" dt="2025-10-10T12:37:19.771" v="6" actId="20577"/>
          <ac:spMkLst>
            <pc:docMk/>
            <pc:sldMk cId="2064229544" sldId="326"/>
            <ac:spMk id="3" creationId="{23AB3BE9-D977-4196-96CA-51C64D8E34AE}"/>
          </ac:spMkLst>
        </pc:spChg>
      </pc:sldChg>
      <pc:sldChg chg="modSp">
        <pc:chgData name="Pamela B Nelson" userId="S::pbnelson@northcarolina.edu::f19b64be-70fe-40f8-b34d-a9d70e8cc82e" providerId="AD" clId="Web-{2BC88BE9-01B9-FE1B-98FE-D8A290C2A1C4}" dt="2025-10-10T12:39:22.007" v="9" actId="20577"/>
        <pc:sldMkLst>
          <pc:docMk/>
          <pc:sldMk cId="3043912963" sldId="327"/>
        </pc:sldMkLst>
        <pc:spChg chg="mod">
          <ac:chgData name="Pamela B Nelson" userId="S::pbnelson@northcarolina.edu::f19b64be-70fe-40f8-b34d-a9d70e8cc82e" providerId="AD" clId="Web-{2BC88BE9-01B9-FE1B-98FE-D8A290C2A1C4}" dt="2025-10-10T12:39:22.007" v="9" actId="20577"/>
          <ac:spMkLst>
            <pc:docMk/>
            <pc:sldMk cId="3043912963" sldId="327"/>
            <ac:spMk id="3" creationId="{D75293AB-A826-43B4-9B16-CAFE17B56B0D}"/>
          </ac:spMkLst>
        </pc:spChg>
      </pc:sldChg>
      <pc:sldChg chg="modSp">
        <pc:chgData name="Pamela B Nelson" userId="S::pbnelson@northcarolina.edu::f19b64be-70fe-40f8-b34d-a9d70e8cc82e" providerId="AD" clId="Web-{2BC88BE9-01B9-FE1B-98FE-D8A290C2A1C4}" dt="2025-10-10T12:37:16.146" v="4" actId="20577"/>
        <pc:sldMkLst>
          <pc:docMk/>
          <pc:sldMk cId="3652429536" sldId="328"/>
        </pc:sldMkLst>
        <pc:spChg chg="mod">
          <ac:chgData name="Pamela B Nelson" userId="S::pbnelson@northcarolina.edu::f19b64be-70fe-40f8-b34d-a9d70e8cc82e" providerId="AD" clId="Web-{2BC88BE9-01B9-FE1B-98FE-D8A290C2A1C4}" dt="2025-10-10T12:37:16.146" v="4" actId="20577"/>
          <ac:spMkLst>
            <pc:docMk/>
            <pc:sldMk cId="3652429536" sldId="328"/>
            <ac:spMk id="3" creationId="{5437FEA8-759C-C017-61AD-C71EE7859D7A}"/>
          </ac:spMkLst>
        </pc:spChg>
      </pc:sldChg>
    </pc:docChg>
  </pc:docChgLst>
  <pc:docChgLst>
    <pc:chgData name="Andrew T Tripp" userId="S::attripp@northcarolina.edu::e511f0c5-20cd-41a2-91c0-c6424d2680ab" providerId="AD" clId="Web-{A394EB41-1DDE-16D3-0AD1-4FA76B428E4A}"/>
    <pc:docChg chg="mod modSld">
      <pc:chgData name="Andrew T Tripp" userId="S::attripp@northcarolina.edu::e511f0c5-20cd-41a2-91c0-c6424d2680ab" providerId="AD" clId="Web-{A394EB41-1DDE-16D3-0AD1-4FA76B428E4A}" dt="2025-10-10T14:36:49.761" v="16" actId="20577"/>
      <pc:docMkLst>
        <pc:docMk/>
      </pc:docMkLst>
      <pc:sldChg chg="modSp">
        <pc:chgData name="Andrew T Tripp" userId="S::attripp@northcarolina.edu::e511f0c5-20cd-41a2-91c0-c6424d2680ab" providerId="AD" clId="Web-{A394EB41-1DDE-16D3-0AD1-4FA76B428E4A}" dt="2025-10-10T14:36:33.167" v="3" actId="20577"/>
        <pc:sldMkLst>
          <pc:docMk/>
          <pc:sldMk cId="3043912963" sldId="327"/>
        </pc:sldMkLst>
        <pc:spChg chg="mod">
          <ac:chgData name="Andrew T Tripp" userId="S::attripp@northcarolina.edu::e511f0c5-20cd-41a2-91c0-c6424d2680ab" providerId="AD" clId="Web-{A394EB41-1DDE-16D3-0AD1-4FA76B428E4A}" dt="2025-10-10T14:36:33.167" v="3" actId="20577"/>
          <ac:spMkLst>
            <pc:docMk/>
            <pc:sldMk cId="3043912963" sldId="327"/>
            <ac:spMk id="3" creationId="{D75293AB-A826-43B4-9B16-CAFE17B56B0D}"/>
          </ac:spMkLst>
        </pc:spChg>
      </pc:sldChg>
      <pc:sldChg chg="modSp modCm">
        <pc:chgData name="Andrew T Tripp" userId="S::attripp@northcarolina.edu::e511f0c5-20cd-41a2-91c0-c6424d2680ab" providerId="AD" clId="Web-{A394EB41-1DDE-16D3-0AD1-4FA76B428E4A}" dt="2025-10-10T14:36:49.761" v="16" actId="20577"/>
        <pc:sldMkLst>
          <pc:docMk/>
          <pc:sldMk cId="1908240661" sldId="329"/>
        </pc:sldMkLst>
        <pc:spChg chg="mod">
          <ac:chgData name="Andrew T Tripp" userId="S::attripp@northcarolina.edu::e511f0c5-20cd-41a2-91c0-c6424d2680ab" providerId="AD" clId="Web-{A394EB41-1DDE-16D3-0AD1-4FA76B428E4A}" dt="2025-10-10T14:36:49.761" v="16" actId="20577"/>
          <ac:spMkLst>
            <pc:docMk/>
            <pc:sldMk cId="1908240661" sldId="329"/>
            <ac:spMk id="3" creationId="{AF0E606C-A7AC-0FA9-7709-2172E4DDE23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drew T Tripp" userId="S::attripp@northcarolina.edu::e511f0c5-20cd-41a2-91c0-c6424d2680ab" providerId="AD" clId="Web-{A394EB41-1DDE-16D3-0AD1-4FA76B428E4A}" dt="2025-10-10T14:36:49.761" v="16" actId="20577"/>
              <pc2:cmMkLst xmlns:pc2="http://schemas.microsoft.com/office/powerpoint/2019/9/main/command">
                <pc:docMk/>
                <pc:sldMk cId="1908240661" sldId="329"/>
                <pc2:cmMk id="{8C8E7FF5-A086-4AF0-80A8-DEBAADC2137A}"/>
              </pc2:cmMkLst>
            </pc226:cmChg>
          </p:ext>
        </pc:extLst>
      </pc:sldChg>
    </pc:docChg>
  </pc:docChgLst>
</pc:chgInfo>
</file>

<file path=ppt/comments/modernComment_147_B56E6D0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492EDF4-1CBD-4EC9-9F9E-78558873DA0E}" authorId="{FEFD9C5E-9B87-7EFA-C262-D3B2747A3797}" created="2025-10-10T12:44:58.03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43912963" sldId="327"/>
      <ac:spMk id="3" creationId="{D75293AB-A826-43B4-9B16-CAFE17B56B0D}"/>
    </ac:deMkLst>
    <p188:txBody>
      <a:bodyPr/>
      <a:lstStyle/>
      <a:p>
        <a:r>
          <a:rPr lang="en-US"/>
          <a:t>I don't understand the ellipsis at the end of the last two bullet points.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10-10T14:36:28.057" authorId="{6408169D-528A-4CF5-07CF-231346A4BF50}"/>
          </p223:rxn>
        </p223:reactions>
      </p:ext>
    </p188:extLst>
  </p188:cm>
</p188:cmLst>
</file>

<file path=ppt/comments/modernComment_149_71BD711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8E7FF5-A086-4AF0-80A8-DEBAADC2137A}" authorId="{FEFD9C5E-9B87-7EFA-C262-D3B2747A3797}" created="2025-10-10T12:42:23.96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08240661" sldId="329"/>
      <ac:spMk id="3" creationId="{AF0E606C-A7AC-0FA9-7709-2172E4DDE232}"/>
      <ac:txMk cp="121">
        <ac:context len="395" hash="1608676798"/>
      </ac:txMk>
    </ac:txMkLst>
    <p188:pos x="5988538" y="1309076"/>
    <p188:txBody>
      <a:bodyPr/>
      <a:lstStyle/>
      <a:p>
        <a:r>
          <a:rPr lang="en-US"/>
          <a:t>Maybe use "young adults" instead of "children." Or maybe just "North Carolinians."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10-10T14:36:54.230" authorId="{6408169D-528A-4CF5-07CF-231346A4BF50}"/>
          </p223:rxn>
        </p223:reactions>
      </p:ext>
    </p188:extLst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5AD27-FA13-AA44-A0DD-9F29A6537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9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148" y="2704986"/>
            <a:ext cx="11301704" cy="115556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 b="1" cap="all" normalizeH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936601"/>
            <a:ext cx="8534400" cy="67992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607B65-C988-EB4A-9313-96C8B5B026DF}"/>
              </a:ext>
            </a:extLst>
          </p:cNvPr>
          <p:cNvSpPr>
            <a:spLocks noChangeAspect="1"/>
          </p:cNvSpPr>
          <p:nvPr userDrawn="1"/>
        </p:nvSpPr>
        <p:spPr>
          <a:xfrm>
            <a:off x="3993734" y="1061959"/>
            <a:ext cx="4205367" cy="1261610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4A1B1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75A7FD-E491-6E4F-B972-8E075ADC71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0080" y="1613941"/>
            <a:ext cx="3291840" cy="23622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60ECC59-C476-174B-8E6F-BEC9977C75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2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04986"/>
            <a:ext cx="10363200" cy="11555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0" cap="all" normalizeH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936601"/>
            <a:ext cx="8534400" cy="6799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487832" y="1342495"/>
            <a:ext cx="11216336" cy="417301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462E8-704A-9A42-98B6-EF76F0E30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6268" y="1828800"/>
            <a:ext cx="4389120" cy="314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FF5CD-D4BE-E24F-8F8D-F17ACAF22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0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434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9250"/>
            <a:ext cx="10972800" cy="49569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742950" indent="-285750">
              <a:buClr>
                <a:srgbClr val="4A1B15"/>
              </a:buClr>
              <a:buSzPct val="75000"/>
              <a:buFont typeface="Courier New"/>
              <a:buChar char="o"/>
              <a:defRPr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Arial"/>
              <a:buChar char="•"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609600" y="6209118"/>
            <a:ext cx="1950720" cy="524147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11471" y="1018053"/>
            <a:ext cx="2969059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BC07-5083-0E45-AFE4-19E78E56D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1" y="6277361"/>
            <a:ext cx="3516231" cy="252322"/>
          </a:xfrm>
          <a:prstGeom prst="rect">
            <a:avLst/>
          </a:prstGeom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D592E-D86C-2B43-9FA9-F27EC01AD7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9090"/>
            <a:ext cx="5384800" cy="497707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 marL="800100" indent="-342900">
              <a:buSzPct val="75000"/>
              <a:buFont typeface="Courier New"/>
              <a:buChar char="o"/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9091"/>
            <a:ext cx="5384800" cy="497707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 marL="742950" indent="-285750">
              <a:buSzPct val="75000"/>
              <a:buFont typeface="Courier New"/>
              <a:buChar char="o"/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11471" y="1018053"/>
            <a:ext cx="2969059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295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B71BA-2438-4446-923F-78311E345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271071"/>
            <a:ext cx="3522133" cy="254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6DC6D-E90F-6941-9B54-B8FC9D763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01" y="6309361"/>
            <a:ext cx="553279" cy="200770"/>
          </a:xfrm>
        </p:spPr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5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clos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3410639" y="2514600"/>
            <a:ext cx="5370724" cy="1828800"/>
          </a:xfrm>
          <a:prstGeom prst="rect">
            <a:avLst/>
          </a:prstGeom>
          <a:noFill/>
          <a:ln w="57150" cmpd="sng">
            <a:solidFill>
              <a:srgbClr val="4A1B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410639" y="3013502"/>
            <a:ext cx="537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THANK</a:t>
            </a:r>
            <a:r>
              <a:rPr lang="en-US" sz="4800" baseline="0" dirty="0">
                <a:solidFill>
                  <a:schemeClr val="accent1"/>
                </a:solidFill>
              </a:rPr>
              <a:t> YOU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>
            <a:spLocks/>
          </p:cNvSpPr>
          <p:nvPr userDrawn="1"/>
        </p:nvSpPr>
        <p:spPr>
          <a:xfrm>
            <a:off x="3410639" y="2514600"/>
            <a:ext cx="5370724" cy="1828800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4A1B15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88145" y="6354931"/>
            <a:ext cx="1140527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sz="1650" dirty="0">
                <a:solidFill>
                  <a:schemeClr val="accent1"/>
                </a:solidFill>
                <a:latin typeface="+mn-lt"/>
              </a:rPr>
              <a:t>CONNECT           </a:t>
            </a:r>
            <a:r>
              <a:rPr lang="en-US" sz="1650" b="0" i="0" dirty="0">
                <a:solidFill>
                  <a:schemeClr val="accent1"/>
                </a:solidFill>
                <a:latin typeface="+mn-lt"/>
                <a:cs typeface="Whitney Book"/>
              </a:rPr>
              <a:t>www.northcarolina.edu</a:t>
            </a:r>
            <a:r>
              <a:rPr lang="en-US" sz="1650" dirty="0">
                <a:solidFill>
                  <a:schemeClr val="accent1"/>
                </a:solidFill>
                <a:latin typeface="+mn-lt"/>
              </a:rPr>
              <a:t>           </a:t>
            </a:r>
            <a:r>
              <a:rPr lang="en-US" sz="1650" b="0" i="0" dirty="0">
                <a:solidFill>
                  <a:schemeClr val="accent1"/>
                </a:solidFill>
                <a:latin typeface="+mn-lt"/>
                <a:cs typeface="Whitney Book"/>
              </a:rPr>
              <a:t>uncsystem</a:t>
            </a:r>
            <a:r>
              <a:rPr lang="en-US" sz="1650" dirty="0">
                <a:solidFill>
                  <a:schemeClr val="accent1"/>
                </a:solidFill>
                <a:latin typeface="+mn-lt"/>
              </a:rPr>
              <a:t>           </a:t>
            </a:r>
            <a:r>
              <a:rPr lang="en-US" sz="1650" b="0" i="0" dirty="0">
                <a:solidFill>
                  <a:schemeClr val="accent1"/>
                </a:solidFill>
                <a:latin typeface="+mn-lt"/>
                <a:cs typeface="Whitney Book"/>
              </a:rPr>
              <a:t>@UNC_system</a:t>
            </a:r>
            <a:r>
              <a:rPr lang="en-US" sz="1650" b="0" i="0" baseline="0" dirty="0">
                <a:solidFill>
                  <a:schemeClr val="accent1"/>
                </a:solidFill>
                <a:latin typeface="+mn-lt"/>
                <a:cs typeface="+mn-cs"/>
              </a:rPr>
              <a:t>           @</a:t>
            </a:r>
            <a:r>
              <a:rPr lang="en-US" sz="1650" b="0" i="0" dirty="0">
                <a:solidFill>
                  <a:schemeClr val="accent1"/>
                </a:solidFill>
                <a:latin typeface="+mn-lt"/>
                <a:cs typeface="Whitney Book"/>
              </a:rPr>
              <a:t>UNC_system 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7358" y="6453790"/>
            <a:ext cx="209109" cy="166607"/>
          </a:xfrm>
          <a:prstGeom prst="rect">
            <a:avLst/>
          </a:prstGeom>
        </p:spPr>
      </p:pic>
      <p:sp>
        <p:nvSpPr>
          <p:cNvPr id="20" name="Rectangle 19"/>
          <p:cNvSpPr>
            <a:spLocks noChangeAspect="1"/>
          </p:cNvSpPr>
          <p:nvPr userDrawn="1"/>
        </p:nvSpPr>
        <p:spPr>
          <a:xfrm>
            <a:off x="5354238" y="6432550"/>
            <a:ext cx="276973" cy="211106"/>
          </a:xfrm>
          <a:prstGeom prst="rect">
            <a:avLst/>
          </a:prstGeom>
          <a:noFill/>
          <a:ln w="31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4A1B15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1667" y="6447439"/>
            <a:ext cx="244104" cy="183078"/>
          </a:xfrm>
          <a:prstGeom prst="rect">
            <a:avLst/>
          </a:prstGeom>
        </p:spPr>
      </p:pic>
      <p:sp>
        <p:nvSpPr>
          <p:cNvPr id="22" name="Rectangle 21"/>
          <p:cNvSpPr>
            <a:spLocks noChangeAspect="1"/>
          </p:cNvSpPr>
          <p:nvPr userDrawn="1"/>
        </p:nvSpPr>
        <p:spPr>
          <a:xfrm>
            <a:off x="7262436" y="6432550"/>
            <a:ext cx="276973" cy="211106"/>
          </a:xfrm>
          <a:prstGeom prst="rect">
            <a:avLst/>
          </a:prstGeom>
          <a:noFill/>
          <a:ln w="31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4A1B15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3900" y="6443820"/>
            <a:ext cx="210704" cy="181880"/>
          </a:xfrm>
          <a:prstGeom prst="rect">
            <a:avLst/>
          </a:prstGeom>
        </p:spPr>
      </p:pic>
      <p:sp>
        <p:nvSpPr>
          <p:cNvPr id="24" name="Rectangle 23"/>
          <p:cNvSpPr>
            <a:spLocks noChangeAspect="1"/>
          </p:cNvSpPr>
          <p:nvPr userDrawn="1"/>
        </p:nvSpPr>
        <p:spPr>
          <a:xfrm>
            <a:off x="1962052" y="6432550"/>
            <a:ext cx="276973" cy="211106"/>
          </a:xfrm>
          <a:prstGeom prst="rect">
            <a:avLst/>
          </a:prstGeom>
          <a:noFill/>
          <a:ln w="31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4A1B15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86977" y="6462143"/>
            <a:ext cx="207264" cy="155448"/>
          </a:xfrm>
          <a:prstGeom prst="rect">
            <a:avLst/>
          </a:prstGeom>
        </p:spPr>
      </p:pic>
      <p:sp>
        <p:nvSpPr>
          <p:cNvPr id="26" name="Rectangle 25"/>
          <p:cNvSpPr>
            <a:spLocks noChangeAspect="1"/>
          </p:cNvSpPr>
          <p:nvPr userDrawn="1"/>
        </p:nvSpPr>
        <p:spPr>
          <a:xfrm>
            <a:off x="9641368" y="6432550"/>
            <a:ext cx="276973" cy="211106"/>
          </a:xfrm>
          <a:prstGeom prst="rect">
            <a:avLst/>
          </a:prstGeom>
          <a:noFill/>
          <a:ln w="31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4A1B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3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closing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410638" y="2962846"/>
            <a:ext cx="5370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QUESTIONS</a:t>
            </a:r>
            <a:r>
              <a:rPr lang="en-US" sz="52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1" name="Rectangle 20"/>
          <p:cNvSpPr>
            <a:spLocks noChangeAspect="1"/>
          </p:cNvSpPr>
          <p:nvPr userDrawn="1"/>
        </p:nvSpPr>
        <p:spPr>
          <a:xfrm>
            <a:off x="3410639" y="2514600"/>
            <a:ext cx="5370724" cy="1828800"/>
          </a:xfrm>
          <a:prstGeom prst="rect">
            <a:avLst/>
          </a:prstGeom>
          <a:noFill/>
          <a:ln w="57150" cmpd="sng">
            <a:solidFill>
              <a:srgbClr val="0F48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4A1B1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410639" y="2514600"/>
            <a:ext cx="5370724" cy="1828800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88145" y="6354931"/>
            <a:ext cx="1140527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sz="1650" dirty="0">
                <a:solidFill>
                  <a:schemeClr val="accent1"/>
                </a:solidFill>
                <a:latin typeface="+mn-lt"/>
              </a:rPr>
              <a:t>CONNECT           </a:t>
            </a:r>
            <a:r>
              <a:rPr lang="en-US" sz="1650" b="0" i="0" dirty="0">
                <a:solidFill>
                  <a:schemeClr val="accent1"/>
                </a:solidFill>
                <a:latin typeface="+mn-lt"/>
                <a:cs typeface="Whitney Book"/>
              </a:rPr>
              <a:t>www.northcarolina.edu</a:t>
            </a:r>
            <a:r>
              <a:rPr lang="en-US" sz="1650" dirty="0">
                <a:solidFill>
                  <a:schemeClr val="accent1"/>
                </a:solidFill>
                <a:latin typeface="+mn-lt"/>
              </a:rPr>
              <a:t>           </a:t>
            </a:r>
            <a:r>
              <a:rPr lang="en-US" sz="1650" b="0" i="0" dirty="0">
                <a:solidFill>
                  <a:schemeClr val="accent1"/>
                </a:solidFill>
                <a:latin typeface="+mn-lt"/>
                <a:cs typeface="Whitney Book"/>
              </a:rPr>
              <a:t>uncsystem</a:t>
            </a:r>
            <a:r>
              <a:rPr lang="en-US" sz="1650" dirty="0">
                <a:solidFill>
                  <a:schemeClr val="accent1"/>
                </a:solidFill>
                <a:latin typeface="+mn-lt"/>
              </a:rPr>
              <a:t>           </a:t>
            </a:r>
            <a:r>
              <a:rPr lang="en-US" sz="1650" b="0" i="0" dirty="0">
                <a:solidFill>
                  <a:schemeClr val="accent1"/>
                </a:solidFill>
                <a:latin typeface="+mn-lt"/>
                <a:cs typeface="Whitney Book"/>
              </a:rPr>
              <a:t>@UNC_system</a:t>
            </a:r>
            <a:r>
              <a:rPr lang="en-US" sz="1650" b="0" i="0" baseline="0" dirty="0">
                <a:solidFill>
                  <a:schemeClr val="accent1"/>
                </a:solidFill>
                <a:latin typeface="+mn-lt"/>
                <a:cs typeface="+mn-cs"/>
              </a:rPr>
              <a:t>           @</a:t>
            </a:r>
            <a:r>
              <a:rPr lang="en-US" sz="1650" b="0" i="0" dirty="0">
                <a:solidFill>
                  <a:schemeClr val="accent1"/>
                </a:solidFill>
                <a:latin typeface="+mn-lt"/>
                <a:cs typeface="Whitney Book"/>
              </a:rPr>
              <a:t>UNC_system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5453840" y="6470650"/>
            <a:ext cx="100584" cy="145288"/>
          </a:xfrm>
          <a:prstGeom prst="rect">
            <a:avLst/>
          </a:prstGeom>
        </p:spPr>
      </p:pic>
      <p:sp>
        <p:nvSpPr>
          <p:cNvPr id="16" name="Rectangle 15"/>
          <p:cNvSpPr>
            <a:spLocks noChangeAspect="1"/>
          </p:cNvSpPr>
          <p:nvPr userDrawn="1"/>
        </p:nvSpPr>
        <p:spPr>
          <a:xfrm>
            <a:off x="5354238" y="6432550"/>
            <a:ext cx="276973" cy="211106"/>
          </a:xfrm>
          <a:prstGeom prst="rect">
            <a:avLst/>
          </a:prstGeom>
          <a:noFill/>
          <a:ln w="3175" cmpd="sng">
            <a:solidFill>
              <a:srgbClr val="4A1B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4A1B15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316512" y="6489702"/>
            <a:ext cx="182880" cy="111252"/>
          </a:xfrm>
          <a:prstGeom prst="rect">
            <a:avLst/>
          </a:prstGeom>
        </p:spPr>
      </p:pic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7262436" y="6432550"/>
            <a:ext cx="276973" cy="211106"/>
          </a:xfrm>
          <a:prstGeom prst="rect">
            <a:avLst/>
          </a:prstGeom>
          <a:noFill/>
          <a:ln w="3175" cmpd="sng">
            <a:solidFill>
              <a:srgbClr val="4A1B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4A1B15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2033309" y="6451215"/>
            <a:ext cx="171295" cy="169619"/>
          </a:xfrm>
          <a:prstGeom prst="rect">
            <a:avLst/>
          </a:prstGeom>
        </p:spPr>
      </p:pic>
      <p:sp>
        <p:nvSpPr>
          <p:cNvPr id="30" name="Rectangle 29"/>
          <p:cNvSpPr>
            <a:spLocks noChangeAspect="1"/>
          </p:cNvSpPr>
          <p:nvPr userDrawn="1"/>
        </p:nvSpPr>
        <p:spPr>
          <a:xfrm>
            <a:off x="1962052" y="6432550"/>
            <a:ext cx="276973" cy="211106"/>
          </a:xfrm>
          <a:prstGeom prst="rect">
            <a:avLst/>
          </a:prstGeom>
          <a:noFill/>
          <a:ln w="3175" cmpd="sng">
            <a:solidFill>
              <a:srgbClr val="4A1B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4A1B15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77" y="6462143"/>
            <a:ext cx="207264" cy="155448"/>
          </a:xfrm>
          <a:prstGeom prst="rect">
            <a:avLst/>
          </a:prstGeom>
        </p:spPr>
      </p:pic>
      <p:sp>
        <p:nvSpPr>
          <p:cNvPr id="32" name="Rectangle 31"/>
          <p:cNvSpPr>
            <a:spLocks noChangeAspect="1"/>
          </p:cNvSpPr>
          <p:nvPr userDrawn="1"/>
        </p:nvSpPr>
        <p:spPr>
          <a:xfrm>
            <a:off x="9641368" y="6432550"/>
            <a:ext cx="276973" cy="211106"/>
          </a:xfrm>
          <a:prstGeom prst="rect">
            <a:avLst/>
          </a:prstGeom>
          <a:noFill/>
          <a:ln w="3175" cmpd="sng">
            <a:solidFill>
              <a:srgbClr val="4A1B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4A1B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4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/>
        </p:nvSpPr>
        <p:spPr>
          <a:xfrm>
            <a:off x="3052828" y="2514600"/>
            <a:ext cx="6096000" cy="1828800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4A1B1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6268" y="3291398"/>
            <a:ext cx="4389120" cy="3149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7BA0DF-32D7-0C47-B016-5F540182F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1" y="6309361"/>
            <a:ext cx="553279" cy="20077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5FDE913-508A-8F41-B74F-DB06C609F1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5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47_B56E6D0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49_71BD711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4061" y="2590799"/>
            <a:ext cx="8476278" cy="330084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4400" cap="small" dirty="0"/>
              <a:t>Keeping the University Team on </a:t>
            </a:r>
            <a:r>
              <a:rPr lang="en-US" sz="4400" u="sng" cap="small" dirty="0">
                <a:solidFill>
                  <a:srgbClr val="FF0000"/>
                </a:solidFill>
              </a:rPr>
              <a:t>Offense</a:t>
            </a:r>
            <a:r>
              <a:rPr lang="en-US" sz="4400" cap="small" dirty="0"/>
              <a:t> </a:t>
            </a:r>
            <a:br>
              <a:rPr lang="en-US" sz="4000" b="0" dirty="0"/>
            </a:br>
            <a:br>
              <a:rPr lang="en-US" sz="4000" b="0" dirty="0"/>
            </a:br>
            <a:endParaRPr lang="en-US" sz="40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692721"/>
            <a:ext cx="6400800" cy="679927"/>
          </a:xfrm>
        </p:spPr>
        <p:txBody>
          <a:bodyPr>
            <a:noAutofit/>
          </a:bodyPr>
          <a:lstStyle/>
          <a:p>
            <a:r>
              <a:rPr lang="en-US" sz="2800" dirty="0"/>
              <a:t>October 15, 2025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415ACBA-904C-4D57-8EB5-BB8055644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922635"/>
              </p:ext>
            </p:extLst>
          </p:nvPr>
        </p:nvGraphicFramePr>
        <p:xfrm>
          <a:off x="3276600" y="4747840"/>
          <a:ext cx="5791200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1269822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</a:rPr>
                        <a:t>Andrew Tripp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</a:rPr>
                        <a:t>UNC System General Counsel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47754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5A0790-91D9-4E62-875F-6B7C7B21FB82}"/>
              </a:ext>
            </a:extLst>
          </p:cNvPr>
          <p:cNvCxnSpPr>
            <a:cxnSpLocks/>
          </p:cNvCxnSpPr>
          <p:nvPr/>
        </p:nvCxnSpPr>
        <p:spPr>
          <a:xfrm>
            <a:off x="3048000" y="4695096"/>
            <a:ext cx="61722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149090"/>
            <a:ext cx="5384800" cy="4977074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Clr>
                <a:srgbClr val="FF9900"/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spcAft>
                <a:spcPts val="1800"/>
              </a:spcAft>
              <a:buClr>
                <a:srgbClr val="FF9900"/>
              </a:buClr>
              <a:buFont typeface="+mj-lt"/>
              <a:buAutoNum type="arabicPeriod"/>
            </a:pPr>
            <a:r>
              <a:rPr lang="en-US" dirty="0"/>
              <a:t>NC Law’s Commitment to Transparency</a:t>
            </a:r>
          </a:p>
          <a:p>
            <a:pPr marL="514350" indent="-514350">
              <a:spcAft>
                <a:spcPts val="1800"/>
              </a:spcAft>
              <a:buClr>
                <a:srgbClr val="FF9900"/>
              </a:buClr>
              <a:buFont typeface="+mj-lt"/>
              <a:buAutoNum type="arabicPeriod"/>
            </a:pPr>
            <a:r>
              <a:rPr lang="en-US" dirty="0"/>
              <a:t>Key Best Practices</a:t>
            </a:r>
          </a:p>
          <a:p>
            <a:pPr marL="514350" indent="-514350">
              <a:spcAft>
                <a:spcPts val="1800"/>
              </a:spcAft>
              <a:buClr>
                <a:srgbClr val="FF9900"/>
              </a:buClr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3BDD1B30-E6EB-46DE-BF19-BD26D2DF8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48841"/>
            <a:ext cx="5384800" cy="3577572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9"/>
            <a:ext cx="10972800" cy="729544"/>
          </a:xfrm>
        </p:spPr>
        <p:txBody>
          <a:bodyPr>
            <a:normAutofit/>
          </a:bodyPr>
          <a:lstStyle/>
          <a:p>
            <a:pPr eaLnBrk="1" hangingPunct="1"/>
            <a:r>
              <a:rPr lang="en-US" cap="small" dirty="0"/>
              <a:t>Session Overview</a:t>
            </a:r>
          </a:p>
        </p:txBody>
      </p:sp>
      <p:sp>
        <p:nvSpPr>
          <p:cNvPr id="48136" name="Slide Number Placeholder 4">
            <a:extLst>
              <a:ext uri="{FF2B5EF4-FFF2-40B4-BE49-F238E27FC236}">
                <a16:creationId xmlns:a16="http://schemas.microsoft.com/office/drawing/2014/main" id="{B3C8EE84-CD6A-B8F1-C8F3-F68ACC93B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01" y="6309361"/>
            <a:ext cx="553279" cy="200770"/>
          </a:xfrm>
        </p:spPr>
        <p:txBody>
          <a:bodyPr/>
          <a:lstStyle/>
          <a:p>
            <a:pPr>
              <a:spcAft>
                <a:spcPts val="600"/>
              </a:spcAft>
            </a:pPr>
            <a:fld id="{95FDE913-508A-8F41-B74F-DB06C609F15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ACB8FD-8295-4540-9BA8-1265C06445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57" r="22611" b="-1"/>
          <a:stretch>
            <a:fillRect/>
          </a:stretch>
        </p:blipFill>
        <p:spPr>
          <a:xfrm>
            <a:off x="609600" y="1149090"/>
            <a:ext cx="5384800" cy="497707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A109F-ED2B-44EF-B02E-835138768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149091"/>
            <a:ext cx="5384800" cy="497707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Public Records Act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Open </a:t>
            </a:r>
            <a:r>
              <a:rPr lang="en-US" dirty="0"/>
              <a:t>Meetings Law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3A1ED-5C6A-41D5-B786-F7CF053A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9544"/>
          </a:xfrm>
        </p:spPr>
        <p:txBody>
          <a:bodyPr>
            <a:normAutofit/>
          </a:bodyPr>
          <a:lstStyle/>
          <a:p>
            <a:r>
              <a:rPr lang="en-US" cap="small" dirty="0"/>
              <a:t>NC Law’s Commitment to Transparency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F2E20-0A35-4350-ABF6-4D5CCDED17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01" y="6309361"/>
            <a:ext cx="553279" cy="200770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fld id="{95FDE913-508A-8F41-B74F-DB06C609F15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3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A709-E862-4531-B78B-74BBDBFB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Public Records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4BD12-CFA5-4D42-BCCA-F89022EAD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First adopted in the 1980s.</a:t>
            </a:r>
          </a:p>
          <a:p>
            <a:pPr algn="ctr"/>
            <a:r>
              <a:rPr lang="en-US" dirty="0"/>
              <a:t>Courts construe it broadly.</a:t>
            </a:r>
          </a:p>
          <a:p>
            <a:pPr algn="ctr"/>
            <a:r>
              <a:rPr lang="en-US" dirty="0"/>
              <a:t>Nearly </a:t>
            </a:r>
            <a:r>
              <a:rPr lang="en-US" u="sng" dirty="0">
                <a:solidFill>
                  <a:srgbClr val="FF0000"/>
                </a:solidFill>
              </a:rPr>
              <a:t>everything</a:t>
            </a:r>
            <a:r>
              <a:rPr lang="en-US" dirty="0"/>
              <a:t> you write about the University is a public record.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983FC-B9AD-43FF-BF9A-9D907F9B7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4</a:t>
            </a:fld>
            <a:endParaRPr lang="en-US" dirty="0"/>
          </a:p>
        </p:txBody>
      </p:sp>
      <p:pic>
        <p:nvPicPr>
          <p:cNvPr id="1028" name="Picture 4" descr="Movie Speech: My Cousin Vinny - Gambini Cross Examines Mr. Tipton">
            <a:extLst>
              <a:ext uri="{FF2B5EF4-FFF2-40B4-BE49-F238E27FC236}">
                <a16:creationId xmlns:a16="http://schemas.microsoft.com/office/drawing/2014/main" id="{D7E4C6C3-495E-A7FD-3686-BF85AFA8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092200"/>
            <a:ext cx="21209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oir members enjoy health, spiritual ...">
            <a:extLst>
              <a:ext uri="{FF2B5EF4-FFF2-40B4-BE49-F238E27FC236}">
                <a16:creationId xmlns:a16="http://schemas.microsoft.com/office/drawing/2014/main" id="{472863CE-03B9-46C1-5F41-014577308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257129"/>
            <a:ext cx="5384800" cy="276099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8EA7B-9315-4747-9BFA-CEDB6C9F4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149091"/>
            <a:ext cx="5384800" cy="497707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4000" dirty="0"/>
              <a:t>Nearly </a:t>
            </a:r>
            <a:r>
              <a:rPr lang="en-US" sz="4000" u="sng" dirty="0">
                <a:solidFill>
                  <a:srgbClr val="FF0000"/>
                </a:solidFill>
              </a:rPr>
              <a:t>everything</a:t>
            </a:r>
            <a:r>
              <a:rPr lang="en-US" sz="4000" dirty="0"/>
              <a:t> you write about the University is a public record…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96B79-6692-4718-A25D-EE08078C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9544"/>
          </a:xfrm>
        </p:spPr>
        <p:txBody>
          <a:bodyPr>
            <a:normAutofit/>
          </a:bodyPr>
          <a:lstStyle/>
          <a:p>
            <a:r>
              <a:rPr lang="en-US" cap="small" dirty="0"/>
              <a:t>Once More for the People in the Back…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C96D4-0A9E-4CC7-9B8C-33BF478AD2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01" y="6309361"/>
            <a:ext cx="553279" cy="200770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fld id="{95FDE913-508A-8F41-B74F-DB06C609F15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1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3BE9-D977-4196-96CA-51C64D8E3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49090"/>
            <a:ext cx="5384800" cy="4977074"/>
          </a:xfr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Open Meetings Law says if a majority of your board gets together and you’re conducting public business, you’re having a meeting.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If you’re having meeting, the law says that meeting must have been properly noticed.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If you had an unnoticed meeting, your work can be challenged in court.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074" name="Picture 2" descr="Void Stamp. Void Square Grunge Sign ...">
            <a:extLst>
              <a:ext uri="{FF2B5EF4-FFF2-40B4-BE49-F238E27FC236}">
                <a16:creationId xmlns:a16="http://schemas.microsoft.com/office/drawing/2014/main" id="{1E4C998E-E036-8595-56E7-28F261A6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0" y="2181083"/>
            <a:ext cx="5384800" cy="29130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C37F7-29AD-4B1F-BF86-8214EF51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9544"/>
          </a:xfrm>
        </p:spPr>
        <p:txBody>
          <a:bodyPr>
            <a:normAutofit/>
          </a:bodyPr>
          <a:lstStyle/>
          <a:p>
            <a:r>
              <a:rPr lang="en-US" cap="small" dirty="0"/>
              <a:t>Open Meetings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D00EC-1700-47F7-97D6-320A1F3A4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01" y="6309361"/>
            <a:ext cx="553279" cy="200770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fld id="{95FDE913-508A-8F41-B74F-DB06C609F15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2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5FCD1-CF3D-E3C9-A2E6-1F310B7C9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FEA8-759C-C017-61AD-C71EE7859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49090"/>
            <a:ext cx="5384800" cy="4977074"/>
          </a:xfr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Both sets of law create penalties and attorneys' fees for prevailing parties.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Bad process can get very expensive for the University.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Your board could make a great decision—the best substantive decision it’s ever made—and still get penalized.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E0C1D-D6DB-5D08-537B-0FAC4BF9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9544"/>
          </a:xfrm>
        </p:spPr>
        <p:txBody>
          <a:bodyPr>
            <a:normAutofit/>
          </a:bodyPr>
          <a:lstStyle/>
          <a:p>
            <a:r>
              <a:rPr lang="en-US" cap="small" dirty="0"/>
              <a:t>Similarities Between Public Records &amp; Open Meetings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820E9-CEB2-7C72-2E6C-95DF3347D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01" y="6309361"/>
            <a:ext cx="553279" cy="200770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fld id="{95FDE913-508A-8F41-B74F-DB06C609F15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5122" name="Picture 2" descr="legal aid lawyer careers ...">
            <a:extLst>
              <a:ext uri="{FF2B5EF4-FFF2-40B4-BE49-F238E27FC236}">
                <a16:creationId xmlns:a16="http://schemas.microsoft.com/office/drawing/2014/main" id="{23A68E01-0059-17BE-DDEE-B7C659C7E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1" y="1524000"/>
            <a:ext cx="3683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2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9301-0F88-4A72-A51A-6442BA69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What in the World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293AB-A826-43B4-9B16-CAFE17B56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endParaRPr lang="en-US" dirty="0"/>
          </a:p>
          <a:p>
            <a:r>
              <a:rPr lang="en-US" dirty="0"/>
              <a:t>“</a:t>
            </a:r>
            <a:r>
              <a:rPr lang="en-US" dirty="0">
                <a:solidFill>
                  <a:srgbClr val="000000"/>
                </a:solidFill>
              </a:rPr>
              <a:t>Use</a:t>
            </a:r>
            <a:r>
              <a:rPr lang="en-US" dirty="0">
                <a:solidFill>
                  <a:srgbClr val="FF0000"/>
                </a:solidFill>
              </a:rPr>
              <a:t> One Email </a:t>
            </a:r>
            <a:r>
              <a:rPr lang="en-US" dirty="0">
                <a:solidFill>
                  <a:srgbClr val="000000"/>
                </a:solidFill>
              </a:rPr>
              <a:t>Account</a:t>
            </a:r>
            <a:r>
              <a:rPr lang="en-US" dirty="0"/>
              <a:t>”</a:t>
            </a:r>
            <a:r>
              <a:rPr lang="en-US" dirty="0">
                <a:solidFill>
                  <a:srgbClr val="000000"/>
                </a:solidFill>
              </a:rPr>
              <a:t>—</a:t>
            </a:r>
            <a:r>
              <a:rPr lang="en-US" dirty="0"/>
              <a:t>Use your university email account for university business. 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Newspaper </a:t>
            </a:r>
            <a:r>
              <a:rPr lang="en-US" dirty="0">
                <a:solidFill>
                  <a:srgbClr val="000000"/>
                </a:solidFill>
              </a:rPr>
              <a:t>Rule</a:t>
            </a:r>
            <a:r>
              <a:rPr lang="en-US" dirty="0"/>
              <a:t>”—Write as though what you send will be in </a:t>
            </a:r>
            <a:r>
              <a:rPr lang="en-US" dirty="0">
                <a:solidFill>
                  <a:srgbClr val="000000"/>
                </a:solidFill>
              </a:rPr>
              <a:t>tomorrow’s</a:t>
            </a:r>
            <a:r>
              <a:rPr lang="en-US" dirty="0">
                <a:solidFill>
                  <a:srgbClr val="FF0000"/>
                </a:solidFill>
              </a:rPr>
              <a:t> Technician</a:t>
            </a:r>
            <a:r>
              <a:rPr lang="en-US" dirty="0"/>
              <a:t>. 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000000"/>
                </a:solidFill>
              </a:rPr>
              <a:t>Set a </a:t>
            </a:r>
            <a:r>
              <a:rPr lang="en-US" dirty="0">
                <a:solidFill>
                  <a:srgbClr val="FF0000"/>
                </a:solidFill>
              </a:rPr>
              <a:t>Speed Limit </a:t>
            </a:r>
            <a:r>
              <a:rPr lang="en-US" dirty="0">
                <a:solidFill>
                  <a:srgbClr val="000000"/>
                </a:solidFill>
              </a:rPr>
              <a:t>for Texting</a:t>
            </a:r>
            <a:r>
              <a:rPr lang="en-US" dirty="0">
                <a:solidFill>
                  <a:srgbClr val="364044"/>
                </a:solidFill>
              </a:rPr>
              <a:t>”—</a:t>
            </a:r>
            <a:r>
              <a:rPr lang="en-US" dirty="0"/>
              <a:t>Texting is a fast way to communicate—sometimes too fast! Have a speed limit. </a:t>
            </a:r>
          </a:p>
          <a:p>
            <a:r>
              <a:rPr lang="en-US" dirty="0"/>
              <a:t>“The </a:t>
            </a:r>
            <a:r>
              <a:rPr lang="en-US" dirty="0">
                <a:solidFill>
                  <a:srgbClr val="FF0000"/>
                </a:solidFill>
              </a:rPr>
              <a:t>Duck Theory </a:t>
            </a:r>
            <a:r>
              <a:rPr lang="en-US" dirty="0"/>
              <a:t>of Open Meetings”—If it looks like a meeting and feels like a meeting, it probably is a meeting.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AA51B-1ADC-4D19-98CF-33394B4F6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129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5EE33-C247-9883-E755-CE050DF64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04DD-9A20-BDB4-C0A8-8B37B2CE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Conclusion: Keep the Defense </a:t>
            </a:r>
            <a:r>
              <a:rPr lang="en-US" u="sng" cap="small" dirty="0"/>
              <a:t>Off</a:t>
            </a:r>
            <a:r>
              <a:rPr lang="en-US" cap="small" dirty="0"/>
              <a:t> the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E606C-A7AC-0FA9-7709-2172E4DDE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Think About </a:t>
            </a:r>
            <a:r>
              <a:rPr lang="en-US" dirty="0">
                <a:solidFill>
                  <a:srgbClr val="FF0000"/>
                </a:solidFill>
              </a:rPr>
              <a:t>Offense</a:t>
            </a:r>
            <a:r>
              <a:rPr lang="en-US" dirty="0"/>
              <a:t> &amp; </a:t>
            </a:r>
            <a:r>
              <a:rPr lang="en-US" dirty="0">
                <a:solidFill>
                  <a:srgbClr val="0070C0"/>
                </a:solidFill>
              </a:rPr>
              <a:t>Defense</a:t>
            </a:r>
            <a:r>
              <a:rPr lang="en-US" dirty="0"/>
              <a:t>.</a:t>
            </a:r>
          </a:p>
          <a:p>
            <a:r>
              <a:rPr lang="en-US" dirty="0"/>
              <a:t>When the University is on </a:t>
            </a:r>
            <a:r>
              <a:rPr lang="en-US" dirty="0">
                <a:solidFill>
                  <a:srgbClr val="FF0000"/>
                </a:solidFill>
              </a:rPr>
              <a:t>Offense</a:t>
            </a:r>
            <a:r>
              <a:rPr lang="en-US" dirty="0"/>
              <a:t>, we are working on how we </a:t>
            </a:r>
            <a:r>
              <a:rPr lang="en-US"/>
              <a:t>educate North Carolinians with excellence and </a:t>
            </a:r>
            <a:r>
              <a:rPr lang="en-US" dirty="0"/>
              <a:t>affordability. </a:t>
            </a:r>
          </a:p>
          <a:p>
            <a:r>
              <a:rPr lang="en-US" dirty="0"/>
              <a:t>When the University is on </a:t>
            </a:r>
            <a:r>
              <a:rPr lang="en-US" dirty="0">
                <a:solidFill>
                  <a:srgbClr val="0070C0"/>
                </a:solidFill>
              </a:rPr>
              <a:t>Defense</a:t>
            </a:r>
            <a:r>
              <a:rPr lang="en-US" dirty="0"/>
              <a:t>, we get lost in explaining process errors or emails or texts that cannot be unsent. </a:t>
            </a:r>
          </a:p>
          <a:p>
            <a:r>
              <a:rPr lang="en-US" dirty="0"/>
              <a:t>If we stay sharp on how we communicate as a BOT and when BOTs take up business, then we stay on </a:t>
            </a:r>
            <a:r>
              <a:rPr lang="en-US" dirty="0">
                <a:solidFill>
                  <a:srgbClr val="FF0000"/>
                </a:solidFill>
              </a:rPr>
              <a:t>Offense</a:t>
            </a:r>
            <a:r>
              <a:rPr lang="en-US" dirty="0"/>
              <a:t>. </a:t>
            </a:r>
          </a:p>
          <a:p>
            <a:pPr marL="0" indent="0" algn="ctr">
              <a:buNone/>
            </a:pPr>
            <a:r>
              <a:rPr lang="en-US" i="1" dirty="0"/>
              <a:t>***The End***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762B-F675-9CBD-BB93-C146678C6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406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UNCGA General Presentation Template (WHITE)">
  <a:themeElements>
    <a:clrScheme name="Custom 1">
      <a:dk1>
        <a:srgbClr val="BC1F51"/>
      </a:dk1>
      <a:lt1>
        <a:srgbClr val="DAE1D4"/>
      </a:lt1>
      <a:dk2>
        <a:srgbClr val="0E4875"/>
      </a:dk2>
      <a:lt2>
        <a:srgbClr val="F0F3F4"/>
      </a:lt2>
      <a:accent1>
        <a:srgbClr val="364044"/>
      </a:accent1>
      <a:accent2>
        <a:srgbClr val="FEC324"/>
      </a:accent2>
      <a:accent3>
        <a:srgbClr val="338E3A"/>
      </a:accent3>
      <a:accent4>
        <a:srgbClr val="00B6DF"/>
      </a:accent4>
      <a:accent5>
        <a:srgbClr val="EA8B2D"/>
      </a:accent5>
      <a:accent6>
        <a:srgbClr val="AE5893"/>
      </a:accent6>
      <a:hlink>
        <a:srgbClr val="8BA2A5"/>
      </a:hlink>
      <a:folHlink>
        <a:srgbClr val="3F423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 algn="r">
          <a:defRPr sz="1200" smtClean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5744DF3-F65B-AF47-B29D-194929B9558A}" vid="{D59C03B8-97ED-984F-B6F2-EF22B9EAE81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C18ADC7E9A004AB9530F7042959597" ma:contentTypeVersion="3" ma:contentTypeDescription="Create a new document." ma:contentTypeScope="" ma:versionID="a25aa20ff6c1d3474c1205eb2462f03e">
  <xsd:schema xmlns:xsd="http://www.w3.org/2001/XMLSchema" xmlns:xs="http://www.w3.org/2001/XMLSchema" xmlns:p="http://schemas.microsoft.com/office/2006/metadata/properties" xmlns:ns2="e861fc96-5aca-44a5-9f8d-5d5ae1fdc853" targetNamespace="http://schemas.microsoft.com/office/2006/metadata/properties" ma:root="true" ma:fieldsID="9aa174e065d670a72ed72f12aef388a8" ns2:_="">
    <xsd:import namespace="e861fc96-5aca-44a5-9f8d-5d5ae1fdc8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1fc96-5aca-44a5-9f8d-5d5ae1fdc8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9DBEF-4F18-43F5-B6D1-B11671FF6E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F13384-E8E1-4C75-8853-DC56E4861EE8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e861fc96-5aca-44a5-9f8d-5d5ae1fdc8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122380-2B41-4C44-8643-58306195D5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1fc96-5aca-44a5-9f8d-5d5ae1fdc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381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UNCGA General Presentation Template (WHITE)</vt:lpstr>
      <vt:lpstr>Keeping the University Team on Offense   </vt:lpstr>
      <vt:lpstr>Session Overview</vt:lpstr>
      <vt:lpstr>NC Law’s Commitment to Transparency</vt:lpstr>
      <vt:lpstr>Public Records Act</vt:lpstr>
      <vt:lpstr>Once More for the People in the Back…</vt:lpstr>
      <vt:lpstr>Open Meetings Law</vt:lpstr>
      <vt:lpstr>Similarities Between Public Records &amp; Open Meetings</vt:lpstr>
      <vt:lpstr>What in the World Can You Do?</vt:lpstr>
      <vt:lpstr>Conclusion: Keep the Defense Off the Field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 Student Body Presidents New Member Orientation</dc:title>
  <dc:creator>Andrew T Tripp</dc:creator>
  <cp:lastModifiedBy>Meredith R McCullen</cp:lastModifiedBy>
  <cp:revision>19</cp:revision>
  <dcterms:created xsi:type="dcterms:W3CDTF">2021-07-30T15:34:02Z</dcterms:created>
  <dcterms:modified xsi:type="dcterms:W3CDTF">2025-10-10T14:36:58Z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0x0101009BC18ADC7E9A004AB9530F7042959597</vt:lpwstr>
  </property>
</Properties>
</file>