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370" r:id="rId5"/>
    <p:sldId id="373" r:id="rId6"/>
    <p:sldId id="371" r:id="rId7"/>
    <p:sldId id="374" r:id="rId8"/>
    <p:sldId id="375" r:id="rId9"/>
    <p:sldId id="315" r:id="rId10"/>
    <p:sldId id="378"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03D91B-9ACE-4BCA-BA56-AE22854EA312}">
          <p14:sldIdLst>
            <p14:sldId id="370"/>
            <p14:sldId id="373"/>
            <p14:sldId id="371"/>
            <p14:sldId id="374"/>
            <p14:sldId id="375"/>
            <p14:sldId id="315"/>
            <p14:sldId id="3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wallis@northcarolina.edu" initials="t" lastIdx="12" clrIdx="0">
    <p:extLst>
      <p:ext uri="{19B8F6BF-5375-455C-9EA6-DF929625EA0E}">
        <p15:presenceInfo xmlns:p15="http://schemas.microsoft.com/office/powerpoint/2012/main" userId="21b0ab3b2ea992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800"/>
    <a:srgbClr val="FFFFFF"/>
    <a:srgbClr val="371713"/>
    <a:srgbClr val="4A1B15"/>
    <a:srgbClr val="0F4876"/>
    <a:srgbClr val="364044"/>
    <a:srgbClr val="6AA68A"/>
    <a:srgbClr val="0D7686"/>
    <a:srgbClr val="7226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15AC1-CC2E-4AD3-99BE-0880E8F2AEFD}" v="3" dt="2025-10-06T17:49:00.350"/>
    <p1510:client id="{6016B75B-B26B-42DF-983E-D0C9F9DA415A}" v="3" dt="2025-10-06T17:38:05.557"/>
    <p1510:client id="{B2F2F75B-48A1-4C2C-B1FF-4EA3AF16F7CA}" v="1" dt="2025-10-07T14:24:08.960"/>
    <p1510:client id="{C8593EB7-CD3D-C02D-8925-4436F4098369}" v="31" dt="2025-10-06T18:38:47.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3792" autoAdjust="0"/>
  </p:normalViewPr>
  <p:slideViewPr>
    <p:cSldViewPr snapToGrid="0" snapToObjects="1">
      <p:cViewPr varScale="1">
        <p:scale>
          <a:sx n="111" d="100"/>
          <a:sy n="111" d="100"/>
        </p:scale>
        <p:origin x="16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e  Lassiter" userId="S::llassiter@northcarolina.edu::2e51a98d-9032-4a16-937b-6abd463be131" providerId="AD" clId="Web-{02815AC1-CC2E-4AD3-99BE-0880E8F2AEFD}"/>
    <pc:docChg chg="modSld">
      <pc:chgData name="Lorie  Lassiter" userId="S::llassiter@northcarolina.edu::2e51a98d-9032-4a16-937b-6abd463be131" providerId="AD" clId="Web-{02815AC1-CC2E-4AD3-99BE-0880E8F2AEFD}" dt="2025-10-06T17:49:00.350" v="2" actId="20577"/>
      <pc:docMkLst>
        <pc:docMk/>
      </pc:docMkLst>
      <pc:sldChg chg="modSp">
        <pc:chgData name="Lorie  Lassiter" userId="S::llassiter@northcarolina.edu::2e51a98d-9032-4a16-937b-6abd463be131" providerId="AD" clId="Web-{02815AC1-CC2E-4AD3-99BE-0880E8F2AEFD}" dt="2025-10-06T17:49:00.350" v="2" actId="20577"/>
        <pc:sldMkLst>
          <pc:docMk/>
          <pc:sldMk cId="1053644502" sldId="378"/>
        </pc:sldMkLst>
        <pc:spChg chg="mod">
          <ac:chgData name="Lorie  Lassiter" userId="S::llassiter@northcarolina.edu::2e51a98d-9032-4a16-937b-6abd463be131" providerId="AD" clId="Web-{02815AC1-CC2E-4AD3-99BE-0880E8F2AEFD}" dt="2025-10-06T17:49:00.350" v="2" actId="20577"/>
          <ac:spMkLst>
            <pc:docMk/>
            <pc:sldMk cId="1053644502" sldId="378"/>
            <ac:spMk id="3" creationId="{9A947CA0-306E-9D2D-0D47-FD190F766696}"/>
          </ac:spMkLst>
        </pc:spChg>
      </pc:sldChg>
    </pc:docChg>
  </pc:docChgLst>
  <pc:docChgLst>
    <pc:chgData name="Pamela B Nelson" userId="S::pbnelson@northcarolina.edu::f19b64be-70fe-40f8-b34d-a9d70e8cc82e" providerId="AD" clId="Web-{C8593EB7-CD3D-C02D-8925-4436F4098369}"/>
    <pc:docChg chg="modSld">
      <pc:chgData name="Pamela B Nelson" userId="S::pbnelson@northcarolina.edu::f19b64be-70fe-40f8-b34d-a9d70e8cc82e" providerId="AD" clId="Web-{C8593EB7-CD3D-C02D-8925-4436F4098369}" dt="2025-10-06T18:38:44.640" v="24" actId="20577"/>
      <pc:docMkLst>
        <pc:docMk/>
      </pc:docMkLst>
      <pc:sldChg chg="modSp">
        <pc:chgData name="Pamela B Nelson" userId="S::pbnelson@northcarolina.edu::f19b64be-70fe-40f8-b34d-a9d70e8cc82e" providerId="AD" clId="Web-{C8593EB7-CD3D-C02D-8925-4436F4098369}" dt="2025-10-06T18:38:44.640" v="24" actId="20577"/>
        <pc:sldMkLst>
          <pc:docMk/>
          <pc:sldMk cId="868185644" sldId="315"/>
        </pc:sldMkLst>
        <pc:spChg chg="mod">
          <ac:chgData name="Pamela B Nelson" userId="S::pbnelson@northcarolina.edu::f19b64be-70fe-40f8-b34d-a9d70e8cc82e" providerId="AD" clId="Web-{C8593EB7-CD3D-C02D-8925-4436F4098369}" dt="2025-10-06T18:35:43.296" v="1" actId="20577"/>
          <ac:spMkLst>
            <pc:docMk/>
            <pc:sldMk cId="868185644" sldId="315"/>
            <ac:spMk id="2" creationId="{00000000-0000-0000-0000-000000000000}"/>
          </ac:spMkLst>
        </pc:spChg>
        <pc:spChg chg="mod">
          <ac:chgData name="Pamela B Nelson" userId="S::pbnelson@northcarolina.edu::f19b64be-70fe-40f8-b34d-a9d70e8cc82e" providerId="AD" clId="Web-{C8593EB7-CD3D-C02D-8925-4436F4098369}" dt="2025-10-06T18:38:44.640" v="24" actId="20577"/>
          <ac:spMkLst>
            <pc:docMk/>
            <pc:sldMk cId="868185644" sldId="315"/>
            <ac:spMk id="3" creationId="{00000000-0000-0000-0000-000000000000}"/>
          </ac:spMkLst>
        </pc:spChg>
      </pc:sldChg>
      <pc:sldChg chg="modSp">
        <pc:chgData name="Pamela B Nelson" userId="S::pbnelson@northcarolina.edu::f19b64be-70fe-40f8-b34d-a9d70e8cc82e" providerId="AD" clId="Web-{C8593EB7-CD3D-C02D-8925-4436F4098369}" dt="2025-10-06T18:38:04.640" v="20" actId="20577"/>
        <pc:sldMkLst>
          <pc:docMk/>
          <pc:sldMk cId="1053644502" sldId="378"/>
        </pc:sldMkLst>
        <pc:spChg chg="mod">
          <ac:chgData name="Pamela B Nelson" userId="S::pbnelson@northcarolina.edu::f19b64be-70fe-40f8-b34d-a9d70e8cc82e" providerId="AD" clId="Web-{C8593EB7-CD3D-C02D-8925-4436F4098369}" dt="2025-10-06T18:38:04.640" v="20" actId="20577"/>
          <ac:spMkLst>
            <pc:docMk/>
            <pc:sldMk cId="1053644502" sldId="378"/>
            <ac:spMk id="3" creationId="{9A947CA0-306E-9D2D-0D47-FD190F766696}"/>
          </ac:spMkLst>
        </pc:spChg>
      </pc:sldChg>
    </pc:docChg>
  </pc:docChgLst>
  <pc:docChgLst>
    <pc:chgData name="Lorie  Lassiter" userId="S::llassiter@northcarolina.edu::2e51a98d-9032-4a16-937b-6abd463be131" providerId="AD" clId="Web-{B2F2F75B-48A1-4C2C-B1FF-4EA3AF16F7CA}"/>
    <pc:docChg chg="delSld modSection">
      <pc:chgData name="Lorie  Lassiter" userId="S::llassiter@northcarolina.edu::2e51a98d-9032-4a16-937b-6abd463be131" providerId="AD" clId="Web-{B2F2F75B-48A1-4C2C-B1FF-4EA3AF16F7CA}" dt="2025-10-07T14:24:08.960" v="0"/>
      <pc:docMkLst>
        <pc:docMk/>
      </pc:docMkLst>
      <pc:sldChg chg="del">
        <pc:chgData name="Lorie  Lassiter" userId="S::llassiter@northcarolina.edu::2e51a98d-9032-4a16-937b-6abd463be131" providerId="AD" clId="Web-{B2F2F75B-48A1-4C2C-B1FF-4EA3AF16F7CA}" dt="2025-10-07T14:24:08.960" v="0"/>
        <pc:sldMkLst>
          <pc:docMk/>
          <pc:sldMk cId="3173874879"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735" cy="466088"/>
          </a:xfrm>
          <a:prstGeom prst="rect">
            <a:avLst/>
          </a:prstGeom>
        </p:spPr>
        <p:txBody>
          <a:bodyPr vert="horz" lIns="91285" tIns="45642" rIns="91285" bIns="45642" rtlCol="0"/>
          <a:lstStyle>
            <a:lvl1pPr algn="l">
              <a:defRPr sz="1200"/>
            </a:lvl1pPr>
          </a:lstStyle>
          <a:p>
            <a:endParaRPr lang="en-US"/>
          </a:p>
        </p:txBody>
      </p:sp>
      <p:sp>
        <p:nvSpPr>
          <p:cNvPr id="3" name="Date Placeholder 2"/>
          <p:cNvSpPr>
            <a:spLocks noGrp="1"/>
          </p:cNvSpPr>
          <p:nvPr>
            <p:ph type="dt" sz="quarter" idx="1"/>
          </p:nvPr>
        </p:nvSpPr>
        <p:spPr>
          <a:xfrm>
            <a:off x="3971082" y="2"/>
            <a:ext cx="3037735" cy="466088"/>
          </a:xfrm>
          <a:prstGeom prst="rect">
            <a:avLst/>
          </a:prstGeom>
        </p:spPr>
        <p:txBody>
          <a:bodyPr vert="horz" lIns="91285" tIns="45642" rIns="91285" bIns="45642" rtlCol="0"/>
          <a:lstStyle>
            <a:lvl1pPr algn="r">
              <a:defRPr sz="1200"/>
            </a:lvl1pPr>
          </a:lstStyle>
          <a:p>
            <a:fld id="{34D05C01-5FB4-4547-88D8-009B2E5E2EAA}" type="datetimeFigureOut">
              <a:rPr lang="en-US" smtClean="0"/>
              <a:t>10/7/2025</a:t>
            </a:fld>
            <a:endParaRPr lang="en-US"/>
          </a:p>
        </p:txBody>
      </p:sp>
      <p:sp>
        <p:nvSpPr>
          <p:cNvPr id="4" name="Footer Placeholder 3"/>
          <p:cNvSpPr>
            <a:spLocks noGrp="1"/>
          </p:cNvSpPr>
          <p:nvPr>
            <p:ph type="ftr" sz="quarter" idx="2"/>
          </p:nvPr>
        </p:nvSpPr>
        <p:spPr>
          <a:xfrm>
            <a:off x="1" y="8830312"/>
            <a:ext cx="3037735" cy="466088"/>
          </a:xfrm>
          <a:prstGeom prst="rect">
            <a:avLst/>
          </a:prstGeom>
        </p:spPr>
        <p:txBody>
          <a:bodyPr vert="horz" lIns="91285" tIns="45642" rIns="91285" bIns="45642" rtlCol="0" anchor="b"/>
          <a:lstStyle>
            <a:lvl1pPr algn="l">
              <a:defRPr sz="1200"/>
            </a:lvl1pPr>
          </a:lstStyle>
          <a:p>
            <a:endParaRPr lang="en-US"/>
          </a:p>
        </p:txBody>
      </p:sp>
      <p:sp>
        <p:nvSpPr>
          <p:cNvPr id="5" name="Slide Number Placeholder 4"/>
          <p:cNvSpPr>
            <a:spLocks noGrp="1"/>
          </p:cNvSpPr>
          <p:nvPr>
            <p:ph type="sldNum" sz="quarter" idx="3"/>
          </p:nvPr>
        </p:nvSpPr>
        <p:spPr>
          <a:xfrm>
            <a:off x="3971082" y="8830312"/>
            <a:ext cx="3037735" cy="466088"/>
          </a:xfrm>
          <a:prstGeom prst="rect">
            <a:avLst/>
          </a:prstGeom>
        </p:spPr>
        <p:txBody>
          <a:bodyPr vert="horz" lIns="91285" tIns="45642" rIns="91285" bIns="45642" rtlCol="0" anchor="b"/>
          <a:lstStyle>
            <a:lvl1pPr algn="r">
              <a:defRPr sz="1200"/>
            </a:lvl1pPr>
          </a:lstStyle>
          <a:p>
            <a:fld id="{BBEE6A56-E847-4C83-BE7C-78878E4339ED}" type="slidenum">
              <a:rPr lang="en-US" smtClean="0"/>
              <a:t>‹#›</a:t>
            </a:fld>
            <a:endParaRPr lang="en-US"/>
          </a:p>
        </p:txBody>
      </p:sp>
    </p:spTree>
    <p:extLst>
      <p:ext uri="{BB962C8B-B14F-4D97-AF65-F5344CB8AC3E}">
        <p14:creationId xmlns:p14="http://schemas.microsoft.com/office/powerpoint/2010/main" val="2953552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79" rIns="93159" bIns="46579"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59" tIns="46579" rIns="93159" bIns="46579" rtlCol="0"/>
          <a:lstStyle>
            <a:lvl1pPr algn="r">
              <a:defRPr sz="1200"/>
            </a:lvl1pPr>
          </a:lstStyle>
          <a:p>
            <a:fld id="{5538BA96-5DA3-B748-9803-BAC60ACC1A52}" type="datetimeFigureOut">
              <a:rPr lang="en-US" smtClean="0"/>
              <a:t>10/7/2025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9" tIns="46579" rIns="93159" bIns="46579"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59" tIns="46579" rIns="93159" bIns="465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59" tIns="46579" rIns="93159" bIns="46579"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3159" tIns="46579" rIns="93159" bIns="46579" rtlCol="0" anchor="b"/>
          <a:lstStyle>
            <a:lvl1pPr algn="r">
              <a:defRPr sz="1200"/>
            </a:lvl1pPr>
          </a:lstStyle>
          <a:p>
            <a:fld id="{6F68EEB4-5E1F-3C4F-86F0-B25C5ECEA5E9}" type="slidenum">
              <a:rPr lang="en-US" smtClean="0"/>
              <a:t>‹#›</a:t>
            </a:fld>
            <a:endParaRPr lang="en-US"/>
          </a:p>
        </p:txBody>
      </p:sp>
    </p:spTree>
    <p:extLst>
      <p:ext uri="{BB962C8B-B14F-4D97-AF65-F5344CB8AC3E}">
        <p14:creationId xmlns:p14="http://schemas.microsoft.com/office/powerpoint/2010/main" val="32388028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8EEB4-5E1F-3C4F-86F0-B25C5ECEA5E9}" type="slidenum">
              <a:rPr lang="en-US" smtClean="0"/>
              <a:t>6</a:t>
            </a:fld>
            <a:endParaRPr lang="en-US"/>
          </a:p>
        </p:txBody>
      </p:sp>
    </p:spTree>
    <p:extLst>
      <p:ext uri="{BB962C8B-B14F-4D97-AF65-F5344CB8AC3E}">
        <p14:creationId xmlns:p14="http://schemas.microsoft.com/office/powerpoint/2010/main" val="1539491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C5AD27-FA13-AA44-A0DD-9F29A65370A6}"/>
              </a:ext>
            </a:extLst>
          </p:cNvPr>
          <p:cNvSpPr>
            <a:spLocks noGrp="1"/>
          </p:cNvSpPr>
          <p:nvPr>
            <p:ph type="sldNum" sz="quarter" idx="10"/>
          </p:nvPr>
        </p:nvSpPr>
        <p:spPr/>
        <p:txBody>
          <a:bodyPr/>
          <a:lstStyle/>
          <a:p>
            <a:fld id="{95FDE913-508A-8F41-B74F-DB06C609F153}" type="slidenum">
              <a:rPr lang="en-US" smtClean="0"/>
              <a:t>‹#›</a:t>
            </a:fld>
            <a:endParaRPr lang="en-US" dirty="0"/>
          </a:p>
        </p:txBody>
      </p:sp>
    </p:spTree>
    <p:extLst>
      <p:ext uri="{BB962C8B-B14F-4D97-AF65-F5344CB8AC3E}">
        <p14:creationId xmlns:p14="http://schemas.microsoft.com/office/powerpoint/2010/main" val="167383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3861" y="2704985"/>
            <a:ext cx="8476278" cy="1155569"/>
          </a:xfrm>
          <a:prstGeom prst="rect">
            <a:avLst/>
          </a:prstGeom>
        </p:spPr>
        <p:txBody>
          <a:bodyPr lIns="0" tIns="0" rIns="0" bIns="0" anchor="ctr" anchorCtr="0">
            <a:normAutofit/>
          </a:bodyPr>
          <a:lstStyle>
            <a:lvl1pPr>
              <a:defRPr sz="6000" b="1" cap="all" normalizeH="0" baseline="0">
                <a:solidFill>
                  <a:schemeClr val="accent1"/>
                </a:solidFill>
              </a:defRPr>
            </a:lvl1pPr>
          </a:lstStyle>
          <a:p>
            <a:r>
              <a:rPr lang="en-US" dirty="0"/>
              <a:t>Click to title</a:t>
            </a:r>
          </a:p>
        </p:txBody>
      </p:sp>
      <p:sp>
        <p:nvSpPr>
          <p:cNvPr id="3" name="Subtitle 2"/>
          <p:cNvSpPr>
            <a:spLocks noGrp="1"/>
          </p:cNvSpPr>
          <p:nvPr>
            <p:ph type="subTitle" idx="1"/>
          </p:nvPr>
        </p:nvSpPr>
        <p:spPr>
          <a:xfrm>
            <a:off x="1371600" y="3936600"/>
            <a:ext cx="6400800" cy="679927"/>
          </a:xfrm>
          <a:prstGeom prst="rect">
            <a:avLst/>
          </a:prstGeom>
        </p:spPr>
        <p:txBody>
          <a:bodyPr lIns="0" tIns="0" rIns="0" bIns="0" anchor="ctr" anchorCtr="0">
            <a:normAutofit/>
          </a:bodyPr>
          <a:lstStyle>
            <a:lvl1pPr marL="0" indent="0" algn="ctr">
              <a:buNone/>
              <a:defRPr sz="3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a:extLst>
              <a:ext uri="{FF2B5EF4-FFF2-40B4-BE49-F238E27FC236}">
                <a16:creationId xmlns:a16="http://schemas.microsoft.com/office/drawing/2014/main" id="{20607B65-C988-EB4A-9313-96C8B5B026DF}"/>
              </a:ext>
            </a:extLst>
          </p:cNvPr>
          <p:cNvSpPr>
            <a:spLocks noChangeAspect="1"/>
          </p:cNvSpPr>
          <p:nvPr userDrawn="1"/>
        </p:nvSpPr>
        <p:spPr>
          <a:xfrm>
            <a:off x="2995300" y="1061959"/>
            <a:ext cx="3154025" cy="126161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10" name="Picture 9">
            <a:extLst>
              <a:ext uri="{FF2B5EF4-FFF2-40B4-BE49-F238E27FC236}">
                <a16:creationId xmlns:a16="http://schemas.microsoft.com/office/drawing/2014/main" id="{1275A7FD-E491-6E4F-B972-8E075ADC718C}"/>
              </a:ext>
            </a:extLst>
          </p:cNvPr>
          <p:cNvPicPr>
            <a:picLocks noChangeAspect="1"/>
          </p:cNvPicPr>
          <p:nvPr userDrawn="1"/>
        </p:nvPicPr>
        <p:blipFill>
          <a:blip r:embed="rId2"/>
          <a:stretch>
            <a:fillRect/>
          </a:stretch>
        </p:blipFill>
        <p:spPr>
          <a:xfrm>
            <a:off x="3337560" y="1613941"/>
            <a:ext cx="2468880" cy="236220"/>
          </a:xfrm>
          <a:prstGeom prst="rect">
            <a:avLst/>
          </a:prstGeom>
        </p:spPr>
      </p:pic>
      <p:sp>
        <p:nvSpPr>
          <p:cNvPr id="12" name="Slide Number Placeholder 11">
            <a:extLst>
              <a:ext uri="{FF2B5EF4-FFF2-40B4-BE49-F238E27FC236}">
                <a16:creationId xmlns:a16="http://schemas.microsoft.com/office/drawing/2014/main" id="{E60ECC59-C476-174B-8E6F-BEC9977C7542}"/>
              </a:ext>
            </a:extLst>
          </p:cNvPr>
          <p:cNvSpPr>
            <a:spLocks noGrp="1"/>
          </p:cNvSpPr>
          <p:nvPr>
            <p:ph type="sldNum" sz="quarter" idx="10"/>
          </p:nvPr>
        </p:nvSpPr>
        <p:spPr/>
        <p:txBody>
          <a:bodyPr/>
          <a:lstStyle/>
          <a:p>
            <a:fld id="{95FDE913-508A-8F41-B74F-DB06C609F153}" type="slidenum">
              <a:rPr lang="en-US" smtClean="0"/>
              <a:t>‹#›</a:t>
            </a:fld>
            <a:endParaRPr lang="en-US" dirty="0"/>
          </a:p>
        </p:txBody>
      </p:sp>
    </p:spTree>
    <p:extLst>
      <p:ext uri="{BB962C8B-B14F-4D97-AF65-F5344CB8AC3E}">
        <p14:creationId xmlns:p14="http://schemas.microsoft.com/office/powerpoint/2010/main" val="169568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04985"/>
            <a:ext cx="7772400" cy="1155569"/>
          </a:xfrm>
          <a:prstGeom prst="rect">
            <a:avLst/>
          </a:prstGeom>
        </p:spPr>
        <p:txBody>
          <a:bodyPr>
            <a:normAutofit/>
          </a:bodyPr>
          <a:lstStyle>
            <a:lvl1pPr>
              <a:defRPr sz="5000" b="0" cap="all" normalizeH="0">
                <a:solidFill>
                  <a:schemeClr val="accent1"/>
                </a:solidFill>
              </a:defRPr>
            </a:lvl1pPr>
          </a:lstStyle>
          <a:p>
            <a:r>
              <a:rPr lang="en-US" dirty="0"/>
              <a:t>Click to edit title</a:t>
            </a:r>
          </a:p>
        </p:txBody>
      </p:sp>
      <p:sp>
        <p:nvSpPr>
          <p:cNvPr id="3" name="Subtitle 2"/>
          <p:cNvSpPr>
            <a:spLocks noGrp="1"/>
          </p:cNvSpPr>
          <p:nvPr>
            <p:ph type="subTitle" idx="1"/>
          </p:nvPr>
        </p:nvSpPr>
        <p:spPr>
          <a:xfrm>
            <a:off x="1371600" y="3936600"/>
            <a:ext cx="6400800" cy="679927"/>
          </a:xfrm>
          <a:prstGeom prst="rect">
            <a:avLst/>
          </a:prstGeom>
        </p:spPr>
        <p:txBody>
          <a:bodyPr>
            <a:normAutofit/>
          </a:bodyPr>
          <a:lstStyle>
            <a:lvl1pPr marL="0" indent="0" algn="ctr">
              <a:buNone/>
              <a:defRPr sz="2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a:spLocks noChangeAspect="1"/>
          </p:cNvSpPr>
          <p:nvPr userDrawn="1"/>
        </p:nvSpPr>
        <p:spPr>
          <a:xfrm>
            <a:off x="365874" y="1342495"/>
            <a:ext cx="8412252" cy="4173010"/>
          </a:xfrm>
          <a:prstGeom prst="rect">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8A462E8-704A-9A42-98B6-EF76F0E30C8D}"/>
              </a:ext>
            </a:extLst>
          </p:cNvPr>
          <p:cNvPicPr>
            <a:picLocks noChangeAspect="1"/>
          </p:cNvPicPr>
          <p:nvPr userDrawn="1"/>
        </p:nvPicPr>
        <p:blipFill>
          <a:blip r:embed="rId2"/>
          <a:stretch>
            <a:fillRect/>
          </a:stretch>
        </p:blipFill>
        <p:spPr>
          <a:xfrm>
            <a:off x="2929701" y="1828800"/>
            <a:ext cx="3291840" cy="314960"/>
          </a:xfrm>
          <a:prstGeom prst="rect">
            <a:avLst/>
          </a:prstGeom>
        </p:spPr>
      </p:pic>
      <p:sp>
        <p:nvSpPr>
          <p:cNvPr id="4" name="Slide Number Placeholder 3">
            <a:extLst>
              <a:ext uri="{FF2B5EF4-FFF2-40B4-BE49-F238E27FC236}">
                <a16:creationId xmlns:a16="http://schemas.microsoft.com/office/drawing/2014/main" id="{6A6FF5CD-D4BE-E24F-8F8D-F17ACAF22AB3}"/>
              </a:ext>
            </a:extLst>
          </p:cNvPr>
          <p:cNvSpPr>
            <a:spLocks noGrp="1"/>
          </p:cNvSpPr>
          <p:nvPr>
            <p:ph type="sldNum" sz="quarter" idx="10"/>
          </p:nvPr>
        </p:nvSpPr>
        <p:spPr/>
        <p:txBody>
          <a:bodyPr/>
          <a:lstStyle/>
          <a:p>
            <a:fld id="{95FDE913-508A-8F41-B74F-DB06C609F153}" type="slidenum">
              <a:rPr lang="en-US" smtClean="0"/>
              <a:t>‹#›</a:t>
            </a:fld>
            <a:endParaRPr lang="en-US" dirty="0"/>
          </a:p>
        </p:txBody>
      </p:sp>
    </p:spTree>
    <p:extLst>
      <p:ext uri="{BB962C8B-B14F-4D97-AF65-F5344CB8AC3E}">
        <p14:creationId xmlns:p14="http://schemas.microsoft.com/office/powerpoint/2010/main" val="38981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43415"/>
          </a:xfrm>
          <a:prstGeom prst="rect">
            <a:avLst/>
          </a:prstGeom>
        </p:spPr>
        <p:txBody>
          <a:bodyPr>
            <a:normAutofit/>
          </a:bodyPr>
          <a:lstStyle>
            <a:lvl1pPr>
              <a:defRPr sz="3200" b="1" baseline="0">
                <a:solidFill>
                  <a:schemeClr val="accent1"/>
                </a:solidFill>
              </a:defRPr>
            </a:lvl1pPr>
          </a:lstStyle>
          <a:p>
            <a:r>
              <a:rPr lang="en-US" dirty="0"/>
              <a:t>ADD SLIDE TITLE</a:t>
            </a:r>
          </a:p>
        </p:txBody>
      </p:sp>
      <p:sp>
        <p:nvSpPr>
          <p:cNvPr id="3" name="Content Placeholder 2"/>
          <p:cNvSpPr>
            <a:spLocks noGrp="1"/>
          </p:cNvSpPr>
          <p:nvPr>
            <p:ph idx="1"/>
          </p:nvPr>
        </p:nvSpPr>
        <p:spPr>
          <a:xfrm>
            <a:off x="457200" y="1169250"/>
            <a:ext cx="8229600" cy="4956914"/>
          </a:xfrm>
          <a:prstGeom prst="rect">
            <a:avLst/>
          </a:prstGeom>
        </p:spPr>
        <p:txBody>
          <a:bodyPr/>
          <a:lstStyle>
            <a:lvl1pPr>
              <a:defRPr>
                <a:solidFill>
                  <a:schemeClr val="accent1"/>
                </a:solidFill>
              </a:defRPr>
            </a:lvl1pPr>
            <a:lvl2pPr marL="742950" indent="-285750">
              <a:buClr>
                <a:srgbClr val="4A1B15"/>
              </a:buClr>
              <a:buSzPct val="75000"/>
              <a:buFont typeface="Courier New"/>
              <a:buChar char="o"/>
              <a:defRPr>
                <a:solidFill>
                  <a:schemeClr val="accent1"/>
                </a:solidFill>
              </a:defRPr>
            </a:lvl2pPr>
            <a:lvl3pPr marL="1143000" indent="-228600">
              <a:buSzPct val="75000"/>
              <a:buFont typeface="Arial"/>
              <a:buChar cha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a:spLocks/>
          </p:cNvSpPr>
          <p:nvPr userDrawn="1"/>
        </p:nvSpPr>
        <p:spPr>
          <a:xfrm>
            <a:off x="457200" y="6209117"/>
            <a:ext cx="1463040" cy="524147"/>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3458603" y="1018053"/>
            <a:ext cx="222679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5F63BC07-5083-0E45-AFE4-19E78E56D0FC}"/>
              </a:ext>
            </a:extLst>
          </p:cNvPr>
          <p:cNvPicPr>
            <a:picLocks noChangeAspect="1"/>
          </p:cNvPicPr>
          <p:nvPr userDrawn="1"/>
        </p:nvPicPr>
        <p:blipFill>
          <a:blip r:embed="rId2"/>
          <a:stretch>
            <a:fillRect/>
          </a:stretch>
        </p:blipFill>
        <p:spPr>
          <a:xfrm>
            <a:off x="457200" y="6277361"/>
            <a:ext cx="2637173" cy="252322"/>
          </a:xfrm>
          <a:prstGeom prst="rect">
            <a:avLst/>
          </a:prstGeom>
          <a:ln>
            <a:noFill/>
          </a:ln>
        </p:spPr>
      </p:pic>
      <p:sp>
        <p:nvSpPr>
          <p:cNvPr id="4" name="Slide Number Placeholder 3">
            <a:extLst>
              <a:ext uri="{FF2B5EF4-FFF2-40B4-BE49-F238E27FC236}">
                <a16:creationId xmlns:a16="http://schemas.microsoft.com/office/drawing/2014/main" id="{79AD592E-D86C-2B43-9FA9-F27EC01AD7E1}"/>
              </a:ext>
            </a:extLst>
          </p:cNvPr>
          <p:cNvSpPr>
            <a:spLocks noGrp="1"/>
          </p:cNvSpPr>
          <p:nvPr>
            <p:ph type="sldNum" sz="quarter" idx="10"/>
          </p:nvPr>
        </p:nvSpPr>
        <p:spPr/>
        <p:txBody>
          <a:bodyPr/>
          <a:lstStyle/>
          <a:p>
            <a:fld id="{95FDE913-508A-8F41-B74F-DB06C609F153}" type="slidenum">
              <a:rPr lang="en-US" smtClean="0"/>
              <a:t>‹#›</a:t>
            </a:fld>
            <a:endParaRPr lang="en-US" dirty="0"/>
          </a:p>
        </p:txBody>
      </p:sp>
    </p:spTree>
    <p:extLst>
      <p:ext uri="{BB962C8B-B14F-4D97-AF65-F5344CB8AC3E}">
        <p14:creationId xmlns:p14="http://schemas.microsoft.com/office/powerpoint/2010/main" val="147429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Slide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9090"/>
            <a:ext cx="4038600" cy="4977074"/>
          </a:xfrm>
          <a:prstGeom prst="rect">
            <a:avLst/>
          </a:prstGeom>
        </p:spPr>
        <p:txBody>
          <a:bodyPr/>
          <a:lstStyle>
            <a:lvl1pPr>
              <a:defRPr sz="2800">
                <a:solidFill>
                  <a:schemeClr val="accent1"/>
                </a:solidFill>
              </a:defRPr>
            </a:lvl1pPr>
            <a:lvl2pPr marL="800100" indent="-342900">
              <a:buSzPct val="75000"/>
              <a:buFont typeface="Courier New"/>
              <a:buChar char="o"/>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9090"/>
            <a:ext cx="4038600" cy="4977073"/>
          </a:xfrm>
          <a:prstGeom prst="rect">
            <a:avLst/>
          </a:prstGeom>
        </p:spPr>
        <p:txBody>
          <a:bodyPr/>
          <a:lstStyle>
            <a:lvl1pPr>
              <a:defRPr sz="2800">
                <a:solidFill>
                  <a:schemeClr val="accent1"/>
                </a:solidFill>
              </a:defRPr>
            </a:lvl1pPr>
            <a:lvl2pPr marL="742950" indent="-285750">
              <a:buSzPct val="75000"/>
              <a:buFont typeface="Courier New"/>
              <a:buChar char="o"/>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3458603" y="1018053"/>
            <a:ext cx="222679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274639"/>
            <a:ext cx="8229600" cy="729544"/>
          </a:xfrm>
          <a:prstGeom prst="rect">
            <a:avLst/>
          </a:prstGeom>
        </p:spPr>
        <p:txBody>
          <a:bodyPr>
            <a:normAutofit/>
          </a:bodyPr>
          <a:lstStyle>
            <a:lvl1pPr>
              <a:defRPr sz="3200" b="1" baseline="0">
                <a:solidFill>
                  <a:schemeClr val="accent1"/>
                </a:solidFill>
              </a:defRPr>
            </a:lvl1pPr>
          </a:lstStyle>
          <a:p>
            <a:r>
              <a:rPr lang="en-US" dirty="0"/>
              <a:t>ADD SLIDE TITLE</a:t>
            </a:r>
          </a:p>
        </p:txBody>
      </p:sp>
      <p:pic>
        <p:nvPicPr>
          <p:cNvPr id="6" name="Picture 5">
            <a:extLst>
              <a:ext uri="{FF2B5EF4-FFF2-40B4-BE49-F238E27FC236}">
                <a16:creationId xmlns:a16="http://schemas.microsoft.com/office/drawing/2014/main" id="{772B71BA-2438-4446-923F-78311E3459C6}"/>
              </a:ext>
            </a:extLst>
          </p:cNvPr>
          <p:cNvPicPr>
            <a:picLocks noChangeAspect="1"/>
          </p:cNvPicPr>
          <p:nvPr userDrawn="1"/>
        </p:nvPicPr>
        <p:blipFill>
          <a:blip r:embed="rId2"/>
          <a:stretch>
            <a:fillRect/>
          </a:stretch>
        </p:blipFill>
        <p:spPr>
          <a:xfrm>
            <a:off x="457200" y="6271071"/>
            <a:ext cx="2641600" cy="254000"/>
          </a:xfrm>
          <a:prstGeom prst="rect">
            <a:avLst/>
          </a:prstGeom>
        </p:spPr>
      </p:pic>
      <p:sp>
        <p:nvSpPr>
          <p:cNvPr id="7" name="Slide Number Placeholder 6">
            <a:extLst>
              <a:ext uri="{FF2B5EF4-FFF2-40B4-BE49-F238E27FC236}">
                <a16:creationId xmlns:a16="http://schemas.microsoft.com/office/drawing/2014/main" id="{B9E6DC6D-E90F-6941-9B54-B8FC9D763FD7}"/>
              </a:ext>
            </a:extLst>
          </p:cNvPr>
          <p:cNvSpPr>
            <a:spLocks noGrp="1"/>
          </p:cNvSpPr>
          <p:nvPr>
            <p:ph type="sldNum" sz="quarter" idx="10"/>
          </p:nvPr>
        </p:nvSpPr>
        <p:spPr>
          <a:xfrm>
            <a:off x="8229600" y="6309361"/>
            <a:ext cx="414959" cy="200770"/>
          </a:xfrm>
        </p:spPr>
        <p:txBody>
          <a:bodyPr/>
          <a:lstStyle/>
          <a:p>
            <a:fld id="{95FDE913-508A-8F41-B74F-DB06C609F153}" type="slidenum">
              <a:rPr lang="en-US" smtClean="0"/>
              <a:t>‹#›</a:t>
            </a:fld>
            <a:endParaRPr lang="en-US" dirty="0"/>
          </a:p>
        </p:txBody>
      </p:sp>
    </p:spTree>
    <p:extLst>
      <p:ext uri="{BB962C8B-B14F-4D97-AF65-F5344CB8AC3E}">
        <p14:creationId xmlns:p14="http://schemas.microsoft.com/office/powerpoint/2010/main" val="233784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closing)">
    <p:spTree>
      <p:nvGrpSpPr>
        <p:cNvPr id="1" name=""/>
        <p:cNvGrpSpPr/>
        <p:nvPr/>
      </p:nvGrpSpPr>
      <p:grpSpPr>
        <a:xfrm>
          <a:off x="0" y="0"/>
          <a:ext cx="0" cy="0"/>
          <a:chOff x="0" y="0"/>
          <a:chExt cx="0" cy="0"/>
        </a:xfrm>
      </p:grpSpPr>
      <p:sp>
        <p:nvSpPr>
          <p:cNvPr id="35" name="Rectangle 34"/>
          <p:cNvSpPr/>
          <p:nvPr userDrawn="1"/>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57979" y="2514600"/>
            <a:ext cx="4028043" cy="1828800"/>
          </a:xfrm>
          <a:prstGeom prst="rect">
            <a:avLst/>
          </a:prstGeom>
          <a:noFill/>
          <a:ln w="57150"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userDrawn="1"/>
        </p:nvSpPr>
        <p:spPr>
          <a:xfrm>
            <a:off x="2557979" y="3013501"/>
            <a:ext cx="4028043" cy="830997"/>
          </a:xfrm>
          <a:prstGeom prst="rect">
            <a:avLst/>
          </a:prstGeom>
          <a:noFill/>
        </p:spPr>
        <p:txBody>
          <a:bodyPr wrap="square" rtlCol="0">
            <a:spAutoFit/>
          </a:bodyPr>
          <a:lstStyle/>
          <a:p>
            <a:pPr algn="ctr"/>
            <a:r>
              <a:rPr lang="en-US" sz="4800" dirty="0">
                <a:solidFill>
                  <a:schemeClr val="accent1"/>
                </a:solidFill>
              </a:rPr>
              <a:t>THANK</a:t>
            </a:r>
            <a:r>
              <a:rPr lang="en-US" sz="4800" baseline="0" dirty="0">
                <a:solidFill>
                  <a:schemeClr val="accent1"/>
                </a:solidFill>
              </a:rPr>
              <a:t> YOU</a:t>
            </a:r>
            <a:endParaRPr lang="en-US" sz="4800" dirty="0">
              <a:solidFill>
                <a:schemeClr val="accent1"/>
              </a:solidFill>
            </a:endParaRPr>
          </a:p>
        </p:txBody>
      </p:sp>
      <p:sp>
        <p:nvSpPr>
          <p:cNvPr id="37" name="Rectangle 36"/>
          <p:cNvSpPr>
            <a:spLocks/>
          </p:cNvSpPr>
          <p:nvPr userDrawn="1"/>
        </p:nvSpPr>
        <p:spPr>
          <a:xfrm>
            <a:off x="2557979" y="2514600"/>
            <a:ext cx="4028043" cy="182880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
        <p:nvSpPr>
          <p:cNvPr id="17" name="TextBox 16"/>
          <p:cNvSpPr txBox="1"/>
          <p:nvPr userDrawn="1"/>
        </p:nvSpPr>
        <p:spPr>
          <a:xfrm>
            <a:off x="291109" y="6354930"/>
            <a:ext cx="8553956" cy="346249"/>
          </a:xfrm>
          <a:prstGeom prst="rect">
            <a:avLst/>
          </a:prstGeom>
          <a:noFill/>
        </p:spPr>
        <p:txBody>
          <a:bodyPr wrap="square" rtlCol="0">
            <a:spAutoFit/>
          </a:bodyPr>
          <a:lstStyle/>
          <a:p>
            <a:pPr algn="l">
              <a:spcBef>
                <a:spcPts val="300"/>
              </a:spcBef>
            </a:pPr>
            <a:r>
              <a:rPr lang="en-US" sz="1650" dirty="0">
                <a:solidFill>
                  <a:schemeClr val="accent1"/>
                </a:solidFill>
                <a:latin typeface="+mn-lt"/>
              </a:rPr>
              <a:t>CONNECT           </a:t>
            </a:r>
            <a:r>
              <a:rPr lang="en-US" sz="1650" b="0" i="0" dirty="0">
                <a:solidFill>
                  <a:schemeClr val="accent1"/>
                </a:solidFill>
                <a:latin typeface="+mn-lt"/>
                <a:cs typeface="Whitney Book"/>
              </a:rPr>
              <a:t>www.northcarolina.edu</a:t>
            </a:r>
            <a:r>
              <a:rPr lang="en-US" sz="1650" dirty="0">
                <a:solidFill>
                  <a:schemeClr val="accent1"/>
                </a:solidFill>
                <a:latin typeface="+mn-lt"/>
              </a:rPr>
              <a:t>           </a:t>
            </a:r>
            <a:r>
              <a:rPr lang="en-US" sz="1650" b="0" i="0" dirty="0" err="1">
                <a:solidFill>
                  <a:schemeClr val="accent1"/>
                </a:solidFill>
                <a:latin typeface="+mn-lt"/>
                <a:cs typeface="Whitney Book"/>
              </a:rPr>
              <a:t>uncsystem</a:t>
            </a:r>
            <a:r>
              <a:rPr lang="en-US" sz="1650" dirty="0">
                <a:solidFill>
                  <a:schemeClr val="accent1"/>
                </a:solidFill>
                <a:latin typeface="+mn-lt"/>
              </a:rPr>
              <a:t>           </a:t>
            </a:r>
            <a:r>
              <a:rPr lang="en-US" sz="1650" b="0" i="0" dirty="0">
                <a:solidFill>
                  <a:schemeClr val="accent1"/>
                </a:solidFill>
                <a:latin typeface="+mn-lt"/>
                <a:cs typeface="Whitney Book"/>
              </a:rPr>
              <a:t>@</a:t>
            </a:r>
            <a:r>
              <a:rPr lang="en-US" sz="1650" b="0" i="0" dirty="0" err="1">
                <a:solidFill>
                  <a:schemeClr val="accent1"/>
                </a:solidFill>
                <a:latin typeface="+mn-lt"/>
                <a:cs typeface="Whitney Book"/>
              </a:rPr>
              <a:t>UNC_system</a:t>
            </a:r>
            <a:r>
              <a:rPr lang="en-US" sz="1650" b="0" i="0" baseline="0" dirty="0">
                <a:solidFill>
                  <a:schemeClr val="accent1"/>
                </a:solidFill>
                <a:latin typeface="+mn-lt"/>
                <a:cs typeface="+mn-cs"/>
              </a:rPr>
              <a:t>           @</a:t>
            </a:r>
            <a:r>
              <a:rPr lang="en-US" sz="1650" b="0" i="0" dirty="0" err="1">
                <a:solidFill>
                  <a:schemeClr val="accent1"/>
                </a:solidFill>
                <a:latin typeface="+mn-lt"/>
                <a:cs typeface="Whitney Book"/>
              </a:rPr>
              <a:t>UNC_system</a:t>
            </a:r>
            <a:r>
              <a:rPr lang="en-US" sz="1650" b="0" i="0" dirty="0">
                <a:solidFill>
                  <a:schemeClr val="accent1"/>
                </a:solidFill>
                <a:latin typeface="+mn-lt"/>
                <a:cs typeface="Whitney Book"/>
              </a:rPr>
              <a:t> </a:t>
            </a:r>
          </a:p>
        </p:txBody>
      </p:sp>
      <p:pic>
        <p:nvPicPr>
          <p:cNvPr id="18" name="Picture 17"/>
          <p:cNvPicPr>
            <a:picLocks noChangeAspect="1"/>
          </p:cNvPicPr>
          <p:nvPr userDrawn="1"/>
        </p:nvPicPr>
        <p:blipFill>
          <a:blip r:embed="rId2"/>
          <a:stretch>
            <a:fillRect/>
          </a:stretch>
        </p:blipFill>
        <p:spPr>
          <a:xfrm>
            <a:off x="4040518" y="6453789"/>
            <a:ext cx="156832" cy="166607"/>
          </a:xfrm>
          <a:prstGeom prst="rect">
            <a:avLst/>
          </a:prstGeom>
        </p:spPr>
      </p:pic>
      <p:sp>
        <p:nvSpPr>
          <p:cNvPr id="20" name="Rectangle 19"/>
          <p:cNvSpPr>
            <a:spLocks noChangeAspect="1"/>
          </p:cNvSpPr>
          <p:nvPr userDrawn="1"/>
        </p:nvSpPr>
        <p:spPr>
          <a:xfrm>
            <a:off x="4015678"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21" name="Picture 20"/>
          <p:cNvPicPr>
            <a:picLocks noChangeAspect="1"/>
          </p:cNvPicPr>
          <p:nvPr userDrawn="1"/>
        </p:nvPicPr>
        <p:blipFill>
          <a:blip r:embed="rId3"/>
          <a:stretch>
            <a:fillRect/>
          </a:stretch>
        </p:blipFill>
        <p:spPr>
          <a:xfrm>
            <a:off x="5461250" y="6447439"/>
            <a:ext cx="183078" cy="183078"/>
          </a:xfrm>
          <a:prstGeom prst="rect">
            <a:avLst/>
          </a:prstGeom>
        </p:spPr>
      </p:pic>
      <p:sp>
        <p:nvSpPr>
          <p:cNvPr id="22" name="Rectangle 21"/>
          <p:cNvSpPr>
            <a:spLocks noChangeAspect="1"/>
          </p:cNvSpPr>
          <p:nvPr userDrawn="1"/>
        </p:nvSpPr>
        <p:spPr>
          <a:xfrm>
            <a:off x="5446827"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23" name="Picture 22"/>
          <p:cNvPicPr>
            <a:picLocks noChangeAspect="1"/>
          </p:cNvPicPr>
          <p:nvPr userDrawn="1"/>
        </p:nvPicPr>
        <p:blipFill>
          <a:blip r:embed="rId4"/>
          <a:stretch>
            <a:fillRect/>
          </a:stretch>
        </p:blipFill>
        <p:spPr>
          <a:xfrm>
            <a:off x="1495425" y="6443820"/>
            <a:ext cx="158028" cy="181880"/>
          </a:xfrm>
          <a:prstGeom prst="rect">
            <a:avLst/>
          </a:prstGeom>
        </p:spPr>
      </p:pic>
      <p:sp>
        <p:nvSpPr>
          <p:cNvPr id="24" name="Rectangle 23"/>
          <p:cNvSpPr>
            <a:spLocks noChangeAspect="1"/>
          </p:cNvSpPr>
          <p:nvPr userDrawn="1"/>
        </p:nvSpPr>
        <p:spPr>
          <a:xfrm>
            <a:off x="147153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25" name="Picture 24"/>
          <p:cNvPicPr>
            <a:picLocks noChangeAspect="1"/>
          </p:cNvPicPr>
          <p:nvPr userDrawn="1"/>
        </p:nvPicPr>
        <p:blipFill>
          <a:blip r:embed="rId5"/>
          <a:stretch>
            <a:fillRect/>
          </a:stretch>
        </p:blipFill>
        <p:spPr>
          <a:xfrm>
            <a:off x="7265233" y="6462143"/>
            <a:ext cx="155448" cy="155448"/>
          </a:xfrm>
          <a:prstGeom prst="rect">
            <a:avLst/>
          </a:prstGeom>
        </p:spPr>
      </p:pic>
      <p:sp>
        <p:nvSpPr>
          <p:cNvPr id="26" name="Rectangle 25"/>
          <p:cNvSpPr>
            <a:spLocks noChangeAspect="1"/>
          </p:cNvSpPr>
          <p:nvPr userDrawn="1"/>
        </p:nvSpPr>
        <p:spPr>
          <a:xfrm>
            <a:off x="7231026"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Tree>
    <p:extLst>
      <p:ext uri="{BB962C8B-B14F-4D97-AF65-F5344CB8AC3E}">
        <p14:creationId xmlns:p14="http://schemas.microsoft.com/office/powerpoint/2010/main" val="31220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closing 2)">
    <p:spTree>
      <p:nvGrpSpPr>
        <p:cNvPr id="1" name=""/>
        <p:cNvGrpSpPr/>
        <p:nvPr/>
      </p:nvGrpSpPr>
      <p:grpSpPr>
        <a:xfrm>
          <a:off x="0" y="0"/>
          <a:ext cx="0" cy="0"/>
          <a:chOff x="0" y="0"/>
          <a:chExt cx="0" cy="0"/>
        </a:xfrm>
      </p:grpSpPr>
      <p:sp>
        <p:nvSpPr>
          <p:cNvPr id="19" name="Rectangle 18"/>
          <p:cNvSpPr/>
          <p:nvPr userDrawn="1"/>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557978" y="2962846"/>
            <a:ext cx="4028043" cy="892552"/>
          </a:xfrm>
          <a:prstGeom prst="rect">
            <a:avLst/>
          </a:prstGeom>
          <a:noFill/>
        </p:spPr>
        <p:txBody>
          <a:bodyPr wrap="square" rtlCol="0">
            <a:spAutoFit/>
          </a:bodyPr>
          <a:lstStyle/>
          <a:p>
            <a:pPr algn="ctr"/>
            <a:r>
              <a:rPr lang="en-US" sz="4800" dirty="0">
                <a:solidFill>
                  <a:schemeClr val="accent1"/>
                </a:solidFill>
              </a:rPr>
              <a:t>QUESTIONS</a:t>
            </a:r>
            <a:r>
              <a:rPr lang="en-US" sz="5200" dirty="0">
                <a:solidFill>
                  <a:schemeClr val="accent1"/>
                </a:solidFill>
              </a:rPr>
              <a:t>?</a:t>
            </a:r>
          </a:p>
        </p:txBody>
      </p:sp>
      <p:sp>
        <p:nvSpPr>
          <p:cNvPr id="21" name="Rectangle 20"/>
          <p:cNvSpPr>
            <a:spLocks noChangeAspect="1"/>
          </p:cNvSpPr>
          <p:nvPr userDrawn="1"/>
        </p:nvSpPr>
        <p:spPr>
          <a:xfrm>
            <a:off x="2557979" y="2514600"/>
            <a:ext cx="4028043" cy="1828800"/>
          </a:xfrm>
          <a:prstGeom prst="rect">
            <a:avLst/>
          </a:prstGeom>
          <a:noFill/>
          <a:ln w="57150" cmpd="sng">
            <a:solidFill>
              <a:srgbClr val="0F48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
        <p:nvSpPr>
          <p:cNvPr id="12" name="Rectangle 11"/>
          <p:cNvSpPr/>
          <p:nvPr userDrawn="1"/>
        </p:nvSpPr>
        <p:spPr>
          <a:xfrm>
            <a:off x="2557979" y="2514600"/>
            <a:ext cx="4028043" cy="182880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291109" y="6354930"/>
            <a:ext cx="8553956" cy="346249"/>
          </a:xfrm>
          <a:prstGeom prst="rect">
            <a:avLst/>
          </a:prstGeom>
          <a:noFill/>
        </p:spPr>
        <p:txBody>
          <a:bodyPr wrap="square" rtlCol="0">
            <a:spAutoFit/>
          </a:bodyPr>
          <a:lstStyle/>
          <a:p>
            <a:pPr algn="l">
              <a:spcBef>
                <a:spcPts val="300"/>
              </a:spcBef>
            </a:pPr>
            <a:r>
              <a:rPr lang="en-US" sz="1650" dirty="0">
                <a:solidFill>
                  <a:schemeClr val="accent1"/>
                </a:solidFill>
                <a:latin typeface="+mn-lt"/>
              </a:rPr>
              <a:t>CONNECT           </a:t>
            </a:r>
            <a:r>
              <a:rPr lang="en-US" sz="1650" b="0" i="0" dirty="0" err="1">
                <a:solidFill>
                  <a:schemeClr val="accent1"/>
                </a:solidFill>
                <a:latin typeface="+mn-lt"/>
                <a:cs typeface="Whitney Book"/>
              </a:rPr>
              <a:t>www.northcarolina.edu</a:t>
            </a:r>
            <a:r>
              <a:rPr lang="en-US" sz="1650" dirty="0">
                <a:solidFill>
                  <a:schemeClr val="accent1"/>
                </a:solidFill>
                <a:latin typeface="+mn-lt"/>
              </a:rPr>
              <a:t>           </a:t>
            </a:r>
            <a:r>
              <a:rPr lang="en-US" sz="1650" b="0" i="0" dirty="0" err="1">
                <a:solidFill>
                  <a:schemeClr val="accent1"/>
                </a:solidFill>
                <a:latin typeface="+mn-lt"/>
                <a:cs typeface="Whitney Book"/>
              </a:rPr>
              <a:t>uncsystem</a:t>
            </a:r>
            <a:r>
              <a:rPr lang="en-US" sz="1650" dirty="0">
                <a:solidFill>
                  <a:schemeClr val="accent1"/>
                </a:solidFill>
                <a:latin typeface="+mn-lt"/>
              </a:rPr>
              <a:t>           </a:t>
            </a:r>
            <a:r>
              <a:rPr lang="en-US" sz="1650" b="0" i="0" dirty="0">
                <a:solidFill>
                  <a:schemeClr val="accent1"/>
                </a:solidFill>
                <a:latin typeface="+mn-lt"/>
                <a:cs typeface="Whitney Book"/>
              </a:rPr>
              <a:t>@</a:t>
            </a:r>
            <a:r>
              <a:rPr lang="en-US" sz="1650" b="0" i="0" dirty="0" err="1">
                <a:solidFill>
                  <a:schemeClr val="accent1"/>
                </a:solidFill>
                <a:latin typeface="+mn-lt"/>
                <a:cs typeface="Whitney Book"/>
              </a:rPr>
              <a:t>UNC_system</a:t>
            </a:r>
            <a:r>
              <a:rPr lang="en-US" sz="1650" b="0" i="0" baseline="0" dirty="0">
                <a:solidFill>
                  <a:schemeClr val="accent1"/>
                </a:solidFill>
                <a:latin typeface="+mn-lt"/>
                <a:cs typeface="+mn-cs"/>
              </a:rPr>
              <a:t>           @</a:t>
            </a:r>
            <a:r>
              <a:rPr lang="en-US" sz="1650" b="0" i="0" dirty="0" err="1">
                <a:solidFill>
                  <a:schemeClr val="accent1"/>
                </a:solidFill>
                <a:latin typeface="+mn-lt"/>
                <a:cs typeface="Whitney Book"/>
              </a:rPr>
              <a:t>UNC_system</a:t>
            </a:r>
            <a:r>
              <a:rPr lang="en-US" sz="1650" b="0" i="0" dirty="0">
                <a:solidFill>
                  <a:schemeClr val="accent1"/>
                </a:solidFill>
                <a:latin typeface="+mn-lt"/>
                <a:cs typeface="Whitney Book"/>
              </a:rPr>
              <a:t> </a:t>
            </a:r>
          </a:p>
        </p:txBody>
      </p:sp>
      <p:pic>
        <p:nvPicPr>
          <p:cNvPr id="15" name="Picture 14"/>
          <p:cNvPicPr>
            <a:picLocks noChangeAspect="1"/>
          </p:cNvPicPr>
          <p:nvPr userDrawn="1"/>
        </p:nvPicPr>
        <p:blipFill>
          <a:blip r:embed="rId2">
            <a:biLevel thresh="75000"/>
          </a:blip>
          <a:stretch>
            <a:fillRect/>
          </a:stretch>
        </p:blipFill>
        <p:spPr>
          <a:xfrm>
            <a:off x="4090380" y="6470650"/>
            <a:ext cx="75438" cy="145288"/>
          </a:xfrm>
          <a:prstGeom prst="rect">
            <a:avLst/>
          </a:prstGeom>
        </p:spPr>
      </p:pic>
      <p:sp>
        <p:nvSpPr>
          <p:cNvPr id="16" name="Rectangle 15"/>
          <p:cNvSpPr>
            <a:spLocks noChangeAspect="1"/>
          </p:cNvSpPr>
          <p:nvPr userDrawn="1"/>
        </p:nvSpPr>
        <p:spPr>
          <a:xfrm>
            <a:off x="4015678" y="6432550"/>
            <a:ext cx="207730" cy="211106"/>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17" name="Picture 16"/>
          <p:cNvPicPr>
            <a:picLocks noChangeAspect="1"/>
          </p:cNvPicPr>
          <p:nvPr userDrawn="1"/>
        </p:nvPicPr>
        <p:blipFill>
          <a:blip r:embed="rId3">
            <a:biLevel thresh="75000"/>
          </a:blip>
          <a:stretch>
            <a:fillRect/>
          </a:stretch>
        </p:blipFill>
        <p:spPr>
          <a:xfrm>
            <a:off x="5487384" y="6489702"/>
            <a:ext cx="137160" cy="111252"/>
          </a:xfrm>
          <a:prstGeom prst="rect">
            <a:avLst/>
          </a:prstGeom>
        </p:spPr>
      </p:pic>
      <p:sp>
        <p:nvSpPr>
          <p:cNvPr id="18" name="Rectangle 17"/>
          <p:cNvSpPr>
            <a:spLocks noChangeAspect="1"/>
          </p:cNvSpPr>
          <p:nvPr userDrawn="1"/>
        </p:nvSpPr>
        <p:spPr>
          <a:xfrm>
            <a:off x="5446827" y="6432550"/>
            <a:ext cx="207730" cy="211106"/>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23" name="Picture 22"/>
          <p:cNvPicPr>
            <a:picLocks noChangeAspect="1"/>
          </p:cNvPicPr>
          <p:nvPr userDrawn="1"/>
        </p:nvPicPr>
        <p:blipFill>
          <a:blip r:embed="rId4">
            <a:biLevel thresh="75000"/>
          </a:blip>
          <a:stretch>
            <a:fillRect/>
          </a:stretch>
        </p:blipFill>
        <p:spPr>
          <a:xfrm>
            <a:off x="1524981" y="6451214"/>
            <a:ext cx="128471" cy="169619"/>
          </a:xfrm>
          <a:prstGeom prst="rect">
            <a:avLst/>
          </a:prstGeom>
        </p:spPr>
      </p:pic>
      <p:sp>
        <p:nvSpPr>
          <p:cNvPr id="30" name="Rectangle 29"/>
          <p:cNvSpPr>
            <a:spLocks noChangeAspect="1"/>
          </p:cNvSpPr>
          <p:nvPr userDrawn="1"/>
        </p:nvSpPr>
        <p:spPr>
          <a:xfrm>
            <a:off x="1471539" y="6432550"/>
            <a:ext cx="207730" cy="211106"/>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31" name="Picture 30"/>
          <p:cNvPicPr>
            <a:picLocks noChangeAspect="1"/>
          </p:cNvPicPr>
          <p:nvPr userDrawn="1"/>
        </p:nvPicPr>
        <p:blipFill>
          <a:blip r:embed="rId5">
            <a:biLevel thresh="75000"/>
            <a:extLst>
              <a:ext uri="{28A0092B-C50C-407E-A947-70E740481C1C}">
                <a14:useLocalDpi xmlns:a14="http://schemas.microsoft.com/office/drawing/2010/main" val="0"/>
              </a:ext>
            </a:extLst>
          </a:blip>
          <a:stretch>
            <a:fillRect/>
          </a:stretch>
        </p:blipFill>
        <p:spPr>
          <a:xfrm>
            <a:off x="7265233" y="6462143"/>
            <a:ext cx="155448" cy="155448"/>
          </a:xfrm>
          <a:prstGeom prst="rect">
            <a:avLst/>
          </a:prstGeom>
        </p:spPr>
      </p:pic>
      <p:sp>
        <p:nvSpPr>
          <p:cNvPr id="32" name="Rectangle 31"/>
          <p:cNvSpPr>
            <a:spLocks noChangeAspect="1"/>
          </p:cNvSpPr>
          <p:nvPr userDrawn="1"/>
        </p:nvSpPr>
        <p:spPr>
          <a:xfrm>
            <a:off x="7231026" y="6432550"/>
            <a:ext cx="207730" cy="211106"/>
          </a:xfrm>
          <a:prstGeom prst="rect">
            <a:avLst/>
          </a:prstGeom>
          <a:noFill/>
          <a:ln w="3175"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Tree>
    <p:extLst>
      <p:ext uri="{BB962C8B-B14F-4D97-AF65-F5344CB8AC3E}">
        <p14:creationId xmlns:p14="http://schemas.microsoft.com/office/powerpoint/2010/main" val="323882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a:spLocks/>
          </p:cNvSpPr>
          <p:nvPr/>
        </p:nvSpPr>
        <p:spPr>
          <a:xfrm>
            <a:off x="2289621" y="2514600"/>
            <a:ext cx="4572000" cy="182880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pic>
        <p:nvPicPr>
          <p:cNvPr id="12" name="Picture 11"/>
          <p:cNvPicPr>
            <a:picLocks noChangeAspect="1"/>
          </p:cNvPicPr>
          <p:nvPr/>
        </p:nvPicPr>
        <p:blipFill>
          <a:blip r:embed="rId9"/>
          <a:stretch>
            <a:fillRect/>
          </a:stretch>
        </p:blipFill>
        <p:spPr>
          <a:xfrm>
            <a:off x="2929701" y="3291398"/>
            <a:ext cx="3291840" cy="314960"/>
          </a:xfrm>
          <a:prstGeom prst="rect">
            <a:avLst/>
          </a:prstGeom>
        </p:spPr>
      </p:pic>
      <p:sp>
        <p:nvSpPr>
          <p:cNvPr id="2" name="Slide Number Placeholder 1">
            <a:extLst>
              <a:ext uri="{FF2B5EF4-FFF2-40B4-BE49-F238E27FC236}">
                <a16:creationId xmlns:a16="http://schemas.microsoft.com/office/drawing/2014/main" id="{087BA0DF-32D7-0C47-B016-5F540182FE49}"/>
              </a:ext>
            </a:extLst>
          </p:cNvPr>
          <p:cNvSpPr>
            <a:spLocks noGrp="1"/>
          </p:cNvSpPr>
          <p:nvPr>
            <p:ph type="sldNum" sz="quarter" idx="4"/>
          </p:nvPr>
        </p:nvSpPr>
        <p:spPr>
          <a:xfrm>
            <a:off x="8229600" y="6309361"/>
            <a:ext cx="414959" cy="200770"/>
          </a:xfrm>
          <a:prstGeom prst="rect">
            <a:avLst/>
          </a:prstGeom>
        </p:spPr>
        <p:txBody>
          <a:bodyPr vert="horz" wrap="none" lIns="0" tIns="0" rIns="0" bIns="0" rtlCol="0" anchor="t" anchorCtr="0"/>
          <a:lstStyle>
            <a:lvl1pPr algn="r">
              <a:defRPr sz="1200">
                <a:solidFill>
                  <a:schemeClr val="accent1"/>
                </a:solidFill>
              </a:defRPr>
            </a:lvl1pPr>
          </a:lstStyle>
          <a:p>
            <a:fld id="{95FDE913-508A-8F41-B74F-DB06C609F153}" type="slidenum">
              <a:rPr lang="en-US" smtClean="0"/>
              <a:pPr/>
              <a:t>‹#›</a:t>
            </a:fld>
            <a:endParaRPr lang="en-US" dirty="0"/>
          </a:p>
        </p:txBody>
      </p:sp>
    </p:spTree>
    <p:extLst>
      <p:ext uri="{BB962C8B-B14F-4D97-AF65-F5344CB8AC3E}">
        <p14:creationId xmlns:p14="http://schemas.microsoft.com/office/powerpoint/2010/main" val="77881543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3" r:id="rId3"/>
    <p:sldLayoutId id="2147483650" r:id="rId4"/>
    <p:sldLayoutId id="2147483652" r:id="rId5"/>
    <p:sldLayoutId id="2147483660" r:id="rId6"/>
    <p:sldLayoutId id="2147483665"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r>
              <a:rPr lang="en-US" sz="2800" i="0" u="none" strike="noStrike" baseline="0" dirty="0">
                <a:solidFill>
                  <a:srgbClr val="000000"/>
                </a:solidFill>
                <a:latin typeface="Calibri" panose="020F0502020204030204" pitchFamily="34" charset="0"/>
              </a:rPr>
              <a:t>Effective and appropriate Advocacy</a:t>
            </a:r>
            <a:endParaRPr lang="en-US" sz="2800" dirty="0">
              <a:solidFill>
                <a:srgbClr val="364044"/>
              </a:solidFill>
            </a:endParaRPr>
          </a:p>
        </p:txBody>
      </p:sp>
      <p:sp>
        <p:nvSpPr>
          <p:cNvPr id="3" name="Subtitle 2"/>
          <p:cNvSpPr>
            <a:spLocks noGrp="1"/>
          </p:cNvSpPr>
          <p:nvPr>
            <p:ph type="subTitle" idx="1"/>
          </p:nvPr>
        </p:nvSpPr>
        <p:spPr>
          <a:xfrm>
            <a:off x="1371600" y="3414086"/>
            <a:ext cx="6400800" cy="2098440"/>
          </a:xfrm>
        </p:spPr>
        <p:txBody>
          <a:bodyPr>
            <a:noAutofit/>
          </a:bodyPr>
          <a:lstStyle/>
          <a:p>
            <a:pPr lvl="0"/>
            <a:endParaRPr lang="en-US" sz="2300" b="1" dirty="0">
              <a:solidFill>
                <a:srgbClr val="364044"/>
              </a:solidFill>
            </a:endParaRPr>
          </a:p>
          <a:p>
            <a:pPr lvl="0"/>
            <a:endParaRPr lang="en-US" sz="2300" b="1" dirty="0">
              <a:solidFill>
                <a:srgbClr val="364044"/>
              </a:solidFill>
            </a:endParaRPr>
          </a:p>
          <a:p>
            <a:pPr lvl="0"/>
            <a:r>
              <a:rPr lang="en-US" sz="2300" b="1" dirty="0">
                <a:solidFill>
                  <a:srgbClr val="364044"/>
                </a:solidFill>
              </a:rPr>
              <a:t>Bart Goodson</a:t>
            </a:r>
          </a:p>
          <a:p>
            <a:r>
              <a:rPr lang="en-US" sz="1800" b="1" dirty="0">
                <a:solidFill>
                  <a:srgbClr val="140800"/>
                </a:solidFill>
                <a:effectLst/>
                <a:latin typeface="Calibri" panose="020F0502020204030204" pitchFamily="34" charset="0"/>
                <a:ea typeface="Calibri" panose="020F0502020204030204" pitchFamily="34" charset="0"/>
              </a:rPr>
              <a:t>Senior Vice President of Government Relations</a:t>
            </a:r>
            <a:endParaRPr lang="en-US" sz="2300" b="1" dirty="0">
              <a:solidFill>
                <a:srgbClr val="140800"/>
              </a:solidFill>
            </a:endParaRPr>
          </a:p>
          <a:p>
            <a:pPr lvl="0"/>
            <a:endParaRPr lang="en-US" sz="2300" b="1" dirty="0">
              <a:solidFill>
                <a:srgbClr val="364044"/>
              </a:solidFill>
            </a:endParaRPr>
          </a:p>
          <a:p>
            <a:r>
              <a:rPr lang="en-US" sz="1800" b="1" i="0" u="none" strike="noStrike" baseline="0" dirty="0">
                <a:solidFill>
                  <a:srgbClr val="BB1F52"/>
                </a:solidFill>
                <a:latin typeface="Calibri" panose="020F0502020204030204" pitchFamily="34" charset="0"/>
              </a:rPr>
              <a:t>Board of Trustees Workshop</a:t>
            </a:r>
          </a:p>
          <a:p>
            <a:r>
              <a:rPr lang="en-US" sz="1800" b="0" i="0" u="none" strike="noStrike" baseline="0" dirty="0">
                <a:solidFill>
                  <a:srgbClr val="000000"/>
                </a:solidFill>
                <a:latin typeface="Calibri" panose="020F0502020204030204" pitchFamily="34" charset="0"/>
              </a:rPr>
              <a:t> </a:t>
            </a:r>
            <a:r>
              <a:rPr lang="en-US" sz="1800" b="1" i="0" u="none" strike="noStrike" baseline="0" dirty="0">
                <a:solidFill>
                  <a:srgbClr val="BB1F52"/>
                </a:solidFill>
                <a:latin typeface="Calibri" panose="020F0502020204030204" pitchFamily="34" charset="0"/>
              </a:rPr>
              <a:t>Wednesday, October 15, 2025</a:t>
            </a:r>
            <a:endParaRPr lang="en-US" sz="1800" dirty="0"/>
          </a:p>
          <a:p>
            <a:pPr lvl="0"/>
            <a:endParaRPr lang="en-US" sz="2300" b="1" dirty="0">
              <a:solidFill>
                <a:srgbClr val="364044"/>
              </a:solidFill>
            </a:endParaRPr>
          </a:p>
        </p:txBody>
      </p:sp>
      <p:sp>
        <p:nvSpPr>
          <p:cNvPr id="10" name="Slide Number Placeholder 9">
            <a:extLst>
              <a:ext uri="{FF2B5EF4-FFF2-40B4-BE49-F238E27FC236}">
                <a16:creationId xmlns:a16="http://schemas.microsoft.com/office/drawing/2014/main" id="{7CE729FF-8E24-A84A-9BB1-A4BBF4F84EC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FDE913-508A-8F41-B74F-DB06C609F153}" type="slidenum">
              <a:rPr kumimoji="0" lang="en-US" sz="1200" b="0" i="0" u="none" strike="noStrike" kern="1200" cap="none" spc="0" normalizeH="0" baseline="0" noProof="0" smtClean="0">
                <a:ln>
                  <a:noFill/>
                </a:ln>
                <a:solidFill>
                  <a:srgbClr val="364044"/>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36404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89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57C6D7-FF8B-F0F7-A76B-67C021D57BC5}"/>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Individual Voices (Noise?) Vs. Unified Voice</a:t>
            </a:r>
          </a:p>
          <a:p>
            <a:pPr marL="0" indent="0" algn="ctr">
              <a:buNone/>
            </a:pPr>
            <a:endParaRPr lang="en-US" dirty="0"/>
          </a:p>
          <a:p>
            <a:pPr marL="0" indent="0" algn="ctr">
              <a:buNone/>
            </a:pPr>
            <a:r>
              <a:rPr lang="en-US" dirty="0"/>
              <a:t>We Row Together (By Design) </a:t>
            </a:r>
          </a:p>
        </p:txBody>
      </p:sp>
      <p:sp>
        <p:nvSpPr>
          <p:cNvPr id="4" name="Slide Number Placeholder 3">
            <a:extLst>
              <a:ext uri="{FF2B5EF4-FFF2-40B4-BE49-F238E27FC236}">
                <a16:creationId xmlns:a16="http://schemas.microsoft.com/office/drawing/2014/main" id="{DAF657B8-D61E-3349-ECAD-BF70A3EF9C0E}"/>
              </a:ext>
            </a:extLst>
          </p:cNvPr>
          <p:cNvSpPr>
            <a:spLocks noGrp="1"/>
          </p:cNvSpPr>
          <p:nvPr>
            <p:ph type="sldNum" sz="quarter" idx="10"/>
          </p:nvPr>
        </p:nvSpPr>
        <p:spPr/>
        <p:txBody>
          <a:bodyPr/>
          <a:lstStyle/>
          <a:p>
            <a:fld id="{95FDE913-508A-8F41-B74F-DB06C609F153}" type="slidenum">
              <a:rPr lang="en-US" smtClean="0"/>
              <a:t>2</a:t>
            </a:fld>
            <a:endParaRPr lang="en-US" dirty="0"/>
          </a:p>
        </p:txBody>
      </p:sp>
    </p:spTree>
    <p:extLst>
      <p:ext uri="{BB962C8B-B14F-4D97-AF65-F5344CB8AC3E}">
        <p14:creationId xmlns:p14="http://schemas.microsoft.com/office/powerpoint/2010/main" val="268612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3464-1653-3406-E2A3-7096138683AD}"/>
              </a:ext>
            </a:extLst>
          </p:cNvPr>
          <p:cNvSpPr>
            <a:spLocks noGrp="1"/>
          </p:cNvSpPr>
          <p:nvPr>
            <p:ph type="title"/>
          </p:nvPr>
        </p:nvSpPr>
        <p:spPr/>
        <p:txBody>
          <a:bodyPr/>
          <a:lstStyle/>
          <a:p>
            <a:r>
              <a:rPr lang="en-US" sz="1800" b="1" i="0" dirty="0">
                <a:solidFill>
                  <a:srgbClr val="000000"/>
                </a:solidFill>
                <a:effectLst/>
                <a:latin typeface="Calibri" panose="020F0502020204030204" pitchFamily="34" charset="0"/>
              </a:rPr>
              <a:t>Policy 300.1.4 on Campus State Relations Officers</a:t>
            </a:r>
            <a:endParaRPr lang="en-US" dirty="0"/>
          </a:p>
        </p:txBody>
      </p:sp>
      <p:sp>
        <p:nvSpPr>
          <p:cNvPr id="3" name="Content Placeholder 2">
            <a:extLst>
              <a:ext uri="{FF2B5EF4-FFF2-40B4-BE49-F238E27FC236}">
                <a16:creationId xmlns:a16="http://schemas.microsoft.com/office/drawing/2014/main" id="{BD17F297-AF87-D581-8F3C-81EF2203070F}"/>
              </a:ext>
            </a:extLst>
          </p:cNvPr>
          <p:cNvSpPr>
            <a:spLocks noGrp="1"/>
          </p:cNvSpPr>
          <p:nvPr>
            <p:ph idx="1"/>
          </p:nvPr>
        </p:nvSpPr>
        <p:spPr/>
        <p:txBody>
          <a:bodyPr/>
          <a:lstStyle/>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As set forth in </a:t>
            </a:r>
            <a:r>
              <a:rPr kumimoji="0" lang="en-US" altLang="en-US" sz="1250" b="0" i="1" u="none" strike="noStrike" cap="none" normalizeH="0" baseline="0" dirty="0">
                <a:ln>
                  <a:noFill/>
                </a:ln>
                <a:solidFill>
                  <a:srgbClr val="000000"/>
                </a:solidFill>
                <a:effectLst/>
                <a:highlight>
                  <a:srgbClr val="FFFF00"/>
                </a:highlight>
                <a:latin typeface="+mn-lt"/>
                <a:cs typeface="Calibri" panose="020F0502020204030204" pitchFamily="34" charset="0"/>
              </a:rPr>
              <a:t>The</a:t>
            </a: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 </a:t>
            </a:r>
            <a:r>
              <a:rPr kumimoji="0" lang="en-US" altLang="en-US" sz="1250" b="0" i="1" u="none" strike="noStrike" cap="none" normalizeH="0" baseline="0" dirty="0">
                <a:ln>
                  <a:noFill/>
                </a:ln>
                <a:solidFill>
                  <a:srgbClr val="000000"/>
                </a:solidFill>
                <a:effectLst/>
                <a:highlight>
                  <a:srgbClr val="FFFF00"/>
                </a:highlight>
                <a:latin typeface="+mn-lt"/>
                <a:cs typeface="Calibri" panose="020F0502020204030204" pitchFamily="34" charset="0"/>
              </a:rPr>
              <a:t>Code</a:t>
            </a: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 the president is the University’s representative to all governmental bodies.  The president is presumed by the Governor and members of the General Assembly to direct all activities on behalf of all parts of the University and to be answerable for them. </a:t>
            </a:r>
            <a:r>
              <a:rPr kumimoji="0" lang="en-US" altLang="en-US" sz="1250" b="0" i="0" u="none" strike="noStrike" cap="none" normalizeH="0" baseline="0" dirty="0">
                <a:ln>
                  <a:noFill/>
                </a:ln>
                <a:solidFill>
                  <a:srgbClr val="000000"/>
                </a:solidFill>
                <a:effectLst/>
                <a:latin typeface="+mn-lt"/>
                <a:cs typeface="Calibri" panose="020F0502020204030204" pitchFamily="34" charset="0"/>
              </a:rPr>
              <a:t> These are the most important principles in ensuring effective communication and advocacy of the interests of the University and its constituent campuses.</a:t>
            </a:r>
            <a:endParaRPr lang="en-US" altLang="en-US" sz="1250" dirty="0">
              <a:solidFill>
                <a:srgbClr val="000000"/>
              </a:solidFill>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endParaRPr kumimoji="0" lang="en-US" altLang="en-US" sz="1250" b="0" i="0" u="none" strike="noStrike" cap="none" normalizeH="0" baseline="0" dirty="0">
              <a:ln>
                <a:noFill/>
              </a:ln>
              <a:solidFill>
                <a:srgbClr val="000000"/>
              </a:solidFill>
              <a:effectLst/>
              <a:latin typeface="+mn-lt"/>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latin typeface="+mn-lt"/>
                <a:cs typeface="Calibri" panose="020F0502020204030204" pitchFamily="34" charset="0"/>
              </a:rPr>
              <a:t>Under the direction of the president, the vice president for public affairs and his or her staff have primary responsibility for representation of the University before governmental bodies.  They may be assisted in this effort by campus officers who shall act at the request and under the direction of the vice president and his or her staff.</a:t>
            </a:r>
            <a:endParaRPr lang="en-US" altLang="en-US" sz="1250" dirty="0">
              <a:solidFill>
                <a:srgbClr val="000000"/>
              </a:solidFill>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endParaRPr kumimoji="0" lang="en-US" altLang="en-US" sz="1250" b="0" i="0" u="none" strike="noStrike" cap="none" normalizeH="0" baseline="0" dirty="0">
              <a:ln>
                <a:noFill/>
              </a:ln>
              <a:solidFill>
                <a:srgbClr val="000000"/>
              </a:solidFill>
              <a:effectLst/>
              <a:latin typeface="+mn-lt"/>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The chancellors may designate, in consultation with the president and the vice president for public affairs, a campus officer to carry out the functions of state relations officer. </a:t>
            </a:r>
            <a:r>
              <a:rPr kumimoji="0" lang="en-US" altLang="en-US" sz="1250" b="0" i="0" u="none" strike="noStrike" cap="none" normalizeH="0" baseline="0" dirty="0">
                <a:ln>
                  <a:noFill/>
                </a:ln>
                <a:solidFill>
                  <a:srgbClr val="000000"/>
                </a:solidFill>
                <a:effectLst/>
                <a:latin typeface="+mn-lt"/>
                <a:cs typeface="Calibri" panose="020F0502020204030204" pitchFamily="34" charset="0"/>
              </a:rPr>
              <a:t>   The campus state relations function shall constitute no more than 25 percent of each designee’s time, and no campus title shall refer to government or state relations.  </a:t>
            </a: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The duties and responsibilities of the campus designee with regard to state relations shall be to assist the president and his or her designees with building support for the University’s budget request and legislative priorities.</a:t>
            </a:r>
            <a:r>
              <a:rPr kumimoji="0" lang="en-US" altLang="en-US" sz="1250" b="0" i="0" u="none" strike="noStrike" cap="none" normalizeH="0" baseline="0" dirty="0">
                <a:ln>
                  <a:noFill/>
                </a:ln>
                <a:solidFill>
                  <a:srgbClr val="000000"/>
                </a:solidFill>
                <a:effectLst/>
                <a:latin typeface="+mn-lt"/>
                <a:cs typeface="Calibri" panose="020F0502020204030204" pitchFamily="34" charset="0"/>
              </a:rPr>
              <a:t>  It is the expectation of the Board that the state relations function shall be a minor part of each such designee’s responsibilities.</a:t>
            </a:r>
            <a:endParaRPr lang="en-US" altLang="en-US" sz="1250" dirty="0">
              <a:solidFill>
                <a:srgbClr val="000000"/>
              </a:solidFill>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endParaRPr kumimoji="0" lang="en-US" altLang="en-US" sz="1250" b="0" i="0" u="none" strike="noStrike" cap="none" normalizeH="0" baseline="0" dirty="0">
              <a:ln>
                <a:noFill/>
              </a:ln>
              <a:solidFill>
                <a:srgbClr val="000000"/>
              </a:solidFill>
              <a:effectLst/>
              <a:latin typeface="+mn-lt"/>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In each instance, the individual so designated shall, in addition to reporting to his or her campus supervisor report to the vice president for public affairs solely with regard to any state relations responsibilities. </a:t>
            </a:r>
            <a:r>
              <a:rPr kumimoji="0" lang="en-US" altLang="en-US" sz="1250" b="0" i="0" u="none" strike="noStrike" cap="none" normalizeH="0" baseline="0" dirty="0">
                <a:ln>
                  <a:noFill/>
                </a:ln>
                <a:solidFill>
                  <a:srgbClr val="000000"/>
                </a:solidFill>
                <a:effectLst/>
                <a:latin typeface="+mn-lt"/>
                <a:cs typeface="Calibri" panose="020F0502020204030204" pitchFamily="34" charset="0"/>
              </a:rPr>
              <a:t>The vice president shall provide to the campus supervisor an annual performance evaluation of the campus officer with state relations responsibilities.</a:t>
            </a:r>
            <a:br>
              <a:rPr kumimoji="0" lang="en-US" altLang="en-US" sz="1250" b="0" i="0" u="none" strike="noStrike" cap="none" normalizeH="0" baseline="0" dirty="0">
                <a:ln>
                  <a:noFill/>
                </a:ln>
                <a:solidFill>
                  <a:srgbClr val="000000"/>
                </a:solidFill>
                <a:effectLst/>
                <a:latin typeface="+mn-lt"/>
                <a:cs typeface="Calibri" panose="020F0502020204030204" pitchFamily="34" charset="0"/>
              </a:rPr>
            </a:br>
            <a:endParaRPr kumimoji="0" lang="en-US" altLang="en-US" sz="1250" b="0" i="0" u="none" strike="noStrike" cap="none" normalizeH="0" baseline="0" dirty="0">
              <a:ln>
                <a:noFill/>
              </a:ln>
              <a:solidFill>
                <a:schemeClr val="tx1"/>
              </a:solidFill>
              <a:effectLst/>
              <a:latin typeface="+mn-lt"/>
            </a:endParaRPr>
          </a:p>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latin typeface="+mn-lt"/>
                <a:cs typeface="Calibri" panose="020F0502020204030204" pitchFamily="34" charset="0"/>
              </a:rPr>
              <a:t>The president shall take necessary and appropriate actions to implement this policy and shall report on such implementation to the Committee on University Personnel.  The president shall also report to the committee periodically on the efficacy of the structure established pursuant to this policy, and shall make recommendations regarding the continuance and/or modification of the policy.</a:t>
            </a:r>
            <a:endParaRPr lang="en-US" sz="1250" dirty="0">
              <a:highlight>
                <a:srgbClr val="FFFF00"/>
              </a:highlight>
            </a:endParaRPr>
          </a:p>
        </p:txBody>
      </p:sp>
      <p:sp>
        <p:nvSpPr>
          <p:cNvPr id="4" name="Slide Number Placeholder 3">
            <a:extLst>
              <a:ext uri="{FF2B5EF4-FFF2-40B4-BE49-F238E27FC236}">
                <a16:creationId xmlns:a16="http://schemas.microsoft.com/office/drawing/2014/main" id="{D3886BEE-C20D-09AD-2174-98216E803D05}"/>
              </a:ext>
            </a:extLst>
          </p:cNvPr>
          <p:cNvSpPr>
            <a:spLocks noGrp="1"/>
          </p:cNvSpPr>
          <p:nvPr>
            <p:ph type="sldNum" sz="quarter" idx="10"/>
          </p:nvPr>
        </p:nvSpPr>
        <p:spPr/>
        <p:txBody>
          <a:bodyPr/>
          <a:lstStyle/>
          <a:p>
            <a:fld id="{95FDE913-508A-8F41-B74F-DB06C609F153}" type="slidenum">
              <a:rPr lang="en-US" smtClean="0"/>
              <a:t>3</a:t>
            </a:fld>
            <a:endParaRPr lang="en-US" dirty="0"/>
          </a:p>
        </p:txBody>
      </p:sp>
    </p:spTree>
    <p:extLst>
      <p:ext uri="{BB962C8B-B14F-4D97-AF65-F5344CB8AC3E}">
        <p14:creationId xmlns:p14="http://schemas.microsoft.com/office/powerpoint/2010/main" val="325607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5D374-5463-7398-B5D0-A6C9CBEC65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E9E0C-891A-E03B-C8AD-F1D8B3A2346F}"/>
              </a:ext>
            </a:extLst>
          </p:cNvPr>
          <p:cNvSpPr>
            <a:spLocks noGrp="1"/>
          </p:cNvSpPr>
          <p:nvPr>
            <p:ph type="title"/>
          </p:nvPr>
        </p:nvSpPr>
        <p:spPr/>
        <p:txBody>
          <a:bodyPr/>
          <a:lstStyle/>
          <a:p>
            <a:r>
              <a:rPr lang="en-US" sz="1800" b="1" i="0" dirty="0">
                <a:solidFill>
                  <a:srgbClr val="000000"/>
                </a:solidFill>
                <a:effectLst/>
                <a:latin typeface="Calibri" panose="020F0502020204030204" pitchFamily="34" charset="0"/>
              </a:rPr>
              <a:t>Policy 300.1.4 on Campus State Relations Officers</a:t>
            </a:r>
            <a:endParaRPr lang="en-US" dirty="0"/>
          </a:p>
        </p:txBody>
      </p:sp>
      <p:sp>
        <p:nvSpPr>
          <p:cNvPr id="3" name="Content Placeholder 2">
            <a:extLst>
              <a:ext uri="{FF2B5EF4-FFF2-40B4-BE49-F238E27FC236}">
                <a16:creationId xmlns:a16="http://schemas.microsoft.com/office/drawing/2014/main" id="{966B0D9F-EA39-2147-599B-FE7F98C92658}"/>
              </a:ext>
            </a:extLst>
          </p:cNvPr>
          <p:cNvSpPr>
            <a:spLocks noGrp="1"/>
          </p:cNvSpPr>
          <p:nvPr>
            <p:ph idx="1"/>
          </p:nvPr>
        </p:nvSpPr>
        <p:spPr/>
        <p:txBody>
          <a:bodyPr/>
          <a:lstStyle/>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As set forth in </a:t>
            </a:r>
            <a:r>
              <a:rPr kumimoji="0" lang="en-US" altLang="en-US" sz="1250" b="0" i="1" u="none" strike="noStrike" cap="none" normalizeH="0" baseline="0" dirty="0">
                <a:ln>
                  <a:noFill/>
                </a:ln>
                <a:solidFill>
                  <a:srgbClr val="000000"/>
                </a:solidFill>
                <a:effectLst/>
                <a:highlight>
                  <a:srgbClr val="FFFF00"/>
                </a:highlight>
                <a:latin typeface="+mn-lt"/>
                <a:cs typeface="Calibri" panose="020F0502020204030204" pitchFamily="34" charset="0"/>
              </a:rPr>
              <a:t>The</a:t>
            </a: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 </a:t>
            </a:r>
            <a:r>
              <a:rPr kumimoji="0" lang="en-US" altLang="en-US" sz="1250" b="0" i="1" u="none" strike="noStrike" cap="none" normalizeH="0" baseline="0" dirty="0">
                <a:ln>
                  <a:noFill/>
                </a:ln>
                <a:solidFill>
                  <a:srgbClr val="000000"/>
                </a:solidFill>
                <a:effectLst/>
                <a:highlight>
                  <a:srgbClr val="FFFF00"/>
                </a:highlight>
                <a:latin typeface="+mn-lt"/>
                <a:cs typeface="Calibri" panose="020F0502020204030204" pitchFamily="34" charset="0"/>
              </a:rPr>
              <a:t>Code</a:t>
            </a: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 the president is the University’s representative to all governmental bodies.  The president is presumed by the Governor and members of the General Assembly to direct all activities on behalf of all parts of the University and to be answerable for them. </a:t>
            </a:r>
            <a:r>
              <a:rPr kumimoji="0" lang="en-US" altLang="en-US" sz="1250" b="0" i="0" u="none" strike="noStrike" cap="none" normalizeH="0" baseline="0" dirty="0">
                <a:ln>
                  <a:noFill/>
                </a:ln>
                <a:solidFill>
                  <a:srgbClr val="000000"/>
                </a:solidFill>
                <a:effectLst/>
                <a:latin typeface="+mn-lt"/>
                <a:cs typeface="Calibri" panose="020F0502020204030204" pitchFamily="34" charset="0"/>
              </a:rPr>
              <a:t> These are the most important principles in ensuring effective communication and advocacy of the interests of the University and its constituent campuses.</a:t>
            </a:r>
            <a:endParaRPr lang="en-US" altLang="en-US" sz="1250" dirty="0">
              <a:solidFill>
                <a:srgbClr val="000000"/>
              </a:solidFill>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endParaRPr kumimoji="0" lang="en-US" altLang="en-US" sz="1250" b="0" i="0" u="none" strike="noStrike" cap="none" normalizeH="0" baseline="0" dirty="0">
              <a:ln>
                <a:noFill/>
              </a:ln>
              <a:solidFill>
                <a:srgbClr val="000000"/>
              </a:solidFill>
              <a:effectLst/>
              <a:latin typeface="+mn-lt"/>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latin typeface="+mn-lt"/>
                <a:cs typeface="Calibri" panose="020F0502020204030204" pitchFamily="34" charset="0"/>
              </a:rPr>
              <a:t>Under the direction of the president, the vice president for public affairs and his or her staff have primary responsibility for representation of the University before governmental bodies.  They may be assisted in this effort by campus officers who shall act at the request and under the direction of the vice president and his or her staff.</a:t>
            </a:r>
            <a:endParaRPr lang="en-US" altLang="en-US" sz="1250" dirty="0">
              <a:solidFill>
                <a:srgbClr val="000000"/>
              </a:solidFill>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endParaRPr kumimoji="0" lang="en-US" altLang="en-US" sz="1250" b="0" i="0" u="none" strike="noStrike" cap="none" normalizeH="0" baseline="0" dirty="0">
              <a:ln>
                <a:noFill/>
              </a:ln>
              <a:solidFill>
                <a:srgbClr val="000000"/>
              </a:solidFill>
              <a:effectLst/>
              <a:latin typeface="+mn-lt"/>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The chancellors may designate, in consultation with the president and the vice president for public affairs, a campus officer to carry out the functions of state relations officer. </a:t>
            </a:r>
            <a:r>
              <a:rPr kumimoji="0" lang="en-US" altLang="en-US" sz="1250" b="0" i="0" u="none" strike="noStrike" cap="none" normalizeH="0" baseline="0" dirty="0">
                <a:ln>
                  <a:noFill/>
                </a:ln>
                <a:solidFill>
                  <a:srgbClr val="000000"/>
                </a:solidFill>
                <a:effectLst/>
                <a:latin typeface="+mn-lt"/>
                <a:cs typeface="Calibri" panose="020F0502020204030204" pitchFamily="34" charset="0"/>
              </a:rPr>
              <a:t>   The campus state relations function shall constitute no more than 25 percent of each designee’s time, and no campus title shall refer to government or state relations.  </a:t>
            </a: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The duties and responsibilities of the campus designee with regard to state relations shall be to assist the president and his or her designees with building support for the University’s budget request and legislative priorities.</a:t>
            </a:r>
            <a:r>
              <a:rPr kumimoji="0" lang="en-US" altLang="en-US" sz="1250" b="0" i="0" u="none" strike="noStrike" cap="none" normalizeH="0" baseline="0" dirty="0">
                <a:ln>
                  <a:noFill/>
                </a:ln>
                <a:solidFill>
                  <a:srgbClr val="000000"/>
                </a:solidFill>
                <a:effectLst/>
                <a:latin typeface="+mn-lt"/>
                <a:cs typeface="Calibri" panose="020F0502020204030204" pitchFamily="34" charset="0"/>
              </a:rPr>
              <a:t>  It is the expectation of the Board that the state relations function shall be a minor part of each such designee’s responsibilities.</a:t>
            </a:r>
            <a:endParaRPr lang="en-US" altLang="en-US" sz="1250" dirty="0">
              <a:solidFill>
                <a:srgbClr val="000000"/>
              </a:solidFill>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endParaRPr kumimoji="0" lang="en-US" altLang="en-US" sz="1250" b="0" i="0" u="none" strike="noStrike" cap="none" normalizeH="0" baseline="0" dirty="0">
              <a:ln>
                <a:noFill/>
              </a:ln>
              <a:solidFill>
                <a:srgbClr val="000000"/>
              </a:solidFill>
              <a:effectLst/>
              <a:latin typeface="+mn-lt"/>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In each instance, the individual so designated shall, in addition to reporting to his or her campus supervisor report to the vice president for public affairs solely with regard to any state relations responsibilities. </a:t>
            </a:r>
            <a:r>
              <a:rPr kumimoji="0" lang="en-US" altLang="en-US" sz="1250" b="0" i="0" u="none" strike="noStrike" cap="none" normalizeH="0" baseline="0" dirty="0">
                <a:ln>
                  <a:noFill/>
                </a:ln>
                <a:solidFill>
                  <a:srgbClr val="000000"/>
                </a:solidFill>
                <a:effectLst/>
                <a:latin typeface="+mn-lt"/>
                <a:cs typeface="Calibri" panose="020F0502020204030204" pitchFamily="34" charset="0"/>
              </a:rPr>
              <a:t>The vice president shall provide to the campus supervisor an annual performance evaluation of the campus officer with state relations responsibilities.</a:t>
            </a:r>
            <a:br>
              <a:rPr kumimoji="0" lang="en-US" altLang="en-US" sz="1250" b="0" i="0" u="none" strike="noStrike" cap="none" normalizeH="0" baseline="0" dirty="0">
                <a:ln>
                  <a:noFill/>
                </a:ln>
                <a:solidFill>
                  <a:srgbClr val="000000"/>
                </a:solidFill>
                <a:effectLst/>
                <a:latin typeface="+mn-lt"/>
                <a:cs typeface="Calibri" panose="020F0502020204030204" pitchFamily="34" charset="0"/>
              </a:rPr>
            </a:br>
            <a:endParaRPr kumimoji="0" lang="en-US" altLang="en-US" sz="1250" b="0" i="0" u="none" strike="noStrike" cap="none" normalizeH="0" baseline="0" dirty="0">
              <a:ln>
                <a:noFill/>
              </a:ln>
              <a:solidFill>
                <a:schemeClr val="tx1"/>
              </a:solidFill>
              <a:effectLst/>
              <a:latin typeface="+mn-lt"/>
            </a:endParaRPr>
          </a:p>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latin typeface="+mn-lt"/>
                <a:cs typeface="Calibri" panose="020F0502020204030204" pitchFamily="34" charset="0"/>
              </a:rPr>
              <a:t>The president shall take necessary and appropriate actions to implement this policy and shall report on such implementation to the Committee on University Personnel.  The president shall also report to the committee periodically on the efficacy of the structure established pursuant to this policy, and shall make recommendations regarding the continuance and/or modification of the policy.</a:t>
            </a:r>
            <a:endParaRPr lang="en-US" sz="1250" dirty="0">
              <a:highlight>
                <a:srgbClr val="FFFF00"/>
              </a:highlight>
            </a:endParaRPr>
          </a:p>
        </p:txBody>
      </p:sp>
      <p:sp>
        <p:nvSpPr>
          <p:cNvPr id="4" name="Slide Number Placeholder 3">
            <a:extLst>
              <a:ext uri="{FF2B5EF4-FFF2-40B4-BE49-F238E27FC236}">
                <a16:creationId xmlns:a16="http://schemas.microsoft.com/office/drawing/2014/main" id="{F11E0F30-D6D4-F39B-5ACE-D8289A3D4B0A}"/>
              </a:ext>
            </a:extLst>
          </p:cNvPr>
          <p:cNvSpPr>
            <a:spLocks noGrp="1"/>
          </p:cNvSpPr>
          <p:nvPr>
            <p:ph type="sldNum" sz="quarter" idx="10"/>
          </p:nvPr>
        </p:nvSpPr>
        <p:spPr/>
        <p:txBody>
          <a:bodyPr/>
          <a:lstStyle/>
          <a:p>
            <a:fld id="{95FDE913-508A-8F41-B74F-DB06C609F153}" type="slidenum">
              <a:rPr lang="en-US" smtClean="0"/>
              <a:t>4</a:t>
            </a:fld>
            <a:endParaRPr lang="en-US" dirty="0"/>
          </a:p>
        </p:txBody>
      </p:sp>
      <p:sp>
        <p:nvSpPr>
          <p:cNvPr id="5" name="TextBox 4">
            <a:extLst>
              <a:ext uri="{FF2B5EF4-FFF2-40B4-BE49-F238E27FC236}">
                <a16:creationId xmlns:a16="http://schemas.microsoft.com/office/drawing/2014/main" id="{019A2FF3-2B30-E5E3-1CE2-11BDE53EB1AB}"/>
              </a:ext>
            </a:extLst>
          </p:cNvPr>
          <p:cNvSpPr txBox="1"/>
          <p:nvPr/>
        </p:nvSpPr>
        <p:spPr>
          <a:xfrm>
            <a:off x="871672" y="2238999"/>
            <a:ext cx="7588665" cy="2677656"/>
          </a:xfrm>
          <a:prstGeom prst="rect">
            <a:avLst/>
          </a:prstGeom>
          <a:solidFill>
            <a:schemeClr val="tx2">
              <a:lumMod val="40000"/>
              <a:lumOff val="60000"/>
            </a:schemeClr>
          </a:solidFill>
        </p:spPr>
        <p:txBody>
          <a:bodyPr wrap="square" rtlCol="0">
            <a:spAutoFit/>
          </a:bodyPr>
          <a:lstStyle/>
          <a:p>
            <a:r>
              <a:rPr kumimoji="0" lang="en-US" altLang="en-US" sz="2800" b="0" i="0" u="none" strike="noStrike" cap="none" normalizeH="0" baseline="0" dirty="0">
                <a:ln>
                  <a:noFill/>
                </a:ln>
                <a:solidFill>
                  <a:srgbClr val="000000"/>
                </a:solidFill>
                <a:effectLst/>
                <a:latin typeface="+mn-lt"/>
                <a:cs typeface="Calibri" panose="020F0502020204030204" pitchFamily="34" charset="0"/>
              </a:rPr>
              <a:t>As set forth in </a:t>
            </a:r>
            <a:r>
              <a:rPr kumimoji="0" lang="en-US" altLang="en-US" sz="2800" b="0" i="1" u="none" strike="noStrike" cap="none" normalizeH="0" baseline="0" dirty="0">
                <a:ln>
                  <a:noFill/>
                </a:ln>
                <a:solidFill>
                  <a:srgbClr val="000000"/>
                </a:solidFill>
                <a:effectLst/>
                <a:latin typeface="+mn-lt"/>
                <a:cs typeface="Calibri" panose="020F0502020204030204" pitchFamily="34" charset="0"/>
              </a:rPr>
              <a:t>The</a:t>
            </a:r>
            <a:r>
              <a:rPr kumimoji="0" lang="en-US" altLang="en-US" sz="2800" b="0" i="0" u="none" strike="noStrike" cap="none" normalizeH="0" baseline="0" dirty="0">
                <a:ln>
                  <a:noFill/>
                </a:ln>
                <a:solidFill>
                  <a:srgbClr val="000000"/>
                </a:solidFill>
                <a:effectLst/>
                <a:latin typeface="+mn-lt"/>
                <a:cs typeface="Calibri" panose="020F0502020204030204" pitchFamily="34" charset="0"/>
              </a:rPr>
              <a:t> </a:t>
            </a:r>
            <a:r>
              <a:rPr kumimoji="0" lang="en-US" altLang="en-US" sz="2800" b="0" i="1" u="none" strike="noStrike" cap="none" normalizeH="0" baseline="0" dirty="0">
                <a:ln>
                  <a:noFill/>
                </a:ln>
                <a:solidFill>
                  <a:srgbClr val="000000"/>
                </a:solidFill>
                <a:effectLst/>
                <a:latin typeface="+mn-lt"/>
                <a:cs typeface="Calibri" panose="020F0502020204030204" pitchFamily="34" charset="0"/>
              </a:rPr>
              <a:t>Code</a:t>
            </a:r>
            <a:r>
              <a:rPr kumimoji="0" lang="en-US" altLang="en-US" sz="2800" b="0" i="0" u="none" strike="noStrike" cap="none" normalizeH="0" baseline="0" dirty="0">
                <a:ln>
                  <a:noFill/>
                </a:ln>
                <a:solidFill>
                  <a:srgbClr val="000000"/>
                </a:solidFill>
                <a:effectLst/>
                <a:latin typeface="+mn-lt"/>
                <a:cs typeface="Calibri" panose="020F0502020204030204" pitchFamily="34" charset="0"/>
              </a:rPr>
              <a:t>, the president is the University’s representative to all governmental bodies.  The president is presumed by the Governor and members of the General Assembly to direct all activities on behalf of all parts of the University and to be answerable for them.  </a:t>
            </a:r>
            <a:endParaRPr lang="en-US" sz="2800" dirty="0"/>
          </a:p>
        </p:txBody>
      </p:sp>
    </p:spTree>
    <p:extLst>
      <p:ext uri="{BB962C8B-B14F-4D97-AF65-F5344CB8AC3E}">
        <p14:creationId xmlns:p14="http://schemas.microsoft.com/office/powerpoint/2010/main" val="76218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49BA0-A217-5DBE-071B-51C3688DF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546F7-3981-0ABB-EE67-3FB403155D33}"/>
              </a:ext>
            </a:extLst>
          </p:cNvPr>
          <p:cNvSpPr>
            <a:spLocks noGrp="1"/>
          </p:cNvSpPr>
          <p:nvPr>
            <p:ph type="title"/>
          </p:nvPr>
        </p:nvSpPr>
        <p:spPr/>
        <p:txBody>
          <a:bodyPr/>
          <a:lstStyle/>
          <a:p>
            <a:r>
              <a:rPr lang="en-US" sz="1800" b="1" i="0" dirty="0">
                <a:solidFill>
                  <a:srgbClr val="000000"/>
                </a:solidFill>
                <a:effectLst/>
                <a:latin typeface="Calibri" panose="020F0502020204030204" pitchFamily="34" charset="0"/>
              </a:rPr>
              <a:t>Policy 300.1.4 on Campus State Relations Officers</a:t>
            </a:r>
            <a:endParaRPr lang="en-US" dirty="0"/>
          </a:p>
        </p:txBody>
      </p:sp>
      <p:sp>
        <p:nvSpPr>
          <p:cNvPr id="3" name="Content Placeholder 2">
            <a:extLst>
              <a:ext uri="{FF2B5EF4-FFF2-40B4-BE49-F238E27FC236}">
                <a16:creationId xmlns:a16="http://schemas.microsoft.com/office/drawing/2014/main" id="{C62759B8-C839-F987-0294-48091EC1F3C1}"/>
              </a:ext>
            </a:extLst>
          </p:cNvPr>
          <p:cNvSpPr>
            <a:spLocks noGrp="1"/>
          </p:cNvSpPr>
          <p:nvPr>
            <p:ph idx="1"/>
          </p:nvPr>
        </p:nvSpPr>
        <p:spPr/>
        <p:txBody>
          <a:bodyPr/>
          <a:lstStyle/>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As set forth in </a:t>
            </a:r>
            <a:r>
              <a:rPr kumimoji="0" lang="en-US" altLang="en-US" sz="1250" b="0" i="1" u="none" strike="noStrike" cap="none" normalizeH="0" baseline="0" dirty="0">
                <a:ln>
                  <a:noFill/>
                </a:ln>
                <a:solidFill>
                  <a:srgbClr val="000000"/>
                </a:solidFill>
                <a:effectLst/>
                <a:highlight>
                  <a:srgbClr val="FFFF00"/>
                </a:highlight>
                <a:latin typeface="+mn-lt"/>
                <a:cs typeface="Calibri" panose="020F0502020204030204" pitchFamily="34" charset="0"/>
              </a:rPr>
              <a:t>The</a:t>
            </a: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 </a:t>
            </a:r>
            <a:r>
              <a:rPr kumimoji="0" lang="en-US" altLang="en-US" sz="1250" b="0" i="1" u="none" strike="noStrike" cap="none" normalizeH="0" baseline="0" dirty="0">
                <a:ln>
                  <a:noFill/>
                </a:ln>
                <a:solidFill>
                  <a:srgbClr val="000000"/>
                </a:solidFill>
                <a:effectLst/>
                <a:highlight>
                  <a:srgbClr val="FFFF00"/>
                </a:highlight>
                <a:latin typeface="+mn-lt"/>
                <a:cs typeface="Calibri" panose="020F0502020204030204" pitchFamily="34" charset="0"/>
              </a:rPr>
              <a:t>Code</a:t>
            </a: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 the president is the University’s representative to all governmental bodies.  The president is presumed by the Governor and members of the General Assembly to direct all activities on behalf of all parts of the University and to be answerable for them. </a:t>
            </a:r>
            <a:r>
              <a:rPr kumimoji="0" lang="en-US" altLang="en-US" sz="1250" b="0" i="0" u="none" strike="noStrike" cap="none" normalizeH="0" baseline="0" dirty="0">
                <a:ln>
                  <a:noFill/>
                </a:ln>
                <a:solidFill>
                  <a:srgbClr val="000000"/>
                </a:solidFill>
                <a:effectLst/>
                <a:latin typeface="+mn-lt"/>
                <a:cs typeface="Calibri" panose="020F0502020204030204" pitchFamily="34" charset="0"/>
              </a:rPr>
              <a:t> These are the most important principles in ensuring effective communication and advocacy of the interests of the University and its constituent campuses.</a:t>
            </a:r>
            <a:endParaRPr lang="en-US" altLang="en-US" sz="1250" dirty="0">
              <a:solidFill>
                <a:srgbClr val="000000"/>
              </a:solidFill>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endParaRPr kumimoji="0" lang="en-US" altLang="en-US" sz="1250" b="0" i="0" u="none" strike="noStrike" cap="none" normalizeH="0" baseline="0" dirty="0">
              <a:ln>
                <a:noFill/>
              </a:ln>
              <a:solidFill>
                <a:srgbClr val="000000"/>
              </a:solidFill>
              <a:effectLst/>
              <a:latin typeface="+mn-lt"/>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latin typeface="+mn-lt"/>
                <a:cs typeface="Calibri" panose="020F0502020204030204" pitchFamily="34" charset="0"/>
              </a:rPr>
              <a:t>Under the direction of the president, the vice president for public affairs and his or her staff have primary responsibility for representation of the University before governmental bodies.  They may be assisted in this effort by campus officers who shall act at the request and under the direction of the vice president and his or her staff.</a:t>
            </a:r>
            <a:endParaRPr lang="en-US" altLang="en-US" sz="1250" dirty="0">
              <a:solidFill>
                <a:srgbClr val="000000"/>
              </a:solidFill>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endParaRPr kumimoji="0" lang="en-US" altLang="en-US" sz="1250" b="0" i="0" u="none" strike="noStrike" cap="none" normalizeH="0" baseline="0" dirty="0">
              <a:ln>
                <a:noFill/>
              </a:ln>
              <a:solidFill>
                <a:srgbClr val="000000"/>
              </a:solidFill>
              <a:effectLst/>
              <a:latin typeface="+mn-lt"/>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The chancellors may designate, in consultation with the president and the vice president for public affairs, a campus officer to carry out the functions of state relations officer. </a:t>
            </a:r>
            <a:r>
              <a:rPr kumimoji="0" lang="en-US" altLang="en-US" sz="1250" b="0" i="0" u="none" strike="noStrike" cap="none" normalizeH="0" baseline="0" dirty="0">
                <a:ln>
                  <a:noFill/>
                </a:ln>
                <a:solidFill>
                  <a:srgbClr val="000000"/>
                </a:solidFill>
                <a:effectLst/>
                <a:latin typeface="+mn-lt"/>
                <a:cs typeface="Calibri" panose="020F0502020204030204" pitchFamily="34" charset="0"/>
              </a:rPr>
              <a:t>   The campus state relations function shall constitute no more than 25 percent of each designee’s time, and no campus title shall refer to government or state relations.  </a:t>
            </a: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The duties and responsibilities of the campus designee with regard to state relations shall be to assist the president and his or her designees with building support for the University’s budget request and legislative priorities.</a:t>
            </a:r>
            <a:r>
              <a:rPr kumimoji="0" lang="en-US" altLang="en-US" sz="1250" b="0" i="0" u="none" strike="noStrike" cap="none" normalizeH="0" baseline="0" dirty="0">
                <a:ln>
                  <a:noFill/>
                </a:ln>
                <a:solidFill>
                  <a:srgbClr val="000000"/>
                </a:solidFill>
                <a:effectLst/>
                <a:latin typeface="+mn-lt"/>
                <a:cs typeface="Calibri" panose="020F0502020204030204" pitchFamily="34" charset="0"/>
              </a:rPr>
              <a:t>  It is the expectation of the Board that the state relations function shall be a minor part of each such designee’s responsibilities.</a:t>
            </a:r>
            <a:endParaRPr lang="en-US" altLang="en-US" sz="1250" dirty="0">
              <a:solidFill>
                <a:srgbClr val="000000"/>
              </a:solidFill>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endParaRPr kumimoji="0" lang="en-US" altLang="en-US" sz="1250" b="0" i="0" u="none" strike="noStrike" cap="none" normalizeH="0" baseline="0" dirty="0">
              <a:ln>
                <a:noFill/>
              </a:ln>
              <a:solidFill>
                <a:srgbClr val="000000"/>
              </a:solidFill>
              <a:effectLst/>
              <a:latin typeface="+mn-lt"/>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highlight>
                  <a:srgbClr val="FFFF00"/>
                </a:highlight>
                <a:latin typeface="+mn-lt"/>
                <a:cs typeface="Calibri" panose="020F0502020204030204" pitchFamily="34" charset="0"/>
              </a:rPr>
              <a:t>In each instance, the individual so designated shall, in addition to reporting to his or her campus supervisor report to the vice president for public affairs solely with regard to any state relations responsibilities. </a:t>
            </a:r>
            <a:r>
              <a:rPr kumimoji="0" lang="en-US" altLang="en-US" sz="1250" b="0" i="0" u="none" strike="noStrike" cap="none" normalizeH="0" baseline="0" dirty="0">
                <a:ln>
                  <a:noFill/>
                </a:ln>
                <a:solidFill>
                  <a:srgbClr val="000000"/>
                </a:solidFill>
                <a:effectLst/>
                <a:latin typeface="+mn-lt"/>
                <a:cs typeface="Calibri" panose="020F0502020204030204" pitchFamily="34" charset="0"/>
              </a:rPr>
              <a:t>The vice president shall provide to the campus supervisor an annual performance evaluation of the campus officer with state relations responsibilities.</a:t>
            </a:r>
            <a:br>
              <a:rPr kumimoji="0" lang="en-US" altLang="en-US" sz="1250" b="0" i="0" u="none" strike="noStrike" cap="none" normalizeH="0" baseline="0" dirty="0">
                <a:ln>
                  <a:noFill/>
                </a:ln>
                <a:solidFill>
                  <a:srgbClr val="000000"/>
                </a:solidFill>
                <a:effectLst/>
                <a:latin typeface="+mn-lt"/>
                <a:cs typeface="Calibri" panose="020F0502020204030204" pitchFamily="34" charset="0"/>
              </a:rPr>
            </a:br>
            <a:endParaRPr kumimoji="0" lang="en-US" altLang="en-US" sz="1250" b="0" i="0" u="none" strike="noStrike" cap="none" normalizeH="0" baseline="0" dirty="0">
              <a:ln>
                <a:noFill/>
              </a:ln>
              <a:solidFill>
                <a:schemeClr val="tx1"/>
              </a:solidFill>
              <a:effectLst/>
              <a:latin typeface="+mn-lt"/>
            </a:endParaRPr>
          </a:p>
          <a:p>
            <a:pPr marL="0" marR="0" lvl="0" indent="457200" algn="just" defTabSz="914400" rtl="0" eaLnBrk="0" fontAlgn="base" latinLnBrk="0" hangingPunct="0">
              <a:spcBef>
                <a:spcPct val="0"/>
              </a:spcBef>
              <a:spcAft>
                <a:spcPct val="0"/>
              </a:spcAft>
              <a:buClrTx/>
              <a:buSzTx/>
              <a:buFontTx/>
              <a:buNone/>
              <a:tabLst/>
            </a:pPr>
            <a:r>
              <a:rPr kumimoji="0" lang="en-US" altLang="en-US" sz="1250" b="0" i="0" u="none" strike="noStrike" cap="none" normalizeH="0" baseline="0" dirty="0">
                <a:ln>
                  <a:noFill/>
                </a:ln>
                <a:solidFill>
                  <a:srgbClr val="000000"/>
                </a:solidFill>
                <a:effectLst/>
                <a:latin typeface="+mn-lt"/>
                <a:cs typeface="Calibri" panose="020F0502020204030204" pitchFamily="34" charset="0"/>
              </a:rPr>
              <a:t>The president shall take necessary and appropriate actions to implement this policy and shall report on such implementation to the Committee on University Personnel.  The president shall also report to the committee periodically on the efficacy of the structure established pursuant to this policy, and shall make recommendations regarding the continuance and/or modification of the policy.</a:t>
            </a:r>
            <a:endParaRPr lang="en-US" sz="1250" dirty="0">
              <a:highlight>
                <a:srgbClr val="FFFF00"/>
              </a:highlight>
            </a:endParaRPr>
          </a:p>
        </p:txBody>
      </p:sp>
      <p:sp>
        <p:nvSpPr>
          <p:cNvPr id="4" name="Slide Number Placeholder 3">
            <a:extLst>
              <a:ext uri="{FF2B5EF4-FFF2-40B4-BE49-F238E27FC236}">
                <a16:creationId xmlns:a16="http://schemas.microsoft.com/office/drawing/2014/main" id="{83401FE3-8A9B-FEF1-3540-45C4C8B1D854}"/>
              </a:ext>
            </a:extLst>
          </p:cNvPr>
          <p:cNvSpPr>
            <a:spLocks noGrp="1"/>
          </p:cNvSpPr>
          <p:nvPr>
            <p:ph type="sldNum" sz="quarter" idx="10"/>
          </p:nvPr>
        </p:nvSpPr>
        <p:spPr/>
        <p:txBody>
          <a:bodyPr/>
          <a:lstStyle/>
          <a:p>
            <a:fld id="{95FDE913-508A-8F41-B74F-DB06C609F153}" type="slidenum">
              <a:rPr lang="en-US" smtClean="0"/>
              <a:t>5</a:t>
            </a:fld>
            <a:endParaRPr lang="en-US" dirty="0"/>
          </a:p>
        </p:txBody>
      </p:sp>
      <p:sp>
        <p:nvSpPr>
          <p:cNvPr id="5" name="Rectangle 4">
            <a:extLst>
              <a:ext uri="{FF2B5EF4-FFF2-40B4-BE49-F238E27FC236}">
                <a16:creationId xmlns:a16="http://schemas.microsoft.com/office/drawing/2014/main" id="{7C38C38F-0FBE-CC11-E4DF-0E5D68E8FAE7}"/>
              </a:ext>
            </a:extLst>
          </p:cNvPr>
          <p:cNvSpPr/>
          <p:nvPr/>
        </p:nvSpPr>
        <p:spPr>
          <a:xfrm>
            <a:off x="683664" y="1499059"/>
            <a:ext cx="7802310" cy="3693319"/>
          </a:xfrm>
          <a:prstGeom prst="rect">
            <a:avLst/>
          </a:prstGeom>
          <a:solidFill>
            <a:schemeClr val="tx2">
              <a:lumMod val="40000"/>
              <a:lumOff val="60000"/>
            </a:schemeClr>
          </a:solidFill>
        </p:spPr>
        <p:txBody>
          <a:bodyPr wrap="square" lIns="0" tIns="0" rIns="0" bIns="0" rtlCol="0" anchor="ctr">
            <a:spAutoFit/>
          </a:bodyPr>
          <a:lstStyle/>
          <a:p>
            <a:pPr marL="0" marR="0" lvl="0" indent="457200" algn="just" defTabSz="914400" rtl="0" eaLnBrk="0" fontAlgn="base" latinLnBrk="0" hangingPunct="0">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Calibri" panose="020F0502020204030204" pitchFamily="34" charset="0"/>
              </a:rPr>
              <a:t>The chancellors may designate, in consultation with the president and the vice president for public affairs, a campus officer to carry out the functions of state relations officer.</a:t>
            </a:r>
          </a:p>
          <a:p>
            <a:pPr marL="0" marR="0" lvl="0" indent="457200" algn="just" defTabSz="914400" rtl="0" eaLnBrk="0" fontAlgn="base" latinLnBrk="0" hangingPunct="0">
              <a:spcBef>
                <a:spcPct val="0"/>
              </a:spcBef>
              <a:spcAft>
                <a:spcPct val="0"/>
              </a:spcAft>
              <a:buClrTx/>
              <a:buSzTx/>
              <a:buFontTx/>
              <a:buNone/>
              <a:tabLst/>
            </a:pPr>
            <a:endParaRPr lang="en-US" altLang="en-US" sz="2000" dirty="0">
              <a:solidFill>
                <a:srgbClr val="000000"/>
              </a:solidFill>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Calibri" panose="020F0502020204030204" pitchFamily="34" charset="0"/>
              </a:rPr>
              <a:t>The duties and responsibilities of the campus designee with regard to state relations shall be to assist the president and his or her designees with building support for the University’s budget request and legislative priorities. </a:t>
            </a:r>
            <a:endParaRPr lang="en-US" altLang="en-US" sz="2000" dirty="0">
              <a:solidFill>
                <a:srgbClr val="000000"/>
              </a:solidFill>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mn-lt"/>
              <a:cs typeface="Calibri" panose="020F0502020204030204" pitchFamily="34" charset="0"/>
            </a:endParaRPr>
          </a:p>
          <a:p>
            <a:pPr marL="0" marR="0" lvl="0" indent="457200" algn="just" defTabSz="914400" rtl="0" eaLnBrk="0" fontAlgn="base" latinLnBrk="0" hangingPunct="0">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Calibri" panose="020F0502020204030204" pitchFamily="34" charset="0"/>
              </a:rPr>
              <a:t>In each instance, the individual so designated shall, in addition to reporting to his or her campus supervisor report to the vice president for public affairs solely with regard to any state relations responsibilities. </a:t>
            </a:r>
            <a:endParaRPr lang="en-US" sz="2000" dirty="0"/>
          </a:p>
        </p:txBody>
      </p:sp>
    </p:spTree>
    <p:extLst>
      <p:ext uri="{BB962C8B-B14F-4D97-AF65-F5344CB8AC3E}">
        <p14:creationId xmlns:p14="http://schemas.microsoft.com/office/powerpoint/2010/main" val="330555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normAutofit/>
          </a:bodyPr>
          <a:lstStyle/>
          <a:p>
            <a:r>
              <a:rPr lang="en-US" dirty="0">
                <a:solidFill>
                  <a:schemeClr val="accent4">
                    <a:lumMod val="50000"/>
                  </a:schemeClr>
                </a:solidFill>
              </a:rPr>
              <a:t>How can you assist? </a:t>
            </a:r>
          </a:p>
        </p:txBody>
      </p:sp>
      <p:sp>
        <p:nvSpPr>
          <p:cNvPr id="3" name="Content Placeholder 2"/>
          <p:cNvSpPr>
            <a:spLocks noGrp="1"/>
          </p:cNvSpPr>
          <p:nvPr>
            <p:ph idx="1"/>
          </p:nvPr>
        </p:nvSpPr>
        <p:spPr>
          <a:xfrm>
            <a:off x="290557" y="1169250"/>
            <a:ext cx="8673981" cy="4956914"/>
          </a:xfrm>
        </p:spPr>
        <p:txBody>
          <a:bodyPr lIns="91440" tIns="45720" rIns="91440" bIns="45720" anchor="t"/>
          <a:lstStyle/>
          <a:p>
            <a:r>
              <a:rPr lang="en-US" sz="2000" dirty="0"/>
              <a:t>Get to know your respective External Relations contact.</a:t>
            </a:r>
          </a:p>
          <a:p>
            <a:endParaRPr lang="en-US" sz="2000" dirty="0"/>
          </a:p>
          <a:p>
            <a:r>
              <a:rPr lang="en-US" sz="2000" dirty="0"/>
              <a:t>Understand and embrace the UNC System strategic goals:</a:t>
            </a:r>
          </a:p>
          <a:p>
            <a:pPr lvl="1"/>
            <a:r>
              <a:rPr lang="en-US" sz="1800" dirty="0"/>
              <a:t>Improving on-time graduation</a:t>
            </a:r>
            <a:endParaRPr lang="en-US" sz="1800" dirty="0">
              <a:ea typeface="Calibri"/>
              <a:cs typeface="Calibri"/>
            </a:endParaRPr>
          </a:p>
          <a:p>
            <a:pPr lvl="1"/>
            <a:r>
              <a:rPr lang="en-US" sz="1800" dirty="0"/>
              <a:t>Redu</a:t>
            </a:r>
            <a:r>
              <a:rPr lang="en-US" sz="1800" dirty="0">
                <a:solidFill>
                  <a:srgbClr val="140800"/>
                </a:solidFill>
              </a:rPr>
              <a:t>cing</a:t>
            </a:r>
            <a:r>
              <a:rPr lang="en-US" sz="1800" dirty="0"/>
              <a:t> student debt</a:t>
            </a:r>
          </a:p>
          <a:p>
            <a:pPr lvl="1"/>
            <a:r>
              <a:rPr lang="en-US" sz="1800" dirty="0"/>
              <a:t>Showing clear return on investment</a:t>
            </a:r>
          </a:p>
          <a:p>
            <a:pPr marL="457200" lvl="1" indent="0">
              <a:buNone/>
            </a:pPr>
            <a:endParaRPr lang="en-US" sz="1800" dirty="0"/>
          </a:p>
          <a:p>
            <a:r>
              <a:rPr lang="en-US" sz="2000" dirty="0"/>
              <a:t>Time/Attention 	</a:t>
            </a:r>
            <a:r>
              <a:rPr lang="en-US" sz="2000" dirty="0">
                <a:sym typeface="Wingdings" panose="05000000000000000000" pitchFamily="2" charset="2"/>
              </a:rPr>
              <a:t>		Elevator Speech/Key Points</a:t>
            </a:r>
          </a:p>
          <a:p>
            <a:endParaRPr lang="en-US" sz="2000" dirty="0"/>
          </a:p>
          <a:p>
            <a:endParaRPr lang="en-US" sz="2800" dirty="0"/>
          </a:p>
          <a:p>
            <a:endParaRPr lang="en-US" sz="2800" dirty="0">
              <a:solidFill>
                <a:schemeClr val="accent1"/>
              </a:solidFill>
            </a:endParaRPr>
          </a:p>
        </p:txBody>
      </p:sp>
      <p:sp>
        <p:nvSpPr>
          <p:cNvPr id="8" name="Slide Number Placeholder 7">
            <a:extLst>
              <a:ext uri="{FF2B5EF4-FFF2-40B4-BE49-F238E27FC236}">
                <a16:creationId xmlns:a16="http://schemas.microsoft.com/office/drawing/2014/main" id="{9640ED2A-A08F-E649-B69B-27061337772E}"/>
              </a:ext>
            </a:extLst>
          </p:cNvPr>
          <p:cNvSpPr>
            <a:spLocks noGrp="1"/>
          </p:cNvSpPr>
          <p:nvPr>
            <p:ph type="sldNum" sz="quarter" idx="10"/>
          </p:nvPr>
        </p:nvSpPr>
        <p:spPr/>
        <p:txBody>
          <a:bodyPr/>
          <a:lstStyle/>
          <a:p>
            <a:fld id="{95FDE913-508A-8F41-B74F-DB06C609F153}" type="slidenum">
              <a:rPr lang="en-US" smtClean="0"/>
              <a:t>6</a:t>
            </a:fld>
            <a:endParaRPr lang="en-US" dirty="0"/>
          </a:p>
        </p:txBody>
      </p:sp>
    </p:spTree>
    <p:extLst>
      <p:ext uri="{BB962C8B-B14F-4D97-AF65-F5344CB8AC3E}">
        <p14:creationId xmlns:p14="http://schemas.microsoft.com/office/powerpoint/2010/main" val="86818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30D15-2EAE-0239-739A-F969A93759DA}"/>
              </a:ext>
            </a:extLst>
          </p:cNvPr>
          <p:cNvSpPr>
            <a:spLocks noGrp="1"/>
          </p:cNvSpPr>
          <p:nvPr>
            <p:ph type="title"/>
          </p:nvPr>
        </p:nvSpPr>
        <p:spPr/>
        <p:txBody>
          <a:bodyPr>
            <a:normAutofit fontScale="90000"/>
          </a:bodyPr>
          <a:lstStyle/>
          <a:p>
            <a:r>
              <a:rPr lang="en-US" b="0" dirty="0">
                <a:solidFill>
                  <a:srgbClr val="364044"/>
                </a:solidFill>
              </a:rPr>
              <a:t>DON’T GET CAUGHT UP IN DISTRACTIONS</a:t>
            </a:r>
            <a:br>
              <a:rPr lang="en-US" b="0" dirty="0">
                <a:solidFill>
                  <a:srgbClr val="364044"/>
                </a:solidFill>
              </a:rPr>
            </a:br>
            <a:endParaRPr lang="en-US" dirty="0"/>
          </a:p>
        </p:txBody>
      </p:sp>
      <p:sp>
        <p:nvSpPr>
          <p:cNvPr id="3" name="Content Placeholder 2">
            <a:extLst>
              <a:ext uri="{FF2B5EF4-FFF2-40B4-BE49-F238E27FC236}">
                <a16:creationId xmlns:a16="http://schemas.microsoft.com/office/drawing/2014/main" id="{9A947CA0-306E-9D2D-0D47-FD190F766696}"/>
              </a:ext>
            </a:extLst>
          </p:cNvPr>
          <p:cNvSpPr>
            <a:spLocks noGrp="1"/>
          </p:cNvSpPr>
          <p:nvPr>
            <p:ph idx="1"/>
          </p:nvPr>
        </p:nvSpPr>
        <p:spPr/>
        <p:txBody>
          <a:bodyPr lIns="91440" tIns="45720" rIns="91440" bIns="45720" anchor="t"/>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1" i="0" u="none" strike="noStrike" kern="1200" cap="none" spc="0" normalizeH="0" baseline="0" noProof="0" dirty="0">
              <a:ln>
                <a:noFill/>
              </a:ln>
              <a:solidFill>
                <a:srgbClr val="364044"/>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140800"/>
                </a:solidFill>
                <a:effectLst/>
                <a:uLnTx/>
                <a:uFillTx/>
                <a:latin typeface="Calibri" panose="020F0502020204030204"/>
                <a:ea typeface="+mn-ea"/>
                <a:cs typeface="+mn-cs"/>
              </a:rPr>
              <a:t>Total Number Filed in 2025: 						</a:t>
            </a:r>
            <a:r>
              <a:rPr kumimoji="0" lang="en-US" sz="2000" b="1" i="0" u="none" strike="noStrike" kern="1200" cap="none" spc="0" normalizeH="0" baseline="0" noProof="0" dirty="0">
                <a:ln>
                  <a:noFill/>
                </a:ln>
                <a:solidFill>
                  <a:srgbClr val="140800"/>
                </a:solidFill>
                <a:effectLst/>
                <a:uLnTx/>
                <a:uFillTx/>
                <a:latin typeface="Calibri" panose="020F0502020204030204"/>
                <a:ea typeface="+mn-ea"/>
                <a:cs typeface="+mn-cs"/>
              </a:rPr>
              <a:t>1,787 bills</a:t>
            </a:r>
          </a:p>
          <a:p>
            <a:pPr marL="742950" marR="0" lvl="1" indent="-285750" algn="l" defTabSz="457200" rtl="0" eaLnBrk="1" fontAlgn="auto" latinLnBrk="0" hangingPunct="1">
              <a:lnSpc>
                <a:spcPct val="100000"/>
              </a:lnSpc>
              <a:spcBef>
                <a:spcPct val="20000"/>
              </a:spcBef>
              <a:spcAft>
                <a:spcPts val="0"/>
              </a:spcAft>
              <a:buClr>
                <a:srgbClr val="4A1B15"/>
              </a:buClr>
              <a:buSzPct val="75000"/>
              <a:buFont typeface="Courier New"/>
              <a:buChar char="o"/>
              <a:tabLst/>
              <a:defRPr/>
            </a:pPr>
            <a:r>
              <a:rPr kumimoji="0" lang="en-US" sz="2000" b="0" i="0" u="none" strike="noStrike" kern="1200" cap="none" spc="0" normalizeH="0" baseline="0" noProof="0" dirty="0">
                <a:ln>
                  <a:noFill/>
                </a:ln>
                <a:solidFill>
                  <a:srgbClr val="140800"/>
                </a:solidFill>
                <a:effectLst/>
                <a:uLnTx/>
                <a:uFillTx/>
                <a:latin typeface="Calibri" panose="020F0502020204030204"/>
                <a:ea typeface="+mn-ea"/>
                <a:cs typeface="+mn-cs"/>
              </a:rPr>
              <a:t>(1,015 House + 772 Senate)</a:t>
            </a:r>
          </a:p>
          <a:p>
            <a:pPr>
              <a:defRPr/>
            </a:pPr>
            <a:r>
              <a:rPr kumimoji="0" lang="en-US" sz="2000" b="0" i="0" u="none" strike="noStrike" kern="1200" cap="none" spc="0" normalizeH="0" baseline="0" noProof="0" dirty="0">
                <a:ln>
                  <a:noFill/>
                </a:ln>
                <a:solidFill>
                  <a:srgbClr val="140800"/>
                </a:solidFill>
                <a:effectLst/>
                <a:uLnTx/>
                <a:uFillTx/>
                <a:latin typeface="Calibri" panose="020F0502020204030204"/>
                <a:ea typeface="+mn-ea"/>
                <a:cs typeface="+mn-cs"/>
              </a:rPr>
              <a:t>Total Number Enacted into Law: 					</a:t>
            </a:r>
            <a:r>
              <a:rPr lang="en-US" sz="2000" b="1" dirty="0">
                <a:solidFill>
                  <a:srgbClr val="140800"/>
                </a:solidFill>
                <a:latin typeface="Calibri" panose="020F0502020204030204"/>
              </a:rPr>
              <a:t>92 bills</a:t>
            </a:r>
            <a:endParaRPr lang="en-US" sz="2000" b="1" i="0" u="none" strike="noStrike" kern="1200" cap="none" spc="0" normalizeH="0" baseline="0" noProof="0" dirty="0">
              <a:ln>
                <a:noFill/>
              </a:ln>
              <a:solidFill>
                <a:srgbClr val="140800"/>
              </a:solidFill>
              <a:effectLst/>
              <a:uLnTx/>
              <a:uFillTx/>
              <a:latin typeface="Calibri" panose="020F0502020204030204"/>
              <a:ea typeface="Calibri"/>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000" dirty="0">
              <a:solidFill>
                <a:srgbClr val="140800"/>
              </a:solidFill>
              <a:latin typeface="Calibri" panose="020F0502020204030204"/>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000" dirty="0">
              <a:solidFill>
                <a:srgbClr val="140800"/>
              </a:solidFill>
              <a:latin typeface="Calibri" panose="020F0502020204030204"/>
            </a:endParaRPr>
          </a:p>
          <a:p>
            <a:r>
              <a:rPr lang="en-US" sz="2000" dirty="0">
                <a:solidFill>
                  <a:srgbClr val="140800"/>
                </a:solidFill>
              </a:rPr>
              <a:t>Total Number of Bills Filed related to UNC System:	</a:t>
            </a:r>
            <a:r>
              <a:rPr lang="en-US" sz="2000" b="1" dirty="0">
                <a:solidFill>
                  <a:srgbClr val="140800"/>
                </a:solidFill>
              </a:rPr>
              <a:t>164 bills</a:t>
            </a:r>
          </a:p>
          <a:p>
            <a:endParaRPr lang="en-US" sz="2000" b="1" dirty="0">
              <a:solidFill>
                <a:srgbClr val="140800"/>
              </a:solidFill>
            </a:endParaRPr>
          </a:p>
          <a:p>
            <a:r>
              <a:rPr lang="en-US" sz="2000" dirty="0">
                <a:solidFill>
                  <a:srgbClr val="140800"/>
                </a:solidFill>
              </a:rPr>
              <a:t>Total Number of Bills Enacted into Law: 				</a:t>
            </a:r>
            <a:r>
              <a:rPr lang="en-US" sz="2000" b="1" dirty="0">
                <a:solidFill>
                  <a:srgbClr val="140800"/>
                </a:solidFill>
              </a:rPr>
              <a:t>15 bills</a:t>
            </a:r>
            <a:endParaRPr lang="en-US" sz="2000" b="1" dirty="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rgbClr val="364044"/>
              </a:solidFill>
              <a:effectLst/>
              <a:uLnTx/>
              <a:uFillTx/>
              <a:latin typeface="Calibri" panose="020F0502020204030204"/>
              <a:ea typeface="+mn-ea"/>
              <a:cs typeface="+mn-cs"/>
            </a:endParaRPr>
          </a:p>
          <a:p>
            <a:endParaRPr lang="en-US" dirty="0"/>
          </a:p>
        </p:txBody>
      </p:sp>
      <p:sp>
        <p:nvSpPr>
          <p:cNvPr id="4" name="Slide Number Placeholder 3">
            <a:extLst>
              <a:ext uri="{FF2B5EF4-FFF2-40B4-BE49-F238E27FC236}">
                <a16:creationId xmlns:a16="http://schemas.microsoft.com/office/drawing/2014/main" id="{793669CF-2E07-9696-EF4A-0BA423A0F303}"/>
              </a:ext>
            </a:extLst>
          </p:cNvPr>
          <p:cNvSpPr>
            <a:spLocks noGrp="1"/>
          </p:cNvSpPr>
          <p:nvPr>
            <p:ph type="sldNum" sz="quarter" idx="10"/>
          </p:nvPr>
        </p:nvSpPr>
        <p:spPr/>
        <p:txBody>
          <a:bodyPr/>
          <a:lstStyle/>
          <a:p>
            <a:fld id="{95FDE913-508A-8F41-B74F-DB06C609F153}" type="slidenum">
              <a:rPr lang="en-US" smtClean="0"/>
              <a:t>7</a:t>
            </a:fld>
            <a:endParaRPr lang="en-US" dirty="0"/>
          </a:p>
        </p:txBody>
      </p:sp>
    </p:spTree>
    <p:extLst>
      <p:ext uri="{BB962C8B-B14F-4D97-AF65-F5344CB8AC3E}">
        <p14:creationId xmlns:p14="http://schemas.microsoft.com/office/powerpoint/2010/main" val="1053644502"/>
      </p:ext>
    </p:extLst>
  </p:cSld>
  <p:clrMapOvr>
    <a:masterClrMapping/>
  </p:clrMapOvr>
</p:sld>
</file>

<file path=ppt/theme/theme1.xml><?xml version="1.0" encoding="utf-8"?>
<a:theme xmlns:a="http://schemas.openxmlformats.org/drawingml/2006/main" name="UNCGA General Presentation Template (WHITE)">
  <a:themeElements>
    <a:clrScheme name="Custom 1">
      <a:dk1>
        <a:srgbClr val="BC1F51"/>
      </a:dk1>
      <a:lt1>
        <a:srgbClr val="DAE1D4"/>
      </a:lt1>
      <a:dk2>
        <a:srgbClr val="0E4875"/>
      </a:dk2>
      <a:lt2>
        <a:srgbClr val="F0F3F4"/>
      </a:lt2>
      <a:accent1>
        <a:srgbClr val="364044"/>
      </a:accent1>
      <a:accent2>
        <a:srgbClr val="FEC324"/>
      </a:accent2>
      <a:accent3>
        <a:srgbClr val="338E3A"/>
      </a:accent3>
      <a:accent4>
        <a:srgbClr val="00B6DF"/>
      </a:accent4>
      <a:accent5>
        <a:srgbClr val="EA8B2D"/>
      </a:accent5>
      <a:accent6>
        <a:srgbClr val="AE5893"/>
      </a:accent6>
      <a:hlink>
        <a:srgbClr val="8BA2A5"/>
      </a:hlink>
      <a:folHlink>
        <a:srgbClr val="3F423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spAutoFit/>
      </a:bodyPr>
      <a:lstStyle>
        <a:defPPr algn="r">
          <a:defRPr sz="120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5744DF3-F65B-AF47-B29D-194929B9558A}" vid="{D59C03B8-97ED-984F-B6F2-EF22B9EAE8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C18ADC7E9A004AB9530F7042959597" ma:contentTypeVersion="3" ma:contentTypeDescription="Create a new document." ma:contentTypeScope="" ma:versionID="a25aa20ff6c1d3474c1205eb2462f03e">
  <xsd:schema xmlns:xsd="http://www.w3.org/2001/XMLSchema" xmlns:xs="http://www.w3.org/2001/XMLSchema" xmlns:p="http://schemas.microsoft.com/office/2006/metadata/properties" xmlns:ns2="e861fc96-5aca-44a5-9f8d-5d5ae1fdc853" targetNamespace="http://schemas.microsoft.com/office/2006/metadata/properties" ma:root="true" ma:fieldsID="9aa174e065d670a72ed72f12aef388a8" ns2:_="">
    <xsd:import namespace="e861fc96-5aca-44a5-9f8d-5d5ae1fdc853"/>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1fc96-5aca-44a5-9f8d-5d5ae1fdc8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2041B7-1953-4C03-BAFE-73E93532B9C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1460F39-DF8A-493E-98E7-2B49771F3484}">
  <ds:schemaRefs>
    <ds:schemaRef ds:uri="http://schemas.microsoft.com/sharepoint/v3/contenttype/forms"/>
  </ds:schemaRefs>
</ds:datastoreItem>
</file>

<file path=customXml/itemProps3.xml><?xml version="1.0" encoding="utf-8"?>
<ds:datastoreItem xmlns:ds="http://schemas.openxmlformats.org/officeDocument/2006/customXml" ds:itemID="{24BDD2A0-BB57-4B16-BD9C-CBF520C47A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1fc96-5aca-44a5-9f8d-5d5ae1fdc8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93ed9d-92e1-4e39-b82e-02f6fea6991e}" enabled="0" method="" siteId="{b693ed9d-92e1-4e39-b82e-02f6fea6991e}" removed="1"/>
</clbl:labelList>
</file>

<file path=docProps/app.xml><?xml version="1.0" encoding="utf-8"?>
<Properties xmlns="http://schemas.openxmlformats.org/officeDocument/2006/extended-properties" xmlns:vt="http://schemas.openxmlformats.org/officeDocument/2006/docPropsVTypes">
  <Template/>
  <TotalTime>72344</TotalTime>
  <Words>1457</Words>
  <Application>Microsoft Office PowerPoint</Application>
  <PresentationFormat>On-screen Show (4:3)</PresentationFormat>
  <Paragraphs>75</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UNCGA General Presentation Template (WHITE)</vt:lpstr>
      <vt:lpstr>Effective and appropriate Advocacy</vt:lpstr>
      <vt:lpstr>PowerPoint Presentation</vt:lpstr>
      <vt:lpstr>Policy 300.1.4 on Campus State Relations Officers</vt:lpstr>
      <vt:lpstr>Policy 300.1.4 on Campus State Relations Officers</vt:lpstr>
      <vt:lpstr>Policy 300.1.4 on Campus State Relations Officers</vt:lpstr>
      <vt:lpstr>How can you assist? </vt:lpstr>
      <vt:lpstr>DON’T GET CAUGHT UP IN DISTRACTIONS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Lorie  Lassiter</cp:lastModifiedBy>
  <cp:revision>423</cp:revision>
  <cp:lastPrinted>2025-10-06T17:38:07Z</cp:lastPrinted>
  <dcterms:created xsi:type="dcterms:W3CDTF">2016-03-31T15:07:28Z</dcterms:created>
  <dcterms:modified xsi:type="dcterms:W3CDTF">2025-10-07T14:24:09Z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0x0101009BC18ADC7E9A004AB9530F7042959597</vt:lpwstr>
  </property>
</Properties>
</file>