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4_284C7883.xml" ContentType="application/vnd.ms-powerpoint.comments+xml"/>
  <Override PartName="/ppt/comments/modernComment_106_8410624C.xml" ContentType="application/vnd.ms-powerpoint.comments+xml"/>
  <Override PartName="/ppt/notesSlides/notesSlide2.xml" ContentType="application/vnd.openxmlformats-officedocument.presentationml.notesSlide+xml"/>
  <Override PartName="/ppt/comments/modernComment_15B_60DFBCB2.xml" ContentType="application/vnd.ms-powerpoint.comments+xml"/>
  <Override PartName="/ppt/notesSlides/notesSlide3.xml" ContentType="application/vnd.openxmlformats-officedocument.presentationml.notesSlide+xml"/>
  <Override PartName="/ppt/comments/modernComment_146_4B241593.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40_50E53E68.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54_0.xml" ContentType="application/vnd.ms-powerpoint.comments+xml"/>
  <Override PartName="/ppt/notesSlides/notesSlide26.xml" ContentType="application/vnd.openxmlformats-officedocument.presentationml.notesSlide+xml"/>
  <Override PartName="/ppt/comments/modernComment_155_0.xml" ContentType="application/vnd.ms-powerpoint.comments+xml"/>
  <Override PartName="/ppt/notesSlides/notesSlide27.xml" ContentType="application/vnd.openxmlformats-officedocument.presentationml.notesSlide+xml"/>
  <Override PartName="/ppt/comments/modernComment_156_0.xml" ContentType="application/vnd.ms-powerpoint.comments+xml"/>
  <Override PartName="/ppt/notesSlides/notesSlide28.xml" ContentType="application/vnd.openxmlformats-officedocument.presentationml.notesSlide+xml"/>
  <Override PartName="/ppt/comments/modernComment_157_0.xml" ContentType="application/vnd.ms-powerpoint.comments+xml"/>
  <Override PartName="/ppt/notesSlides/notesSlide29.xml" ContentType="application/vnd.openxmlformats-officedocument.presentationml.notesSlide+xml"/>
  <Override PartName="/ppt/comments/modernComment_158_0.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5A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handoutMasterIdLst>
    <p:handoutMasterId r:id="rId44"/>
  </p:handoutMasterIdLst>
  <p:sldIdLst>
    <p:sldId id="260" r:id="rId6"/>
    <p:sldId id="262" r:id="rId7"/>
    <p:sldId id="334" r:id="rId8"/>
    <p:sldId id="347" r:id="rId9"/>
    <p:sldId id="326" r:id="rId10"/>
    <p:sldId id="327" r:id="rId11"/>
    <p:sldId id="328" r:id="rId12"/>
    <p:sldId id="316" r:id="rId13"/>
    <p:sldId id="348" r:id="rId14"/>
    <p:sldId id="335" r:id="rId15"/>
    <p:sldId id="317" r:id="rId16"/>
    <p:sldId id="349" r:id="rId17"/>
    <p:sldId id="329" r:id="rId18"/>
    <p:sldId id="336" r:id="rId19"/>
    <p:sldId id="331" r:id="rId20"/>
    <p:sldId id="330" r:id="rId21"/>
    <p:sldId id="332" r:id="rId22"/>
    <p:sldId id="351" r:id="rId23"/>
    <p:sldId id="350" r:id="rId24"/>
    <p:sldId id="333" r:id="rId25"/>
    <p:sldId id="337" r:id="rId26"/>
    <p:sldId id="313" r:id="rId27"/>
    <p:sldId id="319" r:id="rId28"/>
    <p:sldId id="279" r:id="rId29"/>
    <p:sldId id="320" r:id="rId30"/>
    <p:sldId id="321" r:id="rId31"/>
    <p:sldId id="322" r:id="rId32"/>
    <p:sldId id="324" r:id="rId33"/>
    <p:sldId id="325" r:id="rId34"/>
    <p:sldId id="352" r:id="rId35"/>
    <p:sldId id="340" r:id="rId36"/>
    <p:sldId id="341" r:id="rId37"/>
    <p:sldId id="342" r:id="rId38"/>
    <p:sldId id="343" r:id="rId39"/>
    <p:sldId id="344" r:id="rId40"/>
    <p:sldId id="345" r:id="rId41"/>
    <p:sldId id="346"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662208-54E4-0953-0040-215D65A74CB8}" name="Eric Faust" initials="EF" userId="S::Eric.Faust@nctreasurer.com::7669de3c-ad82-4e14-add6-79f09b49f1e8" providerId="AD"/>
  <p188:author id="{813B4740-0531-55A3-3CCC-F47CE0530786}" name="Becky Dzingeleski" initials="BD" userId="S::Becky.Dzingeleski@nctreasurer.com::3cdb7e85-4e30-47e4-a79d-0a87e30ffd52" providerId="AD"/>
  <p188:author id="{D972126B-4A52-42A6-6493-E4885F372B6E}" name="Melissa Cundey" initials="MC" userId="S::Melissa.Cundey@nctreasurer.com::1009c2b9-42eb-4f69-87b8-74c3c1f68d60" providerId="AD"/>
  <p188:author id="{1612E579-D2C9-FA55-32E8-B2B4706F8D2E}" name="Abraham Goldenberg" initials="AG" userId="S::Abraham.Goldenberg@nctreasurer.com::b0fa7c3b-bae4-4a98-8e0a-16d10c49a32d" providerId="AD"/>
  <p188:author id="{0711C2D7-F367-C60F-C043-09DCCFB86F51}" name="Vidya Tripuraneni" initials="VT" userId="S::Vidya.Tripuraneni@nctreasurer.com::64e88a4c-e1e6-49a4-9f69-ae767522cabe" providerId="AD"/>
  <p188:author id="{7CB64EE2-D5A5-5A14-E502-910DABAD4E83}" name="Luke Henkhaus" initials="LH" userId="S::Luke.Henkhaus@nctreasurer.com::190d3b2c-4698-4879-9d1c-16e0bc22983c" providerId="AD"/>
  <p188:author id="{9783F2FB-D711-7024-A0E7-27C4FC73628C}" name="Kendra Boyle" initials="KB" userId="S::Kendra.Boyle@nctreasurer.com::e6da70e9-72c2-409b-9978-192edee782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00247D"/>
    <a:srgbClr val="FFFFFF"/>
    <a:srgbClr val="FFFF66"/>
    <a:srgbClr val="507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863E0-5023-42B8-9A03-2B2B4BD5E7AF}" v="2" dt="2026-05-11T12:22:20.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45" autoAdjust="0"/>
  </p:normalViewPr>
  <p:slideViewPr>
    <p:cSldViewPr snapToGrid="0">
      <p:cViewPr varScale="1">
        <p:scale>
          <a:sx n="76" d="100"/>
          <a:sy n="76" d="100"/>
        </p:scale>
        <p:origin x="1914" y="90"/>
      </p:cViewPr>
      <p:guideLst/>
    </p:cSldViewPr>
  </p:slideViewPr>
  <p:notesTextViewPr>
    <p:cViewPr>
      <p:scale>
        <a:sx n="1" d="1"/>
        <a:sy n="1" d="1"/>
      </p:scale>
      <p:origin x="0" y="0"/>
    </p:cViewPr>
  </p:notesTextViewPr>
  <p:notesViewPr>
    <p:cSldViewPr snapToGrid="0">
      <p:cViewPr varScale="1">
        <p:scale>
          <a:sx n="83" d="100"/>
          <a:sy n="83"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modernComment_104_284C7883.xml><?xml version="1.0" encoding="utf-8"?>
<p188:cmLst xmlns:a="http://schemas.openxmlformats.org/drawingml/2006/main" xmlns:r="http://schemas.openxmlformats.org/officeDocument/2006/relationships" xmlns:p188="http://schemas.microsoft.com/office/powerpoint/2018/8/main">
  <p188:cm id="{36AB5FCF-682D-416B-899E-5D23982B8E5B}" authorId="{813B4740-0531-55A3-3CCC-F47CE0530786}" created="2026-04-15T18:12:00.675">
    <pc:sldMkLst xmlns:pc="http://schemas.microsoft.com/office/powerpoint/2013/main/command">
      <pc:docMk/>
      <pc:sldMk cId="676100227" sldId="260"/>
    </pc:sldMkLst>
    <p188:txBody>
      <a:bodyPr/>
      <a:lstStyle/>
      <a:p>
        <a:r>
          <a:rPr lang="en-US"/>
          <a:t>modified</a:t>
        </a:r>
      </a:p>
    </p188:txBody>
  </p188:cm>
  <p188:cm id="{C9A2C1A3-58B0-4808-864C-DAAA7EDD47FD}" authorId="{9783F2FB-D711-7024-A0E7-27C4FC73628C}" created="2026-05-08T14:57:01.340">
    <ac:txMkLst xmlns:ac="http://schemas.microsoft.com/office/drawing/2013/main/command">
      <pc:docMk xmlns:pc="http://schemas.microsoft.com/office/powerpoint/2013/main/command"/>
      <pc:sldMk xmlns:pc="http://schemas.microsoft.com/office/powerpoint/2013/main/command" cId="676100227" sldId="260"/>
      <ac:spMk id="5" creationId="{CF9F71D0-AC13-D8B0-3E2E-5FC9B57EDA08}"/>
      <ac:txMk cp="64" len="43">
        <ac:context len="108" hash="1669899282"/>
      </ac:txMk>
    </ac:txMkLst>
    <p188:pos x="4955315" y="1182474"/>
    <p188:txBody>
      <a:bodyPr/>
      <a:lstStyle/>
      <a:p>
        <a:r>
          <a:rPr lang="en-US"/>
          <a:t>Slide already says SLGFD so isn’t needed under your names and eric’s name is not on this slide but he is on agenda, I’d remove the (ARC) and put it on next slide where the term is used...this page is very busy </a:t>
        </a:r>
      </a:p>
    </p188:txBody>
  </p188:cm>
</p188:cmLst>
</file>

<file path=ppt/comments/modernComment_106_8410624C.xml><?xml version="1.0" encoding="utf-8"?>
<p188:cmLst xmlns:a="http://schemas.openxmlformats.org/drawingml/2006/main" xmlns:r="http://schemas.openxmlformats.org/officeDocument/2006/relationships" xmlns:p188="http://schemas.microsoft.com/office/powerpoint/2018/8/main">
  <p188:cm id="{D3322FD3-2DF0-4CFB-9CC5-D3FB50B8808E}" authorId="{813B4740-0531-55A3-3CCC-F47CE0530786}" created="2026-04-15T18:12:40.055">
    <pc:sldMkLst xmlns:pc="http://schemas.microsoft.com/office/powerpoint/2013/main/command">
      <pc:docMk/>
      <pc:sldMk cId="2215666252" sldId="262"/>
    </pc:sldMkLst>
    <p188:txBody>
      <a:bodyPr/>
      <a:lstStyle/>
      <a:p>
        <a:r>
          <a:rPr lang="en-US"/>
          <a:t>LOGOS, not LOGOs</a:t>
        </a:r>
      </a:p>
    </p188:txBody>
    <p188:extLst>
      <p:ext xmlns:p="http://schemas.openxmlformats.org/presentationml/2006/main" uri="{57CB4572-C831-44C2-8A1C-0ADB6CCDFE69}">
        <p223:reactions xmlns:p223="http://schemas.microsoft.com/office/powerpoint/2022/03/main">
          <p223:rxn type="👍">
            <p223:instance time="2026-04-28T12:25:57.516" authorId="{7CB64EE2-D5A5-5A14-E502-910DABAD4E83}"/>
          </p223:rxn>
        </p223:reactions>
      </p:ext>
    </p188:extLst>
  </p188:cm>
  <p188:cm id="{7E27B0E9-1106-42AE-94F8-957BAE55C347}" authorId="{9783F2FB-D711-7024-A0E7-27C4FC73628C}" created="2026-05-08T14:58:07.500">
    <pc:sldMkLst xmlns:pc="http://schemas.microsoft.com/office/powerpoint/2013/main/command">
      <pc:docMk/>
      <pc:sldMk cId="2215666252" sldId="262"/>
    </pc:sldMkLst>
    <p188:replyLst>
      <p188:reply id="{1793228C-FC87-4BB4-AE91-B74FA234D1C4}" authorId="{9783F2FB-D711-7024-A0E7-27C4FC73628C}" created="2026-05-08T15:00:14.833">
        <p188:txBody>
          <a:bodyPr/>
          <a:lstStyle/>
          <a:p>
            <a:r>
              <a:rPr lang="en-US"/>
              <a:t>Agenda titles need to match the title pages</a:t>
            </a:r>
          </a:p>
        </p188:txBody>
      </p188:reply>
    </p188:replyLst>
    <p188:txBody>
      <a:bodyPr/>
      <a:lstStyle/>
      <a:p>
        <a:r>
          <a:rPr lang="en-US"/>
          <a:t>Can we shorten the title of Eric’s or make the font on the page smaller so his name is on one row</a:t>
        </a:r>
      </a:p>
    </p188:txBody>
  </p188:cm>
</p188:cmLst>
</file>

<file path=ppt/comments/modernComment_140_50E53E68.xml><?xml version="1.0" encoding="utf-8"?>
<p188:cmLst xmlns:a="http://schemas.openxmlformats.org/drawingml/2006/main" xmlns:r="http://schemas.openxmlformats.org/officeDocument/2006/relationships" xmlns:p188="http://schemas.microsoft.com/office/powerpoint/2018/8/main">
  <p188:cm id="{CE762292-C9A6-4F9B-BBD3-7C095D329583}" authorId="{813B4740-0531-55A3-3CCC-F47CE0530786}" created="2026-04-15T17:56:27.152">
    <pc:sldMkLst xmlns:pc="http://schemas.microsoft.com/office/powerpoint/2013/main/command">
      <pc:docMk/>
      <pc:sldMk cId="1357201000" sldId="320"/>
    </pc:sldMkLst>
    <p188:txBody>
      <a:bodyPr/>
      <a:lstStyle/>
      <a:p>
        <a:r>
          <a:rPr lang="en-US"/>
          <a:t>Please add the link to the 2025 City of Dogwood Illustrated statements and the page number. </a:t>
        </a:r>
      </a:p>
    </p188:txBody>
  </p188:cm>
</p188:cmLst>
</file>

<file path=ppt/comments/modernComment_146_4B241593.xml><?xml version="1.0" encoding="utf-8"?>
<p188:cmLst xmlns:a="http://schemas.openxmlformats.org/drawingml/2006/main" xmlns:r="http://schemas.openxmlformats.org/officeDocument/2006/relationships" xmlns:p188="http://schemas.microsoft.com/office/powerpoint/2018/8/main">
  <p188:cm id="{364BBA47-A8F9-4382-B0BD-D188D7B91B13}" authorId="{9783F2FB-D711-7024-A0E7-27C4FC73628C}" created="2026-05-08T14:58:48.816">
    <ac:txMkLst xmlns:ac="http://schemas.microsoft.com/office/drawing/2013/main/command">
      <pc:docMk xmlns:pc="http://schemas.microsoft.com/office/powerpoint/2013/main/command"/>
      <pc:sldMk xmlns:pc="http://schemas.microsoft.com/office/powerpoint/2013/main/command" cId="1260656019" sldId="326"/>
      <ac:spMk id="14" creationId="{1D53D367-5970-95B0-B5F8-45BA3422D99E}"/>
      <ac:txMk cp="109" len="1">
        <ac:context len="397" hash="1936821655"/>
      </ac:txMk>
    </ac:txMkLst>
    <p188:pos x="6046053" y="2983856"/>
    <p188:txBody>
      <a:bodyPr/>
      <a:lstStyle/>
      <a:p>
        <a:r>
          <a:rPr lang="en-US"/>
          <a:t>Dash not needed</a:t>
        </a:r>
      </a:p>
    </p188:txBody>
  </p188:cm>
  <p188:cm id="{B8AFFB63-3D91-4B8D-A4C3-D2F500B1446D}" authorId="{9783F2FB-D711-7024-A0E7-27C4FC73628C}" created="2026-05-08T21:22:12.665">
    <pc:sldMkLst xmlns:pc="http://schemas.microsoft.com/office/powerpoint/2013/main/command">
      <pc:docMk/>
      <pc:sldMk cId="1260656019" sldId="326"/>
    </pc:sldMkLst>
    <p188:txBody>
      <a:bodyPr/>
      <a:lstStyle/>
      <a:p>
        <a:r>
          <a:rPr lang="en-US"/>
          <a:t>Can these be spread out over more slides?</a:t>
        </a:r>
      </a:p>
    </p188:txBody>
  </p188:cm>
</p188:cmLst>
</file>

<file path=ppt/comments/modernComment_154_0.xml><?xml version="1.0" encoding="utf-8"?>
<p188:cmLst xmlns:a="http://schemas.openxmlformats.org/drawingml/2006/main" xmlns:r="http://schemas.openxmlformats.org/officeDocument/2006/relationships" xmlns:p188="http://schemas.microsoft.com/office/powerpoint/2018/8/main">
  <p188:cm id="{BE92F6D7-6100-4929-90EF-DF07171D4C4C}" authorId="{0711C2D7-F367-C60F-C043-09DCCFB86F51}" created="2026-04-21T19:03:54.045">
    <ac:txMkLst xmlns:ac="http://schemas.microsoft.com/office/drawing/2013/main/command">
      <pc:docMk xmlns:pc="http://schemas.microsoft.com/office/powerpoint/2013/main/command"/>
      <pc:sldMk xmlns:pc="http://schemas.microsoft.com/office/powerpoint/2013/main/command" cId="0" sldId="340"/>
      <ac:spMk id="3" creationId="{00000000-0000-0000-0000-000000000000}"/>
      <ac:txMk cp="114" len="22">
        <ac:context len="379" hash="2060464672"/>
      </ac:txMk>
    </ac:txMkLst>
    <p188:pos x="5576668" y="1142658"/>
    <p188:replyLst>
      <p188:reply id="{CB60CE8F-F8CC-4F5B-88BA-2817E1E59318}" authorId="{74662208-54E4-0953-0040-215D65A74CB8}" created="2026-04-21T20:34:49.436">
        <p188:txBody>
          <a:bodyPr/>
          <a:lstStyle/>
          <a:p>
            <a:r>
              <a:rPr lang="en-US"/>
              <a:t>changed</a:t>
            </a:r>
          </a:p>
        </p188:txBody>
      </p188:reply>
    </p188:replyLst>
    <p188:txBody>
      <a:bodyPr/>
      <a:lstStyle/>
      <a:p>
        <a:r>
          <a:rPr lang="en-US"/>
          <a:t>Auditor Provided Data tab (previously Transmittal Doc Info tab)</a:t>
        </a:r>
      </a:p>
    </p188:txBody>
  </p188:cm>
  <p188:cm id="{F6A52465-8B27-451C-A2E7-B9EBEF166920}" authorId="{9783F2FB-D711-7024-A0E7-27C4FC73628C}" created="2026-05-08T15:02:19.682">
    <pc:sldMkLst xmlns:pc="http://schemas.microsoft.com/office/powerpoint/2013/main/command">
      <pc:docMk/>
      <pc:sldMk cId="0" sldId="340"/>
    </pc:sldMkLst>
    <p188:txBody>
      <a:bodyPr/>
      <a:lstStyle/>
      <a:p>
        <a:r>
          <a:rPr lang="en-US"/>
          <a:t>Eric’s slides headings have numbers but Becky and melissa’s done...they need to be one way or the other IMO</a:t>
        </a:r>
      </a:p>
    </p188:txBody>
  </p188:cm>
</p188:cmLst>
</file>

<file path=ppt/comments/modernComment_155_0.xml><?xml version="1.0" encoding="utf-8"?>
<p188:cmLst xmlns:a="http://schemas.openxmlformats.org/drawingml/2006/main" xmlns:r="http://schemas.openxmlformats.org/officeDocument/2006/relationships" xmlns:p188="http://schemas.microsoft.com/office/powerpoint/2018/8/main">
  <p188:cm id="{E4E75845-1229-4F4E-85F1-1628E61CF4A6}" authorId="{0711C2D7-F367-C60F-C043-09DCCFB86F51}" created="2026-04-21T19:06:26.023">
    <ac:txMkLst xmlns:ac="http://schemas.microsoft.com/office/drawing/2013/main/command">
      <pc:docMk xmlns:pc="http://schemas.microsoft.com/office/powerpoint/2013/main/command"/>
      <pc:sldMk xmlns:pc="http://schemas.microsoft.com/office/powerpoint/2013/main/command" cId="0" sldId="341"/>
      <ac:spMk id="3" creationId="{00000000-0000-0000-0000-000000000000}"/>
      <ac:txMk cp="0" len="58">
        <ac:context len="513" hash="1409569743"/>
      </ac:txMk>
    </ac:txMkLst>
    <p188:pos x="8924778" y="383003"/>
    <p188:replyLst>
      <p188:reply id="{D5C1C411-3EB4-4DD3-A310-C9B401B48AB9}" authorId="{74662208-54E4-0953-0040-215D65A74CB8}" created="2026-04-21T20:35:31.191">
        <p188:txBody>
          <a:bodyPr/>
          <a:lstStyle/>
          <a:p>
            <a:r>
              <a:rPr lang="en-US"/>
              <a:t>Added this lower</a:t>
            </a:r>
          </a:p>
        </p188:txBody>
      </p188:reply>
    </p188:replyLst>
    <p188:txBody>
      <a:bodyPr/>
      <a:lstStyle/>
      <a:p>
        <a:r>
          <a:rPr lang="en-US"/>
          <a:t>And only Finance Officers can submit the Audit report. Auditors or Unit Staff with access can fill out the information but the sign off and submission can only be by active FO.</a:t>
        </a:r>
      </a:p>
    </p188:txBody>
  </p188:cm>
</p188:cmLst>
</file>

<file path=ppt/comments/modernComment_156_0.xml><?xml version="1.0" encoding="utf-8"?>
<p188:cmLst xmlns:a="http://schemas.openxmlformats.org/drawingml/2006/main" xmlns:r="http://schemas.openxmlformats.org/officeDocument/2006/relationships" xmlns:p188="http://schemas.microsoft.com/office/powerpoint/2018/8/main">
  <p188:cm id="{577CD738-B9E4-4F57-8FF8-B275EA30D125}" authorId="{1612E579-D2C9-FA55-32E8-B2B4706F8D2E}" created="2026-04-21T18:21:24.374">
    <ac:txMkLst xmlns:ac="http://schemas.microsoft.com/office/drawing/2013/main/command">
      <pc:docMk xmlns:pc="http://schemas.microsoft.com/office/powerpoint/2013/main/command"/>
      <pc:sldMk xmlns:pc="http://schemas.microsoft.com/office/powerpoint/2013/main/command" cId="0" sldId="342"/>
      <ac:spMk id="3" creationId="{00000000-0000-0000-0000-000000000000}"/>
      <ac:txMk cp="276" len="26">
        <ac:context len="379" hash="1055706137"/>
      </ac:txMk>
    </ac:txMkLst>
    <p188:pos x="5193323" y="2368306"/>
    <p188:replyLst>
      <p188:reply id="{855122AC-9B0B-4F27-97F1-A8EFAA686E94}" authorId="{74662208-54E4-0953-0040-215D65A74CB8}" created="2026-04-21T20:37:09.678">
        <p188:txBody>
          <a:bodyPr/>
          <a:lstStyle/>
          <a:p>
            <a:r>
              <a:rPr lang="en-US"/>
              <a:t>fixed</a:t>
            </a:r>
          </a:p>
        </p188:txBody>
      </p188:reply>
    </p188:replyLst>
    <p188:txBody>
      <a:bodyPr/>
      <a:lstStyle/>
      <a:p>
        <a:r>
          <a:rPr lang="en-US"/>
          <a:t>Transmittal document tab has been renamed to “Auditor Provided Data” tab</a:t>
        </a:r>
      </a:p>
    </p188:txBody>
  </p188:cm>
  <p188:cm id="{2422834B-9581-4C46-B193-813EF21325E9}" authorId="{0711C2D7-F367-C60F-C043-09DCCFB86F51}" created="2026-04-21T19:07:10.900">
    <ac:txMkLst xmlns:ac="http://schemas.microsoft.com/office/drawing/2013/main/command">
      <pc:docMk xmlns:pc="http://schemas.microsoft.com/office/powerpoint/2013/main/command"/>
      <pc:sldMk xmlns:pc="http://schemas.microsoft.com/office/powerpoint/2013/main/command" cId="0" sldId="342"/>
      <ac:spMk id="3" creationId="{00000000-0000-0000-0000-000000000000}"/>
      <ac:txMk cp="211" len="3">
        <ac:context len="379" hash="1055706137"/>
      </ac:txMk>
    </ac:txMkLst>
    <p188:pos x="2523978" y="1663163"/>
    <p188:replyLst>
      <p188:reply id="{8022AF88-C3E9-4A7A-A530-D7CFE4D151C4}" authorId="{74662208-54E4-0953-0040-215D65A74CB8}" created="2026-04-21T20:37:12.542">
        <p188:txBody>
          <a:bodyPr/>
          <a:lstStyle/>
          <a:p>
            <a:r>
              <a:rPr lang="en-US"/>
              <a:t>fixed</a:t>
            </a:r>
          </a:p>
        </p188:txBody>
      </p188:reply>
    </p188:replyLst>
    <p188:txBody>
      <a:bodyPr/>
      <a:lstStyle/>
      <a:p>
        <a:r>
          <a:rPr lang="en-US"/>
          <a:t> duplicate ‘of’</a:t>
        </a:r>
      </a:p>
    </p188:txBody>
  </p188:cm>
</p188:cmLst>
</file>

<file path=ppt/comments/modernComment_157_0.xml><?xml version="1.0" encoding="utf-8"?>
<p188:cmLst xmlns:a="http://schemas.openxmlformats.org/drawingml/2006/main" xmlns:r="http://schemas.openxmlformats.org/officeDocument/2006/relationships" xmlns:p188="http://schemas.microsoft.com/office/powerpoint/2018/8/main">
  <p188:cm id="{A165A6D9-2836-4578-99ED-262627A21D16}" authorId="{1612E579-D2C9-FA55-32E8-B2B4706F8D2E}" created="2026-04-21T18:23:34.167">
    <ac:txMkLst xmlns:ac="http://schemas.microsoft.com/office/drawing/2013/main/command">
      <pc:docMk xmlns:pc="http://schemas.microsoft.com/office/powerpoint/2013/main/command"/>
      <pc:sldMk xmlns:pc="http://schemas.microsoft.com/office/powerpoint/2013/main/command" cId="0" sldId="343"/>
      <ac:spMk id="3" creationId="{00000000-0000-0000-0000-000000000000}"/>
      <ac:txMk cp="158">
        <ac:context len="305" hash="3330828599"/>
      </ac:txMk>
    </ac:txMkLst>
    <p188:pos x="10328031" y="1533037"/>
    <p188:replyLst>
      <p188:reply id="{B680848B-604D-41FD-99D6-E27C33695DE0}" authorId="{74662208-54E4-0953-0040-215D65A74CB8}" created="2026-04-21T20:37:32.193">
        <p188:txBody>
          <a:bodyPr/>
          <a:lstStyle/>
          <a:p>
            <a:r>
              <a:rPr lang="en-US"/>
              <a:t>I am going to leave it like this for simplicity. </a:t>
            </a:r>
          </a:p>
        </p188:txBody>
      </p188:reply>
    </p188:replyLst>
    <p188:txBody>
      <a:bodyPr/>
      <a:lstStyle/>
      <a:p>
        <a:r>
          <a:rPr lang="en-US"/>
          <a:t>Small point but SLG can send late letters for any units whose audit is required and are “past due”. This may or may not include units subject SB299 (believe only Muni &amp; County)</a:t>
        </a:r>
      </a:p>
    </p188:txBody>
  </p188:cm>
  <p188:cm id="{E613F4F0-7DF0-45AD-B5EF-D6A5CA521BBE}" authorId="{0711C2D7-F367-C60F-C043-09DCCFB86F51}" created="2026-04-21T19:11:26.332">
    <ac:txMkLst xmlns:ac="http://schemas.microsoft.com/office/drawing/2013/main/command">
      <pc:docMk xmlns:pc="http://schemas.microsoft.com/office/powerpoint/2013/main/command"/>
      <pc:sldMk xmlns:pc="http://schemas.microsoft.com/office/powerpoint/2013/main/command" cId="0" sldId="343"/>
      <ac:spMk id="3" creationId="{00000000-0000-0000-0000-000000000000}"/>
      <ac:txMk cp="158">
        <ac:context len="305" hash="3330828599"/>
      </ac:txMk>
    </ac:txMkLst>
    <p188:pos x="10359683" y="1663163"/>
    <p188:replyLst>
      <p188:reply id="{473FE729-B283-47B7-B42D-6291F8215917}" authorId="{74662208-54E4-0953-0040-215D65A74CB8}" created="2026-04-21T20:37:48.251">
        <p188:txBody>
          <a:bodyPr/>
          <a:lstStyle/>
          <a:p>
            <a:r>
              <a:rPr lang="en-US"/>
              <a:t>Both</a:t>
            </a:r>
          </a:p>
        </p188:txBody>
      </p188:reply>
    </p188:replyLst>
    <p188:txBody>
      <a:bodyPr/>
      <a:lstStyle/>
      <a:p>
        <a:r>
          <a:rPr lang="en-US"/>
          <a:t>Is this referring to new late letter functionality in LOGOS or is this referring to Dashboards process?</a:t>
        </a:r>
      </a:p>
    </p188:txBody>
  </p188:cm>
</p188:cmLst>
</file>

<file path=ppt/comments/modernComment_158_0.xml><?xml version="1.0" encoding="utf-8"?>
<p188:cmLst xmlns:a="http://schemas.openxmlformats.org/drawingml/2006/main" xmlns:r="http://schemas.openxmlformats.org/officeDocument/2006/relationships" xmlns:p188="http://schemas.microsoft.com/office/powerpoint/2018/8/main">
  <p188:cm id="{15AD4804-38C9-486F-ABD8-9D9172D86C4A}" authorId="{1612E579-D2C9-FA55-32E8-B2B4706F8D2E}" created="2026-04-21T18:47:28.877">
    <ac:txMkLst xmlns:ac="http://schemas.microsoft.com/office/drawing/2013/main/command">
      <pc:docMk xmlns:pc="http://schemas.microsoft.com/office/powerpoint/2013/main/command"/>
      <pc:sldMk xmlns:pc="http://schemas.microsoft.com/office/powerpoint/2013/main/command" cId="0" sldId="344"/>
      <ac:spMk id="3" creationId="{00000000-0000-0000-0000-000000000000}"/>
      <ac:txMk cp="229" len="34">
        <ac:context len="414" hash="304537696"/>
      </ac:txMk>
    </ac:txMkLst>
    <p188:pos x="9738946" y="1893521"/>
    <p188:replyLst>
      <p188:reply id="{2C512DCE-5191-4E68-B285-3099FDB6C6AE}" authorId="{74662208-54E4-0953-0040-215D65A74CB8}" created="2026-04-21T20:38:43.264">
        <p188:txBody>
          <a:bodyPr/>
          <a:lstStyle/>
          <a:p>
            <a:r>
              <a:rPr lang="en-US"/>
              <a:t>Ok, updated</a:t>
            </a:r>
          </a:p>
        </p188:txBody>
      </p188:reply>
    </p188:replyLst>
    <p188:txBody>
      <a:bodyPr/>
      <a:lstStyle/>
      <a:p>
        <a:r>
          <a:rPr lang="en-US"/>
          <a:t>Answer to 1067 (whether FO is bonded as required by statute), 1299 (bond amount), &amp; 1300 (amount of all annually budgeted expenditures) are taken into account and error message(s) preventing users from proceeding are shown based on the following rules:
a.	For Non-BOE unit types: check whether 1299 (bond amount) is &lt; the biggest number between 1) 50,000 and 2) 10% of 1300 (amount of all annually budgeted expenditures) up to 1 million
i.	⁠Show error preventing the user from proceeding until they correct when 1067 = Yes and 1299 &lt; the amount required by statute
ii.	Show error preventing the user from proceeding until they correct when 1067 = No and 1299 &gt;= the amount required by statute
b.	For BOE unit types: check whether 1299 (bond amount) is &lt; 50,000
i.	Show error preventing the user from proceeding until they correct when 1067 = Yes and 1299 &lt; the amount required by statute 
ii.	Do not show error if 1067 = No for BOE unit types</a:t>
        </a:r>
      </a:p>
    </p188:txBody>
  </p188:cm>
  <p188:cm id="{0AF4E775-2C3F-4544-A8FF-29134ABC4B0E}" authorId="{813B4740-0531-55A3-3CCC-F47CE0530786}" created="2026-04-22T11:40:18.192">
    <pc:sldMkLst xmlns:pc="http://schemas.microsoft.com/office/powerpoint/2013/main/command">
      <pc:docMk/>
      <pc:sldMk cId="0" sldId="344"/>
    </pc:sldMkLst>
    <p188:txBody>
      <a:bodyPr/>
      <a:lstStyle/>
      <a:p>
        <a:r>
          <a:rPr lang="en-US"/>
          <a:t>Suggest clarifying annually budgeted (expenditures)  here.  This is based on SPD considering CPF multi year expenditures as part of expenditures in calculating the FO Bond.</a:t>
        </a:r>
      </a:p>
    </p188:txBody>
  </p188:cm>
</p188:cmLst>
</file>

<file path=ppt/comments/modernComment_15A_0.xml><?xml version="1.0" encoding="utf-8"?>
<p188:cmLst xmlns:a="http://schemas.openxmlformats.org/drawingml/2006/main" xmlns:r="http://schemas.openxmlformats.org/officeDocument/2006/relationships" xmlns:p188="http://schemas.microsoft.com/office/powerpoint/2018/8/main">
  <p188:cm id="{8DE064F4-982C-4633-A985-F1223D215959}" authorId="{0711C2D7-F367-C60F-C043-09DCCFB86F51}" created="2026-04-21T19:12:10.998">
    <ac:txMkLst xmlns:ac="http://schemas.microsoft.com/office/drawing/2013/main/command">
      <pc:docMk xmlns:pc="http://schemas.microsoft.com/office/powerpoint/2013/main/command"/>
      <pc:sldMk xmlns:pc="http://schemas.microsoft.com/office/powerpoint/2013/main/command" cId="0" sldId="346"/>
      <ac:spMk id="3" creationId="{00000000-0000-0000-0000-000000000000}"/>
      <ac:txMk cp="60" len="3">
        <ac:context len="322" hash="177012813"/>
      </ac:txMk>
    </ac:txMkLst>
    <p188:pos x="863991" y="762830"/>
    <p188:txBody>
      <a:bodyPr/>
      <a:lstStyle/>
      <a:p>
        <a:r>
          <a:rPr lang="en-US"/>
          <a:t>Confirmed with Abraham after last meeting and this is 2020.</a:t>
        </a:r>
      </a:p>
    </p188:txBody>
  </p188:cm>
</p188:cmLst>
</file>

<file path=ppt/comments/modernComment_15B_60DFBCB2.xml><?xml version="1.0" encoding="utf-8"?>
<p188:cmLst xmlns:a="http://schemas.openxmlformats.org/drawingml/2006/main" xmlns:r="http://schemas.openxmlformats.org/officeDocument/2006/relationships" xmlns:p188="http://schemas.microsoft.com/office/powerpoint/2018/8/main">
  <p188:cm id="{E27C71FA-2BC8-4147-A4E1-3ACAF1DC0AC8}" authorId="{9783F2FB-D711-7024-A0E7-27C4FC73628C}" created="2026-05-08T14:58:48.816">
    <ac:txMkLst xmlns:ac="http://schemas.microsoft.com/office/drawing/2013/main/command">
      <pc:docMk xmlns:pc="http://schemas.microsoft.com/office/powerpoint/2013/main/command"/>
      <pc:sldMk xmlns:pc="http://schemas.microsoft.com/office/powerpoint/2013/main/command" cId="1625275570" sldId="347"/>
      <ac:spMk id="14" creationId="{B046E9EA-1EDC-CBE2-E315-C7BBDAC04C4E}"/>
      <ac:txMk cp="198">
        <ac:context len="199" hash="2542024533"/>
      </ac:txMk>
    </ac:txMkLst>
    <p188:pos x="6046053" y="2983856"/>
    <p188:txBody>
      <a:bodyPr/>
      <a:lstStyle/>
      <a:p>
        <a:r>
          <a:rPr lang="en-US"/>
          <a:t>Dash not needed</a:t>
        </a:r>
      </a:p>
    </p188:txBody>
  </p188:cm>
  <p188:cm id="{F454B932-8003-4895-A7E8-E829C7335BC2}" authorId="{9783F2FB-D711-7024-A0E7-27C4FC73628C}" created="2026-05-08T21:22:12.665">
    <pc:sldMkLst xmlns:pc="http://schemas.microsoft.com/office/powerpoint/2013/main/command">
      <pc:docMk/>
      <pc:sldMk cId="1260656019" sldId="326"/>
    </pc:sldMkLst>
    <p188:txBody>
      <a:bodyPr/>
      <a:lstStyle/>
      <a:p>
        <a:r>
          <a:rPr lang="en-US"/>
          <a:t>Can these be spread out over more slides?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06AD-4262-F869-ED2D-746ABE22202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560360-4BCD-3950-C597-0573B8282EB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2AAF852-BC12-4673-AAD8-B1F5A593E06F}" type="datetimeFigureOut">
              <a:rPr lang="en-US" smtClean="0"/>
              <a:t>5/12/2026</a:t>
            </a:fld>
            <a:endParaRPr lang="en-US"/>
          </a:p>
        </p:txBody>
      </p:sp>
      <p:sp>
        <p:nvSpPr>
          <p:cNvPr id="4" name="Footer Placeholder 3">
            <a:extLst>
              <a:ext uri="{FF2B5EF4-FFF2-40B4-BE49-F238E27FC236}">
                <a16:creationId xmlns:a16="http://schemas.microsoft.com/office/drawing/2014/main" id="{0992B0E8-636A-02A7-5117-B2D58E30B34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93B8CF-10D3-F11E-C245-AB01FA1AF99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042BDEA-A558-471E-9CD4-82BC9C40717B}" type="slidenum">
              <a:rPr lang="en-US" smtClean="0"/>
              <a:t>‹#›</a:t>
            </a:fld>
            <a:endParaRPr lang="en-US"/>
          </a:p>
        </p:txBody>
      </p:sp>
    </p:spTree>
    <p:extLst>
      <p:ext uri="{BB962C8B-B14F-4D97-AF65-F5344CB8AC3E}">
        <p14:creationId xmlns:p14="http://schemas.microsoft.com/office/powerpoint/2010/main" val="400310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66F836-0F59-4389-8119-1B191CF99293}" type="datetimeFigureOut">
              <a:rPr lang="en-US" smtClean="0"/>
              <a:t>5/12/2026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317559-F4B2-442F-9F80-88780313F1EA}" type="slidenum">
              <a:rPr lang="en-US" smtClean="0"/>
              <a:t>‹#›</a:t>
            </a:fld>
            <a:endParaRPr lang="en-US"/>
          </a:p>
        </p:txBody>
      </p:sp>
    </p:spTree>
    <p:extLst>
      <p:ext uri="{BB962C8B-B14F-4D97-AF65-F5344CB8AC3E}">
        <p14:creationId xmlns:p14="http://schemas.microsoft.com/office/powerpoint/2010/main" val="278210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cleg.gov/EnactedLegislation/Statutes/PDF/BySection/Chapter_159/GS_159-34.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cleg.gov/EnactedLegislation/Statutes/PDF/BySection/Chapter_159/GS_159-34.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cleg.gov/EnactedLegislation/Statutes/PDF/BySection/Chapter_159/GS_159-34.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317559-F4B2-442F-9F80-88780313F1EA}" type="slidenum">
              <a:rPr lang="en-US" smtClean="0"/>
              <a:t>1</a:t>
            </a:fld>
            <a:endParaRPr lang="en-US"/>
          </a:p>
        </p:txBody>
      </p:sp>
    </p:spTree>
    <p:extLst>
      <p:ext uri="{BB962C8B-B14F-4D97-AF65-F5344CB8AC3E}">
        <p14:creationId xmlns:p14="http://schemas.microsoft.com/office/powerpoint/2010/main" val="39435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483AD-90CD-A932-D4A4-27DC75558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089A1-B45B-E29C-BD0C-3979E524321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7C8ED1A-02BE-D0A1-1C82-54E67300EC8E}"/>
              </a:ext>
            </a:extLst>
          </p:cNvPr>
          <p:cNvSpPr>
            <a:spLocks noGrp="1"/>
          </p:cNvSpPr>
          <p:nvPr>
            <p:ph type="body" idx="1"/>
          </p:nvPr>
        </p:nvSpPr>
        <p:spPr/>
        <p:txBody>
          <a:bodyPr/>
          <a:lstStyle/>
          <a:p>
            <a:pPr defTabSz="931774"/>
            <a:r>
              <a:rPr lang="en-US" dirty="0">
                <a:solidFill>
                  <a:srgbClr val="5B9BD5">
                    <a:lumMod val="50000"/>
                  </a:srgbClr>
                </a:solidFill>
                <a:latin typeface="Calibri" panose="020F0502020204030204"/>
              </a:rPr>
              <a:t>An invoice marked 'approved' with approval date shall be returned to the auditor by LGC staff to present to the governmental unit(s) for payment. </a:t>
            </a:r>
          </a:p>
          <a:p>
            <a:endParaRPr lang="en-US" dirty="0"/>
          </a:p>
          <a:p>
            <a:pPr defTabSz="931774"/>
            <a:r>
              <a:rPr lang="en-US" dirty="0">
                <a:solidFill>
                  <a:srgbClr val="5B9BD5">
                    <a:lumMod val="50000"/>
                  </a:srgbClr>
                </a:solidFill>
                <a:latin typeface="Calibri" panose="020F0502020204030204"/>
              </a:rPr>
              <a:t>Legally, Invoices for </a:t>
            </a:r>
            <a:r>
              <a:rPr lang="en-US" b="1" u="sng" dirty="0">
                <a:solidFill>
                  <a:srgbClr val="5B9BD5">
                    <a:lumMod val="50000"/>
                  </a:srgbClr>
                </a:solidFill>
                <a:latin typeface="Calibri" panose="020F0502020204030204"/>
              </a:rPr>
              <a:t>Audit</a:t>
            </a:r>
            <a:r>
              <a:rPr lang="en-US" dirty="0">
                <a:solidFill>
                  <a:srgbClr val="5B9BD5">
                    <a:lumMod val="50000"/>
                  </a:srgbClr>
                </a:solidFill>
                <a:latin typeface="Calibri" panose="020F0502020204030204"/>
              </a:rPr>
              <a:t> services rendered under these contracts shall not be paid by the Governmental Unit(s) until the invoice has been approved by the Secretary of the LGC.</a:t>
            </a:r>
            <a:r>
              <a:rPr lang="en-US" dirty="0"/>
              <a:t>  Audit invoices paid without LGC approval is a statutory violation</a:t>
            </a:r>
            <a:r>
              <a:rPr lang="en-US" dirty="0">
                <a:solidFill>
                  <a:srgbClr val="5B9BD5">
                    <a:lumMod val="50000"/>
                  </a:srgbClr>
                </a:solidFill>
                <a:latin typeface="Calibri" panose="020F0502020204030204"/>
              </a:rPr>
              <a:t> of </a:t>
            </a:r>
            <a:r>
              <a:rPr lang="en-US" dirty="0">
                <a:hlinkClick r:id="rId3"/>
              </a:rPr>
              <a:t>G.S. 159-34</a:t>
            </a:r>
            <a:r>
              <a:rPr lang="en-US" dirty="0"/>
              <a:t> . </a:t>
            </a:r>
            <a:endParaRPr lang="en-US" dirty="0">
              <a:solidFill>
                <a:srgbClr val="5B9BD5">
                  <a:lumMod val="50000"/>
                </a:srgbClr>
              </a:solidFill>
              <a:latin typeface="Calibri" panose="020F0502020204030204"/>
            </a:endParaRPr>
          </a:p>
          <a:p>
            <a:pPr defTabSz="931774"/>
            <a:endParaRPr lang="en-US" dirty="0">
              <a:solidFill>
                <a:srgbClr val="5B9BD5">
                  <a:lumMod val="50000"/>
                </a:srgbClr>
              </a:solidFill>
              <a:latin typeface="Calibri" panose="020F0502020204030204"/>
            </a:endParaRPr>
          </a:p>
          <a:p>
            <a:pPr defTabSz="931774"/>
            <a:r>
              <a:rPr lang="en-US" dirty="0">
                <a:solidFill>
                  <a:srgbClr val="5B9BD5">
                    <a:lumMod val="50000"/>
                  </a:srgbClr>
                </a:solidFill>
                <a:latin typeface="Calibri" panose="020F0502020204030204"/>
              </a:rPr>
              <a:t>Examples - Fees for AFIR work, Tax return preparation are not required by </a:t>
            </a:r>
            <a:r>
              <a:rPr lang="en-US" dirty="0" err="1">
                <a:solidFill>
                  <a:srgbClr val="5B9BD5">
                    <a:lumMod val="50000"/>
                  </a:srgbClr>
                </a:solidFill>
                <a:latin typeface="Calibri" panose="020F0502020204030204"/>
              </a:rPr>
              <a:t>lw</a:t>
            </a:r>
            <a:r>
              <a:rPr lang="en-US" dirty="0">
                <a:solidFill>
                  <a:srgbClr val="5B9BD5">
                    <a:lumMod val="50000"/>
                  </a:srgbClr>
                </a:solidFill>
                <a:latin typeface="Calibri" panose="020F0502020204030204"/>
              </a:rPr>
              <a:t> to be approved by LGC</a:t>
            </a:r>
          </a:p>
          <a:p>
            <a:pPr defTabSz="931774"/>
            <a:endParaRPr lang="en-US" dirty="0">
              <a:solidFill>
                <a:srgbClr val="5B9BD5">
                  <a:lumMod val="50000"/>
                </a:srgbClr>
              </a:solidFill>
              <a:latin typeface="Calibri" panose="020F0502020204030204"/>
            </a:endParaRPr>
          </a:p>
          <a:p>
            <a:endParaRPr lang="en-US" dirty="0"/>
          </a:p>
        </p:txBody>
      </p:sp>
      <p:sp>
        <p:nvSpPr>
          <p:cNvPr id="4" name="Slide Number Placeholder 3">
            <a:extLst>
              <a:ext uri="{FF2B5EF4-FFF2-40B4-BE49-F238E27FC236}">
                <a16:creationId xmlns:a16="http://schemas.microsoft.com/office/drawing/2014/main" id="{D7261E7D-BD06-5CB1-07EB-10436A4BF372}"/>
              </a:ext>
            </a:extLst>
          </p:cNvPr>
          <p:cNvSpPr>
            <a:spLocks noGrp="1"/>
          </p:cNvSpPr>
          <p:nvPr>
            <p:ph type="sldNum" sz="quarter" idx="5"/>
          </p:nvPr>
        </p:nvSpPr>
        <p:spPr/>
        <p:txBody>
          <a:bodyPr/>
          <a:lstStyle/>
          <a:p>
            <a:fld id="{C5317559-F4B2-442F-9F80-88780313F1EA}" type="slidenum">
              <a:rPr lang="en-US" smtClean="0"/>
              <a:t>13</a:t>
            </a:fld>
            <a:endParaRPr lang="en-US" dirty="0"/>
          </a:p>
        </p:txBody>
      </p:sp>
    </p:spTree>
    <p:extLst>
      <p:ext uri="{BB962C8B-B14F-4D97-AF65-F5344CB8AC3E}">
        <p14:creationId xmlns:p14="http://schemas.microsoft.com/office/powerpoint/2010/main" val="251675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332BE-5270-C2D3-34FB-7ABB10FAC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5B670-6E97-D71C-7DF4-2F0C0D3EEB4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9A99A1F-38F4-CCDE-1245-15BC7AE4A754}"/>
              </a:ext>
            </a:extLst>
          </p:cNvPr>
          <p:cNvSpPr>
            <a:spLocks noGrp="1"/>
          </p:cNvSpPr>
          <p:nvPr>
            <p:ph type="body" idx="1"/>
          </p:nvPr>
        </p:nvSpPr>
        <p:spPr/>
        <p:txBody>
          <a:bodyPr/>
          <a:lstStyle/>
          <a:p>
            <a:pPr defTabSz="931774"/>
            <a:r>
              <a:rPr lang="en-US" dirty="0">
                <a:solidFill>
                  <a:srgbClr val="5B9BD5">
                    <a:lumMod val="50000"/>
                  </a:srgbClr>
                </a:solidFill>
                <a:latin typeface="Calibri" panose="020F0502020204030204"/>
              </a:rPr>
              <a:t> Board of Education Units – are required to be not less than $50k.</a:t>
            </a:r>
          </a:p>
          <a:p>
            <a:r>
              <a:rPr lang="en-US" dirty="0"/>
              <a:t>Not the same requirements as G.S. 159-29.</a:t>
            </a:r>
          </a:p>
        </p:txBody>
      </p:sp>
      <p:sp>
        <p:nvSpPr>
          <p:cNvPr id="4" name="Slide Number Placeholder 3">
            <a:extLst>
              <a:ext uri="{FF2B5EF4-FFF2-40B4-BE49-F238E27FC236}">
                <a16:creationId xmlns:a16="http://schemas.microsoft.com/office/drawing/2014/main" id="{D39FECA8-BDE0-0E3C-7645-69DC5C3003D5}"/>
              </a:ext>
            </a:extLst>
          </p:cNvPr>
          <p:cNvSpPr>
            <a:spLocks noGrp="1"/>
          </p:cNvSpPr>
          <p:nvPr>
            <p:ph type="sldNum" sz="quarter" idx="5"/>
          </p:nvPr>
        </p:nvSpPr>
        <p:spPr/>
        <p:txBody>
          <a:bodyPr/>
          <a:lstStyle/>
          <a:p>
            <a:fld id="{C5317559-F4B2-442F-9F80-88780313F1EA}" type="slidenum">
              <a:rPr lang="en-US" smtClean="0"/>
              <a:t>15</a:t>
            </a:fld>
            <a:endParaRPr lang="en-US" dirty="0"/>
          </a:p>
        </p:txBody>
      </p:sp>
    </p:spTree>
    <p:extLst>
      <p:ext uri="{BB962C8B-B14F-4D97-AF65-F5344CB8AC3E}">
        <p14:creationId xmlns:p14="http://schemas.microsoft.com/office/powerpoint/2010/main" val="300532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A75DD-DC61-121E-89E3-145E8C18E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541E4-8E5F-57F5-D4F4-41C833A188A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7B657FD-16F8-F2CE-20CB-1909C2A1881E}"/>
              </a:ext>
            </a:extLst>
          </p:cNvPr>
          <p:cNvSpPr>
            <a:spLocks noGrp="1"/>
          </p:cNvSpPr>
          <p:nvPr>
            <p:ph type="body" idx="1"/>
          </p:nvPr>
        </p:nvSpPr>
        <p:spPr/>
        <p:txBody>
          <a:bodyPr/>
          <a:lstStyle/>
          <a:p>
            <a:pPr defTabSz="931774"/>
            <a:endParaRPr lang="en-US" dirty="0">
              <a:solidFill>
                <a:srgbClr val="5B9BD5">
                  <a:lumMod val="50000"/>
                </a:srgbClr>
              </a:solidFill>
              <a:latin typeface="Calibri" panose="020F0502020204030204"/>
            </a:endParaRPr>
          </a:p>
          <a:p>
            <a:endParaRPr lang="en-US" dirty="0"/>
          </a:p>
        </p:txBody>
      </p:sp>
      <p:sp>
        <p:nvSpPr>
          <p:cNvPr id="4" name="Slide Number Placeholder 3">
            <a:extLst>
              <a:ext uri="{FF2B5EF4-FFF2-40B4-BE49-F238E27FC236}">
                <a16:creationId xmlns:a16="http://schemas.microsoft.com/office/drawing/2014/main" id="{26583F75-314A-569D-3792-CFAF00BF74F9}"/>
              </a:ext>
            </a:extLst>
          </p:cNvPr>
          <p:cNvSpPr>
            <a:spLocks noGrp="1"/>
          </p:cNvSpPr>
          <p:nvPr>
            <p:ph type="sldNum" sz="quarter" idx="5"/>
          </p:nvPr>
        </p:nvSpPr>
        <p:spPr/>
        <p:txBody>
          <a:bodyPr/>
          <a:lstStyle/>
          <a:p>
            <a:fld id="{C5317559-F4B2-442F-9F80-88780313F1EA}" type="slidenum">
              <a:rPr lang="en-US" smtClean="0"/>
              <a:t>16</a:t>
            </a:fld>
            <a:endParaRPr lang="en-US" dirty="0"/>
          </a:p>
        </p:txBody>
      </p:sp>
      <p:sp>
        <p:nvSpPr>
          <p:cNvPr id="5" name="TextBox 4">
            <a:extLst>
              <a:ext uri="{FF2B5EF4-FFF2-40B4-BE49-F238E27FC236}">
                <a16:creationId xmlns:a16="http://schemas.microsoft.com/office/drawing/2014/main" id="{B12B21D2-3008-68B9-DC12-F519A722C092}"/>
              </a:ext>
            </a:extLst>
          </p:cNvPr>
          <p:cNvSpPr txBox="1"/>
          <p:nvPr/>
        </p:nvSpPr>
        <p:spPr>
          <a:xfrm>
            <a:off x="844952" y="4977114"/>
            <a:ext cx="5447898" cy="2031325"/>
          </a:xfrm>
          <a:prstGeom prst="rect">
            <a:avLst/>
          </a:prstGeom>
          <a:noFill/>
        </p:spPr>
        <p:txBody>
          <a:bodyPr wrap="square" rtlCol="0">
            <a:spAutoFit/>
          </a:bodyPr>
          <a:lstStyle/>
          <a:p>
            <a:r>
              <a:rPr lang="en-US" dirty="0"/>
              <a:t>Audit review – ARC issues.  Risk Management note was not updated to reflect the actual FO Bond amount. </a:t>
            </a:r>
          </a:p>
          <a:p>
            <a:endParaRPr lang="en-US" dirty="0"/>
          </a:p>
          <a:p>
            <a:r>
              <a:rPr lang="en-US" dirty="0"/>
              <a:t>Auditor calculation of required FO Bond included multi year funds, statutory violation was noted when violation had not occurred.  </a:t>
            </a:r>
          </a:p>
        </p:txBody>
      </p:sp>
    </p:spTree>
    <p:extLst>
      <p:ext uri="{BB962C8B-B14F-4D97-AF65-F5344CB8AC3E}">
        <p14:creationId xmlns:p14="http://schemas.microsoft.com/office/powerpoint/2010/main" val="22373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45FB2-4DEC-8A56-3BDA-4268DFD4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D54A7-CA55-C450-98AD-56D216D4C05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315B369-B09D-F37B-4C04-E0255B9FBC4F}"/>
              </a:ext>
            </a:extLst>
          </p:cNvPr>
          <p:cNvSpPr>
            <a:spLocks noGrp="1"/>
          </p:cNvSpPr>
          <p:nvPr>
            <p:ph type="body" idx="1"/>
          </p:nvPr>
        </p:nvSpPr>
        <p:spPr/>
        <p:txBody>
          <a:bodyPr/>
          <a:lstStyle/>
          <a:p>
            <a:pPr defTabSz="931774"/>
            <a:r>
              <a:rPr lang="en-US" dirty="0">
                <a:solidFill>
                  <a:srgbClr val="5B9BD5">
                    <a:lumMod val="50000"/>
                  </a:srgbClr>
                </a:solidFill>
                <a:latin typeface="Calibri" panose="020F0502020204030204"/>
              </a:rPr>
              <a:t>Auditor notes NO budget findings when our review indicates what appear to be budgetary / statutory violations.  Materiality does not apply to statutory violations.  Expectation is that the violation is noted either as a financial statement finding (material) or in the stewardship note (immaterial), based on auditors opinion.    </a:t>
            </a:r>
            <a:endParaRPr lang="en-US" dirty="0"/>
          </a:p>
        </p:txBody>
      </p:sp>
      <p:sp>
        <p:nvSpPr>
          <p:cNvPr id="4" name="Slide Number Placeholder 3">
            <a:extLst>
              <a:ext uri="{FF2B5EF4-FFF2-40B4-BE49-F238E27FC236}">
                <a16:creationId xmlns:a16="http://schemas.microsoft.com/office/drawing/2014/main" id="{AFACCCE0-32F8-6131-8808-2B3FCA5FD804}"/>
              </a:ext>
            </a:extLst>
          </p:cNvPr>
          <p:cNvSpPr>
            <a:spLocks noGrp="1"/>
          </p:cNvSpPr>
          <p:nvPr>
            <p:ph type="sldNum" sz="quarter" idx="5"/>
          </p:nvPr>
        </p:nvSpPr>
        <p:spPr/>
        <p:txBody>
          <a:bodyPr/>
          <a:lstStyle/>
          <a:p>
            <a:fld id="{C5317559-F4B2-442F-9F80-88780313F1EA}" type="slidenum">
              <a:rPr lang="en-US" smtClean="0"/>
              <a:t>17</a:t>
            </a:fld>
            <a:endParaRPr lang="en-US" dirty="0"/>
          </a:p>
        </p:txBody>
      </p:sp>
    </p:spTree>
    <p:extLst>
      <p:ext uri="{BB962C8B-B14F-4D97-AF65-F5344CB8AC3E}">
        <p14:creationId xmlns:p14="http://schemas.microsoft.com/office/powerpoint/2010/main" val="179700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75062-D6F5-7E82-7032-9090CF546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8335F-4978-8E1A-9A16-A20CD792C0A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2889485-57E5-D5DC-D7CE-D10C4744F2D9}"/>
              </a:ext>
            </a:extLst>
          </p:cNvPr>
          <p:cNvSpPr>
            <a:spLocks noGrp="1"/>
          </p:cNvSpPr>
          <p:nvPr>
            <p:ph type="body" idx="1"/>
          </p:nvPr>
        </p:nvSpPr>
        <p:spPr/>
        <p:txBody>
          <a:bodyPr/>
          <a:lstStyle/>
          <a:p>
            <a:pPr defTabSz="931774"/>
            <a:r>
              <a:rPr lang="en-US" dirty="0">
                <a:solidFill>
                  <a:srgbClr val="5B9BD5">
                    <a:lumMod val="50000"/>
                  </a:srgbClr>
                </a:solidFill>
                <a:latin typeface="Calibri" panose="020F0502020204030204"/>
              </a:rPr>
              <a:t>Auditor notes NO budget findings when our review indicates what appear to be budgetary / statutory violations.  Materiality does not apply to statutory violations.  Expectation is that the violation is noted either as a financial statement finding (material) or in the stewardship note (immaterial), based on auditors opinion.    </a:t>
            </a:r>
            <a:endParaRPr lang="en-US" dirty="0"/>
          </a:p>
        </p:txBody>
      </p:sp>
      <p:sp>
        <p:nvSpPr>
          <p:cNvPr id="4" name="Slide Number Placeholder 3">
            <a:extLst>
              <a:ext uri="{FF2B5EF4-FFF2-40B4-BE49-F238E27FC236}">
                <a16:creationId xmlns:a16="http://schemas.microsoft.com/office/drawing/2014/main" id="{49C593C6-24F6-BFA5-4437-5BF6FA349D2F}"/>
              </a:ext>
            </a:extLst>
          </p:cNvPr>
          <p:cNvSpPr>
            <a:spLocks noGrp="1"/>
          </p:cNvSpPr>
          <p:nvPr>
            <p:ph type="sldNum" sz="quarter" idx="5"/>
          </p:nvPr>
        </p:nvSpPr>
        <p:spPr/>
        <p:txBody>
          <a:bodyPr/>
          <a:lstStyle/>
          <a:p>
            <a:fld id="{C5317559-F4B2-442F-9F80-88780313F1EA}" type="slidenum">
              <a:rPr lang="en-US" smtClean="0"/>
              <a:t>18</a:t>
            </a:fld>
            <a:endParaRPr lang="en-US" dirty="0"/>
          </a:p>
        </p:txBody>
      </p:sp>
    </p:spTree>
    <p:extLst>
      <p:ext uri="{BB962C8B-B14F-4D97-AF65-F5344CB8AC3E}">
        <p14:creationId xmlns:p14="http://schemas.microsoft.com/office/powerpoint/2010/main" val="1884455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9C72E-3FC1-1EAA-2446-D9CFCF26C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9A6E9-5627-C3CF-6DA3-82F76EDAEAB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7D216B1-6C51-55D8-531C-7E22479FF3F4}"/>
              </a:ext>
            </a:extLst>
          </p:cNvPr>
          <p:cNvSpPr>
            <a:spLocks noGrp="1"/>
          </p:cNvSpPr>
          <p:nvPr>
            <p:ph type="body" idx="1"/>
          </p:nvPr>
        </p:nvSpPr>
        <p:spPr/>
        <p:txBody>
          <a:bodyPr/>
          <a:lstStyle/>
          <a:p>
            <a:pPr defTabSz="931774"/>
            <a:r>
              <a:rPr lang="en-US" dirty="0">
                <a:solidFill>
                  <a:srgbClr val="5B9BD5">
                    <a:lumMod val="50000"/>
                  </a:srgbClr>
                </a:solidFill>
                <a:latin typeface="Calibri" panose="020F0502020204030204"/>
              </a:rPr>
              <a:t>Auditor notes NO budget findings when our review indicates what appear to be budgetary / statutory violations.  Materiality does not apply to statutory violations.  Expectation is that the violation is noted either as a financial statement finding (material) or in the stewardship note (immaterial), based on auditors opinion.    </a:t>
            </a:r>
            <a:endParaRPr lang="en-US" dirty="0"/>
          </a:p>
        </p:txBody>
      </p:sp>
      <p:sp>
        <p:nvSpPr>
          <p:cNvPr id="4" name="Slide Number Placeholder 3">
            <a:extLst>
              <a:ext uri="{FF2B5EF4-FFF2-40B4-BE49-F238E27FC236}">
                <a16:creationId xmlns:a16="http://schemas.microsoft.com/office/drawing/2014/main" id="{7FDAC32B-3345-E0F4-ABE3-10A345674CD9}"/>
              </a:ext>
            </a:extLst>
          </p:cNvPr>
          <p:cNvSpPr>
            <a:spLocks noGrp="1"/>
          </p:cNvSpPr>
          <p:nvPr>
            <p:ph type="sldNum" sz="quarter" idx="5"/>
          </p:nvPr>
        </p:nvSpPr>
        <p:spPr/>
        <p:txBody>
          <a:bodyPr/>
          <a:lstStyle/>
          <a:p>
            <a:fld id="{C5317559-F4B2-442F-9F80-88780313F1EA}" type="slidenum">
              <a:rPr lang="en-US" smtClean="0"/>
              <a:t>19</a:t>
            </a:fld>
            <a:endParaRPr lang="en-US" dirty="0"/>
          </a:p>
        </p:txBody>
      </p:sp>
    </p:spTree>
    <p:extLst>
      <p:ext uri="{BB962C8B-B14F-4D97-AF65-F5344CB8AC3E}">
        <p14:creationId xmlns:p14="http://schemas.microsoft.com/office/powerpoint/2010/main" val="3270061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Materials section of this course </a:t>
            </a:r>
          </a:p>
          <a:p>
            <a:r>
              <a:rPr lang="en-US" dirty="0"/>
              <a:t>LGC  staff is fortunate to work with excellent legal advice.  We advise based on this legal guidance / interpretation of the NC Statutes.  </a:t>
            </a:r>
          </a:p>
        </p:txBody>
      </p:sp>
      <p:sp>
        <p:nvSpPr>
          <p:cNvPr id="4" name="Slide Number Placeholder 3"/>
          <p:cNvSpPr>
            <a:spLocks noGrp="1"/>
          </p:cNvSpPr>
          <p:nvPr>
            <p:ph type="sldNum" sz="quarter" idx="5"/>
          </p:nvPr>
        </p:nvSpPr>
        <p:spPr/>
        <p:txBody>
          <a:bodyPr/>
          <a:lstStyle/>
          <a:p>
            <a:fld id="{C5317559-F4B2-442F-9F80-88780313F1EA}" type="slidenum">
              <a:rPr lang="en-US" smtClean="0"/>
              <a:t>20</a:t>
            </a:fld>
            <a:endParaRPr lang="en-US" dirty="0"/>
          </a:p>
        </p:txBody>
      </p:sp>
    </p:spTree>
    <p:extLst>
      <p:ext uri="{BB962C8B-B14F-4D97-AF65-F5344CB8AC3E}">
        <p14:creationId xmlns:p14="http://schemas.microsoft.com/office/powerpoint/2010/main" val="3535465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Unearned Revenues (Deferred Inflows of Resources under GASB 65/84 context)</a:t>
            </a:r>
          </a:p>
          <a:p>
            <a:r>
              <a:rPr lang="en-US" b="1" dirty="0"/>
              <a:t>Core idea:</a:t>
            </a:r>
            <a:r>
              <a:rPr lang="en-US" dirty="0"/>
              <a:t> Timing issue related to earning revenue</a:t>
            </a:r>
          </a:p>
          <a:p>
            <a:r>
              <a:rPr lang="en-US" dirty="0"/>
              <a:t>Represents </a:t>
            </a:r>
            <a:r>
              <a:rPr lang="en-US" b="1" dirty="0"/>
              <a:t>resources received before eligibility requirements are met</a:t>
            </a:r>
            <a:r>
              <a:rPr lang="en-US" dirty="0"/>
              <a:t> </a:t>
            </a:r>
          </a:p>
          <a:p>
            <a:r>
              <a:rPr lang="en-US" dirty="0"/>
              <a:t>Government </a:t>
            </a:r>
            <a:r>
              <a:rPr lang="en-US" b="1" dirty="0"/>
              <a:t>cannot recognize revenue yet</a:t>
            </a:r>
            <a:r>
              <a:rPr lang="en-US" dirty="0"/>
              <a:t> under accrual or modified accrual </a:t>
            </a:r>
          </a:p>
          <a:p>
            <a:r>
              <a:rPr lang="en-US" dirty="0"/>
              <a:t>Common in: </a:t>
            </a:r>
          </a:p>
          <a:p>
            <a:pPr lvl="1"/>
            <a:r>
              <a:rPr lang="en-US" dirty="0"/>
              <a:t>Grants received in advance (before eligibility met) </a:t>
            </a:r>
          </a:p>
          <a:p>
            <a:pPr lvl="1"/>
            <a:r>
              <a:rPr lang="en-US" dirty="0"/>
              <a:t>Prepaid taxes or fees</a:t>
            </a:r>
          </a:p>
          <a:p>
            <a:endParaRPr lang="en-US" dirty="0"/>
          </a:p>
          <a:p>
            <a:r>
              <a:rPr lang="en-US" b="1" dirty="0"/>
              <a:t>Current Liabilities Payable from Restricted Assets</a:t>
            </a:r>
          </a:p>
          <a:p>
            <a:r>
              <a:rPr lang="en-US" b="1" dirty="0"/>
              <a:t>Core idea:</a:t>
            </a:r>
            <a:r>
              <a:rPr lang="en-US" dirty="0"/>
              <a:t> Resource constraint on how liabilities are paid</a:t>
            </a:r>
          </a:p>
          <a:p>
            <a:r>
              <a:rPr lang="en-US" dirty="0"/>
              <a:t>These are </a:t>
            </a:r>
            <a:r>
              <a:rPr lang="en-US" b="1" dirty="0"/>
              <a:t>existing obligations</a:t>
            </a:r>
            <a:r>
              <a:rPr lang="en-US" dirty="0"/>
              <a:t> (not timing-related like unearned revenue) </a:t>
            </a:r>
          </a:p>
          <a:p>
            <a:r>
              <a:rPr lang="en-US" dirty="0"/>
              <a:t>Payment must come from </a:t>
            </a:r>
            <a:r>
              <a:rPr lang="en-US" b="1" dirty="0"/>
              <a:t>restricted assets</a:t>
            </a:r>
            <a:r>
              <a:rPr lang="en-US" dirty="0"/>
              <a:t> (externally or legally constrained) </a:t>
            </a:r>
          </a:p>
          <a:p>
            <a:r>
              <a:rPr lang="en-US" dirty="0"/>
              <a:t>Common in: </a:t>
            </a:r>
          </a:p>
          <a:p>
            <a:pPr lvl="1"/>
            <a:r>
              <a:rPr lang="en-US" dirty="0"/>
              <a:t>Debt service (bond principal/interest payable from restricted debt service funds) </a:t>
            </a:r>
          </a:p>
          <a:p>
            <a:pPr lvl="1"/>
            <a:r>
              <a:rPr lang="en-US" dirty="0"/>
              <a:t>Customer deposits held in restricted accounts </a:t>
            </a:r>
          </a:p>
          <a:p>
            <a:pPr lvl="1"/>
            <a:r>
              <a:rPr lang="en-US" dirty="0"/>
              <a:t>Claims or obligations tied to restricted funds</a:t>
            </a:r>
          </a:p>
          <a:p>
            <a:endParaRPr lang="en-US" dirty="0"/>
          </a:p>
        </p:txBody>
      </p:sp>
      <p:sp>
        <p:nvSpPr>
          <p:cNvPr id="4" name="Slide Number Placeholder 3"/>
          <p:cNvSpPr>
            <a:spLocks noGrp="1"/>
          </p:cNvSpPr>
          <p:nvPr>
            <p:ph type="sldNum" sz="quarter" idx="5"/>
          </p:nvPr>
        </p:nvSpPr>
        <p:spPr/>
        <p:txBody>
          <a:bodyPr/>
          <a:lstStyle/>
          <a:p>
            <a:fld id="{C5317559-F4B2-442F-9F80-88780313F1EA}" type="slidenum">
              <a:rPr lang="en-US" smtClean="0"/>
              <a:t>22</a:t>
            </a:fld>
            <a:endParaRPr lang="en-US"/>
          </a:p>
        </p:txBody>
      </p:sp>
    </p:spTree>
    <p:extLst>
      <p:ext uri="{BB962C8B-B14F-4D97-AF65-F5344CB8AC3E}">
        <p14:creationId xmlns:p14="http://schemas.microsoft.com/office/powerpoint/2010/main" val="251622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837B-BDC3-1FD1-E93C-2E0EBCB0F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A83C8-921E-0B02-5A0D-DAF71FA7D6B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8DF47C6-80C2-C0DB-3071-39102C386F4F}"/>
              </a:ext>
            </a:extLst>
          </p:cNvPr>
          <p:cNvSpPr>
            <a:spLocks noGrp="1"/>
          </p:cNvSpPr>
          <p:nvPr>
            <p:ph type="body" idx="1"/>
          </p:nvPr>
        </p:nvSpPr>
        <p:spPr/>
        <p:txBody>
          <a:bodyPr/>
          <a:lstStyle/>
          <a:p>
            <a:r>
              <a:rPr lang="en-US" dirty="0"/>
              <a:t>For </a:t>
            </a:r>
            <a:r>
              <a:rPr lang="en-US" b="1" dirty="0"/>
              <a:t>accounts 337 and 343</a:t>
            </a:r>
            <a:r>
              <a:rPr lang="en-US" dirty="0"/>
              <a:t>, please ensure that all applicable debt-related items are fully included. This encompasses </a:t>
            </a:r>
            <a:r>
              <a:rPr lang="en-US" b="1" dirty="0"/>
              <a:t>bonds, bond anticipation notes (BANs), capital leases, premiums and discounts, installment purchase agreements, and subscription-based liabilities</a:t>
            </a:r>
            <a:r>
              <a:rPr lang="en-US" dirty="0"/>
              <a:t>.</a:t>
            </a:r>
          </a:p>
          <a:p>
            <a:r>
              <a:rPr lang="en-US" dirty="0"/>
              <a:t>For </a:t>
            </a:r>
            <a:r>
              <a:rPr lang="en-US" b="1" dirty="0"/>
              <a:t>account 343 specifically</a:t>
            </a:r>
            <a:r>
              <a:rPr lang="en-US" dirty="0"/>
              <a:t>, the scope is the same as account 337 </a:t>
            </a:r>
            <a:r>
              <a:rPr lang="en-US" b="1" dirty="0"/>
              <a:t>with one important exception</a:t>
            </a:r>
            <a:r>
              <a:rPr lang="en-US" dirty="0"/>
              <a:t>: </a:t>
            </a:r>
            <a:r>
              <a:rPr lang="en-US" b="1" dirty="0"/>
              <a:t>debt refunding should not be included in account 343. </a:t>
            </a:r>
          </a:p>
          <a:p>
            <a:endParaRPr lang="en-US" b="1" dirty="0"/>
          </a:p>
          <a:p>
            <a:r>
              <a:rPr lang="en-US" dirty="0"/>
              <a:t>This same approach should also be applied to </a:t>
            </a:r>
            <a:r>
              <a:rPr lang="en-US" b="1" dirty="0"/>
              <a:t>proprietary fund accounts</a:t>
            </a:r>
            <a:r>
              <a:rPr lang="en-US" dirty="0"/>
              <a:t>, where applicable. Please ensure consistency in the inclusion and exclusion criteria across both governmental and proprietary reporting.</a:t>
            </a:r>
          </a:p>
          <a:p>
            <a:endParaRPr lang="en-US" dirty="0"/>
          </a:p>
          <a:p>
            <a:endParaRPr lang="en-US" dirty="0"/>
          </a:p>
        </p:txBody>
      </p:sp>
      <p:sp>
        <p:nvSpPr>
          <p:cNvPr id="4" name="Slide Number Placeholder 3">
            <a:extLst>
              <a:ext uri="{FF2B5EF4-FFF2-40B4-BE49-F238E27FC236}">
                <a16:creationId xmlns:a16="http://schemas.microsoft.com/office/drawing/2014/main" id="{EF3F5338-5A7C-326C-9C37-0075BBB13DA9}"/>
              </a:ext>
            </a:extLst>
          </p:cNvPr>
          <p:cNvSpPr>
            <a:spLocks noGrp="1"/>
          </p:cNvSpPr>
          <p:nvPr>
            <p:ph type="sldNum" sz="quarter" idx="5"/>
          </p:nvPr>
        </p:nvSpPr>
        <p:spPr/>
        <p:txBody>
          <a:bodyPr/>
          <a:lstStyle/>
          <a:p>
            <a:fld id="{C5317559-F4B2-442F-9F80-88780313F1EA}" type="slidenum">
              <a:rPr lang="en-US" smtClean="0"/>
              <a:t>23</a:t>
            </a:fld>
            <a:endParaRPr lang="en-US"/>
          </a:p>
        </p:txBody>
      </p:sp>
    </p:spTree>
    <p:extLst>
      <p:ext uri="{BB962C8B-B14F-4D97-AF65-F5344CB8AC3E}">
        <p14:creationId xmlns:p14="http://schemas.microsoft.com/office/powerpoint/2010/main" val="1399664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auditor of a local government unit with outstanding bonds should include, within the notes to the audited financial statements, a calculation demonstrating compliance with applicable </a:t>
            </a:r>
            <a:r>
              <a:rPr lang="en-US" b="1" dirty="0"/>
              <a:t>revenue bond rate covenants</a:t>
            </a:r>
            <a:r>
              <a:rPr lang="en-US" dirty="0"/>
              <a:t>.</a:t>
            </a:r>
          </a:p>
          <a:p>
            <a:endParaRPr lang="en-US" dirty="0"/>
          </a:p>
          <a:p>
            <a:r>
              <a:rPr lang="en-US" dirty="0"/>
              <a:t>In addition, auditors should be aware that any </a:t>
            </a:r>
            <a:r>
              <a:rPr lang="en-US" b="1" dirty="0"/>
              <a:t>supplementary bond compliance statements or additional reports</a:t>
            </a:r>
            <a:r>
              <a:rPr lang="en-US" dirty="0"/>
              <a:t> required by the authorizing bond documents must be submitted to the </a:t>
            </a:r>
            <a:r>
              <a:rPr lang="en-US" b="1" dirty="0"/>
              <a:t>Local Government Commission (LGC)</a:t>
            </a:r>
            <a:r>
              <a:rPr lang="en-US" dirty="0"/>
              <a:t> concurrently with the local government’s audited financial statements, unless the bond documents specify otherwise.</a:t>
            </a:r>
          </a:p>
          <a:p>
            <a:endParaRPr lang="en-US" dirty="0"/>
          </a:p>
          <a:p>
            <a:r>
              <a:rPr lang="en-US" dirty="0"/>
              <a:t>It is important to note that </a:t>
            </a:r>
            <a:r>
              <a:rPr lang="en-US" b="1" dirty="0"/>
              <a:t>revenue bond rate covenants may vary by issuance</a:t>
            </a:r>
            <a:r>
              <a:rPr lang="en-US" dirty="0"/>
              <a:t>. The calculation and related note disclosures presented are for </a:t>
            </a:r>
            <a:r>
              <a:rPr lang="en-US" b="1" dirty="0"/>
              <a:t>illustrative purposes only</a:t>
            </a:r>
            <a:r>
              <a:rPr lang="en-US" dirty="0"/>
              <a:t>. Auditors should consult the specific </a:t>
            </a:r>
            <a:r>
              <a:rPr lang="en-US" b="1" dirty="0"/>
              <a:t>bond order or governing documents</a:t>
            </a:r>
            <a:r>
              <a:rPr lang="en-US" dirty="0"/>
              <a:t> to determine the exact covenant requirements and any additional reporting obligations.</a:t>
            </a:r>
          </a:p>
        </p:txBody>
      </p:sp>
      <p:sp>
        <p:nvSpPr>
          <p:cNvPr id="4" name="Slide Number Placeholder 3"/>
          <p:cNvSpPr>
            <a:spLocks noGrp="1"/>
          </p:cNvSpPr>
          <p:nvPr>
            <p:ph type="sldNum" sz="quarter" idx="5"/>
          </p:nvPr>
        </p:nvSpPr>
        <p:spPr/>
        <p:txBody>
          <a:bodyPr/>
          <a:lstStyle/>
          <a:p>
            <a:fld id="{C5317559-F4B2-442F-9F80-88780313F1EA}" type="slidenum">
              <a:rPr lang="en-US" smtClean="0"/>
              <a:t>24</a:t>
            </a:fld>
            <a:endParaRPr lang="en-US"/>
          </a:p>
        </p:txBody>
      </p:sp>
    </p:spTree>
    <p:extLst>
      <p:ext uri="{BB962C8B-B14F-4D97-AF65-F5344CB8AC3E}">
        <p14:creationId xmlns:p14="http://schemas.microsoft.com/office/powerpoint/2010/main" val="86938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5BD87-57C1-4462-5120-4EA95130B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89B84-D66B-184F-0219-22F693422D6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63E12BC-2F48-0DEA-D977-EF3C0171FA67}"/>
              </a:ext>
            </a:extLst>
          </p:cNvPr>
          <p:cNvSpPr>
            <a:spLocks noGrp="1"/>
          </p:cNvSpPr>
          <p:nvPr>
            <p:ph type="body" idx="1"/>
          </p:nvPr>
        </p:nvSpPr>
        <p:spPr/>
        <p:txBody>
          <a:bodyPr/>
          <a:lstStyle/>
          <a:p>
            <a:r>
              <a:rPr lang="en-US" dirty="0"/>
              <a:t>The beginning of the annual audit process - Audit contracts. For fiscal year 26 the LGC will only accept the 2/2026 Audit contract. Be sure to obtain a copy via the hyperlink in this presentation for your files. Older versions will not be accepted. </a:t>
            </a:r>
          </a:p>
          <a:p>
            <a:endParaRPr lang="en-US" dirty="0"/>
          </a:p>
          <a:p>
            <a:r>
              <a:rPr lang="en-US" dirty="0"/>
              <a:t>It is not recommended to begin any audit work before receiving back your approved contract from the LGC. </a:t>
            </a:r>
          </a:p>
          <a:p>
            <a:endParaRPr lang="en-US" dirty="0"/>
          </a:p>
          <a:p>
            <a:r>
              <a:rPr lang="en-US" dirty="0"/>
              <a:t>For the amended contract, if required, we accept the 8/2025 version. If amended contract is required, the LGC requires amended contract approval, in order to receive final invoice approval. </a:t>
            </a:r>
          </a:p>
          <a:p>
            <a:endParaRPr lang="en-US" dirty="0"/>
          </a:p>
          <a:p>
            <a:r>
              <a:rPr lang="en-US" dirty="0"/>
              <a:t>All contracts must be submitted through the LGC portal.  Emailed or Mailed contracts will not be accepted. The portal date stamps the arrival of the contract for our filing. </a:t>
            </a:r>
          </a:p>
          <a:p>
            <a:endParaRPr lang="en-US" dirty="0"/>
          </a:p>
          <a:p>
            <a:r>
              <a:rPr lang="en-US" dirty="0"/>
              <a:t>Engagement letters are to be submitted to the LGC along with the audit contract. If the engagement letter states different criteria from the LGC contract, the LGC contract agreement trumps the engagement letter. </a:t>
            </a:r>
          </a:p>
        </p:txBody>
      </p:sp>
      <p:sp>
        <p:nvSpPr>
          <p:cNvPr id="4" name="Slide Number Placeholder 3">
            <a:extLst>
              <a:ext uri="{FF2B5EF4-FFF2-40B4-BE49-F238E27FC236}">
                <a16:creationId xmlns:a16="http://schemas.microsoft.com/office/drawing/2014/main" id="{906102C5-411F-7C87-A0FC-FC0CC34C4201}"/>
              </a:ext>
            </a:extLst>
          </p:cNvPr>
          <p:cNvSpPr>
            <a:spLocks noGrp="1"/>
          </p:cNvSpPr>
          <p:nvPr>
            <p:ph type="sldNum" sz="quarter" idx="5"/>
          </p:nvPr>
        </p:nvSpPr>
        <p:spPr/>
        <p:txBody>
          <a:bodyPr/>
          <a:lstStyle/>
          <a:p>
            <a:fld id="{C5317559-F4B2-442F-9F80-88780313F1EA}" type="slidenum">
              <a:rPr lang="en-US" smtClean="0"/>
              <a:t>4</a:t>
            </a:fld>
            <a:endParaRPr lang="en-US" dirty="0"/>
          </a:p>
        </p:txBody>
      </p:sp>
    </p:spTree>
    <p:extLst>
      <p:ext uri="{BB962C8B-B14F-4D97-AF65-F5344CB8AC3E}">
        <p14:creationId xmlns:p14="http://schemas.microsoft.com/office/powerpoint/2010/main" val="755369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A78E-4D99-0548-E911-76BDEAA8C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02DF1-8AA8-A613-92BB-D84010F02F6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44F69D9-C55D-61A6-A0D8-10EEC002845B}"/>
              </a:ext>
            </a:extLst>
          </p:cNvPr>
          <p:cNvSpPr>
            <a:spLocks noGrp="1"/>
          </p:cNvSpPr>
          <p:nvPr>
            <p:ph type="body" idx="1"/>
          </p:nvPr>
        </p:nvSpPr>
        <p:spPr/>
        <p:txBody>
          <a:bodyPr/>
          <a:lstStyle/>
          <a:p>
            <a:pPr lvl="1"/>
            <a:r>
              <a:rPr lang="en-US" dirty="0"/>
              <a:t>In the City of Dogwood example, you can see a brief description, supporting schedule, and a narrative indicating whether the unit is in compliance with its bond covenants related to its revenue bond debt. The example also includes the debt service coverage ratio calculation and disclosure of pledged revenues. These are key elements we look for when performing our audit reviews, as they help ensure that required disclosures are complete, accurate, and in compliance with applicable reporting standards and bond agreements.</a:t>
            </a:r>
          </a:p>
        </p:txBody>
      </p:sp>
      <p:sp>
        <p:nvSpPr>
          <p:cNvPr id="4" name="Slide Number Placeholder 3">
            <a:extLst>
              <a:ext uri="{FF2B5EF4-FFF2-40B4-BE49-F238E27FC236}">
                <a16:creationId xmlns:a16="http://schemas.microsoft.com/office/drawing/2014/main" id="{E71DFB98-628A-3E4F-4B99-93483DF35E44}"/>
              </a:ext>
            </a:extLst>
          </p:cNvPr>
          <p:cNvSpPr>
            <a:spLocks noGrp="1"/>
          </p:cNvSpPr>
          <p:nvPr>
            <p:ph type="sldNum" sz="quarter" idx="5"/>
          </p:nvPr>
        </p:nvSpPr>
        <p:spPr/>
        <p:txBody>
          <a:bodyPr/>
          <a:lstStyle/>
          <a:p>
            <a:fld id="{C5317559-F4B2-442F-9F80-88780313F1EA}" type="slidenum">
              <a:rPr lang="en-US" smtClean="0"/>
              <a:t>25</a:t>
            </a:fld>
            <a:endParaRPr lang="en-US"/>
          </a:p>
        </p:txBody>
      </p:sp>
    </p:spTree>
    <p:extLst>
      <p:ext uri="{BB962C8B-B14F-4D97-AF65-F5344CB8AC3E}">
        <p14:creationId xmlns:p14="http://schemas.microsoft.com/office/powerpoint/2010/main" val="300784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291A-84E3-BF60-4236-744455CFB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CA52F-6FCF-D9B5-8EC8-33B7B5B4D9C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04054A6-6AB8-0E99-461B-F851154A10BA}"/>
              </a:ext>
            </a:extLst>
          </p:cNvPr>
          <p:cNvSpPr>
            <a:spLocks noGrp="1"/>
          </p:cNvSpPr>
          <p:nvPr>
            <p:ph type="body" idx="1"/>
          </p:nvPr>
        </p:nvSpPr>
        <p:spPr/>
        <p:txBody>
          <a:bodyPr/>
          <a:lstStyle/>
          <a:p>
            <a:r>
              <a:rPr lang="en-US" dirty="0"/>
              <a:t>Throughout the DIR, there are multiple questions related to transfers, each with slight differences in focus and reporting requirements.</a:t>
            </a:r>
          </a:p>
          <a:p>
            <a:endParaRPr lang="en-US" dirty="0"/>
          </a:p>
          <a:p>
            <a:r>
              <a:rPr lang="en-US" dirty="0"/>
              <a:t>Beginning with the </a:t>
            </a:r>
            <a:r>
              <a:rPr lang="en-US" b="1" dirty="0"/>
              <a:t>Statement of Activities</a:t>
            </a:r>
            <a:r>
              <a:rPr lang="en-US" dirty="0"/>
              <a:t>, the transfers referenced here represent </a:t>
            </a:r>
            <a:r>
              <a:rPr lang="en-US" b="1" dirty="0"/>
              <a:t>transfers between activities</a:t>
            </a:r>
            <a:r>
              <a:rPr lang="en-US" dirty="0"/>
              <a:t>. For DIR purposes, we request that these transfers </a:t>
            </a:r>
            <a:r>
              <a:rPr lang="en-US" b="1" dirty="0"/>
              <a:t>not be presented on a net basis</a:t>
            </a:r>
            <a:r>
              <a:rPr lang="en-US" dirty="0"/>
              <a:t>, even though the Statement of Activities may display them netted. In some cases, the amounts may appear netted simply because only a single transfer occurred; however, when multiple transfers exist, netting obscures important detail.</a:t>
            </a:r>
          </a:p>
          <a:p>
            <a:endParaRPr lang="en-US" dirty="0"/>
          </a:p>
          <a:p>
            <a:r>
              <a:rPr lang="en-US" dirty="0"/>
              <a:t>In the example provided (bottom left), a snippet of the Statement of Activities is shown with transfers highlighted. As illustrated, these amounts appear to be netted. Because the DIR requires gross reporting, these transfers should be </a:t>
            </a:r>
            <a:r>
              <a:rPr lang="en-US" b="1" dirty="0"/>
              <a:t>separately identified and disclosed in the notes to the financial statements</a:t>
            </a:r>
            <a:r>
              <a:rPr lang="en-US" dirty="0"/>
              <a:t>, rather than combined.</a:t>
            </a:r>
          </a:p>
          <a:p>
            <a:endParaRPr lang="en-US" dirty="0"/>
          </a:p>
          <a:p>
            <a:r>
              <a:rPr lang="en-US" dirty="0"/>
              <a:t>It is important to emphasize that we are focusing specifically on </a:t>
            </a:r>
            <a:r>
              <a:rPr lang="en-US" b="1" dirty="0"/>
              <a:t>transfers between governmental and business-type activities</a:t>
            </a:r>
            <a:r>
              <a:rPr lang="en-US" dirty="0"/>
              <a:t>. In this example, multiple transfers are present:</a:t>
            </a:r>
          </a:p>
          <a:p>
            <a:endParaRPr lang="en-US" dirty="0"/>
          </a:p>
          <a:p>
            <a:r>
              <a:rPr lang="en-US" dirty="0"/>
              <a:t>The item highlighted in </a:t>
            </a:r>
            <a:r>
              <a:rPr lang="en-US" b="1" dirty="0"/>
              <a:t>green</a:t>
            </a:r>
            <a:r>
              <a:rPr lang="en-US" dirty="0"/>
              <a:t> represents a transfer from the </a:t>
            </a:r>
            <a:r>
              <a:rPr lang="en-US" b="1" dirty="0"/>
              <a:t>General Fund to a Proprietary Fund</a:t>
            </a:r>
            <a:r>
              <a:rPr lang="en-US" dirty="0"/>
              <a:t>, which is a transfer from governmental activities to business-type activities. This would be reported as a </a:t>
            </a:r>
            <a:r>
              <a:rPr lang="en-US" b="1" dirty="0"/>
              <a:t>Transfer Out (account 387)</a:t>
            </a:r>
            <a:r>
              <a:rPr lang="en-US" dirty="0"/>
              <a:t> for governmental activities. </a:t>
            </a:r>
          </a:p>
          <a:p>
            <a:endParaRPr lang="en-US" dirty="0"/>
          </a:p>
          <a:p>
            <a:r>
              <a:rPr lang="en-US" dirty="0"/>
              <a:t>The items highlighted in </a:t>
            </a:r>
            <a:r>
              <a:rPr lang="en-US" b="1" dirty="0"/>
              <a:t>yellow</a:t>
            </a:r>
            <a:r>
              <a:rPr lang="en-US" dirty="0"/>
              <a:t> represent transfers from </a:t>
            </a:r>
            <a:r>
              <a:rPr lang="en-US" b="1" dirty="0"/>
              <a:t>business-type activities to governmental activities</a:t>
            </a:r>
            <a:r>
              <a:rPr lang="en-US" dirty="0"/>
              <a:t>. These should be reported as </a:t>
            </a:r>
            <a:r>
              <a:rPr lang="en-US" b="1" dirty="0"/>
              <a:t>Transfers In (account 386)</a:t>
            </a:r>
            <a:r>
              <a:rPr lang="en-US" dirty="0"/>
              <a:t>. </a:t>
            </a:r>
          </a:p>
          <a:p>
            <a:endParaRPr lang="en-US" dirty="0"/>
          </a:p>
          <a:p>
            <a:r>
              <a:rPr lang="en-US" dirty="0"/>
              <a:t>This level of detail ensures consistency with DIR requirements and provides greater transparency into the nature and direction of inter-activity transfers.</a:t>
            </a:r>
          </a:p>
          <a:p>
            <a:endParaRPr lang="en-US" dirty="0"/>
          </a:p>
        </p:txBody>
      </p:sp>
      <p:sp>
        <p:nvSpPr>
          <p:cNvPr id="4" name="Slide Number Placeholder 3">
            <a:extLst>
              <a:ext uri="{FF2B5EF4-FFF2-40B4-BE49-F238E27FC236}">
                <a16:creationId xmlns:a16="http://schemas.microsoft.com/office/drawing/2014/main" id="{866CD709-A56D-0A24-F7EB-785F9003BB9D}"/>
              </a:ext>
            </a:extLst>
          </p:cNvPr>
          <p:cNvSpPr>
            <a:spLocks noGrp="1"/>
          </p:cNvSpPr>
          <p:nvPr>
            <p:ph type="sldNum" sz="quarter" idx="5"/>
          </p:nvPr>
        </p:nvSpPr>
        <p:spPr/>
        <p:txBody>
          <a:bodyPr/>
          <a:lstStyle/>
          <a:p>
            <a:fld id="{C5317559-F4B2-442F-9F80-88780313F1EA}" type="slidenum">
              <a:rPr lang="en-US" smtClean="0"/>
              <a:t>26</a:t>
            </a:fld>
            <a:endParaRPr lang="en-US"/>
          </a:p>
        </p:txBody>
      </p:sp>
    </p:spTree>
    <p:extLst>
      <p:ext uri="{BB962C8B-B14F-4D97-AF65-F5344CB8AC3E}">
        <p14:creationId xmlns:p14="http://schemas.microsoft.com/office/powerpoint/2010/main" val="394518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8580-55BF-CF27-27AE-163B2052A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10D40-E2F9-3F0E-32D4-96CFD9AEFDF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607CB32-3D46-D317-BA0E-9BB13A71BE3A}"/>
              </a:ext>
            </a:extLst>
          </p:cNvPr>
          <p:cNvSpPr>
            <a:spLocks noGrp="1"/>
          </p:cNvSpPr>
          <p:nvPr>
            <p:ph type="body" idx="1"/>
          </p:nvPr>
        </p:nvSpPr>
        <p:spPr/>
        <p:txBody>
          <a:bodyPr/>
          <a:lstStyle/>
          <a:p>
            <a:r>
              <a:rPr lang="en-US" dirty="0"/>
              <a:t>This set of transfer-related questions pertains to the </a:t>
            </a:r>
            <a:r>
              <a:rPr lang="en-US" b="1" dirty="0"/>
              <a:t>Statement of Revenues, Expenditures, and Changes in Fund Balances</a:t>
            </a:r>
            <a:r>
              <a:rPr lang="en-US" dirty="0"/>
              <a:t>, with a specific focus on the </a:t>
            </a:r>
            <a:r>
              <a:rPr lang="en-US" b="1" dirty="0"/>
              <a:t>General Fund</a:t>
            </a:r>
            <a:r>
              <a:rPr lang="en-US" dirty="0"/>
              <a:t>.</a:t>
            </a:r>
          </a:p>
          <a:p>
            <a:endParaRPr lang="en-US" dirty="0"/>
          </a:p>
          <a:p>
            <a:r>
              <a:rPr lang="en-US" dirty="0"/>
              <a:t>In the example provided, the statement snippet illustrates where transfers are typically presented. While most statements show </a:t>
            </a:r>
            <a:r>
              <a:rPr lang="en-US" b="1" dirty="0"/>
              <a:t>Transfers In and Transfers Out as separate line items</a:t>
            </a:r>
            <a:r>
              <a:rPr lang="en-US" dirty="0"/>
              <a:t>, there are instances where they may be combined.</a:t>
            </a:r>
          </a:p>
          <a:p>
            <a:endParaRPr lang="en-US" dirty="0"/>
          </a:p>
          <a:p>
            <a:r>
              <a:rPr lang="en-US" dirty="0"/>
              <a:t>For DIR purposes, however, </a:t>
            </a:r>
            <a:r>
              <a:rPr lang="en-US" b="1" dirty="0"/>
              <a:t>accounts 17 and 20 should not be reported on a net basis</a:t>
            </a:r>
            <a:r>
              <a:rPr lang="en-US" dirty="0"/>
              <a:t>. We are looking for </a:t>
            </a:r>
            <a:r>
              <a:rPr lang="en-US" b="1" dirty="0"/>
              <a:t>Transfers In and Transfers Out to be presented separately</a:t>
            </a:r>
            <a:r>
              <a:rPr lang="en-US" dirty="0"/>
              <a:t>, regardless of how they appear in the financial statements. The focus in this section is solely on </a:t>
            </a:r>
            <a:r>
              <a:rPr lang="en-US" b="1" dirty="0"/>
              <a:t>transfer activity affecting the General Fund</a:t>
            </a:r>
            <a:r>
              <a:rPr lang="en-US" dirty="0"/>
              <a:t>, and amounts should reflect the full detail of those inflows and outflows.</a:t>
            </a:r>
          </a:p>
          <a:p>
            <a:endParaRPr lang="en-US" dirty="0"/>
          </a:p>
          <a:p>
            <a:r>
              <a:rPr lang="en-US" dirty="0"/>
              <a:t>As the reviewer, I am using the notes to double check these entries, so complete notes are important.</a:t>
            </a:r>
          </a:p>
          <a:p>
            <a:endParaRPr lang="en-US" dirty="0"/>
          </a:p>
          <a:p>
            <a:r>
              <a:rPr lang="en-US" dirty="0"/>
              <a:t>Presenting transfers in this manner ensures consistency with DIR requirements and provides clearer visibility into the nature and direction of General Fund transfer activity.</a:t>
            </a:r>
          </a:p>
        </p:txBody>
      </p:sp>
      <p:sp>
        <p:nvSpPr>
          <p:cNvPr id="4" name="Slide Number Placeholder 3">
            <a:extLst>
              <a:ext uri="{FF2B5EF4-FFF2-40B4-BE49-F238E27FC236}">
                <a16:creationId xmlns:a16="http://schemas.microsoft.com/office/drawing/2014/main" id="{036DE801-6C01-6824-226D-D2114624D174}"/>
              </a:ext>
            </a:extLst>
          </p:cNvPr>
          <p:cNvSpPr>
            <a:spLocks noGrp="1"/>
          </p:cNvSpPr>
          <p:nvPr>
            <p:ph type="sldNum" sz="quarter" idx="5"/>
          </p:nvPr>
        </p:nvSpPr>
        <p:spPr/>
        <p:txBody>
          <a:bodyPr/>
          <a:lstStyle/>
          <a:p>
            <a:fld id="{C5317559-F4B2-442F-9F80-88780313F1EA}" type="slidenum">
              <a:rPr lang="en-US" smtClean="0"/>
              <a:t>27</a:t>
            </a:fld>
            <a:endParaRPr lang="en-US"/>
          </a:p>
        </p:txBody>
      </p:sp>
    </p:spTree>
    <p:extLst>
      <p:ext uri="{BB962C8B-B14F-4D97-AF65-F5344CB8AC3E}">
        <p14:creationId xmlns:p14="http://schemas.microsoft.com/office/powerpoint/2010/main" val="1417167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22A2-F3BE-ECB3-B15C-A5A473B72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83089-B365-6CF9-B85C-245F1183594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E118364-F179-DB79-AD8C-F1A66EFE9FCD}"/>
              </a:ext>
            </a:extLst>
          </p:cNvPr>
          <p:cNvSpPr>
            <a:spLocks noGrp="1"/>
          </p:cNvSpPr>
          <p:nvPr>
            <p:ph type="body" idx="1"/>
          </p:nvPr>
        </p:nvSpPr>
        <p:spPr/>
        <p:txBody>
          <a:bodyPr/>
          <a:lstStyle/>
          <a:p>
            <a:r>
              <a:rPr lang="en-US" dirty="0"/>
              <a:t>Moving on to the </a:t>
            </a:r>
            <a:r>
              <a:rPr lang="en-US" b="1" dirty="0"/>
              <a:t>transfer-related questions associated with the Notes to the Financial Statements</a:t>
            </a:r>
            <a:r>
              <a:rPr lang="en-US" dirty="0"/>
              <a:t>, these items are more straightforward in nature.</a:t>
            </a:r>
          </a:p>
          <a:p>
            <a:endParaRPr lang="en-US" dirty="0"/>
          </a:p>
          <a:p>
            <a:r>
              <a:rPr lang="en-US" dirty="0"/>
              <a:t>For example, </a:t>
            </a:r>
            <a:r>
              <a:rPr lang="en-US" b="1" dirty="0"/>
              <a:t>account 1076</a:t>
            </a:r>
            <a:r>
              <a:rPr lang="en-US" dirty="0"/>
              <a:t> captures transfers from the </a:t>
            </a:r>
            <a:r>
              <a:rPr lang="en-US" b="1" dirty="0"/>
              <a:t>water/sewer fund to the General Fund</a:t>
            </a:r>
            <a:r>
              <a:rPr lang="en-US" dirty="0"/>
              <a:t>. It is important to note that this should include </a:t>
            </a:r>
            <a:r>
              <a:rPr lang="en-US" b="1" dirty="0"/>
              <a:t>only transfers from the actual water/sewer operating fund</a:t>
            </a:r>
            <a:r>
              <a:rPr lang="en-US" dirty="0"/>
              <a:t>. Transfers from </a:t>
            </a:r>
            <a:r>
              <a:rPr lang="en-US" b="1" dirty="0"/>
              <a:t>water/sewer capital project funds or other water/sewer-related funds should not be included</a:t>
            </a:r>
            <a:r>
              <a:rPr lang="en-US" dirty="0"/>
              <a:t> in this amount.</a:t>
            </a:r>
          </a:p>
          <a:p>
            <a:endParaRPr lang="en-US" dirty="0"/>
          </a:p>
          <a:p>
            <a:r>
              <a:rPr lang="en-US" dirty="0"/>
              <a:t>The same concept applies to </a:t>
            </a:r>
            <a:r>
              <a:rPr lang="en-US" b="1" dirty="0"/>
              <a:t>account 1075</a:t>
            </a:r>
            <a:r>
              <a:rPr lang="en-US" dirty="0"/>
              <a:t>, where we are similarly focused on transfers between the specified funds as defined, without including activity from related but separate fund types.</a:t>
            </a:r>
          </a:p>
          <a:p>
            <a:endParaRPr lang="en-US" dirty="0"/>
          </a:p>
          <a:p>
            <a:r>
              <a:rPr lang="en-US" dirty="0"/>
              <a:t>This distinction ensures that transfers are reported accurately and consistently, based on the specific fund relationships outlined in the DIR.</a:t>
            </a:r>
          </a:p>
        </p:txBody>
      </p:sp>
      <p:sp>
        <p:nvSpPr>
          <p:cNvPr id="4" name="Slide Number Placeholder 3">
            <a:extLst>
              <a:ext uri="{FF2B5EF4-FFF2-40B4-BE49-F238E27FC236}">
                <a16:creationId xmlns:a16="http://schemas.microsoft.com/office/drawing/2014/main" id="{CD83B1E3-0E85-859A-6C68-5FCC5EE08273}"/>
              </a:ext>
            </a:extLst>
          </p:cNvPr>
          <p:cNvSpPr>
            <a:spLocks noGrp="1"/>
          </p:cNvSpPr>
          <p:nvPr>
            <p:ph type="sldNum" sz="quarter" idx="5"/>
          </p:nvPr>
        </p:nvSpPr>
        <p:spPr/>
        <p:txBody>
          <a:bodyPr/>
          <a:lstStyle/>
          <a:p>
            <a:fld id="{C5317559-F4B2-442F-9F80-88780313F1EA}" type="slidenum">
              <a:rPr lang="en-US" smtClean="0"/>
              <a:t>28</a:t>
            </a:fld>
            <a:endParaRPr lang="en-US"/>
          </a:p>
        </p:txBody>
      </p:sp>
    </p:spTree>
    <p:extLst>
      <p:ext uri="{BB962C8B-B14F-4D97-AF65-F5344CB8AC3E}">
        <p14:creationId xmlns:p14="http://schemas.microsoft.com/office/powerpoint/2010/main" val="2296652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3EFD5-3A7C-AA3B-8C13-A9A56443C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3EC6E-E956-BA7E-78A6-3BA260EC9F1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1284A90-293D-A529-A7B9-1E2078542465}"/>
              </a:ext>
            </a:extLst>
          </p:cNvPr>
          <p:cNvSpPr>
            <a:spLocks noGrp="1"/>
          </p:cNvSpPr>
          <p:nvPr>
            <p:ph type="body" idx="1"/>
          </p:nvPr>
        </p:nvSpPr>
        <p:spPr/>
        <p:txBody>
          <a:bodyPr/>
          <a:lstStyle/>
          <a:p>
            <a:r>
              <a:rPr lang="en-US" dirty="0"/>
              <a:t>Lastly, </a:t>
            </a:r>
            <a:r>
              <a:rPr lang="en-US" b="1" dirty="0"/>
              <a:t>account 541</a:t>
            </a:r>
            <a:r>
              <a:rPr lang="en-US" dirty="0"/>
              <a:t> is an area that is frequently misunderstood.</a:t>
            </a:r>
          </a:p>
          <a:p>
            <a:endParaRPr lang="en-US" dirty="0"/>
          </a:p>
          <a:p>
            <a:r>
              <a:rPr lang="en-US" dirty="0"/>
              <a:t>When completing this item, we are looking for </a:t>
            </a:r>
            <a:r>
              <a:rPr lang="en-US" b="1" dirty="0"/>
              <a:t>water/sewer revenues and other financing sources in excess of expenditures</a:t>
            </a:r>
            <a:r>
              <a:rPr lang="en-US" dirty="0"/>
              <a:t>, with specific exclusions. The calculation should </a:t>
            </a:r>
            <a:r>
              <a:rPr lang="en-US" b="1" dirty="0"/>
              <a:t>exclude transfers, capital contributions, and activity related to capital project funds</a:t>
            </a:r>
            <a:r>
              <a:rPr lang="en-US" dirty="0"/>
              <a:t>.</a:t>
            </a:r>
          </a:p>
          <a:p>
            <a:endParaRPr lang="en-US" dirty="0"/>
          </a:p>
          <a:p>
            <a:r>
              <a:rPr lang="en-US" dirty="0"/>
              <a:t>The amounts used to derive this figure should come directly from the </a:t>
            </a:r>
            <a:r>
              <a:rPr lang="en-US" b="1" dirty="0"/>
              <a:t>water/sewer budget-to-actual statement</a:t>
            </a:r>
            <a:r>
              <a:rPr lang="en-US" dirty="0"/>
              <a:t>, specifically from the </a:t>
            </a:r>
            <a:r>
              <a:rPr lang="en-US" b="1" dirty="0"/>
              <a:t>actual column</a:t>
            </a:r>
            <a:r>
              <a:rPr lang="en-US" dirty="0"/>
              <a:t>.</a:t>
            </a:r>
          </a:p>
          <a:p>
            <a:endParaRPr lang="en-US" dirty="0"/>
          </a:p>
          <a:p>
            <a:r>
              <a:rPr lang="en-US" dirty="0"/>
              <a:t>A common issue we see is the inclusion of </a:t>
            </a:r>
            <a:r>
              <a:rPr lang="en-US" b="1" dirty="0"/>
              <a:t>all Other Financing Sources</a:t>
            </a:r>
            <a:r>
              <a:rPr lang="en-US" dirty="0"/>
              <a:t>, when in fact </a:t>
            </a:r>
            <a:r>
              <a:rPr lang="en-US" b="1" dirty="0"/>
              <a:t>transfers should be excluded</a:t>
            </a:r>
            <a:r>
              <a:rPr lang="en-US" dirty="0"/>
              <a:t>. In the example provided, the </a:t>
            </a:r>
            <a:r>
              <a:rPr lang="en-US" b="1" dirty="0"/>
              <a:t>only applicable Other Financing Source is the sale of capital assets</a:t>
            </a:r>
            <a:r>
              <a:rPr lang="en-US" dirty="0"/>
              <a:t>. All other items (highlighted in yellow) should be excluded from the calculation.</a:t>
            </a:r>
          </a:p>
          <a:p>
            <a:endParaRPr lang="en-US" dirty="0"/>
          </a:p>
          <a:p>
            <a:r>
              <a:rPr lang="en-US" dirty="0"/>
              <a:t>Based on this, the correct calculation is:</a:t>
            </a:r>
          </a:p>
          <a:p>
            <a:r>
              <a:rPr lang="en-US" b="1" dirty="0"/>
              <a:t>$6,987,547 (revenues over expenditures)</a:t>
            </a:r>
            <a:r>
              <a:rPr lang="en-US" dirty="0"/>
              <a:t> </a:t>
            </a:r>
          </a:p>
          <a:p>
            <a:r>
              <a:rPr lang="en-US" b="1" dirty="0"/>
              <a:t>+ $38,032 (sale of capital assets)</a:t>
            </a:r>
            <a:r>
              <a:rPr lang="en-US" dirty="0"/>
              <a:t> </a:t>
            </a:r>
          </a:p>
          <a:p>
            <a:r>
              <a:rPr lang="en-US" b="1" dirty="0"/>
              <a:t>= $7,025,579</a:t>
            </a:r>
            <a:r>
              <a:rPr lang="en-US" dirty="0"/>
              <a:t> </a:t>
            </a:r>
          </a:p>
          <a:p>
            <a:r>
              <a:rPr lang="en-US" dirty="0"/>
              <a:t>This approach ensures the response aligns with DIR requirements and accurately reflects the intended measure for account 541.</a:t>
            </a:r>
          </a:p>
        </p:txBody>
      </p:sp>
      <p:sp>
        <p:nvSpPr>
          <p:cNvPr id="4" name="Slide Number Placeholder 3">
            <a:extLst>
              <a:ext uri="{FF2B5EF4-FFF2-40B4-BE49-F238E27FC236}">
                <a16:creationId xmlns:a16="http://schemas.microsoft.com/office/drawing/2014/main" id="{4DA7C358-DEBA-C50F-213C-9F8FE2999BE3}"/>
              </a:ext>
            </a:extLst>
          </p:cNvPr>
          <p:cNvSpPr>
            <a:spLocks noGrp="1"/>
          </p:cNvSpPr>
          <p:nvPr>
            <p:ph type="sldNum" sz="quarter" idx="5"/>
          </p:nvPr>
        </p:nvSpPr>
        <p:spPr/>
        <p:txBody>
          <a:bodyPr/>
          <a:lstStyle/>
          <a:p>
            <a:fld id="{C5317559-F4B2-442F-9F80-88780313F1EA}" type="slidenum">
              <a:rPr lang="en-US" smtClean="0"/>
              <a:t>29</a:t>
            </a:fld>
            <a:endParaRPr lang="en-US"/>
          </a:p>
        </p:txBody>
      </p:sp>
    </p:spTree>
    <p:extLst>
      <p:ext uri="{BB962C8B-B14F-4D97-AF65-F5344CB8AC3E}">
        <p14:creationId xmlns:p14="http://schemas.microsoft.com/office/powerpoint/2010/main" val="516261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Notes Placeholder 2"/>
          <p:cNvSpPr>
            <a:spLocks noGrp="1"/>
          </p:cNvSpPr>
          <p:nvPr>
            <p:ph type="body" sz="quarter" idx="3"/>
          </p:nvPr>
        </p:nvSpPr>
        <p:spPr/>
        <p:txBody>
          <a:bodyPr/>
          <a:lstStyle/>
          <a:p>
            <a:r>
              <a:t>Walk through key points for 2) Finance Officer Review and explain impact to auditors and units.</a:t>
            </a:r>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Notes Placeholder 2"/>
          <p:cNvSpPr>
            <a:spLocks noGrp="1"/>
          </p:cNvSpPr>
          <p:nvPr>
            <p:ph type="body" sz="quarter" idx="3"/>
          </p:nvPr>
        </p:nvSpPr>
        <p:spPr/>
        <p:txBody>
          <a:bodyPr/>
          <a:lstStyle/>
          <a:p>
            <a:r>
              <a:t>Walk through key points for 3) Audit Submission Date and explain impact to auditors and units.</a:t>
            </a: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Notes Placeholder 2"/>
          <p:cNvSpPr>
            <a:spLocks noGrp="1"/>
          </p:cNvSpPr>
          <p:nvPr>
            <p:ph type="body" sz="quarter" idx="3"/>
          </p:nvPr>
        </p:nvSpPr>
        <p:spPr/>
        <p:txBody>
          <a:bodyPr/>
          <a:lstStyle/>
          <a:p>
            <a:r>
              <a:t>Walk through key points for 4) Reminder Emails and explain impact to auditors and units.</a:t>
            </a:r>
          </a:p>
        </p:txBody>
      </p:sp>
      <p:sp>
        <p:nvSpPr>
          <p:cNvPr id="4" name="Slide Number Placeholder 3"/>
          <p:cNvSpPr>
            <a:spLocks noGrp="1"/>
          </p:cNvSpPr>
          <p:nvPr>
            <p:ph type="sldNum" sz="quarter" idx="5"/>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Notes Placeholder 2"/>
          <p:cNvSpPr>
            <a:spLocks noGrp="1"/>
          </p:cNvSpPr>
          <p:nvPr>
            <p:ph type="body" sz="quarter" idx="3"/>
          </p:nvPr>
        </p:nvSpPr>
        <p:spPr/>
        <p:txBody>
          <a:bodyPr/>
          <a:lstStyle/>
          <a:p>
            <a:r>
              <a:t>Walk through key points for 5) New Questions – FO Bond and explain impact to auditors and units.</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beginning of the annual audit process - Audit contracts. For fiscal year 26 the LGC will only accept the 2/2026 Audit contract. Be sure to obtain a copy via the hyperlink in this presentation for your files. Older versions will not be accepted. </a:t>
            </a:r>
          </a:p>
          <a:p>
            <a:endParaRPr lang="en-US" dirty="0"/>
          </a:p>
          <a:p>
            <a:r>
              <a:rPr lang="en-US" dirty="0"/>
              <a:t>It is not recommended to begin any audit work before receiving back your approved contract from the LGC. </a:t>
            </a:r>
          </a:p>
          <a:p>
            <a:endParaRPr lang="en-US" dirty="0"/>
          </a:p>
          <a:p>
            <a:r>
              <a:rPr lang="en-US" dirty="0"/>
              <a:t>For the amended contract, if required, we accept the 8/2025 version. If amended contract is required, the LGC requires amended contract approval, in order to receive final invoice approval. </a:t>
            </a:r>
          </a:p>
          <a:p>
            <a:endParaRPr lang="en-US" dirty="0"/>
          </a:p>
          <a:p>
            <a:r>
              <a:rPr lang="en-US" dirty="0"/>
              <a:t>All contracts must be submitted through the LGC portal.  Emailed or Mailed contracts will not be accepted. The portal date stamps the arrival of the contract for our filing. </a:t>
            </a:r>
          </a:p>
          <a:p>
            <a:endParaRPr lang="en-US" dirty="0"/>
          </a:p>
          <a:p>
            <a:r>
              <a:rPr lang="en-US" dirty="0"/>
              <a:t>Engagement letters are to be submitted to the LGC along with the audit contract. If the engagement letter states different criteria from the LGC contract, the LGC contract agreement trumps the engagement letter. </a:t>
            </a:r>
          </a:p>
        </p:txBody>
      </p:sp>
      <p:sp>
        <p:nvSpPr>
          <p:cNvPr id="4" name="Slide Number Placeholder 3"/>
          <p:cNvSpPr>
            <a:spLocks noGrp="1"/>
          </p:cNvSpPr>
          <p:nvPr>
            <p:ph type="sldNum" sz="quarter" idx="5"/>
          </p:nvPr>
        </p:nvSpPr>
        <p:spPr/>
        <p:txBody>
          <a:bodyPr/>
          <a:lstStyle/>
          <a:p>
            <a:fld id="{C5317559-F4B2-442F-9F80-88780313F1EA}" type="slidenum">
              <a:rPr lang="en-US" smtClean="0"/>
              <a:t>5</a:t>
            </a:fld>
            <a:endParaRPr lang="en-US" dirty="0"/>
          </a:p>
        </p:txBody>
      </p:sp>
    </p:spTree>
    <p:extLst>
      <p:ext uri="{BB962C8B-B14F-4D97-AF65-F5344CB8AC3E}">
        <p14:creationId xmlns:p14="http://schemas.microsoft.com/office/powerpoint/2010/main" val="3116589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Notes Placeholder 2"/>
          <p:cNvSpPr>
            <a:spLocks noGrp="1"/>
          </p:cNvSpPr>
          <p:nvPr>
            <p:ph type="body" sz="quarter" idx="3"/>
          </p:nvPr>
        </p:nvSpPr>
        <p:spPr/>
        <p:txBody>
          <a:bodyPr/>
          <a:lstStyle/>
          <a:p>
            <a:r>
              <a:t>Walk through key points for 6) Housing Authority Questions and explain impact to auditors and units.</a:t>
            </a:r>
          </a:p>
        </p:txBody>
      </p:sp>
      <p:sp>
        <p:nvSpPr>
          <p:cNvPr id="4" name="Slide Number Placeholder 3"/>
          <p:cNvSpPr>
            <a:spLocks noGrp="1"/>
          </p:cNvSpPr>
          <p:nvPr>
            <p:ph type="sldNum" sz="quarter" idx="5"/>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Notes Placeholder 2"/>
          <p:cNvSpPr>
            <a:spLocks noGrp="1"/>
          </p:cNvSpPr>
          <p:nvPr>
            <p:ph type="body" sz="quarter" idx="3"/>
          </p:nvPr>
        </p:nvSpPr>
        <p:spPr/>
        <p:txBody>
          <a:bodyPr/>
          <a:lstStyle/>
          <a:p>
            <a:r>
              <a:rPr dirty="0"/>
              <a:t>Walk through key points for 7) Public Posting of Reports and explain impact to auditors and units.</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F8BA-5DC0-95FE-DC8D-2734F917A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2125A-3654-9C57-5253-7305518672F3}"/>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B1F414C-54E2-4B9C-BB05-8FE062FE182C}"/>
              </a:ext>
            </a:extLst>
          </p:cNvPr>
          <p:cNvSpPr>
            <a:spLocks noGrp="1"/>
          </p:cNvSpPr>
          <p:nvPr>
            <p:ph type="body" idx="1"/>
          </p:nvPr>
        </p:nvSpPr>
        <p:spPr/>
        <p:txBody>
          <a:bodyPr/>
          <a:lstStyle/>
          <a:p>
            <a:r>
              <a:rPr lang="en-US" dirty="0"/>
              <a:t>Click the link to see all changes made by the LGC to the required Audit contract.  </a:t>
            </a:r>
          </a:p>
          <a:p>
            <a:r>
              <a:rPr lang="en-US" dirty="0"/>
              <a:t>Examples – </a:t>
            </a:r>
          </a:p>
          <a:p>
            <a:pPr marL="171450" indent="-171450">
              <a:buFont typeface="Arial" panose="020B0604020202020204" pitchFamily="34" charset="0"/>
              <a:buChar char="•"/>
            </a:pPr>
            <a:r>
              <a:rPr lang="en-US" dirty="0"/>
              <a:t>GASBS 103 requires Budget-to actual comparisons at the level of the legally adopted budget ordinance shall be presented as required supplementary information and shall not be included in the basic financial statements.</a:t>
            </a:r>
          </a:p>
          <a:p>
            <a:pPr marL="171450" indent="-171450">
              <a:buFont typeface="Arial" panose="020B0604020202020204" pitchFamily="34" charset="0"/>
              <a:buChar char="•"/>
            </a:pPr>
            <a:r>
              <a:rPr lang="en-US" dirty="0"/>
              <a:t>FO will be required to certify the Audit and the DIR before Audit can be reviewed by LGC staff.  </a:t>
            </a:r>
          </a:p>
          <a:p>
            <a:pPr marL="171450" indent="-171450">
              <a:buFont typeface="Arial" panose="020B0604020202020204" pitchFamily="34" charset="0"/>
              <a:buChar char="•"/>
            </a:pPr>
            <a:r>
              <a:rPr lang="en-US" dirty="0"/>
              <a:t>Thresholds for both State &amp; Federal single audits</a:t>
            </a:r>
          </a:p>
          <a:p>
            <a:endParaRPr lang="en-US" dirty="0"/>
          </a:p>
        </p:txBody>
      </p:sp>
      <p:sp>
        <p:nvSpPr>
          <p:cNvPr id="4" name="Slide Number Placeholder 3">
            <a:extLst>
              <a:ext uri="{FF2B5EF4-FFF2-40B4-BE49-F238E27FC236}">
                <a16:creationId xmlns:a16="http://schemas.microsoft.com/office/drawing/2014/main" id="{4A92109B-2AE8-168A-471C-8480EA118CD1}"/>
              </a:ext>
            </a:extLst>
          </p:cNvPr>
          <p:cNvSpPr>
            <a:spLocks noGrp="1"/>
          </p:cNvSpPr>
          <p:nvPr>
            <p:ph type="sldNum" sz="quarter" idx="5"/>
          </p:nvPr>
        </p:nvSpPr>
        <p:spPr/>
        <p:txBody>
          <a:bodyPr/>
          <a:lstStyle/>
          <a:p>
            <a:fld id="{C5317559-F4B2-442F-9F80-88780313F1EA}" type="slidenum">
              <a:rPr lang="en-US" smtClean="0"/>
              <a:t>6</a:t>
            </a:fld>
            <a:endParaRPr lang="en-US" dirty="0"/>
          </a:p>
        </p:txBody>
      </p:sp>
    </p:spTree>
    <p:extLst>
      <p:ext uri="{BB962C8B-B14F-4D97-AF65-F5344CB8AC3E}">
        <p14:creationId xmlns:p14="http://schemas.microsoft.com/office/powerpoint/2010/main" val="220933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0EE0E-46C4-712F-69E5-0D7FDB7E4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C3C44-783F-B258-0621-9FC2090CAA9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039FAD8-AD48-1260-87F8-6C491247EE45}"/>
              </a:ext>
            </a:extLst>
          </p:cNvPr>
          <p:cNvSpPr>
            <a:spLocks noGrp="1"/>
          </p:cNvSpPr>
          <p:nvPr>
            <p:ph type="body" idx="1"/>
          </p:nvPr>
        </p:nvSpPr>
        <p:spPr>
          <a:xfrm>
            <a:off x="932153" y="4704303"/>
            <a:ext cx="5608320" cy="3660458"/>
          </a:xfrm>
        </p:spPr>
        <p:txBody>
          <a:bodyPr/>
          <a:lstStyle/>
          <a:p>
            <a:r>
              <a:rPr lang="en-US" dirty="0"/>
              <a:t>Included in the Instructions on completing audit contract form pg. 6-8</a:t>
            </a:r>
          </a:p>
          <a:p>
            <a:endParaRPr lang="en-US" dirty="0"/>
          </a:p>
          <a:p>
            <a:r>
              <a:rPr lang="en-US" dirty="0"/>
              <a:t>Instructions on submitting an amended contract</a:t>
            </a:r>
          </a:p>
          <a:p>
            <a:endParaRPr lang="en-US" dirty="0"/>
          </a:p>
          <a:p>
            <a:r>
              <a:rPr lang="en-US" dirty="0"/>
              <a:t>Submission of Invoices for Audit work.  </a:t>
            </a:r>
          </a:p>
        </p:txBody>
      </p:sp>
      <p:sp>
        <p:nvSpPr>
          <p:cNvPr id="4" name="Slide Number Placeholder 3">
            <a:extLst>
              <a:ext uri="{FF2B5EF4-FFF2-40B4-BE49-F238E27FC236}">
                <a16:creationId xmlns:a16="http://schemas.microsoft.com/office/drawing/2014/main" id="{6F172042-9CC8-CF56-8185-8B6D8FC0C9B4}"/>
              </a:ext>
            </a:extLst>
          </p:cNvPr>
          <p:cNvSpPr>
            <a:spLocks noGrp="1"/>
          </p:cNvSpPr>
          <p:nvPr>
            <p:ph type="sldNum" sz="quarter" idx="5"/>
          </p:nvPr>
        </p:nvSpPr>
        <p:spPr/>
        <p:txBody>
          <a:bodyPr/>
          <a:lstStyle/>
          <a:p>
            <a:fld id="{C5317559-F4B2-442F-9F80-88780313F1EA}" type="slidenum">
              <a:rPr lang="en-US" smtClean="0"/>
              <a:t>7</a:t>
            </a:fld>
            <a:endParaRPr lang="en-US" dirty="0"/>
          </a:p>
        </p:txBody>
      </p:sp>
    </p:spTree>
    <p:extLst>
      <p:ext uri="{BB962C8B-B14F-4D97-AF65-F5344CB8AC3E}">
        <p14:creationId xmlns:p14="http://schemas.microsoft.com/office/powerpoint/2010/main" val="229723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solidFill>
                  <a:srgbClr val="5B9BD5">
                    <a:lumMod val="50000"/>
                  </a:srgbClr>
                </a:solidFill>
                <a:latin typeface="Calibri" panose="020F0502020204030204"/>
              </a:rPr>
              <a:t>Before a new audit is started, the LGC must </a:t>
            </a:r>
            <a:r>
              <a:rPr lang="en-US" b="1" dirty="0">
                <a:solidFill>
                  <a:srgbClr val="5B9BD5">
                    <a:lumMod val="50000"/>
                  </a:srgbClr>
                </a:solidFill>
                <a:latin typeface="Calibri" panose="020F0502020204030204"/>
              </a:rPr>
              <a:t>review all prior year audits and approve final invoices</a:t>
            </a:r>
            <a:r>
              <a:rPr lang="en-US" dirty="0">
                <a:solidFill>
                  <a:srgbClr val="5B9BD5">
                    <a:lumMod val="50000"/>
                  </a:srgbClr>
                </a:solidFill>
                <a:latin typeface="Calibri" panose="020F0502020204030204"/>
              </a:rPr>
              <a:t>. Contracts will not be approved until previous year items are complete.</a:t>
            </a:r>
          </a:p>
          <a:p>
            <a:r>
              <a:rPr lang="en-US" dirty="0">
                <a:solidFill>
                  <a:srgbClr val="5B9BD5">
                    <a:lumMod val="50000"/>
                  </a:srgbClr>
                </a:solidFill>
                <a:latin typeface="Calibri" panose="020F0502020204030204"/>
              </a:rPr>
              <a:t>The staff of the LGC notifies the governmental unit and auditor of contract approval by email. </a:t>
            </a:r>
          </a:p>
          <a:p>
            <a:endParaRPr lang="en-US" dirty="0">
              <a:solidFill>
                <a:srgbClr val="5B9BD5">
                  <a:lumMod val="50000"/>
                </a:srgbClr>
              </a:solidFill>
              <a:latin typeface="Calibri" panose="020F0502020204030204"/>
            </a:endParaRPr>
          </a:p>
          <a:p>
            <a:endParaRPr lang="en-US" dirty="0">
              <a:solidFill>
                <a:srgbClr val="5B9BD5">
                  <a:lumMod val="50000"/>
                </a:srgbClr>
              </a:solidFill>
              <a:latin typeface="Calibri" panose="020F0502020204030204"/>
            </a:endParaRPr>
          </a:p>
          <a:p>
            <a:r>
              <a:rPr lang="en-US" dirty="0">
                <a:solidFill>
                  <a:srgbClr val="5B9BD5">
                    <a:lumMod val="50000"/>
                  </a:srgbClr>
                </a:solidFill>
                <a:latin typeface="Calibri" panose="020F0502020204030204"/>
              </a:rPr>
              <a:t>Again, all audit contracts must be uploaded to the portal for approval.  Audit work should not be started before the contract is approved by the LGC</a:t>
            </a:r>
            <a:endParaRPr lang="en-US" dirty="0"/>
          </a:p>
        </p:txBody>
      </p:sp>
      <p:sp>
        <p:nvSpPr>
          <p:cNvPr id="4" name="Slide Number Placeholder 3"/>
          <p:cNvSpPr>
            <a:spLocks noGrp="1"/>
          </p:cNvSpPr>
          <p:nvPr>
            <p:ph type="sldNum" sz="quarter" idx="5"/>
          </p:nvPr>
        </p:nvSpPr>
        <p:spPr/>
        <p:txBody>
          <a:bodyPr/>
          <a:lstStyle/>
          <a:p>
            <a:fld id="{C5317559-F4B2-442F-9F80-88780313F1EA}" type="slidenum">
              <a:rPr lang="en-US" smtClean="0"/>
              <a:t>8</a:t>
            </a:fld>
            <a:endParaRPr lang="en-US" dirty="0"/>
          </a:p>
        </p:txBody>
      </p:sp>
    </p:spTree>
    <p:extLst>
      <p:ext uri="{BB962C8B-B14F-4D97-AF65-F5344CB8AC3E}">
        <p14:creationId xmlns:p14="http://schemas.microsoft.com/office/powerpoint/2010/main" val="108584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6E286-DC2E-1C1E-8A8F-09BA7CF91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B65DB-B635-3259-2AEC-640575D9A2F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CF5AA5B-5D73-E91C-2C88-979072DAFD7F}"/>
              </a:ext>
            </a:extLst>
          </p:cNvPr>
          <p:cNvSpPr>
            <a:spLocks noGrp="1"/>
          </p:cNvSpPr>
          <p:nvPr>
            <p:ph type="body" idx="1"/>
          </p:nvPr>
        </p:nvSpPr>
        <p:spPr/>
        <p:txBody>
          <a:bodyPr/>
          <a:lstStyle/>
          <a:p>
            <a:endParaRPr lang="en-US" dirty="0">
              <a:solidFill>
                <a:srgbClr val="5B9BD5">
                  <a:lumMod val="50000"/>
                </a:srgbClr>
              </a:solidFill>
              <a:latin typeface="Calibri" panose="020F0502020204030204"/>
            </a:endParaRPr>
          </a:p>
          <a:p>
            <a:r>
              <a:rPr lang="en-US" dirty="0">
                <a:solidFill>
                  <a:srgbClr val="5B9BD5">
                    <a:lumMod val="50000"/>
                  </a:srgbClr>
                </a:solidFill>
                <a:latin typeface="Calibri" panose="020F0502020204030204"/>
              </a:rPr>
              <a:t>Please note the Audit due date is 6 months following year-end. To be considered on time, June 30 audits must be submitted by December 31</a:t>
            </a:r>
            <a:r>
              <a:rPr lang="en-US" baseline="30000" dirty="0">
                <a:solidFill>
                  <a:srgbClr val="5B9BD5">
                    <a:lumMod val="50000"/>
                  </a:srgbClr>
                </a:solidFill>
                <a:latin typeface="Calibri" panose="020F0502020204030204"/>
              </a:rPr>
              <a:t>st</a:t>
            </a:r>
            <a:r>
              <a:rPr lang="en-US" dirty="0">
                <a:solidFill>
                  <a:srgbClr val="5B9BD5">
                    <a:lumMod val="50000"/>
                  </a:srgbClr>
                </a:solidFill>
                <a:latin typeface="Calibri" panose="020F0502020204030204"/>
              </a:rPr>
              <a:t> of that year.  March 31</a:t>
            </a:r>
            <a:r>
              <a:rPr lang="en-US" baseline="30000" dirty="0">
                <a:solidFill>
                  <a:srgbClr val="5B9BD5">
                    <a:lumMod val="50000"/>
                  </a:srgbClr>
                </a:solidFill>
                <a:latin typeface="Calibri" panose="020F0502020204030204"/>
              </a:rPr>
              <a:t>st </a:t>
            </a:r>
            <a:r>
              <a:rPr lang="en-US" dirty="0">
                <a:solidFill>
                  <a:srgbClr val="5B9BD5">
                    <a:lumMod val="50000"/>
                  </a:srgbClr>
                </a:solidFill>
                <a:latin typeface="Calibri" panose="020F0502020204030204"/>
              </a:rPr>
              <a:t> audits must be received by September 30</a:t>
            </a:r>
            <a:r>
              <a:rPr lang="en-US" baseline="30000" dirty="0">
                <a:solidFill>
                  <a:srgbClr val="5B9BD5">
                    <a:lumMod val="50000"/>
                  </a:srgbClr>
                </a:solidFill>
                <a:latin typeface="Calibri" panose="020F0502020204030204"/>
              </a:rPr>
              <a:t>th</a:t>
            </a:r>
            <a:r>
              <a:rPr lang="en-US" dirty="0">
                <a:solidFill>
                  <a:srgbClr val="5B9BD5">
                    <a:lumMod val="50000"/>
                  </a:srgbClr>
                </a:solidFill>
                <a:latin typeface="Calibri" panose="020F0502020204030204"/>
              </a:rPr>
              <a:t>. If you submit January 1</a:t>
            </a:r>
            <a:r>
              <a:rPr lang="en-US" baseline="30000" dirty="0">
                <a:solidFill>
                  <a:srgbClr val="5B9BD5">
                    <a:lumMod val="50000"/>
                  </a:srgbClr>
                </a:solidFill>
                <a:latin typeface="Calibri" panose="020F0502020204030204"/>
              </a:rPr>
              <a:t>st</a:t>
            </a:r>
            <a:r>
              <a:rPr lang="en-US" dirty="0">
                <a:solidFill>
                  <a:srgbClr val="5B9BD5">
                    <a:lumMod val="50000"/>
                  </a:srgbClr>
                </a:solidFill>
                <a:latin typeface="Calibri" panose="020F0502020204030204"/>
              </a:rPr>
              <a:t> or later (or October 1</a:t>
            </a:r>
            <a:r>
              <a:rPr lang="en-US" baseline="30000" dirty="0">
                <a:solidFill>
                  <a:srgbClr val="5B9BD5">
                    <a:lumMod val="50000"/>
                  </a:srgbClr>
                </a:solidFill>
                <a:latin typeface="Calibri" panose="020F0502020204030204"/>
              </a:rPr>
              <a:t>st</a:t>
            </a:r>
            <a:r>
              <a:rPr lang="en-US" dirty="0">
                <a:solidFill>
                  <a:srgbClr val="5B9BD5">
                    <a:lumMod val="50000"/>
                  </a:srgbClr>
                </a:solidFill>
                <a:latin typeface="Calibri" panose="020F0502020204030204"/>
              </a:rPr>
              <a:t> for the March 31</a:t>
            </a:r>
            <a:r>
              <a:rPr lang="en-US" baseline="30000" dirty="0">
                <a:solidFill>
                  <a:srgbClr val="5B9BD5">
                    <a:lumMod val="50000"/>
                  </a:srgbClr>
                </a:solidFill>
                <a:latin typeface="Calibri" panose="020F0502020204030204"/>
              </a:rPr>
              <a:t>st</a:t>
            </a:r>
            <a:r>
              <a:rPr lang="en-US" dirty="0">
                <a:solidFill>
                  <a:srgbClr val="5B9BD5">
                    <a:lumMod val="50000"/>
                  </a:srgbClr>
                </a:solidFill>
                <a:latin typeface="Calibri" panose="020F0502020204030204"/>
              </a:rPr>
              <a:t> fiscal year end), an Amended Contract is required. Save time and send the amended contract with your audit submission </a:t>
            </a:r>
            <a:r>
              <a:rPr lang="en-US" b="1" dirty="0">
                <a:solidFill>
                  <a:srgbClr val="5B9BD5">
                    <a:lumMod val="50000"/>
                  </a:srgbClr>
                </a:solidFill>
                <a:latin typeface="Calibri" panose="020F0502020204030204"/>
              </a:rPr>
              <a:t>if possible </a:t>
            </a:r>
            <a:r>
              <a:rPr lang="en-US" dirty="0">
                <a:solidFill>
                  <a:srgbClr val="5B9BD5">
                    <a:lumMod val="50000"/>
                  </a:srgbClr>
                </a:solidFill>
                <a:latin typeface="Calibri" panose="020F0502020204030204"/>
              </a:rPr>
              <a:t>as this can delay final invoice approval. </a:t>
            </a:r>
            <a:endParaRPr lang="en-US" dirty="0"/>
          </a:p>
        </p:txBody>
      </p:sp>
      <p:sp>
        <p:nvSpPr>
          <p:cNvPr id="4" name="Slide Number Placeholder 3">
            <a:extLst>
              <a:ext uri="{FF2B5EF4-FFF2-40B4-BE49-F238E27FC236}">
                <a16:creationId xmlns:a16="http://schemas.microsoft.com/office/drawing/2014/main" id="{25DEFE90-993F-2BEF-38FE-1504F9111792}"/>
              </a:ext>
            </a:extLst>
          </p:cNvPr>
          <p:cNvSpPr>
            <a:spLocks noGrp="1"/>
          </p:cNvSpPr>
          <p:nvPr>
            <p:ph type="sldNum" sz="quarter" idx="5"/>
          </p:nvPr>
        </p:nvSpPr>
        <p:spPr/>
        <p:txBody>
          <a:bodyPr/>
          <a:lstStyle/>
          <a:p>
            <a:fld id="{C5317559-F4B2-442F-9F80-88780313F1EA}" type="slidenum">
              <a:rPr lang="en-US" smtClean="0"/>
              <a:t>9</a:t>
            </a:fld>
            <a:endParaRPr lang="en-US" dirty="0"/>
          </a:p>
        </p:txBody>
      </p:sp>
    </p:spTree>
    <p:extLst>
      <p:ext uri="{BB962C8B-B14F-4D97-AF65-F5344CB8AC3E}">
        <p14:creationId xmlns:p14="http://schemas.microsoft.com/office/powerpoint/2010/main" val="64933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r>
              <a:rPr lang="en-US" dirty="0">
                <a:solidFill>
                  <a:srgbClr val="5B9BD5">
                    <a:lumMod val="50000"/>
                  </a:srgbClr>
                </a:solidFill>
                <a:latin typeface="Calibri" panose="020F0502020204030204"/>
              </a:rPr>
              <a:t>An invoice marked 'approved’ by the LGC with approval date shall be returned to the auditor by LGC staff to present to the governmental unit(s) for payment. </a:t>
            </a:r>
          </a:p>
          <a:p>
            <a:endParaRPr lang="en-US" dirty="0"/>
          </a:p>
          <a:p>
            <a:pPr defTabSz="931774"/>
            <a:r>
              <a:rPr lang="en-US" dirty="0">
                <a:solidFill>
                  <a:srgbClr val="5B9BD5">
                    <a:lumMod val="50000"/>
                  </a:srgbClr>
                </a:solidFill>
                <a:latin typeface="Calibri" panose="020F0502020204030204"/>
              </a:rPr>
              <a:t>Legally, Invoices for </a:t>
            </a:r>
            <a:r>
              <a:rPr lang="en-US" b="1" u="sng" dirty="0">
                <a:solidFill>
                  <a:srgbClr val="5B9BD5">
                    <a:lumMod val="50000"/>
                  </a:srgbClr>
                </a:solidFill>
                <a:latin typeface="Calibri" panose="020F0502020204030204"/>
              </a:rPr>
              <a:t>Audit</a:t>
            </a:r>
            <a:r>
              <a:rPr lang="en-US" dirty="0">
                <a:solidFill>
                  <a:srgbClr val="5B9BD5">
                    <a:lumMod val="50000"/>
                  </a:srgbClr>
                </a:solidFill>
                <a:latin typeface="Calibri" panose="020F0502020204030204"/>
              </a:rPr>
              <a:t> services rendered under these contracts shall not be paid by the Governmental Unit(s) until the invoice has been approved by the Secretary of the LGC.</a:t>
            </a:r>
            <a:r>
              <a:rPr lang="en-US" dirty="0"/>
              <a:t>  </a:t>
            </a:r>
          </a:p>
          <a:p>
            <a:pPr defTabSz="931774"/>
            <a:r>
              <a:rPr lang="en-US" dirty="0"/>
              <a:t>Audit invoices paid without LGC approval is a statutory violation</a:t>
            </a:r>
            <a:r>
              <a:rPr lang="en-US" dirty="0">
                <a:solidFill>
                  <a:srgbClr val="5B9BD5">
                    <a:lumMod val="50000"/>
                  </a:srgbClr>
                </a:solidFill>
                <a:latin typeface="Calibri" panose="020F0502020204030204"/>
              </a:rPr>
              <a:t> of </a:t>
            </a:r>
            <a:r>
              <a:rPr lang="en-US" dirty="0">
                <a:hlinkClick r:id="rId3"/>
              </a:rPr>
              <a:t>G.S. 159-34</a:t>
            </a:r>
            <a:r>
              <a:rPr lang="en-US" dirty="0"/>
              <a:t> . </a:t>
            </a:r>
            <a:endParaRPr lang="en-US" dirty="0">
              <a:solidFill>
                <a:srgbClr val="5B9BD5">
                  <a:lumMod val="50000"/>
                </a:srgbClr>
              </a:solidFill>
              <a:latin typeface="Calibri" panose="020F0502020204030204"/>
            </a:endParaRPr>
          </a:p>
          <a:p>
            <a:pPr defTabSz="931774"/>
            <a:endParaRPr lang="en-US" dirty="0">
              <a:solidFill>
                <a:srgbClr val="5B9BD5">
                  <a:lumMod val="50000"/>
                </a:srgbClr>
              </a:solidFill>
              <a:latin typeface="Calibri" panose="020F0502020204030204"/>
            </a:endParaRPr>
          </a:p>
          <a:p>
            <a:pPr defTabSz="931774"/>
            <a:endParaRPr lang="en-US" dirty="0">
              <a:solidFill>
                <a:srgbClr val="5B9BD5">
                  <a:lumMod val="50000"/>
                </a:srgbClr>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5317559-F4B2-442F-9F80-88780313F1EA}" type="slidenum">
              <a:rPr lang="en-US" smtClean="0"/>
              <a:t>11</a:t>
            </a:fld>
            <a:endParaRPr lang="en-US" dirty="0"/>
          </a:p>
        </p:txBody>
      </p:sp>
    </p:spTree>
    <p:extLst>
      <p:ext uri="{BB962C8B-B14F-4D97-AF65-F5344CB8AC3E}">
        <p14:creationId xmlns:p14="http://schemas.microsoft.com/office/powerpoint/2010/main" val="126983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63395-5183-2DEC-BC97-38164628B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3613F-83AE-ACBD-AD94-897993F36F8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C4EACAE-56B3-824A-949A-B8B46B07AC70}"/>
              </a:ext>
            </a:extLst>
          </p:cNvPr>
          <p:cNvSpPr>
            <a:spLocks noGrp="1"/>
          </p:cNvSpPr>
          <p:nvPr>
            <p:ph type="body" idx="1"/>
          </p:nvPr>
        </p:nvSpPr>
        <p:spPr/>
        <p:txBody>
          <a:bodyPr/>
          <a:lstStyle/>
          <a:p>
            <a:pPr defTabSz="931774"/>
            <a:r>
              <a:rPr lang="en-US" dirty="0">
                <a:solidFill>
                  <a:srgbClr val="5B9BD5">
                    <a:lumMod val="50000"/>
                  </a:srgbClr>
                </a:solidFill>
                <a:latin typeface="Calibri" panose="020F0502020204030204"/>
              </a:rPr>
              <a:t>An invoice marked 'approved' with approval date shall be returned to the auditor by LGC staff to present to the governmental unit(s) for payment. </a:t>
            </a:r>
          </a:p>
          <a:p>
            <a:endParaRPr lang="en-US" dirty="0"/>
          </a:p>
          <a:p>
            <a:pPr defTabSz="931774"/>
            <a:r>
              <a:rPr lang="en-US" dirty="0">
                <a:solidFill>
                  <a:srgbClr val="5B9BD5">
                    <a:lumMod val="50000"/>
                  </a:srgbClr>
                </a:solidFill>
                <a:latin typeface="Calibri" panose="020F0502020204030204"/>
              </a:rPr>
              <a:t>Legally, Invoices for </a:t>
            </a:r>
            <a:r>
              <a:rPr lang="en-US" b="1" u="sng" dirty="0">
                <a:solidFill>
                  <a:srgbClr val="5B9BD5">
                    <a:lumMod val="50000"/>
                  </a:srgbClr>
                </a:solidFill>
                <a:latin typeface="Calibri" panose="020F0502020204030204"/>
              </a:rPr>
              <a:t>Audit</a:t>
            </a:r>
            <a:r>
              <a:rPr lang="en-US" dirty="0">
                <a:solidFill>
                  <a:srgbClr val="5B9BD5">
                    <a:lumMod val="50000"/>
                  </a:srgbClr>
                </a:solidFill>
                <a:latin typeface="Calibri" panose="020F0502020204030204"/>
              </a:rPr>
              <a:t> services rendered under these contracts shall not be paid by the Governmental Unit(s) until the invoice has been approved by the Secretary of the LGC.</a:t>
            </a:r>
            <a:r>
              <a:rPr lang="en-US" dirty="0"/>
              <a:t>  Audit invoices paid without LGC approval is a statutory violation</a:t>
            </a:r>
            <a:r>
              <a:rPr lang="en-US" dirty="0">
                <a:solidFill>
                  <a:srgbClr val="5B9BD5">
                    <a:lumMod val="50000"/>
                  </a:srgbClr>
                </a:solidFill>
                <a:latin typeface="Calibri" panose="020F0502020204030204"/>
              </a:rPr>
              <a:t> of </a:t>
            </a:r>
            <a:r>
              <a:rPr lang="en-US" dirty="0">
                <a:hlinkClick r:id="rId3"/>
              </a:rPr>
              <a:t>G.S. 159-34</a:t>
            </a:r>
            <a:r>
              <a:rPr lang="en-US" dirty="0"/>
              <a:t> . </a:t>
            </a:r>
            <a:endParaRPr lang="en-US" dirty="0">
              <a:solidFill>
                <a:srgbClr val="5B9BD5">
                  <a:lumMod val="50000"/>
                </a:srgbClr>
              </a:solidFill>
              <a:latin typeface="Calibri" panose="020F0502020204030204"/>
            </a:endParaRPr>
          </a:p>
          <a:p>
            <a:pPr defTabSz="931774"/>
            <a:endParaRPr lang="en-US" dirty="0">
              <a:solidFill>
                <a:srgbClr val="5B9BD5">
                  <a:lumMod val="50000"/>
                </a:srgbClr>
              </a:solidFill>
              <a:latin typeface="Calibri" panose="020F0502020204030204"/>
            </a:endParaRPr>
          </a:p>
          <a:p>
            <a:pPr defTabSz="931774"/>
            <a:r>
              <a:rPr lang="en-US" dirty="0">
                <a:solidFill>
                  <a:srgbClr val="5B9BD5">
                    <a:lumMod val="50000"/>
                  </a:srgbClr>
                </a:solidFill>
                <a:latin typeface="Calibri" panose="020F0502020204030204"/>
              </a:rPr>
              <a:t>Examples - Fees for AFIR work, Tax return preparation are not required by law to be approved by LGC</a:t>
            </a:r>
          </a:p>
          <a:p>
            <a:pPr defTabSz="931774"/>
            <a:endParaRPr lang="en-US" dirty="0">
              <a:solidFill>
                <a:srgbClr val="5B9BD5">
                  <a:lumMod val="50000"/>
                </a:srgbClr>
              </a:solidFill>
              <a:latin typeface="Calibri" panose="020F0502020204030204"/>
            </a:endParaRPr>
          </a:p>
          <a:p>
            <a:endParaRPr lang="en-US" dirty="0"/>
          </a:p>
        </p:txBody>
      </p:sp>
      <p:sp>
        <p:nvSpPr>
          <p:cNvPr id="4" name="Slide Number Placeholder 3">
            <a:extLst>
              <a:ext uri="{FF2B5EF4-FFF2-40B4-BE49-F238E27FC236}">
                <a16:creationId xmlns:a16="http://schemas.microsoft.com/office/drawing/2014/main" id="{6375A9C0-573D-5670-A6DF-4C24AEFFCC6C}"/>
              </a:ext>
            </a:extLst>
          </p:cNvPr>
          <p:cNvSpPr>
            <a:spLocks noGrp="1"/>
          </p:cNvSpPr>
          <p:nvPr>
            <p:ph type="sldNum" sz="quarter" idx="5"/>
          </p:nvPr>
        </p:nvSpPr>
        <p:spPr/>
        <p:txBody>
          <a:bodyPr/>
          <a:lstStyle/>
          <a:p>
            <a:fld id="{C5317559-F4B2-442F-9F80-88780313F1EA}" type="slidenum">
              <a:rPr lang="en-US" smtClean="0"/>
              <a:t>12</a:t>
            </a:fld>
            <a:endParaRPr lang="en-US" dirty="0"/>
          </a:p>
        </p:txBody>
      </p:sp>
    </p:spTree>
    <p:extLst>
      <p:ext uri="{BB962C8B-B14F-4D97-AF65-F5344CB8AC3E}">
        <p14:creationId xmlns:p14="http://schemas.microsoft.com/office/powerpoint/2010/main" val="378336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4906-5698-D032-EC91-A82A638E5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D4EF2-4D3B-3E80-7C76-93ACAEF9FA9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A5433-9051-B289-058A-D945D2B498BD}"/>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5" name="Footer Placeholder 4">
            <a:extLst>
              <a:ext uri="{FF2B5EF4-FFF2-40B4-BE49-F238E27FC236}">
                <a16:creationId xmlns:a16="http://schemas.microsoft.com/office/drawing/2014/main" id="{2C9ADC4B-C1F8-47E4-E1D0-AF1B1F3D7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13FDC-9B15-0448-7C71-33E736DAFB9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71461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C9CA-C534-81D0-84C3-28B5D0B1C1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6C6E6-602A-D51D-09F0-AB7506C1F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FC82B-5934-ADC4-CDFC-58CD9ACA281A}"/>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5" name="Footer Placeholder 4">
            <a:extLst>
              <a:ext uri="{FF2B5EF4-FFF2-40B4-BE49-F238E27FC236}">
                <a16:creationId xmlns:a16="http://schemas.microsoft.com/office/drawing/2014/main" id="{C71421E7-4186-956F-1722-BE3EAE797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45584-CCFA-AB1F-595D-094A6433C15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51008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10152-EC49-8389-ACCF-A755A4B65C3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87B0B-6616-2C77-2FBB-CD3D44F7685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952A4-CA5C-4B67-78F7-D0A5C5571EA9}"/>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5" name="Footer Placeholder 4">
            <a:extLst>
              <a:ext uri="{FF2B5EF4-FFF2-40B4-BE49-F238E27FC236}">
                <a16:creationId xmlns:a16="http://schemas.microsoft.com/office/drawing/2014/main" id="{D6A3891F-748C-279C-8652-DB70F9F66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716F4-8014-B99A-A9E9-2DF7EBD70F9C}"/>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4579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C7D-78DD-B32A-910E-2180057F7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06B38-29EF-694E-6077-8690EB88B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FDABD-0619-B58B-F9B8-DA7D79D64365}"/>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5" name="Footer Placeholder 4">
            <a:extLst>
              <a:ext uri="{FF2B5EF4-FFF2-40B4-BE49-F238E27FC236}">
                <a16:creationId xmlns:a16="http://schemas.microsoft.com/office/drawing/2014/main" id="{3D1EE907-4B6D-6565-59A2-B860A4AA8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CD95E-8497-C068-E0D8-5CCBABB57729}"/>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409771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FFA5-B184-F438-CFB6-0D69BFDCE23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24576-E754-1AC6-1416-717F24B4D12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020B2-C920-A3D9-6BAA-5AE159A63BF8}"/>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5" name="Footer Placeholder 4">
            <a:extLst>
              <a:ext uri="{FF2B5EF4-FFF2-40B4-BE49-F238E27FC236}">
                <a16:creationId xmlns:a16="http://schemas.microsoft.com/office/drawing/2014/main" id="{791149A3-78A6-84EA-7B61-4822C3B6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155AD-51F0-9D27-2BEB-066E1A1A5850}"/>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5028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8988-6CEB-7558-38D1-5EF48670D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CF07C-7BD4-B163-7FD6-9508E2B6C7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1AE3D-1D8C-AAB5-0BF0-5882406CF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26B0F3-F537-D14E-86F8-5BF55AE383B8}"/>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6" name="Footer Placeholder 5">
            <a:extLst>
              <a:ext uri="{FF2B5EF4-FFF2-40B4-BE49-F238E27FC236}">
                <a16:creationId xmlns:a16="http://schemas.microsoft.com/office/drawing/2014/main" id="{E391CEEC-DDD6-9231-B4BF-65404168B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5C42E-CBB5-EBD3-B1DD-2844AA8C0EC2}"/>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232343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BB18-C06C-0085-07C5-D252AADA7A67}"/>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A87DC9-3425-FDBB-7D87-2BBB3E6A101B}"/>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1443C-31CA-4805-1053-7460CC355B2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B8D0D-2E1A-C9B7-D57A-FC1CF7F1261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9FC1E-C52D-3F04-85EE-9CEFF951EEE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478752-29CB-27D7-A2C5-2DE83AAE0AF1}"/>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8" name="Footer Placeholder 7">
            <a:extLst>
              <a:ext uri="{FF2B5EF4-FFF2-40B4-BE49-F238E27FC236}">
                <a16:creationId xmlns:a16="http://schemas.microsoft.com/office/drawing/2014/main" id="{B091833D-B446-7C62-754D-6AC96CB55C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D06700-D725-0E3F-B628-B92A115F69D8}"/>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76549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1F89-B513-0F1F-75DF-1E0898F76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D283EB-211B-F871-06DF-B2E6F949467F}"/>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4" name="Footer Placeholder 3">
            <a:extLst>
              <a:ext uri="{FF2B5EF4-FFF2-40B4-BE49-F238E27FC236}">
                <a16:creationId xmlns:a16="http://schemas.microsoft.com/office/drawing/2014/main" id="{39FDAE35-F876-EDEF-FF49-A29BC84E85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6EF81-DADA-31EF-A8F0-26ADD1F20233}"/>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21362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8D23F-4598-7326-039D-E1BD88128923}"/>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3" name="Footer Placeholder 2">
            <a:extLst>
              <a:ext uri="{FF2B5EF4-FFF2-40B4-BE49-F238E27FC236}">
                <a16:creationId xmlns:a16="http://schemas.microsoft.com/office/drawing/2014/main" id="{F9A28055-F321-28F1-FD83-E7815D140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F6698A-0EB6-3EEB-EB2B-34CFE3BADA5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46542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6BDE-FD7A-21EE-D958-97D734EE0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D3CEEB-AEA9-A70A-E4EA-C28336B637D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B74E4A-C66B-88DF-876B-34148587429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DDF5B-D683-6A91-2A34-7A7ED0D6FA8A}"/>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6" name="Footer Placeholder 5">
            <a:extLst>
              <a:ext uri="{FF2B5EF4-FFF2-40B4-BE49-F238E27FC236}">
                <a16:creationId xmlns:a16="http://schemas.microsoft.com/office/drawing/2014/main" id="{70B9DDD0-1633-D613-2D94-EDF53F20E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02E6B-A011-B8F5-16FE-3473DCBE2D1E}"/>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14329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DA3C-49D7-ECC8-65DD-3F767A6E1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A2AAB5-656C-C0C5-5FC1-F717EC8E92F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61DCEEF-780A-B063-9786-75932EFB4D5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6E32B-9B18-7438-4713-EA8EE301BFFB}"/>
              </a:ext>
            </a:extLst>
          </p:cNvPr>
          <p:cNvSpPr>
            <a:spLocks noGrp="1"/>
          </p:cNvSpPr>
          <p:nvPr>
            <p:ph type="dt" sz="half" idx="10"/>
          </p:nvPr>
        </p:nvSpPr>
        <p:spPr/>
        <p:txBody>
          <a:bodyPr/>
          <a:lstStyle/>
          <a:p>
            <a:fld id="{99CA47B8-785C-4A46-B362-693C62751A49}" type="datetimeFigureOut">
              <a:rPr lang="en-US" smtClean="0"/>
              <a:t>5/12/2026</a:t>
            </a:fld>
            <a:endParaRPr lang="en-US"/>
          </a:p>
        </p:txBody>
      </p:sp>
      <p:sp>
        <p:nvSpPr>
          <p:cNvPr id="6" name="Footer Placeholder 5">
            <a:extLst>
              <a:ext uri="{FF2B5EF4-FFF2-40B4-BE49-F238E27FC236}">
                <a16:creationId xmlns:a16="http://schemas.microsoft.com/office/drawing/2014/main" id="{3E96A0CD-F4A3-A5D6-C68E-A0D4492B1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7C165-B639-1226-7C24-E70C5B9CB4F6}"/>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1702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47A24-8947-BF2F-C346-53F3DF58F40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5DCA9-0B9D-409B-7C49-3F9028F40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108CD-33F1-427D-FD03-63031756D2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A47B8-785C-4A46-B362-693C62751A49}" type="datetimeFigureOut">
              <a:rPr lang="en-US" smtClean="0"/>
              <a:t>5/12/2026</a:t>
            </a:fld>
            <a:endParaRPr lang="en-US"/>
          </a:p>
        </p:txBody>
      </p:sp>
      <p:sp>
        <p:nvSpPr>
          <p:cNvPr id="5" name="Footer Placeholder 4">
            <a:extLst>
              <a:ext uri="{FF2B5EF4-FFF2-40B4-BE49-F238E27FC236}">
                <a16:creationId xmlns:a16="http://schemas.microsoft.com/office/drawing/2014/main" id="{E4C8145E-B737-F3AB-DF5B-C165780E3C3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7685D7-00B4-22C7-F98B-0411CD6EF1B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0CA5A-5976-4C5C-8430-DE8EEFD09A73}" type="slidenum">
              <a:rPr lang="en-US" smtClean="0"/>
              <a:t>‹#›</a:t>
            </a:fld>
            <a:endParaRPr lang="en-US"/>
          </a:p>
        </p:txBody>
      </p:sp>
    </p:spTree>
    <p:extLst>
      <p:ext uri="{BB962C8B-B14F-4D97-AF65-F5344CB8AC3E}">
        <p14:creationId xmlns:p14="http://schemas.microsoft.com/office/powerpoint/2010/main" val="368506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4_284C7883.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ncleg.gov/EnactedLegislation/Statutes/PDF/BySection/Chapter_159/GS_159-3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reports.oah.state.nc.us/ncac/title%2020%20-%20state%20treasurer/chapter%2003%20-%20local%20government%20commission/20%20ncac%2003%20.0505.pdf" TargetMode="External"/><Relationship Id="rId5" Type="http://schemas.openxmlformats.org/officeDocument/2006/relationships/hyperlink" Target="https://www.ncleg.net/EnactedLegislation/Statutes/PDF/BySection/Chapter_159/GS_159-34.pdf"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reports.oah.state.nc.us/ncac/title%2020%20-%20state%20treasurer/chapter%2003%20-%20local%20government%20commission/20%20ncac%2003%20.0505.pdf" TargetMode="External"/><Relationship Id="rId5" Type="http://schemas.openxmlformats.org/officeDocument/2006/relationships/hyperlink" Target="https://ncleg.gov/EnactedLegislation/Statutes/PDF/BySection/Chapter_159/GS_159-34.pdf"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ncleg.gov/EnactedLegislation/Statutes/PDF/BySection/Chapter_159/GS_159-29.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cleg.gov/enactedlegislation/statutes/pdf/bysection/chapter_115c/gs_115c-442.pdf" TargetMode="External"/><Relationship Id="rId5" Type="http://schemas.openxmlformats.org/officeDocument/2006/relationships/hyperlink" Target="https://ncleg.gov/EnactedLegislation/Statutes/PDF/BySection/Chapter_159/GS_159-42.pdf"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ncleg.gov/EnactedLegislation/Statutes/PDF/BySection/Chapter_159/GS_159-29.pdf"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ncleg.gov/EnactedLegislation/Statutes/PDF/BySection/Chapter_159/GS_159-8.pdf"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ncleg.gov/EnactedLegislation/Statutes/PDF/BySection/Chapter_159/GS_159-13.pdf"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ncleg.gov/EnactedLegislation/Statutes/PDF/BySection/Chapter_159/GS_159-28.pdf"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6_8410624C.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ncleg.gov/EnactedLegislation/Statutes/PDF/BySection/Chapter_159/GS_159-29.pdf" TargetMode="External"/><Relationship Id="rId3" Type="http://schemas.openxmlformats.org/officeDocument/2006/relationships/image" Target="../media/image3.png"/><Relationship Id="rId7" Type="http://schemas.openxmlformats.org/officeDocument/2006/relationships/hyperlink" Target="https://ncleg.gov/EnactedLegislation/Statutes/PDF/BySection/Chapter_159/GS_159-28.pdf" TargetMode="External"/><Relationship Id="rId12" Type="http://schemas.openxmlformats.org/officeDocument/2006/relationships/hyperlink" Target="http://reports.oah.state.nc.us/ncac/title%2020%20-%20state%20treasurer/chapter%2003%20-%20local%20government%20commission/20%20ncac%2003%20.0505.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ncleg.gov/EnactedLegislation/Statutes/PDF/BySection/Chapter_159/GS_159-13.pdf" TargetMode="External"/><Relationship Id="rId11" Type="http://schemas.openxmlformats.org/officeDocument/2006/relationships/hyperlink" Target="http://reports.oah.state.nc.us/ncac/title%2020%20-%20state%20treasurer/chapter%2003%20-%20local%20government%20commission/20%20ncac%2003%20.0502.pdf" TargetMode="External"/><Relationship Id="rId5" Type="http://schemas.openxmlformats.org/officeDocument/2006/relationships/hyperlink" Target="https://ncleg.gov/EnactedLegislation/Statutes/PDF/BySection/Chapter_159/GS_159-8.pdf" TargetMode="External"/><Relationship Id="rId10" Type="http://schemas.openxmlformats.org/officeDocument/2006/relationships/hyperlink" Target="https://ncleg.gov/EnactedLegislation/Statutes/PDF/BySection/Chapter_159/GS_159-34.pdf" TargetMode="External"/><Relationship Id="rId4" Type="http://schemas.openxmlformats.org/officeDocument/2006/relationships/image" Target="../media/image4.png"/><Relationship Id="rId9" Type="http://schemas.openxmlformats.org/officeDocument/2006/relationships/hyperlink" Target="https://ncleg.gov/EnactedLegislation/Statutes/PDF/BySection/Chapter_115C/GS_115C-442.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nctreasurer.gov/documents/files/slgfdlgc/city-dogwood-illustrative-financial-statements-2025/open"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40_50E53E68.xml"/><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54_0.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microsoft.com/office/2018/10/relationships/comments" Target="../comments/modernComment_155_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lgcportal.nctreasurer.com/other/finance-officer-update/" TargetMode="External"/></Relationships>
</file>

<file path=ppt/slides/_rels/slide33.xml.rels><?xml version="1.0" encoding="UTF-8" standalone="yes"?>
<Relationships xmlns="http://schemas.openxmlformats.org/package/2006/relationships"><Relationship Id="rId3" Type="http://schemas.microsoft.com/office/2018/10/relationships/comments" Target="../comments/modernComment_156_0.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microsoft.com/office/2018/10/relationships/comments" Target="../comments/modernComment_157_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ncleg.gov/Sessions/2023/Bills/Senate/PDF/S299v3.pdf" TargetMode="External"/></Relationships>
</file>

<file path=ppt/slides/_rels/slide35.xml.rels><?xml version="1.0" encoding="UTF-8" standalone="yes"?>
<Relationships xmlns="http://schemas.openxmlformats.org/package/2006/relationships"><Relationship Id="rId3" Type="http://schemas.microsoft.com/office/2018/10/relationships/comments" Target="../comments/modernComment_158_0.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microsoft.com/office/2018/10/relationships/comments" Target="../comments/modernComment_15A_0.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5B_60DFBCB2.xml"/><Relationship Id="rId7" Type="http://schemas.openxmlformats.org/officeDocument/2006/relationships/hyperlink" Target="https://www.nctreasurer.gov/documents/files/imdiac/lgc-205-amended-audit-contract-form-2025/op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nctreasurer.gov/documents/files/slgfdaudit/lgc-205-standard-audit-contract-form-2026/ope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46_4B24159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lgcportal.nctreasurer.com/contract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ctreasurer.gov/documents/files/slgfdlgc/instructions-submitting-audit-contracts-02-2026/open"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ctreasurer.gov/documents/files/slgfdlgc/instructions-submitting-audit-contract-amendments-08-2025/open" TargetMode="External"/><Relationship Id="rId5" Type="http://schemas.openxmlformats.org/officeDocument/2006/relationships/hyperlink" Target="https://www.nctreasurer.gov/documents/files/slgfdlgc/instructions-submitting-audit-contracts-02-2026/open"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6C9BFE2-7F27-AE62-3C77-8084D588B494}"/>
              </a:ext>
            </a:extLst>
          </p:cNvPr>
          <p:cNvSpPr/>
          <p:nvPr/>
        </p:nvSpPr>
        <p:spPr>
          <a:xfrm>
            <a:off x="-47273" y="2"/>
            <a:ext cx="12239273" cy="6857998"/>
          </a:xfrm>
          <a:prstGeom prst="rect">
            <a:avLst/>
          </a:prstGeom>
          <a:solidFill>
            <a:srgbClr val="0024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7613EEF3-F486-9DD5-5335-D21E2F321D41}"/>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1" t="26731" r="32940" b="6536"/>
          <a:stretch/>
        </p:blipFill>
        <p:spPr>
          <a:xfrm>
            <a:off x="1" y="-1"/>
            <a:ext cx="12239273" cy="6858000"/>
          </a:xfrm>
          <a:prstGeom prst="rect">
            <a:avLst/>
          </a:prstGeom>
        </p:spPr>
      </p:pic>
      <p:sp>
        <p:nvSpPr>
          <p:cNvPr id="14" name="TextBox 13">
            <a:extLst>
              <a:ext uri="{FF2B5EF4-FFF2-40B4-BE49-F238E27FC236}">
                <a16:creationId xmlns:a16="http://schemas.microsoft.com/office/drawing/2014/main" id="{E2043776-6B52-12D7-5023-FCE54029F784}"/>
              </a:ext>
            </a:extLst>
          </p:cNvPr>
          <p:cNvSpPr txBox="1"/>
          <p:nvPr/>
        </p:nvSpPr>
        <p:spPr>
          <a:xfrm>
            <a:off x="1181102" y="3346293"/>
            <a:ext cx="9372599" cy="1323439"/>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Audit Contracts and Invoices</a:t>
            </a:r>
          </a:p>
          <a:p>
            <a:pPr algn="ctr"/>
            <a:r>
              <a:rPr lang="en-US" sz="4000" dirty="0">
                <a:solidFill>
                  <a:schemeClr val="bg1"/>
                </a:solidFill>
                <a:latin typeface="Arial" panose="020B0604020202020204" pitchFamily="34" charset="0"/>
                <a:cs typeface="Arial" panose="020B0604020202020204" pitchFamily="34" charset="0"/>
              </a:rPr>
              <a:t>2025 Audit Review Communications</a:t>
            </a:r>
          </a:p>
        </p:txBody>
      </p:sp>
      <p:pic>
        <p:nvPicPr>
          <p:cNvPr id="6" name="Picture 5" descr="Text&#10;&#10;Description automatically generated with low confidence">
            <a:extLst>
              <a:ext uri="{FF2B5EF4-FFF2-40B4-BE49-F238E27FC236}">
                <a16:creationId xmlns:a16="http://schemas.microsoft.com/office/drawing/2014/main" id="{63042335-DF96-8F2A-AF87-745136E849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55" y="267956"/>
            <a:ext cx="12984709" cy="2289637"/>
          </a:xfrm>
          <a:prstGeom prst="rect">
            <a:avLst/>
          </a:prstGeom>
        </p:spPr>
      </p:pic>
      <p:sp>
        <p:nvSpPr>
          <p:cNvPr id="2" name="TextBox 1">
            <a:extLst>
              <a:ext uri="{FF2B5EF4-FFF2-40B4-BE49-F238E27FC236}">
                <a16:creationId xmlns:a16="http://schemas.microsoft.com/office/drawing/2014/main" id="{EDCF37AB-7E48-67D9-3C3A-36131CA85BAE}"/>
              </a:ext>
            </a:extLst>
          </p:cNvPr>
          <p:cNvSpPr txBox="1"/>
          <p:nvPr/>
        </p:nvSpPr>
        <p:spPr>
          <a:xfrm>
            <a:off x="1876585" y="2388323"/>
            <a:ext cx="8256760" cy="461665"/>
          </a:xfrm>
          <a:prstGeom prst="rect">
            <a:avLst/>
          </a:prstGeom>
          <a:noFill/>
        </p:spPr>
        <p:txBody>
          <a:bodyPr wrap="square" rtlCol="0">
            <a:spAutoFit/>
          </a:bodyPr>
          <a:lstStyle/>
          <a:p>
            <a:pPr algn="ctr"/>
            <a:r>
              <a:rPr lang="en-US" sz="2400" dirty="0">
                <a:solidFill>
                  <a:schemeClr val="bg1"/>
                </a:solidFill>
                <a:latin typeface="Constantia" panose="02030602050306030303" pitchFamily="18" charset="0"/>
              </a:rPr>
              <a:t>STATE AND LOCAL GOVERNMENT FINANCE DIVISION</a:t>
            </a:r>
          </a:p>
        </p:txBody>
      </p:sp>
      <p:sp>
        <p:nvSpPr>
          <p:cNvPr id="5" name="TextBox 4">
            <a:extLst>
              <a:ext uri="{FF2B5EF4-FFF2-40B4-BE49-F238E27FC236}">
                <a16:creationId xmlns:a16="http://schemas.microsoft.com/office/drawing/2014/main" id="{CF9F71D0-AC13-D8B0-3E2E-5FC9B57EDA08}"/>
              </a:ext>
            </a:extLst>
          </p:cNvPr>
          <p:cNvSpPr txBox="1"/>
          <p:nvPr/>
        </p:nvSpPr>
        <p:spPr>
          <a:xfrm>
            <a:off x="450404" y="5473821"/>
            <a:ext cx="3664397" cy="92333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Becky Dzingeleski</a:t>
            </a:r>
          </a:p>
          <a:p>
            <a:pPr algn="ctr"/>
            <a:r>
              <a:rPr lang="en-US" dirty="0">
                <a:solidFill>
                  <a:schemeClr val="bg1"/>
                </a:solidFill>
                <a:latin typeface="Arial" panose="020B0604020202020204" pitchFamily="34" charset="0"/>
                <a:cs typeface="Arial" panose="020B0604020202020204" pitchFamily="34" charset="0"/>
              </a:rPr>
              <a:t>Assistant Director</a:t>
            </a:r>
          </a:p>
          <a:p>
            <a:pPr algn="ctr"/>
            <a:r>
              <a:rPr lang="en-US" dirty="0">
                <a:solidFill>
                  <a:schemeClr val="bg1"/>
                </a:solidFill>
                <a:latin typeface="Arial" panose="020B0604020202020204" pitchFamily="34" charset="0"/>
                <a:cs typeface="Arial" panose="020B0604020202020204" pitchFamily="34" charset="0"/>
              </a:rPr>
              <a:t> Fiscal Management Section</a:t>
            </a:r>
          </a:p>
        </p:txBody>
      </p:sp>
      <p:sp>
        <p:nvSpPr>
          <p:cNvPr id="7" name="TextBox 6">
            <a:extLst>
              <a:ext uri="{FF2B5EF4-FFF2-40B4-BE49-F238E27FC236}">
                <a16:creationId xmlns:a16="http://schemas.microsoft.com/office/drawing/2014/main" id="{47C81CEE-548B-A663-9185-81A32CAB8E5F}"/>
              </a:ext>
            </a:extLst>
          </p:cNvPr>
          <p:cNvSpPr txBox="1"/>
          <p:nvPr/>
        </p:nvSpPr>
        <p:spPr>
          <a:xfrm>
            <a:off x="4565204" y="5380672"/>
            <a:ext cx="3416301" cy="1477328"/>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Melissa Cundey</a:t>
            </a:r>
          </a:p>
          <a:p>
            <a:pPr algn="ctr"/>
            <a:r>
              <a:rPr lang="en-US" dirty="0">
                <a:solidFill>
                  <a:schemeClr val="bg1"/>
                </a:solidFill>
                <a:latin typeface="Arial" panose="020B0604020202020204" pitchFamily="34" charset="0"/>
                <a:cs typeface="Arial" panose="020B0604020202020204" pitchFamily="34" charset="0"/>
              </a:rPr>
              <a:t>Senior Accounting &amp; Financial Management Advisor</a:t>
            </a:r>
          </a:p>
          <a:p>
            <a:pPr algn="ctr"/>
            <a:r>
              <a:rPr lang="en-US" dirty="0">
                <a:solidFill>
                  <a:schemeClr val="bg1"/>
                </a:solidFill>
                <a:latin typeface="Arial" panose="020B0604020202020204" pitchFamily="34" charset="0"/>
                <a:cs typeface="Arial" panose="020B0604020202020204" pitchFamily="34" charset="0"/>
              </a:rPr>
              <a:t>Fiscal Management Section</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122B66F-E1A2-2039-84B9-A36E71D90B4D}"/>
              </a:ext>
            </a:extLst>
          </p:cNvPr>
          <p:cNvSpPr txBox="1"/>
          <p:nvPr/>
        </p:nvSpPr>
        <p:spPr>
          <a:xfrm>
            <a:off x="8028778" y="5436054"/>
            <a:ext cx="3664397" cy="92333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Eric Faust</a:t>
            </a:r>
          </a:p>
          <a:p>
            <a:pPr algn="ctr"/>
            <a:r>
              <a:rPr lang="en-US" dirty="0">
                <a:solidFill>
                  <a:schemeClr val="bg1"/>
                </a:solidFill>
                <a:latin typeface="Arial" panose="020B0604020202020204" pitchFamily="34" charset="0"/>
                <a:cs typeface="Arial" panose="020B0604020202020204" pitchFamily="34" charset="0"/>
              </a:rPr>
              <a:t>Assistant Director</a:t>
            </a:r>
          </a:p>
          <a:p>
            <a:pPr algn="ctr"/>
            <a:r>
              <a:rPr lang="en-US" dirty="0">
                <a:solidFill>
                  <a:schemeClr val="bg1"/>
                </a:solidFill>
                <a:latin typeface="Arial" panose="020B0604020202020204" pitchFamily="34" charset="0"/>
                <a:cs typeface="Arial" panose="020B0604020202020204" pitchFamily="34" charset="0"/>
              </a:rPr>
              <a:t> Fiscal Management Section</a:t>
            </a:r>
          </a:p>
        </p:txBody>
      </p:sp>
    </p:spTree>
    <p:extLst>
      <p:ext uri="{BB962C8B-B14F-4D97-AF65-F5344CB8AC3E}">
        <p14:creationId xmlns:p14="http://schemas.microsoft.com/office/powerpoint/2010/main" val="676100227"/>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A9826-A593-39E1-4108-6BD09DC5310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4123E28-BD7B-3C40-BD00-CD57F0B1D582}"/>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44EF369D-1398-5D27-9BE5-5EC7C525B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ED6B3172-D6C6-E9E5-6B17-9560E747D0AA}"/>
              </a:ext>
            </a:extLst>
          </p:cNvPr>
          <p:cNvPicPr>
            <a:picLocks noChangeAspect="1"/>
          </p:cNvPicPr>
          <p:nvPr/>
        </p:nvPicPr>
        <p:blipFill>
          <a:blip r:embed="rId3"/>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327DF46B-096E-2A3F-1A19-F28A037EAFAA}"/>
              </a:ext>
            </a:extLst>
          </p:cNvPr>
          <p:cNvSpPr txBox="1">
            <a:spLocks/>
          </p:cNvSpPr>
          <p:nvPr/>
        </p:nvSpPr>
        <p:spPr>
          <a:xfrm>
            <a:off x="838200" y="250823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4800" b="1" dirty="0">
                <a:latin typeface="Arial" panose="020B0604020202020204" pitchFamily="34" charset="0"/>
                <a:cs typeface="Arial" panose="020B0604020202020204" pitchFamily="34" charset="0"/>
              </a:rPr>
              <a:t>Invoicing for Audit work</a:t>
            </a:r>
          </a:p>
        </p:txBody>
      </p:sp>
      <p:sp>
        <p:nvSpPr>
          <p:cNvPr id="14" name="Content Placeholder 2">
            <a:extLst>
              <a:ext uri="{FF2B5EF4-FFF2-40B4-BE49-F238E27FC236}">
                <a16:creationId xmlns:a16="http://schemas.microsoft.com/office/drawing/2014/main" id="{637CF0C8-D7E9-6889-5F1E-07F583A02698}"/>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endParaRPr lang="en-US" sz="2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05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D719AA-C10B-7341-EA65-6E3F49AA4707}"/>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FB3DCB05-8FF5-0F7F-5AE8-8F002B023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12" name="Picture 11">
            <a:extLst>
              <a:ext uri="{FF2B5EF4-FFF2-40B4-BE49-F238E27FC236}">
                <a16:creationId xmlns:a16="http://schemas.microsoft.com/office/drawing/2014/main" id="{FE1BC7B6-9542-BCE5-EC01-4E8E37A5C7B8}"/>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Content Placeholder 2">
            <a:extLst>
              <a:ext uri="{FF2B5EF4-FFF2-40B4-BE49-F238E27FC236}">
                <a16:creationId xmlns:a16="http://schemas.microsoft.com/office/drawing/2014/main" id="{C06D85E8-9DC7-F6DC-AA6E-AAF903FCDBFA}"/>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6E9AD26-E5D9-8598-46B1-5F17D5A54B9A}"/>
              </a:ext>
            </a:extLst>
          </p:cNvPr>
          <p:cNvSpPr txBox="1">
            <a:spLocks/>
          </p:cNvSpPr>
          <p:nvPr/>
        </p:nvSpPr>
        <p:spPr>
          <a:xfrm>
            <a:off x="288025" y="1066950"/>
            <a:ext cx="11285511" cy="93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defTabSz="914377">
              <a:defRPr/>
            </a:pPr>
            <a:r>
              <a:rPr lang="en-US" sz="3600" b="1" dirty="0">
                <a:latin typeface="Arial" panose="020B0604020202020204" pitchFamily="34" charset="0"/>
                <a:cs typeface="Arial" panose="020B0604020202020204" pitchFamily="34" charset="0"/>
              </a:rPr>
              <a:t>Invoicing for Audit Work</a:t>
            </a:r>
          </a:p>
        </p:txBody>
      </p:sp>
      <p:sp>
        <p:nvSpPr>
          <p:cNvPr id="15" name="Content Placeholder 2">
            <a:extLst>
              <a:ext uri="{FF2B5EF4-FFF2-40B4-BE49-F238E27FC236}">
                <a16:creationId xmlns:a16="http://schemas.microsoft.com/office/drawing/2014/main" id="{42CBEF78-44E7-0018-8FC1-39215732B07A}"/>
              </a:ext>
            </a:extLst>
          </p:cNvPr>
          <p:cNvSpPr txBox="1">
            <a:spLocks/>
          </p:cNvSpPr>
          <p:nvPr/>
        </p:nvSpPr>
        <p:spPr>
          <a:xfrm>
            <a:off x="289169" y="1971414"/>
            <a:ext cx="11660555" cy="468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dirty="0">
              <a:solidFill>
                <a:srgbClr val="5B9BD5">
                  <a:lumMod val="50000"/>
                </a:srgbClr>
              </a:solidFill>
              <a:latin typeface="Calibri" panose="020F0502020204030204"/>
            </a:endParaRPr>
          </a:p>
        </p:txBody>
      </p:sp>
      <p:sp>
        <p:nvSpPr>
          <p:cNvPr id="19" name="Content Placeholder 2">
            <a:extLst>
              <a:ext uri="{FF2B5EF4-FFF2-40B4-BE49-F238E27FC236}">
                <a16:creationId xmlns:a16="http://schemas.microsoft.com/office/drawing/2014/main" id="{C83705FD-5215-5E5C-55BD-FBED33F09A15}"/>
              </a:ext>
            </a:extLst>
          </p:cNvPr>
          <p:cNvSpPr txBox="1">
            <a:spLocks/>
          </p:cNvSpPr>
          <p:nvPr/>
        </p:nvSpPr>
        <p:spPr>
          <a:xfrm>
            <a:off x="233687" y="1589452"/>
            <a:ext cx="11670291" cy="4909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5B9BD5">
                  <a:lumMod val="50000"/>
                </a:srgbClr>
              </a:solidFill>
              <a:latin typeface="Arial" panose="020B0604020202020204" pitchFamily="34" charset="0"/>
              <a:cs typeface="Arial" panose="020B0604020202020204" pitchFamily="34" charset="0"/>
            </a:endParaRPr>
          </a:p>
          <a:p>
            <a:pPr lvl="0">
              <a:defRPr/>
            </a:pPr>
            <a:r>
              <a:rPr lang="en-US" sz="2700" dirty="0">
                <a:latin typeface="Arial" panose="020B0604020202020204" pitchFamily="34" charset="0"/>
                <a:cs typeface="Arial" panose="020B0604020202020204" pitchFamily="34" charset="0"/>
                <a:hlinkClick r:id="rId5"/>
              </a:rPr>
              <a:t>G.S. 159-34 Annual independent audit; rules and regulations</a:t>
            </a:r>
            <a:endParaRPr lang="en-US" sz="2700" dirty="0">
              <a:latin typeface="Arial" panose="020B0604020202020204" pitchFamily="34" charset="0"/>
              <a:cs typeface="Arial" panose="020B0604020202020204" pitchFamily="34" charset="0"/>
            </a:endParaRPr>
          </a:p>
          <a:p>
            <a:pPr marL="0" indent="0">
              <a:buNone/>
              <a:defRPr/>
            </a:pPr>
            <a:r>
              <a:rPr lang="en-US" sz="2700" dirty="0">
                <a:solidFill>
                  <a:schemeClr val="tx1"/>
                </a:solidFill>
                <a:latin typeface="Arial" panose="020B0604020202020204" pitchFamily="34" charset="0"/>
                <a:cs typeface="Arial" panose="020B0604020202020204" pitchFamily="34" charset="0"/>
              </a:rPr>
              <a:t>“It shall be unlawful for any unit of local government or public authority to pay or permit the payment of such bills or claims without this approval.”</a:t>
            </a:r>
          </a:p>
          <a:p>
            <a:pPr>
              <a:defRPr/>
            </a:pPr>
            <a:r>
              <a:rPr lang="en-US" sz="2700" dirty="0">
                <a:latin typeface="Arial" panose="020B0604020202020204" pitchFamily="34" charset="0"/>
                <a:cs typeface="Arial" panose="020B0604020202020204" pitchFamily="34" charset="0"/>
                <a:hlinkClick r:id="rId6"/>
              </a:rPr>
              <a:t>20 NCAC 03 .0505</a:t>
            </a:r>
            <a:r>
              <a:rPr lang="en-US" sz="2700" dirty="0">
                <a:latin typeface="Arial" panose="020B0604020202020204" pitchFamily="34" charset="0"/>
                <a:cs typeface="Arial" panose="020B0604020202020204" pitchFamily="34" charset="0"/>
              </a:rPr>
              <a:t> </a:t>
            </a:r>
            <a:r>
              <a:rPr lang="en-US" sz="2700" dirty="0">
                <a:solidFill>
                  <a:schemeClr val="tx1"/>
                </a:solidFill>
                <a:latin typeface="Arial" panose="020B0604020202020204" pitchFamily="34" charset="0"/>
                <a:cs typeface="Arial" panose="020B0604020202020204" pitchFamily="34" charset="0"/>
              </a:rPr>
              <a:t>Audit Billings</a:t>
            </a:r>
          </a:p>
          <a:p>
            <a:pPr marL="0" indent="0">
              <a:buNone/>
              <a:defRPr/>
            </a:pPr>
            <a:r>
              <a:rPr lang="en-US" sz="2700" dirty="0">
                <a:solidFill>
                  <a:schemeClr val="tx1"/>
                </a:solidFill>
                <a:latin typeface="Arial" panose="020B0604020202020204" pitchFamily="34" charset="0"/>
                <a:cs typeface="Arial" panose="020B0604020202020204" pitchFamily="34" charset="0"/>
              </a:rPr>
              <a:t>“(a) All invoices for services rendered in an audit engagement as defined in Rule .0503 of this Section shall be submitted to the Secretary for approval before any payment is made. </a:t>
            </a:r>
            <a:r>
              <a:rPr lang="en-US" sz="2700" i="1" dirty="0">
                <a:solidFill>
                  <a:schemeClr val="tx1"/>
                </a:solidFill>
                <a:latin typeface="Arial" panose="020B0604020202020204" pitchFamily="34" charset="0"/>
                <a:cs typeface="Arial" panose="020B0604020202020204" pitchFamily="34" charset="0"/>
              </a:rPr>
              <a:t>Payment before approval is a violation of law </a:t>
            </a:r>
            <a:r>
              <a:rPr lang="en-US" sz="2700" dirty="0">
                <a:solidFill>
                  <a:schemeClr val="tx1"/>
                </a:solidFill>
                <a:latin typeface="Arial" panose="020B0604020202020204" pitchFamily="34" charset="0"/>
                <a:cs typeface="Arial" panose="020B0604020202020204" pitchFamily="34" charset="0"/>
              </a:rPr>
              <a:t>pursuant to G.S. 159-34(a).”</a:t>
            </a:r>
            <a:endParaRPr lang="en-US" sz="2700" dirty="0">
              <a:solidFill>
                <a:schemeClr val="tx1"/>
              </a:solidFill>
              <a:highlight>
                <a:srgbClr val="FFFF00"/>
              </a:highlight>
              <a:latin typeface="Arial" panose="020B0604020202020204" pitchFamily="34" charset="0"/>
              <a:cs typeface="Arial" panose="020B0604020202020204" pitchFamily="34" charset="0"/>
            </a:endParaRPr>
          </a:p>
          <a:p>
            <a:pPr lvl="0">
              <a:defRPr/>
            </a:pPr>
            <a:r>
              <a:rPr lang="en-US" sz="2700" dirty="0">
                <a:solidFill>
                  <a:schemeClr val="tx1"/>
                </a:solidFill>
                <a:highlight>
                  <a:srgbClr val="FFFF00"/>
                </a:highlight>
                <a:latin typeface="Arial" panose="020B0604020202020204" pitchFamily="34" charset="0"/>
                <a:cs typeface="Arial" panose="020B0604020202020204" pitchFamily="34" charset="0"/>
              </a:rPr>
              <a:t>Please do not send an invoice to the unit for payment unless it is stamped with LGC approval as required by </a:t>
            </a:r>
            <a:r>
              <a:rPr lang="en-US" sz="2700" dirty="0">
                <a:highlight>
                  <a:srgbClr val="FFFF00"/>
                </a:highlight>
                <a:latin typeface="Arial" panose="020B0604020202020204" pitchFamily="34" charset="0"/>
                <a:cs typeface="Arial" panose="020B0604020202020204" pitchFamily="34" charset="0"/>
                <a:hlinkClick r:id="rId7"/>
              </a:rPr>
              <a:t>G.S. 159-34</a:t>
            </a:r>
            <a:r>
              <a:rPr lang="en-US" sz="2700" dirty="0">
                <a:solidFill>
                  <a:schemeClr val="tx1"/>
                </a:solidFill>
                <a:highlight>
                  <a:srgbClr val="FFFF00"/>
                </a:highlight>
                <a:latin typeface="Arial" panose="020B0604020202020204" pitchFamily="34" charset="0"/>
                <a:cs typeface="Arial" panose="020B0604020202020204" pitchFamily="34" charset="0"/>
              </a:rPr>
              <a:t> and </a:t>
            </a:r>
            <a:r>
              <a:rPr lang="en-US" sz="2700" dirty="0">
                <a:highlight>
                  <a:srgbClr val="FFFF00"/>
                </a:highlight>
                <a:latin typeface="Arial" panose="020B0604020202020204" pitchFamily="34" charset="0"/>
                <a:cs typeface="Arial" panose="020B0604020202020204" pitchFamily="34" charset="0"/>
                <a:hlinkClick r:id="rId6"/>
              </a:rPr>
              <a:t>20 NCAC 03 .0505</a:t>
            </a:r>
            <a:r>
              <a:rPr lang="en-US" sz="2700" dirty="0">
                <a:highlight>
                  <a:srgbClr val="FFFF00"/>
                </a:highligh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6235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00933-2936-2741-AF64-2B91B248C8F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7BDA93C-A055-5DD7-6C63-71C957ED55BD}"/>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DA72F35E-B235-34A5-4BAD-743EFEF18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12" name="Picture 11">
            <a:extLst>
              <a:ext uri="{FF2B5EF4-FFF2-40B4-BE49-F238E27FC236}">
                <a16:creationId xmlns:a16="http://schemas.microsoft.com/office/drawing/2014/main" id="{B85B6E4E-2C97-A606-F003-F3468C51B7D7}"/>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Content Placeholder 2">
            <a:extLst>
              <a:ext uri="{FF2B5EF4-FFF2-40B4-BE49-F238E27FC236}">
                <a16:creationId xmlns:a16="http://schemas.microsoft.com/office/drawing/2014/main" id="{36F3811D-361B-9481-7D72-75DC8BB872ED}"/>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C379CD63-BEE1-32B5-C209-3432CF18A3A6}"/>
              </a:ext>
            </a:extLst>
          </p:cNvPr>
          <p:cNvSpPr txBox="1">
            <a:spLocks/>
          </p:cNvSpPr>
          <p:nvPr/>
        </p:nvSpPr>
        <p:spPr>
          <a:xfrm>
            <a:off x="288025" y="1066950"/>
            <a:ext cx="11285511" cy="93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defTabSz="914377">
              <a:defRPr/>
            </a:pPr>
            <a:r>
              <a:rPr lang="en-US" sz="3600" b="1" dirty="0">
                <a:latin typeface="Arial" panose="020B0604020202020204" pitchFamily="34" charset="0"/>
                <a:cs typeface="Arial" panose="020B0604020202020204" pitchFamily="34" charset="0"/>
              </a:rPr>
              <a:t>Invoicing for Audit Work</a:t>
            </a:r>
            <a:endParaRPr lang="en-US" sz="3200" b="1" dirty="0">
              <a:solidFill>
                <a:srgbClr val="5B9BD5">
                  <a:lumMod val="50000"/>
                </a:srgbClr>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D40DC8D4-508F-AA3F-B64E-A7CD9991D466}"/>
              </a:ext>
            </a:extLst>
          </p:cNvPr>
          <p:cNvSpPr txBox="1">
            <a:spLocks/>
          </p:cNvSpPr>
          <p:nvPr/>
        </p:nvSpPr>
        <p:spPr>
          <a:xfrm>
            <a:off x="289169" y="1971414"/>
            <a:ext cx="11660555" cy="468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dirty="0">
              <a:solidFill>
                <a:srgbClr val="5B9BD5">
                  <a:lumMod val="50000"/>
                </a:srgbClr>
              </a:solidFill>
              <a:latin typeface="Calibri" panose="020F0502020204030204"/>
            </a:endParaRPr>
          </a:p>
        </p:txBody>
      </p:sp>
      <p:sp>
        <p:nvSpPr>
          <p:cNvPr id="19" name="Content Placeholder 2">
            <a:extLst>
              <a:ext uri="{FF2B5EF4-FFF2-40B4-BE49-F238E27FC236}">
                <a16:creationId xmlns:a16="http://schemas.microsoft.com/office/drawing/2014/main" id="{C530CABA-8947-3A8A-031B-80FEB3DE2DE6}"/>
              </a:ext>
            </a:extLst>
          </p:cNvPr>
          <p:cNvSpPr txBox="1">
            <a:spLocks/>
          </p:cNvSpPr>
          <p:nvPr/>
        </p:nvSpPr>
        <p:spPr>
          <a:xfrm>
            <a:off x="233687" y="1826735"/>
            <a:ext cx="11670291" cy="46872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5B9BD5">
                  <a:lumMod val="50000"/>
                </a:srgbClr>
              </a:solidFill>
              <a:latin typeface="Arial" panose="020B0604020202020204" pitchFamily="34" charset="0"/>
              <a:cs typeface="Arial" panose="020B0604020202020204" pitchFamily="34" charset="0"/>
            </a:endParaRPr>
          </a:p>
          <a:p>
            <a:pPr>
              <a:lnSpc>
                <a:spcPct val="100000"/>
              </a:lnSpc>
              <a:defRPr/>
            </a:pPr>
            <a:r>
              <a:rPr lang="en-US" sz="3000" dirty="0">
                <a:solidFill>
                  <a:schemeClr val="tx1"/>
                </a:solidFill>
                <a:latin typeface="Arial" panose="020B0604020202020204" pitchFamily="34" charset="0"/>
                <a:cs typeface="Arial" panose="020B0604020202020204" pitchFamily="34" charset="0"/>
              </a:rPr>
              <a:t>All bills or claims for audit fees and audit related costs shall be submitted in PDF format to the Secretary of the LGC for approval. </a:t>
            </a:r>
            <a:r>
              <a:rPr lang="en-US" sz="3000" b="1" dirty="0">
                <a:solidFill>
                  <a:schemeClr val="tx1"/>
                </a:solidFill>
                <a:latin typeface="Arial" panose="020B0604020202020204" pitchFamily="34" charset="0"/>
                <a:cs typeface="Arial" panose="020B0604020202020204" pitchFamily="34" charset="0"/>
              </a:rPr>
              <a:t>Billings need to conform to the requirements of the LGC-205 contract: specify under specific fee category noted on the LGC-205 contract</a:t>
            </a:r>
            <a:r>
              <a:rPr lang="en-US" sz="3000" dirty="0">
                <a:solidFill>
                  <a:schemeClr val="tx1"/>
                </a:solidFill>
                <a:latin typeface="Arial" panose="020B0604020202020204" pitchFamily="34" charset="0"/>
                <a:cs typeface="Arial" panose="020B0604020202020204" pitchFamily="34" charset="0"/>
              </a:rPr>
              <a:t>.</a:t>
            </a:r>
          </a:p>
          <a:p>
            <a:pPr marL="228594" indent="-228594" defTabSz="914377">
              <a:lnSpc>
                <a:spcPct val="100000"/>
              </a:lnSpc>
              <a:defRPr/>
            </a:pPr>
            <a:r>
              <a:rPr lang="en-US" sz="3000" dirty="0">
                <a:solidFill>
                  <a:schemeClr val="tx1"/>
                </a:solidFill>
                <a:latin typeface="Arial" panose="020B0604020202020204" pitchFamily="34" charset="0"/>
                <a:cs typeface="Arial" panose="020B0604020202020204" pitchFamily="34" charset="0"/>
              </a:rPr>
              <a:t>The auditor may submit interim invoices for approval for services rendered under this contract to the Secretary of the LGC, </a:t>
            </a:r>
            <a:r>
              <a:rPr lang="en-US" sz="3000" u="sng" dirty="0">
                <a:solidFill>
                  <a:schemeClr val="tx1"/>
                </a:solidFill>
                <a:latin typeface="Arial" panose="020B0604020202020204" pitchFamily="34" charset="0"/>
                <a:cs typeface="Arial" panose="020B0604020202020204" pitchFamily="34" charset="0"/>
              </a:rPr>
              <a:t>not to exceed 75% of the billings for the unit's last annual audit</a:t>
            </a:r>
            <a:r>
              <a:rPr lang="en-US" sz="3000" dirty="0">
                <a:solidFill>
                  <a:schemeClr val="tx1"/>
                </a:solidFill>
                <a:latin typeface="Arial" panose="020B0604020202020204" pitchFamily="34" charset="0"/>
                <a:cs typeface="Arial" panose="020B0604020202020204" pitchFamily="34" charset="0"/>
              </a:rPr>
              <a:t> that was submitted to the Secretary of the LGC.</a:t>
            </a:r>
          </a:p>
        </p:txBody>
      </p:sp>
    </p:spTree>
    <p:extLst>
      <p:ext uri="{BB962C8B-B14F-4D97-AF65-F5344CB8AC3E}">
        <p14:creationId xmlns:p14="http://schemas.microsoft.com/office/powerpoint/2010/main" val="272940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485AF-AC99-6070-13C6-66448BDB2FC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45ED78-ABE7-5858-9BC9-29CA9BB950EF}"/>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02494918-F284-AA3C-6553-2319EAA81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12" name="Picture 11">
            <a:extLst>
              <a:ext uri="{FF2B5EF4-FFF2-40B4-BE49-F238E27FC236}">
                <a16:creationId xmlns:a16="http://schemas.microsoft.com/office/drawing/2014/main" id="{42E678EF-E601-0D16-97B9-74ED7A24EB48}"/>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Content Placeholder 2">
            <a:extLst>
              <a:ext uri="{FF2B5EF4-FFF2-40B4-BE49-F238E27FC236}">
                <a16:creationId xmlns:a16="http://schemas.microsoft.com/office/drawing/2014/main" id="{BDD6D71A-F95B-DD00-10E6-4E58489ECB06}"/>
              </a:ext>
            </a:extLst>
          </p:cNvPr>
          <p:cNvSpPr txBox="1">
            <a:spLocks/>
          </p:cNvSpPr>
          <p:nvPr/>
        </p:nvSpPr>
        <p:spPr>
          <a:xfrm>
            <a:off x="723900" y="1776927"/>
            <a:ext cx="10849635"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F7A3DE4-7470-385D-7D79-B2F19CCD4DBB}"/>
              </a:ext>
            </a:extLst>
          </p:cNvPr>
          <p:cNvSpPr txBox="1">
            <a:spLocks/>
          </p:cNvSpPr>
          <p:nvPr/>
        </p:nvSpPr>
        <p:spPr>
          <a:xfrm>
            <a:off x="288025" y="1066950"/>
            <a:ext cx="11285511" cy="93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defTabSz="914377">
              <a:defRPr/>
            </a:pPr>
            <a:r>
              <a:rPr lang="en-US" sz="3600" b="1" dirty="0">
                <a:latin typeface="Arial" panose="020B0604020202020204" pitchFamily="34" charset="0"/>
                <a:cs typeface="Arial" panose="020B0604020202020204" pitchFamily="34" charset="0"/>
              </a:rPr>
              <a:t>Invoicing for Audit Work</a:t>
            </a:r>
            <a:endParaRPr lang="en-US" sz="3200" b="1" dirty="0">
              <a:solidFill>
                <a:srgbClr val="5B9BD5">
                  <a:lumMod val="50000"/>
                </a:srgbClr>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5B1A1D89-0612-4976-736E-C5DA7C1765F1}"/>
              </a:ext>
            </a:extLst>
          </p:cNvPr>
          <p:cNvSpPr txBox="1">
            <a:spLocks/>
          </p:cNvSpPr>
          <p:nvPr/>
        </p:nvSpPr>
        <p:spPr>
          <a:xfrm>
            <a:off x="289169" y="1971414"/>
            <a:ext cx="11660555" cy="468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dirty="0">
              <a:solidFill>
                <a:srgbClr val="5B9BD5">
                  <a:lumMod val="50000"/>
                </a:srgbClr>
              </a:solidFill>
              <a:latin typeface="Calibri" panose="020F0502020204030204"/>
            </a:endParaRPr>
          </a:p>
        </p:txBody>
      </p:sp>
      <p:sp>
        <p:nvSpPr>
          <p:cNvPr id="19" name="Content Placeholder 2">
            <a:extLst>
              <a:ext uri="{FF2B5EF4-FFF2-40B4-BE49-F238E27FC236}">
                <a16:creationId xmlns:a16="http://schemas.microsoft.com/office/drawing/2014/main" id="{9911766E-FCD8-2B03-3996-7E4CFDC87BE2}"/>
              </a:ext>
            </a:extLst>
          </p:cNvPr>
          <p:cNvSpPr txBox="1">
            <a:spLocks/>
          </p:cNvSpPr>
          <p:nvPr/>
        </p:nvSpPr>
        <p:spPr>
          <a:xfrm>
            <a:off x="233687" y="1589453"/>
            <a:ext cx="11670291" cy="5069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5B9BD5">
                  <a:lumMod val="50000"/>
                </a:srgbClr>
              </a:solidFill>
              <a:latin typeface="Arial" panose="020B0604020202020204" pitchFamily="34" charset="0"/>
              <a:cs typeface="Arial" panose="020B0604020202020204" pitchFamily="34" charset="0"/>
            </a:endParaRPr>
          </a:p>
          <a:p>
            <a:pPr marL="228594" indent="-228594" defTabSz="914377">
              <a:lnSpc>
                <a:spcPct val="100000"/>
              </a:lnSpc>
              <a:defRPr/>
            </a:pPr>
            <a:r>
              <a:rPr lang="en-US" sz="3000" dirty="0">
                <a:solidFill>
                  <a:schemeClr val="tx1"/>
                </a:solidFill>
                <a:latin typeface="Arial" panose="020B0604020202020204" pitchFamily="34" charset="0"/>
                <a:cs typeface="Arial" panose="020B0604020202020204" pitchFamily="34" charset="0"/>
              </a:rPr>
              <a:t>Only fees related to the audit work are legally required to be approved by LGC. Fees not related to the scope of annual audit work should be agreed to and billed separately / directly with the unit.</a:t>
            </a:r>
          </a:p>
          <a:p>
            <a:pPr lvl="0">
              <a:lnSpc>
                <a:spcPct val="100000"/>
              </a:lnSpc>
              <a:defRPr/>
            </a:pPr>
            <a:r>
              <a:rPr lang="en-US" sz="3000" dirty="0">
                <a:solidFill>
                  <a:schemeClr val="tx1"/>
                </a:solidFill>
                <a:highlight>
                  <a:srgbClr val="FFFF00"/>
                </a:highlight>
                <a:latin typeface="Arial" panose="020B0604020202020204" pitchFamily="34" charset="0"/>
                <a:cs typeface="Arial" panose="020B0604020202020204" pitchFamily="34" charset="0"/>
              </a:rPr>
              <a:t>Please </a:t>
            </a:r>
            <a:r>
              <a:rPr lang="en-US" sz="3000" b="1" dirty="0">
                <a:solidFill>
                  <a:schemeClr val="tx1"/>
                </a:solidFill>
                <a:highlight>
                  <a:srgbClr val="FFFF00"/>
                </a:highlight>
                <a:latin typeface="Arial" panose="020B0604020202020204" pitchFamily="34" charset="0"/>
                <a:cs typeface="Arial" panose="020B0604020202020204" pitchFamily="34" charset="0"/>
              </a:rPr>
              <a:t>do not send an invoice to the unit for payment </a:t>
            </a:r>
            <a:r>
              <a:rPr lang="en-US" sz="3000" dirty="0">
                <a:solidFill>
                  <a:schemeClr val="tx1"/>
                </a:solidFill>
                <a:highlight>
                  <a:srgbClr val="FFFF00"/>
                </a:highlight>
                <a:latin typeface="Arial" panose="020B0604020202020204" pitchFamily="34" charset="0"/>
                <a:cs typeface="Arial" panose="020B0604020202020204" pitchFamily="34" charset="0"/>
              </a:rPr>
              <a:t>unless it is </a:t>
            </a:r>
            <a:r>
              <a:rPr lang="en-US" sz="3000" b="1" dirty="0">
                <a:solidFill>
                  <a:schemeClr val="tx1"/>
                </a:solidFill>
                <a:highlight>
                  <a:srgbClr val="FFFF00"/>
                </a:highlight>
                <a:latin typeface="Arial" panose="020B0604020202020204" pitchFamily="34" charset="0"/>
                <a:cs typeface="Arial" panose="020B0604020202020204" pitchFamily="34" charset="0"/>
              </a:rPr>
              <a:t>stamped with LGC approval </a:t>
            </a:r>
            <a:r>
              <a:rPr lang="en-US" sz="3000" dirty="0">
                <a:solidFill>
                  <a:schemeClr val="tx1"/>
                </a:solidFill>
                <a:highlight>
                  <a:srgbClr val="FFFF00"/>
                </a:highlight>
                <a:latin typeface="Arial" panose="020B0604020202020204" pitchFamily="34" charset="0"/>
                <a:cs typeface="Arial" panose="020B0604020202020204" pitchFamily="34" charset="0"/>
              </a:rPr>
              <a:t>as required by </a:t>
            </a:r>
            <a:r>
              <a:rPr lang="en-US" sz="3000" dirty="0">
                <a:highlight>
                  <a:srgbClr val="FFFF00"/>
                </a:highlight>
                <a:latin typeface="Arial" panose="020B0604020202020204" pitchFamily="34" charset="0"/>
                <a:cs typeface="Arial" panose="020B0604020202020204" pitchFamily="34" charset="0"/>
                <a:hlinkClick r:id="rId5"/>
              </a:rPr>
              <a:t>G.S. 159-34</a:t>
            </a:r>
            <a:r>
              <a:rPr lang="en-US" sz="3000" dirty="0">
                <a:solidFill>
                  <a:schemeClr val="tx1"/>
                </a:solidFill>
                <a:highlight>
                  <a:srgbClr val="FFFF00"/>
                </a:highlight>
                <a:latin typeface="Arial" panose="020B0604020202020204" pitchFamily="34" charset="0"/>
                <a:cs typeface="Arial" panose="020B0604020202020204" pitchFamily="34" charset="0"/>
              </a:rPr>
              <a:t> and </a:t>
            </a:r>
            <a:r>
              <a:rPr lang="en-US" sz="3000" dirty="0">
                <a:solidFill>
                  <a:srgbClr val="0563C1"/>
                </a:solidFill>
                <a:highlight>
                  <a:srgbClr val="FFFF00"/>
                </a:highligh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20 NCAC 03 .0505</a:t>
            </a:r>
            <a:r>
              <a:rPr lang="en-US" sz="3000" dirty="0">
                <a:solidFill>
                  <a:schemeClr val="tx1"/>
                </a:solidFill>
                <a:highlight>
                  <a:srgbClr val="FFFF00"/>
                </a:highligh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3344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1ADB6-4BB9-2547-59C4-3B4639BA074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2566A06-F1F9-B667-F06A-7D66D4159180}"/>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F901CF1F-5470-499A-B9F1-442087EB4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5B0F5BFB-3FCD-D3AB-11A3-DD812DE93F0B}"/>
              </a:ext>
            </a:extLst>
          </p:cNvPr>
          <p:cNvPicPr>
            <a:picLocks noChangeAspect="1"/>
          </p:cNvPicPr>
          <p:nvPr/>
        </p:nvPicPr>
        <p:blipFill>
          <a:blip r:embed="rId3"/>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3CEC906B-AED3-5E78-774E-616842265D11}"/>
              </a:ext>
            </a:extLst>
          </p:cNvPr>
          <p:cNvSpPr txBox="1">
            <a:spLocks/>
          </p:cNvSpPr>
          <p:nvPr/>
        </p:nvSpPr>
        <p:spPr>
          <a:xfrm>
            <a:off x="838200" y="250823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4800" b="1" dirty="0">
                <a:latin typeface="Arial" panose="020B0604020202020204" pitchFamily="34" charset="0"/>
                <a:cs typeface="Arial" panose="020B0604020202020204" pitchFamily="34" charset="0"/>
              </a:rPr>
              <a:t>Common ARC Issues  </a:t>
            </a:r>
          </a:p>
          <a:p>
            <a:pPr algn="ctr"/>
            <a:r>
              <a:rPr lang="en-US" sz="3600" dirty="0">
                <a:latin typeface="Arial" panose="020B0604020202020204" pitchFamily="34" charset="0"/>
                <a:cs typeface="Arial" panose="020B0604020202020204" pitchFamily="34" charset="0"/>
              </a:rPr>
              <a:t>NC General Statutes</a:t>
            </a:r>
          </a:p>
        </p:txBody>
      </p:sp>
      <p:sp>
        <p:nvSpPr>
          <p:cNvPr id="14" name="Content Placeholder 2">
            <a:extLst>
              <a:ext uri="{FF2B5EF4-FFF2-40B4-BE49-F238E27FC236}">
                <a16:creationId xmlns:a16="http://schemas.microsoft.com/office/drawing/2014/main" id="{285024C9-0B82-CB2D-C2EC-B882D0D3EF76}"/>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endParaRPr lang="en-US" sz="2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36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F99C6-3535-56E8-73B7-1C61F61C3F3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7C10704-4248-DE5E-271D-82B1D864BE0C}"/>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CD57FFB0-9709-22C9-2751-017DD2B86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12" name="Picture 11">
            <a:extLst>
              <a:ext uri="{FF2B5EF4-FFF2-40B4-BE49-F238E27FC236}">
                <a16:creationId xmlns:a16="http://schemas.microsoft.com/office/drawing/2014/main" id="{5CEF58CE-17DC-9454-3A3E-4171C9B653EB}"/>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Content Placeholder 2">
            <a:extLst>
              <a:ext uri="{FF2B5EF4-FFF2-40B4-BE49-F238E27FC236}">
                <a16:creationId xmlns:a16="http://schemas.microsoft.com/office/drawing/2014/main" id="{CC843587-40B6-DF9A-85BF-15AC34C1DACC}"/>
              </a:ext>
            </a:extLst>
          </p:cNvPr>
          <p:cNvSpPr txBox="1">
            <a:spLocks/>
          </p:cNvSpPr>
          <p:nvPr/>
        </p:nvSpPr>
        <p:spPr>
          <a:xfrm>
            <a:off x="448138" y="1826733"/>
            <a:ext cx="11056583" cy="4421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700" dirty="0">
                <a:solidFill>
                  <a:schemeClr val="tx1"/>
                </a:solidFill>
                <a:latin typeface="Arial" panose="020B0604020202020204" pitchFamily="34" charset="0"/>
                <a:cs typeface="Arial" panose="020B0604020202020204" pitchFamily="34" charset="0"/>
              </a:rPr>
              <a:t>The finance officer shall give a true accounting and faithful performance bond with sufficient sureties in an amount to be fixed by the governing board. A person may not be appointed as a finance officer if the person is unable to obtain the bond required by this section.</a:t>
            </a:r>
          </a:p>
          <a:p>
            <a:pPr lvl="0">
              <a:defRPr/>
            </a:pPr>
            <a:r>
              <a:rPr lang="en-US" sz="2700" dirty="0">
                <a:solidFill>
                  <a:schemeClr val="tx1"/>
                </a:solidFill>
                <a:latin typeface="Arial" panose="020B0604020202020204" pitchFamily="34" charset="0"/>
                <a:cs typeface="Arial" panose="020B0604020202020204" pitchFamily="34" charset="0"/>
              </a:rPr>
              <a:t>This statute also applies to Public Housing Authorities </a:t>
            </a:r>
            <a:r>
              <a:rPr lang="en-US" sz="2700" dirty="0">
                <a:latin typeface="Arial" panose="020B0604020202020204" pitchFamily="34" charset="0"/>
                <a:cs typeface="Arial" panose="020B0604020202020204" pitchFamily="34" charset="0"/>
                <a:hlinkClick r:id="rId5"/>
              </a:rPr>
              <a:t>G.S. 159-42</a:t>
            </a:r>
            <a:r>
              <a:rPr lang="en-US" sz="2700" dirty="0">
                <a:solidFill>
                  <a:schemeClr val="tx1"/>
                </a:solidFill>
                <a:latin typeface="Arial" panose="020B0604020202020204" pitchFamily="34" charset="0"/>
                <a:cs typeface="Arial" panose="020B0604020202020204" pitchFamily="34" charset="0"/>
                <a:hlinkClick r:id="rId5"/>
              </a:rPr>
              <a:t>(h)</a:t>
            </a:r>
            <a:endParaRPr lang="en-US" sz="2700" dirty="0">
              <a:solidFill>
                <a:schemeClr val="tx1"/>
              </a:solidFill>
              <a:latin typeface="Arial" panose="020B0604020202020204" pitchFamily="34" charset="0"/>
              <a:cs typeface="Arial" panose="020B0604020202020204" pitchFamily="34" charset="0"/>
            </a:endParaRPr>
          </a:p>
          <a:p>
            <a:pPr marL="0" indent="0">
              <a:buNone/>
              <a:defRPr/>
            </a:pPr>
            <a:endParaRPr lang="en-US" sz="2700" dirty="0">
              <a:latin typeface="Arial" panose="020B0604020202020204" pitchFamily="34" charset="0"/>
              <a:cs typeface="Arial" panose="020B0604020202020204" pitchFamily="34" charset="0"/>
              <a:hlinkClick r:id="" action="ppaction://noaction"/>
            </a:endParaRPr>
          </a:p>
          <a:p>
            <a:pPr marL="0" indent="0">
              <a:buNone/>
              <a:defRPr/>
            </a:pPr>
            <a:r>
              <a:rPr lang="en-US" sz="2700" dirty="0">
                <a:latin typeface="Arial" panose="020B0604020202020204" pitchFamily="34" charset="0"/>
                <a:cs typeface="Arial" panose="020B0604020202020204" pitchFamily="34" charset="0"/>
                <a:hlinkClick r:id="rId6"/>
              </a:rPr>
              <a:t>Article 31 – The School Budget and Fiscal Control Act: G.S. 115C-442</a:t>
            </a:r>
            <a:endParaRPr lang="en-US" sz="2700" dirty="0">
              <a:latin typeface="Arial" panose="020B0604020202020204" pitchFamily="34" charset="0"/>
              <a:cs typeface="Arial" panose="020B0604020202020204" pitchFamily="34" charset="0"/>
            </a:endParaRPr>
          </a:p>
          <a:p>
            <a:pPr marL="0" indent="0">
              <a:buNone/>
              <a:defRPr/>
            </a:pPr>
            <a:r>
              <a:rPr lang="en-US" sz="2700" dirty="0">
                <a:solidFill>
                  <a:schemeClr val="tx1"/>
                </a:solidFill>
                <a:latin typeface="Arial" panose="020B0604020202020204" pitchFamily="34" charset="0"/>
                <a:cs typeface="Arial" panose="020B0604020202020204" pitchFamily="34" charset="0"/>
              </a:rPr>
              <a:t>(a) The finance officer shall give a true accounting and faithful performance bond with sufficient sureties in an amount to be fixed by the board of education, </a:t>
            </a:r>
            <a:r>
              <a:rPr lang="en-US" sz="2700" u="sng" dirty="0">
                <a:solidFill>
                  <a:schemeClr val="tx1"/>
                </a:solidFill>
                <a:latin typeface="Arial" panose="020B0604020202020204" pitchFamily="34" charset="0"/>
                <a:cs typeface="Arial" panose="020B0604020202020204" pitchFamily="34" charset="0"/>
              </a:rPr>
              <a:t>not less than </a:t>
            </a:r>
            <a:r>
              <a:rPr lang="en-US" sz="2700" dirty="0">
                <a:solidFill>
                  <a:schemeClr val="tx1"/>
                </a:solidFill>
                <a:latin typeface="Arial" panose="020B0604020202020204" pitchFamily="34" charset="0"/>
                <a:cs typeface="Arial" panose="020B0604020202020204" pitchFamily="34" charset="0"/>
              </a:rPr>
              <a:t>fifty thousand dollars ($50,000)</a:t>
            </a:r>
          </a:p>
        </p:txBody>
      </p:sp>
      <p:sp>
        <p:nvSpPr>
          <p:cNvPr id="14" name="Title 1">
            <a:extLst>
              <a:ext uri="{FF2B5EF4-FFF2-40B4-BE49-F238E27FC236}">
                <a16:creationId xmlns:a16="http://schemas.microsoft.com/office/drawing/2014/main" id="{06930AC0-95D8-7F8B-5EF8-F7911211247B}"/>
              </a:ext>
            </a:extLst>
          </p:cNvPr>
          <p:cNvSpPr txBox="1">
            <a:spLocks/>
          </p:cNvSpPr>
          <p:nvPr/>
        </p:nvSpPr>
        <p:spPr>
          <a:xfrm>
            <a:off x="288025" y="1066950"/>
            <a:ext cx="11285511" cy="93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defTabSz="914377">
              <a:defRPr/>
            </a:pPr>
            <a:endParaRPr lang="en-US" sz="3200" b="1" dirty="0">
              <a:solidFill>
                <a:srgbClr val="5B9BD5">
                  <a:lumMod val="50000"/>
                </a:srgbClr>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0B6DCC55-B68A-F11D-DFAB-9735D300A724}"/>
              </a:ext>
            </a:extLst>
          </p:cNvPr>
          <p:cNvSpPr txBox="1">
            <a:spLocks/>
          </p:cNvSpPr>
          <p:nvPr/>
        </p:nvSpPr>
        <p:spPr>
          <a:xfrm>
            <a:off x="289169" y="1971414"/>
            <a:ext cx="11660555" cy="468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dirty="0">
              <a:solidFill>
                <a:srgbClr val="5B9BD5">
                  <a:lumMod val="50000"/>
                </a:srgbClr>
              </a:solidFill>
              <a:latin typeface="Calibri" panose="020F0502020204030204"/>
            </a:endParaRPr>
          </a:p>
        </p:txBody>
      </p:sp>
      <p:sp>
        <p:nvSpPr>
          <p:cNvPr id="19" name="Content Placeholder 2">
            <a:extLst>
              <a:ext uri="{FF2B5EF4-FFF2-40B4-BE49-F238E27FC236}">
                <a16:creationId xmlns:a16="http://schemas.microsoft.com/office/drawing/2014/main" id="{417AD090-739D-CB21-52DF-9CE3F0D401E1}"/>
              </a:ext>
            </a:extLst>
          </p:cNvPr>
          <p:cNvSpPr txBox="1">
            <a:spLocks/>
          </p:cNvSpPr>
          <p:nvPr/>
        </p:nvSpPr>
        <p:spPr>
          <a:xfrm>
            <a:off x="233687" y="1589452"/>
            <a:ext cx="11670291" cy="4909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5B9BD5">
                  <a:lumMod val="50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22F6934-55DC-4130-99B7-37D025EEA5A9}"/>
              </a:ext>
            </a:extLst>
          </p:cNvPr>
          <p:cNvSpPr>
            <a:spLocks noGrp="1"/>
          </p:cNvSpPr>
          <p:nvPr>
            <p:ph type="title"/>
          </p:nvPr>
        </p:nvSpPr>
        <p:spPr>
          <a:xfrm>
            <a:off x="440635" y="762127"/>
            <a:ext cx="11303228" cy="1325563"/>
          </a:xfrm>
        </p:spPr>
        <p:txBody>
          <a:bodyPr>
            <a:normAutofit/>
          </a:bodyPr>
          <a:lstStyle/>
          <a:p>
            <a:pPr algn="ctr"/>
            <a:r>
              <a:rPr lang="en-US" sz="4000" dirty="0">
                <a:latin typeface="Arial" panose="020B0604020202020204" pitchFamily="34" charset="0"/>
                <a:cs typeface="Arial" panose="020B0604020202020204" pitchFamily="34" charset="0"/>
                <a:hlinkClick r:id="rId7"/>
              </a:rPr>
              <a:t>G.S. 159‑29. Fidelity bonds</a:t>
            </a:r>
            <a:endParaRPr lang="en-US" sz="4000" dirty="0"/>
          </a:p>
        </p:txBody>
      </p:sp>
    </p:spTree>
    <p:extLst>
      <p:ext uri="{BB962C8B-B14F-4D97-AF65-F5344CB8AC3E}">
        <p14:creationId xmlns:p14="http://schemas.microsoft.com/office/powerpoint/2010/main" val="202410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089A-9D1B-D233-82A8-1CF515195B4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2CB6D8F-A99A-F740-050B-C945427DDED7}"/>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64E8AD82-5361-9D8A-9D2E-C6D00E521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12" name="Picture 11">
            <a:extLst>
              <a:ext uri="{FF2B5EF4-FFF2-40B4-BE49-F238E27FC236}">
                <a16:creationId xmlns:a16="http://schemas.microsoft.com/office/drawing/2014/main" id="{8F02EE60-8CE3-8081-DC6A-72914E94DB08}"/>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Content Placeholder 2">
            <a:extLst>
              <a:ext uri="{FF2B5EF4-FFF2-40B4-BE49-F238E27FC236}">
                <a16:creationId xmlns:a16="http://schemas.microsoft.com/office/drawing/2014/main" id="{F5F980CA-673F-6E45-8115-5CA1A72DA74B}"/>
              </a:ext>
            </a:extLst>
          </p:cNvPr>
          <p:cNvSpPr txBox="1">
            <a:spLocks/>
          </p:cNvSpPr>
          <p:nvPr/>
        </p:nvSpPr>
        <p:spPr>
          <a:xfrm>
            <a:off x="242277" y="1826734"/>
            <a:ext cx="11509088" cy="4831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400" dirty="0">
                <a:solidFill>
                  <a:schemeClr val="tx1"/>
                </a:solidFill>
                <a:latin typeface="Arial" panose="020B0604020202020204" pitchFamily="34" charset="0"/>
                <a:cs typeface="Arial" panose="020B0604020202020204" pitchFamily="34" charset="0"/>
              </a:rPr>
              <a:t>Amount of the bond fixed by the governing board may not be less than the greater of either:</a:t>
            </a:r>
          </a:p>
          <a:p>
            <a:pPr lvl="2">
              <a:spcBef>
                <a:spcPts val="1000"/>
              </a:spcBef>
              <a:buFont typeface="Courier New" panose="02070309020205020404" pitchFamily="49" charset="0"/>
              <a:buChar char="o"/>
              <a:defRPr/>
            </a:pPr>
            <a:r>
              <a:rPr lang="en-US" sz="2400" dirty="0">
                <a:solidFill>
                  <a:schemeClr val="tx1"/>
                </a:solidFill>
                <a:latin typeface="Arial" panose="020B0604020202020204" pitchFamily="34" charset="0"/>
                <a:cs typeface="Arial" panose="020B0604020202020204" pitchFamily="34" charset="0"/>
              </a:rPr>
              <a:t> $50,000 (minimum)</a:t>
            </a:r>
          </a:p>
          <a:p>
            <a:pPr lvl="2">
              <a:spcBef>
                <a:spcPts val="1000"/>
              </a:spcBef>
              <a:buFont typeface="Courier New" panose="02070309020205020404" pitchFamily="49" charset="0"/>
              <a:buChar char="o"/>
              <a:defRPr/>
            </a:pPr>
            <a:r>
              <a:rPr lang="en-US" sz="2400" dirty="0">
                <a:solidFill>
                  <a:schemeClr val="tx1"/>
                </a:solidFill>
                <a:latin typeface="Arial" panose="020B0604020202020204" pitchFamily="34" charset="0"/>
                <a:cs typeface="Arial" panose="020B0604020202020204" pitchFamily="34" charset="0"/>
              </a:rPr>
              <a:t>Equal to 10% of </a:t>
            </a:r>
            <a:r>
              <a:rPr lang="en-US" sz="2400" u="sng" dirty="0">
                <a:solidFill>
                  <a:schemeClr val="tx1"/>
                </a:solidFill>
                <a:latin typeface="Arial" panose="020B0604020202020204" pitchFamily="34" charset="0"/>
                <a:cs typeface="Arial" panose="020B0604020202020204" pitchFamily="34" charset="0"/>
              </a:rPr>
              <a:t>ALL the unit’s original annually budgeted </a:t>
            </a:r>
            <a:r>
              <a:rPr lang="en-US" sz="2400" dirty="0">
                <a:solidFill>
                  <a:schemeClr val="tx1"/>
                </a:solidFill>
                <a:latin typeface="Arial" panose="020B0604020202020204" pitchFamily="34" charset="0"/>
                <a:cs typeface="Arial" panose="020B0604020202020204" pitchFamily="34" charset="0"/>
              </a:rPr>
              <a:t>funds (ex: General Fund and Enterprise Funds), </a:t>
            </a:r>
            <a:r>
              <a:rPr lang="en-US" sz="2400" u="sng" dirty="0">
                <a:solidFill>
                  <a:schemeClr val="tx1"/>
                </a:solidFill>
                <a:latin typeface="Arial" panose="020B0604020202020204" pitchFamily="34" charset="0"/>
                <a:cs typeface="Arial" panose="020B0604020202020204" pitchFamily="34" charset="0"/>
              </a:rPr>
              <a:t>up to $1 million </a:t>
            </a:r>
          </a:p>
          <a:p>
            <a:pPr lvl="0">
              <a:defRPr/>
            </a:pPr>
            <a:r>
              <a:rPr lang="en-US" sz="2400" dirty="0">
                <a:solidFill>
                  <a:schemeClr val="tx1"/>
                </a:solidFill>
                <a:latin typeface="Arial" panose="020B0604020202020204" pitchFamily="34" charset="0"/>
                <a:cs typeface="Arial" panose="020B0604020202020204" pitchFamily="34" charset="0"/>
              </a:rPr>
              <a:t>Applies to </a:t>
            </a:r>
            <a:r>
              <a:rPr lang="en-US" sz="2400" u="sng" dirty="0">
                <a:solidFill>
                  <a:schemeClr val="tx1"/>
                </a:solidFill>
                <a:latin typeface="Arial" panose="020B0604020202020204" pitchFamily="34" charset="0"/>
                <a:cs typeface="Arial" panose="020B0604020202020204" pitchFamily="34" charset="0"/>
              </a:rPr>
              <a:t>annually</a:t>
            </a:r>
            <a:r>
              <a:rPr lang="en-US" sz="2400" dirty="0">
                <a:solidFill>
                  <a:schemeClr val="tx1"/>
                </a:solidFill>
                <a:latin typeface="Arial" panose="020B0604020202020204" pitchFamily="34" charset="0"/>
                <a:cs typeface="Arial" panose="020B0604020202020204" pitchFamily="34" charset="0"/>
              </a:rPr>
              <a:t> budgeted funds, not including multi-year capital project ordinances.  </a:t>
            </a:r>
          </a:p>
          <a:p>
            <a:pPr lvl="0">
              <a:defRPr/>
            </a:pPr>
            <a:r>
              <a:rPr lang="en-US" sz="2400" dirty="0">
                <a:solidFill>
                  <a:schemeClr val="tx1"/>
                </a:solidFill>
                <a:latin typeface="Arial" panose="020B0604020202020204" pitchFamily="34" charset="0"/>
                <a:cs typeface="Arial" panose="020B0604020202020204" pitchFamily="34" charset="0"/>
              </a:rPr>
              <a:t>Encourage the unit to review the faithful performance bond amount during each budget season as annually budgeted expenditures will change year to year. Bond amount and Risk Management Note may need to be changed.</a:t>
            </a:r>
          </a:p>
          <a:p>
            <a:pPr lvl="0">
              <a:defRPr/>
            </a:pPr>
            <a:r>
              <a:rPr lang="en-US" sz="2400" dirty="0">
                <a:solidFill>
                  <a:schemeClr val="tx1"/>
                </a:solidFill>
                <a:latin typeface="Arial" panose="020B0604020202020204" pitchFamily="34" charset="0"/>
                <a:cs typeface="Arial" panose="020B0604020202020204" pitchFamily="34" charset="0"/>
              </a:rPr>
              <a:t>Make sure the Risk Management Note has been updated with the FO bond amount as it stood on July 1 every fiscal year audited.    </a:t>
            </a:r>
          </a:p>
        </p:txBody>
      </p:sp>
      <p:sp>
        <p:nvSpPr>
          <p:cNvPr id="14" name="Title 1">
            <a:extLst>
              <a:ext uri="{FF2B5EF4-FFF2-40B4-BE49-F238E27FC236}">
                <a16:creationId xmlns:a16="http://schemas.microsoft.com/office/drawing/2014/main" id="{AEFD382D-1514-D569-EF72-33B5C7F956A1}"/>
              </a:ext>
            </a:extLst>
          </p:cNvPr>
          <p:cNvSpPr txBox="1">
            <a:spLocks/>
          </p:cNvSpPr>
          <p:nvPr/>
        </p:nvSpPr>
        <p:spPr>
          <a:xfrm>
            <a:off x="288025" y="1066950"/>
            <a:ext cx="11285511" cy="93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defTabSz="914377">
              <a:defRPr/>
            </a:pPr>
            <a:endParaRPr lang="en-US" sz="3200" b="1" dirty="0">
              <a:solidFill>
                <a:srgbClr val="5B9BD5">
                  <a:lumMod val="50000"/>
                </a:srgbClr>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49F3FEFA-CD3F-7401-B2B0-0C5594C62870}"/>
              </a:ext>
            </a:extLst>
          </p:cNvPr>
          <p:cNvSpPr txBox="1">
            <a:spLocks/>
          </p:cNvSpPr>
          <p:nvPr/>
        </p:nvSpPr>
        <p:spPr>
          <a:xfrm>
            <a:off x="289169" y="1971414"/>
            <a:ext cx="11660555" cy="468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dirty="0">
              <a:solidFill>
                <a:srgbClr val="5B9BD5">
                  <a:lumMod val="50000"/>
                </a:srgbClr>
              </a:solidFill>
              <a:latin typeface="Calibri" panose="020F0502020204030204"/>
            </a:endParaRPr>
          </a:p>
        </p:txBody>
      </p:sp>
      <p:sp>
        <p:nvSpPr>
          <p:cNvPr id="19" name="Content Placeholder 2">
            <a:extLst>
              <a:ext uri="{FF2B5EF4-FFF2-40B4-BE49-F238E27FC236}">
                <a16:creationId xmlns:a16="http://schemas.microsoft.com/office/drawing/2014/main" id="{B8EC0F1B-BE45-1490-5AFF-D25311045FF5}"/>
              </a:ext>
            </a:extLst>
          </p:cNvPr>
          <p:cNvSpPr txBox="1">
            <a:spLocks/>
          </p:cNvSpPr>
          <p:nvPr/>
        </p:nvSpPr>
        <p:spPr>
          <a:xfrm>
            <a:off x="233687" y="1589452"/>
            <a:ext cx="11670291" cy="4909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5B9BD5">
                  <a:lumMod val="50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DB986AB-3672-1655-7BF5-01AEC0138CCF}"/>
              </a:ext>
            </a:extLst>
          </p:cNvPr>
          <p:cNvSpPr>
            <a:spLocks noGrp="1"/>
          </p:cNvSpPr>
          <p:nvPr>
            <p:ph type="title"/>
          </p:nvPr>
        </p:nvSpPr>
        <p:spPr>
          <a:xfrm>
            <a:off x="440635" y="762127"/>
            <a:ext cx="11303228" cy="1325563"/>
          </a:xfrm>
        </p:spPr>
        <p:txBody>
          <a:bodyPr>
            <a:normAutofit/>
          </a:bodyPr>
          <a:lstStyle/>
          <a:p>
            <a:pPr algn="ctr"/>
            <a:r>
              <a:rPr lang="en-US" sz="3600" dirty="0">
                <a:latin typeface="Arial" panose="020B0604020202020204" pitchFamily="34" charset="0"/>
                <a:cs typeface="Arial" panose="020B0604020202020204" pitchFamily="34" charset="0"/>
                <a:hlinkClick r:id="rId5"/>
              </a:rPr>
              <a:t>G.S. 159‑29. Fidelity bonds</a:t>
            </a:r>
            <a:endParaRPr lang="en-US" sz="3600" dirty="0"/>
          </a:p>
        </p:txBody>
      </p:sp>
    </p:spTree>
    <p:extLst>
      <p:ext uri="{BB962C8B-B14F-4D97-AF65-F5344CB8AC3E}">
        <p14:creationId xmlns:p14="http://schemas.microsoft.com/office/powerpoint/2010/main" val="300990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84BEB-9863-EFDC-C8BC-AB3F062AEA8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096A867-3981-54DC-6823-264CDCDDBB7F}"/>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BE39E96B-EC9D-6C57-2173-59EE53F82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12" name="Picture 11">
            <a:extLst>
              <a:ext uri="{FF2B5EF4-FFF2-40B4-BE49-F238E27FC236}">
                <a16:creationId xmlns:a16="http://schemas.microsoft.com/office/drawing/2014/main" id="{70362AD7-48BF-E529-5E30-57425239FCF0}"/>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Content Placeholder 2">
            <a:extLst>
              <a:ext uri="{FF2B5EF4-FFF2-40B4-BE49-F238E27FC236}">
                <a16:creationId xmlns:a16="http://schemas.microsoft.com/office/drawing/2014/main" id="{A9A840EC-A34C-AEF4-33CD-82DF3C1BFD88}"/>
              </a:ext>
            </a:extLst>
          </p:cNvPr>
          <p:cNvSpPr txBox="1">
            <a:spLocks/>
          </p:cNvSpPr>
          <p:nvPr/>
        </p:nvSpPr>
        <p:spPr>
          <a:xfrm>
            <a:off x="375223" y="1712286"/>
            <a:ext cx="11056583"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1CA04BA0-DC67-9D76-331F-3923D7C05B3F}"/>
              </a:ext>
            </a:extLst>
          </p:cNvPr>
          <p:cNvSpPr txBox="1">
            <a:spLocks/>
          </p:cNvSpPr>
          <p:nvPr/>
        </p:nvSpPr>
        <p:spPr>
          <a:xfrm>
            <a:off x="288025" y="1066950"/>
            <a:ext cx="11285511" cy="93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defTabSz="914377">
              <a:defRPr/>
            </a:pPr>
            <a:endParaRPr lang="en-US" sz="3200" b="1" dirty="0">
              <a:solidFill>
                <a:srgbClr val="5B9BD5">
                  <a:lumMod val="50000"/>
                </a:srgbClr>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6CF2D66F-89A6-C5E4-3F74-07251021DB6A}"/>
              </a:ext>
            </a:extLst>
          </p:cNvPr>
          <p:cNvSpPr txBox="1">
            <a:spLocks/>
          </p:cNvSpPr>
          <p:nvPr/>
        </p:nvSpPr>
        <p:spPr>
          <a:xfrm>
            <a:off x="289169" y="1971414"/>
            <a:ext cx="11660555" cy="468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dirty="0">
              <a:solidFill>
                <a:srgbClr val="5B9BD5">
                  <a:lumMod val="50000"/>
                </a:srgbClr>
              </a:solidFill>
              <a:latin typeface="Calibri" panose="020F0502020204030204"/>
            </a:endParaRPr>
          </a:p>
        </p:txBody>
      </p:sp>
      <p:sp>
        <p:nvSpPr>
          <p:cNvPr id="19" name="Content Placeholder 2">
            <a:extLst>
              <a:ext uri="{FF2B5EF4-FFF2-40B4-BE49-F238E27FC236}">
                <a16:creationId xmlns:a16="http://schemas.microsoft.com/office/drawing/2014/main" id="{4BD5E7AF-3A9F-14D7-5173-A449869C6912}"/>
              </a:ext>
            </a:extLst>
          </p:cNvPr>
          <p:cNvSpPr txBox="1">
            <a:spLocks/>
          </p:cNvSpPr>
          <p:nvPr/>
        </p:nvSpPr>
        <p:spPr>
          <a:xfrm>
            <a:off x="233687" y="1589452"/>
            <a:ext cx="11670291" cy="4909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5B9BD5">
                  <a:lumMod val="50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C1B15A4-6B08-B926-3517-0EE9BC420997}"/>
              </a:ext>
            </a:extLst>
          </p:cNvPr>
          <p:cNvSpPr>
            <a:spLocks noGrp="1"/>
          </p:cNvSpPr>
          <p:nvPr>
            <p:ph type="title"/>
          </p:nvPr>
        </p:nvSpPr>
        <p:spPr>
          <a:xfrm>
            <a:off x="440635" y="816747"/>
            <a:ext cx="11303228" cy="1325563"/>
          </a:xfrm>
        </p:spPr>
        <p:txBody>
          <a:bodyPr>
            <a:normAutofit/>
          </a:bodyPr>
          <a:lstStyle/>
          <a:p>
            <a:pPr algn="ctr"/>
            <a:r>
              <a:rPr lang="en-US" sz="3500" dirty="0">
                <a:solidFill>
                  <a:schemeClr val="accent1">
                    <a:lumMod val="50000"/>
                  </a:schemeClr>
                </a:solidFill>
                <a:latin typeface="Arial" panose="020B0604020202020204" pitchFamily="34" charset="0"/>
                <a:cs typeface="Arial" panose="020B0604020202020204" pitchFamily="34" charset="0"/>
              </a:rPr>
              <a:t>Budgetary Issues – Statutory compliance / violations </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hlinkClick r:id="rId5"/>
              </a:rPr>
              <a:t>G.S. 159-8 </a:t>
            </a:r>
            <a:endParaRPr lang="en-US" sz="35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0E18038-9D55-0767-6D6C-DA55FB0395D9}"/>
              </a:ext>
            </a:extLst>
          </p:cNvPr>
          <p:cNvSpPr txBox="1"/>
          <p:nvPr/>
        </p:nvSpPr>
        <p:spPr>
          <a:xfrm>
            <a:off x="420969" y="2524273"/>
            <a:ext cx="11295727" cy="3139321"/>
          </a:xfrm>
          <a:prstGeom prst="rect">
            <a:avLst/>
          </a:prstGeom>
          <a:noFill/>
        </p:spPr>
        <p:txBody>
          <a:bodyPr wrap="square">
            <a:spAutoFit/>
          </a:bodyPr>
          <a:lstStyle/>
          <a:p>
            <a:r>
              <a:rPr lang="en-US" sz="3000" dirty="0">
                <a:latin typeface="Arial" panose="020B0604020202020204" pitchFamily="34" charset="0"/>
                <a:cs typeface="Arial" panose="020B0604020202020204" pitchFamily="34" charset="0"/>
                <a:hlinkClick r:id="rId5"/>
              </a:rPr>
              <a:t>G.S. 159‑8 Annual balanced budget ordinance. </a:t>
            </a:r>
            <a:r>
              <a:rPr lang="en-US" sz="3000" dirty="0">
                <a:latin typeface="Arial" panose="020B0604020202020204" pitchFamily="34" charset="0"/>
                <a:cs typeface="Arial" panose="020B0604020202020204" pitchFamily="34" charset="0"/>
              </a:rPr>
              <a:t> </a:t>
            </a:r>
          </a:p>
          <a:p>
            <a:r>
              <a:rPr lang="en-US" sz="3000" dirty="0">
                <a:latin typeface="Arial" panose="020B0604020202020204" pitchFamily="34" charset="0"/>
                <a:cs typeface="Arial" panose="020B0604020202020204" pitchFamily="34" charset="0"/>
              </a:rPr>
              <a:t>“Each local government and public authority shall operate under an annual balanced budget ordinance adopted and administered in accordance with this Article. A budget ordinance is balanced when the sum of estimated net revenues and appropriated fund balances is equal to appropriations…”</a:t>
            </a:r>
            <a:endParaRPr lang="en-US" sz="3000" dirty="0">
              <a:solidFill>
                <a:srgbClr val="0563C1"/>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15051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6A93-621B-A121-EF4A-DB202344A1A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F1A3A98-7791-D034-F59B-B4BFE10402DF}"/>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2A98A528-E802-A80A-F7B0-CF4EB97E9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12" name="Picture 11">
            <a:extLst>
              <a:ext uri="{FF2B5EF4-FFF2-40B4-BE49-F238E27FC236}">
                <a16:creationId xmlns:a16="http://schemas.microsoft.com/office/drawing/2014/main" id="{81EBCABE-7DDD-96F4-477A-4694BD58413D}"/>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Content Placeholder 2">
            <a:extLst>
              <a:ext uri="{FF2B5EF4-FFF2-40B4-BE49-F238E27FC236}">
                <a16:creationId xmlns:a16="http://schemas.microsoft.com/office/drawing/2014/main" id="{4A73E4B9-674C-8360-4949-05F1ABA20DD6}"/>
              </a:ext>
            </a:extLst>
          </p:cNvPr>
          <p:cNvSpPr txBox="1">
            <a:spLocks/>
          </p:cNvSpPr>
          <p:nvPr/>
        </p:nvSpPr>
        <p:spPr>
          <a:xfrm>
            <a:off x="448138" y="1826735"/>
            <a:ext cx="11056583"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120B41A1-8D61-D64A-4559-98887B3DF61A}"/>
              </a:ext>
            </a:extLst>
          </p:cNvPr>
          <p:cNvSpPr txBox="1">
            <a:spLocks/>
          </p:cNvSpPr>
          <p:nvPr/>
        </p:nvSpPr>
        <p:spPr>
          <a:xfrm>
            <a:off x="288025" y="1066950"/>
            <a:ext cx="11285511" cy="93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defTabSz="914377">
              <a:defRPr/>
            </a:pPr>
            <a:endParaRPr lang="en-US" sz="3200" b="1" dirty="0">
              <a:solidFill>
                <a:srgbClr val="5B9BD5">
                  <a:lumMod val="50000"/>
                </a:srgbClr>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3D60E5E0-CF43-7811-BA89-21BA5075712C}"/>
              </a:ext>
            </a:extLst>
          </p:cNvPr>
          <p:cNvSpPr txBox="1">
            <a:spLocks/>
          </p:cNvSpPr>
          <p:nvPr/>
        </p:nvSpPr>
        <p:spPr>
          <a:xfrm>
            <a:off x="289169" y="1971414"/>
            <a:ext cx="11660555" cy="468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dirty="0">
              <a:solidFill>
                <a:srgbClr val="5B9BD5">
                  <a:lumMod val="50000"/>
                </a:srgbClr>
              </a:solidFill>
              <a:latin typeface="Calibri" panose="020F0502020204030204"/>
            </a:endParaRPr>
          </a:p>
        </p:txBody>
      </p:sp>
      <p:sp>
        <p:nvSpPr>
          <p:cNvPr id="19" name="Content Placeholder 2">
            <a:extLst>
              <a:ext uri="{FF2B5EF4-FFF2-40B4-BE49-F238E27FC236}">
                <a16:creationId xmlns:a16="http://schemas.microsoft.com/office/drawing/2014/main" id="{61895954-A4B7-1FD1-3C10-85B911076DCC}"/>
              </a:ext>
            </a:extLst>
          </p:cNvPr>
          <p:cNvSpPr txBox="1">
            <a:spLocks/>
          </p:cNvSpPr>
          <p:nvPr/>
        </p:nvSpPr>
        <p:spPr>
          <a:xfrm>
            <a:off x="233687" y="1589452"/>
            <a:ext cx="11670291" cy="4909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5B9BD5">
                  <a:lumMod val="50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FCF4D03-AFAB-DA2B-F12F-EB4D5C256F53}"/>
              </a:ext>
            </a:extLst>
          </p:cNvPr>
          <p:cNvSpPr>
            <a:spLocks noGrp="1"/>
          </p:cNvSpPr>
          <p:nvPr>
            <p:ph type="title"/>
          </p:nvPr>
        </p:nvSpPr>
        <p:spPr>
          <a:xfrm>
            <a:off x="440635" y="816747"/>
            <a:ext cx="11303228" cy="1325563"/>
          </a:xfrm>
        </p:spPr>
        <p:txBody>
          <a:bodyPr>
            <a:normAutofit/>
          </a:bodyPr>
          <a:lstStyle/>
          <a:p>
            <a:pPr algn="ctr"/>
            <a:r>
              <a:rPr lang="en-US" sz="3500" dirty="0">
                <a:solidFill>
                  <a:schemeClr val="accent1">
                    <a:lumMod val="50000"/>
                  </a:schemeClr>
                </a:solidFill>
                <a:latin typeface="Arial" panose="020B0604020202020204" pitchFamily="34" charset="0"/>
                <a:cs typeface="Arial" panose="020B0604020202020204" pitchFamily="34" charset="0"/>
              </a:rPr>
              <a:t>Budgetary Issues – Statutory compliance / violations </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hlinkClick r:id="rId5"/>
              </a:rPr>
              <a:t>G.S. 159-13</a:t>
            </a:r>
            <a:r>
              <a:rPr lang="en-US" sz="35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5A1ABEC9-5A0E-F87D-E0D4-F54AAD0DED31}"/>
              </a:ext>
            </a:extLst>
          </p:cNvPr>
          <p:cNvSpPr txBox="1"/>
          <p:nvPr/>
        </p:nvSpPr>
        <p:spPr>
          <a:xfrm>
            <a:off x="448138" y="2110559"/>
            <a:ext cx="11295727" cy="4062651"/>
          </a:xfrm>
          <a:prstGeom prst="rect">
            <a:avLst/>
          </a:prstGeom>
          <a:noFill/>
        </p:spPr>
        <p:txBody>
          <a:bodyPr wrap="square">
            <a:spAutoFit/>
          </a:bodyPr>
          <a:lstStyle/>
          <a:p>
            <a:r>
              <a:rPr lang="en-US" sz="3000" dirty="0">
                <a:latin typeface="Arial" panose="020B0604020202020204" pitchFamily="34" charset="0"/>
                <a:cs typeface="Arial" panose="020B0604020202020204" pitchFamily="34" charset="0"/>
                <a:hlinkClick r:id="rId5"/>
              </a:rPr>
              <a:t>G.S. 159-13 The budget ordinance; form, adoption, limitations, tax levy, filing.</a:t>
            </a:r>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(b)(1)”The full amount estimated by the finance officer to be required for debt service during the budget year shall be appropriated”</a:t>
            </a:r>
          </a:p>
          <a:p>
            <a:r>
              <a:rPr lang="en-US" sz="3000" dirty="0">
                <a:latin typeface="Arial" panose="020B0604020202020204" pitchFamily="34" charset="0"/>
                <a:cs typeface="Arial" panose="020B0604020202020204" pitchFamily="34" charset="0"/>
              </a:rPr>
              <a:t>(b)(6) “The estimated percentage of collection of property taxes shall not be greater than the percentage of the levy actually realized in cash as of June 30 during the preceding fiscal year…”</a:t>
            </a:r>
          </a:p>
          <a:p>
            <a:endParaRPr lang="en-US" dirty="0"/>
          </a:p>
        </p:txBody>
      </p:sp>
    </p:spTree>
    <p:extLst>
      <p:ext uri="{BB962C8B-B14F-4D97-AF65-F5344CB8AC3E}">
        <p14:creationId xmlns:p14="http://schemas.microsoft.com/office/powerpoint/2010/main" val="1286774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AC1B1-7FBE-9018-1459-77A7431A0CC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E809446-BEB2-B7BD-B273-1EFA0F89C71B}"/>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FCC9C100-0393-967D-150E-B43107114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12" name="Picture 11">
            <a:extLst>
              <a:ext uri="{FF2B5EF4-FFF2-40B4-BE49-F238E27FC236}">
                <a16:creationId xmlns:a16="http://schemas.microsoft.com/office/drawing/2014/main" id="{EC65F484-7AF2-88FB-7CF5-A2C02F25274E}"/>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Content Placeholder 2">
            <a:extLst>
              <a:ext uri="{FF2B5EF4-FFF2-40B4-BE49-F238E27FC236}">
                <a16:creationId xmlns:a16="http://schemas.microsoft.com/office/drawing/2014/main" id="{75C83EE4-4DD1-45BB-1AAA-26DA4FD4758B}"/>
              </a:ext>
            </a:extLst>
          </p:cNvPr>
          <p:cNvSpPr txBox="1">
            <a:spLocks/>
          </p:cNvSpPr>
          <p:nvPr/>
        </p:nvSpPr>
        <p:spPr>
          <a:xfrm>
            <a:off x="448138" y="1826735"/>
            <a:ext cx="11056583"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5585735-D044-F933-F32D-265D1E477923}"/>
              </a:ext>
            </a:extLst>
          </p:cNvPr>
          <p:cNvSpPr txBox="1">
            <a:spLocks/>
          </p:cNvSpPr>
          <p:nvPr/>
        </p:nvSpPr>
        <p:spPr>
          <a:xfrm>
            <a:off x="288025" y="1066950"/>
            <a:ext cx="11285511" cy="93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defTabSz="914377">
              <a:defRPr/>
            </a:pPr>
            <a:endParaRPr lang="en-US" sz="3200" b="1" dirty="0">
              <a:solidFill>
                <a:srgbClr val="5B9BD5">
                  <a:lumMod val="50000"/>
                </a:srgbClr>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A51FD0FE-8453-1F01-CFFC-04E63EC2A2C5}"/>
              </a:ext>
            </a:extLst>
          </p:cNvPr>
          <p:cNvSpPr txBox="1">
            <a:spLocks/>
          </p:cNvSpPr>
          <p:nvPr/>
        </p:nvSpPr>
        <p:spPr>
          <a:xfrm>
            <a:off x="289169" y="1971414"/>
            <a:ext cx="11660555" cy="468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dirty="0">
              <a:solidFill>
                <a:srgbClr val="5B9BD5">
                  <a:lumMod val="50000"/>
                </a:srgbClr>
              </a:solidFill>
              <a:latin typeface="Calibri" panose="020F0502020204030204"/>
            </a:endParaRPr>
          </a:p>
        </p:txBody>
      </p:sp>
      <p:sp>
        <p:nvSpPr>
          <p:cNvPr id="19" name="Content Placeholder 2">
            <a:extLst>
              <a:ext uri="{FF2B5EF4-FFF2-40B4-BE49-F238E27FC236}">
                <a16:creationId xmlns:a16="http://schemas.microsoft.com/office/drawing/2014/main" id="{2FDA8B74-39D2-3605-87ED-638AC0128E09}"/>
              </a:ext>
            </a:extLst>
          </p:cNvPr>
          <p:cNvSpPr txBox="1">
            <a:spLocks/>
          </p:cNvSpPr>
          <p:nvPr/>
        </p:nvSpPr>
        <p:spPr>
          <a:xfrm>
            <a:off x="233687" y="1589452"/>
            <a:ext cx="11670291" cy="4909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5B9BD5">
                  <a:lumMod val="50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A6DDDD1-118F-BC8E-C4B2-8C528EEF981A}"/>
              </a:ext>
            </a:extLst>
          </p:cNvPr>
          <p:cNvSpPr>
            <a:spLocks noGrp="1"/>
          </p:cNvSpPr>
          <p:nvPr>
            <p:ph type="title"/>
          </p:nvPr>
        </p:nvSpPr>
        <p:spPr>
          <a:xfrm>
            <a:off x="440635" y="816747"/>
            <a:ext cx="11303228" cy="1325563"/>
          </a:xfrm>
        </p:spPr>
        <p:txBody>
          <a:bodyPr>
            <a:normAutofit/>
          </a:bodyPr>
          <a:lstStyle/>
          <a:p>
            <a:pPr algn="ctr"/>
            <a:r>
              <a:rPr lang="en-US" sz="3500" dirty="0">
                <a:solidFill>
                  <a:schemeClr val="accent1">
                    <a:lumMod val="50000"/>
                  </a:schemeClr>
                </a:solidFill>
                <a:latin typeface="Arial" panose="020B0604020202020204" pitchFamily="34" charset="0"/>
                <a:cs typeface="Arial" panose="020B0604020202020204" pitchFamily="34" charset="0"/>
              </a:rPr>
              <a:t>Budgetary Issues – Statutory compliance / violations </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hlinkClick r:id="rId5"/>
              </a:rPr>
              <a:t>G.S. 159-28</a:t>
            </a:r>
            <a:endParaRPr lang="en-US" sz="35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1A34A4C-B424-1F61-EBA1-B3D79A85ECE6}"/>
              </a:ext>
            </a:extLst>
          </p:cNvPr>
          <p:cNvSpPr txBox="1"/>
          <p:nvPr/>
        </p:nvSpPr>
        <p:spPr>
          <a:xfrm>
            <a:off x="448138" y="2149021"/>
            <a:ext cx="11295727" cy="4739759"/>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hlinkClick r:id="rId5"/>
              </a:rPr>
              <a:t>G.S. 159-28 Budgetary accounting for appropriations.</a:t>
            </a:r>
            <a:endParaRPr lang="en-US" sz="3200" dirty="0">
              <a:latin typeface="Arial" panose="020B0604020202020204" pitchFamily="34" charset="0"/>
              <a:cs typeface="Arial" panose="020B0604020202020204" pitchFamily="34" charset="0"/>
            </a:endParaRPr>
          </a:p>
          <a:p>
            <a:pPr marL="342891" indent="-342891">
              <a:buAutoNum type="alphaLcParenBoth"/>
            </a:pPr>
            <a:r>
              <a:rPr lang="en-US" sz="3000" dirty="0">
                <a:latin typeface="Arial" panose="020B0604020202020204" pitchFamily="34" charset="0"/>
                <a:cs typeface="Arial" panose="020B0604020202020204" pitchFamily="34" charset="0"/>
              </a:rPr>
              <a:t>“Incurring Obligations”</a:t>
            </a:r>
          </a:p>
          <a:p>
            <a:r>
              <a:rPr lang="en-US" sz="3000" dirty="0">
                <a:latin typeface="Arial" panose="020B0604020202020204" pitchFamily="34" charset="0"/>
                <a:cs typeface="Arial" panose="020B0604020202020204" pitchFamily="34" charset="0"/>
              </a:rPr>
              <a:t>(a1) “Preaudit requirement” </a:t>
            </a:r>
            <a:r>
              <a:rPr lang="en-US" sz="3200" dirty="0"/>
              <a:t>This instrument has been </a:t>
            </a:r>
            <a:r>
              <a:rPr lang="en-US" sz="3200" dirty="0" err="1"/>
              <a:t>preaudited</a:t>
            </a:r>
            <a:r>
              <a:rPr lang="en-US" sz="3200" dirty="0"/>
              <a:t> in the manner required by the Local Government Budget and Fiscal Control Act. __________________________________</a:t>
            </a:r>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(b) Disbursements</a:t>
            </a:r>
          </a:p>
          <a:p>
            <a:r>
              <a:rPr lang="en-US" sz="3000" dirty="0">
                <a:latin typeface="Arial" panose="020B0604020202020204" pitchFamily="34" charset="0"/>
                <a:cs typeface="Arial" panose="020B0604020202020204" pitchFamily="34" charset="0"/>
              </a:rPr>
              <a:t>(d)(1) </a:t>
            </a:r>
            <a:r>
              <a:rPr lang="en-US" sz="3200" dirty="0"/>
              <a:t>This disbursement has been approved as required by the Local Government Budget and Fiscal Control Act. ___________________________________</a:t>
            </a:r>
            <a:endParaRPr lang="en-US" sz="3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1831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E440C30F-50A3-AB88-36E8-90EAF46BB4E9}"/>
              </a:ext>
            </a:extLst>
          </p:cNvPr>
          <p:cNvSpPr txBox="1">
            <a:spLocks/>
          </p:cNvSpPr>
          <p:nvPr/>
        </p:nvSpPr>
        <p:spPr>
          <a:xfrm>
            <a:off x="838200" y="77744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Agenda </a:t>
            </a:r>
          </a:p>
        </p:txBody>
      </p:sp>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469901" y="1826735"/>
            <a:ext cx="111379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r>
              <a:rPr lang="en-US" dirty="0">
                <a:solidFill>
                  <a:sysClr val="windowText" lastClr="000000"/>
                </a:solidFill>
                <a:latin typeface="Arial" panose="020B0604020202020204" pitchFamily="34" charset="0"/>
                <a:cs typeface="Arial" panose="020B0604020202020204" pitchFamily="34" charset="0"/>
              </a:rPr>
              <a:t>Audit Contracts</a:t>
            </a:r>
          </a:p>
          <a:p>
            <a:pPr marL="228594" indent="-228594" defTabSz="914377">
              <a:defRPr/>
            </a:pPr>
            <a:r>
              <a:rPr lang="en-US" dirty="0">
                <a:solidFill>
                  <a:sysClr val="windowText" lastClr="000000"/>
                </a:solidFill>
                <a:latin typeface="Arial" panose="020B0604020202020204" pitchFamily="34" charset="0"/>
                <a:cs typeface="Arial" panose="020B0604020202020204" pitchFamily="34" charset="0"/>
              </a:rPr>
              <a:t>Invoicing for Audit work</a:t>
            </a:r>
          </a:p>
          <a:p>
            <a:pPr marL="228594" indent="-228594" defTabSz="914377">
              <a:defRPr/>
            </a:pPr>
            <a:r>
              <a:rPr lang="en-US" dirty="0">
                <a:solidFill>
                  <a:sysClr val="windowText" lastClr="000000"/>
                </a:solidFill>
                <a:latin typeface="Arial" panose="020B0604020202020204" pitchFamily="34" charset="0"/>
                <a:cs typeface="Arial" panose="020B0604020202020204" pitchFamily="34" charset="0"/>
              </a:rPr>
              <a:t>Common ARC Issues</a:t>
            </a:r>
          </a:p>
          <a:p>
            <a:pPr lvl="1">
              <a:spcBef>
                <a:spcPts val="1000"/>
              </a:spcBef>
              <a:defRPr/>
            </a:pPr>
            <a:r>
              <a:rPr lang="en-US" sz="2800" dirty="0">
                <a:solidFill>
                  <a:sysClr val="windowText" lastClr="000000"/>
                </a:solidFill>
                <a:latin typeface="Arial" panose="020B0604020202020204" pitchFamily="34" charset="0"/>
                <a:cs typeface="Arial" panose="020B0604020202020204" pitchFamily="34" charset="0"/>
              </a:rPr>
              <a:t>NC General Statutes</a:t>
            </a:r>
          </a:p>
          <a:p>
            <a:pPr lvl="1">
              <a:spcBef>
                <a:spcPts val="1000"/>
              </a:spcBef>
              <a:defRPr/>
            </a:pPr>
            <a:r>
              <a:rPr lang="en-US" sz="2800" dirty="0">
                <a:solidFill>
                  <a:schemeClr val="tx1"/>
                </a:solidFill>
                <a:latin typeface="Arial" panose="020B0604020202020204" pitchFamily="34" charset="0"/>
                <a:cs typeface="Arial" panose="020B0604020202020204" pitchFamily="34" charset="0"/>
              </a:rPr>
              <a:t>LOGOS Data Input Report (DIR) Entry </a:t>
            </a:r>
            <a:r>
              <a:rPr lang="en-US" sz="2800" dirty="0">
                <a:solidFill>
                  <a:sysClr val="windowText" lastClr="000000"/>
                </a:solidFill>
                <a:latin typeface="Arial" panose="020B0604020202020204" pitchFamily="34" charset="0"/>
                <a:cs typeface="Arial" panose="020B0604020202020204" pitchFamily="34" charset="0"/>
              </a:rPr>
              <a:t>Errors</a:t>
            </a:r>
          </a:p>
          <a:p>
            <a:pPr lvl="0">
              <a:defRPr/>
            </a:pPr>
            <a:r>
              <a:rPr lang="en-US" dirty="0">
                <a:solidFill>
                  <a:sysClr val="windowText" lastClr="000000"/>
                </a:solidFill>
                <a:latin typeface="Arial" panose="020B0604020202020204" pitchFamily="34" charset="0"/>
                <a:cs typeface="Arial" panose="020B0604020202020204" pitchFamily="34" charset="0"/>
              </a:rPr>
              <a:t>2026 Data Input Report (DIR) Additions </a:t>
            </a:r>
          </a:p>
          <a:p>
            <a:pPr lvl="0">
              <a:defRPr/>
            </a:pPr>
            <a:r>
              <a:rPr lang="en-US" dirty="0">
                <a:solidFill>
                  <a:sysClr val="windowText" lastClr="000000"/>
                </a:solidFill>
                <a:latin typeface="Arial" panose="020B0604020202020204" pitchFamily="34" charset="0"/>
                <a:cs typeface="Arial" panose="020B0604020202020204" pitchFamily="34" charset="0"/>
              </a:rPr>
              <a:t>LOGOS Updates</a:t>
            </a:r>
            <a:br>
              <a:rPr lang="en-US" sz="2200" dirty="0">
                <a:solidFill>
                  <a:sysClr val="windowText" lastClr="000000"/>
                </a:solidFill>
                <a:latin typeface="Arial" panose="020B0604020202020204" pitchFamily="34" charset="0"/>
                <a:cs typeface="Arial" panose="020B0604020202020204" pitchFamily="34" charset="0"/>
              </a:rPr>
            </a:br>
            <a:endParaRPr lang="en-US" sz="2200" dirty="0">
              <a:solidFill>
                <a:sysClr val="windowText" lastClr="000000"/>
              </a:solidFill>
              <a:latin typeface="Arial" panose="020B0604020202020204" pitchFamily="34" charset="0"/>
              <a:cs typeface="Arial" panose="020B0604020202020204" pitchFamily="34" charset="0"/>
            </a:endParaRPr>
          </a:p>
          <a:p>
            <a:pPr marL="0" indent="0" defTabSz="914377">
              <a:buNone/>
              <a:defRPr/>
            </a:pPr>
            <a:endParaRPr lang="en-US" sz="2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666252"/>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55475B4-9100-D5FF-C68C-368ECF985FFF}"/>
              </a:ext>
            </a:extLst>
          </p:cNvPr>
          <p:cNvSpPr txBox="1">
            <a:spLocks/>
          </p:cNvSpPr>
          <p:nvPr/>
        </p:nvSpPr>
        <p:spPr>
          <a:xfrm>
            <a:off x="800102" y="974667"/>
            <a:ext cx="108203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Applicable General Statutes and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Administrative Code</a:t>
            </a:r>
          </a:p>
        </p:txBody>
      </p:sp>
      <p:sp>
        <p:nvSpPr>
          <p:cNvPr id="7" name="Content Placeholder 2">
            <a:extLst>
              <a:ext uri="{FF2B5EF4-FFF2-40B4-BE49-F238E27FC236}">
                <a16:creationId xmlns:a16="http://schemas.microsoft.com/office/drawing/2014/main" id="{E8A2B113-3FA1-BD63-5812-5A273D584795}"/>
              </a:ext>
            </a:extLst>
          </p:cNvPr>
          <p:cNvSpPr txBox="1">
            <a:spLocks/>
          </p:cNvSpPr>
          <p:nvPr/>
        </p:nvSpPr>
        <p:spPr>
          <a:xfrm>
            <a:off x="314638" y="2074709"/>
            <a:ext cx="11421561" cy="46412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latin typeface="Arial" panose="020B0604020202020204" pitchFamily="34" charset="0"/>
                <a:cs typeface="Arial" panose="020B0604020202020204" pitchFamily="34" charset="0"/>
              </a:rPr>
              <a:t>NC General Statute</a:t>
            </a:r>
          </a:p>
          <a:p>
            <a:r>
              <a:rPr lang="en-US" sz="2600" dirty="0">
                <a:latin typeface="Arial" panose="020B0604020202020204" pitchFamily="34" charset="0"/>
                <a:cs typeface="Arial" panose="020B0604020202020204" pitchFamily="34" charset="0"/>
                <a:hlinkClick r:id="rId5"/>
              </a:rPr>
              <a:t>G.S. 159‑8. Annual balanced budget ordinance.</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hlinkClick r:id="rId6"/>
              </a:rPr>
              <a:t>G.S. 159‑13. The budget ordinance; form, adoption, limitations, tax levy, filing. (b)(1)</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hlinkClick r:id="rId7"/>
              </a:rPr>
              <a:t>G.S. 159‑28. Budgetary accounting for appropriations.</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hlinkClick r:id="rId8"/>
              </a:rPr>
              <a:t>G.S. 159‑29. Fidelity bonds.</a:t>
            </a:r>
            <a:r>
              <a:rPr lang="en-US" sz="2600" dirty="0">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and</a:t>
            </a: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hlinkClick r:id="rId9"/>
              </a:rPr>
              <a:t>G.S. 115C-442 Fidelity Bonds.</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hlinkClick r:id="rId10"/>
              </a:rPr>
              <a:t>G</a:t>
            </a:r>
            <a:r>
              <a:rPr lang="en-US" sz="2600" dirty="0">
                <a:solidFill>
                  <a:srgbClr val="0563C1"/>
                </a:solidFill>
                <a:latin typeface="Arial" panose="020B0604020202020204" pitchFamily="34" charset="0"/>
                <a:cs typeface="Arial" panose="020B0604020202020204" pitchFamily="34" charset="0"/>
                <a:hlinkClick r:id="rId10"/>
              </a:rPr>
              <a:t>.S. 159‑34. Annual independent audit; rules and regulations. </a:t>
            </a:r>
            <a:endParaRPr lang="en-US" sz="26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Administrative Code</a:t>
            </a:r>
          </a:p>
          <a:p>
            <a:r>
              <a:rPr lang="en-US" sz="2600" dirty="0">
                <a:latin typeface="Arial" panose="020B0604020202020204" pitchFamily="34" charset="0"/>
                <a:cs typeface="Arial" panose="020B0604020202020204" pitchFamily="34" charset="0"/>
                <a:hlinkClick r:id="rId11"/>
              </a:rPr>
              <a:t>20 NCAC 03 .0502</a:t>
            </a:r>
            <a:r>
              <a:rPr lang="en-US" sz="2600" dirty="0">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 Audit Contracts</a:t>
            </a:r>
          </a:p>
          <a:p>
            <a:r>
              <a:rPr lang="en-US" sz="2600" dirty="0">
                <a:latin typeface="Arial" panose="020B0604020202020204" pitchFamily="34" charset="0"/>
                <a:cs typeface="Arial" panose="020B0604020202020204" pitchFamily="34" charset="0"/>
                <a:hlinkClick r:id="rId12"/>
              </a:rPr>
              <a:t>20 NCAC 03 .0505</a:t>
            </a:r>
            <a:r>
              <a:rPr lang="en-US" sz="2600" dirty="0">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 Audit Billings</a:t>
            </a:r>
          </a:p>
          <a:p>
            <a:pPr marL="914377" lvl="2" indent="0" defTabSz="914377">
              <a:buNone/>
              <a:defRPr/>
            </a:pPr>
            <a:endParaRPr lang="en-US" dirty="0">
              <a:solidFill>
                <a:srgbClr val="5B9BD5">
                  <a:lumMod val="50000"/>
                </a:srgbClr>
              </a:solidFill>
              <a:latin typeface="Calibri" panose="020F0502020204030204"/>
            </a:endParaRPr>
          </a:p>
        </p:txBody>
      </p:sp>
    </p:spTree>
    <p:extLst>
      <p:ext uri="{BB962C8B-B14F-4D97-AF65-F5344CB8AC3E}">
        <p14:creationId xmlns:p14="http://schemas.microsoft.com/office/powerpoint/2010/main" val="77764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31351-355D-8BA8-B136-3FB0B1D4BCC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8555C12-64A9-B146-779B-10B3F6BD7225}"/>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7A470A5D-E6FE-4A25-EEDD-9304095DB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E8799A81-10E3-A2F1-27D6-A4A20796DFE9}"/>
              </a:ext>
            </a:extLst>
          </p:cNvPr>
          <p:cNvPicPr>
            <a:picLocks noChangeAspect="1"/>
          </p:cNvPicPr>
          <p:nvPr/>
        </p:nvPicPr>
        <p:blipFill>
          <a:blip r:embed="rId3"/>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5773CC18-7601-3657-6978-35B60E284D06}"/>
              </a:ext>
            </a:extLst>
          </p:cNvPr>
          <p:cNvSpPr txBox="1">
            <a:spLocks/>
          </p:cNvSpPr>
          <p:nvPr/>
        </p:nvSpPr>
        <p:spPr>
          <a:xfrm>
            <a:off x="838200" y="250823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4800" b="1" dirty="0">
                <a:latin typeface="Arial" panose="020B0604020202020204" pitchFamily="34" charset="0"/>
                <a:cs typeface="Arial" panose="020B0604020202020204" pitchFamily="34" charset="0"/>
              </a:rPr>
              <a:t>Common ARC issues</a:t>
            </a:r>
          </a:p>
          <a:p>
            <a:pPr algn="ctr"/>
            <a:r>
              <a:rPr lang="en-US" sz="3600" dirty="0">
                <a:latin typeface="Arial" panose="020B0604020202020204" pitchFamily="34" charset="0"/>
                <a:cs typeface="Arial" panose="020B0604020202020204" pitchFamily="34" charset="0"/>
              </a:rPr>
              <a:t>LOGOS: Data Input Report (DIR) Entry Errors</a:t>
            </a:r>
          </a:p>
        </p:txBody>
      </p:sp>
      <p:sp>
        <p:nvSpPr>
          <p:cNvPr id="14" name="Content Placeholder 2">
            <a:extLst>
              <a:ext uri="{FF2B5EF4-FFF2-40B4-BE49-F238E27FC236}">
                <a16:creationId xmlns:a16="http://schemas.microsoft.com/office/drawing/2014/main" id="{0557245E-50CB-1DA3-479F-14860A8C6ADF}"/>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endParaRPr lang="en-US" sz="2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8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699A97CB-1492-2C07-832F-33563306C829}"/>
              </a:ext>
            </a:extLst>
          </p:cNvPr>
          <p:cNvGrpSpPr>
            <a:grpSpLocks/>
          </p:cNvGrpSpPr>
          <p:nvPr/>
        </p:nvGrpSpPr>
        <p:grpSpPr bwMode="auto">
          <a:xfrm>
            <a:off x="226905" y="1549400"/>
            <a:ext cx="10556875" cy="5003800"/>
            <a:chOff x="106728768" y="105627831"/>
            <a:chExt cx="7029907" cy="3522694"/>
          </a:xfrm>
        </p:grpSpPr>
        <p:grpSp>
          <p:nvGrpSpPr>
            <p:cNvPr id="13" name="Group 12">
              <a:extLst>
                <a:ext uri="{FF2B5EF4-FFF2-40B4-BE49-F238E27FC236}">
                  <a16:creationId xmlns:a16="http://schemas.microsoft.com/office/drawing/2014/main" id="{1A157246-4683-2BF4-33DB-45FCB74709B5}"/>
                </a:ext>
              </a:extLst>
            </p:cNvPr>
            <p:cNvGrpSpPr>
              <a:grpSpLocks/>
            </p:cNvGrpSpPr>
            <p:nvPr/>
          </p:nvGrpSpPr>
          <p:grpSpPr bwMode="auto">
            <a:xfrm>
              <a:off x="106728768" y="105627831"/>
              <a:ext cx="7029907" cy="3522694"/>
              <a:chOff x="106728768" y="105627831"/>
              <a:chExt cx="7029907" cy="3522694"/>
            </a:xfrm>
          </p:grpSpPr>
          <p:pic>
            <p:nvPicPr>
              <p:cNvPr id="1037" name="Picture 13">
                <a:extLst>
                  <a:ext uri="{FF2B5EF4-FFF2-40B4-BE49-F238E27FC236}">
                    <a16:creationId xmlns:a16="http://schemas.microsoft.com/office/drawing/2014/main" id="{308F812D-FDFC-C7DE-0BD8-EC14E36F7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36083" y="105627831"/>
                <a:ext cx="7022592" cy="5812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a:extLst>
                  <a:ext uri="{FF2B5EF4-FFF2-40B4-BE49-F238E27FC236}">
                    <a16:creationId xmlns:a16="http://schemas.microsoft.com/office/drawing/2014/main" id="{211C3B9E-A67F-9618-0D31-9EED7684DA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28768" y="106194474"/>
                <a:ext cx="7022592" cy="29560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15" name="Rectangle 15">
              <a:extLst>
                <a:ext uri="{FF2B5EF4-FFF2-40B4-BE49-F238E27FC236}">
                  <a16:creationId xmlns:a16="http://schemas.microsoft.com/office/drawing/2014/main" id="{77CBD611-C577-FCE3-25A9-4AA8586C69FD}"/>
                </a:ext>
              </a:extLst>
            </p:cNvPr>
            <p:cNvSpPr>
              <a:spLocks noChangeArrowheads="1"/>
            </p:cNvSpPr>
            <p:nvPr/>
          </p:nvSpPr>
          <p:spPr bwMode="auto">
            <a:xfrm>
              <a:off x="106756200" y="107299354"/>
              <a:ext cx="6658661" cy="241401"/>
            </a:xfrm>
            <a:prstGeom prst="rect">
              <a:avLst/>
            </a:prstGeom>
            <a:noFill/>
            <a:ln w="31750" algn="ctr">
              <a:solidFill>
                <a:srgbClr val="5B9BD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Rectangle 16">
              <a:extLst>
                <a:ext uri="{FF2B5EF4-FFF2-40B4-BE49-F238E27FC236}">
                  <a16:creationId xmlns:a16="http://schemas.microsoft.com/office/drawing/2014/main" id="{50F0D51F-ABF2-9496-BB52-10CA52D865B7}"/>
                </a:ext>
              </a:extLst>
            </p:cNvPr>
            <p:cNvSpPr>
              <a:spLocks noChangeArrowheads="1"/>
            </p:cNvSpPr>
            <p:nvPr/>
          </p:nvSpPr>
          <p:spPr bwMode="auto">
            <a:xfrm>
              <a:off x="106756200" y="108747763"/>
              <a:ext cx="6658661" cy="402762"/>
            </a:xfrm>
            <a:prstGeom prst="rect">
              <a:avLst/>
            </a:prstGeom>
            <a:noFill/>
            <a:ln w="31750" algn="ctr">
              <a:solidFill>
                <a:srgbClr val="ED7D3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20" name="Group 21">
            <a:extLst>
              <a:ext uri="{FF2B5EF4-FFF2-40B4-BE49-F238E27FC236}">
                <a16:creationId xmlns:a16="http://schemas.microsoft.com/office/drawing/2014/main" id="{1F67774F-2E83-A297-8A61-FFC10E2879C6}"/>
              </a:ext>
            </a:extLst>
          </p:cNvPr>
          <p:cNvGrpSpPr>
            <a:grpSpLocks/>
          </p:cNvGrpSpPr>
          <p:nvPr/>
        </p:nvGrpSpPr>
        <p:grpSpPr bwMode="auto">
          <a:xfrm>
            <a:off x="4165835" y="1369437"/>
            <a:ext cx="7788275" cy="2540000"/>
            <a:chOff x="106947740" y="109388014"/>
            <a:chExt cx="4210638" cy="1381318"/>
          </a:xfrm>
        </p:grpSpPr>
        <p:pic>
          <p:nvPicPr>
            <p:cNvPr id="1046" name="Picture 22">
              <a:extLst>
                <a:ext uri="{FF2B5EF4-FFF2-40B4-BE49-F238E27FC236}">
                  <a16:creationId xmlns:a16="http://schemas.microsoft.com/office/drawing/2014/main" id="{B76E987E-E838-7041-DC3E-C30F97A25F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47740" y="109388014"/>
              <a:ext cx="4210638" cy="13813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Rectangle 23">
              <a:extLst>
                <a:ext uri="{FF2B5EF4-FFF2-40B4-BE49-F238E27FC236}">
                  <a16:creationId xmlns:a16="http://schemas.microsoft.com/office/drawing/2014/main" id="{59B96D79-1283-3142-C127-9749031F16B7}"/>
                </a:ext>
              </a:extLst>
            </p:cNvPr>
            <p:cNvSpPr>
              <a:spLocks noChangeArrowheads="1"/>
            </p:cNvSpPr>
            <p:nvPr/>
          </p:nvSpPr>
          <p:spPr bwMode="auto">
            <a:xfrm>
              <a:off x="106982059" y="110218119"/>
              <a:ext cx="4084622" cy="131673"/>
            </a:xfrm>
            <a:prstGeom prst="rect">
              <a:avLst/>
            </a:prstGeom>
            <a:noFill/>
            <a:ln w="19050" algn="ctr">
              <a:solidFill>
                <a:srgbClr val="ED7D3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Rectangle 24">
              <a:extLst>
                <a:ext uri="{FF2B5EF4-FFF2-40B4-BE49-F238E27FC236}">
                  <a16:creationId xmlns:a16="http://schemas.microsoft.com/office/drawing/2014/main" id="{AFFB6D61-1BDF-EFF9-2654-682ABAEA93C9}"/>
                </a:ext>
              </a:extLst>
            </p:cNvPr>
            <p:cNvSpPr>
              <a:spLocks noChangeArrowheads="1"/>
            </p:cNvSpPr>
            <p:nvPr/>
          </p:nvSpPr>
          <p:spPr bwMode="auto">
            <a:xfrm>
              <a:off x="106982059" y="110368994"/>
              <a:ext cx="4089197" cy="117042"/>
            </a:xfrm>
            <a:prstGeom prst="rect">
              <a:avLst/>
            </a:prstGeom>
            <a:noFill/>
            <a:ln w="19050" algn="ctr">
              <a:solidFill>
                <a:srgbClr val="5B9BD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3" name="Title 1">
            <a:extLst>
              <a:ext uri="{FF2B5EF4-FFF2-40B4-BE49-F238E27FC236}">
                <a16:creationId xmlns:a16="http://schemas.microsoft.com/office/drawing/2014/main" id="{8CC5B11E-E96A-BA8B-BE7C-EA157ED880C1}"/>
              </a:ext>
            </a:extLst>
          </p:cNvPr>
          <p:cNvSpPr txBox="1">
            <a:spLocks/>
          </p:cNvSpPr>
          <p:nvPr/>
        </p:nvSpPr>
        <p:spPr>
          <a:xfrm>
            <a:off x="502352" y="887793"/>
            <a:ext cx="11187299"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Current Liabilities Payable From Restricted Assets vs Unearned Revenues</a:t>
            </a:r>
          </a:p>
        </p:txBody>
      </p:sp>
    </p:spTree>
    <p:extLst>
      <p:ext uri="{BB962C8B-B14F-4D97-AF65-F5344CB8AC3E}">
        <p14:creationId xmlns:p14="http://schemas.microsoft.com/office/powerpoint/2010/main" val="237997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DF3D0-EB45-4420-08B6-6ABE1AC9CCA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119BDA6-AADF-02E8-655F-CC96718D185A}"/>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A3E0C9BA-3C3F-D7D2-40A6-0893C326B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B99C256E-7808-02AF-6EEB-79AA37D706AA}"/>
              </a:ext>
            </a:extLst>
          </p:cNvPr>
          <p:cNvPicPr>
            <a:picLocks noChangeAspect="1"/>
          </p:cNvPicPr>
          <p:nvPr/>
        </p:nvPicPr>
        <p:blipFill>
          <a:blip r:embed="rId4"/>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882C3A35-8509-33C9-6951-B8FBF0DA2765}"/>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F3FC7F05-247A-775E-0F61-EEA4AE911C66}"/>
              </a:ext>
            </a:extLst>
          </p:cNvPr>
          <p:cNvSpPr txBox="1">
            <a:spLocks/>
          </p:cNvSpPr>
          <p:nvPr/>
        </p:nvSpPr>
        <p:spPr>
          <a:xfrm>
            <a:off x="736600" y="887793"/>
            <a:ext cx="107188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Total Current and Non-current Portion of Debt</a:t>
            </a:r>
          </a:p>
        </p:txBody>
      </p:sp>
      <p:grpSp>
        <p:nvGrpSpPr>
          <p:cNvPr id="7" name="Group 6">
            <a:extLst>
              <a:ext uri="{FF2B5EF4-FFF2-40B4-BE49-F238E27FC236}">
                <a16:creationId xmlns:a16="http://schemas.microsoft.com/office/drawing/2014/main" id="{861D3C8C-6DEC-E54C-5DA8-C6DFBF527F19}"/>
              </a:ext>
            </a:extLst>
          </p:cNvPr>
          <p:cNvGrpSpPr>
            <a:grpSpLocks/>
          </p:cNvGrpSpPr>
          <p:nvPr/>
        </p:nvGrpSpPr>
        <p:grpSpPr bwMode="auto">
          <a:xfrm>
            <a:off x="4838593" y="4394861"/>
            <a:ext cx="6985108" cy="2386939"/>
            <a:chOff x="106756200" y="112913018"/>
            <a:chExt cx="6363588" cy="2114845"/>
          </a:xfrm>
        </p:grpSpPr>
        <p:pic>
          <p:nvPicPr>
            <p:cNvPr id="2055" name="Picture 7">
              <a:extLst>
                <a:ext uri="{FF2B5EF4-FFF2-40B4-BE49-F238E27FC236}">
                  <a16:creationId xmlns:a16="http://schemas.microsoft.com/office/drawing/2014/main" id="{DFF9EB7D-865C-9B01-11AE-02EBEFDB5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56200" y="112913018"/>
              <a:ext cx="6363588" cy="21148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8">
              <a:extLst>
                <a:ext uri="{FF2B5EF4-FFF2-40B4-BE49-F238E27FC236}">
                  <a16:creationId xmlns:a16="http://schemas.microsoft.com/office/drawing/2014/main" id="{37144CC7-7B7A-79C7-F83C-EB8E1E0AA38E}"/>
                </a:ext>
              </a:extLst>
            </p:cNvPr>
            <p:cNvSpPr>
              <a:spLocks noChangeArrowheads="1"/>
            </p:cNvSpPr>
            <p:nvPr/>
          </p:nvSpPr>
          <p:spPr bwMode="auto">
            <a:xfrm>
              <a:off x="111381235" y="113627002"/>
              <a:ext cx="694944" cy="665683"/>
            </a:xfrm>
            <a:prstGeom prst="rect">
              <a:avLst/>
            </a:prstGeom>
            <a:noFill/>
            <a:ln w="31750" algn="ctr">
              <a:solidFill>
                <a:srgbClr val="ED7D3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137C5C6E-D83E-FC10-D7DB-03CFC2AD1551}"/>
                </a:ext>
              </a:extLst>
            </p:cNvPr>
            <p:cNvSpPr>
              <a:spLocks noChangeArrowheads="1"/>
            </p:cNvSpPr>
            <p:nvPr/>
          </p:nvSpPr>
          <p:spPr bwMode="auto">
            <a:xfrm>
              <a:off x="110444890" y="113619686"/>
              <a:ext cx="614476" cy="672999"/>
            </a:xfrm>
            <a:prstGeom prst="rect">
              <a:avLst/>
            </a:prstGeom>
            <a:noFill/>
            <a:ln w="31750" algn="ctr">
              <a:solidFill>
                <a:srgbClr val="5B9BD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2" name="Group 2">
            <a:extLst>
              <a:ext uri="{FF2B5EF4-FFF2-40B4-BE49-F238E27FC236}">
                <a16:creationId xmlns:a16="http://schemas.microsoft.com/office/drawing/2014/main" id="{FF95A379-E618-5A0A-AE18-B768835FD71E}"/>
              </a:ext>
            </a:extLst>
          </p:cNvPr>
          <p:cNvGrpSpPr>
            <a:grpSpLocks/>
          </p:cNvGrpSpPr>
          <p:nvPr/>
        </p:nvGrpSpPr>
        <p:grpSpPr bwMode="auto">
          <a:xfrm>
            <a:off x="254000" y="1309885"/>
            <a:ext cx="8890000" cy="3167795"/>
            <a:chOff x="106619040" y="109790866"/>
            <a:chExt cx="6995160" cy="2597124"/>
          </a:xfrm>
        </p:grpSpPr>
        <p:pic>
          <p:nvPicPr>
            <p:cNvPr id="2051" name="Picture 3">
              <a:extLst>
                <a:ext uri="{FF2B5EF4-FFF2-40B4-BE49-F238E27FC236}">
                  <a16:creationId xmlns:a16="http://schemas.microsoft.com/office/drawing/2014/main" id="{3E4F4CE2-66B5-B511-74E8-674513F9EB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19040" y="109790866"/>
              <a:ext cx="6995160" cy="25839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4">
              <a:extLst>
                <a:ext uri="{FF2B5EF4-FFF2-40B4-BE49-F238E27FC236}">
                  <a16:creationId xmlns:a16="http://schemas.microsoft.com/office/drawing/2014/main" id="{C1CD04F6-3A48-88B8-7299-62D113175ACC}"/>
                </a:ext>
              </a:extLst>
            </p:cNvPr>
            <p:cNvSpPr>
              <a:spLocks noChangeArrowheads="1"/>
            </p:cNvSpPr>
            <p:nvPr/>
          </p:nvSpPr>
          <p:spPr bwMode="auto">
            <a:xfrm>
              <a:off x="111907930" y="110349792"/>
              <a:ext cx="1236268" cy="248717"/>
            </a:xfrm>
            <a:prstGeom prst="rect">
              <a:avLst/>
            </a:prstGeom>
            <a:noFill/>
            <a:ln w="31750" algn="ctr">
              <a:solidFill>
                <a:srgbClr val="ED7D3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Rectangle 5">
              <a:extLst>
                <a:ext uri="{FF2B5EF4-FFF2-40B4-BE49-F238E27FC236}">
                  <a16:creationId xmlns:a16="http://schemas.microsoft.com/office/drawing/2014/main" id="{39413AEB-C453-E388-4CFB-B2F13989810B}"/>
                </a:ext>
              </a:extLst>
            </p:cNvPr>
            <p:cNvSpPr>
              <a:spLocks noChangeArrowheads="1"/>
            </p:cNvSpPr>
            <p:nvPr/>
          </p:nvSpPr>
          <p:spPr bwMode="auto">
            <a:xfrm>
              <a:off x="111919818" y="112139273"/>
              <a:ext cx="1236268" cy="248717"/>
            </a:xfrm>
            <a:prstGeom prst="rect">
              <a:avLst/>
            </a:prstGeom>
            <a:noFill/>
            <a:ln w="31750" algn="ctr">
              <a:solidFill>
                <a:srgbClr val="5B9BD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7482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6AD9116-5301-B890-A529-7F6075F2FEAB}"/>
              </a:ext>
            </a:extLst>
          </p:cNvPr>
          <p:cNvSpPr txBox="1">
            <a:spLocks/>
          </p:cNvSpPr>
          <p:nvPr/>
        </p:nvSpPr>
        <p:spPr>
          <a:xfrm>
            <a:off x="838200" y="1255358"/>
            <a:ext cx="105156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Revenue Bonds</a:t>
            </a:r>
          </a:p>
        </p:txBody>
      </p:sp>
      <p:sp>
        <p:nvSpPr>
          <p:cNvPr id="7" name="Content Placeholder 2">
            <a:extLst>
              <a:ext uri="{FF2B5EF4-FFF2-40B4-BE49-F238E27FC236}">
                <a16:creationId xmlns:a16="http://schemas.microsoft.com/office/drawing/2014/main" id="{B93F4883-5DF3-756D-3D9F-1A0A3557E7B2}"/>
              </a:ext>
            </a:extLst>
          </p:cNvPr>
          <p:cNvSpPr txBox="1">
            <a:spLocks/>
          </p:cNvSpPr>
          <p:nvPr/>
        </p:nvSpPr>
        <p:spPr>
          <a:xfrm>
            <a:off x="304800" y="2066926"/>
            <a:ext cx="11379200" cy="4524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solidFill>
                  <a:schemeClr val="tx1"/>
                </a:solidFill>
                <a:latin typeface="Arial" panose="020B0604020202020204" pitchFamily="34" charset="0"/>
                <a:cs typeface="Arial" panose="020B0604020202020204" pitchFamily="34" charset="0"/>
              </a:rPr>
              <a:t>Long term debt note in the “Notes to the Financial Statements” - Revenue Bond Debt – required disclosures </a:t>
            </a:r>
            <a:r>
              <a:rPr lang="en-US" sz="2700" u="sng" dirty="0">
                <a:solidFill>
                  <a:schemeClr val="tx1"/>
                </a:solidFill>
                <a:latin typeface="Arial" panose="020B0604020202020204" pitchFamily="34" charset="0"/>
                <a:cs typeface="Arial" panose="020B0604020202020204" pitchFamily="34" charset="0"/>
              </a:rPr>
              <a:t>must be included</a:t>
            </a:r>
          </a:p>
          <a:p>
            <a:pPr lvl="1"/>
            <a:r>
              <a:rPr lang="en-US" sz="2200" dirty="0">
                <a:solidFill>
                  <a:schemeClr val="tx1"/>
                </a:solidFill>
                <a:latin typeface="Arial" panose="020B0604020202020204" pitchFamily="34" charset="0"/>
                <a:cs typeface="Arial" panose="020B0604020202020204" pitchFamily="34" charset="0"/>
              </a:rPr>
              <a:t>Required by LGC-205 Audit Contract (Item 11) – If the Governmental Unit(s) has/have outstanding revenue bonds, the Auditor shall submit to LGC Staff, either in the notes to the audited financial statements or as a separate report, a calculation demonstrating compliance with the revenue bond rate covenant. Additionally, the Auditor shall submit to LGC Staff simultaneously with the Governmental Unit’s (Units’) audited financial statements any other bond compliance statements or additional reports required by the authorizing bond documents, unless otherwise specified in the bond documents.</a:t>
            </a:r>
          </a:p>
          <a:p>
            <a:r>
              <a:rPr lang="en-US" sz="2700" dirty="0">
                <a:latin typeface="Arial" panose="020B0604020202020204" pitchFamily="34" charset="0"/>
                <a:cs typeface="Arial" panose="020B0604020202020204" pitchFamily="34" charset="0"/>
                <a:hlinkClick r:id="rId5"/>
              </a:rPr>
              <a:t>2025 City Illustrative Statements</a:t>
            </a:r>
            <a:r>
              <a:rPr lang="en-US" sz="2700" dirty="0">
                <a:latin typeface="Arial" panose="020B0604020202020204" pitchFamily="34" charset="0"/>
                <a:cs typeface="Arial" panose="020B0604020202020204" pitchFamily="34" charset="0"/>
              </a:rPr>
              <a:t> - </a:t>
            </a:r>
            <a:r>
              <a:rPr lang="en-US" sz="2700" dirty="0">
                <a:solidFill>
                  <a:schemeClr val="tx1"/>
                </a:solidFill>
                <a:latin typeface="Arial" panose="020B0604020202020204" pitchFamily="34" charset="0"/>
                <a:cs typeface="Arial" panose="020B0604020202020204" pitchFamily="34" charset="0"/>
              </a:rPr>
              <a:t>Start on page 76</a:t>
            </a:r>
          </a:p>
        </p:txBody>
      </p:sp>
    </p:spTree>
    <p:extLst>
      <p:ext uri="{BB962C8B-B14F-4D97-AF65-F5344CB8AC3E}">
        <p14:creationId xmlns:p14="http://schemas.microsoft.com/office/powerpoint/2010/main" val="82646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B03D6-7160-829B-335B-3D8B6E2488C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46A23DF-6222-AD8C-6877-31A70D6722AF}"/>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E63E97A6-369A-DF1A-2EE3-11BDE589F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09244F65-A831-C67A-2680-E78CD4DFEE27}"/>
              </a:ext>
            </a:extLst>
          </p:cNvPr>
          <p:cNvPicPr>
            <a:picLocks noChangeAspect="1"/>
          </p:cNvPicPr>
          <p:nvPr/>
        </p:nvPicPr>
        <p:blipFill>
          <a:blip r:embed="rId5"/>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4AB48C81-C29A-EEE0-EBBC-84CB5336CF84}"/>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FCBBDAE2-A0C8-BD5E-8E01-6A7E9F31A367}"/>
              </a:ext>
            </a:extLst>
          </p:cNvPr>
          <p:cNvSpPr txBox="1">
            <a:spLocks/>
          </p:cNvSpPr>
          <p:nvPr/>
        </p:nvSpPr>
        <p:spPr>
          <a:xfrm>
            <a:off x="838200" y="1182483"/>
            <a:ext cx="105156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Revenue Bonds</a:t>
            </a:r>
          </a:p>
        </p:txBody>
      </p:sp>
      <p:pic>
        <p:nvPicPr>
          <p:cNvPr id="3" name="Picture 2">
            <a:extLst>
              <a:ext uri="{FF2B5EF4-FFF2-40B4-BE49-F238E27FC236}">
                <a16:creationId xmlns:a16="http://schemas.microsoft.com/office/drawing/2014/main" id="{87DAAB7F-25B1-81C3-B62D-ED44425EB6CF}"/>
              </a:ext>
            </a:extLst>
          </p:cNvPr>
          <p:cNvPicPr>
            <a:picLocks noChangeAspect="1"/>
          </p:cNvPicPr>
          <p:nvPr/>
        </p:nvPicPr>
        <p:blipFill>
          <a:blip r:embed="rId6"/>
          <a:srcRect r="4014"/>
          <a:stretch>
            <a:fillRect/>
          </a:stretch>
        </p:blipFill>
        <p:spPr>
          <a:xfrm>
            <a:off x="0" y="1945466"/>
            <a:ext cx="5715000" cy="3334215"/>
          </a:xfrm>
          <a:prstGeom prst="rect">
            <a:avLst/>
          </a:prstGeom>
        </p:spPr>
      </p:pic>
      <p:pic>
        <p:nvPicPr>
          <p:cNvPr id="10" name="Picture 9">
            <a:extLst>
              <a:ext uri="{FF2B5EF4-FFF2-40B4-BE49-F238E27FC236}">
                <a16:creationId xmlns:a16="http://schemas.microsoft.com/office/drawing/2014/main" id="{7498DB19-2375-34CB-CC35-163432FC422B}"/>
              </a:ext>
            </a:extLst>
          </p:cNvPr>
          <p:cNvPicPr>
            <a:picLocks noChangeAspect="1"/>
          </p:cNvPicPr>
          <p:nvPr/>
        </p:nvPicPr>
        <p:blipFill>
          <a:blip r:embed="rId7"/>
          <a:stretch>
            <a:fillRect/>
          </a:stretch>
        </p:blipFill>
        <p:spPr>
          <a:xfrm>
            <a:off x="5838073" y="1913450"/>
            <a:ext cx="6163535" cy="4658375"/>
          </a:xfrm>
          <a:prstGeom prst="rect">
            <a:avLst/>
          </a:prstGeom>
        </p:spPr>
      </p:pic>
      <p:sp>
        <p:nvSpPr>
          <p:cNvPr id="2" name="Rectangle 1">
            <a:extLst>
              <a:ext uri="{FF2B5EF4-FFF2-40B4-BE49-F238E27FC236}">
                <a16:creationId xmlns:a16="http://schemas.microsoft.com/office/drawing/2014/main" id="{3BEFBA3E-2937-770E-DD4E-D399D507DB08}"/>
              </a:ext>
            </a:extLst>
          </p:cNvPr>
          <p:cNvSpPr/>
          <p:nvPr/>
        </p:nvSpPr>
        <p:spPr>
          <a:xfrm>
            <a:off x="5838073" y="1913448"/>
            <a:ext cx="6163535" cy="3979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20100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1F1EB-E2E6-9040-B417-4EACEA3260F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609A8CE-FB43-E843-84AB-98AA36BB2C80}"/>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8E17E292-451D-DB08-5F98-9DBF5E35D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AA8D3528-5E76-F660-00C8-F0160F6AAA82}"/>
              </a:ext>
            </a:extLst>
          </p:cNvPr>
          <p:cNvPicPr>
            <a:picLocks noChangeAspect="1"/>
          </p:cNvPicPr>
          <p:nvPr/>
        </p:nvPicPr>
        <p:blipFill>
          <a:blip r:embed="rId4"/>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D93AC6F9-9C78-9232-F928-63B13A59DFF9}"/>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88990E9-F33D-2EF8-37F1-E6DE0403D069}"/>
              </a:ext>
            </a:extLst>
          </p:cNvPr>
          <p:cNvSpPr txBox="1">
            <a:spLocks/>
          </p:cNvSpPr>
          <p:nvPr/>
        </p:nvSpPr>
        <p:spPr>
          <a:xfrm>
            <a:off x="838200" y="1182483"/>
            <a:ext cx="105156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Transfers</a:t>
            </a:r>
          </a:p>
          <a:p>
            <a:pPr algn="ctr"/>
            <a:r>
              <a:rPr lang="en-US" sz="3200" dirty="0">
                <a:latin typeface="Arial" panose="020B0604020202020204" pitchFamily="34" charset="0"/>
                <a:cs typeface="Arial" panose="020B0604020202020204" pitchFamily="34" charset="0"/>
              </a:rPr>
              <a:t>Statement of Activities</a:t>
            </a:r>
          </a:p>
        </p:txBody>
      </p:sp>
      <p:pic>
        <p:nvPicPr>
          <p:cNvPr id="7" name="Picture 6">
            <a:extLst>
              <a:ext uri="{FF2B5EF4-FFF2-40B4-BE49-F238E27FC236}">
                <a16:creationId xmlns:a16="http://schemas.microsoft.com/office/drawing/2014/main" id="{9B8522EA-5DCE-75E3-73B5-424B4D198CD1}"/>
              </a:ext>
            </a:extLst>
          </p:cNvPr>
          <p:cNvPicPr>
            <a:picLocks noChangeAspect="1"/>
          </p:cNvPicPr>
          <p:nvPr/>
        </p:nvPicPr>
        <p:blipFill>
          <a:blip r:embed="rId5"/>
          <a:stretch>
            <a:fillRect/>
          </a:stretch>
        </p:blipFill>
        <p:spPr>
          <a:xfrm>
            <a:off x="305779" y="2199395"/>
            <a:ext cx="8735644" cy="1047896"/>
          </a:xfrm>
          <a:prstGeom prst="rect">
            <a:avLst/>
          </a:prstGeom>
        </p:spPr>
      </p:pic>
      <p:pic>
        <p:nvPicPr>
          <p:cNvPr id="13" name="Picture 12">
            <a:extLst>
              <a:ext uri="{FF2B5EF4-FFF2-40B4-BE49-F238E27FC236}">
                <a16:creationId xmlns:a16="http://schemas.microsoft.com/office/drawing/2014/main" id="{A86F2D96-CA0E-C317-DF8B-6C112CB2791D}"/>
              </a:ext>
            </a:extLst>
          </p:cNvPr>
          <p:cNvPicPr>
            <a:picLocks noChangeAspect="1"/>
          </p:cNvPicPr>
          <p:nvPr/>
        </p:nvPicPr>
        <p:blipFill>
          <a:blip r:embed="rId6"/>
          <a:stretch>
            <a:fillRect/>
          </a:stretch>
        </p:blipFill>
        <p:spPr>
          <a:xfrm>
            <a:off x="6236660" y="3545014"/>
            <a:ext cx="5951403" cy="2593649"/>
          </a:xfrm>
          <a:prstGeom prst="rect">
            <a:avLst/>
          </a:prstGeom>
        </p:spPr>
      </p:pic>
      <p:pic>
        <p:nvPicPr>
          <p:cNvPr id="11" name="Picture 10">
            <a:extLst>
              <a:ext uri="{FF2B5EF4-FFF2-40B4-BE49-F238E27FC236}">
                <a16:creationId xmlns:a16="http://schemas.microsoft.com/office/drawing/2014/main" id="{F8CE86DF-7CD8-E006-2062-54A3254CEB2E}"/>
              </a:ext>
            </a:extLst>
          </p:cNvPr>
          <p:cNvPicPr>
            <a:picLocks noChangeAspect="1"/>
          </p:cNvPicPr>
          <p:nvPr/>
        </p:nvPicPr>
        <p:blipFill>
          <a:blip r:embed="rId7"/>
          <a:stretch>
            <a:fillRect/>
          </a:stretch>
        </p:blipFill>
        <p:spPr>
          <a:xfrm>
            <a:off x="197252" y="3845713"/>
            <a:ext cx="6670417" cy="1986059"/>
          </a:xfrm>
          <a:prstGeom prst="rect">
            <a:avLst/>
          </a:prstGeom>
        </p:spPr>
      </p:pic>
      <p:sp>
        <p:nvSpPr>
          <p:cNvPr id="15" name="TextBox 14">
            <a:extLst>
              <a:ext uri="{FF2B5EF4-FFF2-40B4-BE49-F238E27FC236}">
                <a16:creationId xmlns:a16="http://schemas.microsoft.com/office/drawing/2014/main" id="{77C94BDC-9BAB-D615-B8ED-9D6CEF47D1C6}"/>
              </a:ext>
            </a:extLst>
          </p:cNvPr>
          <p:cNvSpPr txBox="1"/>
          <p:nvPr/>
        </p:nvSpPr>
        <p:spPr>
          <a:xfrm>
            <a:off x="9165923" y="2785228"/>
            <a:ext cx="1727200" cy="369332"/>
          </a:xfrm>
          <a:prstGeom prst="rect">
            <a:avLst/>
          </a:prstGeom>
          <a:noFill/>
        </p:spPr>
        <p:txBody>
          <a:bodyPr wrap="square" rtlCol="0">
            <a:spAutoFit/>
          </a:bodyPr>
          <a:lstStyle/>
          <a:p>
            <a:r>
              <a:rPr lang="en-US" b="1" dirty="0">
                <a:solidFill>
                  <a:srgbClr val="003767"/>
                </a:solidFill>
                <a:latin typeface="Arial" panose="020B0604020202020204" pitchFamily="34" charset="0"/>
                <a:cs typeface="Arial" panose="020B0604020202020204" pitchFamily="34" charset="0"/>
              </a:rPr>
              <a:t>$97,400</a:t>
            </a:r>
          </a:p>
        </p:txBody>
      </p:sp>
      <p:sp>
        <p:nvSpPr>
          <p:cNvPr id="16" name="TextBox 15">
            <a:extLst>
              <a:ext uri="{FF2B5EF4-FFF2-40B4-BE49-F238E27FC236}">
                <a16:creationId xmlns:a16="http://schemas.microsoft.com/office/drawing/2014/main" id="{DEAFF663-529F-8945-DE04-0B178B414C34}"/>
              </a:ext>
            </a:extLst>
          </p:cNvPr>
          <p:cNvSpPr txBox="1"/>
          <p:nvPr/>
        </p:nvSpPr>
        <p:spPr>
          <a:xfrm>
            <a:off x="9165923" y="2277739"/>
            <a:ext cx="3022140" cy="369332"/>
          </a:xfrm>
          <a:prstGeom prst="rect">
            <a:avLst/>
          </a:prstGeom>
          <a:noFill/>
        </p:spPr>
        <p:txBody>
          <a:bodyPr wrap="square" rtlCol="0">
            <a:spAutoFit/>
          </a:bodyPr>
          <a:lstStyle/>
          <a:p>
            <a:r>
              <a:rPr lang="en-US" b="1" dirty="0">
                <a:solidFill>
                  <a:srgbClr val="003767"/>
                </a:solidFill>
                <a:latin typeface="Arial" panose="020B0604020202020204" pitchFamily="34" charset="0"/>
                <a:cs typeface="Arial" panose="020B0604020202020204" pitchFamily="34" charset="0"/>
              </a:rPr>
              <a:t>$5,986 + $4,827 = $10,813</a:t>
            </a:r>
          </a:p>
        </p:txBody>
      </p:sp>
    </p:spTree>
    <p:extLst>
      <p:ext uri="{BB962C8B-B14F-4D97-AF65-F5344CB8AC3E}">
        <p14:creationId xmlns:p14="http://schemas.microsoft.com/office/powerpoint/2010/main" val="247643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8D51-EC63-5D81-C7E7-7506508E02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1301EC9-6DE1-4032-75BC-AE394B3DC0AB}"/>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C6E22558-2B74-6329-6138-93283A32D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FA78327D-D76E-C78E-89CE-1063E84D53C8}"/>
              </a:ext>
            </a:extLst>
          </p:cNvPr>
          <p:cNvPicPr>
            <a:picLocks noChangeAspect="1"/>
          </p:cNvPicPr>
          <p:nvPr/>
        </p:nvPicPr>
        <p:blipFill>
          <a:blip r:embed="rId4"/>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91AC98D8-ECE1-2CF6-5FD6-45BE636CC9A8}"/>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FA12FCC-A1F4-1BBA-7B7A-5FB6394B96DF}"/>
              </a:ext>
            </a:extLst>
          </p:cNvPr>
          <p:cNvSpPr txBox="1">
            <a:spLocks/>
          </p:cNvSpPr>
          <p:nvPr/>
        </p:nvSpPr>
        <p:spPr>
          <a:xfrm>
            <a:off x="838200" y="1182483"/>
            <a:ext cx="105156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Transfers</a:t>
            </a:r>
          </a:p>
          <a:p>
            <a:pPr algn="ctr"/>
            <a:r>
              <a:rPr lang="en-US" sz="3000" dirty="0">
                <a:latin typeface="Arial" panose="020B0604020202020204" pitchFamily="34" charset="0"/>
                <a:cs typeface="Arial" panose="020B0604020202020204" pitchFamily="34" charset="0"/>
              </a:rPr>
              <a:t>Statement of Revenues, Expenditures, and Changes in Fund Balance – General Fund</a:t>
            </a:r>
            <a:endParaRPr lang="en-US" sz="3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07C7722-E882-E30C-250E-3900F84C9348}"/>
              </a:ext>
            </a:extLst>
          </p:cNvPr>
          <p:cNvSpPr txBox="1"/>
          <p:nvPr/>
        </p:nvSpPr>
        <p:spPr>
          <a:xfrm>
            <a:off x="8696025" y="2820490"/>
            <a:ext cx="3495977" cy="369332"/>
          </a:xfrm>
          <a:prstGeom prst="rect">
            <a:avLst/>
          </a:prstGeom>
          <a:noFill/>
        </p:spPr>
        <p:txBody>
          <a:bodyPr wrap="square" rtlCol="0">
            <a:spAutoFit/>
          </a:bodyPr>
          <a:lstStyle/>
          <a:p>
            <a:r>
              <a:rPr lang="en-US" b="1" dirty="0">
                <a:solidFill>
                  <a:srgbClr val="003767"/>
                </a:solidFill>
                <a:latin typeface="Arial" panose="020B0604020202020204" pitchFamily="34" charset="0"/>
                <a:cs typeface="Arial" panose="020B0604020202020204" pitchFamily="34" charset="0"/>
              </a:rPr>
              <a:t>$208,400 + $97,400 = $305,800 </a:t>
            </a:r>
          </a:p>
        </p:txBody>
      </p:sp>
      <p:sp>
        <p:nvSpPr>
          <p:cNvPr id="16" name="TextBox 15">
            <a:extLst>
              <a:ext uri="{FF2B5EF4-FFF2-40B4-BE49-F238E27FC236}">
                <a16:creationId xmlns:a16="http://schemas.microsoft.com/office/drawing/2014/main" id="{655CBD47-87E8-D38B-A617-3142B0539571}"/>
              </a:ext>
            </a:extLst>
          </p:cNvPr>
          <p:cNvSpPr txBox="1"/>
          <p:nvPr/>
        </p:nvSpPr>
        <p:spPr>
          <a:xfrm>
            <a:off x="8696023" y="2276850"/>
            <a:ext cx="3022140" cy="369332"/>
          </a:xfrm>
          <a:prstGeom prst="rect">
            <a:avLst/>
          </a:prstGeom>
          <a:noFill/>
        </p:spPr>
        <p:txBody>
          <a:bodyPr wrap="square" rtlCol="0">
            <a:spAutoFit/>
          </a:bodyPr>
          <a:lstStyle/>
          <a:p>
            <a:r>
              <a:rPr lang="en-US" b="1" dirty="0">
                <a:solidFill>
                  <a:srgbClr val="003767"/>
                </a:solidFill>
                <a:latin typeface="Arial" panose="020B0604020202020204" pitchFamily="34" charset="0"/>
                <a:cs typeface="Arial" panose="020B0604020202020204" pitchFamily="34" charset="0"/>
              </a:rPr>
              <a:t>$5,986 + $4,827 = $10,813</a:t>
            </a:r>
          </a:p>
        </p:txBody>
      </p:sp>
      <p:pic>
        <p:nvPicPr>
          <p:cNvPr id="3" name="Picture 2">
            <a:extLst>
              <a:ext uri="{FF2B5EF4-FFF2-40B4-BE49-F238E27FC236}">
                <a16:creationId xmlns:a16="http://schemas.microsoft.com/office/drawing/2014/main" id="{2EA46DC6-7699-A865-861A-323B97AD2ABA}"/>
              </a:ext>
            </a:extLst>
          </p:cNvPr>
          <p:cNvPicPr>
            <a:picLocks noChangeAspect="1"/>
          </p:cNvPicPr>
          <p:nvPr/>
        </p:nvPicPr>
        <p:blipFill>
          <a:blip r:embed="rId5"/>
          <a:stretch>
            <a:fillRect/>
          </a:stretch>
        </p:blipFill>
        <p:spPr>
          <a:xfrm>
            <a:off x="341434" y="2180260"/>
            <a:ext cx="8354591" cy="1066949"/>
          </a:xfrm>
          <a:prstGeom prst="rect">
            <a:avLst/>
          </a:prstGeom>
        </p:spPr>
      </p:pic>
      <p:pic>
        <p:nvPicPr>
          <p:cNvPr id="17" name="Picture 16">
            <a:extLst>
              <a:ext uri="{FF2B5EF4-FFF2-40B4-BE49-F238E27FC236}">
                <a16:creationId xmlns:a16="http://schemas.microsoft.com/office/drawing/2014/main" id="{D4868656-C037-D74E-CD92-6D86BB1CE6A4}"/>
              </a:ext>
            </a:extLst>
          </p:cNvPr>
          <p:cNvPicPr>
            <a:picLocks noChangeAspect="1"/>
          </p:cNvPicPr>
          <p:nvPr/>
        </p:nvPicPr>
        <p:blipFill>
          <a:blip r:embed="rId6"/>
          <a:stretch>
            <a:fillRect/>
          </a:stretch>
        </p:blipFill>
        <p:spPr>
          <a:xfrm>
            <a:off x="1177751" y="3429001"/>
            <a:ext cx="3874968" cy="3048308"/>
          </a:xfrm>
          <a:prstGeom prst="rect">
            <a:avLst/>
          </a:prstGeom>
        </p:spPr>
      </p:pic>
      <p:pic>
        <p:nvPicPr>
          <p:cNvPr id="19" name="Picture 18">
            <a:extLst>
              <a:ext uri="{FF2B5EF4-FFF2-40B4-BE49-F238E27FC236}">
                <a16:creationId xmlns:a16="http://schemas.microsoft.com/office/drawing/2014/main" id="{77BD4670-FFF9-EF1C-5A52-2EEE1147A18A}"/>
              </a:ext>
            </a:extLst>
          </p:cNvPr>
          <p:cNvPicPr>
            <a:picLocks noChangeAspect="1"/>
          </p:cNvPicPr>
          <p:nvPr/>
        </p:nvPicPr>
        <p:blipFill>
          <a:blip r:embed="rId7"/>
          <a:stretch>
            <a:fillRect/>
          </a:stretch>
        </p:blipFill>
        <p:spPr>
          <a:xfrm>
            <a:off x="5743969" y="3749685"/>
            <a:ext cx="5458913" cy="2476731"/>
          </a:xfrm>
          <a:prstGeom prst="rect">
            <a:avLst/>
          </a:prstGeom>
        </p:spPr>
      </p:pic>
    </p:spTree>
    <p:extLst>
      <p:ext uri="{BB962C8B-B14F-4D97-AF65-F5344CB8AC3E}">
        <p14:creationId xmlns:p14="http://schemas.microsoft.com/office/powerpoint/2010/main" val="3862381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A870-00ED-F6C0-261F-47B2224F83F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915B2B2-EBE4-169E-C4E5-AE07E00F8936}"/>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C5A067E8-5C03-C0FD-BE33-F5D92F42C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A48D2A55-74C8-1C93-F341-E8803FB11877}"/>
              </a:ext>
            </a:extLst>
          </p:cNvPr>
          <p:cNvPicPr>
            <a:picLocks noChangeAspect="1"/>
          </p:cNvPicPr>
          <p:nvPr/>
        </p:nvPicPr>
        <p:blipFill>
          <a:blip r:embed="rId4"/>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AAEDAF13-9FE9-3BD7-1F42-FE10B276959E}"/>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8EB0261-1585-0DA8-DF3D-1B341788B35B}"/>
              </a:ext>
            </a:extLst>
          </p:cNvPr>
          <p:cNvSpPr txBox="1">
            <a:spLocks/>
          </p:cNvSpPr>
          <p:nvPr/>
        </p:nvSpPr>
        <p:spPr>
          <a:xfrm>
            <a:off x="838200" y="1182483"/>
            <a:ext cx="105156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Transfers</a:t>
            </a:r>
          </a:p>
          <a:p>
            <a:pPr algn="ctr"/>
            <a:r>
              <a:rPr lang="en-US" sz="3000" dirty="0">
                <a:latin typeface="Arial" panose="020B0604020202020204" pitchFamily="34" charset="0"/>
                <a:cs typeface="Arial" panose="020B0604020202020204" pitchFamily="34" charset="0"/>
              </a:rPr>
              <a:t>Notes to the Financial Statements</a:t>
            </a:r>
            <a:endParaRPr lang="en-US" sz="3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B60B31E-E419-50BF-6A71-518EA3F987B0}"/>
              </a:ext>
            </a:extLst>
          </p:cNvPr>
          <p:cNvPicPr>
            <a:picLocks noChangeAspect="1"/>
          </p:cNvPicPr>
          <p:nvPr/>
        </p:nvPicPr>
        <p:blipFill>
          <a:blip r:embed="rId5"/>
          <a:stretch>
            <a:fillRect/>
          </a:stretch>
        </p:blipFill>
        <p:spPr>
          <a:xfrm>
            <a:off x="1075485" y="2242106"/>
            <a:ext cx="10127395" cy="4094053"/>
          </a:xfrm>
          <a:prstGeom prst="rect">
            <a:avLst/>
          </a:prstGeom>
        </p:spPr>
      </p:pic>
    </p:spTree>
    <p:extLst>
      <p:ext uri="{BB962C8B-B14F-4D97-AF65-F5344CB8AC3E}">
        <p14:creationId xmlns:p14="http://schemas.microsoft.com/office/powerpoint/2010/main" val="3634231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8491-F262-DB37-5B9F-B7816EACE6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53D6F70-23A9-94B7-5226-9A5BF355957B}"/>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361D6D2E-5676-9676-34F4-22D55A641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0D7D4678-E3E6-398C-4812-1F964BFD8ACC}"/>
              </a:ext>
            </a:extLst>
          </p:cNvPr>
          <p:cNvPicPr>
            <a:picLocks noChangeAspect="1"/>
          </p:cNvPicPr>
          <p:nvPr/>
        </p:nvPicPr>
        <p:blipFill>
          <a:blip r:embed="rId4"/>
          <a:stretch>
            <a:fillRect/>
          </a:stretch>
        </p:blipFill>
        <p:spPr>
          <a:xfrm>
            <a:off x="7867045" y="0"/>
            <a:ext cx="4324955" cy="1066949"/>
          </a:xfrm>
          <a:prstGeom prst="rect">
            <a:avLst/>
          </a:prstGeom>
        </p:spPr>
      </p:pic>
      <p:sp>
        <p:nvSpPr>
          <p:cNvPr id="14" name="Content Placeholder 2">
            <a:extLst>
              <a:ext uri="{FF2B5EF4-FFF2-40B4-BE49-F238E27FC236}">
                <a16:creationId xmlns:a16="http://schemas.microsoft.com/office/drawing/2014/main" id="{2AF948BC-DDFF-5A16-9BDF-A1C556D3C996}"/>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9A573E3-2D57-0601-5C7F-E0FB99BA433B}"/>
              </a:ext>
            </a:extLst>
          </p:cNvPr>
          <p:cNvSpPr txBox="1">
            <a:spLocks/>
          </p:cNvSpPr>
          <p:nvPr/>
        </p:nvSpPr>
        <p:spPr>
          <a:xfrm>
            <a:off x="838199" y="1096751"/>
            <a:ext cx="105156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Water and Sewer - Schedule of Revenues and Expenditures Budget and Actual</a:t>
            </a:r>
            <a:endParaRPr lang="en-US" sz="1800" b="1"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27971D95-A648-C548-DE25-B11B75A09E20}"/>
              </a:ext>
            </a:extLst>
          </p:cNvPr>
          <p:cNvPicPr>
            <a:picLocks noChangeAspect="1"/>
          </p:cNvPicPr>
          <p:nvPr/>
        </p:nvPicPr>
        <p:blipFill>
          <a:blip r:embed="rId5"/>
          <a:stretch>
            <a:fillRect/>
          </a:stretch>
        </p:blipFill>
        <p:spPr>
          <a:xfrm>
            <a:off x="215299" y="1797913"/>
            <a:ext cx="8678487" cy="2543531"/>
          </a:xfrm>
          <a:prstGeom prst="rect">
            <a:avLst/>
          </a:prstGeom>
        </p:spPr>
      </p:pic>
      <p:pic>
        <p:nvPicPr>
          <p:cNvPr id="15" name="Picture 14">
            <a:extLst>
              <a:ext uri="{FF2B5EF4-FFF2-40B4-BE49-F238E27FC236}">
                <a16:creationId xmlns:a16="http://schemas.microsoft.com/office/drawing/2014/main" id="{4E0C13C8-79C4-DF07-9FEA-F151FB699014}"/>
              </a:ext>
            </a:extLst>
          </p:cNvPr>
          <p:cNvPicPr>
            <a:picLocks noChangeAspect="1"/>
          </p:cNvPicPr>
          <p:nvPr/>
        </p:nvPicPr>
        <p:blipFill>
          <a:blip r:embed="rId6"/>
          <a:stretch>
            <a:fillRect/>
          </a:stretch>
        </p:blipFill>
        <p:spPr>
          <a:xfrm>
            <a:off x="5380371" y="3641881"/>
            <a:ext cx="6596331" cy="2723799"/>
          </a:xfrm>
          <a:prstGeom prst="rect">
            <a:avLst/>
          </a:prstGeom>
        </p:spPr>
      </p:pic>
      <p:sp>
        <p:nvSpPr>
          <p:cNvPr id="19" name="TextBox 18">
            <a:extLst>
              <a:ext uri="{FF2B5EF4-FFF2-40B4-BE49-F238E27FC236}">
                <a16:creationId xmlns:a16="http://schemas.microsoft.com/office/drawing/2014/main" id="{222CA86D-CA88-C2CE-6679-FEED910FB9F7}"/>
              </a:ext>
            </a:extLst>
          </p:cNvPr>
          <p:cNvSpPr txBox="1"/>
          <p:nvPr/>
        </p:nvSpPr>
        <p:spPr>
          <a:xfrm>
            <a:off x="9131301" y="2306901"/>
            <a:ext cx="2501900" cy="646331"/>
          </a:xfrm>
          <a:prstGeom prst="rect">
            <a:avLst/>
          </a:prstGeom>
          <a:noFill/>
        </p:spPr>
        <p:txBody>
          <a:bodyPr wrap="square" rtlCol="0">
            <a:spAutoFit/>
          </a:bodyPr>
          <a:lstStyle/>
          <a:p>
            <a:r>
              <a:rPr lang="en-US" b="1" dirty="0">
                <a:solidFill>
                  <a:srgbClr val="003767"/>
                </a:solidFill>
                <a:latin typeface="Arial" panose="020B0604020202020204" pitchFamily="34" charset="0"/>
                <a:cs typeface="Arial" panose="020B0604020202020204" pitchFamily="34" charset="0"/>
              </a:rPr>
              <a:t>$6,987,547 + $38,032 = $7,025,579</a:t>
            </a:r>
          </a:p>
        </p:txBody>
      </p:sp>
      <p:sp>
        <p:nvSpPr>
          <p:cNvPr id="20" name="TextBox 19">
            <a:extLst>
              <a:ext uri="{FF2B5EF4-FFF2-40B4-BE49-F238E27FC236}">
                <a16:creationId xmlns:a16="http://schemas.microsoft.com/office/drawing/2014/main" id="{DE6FEE7B-6EE2-1F47-0893-0EE04C949C6C}"/>
              </a:ext>
            </a:extLst>
          </p:cNvPr>
          <p:cNvSpPr txBox="1"/>
          <p:nvPr/>
        </p:nvSpPr>
        <p:spPr>
          <a:xfrm>
            <a:off x="517139" y="4542114"/>
            <a:ext cx="4207261" cy="461665"/>
          </a:xfrm>
          <a:prstGeom prst="rect">
            <a:avLst/>
          </a:prstGeom>
          <a:noFill/>
        </p:spPr>
        <p:txBody>
          <a:bodyPr wrap="square" rtlCol="0">
            <a:spAutoFit/>
          </a:bodyPr>
          <a:lstStyle/>
          <a:p>
            <a:r>
              <a:rPr lang="en-US" sz="2400" b="1" dirty="0">
                <a:solidFill>
                  <a:srgbClr val="003767"/>
                </a:solidFill>
                <a:latin typeface="Arial" panose="020B0604020202020204" pitchFamily="34" charset="0"/>
                <a:cs typeface="Arial" panose="020B0604020202020204" pitchFamily="34" charset="0"/>
              </a:rPr>
              <a:t>*Transfers are not included</a:t>
            </a:r>
          </a:p>
        </p:txBody>
      </p:sp>
    </p:spTree>
    <p:extLst>
      <p:ext uri="{BB962C8B-B14F-4D97-AF65-F5344CB8AC3E}">
        <p14:creationId xmlns:p14="http://schemas.microsoft.com/office/powerpoint/2010/main" val="351465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A3FBD-9FA7-F0A6-BC93-AB4B64F0CF8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22D287-82DB-BA92-0CC2-8E642096A01B}"/>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230632D9-D555-0E87-FA39-4FBBB20A4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639698A6-B9E4-D862-E5EE-1397CD530486}"/>
              </a:ext>
            </a:extLst>
          </p:cNvPr>
          <p:cNvPicPr>
            <a:picLocks noChangeAspect="1"/>
          </p:cNvPicPr>
          <p:nvPr/>
        </p:nvPicPr>
        <p:blipFill>
          <a:blip r:embed="rId3"/>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CB739E81-5D9E-3849-5742-BF3D9214FB19}"/>
              </a:ext>
            </a:extLst>
          </p:cNvPr>
          <p:cNvSpPr txBox="1">
            <a:spLocks/>
          </p:cNvSpPr>
          <p:nvPr/>
        </p:nvSpPr>
        <p:spPr>
          <a:xfrm>
            <a:off x="838200" y="250823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4800" b="1" dirty="0">
                <a:latin typeface="Arial" panose="020B0604020202020204" pitchFamily="34" charset="0"/>
                <a:cs typeface="Arial" panose="020B0604020202020204" pitchFamily="34" charset="0"/>
              </a:rPr>
              <a:t>Audit Contracts</a:t>
            </a:r>
          </a:p>
        </p:txBody>
      </p:sp>
      <p:sp>
        <p:nvSpPr>
          <p:cNvPr id="14" name="Content Placeholder 2">
            <a:extLst>
              <a:ext uri="{FF2B5EF4-FFF2-40B4-BE49-F238E27FC236}">
                <a16:creationId xmlns:a16="http://schemas.microsoft.com/office/drawing/2014/main" id="{DA33ECDF-DCC0-9466-5779-60A51D7FE5FD}"/>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endParaRPr lang="en-US" sz="2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39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BB8E6-F905-6BF6-D265-DD86DEC4877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C8D27BC-13F7-4664-4DC2-ABFA40392ADB}"/>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6E6320AD-75E1-0F81-C299-624D5F62E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D8E6BF56-0002-3A82-19B5-132BBD6FC0A8}"/>
              </a:ext>
            </a:extLst>
          </p:cNvPr>
          <p:cNvPicPr>
            <a:picLocks noChangeAspect="1"/>
          </p:cNvPicPr>
          <p:nvPr/>
        </p:nvPicPr>
        <p:blipFill>
          <a:blip r:embed="rId3"/>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7A8A11F6-CE60-C592-063A-5B21A8D7B793}"/>
              </a:ext>
            </a:extLst>
          </p:cNvPr>
          <p:cNvSpPr txBox="1">
            <a:spLocks/>
          </p:cNvSpPr>
          <p:nvPr/>
        </p:nvSpPr>
        <p:spPr>
          <a:xfrm>
            <a:off x="495301" y="2508233"/>
            <a:ext cx="111633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lvl="0" algn="ctr">
              <a:defRPr/>
            </a:pPr>
            <a:r>
              <a:rPr lang="en-US" sz="4800" dirty="0">
                <a:solidFill>
                  <a:sysClr val="windowText" lastClr="000000"/>
                </a:solidFill>
                <a:latin typeface="Arial" panose="020B0604020202020204" pitchFamily="34" charset="0"/>
                <a:cs typeface="Arial" panose="020B0604020202020204" pitchFamily="34" charset="0"/>
              </a:rPr>
              <a:t>2026 Data Input Report (DIR) Additions </a:t>
            </a:r>
          </a:p>
          <a:p>
            <a:pPr lvl="0" algn="ctr">
              <a:defRPr/>
            </a:pPr>
            <a:r>
              <a:rPr lang="en-US" sz="4800" dirty="0">
                <a:solidFill>
                  <a:sysClr val="windowText" lastClr="000000"/>
                </a:solidFill>
                <a:latin typeface="Arial" panose="020B0604020202020204" pitchFamily="34" charset="0"/>
                <a:cs typeface="Arial" panose="020B0604020202020204" pitchFamily="34" charset="0"/>
              </a:rPr>
              <a:t>LOGOS Updates</a:t>
            </a:r>
            <a:endParaRPr lang="en-US" sz="36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0D3F5296-F9F4-F1E7-D619-669B7FB79956}"/>
              </a:ext>
            </a:extLst>
          </p:cNvPr>
          <p:cNvSpPr txBox="1">
            <a:spLocks/>
          </p:cNvSpPr>
          <p:nvPr/>
        </p:nvSpPr>
        <p:spPr>
          <a:xfrm>
            <a:off x="989120" y="1826735"/>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endParaRPr lang="en-US" sz="2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459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25"/>
            <a:ext cx="10515600" cy="1325563"/>
          </a:xfrm>
        </p:spPr>
        <p:txBody>
          <a:bodyPr>
            <a:normAutofit/>
          </a:bodyPr>
          <a:lstStyle/>
          <a:p>
            <a:r>
              <a:rPr sz="4200" dirty="0">
                <a:latin typeface="Arial" panose="020B0604020202020204" pitchFamily="34" charset="0"/>
                <a:cs typeface="Arial" panose="020B0604020202020204" pitchFamily="34" charset="0"/>
              </a:rPr>
              <a:t>Audited Financial Statement Upload</a:t>
            </a:r>
          </a:p>
        </p:txBody>
      </p:sp>
      <p:sp>
        <p:nvSpPr>
          <p:cNvPr id="3" name="Content Placeholder 2"/>
          <p:cNvSpPr>
            <a:spLocks noGrp="1"/>
          </p:cNvSpPr>
          <p:nvPr>
            <p:ph idx="1"/>
          </p:nvPr>
        </p:nvSpPr>
        <p:spPr>
          <a:xfrm>
            <a:off x="838200" y="2397125"/>
            <a:ext cx="10515600" cy="4351339"/>
          </a:xfrm>
        </p:spPr>
        <p:txBody>
          <a:bodyPr>
            <a:normAutofit/>
          </a:bodyPr>
          <a:lstStyle/>
          <a:p>
            <a:r>
              <a:rPr sz="2600" dirty="0">
                <a:latin typeface="Arial" panose="020B0604020202020204" pitchFamily="34" charset="0"/>
                <a:cs typeface="Arial" panose="020B0604020202020204" pitchFamily="34" charset="0"/>
              </a:rPr>
              <a:t>Starting </a:t>
            </a:r>
            <a:r>
              <a:rPr lang="en-US" sz="2600" dirty="0">
                <a:latin typeface="Arial" panose="020B0604020202020204" pitchFamily="34" charset="0"/>
                <a:cs typeface="Arial" panose="020B0604020202020204" pitchFamily="34" charset="0"/>
              </a:rPr>
              <a:t>in FY 2026</a:t>
            </a:r>
            <a:r>
              <a:rPr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audited financial statements</a:t>
            </a:r>
            <a:r>
              <a:rPr sz="2600" dirty="0">
                <a:latin typeface="Arial" panose="020B0604020202020204" pitchFamily="34" charset="0"/>
                <a:cs typeface="Arial" panose="020B0604020202020204" pitchFamily="34" charset="0"/>
              </a:rPr>
              <a:t> will be uploaded directly into LOGOS</a:t>
            </a:r>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 first question on the auditor provided data tab (previously the transmittal document tab) will be a line to upload the PDF of the audited financial statements.</a:t>
            </a:r>
            <a:endParaRPr sz="2600" dirty="0">
              <a:latin typeface="Arial" panose="020B0604020202020204" pitchFamily="34" charset="0"/>
              <a:cs typeface="Arial" panose="020B0604020202020204" pitchFamily="34" charset="0"/>
            </a:endParaRPr>
          </a:p>
          <a:p>
            <a:r>
              <a:rPr sz="2600" dirty="0">
                <a:latin typeface="Arial" panose="020B0604020202020204" pitchFamily="34" charset="0"/>
                <a:cs typeface="Arial" panose="020B0604020202020204" pitchFamily="34" charset="0"/>
              </a:rPr>
              <a:t>Only </a:t>
            </a:r>
            <a:r>
              <a:rPr lang="en-US" sz="2600" dirty="0">
                <a:latin typeface="Arial" panose="020B0604020202020204" pitchFamily="34" charset="0"/>
                <a:cs typeface="Arial" panose="020B0604020202020204" pitchFamily="34" charset="0"/>
              </a:rPr>
              <a:t>PDF</a:t>
            </a:r>
            <a:r>
              <a:rPr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will be</a:t>
            </a:r>
            <a:r>
              <a:rPr sz="2600" dirty="0">
                <a:latin typeface="Arial" panose="020B0604020202020204" pitchFamily="34" charset="0"/>
                <a:cs typeface="Arial" panose="020B0604020202020204" pitchFamily="34" charset="0"/>
              </a:rPr>
              <a:t> accepted</a:t>
            </a:r>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Audited financial statements for FY 20</a:t>
            </a:r>
            <a:r>
              <a:rPr sz="2600" dirty="0">
                <a:latin typeface="Arial" panose="020B0604020202020204" pitchFamily="34" charset="0"/>
                <a:cs typeface="Arial" panose="020B0604020202020204" pitchFamily="34" charset="0"/>
              </a:rPr>
              <a:t>25 and earlier still go through the LGC </a:t>
            </a:r>
            <a:r>
              <a:rPr lang="en-US" sz="2600" dirty="0">
                <a:latin typeface="Arial" panose="020B0604020202020204" pitchFamily="34" charset="0"/>
                <a:cs typeface="Arial" panose="020B0604020202020204" pitchFamily="34" charset="0"/>
              </a:rPr>
              <a:t>File Transfer </a:t>
            </a:r>
            <a:r>
              <a:rPr sz="2600" dirty="0">
                <a:latin typeface="Arial" panose="020B0604020202020204" pitchFamily="34" charset="0"/>
                <a:cs typeface="Arial" panose="020B0604020202020204" pitchFamily="34" charset="0"/>
              </a:rPr>
              <a:t>Portal</a:t>
            </a:r>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7809CC9-123D-3666-FB1E-3204AB9BBBBA}"/>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98E52890-F236-2776-5B01-FC7AD2F86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89DADFE1-10C6-3DF8-0D53-FB8AA636FA33}"/>
              </a:ext>
            </a:extLst>
          </p:cNvPr>
          <p:cNvPicPr>
            <a:picLocks noChangeAspect="1"/>
          </p:cNvPicPr>
          <p:nvPr/>
        </p:nvPicPr>
        <p:blipFill>
          <a:blip r:embed="rId5"/>
          <a:stretch>
            <a:fillRect/>
          </a:stretch>
        </p:blipFill>
        <p:spPr>
          <a:xfrm>
            <a:off x="7867045" y="0"/>
            <a:ext cx="4324955" cy="1066949"/>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1225"/>
            <a:ext cx="10515600" cy="1325563"/>
          </a:xfrm>
        </p:spPr>
        <p:txBody>
          <a:bodyPr>
            <a:normAutofit/>
          </a:bodyPr>
          <a:lstStyle/>
          <a:p>
            <a:r>
              <a:rPr sz="4200" dirty="0">
                <a:latin typeface="Arial" panose="020B0604020202020204" pitchFamily="34" charset="0"/>
                <a:cs typeface="Arial" panose="020B0604020202020204" pitchFamily="34" charset="0"/>
              </a:rPr>
              <a:t>Finance Officer Review</a:t>
            </a:r>
            <a:r>
              <a:rPr lang="en-US" sz="4200" dirty="0">
                <a:latin typeface="Arial" panose="020B0604020202020204" pitchFamily="34" charset="0"/>
                <a:cs typeface="Arial" panose="020B0604020202020204" pitchFamily="34" charset="0"/>
              </a:rPr>
              <a:t> and Sign Off</a:t>
            </a:r>
            <a:endParaRPr sz="4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371725"/>
            <a:ext cx="10515600" cy="4351339"/>
          </a:xfrm>
        </p:spPr>
        <p:txBody>
          <a:bodyPr>
            <a:normAutofit/>
          </a:bodyPr>
          <a:lstStyle/>
          <a:p>
            <a:r>
              <a:rPr sz="2400" dirty="0">
                <a:latin typeface="Arial" panose="020B0604020202020204" pitchFamily="34" charset="0"/>
                <a:cs typeface="Arial" panose="020B0604020202020204" pitchFamily="34" charset="0"/>
              </a:rPr>
              <a:t>Finance Officer must sign off on the DIR before submission</a:t>
            </a:r>
            <a:r>
              <a:rPr lang="en-US"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r>
              <a:rPr sz="2400" dirty="0">
                <a:latin typeface="Arial" panose="020B0604020202020204" pitchFamily="34" charset="0"/>
                <a:cs typeface="Arial" panose="020B0604020202020204" pitchFamily="34" charset="0"/>
              </a:rPr>
              <a:t>New certification checkbox added in LOGOS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The Finance Officer must check this box before the DIR can be submitted.</a:t>
            </a:r>
          </a:p>
          <a:p>
            <a:r>
              <a:rPr lang="en-US" sz="2400" dirty="0">
                <a:latin typeface="Arial" panose="020B0604020202020204" pitchFamily="34" charset="0"/>
                <a:cs typeface="Arial" panose="020B0604020202020204" pitchFamily="34" charset="0"/>
              </a:rPr>
              <a:t>The entire DIR must be complete before the Finance Officer can submit the DIR.</a:t>
            </a:r>
          </a:p>
          <a:p>
            <a:r>
              <a:rPr sz="2400" dirty="0">
                <a:latin typeface="Arial" panose="020B0604020202020204" pitchFamily="34" charset="0"/>
                <a:cs typeface="Arial" panose="020B0604020202020204" pitchFamily="34" charset="0"/>
              </a:rPr>
              <a:t>Auditors should prepare clients ahead of time</a:t>
            </a:r>
            <a:r>
              <a:rPr lang="en-US"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r>
              <a:rPr sz="2400" dirty="0">
                <a:latin typeface="Arial" panose="020B0604020202020204" pitchFamily="34" charset="0"/>
                <a:cs typeface="Arial" panose="020B0604020202020204" pitchFamily="34" charset="0"/>
              </a:rPr>
              <a:t>Make sure </a:t>
            </a:r>
            <a:r>
              <a:rPr lang="en-US" sz="2400"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inance </a:t>
            </a:r>
            <a:r>
              <a:rPr lang="en-US" sz="2400" dirty="0">
                <a:latin typeface="Arial" panose="020B0604020202020204" pitchFamily="34" charset="0"/>
                <a:cs typeface="Arial" panose="020B0604020202020204" pitchFamily="34" charset="0"/>
              </a:rPr>
              <a:t>o</a:t>
            </a:r>
            <a:r>
              <a:rPr sz="2400" dirty="0">
                <a:latin typeface="Arial" panose="020B0604020202020204" pitchFamily="34" charset="0"/>
                <a:cs typeface="Arial" panose="020B0604020202020204" pitchFamily="34" charset="0"/>
              </a:rPr>
              <a:t>fficers have LOGOS access</a:t>
            </a:r>
            <a:r>
              <a:rPr lang="en-US" sz="2400" dirty="0">
                <a:latin typeface="Arial" panose="020B0604020202020204" pitchFamily="34" charset="0"/>
                <a:cs typeface="Arial" panose="020B0604020202020204" pitchFamily="34" charset="0"/>
              </a:rPr>
              <a:t> so there is no submission delay.</a:t>
            </a:r>
          </a:p>
          <a:p>
            <a:r>
              <a:rPr lang="en-US" sz="2400" dirty="0">
                <a:latin typeface="Arial" panose="020B0604020202020204" pitchFamily="34" charset="0"/>
                <a:cs typeface="Arial" panose="020B0604020202020204" pitchFamily="34" charset="0"/>
              </a:rPr>
              <a:t>New finance officers need to go to the update portal to update their information: </a:t>
            </a:r>
            <a:r>
              <a:rPr lang="en-US" sz="2400" dirty="0">
                <a:latin typeface="Arial" panose="020B0604020202020204" pitchFamily="34" charset="0"/>
                <a:cs typeface="Arial" panose="020B0604020202020204" pitchFamily="34" charset="0"/>
                <a:hlinkClick r:id="rId4"/>
              </a:rPr>
              <a:t>Finance Officer Updates · LGC File Transfer Portal</a:t>
            </a:r>
            <a:endParaRPr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817256-7F0A-AC43-A92B-3954616DB54D}"/>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5BAAA197-DFF4-0F84-1B4C-337356DA7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BA7E80D2-88E1-CF0B-50DF-1FE80CA88B7F}"/>
              </a:ext>
            </a:extLst>
          </p:cNvPr>
          <p:cNvPicPr>
            <a:picLocks noChangeAspect="1"/>
          </p:cNvPicPr>
          <p:nvPr/>
        </p:nvPicPr>
        <p:blipFill>
          <a:blip r:embed="rId6"/>
          <a:stretch>
            <a:fillRect/>
          </a:stretch>
        </p:blipFill>
        <p:spPr>
          <a:xfrm>
            <a:off x="7867045" y="0"/>
            <a:ext cx="4324955" cy="1066949"/>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1225"/>
            <a:ext cx="10515600" cy="1325563"/>
          </a:xfrm>
        </p:spPr>
        <p:txBody>
          <a:bodyPr>
            <a:normAutofit/>
          </a:bodyPr>
          <a:lstStyle/>
          <a:p>
            <a:r>
              <a:rPr sz="4200" dirty="0">
                <a:latin typeface="Arial" panose="020B0604020202020204" pitchFamily="34" charset="0"/>
                <a:cs typeface="Arial" panose="020B0604020202020204" pitchFamily="34" charset="0"/>
              </a:rPr>
              <a:t>Audit Submission Date</a:t>
            </a:r>
          </a:p>
        </p:txBody>
      </p:sp>
      <p:sp>
        <p:nvSpPr>
          <p:cNvPr id="3" name="Content Placeholder 2"/>
          <p:cNvSpPr>
            <a:spLocks noGrp="1"/>
          </p:cNvSpPr>
          <p:nvPr>
            <p:ph idx="1"/>
          </p:nvPr>
        </p:nvSpPr>
        <p:spPr>
          <a:xfrm>
            <a:off x="838200" y="2371725"/>
            <a:ext cx="10515600" cy="4351339"/>
          </a:xfrm>
        </p:spPr>
        <p:txBody>
          <a:bodyPr/>
          <a:lstStyle/>
          <a:p>
            <a:r>
              <a:rPr lang="en-US" sz="2600" dirty="0">
                <a:latin typeface="Arial" panose="020B0604020202020204" pitchFamily="34" charset="0"/>
                <a:cs typeface="Arial" panose="020B0604020202020204" pitchFamily="34" charset="0"/>
              </a:rPr>
              <a:t>With the new submission process for the audited financial statements and DIR, the way the submission date is determined has been changed.</a:t>
            </a:r>
            <a:endParaRP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For an audit to be considered submitted, the following must occur:</a:t>
            </a:r>
          </a:p>
          <a:p>
            <a:pPr lvl="1"/>
            <a:r>
              <a:rPr lang="en-US" sz="2600" dirty="0">
                <a:latin typeface="Arial" panose="020B0604020202020204" pitchFamily="34" charset="0"/>
                <a:cs typeface="Arial" panose="020B0604020202020204" pitchFamily="34" charset="0"/>
              </a:rPr>
              <a:t>A PDF of the audited financial statements are uploaded into LOGOS.</a:t>
            </a:r>
          </a:p>
          <a:p>
            <a:pPr lvl="1"/>
            <a:r>
              <a:rPr lang="en-US" sz="2600" dirty="0">
                <a:latin typeface="Arial" panose="020B0604020202020204" pitchFamily="34" charset="0"/>
                <a:cs typeface="Arial" panose="020B0604020202020204" pitchFamily="34" charset="0"/>
              </a:rPr>
              <a:t>The auditor provided data tab of the DIR must be completed by the auditor, saved, and validated by LOGOS.</a:t>
            </a:r>
          </a:p>
          <a:p>
            <a:pPr lvl="1"/>
            <a:endParaRPr dirty="0"/>
          </a:p>
        </p:txBody>
      </p:sp>
      <p:sp>
        <p:nvSpPr>
          <p:cNvPr id="4" name="Rectangle 3">
            <a:extLst>
              <a:ext uri="{FF2B5EF4-FFF2-40B4-BE49-F238E27FC236}">
                <a16:creationId xmlns:a16="http://schemas.microsoft.com/office/drawing/2014/main" id="{152C2260-2EDF-5111-4A1A-043D8AACE20C}"/>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4E7D672D-5A93-05F4-E933-D26CD2E83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1896E4D6-4346-4A06-A402-C48218AE3F04}"/>
              </a:ext>
            </a:extLst>
          </p:cNvPr>
          <p:cNvPicPr>
            <a:picLocks noChangeAspect="1"/>
          </p:cNvPicPr>
          <p:nvPr/>
        </p:nvPicPr>
        <p:blipFill>
          <a:blip r:embed="rId5"/>
          <a:stretch>
            <a:fillRect/>
          </a:stretch>
        </p:blipFill>
        <p:spPr>
          <a:xfrm>
            <a:off x="7867045" y="0"/>
            <a:ext cx="4324955" cy="1066949"/>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8525"/>
            <a:ext cx="10515600" cy="1325563"/>
          </a:xfrm>
        </p:spPr>
        <p:txBody>
          <a:bodyPr>
            <a:normAutofit/>
          </a:bodyPr>
          <a:lstStyle/>
          <a:p>
            <a:r>
              <a:rPr sz="4200" dirty="0">
                <a:latin typeface="Arial" panose="020B0604020202020204" pitchFamily="34" charset="0"/>
                <a:cs typeface="Arial" panose="020B0604020202020204" pitchFamily="34" charset="0"/>
              </a:rPr>
              <a:t>Reminder Emails</a:t>
            </a:r>
          </a:p>
        </p:txBody>
      </p:sp>
      <p:sp>
        <p:nvSpPr>
          <p:cNvPr id="3" name="Content Placeholder 2"/>
          <p:cNvSpPr>
            <a:spLocks noGrp="1"/>
          </p:cNvSpPr>
          <p:nvPr>
            <p:ph idx="1"/>
          </p:nvPr>
        </p:nvSpPr>
        <p:spPr>
          <a:xfrm>
            <a:off x="838200" y="2359025"/>
            <a:ext cx="10515600" cy="4351339"/>
          </a:xfrm>
        </p:spPr>
        <p:txBody>
          <a:bodyPr>
            <a:normAutofit/>
          </a:bodyPr>
          <a:lstStyle/>
          <a:p>
            <a:r>
              <a:rPr sz="2600" dirty="0">
                <a:latin typeface="Arial" panose="020B0604020202020204" pitchFamily="34" charset="0"/>
                <a:cs typeface="Arial" panose="020B0604020202020204" pitchFamily="34" charset="0"/>
              </a:rPr>
              <a:t>LGC will send</a:t>
            </a:r>
            <a:r>
              <a:rPr lang="en-US" sz="2600" dirty="0">
                <a:latin typeface="Arial" panose="020B0604020202020204" pitchFamily="34" charset="0"/>
                <a:cs typeface="Arial" panose="020B0604020202020204" pitchFamily="34" charset="0"/>
              </a:rPr>
              <a:t> automated</a:t>
            </a:r>
            <a:r>
              <a:rPr sz="2600" dirty="0">
                <a:latin typeface="Arial" panose="020B0604020202020204" pitchFamily="34" charset="0"/>
                <a:cs typeface="Arial" panose="020B0604020202020204" pitchFamily="34" charset="0"/>
              </a:rPr>
              <a:t> reminders in the month audits are due</a:t>
            </a:r>
            <a:r>
              <a:rPr lang="en-US" sz="2600" dirty="0">
                <a:latin typeface="Arial" panose="020B0604020202020204" pitchFamily="34" charset="0"/>
                <a:cs typeface="Arial" panose="020B0604020202020204" pitchFamily="34" charset="0"/>
              </a:rPr>
              <a:t> if the audit has not been submitted in LOGOS.</a:t>
            </a:r>
            <a:endParaRPr sz="2600" dirty="0">
              <a:latin typeface="Arial" panose="020B0604020202020204" pitchFamily="34" charset="0"/>
              <a:cs typeface="Arial" panose="020B0604020202020204" pitchFamily="34" charset="0"/>
            </a:endParaRPr>
          </a:p>
          <a:p>
            <a:r>
              <a:rPr sz="2600" dirty="0">
                <a:latin typeface="Arial" panose="020B0604020202020204" pitchFamily="34" charset="0"/>
                <a:cs typeface="Arial" panose="020B0604020202020204" pitchFamily="34" charset="0"/>
              </a:rPr>
              <a:t>Notifications will go to both units and auditors</a:t>
            </a:r>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Notices of Noncompliance will be issued pursuant S.L. 2023-59 (</a:t>
            </a:r>
            <a:r>
              <a:rPr lang="en-US" sz="2600" dirty="0">
                <a:latin typeface="Arial" panose="020B0604020202020204" pitchFamily="34" charset="0"/>
                <a:cs typeface="Arial" panose="020B0604020202020204" pitchFamily="34" charset="0"/>
                <a:hlinkClick r:id="rId4"/>
              </a:rPr>
              <a:t>SB 299</a:t>
            </a:r>
            <a:r>
              <a:rPr lang="en-US" sz="2600" dirty="0">
                <a:latin typeface="Arial" panose="020B0604020202020204" pitchFamily="34" charset="0"/>
                <a:cs typeface="Arial" panose="020B0604020202020204" pitchFamily="34" charset="0"/>
              </a:rPr>
              <a:t>) via mail if audits are not submitted within nine months of fiscal year end.</a:t>
            </a:r>
          </a:p>
        </p:txBody>
      </p:sp>
      <p:sp>
        <p:nvSpPr>
          <p:cNvPr id="4" name="Rectangle 3">
            <a:extLst>
              <a:ext uri="{FF2B5EF4-FFF2-40B4-BE49-F238E27FC236}">
                <a16:creationId xmlns:a16="http://schemas.microsoft.com/office/drawing/2014/main" id="{F1A7524F-6175-D3D1-5765-F0DB0F20CBCA}"/>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4DF0108B-5BF1-5954-6C12-17A48FDBA7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D18BBD25-F5E9-AE8E-9BB2-445ADA2995F8}"/>
              </a:ext>
            </a:extLst>
          </p:cNvPr>
          <p:cNvPicPr>
            <a:picLocks noChangeAspect="1"/>
          </p:cNvPicPr>
          <p:nvPr/>
        </p:nvPicPr>
        <p:blipFill>
          <a:blip r:embed="rId6"/>
          <a:stretch>
            <a:fillRect/>
          </a:stretch>
        </p:blipFill>
        <p:spPr>
          <a:xfrm>
            <a:off x="7867045" y="0"/>
            <a:ext cx="4324955" cy="1066949"/>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1225"/>
            <a:ext cx="10515600" cy="1325563"/>
          </a:xfrm>
        </p:spPr>
        <p:txBody>
          <a:bodyPr>
            <a:normAutofit/>
          </a:bodyPr>
          <a:lstStyle/>
          <a:p>
            <a:r>
              <a:rPr sz="4200" dirty="0">
                <a:latin typeface="Arial" panose="020B0604020202020204" pitchFamily="34" charset="0"/>
                <a:cs typeface="Arial" panose="020B0604020202020204" pitchFamily="34" charset="0"/>
              </a:rPr>
              <a:t>New Questions – F</a:t>
            </a:r>
            <a:r>
              <a:rPr lang="en-US" sz="4200" dirty="0">
                <a:latin typeface="Arial" panose="020B0604020202020204" pitchFamily="34" charset="0"/>
                <a:cs typeface="Arial" panose="020B0604020202020204" pitchFamily="34" charset="0"/>
              </a:rPr>
              <a:t>inance </a:t>
            </a:r>
            <a:r>
              <a:rPr sz="4200" dirty="0">
                <a:latin typeface="Arial" panose="020B0604020202020204" pitchFamily="34" charset="0"/>
                <a:cs typeface="Arial" panose="020B0604020202020204" pitchFamily="34" charset="0"/>
              </a:rPr>
              <a:t>O</a:t>
            </a:r>
            <a:r>
              <a:rPr lang="en-US" sz="4200" dirty="0">
                <a:latin typeface="Arial" panose="020B0604020202020204" pitchFamily="34" charset="0"/>
                <a:cs typeface="Arial" panose="020B0604020202020204" pitchFamily="34" charset="0"/>
              </a:rPr>
              <a:t>fficer</a:t>
            </a:r>
            <a:r>
              <a:rPr sz="4200" dirty="0">
                <a:latin typeface="Arial" panose="020B0604020202020204" pitchFamily="34" charset="0"/>
                <a:cs typeface="Arial" panose="020B0604020202020204" pitchFamily="34" charset="0"/>
              </a:rPr>
              <a:t> Bond</a:t>
            </a:r>
          </a:p>
        </p:txBody>
      </p:sp>
      <p:sp>
        <p:nvSpPr>
          <p:cNvPr id="3" name="Content Placeholder 2"/>
          <p:cNvSpPr>
            <a:spLocks noGrp="1"/>
          </p:cNvSpPr>
          <p:nvPr>
            <p:ph idx="1"/>
          </p:nvPr>
        </p:nvSpPr>
        <p:spPr>
          <a:xfrm>
            <a:off x="838200" y="2371725"/>
            <a:ext cx="10515600" cy="4351339"/>
          </a:xfrm>
        </p:spPr>
        <p:txBody>
          <a:bodyPr>
            <a:normAutofit/>
          </a:bodyPr>
          <a:lstStyle/>
          <a:p>
            <a:r>
              <a:rPr lang="en-US" sz="2600" dirty="0">
                <a:latin typeface="Arial" panose="020B0604020202020204" pitchFamily="34" charset="0"/>
                <a:cs typeface="Arial" panose="020B0604020202020204" pitchFamily="34" charset="0"/>
              </a:rPr>
              <a:t>The Finance Officer Bond required more ARCs than any other question on the DIR.</a:t>
            </a:r>
          </a:p>
          <a:p>
            <a:r>
              <a:rPr lang="en-US" sz="2600" dirty="0">
                <a:latin typeface="Arial" panose="020B0604020202020204" pitchFamily="34" charset="0"/>
                <a:cs typeface="Arial" panose="020B0604020202020204" pitchFamily="34" charset="0"/>
              </a:rPr>
              <a:t>For FY 2026 submissions, </a:t>
            </a:r>
            <a:r>
              <a:rPr sz="2600" dirty="0">
                <a:latin typeface="Arial" panose="020B0604020202020204" pitchFamily="34" charset="0"/>
                <a:cs typeface="Arial" panose="020B0604020202020204" pitchFamily="34" charset="0"/>
              </a:rPr>
              <a:t>LOGOS will now ask for the actual FO </a:t>
            </a:r>
            <a:r>
              <a:rPr lang="en-US" sz="2600" dirty="0">
                <a:latin typeface="Arial" panose="020B0604020202020204" pitchFamily="34" charset="0"/>
                <a:cs typeface="Arial" panose="020B0604020202020204" pitchFamily="34" charset="0"/>
              </a:rPr>
              <a:t>B</a:t>
            </a:r>
            <a:r>
              <a:rPr sz="2600" dirty="0">
                <a:latin typeface="Arial" panose="020B0604020202020204" pitchFamily="34" charset="0"/>
                <a:cs typeface="Arial" panose="020B0604020202020204" pitchFamily="34" charset="0"/>
              </a:rPr>
              <a:t>ond amount</a:t>
            </a:r>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r>
              <a:rPr sz="2600" dirty="0">
                <a:latin typeface="Arial" panose="020B0604020202020204" pitchFamily="34" charset="0"/>
                <a:cs typeface="Arial" panose="020B0604020202020204" pitchFamily="34" charset="0"/>
              </a:rPr>
              <a:t>System will compare bond to </a:t>
            </a:r>
            <a:r>
              <a:rPr lang="en-US" sz="2600" dirty="0">
                <a:latin typeface="Arial" panose="020B0604020202020204" pitchFamily="34" charset="0"/>
                <a:cs typeface="Arial" panose="020B0604020202020204" pitchFamily="34" charset="0"/>
              </a:rPr>
              <a:t>annually budgeted </a:t>
            </a:r>
            <a:r>
              <a:rPr sz="2600" dirty="0">
                <a:latin typeface="Arial" panose="020B0604020202020204" pitchFamily="34" charset="0"/>
                <a:cs typeface="Arial" panose="020B0604020202020204" pitchFamily="34" charset="0"/>
              </a:rPr>
              <a:t>expenditures automatically</a:t>
            </a:r>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r>
              <a:rPr sz="2600" dirty="0">
                <a:latin typeface="Arial" panose="020B0604020202020204" pitchFamily="34" charset="0"/>
                <a:cs typeface="Arial" panose="020B0604020202020204" pitchFamily="34" charset="0"/>
              </a:rPr>
              <a:t>If </a:t>
            </a:r>
            <a:r>
              <a:rPr lang="en-US" sz="2600" dirty="0">
                <a:latin typeface="Arial" panose="020B0604020202020204" pitchFamily="34" charset="0"/>
                <a:cs typeface="Arial" panose="020B0604020202020204" pitchFamily="34" charset="0"/>
              </a:rPr>
              <a:t>the bond</a:t>
            </a:r>
            <a:r>
              <a:rPr sz="2600" dirty="0">
                <a:latin typeface="Arial" panose="020B0604020202020204" pitchFamily="34" charset="0"/>
                <a:cs typeface="Arial" panose="020B0604020202020204" pitchFamily="34" charset="0"/>
              </a:rPr>
              <a:t> appears insufficient, </a:t>
            </a:r>
            <a:r>
              <a:rPr lang="en-US" sz="2600" dirty="0">
                <a:latin typeface="Arial" panose="020B0604020202020204" pitchFamily="34" charset="0"/>
                <a:cs typeface="Arial" panose="020B0604020202020204" pitchFamily="34" charset="0"/>
              </a:rPr>
              <a:t>LOGOS will flag it as an error.</a:t>
            </a:r>
          </a:p>
          <a:p>
            <a:r>
              <a:rPr lang="en-US" sz="2600" dirty="0">
                <a:latin typeface="Arial" panose="020B0604020202020204" pitchFamily="34" charset="0"/>
                <a:cs typeface="Arial" panose="020B0604020202020204" pitchFamily="34" charset="0"/>
              </a:rPr>
              <a:t>The hope is that this new question</a:t>
            </a:r>
            <a:r>
              <a:rPr sz="2600" dirty="0">
                <a:latin typeface="Arial" panose="020B0604020202020204" pitchFamily="34" charset="0"/>
                <a:cs typeface="Arial" panose="020B0604020202020204" pitchFamily="34" charset="0"/>
              </a:rPr>
              <a:t> reduc</a:t>
            </a:r>
            <a:r>
              <a:rPr lang="en-US" sz="2600" dirty="0">
                <a:latin typeface="Arial" panose="020B0604020202020204" pitchFamily="34" charset="0"/>
                <a:cs typeface="Arial" panose="020B0604020202020204" pitchFamily="34" charset="0"/>
              </a:rPr>
              <a:t>es</a:t>
            </a:r>
            <a:r>
              <a:rPr sz="2600" dirty="0">
                <a:latin typeface="Arial" panose="020B0604020202020204" pitchFamily="34" charset="0"/>
                <a:cs typeface="Arial" panose="020B0604020202020204" pitchFamily="34" charset="0"/>
              </a:rPr>
              <a:t> follow-up clarification requests</a:t>
            </a:r>
            <a:r>
              <a:rPr lang="en-US" sz="2600" dirty="0">
                <a:latin typeface="Arial" panose="020B0604020202020204" pitchFamily="34" charset="0"/>
                <a:cs typeface="Arial" panose="020B0604020202020204" pitchFamily="34" charset="0"/>
              </a:rPr>
              <a:t> and decreases turnaround time for reviews.</a:t>
            </a:r>
            <a:endParaRPr sz="2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DAC4492-F2C7-93DE-3B8B-FB9434868411}"/>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1E75FDC1-9261-7D7F-56D9-67D10C8FC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791E646C-5810-ABCC-48FF-1959266B75FD}"/>
              </a:ext>
            </a:extLst>
          </p:cNvPr>
          <p:cNvPicPr>
            <a:picLocks noChangeAspect="1"/>
          </p:cNvPicPr>
          <p:nvPr/>
        </p:nvPicPr>
        <p:blipFill>
          <a:blip r:embed="rId5"/>
          <a:stretch>
            <a:fillRect/>
          </a:stretch>
        </p:blipFill>
        <p:spPr>
          <a:xfrm>
            <a:off x="7867045" y="0"/>
            <a:ext cx="4324955" cy="1066949"/>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8525"/>
            <a:ext cx="10515600" cy="1325563"/>
          </a:xfrm>
        </p:spPr>
        <p:txBody>
          <a:bodyPr>
            <a:normAutofit/>
          </a:bodyPr>
          <a:lstStyle/>
          <a:p>
            <a:r>
              <a:rPr sz="4200" dirty="0">
                <a:latin typeface="Arial" panose="020B0604020202020204" pitchFamily="34" charset="0"/>
                <a:cs typeface="Arial" panose="020B0604020202020204" pitchFamily="34" charset="0"/>
              </a:rPr>
              <a:t>Housing Authority Questions</a:t>
            </a:r>
          </a:p>
        </p:txBody>
      </p:sp>
      <p:sp>
        <p:nvSpPr>
          <p:cNvPr id="3" name="Content Placeholder 2"/>
          <p:cNvSpPr>
            <a:spLocks noGrp="1"/>
          </p:cNvSpPr>
          <p:nvPr>
            <p:ph idx="1"/>
          </p:nvPr>
        </p:nvSpPr>
        <p:spPr>
          <a:xfrm>
            <a:off x="838200" y="2359025"/>
            <a:ext cx="10515600" cy="4351339"/>
          </a:xfrm>
        </p:spPr>
        <p:txBody>
          <a:bodyPr>
            <a:normAutofit/>
          </a:bodyPr>
          <a:lstStyle/>
          <a:p>
            <a:r>
              <a:rPr lang="en-US" sz="2600" dirty="0">
                <a:latin typeface="Arial" panose="020B0604020202020204" pitchFamily="34" charset="0"/>
                <a:cs typeface="Arial" panose="020B0604020202020204" pitchFamily="34" charset="0"/>
              </a:rPr>
              <a:t>We will have two new</a:t>
            </a:r>
            <a:r>
              <a:rPr sz="2600" dirty="0">
                <a:latin typeface="Arial" panose="020B0604020202020204" pitchFamily="34" charset="0"/>
                <a:cs typeface="Arial" panose="020B0604020202020204" pitchFamily="34" charset="0"/>
              </a:rPr>
              <a:t> questions specific to housing authorities</a:t>
            </a:r>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We will ask about </a:t>
            </a:r>
            <a:r>
              <a:rPr sz="2600" dirty="0">
                <a:latin typeface="Arial" panose="020B0604020202020204" pitchFamily="34" charset="0"/>
                <a:cs typeface="Arial" panose="020B0604020202020204" pitchFamily="34" charset="0"/>
              </a:rPr>
              <a:t>FO </a:t>
            </a:r>
            <a:r>
              <a:rPr lang="en-US" sz="2600" dirty="0">
                <a:latin typeface="Arial" panose="020B0604020202020204" pitchFamily="34" charset="0"/>
                <a:cs typeface="Arial" panose="020B0604020202020204" pitchFamily="34" charset="0"/>
              </a:rPr>
              <a:t>B</a:t>
            </a:r>
            <a:r>
              <a:rPr sz="2600" dirty="0">
                <a:latin typeface="Arial" panose="020B0604020202020204" pitchFamily="34" charset="0"/>
                <a:cs typeface="Arial" panose="020B0604020202020204" pitchFamily="34" charset="0"/>
              </a:rPr>
              <a:t>ond compliance with G.S. 159-29</a:t>
            </a:r>
            <a:r>
              <a:rPr lang="en-US" sz="2600" dirty="0">
                <a:latin typeface="Arial" panose="020B0604020202020204" pitchFamily="34" charset="0"/>
                <a:cs typeface="Arial" panose="020B0604020202020204" pitchFamily="34" charset="0"/>
              </a:rPr>
              <a:t>, same as the other units.</a:t>
            </a:r>
            <a:endParaRPr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We will ask if the budget to actual schedules are included for all annually budgeted funds.</a:t>
            </a:r>
          </a:p>
          <a:p>
            <a:r>
              <a:rPr lang="en-US" sz="2600" dirty="0">
                <a:latin typeface="Arial" panose="020B0604020202020204" pitchFamily="34" charset="0"/>
                <a:cs typeface="Arial" panose="020B0604020202020204" pitchFamily="34" charset="0"/>
              </a:rPr>
              <a:t>These questions will ensure</a:t>
            </a:r>
            <a:r>
              <a:rPr sz="2600" dirty="0">
                <a:latin typeface="Arial" panose="020B0604020202020204" pitchFamily="34" charset="0"/>
                <a:cs typeface="Arial" panose="020B0604020202020204" pitchFamily="34" charset="0"/>
              </a:rPr>
              <a:t> consistency with </a:t>
            </a:r>
            <a:r>
              <a:rPr lang="en-US" sz="2600" dirty="0">
                <a:latin typeface="Arial" panose="020B0604020202020204" pitchFamily="34" charset="0"/>
                <a:cs typeface="Arial" panose="020B0604020202020204" pitchFamily="34" charset="0"/>
              </a:rPr>
              <a:t>regulatory and </a:t>
            </a:r>
            <a:r>
              <a:rPr sz="2600" dirty="0">
                <a:latin typeface="Arial" panose="020B0604020202020204" pitchFamily="34" charset="0"/>
                <a:cs typeface="Arial" panose="020B0604020202020204" pitchFamily="34" charset="0"/>
              </a:rPr>
              <a:t>reporting requirements</a:t>
            </a:r>
            <a:r>
              <a:rPr lang="en-US"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FAAA8C3-B0A3-4D31-00EC-E3440557B97D}"/>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79C3DC0A-3E61-E8B1-2391-68B67728E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E477D239-BFA0-8235-5142-188351BCA57B}"/>
              </a:ext>
            </a:extLst>
          </p:cNvPr>
          <p:cNvPicPr>
            <a:picLocks noChangeAspect="1"/>
          </p:cNvPicPr>
          <p:nvPr/>
        </p:nvPicPr>
        <p:blipFill>
          <a:blip r:embed="rId4"/>
          <a:stretch>
            <a:fillRect/>
          </a:stretch>
        </p:blipFill>
        <p:spPr>
          <a:xfrm>
            <a:off x="7867045" y="0"/>
            <a:ext cx="4324955" cy="10669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8525"/>
            <a:ext cx="10515600" cy="1325563"/>
          </a:xfrm>
        </p:spPr>
        <p:txBody>
          <a:bodyPr>
            <a:normAutofit/>
          </a:bodyPr>
          <a:lstStyle/>
          <a:p>
            <a:r>
              <a:rPr sz="4200">
                <a:latin typeface="Arial" panose="020B0604020202020204" pitchFamily="34" charset="0"/>
                <a:cs typeface="Arial" panose="020B0604020202020204" pitchFamily="34" charset="0"/>
              </a:rPr>
              <a:t>Public </a:t>
            </a:r>
            <a:r>
              <a:rPr sz="4200" dirty="0">
                <a:latin typeface="Arial" panose="020B0604020202020204" pitchFamily="34" charset="0"/>
                <a:cs typeface="Arial" panose="020B0604020202020204" pitchFamily="34" charset="0"/>
              </a:rPr>
              <a:t>Posting of Reports</a:t>
            </a:r>
          </a:p>
        </p:txBody>
      </p:sp>
      <p:sp>
        <p:nvSpPr>
          <p:cNvPr id="3" name="Content Placeholder 2"/>
          <p:cNvSpPr>
            <a:spLocks noGrp="1"/>
          </p:cNvSpPr>
          <p:nvPr>
            <p:ph idx="1"/>
          </p:nvPr>
        </p:nvSpPr>
        <p:spPr>
          <a:xfrm>
            <a:off x="838200" y="2359025"/>
            <a:ext cx="10515600" cy="4351339"/>
          </a:xfrm>
        </p:spPr>
        <p:txBody>
          <a:bodyPr>
            <a:normAutofit/>
          </a:bodyPr>
          <a:lstStyle/>
          <a:p>
            <a:r>
              <a:rPr lang="en-US" sz="2600" dirty="0">
                <a:latin typeface="Arial" panose="020B0604020202020204" pitchFamily="34" charset="0"/>
                <a:cs typeface="Arial" panose="020B0604020202020204" pitchFamily="34" charset="0"/>
              </a:rPr>
              <a:t>All stamped audited financial statements, beginning with FY 2020, will be posted on a public website.</a:t>
            </a:r>
            <a:endParaRP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Beginning with FY 2025 DIRs, all submitted DIRs, which include the financial performance indicators, will also be posted on the public website.</a:t>
            </a:r>
            <a:endParaRP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This will increase</a:t>
            </a:r>
            <a:r>
              <a:rPr sz="2600" dirty="0">
                <a:latin typeface="Arial" panose="020B0604020202020204" pitchFamily="34" charset="0"/>
                <a:cs typeface="Arial" panose="020B0604020202020204" pitchFamily="34" charset="0"/>
              </a:rPr>
              <a:t> transparency and accessibility</a:t>
            </a:r>
            <a:r>
              <a:rPr lang="en-US" sz="2600" dirty="0">
                <a:latin typeface="Arial" panose="020B0604020202020204" pitchFamily="34" charset="0"/>
                <a:cs typeface="Arial" panose="020B0604020202020204" pitchFamily="34" charset="0"/>
              </a:rPr>
              <a:t> of financial information.</a:t>
            </a:r>
            <a:endParaRPr sz="2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1130016-621F-EDAB-4565-4F725EEC40E2}"/>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9D0C786B-A941-BB38-4CDC-97B35726E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EE72C622-20FE-1135-78DC-9B562BDDA4A7}"/>
              </a:ext>
            </a:extLst>
          </p:cNvPr>
          <p:cNvPicPr>
            <a:picLocks noChangeAspect="1"/>
          </p:cNvPicPr>
          <p:nvPr/>
        </p:nvPicPr>
        <p:blipFill>
          <a:blip r:embed="rId5"/>
          <a:stretch>
            <a:fillRect/>
          </a:stretch>
        </p:blipFill>
        <p:spPr>
          <a:xfrm>
            <a:off x="7867045" y="0"/>
            <a:ext cx="4324955" cy="1066949"/>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E7C0-E0CD-ADC5-65D9-4376410D332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2FFE2D2-FACB-D73C-7651-9343527397E5}"/>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96A305EF-2AEA-692B-4E2A-D4DD69F14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3F9C1048-3E69-F62D-40B1-86B2DF8B030C}"/>
              </a:ext>
            </a:extLst>
          </p:cNvPr>
          <p:cNvPicPr>
            <a:picLocks noChangeAspect="1"/>
          </p:cNvPicPr>
          <p:nvPr/>
        </p:nvPicPr>
        <p:blipFill>
          <a:blip r:embed="rId5"/>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EFE741F6-F788-E72B-6130-4EC5F0D70F6E}"/>
              </a:ext>
            </a:extLst>
          </p:cNvPr>
          <p:cNvSpPr txBox="1">
            <a:spLocks/>
          </p:cNvSpPr>
          <p:nvPr/>
        </p:nvSpPr>
        <p:spPr>
          <a:xfrm>
            <a:off x="838200" y="54788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Audit Contracts</a:t>
            </a:r>
          </a:p>
        </p:txBody>
      </p:sp>
      <p:sp>
        <p:nvSpPr>
          <p:cNvPr id="14" name="Content Placeholder 2">
            <a:extLst>
              <a:ext uri="{FF2B5EF4-FFF2-40B4-BE49-F238E27FC236}">
                <a16:creationId xmlns:a16="http://schemas.microsoft.com/office/drawing/2014/main" id="{B046E9EA-1EDC-CBE2-E315-C7BBDAC04C4E}"/>
              </a:ext>
            </a:extLst>
          </p:cNvPr>
          <p:cNvSpPr txBox="1">
            <a:spLocks/>
          </p:cNvSpPr>
          <p:nvPr/>
        </p:nvSpPr>
        <p:spPr>
          <a:xfrm>
            <a:off x="435430" y="2421332"/>
            <a:ext cx="11482615" cy="37005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latin typeface="Arial" panose="020B0604020202020204" pitchFamily="34" charset="0"/>
                <a:cs typeface="Arial" panose="020B0604020202020204" pitchFamily="34" charset="0"/>
                <a:hlinkClick r:id="rId6"/>
              </a:rPr>
              <a:t>LGC-205 Standard Audit Contract Rev. 02/2026</a:t>
            </a:r>
            <a:endParaRPr lang="en-US" sz="3200" dirty="0">
              <a:solidFill>
                <a:schemeClr val="tx1"/>
              </a:solidFill>
              <a:latin typeface="Arial" panose="020B0604020202020204" pitchFamily="34" charset="0"/>
              <a:cs typeface="Arial" panose="020B0604020202020204" pitchFamily="34" charset="0"/>
            </a:endParaRPr>
          </a:p>
          <a:p>
            <a:pPr marL="0" indent="0">
              <a:buNone/>
            </a:pP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hlinkClick r:id="rId7"/>
              </a:rPr>
              <a:t>LGC-205 Amendment to Contract to Audit Accounts Rev. 08/2025</a:t>
            </a:r>
            <a:endParaRPr lang="en-US"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a:p>
            <a:pPr lvl="1"/>
            <a:r>
              <a:rPr lang="en-US" sz="3600" b="1" dirty="0">
                <a:solidFill>
                  <a:schemeClr val="tx1"/>
                </a:solidFill>
                <a:latin typeface="Arial" panose="020B0604020202020204" pitchFamily="34" charset="0"/>
                <a:cs typeface="Arial" panose="020B0604020202020204" pitchFamily="34" charset="0"/>
              </a:rPr>
              <a:t>Only these contract versions will be accepted for FY 2026 audits due to contract changes.</a:t>
            </a:r>
          </a:p>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27557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5"/>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E440C30F-50A3-AB88-36E8-90EAF46BB4E9}"/>
              </a:ext>
            </a:extLst>
          </p:cNvPr>
          <p:cNvSpPr txBox="1">
            <a:spLocks/>
          </p:cNvSpPr>
          <p:nvPr/>
        </p:nvSpPr>
        <p:spPr>
          <a:xfrm>
            <a:off x="838200" y="54788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Audit Contracts</a:t>
            </a:r>
          </a:p>
        </p:txBody>
      </p:sp>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838200" y="1614833"/>
            <a:ext cx="10515600" cy="4648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Please only upload contracts and audit-related documents to the LGC File Transfer Portal so they will be date and time-stamped: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hlinkClick r:id="rId6"/>
              </a:rPr>
              <a:t>Standard and Amended Audit Contracts · LGC File Transfer Portal</a:t>
            </a:r>
            <a:endParaRPr lang="en-US" sz="3200" dirty="0">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Engagement letters agreements between unit and auditor. </a:t>
            </a:r>
          </a:p>
          <a:p>
            <a:pPr lvl="1"/>
            <a:r>
              <a:rPr lang="en-US" sz="2800" dirty="0">
                <a:solidFill>
                  <a:schemeClr val="tx1"/>
                </a:solidFill>
                <a:latin typeface="Arial" panose="020B0604020202020204" pitchFamily="34" charset="0"/>
                <a:cs typeface="Arial" panose="020B0604020202020204" pitchFamily="34" charset="0"/>
              </a:rPr>
              <a:t>Conflicts between the terms of the engagement letter and the terms of the audit contract?  The terms of the audit contract shall take precedence.</a:t>
            </a:r>
          </a:p>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65601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5353-21CB-17A7-F642-9783A7FDAF1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BBD9AF-7089-D895-F4BB-2F21AF94BCC0}"/>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545749D9-D3AC-CCAF-ABB7-AD7C4A106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B6CA589D-F02A-4D51-0AC4-A25CE6A0680A}"/>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94FBDE1C-6FBA-A265-278F-E2F3EFD87EFC}"/>
              </a:ext>
            </a:extLst>
          </p:cNvPr>
          <p:cNvSpPr txBox="1">
            <a:spLocks/>
          </p:cNvSpPr>
          <p:nvPr/>
        </p:nvSpPr>
        <p:spPr>
          <a:xfrm>
            <a:off x="838200" y="55873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Audit Contracts</a:t>
            </a:r>
          </a:p>
        </p:txBody>
      </p:sp>
      <p:sp>
        <p:nvSpPr>
          <p:cNvPr id="14" name="Content Placeholder 2">
            <a:extLst>
              <a:ext uri="{FF2B5EF4-FFF2-40B4-BE49-F238E27FC236}">
                <a16:creationId xmlns:a16="http://schemas.microsoft.com/office/drawing/2014/main" id="{9C7470AD-E07B-A8C5-1738-B208F0442801}"/>
              </a:ext>
            </a:extLst>
          </p:cNvPr>
          <p:cNvSpPr txBox="1">
            <a:spLocks/>
          </p:cNvSpPr>
          <p:nvPr/>
        </p:nvSpPr>
        <p:spPr>
          <a:xfrm>
            <a:off x="571500" y="1826733"/>
            <a:ext cx="11303000" cy="4681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28959F1-805D-1844-8C9A-29D0D871EE22}"/>
              </a:ext>
            </a:extLst>
          </p:cNvPr>
          <p:cNvSpPr txBox="1"/>
          <p:nvPr/>
        </p:nvSpPr>
        <p:spPr>
          <a:xfrm>
            <a:off x="317500" y="1436915"/>
            <a:ext cx="11412947" cy="5375831"/>
          </a:xfrm>
          <a:prstGeom prst="rect">
            <a:avLst/>
          </a:prstGeom>
          <a:noFill/>
        </p:spPr>
        <p:txBody>
          <a:bodyPr wrap="square">
            <a:spAutoFit/>
          </a:bodyPr>
          <a:lstStyle/>
          <a:p>
            <a:pPr>
              <a:spcAft>
                <a:spcPts val="600"/>
              </a:spcAft>
            </a:pPr>
            <a:r>
              <a:rPr lang="en-US" sz="2100" dirty="0">
                <a:latin typeface="Arial" panose="020B0604020202020204" pitchFamily="34" charset="0"/>
                <a:cs typeface="Arial" panose="020B0604020202020204" pitchFamily="34" charset="0"/>
                <a:hlinkClick r:id="rId5"/>
              </a:rPr>
              <a:t>Changes to the FY 2026 Contract Form (Pgs. 1-5)</a:t>
            </a:r>
            <a:endParaRPr lang="en-US" sz="2100" dirty="0">
              <a:latin typeface="Arial" panose="020B0604020202020204" pitchFamily="34" charset="0"/>
              <a:cs typeface="Arial" panose="020B0604020202020204" pitchFamily="34" charset="0"/>
            </a:endParaRPr>
          </a:p>
          <a:p>
            <a:pPr marL="285744" indent="-285744">
              <a:spcAft>
                <a:spcPts val="400"/>
              </a:spcAft>
              <a:buFont typeface="Arial" panose="020B0604020202020204" pitchFamily="34" charset="0"/>
              <a:buChar char="•"/>
            </a:pPr>
            <a:r>
              <a:rPr lang="en-US" sz="2100" dirty="0">
                <a:latin typeface="Arial" panose="020B0604020202020204" pitchFamily="34" charset="0"/>
                <a:cs typeface="Arial" panose="020B0604020202020204" pitchFamily="34" charset="0"/>
              </a:rPr>
              <a:t>Basic financial statement changes due to GASB Statement No. 103 </a:t>
            </a:r>
          </a:p>
          <a:p>
            <a:pPr marL="285744" indent="-285744">
              <a:spcAft>
                <a:spcPts val="400"/>
              </a:spcAft>
              <a:buFont typeface="Arial" panose="020B0604020202020204" pitchFamily="34" charset="0"/>
              <a:buChar char="•"/>
            </a:pPr>
            <a:r>
              <a:rPr lang="en-US" sz="2100" dirty="0">
                <a:latin typeface="Arial" panose="020B0604020202020204" pitchFamily="34" charset="0"/>
                <a:cs typeface="Arial" panose="020B0604020202020204" pitchFamily="34" charset="0"/>
              </a:rPr>
              <a:t>Change in thresholds for both Federal and State single audits </a:t>
            </a:r>
          </a:p>
          <a:p>
            <a:pPr marL="285744" indent="-285744">
              <a:spcAft>
                <a:spcPts val="400"/>
              </a:spcAft>
              <a:buFont typeface="Arial" panose="020B0604020202020204" pitchFamily="34" charset="0"/>
              <a:buChar char="•"/>
            </a:pPr>
            <a:r>
              <a:rPr lang="en-US" sz="2100" dirty="0">
                <a:latin typeface="Arial" panose="020B0604020202020204" pitchFamily="34" charset="0"/>
                <a:cs typeface="Arial" panose="020B0604020202020204" pitchFamily="34" charset="0"/>
              </a:rPr>
              <a:t>Guidance for when parties know the submission date will exceed 6 months after fiscal year end</a:t>
            </a:r>
          </a:p>
          <a:p>
            <a:pPr marL="285744" indent="-285744">
              <a:spcAft>
                <a:spcPts val="400"/>
              </a:spcAft>
              <a:buFont typeface="Arial" panose="020B0604020202020204" pitchFamily="34" charset="0"/>
              <a:buChar char="•"/>
            </a:pPr>
            <a:r>
              <a:rPr lang="en-US" sz="2100" dirty="0">
                <a:latin typeface="Arial" panose="020B0604020202020204" pitchFamily="34" charset="0"/>
                <a:cs typeface="Arial" panose="020B0604020202020204" pitchFamily="34" charset="0"/>
              </a:rPr>
              <a:t>Changes in references to AU-C §265 and AU-C §260 report</a:t>
            </a:r>
          </a:p>
          <a:p>
            <a:pPr marL="285744" indent="-285744">
              <a:spcAft>
                <a:spcPts val="400"/>
              </a:spcAft>
              <a:buFont typeface="Arial" panose="020B0604020202020204" pitchFamily="34" charset="0"/>
              <a:buChar char="•"/>
            </a:pPr>
            <a:r>
              <a:rPr lang="en-US" sz="2100" dirty="0">
                <a:latin typeface="Arial" panose="020B0604020202020204" pitchFamily="34" charset="0"/>
                <a:cs typeface="Arial" panose="020B0604020202020204" pitchFamily="34" charset="0"/>
              </a:rPr>
              <a:t>Pre-issuance review / corrective action as a result of peer review findings or quality control deficiencies</a:t>
            </a:r>
          </a:p>
          <a:p>
            <a:pPr marL="285744" indent="-285744">
              <a:spcAft>
                <a:spcPts val="400"/>
              </a:spcAft>
              <a:buFont typeface="Arial" panose="020B0604020202020204" pitchFamily="34" charset="0"/>
              <a:buChar char="•"/>
            </a:pPr>
            <a:r>
              <a:rPr lang="en-US" sz="2100" dirty="0">
                <a:latin typeface="Arial" panose="020B0604020202020204" pitchFamily="34" charset="0"/>
                <a:cs typeface="Arial" panose="020B0604020202020204" pitchFamily="34" charset="0"/>
              </a:rPr>
              <a:t>Clarification on who is responsible for submitting the audit report per G.S. 159-34 and the Data Input Report (DIR) </a:t>
            </a:r>
          </a:p>
          <a:p>
            <a:pPr marL="285744" indent="-285744">
              <a:spcAft>
                <a:spcPts val="400"/>
              </a:spcAft>
              <a:buFont typeface="Arial" panose="020B0604020202020204" pitchFamily="34" charset="0"/>
              <a:buChar char="•"/>
            </a:pPr>
            <a:r>
              <a:rPr lang="en-US" sz="2100" dirty="0">
                <a:latin typeface="Arial" panose="020B0604020202020204" pitchFamily="34" charset="0"/>
                <a:cs typeface="Arial" panose="020B0604020202020204" pitchFamily="34" charset="0"/>
              </a:rPr>
              <a:t>Finance officer certification required in a timely manner to ensure that all data inputted in LOGOS used for preparation of the financial statements and required supplementary information is complete and accurate</a:t>
            </a:r>
          </a:p>
          <a:p>
            <a:pPr marL="742932" lvl="1" indent="-285744">
              <a:buFont typeface="Arial" panose="020B0604020202020204" pitchFamily="34" charset="0"/>
              <a:buChar char="•"/>
            </a:pPr>
            <a:r>
              <a:rPr lang="en-US" sz="2100" dirty="0">
                <a:latin typeface="Arial" panose="020B0604020202020204" pitchFamily="34" charset="0"/>
                <a:cs typeface="Arial" panose="020B0604020202020204" pitchFamily="34" charset="0"/>
              </a:rPr>
              <a:t>Submission is not complete and shall not be accepted by the Secretary until the finance officer has reviewed and certified the DIR in accordance with Paragraph 14.</a:t>
            </a:r>
          </a:p>
        </p:txBody>
      </p:sp>
    </p:spTree>
    <p:extLst>
      <p:ext uri="{BB962C8B-B14F-4D97-AF65-F5344CB8AC3E}">
        <p14:creationId xmlns:p14="http://schemas.microsoft.com/office/powerpoint/2010/main" val="282972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5D173-F7DC-729D-57D8-88F90CEA725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27D2205-8FEB-D5B7-9AB2-2FE9C95B0C1B}"/>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E618A0D4-4655-92BB-1289-F9F0DE463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F9930243-3D16-116C-48E0-A5D003882ACD}"/>
              </a:ext>
            </a:extLst>
          </p:cNvPr>
          <p:cNvPicPr>
            <a:picLocks noChangeAspect="1"/>
          </p:cNvPicPr>
          <p:nvPr/>
        </p:nvPicPr>
        <p:blipFill>
          <a:blip r:embed="rId4"/>
          <a:stretch>
            <a:fillRect/>
          </a:stretch>
        </p:blipFill>
        <p:spPr>
          <a:xfrm>
            <a:off x="7867045" y="0"/>
            <a:ext cx="4324955" cy="1066949"/>
          </a:xfrm>
          <a:prstGeom prst="rect">
            <a:avLst/>
          </a:prstGeom>
        </p:spPr>
      </p:pic>
      <p:sp>
        <p:nvSpPr>
          <p:cNvPr id="13" name="Title 1">
            <a:extLst>
              <a:ext uri="{FF2B5EF4-FFF2-40B4-BE49-F238E27FC236}">
                <a16:creationId xmlns:a16="http://schemas.microsoft.com/office/drawing/2014/main" id="{23B1D085-9055-C1E1-274E-B8631ADC0832}"/>
              </a:ext>
            </a:extLst>
          </p:cNvPr>
          <p:cNvSpPr txBox="1">
            <a:spLocks/>
          </p:cNvSpPr>
          <p:nvPr/>
        </p:nvSpPr>
        <p:spPr>
          <a:xfrm>
            <a:off x="838200" y="55873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Audit Contracts</a:t>
            </a:r>
          </a:p>
        </p:txBody>
      </p:sp>
      <p:sp>
        <p:nvSpPr>
          <p:cNvPr id="14" name="Content Placeholder 2">
            <a:extLst>
              <a:ext uri="{FF2B5EF4-FFF2-40B4-BE49-F238E27FC236}">
                <a16:creationId xmlns:a16="http://schemas.microsoft.com/office/drawing/2014/main" id="{324F2477-121A-86D0-48B0-565377D5E8BA}"/>
              </a:ext>
            </a:extLst>
          </p:cNvPr>
          <p:cNvSpPr txBox="1">
            <a:spLocks/>
          </p:cNvSpPr>
          <p:nvPr/>
        </p:nvSpPr>
        <p:spPr>
          <a:xfrm>
            <a:off x="571500" y="1826733"/>
            <a:ext cx="11303000" cy="4681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defRPr/>
            </a:pPr>
            <a:endParaRPr lang="en-US" sz="2600" dirty="0">
              <a:solidFill>
                <a:sysClr val="windowText" lastClr="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3C2707D-A5B3-292E-00E4-6CDDDED125F7}"/>
              </a:ext>
            </a:extLst>
          </p:cNvPr>
          <p:cNvSpPr txBox="1"/>
          <p:nvPr/>
        </p:nvSpPr>
        <p:spPr>
          <a:xfrm>
            <a:off x="317500" y="1765897"/>
            <a:ext cx="11412947" cy="4370427"/>
          </a:xfrm>
          <a:prstGeom prst="rect">
            <a:avLst/>
          </a:prstGeom>
          <a:noFill/>
        </p:spPr>
        <p:txBody>
          <a:bodyPr wrap="square">
            <a:spAutoFit/>
          </a:bodyPr>
          <a:lstStyle/>
          <a:p>
            <a:pPr>
              <a:spcAft>
                <a:spcPts val="600"/>
              </a:spcAft>
            </a:pPr>
            <a:r>
              <a:rPr lang="en-US" sz="2100" dirty="0">
                <a:latin typeface="Arial" panose="020B0604020202020204" pitchFamily="34" charset="0"/>
                <a:cs typeface="Arial" panose="020B0604020202020204" pitchFamily="34" charset="0"/>
                <a:hlinkClick r:id="rId5"/>
              </a:rPr>
              <a:t>Instructions on Completing the Audit Contract Form (Pgs. 6-8)</a:t>
            </a:r>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Other important information</a:t>
            </a:r>
          </a:p>
          <a:p>
            <a:pPr marL="342891" indent="-342891">
              <a:buFont typeface="Arial" panose="020B0604020202020204" pitchFamily="34" charset="0"/>
              <a:buChar char="•"/>
            </a:pPr>
            <a:r>
              <a:rPr lang="en-US" sz="2100" dirty="0">
                <a:latin typeface="Arial" panose="020B0604020202020204" pitchFamily="34" charset="0"/>
                <a:cs typeface="Arial" panose="020B0604020202020204" pitchFamily="34" charset="0"/>
              </a:rPr>
              <a:t>Staff Review</a:t>
            </a:r>
          </a:p>
          <a:p>
            <a:pPr marL="342891" indent="-342891">
              <a:buFont typeface="Arial" panose="020B0604020202020204" pitchFamily="34" charset="0"/>
              <a:buChar char="•"/>
            </a:pPr>
            <a:r>
              <a:rPr lang="en-US" sz="2100" dirty="0">
                <a:latin typeface="Arial" panose="020B0604020202020204" pitchFamily="34" charset="0"/>
                <a:cs typeface="Arial" panose="020B0604020202020204" pitchFamily="34" charset="0"/>
              </a:rPr>
              <a:t>DPCU Audit contract requirements</a:t>
            </a:r>
          </a:p>
          <a:p>
            <a:pPr marL="342891" indent="-342891">
              <a:buFont typeface="Arial" panose="020B0604020202020204" pitchFamily="34" charset="0"/>
              <a:buChar char="•"/>
            </a:pPr>
            <a:r>
              <a:rPr lang="en-US" sz="2100" dirty="0">
                <a:latin typeface="Arial" panose="020B0604020202020204" pitchFamily="34" charset="0"/>
                <a:cs typeface="Arial" panose="020B0604020202020204" pitchFamily="34" charset="0"/>
              </a:rPr>
              <a:t>Amended Contracts</a:t>
            </a:r>
          </a:p>
          <a:p>
            <a:pPr marL="800080" lvl="1" indent="-342891">
              <a:buFont typeface="Arial" panose="020B0604020202020204" pitchFamily="34" charset="0"/>
              <a:buChar char="•"/>
            </a:pPr>
            <a:r>
              <a:rPr lang="en-US" sz="2100" dirty="0">
                <a:latin typeface="Arial" panose="020B0604020202020204" pitchFamily="34" charset="0"/>
                <a:cs typeface="Arial" panose="020B0604020202020204" pitchFamily="34" charset="0"/>
              </a:rPr>
              <a:t>Needed if audit cannot be completed by the date specified in the original contract or the fees specified in the original contract are modified </a:t>
            </a:r>
          </a:p>
          <a:p>
            <a:pPr marL="1257269" lvl="2" indent="-342891">
              <a:buFont typeface="Arial" panose="020B0604020202020204" pitchFamily="34" charset="0"/>
              <a:buChar char="•"/>
            </a:pPr>
            <a:r>
              <a:rPr lang="en-US" sz="2100" dirty="0">
                <a:latin typeface="Arial" panose="020B0604020202020204" pitchFamily="34" charset="0"/>
                <a:cs typeface="Arial" panose="020B0604020202020204" pitchFamily="34" charset="0"/>
                <a:hlinkClick r:id="rId6"/>
              </a:rPr>
              <a:t>Instructions for Submitting Audit Contract Amendments</a:t>
            </a:r>
            <a:endParaRPr lang="en-US" sz="21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US" sz="2100" dirty="0">
                <a:latin typeface="Arial" panose="020B0604020202020204" pitchFamily="34" charset="0"/>
                <a:cs typeface="Arial" panose="020B0604020202020204" pitchFamily="34" charset="0"/>
              </a:rPr>
              <a:t>Submission of Invoices (units other than hospitals)</a:t>
            </a:r>
          </a:p>
          <a:p>
            <a:pPr marL="800080" lvl="1" indent="-342891">
              <a:buFont typeface="Arial" panose="020B0604020202020204" pitchFamily="34" charset="0"/>
              <a:buChar char="•"/>
            </a:pPr>
            <a:r>
              <a:rPr lang="en-US" sz="2100" dirty="0">
                <a:latin typeface="Arial" panose="020B0604020202020204" pitchFamily="34" charset="0"/>
                <a:cs typeface="Arial" panose="020B0604020202020204" pitchFamily="34" charset="0"/>
              </a:rPr>
              <a:t>Rule 20 NCAC 03 .0505: “All invoices for services rendered in an audit engagement as defined in Rule .0503 of this Section shall be submitted to the Secretary for approval before any payment is made. Payment before approval is a violation of law pursuant to G.S. 159-34(a).”</a:t>
            </a:r>
          </a:p>
        </p:txBody>
      </p:sp>
    </p:spTree>
    <p:extLst>
      <p:ext uri="{BB962C8B-B14F-4D97-AF65-F5344CB8AC3E}">
        <p14:creationId xmlns:p14="http://schemas.microsoft.com/office/powerpoint/2010/main" val="107699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B673E5-3DBC-7B51-3990-7287F8D8C5BA}"/>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10;&#10;Description automatically generated with medium confidence">
            <a:extLst>
              <a:ext uri="{FF2B5EF4-FFF2-40B4-BE49-F238E27FC236}">
                <a16:creationId xmlns:a16="http://schemas.microsoft.com/office/drawing/2014/main" id="{F44353B4-C0EF-2522-1C8C-A798F4F88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989178FA-9C8C-4620-7A13-7BF0F32FA69E}"/>
              </a:ext>
            </a:extLst>
          </p:cNvPr>
          <p:cNvPicPr>
            <a:picLocks noChangeAspect="1"/>
          </p:cNvPicPr>
          <p:nvPr/>
        </p:nvPicPr>
        <p:blipFill>
          <a:blip r:embed="rId4"/>
          <a:stretch>
            <a:fillRect/>
          </a:stretch>
        </p:blipFill>
        <p:spPr>
          <a:xfrm>
            <a:off x="7867045" y="0"/>
            <a:ext cx="4324955" cy="1066949"/>
          </a:xfrm>
          <a:prstGeom prst="rect">
            <a:avLst/>
          </a:prstGeom>
        </p:spPr>
      </p:pic>
      <p:sp>
        <p:nvSpPr>
          <p:cNvPr id="8" name="Title 1">
            <a:extLst>
              <a:ext uri="{FF2B5EF4-FFF2-40B4-BE49-F238E27FC236}">
                <a16:creationId xmlns:a16="http://schemas.microsoft.com/office/drawing/2014/main" id="{CB556E0F-0207-C98A-0A3D-4905F1869A94}"/>
              </a:ext>
            </a:extLst>
          </p:cNvPr>
          <p:cNvSpPr txBox="1">
            <a:spLocks/>
          </p:cNvSpPr>
          <p:nvPr/>
        </p:nvSpPr>
        <p:spPr>
          <a:xfrm>
            <a:off x="334355" y="5941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Audit Contracts </a:t>
            </a:r>
          </a:p>
        </p:txBody>
      </p:sp>
      <p:sp>
        <p:nvSpPr>
          <p:cNvPr id="9" name="Content Placeholder 2">
            <a:extLst>
              <a:ext uri="{FF2B5EF4-FFF2-40B4-BE49-F238E27FC236}">
                <a16:creationId xmlns:a16="http://schemas.microsoft.com/office/drawing/2014/main" id="{E2D2F2EF-9526-834B-181F-A3616CAE642E}"/>
              </a:ext>
            </a:extLst>
          </p:cNvPr>
          <p:cNvSpPr txBox="1">
            <a:spLocks/>
          </p:cNvSpPr>
          <p:nvPr/>
        </p:nvSpPr>
        <p:spPr>
          <a:xfrm>
            <a:off x="574585" y="1919749"/>
            <a:ext cx="11652433" cy="4481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lnSpc>
                <a:spcPct val="100000"/>
              </a:lnSpc>
              <a:defRPr/>
            </a:pPr>
            <a:r>
              <a:rPr lang="en-US" sz="3300" dirty="0">
                <a:solidFill>
                  <a:schemeClr val="tx1"/>
                </a:solidFill>
                <a:latin typeface="Arial" panose="020B0604020202020204" pitchFamily="34" charset="0"/>
                <a:cs typeface="Arial" panose="020B0604020202020204" pitchFamily="34" charset="0"/>
              </a:rPr>
              <a:t>LGC staff must have completed review of the prior year audit, and all prior year invoices for audit work are received and approved by LGC staff before the next fiscal year contract can be approved.</a:t>
            </a:r>
          </a:p>
          <a:p>
            <a:pPr marL="228594" indent="-228594" defTabSz="914377">
              <a:lnSpc>
                <a:spcPct val="100000"/>
              </a:lnSpc>
              <a:defRPr/>
            </a:pPr>
            <a:r>
              <a:rPr lang="en-US" sz="3300" dirty="0">
                <a:solidFill>
                  <a:schemeClr val="tx1"/>
                </a:solidFill>
                <a:latin typeface="Arial" panose="020B0604020202020204" pitchFamily="34" charset="0"/>
                <a:cs typeface="Arial" panose="020B0604020202020204" pitchFamily="34" charset="0"/>
              </a:rPr>
              <a:t>Your audit contract is not valid until it is approved by the Secretary of the LGC.</a:t>
            </a:r>
          </a:p>
          <a:p>
            <a:pPr lvl="1">
              <a:lnSpc>
                <a:spcPct val="100000"/>
              </a:lnSpc>
              <a:spcBef>
                <a:spcPts val="1000"/>
              </a:spcBef>
              <a:defRPr/>
            </a:pPr>
            <a:r>
              <a:rPr lang="en-US" sz="2900" dirty="0">
                <a:solidFill>
                  <a:schemeClr val="tx1"/>
                </a:solidFill>
                <a:latin typeface="Arial" panose="020B0604020202020204" pitchFamily="34" charset="0"/>
                <a:cs typeface="Arial" panose="020B0604020202020204" pitchFamily="34" charset="0"/>
              </a:rPr>
              <a:t>Recommend audit work not begin until you have an approved Audit contract.</a:t>
            </a:r>
          </a:p>
        </p:txBody>
      </p:sp>
    </p:spTree>
    <p:extLst>
      <p:ext uri="{BB962C8B-B14F-4D97-AF65-F5344CB8AC3E}">
        <p14:creationId xmlns:p14="http://schemas.microsoft.com/office/powerpoint/2010/main" val="93695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3183B-0276-C623-AAB6-AB469AC29E5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41DBF8-C4C3-B364-B6BD-6CF8041A07CA}"/>
              </a:ext>
            </a:extLst>
          </p:cNvPr>
          <p:cNvSpPr/>
          <p:nvPr/>
        </p:nvSpPr>
        <p:spPr>
          <a:xfrm>
            <a:off x="0" y="1"/>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10;&#10;Description automatically generated with medium confidence">
            <a:extLst>
              <a:ext uri="{FF2B5EF4-FFF2-40B4-BE49-F238E27FC236}">
                <a16:creationId xmlns:a16="http://schemas.microsoft.com/office/drawing/2014/main" id="{64D587F8-EBA2-7E81-0761-3AEDF38CC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6" name="Picture 5">
            <a:extLst>
              <a:ext uri="{FF2B5EF4-FFF2-40B4-BE49-F238E27FC236}">
                <a16:creationId xmlns:a16="http://schemas.microsoft.com/office/drawing/2014/main" id="{079C1942-C148-B4E3-0778-81562DB2E549}"/>
              </a:ext>
            </a:extLst>
          </p:cNvPr>
          <p:cNvPicPr>
            <a:picLocks noChangeAspect="1"/>
          </p:cNvPicPr>
          <p:nvPr/>
        </p:nvPicPr>
        <p:blipFill>
          <a:blip r:embed="rId4"/>
          <a:stretch>
            <a:fillRect/>
          </a:stretch>
        </p:blipFill>
        <p:spPr>
          <a:xfrm>
            <a:off x="7867045" y="0"/>
            <a:ext cx="4324955" cy="1066949"/>
          </a:xfrm>
          <a:prstGeom prst="rect">
            <a:avLst/>
          </a:prstGeom>
        </p:spPr>
      </p:pic>
      <p:sp>
        <p:nvSpPr>
          <p:cNvPr id="8" name="Title 1">
            <a:extLst>
              <a:ext uri="{FF2B5EF4-FFF2-40B4-BE49-F238E27FC236}">
                <a16:creationId xmlns:a16="http://schemas.microsoft.com/office/drawing/2014/main" id="{3B402259-3A27-7E39-062B-D3A44B3937FC}"/>
              </a:ext>
            </a:extLst>
          </p:cNvPr>
          <p:cNvSpPr txBox="1">
            <a:spLocks/>
          </p:cNvSpPr>
          <p:nvPr/>
        </p:nvSpPr>
        <p:spPr>
          <a:xfrm>
            <a:off x="334355" y="5941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Audit Contracts </a:t>
            </a:r>
          </a:p>
        </p:txBody>
      </p:sp>
      <p:sp>
        <p:nvSpPr>
          <p:cNvPr id="9" name="Content Placeholder 2">
            <a:extLst>
              <a:ext uri="{FF2B5EF4-FFF2-40B4-BE49-F238E27FC236}">
                <a16:creationId xmlns:a16="http://schemas.microsoft.com/office/drawing/2014/main" id="{9B44287A-C30C-3E80-2B30-668AEFA4BE43}"/>
              </a:ext>
            </a:extLst>
          </p:cNvPr>
          <p:cNvSpPr txBox="1">
            <a:spLocks/>
          </p:cNvSpPr>
          <p:nvPr/>
        </p:nvSpPr>
        <p:spPr>
          <a:xfrm>
            <a:off x="269785" y="1493269"/>
            <a:ext cx="11652433" cy="3603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lnSpc>
                <a:spcPct val="100000"/>
              </a:lnSpc>
              <a:defRPr/>
            </a:pPr>
            <a:r>
              <a:rPr lang="en-US" sz="3300" dirty="0">
                <a:solidFill>
                  <a:schemeClr val="tx1"/>
                </a:solidFill>
                <a:latin typeface="Arial" panose="020B0604020202020204" pitchFamily="34" charset="0"/>
                <a:cs typeface="Arial" panose="020B0604020202020204" pitchFamily="34" charset="0"/>
              </a:rPr>
              <a:t>Contracts must include:</a:t>
            </a:r>
          </a:p>
          <a:p>
            <a:pPr lvl="1">
              <a:lnSpc>
                <a:spcPct val="100000"/>
              </a:lnSpc>
            </a:pPr>
            <a:r>
              <a:rPr lang="en-US" sz="2800" dirty="0">
                <a:solidFill>
                  <a:schemeClr val="tx1"/>
                </a:solidFill>
                <a:latin typeface="Arial" panose="020B0604020202020204" pitchFamily="34" charset="0"/>
                <a:cs typeface="Arial" panose="020B0604020202020204" pitchFamily="34" charset="0"/>
              </a:rPr>
              <a:t>The “Date the Audit Will Be Submitted to the LGC”</a:t>
            </a:r>
          </a:p>
          <a:p>
            <a:pPr lvl="2">
              <a:lnSpc>
                <a:spcPct val="100000"/>
              </a:lnSpc>
            </a:pPr>
            <a:r>
              <a:rPr lang="en-US" sz="2400" dirty="0">
                <a:solidFill>
                  <a:schemeClr val="tx1"/>
                </a:solidFill>
                <a:latin typeface="Arial" panose="020B0604020202020204" pitchFamily="34" charset="0"/>
                <a:cs typeface="Arial" panose="020B0604020202020204" pitchFamily="34" charset="0"/>
              </a:rPr>
              <a:t>The “Date the Audit Will Be Submitted to the LGC” should list the actual date, not the past due date.</a:t>
            </a:r>
          </a:p>
          <a:p>
            <a:pPr lvl="1">
              <a:lnSpc>
                <a:spcPct val="100000"/>
              </a:lnSpc>
            </a:pPr>
            <a:r>
              <a:rPr lang="en-US" sz="2800" dirty="0">
                <a:solidFill>
                  <a:schemeClr val="tx1"/>
                </a:solidFill>
                <a:latin typeface="Arial" panose="020B0604020202020204" pitchFamily="34" charset="0"/>
                <a:cs typeface="Arial" panose="020B0604020202020204" pitchFamily="34" charset="0"/>
              </a:rPr>
              <a:t>If the Unit’s audit is not going to be submitted by the contracted date, in</a:t>
            </a:r>
            <a:r>
              <a:rPr lang="en-US" sz="2300" dirty="0">
                <a:solidFill>
                  <a:schemeClr val="tx1"/>
                </a:solidFill>
                <a:latin typeface="Arial" panose="020B0604020202020204" pitchFamily="34" charset="0"/>
                <a:cs typeface="Arial" panose="020B0604020202020204" pitchFamily="34" charset="0"/>
              </a:rPr>
              <a:t>clude a high-level explanation of why the audit is late.</a:t>
            </a:r>
          </a:p>
        </p:txBody>
      </p:sp>
      <p:graphicFrame>
        <p:nvGraphicFramePr>
          <p:cNvPr id="12" name="Table 11">
            <a:extLst>
              <a:ext uri="{FF2B5EF4-FFF2-40B4-BE49-F238E27FC236}">
                <a16:creationId xmlns:a16="http://schemas.microsoft.com/office/drawing/2014/main" id="{72F91FF8-715B-8458-C436-0CA4EE23CF31}"/>
              </a:ext>
            </a:extLst>
          </p:cNvPr>
          <p:cNvGraphicFramePr>
            <a:graphicFrameLocks noGrp="1"/>
          </p:cNvGraphicFramePr>
          <p:nvPr>
            <p:extLst>
              <p:ext uri="{D42A27DB-BD31-4B8C-83A1-F6EECF244321}">
                <p14:modId xmlns:p14="http://schemas.microsoft.com/office/powerpoint/2010/main" val="3045294195"/>
              </p:ext>
            </p:extLst>
          </p:nvPr>
        </p:nvGraphicFramePr>
        <p:xfrm>
          <a:off x="838202" y="4433903"/>
          <a:ext cx="10011756" cy="2121399"/>
        </p:xfrm>
        <a:graphic>
          <a:graphicData uri="http://schemas.openxmlformats.org/drawingml/2006/table">
            <a:tbl>
              <a:tblPr firstRow="1" bandRow="1">
                <a:tableStyleId>{5C22544A-7EE6-4342-B048-85BDC9FD1C3A}</a:tableStyleId>
              </a:tblPr>
              <a:tblGrid>
                <a:gridCol w="3337252">
                  <a:extLst>
                    <a:ext uri="{9D8B030D-6E8A-4147-A177-3AD203B41FA5}">
                      <a16:colId xmlns:a16="http://schemas.microsoft.com/office/drawing/2014/main" val="641549360"/>
                    </a:ext>
                  </a:extLst>
                </a:gridCol>
                <a:gridCol w="3337252">
                  <a:extLst>
                    <a:ext uri="{9D8B030D-6E8A-4147-A177-3AD203B41FA5}">
                      <a16:colId xmlns:a16="http://schemas.microsoft.com/office/drawing/2014/main" val="3195204820"/>
                    </a:ext>
                  </a:extLst>
                </a:gridCol>
                <a:gridCol w="3337252">
                  <a:extLst>
                    <a:ext uri="{9D8B030D-6E8A-4147-A177-3AD203B41FA5}">
                      <a16:colId xmlns:a16="http://schemas.microsoft.com/office/drawing/2014/main" val="3254218260"/>
                    </a:ext>
                  </a:extLst>
                </a:gridCol>
              </a:tblGrid>
              <a:tr h="1178553">
                <a:tc>
                  <a:txBody>
                    <a:bodyPr/>
                    <a:lstStyle/>
                    <a:p>
                      <a:pPr algn="ctr" fontAlgn="b"/>
                      <a:r>
                        <a:rPr lang="en-US" sz="1900" u="none" strike="noStrike" dirty="0">
                          <a:effectLst/>
                          <a:latin typeface="+mn-lt"/>
                        </a:rPr>
                        <a:t>Fiscal </a:t>
                      </a:r>
                    </a:p>
                    <a:p>
                      <a:pPr algn="ctr" fontAlgn="b"/>
                      <a:r>
                        <a:rPr lang="en-US" sz="1900" u="none" strike="noStrike" dirty="0">
                          <a:effectLst/>
                          <a:latin typeface="+mn-lt"/>
                        </a:rPr>
                        <a:t>Year-End</a:t>
                      </a:r>
                      <a:endParaRPr lang="en-US" sz="1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u="none" strike="noStrike" dirty="0">
                          <a:effectLst/>
                          <a:latin typeface="+mn-lt"/>
                        </a:rPr>
                        <a:t>Audit on time if received by</a:t>
                      </a:r>
                      <a:endParaRPr lang="en-US" sz="1900" b="0" i="0" u="none" strike="noStrike" dirty="0">
                        <a:solidFill>
                          <a:srgbClr val="000000"/>
                        </a:solidFill>
                        <a:effectLst/>
                        <a:latin typeface="+mn-lt"/>
                      </a:endParaRPr>
                    </a:p>
                    <a:p>
                      <a:pPr algn="ctr"/>
                      <a:endParaRPr lang="en-US" sz="1900"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u="none" strike="noStrike" dirty="0">
                          <a:effectLst/>
                          <a:latin typeface="+mn-lt"/>
                        </a:rPr>
                        <a:t>Audit is late if it is received on or after </a:t>
                      </a:r>
                      <a:r>
                        <a:rPr lang="en-US" sz="1500" u="none" strike="noStrike" dirty="0">
                          <a:solidFill>
                            <a:srgbClr val="FFFF00"/>
                          </a:solidFill>
                          <a:effectLst/>
                          <a:latin typeface="+mn-lt"/>
                        </a:rPr>
                        <a:t>(Amended Contract Required)</a:t>
                      </a:r>
                      <a:endParaRPr lang="en-US" sz="1500" b="0" i="0" u="none" strike="noStrike" dirty="0">
                        <a:solidFill>
                          <a:srgbClr val="FFFF00"/>
                        </a:solidFill>
                        <a:effectLst/>
                        <a:latin typeface="+mn-lt"/>
                      </a:endParaRPr>
                    </a:p>
                  </a:txBody>
                  <a:tcPr anchor="ctr"/>
                </a:tc>
                <a:extLst>
                  <a:ext uri="{0D108BD9-81ED-4DB2-BD59-A6C34878D82A}">
                    <a16:rowId xmlns:a16="http://schemas.microsoft.com/office/drawing/2014/main" val="3484028770"/>
                  </a:ext>
                </a:extLst>
              </a:tr>
              <a:tr h="471423">
                <a:tc>
                  <a:txBody>
                    <a:bodyPr/>
                    <a:lstStyle/>
                    <a:p>
                      <a:pPr algn="ctr"/>
                      <a:r>
                        <a:rPr lang="en-US" sz="1300" b="1" dirty="0"/>
                        <a:t>30-Jun</a:t>
                      </a:r>
                    </a:p>
                  </a:txBody>
                  <a:tcPr/>
                </a:tc>
                <a:tc>
                  <a:txBody>
                    <a:bodyPr/>
                    <a:lstStyle/>
                    <a:p>
                      <a:pPr algn="ctr"/>
                      <a:r>
                        <a:rPr lang="en-US" sz="1300" b="1" dirty="0"/>
                        <a:t>31-Dec</a:t>
                      </a:r>
                    </a:p>
                  </a:txBody>
                  <a:tcPr/>
                </a:tc>
                <a:tc>
                  <a:txBody>
                    <a:bodyPr/>
                    <a:lstStyle/>
                    <a:p>
                      <a:pPr algn="ctr"/>
                      <a:r>
                        <a:rPr lang="en-US" sz="1300" b="1" dirty="0"/>
                        <a:t>1-Jan</a:t>
                      </a:r>
                    </a:p>
                  </a:txBody>
                  <a:tcPr/>
                </a:tc>
                <a:extLst>
                  <a:ext uri="{0D108BD9-81ED-4DB2-BD59-A6C34878D82A}">
                    <a16:rowId xmlns:a16="http://schemas.microsoft.com/office/drawing/2014/main" val="3382696448"/>
                  </a:ext>
                </a:extLst>
              </a:tr>
              <a:tr h="471423">
                <a:tc>
                  <a:txBody>
                    <a:bodyPr/>
                    <a:lstStyle/>
                    <a:p>
                      <a:pPr algn="ctr"/>
                      <a:r>
                        <a:rPr lang="en-US" sz="1300" b="1" dirty="0"/>
                        <a:t>31-Mar</a:t>
                      </a:r>
                    </a:p>
                  </a:txBody>
                  <a:tcPr/>
                </a:tc>
                <a:tc>
                  <a:txBody>
                    <a:bodyPr/>
                    <a:lstStyle/>
                    <a:p>
                      <a:pPr algn="ctr"/>
                      <a:r>
                        <a:rPr lang="en-US" sz="1300" b="1" dirty="0"/>
                        <a:t>30-Sept</a:t>
                      </a:r>
                    </a:p>
                  </a:txBody>
                  <a:tcPr/>
                </a:tc>
                <a:tc>
                  <a:txBody>
                    <a:bodyPr/>
                    <a:lstStyle/>
                    <a:p>
                      <a:pPr algn="ctr"/>
                      <a:r>
                        <a:rPr lang="en-US" sz="1300" b="1" dirty="0"/>
                        <a:t>1-Oct</a:t>
                      </a:r>
                    </a:p>
                  </a:txBody>
                  <a:tcPr/>
                </a:tc>
                <a:extLst>
                  <a:ext uri="{0D108BD9-81ED-4DB2-BD59-A6C34878D82A}">
                    <a16:rowId xmlns:a16="http://schemas.microsoft.com/office/drawing/2014/main" val="45375524"/>
                  </a:ext>
                </a:extLst>
              </a:tr>
            </a:tbl>
          </a:graphicData>
        </a:graphic>
      </p:graphicFrame>
    </p:spTree>
    <p:extLst>
      <p:ext uri="{BB962C8B-B14F-4D97-AF65-F5344CB8AC3E}">
        <p14:creationId xmlns:p14="http://schemas.microsoft.com/office/powerpoint/2010/main" val="1429089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ivision xmlns="d039593b-b3c6-4c10-8732-8aac6422e621" xsi:nil="true"/>
    <DescriptionOfUse xmlns="53b27bb2-5cdf-4d5d-a8a9-08b1d48a6f4c" xsi:nil="true"/>
    <_dlc_DocId xmlns="d039593b-b3c6-4c10-8732-8aac6422e621">SZA3YSNECVJS-1827996637-12</_dlc_DocId>
    <_dlc_DocIdUrl xmlns="d039593b-b3c6-4c10-8732-8aac6422e621">
      <Url>https://nctreasurer365.sharepoint.com/sites/Compass/comm/CommunicationsTools/_layouts/15/DocIdRedir.aspx?ID=SZA3YSNECVJS-1827996637-12</Url>
      <Description>SZA3YSNECVJS-1827996637-12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6749B1D48414246AA735B60F522209D" ma:contentTypeVersion="9" ma:contentTypeDescription="Create a new document." ma:contentTypeScope="" ma:versionID="41e411bcb892c173a6bf82363949cf3b">
  <xsd:schema xmlns:xsd="http://www.w3.org/2001/XMLSchema" xmlns:xs="http://www.w3.org/2001/XMLSchema" xmlns:p="http://schemas.microsoft.com/office/2006/metadata/properties" xmlns:ns2="d039593b-b3c6-4c10-8732-8aac6422e621" xmlns:ns3="53b27bb2-5cdf-4d5d-a8a9-08b1d48a6f4c" targetNamespace="http://schemas.microsoft.com/office/2006/metadata/properties" ma:root="true" ma:fieldsID="a0b0d398c162cf4084a55c5300ed1bc9" ns2:_="" ns3:_="">
    <xsd:import namespace="d039593b-b3c6-4c10-8732-8aac6422e621"/>
    <xsd:import namespace="53b27bb2-5cdf-4d5d-a8a9-08b1d48a6f4c"/>
    <xsd:element name="properties">
      <xsd:complexType>
        <xsd:sequence>
          <xsd:element name="documentManagement">
            <xsd:complexType>
              <xsd:all>
                <xsd:element ref="ns2:Division" minOccurs="0"/>
                <xsd:element ref="ns3:DescriptionOfUse"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593b-b3c6-4c10-8732-8aac6422e621" elementFormDefault="qualified">
    <xsd:import namespace="http://schemas.microsoft.com/office/2006/documentManagement/types"/>
    <xsd:import namespace="http://schemas.microsoft.com/office/infopath/2007/PartnerControls"/>
    <xsd:element name="Division" ma:index="4" nillable="true" ma:displayName="Division" ma:internalName="Division" ma:readOnly="false">
      <xsd:simpleType>
        <xsd:restriction base="dms:Text"/>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3b27bb2-5cdf-4d5d-a8a9-08b1d48a6f4c" elementFormDefault="qualified">
    <xsd:import namespace="http://schemas.microsoft.com/office/2006/documentManagement/types"/>
    <xsd:import namespace="http://schemas.microsoft.com/office/infopath/2007/PartnerControls"/>
    <xsd:element name="DescriptionOfUse" ma:index="5" nillable="true" ma:displayName="Description of Use" ma:internalName="Description_x0020_of_x0020_Use0" ma:readOnly="fals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AC8728-34F4-4DB1-A152-94965891A827}">
  <ds:schemaRefs>
    <ds:schemaRef ds:uri="http://schemas.microsoft.com/sharepoint/v3/contenttype/forms"/>
  </ds:schemaRefs>
</ds:datastoreItem>
</file>

<file path=customXml/itemProps2.xml><?xml version="1.0" encoding="utf-8"?>
<ds:datastoreItem xmlns:ds="http://schemas.openxmlformats.org/officeDocument/2006/customXml" ds:itemID="{939ABC9A-2C3F-4D6D-847A-CACCDE07674C}">
  <ds:schemaRefs>
    <ds:schemaRef ds:uri="http://schemas.microsoft.com/sharepoint/events"/>
  </ds:schemaRefs>
</ds:datastoreItem>
</file>

<file path=customXml/itemProps3.xml><?xml version="1.0" encoding="utf-8"?>
<ds:datastoreItem xmlns:ds="http://schemas.openxmlformats.org/officeDocument/2006/customXml" ds:itemID="{4EF03708-149D-43A4-9D3A-121F06E2FD63}">
  <ds:schemaRefs>
    <ds:schemaRef ds:uri="d039593b-b3c6-4c10-8732-8aac6422e621"/>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53b27bb2-5cdf-4d5d-a8a9-08b1d48a6f4c"/>
  </ds:schemaRefs>
</ds:datastoreItem>
</file>

<file path=customXml/itemProps4.xml><?xml version="1.0" encoding="utf-8"?>
<ds:datastoreItem xmlns:ds="http://schemas.openxmlformats.org/officeDocument/2006/customXml" ds:itemID="{59E2039C-72BE-46FA-ACB9-67309C34D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9593b-b3c6-4c10-8732-8aac6422e621"/>
    <ds:schemaRef ds:uri="53b27bb2-5cdf-4d5d-a8a9-08b1d48a6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33fc54b-e5a3-4ebc-8425-8e88f827fc4f}" enabled="0" method="" siteId="{033fc54b-e5a3-4ebc-8425-8e88f827fc4f}" removed="1"/>
</clbl:labelList>
</file>

<file path=docProps/app.xml><?xml version="1.0" encoding="utf-8"?>
<Properties xmlns="http://schemas.openxmlformats.org/officeDocument/2006/extended-properties" xmlns:vt="http://schemas.openxmlformats.org/officeDocument/2006/docPropsVTypes">
  <Template>Office 2013 - 2022 Theme</Template>
  <TotalTime>6184</TotalTime>
  <Words>4846</Words>
  <Application>Microsoft Office PowerPoint</Application>
  <PresentationFormat>Widescreen</PresentationFormat>
  <Paragraphs>343</Paragraphs>
  <Slides>37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Aptos</vt:lpstr>
      <vt:lpstr>Arial</vt:lpstr>
      <vt:lpstr>Calibri</vt:lpstr>
      <vt:lpstr>Calibri Light</vt:lpstr>
      <vt:lpstr>Constantia</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G.S. 159‑29. Fidelity bonds</vt:lpstr>
      <vt:lpstr>G.S. 159‑29. Fidelity bonds</vt:lpstr>
      <vt:lpstr>Budgetary Issues – Statutory compliance / violations  G.S. 159-8 </vt:lpstr>
      <vt:lpstr>Budgetary Issues – Statutory compliance / violations  G.S. 159-13 </vt:lpstr>
      <vt:lpstr>Budgetary Issues – Statutory compliance / violations  G.S. 159-28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Audited Financial Statement Upload</vt:lpstr>
      <vt:lpstr>Finance Officer Review and Sign Off</vt:lpstr>
      <vt:lpstr>Audit Submission Date</vt:lpstr>
      <vt:lpstr>Reminder Emails</vt:lpstr>
      <vt:lpstr>New Questions – Finance Officer Bond</vt:lpstr>
      <vt:lpstr>Housing Authority Questions</vt:lpstr>
      <vt:lpstr>Public Posting of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Parker</dc:creator>
  <cp:lastModifiedBy>Melissa Cundey</cp:lastModifiedBy>
  <cp:revision>39</cp:revision>
  <cp:lastPrinted>2026-05-12T15:53:31Z</cp:lastPrinted>
  <dcterms:created xsi:type="dcterms:W3CDTF">2024-09-30T14:06:28Z</dcterms:created>
  <dcterms:modified xsi:type="dcterms:W3CDTF">2026-05-12T16:00:26Z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0x010100B6749B1D48414246AA735B60F522209D</vt:lpwstr>
  </property>
  <property fmtid="{D5CDD505-2E9C-101B-9397-08002B2CF9AE}" pid="3" name="_dlc_DocIdItemGuid">
    <vt:lpwstr>a6195ad5-a38b-486c-b78d-7e86f19c76d8</vt:lpwstr>
  </property>
</Properties>
</file>