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358" r:id="rId2"/>
    <p:sldId id="321" r:id="rId3"/>
    <p:sldId id="341" r:id="rId4"/>
    <p:sldId id="322" r:id="rId5"/>
    <p:sldId id="323" r:id="rId6"/>
    <p:sldId id="344" r:id="rId7"/>
    <p:sldId id="345" r:id="rId8"/>
    <p:sldId id="324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353" r:id="rId17"/>
    <p:sldId id="354" r:id="rId18"/>
    <p:sldId id="355" r:id="rId19"/>
    <p:sldId id="325" r:id="rId20"/>
    <p:sldId id="356" r:id="rId21"/>
    <p:sldId id="326" r:id="rId22"/>
    <p:sldId id="327" r:id="rId23"/>
    <p:sldId id="328" r:id="rId24"/>
    <p:sldId id="329" r:id="rId25"/>
    <p:sldId id="330" r:id="rId26"/>
    <p:sldId id="357" r:id="rId27"/>
    <p:sldId id="331" r:id="rId28"/>
    <p:sldId id="332" r:id="rId29"/>
    <p:sldId id="333" r:id="rId30"/>
    <p:sldId id="335" r:id="rId31"/>
    <p:sldId id="336" r:id="rId32"/>
    <p:sldId id="337" r:id="rId33"/>
    <p:sldId id="338" r:id="rId34"/>
    <p:sldId id="339" r:id="rId35"/>
    <p:sldId id="340" r:id="rId36"/>
    <p:sldId id="359" r:id="rId37"/>
    <p:sldId id="360" r:id="rId38"/>
    <p:sldId id="361" r:id="rId39"/>
    <p:sldId id="362" r:id="rId40"/>
    <p:sldId id="363" r:id="rId41"/>
    <p:sldId id="364" r:id="rId42"/>
    <p:sldId id="365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9536F-76E4-4829-8181-8ED5F8C6BDD3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96AE8-F035-43A6-AFBA-E1129E77A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07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296AE8-F035-43A6-AFBA-E1129E77A6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34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OGPPT_Cupploa_nochimney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67712"/>
            <a:ext cx="9144000" cy="45902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362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52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1800-5E5E-460A-A0B9-60E6C211CEA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9297-9EE3-4927-9433-A197FC74A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2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1800-5E5E-460A-A0B9-60E6C211CEA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9297-9EE3-4927-9433-A197FC74A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5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1800-5E5E-460A-A0B9-60E6C211CEA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9297-9EE3-4927-9433-A197FC74A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48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1800-5E5E-460A-A0B9-60E6C211CEA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9297-9EE3-4927-9433-A197FC74A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1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1800-5E5E-460A-A0B9-60E6C211CEA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9297-9EE3-4927-9433-A197FC74A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8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1800-5E5E-460A-A0B9-60E6C211CEA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9297-9EE3-4927-9433-A197FC74A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9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1800-5E5E-460A-A0B9-60E6C211CEA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9297-9EE3-4927-9433-A197FC74A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44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1800-5E5E-460A-A0B9-60E6C211CEA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9297-9EE3-4927-9433-A197FC74A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6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1800-5E5E-460A-A0B9-60E6C211CEA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9297-9EE3-4927-9433-A197FC74A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14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1800-5E5E-460A-A0B9-60E6C211CEA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9297-9EE3-4927-9433-A197FC74A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9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OG_BottomBar_full.bmp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grpSp>
        <p:nvGrpSpPr>
          <p:cNvPr id="40" name="Group 39"/>
          <p:cNvGrpSpPr/>
          <p:nvPr/>
        </p:nvGrpSpPr>
        <p:grpSpPr>
          <a:xfrm>
            <a:off x="4267200" y="6553200"/>
            <a:ext cx="4724400" cy="152400"/>
            <a:chOff x="4267200" y="6553200"/>
            <a:chExt cx="4724400" cy="152400"/>
          </a:xfrm>
        </p:grpSpPr>
        <p:sp>
          <p:nvSpPr>
            <p:cNvPr id="8" name="Rectangle 7"/>
            <p:cNvSpPr/>
            <p:nvPr/>
          </p:nvSpPr>
          <p:spPr bwMode="auto">
            <a:xfrm>
              <a:off x="5486400" y="6553200"/>
              <a:ext cx="152400" cy="152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267200" y="6553200"/>
              <a:ext cx="152400" cy="152400"/>
            </a:xfrm>
            <a:prstGeom prst="rect">
              <a:avLst/>
            </a:prstGeom>
            <a:solidFill>
              <a:schemeClr val="bg1">
                <a:alpha val="1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791200" y="6553200"/>
              <a:ext cx="152400" cy="152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4572000" y="6553200"/>
              <a:ext cx="152400" cy="152400"/>
            </a:xfrm>
            <a:prstGeom prst="rect">
              <a:avLst/>
            </a:prstGeom>
            <a:solidFill>
              <a:schemeClr val="bg1">
                <a:alpha val="1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096000" y="6553200"/>
              <a:ext cx="152400" cy="1524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4876800" y="6553200"/>
              <a:ext cx="152400" cy="15240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6400800" y="6553200"/>
              <a:ext cx="152400" cy="1524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5181600" y="6553200"/>
              <a:ext cx="152400" cy="15240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924800" y="6553200"/>
              <a:ext cx="152400" cy="152400"/>
            </a:xfrm>
            <a:prstGeom prst="rect">
              <a:avLst/>
            </a:prstGeom>
            <a:solidFill>
              <a:schemeClr val="bg1">
                <a:alpha val="7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6705600" y="6553200"/>
              <a:ext cx="152400" cy="15240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8229600" y="6553200"/>
              <a:ext cx="152400" cy="152400"/>
            </a:xfrm>
            <a:prstGeom prst="rect">
              <a:avLst/>
            </a:prstGeom>
            <a:solidFill>
              <a:schemeClr val="bg1">
                <a:alpha val="7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7010400" y="6553200"/>
              <a:ext cx="152400" cy="15240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8534400" y="6553200"/>
              <a:ext cx="152400" cy="152400"/>
            </a:xfrm>
            <a:prstGeom prst="rect">
              <a:avLst/>
            </a:prstGeom>
            <a:solidFill>
              <a:schemeClr val="bg1">
                <a:alpha val="9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7315200" y="6553200"/>
              <a:ext cx="152400" cy="1524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8839200" y="6553200"/>
              <a:ext cx="152400" cy="152400"/>
            </a:xfrm>
            <a:prstGeom prst="rect">
              <a:avLst/>
            </a:prstGeom>
            <a:solidFill>
              <a:schemeClr val="bg1">
                <a:alpha val="9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7620000" y="6553200"/>
              <a:ext cx="152400" cy="1524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95400" y="6400801"/>
            <a:ext cx="9144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21800-5E5E-460A-A0B9-60E6C211CEAE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0" y="6400801"/>
            <a:ext cx="28956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00801"/>
            <a:ext cx="21336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E9297-9EE3-4927-9433-A197FC74A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2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GAAP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362200"/>
            <a:ext cx="8382000" cy="3429000"/>
          </a:xfrm>
        </p:spPr>
        <p:txBody>
          <a:bodyPr>
            <a:normAutofit/>
          </a:bodyPr>
          <a:lstStyle/>
          <a:p>
            <a:r>
              <a:rPr lang="en-US" dirty="0"/>
              <a:t>2026 Independent Auditors’ Conference</a:t>
            </a:r>
          </a:p>
          <a:p>
            <a:endParaRPr lang="en-US" dirty="0"/>
          </a:p>
          <a:p>
            <a:r>
              <a:rPr lang="en-US" sz="2400" i="1" dirty="0"/>
              <a:t>Presented by</a:t>
            </a:r>
          </a:p>
          <a:p>
            <a:r>
              <a:rPr lang="en-US" sz="3200" dirty="0"/>
              <a:t>Gregory S. Allison, CPA</a:t>
            </a:r>
          </a:p>
          <a:p>
            <a:r>
              <a:rPr lang="en-US" sz="3200" dirty="0"/>
              <a:t>Teaching Professor</a:t>
            </a:r>
          </a:p>
        </p:txBody>
      </p:sp>
    </p:spTree>
    <p:extLst>
      <p:ext uri="{BB962C8B-B14F-4D97-AF65-F5344CB8AC3E}">
        <p14:creationId xmlns:p14="http://schemas.microsoft.com/office/powerpoint/2010/main" val="2263150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62C90-177C-2007-F12B-0E10AE2F1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Financial Summary (Government-Wide)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4CD50-F4F2-6E25-F9DC-AB8DE6144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Compare statement of net position’s current year to the prior year for both activities (governmental and business-type)</a:t>
            </a:r>
          </a:p>
          <a:p>
            <a:pPr lvl="1"/>
            <a:r>
              <a:rPr lang="en-US" dirty="0"/>
              <a:t>Total assets (delineate capital assets and other assets)</a:t>
            </a:r>
          </a:p>
          <a:p>
            <a:pPr lvl="1"/>
            <a:r>
              <a:rPr lang="en-US" dirty="0"/>
              <a:t>Total deferred inflows and outflows</a:t>
            </a:r>
          </a:p>
          <a:p>
            <a:pPr lvl="1"/>
            <a:r>
              <a:rPr lang="en-US" dirty="0"/>
              <a:t>Total liabilities (delineate long-term liabilities and other liabilities)</a:t>
            </a:r>
          </a:p>
          <a:p>
            <a:pPr lvl="1"/>
            <a:r>
              <a:rPr lang="en-US" dirty="0"/>
              <a:t>Total net position (distinguish elements)</a:t>
            </a:r>
          </a:p>
        </p:txBody>
      </p:sp>
    </p:spTree>
    <p:extLst>
      <p:ext uri="{BB962C8B-B14F-4D97-AF65-F5344CB8AC3E}">
        <p14:creationId xmlns:p14="http://schemas.microsoft.com/office/powerpoint/2010/main" val="1938334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63B0A-0B9F-9F13-455C-E8F207727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D557C-A594-3E08-F943-10A675D16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500" dirty="0"/>
              <a:t>Financial Summary (Government-Wide)</a:t>
            </a:r>
            <a:br>
              <a:rPr lang="en-US" sz="3500" dirty="0"/>
            </a:br>
            <a:r>
              <a:rPr lang="en-US" sz="3500" dirty="0"/>
              <a:t>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BF8E6-8589-C65C-1CA1-6FAC17DCD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Compare statement of activities’ current year to the prior year for both activities (governmental and business-type) </a:t>
            </a:r>
          </a:p>
          <a:p>
            <a:pPr lvl="1"/>
            <a:r>
              <a:rPr lang="en-US" dirty="0"/>
              <a:t>Program revenues (distinguish sources)</a:t>
            </a:r>
          </a:p>
          <a:p>
            <a:pPr lvl="1"/>
            <a:r>
              <a:rPr lang="en-US" dirty="0"/>
              <a:t>General revenues (by major source)</a:t>
            </a:r>
          </a:p>
          <a:p>
            <a:pPr lvl="1"/>
            <a:r>
              <a:rPr lang="en-US" dirty="0"/>
              <a:t>Total revenues</a:t>
            </a:r>
          </a:p>
          <a:p>
            <a:pPr lvl="1"/>
            <a:r>
              <a:rPr lang="en-US" dirty="0"/>
              <a:t>Program expenses (by function or activity)</a:t>
            </a:r>
          </a:p>
          <a:p>
            <a:pPr lvl="1"/>
            <a:r>
              <a:rPr lang="en-US" dirty="0"/>
              <a:t>Total expenses</a:t>
            </a:r>
          </a:p>
          <a:p>
            <a:pPr lvl="1"/>
            <a:r>
              <a:rPr lang="en-US" dirty="0"/>
              <a:t>Excess (deficiency) before other events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421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498C1-451B-4142-82E3-590AC3EB0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Financial Summary (Government-Wide)</a:t>
            </a:r>
            <a:b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4914C-5DEC-F860-9DB0-48B76A977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 statement of activities’…(cont.)</a:t>
            </a:r>
          </a:p>
          <a:p>
            <a:pPr lvl="1"/>
            <a:r>
              <a:rPr lang="en-US" dirty="0"/>
              <a:t>Contributions to term/permanent endowments (if applicable)</a:t>
            </a:r>
          </a:p>
          <a:p>
            <a:pPr lvl="1"/>
            <a:r>
              <a:rPr lang="en-US" dirty="0"/>
              <a:t>Transfers (if applicable)</a:t>
            </a:r>
          </a:p>
          <a:p>
            <a:pPr lvl="1"/>
            <a:r>
              <a:rPr lang="en-US" dirty="0"/>
              <a:t>Unusual or infrequent items (if applicable)</a:t>
            </a:r>
          </a:p>
          <a:p>
            <a:pPr lvl="1"/>
            <a:r>
              <a:rPr lang="en-US" dirty="0"/>
              <a:t>Beginning net position</a:t>
            </a:r>
          </a:p>
          <a:p>
            <a:pPr lvl="1"/>
            <a:r>
              <a:rPr lang="en-US" dirty="0"/>
              <a:t>Change in net position</a:t>
            </a:r>
          </a:p>
          <a:p>
            <a:pPr lvl="1"/>
            <a:r>
              <a:rPr lang="en-US" dirty="0"/>
              <a:t>Ending net position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482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CE0B1-98D8-9FBE-8CBF-FC30D7D78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00" dirty="0"/>
              <a:t>Detailed Analyses (Government-Wide)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9E460-38F3-99A5-CEFA-F87CF1776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Summarize significant changes to both governmental and business-type activities (as shown in the financial summary)</a:t>
            </a:r>
          </a:p>
          <a:p>
            <a:r>
              <a:rPr lang="en-US" dirty="0"/>
              <a:t>If needed, refer to analysis of capital assets and long-term liabilities in lieu of duplication</a:t>
            </a:r>
          </a:p>
          <a:p>
            <a:r>
              <a:rPr lang="en-US" dirty="0"/>
              <a:t>Include all relevant facts, decisions, conditions, policy changes, and economic factors of which the user may not be aware </a:t>
            </a:r>
          </a:p>
        </p:txBody>
      </p:sp>
    </p:spTree>
    <p:extLst>
      <p:ext uri="{BB962C8B-B14F-4D97-AF65-F5344CB8AC3E}">
        <p14:creationId xmlns:p14="http://schemas.microsoft.com/office/powerpoint/2010/main" val="4067694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0A65A-E2D4-D40D-15C8-0B7B4EFBF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Detailed Analyses (Major Funds)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DAD98-EF57-3874-1C34-C535E18F4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Analysis of fund balance and/or net position and results of operation for each major fund</a:t>
            </a:r>
          </a:p>
          <a:p>
            <a:pPr lvl="1"/>
            <a:r>
              <a:rPr lang="en-US" dirty="0"/>
              <a:t>Summarize significant changes </a:t>
            </a:r>
          </a:p>
          <a:p>
            <a:pPr lvl="1"/>
            <a:r>
              <a:rPr lang="en-US" dirty="0"/>
              <a:t>Refer to analysis of significant capital assets and long-term liabilities as needed</a:t>
            </a:r>
          </a:p>
          <a:p>
            <a:pPr lvl="1"/>
            <a:r>
              <a:rPr lang="en-US" dirty="0"/>
              <a:t>Explain why significant changes occurred</a:t>
            </a:r>
          </a:p>
          <a:p>
            <a:pPr lvl="1"/>
            <a:r>
              <a:rPr lang="en-US" dirty="0"/>
              <a:t>Address restrictions, commitments, and assignments that affect availability of funds</a:t>
            </a:r>
          </a:p>
        </p:txBody>
      </p:sp>
    </p:spTree>
    <p:extLst>
      <p:ext uri="{BB962C8B-B14F-4D97-AF65-F5344CB8AC3E}">
        <p14:creationId xmlns:p14="http://schemas.microsoft.com/office/powerpoint/2010/main" val="2444557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B95DF-03CF-C67B-40CB-61E3A6A0F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Significant Capital Asset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DE5AA-3CCD-0468-409B-B5EFC478E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Describe/discuss capital asset activity (tangible and intangible)</a:t>
            </a:r>
          </a:p>
          <a:p>
            <a:pPr lvl="1"/>
            <a:r>
              <a:rPr lang="en-US" dirty="0"/>
              <a:t>Significant additions and disposals</a:t>
            </a:r>
          </a:p>
          <a:p>
            <a:pPr lvl="1"/>
            <a:r>
              <a:rPr lang="en-US" dirty="0"/>
              <a:t>If applicable, changes in commitments for acquisitions</a:t>
            </a:r>
          </a:p>
          <a:p>
            <a:pPr lvl="1"/>
            <a:r>
              <a:rPr lang="en-US" dirty="0"/>
              <a:t>Significant policy changes and economic factors relevant to capital asset activity</a:t>
            </a:r>
          </a:p>
        </p:txBody>
      </p:sp>
    </p:spTree>
    <p:extLst>
      <p:ext uri="{BB962C8B-B14F-4D97-AF65-F5344CB8AC3E}">
        <p14:creationId xmlns:p14="http://schemas.microsoft.com/office/powerpoint/2010/main" val="3953676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D3D63-4649-8AC2-7561-F1582BEDE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Significant Long-Term Financing</a:t>
            </a:r>
            <a:br>
              <a:rPr lang="en-US" dirty="0"/>
            </a:br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BE7BF-A936-63D7-EBB3-34ECF4BF6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Discuss/describe significant long-term financing activity</a:t>
            </a:r>
          </a:p>
          <a:p>
            <a:pPr lvl="1"/>
            <a:r>
              <a:rPr lang="en-US" dirty="0"/>
              <a:t>Debt, leases, public-private partnerships, and subscription-based information technology arrangements, as applicable</a:t>
            </a:r>
          </a:p>
          <a:p>
            <a:pPr lvl="1"/>
            <a:r>
              <a:rPr lang="en-US" dirty="0"/>
              <a:t>New agreements, changes in credit ratings and/or debt limitations</a:t>
            </a:r>
          </a:p>
          <a:p>
            <a:pPr lvl="1"/>
            <a:r>
              <a:rPr lang="en-US" dirty="0"/>
              <a:t>Significant policy changes and economic factors relevant to long-term financing activity</a:t>
            </a:r>
          </a:p>
        </p:txBody>
      </p:sp>
    </p:spTree>
    <p:extLst>
      <p:ext uri="{BB962C8B-B14F-4D97-AF65-F5344CB8AC3E}">
        <p14:creationId xmlns:p14="http://schemas.microsoft.com/office/powerpoint/2010/main" val="41485440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2E0B9-373C-4A2B-1D28-4A275FB0F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Currently Known Facts, Decisions, or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73A92-7D12-7BE8-AB3A-76D6651E4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Describe facts, decisions, and/or conditions that are expected to have a significant financial position impact compared to the current period</a:t>
            </a:r>
          </a:p>
          <a:p>
            <a:pPr lvl="1"/>
            <a:r>
              <a:rPr lang="en-US" dirty="0"/>
              <a:t>Trends in relevant economic/demographic data</a:t>
            </a:r>
          </a:p>
          <a:p>
            <a:pPr lvl="1"/>
            <a:r>
              <a:rPr lang="en-US" dirty="0"/>
              <a:t>Relevant factors related to the subsequent year’s budget </a:t>
            </a:r>
          </a:p>
          <a:p>
            <a:pPr lvl="1"/>
            <a:r>
              <a:rPr lang="en-US" dirty="0"/>
              <a:t>Expected change in budgetary net position and/or fund balance</a:t>
            </a:r>
          </a:p>
        </p:txBody>
      </p:sp>
    </p:spTree>
    <p:extLst>
      <p:ext uri="{BB962C8B-B14F-4D97-AF65-F5344CB8AC3E}">
        <p14:creationId xmlns:p14="http://schemas.microsoft.com/office/powerpoint/2010/main" val="2063255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CEF5B-5ED1-CF75-7A4D-42DF2562B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E9F2E-C4CE-CE50-C428-6356285BA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Currently Known Facts, Decisions, or Conditions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73039-9114-3D70-24C9-A5A353356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Actions the government has taken related to OPEB, CIP plans, lessee liabilities, and other long-term financing arrangements that will impact the government in the subsequent year</a:t>
            </a:r>
          </a:p>
          <a:p>
            <a:pPr lvl="1"/>
            <a:r>
              <a:rPr lang="en-US" dirty="0"/>
              <a:t>Actions that another party has taken that will impact the reporting government in the subsequent year</a:t>
            </a:r>
          </a:p>
          <a:p>
            <a:pPr lvl="2"/>
            <a:r>
              <a:rPr lang="en-US" dirty="0"/>
              <a:t>New legislation imposed on the government</a:t>
            </a:r>
          </a:p>
          <a:p>
            <a:pPr lvl="2"/>
            <a:r>
              <a:rPr lang="en-US" dirty="0"/>
              <a:t>New regulations imposed on the government</a:t>
            </a:r>
          </a:p>
        </p:txBody>
      </p:sp>
    </p:spTree>
    <p:extLst>
      <p:ext uri="{BB962C8B-B14F-4D97-AF65-F5344CB8AC3E}">
        <p14:creationId xmlns:p14="http://schemas.microsoft.com/office/powerpoint/2010/main" val="1348166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9E176-F746-3E3B-E377-50323CF14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Unusual and/or Infrequent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07A90-9A9C-4312-E781-B7FC0AD1F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Unusual in nature – Underlying event or transaction that possesses a high degree of abnormality and generally unrelated to ordinary and typical government activities</a:t>
            </a:r>
          </a:p>
          <a:p>
            <a:endParaRPr lang="en-US" dirty="0"/>
          </a:p>
          <a:p>
            <a:r>
              <a:rPr lang="en-US" dirty="0"/>
              <a:t>Infrequent in occurrence – Underlying event or transaction that would not reasonably be expected to recur in the foreseeable future (taking into account the government’s operating environment)</a:t>
            </a:r>
          </a:p>
        </p:txBody>
      </p:sp>
    </p:spTree>
    <p:extLst>
      <p:ext uri="{BB962C8B-B14F-4D97-AF65-F5344CB8AC3E}">
        <p14:creationId xmlns:p14="http://schemas.microsoft.com/office/powerpoint/2010/main" val="2763375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9B03E-A79E-AA50-FDAE-C2545B164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172A0-2CF4-121C-4237-625511B5E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GASB Statement No. 103, </a:t>
            </a:r>
            <a:r>
              <a:rPr lang="en-US" i="1" dirty="0"/>
              <a:t>Financial Reporting Model Improvements</a:t>
            </a:r>
          </a:p>
          <a:p>
            <a:endParaRPr lang="en-US" i="1" dirty="0"/>
          </a:p>
          <a:p>
            <a:r>
              <a:rPr lang="en-US" dirty="0"/>
              <a:t>GASB Statement No. 104, </a:t>
            </a:r>
            <a:r>
              <a:rPr lang="en-US" i="1" dirty="0"/>
              <a:t>Disclosure of Certain	Capital Assets</a:t>
            </a:r>
          </a:p>
          <a:p>
            <a:endParaRPr lang="en-US" i="1" dirty="0"/>
          </a:p>
          <a:p>
            <a:r>
              <a:rPr lang="en-US" dirty="0"/>
              <a:t>GASB Statement No. 105, </a:t>
            </a:r>
            <a:r>
              <a:rPr lang="en-US" i="1" dirty="0"/>
              <a:t>Subsequent Events</a:t>
            </a:r>
            <a:endParaRPr lang="en-US" dirty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0108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2345E-7C7E-AB69-261F-24ABB9DEF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95C3A-9E97-9D05-2793-5FBFE9AE8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/>
              <a:t>Unusual and/or Infrequent Items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E0E84-16CB-1D76-2C96-2577AD39A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Replaces special and/or extraordinary items</a:t>
            </a:r>
          </a:p>
          <a:p>
            <a:endParaRPr lang="en-US" dirty="0"/>
          </a:p>
          <a:p>
            <a:r>
              <a:rPr lang="en-US" dirty="0"/>
              <a:t>Display inflows and outflows separately related to each that occur (fund and government-wide)</a:t>
            </a:r>
          </a:p>
        </p:txBody>
      </p:sp>
    </p:spTree>
    <p:extLst>
      <p:ext uri="{BB962C8B-B14F-4D97-AF65-F5344CB8AC3E}">
        <p14:creationId xmlns:p14="http://schemas.microsoft.com/office/powerpoint/2010/main" val="1090370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47383-F83D-6B35-5AAD-C4B4B017C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Unusual and/or Infrequent Items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9C85B-7734-4EB1-FDE4-3CBC40397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Presented as the last flow section of government-wide and fund operating statements</a:t>
            </a:r>
          </a:p>
          <a:p>
            <a:endParaRPr lang="en-US" dirty="0"/>
          </a:p>
          <a:p>
            <a:r>
              <a:rPr lang="en-US" dirty="0"/>
              <a:t>Note disclosures should include</a:t>
            </a:r>
          </a:p>
          <a:p>
            <a:pPr lvl="1"/>
            <a:r>
              <a:rPr lang="en-US" dirty="0"/>
              <a:t>Program, function, or activity to which items are related</a:t>
            </a:r>
          </a:p>
          <a:p>
            <a:pPr lvl="1"/>
            <a:r>
              <a:rPr lang="en-US" dirty="0"/>
              <a:t>Whether the item is within the control of management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8763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CA36E-8AFB-181F-6A56-BF487EC99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Changes to the Proprietary Fund Operating Statement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E131D-84CE-FB33-55F5-F2E25A7F6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Distinguish between operating and nonoperating revenues and expenses</a:t>
            </a:r>
          </a:p>
          <a:p>
            <a:endParaRPr lang="en-US" dirty="0"/>
          </a:p>
          <a:p>
            <a:r>
              <a:rPr lang="en-US" dirty="0"/>
              <a:t>Operating defined as other than nonoperating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373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8A3DD-4693-8550-60F9-13FB962B9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Changes to the Proprietary Fund Operating Statement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3F5AF-2FE6-FD68-9662-FCE0BD742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99" y="1600200"/>
            <a:ext cx="8229600" cy="4525963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Nonoperating defined as</a:t>
            </a:r>
          </a:p>
          <a:p>
            <a:pPr lvl="1"/>
            <a:r>
              <a:rPr lang="en-US" dirty="0"/>
              <a:t>Subsidies received/provided</a:t>
            </a:r>
          </a:p>
          <a:p>
            <a:pPr lvl="1"/>
            <a:r>
              <a:rPr lang="en-US" dirty="0"/>
              <a:t>Contributions to permanent and term endowments</a:t>
            </a:r>
          </a:p>
          <a:p>
            <a:pPr lvl="1"/>
            <a:r>
              <a:rPr lang="en-US" dirty="0"/>
              <a:t>Revenues/expenses related to financing</a:t>
            </a:r>
          </a:p>
          <a:p>
            <a:pPr lvl="1"/>
            <a:r>
              <a:rPr lang="en-US" dirty="0"/>
              <a:t>Resources from disposal of capital assets and inventory</a:t>
            </a:r>
          </a:p>
          <a:p>
            <a:pPr lvl="1"/>
            <a:r>
              <a:rPr lang="en-US" dirty="0"/>
              <a:t>Investment income and expenses</a:t>
            </a:r>
          </a:p>
        </p:txBody>
      </p:sp>
    </p:spTree>
    <p:extLst>
      <p:ext uri="{BB962C8B-B14F-4D97-AF65-F5344CB8AC3E}">
        <p14:creationId xmlns:p14="http://schemas.microsoft.com/office/powerpoint/2010/main" val="2084640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7B2D9-3411-4868-3637-A43166913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Changes to the Proprietary Fund Operating Statement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981D6-39B3-864D-3B21-73C354610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Definition of subsidies</a:t>
            </a:r>
          </a:p>
          <a:p>
            <a:pPr lvl="1"/>
            <a:r>
              <a:rPr lang="en-US" dirty="0"/>
              <a:t>Resources received from another party or fund</a:t>
            </a:r>
          </a:p>
          <a:p>
            <a:pPr lvl="2"/>
            <a:r>
              <a:rPr lang="en-US" dirty="0"/>
              <a:t>For which the proprietary fund does not provide goods or services and that directly or indirectly keep current/future fees artificially low</a:t>
            </a:r>
          </a:p>
          <a:p>
            <a:pPr lvl="1"/>
            <a:r>
              <a:rPr lang="en-US" dirty="0"/>
              <a:t>Resources provided to another party or fund</a:t>
            </a:r>
          </a:p>
          <a:p>
            <a:pPr lvl="2"/>
            <a:r>
              <a:rPr lang="en-US" dirty="0"/>
              <a:t>For which the other party/fund does not provide services to the proprietary fund, and recoverable through pricing policies</a:t>
            </a:r>
          </a:p>
          <a:p>
            <a:pPr lvl="1"/>
            <a:r>
              <a:rPr lang="en-US" dirty="0"/>
              <a:t>All other transfers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4101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A80FB-E5F4-E87F-B4EA-E259D5E9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Changes to the Proprietary Fund Operating Statement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223F1-180B-0841-0CD8-DA351215F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Order of statement</a:t>
            </a:r>
          </a:p>
          <a:p>
            <a:pPr lvl="1"/>
            <a:r>
              <a:rPr lang="en-US" dirty="0"/>
              <a:t>Operating revenues</a:t>
            </a:r>
          </a:p>
          <a:p>
            <a:pPr lvl="1"/>
            <a:r>
              <a:rPr lang="en-US" dirty="0"/>
              <a:t>Operating expenses</a:t>
            </a:r>
          </a:p>
          <a:p>
            <a:pPr lvl="1"/>
            <a:r>
              <a:rPr lang="en-US" dirty="0"/>
              <a:t>Noncapital subsidies</a:t>
            </a:r>
          </a:p>
          <a:p>
            <a:pPr lvl="1"/>
            <a:r>
              <a:rPr lang="en-US" dirty="0"/>
              <a:t>Other nonoperating revenues/expenses</a:t>
            </a:r>
          </a:p>
          <a:p>
            <a:pPr lvl="1"/>
            <a:r>
              <a:rPr lang="en-US" dirty="0"/>
              <a:t>Unusual or infrequent items</a:t>
            </a:r>
          </a:p>
          <a:p>
            <a:pPr lvl="1"/>
            <a:r>
              <a:rPr lang="en-US" dirty="0"/>
              <a:t>Beginning/ending net position</a:t>
            </a:r>
          </a:p>
          <a:p>
            <a:r>
              <a:rPr lang="en-US" dirty="0"/>
              <a:t>Each subsection should be detailed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3204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6B4B8-8959-99E9-F564-EF2FE3EA2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DB711-8767-81BF-A22F-1E2128E29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Sleeper Issue Related to Subsidies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E34D7-9E99-6E77-59BA-8F320DCCD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Prior to the implementation of GASB Statement No. 103, </a:t>
            </a:r>
            <a:r>
              <a:rPr lang="en-US" i="1" dirty="0"/>
              <a:t>transfers</a:t>
            </a:r>
            <a:r>
              <a:rPr lang="en-US" dirty="0"/>
              <a:t> were </a:t>
            </a:r>
            <a:r>
              <a:rPr lang="en-US" i="1" dirty="0"/>
              <a:t>not </a:t>
            </a:r>
            <a:r>
              <a:rPr lang="en-US" dirty="0"/>
              <a:t>included as part of the major funds’ 10% and 5% tests </a:t>
            </a:r>
          </a:p>
          <a:p>
            <a:r>
              <a:rPr lang="en-US" dirty="0"/>
              <a:t>Post implementation, transfers are part of subsidies which, </a:t>
            </a:r>
            <a:r>
              <a:rPr lang="en-US" i="1" dirty="0"/>
              <a:t>in total, </a:t>
            </a:r>
            <a:r>
              <a:rPr lang="en-US" dirty="0"/>
              <a:t>are part of nonoperating revenues/expenses</a:t>
            </a:r>
          </a:p>
          <a:p>
            <a:r>
              <a:rPr lang="en-US" dirty="0"/>
              <a:t>Transfers are </a:t>
            </a:r>
            <a:r>
              <a:rPr lang="en-US" i="1" dirty="0"/>
              <a:t>now included </a:t>
            </a:r>
            <a:r>
              <a:rPr lang="en-US" dirty="0"/>
              <a:t>in the 10% and 5% tests calculation</a:t>
            </a:r>
          </a:p>
        </p:txBody>
      </p:sp>
    </p:spTree>
    <p:extLst>
      <p:ext uri="{BB962C8B-B14F-4D97-AF65-F5344CB8AC3E}">
        <p14:creationId xmlns:p14="http://schemas.microsoft.com/office/powerpoint/2010/main" val="38267110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41C61-7FDB-3CD0-53F2-9C03793CB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Major Component Unit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870D8-7A33-63CB-8CC7-83A02659F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Individual major component units should be reported separately on government-wide statements</a:t>
            </a:r>
          </a:p>
          <a:p>
            <a:r>
              <a:rPr lang="en-US" dirty="0"/>
              <a:t>If there are too many to easily report separately, a single column may be used</a:t>
            </a:r>
          </a:p>
          <a:p>
            <a:r>
              <a:rPr lang="en-US" dirty="0"/>
              <a:t>A combining statement should be included following the fund financial statements</a:t>
            </a:r>
          </a:p>
          <a:p>
            <a:r>
              <a:rPr lang="en-US" dirty="0"/>
              <a:t>Option for details in the note disclosures removed</a:t>
            </a:r>
          </a:p>
        </p:txBody>
      </p:sp>
    </p:spTree>
    <p:extLst>
      <p:ext uri="{BB962C8B-B14F-4D97-AF65-F5344CB8AC3E}">
        <p14:creationId xmlns:p14="http://schemas.microsoft.com/office/powerpoint/2010/main" val="1973046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23C20-CF9C-4862-8506-7B26AF6C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Budgetary Comparison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58145-05CF-79FE-EF3E-9FA55567E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Budgetary comparisons for the General fund and major special revenue funds (with legally adopted annual budgets) are reported as RSI </a:t>
            </a:r>
          </a:p>
          <a:p>
            <a:r>
              <a:rPr lang="en-US" dirty="0"/>
              <a:t>Original and final budgets with variances</a:t>
            </a:r>
          </a:p>
          <a:p>
            <a:r>
              <a:rPr lang="en-US" dirty="0"/>
              <a:t>Final budget and actual amounts with variances</a:t>
            </a:r>
          </a:p>
          <a:p>
            <a:r>
              <a:rPr lang="en-US" dirty="0"/>
              <a:t>Notes to RSI used to explain significant variances</a:t>
            </a:r>
          </a:p>
        </p:txBody>
      </p:sp>
    </p:spTree>
    <p:extLst>
      <p:ext uri="{BB962C8B-B14F-4D97-AF65-F5344CB8AC3E}">
        <p14:creationId xmlns:p14="http://schemas.microsoft.com/office/powerpoint/2010/main" val="8862185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61D44-BE34-CCA9-4C04-9EF828821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/>
              <a:t>Budgetary Comparison Information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8E56B-EACB-F342-D54B-C2D297CE0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Budgetary comparisons for other funds with legally adopted budgets reported as supplemental information (not RSI)</a:t>
            </a:r>
          </a:p>
          <a:p>
            <a:pPr lvl="1"/>
            <a:r>
              <a:rPr lang="en-US" dirty="0"/>
              <a:t>Original and final budget presentations not required</a:t>
            </a:r>
          </a:p>
          <a:p>
            <a:pPr lvl="1"/>
            <a:r>
              <a:rPr lang="en-US" dirty="0"/>
              <a:t>Includes grant and project ordinances</a:t>
            </a:r>
          </a:p>
        </p:txBody>
      </p:sp>
    </p:spTree>
    <p:extLst>
      <p:ext uri="{BB962C8B-B14F-4D97-AF65-F5344CB8AC3E}">
        <p14:creationId xmlns:p14="http://schemas.microsoft.com/office/powerpoint/2010/main" val="3318956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A5D77-572A-D997-0FA6-BA1C17C18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ACDBA-FA20-3351-50FD-C4ABF0CF3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sz="4000" dirty="0"/>
              <a:t>GASB Statement No. 103, </a:t>
            </a:r>
            <a:r>
              <a:rPr lang="en-US" sz="4000" i="1" dirty="0"/>
              <a:t>Financial Reporting Model Improvements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2F5C8-D12D-0BB6-F782-8FE7D7851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 </a:t>
            </a:r>
            <a:r>
              <a:rPr lang="en-US" dirty="0" err="1"/>
              <a:t>supercedes</a:t>
            </a:r>
            <a:r>
              <a:rPr lang="en-US" dirty="0"/>
              <a:t> portions of GASB Statement No. 34</a:t>
            </a:r>
          </a:p>
          <a:p>
            <a:endParaRPr lang="en-US" dirty="0"/>
          </a:p>
          <a:p>
            <a:r>
              <a:rPr lang="en-US" dirty="0"/>
              <a:t>Impact is relatively minimal</a:t>
            </a:r>
          </a:p>
          <a:p>
            <a:endParaRPr lang="en-US" dirty="0"/>
          </a:p>
          <a:p>
            <a:r>
              <a:rPr lang="en-US" dirty="0"/>
              <a:t>Effective for fiscal periods that begin after 6/15/25 (FYE 6/30/26 in NC)</a:t>
            </a:r>
          </a:p>
        </p:txBody>
      </p:sp>
    </p:spTree>
    <p:extLst>
      <p:ext uri="{BB962C8B-B14F-4D97-AF65-F5344CB8AC3E}">
        <p14:creationId xmlns:p14="http://schemas.microsoft.com/office/powerpoint/2010/main" val="21105997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69983-7B23-AC46-47F0-1590C7A8E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GASB Statement No. 104, </a:t>
            </a:r>
            <a:r>
              <a:rPr lang="en-US" sz="3600" i="1" dirty="0"/>
              <a:t>Disclosure of Certain Capital Assets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0D80-0A1E-4EA6-6F01-53596BC61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Requires certain types of capital assets to be disclosed separately in the capital assets note disclosure</a:t>
            </a:r>
          </a:p>
          <a:p>
            <a:endParaRPr lang="en-US" dirty="0"/>
          </a:p>
          <a:p>
            <a:r>
              <a:rPr lang="en-US" dirty="0"/>
              <a:t>Provides additional requirement for capital assets held for sale</a:t>
            </a:r>
          </a:p>
          <a:p>
            <a:endParaRPr lang="en-US" dirty="0"/>
          </a:p>
          <a:p>
            <a:r>
              <a:rPr lang="en-US" dirty="0"/>
              <a:t>Effective for fiscal periods that begin after 6/15/25 (FYE 6/30/26 in NC)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6997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CDEC0-B77D-F28F-71C8-695CD80C6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Assets Required to Have</a:t>
            </a:r>
            <a:br>
              <a:rPr lang="en-US" dirty="0"/>
            </a:br>
            <a:r>
              <a:rPr lang="en-US" dirty="0"/>
              <a:t>Separate 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92C71-9506-DB45-BDD5-8A1497667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Assets leased as per GASB Statement No. 87</a:t>
            </a:r>
          </a:p>
          <a:p>
            <a:endParaRPr lang="en-US" i="1" dirty="0"/>
          </a:p>
          <a:p>
            <a:r>
              <a:rPr lang="en-US" dirty="0"/>
              <a:t>Intangible right-to-use assets as per GASB Statement No. 94</a:t>
            </a:r>
          </a:p>
          <a:p>
            <a:endParaRPr lang="en-US" i="1" dirty="0"/>
          </a:p>
          <a:p>
            <a:r>
              <a:rPr lang="en-US" dirty="0"/>
              <a:t>Subscription assets as per GASB Statement No. 96</a:t>
            </a:r>
          </a:p>
          <a:p>
            <a:endParaRPr lang="en-US" dirty="0"/>
          </a:p>
          <a:p>
            <a:r>
              <a:rPr lang="en-US" dirty="0"/>
              <a:t>Other intangible assets</a:t>
            </a:r>
          </a:p>
        </p:txBody>
      </p:sp>
    </p:spTree>
    <p:extLst>
      <p:ext uri="{BB962C8B-B14F-4D97-AF65-F5344CB8AC3E}">
        <p14:creationId xmlns:p14="http://schemas.microsoft.com/office/powerpoint/2010/main" val="33090316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6D6E4-D228-5F38-67E4-002F8813D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Nature of the 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BF140-FEA3-9440-C680-B9B38D03E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Beginning balance, increases, decreases, and ending balance</a:t>
            </a:r>
          </a:p>
          <a:p>
            <a:endParaRPr lang="en-US" dirty="0"/>
          </a:p>
          <a:p>
            <a:r>
              <a:rPr lang="en-US" dirty="0"/>
              <a:t>Disclosed by major class of asset</a:t>
            </a:r>
          </a:p>
          <a:p>
            <a:pPr lvl="1"/>
            <a:r>
              <a:rPr lang="en-US" dirty="0"/>
              <a:t>Lease assets (e.g., buildings, equipment)</a:t>
            </a:r>
          </a:p>
          <a:p>
            <a:pPr lvl="1"/>
            <a:r>
              <a:rPr lang="en-US" dirty="0"/>
              <a:t>Subscription assets</a:t>
            </a:r>
          </a:p>
          <a:p>
            <a:pPr lvl="1"/>
            <a:r>
              <a:rPr lang="en-US" dirty="0"/>
              <a:t>Software</a:t>
            </a:r>
          </a:p>
          <a:p>
            <a:pPr lvl="1"/>
            <a:endParaRPr lang="en-US" dirty="0"/>
          </a:p>
          <a:p>
            <a:r>
              <a:rPr lang="en-US" dirty="0"/>
              <a:t>Right-to-use intangible assets should not be disclosed with owned assets of that type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416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A9135-6D79-663A-E8AB-CEEB8BEC8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Capital Assets Held for Sale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66C53-9B78-1982-0C4E-4EA467601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Considered held for sale if </a:t>
            </a:r>
          </a:p>
          <a:p>
            <a:pPr lvl="1"/>
            <a:r>
              <a:rPr lang="en-US" dirty="0"/>
              <a:t>the government is pursuing a sale of an asset, and</a:t>
            </a:r>
          </a:p>
          <a:p>
            <a:pPr lvl="1"/>
            <a:r>
              <a:rPr lang="en-US" dirty="0"/>
              <a:t>it is probable to occur within one year of the financial statement date</a:t>
            </a:r>
          </a:p>
          <a:p>
            <a:pPr lvl="1"/>
            <a:endParaRPr lang="en-US" dirty="0"/>
          </a:p>
          <a:p>
            <a:r>
              <a:rPr lang="en-US" dirty="0"/>
              <a:t>Evaluation should be performed for each reporting period</a:t>
            </a:r>
          </a:p>
        </p:txBody>
      </p:sp>
    </p:spTree>
    <p:extLst>
      <p:ext uri="{BB962C8B-B14F-4D97-AF65-F5344CB8AC3E}">
        <p14:creationId xmlns:p14="http://schemas.microsoft.com/office/powerpoint/2010/main" val="25732272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AEA8D-5A47-1F34-A375-0BC8E92D7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Potential Factors Affecting Probability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8B9FB-7077-D847-234C-A80DD86EC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Asset is in immediate condition to sell</a:t>
            </a:r>
          </a:p>
          <a:p>
            <a:endParaRPr lang="en-US" dirty="0"/>
          </a:p>
          <a:p>
            <a:r>
              <a:rPr lang="en-US" dirty="0"/>
              <a:t>Active pursuit of buyer(s) (e.g., out for bid)</a:t>
            </a:r>
          </a:p>
          <a:p>
            <a:endParaRPr lang="en-US" dirty="0"/>
          </a:p>
          <a:p>
            <a:r>
              <a:rPr lang="en-US" dirty="0"/>
              <a:t>Market conditions potentially affecting a sale</a:t>
            </a:r>
          </a:p>
          <a:p>
            <a:endParaRPr lang="en-US" dirty="0"/>
          </a:p>
          <a:p>
            <a:r>
              <a:rPr lang="en-US" dirty="0"/>
              <a:t>Regulatory approvals have been pursued and/or received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3056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D890-1824-F636-D3E1-6BCB17DCD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Reporting/Disclosure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AD6E2-F129-A9E9-2558-3AB42E12D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Continue to report asset held for sale in appropriate major class of assets </a:t>
            </a:r>
          </a:p>
          <a:p>
            <a:r>
              <a:rPr lang="en-US" dirty="0"/>
              <a:t>Disclose</a:t>
            </a:r>
          </a:p>
          <a:p>
            <a:pPr lvl="1"/>
            <a:r>
              <a:rPr lang="en-US" dirty="0"/>
              <a:t>Historical cost and accumulated depreciation/amortization by major class</a:t>
            </a:r>
          </a:p>
          <a:p>
            <a:pPr lvl="1"/>
            <a:r>
              <a:rPr lang="en-US" dirty="0"/>
              <a:t>Any carrying amount of debt for which asset held for sell is pledged as collateral</a:t>
            </a:r>
          </a:p>
          <a:p>
            <a:pPr lvl="1"/>
            <a:r>
              <a:rPr lang="en-US" dirty="0"/>
              <a:t>Differentiate governmental and business-type activities assets held for sale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25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C6E4A-4759-C59D-8EB1-A29BA0521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GASB Statement No. 105, </a:t>
            </a:r>
            <a:r>
              <a:rPr lang="en-US" i="1" dirty="0"/>
              <a:t>Subsequent Events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FF374-B2A5-666E-5232-842D5A768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Defines subsequent events timeframe as transactions that occur </a:t>
            </a:r>
            <a:r>
              <a:rPr lang="en-US" i="1" dirty="0"/>
              <a:t>after </a:t>
            </a:r>
            <a:r>
              <a:rPr lang="en-US" dirty="0"/>
              <a:t>the financial statement date but </a:t>
            </a:r>
            <a:r>
              <a:rPr lang="en-US" i="1" dirty="0"/>
              <a:t>before </a:t>
            </a:r>
            <a:r>
              <a:rPr lang="en-US" dirty="0"/>
              <a:t>financial statements available for issuance</a:t>
            </a:r>
          </a:p>
          <a:p>
            <a:pPr lvl="1"/>
            <a:r>
              <a:rPr lang="en-US" dirty="0"/>
              <a:t>Statements are complete in form and format and comply with GAAP</a:t>
            </a:r>
          </a:p>
          <a:p>
            <a:pPr lvl="1"/>
            <a:r>
              <a:rPr lang="en-US" dirty="0"/>
              <a:t>Issuance approvals have been obtained</a:t>
            </a:r>
          </a:p>
          <a:p>
            <a:r>
              <a:rPr lang="en-US" dirty="0"/>
              <a:t>Effective for fiscal periods beginning after 6/15/26 (FYE 6/30/27 in NC)</a:t>
            </a:r>
          </a:p>
        </p:txBody>
      </p:sp>
    </p:spTree>
    <p:extLst>
      <p:ext uri="{BB962C8B-B14F-4D97-AF65-F5344CB8AC3E}">
        <p14:creationId xmlns:p14="http://schemas.microsoft.com/office/powerpoint/2010/main" val="23753578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E91F4-C3F1-6E85-7184-BCB88DD8A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Relevant Note 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FB362-2B64-6396-F9CD-93DAA7E9E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Date through which subsequent events have been evaluated should be disclosed</a:t>
            </a:r>
          </a:p>
          <a:p>
            <a:endParaRPr lang="en-US" dirty="0"/>
          </a:p>
          <a:p>
            <a:r>
              <a:rPr lang="en-US" dirty="0"/>
              <a:t>Disclosure should be made whether there is a recognized or </a:t>
            </a:r>
            <a:r>
              <a:rPr lang="en-US" dirty="0" err="1"/>
              <a:t>nonrecognized</a:t>
            </a:r>
            <a:r>
              <a:rPr lang="en-US" dirty="0"/>
              <a:t> event</a:t>
            </a:r>
          </a:p>
        </p:txBody>
      </p:sp>
    </p:spTree>
    <p:extLst>
      <p:ext uri="{BB962C8B-B14F-4D97-AF65-F5344CB8AC3E}">
        <p14:creationId xmlns:p14="http://schemas.microsoft.com/office/powerpoint/2010/main" val="41857067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F4598-826E-7D67-E901-78F083D8D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Recognized Event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C11EE-A714-F1C9-D10D-70E23D450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Defined as a subsequent event that evidences conditions that actually existed at the financial statement date</a:t>
            </a:r>
          </a:p>
          <a:p>
            <a:endParaRPr lang="en-US" dirty="0"/>
          </a:p>
          <a:p>
            <a:r>
              <a:rPr lang="en-US" dirty="0"/>
              <a:t>Accounting estimates on the financial statement date should reflect such conditions</a:t>
            </a:r>
          </a:p>
        </p:txBody>
      </p:sp>
    </p:spTree>
    <p:extLst>
      <p:ext uri="{BB962C8B-B14F-4D97-AF65-F5344CB8AC3E}">
        <p14:creationId xmlns:p14="http://schemas.microsoft.com/office/powerpoint/2010/main" val="22921949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6EE86-DF1A-70FF-60FF-3F4CD992E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Recognized Event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45E5A-B6FE-5997-3487-5BC2CF6E2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Significant utility customer declares bankruptcy during subsequent event timeframe</a:t>
            </a:r>
          </a:p>
          <a:p>
            <a:pPr lvl="2"/>
            <a:r>
              <a:rPr lang="en-US" dirty="0"/>
              <a:t>Conditions existed as of balance sheet date and the utility financial statements should incorporate into uncollectible accounts receivable</a:t>
            </a:r>
          </a:p>
          <a:p>
            <a:r>
              <a:rPr lang="en-US" dirty="0"/>
              <a:t>Major fire of a utility customer occurs during subsequent event timeframe</a:t>
            </a:r>
          </a:p>
          <a:p>
            <a:pPr lvl="2"/>
            <a:r>
              <a:rPr lang="en-US" dirty="0"/>
              <a:t>Conditions did not exist as of balance sheet date and should not be reflected as such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053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5FDD8-79C5-04D6-A7FD-9AC35D89D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63995-FF40-F954-45B5-983EC8A43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MD&amp;A</a:t>
            </a:r>
          </a:p>
          <a:p>
            <a:r>
              <a:rPr lang="en-US" dirty="0"/>
              <a:t>Unusual or infrequent items</a:t>
            </a:r>
          </a:p>
          <a:p>
            <a:r>
              <a:rPr lang="en-US" dirty="0"/>
              <a:t>Proprietary fund operating statement definitions and presentation format</a:t>
            </a:r>
          </a:p>
          <a:p>
            <a:r>
              <a:rPr lang="en-US" dirty="0"/>
              <a:t>Major component units</a:t>
            </a:r>
          </a:p>
          <a:p>
            <a:r>
              <a:rPr lang="en-US" dirty="0"/>
              <a:t>Budgetary comparison information</a:t>
            </a:r>
          </a:p>
        </p:txBody>
      </p:sp>
    </p:spTree>
    <p:extLst>
      <p:ext uri="{BB962C8B-B14F-4D97-AF65-F5344CB8AC3E}">
        <p14:creationId xmlns:p14="http://schemas.microsoft.com/office/powerpoint/2010/main" val="28253206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D19E6-45B5-166F-FF8D-0D07E928D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Nonrecognized</a:t>
            </a:r>
            <a:r>
              <a:rPr lang="en-US" dirty="0"/>
              <a:t>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FFDCB-B525-CA5E-2569-1EABCDAA0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Subsequent event that has a significant favorable/unfavorable effect and is recognized/disclosed in the reporting period it occurs</a:t>
            </a:r>
          </a:p>
          <a:p>
            <a:endParaRPr lang="en-US" dirty="0"/>
          </a:p>
          <a:p>
            <a:r>
              <a:rPr lang="en-US" dirty="0"/>
              <a:t>Effects of </a:t>
            </a:r>
            <a:r>
              <a:rPr lang="en-US" dirty="0" err="1"/>
              <a:t>nonrecognized</a:t>
            </a:r>
            <a:r>
              <a:rPr lang="en-US" dirty="0"/>
              <a:t> events are not incorporated as of the balance sheet date in the basic financial statements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2404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1CE28-93EB-4955-78E5-6478BF47B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Nonrecognized</a:t>
            </a:r>
            <a:r>
              <a:rPr lang="en-US" dirty="0"/>
              <a:t> Events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8DDB5-E1C4-0469-21FC-F83F6F830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Debt-related transaction (does NOT included debt service payments and other financing activities such as leases, SBITAs, etc.)</a:t>
            </a:r>
          </a:p>
          <a:p>
            <a:r>
              <a:rPr lang="en-US" dirty="0"/>
              <a:t>Government combination or disposal of operations</a:t>
            </a:r>
          </a:p>
          <a:p>
            <a:r>
              <a:rPr lang="en-US" dirty="0"/>
              <a:t>Change to legally separate entities </a:t>
            </a:r>
          </a:p>
          <a:p>
            <a:r>
              <a:rPr lang="en-US" dirty="0"/>
              <a:t>Other event that would be essential for user’s analysis</a:t>
            </a:r>
          </a:p>
        </p:txBody>
      </p:sp>
    </p:spTree>
    <p:extLst>
      <p:ext uri="{BB962C8B-B14F-4D97-AF65-F5344CB8AC3E}">
        <p14:creationId xmlns:p14="http://schemas.microsoft.com/office/powerpoint/2010/main" val="27023326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B64A8-8314-B111-26BB-11AD87717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Nonrecognized</a:t>
            </a:r>
            <a:r>
              <a:rPr lang="en-US" dirty="0"/>
              <a:t> Event Note 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030DF-0E6C-32EB-6E46-89EFE41EF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Description of a </a:t>
            </a:r>
            <a:r>
              <a:rPr lang="en-US" dirty="0" err="1"/>
              <a:t>nonrecognized</a:t>
            </a:r>
            <a:r>
              <a:rPr lang="en-US" dirty="0"/>
              <a:t> event and its effect</a:t>
            </a:r>
          </a:p>
          <a:p>
            <a:endParaRPr lang="en-US" dirty="0"/>
          </a:p>
          <a:p>
            <a:r>
              <a:rPr lang="en-US" dirty="0"/>
              <a:t>Estimate of the effect of the event (or reason if an estimate cannot be made)</a:t>
            </a:r>
          </a:p>
        </p:txBody>
      </p:sp>
    </p:spTree>
    <p:extLst>
      <p:ext uri="{BB962C8B-B14F-4D97-AF65-F5344CB8AC3E}">
        <p14:creationId xmlns:p14="http://schemas.microsoft.com/office/powerpoint/2010/main" val="166183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C339C-41B0-0901-1F5B-193C6949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MD&amp;A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C9A62-6435-8B1F-78BC-CDC9C03D1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Presented as required supplementary information (RSI)</a:t>
            </a:r>
          </a:p>
          <a:p>
            <a:endParaRPr lang="en-US" dirty="0"/>
          </a:p>
          <a:p>
            <a:r>
              <a:rPr lang="en-US" dirty="0"/>
              <a:t>Financial information on </a:t>
            </a:r>
            <a:r>
              <a:rPr lang="en-US" i="1" dirty="0"/>
              <a:t>currently known</a:t>
            </a:r>
            <a:r>
              <a:rPr lang="en-US" dirty="0"/>
              <a:t> facts, decisions, or conditions</a:t>
            </a:r>
            <a:r>
              <a:rPr lang="en-US" i="1" dirty="0"/>
              <a:t> </a:t>
            </a:r>
          </a:p>
          <a:p>
            <a:endParaRPr lang="en-US" i="1" dirty="0"/>
          </a:p>
          <a:p>
            <a:r>
              <a:rPr lang="en-US" dirty="0"/>
              <a:t>An opportunity for financial managers to present both short-term and long-term analyses</a:t>
            </a:r>
          </a:p>
        </p:txBody>
      </p:sp>
    </p:spTree>
    <p:extLst>
      <p:ext uri="{BB962C8B-B14F-4D97-AF65-F5344CB8AC3E}">
        <p14:creationId xmlns:p14="http://schemas.microsoft.com/office/powerpoint/2010/main" val="4225520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4BD97-90D5-8D0B-8DAC-21155F54C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1C861-A770-5761-EB05-26717AE93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MD&amp;A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82777-311E-C297-F8A4-DF96B1EBF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Comparisons between the current year and the prior year, with emphasis on the current year</a:t>
            </a:r>
          </a:p>
          <a:p>
            <a:endParaRPr lang="en-US" dirty="0"/>
          </a:p>
          <a:p>
            <a:r>
              <a:rPr lang="en-US" dirty="0"/>
              <a:t>Analysis should be fact-based with both positive and negative impacts being addressed</a:t>
            </a:r>
          </a:p>
          <a:p>
            <a:endParaRPr lang="en-US" dirty="0"/>
          </a:p>
          <a:p>
            <a:r>
              <a:rPr lang="en-US" dirty="0"/>
              <a:t>Analysis should focus on </a:t>
            </a:r>
            <a:r>
              <a:rPr lang="en-US" i="1" dirty="0"/>
              <a:t>why </a:t>
            </a:r>
            <a:r>
              <a:rPr lang="en-US" dirty="0"/>
              <a:t>the changes occurred between the current and prior year, not simply provide percentage variances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1385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601B8-E8BD-7DC6-D846-6F38CF83B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A91F6-A6A4-550B-6C47-CADD7AA51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MD&amp;A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E986A-0DF6-218D-EFF1-D5B2F02F8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Use of charts, graphs, and tables is encouraged </a:t>
            </a:r>
            <a:r>
              <a:rPr lang="en-US" i="1" dirty="0"/>
              <a:t>but should not replace the analysis itself</a:t>
            </a:r>
          </a:p>
          <a:p>
            <a:endParaRPr lang="en-US" i="1" dirty="0"/>
          </a:p>
          <a:p>
            <a:r>
              <a:rPr lang="en-US" dirty="0"/>
              <a:t>Avoid duplication in analyses where possible (using professional judgment)</a:t>
            </a:r>
          </a:p>
          <a:p>
            <a:pPr lvl="1"/>
            <a:r>
              <a:rPr lang="en-US" dirty="0"/>
              <a:t>Note disclosures</a:t>
            </a:r>
          </a:p>
          <a:p>
            <a:pPr lvl="1"/>
            <a:r>
              <a:rPr lang="en-US" dirty="0"/>
              <a:t>Letter of transmittal (if applicable)</a:t>
            </a:r>
          </a:p>
          <a:p>
            <a:endParaRPr lang="en-US" dirty="0"/>
          </a:p>
          <a:p>
            <a:r>
              <a:rPr lang="en-US" dirty="0"/>
              <a:t>Focus on primary government</a:t>
            </a:r>
          </a:p>
          <a:p>
            <a:pPr lvl="1"/>
            <a:r>
              <a:rPr lang="en-US" dirty="0"/>
              <a:t>Clearly delineate between a discretely component unit(s) and the primary government if reference is deemed necessary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403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23CE6-1928-38D3-4432-C62791528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MD&amp;A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D6103-2069-AE5E-A619-3851DC536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Topical discussions limited to five sections</a:t>
            </a:r>
          </a:p>
          <a:p>
            <a:pPr lvl="1"/>
            <a:r>
              <a:rPr lang="en-US" dirty="0"/>
              <a:t>Overview of the financial statements</a:t>
            </a:r>
          </a:p>
          <a:p>
            <a:pPr lvl="1"/>
            <a:r>
              <a:rPr lang="en-US" dirty="0"/>
              <a:t>Financial summary (government-wide)</a:t>
            </a:r>
          </a:p>
          <a:p>
            <a:pPr lvl="1"/>
            <a:r>
              <a:rPr lang="en-US" dirty="0"/>
              <a:t>Detailed analyses (government-wide and fund financial statements)</a:t>
            </a:r>
          </a:p>
          <a:p>
            <a:pPr lvl="1"/>
            <a:r>
              <a:rPr lang="en-US" dirty="0"/>
              <a:t>Significant capital asset and long-term financing activity</a:t>
            </a:r>
          </a:p>
          <a:p>
            <a:pPr lvl="1"/>
            <a:r>
              <a:rPr lang="en-US" dirty="0"/>
              <a:t>Currently known facts, decisions, or conditions</a:t>
            </a:r>
          </a:p>
        </p:txBody>
      </p:sp>
    </p:spTree>
    <p:extLst>
      <p:ext uri="{BB962C8B-B14F-4D97-AF65-F5344CB8AC3E}">
        <p14:creationId xmlns:p14="http://schemas.microsoft.com/office/powerpoint/2010/main" val="212363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F6DA9-C418-5174-EB5C-B99C5AE9A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/>
              <a:t>Overview of the Financial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929F8-CBC8-3675-9861-D6E6BC272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Focus on the basic financial statements</a:t>
            </a:r>
          </a:p>
          <a:p>
            <a:pPr lvl="1"/>
            <a:r>
              <a:rPr lang="en-US" dirty="0"/>
              <a:t>Government-wide statements</a:t>
            </a:r>
          </a:p>
          <a:p>
            <a:pPr lvl="1"/>
            <a:r>
              <a:rPr lang="en-US" dirty="0"/>
              <a:t>Fund financial statements</a:t>
            </a:r>
          </a:p>
          <a:p>
            <a:endParaRPr lang="en-US" dirty="0"/>
          </a:p>
          <a:p>
            <a:r>
              <a:rPr lang="en-US" dirty="0"/>
              <a:t>Discuss the relationships of the statements to each other</a:t>
            </a:r>
          </a:p>
          <a:p>
            <a:endParaRPr lang="en-US" dirty="0"/>
          </a:p>
          <a:p>
            <a:r>
              <a:rPr lang="en-US" dirty="0"/>
              <a:t>Identify the significant differences in the information each type provides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643522"/>
      </p:ext>
    </p:extLst>
  </p:cSld>
  <p:clrMapOvr>
    <a:masterClrMapping/>
  </p:clrMapOvr>
</p:sld>
</file>

<file path=ppt/theme/theme1.xml><?xml version="1.0" encoding="utf-8"?>
<a:theme xmlns:a="http://schemas.openxmlformats.org/drawingml/2006/main" name="SO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G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G" id="{624DACCF-6F77-45D7-B3A7-60B9CF16F631}" vid="{91F304FD-B590-4216-94F3-6D422BFCA0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SOG</Template>
  <TotalTime>1860</TotalTime>
  <Words>1903</Words>
  <Application>Microsoft Office PowerPoint</Application>
  <PresentationFormat>On-screen Show (4:3)</PresentationFormat>
  <Paragraphs>255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Aptos</vt:lpstr>
      <vt:lpstr>Arial</vt:lpstr>
      <vt:lpstr>Times</vt:lpstr>
      <vt:lpstr>SOG</vt:lpstr>
      <vt:lpstr>GAAP Update</vt:lpstr>
      <vt:lpstr>Session’s Agenda</vt:lpstr>
      <vt:lpstr>GASB Statement No. 103, Financial Reporting Model Improvements</vt:lpstr>
      <vt:lpstr>Primary Impacts</vt:lpstr>
      <vt:lpstr>MD&amp;A</vt:lpstr>
      <vt:lpstr>MD&amp;A (cont.)</vt:lpstr>
      <vt:lpstr>MD&amp;A (cont.)</vt:lpstr>
      <vt:lpstr>MD&amp;A (cont.)</vt:lpstr>
      <vt:lpstr>Overview of the Financial Statements</vt:lpstr>
      <vt:lpstr>Financial Summary (Government-Wide)</vt:lpstr>
      <vt:lpstr>Financial Summary (Government-Wide) (cont.)</vt:lpstr>
      <vt:lpstr>Financial Summary (Government-Wide) (cont.)</vt:lpstr>
      <vt:lpstr>Detailed Analyses (Government-Wide)</vt:lpstr>
      <vt:lpstr>Detailed Analyses (Major Funds)</vt:lpstr>
      <vt:lpstr>Significant Capital Asset Activity</vt:lpstr>
      <vt:lpstr>Significant Long-Term Financing Activity</vt:lpstr>
      <vt:lpstr>Currently Known Facts, Decisions, or Conditions</vt:lpstr>
      <vt:lpstr>Currently Known Facts, Decisions, or Conditions (cont.)</vt:lpstr>
      <vt:lpstr>Unusual and/or Infrequent Items</vt:lpstr>
      <vt:lpstr>Unusual and/or Infrequent Items (cont.)</vt:lpstr>
      <vt:lpstr>Unusual and/or Infrequent Items (cont.)</vt:lpstr>
      <vt:lpstr>Changes to the Proprietary Fund Operating Statement </vt:lpstr>
      <vt:lpstr>Changes to the Proprietary Fund Operating Statement (cont.)</vt:lpstr>
      <vt:lpstr>Changes to the Proprietary Fund Operating Statement (cont.)</vt:lpstr>
      <vt:lpstr>Changes to the Proprietary Fund Operating Statement (cont.)</vt:lpstr>
      <vt:lpstr>A Sleeper Issue Related to Subsidies</vt:lpstr>
      <vt:lpstr>Major Component Unit Information</vt:lpstr>
      <vt:lpstr>Budgetary Comparison Information</vt:lpstr>
      <vt:lpstr>Budgetary Comparison Information (cont.)</vt:lpstr>
      <vt:lpstr>GASB Statement No. 104, Disclosure of Certain Capital Assets</vt:lpstr>
      <vt:lpstr>Assets Required to Have Separate Disclosures</vt:lpstr>
      <vt:lpstr>Nature of the Disclosures</vt:lpstr>
      <vt:lpstr>Capital Assets Held for Sale</vt:lpstr>
      <vt:lpstr>Potential Factors Affecting Probability</vt:lpstr>
      <vt:lpstr>Reporting/Disclosure Requirements</vt:lpstr>
      <vt:lpstr>GASB Statement No. 105, Subsequent Events</vt:lpstr>
      <vt:lpstr>Relevant Note Disclosures</vt:lpstr>
      <vt:lpstr>Recognized Event </vt:lpstr>
      <vt:lpstr>Recognized Event Examples</vt:lpstr>
      <vt:lpstr>Nonrecognized Events</vt:lpstr>
      <vt:lpstr>Nonrecognized Events (cont.)</vt:lpstr>
      <vt:lpstr>Nonrecognized Event Note Disclosures</vt:lpstr>
    </vt:vector>
  </TitlesOfParts>
  <Company>The University of North Carolina at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Major Fund Reporting</dc:title>
  <dc:creator>Lenovo User</dc:creator>
  <cp:lastModifiedBy>Allison, Gregory S</cp:lastModifiedBy>
  <cp:revision>17</cp:revision>
  <dcterms:created xsi:type="dcterms:W3CDTF">2016-03-23T19:40:26Z</dcterms:created>
  <dcterms:modified xsi:type="dcterms:W3CDTF">2026-05-11T19:06:01Z</dcterms:modified>
</cp:coreProperties>
</file>