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5" r:id="rId2"/>
    <p:sldMasterId id="2147483687" r:id="rId3"/>
  </p:sldMasterIdLst>
  <p:notesMasterIdLst>
    <p:notesMasterId r:id="rId31"/>
  </p:notesMasterIdLst>
  <p:sldIdLst>
    <p:sldId id="256" r:id="rId4"/>
    <p:sldId id="257" r:id="rId5"/>
    <p:sldId id="423" r:id="rId6"/>
    <p:sldId id="474" r:id="rId7"/>
    <p:sldId id="475" r:id="rId8"/>
    <p:sldId id="422" r:id="rId9"/>
    <p:sldId id="260" r:id="rId10"/>
    <p:sldId id="261" r:id="rId11"/>
    <p:sldId id="263" r:id="rId12"/>
    <p:sldId id="425" r:id="rId13"/>
    <p:sldId id="476" r:id="rId14"/>
    <p:sldId id="262" r:id="rId15"/>
    <p:sldId id="477" r:id="rId16"/>
    <p:sldId id="291" r:id="rId17"/>
    <p:sldId id="359" r:id="rId18"/>
    <p:sldId id="360" r:id="rId19"/>
    <p:sldId id="361" r:id="rId20"/>
    <p:sldId id="478" r:id="rId21"/>
    <p:sldId id="426" r:id="rId22"/>
    <p:sldId id="427" r:id="rId23"/>
    <p:sldId id="428" r:id="rId24"/>
    <p:sldId id="429" r:id="rId25"/>
    <p:sldId id="479" r:id="rId26"/>
    <p:sldId id="480" r:id="rId27"/>
    <p:sldId id="481" r:id="rId28"/>
    <p:sldId id="482" r:id="rId29"/>
    <p:sldId id="4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1" autoAdjust="0"/>
    <p:restoredTop sz="74591" autoAdjust="0"/>
  </p:normalViewPr>
  <p:slideViewPr>
    <p:cSldViewPr snapToGrid="0">
      <p:cViewPr varScale="1">
        <p:scale>
          <a:sx n="56" d="100"/>
          <a:sy n="56" d="100"/>
        </p:scale>
        <p:origin x="8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7F5BF-5996-44EE-A6C4-7F2A1FEAE0E3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BD24B04-B48F-4ACE-83C8-FEF58311DC9A}">
      <dgm:prSet phldrT="[Text]"/>
      <dgm:spPr/>
      <dgm:t>
        <a:bodyPr/>
        <a:lstStyle/>
        <a:p>
          <a:r>
            <a:rPr lang="en-US" dirty="0"/>
            <a:t>Charges originate in criminal system</a:t>
          </a:r>
        </a:p>
      </dgm:t>
    </dgm:pt>
    <dgm:pt modelId="{86C6CD1D-D01A-4457-B8B2-A3213A3C2992}" type="parTrans" cxnId="{F62FA442-9963-472B-B0C0-419F09C22174}">
      <dgm:prSet/>
      <dgm:spPr/>
      <dgm:t>
        <a:bodyPr/>
        <a:lstStyle/>
        <a:p>
          <a:endParaRPr lang="en-US"/>
        </a:p>
      </dgm:t>
    </dgm:pt>
    <dgm:pt modelId="{6950EA6B-2DF3-4A46-A7B7-DC1CFDA17362}" type="sibTrans" cxnId="{F62FA442-9963-472B-B0C0-419F09C22174}">
      <dgm:prSet/>
      <dgm:spPr/>
      <dgm:t>
        <a:bodyPr/>
        <a:lstStyle/>
        <a:p>
          <a:endParaRPr lang="en-US"/>
        </a:p>
      </dgm:t>
    </dgm:pt>
    <dgm:pt modelId="{374EFC8C-9D19-48AB-8859-7BCEFE725029}">
      <dgm:prSet phldrT="[Text]"/>
      <dgm:spPr/>
      <dgm:t>
        <a:bodyPr/>
        <a:lstStyle/>
        <a:p>
          <a:r>
            <a:rPr lang="en-US" dirty="0"/>
            <a:t>Indictment returned or criminal information issued</a:t>
          </a:r>
        </a:p>
      </dgm:t>
    </dgm:pt>
    <dgm:pt modelId="{C25FD6B8-E55B-42BD-A87B-63388352DB5B}" type="parTrans" cxnId="{3AC9DD8D-C302-4516-B799-608FA9081BBC}">
      <dgm:prSet/>
      <dgm:spPr/>
      <dgm:t>
        <a:bodyPr/>
        <a:lstStyle/>
        <a:p>
          <a:endParaRPr lang="en-US"/>
        </a:p>
      </dgm:t>
    </dgm:pt>
    <dgm:pt modelId="{AB7D1C5B-2606-41E6-A4DF-E1A0C7FEE92A}" type="sibTrans" cxnId="{3AC9DD8D-C302-4516-B799-608FA9081BBC}">
      <dgm:prSet/>
      <dgm:spPr/>
      <dgm:t>
        <a:bodyPr/>
        <a:lstStyle/>
        <a:p>
          <a:endParaRPr lang="en-US"/>
        </a:p>
      </dgm:t>
    </dgm:pt>
    <dgm:pt modelId="{151A5EDD-316A-4CC2-BA13-FEE431A3CD24}">
      <dgm:prSet phldrT="[Text]"/>
      <dgm:spPr/>
      <dgm:t>
        <a:bodyPr/>
        <a:lstStyle/>
        <a:p>
          <a:r>
            <a:rPr lang="en-US" dirty="0"/>
            <a:t>Joint motion (prosecutor and defense) for removal</a:t>
          </a:r>
        </a:p>
      </dgm:t>
    </dgm:pt>
    <dgm:pt modelId="{90307078-C750-4DB8-95E0-4827406644E9}" type="parTrans" cxnId="{85F946B9-C5AC-4DE5-B80B-FBAAE88C7A97}">
      <dgm:prSet/>
      <dgm:spPr/>
      <dgm:t>
        <a:bodyPr/>
        <a:lstStyle/>
        <a:p>
          <a:endParaRPr lang="en-US"/>
        </a:p>
      </dgm:t>
    </dgm:pt>
    <dgm:pt modelId="{D7CB0928-B085-49F2-9E90-94D1F6BFBF98}" type="sibTrans" cxnId="{85F946B9-C5AC-4DE5-B80B-FBAAE88C7A97}">
      <dgm:prSet/>
      <dgm:spPr/>
      <dgm:t>
        <a:bodyPr/>
        <a:lstStyle/>
        <a:p>
          <a:endParaRPr lang="en-US"/>
        </a:p>
      </dgm:t>
    </dgm:pt>
    <dgm:pt modelId="{30CD6E80-0840-4EB7-986E-C40451D3E427}">
      <dgm:prSet/>
      <dgm:spPr/>
      <dgm:t>
        <a:bodyPr/>
        <a:lstStyle/>
        <a:p>
          <a:r>
            <a:rPr lang="en-US" dirty="0"/>
            <a:t>Superior court must order removal to juvenile court</a:t>
          </a:r>
        </a:p>
      </dgm:t>
    </dgm:pt>
    <dgm:pt modelId="{8E183EC9-31B1-4F15-A706-ED10CDBB67E6}" type="parTrans" cxnId="{B6FBB9BA-8AAD-4769-A38E-605063F0DFB4}">
      <dgm:prSet/>
      <dgm:spPr/>
      <dgm:t>
        <a:bodyPr/>
        <a:lstStyle/>
        <a:p>
          <a:endParaRPr lang="en-US"/>
        </a:p>
      </dgm:t>
    </dgm:pt>
    <dgm:pt modelId="{C5ACA048-23FE-4F11-8154-8A41B3DFDCBF}" type="sibTrans" cxnId="{B6FBB9BA-8AAD-4769-A38E-605063F0DFB4}">
      <dgm:prSet/>
      <dgm:spPr/>
      <dgm:t>
        <a:bodyPr/>
        <a:lstStyle/>
        <a:p>
          <a:endParaRPr lang="en-US"/>
        </a:p>
      </dgm:t>
    </dgm:pt>
    <dgm:pt modelId="{EE8AF637-386F-465C-93A7-477044C0C75A}" type="pres">
      <dgm:prSet presAssocID="{6F07F5BF-5996-44EE-A6C4-7F2A1FEAE0E3}" presName="outerComposite" presStyleCnt="0">
        <dgm:presLayoutVars>
          <dgm:chMax val="5"/>
          <dgm:dir/>
          <dgm:resizeHandles val="exact"/>
        </dgm:presLayoutVars>
      </dgm:prSet>
      <dgm:spPr/>
    </dgm:pt>
    <dgm:pt modelId="{8D8D7DA3-F4D2-4898-9D6E-969E4F903F6C}" type="pres">
      <dgm:prSet presAssocID="{6F07F5BF-5996-44EE-A6C4-7F2A1FEAE0E3}" presName="dummyMaxCanvas" presStyleCnt="0">
        <dgm:presLayoutVars/>
      </dgm:prSet>
      <dgm:spPr/>
    </dgm:pt>
    <dgm:pt modelId="{69296C6C-12E9-4034-874B-6F5CFAE8FCF3}" type="pres">
      <dgm:prSet presAssocID="{6F07F5BF-5996-44EE-A6C4-7F2A1FEAE0E3}" presName="FourNodes_1" presStyleLbl="node1" presStyleIdx="0" presStyleCnt="4">
        <dgm:presLayoutVars>
          <dgm:bulletEnabled val="1"/>
        </dgm:presLayoutVars>
      </dgm:prSet>
      <dgm:spPr/>
    </dgm:pt>
    <dgm:pt modelId="{E521DCBB-7D97-4298-8BEB-36068CBFBA00}" type="pres">
      <dgm:prSet presAssocID="{6F07F5BF-5996-44EE-A6C4-7F2A1FEAE0E3}" presName="FourNodes_2" presStyleLbl="node1" presStyleIdx="1" presStyleCnt="4">
        <dgm:presLayoutVars>
          <dgm:bulletEnabled val="1"/>
        </dgm:presLayoutVars>
      </dgm:prSet>
      <dgm:spPr/>
    </dgm:pt>
    <dgm:pt modelId="{B4795EA1-6BFB-4EB8-95E5-1834D9603F73}" type="pres">
      <dgm:prSet presAssocID="{6F07F5BF-5996-44EE-A6C4-7F2A1FEAE0E3}" presName="FourNodes_3" presStyleLbl="node1" presStyleIdx="2" presStyleCnt="4">
        <dgm:presLayoutVars>
          <dgm:bulletEnabled val="1"/>
        </dgm:presLayoutVars>
      </dgm:prSet>
      <dgm:spPr/>
    </dgm:pt>
    <dgm:pt modelId="{3D2215BA-AF84-451A-839C-A45855F5118C}" type="pres">
      <dgm:prSet presAssocID="{6F07F5BF-5996-44EE-A6C4-7F2A1FEAE0E3}" presName="FourNodes_4" presStyleLbl="node1" presStyleIdx="3" presStyleCnt="4">
        <dgm:presLayoutVars>
          <dgm:bulletEnabled val="1"/>
        </dgm:presLayoutVars>
      </dgm:prSet>
      <dgm:spPr/>
    </dgm:pt>
    <dgm:pt modelId="{150C2DBF-DA3E-4BAC-8808-FE1DD1DEA7F4}" type="pres">
      <dgm:prSet presAssocID="{6F07F5BF-5996-44EE-A6C4-7F2A1FEAE0E3}" presName="FourConn_1-2" presStyleLbl="fgAccFollowNode1" presStyleIdx="0" presStyleCnt="3">
        <dgm:presLayoutVars>
          <dgm:bulletEnabled val="1"/>
        </dgm:presLayoutVars>
      </dgm:prSet>
      <dgm:spPr/>
    </dgm:pt>
    <dgm:pt modelId="{BE48EAF6-9742-4188-933B-0D5C55C7A38C}" type="pres">
      <dgm:prSet presAssocID="{6F07F5BF-5996-44EE-A6C4-7F2A1FEAE0E3}" presName="FourConn_2-3" presStyleLbl="fgAccFollowNode1" presStyleIdx="1" presStyleCnt="3">
        <dgm:presLayoutVars>
          <dgm:bulletEnabled val="1"/>
        </dgm:presLayoutVars>
      </dgm:prSet>
      <dgm:spPr/>
    </dgm:pt>
    <dgm:pt modelId="{B37C4889-C8D0-4114-80ED-E92D26BC5732}" type="pres">
      <dgm:prSet presAssocID="{6F07F5BF-5996-44EE-A6C4-7F2A1FEAE0E3}" presName="FourConn_3-4" presStyleLbl="fgAccFollowNode1" presStyleIdx="2" presStyleCnt="3">
        <dgm:presLayoutVars>
          <dgm:bulletEnabled val="1"/>
        </dgm:presLayoutVars>
      </dgm:prSet>
      <dgm:spPr/>
    </dgm:pt>
    <dgm:pt modelId="{D58DABFF-D319-4A02-B613-C68DAEF47CD3}" type="pres">
      <dgm:prSet presAssocID="{6F07F5BF-5996-44EE-A6C4-7F2A1FEAE0E3}" presName="FourNodes_1_text" presStyleLbl="node1" presStyleIdx="3" presStyleCnt="4">
        <dgm:presLayoutVars>
          <dgm:bulletEnabled val="1"/>
        </dgm:presLayoutVars>
      </dgm:prSet>
      <dgm:spPr/>
    </dgm:pt>
    <dgm:pt modelId="{4313476D-2268-4D01-9FD9-E1D5A9B9FE57}" type="pres">
      <dgm:prSet presAssocID="{6F07F5BF-5996-44EE-A6C4-7F2A1FEAE0E3}" presName="FourNodes_2_text" presStyleLbl="node1" presStyleIdx="3" presStyleCnt="4">
        <dgm:presLayoutVars>
          <dgm:bulletEnabled val="1"/>
        </dgm:presLayoutVars>
      </dgm:prSet>
      <dgm:spPr/>
    </dgm:pt>
    <dgm:pt modelId="{D5064679-CB0E-4FC1-AEC1-8FDF26792EAD}" type="pres">
      <dgm:prSet presAssocID="{6F07F5BF-5996-44EE-A6C4-7F2A1FEAE0E3}" presName="FourNodes_3_text" presStyleLbl="node1" presStyleIdx="3" presStyleCnt="4">
        <dgm:presLayoutVars>
          <dgm:bulletEnabled val="1"/>
        </dgm:presLayoutVars>
      </dgm:prSet>
      <dgm:spPr/>
    </dgm:pt>
    <dgm:pt modelId="{488B66C2-A792-45A0-920A-7EFC2EA85B15}" type="pres">
      <dgm:prSet presAssocID="{6F07F5BF-5996-44EE-A6C4-7F2A1FEAE0E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D8BE112-2D7A-4CD6-AF77-3A4238E565A4}" type="presOf" srcId="{374EFC8C-9D19-48AB-8859-7BCEFE725029}" destId="{4313476D-2268-4D01-9FD9-E1D5A9B9FE57}" srcOrd="1" destOrd="0" presId="urn:microsoft.com/office/officeart/2005/8/layout/vProcess5"/>
    <dgm:cxn modelId="{48B98620-0FE9-4673-8E50-9011167200DC}" type="presOf" srcId="{374EFC8C-9D19-48AB-8859-7BCEFE725029}" destId="{E521DCBB-7D97-4298-8BEB-36068CBFBA00}" srcOrd="0" destOrd="0" presId="urn:microsoft.com/office/officeart/2005/8/layout/vProcess5"/>
    <dgm:cxn modelId="{5B7A9420-F1D1-4047-9AAB-DCBB0E4E6569}" type="presOf" srcId="{DBD24B04-B48F-4ACE-83C8-FEF58311DC9A}" destId="{69296C6C-12E9-4034-874B-6F5CFAE8FCF3}" srcOrd="0" destOrd="0" presId="urn:microsoft.com/office/officeart/2005/8/layout/vProcess5"/>
    <dgm:cxn modelId="{B1A1133A-FA43-4145-82FA-9EA8E18CAF8F}" type="presOf" srcId="{DBD24B04-B48F-4ACE-83C8-FEF58311DC9A}" destId="{D58DABFF-D319-4A02-B613-C68DAEF47CD3}" srcOrd="1" destOrd="0" presId="urn:microsoft.com/office/officeart/2005/8/layout/vProcess5"/>
    <dgm:cxn modelId="{F62FA442-9963-472B-B0C0-419F09C22174}" srcId="{6F07F5BF-5996-44EE-A6C4-7F2A1FEAE0E3}" destId="{DBD24B04-B48F-4ACE-83C8-FEF58311DC9A}" srcOrd="0" destOrd="0" parTransId="{86C6CD1D-D01A-4457-B8B2-A3213A3C2992}" sibTransId="{6950EA6B-2DF3-4A46-A7B7-DC1CFDA17362}"/>
    <dgm:cxn modelId="{14279E53-3D0A-4B9A-A559-25ED9D2B0EA7}" type="presOf" srcId="{6950EA6B-2DF3-4A46-A7B7-DC1CFDA17362}" destId="{150C2DBF-DA3E-4BAC-8808-FE1DD1DEA7F4}" srcOrd="0" destOrd="0" presId="urn:microsoft.com/office/officeart/2005/8/layout/vProcess5"/>
    <dgm:cxn modelId="{2B4DA186-7A3D-497E-881B-B8DCEB7CDE1C}" type="presOf" srcId="{6F07F5BF-5996-44EE-A6C4-7F2A1FEAE0E3}" destId="{EE8AF637-386F-465C-93A7-477044C0C75A}" srcOrd="0" destOrd="0" presId="urn:microsoft.com/office/officeart/2005/8/layout/vProcess5"/>
    <dgm:cxn modelId="{3AC9DD8D-C302-4516-B799-608FA9081BBC}" srcId="{6F07F5BF-5996-44EE-A6C4-7F2A1FEAE0E3}" destId="{374EFC8C-9D19-48AB-8859-7BCEFE725029}" srcOrd="1" destOrd="0" parTransId="{C25FD6B8-E55B-42BD-A87B-63388352DB5B}" sibTransId="{AB7D1C5B-2606-41E6-A4DF-E1A0C7FEE92A}"/>
    <dgm:cxn modelId="{EB03279B-5136-4189-BE90-9ED366669A74}" type="presOf" srcId="{151A5EDD-316A-4CC2-BA13-FEE431A3CD24}" destId="{B4795EA1-6BFB-4EB8-95E5-1834D9603F73}" srcOrd="0" destOrd="0" presId="urn:microsoft.com/office/officeart/2005/8/layout/vProcess5"/>
    <dgm:cxn modelId="{0CEADFA1-92F6-46F1-B3D4-09653DC67C0D}" type="presOf" srcId="{30CD6E80-0840-4EB7-986E-C40451D3E427}" destId="{488B66C2-A792-45A0-920A-7EFC2EA85B15}" srcOrd="1" destOrd="0" presId="urn:microsoft.com/office/officeart/2005/8/layout/vProcess5"/>
    <dgm:cxn modelId="{FF66B2A5-3F59-40C8-8D5B-5BF22A5A7DAA}" type="presOf" srcId="{AB7D1C5B-2606-41E6-A4DF-E1A0C7FEE92A}" destId="{BE48EAF6-9742-4188-933B-0D5C55C7A38C}" srcOrd="0" destOrd="0" presId="urn:microsoft.com/office/officeart/2005/8/layout/vProcess5"/>
    <dgm:cxn modelId="{85F946B9-C5AC-4DE5-B80B-FBAAE88C7A97}" srcId="{6F07F5BF-5996-44EE-A6C4-7F2A1FEAE0E3}" destId="{151A5EDD-316A-4CC2-BA13-FEE431A3CD24}" srcOrd="2" destOrd="0" parTransId="{90307078-C750-4DB8-95E0-4827406644E9}" sibTransId="{D7CB0928-B085-49F2-9E90-94D1F6BFBF98}"/>
    <dgm:cxn modelId="{4DE87EB9-685C-412F-9465-A34F017B6B1B}" type="presOf" srcId="{151A5EDD-316A-4CC2-BA13-FEE431A3CD24}" destId="{D5064679-CB0E-4FC1-AEC1-8FDF26792EAD}" srcOrd="1" destOrd="0" presId="urn:microsoft.com/office/officeart/2005/8/layout/vProcess5"/>
    <dgm:cxn modelId="{B6FBB9BA-8AAD-4769-A38E-605063F0DFB4}" srcId="{6F07F5BF-5996-44EE-A6C4-7F2A1FEAE0E3}" destId="{30CD6E80-0840-4EB7-986E-C40451D3E427}" srcOrd="3" destOrd="0" parTransId="{8E183EC9-31B1-4F15-A706-ED10CDBB67E6}" sibTransId="{C5ACA048-23FE-4F11-8154-8A41B3DFDCBF}"/>
    <dgm:cxn modelId="{B830A3C2-8353-4CC0-A682-B9E4C8485AED}" type="presOf" srcId="{D7CB0928-B085-49F2-9E90-94D1F6BFBF98}" destId="{B37C4889-C8D0-4114-80ED-E92D26BC5732}" srcOrd="0" destOrd="0" presId="urn:microsoft.com/office/officeart/2005/8/layout/vProcess5"/>
    <dgm:cxn modelId="{11587BD9-0EB1-4975-B229-EBE7241AB497}" type="presOf" srcId="{30CD6E80-0840-4EB7-986E-C40451D3E427}" destId="{3D2215BA-AF84-451A-839C-A45855F5118C}" srcOrd="0" destOrd="0" presId="urn:microsoft.com/office/officeart/2005/8/layout/vProcess5"/>
    <dgm:cxn modelId="{2A7B7CD0-C1A4-440C-A062-B71EBBD75F7A}" type="presParOf" srcId="{EE8AF637-386F-465C-93A7-477044C0C75A}" destId="{8D8D7DA3-F4D2-4898-9D6E-969E4F903F6C}" srcOrd="0" destOrd="0" presId="urn:microsoft.com/office/officeart/2005/8/layout/vProcess5"/>
    <dgm:cxn modelId="{60881883-7C2B-4B1B-A43D-2DFD3A9E3E69}" type="presParOf" srcId="{EE8AF637-386F-465C-93A7-477044C0C75A}" destId="{69296C6C-12E9-4034-874B-6F5CFAE8FCF3}" srcOrd="1" destOrd="0" presId="urn:microsoft.com/office/officeart/2005/8/layout/vProcess5"/>
    <dgm:cxn modelId="{F7AA9C9D-321F-4721-8E21-6D471970C221}" type="presParOf" srcId="{EE8AF637-386F-465C-93A7-477044C0C75A}" destId="{E521DCBB-7D97-4298-8BEB-36068CBFBA00}" srcOrd="2" destOrd="0" presId="urn:microsoft.com/office/officeart/2005/8/layout/vProcess5"/>
    <dgm:cxn modelId="{69914325-76DA-4424-A201-BEB1319E1885}" type="presParOf" srcId="{EE8AF637-386F-465C-93A7-477044C0C75A}" destId="{B4795EA1-6BFB-4EB8-95E5-1834D9603F73}" srcOrd="3" destOrd="0" presId="urn:microsoft.com/office/officeart/2005/8/layout/vProcess5"/>
    <dgm:cxn modelId="{A97A635A-75D7-491F-9B76-357CF2693317}" type="presParOf" srcId="{EE8AF637-386F-465C-93A7-477044C0C75A}" destId="{3D2215BA-AF84-451A-839C-A45855F5118C}" srcOrd="4" destOrd="0" presId="urn:microsoft.com/office/officeart/2005/8/layout/vProcess5"/>
    <dgm:cxn modelId="{DBE17C7B-5A22-4C69-A820-B33D7C82D9C7}" type="presParOf" srcId="{EE8AF637-386F-465C-93A7-477044C0C75A}" destId="{150C2DBF-DA3E-4BAC-8808-FE1DD1DEA7F4}" srcOrd="5" destOrd="0" presId="urn:microsoft.com/office/officeart/2005/8/layout/vProcess5"/>
    <dgm:cxn modelId="{64315E35-AEEA-4D31-A049-98B71BE955DD}" type="presParOf" srcId="{EE8AF637-386F-465C-93A7-477044C0C75A}" destId="{BE48EAF6-9742-4188-933B-0D5C55C7A38C}" srcOrd="6" destOrd="0" presId="urn:microsoft.com/office/officeart/2005/8/layout/vProcess5"/>
    <dgm:cxn modelId="{E61C4F6C-B9C1-4F1B-8D78-D4F5E6581B1D}" type="presParOf" srcId="{EE8AF637-386F-465C-93A7-477044C0C75A}" destId="{B37C4889-C8D0-4114-80ED-E92D26BC5732}" srcOrd="7" destOrd="0" presId="urn:microsoft.com/office/officeart/2005/8/layout/vProcess5"/>
    <dgm:cxn modelId="{105E4F51-9E97-4235-AB68-E3B9FB9A3C62}" type="presParOf" srcId="{EE8AF637-386F-465C-93A7-477044C0C75A}" destId="{D58DABFF-D319-4A02-B613-C68DAEF47CD3}" srcOrd="8" destOrd="0" presId="urn:microsoft.com/office/officeart/2005/8/layout/vProcess5"/>
    <dgm:cxn modelId="{DA4A6B5F-45FC-40ED-A0D0-6152B2E5B33F}" type="presParOf" srcId="{EE8AF637-386F-465C-93A7-477044C0C75A}" destId="{4313476D-2268-4D01-9FD9-E1D5A9B9FE57}" srcOrd="9" destOrd="0" presId="urn:microsoft.com/office/officeart/2005/8/layout/vProcess5"/>
    <dgm:cxn modelId="{D4E1E262-3340-41B5-B83A-C25D38A0AD19}" type="presParOf" srcId="{EE8AF637-386F-465C-93A7-477044C0C75A}" destId="{D5064679-CB0E-4FC1-AEC1-8FDF26792EAD}" srcOrd="10" destOrd="0" presId="urn:microsoft.com/office/officeart/2005/8/layout/vProcess5"/>
    <dgm:cxn modelId="{F99BA519-D9AD-4CAE-9357-486BC75FDFAE}" type="presParOf" srcId="{EE8AF637-386F-465C-93A7-477044C0C75A}" destId="{488B66C2-A792-45A0-920A-7EFC2EA85B1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52380-6D6A-4C98-9657-4FC49327133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45628E-7879-44B6-802D-E0C5A5CAADA2}">
      <dgm:prSet/>
      <dgm:spPr/>
      <dgm:t>
        <a:bodyPr/>
        <a:lstStyle/>
        <a:p>
          <a:r>
            <a:rPr lang="en-US"/>
            <a:t>Order must be in writing and require DJJ to file a juvenile petition within 10 calendar days </a:t>
          </a:r>
        </a:p>
      </dgm:t>
    </dgm:pt>
    <dgm:pt modelId="{834B53EF-9BF5-4511-8C56-95CDD8B8932C}" type="parTrans" cxnId="{5DFBD9CC-5809-4846-90AD-92DA5907CABC}">
      <dgm:prSet/>
      <dgm:spPr/>
      <dgm:t>
        <a:bodyPr/>
        <a:lstStyle/>
        <a:p>
          <a:endParaRPr lang="en-US"/>
        </a:p>
      </dgm:t>
    </dgm:pt>
    <dgm:pt modelId="{AF04211D-0464-4A6F-9D91-AEFDA9FC63F8}" type="sibTrans" cxnId="{5DFBD9CC-5809-4846-90AD-92DA5907CABC}">
      <dgm:prSet/>
      <dgm:spPr/>
      <dgm:t>
        <a:bodyPr/>
        <a:lstStyle/>
        <a:p>
          <a:endParaRPr lang="en-US"/>
        </a:p>
      </dgm:t>
    </dgm:pt>
    <dgm:pt modelId="{7EFE161F-675F-4B4D-9EE2-93E104A36576}">
      <dgm:prSet/>
      <dgm:spPr/>
      <dgm:t>
        <a:bodyPr/>
        <a:lstStyle/>
        <a:p>
          <a:r>
            <a:rPr lang="en-US" dirty="0"/>
            <a:t>Superior court record </a:t>
          </a:r>
          <a:r>
            <a:rPr lang="en-US" u="sng" dirty="0"/>
            <a:t>must</a:t>
          </a:r>
          <a:r>
            <a:rPr lang="en-US" dirty="0"/>
            <a:t> be expunged (per G.S. 15A-145.8)</a:t>
          </a:r>
        </a:p>
      </dgm:t>
    </dgm:pt>
    <dgm:pt modelId="{3270A22E-4AD4-4293-BB50-D24D7D35CB87}" type="parTrans" cxnId="{83CD1400-B426-4FCB-8E20-FC60CFEB1E31}">
      <dgm:prSet/>
      <dgm:spPr/>
      <dgm:t>
        <a:bodyPr/>
        <a:lstStyle/>
        <a:p>
          <a:endParaRPr lang="en-US"/>
        </a:p>
      </dgm:t>
    </dgm:pt>
    <dgm:pt modelId="{3B63E4D3-BF93-4152-9B9B-ADD28A2A7AE2}" type="sibTrans" cxnId="{83CD1400-B426-4FCB-8E20-FC60CFEB1E31}">
      <dgm:prSet/>
      <dgm:spPr/>
      <dgm:t>
        <a:bodyPr/>
        <a:lstStyle/>
        <a:p>
          <a:endParaRPr lang="en-US"/>
        </a:p>
      </dgm:t>
    </dgm:pt>
    <dgm:pt modelId="{30C539B4-EE04-4B21-9057-2211A3466189}">
      <dgm:prSet/>
      <dgm:spPr/>
      <dgm:t>
        <a:bodyPr/>
        <a:lstStyle/>
        <a:p>
          <a:r>
            <a:rPr lang="en-US"/>
            <a:t>Superior court may issue a secure custody order if criteria in G.S. 7B-1903 are met</a:t>
          </a:r>
        </a:p>
      </dgm:t>
    </dgm:pt>
    <dgm:pt modelId="{526F065F-104F-427C-B976-EA88FADC7185}" type="parTrans" cxnId="{BD87356F-2D69-41BF-9DFC-B8EE325C3B9B}">
      <dgm:prSet/>
      <dgm:spPr/>
      <dgm:t>
        <a:bodyPr/>
        <a:lstStyle/>
        <a:p>
          <a:endParaRPr lang="en-US"/>
        </a:p>
      </dgm:t>
    </dgm:pt>
    <dgm:pt modelId="{DD6824F2-6709-458E-A88A-B3F715DEC13B}" type="sibTrans" cxnId="{BD87356F-2D69-41BF-9DFC-B8EE325C3B9B}">
      <dgm:prSet/>
      <dgm:spPr/>
      <dgm:t>
        <a:bodyPr/>
        <a:lstStyle/>
        <a:p>
          <a:endParaRPr lang="en-US"/>
        </a:p>
      </dgm:t>
    </dgm:pt>
    <dgm:pt modelId="{04457098-292C-4983-BC09-7AC403BA3414}" type="pres">
      <dgm:prSet presAssocID="{40552380-6D6A-4C98-9657-4FC4932713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70E3C7-91E4-4D1A-BE53-1B34D474012B}" type="pres">
      <dgm:prSet presAssocID="{A845628E-7879-44B6-802D-E0C5A5CAADA2}" presName="hierRoot1" presStyleCnt="0"/>
      <dgm:spPr/>
    </dgm:pt>
    <dgm:pt modelId="{02C29848-2F6A-4043-BC73-078B2BED1AAD}" type="pres">
      <dgm:prSet presAssocID="{A845628E-7879-44B6-802D-E0C5A5CAADA2}" presName="composite" presStyleCnt="0"/>
      <dgm:spPr/>
    </dgm:pt>
    <dgm:pt modelId="{9353A55C-3C36-4868-9928-F711DE6234A8}" type="pres">
      <dgm:prSet presAssocID="{A845628E-7879-44B6-802D-E0C5A5CAADA2}" presName="background" presStyleLbl="node0" presStyleIdx="0" presStyleCnt="3"/>
      <dgm:spPr/>
    </dgm:pt>
    <dgm:pt modelId="{41724EC9-6BBC-403D-8781-D87CA503C295}" type="pres">
      <dgm:prSet presAssocID="{A845628E-7879-44B6-802D-E0C5A5CAADA2}" presName="text" presStyleLbl="fgAcc0" presStyleIdx="0" presStyleCnt="3">
        <dgm:presLayoutVars>
          <dgm:chPref val="3"/>
        </dgm:presLayoutVars>
      </dgm:prSet>
      <dgm:spPr/>
    </dgm:pt>
    <dgm:pt modelId="{89A135A8-299E-4D65-9201-79F375666CB4}" type="pres">
      <dgm:prSet presAssocID="{A845628E-7879-44B6-802D-E0C5A5CAADA2}" presName="hierChild2" presStyleCnt="0"/>
      <dgm:spPr/>
    </dgm:pt>
    <dgm:pt modelId="{67FA8453-3C66-4F7A-8F91-3EA5E68A7084}" type="pres">
      <dgm:prSet presAssocID="{7EFE161F-675F-4B4D-9EE2-93E104A36576}" presName="hierRoot1" presStyleCnt="0"/>
      <dgm:spPr/>
    </dgm:pt>
    <dgm:pt modelId="{9AE04380-E081-48A3-A16C-1E0ECF319692}" type="pres">
      <dgm:prSet presAssocID="{7EFE161F-675F-4B4D-9EE2-93E104A36576}" presName="composite" presStyleCnt="0"/>
      <dgm:spPr/>
    </dgm:pt>
    <dgm:pt modelId="{BC5E3D3D-6D48-4802-B71F-38EC01D4BB6D}" type="pres">
      <dgm:prSet presAssocID="{7EFE161F-675F-4B4D-9EE2-93E104A36576}" presName="background" presStyleLbl="node0" presStyleIdx="1" presStyleCnt="3"/>
      <dgm:spPr/>
    </dgm:pt>
    <dgm:pt modelId="{6FB05EFA-5A59-4FA2-A1D2-0E104AB2F10D}" type="pres">
      <dgm:prSet presAssocID="{7EFE161F-675F-4B4D-9EE2-93E104A36576}" presName="text" presStyleLbl="fgAcc0" presStyleIdx="1" presStyleCnt="3">
        <dgm:presLayoutVars>
          <dgm:chPref val="3"/>
        </dgm:presLayoutVars>
      </dgm:prSet>
      <dgm:spPr/>
    </dgm:pt>
    <dgm:pt modelId="{5A65F176-F83A-47D3-9F2E-C496253EE2B0}" type="pres">
      <dgm:prSet presAssocID="{7EFE161F-675F-4B4D-9EE2-93E104A36576}" presName="hierChild2" presStyleCnt="0"/>
      <dgm:spPr/>
    </dgm:pt>
    <dgm:pt modelId="{8FE4813A-8F36-48BF-9516-539EAEE29716}" type="pres">
      <dgm:prSet presAssocID="{30C539B4-EE04-4B21-9057-2211A3466189}" presName="hierRoot1" presStyleCnt="0"/>
      <dgm:spPr/>
    </dgm:pt>
    <dgm:pt modelId="{C590D4E4-F7FC-49FF-80CD-A42B69FA9B76}" type="pres">
      <dgm:prSet presAssocID="{30C539B4-EE04-4B21-9057-2211A3466189}" presName="composite" presStyleCnt="0"/>
      <dgm:spPr/>
    </dgm:pt>
    <dgm:pt modelId="{D6BBB2B2-CBE0-4DCE-B5AD-129CB37CDDCF}" type="pres">
      <dgm:prSet presAssocID="{30C539B4-EE04-4B21-9057-2211A3466189}" presName="background" presStyleLbl="node0" presStyleIdx="2" presStyleCnt="3"/>
      <dgm:spPr/>
    </dgm:pt>
    <dgm:pt modelId="{CB88E066-F305-4370-AF88-00FDF91F8802}" type="pres">
      <dgm:prSet presAssocID="{30C539B4-EE04-4B21-9057-2211A3466189}" presName="text" presStyleLbl="fgAcc0" presStyleIdx="2" presStyleCnt="3">
        <dgm:presLayoutVars>
          <dgm:chPref val="3"/>
        </dgm:presLayoutVars>
      </dgm:prSet>
      <dgm:spPr/>
    </dgm:pt>
    <dgm:pt modelId="{4837F767-64FE-4DC4-8CFE-062E796ECCE2}" type="pres">
      <dgm:prSet presAssocID="{30C539B4-EE04-4B21-9057-2211A3466189}" presName="hierChild2" presStyleCnt="0"/>
      <dgm:spPr/>
    </dgm:pt>
  </dgm:ptLst>
  <dgm:cxnLst>
    <dgm:cxn modelId="{83CD1400-B426-4FCB-8E20-FC60CFEB1E31}" srcId="{40552380-6D6A-4C98-9657-4FC49327133C}" destId="{7EFE161F-675F-4B4D-9EE2-93E104A36576}" srcOrd="1" destOrd="0" parTransId="{3270A22E-4AD4-4293-BB50-D24D7D35CB87}" sibTransId="{3B63E4D3-BF93-4152-9B9B-ADD28A2A7AE2}"/>
    <dgm:cxn modelId="{B36E5003-248B-4313-A42F-8C8C70951C10}" type="presOf" srcId="{30C539B4-EE04-4B21-9057-2211A3466189}" destId="{CB88E066-F305-4370-AF88-00FDF91F8802}" srcOrd="0" destOrd="0" presId="urn:microsoft.com/office/officeart/2005/8/layout/hierarchy1"/>
    <dgm:cxn modelId="{36C1A114-F56E-4D7E-969E-A04FCB52D5FC}" type="presOf" srcId="{40552380-6D6A-4C98-9657-4FC49327133C}" destId="{04457098-292C-4983-BC09-7AC403BA3414}" srcOrd="0" destOrd="0" presId="urn:microsoft.com/office/officeart/2005/8/layout/hierarchy1"/>
    <dgm:cxn modelId="{EECDE223-A7AD-4821-90B0-185FA5BEDE6D}" type="presOf" srcId="{7EFE161F-675F-4B4D-9EE2-93E104A36576}" destId="{6FB05EFA-5A59-4FA2-A1D2-0E104AB2F10D}" srcOrd="0" destOrd="0" presId="urn:microsoft.com/office/officeart/2005/8/layout/hierarchy1"/>
    <dgm:cxn modelId="{BD87356F-2D69-41BF-9DFC-B8EE325C3B9B}" srcId="{40552380-6D6A-4C98-9657-4FC49327133C}" destId="{30C539B4-EE04-4B21-9057-2211A3466189}" srcOrd="2" destOrd="0" parTransId="{526F065F-104F-427C-B976-EA88FADC7185}" sibTransId="{DD6824F2-6709-458E-A88A-B3F715DEC13B}"/>
    <dgm:cxn modelId="{D004E782-9619-49B1-B3A8-1B081874899F}" type="presOf" srcId="{A845628E-7879-44B6-802D-E0C5A5CAADA2}" destId="{41724EC9-6BBC-403D-8781-D87CA503C295}" srcOrd="0" destOrd="0" presId="urn:microsoft.com/office/officeart/2005/8/layout/hierarchy1"/>
    <dgm:cxn modelId="{5DFBD9CC-5809-4846-90AD-92DA5907CABC}" srcId="{40552380-6D6A-4C98-9657-4FC49327133C}" destId="{A845628E-7879-44B6-802D-E0C5A5CAADA2}" srcOrd="0" destOrd="0" parTransId="{834B53EF-9BF5-4511-8C56-95CDD8B8932C}" sibTransId="{AF04211D-0464-4A6F-9D91-AEFDA9FC63F8}"/>
    <dgm:cxn modelId="{450DCFA5-E069-42C0-9C91-A564E7AD4623}" type="presParOf" srcId="{04457098-292C-4983-BC09-7AC403BA3414}" destId="{FE70E3C7-91E4-4D1A-BE53-1B34D474012B}" srcOrd="0" destOrd="0" presId="urn:microsoft.com/office/officeart/2005/8/layout/hierarchy1"/>
    <dgm:cxn modelId="{E202F72A-6DB4-42C7-BA1A-242C7E0D8D3F}" type="presParOf" srcId="{FE70E3C7-91E4-4D1A-BE53-1B34D474012B}" destId="{02C29848-2F6A-4043-BC73-078B2BED1AAD}" srcOrd="0" destOrd="0" presId="urn:microsoft.com/office/officeart/2005/8/layout/hierarchy1"/>
    <dgm:cxn modelId="{FAA972DC-374F-424F-ACAA-5480DC0024D0}" type="presParOf" srcId="{02C29848-2F6A-4043-BC73-078B2BED1AAD}" destId="{9353A55C-3C36-4868-9928-F711DE6234A8}" srcOrd="0" destOrd="0" presId="urn:microsoft.com/office/officeart/2005/8/layout/hierarchy1"/>
    <dgm:cxn modelId="{D46CA9F9-35D0-4C0C-B1EB-3EF5ABA2D27C}" type="presParOf" srcId="{02C29848-2F6A-4043-BC73-078B2BED1AAD}" destId="{41724EC9-6BBC-403D-8781-D87CA503C295}" srcOrd="1" destOrd="0" presId="urn:microsoft.com/office/officeart/2005/8/layout/hierarchy1"/>
    <dgm:cxn modelId="{BB6B3088-F3F9-4517-85C5-A4DF0FF3D188}" type="presParOf" srcId="{FE70E3C7-91E4-4D1A-BE53-1B34D474012B}" destId="{89A135A8-299E-4D65-9201-79F375666CB4}" srcOrd="1" destOrd="0" presId="urn:microsoft.com/office/officeart/2005/8/layout/hierarchy1"/>
    <dgm:cxn modelId="{1592AB1A-14E6-45D0-93A4-8D7E034A0B4D}" type="presParOf" srcId="{04457098-292C-4983-BC09-7AC403BA3414}" destId="{67FA8453-3C66-4F7A-8F91-3EA5E68A7084}" srcOrd="1" destOrd="0" presId="urn:microsoft.com/office/officeart/2005/8/layout/hierarchy1"/>
    <dgm:cxn modelId="{CF685077-24AC-4799-886F-AAD2C0CBDFD6}" type="presParOf" srcId="{67FA8453-3C66-4F7A-8F91-3EA5E68A7084}" destId="{9AE04380-E081-48A3-A16C-1E0ECF319692}" srcOrd="0" destOrd="0" presId="urn:microsoft.com/office/officeart/2005/8/layout/hierarchy1"/>
    <dgm:cxn modelId="{8737D0E5-1D69-4A09-B0A1-16744AF00C3B}" type="presParOf" srcId="{9AE04380-E081-48A3-A16C-1E0ECF319692}" destId="{BC5E3D3D-6D48-4802-B71F-38EC01D4BB6D}" srcOrd="0" destOrd="0" presId="urn:microsoft.com/office/officeart/2005/8/layout/hierarchy1"/>
    <dgm:cxn modelId="{B26C3E18-72D5-45C8-B53E-DBC2E9514965}" type="presParOf" srcId="{9AE04380-E081-48A3-A16C-1E0ECF319692}" destId="{6FB05EFA-5A59-4FA2-A1D2-0E104AB2F10D}" srcOrd="1" destOrd="0" presId="urn:microsoft.com/office/officeart/2005/8/layout/hierarchy1"/>
    <dgm:cxn modelId="{3DD686FD-83A3-4568-A7FC-C64DE43426CC}" type="presParOf" srcId="{67FA8453-3C66-4F7A-8F91-3EA5E68A7084}" destId="{5A65F176-F83A-47D3-9F2E-C496253EE2B0}" srcOrd="1" destOrd="0" presId="urn:microsoft.com/office/officeart/2005/8/layout/hierarchy1"/>
    <dgm:cxn modelId="{EFEF594B-9918-44DD-8DB3-61CDE577AFD8}" type="presParOf" srcId="{04457098-292C-4983-BC09-7AC403BA3414}" destId="{8FE4813A-8F36-48BF-9516-539EAEE29716}" srcOrd="2" destOrd="0" presId="urn:microsoft.com/office/officeart/2005/8/layout/hierarchy1"/>
    <dgm:cxn modelId="{208D2C84-F7D1-4C45-B942-290AF8B31896}" type="presParOf" srcId="{8FE4813A-8F36-48BF-9516-539EAEE29716}" destId="{C590D4E4-F7FC-49FF-80CD-A42B69FA9B76}" srcOrd="0" destOrd="0" presId="urn:microsoft.com/office/officeart/2005/8/layout/hierarchy1"/>
    <dgm:cxn modelId="{6E4A72B8-CD0E-4FBD-AEED-9D3A1D859C20}" type="presParOf" srcId="{C590D4E4-F7FC-49FF-80CD-A42B69FA9B76}" destId="{D6BBB2B2-CBE0-4DCE-B5AD-129CB37CDDCF}" srcOrd="0" destOrd="0" presId="urn:microsoft.com/office/officeart/2005/8/layout/hierarchy1"/>
    <dgm:cxn modelId="{5D8E5D95-EBF3-4D56-BF95-D3B5FA1A216F}" type="presParOf" srcId="{C590D4E4-F7FC-49FF-80CD-A42B69FA9B76}" destId="{CB88E066-F305-4370-AF88-00FDF91F8802}" srcOrd="1" destOrd="0" presId="urn:microsoft.com/office/officeart/2005/8/layout/hierarchy1"/>
    <dgm:cxn modelId="{0243973C-CD8C-4819-BDD6-EFAF4DEEC157}" type="presParOf" srcId="{8FE4813A-8F36-48BF-9516-539EAEE29716}" destId="{4837F767-64FE-4DC4-8CFE-062E796ECC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ECFBB0-2884-407C-AC12-CB7560425E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830282-E6C9-4ADC-9F12-05940F46DD9C}">
      <dgm:prSet phldrT="[Text]"/>
      <dgm:spPr/>
      <dgm:t>
        <a:bodyPr/>
        <a:lstStyle/>
        <a:p>
          <a:r>
            <a:rPr lang="en-US" dirty="0"/>
            <a:t>Criminal jurisdiction and under 18</a:t>
          </a:r>
        </a:p>
      </dgm:t>
    </dgm:pt>
    <dgm:pt modelId="{00EE0A24-063A-4275-BFDB-18B91C4B00BE}" type="parTrans" cxnId="{7421B649-A2D6-4292-A4C7-D1199C93A7A4}">
      <dgm:prSet/>
      <dgm:spPr/>
      <dgm:t>
        <a:bodyPr/>
        <a:lstStyle/>
        <a:p>
          <a:endParaRPr lang="en-US"/>
        </a:p>
      </dgm:t>
    </dgm:pt>
    <dgm:pt modelId="{2141FBFE-1432-458C-8A1B-99188A7F810F}" type="sibTrans" cxnId="{7421B649-A2D6-4292-A4C7-D1199C93A7A4}">
      <dgm:prSet/>
      <dgm:spPr/>
      <dgm:t>
        <a:bodyPr/>
        <a:lstStyle/>
        <a:p>
          <a:endParaRPr lang="en-US"/>
        </a:p>
      </dgm:t>
    </dgm:pt>
    <dgm:pt modelId="{CAFA4B21-92E0-4949-A830-6EB0A16108C7}">
      <dgm:prSet phldrT="[Text]"/>
      <dgm:spPr/>
      <dgm:t>
        <a:bodyPr/>
        <a:lstStyle/>
        <a:p>
          <a:r>
            <a:rPr lang="en-US" dirty="0"/>
            <a:t>Juvenile detention</a:t>
          </a:r>
        </a:p>
      </dgm:t>
    </dgm:pt>
    <dgm:pt modelId="{94A069FC-776D-46B3-BCB6-4877942A038A}" type="parTrans" cxnId="{1E97CB9B-9249-4A2F-83DC-B0690E7C0FFA}">
      <dgm:prSet/>
      <dgm:spPr/>
      <dgm:t>
        <a:bodyPr/>
        <a:lstStyle/>
        <a:p>
          <a:endParaRPr lang="en-US"/>
        </a:p>
      </dgm:t>
    </dgm:pt>
    <dgm:pt modelId="{4D546EFD-7AFD-49B6-937F-CA43E57930DC}" type="sibTrans" cxnId="{1E97CB9B-9249-4A2F-83DC-B0690E7C0FFA}">
      <dgm:prSet/>
      <dgm:spPr/>
      <dgm:t>
        <a:bodyPr/>
        <a:lstStyle/>
        <a:p>
          <a:endParaRPr lang="en-US"/>
        </a:p>
      </dgm:t>
    </dgm:pt>
    <dgm:pt modelId="{591B40A8-93E3-4272-A8F0-EEFCA8714FA8}">
      <dgm:prSet phldrT="[Text]"/>
      <dgm:spPr/>
      <dgm:t>
        <a:bodyPr/>
        <a:lstStyle/>
        <a:p>
          <a:r>
            <a:rPr lang="en-US" dirty="0"/>
            <a:t>Criminal jurisdiction and 18 or older</a:t>
          </a:r>
        </a:p>
      </dgm:t>
    </dgm:pt>
    <dgm:pt modelId="{FFA57FF9-441E-43BA-8E22-CF25AD233314}" type="parTrans" cxnId="{E79FB38E-9CA1-49D1-8427-5E8FFA774CA5}">
      <dgm:prSet/>
      <dgm:spPr/>
      <dgm:t>
        <a:bodyPr/>
        <a:lstStyle/>
        <a:p>
          <a:endParaRPr lang="en-US"/>
        </a:p>
      </dgm:t>
    </dgm:pt>
    <dgm:pt modelId="{1A24291D-8550-4A45-B808-9E477A341DD5}" type="sibTrans" cxnId="{E79FB38E-9CA1-49D1-8427-5E8FFA774CA5}">
      <dgm:prSet/>
      <dgm:spPr/>
      <dgm:t>
        <a:bodyPr/>
        <a:lstStyle/>
        <a:p>
          <a:endParaRPr lang="en-US"/>
        </a:p>
      </dgm:t>
    </dgm:pt>
    <dgm:pt modelId="{35DFB500-8343-4472-B31E-15DD77732480}">
      <dgm:prSet phldrT="[Text]"/>
      <dgm:spPr/>
      <dgm:t>
        <a:bodyPr/>
        <a:lstStyle/>
        <a:p>
          <a:r>
            <a:rPr lang="en-US" dirty="0"/>
            <a:t>Jail</a:t>
          </a:r>
        </a:p>
      </dgm:t>
    </dgm:pt>
    <dgm:pt modelId="{CBC3A64C-EB37-41FB-8624-F53B71BCACD3}" type="parTrans" cxnId="{2361EF2D-75D2-4C7C-8EE0-D02063055CA6}">
      <dgm:prSet/>
      <dgm:spPr/>
      <dgm:t>
        <a:bodyPr/>
        <a:lstStyle/>
        <a:p>
          <a:endParaRPr lang="en-US"/>
        </a:p>
      </dgm:t>
    </dgm:pt>
    <dgm:pt modelId="{FAFD2501-4394-4BB9-AC8E-FFB044A87888}" type="sibTrans" cxnId="{2361EF2D-75D2-4C7C-8EE0-D02063055CA6}">
      <dgm:prSet/>
      <dgm:spPr/>
      <dgm:t>
        <a:bodyPr/>
        <a:lstStyle/>
        <a:p>
          <a:endParaRPr lang="en-US"/>
        </a:p>
      </dgm:t>
    </dgm:pt>
    <dgm:pt modelId="{6A5A6E23-3CDC-4BFE-8FFB-07B8271A5447}">
      <dgm:prSet phldrT="[Text]"/>
      <dgm:spPr/>
      <dgm:t>
        <a:bodyPr/>
        <a:lstStyle/>
        <a:p>
          <a:r>
            <a:rPr lang="en-US" dirty="0"/>
            <a:t>Juvenile Jurisdiction</a:t>
          </a:r>
        </a:p>
      </dgm:t>
    </dgm:pt>
    <dgm:pt modelId="{A398396D-DFC5-4BE5-9904-465DF40B5A50}" type="parTrans" cxnId="{A4421184-EB90-4550-9222-E91A683D6C3A}">
      <dgm:prSet/>
      <dgm:spPr/>
      <dgm:t>
        <a:bodyPr/>
        <a:lstStyle/>
        <a:p>
          <a:endParaRPr lang="en-US"/>
        </a:p>
      </dgm:t>
    </dgm:pt>
    <dgm:pt modelId="{B18C64AF-934A-4D44-827F-BA7D56D75D68}" type="sibTrans" cxnId="{A4421184-EB90-4550-9222-E91A683D6C3A}">
      <dgm:prSet/>
      <dgm:spPr/>
      <dgm:t>
        <a:bodyPr/>
        <a:lstStyle/>
        <a:p>
          <a:endParaRPr lang="en-US"/>
        </a:p>
      </dgm:t>
    </dgm:pt>
    <dgm:pt modelId="{86632BE5-B43D-4331-BDEE-A910AD0F8E87}">
      <dgm:prSet phldrT="[Text]"/>
      <dgm:spPr/>
      <dgm:t>
        <a:bodyPr/>
        <a:lstStyle/>
        <a:p>
          <a:r>
            <a:rPr lang="en-US" dirty="0"/>
            <a:t>Juvenile detention*</a:t>
          </a:r>
        </a:p>
      </dgm:t>
    </dgm:pt>
    <dgm:pt modelId="{4910AF80-98C8-410D-AAA3-A44EF63C78C8}" type="parTrans" cxnId="{6871051D-1E41-43CC-B1A6-2AAD73DD36D8}">
      <dgm:prSet/>
      <dgm:spPr/>
      <dgm:t>
        <a:bodyPr/>
        <a:lstStyle/>
        <a:p>
          <a:endParaRPr lang="en-US"/>
        </a:p>
      </dgm:t>
    </dgm:pt>
    <dgm:pt modelId="{0B583461-70CF-4861-A8E7-363590889691}" type="sibTrans" cxnId="{6871051D-1E41-43CC-B1A6-2AAD73DD36D8}">
      <dgm:prSet/>
      <dgm:spPr/>
      <dgm:t>
        <a:bodyPr/>
        <a:lstStyle/>
        <a:p>
          <a:endParaRPr lang="en-US"/>
        </a:p>
      </dgm:t>
    </dgm:pt>
    <dgm:pt modelId="{110EEF08-0818-4849-B655-FBD5F01D7989}" type="pres">
      <dgm:prSet presAssocID="{DAECFBB0-2884-407C-AC12-CB7560425E6A}" presName="Name0" presStyleCnt="0">
        <dgm:presLayoutVars>
          <dgm:dir/>
          <dgm:animLvl val="lvl"/>
          <dgm:resizeHandles val="exact"/>
        </dgm:presLayoutVars>
      </dgm:prSet>
      <dgm:spPr/>
    </dgm:pt>
    <dgm:pt modelId="{ABB26533-34FF-42FE-90F4-CA9724F30BD1}" type="pres">
      <dgm:prSet presAssocID="{6C830282-E6C9-4ADC-9F12-05940F46DD9C}" presName="composite" presStyleCnt="0"/>
      <dgm:spPr/>
    </dgm:pt>
    <dgm:pt modelId="{4DF788AA-2F98-4E5B-909C-B3DAD90E32CE}" type="pres">
      <dgm:prSet presAssocID="{6C830282-E6C9-4ADC-9F12-05940F46DD9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591DEB7-A44A-4D7C-B073-EBCA66724177}" type="pres">
      <dgm:prSet presAssocID="{6C830282-E6C9-4ADC-9F12-05940F46DD9C}" presName="desTx" presStyleLbl="alignAccFollowNode1" presStyleIdx="0" presStyleCnt="3">
        <dgm:presLayoutVars>
          <dgm:bulletEnabled val="1"/>
        </dgm:presLayoutVars>
      </dgm:prSet>
      <dgm:spPr/>
    </dgm:pt>
    <dgm:pt modelId="{9B3078BE-9E91-4337-9BD5-81184CB16EBE}" type="pres">
      <dgm:prSet presAssocID="{2141FBFE-1432-458C-8A1B-99188A7F810F}" presName="space" presStyleCnt="0"/>
      <dgm:spPr/>
    </dgm:pt>
    <dgm:pt modelId="{D3FAA172-C1A9-49AB-9ACC-9A27AA39B925}" type="pres">
      <dgm:prSet presAssocID="{591B40A8-93E3-4272-A8F0-EEFCA8714FA8}" presName="composite" presStyleCnt="0"/>
      <dgm:spPr/>
    </dgm:pt>
    <dgm:pt modelId="{36EFAC19-0292-4E02-9CA2-6D99D4DB0B3A}" type="pres">
      <dgm:prSet presAssocID="{591B40A8-93E3-4272-A8F0-EEFCA8714FA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A9347E3-B518-41B5-8AE7-25E2FF35A803}" type="pres">
      <dgm:prSet presAssocID="{591B40A8-93E3-4272-A8F0-EEFCA8714FA8}" presName="desTx" presStyleLbl="alignAccFollowNode1" presStyleIdx="1" presStyleCnt="3">
        <dgm:presLayoutVars>
          <dgm:bulletEnabled val="1"/>
        </dgm:presLayoutVars>
      </dgm:prSet>
      <dgm:spPr/>
    </dgm:pt>
    <dgm:pt modelId="{36F328B8-33F5-4CD7-A3C2-0FEFDBF7CD5D}" type="pres">
      <dgm:prSet presAssocID="{1A24291D-8550-4A45-B808-9E477A341DD5}" presName="space" presStyleCnt="0"/>
      <dgm:spPr/>
    </dgm:pt>
    <dgm:pt modelId="{640FAC67-832E-4D0E-AC93-2250DBE2D867}" type="pres">
      <dgm:prSet presAssocID="{6A5A6E23-3CDC-4BFE-8FFB-07B8271A5447}" presName="composite" presStyleCnt="0"/>
      <dgm:spPr/>
    </dgm:pt>
    <dgm:pt modelId="{477E2E11-C70D-4884-BF75-6686F1353A7B}" type="pres">
      <dgm:prSet presAssocID="{6A5A6E23-3CDC-4BFE-8FFB-07B8271A544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0840A02-5C78-477C-8491-2DC21F77BD90}" type="pres">
      <dgm:prSet presAssocID="{6A5A6E23-3CDC-4BFE-8FFB-07B8271A544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CAEC30A-84C9-4E16-8F45-14D61036A20A}" type="presOf" srcId="{86632BE5-B43D-4331-BDEE-A910AD0F8E87}" destId="{40840A02-5C78-477C-8491-2DC21F77BD90}" srcOrd="0" destOrd="0" presId="urn:microsoft.com/office/officeart/2005/8/layout/hList1"/>
    <dgm:cxn modelId="{E8D66616-5A31-4BBA-B320-636DE1FA3F4D}" type="presOf" srcId="{6C830282-E6C9-4ADC-9F12-05940F46DD9C}" destId="{4DF788AA-2F98-4E5B-909C-B3DAD90E32CE}" srcOrd="0" destOrd="0" presId="urn:microsoft.com/office/officeart/2005/8/layout/hList1"/>
    <dgm:cxn modelId="{6871051D-1E41-43CC-B1A6-2AAD73DD36D8}" srcId="{6A5A6E23-3CDC-4BFE-8FFB-07B8271A5447}" destId="{86632BE5-B43D-4331-BDEE-A910AD0F8E87}" srcOrd="0" destOrd="0" parTransId="{4910AF80-98C8-410D-AAA3-A44EF63C78C8}" sibTransId="{0B583461-70CF-4861-A8E7-363590889691}"/>
    <dgm:cxn modelId="{2361EF2D-75D2-4C7C-8EE0-D02063055CA6}" srcId="{591B40A8-93E3-4272-A8F0-EEFCA8714FA8}" destId="{35DFB500-8343-4472-B31E-15DD77732480}" srcOrd="0" destOrd="0" parTransId="{CBC3A64C-EB37-41FB-8624-F53B71BCACD3}" sibTransId="{FAFD2501-4394-4BB9-AC8E-FFB044A87888}"/>
    <dgm:cxn modelId="{BDEF1D47-C0B6-4A0A-AEB4-3BBB2D1E4B82}" type="presOf" srcId="{DAECFBB0-2884-407C-AC12-CB7560425E6A}" destId="{110EEF08-0818-4849-B655-FBD5F01D7989}" srcOrd="0" destOrd="0" presId="urn:microsoft.com/office/officeart/2005/8/layout/hList1"/>
    <dgm:cxn modelId="{7421B649-A2D6-4292-A4C7-D1199C93A7A4}" srcId="{DAECFBB0-2884-407C-AC12-CB7560425E6A}" destId="{6C830282-E6C9-4ADC-9F12-05940F46DD9C}" srcOrd="0" destOrd="0" parTransId="{00EE0A24-063A-4275-BFDB-18B91C4B00BE}" sibTransId="{2141FBFE-1432-458C-8A1B-99188A7F810F}"/>
    <dgm:cxn modelId="{A2753379-914F-47D7-AA7F-7E6E85E6EAA1}" type="presOf" srcId="{35DFB500-8343-4472-B31E-15DD77732480}" destId="{AA9347E3-B518-41B5-8AE7-25E2FF35A803}" srcOrd="0" destOrd="0" presId="urn:microsoft.com/office/officeart/2005/8/layout/hList1"/>
    <dgm:cxn modelId="{A4421184-EB90-4550-9222-E91A683D6C3A}" srcId="{DAECFBB0-2884-407C-AC12-CB7560425E6A}" destId="{6A5A6E23-3CDC-4BFE-8FFB-07B8271A5447}" srcOrd="2" destOrd="0" parTransId="{A398396D-DFC5-4BE5-9904-465DF40B5A50}" sibTransId="{B18C64AF-934A-4D44-827F-BA7D56D75D68}"/>
    <dgm:cxn modelId="{E79FB38E-9CA1-49D1-8427-5E8FFA774CA5}" srcId="{DAECFBB0-2884-407C-AC12-CB7560425E6A}" destId="{591B40A8-93E3-4272-A8F0-EEFCA8714FA8}" srcOrd="1" destOrd="0" parTransId="{FFA57FF9-441E-43BA-8E22-CF25AD233314}" sibTransId="{1A24291D-8550-4A45-B808-9E477A341DD5}"/>
    <dgm:cxn modelId="{E4C8C79A-7394-4577-A1F6-C485ECEEDB8D}" type="presOf" srcId="{591B40A8-93E3-4272-A8F0-EEFCA8714FA8}" destId="{36EFAC19-0292-4E02-9CA2-6D99D4DB0B3A}" srcOrd="0" destOrd="0" presId="urn:microsoft.com/office/officeart/2005/8/layout/hList1"/>
    <dgm:cxn modelId="{1E97CB9B-9249-4A2F-83DC-B0690E7C0FFA}" srcId="{6C830282-E6C9-4ADC-9F12-05940F46DD9C}" destId="{CAFA4B21-92E0-4949-A830-6EB0A16108C7}" srcOrd="0" destOrd="0" parTransId="{94A069FC-776D-46B3-BCB6-4877942A038A}" sibTransId="{4D546EFD-7AFD-49B6-937F-CA43E57930DC}"/>
    <dgm:cxn modelId="{7FC741C8-56A0-4B0B-8B54-FA4CCE0545E4}" type="presOf" srcId="{CAFA4B21-92E0-4949-A830-6EB0A16108C7}" destId="{1591DEB7-A44A-4D7C-B073-EBCA66724177}" srcOrd="0" destOrd="0" presId="urn:microsoft.com/office/officeart/2005/8/layout/hList1"/>
    <dgm:cxn modelId="{16D899D0-867C-41BF-B15B-1458506844C7}" type="presOf" srcId="{6A5A6E23-3CDC-4BFE-8FFB-07B8271A5447}" destId="{477E2E11-C70D-4884-BF75-6686F1353A7B}" srcOrd="0" destOrd="0" presId="urn:microsoft.com/office/officeart/2005/8/layout/hList1"/>
    <dgm:cxn modelId="{F279E49A-8319-4C97-AA91-49E05C1CF1C6}" type="presParOf" srcId="{110EEF08-0818-4849-B655-FBD5F01D7989}" destId="{ABB26533-34FF-42FE-90F4-CA9724F30BD1}" srcOrd="0" destOrd="0" presId="urn:microsoft.com/office/officeart/2005/8/layout/hList1"/>
    <dgm:cxn modelId="{F223666C-FE2F-4105-B35D-2FCB33ECFFCA}" type="presParOf" srcId="{ABB26533-34FF-42FE-90F4-CA9724F30BD1}" destId="{4DF788AA-2F98-4E5B-909C-B3DAD90E32CE}" srcOrd="0" destOrd="0" presId="urn:microsoft.com/office/officeart/2005/8/layout/hList1"/>
    <dgm:cxn modelId="{9700E742-85DE-4C0C-B03A-B2611437409D}" type="presParOf" srcId="{ABB26533-34FF-42FE-90F4-CA9724F30BD1}" destId="{1591DEB7-A44A-4D7C-B073-EBCA66724177}" srcOrd="1" destOrd="0" presId="urn:microsoft.com/office/officeart/2005/8/layout/hList1"/>
    <dgm:cxn modelId="{2207AECE-A6C3-4A47-BE12-997B2A1A9358}" type="presParOf" srcId="{110EEF08-0818-4849-B655-FBD5F01D7989}" destId="{9B3078BE-9E91-4337-9BD5-81184CB16EBE}" srcOrd="1" destOrd="0" presId="urn:microsoft.com/office/officeart/2005/8/layout/hList1"/>
    <dgm:cxn modelId="{5093CD2D-356A-4FC2-9C3C-8EBD7D8DBABD}" type="presParOf" srcId="{110EEF08-0818-4849-B655-FBD5F01D7989}" destId="{D3FAA172-C1A9-49AB-9ACC-9A27AA39B925}" srcOrd="2" destOrd="0" presId="urn:microsoft.com/office/officeart/2005/8/layout/hList1"/>
    <dgm:cxn modelId="{531B9991-EFD8-4C94-A95C-E541509051D7}" type="presParOf" srcId="{D3FAA172-C1A9-49AB-9ACC-9A27AA39B925}" destId="{36EFAC19-0292-4E02-9CA2-6D99D4DB0B3A}" srcOrd="0" destOrd="0" presId="urn:microsoft.com/office/officeart/2005/8/layout/hList1"/>
    <dgm:cxn modelId="{52621B17-C5B0-43C3-93AD-CE4495A2C8CB}" type="presParOf" srcId="{D3FAA172-C1A9-49AB-9ACC-9A27AA39B925}" destId="{AA9347E3-B518-41B5-8AE7-25E2FF35A803}" srcOrd="1" destOrd="0" presId="urn:microsoft.com/office/officeart/2005/8/layout/hList1"/>
    <dgm:cxn modelId="{7DAEDE99-272D-4134-BED7-D1E9D3C3B19B}" type="presParOf" srcId="{110EEF08-0818-4849-B655-FBD5F01D7989}" destId="{36F328B8-33F5-4CD7-A3C2-0FEFDBF7CD5D}" srcOrd="3" destOrd="0" presId="urn:microsoft.com/office/officeart/2005/8/layout/hList1"/>
    <dgm:cxn modelId="{52679AB9-7567-4A08-B68D-CE155CAF21A3}" type="presParOf" srcId="{110EEF08-0818-4849-B655-FBD5F01D7989}" destId="{640FAC67-832E-4D0E-AC93-2250DBE2D867}" srcOrd="4" destOrd="0" presId="urn:microsoft.com/office/officeart/2005/8/layout/hList1"/>
    <dgm:cxn modelId="{4EC927CD-70DE-42FB-8105-DEFC564EFADE}" type="presParOf" srcId="{640FAC67-832E-4D0E-AC93-2250DBE2D867}" destId="{477E2E11-C70D-4884-BF75-6686F1353A7B}" srcOrd="0" destOrd="0" presId="urn:microsoft.com/office/officeart/2005/8/layout/hList1"/>
    <dgm:cxn modelId="{154FA0AE-C9C3-4DCB-B545-F067ACA0E112}" type="presParOf" srcId="{640FAC67-832E-4D0E-AC93-2250DBE2D867}" destId="{40840A02-5C78-477C-8491-2DC21F77BD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A5D7E3-9BC6-4B4A-A920-B990A5BD67E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1C0E5BA0-85BF-4696-99E8-551D3B154169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highlight>
                <a:srgbClr val="FFFF00"/>
              </a:highlight>
            </a:rPr>
            <a:t>Must set bond</a:t>
          </a:r>
        </a:p>
      </dgm:t>
    </dgm:pt>
    <dgm:pt modelId="{FA31967D-7E2D-4DFE-80EF-ADB8D6F5FF90}" type="parTrans" cxnId="{C0553A2E-F864-4EFC-8E53-B0352F956689}">
      <dgm:prSet/>
      <dgm:spPr/>
      <dgm:t>
        <a:bodyPr/>
        <a:lstStyle/>
        <a:p>
          <a:endParaRPr lang="en-US"/>
        </a:p>
      </dgm:t>
    </dgm:pt>
    <dgm:pt modelId="{B7A8B045-9133-4DE4-A336-F051D958E5AE}" type="sibTrans" cxnId="{C0553A2E-F864-4EFC-8E53-B0352F956689}">
      <dgm:prSet/>
      <dgm:spPr/>
      <dgm:t>
        <a:bodyPr/>
        <a:lstStyle/>
        <a:p>
          <a:endParaRPr lang="en-US"/>
        </a:p>
      </dgm:t>
    </dgm:pt>
    <dgm:pt modelId="{DB37C2B5-A20B-463E-ABA1-E249BB48C55C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Immediate appeal to Superior Court*</a:t>
          </a:r>
        </a:p>
      </dgm:t>
    </dgm:pt>
    <dgm:pt modelId="{4BCC6CA1-E151-42F1-A7E1-3B0A0F5EBE7B}" type="parTrans" cxnId="{B2AC7184-9088-4E7F-952D-27B6CFCF23F3}">
      <dgm:prSet/>
      <dgm:spPr/>
      <dgm:t>
        <a:bodyPr/>
        <a:lstStyle/>
        <a:p>
          <a:endParaRPr lang="en-US"/>
        </a:p>
      </dgm:t>
    </dgm:pt>
    <dgm:pt modelId="{B54A38F2-CA8B-42C4-9C10-B7FBC0C4DB06}" type="sibTrans" cxnId="{B2AC7184-9088-4E7F-952D-27B6CFCF23F3}">
      <dgm:prSet/>
      <dgm:spPr/>
      <dgm:t>
        <a:bodyPr/>
        <a:lstStyle/>
        <a:p>
          <a:endParaRPr lang="en-US"/>
        </a:p>
      </dgm:t>
    </dgm:pt>
    <dgm:pt modelId="{34D16ACD-8893-4295-83FF-EE84D1DA9A65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Fingerprinting Required</a:t>
          </a:r>
        </a:p>
      </dgm:t>
    </dgm:pt>
    <dgm:pt modelId="{2804465D-00F6-4A42-8E12-E58DC0909A8A}" type="parTrans" cxnId="{2D3D0F73-EA19-4B1B-8C3D-B5C0B9DC6491}">
      <dgm:prSet/>
      <dgm:spPr/>
      <dgm:t>
        <a:bodyPr/>
        <a:lstStyle/>
        <a:p>
          <a:endParaRPr lang="en-US"/>
        </a:p>
      </dgm:t>
    </dgm:pt>
    <dgm:pt modelId="{0B1D6A41-86E7-43DC-AD89-5988C9B02F57}" type="sibTrans" cxnId="{2D3D0F73-EA19-4B1B-8C3D-B5C0B9DC6491}">
      <dgm:prSet/>
      <dgm:spPr/>
      <dgm:t>
        <a:bodyPr/>
        <a:lstStyle/>
        <a:p>
          <a:endParaRPr lang="en-US"/>
        </a:p>
      </dgm:t>
    </dgm:pt>
    <dgm:pt modelId="{3996D009-C131-4AC8-8E38-967C709D5F7B}" type="pres">
      <dgm:prSet presAssocID="{9BA5D7E3-9BC6-4B4A-A920-B990A5BD67E7}" presName="root" presStyleCnt="0">
        <dgm:presLayoutVars>
          <dgm:dir/>
          <dgm:resizeHandles val="exact"/>
        </dgm:presLayoutVars>
      </dgm:prSet>
      <dgm:spPr/>
    </dgm:pt>
    <dgm:pt modelId="{7EF10EC4-4105-4FA1-8035-1A2D6E14C560}" type="pres">
      <dgm:prSet presAssocID="{1C0E5BA0-85BF-4696-99E8-551D3B154169}" presName="compNode" presStyleCnt="0"/>
      <dgm:spPr/>
    </dgm:pt>
    <dgm:pt modelId="{A81516B3-4527-4F46-9CFB-9B4AE19DC234}" type="pres">
      <dgm:prSet presAssocID="{1C0E5BA0-85BF-4696-99E8-551D3B15416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59FEDDA-262C-472C-A81A-00AB96E4D20F}" type="pres">
      <dgm:prSet presAssocID="{1C0E5BA0-85BF-4696-99E8-551D3B1541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44DC1B4-F25B-42BF-B69D-93B77AB994B4}" type="pres">
      <dgm:prSet presAssocID="{1C0E5BA0-85BF-4696-99E8-551D3B154169}" presName="spaceRect" presStyleCnt="0"/>
      <dgm:spPr/>
    </dgm:pt>
    <dgm:pt modelId="{A15DCEA3-38E2-44BF-99E6-A896602DEA78}" type="pres">
      <dgm:prSet presAssocID="{1C0E5BA0-85BF-4696-99E8-551D3B154169}" presName="textRect" presStyleLbl="revTx" presStyleIdx="0" presStyleCnt="3">
        <dgm:presLayoutVars>
          <dgm:chMax val="1"/>
          <dgm:chPref val="1"/>
        </dgm:presLayoutVars>
      </dgm:prSet>
      <dgm:spPr/>
    </dgm:pt>
    <dgm:pt modelId="{E3003117-0FDB-4829-BA38-00D9B7F20911}" type="pres">
      <dgm:prSet presAssocID="{B7A8B045-9133-4DE4-A336-F051D958E5AE}" presName="sibTrans" presStyleCnt="0"/>
      <dgm:spPr/>
    </dgm:pt>
    <dgm:pt modelId="{C75FB815-3C81-4C61-8CD6-1EAFA53BDA75}" type="pres">
      <dgm:prSet presAssocID="{DB37C2B5-A20B-463E-ABA1-E249BB48C55C}" presName="compNode" presStyleCnt="0"/>
      <dgm:spPr/>
    </dgm:pt>
    <dgm:pt modelId="{5F303A33-5108-4670-9914-676DE99C2075}" type="pres">
      <dgm:prSet presAssocID="{DB37C2B5-A20B-463E-ABA1-E249BB48C55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DEAAED9-5C12-46E0-B77F-2D071024E1DE}" type="pres">
      <dgm:prSet presAssocID="{DB37C2B5-A20B-463E-ABA1-E249BB48C55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554600A0-06AA-4003-8DD5-78F1238EF523}" type="pres">
      <dgm:prSet presAssocID="{DB37C2B5-A20B-463E-ABA1-E249BB48C55C}" presName="spaceRect" presStyleCnt="0"/>
      <dgm:spPr/>
    </dgm:pt>
    <dgm:pt modelId="{AA70132B-64D7-4976-A402-3B8BB922F20E}" type="pres">
      <dgm:prSet presAssocID="{DB37C2B5-A20B-463E-ABA1-E249BB48C55C}" presName="textRect" presStyleLbl="revTx" presStyleIdx="1" presStyleCnt="3">
        <dgm:presLayoutVars>
          <dgm:chMax val="1"/>
          <dgm:chPref val="1"/>
        </dgm:presLayoutVars>
      </dgm:prSet>
      <dgm:spPr/>
    </dgm:pt>
    <dgm:pt modelId="{66E0BFE4-3C46-48F3-852A-74A3EFBC9133}" type="pres">
      <dgm:prSet presAssocID="{B54A38F2-CA8B-42C4-9C10-B7FBC0C4DB06}" presName="sibTrans" presStyleCnt="0"/>
      <dgm:spPr/>
    </dgm:pt>
    <dgm:pt modelId="{292F591B-AF31-4676-8BC7-337514C70704}" type="pres">
      <dgm:prSet presAssocID="{34D16ACD-8893-4295-83FF-EE84D1DA9A65}" presName="compNode" presStyleCnt="0"/>
      <dgm:spPr/>
    </dgm:pt>
    <dgm:pt modelId="{036CCE1E-B4F1-4A51-87B9-2BAA478C2530}" type="pres">
      <dgm:prSet presAssocID="{34D16ACD-8893-4295-83FF-EE84D1DA9A65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BF98111-0B2B-41C1-A013-40CE612FE68B}" type="pres">
      <dgm:prSet presAssocID="{34D16ACD-8893-4295-83FF-EE84D1DA9A6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41875472-6948-49E6-9C9F-D11F9CEBE6CE}" type="pres">
      <dgm:prSet presAssocID="{34D16ACD-8893-4295-83FF-EE84D1DA9A65}" presName="spaceRect" presStyleCnt="0"/>
      <dgm:spPr/>
    </dgm:pt>
    <dgm:pt modelId="{2D7D74C4-38F8-4C94-8425-35CCD2B9FF76}" type="pres">
      <dgm:prSet presAssocID="{34D16ACD-8893-4295-83FF-EE84D1DA9A6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0553A2E-F864-4EFC-8E53-B0352F956689}" srcId="{9BA5D7E3-9BC6-4B4A-A920-B990A5BD67E7}" destId="{1C0E5BA0-85BF-4696-99E8-551D3B154169}" srcOrd="0" destOrd="0" parTransId="{FA31967D-7E2D-4DFE-80EF-ADB8D6F5FF90}" sibTransId="{B7A8B045-9133-4DE4-A336-F051D958E5AE}"/>
    <dgm:cxn modelId="{2D3D0F73-EA19-4B1B-8C3D-B5C0B9DC6491}" srcId="{9BA5D7E3-9BC6-4B4A-A920-B990A5BD67E7}" destId="{34D16ACD-8893-4295-83FF-EE84D1DA9A65}" srcOrd="2" destOrd="0" parTransId="{2804465D-00F6-4A42-8E12-E58DC0909A8A}" sibTransId="{0B1D6A41-86E7-43DC-AD89-5988C9B02F57}"/>
    <dgm:cxn modelId="{05516758-84B3-4BE2-B897-40B4D7D1397D}" type="presOf" srcId="{1C0E5BA0-85BF-4696-99E8-551D3B154169}" destId="{A15DCEA3-38E2-44BF-99E6-A896602DEA78}" srcOrd="0" destOrd="0" presId="urn:microsoft.com/office/officeart/2018/5/layout/IconLeafLabelList"/>
    <dgm:cxn modelId="{D976C67C-6E28-48D8-97BB-4E840871E225}" type="presOf" srcId="{34D16ACD-8893-4295-83FF-EE84D1DA9A65}" destId="{2D7D74C4-38F8-4C94-8425-35CCD2B9FF76}" srcOrd="0" destOrd="0" presId="urn:microsoft.com/office/officeart/2018/5/layout/IconLeafLabelList"/>
    <dgm:cxn modelId="{B2AC7184-9088-4E7F-952D-27B6CFCF23F3}" srcId="{9BA5D7E3-9BC6-4B4A-A920-B990A5BD67E7}" destId="{DB37C2B5-A20B-463E-ABA1-E249BB48C55C}" srcOrd="1" destOrd="0" parTransId="{4BCC6CA1-E151-42F1-A7E1-3B0A0F5EBE7B}" sibTransId="{B54A38F2-CA8B-42C4-9C10-B7FBC0C4DB06}"/>
    <dgm:cxn modelId="{1A6C55E5-54A8-41CD-AA0D-DF45C3BA5659}" type="presOf" srcId="{DB37C2B5-A20B-463E-ABA1-E249BB48C55C}" destId="{AA70132B-64D7-4976-A402-3B8BB922F20E}" srcOrd="0" destOrd="0" presId="urn:microsoft.com/office/officeart/2018/5/layout/IconLeafLabelList"/>
    <dgm:cxn modelId="{AE4459EF-AC03-42C9-B495-1DD260881173}" type="presOf" srcId="{9BA5D7E3-9BC6-4B4A-A920-B990A5BD67E7}" destId="{3996D009-C131-4AC8-8E38-967C709D5F7B}" srcOrd="0" destOrd="0" presId="urn:microsoft.com/office/officeart/2018/5/layout/IconLeafLabelList"/>
    <dgm:cxn modelId="{BB9E5701-4784-4018-8587-0F91E8EF845B}" type="presParOf" srcId="{3996D009-C131-4AC8-8E38-967C709D5F7B}" destId="{7EF10EC4-4105-4FA1-8035-1A2D6E14C560}" srcOrd="0" destOrd="0" presId="urn:microsoft.com/office/officeart/2018/5/layout/IconLeafLabelList"/>
    <dgm:cxn modelId="{CA9C446D-98FB-4C32-A2AB-1EE4579ECD69}" type="presParOf" srcId="{7EF10EC4-4105-4FA1-8035-1A2D6E14C560}" destId="{A81516B3-4527-4F46-9CFB-9B4AE19DC234}" srcOrd="0" destOrd="0" presId="urn:microsoft.com/office/officeart/2018/5/layout/IconLeafLabelList"/>
    <dgm:cxn modelId="{6F9CA683-F538-4318-AB52-D67ABA2536DA}" type="presParOf" srcId="{7EF10EC4-4105-4FA1-8035-1A2D6E14C560}" destId="{159FEDDA-262C-472C-A81A-00AB96E4D20F}" srcOrd="1" destOrd="0" presId="urn:microsoft.com/office/officeart/2018/5/layout/IconLeafLabelList"/>
    <dgm:cxn modelId="{1145FEC9-6326-473A-8943-D3F22A17D0F2}" type="presParOf" srcId="{7EF10EC4-4105-4FA1-8035-1A2D6E14C560}" destId="{B44DC1B4-F25B-42BF-B69D-93B77AB994B4}" srcOrd="2" destOrd="0" presId="urn:microsoft.com/office/officeart/2018/5/layout/IconLeafLabelList"/>
    <dgm:cxn modelId="{C7C8D6F3-1398-496D-891D-EB8C8BB23FAF}" type="presParOf" srcId="{7EF10EC4-4105-4FA1-8035-1A2D6E14C560}" destId="{A15DCEA3-38E2-44BF-99E6-A896602DEA78}" srcOrd="3" destOrd="0" presId="urn:microsoft.com/office/officeart/2018/5/layout/IconLeafLabelList"/>
    <dgm:cxn modelId="{B53D4B1C-3256-4841-B4BC-961ABA503AD2}" type="presParOf" srcId="{3996D009-C131-4AC8-8E38-967C709D5F7B}" destId="{E3003117-0FDB-4829-BA38-00D9B7F20911}" srcOrd="1" destOrd="0" presId="urn:microsoft.com/office/officeart/2018/5/layout/IconLeafLabelList"/>
    <dgm:cxn modelId="{1119C863-FAE7-4143-8BB1-8EA65D28EDD6}" type="presParOf" srcId="{3996D009-C131-4AC8-8E38-967C709D5F7B}" destId="{C75FB815-3C81-4C61-8CD6-1EAFA53BDA75}" srcOrd="2" destOrd="0" presId="urn:microsoft.com/office/officeart/2018/5/layout/IconLeafLabelList"/>
    <dgm:cxn modelId="{27C096F3-FCA3-4A2A-933A-26AB3A565D11}" type="presParOf" srcId="{C75FB815-3C81-4C61-8CD6-1EAFA53BDA75}" destId="{5F303A33-5108-4670-9914-676DE99C2075}" srcOrd="0" destOrd="0" presId="urn:microsoft.com/office/officeart/2018/5/layout/IconLeafLabelList"/>
    <dgm:cxn modelId="{3B9F78EF-1D1E-4C53-8E9B-C6D46E4F92DE}" type="presParOf" srcId="{C75FB815-3C81-4C61-8CD6-1EAFA53BDA75}" destId="{4DEAAED9-5C12-46E0-B77F-2D071024E1DE}" srcOrd="1" destOrd="0" presId="urn:microsoft.com/office/officeart/2018/5/layout/IconLeafLabelList"/>
    <dgm:cxn modelId="{8DD47CE0-F942-4DA8-8D20-D61D061C5E7D}" type="presParOf" srcId="{C75FB815-3C81-4C61-8CD6-1EAFA53BDA75}" destId="{554600A0-06AA-4003-8DD5-78F1238EF523}" srcOrd="2" destOrd="0" presId="urn:microsoft.com/office/officeart/2018/5/layout/IconLeafLabelList"/>
    <dgm:cxn modelId="{5EFCC3BE-0845-42FC-8143-1955B2A2B2AA}" type="presParOf" srcId="{C75FB815-3C81-4C61-8CD6-1EAFA53BDA75}" destId="{AA70132B-64D7-4976-A402-3B8BB922F20E}" srcOrd="3" destOrd="0" presId="urn:microsoft.com/office/officeart/2018/5/layout/IconLeafLabelList"/>
    <dgm:cxn modelId="{CAE14E4F-5FCE-4D31-8EDA-52D0CB38C258}" type="presParOf" srcId="{3996D009-C131-4AC8-8E38-967C709D5F7B}" destId="{66E0BFE4-3C46-48F3-852A-74A3EFBC9133}" srcOrd="3" destOrd="0" presId="urn:microsoft.com/office/officeart/2018/5/layout/IconLeafLabelList"/>
    <dgm:cxn modelId="{E4520738-23FC-474A-8B62-C8B1EF6BE169}" type="presParOf" srcId="{3996D009-C131-4AC8-8E38-967C709D5F7B}" destId="{292F591B-AF31-4676-8BC7-337514C70704}" srcOrd="4" destOrd="0" presId="urn:microsoft.com/office/officeart/2018/5/layout/IconLeafLabelList"/>
    <dgm:cxn modelId="{5C38A9E0-27E3-4C55-85F0-B38A541E5BEE}" type="presParOf" srcId="{292F591B-AF31-4676-8BC7-337514C70704}" destId="{036CCE1E-B4F1-4A51-87B9-2BAA478C2530}" srcOrd="0" destOrd="0" presId="urn:microsoft.com/office/officeart/2018/5/layout/IconLeafLabelList"/>
    <dgm:cxn modelId="{A8417E83-B477-40F5-AF15-82858230F9F1}" type="presParOf" srcId="{292F591B-AF31-4676-8BC7-337514C70704}" destId="{ABF98111-0B2B-41C1-A013-40CE612FE68B}" srcOrd="1" destOrd="0" presId="urn:microsoft.com/office/officeart/2018/5/layout/IconLeafLabelList"/>
    <dgm:cxn modelId="{2E540563-8E74-4C92-803D-B10656363004}" type="presParOf" srcId="{292F591B-AF31-4676-8BC7-337514C70704}" destId="{41875472-6948-49E6-9C9F-D11F9CEBE6CE}" srcOrd="2" destOrd="0" presId="urn:microsoft.com/office/officeart/2018/5/layout/IconLeafLabelList"/>
    <dgm:cxn modelId="{568D9EC0-082B-4122-ADF5-22EF904DD7A8}" type="presParOf" srcId="{292F591B-AF31-4676-8BC7-337514C70704}" destId="{2D7D74C4-38F8-4C94-8425-35CCD2B9FF7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1E81C-D55A-40EE-A033-940FAEC03EB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644D29B-E6D6-433F-A6A4-84DB9E19A67D}">
      <dgm:prSet/>
      <dgm:spPr/>
      <dgm:t>
        <a:bodyPr/>
        <a:lstStyle/>
        <a:p>
          <a:r>
            <a:rPr lang="en-US"/>
            <a:t>Criminal matter under jurisdiction of the superior court</a:t>
          </a:r>
        </a:p>
      </dgm:t>
    </dgm:pt>
    <dgm:pt modelId="{29AFD558-A22E-4E61-B0CE-CFE65C503C28}" type="parTrans" cxnId="{3555242D-103E-45EB-BC55-9B05C295DE70}">
      <dgm:prSet/>
      <dgm:spPr/>
      <dgm:t>
        <a:bodyPr/>
        <a:lstStyle/>
        <a:p>
          <a:endParaRPr lang="en-US"/>
        </a:p>
      </dgm:t>
    </dgm:pt>
    <dgm:pt modelId="{A9A714A1-1943-43A5-BDCF-B4F9B2D6415E}" type="sibTrans" cxnId="{3555242D-103E-45EB-BC55-9B05C295DE70}">
      <dgm:prSet/>
      <dgm:spPr/>
      <dgm:t>
        <a:bodyPr/>
        <a:lstStyle/>
        <a:p>
          <a:endParaRPr lang="en-US"/>
        </a:p>
      </dgm:t>
    </dgm:pt>
    <dgm:pt modelId="{3C259E29-3C53-4305-A946-3166EC6A76D2}">
      <dgm:prSet/>
      <dgm:spPr/>
      <dgm:t>
        <a:bodyPr/>
        <a:lstStyle/>
        <a:p>
          <a:r>
            <a:rPr lang="en-US"/>
            <a:t>CRS numbers can and should be manually generated</a:t>
          </a:r>
        </a:p>
      </dgm:t>
    </dgm:pt>
    <dgm:pt modelId="{9126E6B5-4084-4B9B-9AF1-029A4F1B2419}" type="parTrans" cxnId="{A6F75522-CAED-4FC8-94DD-1FA80C22FEA8}">
      <dgm:prSet/>
      <dgm:spPr/>
      <dgm:t>
        <a:bodyPr/>
        <a:lstStyle/>
        <a:p>
          <a:endParaRPr lang="en-US"/>
        </a:p>
      </dgm:t>
    </dgm:pt>
    <dgm:pt modelId="{0B4B4AC5-8F05-4D4B-81D5-2F7BBBA567E3}" type="sibTrans" cxnId="{A6F75522-CAED-4FC8-94DD-1FA80C22FEA8}">
      <dgm:prSet/>
      <dgm:spPr/>
      <dgm:t>
        <a:bodyPr/>
        <a:lstStyle/>
        <a:p>
          <a:endParaRPr lang="en-US"/>
        </a:p>
      </dgm:t>
    </dgm:pt>
    <dgm:pt modelId="{C433B79E-942C-4EBC-AA9C-22CD85E6F294}">
      <dgm:prSet/>
      <dgm:spPr/>
      <dgm:t>
        <a:bodyPr/>
        <a:lstStyle/>
        <a:p>
          <a:r>
            <a:rPr lang="en-US"/>
            <a:t>No orders for arrest based on returned indictment</a:t>
          </a:r>
        </a:p>
      </dgm:t>
    </dgm:pt>
    <dgm:pt modelId="{F552579A-6522-441C-BCE7-54AA63D8491E}" type="parTrans" cxnId="{9DD99911-39C1-4AFD-BD7E-1B29770A2261}">
      <dgm:prSet/>
      <dgm:spPr/>
      <dgm:t>
        <a:bodyPr/>
        <a:lstStyle/>
        <a:p>
          <a:endParaRPr lang="en-US"/>
        </a:p>
      </dgm:t>
    </dgm:pt>
    <dgm:pt modelId="{0C11120E-3AAF-4361-A4D3-5F2C0AA50D17}" type="sibTrans" cxnId="{9DD99911-39C1-4AFD-BD7E-1B29770A2261}">
      <dgm:prSet/>
      <dgm:spPr/>
      <dgm:t>
        <a:bodyPr/>
        <a:lstStyle/>
        <a:p>
          <a:endParaRPr lang="en-US"/>
        </a:p>
      </dgm:t>
    </dgm:pt>
    <dgm:pt modelId="{AA4A25C3-6156-46D6-8D0B-1CBF39ADC95D}" type="pres">
      <dgm:prSet presAssocID="{4DE1E81C-D55A-40EE-A033-940FAEC03EB2}" presName="vert0" presStyleCnt="0">
        <dgm:presLayoutVars>
          <dgm:dir/>
          <dgm:animOne val="branch"/>
          <dgm:animLvl val="lvl"/>
        </dgm:presLayoutVars>
      </dgm:prSet>
      <dgm:spPr/>
    </dgm:pt>
    <dgm:pt modelId="{D6B74A1A-73FF-426D-9E60-419153AB4F46}" type="pres">
      <dgm:prSet presAssocID="{A644D29B-E6D6-433F-A6A4-84DB9E19A67D}" presName="thickLine" presStyleLbl="alignNode1" presStyleIdx="0" presStyleCnt="3"/>
      <dgm:spPr/>
    </dgm:pt>
    <dgm:pt modelId="{42162018-DCBB-434D-93A1-25C5A8D8B5B3}" type="pres">
      <dgm:prSet presAssocID="{A644D29B-E6D6-433F-A6A4-84DB9E19A67D}" presName="horz1" presStyleCnt="0"/>
      <dgm:spPr/>
    </dgm:pt>
    <dgm:pt modelId="{45FDEB04-7D3D-44C6-B139-3065F9D16224}" type="pres">
      <dgm:prSet presAssocID="{A644D29B-E6D6-433F-A6A4-84DB9E19A67D}" presName="tx1" presStyleLbl="revTx" presStyleIdx="0" presStyleCnt="3"/>
      <dgm:spPr/>
    </dgm:pt>
    <dgm:pt modelId="{C7962B9F-55A2-4A9F-B219-0B81E8152DB5}" type="pres">
      <dgm:prSet presAssocID="{A644D29B-E6D6-433F-A6A4-84DB9E19A67D}" presName="vert1" presStyleCnt="0"/>
      <dgm:spPr/>
    </dgm:pt>
    <dgm:pt modelId="{1A252896-AA88-4FC8-AD1A-6FA473165662}" type="pres">
      <dgm:prSet presAssocID="{3C259E29-3C53-4305-A946-3166EC6A76D2}" presName="thickLine" presStyleLbl="alignNode1" presStyleIdx="1" presStyleCnt="3"/>
      <dgm:spPr/>
    </dgm:pt>
    <dgm:pt modelId="{B58F22FA-CA6A-4899-8DAE-A21DB99BF201}" type="pres">
      <dgm:prSet presAssocID="{3C259E29-3C53-4305-A946-3166EC6A76D2}" presName="horz1" presStyleCnt="0"/>
      <dgm:spPr/>
    </dgm:pt>
    <dgm:pt modelId="{1FB42A7F-9C71-4AC8-AE20-FC855D9C0480}" type="pres">
      <dgm:prSet presAssocID="{3C259E29-3C53-4305-A946-3166EC6A76D2}" presName="tx1" presStyleLbl="revTx" presStyleIdx="1" presStyleCnt="3"/>
      <dgm:spPr/>
    </dgm:pt>
    <dgm:pt modelId="{E7D3205E-9C7C-439B-8E3C-AC38CFC3269C}" type="pres">
      <dgm:prSet presAssocID="{3C259E29-3C53-4305-A946-3166EC6A76D2}" presName="vert1" presStyleCnt="0"/>
      <dgm:spPr/>
    </dgm:pt>
    <dgm:pt modelId="{F98B1F53-7E01-48FD-BFF7-71D18AAE1FDC}" type="pres">
      <dgm:prSet presAssocID="{C433B79E-942C-4EBC-AA9C-22CD85E6F294}" presName="thickLine" presStyleLbl="alignNode1" presStyleIdx="2" presStyleCnt="3"/>
      <dgm:spPr/>
    </dgm:pt>
    <dgm:pt modelId="{E89CCECB-B013-4E9A-BA3B-263D7A723A5F}" type="pres">
      <dgm:prSet presAssocID="{C433B79E-942C-4EBC-AA9C-22CD85E6F294}" presName="horz1" presStyleCnt="0"/>
      <dgm:spPr/>
    </dgm:pt>
    <dgm:pt modelId="{85B9CF75-44EE-42C0-8C89-016438048D72}" type="pres">
      <dgm:prSet presAssocID="{C433B79E-942C-4EBC-AA9C-22CD85E6F294}" presName="tx1" presStyleLbl="revTx" presStyleIdx="2" presStyleCnt="3"/>
      <dgm:spPr/>
    </dgm:pt>
    <dgm:pt modelId="{192CA0CB-2263-42BA-877E-3F28B1D15584}" type="pres">
      <dgm:prSet presAssocID="{C433B79E-942C-4EBC-AA9C-22CD85E6F294}" presName="vert1" presStyleCnt="0"/>
      <dgm:spPr/>
    </dgm:pt>
  </dgm:ptLst>
  <dgm:cxnLst>
    <dgm:cxn modelId="{185BCE0F-BF1D-4956-9704-571D5BEFB169}" type="presOf" srcId="{A644D29B-E6D6-433F-A6A4-84DB9E19A67D}" destId="{45FDEB04-7D3D-44C6-B139-3065F9D16224}" srcOrd="0" destOrd="0" presId="urn:microsoft.com/office/officeart/2008/layout/LinedList"/>
    <dgm:cxn modelId="{9DD99911-39C1-4AFD-BD7E-1B29770A2261}" srcId="{4DE1E81C-D55A-40EE-A033-940FAEC03EB2}" destId="{C433B79E-942C-4EBC-AA9C-22CD85E6F294}" srcOrd="2" destOrd="0" parTransId="{F552579A-6522-441C-BCE7-54AA63D8491E}" sibTransId="{0C11120E-3AAF-4361-A4D3-5F2C0AA50D17}"/>
    <dgm:cxn modelId="{A6F75522-CAED-4FC8-94DD-1FA80C22FEA8}" srcId="{4DE1E81C-D55A-40EE-A033-940FAEC03EB2}" destId="{3C259E29-3C53-4305-A946-3166EC6A76D2}" srcOrd="1" destOrd="0" parTransId="{9126E6B5-4084-4B9B-9AF1-029A4F1B2419}" sibTransId="{0B4B4AC5-8F05-4D4B-81D5-2F7BBBA567E3}"/>
    <dgm:cxn modelId="{3555242D-103E-45EB-BC55-9B05C295DE70}" srcId="{4DE1E81C-D55A-40EE-A033-940FAEC03EB2}" destId="{A644D29B-E6D6-433F-A6A4-84DB9E19A67D}" srcOrd="0" destOrd="0" parTransId="{29AFD558-A22E-4E61-B0CE-CFE65C503C28}" sibTransId="{A9A714A1-1943-43A5-BDCF-B4F9B2D6415E}"/>
    <dgm:cxn modelId="{2420BB82-10E5-4639-AA89-D45E5C2AC37E}" type="presOf" srcId="{4DE1E81C-D55A-40EE-A033-940FAEC03EB2}" destId="{AA4A25C3-6156-46D6-8D0B-1CBF39ADC95D}" srcOrd="0" destOrd="0" presId="urn:microsoft.com/office/officeart/2008/layout/LinedList"/>
    <dgm:cxn modelId="{4CBF74C7-E794-40EB-91C1-451962CEE28F}" type="presOf" srcId="{3C259E29-3C53-4305-A946-3166EC6A76D2}" destId="{1FB42A7F-9C71-4AC8-AE20-FC855D9C0480}" srcOrd="0" destOrd="0" presId="urn:microsoft.com/office/officeart/2008/layout/LinedList"/>
    <dgm:cxn modelId="{8C4E4EF7-11E2-4CDB-9884-BAEB7F8797A0}" type="presOf" srcId="{C433B79E-942C-4EBC-AA9C-22CD85E6F294}" destId="{85B9CF75-44EE-42C0-8C89-016438048D72}" srcOrd="0" destOrd="0" presId="urn:microsoft.com/office/officeart/2008/layout/LinedList"/>
    <dgm:cxn modelId="{B4F3CB7A-71BE-4F91-A4E9-DEC82D80B427}" type="presParOf" srcId="{AA4A25C3-6156-46D6-8D0B-1CBF39ADC95D}" destId="{D6B74A1A-73FF-426D-9E60-419153AB4F46}" srcOrd="0" destOrd="0" presId="urn:microsoft.com/office/officeart/2008/layout/LinedList"/>
    <dgm:cxn modelId="{894FF621-6B83-4F7A-AAA1-A182DCE98031}" type="presParOf" srcId="{AA4A25C3-6156-46D6-8D0B-1CBF39ADC95D}" destId="{42162018-DCBB-434D-93A1-25C5A8D8B5B3}" srcOrd="1" destOrd="0" presId="urn:microsoft.com/office/officeart/2008/layout/LinedList"/>
    <dgm:cxn modelId="{0677E6E4-B48D-498B-8D43-7C4D63034EE6}" type="presParOf" srcId="{42162018-DCBB-434D-93A1-25C5A8D8B5B3}" destId="{45FDEB04-7D3D-44C6-B139-3065F9D16224}" srcOrd="0" destOrd="0" presId="urn:microsoft.com/office/officeart/2008/layout/LinedList"/>
    <dgm:cxn modelId="{0F21E72C-8470-48FB-89C9-6860B3F295F8}" type="presParOf" srcId="{42162018-DCBB-434D-93A1-25C5A8D8B5B3}" destId="{C7962B9F-55A2-4A9F-B219-0B81E8152DB5}" srcOrd="1" destOrd="0" presId="urn:microsoft.com/office/officeart/2008/layout/LinedList"/>
    <dgm:cxn modelId="{36B0295A-AAAD-4A80-A25C-E48DCA63DB41}" type="presParOf" srcId="{AA4A25C3-6156-46D6-8D0B-1CBF39ADC95D}" destId="{1A252896-AA88-4FC8-AD1A-6FA473165662}" srcOrd="2" destOrd="0" presId="urn:microsoft.com/office/officeart/2008/layout/LinedList"/>
    <dgm:cxn modelId="{B179DE88-E1BD-480C-8EA8-2BFB3EA066FF}" type="presParOf" srcId="{AA4A25C3-6156-46D6-8D0B-1CBF39ADC95D}" destId="{B58F22FA-CA6A-4899-8DAE-A21DB99BF201}" srcOrd="3" destOrd="0" presId="urn:microsoft.com/office/officeart/2008/layout/LinedList"/>
    <dgm:cxn modelId="{08935ED4-65BC-4415-A50B-D36BDB612D21}" type="presParOf" srcId="{B58F22FA-CA6A-4899-8DAE-A21DB99BF201}" destId="{1FB42A7F-9C71-4AC8-AE20-FC855D9C0480}" srcOrd="0" destOrd="0" presId="urn:microsoft.com/office/officeart/2008/layout/LinedList"/>
    <dgm:cxn modelId="{8E4F5FA9-0DA8-438A-A554-F6C25D87F302}" type="presParOf" srcId="{B58F22FA-CA6A-4899-8DAE-A21DB99BF201}" destId="{E7D3205E-9C7C-439B-8E3C-AC38CFC3269C}" srcOrd="1" destOrd="0" presId="urn:microsoft.com/office/officeart/2008/layout/LinedList"/>
    <dgm:cxn modelId="{BA1156FA-4621-4048-8574-F2B1A3176B20}" type="presParOf" srcId="{AA4A25C3-6156-46D6-8D0B-1CBF39ADC95D}" destId="{F98B1F53-7E01-48FD-BFF7-71D18AAE1FDC}" srcOrd="4" destOrd="0" presId="urn:microsoft.com/office/officeart/2008/layout/LinedList"/>
    <dgm:cxn modelId="{54275786-F961-4781-9A5F-FCA9F043B8A5}" type="presParOf" srcId="{AA4A25C3-6156-46D6-8D0B-1CBF39ADC95D}" destId="{E89CCECB-B013-4E9A-BA3B-263D7A723A5F}" srcOrd="5" destOrd="0" presId="urn:microsoft.com/office/officeart/2008/layout/LinedList"/>
    <dgm:cxn modelId="{5C9AAF9A-1614-4D44-8423-56D8C10BCF2E}" type="presParOf" srcId="{E89CCECB-B013-4E9A-BA3B-263D7A723A5F}" destId="{85B9CF75-44EE-42C0-8C89-016438048D72}" srcOrd="0" destOrd="0" presId="urn:microsoft.com/office/officeart/2008/layout/LinedList"/>
    <dgm:cxn modelId="{A4B6C710-7D6E-4BB8-B458-FCD3D21077C5}" type="presParOf" srcId="{E89CCECB-B013-4E9A-BA3B-263D7A723A5F}" destId="{192CA0CB-2263-42BA-877E-3F28B1D155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96C6C-12E9-4034-874B-6F5CFAE8FCF3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Charges originate in criminal system</a:t>
          </a:r>
        </a:p>
      </dsp:txBody>
      <dsp:txXfrm>
        <a:off x="28038" y="28038"/>
        <a:ext cx="7298593" cy="901218"/>
      </dsp:txXfrm>
    </dsp:sp>
    <dsp:sp modelId="{E521DCBB-7D97-4298-8BEB-36068CBFBA00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Indictment returned or criminal information issued</a:t>
          </a:r>
        </a:p>
      </dsp:txBody>
      <dsp:txXfrm>
        <a:off x="732583" y="1159385"/>
        <a:ext cx="7029617" cy="901218"/>
      </dsp:txXfrm>
    </dsp:sp>
    <dsp:sp modelId="{B4795EA1-6BFB-4EB8-95E5-1834D9603F73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Joint motion (prosecutor and defense) for removal</a:t>
          </a:r>
        </a:p>
      </dsp:txBody>
      <dsp:txXfrm>
        <a:off x="1426612" y="2290733"/>
        <a:ext cx="7040133" cy="901218"/>
      </dsp:txXfrm>
    </dsp:sp>
    <dsp:sp modelId="{3D2215BA-AF84-451A-839C-A45855F5118C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Superior court must order removal to juvenile court</a:t>
          </a:r>
        </a:p>
      </dsp:txBody>
      <dsp:txXfrm>
        <a:off x="2131157" y="3422081"/>
        <a:ext cx="7029617" cy="901218"/>
      </dsp:txXfrm>
    </dsp:sp>
    <dsp:sp modelId="{150C2DBF-DA3E-4BAC-8808-FE1DD1DEA7F4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BE48EAF6-9742-4188-933B-0D5C55C7A38C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B37C4889-C8D0-4114-80ED-E92D26BC5732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3A55C-3C36-4868-9928-F711DE6234A8}">
      <dsp:nvSpPr>
        <dsp:cNvPr id="0" name=""/>
        <dsp:cNvSpPr/>
      </dsp:nvSpPr>
      <dsp:spPr>
        <a:xfrm>
          <a:off x="0" y="1152122"/>
          <a:ext cx="3237697" cy="2055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24EC9-6BBC-403D-8781-D87CA503C295}">
      <dsp:nvSpPr>
        <dsp:cNvPr id="0" name=""/>
        <dsp:cNvSpPr/>
      </dsp:nvSpPr>
      <dsp:spPr>
        <a:xfrm>
          <a:off x="359744" y="1493879"/>
          <a:ext cx="3237697" cy="2055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Order must be in writing and require DJJ to file a juvenile petition within 10 calendar days </a:t>
          </a:r>
        </a:p>
      </dsp:txBody>
      <dsp:txXfrm>
        <a:off x="419960" y="1554095"/>
        <a:ext cx="3117265" cy="1935506"/>
      </dsp:txXfrm>
    </dsp:sp>
    <dsp:sp modelId="{BC5E3D3D-6D48-4802-B71F-38EC01D4BB6D}">
      <dsp:nvSpPr>
        <dsp:cNvPr id="0" name=""/>
        <dsp:cNvSpPr/>
      </dsp:nvSpPr>
      <dsp:spPr>
        <a:xfrm>
          <a:off x="3957186" y="1152122"/>
          <a:ext cx="3237697" cy="2055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05EFA-5A59-4FA2-A1D2-0E104AB2F10D}">
      <dsp:nvSpPr>
        <dsp:cNvPr id="0" name=""/>
        <dsp:cNvSpPr/>
      </dsp:nvSpPr>
      <dsp:spPr>
        <a:xfrm>
          <a:off x="4316930" y="1493879"/>
          <a:ext cx="3237697" cy="2055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Superior court record </a:t>
          </a:r>
          <a:r>
            <a:rPr lang="en-US" sz="2400" u="sng" kern="1200" dirty="0"/>
            <a:t>must</a:t>
          </a:r>
          <a:r>
            <a:rPr lang="en-US" sz="2400" kern="1200" dirty="0"/>
            <a:t> be expunged (per G.S. 15A-145.8)</a:t>
          </a:r>
        </a:p>
      </dsp:txBody>
      <dsp:txXfrm>
        <a:off x="4377146" y="1554095"/>
        <a:ext cx="3117265" cy="1935506"/>
      </dsp:txXfrm>
    </dsp:sp>
    <dsp:sp modelId="{D6BBB2B2-CBE0-4DCE-B5AD-129CB37CDDCF}">
      <dsp:nvSpPr>
        <dsp:cNvPr id="0" name=""/>
        <dsp:cNvSpPr/>
      </dsp:nvSpPr>
      <dsp:spPr>
        <a:xfrm>
          <a:off x="7914372" y="1152122"/>
          <a:ext cx="3237697" cy="2055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8E066-F305-4370-AF88-00FDF91F8802}">
      <dsp:nvSpPr>
        <dsp:cNvPr id="0" name=""/>
        <dsp:cNvSpPr/>
      </dsp:nvSpPr>
      <dsp:spPr>
        <a:xfrm>
          <a:off x="8274116" y="1493879"/>
          <a:ext cx="3237697" cy="2055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Superior court may issue a secure custody order if criteria in G.S. 7B-1903 are met</a:t>
          </a:r>
        </a:p>
      </dsp:txBody>
      <dsp:txXfrm>
        <a:off x="8334332" y="1554095"/>
        <a:ext cx="3117265" cy="1935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788AA-2F98-4E5B-909C-B3DAD90E32CE}">
      <dsp:nvSpPr>
        <dsp:cNvPr id="0" name=""/>
        <dsp:cNvSpPr/>
      </dsp:nvSpPr>
      <dsp:spPr>
        <a:xfrm>
          <a:off x="3286" y="1170145"/>
          <a:ext cx="3203971" cy="913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Criminal jurisdiction and under 18</a:t>
          </a:r>
        </a:p>
      </dsp:txBody>
      <dsp:txXfrm>
        <a:off x="3286" y="1170145"/>
        <a:ext cx="3203971" cy="913046"/>
      </dsp:txXfrm>
    </dsp:sp>
    <dsp:sp modelId="{1591DEB7-A44A-4D7C-B073-EBCA66724177}">
      <dsp:nvSpPr>
        <dsp:cNvPr id="0" name=""/>
        <dsp:cNvSpPr/>
      </dsp:nvSpPr>
      <dsp:spPr>
        <a:xfrm>
          <a:off x="3286" y="2083192"/>
          <a:ext cx="3203971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Juvenile detention</a:t>
          </a:r>
        </a:p>
      </dsp:txBody>
      <dsp:txXfrm>
        <a:off x="3286" y="2083192"/>
        <a:ext cx="3203971" cy="1098000"/>
      </dsp:txXfrm>
    </dsp:sp>
    <dsp:sp modelId="{36EFAC19-0292-4E02-9CA2-6D99D4DB0B3A}">
      <dsp:nvSpPr>
        <dsp:cNvPr id="0" name=""/>
        <dsp:cNvSpPr/>
      </dsp:nvSpPr>
      <dsp:spPr>
        <a:xfrm>
          <a:off x="3655814" y="1170145"/>
          <a:ext cx="3203971" cy="913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Criminal jurisdiction and 18 or older</a:t>
          </a:r>
        </a:p>
      </dsp:txBody>
      <dsp:txXfrm>
        <a:off x="3655814" y="1170145"/>
        <a:ext cx="3203971" cy="913046"/>
      </dsp:txXfrm>
    </dsp:sp>
    <dsp:sp modelId="{AA9347E3-B518-41B5-8AE7-25E2FF35A803}">
      <dsp:nvSpPr>
        <dsp:cNvPr id="0" name=""/>
        <dsp:cNvSpPr/>
      </dsp:nvSpPr>
      <dsp:spPr>
        <a:xfrm>
          <a:off x="3655814" y="2083192"/>
          <a:ext cx="3203971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Jail</a:t>
          </a:r>
        </a:p>
      </dsp:txBody>
      <dsp:txXfrm>
        <a:off x="3655814" y="2083192"/>
        <a:ext cx="3203971" cy="1098000"/>
      </dsp:txXfrm>
    </dsp:sp>
    <dsp:sp modelId="{477E2E11-C70D-4884-BF75-6686F1353A7B}">
      <dsp:nvSpPr>
        <dsp:cNvPr id="0" name=""/>
        <dsp:cNvSpPr/>
      </dsp:nvSpPr>
      <dsp:spPr>
        <a:xfrm>
          <a:off x="7308342" y="1170145"/>
          <a:ext cx="3203971" cy="913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Juvenile Jurisdiction</a:t>
          </a:r>
        </a:p>
      </dsp:txBody>
      <dsp:txXfrm>
        <a:off x="7308342" y="1170145"/>
        <a:ext cx="3203971" cy="913046"/>
      </dsp:txXfrm>
    </dsp:sp>
    <dsp:sp modelId="{40840A02-5C78-477C-8491-2DC21F77BD90}">
      <dsp:nvSpPr>
        <dsp:cNvPr id="0" name=""/>
        <dsp:cNvSpPr/>
      </dsp:nvSpPr>
      <dsp:spPr>
        <a:xfrm>
          <a:off x="7308342" y="2083192"/>
          <a:ext cx="3203971" cy="1098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Juvenile detention*</a:t>
          </a:r>
        </a:p>
      </dsp:txBody>
      <dsp:txXfrm>
        <a:off x="7308342" y="2083192"/>
        <a:ext cx="3203971" cy="1098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516B3-4527-4F46-9CFB-9B4AE19DC234}">
      <dsp:nvSpPr>
        <dsp:cNvPr id="0" name=""/>
        <dsp:cNvSpPr/>
      </dsp:nvSpPr>
      <dsp:spPr>
        <a:xfrm>
          <a:off x="599625" y="23392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FEDDA-262C-472C-A81A-00AB96E4D20F}">
      <dsp:nvSpPr>
        <dsp:cNvPr id="0" name=""/>
        <dsp:cNvSpPr/>
      </dsp:nvSpPr>
      <dsp:spPr>
        <a:xfrm>
          <a:off x="994500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DCEA3-38E2-44BF-99E6-A896602DEA78}">
      <dsp:nvSpPr>
        <dsp:cNvPr id="0" name=""/>
        <dsp:cNvSpPr/>
      </dsp:nvSpPr>
      <dsp:spPr>
        <a:xfrm>
          <a:off x="7313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highlight>
                <a:srgbClr val="FFFF00"/>
              </a:highlight>
            </a:rPr>
            <a:t>Must set bond</a:t>
          </a:r>
        </a:p>
      </dsp:txBody>
      <dsp:txXfrm>
        <a:off x="7313" y="2663922"/>
        <a:ext cx="3037500" cy="720000"/>
      </dsp:txXfrm>
    </dsp:sp>
    <dsp:sp modelId="{5F303A33-5108-4670-9914-676DE99C2075}">
      <dsp:nvSpPr>
        <dsp:cNvPr id="0" name=""/>
        <dsp:cNvSpPr/>
      </dsp:nvSpPr>
      <dsp:spPr>
        <a:xfrm>
          <a:off x="4168688" y="23392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AAED9-5C12-46E0-B77F-2D071024E1DE}">
      <dsp:nvSpPr>
        <dsp:cNvPr id="0" name=""/>
        <dsp:cNvSpPr/>
      </dsp:nvSpPr>
      <dsp:spPr>
        <a:xfrm>
          <a:off x="4563563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0132B-64D7-4976-A402-3B8BB922F20E}">
      <dsp:nvSpPr>
        <dsp:cNvPr id="0" name=""/>
        <dsp:cNvSpPr/>
      </dsp:nvSpPr>
      <dsp:spPr>
        <a:xfrm>
          <a:off x="3576376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Immediate appeal to Superior Court*</a:t>
          </a:r>
        </a:p>
      </dsp:txBody>
      <dsp:txXfrm>
        <a:off x="3576376" y="2663922"/>
        <a:ext cx="3037500" cy="720000"/>
      </dsp:txXfrm>
    </dsp:sp>
    <dsp:sp modelId="{036CCE1E-B4F1-4A51-87B9-2BAA478C2530}">
      <dsp:nvSpPr>
        <dsp:cNvPr id="0" name=""/>
        <dsp:cNvSpPr/>
      </dsp:nvSpPr>
      <dsp:spPr>
        <a:xfrm>
          <a:off x="7737751" y="23392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98111-0B2B-41C1-A013-40CE612FE68B}">
      <dsp:nvSpPr>
        <dsp:cNvPr id="0" name=""/>
        <dsp:cNvSpPr/>
      </dsp:nvSpPr>
      <dsp:spPr>
        <a:xfrm>
          <a:off x="8132626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D74C4-38F8-4C94-8425-35CCD2B9FF76}">
      <dsp:nvSpPr>
        <dsp:cNvPr id="0" name=""/>
        <dsp:cNvSpPr/>
      </dsp:nvSpPr>
      <dsp:spPr>
        <a:xfrm>
          <a:off x="7145438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Fingerprinting Required</a:t>
          </a:r>
        </a:p>
      </dsp:txBody>
      <dsp:txXfrm>
        <a:off x="7145438" y="2663922"/>
        <a:ext cx="3037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74A1A-73FF-426D-9E60-419153AB4F46}">
      <dsp:nvSpPr>
        <dsp:cNvPr id="0" name=""/>
        <dsp:cNvSpPr/>
      </dsp:nvSpPr>
      <dsp:spPr>
        <a:xfrm>
          <a:off x="0" y="1817"/>
          <a:ext cx="96043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DEB04-7D3D-44C6-B139-3065F9D16224}">
      <dsp:nvSpPr>
        <dsp:cNvPr id="0" name=""/>
        <dsp:cNvSpPr/>
      </dsp:nvSpPr>
      <dsp:spPr>
        <a:xfrm>
          <a:off x="0" y="1817"/>
          <a:ext cx="9604375" cy="1239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Criminal matter under jurisdiction of the superior court</a:t>
          </a:r>
        </a:p>
      </dsp:txBody>
      <dsp:txXfrm>
        <a:off x="0" y="1817"/>
        <a:ext cx="9604375" cy="1239863"/>
      </dsp:txXfrm>
    </dsp:sp>
    <dsp:sp modelId="{1A252896-AA88-4FC8-AD1A-6FA473165662}">
      <dsp:nvSpPr>
        <dsp:cNvPr id="0" name=""/>
        <dsp:cNvSpPr/>
      </dsp:nvSpPr>
      <dsp:spPr>
        <a:xfrm>
          <a:off x="0" y="1241681"/>
          <a:ext cx="96043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42A7F-9C71-4AC8-AE20-FC855D9C0480}">
      <dsp:nvSpPr>
        <dsp:cNvPr id="0" name=""/>
        <dsp:cNvSpPr/>
      </dsp:nvSpPr>
      <dsp:spPr>
        <a:xfrm>
          <a:off x="0" y="1241681"/>
          <a:ext cx="9604375" cy="1239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CRS numbers can and should be manually generated</a:t>
          </a:r>
        </a:p>
      </dsp:txBody>
      <dsp:txXfrm>
        <a:off x="0" y="1241681"/>
        <a:ext cx="9604375" cy="1239863"/>
      </dsp:txXfrm>
    </dsp:sp>
    <dsp:sp modelId="{F98B1F53-7E01-48FD-BFF7-71D18AAE1FDC}">
      <dsp:nvSpPr>
        <dsp:cNvPr id="0" name=""/>
        <dsp:cNvSpPr/>
      </dsp:nvSpPr>
      <dsp:spPr>
        <a:xfrm>
          <a:off x="0" y="2481545"/>
          <a:ext cx="96043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9CF75-44EE-42C0-8C89-016438048D72}">
      <dsp:nvSpPr>
        <dsp:cNvPr id="0" name=""/>
        <dsp:cNvSpPr/>
      </dsp:nvSpPr>
      <dsp:spPr>
        <a:xfrm>
          <a:off x="0" y="2481545"/>
          <a:ext cx="9604375" cy="1239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No orders for arrest based on returned indictment</a:t>
          </a:r>
        </a:p>
      </dsp:txBody>
      <dsp:txXfrm>
        <a:off x="0" y="2481545"/>
        <a:ext cx="9604375" cy="1239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8T18:57:46.8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1,'14'1,"0"0,0 2,25 6,18 4,70-4,179-8,-129-4,25 3,-173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8T18:57:53.0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38,'20'0,"53"0,1-2,100-17,-94 9,1 4,153 6,-87 3,-17-5,145 5,-193 13,-61-11,1 0,24 1,69-6,-85-2,0 1,-1 2,1 1,0 1,30 8,-13 3,0-1,1-3,-1-2,82 3,-94-9,0 1,36 9,-33-5,55 3,464-9,-267-3,-265 3,1 2,44 10,-42-7,-1-1,33 1,338-5,-186-3,-186 1,0-2,44-10,-43 7,1 1,31-1,611 5,-323 3,-323-3,-1-2,0 0,24-7,-29 6,11-2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8T18:58:02.1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1 143,'8'0,"0"-1,0-1,1 0,-1 0,12-5,23-6,-16 7,1-1,42-19,-15 6,-37 15,0 0,0 2,0 0,25 0,-20 2,0-1,27-7,7-1,0 2,1 3,-1 3,79 6,-12-1,485-3,-587 1,-1 1,0 2,1 0,-1 1,-1 1,22 9,6 1,0-2,1-3,1-2,94 5,237-12,-185-4,-176 3,1 1,-1 1,28 8,-24-5,46 5,-33-7,0 2,59 18,-62-14,1-2,0-1,41 3,272-9,-166-3,-152 0,0-1,0-2,0-1,39-13,-39 10,1 1,0 2,59-5,9 13,-68 0,1-1,-1-1,1-2,-1-1,39-9,-22 2,0 2,0 3,1 1,0 3,53 5,8-1,-90-2,0 2,0 0,0 2,-1 0,0 1,21 9,38 12,12-1,-43-11,88 16,-101-24,1 1,33 13,31 8,-50-17,-21-5,0-1,1-1,41 2,471-7,-235-1,-273-1,0-1,41-10,-38 6,59-4,-54 8,52-10,-52 6,55-3,-78 10,21-1,-1-1,1-1,44-11,-55 9,0 1,1 1,38 2,-40 2,0-2,0-1,51-10,-50 6,0 1,51-1,-51 5,0-2,51-10,-48 6,0 2,0 1,52 1,-50 3,1-2,59-11,-27 2,0 3,1 3,128 7,-64 0,1325-2,-1427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8T18:58:04.5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0,'680'0,"-654"2,-1 0,45 11,-42-7,0-1,31 1,144-6,-174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8T18:58:21.5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0 138,'154'7,"229"41,-28-2,-221-32,166 7,421-23,-505 20,-4 0,-140-16,-1-4,125-20,-108 9,-60 10,0-1,1-2,30-9,-10 0,0 3,1 2,52-3,-42 6,89-23,-53 8,176-18,-148 26,-53 8,83 3,29-1,-74-12,-70 9,62-4,-40 9,104-16,-91 9,0 3,128 6,-80 2,-100 0,-1 0,1 1,-1 1,0 2,0 0,20 9,7 1,-15-9,1-1,0-2,0-1,0-1,65-7,-8 2,-58 3,-4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8T18:58:23.5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1 207,'111'6,"0"5,133 30,-64-9,248 16,-294-33,66 2,47-23,-194 2,-1-3,87-23,-83 13,64-29,-71 27,88-20,2-1,-82 18,-39 14,1 0,0 2,0 0,0 1,1 1,24-1,25 3,-34 2,-1-2,0-1,0-1,41-11,29-10,179-20,-167 37,150 8,-102 2,242-2,-377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8T18:58:26.6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0,'543'0,"-517"2,0 0,44 11,-43-7,1-1,31 1,656-4,-345-4,-221 2,-295-1,-46-1,-210 25,212 17,126-24,-76 8,111-21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8T18:58:53.4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73,'9'2,"1"-1,-1 2,0-1,-1 1,1 0,9 6,8 1,173 72,-171-72,0 0,44 8,-43-12,-3-1,0-2,0 0,32-2,-33-1,0 0,0 2,43 9,-19-1,1-3,0-2,-1-3,78-4,-31 0,-56-1,0-2,0-1,69-21,-1 1,-49 13,-31 6,1 1,-1 2,32-2,448 8,-480-4,0-1,52-13,-13 2,69-17,-360 28,22 2,-194 4,207 13,-60 1,168-18,-132-19,71 7,107 11,0 0,0-2,1-2,-59-17,65 14,-1 2,1 1,-1 1,-51-2,-112 8,118 1,174-3,122 3,-195 2,48 13,-38-8,15 4,-27-6,1-1,0-1,43 2,107-9,89 4,-183 13,-61-9,1-2,24 3,410-4,-235-6,544 3,-799-2,0-3,1 0,0-3,-57-19,74 21,-13-5,1 2,-2 0,1 2,-1 2,-49-4,-21 11,70 1,-1-2,0-2,1 0,-1-2,-41-9,40 4,0 1,0 2,-51-1,-103 8,64 1,-385-3,478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8T18:59:04.0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1 195,'23'0,"0"0,0-2,0 0,0-2,-1-1,1 0,41-17,124-46,-158 59,0 3,0 0,0 2,48-1,14 5,123 3,-202-1,1 1,-1 0,0 1,0 0,0 1,0 1,-1 0,0 0,0 2,20 15,-29-21,15 7,1 0,-1-1,1-1,1-1,31 6,-44-10,40 5,0-2,0-1,1-3,51-5,9 1,-70 3,0 1,0 2,64 13,-72-11,0-1,0-1,48-3,-51-1,0 1,1 2,-1 0,42 10,-17-2,0-2,0-2,1-3,104-6,-35 0,-94 4,31-3,-58 2,-1 0,0-1,1 1,-1 0,0 0,1 0,-1-1,0 1,1 0,-1 0,0-1,1 1,-1 0,0-1,0 1,1 0,-1-1,0 1,0 0,0-1,0 1,1 0,-1-1,0 1,0-1,0 1,0 0,0-1,0 1,0-1,0 1,0 0,0-1,0 1,0-1,0 1,-1 0,1-1,0 1,0 0,0-1,-1 1,1 0,0-1,0 1,0 0,-1-1,1 1,0 0,-1 0,1-1,-1 1,-18-21,17 19,-11-12,-1 1,-1 1,0 0,-1 1,0 1,-1 1,0 0,0 1,-1 1,0 0,0 1,-1 1,0 1,1 1,-2 1,1 0,-36 2,55 0,-34 1,-60 8,83-7,0 1,0 0,1 1,-1 0,1 0,0 1,1 0,-1 1,-13 10,12-6,0-2,-1 0,-1 0,1-1,-1 0,0-1,-1-1,0 0,1 0,-1-2,-1 0,1 0,0-2,-30 1,-690-5,720 3,0 0,0 1,0 0,0 1,0 0,0 1,-23 9,37-12,0 0,0 0,0 0,0 0,0 0,0 0,0 0,-1 0,1 0,0 1,0-1,0 0,0 0,0 0,0 0,0 0,0 0,0 0,0 0,0 0,-1 0,1 0,0 1,0-1,0 0,0 0,0 0,0 0,0 0,0 0,0 0,0 0,0 1,0-1,0 0,0 0,0 0,0 0,0 0,0 0,0 0,0 0,0 1,0-1,0 0,1 0,-1 0,0 0,0 0,0 0,0 0,0 0,0 0,0 0,0 1,0-1,0 0,0 0,0 0,1 0,-1 0,0 0,0 0,12 4,14 0,374-1,-205-5,-160 0,-1-2,42-9,36-4,-261 17,-64 2,183 3,0 1,-42 13,46-10,-1-2,0-1,-30 2,55-7,0-1,0 0,0 0,0 0,0 0,0 0,0 0,0-1,0 1,0-1,0 1,0-1,0 0,0 0,0 0,0 0,0 0,-2-2,3 2,0-1,1 1,-1 0,0-1,1 1,-1 0,1-1,-1 1,1 0,0-1,0 1,-1-1,1 1,0-1,0 1,0-1,1 1,-1 0,0-1,1-1,1-3,0 0,1 0,-1 0,1 1,0-1,1 1,0 0,-1-1,2 2,6-8,21-12,0 1,2 1,0 3,2 0,0 2,0 2,66-17,-73 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F5E23-531E-4419-A4EA-B21D6AB0768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FCB45-981B-4C22-BD6C-B1A63BA9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S.L. 2024-17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FCB45-981B-4C22-BD6C-B1A63BA978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3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G.S. 15A-521, 7B-1905(b)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EC3BC9-4074-4A86-8FEE-1D6E4A845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53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 bond issues and potential role of magistrate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858A6-DFE0-4AE2-BBAA-08D71FCDD3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33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applying to minors charged with criminal offenses took effect in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1C6C4-4171-4141-B071-FFA6F9ECB2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47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exceptions: </a:t>
            </a:r>
          </a:p>
          <a:p>
            <a:r>
              <a:rPr lang="en-US" dirty="0"/>
              <a:t>48 hours for initial appearance if outside of metropolitan statistical area</a:t>
            </a:r>
          </a:p>
          <a:p>
            <a:r>
              <a:rPr lang="en-US" dirty="0"/>
              <a:t>Travel condition exception (not allow for court appearances within 48 hours; distance, lack of highway , road, or transportation</a:t>
            </a:r>
          </a:p>
          <a:p>
            <a:r>
              <a:rPr lang="en-US" dirty="0"/>
              <a:t>Conditions of safety – severe, adverse life-threatening weather, up to 24 hours after conditions allow for reasonable safe travel</a:t>
            </a:r>
          </a:p>
          <a:p>
            <a:r>
              <a:rPr lang="en-US" dirty="0"/>
              <a:t>Sight and sound separation still apply</a:t>
            </a:r>
          </a:p>
          <a:p>
            <a:endParaRPr lang="en-US" dirty="0"/>
          </a:p>
          <a:p>
            <a:r>
              <a:rPr lang="en-US" dirty="0"/>
              <a:t>Court ordered exception; factors to consider; up to 180 days; ongoing hearings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FCB45-981B-4C22-BD6C-B1A63BA978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AOC-J-440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FCB45-981B-4C22-BD6C-B1A63BA978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01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0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9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74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488BD-3CDF-23A3-52C9-2FBDDA539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92F95-EBF6-6B26-775B-20E82ED0C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C456D-7DA1-FED3-7629-ED4DD751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3D84-7621-4517-96FB-FE295FD17CE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3AA81-6400-4693-C3D7-79F88B476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69ED1-BA85-9475-DD82-913E0AAE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1BA7-6277-4F58-B448-1B3F946A3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6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A47ED-5AB7-CAB9-6738-2521887F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90BC5-944E-B374-E32F-BD9125287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0318E-E7D5-45E8-DEC2-42FA8594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3D84-7621-4517-96FB-FE295FD17CE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30BB-A0BD-485E-D6AF-ADE84D11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4F5A1-5857-1C32-6613-89DC1B17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1BA7-6277-4F58-B448-1B3F946A3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8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F580A-2EA9-7902-667A-5B416651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004EC-F5AD-648F-A5EE-571D363EC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1450E-7845-8FBC-5C12-7CAA839D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3D84-7621-4517-96FB-FE295FD17CE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5B7F2-97D6-ED16-3561-ABAB914C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9C3E3-D5D0-D6CF-FE7C-2BE7843E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1BA7-6277-4F58-B448-1B3F946A3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81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05E02-2C70-8247-8B40-4FAC52DC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BC0FE-CD87-83EB-6768-8F3600B52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341CC-5A62-7948-E982-31C3A5FD7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B02DB-E051-B498-88D6-A14BEB0D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3D84-7621-4517-96FB-FE295FD17CE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F761E-EE69-9BF1-046B-8B3C0851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10227-18D5-6865-9046-870553C5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1BA7-6277-4F58-B448-1B3F946A3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1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890A3-1ECB-4E6A-9137-C376B8FF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114CD-7F97-0A7C-04F1-4101D2E4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2E3FD-3AE1-9153-166B-2EC83A26B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FED32-E672-BDB2-28C3-CF37AEEBE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D1C37-BB0C-821D-5895-0F54C0EF0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47969-B0DA-E139-2AF4-A866C4BA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3D84-7621-4517-96FB-FE295FD17CE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3BBE6-3A25-D353-606A-EDDC45070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65E6E-324F-CCEC-A4A7-81483935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1BA7-6277-4F58-B448-1B3F946A3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74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06F4-28B1-CF6C-DF54-29094ABA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224018-9978-AAE0-628C-EFC7EC9B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3D84-7621-4517-96FB-FE295FD17CE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563AA-8583-92A4-17E3-3217A6FD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83E5F-7E09-E451-41B4-1B994059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1BA7-6277-4F58-B448-1B3F946A3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25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F9B89-5642-02FE-A49E-79942C73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3D84-7621-4517-96FB-FE295FD17CE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087A6-2E97-5542-7004-B6631C27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DEFC4-7602-E66D-8AC7-66EEAF5F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1BA7-6277-4F58-B448-1B3F946A3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33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2A3E-A640-3F3F-A8D0-B10069C7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9C6D-8BBB-486D-53E9-06B6CCF5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E949B-B060-D2E3-2A4D-0A6B8A4C9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57F3C-1EF7-4AFE-71AB-122CA0BD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3D84-7621-4517-96FB-FE295FD17CE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D41A2-7637-F5D2-D7FF-69255854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7CE5D-00D6-FF7F-ED76-A65C5C67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1BA7-6277-4F58-B448-1B3F946A3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2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23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E14D1-749C-81A1-9A6B-82004BFC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8D02B0-D73D-B0EB-1C57-53119A5AB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8B0A9-E6A0-2DD3-A571-B68D901D2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2415-FA69-5ABB-7A42-7E43AD809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3D84-7621-4517-96FB-FE295FD17CE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41DE3-DC78-4D57-AEE1-5D3A4D04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BCABC-D932-8BAA-9491-3FC30EEB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1BA7-6277-4F58-B448-1B3F946A3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76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EE2E-B918-57F4-9874-0768272B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7C88-7D31-EA5D-A9C6-BD2E467D8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B63EC-A933-273B-483B-42224751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3D84-7621-4517-96FB-FE295FD17CE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BB88B-E4F6-AFB3-AFD6-A2BD3A9F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1885E-C1C5-B852-2EAE-2EB2E5C4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1BA7-6277-4F58-B448-1B3F946A3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2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064F0-EE66-EC22-5525-E7C3B20F1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DF344-381A-5CFD-F0CA-D347A5CC7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5874A-8685-7A47-C873-AE6558F3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3D84-7621-4517-96FB-FE295FD17CE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B9F67-CA6D-F568-84EE-D13429166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B8625-592A-0665-4B54-A946D558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31BA7-6277-4F58-B448-1B3F946A3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E101-67CE-4975-8EE5-627F81B8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73F34B-52C9-4568-ACAF-CAF7279A1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8BE4E-F244-477F-A2E4-EA563C39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1743-2910-4E0B-B385-E9A72B45FB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65CC4-D983-4EBB-A08E-7AFF0EDA7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B4AE7-9D95-4B70-B2E1-4799F19D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6DBB-41EB-4D81-92A9-16E9F9B8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9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E899-1F9B-4EAA-9DA4-988A78D4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717F4-E592-40EE-B55A-A0AB8E80C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C557F-A66A-4F92-BDE4-1CEE50B0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1743-2910-4E0B-B385-E9A72B45FB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D277E-9637-4753-98EE-581788DB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99C51-009E-4383-A298-75E11F94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6DBB-41EB-4D81-92A9-16E9F9B8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8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D43C-7670-42B9-BE54-38273C4E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A9A80-21A6-46EB-BE47-99CAB0AAC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746B9-BA7D-4EF1-8251-B89B866C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1743-2910-4E0B-B385-E9A72B45FB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590AC-00C6-4DCB-A01F-732851BE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CA197-4A81-4BBD-9600-4A32D4C2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6DBB-41EB-4D81-92A9-16E9F9B8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66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BC7A-D5B9-4257-B5A3-8210DD6FE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D96CB-71D6-424C-B4CC-A53727FA1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EF3F4-CC16-4D6D-A918-44DE43F0C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62263-4D75-41E4-8AC3-4B705006E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1743-2910-4E0B-B385-E9A72B45FB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0C108-EBD3-46AD-94A7-A934CE76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5D670F-432C-4BBA-BDA0-61115C3D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6DBB-41EB-4D81-92A9-16E9F9B8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51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DC66-94DD-4889-9987-C5BC4994C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2A0EC-C189-4D48-A79D-BA24521D5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0C8CB-99A0-4F60-8911-A4AC0CD8E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ED453-3381-4DC1-8817-1E2C9BB26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CE6370-610C-49E5-9F37-FB998E8A8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1FDCE-00C1-42DC-81D1-FD815F57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1743-2910-4E0B-B385-E9A72B45FB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37BD7D-634D-423E-B30D-DCDF20E0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BBB8-A1F1-4BA6-B6C0-09C80A80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6DBB-41EB-4D81-92A9-16E9F9B8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27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9051-DC2C-4A4E-8ED8-F1D7C0EE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35C13-7E9C-4A09-B446-14CC9F21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1743-2910-4E0B-B385-E9A72B45FB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FC349-71E8-479A-AD2B-46357570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72AAE-7B40-49FC-9179-AE49D308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6DBB-41EB-4D81-92A9-16E9F9B8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2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A5150-A863-4E7A-876A-E6A4421B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1743-2910-4E0B-B385-E9A72B45FB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CFF54-1BC6-4B88-AE07-CD9681303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49EE2-A0DD-4A07-B15D-3D3871B7F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6DBB-41EB-4D81-92A9-16E9F9B8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8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2959-9519-4B7D-874B-CE6C9CF8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71AE4-D09B-4D85-8787-0805EE28B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67C74-0728-4257-9B1E-4D3110C8E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7698-9B78-431D-96EC-0EC62B2C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1743-2910-4E0B-B385-E9A72B45FB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3F299-C241-4B11-9C9C-F73DADD0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5B5A-E0C1-42A5-A94E-CD3EB958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6DBB-41EB-4D81-92A9-16E9F9B8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9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8F06C-FAC8-44FB-8A9F-0AB6CA3A5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D7D6B-CAF9-45C0-AF85-296810DC4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06E2E-6DD0-4F50-A0BE-4EE9BB1BB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39392-648E-47FC-80D8-995254D1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1743-2910-4E0B-B385-E9A72B45FB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C86FA-3160-4846-958A-F92D74FF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6A81D-43E4-4856-B982-CA38F82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6DBB-41EB-4D81-92A9-16E9F9B8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75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C30C-1E74-448A-890F-CE232A00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A690A-56BB-40C4-9476-BDFE46B88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D94C9-1DE5-4984-9340-B71883E8F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1743-2910-4E0B-B385-E9A72B45FB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CC849-6FB5-48ED-A193-F4F02F5B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0DECF-9166-4CD0-8B9A-87F750C7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6DBB-41EB-4D81-92A9-16E9F9B8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51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96C7F8-1C5D-45DC-BF98-6154459A0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7E6D9-D66C-4338-BBEB-E39B0FBA0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4E7B3-C329-4477-A2B5-64206014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71743-2910-4E0B-B385-E9A72B45FB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B3DA6-1783-4558-97BB-F01256BB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5B7AE-C8F3-460D-83E7-CA3981B3D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6DBB-41EB-4D81-92A9-16E9F9B8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7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7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3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2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3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10/29/2024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6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8809E-A66D-9AB4-FEDC-5EF4EEFC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FBC6F-733B-D733-9428-5239207E1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B3642-8EDF-DC33-F004-4774DCE1D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D93D84-7621-4517-96FB-FE295FD17CE9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358D7-DC80-912E-944F-2FF9F5BAC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E4EB-DE01-AEE3-26C5-9DE69C63C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F31BA7-6277-4F58-B448-1B3F946A3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3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D5B5D6-D699-4610-A11F-927E5CEB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B03D-53B4-484D-860A-07F49E3AB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CA443-FBF2-4271-B98E-D5AFBC95A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71743-2910-4E0B-B385-E9A72B45FBE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6F7FE-012F-40CF-91F0-1E4EDA585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274AE-BD38-4EE5-B9A6-4DC6B39D5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C6DBB-41EB-4D81-92A9-16E9F9B8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6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1.png"/><Relationship Id="rId18" Type="http://schemas.openxmlformats.org/officeDocument/2006/relationships/customXml" Target="../ink/ink8.xml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customXml" Target="../ink/ink5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customXml" Target="../ink/ink4.xml"/><Relationship Id="rId19" Type="http://schemas.openxmlformats.org/officeDocument/2006/relationships/image" Target="../media/image24.png"/><Relationship Id="rId4" Type="http://schemas.openxmlformats.org/officeDocument/2006/relationships/customXml" Target="../ink/ink1.xml"/><Relationship Id="rId9" Type="http://schemas.openxmlformats.org/officeDocument/2006/relationships/image" Target="../media/image19.png"/><Relationship Id="rId14" Type="http://schemas.openxmlformats.org/officeDocument/2006/relationships/customXml" Target="../ink/ink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greene@sog.unc.edu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3148A4-EAE8-49C7-89F1-8E48B3A26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FAFC9-9447-8EE5-EC58-C6DE47FF2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213" y="4117105"/>
            <a:ext cx="8654267" cy="2038289"/>
          </a:xfrm>
        </p:spPr>
        <p:txBody>
          <a:bodyPr anchor="b">
            <a:noAutofit/>
          </a:bodyPr>
          <a:lstStyle/>
          <a:p>
            <a:pPr algn="ctr"/>
            <a:r>
              <a:rPr lang="en-US" sz="6000" dirty="0"/>
              <a:t>Juvenile Justice for Magistrates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6FDE2F-8352-4200-8537-0E8FC365F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3495110" cy="3414822"/>
          </a:xfrm>
          <a:custGeom>
            <a:avLst/>
            <a:gdLst>
              <a:gd name="connsiteX0" fmla="*/ 3495110 w 3495110"/>
              <a:gd name="connsiteY0" fmla="*/ 3414822 h 3414822"/>
              <a:gd name="connsiteX1" fmla="*/ 26047 w 3495110"/>
              <a:gd name="connsiteY1" fmla="*/ 3414822 h 3414822"/>
              <a:gd name="connsiteX2" fmla="*/ 192248 w 3495110"/>
              <a:gd name="connsiteY2" fmla="*/ 3410701 h 3414822"/>
              <a:gd name="connsiteX3" fmla="*/ 3495109 w 3495110"/>
              <a:gd name="connsiteY3" fmla="*/ 320 h 3414822"/>
              <a:gd name="connsiteX4" fmla="*/ 13063 w 3495110"/>
              <a:gd name="connsiteY4" fmla="*/ 320 h 3414822"/>
              <a:gd name="connsiteX5" fmla="*/ 13063 w 3495110"/>
              <a:gd name="connsiteY5" fmla="*/ 3414822 h 3414822"/>
              <a:gd name="connsiteX6" fmla="*/ 13062 w 3495110"/>
              <a:gd name="connsiteY6" fmla="*/ 3414822 h 3414822"/>
              <a:gd name="connsiteX7" fmla="*/ 13062 w 3495110"/>
              <a:gd name="connsiteY7" fmla="*/ 322 h 3414822"/>
              <a:gd name="connsiteX8" fmla="*/ 0 w 3495110"/>
              <a:gd name="connsiteY8" fmla="*/ 322 h 3414822"/>
              <a:gd name="connsiteX9" fmla="*/ 0 w 3495110"/>
              <a:gd name="connsiteY9" fmla="*/ 0 h 3414822"/>
              <a:gd name="connsiteX10" fmla="*/ 3495110 w 3495110"/>
              <a:gd name="connsiteY10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5110" h="3414822">
                <a:moveTo>
                  <a:pt x="3495110" y="3414822"/>
                </a:moveTo>
                <a:lnTo>
                  <a:pt x="26047" y="3414822"/>
                </a:lnTo>
                <a:lnTo>
                  <a:pt x="192248" y="3410701"/>
                </a:lnTo>
                <a:cubicBezTo>
                  <a:pt x="2032056" y="3319241"/>
                  <a:pt x="3495109" y="1827339"/>
                  <a:pt x="3495109" y="320"/>
                </a:cubicBezTo>
                <a:lnTo>
                  <a:pt x="13063" y="320"/>
                </a:lnTo>
                <a:lnTo>
                  <a:pt x="13063" y="3414822"/>
                </a:lnTo>
                <a:lnTo>
                  <a:pt x="13062" y="3414822"/>
                </a:lnTo>
                <a:lnTo>
                  <a:pt x="13062" y="322"/>
                </a:lnTo>
                <a:lnTo>
                  <a:pt x="0" y="322"/>
                </a:lnTo>
                <a:lnTo>
                  <a:pt x="0" y="0"/>
                </a:lnTo>
                <a:lnTo>
                  <a:pt x="3495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893" y="0"/>
            <a:ext cx="3498943" cy="34148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vintage weighing scales">
            <a:extLst>
              <a:ext uri="{FF2B5EF4-FFF2-40B4-BE49-F238E27FC236}">
                <a16:creationId xmlns:a16="http://schemas.microsoft.com/office/drawing/2014/main" id="{4D876F99-9205-FC36-F3AE-1A29AB6F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74" r="1" b="49283"/>
          <a:stretch/>
        </p:blipFill>
        <p:spPr>
          <a:xfrm>
            <a:off x="-1" y="10"/>
            <a:ext cx="8707925" cy="3414814"/>
          </a:xfrm>
          <a:custGeom>
            <a:avLst/>
            <a:gdLst/>
            <a:ahLst/>
            <a:cxnLst/>
            <a:rect l="l" t="t" r="r" b="b"/>
            <a:pathLst>
              <a:path w="8724646" h="3414824">
                <a:moveTo>
                  <a:pt x="3488733" y="0"/>
                </a:moveTo>
                <a:lnTo>
                  <a:pt x="8724646" y="0"/>
                </a:lnTo>
                <a:lnTo>
                  <a:pt x="8724646" y="3414822"/>
                </a:lnTo>
                <a:lnTo>
                  <a:pt x="3488733" y="3414822"/>
                </a:lnTo>
                <a:close/>
                <a:moveTo>
                  <a:pt x="3488732" y="0"/>
                </a:moveTo>
                <a:lnTo>
                  <a:pt x="3488732" y="3414824"/>
                </a:lnTo>
                <a:lnTo>
                  <a:pt x="0" y="3414824"/>
                </a:lnTo>
                <a:cubicBezTo>
                  <a:pt x="0" y="1528869"/>
                  <a:pt x="1561959" y="0"/>
                  <a:pt x="3488732" y="0"/>
                </a:cubicBezTo>
                <a:close/>
              </a:path>
            </a:pathLst>
          </a:custGeom>
        </p:spPr>
      </p:pic>
      <p:sp>
        <p:nvSpPr>
          <p:cNvPr id="14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0"/>
            <a:ext cx="3495111" cy="3415146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7DC7C-502A-5F6A-8F82-F1518CA7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When Removal is Ordered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760F064F-6BA5-2512-B919-7C97A8F2B1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0093" y="1799923"/>
          <a:ext cx="11511814" cy="470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50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F9F1F-137D-BACB-DD21-218A9EC00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31FE8-7C07-FD5C-CEA2-6A22DF643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948" y="1055716"/>
            <a:ext cx="9950103" cy="351351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Jurisdiction</a:t>
            </a:r>
          </a:p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Place of confinement</a:t>
            </a:r>
          </a:p>
          <a:p>
            <a:pPr marL="342900" indent="-342900">
              <a:buAutoNum type="arabicPeriod"/>
            </a:pPr>
            <a:r>
              <a:rPr lang="en-US" sz="4000" dirty="0"/>
              <a:t> Transfer and bond</a:t>
            </a:r>
          </a:p>
          <a:p>
            <a:pPr marL="342900" indent="-342900">
              <a:buAutoNum type="arabicPeriod"/>
            </a:pPr>
            <a:r>
              <a:rPr lang="en-US" sz="4000" dirty="0"/>
              <a:t> Sight and sound separation</a:t>
            </a:r>
          </a:p>
          <a:p>
            <a:pPr marL="342900" indent="-342900">
              <a:buAutoNum type="arabicPeriod"/>
            </a:pPr>
            <a:r>
              <a:rPr lang="en-US" sz="4000" dirty="0"/>
              <a:t> Juvenile petitions</a:t>
            </a:r>
          </a:p>
        </p:txBody>
      </p:sp>
    </p:spTree>
    <p:extLst>
      <p:ext uri="{BB962C8B-B14F-4D97-AF65-F5344CB8AC3E}">
        <p14:creationId xmlns:p14="http://schemas.microsoft.com/office/powerpoint/2010/main" val="19419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9254-4597-3174-8420-DDC5FD12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of Confinement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20FC11-FB9D-C126-B26B-8648427315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1461DE-FC42-4A63-A0E3-9B83B1EB5728}"/>
              </a:ext>
            </a:extLst>
          </p:cNvPr>
          <p:cNvSpPr txBox="1"/>
          <p:nvPr/>
        </p:nvSpPr>
        <p:spPr>
          <a:xfrm>
            <a:off x="8372475" y="5015547"/>
            <a:ext cx="2981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 with exceptions for rare cases that did not begin before aging out and the person is 18 or older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06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8CBC9-2411-4166-1E07-354A1D958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740A4-44EE-1D6B-9B6D-67164F519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948" y="1055716"/>
            <a:ext cx="9950103" cy="351351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Jurisdiction</a:t>
            </a:r>
          </a:p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Place of confinement</a:t>
            </a:r>
          </a:p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Transfer and bond</a:t>
            </a:r>
          </a:p>
          <a:p>
            <a:pPr marL="342900" indent="-342900">
              <a:buAutoNum type="arabicPeriod"/>
            </a:pPr>
            <a:r>
              <a:rPr lang="en-US" sz="4000" dirty="0"/>
              <a:t> Sight and sound separation</a:t>
            </a:r>
          </a:p>
          <a:p>
            <a:pPr marL="342900" indent="-342900">
              <a:buAutoNum type="arabicPeriod"/>
            </a:pPr>
            <a:r>
              <a:rPr lang="en-US" sz="4000" dirty="0"/>
              <a:t> Juvenile petitions</a:t>
            </a:r>
          </a:p>
        </p:txBody>
      </p:sp>
    </p:spTree>
    <p:extLst>
      <p:ext uri="{BB962C8B-B14F-4D97-AF65-F5344CB8AC3E}">
        <p14:creationId xmlns:p14="http://schemas.microsoft.com/office/powerpoint/2010/main" val="734366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/>
              <a:t>If Transfer Ordered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634ACA-D9DB-4D59-9C3C-113BF5D4F781}"/>
              </a:ext>
            </a:extLst>
          </p:cNvPr>
          <p:cNvSpPr txBox="1"/>
          <p:nvPr/>
        </p:nvSpPr>
        <p:spPr>
          <a:xfrm>
            <a:off x="1628078" y="6003235"/>
            <a:ext cx="166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G.S. 7B-2204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AA47C3-D3E6-451E-AA83-D412773D0B3D}"/>
              </a:ext>
            </a:extLst>
          </p:cNvPr>
          <p:cNvSpPr txBox="1"/>
          <p:nvPr/>
        </p:nvSpPr>
        <p:spPr>
          <a:xfrm>
            <a:off x="5265234" y="5926871"/>
            <a:ext cx="166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G.S. 7B-2603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1E912-48DA-44C9-ACC3-543A8228F231}"/>
              </a:ext>
            </a:extLst>
          </p:cNvPr>
          <p:cNvSpPr txBox="1"/>
          <p:nvPr/>
        </p:nvSpPr>
        <p:spPr>
          <a:xfrm>
            <a:off x="8902390" y="6003235"/>
            <a:ext cx="166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G.S. 7B-2201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DE356-4F05-E4D8-12CF-22D4C0424253}"/>
              </a:ext>
            </a:extLst>
          </p:cNvPr>
          <p:cNvSpPr txBox="1"/>
          <p:nvPr/>
        </p:nvSpPr>
        <p:spPr>
          <a:xfrm>
            <a:off x="4548759" y="6251436"/>
            <a:ext cx="3726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*only for discretionary transfers beginning with offenses on 12/1/24</a:t>
            </a:r>
          </a:p>
        </p:txBody>
      </p:sp>
    </p:spTree>
    <p:extLst>
      <p:ext uri="{BB962C8B-B14F-4D97-AF65-F5344CB8AC3E}">
        <p14:creationId xmlns:p14="http://schemas.microsoft.com/office/powerpoint/2010/main" val="104129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478F3-9DC2-4DDA-99CA-4EA4B0CBA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AOC-CR-922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29F87DD-7123-40F0-A294-BBB6C9288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96" y="492573"/>
            <a:ext cx="4410597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47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E607-30B2-42EC-8364-DC3C77D03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10-Day Appeal Window</a:t>
            </a:r>
          </a:p>
        </p:txBody>
      </p:sp>
      <p:pic>
        <p:nvPicPr>
          <p:cNvPr id="5" name="Picture 4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B9F2F86E-3917-4DBA-B524-593FE88B0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r="20555" b="-1"/>
          <a:stretch/>
        </p:blipFill>
        <p:spPr>
          <a:xfrm>
            <a:off x="1397229" y="805583"/>
            <a:ext cx="4426041" cy="46607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1A984-D89F-4A88-BD25-1AEC96493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647" y="2015732"/>
            <a:ext cx="4158750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effectLst/>
                <a:latin typeface="Open Sans" panose="020B0606030504020204" pitchFamily="34" charset="0"/>
              </a:rPr>
              <a:t>Dispelling Transfer Confusion: 10-Day Appeal Window, Orders for Arrest</a:t>
            </a:r>
          </a:p>
          <a:p>
            <a:pPr marL="0" indent="0">
              <a:buNone/>
            </a:pPr>
            <a:r>
              <a:rPr lang="en-US" b="1" dirty="0"/>
              <a:t>https://civil.sog.unc.edu/dispelling-transfer-confusion-10-day-appeal-window-orders-for-arrest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2933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D3A7-D8C9-4681-85C4-A385ADA2C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Key Points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66E735-FBC7-48F3-A8C1-AE0D61BE5F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987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9CE5B-F67E-6F61-6854-01DBEAF10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13A6-7FF0-E514-CECB-4B1293B2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948" y="1055716"/>
            <a:ext cx="9950103" cy="351351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Jurisdiction</a:t>
            </a:r>
          </a:p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Place of confinement</a:t>
            </a:r>
          </a:p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Transfer and bond</a:t>
            </a:r>
          </a:p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Sight and sound separation</a:t>
            </a:r>
          </a:p>
          <a:p>
            <a:pPr marL="342900" indent="-342900">
              <a:buAutoNum type="arabicPeriod"/>
            </a:pPr>
            <a:r>
              <a:rPr lang="en-US" sz="4000" dirty="0"/>
              <a:t> Juvenile petitions</a:t>
            </a:r>
          </a:p>
        </p:txBody>
      </p:sp>
    </p:spTree>
    <p:extLst>
      <p:ext uri="{BB962C8B-B14F-4D97-AF65-F5344CB8AC3E}">
        <p14:creationId xmlns:p14="http://schemas.microsoft.com/office/powerpoint/2010/main" val="267342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29613-8831-4432-A62D-24A970EF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person with glasses leaning against a tree&#10;&#10;Description automatically generated">
            <a:extLst>
              <a:ext uri="{FF2B5EF4-FFF2-40B4-BE49-F238E27FC236}">
                <a16:creationId xmlns:a16="http://schemas.microsoft.com/office/drawing/2014/main" id="{18A9778A-6B1D-04B0-CB9A-9E922DEA6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3" r="43273"/>
          <a:stretch/>
        </p:blipFill>
        <p:spPr>
          <a:xfrm>
            <a:off x="20" y="10"/>
            <a:ext cx="3350507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4E0407-A637-4681-B905-C53E4216C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9744" y="685799"/>
            <a:ext cx="4232512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75495-A753-ED0F-D206-172B56B6A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597" y="1195378"/>
            <a:ext cx="3212806" cy="25463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Sight and Sound Contact Prohibition</a:t>
            </a:r>
            <a:br>
              <a:rPr lang="en-US" sz="32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34 U.S.C. § 11133(a)(11)(B)</a:t>
            </a:r>
          </a:p>
        </p:txBody>
      </p:sp>
      <p:pic>
        <p:nvPicPr>
          <p:cNvPr id="5" name="Picture 4" descr="A child holding a seashell&#10;&#10;Description automatically generated">
            <a:extLst>
              <a:ext uri="{FF2B5EF4-FFF2-40B4-BE49-F238E27FC236}">
                <a16:creationId xmlns:a16="http://schemas.microsoft.com/office/drawing/2014/main" id="{601D08BC-C2FC-0470-7516-1FD4C4DA5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/>
          <a:stretch/>
        </p:blipFill>
        <p:spPr>
          <a:xfrm>
            <a:off x="8838633" y="-2"/>
            <a:ext cx="335336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461CD-4641-0397-8156-C0920419D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948" y="1055716"/>
            <a:ext cx="9950103" cy="351351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Jurisdiction</a:t>
            </a:r>
          </a:p>
          <a:p>
            <a:pPr marL="342900" indent="-342900">
              <a:buAutoNum type="arabicPeriod"/>
            </a:pPr>
            <a:r>
              <a:rPr lang="en-US" sz="4000" dirty="0"/>
              <a:t> Place of confinement</a:t>
            </a:r>
          </a:p>
          <a:p>
            <a:pPr marL="342900" indent="-342900">
              <a:buAutoNum type="arabicPeriod"/>
            </a:pPr>
            <a:r>
              <a:rPr lang="en-US" sz="4000" dirty="0"/>
              <a:t> Transfer and bond</a:t>
            </a:r>
          </a:p>
          <a:p>
            <a:pPr marL="342900" indent="-342900">
              <a:buAutoNum type="arabicPeriod"/>
            </a:pPr>
            <a:r>
              <a:rPr lang="en-US" sz="4000" dirty="0"/>
              <a:t> Sight and sound separation</a:t>
            </a:r>
          </a:p>
          <a:p>
            <a:pPr marL="342900" indent="-342900">
              <a:buAutoNum type="arabicPeriod"/>
            </a:pPr>
            <a:r>
              <a:rPr lang="en-US" sz="4000" dirty="0"/>
              <a:t> Juvenile petitions</a:t>
            </a:r>
          </a:p>
        </p:txBody>
      </p:sp>
    </p:spTree>
    <p:extLst>
      <p:ext uri="{BB962C8B-B14F-4D97-AF65-F5344CB8AC3E}">
        <p14:creationId xmlns:p14="http://schemas.microsoft.com/office/powerpoint/2010/main" val="134862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333D3C-B7BD-9ED1-6966-352E6F5F8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Applies to Contact Between “Juveniles” and “Adult Inmates”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810CE-BB54-BADC-0B56-13BA6927C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4000" dirty="0"/>
              <a:t>Juvenile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CB7778-3B33-3B83-0958-40030DECE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juveniles awaiting trial or other legal process who are treated as adults for purposes of prosecution in criminal court and housed in a secure facility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98F19C-EDF2-5E4E-C512-1AF5C9C8D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Adult Inmate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8D1074-82A1-68C3-4D51-A51CAD239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has reached the age of 18; and</a:t>
            </a:r>
          </a:p>
          <a:p>
            <a:r>
              <a:rPr lang="en-US" dirty="0"/>
              <a:t>has been arrested and is in custody for or awaiting trial on a criminal charge, or is convicted of a criminal offense.</a:t>
            </a:r>
          </a:p>
          <a:p>
            <a:r>
              <a:rPr lang="en-US" dirty="0"/>
              <a:t>does not include an individual who—</a:t>
            </a:r>
          </a:p>
          <a:p>
            <a:pPr lvl="1"/>
            <a:r>
              <a:rPr lang="en-US" dirty="0"/>
              <a:t>at the time of the offense, was younger than 21or</a:t>
            </a:r>
          </a:p>
          <a:p>
            <a:pPr lvl="1"/>
            <a:r>
              <a:rPr lang="en-US" dirty="0"/>
              <a:t>was committed to the care and custody or supervision of DJJ</a:t>
            </a:r>
          </a:p>
        </p:txBody>
      </p:sp>
    </p:spTree>
    <p:extLst>
      <p:ext uri="{BB962C8B-B14F-4D97-AF65-F5344CB8AC3E}">
        <p14:creationId xmlns:p14="http://schemas.microsoft.com/office/powerpoint/2010/main" val="2475909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12C7B69-C0AC-8F5B-B29B-F6B1B641E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Autofit/>
          </a:bodyPr>
          <a:lstStyle/>
          <a:p>
            <a:r>
              <a:rPr lang="en-US" sz="3200" dirty="0"/>
              <a:t>Prohibition of Detention or Confinement in Adult Jail</a:t>
            </a:r>
            <a:br>
              <a:rPr lang="en-US" sz="3200" dirty="0"/>
            </a:br>
            <a:r>
              <a:rPr lang="en-US" sz="3200" dirty="0"/>
              <a:t>34 U.S.C. §11133(a)(13)</a:t>
            </a:r>
          </a:p>
        </p:txBody>
      </p:sp>
      <p:pic>
        <p:nvPicPr>
          <p:cNvPr id="10" name="Picture 9" descr="A sign on a wall&#10;&#10;Description automatically generated">
            <a:extLst>
              <a:ext uri="{FF2B5EF4-FFF2-40B4-BE49-F238E27FC236}">
                <a16:creationId xmlns:a16="http://schemas.microsoft.com/office/drawing/2014/main" id="{756C47BB-7118-A422-2B78-DDF9B75E0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r="32710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1706A3-8CF5-24D5-3E21-8259421F7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779205"/>
            <a:ext cx="4156512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Exception: Up to 6 hours for</a:t>
            </a:r>
          </a:p>
          <a:p>
            <a:pPr marL="0" indent="0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(i) for processing or release;</a:t>
            </a:r>
          </a:p>
          <a:p>
            <a:pPr marL="0" indent="0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(ii) while awaiting transfer to a juvenile facility; or</a:t>
            </a:r>
          </a:p>
          <a:p>
            <a:pPr marL="0" indent="0">
              <a:buNone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(iii) in which period such juveniles make a court appearance.</a:t>
            </a:r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1931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Cartoon of a dog&#10;&#10;Description automatically generated with medium confidence">
            <a:extLst>
              <a:ext uri="{FF2B5EF4-FFF2-40B4-BE49-F238E27FC236}">
                <a16:creationId xmlns:a16="http://schemas.microsoft.com/office/drawing/2014/main" id="{AF0CA16C-4A89-D358-F0C3-673E9CF70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" b="5579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  <a:effectLst>
            <a:outerShdw blurRad="596900" dist="330200" dir="882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CB9440-298A-4593-F94A-0CFC44B2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665" y="523673"/>
            <a:ext cx="4658109" cy="36303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/>
              <a:t>Still No Sight or Sound Contact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143500"/>
            <a:ext cx="6096000" cy="1714500"/>
          </a:xfrm>
          <a:prstGeom prst="rect">
            <a:avLst/>
          </a:prstGeom>
          <a:ln>
            <a:noFill/>
          </a:ln>
          <a:effectLst>
            <a:outerShdw blurRad="342900" dist="127000" dir="2400000" sx="90000" sy="90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43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AF1E5-B790-D25B-3E4D-238DA5B77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872B-36DB-69E0-DCBE-CD53DEB4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948" y="1055716"/>
            <a:ext cx="9950103" cy="351351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Jurisdiction</a:t>
            </a:r>
          </a:p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Place of confinement</a:t>
            </a:r>
          </a:p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Transfer and bond</a:t>
            </a:r>
          </a:p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Sight and sound separation</a:t>
            </a:r>
          </a:p>
          <a:p>
            <a:pPr marL="342900" indent="-342900">
              <a:buAutoNum type="arabicPeriod"/>
            </a:pPr>
            <a:r>
              <a:rPr lang="en-US" sz="4000" dirty="0"/>
              <a:t> </a:t>
            </a:r>
            <a:r>
              <a:rPr lang="en-US" sz="4000" dirty="0">
                <a:solidFill>
                  <a:srgbClr val="C00000"/>
                </a:solidFill>
              </a:rPr>
              <a:t>Juvenile petitions</a:t>
            </a:r>
          </a:p>
        </p:txBody>
      </p:sp>
    </p:spTree>
    <p:extLst>
      <p:ext uri="{BB962C8B-B14F-4D97-AF65-F5344CB8AC3E}">
        <p14:creationId xmlns:p14="http://schemas.microsoft.com/office/powerpoint/2010/main" val="3342500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D4454-A262-6E66-EB7B-DF1C2745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19" y="10428"/>
            <a:ext cx="6608086" cy="1507375"/>
          </a:xfrm>
        </p:spPr>
        <p:txBody>
          <a:bodyPr>
            <a:normAutofit/>
          </a:bodyPr>
          <a:lstStyle/>
          <a:p>
            <a:r>
              <a:rPr lang="en-US" sz="4000" dirty="0"/>
              <a:t>Juvenile Petitions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3C3AE-73E9-1D4E-A916-90E619AF6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2" y="1780032"/>
            <a:ext cx="7973568" cy="4840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/>
              <a:t>Authority for magistrate to </a:t>
            </a:r>
            <a:r>
              <a:rPr lang="en-US" sz="3000" u="sng" dirty="0"/>
              <a:t>draw and verify petition </a:t>
            </a:r>
            <a:r>
              <a:rPr lang="en-US" sz="3000" dirty="0"/>
              <a:t>and </a:t>
            </a:r>
            <a:r>
              <a:rPr lang="en-US" sz="3000" u="sng" dirty="0"/>
              <a:t>accept it for filing </a:t>
            </a:r>
            <a:r>
              <a:rPr lang="en-US" sz="3000" dirty="0"/>
              <a:t>when:</a:t>
            </a:r>
          </a:p>
          <a:p>
            <a:pPr marL="0" indent="0">
              <a:buNone/>
            </a:pPr>
            <a:endParaRPr lang="en-US" sz="3000" dirty="0"/>
          </a:p>
          <a:p>
            <a:pPr marL="342900" indent="-342900">
              <a:buAutoNum type="arabicPeriod"/>
            </a:pPr>
            <a:r>
              <a:rPr lang="en-US" sz="3000" dirty="0"/>
              <a:t>Office of the Clerk is closed</a:t>
            </a:r>
          </a:p>
          <a:p>
            <a:pPr marL="342900" indent="-342900">
              <a:buAutoNum type="arabicPeriod"/>
            </a:pPr>
            <a:r>
              <a:rPr lang="en-US" sz="3000" dirty="0"/>
              <a:t>Court counselor requests a petition</a:t>
            </a:r>
          </a:p>
          <a:p>
            <a:pPr marL="342900" indent="-342900">
              <a:buAutoNum type="arabicPeriod"/>
            </a:pPr>
            <a:r>
              <a:rPr lang="en-US" sz="3000" dirty="0"/>
              <a:t>Secure or nonsecure custody order sought</a:t>
            </a:r>
          </a:p>
          <a:p>
            <a:pPr marL="0" indent="0">
              <a:buNone/>
            </a:pPr>
            <a:r>
              <a:rPr lang="en-US" sz="2400" dirty="0"/>
              <a:t>					</a:t>
            </a:r>
          </a:p>
          <a:p>
            <a:pPr marL="0" indent="0">
              <a:buNone/>
            </a:pPr>
            <a:r>
              <a:rPr lang="en-US" sz="2400" dirty="0"/>
              <a:t>					G.S.7B-1804(b)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3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715C-CB18-CD84-C8B1-BA96128B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0"/>
            <a:ext cx="9950103" cy="1507376"/>
          </a:xfrm>
        </p:spPr>
        <p:txBody>
          <a:bodyPr>
            <a:normAutofit/>
          </a:bodyPr>
          <a:lstStyle/>
          <a:p>
            <a:r>
              <a:rPr lang="en-US" sz="4000" dirty="0"/>
              <a:t>Secure Custody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B0C43-C812-500D-D2AD-9BB3B89E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948" y="2061556"/>
            <a:ext cx="9950103" cy="3513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MUST be authorized by a district court judge or court counselor (if delegated by a local administrative order)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Magistrate is the person who receives telephonic approval</a:t>
            </a:r>
          </a:p>
        </p:txBody>
      </p:sp>
    </p:spTree>
    <p:extLst>
      <p:ext uri="{BB962C8B-B14F-4D97-AF65-F5344CB8AC3E}">
        <p14:creationId xmlns:p14="http://schemas.microsoft.com/office/powerpoint/2010/main" val="2499137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form&#10;&#10;Description automatically generated">
            <a:extLst>
              <a:ext uri="{FF2B5EF4-FFF2-40B4-BE49-F238E27FC236}">
                <a16:creationId xmlns:a16="http://schemas.microsoft.com/office/drawing/2014/main" id="{94EFD898-4F32-6534-10A1-ED6AFD98F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6" y="1649408"/>
            <a:ext cx="11536248" cy="29591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7FB937-1594-5BB2-2EC5-F409E02C018B}"/>
              </a:ext>
            </a:extLst>
          </p:cNvPr>
          <p:cNvSpPr/>
          <p:nvPr/>
        </p:nvSpPr>
        <p:spPr>
          <a:xfrm>
            <a:off x="524256" y="2877312"/>
            <a:ext cx="11180064" cy="8412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B663C71-684F-C42B-2211-AFCADC9D99DA}"/>
                  </a:ext>
                </a:extLst>
              </p14:cNvPr>
              <p14:cNvContentPartPr/>
              <p14:nvPr/>
            </p14:nvContentPartPr>
            <p14:xfrm>
              <a:off x="645720" y="2047680"/>
              <a:ext cx="352800" cy="13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B663C71-684F-C42B-2211-AFCADC9D99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720" y="1940040"/>
                <a:ext cx="4604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7CE369-9A85-A9C5-95EE-B3EFF3D80DCC}"/>
                  </a:ext>
                </a:extLst>
              </p14:cNvPr>
              <p14:cNvContentPartPr/>
              <p14:nvPr/>
            </p14:nvContentPartPr>
            <p14:xfrm>
              <a:off x="609000" y="2534400"/>
              <a:ext cx="1974240" cy="63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7CE369-9A85-A9C5-95EE-B3EFF3D80DC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360" y="2426760"/>
                <a:ext cx="20818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201910-E869-E8CE-DEF8-B3A407245A4D}"/>
                  </a:ext>
                </a:extLst>
              </p14:cNvPr>
              <p14:cNvContentPartPr/>
              <p14:nvPr/>
            </p14:nvContentPartPr>
            <p14:xfrm>
              <a:off x="4510680" y="2484360"/>
              <a:ext cx="3741840" cy="125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201910-E869-E8CE-DEF8-B3A407245A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7040" y="2376720"/>
                <a:ext cx="38494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F43844F-AE7D-8B62-47B3-AADF21895694}"/>
                  </a:ext>
                </a:extLst>
              </p14:cNvPr>
              <p14:cNvContentPartPr/>
              <p14:nvPr/>
            </p14:nvContentPartPr>
            <p14:xfrm>
              <a:off x="6522000" y="2560320"/>
              <a:ext cx="413640" cy="12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F43844F-AE7D-8B62-47B3-AADF218956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8360" y="2452320"/>
                <a:ext cx="5212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ADA9EE3-019D-6FE4-A444-C037F83B6703}"/>
                  </a:ext>
                </a:extLst>
              </p14:cNvPr>
              <p14:cNvContentPartPr/>
              <p14:nvPr/>
            </p14:nvContentPartPr>
            <p14:xfrm>
              <a:off x="8522160" y="2266920"/>
              <a:ext cx="2156760" cy="111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ADA9EE3-019D-6FE4-A444-C037F83B67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68160" y="2158920"/>
                <a:ext cx="226440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9BB14F9-ABFB-A3DF-0E7D-AA2BC7929213}"/>
                  </a:ext>
                </a:extLst>
              </p14:cNvPr>
              <p14:cNvContentPartPr/>
              <p14:nvPr/>
            </p14:nvContentPartPr>
            <p14:xfrm>
              <a:off x="8545920" y="2095560"/>
              <a:ext cx="1535400" cy="136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9BB14F9-ABFB-A3DF-0E7D-AA2BC792921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92280" y="1987920"/>
                <a:ext cx="16430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5205EC3-79EA-83ED-2DA6-893E9DD1C594}"/>
                  </a:ext>
                </a:extLst>
              </p14:cNvPr>
              <p14:cNvContentPartPr/>
              <p14:nvPr/>
            </p14:nvContentPartPr>
            <p14:xfrm>
              <a:off x="10094640" y="2060280"/>
              <a:ext cx="725400" cy="49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5205EC3-79EA-83ED-2DA6-893E9DD1C59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41000" y="1952280"/>
                <a:ext cx="8330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6DD8263-B1A1-4B3B-9286-E6DB67DC7B17}"/>
                  </a:ext>
                </a:extLst>
              </p14:cNvPr>
              <p14:cNvContentPartPr/>
              <p14:nvPr/>
            </p14:nvContentPartPr>
            <p14:xfrm>
              <a:off x="8558520" y="2070360"/>
              <a:ext cx="1032120" cy="101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6DD8263-B1A1-4B3B-9286-E6DB67DC7B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04520" y="1962720"/>
                <a:ext cx="113976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472AA85-0877-AB64-26A4-5F4270CE6FD2}"/>
                  </a:ext>
                </a:extLst>
              </p14:cNvPr>
              <p14:cNvContentPartPr/>
              <p14:nvPr/>
            </p14:nvContentPartPr>
            <p14:xfrm>
              <a:off x="10752720" y="2039040"/>
              <a:ext cx="998280" cy="104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472AA85-0877-AB64-26A4-5F4270CE6FD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99080" y="1931400"/>
                <a:ext cx="1105920" cy="32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3337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DB945-C70F-EFBB-6FA8-251476A8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en-US" sz="4000"/>
              <a:t>Contact 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8A3FE-DD1D-B0C5-5D69-A4FAA3AAD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738780" cy="354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Jacqui Greene</a:t>
            </a:r>
          </a:p>
          <a:p>
            <a:pPr marL="0" indent="0">
              <a:buNone/>
            </a:pPr>
            <a:r>
              <a:rPr lang="en-US" sz="3200" dirty="0"/>
              <a:t>UNC School of Government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greene@sog.unc.edu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(919) 966-4327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3676FCD-5930-C2EE-74C4-C67AEA80E1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" r="3" b="4975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3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ong shot of a road&#10;&#10;Description automatically generated">
            <a:extLst>
              <a:ext uri="{FF2B5EF4-FFF2-40B4-BE49-F238E27FC236}">
                <a16:creationId xmlns:a16="http://schemas.microsoft.com/office/drawing/2014/main" id="{63928278-BA5D-72D1-F657-200F12A77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1" b="179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A1F2E-F660-1BF3-C493-3C091FC3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Original Jurisdiction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0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8217F-74CA-10D5-192D-A2BD3C95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US" dirty="0"/>
              <a:t>Current Exclusions From Original Juvenile Jurisdiction for Offenses at 16/17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835E2-6D4B-5233-46F5-D2837EBD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en-US" dirty="0"/>
              <a:t>Chapter 20 motor vehicle offenses</a:t>
            </a:r>
          </a:p>
          <a:p>
            <a:pPr lvl="1"/>
            <a:r>
              <a:rPr lang="en-US" sz="2800" dirty="0"/>
              <a:t>NOT including transactionally related offenses</a:t>
            </a:r>
          </a:p>
          <a:p>
            <a:pPr lvl="1"/>
            <a:endParaRPr lang="en-US" sz="2800" dirty="0"/>
          </a:p>
          <a:p>
            <a:r>
              <a:rPr lang="en-US" dirty="0"/>
              <a:t>Once an adult, always an adult</a:t>
            </a:r>
          </a:p>
          <a:p>
            <a:r>
              <a:rPr lang="en-US" dirty="0"/>
              <a:t>Emancipated</a:t>
            </a:r>
          </a:p>
          <a:p>
            <a:r>
              <a:rPr lang="en-US" dirty="0"/>
              <a:t>Married</a:t>
            </a:r>
          </a:p>
          <a:p>
            <a:r>
              <a:rPr lang="en-US" dirty="0"/>
              <a:t>Member of armed services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13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2F6F-67F6-C162-9AF6-5CF6ADB4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1" y="12155"/>
            <a:ext cx="8204200" cy="1325563"/>
          </a:xfrm>
        </p:spPr>
        <p:txBody>
          <a:bodyPr/>
          <a:lstStyle/>
          <a:p>
            <a:r>
              <a:rPr lang="en-US" dirty="0"/>
              <a:t>Current Case Movement Pathways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8791D6-AC81-A357-74BE-3B17F2E7DC6A}"/>
              </a:ext>
            </a:extLst>
          </p:cNvPr>
          <p:cNvSpPr/>
          <p:nvPr/>
        </p:nvSpPr>
        <p:spPr>
          <a:xfrm>
            <a:off x="4607857" y="5292800"/>
            <a:ext cx="4404061" cy="1200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94F22-A0CD-67DA-5932-D5DD42404E52}"/>
              </a:ext>
            </a:extLst>
          </p:cNvPr>
          <p:cNvSpPr txBox="1"/>
          <p:nvPr/>
        </p:nvSpPr>
        <p:spPr>
          <a:xfrm>
            <a:off x="4817644" y="5385004"/>
            <a:ext cx="3901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Juvenile Jurisdiction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Original: everything other than Ch. 20 at 16/17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BD892B8F-D29C-5D72-7D12-401E94D73395}"/>
              </a:ext>
            </a:extLst>
          </p:cNvPr>
          <p:cNvSpPr/>
          <p:nvPr/>
        </p:nvSpPr>
        <p:spPr>
          <a:xfrm>
            <a:off x="7863581" y="2742595"/>
            <a:ext cx="955040" cy="2102001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00F9C7-E796-5F2D-5667-B46F9C1A248B}"/>
              </a:ext>
            </a:extLst>
          </p:cNvPr>
          <p:cNvSpPr/>
          <p:nvPr/>
        </p:nvSpPr>
        <p:spPr>
          <a:xfrm>
            <a:off x="4566334" y="1229022"/>
            <a:ext cx="4404061" cy="12000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A5C16032-9966-7FAD-2912-06707B88D5D3}"/>
              </a:ext>
            </a:extLst>
          </p:cNvPr>
          <p:cNvSpPr/>
          <p:nvPr/>
        </p:nvSpPr>
        <p:spPr>
          <a:xfrm flipH="1">
            <a:off x="2402254" y="2019621"/>
            <a:ext cx="1592137" cy="4432983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6DC25-1F8B-5718-89BD-016C8BE08C85}"/>
              </a:ext>
            </a:extLst>
          </p:cNvPr>
          <p:cNvSpPr txBox="1"/>
          <p:nvPr/>
        </p:nvSpPr>
        <p:spPr>
          <a:xfrm>
            <a:off x="3654654" y="2599064"/>
            <a:ext cx="4154820" cy="2523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Transfer: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Mandatory: Class A, 13-15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Class A-C, 16/17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Mandatory if prosecutor elects to transfer: Class D-G  16/17    	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Discretionary: B1 – I, 13-15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      Class H/I, 16/17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52382-795C-9D22-0057-24BBAE5D8BBB}"/>
              </a:ext>
            </a:extLst>
          </p:cNvPr>
          <p:cNvSpPr txBox="1"/>
          <p:nvPr/>
        </p:nvSpPr>
        <p:spPr>
          <a:xfrm>
            <a:off x="4817643" y="1435342"/>
            <a:ext cx="3901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Criminal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Jurisdiction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Original: Ch. 20 at 16/17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FE10B-CB4E-7C14-0A43-2C355FBB0BCA}"/>
              </a:ext>
            </a:extLst>
          </p:cNvPr>
          <p:cNvSpPr txBox="1"/>
          <p:nvPr/>
        </p:nvSpPr>
        <p:spPr>
          <a:xfrm>
            <a:off x="1129861" y="5569671"/>
            <a:ext cx="204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Remand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(16/17 only)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C28AC9-6CC4-CEA0-E04D-509964F880C5}"/>
              </a:ext>
            </a:extLst>
          </p:cNvPr>
          <p:cNvSpPr/>
          <p:nvPr/>
        </p:nvSpPr>
        <p:spPr>
          <a:xfrm>
            <a:off x="611697" y="1417433"/>
            <a:ext cx="2164080" cy="150615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Ch. 20 at 16/17 must start and end as criminal matters</a:t>
            </a:r>
          </a:p>
        </p:txBody>
      </p:sp>
    </p:spTree>
    <p:extLst>
      <p:ext uri="{BB962C8B-B14F-4D97-AF65-F5344CB8AC3E}">
        <p14:creationId xmlns:p14="http://schemas.microsoft.com/office/powerpoint/2010/main" val="207939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cell phone with a white screen&#10;&#10;Description automatically generated">
            <a:extLst>
              <a:ext uri="{FF2B5EF4-FFF2-40B4-BE49-F238E27FC236}">
                <a16:creationId xmlns:a16="http://schemas.microsoft.com/office/drawing/2014/main" id="{5F64A328-60B8-BCEE-EBD8-CCE95D376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276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57B0B-E59C-84F0-579F-B94507ADB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4013" y="567154"/>
            <a:ext cx="3633746" cy="1588422"/>
          </a:xfrm>
        </p:spPr>
        <p:txBody>
          <a:bodyPr anchor="b">
            <a:normAutofit/>
          </a:bodyPr>
          <a:lstStyle/>
          <a:p>
            <a:r>
              <a:rPr lang="en-US" dirty="0"/>
              <a:t>Effective Date for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56503-A4EC-9415-CDB9-6259E8D1D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4013" y="2627479"/>
            <a:ext cx="3633747" cy="2700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Offenses </a:t>
            </a:r>
            <a:r>
              <a:rPr lang="en-US" sz="4000" u="sng" dirty="0"/>
              <a:t>committed</a:t>
            </a:r>
            <a:r>
              <a:rPr lang="en-US" sz="4000" dirty="0"/>
              <a:t> on or after December 1, 2024</a:t>
            </a:r>
          </a:p>
        </p:txBody>
      </p:sp>
    </p:spTree>
    <p:extLst>
      <p:ext uri="{BB962C8B-B14F-4D97-AF65-F5344CB8AC3E}">
        <p14:creationId xmlns:p14="http://schemas.microsoft.com/office/powerpoint/2010/main" val="3172288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8217F-74CA-10D5-192D-A2BD3C958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en-US" dirty="0"/>
              <a:t>Exclusions From Original Juvenile Jurisdiction for Offenses at 16/17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Offenses Committed on or after 12/1/24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835E2-6D4B-5233-46F5-D2837EBD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78575"/>
            <a:ext cx="5257801" cy="5900849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Class A – E felonies AND transactionally related offenses</a:t>
            </a:r>
          </a:p>
          <a:p>
            <a:endParaRPr lang="en-US" dirty="0"/>
          </a:p>
          <a:p>
            <a:r>
              <a:rPr lang="en-US" dirty="0"/>
              <a:t>Chapter 20 motor vehicle offenses</a:t>
            </a:r>
          </a:p>
          <a:p>
            <a:pPr lvl="1"/>
            <a:r>
              <a:rPr lang="en-US" sz="2800" dirty="0"/>
              <a:t>NOT including transactionally related offenses</a:t>
            </a:r>
          </a:p>
          <a:p>
            <a:pPr lvl="1"/>
            <a:endParaRPr lang="en-US" sz="2800" dirty="0"/>
          </a:p>
          <a:p>
            <a:r>
              <a:rPr lang="en-US" dirty="0"/>
              <a:t>Once an adult, always an adult</a:t>
            </a:r>
          </a:p>
          <a:p>
            <a:r>
              <a:rPr lang="en-US" dirty="0"/>
              <a:t>Emancipated</a:t>
            </a:r>
          </a:p>
          <a:p>
            <a:r>
              <a:rPr lang="en-US" dirty="0"/>
              <a:t>Married</a:t>
            </a:r>
          </a:p>
          <a:p>
            <a:r>
              <a:rPr lang="en-US" dirty="0"/>
              <a:t>Member of armed services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13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2F6F-67F6-C162-9AF6-5CF6ADB4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6296" y="-21795"/>
            <a:ext cx="8204200" cy="1325563"/>
          </a:xfrm>
        </p:spPr>
        <p:txBody>
          <a:bodyPr/>
          <a:lstStyle/>
          <a:p>
            <a:pPr algn="ctr"/>
            <a:r>
              <a:rPr lang="en-US" sz="4000" dirty="0"/>
              <a:t>Case Movement Pathways </a:t>
            </a:r>
            <a:br>
              <a:rPr lang="en-US" dirty="0"/>
            </a:br>
            <a:r>
              <a:rPr lang="en-US" sz="2800" dirty="0"/>
              <a:t>Offenses on or after 12/1/24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8791D6-AC81-A357-74BE-3B17F2E7DC6A}"/>
              </a:ext>
            </a:extLst>
          </p:cNvPr>
          <p:cNvSpPr/>
          <p:nvPr/>
        </p:nvSpPr>
        <p:spPr>
          <a:xfrm>
            <a:off x="4558155" y="5295257"/>
            <a:ext cx="4404061" cy="1200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94F22-A0CD-67DA-5932-D5DD42404E52}"/>
              </a:ext>
            </a:extLst>
          </p:cNvPr>
          <p:cNvSpPr txBox="1"/>
          <p:nvPr/>
        </p:nvSpPr>
        <p:spPr>
          <a:xfrm>
            <a:off x="4809466" y="5408632"/>
            <a:ext cx="3901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Juvenile Jurisdiction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Original: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Class 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under at 16/17 (no Ch. 20); everything under 16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BD892B8F-D29C-5D72-7D12-401E94D73395}"/>
              </a:ext>
            </a:extLst>
          </p:cNvPr>
          <p:cNvSpPr/>
          <p:nvPr/>
        </p:nvSpPr>
        <p:spPr>
          <a:xfrm>
            <a:off x="8345235" y="2923588"/>
            <a:ext cx="955040" cy="2102001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00F9C7-E796-5F2D-5667-B46F9C1A248B}"/>
              </a:ext>
            </a:extLst>
          </p:cNvPr>
          <p:cNvSpPr/>
          <p:nvPr/>
        </p:nvSpPr>
        <p:spPr>
          <a:xfrm>
            <a:off x="4558155" y="1350923"/>
            <a:ext cx="4404061" cy="12000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A5C16032-9966-7FAD-2912-06707B88D5D3}"/>
              </a:ext>
            </a:extLst>
          </p:cNvPr>
          <p:cNvSpPr/>
          <p:nvPr/>
        </p:nvSpPr>
        <p:spPr>
          <a:xfrm flipH="1">
            <a:off x="2462162" y="1950961"/>
            <a:ext cx="1592137" cy="4432983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6DC25-1F8B-5718-89BD-016C8BE08C85}"/>
              </a:ext>
            </a:extLst>
          </p:cNvPr>
          <p:cNvSpPr txBox="1"/>
          <p:nvPr/>
        </p:nvSpPr>
        <p:spPr>
          <a:xfrm>
            <a:off x="3593463" y="2762818"/>
            <a:ext cx="4622602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Transfer: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Mandatory: Class A, 13-15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Mandatory if prosecutor elects to transfer: Class F-G   16/17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Discretionary: B1 – I, 13-15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                          Class H/I, 16/17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E52382-795C-9D22-0057-24BBAE5D8BBB}"/>
              </a:ext>
            </a:extLst>
          </p:cNvPr>
          <p:cNvSpPr txBox="1"/>
          <p:nvPr/>
        </p:nvSpPr>
        <p:spPr>
          <a:xfrm>
            <a:off x="4848024" y="1460927"/>
            <a:ext cx="3901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Criminal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Jurisdiction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Original: Class A-E at 16/17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Ch. 20 at 16/17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FE10B-CB4E-7C14-0A43-2C355FBB0BCA}"/>
              </a:ext>
            </a:extLst>
          </p:cNvPr>
          <p:cNvSpPr txBox="1"/>
          <p:nvPr/>
        </p:nvSpPr>
        <p:spPr>
          <a:xfrm>
            <a:off x="389915" y="5569671"/>
            <a:ext cx="281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Remand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(any transferred case)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C28AC9-6CC4-CEA0-E04D-509964F880C5}"/>
              </a:ext>
            </a:extLst>
          </p:cNvPr>
          <p:cNvSpPr/>
          <p:nvPr/>
        </p:nvSpPr>
        <p:spPr>
          <a:xfrm>
            <a:off x="611697" y="1417433"/>
            <a:ext cx="2164080" cy="150615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Ch. 20 at 16/17 must start and end as criminal matters</a:t>
            </a:r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77A31089-5ADD-132A-1032-F5D7B6BF08D2}"/>
              </a:ext>
            </a:extLst>
          </p:cNvPr>
          <p:cNvSpPr/>
          <p:nvPr/>
        </p:nvSpPr>
        <p:spPr>
          <a:xfrm>
            <a:off x="9466072" y="1968759"/>
            <a:ext cx="1739453" cy="4432983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0429C-CCE4-E1AF-42D2-A1DB34955BB4}"/>
              </a:ext>
            </a:extLst>
          </p:cNvPr>
          <p:cNvSpPr txBox="1"/>
          <p:nvPr/>
        </p:nvSpPr>
        <p:spPr>
          <a:xfrm>
            <a:off x="9565476" y="1094267"/>
            <a:ext cx="204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Removal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Class A-E, 16/17</a:t>
            </a:r>
          </a:p>
        </p:txBody>
      </p:sp>
    </p:spTree>
    <p:extLst>
      <p:ext uri="{BB962C8B-B14F-4D97-AF65-F5344CB8AC3E}">
        <p14:creationId xmlns:p14="http://schemas.microsoft.com/office/powerpoint/2010/main" val="327486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D05C86-5706-2DC7-82C7-8015A434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Removal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DFA4FDE-278A-6E9D-3776-61572107607F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85255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1005</Words>
  <Application>Microsoft Office PowerPoint</Application>
  <PresentationFormat>Widescreen</PresentationFormat>
  <Paragraphs>162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Meiryo</vt:lpstr>
      <vt:lpstr>Aptos</vt:lpstr>
      <vt:lpstr>Aptos Display</vt:lpstr>
      <vt:lpstr>Arial</vt:lpstr>
      <vt:lpstr>Avenir Next LT Pro</vt:lpstr>
      <vt:lpstr>Avenir Next LT Pro Light</vt:lpstr>
      <vt:lpstr>Calibri</vt:lpstr>
      <vt:lpstr>Calibri Light</vt:lpstr>
      <vt:lpstr>Open Sans</vt:lpstr>
      <vt:lpstr>Wingdings</vt:lpstr>
      <vt:lpstr>BlocksVTI</vt:lpstr>
      <vt:lpstr>1_Office Theme</vt:lpstr>
      <vt:lpstr>Office Theme</vt:lpstr>
      <vt:lpstr>Juvenile Justice for Magistrates</vt:lpstr>
      <vt:lpstr>PowerPoint Presentation</vt:lpstr>
      <vt:lpstr>Original Jurisdiction</vt:lpstr>
      <vt:lpstr>Current Exclusions From Original Juvenile Jurisdiction for Offenses at 16/17</vt:lpstr>
      <vt:lpstr>Current Case Movement Pathways</vt:lpstr>
      <vt:lpstr>Effective Date for Changes</vt:lpstr>
      <vt:lpstr>Exclusions From Original Juvenile Jurisdiction for Offenses at 16/17 Offenses Committed on or after 12/1/24</vt:lpstr>
      <vt:lpstr>Case Movement Pathways  Offenses on or after 12/1/24</vt:lpstr>
      <vt:lpstr>Removal</vt:lpstr>
      <vt:lpstr>When Removal is Ordered</vt:lpstr>
      <vt:lpstr>PowerPoint Presentation</vt:lpstr>
      <vt:lpstr>Place of Confinement</vt:lpstr>
      <vt:lpstr>PowerPoint Presentation</vt:lpstr>
      <vt:lpstr>If Transfer Ordered</vt:lpstr>
      <vt:lpstr>AOC-CR-922</vt:lpstr>
      <vt:lpstr>10-Day Appeal Window</vt:lpstr>
      <vt:lpstr>Key Points</vt:lpstr>
      <vt:lpstr>PowerPoint Presentation</vt:lpstr>
      <vt:lpstr>Sight and Sound Contact Prohibition 34 U.S.C. § 11133(a)(11)(B)</vt:lpstr>
      <vt:lpstr>Applies to Contact Between “Juveniles” and “Adult Inmates”</vt:lpstr>
      <vt:lpstr>Prohibition of Detention or Confinement in Adult Jail 34 U.S.C. §11133(a)(13)</vt:lpstr>
      <vt:lpstr>Still No Sight or Sound Contact</vt:lpstr>
      <vt:lpstr>PowerPoint Presentation</vt:lpstr>
      <vt:lpstr>Juvenile Petitions</vt:lpstr>
      <vt:lpstr>Secure Custody Orders</vt:lpstr>
      <vt:lpstr>PowerPoint Presentation</vt:lpstr>
      <vt:lpstr>Contact 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Greene, Jacquelyn</dc:creator>
  <cp:lastModifiedBy>Greene, Jacquelyn</cp:lastModifiedBy>
  <cp:revision>16</cp:revision>
  <dcterms:created xsi:type="dcterms:W3CDTF">2024-10-08T18:13:32Z</dcterms:created>
  <dcterms:modified xsi:type="dcterms:W3CDTF">2024-10-29T13:03:51Z</dcterms:modified>
</cp:coreProperties>
</file>