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57" r:id="rId3"/>
    <p:sldId id="263" r:id="rId4"/>
    <p:sldId id="258" r:id="rId5"/>
    <p:sldId id="259" r:id="rId6"/>
    <p:sldId id="275" r:id="rId7"/>
    <p:sldId id="260" r:id="rId8"/>
    <p:sldId id="261" r:id="rId9"/>
    <p:sldId id="262" r:id="rId10"/>
    <p:sldId id="264" r:id="rId11"/>
    <p:sldId id="277" r:id="rId12"/>
    <p:sldId id="265" r:id="rId13"/>
    <p:sldId id="266" r:id="rId14"/>
    <p:sldId id="267" r:id="rId15"/>
    <p:sldId id="268" r:id="rId16"/>
    <p:sldId id="269" r:id="rId17"/>
    <p:sldId id="270" r:id="rId18"/>
    <p:sldId id="271" r:id="rId19"/>
    <p:sldId id="279" r:id="rId20"/>
    <p:sldId id="278" r:id="rId21"/>
    <p:sldId id="280" r:id="rId22"/>
    <p:sldId id="272" r:id="rId23"/>
    <p:sldId id="276" r:id="rId24"/>
  </p:sldIdLst>
  <p:sldSz cx="9144000" cy="6858000" type="screen4x3"/>
  <p:notesSz cx="6858000" cy="9313863"/>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1" autoAdjust="0"/>
    <p:restoredTop sz="94643" autoAdjust="0"/>
  </p:normalViewPr>
  <p:slideViewPr>
    <p:cSldViewPr>
      <p:cViewPr>
        <p:scale>
          <a:sx n="72" d="100"/>
          <a:sy n="72" d="100"/>
        </p:scale>
        <p:origin x="-111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00" d="100"/>
          <a:sy n="100" d="100"/>
        </p:scale>
        <p:origin x="-1632" y="2678"/>
      </p:cViewPr>
      <p:guideLst>
        <p:guide orient="horz" pos="2934"/>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B239AA-C006-49F8-9FB4-B259C009B9BD}" type="doc">
      <dgm:prSet loTypeId="urn:microsoft.com/office/officeart/2009/layout/CircleArrowProcess" loCatId="cycle" qsTypeId="urn:microsoft.com/office/officeart/2005/8/quickstyle/3d2" qsCatId="3D" csTypeId="urn:microsoft.com/office/officeart/2005/8/colors/accent3_2" csCatId="accent3" phldr="1"/>
      <dgm:spPr/>
      <dgm:t>
        <a:bodyPr/>
        <a:lstStyle/>
        <a:p>
          <a:endParaRPr lang="en-US"/>
        </a:p>
      </dgm:t>
    </dgm:pt>
    <dgm:pt modelId="{23FC00FF-1CA5-4537-B53C-215FB80740BD}">
      <dgm:prSet phldrT="[Text]"/>
      <dgm:spPr/>
      <dgm:t>
        <a:bodyPr/>
        <a:lstStyle/>
        <a:p>
          <a:r>
            <a:rPr lang="en-US" dirty="0" smtClean="0"/>
            <a:t>ESCO installs energy conservation measures and guarantees energy savings</a:t>
          </a:r>
          <a:endParaRPr lang="en-US" dirty="0"/>
        </a:p>
      </dgm:t>
    </dgm:pt>
    <dgm:pt modelId="{B06139AF-4E6D-445F-9905-6E7F67256721}" type="parTrans" cxnId="{C21543FB-1522-4DBB-AAAE-7C0534224F3D}">
      <dgm:prSet/>
      <dgm:spPr/>
      <dgm:t>
        <a:bodyPr/>
        <a:lstStyle/>
        <a:p>
          <a:endParaRPr lang="en-US"/>
        </a:p>
      </dgm:t>
    </dgm:pt>
    <dgm:pt modelId="{480B9D3F-98AE-406C-88D7-6407512840E3}" type="sibTrans" cxnId="{C21543FB-1522-4DBB-AAAE-7C0534224F3D}">
      <dgm:prSet/>
      <dgm:spPr/>
      <dgm:t>
        <a:bodyPr/>
        <a:lstStyle/>
        <a:p>
          <a:endParaRPr lang="en-US"/>
        </a:p>
      </dgm:t>
    </dgm:pt>
    <dgm:pt modelId="{E1986D93-8784-4443-AF58-83161B6C6196}">
      <dgm:prSet phldrT="[Text]"/>
      <dgm:spPr/>
      <dgm:t>
        <a:bodyPr/>
        <a:lstStyle/>
        <a:p>
          <a:r>
            <a:rPr lang="en-US" dirty="0" smtClean="0"/>
            <a:t>Energy savings realized over term of the contract</a:t>
          </a:r>
          <a:endParaRPr lang="en-US" dirty="0"/>
        </a:p>
      </dgm:t>
    </dgm:pt>
    <dgm:pt modelId="{3A8EA622-DE83-476C-9E99-B00BC3752337}" type="parTrans" cxnId="{79DD3E3A-4F85-41F7-8254-CB974FF93FEC}">
      <dgm:prSet/>
      <dgm:spPr/>
      <dgm:t>
        <a:bodyPr/>
        <a:lstStyle/>
        <a:p>
          <a:endParaRPr lang="en-US"/>
        </a:p>
      </dgm:t>
    </dgm:pt>
    <dgm:pt modelId="{D2D87EE2-8690-4F03-B1C9-F2B2E5F19F3D}" type="sibTrans" cxnId="{79DD3E3A-4F85-41F7-8254-CB974FF93FEC}">
      <dgm:prSet/>
      <dgm:spPr/>
      <dgm:t>
        <a:bodyPr/>
        <a:lstStyle/>
        <a:p>
          <a:endParaRPr lang="en-US"/>
        </a:p>
      </dgm:t>
    </dgm:pt>
    <dgm:pt modelId="{3F0CA47E-9FD1-478E-9929-7452C6E1E622}">
      <dgm:prSet phldrT="[Text]"/>
      <dgm:spPr/>
      <dgm:t>
        <a:bodyPr/>
        <a:lstStyle/>
        <a:p>
          <a:r>
            <a:rPr lang="en-US" dirty="0" smtClean="0"/>
            <a:t>Payments on contract made over time from energy savings</a:t>
          </a:r>
          <a:endParaRPr lang="en-US" dirty="0"/>
        </a:p>
      </dgm:t>
    </dgm:pt>
    <dgm:pt modelId="{05C3F4CE-EAE9-4CD1-965B-3E00C18E7249}" type="parTrans" cxnId="{4397B108-71BC-49B1-AF5D-D002B17C11D1}">
      <dgm:prSet/>
      <dgm:spPr/>
      <dgm:t>
        <a:bodyPr/>
        <a:lstStyle/>
        <a:p>
          <a:endParaRPr lang="en-US"/>
        </a:p>
      </dgm:t>
    </dgm:pt>
    <dgm:pt modelId="{7C72F1BB-030A-453C-BF0C-0502231214B5}" type="sibTrans" cxnId="{4397B108-71BC-49B1-AF5D-D002B17C11D1}">
      <dgm:prSet/>
      <dgm:spPr/>
      <dgm:t>
        <a:bodyPr/>
        <a:lstStyle/>
        <a:p>
          <a:endParaRPr lang="en-US"/>
        </a:p>
      </dgm:t>
    </dgm:pt>
    <dgm:pt modelId="{117A5F91-350C-40C2-9A2F-6B2354B393F5}">
      <dgm:prSet/>
      <dgm:spPr/>
      <dgm:t>
        <a:bodyPr/>
        <a:lstStyle/>
        <a:p>
          <a:r>
            <a:rPr lang="en-US" dirty="0" smtClean="0"/>
            <a:t>Shortfalls in expected energy savings paid by ESCO</a:t>
          </a:r>
          <a:endParaRPr lang="en-US" dirty="0"/>
        </a:p>
      </dgm:t>
    </dgm:pt>
    <dgm:pt modelId="{901ADA6F-E045-487B-AA0D-FEB7DA3D74E4}" type="parTrans" cxnId="{0CFE5847-F615-481C-AB5F-E3DD84EADA46}">
      <dgm:prSet/>
      <dgm:spPr/>
      <dgm:t>
        <a:bodyPr/>
        <a:lstStyle/>
        <a:p>
          <a:endParaRPr lang="en-US"/>
        </a:p>
      </dgm:t>
    </dgm:pt>
    <dgm:pt modelId="{9806C3B3-53DF-454D-B5C2-9078DE51E48D}" type="sibTrans" cxnId="{0CFE5847-F615-481C-AB5F-E3DD84EADA46}">
      <dgm:prSet/>
      <dgm:spPr/>
      <dgm:t>
        <a:bodyPr/>
        <a:lstStyle/>
        <a:p>
          <a:endParaRPr lang="en-US"/>
        </a:p>
      </dgm:t>
    </dgm:pt>
    <dgm:pt modelId="{4450EAFA-EEAA-4236-9BBD-8729FFEF035D}" type="pres">
      <dgm:prSet presAssocID="{EFB239AA-C006-49F8-9FB4-B259C009B9BD}" presName="Name0" presStyleCnt="0">
        <dgm:presLayoutVars>
          <dgm:chMax val="7"/>
          <dgm:chPref val="7"/>
          <dgm:dir/>
          <dgm:animLvl val="lvl"/>
        </dgm:presLayoutVars>
      </dgm:prSet>
      <dgm:spPr/>
      <dgm:t>
        <a:bodyPr/>
        <a:lstStyle/>
        <a:p>
          <a:endParaRPr lang="en-US"/>
        </a:p>
      </dgm:t>
    </dgm:pt>
    <dgm:pt modelId="{6FE75C7C-F9E6-4C05-80E6-2072F6ED25AC}" type="pres">
      <dgm:prSet presAssocID="{23FC00FF-1CA5-4537-B53C-215FB80740BD}" presName="Accent1" presStyleCnt="0"/>
      <dgm:spPr/>
    </dgm:pt>
    <dgm:pt modelId="{4FF27D8A-EE2A-46DA-ABCC-B5D1BF5066DC}" type="pres">
      <dgm:prSet presAssocID="{23FC00FF-1CA5-4537-B53C-215FB80740BD}" presName="Accent" presStyleLbl="node1" presStyleIdx="0" presStyleCnt="4"/>
      <dgm:spPr/>
    </dgm:pt>
    <dgm:pt modelId="{10B3EDC8-E9F6-4B69-823D-4D5DF616E98E}" type="pres">
      <dgm:prSet presAssocID="{23FC00FF-1CA5-4537-B53C-215FB80740BD}" presName="Parent1" presStyleLbl="revTx" presStyleIdx="0" presStyleCnt="4" custScaleX="102051" custScaleY="122007" custLinFactNeighborX="2307" custLinFactNeighborY="-9334">
        <dgm:presLayoutVars>
          <dgm:chMax val="1"/>
          <dgm:chPref val="1"/>
          <dgm:bulletEnabled val="1"/>
        </dgm:presLayoutVars>
      </dgm:prSet>
      <dgm:spPr/>
      <dgm:t>
        <a:bodyPr/>
        <a:lstStyle/>
        <a:p>
          <a:endParaRPr lang="en-US"/>
        </a:p>
      </dgm:t>
    </dgm:pt>
    <dgm:pt modelId="{3674C142-A585-43E6-95E9-8B2916A40AB8}" type="pres">
      <dgm:prSet presAssocID="{E1986D93-8784-4443-AF58-83161B6C6196}" presName="Accent2" presStyleCnt="0"/>
      <dgm:spPr/>
    </dgm:pt>
    <dgm:pt modelId="{6266524A-04E3-4AFB-B1E3-3AAF3C4ABF25}" type="pres">
      <dgm:prSet presAssocID="{E1986D93-8784-4443-AF58-83161B6C6196}" presName="Accent" presStyleLbl="node1" presStyleIdx="1" presStyleCnt="4"/>
      <dgm:spPr/>
    </dgm:pt>
    <dgm:pt modelId="{E3F192AA-A2C8-4CDA-8FB2-71D5522B099B}" type="pres">
      <dgm:prSet presAssocID="{E1986D93-8784-4443-AF58-83161B6C6196}" presName="Parent2" presStyleLbl="revTx" presStyleIdx="1" presStyleCnt="4" custLinFactNeighborX="3542" custLinFactNeighborY="-7025">
        <dgm:presLayoutVars>
          <dgm:chMax val="1"/>
          <dgm:chPref val="1"/>
          <dgm:bulletEnabled val="1"/>
        </dgm:presLayoutVars>
      </dgm:prSet>
      <dgm:spPr/>
      <dgm:t>
        <a:bodyPr/>
        <a:lstStyle/>
        <a:p>
          <a:endParaRPr lang="en-US"/>
        </a:p>
      </dgm:t>
    </dgm:pt>
    <dgm:pt modelId="{8A07CFEA-8203-45D6-834B-5B91CE16C0AA}" type="pres">
      <dgm:prSet presAssocID="{3F0CA47E-9FD1-478E-9929-7452C6E1E622}" presName="Accent3" presStyleCnt="0"/>
      <dgm:spPr/>
    </dgm:pt>
    <dgm:pt modelId="{3D2EE39F-992F-4417-8175-DEE70A84A694}" type="pres">
      <dgm:prSet presAssocID="{3F0CA47E-9FD1-478E-9929-7452C6E1E622}" presName="Accent" presStyleLbl="node1" presStyleIdx="2" presStyleCnt="4"/>
      <dgm:spPr/>
    </dgm:pt>
    <dgm:pt modelId="{1815AF8E-4791-49D1-9C84-260C248A2E37}" type="pres">
      <dgm:prSet presAssocID="{3F0CA47E-9FD1-478E-9929-7452C6E1E622}" presName="Parent3" presStyleLbl="revTx" presStyleIdx="2" presStyleCnt="4" custScaleX="101016" custScaleY="110458" custLinFactNeighborX="-706" custLinFactNeighborY="-12260">
        <dgm:presLayoutVars>
          <dgm:chMax val="1"/>
          <dgm:chPref val="1"/>
          <dgm:bulletEnabled val="1"/>
        </dgm:presLayoutVars>
      </dgm:prSet>
      <dgm:spPr/>
      <dgm:t>
        <a:bodyPr/>
        <a:lstStyle/>
        <a:p>
          <a:endParaRPr lang="en-US"/>
        </a:p>
      </dgm:t>
    </dgm:pt>
    <dgm:pt modelId="{BB26D478-E98D-453C-9121-867381968058}" type="pres">
      <dgm:prSet presAssocID="{117A5F91-350C-40C2-9A2F-6B2354B393F5}" presName="Accent4" presStyleCnt="0"/>
      <dgm:spPr/>
    </dgm:pt>
    <dgm:pt modelId="{C02AAD26-E003-4F88-8E7C-3562C041548F}" type="pres">
      <dgm:prSet presAssocID="{117A5F91-350C-40C2-9A2F-6B2354B393F5}" presName="Accent" presStyleLbl="node1" presStyleIdx="3" presStyleCnt="4" custLinFactNeighborX="4072" custLinFactNeighborY="594"/>
      <dgm:spPr/>
    </dgm:pt>
    <dgm:pt modelId="{F4CB091E-17AD-42B7-8C8F-C853093697C2}" type="pres">
      <dgm:prSet presAssocID="{117A5F91-350C-40C2-9A2F-6B2354B393F5}" presName="Parent4" presStyleLbl="revTx" presStyleIdx="3" presStyleCnt="4" custLinFactNeighborX="5824">
        <dgm:presLayoutVars>
          <dgm:chMax val="1"/>
          <dgm:chPref val="1"/>
          <dgm:bulletEnabled val="1"/>
        </dgm:presLayoutVars>
      </dgm:prSet>
      <dgm:spPr/>
      <dgm:t>
        <a:bodyPr/>
        <a:lstStyle/>
        <a:p>
          <a:endParaRPr lang="en-US"/>
        </a:p>
      </dgm:t>
    </dgm:pt>
  </dgm:ptLst>
  <dgm:cxnLst>
    <dgm:cxn modelId="{C15DDC17-FFF5-43A6-9FB4-015CC667328C}" type="presOf" srcId="{E1986D93-8784-4443-AF58-83161B6C6196}" destId="{E3F192AA-A2C8-4CDA-8FB2-71D5522B099B}" srcOrd="0" destOrd="0" presId="urn:microsoft.com/office/officeart/2009/layout/CircleArrowProcess"/>
    <dgm:cxn modelId="{79DD3E3A-4F85-41F7-8254-CB974FF93FEC}" srcId="{EFB239AA-C006-49F8-9FB4-B259C009B9BD}" destId="{E1986D93-8784-4443-AF58-83161B6C6196}" srcOrd="1" destOrd="0" parTransId="{3A8EA622-DE83-476C-9E99-B00BC3752337}" sibTransId="{D2D87EE2-8690-4F03-B1C9-F2B2E5F19F3D}"/>
    <dgm:cxn modelId="{ADEA2D82-1F97-4EAF-B1BE-A6EDD963E278}" type="presOf" srcId="{EFB239AA-C006-49F8-9FB4-B259C009B9BD}" destId="{4450EAFA-EEAA-4236-9BBD-8729FFEF035D}" srcOrd="0" destOrd="0" presId="urn:microsoft.com/office/officeart/2009/layout/CircleArrowProcess"/>
    <dgm:cxn modelId="{4397B108-71BC-49B1-AF5D-D002B17C11D1}" srcId="{EFB239AA-C006-49F8-9FB4-B259C009B9BD}" destId="{3F0CA47E-9FD1-478E-9929-7452C6E1E622}" srcOrd="2" destOrd="0" parTransId="{05C3F4CE-EAE9-4CD1-965B-3E00C18E7249}" sibTransId="{7C72F1BB-030A-453C-BF0C-0502231214B5}"/>
    <dgm:cxn modelId="{DD26789F-6A00-4246-87D0-FF90F841FBB8}" type="presOf" srcId="{23FC00FF-1CA5-4537-B53C-215FB80740BD}" destId="{10B3EDC8-E9F6-4B69-823D-4D5DF616E98E}" srcOrd="0" destOrd="0" presId="urn:microsoft.com/office/officeart/2009/layout/CircleArrowProcess"/>
    <dgm:cxn modelId="{C21543FB-1522-4DBB-AAAE-7C0534224F3D}" srcId="{EFB239AA-C006-49F8-9FB4-B259C009B9BD}" destId="{23FC00FF-1CA5-4537-B53C-215FB80740BD}" srcOrd="0" destOrd="0" parTransId="{B06139AF-4E6D-445F-9905-6E7F67256721}" sibTransId="{480B9D3F-98AE-406C-88D7-6407512840E3}"/>
    <dgm:cxn modelId="{033804E2-253D-4276-A62B-84641CD71AAD}" type="presOf" srcId="{117A5F91-350C-40C2-9A2F-6B2354B393F5}" destId="{F4CB091E-17AD-42B7-8C8F-C853093697C2}" srcOrd="0" destOrd="0" presId="urn:microsoft.com/office/officeart/2009/layout/CircleArrowProcess"/>
    <dgm:cxn modelId="{C64EC61A-9F56-4CC6-8E70-1E1B51CCCAFE}" type="presOf" srcId="{3F0CA47E-9FD1-478E-9929-7452C6E1E622}" destId="{1815AF8E-4791-49D1-9C84-260C248A2E37}" srcOrd="0" destOrd="0" presId="urn:microsoft.com/office/officeart/2009/layout/CircleArrowProcess"/>
    <dgm:cxn modelId="{0CFE5847-F615-481C-AB5F-E3DD84EADA46}" srcId="{EFB239AA-C006-49F8-9FB4-B259C009B9BD}" destId="{117A5F91-350C-40C2-9A2F-6B2354B393F5}" srcOrd="3" destOrd="0" parTransId="{901ADA6F-E045-487B-AA0D-FEB7DA3D74E4}" sibTransId="{9806C3B3-53DF-454D-B5C2-9078DE51E48D}"/>
    <dgm:cxn modelId="{62A106DE-8F21-4E9F-AC94-976EE50E375A}" type="presParOf" srcId="{4450EAFA-EEAA-4236-9BBD-8729FFEF035D}" destId="{6FE75C7C-F9E6-4C05-80E6-2072F6ED25AC}" srcOrd="0" destOrd="0" presId="urn:microsoft.com/office/officeart/2009/layout/CircleArrowProcess"/>
    <dgm:cxn modelId="{73A0B48D-342B-484A-AE0C-252B95E756C8}" type="presParOf" srcId="{6FE75C7C-F9E6-4C05-80E6-2072F6ED25AC}" destId="{4FF27D8A-EE2A-46DA-ABCC-B5D1BF5066DC}" srcOrd="0" destOrd="0" presId="urn:microsoft.com/office/officeart/2009/layout/CircleArrowProcess"/>
    <dgm:cxn modelId="{1707E110-2529-42AB-A68C-7C03FAA4AFB2}" type="presParOf" srcId="{4450EAFA-EEAA-4236-9BBD-8729FFEF035D}" destId="{10B3EDC8-E9F6-4B69-823D-4D5DF616E98E}" srcOrd="1" destOrd="0" presId="urn:microsoft.com/office/officeart/2009/layout/CircleArrowProcess"/>
    <dgm:cxn modelId="{9389BE96-2FF6-4113-B680-799825994E3B}" type="presParOf" srcId="{4450EAFA-EEAA-4236-9BBD-8729FFEF035D}" destId="{3674C142-A585-43E6-95E9-8B2916A40AB8}" srcOrd="2" destOrd="0" presId="urn:microsoft.com/office/officeart/2009/layout/CircleArrowProcess"/>
    <dgm:cxn modelId="{0F0DD183-B587-48CC-BCF0-3FC5B7F1EC3E}" type="presParOf" srcId="{3674C142-A585-43E6-95E9-8B2916A40AB8}" destId="{6266524A-04E3-4AFB-B1E3-3AAF3C4ABF25}" srcOrd="0" destOrd="0" presId="urn:microsoft.com/office/officeart/2009/layout/CircleArrowProcess"/>
    <dgm:cxn modelId="{9462CE9E-E0D0-4454-982E-AD5BC380E30C}" type="presParOf" srcId="{4450EAFA-EEAA-4236-9BBD-8729FFEF035D}" destId="{E3F192AA-A2C8-4CDA-8FB2-71D5522B099B}" srcOrd="3" destOrd="0" presId="urn:microsoft.com/office/officeart/2009/layout/CircleArrowProcess"/>
    <dgm:cxn modelId="{F7249E57-ACB7-4CE5-8208-9E4777DFCAD6}" type="presParOf" srcId="{4450EAFA-EEAA-4236-9BBD-8729FFEF035D}" destId="{8A07CFEA-8203-45D6-834B-5B91CE16C0AA}" srcOrd="4" destOrd="0" presId="urn:microsoft.com/office/officeart/2009/layout/CircleArrowProcess"/>
    <dgm:cxn modelId="{12A03B4C-1F02-4B45-A2BD-B5E335865F71}" type="presParOf" srcId="{8A07CFEA-8203-45D6-834B-5B91CE16C0AA}" destId="{3D2EE39F-992F-4417-8175-DEE70A84A694}" srcOrd="0" destOrd="0" presId="urn:microsoft.com/office/officeart/2009/layout/CircleArrowProcess"/>
    <dgm:cxn modelId="{E2D9FAAA-02A3-45FE-9783-2A25E2FC7217}" type="presParOf" srcId="{4450EAFA-EEAA-4236-9BBD-8729FFEF035D}" destId="{1815AF8E-4791-49D1-9C84-260C248A2E37}" srcOrd="5" destOrd="0" presId="urn:microsoft.com/office/officeart/2009/layout/CircleArrowProcess"/>
    <dgm:cxn modelId="{33AE0EBE-8805-4715-9B7B-75414A341456}" type="presParOf" srcId="{4450EAFA-EEAA-4236-9BBD-8729FFEF035D}" destId="{BB26D478-E98D-453C-9121-867381968058}" srcOrd="6" destOrd="0" presId="urn:microsoft.com/office/officeart/2009/layout/CircleArrowProcess"/>
    <dgm:cxn modelId="{BCFDFE65-911B-4B52-BC06-DB42746FBA68}" type="presParOf" srcId="{BB26D478-E98D-453C-9121-867381968058}" destId="{C02AAD26-E003-4F88-8E7C-3562C041548F}" srcOrd="0" destOrd="0" presId="urn:microsoft.com/office/officeart/2009/layout/CircleArrowProcess"/>
    <dgm:cxn modelId="{16479D14-982E-4646-A3B3-27605BE37740}" type="presParOf" srcId="{4450EAFA-EEAA-4236-9BBD-8729FFEF035D}" destId="{F4CB091E-17AD-42B7-8C8F-C853093697C2}" srcOrd="7" destOrd="0" presId="urn:microsoft.com/office/officeart/2009/layout/CircleArrow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32F7ED-E031-4EC4-9A6A-A04959834C61}" type="doc">
      <dgm:prSet loTypeId="urn:microsoft.com/office/officeart/2005/8/layout/bProcess4" loCatId="process" qsTypeId="urn:microsoft.com/office/officeart/2005/8/quickstyle/3d1" qsCatId="3D" csTypeId="urn:microsoft.com/office/officeart/2005/8/colors/accent1_2" csCatId="accent1" phldr="1"/>
      <dgm:spPr/>
      <dgm:t>
        <a:bodyPr/>
        <a:lstStyle/>
        <a:p>
          <a:endParaRPr lang="en-US"/>
        </a:p>
      </dgm:t>
    </dgm:pt>
    <dgm:pt modelId="{6AAB8265-38D0-4E10-9FE9-8213ADB19586}">
      <dgm:prSet phldrT="[Text]"/>
      <dgm:spPr/>
      <dgm:t>
        <a:bodyPr/>
        <a:lstStyle/>
        <a:p>
          <a:r>
            <a:rPr lang="en-US" dirty="0" smtClean="0"/>
            <a:t>1. Develop RFP</a:t>
          </a:r>
          <a:endParaRPr lang="en-US" dirty="0"/>
        </a:p>
      </dgm:t>
    </dgm:pt>
    <dgm:pt modelId="{6ED59DA6-0B1B-4D17-99CB-C6277BFDBDBD}" type="parTrans" cxnId="{C8246D04-C522-47E1-865D-E7AF623CC98C}">
      <dgm:prSet/>
      <dgm:spPr/>
      <dgm:t>
        <a:bodyPr/>
        <a:lstStyle/>
        <a:p>
          <a:endParaRPr lang="en-US"/>
        </a:p>
      </dgm:t>
    </dgm:pt>
    <dgm:pt modelId="{4AD5C7A3-E059-45B4-9B65-12DAFF0E33AE}" type="sibTrans" cxnId="{C8246D04-C522-47E1-865D-E7AF623CC98C}">
      <dgm:prSet/>
      <dgm:spPr/>
      <dgm:t>
        <a:bodyPr/>
        <a:lstStyle/>
        <a:p>
          <a:endParaRPr lang="en-US"/>
        </a:p>
      </dgm:t>
    </dgm:pt>
    <dgm:pt modelId="{388F8A91-807C-413C-889B-343F515AEEB8}">
      <dgm:prSet phldrT="[Text]"/>
      <dgm:spPr/>
      <dgm:t>
        <a:bodyPr/>
        <a:lstStyle/>
        <a:p>
          <a:r>
            <a:rPr lang="en-US" dirty="0" smtClean="0"/>
            <a:t>2. Issue RFP</a:t>
          </a:r>
          <a:endParaRPr lang="en-US" dirty="0"/>
        </a:p>
      </dgm:t>
    </dgm:pt>
    <dgm:pt modelId="{CEE189E5-0763-46A3-9C89-93C254FA0B7C}" type="parTrans" cxnId="{A8A2D878-7CC6-43C6-A851-59E15D4055DE}">
      <dgm:prSet/>
      <dgm:spPr/>
      <dgm:t>
        <a:bodyPr/>
        <a:lstStyle/>
        <a:p>
          <a:endParaRPr lang="en-US"/>
        </a:p>
      </dgm:t>
    </dgm:pt>
    <dgm:pt modelId="{441486BC-0808-4D57-B070-BAD11DE2C4D8}" type="sibTrans" cxnId="{A8A2D878-7CC6-43C6-A851-59E15D4055DE}">
      <dgm:prSet/>
      <dgm:spPr/>
      <dgm:t>
        <a:bodyPr/>
        <a:lstStyle/>
        <a:p>
          <a:endParaRPr lang="en-US"/>
        </a:p>
      </dgm:t>
    </dgm:pt>
    <dgm:pt modelId="{8424D5BA-948A-48F0-AA6E-9F25A62D4FBE}">
      <dgm:prSet phldrT="[Text]"/>
      <dgm:spPr/>
      <dgm:t>
        <a:bodyPr/>
        <a:lstStyle/>
        <a:p>
          <a:r>
            <a:rPr lang="en-US" dirty="0" smtClean="0"/>
            <a:t>3. Receive Proposals</a:t>
          </a:r>
          <a:endParaRPr lang="en-US" dirty="0"/>
        </a:p>
      </dgm:t>
    </dgm:pt>
    <dgm:pt modelId="{DA11925E-849C-4641-90D9-D02A37949560}" type="parTrans" cxnId="{5843C3AC-911A-4D93-9164-A4EF2D4B3CD7}">
      <dgm:prSet/>
      <dgm:spPr/>
      <dgm:t>
        <a:bodyPr/>
        <a:lstStyle/>
        <a:p>
          <a:endParaRPr lang="en-US"/>
        </a:p>
      </dgm:t>
    </dgm:pt>
    <dgm:pt modelId="{E81DA1D7-6982-48C0-8D14-A321241AB08B}" type="sibTrans" cxnId="{5843C3AC-911A-4D93-9164-A4EF2D4B3CD7}">
      <dgm:prSet/>
      <dgm:spPr/>
      <dgm:t>
        <a:bodyPr/>
        <a:lstStyle/>
        <a:p>
          <a:endParaRPr lang="en-US"/>
        </a:p>
      </dgm:t>
    </dgm:pt>
    <dgm:pt modelId="{68C557B2-6D78-443B-92B2-6BAFF61B30A6}">
      <dgm:prSet phldrT="[Text]"/>
      <dgm:spPr/>
      <dgm:t>
        <a:bodyPr/>
        <a:lstStyle/>
        <a:p>
          <a:r>
            <a:rPr lang="en-US" dirty="0" smtClean="0"/>
            <a:t>4. Open Proposals</a:t>
          </a:r>
          <a:endParaRPr lang="en-US" dirty="0"/>
        </a:p>
      </dgm:t>
    </dgm:pt>
    <dgm:pt modelId="{BDB30D55-9EB2-4D4B-8578-E1AE420CA944}" type="parTrans" cxnId="{D7A6E0BD-FBDE-42C3-AE91-4A93BD921E31}">
      <dgm:prSet/>
      <dgm:spPr/>
      <dgm:t>
        <a:bodyPr/>
        <a:lstStyle/>
        <a:p>
          <a:endParaRPr lang="en-US"/>
        </a:p>
      </dgm:t>
    </dgm:pt>
    <dgm:pt modelId="{CE2EDCAE-6F89-48AD-AC2C-3E0A2C535381}" type="sibTrans" cxnId="{D7A6E0BD-FBDE-42C3-AE91-4A93BD921E31}">
      <dgm:prSet/>
      <dgm:spPr/>
      <dgm:t>
        <a:bodyPr/>
        <a:lstStyle/>
        <a:p>
          <a:endParaRPr lang="en-US"/>
        </a:p>
      </dgm:t>
    </dgm:pt>
    <dgm:pt modelId="{8C89C0AF-54AE-42ED-ABFD-EAB0E340FC2F}">
      <dgm:prSet phldrT="[Text]"/>
      <dgm:spPr/>
      <dgm:t>
        <a:bodyPr/>
        <a:lstStyle/>
        <a:p>
          <a:r>
            <a:rPr lang="en-US" dirty="0" smtClean="0"/>
            <a:t>5. Evaluate Proposals</a:t>
          </a:r>
          <a:endParaRPr lang="en-US" dirty="0"/>
        </a:p>
      </dgm:t>
    </dgm:pt>
    <dgm:pt modelId="{81952298-DE1E-4D50-B28C-51BE4EC9B1E3}" type="parTrans" cxnId="{071EA546-CACC-4AFD-91FD-7F2D048A3A67}">
      <dgm:prSet/>
      <dgm:spPr/>
      <dgm:t>
        <a:bodyPr/>
        <a:lstStyle/>
        <a:p>
          <a:endParaRPr lang="en-US"/>
        </a:p>
      </dgm:t>
    </dgm:pt>
    <dgm:pt modelId="{BE86473D-D101-4A2C-B83C-43523773D840}" type="sibTrans" cxnId="{071EA546-CACC-4AFD-91FD-7F2D048A3A67}">
      <dgm:prSet/>
      <dgm:spPr/>
      <dgm:t>
        <a:bodyPr/>
        <a:lstStyle/>
        <a:p>
          <a:endParaRPr lang="en-US"/>
        </a:p>
      </dgm:t>
    </dgm:pt>
    <dgm:pt modelId="{2108ABEF-DB8C-4FF1-A93E-7DBC3D42839E}">
      <dgm:prSet phldrT="[Text]"/>
      <dgm:spPr/>
      <dgm:t>
        <a:bodyPr/>
        <a:lstStyle/>
        <a:p>
          <a:r>
            <a:rPr lang="en-US" dirty="0" smtClean="0"/>
            <a:t>6. Select ESCO</a:t>
          </a:r>
          <a:endParaRPr lang="en-US" dirty="0"/>
        </a:p>
      </dgm:t>
    </dgm:pt>
    <dgm:pt modelId="{AC05E536-27E0-4604-9906-2E0ECA25D2CC}" type="parTrans" cxnId="{4A757D88-EAA1-4DFC-815D-B30A2A361051}">
      <dgm:prSet/>
      <dgm:spPr/>
      <dgm:t>
        <a:bodyPr/>
        <a:lstStyle/>
        <a:p>
          <a:endParaRPr lang="en-US"/>
        </a:p>
      </dgm:t>
    </dgm:pt>
    <dgm:pt modelId="{CCC96476-93AA-4F2E-9931-6473B866DDC6}" type="sibTrans" cxnId="{4A757D88-EAA1-4DFC-815D-B30A2A361051}">
      <dgm:prSet/>
      <dgm:spPr/>
      <dgm:t>
        <a:bodyPr/>
        <a:lstStyle/>
        <a:p>
          <a:endParaRPr lang="en-US"/>
        </a:p>
      </dgm:t>
    </dgm:pt>
    <dgm:pt modelId="{EDD068AD-CF22-46B6-8713-14DF34EEFD25}">
      <dgm:prSet phldrT="[Text]"/>
      <dgm:spPr/>
      <dgm:t>
        <a:bodyPr/>
        <a:lstStyle/>
        <a:p>
          <a:r>
            <a:rPr lang="en-US" dirty="0" smtClean="0"/>
            <a:t>7. Award GESC</a:t>
          </a:r>
          <a:endParaRPr lang="en-US" dirty="0"/>
        </a:p>
      </dgm:t>
    </dgm:pt>
    <dgm:pt modelId="{B4B497AA-E2B5-459B-8158-105B7A090D6C}" type="parTrans" cxnId="{F670A7F6-86DA-41BA-86CC-9C656545ECEA}">
      <dgm:prSet/>
      <dgm:spPr/>
      <dgm:t>
        <a:bodyPr/>
        <a:lstStyle/>
        <a:p>
          <a:endParaRPr lang="en-US"/>
        </a:p>
      </dgm:t>
    </dgm:pt>
    <dgm:pt modelId="{F11E22CD-484C-4F91-8537-379E41BF65F6}" type="sibTrans" cxnId="{F670A7F6-86DA-41BA-86CC-9C656545ECEA}">
      <dgm:prSet/>
      <dgm:spPr/>
      <dgm:t>
        <a:bodyPr/>
        <a:lstStyle/>
        <a:p>
          <a:endParaRPr lang="en-US"/>
        </a:p>
      </dgm:t>
    </dgm:pt>
    <dgm:pt modelId="{4CFD6EBB-7DD0-4C19-BF50-94FB1A9ADC1C}">
      <dgm:prSet phldrT="[Text]"/>
      <dgm:spPr/>
      <dgm:t>
        <a:bodyPr/>
        <a:lstStyle/>
        <a:p>
          <a:r>
            <a:rPr lang="en-US" dirty="0" smtClean="0"/>
            <a:t>8. Submit to LGC </a:t>
          </a:r>
          <a:endParaRPr lang="en-US" dirty="0"/>
        </a:p>
      </dgm:t>
    </dgm:pt>
    <dgm:pt modelId="{D1599D79-3C7A-41BB-8812-27131E63567F}" type="parTrans" cxnId="{0BC7A8E2-0168-4D05-B146-79B8708B8561}">
      <dgm:prSet/>
      <dgm:spPr/>
      <dgm:t>
        <a:bodyPr/>
        <a:lstStyle/>
        <a:p>
          <a:endParaRPr lang="en-US"/>
        </a:p>
      </dgm:t>
    </dgm:pt>
    <dgm:pt modelId="{243A0E5C-4F19-49FD-B691-AD0868BCE51F}" type="sibTrans" cxnId="{0BC7A8E2-0168-4D05-B146-79B8708B8561}">
      <dgm:prSet/>
      <dgm:spPr/>
      <dgm:t>
        <a:bodyPr/>
        <a:lstStyle/>
        <a:p>
          <a:endParaRPr lang="en-US"/>
        </a:p>
      </dgm:t>
    </dgm:pt>
    <dgm:pt modelId="{81830BAB-E373-4C2F-A15A-09467E9944E1}">
      <dgm:prSet phldrT="[Text]"/>
      <dgm:spPr/>
      <dgm:t>
        <a:bodyPr/>
        <a:lstStyle/>
        <a:p>
          <a:r>
            <a:rPr lang="en-US" dirty="0" smtClean="0"/>
            <a:t>9.Budget GESC</a:t>
          </a:r>
          <a:endParaRPr lang="en-US" dirty="0"/>
        </a:p>
      </dgm:t>
    </dgm:pt>
    <dgm:pt modelId="{DA2C8EFF-7F36-42D5-B59D-D307817AD2D6}" type="parTrans" cxnId="{FF8A34BB-09B5-4FF2-B098-A55EA3ABE064}">
      <dgm:prSet/>
      <dgm:spPr/>
      <dgm:t>
        <a:bodyPr/>
        <a:lstStyle/>
        <a:p>
          <a:endParaRPr lang="en-US"/>
        </a:p>
      </dgm:t>
    </dgm:pt>
    <dgm:pt modelId="{B34A711C-9BE8-4CF4-AF02-48D50B972990}" type="sibTrans" cxnId="{FF8A34BB-09B5-4FF2-B098-A55EA3ABE064}">
      <dgm:prSet/>
      <dgm:spPr/>
      <dgm:t>
        <a:bodyPr/>
        <a:lstStyle/>
        <a:p>
          <a:endParaRPr lang="en-US"/>
        </a:p>
      </dgm:t>
    </dgm:pt>
    <dgm:pt modelId="{37A30B41-97E2-4CA4-B411-4DA218E4E71D}" type="pres">
      <dgm:prSet presAssocID="{5A32F7ED-E031-4EC4-9A6A-A04959834C61}" presName="Name0" presStyleCnt="0">
        <dgm:presLayoutVars>
          <dgm:dir/>
          <dgm:resizeHandles/>
        </dgm:presLayoutVars>
      </dgm:prSet>
      <dgm:spPr/>
      <dgm:t>
        <a:bodyPr/>
        <a:lstStyle/>
        <a:p>
          <a:endParaRPr lang="en-US"/>
        </a:p>
      </dgm:t>
    </dgm:pt>
    <dgm:pt modelId="{68E7A299-D31A-40A3-A06B-B82C08678FF1}" type="pres">
      <dgm:prSet presAssocID="{6AAB8265-38D0-4E10-9FE9-8213ADB19586}" presName="compNode" presStyleCnt="0"/>
      <dgm:spPr/>
    </dgm:pt>
    <dgm:pt modelId="{20C8F941-44F5-419E-8E8A-D2E4DC012DED}" type="pres">
      <dgm:prSet presAssocID="{6AAB8265-38D0-4E10-9FE9-8213ADB19586}" presName="dummyConnPt" presStyleCnt="0"/>
      <dgm:spPr/>
    </dgm:pt>
    <dgm:pt modelId="{B32344E0-57A6-4723-9F9F-259F0408A074}" type="pres">
      <dgm:prSet presAssocID="{6AAB8265-38D0-4E10-9FE9-8213ADB19586}" presName="node" presStyleLbl="node1" presStyleIdx="0" presStyleCnt="9">
        <dgm:presLayoutVars>
          <dgm:bulletEnabled val="1"/>
        </dgm:presLayoutVars>
      </dgm:prSet>
      <dgm:spPr/>
      <dgm:t>
        <a:bodyPr/>
        <a:lstStyle/>
        <a:p>
          <a:endParaRPr lang="en-US"/>
        </a:p>
      </dgm:t>
    </dgm:pt>
    <dgm:pt modelId="{B6D0D981-8D4A-4AAA-84A5-D8191778F804}" type="pres">
      <dgm:prSet presAssocID="{4AD5C7A3-E059-45B4-9B65-12DAFF0E33AE}" presName="sibTrans" presStyleLbl="bgSibTrans2D1" presStyleIdx="0" presStyleCnt="8"/>
      <dgm:spPr/>
      <dgm:t>
        <a:bodyPr/>
        <a:lstStyle/>
        <a:p>
          <a:endParaRPr lang="en-US"/>
        </a:p>
      </dgm:t>
    </dgm:pt>
    <dgm:pt modelId="{84B60325-8F60-497D-87B7-C71EDFF0F1B3}" type="pres">
      <dgm:prSet presAssocID="{388F8A91-807C-413C-889B-343F515AEEB8}" presName="compNode" presStyleCnt="0"/>
      <dgm:spPr/>
    </dgm:pt>
    <dgm:pt modelId="{1F727C16-0561-4B0A-880F-9BCB7BE0C358}" type="pres">
      <dgm:prSet presAssocID="{388F8A91-807C-413C-889B-343F515AEEB8}" presName="dummyConnPt" presStyleCnt="0"/>
      <dgm:spPr/>
    </dgm:pt>
    <dgm:pt modelId="{74933EF7-4317-433C-AF43-4B28F25729DA}" type="pres">
      <dgm:prSet presAssocID="{388F8A91-807C-413C-889B-343F515AEEB8}" presName="node" presStyleLbl="node1" presStyleIdx="1" presStyleCnt="9">
        <dgm:presLayoutVars>
          <dgm:bulletEnabled val="1"/>
        </dgm:presLayoutVars>
      </dgm:prSet>
      <dgm:spPr/>
      <dgm:t>
        <a:bodyPr/>
        <a:lstStyle/>
        <a:p>
          <a:endParaRPr lang="en-US"/>
        </a:p>
      </dgm:t>
    </dgm:pt>
    <dgm:pt modelId="{801DF9C1-0D47-43AB-A789-0A37C65D4E4F}" type="pres">
      <dgm:prSet presAssocID="{441486BC-0808-4D57-B070-BAD11DE2C4D8}" presName="sibTrans" presStyleLbl="bgSibTrans2D1" presStyleIdx="1" presStyleCnt="8"/>
      <dgm:spPr/>
      <dgm:t>
        <a:bodyPr/>
        <a:lstStyle/>
        <a:p>
          <a:endParaRPr lang="en-US"/>
        </a:p>
      </dgm:t>
    </dgm:pt>
    <dgm:pt modelId="{3F58AEF6-DC0E-4AA6-B398-C216B2D04D86}" type="pres">
      <dgm:prSet presAssocID="{8424D5BA-948A-48F0-AA6E-9F25A62D4FBE}" presName="compNode" presStyleCnt="0"/>
      <dgm:spPr/>
    </dgm:pt>
    <dgm:pt modelId="{2067AF01-7045-412A-ABBA-04F20505D86E}" type="pres">
      <dgm:prSet presAssocID="{8424D5BA-948A-48F0-AA6E-9F25A62D4FBE}" presName="dummyConnPt" presStyleCnt="0"/>
      <dgm:spPr/>
    </dgm:pt>
    <dgm:pt modelId="{D5585C9B-520A-422D-955D-439A23FA1481}" type="pres">
      <dgm:prSet presAssocID="{8424D5BA-948A-48F0-AA6E-9F25A62D4FBE}" presName="node" presStyleLbl="node1" presStyleIdx="2" presStyleCnt="9">
        <dgm:presLayoutVars>
          <dgm:bulletEnabled val="1"/>
        </dgm:presLayoutVars>
      </dgm:prSet>
      <dgm:spPr/>
      <dgm:t>
        <a:bodyPr/>
        <a:lstStyle/>
        <a:p>
          <a:endParaRPr lang="en-US"/>
        </a:p>
      </dgm:t>
    </dgm:pt>
    <dgm:pt modelId="{53402119-CD28-4B39-A693-55836C457D4D}" type="pres">
      <dgm:prSet presAssocID="{E81DA1D7-6982-48C0-8D14-A321241AB08B}" presName="sibTrans" presStyleLbl="bgSibTrans2D1" presStyleIdx="2" presStyleCnt="8"/>
      <dgm:spPr/>
      <dgm:t>
        <a:bodyPr/>
        <a:lstStyle/>
        <a:p>
          <a:endParaRPr lang="en-US"/>
        </a:p>
      </dgm:t>
    </dgm:pt>
    <dgm:pt modelId="{89314247-A40D-4CC9-8211-FE8485A50646}" type="pres">
      <dgm:prSet presAssocID="{68C557B2-6D78-443B-92B2-6BAFF61B30A6}" presName="compNode" presStyleCnt="0"/>
      <dgm:spPr/>
    </dgm:pt>
    <dgm:pt modelId="{81338E07-0AB7-413E-809F-32BB67438855}" type="pres">
      <dgm:prSet presAssocID="{68C557B2-6D78-443B-92B2-6BAFF61B30A6}" presName="dummyConnPt" presStyleCnt="0"/>
      <dgm:spPr/>
    </dgm:pt>
    <dgm:pt modelId="{2E7ABD4C-0D0A-4010-A1CB-1FAF1847DD22}" type="pres">
      <dgm:prSet presAssocID="{68C557B2-6D78-443B-92B2-6BAFF61B30A6}" presName="node" presStyleLbl="node1" presStyleIdx="3" presStyleCnt="9">
        <dgm:presLayoutVars>
          <dgm:bulletEnabled val="1"/>
        </dgm:presLayoutVars>
      </dgm:prSet>
      <dgm:spPr/>
      <dgm:t>
        <a:bodyPr/>
        <a:lstStyle/>
        <a:p>
          <a:endParaRPr lang="en-US"/>
        </a:p>
      </dgm:t>
    </dgm:pt>
    <dgm:pt modelId="{79027608-BA5F-4A5D-899A-776169E23F35}" type="pres">
      <dgm:prSet presAssocID="{CE2EDCAE-6F89-48AD-AC2C-3E0A2C535381}" presName="sibTrans" presStyleLbl="bgSibTrans2D1" presStyleIdx="3" presStyleCnt="8"/>
      <dgm:spPr/>
      <dgm:t>
        <a:bodyPr/>
        <a:lstStyle/>
        <a:p>
          <a:endParaRPr lang="en-US"/>
        </a:p>
      </dgm:t>
    </dgm:pt>
    <dgm:pt modelId="{BF591DCC-34FA-4DF5-B52E-42D7179D0ACA}" type="pres">
      <dgm:prSet presAssocID="{8C89C0AF-54AE-42ED-ABFD-EAB0E340FC2F}" presName="compNode" presStyleCnt="0"/>
      <dgm:spPr/>
    </dgm:pt>
    <dgm:pt modelId="{3007875D-BEC7-4179-B5F7-C09BBFB9FB49}" type="pres">
      <dgm:prSet presAssocID="{8C89C0AF-54AE-42ED-ABFD-EAB0E340FC2F}" presName="dummyConnPt" presStyleCnt="0"/>
      <dgm:spPr/>
    </dgm:pt>
    <dgm:pt modelId="{B5E2BC41-8F85-4C89-B670-7AA94B0D6084}" type="pres">
      <dgm:prSet presAssocID="{8C89C0AF-54AE-42ED-ABFD-EAB0E340FC2F}" presName="node" presStyleLbl="node1" presStyleIdx="4" presStyleCnt="9">
        <dgm:presLayoutVars>
          <dgm:bulletEnabled val="1"/>
        </dgm:presLayoutVars>
      </dgm:prSet>
      <dgm:spPr/>
      <dgm:t>
        <a:bodyPr/>
        <a:lstStyle/>
        <a:p>
          <a:endParaRPr lang="en-US"/>
        </a:p>
      </dgm:t>
    </dgm:pt>
    <dgm:pt modelId="{ABEFAB23-8D0D-4BEC-B420-EC6F014BE0A5}" type="pres">
      <dgm:prSet presAssocID="{BE86473D-D101-4A2C-B83C-43523773D840}" presName="sibTrans" presStyleLbl="bgSibTrans2D1" presStyleIdx="4" presStyleCnt="8"/>
      <dgm:spPr/>
      <dgm:t>
        <a:bodyPr/>
        <a:lstStyle/>
        <a:p>
          <a:endParaRPr lang="en-US"/>
        </a:p>
      </dgm:t>
    </dgm:pt>
    <dgm:pt modelId="{B4B2BF13-1BB8-421C-B7DF-1C7337025071}" type="pres">
      <dgm:prSet presAssocID="{2108ABEF-DB8C-4FF1-A93E-7DBC3D42839E}" presName="compNode" presStyleCnt="0"/>
      <dgm:spPr/>
    </dgm:pt>
    <dgm:pt modelId="{F16A7347-6F8C-45D7-A632-FD1221BC51D1}" type="pres">
      <dgm:prSet presAssocID="{2108ABEF-DB8C-4FF1-A93E-7DBC3D42839E}" presName="dummyConnPt" presStyleCnt="0"/>
      <dgm:spPr/>
    </dgm:pt>
    <dgm:pt modelId="{D7A1F931-680F-4523-83EA-B8880C7B5B47}" type="pres">
      <dgm:prSet presAssocID="{2108ABEF-DB8C-4FF1-A93E-7DBC3D42839E}" presName="node" presStyleLbl="node1" presStyleIdx="5" presStyleCnt="9">
        <dgm:presLayoutVars>
          <dgm:bulletEnabled val="1"/>
        </dgm:presLayoutVars>
      </dgm:prSet>
      <dgm:spPr/>
      <dgm:t>
        <a:bodyPr/>
        <a:lstStyle/>
        <a:p>
          <a:endParaRPr lang="en-US"/>
        </a:p>
      </dgm:t>
    </dgm:pt>
    <dgm:pt modelId="{8B537664-6E39-474B-B022-685B095B8F09}" type="pres">
      <dgm:prSet presAssocID="{CCC96476-93AA-4F2E-9931-6473B866DDC6}" presName="sibTrans" presStyleLbl="bgSibTrans2D1" presStyleIdx="5" presStyleCnt="8"/>
      <dgm:spPr/>
      <dgm:t>
        <a:bodyPr/>
        <a:lstStyle/>
        <a:p>
          <a:endParaRPr lang="en-US"/>
        </a:p>
      </dgm:t>
    </dgm:pt>
    <dgm:pt modelId="{7FD60005-807F-434B-8EC3-7FF79FD66F85}" type="pres">
      <dgm:prSet presAssocID="{EDD068AD-CF22-46B6-8713-14DF34EEFD25}" presName="compNode" presStyleCnt="0"/>
      <dgm:spPr/>
    </dgm:pt>
    <dgm:pt modelId="{63A9DE89-3D79-47EE-8437-9417E2F71014}" type="pres">
      <dgm:prSet presAssocID="{EDD068AD-CF22-46B6-8713-14DF34EEFD25}" presName="dummyConnPt" presStyleCnt="0"/>
      <dgm:spPr/>
    </dgm:pt>
    <dgm:pt modelId="{B5344685-3172-4B76-B019-8911D6CB19BB}" type="pres">
      <dgm:prSet presAssocID="{EDD068AD-CF22-46B6-8713-14DF34EEFD25}" presName="node" presStyleLbl="node1" presStyleIdx="6" presStyleCnt="9">
        <dgm:presLayoutVars>
          <dgm:bulletEnabled val="1"/>
        </dgm:presLayoutVars>
      </dgm:prSet>
      <dgm:spPr/>
      <dgm:t>
        <a:bodyPr/>
        <a:lstStyle/>
        <a:p>
          <a:endParaRPr lang="en-US"/>
        </a:p>
      </dgm:t>
    </dgm:pt>
    <dgm:pt modelId="{ED4E21F2-0F38-44E1-B015-998E18968197}" type="pres">
      <dgm:prSet presAssocID="{F11E22CD-484C-4F91-8537-379E41BF65F6}" presName="sibTrans" presStyleLbl="bgSibTrans2D1" presStyleIdx="6" presStyleCnt="8"/>
      <dgm:spPr/>
      <dgm:t>
        <a:bodyPr/>
        <a:lstStyle/>
        <a:p>
          <a:endParaRPr lang="en-US"/>
        </a:p>
      </dgm:t>
    </dgm:pt>
    <dgm:pt modelId="{CC7FFA07-F55C-42EB-96D9-F6665B104795}" type="pres">
      <dgm:prSet presAssocID="{4CFD6EBB-7DD0-4C19-BF50-94FB1A9ADC1C}" presName="compNode" presStyleCnt="0"/>
      <dgm:spPr/>
    </dgm:pt>
    <dgm:pt modelId="{56E0E922-F9F9-4622-A541-DC92C58DEDE4}" type="pres">
      <dgm:prSet presAssocID="{4CFD6EBB-7DD0-4C19-BF50-94FB1A9ADC1C}" presName="dummyConnPt" presStyleCnt="0"/>
      <dgm:spPr/>
    </dgm:pt>
    <dgm:pt modelId="{E9CE8EC7-70CE-4655-A83E-54ADAF0354DD}" type="pres">
      <dgm:prSet presAssocID="{4CFD6EBB-7DD0-4C19-BF50-94FB1A9ADC1C}" presName="node" presStyleLbl="node1" presStyleIdx="7" presStyleCnt="9">
        <dgm:presLayoutVars>
          <dgm:bulletEnabled val="1"/>
        </dgm:presLayoutVars>
      </dgm:prSet>
      <dgm:spPr/>
      <dgm:t>
        <a:bodyPr/>
        <a:lstStyle/>
        <a:p>
          <a:endParaRPr lang="en-US"/>
        </a:p>
      </dgm:t>
    </dgm:pt>
    <dgm:pt modelId="{641BC994-3B4C-48F5-B432-E9CA878F1041}" type="pres">
      <dgm:prSet presAssocID="{243A0E5C-4F19-49FD-B691-AD0868BCE51F}" presName="sibTrans" presStyleLbl="bgSibTrans2D1" presStyleIdx="7" presStyleCnt="8"/>
      <dgm:spPr/>
      <dgm:t>
        <a:bodyPr/>
        <a:lstStyle/>
        <a:p>
          <a:endParaRPr lang="en-US"/>
        </a:p>
      </dgm:t>
    </dgm:pt>
    <dgm:pt modelId="{6252479B-BF3F-4955-AF90-258EC52A66AE}" type="pres">
      <dgm:prSet presAssocID="{81830BAB-E373-4C2F-A15A-09467E9944E1}" presName="compNode" presStyleCnt="0"/>
      <dgm:spPr/>
    </dgm:pt>
    <dgm:pt modelId="{8ED8A878-410B-4380-8871-6217C0A39961}" type="pres">
      <dgm:prSet presAssocID="{81830BAB-E373-4C2F-A15A-09467E9944E1}" presName="dummyConnPt" presStyleCnt="0"/>
      <dgm:spPr/>
    </dgm:pt>
    <dgm:pt modelId="{470D85D0-ACCF-4E82-9CE5-E21B4E11BC0A}" type="pres">
      <dgm:prSet presAssocID="{81830BAB-E373-4C2F-A15A-09467E9944E1}" presName="node" presStyleLbl="node1" presStyleIdx="8" presStyleCnt="9">
        <dgm:presLayoutVars>
          <dgm:bulletEnabled val="1"/>
        </dgm:presLayoutVars>
      </dgm:prSet>
      <dgm:spPr/>
      <dgm:t>
        <a:bodyPr/>
        <a:lstStyle/>
        <a:p>
          <a:endParaRPr lang="en-US"/>
        </a:p>
      </dgm:t>
    </dgm:pt>
  </dgm:ptLst>
  <dgm:cxnLst>
    <dgm:cxn modelId="{C139CCCD-2506-4191-B5B2-7868289630A1}" type="presOf" srcId="{4CFD6EBB-7DD0-4C19-BF50-94FB1A9ADC1C}" destId="{E9CE8EC7-70CE-4655-A83E-54ADAF0354DD}" srcOrd="0" destOrd="0" presId="urn:microsoft.com/office/officeart/2005/8/layout/bProcess4"/>
    <dgm:cxn modelId="{BF26EAED-FFFD-4A84-8C8C-AADF0C655103}" type="presOf" srcId="{CCC96476-93AA-4F2E-9931-6473B866DDC6}" destId="{8B537664-6E39-474B-B022-685B095B8F09}" srcOrd="0" destOrd="0" presId="urn:microsoft.com/office/officeart/2005/8/layout/bProcess4"/>
    <dgm:cxn modelId="{FF8A34BB-09B5-4FF2-B098-A55EA3ABE064}" srcId="{5A32F7ED-E031-4EC4-9A6A-A04959834C61}" destId="{81830BAB-E373-4C2F-A15A-09467E9944E1}" srcOrd="8" destOrd="0" parTransId="{DA2C8EFF-7F36-42D5-B59D-D307817AD2D6}" sibTransId="{B34A711C-9BE8-4CF4-AF02-48D50B972990}"/>
    <dgm:cxn modelId="{38935230-4751-473D-8698-06145503DA4D}" type="presOf" srcId="{F11E22CD-484C-4F91-8537-379E41BF65F6}" destId="{ED4E21F2-0F38-44E1-B015-998E18968197}" srcOrd="0" destOrd="0" presId="urn:microsoft.com/office/officeart/2005/8/layout/bProcess4"/>
    <dgm:cxn modelId="{EC07F965-0061-4001-AD64-6D06DE39ABEA}" type="presOf" srcId="{8C89C0AF-54AE-42ED-ABFD-EAB0E340FC2F}" destId="{B5E2BC41-8F85-4C89-B670-7AA94B0D6084}" srcOrd="0" destOrd="0" presId="urn:microsoft.com/office/officeart/2005/8/layout/bProcess4"/>
    <dgm:cxn modelId="{5EF5F65E-B380-4372-BDD4-D9426D34314B}" type="presOf" srcId="{EDD068AD-CF22-46B6-8713-14DF34EEFD25}" destId="{B5344685-3172-4B76-B019-8911D6CB19BB}" srcOrd="0" destOrd="0" presId="urn:microsoft.com/office/officeart/2005/8/layout/bProcess4"/>
    <dgm:cxn modelId="{A86C0D36-340B-4C98-89C2-0B73AE9854F9}" type="presOf" srcId="{4AD5C7A3-E059-45B4-9B65-12DAFF0E33AE}" destId="{B6D0D981-8D4A-4AAA-84A5-D8191778F804}" srcOrd="0" destOrd="0" presId="urn:microsoft.com/office/officeart/2005/8/layout/bProcess4"/>
    <dgm:cxn modelId="{2257C616-7BC8-4D3B-AC35-83FE157E9E21}" type="presOf" srcId="{243A0E5C-4F19-49FD-B691-AD0868BCE51F}" destId="{641BC994-3B4C-48F5-B432-E9CA878F1041}" srcOrd="0" destOrd="0" presId="urn:microsoft.com/office/officeart/2005/8/layout/bProcess4"/>
    <dgm:cxn modelId="{0BC7A8E2-0168-4D05-B146-79B8708B8561}" srcId="{5A32F7ED-E031-4EC4-9A6A-A04959834C61}" destId="{4CFD6EBB-7DD0-4C19-BF50-94FB1A9ADC1C}" srcOrd="7" destOrd="0" parTransId="{D1599D79-3C7A-41BB-8812-27131E63567F}" sibTransId="{243A0E5C-4F19-49FD-B691-AD0868BCE51F}"/>
    <dgm:cxn modelId="{34F4D18D-EBCC-418A-BE78-0A68C7F676F4}" type="presOf" srcId="{5A32F7ED-E031-4EC4-9A6A-A04959834C61}" destId="{37A30B41-97E2-4CA4-B411-4DA218E4E71D}" srcOrd="0" destOrd="0" presId="urn:microsoft.com/office/officeart/2005/8/layout/bProcess4"/>
    <dgm:cxn modelId="{43F73CEC-7E15-4180-B8A0-1CD53A0E2E6F}" type="presOf" srcId="{8424D5BA-948A-48F0-AA6E-9F25A62D4FBE}" destId="{D5585C9B-520A-422D-955D-439A23FA1481}" srcOrd="0" destOrd="0" presId="urn:microsoft.com/office/officeart/2005/8/layout/bProcess4"/>
    <dgm:cxn modelId="{F670A7F6-86DA-41BA-86CC-9C656545ECEA}" srcId="{5A32F7ED-E031-4EC4-9A6A-A04959834C61}" destId="{EDD068AD-CF22-46B6-8713-14DF34EEFD25}" srcOrd="6" destOrd="0" parTransId="{B4B497AA-E2B5-459B-8158-105B7A090D6C}" sibTransId="{F11E22CD-484C-4F91-8537-379E41BF65F6}"/>
    <dgm:cxn modelId="{177301B6-E1F6-4981-B04E-E08440E72A2A}" type="presOf" srcId="{6AAB8265-38D0-4E10-9FE9-8213ADB19586}" destId="{B32344E0-57A6-4723-9F9F-259F0408A074}" srcOrd="0" destOrd="0" presId="urn:microsoft.com/office/officeart/2005/8/layout/bProcess4"/>
    <dgm:cxn modelId="{4A4D4B86-781F-4724-9309-01E354FB36A4}" type="presOf" srcId="{68C557B2-6D78-443B-92B2-6BAFF61B30A6}" destId="{2E7ABD4C-0D0A-4010-A1CB-1FAF1847DD22}" srcOrd="0" destOrd="0" presId="urn:microsoft.com/office/officeart/2005/8/layout/bProcess4"/>
    <dgm:cxn modelId="{07D0A4EE-E0AA-4491-AD86-6773907EAD5D}" type="presOf" srcId="{81830BAB-E373-4C2F-A15A-09467E9944E1}" destId="{470D85D0-ACCF-4E82-9CE5-E21B4E11BC0A}" srcOrd="0" destOrd="0" presId="urn:microsoft.com/office/officeart/2005/8/layout/bProcess4"/>
    <dgm:cxn modelId="{C8246D04-C522-47E1-865D-E7AF623CC98C}" srcId="{5A32F7ED-E031-4EC4-9A6A-A04959834C61}" destId="{6AAB8265-38D0-4E10-9FE9-8213ADB19586}" srcOrd="0" destOrd="0" parTransId="{6ED59DA6-0B1B-4D17-99CB-C6277BFDBDBD}" sibTransId="{4AD5C7A3-E059-45B4-9B65-12DAFF0E33AE}"/>
    <dgm:cxn modelId="{EDBA9CA2-AE85-4761-AD9E-C34F8E730C5B}" type="presOf" srcId="{E81DA1D7-6982-48C0-8D14-A321241AB08B}" destId="{53402119-CD28-4B39-A693-55836C457D4D}" srcOrd="0" destOrd="0" presId="urn:microsoft.com/office/officeart/2005/8/layout/bProcess4"/>
    <dgm:cxn modelId="{7D903381-5572-4F0A-919D-80E1301EAA8C}" type="presOf" srcId="{BE86473D-D101-4A2C-B83C-43523773D840}" destId="{ABEFAB23-8D0D-4BEC-B420-EC6F014BE0A5}" srcOrd="0" destOrd="0" presId="urn:microsoft.com/office/officeart/2005/8/layout/bProcess4"/>
    <dgm:cxn modelId="{4A757D88-EAA1-4DFC-815D-B30A2A361051}" srcId="{5A32F7ED-E031-4EC4-9A6A-A04959834C61}" destId="{2108ABEF-DB8C-4FF1-A93E-7DBC3D42839E}" srcOrd="5" destOrd="0" parTransId="{AC05E536-27E0-4604-9906-2E0ECA25D2CC}" sibTransId="{CCC96476-93AA-4F2E-9931-6473B866DDC6}"/>
    <dgm:cxn modelId="{A8A2D878-7CC6-43C6-A851-59E15D4055DE}" srcId="{5A32F7ED-E031-4EC4-9A6A-A04959834C61}" destId="{388F8A91-807C-413C-889B-343F515AEEB8}" srcOrd="1" destOrd="0" parTransId="{CEE189E5-0763-46A3-9C89-93C254FA0B7C}" sibTransId="{441486BC-0808-4D57-B070-BAD11DE2C4D8}"/>
    <dgm:cxn modelId="{8BEFCEA7-6083-4C4A-B95E-C5264F2B0405}" type="presOf" srcId="{441486BC-0808-4D57-B070-BAD11DE2C4D8}" destId="{801DF9C1-0D47-43AB-A789-0A37C65D4E4F}" srcOrd="0" destOrd="0" presId="urn:microsoft.com/office/officeart/2005/8/layout/bProcess4"/>
    <dgm:cxn modelId="{D7A6E0BD-FBDE-42C3-AE91-4A93BD921E31}" srcId="{5A32F7ED-E031-4EC4-9A6A-A04959834C61}" destId="{68C557B2-6D78-443B-92B2-6BAFF61B30A6}" srcOrd="3" destOrd="0" parTransId="{BDB30D55-9EB2-4D4B-8578-E1AE420CA944}" sibTransId="{CE2EDCAE-6F89-48AD-AC2C-3E0A2C535381}"/>
    <dgm:cxn modelId="{C7DE9680-AC70-416D-93CB-98948899B65E}" type="presOf" srcId="{CE2EDCAE-6F89-48AD-AC2C-3E0A2C535381}" destId="{79027608-BA5F-4A5D-899A-776169E23F35}" srcOrd="0" destOrd="0" presId="urn:microsoft.com/office/officeart/2005/8/layout/bProcess4"/>
    <dgm:cxn modelId="{D07DD4FC-AACA-44C8-8983-98C903259287}" type="presOf" srcId="{2108ABEF-DB8C-4FF1-A93E-7DBC3D42839E}" destId="{D7A1F931-680F-4523-83EA-B8880C7B5B47}" srcOrd="0" destOrd="0" presId="urn:microsoft.com/office/officeart/2005/8/layout/bProcess4"/>
    <dgm:cxn modelId="{071EA546-CACC-4AFD-91FD-7F2D048A3A67}" srcId="{5A32F7ED-E031-4EC4-9A6A-A04959834C61}" destId="{8C89C0AF-54AE-42ED-ABFD-EAB0E340FC2F}" srcOrd="4" destOrd="0" parTransId="{81952298-DE1E-4D50-B28C-51BE4EC9B1E3}" sibTransId="{BE86473D-D101-4A2C-B83C-43523773D840}"/>
    <dgm:cxn modelId="{5843C3AC-911A-4D93-9164-A4EF2D4B3CD7}" srcId="{5A32F7ED-E031-4EC4-9A6A-A04959834C61}" destId="{8424D5BA-948A-48F0-AA6E-9F25A62D4FBE}" srcOrd="2" destOrd="0" parTransId="{DA11925E-849C-4641-90D9-D02A37949560}" sibTransId="{E81DA1D7-6982-48C0-8D14-A321241AB08B}"/>
    <dgm:cxn modelId="{5D9ABCDC-7F45-4F4E-B037-79F0080CB70E}" type="presOf" srcId="{388F8A91-807C-413C-889B-343F515AEEB8}" destId="{74933EF7-4317-433C-AF43-4B28F25729DA}" srcOrd="0" destOrd="0" presId="urn:microsoft.com/office/officeart/2005/8/layout/bProcess4"/>
    <dgm:cxn modelId="{B1BD3988-E00F-4B4D-9110-1AAF4E900BD1}" type="presParOf" srcId="{37A30B41-97E2-4CA4-B411-4DA218E4E71D}" destId="{68E7A299-D31A-40A3-A06B-B82C08678FF1}" srcOrd="0" destOrd="0" presId="urn:microsoft.com/office/officeart/2005/8/layout/bProcess4"/>
    <dgm:cxn modelId="{B6AEA0BC-F664-4080-929D-7974F3F90EDA}" type="presParOf" srcId="{68E7A299-D31A-40A3-A06B-B82C08678FF1}" destId="{20C8F941-44F5-419E-8E8A-D2E4DC012DED}" srcOrd="0" destOrd="0" presId="urn:microsoft.com/office/officeart/2005/8/layout/bProcess4"/>
    <dgm:cxn modelId="{1CA425F1-E01D-4E67-9F9B-F783848DF2AD}" type="presParOf" srcId="{68E7A299-D31A-40A3-A06B-B82C08678FF1}" destId="{B32344E0-57A6-4723-9F9F-259F0408A074}" srcOrd="1" destOrd="0" presId="urn:microsoft.com/office/officeart/2005/8/layout/bProcess4"/>
    <dgm:cxn modelId="{C6658132-1C20-4375-AF22-178B0824075F}" type="presParOf" srcId="{37A30B41-97E2-4CA4-B411-4DA218E4E71D}" destId="{B6D0D981-8D4A-4AAA-84A5-D8191778F804}" srcOrd="1" destOrd="0" presId="urn:microsoft.com/office/officeart/2005/8/layout/bProcess4"/>
    <dgm:cxn modelId="{97A747C9-FB0F-4F80-8631-F8E05F182C52}" type="presParOf" srcId="{37A30B41-97E2-4CA4-B411-4DA218E4E71D}" destId="{84B60325-8F60-497D-87B7-C71EDFF0F1B3}" srcOrd="2" destOrd="0" presId="urn:microsoft.com/office/officeart/2005/8/layout/bProcess4"/>
    <dgm:cxn modelId="{EC748810-8ED8-44A8-AF02-8488F86A1DBD}" type="presParOf" srcId="{84B60325-8F60-497D-87B7-C71EDFF0F1B3}" destId="{1F727C16-0561-4B0A-880F-9BCB7BE0C358}" srcOrd="0" destOrd="0" presId="urn:microsoft.com/office/officeart/2005/8/layout/bProcess4"/>
    <dgm:cxn modelId="{5AF2BEA7-7EC3-478A-9D69-99DD7DECFFC4}" type="presParOf" srcId="{84B60325-8F60-497D-87B7-C71EDFF0F1B3}" destId="{74933EF7-4317-433C-AF43-4B28F25729DA}" srcOrd="1" destOrd="0" presId="urn:microsoft.com/office/officeart/2005/8/layout/bProcess4"/>
    <dgm:cxn modelId="{737992D1-2884-4D56-A85C-6AB15A0C5729}" type="presParOf" srcId="{37A30B41-97E2-4CA4-B411-4DA218E4E71D}" destId="{801DF9C1-0D47-43AB-A789-0A37C65D4E4F}" srcOrd="3" destOrd="0" presId="urn:microsoft.com/office/officeart/2005/8/layout/bProcess4"/>
    <dgm:cxn modelId="{B3D7AD3C-9388-4349-A3BE-62AB7182D919}" type="presParOf" srcId="{37A30B41-97E2-4CA4-B411-4DA218E4E71D}" destId="{3F58AEF6-DC0E-4AA6-B398-C216B2D04D86}" srcOrd="4" destOrd="0" presId="urn:microsoft.com/office/officeart/2005/8/layout/bProcess4"/>
    <dgm:cxn modelId="{221A1723-CCD4-4666-A082-0B916A2DEF4C}" type="presParOf" srcId="{3F58AEF6-DC0E-4AA6-B398-C216B2D04D86}" destId="{2067AF01-7045-412A-ABBA-04F20505D86E}" srcOrd="0" destOrd="0" presId="urn:microsoft.com/office/officeart/2005/8/layout/bProcess4"/>
    <dgm:cxn modelId="{666BF071-EE6A-47BF-9282-2E3902CAEAEA}" type="presParOf" srcId="{3F58AEF6-DC0E-4AA6-B398-C216B2D04D86}" destId="{D5585C9B-520A-422D-955D-439A23FA1481}" srcOrd="1" destOrd="0" presId="urn:microsoft.com/office/officeart/2005/8/layout/bProcess4"/>
    <dgm:cxn modelId="{BA9E636F-1621-4C1A-B8D9-AD95D1BDE1E8}" type="presParOf" srcId="{37A30B41-97E2-4CA4-B411-4DA218E4E71D}" destId="{53402119-CD28-4B39-A693-55836C457D4D}" srcOrd="5" destOrd="0" presId="urn:microsoft.com/office/officeart/2005/8/layout/bProcess4"/>
    <dgm:cxn modelId="{AFD96E60-E60A-411B-8928-55495CB226A1}" type="presParOf" srcId="{37A30B41-97E2-4CA4-B411-4DA218E4E71D}" destId="{89314247-A40D-4CC9-8211-FE8485A50646}" srcOrd="6" destOrd="0" presId="urn:microsoft.com/office/officeart/2005/8/layout/bProcess4"/>
    <dgm:cxn modelId="{53380865-6309-48F7-BBD3-495483A26EB7}" type="presParOf" srcId="{89314247-A40D-4CC9-8211-FE8485A50646}" destId="{81338E07-0AB7-413E-809F-32BB67438855}" srcOrd="0" destOrd="0" presId="urn:microsoft.com/office/officeart/2005/8/layout/bProcess4"/>
    <dgm:cxn modelId="{56120265-5644-495A-84E7-2E203036F89C}" type="presParOf" srcId="{89314247-A40D-4CC9-8211-FE8485A50646}" destId="{2E7ABD4C-0D0A-4010-A1CB-1FAF1847DD22}" srcOrd="1" destOrd="0" presId="urn:microsoft.com/office/officeart/2005/8/layout/bProcess4"/>
    <dgm:cxn modelId="{25B955E6-491C-4E8D-92A4-5E6BA4E9722F}" type="presParOf" srcId="{37A30B41-97E2-4CA4-B411-4DA218E4E71D}" destId="{79027608-BA5F-4A5D-899A-776169E23F35}" srcOrd="7" destOrd="0" presId="urn:microsoft.com/office/officeart/2005/8/layout/bProcess4"/>
    <dgm:cxn modelId="{048D6750-96D2-429D-8F11-27D8A26A6A93}" type="presParOf" srcId="{37A30B41-97E2-4CA4-B411-4DA218E4E71D}" destId="{BF591DCC-34FA-4DF5-B52E-42D7179D0ACA}" srcOrd="8" destOrd="0" presId="urn:microsoft.com/office/officeart/2005/8/layout/bProcess4"/>
    <dgm:cxn modelId="{F766786D-D3B2-4FAE-BEB2-4A0274D6DBF6}" type="presParOf" srcId="{BF591DCC-34FA-4DF5-B52E-42D7179D0ACA}" destId="{3007875D-BEC7-4179-B5F7-C09BBFB9FB49}" srcOrd="0" destOrd="0" presId="urn:microsoft.com/office/officeart/2005/8/layout/bProcess4"/>
    <dgm:cxn modelId="{7D359DC7-4DE0-4A58-88D4-0AEF3C26518F}" type="presParOf" srcId="{BF591DCC-34FA-4DF5-B52E-42D7179D0ACA}" destId="{B5E2BC41-8F85-4C89-B670-7AA94B0D6084}" srcOrd="1" destOrd="0" presId="urn:microsoft.com/office/officeart/2005/8/layout/bProcess4"/>
    <dgm:cxn modelId="{E48A4CDC-9C2D-4CCC-8BA0-6DF23A59959C}" type="presParOf" srcId="{37A30B41-97E2-4CA4-B411-4DA218E4E71D}" destId="{ABEFAB23-8D0D-4BEC-B420-EC6F014BE0A5}" srcOrd="9" destOrd="0" presId="urn:microsoft.com/office/officeart/2005/8/layout/bProcess4"/>
    <dgm:cxn modelId="{DE88E09F-4A00-4A3A-BA65-8AB175776410}" type="presParOf" srcId="{37A30B41-97E2-4CA4-B411-4DA218E4E71D}" destId="{B4B2BF13-1BB8-421C-B7DF-1C7337025071}" srcOrd="10" destOrd="0" presId="urn:microsoft.com/office/officeart/2005/8/layout/bProcess4"/>
    <dgm:cxn modelId="{4460BFA5-FAA5-450D-BFEE-7A75204D71DA}" type="presParOf" srcId="{B4B2BF13-1BB8-421C-B7DF-1C7337025071}" destId="{F16A7347-6F8C-45D7-A632-FD1221BC51D1}" srcOrd="0" destOrd="0" presId="urn:microsoft.com/office/officeart/2005/8/layout/bProcess4"/>
    <dgm:cxn modelId="{45CF031B-42D6-400E-B4BC-4699A09720D1}" type="presParOf" srcId="{B4B2BF13-1BB8-421C-B7DF-1C7337025071}" destId="{D7A1F931-680F-4523-83EA-B8880C7B5B47}" srcOrd="1" destOrd="0" presId="urn:microsoft.com/office/officeart/2005/8/layout/bProcess4"/>
    <dgm:cxn modelId="{09ED898A-8E0A-4BDF-B04B-92E6646FFE98}" type="presParOf" srcId="{37A30B41-97E2-4CA4-B411-4DA218E4E71D}" destId="{8B537664-6E39-474B-B022-685B095B8F09}" srcOrd="11" destOrd="0" presId="urn:microsoft.com/office/officeart/2005/8/layout/bProcess4"/>
    <dgm:cxn modelId="{74FF2197-57A7-4180-B92D-E056EBB2FA4C}" type="presParOf" srcId="{37A30B41-97E2-4CA4-B411-4DA218E4E71D}" destId="{7FD60005-807F-434B-8EC3-7FF79FD66F85}" srcOrd="12" destOrd="0" presId="urn:microsoft.com/office/officeart/2005/8/layout/bProcess4"/>
    <dgm:cxn modelId="{69C423F5-727F-4DA3-AA6F-BD7CC3934EE5}" type="presParOf" srcId="{7FD60005-807F-434B-8EC3-7FF79FD66F85}" destId="{63A9DE89-3D79-47EE-8437-9417E2F71014}" srcOrd="0" destOrd="0" presId="urn:microsoft.com/office/officeart/2005/8/layout/bProcess4"/>
    <dgm:cxn modelId="{600FE1B5-FAC5-40AD-ABEE-037A7D4D8548}" type="presParOf" srcId="{7FD60005-807F-434B-8EC3-7FF79FD66F85}" destId="{B5344685-3172-4B76-B019-8911D6CB19BB}" srcOrd="1" destOrd="0" presId="urn:microsoft.com/office/officeart/2005/8/layout/bProcess4"/>
    <dgm:cxn modelId="{B6C18B35-113D-4CE7-A45E-6D757187AAD0}" type="presParOf" srcId="{37A30B41-97E2-4CA4-B411-4DA218E4E71D}" destId="{ED4E21F2-0F38-44E1-B015-998E18968197}" srcOrd="13" destOrd="0" presId="urn:microsoft.com/office/officeart/2005/8/layout/bProcess4"/>
    <dgm:cxn modelId="{93325A8F-344B-45A8-A45F-A3C7015E62DA}" type="presParOf" srcId="{37A30B41-97E2-4CA4-B411-4DA218E4E71D}" destId="{CC7FFA07-F55C-42EB-96D9-F6665B104795}" srcOrd="14" destOrd="0" presId="urn:microsoft.com/office/officeart/2005/8/layout/bProcess4"/>
    <dgm:cxn modelId="{E377E712-7DBE-4F9F-8823-25A0CF23D7E2}" type="presParOf" srcId="{CC7FFA07-F55C-42EB-96D9-F6665B104795}" destId="{56E0E922-F9F9-4622-A541-DC92C58DEDE4}" srcOrd="0" destOrd="0" presId="urn:microsoft.com/office/officeart/2005/8/layout/bProcess4"/>
    <dgm:cxn modelId="{DEEEBB4C-510F-4B46-AD9F-4316E246B605}" type="presParOf" srcId="{CC7FFA07-F55C-42EB-96D9-F6665B104795}" destId="{E9CE8EC7-70CE-4655-A83E-54ADAF0354DD}" srcOrd="1" destOrd="0" presId="urn:microsoft.com/office/officeart/2005/8/layout/bProcess4"/>
    <dgm:cxn modelId="{21586B15-BBF4-4473-825C-92B451EFC838}" type="presParOf" srcId="{37A30B41-97E2-4CA4-B411-4DA218E4E71D}" destId="{641BC994-3B4C-48F5-B432-E9CA878F1041}" srcOrd="15" destOrd="0" presId="urn:microsoft.com/office/officeart/2005/8/layout/bProcess4"/>
    <dgm:cxn modelId="{10A6BE70-13E1-44EA-8CC2-7123700D99F9}" type="presParOf" srcId="{37A30B41-97E2-4CA4-B411-4DA218E4E71D}" destId="{6252479B-BF3F-4955-AF90-258EC52A66AE}" srcOrd="16" destOrd="0" presId="urn:microsoft.com/office/officeart/2005/8/layout/bProcess4"/>
    <dgm:cxn modelId="{E7D04F8B-048A-45D8-8DD1-77606FB6D0EA}" type="presParOf" srcId="{6252479B-BF3F-4955-AF90-258EC52A66AE}" destId="{8ED8A878-410B-4380-8871-6217C0A39961}" srcOrd="0" destOrd="0" presId="urn:microsoft.com/office/officeart/2005/8/layout/bProcess4"/>
    <dgm:cxn modelId="{60848A4F-24BE-4D8C-83A1-C917055E4E1A}" type="presParOf" srcId="{6252479B-BF3F-4955-AF90-258EC52A66AE}" destId="{470D85D0-ACCF-4E82-9CE5-E21B4E11BC0A}"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27D8A-EE2A-46DA-ABCC-B5D1BF5066DC}">
      <dsp:nvSpPr>
        <dsp:cNvPr id="0" name=""/>
        <dsp:cNvSpPr/>
      </dsp:nvSpPr>
      <dsp:spPr>
        <a:xfrm>
          <a:off x="2221456" y="0"/>
          <a:ext cx="2288990" cy="2289223"/>
        </a:xfrm>
        <a:prstGeom prst="circularArrow">
          <a:avLst>
            <a:gd name="adj1" fmla="val 10980"/>
            <a:gd name="adj2" fmla="val 1142322"/>
            <a:gd name="adj3" fmla="val 4500000"/>
            <a:gd name="adj4" fmla="val 10800000"/>
            <a:gd name="adj5" fmla="val 125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0B3EDC8-E9F6-4B69-823D-4D5DF616E98E}">
      <dsp:nvSpPr>
        <dsp:cNvPr id="0" name=""/>
        <dsp:cNvSpPr/>
      </dsp:nvSpPr>
      <dsp:spPr>
        <a:xfrm>
          <a:off x="2743198" y="698756"/>
          <a:ext cx="1303585" cy="7791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ESCO installs energy conservation measures and guarantees energy savings</a:t>
          </a:r>
          <a:endParaRPr lang="en-US" sz="1100" kern="1200" dirty="0"/>
        </a:p>
      </dsp:txBody>
      <dsp:txXfrm>
        <a:off x="2743198" y="698756"/>
        <a:ext cx="1303585" cy="779169"/>
      </dsp:txXfrm>
    </dsp:sp>
    <dsp:sp modelId="{6266524A-04E3-4AFB-B1E3-3AAF3C4ABF25}">
      <dsp:nvSpPr>
        <dsp:cNvPr id="0" name=""/>
        <dsp:cNvSpPr/>
      </dsp:nvSpPr>
      <dsp:spPr>
        <a:xfrm>
          <a:off x="1585554" y="1315499"/>
          <a:ext cx="2288990" cy="2289223"/>
        </a:xfrm>
        <a:prstGeom prst="leftCircularArrow">
          <a:avLst>
            <a:gd name="adj1" fmla="val 10980"/>
            <a:gd name="adj2" fmla="val 1142322"/>
            <a:gd name="adj3" fmla="val 6300000"/>
            <a:gd name="adj4" fmla="val 18900000"/>
            <a:gd name="adj5" fmla="val 125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E3F192AA-A2C8-4CDA-8FB2-71D5522B099B}">
      <dsp:nvSpPr>
        <dsp:cNvPr id="0" name=""/>
        <dsp:cNvSpPr/>
      </dsp:nvSpPr>
      <dsp:spPr>
        <a:xfrm>
          <a:off x="2133595" y="2101700"/>
          <a:ext cx="1277386" cy="638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Energy savings realized over term of the contract</a:t>
          </a:r>
          <a:endParaRPr lang="en-US" sz="1100" kern="1200" dirty="0"/>
        </a:p>
      </dsp:txBody>
      <dsp:txXfrm>
        <a:off x="2133595" y="2101700"/>
        <a:ext cx="1277386" cy="638627"/>
      </dsp:txXfrm>
    </dsp:sp>
    <dsp:sp modelId="{3D2EE39F-992F-4417-8175-DEE70A84A694}">
      <dsp:nvSpPr>
        <dsp:cNvPr id="0" name=""/>
        <dsp:cNvSpPr/>
      </dsp:nvSpPr>
      <dsp:spPr>
        <a:xfrm>
          <a:off x="2221456" y="2635854"/>
          <a:ext cx="2288990" cy="2289223"/>
        </a:xfrm>
        <a:prstGeom prst="circularArrow">
          <a:avLst>
            <a:gd name="adj1" fmla="val 10980"/>
            <a:gd name="adj2" fmla="val 1142322"/>
            <a:gd name="adj3" fmla="val 4500000"/>
            <a:gd name="adj4" fmla="val 13500000"/>
            <a:gd name="adj5" fmla="val 125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815AF8E-4791-49D1-9C84-260C248A2E37}">
      <dsp:nvSpPr>
        <dsp:cNvPr id="0" name=""/>
        <dsp:cNvSpPr/>
      </dsp:nvSpPr>
      <dsp:spPr>
        <a:xfrm>
          <a:off x="2711321" y="3352801"/>
          <a:ext cx="1290364" cy="7054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Payments on contract made over time from energy savings</a:t>
          </a:r>
          <a:endParaRPr lang="en-US" sz="1100" kern="1200" dirty="0"/>
        </a:p>
      </dsp:txBody>
      <dsp:txXfrm>
        <a:off x="2711321" y="3352801"/>
        <a:ext cx="1290364" cy="705414"/>
      </dsp:txXfrm>
    </dsp:sp>
    <dsp:sp modelId="{C02AAD26-E003-4F88-8E7C-3562C041548F}">
      <dsp:nvSpPr>
        <dsp:cNvPr id="0" name=""/>
        <dsp:cNvSpPr/>
      </dsp:nvSpPr>
      <dsp:spPr>
        <a:xfrm>
          <a:off x="1828793" y="4114805"/>
          <a:ext cx="1966530" cy="1967481"/>
        </a:xfrm>
        <a:prstGeom prst="blockArc">
          <a:avLst>
            <a:gd name="adj1" fmla="val 0"/>
            <a:gd name="adj2" fmla="val 18900000"/>
            <a:gd name="adj3" fmla="val 1274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F4CB091E-17AD-42B7-8C8F-C853093697C2}">
      <dsp:nvSpPr>
        <dsp:cNvPr id="0" name=""/>
        <dsp:cNvSpPr/>
      </dsp:nvSpPr>
      <dsp:spPr>
        <a:xfrm>
          <a:off x="2162745" y="4782418"/>
          <a:ext cx="1277386" cy="638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Shortfalls in expected energy savings paid by ESCO</a:t>
          </a:r>
          <a:endParaRPr lang="en-US" sz="1100" kern="1200" dirty="0"/>
        </a:p>
      </dsp:txBody>
      <dsp:txXfrm>
        <a:off x="2162745" y="4782418"/>
        <a:ext cx="1277386" cy="6386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D0D981-8D4A-4AAA-84A5-D8191778F804}">
      <dsp:nvSpPr>
        <dsp:cNvPr id="0" name=""/>
        <dsp:cNvSpPr/>
      </dsp:nvSpPr>
      <dsp:spPr>
        <a:xfrm rot="5400000">
          <a:off x="-194228" y="1029234"/>
          <a:ext cx="1605958" cy="193845"/>
        </a:xfrm>
        <a:prstGeom prst="rect">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32344E0-57A6-4723-9F9F-259F0408A074}">
      <dsp:nvSpPr>
        <dsp:cNvPr id="0" name=""/>
        <dsp:cNvSpPr/>
      </dsp:nvSpPr>
      <dsp:spPr>
        <a:xfrm>
          <a:off x="173271" y="1448"/>
          <a:ext cx="2153840" cy="129230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1. Develop RFP</a:t>
          </a:r>
          <a:endParaRPr lang="en-US" sz="2900" kern="1200" dirty="0"/>
        </a:p>
      </dsp:txBody>
      <dsp:txXfrm>
        <a:off x="211121" y="39298"/>
        <a:ext cx="2078140" cy="1216604"/>
      </dsp:txXfrm>
    </dsp:sp>
    <dsp:sp modelId="{801DF9C1-0D47-43AB-A789-0A37C65D4E4F}">
      <dsp:nvSpPr>
        <dsp:cNvPr id="0" name=""/>
        <dsp:cNvSpPr/>
      </dsp:nvSpPr>
      <dsp:spPr>
        <a:xfrm rot="5400000">
          <a:off x="-194228" y="2644614"/>
          <a:ext cx="1605958" cy="193845"/>
        </a:xfrm>
        <a:prstGeom prst="rect">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74933EF7-4317-433C-AF43-4B28F25729DA}">
      <dsp:nvSpPr>
        <dsp:cNvPr id="0" name=""/>
        <dsp:cNvSpPr/>
      </dsp:nvSpPr>
      <dsp:spPr>
        <a:xfrm>
          <a:off x="173271" y="1616829"/>
          <a:ext cx="2153840" cy="129230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2. Issue RFP</a:t>
          </a:r>
          <a:endParaRPr lang="en-US" sz="2900" kern="1200" dirty="0"/>
        </a:p>
      </dsp:txBody>
      <dsp:txXfrm>
        <a:off x="211121" y="1654679"/>
        <a:ext cx="2078140" cy="1216604"/>
      </dsp:txXfrm>
    </dsp:sp>
    <dsp:sp modelId="{53402119-CD28-4B39-A693-55836C457D4D}">
      <dsp:nvSpPr>
        <dsp:cNvPr id="0" name=""/>
        <dsp:cNvSpPr/>
      </dsp:nvSpPr>
      <dsp:spPr>
        <a:xfrm>
          <a:off x="613461" y="3452304"/>
          <a:ext cx="2855186" cy="193845"/>
        </a:xfrm>
        <a:prstGeom prst="rect">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D5585C9B-520A-422D-955D-439A23FA1481}">
      <dsp:nvSpPr>
        <dsp:cNvPr id="0" name=""/>
        <dsp:cNvSpPr/>
      </dsp:nvSpPr>
      <dsp:spPr>
        <a:xfrm>
          <a:off x="173271" y="3232209"/>
          <a:ext cx="2153840" cy="129230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3. Receive Proposals</a:t>
          </a:r>
          <a:endParaRPr lang="en-US" sz="2900" kern="1200" dirty="0"/>
        </a:p>
      </dsp:txBody>
      <dsp:txXfrm>
        <a:off x="211121" y="3270059"/>
        <a:ext cx="2078140" cy="1216604"/>
      </dsp:txXfrm>
    </dsp:sp>
    <dsp:sp modelId="{79027608-BA5F-4A5D-899A-776169E23F35}">
      <dsp:nvSpPr>
        <dsp:cNvPr id="0" name=""/>
        <dsp:cNvSpPr/>
      </dsp:nvSpPr>
      <dsp:spPr>
        <a:xfrm rot="16200000">
          <a:off x="2670379" y="2644614"/>
          <a:ext cx="1605958" cy="193845"/>
        </a:xfrm>
        <a:prstGeom prst="rect">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2E7ABD4C-0D0A-4010-A1CB-1FAF1847DD22}">
      <dsp:nvSpPr>
        <dsp:cNvPr id="0" name=""/>
        <dsp:cNvSpPr/>
      </dsp:nvSpPr>
      <dsp:spPr>
        <a:xfrm>
          <a:off x="3037879" y="3232209"/>
          <a:ext cx="2153840" cy="129230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4. Open Proposals</a:t>
          </a:r>
          <a:endParaRPr lang="en-US" sz="2900" kern="1200" dirty="0"/>
        </a:p>
      </dsp:txBody>
      <dsp:txXfrm>
        <a:off x="3075729" y="3270059"/>
        <a:ext cx="2078140" cy="1216604"/>
      </dsp:txXfrm>
    </dsp:sp>
    <dsp:sp modelId="{ABEFAB23-8D0D-4BEC-B420-EC6F014BE0A5}">
      <dsp:nvSpPr>
        <dsp:cNvPr id="0" name=""/>
        <dsp:cNvSpPr/>
      </dsp:nvSpPr>
      <dsp:spPr>
        <a:xfrm rot="16200000">
          <a:off x="2670379" y="1029234"/>
          <a:ext cx="1605958" cy="193845"/>
        </a:xfrm>
        <a:prstGeom prst="rect">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5E2BC41-8F85-4C89-B670-7AA94B0D6084}">
      <dsp:nvSpPr>
        <dsp:cNvPr id="0" name=""/>
        <dsp:cNvSpPr/>
      </dsp:nvSpPr>
      <dsp:spPr>
        <a:xfrm>
          <a:off x="3037879" y="1616829"/>
          <a:ext cx="2153840" cy="129230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5. Evaluate Proposals</a:t>
          </a:r>
          <a:endParaRPr lang="en-US" sz="2900" kern="1200" dirty="0"/>
        </a:p>
      </dsp:txBody>
      <dsp:txXfrm>
        <a:off x="3075729" y="1654679"/>
        <a:ext cx="2078140" cy="1216604"/>
      </dsp:txXfrm>
    </dsp:sp>
    <dsp:sp modelId="{8B537664-6E39-474B-B022-685B095B8F09}">
      <dsp:nvSpPr>
        <dsp:cNvPr id="0" name=""/>
        <dsp:cNvSpPr/>
      </dsp:nvSpPr>
      <dsp:spPr>
        <a:xfrm>
          <a:off x="3478069" y="221543"/>
          <a:ext cx="2855186" cy="193845"/>
        </a:xfrm>
        <a:prstGeom prst="rect">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D7A1F931-680F-4523-83EA-B8880C7B5B47}">
      <dsp:nvSpPr>
        <dsp:cNvPr id="0" name=""/>
        <dsp:cNvSpPr/>
      </dsp:nvSpPr>
      <dsp:spPr>
        <a:xfrm>
          <a:off x="3037879" y="1448"/>
          <a:ext cx="2153840" cy="129230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6. Select ESCO</a:t>
          </a:r>
          <a:endParaRPr lang="en-US" sz="2900" kern="1200" dirty="0"/>
        </a:p>
      </dsp:txBody>
      <dsp:txXfrm>
        <a:off x="3075729" y="39298"/>
        <a:ext cx="2078140" cy="1216604"/>
      </dsp:txXfrm>
    </dsp:sp>
    <dsp:sp modelId="{ED4E21F2-0F38-44E1-B015-998E18968197}">
      <dsp:nvSpPr>
        <dsp:cNvPr id="0" name=""/>
        <dsp:cNvSpPr/>
      </dsp:nvSpPr>
      <dsp:spPr>
        <a:xfrm rot="5400000">
          <a:off x="5534987" y="1029234"/>
          <a:ext cx="1605958" cy="193845"/>
        </a:xfrm>
        <a:prstGeom prst="rect">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5344685-3172-4B76-B019-8911D6CB19BB}">
      <dsp:nvSpPr>
        <dsp:cNvPr id="0" name=""/>
        <dsp:cNvSpPr/>
      </dsp:nvSpPr>
      <dsp:spPr>
        <a:xfrm>
          <a:off x="5902487" y="1448"/>
          <a:ext cx="2153840" cy="129230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7. Award GESC</a:t>
          </a:r>
          <a:endParaRPr lang="en-US" sz="2900" kern="1200" dirty="0"/>
        </a:p>
      </dsp:txBody>
      <dsp:txXfrm>
        <a:off x="5940337" y="39298"/>
        <a:ext cx="2078140" cy="1216604"/>
      </dsp:txXfrm>
    </dsp:sp>
    <dsp:sp modelId="{641BC994-3B4C-48F5-B432-E9CA878F1041}">
      <dsp:nvSpPr>
        <dsp:cNvPr id="0" name=""/>
        <dsp:cNvSpPr/>
      </dsp:nvSpPr>
      <dsp:spPr>
        <a:xfrm rot="5400000">
          <a:off x="5534987" y="2644614"/>
          <a:ext cx="1605958" cy="193845"/>
        </a:xfrm>
        <a:prstGeom prst="rect">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E9CE8EC7-70CE-4655-A83E-54ADAF0354DD}">
      <dsp:nvSpPr>
        <dsp:cNvPr id="0" name=""/>
        <dsp:cNvSpPr/>
      </dsp:nvSpPr>
      <dsp:spPr>
        <a:xfrm>
          <a:off x="5902487" y="1616829"/>
          <a:ext cx="2153840" cy="129230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8. Submit to LGC </a:t>
          </a:r>
          <a:endParaRPr lang="en-US" sz="2900" kern="1200" dirty="0"/>
        </a:p>
      </dsp:txBody>
      <dsp:txXfrm>
        <a:off x="5940337" y="1654679"/>
        <a:ext cx="2078140" cy="1216604"/>
      </dsp:txXfrm>
    </dsp:sp>
    <dsp:sp modelId="{470D85D0-ACCF-4E82-9CE5-E21B4E11BC0A}">
      <dsp:nvSpPr>
        <dsp:cNvPr id="0" name=""/>
        <dsp:cNvSpPr/>
      </dsp:nvSpPr>
      <dsp:spPr>
        <a:xfrm>
          <a:off x="5902487" y="3232209"/>
          <a:ext cx="2153840" cy="129230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9.Budget GESC</a:t>
          </a:r>
          <a:endParaRPr lang="en-US" sz="2900" kern="1200" dirty="0"/>
        </a:p>
      </dsp:txBody>
      <dsp:txXfrm>
        <a:off x="5940337" y="3270059"/>
        <a:ext cx="2078140" cy="1216604"/>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5693"/>
          </a:xfrm>
          <a:prstGeom prst="rect">
            <a:avLst/>
          </a:prstGeom>
        </p:spPr>
        <p:txBody>
          <a:bodyPr vert="horz" lIns="91440" tIns="45720" rIns="91440" bIns="45720" rtlCol="0"/>
          <a:lstStyle>
            <a:lvl1pPr algn="r">
              <a:defRPr sz="1200"/>
            </a:lvl1pPr>
          </a:lstStyle>
          <a:p>
            <a:fld id="{BFDCA6AB-1A14-489F-AD27-F6822428FF59}" type="datetimeFigureOut">
              <a:rPr lang="en-US" smtClean="0"/>
              <a:pPr/>
              <a:t>7/17/2011</a:t>
            </a:fld>
            <a:endParaRPr lang="en-US"/>
          </a:p>
        </p:txBody>
      </p:sp>
      <p:sp>
        <p:nvSpPr>
          <p:cNvPr id="4" name="Footer Placeholder 3"/>
          <p:cNvSpPr>
            <a:spLocks noGrp="1"/>
          </p:cNvSpPr>
          <p:nvPr>
            <p:ph type="ftr" sz="quarter" idx="2"/>
          </p:nvPr>
        </p:nvSpPr>
        <p:spPr>
          <a:xfrm>
            <a:off x="2667000" y="8848170"/>
            <a:ext cx="2209800" cy="46569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105400" y="8846553"/>
            <a:ext cx="1751013" cy="465693"/>
          </a:xfrm>
          <a:prstGeom prst="rect">
            <a:avLst/>
          </a:prstGeom>
        </p:spPr>
        <p:txBody>
          <a:bodyPr vert="horz" lIns="91440" tIns="45720" rIns="91440" bIns="45720" rtlCol="0" anchor="b"/>
          <a:lstStyle>
            <a:lvl1pPr algn="r">
              <a:defRPr sz="1200"/>
            </a:lvl1pPr>
          </a:lstStyle>
          <a:p>
            <a:fld id="{DEA40697-7545-4361-8C3E-0302D163CB00}" type="slidenum">
              <a:rPr lang="en-US" smtClean="0"/>
              <a:pPr/>
              <a:t>‹#›</a:t>
            </a:fld>
            <a:endParaRPr lang="en-US"/>
          </a:p>
        </p:txBody>
      </p:sp>
      <p:pic>
        <p:nvPicPr>
          <p:cNvPr id="1027" name="Picture 3"/>
          <p:cNvPicPr>
            <a:picLocks noChangeAspect="1" noChangeArrowheads="1"/>
          </p:cNvPicPr>
          <p:nvPr/>
        </p:nvPicPr>
        <p:blipFill>
          <a:blip r:embed="rId2" cstate="print"/>
          <a:stretch>
            <a:fillRect/>
          </a:stretch>
        </p:blipFill>
        <p:spPr bwMode="auto">
          <a:xfrm>
            <a:off x="457200" y="8615324"/>
            <a:ext cx="2133600" cy="501051"/>
          </a:xfrm>
          <a:prstGeom prst="rect">
            <a:avLst/>
          </a:prstGeom>
          <a:noFill/>
          <a:ln w="9525">
            <a:noFill/>
            <a:miter lim="800000"/>
            <a:headEnd/>
            <a:tailEnd/>
          </a:ln>
          <a:effectLst/>
          <a:scene3d>
            <a:camera prst="orthographicFront">
              <a:rot lat="0" lon="0" rev="0"/>
            </a:camera>
            <a:lightRig rig="threePt" dir="t"/>
          </a:scene3d>
        </p:spPr>
      </p:pic>
    </p:spTree>
    <p:extLst>
      <p:ext uri="{BB962C8B-B14F-4D97-AF65-F5344CB8AC3E}">
        <p14:creationId xmlns:p14="http://schemas.microsoft.com/office/powerpoint/2010/main" val="3581382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54CE163F-6EE2-4634-BD55-572397B3C622}" type="datetimeFigureOut">
              <a:rPr lang="en-US" smtClean="0"/>
              <a:pPr/>
              <a:t>7/17/2011</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6F1B3F29-C53F-42F5-A2AA-FFFD0C29932D}" type="slidenum">
              <a:rPr lang="en-US" smtClean="0"/>
              <a:pPr/>
              <a:t>‹#›</a:t>
            </a:fld>
            <a:endParaRPr lang="en-US"/>
          </a:p>
        </p:txBody>
      </p:sp>
    </p:spTree>
    <p:extLst>
      <p:ext uri="{BB962C8B-B14F-4D97-AF65-F5344CB8AC3E}">
        <p14:creationId xmlns:p14="http://schemas.microsoft.com/office/powerpoint/2010/main" val="4222038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1B3F29-C53F-42F5-A2AA-FFFD0C29932D}" type="slidenum">
              <a:rPr lang="en-US" smtClean="0"/>
              <a:pPr/>
              <a:t>1</a:t>
            </a:fld>
            <a:endParaRPr lang="en-US"/>
          </a:p>
        </p:txBody>
      </p:sp>
    </p:spTree>
    <p:extLst>
      <p:ext uri="{BB962C8B-B14F-4D97-AF65-F5344CB8AC3E}">
        <p14:creationId xmlns:p14="http://schemas.microsoft.com/office/powerpoint/2010/main" val="2976491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400" dirty="0" smtClean="0"/>
              <a:t>Some key points to understand about the contracting process:</a:t>
            </a:r>
          </a:p>
          <a:p>
            <a:endParaRPr lang="en-US" sz="1400" dirty="0"/>
          </a:p>
          <a:p>
            <a:pPr marL="342900" indent="-342900">
              <a:buAutoNum type="arabicPeriod"/>
            </a:pPr>
            <a:r>
              <a:rPr lang="en-US" sz="1400" dirty="0" smtClean="0"/>
              <a:t>A GESC project can only be done on an existing facility; NOT available for new construction (although you can, of course, value-engineer a new building for energy conservation)</a:t>
            </a:r>
          </a:p>
          <a:p>
            <a:pPr marL="342900" indent="-342900">
              <a:buAutoNum type="arabicPeriod"/>
            </a:pPr>
            <a:endParaRPr lang="en-US" sz="1400" dirty="0"/>
          </a:p>
          <a:p>
            <a:pPr marL="342900" indent="-342900">
              <a:buAutoNum type="arabicPeriod"/>
            </a:pPr>
            <a:r>
              <a:rPr lang="en-US" sz="1400" dirty="0" smtClean="0"/>
              <a:t>To enter into a GESC, you MUST use the statutory RFP process we’ll discuss next.  </a:t>
            </a:r>
          </a:p>
          <a:p>
            <a:pPr marL="342900" indent="-342900">
              <a:buAutoNum type="arabicPeriod"/>
            </a:pPr>
            <a:endParaRPr lang="en-US" sz="1400" dirty="0"/>
          </a:p>
          <a:p>
            <a:pPr marL="342900" indent="-342900">
              <a:buAutoNum type="arabicPeriod"/>
            </a:pPr>
            <a:r>
              <a:rPr lang="en-US" sz="1400" dirty="0" smtClean="0"/>
              <a:t>This RFP process is exempt from most requirements of competitive bidding methods </a:t>
            </a:r>
          </a:p>
          <a:p>
            <a:pPr marL="342900" indent="-342900">
              <a:buAutoNum type="arabicPeriod"/>
            </a:pPr>
            <a:endParaRPr lang="en-US" sz="1400" dirty="0"/>
          </a:p>
          <a:p>
            <a:pPr marL="342900" indent="-342900">
              <a:buAutoNum type="arabicPeriod"/>
            </a:pPr>
            <a:r>
              <a:rPr lang="en-US" sz="1400" dirty="0" smtClean="0"/>
              <a:t>The standard of award – the basis on which you make your decision of who to award the contract to – is “best meets the needs of your unit,” NOT the low bidder.  While you are required to solicit proposals, you are no bound by the price in making award decision</a:t>
            </a:r>
          </a:p>
          <a:p>
            <a:pPr marL="342900" indent="-342900">
              <a:buAutoNum type="arabicPeriod"/>
            </a:pPr>
            <a:endParaRPr lang="en-US" sz="1400" dirty="0"/>
          </a:p>
          <a:p>
            <a:pPr marL="342900" indent="-342900">
              <a:buFont typeface="+mj-lt"/>
              <a:buAutoNum type="arabicPeriod"/>
            </a:pPr>
            <a:r>
              <a:rPr lang="en-US" sz="1400" dirty="0" smtClean="0"/>
              <a:t>The statute does not require governing board approval of the GESC; however, because board approval is required for financing, need board approval anyway</a:t>
            </a:r>
          </a:p>
          <a:p>
            <a:pPr marL="342900" indent="-342900">
              <a:buAutoNum type="arabicPeriod"/>
            </a:pPr>
            <a:endParaRPr lang="en-US" sz="1400" dirty="0"/>
          </a:p>
          <a:p>
            <a:pPr marL="342900" indent="-342900">
              <a:buAutoNum type="arabicPeriod"/>
            </a:pPr>
            <a:endParaRPr lang="en-US" sz="1400"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10</a:t>
            </a:fld>
            <a:endParaRPr lang="en-US"/>
          </a:p>
        </p:txBody>
      </p:sp>
    </p:spTree>
    <p:extLst>
      <p:ext uri="{BB962C8B-B14F-4D97-AF65-F5344CB8AC3E}">
        <p14:creationId xmlns:p14="http://schemas.microsoft.com/office/powerpoint/2010/main" val="4214269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24085"/>
            <a:ext cx="5486400" cy="4347646"/>
          </a:xfrm>
        </p:spPr>
        <p:txBody>
          <a:bodyPr>
            <a:normAutofit lnSpcReduction="10000"/>
          </a:bodyPr>
          <a:lstStyle/>
          <a:p>
            <a:r>
              <a:rPr lang="en-US" sz="1400" dirty="0" smtClean="0"/>
              <a:t>I’ve divided the statutory requirements for the RFP and contracting process into 9 steps [CLICK EACH STEP]</a:t>
            </a:r>
          </a:p>
          <a:p>
            <a:endParaRPr lang="en-US" sz="1400" dirty="0"/>
          </a:p>
          <a:p>
            <a:pPr marL="342900" indent="-342900">
              <a:buAutoNum type="arabicPeriod"/>
            </a:pPr>
            <a:r>
              <a:rPr lang="en-US" sz="1400" dirty="0" smtClean="0"/>
              <a:t>Developing RFP</a:t>
            </a:r>
          </a:p>
          <a:p>
            <a:pPr marL="342900" indent="-342900">
              <a:buAutoNum type="arabicPeriod"/>
            </a:pPr>
            <a:endParaRPr lang="en-US" sz="1400" dirty="0"/>
          </a:p>
          <a:p>
            <a:pPr marL="342900" indent="-342900">
              <a:buAutoNum type="arabicPeriod"/>
            </a:pPr>
            <a:r>
              <a:rPr lang="en-US" sz="1400" dirty="0" smtClean="0"/>
              <a:t>Issuing RFP</a:t>
            </a:r>
          </a:p>
          <a:p>
            <a:pPr marL="342900" indent="-342900">
              <a:buAutoNum type="arabicPeriod"/>
            </a:pPr>
            <a:endParaRPr lang="en-US" sz="1400" dirty="0"/>
          </a:p>
          <a:p>
            <a:pPr marL="342900" indent="-342900">
              <a:buAutoNum type="arabicPeriod"/>
            </a:pPr>
            <a:r>
              <a:rPr lang="en-US" sz="1400" dirty="0" smtClean="0"/>
              <a:t>Receiving Proposals</a:t>
            </a:r>
          </a:p>
          <a:p>
            <a:pPr marL="342900" indent="-342900">
              <a:buAutoNum type="arabicPeriod"/>
            </a:pPr>
            <a:endParaRPr lang="en-US" sz="1400" dirty="0"/>
          </a:p>
          <a:p>
            <a:pPr marL="342900" indent="-342900">
              <a:buAutoNum type="arabicPeriod"/>
            </a:pPr>
            <a:r>
              <a:rPr lang="en-US" sz="1400" dirty="0" smtClean="0"/>
              <a:t>Opening Proposals</a:t>
            </a:r>
          </a:p>
          <a:p>
            <a:pPr marL="342900" indent="-342900">
              <a:buAutoNum type="arabicPeriod"/>
            </a:pPr>
            <a:endParaRPr lang="en-US" sz="1400" dirty="0"/>
          </a:p>
          <a:p>
            <a:pPr marL="342900" indent="-342900">
              <a:buAutoNum type="arabicPeriod"/>
            </a:pPr>
            <a:r>
              <a:rPr lang="en-US" sz="1400" dirty="0" smtClean="0"/>
              <a:t>Evaluating Proposals</a:t>
            </a:r>
          </a:p>
          <a:p>
            <a:pPr marL="342900" indent="-342900">
              <a:buAutoNum type="arabicPeriod"/>
            </a:pPr>
            <a:endParaRPr lang="en-US" sz="1400" dirty="0"/>
          </a:p>
          <a:p>
            <a:pPr marL="342900" indent="-342900">
              <a:buAutoNum type="arabicPeriod"/>
            </a:pPr>
            <a:r>
              <a:rPr lang="en-US" sz="1400" dirty="0" smtClean="0"/>
              <a:t>Selecting the ESCO</a:t>
            </a:r>
          </a:p>
          <a:p>
            <a:pPr marL="342900" indent="-342900">
              <a:buAutoNum type="arabicPeriod"/>
            </a:pPr>
            <a:endParaRPr lang="en-US" sz="1400" dirty="0"/>
          </a:p>
          <a:p>
            <a:pPr marL="342900" indent="-342900">
              <a:buAutoNum type="arabicPeriod"/>
            </a:pPr>
            <a:r>
              <a:rPr lang="en-US" sz="1400" dirty="0" smtClean="0"/>
              <a:t>Awarding the contract</a:t>
            </a:r>
          </a:p>
          <a:p>
            <a:pPr marL="342900" indent="-342900">
              <a:buAutoNum type="arabicPeriod"/>
            </a:pPr>
            <a:endParaRPr lang="en-US" sz="1400" dirty="0"/>
          </a:p>
          <a:p>
            <a:pPr marL="342900" indent="-342900">
              <a:buAutoNum type="arabicPeriod"/>
            </a:pPr>
            <a:r>
              <a:rPr lang="en-US" sz="1400" dirty="0" smtClean="0"/>
              <a:t>Getting LGC approval of the financing and reporting to SEO</a:t>
            </a:r>
          </a:p>
          <a:p>
            <a:pPr marL="342900" indent="-342900">
              <a:buAutoNum type="arabicPeriod"/>
            </a:pPr>
            <a:endParaRPr lang="en-US" sz="1400" dirty="0" smtClean="0"/>
          </a:p>
          <a:p>
            <a:pPr marL="342900" indent="-342900">
              <a:buAutoNum type="arabicPeriod"/>
            </a:pPr>
            <a:r>
              <a:rPr lang="en-US" sz="1400" dirty="0" smtClean="0"/>
              <a:t>Budget considerations</a:t>
            </a:r>
          </a:p>
          <a:p>
            <a:pPr marL="342900" indent="-342900">
              <a:buAutoNum type="arabicPeriod"/>
            </a:pPr>
            <a:endParaRPr lang="en-US" sz="1400" dirty="0" smtClean="0"/>
          </a:p>
        </p:txBody>
      </p:sp>
      <p:sp>
        <p:nvSpPr>
          <p:cNvPr id="4" name="Slide Number Placeholder 3"/>
          <p:cNvSpPr>
            <a:spLocks noGrp="1"/>
          </p:cNvSpPr>
          <p:nvPr>
            <p:ph type="sldNum" sz="quarter" idx="10"/>
          </p:nvPr>
        </p:nvSpPr>
        <p:spPr/>
        <p:txBody>
          <a:bodyPr/>
          <a:lstStyle/>
          <a:p>
            <a:fld id="{6F1B3F29-C53F-42F5-A2AA-FFFD0C29932D}" type="slidenum">
              <a:rPr lang="en-US" smtClean="0"/>
              <a:pPr/>
              <a:t>11</a:t>
            </a:fld>
            <a:endParaRPr lang="en-US"/>
          </a:p>
        </p:txBody>
      </p:sp>
    </p:spTree>
    <p:extLst>
      <p:ext uri="{BB962C8B-B14F-4D97-AF65-F5344CB8AC3E}">
        <p14:creationId xmlns:p14="http://schemas.microsoft.com/office/powerpoint/2010/main" val="4272829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400" b="1" dirty="0"/>
              <a:t>Step 1:  Develop a Request for Proposals (RFP)</a:t>
            </a:r>
          </a:p>
          <a:p>
            <a:pPr marL="171450" indent="-171450">
              <a:buFont typeface="Arial" pitchFamily="34" charset="0"/>
              <a:buChar char="•"/>
            </a:pPr>
            <a:r>
              <a:rPr lang="en-US" sz="1400" dirty="0"/>
              <a:t>Must use RFP process for GESCs; exempt from almost all competitive procurement requirements (</a:t>
            </a:r>
            <a:r>
              <a:rPr lang="en-US" sz="1400" u="sng" dirty="0"/>
              <a:t>requirements for sealed plans on public construction project over certain dollar thresholds and architect/engineer conflicts of interest prohibitions still </a:t>
            </a:r>
            <a:r>
              <a:rPr lang="en-US" sz="1400" u="sng" dirty="0" smtClean="0"/>
              <a:t>apply, but can specify name brand equipment</a:t>
            </a:r>
            <a:r>
              <a:rPr lang="en-US" sz="1400" dirty="0" smtClean="0"/>
              <a:t>).</a:t>
            </a:r>
            <a:endParaRPr lang="en-US" sz="1400" dirty="0"/>
          </a:p>
          <a:p>
            <a:pPr marL="171450" lvl="0" indent="-171450">
              <a:buFont typeface="Arial" pitchFamily="34" charset="0"/>
              <a:buChar char="•"/>
            </a:pPr>
            <a:r>
              <a:rPr lang="en-US" sz="1400" dirty="0"/>
              <a:t>May choose to hire a consultant to assist with developing RFP and/or </a:t>
            </a:r>
            <a:r>
              <a:rPr lang="en-US" sz="1400" u="sng" dirty="0"/>
              <a:t>seek technical assistance from the State Energy Office</a:t>
            </a:r>
            <a:r>
              <a:rPr lang="en-US" sz="1400" dirty="0"/>
              <a:t>.</a:t>
            </a:r>
          </a:p>
          <a:p>
            <a:pPr marL="171450" lvl="0" indent="-171450">
              <a:buFont typeface="Arial" pitchFamily="34" charset="0"/>
              <a:buChar char="•"/>
            </a:pPr>
            <a:r>
              <a:rPr lang="en-US" sz="1400" dirty="0"/>
              <a:t>No statutory procedures required for hiring consultant (unless consultant is an architect or engineer, in which case </a:t>
            </a:r>
            <a:r>
              <a:rPr lang="en-US" sz="1400" u="sng" dirty="0"/>
              <a:t>Mini-Brooks Act </a:t>
            </a:r>
            <a:r>
              <a:rPr lang="en-US" sz="1400" dirty="0"/>
              <a:t>requirements apply unless local government exempts itself from those requirements – G.S. 143-64.31, -64.32).</a:t>
            </a:r>
          </a:p>
          <a:p>
            <a:pPr marL="171450" lvl="0" indent="-171450">
              <a:buFont typeface="Arial" pitchFamily="34" charset="0"/>
              <a:buChar char="•"/>
            </a:pPr>
            <a:r>
              <a:rPr lang="en-US" sz="1400" dirty="0"/>
              <a:t>Contract for </a:t>
            </a:r>
            <a:r>
              <a:rPr lang="en-US" sz="1400" u="sng" dirty="0"/>
              <a:t>consulting services or energy audit services is not a GESC </a:t>
            </a:r>
            <a:r>
              <a:rPr lang="en-US" sz="1400" dirty="0"/>
              <a:t>unless contract also includes evaluation, recommendation, or installation of energy conservation measures.</a:t>
            </a:r>
          </a:p>
          <a:p>
            <a:pPr marL="171450" lvl="0" indent="-171450">
              <a:buFont typeface="Arial" pitchFamily="34" charset="0"/>
              <a:buChar char="•"/>
            </a:pPr>
            <a:r>
              <a:rPr lang="en-US" sz="1400" dirty="0"/>
              <a:t>RFP </a:t>
            </a:r>
            <a:r>
              <a:rPr lang="en-US" sz="1400" u="sng" dirty="0"/>
              <a:t>must include </a:t>
            </a:r>
            <a:r>
              <a:rPr lang="en-US" sz="1400" dirty="0"/>
              <a:t>evaluation criteria and any other stipulations and clarifications the local government may require.</a:t>
            </a:r>
          </a:p>
          <a:p>
            <a:pPr marL="171450" lvl="0" indent="-171450">
              <a:buFont typeface="Arial" pitchFamily="34" charset="0"/>
              <a:buChar char="•"/>
            </a:pPr>
            <a:r>
              <a:rPr lang="en-US" sz="1400" dirty="0"/>
              <a:t>Local government responsible for establishing </a:t>
            </a:r>
            <a:r>
              <a:rPr lang="en-US" sz="1400" u="sng" dirty="0"/>
              <a:t>baseline of previous energy costs</a:t>
            </a:r>
            <a:r>
              <a:rPr lang="en-US" sz="1400" dirty="0"/>
              <a:t>, including captured lost revenues</a:t>
            </a:r>
            <a:r>
              <a:rPr lang="en-US" sz="1400" dirty="0" smtClean="0"/>
              <a:t>. – You do this by calculating your past energy costs, such as previous electricity usage and costs.</a:t>
            </a:r>
            <a:endParaRPr lang="en-US" sz="1400" dirty="0"/>
          </a:p>
          <a:p>
            <a:endParaRPr lang="en-US"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12</a:t>
            </a:fld>
            <a:endParaRPr lang="en-US"/>
          </a:p>
        </p:txBody>
      </p:sp>
    </p:spTree>
    <p:extLst>
      <p:ext uri="{BB962C8B-B14F-4D97-AF65-F5344CB8AC3E}">
        <p14:creationId xmlns:p14="http://schemas.microsoft.com/office/powerpoint/2010/main" val="2141940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400" b="1" dirty="0"/>
              <a:t>Step 2:  </a:t>
            </a:r>
            <a:r>
              <a:rPr lang="en-US" sz="1400" b="1" u="sng" dirty="0"/>
              <a:t>Issue</a:t>
            </a:r>
            <a:r>
              <a:rPr lang="en-US" sz="1400" b="1" dirty="0"/>
              <a:t> a Request for Proposals (RFP)</a:t>
            </a:r>
          </a:p>
          <a:p>
            <a:pPr marL="285750" indent="-285750">
              <a:buFont typeface="Arial" pitchFamily="34" charset="0"/>
              <a:buChar char="•"/>
            </a:pPr>
            <a:r>
              <a:rPr lang="en-US" sz="1400" dirty="0"/>
              <a:t>Must </a:t>
            </a:r>
            <a:r>
              <a:rPr lang="en-US" sz="1400" u="sng" dirty="0"/>
              <a:t>publish notice</a:t>
            </a:r>
            <a:r>
              <a:rPr lang="en-US" sz="1400" dirty="0"/>
              <a:t> of RFP at least </a:t>
            </a:r>
            <a:r>
              <a:rPr lang="en-US" sz="1400" u="sng" dirty="0"/>
              <a:t>15 days prior </a:t>
            </a:r>
            <a:r>
              <a:rPr lang="en-US" sz="1400" dirty="0"/>
              <a:t>to time of opening.</a:t>
            </a:r>
          </a:p>
          <a:p>
            <a:pPr marL="285750" indent="-285750">
              <a:buFont typeface="Arial" pitchFamily="34" charset="0"/>
              <a:buChar char="•"/>
            </a:pPr>
            <a:r>
              <a:rPr lang="en-US" sz="1400" dirty="0"/>
              <a:t>Notice must be published in </a:t>
            </a:r>
            <a:r>
              <a:rPr lang="en-US" sz="1400" u="sng" dirty="0"/>
              <a:t>newspaper of general circulation </a:t>
            </a:r>
            <a:r>
              <a:rPr lang="en-US" sz="1400" dirty="0"/>
              <a:t>in local government’s geographical </a:t>
            </a:r>
            <a:r>
              <a:rPr lang="en-US" sz="1400" dirty="0" smtClean="0"/>
              <a:t>area (similar to other published notice requirements) – can also advertise notice electronically, but MUST publish in newspaper.</a:t>
            </a:r>
            <a:endParaRPr lang="en-US" sz="1400" dirty="0"/>
          </a:p>
          <a:p>
            <a:pPr marL="285750" indent="-285750">
              <a:buFont typeface="Arial" pitchFamily="34" charset="0"/>
              <a:buChar char="•"/>
            </a:pPr>
            <a:r>
              <a:rPr lang="en-US" sz="1400" dirty="0"/>
              <a:t>Notice </a:t>
            </a:r>
            <a:r>
              <a:rPr lang="en-US" sz="1400" u="sng" dirty="0"/>
              <a:t>must include</a:t>
            </a:r>
            <a:r>
              <a:rPr lang="en-US" sz="1400" dirty="0"/>
              <a:t>:</a:t>
            </a:r>
          </a:p>
          <a:p>
            <a:pPr marL="742950" lvl="1" indent="-285750">
              <a:buFont typeface="Arial" pitchFamily="34" charset="0"/>
              <a:buChar char="•"/>
            </a:pPr>
            <a:r>
              <a:rPr lang="en-US" sz="1400" dirty="0"/>
              <a:t>Name and address of local government</a:t>
            </a:r>
          </a:p>
          <a:p>
            <a:pPr marL="742950" lvl="1" indent="-285750">
              <a:buFont typeface="Arial" pitchFamily="34" charset="0"/>
              <a:buChar char="•"/>
            </a:pPr>
            <a:r>
              <a:rPr lang="en-US" sz="1400" dirty="0"/>
              <a:t>Name, address, title, and telephone number of contact person</a:t>
            </a:r>
          </a:p>
          <a:p>
            <a:pPr marL="742950" lvl="1" indent="-285750">
              <a:buFont typeface="Arial" pitchFamily="34" charset="0"/>
              <a:buChar char="•"/>
            </a:pPr>
            <a:r>
              <a:rPr lang="en-US" sz="1400" dirty="0"/>
              <a:t>Notice indicating that local government is requesting qualified providers to propose energy conservation measures through a GESC</a:t>
            </a:r>
          </a:p>
          <a:p>
            <a:pPr marL="742950" lvl="1" indent="-285750">
              <a:buFont typeface="Arial" pitchFamily="34" charset="0"/>
              <a:buChar char="•"/>
            </a:pPr>
            <a:r>
              <a:rPr lang="en-US" sz="1400" dirty="0"/>
              <a:t>Date, time, and location where proposals must be received</a:t>
            </a:r>
          </a:p>
          <a:p>
            <a:pPr marL="742950" lvl="1" indent="-285750">
              <a:buFont typeface="Arial" pitchFamily="34" charset="0"/>
              <a:buChar char="•"/>
            </a:pPr>
            <a:r>
              <a:rPr lang="en-US" sz="1400" dirty="0"/>
              <a:t>Evaluation criteria</a:t>
            </a:r>
          </a:p>
          <a:p>
            <a:pPr marL="742950" lvl="1" indent="-285750">
              <a:buFont typeface="Arial" pitchFamily="34" charset="0"/>
              <a:buChar char="•"/>
            </a:pPr>
            <a:r>
              <a:rPr lang="en-US" sz="1400" dirty="0"/>
              <a:t>Statement reserving the right to reject any or all proposals</a:t>
            </a:r>
          </a:p>
          <a:p>
            <a:pPr marL="742950" lvl="1" indent="-285750">
              <a:buFont typeface="Arial" pitchFamily="34" charset="0"/>
              <a:buChar char="•"/>
            </a:pPr>
            <a:r>
              <a:rPr lang="en-US" sz="1400" dirty="0"/>
              <a:t>Any other stipulations and clarifications the local government may require</a:t>
            </a:r>
          </a:p>
          <a:p>
            <a:pPr marL="285750" indent="-285750">
              <a:buFont typeface="Arial" pitchFamily="34" charset="0"/>
              <a:buChar char="•"/>
            </a:pPr>
            <a:r>
              <a:rPr lang="en-US" sz="1400" dirty="0"/>
              <a:t>Minority business participation requirements under G.S. 143-128.2 apply.</a:t>
            </a:r>
          </a:p>
          <a:p>
            <a:r>
              <a:rPr lang="en-US" dirty="0"/>
              <a:t> </a:t>
            </a:r>
          </a:p>
          <a:p>
            <a:endParaRPr lang="en-US"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13</a:t>
            </a:fld>
            <a:endParaRPr lang="en-US"/>
          </a:p>
        </p:txBody>
      </p:sp>
    </p:spTree>
    <p:extLst>
      <p:ext uri="{BB962C8B-B14F-4D97-AF65-F5344CB8AC3E}">
        <p14:creationId xmlns:p14="http://schemas.microsoft.com/office/powerpoint/2010/main" val="2023297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b="1" dirty="0"/>
              <a:t>Step 3:  </a:t>
            </a:r>
            <a:r>
              <a:rPr lang="en-US" sz="1400" b="1" u="sng" dirty="0"/>
              <a:t>Receive</a:t>
            </a:r>
            <a:r>
              <a:rPr lang="en-US" sz="1400" b="1" dirty="0"/>
              <a:t> proposals in response to RFP </a:t>
            </a:r>
            <a:r>
              <a:rPr lang="en-US" sz="1400" b="1" dirty="0" smtClean="0"/>
              <a:t>solicitation</a:t>
            </a:r>
          </a:p>
          <a:p>
            <a:endParaRPr lang="en-US" sz="1400" b="1" dirty="0"/>
          </a:p>
          <a:p>
            <a:pPr marL="285750" indent="-285750">
              <a:buFont typeface="Arial" pitchFamily="34" charset="0"/>
              <a:buChar char="•"/>
            </a:pPr>
            <a:r>
              <a:rPr lang="en-US" sz="1400" dirty="0"/>
              <a:t>Proposals must be sealed</a:t>
            </a:r>
            <a:r>
              <a:rPr lang="en-US" sz="1400" dirty="0" smtClean="0"/>
              <a:t>.</a:t>
            </a:r>
          </a:p>
          <a:p>
            <a:pPr marL="285750" indent="-285750">
              <a:buFont typeface="Arial" pitchFamily="34" charset="0"/>
              <a:buChar char="•"/>
            </a:pPr>
            <a:endParaRPr lang="en-US" sz="1400" dirty="0"/>
          </a:p>
          <a:p>
            <a:pPr marL="285750" indent="-285750">
              <a:buFont typeface="Arial" pitchFamily="34" charset="0"/>
              <a:buChar char="•"/>
            </a:pPr>
            <a:r>
              <a:rPr lang="en-US" sz="1400" dirty="0"/>
              <a:t>Cannot open until date and time specified in notice.</a:t>
            </a:r>
          </a:p>
          <a:p>
            <a:endParaRPr lang="en-US" sz="1400"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14</a:t>
            </a:fld>
            <a:endParaRPr lang="en-US"/>
          </a:p>
        </p:txBody>
      </p:sp>
    </p:spTree>
    <p:extLst>
      <p:ext uri="{BB962C8B-B14F-4D97-AF65-F5344CB8AC3E}">
        <p14:creationId xmlns:p14="http://schemas.microsoft.com/office/powerpoint/2010/main" val="10341660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t>Step 4:  </a:t>
            </a:r>
            <a:r>
              <a:rPr lang="en-US" sz="1400" b="1" u="sng" dirty="0"/>
              <a:t>Open</a:t>
            </a:r>
            <a:r>
              <a:rPr lang="en-US" sz="1400" b="1" dirty="0"/>
              <a:t> proposals received in response to RFP solicitation</a:t>
            </a:r>
          </a:p>
          <a:p>
            <a:pPr marL="285750" indent="-285750">
              <a:buFont typeface="Arial" pitchFamily="34" charset="0"/>
              <a:buChar char="•"/>
            </a:pPr>
            <a:r>
              <a:rPr lang="en-US" sz="1400" dirty="0"/>
              <a:t>Must have at least 2 proposals from qualified providers to award contract.  </a:t>
            </a:r>
            <a:endParaRPr lang="en-US" sz="1400" dirty="0" smtClean="0"/>
          </a:p>
          <a:p>
            <a:pPr marL="285750" indent="-285750">
              <a:buFont typeface="Arial" pitchFamily="34" charset="0"/>
              <a:buChar char="•"/>
            </a:pPr>
            <a:r>
              <a:rPr lang="en-US" sz="1400" dirty="0" smtClean="0"/>
              <a:t>If </a:t>
            </a:r>
            <a:r>
              <a:rPr lang="en-US" sz="1400" dirty="0"/>
              <a:t>only 1 proposal from a qualified provider is received, must republish for 15 days – if only 1 proposal from qualified provider is received after republishing, can open and select the proposal if qualified.</a:t>
            </a:r>
          </a:p>
          <a:p>
            <a:pPr marL="285750" indent="-285750">
              <a:buFont typeface="Arial" pitchFamily="34" charset="0"/>
              <a:buChar char="•"/>
            </a:pPr>
            <a:r>
              <a:rPr lang="en-US" sz="1400" dirty="0"/>
              <a:t>Proposals must be opened by employee of local governmental or member of governing board.</a:t>
            </a:r>
          </a:p>
          <a:p>
            <a:pPr marL="285750" indent="-285750">
              <a:buFont typeface="Arial" pitchFamily="34" charset="0"/>
              <a:buChar char="•"/>
            </a:pPr>
            <a:r>
              <a:rPr lang="en-US" sz="1400" dirty="0"/>
              <a:t>Proposals must be opened in </a:t>
            </a:r>
            <a:r>
              <a:rPr lang="en-US" sz="1400" dirty="0" smtClean="0"/>
              <a:t>public (at time, date, and location announced in published notice).</a:t>
            </a:r>
            <a:endParaRPr lang="en-US" sz="1400" dirty="0"/>
          </a:p>
          <a:p>
            <a:pPr marL="285750" indent="-285750">
              <a:buFont typeface="Arial" pitchFamily="34" charset="0"/>
              <a:buChar char="•"/>
            </a:pPr>
            <a:r>
              <a:rPr lang="en-US" sz="1400" dirty="0"/>
              <a:t>Contents of proposals must be announced and recorded in minutes of governing </a:t>
            </a:r>
            <a:r>
              <a:rPr lang="en-US" sz="1400" dirty="0" smtClean="0"/>
              <a:t>body (suggest including summary of proposals in minutes and incorporating responses themselves by reference, with indication in minutes where complete proposals are located, such as in finance office or clerk’s office)</a:t>
            </a:r>
            <a:endParaRPr lang="en-US" sz="1400" dirty="0"/>
          </a:p>
          <a:p>
            <a:endParaRPr lang="en-US"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15</a:t>
            </a:fld>
            <a:endParaRPr lang="en-US"/>
          </a:p>
        </p:txBody>
      </p:sp>
    </p:spTree>
    <p:extLst>
      <p:ext uri="{BB962C8B-B14F-4D97-AF65-F5344CB8AC3E}">
        <p14:creationId xmlns:p14="http://schemas.microsoft.com/office/powerpoint/2010/main" val="19357634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t>Step 5:  </a:t>
            </a:r>
            <a:r>
              <a:rPr lang="en-US" sz="1400" b="1" u="sng" dirty="0"/>
              <a:t>Evaluate</a:t>
            </a:r>
            <a:r>
              <a:rPr lang="en-US" sz="1400" b="1" dirty="0"/>
              <a:t> proposals</a:t>
            </a:r>
          </a:p>
          <a:p>
            <a:pPr marL="171450" lvl="0" indent="-171450">
              <a:buFont typeface="Arial" pitchFamily="34" charset="0"/>
              <a:buChar char="•"/>
            </a:pPr>
            <a:r>
              <a:rPr lang="en-US" sz="1400" dirty="0"/>
              <a:t>Proposals </a:t>
            </a:r>
            <a:r>
              <a:rPr lang="en-US" sz="1400" u="sng" dirty="0"/>
              <a:t>must </a:t>
            </a:r>
            <a:r>
              <a:rPr lang="en-US" sz="1400" dirty="0"/>
              <a:t>include estimates of all costs of:</a:t>
            </a:r>
          </a:p>
          <a:p>
            <a:pPr lvl="1"/>
            <a:r>
              <a:rPr lang="en-US" sz="1400" dirty="0"/>
              <a:t>Design and engineering</a:t>
            </a:r>
          </a:p>
          <a:p>
            <a:pPr lvl="1"/>
            <a:r>
              <a:rPr lang="en-US" sz="1400" dirty="0"/>
              <a:t>Installation, modification, or remodeling</a:t>
            </a:r>
          </a:p>
          <a:p>
            <a:pPr lvl="1"/>
            <a:r>
              <a:rPr lang="en-US" sz="1400" dirty="0"/>
              <a:t>Maintenance, repairs, and training</a:t>
            </a:r>
          </a:p>
          <a:p>
            <a:pPr lvl="1"/>
            <a:r>
              <a:rPr lang="en-US" sz="1400" dirty="0"/>
              <a:t>Debt service </a:t>
            </a:r>
          </a:p>
          <a:p>
            <a:pPr lvl="1"/>
            <a:r>
              <a:rPr lang="en-US" sz="1400" dirty="0"/>
              <a:t>Energy savings</a:t>
            </a:r>
          </a:p>
          <a:p>
            <a:pPr marL="171450" lvl="0" indent="-171450">
              <a:buFont typeface="Arial" pitchFamily="34" charset="0"/>
              <a:buChar char="•"/>
            </a:pPr>
            <a:r>
              <a:rPr lang="en-US" sz="1400" dirty="0"/>
              <a:t>Proposals </a:t>
            </a:r>
            <a:r>
              <a:rPr lang="en-US" sz="1400" u="sng" dirty="0"/>
              <a:t>must be evaluated </a:t>
            </a:r>
            <a:r>
              <a:rPr lang="en-US" sz="1400" dirty="0"/>
              <a:t>by a licensed architect or engineer to determine that proposal includes all required cost estimates and other criteria in RFP; local government is not bound by architect or engineer’s recommendation.</a:t>
            </a:r>
          </a:p>
          <a:p>
            <a:pPr marL="171450" lvl="0" indent="-171450">
              <a:buFont typeface="Arial" pitchFamily="34" charset="0"/>
              <a:buChar char="•"/>
            </a:pPr>
            <a:r>
              <a:rPr lang="en-US" sz="1400" dirty="0"/>
              <a:t>Local government may require proposals to include cost for hiring architect or engineer to conduct this review.  Hiring an architect or engineer is governed by </a:t>
            </a:r>
            <a:r>
              <a:rPr lang="en-US" sz="1400" u="sng" dirty="0"/>
              <a:t>Mini-Brooks Act </a:t>
            </a:r>
            <a:r>
              <a:rPr lang="en-US" sz="1400" dirty="0"/>
              <a:t>(G.S. 143-64.31) unless the local government exempts itself from these requirements (G.S. 143-64.32).</a:t>
            </a:r>
          </a:p>
          <a:p>
            <a:pPr marL="171450" lvl="0" indent="-171450">
              <a:buFont typeface="Arial" pitchFamily="34" charset="0"/>
              <a:buChar char="•"/>
            </a:pPr>
            <a:r>
              <a:rPr lang="en-US" sz="1400" dirty="0"/>
              <a:t>May </a:t>
            </a:r>
            <a:r>
              <a:rPr lang="en-US" sz="1400" u="sng" dirty="0"/>
              <a:t>communicate and negotiate </a:t>
            </a:r>
            <a:r>
              <a:rPr lang="en-US" sz="1400" dirty="0"/>
              <a:t>with providers during evaluation </a:t>
            </a:r>
            <a:r>
              <a:rPr lang="en-US" sz="1400" dirty="0" smtClean="0"/>
              <a:t>period (Statute defines RFP as “negotiated procurement process”</a:t>
            </a:r>
            <a:endParaRPr lang="en-US" sz="1400" dirty="0"/>
          </a:p>
          <a:p>
            <a:endParaRPr lang="en-US"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16</a:t>
            </a:fld>
            <a:endParaRPr lang="en-US"/>
          </a:p>
        </p:txBody>
      </p:sp>
    </p:spTree>
    <p:extLst>
      <p:ext uri="{BB962C8B-B14F-4D97-AF65-F5344CB8AC3E}">
        <p14:creationId xmlns:p14="http://schemas.microsoft.com/office/powerpoint/2010/main" val="6143374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t>Step 6:  </a:t>
            </a:r>
            <a:r>
              <a:rPr lang="en-US" sz="1400" b="1" u="sng" dirty="0"/>
              <a:t>Select</a:t>
            </a:r>
            <a:r>
              <a:rPr lang="en-US" sz="1400" b="1" dirty="0"/>
              <a:t> the qualified provider that best meets the unit’s needs, considering </a:t>
            </a:r>
            <a:r>
              <a:rPr lang="en-US" sz="1400" b="1" u="sng" dirty="0"/>
              <a:t>statutory</a:t>
            </a:r>
            <a:r>
              <a:rPr lang="en-US" sz="1400" b="1" dirty="0"/>
              <a:t> criteria:</a:t>
            </a:r>
          </a:p>
          <a:p>
            <a:pPr marL="342900" indent="-342900">
              <a:buFont typeface="+mj-lt"/>
              <a:buAutoNum type="arabicPeriod"/>
            </a:pPr>
            <a:r>
              <a:rPr lang="en-US" sz="1400" dirty="0" smtClean="0"/>
              <a:t>Prices.</a:t>
            </a:r>
          </a:p>
          <a:p>
            <a:pPr marL="342900" indent="-342900">
              <a:buFont typeface="+mj-lt"/>
              <a:buAutoNum type="arabicPeriod"/>
            </a:pPr>
            <a:r>
              <a:rPr lang="en-US" sz="1400" dirty="0" smtClean="0"/>
              <a:t>Proposed </a:t>
            </a:r>
            <a:r>
              <a:rPr lang="en-US" sz="1400" dirty="0"/>
              <a:t>costs of construction, financing, maintenance, and </a:t>
            </a:r>
            <a:r>
              <a:rPr lang="en-US" sz="1400" dirty="0" smtClean="0"/>
              <a:t>training.</a:t>
            </a:r>
          </a:p>
          <a:p>
            <a:pPr marL="342900" indent="-342900">
              <a:buFont typeface="+mj-lt"/>
              <a:buAutoNum type="arabicPeriod"/>
            </a:pPr>
            <a:r>
              <a:rPr lang="en-US" sz="1400" dirty="0" smtClean="0"/>
              <a:t>Quality </a:t>
            </a:r>
            <a:r>
              <a:rPr lang="en-US" sz="1400" dirty="0"/>
              <a:t>of </a:t>
            </a:r>
            <a:r>
              <a:rPr lang="en-US" sz="1400" dirty="0" smtClean="0"/>
              <a:t>products.</a:t>
            </a:r>
          </a:p>
          <a:p>
            <a:pPr marL="342900" indent="-342900">
              <a:buFont typeface="+mj-lt"/>
              <a:buAutoNum type="arabicPeriod"/>
            </a:pPr>
            <a:r>
              <a:rPr lang="en-US" sz="1400" dirty="0" smtClean="0"/>
              <a:t>Amount </a:t>
            </a:r>
            <a:r>
              <a:rPr lang="en-US" sz="1400" dirty="0"/>
              <a:t>of energy </a:t>
            </a:r>
            <a:r>
              <a:rPr lang="en-US" sz="1400" dirty="0" smtClean="0"/>
              <a:t>savings.</a:t>
            </a:r>
          </a:p>
          <a:p>
            <a:pPr marL="342900" indent="-342900">
              <a:buFont typeface="+mj-lt"/>
              <a:buAutoNum type="arabicPeriod"/>
            </a:pPr>
            <a:r>
              <a:rPr lang="en-US" sz="1400" dirty="0" smtClean="0"/>
              <a:t>General </a:t>
            </a:r>
            <a:r>
              <a:rPr lang="en-US" sz="1400" dirty="0"/>
              <a:t>reputation and performance capabilities of qualified </a:t>
            </a:r>
            <a:r>
              <a:rPr lang="en-US" sz="1400" dirty="0" smtClean="0"/>
              <a:t>providers.</a:t>
            </a:r>
          </a:p>
          <a:p>
            <a:pPr marL="342900" indent="-342900">
              <a:buFont typeface="+mj-lt"/>
              <a:buAutoNum type="arabicPeriod"/>
            </a:pPr>
            <a:r>
              <a:rPr lang="en-US" sz="1400" dirty="0" smtClean="0"/>
              <a:t>Substantial </a:t>
            </a:r>
            <a:r>
              <a:rPr lang="en-US" sz="1400" dirty="0"/>
              <a:t>conformity with specifications and other conditions of </a:t>
            </a:r>
            <a:r>
              <a:rPr lang="en-US" sz="1400" dirty="0" smtClean="0"/>
              <a:t>RFP.</a:t>
            </a:r>
          </a:p>
          <a:p>
            <a:pPr marL="342900" indent="-342900">
              <a:buFont typeface="+mj-lt"/>
              <a:buAutoNum type="arabicPeriod"/>
            </a:pPr>
            <a:r>
              <a:rPr lang="en-US" sz="1400" dirty="0" smtClean="0"/>
              <a:t>Time </a:t>
            </a:r>
            <a:r>
              <a:rPr lang="en-US" sz="1400" dirty="0"/>
              <a:t>for </a:t>
            </a:r>
            <a:r>
              <a:rPr lang="en-US" sz="1400" dirty="0" smtClean="0"/>
              <a:t>performance.</a:t>
            </a:r>
          </a:p>
          <a:p>
            <a:pPr marL="342900" indent="-342900">
              <a:buFont typeface="+mj-lt"/>
              <a:buAutoNum type="arabicPeriod"/>
            </a:pPr>
            <a:r>
              <a:rPr lang="en-US" sz="1400" dirty="0" smtClean="0"/>
              <a:t>Other </a:t>
            </a:r>
            <a:r>
              <a:rPr lang="en-US" sz="1400" dirty="0"/>
              <a:t>factors deemed necessary </a:t>
            </a:r>
            <a:r>
              <a:rPr lang="en-US" sz="1400" dirty="0" smtClean="0"/>
              <a:t> - other </a:t>
            </a:r>
            <a:r>
              <a:rPr lang="en-US" sz="1400" dirty="0"/>
              <a:t>factors must be “made a matter of record</a:t>
            </a:r>
            <a:r>
              <a:rPr lang="en-US" sz="1400" dirty="0" smtClean="0"/>
              <a:t>”, meaning must be included in the RFP</a:t>
            </a:r>
            <a:endParaRPr lang="en-US" sz="1400" dirty="0"/>
          </a:p>
          <a:p>
            <a:pPr lvl="1"/>
            <a:endParaRPr lang="en-US" sz="1400" dirty="0" smtClean="0"/>
          </a:p>
          <a:p>
            <a:r>
              <a:rPr lang="en-US" sz="1400" dirty="0" smtClean="0"/>
              <a:t>Standard </a:t>
            </a:r>
            <a:r>
              <a:rPr lang="en-US" sz="1400" dirty="0"/>
              <a:t>of award is “provider that best meets the unit’s needs”; </a:t>
            </a:r>
            <a:r>
              <a:rPr lang="en-US" sz="1400" u="sng" dirty="0"/>
              <a:t>not bound</a:t>
            </a:r>
            <a:r>
              <a:rPr lang="en-US" sz="1400" dirty="0"/>
              <a:t> by lowest responsive responsible bidder standard.</a:t>
            </a:r>
          </a:p>
          <a:p>
            <a:endParaRPr lang="en-US"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17</a:t>
            </a:fld>
            <a:endParaRPr lang="en-US"/>
          </a:p>
        </p:txBody>
      </p:sp>
    </p:spTree>
    <p:extLst>
      <p:ext uri="{BB962C8B-B14F-4D97-AF65-F5344CB8AC3E}">
        <p14:creationId xmlns:p14="http://schemas.microsoft.com/office/powerpoint/2010/main" val="29035706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400" b="1" dirty="0" smtClean="0"/>
              <a:t>Step 7:  Award the GESC </a:t>
            </a:r>
          </a:p>
          <a:p>
            <a:pPr marL="285750" lvl="0" indent="-285750">
              <a:buFont typeface="Arial" pitchFamily="34" charset="0"/>
              <a:buChar char="•"/>
            </a:pPr>
            <a:r>
              <a:rPr lang="en-US" sz="1400" dirty="0" smtClean="0"/>
              <a:t>Notice </a:t>
            </a:r>
            <a:r>
              <a:rPr lang="en-US" sz="1400" dirty="0"/>
              <a:t>of award must be </a:t>
            </a:r>
            <a:r>
              <a:rPr lang="en-US" sz="1400" u="sng" dirty="0"/>
              <a:t>published at least 15 days prior </a:t>
            </a:r>
            <a:r>
              <a:rPr lang="en-US" sz="1400" dirty="0" smtClean="0"/>
              <a:t>to the </a:t>
            </a:r>
            <a:r>
              <a:rPr lang="en-US" sz="1400" dirty="0"/>
              <a:t>meeting at which award will be approved; notice must include:</a:t>
            </a:r>
          </a:p>
          <a:p>
            <a:pPr lvl="1"/>
            <a:r>
              <a:rPr lang="en-US" sz="1400" dirty="0"/>
              <a:t>Time, date, and location of meeting</a:t>
            </a:r>
          </a:p>
          <a:p>
            <a:pPr lvl="1"/>
            <a:r>
              <a:rPr lang="en-US" sz="1400" dirty="0"/>
              <a:t>Names of parties to the contract</a:t>
            </a:r>
          </a:p>
          <a:p>
            <a:pPr lvl="1"/>
            <a:r>
              <a:rPr lang="en-US" sz="1400" dirty="0"/>
              <a:t>Purpose of the </a:t>
            </a:r>
            <a:r>
              <a:rPr lang="en-US" sz="1400" dirty="0" smtClean="0"/>
              <a:t>contract</a:t>
            </a:r>
          </a:p>
          <a:p>
            <a:r>
              <a:rPr lang="en-US" sz="1400" dirty="0" smtClean="0"/>
              <a:t>(Note:  Since governing board approval is not statutorily required, not sure what “meeting” the statute is referring to, but because Board approval is required for financing, interpret this to be a meeting of the governing board)</a:t>
            </a:r>
            <a:endParaRPr lang="en-US" sz="1400" dirty="0"/>
          </a:p>
          <a:p>
            <a:pPr marL="285750" lvl="0" indent="-285750">
              <a:buFont typeface="Arial" pitchFamily="34" charset="0"/>
              <a:buChar char="•"/>
            </a:pPr>
            <a:r>
              <a:rPr lang="en-US" sz="1400" dirty="0"/>
              <a:t>Term of contract cannot exceed </a:t>
            </a:r>
            <a:r>
              <a:rPr lang="en-US" sz="1400" u="sng" dirty="0"/>
              <a:t>20 years </a:t>
            </a:r>
            <a:r>
              <a:rPr lang="en-US" sz="1400" dirty="0"/>
              <a:t>from the date of installation and local government’s acceptance of energy conservation measures.</a:t>
            </a:r>
          </a:p>
          <a:p>
            <a:pPr marL="285750" lvl="0" indent="-285750">
              <a:buFont typeface="Arial" pitchFamily="34" charset="0"/>
              <a:buChar char="•"/>
            </a:pPr>
            <a:r>
              <a:rPr lang="en-US" sz="1400" dirty="0"/>
              <a:t>Local government must find that </a:t>
            </a:r>
            <a:r>
              <a:rPr lang="en-US" sz="1400" u="sng" dirty="0"/>
              <a:t>energy savings will equal or exceed “total cost” of the contract.</a:t>
            </a:r>
          </a:p>
          <a:p>
            <a:pPr marL="285750" lvl="0" indent="-285750">
              <a:buFont typeface="Arial" pitchFamily="34" charset="0"/>
              <a:buChar char="•"/>
            </a:pPr>
            <a:r>
              <a:rPr lang="en-US" sz="1400" u="sng" dirty="0"/>
              <a:t>“Total costs” include</a:t>
            </a:r>
            <a:r>
              <a:rPr lang="en-US" sz="1400" dirty="0"/>
              <a:t> not only costs of </a:t>
            </a:r>
            <a:r>
              <a:rPr lang="en-US" sz="1400" dirty="0" smtClean="0"/>
              <a:t>construction and items purchased, </a:t>
            </a:r>
            <a:r>
              <a:rPr lang="en-US" sz="1400" dirty="0"/>
              <a:t>but also other costs associated with </a:t>
            </a:r>
            <a:r>
              <a:rPr lang="en-US" sz="1400" dirty="0" smtClean="0"/>
              <a:t>the contract  over the life of the contract, including </a:t>
            </a:r>
            <a:r>
              <a:rPr lang="en-US" sz="1400" dirty="0"/>
              <a:t>costs of </a:t>
            </a:r>
            <a:r>
              <a:rPr lang="en-US" sz="1400" dirty="0" smtClean="0"/>
              <a:t>financing and interest, </a:t>
            </a:r>
            <a:r>
              <a:rPr lang="en-US" sz="1400" dirty="0"/>
              <a:t>maintenance, and </a:t>
            </a:r>
            <a:r>
              <a:rPr lang="en-US" sz="1400" dirty="0" smtClean="0"/>
              <a:t>training.</a:t>
            </a:r>
            <a:endParaRPr lang="en-US" sz="1400" dirty="0"/>
          </a:p>
          <a:p>
            <a:endParaRPr lang="en-US" sz="1400"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18</a:t>
            </a:fld>
            <a:endParaRPr lang="en-US"/>
          </a:p>
        </p:txBody>
      </p:sp>
    </p:spTree>
    <p:extLst>
      <p:ext uri="{BB962C8B-B14F-4D97-AF65-F5344CB8AC3E}">
        <p14:creationId xmlns:p14="http://schemas.microsoft.com/office/powerpoint/2010/main" val="34144299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24085"/>
            <a:ext cx="5486400" cy="4652446"/>
          </a:xfrm>
        </p:spPr>
        <p:txBody>
          <a:bodyPr>
            <a:normAutofit lnSpcReduction="10000"/>
          </a:bodyPr>
          <a:lstStyle/>
          <a:p>
            <a:pPr lvl="0"/>
            <a:r>
              <a:rPr lang="en-US" sz="1400" b="1" dirty="0" smtClean="0"/>
              <a:t>Awarding the GESC (cont’d)</a:t>
            </a:r>
          </a:p>
          <a:p>
            <a:pPr marL="285750" lvl="0" indent="-285750">
              <a:buFont typeface="Arial" pitchFamily="34" charset="0"/>
              <a:buChar char="•"/>
            </a:pPr>
            <a:r>
              <a:rPr lang="en-US" sz="1400" dirty="0" smtClean="0"/>
              <a:t>Energy </a:t>
            </a:r>
            <a:r>
              <a:rPr lang="en-US" sz="1400" dirty="0"/>
              <a:t>conservation measures must be for </a:t>
            </a:r>
            <a:r>
              <a:rPr lang="en-US" sz="1400" u="sng" dirty="0"/>
              <a:t>existing building or utility </a:t>
            </a:r>
            <a:r>
              <a:rPr lang="en-US" sz="1400" dirty="0"/>
              <a:t>structure (cannot be for new construction).</a:t>
            </a:r>
          </a:p>
          <a:p>
            <a:pPr marL="285750" lvl="0" indent="-285750">
              <a:buFont typeface="Arial" pitchFamily="34" charset="0"/>
              <a:buChar char="•"/>
            </a:pPr>
            <a:r>
              <a:rPr lang="en-US" sz="1400" dirty="0" smtClean="0"/>
              <a:t>ESCO </a:t>
            </a:r>
            <a:r>
              <a:rPr lang="en-US" sz="1400" dirty="0"/>
              <a:t>must give a bond (in form acceptable to State Treasurer) equaling 100% of “total cost” of contract; bonds subject to Article 3 of G.S. Chapter 44A.  This bond guarantees the savings under the contract - if savings from contract are less than projected and all required shortfall payments to local government have not been made, local government may terminate contract without incurring any additional obligation to provider.</a:t>
            </a:r>
          </a:p>
          <a:p>
            <a:pPr marL="285750" lvl="0" indent="-285750">
              <a:buFont typeface="Arial" pitchFamily="34" charset="0"/>
              <a:buChar char="•"/>
            </a:pPr>
            <a:r>
              <a:rPr lang="en-US" sz="1400" dirty="0" smtClean="0"/>
              <a:t>While maintenance can be a part of the contract, the ESCO </a:t>
            </a:r>
            <a:r>
              <a:rPr lang="en-US" sz="1400" u="sng" dirty="0" smtClean="0"/>
              <a:t>cannot </a:t>
            </a:r>
            <a:r>
              <a:rPr lang="en-US" sz="1400" u="sng" dirty="0"/>
              <a:t>require</a:t>
            </a:r>
            <a:r>
              <a:rPr lang="en-US" sz="1400" dirty="0"/>
              <a:t> local government to </a:t>
            </a:r>
            <a:r>
              <a:rPr lang="en-US" sz="1400" u="sng" dirty="0"/>
              <a:t>purchase a maintenance contract</a:t>
            </a:r>
            <a:r>
              <a:rPr lang="en-US" sz="1400" dirty="0"/>
              <a:t> if the local government uses its own forces or hires another maintenance firm.</a:t>
            </a:r>
          </a:p>
          <a:p>
            <a:pPr marL="285750" lvl="0" indent="-285750">
              <a:buFont typeface="Arial" pitchFamily="34" charset="0"/>
              <a:buChar char="•"/>
            </a:pPr>
            <a:r>
              <a:rPr lang="en-US" sz="1400" dirty="0"/>
              <a:t>Must </a:t>
            </a:r>
            <a:r>
              <a:rPr lang="en-US" sz="1400" u="sng" dirty="0"/>
              <a:t>stipulate</a:t>
            </a:r>
            <a:r>
              <a:rPr lang="en-US" sz="1400" dirty="0"/>
              <a:t> that contract does not constitute a direct or indirect pledge of taxing power or full faith and credit of the local government.</a:t>
            </a:r>
          </a:p>
          <a:p>
            <a:pPr marL="285750" lvl="0" indent="-285750">
              <a:buFont typeface="Arial" pitchFamily="34" charset="0"/>
              <a:buChar char="•"/>
            </a:pPr>
            <a:r>
              <a:rPr lang="en-US" sz="1400" dirty="0"/>
              <a:t>Governing board approval not required under GESC statutes; governing board approval is required for financing arrangements (in essence, unless project is 100% self-financed by local government, all GESC’s require board approval under local government finance requirements).</a:t>
            </a:r>
          </a:p>
          <a:p>
            <a:endParaRPr lang="en-US" sz="1400"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19</a:t>
            </a:fld>
            <a:endParaRPr lang="en-US"/>
          </a:p>
        </p:txBody>
      </p:sp>
    </p:spTree>
    <p:extLst>
      <p:ext uri="{BB962C8B-B14F-4D97-AF65-F5344CB8AC3E}">
        <p14:creationId xmlns:p14="http://schemas.microsoft.com/office/powerpoint/2010/main" val="2632877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As budgets get tighter and you look for more ways to save money, GESC is a unique option available to you.</a:t>
            </a:r>
          </a:p>
          <a:p>
            <a:endParaRPr lang="en-US" sz="1400" dirty="0"/>
          </a:p>
          <a:p>
            <a:r>
              <a:rPr lang="en-US" sz="1400" dirty="0" smtClean="0"/>
              <a:t>Today we’ll talk about</a:t>
            </a:r>
          </a:p>
          <a:p>
            <a:pPr marL="342900" indent="-342900">
              <a:buAutoNum type="arabicPeriod"/>
            </a:pPr>
            <a:r>
              <a:rPr lang="en-US" sz="1400" dirty="0" smtClean="0"/>
              <a:t>What GESC are</a:t>
            </a:r>
          </a:p>
          <a:p>
            <a:pPr marL="342900" indent="-342900">
              <a:buAutoNum type="arabicPeriod"/>
            </a:pPr>
            <a:r>
              <a:rPr lang="en-US" sz="1400" dirty="0" smtClean="0"/>
              <a:t>The procurement and contracting process for them</a:t>
            </a:r>
          </a:p>
          <a:p>
            <a:pPr marL="342900" indent="-342900">
              <a:buAutoNum type="arabicPeriod"/>
            </a:pPr>
            <a:endParaRPr lang="en-US" sz="1400" dirty="0"/>
          </a:p>
          <a:p>
            <a:r>
              <a:rPr lang="en-US" sz="1400" dirty="0" smtClean="0"/>
              <a:t>We will NOT get into much detail about:</a:t>
            </a:r>
          </a:p>
          <a:p>
            <a:pPr marL="342900" indent="-342900">
              <a:buFont typeface="+mj-lt"/>
              <a:buAutoNum type="arabicPeriod"/>
            </a:pPr>
            <a:r>
              <a:rPr lang="en-US" sz="1400" dirty="0" smtClean="0"/>
              <a:t>The technical and engineering aspects of GESC projects</a:t>
            </a:r>
          </a:p>
          <a:p>
            <a:pPr marL="342900" indent="-342900">
              <a:buFont typeface="+mj-lt"/>
              <a:buAutoNum type="arabicPeriod"/>
            </a:pPr>
            <a:r>
              <a:rPr lang="en-US" sz="1400" dirty="0" smtClean="0"/>
              <a:t>The particular specifics of financing options</a:t>
            </a:r>
          </a:p>
          <a:p>
            <a:pPr marL="342900" indent="-342900">
              <a:buFont typeface="+mj-lt"/>
              <a:buAutoNum type="arabicPeriod"/>
            </a:pPr>
            <a:endParaRPr lang="en-US" sz="1400" dirty="0"/>
          </a:p>
          <a:p>
            <a:r>
              <a:rPr lang="en-US" sz="1400" dirty="0" smtClean="0"/>
              <a:t>If you find this topic of great interest, perhaps a follow-up session on these aspects of GESC</a:t>
            </a:r>
          </a:p>
          <a:p>
            <a:endParaRPr lang="en-US" sz="1400" dirty="0"/>
          </a:p>
          <a:p>
            <a:r>
              <a:rPr lang="en-US" sz="1400" dirty="0" smtClean="0"/>
              <a:t>Also, have listed the contact info of experts in these areas on your handout (last page) – Len </a:t>
            </a:r>
            <a:r>
              <a:rPr lang="en-US" sz="1400" dirty="0" err="1" smtClean="0"/>
              <a:t>Hoey</a:t>
            </a:r>
            <a:r>
              <a:rPr lang="en-US" sz="1400" dirty="0" smtClean="0"/>
              <a:t> at the State Energy Office and Biff </a:t>
            </a:r>
            <a:r>
              <a:rPr lang="en-US" sz="1400" dirty="0" err="1" smtClean="0"/>
              <a:t>McGilvery</a:t>
            </a:r>
            <a:r>
              <a:rPr lang="en-US" sz="1400" dirty="0" smtClean="0"/>
              <a:t> at the LGC</a:t>
            </a:r>
          </a:p>
          <a:p>
            <a:endParaRPr lang="en-US" sz="1400" dirty="0"/>
          </a:p>
          <a:p>
            <a:r>
              <a:rPr lang="en-US" sz="1400" dirty="0" smtClean="0"/>
              <a:t>With these caveats, let’s get started . . .</a:t>
            </a:r>
          </a:p>
        </p:txBody>
      </p:sp>
      <p:sp>
        <p:nvSpPr>
          <p:cNvPr id="4" name="Slide Number Placeholder 3"/>
          <p:cNvSpPr>
            <a:spLocks noGrp="1"/>
          </p:cNvSpPr>
          <p:nvPr>
            <p:ph type="sldNum" sz="quarter" idx="10"/>
          </p:nvPr>
        </p:nvSpPr>
        <p:spPr/>
        <p:txBody>
          <a:bodyPr/>
          <a:lstStyle/>
          <a:p>
            <a:fld id="{6F1B3F29-C53F-42F5-A2AA-FFFD0C29932D}" type="slidenum">
              <a:rPr lang="en-US" smtClean="0"/>
              <a:pPr/>
              <a:t>2</a:t>
            </a:fld>
            <a:endParaRPr lang="en-US"/>
          </a:p>
        </p:txBody>
      </p:sp>
    </p:spTree>
    <p:extLst>
      <p:ext uri="{BB962C8B-B14F-4D97-AF65-F5344CB8AC3E}">
        <p14:creationId xmlns:p14="http://schemas.microsoft.com/office/powerpoint/2010/main" val="38461510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500" b="1" dirty="0" smtClean="0"/>
              <a:t>Step 8:  Submit to LGC / Report to State Energy Office</a:t>
            </a:r>
          </a:p>
          <a:p>
            <a:pPr marL="171450" indent="-171450">
              <a:buFont typeface="Arial" pitchFamily="34" charset="0"/>
              <a:buChar char="•"/>
            </a:pPr>
            <a:r>
              <a:rPr lang="en-US" sz="1400" dirty="0" smtClean="0"/>
              <a:t>May </a:t>
            </a:r>
            <a:r>
              <a:rPr lang="en-US" sz="1400" dirty="0"/>
              <a:t>use </a:t>
            </a:r>
            <a:r>
              <a:rPr lang="en-US" sz="1400" u="sng" dirty="0"/>
              <a:t>installment purchase or lease purchase arrangement </a:t>
            </a:r>
            <a:r>
              <a:rPr lang="en-US" sz="1400" dirty="0"/>
              <a:t>(subject to G.S. 160A-19 and G.S. 160A-20, including LGC approval). </a:t>
            </a:r>
            <a:r>
              <a:rPr lang="en-US" sz="1400" dirty="0" smtClean="0"/>
              <a:t>  NOTE:  This authorization also applies to </a:t>
            </a:r>
            <a:r>
              <a:rPr lang="en-US" sz="1400" u="sng" dirty="0" smtClean="0"/>
              <a:t>local school boards and community colleges</a:t>
            </a:r>
          </a:p>
          <a:p>
            <a:pPr marL="171450" indent="-171450">
              <a:buFont typeface="Arial" pitchFamily="34" charset="0"/>
              <a:buChar char="•"/>
            </a:pPr>
            <a:r>
              <a:rPr lang="en-US" sz="1400" dirty="0" smtClean="0"/>
              <a:t>NOTE:  Installment </a:t>
            </a:r>
            <a:r>
              <a:rPr lang="en-US" sz="1400" dirty="0"/>
              <a:t>or lease purchase of </a:t>
            </a:r>
            <a:r>
              <a:rPr lang="en-US" sz="1400" u="sng" dirty="0"/>
              <a:t>equipment</a:t>
            </a:r>
            <a:r>
              <a:rPr lang="en-US" sz="1400" dirty="0"/>
              <a:t> under GESC not subject to competitive procurement requirements of Article 8 of G.S. Chapter 143.</a:t>
            </a:r>
          </a:p>
          <a:p>
            <a:pPr marL="171450" indent="-171450">
              <a:buFont typeface="Arial" pitchFamily="34" charset="0"/>
              <a:buChar char="•"/>
            </a:pPr>
            <a:r>
              <a:rPr lang="en-US" sz="1400" u="sng" dirty="0"/>
              <a:t>LGC reviews </a:t>
            </a:r>
            <a:r>
              <a:rPr lang="en-US" sz="1400" dirty="0"/>
              <a:t>GESC financing under same criteria as any other installment purchase contract or similar financing arrangement.</a:t>
            </a:r>
          </a:p>
          <a:p>
            <a:pPr marL="171450" indent="-171450">
              <a:buFont typeface="Arial" pitchFamily="34" charset="0"/>
              <a:buChar char="•"/>
            </a:pPr>
            <a:r>
              <a:rPr lang="en-US" sz="1400" dirty="0" smtClean="0"/>
              <a:t>Examples </a:t>
            </a:r>
            <a:r>
              <a:rPr lang="en-US" sz="1400" dirty="0"/>
              <a:t>of </a:t>
            </a:r>
            <a:r>
              <a:rPr lang="en-US" sz="1400" u="sng" dirty="0"/>
              <a:t>LGC considerations:</a:t>
            </a:r>
          </a:p>
          <a:p>
            <a:pPr marL="628650" lvl="1" indent="-171450">
              <a:buFont typeface="Arial" pitchFamily="34" charset="0"/>
              <a:buChar char="•"/>
            </a:pPr>
            <a:r>
              <a:rPr lang="en-US" sz="1400" dirty="0"/>
              <a:t>Must find project “necessary and expedient”</a:t>
            </a:r>
          </a:p>
          <a:p>
            <a:pPr marL="628650" lvl="1" indent="-171450">
              <a:buFont typeface="Arial" pitchFamily="34" charset="0"/>
              <a:buChar char="•"/>
            </a:pPr>
            <a:r>
              <a:rPr lang="en-US" sz="1400" dirty="0"/>
              <a:t>Must find amount of funds borrowed “adequate and not excessive”</a:t>
            </a:r>
          </a:p>
          <a:p>
            <a:pPr marL="628650" lvl="1" indent="-171450">
              <a:buFont typeface="Arial" pitchFamily="34" charset="0"/>
              <a:buChar char="•"/>
            </a:pPr>
            <a:r>
              <a:rPr lang="en-US" sz="1400" dirty="0"/>
              <a:t>Guaranteed energy savings must equal or exceed debt payments</a:t>
            </a:r>
          </a:p>
          <a:p>
            <a:pPr marL="628650" lvl="1" indent="-171450">
              <a:buFont typeface="Arial" pitchFamily="34" charset="0"/>
              <a:buChar char="•"/>
            </a:pPr>
            <a:r>
              <a:rPr lang="en-US" sz="1400" dirty="0"/>
              <a:t>Financial solvency of ESCO, including bond rating or other security by which ESCO guarantees energy savings</a:t>
            </a:r>
          </a:p>
          <a:p>
            <a:pPr marL="628650" lvl="1" indent="-171450">
              <a:buFont typeface="Arial" pitchFamily="34" charset="0"/>
              <a:buChar char="•"/>
            </a:pPr>
            <a:r>
              <a:rPr lang="en-US" sz="1400" dirty="0"/>
              <a:t>Contract must enable local government to recovery “total costs” as defined in GESC statutes</a:t>
            </a:r>
          </a:p>
          <a:p>
            <a:pPr marL="628650" lvl="1" indent="-171450">
              <a:buFont typeface="Arial" pitchFamily="34" charset="0"/>
              <a:buChar char="•"/>
            </a:pPr>
            <a:r>
              <a:rPr lang="en-US" sz="1400" dirty="0"/>
              <a:t>How “energy savings” are calculated and what the “energy escalation factor” is as part of total cost recovery</a:t>
            </a:r>
          </a:p>
          <a:p>
            <a:pPr marL="628650" lvl="1" indent="-171450">
              <a:buFont typeface="Arial" pitchFamily="34" charset="0"/>
              <a:buChar char="•"/>
            </a:pPr>
            <a:r>
              <a:rPr lang="en-US" sz="1400" dirty="0"/>
              <a:t>Verification of “M&amp;V” (annual monitoring and evaluation by ESCO) to ensure saving are being achieved per terms of the GESC</a:t>
            </a:r>
          </a:p>
          <a:p>
            <a:endParaRPr lang="en-US"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20</a:t>
            </a:fld>
            <a:endParaRPr lang="en-US"/>
          </a:p>
        </p:txBody>
      </p:sp>
    </p:spTree>
    <p:extLst>
      <p:ext uri="{BB962C8B-B14F-4D97-AF65-F5344CB8AC3E}">
        <p14:creationId xmlns:p14="http://schemas.microsoft.com/office/powerpoint/2010/main" val="39650838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Submitting and Reporting (cont’d</a:t>
            </a:r>
            <a:r>
              <a:rPr lang="en-US" dirty="0" smtClean="0"/>
              <a:t>)</a:t>
            </a:r>
          </a:p>
          <a:p>
            <a:pPr marL="171450" lvl="0" indent="-171450">
              <a:buFont typeface="Arial" pitchFamily="34" charset="0"/>
              <a:buChar char="•"/>
            </a:pPr>
            <a:r>
              <a:rPr lang="en-US" sz="1400" dirty="0" smtClean="0"/>
              <a:t>Reporting</a:t>
            </a:r>
            <a:r>
              <a:rPr lang="en-US" sz="1400" dirty="0"/>
              <a:t>:  Local government must report contract and its terms to the Local Government Commission and the State Energy Office (Dept. of Commerce).</a:t>
            </a:r>
          </a:p>
          <a:p>
            <a:pPr marL="171450" indent="-171450">
              <a:buFont typeface="Arial" pitchFamily="34" charset="0"/>
              <a:buChar char="•"/>
            </a:pPr>
            <a:r>
              <a:rPr lang="en-US" sz="1400" dirty="0"/>
              <a:t>LGC compiles information and reports biennially to Gov. Ops on expected energy savings realized from contracts.</a:t>
            </a:r>
          </a:p>
          <a:p>
            <a:pPr marL="171450" indent="-171450">
              <a:buFont typeface="Arial" pitchFamily="34" charset="0"/>
              <a:buChar char="•"/>
            </a:pPr>
            <a:r>
              <a:rPr lang="en-US" sz="1400" dirty="0"/>
              <a:t>LCG evaluates whether expected energy savings have been realized</a:t>
            </a:r>
            <a:r>
              <a:rPr lang="en-US" sz="1400" dirty="0" smtClean="0"/>
              <a:t>.</a:t>
            </a:r>
          </a:p>
          <a:p>
            <a:pPr marL="171450" indent="-171450">
              <a:buFont typeface="Arial" pitchFamily="34" charset="0"/>
              <a:buChar char="•"/>
            </a:pPr>
            <a:endParaRPr lang="en-US" sz="1400" dirty="0" smtClean="0"/>
          </a:p>
          <a:p>
            <a:r>
              <a:rPr lang="en-US" sz="1400" dirty="0" smtClean="0"/>
              <a:t>Role of State Energy Office:</a:t>
            </a:r>
            <a:endParaRPr lang="en-US" sz="1400" dirty="0"/>
          </a:p>
          <a:p>
            <a:pPr marL="171450" indent="-171450">
              <a:buFont typeface="Arial" pitchFamily="34" charset="0"/>
              <a:buChar char="•"/>
            </a:pPr>
            <a:r>
              <a:rPr lang="en-US" sz="1400" dirty="0" smtClean="0"/>
              <a:t>State Energy Office does not approve GESC for local governments; however, they perform technical review for the LGC</a:t>
            </a:r>
          </a:p>
          <a:p>
            <a:pPr marL="171450" indent="-171450">
              <a:buFont typeface="Arial" pitchFamily="34" charset="0"/>
              <a:buChar char="•"/>
            </a:pPr>
            <a:r>
              <a:rPr lang="en-US" sz="1400" dirty="0" smtClean="0"/>
              <a:t>Any concerns the SEO has will be relevant to the LGC’s consideration of financing arrangement </a:t>
            </a:r>
          </a:p>
          <a:p>
            <a:pPr marL="171450" indent="-171450">
              <a:buFont typeface="Arial" pitchFamily="34" charset="0"/>
              <a:buChar char="•"/>
            </a:pPr>
            <a:r>
              <a:rPr lang="en-US" sz="1400" dirty="0" smtClean="0"/>
              <a:t>Should contact SEO early in your process to get their advice and technical assistance throughout the process instead of waiting till the end when you are ready to execute the contract.</a:t>
            </a:r>
            <a:endParaRPr lang="en-US" sz="1400" dirty="0"/>
          </a:p>
          <a:p>
            <a:endParaRPr lang="en-US" dirty="0" smtClean="0"/>
          </a:p>
          <a:p>
            <a:endParaRPr lang="en-US" dirty="0"/>
          </a:p>
          <a:p>
            <a:r>
              <a:rPr lang="en-US" sz="1400" dirty="0" smtClean="0"/>
              <a:t>You have a copy of the LGC application form in your packet</a:t>
            </a:r>
            <a:endParaRPr lang="en-US" sz="1400"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21</a:t>
            </a:fld>
            <a:endParaRPr lang="en-US"/>
          </a:p>
        </p:txBody>
      </p:sp>
    </p:spTree>
    <p:extLst>
      <p:ext uri="{BB962C8B-B14F-4D97-AF65-F5344CB8AC3E}">
        <p14:creationId xmlns:p14="http://schemas.microsoft.com/office/powerpoint/2010/main" val="6469403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t>Step 9:  </a:t>
            </a:r>
            <a:r>
              <a:rPr lang="en-US" sz="1400" b="1" u="sng" dirty="0"/>
              <a:t>Budget</a:t>
            </a:r>
            <a:r>
              <a:rPr lang="en-US" sz="1400" b="1" dirty="0"/>
              <a:t> for the contract</a:t>
            </a:r>
          </a:p>
          <a:p>
            <a:pPr marL="285750" indent="-285750">
              <a:buFont typeface="Arial" pitchFamily="34" charset="0"/>
              <a:buChar char="•"/>
            </a:pPr>
            <a:r>
              <a:rPr lang="en-US" sz="1400" dirty="0"/>
              <a:t>May budget either operating or capital funds not otherwise restricted by law for payment of </a:t>
            </a:r>
            <a:r>
              <a:rPr lang="en-US" sz="1400" dirty="0" smtClean="0"/>
              <a:t>contract – this is specifically authorized in the statute (i.e., can pay capital costs from operating budget)</a:t>
            </a:r>
            <a:endParaRPr lang="en-US" sz="1400" dirty="0"/>
          </a:p>
          <a:p>
            <a:pPr marL="285750" indent="-285750">
              <a:buFont typeface="Arial" pitchFamily="34" charset="0"/>
              <a:buChar char="•"/>
            </a:pPr>
            <a:r>
              <a:rPr lang="en-US" sz="1400" dirty="0"/>
              <a:t>Authorized to extend contract beyond fiscal year in which contract was </a:t>
            </a:r>
            <a:r>
              <a:rPr lang="en-US" sz="1400" dirty="0" smtClean="0"/>
              <a:t>entered (remember, can be up to 20 years).</a:t>
            </a:r>
            <a:endParaRPr lang="en-US" sz="1400" dirty="0"/>
          </a:p>
          <a:p>
            <a:pPr marL="285750" indent="-285750">
              <a:buFont typeface="Arial" pitchFamily="34" charset="0"/>
              <a:buChar char="•"/>
            </a:pPr>
            <a:r>
              <a:rPr lang="en-US" sz="1400" dirty="0"/>
              <a:t>State appropriations to any local government cannot be reduced as a result of energy savings occurring as a result of the </a:t>
            </a:r>
            <a:r>
              <a:rPr lang="en-US" sz="1400" dirty="0" smtClean="0"/>
              <a:t>contract – this is provided for in the statute; assume it is referring to operating appropriations to entities such as community colleges and schools</a:t>
            </a:r>
            <a:endParaRPr lang="en-US" sz="1400" dirty="0"/>
          </a:p>
          <a:p>
            <a:endParaRPr lang="en-US"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22</a:t>
            </a:fld>
            <a:endParaRPr lang="en-US"/>
          </a:p>
        </p:txBody>
      </p:sp>
    </p:spTree>
    <p:extLst>
      <p:ext uri="{BB962C8B-B14F-4D97-AF65-F5344CB8AC3E}">
        <p14:creationId xmlns:p14="http://schemas.microsoft.com/office/powerpoint/2010/main" val="25359662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400" dirty="0" smtClean="0"/>
              <a:t>Helpful Resources:</a:t>
            </a:r>
          </a:p>
          <a:p>
            <a:endParaRPr lang="en-US" sz="1400" dirty="0"/>
          </a:p>
          <a:p>
            <a:r>
              <a:rPr lang="en-US" sz="1400" dirty="0" smtClean="0"/>
              <a:t>Contact info for Biff and Len on last page of handout.  SEO (Len) also has former county manager – Richard Self from Johnston Co. – working on GESC’s, so he brings a local government perspective to the SEO’s review of GESC’s.</a:t>
            </a:r>
          </a:p>
          <a:p>
            <a:endParaRPr lang="en-US" sz="1400" dirty="0"/>
          </a:p>
          <a:p>
            <a:r>
              <a:rPr lang="en-US" sz="1400" dirty="0" smtClean="0"/>
              <a:t>Len advises that biggest pitfall he’s seen is owner’s expectations are different from what ESCO plans to deliver (example:  “I’m going to retrofit your lights” – what does that mean?)</a:t>
            </a:r>
          </a:p>
          <a:p>
            <a:endParaRPr lang="en-US" sz="1400" dirty="0"/>
          </a:p>
          <a:p>
            <a:r>
              <a:rPr lang="en-US" sz="1400" dirty="0" smtClean="0"/>
              <a:t>So far, average 10-12  GESC’s approved each year over last decade.  None have resulted in default, and only a few have required ESCO to make shortfall payment, and all have eventually exceeded energy savings projections.</a:t>
            </a:r>
          </a:p>
          <a:p>
            <a:endParaRPr lang="en-US" sz="1400" dirty="0"/>
          </a:p>
          <a:p>
            <a:r>
              <a:rPr lang="en-US" sz="1400" dirty="0" smtClean="0"/>
              <a:t>Costs have ranged from $400,000 to $15M</a:t>
            </a:r>
          </a:p>
          <a:p>
            <a:endParaRPr lang="en-US" sz="1400" dirty="0"/>
          </a:p>
          <a:p>
            <a:r>
              <a:rPr lang="en-US" sz="1400" dirty="0" smtClean="0"/>
              <a:t>Ongoing monitoring and verification by ESCO is essential –can require 3</a:t>
            </a:r>
            <a:r>
              <a:rPr lang="en-US" sz="1400" baseline="30000" dirty="0" smtClean="0"/>
              <a:t>rd</a:t>
            </a:r>
            <a:r>
              <a:rPr lang="en-US" sz="1400" dirty="0" smtClean="0"/>
              <a:t> party independent verification (state agencies are mandated to do this), and can include costs in the GESC (part of “total costs”)</a:t>
            </a:r>
          </a:p>
        </p:txBody>
      </p:sp>
      <p:sp>
        <p:nvSpPr>
          <p:cNvPr id="4" name="Slide Number Placeholder 3"/>
          <p:cNvSpPr>
            <a:spLocks noGrp="1"/>
          </p:cNvSpPr>
          <p:nvPr>
            <p:ph type="sldNum" sz="quarter" idx="10"/>
          </p:nvPr>
        </p:nvSpPr>
        <p:spPr/>
        <p:txBody>
          <a:bodyPr/>
          <a:lstStyle/>
          <a:p>
            <a:fld id="{6F1B3F29-C53F-42F5-A2AA-FFFD0C29932D}" type="slidenum">
              <a:rPr lang="en-US" smtClean="0"/>
              <a:pPr/>
              <a:t>23</a:t>
            </a:fld>
            <a:endParaRPr lang="en-US"/>
          </a:p>
        </p:txBody>
      </p:sp>
    </p:spTree>
    <p:extLst>
      <p:ext uri="{BB962C8B-B14F-4D97-AF65-F5344CB8AC3E}">
        <p14:creationId xmlns:p14="http://schemas.microsoft.com/office/powerpoint/2010/main" val="1383145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So, what is a GESC?</a:t>
            </a:r>
          </a:p>
          <a:p>
            <a:endParaRPr lang="en-US" sz="1400" dirty="0"/>
          </a:p>
          <a:p>
            <a:r>
              <a:rPr lang="en-US" sz="1400" dirty="0" smtClean="0"/>
              <a:t>I think of them like:  design-build project with maintenance option + CM@R contracting method + installment purchase financing + reverse TIF.</a:t>
            </a:r>
          </a:p>
          <a:p>
            <a:endParaRPr lang="en-US" sz="1400" dirty="0"/>
          </a:p>
          <a:p>
            <a:r>
              <a:rPr lang="en-US" sz="1400" dirty="0" smtClean="0"/>
              <a:t>What does this mean? Basically, it’s a method of financing capital improvements designed to result in energy cost savings with the finance costs being paid from the energy savings.</a:t>
            </a:r>
          </a:p>
          <a:p>
            <a:endParaRPr lang="en-US" sz="1400" dirty="0"/>
          </a:p>
          <a:p>
            <a:r>
              <a:rPr lang="en-US" sz="1400" dirty="0" smtClean="0"/>
              <a:t>[CLICK]  Basically, a GESC contractor (ESCO) installs energy savings measures and guarantees you a certain level of energy savings</a:t>
            </a:r>
          </a:p>
          <a:p>
            <a:endParaRPr lang="en-US" sz="1400" dirty="0"/>
          </a:p>
          <a:p>
            <a:r>
              <a:rPr lang="en-US" sz="1400" dirty="0" smtClean="0"/>
              <a:t>[CLICK]  These energy savings are realized over the life of the contract</a:t>
            </a:r>
          </a:p>
          <a:p>
            <a:endParaRPr lang="en-US" sz="1400" dirty="0"/>
          </a:p>
          <a:p>
            <a:r>
              <a:rPr lang="en-US" sz="1400" dirty="0" smtClean="0"/>
              <a:t>[CLICK]  You make payments on the contract from these energy savings</a:t>
            </a:r>
          </a:p>
          <a:p>
            <a:endParaRPr lang="en-US" sz="1400" dirty="0"/>
          </a:p>
          <a:p>
            <a:r>
              <a:rPr lang="en-US" sz="1400" dirty="0" smtClean="0"/>
              <a:t>[CLICK]  And, if there is a shortfall – the projected level of energy savings isn’t realized – the ESCO pays the shortfall</a:t>
            </a:r>
          </a:p>
          <a:p>
            <a:endParaRPr lang="en-US" sz="1400" dirty="0"/>
          </a:p>
          <a:p>
            <a:endParaRPr lang="en-US" sz="1400"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3</a:t>
            </a:fld>
            <a:endParaRPr lang="en-US"/>
          </a:p>
        </p:txBody>
      </p:sp>
    </p:spTree>
    <p:extLst>
      <p:ext uri="{BB962C8B-B14F-4D97-AF65-F5344CB8AC3E}">
        <p14:creationId xmlns:p14="http://schemas.microsoft.com/office/powerpoint/2010/main" val="2607590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Authorized under Part </a:t>
            </a:r>
            <a:r>
              <a:rPr lang="en-US" sz="1400" dirty="0"/>
              <a:t>2, Article 3B of G.S. Chapter </a:t>
            </a:r>
            <a:r>
              <a:rPr lang="en-US" sz="1400" dirty="0" smtClean="0"/>
              <a:t>143.  You have a copy of these statutes and others related to GESC’s.</a:t>
            </a:r>
          </a:p>
          <a:p>
            <a:endParaRPr lang="en-US" sz="1400" dirty="0"/>
          </a:p>
          <a:p>
            <a:r>
              <a:rPr lang="en-US" sz="1400" dirty="0" smtClean="0"/>
              <a:t>Defined as  </a:t>
            </a:r>
          </a:p>
          <a:p>
            <a:pPr marL="285750" indent="-285750">
              <a:buFont typeface="Arial" pitchFamily="34" charset="0"/>
              <a:buChar char="•"/>
            </a:pPr>
            <a:r>
              <a:rPr lang="en-US" sz="1400" dirty="0" smtClean="0"/>
              <a:t>a </a:t>
            </a:r>
            <a:r>
              <a:rPr lang="en-US" sz="1400" dirty="0"/>
              <a:t>contract for </a:t>
            </a:r>
            <a:endParaRPr lang="en-US" sz="1400" dirty="0" smtClean="0"/>
          </a:p>
          <a:p>
            <a:pPr marL="285750" indent="-285750">
              <a:buFont typeface="Arial" pitchFamily="34" charset="0"/>
              <a:buChar char="•"/>
            </a:pPr>
            <a:r>
              <a:rPr lang="en-US" sz="1400" dirty="0" smtClean="0"/>
              <a:t>the </a:t>
            </a:r>
            <a:r>
              <a:rPr lang="en-US" sz="1400" dirty="0"/>
              <a:t>evaluation, recommendation, or implementation of </a:t>
            </a:r>
            <a:endParaRPr lang="en-US" sz="1400" dirty="0" smtClean="0"/>
          </a:p>
          <a:p>
            <a:pPr marL="285750" indent="-285750">
              <a:buFont typeface="Arial" pitchFamily="34" charset="0"/>
              <a:buChar char="•"/>
            </a:pPr>
            <a:r>
              <a:rPr lang="en-US" sz="1400" dirty="0" smtClean="0"/>
              <a:t>energy </a:t>
            </a:r>
            <a:r>
              <a:rPr lang="en-US" sz="1400" dirty="0"/>
              <a:t>conservation measures, including the design and installation of equipment or the repair or replacement of existing equipment or meters, </a:t>
            </a:r>
            <a:endParaRPr lang="en-US" sz="1400" dirty="0" smtClean="0"/>
          </a:p>
          <a:p>
            <a:pPr marL="285750" indent="-285750">
              <a:buFont typeface="Arial" pitchFamily="34" charset="0"/>
              <a:buChar char="•"/>
            </a:pPr>
            <a:r>
              <a:rPr lang="en-US" sz="1400" dirty="0" smtClean="0"/>
              <a:t>in </a:t>
            </a:r>
            <a:r>
              <a:rPr lang="en-US" sz="1400" dirty="0"/>
              <a:t>which all payments, except obligations on termination of the contract before its expiration, are to be made over time, </a:t>
            </a:r>
            <a:endParaRPr lang="en-US" sz="1400" dirty="0" smtClean="0"/>
          </a:p>
          <a:p>
            <a:pPr marL="285750" indent="-285750">
              <a:buFont typeface="Arial" pitchFamily="34" charset="0"/>
              <a:buChar char="•"/>
            </a:pPr>
            <a:r>
              <a:rPr lang="en-US" sz="1400" dirty="0" smtClean="0"/>
              <a:t>and </a:t>
            </a:r>
            <a:r>
              <a:rPr lang="en-US" sz="1400" dirty="0"/>
              <a:t>in which energy savings are guaranteed to exceed costs</a:t>
            </a:r>
            <a:r>
              <a:rPr lang="en-US" sz="1400" dirty="0" smtClean="0"/>
              <a:t>.</a:t>
            </a:r>
          </a:p>
          <a:p>
            <a:pPr marL="285750" indent="-285750">
              <a:buFont typeface="Arial" pitchFamily="34" charset="0"/>
              <a:buChar char="•"/>
            </a:pPr>
            <a:r>
              <a:rPr lang="en-US" sz="1400" dirty="0" smtClean="0"/>
              <a:t>Contract entered into with a qualified provider</a:t>
            </a:r>
          </a:p>
          <a:p>
            <a:pPr marL="285750" indent="-285750">
              <a:buFont typeface="Arial" pitchFamily="34" charset="0"/>
              <a:buChar char="•"/>
            </a:pPr>
            <a:r>
              <a:rPr lang="en-US" sz="1400" dirty="0" smtClean="0"/>
              <a:t>Qualified provider guarantees energy savings and pays shortfall if savings don’t meet projections.</a:t>
            </a:r>
          </a:p>
          <a:p>
            <a:pPr marL="285750" indent="-285750">
              <a:buFont typeface="Arial" pitchFamily="34" charset="0"/>
              <a:buChar char="•"/>
            </a:pPr>
            <a:endParaRPr lang="en-US" sz="1400" dirty="0"/>
          </a:p>
          <a:p>
            <a:pPr marL="285750" indent="-285750">
              <a:buFont typeface="Arial" pitchFamily="34" charset="0"/>
              <a:buChar char="•"/>
            </a:pPr>
            <a:r>
              <a:rPr lang="en-US" sz="1400" dirty="0" smtClean="0"/>
              <a:t>Some of these terms are specifically defined in the statute, so let’s discuss them briefly before turning to the contracting process itself</a:t>
            </a:r>
            <a:endParaRPr lang="en-US" sz="1400" dirty="0"/>
          </a:p>
          <a:p>
            <a:endParaRPr lang="en-US" sz="1400"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4</a:t>
            </a:fld>
            <a:endParaRPr lang="en-US"/>
          </a:p>
        </p:txBody>
      </p:sp>
    </p:spTree>
    <p:extLst>
      <p:ext uri="{BB962C8B-B14F-4D97-AF65-F5344CB8AC3E}">
        <p14:creationId xmlns:p14="http://schemas.microsoft.com/office/powerpoint/2010/main" val="2116297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Who is a qualified provider?</a:t>
            </a:r>
          </a:p>
          <a:p>
            <a:endParaRPr lang="en-US" sz="1400" dirty="0"/>
          </a:p>
          <a:p>
            <a:pPr marL="285750" indent="-285750">
              <a:buFont typeface="Arial" pitchFamily="34" charset="0"/>
              <a:buChar char="•"/>
            </a:pPr>
            <a:r>
              <a:rPr lang="en-US" sz="1400" dirty="0"/>
              <a:t>A person or business experienced in the design, implementation, and installation of energy conservation measures </a:t>
            </a:r>
            <a:endParaRPr lang="en-US" sz="1400" dirty="0" smtClean="0"/>
          </a:p>
          <a:p>
            <a:endParaRPr lang="en-US" sz="1400" dirty="0"/>
          </a:p>
          <a:p>
            <a:pPr marL="285750" indent="-285750">
              <a:buFont typeface="Arial" pitchFamily="34" charset="0"/>
              <a:buChar char="•"/>
            </a:pPr>
            <a:r>
              <a:rPr lang="en-US" sz="1400" dirty="0"/>
              <a:t>R</a:t>
            </a:r>
            <a:r>
              <a:rPr lang="en-US" sz="1400" dirty="0" smtClean="0"/>
              <a:t>eferred </a:t>
            </a:r>
            <a:r>
              <a:rPr lang="en-US" sz="1400" dirty="0"/>
              <a:t>to as an “energy service company” or “ESCO</a:t>
            </a:r>
            <a:r>
              <a:rPr lang="en-US" sz="1400" dirty="0" smtClean="0"/>
              <a:t>”</a:t>
            </a:r>
          </a:p>
          <a:p>
            <a:pPr marL="285750" indent="-285750">
              <a:buFont typeface="Arial" pitchFamily="34" charset="0"/>
              <a:buChar char="•"/>
            </a:pPr>
            <a:endParaRPr lang="en-US" sz="1400" dirty="0"/>
          </a:p>
          <a:p>
            <a:pPr marL="285750" indent="-285750">
              <a:buFont typeface="Arial" pitchFamily="34" charset="0"/>
              <a:buChar char="•"/>
            </a:pPr>
            <a:r>
              <a:rPr lang="en-US" sz="1400" dirty="0" smtClean="0"/>
              <a:t>More than just a consultant; they also do the installation of the energy savings measures and, if you want, will also provide training for your staff and ongoing maintenance</a:t>
            </a:r>
            <a:endParaRPr lang="en-US" sz="1400" dirty="0"/>
          </a:p>
          <a:p>
            <a:endParaRPr lang="en-US" sz="1400"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5</a:t>
            </a:fld>
            <a:endParaRPr lang="en-US"/>
          </a:p>
        </p:txBody>
      </p:sp>
    </p:spTree>
    <p:extLst>
      <p:ext uri="{BB962C8B-B14F-4D97-AF65-F5344CB8AC3E}">
        <p14:creationId xmlns:p14="http://schemas.microsoft.com/office/powerpoint/2010/main" val="2407318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Here are some examples of the types of services provided by ESCO.  </a:t>
            </a:r>
          </a:p>
          <a:p>
            <a:endParaRPr lang="en-US" sz="1400" dirty="0"/>
          </a:p>
          <a:p>
            <a:r>
              <a:rPr lang="en-US" sz="1400" dirty="0" smtClean="0"/>
              <a:t>In essence, they provide “all around” services from:</a:t>
            </a:r>
          </a:p>
          <a:p>
            <a:pPr marL="285750" indent="-285750">
              <a:buFont typeface="Arial" pitchFamily="34" charset="0"/>
              <a:buChar char="•"/>
            </a:pPr>
            <a:r>
              <a:rPr lang="en-US" sz="1400" dirty="0" smtClean="0"/>
              <a:t>evaluation and recommendations, </a:t>
            </a:r>
          </a:p>
          <a:p>
            <a:pPr marL="285750" indent="-285750">
              <a:buFont typeface="Arial" pitchFamily="34" charset="0"/>
              <a:buChar char="•"/>
            </a:pPr>
            <a:r>
              <a:rPr lang="en-US" sz="1400" dirty="0" smtClean="0"/>
              <a:t>to engineering and design, </a:t>
            </a:r>
          </a:p>
          <a:p>
            <a:pPr marL="285750" indent="-285750">
              <a:buFont typeface="Arial" pitchFamily="34" charset="0"/>
              <a:buChar char="•"/>
            </a:pPr>
            <a:r>
              <a:rPr lang="en-US" sz="1400" dirty="0" smtClean="0"/>
              <a:t>to installation and project management</a:t>
            </a:r>
          </a:p>
          <a:p>
            <a:pPr marL="285750" indent="-285750">
              <a:buFont typeface="Arial" pitchFamily="34" charset="0"/>
              <a:buChar char="•"/>
            </a:pPr>
            <a:r>
              <a:rPr lang="en-US" sz="1400" dirty="0" smtClean="0"/>
              <a:t>to ongoing project monitoring and verification of savings </a:t>
            </a:r>
          </a:p>
          <a:p>
            <a:pPr marL="285750" indent="-285750">
              <a:buFont typeface="Arial" pitchFamily="34" charset="0"/>
              <a:buChar char="•"/>
            </a:pPr>
            <a:r>
              <a:rPr lang="en-US" sz="1400" dirty="0" smtClean="0"/>
              <a:t>to training for your staff and ongoing maintenance</a:t>
            </a:r>
            <a:endParaRPr lang="en-US" sz="1400"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6</a:t>
            </a:fld>
            <a:endParaRPr lang="en-US"/>
          </a:p>
        </p:txBody>
      </p:sp>
    </p:spTree>
    <p:extLst>
      <p:ext uri="{BB962C8B-B14F-4D97-AF65-F5344CB8AC3E}">
        <p14:creationId xmlns:p14="http://schemas.microsoft.com/office/powerpoint/2010/main" val="494664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ESCO’s install “energy conservation measures” – so, what are these?</a:t>
            </a:r>
          </a:p>
          <a:p>
            <a:endParaRPr lang="en-US" sz="1400" dirty="0"/>
          </a:p>
          <a:p>
            <a:r>
              <a:rPr lang="en-US" sz="1400" dirty="0" smtClean="0"/>
              <a:t>The statute specifically defines them as:</a:t>
            </a:r>
          </a:p>
          <a:p>
            <a:endParaRPr lang="en-US" sz="1400" dirty="0"/>
          </a:p>
          <a:p>
            <a:pPr marL="285750" indent="-285750">
              <a:buFont typeface="Arial" pitchFamily="34" charset="0"/>
              <a:buChar char="•"/>
            </a:pPr>
            <a:r>
              <a:rPr lang="en-US" sz="1400" dirty="0" smtClean="0"/>
              <a:t>Altering a facility or meter,</a:t>
            </a:r>
          </a:p>
          <a:p>
            <a:pPr marL="285750" indent="-285750">
              <a:buFont typeface="Arial" pitchFamily="34" charset="0"/>
              <a:buChar char="•"/>
            </a:pPr>
            <a:r>
              <a:rPr lang="en-US" sz="1400" dirty="0" smtClean="0"/>
              <a:t>Training</a:t>
            </a:r>
            <a:r>
              <a:rPr lang="en-US" sz="1400" dirty="0"/>
              <a:t>, or services related to the operation of the facility or </a:t>
            </a:r>
            <a:r>
              <a:rPr lang="en-US" sz="1400" dirty="0" smtClean="0"/>
              <a:t>meter,</a:t>
            </a:r>
          </a:p>
          <a:p>
            <a:pPr marL="285750" indent="-285750">
              <a:buFont typeface="Arial" pitchFamily="34" charset="0"/>
              <a:buChar char="•"/>
            </a:pPr>
            <a:r>
              <a:rPr lang="en-US" sz="1400" dirty="0"/>
              <a:t>W</a:t>
            </a:r>
            <a:r>
              <a:rPr lang="en-US" sz="1400" dirty="0" smtClean="0"/>
              <a:t>hen </a:t>
            </a:r>
            <a:r>
              <a:rPr lang="en-US" sz="1400" dirty="0"/>
              <a:t>the alteration, training, or services </a:t>
            </a:r>
            <a:endParaRPr lang="en-US" sz="1400" dirty="0" smtClean="0"/>
          </a:p>
          <a:p>
            <a:pPr marL="285750" indent="-285750">
              <a:buFont typeface="Arial" pitchFamily="34" charset="0"/>
              <a:buChar char="•"/>
            </a:pPr>
            <a:r>
              <a:rPr lang="en-US" sz="1400" dirty="0" smtClean="0"/>
              <a:t>Provide anticipated </a:t>
            </a:r>
            <a:r>
              <a:rPr lang="en-US" sz="1400" dirty="0"/>
              <a:t>energy savings or capture lost revenue.</a:t>
            </a:r>
          </a:p>
          <a:p>
            <a:endParaRPr lang="en-US" sz="1400" dirty="0" smtClean="0"/>
          </a:p>
          <a:p>
            <a:r>
              <a:rPr lang="en-US" sz="1400" dirty="0" smtClean="0"/>
              <a:t>A GESC project involves more than just installing energy efficient light bulbs; it must also provide energy savings or capture lost revenue </a:t>
            </a:r>
          </a:p>
          <a:p>
            <a:r>
              <a:rPr lang="en-US" sz="1400" dirty="0" smtClean="0"/>
              <a:t>(capturing lost revenue example:  improved water meter system to more accurately bill customers for water consumption)</a:t>
            </a:r>
            <a:endParaRPr lang="en-US" sz="1400"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7</a:t>
            </a:fld>
            <a:endParaRPr lang="en-US"/>
          </a:p>
        </p:txBody>
      </p:sp>
    </p:spTree>
    <p:extLst>
      <p:ext uri="{BB962C8B-B14F-4D97-AF65-F5344CB8AC3E}">
        <p14:creationId xmlns:p14="http://schemas.microsoft.com/office/powerpoint/2010/main" val="122075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Here are examples of energy conservation measures listed in the statute – measures not limited to this list, but it is illustrative of the types of measures undertaken in a GESC project.</a:t>
            </a:r>
            <a:endParaRPr lang="en-US" sz="1400"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8</a:t>
            </a:fld>
            <a:endParaRPr lang="en-US"/>
          </a:p>
        </p:txBody>
      </p:sp>
    </p:spTree>
    <p:extLst>
      <p:ext uri="{BB962C8B-B14F-4D97-AF65-F5344CB8AC3E}">
        <p14:creationId xmlns:p14="http://schemas.microsoft.com/office/powerpoint/2010/main" val="4376084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24085"/>
            <a:ext cx="5486400" cy="4728646"/>
          </a:xfrm>
        </p:spPr>
        <p:txBody>
          <a:bodyPr>
            <a:normAutofit lnSpcReduction="10000"/>
          </a:bodyPr>
          <a:lstStyle/>
          <a:p>
            <a:r>
              <a:rPr lang="en-US" sz="1400" dirty="0" smtClean="0"/>
              <a:t>So, the Qualified Provider (ESCO) installs Energy Conservation Measures (ECM) that produce Energy Savings.</a:t>
            </a:r>
          </a:p>
          <a:p>
            <a:endParaRPr lang="en-US" sz="1400" dirty="0"/>
          </a:p>
          <a:p>
            <a:r>
              <a:rPr lang="en-US" sz="1400" dirty="0" smtClean="0"/>
              <a:t>What are Energy Savings?</a:t>
            </a:r>
          </a:p>
          <a:p>
            <a:endParaRPr lang="en-US" sz="1400" dirty="0"/>
          </a:p>
          <a:p>
            <a:r>
              <a:rPr lang="en-US" sz="1400" dirty="0" smtClean="0"/>
              <a:t>This term also specifically defined in the statute:</a:t>
            </a:r>
          </a:p>
          <a:p>
            <a:endParaRPr lang="en-US" sz="1400" dirty="0" smtClean="0"/>
          </a:p>
          <a:p>
            <a:pPr marL="285750" indent="-285750">
              <a:buFont typeface="Arial" pitchFamily="34" charset="0"/>
              <a:buChar char="•"/>
            </a:pPr>
            <a:r>
              <a:rPr lang="en-US" sz="1400" dirty="0" smtClean="0"/>
              <a:t>A </a:t>
            </a:r>
            <a:r>
              <a:rPr lang="en-US" sz="1400" dirty="0"/>
              <a:t>measured reduction in </a:t>
            </a:r>
            <a:endParaRPr lang="en-US" sz="1400" dirty="0" smtClean="0"/>
          </a:p>
          <a:p>
            <a:endParaRPr lang="en-US" sz="1400" dirty="0" smtClean="0"/>
          </a:p>
          <a:p>
            <a:pPr marL="285750" indent="-285750">
              <a:buFont typeface="Arial" pitchFamily="34" charset="0"/>
              <a:buChar char="•"/>
            </a:pPr>
            <a:r>
              <a:rPr lang="en-US" sz="1400" dirty="0" smtClean="0"/>
              <a:t>Fuel </a:t>
            </a:r>
            <a:r>
              <a:rPr lang="en-US" sz="1400" dirty="0"/>
              <a:t>costs, energy costs, water costs, </a:t>
            </a:r>
            <a:r>
              <a:rPr lang="en-US" sz="1400" dirty="0" err="1"/>
              <a:t>stormwater</a:t>
            </a:r>
            <a:r>
              <a:rPr lang="en-US" sz="1400" dirty="0"/>
              <a:t> fees, other utility costs, or operating costs, including environmental discharge fees, water and sewer maintenance fees, and increased meter </a:t>
            </a:r>
            <a:r>
              <a:rPr lang="en-US" sz="1400" dirty="0" smtClean="0"/>
              <a:t>accuracy</a:t>
            </a:r>
          </a:p>
          <a:p>
            <a:pPr marL="285750" indent="-285750">
              <a:buFont typeface="Arial" pitchFamily="34" charset="0"/>
              <a:buChar char="•"/>
            </a:pPr>
            <a:endParaRPr lang="en-US" sz="1400" dirty="0" smtClean="0"/>
          </a:p>
          <a:p>
            <a:pPr marL="285750" indent="-285750">
              <a:buFont typeface="Arial" pitchFamily="34" charset="0"/>
              <a:buChar char="•"/>
            </a:pPr>
            <a:r>
              <a:rPr lang="en-US" sz="1400" dirty="0" smtClean="0"/>
              <a:t>Created </a:t>
            </a:r>
            <a:r>
              <a:rPr lang="en-US" sz="1400" dirty="0"/>
              <a:t>from the implementation of one or more energy conservation measures </a:t>
            </a:r>
            <a:endParaRPr lang="en-US" sz="1400" dirty="0" smtClean="0"/>
          </a:p>
          <a:p>
            <a:pPr marL="285750" indent="-285750">
              <a:buFont typeface="Arial" pitchFamily="34" charset="0"/>
              <a:buChar char="•"/>
            </a:pPr>
            <a:endParaRPr lang="en-US" sz="1400" dirty="0" smtClean="0"/>
          </a:p>
          <a:p>
            <a:pPr marL="285750" indent="-285750">
              <a:buFont typeface="Arial" pitchFamily="34" charset="0"/>
              <a:buChar char="•"/>
            </a:pPr>
            <a:r>
              <a:rPr lang="en-US" sz="1400" dirty="0" smtClean="0"/>
              <a:t>When </a:t>
            </a:r>
            <a:r>
              <a:rPr lang="en-US" sz="1400" dirty="0"/>
              <a:t>compared with an established baseline of previous costs, including captured lost revenues, developed by the governmental unit</a:t>
            </a:r>
            <a:r>
              <a:rPr lang="en-US" sz="1400" dirty="0" smtClean="0"/>
              <a:t>.</a:t>
            </a:r>
          </a:p>
          <a:p>
            <a:pPr marL="285750" indent="-285750">
              <a:buFont typeface="Arial" pitchFamily="34" charset="0"/>
              <a:buChar char="•"/>
            </a:pPr>
            <a:endParaRPr lang="en-US" sz="1400" dirty="0"/>
          </a:p>
          <a:p>
            <a:r>
              <a:rPr lang="en-US" sz="1400" dirty="0" smtClean="0"/>
              <a:t>We’ll talk about developing the baseline a bit later</a:t>
            </a:r>
            <a:r>
              <a:rPr lang="en-US" sz="1400" dirty="0"/>
              <a:t> </a:t>
            </a:r>
            <a:r>
              <a:rPr lang="en-US" sz="1400" dirty="0" smtClean="0"/>
              <a:t>. . . These are the key terms to understand, so let’s turn to the contracting process</a:t>
            </a:r>
            <a:endParaRPr lang="en-US" sz="1400" dirty="0"/>
          </a:p>
        </p:txBody>
      </p:sp>
      <p:sp>
        <p:nvSpPr>
          <p:cNvPr id="4" name="Slide Number Placeholder 3"/>
          <p:cNvSpPr>
            <a:spLocks noGrp="1"/>
          </p:cNvSpPr>
          <p:nvPr>
            <p:ph type="sldNum" sz="quarter" idx="10"/>
          </p:nvPr>
        </p:nvSpPr>
        <p:spPr/>
        <p:txBody>
          <a:bodyPr/>
          <a:lstStyle/>
          <a:p>
            <a:fld id="{6F1B3F29-C53F-42F5-A2AA-FFFD0C29932D}" type="slidenum">
              <a:rPr lang="en-US" smtClean="0"/>
              <a:pPr/>
              <a:t>9</a:t>
            </a:fld>
            <a:endParaRPr lang="en-US"/>
          </a:p>
        </p:txBody>
      </p:sp>
    </p:spTree>
    <p:extLst>
      <p:ext uri="{BB962C8B-B14F-4D97-AF65-F5344CB8AC3E}">
        <p14:creationId xmlns:p14="http://schemas.microsoft.com/office/powerpoint/2010/main" val="39194759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SOGPPT_Cupploa_nochimney.bmp"/>
          <p:cNvPicPr>
            <a:picLocks noChangeAspect="1"/>
          </p:cNvPicPr>
          <p:nvPr userDrawn="1"/>
        </p:nvPicPr>
        <p:blipFill>
          <a:blip r:embed="rId2" cstate="print"/>
          <a:stretch>
            <a:fillRect/>
          </a:stretch>
        </p:blipFill>
        <p:spPr>
          <a:xfrm>
            <a:off x="0" y="2267712"/>
            <a:ext cx="9144000" cy="4590288"/>
          </a:xfrm>
          <a:prstGeom prst="rect">
            <a:avLst/>
          </a:prstGeom>
        </p:spPr>
      </p:pic>
      <p:sp>
        <p:nvSpPr>
          <p:cNvPr id="2" name="Title 1"/>
          <p:cNvSpPr>
            <a:spLocks noGrp="1"/>
          </p:cNvSpPr>
          <p:nvPr>
            <p:ph type="ctrTitle"/>
          </p:nvPr>
        </p:nvSpPr>
        <p:spPr>
          <a:xfrm>
            <a:off x="228600" y="304800"/>
            <a:ext cx="7772400" cy="1470025"/>
          </a:xfrm>
        </p:spPr>
        <p:txBody>
          <a:bodyPr/>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2362200"/>
            <a:ext cx="6400800" cy="1752600"/>
          </a:xfrm>
        </p:spPr>
        <p:txBody>
          <a:bodyPr>
            <a:normAutofit/>
          </a:bodyPr>
          <a:lstStyle>
            <a:lvl1pPr marL="0" indent="0" algn="l">
              <a:buNone/>
              <a:defRPr sz="2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D28364-BE1E-4FF4-8A7B-FAF4D00A2568}" type="datetimeFigureOut">
              <a:rPr lang="en-US" smtClean="0"/>
              <a:pPr/>
              <a:t>7/17/2011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9E6F3-71C9-49FC-841D-974C40CA5F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D28364-BE1E-4FF4-8A7B-FAF4D00A2568}" type="datetimeFigureOut">
              <a:rPr lang="en-US" smtClean="0"/>
              <a:pPr/>
              <a:t>7/17/2011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9E6F3-71C9-49FC-841D-974C40CA5F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D28364-BE1E-4FF4-8A7B-FAF4D00A2568}" type="datetimeFigureOut">
              <a:rPr lang="en-US" smtClean="0"/>
              <a:pPr/>
              <a:t>7/17/2011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9E6F3-71C9-49FC-841D-974C40CA5F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D28364-BE1E-4FF4-8A7B-FAF4D00A2568}" type="datetimeFigureOut">
              <a:rPr lang="en-US" smtClean="0"/>
              <a:pPr/>
              <a:t>7/17/2011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9E6F3-71C9-49FC-841D-974C40CA5F3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D28364-BE1E-4FF4-8A7B-FAF4D00A2568}" type="datetimeFigureOut">
              <a:rPr lang="en-US" smtClean="0"/>
              <a:pPr/>
              <a:t>7/17/2011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59E6F3-71C9-49FC-841D-974C40CA5F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D28364-BE1E-4FF4-8A7B-FAF4D00A2568}" type="datetimeFigureOut">
              <a:rPr lang="en-US" smtClean="0"/>
              <a:pPr/>
              <a:t>7/17/2011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59E6F3-71C9-49FC-841D-974C40CA5F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D28364-BE1E-4FF4-8A7B-FAF4D00A2568}" type="datetimeFigureOut">
              <a:rPr lang="en-US" smtClean="0"/>
              <a:pPr/>
              <a:t>7/17/2011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59E6F3-71C9-49FC-841D-974C40CA5F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D28364-BE1E-4FF4-8A7B-FAF4D00A2568}" type="datetimeFigureOut">
              <a:rPr lang="en-US" smtClean="0"/>
              <a:pPr/>
              <a:t>7/17/2011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59E6F3-71C9-49FC-841D-974C40CA5F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D28364-BE1E-4FF4-8A7B-FAF4D00A2568}" type="datetimeFigureOut">
              <a:rPr lang="en-US" smtClean="0"/>
              <a:pPr/>
              <a:t>7/17/2011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59E6F3-71C9-49FC-841D-974C40CA5F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D28364-BE1E-4FF4-8A7B-FAF4D00A2568}" type="datetimeFigureOut">
              <a:rPr lang="en-US" smtClean="0"/>
              <a:pPr/>
              <a:t>7/17/2011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59E6F3-71C9-49FC-841D-974C40CA5F3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SOG_BottomBar_full.bmp"/>
          <p:cNvPicPr>
            <a:picLocks noChangeAspect="1"/>
          </p:cNvPicPr>
          <p:nvPr/>
        </p:nvPicPr>
        <p:blipFill>
          <a:blip r:embed="rId13" cstate="print"/>
          <a:stretch>
            <a:fillRect/>
          </a:stretch>
        </p:blipFill>
        <p:spPr>
          <a:xfrm>
            <a:off x="0" y="6400800"/>
            <a:ext cx="9144000" cy="457200"/>
          </a:xfrm>
          <a:prstGeom prst="rect">
            <a:avLst/>
          </a:prstGeom>
        </p:spPr>
      </p:pic>
      <p:grpSp>
        <p:nvGrpSpPr>
          <p:cNvPr id="40" name="Group 39"/>
          <p:cNvGrpSpPr/>
          <p:nvPr/>
        </p:nvGrpSpPr>
        <p:grpSpPr>
          <a:xfrm>
            <a:off x="4267200" y="6553200"/>
            <a:ext cx="4724400" cy="152400"/>
            <a:chOff x="4267200" y="6553200"/>
            <a:chExt cx="4724400" cy="152400"/>
          </a:xfrm>
        </p:grpSpPr>
        <p:sp>
          <p:nvSpPr>
            <p:cNvPr id="8" name="Rectangle 7"/>
            <p:cNvSpPr/>
            <p:nvPr userDrawn="1"/>
          </p:nvSpPr>
          <p:spPr bwMode="auto">
            <a:xfrm>
              <a:off x="5486400" y="6553200"/>
              <a:ext cx="152400" cy="152400"/>
            </a:xfrm>
            <a:prstGeom prst="rect">
              <a:avLst/>
            </a:prstGeom>
            <a:solidFill>
              <a:schemeClr val="bg1">
                <a:alpha val="3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sp>
          <p:nvSpPr>
            <p:cNvPr id="9" name="Rectangle 8"/>
            <p:cNvSpPr/>
            <p:nvPr userDrawn="1"/>
          </p:nvSpPr>
          <p:spPr bwMode="auto">
            <a:xfrm>
              <a:off x="4267200" y="6553200"/>
              <a:ext cx="152400" cy="152400"/>
            </a:xfrm>
            <a:prstGeom prst="rect">
              <a:avLst/>
            </a:prstGeom>
            <a:solidFill>
              <a:schemeClr val="bg1">
                <a:alpha val="1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sp>
          <p:nvSpPr>
            <p:cNvPr id="10" name="Rectangle 9"/>
            <p:cNvSpPr/>
            <p:nvPr userDrawn="1"/>
          </p:nvSpPr>
          <p:spPr bwMode="auto">
            <a:xfrm>
              <a:off x="5791200" y="6553200"/>
              <a:ext cx="152400" cy="152400"/>
            </a:xfrm>
            <a:prstGeom prst="rect">
              <a:avLst/>
            </a:prstGeom>
            <a:solidFill>
              <a:schemeClr val="bg1">
                <a:alpha val="3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sp>
          <p:nvSpPr>
            <p:cNvPr id="11" name="Rectangle 10"/>
            <p:cNvSpPr/>
            <p:nvPr userDrawn="1"/>
          </p:nvSpPr>
          <p:spPr bwMode="auto">
            <a:xfrm>
              <a:off x="4572000" y="6553200"/>
              <a:ext cx="152400" cy="152400"/>
            </a:xfrm>
            <a:prstGeom prst="rect">
              <a:avLst/>
            </a:prstGeom>
            <a:solidFill>
              <a:schemeClr val="bg1">
                <a:alpha val="1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sp>
          <p:nvSpPr>
            <p:cNvPr id="12" name="Rectangle 11"/>
            <p:cNvSpPr/>
            <p:nvPr userDrawn="1"/>
          </p:nvSpPr>
          <p:spPr bwMode="auto">
            <a:xfrm>
              <a:off x="6096000" y="6553200"/>
              <a:ext cx="152400" cy="152400"/>
            </a:xfrm>
            <a:prstGeom prst="rect">
              <a:avLst/>
            </a:prstGeom>
            <a:solidFill>
              <a:schemeClr val="bg1">
                <a:alpha val="4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sp>
          <p:nvSpPr>
            <p:cNvPr id="13" name="Rectangle 12"/>
            <p:cNvSpPr/>
            <p:nvPr userDrawn="1"/>
          </p:nvSpPr>
          <p:spPr bwMode="auto">
            <a:xfrm>
              <a:off x="4876800" y="6553200"/>
              <a:ext cx="152400" cy="152400"/>
            </a:xfrm>
            <a:prstGeom prst="rect">
              <a:avLst/>
            </a:prstGeom>
            <a:solidFill>
              <a:schemeClr val="bg1">
                <a:alpha val="2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sp>
          <p:nvSpPr>
            <p:cNvPr id="14" name="Rectangle 13"/>
            <p:cNvSpPr/>
            <p:nvPr userDrawn="1"/>
          </p:nvSpPr>
          <p:spPr bwMode="auto">
            <a:xfrm>
              <a:off x="6400800" y="6553200"/>
              <a:ext cx="152400" cy="152400"/>
            </a:xfrm>
            <a:prstGeom prst="rect">
              <a:avLst/>
            </a:prstGeom>
            <a:solidFill>
              <a:schemeClr val="bg1">
                <a:alpha val="4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sp>
          <p:nvSpPr>
            <p:cNvPr id="15" name="Rectangle 14"/>
            <p:cNvSpPr/>
            <p:nvPr userDrawn="1"/>
          </p:nvSpPr>
          <p:spPr bwMode="auto">
            <a:xfrm>
              <a:off x="5181600" y="6553200"/>
              <a:ext cx="152400" cy="152400"/>
            </a:xfrm>
            <a:prstGeom prst="rect">
              <a:avLst/>
            </a:prstGeom>
            <a:solidFill>
              <a:schemeClr val="bg1">
                <a:alpha val="2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sp>
          <p:nvSpPr>
            <p:cNvPr id="16" name="Rectangle 15"/>
            <p:cNvSpPr/>
            <p:nvPr userDrawn="1"/>
          </p:nvSpPr>
          <p:spPr bwMode="auto">
            <a:xfrm>
              <a:off x="7924800" y="6553200"/>
              <a:ext cx="152400" cy="152400"/>
            </a:xfrm>
            <a:prstGeom prst="rect">
              <a:avLst/>
            </a:prstGeom>
            <a:solidFill>
              <a:schemeClr val="bg1">
                <a:alpha val="7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sp>
          <p:nvSpPr>
            <p:cNvPr id="17" name="Rectangle 16"/>
            <p:cNvSpPr/>
            <p:nvPr userDrawn="1"/>
          </p:nvSpPr>
          <p:spPr bwMode="auto">
            <a:xfrm>
              <a:off x="6705600" y="6553200"/>
              <a:ext cx="152400" cy="152400"/>
            </a:xfrm>
            <a:prstGeom prst="rect">
              <a:avLst/>
            </a:prstGeom>
            <a:solidFill>
              <a:schemeClr val="bg1">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sp>
          <p:nvSpPr>
            <p:cNvPr id="18" name="Rectangle 17"/>
            <p:cNvSpPr/>
            <p:nvPr userDrawn="1"/>
          </p:nvSpPr>
          <p:spPr bwMode="auto">
            <a:xfrm>
              <a:off x="8229600" y="6553200"/>
              <a:ext cx="152400" cy="152400"/>
            </a:xfrm>
            <a:prstGeom prst="rect">
              <a:avLst/>
            </a:prstGeom>
            <a:solidFill>
              <a:schemeClr val="bg1">
                <a:alpha val="7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sp>
          <p:nvSpPr>
            <p:cNvPr id="19" name="Rectangle 18"/>
            <p:cNvSpPr/>
            <p:nvPr userDrawn="1"/>
          </p:nvSpPr>
          <p:spPr bwMode="auto">
            <a:xfrm>
              <a:off x="7010400" y="6553200"/>
              <a:ext cx="152400" cy="152400"/>
            </a:xfrm>
            <a:prstGeom prst="rect">
              <a:avLst/>
            </a:prstGeom>
            <a:solidFill>
              <a:schemeClr val="bg1">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sp>
          <p:nvSpPr>
            <p:cNvPr id="20" name="Rectangle 19"/>
            <p:cNvSpPr/>
            <p:nvPr userDrawn="1"/>
          </p:nvSpPr>
          <p:spPr bwMode="auto">
            <a:xfrm>
              <a:off x="8534400" y="6553200"/>
              <a:ext cx="152400" cy="152400"/>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sp>
          <p:nvSpPr>
            <p:cNvPr id="21" name="Rectangle 20"/>
            <p:cNvSpPr/>
            <p:nvPr userDrawn="1"/>
          </p:nvSpPr>
          <p:spPr bwMode="auto">
            <a:xfrm>
              <a:off x="7315200" y="6553200"/>
              <a:ext cx="152400" cy="152400"/>
            </a:xfrm>
            <a:prstGeom prst="rect">
              <a:avLst/>
            </a:prstGeom>
            <a:solidFill>
              <a:schemeClr val="bg1">
                <a:alpha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sp>
          <p:nvSpPr>
            <p:cNvPr id="22" name="Rectangle 21"/>
            <p:cNvSpPr/>
            <p:nvPr userDrawn="1"/>
          </p:nvSpPr>
          <p:spPr bwMode="auto">
            <a:xfrm>
              <a:off x="8839200" y="6553200"/>
              <a:ext cx="152400" cy="152400"/>
            </a:xfrm>
            <a:prstGeom prst="rect">
              <a:avLst/>
            </a:prstGeom>
            <a:solidFill>
              <a:schemeClr val="bg1">
                <a:alpha val="9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sp>
          <p:nvSpPr>
            <p:cNvPr id="23" name="Rectangle 22"/>
            <p:cNvSpPr/>
            <p:nvPr userDrawn="1"/>
          </p:nvSpPr>
          <p:spPr bwMode="auto">
            <a:xfrm>
              <a:off x="7620000" y="6553200"/>
              <a:ext cx="152400" cy="152400"/>
            </a:xfrm>
            <a:prstGeom prst="rect">
              <a:avLst/>
            </a:prstGeom>
            <a:solidFill>
              <a:schemeClr val="bg1">
                <a:alpha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gr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95400" y="6400801"/>
            <a:ext cx="914400" cy="457200"/>
          </a:xfrm>
          <a:prstGeom prst="rect">
            <a:avLst/>
          </a:prstGeom>
        </p:spPr>
        <p:txBody>
          <a:bodyPr vert="horz" lIns="91440" tIns="45720" rIns="91440" bIns="45720" rtlCol="0" anchor="ctr"/>
          <a:lstStyle>
            <a:lvl1pPr algn="l">
              <a:defRPr sz="1200">
                <a:solidFill>
                  <a:schemeClr val="tx1">
                    <a:tint val="75000"/>
                  </a:schemeClr>
                </a:solidFill>
              </a:defRPr>
            </a:lvl1pPr>
          </a:lstStyle>
          <a:p>
            <a:fld id="{20D28364-BE1E-4FF4-8A7B-FAF4D00A2568}" type="datetimeFigureOut">
              <a:rPr lang="en-US" smtClean="0"/>
              <a:pPr/>
              <a:t>7/17/2011</a:t>
            </a:fld>
            <a:endParaRPr lang="en-US" dirty="0"/>
          </a:p>
        </p:txBody>
      </p:sp>
      <p:sp>
        <p:nvSpPr>
          <p:cNvPr id="5" name="Footer Placeholder 4"/>
          <p:cNvSpPr>
            <a:spLocks noGrp="1"/>
          </p:cNvSpPr>
          <p:nvPr>
            <p:ph type="ftr" sz="quarter" idx="3"/>
          </p:nvPr>
        </p:nvSpPr>
        <p:spPr>
          <a:xfrm>
            <a:off x="2286000" y="6400801"/>
            <a:ext cx="2895600" cy="4572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010400" y="6400801"/>
            <a:ext cx="2133600" cy="457200"/>
          </a:xfrm>
          <a:prstGeom prst="rect">
            <a:avLst/>
          </a:prstGeom>
        </p:spPr>
        <p:txBody>
          <a:bodyPr vert="horz" lIns="91440" tIns="45720" rIns="91440" bIns="45720" rtlCol="0" anchor="ctr"/>
          <a:lstStyle>
            <a:lvl1pPr algn="r">
              <a:defRPr sz="1200">
                <a:solidFill>
                  <a:schemeClr val="tx1">
                    <a:tint val="75000"/>
                  </a:schemeClr>
                </a:solidFill>
              </a:defRPr>
            </a:lvl1pPr>
          </a:lstStyle>
          <a:p>
            <a:fld id="{DC59E6F3-71C9-49FC-841D-974C40CA5F3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lumMod val="60000"/>
            <a:lumOff val="40000"/>
          </a:schemeClr>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nhouston@sog.unc.edu"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image" Target="../media/image9.png"/><Relationship Id="rId5" Type="http://schemas.openxmlformats.org/officeDocument/2006/relationships/diagramLayout" Target="../diagrams/layout1.xml"/><Relationship Id="rId10" Type="http://schemas.openxmlformats.org/officeDocument/2006/relationships/image" Target="../media/image8.png"/><Relationship Id="rId4" Type="http://schemas.openxmlformats.org/officeDocument/2006/relationships/diagramData" Target="../diagrams/data1.xml"/><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915400" cy="1676400"/>
          </a:xfrm>
        </p:spPr>
        <p:txBody>
          <a:bodyPr>
            <a:normAutofit fontScale="90000"/>
          </a:bodyPr>
          <a:lstStyle/>
          <a:p>
            <a:r>
              <a:rPr lang="en-US" dirty="0" smtClean="0"/>
              <a:t>Guaranteed Energy Savings Contracts</a:t>
            </a:r>
            <a:br>
              <a:rPr lang="en-US" dirty="0" smtClean="0"/>
            </a:br>
            <a:r>
              <a:rPr lang="en-US" sz="3600" dirty="0" smtClean="0"/>
              <a:t>Contracting Requirements for Local Governments</a:t>
            </a:r>
            <a:endParaRPr lang="en-US" dirty="0"/>
          </a:p>
        </p:txBody>
      </p:sp>
      <p:sp>
        <p:nvSpPr>
          <p:cNvPr id="3" name="Subtitle 2"/>
          <p:cNvSpPr>
            <a:spLocks noGrp="1"/>
          </p:cNvSpPr>
          <p:nvPr>
            <p:ph type="subTitle" idx="1"/>
          </p:nvPr>
        </p:nvSpPr>
        <p:spPr/>
        <p:txBody>
          <a:bodyPr/>
          <a:lstStyle/>
          <a:p>
            <a:r>
              <a:rPr lang="en-US" dirty="0" smtClean="0"/>
              <a:t>Norma Houston</a:t>
            </a:r>
          </a:p>
          <a:p>
            <a:r>
              <a:rPr lang="en-US" sz="2000" dirty="0" smtClean="0"/>
              <a:t>NCGFOA Annual Conference</a:t>
            </a:r>
          </a:p>
          <a:p>
            <a:r>
              <a:rPr lang="en-US" sz="2000" dirty="0" smtClean="0"/>
              <a:t>July 18,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GESC Contracting Process</a:t>
            </a:r>
            <a:endParaRPr lang="en-US" dirty="0">
              <a:solidFill>
                <a:srgbClr val="0070C0"/>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Key Points:</a:t>
            </a:r>
          </a:p>
          <a:p>
            <a:pPr marL="514350" indent="-514350">
              <a:buFont typeface="+mj-lt"/>
              <a:buAutoNum type="arabicPeriod"/>
            </a:pPr>
            <a:r>
              <a:rPr lang="en-US" dirty="0" smtClean="0"/>
              <a:t>Only available for </a:t>
            </a:r>
            <a:r>
              <a:rPr lang="en-US" u="sng" dirty="0" smtClean="0"/>
              <a:t>existing</a:t>
            </a:r>
            <a:r>
              <a:rPr lang="en-US" dirty="0" smtClean="0"/>
              <a:t> facilities, </a:t>
            </a:r>
            <a:r>
              <a:rPr lang="en-US" u="sng" dirty="0" smtClean="0"/>
              <a:t>not</a:t>
            </a:r>
            <a:r>
              <a:rPr lang="en-US" dirty="0" smtClean="0"/>
              <a:t> new construction</a:t>
            </a:r>
            <a:endParaRPr lang="en-US" u="sng" dirty="0" smtClean="0"/>
          </a:p>
          <a:p>
            <a:pPr marL="514350" indent="-514350">
              <a:buFont typeface="+mj-lt"/>
              <a:buAutoNum type="arabicPeriod"/>
            </a:pPr>
            <a:r>
              <a:rPr lang="en-US" u="sng" dirty="0" smtClean="0"/>
              <a:t>Must</a:t>
            </a:r>
            <a:r>
              <a:rPr lang="en-US" dirty="0" smtClean="0"/>
              <a:t> use statutory RFP process</a:t>
            </a:r>
          </a:p>
          <a:p>
            <a:pPr marL="514350" indent="-514350">
              <a:buFont typeface="+mj-lt"/>
              <a:buAutoNum type="arabicPeriod"/>
            </a:pPr>
            <a:r>
              <a:rPr lang="en-US" u="sng" dirty="0" smtClean="0"/>
              <a:t>Exemp</a:t>
            </a:r>
            <a:r>
              <a:rPr lang="en-US" dirty="0" smtClean="0"/>
              <a:t>t from almost all regular competitive bidding requirements</a:t>
            </a:r>
          </a:p>
          <a:p>
            <a:pPr marL="514350" indent="-514350">
              <a:buFont typeface="+mj-lt"/>
              <a:buAutoNum type="arabicPeriod"/>
            </a:pPr>
            <a:r>
              <a:rPr lang="en-US" dirty="0" smtClean="0"/>
              <a:t>Standard of award is “best meets needs of the local government,” </a:t>
            </a:r>
            <a:r>
              <a:rPr lang="en-US" u="sng" dirty="0" smtClean="0"/>
              <a:t>not</a:t>
            </a:r>
            <a:r>
              <a:rPr lang="en-US" dirty="0" smtClean="0"/>
              <a:t> low bidder</a:t>
            </a:r>
          </a:p>
          <a:p>
            <a:pPr marL="514350" indent="-514350">
              <a:buFont typeface="+mj-lt"/>
              <a:buAutoNum type="arabicPeriod"/>
            </a:pPr>
            <a:r>
              <a:rPr lang="en-US" dirty="0"/>
              <a:t>Governing board approval </a:t>
            </a:r>
            <a:r>
              <a:rPr lang="en-US" u="sng" dirty="0"/>
              <a:t>not</a:t>
            </a:r>
            <a:r>
              <a:rPr lang="en-US" dirty="0"/>
              <a:t> </a:t>
            </a:r>
            <a:r>
              <a:rPr lang="en-US" dirty="0" smtClean="0"/>
              <a:t>required for GESC, but is required for financing</a:t>
            </a:r>
            <a:endParaRPr lang="en-US" dirty="0"/>
          </a:p>
        </p:txBody>
      </p:sp>
    </p:spTree>
    <p:extLst>
      <p:ext uri="{BB962C8B-B14F-4D97-AF65-F5344CB8AC3E}">
        <p14:creationId xmlns:p14="http://schemas.microsoft.com/office/powerpoint/2010/main" val="352988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GESC Contracting Process</a:t>
            </a:r>
            <a:endParaRPr lang="en-US" dirty="0">
              <a:solidFill>
                <a:srgbClr val="0070C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7946309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97636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B32344E0-57A6-4723-9F9F-259F0408A07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B6D0D981-8D4A-4AAA-84A5-D8191778F804}"/>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74933EF7-4317-433C-AF43-4B28F25729DA}"/>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801DF9C1-0D47-43AB-A789-0A37C65D4E4F}"/>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D5585C9B-520A-422D-955D-439A23FA148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53402119-CD28-4B39-A693-55836C457D4D}"/>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2E7ABD4C-0D0A-4010-A1CB-1FAF1847DD22}"/>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graphicEl>
                                              <a:dgm id="{79027608-BA5F-4A5D-899A-776169E23F35}"/>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graphicEl>
                                              <a:dgm id="{B5E2BC41-8F85-4C89-B670-7AA94B0D6084}"/>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ABEFAB23-8D0D-4BEC-B420-EC6F014BE0A5}"/>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graphicEl>
                                              <a:dgm id="{D7A1F931-680F-4523-83EA-B8880C7B5B47}"/>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graphicEl>
                                              <a:dgm id="{8B537664-6E39-474B-B022-685B095B8F09}"/>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
                                            <p:graphicEl>
                                              <a:dgm id="{B5344685-3172-4B76-B019-8911D6CB19BB}"/>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graphicEl>
                                              <a:dgm id="{ED4E21F2-0F38-44E1-B015-998E18968197}"/>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
                                            <p:graphicEl>
                                              <a:dgm id="{E9CE8EC7-70CE-4655-A83E-54ADAF0354DD}"/>
                                            </p:graphic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
                                            <p:graphicEl>
                                              <a:dgm id="{641BC994-3B4C-48F5-B432-E9CA878F1041}"/>
                                            </p:graphic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
                                            <p:graphicEl>
                                              <a:dgm id="{470D85D0-ACCF-4E82-9CE5-E21B4E11BC0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Step 1: Develop RFP</a:t>
            </a:r>
            <a:endParaRPr lang="en-US" dirty="0">
              <a:solidFill>
                <a:srgbClr val="0070C0"/>
              </a:solidFill>
            </a:endParaRPr>
          </a:p>
        </p:txBody>
      </p:sp>
      <p:sp>
        <p:nvSpPr>
          <p:cNvPr id="3" name="Content Placeholder 2"/>
          <p:cNvSpPr>
            <a:spLocks noGrp="1"/>
          </p:cNvSpPr>
          <p:nvPr>
            <p:ph idx="1"/>
          </p:nvPr>
        </p:nvSpPr>
        <p:spPr/>
        <p:txBody>
          <a:bodyPr>
            <a:normAutofit lnSpcReduction="10000"/>
          </a:bodyPr>
          <a:lstStyle/>
          <a:p>
            <a:r>
              <a:rPr lang="en-US" dirty="0" smtClean="0"/>
              <a:t>May hire consultant or seek technical assistance from State Energy Office</a:t>
            </a:r>
          </a:p>
          <a:p>
            <a:r>
              <a:rPr lang="en-US" dirty="0" smtClean="0"/>
              <a:t>Hiring consultants </a:t>
            </a:r>
            <a:r>
              <a:rPr lang="en-US" u="sng" dirty="0" smtClean="0"/>
              <a:t>not</a:t>
            </a:r>
            <a:r>
              <a:rPr lang="en-US" dirty="0" smtClean="0"/>
              <a:t> a GESC; Mini-Brooks Act requirements apply</a:t>
            </a:r>
          </a:p>
          <a:p>
            <a:r>
              <a:rPr lang="en-US" dirty="0" smtClean="0"/>
              <a:t>RFP must include evaluation criteria and other stipulations required by local government</a:t>
            </a:r>
          </a:p>
          <a:p>
            <a:r>
              <a:rPr lang="en-US" dirty="0" smtClean="0"/>
              <a:t>Unit must establish previous costs baseline</a:t>
            </a:r>
            <a:endParaRPr lang="en-US" dirty="0"/>
          </a:p>
        </p:txBody>
      </p:sp>
    </p:spTree>
    <p:extLst>
      <p:ext uri="{BB962C8B-B14F-4D97-AF65-F5344CB8AC3E}">
        <p14:creationId xmlns:p14="http://schemas.microsoft.com/office/powerpoint/2010/main" val="15190356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Step 2:  Issue RFP</a:t>
            </a:r>
            <a:endParaRPr lang="en-US" dirty="0">
              <a:solidFill>
                <a:srgbClr val="0070C0"/>
              </a:solidFill>
            </a:endParaRPr>
          </a:p>
        </p:txBody>
      </p:sp>
      <p:sp>
        <p:nvSpPr>
          <p:cNvPr id="3" name="Content Placeholder 2"/>
          <p:cNvSpPr>
            <a:spLocks noGrp="1"/>
          </p:cNvSpPr>
          <p:nvPr>
            <p:ph idx="1"/>
          </p:nvPr>
        </p:nvSpPr>
        <p:spPr/>
        <p:txBody>
          <a:bodyPr/>
          <a:lstStyle/>
          <a:p>
            <a:r>
              <a:rPr lang="en-US" dirty="0" smtClean="0"/>
              <a:t>Must publish notice in newspaper at least 15 days prior to opening</a:t>
            </a:r>
          </a:p>
          <a:p>
            <a:r>
              <a:rPr lang="en-US" dirty="0" smtClean="0"/>
              <a:t>Notice must include statutorily required information</a:t>
            </a:r>
          </a:p>
          <a:p>
            <a:r>
              <a:rPr lang="en-US" dirty="0" smtClean="0"/>
              <a:t>Minority business participation requirements apply</a:t>
            </a:r>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2002049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Step 3: Receive Proposals</a:t>
            </a:r>
            <a:endParaRPr lang="en-US" dirty="0">
              <a:solidFill>
                <a:srgbClr val="0070C0"/>
              </a:solidFill>
            </a:endParaRPr>
          </a:p>
        </p:txBody>
      </p:sp>
      <p:sp>
        <p:nvSpPr>
          <p:cNvPr id="3" name="Content Placeholder 2"/>
          <p:cNvSpPr>
            <a:spLocks noGrp="1"/>
          </p:cNvSpPr>
          <p:nvPr>
            <p:ph idx="1"/>
          </p:nvPr>
        </p:nvSpPr>
        <p:spPr/>
        <p:txBody>
          <a:bodyPr/>
          <a:lstStyle/>
          <a:p>
            <a:r>
              <a:rPr lang="en-US" dirty="0" smtClean="0"/>
              <a:t>Proposals must be sealed</a:t>
            </a:r>
          </a:p>
          <a:p>
            <a:r>
              <a:rPr lang="en-US" dirty="0" smtClean="0"/>
              <a:t>Cannot open until date and time specified in notice</a:t>
            </a:r>
            <a:endParaRPr lang="en-US" dirty="0"/>
          </a:p>
        </p:txBody>
      </p:sp>
    </p:spTree>
    <p:extLst>
      <p:ext uri="{BB962C8B-B14F-4D97-AF65-F5344CB8AC3E}">
        <p14:creationId xmlns:p14="http://schemas.microsoft.com/office/powerpoint/2010/main" val="28576907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Step 4: Open Proposals</a:t>
            </a:r>
            <a:endParaRPr lang="en-US" dirty="0">
              <a:solidFill>
                <a:srgbClr val="0070C0"/>
              </a:solidFill>
            </a:endParaRPr>
          </a:p>
        </p:txBody>
      </p:sp>
      <p:sp>
        <p:nvSpPr>
          <p:cNvPr id="3" name="Content Placeholder 2"/>
          <p:cNvSpPr>
            <a:spLocks noGrp="1"/>
          </p:cNvSpPr>
          <p:nvPr>
            <p:ph idx="1"/>
          </p:nvPr>
        </p:nvSpPr>
        <p:spPr/>
        <p:txBody>
          <a:bodyPr>
            <a:normAutofit/>
          </a:bodyPr>
          <a:lstStyle/>
          <a:p>
            <a:r>
              <a:rPr lang="en-US" dirty="0" smtClean="0"/>
              <a:t>Must receive at least 2 proposals from qualified ESCOs; if not, must re-advertise</a:t>
            </a:r>
          </a:p>
          <a:p>
            <a:r>
              <a:rPr lang="en-US" dirty="0" smtClean="0"/>
              <a:t>Opened by official or employee of local government</a:t>
            </a:r>
          </a:p>
          <a:p>
            <a:r>
              <a:rPr lang="en-US" dirty="0" smtClean="0"/>
              <a:t>Opened in public</a:t>
            </a:r>
          </a:p>
          <a:p>
            <a:r>
              <a:rPr lang="en-US" dirty="0" smtClean="0"/>
              <a:t>Contents announced and recorded in minutes</a:t>
            </a:r>
          </a:p>
        </p:txBody>
      </p:sp>
    </p:spTree>
    <p:extLst>
      <p:ext uri="{BB962C8B-B14F-4D97-AF65-F5344CB8AC3E}">
        <p14:creationId xmlns:p14="http://schemas.microsoft.com/office/powerpoint/2010/main" val="13853973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Step 5: Evaluate Proposals</a:t>
            </a:r>
            <a:endParaRPr lang="en-US" dirty="0">
              <a:solidFill>
                <a:srgbClr val="0070C0"/>
              </a:solidFill>
            </a:endParaRPr>
          </a:p>
        </p:txBody>
      </p:sp>
      <p:sp>
        <p:nvSpPr>
          <p:cNvPr id="3" name="Content Placeholder 2"/>
          <p:cNvSpPr>
            <a:spLocks noGrp="1"/>
          </p:cNvSpPr>
          <p:nvPr>
            <p:ph idx="1"/>
          </p:nvPr>
        </p:nvSpPr>
        <p:spPr/>
        <p:txBody>
          <a:bodyPr>
            <a:normAutofit fontScale="92500" lnSpcReduction="20000"/>
          </a:bodyPr>
          <a:lstStyle/>
          <a:p>
            <a:r>
              <a:rPr lang="en-US" dirty="0" smtClean="0"/>
              <a:t>Proposals must include all cost estimates</a:t>
            </a:r>
          </a:p>
          <a:p>
            <a:pPr lvl="1"/>
            <a:r>
              <a:rPr lang="en-US" dirty="0" smtClean="0"/>
              <a:t>Design</a:t>
            </a:r>
          </a:p>
          <a:p>
            <a:pPr lvl="1"/>
            <a:r>
              <a:rPr lang="en-US" dirty="0" smtClean="0"/>
              <a:t>Installation, modification or remodeling</a:t>
            </a:r>
          </a:p>
          <a:p>
            <a:pPr lvl="1"/>
            <a:r>
              <a:rPr lang="en-US" dirty="0" smtClean="0"/>
              <a:t>Maintenance, repairs, training</a:t>
            </a:r>
          </a:p>
          <a:p>
            <a:pPr lvl="1"/>
            <a:r>
              <a:rPr lang="en-US" dirty="0" smtClean="0"/>
              <a:t>Debt service</a:t>
            </a:r>
          </a:p>
          <a:p>
            <a:pPr lvl="1"/>
            <a:r>
              <a:rPr lang="en-US" dirty="0" smtClean="0"/>
              <a:t>Energy savings</a:t>
            </a:r>
          </a:p>
          <a:p>
            <a:r>
              <a:rPr lang="en-US" dirty="0" smtClean="0"/>
              <a:t>Evaluated </a:t>
            </a:r>
            <a:r>
              <a:rPr lang="en-US" dirty="0"/>
              <a:t>by licensed architect or engineer (hiring </a:t>
            </a:r>
            <a:r>
              <a:rPr lang="en-US" dirty="0" smtClean="0"/>
              <a:t>architect </a:t>
            </a:r>
            <a:r>
              <a:rPr lang="en-US" dirty="0"/>
              <a:t>or engineer subject to Mini-Brooks Act </a:t>
            </a:r>
            <a:r>
              <a:rPr lang="en-US" dirty="0" smtClean="0"/>
              <a:t>requirements)</a:t>
            </a:r>
          </a:p>
          <a:p>
            <a:r>
              <a:rPr lang="en-US" dirty="0" smtClean="0"/>
              <a:t>Architect or engineer’s recommendation not binding</a:t>
            </a:r>
            <a:endParaRPr lang="en-US" dirty="0"/>
          </a:p>
          <a:p>
            <a:endParaRPr lang="en-US" dirty="0"/>
          </a:p>
        </p:txBody>
      </p:sp>
    </p:spTree>
    <p:extLst>
      <p:ext uri="{BB962C8B-B14F-4D97-AF65-F5344CB8AC3E}">
        <p14:creationId xmlns:p14="http://schemas.microsoft.com/office/powerpoint/2010/main" val="30520423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Step 6: Select ESCO</a:t>
            </a:r>
            <a:endParaRPr lang="en-US" dirty="0">
              <a:solidFill>
                <a:srgbClr val="0070C0"/>
              </a:solidFill>
            </a:endParaRPr>
          </a:p>
        </p:txBody>
      </p:sp>
      <p:sp>
        <p:nvSpPr>
          <p:cNvPr id="3" name="Content Placeholder 2"/>
          <p:cNvSpPr>
            <a:spLocks noGrp="1"/>
          </p:cNvSpPr>
          <p:nvPr>
            <p:ph idx="1"/>
          </p:nvPr>
        </p:nvSpPr>
        <p:spPr>
          <a:xfrm>
            <a:off x="457200" y="1600200"/>
            <a:ext cx="8382000" cy="4648200"/>
          </a:xfrm>
        </p:spPr>
        <p:txBody>
          <a:bodyPr>
            <a:normAutofit fontScale="77500" lnSpcReduction="20000"/>
          </a:bodyPr>
          <a:lstStyle/>
          <a:p>
            <a:pPr marL="0" indent="0">
              <a:buNone/>
            </a:pPr>
            <a:r>
              <a:rPr lang="en-US" dirty="0" smtClean="0"/>
              <a:t>Standard of award is “best meets unit’s needs” considering statutory criteria:</a:t>
            </a:r>
          </a:p>
          <a:p>
            <a:pPr marL="571500" indent="-514350">
              <a:buFont typeface="+mj-lt"/>
              <a:buAutoNum type="arabicPeriod"/>
            </a:pPr>
            <a:r>
              <a:rPr lang="en-US" dirty="0" smtClean="0"/>
              <a:t>Price</a:t>
            </a:r>
          </a:p>
          <a:p>
            <a:pPr marL="571500" indent="-514350">
              <a:buFont typeface="+mj-lt"/>
              <a:buAutoNum type="arabicPeriod"/>
            </a:pPr>
            <a:r>
              <a:rPr lang="en-US" dirty="0" smtClean="0"/>
              <a:t>Costs of construction, financing, maintenance, and training</a:t>
            </a:r>
          </a:p>
          <a:p>
            <a:pPr marL="571500" indent="-514350">
              <a:buFont typeface="+mj-lt"/>
              <a:buAutoNum type="arabicPeriod"/>
            </a:pPr>
            <a:r>
              <a:rPr lang="en-US" dirty="0" smtClean="0"/>
              <a:t>Quality of products</a:t>
            </a:r>
          </a:p>
          <a:p>
            <a:pPr marL="571500" indent="-514350">
              <a:buFont typeface="+mj-lt"/>
              <a:buAutoNum type="arabicPeriod"/>
            </a:pPr>
            <a:r>
              <a:rPr lang="en-US" dirty="0" smtClean="0"/>
              <a:t>Amount of energy savings</a:t>
            </a:r>
          </a:p>
          <a:p>
            <a:pPr marL="571500" indent="-514350">
              <a:buFont typeface="+mj-lt"/>
              <a:buAutoNum type="arabicPeriod"/>
            </a:pPr>
            <a:r>
              <a:rPr lang="en-US" dirty="0" smtClean="0"/>
              <a:t>General reputation and performance capabilities</a:t>
            </a:r>
          </a:p>
          <a:p>
            <a:pPr marL="571500" indent="-514350">
              <a:buFont typeface="+mj-lt"/>
              <a:buAutoNum type="arabicPeriod"/>
            </a:pPr>
            <a:r>
              <a:rPr lang="en-US" dirty="0" smtClean="0"/>
              <a:t>Conformity with RFP specs and conditions</a:t>
            </a:r>
          </a:p>
          <a:p>
            <a:pPr marL="571500" indent="-514350">
              <a:buFont typeface="+mj-lt"/>
              <a:buAutoNum type="arabicPeriod"/>
            </a:pPr>
            <a:r>
              <a:rPr lang="en-US" dirty="0" smtClean="0"/>
              <a:t>Time for performance</a:t>
            </a:r>
          </a:p>
          <a:p>
            <a:pPr marL="571500" indent="-514350">
              <a:buFont typeface="+mj-lt"/>
              <a:buAutoNum type="arabicPeriod"/>
            </a:pPr>
            <a:r>
              <a:rPr lang="en-US" dirty="0" smtClean="0"/>
              <a:t>Other factors deemed necessary by local government (must be a “matter of record”)</a:t>
            </a:r>
          </a:p>
          <a:p>
            <a:pPr lvl="1"/>
            <a:endParaRPr lang="en-US" dirty="0"/>
          </a:p>
        </p:txBody>
      </p:sp>
    </p:spTree>
    <p:extLst>
      <p:ext uri="{BB962C8B-B14F-4D97-AF65-F5344CB8AC3E}">
        <p14:creationId xmlns:p14="http://schemas.microsoft.com/office/powerpoint/2010/main" val="41178602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Step 7: Award GESC</a:t>
            </a:r>
            <a:endParaRPr lang="en-US" dirty="0">
              <a:solidFill>
                <a:srgbClr val="0070C0"/>
              </a:solidFill>
            </a:endParaRPr>
          </a:p>
        </p:txBody>
      </p:sp>
      <p:sp>
        <p:nvSpPr>
          <p:cNvPr id="3" name="Content Placeholder 2"/>
          <p:cNvSpPr>
            <a:spLocks noGrp="1"/>
          </p:cNvSpPr>
          <p:nvPr>
            <p:ph idx="1"/>
          </p:nvPr>
        </p:nvSpPr>
        <p:spPr/>
        <p:txBody>
          <a:bodyPr>
            <a:normAutofit/>
          </a:bodyPr>
          <a:lstStyle/>
          <a:p>
            <a:r>
              <a:rPr lang="en-US" dirty="0" smtClean="0"/>
              <a:t>Publish notice of award in newspaper at least 15 days before meeting at which award is approved</a:t>
            </a:r>
          </a:p>
          <a:p>
            <a:r>
              <a:rPr lang="en-US" dirty="0" smtClean="0"/>
              <a:t>Notice must include statutorily required information</a:t>
            </a:r>
          </a:p>
          <a:p>
            <a:r>
              <a:rPr lang="en-US" dirty="0" smtClean="0"/>
              <a:t>Contract term not to exceed 20 years</a:t>
            </a:r>
          </a:p>
          <a:p>
            <a:r>
              <a:rPr lang="en-US" dirty="0" smtClean="0"/>
              <a:t>Energy savings must equal or exceed “total costs” of contract</a:t>
            </a:r>
          </a:p>
        </p:txBody>
      </p:sp>
    </p:spTree>
    <p:extLst>
      <p:ext uri="{BB962C8B-B14F-4D97-AF65-F5344CB8AC3E}">
        <p14:creationId xmlns:p14="http://schemas.microsoft.com/office/powerpoint/2010/main" val="21142920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Step 7: Award GESC (cont’d)</a:t>
            </a:r>
            <a:endParaRPr lang="en-US" dirty="0">
              <a:solidFill>
                <a:srgbClr val="0070C0"/>
              </a:solidFill>
            </a:endParaRPr>
          </a:p>
        </p:txBody>
      </p:sp>
      <p:sp>
        <p:nvSpPr>
          <p:cNvPr id="3" name="Content Placeholder 2"/>
          <p:cNvSpPr>
            <a:spLocks noGrp="1"/>
          </p:cNvSpPr>
          <p:nvPr>
            <p:ph idx="1"/>
          </p:nvPr>
        </p:nvSpPr>
        <p:spPr/>
        <p:txBody>
          <a:bodyPr>
            <a:normAutofit lnSpcReduction="10000"/>
          </a:bodyPr>
          <a:lstStyle/>
          <a:p>
            <a:r>
              <a:rPr lang="en-US" dirty="0" smtClean="0"/>
              <a:t>Limited to existing facilities, not new construction</a:t>
            </a:r>
          </a:p>
          <a:p>
            <a:r>
              <a:rPr lang="en-US" dirty="0" smtClean="0"/>
              <a:t>ESCO bonding requirements</a:t>
            </a:r>
          </a:p>
          <a:p>
            <a:r>
              <a:rPr lang="en-US" dirty="0" smtClean="0"/>
              <a:t>Cannot require maintenance agreement</a:t>
            </a:r>
          </a:p>
          <a:p>
            <a:r>
              <a:rPr lang="en-US" dirty="0" smtClean="0"/>
              <a:t>Must stipulate not a direct or indirect pledge of taxing authority or full faith and credit</a:t>
            </a:r>
          </a:p>
          <a:p>
            <a:r>
              <a:rPr lang="en-US" dirty="0" smtClean="0"/>
              <a:t>Governing board approval not required by GESC statute; but is required for financing</a:t>
            </a:r>
            <a:endParaRPr lang="en-US" dirty="0"/>
          </a:p>
        </p:txBody>
      </p:sp>
    </p:spTree>
    <p:extLst>
      <p:ext uri="{BB962C8B-B14F-4D97-AF65-F5344CB8AC3E}">
        <p14:creationId xmlns:p14="http://schemas.microsoft.com/office/powerpoint/2010/main" val="2114292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70C0"/>
                </a:solidFill>
              </a:rPr>
              <a:t>Today We’ll Discuss . . .</a:t>
            </a:r>
            <a:endParaRPr lang="en-US" dirty="0">
              <a:solidFill>
                <a:srgbClr val="0070C0"/>
              </a:solidFill>
            </a:endParaRPr>
          </a:p>
        </p:txBody>
      </p:sp>
      <p:sp>
        <p:nvSpPr>
          <p:cNvPr id="3" name="Content Placeholder 2"/>
          <p:cNvSpPr>
            <a:spLocks noGrp="1"/>
          </p:cNvSpPr>
          <p:nvPr>
            <p:ph idx="1"/>
          </p:nvPr>
        </p:nvSpPr>
        <p:spPr/>
        <p:txBody>
          <a:bodyPr/>
          <a:lstStyle/>
          <a:p>
            <a:pPr marL="0" indent="0">
              <a:buNone/>
            </a:pPr>
            <a:r>
              <a:rPr lang="en-US" b="1" dirty="0" smtClean="0"/>
              <a:t>Guaranteed Energy Savings Contracts</a:t>
            </a:r>
          </a:p>
          <a:p>
            <a:pPr marL="514350" indent="-514350">
              <a:buFont typeface="+mj-lt"/>
              <a:buAutoNum type="arabicPeriod"/>
            </a:pPr>
            <a:r>
              <a:rPr lang="en-US" dirty="0" smtClean="0"/>
              <a:t>What They Are</a:t>
            </a:r>
          </a:p>
          <a:p>
            <a:pPr marL="514350" indent="-514350">
              <a:buFont typeface="+mj-lt"/>
              <a:buAutoNum type="arabicPeriod"/>
            </a:pPr>
            <a:r>
              <a:rPr lang="en-US" dirty="0" smtClean="0"/>
              <a:t>How To Enter Into Them</a:t>
            </a:r>
            <a:endParaRPr lang="en-US" dirty="0"/>
          </a:p>
          <a:p>
            <a:pPr marL="514350" indent="-514350">
              <a:buFont typeface="+mj-lt"/>
              <a:buAutoNum type="arabicPeriod"/>
            </a:pPr>
            <a:endParaRPr lang="en-US" dirty="0" smtClean="0"/>
          </a:p>
          <a:p>
            <a:pPr marL="0" indent="0">
              <a:buNone/>
            </a:pPr>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48400" y="2971800"/>
            <a:ext cx="1797751" cy="2745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81200" y="3276600"/>
            <a:ext cx="29718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Step 8: Submit to LGC</a:t>
            </a:r>
            <a:endParaRPr lang="en-US" dirty="0">
              <a:solidFill>
                <a:srgbClr val="0070C0"/>
              </a:solidFill>
            </a:endParaRPr>
          </a:p>
        </p:txBody>
      </p:sp>
      <p:sp>
        <p:nvSpPr>
          <p:cNvPr id="3" name="Content Placeholder 2"/>
          <p:cNvSpPr>
            <a:spLocks noGrp="1"/>
          </p:cNvSpPr>
          <p:nvPr>
            <p:ph idx="1"/>
          </p:nvPr>
        </p:nvSpPr>
        <p:spPr/>
        <p:txBody>
          <a:bodyPr>
            <a:normAutofit lnSpcReduction="10000"/>
          </a:bodyPr>
          <a:lstStyle/>
          <a:p>
            <a:r>
              <a:rPr lang="en-US" dirty="0" smtClean="0"/>
              <a:t>Installment and lease purchase authorized subject to G.S. 160A-19 and 20</a:t>
            </a:r>
          </a:p>
          <a:p>
            <a:r>
              <a:rPr lang="en-US" dirty="0" smtClean="0"/>
              <a:t>GESC financing subject to same review and approval criteria as other finance arrangements</a:t>
            </a:r>
          </a:p>
          <a:p>
            <a:r>
              <a:rPr lang="en-US" dirty="0" smtClean="0"/>
              <a:t>LCG reviews GESC to the extent it is related to financing</a:t>
            </a:r>
          </a:p>
          <a:p>
            <a:r>
              <a:rPr lang="en-US" dirty="0" smtClean="0"/>
              <a:t>Local government cannot execute GESC without LGC approval</a:t>
            </a:r>
          </a:p>
          <a:p>
            <a:endParaRPr lang="en-US" dirty="0" smtClean="0"/>
          </a:p>
          <a:p>
            <a:endParaRPr lang="en-US" dirty="0" smtClean="0"/>
          </a:p>
          <a:p>
            <a:endParaRPr lang="en-US" dirty="0"/>
          </a:p>
        </p:txBody>
      </p:sp>
    </p:spTree>
    <p:extLst>
      <p:ext uri="{BB962C8B-B14F-4D97-AF65-F5344CB8AC3E}">
        <p14:creationId xmlns:p14="http://schemas.microsoft.com/office/powerpoint/2010/main" val="18798940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70C0"/>
                </a:solidFill>
              </a:rPr>
              <a:t>Step 8: Submit to LGC (cont’d)</a:t>
            </a:r>
            <a:endParaRPr lang="en-US" dirty="0">
              <a:solidFill>
                <a:srgbClr val="0070C0"/>
              </a:solidFill>
            </a:endParaRPr>
          </a:p>
        </p:txBody>
      </p:sp>
      <p:sp>
        <p:nvSpPr>
          <p:cNvPr id="3" name="Content Placeholder 2"/>
          <p:cNvSpPr>
            <a:spLocks noGrp="1"/>
          </p:cNvSpPr>
          <p:nvPr>
            <p:ph idx="1"/>
          </p:nvPr>
        </p:nvSpPr>
        <p:spPr/>
        <p:txBody>
          <a:bodyPr>
            <a:normAutofit/>
          </a:bodyPr>
          <a:lstStyle/>
          <a:p>
            <a:r>
              <a:rPr lang="en-US" dirty="0" smtClean="0"/>
              <a:t>All GESC’s reported to LGC and SEO</a:t>
            </a:r>
          </a:p>
          <a:p>
            <a:r>
              <a:rPr lang="en-US" dirty="0" smtClean="0"/>
              <a:t>LGC evaluates whether expected energy savings have been realized</a:t>
            </a:r>
          </a:p>
          <a:p>
            <a:r>
              <a:rPr lang="en-US" dirty="0" smtClean="0"/>
              <a:t>LGC reports biannually to General Assembly on expected energy savings </a:t>
            </a:r>
          </a:p>
          <a:p>
            <a:endParaRPr lang="en-US" dirty="0"/>
          </a:p>
        </p:txBody>
      </p:sp>
    </p:spTree>
    <p:extLst>
      <p:ext uri="{BB962C8B-B14F-4D97-AF65-F5344CB8AC3E}">
        <p14:creationId xmlns:p14="http://schemas.microsoft.com/office/powerpoint/2010/main" val="18798940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Step 9: Budget for GESC</a:t>
            </a:r>
            <a:endParaRPr lang="en-US" dirty="0">
              <a:solidFill>
                <a:srgbClr val="0070C0"/>
              </a:solidFill>
            </a:endParaRPr>
          </a:p>
        </p:txBody>
      </p:sp>
      <p:sp>
        <p:nvSpPr>
          <p:cNvPr id="3" name="Content Placeholder 2"/>
          <p:cNvSpPr>
            <a:spLocks noGrp="1"/>
          </p:cNvSpPr>
          <p:nvPr>
            <p:ph idx="1"/>
          </p:nvPr>
        </p:nvSpPr>
        <p:spPr/>
        <p:txBody>
          <a:bodyPr>
            <a:normAutofit/>
          </a:bodyPr>
          <a:lstStyle/>
          <a:p>
            <a:r>
              <a:rPr lang="en-US" dirty="0" smtClean="0"/>
              <a:t>Can use either operating or capital funds unless otherwise restricted by law</a:t>
            </a:r>
          </a:p>
          <a:p>
            <a:r>
              <a:rPr lang="en-US" dirty="0" smtClean="0"/>
              <a:t>Contract authorized to extend beyond FY in which entered</a:t>
            </a:r>
          </a:p>
          <a:p>
            <a:r>
              <a:rPr lang="en-US" dirty="0" smtClean="0"/>
              <a:t>State funding to any local government cannot be reduced as a result of energy savings realized under the contract</a:t>
            </a:r>
          </a:p>
        </p:txBody>
      </p:sp>
    </p:spTree>
    <p:extLst>
      <p:ext uri="{BB962C8B-B14F-4D97-AF65-F5344CB8AC3E}">
        <p14:creationId xmlns:p14="http://schemas.microsoft.com/office/powerpoint/2010/main" val="41764748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Resources</a:t>
            </a:r>
            <a:endParaRPr lang="en-US" dirty="0">
              <a:solidFill>
                <a:srgbClr val="0070C0"/>
              </a:solidFill>
            </a:endParaRPr>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r>
              <a:rPr lang="en-US" dirty="0" smtClean="0"/>
              <a:t>Local Government Commission</a:t>
            </a:r>
          </a:p>
          <a:p>
            <a:endParaRPr lang="en-US" sz="1500" dirty="0" smtClean="0"/>
          </a:p>
          <a:p>
            <a:r>
              <a:rPr lang="en-US" dirty="0" smtClean="0"/>
              <a:t>State Energy Office	</a:t>
            </a:r>
          </a:p>
          <a:p>
            <a:endParaRPr lang="en-US" sz="1600" dirty="0" smtClean="0"/>
          </a:p>
          <a:p>
            <a:r>
              <a:rPr lang="en-US" dirty="0" smtClean="0"/>
              <a:t>SOG Environmental Finance Center</a:t>
            </a:r>
          </a:p>
          <a:p>
            <a:pPr>
              <a:buNone/>
            </a:pPr>
            <a:endParaRPr lang="en-US" sz="1600" dirty="0" smtClean="0"/>
          </a:p>
          <a:p>
            <a:r>
              <a:rPr lang="en-US" dirty="0" smtClean="0"/>
              <a:t>Contracting Questions:</a:t>
            </a:r>
          </a:p>
          <a:p>
            <a:pPr marL="0" indent="0">
              <a:buNone/>
            </a:pPr>
            <a:r>
              <a:rPr lang="en-US" dirty="0" smtClean="0"/>
              <a:t>	Norma Houston </a:t>
            </a:r>
          </a:p>
          <a:p>
            <a:pPr marL="0" indent="0">
              <a:buNone/>
            </a:pPr>
            <a:r>
              <a:rPr lang="en-US" dirty="0" smtClean="0"/>
              <a:t>	(919) 843-8930  </a:t>
            </a:r>
          </a:p>
          <a:p>
            <a:pPr marL="0" indent="0">
              <a:buNone/>
            </a:pPr>
            <a:r>
              <a:rPr lang="en-US" dirty="0" smtClean="0"/>
              <a:t>	</a:t>
            </a:r>
            <a:r>
              <a:rPr lang="en-US" dirty="0" smtClean="0">
                <a:hlinkClick r:id="rId3"/>
              </a:rPr>
              <a:t>nhouston@sog.unc.edu</a:t>
            </a:r>
            <a:r>
              <a:rPr lang="en-US" dirty="0" smtClean="0"/>
              <a:t>		</a:t>
            </a:r>
            <a:endParaRPr lang="en-US" dirty="0"/>
          </a:p>
          <a:p>
            <a:pPr marL="0" indent="0">
              <a:buNone/>
            </a:pPr>
            <a:r>
              <a:rPr lang="en-US" dirty="0"/>
              <a:t>	</a:t>
            </a:r>
          </a:p>
        </p:txBody>
      </p:sp>
    </p:spTree>
    <p:extLst>
      <p:ext uri="{BB962C8B-B14F-4D97-AF65-F5344CB8AC3E}">
        <p14:creationId xmlns:p14="http://schemas.microsoft.com/office/powerpoint/2010/main" val="1973701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marL="0" indent="0">
              <a:buNone/>
            </a:pPr>
            <a:r>
              <a:rPr lang="en-US" dirty="0" smtClean="0"/>
              <a:t> </a:t>
            </a:r>
            <a:endParaRPr lang="en-US" dirty="0"/>
          </a:p>
        </p:txBody>
      </p:sp>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48400" y="691394"/>
            <a:ext cx="2422525" cy="1817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Diagram 3"/>
          <p:cNvGraphicFramePr/>
          <p:nvPr>
            <p:extLst>
              <p:ext uri="{D42A27DB-BD31-4B8C-83A1-F6EECF244321}">
                <p14:modId xmlns:p14="http://schemas.microsoft.com/office/powerpoint/2010/main" val="286784592"/>
              </p:ext>
            </p:extLst>
          </p:nvPr>
        </p:nvGraphicFramePr>
        <p:xfrm>
          <a:off x="1447800" y="152400"/>
          <a:ext cx="6096001" cy="6070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3076" name="Picture 4"/>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66800" y="1463402"/>
            <a:ext cx="1516063" cy="2490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9" name="Picture 7"/>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019800" y="2819400"/>
            <a:ext cx="2338656" cy="2268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66800" y="4572000"/>
            <a:ext cx="2011363" cy="1455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4974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4FF27D8A-EE2A-46DA-ABCC-B5D1BF5066DC}"/>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graphicEl>
                                              <a:dgm id="{10B3EDC8-E9F6-4B69-823D-4D5DF616E98E}"/>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graphicEl>
                                              <a:dgm id="{6266524A-04E3-4AFB-B1E3-3AAF3C4ABF25}"/>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E3F192AA-A2C8-4CDA-8FB2-71D5522B099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7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3D2EE39F-992F-4417-8175-DEE70A84A694}"/>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graphicEl>
                                              <a:dgm id="{1815AF8E-4791-49D1-9C84-260C248A2E37}"/>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09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graphicEl>
                                              <a:dgm id="{C02AAD26-E003-4F88-8E7C-3562C041548F}"/>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graphicEl>
                                              <a:dgm id="{F4CB091E-17AD-42B7-8C8F-C853093697C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What is a GESC?</a:t>
            </a:r>
            <a:endParaRPr lang="en-US" dirty="0">
              <a:solidFill>
                <a:srgbClr val="0070C0"/>
              </a:solidFill>
            </a:endParaRPr>
          </a:p>
        </p:txBody>
      </p:sp>
      <p:sp>
        <p:nvSpPr>
          <p:cNvPr id="3" name="Content Placeholder 2"/>
          <p:cNvSpPr>
            <a:spLocks noGrp="1"/>
          </p:cNvSpPr>
          <p:nvPr>
            <p:ph idx="1"/>
          </p:nvPr>
        </p:nvSpPr>
        <p:spPr/>
        <p:txBody>
          <a:bodyPr>
            <a:normAutofit lnSpcReduction="10000"/>
          </a:bodyPr>
          <a:lstStyle/>
          <a:p>
            <a:r>
              <a:rPr lang="en-US" dirty="0" smtClean="0"/>
              <a:t>Contract between local government and </a:t>
            </a:r>
            <a:r>
              <a:rPr lang="en-US" u="sng" dirty="0" smtClean="0">
                <a:solidFill>
                  <a:srgbClr val="FF0000"/>
                </a:solidFill>
              </a:rPr>
              <a:t>qualified provider</a:t>
            </a:r>
          </a:p>
          <a:p>
            <a:r>
              <a:rPr lang="en-US" dirty="0" smtClean="0"/>
              <a:t>For evaluation, recommendation, or implementation of </a:t>
            </a:r>
            <a:r>
              <a:rPr lang="en-US" u="sng" dirty="0" smtClean="0">
                <a:solidFill>
                  <a:srgbClr val="FF0000"/>
                </a:solidFill>
              </a:rPr>
              <a:t>energy conservation measures</a:t>
            </a:r>
            <a:r>
              <a:rPr lang="en-US" dirty="0" smtClean="0"/>
              <a:t> on existing facilities</a:t>
            </a:r>
            <a:endParaRPr lang="en-US" dirty="0" smtClean="0">
              <a:solidFill>
                <a:srgbClr val="FF0000"/>
              </a:solidFill>
            </a:endParaRPr>
          </a:p>
          <a:p>
            <a:r>
              <a:rPr lang="en-US" dirty="0" smtClean="0"/>
              <a:t>Payments on contract made over time</a:t>
            </a:r>
          </a:p>
          <a:p>
            <a:r>
              <a:rPr lang="en-US" dirty="0" smtClean="0"/>
              <a:t>Provider guarantees </a:t>
            </a:r>
            <a:r>
              <a:rPr lang="en-US" u="sng" dirty="0" smtClean="0">
                <a:solidFill>
                  <a:srgbClr val="FF0000"/>
                </a:solidFill>
              </a:rPr>
              <a:t>energy savings</a:t>
            </a:r>
            <a:r>
              <a:rPr lang="en-US" dirty="0" smtClean="0">
                <a:solidFill>
                  <a:srgbClr val="FF0000"/>
                </a:solidFill>
              </a:rPr>
              <a:t> </a:t>
            </a:r>
            <a:r>
              <a:rPr lang="en-US" dirty="0" smtClean="0"/>
              <a:t>will exceed costs</a:t>
            </a:r>
          </a:p>
          <a:p>
            <a:r>
              <a:rPr lang="en-US" dirty="0" smtClean="0"/>
              <a:t>Shortfalls paid by provider</a:t>
            </a:r>
            <a:endParaRPr lang="en-US" dirty="0"/>
          </a:p>
        </p:txBody>
      </p:sp>
    </p:spTree>
    <p:extLst>
      <p:ext uri="{BB962C8B-B14F-4D97-AF65-F5344CB8AC3E}">
        <p14:creationId xmlns:p14="http://schemas.microsoft.com/office/powerpoint/2010/main" val="3158285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Key Term: </a:t>
            </a:r>
            <a:r>
              <a:rPr lang="en-US" dirty="0" smtClean="0">
                <a:solidFill>
                  <a:srgbClr val="0070C0"/>
                </a:solidFill>
              </a:rPr>
              <a:t>Qualified Provider</a:t>
            </a:r>
            <a:endParaRPr lang="en-US" dirty="0">
              <a:solidFill>
                <a:srgbClr val="0070C0"/>
              </a:solidFill>
            </a:endParaRPr>
          </a:p>
        </p:txBody>
      </p:sp>
      <p:sp>
        <p:nvSpPr>
          <p:cNvPr id="3" name="Content Placeholder 2"/>
          <p:cNvSpPr>
            <a:spLocks noGrp="1"/>
          </p:cNvSpPr>
          <p:nvPr>
            <p:ph idx="1"/>
          </p:nvPr>
        </p:nvSpPr>
        <p:spPr/>
        <p:txBody>
          <a:bodyPr/>
          <a:lstStyle/>
          <a:p>
            <a:r>
              <a:rPr lang="en-US" dirty="0"/>
              <a:t>A person or business experienced in the design, implementation, and installation of energy conservation measures </a:t>
            </a:r>
            <a:endParaRPr lang="en-US" dirty="0" smtClean="0"/>
          </a:p>
          <a:p>
            <a:pPr marL="0" indent="0">
              <a:buNone/>
            </a:pPr>
            <a:endParaRPr lang="en-US" dirty="0" smtClean="0"/>
          </a:p>
          <a:p>
            <a:pPr algn="r">
              <a:buNone/>
            </a:pPr>
            <a:r>
              <a:rPr lang="en-US" dirty="0" smtClean="0"/>
              <a:t>Referred </a:t>
            </a:r>
            <a:r>
              <a:rPr lang="en-US" dirty="0"/>
              <a:t>to as “energy </a:t>
            </a:r>
            <a:endParaRPr lang="en-US" dirty="0" smtClean="0"/>
          </a:p>
          <a:p>
            <a:pPr marL="0" indent="0" algn="r">
              <a:spcBef>
                <a:spcPts val="0"/>
              </a:spcBef>
              <a:buNone/>
            </a:pPr>
            <a:r>
              <a:rPr lang="en-US" dirty="0"/>
              <a:t> </a:t>
            </a:r>
            <a:r>
              <a:rPr lang="en-US" dirty="0" smtClean="0"/>
              <a:t>  service </a:t>
            </a:r>
            <a:r>
              <a:rPr lang="en-US" dirty="0"/>
              <a:t>companies” or </a:t>
            </a:r>
            <a:endParaRPr lang="en-US" dirty="0" smtClean="0"/>
          </a:p>
          <a:p>
            <a:pPr marL="0" indent="0" algn="r">
              <a:spcBef>
                <a:spcPts val="0"/>
              </a:spcBef>
              <a:buNone/>
            </a:pPr>
            <a:r>
              <a:rPr lang="en-US" dirty="0"/>
              <a:t> </a:t>
            </a:r>
            <a:r>
              <a:rPr lang="en-US" dirty="0" smtClean="0"/>
              <a:t>  “</a:t>
            </a:r>
            <a:r>
              <a:rPr lang="en-US" dirty="0"/>
              <a:t>ESCOs</a:t>
            </a:r>
            <a:r>
              <a:rPr lang="en-US" dirty="0" smtClean="0"/>
              <a:t>”</a:t>
            </a:r>
            <a:endParaRPr lang="en-US" dirty="0"/>
          </a:p>
          <a:p>
            <a:endParaRPr lang="en-US" dirty="0"/>
          </a:p>
        </p:txBody>
      </p:sp>
      <p:pic>
        <p:nvPicPr>
          <p:cNvPr id="5" name="Picture 4" descr="http://www.newyorkemploymentlawyerblog.com/Independent-Contracto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28800" y="3276600"/>
            <a:ext cx="1895475"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8188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70C0"/>
                </a:solidFill>
              </a:rPr>
              <a:t>Examples of ESCO Services</a:t>
            </a:r>
            <a:endParaRPr lang="en-US" dirty="0">
              <a:solidFill>
                <a:srgbClr val="0070C0"/>
              </a:solidFill>
            </a:endParaRPr>
          </a:p>
        </p:txBody>
      </p:sp>
      <p:sp>
        <p:nvSpPr>
          <p:cNvPr id="5" name="Content Placeholder 4"/>
          <p:cNvSpPr>
            <a:spLocks noGrp="1"/>
          </p:cNvSpPr>
          <p:nvPr>
            <p:ph sz="half" idx="1"/>
          </p:nvPr>
        </p:nvSpPr>
        <p:spPr>
          <a:xfrm>
            <a:off x="457200" y="1600200"/>
            <a:ext cx="4038600" cy="4648200"/>
          </a:xfrm>
        </p:spPr>
        <p:txBody>
          <a:bodyPr>
            <a:normAutofit fontScale="85000" lnSpcReduction="10000"/>
          </a:bodyPr>
          <a:lstStyle/>
          <a:p>
            <a:r>
              <a:rPr lang="en-US" dirty="0"/>
              <a:t>Energy audit to analyze current </a:t>
            </a:r>
            <a:r>
              <a:rPr lang="en-US" dirty="0" smtClean="0"/>
              <a:t>facility </a:t>
            </a:r>
            <a:r>
              <a:rPr lang="en-US" dirty="0"/>
              <a:t>conditions and establish baseline energy </a:t>
            </a:r>
            <a:r>
              <a:rPr lang="en-US" dirty="0" smtClean="0"/>
              <a:t>consumption</a:t>
            </a:r>
          </a:p>
          <a:p>
            <a:r>
              <a:rPr lang="en-US" dirty="0" smtClean="0"/>
              <a:t>Energy savings analysis</a:t>
            </a:r>
          </a:p>
          <a:p>
            <a:r>
              <a:rPr lang="en-US" dirty="0" smtClean="0"/>
              <a:t>Energy conservation measures recommendations</a:t>
            </a:r>
            <a:endParaRPr lang="en-US" dirty="0"/>
          </a:p>
          <a:p>
            <a:r>
              <a:rPr lang="en-US" dirty="0" smtClean="0"/>
              <a:t>Engineering </a:t>
            </a:r>
            <a:r>
              <a:rPr lang="en-US" dirty="0"/>
              <a:t>and design </a:t>
            </a:r>
          </a:p>
          <a:p>
            <a:r>
              <a:rPr lang="en-US" dirty="0"/>
              <a:t>F</a:t>
            </a:r>
            <a:r>
              <a:rPr lang="en-US" dirty="0" smtClean="0"/>
              <a:t>inancing </a:t>
            </a:r>
            <a:r>
              <a:rPr lang="en-US" dirty="0"/>
              <a:t>options </a:t>
            </a:r>
          </a:p>
          <a:p>
            <a:r>
              <a:rPr lang="en-US" dirty="0"/>
              <a:t>Equipment acquisition </a:t>
            </a:r>
            <a:endParaRPr lang="en-US" dirty="0" smtClean="0"/>
          </a:p>
          <a:p>
            <a:pPr marL="0" indent="0">
              <a:buNone/>
            </a:pPr>
            <a:endParaRPr lang="en-US" dirty="0"/>
          </a:p>
        </p:txBody>
      </p:sp>
      <p:sp>
        <p:nvSpPr>
          <p:cNvPr id="6" name="Content Placeholder 5"/>
          <p:cNvSpPr>
            <a:spLocks noGrp="1"/>
          </p:cNvSpPr>
          <p:nvPr>
            <p:ph sz="half" idx="2"/>
          </p:nvPr>
        </p:nvSpPr>
        <p:spPr/>
        <p:txBody>
          <a:bodyPr>
            <a:normAutofit fontScale="85000" lnSpcReduction="10000"/>
          </a:bodyPr>
          <a:lstStyle/>
          <a:p>
            <a:r>
              <a:rPr lang="en-US" dirty="0"/>
              <a:t>Project installation and construction </a:t>
            </a:r>
            <a:r>
              <a:rPr lang="en-US" dirty="0" smtClean="0"/>
              <a:t>management</a:t>
            </a:r>
          </a:p>
          <a:p>
            <a:r>
              <a:rPr lang="en-US" dirty="0" smtClean="0"/>
              <a:t>Guaranteed </a:t>
            </a:r>
            <a:r>
              <a:rPr lang="en-US" dirty="0"/>
              <a:t>savings over life of the contract </a:t>
            </a:r>
          </a:p>
          <a:p>
            <a:r>
              <a:rPr lang="en-US" dirty="0"/>
              <a:t>Project monitoring and savings verification over life of the contract </a:t>
            </a:r>
            <a:r>
              <a:rPr lang="en-US" dirty="0" smtClean="0"/>
              <a:t> (M&amp;V)</a:t>
            </a:r>
            <a:endParaRPr lang="en-US" dirty="0"/>
          </a:p>
          <a:p>
            <a:r>
              <a:rPr lang="en-US" dirty="0"/>
              <a:t>On-going equipment maintenance (if needed) </a:t>
            </a:r>
          </a:p>
          <a:p>
            <a:r>
              <a:rPr lang="en-US" dirty="0"/>
              <a:t>Training for building operators and facility personnel </a:t>
            </a:r>
          </a:p>
          <a:p>
            <a:endParaRPr lang="en-US" dirty="0"/>
          </a:p>
        </p:txBody>
      </p:sp>
    </p:spTree>
    <p:extLst>
      <p:ext uri="{BB962C8B-B14F-4D97-AF65-F5344CB8AC3E}">
        <p14:creationId xmlns:p14="http://schemas.microsoft.com/office/powerpoint/2010/main" val="1734570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Key Term: </a:t>
            </a:r>
            <a:r>
              <a:rPr lang="en-US" dirty="0" smtClean="0">
                <a:solidFill>
                  <a:srgbClr val="0070C0"/>
                </a:solidFill>
              </a:rPr>
              <a:t>Energy Conservation Measures (ECM)</a:t>
            </a:r>
            <a:endParaRPr lang="en-US" dirty="0">
              <a:solidFill>
                <a:srgbClr val="0070C0"/>
              </a:solidFill>
            </a:endParaRPr>
          </a:p>
        </p:txBody>
      </p:sp>
      <p:sp>
        <p:nvSpPr>
          <p:cNvPr id="3" name="Content Placeholder 2"/>
          <p:cNvSpPr>
            <a:spLocks noGrp="1"/>
          </p:cNvSpPr>
          <p:nvPr>
            <p:ph idx="1"/>
          </p:nvPr>
        </p:nvSpPr>
        <p:spPr/>
        <p:txBody>
          <a:bodyPr>
            <a:normAutofit/>
          </a:bodyPr>
          <a:lstStyle/>
          <a:p>
            <a:r>
              <a:rPr lang="en-US" dirty="0"/>
              <a:t>A facility or meter alteration, training, or services related to the operation of the facility or meter, </a:t>
            </a:r>
            <a:r>
              <a:rPr lang="en-US" i="1" dirty="0"/>
              <a:t>when the alteration, training, or services provide anticipated energy savings or capture lost revenue.</a:t>
            </a:r>
          </a:p>
          <a:p>
            <a:endParaRPr lang="en-US" dirty="0" smtClean="0"/>
          </a:p>
          <a:p>
            <a:r>
              <a:rPr lang="en-US" dirty="0" smtClean="0"/>
              <a:t>Must produce energy savings or capture lost revenue to be an ECM</a:t>
            </a:r>
          </a:p>
          <a:p>
            <a:endParaRPr lang="en-US" dirty="0"/>
          </a:p>
        </p:txBody>
      </p:sp>
    </p:spTree>
    <p:extLst>
      <p:ext uri="{BB962C8B-B14F-4D97-AF65-F5344CB8AC3E}">
        <p14:creationId xmlns:p14="http://schemas.microsoft.com/office/powerpoint/2010/main" val="7392952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70C0"/>
                </a:solidFill>
              </a:rPr>
              <a:t>Examples of ECMs</a:t>
            </a:r>
            <a:endParaRPr lang="en-US" dirty="0">
              <a:solidFill>
                <a:srgbClr val="0070C0"/>
              </a:solidFill>
            </a:endParaRPr>
          </a:p>
        </p:txBody>
      </p:sp>
      <p:sp>
        <p:nvSpPr>
          <p:cNvPr id="4" name="Content Placeholder 3"/>
          <p:cNvSpPr>
            <a:spLocks noGrp="1"/>
          </p:cNvSpPr>
          <p:nvPr>
            <p:ph sz="half" idx="1"/>
          </p:nvPr>
        </p:nvSpPr>
        <p:spPr/>
        <p:txBody>
          <a:bodyPr>
            <a:normAutofit lnSpcReduction="10000"/>
          </a:bodyPr>
          <a:lstStyle/>
          <a:p>
            <a:r>
              <a:rPr lang="en-US" dirty="0" smtClean="0"/>
              <a:t>Insulation</a:t>
            </a:r>
          </a:p>
          <a:p>
            <a:r>
              <a:rPr lang="en-US" dirty="0" smtClean="0"/>
              <a:t>Storm windows/doors</a:t>
            </a:r>
          </a:p>
          <a:p>
            <a:r>
              <a:rPr lang="en-US" dirty="0" smtClean="0"/>
              <a:t>Window glazing</a:t>
            </a:r>
          </a:p>
          <a:p>
            <a:r>
              <a:rPr lang="en-US" dirty="0" err="1" smtClean="0"/>
              <a:t>Weatherstripping</a:t>
            </a:r>
            <a:endParaRPr lang="en-US" dirty="0" smtClean="0"/>
          </a:p>
          <a:p>
            <a:r>
              <a:rPr lang="en-US" dirty="0" smtClean="0"/>
              <a:t>Caulking</a:t>
            </a:r>
          </a:p>
          <a:p>
            <a:r>
              <a:rPr lang="en-US" dirty="0" smtClean="0"/>
              <a:t>Automatic control systems</a:t>
            </a:r>
          </a:p>
          <a:p>
            <a:r>
              <a:rPr lang="en-US" dirty="0" smtClean="0"/>
              <a:t>HVAC upgrades</a:t>
            </a:r>
          </a:p>
          <a:p>
            <a:r>
              <a:rPr lang="en-US" dirty="0" smtClean="0"/>
              <a:t>Lighting systems</a:t>
            </a:r>
          </a:p>
        </p:txBody>
      </p:sp>
      <p:sp>
        <p:nvSpPr>
          <p:cNvPr id="5" name="Content Placeholder 4"/>
          <p:cNvSpPr>
            <a:spLocks noGrp="1"/>
          </p:cNvSpPr>
          <p:nvPr>
            <p:ph sz="half" idx="2"/>
          </p:nvPr>
        </p:nvSpPr>
        <p:spPr>
          <a:xfrm>
            <a:off x="4648200" y="1600200"/>
            <a:ext cx="4267200" cy="4525963"/>
          </a:xfrm>
        </p:spPr>
        <p:txBody>
          <a:bodyPr>
            <a:normAutofit lnSpcReduction="10000"/>
          </a:bodyPr>
          <a:lstStyle/>
          <a:p>
            <a:r>
              <a:rPr lang="en-US" dirty="0" smtClean="0"/>
              <a:t>Energy recovery systems</a:t>
            </a:r>
          </a:p>
          <a:p>
            <a:r>
              <a:rPr lang="en-US" dirty="0" smtClean="0"/>
              <a:t>Cogeneration systems</a:t>
            </a:r>
          </a:p>
          <a:p>
            <a:r>
              <a:rPr lang="en-US" dirty="0" smtClean="0"/>
              <a:t>Water conservation systems</a:t>
            </a:r>
          </a:p>
          <a:p>
            <a:r>
              <a:rPr lang="en-US" dirty="0" smtClean="0"/>
              <a:t>Water recycling</a:t>
            </a:r>
          </a:p>
          <a:p>
            <a:r>
              <a:rPr lang="en-US" dirty="0" smtClean="0"/>
              <a:t>Wastewater recovery</a:t>
            </a:r>
          </a:p>
          <a:p>
            <a:r>
              <a:rPr lang="en-US" dirty="0" smtClean="0"/>
              <a:t>Other measures that conserve energy, water, or other utilities</a:t>
            </a:r>
            <a:endParaRPr lang="en-US" dirty="0"/>
          </a:p>
        </p:txBody>
      </p:sp>
    </p:spTree>
    <p:extLst>
      <p:ext uri="{BB962C8B-B14F-4D97-AF65-F5344CB8AC3E}">
        <p14:creationId xmlns:p14="http://schemas.microsoft.com/office/powerpoint/2010/main" val="2697802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solidFill>
                  <a:srgbClr val="FF0000"/>
                </a:solidFill>
              </a:rPr>
              <a:t>Key Term: </a:t>
            </a:r>
            <a:r>
              <a:rPr lang="en-US" dirty="0" smtClean="0">
                <a:solidFill>
                  <a:srgbClr val="0070C0"/>
                </a:solidFill>
              </a:rPr>
              <a:t>Energy Savings</a:t>
            </a:r>
            <a:endParaRPr lang="en-US" dirty="0">
              <a:solidFill>
                <a:srgbClr val="0070C0"/>
              </a:solidFill>
            </a:endParaRPr>
          </a:p>
        </p:txBody>
      </p:sp>
      <p:sp>
        <p:nvSpPr>
          <p:cNvPr id="6" name="Content Placeholder 5"/>
          <p:cNvSpPr>
            <a:spLocks noGrp="1"/>
          </p:cNvSpPr>
          <p:nvPr>
            <p:ph idx="1"/>
          </p:nvPr>
        </p:nvSpPr>
        <p:spPr/>
        <p:txBody>
          <a:bodyPr>
            <a:normAutofit/>
          </a:bodyPr>
          <a:lstStyle/>
          <a:p>
            <a:r>
              <a:rPr lang="en-US" dirty="0"/>
              <a:t>A measured reduction in </a:t>
            </a:r>
            <a:r>
              <a:rPr lang="en-US" dirty="0" smtClean="0"/>
              <a:t>energy costs</a:t>
            </a:r>
          </a:p>
          <a:p>
            <a:pPr marL="0" indent="0">
              <a:buNone/>
            </a:pPr>
            <a:endParaRPr lang="en-US" dirty="0" smtClean="0"/>
          </a:p>
          <a:p>
            <a:r>
              <a:rPr lang="en-US" dirty="0" smtClean="0"/>
              <a:t>created </a:t>
            </a:r>
            <a:r>
              <a:rPr lang="en-US" dirty="0"/>
              <a:t>from the implementation of one or more energy conservation measures </a:t>
            </a:r>
            <a:endParaRPr lang="en-US" dirty="0" smtClean="0"/>
          </a:p>
          <a:p>
            <a:pPr marL="0" indent="0">
              <a:buNone/>
            </a:pPr>
            <a:endParaRPr lang="en-US" dirty="0" smtClean="0"/>
          </a:p>
          <a:p>
            <a:r>
              <a:rPr lang="en-US" dirty="0" smtClean="0"/>
              <a:t>compared </a:t>
            </a:r>
            <a:r>
              <a:rPr lang="en-US" dirty="0"/>
              <a:t>with an established baseline of previous </a:t>
            </a:r>
            <a:r>
              <a:rPr lang="en-US" dirty="0" smtClean="0"/>
              <a:t>costs developed by local government</a:t>
            </a:r>
            <a:endParaRPr lang="en-US" dirty="0"/>
          </a:p>
        </p:txBody>
      </p:sp>
    </p:spTree>
    <p:extLst>
      <p:ext uri="{BB962C8B-B14F-4D97-AF65-F5344CB8AC3E}">
        <p14:creationId xmlns:p14="http://schemas.microsoft.com/office/powerpoint/2010/main" val="410148782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Presentation Title&amp;#x0D;&amp;#x0A;Subtitle&amp;quot;&quot;/&gt;&lt;property id=&quot;20307&quot; value=&quot;256&quot;/&gt;&lt;/object&gt;&lt;object type=&quot;3&quot; unique_id=&quot;10041&quot;&gt;&lt;property id=&quot;20148&quot; value=&quot;5&quot;/&gt;&lt;property id=&quot;20300&quot; value=&quot;Slide 2 - &amp;quot;Slide Title&amp;quot;&quot;/&gt;&lt;property id=&quot;20307&quot; value=&quot;257&quot;/&gt;&lt;/object&gt;&lt;/object&gt;&lt;/object&gt;&lt;/database&gt;"/>
</p:tagLst>
</file>

<file path=ppt/theme/theme1.xml><?xml version="1.0" encoding="utf-8"?>
<a:theme xmlns:a="http://schemas.openxmlformats.org/drawingml/2006/main" name="sog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OG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sog_template</Template>
  <TotalTime>573</TotalTime>
  <Words>3690</Words>
  <Application>Microsoft Office PowerPoint</Application>
  <PresentationFormat>On-screen Show (4:3)</PresentationFormat>
  <Paragraphs>395</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sog_template</vt:lpstr>
      <vt:lpstr>Guaranteed Energy Savings Contracts Contracting Requirements for Local Governments</vt:lpstr>
      <vt:lpstr>Today We’ll Discuss . . .</vt:lpstr>
      <vt:lpstr> </vt:lpstr>
      <vt:lpstr>What is a GESC?</vt:lpstr>
      <vt:lpstr>Key Term: Qualified Provider</vt:lpstr>
      <vt:lpstr>Examples of ESCO Services</vt:lpstr>
      <vt:lpstr>Key Term: Energy Conservation Measures (ECM)</vt:lpstr>
      <vt:lpstr>Examples of ECMs</vt:lpstr>
      <vt:lpstr>Key Term: Energy Savings</vt:lpstr>
      <vt:lpstr>GESC Contracting Process</vt:lpstr>
      <vt:lpstr>GESC Contracting Process</vt:lpstr>
      <vt:lpstr>Step 1: Develop RFP</vt:lpstr>
      <vt:lpstr>Step 2:  Issue RFP</vt:lpstr>
      <vt:lpstr>Step 3: Receive Proposals</vt:lpstr>
      <vt:lpstr>Step 4: Open Proposals</vt:lpstr>
      <vt:lpstr>Step 5: Evaluate Proposals</vt:lpstr>
      <vt:lpstr>Step 6: Select ESCO</vt:lpstr>
      <vt:lpstr>Step 7: Award GESC</vt:lpstr>
      <vt:lpstr>Step 7: Award GESC (cont’d)</vt:lpstr>
      <vt:lpstr>Step 8: Submit to LGC</vt:lpstr>
      <vt:lpstr>Step 8: Submit to LGC (cont’d)</vt:lpstr>
      <vt:lpstr>Step 9: Budget for GESC</vt:lpstr>
      <vt:lpstr>Resources</vt:lpstr>
    </vt:vector>
  </TitlesOfParts>
  <Company>UNC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Subtitle</dc:title>
  <dc:creator>UNC</dc:creator>
  <cp:lastModifiedBy>Norma</cp:lastModifiedBy>
  <cp:revision>55</cp:revision>
  <cp:lastPrinted>2011-07-10T00:55:24Z</cp:lastPrinted>
  <dcterms:created xsi:type="dcterms:W3CDTF">2008-04-15T15:44:00Z</dcterms:created>
  <dcterms:modified xsi:type="dcterms:W3CDTF">2011-07-17T20:14:18Z</dcterms:modified>
</cp:coreProperties>
</file>