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258" r:id="rId3"/>
    <p:sldId id="260" r:id="rId4"/>
    <p:sldId id="265" r:id="rId5"/>
    <p:sldId id="266" r:id="rId6"/>
    <p:sldId id="262" r:id="rId7"/>
    <p:sldId id="268" r:id="rId8"/>
    <p:sldId id="269" r:id="rId9"/>
    <p:sldId id="271" r:id="rId10"/>
    <p:sldId id="272" r:id="rId11"/>
    <p:sldId id="264" r:id="rId12"/>
    <p:sldId id="261" r:id="rId13"/>
    <p:sldId id="274" r:id="rId14"/>
    <p:sldId id="276" r:id="rId15"/>
    <p:sldId id="275" r:id="rId16"/>
    <p:sldId id="273" r:id="rId17"/>
    <p:sldId id="259" r:id="rId18"/>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88E0EC"/>
    <a:srgbClr val="9BE5EF"/>
    <a:srgbClr val="FF99CC"/>
    <a:srgbClr val="7AECEC"/>
    <a:srgbClr val="D0E3EA"/>
    <a:srgbClr val="C9F1FF"/>
    <a:srgbClr val="CBEB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8" autoAdjust="0"/>
    <p:restoredTop sz="71758" autoAdjust="0"/>
  </p:normalViewPr>
  <p:slideViewPr>
    <p:cSldViewPr>
      <p:cViewPr>
        <p:scale>
          <a:sx n="57" d="100"/>
          <a:sy n="57" d="100"/>
        </p:scale>
        <p:origin x="-1830" y="-582"/>
      </p:cViewPr>
      <p:guideLst>
        <p:guide orient="horz" pos="2160"/>
        <p:guide pos="2880"/>
      </p:guideLst>
    </p:cSldViewPr>
  </p:slideViewPr>
  <p:outlineViewPr>
    <p:cViewPr>
      <p:scale>
        <a:sx n="33" d="100"/>
        <a:sy n="33" d="100"/>
      </p:scale>
      <p:origin x="0" y="13428"/>
    </p:cViewPr>
  </p:outlineViewPr>
  <p:notesTextViewPr>
    <p:cViewPr>
      <p:scale>
        <a:sx n="1" d="1"/>
        <a:sy n="1" d="1"/>
      </p:scale>
      <p:origin x="0" y="0"/>
    </p:cViewPr>
  </p:notesTextViewPr>
  <p:sorterViewPr>
    <p:cViewPr>
      <p:scale>
        <a:sx n="100" d="100"/>
        <a:sy n="100" d="100"/>
      </p:scale>
      <p:origin x="0" y="70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E98521-6056-4AD1-818D-C3BAB41A1708}"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US"/>
        </a:p>
      </dgm:t>
    </dgm:pt>
    <dgm:pt modelId="{C492CF08-2A86-44F2-B436-20034977740D}">
      <dgm:prSet phldrT="[Text]"/>
      <dgm:spPr>
        <a:solidFill>
          <a:srgbClr val="00B050"/>
        </a:solidFill>
      </dgm:spPr>
      <dgm:t>
        <a:bodyPr/>
        <a:lstStyle/>
        <a:p>
          <a:r>
            <a:rPr lang="en-US" dirty="0" smtClean="0"/>
            <a:t>Business Associates</a:t>
          </a:r>
          <a:endParaRPr lang="en-US" dirty="0"/>
        </a:p>
      </dgm:t>
    </dgm:pt>
    <dgm:pt modelId="{F6003F20-C51E-485D-891D-BC4103090C8B}" type="parTrans" cxnId="{6B7BCEC4-E43F-4330-9CAE-69C508B13158}">
      <dgm:prSet/>
      <dgm:spPr/>
      <dgm:t>
        <a:bodyPr/>
        <a:lstStyle/>
        <a:p>
          <a:endParaRPr lang="en-US"/>
        </a:p>
      </dgm:t>
    </dgm:pt>
    <dgm:pt modelId="{3ABB96AE-E1C3-4485-9D2E-C2B79315E802}" type="sibTrans" cxnId="{6B7BCEC4-E43F-4330-9CAE-69C508B13158}">
      <dgm:prSet/>
      <dgm:spPr/>
      <dgm:t>
        <a:bodyPr/>
        <a:lstStyle/>
        <a:p>
          <a:endParaRPr lang="en-US"/>
        </a:p>
      </dgm:t>
    </dgm:pt>
    <dgm:pt modelId="{277D9E00-8629-4AE9-98C3-508DC0599764}">
      <dgm:prSet phldrT="[Text]"/>
      <dgm:spPr>
        <a:solidFill>
          <a:schemeClr val="accent3"/>
        </a:solidFill>
      </dgm:spPr>
      <dgm:t>
        <a:bodyPr/>
        <a:lstStyle/>
        <a:p>
          <a:r>
            <a:rPr lang="en-US" dirty="0" smtClean="0"/>
            <a:t>Breach Notification</a:t>
          </a:r>
          <a:endParaRPr lang="en-US" dirty="0"/>
        </a:p>
      </dgm:t>
    </dgm:pt>
    <dgm:pt modelId="{3EB4B4D8-7FED-4F5E-A109-CDE61A226D9A}" type="parTrans" cxnId="{1398625D-147D-4F69-8075-6701E66194CF}">
      <dgm:prSet/>
      <dgm:spPr/>
      <dgm:t>
        <a:bodyPr/>
        <a:lstStyle/>
        <a:p>
          <a:endParaRPr lang="en-US"/>
        </a:p>
      </dgm:t>
    </dgm:pt>
    <dgm:pt modelId="{AA556617-BCFD-49E4-BDC4-287AA9F19C11}" type="sibTrans" cxnId="{1398625D-147D-4F69-8075-6701E66194CF}">
      <dgm:prSet/>
      <dgm:spPr/>
      <dgm:t>
        <a:bodyPr/>
        <a:lstStyle/>
        <a:p>
          <a:endParaRPr lang="en-US"/>
        </a:p>
      </dgm:t>
    </dgm:pt>
    <dgm:pt modelId="{60422E9A-07B9-4506-9820-A44336396E2A}">
      <dgm:prSet phldrT="[Text]"/>
      <dgm:spPr>
        <a:solidFill>
          <a:schemeClr val="accent1"/>
        </a:solidFill>
      </dgm:spPr>
      <dgm:t>
        <a:bodyPr/>
        <a:lstStyle/>
        <a:p>
          <a:r>
            <a:rPr lang="en-US" dirty="0" smtClean="0"/>
            <a:t>Individual Rights</a:t>
          </a:r>
          <a:endParaRPr lang="en-US" dirty="0"/>
        </a:p>
      </dgm:t>
    </dgm:pt>
    <dgm:pt modelId="{236670B6-F3EF-4719-ABB8-BD2667DF3732}" type="parTrans" cxnId="{01959B4B-AAAE-4A87-B63D-EEA1373BFEDD}">
      <dgm:prSet/>
      <dgm:spPr/>
      <dgm:t>
        <a:bodyPr/>
        <a:lstStyle/>
        <a:p>
          <a:endParaRPr lang="en-US"/>
        </a:p>
      </dgm:t>
    </dgm:pt>
    <dgm:pt modelId="{57870E50-25E8-490B-9A32-09A5AC1F9E5A}" type="sibTrans" cxnId="{01959B4B-AAAE-4A87-B63D-EEA1373BFEDD}">
      <dgm:prSet/>
      <dgm:spPr/>
      <dgm:t>
        <a:bodyPr/>
        <a:lstStyle/>
        <a:p>
          <a:endParaRPr lang="en-US"/>
        </a:p>
      </dgm:t>
    </dgm:pt>
    <dgm:pt modelId="{9530A2B3-9390-40B7-A626-ED2A9BB15874}">
      <dgm:prSet phldrT="[Text]"/>
      <dgm:spPr/>
      <dgm:t>
        <a:bodyPr/>
        <a:lstStyle/>
        <a:p>
          <a:r>
            <a:rPr lang="en-US" dirty="0" smtClean="0"/>
            <a:t>Enforcement</a:t>
          </a:r>
          <a:endParaRPr lang="en-US" dirty="0"/>
        </a:p>
      </dgm:t>
    </dgm:pt>
    <dgm:pt modelId="{44EDF396-27C3-4405-991C-9BA5F2468ED8}" type="parTrans" cxnId="{4B42FC15-337F-49CD-90D0-20948377D210}">
      <dgm:prSet/>
      <dgm:spPr/>
      <dgm:t>
        <a:bodyPr/>
        <a:lstStyle/>
        <a:p>
          <a:endParaRPr lang="en-US"/>
        </a:p>
      </dgm:t>
    </dgm:pt>
    <dgm:pt modelId="{CDF4B38B-013B-4E0A-99E4-F86A0F83081A}" type="sibTrans" cxnId="{4B42FC15-337F-49CD-90D0-20948377D210}">
      <dgm:prSet/>
      <dgm:spPr/>
      <dgm:t>
        <a:bodyPr/>
        <a:lstStyle/>
        <a:p>
          <a:endParaRPr lang="en-US"/>
        </a:p>
      </dgm:t>
    </dgm:pt>
    <dgm:pt modelId="{4C261CEB-C2A5-4833-9A33-B26B8DDD5C56}" type="pres">
      <dgm:prSet presAssocID="{F3E98521-6056-4AD1-818D-C3BAB41A1708}" presName="diagram" presStyleCnt="0">
        <dgm:presLayoutVars>
          <dgm:dir/>
          <dgm:resizeHandles val="exact"/>
        </dgm:presLayoutVars>
      </dgm:prSet>
      <dgm:spPr/>
      <dgm:t>
        <a:bodyPr/>
        <a:lstStyle/>
        <a:p>
          <a:endParaRPr lang="en-US"/>
        </a:p>
      </dgm:t>
    </dgm:pt>
    <dgm:pt modelId="{A7723FCD-D538-4157-89D7-03BD2496E59C}" type="pres">
      <dgm:prSet presAssocID="{C492CF08-2A86-44F2-B436-20034977740D}" presName="node" presStyleLbl="node1" presStyleIdx="0" presStyleCnt="4">
        <dgm:presLayoutVars>
          <dgm:bulletEnabled val="1"/>
        </dgm:presLayoutVars>
      </dgm:prSet>
      <dgm:spPr/>
      <dgm:t>
        <a:bodyPr/>
        <a:lstStyle/>
        <a:p>
          <a:endParaRPr lang="en-US"/>
        </a:p>
      </dgm:t>
    </dgm:pt>
    <dgm:pt modelId="{3228ADB3-5432-48F1-AB0D-2FB0B394DFB5}" type="pres">
      <dgm:prSet presAssocID="{3ABB96AE-E1C3-4485-9D2E-C2B79315E802}" presName="sibTrans" presStyleCnt="0"/>
      <dgm:spPr/>
    </dgm:pt>
    <dgm:pt modelId="{17A9CD9F-39AC-48E0-A76A-99FBBFD79906}" type="pres">
      <dgm:prSet presAssocID="{277D9E00-8629-4AE9-98C3-508DC0599764}" presName="node" presStyleLbl="node1" presStyleIdx="1" presStyleCnt="4">
        <dgm:presLayoutVars>
          <dgm:bulletEnabled val="1"/>
        </dgm:presLayoutVars>
      </dgm:prSet>
      <dgm:spPr/>
      <dgm:t>
        <a:bodyPr/>
        <a:lstStyle/>
        <a:p>
          <a:endParaRPr lang="en-US"/>
        </a:p>
      </dgm:t>
    </dgm:pt>
    <dgm:pt modelId="{37073295-2277-4560-B34B-B3C92A242409}" type="pres">
      <dgm:prSet presAssocID="{AA556617-BCFD-49E4-BDC4-287AA9F19C11}" presName="sibTrans" presStyleCnt="0"/>
      <dgm:spPr/>
    </dgm:pt>
    <dgm:pt modelId="{8433A219-CD6E-411D-A926-BC7D76A4A5FC}" type="pres">
      <dgm:prSet presAssocID="{60422E9A-07B9-4506-9820-A44336396E2A}" presName="node" presStyleLbl="node1" presStyleIdx="2" presStyleCnt="4">
        <dgm:presLayoutVars>
          <dgm:bulletEnabled val="1"/>
        </dgm:presLayoutVars>
      </dgm:prSet>
      <dgm:spPr/>
      <dgm:t>
        <a:bodyPr/>
        <a:lstStyle/>
        <a:p>
          <a:endParaRPr lang="en-US"/>
        </a:p>
      </dgm:t>
    </dgm:pt>
    <dgm:pt modelId="{01C19168-BB32-40B9-A68A-BB21615AF7E7}" type="pres">
      <dgm:prSet presAssocID="{57870E50-25E8-490B-9A32-09A5AC1F9E5A}" presName="sibTrans" presStyleCnt="0"/>
      <dgm:spPr/>
    </dgm:pt>
    <dgm:pt modelId="{6B36FA13-FEB1-4238-B964-8984FC9EFE9C}" type="pres">
      <dgm:prSet presAssocID="{9530A2B3-9390-40B7-A626-ED2A9BB15874}" presName="node" presStyleLbl="node1" presStyleIdx="3" presStyleCnt="4">
        <dgm:presLayoutVars>
          <dgm:bulletEnabled val="1"/>
        </dgm:presLayoutVars>
      </dgm:prSet>
      <dgm:spPr/>
      <dgm:t>
        <a:bodyPr/>
        <a:lstStyle/>
        <a:p>
          <a:endParaRPr lang="en-US"/>
        </a:p>
      </dgm:t>
    </dgm:pt>
  </dgm:ptLst>
  <dgm:cxnLst>
    <dgm:cxn modelId="{01959B4B-AAAE-4A87-B63D-EEA1373BFEDD}" srcId="{F3E98521-6056-4AD1-818D-C3BAB41A1708}" destId="{60422E9A-07B9-4506-9820-A44336396E2A}" srcOrd="2" destOrd="0" parTransId="{236670B6-F3EF-4719-ABB8-BD2667DF3732}" sibTransId="{57870E50-25E8-490B-9A32-09A5AC1F9E5A}"/>
    <dgm:cxn modelId="{E3B50D13-F94F-4CA1-9107-D4CBC632D450}" type="presOf" srcId="{C492CF08-2A86-44F2-B436-20034977740D}" destId="{A7723FCD-D538-4157-89D7-03BD2496E59C}" srcOrd="0" destOrd="0" presId="urn:microsoft.com/office/officeart/2005/8/layout/default"/>
    <dgm:cxn modelId="{6B7BCEC4-E43F-4330-9CAE-69C508B13158}" srcId="{F3E98521-6056-4AD1-818D-C3BAB41A1708}" destId="{C492CF08-2A86-44F2-B436-20034977740D}" srcOrd="0" destOrd="0" parTransId="{F6003F20-C51E-485D-891D-BC4103090C8B}" sibTransId="{3ABB96AE-E1C3-4485-9D2E-C2B79315E802}"/>
    <dgm:cxn modelId="{869926C0-F7E5-493C-BFDC-28CEE1160CB8}" type="presOf" srcId="{9530A2B3-9390-40B7-A626-ED2A9BB15874}" destId="{6B36FA13-FEB1-4238-B964-8984FC9EFE9C}" srcOrd="0" destOrd="0" presId="urn:microsoft.com/office/officeart/2005/8/layout/default"/>
    <dgm:cxn modelId="{1398625D-147D-4F69-8075-6701E66194CF}" srcId="{F3E98521-6056-4AD1-818D-C3BAB41A1708}" destId="{277D9E00-8629-4AE9-98C3-508DC0599764}" srcOrd="1" destOrd="0" parTransId="{3EB4B4D8-7FED-4F5E-A109-CDE61A226D9A}" sibTransId="{AA556617-BCFD-49E4-BDC4-287AA9F19C11}"/>
    <dgm:cxn modelId="{997D49AA-A3B8-478C-BBA1-766B6F97AA61}" type="presOf" srcId="{F3E98521-6056-4AD1-818D-C3BAB41A1708}" destId="{4C261CEB-C2A5-4833-9A33-B26B8DDD5C56}" srcOrd="0" destOrd="0" presId="urn:microsoft.com/office/officeart/2005/8/layout/default"/>
    <dgm:cxn modelId="{48BD6879-45E4-4843-825F-8E521643C811}" type="presOf" srcId="{60422E9A-07B9-4506-9820-A44336396E2A}" destId="{8433A219-CD6E-411D-A926-BC7D76A4A5FC}" srcOrd="0" destOrd="0" presId="urn:microsoft.com/office/officeart/2005/8/layout/default"/>
    <dgm:cxn modelId="{4B42FC15-337F-49CD-90D0-20948377D210}" srcId="{F3E98521-6056-4AD1-818D-C3BAB41A1708}" destId="{9530A2B3-9390-40B7-A626-ED2A9BB15874}" srcOrd="3" destOrd="0" parTransId="{44EDF396-27C3-4405-991C-9BA5F2468ED8}" sibTransId="{CDF4B38B-013B-4E0A-99E4-F86A0F83081A}"/>
    <dgm:cxn modelId="{A55D31B9-1D8A-44B3-8FCF-1E9846F5854F}" type="presOf" srcId="{277D9E00-8629-4AE9-98C3-508DC0599764}" destId="{17A9CD9F-39AC-48E0-A76A-99FBBFD79906}" srcOrd="0" destOrd="0" presId="urn:microsoft.com/office/officeart/2005/8/layout/default"/>
    <dgm:cxn modelId="{6FF0090E-6181-414E-9089-9F746DDE00B6}" type="presParOf" srcId="{4C261CEB-C2A5-4833-9A33-B26B8DDD5C56}" destId="{A7723FCD-D538-4157-89D7-03BD2496E59C}" srcOrd="0" destOrd="0" presId="urn:microsoft.com/office/officeart/2005/8/layout/default"/>
    <dgm:cxn modelId="{54ECEC39-E85B-4956-90DC-02D81E28ADE7}" type="presParOf" srcId="{4C261CEB-C2A5-4833-9A33-B26B8DDD5C56}" destId="{3228ADB3-5432-48F1-AB0D-2FB0B394DFB5}" srcOrd="1" destOrd="0" presId="urn:microsoft.com/office/officeart/2005/8/layout/default"/>
    <dgm:cxn modelId="{BFE81707-956D-4DCF-8ED2-6101B47FE434}" type="presParOf" srcId="{4C261CEB-C2A5-4833-9A33-B26B8DDD5C56}" destId="{17A9CD9F-39AC-48E0-A76A-99FBBFD79906}" srcOrd="2" destOrd="0" presId="urn:microsoft.com/office/officeart/2005/8/layout/default"/>
    <dgm:cxn modelId="{AA6F0E83-B815-4483-A7D5-A0DD1489DC7A}" type="presParOf" srcId="{4C261CEB-C2A5-4833-9A33-B26B8DDD5C56}" destId="{37073295-2277-4560-B34B-B3C92A242409}" srcOrd="3" destOrd="0" presId="urn:microsoft.com/office/officeart/2005/8/layout/default"/>
    <dgm:cxn modelId="{ECBE9164-3D61-45D9-84E5-1E90D966B99A}" type="presParOf" srcId="{4C261CEB-C2A5-4833-9A33-B26B8DDD5C56}" destId="{8433A219-CD6E-411D-A926-BC7D76A4A5FC}" srcOrd="4" destOrd="0" presId="urn:microsoft.com/office/officeart/2005/8/layout/default"/>
    <dgm:cxn modelId="{F4C6F21D-6F74-4EE4-96D5-A9E6D5FCAC0A}" type="presParOf" srcId="{4C261CEB-C2A5-4833-9A33-B26B8DDD5C56}" destId="{01C19168-BB32-40B9-A68A-BB21615AF7E7}" srcOrd="5" destOrd="0" presId="urn:microsoft.com/office/officeart/2005/8/layout/default"/>
    <dgm:cxn modelId="{7640E73B-3DB4-42BB-BD8A-987F67EA1415}" type="presParOf" srcId="{4C261CEB-C2A5-4833-9A33-B26B8DDD5C56}" destId="{6B36FA13-FEB1-4238-B964-8984FC9EFE9C}"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38D405-3EDF-45F3-818D-CAE603E4F2D5}"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en-US"/>
        </a:p>
      </dgm:t>
    </dgm:pt>
    <dgm:pt modelId="{B0D480B1-CA7C-4C88-A2BA-54AD2C6B6928}">
      <dgm:prSet phldrT="[Text]"/>
      <dgm:spPr/>
      <dgm:t>
        <a:bodyPr/>
        <a:lstStyle/>
        <a:p>
          <a:r>
            <a:rPr lang="en-US" dirty="0" smtClean="0"/>
            <a:t>Recipients &amp; timing of notice</a:t>
          </a:r>
          <a:endParaRPr lang="en-US" dirty="0"/>
        </a:p>
      </dgm:t>
    </dgm:pt>
    <dgm:pt modelId="{EDA091AE-0ABF-4C53-AB9B-77CFA75DECF5}" type="parTrans" cxnId="{4F33E18B-EE63-4BC1-9F4F-B69999060710}">
      <dgm:prSet/>
      <dgm:spPr/>
      <dgm:t>
        <a:bodyPr/>
        <a:lstStyle/>
        <a:p>
          <a:endParaRPr lang="en-US"/>
        </a:p>
      </dgm:t>
    </dgm:pt>
    <dgm:pt modelId="{E3CA7BD3-1F27-4115-A77D-E3FB1998586C}" type="sibTrans" cxnId="{4F33E18B-EE63-4BC1-9F4F-B69999060710}">
      <dgm:prSet/>
      <dgm:spPr/>
      <dgm:t>
        <a:bodyPr/>
        <a:lstStyle/>
        <a:p>
          <a:endParaRPr lang="en-US"/>
        </a:p>
      </dgm:t>
    </dgm:pt>
    <dgm:pt modelId="{D2EEEF81-91FD-479F-83E7-A073F070E932}">
      <dgm:prSet phldrT="[Text]"/>
      <dgm:spPr/>
      <dgm:t>
        <a:bodyPr/>
        <a:lstStyle/>
        <a:p>
          <a:r>
            <a:rPr lang="en-US" dirty="0" smtClean="0"/>
            <a:t>Content of notice</a:t>
          </a:r>
          <a:endParaRPr lang="en-US" dirty="0"/>
        </a:p>
      </dgm:t>
    </dgm:pt>
    <dgm:pt modelId="{5A0EB908-F182-4B9B-9E69-02C3FFB7DE90}" type="parTrans" cxnId="{49B7F2E0-1F5E-4E61-9251-9ACC717BF6BE}">
      <dgm:prSet/>
      <dgm:spPr/>
      <dgm:t>
        <a:bodyPr/>
        <a:lstStyle/>
        <a:p>
          <a:endParaRPr lang="en-US"/>
        </a:p>
      </dgm:t>
    </dgm:pt>
    <dgm:pt modelId="{AB115D45-963B-4F28-918A-8EDDB0D34CE6}" type="sibTrans" cxnId="{49B7F2E0-1F5E-4E61-9251-9ACC717BF6BE}">
      <dgm:prSet/>
      <dgm:spPr/>
      <dgm:t>
        <a:bodyPr/>
        <a:lstStyle/>
        <a:p>
          <a:endParaRPr lang="en-US"/>
        </a:p>
      </dgm:t>
    </dgm:pt>
    <dgm:pt modelId="{2FC5C622-ADA0-4BD4-9E71-607C8B5F5CE5}">
      <dgm:prSet phldrT="[Text]"/>
      <dgm:spPr/>
      <dgm:t>
        <a:bodyPr/>
        <a:lstStyle/>
        <a:p>
          <a:r>
            <a:rPr lang="en-US" dirty="0" smtClean="0"/>
            <a:t>Method of notice</a:t>
          </a:r>
          <a:endParaRPr lang="en-US" dirty="0"/>
        </a:p>
      </dgm:t>
    </dgm:pt>
    <dgm:pt modelId="{9DAA81F4-E140-48A8-AC4E-C631EB4BD7B2}" type="parTrans" cxnId="{376606A5-1736-4E61-930E-3135447DF8C3}">
      <dgm:prSet/>
      <dgm:spPr/>
      <dgm:t>
        <a:bodyPr/>
        <a:lstStyle/>
        <a:p>
          <a:endParaRPr lang="en-US"/>
        </a:p>
      </dgm:t>
    </dgm:pt>
    <dgm:pt modelId="{064EC21E-CAB1-4CB5-AC8D-15455D9C9D9A}" type="sibTrans" cxnId="{376606A5-1736-4E61-930E-3135447DF8C3}">
      <dgm:prSet/>
      <dgm:spPr/>
      <dgm:t>
        <a:bodyPr/>
        <a:lstStyle/>
        <a:p>
          <a:endParaRPr lang="en-US"/>
        </a:p>
      </dgm:t>
    </dgm:pt>
    <dgm:pt modelId="{48ABCFF5-0DCB-4E54-89F4-F6B8021D4C8B}">
      <dgm:prSet phldrT="[Text]"/>
      <dgm:spPr/>
      <dgm:t>
        <a:bodyPr/>
        <a:lstStyle/>
        <a:p>
          <a:r>
            <a:rPr lang="en-US" smtClean="0"/>
            <a:t>Affected individuals – within 60 days</a:t>
          </a:r>
          <a:endParaRPr lang="en-US" dirty="0"/>
        </a:p>
      </dgm:t>
    </dgm:pt>
    <dgm:pt modelId="{3091E4C3-D555-4C73-A906-0D061EB385CD}" type="parTrans" cxnId="{CD082F55-8F3C-4B91-B935-FCD8FE656C25}">
      <dgm:prSet/>
      <dgm:spPr/>
      <dgm:t>
        <a:bodyPr/>
        <a:lstStyle/>
        <a:p>
          <a:endParaRPr lang="en-US"/>
        </a:p>
      </dgm:t>
    </dgm:pt>
    <dgm:pt modelId="{D66B02B4-3F22-42CF-BC71-9D2011C36982}" type="sibTrans" cxnId="{CD082F55-8F3C-4B91-B935-FCD8FE656C25}">
      <dgm:prSet/>
      <dgm:spPr/>
      <dgm:t>
        <a:bodyPr/>
        <a:lstStyle/>
        <a:p>
          <a:endParaRPr lang="en-US"/>
        </a:p>
      </dgm:t>
    </dgm:pt>
    <dgm:pt modelId="{E9F902E6-FCE1-4C8F-973F-92604C0EEF0C}">
      <dgm:prSet phldrT="[Text]"/>
      <dgm:spPr/>
      <dgm:t>
        <a:bodyPr/>
        <a:lstStyle/>
        <a:p>
          <a:r>
            <a:rPr lang="en-US" dirty="0" smtClean="0"/>
            <a:t>US DHHS – if &gt; 500 individuals involved, contemporaneous notice; otherwise annual report</a:t>
          </a:r>
          <a:endParaRPr lang="en-US" dirty="0"/>
        </a:p>
      </dgm:t>
    </dgm:pt>
    <dgm:pt modelId="{6573D2BB-E284-4F57-8EDB-8512C8D427EB}" type="parTrans" cxnId="{825FEF6E-3511-409F-8037-371B58A5C60E}">
      <dgm:prSet/>
      <dgm:spPr/>
      <dgm:t>
        <a:bodyPr/>
        <a:lstStyle/>
        <a:p>
          <a:endParaRPr lang="en-US"/>
        </a:p>
      </dgm:t>
    </dgm:pt>
    <dgm:pt modelId="{A3791FB9-BD04-45C8-B581-2E749E536B96}" type="sibTrans" cxnId="{825FEF6E-3511-409F-8037-371B58A5C60E}">
      <dgm:prSet/>
      <dgm:spPr/>
      <dgm:t>
        <a:bodyPr/>
        <a:lstStyle/>
        <a:p>
          <a:endParaRPr lang="en-US"/>
        </a:p>
      </dgm:t>
    </dgm:pt>
    <dgm:pt modelId="{DF548811-5975-4E16-8180-ADF3C5F62539}">
      <dgm:prSet phldrT="[Text]"/>
      <dgm:spPr/>
      <dgm:t>
        <a:bodyPr/>
        <a:lstStyle/>
        <a:p>
          <a:r>
            <a:rPr lang="en-US" dirty="0" smtClean="0"/>
            <a:t>Description of incident, PHI involved, advice to individuals to minimize harm, actions you’ve taken to investigate and mitigate, contact information for more info.</a:t>
          </a:r>
          <a:endParaRPr lang="en-US" dirty="0"/>
        </a:p>
      </dgm:t>
    </dgm:pt>
    <dgm:pt modelId="{65EAE97C-9EC5-4A2F-94A2-56C3EDB17233}" type="parTrans" cxnId="{B52915B0-FBCA-41AE-8D91-1B63869A7762}">
      <dgm:prSet/>
      <dgm:spPr/>
      <dgm:t>
        <a:bodyPr/>
        <a:lstStyle/>
        <a:p>
          <a:endParaRPr lang="en-US"/>
        </a:p>
      </dgm:t>
    </dgm:pt>
    <dgm:pt modelId="{94D927CA-9190-44C3-B793-4C40CD0BF46D}" type="sibTrans" cxnId="{B52915B0-FBCA-41AE-8D91-1B63869A7762}">
      <dgm:prSet/>
      <dgm:spPr/>
      <dgm:t>
        <a:bodyPr/>
        <a:lstStyle/>
        <a:p>
          <a:endParaRPr lang="en-US"/>
        </a:p>
      </dgm:t>
    </dgm:pt>
    <dgm:pt modelId="{379D2773-5BF5-4A44-89E8-2921C7A25854}">
      <dgm:prSet phldrT="[Text]"/>
      <dgm:spPr/>
      <dgm:t>
        <a:bodyPr/>
        <a:lstStyle/>
        <a:p>
          <a:r>
            <a:rPr lang="en-US" dirty="0" smtClean="0"/>
            <a:t>Written letter (standard); email if prior agreement to email notification obtained; telephone if urgent (but also send written)</a:t>
          </a:r>
          <a:endParaRPr lang="en-US" dirty="0"/>
        </a:p>
      </dgm:t>
    </dgm:pt>
    <dgm:pt modelId="{2830BDA6-B109-4690-96DC-48C3D28C6836}" type="parTrans" cxnId="{51DA8A16-0DEC-42A4-96B1-4010B2EEF8D0}">
      <dgm:prSet/>
      <dgm:spPr/>
      <dgm:t>
        <a:bodyPr/>
        <a:lstStyle/>
        <a:p>
          <a:endParaRPr lang="en-US"/>
        </a:p>
      </dgm:t>
    </dgm:pt>
    <dgm:pt modelId="{359D8A38-CA6E-4BC9-9EC6-9B4C01EC0123}" type="sibTrans" cxnId="{51DA8A16-0DEC-42A4-96B1-4010B2EEF8D0}">
      <dgm:prSet/>
      <dgm:spPr/>
      <dgm:t>
        <a:bodyPr/>
        <a:lstStyle/>
        <a:p>
          <a:endParaRPr lang="en-US"/>
        </a:p>
      </dgm:t>
    </dgm:pt>
    <dgm:pt modelId="{2EA4AC83-E9DF-4672-A1CF-3F3159C501A0}">
      <dgm:prSet phldrT="[Text]"/>
      <dgm:spPr/>
      <dgm:t>
        <a:bodyPr/>
        <a:lstStyle/>
        <a:p>
          <a:r>
            <a:rPr lang="en-US" dirty="0" smtClean="0"/>
            <a:t>Media, if &gt; 500 involved – within 60 days.</a:t>
          </a:r>
          <a:endParaRPr lang="en-US" dirty="0"/>
        </a:p>
      </dgm:t>
    </dgm:pt>
    <dgm:pt modelId="{935DEADB-40A5-4498-976B-A05D1B72B624}" type="parTrans" cxnId="{3F8BB40C-C6CB-4231-A1EF-F2195F35925D}">
      <dgm:prSet/>
      <dgm:spPr/>
      <dgm:t>
        <a:bodyPr/>
        <a:lstStyle/>
        <a:p>
          <a:endParaRPr lang="en-US"/>
        </a:p>
      </dgm:t>
    </dgm:pt>
    <dgm:pt modelId="{1B83BB5C-948D-4925-8711-0EB5C46A922F}" type="sibTrans" cxnId="{3F8BB40C-C6CB-4231-A1EF-F2195F35925D}">
      <dgm:prSet/>
      <dgm:spPr/>
      <dgm:t>
        <a:bodyPr/>
        <a:lstStyle/>
        <a:p>
          <a:endParaRPr lang="en-US"/>
        </a:p>
      </dgm:t>
    </dgm:pt>
    <dgm:pt modelId="{6AE51FAC-3A00-4F59-941F-316C0A53670E}" type="pres">
      <dgm:prSet presAssocID="{5838D405-3EDF-45F3-818D-CAE603E4F2D5}" presName="linear" presStyleCnt="0">
        <dgm:presLayoutVars>
          <dgm:dir/>
          <dgm:animLvl val="lvl"/>
          <dgm:resizeHandles val="exact"/>
        </dgm:presLayoutVars>
      </dgm:prSet>
      <dgm:spPr/>
      <dgm:t>
        <a:bodyPr/>
        <a:lstStyle/>
        <a:p>
          <a:endParaRPr lang="en-US"/>
        </a:p>
      </dgm:t>
    </dgm:pt>
    <dgm:pt modelId="{1C80E0A3-5129-4760-BC5E-1798824955B4}" type="pres">
      <dgm:prSet presAssocID="{B0D480B1-CA7C-4C88-A2BA-54AD2C6B6928}" presName="parentLin" presStyleCnt="0"/>
      <dgm:spPr/>
    </dgm:pt>
    <dgm:pt modelId="{F7147E41-69B6-4A15-8767-B2D2DC2D3553}" type="pres">
      <dgm:prSet presAssocID="{B0D480B1-CA7C-4C88-A2BA-54AD2C6B6928}" presName="parentLeftMargin" presStyleLbl="node1" presStyleIdx="0" presStyleCnt="3"/>
      <dgm:spPr/>
      <dgm:t>
        <a:bodyPr/>
        <a:lstStyle/>
        <a:p>
          <a:endParaRPr lang="en-US"/>
        </a:p>
      </dgm:t>
    </dgm:pt>
    <dgm:pt modelId="{1C646EC5-077B-4531-B57E-DC480AF52D9C}" type="pres">
      <dgm:prSet presAssocID="{B0D480B1-CA7C-4C88-A2BA-54AD2C6B6928}" presName="parentText" presStyleLbl="node1" presStyleIdx="0" presStyleCnt="3">
        <dgm:presLayoutVars>
          <dgm:chMax val="0"/>
          <dgm:bulletEnabled val="1"/>
        </dgm:presLayoutVars>
      </dgm:prSet>
      <dgm:spPr/>
      <dgm:t>
        <a:bodyPr/>
        <a:lstStyle/>
        <a:p>
          <a:endParaRPr lang="en-US"/>
        </a:p>
      </dgm:t>
    </dgm:pt>
    <dgm:pt modelId="{DE02DCFB-5F6B-4881-8BA2-E90CC7EA0238}" type="pres">
      <dgm:prSet presAssocID="{B0D480B1-CA7C-4C88-A2BA-54AD2C6B6928}" presName="negativeSpace" presStyleCnt="0"/>
      <dgm:spPr/>
    </dgm:pt>
    <dgm:pt modelId="{0E62A96C-7B61-4266-9AA2-0C132194B4A3}" type="pres">
      <dgm:prSet presAssocID="{B0D480B1-CA7C-4C88-A2BA-54AD2C6B6928}" presName="childText" presStyleLbl="conFgAcc1" presStyleIdx="0" presStyleCnt="3">
        <dgm:presLayoutVars>
          <dgm:bulletEnabled val="1"/>
        </dgm:presLayoutVars>
      </dgm:prSet>
      <dgm:spPr/>
      <dgm:t>
        <a:bodyPr/>
        <a:lstStyle/>
        <a:p>
          <a:endParaRPr lang="en-US"/>
        </a:p>
      </dgm:t>
    </dgm:pt>
    <dgm:pt modelId="{F5D97290-AAA4-42A6-B5BA-9C108D1A8DED}" type="pres">
      <dgm:prSet presAssocID="{E3CA7BD3-1F27-4115-A77D-E3FB1998586C}" presName="spaceBetweenRectangles" presStyleCnt="0"/>
      <dgm:spPr/>
    </dgm:pt>
    <dgm:pt modelId="{700436FB-8659-4C0B-B461-C4126C6A36DA}" type="pres">
      <dgm:prSet presAssocID="{D2EEEF81-91FD-479F-83E7-A073F070E932}" presName="parentLin" presStyleCnt="0"/>
      <dgm:spPr/>
    </dgm:pt>
    <dgm:pt modelId="{86550E4F-BB79-483A-96C2-E5208101413F}" type="pres">
      <dgm:prSet presAssocID="{D2EEEF81-91FD-479F-83E7-A073F070E932}" presName="parentLeftMargin" presStyleLbl="node1" presStyleIdx="0" presStyleCnt="3"/>
      <dgm:spPr/>
      <dgm:t>
        <a:bodyPr/>
        <a:lstStyle/>
        <a:p>
          <a:endParaRPr lang="en-US"/>
        </a:p>
      </dgm:t>
    </dgm:pt>
    <dgm:pt modelId="{97081C20-2439-4844-B059-112CDBA29A85}" type="pres">
      <dgm:prSet presAssocID="{D2EEEF81-91FD-479F-83E7-A073F070E932}" presName="parentText" presStyleLbl="node1" presStyleIdx="1" presStyleCnt="3">
        <dgm:presLayoutVars>
          <dgm:chMax val="0"/>
          <dgm:bulletEnabled val="1"/>
        </dgm:presLayoutVars>
      </dgm:prSet>
      <dgm:spPr/>
      <dgm:t>
        <a:bodyPr/>
        <a:lstStyle/>
        <a:p>
          <a:endParaRPr lang="en-US"/>
        </a:p>
      </dgm:t>
    </dgm:pt>
    <dgm:pt modelId="{05F755A7-A114-4652-8EB8-BED9378AB771}" type="pres">
      <dgm:prSet presAssocID="{D2EEEF81-91FD-479F-83E7-A073F070E932}" presName="negativeSpace" presStyleCnt="0"/>
      <dgm:spPr/>
    </dgm:pt>
    <dgm:pt modelId="{CAAF1605-8259-4F35-AE25-D6A6C63F8DAF}" type="pres">
      <dgm:prSet presAssocID="{D2EEEF81-91FD-479F-83E7-A073F070E932}" presName="childText" presStyleLbl="conFgAcc1" presStyleIdx="1" presStyleCnt="3">
        <dgm:presLayoutVars>
          <dgm:bulletEnabled val="1"/>
        </dgm:presLayoutVars>
      </dgm:prSet>
      <dgm:spPr/>
      <dgm:t>
        <a:bodyPr/>
        <a:lstStyle/>
        <a:p>
          <a:endParaRPr lang="en-US"/>
        </a:p>
      </dgm:t>
    </dgm:pt>
    <dgm:pt modelId="{64EA5C69-90FF-46A0-8AAB-76CFE4A3DFC7}" type="pres">
      <dgm:prSet presAssocID="{AB115D45-963B-4F28-918A-8EDDB0D34CE6}" presName="spaceBetweenRectangles" presStyleCnt="0"/>
      <dgm:spPr/>
    </dgm:pt>
    <dgm:pt modelId="{15DBD200-F7B5-49C9-828D-E7B1C70F5EA6}" type="pres">
      <dgm:prSet presAssocID="{2FC5C622-ADA0-4BD4-9E71-607C8B5F5CE5}" presName="parentLin" presStyleCnt="0"/>
      <dgm:spPr/>
    </dgm:pt>
    <dgm:pt modelId="{DBC7830E-44B6-45B5-B010-464CAF6BFD27}" type="pres">
      <dgm:prSet presAssocID="{2FC5C622-ADA0-4BD4-9E71-607C8B5F5CE5}" presName="parentLeftMargin" presStyleLbl="node1" presStyleIdx="1" presStyleCnt="3"/>
      <dgm:spPr/>
      <dgm:t>
        <a:bodyPr/>
        <a:lstStyle/>
        <a:p>
          <a:endParaRPr lang="en-US"/>
        </a:p>
      </dgm:t>
    </dgm:pt>
    <dgm:pt modelId="{1F2CAFA4-F6A4-49B4-AEF4-D4E3C6294C4D}" type="pres">
      <dgm:prSet presAssocID="{2FC5C622-ADA0-4BD4-9E71-607C8B5F5CE5}" presName="parentText" presStyleLbl="node1" presStyleIdx="2" presStyleCnt="3">
        <dgm:presLayoutVars>
          <dgm:chMax val="0"/>
          <dgm:bulletEnabled val="1"/>
        </dgm:presLayoutVars>
      </dgm:prSet>
      <dgm:spPr/>
      <dgm:t>
        <a:bodyPr/>
        <a:lstStyle/>
        <a:p>
          <a:endParaRPr lang="en-US"/>
        </a:p>
      </dgm:t>
    </dgm:pt>
    <dgm:pt modelId="{1747C063-5426-442F-9E9D-ED01D8FD1496}" type="pres">
      <dgm:prSet presAssocID="{2FC5C622-ADA0-4BD4-9E71-607C8B5F5CE5}" presName="negativeSpace" presStyleCnt="0"/>
      <dgm:spPr/>
    </dgm:pt>
    <dgm:pt modelId="{5EFB103B-2567-4F64-BE64-02AF10CCE6BE}" type="pres">
      <dgm:prSet presAssocID="{2FC5C622-ADA0-4BD4-9E71-607C8B5F5CE5}" presName="childText" presStyleLbl="conFgAcc1" presStyleIdx="2" presStyleCnt="3">
        <dgm:presLayoutVars>
          <dgm:bulletEnabled val="1"/>
        </dgm:presLayoutVars>
      </dgm:prSet>
      <dgm:spPr/>
      <dgm:t>
        <a:bodyPr/>
        <a:lstStyle/>
        <a:p>
          <a:endParaRPr lang="en-US"/>
        </a:p>
      </dgm:t>
    </dgm:pt>
  </dgm:ptLst>
  <dgm:cxnLst>
    <dgm:cxn modelId="{5888D7CC-C9CA-4475-946C-2E9453E5E006}" type="presOf" srcId="{D2EEEF81-91FD-479F-83E7-A073F070E932}" destId="{86550E4F-BB79-483A-96C2-E5208101413F}" srcOrd="0" destOrd="0" presId="urn:microsoft.com/office/officeart/2005/8/layout/list1"/>
    <dgm:cxn modelId="{CA84400E-0186-408A-8E3A-FD56F075DC58}" type="presOf" srcId="{5838D405-3EDF-45F3-818D-CAE603E4F2D5}" destId="{6AE51FAC-3A00-4F59-941F-316C0A53670E}" srcOrd="0" destOrd="0" presId="urn:microsoft.com/office/officeart/2005/8/layout/list1"/>
    <dgm:cxn modelId="{825FEF6E-3511-409F-8037-371B58A5C60E}" srcId="{B0D480B1-CA7C-4C88-A2BA-54AD2C6B6928}" destId="{E9F902E6-FCE1-4C8F-973F-92604C0EEF0C}" srcOrd="1" destOrd="0" parTransId="{6573D2BB-E284-4F57-8EDB-8512C8D427EB}" sibTransId="{A3791FB9-BD04-45C8-B581-2E749E536B96}"/>
    <dgm:cxn modelId="{3F8BB40C-C6CB-4231-A1EF-F2195F35925D}" srcId="{B0D480B1-CA7C-4C88-A2BA-54AD2C6B6928}" destId="{2EA4AC83-E9DF-4672-A1CF-3F3159C501A0}" srcOrd="2" destOrd="0" parTransId="{935DEADB-40A5-4498-976B-A05D1B72B624}" sibTransId="{1B83BB5C-948D-4925-8711-0EB5C46A922F}"/>
    <dgm:cxn modelId="{C0F3D02A-06D5-43E1-A135-FDB0BF0BD09A}" type="presOf" srcId="{48ABCFF5-0DCB-4E54-89F4-F6B8021D4C8B}" destId="{0E62A96C-7B61-4266-9AA2-0C132194B4A3}" srcOrd="0" destOrd="0" presId="urn:microsoft.com/office/officeart/2005/8/layout/list1"/>
    <dgm:cxn modelId="{A850C1D9-D7BF-489B-9DA3-F13435432C5D}" type="presOf" srcId="{B0D480B1-CA7C-4C88-A2BA-54AD2C6B6928}" destId="{1C646EC5-077B-4531-B57E-DC480AF52D9C}" srcOrd="1" destOrd="0" presId="urn:microsoft.com/office/officeart/2005/8/layout/list1"/>
    <dgm:cxn modelId="{B52915B0-FBCA-41AE-8D91-1B63869A7762}" srcId="{D2EEEF81-91FD-479F-83E7-A073F070E932}" destId="{DF548811-5975-4E16-8180-ADF3C5F62539}" srcOrd="0" destOrd="0" parTransId="{65EAE97C-9EC5-4A2F-94A2-56C3EDB17233}" sibTransId="{94D927CA-9190-44C3-B793-4C40CD0BF46D}"/>
    <dgm:cxn modelId="{51DA8A16-0DEC-42A4-96B1-4010B2EEF8D0}" srcId="{2FC5C622-ADA0-4BD4-9E71-607C8B5F5CE5}" destId="{379D2773-5BF5-4A44-89E8-2921C7A25854}" srcOrd="0" destOrd="0" parTransId="{2830BDA6-B109-4690-96DC-48C3D28C6836}" sibTransId="{359D8A38-CA6E-4BC9-9EC6-9B4C01EC0123}"/>
    <dgm:cxn modelId="{C885975E-8DDD-4211-9E1D-A5D7BE958369}" type="presOf" srcId="{E9F902E6-FCE1-4C8F-973F-92604C0EEF0C}" destId="{0E62A96C-7B61-4266-9AA2-0C132194B4A3}" srcOrd="0" destOrd="1" presId="urn:microsoft.com/office/officeart/2005/8/layout/list1"/>
    <dgm:cxn modelId="{49B7F2E0-1F5E-4E61-9251-9ACC717BF6BE}" srcId="{5838D405-3EDF-45F3-818D-CAE603E4F2D5}" destId="{D2EEEF81-91FD-479F-83E7-A073F070E932}" srcOrd="1" destOrd="0" parTransId="{5A0EB908-F182-4B9B-9E69-02C3FFB7DE90}" sibTransId="{AB115D45-963B-4F28-918A-8EDDB0D34CE6}"/>
    <dgm:cxn modelId="{CD082F55-8F3C-4B91-B935-FCD8FE656C25}" srcId="{B0D480B1-CA7C-4C88-A2BA-54AD2C6B6928}" destId="{48ABCFF5-0DCB-4E54-89F4-F6B8021D4C8B}" srcOrd="0" destOrd="0" parTransId="{3091E4C3-D555-4C73-A906-0D061EB385CD}" sibTransId="{D66B02B4-3F22-42CF-BC71-9D2011C36982}"/>
    <dgm:cxn modelId="{135D481D-7D8C-4F79-AE4E-8B5D524B681F}" type="presOf" srcId="{2EA4AC83-E9DF-4672-A1CF-3F3159C501A0}" destId="{0E62A96C-7B61-4266-9AA2-0C132194B4A3}" srcOrd="0" destOrd="2" presId="urn:microsoft.com/office/officeart/2005/8/layout/list1"/>
    <dgm:cxn modelId="{56231059-E18D-4959-8D88-7B4753243E91}" type="presOf" srcId="{DF548811-5975-4E16-8180-ADF3C5F62539}" destId="{CAAF1605-8259-4F35-AE25-D6A6C63F8DAF}" srcOrd="0" destOrd="0" presId="urn:microsoft.com/office/officeart/2005/8/layout/list1"/>
    <dgm:cxn modelId="{DE11535E-8048-434A-B518-2AEDF4B604BC}" type="presOf" srcId="{2FC5C622-ADA0-4BD4-9E71-607C8B5F5CE5}" destId="{1F2CAFA4-F6A4-49B4-AEF4-D4E3C6294C4D}" srcOrd="1" destOrd="0" presId="urn:microsoft.com/office/officeart/2005/8/layout/list1"/>
    <dgm:cxn modelId="{5F03D176-DBC3-4F10-9DDA-368C421EF864}" type="presOf" srcId="{2FC5C622-ADA0-4BD4-9E71-607C8B5F5CE5}" destId="{DBC7830E-44B6-45B5-B010-464CAF6BFD27}" srcOrd="0" destOrd="0" presId="urn:microsoft.com/office/officeart/2005/8/layout/list1"/>
    <dgm:cxn modelId="{45DE0586-E811-4300-8A6A-72F1C5D72F6C}" type="presOf" srcId="{379D2773-5BF5-4A44-89E8-2921C7A25854}" destId="{5EFB103B-2567-4F64-BE64-02AF10CCE6BE}" srcOrd="0" destOrd="0" presId="urn:microsoft.com/office/officeart/2005/8/layout/list1"/>
    <dgm:cxn modelId="{B4061FB1-3BAE-48A5-B875-4607951B5256}" type="presOf" srcId="{D2EEEF81-91FD-479F-83E7-A073F070E932}" destId="{97081C20-2439-4844-B059-112CDBA29A85}" srcOrd="1" destOrd="0" presId="urn:microsoft.com/office/officeart/2005/8/layout/list1"/>
    <dgm:cxn modelId="{C82C6921-E880-4EFE-AF18-CC46763FE1DB}" type="presOf" srcId="{B0D480B1-CA7C-4C88-A2BA-54AD2C6B6928}" destId="{F7147E41-69B6-4A15-8767-B2D2DC2D3553}" srcOrd="0" destOrd="0" presId="urn:microsoft.com/office/officeart/2005/8/layout/list1"/>
    <dgm:cxn modelId="{4F33E18B-EE63-4BC1-9F4F-B69999060710}" srcId="{5838D405-3EDF-45F3-818D-CAE603E4F2D5}" destId="{B0D480B1-CA7C-4C88-A2BA-54AD2C6B6928}" srcOrd="0" destOrd="0" parTransId="{EDA091AE-0ABF-4C53-AB9B-77CFA75DECF5}" sibTransId="{E3CA7BD3-1F27-4115-A77D-E3FB1998586C}"/>
    <dgm:cxn modelId="{376606A5-1736-4E61-930E-3135447DF8C3}" srcId="{5838D405-3EDF-45F3-818D-CAE603E4F2D5}" destId="{2FC5C622-ADA0-4BD4-9E71-607C8B5F5CE5}" srcOrd="2" destOrd="0" parTransId="{9DAA81F4-E140-48A8-AC4E-C631EB4BD7B2}" sibTransId="{064EC21E-CAB1-4CB5-AC8D-15455D9C9D9A}"/>
    <dgm:cxn modelId="{785A489B-9279-4C71-B3B0-C967420F112E}" type="presParOf" srcId="{6AE51FAC-3A00-4F59-941F-316C0A53670E}" destId="{1C80E0A3-5129-4760-BC5E-1798824955B4}" srcOrd="0" destOrd="0" presId="urn:microsoft.com/office/officeart/2005/8/layout/list1"/>
    <dgm:cxn modelId="{035A3F01-DC2E-41F9-9E62-BDB0F9A89BE1}" type="presParOf" srcId="{1C80E0A3-5129-4760-BC5E-1798824955B4}" destId="{F7147E41-69B6-4A15-8767-B2D2DC2D3553}" srcOrd="0" destOrd="0" presId="urn:microsoft.com/office/officeart/2005/8/layout/list1"/>
    <dgm:cxn modelId="{39D0D1F6-10A0-499B-A85B-9ECFF03602B5}" type="presParOf" srcId="{1C80E0A3-5129-4760-BC5E-1798824955B4}" destId="{1C646EC5-077B-4531-B57E-DC480AF52D9C}" srcOrd="1" destOrd="0" presId="urn:microsoft.com/office/officeart/2005/8/layout/list1"/>
    <dgm:cxn modelId="{9AAEF7D5-7A2B-4D13-926E-79AF112510E9}" type="presParOf" srcId="{6AE51FAC-3A00-4F59-941F-316C0A53670E}" destId="{DE02DCFB-5F6B-4881-8BA2-E90CC7EA0238}" srcOrd="1" destOrd="0" presId="urn:microsoft.com/office/officeart/2005/8/layout/list1"/>
    <dgm:cxn modelId="{D1EC3790-E4E5-449E-A7E2-FE4E6EE082BE}" type="presParOf" srcId="{6AE51FAC-3A00-4F59-941F-316C0A53670E}" destId="{0E62A96C-7B61-4266-9AA2-0C132194B4A3}" srcOrd="2" destOrd="0" presId="urn:microsoft.com/office/officeart/2005/8/layout/list1"/>
    <dgm:cxn modelId="{1B09F3A4-F92B-43DF-958A-3793D731E242}" type="presParOf" srcId="{6AE51FAC-3A00-4F59-941F-316C0A53670E}" destId="{F5D97290-AAA4-42A6-B5BA-9C108D1A8DED}" srcOrd="3" destOrd="0" presId="urn:microsoft.com/office/officeart/2005/8/layout/list1"/>
    <dgm:cxn modelId="{06C34E4A-16D7-4321-9897-38B25F971A6B}" type="presParOf" srcId="{6AE51FAC-3A00-4F59-941F-316C0A53670E}" destId="{700436FB-8659-4C0B-B461-C4126C6A36DA}" srcOrd="4" destOrd="0" presId="urn:microsoft.com/office/officeart/2005/8/layout/list1"/>
    <dgm:cxn modelId="{252FBABF-D692-4CC3-BCB3-D3E957BBD414}" type="presParOf" srcId="{700436FB-8659-4C0B-B461-C4126C6A36DA}" destId="{86550E4F-BB79-483A-96C2-E5208101413F}" srcOrd="0" destOrd="0" presId="urn:microsoft.com/office/officeart/2005/8/layout/list1"/>
    <dgm:cxn modelId="{9CA2D5A8-5056-4427-9E01-0F531F3DF1F4}" type="presParOf" srcId="{700436FB-8659-4C0B-B461-C4126C6A36DA}" destId="{97081C20-2439-4844-B059-112CDBA29A85}" srcOrd="1" destOrd="0" presId="urn:microsoft.com/office/officeart/2005/8/layout/list1"/>
    <dgm:cxn modelId="{9F38C13D-197C-465E-BFAF-941657C0894C}" type="presParOf" srcId="{6AE51FAC-3A00-4F59-941F-316C0A53670E}" destId="{05F755A7-A114-4652-8EB8-BED9378AB771}" srcOrd="5" destOrd="0" presId="urn:microsoft.com/office/officeart/2005/8/layout/list1"/>
    <dgm:cxn modelId="{DF01AEB7-9379-44E5-988C-2EA254ABE8D5}" type="presParOf" srcId="{6AE51FAC-3A00-4F59-941F-316C0A53670E}" destId="{CAAF1605-8259-4F35-AE25-D6A6C63F8DAF}" srcOrd="6" destOrd="0" presId="urn:microsoft.com/office/officeart/2005/8/layout/list1"/>
    <dgm:cxn modelId="{1ED3B88F-0DE0-4C3B-A735-11B2BC387683}" type="presParOf" srcId="{6AE51FAC-3A00-4F59-941F-316C0A53670E}" destId="{64EA5C69-90FF-46A0-8AAB-76CFE4A3DFC7}" srcOrd="7" destOrd="0" presId="urn:microsoft.com/office/officeart/2005/8/layout/list1"/>
    <dgm:cxn modelId="{64466E84-9DEC-4D2A-AF06-C324EC7AAC45}" type="presParOf" srcId="{6AE51FAC-3A00-4F59-941F-316C0A53670E}" destId="{15DBD200-F7B5-49C9-828D-E7B1C70F5EA6}" srcOrd="8" destOrd="0" presId="urn:microsoft.com/office/officeart/2005/8/layout/list1"/>
    <dgm:cxn modelId="{47F2EDB4-64B2-48D1-AC3B-A9936894979F}" type="presParOf" srcId="{15DBD200-F7B5-49C9-828D-E7B1C70F5EA6}" destId="{DBC7830E-44B6-45B5-B010-464CAF6BFD27}" srcOrd="0" destOrd="0" presId="urn:microsoft.com/office/officeart/2005/8/layout/list1"/>
    <dgm:cxn modelId="{787E2F39-5D43-493D-98AE-A7B94D1DA083}" type="presParOf" srcId="{15DBD200-F7B5-49C9-828D-E7B1C70F5EA6}" destId="{1F2CAFA4-F6A4-49B4-AEF4-D4E3C6294C4D}" srcOrd="1" destOrd="0" presId="urn:microsoft.com/office/officeart/2005/8/layout/list1"/>
    <dgm:cxn modelId="{1C76F6C6-7F8B-490A-914E-250090CE19C8}" type="presParOf" srcId="{6AE51FAC-3A00-4F59-941F-316C0A53670E}" destId="{1747C063-5426-442F-9E9D-ED01D8FD1496}" srcOrd="9" destOrd="0" presId="urn:microsoft.com/office/officeart/2005/8/layout/list1"/>
    <dgm:cxn modelId="{2EF2B74C-925B-4306-AD63-BCA36252BBED}" type="presParOf" srcId="{6AE51FAC-3A00-4F59-941F-316C0A53670E}" destId="{5EFB103B-2567-4F64-BE64-02AF10CCE6BE}"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723FCD-D538-4157-89D7-03BD2496E59C}">
      <dsp:nvSpPr>
        <dsp:cNvPr id="0" name=""/>
        <dsp:cNvSpPr/>
      </dsp:nvSpPr>
      <dsp:spPr>
        <a:xfrm>
          <a:off x="460905" y="1047"/>
          <a:ext cx="3479899" cy="2087939"/>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smtClean="0"/>
            <a:t>Business Associates</a:t>
          </a:r>
          <a:endParaRPr lang="en-US" sz="4700" kern="1200" dirty="0"/>
        </a:p>
      </dsp:txBody>
      <dsp:txXfrm>
        <a:off x="460905" y="1047"/>
        <a:ext cx="3479899" cy="2087939"/>
      </dsp:txXfrm>
    </dsp:sp>
    <dsp:sp modelId="{17A9CD9F-39AC-48E0-A76A-99FBBFD79906}">
      <dsp:nvSpPr>
        <dsp:cNvPr id="0" name=""/>
        <dsp:cNvSpPr/>
      </dsp:nvSpPr>
      <dsp:spPr>
        <a:xfrm>
          <a:off x="4288794" y="1047"/>
          <a:ext cx="3479899" cy="2087939"/>
        </a:xfrm>
        <a:prstGeom prst="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smtClean="0"/>
            <a:t>Breach Notification</a:t>
          </a:r>
          <a:endParaRPr lang="en-US" sz="4700" kern="1200" dirty="0"/>
        </a:p>
      </dsp:txBody>
      <dsp:txXfrm>
        <a:off x="4288794" y="1047"/>
        <a:ext cx="3479899" cy="2087939"/>
      </dsp:txXfrm>
    </dsp:sp>
    <dsp:sp modelId="{8433A219-CD6E-411D-A926-BC7D76A4A5FC}">
      <dsp:nvSpPr>
        <dsp:cNvPr id="0" name=""/>
        <dsp:cNvSpPr/>
      </dsp:nvSpPr>
      <dsp:spPr>
        <a:xfrm>
          <a:off x="460905" y="2436976"/>
          <a:ext cx="3479899" cy="2087939"/>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smtClean="0"/>
            <a:t>Individual Rights</a:t>
          </a:r>
          <a:endParaRPr lang="en-US" sz="4700" kern="1200" dirty="0"/>
        </a:p>
      </dsp:txBody>
      <dsp:txXfrm>
        <a:off x="460905" y="2436976"/>
        <a:ext cx="3479899" cy="2087939"/>
      </dsp:txXfrm>
    </dsp:sp>
    <dsp:sp modelId="{6B36FA13-FEB1-4238-B964-8984FC9EFE9C}">
      <dsp:nvSpPr>
        <dsp:cNvPr id="0" name=""/>
        <dsp:cNvSpPr/>
      </dsp:nvSpPr>
      <dsp:spPr>
        <a:xfrm>
          <a:off x="4288794" y="2436976"/>
          <a:ext cx="3479899" cy="2087939"/>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smtClean="0"/>
            <a:t>Enforcement</a:t>
          </a:r>
          <a:endParaRPr lang="en-US" sz="4700" kern="1200" dirty="0"/>
        </a:p>
      </dsp:txBody>
      <dsp:txXfrm>
        <a:off x="4288794" y="2436976"/>
        <a:ext cx="3479899" cy="20879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62A96C-7B61-4266-9AA2-0C132194B4A3}">
      <dsp:nvSpPr>
        <dsp:cNvPr id="0" name=""/>
        <dsp:cNvSpPr/>
      </dsp:nvSpPr>
      <dsp:spPr>
        <a:xfrm>
          <a:off x="0" y="310507"/>
          <a:ext cx="8458200" cy="1885275"/>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450" tIns="437388" rIns="656450"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smtClean="0"/>
            <a:t>Affected individuals – within 60 days</a:t>
          </a:r>
          <a:endParaRPr lang="en-US" sz="2100" kern="1200" dirty="0"/>
        </a:p>
        <a:p>
          <a:pPr marL="228600" lvl="1" indent="-228600" algn="l" defTabSz="933450">
            <a:lnSpc>
              <a:spcPct val="90000"/>
            </a:lnSpc>
            <a:spcBef>
              <a:spcPct val="0"/>
            </a:spcBef>
            <a:spcAft>
              <a:spcPct val="15000"/>
            </a:spcAft>
            <a:buChar char="••"/>
          </a:pPr>
          <a:r>
            <a:rPr lang="en-US" sz="2100" kern="1200" dirty="0" smtClean="0"/>
            <a:t>US DHHS – if &gt; 500 individuals involved, contemporaneous notice; otherwise annual report</a:t>
          </a:r>
          <a:endParaRPr lang="en-US" sz="2100" kern="1200" dirty="0"/>
        </a:p>
        <a:p>
          <a:pPr marL="228600" lvl="1" indent="-228600" algn="l" defTabSz="933450">
            <a:lnSpc>
              <a:spcPct val="90000"/>
            </a:lnSpc>
            <a:spcBef>
              <a:spcPct val="0"/>
            </a:spcBef>
            <a:spcAft>
              <a:spcPct val="15000"/>
            </a:spcAft>
            <a:buChar char="••"/>
          </a:pPr>
          <a:r>
            <a:rPr lang="en-US" sz="2100" kern="1200" dirty="0" smtClean="0"/>
            <a:t>Media, if &gt; 500 involved – within 60 days.</a:t>
          </a:r>
          <a:endParaRPr lang="en-US" sz="2100" kern="1200" dirty="0"/>
        </a:p>
      </dsp:txBody>
      <dsp:txXfrm>
        <a:off x="0" y="310507"/>
        <a:ext cx="8458200" cy="1885275"/>
      </dsp:txXfrm>
    </dsp:sp>
    <dsp:sp modelId="{1C646EC5-077B-4531-B57E-DC480AF52D9C}">
      <dsp:nvSpPr>
        <dsp:cNvPr id="0" name=""/>
        <dsp:cNvSpPr/>
      </dsp:nvSpPr>
      <dsp:spPr>
        <a:xfrm>
          <a:off x="422910" y="547"/>
          <a:ext cx="5920740" cy="6199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l" defTabSz="933450">
            <a:lnSpc>
              <a:spcPct val="90000"/>
            </a:lnSpc>
            <a:spcBef>
              <a:spcPct val="0"/>
            </a:spcBef>
            <a:spcAft>
              <a:spcPct val="35000"/>
            </a:spcAft>
          </a:pPr>
          <a:r>
            <a:rPr lang="en-US" sz="2100" kern="1200" dirty="0" smtClean="0"/>
            <a:t>Recipients &amp; timing of notice</a:t>
          </a:r>
          <a:endParaRPr lang="en-US" sz="2100" kern="1200" dirty="0"/>
        </a:p>
      </dsp:txBody>
      <dsp:txXfrm>
        <a:off x="453172" y="30809"/>
        <a:ext cx="5860216" cy="559396"/>
      </dsp:txXfrm>
    </dsp:sp>
    <dsp:sp modelId="{CAAF1605-8259-4F35-AE25-D6A6C63F8DAF}">
      <dsp:nvSpPr>
        <dsp:cNvPr id="0" name=""/>
        <dsp:cNvSpPr/>
      </dsp:nvSpPr>
      <dsp:spPr>
        <a:xfrm>
          <a:off x="0" y="2619142"/>
          <a:ext cx="8458200" cy="1488374"/>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450" tIns="437388" rIns="656450"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Description of incident, PHI involved, advice to individuals to minimize harm, actions you’ve taken to investigate and mitigate, contact information for more info.</a:t>
          </a:r>
          <a:endParaRPr lang="en-US" sz="2100" kern="1200" dirty="0"/>
        </a:p>
      </dsp:txBody>
      <dsp:txXfrm>
        <a:off x="0" y="2619142"/>
        <a:ext cx="8458200" cy="1488374"/>
      </dsp:txXfrm>
    </dsp:sp>
    <dsp:sp modelId="{97081C20-2439-4844-B059-112CDBA29A85}">
      <dsp:nvSpPr>
        <dsp:cNvPr id="0" name=""/>
        <dsp:cNvSpPr/>
      </dsp:nvSpPr>
      <dsp:spPr>
        <a:xfrm>
          <a:off x="422910" y="2309182"/>
          <a:ext cx="5920740" cy="6199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l" defTabSz="933450">
            <a:lnSpc>
              <a:spcPct val="90000"/>
            </a:lnSpc>
            <a:spcBef>
              <a:spcPct val="0"/>
            </a:spcBef>
            <a:spcAft>
              <a:spcPct val="35000"/>
            </a:spcAft>
          </a:pPr>
          <a:r>
            <a:rPr lang="en-US" sz="2100" kern="1200" dirty="0" smtClean="0"/>
            <a:t>Content of notice</a:t>
          </a:r>
          <a:endParaRPr lang="en-US" sz="2100" kern="1200" dirty="0"/>
        </a:p>
      </dsp:txBody>
      <dsp:txXfrm>
        <a:off x="453172" y="2339444"/>
        <a:ext cx="5860216" cy="559396"/>
      </dsp:txXfrm>
    </dsp:sp>
    <dsp:sp modelId="{5EFB103B-2567-4F64-BE64-02AF10CCE6BE}">
      <dsp:nvSpPr>
        <dsp:cNvPr id="0" name=""/>
        <dsp:cNvSpPr/>
      </dsp:nvSpPr>
      <dsp:spPr>
        <a:xfrm>
          <a:off x="0" y="4530877"/>
          <a:ext cx="8458200" cy="1488374"/>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450" tIns="437388" rIns="656450"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Written letter (standard); email if prior agreement to email notification obtained; telephone if urgent (but also send written)</a:t>
          </a:r>
          <a:endParaRPr lang="en-US" sz="2100" kern="1200" dirty="0"/>
        </a:p>
      </dsp:txBody>
      <dsp:txXfrm>
        <a:off x="0" y="4530877"/>
        <a:ext cx="8458200" cy="1488374"/>
      </dsp:txXfrm>
    </dsp:sp>
    <dsp:sp modelId="{1F2CAFA4-F6A4-49B4-AEF4-D4E3C6294C4D}">
      <dsp:nvSpPr>
        <dsp:cNvPr id="0" name=""/>
        <dsp:cNvSpPr/>
      </dsp:nvSpPr>
      <dsp:spPr>
        <a:xfrm>
          <a:off x="422910" y="4220917"/>
          <a:ext cx="5920740" cy="6199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l" defTabSz="933450">
            <a:lnSpc>
              <a:spcPct val="90000"/>
            </a:lnSpc>
            <a:spcBef>
              <a:spcPct val="0"/>
            </a:spcBef>
            <a:spcAft>
              <a:spcPct val="35000"/>
            </a:spcAft>
          </a:pPr>
          <a:r>
            <a:rPr lang="en-US" sz="2100" kern="1200" dirty="0" smtClean="0"/>
            <a:t>Method of notice</a:t>
          </a:r>
          <a:endParaRPr lang="en-US" sz="2100" kern="1200" dirty="0"/>
        </a:p>
      </dsp:txBody>
      <dsp:txXfrm>
        <a:off x="453172" y="4251179"/>
        <a:ext cx="5860216"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1D8DBB13-7A00-4F5D-B2E9-1EE4E4B8CDCD}" type="datetimeFigureOut">
              <a:rPr lang="en-US" smtClean="0"/>
              <a:t>4/16/2013</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B1B5A42C-13AC-4479-86B4-BBF3CEDB147E}" type="slidenum">
              <a:rPr lang="en-US" smtClean="0"/>
              <a:t>‹#›</a:t>
            </a:fld>
            <a:endParaRPr lang="en-US"/>
          </a:p>
        </p:txBody>
      </p:sp>
    </p:spTree>
    <p:extLst>
      <p:ext uri="{BB962C8B-B14F-4D97-AF65-F5344CB8AC3E}">
        <p14:creationId xmlns:p14="http://schemas.microsoft.com/office/powerpoint/2010/main" val="1007638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F9CE5B34-8E5B-402C-B2DA-8210AA5C9CDF}" type="datetimeFigureOut">
              <a:rPr lang="en-US" smtClean="0"/>
              <a:t>4/16/2013</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F282406F-D548-4DDE-A992-D8571CD4365A}" type="slidenum">
              <a:rPr lang="en-US" smtClean="0"/>
              <a:t>‹#›</a:t>
            </a:fld>
            <a:endParaRPr lang="en-US"/>
          </a:p>
        </p:txBody>
      </p:sp>
    </p:spTree>
    <p:extLst>
      <p:ext uri="{BB962C8B-B14F-4D97-AF65-F5344CB8AC3E}">
        <p14:creationId xmlns:p14="http://schemas.microsoft.com/office/powerpoint/2010/main" val="2869072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D84CAB-A918-4EC9-955E-E50693E2EDCD}" type="slidenum">
              <a:rPr lang="en-US" smtClean="0"/>
              <a:t>1</a:t>
            </a:fld>
            <a:endParaRPr lang="en-US"/>
          </a:p>
        </p:txBody>
      </p:sp>
    </p:spTree>
    <p:extLst>
      <p:ext uri="{BB962C8B-B14F-4D97-AF65-F5344CB8AC3E}">
        <p14:creationId xmlns:p14="http://schemas.microsoft.com/office/powerpoint/2010/main" val="256419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82406F-D548-4DDE-A992-D8571CD4365A}" type="slidenum">
              <a:rPr lang="en-US" smtClean="0"/>
              <a:t>10</a:t>
            </a:fld>
            <a:endParaRPr lang="en-US"/>
          </a:p>
        </p:txBody>
      </p:sp>
    </p:spTree>
    <p:extLst>
      <p:ext uri="{BB962C8B-B14F-4D97-AF65-F5344CB8AC3E}">
        <p14:creationId xmlns:p14="http://schemas.microsoft.com/office/powerpoint/2010/main" val="2143980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82406F-D548-4DDE-A992-D8571CD4365A}" type="slidenum">
              <a:rPr lang="en-US" smtClean="0"/>
              <a:t>11</a:t>
            </a:fld>
            <a:endParaRPr lang="en-US"/>
          </a:p>
        </p:txBody>
      </p:sp>
    </p:spTree>
    <p:extLst>
      <p:ext uri="{BB962C8B-B14F-4D97-AF65-F5344CB8AC3E}">
        <p14:creationId xmlns:p14="http://schemas.microsoft.com/office/powerpoint/2010/main" val="863843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82406F-D548-4DDE-A992-D8571CD4365A}" type="slidenum">
              <a:rPr lang="en-US" smtClean="0"/>
              <a:t>12</a:t>
            </a:fld>
            <a:endParaRPr lang="en-US"/>
          </a:p>
        </p:txBody>
      </p:sp>
    </p:spTree>
    <p:extLst>
      <p:ext uri="{BB962C8B-B14F-4D97-AF65-F5344CB8AC3E}">
        <p14:creationId xmlns:p14="http://schemas.microsoft.com/office/powerpoint/2010/main" val="2992044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82406F-D548-4DDE-A992-D8571CD4365A}" type="slidenum">
              <a:rPr lang="en-US" smtClean="0"/>
              <a:t>13</a:t>
            </a:fld>
            <a:endParaRPr lang="en-US"/>
          </a:p>
        </p:txBody>
      </p:sp>
    </p:spTree>
    <p:extLst>
      <p:ext uri="{BB962C8B-B14F-4D97-AF65-F5344CB8AC3E}">
        <p14:creationId xmlns:p14="http://schemas.microsoft.com/office/powerpoint/2010/main" val="1135695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82406F-D548-4DDE-A992-D8571CD4365A}" type="slidenum">
              <a:rPr lang="en-US" smtClean="0"/>
              <a:t>14</a:t>
            </a:fld>
            <a:endParaRPr lang="en-US"/>
          </a:p>
        </p:txBody>
      </p:sp>
    </p:spTree>
    <p:extLst>
      <p:ext uri="{BB962C8B-B14F-4D97-AF65-F5344CB8AC3E}">
        <p14:creationId xmlns:p14="http://schemas.microsoft.com/office/powerpoint/2010/main" val="2169266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82406F-D548-4DDE-A992-D8571CD4365A}" type="slidenum">
              <a:rPr lang="en-US" smtClean="0"/>
              <a:t>16</a:t>
            </a:fld>
            <a:endParaRPr lang="en-US"/>
          </a:p>
        </p:txBody>
      </p:sp>
    </p:spTree>
    <p:extLst>
      <p:ext uri="{BB962C8B-B14F-4D97-AF65-F5344CB8AC3E}">
        <p14:creationId xmlns:p14="http://schemas.microsoft.com/office/powerpoint/2010/main" val="3886399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282406F-D548-4DDE-A992-D8571CD4365A}" type="slidenum">
              <a:rPr lang="en-US" smtClean="0"/>
              <a:t>17</a:t>
            </a:fld>
            <a:endParaRPr lang="en-US"/>
          </a:p>
        </p:txBody>
      </p:sp>
    </p:spTree>
    <p:extLst>
      <p:ext uri="{BB962C8B-B14F-4D97-AF65-F5344CB8AC3E}">
        <p14:creationId xmlns:p14="http://schemas.microsoft.com/office/powerpoint/2010/main" val="731683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82406F-D548-4DDE-A992-D8571CD4365A}" type="slidenum">
              <a:rPr lang="en-US" smtClean="0"/>
              <a:t>2</a:t>
            </a:fld>
            <a:endParaRPr lang="en-US"/>
          </a:p>
        </p:txBody>
      </p:sp>
    </p:spTree>
    <p:extLst>
      <p:ext uri="{BB962C8B-B14F-4D97-AF65-F5344CB8AC3E}">
        <p14:creationId xmlns:p14="http://schemas.microsoft.com/office/powerpoint/2010/main" val="2762201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82406F-D548-4DDE-A992-D8571CD4365A}" type="slidenum">
              <a:rPr lang="en-US" smtClean="0"/>
              <a:t>3</a:t>
            </a:fld>
            <a:endParaRPr lang="en-US"/>
          </a:p>
        </p:txBody>
      </p:sp>
    </p:spTree>
    <p:extLst>
      <p:ext uri="{BB962C8B-B14F-4D97-AF65-F5344CB8AC3E}">
        <p14:creationId xmlns:p14="http://schemas.microsoft.com/office/powerpoint/2010/main" val="2829821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82406F-D548-4DDE-A992-D8571CD4365A}" type="slidenum">
              <a:rPr lang="en-US" smtClean="0"/>
              <a:t>4</a:t>
            </a:fld>
            <a:endParaRPr lang="en-US"/>
          </a:p>
        </p:txBody>
      </p:sp>
    </p:spTree>
    <p:extLst>
      <p:ext uri="{BB962C8B-B14F-4D97-AF65-F5344CB8AC3E}">
        <p14:creationId xmlns:p14="http://schemas.microsoft.com/office/powerpoint/2010/main" val="2829821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82406F-D548-4DDE-A992-D8571CD4365A}" type="slidenum">
              <a:rPr lang="en-US" smtClean="0"/>
              <a:t>5</a:t>
            </a:fld>
            <a:endParaRPr lang="en-US"/>
          </a:p>
        </p:txBody>
      </p:sp>
    </p:spTree>
    <p:extLst>
      <p:ext uri="{BB962C8B-B14F-4D97-AF65-F5344CB8AC3E}">
        <p14:creationId xmlns:p14="http://schemas.microsoft.com/office/powerpoint/2010/main" val="1175923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82406F-D548-4DDE-A992-D8571CD4365A}" type="slidenum">
              <a:rPr lang="en-US" smtClean="0"/>
              <a:t>6</a:t>
            </a:fld>
            <a:endParaRPr lang="en-US"/>
          </a:p>
        </p:txBody>
      </p:sp>
    </p:spTree>
    <p:extLst>
      <p:ext uri="{BB962C8B-B14F-4D97-AF65-F5344CB8AC3E}">
        <p14:creationId xmlns:p14="http://schemas.microsoft.com/office/powerpoint/2010/main" val="704407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82406F-D548-4DDE-A992-D8571CD4365A}" type="slidenum">
              <a:rPr lang="en-US" smtClean="0"/>
              <a:t>7</a:t>
            </a:fld>
            <a:endParaRPr lang="en-US"/>
          </a:p>
        </p:txBody>
      </p:sp>
    </p:spTree>
    <p:extLst>
      <p:ext uri="{BB962C8B-B14F-4D97-AF65-F5344CB8AC3E}">
        <p14:creationId xmlns:p14="http://schemas.microsoft.com/office/powerpoint/2010/main" val="2295805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82406F-D548-4DDE-A992-D8571CD4365A}" type="slidenum">
              <a:rPr lang="en-US" smtClean="0"/>
              <a:t>8</a:t>
            </a:fld>
            <a:endParaRPr lang="en-US"/>
          </a:p>
        </p:txBody>
      </p:sp>
    </p:spTree>
    <p:extLst>
      <p:ext uri="{BB962C8B-B14F-4D97-AF65-F5344CB8AC3E}">
        <p14:creationId xmlns:p14="http://schemas.microsoft.com/office/powerpoint/2010/main" val="3166163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sng" dirty="0"/>
          </a:p>
        </p:txBody>
      </p:sp>
      <p:sp>
        <p:nvSpPr>
          <p:cNvPr id="4" name="Slide Number Placeholder 3"/>
          <p:cNvSpPr>
            <a:spLocks noGrp="1"/>
          </p:cNvSpPr>
          <p:nvPr>
            <p:ph type="sldNum" sz="quarter" idx="10"/>
          </p:nvPr>
        </p:nvSpPr>
        <p:spPr/>
        <p:txBody>
          <a:bodyPr/>
          <a:lstStyle/>
          <a:p>
            <a:fld id="{F282406F-D548-4DDE-A992-D8571CD4365A}" type="slidenum">
              <a:rPr lang="en-US" smtClean="0"/>
              <a:t>9</a:t>
            </a:fld>
            <a:endParaRPr lang="en-US"/>
          </a:p>
        </p:txBody>
      </p:sp>
    </p:spTree>
    <p:extLst>
      <p:ext uri="{BB962C8B-B14F-4D97-AF65-F5344CB8AC3E}">
        <p14:creationId xmlns:p14="http://schemas.microsoft.com/office/powerpoint/2010/main" val="1651106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DF7406-D5A6-48F0-B252-051FED65B9C3}"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8DF30-C690-455F-A703-5451FE4C2AF5}" type="slidenum">
              <a:rPr lang="en-US" smtClean="0"/>
              <a:t>‹#›</a:t>
            </a:fld>
            <a:endParaRPr lang="en-US"/>
          </a:p>
        </p:txBody>
      </p:sp>
    </p:spTree>
    <p:extLst>
      <p:ext uri="{BB962C8B-B14F-4D97-AF65-F5344CB8AC3E}">
        <p14:creationId xmlns:p14="http://schemas.microsoft.com/office/powerpoint/2010/main" val="323587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F7406-D5A6-48F0-B252-051FED65B9C3}"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8DF30-C690-455F-A703-5451FE4C2AF5}" type="slidenum">
              <a:rPr lang="en-US" smtClean="0"/>
              <a:t>‹#›</a:t>
            </a:fld>
            <a:endParaRPr lang="en-US"/>
          </a:p>
        </p:txBody>
      </p:sp>
    </p:spTree>
    <p:extLst>
      <p:ext uri="{BB962C8B-B14F-4D97-AF65-F5344CB8AC3E}">
        <p14:creationId xmlns:p14="http://schemas.microsoft.com/office/powerpoint/2010/main" val="247691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F7406-D5A6-48F0-B252-051FED65B9C3}"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8DF30-C690-455F-A703-5451FE4C2AF5}" type="slidenum">
              <a:rPr lang="en-US" smtClean="0"/>
              <a:t>‹#›</a:t>
            </a:fld>
            <a:endParaRPr lang="en-US"/>
          </a:p>
        </p:txBody>
      </p:sp>
    </p:spTree>
    <p:extLst>
      <p:ext uri="{BB962C8B-B14F-4D97-AF65-F5344CB8AC3E}">
        <p14:creationId xmlns:p14="http://schemas.microsoft.com/office/powerpoint/2010/main" val="2918638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F7406-D5A6-48F0-B252-051FED65B9C3}"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8DF30-C690-455F-A703-5451FE4C2AF5}" type="slidenum">
              <a:rPr lang="en-US" smtClean="0"/>
              <a:t>‹#›</a:t>
            </a:fld>
            <a:endParaRPr lang="en-US"/>
          </a:p>
        </p:txBody>
      </p:sp>
    </p:spTree>
    <p:extLst>
      <p:ext uri="{BB962C8B-B14F-4D97-AF65-F5344CB8AC3E}">
        <p14:creationId xmlns:p14="http://schemas.microsoft.com/office/powerpoint/2010/main" val="3732581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F7406-D5A6-48F0-B252-051FED65B9C3}"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8DF30-C690-455F-A703-5451FE4C2AF5}" type="slidenum">
              <a:rPr lang="en-US" smtClean="0"/>
              <a:t>‹#›</a:t>
            </a:fld>
            <a:endParaRPr lang="en-US"/>
          </a:p>
        </p:txBody>
      </p:sp>
    </p:spTree>
    <p:extLst>
      <p:ext uri="{BB962C8B-B14F-4D97-AF65-F5344CB8AC3E}">
        <p14:creationId xmlns:p14="http://schemas.microsoft.com/office/powerpoint/2010/main" val="441936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DF7406-D5A6-48F0-B252-051FED65B9C3}" type="datetimeFigureOut">
              <a:rPr lang="en-US" smtClean="0"/>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8DF30-C690-455F-A703-5451FE4C2AF5}" type="slidenum">
              <a:rPr lang="en-US" smtClean="0"/>
              <a:t>‹#›</a:t>
            </a:fld>
            <a:endParaRPr lang="en-US"/>
          </a:p>
        </p:txBody>
      </p:sp>
    </p:spTree>
    <p:extLst>
      <p:ext uri="{BB962C8B-B14F-4D97-AF65-F5344CB8AC3E}">
        <p14:creationId xmlns:p14="http://schemas.microsoft.com/office/powerpoint/2010/main" val="3075303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DF7406-D5A6-48F0-B252-051FED65B9C3}" type="datetimeFigureOut">
              <a:rPr lang="en-US" smtClean="0"/>
              <a:t>4/16/2013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E8DF30-C690-455F-A703-5451FE4C2AF5}" type="slidenum">
              <a:rPr lang="en-US" smtClean="0"/>
              <a:t>‹#›</a:t>
            </a:fld>
            <a:endParaRPr lang="en-US"/>
          </a:p>
        </p:txBody>
      </p:sp>
    </p:spTree>
    <p:extLst>
      <p:ext uri="{BB962C8B-B14F-4D97-AF65-F5344CB8AC3E}">
        <p14:creationId xmlns:p14="http://schemas.microsoft.com/office/powerpoint/2010/main" val="975832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F7406-D5A6-48F0-B252-051FED65B9C3}" type="datetimeFigureOut">
              <a:rPr lang="en-US" smtClean="0"/>
              <a:t>4/16/2013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E8DF30-C690-455F-A703-5451FE4C2AF5}" type="slidenum">
              <a:rPr lang="en-US" smtClean="0"/>
              <a:t>‹#›</a:t>
            </a:fld>
            <a:endParaRPr lang="en-US"/>
          </a:p>
        </p:txBody>
      </p:sp>
    </p:spTree>
    <p:extLst>
      <p:ext uri="{BB962C8B-B14F-4D97-AF65-F5344CB8AC3E}">
        <p14:creationId xmlns:p14="http://schemas.microsoft.com/office/powerpoint/2010/main" val="3254631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F7406-D5A6-48F0-B252-051FED65B9C3}" type="datetimeFigureOut">
              <a:rPr lang="en-US" smtClean="0"/>
              <a:t>4/16/2013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E8DF30-C690-455F-A703-5451FE4C2AF5}" type="slidenum">
              <a:rPr lang="en-US" smtClean="0"/>
              <a:t>‹#›</a:t>
            </a:fld>
            <a:endParaRPr lang="en-US"/>
          </a:p>
        </p:txBody>
      </p:sp>
    </p:spTree>
    <p:extLst>
      <p:ext uri="{BB962C8B-B14F-4D97-AF65-F5344CB8AC3E}">
        <p14:creationId xmlns:p14="http://schemas.microsoft.com/office/powerpoint/2010/main" val="4218219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F7406-D5A6-48F0-B252-051FED65B9C3}" type="datetimeFigureOut">
              <a:rPr lang="en-US" smtClean="0"/>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8DF30-C690-455F-A703-5451FE4C2AF5}" type="slidenum">
              <a:rPr lang="en-US" smtClean="0"/>
              <a:t>‹#›</a:t>
            </a:fld>
            <a:endParaRPr lang="en-US"/>
          </a:p>
        </p:txBody>
      </p:sp>
    </p:spTree>
    <p:extLst>
      <p:ext uri="{BB962C8B-B14F-4D97-AF65-F5344CB8AC3E}">
        <p14:creationId xmlns:p14="http://schemas.microsoft.com/office/powerpoint/2010/main" val="2123816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F7406-D5A6-48F0-B252-051FED65B9C3}" type="datetimeFigureOut">
              <a:rPr lang="en-US" smtClean="0"/>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8DF30-C690-455F-A703-5451FE4C2AF5}" type="slidenum">
              <a:rPr lang="en-US" smtClean="0"/>
              <a:t>‹#›</a:t>
            </a:fld>
            <a:endParaRPr lang="en-US"/>
          </a:p>
        </p:txBody>
      </p:sp>
    </p:spTree>
    <p:extLst>
      <p:ext uri="{BB962C8B-B14F-4D97-AF65-F5344CB8AC3E}">
        <p14:creationId xmlns:p14="http://schemas.microsoft.com/office/powerpoint/2010/main" val="1258275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F7406-D5A6-48F0-B252-051FED65B9C3}" type="datetimeFigureOut">
              <a:rPr lang="en-US" smtClean="0"/>
              <a:t>4/16/2013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E8DF30-C690-455F-A703-5451FE4C2AF5}" type="slidenum">
              <a:rPr lang="en-US" smtClean="0"/>
              <a:t>‹#›</a:t>
            </a:fld>
            <a:endParaRPr lang="en-US"/>
          </a:p>
        </p:txBody>
      </p:sp>
    </p:spTree>
    <p:extLst>
      <p:ext uri="{BB962C8B-B14F-4D97-AF65-F5344CB8AC3E}">
        <p14:creationId xmlns:p14="http://schemas.microsoft.com/office/powerpoint/2010/main" val="4023143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4" descr="SOGPPT_Cupploa_nochimney.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66950"/>
            <a:ext cx="9144000" cy="459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228600" y="304800"/>
            <a:ext cx="77724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6" name="Subtitle 2"/>
          <p:cNvSpPr txBox="1">
            <a:spLocks/>
          </p:cNvSpPr>
          <p:nvPr/>
        </p:nvSpPr>
        <p:spPr>
          <a:xfrm>
            <a:off x="228600" y="2362200"/>
            <a:ext cx="7772400" cy="17526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280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Jill Moore</a:t>
            </a:r>
          </a:p>
          <a:p>
            <a:r>
              <a:rPr lang="en-US" dirty="0" smtClean="0"/>
              <a:t>April 2013 </a:t>
            </a:r>
            <a:endParaRPr lang="en-US" dirty="0"/>
          </a:p>
        </p:txBody>
      </p:sp>
      <p:sp>
        <p:nvSpPr>
          <p:cNvPr id="7" name="Title 6"/>
          <p:cNvSpPr>
            <a:spLocks noGrp="1"/>
          </p:cNvSpPr>
          <p:nvPr>
            <p:ph type="title"/>
          </p:nvPr>
        </p:nvSpPr>
        <p:spPr>
          <a:xfrm>
            <a:off x="228600" y="427038"/>
            <a:ext cx="8229600" cy="1401762"/>
          </a:xfrm>
        </p:spPr>
        <p:txBody>
          <a:bodyPr>
            <a:noAutofit/>
          </a:bodyPr>
          <a:lstStyle/>
          <a:p>
            <a:pPr algn="l"/>
            <a:r>
              <a:rPr lang="en-US" b="1" dirty="0" smtClean="0"/>
              <a:t>HIPAA Update: </a:t>
            </a:r>
            <a:br>
              <a:rPr lang="en-US" b="1" dirty="0" smtClean="0"/>
            </a:br>
            <a:r>
              <a:rPr lang="en-US" b="1" dirty="0" smtClean="0"/>
              <a:t>New Rules, New Challenges</a:t>
            </a:r>
            <a:endParaRPr lang="en-US" b="1" dirty="0"/>
          </a:p>
        </p:txBody>
      </p:sp>
    </p:spTree>
    <p:extLst>
      <p:ext uri="{BB962C8B-B14F-4D97-AF65-F5344CB8AC3E}">
        <p14:creationId xmlns:p14="http://schemas.microsoft.com/office/powerpoint/2010/main" val="4128856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b="1" dirty="0" smtClean="0">
                <a:solidFill>
                  <a:schemeClr val="bg1"/>
                </a:solidFill>
              </a:rPr>
              <a:t>Breach Notification</a:t>
            </a:r>
            <a:endParaRPr lang="en-US" b="1" dirty="0">
              <a:solidFill>
                <a:schemeClr val="bg1"/>
              </a:solidFill>
            </a:endParaRPr>
          </a:p>
        </p:txBody>
      </p:sp>
      <p:sp>
        <p:nvSpPr>
          <p:cNvPr id="3" name="Content Placeholder 2"/>
          <p:cNvSpPr>
            <a:spLocks noGrp="1"/>
          </p:cNvSpPr>
          <p:nvPr>
            <p:ph idx="1"/>
          </p:nvPr>
        </p:nvSpPr>
        <p:spPr/>
        <p:txBody>
          <a:bodyPr/>
          <a:lstStyle/>
          <a:p>
            <a:pPr>
              <a:buFont typeface="Wingdings" pitchFamily="2" charset="2"/>
              <a:buChar char="ü"/>
            </a:pPr>
            <a:r>
              <a:rPr lang="en-US" dirty="0" smtClean="0"/>
              <a:t>Review and update breach notification procedures to reflect new risk analysis.</a:t>
            </a:r>
          </a:p>
          <a:p>
            <a:pPr>
              <a:buFont typeface="Wingdings" pitchFamily="2" charset="2"/>
              <a:buChar char="ü"/>
            </a:pPr>
            <a:r>
              <a:rPr lang="en-US" dirty="0" smtClean="0"/>
              <a:t>Follow procedures developed under </a:t>
            </a:r>
            <a:r>
              <a:rPr lang="en-US" u="sng" dirty="0" smtClean="0"/>
              <a:t>old</a:t>
            </a:r>
            <a:r>
              <a:rPr lang="en-US" dirty="0" smtClean="0"/>
              <a:t> rule until September 23, then you must follow new rule. </a:t>
            </a:r>
          </a:p>
          <a:p>
            <a:pPr>
              <a:buFont typeface="Wingdings" pitchFamily="2" charset="2"/>
              <a:buChar char="ü"/>
            </a:pPr>
            <a:endParaRPr lang="en-US" dirty="0"/>
          </a:p>
        </p:txBody>
      </p:sp>
      <p:pic>
        <p:nvPicPr>
          <p:cNvPr id="6146" name="Picture 2" descr="C:\Users\jill-jd\AppData\Local\Microsoft\Windows\Temporary Internet Files\Content.IE5\ECTNPT1E\MM900223786[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19799" y="4267200"/>
            <a:ext cx="2486967"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3258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b="1" dirty="0" smtClean="0">
                <a:solidFill>
                  <a:schemeClr val="bg1"/>
                </a:solidFill>
              </a:rPr>
              <a:t>Individual Rights</a:t>
            </a:r>
            <a:endParaRPr lang="en-US" b="1" dirty="0">
              <a:solidFill>
                <a:schemeClr val="bg1"/>
              </a:solidFill>
            </a:endParaRPr>
          </a:p>
        </p:txBody>
      </p:sp>
      <p:sp>
        <p:nvSpPr>
          <p:cNvPr id="3" name="Content Placeholder 2"/>
          <p:cNvSpPr>
            <a:spLocks noGrp="1"/>
          </p:cNvSpPr>
          <p:nvPr>
            <p:ph idx="1"/>
          </p:nvPr>
        </p:nvSpPr>
        <p:spPr/>
        <p:txBody>
          <a:bodyPr/>
          <a:lstStyle/>
          <a:p>
            <a:r>
              <a:rPr lang="en-US" dirty="0" smtClean="0"/>
              <a:t>Restrictions on disclosures</a:t>
            </a:r>
          </a:p>
          <a:p>
            <a:r>
              <a:rPr lang="en-US" dirty="0" smtClean="0"/>
              <a:t>Access to electronic PHI</a:t>
            </a:r>
          </a:p>
          <a:p>
            <a:r>
              <a:rPr lang="en-US" dirty="0" smtClean="0"/>
              <a:t>Notice of Privacy Practices</a:t>
            </a:r>
          </a:p>
          <a:p>
            <a:endParaRPr lang="en-US" dirty="0" smtClean="0"/>
          </a:p>
          <a:p>
            <a:r>
              <a:rPr lang="en-US" dirty="0" smtClean="0"/>
              <a:t>Other changes affecting decedents’ records, immunization records for schools, a couple of other things</a:t>
            </a:r>
            <a:endParaRPr lang="en-US" dirty="0"/>
          </a:p>
        </p:txBody>
      </p:sp>
    </p:spTree>
    <p:extLst>
      <p:ext uri="{BB962C8B-B14F-4D97-AF65-F5344CB8AC3E}">
        <p14:creationId xmlns:p14="http://schemas.microsoft.com/office/powerpoint/2010/main" val="501218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b="1" dirty="0" smtClean="0">
                <a:solidFill>
                  <a:schemeClr val="bg1"/>
                </a:solidFill>
              </a:rPr>
              <a:t>Restrictions on disclosures</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dirty="0" smtClean="0"/>
              <a:t>Care paid out-of-pocket</a:t>
            </a:r>
          </a:p>
          <a:p>
            <a:pPr lvl="1"/>
            <a:r>
              <a:rPr lang="en-US" dirty="0" smtClean="0"/>
              <a:t>Upon patient request, no disclosures </a:t>
            </a:r>
            <a:br>
              <a:rPr lang="en-US" dirty="0" smtClean="0"/>
            </a:br>
            <a:r>
              <a:rPr lang="en-US" dirty="0" smtClean="0"/>
              <a:t>of information </a:t>
            </a:r>
            <a:r>
              <a:rPr lang="en-US" u="sng" dirty="0" smtClean="0"/>
              <a:t>to health plans</a:t>
            </a:r>
            <a:r>
              <a:rPr lang="en-US" dirty="0" smtClean="0"/>
              <a:t> </a:t>
            </a:r>
            <a:br>
              <a:rPr lang="en-US" dirty="0" smtClean="0"/>
            </a:br>
            <a:r>
              <a:rPr lang="en-US" dirty="0" smtClean="0"/>
              <a:t>(insurance) unless disclosure to </a:t>
            </a:r>
            <a:br>
              <a:rPr lang="en-US" dirty="0" smtClean="0"/>
            </a:br>
            <a:r>
              <a:rPr lang="en-US" dirty="0" smtClean="0"/>
              <a:t>health plan required by law</a:t>
            </a:r>
          </a:p>
          <a:p>
            <a:r>
              <a:rPr lang="en-US" dirty="0" smtClean="0"/>
              <a:t>Does </a:t>
            </a:r>
            <a:r>
              <a:rPr lang="en-US" u="sng" dirty="0" smtClean="0"/>
              <a:t>not</a:t>
            </a:r>
            <a:r>
              <a:rPr lang="en-US" dirty="0" smtClean="0"/>
              <a:t> limit disclosures to public health </a:t>
            </a:r>
          </a:p>
          <a:p>
            <a:r>
              <a:rPr lang="en-US" dirty="0" smtClean="0"/>
              <a:t>Does </a:t>
            </a:r>
            <a:r>
              <a:rPr lang="en-US" u="sng" dirty="0" smtClean="0"/>
              <a:t>not</a:t>
            </a:r>
            <a:r>
              <a:rPr lang="en-US" dirty="0" smtClean="0"/>
              <a:t> limit disclosures to other health care providers for treatment purposes</a:t>
            </a:r>
          </a:p>
        </p:txBody>
      </p:sp>
      <p:pic>
        <p:nvPicPr>
          <p:cNvPr id="7170" name="Picture 2" descr="C:\Users\jill-jd\AppData\Local\Microsoft\Windows\Temporary Internet Files\Content.IE5\I0EIW230\MC90043163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1981200"/>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911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b="1" dirty="0" smtClean="0">
                <a:solidFill>
                  <a:schemeClr val="bg1"/>
                </a:solidFill>
              </a:rPr>
              <a:t>Access to electronic PHI</a:t>
            </a:r>
            <a:endParaRPr lang="en-US" b="1" dirty="0">
              <a:solidFill>
                <a:schemeClr val="bg1"/>
              </a:solidFill>
            </a:endParaRPr>
          </a:p>
        </p:txBody>
      </p:sp>
      <p:sp>
        <p:nvSpPr>
          <p:cNvPr id="3" name="Content Placeholder 2"/>
          <p:cNvSpPr>
            <a:spLocks noGrp="1"/>
          </p:cNvSpPr>
          <p:nvPr>
            <p:ph idx="1"/>
          </p:nvPr>
        </p:nvSpPr>
        <p:spPr/>
        <p:txBody>
          <a:bodyPr>
            <a:normAutofit fontScale="92500"/>
          </a:bodyPr>
          <a:lstStyle/>
          <a:p>
            <a:r>
              <a:rPr lang="en-US" dirty="0" smtClean="0"/>
              <a:t>Individuals have a right of access to their own PHI. </a:t>
            </a:r>
          </a:p>
          <a:p>
            <a:r>
              <a:rPr lang="en-US" dirty="0" smtClean="0"/>
              <a:t>If patient requests PHI in electronic form, must provide it if you already maintain the information electronically and the form requested is “readily producible.” If not readily producible, must reach agreement with individual on alternative form.</a:t>
            </a:r>
          </a:p>
          <a:p>
            <a:r>
              <a:rPr lang="en-US" b="1" u="sng" dirty="0" smtClean="0"/>
              <a:t>Take a close look at the issue of providing PHI by email.</a:t>
            </a:r>
            <a:endParaRPr lang="en-US" b="1" u="sng" dirty="0"/>
          </a:p>
        </p:txBody>
      </p:sp>
    </p:spTree>
    <p:extLst>
      <p:ext uri="{BB962C8B-B14F-4D97-AF65-F5344CB8AC3E}">
        <p14:creationId xmlns:p14="http://schemas.microsoft.com/office/powerpoint/2010/main" val="1303714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b="1" dirty="0" smtClean="0">
                <a:solidFill>
                  <a:schemeClr val="bg1"/>
                </a:solidFill>
              </a:rPr>
              <a:t>Notice of Privacy Practices</a:t>
            </a:r>
            <a:endParaRPr lang="en-US" b="1" dirty="0">
              <a:solidFill>
                <a:schemeClr val="bg1"/>
              </a:solidFill>
            </a:endParaRPr>
          </a:p>
        </p:txBody>
      </p:sp>
      <p:sp>
        <p:nvSpPr>
          <p:cNvPr id="3" name="Content Placeholder 2"/>
          <p:cNvSpPr>
            <a:spLocks noGrp="1"/>
          </p:cNvSpPr>
          <p:nvPr>
            <p:ph idx="1"/>
          </p:nvPr>
        </p:nvSpPr>
        <p:spPr/>
        <p:txBody>
          <a:bodyPr>
            <a:normAutofit fontScale="92500"/>
          </a:bodyPr>
          <a:lstStyle/>
          <a:p>
            <a:r>
              <a:rPr lang="en-US" dirty="0" smtClean="0"/>
              <a:t>Must be revised to reflect rule changes, including:</a:t>
            </a:r>
          </a:p>
          <a:p>
            <a:pPr lvl="1"/>
            <a:r>
              <a:rPr lang="en-US" dirty="0" smtClean="0"/>
              <a:t>Covered entity’s legal duty to give notice of breaches.</a:t>
            </a:r>
          </a:p>
          <a:p>
            <a:pPr lvl="1"/>
            <a:r>
              <a:rPr lang="en-US" dirty="0" smtClean="0"/>
              <a:t>Right to request restriction of disclosure to health plans for care paid in full out-of-pocket.</a:t>
            </a:r>
          </a:p>
          <a:p>
            <a:r>
              <a:rPr lang="en-US" dirty="0" smtClean="0"/>
              <a:t>Revised Notice must be disseminated:</a:t>
            </a:r>
          </a:p>
          <a:p>
            <a:pPr lvl="1"/>
            <a:r>
              <a:rPr lang="en-US" dirty="0" smtClean="0"/>
              <a:t>To new clients, in accordance with current policies</a:t>
            </a:r>
          </a:p>
          <a:p>
            <a:pPr lvl="1"/>
            <a:r>
              <a:rPr lang="en-US" dirty="0" smtClean="0"/>
              <a:t>To existing clients on request</a:t>
            </a:r>
          </a:p>
          <a:p>
            <a:pPr lvl="1"/>
            <a:r>
              <a:rPr lang="en-US" dirty="0" smtClean="0"/>
              <a:t>Via website, if you have one</a:t>
            </a:r>
          </a:p>
        </p:txBody>
      </p:sp>
    </p:spTree>
    <p:extLst>
      <p:ext uri="{BB962C8B-B14F-4D97-AF65-F5344CB8AC3E}">
        <p14:creationId xmlns:p14="http://schemas.microsoft.com/office/powerpoint/2010/main" val="2759208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b="1" dirty="0" smtClean="0">
                <a:solidFill>
                  <a:schemeClr val="bg1"/>
                </a:solidFill>
              </a:rPr>
              <a:t>Individual Rights</a:t>
            </a:r>
            <a:endParaRPr lang="en-US" b="1" dirty="0">
              <a:solidFill>
                <a:schemeClr val="bg1"/>
              </a:solidFill>
            </a:endParaRPr>
          </a:p>
        </p:txBody>
      </p:sp>
      <p:sp>
        <p:nvSpPr>
          <p:cNvPr id="3" name="Content Placeholder 2"/>
          <p:cNvSpPr>
            <a:spLocks noGrp="1"/>
          </p:cNvSpPr>
          <p:nvPr>
            <p:ph idx="1"/>
          </p:nvPr>
        </p:nvSpPr>
        <p:spPr/>
        <p:txBody>
          <a:bodyPr/>
          <a:lstStyle/>
          <a:p>
            <a:pPr>
              <a:buFont typeface="Wingdings" pitchFamily="2" charset="2"/>
              <a:buChar char="ü"/>
            </a:pPr>
            <a:r>
              <a:rPr lang="en-US" dirty="0" smtClean="0"/>
              <a:t>Develop a policy about requests for restrictions on disclosure for care paid for in full out-of-pocket. </a:t>
            </a:r>
          </a:p>
          <a:p>
            <a:pPr>
              <a:buFont typeface="Wingdings" pitchFamily="2" charset="2"/>
              <a:buChar char="ü"/>
            </a:pPr>
            <a:r>
              <a:rPr lang="en-US" dirty="0" smtClean="0"/>
              <a:t>Review and if necessary update policies about individual access to PHI to address electronic access and the use of email to deliver PHI.</a:t>
            </a:r>
          </a:p>
          <a:p>
            <a:pPr>
              <a:buFont typeface="Wingdings" pitchFamily="2" charset="2"/>
              <a:buChar char="ü"/>
            </a:pPr>
            <a:r>
              <a:rPr lang="en-US" dirty="0" smtClean="0"/>
              <a:t>Revise Notice of Privacy Practices and disseminate.</a:t>
            </a:r>
            <a:endParaRPr lang="en-US" dirty="0"/>
          </a:p>
        </p:txBody>
      </p:sp>
    </p:spTree>
    <p:extLst>
      <p:ext uri="{BB962C8B-B14F-4D97-AF65-F5344CB8AC3E}">
        <p14:creationId xmlns:p14="http://schemas.microsoft.com/office/powerpoint/2010/main" val="2505435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lstStyle/>
          <a:p>
            <a:r>
              <a:rPr lang="en-US" b="1" dirty="0" smtClean="0">
                <a:solidFill>
                  <a:schemeClr val="bg1"/>
                </a:solidFill>
              </a:rPr>
              <a:t>Enforcement</a:t>
            </a:r>
            <a:endParaRPr lang="en-US" b="1" dirty="0">
              <a:solidFill>
                <a:schemeClr val="bg1"/>
              </a:solidFill>
            </a:endParaRPr>
          </a:p>
        </p:txBody>
      </p:sp>
      <p:sp>
        <p:nvSpPr>
          <p:cNvPr id="3" name="Content Placeholder 2"/>
          <p:cNvSpPr>
            <a:spLocks noGrp="1"/>
          </p:cNvSpPr>
          <p:nvPr>
            <p:ph idx="1"/>
          </p:nvPr>
        </p:nvSpPr>
        <p:spPr>
          <a:xfrm>
            <a:off x="457200" y="1600201"/>
            <a:ext cx="8229600" cy="1600200"/>
          </a:xfrm>
        </p:spPr>
        <p:txBody>
          <a:bodyPr/>
          <a:lstStyle/>
          <a:p>
            <a:r>
              <a:rPr lang="en-US" b="1" i="1" dirty="0" smtClean="0"/>
              <a:t>New</a:t>
            </a:r>
            <a:r>
              <a:rPr lang="en-US" dirty="0" smtClean="0"/>
              <a:t>: HHS </a:t>
            </a:r>
            <a:r>
              <a:rPr lang="en-US" u="sng" dirty="0" smtClean="0"/>
              <a:t>must</a:t>
            </a:r>
            <a:r>
              <a:rPr lang="en-US" dirty="0" smtClean="0"/>
              <a:t> investigate violations if a preliminary review of the facts suggests “willful neglect” by the covered entity or BA.</a:t>
            </a:r>
            <a:endParaRPr lang="en-US" dirty="0"/>
          </a:p>
        </p:txBody>
      </p:sp>
      <p:sp>
        <p:nvSpPr>
          <p:cNvPr id="4" name="Explosion 2 3"/>
          <p:cNvSpPr/>
          <p:nvPr/>
        </p:nvSpPr>
        <p:spPr>
          <a:xfrm>
            <a:off x="457200" y="3810000"/>
            <a:ext cx="4343400" cy="2743200"/>
          </a:xfrm>
          <a:prstGeom prst="irregularSeal2">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Practice tip!!</a:t>
            </a:r>
            <a:endParaRPr lang="en-US" sz="3200" dirty="0"/>
          </a:p>
        </p:txBody>
      </p:sp>
      <p:sp>
        <p:nvSpPr>
          <p:cNvPr id="5" name="TextBox 4"/>
          <p:cNvSpPr txBox="1"/>
          <p:nvPr/>
        </p:nvSpPr>
        <p:spPr>
          <a:xfrm>
            <a:off x="4953000" y="4114800"/>
            <a:ext cx="3810000" cy="1938992"/>
          </a:xfrm>
          <a:prstGeom prst="rect">
            <a:avLst/>
          </a:prstGeom>
          <a:noFill/>
        </p:spPr>
        <p:txBody>
          <a:bodyPr wrap="square" rtlCol="0">
            <a:spAutoFit/>
          </a:bodyPr>
          <a:lstStyle/>
          <a:p>
            <a:r>
              <a:rPr lang="en-US" sz="2400" dirty="0" smtClean="0"/>
              <a:t>In an investigation, expect HHS to request copies of your policies. You will want them to be readily accessible and  up-to-date.</a:t>
            </a:r>
            <a:endParaRPr lang="en-US" sz="2400" dirty="0"/>
          </a:p>
        </p:txBody>
      </p:sp>
    </p:spTree>
    <p:extLst>
      <p:ext uri="{BB962C8B-B14F-4D97-AF65-F5344CB8AC3E}">
        <p14:creationId xmlns:p14="http://schemas.microsoft.com/office/powerpoint/2010/main" val="2512473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Checklist</a:t>
            </a:r>
            <a:endParaRPr lang="en-US" b="1"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ü"/>
            </a:pPr>
            <a:r>
              <a:rPr lang="en-US" dirty="0" smtClean="0"/>
              <a:t>Review business relationships and update hybrid entity designation and business associate agreements.</a:t>
            </a:r>
          </a:p>
          <a:p>
            <a:pPr>
              <a:buFont typeface="Wingdings" pitchFamily="2" charset="2"/>
              <a:buChar char="ü"/>
            </a:pPr>
            <a:r>
              <a:rPr lang="en-US" dirty="0" smtClean="0"/>
              <a:t>Update breach notification policies and procedures.</a:t>
            </a:r>
          </a:p>
          <a:p>
            <a:pPr>
              <a:buFont typeface="Wingdings" pitchFamily="2" charset="2"/>
              <a:buChar char="ü"/>
            </a:pPr>
            <a:r>
              <a:rPr lang="en-US" dirty="0" smtClean="0"/>
              <a:t>Update policies re individual access.</a:t>
            </a:r>
          </a:p>
          <a:p>
            <a:pPr>
              <a:buFont typeface="Wingdings" pitchFamily="2" charset="2"/>
              <a:buChar char="ü"/>
            </a:pPr>
            <a:r>
              <a:rPr lang="en-US" dirty="0"/>
              <a:t>Update notice of privacy practices and disseminate</a:t>
            </a:r>
            <a:r>
              <a:rPr lang="en-US" dirty="0" smtClean="0"/>
              <a:t>.</a:t>
            </a:r>
          </a:p>
          <a:p>
            <a:pPr>
              <a:buFont typeface="Wingdings" pitchFamily="2" charset="2"/>
              <a:buChar char="ü"/>
            </a:pPr>
            <a:r>
              <a:rPr lang="en-US" dirty="0" smtClean="0"/>
              <a:t>Review other policies (training, workforce, etc.) and update if needed.</a:t>
            </a:r>
          </a:p>
          <a:p>
            <a:pPr>
              <a:buFont typeface="Wingdings" pitchFamily="2" charset="2"/>
              <a:buChar char="ü"/>
            </a:pPr>
            <a:r>
              <a:rPr lang="en-US" dirty="0" smtClean="0"/>
              <a:t>Compliance date: </a:t>
            </a:r>
          </a:p>
          <a:p>
            <a:pPr lvl="1">
              <a:buFont typeface="Wingdings" pitchFamily="2" charset="2"/>
              <a:buChar char="§"/>
            </a:pPr>
            <a:r>
              <a:rPr lang="en-US" dirty="0" smtClean="0"/>
              <a:t>September 23, 2013 for most matters</a:t>
            </a:r>
          </a:p>
          <a:p>
            <a:pPr lvl="1">
              <a:buFont typeface="Wingdings" pitchFamily="2" charset="2"/>
              <a:buChar char="§"/>
            </a:pPr>
            <a:r>
              <a:rPr lang="en-US" dirty="0" smtClean="0"/>
              <a:t>September 22, 2014 for some existing BA agreements</a:t>
            </a:r>
          </a:p>
          <a:p>
            <a:pPr marL="0" indent="0">
              <a:buNone/>
            </a:pPr>
            <a:endParaRPr lang="en-US" dirty="0" smtClean="0"/>
          </a:p>
        </p:txBody>
      </p:sp>
    </p:spTree>
    <p:extLst>
      <p:ext uri="{BB962C8B-B14F-4D97-AF65-F5344CB8AC3E}">
        <p14:creationId xmlns:p14="http://schemas.microsoft.com/office/powerpoint/2010/main" val="2461945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New Rules</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064936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76624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b="1" dirty="0" smtClean="0">
                <a:solidFill>
                  <a:schemeClr val="bg1"/>
                </a:solidFill>
              </a:rPr>
              <a:t>Business Associates</a:t>
            </a:r>
            <a:endParaRPr lang="en-US" b="1" dirty="0">
              <a:solidFill>
                <a:schemeClr val="bg1"/>
              </a:solidFill>
            </a:endParaRPr>
          </a:p>
        </p:txBody>
      </p:sp>
      <p:sp>
        <p:nvSpPr>
          <p:cNvPr id="9" name="Content Placeholder 8"/>
          <p:cNvSpPr>
            <a:spLocks noGrp="1"/>
          </p:cNvSpPr>
          <p:nvPr>
            <p:ph idx="1"/>
          </p:nvPr>
        </p:nvSpPr>
        <p:spPr>
          <a:xfrm>
            <a:off x="457200" y="1694170"/>
            <a:ext cx="8229600" cy="4525963"/>
          </a:xfrm>
        </p:spPr>
        <p:txBody>
          <a:bodyPr/>
          <a:lstStyle/>
          <a:p>
            <a:r>
              <a:rPr lang="en-US" dirty="0" smtClean="0"/>
              <a:t>A person or entity that creates, receives, transmits, or maintains PHI in the course of providing business or administrative functions for a covered entity</a:t>
            </a:r>
          </a:p>
          <a:p>
            <a:pPr lvl="1"/>
            <a:r>
              <a:rPr lang="en-US" dirty="0" smtClean="0"/>
              <a:t>Includes HIOs, HIEs, PHR vendors who work on behalf of covered entity</a:t>
            </a:r>
          </a:p>
          <a:p>
            <a:pPr lvl="1"/>
            <a:r>
              <a:rPr lang="en-US" dirty="0" smtClean="0"/>
              <a:t>May include researchers in some circumstances (not automatic – analyze the particular situation)</a:t>
            </a:r>
          </a:p>
          <a:p>
            <a:pPr lvl="1"/>
            <a:endParaRPr lang="en-US" dirty="0"/>
          </a:p>
          <a:p>
            <a:pPr lvl="1"/>
            <a:endParaRPr lang="en-US" dirty="0" smtClean="0"/>
          </a:p>
          <a:p>
            <a:pPr lvl="1"/>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034226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b="1" dirty="0" smtClean="0">
                <a:solidFill>
                  <a:schemeClr val="bg1"/>
                </a:solidFill>
              </a:rPr>
              <a:t>Business Associates</a:t>
            </a:r>
            <a:endParaRPr lang="en-US" b="1" dirty="0">
              <a:solidFill>
                <a:schemeClr val="bg1"/>
              </a:solidFill>
            </a:endParaRPr>
          </a:p>
        </p:txBody>
      </p:sp>
      <p:sp>
        <p:nvSpPr>
          <p:cNvPr id="9" name="Content Placeholder 8"/>
          <p:cNvSpPr>
            <a:spLocks noGrp="1"/>
          </p:cNvSpPr>
          <p:nvPr>
            <p:ph idx="1"/>
          </p:nvPr>
        </p:nvSpPr>
        <p:spPr/>
        <p:txBody>
          <a:bodyPr>
            <a:normAutofit/>
          </a:bodyPr>
          <a:lstStyle/>
          <a:p>
            <a:r>
              <a:rPr lang="en-US" dirty="0" smtClean="0"/>
              <a:t>Changes to BA responsibilities</a:t>
            </a:r>
          </a:p>
          <a:p>
            <a:pPr lvl="1"/>
            <a:r>
              <a:rPr lang="en-US" dirty="0" smtClean="0"/>
              <a:t>Now directly responsible for HIPAA compliance and directly liable for violations</a:t>
            </a:r>
          </a:p>
          <a:p>
            <a:pPr lvl="1"/>
            <a:r>
              <a:rPr lang="en-US" dirty="0" smtClean="0"/>
              <a:t>Must identify their own BAs (subcontractors) and enter BA agreements with them to assure “downstream” compliance</a:t>
            </a:r>
          </a:p>
          <a:p>
            <a:endParaRPr lang="en-US" dirty="0" smtClean="0"/>
          </a:p>
        </p:txBody>
      </p:sp>
    </p:spTree>
    <p:extLst>
      <p:ext uri="{BB962C8B-B14F-4D97-AF65-F5344CB8AC3E}">
        <p14:creationId xmlns:p14="http://schemas.microsoft.com/office/powerpoint/2010/main" val="143279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normAutofit/>
          </a:bodyPr>
          <a:lstStyle/>
          <a:p>
            <a:r>
              <a:rPr lang="en-US" b="1" dirty="0" smtClean="0">
                <a:solidFill>
                  <a:schemeClr val="bg1"/>
                </a:solidFill>
              </a:rPr>
              <a:t>Business Associates</a:t>
            </a:r>
            <a:endParaRPr lang="en-US" b="1" dirty="0">
              <a:solidFill>
                <a:schemeClr val="bg1"/>
              </a:solidFill>
            </a:endParaRPr>
          </a:p>
        </p:txBody>
      </p:sp>
      <p:sp>
        <p:nvSpPr>
          <p:cNvPr id="3" name="Content Placeholder 2"/>
          <p:cNvSpPr>
            <a:spLocks noGrp="1"/>
          </p:cNvSpPr>
          <p:nvPr>
            <p:ph idx="1"/>
          </p:nvPr>
        </p:nvSpPr>
        <p:spPr/>
        <p:txBody>
          <a:bodyPr>
            <a:normAutofit/>
          </a:bodyPr>
          <a:lstStyle/>
          <a:p>
            <a:pPr>
              <a:buFont typeface="Wingdings" pitchFamily="2" charset="2"/>
              <a:buChar char="ü"/>
            </a:pPr>
            <a:r>
              <a:rPr lang="en-US" dirty="0" smtClean="0"/>
              <a:t>Review your business relationships to identify BAs or BA-like relationships within your entity</a:t>
            </a:r>
          </a:p>
          <a:p>
            <a:pPr>
              <a:buFont typeface="Wingdings" pitchFamily="2" charset="2"/>
              <a:buChar char="ü"/>
            </a:pPr>
            <a:r>
              <a:rPr lang="en-US" dirty="0" smtClean="0"/>
              <a:t>Review </a:t>
            </a:r>
            <a:r>
              <a:rPr lang="en-US" b="1" i="1" dirty="0" smtClean="0"/>
              <a:t>hybrid entity</a:t>
            </a:r>
            <a:r>
              <a:rPr lang="en-US" dirty="0" smtClean="0"/>
              <a:t> </a:t>
            </a:r>
            <a:br>
              <a:rPr lang="en-US" dirty="0" smtClean="0"/>
            </a:br>
            <a:r>
              <a:rPr lang="en-US" dirty="0" smtClean="0"/>
              <a:t>designation to ensure </a:t>
            </a:r>
            <a:br>
              <a:rPr lang="en-US" dirty="0" smtClean="0"/>
            </a:br>
            <a:r>
              <a:rPr lang="en-US" dirty="0" smtClean="0"/>
              <a:t>those acting in BA-like </a:t>
            </a:r>
            <a:br>
              <a:rPr lang="en-US" dirty="0" smtClean="0"/>
            </a:br>
            <a:r>
              <a:rPr lang="en-US" dirty="0" smtClean="0"/>
              <a:t>capacity are part of </a:t>
            </a:r>
            <a:br>
              <a:rPr lang="en-US" dirty="0" smtClean="0"/>
            </a:br>
            <a:r>
              <a:rPr lang="en-US" b="1" i="1" dirty="0" smtClean="0"/>
              <a:t>covered component</a:t>
            </a:r>
          </a:p>
          <a:p>
            <a:pPr>
              <a:buFont typeface="Wingdings" pitchFamily="2" charset="2"/>
              <a:buChar char="ü"/>
            </a:pPr>
            <a:r>
              <a:rPr lang="en-US" dirty="0" smtClean="0"/>
              <a:t>Execute or update BA agreements</a:t>
            </a:r>
            <a:endParaRPr lang="en-US" u="sng" dirty="0" smtClean="0"/>
          </a:p>
          <a:p>
            <a:endParaRPr lang="en-US" dirty="0"/>
          </a:p>
        </p:txBody>
      </p:sp>
      <p:pic>
        <p:nvPicPr>
          <p:cNvPr id="4098" name="Picture 2" descr="C:\Users\jill-jd\AppData\Local\Microsoft\Windows\Temporary Internet Files\Content.IE5\EBH3GYFA\MP90017496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7116" y="2743200"/>
            <a:ext cx="2998817" cy="199921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086600" y="4953000"/>
            <a:ext cx="1676400" cy="1200329"/>
          </a:xfrm>
          <a:prstGeom prst="rect">
            <a:avLst/>
          </a:prstGeom>
          <a:noFill/>
        </p:spPr>
        <p:txBody>
          <a:bodyPr wrap="square" rtlCol="0">
            <a:spAutoFit/>
          </a:bodyPr>
          <a:lstStyle/>
          <a:p>
            <a:r>
              <a:rPr lang="en-US" dirty="0" smtClean="0"/>
              <a:t>You may need to dust off your HIPAA jargon dictionary.</a:t>
            </a:r>
            <a:endParaRPr lang="en-US" dirty="0"/>
          </a:p>
        </p:txBody>
      </p:sp>
    </p:spTree>
    <p:extLst>
      <p:ext uri="{BB962C8B-B14F-4D97-AF65-F5344CB8AC3E}">
        <p14:creationId xmlns:p14="http://schemas.microsoft.com/office/powerpoint/2010/main" val="1896993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b="1" dirty="0" smtClean="0">
                <a:solidFill>
                  <a:schemeClr val="bg1"/>
                </a:solidFill>
              </a:rPr>
              <a:t>Breach Notification</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dirty="0" smtClean="0"/>
              <a:t>Must notify individuals of security breaches.</a:t>
            </a:r>
          </a:p>
          <a:p>
            <a:r>
              <a:rPr lang="en-US" dirty="0" smtClean="0"/>
              <a:t>Unauthorized access or disclosure is </a:t>
            </a:r>
            <a:r>
              <a:rPr lang="en-US" b="1" i="1" dirty="0" smtClean="0"/>
              <a:t>presumed</a:t>
            </a:r>
            <a:r>
              <a:rPr lang="en-US" dirty="0" smtClean="0"/>
              <a:t> to be a breach unless:</a:t>
            </a:r>
          </a:p>
          <a:p>
            <a:pPr lvl="1"/>
            <a:r>
              <a:rPr lang="en-US" dirty="0" smtClean="0"/>
              <a:t>A specific exception in the rule applies, or </a:t>
            </a:r>
          </a:p>
          <a:p>
            <a:pPr lvl="1"/>
            <a:r>
              <a:rPr lang="en-US" dirty="0" smtClean="0"/>
              <a:t>A risk analysis shows a low probability that PHI was compromised, or</a:t>
            </a:r>
          </a:p>
          <a:p>
            <a:pPr lvl="1"/>
            <a:r>
              <a:rPr lang="en-US" dirty="0" smtClean="0"/>
              <a:t>You’re in a “safe harbor” as defined by the rule.</a:t>
            </a:r>
            <a:endParaRPr lang="en-US" b="1" dirty="0" smtClean="0"/>
          </a:p>
          <a:p>
            <a:pPr marL="457200" lvl="1" indent="0">
              <a:buNone/>
            </a:pPr>
            <a:endParaRPr lang="en-US" dirty="0" smtClean="0"/>
          </a:p>
        </p:txBody>
      </p:sp>
    </p:spTree>
    <p:extLst>
      <p:ext uri="{BB962C8B-B14F-4D97-AF65-F5344CB8AC3E}">
        <p14:creationId xmlns:p14="http://schemas.microsoft.com/office/powerpoint/2010/main" val="4169551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Breach? </a:t>
            </a:r>
            <a:endParaRPr lang="en-US" dirty="0"/>
          </a:p>
        </p:txBody>
      </p:sp>
      <p:sp>
        <p:nvSpPr>
          <p:cNvPr id="4" name="Text Placeholder 3"/>
          <p:cNvSpPr>
            <a:spLocks noGrp="1"/>
          </p:cNvSpPr>
          <p:nvPr>
            <p:ph type="body" idx="1"/>
          </p:nvPr>
        </p:nvSpPr>
        <p:spPr>
          <a:solidFill>
            <a:schemeClr val="accent3"/>
          </a:solidFill>
          <a:ln>
            <a:solidFill>
              <a:schemeClr val="accent3"/>
            </a:solidFill>
          </a:ln>
        </p:spPr>
        <p:txBody>
          <a:bodyPr>
            <a:normAutofit/>
          </a:bodyPr>
          <a:lstStyle/>
          <a:p>
            <a:r>
              <a:rPr lang="en-US" sz="2800" dirty="0" smtClean="0">
                <a:solidFill>
                  <a:schemeClr val="bg1"/>
                </a:solidFill>
              </a:rPr>
              <a:t>Specific exceptions</a:t>
            </a:r>
            <a:endParaRPr lang="en-US" dirty="0">
              <a:solidFill>
                <a:schemeClr val="bg1"/>
              </a:solidFill>
            </a:endParaRPr>
          </a:p>
        </p:txBody>
      </p:sp>
      <p:sp>
        <p:nvSpPr>
          <p:cNvPr id="5" name="Content Placeholder 4"/>
          <p:cNvSpPr>
            <a:spLocks noGrp="1"/>
          </p:cNvSpPr>
          <p:nvPr>
            <p:ph sz="half" idx="2"/>
          </p:nvPr>
        </p:nvSpPr>
        <p:spPr>
          <a:ln>
            <a:solidFill>
              <a:schemeClr val="accent3"/>
            </a:solidFill>
          </a:ln>
        </p:spPr>
        <p:txBody>
          <a:bodyPr/>
          <a:lstStyle/>
          <a:p>
            <a:r>
              <a:rPr lang="en-US" dirty="0" smtClean="0"/>
              <a:t>PHI could not reasonably be retained</a:t>
            </a:r>
          </a:p>
          <a:p>
            <a:r>
              <a:rPr lang="en-US" dirty="0" smtClean="0"/>
              <a:t>PHI access is unintentional and by a workforce member or business associate acting in good faith</a:t>
            </a:r>
          </a:p>
          <a:p>
            <a:r>
              <a:rPr lang="en-US" dirty="0" smtClean="0"/>
              <a:t>Inadvertent disclosure is made to another person within the CE or BA who is authorized to access PHI</a:t>
            </a:r>
            <a:endParaRPr lang="en-US" dirty="0"/>
          </a:p>
        </p:txBody>
      </p:sp>
      <p:sp>
        <p:nvSpPr>
          <p:cNvPr id="6" name="Text Placeholder 5"/>
          <p:cNvSpPr>
            <a:spLocks noGrp="1"/>
          </p:cNvSpPr>
          <p:nvPr>
            <p:ph type="body" sz="quarter" idx="3"/>
          </p:nvPr>
        </p:nvSpPr>
        <p:spPr>
          <a:solidFill>
            <a:schemeClr val="accent3"/>
          </a:solidFill>
          <a:ln>
            <a:solidFill>
              <a:schemeClr val="accent3"/>
            </a:solidFill>
          </a:ln>
        </p:spPr>
        <p:txBody>
          <a:bodyPr>
            <a:normAutofit/>
          </a:bodyPr>
          <a:lstStyle/>
          <a:p>
            <a:r>
              <a:rPr lang="en-US" sz="2800" dirty="0" smtClean="0">
                <a:solidFill>
                  <a:schemeClr val="bg1"/>
                </a:solidFill>
              </a:rPr>
              <a:t>Risk analysis factors</a:t>
            </a:r>
            <a:endParaRPr lang="en-US" sz="2800" dirty="0">
              <a:solidFill>
                <a:schemeClr val="bg1"/>
              </a:solidFill>
            </a:endParaRPr>
          </a:p>
        </p:txBody>
      </p:sp>
      <p:sp>
        <p:nvSpPr>
          <p:cNvPr id="7" name="Content Placeholder 6"/>
          <p:cNvSpPr>
            <a:spLocks noGrp="1"/>
          </p:cNvSpPr>
          <p:nvPr>
            <p:ph sz="quarter" idx="4"/>
          </p:nvPr>
        </p:nvSpPr>
        <p:spPr>
          <a:ln>
            <a:solidFill>
              <a:schemeClr val="accent3"/>
            </a:solidFill>
          </a:ln>
        </p:spPr>
        <p:txBody>
          <a:bodyPr>
            <a:normAutofit lnSpcReduction="10000"/>
          </a:bodyPr>
          <a:lstStyle/>
          <a:p>
            <a:r>
              <a:rPr lang="en-US" dirty="0" smtClean="0"/>
              <a:t>Nature and extent of PHI, including types of identifiers &amp; likelihood of re-identification</a:t>
            </a:r>
          </a:p>
          <a:p>
            <a:r>
              <a:rPr lang="en-US" dirty="0" smtClean="0"/>
              <a:t>Unauthorized person who received disclosure or used PHI</a:t>
            </a:r>
          </a:p>
          <a:p>
            <a:r>
              <a:rPr lang="en-US" dirty="0" smtClean="0"/>
              <a:t>Whether PHI was actually acquired and viewed</a:t>
            </a:r>
          </a:p>
          <a:p>
            <a:r>
              <a:rPr lang="en-US" dirty="0" smtClean="0"/>
              <a:t>Extent to which any risk to PHI has been mitigated</a:t>
            </a:r>
            <a:endParaRPr lang="en-US" dirty="0"/>
          </a:p>
        </p:txBody>
      </p:sp>
    </p:spTree>
    <p:extLst>
      <p:ext uri="{BB962C8B-B14F-4D97-AF65-F5344CB8AC3E}">
        <p14:creationId xmlns:p14="http://schemas.microsoft.com/office/powerpoint/2010/main" val="4012071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en-US" b="1" dirty="0" smtClean="0">
                <a:solidFill>
                  <a:schemeClr val="bg1"/>
                </a:solidFill>
              </a:rPr>
              <a:t>Safe Harbor</a:t>
            </a:r>
            <a:endParaRPr lang="en-US" b="1" dirty="0">
              <a:solidFill>
                <a:schemeClr val="bg1"/>
              </a:solidFill>
            </a:endParaRPr>
          </a:p>
        </p:txBody>
      </p:sp>
      <p:sp>
        <p:nvSpPr>
          <p:cNvPr id="4" name="Content Placeholder 3"/>
          <p:cNvSpPr>
            <a:spLocks noGrp="1"/>
          </p:cNvSpPr>
          <p:nvPr>
            <p:ph idx="1"/>
          </p:nvPr>
        </p:nvSpPr>
        <p:spPr>
          <a:xfrm>
            <a:off x="457200" y="1600200"/>
            <a:ext cx="4495800" cy="4648200"/>
          </a:xfrm>
        </p:spPr>
        <p:txBody>
          <a:bodyPr/>
          <a:lstStyle/>
          <a:p>
            <a:r>
              <a:rPr lang="en-US" dirty="0" smtClean="0"/>
              <a:t>Don’t have to notify if:</a:t>
            </a:r>
          </a:p>
          <a:p>
            <a:pPr lvl="1"/>
            <a:r>
              <a:rPr lang="en-US" dirty="0" smtClean="0"/>
              <a:t>PHI was encrypted, or</a:t>
            </a:r>
          </a:p>
          <a:p>
            <a:pPr lvl="1"/>
            <a:r>
              <a:rPr lang="en-US" dirty="0" smtClean="0"/>
              <a:t>PHI was disposed in keeping with HHS guidance on secure disposal</a:t>
            </a:r>
          </a:p>
          <a:p>
            <a:pPr lvl="1"/>
            <a:endParaRPr lang="en-US" dirty="0"/>
          </a:p>
        </p:txBody>
      </p:sp>
      <p:pic>
        <p:nvPicPr>
          <p:cNvPr id="5123" name="Picture 3" descr="C:\Users\jill-jd\AppData\Local\Microsoft\Windows\Temporary Internet Files\Content.IE5\ULR14A30\MC90033815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2971800"/>
            <a:ext cx="3938321" cy="3083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8104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768882593"/>
              </p:ext>
            </p:extLst>
          </p:nvPr>
        </p:nvGraphicFramePr>
        <p:xfrm>
          <a:off x="381000" y="533400"/>
          <a:ext cx="84582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9404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4612</TotalTime>
  <Words>798</Words>
  <Application>Microsoft Office PowerPoint</Application>
  <PresentationFormat>On-screen Show (4:3)</PresentationFormat>
  <Paragraphs>111</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HIPAA Update:  New Rules, New Challenges</vt:lpstr>
      <vt:lpstr>New Rules</vt:lpstr>
      <vt:lpstr>Business Associates</vt:lpstr>
      <vt:lpstr>Business Associates</vt:lpstr>
      <vt:lpstr>Business Associates</vt:lpstr>
      <vt:lpstr>Breach Notification</vt:lpstr>
      <vt:lpstr>Breach? </vt:lpstr>
      <vt:lpstr>Safe Harbor</vt:lpstr>
      <vt:lpstr>PowerPoint Presentation</vt:lpstr>
      <vt:lpstr>Breach Notification</vt:lpstr>
      <vt:lpstr>Individual Rights</vt:lpstr>
      <vt:lpstr>Restrictions on disclosures</vt:lpstr>
      <vt:lpstr>Access to electronic PHI</vt:lpstr>
      <vt:lpstr>Notice of Privacy Practices</vt:lpstr>
      <vt:lpstr>Individual Rights</vt:lpstr>
      <vt:lpstr>Enforcement</vt:lpstr>
      <vt:lpstr>Checklist</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Human Services  Organization and Governance</dc:title>
  <dc:creator>Lenovo User</dc:creator>
  <cp:lastModifiedBy>Lenovo User</cp:lastModifiedBy>
  <cp:revision>147</cp:revision>
  <cp:lastPrinted>2012-12-11T14:34:40Z</cp:lastPrinted>
  <dcterms:created xsi:type="dcterms:W3CDTF">2012-11-12T16:19:44Z</dcterms:created>
  <dcterms:modified xsi:type="dcterms:W3CDTF">2013-04-16T20:43:48Z</dcterms:modified>
</cp:coreProperties>
</file>