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Default Extension="gif" ContentType="image/gif"/>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1" r:id="rId6"/>
    <p:sldId id="262" r:id="rId7"/>
    <p:sldId id="299" r:id="rId8"/>
    <p:sldId id="266" r:id="rId9"/>
    <p:sldId id="272" r:id="rId10"/>
    <p:sldId id="274" r:id="rId11"/>
    <p:sldId id="275" r:id="rId12"/>
    <p:sldId id="300" r:id="rId13"/>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6795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94660"/>
  </p:normalViewPr>
  <p:slideViewPr>
    <p:cSldViewPr>
      <p:cViewPr>
        <p:scale>
          <a:sx n="72" d="100"/>
          <a:sy n="72" d="100"/>
        </p:scale>
        <p:origin x="-1446" y="-348"/>
      </p:cViewPr>
      <p:guideLst>
        <p:guide orient="horz" pos="3648"/>
        <p:guide pos="33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CA6AB-1A14-489F-AD27-F6822428FF59}" type="datetimeFigureOut">
              <a:rPr lang="en-US" smtClean="0"/>
              <a:pPr/>
              <a:t>4/12/2011</a:t>
            </a:fld>
            <a:endParaRPr lang="en-US"/>
          </a:p>
        </p:txBody>
      </p:sp>
      <p:sp>
        <p:nvSpPr>
          <p:cNvPr id="4" name="Footer Placeholder 3"/>
          <p:cNvSpPr>
            <a:spLocks noGrp="1"/>
          </p:cNvSpPr>
          <p:nvPr>
            <p:ph type="ftr" sz="quarter" idx="2"/>
          </p:nvPr>
        </p:nvSpPr>
        <p:spPr>
          <a:xfrm>
            <a:off x="2667000" y="8686800"/>
            <a:ext cx="2209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05399" y="8685213"/>
            <a:ext cx="1751013" cy="457200"/>
          </a:xfrm>
          <a:prstGeom prst="rect">
            <a:avLst/>
          </a:prstGeom>
        </p:spPr>
        <p:txBody>
          <a:bodyPr vert="horz" lIns="91440" tIns="45720" rIns="91440" bIns="45720" rtlCol="0" anchor="b"/>
          <a:lstStyle>
            <a:lvl1pPr algn="r">
              <a:defRPr sz="1200"/>
            </a:lvl1pPr>
          </a:lstStyle>
          <a:p>
            <a:fld id="{DEA40697-7545-4361-8C3E-0302D163CB00}" type="slidenum">
              <a:rPr lang="en-US" smtClean="0"/>
              <a:pPr/>
              <a:t>‹#›</a:t>
            </a:fld>
            <a:endParaRPr lang="en-US"/>
          </a:p>
        </p:txBody>
      </p:sp>
      <p:pic>
        <p:nvPicPr>
          <p:cNvPr id="1027" name="Picture 3"/>
          <p:cNvPicPr>
            <a:picLocks noChangeAspect="1" noChangeArrowheads="1"/>
          </p:cNvPicPr>
          <p:nvPr/>
        </p:nvPicPr>
        <p:blipFill>
          <a:blip r:embed="rId2" cstate="print"/>
          <a:stretch>
            <a:fillRect/>
          </a:stretch>
        </p:blipFill>
        <p:spPr bwMode="auto">
          <a:xfrm>
            <a:off x="457200" y="8458200"/>
            <a:ext cx="2133600" cy="491913"/>
          </a:xfrm>
          <a:prstGeom prst="rect">
            <a:avLst/>
          </a:prstGeom>
          <a:noFill/>
          <a:ln w="9525">
            <a:noFill/>
            <a:miter lim="800000"/>
            <a:headEnd/>
            <a:tailEnd/>
          </a:ln>
          <a:effectLst/>
          <a:scene3d>
            <a:camera prst="orthographicFront">
              <a:rot lat="0" lon="0" rev="0"/>
            </a:camera>
            <a:lightRig rig="threePt" dir="t"/>
          </a:scene3d>
        </p:spPr>
      </p:pic>
    </p:spTree>
    <p:extLst>
      <p:ext uri="{BB962C8B-B14F-4D97-AF65-F5344CB8AC3E}">
        <p14:creationId xmlns="" xmlns:p14="http://schemas.microsoft.com/office/powerpoint/2010/main" val="2485077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E163F-6EE2-4634-BD55-572397B3C622}" type="datetimeFigureOut">
              <a:rPr lang="en-US" smtClean="0"/>
              <a:pPr/>
              <a:t>4/12/2011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B3F29-C53F-42F5-A2AA-FFFD0C29932D}" type="slidenum">
              <a:rPr lang="en-US" smtClean="0"/>
              <a:pPr/>
              <a:t>‹#›</a:t>
            </a:fld>
            <a:endParaRPr lang="en-US"/>
          </a:p>
        </p:txBody>
      </p:sp>
    </p:spTree>
    <p:extLst>
      <p:ext uri="{BB962C8B-B14F-4D97-AF65-F5344CB8AC3E}">
        <p14:creationId xmlns="" xmlns:p14="http://schemas.microsoft.com/office/powerpoint/2010/main" val="397038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OGPPT_Cupploa_nochimney.bmp"/>
          <p:cNvPicPr>
            <a:picLocks noChangeAspect="1"/>
          </p:cNvPicPr>
          <p:nvPr/>
        </p:nvPicPr>
        <p:blipFill>
          <a:blip r:embed="rId2" cstate="print"/>
          <a:stretch>
            <a:fillRect/>
          </a:stretch>
        </p:blipFill>
        <p:spPr>
          <a:xfrm>
            <a:off x="0" y="2267712"/>
            <a:ext cx="9144000" cy="4590288"/>
          </a:xfrm>
          <a:prstGeom prst="rect">
            <a:avLst/>
          </a:prstGeom>
        </p:spPr>
      </p:pic>
      <p:sp>
        <p:nvSpPr>
          <p:cNvPr id="2" name="Title 1"/>
          <p:cNvSpPr>
            <a:spLocks noGrp="1"/>
          </p:cNvSpPr>
          <p:nvPr>
            <p:ph type="ctrTitle"/>
          </p:nvPr>
        </p:nvSpPr>
        <p:spPr>
          <a:xfrm>
            <a:off x="228600" y="304800"/>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62200"/>
            <a:ext cx="6400800"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28364-BE1E-4FF4-8A7B-FAF4D00A2568}"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28364-BE1E-4FF4-8A7B-FAF4D00A2568}"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chor="t">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28364-BE1E-4FF4-8A7B-FAF4D00A2568}"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28364-BE1E-4FF4-8A7B-FAF4D00A2568}"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28364-BE1E-4FF4-8A7B-FAF4D00A2568}"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28364-BE1E-4FF4-8A7B-FAF4D00A2568}"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28364-BE1E-4FF4-8A7B-FAF4D00A2568}"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28364-BE1E-4FF4-8A7B-FAF4D00A2568}"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8364-BE1E-4FF4-8A7B-FAF4D00A2568}"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8364-BE1E-4FF4-8A7B-FAF4D00A2568}"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9E6F3-71C9-49FC-841D-974C40CA5F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OG_BottomBar_full.bmp"/>
          <p:cNvPicPr>
            <a:picLocks noChangeAspect="1"/>
          </p:cNvPicPr>
          <p:nvPr/>
        </p:nvPicPr>
        <p:blipFill>
          <a:blip r:embed="rId13" cstate="print"/>
          <a:stretch>
            <a:fillRect/>
          </a:stretch>
        </p:blipFill>
        <p:spPr>
          <a:xfrm>
            <a:off x="0" y="6400800"/>
            <a:ext cx="9144000" cy="457200"/>
          </a:xfrm>
          <a:prstGeom prst="rect">
            <a:avLst/>
          </a:prstGeom>
        </p:spPr>
      </p:pic>
      <p:grpSp>
        <p:nvGrpSpPr>
          <p:cNvPr id="40" name="Group 39"/>
          <p:cNvGrpSpPr/>
          <p:nvPr/>
        </p:nvGrpSpPr>
        <p:grpSpPr>
          <a:xfrm>
            <a:off x="4267200" y="6553200"/>
            <a:ext cx="4724400" cy="152400"/>
            <a:chOff x="4267200" y="6553200"/>
            <a:chExt cx="4724400" cy="152400"/>
          </a:xfrm>
        </p:grpSpPr>
        <p:sp>
          <p:nvSpPr>
            <p:cNvPr id="8" name="Rectangle 7"/>
            <p:cNvSpPr/>
            <p:nvPr userDrawn="1"/>
          </p:nvSpPr>
          <p:spPr bwMode="auto">
            <a:xfrm>
              <a:off x="54864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9" name="Rectangle 8"/>
            <p:cNvSpPr/>
            <p:nvPr userDrawn="1"/>
          </p:nvSpPr>
          <p:spPr bwMode="auto">
            <a:xfrm>
              <a:off x="42672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0" name="Rectangle 9"/>
            <p:cNvSpPr/>
            <p:nvPr userDrawn="1"/>
          </p:nvSpPr>
          <p:spPr bwMode="auto">
            <a:xfrm>
              <a:off x="57912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1" name="Rectangle 10"/>
            <p:cNvSpPr/>
            <p:nvPr userDrawn="1"/>
          </p:nvSpPr>
          <p:spPr bwMode="auto">
            <a:xfrm>
              <a:off x="45720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2" name="Rectangle 11"/>
            <p:cNvSpPr/>
            <p:nvPr userDrawn="1"/>
          </p:nvSpPr>
          <p:spPr bwMode="auto">
            <a:xfrm>
              <a:off x="60960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3" name="Rectangle 12"/>
            <p:cNvSpPr/>
            <p:nvPr userDrawn="1"/>
          </p:nvSpPr>
          <p:spPr bwMode="auto">
            <a:xfrm>
              <a:off x="48768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4" name="Rectangle 13"/>
            <p:cNvSpPr/>
            <p:nvPr userDrawn="1"/>
          </p:nvSpPr>
          <p:spPr bwMode="auto">
            <a:xfrm>
              <a:off x="64008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5" name="Rectangle 14"/>
            <p:cNvSpPr/>
            <p:nvPr userDrawn="1"/>
          </p:nvSpPr>
          <p:spPr bwMode="auto">
            <a:xfrm>
              <a:off x="51816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6" name="Rectangle 15"/>
            <p:cNvSpPr/>
            <p:nvPr userDrawn="1"/>
          </p:nvSpPr>
          <p:spPr bwMode="auto">
            <a:xfrm>
              <a:off x="79248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7" name="Rectangle 16"/>
            <p:cNvSpPr/>
            <p:nvPr userDrawn="1"/>
          </p:nvSpPr>
          <p:spPr bwMode="auto">
            <a:xfrm>
              <a:off x="67056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8" name="Rectangle 17"/>
            <p:cNvSpPr/>
            <p:nvPr userDrawn="1"/>
          </p:nvSpPr>
          <p:spPr bwMode="auto">
            <a:xfrm>
              <a:off x="82296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19" name="Rectangle 18"/>
            <p:cNvSpPr/>
            <p:nvPr userDrawn="1"/>
          </p:nvSpPr>
          <p:spPr bwMode="auto">
            <a:xfrm>
              <a:off x="70104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20" name="Rectangle 19"/>
            <p:cNvSpPr/>
            <p:nvPr userDrawn="1"/>
          </p:nvSpPr>
          <p:spPr bwMode="auto">
            <a:xfrm>
              <a:off x="85344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21" name="Rectangle 20"/>
            <p:cNvSpPr/>
            <p:nvPr userDrawn="1"/>
          </p:nvSpPr>
          <p:spPr bwMode="auto">
            <a:xfrm>
              <a:off x="73152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22" name="Rectangle 21"/>
            <p:cNvSpPr/>
            <p:nvPr userDrawn="1"/>
          </p:nvSpPr>
          <p:spPr bwMode="auto">
            <a:xfrm>
              <a:off x="88392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sp>
          <p:nvSpPr>
            <p:cNvPr id="23" name="Rectangle 22"/>
            <p:cNvSpPr/>
            <p:nvPr userDrawn="1"/>
          </p:nvSpPr>
          <p:spPr bwMode="auto">
            <a:xfrm>
              <a:off x="76200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9" charset="0"/>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95400" y="6400801"/>
            <a:ext cx="914400" cy="457200"/>
          </a:xfrm>
          <a:prstGeom prst="rect">
            <a:avLst/>
          </a:prstGeom>
        </p:spPr>
        <p:txBody>
          <a:bodyPr vert="horz" lIns="91440" tIns="45720" rIns="91440" bIns="45720" rtlCol="0" anchor="ctr"/>
          <a:lstStyle>
            <a:lvl1pPr algn="l">
              <a:defRPr sz="1200">
                <a:solidFill>
                  <a:schemeClr val="tx1">
                    <a:tint val="75000"/>
                  </a:schemeClr>
                </a:solidFill>
              </a:defRPr>
            </a:lvl1pPr>
          </a:lstStyle>
          <a:p>
            <a:fld id="{20D28364-BE1E-4FF4-8A7B-FAF4D00A2568}" type="datetimeFigureOut">
              <a:rPr lang="en-US" smtClean="0"/>
              <a:pPr/>
              <a:t>4/12/2011</a:t>
            </a:fld>
            <a:endParaRPr lang="en-US" dirty="0"/>
          </a:p>
        </p:txBody>
      </p:sp>
      <p:sp>
        <p:nvSpPr>
          <p:cNvPr id="5" name="Footer Placeholder 4"/>
          <p:cNvSpPr>
            <a:spLocks noGrp="1"/>
          </p:cNvSpPr>
          <p:nvPr>
            <p:ph type="ftr" sz="quarter" idx="3"/>
          </p:nvPr>
        </p:nvSpPr>
        <p:spPr>
          <a:xfrm>
            <a:off x="2286000" y="6400801"/>
            <a:ext cx="2895600"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00801"/>
            <a:ext cx="2133600" cy="457200"/>
          </a:xfrm>
          <a:prstGeom prst="rect">
            <a:avLst/>
          </a:prstGeom>
        </p:spPr>
        <p:txBody>
          <a:bodyPr vert="horz" lIns="91440" tIns="45720" rIns="91440" bIns="45720" rtlCol="0" anchor="ctr"/>
          <a:lstStyle>
            <a:lvl1pPr algn="r">
              <a:defRPr sz="1200">
                <a:solidFill>
                  <a:schemeClr val="tx1">
                    <a:tint val="75000"/>
                  </a:schemeClr>
                </a:solidFill>
              </a:defRPr>
            </a:lvl1pPr>
          </a:lstStyle>
          <a:p>
            <a:fld id="{DC59E6F3-71C9-49FC-841D-974C40CA5F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lumMod val="60000"/>
            <a:lumOff val="40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4.png"/><Relationship Id="rId4" Type="http://schemas.openxmlformats.org/officeDocument/2006/relationships/tags" Target="../tags/tag36.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gif"/><Relationship Id="rId5" Type="http://schemas.openxmlformats.org/officeDocument/2006/relationships/slide" Target="slide12.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tags" Target="../tags/tag44.xml"/><Relationship Id="rId7" Type="http://schemas.openxmlformats.org/officeDocument/2006/relationships/slide" Target="slide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tags" Target="../tags/tag6.xml"/><Relationship Id="rId7" Type="http://schemas.openxmlformats.org/officeDocument/2006/relationships/slide" Target="slid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 Target="slide4.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 Target="slide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slide" Target="slide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jpe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xml"/><Relationship Id="rId7" Type="http://schemas.openxmlformats.org/officeDocument/2006/relationships/slide" Target="slide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 Target="slide2.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4.png"/><Relationship Id="rId4" Type="http://schemas.openxmlformats.org/officeDocument/2006/relationships/tags" Target="../tags/tag27.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9.gif"/><Relationship Id="rId5" Type="http://schemas.openxmlformats.org/officeDocument/2006/relationships/slide" Target="slide10.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15975"/>
            <a:ext cx="7772400" cy="1470025"/>
          </a:xfrm>
        </p:spPr>
        <p:txBody>
          <a:bodyPr/>
          <a:lstStyle/>
          <a:p>
            <a:r>
              <a:rPr lang="en-US" dirty="0" smtClean="0"/>
              <a:t>Conflicts of Interest Scenarios: </a:t>
            </a:r>
            <a:br>
              <a:rPr lang="en-US" dirty="0" smtClean="0"/>
            </a:br>
            <a:r>
              <a:rPr lang="en-US" sz="3600" b="0" dirty="0" smtClean="0"/>
              <a:t>Decision Path</a:t>
            </a:r>
            <a:endParaRPr lang="en-US" b="0" dirty="0"/>
          </a:p>
        </p:txBody>
      </p:sp>
      <p:sp>
        <p:nvSpPr>
          <p:cNvPr id="3" name="Subtitle 2"/>
          <p:cNvSpPr>
            <a:spLocks noGrp="1"/>
          </p:cNvSpPr>
          <p:nvPr>
            <p:ph type="subTitle" idx="1"/>
          </p:nvPr>
        </p:nvSpPr>
        <p:spPr/>
        <p:txBody>
          <a:bodyPr>
            <a:normAutofit/>
          </a:bodyPr>
          <a:lstStyle/>
          <a:p>
            <a:r>
              <a:rPr lang="en-US" sz="2400" b="1" dirty="0" smtClean="0"/>
              <a:t>Norma Houston</a:t>
            </a:r>
          </a:p>
          <a:p>
            <a:r>
              <a:rPr lang="en-US" sz="2400" dirty="0" smtClean="0"/>
              <a:t>2011 Health Directors’ Legal Conference</a:t>
            </a:r>
          </a:p>
          <a:p>
            <a:endParaRPr lang="en-US" sz="2400" dirty="0"/>
          </a:p>
        </p:txBody>
      </p:sp>
      <p:sp>
        <p:nvSpPr>
          <p:cNvPr id="4" name="TextBox 3">
            <a:hlinkClick r:id="rId4" action="ppaction://hlinksldjump"/>
          </p:cNvPr>
          <p:cNvSpPr txBox="1"/>
          <p:nvPr>
            <p:custDataLst>
              <p:tags r:id="rId2"/>
            </p:custDataLst>
          </p:nvPr>
        </p:nvSpPr>
        <p:spPr>
          <a:xfrm>
            <a:off x="326834" y="3850481"/>
            <a:ext cx="1654366" cy="408623"/>
          </a:xfrm>
          <a:prstGeom prst="roundRect">
            <a:avLst/>
          </a:prstGeom>
          <a:gradFill>
            <a:gsLst>
              <a:gs pos="0">
                <a:schemeClr val="accent1">
                  <a:lumMod val="75000"/>
                </a:schemeClr>
              </a:gs>
              <a:gs pos="80000">
                <a:schemeClr val="tx2">
                  <a:lumMod val="60000"/>
                  <a:lumOff val="40000"/>
                </a:schemeClr>
              </a:gs>
              <a:gs pos="100000">
                <a:schemeClr val="accent1">
                  <a:lumMod val="60000"/>
                  <a:lumOff val="40000"/>
                </a:schemeClr>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smtClean="0">
                <a:effectLst>
                  <a:outerShdw blurRad="63500" dist="25400" dir="2700000" algn="tl" rotWithShape="0">
                    <a:prstClr val="black">
                      <a:alpha val="40000"/>
                    </a:prstClr>
                  </a:outerShdw>
                </a:effectLst>
              </a:rPr>
              <a:t>Continue</a:t>
            </a:r>
            <a:endParaRPr lang="en-US" b="1" dirty="0">
              <a:effectLst>
                <a:outerShdw blurRad="63500" dist="25400" dir="2700000" algn="tl" rotWithShape="0">
                  <a:prstClr val="black">
                    <a:alpha val="40000"/>
                  </a:prst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Shrewd Supplier</a:t>
            </a:r>
            <a:endParaRPr lang="en-US" dirty="0"/>
          </a:p>
        </p:txBody>
      </p:sp>
      <p:sp>
        <p:nvSpPr>
          <p:cNvPr id="3" name="Content Placeholder 2"/>
          <p:cNvSpPr>
            <a:spLocks noGrp="1"/>
          </p:cNvSpPr>
          <p:nvPr>
            <p:ph idx="1"/>
          </p:nvPr>
        </p:nvSpPr>
        <p:spPr>
          <a:xfrm>
            <a:off x="457200" y="914400"/>
            <a:ext cx="5562600" cy="3939540"/>
          </a:xfrm>
        </p:spPr>
        <p:txBody>
          <a:bodyPr wrap="square">
            <a:spAutoFit/>
          </a:bodyPr>
          <a:lstStyle/>
          <a:p>
            <a:pPr marL="0" indent="0">
              <a:spcBef>
                <a:spcPts val="0"/>
              </a:spcBef>
              <a:spcAft>
                <a:spcPts val="1800"/>
              </a:spcAft>
              <a:buNone/>
            </a:pPr>
            <a:r>
              <a:rPr lang="en-US" sz="2200" dirty="0"/>
              <a:t>Mortimer’s Medical Supply Co. provides medical equipment and supplies to the Coates County Health Department.  </a:t>
            </a:r>
            <a:endParaRPr lang="en-US" sz="2200" dirty="0" smtClean="0"/>
          </a:p>
          <a:p>
            <a:pPr marL="0" indent="0">
              <a:spcBef>
                <a:spcPts val="0"/>
              </a:spcBef>
              <a:spcAft>
                <a:spcPts val="1800"/>
              </a:spcAft>
              <a:buNone/>
            </a:pPr>
            <a:r>
              <a:rPr lang="en-US" sz="2200" dirty="0" smtClean="0"/>
              <a:t>Upon </a:t>
            </a:r>
            <a:r>
              <a:rPr lang="en-US" sz="2200" dirty="0"/>
              <a:t>hearing of the proposed senior citizen wellness clinic, Mortimer rings up Helen to invite her to lunch </a:t>
            </a:r>
            <a:r>
              <a:rPr lang="en-US" sz="2200" dirty="0" smtClean="0"/>
              <a:t>to learn </a:t>
            </a:r>
            <a:r>
              <a:rPr lang="en-US" sz="2200" dirty="0"/>
              <a:t>more about the clinic’s programs, the intended use of the multi-purpose room, and discuss his company’s new line of “</a:t>
            </a:r>
            <a:r>
              <a:rPr lang="en-US" sz="2200" dirty="0" err="1"/>
              <a:t>SeniorEX</a:t>
            </a:r>
            <a:r>
              <a:rPr lang="en-US" sz="2200" dirty="0"/>
              <a:t>” exercise equipment.</a:t>
            </a:r>
          </a:p>
          <a:p>
            <a:pPr>
              <a:spcBef>
                <a:spcPts val="0"/>
              </a:spcBef>
              <a:spcAft>
                <a:spcPts val="1800"/>
              </a:spcAft>
              <a:buNone/>
            </a:pPr>
            <a:endParaRPr lang="en-US" sz="2200" dirty="0"/>
          </a:p>
        </p:txBody>
      </p:sp>
      <p:sp>
        <p:nvSpPr>
          <p:cNvPr id="8" name="TextBox 7"/>
          <p:cNvSpPr txBox="1"/>
          <p:nvPr>
            <p:custDataLst>
              <p:tags r:id="rId2"/>
            </p:custDataLst>
          </p:nvPr>
        </p:nvSpPr>
        <p:spPr>
          <a:xfrm>
            <a:off x="533400" y="4419600"/>
            <a:ext cx="4572000" cy="769441"/>
          </a:xfrm>
          <a:prstGeom prst="rect">
            <a:avLst/>
          </a:prstGeom>
          <a:noFill/>
        </p:spPr>
        <p:txBody>
          <a:bodyPr wrap="square" rtlCol="0">
            <a:spAutoFit/>
          </a:bodyPr>
          <a:lstStyle/>
          <a:p>
            <a:r>
              <a:rPr lang="en-US" sz="2200" b="1" dirty="0" smtClean="0">
                <a:effectLst>
                  <a:outerShdw blurRad="63500" dist="25400" dir="2700000" algn="tl" rotWithShape="0">
                    <a:prstClr val="black">
                      <a:alpha val="35000"/>
                    </a:prstClr>
                  </a:outerShdw>
                </a:effectLst>
              </a:rPr>
              <a:t>Can Helen share her plans for the </a:t>
            </a:r>
            <a:br>
              <a:rPr lang="en-US" sz="2200" b="1" dirty="0" smtClean="0">
                <a:effectLst>
                  <a:outerShdw blurRad="63500" dist="25400" dir="2700000" algn="tl" rotWithShape="0">
                    <a:prstClr val="black">
                      <a:alpha val="35000"/>
                    </a:prstClr>
                  </a:outerShdw>
                </a:effectLst>
              </a:rPr>
            </a:br>
            <a:r>
              <a:rPr lang="en-US" sz="2200" b="1" dirty="0" smtClean="0">
                <a:effectLst>
                  <a:outerShdw blurRad="63500" dist="25400" dir="2700000" algn="tl" rotWithShape="0">
                    <a:prstClr val="black">
                      <a:alpha val="35000"/>
                    </a:prstClr>
                  </a:outerShdw>
                </a:effectLst>
              </a:rPr>
              <a:t>multi-purpose room</a:t>
            </a:r>
            <a:r>
              <a:rPr lang="en-US" sz="2200" b="1" dirty="0" smtClean="0"/>
              <a:t>? </a:t>
            </a:r>
            <a:endParaRPr lang="en-US" sz="2200" b="1" dirty="0"/>
          </a:p>
        </p:txBody>
      </p:sp>
      <p:sp>
        <p:nvSpPr>
          <p:cNvPr id="11" name="TextBox 10">
            <a:hlinkClick r:id="rId8" action="ppaction://hlinksldjump"/>
          </p:cNvPr>
          <p:cNvSpPr txBox="1"/>
          <p:nvPr>
            <p:custDataLst>
              <p:tags r:id="rId3"/>
            </p:custDataLst>
          </p:nvPr>
        </p:nvSpPr>
        <p:spPr>
          <a:xfrm>
            <a:off x="609600" y="52966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Yes</a:t>
            </a:r>
            <a:endParaRPr lang="en-US" sz="3200" b="1" dirty="0">
              <a:effectLst>
                <a:outerShdw blurRad="38100" dist="38100" dir="2700000" algn="tl">
                  <a:srgbClr val="000000">
                    <a:alpha val="43137"/>
                  </a:srgbClr>
                </a:outerShdw>
              </a:effectLst>
            </a:endParaRPr>
          </a:p>
        </p:txBody>
      </p:sp>
      <p:sp>
        <p:nvSpPr>
          <p:cNvPr id="12" name="TextBox 11">
            <a:hlinkClick r:id="rId8" action="ppaction://hlinksldjump"/>
          </p:cNvPr>
          <p:cNvSpPr txBox="1"/>
          <p:nvPr>
            <p:custDataLst>
              <p:tags r:id="rId4"/>
            </p:custDataLst>
          </p:nvPr>
        </p:nvSpPr>
        <p:spPr>
          <a:xfrm>
            <a:off x="1828800" y="52966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No</a:t>
            </a:r>
            <a:endParaRPr lang="en-US" sz="3200" b="1" dirty="0">
              <a:effectLst>
                <a:outerShdw blurRad="38100" dist="38100" dir="2700000" algn="tl">
                  <a:srgbClr val="000000">
                    <a:alpha val="43137"/>
                  </a:srgbClr>
                </a:outerShdw>
              </a:effectLst>
            </a:endParaRPr>
          </a:p>
        </p:txBody>
      </p:sp>
      <p:pic>
        <p:nvPicPr>
          <p:cNvPr id="17" name="Picture 16" descr="younger-ethnic-man.png"/>
          <p:cNvPicPr>
            <a:picLocks noChangeAspect="1"/>
          </p:cNvPicPr>
          <p:nvPr>
            <p:custDataLst>
              <p:tags r:id="rId5"/>
            </p:custDataLst>
          </p:nvPr>
        </p:nvPicPr>
        <p:blipFill>
          <a:blip r:embed="rId9" cstate="print"/>
          <a:stretch>
            <a:fillRect/>
          </a:stretch>
        </p:blipFill>
        <p:spPr>
          <a:xfrm>
            <a:off x="6014331" y="1066800"/>
            <a:ext cx="1361988" cy="4724400"/>
          </a:xfrm>
          <a:prstGeom prst="rect">
            <a:avLst/>
          </a:prstGeom>
          <a:effectLst>
            <a:outerShdw blurRad="127000" dir="13500000" sy="23000" kx="1200000" algn="br" rotWithShape="0">
              <a:prstClr val="black">
                <a:alpha val="7000"/>
              </a:prstClr>
            </a:outerShdw>
          </a:effectLst>
        </p:spPr>
      </p:pic>
      <p:pic>
        <p:nvPicPr>
          <p:cNvPr id="18" name="Picture 17"/>
          <p:cNvPicPr>
            <a:picLocks noChangeAspect="1"/>
          </p:cNvPicPr>
          <p:nvPr>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flipH="1">
            <a:off x="7121434" y="1025013"/>
            <a:ext cx="1717766" cy="4788923"/>
          </a:xfrm>
          <a:prstGeom prst="rect">
            <a:avLst/>
          </a:prstGeom>
          <a:effectLst>
            <a:outerShdw blurRad="127000" dir="13500000" sy="23000" kx="1200000" algn="br" rotWithShape="0">
              <a:prstClr val="black">
                <a:alpha val="7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Shrewd Supplier</a:t>
            </a:r>
            <a:endParaRPr lang="en-US" dirty="0"/>
          </a:p>
        </p:txBody>
      </p:sp>
      <p:sp>
        <p:nvSpPr>
          <p:cNvPr id="3" name="Content Placeholder 2"/>
          <p:cNvSpPr>
            <a:spLocks noGrp="1"/>
          </p:cNvSpPr>
          <p:nvPr>
            <p:ph idx="1"/>
          </p:nvPr>
        </p:nvSpPr>
        <p:spPr>
          <a:xfrm>
            <a:off x="457200" y="990600"/>
            <a:ext cx="4800600" cy="5257800"/>
          </a:xfrm>
        </p:spPr>
        <p:txBody>
          <a:bodyPr>
            <a:normAutofit/>
          </a:bodyPr>
          <a:lstStyle/>
          <a:p>
            <a:pPr marL="0" indent="0">
              <a:buNone/>
            </a:pPr>
            <a:r>
              <a:rPr lang="en-US" b="1" i="1" dirty="0" smtClean="0">
                <a:solidFill>
                  <a:schemeClr val="tx2">
                    <a:lumMod val="60000"/>
                    <a:lumOff val="40000"/>
                  </a:schemeClr>
                </a:solidFill>
              </a:rPr>
              <a:t>Probably not . . .</a:t>
            </a:r>
          </a:p>
          <a:p>
            <a:r>
              <a:rPr lang="en-US" dirty="0"/>
              <a:t>Confidential Information </a:t>
            </a:r>
            <a:br>
              <a:rPr lang="en-US" dirty="0"/>
            </a:br>
            <a:r>
              <a:rPr lang="en-US" dirty="0"/>
              <a:t>(14-234.1</a:t>
            </a:r>
            <a:r>
              <a:rPr lang="en-US" dirty="0" smtClean="0"/>
              <a:t>)</a:t>
            </a:r>
          </a:p>
          <a:p>
            <a:r>
              <a:rPr lang="en-US" dirty="0" smtClean="0"/>
              <a:t>Pecuniary benefit to self or another</a:t>
            </a:r>
          </a:p>
          <a:p>
            <a:r>
              <a:rPr lang="en-US" dirty="0" smtClean="0"/>
              <a:t>No GMCR counterpart</a:t>
            </a:r>
            <a:endParaRPr lang="en-US" dirty="0"/>
          </a:p>
          <a:p>
            <a:pPr>
              <a:buNone/>
            </a:pPr>
            <a:endParaRPr lang="en-US" dirty="0"/>
          </a:p>
        </p:txBody>
      </p:sp>
      <p:sp>
        <p:nvSpPr>
          <p:cNvPr id="5" name="TextBox 4">
            <a:hlinkClick r:id="rId5" action="ppaction://hlinksldjump"/>
          </p:cNvPr>
          <p:cNvSpPr txBox="1"/>
          <p:nvPr>
            <p:custDataLst>
              <p:tags r:id="rId2"/>
            </p:custDataLst>
          </p:nvPr>
        </p:nvSpPr>
        <p:spPr>
          <a:xfrm>
            <a:off x="6019800" y="5257800"/>
            <a:ext cx="22098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Continue</a:t>
            </a:r>
            <a:endParaRPr lang="en-US" sz="1600" b="1" spc="30" dirty="0">
              <a:effectLst>
                <a:outerShdw blurRad="63500" dist="25400" dir="2700000" algn="tl" rotWithShape="0">
                  <a:prstClr val="black">
                    <a:alpha val="35000"/>
                  </a:prstClr>
                </a:outerShdw>
              </a:effectLst>
            </a:endParaRPr>
          </a:p>
        </p:txBody>
      </p:sp>
      <p:pic>
        <p:nvPicPr>
          <p:cNvPr id="6" name="Picture 5"/>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5258474" y="1377090"/>
            <a:ext cx="3580726" cy="3265622"/>
          </a:xfrm>
          <a:prstGeom prst="rect">
            <a:avLst/>
          </a:prstGeom>
          <a:ln w="76200">
            <a:solidFill>
              <a:schemeClr val="bg1"/>
            </a:solidFill>
          </a:ln>
          <a:effectLst>
            <a:outerShdw blurRad="63500" sx="101000" sy="101000" algn="ctr" rotWithShape="0">
              <a:prstClr val="black">
                <a:alpha val="35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Shrewd Supplier</a:t>
            </a:r>
            <a:endParaRPr lang="en-US" dirty="0"/>
          </a:p>
        </p:txBody>
      </p:sp>
      <p:sp>
        <p:nvSpPr>
          <p:cNvPr id="3" name="Content Placeholder 2"/>
          <p:cNvSpPr>
            <a:spLocks noGrp="1"/>
          </p:cNvSpPr>
          <p:nvPr>
            <p:ph idx="1"/>
          </p:nvPr>
        </p:nvSpPr>
        <p:spPr>
          <a:xfrm>
            <a:off x="457200" y="990600"/>
            <a:ext cx="5486400" cy="3810000"/>
          </a:xfrm>
        </p:spPr>
        <p:txBody>
          <a:bodyPr>
            <a:normAutofit/>
          </a:bodyPr>
          <a:lstStyle/>
          <a:p>
            <a:pPr marL="514350" indent="-514350">
              <a:buFont typeface="+mj-lt"/>
              <a:buAutoNum type="arabicPeriod"/>
            </a:pPr>
            <a:r>
              <a:rPr lang="en-US" sz="2400" dirty="0"/>
              <a:t>Can’t accept gifts from </a:t>
            </a:r>
            <a:r>
              <a:rPr lang="en-US" sz="2400" dirty="0" smtClean="0"/>
              <a:t>current or</a:t>
            </a:r>
            <a:r>
              <a:rPr lang="en-US" sz="2400" dirty="0"/>
              <a:t/>
            </a:r>
            <a:br>
              <a:rPr lang="en-US" sz="2400" dirty="0"/>
            </a:br>
            <a:r>
              <a:rPr lang="en-US" sz="2400" dirty="0"/>
              <a:t>future contractors</a:t>
            </a:r>
          </a:p>
          <a:p>
            <a:pPr marL="514350" indent="-514350">
              <a:buFont typeface="+mj-lt"/>
              <a:buAutoNum type="arabicPeriod"/>
            </a:pPr>
            <a:r>
              <a:rPr lang="en-US" sz="2400" dirty="0"/>
              <a:t>Lunch is a “gift”</a:t>
            </a:r>
          </a:p>
          <a:p>
            <a:pPr marL="514350" indent="-514350">
              <a:buFont typeface="+mj-lt"/>
              <a:buAutoNum type="arabicPeriod"/>
            </a:pPr>
            <a:r>
              <a:rPr lang="en-US" sz="2400" dirty="0"/>
              <a:t>Be careful about </a:t>
            </a:r>
            <a:r>
              <a:rPr lang="en-US" sz="2400" dirty="0" smtClean="0"/>
              <a:t>sharing</a:t>
            </a:r>
            <a:br>
              <a:rPr lang="en-US" sz="2400" dirty="0" smtClean="0"/>
            </a:br>
            <a:r>
              <a:rPr lang="en-US" sz="2400" dirty="0" smtClean="0"/>
              <a:t>confidential </a:t>
            </a:r>
            <a:r>
              <a:rPr lang="en-US" sz="2400" dirty="0"/>
              <a:t>information</a:t>
            </a:r>
          </a:p>
          <a:p>
            <a:pPr marL="514350" indent="-514350">
              <a:buFont typeface="+mj-lt"/>
              <a:buAutoNum type="arabicPeriod"/>
            </a:pPr>
            <a:r>
              <a:rPr lang="en-US" sz="2400" dirty="0"/>
              <a:t>State statutes </a:t>
            </a:r>
            <a:r>
              <a:rPr lang="en-US" sz="2400" b="1" dirty="0">
                <a:solidFill>
                  <a:schemeClr val="accent1"/>
                </a:solidFill>
              </a:rPr>
              <a:t>always</a:t>
            </a:r>
            <a:r>
              <a:rPr lang="en-US" sz="2400" dirty="0"/>
              <a:t> apply even if federal funds are used</a:t>
            </a:r>
          </a:p>
          <a:p>
            <a:pPr marL="514350" indent="-514350">
              <a:buFont typeface="+mj-lt"/>
              <a:buAutoNum type="arabicPeriod"/>
            </a:pPr>
            <a:r>
              <a:rPr lang="en-US" sz="2400" b="1" dirty="0" smtClean="0">
                <a:solidFill>
                  <a:schemeClr val="tx2">
                    <a:lumMod val="60000"/>
                    <a:lumOff val="40000"/>
                  </a:schemeClr>
                </a:solidFill>
              </a:rPr>
              <a:t>Two</a:t>
            </a:r>
            <a:r>
              <a:rPr lang="en-US" sz="2400" dirty="0" smtClean="0"/>
              <a:t> statutes govern gifts</a:t>
            </a:r>
            <a:endParaRPr lang="en-US" sz="2400" dirty="0"/>
          </a:p>
          <a:p>
            <a:pPr marL="514350" indent="-514350">
              <a:lnSpc>
                <a:spcPct val="120000"/>
              </a:lnSpc>
              <a:spcBef>
                <a:spcPts val="0"/>
              </a:spcBef>
              <a:spcAft>
                <a:spcPts val="1800"/>
              </a:spcAft>
              <a:buFont typeface="+mj-lt"/>
              <a:buAutoNum type="arabicPeriod"/>
            </a:pPr>
            <a:endParaRPr lang="en-US" sz="2400" dirty="0"/>
          </a:p>
        </p:txBody>
      </p:sp>
      <p:grpSp>
        <p:nvGrpSpPr>
          <p:cNvPr id="13" name="Group 12"/>
          <p:cNvGrpSpPr/>
          <p:nvPr>
            <p:custDataLst>
              <p:tags r:id="rId2"/>
            </p:custDataLst>
          </p:nvPr>
        </p:nvGrpSpPr>
        <p:grpSpPr>
          <a:xfrm>
            <a:off x="6172200" y="786364"/>
            <a:ext cx="2895600" cy="5157236"/>
            <a:chOff x="5943600" y="759855"/>
            <a:chExt cx="2590800" cy="4905455"/>
          </a:xfrm>
        </p:grpSpPr>
        <p:pic>
          <p:nvPicPr>
            <p:cNvPr id="14" name="Picture 13" descr="MM.F.BK.Amber.1.happy.SD.A0.4.sign.png"/>
            <p:cNvPicPr>
              <a:picLocks noChangeAspect="1"/>
            </p:cNvPicPr>
            <p:nvPr/>
          </p:nvPicPr>
          <p:blipFill>
            <a:blip r:embed="rId6" cstate="print"/>
            <a:stretch>
              <a:fillRect/>
            </a:stretch>
          </p:blipFill>
          <p:spPr>
            <a:xfrm>
              <a:off x="5943600" y="759855"/>
              <a:ext cx="2590800" cy="4905455"/>
            </a:xfrm>
            <a:prstGeom prst="rect">
              <a:avLst/>
            </a:prstGeom>
            <a:effectLst>
              <a:outerShdw blurRad="127000" dir="13500000" sy="23000" kx="1200000" algn="br" rotWithShape="0">
                <a:prstClr val="black">
                  <a:alpha val="7000"/>
                </a:prstClr>
              </a:outerShdw>
            </a:effectLst>
          </p:spPr>
        </p:pic>
        <p:sp>
          <p:nvSpPr>
            <p:cNvPr id="15" name="TextBox 14"/>
            <p:cNvSpPr txBox="1"/>
            <p:nvPr/>
          </p:nvSpPr>
          <p:spPr>
            <a:xfrm rot="21433591">
              <a:off x="6204601" y="1938534"/>
              <a:ext cx="2099242" cy="966077"/>
            </a:xfrm>
            <a:prstGeom prst="rect">
              <a:avLst/>
            </a:prstGeom>
            <a:noFill/>
            <a:effectLst/>
          </p:spPr>
          <p:txBody>
            <a:bodyPr wrap="square" rtlCol="0">
              <a:spAutoFit/>
            </a:bodyPr>
            <a:lstStyle/>
            <a:p>
              <a:pPr algn="ctr"/>
              <a:r>
                <a:rPr lang="en-US" sz="6000" b="1" dirty="0" smtClean="0">
                  <a:solidFill>
                    <a:schemeClr val="accent6"/>
                  </a:solidFill>
                  <a:effectLst>
                    <a:outerShdw blurRad="63500" dist="25400" dir="2700000" algn="tl" rotWithShape="0">
                      <a:prstClr val="black">
                        <a:alpha val="37000"/>
                      </a:prstClr>
                    </a:outerShdw>
                  </a:effectLst>
                </a:rPr>
                <a:t>Recap</a:t>
              </a:r>
            </a:p>
          </p:txBody>
        </p:sp>
      </p:grpSp>
      <p:sp>
        <p:nvSpPr>
          <p:cNvPr id="16" name="TextBox 15">
            <a:hlinkClick r:id="rId7" action="ppaction://hlinksldjump"/>
          </p:cNvPr>
          <p:cNvSpPr txBox="1"/>
          <p:nvPr>
            <p:custDataLst>
              <p:tags r:id="rId3"/>
            </p:custDataLst>
          </p:nvPr>
        </p:nvSpPr>
        <p:spPr>
          <a:xfrm>
            <a:off x="3276600" y="5410200"/>
            <a:ext cx="26670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Return to Predicaments</a:t>
            </a:r>
            <a:endParaRPr lang="en-US" sz="1600" b="1" spc="30" dirty="0">
              <a:effectLst>
                <a:outerShdw blurRad="63500" dist="25400" dir="2700000" algn="tl" rotWithShape="0">
                  <a:prstClr val="black">
                    <a:alpha val="35000"/>
                  </a:prstClr>
                </a:outerShdw>
              </a:effectLst>
            </a:endParaRPr>
          </a:p>
        </p:txBody>
      </p:sp>
      <p:sp>
        <p:nvSpPr>
          <p:cNvPr id="17" name="TextBox 16">
            <a:hlinkClick r:id="rId8" action="ppaction://hlinksldjump"/>
          </p:cNvPr>
          <p:cNvSpPr txBox="1"/>
          <p:nvPr>
            <p:custDataLst>
              <p:tags r:id="rId4"/>
            </p:custDataLst>
          </p:nvPr>
        </p:nvSpPr>
        <p:spPr>
          <a:xfrm>
            <a:off x="609600" y="5410200"/>
            <a:ext cx="24384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Restart this Predicament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9" presetClass="emph" presetSubtype="0" nodeType="withEffect">
                                  <p:stCondLst>
                                    <p:cond delay="0"/>
                                  </p:stCondLst>
                                  <p:childTnLst>
                                    <p:set>
                                      <p:cBhvr rctx="PPT">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9" presetClass="emph" presetSubtype="0" nodeType="withEffect">
                                  <p:stCondLst>
                                    <p:cond delay="0"/>
                                  </p:stCondLst>
                                  <p:childTnLst>
                                    <p:set>
                                      <p:cBhvr rctx="PPT">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9" presetClass="emph" presetSubtype="0" nodeType="withEffect">
                                  <p:stCondLst>
                                    <p:cond delay="0"/>
                                  </p:stCondLst>
                                  <p:childTnLst>
                                    <p:set>
                                      <p:cBhvr rctx="PPT">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Helen </a:t>
            </a:r>
            <a:r>
              <a:rPr lang="en-US" dirty="0" err="1" smtClean="0"/>
              <a:t>Healthy’s</a:t>
            </a:r>
            <a:r>
              <a:rPr lang="en-US" dirty="0" smtClean="0"/>
              <a:t> Perplexing Predicaments</a:t>
            </a:r>
            <a:endParaRPr lang="en-US" dirty="0"/>
          </a:p>
        </p:txBody>
      </p:sp>
      <p:sp>
        <p:nvSpPr>
          <p:cNvPr id="3" name="Content Placeholder 2"/>
          <p:cNvSpPr>
            <a:spLocks noGrp="1"/>
          </p:cNvSpPr>
          <p:nvPr>
            <p:ph idx="1"/>
          </p:nvPr>
        </p:nvSpPr>
        <p:spPr>
          <a:xfrm>
            <a:off x="457200" y="990600"/>
            <a:ext cx="7010400" cy="3352800"/>
          </a:xfrm>
        </p:spPr>
        <p:txBody>
          <a:bodyPr>
            <a:noAutofit/>
          </a:bodyPr>
          <a:lstStyle/>
          <a:p>
            <a:pPr marL="0" indent="0">
              <a:buNone/>
            </a:pPr>
            <a:r>
              <a:rPr lang="en-US" sz="2200" dirty="0" smtClean="0"/>
              <a:t>Helen Healthy is the Health Director for Coates County. </a:t>
            </a:r>
          </a:p>
          <a:p>
            <a:pPr marL="0" indent="0">
              <a:spcBef>
                <a:spcPts val="800"/>
              </a:spcBef>
              <a:buNone/>
            </a:pPr>
            <a:r>
              <a:rPr lang="en-US" sz="2200" dirty="0" smtClean="0"/>
              <a:t>The Coates County Board of Health has enthusiastically approved Helen’s proposal to establish a free senior citizen wellness clinic.</a:t>
            </a:r>
          </a:p>
          <a:p>
            <a:pPr marL="0" indent="0">
              <a:spcBef>
                <a:spcPts val="800"/>
              </a:spcBef>
              <a:buNone/>
            </a:pPr>
            <a:r>
              <a:rPr lang="en-US" sz="2200" dirty="0" smtClean="0"/>
              <a:t>The clinic will be funded by a federal grant matched with county funds.  </a:t>
            </a:r>
          </a:p>
          <a:p>
            <a:pPr marL="0" indent="0">
              <a:spcBef>
                <a:spcPts val="800"/>
              </a:spcBef>
              <a:buNone/>
            </a:pPr>
            <a:r>
              <a:rPr lang="en-US" sz="2200" dirty="0" smtClean="0"/>
              <a:t>Local health care professionals will be hired to provide health screenings, and the clinic site will include a multi-purpose room.</a:t>
            </a:r>
            <a:endParaRPr lang="en-US" sz="2200" dirty="0"/>
          </a:p>
        </p:txBody>
      </p:sp>
      <p:sp>
        <p:nvSpPr>
          <p:cNvPr id="8" name="TextBox 7"/>
          <p:cNvSpPr txBox="1"/>
          <p:nvPr/>
        </p:nvSpPr>
        <p:spPr>
          <a:xfrm>
            <a:off x="457200" y="4598313"/>
            <a:ext cx="6096000" cy="430887"/>
          </a:xfrm>
          <a:prstGeom prst="rect">
            <a:avLst/>
          </a:prstGeom>
          <a:noFill/>
        </p:spPr>
        <p:txBody>
          <a:bodyPr wrap="square" rtlCol="0">
            <a:spAutoFit/>
          </a:bodyPr>
          <a:lstStyle/>
          <a:p>
            <a:r>
              <a:rPr lang="en-US" sz="2200" b="1" dirty="0" smtClean="0"/>
              <a:t>Which predicament would you like to view?</a:t>
            </a:r>
            <a:endParaRPr lang="en-US" sz="2200" b="1" dirty="0"/>
          </a:p>
        </p:txBody>
      </p:sp>
      <p:pic>
        <p:nvPicPr>
          <p:cNvPr id="9" name="Picture 8"/>
          <p:cNvPicPr>
            <a:picLocks noChangeAspect="1"/>
          </p:cNvPicPr>
          <p:nvPr>
            <p:custDataLst>
              <p:tags r:id="rId2"/>
            </p:custDataLst>
          </p:nvPr>
        </p:nvPicPr>
        <p:blipFill>
          <a:blip r:embed="rId6" cstate="print">
            <a:extLst>
              <a:ext uri="{28A0092B-C50C-407E-A947-70E740481C1C}">
                <a14:useLocalDpi xmlns="" xmlns:a14="http://schemas.microsoft.com/office/drawing/2010/main" val="0"/>
              </a:ext>
            </a:extLst>
          </a:blip>
          <a:stretch>
            <a:fillRect/>
          </a:stretch>
        </p:blipFill>
        <p:spPr>
          <a:xfrm flipH="1">
            <a:off x="7121434" y="1025013"/>
            <a:ext cx="1717766" cy="4788923"/>
          </a:xfrm>
          <a:prstGeom prst="rect">
            <a:avLst/>
          </a:prstGeom>
          <a:effectLst>
            <a:outerShdw blurRad="127000" dir="13500000" sy="23000" kx="1200000" algn="br" rotWithShape="0">
              <a:prstClr val="black">
                <a:alpha val="7000"/>
              </a:prstClr>
            </a:outerShdw>
          </a:effectLst>
        </p:spPr>
      </p:pic>
      <p:sp>
        <p:nvSpPr>
          <p:cNvPr id="10" name="TextBox 9">
            <a:hlinkClick r:id="rId7" action="ppaction://hlinksldjump"/>
          </p:cNvPr>
          <p:cNvSpPr txBox="1"/>
          <p:nvPr>
            <p:custDataLst>
              <p:tags r:id="rId3"/>
            </p:custDataLst>
          </p:nvPr>
        </p:nvSpPr>
        <p:spPr>
          <a:xfrm>
            <a:off x="609600" y="5160407"/>
            <a:ext cx="1600200" cy="783193"/>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spc="30" dirty="0" smtClean="0">
                <a:effectLst>
                  <a:outerShdw blurRad="63500" dist="25400" dir="2700000" algn="tl" rotWithShape="0">
                    <a:prstClr val="black">
                      <a:alpha val="35000"/>
                    </a:prstClr>
                  </a:outerShdw>
                </a:effectLst>
              </a:rPr>
              <a:t>The Fervent Physician</a:t>
            </a:r>
            <a:endParaRPr lang="en-US" sz="2000" b="1" spc="30" dirty="0">
              <a:effectLst>
                <a:outerShdw blurRad="63500" dist="25400" dir="2700000" algn="tl" rotWithShape="0">
                  <a:prstClr val="black">
                    <a:alpha val="35000"/>
                  </a:prstClr>
                </a:outerShdw>
              </a:effectLst>
            </a:endParaRPr>
          </a:p>
        </p:txBody>
      </p:sp>
      <p:sp>
        <p:nvSpPr>
          <p:cNvPr id="11" name="TextBox 10">
            <a:hlinkClick r:id="rId8" action="ppaction://hlinksldjump"/>
          </p:cNvPr>
          <p:cNvSpPr txBox="1"/>
          <p:nvPr>
            <p:custDataLst>
              <p:tags r:id="rId4"/>
            </p:custDataLst>
          </p:nvPr>
        </p:nvSpPr>
        <p:spPr>
          <a:xfrm>
            <a:off x="2659380" y="5160407"/>
            <a:ext cx="1760220" cy="783193"/>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spc="30" dirty="0" smtClean="0">
                <a:effectLst>
                  <a:outerShdw blurRad="63500" dist="25400" dir="2700000" algn="tl" rotWithShape="0">
                    <a:prstClr val="black">
                      <a:alpha val="35000"/>
                    </a:prstClr>
                  </a:outerShdw>
                </a:effectLst>
              </a:rPr>
              <a:t>The Shrewd Supplier</a:t>
            </a:r>
            <a:endParaRPr lang="en-US" sz="2000" b="1" spc="30" dirty="0">
              <a:effectLst>
                <a:outerShdw blurRad="63500" dist="25400" dir="2700000" algn="tl" rotWithShape="0">
                  <a:prstClr val="black">
                    <a:alpha val="35000"/>
                  </a:prstClr>
                </a:outerShdw>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Fervent Physician</a:t>
            </a:r>
            <a:endParaRPr lang="en-US" dirty="0"/>
          </a:p>
        </p:txBody>
      </p:sp>
      <p:sp>
        <p:nvSpPr>
          <p:cNvPr id="3" name="Content Placeholder 2"/>
          <p:cNvSpPr>
            <a:spLocks noGrp="1"/>
          </p:cNvSpPr>
          <p:nvPr>
            <p:ph idx="1"/>
          </p:nvPr>
        </p:nvSpPr>
        <p:spPr>
          <a:xfrm>
            <a:off x="457200" y="990600"/>
            <a:ext cx="5334000" cy="3657600"/>
          </a:xfrm>
        </p:spPr>
        <p:txBody>
          <a:bodyPr>
            <a:noAutofit/>
          </a:bodyPr>
          <a:lstStyle/>
          <a:p>
            <a:pPr marL="0" indent="0">
              <a:buNone/>
            </a:pPr>
            <a:r>
              <a:rPr lang="en-US" sz="2400" dirty="0" smtClean="0"/>
              <a:t>Dr. Noble, a physician member of Helen’s Board, eagerly pays Helen a visit to discuss his interest in being hired to work in the clinic.</a:t>
            </a:r>
          </a:p>
          <a:p>
            <a:pPr marL="0" indent="0">
              <a:buNone/>
            </a:pPr>
            <a:endParaRPr lang="en-US" sz="2400" dirty="0" smtClean="0"/>
          </a:p>
          <a:p>
            <a:pPr marL="0" indent="0">
              <a:buNone/>
            </a:pPr>
            <a:r>
              <a:rPr lang="en-US" sz="2400" dirty="0" smtClean="0"/>
              <a:t>During the conversation, Dr. Noble also suggests that Helen consider hiring his son, a physical therapist with advanced training in gerontology.</a:t>
            </a:r>
            <a:endParaRPr lang="en-US" sz="2400" dirty="0"/>
          </a:p>
        </p:txBody>
      </p:sp>
      <p:sp>
        <p:nvSpPr>
          <p:cNvPr id="8" name="TextBox 7"/>
          <p:cNvSpPr txBox="1"/>
          <p:nvPr/>
        </p:nvSpPr>
        <p:spPr>
          <a:xfrm>
            <a:off x="457200" y="4648200"/>
            <a:ext cx="4953000" cy="461665"/>
          </a:xfrm>
          <a:prstGeom prst="rect">
            <a:avLst/>
          </a:prstGeom>
          <a:noFill/>
        </p:spPr>
        <p:txBody>
          <a:bodyPr wrap="square" rtlCol="0">
            <a:spAutoFit/>
          </a:bodyPr>
          <a:lstStyle/>
          <a:p>
            <a:r>
              <a:rPr lang="en-US" sz="2400" b="1" dirty="0" smtClean="0"/>
              <a:t>Can Helen hire Dr. Noble?</a:t>
            </a:r>
            <a:endParaRPr lang="en-US" sz="2400" b="1" dirty="0"/>
          </a:p>
        </p:txBody>
      </p:sp>
      <p:sp>
        <p:nvSpPr>
          <p:cNvPr id="11" name="TextBox 10">
            <a:hlinkClick r:id="rId6" action="ppaction://hlinksldjump"/>
          </p:cNvPr>
          <p:cNvSpPr txBox="1"/>
          <p:nvPr>
            <p:custDataLst>
              <p:tags r:id="rId2"/>
            </p:custDataLst>
          </p:nvPr>
        </p:nvSpPr>
        <p:spPr>
          <a:xfrm>
            <a:off x="609600" y="52204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Yes</a:t>
            </a:r>
            <a:endParaRPr lang="en-US" sz="3200" b="1" dirty="0">
              <a:effectLst>
                <a:outerShdw blurRad="38100" dist="38100" dir="2700000" algn="tl">
                  <a:srgbClr val="000000">
                    <a:alpha val="43137"/>
                  </a:srgbClr>
                </a:outerShdw>
              </a:effectLst>
            </a:endParaRPr>
          </a:p>
        </p:txBody>
      </p:sp>
      <p:sp>
        <p:nvSpPr>
          <p:cNvPr id="12" name="TextBox 11">
            <a:hlinkClick r:id="rId6" action="ppaction://hlinksldjump"/>
          </p:cNvPr>
          <p:cNvSpPr txBox="1"/>
          <p:nvPr>
            <p:custDataLst>
              <p:tags r:id="rId3"/>
            </p:custDataLst>
          </p:nvPr>
        </p:nvSpPr>
        <p:spPr>
          <a:xfrm>
            <a:off x="2209800" y="52204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No</a:t>
            </a:r>
            <a:endParaRPr lang="en-US" sz="3200" b="1" dirty="0">
              <a:effectLst>
                <a:outerShdw blurRad="38100" dist="38100" dir="2700000" algn="tl">
                  <a:srgbClr val="000000">
                    <a:alpha val="43137"/>
                  </a:srgbClr>
                </a:outerShdw>
              </a:effectLst>
            </a:endParaRPr>
          </a:p>
        </p:txBody>
      </p:sp>
      <p:pic>
        <p:nvPicPr>
          <p:cNvPr id="13" name="Picture 12"/>
          <p:cNvPicPr>
            <a:picLocks noChangeAspect="1"/>
          </p:cNvPicPr>
          <p:nvPr>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flipH="1">
            <a:off x="7121434" y="1025013"/>
            <a:ext cx="1717766" cy="4788923"/>
          </a:xfrm>
          <a:prstGeom prst="rect">
            <a:avLst/>
          </a:prstGeom>
          <a:effectLst>
            <a:outerShdw blurRad="127000" dir="13500000" sy="23000" kx="1200000" algn="br" rotWithShape="0">
              <a:prstClr val="black">
                <a:alpha val="7000"/>
              </a:prstClr>
            </a:outerShdw>
          </a:effectLst>
        </p:spPr>
      </p:pic>
      <p:pic>
        <p:nvPicPr>
          <p:cNvPr id="14" name="Picture 1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flipH="1">
            <a:off x="6172200" y="1270454"/>
            <a:ext cx="1211789" cy="4520746"/>
          </a:xfrm>
          <a:prstGeom prst="rect">
            <a:avLst/>
          </a:prstGeom>
          <a:effectLst>
            <a:outerShdw blurRad="127000" dir="13500000" sy="23000" kx="1200000" algn="br" rotWithShape="0">
              <a:prstClr val="black">
                <a:alpha val="7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57800" y="1219200"/>
            <a:ext cx="3722989" cy="3886200"/>
          </a:xfrm>
          <a:prstGeom prst="rect">
            <a:avLst/>
          </a:prstGeom>
          <a:noFill/>
          <a:ln>
            <a:noFill/>
          </a:ln>
        </p:spPr>
      </p:pic>
      <p:sp>
        <p:nvSpPr>
          <p:cNvPr id="2" name="Title 1"/>
          <p:cNvSpPr>
            <a:spLocks noGrp="1"/>
          </p:cNvSpPr>
          <p:nvPr>
            <p:ph type="title"/>
          </p:nvPr>
        </p:nvSpPr>
        <p:spPr/>
        <p:txBody>
          <a:bodyPr>
            <a:normAutofit/>
          </a:bodyPr>
          <a:lstStyle/>
          <a:p>
            <a:r>
              <a:rPr lang="en-US" dirty="0" smtClean="0"/>
              <a:t>The Fervent Physician</a:t>
            </a:r>
            <a:endParaRPr lang="en-US" dirty="0"/>
          </a:p>
        </p:txBody>
      </p:sp>
      <p:sp>
        <p:nvSpPr>
          <p:cNvPr id="3" name="Content Placeholder 2"/>
          <p:cNvSpPr>
            <a:spLocks noGrp="1"/>
          </p:cNvSpPr>
          <p:nvPr>
            <p:ph idx="1"/>
          </p:nvPr>
        </p:nvSpPr>
        <p:spPr>
          <a:xfrm>
            <a:off x="533400" y="851570"/>
            <a:ext cx="5257800" cy="5115246"/>
          </a:xfrm>
        </p:spPr>
        <p:txBody>
          <a:bodyPr wrap="square">
            <a:spAutoFit/>
          </a:bodyPr>
          <a:lstStyle/>
          <a:p>
            <a:pPr marL="0" indent="0">
              <a:buNone/>
            </a:pPr>
            <a:r>
              <a:rPr lang="en-US" sz="2400" b="1" i="1" dirty="0" smtClean="0">
                <a:solidFill>
                  <a:schemeClr val="accent1"/>
                </a:solidFill>
              </a:rPr>
              <a:t>MAYBE </a:t>
            </a:r>
            <a:r>
              <a:rPr lang="en-US" sz="2400" b="1" i="1" dirty="0" smtClean="0"/>
              <a:t>. . .</a:t>
            </a:r>
            <a:endParaRPr lang="en-US" sz="2400" dirty="0" smtClean="0"/>
          </a:p>
          <a:p>
            <a:pPr marL="0" indent="0">
              <a:buNone/>
            </a:pPr>
            <a:r>
              <a:rPr lang="en-US" sz="2400" b="1" dirty="0" smtClean="0"/>
              <a:t>Local Funds </a:t>
            </a:r>
            <a:r>
              <a:rPr lang="en-US" sz="2400" dirty="0" smtClean="0"/>
              <a:t>(G.S. 14-234)</a:t>
            </a:r>
            <a:r>
              <a:rPr lang="en-US" sz="2400" b="1" dirty="0" smtClean="0"/>
              <a:t>:</a:t>
            </a:r>
          </a:p>
          <a:p>
            <a:r>
              <a:rPr lang="en-US" sz="2400" dirty="0" smtClean="0"/>
              <a:t>Deriving a direct benefit</a:t>
            </a:r>
          </a:p>
          <a:p>
            <a:r>
              <a:rPr lang="en-US" sz="2400" dirty="0" smtClean="0"/>
              <a:t>Making or administering a contract</a:t>
            </a:r>
          </a:p>
          <a:p>
            <a:pPr lvl="1"/>
            <a:r>
              <a:rPr lang="en-US" sz="2000" dirty="0" smtClean="0"/>
              <a:t>Small jurisdiction exception (with limits)</a:t>
            </a:r>
          </a:p>
          <a:p>
            <a:r>
              <a:rPr lang="en-US" sz="2400" dirty="0" smtClean="0"/>
              <a:t>Attempting to influence</a:t>
            </a:r>
          </a:p>
          <a:p>
            <a:r>
              <a:rPr lang="en-US" sz="2400" dirty="0" smtClean="0"/>
              <a:t>Accepting a gift/favor in exchange for influencing contract award</a:t>
            </a:r>
          </a:p>
          <a:p>
            <a:pPr>
              <a:buNone/>
            </a:pPr>
            <a:r>
              <a:rPr lang="en-US" sz="2400" b="1" dirty="0" smtClean="0"/>
              <a:t>Federal Funds </a:t>
            </a:r>
            <a:r>
              <a:rPr lang="en-US" sz="2400" dirty="0" smtClean="0"/>
              <a:t>(GMCR)</a:t>
            </a:r>
            <a:r>
              <a:rPr lang="en-US" sz="2400" b="1" dirty="0" smtClean="0"/>
              <a:t>:</a:t>
            </a:r>
          </a:p>
          <a:p>
            <a:r>
              <a:rPr lang="en-US" sz="2400" dirty="0" smtClean="0"/>
              <a:t>Real or apparent conflict</a:t>
            </a:r>
          </a:p>
          <a:p>
            <a:r>
              <a:rPr lang="en-US" sz="2400" dirty="0" smtClean="0"/>
              <a:t>Financial or other interest</a:t>
            </a:r>
          </a:p>
          <a:p>
            <a:pPr lvl="1"/>
            <a:r>
              <a:rPr lang="en-US" sz="2000" dirty="0" smtClean="0"/>
              <a:t>“Not substantial” exception</a:t>
            </a:r>
          </a:p>
        </p:txBody>
      </p:sp>
      <p:sp>
        <p:nvSpPr>
          <p:cNvPr id="5" name="TextBox 4">
            <a:hlinkClick r:id="rId5" action="ppaction://hlinksldjump"/>
          </p:cNvPr>
          <p:cNvSpPr txBox="1"/>
          <p:nvPr>
            <p:custDataLst>
              <p:tags r:id="rId2"/>
            </p:custDataLst>
          </p:nvPr>
        </p:nvSpPr>
        <p:spPr>
          <a:xfrm>
            <a:off x="5943600" y="5562600"/>
            <a:ext cx="22098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Continue</a:t>
            </a:r>
            <a:endParaRPr lang="en-US" sz="1600" b="1" spc="30" dirty="0">
              <a:effectLst>
                <a:outerShdw blurRad="63500" dist="25400" dir="2700000" algn="tl" rotWithShape="0">
                  <a:prstClr val="black">
                    <a:alpha val="35000"/>
                  </a:prstClr>
                </a:outerShdw>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par>
                                <p:cTn id="42" presetID="9" presetClass="emph" presetSubtype="0" nodeType="withEffect">
                                  <p:stCondLst>
                                    <p:cond delay="0"/>
                                  </p:stCondLst>
                                  <p:childTnLst>
                                    <p:set>
                                      <p:cBhvr rctx="PPT">
                                        <p:cTn id="43" dur="indefinite"/>
                                        <p:tgtEl>
                                          <p:spTgt spid="3">
                                            <p:txEl>
                                              <p:pRg st="1" end="1"/>
                                            </p:txEl>
                                          </p:spTgt>
                                        </p:tgtEl>
                                        <p:attrNameLst>
                                          <p:attrName>style.opacity</p:attrName>
                                        </p:attrNameLst>
                                      </p:cBhvr>
                                      <p:to>
                                        <p:strVal val="0.5"/>
                                      </p:to>
                                    </p:set>
                                    <p:animEffect filter="image" prLst="opacity: 0.5">
                                      <p:cBhvr rctx="IE">
                                        <p:cTn id="44" dur="indefinite"/>
                                        <p:tgtEl>
                                          <p:spTgt spid="3">
                                            <p:txEl>
                                              <p:pRg st="1" end="1"/>
                                            </p:txEl>
                                          </p:spTgt>
                                        </p:tgtEl>
                                      </p:cBhvr>
                                    </p:animEffect>
                                  </p:childTnLst>
                                </p:cTn>
                              </p:par>
                              <p:par>
                                <p:cTn id="45" presetID="9" presetClass="emph" presetSubtype="0" nodeType="withEffect">
                                  <p:stCondLst>
                                    <p:cond delay="0"/>
                                  </p:stCondLst>
                                  <p:childTnLst>
                                    <p:set>
                                      <p:cBhvr rctx="PPT">
                                        <p:cTn id="46" dur="indefinite"/>
                                        <p:tgtEl>
                                          <p:spTgt spid="3">
                                            <p:txEl>
                                              <p:pRg st="2" end="2"/>
                                            </p:txEl>
                                          </p:spTgt>
                                        </p:tgtEl>
                                        <p:attrNameLst>
                                          <p:attrName>style.opacity</p:attrName>
                                        </p:attrNameLst>
                                      </p:cBhvr>
                                      <p:to>
                                        <p:strVal val="0.5"/>
                                      </p:to>
                                    </p:set>
                                    <p:animEffect filter="image" prLst="opacity: 0.5">
                                      <p:cBhvr rctx="IE">
                                        <p:cTn id="47" dur="indefinite"/>
                                        <p:tgtEl>
                                          <p:spTgt spid="3">
                                            <p:txEl>
                                              <p:pRg st="2" end="2"/>
                                            </p:txEl>
                                          </p:spTgt>
                                        </p:tgtEl>
                                      </p:cBhvr>
                                    </p:animEffect>
                                  </p:childTnLst>
                                </p:cTn>
                              </p:par>
                              <p:par>
                                <p:cTn id="48" presetID="9" presetClass="emph" presetSubtype="0" nodeType="withEffect">
                                  <p:stCondLst>
                                    <p:cond delay="0"/>
                                  </p:stCondLst>
                                  <p:childTnLst>
                                    <p:set>
                                      <p:cBhvr rctx="PPT">
                                        <p:cTn id="49" dur="indefinite"/>
                                        <p:tgtEl>
                                          <p:spTgt spid="3">
                                            <p:txEl>
                                              <p:pRg st="3" end="3"/>
                                            </p:txEl>
                                          </p:spTgt>
                                        </p:tgtEl>
                                        <p:attrNameLst>
                                          <p:attrName>style.opacity</p:attrName>
                                        </p:attrNameLst>
                                      </p:cBhvr>
                                      <p:to>
                                        <p:strVal val="0.5"/>
                                      </p:to>
                                    </p:set>
                                    <p:animEffect filter="image" prLst="opacity: 0.5">
                                      <p:cBhvr rctx="IE">
                                        <p:cTn id="50" dur="indefinite"/>
                                        <p:tgtEl>
                                          <p:spTgt spid="3">
                                            <p:txEl>
                                              <p:pRg st="3" end="3"/>
                                            </p:txEl>
                                          </p:spTgt>
                                        </p:tgtEl>
                                      </p:cBhvr>
                                    </p:animEffect>
                                  </p:childTnLst>
                                </p:cTn>
                              </p:par>
                              <p:par>
                                <p:cTn id="51" presetID="9" presetClass="emph" presetSubtype="0" nodeType="withEffect">
                                  <p:stCondLst>
                                    <p:cond delay="0"/>
                                  </p:stCondLst>
                                  <p:childTnLst>
                                    <p:set>
                                      <p:cBhvr rctx="PPT">
                                        <p:cTn id="52" dur="indefinite"/>
                                        <p:tgtEl>
                                          <p:spTgt spid="3">
                                            <p:txEl>
                                              <p:pRg st="4" end="4"/>
                                            </p:txEl>
                                          </p:spTgt>
                                        </p:tgtEl>
                                        <p:attrNameLst>
                                          <p:attrName>style.opacity</p:attrName>
                                        </p:attrNameLst>
                                      </p:cBhvr>
                                      <p:to>
                                        <p:strVal val="0.5"/>
                                      </p:to>
                                    </p:set>
                                    <p:animEffect filter="image" prLst="opacity: 0.5">
                                      <p:cBhvr rctx="IE">
                                        <p:cTn id="53" dur="indefinite"/>
                                        <p:tgtEl>
                                          <p:spTgt spid="3">
                                            <p:txEl>
                                              <p:pRg st="4" end="4"/>
                                            </p:txEl>
                                          </p:spTgt>
                                        </p:tgtEl>
                                      </p:cBhvr>
                                    </p:animEffect>
                                  </p:childTnLst>
                                </p:cTn>
                              </p:par>
                              <p:par>
                                <p:cTn id="54" presetID="9" presetClass="emph" presetSubtype="0" nodeType="withEffect">
                                  <p:stCondLst>
                                    <p:cond delay="0"/>
                                  </p:stCondLst>
                                  <p:childTnLst>
                                    <p:set>
                                      <p:cBhvr rctx="PPT">
                                        <p:cTn id="55" dur="indefinite"/>
                                        <p:tgtEl>
                                          <p:spTgt spid="3">
                                            <p:txEl>
                                              <p:pRg st="5" end="5"/>
                                            </p:txEl>
                                          </p:spTgt>
                                        </p:tgtEl>
                                        <p:attrNameLst>
                                          <p:attrName>style.opacity</p:attrName>
                                        </p:attrNameLst>
                                      </p:cBhvr>
                                      <p:to>
                                        <p:strVal val="0.5"/>
                                      </p:to>
                                    </p:set>
                                    <p:animEffect filter="image" prLst="opacity: 0.5">
                                      <p:cBhvr rctx="IE">
                                        <p:cTn id="56" dur="indefinite"/>
                                        <p:tgtEl>
                                          <p:spTgt spid="3">
                                            <p:txEl>
                                              <p:pRg st="5" end="5"/>
                                            </p:txEl>
                                          </p:spTgt>
                                        </p:tgtEl>
                                      </p:cBhvr>
                                    </p:animEffect>
                                  </p:childTnLst>
                                </p:cTn>
                              </p:par>
                              <p:par>
                                <p:cTn id="57" presetID="9" presetClass="emph" presetSubtype="0" nodeType="withEffect">
                                  <p:stCondLst>
                                    <p:cond delay="0"/>
                                  </p:stCondLst>
                                  <p:childTnLst>
                                    <p:set>
                                      <p:cBhvr rctx="PPT">
                                        <p:cTn id="58" dur="indefinite"/>
                                        <p:tgtEl>
                                          <p:spTgt spid="3">
                                            <p:txEl>
                                              <p:pRg st="6" end="6"/>
                                            </p:txEl>
                                          </p:spTgt>
                                        </p:tgtEl>
                                        <p:attrNameLst>
                                          <p:attrName>style.opacity</p:attrName>
                                        </p:attrNameLst>
                                      </p:cBhvr>
                                      <p:to>
                                        <p:strVal val="0.5"/>
                                      </p:to>
                                    </p:set>
                                    <p:animEffect filter="image" prLst="opacity: 0.5">
                                      <p:cBhvr rctx="IE">
                                        <p:cTn id="59" dur="indefinite"/>
                                        <p:tgtEl>
                                          <p:spTgt spid="3">
                                            <p:txEl>
                                              <p:pRg st="6" end="6"/>
                                            </p:txEl>
                                          </p:spTgt>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childTnLst>
                                </p:cTn>
                              </p:par>
                            </p:childTnLst>
                          </p:cTn>
                        </p:par>
                        <p:par>
                          <p:cTn id="68" fill="hold">
                            <p:stCondLst>
                              <p:cond delay="3000"/>
                            </p:stCondLst>
                            <p:childTnLst>
                              <p:par>
                                <p:cTn id="69" presetID="10" presetClass="entr" presetSubtype="0" fill="hold" nodeType="after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childTnLst>
                                </p:cTn>
                              </p:par>
                              <p:par>
                                <p:cTn id="77" presetID="9" presetClass="emph" presetSubtype="0" nodeType="withEffect">
                                  <p:stCondLst>
                                    <p:cond delay="0"/>
                                  </p:stCondLst>
                                  <p:childTnLst>
                                    <p:set>
                                      <p:cBhvr rctx="PPT">
                                        <p:cTn id="78" dur="indefinite"/>
                                        <p:tgtEl>
                                          <p:spTgt spid="3">
                                            <p:txEl>
                                              <p:pRg st="7" end="7"/>
                                            </p:txEl>
                                          </p:spTgt>
                                        </p:tgtEl>
                                        <p:attrNameLst>
                                          <p:attrName>style.opacity</p:attrName>
                                        </p:attrNameLst>
                                      </p:cBhvr>
                                      <p:to>
                                        <p:strVal val="0.5"/>
                                      </p:to>
                                    </p:set>
                                    <p:animEffect filter="image" prLst="opacity: 0.5">
                                      <p:cBhvr rctx="IE">
                                        <p:cTn id="79" dur="indefinite"/>
                                        <p:tgtEl>
                                          <p:spTgt spid="3">
                                            <p:txEl>
                                              <p:pRg st="7" end="7"/>
                                            </p:txEl>
                                          </p:spTgt>
                                        </p:tgtEl>
                                      </p:cBhvr>
                                    </p:animEffect>
                                  </p:childTnLst>
                                </p:cTn>
                              </p:par>
                              <p:par>
                                <p:cTn id="80" presetID="9" presetClass="emph" presetSubtype="0" nodeType="withEffect">
                                  <p:stCondLst>
                                    <p:cond delay="0"/>
                                  </p:stCondLst>
                                  <p:childTnLst>
                                    <p:set>
                                      <p:cBhvr rctx="PPT">
                                        <p:cTn id="81" dur="indefinite"/>
                                        <p:tgtEl>
                                          <p:spTgt spid="3">
                                            <p:txEl>
                                              <p:pRg st="8" end="8"/>
                                            </p:txEl>
                                          </p:spTgt>
                                        </p:tgtEl>
                                        <p:attrNameLst>
                                          <p:attrName>style.opacity</p:attrName>
                                        </p:attrNameLst>
                                      </p:cBhvr>
                                      <p:to>
                                        <p:strVal val="0.5"/>
                                      </p:to>
                                    </p:set>
                                    <p:animEffect filter="image" prLst="opacity: 0.5">
                                      <p:cBhvr rctx="IE">
                                        <p:cTn id="82" dur="indefinite"/>
                                        <p:tgtEl>
                                          <p:spTgt spid="3">
                                            <p:txEl>
                                              <p:pRg st="8" end="8"/>
                                            </p:txEl>
                                          </p:spTgt>
                                        </p:tgtEl>
                                      </p:cBhvr>
                                    </p:animEffect>
                                  </p:childTnLst>
                                </p:cTn>
                              </p:par>
                              <p:par>
                                <p:cTn id="83" presetID="9" presetClass="emph" presetSubtype="0" nodeType="withEffect">
                                  <p:stCondLst>
                                    <p:cond delay="0"/>
                                  </p:stCondLst>
                                  <p:childTnLst>
                                    <p:set>
                                      <p:cBhvr rctx="PPT">
                                        <p:cTn id="84" dur="indefinite"/>
                                        <p:tgtEl>
                                          <p:spTgt spid="3">
                                            <p:txEl>
                                              <p:pRg st="9" end="9"/>
                                            </p:txEl>
                                          </p:spTgt>
                                        </p:tgtEl>
                                        <p:attrNameLst>
                                          <p:attrName>style.opacity</p:attrName>
                                        </p:attrNameLst>
                                      </p:cBhvr>
                                      <p:to>
                                        <p:strVal val="0.5"/>
                                      </p:to>
                                    </p:set>
                                    <p:animEffect filter="image" prLst="opacity: 0.5">
                                      <p:cBhvr rctx="IE">
                                        <p:cTn id="85" dur="indefinite"/>
                                        <p:tgtEl>
                                          <p:spTgt spid="3">
                                            <p:txEl>
                                              <p:pRg st="9" end="9"/>
                                            </p:txEl>
                                          </p:spTgt>
                                        </p:tgtEl>
                                      </p:cBhvr>
                                    </p:animEffect>
                                  </p:childTnLst>
                                </p:cTn>
                              </p:par>
                              <p:par>
                                <p:cTn id="86" presetID="9" presetClass="emph" presetSubtype="0" nodeType="withEffect">
                                  <p:stCondLst>
                                    <p:cond delay="0"/>
                                  </p:stCondLst>
                                  <p:childTnLst>
                                    <p:set>
                                      <p:cBhvr rctx="PPT">
                                        <p:cTn id="87" dur="indefinite"/>
                                        <p:tgtEl>
                                          <p:spTgt spid="3">
                                            <p:txEl>
                                              <p:pRg st="10" end="10"/>
                                            </p:txEl>
                                          </p:spTgt>
                                        </p:tgtEl>
                                        <p:attrNameLst>
                                          <p:attrName>style.opacity</p:attrName>
                                        </p:attrNameLst>
                                      </p:cBhvr>
                                      <p:to>
                                        <p:strVal val="0.5"/>
                                      </p:to>
                                    </p:set>
                                    <p:animEffect filter="image" prLst="opacity: 0.5">
                                      <p:cBhvr rctx="IE">
                                        <p:cTn id="88" dur="indefinite"/>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Fervent Physician</a:t>
            </a:r>
            <a:endParaRPr lang="en-US" dirty="0"/>
          </a:p>
        </p:txBody>
      </p:sp>
      <p:sp>
        <p:nvSpPr>
          <p:cNvPr id="3" name="Content Placeholder 2"/>
          <p:cNvSpPr>
            <a:spLocks noGrp="1"/>
          </p:cNvSpPr>
          <p:nvPr>
            <p:ph idx="1"/>
          </p:nvPr>
        </p:nvSpPr>
        <p:spPr>
          <a:xfrm>
            <a:off x="457200" y="990600"/>
            <a:ext cx="5181600" cy="3581400"/>
          </a:xfrm>
        </p:spPr>
        <p:txBody>
          <a:bodyPr>
            <a:noAutofit/>
          </a:bodyPr>
          <a:lstStyle/>
          <a:p>
            <a:pPr marL="0" indent="0">
              <a:buNone/>
            </a:pPr>
            <a:r>
              <a:rPr lang="en-US" sz="2400" dirty="0"/>
              <a:t>Dr. Noble, a physician member of Helen’s Board, eagerly pays Helen a visit to discuss his interest in being hired to work in the </a:t>
            </a:r>
            <a:r>
              <a:rPr lang="en-US" sz="2400" dirty="0" smtClean="0"/>
              <a:t>clinic.</a:t>
            </a:r>
          </a:p>
          <a:p>
            <a:pPr marL="0" indent="0">
              <a:buNone/>
            </a:pPr>
            <a:endParaRPr lang="en-US" sz="2400" dirty="0" smtClean="0"/>
          </a:p>
          <a:p>
            <a:pPr marL="0" indent="0">
              <a:buNone/>
            </a:pPr>
            <a:r>
              <a:rPr lang="en-US" sz="2400" dirty="0" smtClean="0"/>
              <a:t>During </a:t>
            </a:r>
            <a:r>
              <a:rPr lang="en-US" sz="2400" dirty="0"/>
              <a:t>the conversation, Dr. Noble also suggests that Helen consider hiring his son, a physical therapist with advanced training in gerontology.</a:t>
            </a:r>
          </a:p>
          <a:p>
            <a:pPr>
              <a:buNone/>
            </a:pPr>
            <a:endParaRPr lang="en-US" sz="2000" dirty="0"/>
          </a:p>
        </p:txBody>
      </p:sp>
      <p:sp>
        <p:nvSpPr>
          <p:cNvPr id="8" name="TextBox 7"/>
          <p:cNvSpPr txBox="1"/>
          <p:nvPr/>
        </p:nvSpPr>
        <p:spPr>
          <a:xfrm>
            <a:off x="457200" y="4648200"/>
            <a:ext cx="5257800" cy="461665"/>
          </a:xfrm>
          <a:prstGeom prst="rect">
            <a:avLst/>
          </a:prstGeom>
          <a:noFill/>
        </p:spPr>
        <p:txBody>
          <a:bodyPr wrap="square" rtlCol="0">
            <a:spAutoFit/>
          </a:bodyPr>
          <a:lstStyle/>
          <a:p>
            <a:r>
              <a:rPr lang="en-US" sz="2400" b="1" dirty="0" smtClean="0"/>
              <a:t>Can Helen hire Dr. Noble’s son?</a:t>
            </a:r>
            <a:endParaRPr lang="en-US" sz="2400" b="1" dirty="0"/>
          </a:p>
        </p:txBody>
      </p:sp>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H="1">
            <a:off x="6172200" y="1270454"/>
            <a:ext cx="1211789" cy="4520746"/>
          </a:xfrm>
          <a:prstGeom prst="rect">
            <a:avLst/>
          </a:prstGeom>
          <a:effectLst>
            <a:outerShdw blurRad="127000" dir="13500000" sy="23000" kx="1200000" algn="br" rotWithShape="0">
              <a:prstClr val="black">
                <a:alpha val="7000"/>
              </a:prstClr>
            </a:outerShdw>
          </a:effectLst>
        </p:spPr>
      </p:pic>
      <p:sp>
        <p:nvSpPr>
          <p:cNvPr id="11" name="TextBox 10">
            <a:hlinkClick r:id="rId7" action="ppaction://hlinksldjump"/>
          </p:cNvPr>
          <p:cNvSpPr txBox="1"/>
          <p:nvPr>
            <p:custDataLst>
              <p:tags r:id="rId2"/>
            </p:custDataLst>
          </p:nvPr>
        </p:nvSpPr>
        <p:spPr>
          <a:xfrm>
            <a:off x="609600" y="52966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Yes</a:t>
            </a:r>
            <a:endParaRPr lang="en-US" sz="3200" b="1" dirty="0">
              <a:effectLst>
                <a:outerShdw blurRad="38100" dist="38100" dir="2700000" algn="tl">
                  <a:srgbClr val="000000">
                    <a:alpha val="43137"/>
                  </a:srgbClr>
                </a:outerShdw>
              </a:effectLst>
            </a:endParaRPr>
          </a:p>
        </p:txBody>
      </p:sp>
      <p:sp>
        <p:nvSpPr>
          <p:cNvPr id="12" name="TextBox 11">
            <a:hlinkClick r:id="rId7" action="ppaction://hlinksldjump"/>
          </p:cNvPr>
          <p:cNvSpPr txBox="1"/>
          <p:nvPr>
            <p:custDataLst>
              <p:tags r:id="rId3"/>
            </p:custDataLst>
          </p:nvPr>
        </p:nvSpPr>
        <p:spPr>
          <a:xfrm>
            <a:off x="1981200" y="52966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No</a:t>
            </a:r>
            <a:endParaRPr lang="en-US" sz="3200" b="1" dirty="0">
              <a:effectLst>
                <a:outerShdw blurRad="38100" dist="38100" dir="2700000" algn="tl">
                  <a:srgbClr val="000000">
                    <a:alpha val="43137"/>
                  </a:srgbClr>
                </a:outerShdw>
              </a:effectLst>
            </a:endParaRPr>
          </a:p>
        </p:txBody>
      </p:sp>
      <p:pic>
        <p:nvPicPr>
          <p:cNvPr id="14" name="Picture 13"/>
          <p:cNvPicPr>
            <a:picLocks noChangeAspect="1"/>
          </p:cNvPicPr>
          <p:nvPr>
            <p:custDataLst>
              <p:tags r:id="rId4"/>
            </p:custDataLst>
          </p:nvPr>
        </p:nvPicPr>
        <p:blipFill>
          <a:blip r:embed="rId8" cstate="print">
            <a:extLst>
              <a:ext uri="{28A0092B-C50C-407E-A947-70E740481C1C}">
                <a14:useLocalDpi xmlns="" xmlns:a14="http://schemas.microsoft.com/office/drawing/2010/main" val="0"/>
              </a:ext>
            </a:extLst>
          </a:blip>
          <a:stretch>
            <a:fillRect/>
          </a:stretch>
        </p:blipFill>
        <p:spPr>
          <a:xfrm flipH="1">
            <a:off x="7121434" y="1025013"/>
            <a:ext cx="1717766" cy="4788923"/>
          </a:xfrm>
          <a:prstGeom prst="rect">
            <a:avLst/>
          </a:prstGeom>
          <a:effectLst>
            <a:outerShdw blurRad="127000" dir="13500000" sy="23000" kx="1200000" algn="br" rotWithShape="0">
              <a:prstClr val="black">
                <a:alpha val="7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Fervent Physician</a:t>
            </a:r>
            <a:endParaRPr lang="en-US" dirty="0"/>
          </a:p>
        </p:txBody>
      </p:sp>
      <p:sp>
        <p:nvSpPr>
          <p:cNvPr id="3" name="Content Placeholder 2"/>
          <p:cNvSpPr>
            <a:spLocks noGrp="1"/>
          </p:cNvSpPr>
          <p:nvPr>
            <p:ph idx="1"/>
          </p:nvPr>
        </p:nvSpPr>
        <p:spPr>
          <a:xfrm>
            <a:off x="457200" y="990600"/>
            <a:ext cx="4343400" cy="5105400"/>
          </a:xfrm>
        </p:spPr>
        <p:txBody>
          <a:bodyPr>
            <a:normAutofit fontScale="92500" lnSpcReduction="10000"/>
          </a:bodyPr>
          <a:lstStyle/>
          <a:p>
            <a:pPr>
              <a:buNone/>
            </a:pPr>
            <a:r>
              <a:rPr lang="en-US" sz="2400" b="1" i="1" dirty="0" smtClean="0">
                <a:solidFill>
                  <a:schemeClr val="tx2">
                    <a:lumMod val="40000"/>
                    <a:lumOff val="60000"/>
                  </a:schemeClr>
                </a:solidFill>
              </a:rPr>
              <a:t>Maybe . . .</a:t>
            </a:r>
          </a:p>
          <a:p>
            <a:pPr>
              <a:buNone/>
            </a:pPr>
            <a:r>
              <a:rPr lang="en-US" sz="2400" b="1" dirty="0" smtClean="0"/>
              <a:t>Local Funds </a:t>
            </a:r>
            <a:r>
              <a:rPr lang="en-US" sz="2400" dirty="0" smtClean="0"/>
              <a:t>(G.S. 14-234)</a:t>
            </a:r>
            <a:r>
              <a:rPr lang="en-US" sz="2400" b="1" dirty="0" smtClean="0"/>
              <a:t>:</a:t>
            </a:r>
          </a:p>
          <a:p>
            <a:r>
              <a:rPr lang="en-US" sz="2400" dirty="0" smtClean="0"/>
              <a:t>Deriving a direct benefit</a:t>
            </a:r>
          </a:p>
          <a:p>
            <a:r>
              <a:rPr lang="en-US" sz="2400" dirty="0"/>
              <a:t>P</a:t>
            </a:r>
            <a:r>
              <a:rPr lang="en-US" sz="2400" dirty="0" smtClean="0"/>
              <a:t>rohibition </a:t>
            </a:r>
            <a:r>
              <a:rPr lang="en-US" sz="2400" dirty="0"/>
              <a:t>only applies to </a:t>
            </a:r>
            <a:r>
              <a:rPr lang="en-US" sz="2400" dirty="0" smtClean="0"/>
              <a:t>official and spouse</a:t>
            </a:r>
          </a:p>
          <a:p>
            <a:r>
              <a:rPr lang="en-US" sz="2400" dirty="0" smtClean="0"/>
              <a:t>Attempting to influence</a:t>
            </a:r>
          </a:p>
          <a:p>
            <a:r>
              <a:rPr lang="en-US" sz="2400" dirty="0" smtClean="0"/>
              <a:t>Accepting a gift/favor in exchange for influencing contract award</a:t>
            </a:r>
          </a:p>
          <a:p>
            <a:pPr marL="0" indent="0">
              <a:buNone/>
            </a:pPr>
            <a:r>
              <a:rPr lang="en-US" sz="2400" b="1" dirty="0" smtClean="0"/>
              <a:t>Federal Funds</a:t>
            </a:r>
            <a:r>
              <a:rPr lang="en-US" sz="2400" dirty="0" smtClean="0"/>
              <a:t> (GMCR):</a:t>
            </a:r>
          </a:p>
          <a:p>
            <a:r>
              <a:rPr lang="en-US" sz="2400" dirty="0" smtClean="0"/>
              <a:t>Selecting contractors</a:t>
            </a:r>
          </a:p>
          <a:p>
            <a:r>
              <a:rPr lang="en-US" sz="2400" dirty="0" smtClean="0"/>
              <a:t>Prohibition includes immediate family</a:t>
            </a:r>
          </a:p>
          <a:p>
            <a:r>
              <a:rPr lang="en-US" sz="2400" dirty="0" smtClean="0"/>
              <a:t>Real or apparent conflict</a:t>
            </a:r>
          </a:p>
        </p:txBody>
      </p:sp>
      <p:sp>
        <p:nvSpPr>
          <p:cNvPr id="5" name="TextBox 4">
            <a:hlinkClick r:id="rId4" action="ppaction://hlinksldjump"/>
          </p:cNvPr>
          <p:cNvSpPr txBox="1"/>
          <p:nvPr>
            <p:custDataLst>
              <p:tags r:id="rId2"/>
            </p:custDataLst>
          </p:nvPr>
        </p:nvSpPr>
        <p:spPr>
          <a:xfrm>
            <a:off x="5867400" y="5334000"/>
            <a:ext cx="22098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Continue</a:t>
            </a:r>
            <a:endParaRPr lang="en-US" sz="1600" b="1" spc="30" dirty="0">
              <a:effectLst>
                <a:outerShdw blurRad="63500" dist="25400" dir="2700000" algn="tl" rotWithShape="0">
                  <a:prstClr val="black">
                    <a:alpha val="35000"/>
                  </a:prstClr>
                </a:outerShdw>
              </a:effectLst>
            </a:endParaRPr>
          </a:p>
        </p:txBody>
      </p:sp>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69392" y="1219200"/>
            <a:ext cx="3507971" cy="3661756"/>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9" presetClass="emph" presetSubtype="0" nodeType="withEffect">
                                  <p:stCondLst>
                                    <p:cond delay="0"/>
                                  </p:stCondLst>
                                  <p:childTnLst>
                                    <p:set>
                                      <p:cBhvr rctx="PPT">
                                        <p:cTn id="38" dur="indefinite"/>
                                        <p:tgtEl>
                                          <p:spTgt spid="3">
                                            <p:txEl>
                                              <p:pRg st="1" end="1"/>
                                            </p:txEl>
                                          </p:spTgt>
                                        </p:tgtEl>
                                        <p:attrNameLst>
                                          <p:attrName>style.opacity</p:attrName>
                                        </p:attrNameLst>
                                      </p:cBhvr>
                                      <p:to>
                                        <p:strVal val="0.5"/>
                                      </p:to>
                                    </p:set>
                                    <p:animEffect filter="image" prLst="opacity: 0.5">
                                      <p:cBhvr rctx="IE">
                                        <p:cTn id="39" dur="indefinite"/>
                                        <p:tgtEl>
                                          <p:spTgt spid="3">
                                            <p:txEl>
                                              <p:pRg st="1" end="1"/>
                                            </p:txEl>
                                          </p:spTgt>
                                        </p:tgtEl>
                                      </p:cBhvr>
                                    </p:animEffect>
                                  </p:childTnLst>
                                </p:cTn>
                              </p:par>
                              <p:par>
                                <p:cTn id="40" presetID="9" presetClass="emph" presetSubtype="0" nodeType="withEffect">
                                  <p:stCondLst>
                                    <p:cond delay="0"/>
                                  </p:stCondLst>
                                  <p:childTnLst>
                                    <p:set>
                                      <p:cBhvr rctx="PPT">
                                        <p:cTn id="41" dur="indefinite"/>
                                        <p:tgtEl>
                                          <p:spTgt spid="3">
                                            <p:txEl>
                                              <p:pRg st="2" end="2"/>
                                            </p:txEl>
                                          </p:spTgt>
                                        </p:tgtEl>
                                        <p:attrNameLst>
                                          <p:attrName>style.opacity</p:attrName>
                                        </p:attrNameLst>
                                      </p:cBhvr>
                                      <p:to>
                                        <p:strVal val="0.5"/>
                                      </p:to>
                                    </p:set>
                                    <p:animEffect filter="image" prLst="opacity: 0.5">
                                      <p:cBhvr rctx="IE">
                                        <p:cTn id="42" dur="indefinite"/>
                                        <p:tgtEl>
                                          <p:spTgt spid="3">
                                            <p:txEl>
                                              <p:pRg st="2" end="2"/>
                                            </p:txEl>
                                          </p:spTgt>
                                        </p:tgtEl>
                                      </p:cBhvr>
                                    </p:animEffect>
                                  </p:childTnLst>
                                </p:cTn>
                              </p:par>
                              <p:par>
                                <p:cTn id="43" presetID="9" presetClass="emph" presetSubtype="0" nodeType="withEffect">
                                  <p:stCondLst>
                                    <p:cond delay="0"/>
                                  </p:stCondLst>
                                  <p:childTnLst>
                                    <p:set>
                                      <p:cBhvr rctx="PPT">
                                        <p:cTn id="44" dur="indefinite"/>
                                        <p:tgtEl>
                                          <p:spTgt spid="3">
                                            <p:txEl>
                                              <p:pRg st="3" end="3"/>
                                            </p:txEl>
                                          </p:spTgt>
                                        </p:tgtEl>
                                        <p:attrNameLst>
                                          <p:attrName>style.opacity</p:attrName>
                                        </p:attrNameLst>
                                      </p:cBhvr>
                                      <p:to>
                                        <p:strVal val="0.5"/>
                                      </p:to>
                                    </p:set>
                                    <p:animEffect filter="image" prLst="opacity: 0.5">
                                      <p:cBhvr rctx="IE">
                                        <p:cTn id="45" dur="indefinite"/>
                                        <p:tgtEl>
                                          <p:spTgt spid="3">
                                            <p:txEl>
                                              <p:pRg st="3" end="3"/>
                                            </p:txEl>
                                          </p:spTgt>
                                        </p:tgtEl>
                                      </p:cBhvr>
                                    </p:animEffect>
                                  </p:childTnLst>
                                </p:cTn>
                              </p:par>
                              <p:par>
                                <p:cTn id="46" presetID="9" presetClass="emph" presetSubtype="0" nodeType="withEffect">
                                  <p:stCondLst>
                                    <p:cond delay="0"/>
                                  </p:stCondLst>
                                  <p:childTnLst>
                                    <p:set>
                                      <p:cBhvr rctx="PPT">
                                        <p:cTn id="47" dur="indefinite"/>
                                        <p:tgtEl>
                                          <p:spTgt spid="3">
                                            <p:txEl>
                                              <p:pRg st="4" end="4"/>
                                            </p:txEl>
                                          </p:spTgt>
                                        </p:tgtEl>
                                        <p:attrNameLst>
                                          <p:attrName>style.opacity</p:attrName>
                                        </p:attrNameLst>
                                      </p:cBhvr>
                                      <p:to>
                                        <p:strVal val="0.5"/>
                                      </p:to>
                                    </p:set>
                                    <p:animEffect filter="image" prLst="opacity: 0.5">
                                      <p:cBhvr rctx="IE">
                                        <p:cTn id="48" dur="indefinite"/>
                                        <p:tgtEl>
                                          <p:spTgt spid="3">
                                            <p:txEl>
                                              <p:pRg st="4" end="4"/>
                                            </p:txEl>
                                          </p:spTgt>
                                        </p:tgtEl>
                                      </p:cBhvr>
                                    </p:animEffect>
                                  </p:childTnLst>
                                </p:cTn>
                              </p:par>
                              <p:par>
                                <p:cTn id="49" presetID="9" presetClass="emph" presetSubtype="0" nodeType="withEffect">
                                  <p:stCondLst>
                                    <p:cond delay="0"/>
                                  </p:stCondLst>
                                  <p:childTnLst>
                                    <p:set>
                                      <p:cBhvr rctx="PPT">
                                        <p:cTn id="50" dur="indefinite"/>
                                        <p:tgtEl>
                                          <p:spTgt spid="3">
                                            <p:txEl>
                                              <p:pRg st="5" end="5"/>
                                            </p:txEl>
                                          </p:spTgt>
                                        </p:tgtEl>
                                        <p:attrNameLst>
                                          <p:attrName>style.opacity</p:attrName>
                                        </p:attrNameLst>
                                      </p:cBhvr>
                                      <p:to>
                                        <p:strVal val="0.5"/>
                                      </p:to>
                                    </p:set>
                                    <p:animEffect filter="image" prLst="opacity: 0.5">
                                      <p:cBhvr rctx="IE">
                                        <p:cTn id="51" dur="indefinite"/>
                                        <p:tgtEl>
                                          <p:spTgt spid="3">
                                            <p:txEl>
                                              <p:pRg st="5" end="5"/>
                                            </p:txEl>
                                          </p:spTgt>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par>
                                <p:cTn id="68" presetID="9" presetClass="emph" presetSubtype="0" nodeType="withEffect">
                                  <p:stCondLst>
                                    <p:cond delay="0"/>
                                  </p:stCondLst>
                                  <p:childTnLst>
                                    <p:set>
                                      <p:cBhvr rctx="PPT">
                                        <p:cTn id="69" dur="indefinite"/>
                                        <p:tgtEl>
                                          <p:spTgt spid="3">
                                            <p:txEl>
                                              <p:pRg st="6" end="6"/>
                                            </p:txEl>
                                          </p:spTgt>
                                        </p:tgtEl>
                                        <p:attrNameLst>
                                          <p:attrName>style.opacity</p:attrName>
                                        </p:attrNameLst>
                                      </p:cBhvr>
                                      <p:to>
                                        <p:strVal val="0.5"/>
                                      </p:to>
                                    </p:set>
                                    <p:animEffect filter="image" prLst="opacity: 0.5">
                                      <p:cBhvr rctx="IE">
                                        <p:cTn id="70" dur="indefinite"/>
                                        <p:tgtEl>
                                          <p:spTgt spid="3">
                                            <p:txEl>
                                              <p:pRg st="6" end="6"/>
                                            </p:txEl>
                                          </p:spTgt>
                                        </p:tgtEl>
                                      </p:cBhvr>
                                    </p:animEffect>
                                  </p:childTnLst>
                                </p:cTn>
                              </p:par>
                              <p:par>
                                <p:cTn id="71" presetID="9" presetClass="emph" presetSubtype="0" nodeType="withEffect">
                                  <p:stCondLst>
                                    <p:cond delay="0"/>
                                  </p:stCondLst>
                                  <p:childTnLst>
                                    <p:set>
                                      <p:cBhvr rctx="PPT">
                                        <p:cTn id="72" dur="indefinite"/>
                                        <p:tgtEl>
                                          <p:spTgt spid="3">
                                            <p:txEl>
                                              <p:pRg st="7" end="7"/>
                                            </p:txEl>
                                          </p:spTgt>
                                        </p:tgtEl>
                                        <p:attrNameLst>
                                          <p:attrName>style.opacity</p:attrName>
                                        </p:attrNameLst>
                                      </p:cBhvr>
                                      <p:to>
                                        <p:strVal val="0.5"/>
                                      </p:to>
                                    </p:set>
                                    <p:animEffect filter="image" prLst="opacity: 0.5">
                                      <p:cBhvr rctx="IE">
                                        <p:cTn id="73" dur="indefinite"/>
                                        <p:tgtEl>
                                          <p:spTgt spid="3">
                                            <p:txEl>
                                              <p:pRg st="7" end="7"/>
                                            </p:txEl>
                                          </p:spTgt>
                                        </p:tgtEl>
                                      </p:cBhvr>
                                    </p:animEffect>
                                  </p:childTnLst>
                                </p:cTn>
                              </p:par>
                              <p:par>
                                <p:cTn id="74" presetID="9" presetClass="emph" presetSubtype="0" nodeType="withEffect">
                                  <p:stCondLst>
                                    <p:cond delay="0"/>
                                  </p:stCondLst>
                                  <p:childTnLst>
                                    <p:set>
                                      <p:cBhvr rctx="PPT">
                                        <p:cTn id="75" dur="indefinite"/>
                                        <p:tgtEl>
                                          <p:spTgt spid="3">
                                            <p:txEl>
                                              <p:pRg st="8" end="8"/>
                                            </p:txEl>
                                          </p:spTgt>
                                        </p:tgtEl>
                                        <p:attrNameLst>
                                          <p:attrName>style.opacity</p:attrName>
                                        </p:attrNameLst>
                                      </p:cBhvr>
                                      <p:to>
                                        <p:strVal val="0.5"/>
                                      </p:to>
                                    </p:set>
                                    <p:animEffect filter="image" prLst="opacity: 0.5">
                                      <p:cBhvr rctx="IE">
                                        <p:cTn id="76" dur="indefinite"/>
                                        <p:tgtEl>
                                          <p:spTgt spid="3">
                                            <p:txEl>
                                              <p:pRg st="8" end="8"/>
                                            </p:txEl>
                                          </p:spTgt>
                                        </p:tgtEl>
                                      </p:cBhvr>
                                    </p:animEffect>
                                  </p:childTnLst>
                                </p:cTn>
                              </p:par>
                              <p:par>
                                <p:cTn id="77" presetID="9" presetClass="emph" presetSubtype="0" nodeType="withEffect">
                                  <p:stCondLst>
                                    <p:cond delay="0"/>
                                  </p:stCondLst>
                                  <p:childTnLst>
                                    <p:set>
                                      <p:cBhvr rctx="PPT">
                                        <p:cTn id="78" dur="indefinite"/>
                                        <p:tgtEl>
                                          <p:spTgt spid="3">
                                            <p:txEl>
                                              <p:pRg st="9" end="9"/>
                                            </p:txEl>
                                          </p:spTgt>
                                        </p:tgtEl>
                                        <p:attrNameLst>
                                          <p:attrName>style.opacity</p:attrName>
                                        </p:attrNameLst>
                                      </p:cBhvr>
                                      <p:to>
                                        <p:strVal val="0.5"/>
                                      </p:to>
                                    </p:set>
                                    <p:animEffect filter="image" prLst="opacity: 0.5">
                                      <p:cBhvr rctx="IE">
                                        <p:cTn id="79" dur="indefinite"/>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Fervent Physician</a:t>
            </a:r>
            <a:endParaRPr lang="en-US" dirty="0"/>
          </a:p>
        </p:txBody>
      </p:sp>
      <p:sp>
        <p:nvSpPr>
          <p:cNvPr id="3" name="Content Placeholder 2"/>
          <p:cNvSpPr>
            <a:spLocks noGrp="1"/>
          </p:cNvSpPr>
          <p:nvPr>
            <p:ph idx="1"/>
          </p:nvPr>
        </p:nvSpPr>
        <p:spPr>
          <a:xfrm>
            <a:off x="457200" y="990600"/>
            <a:ext cx="5562600" cy="4419600"/>
          </a:xfrm>
        </p:spPr>
        <p:txBody>
          <a:bodyPr>
            <a:normAutofit fontScale="77500" lnSpcReduction="20000"/>
          </a:bodyPr>
          <a:lstStyle/>
          <a:p>
            <a:pPr marL="514350" indent="-514350">
              <a:lnSpc>
                <a:spcPct val="120000"/>
              </a:lnSpc>
              <a:buFont typeface="+mj-lt"/>
              <a:buAutoNum type="arabicPeriod"/>
            </a:pPr>
            <a:r>
              <a:rPr lang="en-US" dirty="0" smtClean="0"/>
              <a:t>Consider definition of “making or administering a contract”</a:t>
            </a:r>
          </a:p>
          <a:p>
            <a:pPr marL="514350" indent="-514350">
              <a:lnSpc>
                <a:spcPct val="120000"/>
              </a:lnSpc>
              <a:buFont typeface="+mj-lt"/>
              <a:buAutoNum type="arabicPeriod"/>
            </a:pPr>
            <a:r>
              <a:rPr lang="en-US" dirty="0" smtClean="0"/>
              <a:t>Explore existence of “direct benefit”</a:t>
            </a:r>
          </a:p>
          <a:p>
            <a:pPr marL="514350" indent="-514350">
              <a:lnSpc>
                <a:spcPct val="120000"/>
              </a:lnSpc>
              <a:buFont typeface="+mj-lt"/>
              <a:buAutoNum type="arabicPeriod"/>
            </a:pPr>
            <a:r>
              <a:rPr lang="en-US" dirty="0" smtClean="0"/>
              <a:t>With federal funds, consider “real or apparent financial or other conflict”</a:t>
            </a:r>
          </a:p>
          <a:p>
            <a:pPr marL="514350" indent="-514350">
              <a:lnSpc>
                <a:spcPct val="120000"/>
              </a:lnSpc>
              <a:buFont typeface="+mj-lt"/>
              <a:buAutoNum type="arabicPeriod"/>
            </a:pPr>
            <a:r>
              <a:rPr lang="en-US" dirty="0" smtClean="0"/>
              <a:t>Be aware of funding source – definitions and restrictions may vary</a:t>
            </a:r>
          </a:p>
          <a:p>
            <a:pPr marL="514350" indent="-514350">
              <a:lnSpc>
                <a:spcPct val="120000"/>
              </a:lnSpc>
              <a:buFont typeface="+mj-lt"/>
              <a:buAutoNum type="arabicPeriod"/>
            </a:pPr>
            <a:r>
              <a:rPr lang="en-US" dirty="0" smtClean="0"/>
              <a:t>Situations involving undue influence can be especially troublesome</a:t>
            </a:r>
          </a:p>
        </p:txBody>
      </p:sp>
      <p:sp>
        <p:nvSpPr>
          <p:cNvPr id="4" name="TextBox 3">
            <a:hlinkClick r:id="rId6" action="ppaction://hlinksldjump"/>
          </p:cNvPr>
          <p:cNvSpPr txBox="1"/>
          <p:nvPr>
            <p:custDataLst>
              <p:tags r:id="rId2"/>
            </p:custDataLst>
          </p:nvPr>
        </p:nvSpPr>
        <p:spPr>
          <a:xfrm>
            <a:off x="3276600" y="5410200"/>
            <a:ext cx="26670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Return to Predicaments</a:t>
            </a:r>
            <a:endParaRPr lang="en-US" sz="1600" b="1" spc="30" dirty="0">
              <a:effectLst>
                <a:outerShdw blurRad="63500" dist="25400" dir="2700000" algn="tl" rotWithShape="0">
                  <a:prstClr val="black">
                    <a:alpha val="35000"/>
                  </a:prstClr>
                </a:outerShdw>
              </a:effectLst>
            </a:endParaRPr>
          </a:p>
        </p:txBody>
      </p:sp>
      <p:sp>
        <p:nvSpPr>
          <p:cNvPr id="5" name="TextBox 4">
            <a:hlinkClick r:id="rId7" action="ppaction://hlinksldjump"/>
          </p:cNvPr>
          <p:cNvSpPr txBox="1"/>
          <p:nvPr>
            <p:custDataLst>
              <p:tags r:id="rId3"/>
            </p:custDataLst>
          </p:nvPr>
        </p:nvSpPr>
        <p:spPr>
          <a:xfrm>
            <a:off x="609600" y="5410200"/>
            <a:ext cx="24384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Restart this Predicament</a:t>
            </a:r>
            <a:endParaRPr lang="en-US" sz="1600" b="1" spc="30" dirty="0">
              <a:effectLst>
                <a:outerShdw blurRad="63500" dist="25400" dir="2700000" algn="tl" rotWithShape="0">
                  <a:prstClr val="black">
                    <a:alpha val="35000"/>
                  </a:prstClr>
                </a:outerShdw>
              </a:effectLst>
            </a:endParaRPr>
          </a:p>
        </p:txBody>
      </p:sp>
      <p:grpSp>
        <p:nvGrpSpPr>
          <p:cNvPr id="9" name="Group 8"/>
          <p:cNvGrpSpPr/>
          <p:nvPr>
            <p:custDataLst>
              <p:tags r:id="rId4"/>
            </p:custDataLst>
          </p:nvPr>
        </p:nvGrpSpPr>
        <p:grpSpPr>
          <a:xfrm>
            <a:off x="6172200" y="786364"/>
            <a:ext cx="2895600" cy="5157236"/>
            <a:chOff x="5943600" y="759855"/>
            <a:chExt cx="2590800" cy="4905455"/>
          </a:xfrm>
        </p:grpSpPr>
        <p:pic>
          <p:nvPicPr>
            <p:cNvPr id="7" name="Picture 6" descr="MM.F.BK.Amber.1.happy.SD.A0.4.sign.png"/>
            <p:cNvPicPr>
              <a:picLocks noChangeAspect="1"/>
            </p:cNvPicPr>
            <p:nvPr/>
          </p:nvPicPr>
          <p:blipFill>
            <a:blip r:embed="rId8" cstate="print"/>
            <a:stretch>
              <a:fillRect/>
            </a:stretch>
          </p:blipFill>
          <p:spPr>
            <a:xfrm>
              <a:off x="5943600" y="759855"/>
              <a:ext cx="2590800" cy="4905455"/>
            </a:xfrm>
            <a:prstGeom prst="rect">
              <a:avLst/>
            </a:prstGeom>
            <a:effectLst>
              <a:outerShdw blurRad="127000" dir="13500000" sy="23000" kx="1200000" algn="br" rotWithShape="0">
                <a:prstClr val="black">
                  <a:alpha val="7000"/>
                </a:prstClr>
              </a:outerShdw>
            </a:effectLst>
          </p:spPr>
        </p:pic>
        <p:sp>
          <p:nvSpPr>
            <p:cNvPr id="8" name="TextBox 7"/>
            <p:cNvSpPr txBox="1"/>
            <p:nvPr/>
          </p:nvSpPr>
          <p:spPr>
            <a:xfrm rot="21381257">
              <a:off x="6204601" y="1938533"/>
              <a:ext cx="2099242" cy="966077"/>
            </a:xfrm>
            <a:prstGeom prst="rect">
              <a:avLst/>
            </a:prstGeom>
            <a:noFill/>
            <a:effectLst/>
          </p:spPr>
          <p:txBody>
            <a:bodyPr wrap="square" rtlCol="0">
              <a:spAutoFit/>
            </a:bodyPr>
            <a:lstStyle/>
            <a:p>
              <a:pPr algn="ctr"/>
              <a:r>
                <a:rPr lang="en-US" sz="6000" b="1" dirty="0" smtClean="0">
                  <a:solidFill>
                    <a:schemeClr val="accent6"/>
                  </a:solidFill>
                  <a:effectLst>
                    <a:outerShdw blurRad="63500" dist="25400" dir="2700000" algn="tl" rotWithShape="0">
                      <a:prstClr val="black">
                        <a:alpha val="37000"/>
                      </a:prstClr>
                    </a:outerShdw>
                  </a:effectLst>
                </a:rPr>
                <a:t>Recap</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9" presetClass="emph" presetSubtype="0" nodeType="withEffect">
                                  <p:stCondLst>
                                    <p:cond delay="0"/>
                                  </p:stCondLst>
                                  <p:childTnLst>
                                    <p:set>
                                      <p:cBhvr rctx="PPT">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9" presetClass="emph" presetSubtype="0" nodeType="withEffect">
                                  <p:stCondLst>
                                    <p:cond delay="0"/>
                                  </p:stCondLst>
                                  <p:childTnLst>
                                    <p:set>
                                      <p:cBhvr rctx="PPT">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9" presetClass="emph" presetSubtype="0" nodeType="withEffect">
                                  <p:stCondLst>
                                    <p:cond delay="0"/>
                                  </p:stCondLst>
                                  <p:childTnLst>
                                    <p:set>
                                      <p:cBhvr rctx="PPT">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Shrewd Supplier</a:t>
            </a:r>
            <a:endParaRPr lang="en-US" dirty="0"/>
          </a:p>
        </p:txBody>
      </p:sp>
      <p:sp>
        <p:nvSpPr>
          <p:cNvPr id="3" name="Content Placeholder 2"/>
          <p:cNvSpPr>
            <a:spLocks noGrp="1"/>
          </p:cNvSpPr>
          <p:nvPr>
            <p:ph idx="1"/>
          </p:nvPr>
        </p:nvSpPr>
        <p:spPr>
          <a:xfrm>
            <a:off x="457200" y="990600"/>
            <a:ext cx="5562600" cy="3370153"/>
          </a:xfrm>
        </p:spPr>
        <p:txBody>
          <a:bodyPr wrap="square">
            <a:spAutoFit/>
          </a:bodyPr>
          <a:lstStyle/>
          <a:p>
            <a:pPr marL="0" indent="0">
              <a:spcBef>
                <a:spcPts val="0"/>
              </a:spcBef>
              <a:spcAft>
                <a:spcPts val="1800"/>
              </a:spcAft>
              <a:buNone/>
            </a:pPr>
            <a:r>
              <a:rPr lang="en-US" sz="2200" dirty="0" smtClean="0"/>
              <a:t>Mortimer’s Medical Supply Co. provides medical equipment and supplies to the Coates County Health Department.  </a:t>
            </a:r>
          </a:p>
          <a:p>
            <a:pPr marL="0" indent="0">
              <a:spcBef>
                <a:spcPts val="0"/>
              </a:spcBef>
              <a:spcAft>
                <a:spcPts val="1800"/>
              </a:spcAft>
              <a:buNone/>
            </a:pPr>
            <a:r>
              <a:rPr lang="en-US" sz="2200" dirty="0" smtClean="0"/>
              <a:t>Upon hearing of the proposed senior citizen wellness clinic, Mortimer rings up Helen to invite her to lunch to learn more about the clinic’s programs, the intended use of the multi-purpose room, and discuss his company’s new line of “</a:t>
            </a:r>
            <a:r>
              <a:rPr lang="en-US" sz="2200" dirty="0" err="1" smtClean="0"/>
              <a:t>SeniorEX</a:t>
            </a:r>
            <a:r>
              <a:rPr lang="en-US" sz="2200" dirty="0" smtClean="0"/>
              <a:t>” exercise equipment.</a:t>
            </a:r>
            <a:endParaRPr lang="en-US" sz="2200" dirty="0"/>
          </a:p>
        </p:txBody>
      </p:sp>
      <p:sp>
        <p:nvSpPr>
          <p:cNvPr id="8" name="TextBox 7"/>
          <p:cNvSpPr txBox="1"/>
          <p:nvPr>
            <p:custDataLst>
              <p:tags r:id="rId2"/>
            </p:custDataLst>
          </p:nvPr>
        </p:nvSpPr>
        <p:spPr>
          <a:xfrm>
            <a:off x="457200" y="4724400"/>
            <a:ext cx="5562600" cy="461665"/>
          </a:xfrm>
          <a:prstGeom prst="rect">
            <a:avLst/>
          </a:prstGeom>
          <a:noFill/>
        </p:spPr>
        <p:txBody>
          <a:bodyPr wrap="square" rtlCol="0">
            <a:spAutoFit/>
          </a:bodyPr>
          <a:lstStyle/>
          <a:p>
            <a:r>
              <a:rPr lang="en-US" sz="2400" b="1" dirty="0" smtClean="0">
                <a:effectLst>
                  <a:outerShdw blurRad="63500" dist="25400" dir="2700000" algn="tl" rotWithShape="0">
                    <a:prstClr val="black">
                      <a:alpha val="35000"/>
                    </a:prstClr>
                  </a:outerShdw>
                </a:effectLst>
              </a:rPr>
              <a:t>Can Helen have lunch with Mortimer</a:t>
            </a:r>
            <a:r>
              <a:rPr lang="en-US" sz="2400" b="1" dirty="0" smtClean="0"/>
              <a:t>?</a:t>
            </a:r>
            <a:endParaRPr lang="en-US" sz="2400" b="1" dirty="0"/>
          </a:p>
        </p:txBody>
      </p:sp>
      <p:pic>
        <p:nvPicPr>
          <p:cNvPr id="10" name="Picture 9" descr="younger-ethnic-man.png"/>
          <p:cNvPicPr>
            <a:picLocks noChangeAspect="1"/>
          </p:cNvPicPr>
          <p:nvPr>
            <p:custDataLst>
              <p:tags r:id="rId3"/>
            </p:custDataLst>
          </p:nvPr>
        </p:nvPicPr>
        <p:blipFill>
          <a:blip r:embed="rId8" cstate="print"/>
          <a:stretch>
            <a:fillRect/>
          </a:stretch>
        </p:blipFill>
        <p:spPr>
          <a:xfrm>
            <a:off x="6166731" y="1066800"/>
            <a:ext cx="1361988" cy="4724400"/>
          </a:xfrm>
          <a:prstGeom prst="rect">
            <a:avLst/>
          </a:prstGeom>
          <a:effectLst>
            <a:outerShdw blurRad="127000" dir="13500000" sy="23000" kx="1200000" algn="br" rotWithShape="0">
              <a:prstClr val="black">
                <a:alpha val="7000"/>
              </a:prstClr>
            </a:outerShdw>
          </a:effectLst>
        </p:spPr>
      </p:pic>
      <p:sp>
        <p:nvSpPr>
          <p:cNvPr id="11" name="TextBox 10">
            <a:hlinkClick r:id="rId9" action="ppaction://hlinksldjump"/>
          </p:cNvPr>
          <p:cNvSpPr txBox="1"/>
          <p:nvPr>
            <p:custDataLst>
              <p:tags r:id="rId4"/>
            </p:custDataLst>
          </p:nvPr>
        </p:nvSpPr>
        <p:spPr>
          <a:xfrm>
            <a:off x="609600" y="52966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Yes</a:t>
            </a:r>
            <a:endParaRPr lang="en-US" sz="3200" b="1" dirty="0">
              <a:effectLst>
                <a:outerShdw blurRad="38100" dist="38100" dir="2700000" algn="tl">
                  <a:srgbClr val="000000">
                    <a:alpha val="43137"/>
                  </a:srgbClr>
                </a:outerShdw>
              </a:effectLst>
            </a:endParaRPr>
          </a:p>
        </p:txBody>
      </p:sp>
      <p:sp>
        <p:nvSpPr>
          <p:cNvPr id="12" name="TextBox 11">
            <a:hlinkClick r:id="rId9" action="ppaction://hlinksldjump"/>
          </p:cNvPr>
          <p:cNvSpPr txBox="1"/>
          <p:nvPr>
            <p:custDataLst>
              <p:tags r:id="rId5"/>
            </p:custDataLst>
          </p:nvPr>
        </p:nvSpPr>
        <p:spPr>
          <a:xfrm>
            <a:off x="2209800" y="5296614"/>
            <a:ext cx="990600" cy="64698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No</a:t>
            </a:r>
            <a:endParaRPr lang="en-US" sz="3200" b="1" dirty="0">
              <a:effectLst>
                <a:outerShdw blurRad="38100" dist="38100" dir="2700000" algn="tl">
                  <a:srgbClr val="000000">
                    <a:alpha val="43137"/>
                  </a:srgbClr>
                </a:outerShdw>
              </a:effectLst>
            </a:endParaRPr>
          </a:p>
        </p:txBody>
      </p:sp>
      <p:pic>
        <p:nvPicPr>
          <p:cNvPr id="13" name="Picture 12"/>
          <p:cNvPicPr>
            <a:picLocks noChangeAspect="1"/>
          </p:cNvPicPr>
          <p:nvPr>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flipH="1">
            <a:off x="7273834" y="1025013"/>
            <a:ext cx="1717766" cy="4788923"/>
          </a:xfrm>
          <a:prstGeom prst="rect">
            <a:avLst/>
          </a:prstGeom>
          <a:effectLst>
            <a:outerShdw blurRad="127000" dir="13500000" sy="23000" kx="1200000" algn="br" rotWithShape="0">
              <a:prstClr val="black">
                <a:alpha val="7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Shrewd Supplier</a:t>
            </a:r>
            <a:endParaRPr lang="en-US" dirty="0"/>
          </a:p>
        </p:txBody>
      </p:sp>
      <p:sp>
        <p:nvSpPr>
          <p:cNvPr id="3" name="local funds - explain"/>
          <p:cNvSpPr>
            <a:spLocks noGrp="1"/>
          </p:cNvSpPr>
          <p:nvPr>
            <p:ph idx="1"/>
          </p:nvPr>
        </p:nvSpPr>
        <p:spPr>
          <a:xfrm>
            <a:off x="457200" y="838200"/>
            <a:ext cx="4648200" cy="5257800"/>
          </a:xfrm>
        </p:spPr>
        <p:txBody>
          <a:bodyPr>
            <a:normAutofit fontScale="70000" lnSpcReduction="20000"/>
          </a:bodyPr>
          <a:lstStyle/>
          <a:p>
            <a:pPr marL="0" indent="0">
              <a:spcBef>
                <a:spcPts val="0"/>
              </a:spcBef>
              <a:spcAft>
                <a:spcPts val="1200"/>
              </a:spcAft>
              <a:buNone/>
            </a:pPr>
            <a:r>
              <a:rPr lang="en-US" sz="3100" b="1" i="1" dirty="0">
                <a:solidFill>
                  <a:schemeClr val="accent1"/>
                </a:solidFill>
              </a:rPr>
              <a:t>Can</a:t>
            </a:r>
            <a:r>
              <a:rPr lang="en-US" sz="3100" dirty="0"/>
              <a:t> have lunch,</a:t>
            </a:r>
            <a:r>
              <a:rPr lang="en-US" sz="3100" b="1" i="1" dirty="0">
                <a:solidFill>
                  <a:schemeClr val="accent1"/>
                </a:solidFill>
              </a:rPr>
              <a:t> BUT </a:t>
            </a:r>
            <a:r>
              <a:rPr lang="en-US" sz="3100" b="1" i="1" dirty="0"/>
              <a:t>. . .</a:t>
            </a:r>
            <a:endParaRPr lang="en-US" sz="3100" dirty="0"/>
          </a:p>
          <a:p>
            <a:pPr marL="0" indent="0">
              <a:buNone/>
            </a:pPr>
            <a:r>
              <a:rPr lang="en-US" sz="3100" b="1" dirty="0"/>
              <a:t>Local </a:t>
            </a:r>
            <a:r>
              <a:rPr lang="en-US" sz="3100" b="1" dirty="0" smtClean="0"/>
              <a:t>Funds </a:t>
            </a:r>
            <a:r>
              <a:rPr lang="en-US" sz="3100" dirty="0" smtClean="0"/>
              <a:t>(G.S. 133-32)</a:t>
            </a:r>
            <a:r>
              <a:rPr lang="en-US" sz="3100" b="1" dirty="0" smtClean="0"/>
              <a:t>:</a:t>
            </a:r>
            <a:endParaRPr lang="en-US" sz="3100" b="1" dirty="0"/>
          </a:p>
          <a:p>
            <a:r>
              <a:rPr lang="en-US" sz="3100" dirty="0" smtClean="0"/>
              <a:t>Gift or favor</a:t>
            </a:r>
          </a:p>
          <a:p>
            <a:r>
              <a:rPr lang="en-US" sz="3100" dirty="0" smtClean="0"/>
              <a:t>Current or future potential contractor/vendor</a:t>
            </a:r>
          </a:p>
          <a:p>
            <a:pPr lvl="1"/>
            <a:r>
              <a:rPr lang="en-US" sz="2700" dirty="0" smtClean="0"/>
              <a:t>Meal at banquet exception</a:t>
            </a:r>
          </a:p>
          <a:p>
            <a:r>
              <a:rPr lang="en-US" sz="3100" dirty="0" smtClean="0"/>
              <a:t>Receiving a gift in exchange for influencing contract award (14-234)</a:t>
            </a:r>
            <a:endParaRPr lang="en-US" sz="3100" dirty="0"/>
          </a:p>
          <a:p>
            <a:pPr>
              <a:buNone/>
            </a:pPr>
            <a:r>
              <a:rPr lang="en-US" sz="3100" b="1" dirty="0" smtClean="0"/>
              <a:t>Federal </a:t>
            </a:r>
            <a:r>
              <a:rPr lang="en-US" sz="3100" b="1" dirty="0"/>
              <a:t>Funds:</a:t>
            </a:r>
          </a:p>
          <a:p>
            <a:r>
              <a:rPr lang="en-US" sz="3100" dirty="0" smtClean="0"/>
              <a:t>Gift or favor</a:t>
            </a:r>
            <a:endParaRPr lang="en-US" sz="3100" dirty="0"/>
          </a:p>
          <a:p>
            <a:r>
              <a:rPr lang="en-US" sz="3100" dirty="0" smtClean="0"/>
              <a:t>Current or future potential contractor/vendor</a:t>
            </a:r>
            <a:endParaRPr lang="en-US" sz="3100" dirty="0"/>
          </a:p>
          <a:p>
            <a:r>
              <a:rPr lang="en-US" sz="3100" dirty="0"/>
              <a:t>Nominal value unsolicited gift exception (local policy</a:t>
            </a:r>
            <a:r>
              <a:rPr lang="en-US" sz="3100" dirty="0" smtClean="0"/>
              <a:t>)</a:t>
            </a:r>
          </a:p>
          <a:p>
            <a:r>
              <a:rPr lang="en-US" sz="3100" dirty="0" smtClean="0"/>
              <a:t>Appearance of conflict of interest</a:t>
            </a:r>
            <a:endParaRPr lang="en-US" sz="3100" dirty="0"/>
          </a:p>
        </p:txBody>
      </p:sp>
      <p:sp>
        <p:nvSpPr>
          <p:cNvPr id="5" name="TextBox 4">
            <a:hlinkClick r:id="rId5" action="ppaction://hlinksldjump"/>
          </p:cNvPr>
          <p:cNvSpPr txBox="1"/>
          <p:nvPr>
            <p:custDataLst>
              <p:tags r:id="rId2"/>
            </p:custDataLst>
          </p:nvPr>
        </p:nvSpPr>
        <p:spPr>
          <a:xfrm>
            <a:off x="6096000" y="5181600"/>
            <a:ext cx="2209800" cy="374571"/>
          </a:xfrm>
          <a:prstGeom prst="roundRect">
            <a:avLst/>
          </a:prstGeom>
          <a:effectLst>
            <a:outerShdw blurRad="63500" sx="101000" sy="101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spc="30" dirty="0" smtClean="0">
                <a:effectLst>
                  <a:outerShdw blurRad="63500" dist="25400" dir="2700000" algn="tl" rotWithShape="0">
                    <a:prstClr val="black">
                      <a:alpha val="35000"/>
                    </a:prstClr>
                  </a:outerShdw>
                </a:effectLst>
              </a:rPr>
              <a:t>Continue</a:t>
            </a:r>
            <a:endParaRPr lang="en-US" sz="1600" b="1" spc="30" dirty="0">
              <a:effectLst>
                <a:outerShdw blurRad="63500" dist="25400" dir="2700000" algn="tl" rotWithShape="0">
                  <a:prstClr val="black">
                    <a:alpha val="35000"/>
                  </a:prstClr>
                </a:outerShdw>
              </a:effectLst>
            </a:endParaRPr>
          </a:p>
        </p:txBody>
      </p:sp>
      <p:pic>
        <p:nvPicPr>
          <p:cNvPr id="11" name="Picture 10"/>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5257800" y="1226025"/>
            <a:ext cx="3585280" cy="3269775"/>
          </a:xfrm>
          <a:prstGeom prst="rect">
            <a:avLst/>
          </a:prstGeom>
          <a:ln w="76200">
            <a:solidFill>
              <a:schemeClr val="bg1"/>
            </a:solidFill>
          </a:ln>
          <a:effectLst>
            <a:outerShdw blurRad="63500" sx="101000" sy="101000" algn="ctr" rotWithShape="0">
              <a:prstClr val="black">
                <a:alpha val="35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par>
                                <p:cTn id="36" presetID="9" presetClass="emph" presetSubtype="0" grpId="1" nodeType="withEffect">
                                  <p:stCondLst>
                                    <p:cond delay="0"/>
                                  </p:stCondLst>
                                  <p:childTnLst>
                                    <p:set>
                                      <p:cBhvr rctx="PPT">
                                        <p:cTn id="37" dur="indefinite"/>
                                        <p:tgtEl>
                                          <p:spTgt spid="3">
                                            <p:txEl>
                                              <p:pRg st="1" end="1"/>
                                            </p:txEl>
                                          </p:spTgt>
                                        </p:tgtEl>
                                        <p:attrNameLst>
                                          <p:attrName>style.opacity</p:attrName>
                                        </p:attrNameLst>
                                      </p:cBhvr>
                                      <p:to>
                                        <p:strVal val="0.5"/>
                                      </p:to>
                                    </p:set>
                                    <p:animEffect filter="image" prLst="opacity: 0.5">
                                      <p:cBhvr rctx="IE">
                                        <p:cTn id="38" dur="indefinite"/>
                                        <p:tgtEl>
                                          <p:spTgt spid="3">
                                            <p:txEl>
                                              <p:pRg st="1" end="1"/>
                                            </p:txEl>
                                          </p:spTgt>
                                        </p:tgtEl>
                                      </p:cBhvr>
                                    </p:animEffect>
                                  </p:childTnLst>
                                </p:cTn>
                              </p:par>
                              <p:par>
                                <p:cTn id="39" presetID="9" presetClass="emph" presetSubtype="0" grpId="1" nodeType="withEffect">
                                  <p:stCondLst>
                                    <p:cond delay="0"/>
                                  </p:stCondLst>
                                  <p:childTnLst>
                                    <p:set>
                                      <p:cBhvr rctx="PPT">
                                        <p:cTn id="40" dur="indefinite"/>
                                        <p:tgtEl>
                                          <p:spTgt spid="3">
                                            <p:txEl>
                                              <p:pRg st="2" end="2"/>
                                            </p:txEl>
                                          </p:spTgt>
                                        </p:tgtEl>
                                        <p:attrNameLst>
                                          <p:attrName>style.opacity</p:attrName>
                                        </p:attrNameLst>
                                      </p:cBhvr>
                                      <p:to>
                                        <p:strVal val="0.5"/>
                                      </p:to>
                                    </p:set>
                                    <p:animEffect filter="image" prLst="opacity: 0.5">
                                      <p:cBhvr rctx="IE">
                                        <p:cTn id="41" dur="indefinite"/>
                                        <p:tgtEl>
                                          <p:spTgt spid="3">
                                            <p:txEl>
                                              <p:pRg st="2" end="2"/>
                                            </p:txEl>
                                          </p:spTgt>
                                        </p:tgtEl>
                                      </p:cBhvr>
                                    </p:animEffect>
                                  </p:childTnLst>
                                </p:cTn>
                              </p:par>
                              <p:par>
                                <p:cTn id="42" presetID="9" presetClass="emph" presetSubtype="0" grpId="1" nodeType="withEffect">
                                  <p:stCondLst>
                                    <p:cond delay="0"/>
                                  </p:stCondLst>
                                  <p:childTnLst>
                                    <p:set>
                                      <p:cBhvr rctx="PPT">
                                        <p:cTn id="43" dur="indefinite"/>
                                        <p:tgtEl>
                                          <p:spTgt spid="3">
                                            <p:txEl>
                                              <p:pRg st="3" end="3"/>
                                            </p:txEl>
                                          </p:spTgt>
                                        </p:tgtEl>
                                        <p:attrNameLst>
                                          <p:attrName>style.opacity</p:attrName>
                                        </p:attrNameLst>
                                      </p:cBhvr>
                                      <p:to>
                                        <p:strVal val="0.5"/>
                                      </p:to>
                                    </p:set>
                                    <p:animEffect filter="image" prLst="opacity: 0.5">
                                      <p:cBhvr rctx="IE">
                                        <p:cTn id="44" dur="indefinite"/>
                                        <p:tgtEl>
                                          <p:spTgt spid="3">
                                            <p:txEl>
                                              <p:pRg st="3" end="3"/>
                                            </p:txEl>
                                          </p:spTgt>
                                        </p:tgtEl>
                                      </p:cBhvr>
                                    </p:animEffect>
                                  </p:childTnLst>
                                </p:cTn>
                              </p:par>
                              <p:par>
                                <p:cTn id="45" presetID="9" presetClass="emph" presetSubtype="0" grpId="1"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1" nodeType="clickEffect">
                                  <p:stCondLst>
                                    <p:cond delay="0"/>
                                  </p:stCondLst>
                                  <p:childTnLst>
                                    <p:set>
                                      <p:cBhvr rctx="PPT">
                                        <p:cTn id="51" dur="indefinite"/>
                                        <p:tgtEl>
                                          <p:spTgt spid="3">
                                            <p:txEl>
                                              <p:pRg st="5" end="5"/>
                                            </p:txEl>
                                          </p:spTgt>
                                        </p:tgtEl>
                                        <p:attrNameLst>
                                          <p:attrName>style.opacity</p:attrName>
                                        </p:attrNameLst>
                                      </p:cBhvr>
                                      <p:to>
                                        <p:strVal val="0.5"/>
                                      </p:to>
                                    </p:set>
                                    <p:animEffect filter="image" prLst="opacity: 0.5">
                                      <p:cBhvr rctx="IE">
                                        <p:cTn id="52" dur="indefinite"/>
                                        <p:tgtEl>
                                          <p:spTgt spid="3">
                                            <p:txEl>
                                              <p:pRg st="5" end="5"/>
                                            </p:txEl>
                                          </p:spTgt>
                                        </p:tgtEl>
                                      </p:cBhvr>
                                    </p:animEffec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1000"/>
                                        <p:tgtEl>
                                          <p:spTgt spid="3">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childTnLst>
                                </p:cTn>
                              </p:par>
                              <p:par>
                                <p:cTn id="75" presetID="9" presetClass="emph" presetSubtype="0" grpId="1" nodeType="withEffect">
                                  <p:stCondLst>
                                    <p:cond delay="0"/>
                                  </p:stCondLst>
                                  <p:childTnLst>
                                    <p:set>
                                      <p:cBhvr rctx="PPT">
                                        <p:cTn id="76" dur="indefinite"/>
                                        <p:tgtEl>
                                          <p:spTgt spid="3">
                                            <p:txEl>
                                              <p:pRg st="6" end="6"/>
                                            </p:txEl>
                                          </p:spTgt>
                                        </p:tgtEl>
                                        <p:attrNameLst>
                                          <p:attrName>style.opacity</p:attrName>
                                        </p:attrNameLst>
                                      </p:cBhvr>
                                      <p:to>
                                        <p:strVal val="0.5"/>
                                      </p:to>
                                    </p:set>
                                    <p:animEffect filter="image" prLst="opacity: 0.5">
                                      <p:cBhvr rctx="IE">
                                        <p:cTn id="77" dur="indefinite"/>
                                        <p:tgtEl>
                                          <p:spTgt spid="3">
                                            <p:txEl>
                                              <p:pRg st="6" end="6"/>
                                            </p:txEl>
                                          </p:spTgt>
                                        </p:tgtEl>
                                      </p:cBhvr>
                                    </p:animEffect>
                                  </p:childTnLst>
                                </p:cTn>
                              </p:par>
                              <p:par>
                                <p:cTn id="78" presetID="9" presetClass="emph" presetSubtype="0" grpId="1" nodeType="withEffect">
                                  <p:stCondLst>
                                    <p:cond delay="0"/>
                                  </p:stCondLst>
                                  <p:childTnLst>
                                    <p:set>
                                      <p:cBhvr rctx="PPT">
                                        <p:cTn id="79" dur="indefinite"/>
                                        <p:tgtEl>
                                          <p:spTgt spid="3">
                                            <p:txEl>
                                              <p:pRg st="7" end="7"/>
                                            </p:txEl>
                                          </p:spTgt>
                                        </p:tgtEl>
                                        <p:attrNameLst>
                                          <p:attrName>style.opacity</p:attrName>
                                        </p:attrNameLst>
                                      </p:cBhvr>
                                      <p:to>
                                        <p:strVal val="0.5"/>
                                      </p:to>
                                    </p:set>
                                    <p:animEffect filter="image" prLst="opacity: 0.5">
                                      <p:cBhvr rctx="IE">
                                        <p:cTn id="80" dur="indefinite"/>
                                        <p:tgtEl>
                                          <p:spTgt spid="3">
                                            <p:txEl>
                                              <p:pRg st="7" end="7"/>
                                            </p:txEl>
                                          </p:spTgt>
                                        </p:tgtEl>
                                      </p:cBhvr>
                                    </p:animEffect>
                                  </p:childTnLst>
                                </p:cTn>
                              </p:par>
                              <p:par>
                                <p:cTn id="81" presetID="9" presetClass="emph" presetSubtype="0" grpId="1" nodeType="withEffect">
                                  <p:stCondLst>
                                    <p:cond delay="0"/>
                                  </p:stCondLst>
                                  <p:childTnLst>
                                    <p:set>
                                      <p:cBhvr rctx="PPT">
                                        <p:cTn id="82" dur="indefinite"/>
                                        <p:tgtEl>
                                          <p:spTgt spid="3">
                                            <p:txEl>
                                              <p:pRg st="8" end="8"/>
                                            </p:txEl>
                                          </p:spTgt>
                                        </p:tgtEl>
                                        <p:attrNameLst>
                                          <p:attrName>style.opacity</p:attrName>
                                        </p:attrNameLst>
                                      </p:cBhvr>
                                      <p:to>
                                        <p:strVal val="0.5"/>
                                      </p:to>
                                    </p:set>
                                    <p:animEffect filter="image" prLst="opacity: 0.5">
                                      <p:cBhvr rctx="IE">
                                        <p:cTn id="83" dur="indefinite"/>
                                        <p:tgtEl>
                                          <p:spTgt spid="3">
                                            <p:txEl>
                                              <p:pRg st="8" end="8"/>
                                            </p:txEl>
                                          </p:spTgt>
                                        </p:tgtEl>
                                      </p:cBhvr>
                                    </p:animEffect>
                                  </p:childTnLst>
                                </p:cTn>
                              </p:par>
                              <p:par>
                                <p:cTn id="84" presetID="9" presetClass="emph" presetSubtype="0" grpId="1" nodeType="withEffect">
                                  <p:stCondLst>
                                    <p:cond delay="0"/>
                                  </p:stCondLst>
                                  <p:childTnLst>
                                    <p:set>
                                      <p:cBhvr rctx="PPT">
                                        <p:cTn id="85" dur="indefinite"/>
                                        <p:tgtEl>
                                          <p:spTgt spid="3">
                                            <p:txEl>
                                              <p:pRg st="9" end="9"/>
                                            </p:txEl>
                                          </p:spTgt>
                                        </p:tgtEl>
                                        <p:attrNameLst>
                                          <p:attrName>style.opacity</p:attrName>
                                        </p:attrNameLst>
                                      </p:cBhvr>
                                      <p:to>
                                        <p:strVal val="0.5"/>
                                      </p:to>
                                    </p:set>
                                    <p:animEffect filter="image" prLst="opacity: 0.5">
                                      <p:cBhvr rctx="IE">
                                        <p:cTn id="86" dur="indefinite"/>
                                        <p:tgtEl>
                                          <p:spTgt spid="3">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mph" presetSubtype="0" grpId="1" nodeType="clickEffect">
                                  <p:stCondLst>
                                    <p:cond delay="0"/>
                                  </p:stCondLst>
                                  <p:childTnLst>
                                    <p:set>
                                      <p:cBhvr rctx="PPT">
                                        <p:cTn id="90" dur="indefinite"/>
                                        <p:tgtEl>
                                          <p:spTgt spid="3">
                                            <p:txEl>
                                              <p:pRg st="10" end="10"/>
                                            </p:txEl>
                                          </p:spTgt>
                                        </p:tgtEl>
                                        <p:attrNameLst>
                                          <p:attrName>style.opacity</p:attrName>
                                        </p:attrNameLst>
                                      </p:cBhvr>
                                      <p:to>
                                        <p:strVal val="0.5"/>
                                      </p:to>
                                    </p:set>
                                    <p:animEffect filter="image" prLst="opacity: 0.5">
                                      <p:cBhvr rctx="IE">
                                        <p:cTn id="91" dur="indefinite"/>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100"/>
  <p:tag name="ZEROBASED" val="False"/>
  <p:tag name="FIBDISPLAYRESULTS" val="True"/>
  <p:tag name="PRRESPONSE1" val="10"/>
  <p:tag name="PRRESPONSE5" val="6"/>
  <p:tag name="PRRESPONSE9" val="2"/>
  <p:tag name="MMPROD_NEXTUNIQUEID" val="10008"/>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INCLUDENONRESPONDERS" val="False"/>
  <p:tag name="INCORRECTPOINTVALUE" val="0"/>
  <p:tag name="CHARTSCALE" val="True"/>
  <p:tag name="FIBDISPLAYKEYWORDS" val="True"/>
  <p:tag name="PRRESPONSE6" val="5"/>
  <p:tag name="SHOWFLASHWARNING" val="True"/>
  <p:tag name="SAVECSVWITHSESSION" val="True"/>
  <p:tag name="RESPCOUNTERFORMAT" val="0"/>
  <p:tag name="BACKUPMAINTENANCE" val="7"/>
  <p:tag name="RACERSMAXDISPLAYED" val="5"/>
  <p:tag name="BUBBLENAMEVISIBLE" val="True"/>
  <p:tag name="CUSTOMCELLBACKCOLOR1" val="-657956"/>
  <p:tag name="GRIDOPACITY" val="90"/>
  <p:tag name="CHARTLABELS" val="0"/>
  <p:tag name="ALLOWUSERFEEDBACK" val="True"/>
  <p:tag name="ADVANCEDSETTINGSVIEW" val="False"/>
  <p:tag name="PRRESPONSE3" val="8"/>
  <p:tag name="PRRESPONSE10" val="1"/>
  <p:tag name="TPVERSION" val="2008"/>
  <p:tag name="ANSWERNOWSTYLE" val="-1"/>
  <p:tag name="ALLOWDUPLICATES" val="False"/>
  <p:tag name="RACEANIMATIONSPEED" val="3"/>
  <p:tag name="DEFAULTNUMTEAMS" val="5"/>
  <p:tag name="DISPLAYNAME" val="True"/>
  <p:tag name="RESETCHARTS" val="True"/>
  <p:tag name="REALTIMEBACKUPPATH" val="(None)"/>
  <p:tag name="PRRESPONSE2" val="9"/>
  <p:tag name="ALWAYSOPENPOLL" val="False"/>
  <p:tag name="EXPANDSHOWBAR" val="True"/>
  <p:tag name="NUMRESPONSES" val="1"/>
  <p:tag name="SKIPREMAININGRACESLIDES" val="True"/>
  <p:tag name="CUSTOMCELLBACKCOLOR4" val="-8355712"/>
  <p:tag name="POLLINGCYCLE" val="2"/>
  <p:tag name="AUTOADJUSTPARTRANGE" val="True"/>
  <p:tag name="PRRESPONSE7" val="4"/>
  <p:tag name="POWERPOINTVERSION" val="12.0"/>
  <p:tag name="AUTOADVANCE" val="False"/>
  <p:tag name="BUBBLEVALUEFORMAT" val="0.0"/>
  <p:tag name="GRIDSIZE" val="{Width=800, Height=600}"/>
  <p:tag name="FIBNUMRESULTS" val="5"/>
  <p:tag name="MMPROD_10613PHOTO" val="/9j/4AAQSkZJRgABAQAAAQABAAD/2wBDAAMCAgMCAgMDAwMEAwMEBQgFBQQEBQoHBwYIDAoMDAsKCwsNDhIQDQ4RDgsLEBYQERMUFRUVDA8XGBYUGBIUFRT/2wBDAQMEBAUEBQkFBQkUDQsNFBQUFBQUFBQUFBQUFBQUFBQUFBQUFBQUFBQUFBQUFBQUFBQUFBQUFBQUFBQUFBQUFBT/wAARCABWAN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ztX1e20LTLvUL2Qw2lrE00rhGbaijJICgkn2AJPYGgDRor4s+LX7SP7SXid54fg38DL+10gZCa54sEcFxOOzR2jyIUHceZkkdVB4r4v+Kf7YX7Yfwv1SNPGl9qfhCSZj5K3Hh+3it5Mdkk2Mr/QMTQB+0dFfjf8ADX/grX8XfC1/EPFtho3jXTM4kUQfYbnGf4ZEymceqEfSv0o/Zu/ar8CftQeHJdR8J3rwalaBf7Q0S+AS7s2PdlBIZCc4dSVPqDkUAe0UUUUAYp8T6avilPDhuD/a7WZ1AQbGwYA4jLbsY+8wGM5rary+X/k522/7E+X/ANLY69QoAKK53xo/ieLQnbwjBpNxrO9dketTSxW+z+LLRqzZ9OK+GJ/+ChXxdt/2gx8GT8KfDj+Mv7QGnjGuTfZiSnmebv8AJzs8s784zjjGeKAP0Jorm/BEniiTQw3i+DSLfWPMb93ok0stuE/h+aRFbd1zxXSUAFFfGH7Uf7Wvxn/ZZstP1XWPh34X1/QNRvDZW99per3G5JSGaOORHhBDMqnBGQSCPTPoVz49/aMtfh4/iafwD4FivY7Y3cugya9dC4jULuKmTyNm8AdM4z3oA+jaK+CP2WP+CpWkfGr4gReE/GuhWngq51ArHpV9FeGa3mmP/LCQsq7GbI2noTxwSM/e9ABRWP4mbW00G7Ph5LCXWdn+jJqbuluWyPvsgZgMZ6A18ma7+1H8c9B/aH0T4PzfDfwhNrmsWj6haammu3Asmtk3b5CTBvBUow27Sc4xnOaAPsuiub8L3evQeHBceMV0my1OPe850uaR7VEB4O+VVPQZJIAFfOlx+23d/FLxtqHg/wCAngx/iTfae3l3/iW8uvsWh2Tc9ZtrNKeDgIPm6qSOaAPq+ivA4dC/aWuoTcXHi34bafcnkWVvod7PEPbzWuFY/XaPpXmnxL/a9+KX7L6x3fxg+GFprHheWQRJ4q8CXjSQI56LLBOA0ZboCXwTwCTxQB9j0Vx/wn+INp8Wfht4a8ZWFtNZ2WuWMV9FbzlTJGrqCFbHGR7V2FABRRRQAV8t/tF/tNeJvhrqt3YWFnp3hDRoX8lfE3iC1ub+a+lCqzrYadbDzJgnmIGkkeNNzY57/UlfHf8AwU8+I3iT4T/s+2fijwjrl94f1+LWIbSK6spArbJFfeCCp3D5BxxzzzgUAcK2ufGDx1rv9nXF38Y7xjb/AGkXaxaV4S0xlKb1WOUJNKWIKjax3A8NjBxzl/8AAf4ifFXwnq8Hif4S/EHUtOhVLgaV4l+LfmtfuMlfLjWFow49WKgZ4NVf+Cl9zc3H7FnwkvLy4fUNRuZ7Iz6hdhXuJN9i8jkvgEFmVSduM7RX6EfD+1hsvAnhu3gjWGCPTbZEijGFRREoAA7CgD8kfGX7JXh3w7ayXGvfAX4u+FrePmS58P8AiCw1zyx6+VsDkd+1cX8EvCuleHfitomv/AT4spc+OLW42W/hLxnp0mjXeoDPz2fmqXgkLgFdjMpzggggV9U/GqCGb/grb8KYGgh8o6dHcMoiA3yiG6w7EfeYbEwTnG0YxVHxJ4X0tv8AgsR4ehhtRB/xL/7UlZG/1s/2KXDEYwPujpyTk5yaAP0N8H69N4o8L6Xq1zpd3ot1eW6TS6bfLtntXI+aNx6qcjI4OMjrW7RRQB5fL/yc5bf9ifL/AOlsdeoV5fL/AMnOW3/Yny/+lsdeoUAFflLe/wDKZSP/ALCaf+mpa/VqvyjvuP8AgsrHnj/iZJjP/YLFAH6uUUUUAfHv/BUJQfgL4V4HHjbSOo/23r6k8df8iP4h/wCwdcf+imr5b/4Khf8AJBPCw9fG2kf+hvX1L47/AORI8Qf9g64/9FNQB+WPw6/Ycs/2lP2DPAnifwxFBY/ErTIr1YZM+WmqxLdSkW8x7OP4JOqng8Hj1f8AYF/bpvb7U4fgz8Xpp7DxjYynT9M1PUxsluHT5fsdyW6TrjCsfvj/AGvve1f8Ewf+TK/Af+9ef+lUtcf+35+wjD8edOl8c+B7aOy+I9hEC8UZEa6vGnKox/hmXHyScdlJxgqAfbVfH/xM/wCUnHwd/wCxM1P/ANCkrz/9gD9u+48bTQfCX4qXEll47smNpp+pX4MT6iU4NvMD925XBHON4H94HPoHxM/5Sc/B7/sTNT/9CkoA8q/4KxfH/V9G03w98HPDFw8N94mT7RqjQsVd7cyeVDb5HQSSZ3eqpjoTX2J+zn8EdH/Z7+D+geDNJgRGs4Fe+uUADXd2wBmlY98tnGeihR0Ar8yf+ChN6dE/4KF+G9R1TI06AaFcKX+75K3B3/gGDZr9hQQwBByPUUAOrB8ZeEtJ8e+F9V8O67Zx6jo2qW72l1azKCskbDBH15yD1BwR0reooA4H4H/DMfBn4T+GPBC6i+rx6FaLZJeyR+W0qKTtJUE4OCB74rvqKKACiiigAr4a/wCCwn/Jqdp/2MVp/wCi5q+5a+Gv+Cwn/Jqdp/2MVp/6LmoA82/4KXf8mQfBn/rtp3/ptkr9E/BH/IlaB/2D7f8A9FrX53f8FLv+TIPg1/130/8A9N0lesftMftZeI/2dpPhJoXh+XRby58UW1nbiw1GwmkeJS0cbz+ckqqFHmKAhUknPIFAHnfxn/5S9fCn/sDp/wCibypte/5TK6H/ANi8P/SGeoPjEGH/AAV1+E4Yhm/sdASB1Pk3nOO1O119v/BZfRe+dBA+n+gTUAfovRRRQB5fL/yc5bf9ifL/AOlsdeoV5fL/AMnOW3/Yny/+lsdeoUAFflN+3/oGufs4ftneDPjvYWEl3od7PazSNGPl+0QL5c1ux/hMkABU9zu9DX6s1zXjnwD4e+Jnhi+8OeKdItdd0S9XZPZ3ibkYdj6qwPIYYIPIIoApfC74qeF/jL4OsPFHhDVoNY0i8jDrJCw3xtjmOReqOvQq2CDXYkgDJr4Tvv8AgldpPhbxDPq/wr+K/jD4bSzHJgtZvPQe24Mjkf7xY+9aqf8ABPbxj4oUWnj79pP4g+J9HJxLp9tObRZV7hiXfg/SgDN/aP8AFlp+1j+0Z8Ovgv4MuF1vR/C+rx+JvGOpWjb7a0WA/urcuOC7EsMA8FgOobH2Z46/5EfxD/2Drj/0U1cx8GPgP4H/AGfPCg8P+B9Ch0ayZhJPICXnupOm+WVvmdvqcDsAKzvjX8GdU+MmmzaRF8Q/EXg/Rbq2a0vLPQltlNyrZ3EyyRNIuQdpCMBigDyj/gmAyt+xV4DwwOGvQcHOP9Klr6tr5o+Bn7Gk37PFlb6V4P8Ait4vg8OpdC6fRbpLKe2c5BdRugLIGxg7COuevNfS9AHwj+3/APsHH4uQzfEr4dWxtPiJYhZruytj5Z1ZU5VkIxtuUwNrDG7ABOQpHgf7Gn7Qnij49/tk/Ck+M42fxH4a8O6po9xfSKUlu9quweZCBtlGSrepGcAkiv1qrwxv2S/B1t+0vp/xq0vzdI8Rpa3Fvf2lsqi31BpE2ec64+WQDqw+9xnkZIB88/8ABU/9ljVPiz4Q034i+FbGXUNd8NQSQahZWy7prmwJ3FkA5Zomy2ByVZscjB9D/wCCff7W+lftB/CvTdA1LUI0+IGgWqW1/aSNh7yJAFS6jz94MAA2MlWznGRn62r5e+LP/BPn4a/EbxavjDQ5NV+G3jZJftC654SufsrGXu7R42Fj3KhSe5NAH1DWH4s8WaT4G8Pahr/iDUbbR9F0+Fp7q9un2RxIOpJ/p1JwBnNeL6F8H/jpodqLMfHu21W1QbUn1TwdBJdY9S6TIrH3KnNYnjr9h3TvjTFGvxZ+IvjDx3HGwdLCO5i03T42/vLbwIBn3YsQO9AHpn7PPxT1L41/DpPGt1py6Tper3k82iW5VhM2nBtkEs2ScPIFaTAwArqOoJr1Os/RtJs/D+kWOl6dbx2en2UKW1vbxDCxRoAqqB6AACtCgAooooAK+EP+CoesaJ8QvAmn/CSDxFpGh+M7i7tdatofEF19htbi2BmjbZcOPL3hv4SwOORX3fXwj8U/2UfjPov26w8N6h4X+NXw+muZbm38H/Eq38y5sd7FjHb3fDADOFJZcADjjNAGH+3l8OfEPxV/ZH+Gfh/wHpx8dappN1ZR3cPhqRb0IEspImfKHld2BnpyK6H9q79jf4jfHzxl8JfEPhu58PafbeEdOtxNBrE80c0k6yxyMuEjYBQI1Gc5yW9BXzLr/wCzp/Yd1JLqP7KnxJ8H3an95c/DvxX9qgJz1RWWTA9s1yeoeGHsAY7Lwv8AtRW5H/LvLcqFA/3hH+uKAPr/AOKvwr8Z6j/wU4+GvjiHwzqM3hGx0lVvNdjiP2O3YRXQKtJ0By6jHfcK5r4uT6B8M/8AgoPZ/G7xH438K2Pguy0j7O8Saqk2ovKLWSLYlpGGdiWdfb37V8TeJPgp8W/iBcxReHPhr8V5LXkSHxFPPdtL0xnMcaIAPrn14rrfh5/wS/8Ajt40uInvPDun+DrSQ/Nda3eoHUdz5UW9yfY4+tAH7KfD34oeE/ixosmreD/EGn+IrCOTypJtPnWURSbQ2xsHhsMDg+tdbXz/APsd/srWf7J3w4vPDsOty6/qWpXn2+/vGhEMRl2KgWNOcKAoGSSScn2H0BQB5fL/AMnOW3/Yny/+lsdeoV5dN/yc3a/9ifN/6Wx16jQAV802/wC1Xfan8e9e+G1pp+kadqukanb2qaNrV29rqGqWTqjSX1oWXy5FUMxEYJZgjHIJAr6Wr51+Kf7MOq/F/wAQaWfEPiLTbnStL8Rx6/p9+NL26xYRxyCQWcNyHwIywILFc7TjBIDAA6PxX8bdUvPjQPhZ4H0uz1HxFaaYusaxqOqzPHZ6bbu+yJNqAvLLIQSFG0BRktziqvj/AOL/AI5+GfwP8eeMta8K6Yms+FRNcLax3zta6lbRor+bE+zehbLLtZThlPJGDVjxf8CdRX4zQ/FPwPrdvofiiXThpGq2Wo2zXFjqtqrb494V1eOVGJxIpPHBUimeP/g54x+JvwZ8d+Ddc8Y2T6j4rEtv9rh0xlttNtXRUMUUXm7mYAM2935ZjwAAKAOE8U/tfXml6B8JJdG/4RHXNb8banZ6Xeadba0XbTXuELq+FUsyoBtbIU7iMda9G8TfGW/l+M1v8LPCNjZ3XiOPSP7c1O/1F3FrYWxk8uNdqfNJI77sKCoVVJJ5APHeM/2WtX8T+GPhLp9preh6Xf8AgXUbTVJL2PRm/wCJhLbIY40IEoKKysS3LHdgjGMV1njL4E3s/wAadO+K3g/WoNG8Vx6adF1O0v7Yz2WqWe7eiuFZXjkR+VkUnjgqRQBX+GP7QU+t+OfHvgXxpplvoHirwbDFf3M1pM0tle2EqlkuYiwDKBtIZGyVPQsOa5e1/aO8b+JvgldfGLw14S0y68HxwzajbaPd3ciane6fEzbpg4UxxyMqM6xkNxgFgTx3XgP4EwaN4v8AGvjHxPeJ4g8VeL4YrK+eKEw2tvZRIVjtYU3E7fmYszMWZjngAAcT4a/Zm8V+CvhLqfwl0TxvBF4BuY7izs7u508yatp1lMW32ySeZ5chAdlSRlyoPKtgUASfE39qe60X4d/Cnxp4L0uy1vRvH2qWGmQDU53t3tzdrmOQhVbIXawZeDnoTX0RB5nkp5u3ftG7Z93PfHtXgPxT/ZefxP4H+GXhHwfq9n4Y0TwJqdjqdpHd2T3bStaLiGMkSJ8pydx5JPTHNeqeCNF8WaffareeKtftNWkumjW1s9Nsja21nGq8gBnd3dmLEsWxgKABjkA5b4n/ABnl8J/ETwZ8PdAsIdT8Y+KRcXEH2uQx2tnaQKGmnlIBZuSqqi8sTyVAzWZ4Q+OGrw/He7+E/jXSbOz12TSf7c0jVNKldrXUbUSCORSj/NFIjdVJYEcg9qu/F74FP488deDfH/h/WP8AhH/HPhN5ks7qaA3FrdW0y7Zra4iDKSrAAhlYMp5GelSeGPgxdD4vzfE7xZqVvqfiddK/sXT7bToGhtNPtTJ5km3czNJJI+CXYgAKAFHJIB5t4O/ao8S+KPG/jHQJLTwbpkvhrxSnhs215rUkV1qJZo/3kCMnXbJwpzllIz3r6krwf4Q/s2L4C8YeP9d8QXGj+JZfFHiAeI4QNL8uSwuBtCqkjO5IXy1IPBB3HvXvFABRRRQAUUUUAFFFFABRRRQAUUUUAFFFFAHl8v8Ayc5bf9ifL/6Wx16hXl8v/Jzlt/2J8v8A6Wx16hQAV80aF8a/EHxO+InxUjt/ENn4F8D/AA/1BdGmu3tUnuby7EYaWWRpPljhUsqgAZbk7h0r6XryDUf2d7CDx9r3jDwx4g1XwfqniOJYtbg04Qy2uoFV2rM0UyOFmC/L5iYJHUGgDhvGH7TV58O/2Y18b/2r4e8d6/NqCaNZ3+iSEaXcXM1z5ULsQzFVVWVnAJ5VlB5Bp3xd+I/j79nW88Ba5q+u2/jPw3rOuWmgazaHTktZbaS5O2O4tWQ/dVuDG+4kHhgevcWX7L/gK2+ANv8ABufT59R8FQ2xtkhu5y04/eGUSCRcFXVzuDLjBA47UsH7Pttf33hWTxV4n1nxrbeFrhbvSbXVvJVEuEXbHPN5UaefKgJ2s/AJ3YLc0Acf8Vfit4x+Fv7SXw60zU9Ws4Phf4ueWwWZrJRNa6kibooHmLY2SgNg4zuBGcVZ07x746uP2d/HPxAbWrYz/Z77VfDhfTVXZZQ72tzMu75zKiBs/LhXXgEHPffHX4H+G/2hPh/c+D/FMc502a4hulmtH2TQyxOGVkbB2nAK59GYd61fG/w+tPGXw8v/AAfHeXOg6Vd2Z05zpqxh0tymwxpvVlUbTjOMgelAHiP7MXxt174sJ4MuNQ8Wxaje6r4eGs6lo/8Awjc1lHAxWIfublvlcLJIBgbsrzkYGfI/FX7V3xA8K33xasE8Z6fd+KvDfiuDQ/C/hqXSIwddMixuLc7SGDkOQHVgAFyQc19QfDr4CH4cW3hKwtvG3iTUdD8L2v2PT9Ju2tVhMYi8pBK0cKPJtXBAZiMgEgkCuVuv2LfB2t2XxCstd1TWddtPG98uq6hHcvBG1tfJgRXNs8cStE6BQBgkY6g5OQDW/aH8ZfEbw38OfDl34G/svT/Geo6lZ2IsNXj8+1eSUHdCzqQVwwIDjiuL+G37TuofGTxh4GsLGY+EtYS+u9M8YeD9Rtle8sLmC3ebAYkEIxXCyAEMp7EEV6fd/BS51Xwl4W0TUfG+v6hN4e1KDUoNVmW2N1cND/qlmPk7XAzyQAW6k1b1H4DeEtS+NOjfFQWLWvjHTbObTzeWxCC7hkXbtmGPn2c7TwRkjJGAADx/Xv2mte+Gf7VF14Y8YT2Mfwu1CN7TT9W8kxy2WpR2iXbQyuDhkaIttJGSwx2rV/Zf+Mvjj4x+Jfi5YeJ/suizaFqMNrplhbWuHtIJ7cTxNMWJ3yhXUMMAAqRiux8T/szeGfHba0niq4vvENpqWvWfiMWt35QS2ubZUWMR7EB8spGqMrbsjdz8xzd8EfAi18A+N/H3irTfEmrvqnjORJr4XAt2ihmjTZFJEoiGCqfLhiwOMkE0AeD/ALOf7SHjD4npoba74ytY9ZufE15pDaTB4ZlW2ngt5ZQx+0glUdo4mYfMRuwMc10Xxh/aK8d/BT4yatqF5psPiH4N6Ta2ba61lat/aWjfaPM23QCn97AvkneMBlD55Art/h5+y1b/AAy0KDQdG8e+Kk0KPVTrEtg72g8+ZpxPIGlW3EgR3ByqsOCQMZNd5p3w0h0/x54l8TTapeX669aQ2VzpN1HC1oscW4IFAjDdJJAdzEENyOBQBwngHxd4w+Jnhrx/c+HfF+lagy6otp4d1VbJGto7doYJhK21j5p2zMB0B2r0ya4vwN41+LXjX4x/FfwbB4v0oL4HutJW2ebR1X7clxH50qyEOdh2qygqOCQcHFeyfBv4IeF/gNoOqaF4Pt5dP0a+1SfVFsmfcls8oXdHFx8sYK5CnOM4zjAGf4A+BNr8P/id4y8b23iLV7/UfFjQPqdteLb+QxhQpCUCRKybUJXrz1OTQB6pRRRQAUUUUAFFFFABRRRQAUUUUAM2Lv37Rv6bsc4p9FFABRRRQAUUUUAFFFFABRRRQAUUUUAFFFFABRRRQAUUUUAFFFFAH//Z"/>
  <p:tag name="RESPTABLESTYLE" val="-1"/>
  <p:tag name="CUSTOMCELLFORECOLOR" val="-16777216"/>
  <p:tag name="INCLUDEPPT" val="True"/>
  <p:tag name="PRRESPONSE8" val="3"/>
  <p:tag name="ROTATIONINTERVAL" val="2"/>
  <p:tag name="GRIDROTATIONINTERVAL" val="2"/>
  <p:tag name="PRRESPONSE4" val="7"/>
  <p:tag name="AUTOUPDATEALIASES" val="True"/>
  <p:tag name="REALTIMEBACKUP" val="False"/>
  <p:tag name="RESPCOUNTERSTYLE" val="-1"/>
  <p:tag name="FIBINCLUDEOTHER" val="True"/>
  <p:tag name="USESCHEMECOLORS" val="True"/>
  <p:tag name="MAXRESPONDERS" val="5"/>
  <p:tag name="PARTLISTDEFAULT" val="0"/>
  <p:tag name="BULLETTYPE" val="3"/>
  <p:tag name="DELIMITERS" val="3.1"/>
  <p:tag name="TPFULLVERSION" val="4.2.3.231"/>
  <p:tag name="MMPROD_THEME_BG_IMAGE" val=""/>
  <p:tag name="MMPROD_10666PHOTO" val="/9j/4AAQSkZJRgABAQAAAQABAAD/2wBDAAMCAgMCAgMDAwMEAwMEBQgFBQQEBQoHBwYIDAoMDAsKCwsNDhIQDQ4RDgsLEBYQERMUFRUVDA8XGBYUGBIUFRT/2wBDAQMEBAUEBQkFBQkUDQsNFBQUFBQUFBQUFBQUFBQUFBQUFBQUFBQUFBQUFBQUFBQUFBQUFBQUFBQUFBQUFBQUFBT/wAARCABWAN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ztX1e20LTLvUL2Qw2lrE00rhGbaijJICgkn2AJPYGgDRor4s+LX7SP7SXid54fg38DL+10gZCa54sEcFxOOzR2jyIUHceZkkdVB4r4v+Kf7YX7Yfwv1SNPGl9qfhCSZj5K3Hh+3it5Mdkk2Mr/QMTQB+0dFfjf8ADX/grX8XfC1/EPFtho3jXTM4kUQfYbnGf4ZEymceqEfSv0o/Zu/ar8CftQeHJdR8J3rwalaBf7Q0S+AS7s2PdlBIZCc4dSVPqDkUAe0UUUUAYp8T6avilPDhuD/a7WZ1AQbGwYA4jLbsY+8wGM5rary+X/k522/7E+X/ANLY69QoAKK53xo/ieLQnbwjBpNxrO9dketTSxW+z+LLRqzZ9OK+GJ/+ChXxdt/2gx8GT8KfDj+Mv7QGnjGuTfZiSnmebv8AJzs8s784zjjGeKAP0Jorm/BEniiTQw3i+DSLfWPMb93ok0stuE/h+aRFbd1zxXSUAFFfGH7Uf7Wvxn/ZZstP1XWPh34X1/QNRvDZW99per3G5JSGaOORHhBDMqnBGQSCPTPoVz49/aMtfh4/iafwD4FivY7Y3cugya9dC4jULuKmTyNm8AdM4z3oA+jaK+CP2WP+CpWkfGr4gReE/GuhWngq51ArHpV9FeGa3mmP/LCQsq7GbI2noTxwSM/e9ABRWP4mbW00G7Ph5LCXWdn+jJqbuluWyPvsgZgMZ6A18ma7+1H8c9B/aH0T4PzfDfwhNrmsWj6haammu3Asmtk3b5CTBvBUow27Sc4xnOaAPsuiub8L3evQeHBceMV0my1OPe850uaR7VEB4O+VVPQZJIAFfOlx+23d/FLxtqHg/wCAngx/iTfae3l3/iW8uvsWh2Tc9ZtrNKeDgIPm6qSOaAPq+ivA4dC/aWuoTcXHi34bafcnkWVvod7PEPbzWuFY/XaPpXmnxL/a9+KX7L6x3fxg+GFprHheWQRJ4q8CXjSQI56LLBOA0ZboCXwTwCTxQB9j0Vx/wn+INp8Wfht4a8ZWFtNZ2WuWMV9FbzlTJGrqCFbHGR7V2FABRRRQAV8t/tF/tNeJvhrqt3YWFnp3hDRoX8lfE3iC1ub+a+lCqzrYadbDzJgnmIGkkeNNzY57/UlfHf8AwU8+I3iT4T/s+2fijwjrl94f1+LWIbSK6spArbJFfeCCp3D5BxxzzzgUAcK2ufGDx1rv9nXF38Y7xjb/AGkXaxaV4S0xlKb1WOUJNKWIKjax3A8NjBxzl/8AAf4ifFXwnq8Hif4S/EHUtOhVLgaV4l+LfmtfuMlfLjWFow49WKgZ4NVf+Cl9zc3H7FnwkvLy4fUNRuZ7Iz6hdhXuJN9i8jkvgEFmVSduM7RX6EfD+1hsvAnhu3gjWGCPTbZEijGFRREoAA7CgD8kfGX7JXh3w7ayXGvfAX4u+FrePmS58P8AiCw1zyx6+VsDkd+1cX8EvCuleHfitomv/AT4spc+OLW42W/hLxnp0mjXeoDPz2fmqXgkLgFdjMpzggggV9U/GqCGb/grb8KYGgh8o6dHcMoiA3yiG6w7EfeYbEwTnG0YxVHxJ4X0tv8AgsR4ehhtRB/xL/7UlZG/1s/2KXDEYwPujpyTk5yaAP0N8H69N4o8L6Xq1zpd3ot1eW6TS6bfLtntXI+aNx6qcjI4OMjrW7RRQB5fL/yc5bf9ifL/AOlsdeoV5fL/AMnOW3/Yny/+lsdeoUAFflLe/wDKZSP/ALCaf+mpa/VqvyjvuP8AgsrHnj/iZJjP/YLFAH6uUUUUAfHv/BUJQfgL4V4HHjbSOo/23r6k8df8iP4h/wCwdcf+imr5b/4Khf8AJBPCw9fG2kf+hvX1L47/AORI8Qf9g64/9FNQB+WPw6/Ycs/2lP2DPAnifwxFBY/ErTIr1YZM+WmqxLdSkW8x7OP4JOqng8Hj1f8AYF/bpvb7U4fgz8Xpp7DxjYynT9M1PUxsluHT5fsdyW6TrjCsfvj/AGvve1f8Ewf+TK/Af+9ef+lUtcf+35+wjD8edOl8c+B7aOy+I9hEC8UZEa6vGnKox/hmXHyScdlJxgqAfbVfH/xM/wCUnHwd/wCxM1P/ANCkrz/9gD9u+48bTQfCX4qXEll47smNpp+pX4MT6iU4NvMD925XBHON4H94HPoHxM/5Sc/B7/sTNT/9CkoA8q/4KxfH/V9G03w98HPDFw8N94mT7RqjQsVd7cyeVDb5HQSSZ3eqpjoTX2J+zn8EdH/Z7+D+geDNJgRGs4Fe+uUADXd2wBmlY98tnGeihR0Ar8yf+ChN6dE/4KF+G9R1TI06AaFcKX+75K3B3/gGDZr9hQQwBByPUUAOrB8ZeEtJ8e+F9V8O67Zx6jo2qW72l1azKCskbDBH15yD1BwR0reooA4H4H/DMfBn4T+GPBC6i+rx6FaLZJeyR+W0qKTtJUE4OCB74rvqKKACiiigAr4a/wCCwn/Jqdp/2MVp/wCi5q+5a+Gv+Cwn/Jqdp/2MVp/6LmoA82/4KXf8mQfBn/rtp3/ptkr9E/BH/IlaB/2D7f8A9FrX53f8FLv+TIPg1/130/8A9N0lesftMftZeI/2dpPhJoXh+XRby58UW1nbiw1GwmkeJS0cbz+ckqqFHmKAhUknPIFAHnfxn/5S9fCn/sDp/wCibypte/5TK6H/ANi8P/SGeoPjEGH/AAV1+E4Yhm/sdASB1Pk3nOO1O119v/BZfRe+dBA+n+gTUAfovRRRQB5fL/yc5bf9ifL/AOlsdeoV5fL/AMnOW3/Yny/+lsdeoUAFflN+3/oGufs4ftneDPjvYWEl3od7PazSNGPl+0QL5c1ux/hMkABU9zu9DX6s1zXjnwD4e+Jnhi+8OeKdItdd0S9XZPZ3ibkYdj6qwPIYYIPIIoApfC74qeF/jL4OsPFHhDVoNY0i8jDrJCw3xtjmOReqOvQq2CDXYkgDJr4Tvv8AgldpPhbxDPq/wr+K/jD4bSzHJgtZvPQe24Mjkf7xY+9aqf8ABPbxj4oUWnj79pP4g+J9HJxLp9tObRZV7hiXfg/SgDN/aP8AFlp+1j+0Z8Ovgv4MuF1vR/C+rx+JvGOpWjb7a0WA/urcuOC7EsMA8FgOobH2Z46/5EfxD/2Drj/0U1cx8GPgP4H/AGfPCg8P+B9Ch0ayZhJPICXnupOm+WVvmdvqcDsAKzvjX8GdU+MmmzaRF8Q/EXg/Rbq2a0vLPQltlNyrZ3EyyRNIuQdpCMBigDyj/gmAyt+xV4DwwOGvQcHOP9Klr6tr5o+Bn7Gk37PFlb6V4P8Ait4vg8OpdC6fRbpLKe2c5BdRugLIGxg7COuevNfS9AHwj+3/APsHH4uQzfEr4dWxtPiJYhZruytj5Z1ZU5VkIxtuUwNrDG7ABOQpHgf7Gn7Qnij49/tk/Ck+M42fxH4a8O6po9xfSKUlu9quweZCBtlGSrepGcAkiv1qrwxv2S/B1t+0vp/xq0vzdI8Rpa3Fvf2lsqi31BpE2ec64+WQDqw+9xnkZIB88/8ABU/9ljVPiz4Q034i+FbGXUNd8NQSQahZWy7prmwJ3FkA5Zomy2ByVZscjB9D/wCCff7W+lftB/CvTdA1LUI0+IGgWqW1/aSNh7yJAFS6jz94MAA2MlWznGRn62r5e+LP/BPn4a/EbxavjDQ5NV+G3jZJftC654SufsrGXu7R42Fj3KhSe5NAH1DWH4s8WaT4G8Pahr/iDUbbR9F0+Fp7q9un2RxIOpJ/p1JwBnNeL6F8H/jpodqLMfHu21W1QbUn1TwdBJdY9S6TIrH3KnNYnjr9h3TvjTFGvxZ+IvjDx3HGwdLCO5i03T42/vLbwIBn3YsQO9AHpn7PPxT1L41/DpPGt1py6Tper3k82iW5VhM2nBtkEs2ScPIFaTAwArqOoJr1Os/RtJs/D+kWOl6dbx2en2UKW1vbxDCxRoAqqB6AACtCgAooooAK+EP+CoesaJ8QvAmn/CSDxFpGh+M7i7tdatofEF19htbi2BmjbZcOPL3hv4SwOORX3fXwj8U/2UfjPov26w8N6h4X+NXw+muZbm38H/Eq38y5sd7FjHb3fDADOFJZcADjjNAGH+3l8OfEPxV/ZH+Gfh/wHpx8dappN1ZR3cPhqRb0IEspImfKHld2BnpyK6H9q79jf4jfHzxl8JfEPhu58PafbeEdOtxNBrE80c0k6yxyMuEjYBQI1Gc5yW9BXzLr/wCzp/Yd1JLqP7KnxJ8H3an95c/DvxX9qgJz1RWWTA9s1yeoeGHsAY7Lwv8AtRW5H/LvLcqFA/3hH+uKAPr/AOKvwr8Z6j/wU4+GvjiHwzqM3hGx0lVvNdjiP2O3YRXQKtJ0By6jHfcK5r4uT6B8M/8AgoPZ/G7xH438K2Pguy0j7O8Saqk2ovKLWSLYlpGGdiWdfb37V8TeJPgp8W/iBcxReHPhr8V5LXkSHxFPPdtL0xnMcaIAPrn14rrfh5/wS/8Ajt40uInvPDun+DrSQ/Nda3eoHUdz5UW9yfY4+tAH7KfD34oeE/ixosmreD/EGn+IrCOTypJtPnWURSbQ2xsHhsMDg+tdbXz/APsd/srWf7J3w4vPDsOty6/qWpXn2+/vGhEMRl2KgWNOcKAoGSSScn2H0BQB5fL/AMnOW3/Yny/+lsdeoV5dN/yc3a/9ifN/6Wx16jQAV802/wC1Xfan8e9e+G1pp+kadqukanb2qaNrV29rqGqWTqjSX1oWXy5FUMxEYJZgjHIJAr6Wr51+Kf7MOq/F/wAQaWfEPiLTbnStL8Rx6/p9+NL26xYRxyCQWcNyHwIywILFc7TjBIDAA6PxX8bdUvPjQPhZ4H0uz1HxFaaYusaxqOqzPHZ6bbu+yJNqAvLLIQSFG0BRktziqvj/AOL/AI5+GfwP8eeMta8K6Yms+FRNcLax3zta6lbRor+bE+zehbLLtZThlPJGDVjxf8CdRX4zQ/FPwPrdvofiiXThpGq2Wo2zXFjqtqrb494V1eOVGJxIpPHBUimeP/g54x+JvwZ8d+Ddc8Y2T6j4rEtv9rh0xlttNtXRUMUUXm7mYAM2935ZjwAAKAOE8U/tfXml6B8JJdG/4RHXNb8banZ6Xeadba0XbTXuELq+FUsyoBtbIU7iMda9G8TfGW/l+M1v8LPCNjZ3XiOPSP7c1O/1F3FrYWxk8uNdqfNJI77sKCoVVJJ5APHeM/2WtX8T+GPhLp9preh6Xf8AgXUbTVJL2PRm/wCJhLbIY40IEoKKysS3LHdgjGMV1njL4E3s/wAadO+K3g/WoNG8Vx6adF1O0v7Yz2WqWe7eiuFZXjkR+VkUnjgqRQBX+GP7QU+t+OfHvgXxpplvoHirwbDFf3M1pM0tle2EqlkuYiwDKBtIZGyVPQsOa5e1/aO8b+JvgldfGLw14S0y68HxwzajbaPd3ciane6fEzbpg4UxxyMqM6xkNxgFgTx3XgP4EwaN4v8AGvjHxPeJ4g8VeL4YrK+eKEw2tvZRIVjtYU3E7fmYszMWZjngAAcT4a/Zm8V+CvhLqfwl0TxvBF4BuY7izs7u508yatp1lMW32ySeZ5chAdlSRlyoPKtgUASfE39qe60X4d/Cnxp4L0uy1vRvH2qWGmQDU53t3tzdrmOQhVbIXawZeDnoTX0RB5nkp5u3ftG7Z93PfHtXgPxT/ZefxP4H+GXhHwfq9n4Y0TwJqdjqdpHd2T3bStaLiGMkSJ8pydx5JPTHNeqeCNF8WaffareeKtftNWkumjW1s9Nsja21nGq8gBnd3dmLEsWxgKABjkA5b4n/ABnl8J/ETwZ8PdAsIdT8Y+KRcXEH2uQx2tnaQKGmnlIBZuSqqi8sTyVAzWZ4Q+OGrw/He7+E/jXSbOz12TSf7c0jVNKldrXUbUSCORSj/NFIjdVJYEcg9qu/F74FP488deDfH/h/WP8AhH/HPhN5ks7qaA3FrdW0y7Zra4iDKSrAAhlYMp5GelSeGPgxdD4vzfE7xZqVvqfiddK/sXT7bToGhtNPtTJ5km3czNJJI+CXYgAKAFHJIB5t4O/ao8S+KPG/jHQJLTwbpkvhrxSnhs215rUkV1qJZo/3kCMnXbJwpzllIz3r6krwf4Q/s2L4C8YeP9d8QXGj+JZfFHiAeI4QNL8uSwuBtCqkjO5IXy1IPBB3HvXvFABRRRQAUUUUAFFFFABRRRQAUUUUAFFFFAHl8v8Ayc5bf9ifL/6Wx16hXl8v/Jzlt/2J8v8A6Wx16hQAV80aF8a/EHxO+InxUjt/ENn4F8D/AA/1BdGmu3tUnuby7EYaWWRpPljhUsqgAZbk7h0r6XryDUf2d7CDx9r3jDwx4g1XwfqniOJYtbg04Qy2uoFV2rM0UyOFmC/L5iYJHUGgDhvGH7TV58O/2Y18b/2r4e8d6/NqCaNZ3+iSEaXcXM1z5ULsQzFVVWVnAJ5VlB5Bp3xd+I/j79nW88Ba5q+u2/jPw3rOuWmgazaHTktZbaS5O2O4tWQ/dVuDG+4kHhgevcWX7L/gK2+ANv8ABufT59R8FQ2xtkhu5y04/eGUSCRcFXVzuDLjBA47UsH7Pttf33hWTxV4n1nxrbeFrhbvSbXVvJVEuEXbHPN5UaefKgJ2s/AJ3YLc0Acf8Vfit4x+Fv7SXw60zU9Ws4Phf4ueWwWZrJRNa6kibooHmLY2SgNg4zuBGcVZ07x746uP2d/HPxAbWrYz/Z77VfDhfTVXZZQ72tzMu75zKiBs/LhXXgEHPffHX4H+G/2hPh/c+D/FMc502a4hulmtH2TQyxOGVkbB2nAK59GYd61fG/w+tPGXw8v/AAfHeXOg6Vd2Z05zpqxh0tymwxpvVlUbTjOMgelAHiP7MXxt174sJ4MuNQ8Wxaje6r4eGs6lo/8Awjc1lHAxWIfublvlcLJIBgbsrzkYGfI/FX7V3xA8K33xasE8Z6fd+KvDfiuDQ/C/hqXSIwddMixuLc7SGDkOQHVgAFyQc19QfDr4CH4cW3hKwtvG3iTUdD8L2v2PT9Ju2tVhMYi8pBK0cKPJtXBAZiMgEgkCuVuv2LfB2t2XxCstd1TWddtPG98uq6hHcvBG1tfJgRXNs8cStE6BQBgkY6g5OQDW/aH8ZfEbw38OfDl34G/svT/Geo6lZ2IsNXj8+1eSUHdCzqQVwwIDjiuL+G37TuofGTxh4GsLGY+EtYS+u9M8YeD9Rtle8sLmC3ebAYkEIxXCyAEMp7EEV6fd/BS51Xwl4W0TUfG+v6hN4e1KDUoNVmW2N1cND/qlmPk7XAzyQAW6k1b1H4DeEtS+NOjfFQWLWvjHTbObTzeWxCC7hkXbtmGPn2c7TwRkjJGAADx/Xv2mte+Gf7VF14Y8YT2Mfwu1CN7TT9W8kxy2WpR2iXbQyuDhkaIttJGSwx2rV/Zf+Mvjj4x+Jfi5YeJ/suizaFqMNrplhbWuHtIJ7cTxNMWJ3yhXUMMAAqRiux8T/szeGfHba0niq4vvENpqWvWfiMWt35QS2ubZUWMR7EB8spGqMrbsjdz8xzd8EfAi18A+N/H3irTfEmrvqnjORJr4XAt2ihmjTZFJEoiGCqfLhiwOMkE0AeD/ALOf7SHjD4npoba74ytY9ZufE15pDaTB4ZlW2ngt5ZQx+0glUdo4mYfMRuwMc10Xxh/aK8d/BT4yatqF5psPiH4N6Ta2ba61lat/aWjfaPM23QCn97AvkneMBlD55Art/h5+y1b/AAy0KDQdG8e+Kk0KPVTrEtg72g8+ZpxPIGlW3EgR3ByqsOCQMZNd5p3w0h0/x54l8TTapeX669aQ2VzpN1HC1oscW4IFAjDdJJAdzEENyOBQBwngHxd4w+Jnhrx/c+HfF+lagy6otp4d1VbJGto7doYJhK21j5p2zMB0B2r0ya4vwN41+LXjX4x/FfwbB4v0oL4HutJW2ebR1X7clxH50qyEOdh2qygqOCQcHFeyfBv4IeF/gNoOqaF4Pt5dP0a+1SfVFsmfcls8oXdHFx8sYK5CnOM4zjAGf4A+BNr8P/id4y8b23iLV7/UfFjQPqdteLb+QxhQpCUCRKybUJXrz1OTQB6pRRRQAUUUUAFFFFABRRRQAUUUUAM2Lv37Rv6bsc4p9FFABRRRQAUUUUAFFFFABRRRQAUUUUAFFFFABRRRQAUUUUAFFFFAH//Z"/>
  <p:tag name="MMPROD_10666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gwODA4MCIvPg0KCQk8dWljb2xvciBuYW1lPSJnbG93IiB2YWx1ZT0iMHgwMDMzNjYiLz4NCgkJPHVpY29sb3IgbmFtZT0idGV4dCIgdmFsdWU9IjB4RkZGRkZGIi8+DQoJCTx1aWNvbG9yIG5hbWU9ImxpZ2h0IiB2YWx1ZT0iMHg0RTVENjAiLz4NCgkJPHVpY29sb3IgbmFtZT0ic2hhZG93IiB2YWx1ZT0iMHgwMDAwMDA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Health Directors 2011&quot;/&gt;&lt;property id=&quot;20144&quot; value=&quot;1&quot;/&gt;&lt;property id=&quot;20146&quot; value=&quot;0&quot;/&gt;&lt;property id=&quot;20147&quot; value=&quot;0&quot;/&gt;&lt;property id=&quot;20148&quot; value=&quot;5&quot;/&gt;&lt;property id=&quot;20184&quot; value=&quot;7&quot;/&gt;&lt;property id=&quot;20191&quot; value=&quot;Carahsoft&quot;/&gt;&lt;property id=&quot;20192&quot; value=&quot;unc.ncgovconnect.com&quot;/&gt;&lt;property id=&quot;20193&quot; value=&quot;1&quot;/&gt;&lt;property id=&quot;20221&quot; value=&quot;C:\Users\romoore\Pictures\&quot;/&gt;&lt;property id=&quot;20250&quot; value=&quot;6&quot;/&gt;&lt;property id=&quot;20251&quot; value=&quot;0&quot;/&gt;&lt;property id=&quot;20259&quot; value=&quot;0&quot;/&gt;&lt;property id=&quot;20262&quot; value=&quot;487803&quot;/&gt;&lt;object type=&quot;8&quot; unique_id=&quot;10002&quot;&gt;&lt;/object&gt;&lt;object type=&quot;2&quot; unique_id=&quot;10003&quot;&gt;&lt;object type=&quot;3&quot; unique_id=&quot;10004&quot;&gt;&lt;property id=&quot;20148&quot; value=&quot;5&quot;/&gt;&lt;property id=&quot;20300&quot; value=&quot;Slide 1 - &amp;quot;Conflicts of Interest Scenarios: &amp;#x0D;&amp;#x0A;Decision Path&amp;quot;&quot;/&gt;&lt;property id=&quot;20302&quot; value=&quot;1&quot;/&gt;&lt;property id=&quot;20303&quot; value=&quot;Instructional Support Demo&quot;/&gt;&lt;property id=&quot;20307&quot; value=&quot;256&quot;/&gt;&lt;property id=&quot;20309&quot; value=&quot;10666&quot;/&gt;&lt;property id=&quot;20312&quot; value=&quot;0&quot;/&gt;&lt;/object&gt;&lt;object type=&quot;3&quot; unique_id=&quot;10041&quot;&gt;&lt;property id=&quot;20148&quot; value=&quot;5&quot;/&gt;&lt;property id=&quot;20300&quot; value=&quot;Slide 2 - &amp;quot;Helen Healthy’s Perplexing Predicaments&amp;quot;&quot;/&gt;&lt;property id=&quot;20302&quot; value=&quot;1&quot;/&gt;&lt;property id=&quot;20303&quot; value=&quot;Instructional Support Demo&quot;/&gt;&lt;property id=&quot;20307&quot; value=&quot;257&quot;/&gt;&lt;property id=&quot;20309&quot; value=&quot;10666&quot;/&gt;&lt;property id=&quot;20312&quot; value=&quot;0&quot;/&gt;&lt;/object&gt;&lt;object type=&quot;3&quot; unique_id=&quot;10234&quot;&gt;&lt;property id=&quot;20148&quot; value=&quot;5&quot;/&gt;&lt;property id=&quot;20300&quot; value=&quot;Slide 3 - &amp;quot;The Fervent Physician&amp;quot;&quot;/&gt;&lt;property id=&quot;20302&quot; value=&quot;1&quot;/&gt;&lt;property id=&quot;20303&quot; value=&quot;Instructional Support Demo&quot;/&gt;&lt;property id=&quot;20307&quot; value=&quot;258&quot;/&gt;&lt;property id=&quot;20309&quot; value=&quot;10666&quot;/&gt;&lt;property id=&quot;20312&quot; value=&quot;0&quot;/&gt;&lt;/object&gt;&lt;object type=&quot;3&quot; unique_id=&quot;10235&quot;&gt;&lt;property id=&quot;20148&quot; value=&quot;5&quot;/&gt;&lt;property id=&quot;20300&quot; value=&quot;Slide 4 - &amp;quot;The Fervent Physician&amp;quot;&quot;/&gt;&lt;property id=&quot;20302&quot; value=&quot;1&quot;/&gt;&lt;property id=&quot;20303&quot; value=&quot;Instructional Support Demo&quot;/&gt;&lt;property id=&quot;20307&quot; value=&quot;259&quot;/&gt;&lt;property id=&quot;20309&quot; value=&quot;10666&quot;/&gt;&lt;property id=&quot;20312&quot; value=&quot;0&quot;/&gt;&lt;/object&gt;&lt;object type=&quot;3&quot; unique_id=&quot;10237&quot;&gt;&lt;property id=&quot;20148&quot; value=&quot;5&quot;/&gt;&lt;property id=&quot;20300&quot; value=&quot;Slide 5 - &amp;quot;The Fervent Physician&amp;quot;&quot;/&gt;&lt;property id=&quot;20302&quot; value=&quot;1&quot;/&gt;&lt;property id=&quot;20303&quot; value=&quot;Instructional Support Demo&quot;/&gt;&lt;property id=&quot;20307&quot; value=&quot;261&quot;/&gt;&lt;property id=&quot;20309&quot; value=&quot;10666&quot;/&gt;&lt;property id=&quot;20312&quot; value=&quot;0&quot;/&gt;&lt;/object&gt;&lt;object type=&quot;3&quot; unique_id=&quot;10238&quot;&gt;&lt;property id=&quot;20148&quot; value=&quot;5&quot;/&gt;&lt;property id=&quot;20300&quot; value=&quot;Slide 6 - &amp;quot;The Fervent Physician&amp;quot;&quot;/&gt;&lt;property id=&quot;20302&quot; value=&quot;1&quot;/&gt;&lt;property id=&quot;20303&quot; value=&quot;Instructional Support Demo&quot;/&gt;&lt;property id=&quot;20307&quot; value=&quot;262&quot;/&gt;&lt;property id=&quot;20309&quot; value=&quot;10666&quot;/&gt;&lt;property id=&quot;20312&quot; value=&quot;0&quot;/&gt;&lt;/object&gt;&lt;object type=&quot;3&quot; unique_id=&quot;10246&quot;&gt;&lt;property id=&quot;20148&quot; value=&quot;5&quot;/&gt;&lt;property id=&quot;20300&quot; value=&quot;Slide 7 - &amp;quot;The Fervent Physician&amp;quot;&quot;/&gt;&lt;property id=&quot;20302&quot; value=&quot;1&quot;/&gt;&lt;property id=&quot;20303&quot; value=&quot;Instructional Support Demo&quot;/&gt;&lt;property id=&quot;20307&quot; value=&quot;299&quot;/&gt;&lt;property id=&quot;20309&quot; value=&quot;10666&quot;/&gt;&lt;property id=&quot;20312&quot; value=&quot;0&quot;/&gt;&lt;/object&gt;&lt;object type=&quot;3&quot; unique_id=&quot;10247&quot;&gt;&lt;property id=&quot;20148&quot; value=&quot;5&quot;/&gt;&lt;property id=&quot;20300&quot; value=&quot;Slide 8 - &amp;quot;The Shrewd Supplier&amp;quot;&quot;/&gt;&lt;property id=&quot;20302&quot; value=&quot;1&quot;/&gt;&lt;property id=&quot;20303&quot; value=&quot;Instructional Support Demo&quot;/&gt;&lt;property id=&quot;20307&quot; value=&quot;266&quot;/&gt;&lt;property id=&quot;20309&quot; value=&quot;10666&quot;/&gt;&lt;property id=&quot;20312&quot; value=&quot;0&quot;/&gt;&lt;/object&gt;&lt;object type=&quot;3&quot; unique_id=&quot;10248&quot;&gt;&lt;property id=&quot;20148&quot; value=&quot;5&quot;/&gt;&lt;property id=&quot;20300&quot; value=&quot;Slide 9 - &amp;quot;The Shrew Supplier&amp;quot;&quot;/&gt;&lt;property id=&quot;20302&quot; value=&quot;1&quot;/&gt;&lt;property id=&quot;20303&quot; value=&quot;Instructional Support Demo&quot;/&gt;&lt;property id=&quot;20307&quot; value=&quot;272&quot;/&gt;&lt;property id=&quot;20309&quot; value=&quot;10666&quot;/&gt;&lt;property id=&quot;20312&quot; value=&quot;0&quot;/&gt;&lt;/object&gt;&lt;object type=&quot;3&quot; unique_id=&quot;10250&quot;&gt;&lt;property id=&quot;20148&quot; value=&quot;5&quot;/&gt;&lt;property id=&quot;20300&quot; value=&quot;Slide 10 - &amp;quot;The Shrewd Supplier&amp;quot;&quot;/&gt;&lt;property id=&quot;20302&quot; value=&quot;1&quot;/&gt;&lt;property id=&quot;20303&quot; value=&quot;Instructional Support Demo&quot;/&gt;&lt;property id=&quot;20307&quot; value=&quot;274&quot;/&gt;&lt;property id=&quot;20309&quot; value=&quot;10666&quot;/&gt;&lt;property id=&quot;20312&quot; value=&quot;0&quot;/&gt;&lt;/object&gt;&lt;object type=&quot;3&quot; unique_id=&quot;10251&quot;&gt;&lt;property id=&quot;20148&quot; value=&quot;5&quot;/&gt;&lt;property id=&quot;20300&quot; value=&quot;Slide 11 - &amp;quot;The Shrewd Supplier&amp;quot;&quot;/&gt;&lt;property id=&quot;20302&quot; value=&quot;1&quot;/&gt;&lt;property id=&quot;20303&quot; value=&quot;Instructional Support Demo&quot;/&gt;&lt;property id=&quot;20307&quot; value=&quot;275&quot;/&gt;&lt;property id=&quot;20309&quot; value=&quot;10666&quot;/&gt;&lt;property id=&quot;20312&quot; value=&quot;0&quot;/&gt;&lt;/object&gt;&lt;object type=&quot;3&quot; unique_id=&quot;10259&quot;&gt;&lt;property id=&quot;20148&quot; value=&quot;5&quot;/&gt;&lt;property id=&quot;20300&quot; value=&quot;Slide 12 - &amp;quot;The Shrewd Supplier&amp;quot;&quot;/&gt;&lt;property id=&quot;20302&quot; value=&quot;1&quot;/&gt;&lt;property id=&quot;20303&quot; value=&quot;Instructional Support Demo&quot;/&gt;&lt;property id=&quot;20307&quot; value=&quot;300&quot;/&gt;&lt;property id=&quot;20309&quot; value=&quot;10666&quot;/&gt;&lt;property id=&quot;20312&quot; value=&quot;0&quot;/&gt;&lt;/object&gt;&lt;/object&gt;&lt;object type=&quot;10&quot; unique_id=&quot;10559&quot;&gt;&lt;object type=&quot;11&quot; unique_id=&quot;10560&quot;&gt;&lt;property id=&quot;20180&quot; value=&quot;0&quot;/&gt;&lt;property id=&quot;20181&quot; value=&quot;2&quot;/&gt;&lt;property id=&quot;20182&quot; value=&quot;0&quot;/&gt;&lt;property id=&quot;20183&quot; value=&quot;1&quot;/&gt;&lt;/object&gt;&lt;object type=&quot;12&quot; unique_id=&quot;10561&quot;&gt;&lt;/object&gt;&lt;/object&gt;&lt;object type=&quot;4&quot; unique_id=&quot;10612&quot;&gt;&lt;object type=&quot;5&quot; unique_id=&quot;10613&quot;&gt;&lt;property id=&quot;20149&quot; value=&quot;Teaching and Learning Module Portfolio&quot;/&gt;&lt;property id=&quot;20151&quot; value=&quot;UNC_SOGlogo_72SM_BW_stack.jpg&quot;/&gt;&lt;/object&gt;&lt;object type=&quot;5&quot; unique_id=&quot;10666&quot;&gt;&lt;property id=&quot;20000&quot; value=&quot;0&quot;/&gt;&lt;property id=&quot;20149&quot; value=&quot;Instructional Support Demo&quot;/&gt;&lt;property id=&quot;20151&quot; value=&quot;UNC_SOGlogo_72SM_BW_stack.jpg&quot;/&gt;&lt;property id=&quot;20153&quot; value=&quot;instructionalsupport@sog.unc.edu&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CEC450-8F1C-4E9C-90A9-879BACAA8E19}&quot;/&gt;&lt;isInvalidForFieldText val=&quot;1&quot;/&gt;&lt;Image&gt;&lt;filename val=&quot;C:\Users\romoore\AppData\Local\Temp\PR\data\asimages\{71CEC450-8F1C-4E9C-90A9-879BACAA8E19}_3_S.png&quot;/&gt;&lt;left val=&quot;192&quot;/&gt;&lt;top val=&quot;400&quot;/&gt;&lt;width val=&quot;88&quot;/&gt;&lt;height val=&quot;62&quot;/&gt;&lt;hasText val=&quot;0&quot;/&gt;&lt;/Image&gt;&lt;Image&gt;&lt;filename val=&quot;C:\Users\romoore\AppData\Local\Temp\PR\data\asimages\{71CEC450-8F1C-4E9C-90A9-879BACAA8E19}_3_T.png&quot;/&gt;&lt;left val=&quot;195&quot;/&gt;&lt;top val=&quot;399&quot;/&gt;&lt;width val=&quot;83&quot;/&gt;&lt;height val=&quot;5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411C35-D416-4A02-91A5-5937CC5AC38D}&quot;/&gt;&lt;isInvalidForFieldText val=&quot;0&quot;/&gt;&lt;Image&gt;&lt;filename val=&quot;C:\Users\romoore\AppData\Local\Temp\PR\data\asimages\{3C411C35-D416-4A02-91A5-5937CC5AC38D}_3.png&quot;/&gt;&lt;left val=&quot;412&quot;/&gt;&lt;top val=&quot;80&quot;/&gt;&lt;width val=&quot;294&quot;/&gt;&lt;height val=&quot;388&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4079DE-223E-4DE9-BFAB-F718DB2C108D}&quot;/&gt;&lt;isInvalidForFieldText val=&quot;1&quot;/&gt;&lt;Image&gt;&lt;filename val=&quot;C:\Users\romoore\AppData\Local\Temp\PR\data\asimages\{0A4079DE-223E-4DE9-BFAB-F718DB2C108D}_4_S.png&quot;/&gt;&lt;left val=&quot;81&quot;/&gt;&lt;top val=&quot;448&quot;/&gt;&lt;width val=&quot;190&quot;/&gt;&lt;height val=&quot;44&quot;/&gt;&lt;hasText val=&quot;0&quot;/&gt;&lt;/Image&gt;&lt;Image&gt;&lt;filename val=&quot;C:\Users\romoore\AppData\Local\Temp\PR\data\asimages\{0A4079DE-223E-4DE9-BFAB-F718DB2C108D}_4_T.png&quot;/&gt;&lt;left val=&quot;87&quot;/&gt;&lt;top val=&quot;453&quot;/&gt;&lt;width val=&quot;178&quot;/&gt;&lt;height val=&quot;3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6722A2-4313-4C5E-BED4-CE2E19AACF1D}&quot;/&gt;&lt;isInvalidForFieldText val=&quot;1&quot;/&gt;&lt;Image&gt;&lt;filename val=&quot;C:\Users\romoore\AppData\Local\Temp\PR\data\asimages\{DD6722A2-4313-4C5E-BED4-CE2E19AACF1D}_5_S.png&quot;/&gt;&lt;left val=&quot;42&quot;/&gt;&lt;top val=&quot;400&quot;/&gt;&lt;width val=&quot;88&quot;/&gt;&lt;height val=&quot;62&quot;/&gt;&lt;hasText val=&quot;0&quot;/&gt;&lt;/Image&gt;&lt;Image&gt;&lt;filename val=&quot;C:\Users\romoore\AppData\Local\Temp\PR\data\asimages\{DD6722A2-4313-4C5E-BED4-CE2E19AACF1D}_5_T.png&quot;/&gt;&lt;left val=&quot;44&quot;/&gt;&lt;top val=&quot;399&quot;/&gt;&lt;width val=&quot;88&quot;/&gt;&lt;height val=&quot;58&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3A1253-B7E5-41FA-BF58-17390188D190}&quot;/&gt;&lt;isInvalidForFieldText val=&quot;1&quot;/&gt;&lt;Image&gt;&lt;filename val=&quot;C:\Users\romoore\AppData\Local\Temp\PR\data\asimages\{193A1253-B7E5-41FA-BF58-17390188D190}_5_S.png&quot;/&gt;&lt;left val=&quot;150&quot;/&gt;&lt;top val=&quot;400&quot;/&gt;&lt;width val=&quot;88&quot;/&gt;&lt;height val=&quot;62&quot;/&gt;&lt;hasText val=&quot;0&quot;/&gt;&lt;/Image&gt;&lt;Image&gt;&lt;filename val=&quot;C:\Users\romoore\AppData\Local\Temp\PR\data\asimages\{193A1253-B7E5-41FA-BF58-17390188D190}_5_T.png&quot;/&gt;&lt;left val=&quot;153&quot;/&gt;&lt;top val=&quot;399&quot;/&gt;&lt;width val=&quot;83&quot;/&gt;&lt;height val=&quot;5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2BD3CA-63AA-436C-BDC3-1E768FD2FD0A}&quot;/&gt;&lt;isInvalidForFieldText val=&quot;0&quot;/&gt;&lt;Image&gt;&lt;filename val=&quot;C:\Users\romoore\AppData\Local\Temp\PR\data\asimages\{E22BD3CA-63AA-436C-BDC3-1E768FD2FD0A}_5.png&quot;/&gt;&lt;left val=&quot;412&quot;/&gt;&lt;top val=&quot;80&quot;/&gt;&lt;width val=&quot;294&quot;/&gt;&lt;height val=&quot;38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8D0539-730C-4297-B67F-37E478DE08BC}&quot;/&gt;&lt;isInvalidForFieldText val=&quot;1&quot;/&gt;&lt;Image&gt;&lt;filename val=&quot;C:\Users\romoore\AppData\Local\Temp\PR\data\asimages\{768D0539-730C-4297-B67F-37E478DE08BC}_6_S.png&quot;/&gt;&lt;left val=&quot;39&quot;/&gt;&lt;top val=&quot;419&quot;/&gt;&lt;width val=&quot;190&quot;/&gt;&lt;height val=&quot;44&quot;/&gt;&lt;hasText val=&quot;0&quot;/&gt;&lt;/Image&gt;&lt;Image&gt;&lt;filename val=&quot;C:\Users\romoore\AppData\Local\Temp\PR\data\asimages\{768D0539-730C-4297-B67F-37E478DE08BC}_6_T.png&quot;/&gt;&lt;left val=&quot;45&quot;/&gt;&lt;top val=&quot;424&quot;/&gt;&lt;width val=&quot;178&quot;/&gt;&lt;height val=&quot;3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D5F3A7-EC3C-46E2-B883-AFDDB0479502}&quot;/&gt;&lt;isInvalidForFieldText val=&quot;1&quot;/&gt;&lt;Image&gt;&lt;filename val=&quot;C:\Users\romoore\AppData\Local\Temp\PR\data\asimages\{8ED5F3A7-EC3C-46E2-B883-AFDDB0479502}_7_S.png&quot;/&gt;&lt;left val=&quot;249&quot;/&gt;&lt;top val=&quot;418&quot;/&gt;&lt;width val=&quot;226&quot;/&gt;&lt;height val=&quot;44&quot;/&gt;&lt;hasText val=&quot;0&quot;/&gt;&lt;/Image&gt;&lt;Image&gt;&lt;filename val=&quot;C:\Users\romoore\AppData\Local\Temp\PR\data\asimages\{8ED5F3A7-EC3C-46E2-B883-AFDDB0479502}_7_T.png&quot;/&gt;&lt;left val=&quot;255&quot;/&gt;&lt;top val=&quot;423&quot;/&gt;&lt;width val=&quot;214&quot;/&gt;&lt;height val=&quot;3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5BD8E7-71E4-4BBE-9495-58DA0A41A85B}&quot;/&gt;&lt;isInvalidForFieldText val=&quot;1&quot;/&gt;&lt;Image&gt;&lt;filename val=&quot;C:\Users\romoore\AppData\Local\Temp\PR\data\asimages\{675BD8E7-71E4-4BBE-9495-58DA0A41A85B}_7_S.png&quot;/&gt;&lt;left val=&quot;39&quot;/&gt;&lt;top val=&quot;418&quot;/&gt;&lt;width val=&quot;208&quot;/&gt;&lt;height val=&quot;44&quot;/&gt;&lt;hasText val=&quot;0&quot;/&gt;&lt;/Image&gt;&lt;Image&gt;&lt;filename val=&quot;C:\Users\romoore\AppData\Local\Temp\PR\data\asimages\{675BD8E7-71E4-4BBE-9495-58DA0A41A85B}_7_T.png&quot;/&gt;&lt;left val=&quot;45&quot;/&gt;&lt;top val=&quot;423&quot;/&gt;&lt;width val=&quot;196&quot;/&gt;&lt;height val=&quot;3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CF2984-CD3F-4D5E-BBE5-B0091F60A33A}&quot;/&gt;&lt;isInvalidForFieldText val=&quot;0&quot;/&gt;&lt;Image&gt;&lt;filename val=&quot;C:\Users\romoore\AppData\Local\Temp\PR\data\asimages\{36CF2984-CD3F-4D5E-BBE5-B0091F60A33A}_7.png&quot;/&gt;&lt;left val=&quot;327&quot;/&gt;&lt;top val=&quot;61&quot;/&gt;&lt;width val=&quot;399&quot;/&gt;&lt;height val=&quot;418&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80DB11-8265-4985-9E80-26F449F563F4}&quot;/&gt;&lt;isInvalidForFieldText val=&quot;0&quot;/&gt;&lt;Image&gt;&lt;filename val=&quot;C:\Users\romoore\AppData\Local\Temp\PR\data\asimages\{3F80DB11-8265-4985-9E80-26F449F563F4}_8.png&quot;/&gt;&lt;left val=&quot;27&quot;/&gt;&lt;top val=&quot;361&quot;/&gt;&lt;width val=&quot;448&quot;/&gt;&lt;height val=&quot;4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8A55AF-389E-4190-8AE4-62EC16279474}&quot;/&gt;&lt;isInvalidForFieldText val=&quot;0&quot;/&gt;&lt;Image&gt;&lt;filename val=&quot;C:\Users\romoore\AppData\Local\Temp\PR\data\asimages\{848A55AF-389E-4190-8AE4-62EC16279474}_8.png&quot;/&gt;&lt;left val=&quot;326&quot;/&gt;&lt;top val=&quot;83&quot;/&gt;&lt;width val=&quot;265&quot;/&gt;&lt;height val=&quot;38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1A0727-3CF1-48A7-B9C7-79BE1389D502}&quot;/&gt;&lt;isInvalidForFieldText val=&quot;1&quot;/&gt;&lt;Image&gt;&lt;filename val=&quot;C:\Users\romoore\AppData\Local\Temp\PR\data\asimages\{B61A0727-3CF1-48A7-B9C7-79BE1389D502}_8_S.png&quot;/&gt;&lt;left val=&quot;42&quot;/&gt;&lt;top val=&quot;407&quot;/&gt;&lt;width val=&quot;88&quot;/&gt;&lt;height val=&quot;62&quot;/&gt;&lt;hasText val=&quot;0&quot;/&gt;&lt;/Image&gt;&lt;Image&gt;&lt;filename val=&quot;C:\Users\romoore\AppData\Local\Temp\PR\data\asimages\{B61A0727-3CF1-48A7-B9C7-79BE1389D502}_8_T.png&quot;/&gt;&lt;left val=&quot;44&quot;/&gt;&lt;top val=&quot;406&quot;/&gt;&lt;width val=&quot;88&quot;/&gt;&lt;height val=&quot;58&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14776B-C84A-4011-BD8D-D44562473CBC}&quot;/&gt;&lt;isInvalidForFieldText val=&quot;1&quot;/&gt;&lt;Image&gt;&lt;filename val=&quot;C:\Users\romoore\AppData\Local\Temp\PR\data\asimages\{8D14776B-C84A-4011-BD8D-D44562473CBC}_8_S.png&quot;/&gt;&lt;left val=&quot;168&quot;/&gt;&lt;top val=&quot;407&quot;/&gt;&lt;width val=&quot;88&quot;/&gt;&lt;height val=&quot;62&quot;/&gt;&lt;hasText val=&quot;0&quot;/&gt;&lt;/Image&gt;&lt;Image&gt;&lt;filename val=&quot;C:\Users\romoore\AppData\Local\Temp\PR\data\asimages\{8D14776B-C84A-4011-BD8D-D44562473CBC}_8_T.png&quot;/&gt;&lt;left val=&quot;171&quot;/&gt;&lt;top val=&quot;406&quot;/&gt;&lt;width val=&quot;83&quot;/&gt;&lt;height val=&quot;58&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368803-932D-4302-A87C-8BDE34C3B25C}&quot;/&gt;&lt;isInvalidForFieldText val=&quot;0&quot;/&gt;&lt;Image&gt;&lt;filename val=&quot;C:\Users\romoore\AppData\Local\Temp\PR\data\asimages\{DC368803-932D-4302-A87C-8BDE34C3B25C}_8.png&quot;/&gt;&lt;left val=&quot;412&quot;/&gt;&lt;top val=&quot;80&quot;/&gt;&lt;width val=&quot;294&quot;/&gt;&lt;height val=&quot;388&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220542-A3FD-45F0-82CC-7371ABC65FC5}&quot;/&gt;&lt;isInvalidForFieldText val=&quot;1&quot;/&gt;&lt;Image&gt;&lt;filename val=&quot;C:\Users\romoore\AppData\Local\Temp\PR\data\asimages\{E1220542-A3FD-45F0-82CC-7371ABC65FC5}_1_S.png&quot;/&gt;&lt;left val=&quot;20&quot;/&gt;&lt;top val=&quot;299&quot;/&gt;&lt;width val=&quot;141&quot;/&gt;&lt;height val=&quot;43&quot;/&gt;&lt;hasText val=&quot;0&quot;/&gt;&lt;/Image&gt;&lt;Image&gt;&lt;filename val=&quot;C:\Users\romoore\AppData\Local\Temp\PR\data\asimages\{E1220542-A3FD-45F0-82CC-7371ABC65FC5}_1_T.png&quot;/&gt;&lt;left val=&quot;23&quot;/&gt;&lt;top val=&quot;300&quot;/&gt;&lt;width val=&quot;135&quot;/&gt;&lt;height val=&quot;37&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524B49-BFD7-49A9-9874-9EE0A515B2FC}&quot;/&gt;&lt;isInvalidForFieldText val=&quot;1&quot;/&gt;&lt;Image&gt;&lt;filename val=&quot;C:\Users\romoore\AppData\Local\Temp\PR\data\asimages\{B7524B49-BFD7-49A9-9874-9EE0A515B2FC}_9_S.png&quot;/&gt;&lt;left val=&quot;39&quot;/&gt;&lt;top val=&quot;448&quot;/&gt;&lt;width val=&quot;190&quot;/&gt;&lt;height val=&quot;44&quot;/&gt;&lt;hasText val=&quot;0&quot;/&gt;&lt;/Image&gt;&lt;Image&gt;&lt;filename val=&quot;C:\Users\romoore\AppData\Local\Temp\PR\data\asimages\{B7524B49-BFD7-49A9-9874-9EE0A515B2FC}_9_T.png&quot;/&gt;&lt;left val=&quot;45&quot;/&gt;&lt;top val=&quot;453&quot;/&gt;&lt;width val=&quot;178&quot;/&gt;&lt;height val=&quot;3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174952-3798-44D9-BC4B-D5A83C7A8167}&quot;/&gt;&lt;isInvalidForFieldText val=&quot;0&quot;/&gt;&lt;Image&gt;&lt;filename val=&quot;C:\Users\romoore\AppData\Local\Temp\PR\data\asimages\{3F174952-3798-44D9-BC4B-D5A83C7A8167}_9.png&quot;/&gt;&lt;left val=&quot;400&quot;/&gt;&lt;top val=&quot;83&quot;/&gt;&lt;width val=&quot;309&quot;/&gt;&lt;height val=&quot;28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3D98AE-3CD3-4DD2-87B2-708AAE339833}&quot;/&gt;&lt;isInvalidForFieldText val=&quot;0&quot;/&gt;&lt;Image&gt;&lt;filename val=&quot;C:\Users\romoore\AppData\Local\Temp\PR\data\asimages\{A23D98AE-3CD3-4DD2-87B2-708AAE339833}_10.png&quot;/&gt;&lt;left val=&quot;33&quot;/&gt;&lt;top val=&quot;331&quot;/&gt;&lt;width val=&quot;370&quot;/&gt;&lt;height val=&quot;6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DAB213-1934-45C3-806F-6F5B058CE7BF}&quot;/&gt;&lt;isInvalidForFieldText val=&quot;1&quot;/&gt;&lt;Image&gt;&lt;filename val=&quot;C:\Users\romoore\AppData\Local\Temp\PR\data\asimages\{BDDAB213-1934-45C3-806F-6F5B058CE7BF}_10_S.png&quot;/&gt;&lt;left val=&quot;60&quot;/&gt;&lt;top val=&quot;401&quot;/&gt;&lt;width val=&quot;88&quot;/&gt;&lt;height val=&quot;62&quot;/&gt;&lt;hasText val=&quot;0&quot;/&gt;&lt;/Image&gt;&lt;Image&gt;&lt;filename val=&quot;C:\Users\romoore\AppData\Local\Temp\PR\data\asimages\{BDDAB213-1934-45C3-806F-6F5B058CE7BF}_10_T.png&quot;/&gt;&lt;left val=&quot;62&quot;/&gt;&lt;top val=&quot;400&quot;/&gt;&lt;width val=&quot;88&quot;/&gt;&lt;height val=&quot;5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84CA3D-E7F9-45FC-97A8-B82E72456F2A}&quot;/&gt;&lt;isInvalidForFieldText val=&quot;1&quot;/&gt;&lt;Image&gt;&lt;filename val=&quot;C:\Users\romoore\AppData\Local\Temp\PR\data\asimages\{5684CA3D-E7F9-45FC-97A8-B82E72456F2A}_10_S.png&quot;/&gt;&lt;left val=&quot;156&quot;/&gt;&lt;top val=&quot;401&quot;/&gt;&lt;width val=&quot;88&quot;/&gt;&lt;height val=&quot;62&quot;/&gt;&lt;hasText val=&quot;0&quot;/&gt;&lt;/Image&gt;&lt;Image&gt;&lt;filename val=&quot;C:\Users\romoore\AppData\Local\Temp\PR\data\asimages\{5684CA3D-E7F9-45FC-97A8-B82E72456F2A}_10_T.png&quot;/&gt;&lt;left val=&quot;159&quot;/&gt;&lt;top val=&quot;400&quot;/&gt;&lt;width val=&quot;83&quot;/&gt;&lt;height val=&quot;58&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9AD377-41F2-4D1D-AE7B-319C9E7E0275}&quot;/&gt;&lt;isInvalidForFieldText val=&quot;0&quot;/&gt;&lt;Image&gt;&lt;filename val=&quot;C:\Users\romoore\AppData\Local\Temp\PR\data\asimages\{109AD377-41F2-4D1D-AE7B-319C9E7E0275}_10.png&quot;/&gt;&lt;left val=&quot;326&quot;/&gt;&lt;top val=&quot;83&quot;/&gt;&lt;width val=&quot;265&quot;/&gt;&lt;height val=&quot;38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6A44D1-C204-4622-BDA3-6C4D3B307084}&quot;/&gt;&lt;isInvalidForFieldText val=&quot;0&quot;/&gt;&lt;Image&gt;&lt;filename val=&quot;C:\Users\romoore\AppData\Local\Temp\PR\data\asimages\{4E6A44D1-C204-4622-BDA3-6C4D3B307084}_10.png&quot;/&gt;&lt;left val=&quot;412&quot;/&gt;&lt;top val=&quot;80&quot;/&gt;&lt;width val=&quot;294&quot;/&gt;&lt;height val=&quot;388&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A84ED7-C058-4387-B908-A2C79D55108B}&quot;/&gt;&lt;isInvalidForFieldText val=&quot;1&quot;/&gt;&lt;Image&gt;&lt;filename val=&quot;C:\Users\romoore\AppData\Local\Temp\PR\data\asimages\{2EA84ED7-C058-4387-B908-A2C79D55108B}_11_S.png&quot;/&gt;&lt;left val=&quot;39&quot;/&gt;&lt;top val=&quot;419&quot;/&gt;&lt;width val=&quot;190&quot;/&gt;&lt;height val=&quot;44&quot;/&gt;&lt;hasText val=&quot;0&quot;/&gt;&lt;/Image&gt;&lt;Image&gt;&lt;filename val=&quot;C:\Users\romoore\AppData\Local\Temp\PR\data\asimages\{2EA84ED7-C058-4387-B908-A2C79D55108B}_11_T.png&quot;/&gt;&lt;left val=&quot;45&quot;/&gt;&lt;top val=&quot;424&quot;/&gt;&lt;width val=&quot;178&quot;/&gt;&lt;height val=&quot;3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BB3641-836B-4F60-8126-291AD537FA6B}&quot;/&gt;&lt;isInvalidForFieldText val=&quot;0&quot;/&gt;&lt;Image&gt;&lt;filename val=&quot;C:\Users\romoore\AppData\Local\Temp\PR\data\asimages\{4BBB3641-836B-4F60-8126-291AD537FA6B}_11.png&quot;/&gt;&lt;left val=&quot;400&quot;/&gt;&lt;top val=&quot;95&quot;/&gt;&lt;width val=&quot;309&quot;/&gt;&lt;height val=&quot;28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F0817C-D965-4C80-848F-05EE27A14813}&quot;/&gt;&lt;isInvalidForFieldText val=&quot;0&quot;/&gt;&lt;Image&gt;&lt;filename val=&quot;C:\Users\romoore\AppData\Local\Temp\PR\data\asimages\{1AF0817C-D965-4C80-848F-05EE27A14813}_12.png&quot;/&gt;&lt;left val=&quot;327&quot;/&gt;&lt;top val=&quot;61&quot;/&gt;&lt;width val=&quot;399&quot;/&gt;&lt;height val=&quot;418&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B511D2-4514-470D-96AF-CC05F2C106A9}&quot;/&gt;&lt;isInvalidForFieldText val=&quot;1&quot;/&gt;&lt;Image&gt;&lt;filename val=&quot;C:\Users\romoore\AppData\Local\Temp\PR\data\asimages\{12B511D2-4514-470D-96AF-CC05F2C106A9}_12_S.png&quot;/&gt;&lt;left val=&quot;249&quot;/&gt;&lt;top val=&quot;418&quot;/&gt;&lt;width val=&quot;226&quot;/&gt;&lt;height val=&quot;44&quot;/&gt;&lt;hasText val=&quot;0&quot;/&gt;&lt;/Image&gt;&lt;Image&gt;&lt;filename val=&quot;C:\Users\romoore\AppData\Local\Temp\PR\data\asimages\{12B511D2-4514-470D-96AF-CC05F2C106A9}_12_T.png&quot;/&gt;&lt;left val=&quot;255&quot;/&gt;&lt;top val=&quot;423&quot;/&gt;&lt;width val=&quot;214&quot;/&gt;&lt;height val=&quot;3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2E5F94-F934-465C-8C43-11C7E5DE04B0}&quot;/&gt;&lt;isInvalidForFieldText val=&quot;1&quot;/&gt;&lt;Image&gt;&lt;filename val=&quot;C:\Users\romoore\AppData\Local\Temp\PR\data\asimages\{9E2E5F94-F934-465C-8C43-11C7E5DE04B0}_12_S.png&quot;/&gt;&lt;left val=&quot;39&quot;/&gt;&lt;top val=&quot;418&quot;/&gt;&lt;width val=&quot;208&quot;/&gt;&lt;height val=&quot;44&quot;/&gt;&lt;hasText val=&quot;0&quot;/&gt;&lt;/Image&gt;&lt;Image&gt;&lt;filename val=&quot;C:\Users\romoore\AppData\Local\Temp\PR\data\asimages\{9E2E5F94-F934-465C-8C43-11C7E5DE04B0}_12_T.png&quot;/&gt;&lt;left val=&quot;45&quot;/&gt;&lt;top val=&quot;423&quot;/&gt;&lt;width val=&quot;196&quot;/&gt;&lt;height val=&quot;3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D70D68-3B2D-4557-B831-EB05DBF63CE3}&quot;/&gt;&lt;isInvalidForFieldText val=&quot;0&quot;/&gt;&lt;Image&gt;&lt;filename val=&quot;C:\Users\romoore\AppData\Local\Temp\PR\data\asimages\{63D70D68-3B2D-4557-B831-EB05DBF63CE3}_2.png&quot;/&gt;&lt;left val=&quot;412&quot;/&gt;&lt;top val=&quot;80&quot;/&gt;&lt;width val=&quot;294&quot;/&gt;&lt;height val=&quot;38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CB7537-5873-446B-8C23-66B373B6E2E4}&quot;/&gt;&lt;isInvalidForFieldText val=&quot;1&quot;/&gt;&lt;Image&gt;&lt;filename val=&quot;C:\Users\romoore\AppData\Local\Temp\PR\data\asimages\{0FCB7537-5873-446B-8C23-66B373B6E2E4}_2_S.png&quot;/&gt;&lt;left val=&quot;87&quot;/&gt;&lt;top val=&quot;393&quot;/&gt;&lt;width val=&quot;142&quot;/&gt;&lt;height val=&quot;76&quot;/&gt;&lt;hasText val=&quot;0&quot;/&gt;&lt;/Image&gt;&lt;Image&gt;&lt;filename val=&quot;C:\Users\romoore\AppData\Local\Temp\PR\data\asimages\{0FCB7537-5873-446B-8C23-66B373B6E2E4}_2_T.png&quot;/&gt;&lt;left val=&quot;93&quot;/&gt;&lt;top val=&quot;398&quot;/&gt;&lt;width val=&quot;136&quot;/&gt;&lt;height val=&quot;6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CE7D1F-37C2-4605-AB41-9AEA15E7F874}&quot;/&gt;&lt;isInvalidForFieldText val=&quot;1&quot;/&gt;&lt;Image&gt;&lt;filename val=&quot;C:\Users\romoore\AppData\Local\Temp\PR\data\asimages\{4DCE7D1F-37C2-4605-AB41-9AEA15E7F874}_2_S.png&quot;/&gt;&lt;left val=&quot;249&quot;/&gt;&lt;top val=&quot;393&quot;/&gt;&lt;width val=&quot;155&quot;/&gt;&lt;height val=&quot;76&quot;/&gt;&lt;hasText val=&quot;0&quot;/&gt;&lt;/Image&gt;&lt;Image&gt;&lt;filename val=&quot;C:\Users\romoore\AppData\Local\Temp\PR\data\asimages\{4DCE7D1F-37C2-4605-AB41-9AEA15E7F874}_2_T.png&quot;/&gt;&lt;left val=&quot;255&quot;/&gt;&lt;top val=&quot;398&quot;/&gt;&lt;width val=&quot;143&quot;/&gt;&lt;height val=&quot;6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5EE049-9829-4192-9285-2EF433C60079}&quot;/&gt;&lt;isInvalidForFieldText val=&quot;1&quot;/&gt;&lt;Image&gt;&lt;filename val=&quot;C:\Users\romoore\AppData\Local\Temp\PR\data\asimages\{CF5EE049-9829-4192-9285-2EF433C60079}_3_S.png&quot;/&gt;&lt;left val=&quot;66&quot;/&gt;&lt;top val=&quot;400&quot;/&gt;&lt;width val=&quot;88&quot;/&gt;&lt;height val=&quot;62&quot;/&gt;&lt;hasText val=&quot;0&quot;/&gt;&lt;/Image&gt;&lt;Image&gt;&lt;filename val=&quot;C:\Users\romoore\AppData\Local\Temp\PR\data\asimages\{CF5EE049-9829-4192-9285-2EF433C60079}_3_T.png&quot;/&gt;&lt;left val=&quot;68&quot;/&gt;&lt;top val=&quot;399&quot;/&gt;&lt;width val=&quot;88&quot;/&gt;&lt;height val=&quot;58&quot;/&gt;&lt;hasText val=&quot;1&quot;/&gt;&lt;/Image&gt;&lt;/ThreeDShapeInfo&gt;"/>
</p:tagLst>
</file>

<file path=ppt/theme/theme1.xml><?xml version="1.0" encoding="utf-8"?>
<a:theme xmlns:a="http://schemas.openxmlformats.org/drawingml/2006/main" name="SOG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SOG_Template_1</Template>
  <TotalTime>1223</TotalTime>
  <Words>654</Words>
  <Application>Microsoft Office PowerPoint</Application>
  <PresentationFormat>On-screen Show (4:3)</PresentationFormat>
  <Paragraphs>100</Paragraphs>
  <Slides>12</Slides>
  <Notes>0</Notes>
  <HiddenSlides>10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SOG_Template_1</vt:lpstr>
      <vt:lpstr>Conflicts of Interest Scenarios:  Decision Path</vt:lpstr>
      <vt:lpstr>Helen Healthy’s Perplexing Predicaments</vt:lpstr>
      <vt:lpstr>The Fervent Physician</vt:lpstr>
      <vt:lpstr>The Fervent Physician</vt:lpstr>
      <vt:lpstr>The Fervent Physician</vt:lpstr>
      <vt:lpstr>The Fervent Physician</vt:lpstr>
      <vt:lpstr>The Fervent Physician</vt:lpstr>
      <vt:lpstr>The Shrewd Supplier</vt:lpstr>
      <vt:lpstr>The Shrewd Supplier</vt:lpstr>
      <vt:lpstr>The Shrewd Supplier</vt:lpstr>
      <vt:lpstr>The Shrewd Supplier</vt:lpstr>
      <vt:lpstr>The Shrewd Supplier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Moore, Rob L.</dc:creator>
  <cp:lastModifiedBy>nmills</cp:lastModifiedBy>
  <cp:revision>148</cp:revision>
  <dcterms:created xsi:type="dcterms:W3CDTF">2011-03-29T14:04:12Z</dcterms:created>
  <dcterms:modified xsi:type="dcterms:W3CDTF">2011-04-13T01:47:59Z</dcterms:modified>
</cp:coreProperties>
</file>