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sldIdLst>
    <p:sldId id="266" r:id="rId5"/>
    <p:sldId id="311" r:id="rId6"/>
    <p:sldId id="297" r:id="rId7"/>
    <p:sldId id="309" r:id="rId8"/>
    <p:sldId id="312" r:id="rId9"/>
    <p:sldId id="326" r:id="rId10"/>
    <p:sldId id="328" r:id="rId11"/>
    <p:sldId id="329" r:id="rId12"/>
    <p:sldId id="330" r:id="rId13"/>
    <p:sldId id="327" r:id="rId14"/>
    <p:sldId id="331" r:id="rId15"/>
    <p:sldId id="310" r:id="rId16"/>
    <p:sldId id="332" r:id="rId17"/>
    <p:sldId id="336" r:id="rId18"/>
    <p:sldId id="337" r:id="rId19"/>
    <p:sldId id="338" r:id="rId20"/>
    <p:sldId id="339" r:id="rId21"/>
    <p:sldId id="340" r:id="rId22"/>
    <p:sldId id="341" r:id="rId23"/>
    <p:sldId id="334" r:id="rId24"/>
    <p:sldId id="335" r:id="rId25"/>
    <p:sldId id="3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9" autoAdjust="0"/>
  </p:normalViewPr>
  <p:slideViewPr>
    <p:cSldViewPr snapToGrid="0">
      <p:cViewPr varScale="1">
        <p:scale>
          <a:sx n="58" d="100"/>
          <a:sy n="58" d="100"/>
        </p:scale>
        <p:origin x="9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A4868-3DEF-4852-BBE8-B7CEEA0B9249}"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C73AC-3B66-47AC-BE26-28833DF34D37}" type="slidenum">
              <a:rPr lang="en-US" smtClean="0"/>
              <a:t>‹#›</a:t>
            </a:fld>
            <a:endParaRPr lang="en-US"/>
          </a:p>
        </p:txBody>
      </p:sp>
    </p:spTree>
    <p:extLst>
      <p:ext uri="{BB962C8B-B14F-4D97-AF65-F5344CB8AC3E}">
        <p14:creationId xmlns:p14="http://schemas.microsoft.com/office/powerpoint/2010/main" val="223721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facts. Two torts here. Chat box/guess which? Conversion and UTP. Examples of intentional torts. </a:t>
            </a:r>
          </a:p>
        </p:txBody>
      </p:sp>
      <p:sp>
        <p:nvSpPr>
          <p:cNvPr id="4" name="Slide Number Placeholder 3"/>
          <p:cNvSpPr>
            <a:spLocks noGrp="1"/>
          </p:cNvSpPr>
          <p:nvPr>
            <p:ph type="sldNum" sz="quarter" idx="5"/>
          </p:nvPr>
        </p:nvSpPr>
        <p:spPr/>
        <p:txBody>
          <a:bodyPr/>
          <a:lstStyle/>
          <a:p>
            <a:fld id="{D6DC73AC-3B66-47AC-BE26-28833DF34D37}" type="slidenum">
              <a:rPr lang="en-US" smtClean="0"/>
              <a:t>6</a:t>
            </a:fld>
            <a:endParaRPr lang="en-US"/>
          </a:p>
        </p:txBody>
      </p:sp>
    </p:spTree>
    <p:extLst>
      <p:ext uri="{BB962C8B-B14F-4D97-AF65-F5344CB8AC3E}">
        <p14:creationId xmlns:p14="http://schemas.microsoft.com/office/powerpoint/2010/main" val="141952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C73AC-3B66-47AC-BE26-28833DF34D37}" type="slidenum">
              <a:rPr lang="en-US" smtClean="0"/>
              <a:t>10</a:t>
            </a:fld>
            <a:endParaRPr lang="en-US"/>
          </a:p>
        </p:txBody>
      </p:sp>
    </p:spTree>
    <p:extLst>
      <p:ext uri="{BB962C8B-B14F-4D97-AF65-F5344CB8AC3E}">
        <p14:creationId xmlns:p14="http://schemas.microsoft.com/office/powerpoint/2010/main" val="131756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C73AC-3B66-47AC-BE26-28833DF34D37}" type="slidenum">
              <a:rPr lang="en-US" smtClean="0"/>
              <a:t>14</a:t>
            </a:fld>
            <a:endParaRPr lang="en-US"/>
          </a:p>
        </p:txBody>
      </p:sp>
    </p:spTree>
    <p:extLst>
      <p:ext uri="{BB962C8B-B14F-4D97-AF65-F5344CB8AC3E}">
        <p14:creationId xmlns:p14="http://schemas.microsoft.com/office/powerpoint/2010/main" val="6479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6/30/2020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6/30/2020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6/30/2020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6/30/2020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6/30/2020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6/30/2020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6/30/2020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6/30/2020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6/30/2020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6/30/2020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adminliveunc-my.sharepoint.com/personal/dglewand_ad_unc_edu/Documents/History%20of%20Magistrate%20Training.doc?web=1"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1.next.westlaw.com/Link/Document/FullText?findType=Y&amp;serNum=1981115459&amp;pubNum=0000711&amp;originatingDoc=Ib50e8385303811daaea49302b5f61a35&amp;refType=RP&amp;fi=co_pp_sp_711_403&amp;originationContext=document&amp;transitionType=DocumentItem&amp;contextData=(sc.History*oc.Default)#co_pp_sp_711_40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1.next.westlaw.com/Link/Document/FullText?findType=Y&amp;serNum=1981115459&amp;pubNum=0000711&amp;originatingDoc=Ib50e8385303811daaea49302b5f61a35&amp;refType=RP&amp;fi=co_pp_sp_711_403&amp;originationContext=document&amp;transitionType=DocumentItem&amp;contextData=(sc.History*oc.Default)#co_pp_sp_711_4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Intro 1 Module 8</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0"/>
            <a:ext cx="4829101" cy="1763279"/>
          </a:xfrm>
        </p:spPr>
        <p:txBody>
          <a:bodyPr>
            <a:normAutofit/>
          </a:bodyPr>
          <a:lstStyle/>
          <a:p>
            <a:pPr algn="ctr"/>
            <a:r>
              <a:rPr lang="en-US" dirty="0"/>
              <a:t>Torts </a:t>
            </a:r>
          </a:p>
          <a:p>
            <a:pPr algn="ctr"/>
            <a:r>
              <a:rPr lang="en-US" dirty="0"/>
              <a:t>&amp; </a:t>
            </a:r>
          </a:p>
          <a:p>
            <a:pPr algn="ctr"/>
            <a:r>
              <a:rPr lang="en-US" dirty="0"/>
              <a:t>Motor Vehicle Liens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5" name="Picture 2" descr="Image result for truck load watermelons">
            <a:extLst>
              <a:ext uri="{FF2B5EF4-FFF2-40B4-BE49-F238E27FC236}">
                <a16:creationId xmlns:a16="http://schemas.microsoft.com/office/drawing/2014/main" id="{5602AD80-8C48-49DE-8416-47D7382B731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8121"/>
          <a:stretch/>
        </p:blipFill>
        <p:spPr bwMode="auto">
          <a:xfrm>
            <a:off x="2843" y="10"/>
            <a:ext cx="12186315"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EF70B-3CD8-461A-86C1-ADCA0D796083}"/>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dirty="0"/>
              <a:t>Right to Repo Gone Wrong</a:t>
            </a:r>
          </a:p>
        </p:txBody>
      </p:sp>
      <p:cxnSp>
        <p:nvCxnSpPr>
          <p:cNvPr id="18" name="Straight Connector 17">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49CBBCC-C480-45BC-BAF1-7674F3585658}"/>
              </a:ext>
            </a:extLst>
          </p:cNvPr>
          <p:cNvSpPr>
            <a:spLocks noGrp="1"/>
          </p:cNvSpPr>
          <p:nvPr>
            <p:ph type="body" sz="half" idx="2"/>
          </p:nvPr>
        </p:nvSpPr>
        <p:spPr>
          <a:xfrm>
            <a:off x="948648" y="2978254"/>
            <a:ext cx="3153580" cy="2444238"/>
          </a:xfrm>
        </p:spPr>
        <p:txBody>
          <a:bodyPr vert="horz" lIns="0" tIns="45720" rIns="0" bIns="45720" rtlCol="0">
            <a:normAutofit/>
          </a:bodyPr>
          <a:lstStyle/>
          <a:p>
            <a:pPr>
              <a:lnSpc>
                <a:spcPct val="100000"/>
              </a:lnSpc>
            </a:pPr>
            <a:r>
              <a:rPr lang="en-US" sz="2000" dirty="0" err="1"/>
              <a:t>Eley</a:t>
            </a:r>
            <a:r>
              <a:rPr lang="en-US" sz="2000" dirty="0"/>
              <a:t> v. Mid/East Acceptance, 171 NC App 368 (2005). (Hertford Co.)</a:t>
            </a:r>
          </a:p>
          <a:p>
            <a:pPr>
              <a:lnSpc>
                <a:spcPct val="100000"/>
              </a:lnSpc>
            </a:pPr>
            <a:r>
              <a:rPr lang="en-US" sz="2000" dirty="0"/>
              <a:t>$455 x 3= $1365 + $1562.50 atty fees + </a:t>
            </a:r>
            <a:r>
              <a:rPr lang="en-US" sz="2000" dirty="0" err="1"/>
              <a:t>add’l</a:t>
            </a:r>
            <a:r>
              <a:rPr lang="en-US" sz="2000" dirty="0"/>
              <a:t> fees for appeal</a:t>
            </a:r>
          </a:p>
          <a:p>
            <a:pPr>
              <a:lnSpc>
                <a:spcPct val="100000"/>
              </a:lnSpc>
            </a:pPr>
            <a:endParaRPr lang="en-US" sz="1600" dirty="0"/>
          </a:p>
        </p:txBody>
      </p:sp>
      <p:sp>
        <p:nvSpPr>
          <p:cNvPr id="20" name="Rectangle 19">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0133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EAEB-9FBF-482D-A264-D9EC02E11AB3}"/>
              </a:ext>
            </a:extLst>
          </p:cNvPr>
          <p:cNvSpPr>
            <a:spLocks noGrp="1"/>
          </p:cNvSpPr>
          <p:nvPr>
            <p:ph type="title"/>
          </p:nvPr>
        </p:nvSpPr>
        <p:spPr/>
        <p:txBody>
          <a:bodyPr/>
          <a:lstStyle/>
          <a:p>
            <a:r>
              <a:rPr lang="en-US" dirty="0"/>
              <a:t>Who were the actors?</a:t>
            </a:r>
          </a:p>
        </p:txBody>
      </p:sp>
      <p:sp>
        <p:nvSpPr>
          <p:cNvPr id="3" name="Text Placeholder 2">
            <a:extLst>
              <a:ext uri="{FF2B5EF4-FFF2-40B4-BE49-F238E27FC236}">
                <a16:creationId xmlns:a16="http://schemas.microsoft.com/office/drawing/2014/main" id="{55763CFD-7F80-4005-912A-579CF8F919E9}"/>
              </a:ext>
            </a:extLst>
          </p:cNvPr>
          <p:cNvSpPr>
            <a:spLocks noGrp="1"/>
          </p:cNvSpPr>
          <p:nvPr>
            <p:ph type="body" idx="1"/>
          </p:nvPr>
        </p:nvSpPr>
        <p:spPr>
          <a:solidFill>
            <a:schemeClr val="accent3">
              <a:lumMod val="20000"/>
              <a:lumOff val="80000"/>
            </a:schemeClr>
          </a:solidFill>
        </p:spPr>
        <p:txBody>
          <a:bodyPr>
            <a:normAutofit lnSpcReduction="10000"/>
          </a:bodyPr>
          <a:lstStyle/>
          <a:p>
            <a:r>
              <a:rPr lang="en-US" dirty="0"/>
              <a:t>Mid/East Acceptance corporation of </a:t>
            </a:r>
            <a:r>
              <a:rPr lang="en-US" dirty="0" err="1"/>
              <a:t>nc</a:t>
            </a:r>
            <a:r>
              <a:rPr lang="en-US" dirty="0"/>
              <a:t>, </a:t>
            </a:r>
            <a:r>
              <a:rPr lang="en-US" dirty="0" err="1"/>
              <a:t>inc.</a:t>
            </a:r>
            <a:endParaRPr lang="en-US" dirty="0"/>
          </a:p>
        </p:txBody>
      </p:sp>
      <p:sp>
        <p:nvSpPr>
          <p:cNvPr id="4" name="Content Placeholder 3">
            <a:extLst>
              <a:ext uri="{FF2B5EF4-FFF2-40B4-BE49-F238E27FC236}">
                <a16:creationId xmlns:a16="http://schemas.microsoft.com/office/drawing/2014/main" id="{B6B28359-2001-4DFE-B578-ABD8E904E783}"/>
              </a:ext>
            </a:extLst>
          </p:cNvPr>
          <p:cNvSpPr>
            <a:spLocks noGrp="1"/>
          </p:cNvSpPr>
          <p:nvPr>
            <p:ph sz="half" idx="2"/>
          </p:nvPr>
        </p:nvSpPr>
        <p:spPr/>
        <p:txBody>
          <a:bodyPr/>
          <a:lstStyle/>
          <a:p>
            <a:r>
              <a:rPr lang="en-US" dirty="0"/>
              <a:t>Employees: </a:t>
            </a:r>
            <a:r>
              <a:rPr lang="en-US" dirty="0">
                <a:hlinkClick r:id="rId2"/>
              </a:rPr>
              <a:t>Joyce</a:t>
            </a:r>
            <a:r>
              <a:rPr lang="en-US" dirty="0"/>
              <a:t> White, maybe others</a:t>
            </a:r>
          </a:p>
        </p:txBody>
      </p:sp>
      <p:sp>
        <p:nvSpPr>
          <p:cNvPr id="5" name="Text Placeholder 4">
            <a:extLst>
              <a:ext uri="{FF2B5EF4-FFF2-40B4-BE49-F238E27FC236}">
                <a16:creationId xmlns:a16="http://schemas.microsoft.com/office/drawing/2014/main" id="{8B4A44F6-EED8-4D57-8A3D-7F59B8A12522}"/>
              </a:ext>
            </a:extLst>
          </p:cNvPr>
          <p:cNvSpPr>
            <a:spLocks noGrp="1"/>
          </p:cNvSpPr>
          <p:nvPr>
            <p:ph type="body" sz="quarter" idx="3"/>
          </p:nvPr>
        </p:nvSpPr>
        <p:spPr>
          <a:solidFill>
            <a:schemeClr val="accent3">
              <a:lumMod val="20000"/>
              <a:lumOff val="80000"/>
            </a:schemeClr>
          </a:solidFill>
        </p:spPr>
        <p:txBody>
          <a:bodyPr>
            <a:normAutofit lnSpcReduction="10000"/>
          </a:bodyPr>
          <a:lstStyle/>
          <a:p>
            <a:r>
              <a:rPr lang="en-US" dirty="0"/>
              <a:t>Carolina repossessions</a:t>
            </a:r>
          </a:p>
        </p:txBody>
      </p:sp>
      <p:sp>
        <p:nvSpPr>
          <p:cNvPr id="6" name="Content Placeholder 5">
            <a:extLst>
              <a:ext uri="{FF2B5EF4-FFF2-40B4-BE49-F238E27FC236}">
                <a16:creationId xmlns:a16="http://schemas.microsoft.com/office/drawing/2014/main" id="{D0CA75F2-9765-4BF6-89C2-2E6DD2BB5781}"/>
              </a:ext>
            </a:extLst>
          </p:cNvPr>
          <p:cNvSpPr>
            <a:spLocks noGrp="1"/>
          </p:cNvSpPr>
          <p:nvPr>
            <p:ph sz="quarter" idx="4"/>
          </p:nvPr>
        </p:nvSpPr>
        <p:spPr/>
        <p:txBody>
          <a:bodyPr/>
          <a:lstStyle/>
          <a:p>
            <a:r>
              <a:rPr lang="en-US" dirty="0"/>
              <a:t>Employees: Roger Pinkham &amp; his brother</a:t>
            </a:r>
          </a:p>
        </p:txBody>
      </p:sp>
      <p:sp>
        <p:nvSpPr>
          <p:cNvPr id="7" name="TextBox 6">
            <a:extLst>
              <a:ext uri="{FF2B5EF4-FFF2-40B4-BE49-F238E27FC236}">
                <a16:creationId xmlns:a16="http://schemas.microsoft.com/office/drawing/2014/main" id="{589B3F02-699C-4B76-9983-0B634C29F244}"/>
              </a:ext>
            </a:extLst>
          </p:cNvPr>
          <p:cNvSpPr txBox="1"/>
          <p:nvPr/>
        </p:nvSpPr>
        <p:spPr>
          <a:xfrm>
            <a:off x="1439333" y="3996267"/>
            <a:ext cx="9271000" cy="461665"/>
          </a:xfrm>
          <a:prstGeom prst="rect">
            <a:avLst/>
          </a:prstGeom>
          <a:noFill/>
        </p:spPr>
        <p:txBody>
          <a:bodyPr wrap="square" rtlCol="0">
            <a:spAutoFit/>
          </a:bodyPr>
          <a:lstStyle/>
          <a:p>
            <a:r>
              <a:rPr lang="en-US" sz="2400" dirty="0"/>
              <a:t>Who drove the repo truck?</a:t>
            </a:r>
          </a:p>
        </p:txBody>
      </p:sp>
      <p:sp>
        <p:nvSpPr>
          <p:cNvPr id="8" name="TextBox 7">
            <a:extLst>
              <a:ext uri="{FF2B5EF4-FFF2-40B4-BE49-F238E27FC236}">
                <a16:creationId xmlns:a16="http://schemas.microsoft.com/office/drawing/2014/main" id="{6CF9592D-21AB-40E0-9631-74243B736AA3}"/>
              </a:ext>
            </a:extLst>
          </p:cNvPr>
          <p:cNvSpPr txBox="1"/>
          <p:nvPr/>
        </p:nvSpPr>
        <p:spPr>
          <a:xfrm>
            <a:off x="1439333" y="4530190"/>
            <a:ext cx="5080000" cy="461665"/>
          </a:xfrm>
          <a:prstGeom prst="rect">
            <a:avLst/>
          </a:prstGeom>
          <a:noFill/>
        </p:spPr>
        <p:txBody>
          <a:bodyPr wrap="square" rtlCol="0">
            <a:spAutoFit/>
          </a:bodyPr>
          <a:lstStyle/>
          <a:p>
            <a:r>
              <a:rPr lang="en-US" sz="2400" dirty="0"/>
              <a:t>Who said, “What truck?”</a:t>
            </a:r>
          </a:p>
        </p:txBody>
      </p:sp>
      <p:sp>
        <p:nvSpPr>
          <p:cNvPr id="9" name="TextBox 8">
            <a:extLst>
              <a:ext uri="{FF2B5EF4-FFF2-40B4-BE49-F238E27FC236}">
                <a16:creationId xmlns:a16="http://schemas.microsoft.com/office/drawing/2014/main" id="{3CC917C5-BB65-4F3C-BF3C-77114D038077}"/>
              </a:ext>
            </a:extLst>
          </p:cNvPr>
          <p:cNvSpPr txBox="1"/>
          <p:nvPr/>
        </p:nvSpPr>
        <p:spPr>
          <a:xfrm rot="20047520">
            <a:off x="1163318" y="2008852"/>
            <a:ext cx="10583334" cy="1569660"/>
          </a:xfrm>
          <a:prstGeom prst="rect">
            <a:avLst/>
          </a:prstGeom>
          <a:noFill/>
        </p:spPr>
        <p:txBody>
          <a:bodyPr wrap="square" rtlCol="0">
            <a:spAutoFit/>
          </a:bodyPr>
          <a:lstStyle/>
          <a:p>
            <a:r>
              <a:rPr lang="en-US" sz="9600" b="1" dirty="0">
                <a:solidFill>
                  <a:srgbClr val="FF0000"/>
                </a:solidFill>
              </a:rPr>
              <a:t>Vicarious liability</a:t>
            </a:r>
          </a:p>
        </p:txBody>
      </p:sp>
    </p:spTree>
    <p:extLst>
      <p:ext uri="{BB962C8B-B14F-4D97-AF65-F5344CB8AC3E}">
        <p14:creationId xmlns:p14="http://schemas.microsoft.com/office/powerpoint/2010/main" val="18875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BAC8B-CC56-4429-8560-B48C95A53544}"/>
              </a:ext>
            </a:extLst>
          </p:cNvPr>
          <p:cNvSpPr>
            <a:spLocks noGrp="1"/>
          </p:cNvSpPr>
          <p:nvPr>
            <p:ph type="title"/>
          </p:nvPr>
        </p:nvSpPr>
        <p:spPr>
          <a:xfrm>
            <a:off x="7859485" y="634946"/>
            <a:ext cx="3690257" cy="1450757"/>
          </a:xfrm>
        </p:spPr>
        <p:txBody>
          <a:bodyPr>
            <a:normAutofit/>
          </a:bodyPr>
          <a:lstStyle/>
          <a:p>
            <a:r>
              <a:rPr lang="en-US" sz="3600"/>
              <a:t>Traditional negligence analysis</a:t>
            </a:r>
          </a:p>
        </p:txBody>
      </p:sp>
      <p:pic>
        <p:nvPicPr>
          <p:cNvPr id="7" name="Graphic 6" descr="Judge">
            <a:extLst>
              <a:ext uri="{FF2B5EF4-FFF2-40B4-BE49-F238E27FC236}">
                <a16:creationId xmlns:a16="http://schemas.microsoft.com/office/drawing/2014/main" id="{C97D4424-E520-4846-AF03-AF0B329BAE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8409" y="640081"/>
            <a:ext cx="5314406" cy="5314406"/>
          </a:xfrm>
          <a:prstGeom prst="rect">
            <a:avLst/>
          </a:prstGeom>
        </p:spPr>
      </p:pic>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8967" y="2246569"/>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BDF308-605E-4905-B426-1714CA96AEF4}"/>
              </a:ext>
            </a:extLst>
          </p:cNvPr>
          <p:cNvSpPr>
            <a:spLocks noGrp="1"/>
          </p:cNvSpPr>
          <p:nvPr>
            <p:ph idx="1"/>
          </p:nvPr>
        </p:nvSpPr>
        <p:spPr>
          <a:xfrm>
            <a:off x="7859485" y="2407436"/>
            <a:ext cx="3690257" cy="3461658"/>
          </a:xfrm>
        </p:spPr>
        <p:txBody>
          <a:bodyPr>
            <a:normAutofit/>
          </a:bodyPr>
          <a:lstStyle/>
          <a:p>
            <a:r>
              <a:rPr lang="en-US" dirty="0"/>
              <a:t>Did defendant have a duty of reasonable care to the plaintiff?</a:t>
            </a:r>
          </a:p>
          <a:p>
            <a:r>
              <a:rPr lang="en-US" dirty="0"/>
              <a:t>Did defendant breach that duty (i.e., was defendant negligent)?</a:t>
            </a:r>
          </a:p>
          <a:p>
            <a:r>
              <a:rPr lang="en-US" dirty="0"/>
              <a:t>Was defendant’s negligence the proximate cause of injury to plaintiff or plaintiff’s property?</a:t>
            </a:r>
          </a:p>
          <a:p>
            <a:r>
              <a:rPr lang="en-US" dirty="0"/>
              <a:t>What damages did plaintiff suffer?</a:t>
            </a:r>
          </a:p>
        </p:txBody>
      </p:sp>
      <p:sp>
        <p:nvSpPr>
          <p:cNvPr id="14" name="Rectangle 13">
            <a:extLst>
              <a:ext uri="{FF2B5EF4-FFF2-40B4-BE49-F238E27FC236}">
                <a16:creationId xmlns:a16="http://schemas.microsoft.com/office/drawing/2014/main" id="{F2BDE551-930A-4FE1-8434-09824E324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034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839B2A-964F-4145-A26D-4D272676FDC4}"/>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Test for negligence</a:t>
            </a:r>
          </a:p>
        </p:txBody>
      </p:sp>
      <p:sp>
        <p:nvSpPr>
          <p:cNvPr id="3" name="Content Placeholder 2">
            <a:extLst>
              <a:ext uri="{FF2B5EF4-FFF2-40B4-BE49-F238E27FC236}">
                <a16:creationId xmlns:a16="http://schemas.microsoft.com/office/drawing/2014/main" id="{D6C65F90-7550-4AF3-969A-AF87DD61D054}"/>
              </a:ext>
            </a:extLst>
          </p:cNvPr>
          <p:cNvSpPr>
            <a:spLocks noGrp="1"/>
          </p:cNvSpPr>
          <p:nvPr>
            <p:ph idx="1"/>
          </p:nvPr>
        </p:nvSpPr>
        <p:spPr>
          <a:xfrm>
            <a:off x="5231958" y="605896"/>
            <a:ext cx="5923721" cy="5646208"/>
          </a:xfrm>
        </p:spPr>
        <p:txBody>
          <a:bodyPr anchor="ctr">
            <a:normAutofit/>
          </a:bodyPr>
          <a:lstStyle/>
          <a:p>
            <a:r>
              <a:rPr lang="en-US" sz="2400" dirty="0"/>
              <a:t>What would a reasonably prudent person, acting with due care and diligence, do under the same circumstances?</a:t>
            </a:r>
          </a:p>
        </p:txBody>
      </p:sp>
    </p:spTree>
    <p:extLst>
      <p:ext uri="{BB962C8B-B14F-4D97-AF65-F5344CB8AC3E}">
        <p14:creationId xmlns:p14="http://schemas.microsoft.com/office/powerpoint/2010/main" val="200838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2370-5B3A-4C3D-8B8D-077AFCCBB47D}"/>
              </a:ext>
            </a:extLst>
          </p:cNvPr>
          <p:cNvSpPr>
            <a:spLocks noGrp="1"/>
          </p:cNvSpPr>
          <p:nvPr>
            <p:ph type="title"/>
          </p:nvPr>
        </p:nvSpPr>
        <p:spPr/>
        <p:txBody>
          <a:bodyPr/>
          <a:lstStyle/>
          <a:p>
            <a:r>
              <a:rPr lang="en-US" dirty="0"/>
              <a:t>Substitutes for negligence requirement:</a:t>
            </a:r>
          </a:p>
        </p:txBody>
      </p:sp>
      <p:sp>
        <p:nvSpPr>
          <p:cNvPr id="3" name="Content Placeholder 2">
            <a:extLst>
              <a:ext uri="{FF2B5EF4-FFF2-40B4-BE49-F238E27FC236}">
                <a16:creationId xmlns:a16="http://schemas.microsoft.com/office/drawing/2014/main" id="{A29EE031-ED06-47FA-A330-B26112D9A909}"/>
              </a:ext>
            </a:extLst>
          </p:cNvPr>
          <p:cNvSpPr>
            <a:spLocks noGrp="1"/>
          </p:cNvSpPr>
          <p:nvPr>
            <p:ph sz="half" idx="1"/>
          </p:nvPr>
        </p:nvSpPr>
        <p:spPr>
          <a:xfrm>
            <a:off x="1198880" y="2120901"/>
            <a:ext cx="4639736" cy="3748193"/>
          </a:xfrm>
          <a:solidFill>
            <a:schemeClr val="accent3">
              <a:lumMod val="40000"/>
              <a:lumOff val="60000"/>
            </a:schemeClr>
          </a:solidFill>
        </p:spPr>
        <p:txBody>
          <a:bodyPr>
            <a:normAutofit fontScale="92500" lnSpcReduction="10000"/>
          </a:bodyPr>
          <a:lstStyle/>
          <a:p>
            <a:r>
              <a:rPr lang="en-US" sz="2800" b="1" dirty="0">
                <a:latin typeface="Source Sans Pro" panose="020B0503030403020204" pitchFamily="34" charset="0"/>
                <a:ea typeface="Source Sans Pro" panose="020B0503030403020204" pitchFamily="34" charset="0"/>
              </a:rPr>
              <a:t>Negligence</a:t>
            </a:r>
            <a:r>
              <a:rPr lang="en-US" sz="2800" b="1" i="1" dirty="0">
                <a:latin typeface="Source Sans Pro" panose="020B0503030403020204" pitchFamily="34" charset="0"/>
                <a:ea typeface="Source Sans Pro" panose="020B0503030403020204" pitchFamily="34" charset="0"/>
              </a:rPr>
              <a:t> Per Se</a:t>
            </a:r>
          </a:p>
          <a:p>
            <a:r>
              <a:rPr lang="en-US" sz="2800" dirty="0">
                <a:latin typeface="Source Sans Pro" panose="020B0503030403020204" pitchFamily="34" charset="0"/>
                <a:ea typeface="Source Sans Pro" panose="020B0503030403020204" pitchFamily="34" charset="0"/>
              </a:rPr>
              <a:t>Violation of safety statute</a:t>
            </a:r>
          </a:p>
          <a:p>
            <a:endParaRPr lang="en-US" sz="2800" dirty="0">
              <a:latin typeface="Source Sans Pro" panose="020B0503030403020204" pitchFamily="34" charset="0"/>
              <a:ea typeface="Source Sans Pro" panose="020B0503030403020204" pitchFamily="34" charset="0"/>
            </a:endParaRPr>
          </a:p>
        </p:txBody>
      </p:sp>
      <p:sp>
        <p:nvSpPr>
          <p:cNvPr id="4" name="Content Placeholder 3">
            <a:extLst>
              <a:ext uri="{FF2B5EF4-FFF2-40B4-BE49-F238E27FC236}">
                <a16:creationId xmlns:a16="http://schemas.microsoft.com/office/drawing/2014/main" id="{99915492-CBB8-45AE-982B-25D908D5D614}"/>
              </a:ext>
            </a:extLst>
          </p:cNvPr>
          <p:cNvSpPr>
            <a:spLocks noGrp="1"/>
          </p:cNvSpPr>
          <p:nvPr>
            <p:ph sz="half" idx="2"/>
          </p:nvPr>
        </p:nvSpPr>
        <p:spPr>
          <a:solidFill>
            <a:schemeClr val="accent3">
              <a:lumMod val="40000"/>
              <a:lumOff val="60000"/>
            </a:schemeClr>
          </a:solidFill>
        </p:spPr>
        <p:txBody>
          <a:bodyPr>
            <a:normAutofit fontScale="92500" lnSpcReduction="10000"/>
          </a:bodyPr>
          <a:lstStyle/>
          <a:p>
            <a:pPr fontAlgn="base"/>
            <a:r>
              <a:rPr lang="en-US" sz="2800" b="1" dirty="0">
                <a:latin typeface="Source Sans Pro" panose="020B0503030403020204" pitchFamily="34" charset="0"/>
                <a:ea typeface="Source Sans Pro" panose="020B0503030403020204" pitchFamily="34" charset="0"/>
              </a:rPr>
              <a:t>Strict Liability</a:t>
            </a:r>
          </a:p>
          <a:p>
            <a:pPr fontAlgn="base"/>
            <a:r>
              <a:rPr lang="en-US" dirty="0">
                <a:latin typeface="Source Sans Pro" panose="020B0503030403020204" pitchFamily="34" charset="0"/>
                <a:ea typeface="Source Sans Pro" panose="020B0503030403020204" pitchFamily="34" charset="0"/>
              </a:rPr>
              <a:t>Any person or other legal entity shall be entitled to recover actual damages suffered in an amount not to exceed a total of two thousand dollars ($2,000) from the parent or parents of any minor who shall maliciously or willfully injure such person or destroy the real or personal property of such person.</a:t>
            </a:r>
            <a:br>
              <a:rPr lang="en-US" sz="2800" dirty="0">
                <a:latin typeface="Source Sans Pro" panose="020B0503030403020204" pitchFamily="34" charset="0"/>
                <a:ea typeface="Source Sans Pro" panose="020B0503030403020204" pitchFamily="34" charset="0"/>
              </a:rPr>
            </a:br>
            <a:br>
              <a:rPr lang="en-US" sz="2800" dirty="0">
                <a:latin typeface="Source Sans Pro" panose="020B0503030403020204" pitchFamily="34" charset="0"/>
                <a:ea typeface="Source Sans Pro" panose="020B0503030403020204" pitchFamily="34" charset="0"/>
              </a:rPr>
            </a:br>
            <a:r>
              <a:rPr lang="en-US" i="1" dirty="0">
                <a:latin typeface="Source Sans Pro" panose="020B0503030403020204" pitchFamily="34" charset="0"/>
                <a:ea typeface="Source Sans Pro" panose="020B0503030403020204" pitchFamily="34" charset="0"/>
              </a:rPr>
              <a:t>N.C. Gen. Stat. Ann. § 1-538.1</a:t>
            </a:r>
          </a:p>
        </p:txBody>
      </p:sp>
      <p:pic>
        <p:nvPicPr>
          <p:cNvPr id="2050" name="Picture 2" descr="Animal Services Proposes Countywide Leash Law - Lincoln Herald ...">
            <a:extLst>
              <a:ext uri="{FF2B5EF4-FFF2-40B4-BE49-F238E27FC236}">
                <a16:creationId xmlns:a16="http://schemas.microsoft.com/office/drawing/2014/main" id="{771026D1-0827-4FF0-9037-895D11AC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391" y="3429000"/>
            <a:ext cx="33337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7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4743-A6FD-4664-B558-A475A47A0AA6}"/>
              </a:ext>
            </a:extLst>
          </p:cNvPr>
          <p:cNvSpPr>
            <a:spLocks noGrp="1"/>
          </p:cNvSpPr>
          <p:nvPr>
            <p:ph type="title"/>
          </p:nvPr>
        </p:nvSpPr>
        <p:spPr/>
        <p:txBody>
          <a:bodyPr/>
          <a:lstStyle/>
          <a:p>
            <a:r>
              <a:rPr lang="en-US" dirty="0"/>
              <a:t>Most common defense</a:t>
            </a:r>
            <a:br>
              <a:rPr lang="en-US" dirty="0"/>
            </a:br>
            <a:endParaRPr lang="en-US" dirty="0"/>
          </a:p>
        </p:txBody>
      </p:sp>
      <p:sp>
        <p:nvSpPr>
          <p:cNvPr id="3" name="Content Placeholder 2">
            <a:extLst>
              <a:ext uri="{FF2B5EF4-FFF2-40B4-BE49-F238E27FC236}">
                <a16:creationId xmlns:a16="http://schemas.microsoft.com/office/drawing/2014/main" id="{809A697C-6DBE-4D64-A516-11785FAC597B}"/>
              </a:ext>
            </a:extLst>
          </p:cNvPr>
          <p:cNvSpPr>
            <a:spLocks noGrp="1"/>
          </p:cNvSpPr>
          <p:nvPr>
            <p:ph idx="1"/>
          </p:nvPr>
        </p:nvSpPr>
        <p:spPr>
          <a:xfrm>
            <a:off x="1097280" y="2108202"/>
            <a:ext cx="4185920" cy="770466"/>
          </a:xfrm>
        </p:spPr>
        <p:txBody>
          <a:bodyPr>
            <a:normAutofit/>
          </a:bodyPr>
          <a:lstStyle/>
          <a:p>
            <a:r>
              <a:rPr lang="en-US" sz="2800" b="1" dirty="0">
                <a:latin typeface="Source Sans Pro" panose="020B0503030403020204" pitchFamily="34" charset="0"/>
                <a:ea typeface="Source Sans Pro" panose="020B0503030403020204" pitchFamily="34" charset="0"/>
              </a:rPr>
              <a:t>Contributory negligence</a:t>
            </a:r>
          </a:p>
        </p:txBody>
      </p:sp>
      <p:sp>
        <p:nvSpPr>
          <p:cNvPr id="4" name="TextBox 3">
            <a:extLst>
              <a:ext uri="{FF2B5EF4-FFF2-40B4-BE49-F238E27FC236}">
                <a16:creationId xmlns:a16="http://schemas.microsoft.com/office/drawing/2014/main" id="{0773F8B3-0D0F-4A3E-8AC5-AD64FD115049}"/>
              </a:ext>
            </a:extLst>
          </p:cNvPr>
          <p:cNvSpPr txBox="1"/>
          <p:nvPr/>
        </p:nvSpPr>
        <p:spPr>
          <a:xfrm rot="20243804">
            <a:off x="984782" y="3113817"/>
            <a:ext cx="8580120" cy="1446550"/>
          </a:xfrm>
          <a:prstGeom prst="rect">
            <a:avLst/>
          </a:prstGeom>
          <a:noFill/>
          <a:ln w="57150">
            <a:solidFill>
              <a:schemeClr val="tx1"/>
            </a:solidFill>
          </a:ln>
        </p:spPr>
        <p:txBody>
          <a:bodyPr wrap="square" rtlCol="0">
            <a:spAutoFit/>
          </a:bodyPr>
          <a:lstStyle/>
          <a:p>
            <a:r>
              <a:rPr lang="el-GR" sz="8800" dirty="0">
                <a:latin typeface="Times New Roman" panose="02020603050405020304" pitchFamily="18" charset="0"/>
                <a:cs typeface="Times New Roman" panose="02020603050405020304" pitchFamily="18" charset="0"/>
              </a:rPr>
              <a:t>Π</a:t>
            </a:r>
            <a:r>
              <a:rPr lang="en-US" sz="8800" dirty="0">
                <a:latin typeface="Times New Roman" panose="02020603050405020304" pitchFamily="18" charset="0"/>
                <a:cs typeface="Times New Roman" panose="02020603050405020304" pitchFamily="18" charset="0"/>
              </a:rPr>
              <a:t>	 is 1% /	</a:t>
            </a:r>
            <a:r>
              <a:rPr lang="el-GR" sz="8800" dirty="0">
                <a:latin typeface="Calibri Light" panose="020F0302020204030204" pitchFamily="34" charset="0"/>
                <a:cs typeface="Calibri Light" panose="020F0302020204030204" pitchFamily="34" charset="0"/>
              </a:rPr>
              <a:t>∆</a:t>
            </a:r>
            <a:r>
              <a:rPr lang="en-US" sz="8800" dirty="0">
                <a:latin typeface="Calibri Light" panose="020F0302020204030204" pitchFamily="34" charset="0"/>
                <a:cs typeface="Calibri Light" panose="020F0302020204030204" pitchFamily="34" charset="0"/>
              </a:rPr>
              <a:t> is 99%</a:t>
            </a:r>
            <a:endParaRPr lang="en-US" sz="8800" dirty="0"/>
          </a:p>
        </p:txBody>
      </p:sp>
      <p:sp>
        <p:nvSpPr>
          <p:cNvPr id="5" name="Isosceles Triangle 4">
            <a:extLst>
              <a:ext uri="{FF2B5EF4-FFF2-40B4-BE49-F238E27FC236}">
                <a16:creationId xmlns:a16="http://schemas.microsoft.com/office/drawing/2014/main" id="{63CB552D-3FF2-4C7F-BCFF-305FDA60CF4A}"/>
              </a:ext>
            </a:extLst>
          </p:cNvPr>
          <p:cNvSpPr/>
          <p:nvPr/>
        </p:nvSpPr>
        <p:spPr>
          <a:xfrm>
            <a:off x="4385733" y="4612124"/>
            <a:ext cx="2006600" cy="14507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69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4BF546-9A12-43A0-B5AE-CB5B955C2B36}"/>
              </a:ext>
            </a:extLst>
          </p:cNvPr>
          <p:cNvSpPr>
            <a:spLocks noGrp="1"/>
          </p:cNvSpPr>
          <p:nvPr>
            <p:ph type="body" idx="1"/>
          </p:nvPr>
        </p:nvSpPr>
        <p:spPr/>
        <p:txBody>
          <a:bodyPr>
            <a:normAutofit/>
          </a:bodyPr>
          <a:lstStyle/>
          <a:p>
            <a:pPr algn="ctr"/>
            <a:r>
              <a:rPr lang="en-US" sz="5400" dirty="0">
                <a:latin typeface="Source Sans Pro" panose="020B0503030403020204" pitchFamily="34" charset="0"/>
                <a:ea typeface="Source Sans Pro" panose="020B0503030403020204" pitchFamily="34" charset="0"/>
              </a:rPr>
              <a:t>Motor Vehicle Liens</a:t>
            </a:r>
          </a:p>
        </p:txBody>
      </p:sp>
      <p:pic>
        <p:nvPicPr>
          <p:cNvPr id="4" name="Picture 2" descr="Should You Buy a Car with a Lien on It? » AutoGuide.com News">
            <a:extLst>
              <a:ext uri="{FF2B5EF4-FFF2-40B4-BE49-F238E27FC236}">
                <a16:creationId xmlns:a16="http://schemas.microsoft.com/office/drawing/2014/main" id="{90773428-BCDC-4601-9749-84CE28212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496" y="840105"/>
            <a:ext cx="5064294" cy="3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3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7AA4-F11E-4ED1-8699-0AD9A01D22F4}"/>
              </a:ext>
            </a:extLst>
          </p:cNvPr>
          <p:cNvSpPr>
            <a:spLocks noGrp="1"/>
          </p:cNvSpPr>
          <p:nvPr>
            <p:ph type="title"/>
          </p:nvPr>
        </p:nvSpPr>
        <p:spPr/>
        <p:txBody>
          <a:bodyPr/>
          <a:lstStyle/>
          <a:p>
            <a:r>
              <a:rPr lang="en-US" dirty="0"/>
              <a:t>In a nutshell</a:t>
            </a:r>
          </a:p>
        </p:txBody>
      </p:sp>
      <p:sp>
        <p:nvSpPr>
          <p:cNvPr id="3" name="Content Placeholder 2">
            <a:extLst>
              <a:ext uri="{FF2B5EF4-FFF2-40B4-BE49-F238E27FC236}">
                <a16:creationId xmlns:a16="http://schemas.microsoft.com/office/drawing/2014/main" id="{2CBE5C57-3AE1-4D90-90E8-E053E3A633DC}"/>
              </a:ext>
            </a:extLst>
          </p:cNvPr>
          <p:cNvSpPr>
            <a:spLocks noGrp="1"/>
          </p:cNvSpPr>
          <p:nvPr>
            <p:ph idx="1"/>
          </p:nvPr>
        </p:nvSpPr>
        <p:spPr/>
        <p:txBody>
          <a:bodyPr/>
          <a:lstStyle/>
          <a:p>
            <a:pPr marL="0" indent="0">
              <a:buNone/>
            </a:pPr>
            <a:r>
              <a:rPr lang="en-US" b="1" dirty="0"/>
              <a:t>Who? </a:t>
            </a:r>
            <a:r>
              <a:rPr lang="en-US" dirty="0"/>
              <a:t>Person or business who tows, stores, or repairs motor vehicle in ordinary course of 	business, OR public parking facilities, OR landowner with abandoned MV for 30+days.</a:t>
            </a:r>
          </a:p>
          <a:p>
            <a:pPr marL="0" indent="0">
              <a:buNone/>
            </a:pPr>
            <a:r>
              <a:rPr lang="en-US" b="1" dirty="0"/>
              <a:t>What?</a:t>
            </a:r>
            <a:r>
              <a:rPr lang="en-US" dirty="0"/>
              <a:t> Right to sell vehicle to obtain reimbursement for reasonable charges of repair, service, 	towing, or storage.</a:t>
            </a:r>
          </a:p>
          <a:p>
            <a:r>
              <a:rPr lang="en-US" b="1" dirty="0"/>
              <a:t>How? </a:t>
            </a:r>
            <a:r>
              <a:rPr lang="en-US" dirty="0"/>
              <a:t>Usually by notifying DMV. When judicial approval is required, often a special proceeding. 	But sometimes law requires small claims hearing. </a:t>
            </a:r>
          </a:p>
          <a:p>
            <a:pPr marL="0" indent="0">
              <a:buNone/>
            </a:pPr>
            <a:r>
              <a:rPr lang="en-US" b="1" dirty="0"/>
              <a:t>Issues before the magistrate</a:t>
            </a:r>
            <a:r>
              <a:rPr lang="en-US" dirty="0"/>
              <a:t>: (1) Is there a lien? (2) What are the reasonable charges for s	</a:t>
            </a:r>
            <a:r>
              <a:rPr lang="en-US" dirty="0" err="1"/>
              <a:t>ervices</a:t>
            </a:r>
            <a:r>
              <a:rPr lang="en-US" dirty="0"/>
              <a:t> rendered (including reasonable storage charges)?</a:t>
            </a:r>
          </a:p>
        </p:txBody>
      </p:sp>
    </p:spTree>
    <p:extLst>
      <p:ext uri="{BB962C8B-B14F-4D97-AF65-F5344CB8AC3E}">
        <p14:creationId xmlns:p14="http://schemas.microsoft.com/office/powerpoint/2010/main" val="388864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C4AE-E409-4C50-9B71-E2F2B144919A}"/>
              </a:ext>
            </a:extLst>
          </p:cNvPr>
          <p:cNvSpPr>
            <a:spLocks noGrp="1"/>
          </p:cNvSpPr>
          <p:nvPr>
            <p:ph type="title"/>
          </p:nvPr>
        </p:nvSpPr>
        <p:spPr/>
        <p:txBody>
          <a:bodyPr/>
          <a:lstStyle/>
          <a:p>
            <a:r>
              <a:rPr lang="en-US" dirty="0"/>
              <a:t>Note special procedural rules!</a:t>
            </a:r>
          </a:p>
        </p:txBody>
      </p:sp>
      <p:sp>
        <p:nvSpPr>
          <p:cNvPr id="3" name="Content Placeholder 2">
            <a:extLst>
              <a:ext uri="{FF2B5EF4-FFF2-40B4-BE49-F238E27FC236}">
                <a16:creationId xmlns:a16="http://schemas.microsoft.com/office/drawing/2014/main" id="{93C9098A-26B8-4418-A548-3D406B854891}"/>
              </a:ext>
            </a:extLst>
          </p:cNvPr>
          <p:cNvSpPr>
            <a:spLocks noGrp="1"/>
          </p:cNvSpPr>
          <p:nvPr>
            <p:ph idx="1"/>
          </p:nvPr>
        </p:nvSpPr>
        <p:spPr/>
        <p:txBody>
          <a:bodyPr/>
          <a:lstStyle/>
          <a:p>
            <a:r>
              <a:rPr lang="en-US" b="1" dirty="0"/>
              <a:t>Amount in controversy = amount of lien (</a:t>
            </a:r>
            <a:r>
              <a:rPr lang="en-US" b="1" u="sng" dirty="0"/>
              <a:t>not</a:t>
            </a:r>
            <a:r>
              <a:rPr lang="en-US" b="1" dirty="0"/>
              <a:t> FMV of vehicle)</a:t>
            </a:r>
          </a:p>
          <a:p>
            <a:r>
              <a:rPr lang="en-US" b="1" dirty="0"/>
              <a:t>Action must be brought in county where claim arose (i.e., place of repair, storage, etc.)</a:t>
            </a:r>
          </a:p>
          <a:p>
            <a:r>
              <a:rPr lang="en-US" b="1" dirty="0"/>
              <a:t>Service by publication is allowed if plaintiff, </a:t>
            </a:r>
            <a:r>
              <a:rPr lang="en-US" b="1" dirty="0" err="1"/>
              <a:t>using“due</a:t>
            </a:r>
            <a:r>
              <a:rPr lang="en-US" b="1" dirty="0"/>
              <a:t> diligence,” is unable to locate defendant </a:t>
            </a:r>
          </a:p>
          <a:p>
            <a:r>
              <a:rPr lang="en-US" b="1" dirty="0"/>
              <a:t>Your judgment authorizes sale; it does not award money. </a:t>
            </a:r>
          </a:p>
        </p:txBody>
      </p:sp>
    </p:spTree>
    <p:extLst>
      <p:ext uri="{BB962C8B-B14F-4D97-AF65-F5344CB8AC3E}">
        <p14:creationId xmlns:p14="http://schemas.microsoft.com/office/powerpoint/2010/main" val="23942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D153-4A74-43A0-B58E-889304D864F1}"/>
              </a:ext>
            </a:extLst>
          </p:cNvPr>
          <p:cNvSpPr>
            <a:spLocks noGrp="1"/>
          </p:cNvSpPr>
          <p:nvPr>
            <p:ph type="title"/>
          </p:nvPr>
        </p:nvSpPr>
        <p:spPr/>
        <p:txBody>
          <a:bodyPr/>
          <a:lstStyle/>
          <a:p>
            <a:r>
              <a:rPr lang="en-US" dirty="0"/>
              <a:t>This is a POSSESSORY lien.</a:t>
            </a:r>
          </a:p>
        </p:txBody>
      </p:sp>
      <p:sp>
        <p:nvSpPr>
          <p:cNvPr id="3" name="Content Placeholder 2">
            <a:extLst>
              <a:ext uri="{FF2B5EF4-FFF2-40B4-BE49-F238E27FC236}">
                <a16:creationId xmlns:a16="http://schemas.microsoft.com/office/drawing/2014/main" id="{9DCA4898-1B45-4399-AFCA-1DA28070E4A4}"/>
              </a:ext>
            </a:extLst>
          </p:cNvPr>
          <p:cNvSpPr>
            <a:spLocks noGrp="1"/>
          </p:cNvSpPr>
          <p:nvPr>
            <p:ph idx="1"/>
          </p:nvPr>
        </p:nvSpPr>
        <p:spPr/>
        <p:txBody>
          <a:bodyPr>
            <a:normAutofit lnSpcReduction="10000"/>
          </a:bodyPr>
          <a:lstStyle/>
          <a:p>
            <a:r>
              <a:rPr lang="en-US" sz="1800" dirty="0"/>
              <a:t>It arises when plaintiff takes possession and ends when plaintiff surrenders vehicle or defendant pays all amount owed. </a:t>
            </a:r>
          </a:p>
          <a:p>
            <a:r>
              <a:rPr lang="en-US" sz="1800" dirty="0"/>
              <a:t>Basic lawsuit: Business files CVM-203/COMPLAINT TO ENFORCE POSSESSORY LIEN ON MOTOR 				VEHICLE / Judgment entered on CVM-402. </a:t>
            </a:r>
          </a:p>
          <a:p>
            <a:r>
              <a:rPr lang="en-US" sz="1800" dirty="0"/>
              <a:t>Twist: Owner steals his own car: Business files CVM-903/Complaint to Recover Motor Vehicle 					Held for Lien and to Determine Amount of Lien/Judgment CVM-905</a:t>
            </a:r>
          </a:p>
          <a:p>
            <a:r>
              <a:rPr lang="en-US" sz="1800" dirty="0"/>
              <a:t>Twist: Owner initiates challenge to lien: Owner files CVM-900/Complaint to Recover Motor Vehicle 				Held for Lien and to Determine Amount of Lien/Judgment CVM-905</a:t>
            </a:r>
          </a:p>
          <a:p>
            <a:r>
              <a:rPr lang="en-US" dirty="0"/>
              <a:t>PLUS Forms CVM-901M (Order for release of motor vehicle held for lien), and </a:t>
            </a:r>
          </a:p>
          <a:p>
            <a:pPr marL="201168" lvl="1" indent="0">
              <a:buNone/>
            </a:pPr>
            <a:r>
              <a:rPr lang="en-US" dirty="0"/>
              <a:t>			CVM-904M (Bond to keep possession of motor vehicle taken from lienor).</a:t>
            </a:r>
          </a:p>
        </p:txBody>
      </p:sp>
    </p:spTree>
    <p:extLst>
      <p:ext uri="{BB962C8B-B14F-4D97-AF65-F5344CB8AC3E}">
        <p14:creationId xmlns:p14="http://schemas.microsoft.com/office/powerpoint/2010/main" val="400728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B575-9FAD-46ED-A3A9-80DB0B181ADE}"/>
              </a:ext>
            </a:extLst>
          </p:cNvPr>
          <p:cNvSpPr>
            <a:spLocks noGrp="1"/>
          </p:cNvSpPr>
          <p:nvPr>
            <p:ph type="title"/>
          </p:nvPr>
        </p:nvSpPr>
        <p:spPr/>
        <p:txBody>
          <a:bodyPr/>
          <a:lstStyle/>
          <a:p>
            <a:r>
              <a:rPr lang="en-US" dirty="0"/>
              <a:t>But first, a look back . . .</a:t>
            </a:r>
          </a:p>
        </p:txBody>
      </p:sp>
    </p:spTree>
    <p:extLst>
      <p:ext uri="{BB962C8B-B14F-4D97-AF65-F5344CB8AC3E}">
        <p14:creationId xmlns:p14="http://schemas.microsoft.com/office/powerpoint/2010/main" val="248967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792D-FE49-4D48-AFC5-FE3A696FF46E}"/>
              </a:ext>
            </a:extLst>
          </p:cNvPr>
          <p:cNvSpPr>
            <a:spLocks noGrp="1"/>
          </p:cNvSpPr>
          <p:nvPr>
            <p:ph type="title"/>
          </p:nvPr>
        </p:nvSpPr>
        <p:spPr/>
        <p:txBody>
          <a:bodyPr/>
          <a:lstStyle/>
          <a:p>
            <a:r>
              <a:rPr lang="en-US" dirty="0"/>
              <a:t>Davis v. </a:t>
            </a:r>
            <a:r>
              <a:rPr lang="en-US" dirty="0" err="1"/>
              <a:t>Hulsing</a:t>
            </a:r>
            <a:r>
              <a:rPr lang="en-US" dirty="0"/>
              <a:t> Enterprises, LLC</a:t>
            </a:r>
          </a:p>
        </p:txBody>
      </p:sp>
      <p:pic>
        <p:nvPicPr>
          <p:cNvPr id="1026" name="Picture 2" descr="Asheville, NC Hotels | Crowne Plaza Resort Asheville">
            <a:extLst>
              <a:ext uri="{FF2B5EF4-FFF2-40B4-BE49-F238E27FC236}">
                <a16:creationId xmlns:a16="http://schemas.microsoft.com/office/drawing/2014/main" id="{754BCDBD-F99E-4C22-8D5B-17E70E3D3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9413" y="1236319"/>
            <a:ext cx="5927725" cy="4447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A14312-AAE7-43C7-8550-C5E3CB006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6672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AA34-9961-4E8A-9552-D80D1C42AFF0}"/>
              </a:ext>
            </a:extLst>
          </p:cNvPr>
          <p:cNvSpPr>
            <a:spLocks noGrp="1"/>
          </p:cNvSpPr>
          <p:nvPr>
            <p:ph type="title"/>
          </p:nvPr>
        </p:nvSpPr>
        <p:spPr/>
        <p:txBody>
          <a:bodyPr/>
          <a:lstStyle/>
          <a:p>
            <a:r>
              <a:rPr lang="en-US" dirty="0"/>
              <a:t>Negligence </a:t>
            </a:r>
            <a:r>
              <a:rPr lang="en-US" i="1" dirty="0"/>
              <a:t>per se</a:t>
            </a:r>
            <a:r>
              <a:rPr lang="en-US" dirty="0"/>
              <a:t>/Violation of safety statute</a:t>
            </a:r>
          </a:p>
        </p:txBody>
      </p:sp>
      <p:sp>
        <p:nvSpPr>
          <p:cNvPr id="3" name="TextBox 2">
            <a:extLst>
              <a:ext uri="{FF2B5EF4-FFF2-40B4-BE49-F238E27FC236}">
                <a16:creationId xmlns:a16="http://schemas.microsoft.com/office/drawing/2014/main" id="{4CE0C523-4A64-4FCE-AAC1-94C6F6D0C349}"/>
              </a:ext>
            </a:extLst>
          </p:cNvPr>
          <p:cNvSpPr txBox="1"/>
          <p:nvPr/>
        </p:nvSpPr>
        <p:spPr>
          <a:xfrm>
            <a:off x="1320800" y="2245360"/>
            <a:ext cx="9834880" cy="1200329"/>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GS 18B-305(a): Sale to Intoxicated Person.--It shall be unlawful for a permittee or his employee or for an ABC store employee to knowingly sell or give alcoholic beverages to any person who is intoxicated.</a:t>
            </a:r>
          </a:p>
        </p:txBody>
      </p:sp>
    </p:spTree>
    <p:extLst>
      <p:ext uri="{BB962C8B-B14F-4D97-AF65-F5344CB8AC3E}">
        <p14:creationId xmlns:p14="http://schemas.microsoft.com/office/powerpoint/2010/main" val="61618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7F82E-B4E5-4D01-A0C7-050C1F39B85F}"/>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700" dirty="0"/>
              <a:t>For next time: </a:t>
            </a:r>
          </a:p>
        </p:txBody>
      </p:sp>
      <p:pic>
        <p:nvPicPr>
          <p:cNvPr id="3074" name="Picture 2" descr="Crazy No-Bake Cookies Recipe: One No Bake Cookie, Endless Flavors!">
            <a:extLst>
              <a:ext uri="{FF2B5EF4-FFF2-40B4-BE49-F238E27FC236}">
                <a16:creationId xmlns:a16="http://schemas.microsoft.com/office/drawing/2014/main" id="{4BEB41F5-0C56-4D2C-A9EC-62DAB656B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03" r="5108" b="-1"/>
          <a:stretch/>
        </p:blipFill>
        <p:spPr bwMode="auto">
          <a:xfrm>
            <a:off x="1031508" y="1284421"/>
            <a:ext cx="6051149" cy="465400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3DEFB1-1392-439D-A979-CED26BA37609}"/>
              </a:ext>
            </a:extLst>
          </p:cNvPr>
          <p:cNvSpPr txBox="1"/>
          <p:nvPr/>
        </p:nvSpPr>
        <p:spPr>
          <a:xfrm>
            <a:off x="7859485" y="2407436"/>
            <a:ext cx="3690257" cy="3461658"/>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dirty="0">
                <a:solidFill>
                  <a:schemeClr val="tx1">
                    <a:lumMod val="75000"/>
                    <a:lumOff val="25000"/>
                  </a:schemeClr>
                </a:solidFill>
              </a:rPr>
              <a:t>Our final class will be light on lecture, heavy on practice. Come prepared to enter judgment “in open court”  in the case described in the Homework document posted this morning. You may want to look back at Module 4’s description of the steps to entering judgment to prepare for this exercise.</a:t>
            </a:r>
          </a:p>
        </p:txBody>
      </p:sp>
      <p:sp>
        <p:nvSpPr>
          <p:cNvPr id="79" name="Rectangle 7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B27979FE-09F8-4699-B387-C4263B5595F7}"/>
              </a:ext>
            </a:extLst>
          </p:cNvPr>
          <p:cNvSpPr txBox="1"/>
          <p:nvPr/>
        </p:nvSpPr>
        <p:spPr>
          <a:xfrm>
            <a:off x="739719" y="577310"/>
            <a:ext cx="9160933" cy="584775"/>
          </a:xfrm>
          <a:prstGeom prst="rect">
            <a:avLst/>
          </a:prstGeom>
          <a:noFill/>
        </p:spPr>
        <p:txBody>
          <a:bodyPr wrap="square" rtlCol="0">
            <a:spAutoFit/>
          </a:bodyPr>
          <a:lstStyle/>
          <a:p>
            <a:pPr>
              <a:spcAft>
                <a:spcPts val="600"/>
              </a:spcAft>
            </a:pPr>
            <a:r>
              <a:rPr lang="en-US" sz="3200" dirty="0">
                <a:latin typeface="Andale Sans for VST" panose="020B0502000000000001" pitchFamily="34" charset="0"/>
              </a:rPr>
              <a:t>It’s our last class. I’ll bring the cookies!</a:t>
            </a:r>
          </a:p>
        </p:txBody>
      </p:sp>
    </p:spTree>
    <p:extLst>
      <p:ext uri="{BB962C8B-B14F-4D97-AF65-F5344CB8AC3E}">
        <p14:creationId xmlns:p14="http://schemas.microsoft.com/office/powerpoint/2010/main" val="281931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AFD4-22E5-44C2-93B0-E7CB9B1EA206}"/>
              </a:ext>
            </a:extLst>
          </p:cNvPr>
          <p:cNvSpPr>
            <a:spLocks noGrp="1"/>
          </p:cNvSpPr>
          <p:nvPr>
            <p:ph type="title"/>
          </p:nvPr>
        </p:nvSpPr>
        <p:spPr/>
        <p:txBody>
          <a:bodyPr/>
          <a:lstStyle/>
          <a:p>
            <a:r>
              <a:rPr lang="en-US" dirty="0"/>
              <a:t>The Hardest Problem in Basic School</a:t>
            </a:r>
          </a:p>
        </p:txBody>
      </p:sp>
      <p:sp>
        <p:nvSpPr>
          <p:cNvPr id="3" name="Content Placeholder 2">
            <a:extLst>
              <a:ext uri="{FF2B5EF4-FFF2-40B4-BE49-F238E27FC236}">
                <a16:creationId xmlns:a16="http://schemas.microsoft.com/office/drawing/2014/main" id="{0A199B5D-F759-4035-8751-B4CC1E8BD734}"/>
              </a:ext>
            </a:extLst>
          </p:cNvPr>
          <p:cNvSpPr>
            <a:spLocks noGrp="1"/>
          </p:cNvSpPr>
          <p:nvPr>
            <p:ph idx="1"/>
          </p:nvPr>
        </p:nvSpPr>
        <p:spPr>
          <a:xfrm>
            <a:off x="473898" y="2034541"/>
            <a:ext cx="4376398" cy="4167476"/>
          </a:xfrm>
        </p:spPr>
        <p:txBody>
          <a:bodyPr>
            <a:normAutofit/>
          </a:bodyPr>
          <a:lstStyle/>
          <a:p>
            <a:pPr marL="0" indent="0">
              <a:buNone/>
            </a:pPr>
            <a:r>
              <a:rPr lang="en-US" sz="2400" dirty="0"/>
              <a:t>Sam Seller agrees to sell Betty Buyer a (very old) car for $400. Betty pays $200 and drives the car home, promising to return tomorrow with the rest of the money.  When she doesn’t return, Sam goes to her house and repossesses the car. </a:t>
            </a:r>
          </a:p>
          <a:p>
            <a:pPr marL="0" indent="0">
              <a:buNone/>
            </a:pPr>
            <a:endParaRPr lang="en-US" sz="2400" dirty="0"/>
          </a:p>
          <a:p>
            <a:pPr marL="0" indent="0">
              <a:buNone/>
            </a:pPr>
            <a:endParaRPr lang="en-US" sz="2400" dirty="0"/>
          </a:p>
        </p:txBody>
      </p:sp>
      <p:sp>
        <p:nvSpPr>
          <p:cNvPr id="4" name="Rectangle 3">
            <a:extLst>
              <a:ext uri="{FF2B5EF4-FFF2-40B4-BE49-F238E27FC236}">
                <a16:creationId xmlns:a16="http://schemas.microsoft.com/office/drawing/2014/main" id="{555BCC04-8108-4726-89A6-14571DEC5104}"/>
              </a:ext>
            </a:extLst>
          </p:cNvPr>
          <p:cNvSpPr/>
          <p:nvPr/>
        </p:nvSpPr>
        <p:spPr>
          <a:xfrm>
            <a:off x="5314122" y="1800085"/>
            <a:ext cx="6096000" cy="3785652"/>
          </a:xfrm>
          <a:prstGeom prst="rect">
            <a:avLst/>
          </a:prstGeom>
        </p:spPr>
        <p:txBody>
          <a:bodyPr>
            <a:spAutoFit/>
          </a:bodyPr>
          <a:lstStyle/>
          <a:p>
            <a:endParaRPr lang="en-US" sz="2000" dirty="0">
              <a:solidFill>
                <a:srgbClr val="000000"/>
              </a:solidFill>
              <a:latin typeface="Source Sans Pro" panose="020B0503030403020204" pitchFamily="34" charset="0"/>
            </a:endParaRPr>
          </a:p>
          <a:p>
            <a:r>
              <a:rPr lang="en-US" sz="2200" dirty="0">
                <a:solidFill>
                  <a:srgbClr val="000000"/>
                </a:solidFill>
                <a:latin typeface="Speak Pro" panose="020B0504020101020102" pitchFamily="34" charset="0"/>
              </a:rPr>
              <a:t> Abe Barker calls Sam’s Heating and Cooling and asks to have them deliver and install a window unit. Sam’s Heating and Cooling comes out to his house installs the unit and then sends a bill to Barker for $300, the cost of the unit and installation. Barker does not pay the bill; Sam’s Heating and Cooling brings an action to recover possession of the air conditioning unit as a </a:t>
            </a:r>
            <a:r>
              <a:rPr lang="en-US" sz="2200" dirty="0" err="1">
                <a:solidFill>
                  <a:srgbClr val="000000"/>
                </a:solidFill>
                <a:latin typeface="Speak Pro" panose="020B0504020101020102" pitchFamily="34" charset="0"/>
              </a:rPr>
              <a:t>nonsecured</a:t>
            </a:r>
            <a:r>
              <a:rPr lang="en-US" sz="2200" dirty="0">
                <a:solidFill>
                  <a:srgbClr val="000000"/>
                </a:solidFill>
                <a:latin typeface="Speak Pro" panose="020B0504020101020102" pitchFamily="34" charset="0"/>
              </a:rPr>
              <a:t> plaintiff. At the trial Sam’s proves the facts stated above; Barker is not present. How do you rule and why? </a:t>
            </a:r>
            <a:endParaRPr lang="en-US" sz="2200" dirty="0">
              <a:latin typeface="Speak Pro" panose="020B0504020101020102" pitchFamily="34" charset="0"/>
            </a:endParaRPr>
          </a:p>
        </p:txBody>
      </p:sp>
    </p:spTree>
    <p:extLst>
      <p:ext uri="{BB962C8B-B14F-4D97-AF65-F5344CB8AC3E}">
        <p14:creationId xmlns:p14="http://schemas.microsoft.com/office/powerpoint/2010/main" val="41705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xit" presetSubtype="4" fill="hold" grpId="0" nodeType="withEffect">
                                  <p:stCondLst>
                                    <p:cond delay="0"/>
                                  </p:stCondLst>
                                  <p:childTnLst>
                                    <p:anim calcmode="lin" valueType="num">
                                      <p:cBhvr additive="base">
                                        <p:cTn id="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 dur="500"/>
                                        <p:tgtEl>
                                          <p:spTgt spid="3">
                                            <p:txEl>
                                              <p:pRg st="0" end="0"/>
                                            </p:txEl>
                                          </p:spTgt>
                                        </p:tgtEl>
                                        <p:attrNameLst>
                                          <p:attrName>ppt_y</p:attrName>
                                        </p:attrNameLst>
                                      </p:cBhvr>
                                      <p:tavLst>
                                        <p:tav tm="0">
                                          <p:val>
                                            <p:strVal val="ppt_y"/>
                                          </p:val>
                                        </p:tav>
                                        <p:tav tm="100000">
                                          <p:val>
                                            <p:strVal val="1+ppt_h/2"/>
                                          </p:val>
                                        </p:tav>
                                      </p:tavLst>
                                    </p:anim>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2BCDA-268B-46A8-9BC6-59B10AC7C02B}"/>
              </a:ext>
            </a:extLst>
          </p:cNvPr>
          <p:cNvSpPr>
            <a:spLocks noGrp="1"/>
          </p:cNvSpPr>
          <p:nvPr>
            <p:ph idx="1"/>
          </p:nvPr>
        </p:nvSpPr>
        <p:spPr>
          <a:xfrm>
            <a:off x="1097280" y="2108201"/>
            <a:ext cx="10058400" cy="1827695"/>
          </a:xfrm>
        </p:spPr>
        <p:txBody>
          <a:bodyPr/>
          <a:lstStyle/>
          <a:p>
            <a:r>
              <a:rPr lang="en-US" dirty="0"/>
              <a:t>Remember that there are </a:t>
            </a:r>
            <a:r>
              <a:rPr lang="en-US" dirty="0">
                <a:solidFill>
                  <a:srgbClr val="FF0000"/>
                </a:solidFill>
              </a:rPr>
              <a:t>two</a:t>
            </a:r>
            <a:r>
              <a:rPr lang="en-US" dirty="0"/>
              <a:t> situations in which a plaintiff may qualify for a judgment awarding possession of property:</a:t>
            </a:r>
          </a:p>
          <a:p>
            <a:r>
              <a:rPr lang="en-US" dirty="0"/>
              <a:t>Plaintiff is the owner of the property      </a:t>
            </a:r>
            <a:r>
              <a:rPr lang="en-US" dirty="0">
                <a:solidFill>
                  <a:srgbClr val="FF0000"/>
                </a:solidFill>
              </a:rPr>
              <a:t>or</a:t>
            </a:r>
            <a:r>
              <a:rPr lang="en-US" dirty="0"/>
              <a:t>      Plaintiff is a secured party with interest in the 									collateral. </a:t>
            </a:r>
          </a:p>
          <a:p>
            <a:endParaRPr lang="en-US" dirty="0"/>
          </a:p>
        </p:txBody>
      </p:sp>
      <p:grpSp>
        <p:nvGrpSpPr>
          <p:cNvPr id="6" name="Group 5">
            <a:extLst>
              <a:ext uri="{FF2B5EF4-FFF2-40B4-BE49-F238E27FC236}">
                <a16:creationId xmlns:a16="http://schemas.microsoft.com/office/drawing/2014/main" id="{9821D508-2374-42AD-90CF-BF06F18EAFC8}"/>
              </a:ext>
            </a:extLst>
          </p:cNvPr>
          <p:cNvGrpSpPr/>
          <p:nvPr/>
        </p:nvGrpSpPr>
        <p:grpSpPr>
          <a:xfrm>
            <a:off x="7525909" y="3689404"/>
            <a:ext cx="2806810" cy="2012361"/>
            <a:chOff x="7525909" y="3689404"/>
            <a:chExt cx="2806810" cy="2012361"/>
          </a:xfrm>
        </p:grpSpPr>
        <p:sp>
          <p:nvSpPr>
            <p:cNvPr id="4" name="TextBox 3">
              <a:extLst>
                <a:ext uri="{FF2B5EF4-FFF2-40B4-BE49-F238E27FC236}">
                  <a16:creationId xmlns:a16="http://schemas.microsoft.com/office/drawing/2014/main" id="{2BB23A66-D1A3-48DD-A6E0-46BD4C23C2B5}"/>
                </a:ext>
              </a:extLst>
            </p:cNvPr>
            <p:cNvSpPr txBox="1"/>
            <p:nvPr/>
          </p:nvSpPr>
          <p:spPr>
            <a:xfrm>
              <a:off x="7525909" y="5332433"/>
              <a:ext cx="2806810" cy="369332"/>
            </a:xfrm>
            <a:prstGeom prst="rect">
              <a:avLst/>
            </a:prstGeom>
            <a:noFill/>
          </p:spPr>
          <p:txBody>
            <a:bodyPr wrap="square" rtlCol="0">
              <a:spAutoFit/>
            </a:bodyPr>
            <a:lstStyle/>
            <a:p>
              <a:r>
                <a:rPr lang="en-US" dirty="0"/>
                <a:t>What evidence is required?</a:t>
              </a:r>
            </a:p>
          </p:txBody>
        </p:sp>
        <p:sp>
          <p:nvSpPr>
            <p:cNvPr id="5" name="Arrow: Down 4">
              <a:extLst>
                <a:ext uri="{FF2B5EF4-FFF2-40B4-BE49-F238E27FC236}">
                  <a16:creationId xmlns:a16="http://schemas.microsoft.com/office/drawing/2014/main" id="{B725F4C2-52C4-433D-B327-031B5CC27B08}"/>
                </a:ext>
              </a:extLst>
            </p:cNvPr>
            <p:cNvSpPr/>
            <p:nvPr/>
          </p:nvSpPr>
          <p:spPr>
            <a:xfrm>
              <a:off x="8388625" y="3689404"/>
              <a:ext cx="1081378" cy="1566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Mechanic Lien Filing Services | Southern Title &amp; Lien">
            <a:extLst>
              <a:ext uri="{FF2B5EF4-FFF2-40B4-BE49-F238E27FC236}">
                <a16:creationId xmlns:a16="http://schemas.microsoft.com/office/drawing/2014/main" id="{2C5164D3-549A-4E42-AB1E-D7B0CC8BB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977640"/>
            <a:ext cx="3779520" cy="188976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B4969419-9DE9-4D8B-BAF2-3ECC565965EC}"/>
              </a:ext>
            </a:extLst>
          </p:cNvPr>
          <p:cNvSpPr>
            <a:spLocks noGrp="1"/>
          </p:cNvSpPr>
          <p:nvPr>
            <p:ph type="title"/>
          </p:nvPr>
        </p:nvSpPr>
        <p:spPr/>
        <p:txBody>
          <a:bodyPr/>
          <a:lstStyle/>
          <a:p>
            <a:r>
              <a:rPr lang="en-US" dirty="0"/>
              <a:t>Secured, non-secured, or neither! </a:t>
            </a:r>
          </a:p>
        </p:txBody>
      </p:sp>
    </p:spTree>
    <p:extLst>
      <p:ext uri="{BB962C8B-B14F-4D97-AF65-F5344CB8AC3E}">
        <p14:creationId xmlns:p14="http://schemas.microsoft.com/office/powerpoint/2010/main" val="16402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E09C-4BE4-4602-8948-8EC8C9812F45}"/>
              </a:ext>
            </a:extLst>
          </p:cNvPr>
          <p:cNvSpPr>
            <a:spLocks noGrp="1"/>
          </p:cNvSpPr>
          <p:nvPr>
            <p:ph type="title"/>
          </p:nvPr>
        </p:nvSpPr>
        <p:spPr/>
        <p:txBody>
          <a:bodyPr/>
          <a:lstStyle/>
          <a:p>
            <a:r>
              <a:rPr lang="en-US" dirty="0"/>
              <a:t>Remember that we talked about lawsuit #2</a:t>
            </a:r>
          </a:p>
        </p:txBody>
      </p:sp>
      <p:pic>
        <p:nvPicPr>
          <p:cNvPr id="2050" name="Picture 2" descr="Briana Erica Repossess Auto Sales Commercial - YouTube">
            <a:extLst>
              <a:ext uri="{FF2B5EF4-FFF2-40B4-BE49-F238E27FC236}">
                <a16:creationId xmlns:a16="http://schemas.microsoft.com/office/drawing/2014/main" id="{47158E75-51F7-49F2-8DE5-AE0D2C70E7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0" y="2311400"/>
            <a:ext cx="6685845" cy="3760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D30B47-3B45-43AA-84AA-ADD6E4E2EE69}"/>
              </a:ext>
            </a:extLst>
          </p:cNvPr>
          <p:cNvSpPr txBox="1"/>
          <p:nvPr/>
        </p:nvSpPr>
        <p:spPr>
          <a:xfrm>
            <a:off x="7518400" y="2499360"/>
            <a:ext cx="4287520" cy="2308324"/>
          </a:xfrm>
          <a:prstGeom prst="rect">
            <a:avLst/>
          </a:prstGeom>
          <a:noFill/>
        </p:spPr>
        <p:txBody>
          <a:bodyPr wrap="square" rtlCol="0">
            <a:spAutoFit/>
          </a:bodyPr>
          <a:lstStyle/>
          <a:p>
            <a:r>
              <a:rPr lang="en-US" sz="4800" dirty="0"/>
              <a:t>Commercially reasonable manner </a:t>
            </a:r>
          </a:p>
        </p:txBody>
      </p:sp>
    </p:spTree>
    <p:extLst>
      <p:ext uri="{BB962C8B-B14F-4D97-AF65-F5344CB8AC3E}">
        <p14:creationId xmlns:p14="http://schemas.microsoft.com/office/powerpoint/2010/main" val="113839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5" name="Picture 2" descr="Image result for truck load watermelons">
            <a:extLst>
              <a:ext uri="{FF2B5EF4-FFF2-40B4-BE49-F238E27FC236}">
                <a16:creationId xmlns:a16="http://schemas.microsoft.com/office/drawing/2014/main" id="{5602AD80-8C48-49DE-8416-47D7382B731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8121"/>
          <a:stretch/>
        </p:blipFill>
        <p:spPr bwMode="auto">
          <a:xfrm>
            <a:off x="2843" y="10"/>
            <a:ext cx="12186315"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EF70B-3CD8-461A-86C1-ADCA0D796083}"/>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dirty="0"/>
              <a:t>Right to Repo, Gone Wrong</a:t>
            </a:r>
          </a:p>
        </p:txBody>
      </p:sp>
      <p:cxnSp>
        <p:nvCxnSpPr>
          <p:cNvPr id="18" name="Straight Connector 17">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49CBBCC-C480-45BC-BAF1-7674F3585658}"/>
              </a:ext>
            </a:extLst>
          </p:cNvPr>
          <p:cNvSpPr>
            <a:spLocks noGrp="1"/>
          </p:cNvSpPr>
          <p:nvPr>
            <p:ph type="body" sz="half" idx="2"/>
          </p:nvPr>
        </p:nvSpPr>
        <p:spPr>
          <a:xfrm>
            <a:off x="948648" y="2978254"/>
            <a:ext cx="3153580" cy="2444238"/>
          </a:xfrm>
        </p:spPr>
        <p:txBody>
          <a:bodyPr vert="horz" lIns="0" tIns="45720" rIns="0" bIns="45720" rtlCol="0">
            <a:normAutofit/>
          </a:bodyPr>
          <a:lstStyle/>
          <a:p>
            <a:pPr>
              <a:lnSpc>
                <a:spcPct val="100000"/>
              </a:lnSpc>
            </a:pPr>
            <a:r>
              <a:rPr lang="en-US" sz="2000" dirty="0" err="1"/>
              <a:t>Eley</a:t>
            </a:r>
            <a:r>
              <a:rPr lang="en-US" sz="2000" dirty="0"/>
              <a:t> v. Mid/East Acceptance, 171 NC App 368 (2005). (Hertford Co.)</a:t>
            </a:r>
          </a:p>
          <a:p>
            <a:pPr>
              <a:lnSpc>
                <a:spcPct val="100000"/>
              </a:lnSpc>
            </a:pPr>
            <a:endParaRPr lang="en-US" sz="1600" dirty="0"/>
          </a:p>
        </p:txBody>
      </p:sp>
      <p:sp>
        <p:nvSpPr>
          <p:cNvPr id="20" name="Rectangle 19">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4110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675E-007C-4582-8787-D2743087B447}"/>
              </a:ext>
            </a:extLst>
          </p:cNvPr>
          <p:cNvSpPr>
            <a:spLocks noGrp="1"/>
          </p:cNvSpPr>
          <p:nvPr>
            <p:ph type="title"/>
          </p:nvPr>
        </p:nvSpPr>
        <p:spPr/>
        <p:txBody>
          <a:bodyPr/>
          <a:lstStyle/>
          <a:p>
            <a:r>
              <a:rPr lang="en-US" dirty="0"/>
              <a:t>Conversion</a:t>
            </a:r>
          </a:p>
        </p:txBody>
      </p:sp>
      <p:sp>
        <p:nvSpPr>
          <p:cNvPr id="3" name="Content Placeholder 2">
            <a:extLst>
              <a:ext uri="{FF2B5EF4-FFF2-40B4-BE49-F238E27FC236}">
                <a16:creationId xmlns:a16="http://schemas.microsoft.com/office/drawing/2014/main" id="{748566B5-070F-4BF9-ABB3-2E6575A71E56}"/>
              </a:ext>
            </a:extLst>
          </p:cNvPr>
          <p:cNvSpPr>
            <a:spLocks noGrp="1"/>
          </p:cNvSpPr>
          <p:nvPr>
            <p:ph idx="1"/>
          </p:nvPr>
        </p:nvSpPr>
        <p:spPr/>
        <p:txBody>
          <a:bodyPr/>
          <a:lstStyle/>
          <a:p>
            <a:r>
              <a:rPr lang="en-US" dirty="0">
                <a:solidFill>
                  <a:srgbClr val="3D3D3D"/>
                </a:solidFill>
                <a:latin typeface="Source Sans Pro" panose="020B0503030403020204" pitchFamily="34" charset="0"/>
              </a:rPr>
              <a:t>Taken together, all of these facts combine to support the inference that defendant assumed and exercised the right of ownership over plaintiff's watermelons without her permission, to the exclusion of her own rightful ownership interest. More colloquially, as plaintiff put it, “It was too hot. The melons was already there a week. The melons were spoiled. They wouldn't do me any good. They were their melons. They took the truck, they took the melons. They were their melons then.”</a:t>
            </a:r>
            <a:endParaRPr lang="en-US" dirty="0"/>
          </a:p>
        </p:txBody>
      </p:sp>
    </p:spTree>
    <p:extLst>
      <p:ext uri="{BB962C8B-B14F-4D97-AF65-F5344CB8AC3E}">
        <p14:creationId xmlns:p14="http://schemas.microsoft.com/office/powerpoint/2010/main" val="293406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83B9-592B-4FF9-9CA0-EB09ECEC591C}"/>
              </a:ext>
            </a:extLst>
          </p:cNvPr>
          <p:cNvSpPr>
            <a:spLocks noGrp="1"/>
          </p:cNvSpPr>
          <p:nvPr>
            <p:ph type="title"/>
          </p:nvPr>
        </p:nvSpPr>
        <p:spPr/>
        <p:txBody>
          <a:bodyPr/>
          <a:lstStyle/>
          <a:p>
            <a:r>
              <a:rPr lang="en-US" dirty="0"/>
              <a:t>Unfair or deceptive practice</a:t>
            </a:r>
          </a:p>
        </p:txBody>
      </p:sp>
      <p:sp>
        <p:nvSpPr>
          <p:cNvPr id="3" name="Content Placeholder 2">
            <a:extLst>
              <a:ext uri="{FF2B5EF4-FFF2-40B4-BE49-F238E27FC236}">
                <a16:creationId xmlns:a16="http://schemas.microsoft.com/office/drawing/2014/main" id="{0181622F-7F7B-48C6-89BC-93A6DC5DEE42}"/>
              </a:ext>
            </a:extLst>
          </p:cNvPr>
          <p:cNvSpPr>
            <a:spLocks noGrp="1"/>
          </p:cNvSpPr>
          <p:nvPr>
            <p:ph idx="1"/>
          </p:nvPr>
        </p:nvSpPr>
        <p:spPr/>
        <p:txBody>
          <a:bodyPr/>
          <a:lstStyle/>
          <a:p>
            <a:r>
              <a:rPr lang="en-US" dirty="0">
                <a:latin typeface="Source Sans Pro" panose="020B0503030403020204" pitchFamily="34" charset="0"/>
                <a:ea typeface="Source Sans Pro" panose="020B0503030403020204" pitchFamily="34" charset="0"/>
              </a:rPr>
              <a:t>A practice is unfair when it offends established public policy as well as when the practice is immoral, unethical, oppressive, unscrupulous, or substantially injurious to consumers.” </a:t>
            </a:r>
            <a:r>
              <a:rPr lang="en-US" i="1" dirty="0">
                <a:latin typeface="Source Sans Pro" panose="020B0503030403020204" pitchFamily="34" charset="0"/>
                <a:ea typeface="Source Sans Pro" panose="020B0503030403020204" pitchFamily="34" charset="0"/>
                <a:hlinkClick r:id="rId2"/>
              </a:rPr>
              <a:t>Marshall v. Miller,</a:t>
            </a:r>
            <a:r>
              <a:rPr lang="en-US" dirty="0">
                <a:latin typeface="Source Sans Pro" panose="020B0503030403020204" pitchFamily="34" charset="0"/>
                <a:ea typeface="Source Sans Pro" panose="020B0503030403020204" pitchFamily="34" charset="0"/>
                <a:hlinkClick r:id="rId2"/>
              </a:rPr>
              <a:t> 302 N.C. 539, 548, 276 S.E.2d 397, 403 (1981)</a:t>
            </a:r>
            <a:r>
              <a:rPr lang="en-US" dirty="0">
                <a:latin typeface="Source Sans Pro" panose="020B0503030403020204" pitchFamily="34" charset="0"/>
                <a:ea typeface="Source Sans Pro" panose="020B0503030403020204" pitchFamily="34" charset="0"/>
              </a:rPr>
              <a:t>. Also, “ ‘[a] party is guilty of an unfair act or practice when it engages in conduct [that] amounts to an inequitable assertion of its power or position.’</a:t>
            </a:r>
          </a:p>
          <a:p>
            <a:endParaRPr lang="en-US" dirty="0"/>
          </a:p>
        </p:txBody>
      </p:sp>
    </p:spTree>
    <p:extLst>
      <p:ext uri="{BB962C8B-B14F-4D97-AF65-F5344CB8AC3E}">
        <p14:creationId xmlns:p14="http://schemas.microsoft.com/office/powerpoint/2010/main" val="309216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83B9-592B-4FF9-9CA0-EB09ECEC591C}"/>
              </a:ext>
            </a:extLst>
          </p:cNvPr>
          <p:cNvSpPr>
            <a:spLocks noGrp="1"/>
          </p:cNvSpPr>
          <p:nvPr>
            <p:ph type="title"/>
          </p:nvPr>
        </p:nvSpPr>
        <p:spPr/>
        <p:txBody>
          <a:bodyPr/>
          <a:lstStyle/>
          <a:p>
            <a:r>
              <a:rPr lang="en-US" dirty="0"/>
              <a:t>Unfair or deceptive practice</a:t>
            </a:r>
          </a:p>
        </p:txBody>
      </p:sp>
      <p:sp>
        <p:nvSpPr>
          <p:cNvPr id="3" name="Content Placeholder 2">
            <a:extLst>
              <a:ext uri="{FF2B5EF4-FFF2-40B4-BE49-F238E27FC236}">
                <a16:creationId xmlns:a16="http://schemas.microsoft.com/office/drawing/2014/main" id="{0181622F-7F7B-48C6-89BC-93A6DC5DEE42}"/>
              </a:ext>
            </a:extLst>
          </p:cNvPr>
          <p:cNvSpPr>
            <a:spLocks noGrp="1"/>
          </p:cNvSpPr>
          <p:nvPr>
            <p:ph idx="1"/>
          </p:nvPr>
        </p:nvSpPr>
        <p:spPr>
          <a:xfrm>
            <a:off x="1097280" y="2108201"/>
            <a:ext cx="10058400" cy="736599"/>
          </a:xfrm>
        </p:spPr>
        <p:txBody>
          <a:bodyPr>
            <a:normAutofit fontScale="70000" lnSpcReduction="20000"/>
          </a:bodyPr>
          <a:lstStyle/>
          <a:p>
            <a:r>
              <a:rPr lang="en-US" dirty="0"/>
              <a:t>A practice is unfair when it offends established public policy as well as when the practice is immoral, unethical, oppressive, unscrupulous, or substantially injurious to consumers.” </a:t>
            </a:r>
            <a:r>
              <a:rPr lang="en-US" i="1" dirty="0">
                <a:hlinkClick r:id="rId2"/>
              </a:rPr>
              <a:t>Marshall v. Miller,</a:t>
            </a:r>
            <a:r>
              <a:rPr lang="en-US" dirty="0">
                <a:hlinkClick r:id="rId2"/>
              </a:rPr>
              <a:t> 302 N.C. 539, 548, 276 S.E.2d 397, 403 (1981)</a:t>
            </a:r>
            <a:r>
              <a:rPr lang="en-US" dirty="0"/>
              <a:t>. Also, “ ‘[a] party is guilty of an unfair act or practice when it engages in conduct [that] amounts to an inequitable assertion of its power or position.’</a:t>
            </a:r>
          </a:p>
          <a:p>
            <a:endParaRPr lang="en-US" dirty="0"/>
          </a:p>
        </p:txBody>
      </p:sp>
      <p:sp>
        <p:nvSpPr>
          <p:cNvPr id="4" name="TextBox 3">
            <a:extLst>
              <a:ext uri="{FF2B5EF4-FFF2-40B4-BE49-F238E27FC236}">
                <a16:creationId xmlns:a16="http://schemas.microsoft.com/office/drawing/2014/main" id="{F080EA94-096B-4489-B806-55682AF625A2}"/>
              </a:ext>
            </a:extLst>
          </p:cNvPr>
          <p:cNvSpPr txBox="1"/>
          <p:nvPr/>
        </p:nvSpPr>
        <p:spPr>
          <a:xfrm>
            <a:off x="1016000" y="3022600"/>
            <a:ext cx="9804400" cy="313932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The trial court found and evidence supports that (1) two men appeared at the female plaintiff's house at 4:05 a.m. with a tow truck and hauled away her truck without giving plaintiff a reasonable time to unload her 130 watermelons; (2) following the repossession, when plaintiff contacted defendant to inquire as to the location of her truck so she could retrieve her watermelons, defendant denied knowledge of the truck; (3) defendant was unresponsive to plaintiff's inquiries about her watermelons; (4) defendant only offered to give plaintiff access to the truck—by requesting her truck key—</a:t>
            </a:r>
            <a:r>
              <a:rPr lang="en-US" i="1" dirty="0">
                <a:latin typeface="Source Sans Pro" panose="020B0503030403020204" pitchFamily="34" charset="0"/>
                <a:ea typeface="Source Sans Pro" panose="020B0503030403020204" pitchFamily="34" charset="0"/>
              </a:rPr>
              <a:t>after</a:t>
            </a:r>
            <a:r>
              <a:rPr lang="en-US" dirty="0">
                <a:latin typeface="Source Sans Pro" panose="020B0503030403020204" pitchFamily="34" charset="0"/>
                <a:ea typeface="Source Sans Pro" panose="020B0503030403020204" pitchFamily="34" charset="0"/>
              </a:rPr>
              <a:t> the watermelons were already rotting and of no value; and (5) defendant has never compensated, nor offered to compensate, plaintiff for the converted property. These unchallenged findings of fact, taken together, are such as “a reasonable mind might accept as adequate” to support the finding that the defendant deprived plaintiff of her property by means of inequitably asserting its relative position of power. </a:t>
            </a:r>
          </a:p>
        </p:txBody>
      </p:sp>
    </p:spTree>
    <p:extLst>
      <p:ext uri="{BB962C8B-B14F-4D97-AF65-F5344CB8AC3E}">
        <p14:creationId xmlns:p14="http://schemas.microsoft.com/office/powerpoint/2010/main" val="148007349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Widescreen</PresentationFormat>
  <Paragraphs>78</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Andale Sans for VST</vt:lpstr>
      <vt:lpstr>Calibri</vt:lpstr>
      <vt:lpstr>Calibri Light</vt:lpstr>
      <vt:lpstr>Georgia Pro Cond Light</vt:lpstr>
      <vt:lpstr>Source Sans Pro</vt:lpstr>
      <vt:lpstr>Speak Pro</vt:lpstr>
      <vt:lpstr>Times New Roman</vt:lpstr>
      <vt:lpstr>RetrospectVTI</vt:lpstr>
      <vt:lpstr>Intro 1 Module 8</vt:lpstr>
      <vt:lpstr>But first, a look back . . .</vt:lpstr>
      <vt:lpstr>The Hardest Problem in Basic School</vt:lpstr>
      <vt:lpstr>Secured, non-secured, or neither! </vt:lpstr>
      <vt:lpstr>Remember that we talked about lawsuit #2</vt:lpstr>
      <vt:lpstr>Right to Repo, Gone Wrong</vt:lpstr>
      <vt:lpstr>Conversion</vt:lpstr>
      <vt:lpstr>Unfair or deceptive practice</vt:lpstr>
      <vt:lpstr>Unfair or deceptive practice</vt:lpstr>
      <vt:lpstr>Right to Repo Gone Wrong</vt:lpstr>
      <vt:lpstr>Who were the actors?</vt:lpstr>
      <vt:lpstr>Traditional negligence analysis</vt:lpstr>
      <vt:lpstr>Test for negligence</vt:lpstr>
      <vt:lpstr>Substitutes for negligence requirement:</vt:lpstr>
      <vt:lpstr>Most common defense </vt:lpstr>
      <vt:lpstr>PowerPoint Presentation</vt:lpstr>
      <vt:lpstr>In a nutshell</vt:lpstr>
      <vt:lpstr>Note special procedural rules!</vt:lpstr>
      <vt:lpstr>This is a POSSESSORY lien.</vt:lpstr>
      <vt:lpstr>Davis v. Hulsing Enterprises, LLC</vt:lpstr>
      <vt:lpstr>Negligence per se/Violation of safety statute</vt:lpstr>
      <vt:lpstr>For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2020-06-23T16:34:59Z</dcterms:created>
  <dcterms:modified xsi:type="dcterms:W3CDTF">2020-06-30T18:14:43Z</dcterms:modified>
</cp:coreProperties>
</file>