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58" r:id="rId2"/>
    <p:sldId id="259" r:id="rId3"/>
    <p:sldId id="343" r:id="rId4"/>
    <p:sldId id="284" r:id="rId5"/>
    <p:sldId id="307" r:id="rId6"/>
    <p:sldId id="345" r:id="rId7"/>
    <p:sldId id="308" r:id="rId8"/>
    <p:sldId id="309" r:id="rId9"/>
    <p:sldId id="310" r:id="rId10"/>
    <p:sldId id="279" r:id="rId11"/>
    <p:sldId id="325" r:id="rId12"/>
    <p:sldId id="326" r:id="rId13"/>
    <p:sldId id="327" r:id="rId14"/>
    <p:sldId id="328" r:id="rId15"/>
    <p:sldId id="329" r:id="rId16"/>
    <p:sldId id="330" r:id="rId17"/>
    <p:sldId id="333" r:id="rId18"/>
    <p:sldId id="334" r:id="rId19"/>
    <p:sldId id="335" r:id="rId20"/>
    <p:sldId id="336" r:id="rId21"/>
    <p:sldId id="337" r:id="rId22"/>
    <p:sldId id="338" r:id="rId23"/>
    <p:sldId id="315" r:id="rId24"/>
    <p:sldId id="316"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17" r:id="rId41"/>
    <p:sldId id="318" r:id="rId42"/>
    <p:sldId id="319" r:id="rId43"/>
    <p:sldId id="320" r:id="rId44"/>
    <p:sldId id="321" r:id="rId45"/>
    <p:sldId id="322" r:id="rId46"/>
    <p:sldId id="347" r:id="rId47"/>
    <p:sldId id="348" r:id="rId48"/>
    <p:sldId id="351" r:id="rId49"/>
    <p:sldId id="350" r:id="rId50"/>
    <p:sldId id="352" r:id="rId51"/>
    <p:sldId id="262" r:id="rId52"/>
  </p:sldIdLst>
  <p:sldSz cx="9144000" cy="6858000" type="screen4x3"/>
  <p:notesSz cx="7010400" cy="9296400"/>
  <p:defaultTextStyle>
    <a:defPPr>
      <a:defRPr lang="en-US"/>
    </a:defPPr>
    <a:lvl1pPr marL="0" algn="l" defTabSz="470187" rtl="0" eaLnBrk="1" latinLnBrk="0" hangingPunct="1">
      <a:defRPr sz="1800" kern="1200">
        <a:solidFill>
          <a:schemeClr val="tx1"/>
        </a:solidFill>
        <a:latin typeface="+mn-lt"/>
        <a:ea typeface="+mn-ea"/>
        <a:cs typeface="+mn-cs"/>
      </a:defRPr>
    </a:lvl1pPr>
    <a:lvl2pPr marL="470187" algn="l" defTabSz="470187" rtl="0" eaLnBrk="1" latinLnBrk="0" hangingPunct="1">
      <a:defRPr sz="1800" kern="1200">
        <a:solidFill>
          <a:schemeClr val="tx1"/>
        </a:solidFill>
        <a:latin typeface="+mn-lt"/>
        <a:ea typeface="+mn-ea"/>
        <a:cs typeface="+mn-cs"/>
      </a:defRPr>
    </a:lvl2pPr>
    <a:lvl3pPr marL="940375" algn="l" defTabSz="470187" rtl="0" eaLnBrk="1" latinLnBrk="0" hangingPunct="1">
      <a:defRPr sz="1800" kern="1200">
        <a:solidFill>
          <a:schemeClr val="tx1"/>
        </a:solidFill>
        <a:latin typeface="+mn-lt"/>
        <a:ea typeface="+mn-ea"/>
        <a:cs typeface="+mn-cs"/>
      </a:defRPr>
    </a:lvl3pPr>
    <a:lvl4pPr marL="1410563" algn="l" defTabSz="470187" rtl="0" eaLnBrk="1" latinLnBrk="0" hangingPunct="1">
      <a:defRPr sz="1800" kern="1200">
        <a:solidFill>
          <a:schemeClr val="tx1"/>
        </a:solidFill>
        <a:latin typeface="+mn-lt"/>
        <a:ea typeface="+mn-ea"/>
        <a:cs typeface="+mn-cs"/>
      </a:defRPr>
    </a:lvl4pPr>
    <a:lvl5pPr marL="1880750" algn="l" defTabSz="470187" rtl="0" eaLnBrk="1" latinLnBrk="0" hangingPunct="1">
      <a:defRPr sz="1800" kern="1200">
        <a:solidFill>
          <a:schemeClr val="tx1"/>
        </a:solidFill>
        <a:latin typeface="+mn-lt"/>
        <a:ea typeface="+mn-ea"/>
        <a:cs typeface="+mn-cs"/>
      </a:defRPr>
    </a:lvl5pPr>
    <a:lvl6pPr marL="2350937" algn="l" defTabSz="470187" rtl="0" eaLnBrk="1" latinLnBrk="0" hangingPunct="1">
      <a:defRPr sz="1800" kern="1200">
        <a:solidFill>
          <a:schemeClr val="tx1"/>
        </a:solidFill>
        <a:latin typeface="+mn-lt"/>
        <a:ea typeface="+mn-ea"/>
        <a:cs typeface="+mn-cs"/>
      </a:defRPr>
    </a:lvl6pPr>
    <a:lvl7pPr marL="2821125" algn="l" defTabSz="470187" rtl="0" eaLnBrk="1" latinLnBrk="0" hangingPunct="1">
      <a:defRPr sz="1800" kern="1200">
        <a:solidFill>
          <a:schemeClr val="tx1"/>
        </a:solidFill>
        <a:latin typeface="+mn-lt"/>
        <a:ea typeface="+mn-ea"/>
        <a:cs typeface="+mn-cs"/>
      </a:defRPr>
    </a:lvl7pPr>
    <a:lvl8pPr marL="3291313" algn="l" defTabSz="470187" rtl="0" eaLnBrk="1" latinLnBrk="0" hangingPunct="1">
      <a:defRPr sz="1800" kern="1200">
        <a:solidFill>
          <a:schemeClr val="tx1"/>
        </a:solidFill>
        <a:latin typeface="+mn-lt"/>
        <a:ea typeface="+mn-ea"/>
        <a:cs typeface="+mn-cs"/>
      </a:defRPr>
    </a:lvl8pPr>
    <a:lvl9pPr marL="3761500" algn="l" defTabSz="47018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2" autoAdjust="0"/>
    <p:restoredTop sz="82883" autoAdjust="0"/>
  </p:normalViewPr>
  <p:slideViewPr>
    <p:cSldViewPr snapToGrid="0" snapToObjects="1">
      <p:cViewPr varScale="1">
        <p:scale>
          <a:sx n="91" d="100"/>
          <a:sy n="91" d="100"/>
        </p:scale>
        <p:origin x="-4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74"/>
    </p:cViewPr>
  </p:sorterViewPr>
  <p:notesViewPr>
    <p:cSldViewPr snapToGrid="0" snapToObjects="1">
      <p:cViewPr>
        <p:scale>
          <a:sx n="100" d="100"/>
          <a:sy n="100" d="100"/>
        </p:scale>
        <p:origin x="-1584" y="6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75EE513-4CAB-AF45-A3BC-07A7AC027599}" type="datetimeFigureOut">
              <a:rPr lang="en-US" smtClean="0">
                <a:latin typeface="Arial"/>
              </a:rPr>
              <a:pPr/>
              <a:t>8/31/2011</a:t>
            </a:fld>
            <a:endParaRPr lang="en-US" dirty="0">
              <a:latin typeface="Aria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2D6A543-E2E3-FC45-80DB-F8DDA14AF004}" type="slidenum">
              <a:rPr lang="en-US" smtClean="0">
                <a:latin typeface="Arial"/>
              </a:rPr>
              <a:pPr/>
              <a:t>‹#›</a:t>
            </a:fld>
            <a:endParaRPr lang="en-US" dirty="0">
              <a:latin typeface="Arial"/>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BBEC86B5-CFCF-4B00-8A48-6A9D4B4B6C39}" type="datetimeFigureOut">
              <a:rPr lang="en-US" smtClean="0"/>
              <a:pPr/>
              <a:t>8/31/2011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6873701A-3565-43F5-A157-D4F7B0A22426}"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Relying</a:t>
            </a:r>
            <a:r>
              <a:rPr lang="en-US" baseline="0" dirty="0" smtClean="0"/>
              <a:t> on auditor to properly present GASB 54 – except for a few items we will not to determine if presentation is correct</a:t>
            </a:r>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28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873701A-3565-43F5-A157-D4F7B0A2242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873701A-3565-43F5-A157-D4F7B0A22426}" type="slidenum">
              <a:rPr lang="en-US" smtClean="0"/>
              <a:pPr/>
              <a:t>39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50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51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873701A-3565-43F5-A157-D4F7B0A2242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701A-3565-43F5-A157-D4F7B0A2242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873701A-3565-43F5-A157-D4F7B0A2242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873701A-3565-43F5-A157-D4F7B0A2242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873701A-3565-43F5-A157-D4F7B0A2242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0187" indent="0" algn="ctr">
              <a:buNone/>
              <a:defRPr>
                <a:solidFill>
                  <a:schemeClr val="tx1">
                    <a:tint val="75000"/>
                  </a:schemeClr>
                </a:solidFill>
              </a:defRPr>
            </a:lvl2pPr>
            <a:lvl3pPr marL="940375" indent="0" algn="ctr">
              <a:buNone/>
              <a:defRPr>
                <a:solidFill>
                  <a:schemeClr val="tx1">
                    <a:tint val="75000"/>
                  </a:schemeClr>
                </a:solidFill>
              </a:defRPr>
            </a:lvl3pPr>
            <a:lvl4pPr marL="1410563" indent="0" algn="ctr">
              <a:buNone/>
              <a:defRPr>
                <a:solidFill>
                  <a:schemeClr val="tx1">
                    <a:tint val="75000"/>
                  </a:schemeClr>
                </a:solidFill>
              </a:defRPr>
            </a:lvl4pPr>
            <a:lvl5pPr marL="1880750" indent="0" algn="ctr">
              <a:buNone/>
              <a:defRPr>
                <a:solidFill>
                  <a:schemeClr val="tx1">
                    <a:tint val="75000"/>
                  </a:schemeClr>
                </a:solidFill>
              </a:defRPr>
            </a:lvl5pPr>
            <a:lvl6pPr marL="2350937" indent="0" algn="ctr">
              <a:buNone/>
              <a:defRPr>
                <a:solidFill>
                  <a:schemeClr val="tx1">
                    <a:tint val="75000"/>
                  </a:schemeClr>
                </a:solidFill>
              </a:defRPr>
            </a:lvl6pPr>
            <a:lvl7pPr marL="2821125" indent="0" algn="ctr">
              <a:buNone/>
              <a:defRPr>
                <a:solidFill>
                  <a:schemeClr val="tx1">
                    <a:tint val="75000"/>
                  </a:schemeClr>
                </a:solidFill>
              </a:defRPr>
            </a:lvl7pPr>
            <a:lvl8pPr marL="3291313" indent="0" algn="ctr">
              <a:buNone/>
              <a:defRPr>
                <a:solidFill>
                  <a:schemeClr val="tx1">
                    <a:tint val="75000"/>
                  </a:schemeClr>
                </a:solidFill>
              </a:defRPr>
            </a:lvl8pPr>
            <a:lvl9pPr marL="37615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
        <p:nvSpPr>
          <p:cNvPr id="4" name="Title 1"/>
          <p:cNvSpPr>
            <a:spLocks noGrp="1"/>
          </p:cNvSpPr>
          <p:nvPr>
            <p:ph type="title"/>
          </p:nvPr>
        </p:nvSpPr>
        <p:spPr>
          <a:xfrm>
            <a:off x="25099" y="0"/>
            <a:ext cx="9118901" cy="736705"/>
          </a:xfrm>
        </p:spPr>
        <p:txBody>
          <a:bodyPr/>
          <a:lstStyle>
            <a:lvl1pPr algn="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34105" y="1062182"/>
            <a:ext cx="8229600" cy="4525963"/>
          </a:xfrm>
        </p:spPr>
        <p:txBody>
          <a:bodyPr/>
          <a:lstStyle>
            <a:lvl1pPr>
              <a:defRPr sz="2000"/>
            </a:lvl1pPr>
            <a:lvl2pPr>
              <a:buFont typeface="Courier New"/>
              <a:buChar char="o"/>
              <a:defRPr sz="2000"/>
            </a:lvl2pPr>
            <a:lvl3pPr>
              <a:buFont typeface="Courier New"/>
              <a:buChar char="o"/>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3"/>
          <p:cNvSpPr>
            <a:spLocks noGrp="1"/>
          </p:cNvSpPr>
          <p:nvPr>
            <p:ph type="sldNum" sz="quarter" idx="12"/>
          </p:nvPr>
        </p:nvSpPr>
        <p:spPr>
          <a:xfrm>
            <a:off x="8012544" y="5847745"/>
            <a:ext cx="1131455" cy="365125"/>
          </a:xfrm>
        </p:spPr>
        <p:txBody>
          <a:bodyPr/>
          <a:lstStyle>
            <a:lvl1pPr>
              <a:defRPr sz="900"/>
            </a:lvl1pPr>
          </a:lstStyle>
          <a:p>
            <a:fld id="{A7FF8DFB-1D5C-2B4C-B73B-6F8879D64B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
        <p:nvSpPr>
          <p:cNvPr id="4" name="Title 1"/>
          <p:cNvSpPr>
            <a:spLocks noGrp="1"/>
          </p:cNvSpPr>
          <p:nvPr>
            <p:ph type="title"/>
          </p:nvPr>
        </p:nvSpPr>
        <p:spPr>
          <a:xfrm>
            <a:off x="25099" y="0"/>
            <a:ext cx="9118901" cy="736705"/>
          </a:xfrm>
        </p:spPr>
        <p:txBody>
          <a:bodyPr/>
          <a:lstStyle>
            <a:lvl1pPr algn="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34105" y="1062182"/>
            <a:ext cx="8229600" cy="4525963"/>
          </a:xfrm>
        </p:spPr>
        <p:txBody>
          <a:bodyPr/>
          <a:lstStyle>
            <a:lvl1pPr>
              <a:defRPr sz="2000"/>
            </a:lvl1pPr>
            <a:lvl2pPr>
              <a:buFont typeface="Courier New"/>
              <a:buChar char="o"/>
              <a:defRPr sz="2000"/>
            </a:lvl2pPr>
            <a:lvl3pPr>
              <a:buFont typeface="Courier New"/>
              <a:buChar char="o"/>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3"/>
          <p:cNvSpPr>
            <a:spLocks noGrp="1"/>
          </p:cNvSpPr>
          <p:nvPr>
            <p:ph type="sldNum" sz="quarter" idx="12"/>
          </p:nvPr>
        </p:nvSpPr>
        <p:spPr>
          <a:xfrm>
            <a:off x="8012544" y="5847745"/>
            <a:ext cx="1131455" cy="365125"/>
          </a:xfrm>
        </p:spPr>
        <p:txBody>
          <a:bodyPr/>
          <a:lstStyle>
            <a:lvl1pPr>
              <a:defRPr sz="900"/>
            </a:lvl1pPr>
          </a:lstStyle>
          <a:p>
            <a:fld id="{A7FF8DFB-1D5C-2B4C-B73B-6F8879D64B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
        <p:nvSpPr>
          <p:cNvPr id="4" name="Title 1"/>
          <p:cNvSpPr>
            <a:spLocks noGrp="1"/>
          </p:cNvSpPr>
          <p:nvPr>
            <p:ph type="title"/>
          </p:nvPr>
        </p:nvSpPr>
        <p:spPr>
          <a:xfrm>
            <a:off x="25099" y="0"/>
            <a:ext cx="9118901" cy="736705"/>
          </a:xfrm>
        </p:spPr>
        <p:txBody>
          <a:bodyPr/>
          <a:lstStyle>
            <a:lvl1pPr algn="l">
              <a:defRPr/>
            </a:lvl1pPr>
          </a:lstStyle>
          <a:p>
            <a:r>
              <a:rPr lang="en-US" dirty="0" smtClean="0"/>
              <a:t>Click to edit Master title style</a:t>
            </a:r>
            <a:endParaRPr lang="en-US" dirty="0"/>
          </a:p>
        </p:txBody>
      </p:sp>
      <p:sp>
        <p:nvSpPr>
          <p:cNvPr id="7" name="Content Placeholder 2"/>
          <p:cNvSpPr>
            <a:spLocks noGrp="1"/>
          </p:cNvSpPr>
          <p:nvPr>
            <p:ph idx="1"/>
          </p:nvPr>
        </p:nvSpPr>
        <p:spPr>
          <a:xfrm>
            <a:off x="434105" y="1062182"/>
            <a:ext cx="8229600" cy="4525963"/>
          </a:xfrm>
        </p:spPr>
        <p:txBody>
          <a:bodyPr/>
          <a:lstStyle>
            <a:lvl1pPr>
              <a:defRPr sz="2000"/>
            </a:lvl1pPr>
            <a:lvl2pPr>
              <a:buFont typeface="Courier New"/>
              <a:buChar char="o"/>
              <a:defRPr sz="2000"/>
            </a:lvl2pPr>
            <a:lvl3pPr>
              <a:buFont typeface="Courier New"/>
              <a:buChar char="o"/>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3"/>
          <p:cNvSpPr>
            <a:spLocks noGrp="1"/>
          </p:cNvSpPr>
          <p:nvPr>
            <p:ph type="sldNum" sz="quarter" idx="12"/>
          </p:nvPr>
        </p:nvSpPr>
        <p:spPr>
          <a:xfrm>
            <a:off x="8012544" y="5847745"/>
            <a:ext cx="1131455" cy="365125"/>
          </a:xfrm>
        </p:spPr>
        <p:txBody>
          <a:bodyPr/>
          <a:lstStyle>
            <a:lvl1pPr>
              <a:defRPr sz="900"/>
            </a:lvl1pPr>
          </a:lstStyle>
          <a:p>
            <a:fld id="{A7FF8DFB-1D5C-2B4C-B73B-6F8879D64B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Treasurer_conference_v1-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5"/>
            <a:ext cx="4449763" cy="5130800"/>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9" cy="639762"/>
          </a:xfrm>
        </p:spPr>
        <p:txBody>
          <a:bodyPr anchor="b"/>
          <a:lstStyle>
            <a:lvl1pPr marL="0" indent="0">
              <a:buNone/>
              <a:defRPr sz="2500" b="1"/>
            </a:lvl1pPr>
            <a:lvl2pPr marL="470187" indent="0">
              <a:buNone/>
              <a:defRPr sz="2000" b="1"/>
            </a:lvl2pPr>
            <a:lvl3pPr marL="940375" indent="0">
              <a:buNone/>
              <a:defRPr sz="1800" b="1"/>
            </a:lvl3pPr>
            <a:lvl4pPr marL="1410563" indent="0">
              <a:buNone/>
              <a:defRPr sz="1700" b="1"/>
            </a:lvl4pPr>
            <a:lvl5pPr marL="1880750" indent="0">
              <a:buNone/>
              <a:defRPr sz="1700" b="1"/>
            </a:lvl5pPr>
            <a:lvl6pPr marL="2350937" indent="0">
              <a:buNone/>
              <a:defRPr sz="1700" b="1"/>
            </a:lvl6pPr>
            <a:lvl7pPr marL="2821125" indent="0">
              <a:buNone/>
              <a:defRPr sz="1700" b="1"/>
            </a:lvl7pPr>
            <a:lvl8pPr marL="3291313" indent="0">
              <a:buNone/>
              <a:defRPr sz="1700" b="1"/>
            </a:lvl8pPr>
            <a:lvl9pPr marL="376150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9" cy="3951288"/>
          </a:xfrm>
        </p:spPr>
        <p:txBody>
          <a:bodyPr/>
          <a:lstStyle>
            <a:lvl1pPr>
              <a:defRPr sz="25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500" b="1"/>
            </a:lvl1pPr>
            <a:lvl2pPr marL="470187" indent="0">
              <a:buNone/>
              <a:defRPr sz="2000" b="1"/>
            </a:lvl2pPr>
            <a:lvl3pPr marL="940375" indent="0">
              <a:buNone/>
              <a:defRPr sz="1800" b="1"/>
            </a:lvl3pPr>
            <a:lvl4pPr marL="1410563" indent="0">
              <a:buNone/>
              <a:defRPr sz="1700" b="1"/>
            </a:lvl4pPr>
            <a:lvl5pPr marL="1880750" indent="0">
              <a:buNone/>
              <a:defRPr sz="1700" b="1"/>
            </a:lvl5pPr>
            <a:lvl6pPr marL="2350937" indent="0">
              <a:buNone/>
              <a:defRPr sz="1700" b="1"/>
            </a:lvl6pPr>
            <a:lvl7pPr marL="2821125" indent="0">
              <a:buNone/>
              <a:defRPr sz="1700" b="1"/>
            </a:lvl7pPr>
            <a:lvl8pPr marL="3291313" indent="0">
              <a:buNone/>
              <a:defRPr sz="1700" b="1"/>
            </a:lvl8pPr>
            <a:lvl9pPr marL="376150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5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9" name="Straight Connector 8"/>
          <p:cNvCxnSpPr/>
          <p:nvPr userDrawn="1"/>
        </p:nvCxnSpPr>
        <p:spPr>
          <a:xfrm>
            <a:off x="25099" y="735304"/>
            <a:ext cx="9118902" cy="1401"/>
          </a:xfrm>
          <a:prstGeom prst="line">
            <a:avLst/>
          </a:prstGeom>
          <a:ln w="34925" cmpd="thickThin"/>
        </p:spPr>
        <p:style>
          <a:lnRef idx="2">
            <a:schemeClr val="accent1"/>
          </a:lnRef>
          <a:fillRef idx="0">
            <a:schemeClr val="accent1"/>
          </a:fillRef>
          <a:effectRef idx="1">
            <a:schemeClr val="accent1"/>
          </a:effectRef>
          <a:fontRef idx="minor">
            <a:schemeClr val="tx1"/>
          </a:fontRef>
        </p:style>
      </p:cxnSp>
      <p:pic>
        <p:nvPicPr>
          <p:cNvPr id="5" name="Picture 4" descr="slide_btm2.jpg"/>
          <p:cNvPicPr>
            <a:picLocks noChangeAspect="1"/>
          </p:cNvPicPr>
          <p:nvPr userDrawn="1"/>
        </p:nvPicPr>
        <p:blipFill>
          <a:blip r:embed="rId2"/>
          <a:stretch>
            <a:fillRect/>
          </a:stretch>
        </p:blipFill>
        <p:spPr>
          <a:xfrm>
            <a:off x="0" y="6155145"/>
            <a:ext cx="9144000" cy="719909"/>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3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2" cy="4691063"/>
          </a:xfrm>
        </p:spPr>
        <p:txBody>
          <a:bodyPr/>
          <a:lstStyle>
            <a:lvl1pPr marL="0" indent="0">
              <a:buNone/>
              <a:defRPr sz="1500"/>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300"/>
            </a:lvl1pPr>
            <a:lvl2pPr marL="470187" indent="0">
              <a:buNone/>
              <a:defRPr sz="2900"/>
            </a:lvl2pPr>
            <a:lvl3pPr marL="940375" indent="0">
              <a:buNone/>
              <a:defRPr sz="2500"/>
            </a:lvl3pPr>
            <a:lvl4pPr marL="1410563" indent="0">
              <a:buNone/>
              <a:defRPr sz="2000"/>
            </a:lvl4pPr>
            <a:lvl5pPr marL="1880750" indent="0">
              <a:buNone/>
              <a:defRPr sz="2000"/>
            </a:lvl5pPr>
            <a:lvl6pPr marL="2350937" indent="0">
              <a:buNone/>
              <a:defRPr sz="2000"/>
            </a:lvl6pPr>
            <a:lvl7pPr marL="2821125" indent="0">
              <a:buNone/>
              <a:defRPr sz="2000"/>
            </a:lvl7pPr>
            <a:lvl8pPr marL="3291313" indent="0">
              <a:buNone/>
              <a:defRPr sz="2000"/>
            </a:lvl8pPr>
            <a:lvl9pPr marL="3761500" indent="0">
              <a:buNone/>
              <a:defRPr sz="2000"/>
            </a:lvl9pPr>
          </a:lstStyle>
          <a:p>
            <a:endParaRPr lang="en-US" dirty="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500"/>
            </a:lvl1pPr>
            <a:lvl2pPr marL="470187" indent="0">
              <a:buNone/>
              <a:defRPr sz="1200"/>
            </a:lvl2pPr>
            <a:lvl3pPr marL="940375" indent="0">
              <a:buNone/>
              <a:defRPr sz="1000"/>
            </a:lvl3pPr>
            <a:lvl4pPr marL="1410563" indent="0">
              <a:buNone/>
              <a:defRPr sz="900"/>
            </a:lvl4pPr>
            <a:lvl5pPr marL="1880750" indent="0">
              <a:buNone/>
              <a:defRPr sz="900"/>
            </a:lvl5pPr>
            <a:lvl6pPr marL="2350937" indent="0">
              <a:buNone/>
              <a:defRPr sz="900"/>
            </a:lvl6pPr>
            <a:lvl7pPr marL="2821125" indent="0">
              <a:buNone/>
              <a:defRPr sz="900"/>
            </a:lvl7pPr>
            <a:lvl8pPr marL="3291313" indent="0">
              <a:buNone/>
              <a:defRPr sz="900"/>
            </a:lvl8pPr>
            <a:lvl9pPr marL="37615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FF8DFB-1D5C-2B4C-B73B-6F8879D64B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4037" tIns="47019" rIns="94037" bIns="4701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4037" tIns="47019" rIns="94037" bIns="470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4037" tIns="47019" rIns="94037" bIns="47019" rtlCol="0" anchor="ctr"/>
          <a:lstStyle>
            <a:lvl1pPr algn="l">
              <a:defRPr sz="1200">
                <a:solidFill>
                  <a:schemeClr val="tx1">
                    <a:tint val="75000"/>
                  </a:schemeClr>
                </a:solidFill>
                <a:latin typeface="Arial"/>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4037" tIns="47019" rIns="94037" bIns="47019"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4037" tIns="47019" rIns="94037" bIns="47019" rtlCol="0" anchor="ctr"/>
          <a:lstStyle>
            <a:lvl1pPr algn="r">
              <a:defRPr sz="1200">
                <a:solidFill>
                  <a:schemeClr val="tx1">
                    <a:tint val="75000"/>
                  </a:schemeClr>
                </a:solidFill>
                <a:latin typeface="Arial"/>
              </a:defRPr>
            </a:lvl1pPr>
          </a:lstStyle>
          <a:p>
            <a:fld id="{A7FF8DFB-1D5C-2B4C-B73B-6F8879D64B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7" r:id="rId17"/>
    <p:sldLayoutId id="2147483668" r:id="rId18"/>
  </p:sldLayoutIdLst>
  <p:timing>
    <p:tnLst>
      <p:par>
        <p:cTn id="1" dur="indefinite" restart="never" nodeType="tmRoot"/>
      </p:par>
    </p:tnLst>
  </p:timing>
  <p:hf hdr="0" ftr="0" dt="0"/>
  <p:txStyles>
    <p:titleStyle>
      <a:lvl1pPr algn="ctr" defTabSz="470187" rtl="0" eaLnBrk="1" latinLnBrk="0" hangingPunct="1">
        <a:spcBef>
          <a:spcPct val="0"/>
        </a:spcBef>
        <a:buNone/>
        <a:defRPr sz="4500" kern="1200">
          <a:solidFill>
            <a:schemeClr val="tx1"/>
          </a:solidFill>
          <a:latin typeface="Arial"/>
          <a:ea typeface="+mj-ea"/>
          <a:cs typeface="+mj-cs"/>
        </a:defRPr>
      </a:lvl1pPr>
    </p:titleStyle>
    <p:bodyStyle>
      <a:lvl1pPr marL="352640" indent="-352640" algn="l" defTabSz="470187" rtl="0" eaLnBrk="1" latinLnBrk="0" hangingPunct="1">
        <a:spcBef>
          <a:spcPct val="20000"/>
        </a:spcBef>
        <a:buFont typeface="Arial"/>
        <a:buChar char="•"/>
        <a:defRPr sz="3300" kern="1200">
          <a:solidFill>
            <a:schemeClr val="tx1"/>
          </a:solidFill>
          <a:latin typeface="Arial"/>
          <a:ea typeface="+mn-ea"/>
          <a:cs typeface="+mn-cs"/>
        </a:defRPr>
      </a:lvl1pPr>
      <a:lvl2pPr marL="764055" indent="-293868" algn="l" defTabSz="470187" rtl="0" eaLnBrk="1" latinLnBrk="0" hangingPunct="1">
        <a:spcBef>
          <a:spcPct val="20000"/>
        </a:spcBef>
        <a:buFont typeface="Arial"/>
        <a:buChar char="–"/>
        <a:defRPr sz="2900" kern="1200">
          <a:solidFill>
            <a:schemeClr val="tx1"/>
          </a:solidFill>
          <a:latin typeface="Arial"/>
          <a:ea typeface="+mn-ea"/>
          <a:cs typeface="+mn-cs"/>
        </a:defRPr>
      </a:lvl2pPr>
      <a:lvl3pPr marL="1175469" indent="-235094" algn="l" defTabSz="470187" rtl="0" eaLnBrk="1" latinLnBrk="0" hangingPunct="1">
        <a:spcBef>
          <a:spcPct val="20000"/>
        </a:spcBef>
        <a:buFont typeface="Arial"/>
        <a:buChar char="•"/>
        <a:defRPr sz="2500" kern="1200">
          <a:solidFill>
            <a:schemeClr val="tx1"/>
          </a:solidFill>
          <a:latin typeface="Arial"/>
          <a:ea typeface="+mn-ea"/>
          <a:cs typeface="+mn-cs"/>
        </a:defRPr>
      </a:lvl3pPr>
      <a:lvl4pPr marL="1645656" indent="-235094" algn="l" defTabSz="470187" rtl="0" eaLnBrk="1" latinLnBrk="0" hangingPunct="1">
        <a:spcBef>
          <a:spcPct val="20000"/>
        </a:spcBef>
        <a:buFont typeface="Arial"/>
        <a:buChar char="–"/>
        <a:defRPr sz="2000" kern="1200">
          <a:solidFill>
            <a:schemeClr val="tx1"/>
          </a:solidFill>
          <a:latin typeface="Arial"/>
          <a:ea typeface="+mn-ea"/>
          <a:cs typeface="+mn-cs"/>
        </a:defRPr>
      </a:lvl4pPr>
      <a:lvl5pPr marL="2115844" indent="-235094" algn="l" defTabSz="470187" rtl="0" eaLnBrk="1" latinLnBrk="0" hangingPunct="1">
        <a:spcBef>
          <a:spcPct val="20000"/>
        </a:spcBef>
        <a:buFont typeface="Arial"/>
        <a:buChar char="»"/>
        <a:defRPr sz="2000" kern="1200">
          <a:solidFill>
            <a:schemeClr val="tx1"/>
          </a:solidFill>
          <a:latin typeface="Arial"/>
          <a:ea typeface="+mn-ea"/>
          <a:cs typeface="+mn-cs"/>
        </a:defRPr>
      </a:lvl5pPr>
      <a:lvl6pPr marL="2586031" indent="-235094" algn="l" defTabSz="470187" rtl="0" eaLnBrk="1" latinLnBrk="0" hangingPunct="1">
        <a:spcBef>
          <a:spcPct val="20000"/>
        </a:spcBef>
        <a:buFont typeface="Arial"/>
        <a:buChar char="•"/>
        <a:defRPr sz="2000" kern="1200">
          <a:solidFill>
            <a:schemeClr val="tx1"/>
          </a:solidFill>
          <a:latin typeface="+mn-lt"/>
          <a:ea typeface="+mn-ea"/>
          <a:cs typeface="+mn-cs"/>
        </a:defRPr>
      </a:lvl6pPr>
      <a:lvl7pPr marL="3056219" indent="-235094" algn="l" defTabSz="470187" rtl="0" eaLnBrk="1" latinLnBrk="0" hangingPunct="1">
        <a:spcBef>
          <a:spcPct val="20000"/>
        </a:spcBef>
        <a:buFont typeface="Arial"/>
        <a:buChar char="•"/>
        <a:defRPr sz="2000" kern="1200">
          <a:solidFill>
            <a:schemeClr val="tx1"/>
          </a:solidFill>
          <a:latin typeface="+mn-lt"/>
          <a:ea typeface="+mn-ea"/>
          <a:cs typeface="+mn-cs"/>
        </a:defRPr>
      </a:lvl7pPr>
      <a:lvl8pPr marL="3526406" indent="-235094" algn="l" defTabSz="470187" rtl="0" eaLnBrk="1" latinLnBrk="0" hangingPunct="1">
        <a:spcBef>
          <a:spcPct val="20000"/>
        </a:spcBef>
        <a:buFont typeface="Arial"/>
        <a:buChar char="•"/>
        <a:defRPr sz="2000" kern="1200">
          <a:solidFill>
            <a:schemeClr val="tx1"/>
          </a:solidFill>
          <a:latin typeface="+mn-lt"/>
          <a:ea typeface="+mn-ea"/>
          <a:cs typeface="+mn-cs"/>
        </a:defRPr>
      </a:lvl8pPr>
      <a:lvl9pPr marL="3996594" indent="-235094" algn="l" defTabSz="47018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70187" rtl="0" eaLnBrk="1" latinLnBrk="0" hangingPunct="1">
        <a:defRPr sz="1800" kern="1200">
          <a:solidFill>
            <a:schemeClr val="tx1"/>
          </a:solidFill>
          <a:latin typeface="+mn-lt"/>
          <a:ea typeface="+mn-ea"/>
          <a:cs typeface="+mn-cs"/>
        </a:defRPr>
      </a:lvl1pPr>
      <a:lvl2pPr marL="470187" algn="l" defTabSz="470187" rtl="0" eaLnBrk="1" latinLnBrk="0" hangingPunct="1">
        <a:defRPr sz="1800" kern="1200">
          <a:solidFill>
            <a:schemeClr val="tx1"/>
          </a:solidFill>
          <a:latin typeface="+mn-lt"/>
          <a:ea typeface="+mn-ea"/>
          <a:cs typeface="+mn-cs"/>
        </a:defRPr>
      </a:lvl2pPr>
      <a:lvl3pPr marL="940375" algn="l" defTabSz="470187" rtl="0" eaLnBrk="1" latinLnBrk="0" hangingPunct="1">
        <a:defRPr sz="1800" kern="1200">
          <a:solidFill>
            <a:schemeClr val="tx1"/>
          </a:solidFill>
          <a:latin typeface="+mn-lt"/>
          <a:ea typeface="+mn-ea"/>
          <a:cs typeface="+mn-cs"/>
        </a:defRPr>
      </a:lvl3pPr>
      <a:lvl4pPr marL="1410563" algn="l" defTabSz="470187" rtl="0" eaLnBrk="1" latinLnBrk="0" hangingPunct="1">
        <a:defRPr sz="1800" kern="1200">
          <a:solidFill>
            <a:schemeClr val="tx1"/>
          </a:solidFill>
          <a:latin typeface="+mn-lt"/>
          <a:ea typeface="+mn-ea"/>
          <a:cs typeface="+mn-cs"/>
        </a:defRPr>
      </a:lvl4pPr>
      <a:lvl5pPr marL="1880750" algn="l" defTabSz="470187" rtl="0" eaLnBrk="1" latinLnBrk="0" hangingPunct="1">
        <a:defRPr sz="1800" kern="1200">
          <a:solidFill>
            <a:schemeClr val="tx1"/>
          </a:solidFill>
          <a:latin typeface="+mn-lt"/>
          <a:ea typeface="+mn-ea"/>
          <a:cs typeface="+mn-cs"/>
        </a:defRPr>
      </a:lvl5pPr>
      <a:lvl6pPr marL="2350937" algn="l" defTabSz="470187" rtl="0" eaLnBrk="1" latinLnBrk="0" hangingPunct="1">
        <a:defRPr sz="1800" kern="1200">
          <a:solidFill>
            <a:schemeClr val="tx1"/>
          </a:solidFill>
          <a:latin typeface="+mn-lt"/>
          <a:ea typeface="+mn-ea"/>
          <a:cs typeface="+mn-cs"/>
        </a:defRPr>
      </a:lvl6pPr>
      <a:lvl7pPr marL="2821125" algn="l" defTabSz="470187" rtl="0" eaLnBrk="1" latinLnBrk="0" hangingPunct="1">
        <a:defRPr sz="1800" kern="1200">
          <a:solidFill>
            <a:schemeClr val="tx1"/>
          </a:solidFill>
          <a:latin typeface="+mn-lt"/>
          <a:ea typeface="+mn-ea"/>
          <a:cs typeface="+mn-cs"/>
        </a:defRPr>
      </a:lvl7pPr>
      <a:lvl8pPr marL="3291313" algn="l" defTabSz="470187" rtl="0" eaLnBrk="1" latinLnBrk="0" hangingPunct="1">
        <a:defRPr sz="1800" kern="1200">
          <a:solidFill>
            <a:schemeClr val="tx1"/>
          </a:solidFill>
          <a:latin typeface="+mn-lt"/>
          <a:ea typeface="+mn-ea"/>
          <a:cs typeface="+mn-cs"/>
        </a:defRPr>
      </a:lvl8pPr>
      <a:lvl9pPr marL="3761500" algn="l" defTabSz="470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41700" y="4883740"/>
            <a:ext cx="5656881" cy="369332"/>
          </a:xfrm>
          <a:prstGeom prst="rect">
            <a:avLst/>
          </a:prstGeom>
          <a:noFill/>
          <a:effectLst>
            <a:outerShdw blurRad="50800" dist="38100" dir="2700000" algn="br">
              <a:srgbClr val="000000">
                <a:alpha val="43000"/>
              </a:srgbClr>
            </a:outerShdw>
          </a:effectLst>
        </p:spPr>
        <p:txBody>
          <a:bodyPr wrap="square" rtlCol="0">
            <a:spAutoFit/>
          </a:bodyPr>
          <a:lstStyle/>
          <a:p>
            <a:pPr algn="r"/>
            <a:r>
              <a:rPr lang="en-US" b="1" dirty="0" smtClean="0">
                <a:solidFill>
                  <a:schemeClr val="bg1"/>
                </a:solidFill>
                <a:latin typeface="Arial"/>
                <a:cs typeface="Arial"/>
              </a:rPr>
              <a:t>GASB 54 Implementation</a:t>
            </a:r>
            <a:endParaRPr lang="en-US" b="1" dirty="0">
              <a:solidFill>
                <a:schemeClr val="bg1"/>
              </a:solidFill>
              <a:latin typeface="Arial"/>
              <a:cs typeface="Arial"/>
            </a:endParaRPr>
          </a:p>
        </p:txBody>
      </p:sp>
      <p:sp>
        <p:nvSpPr>
          <p:cNvPr id="6" name="TextBox 5"/>
          <p:cNvSpPr txBox="1"/>
          <p:nvPr/>
        </p:nvSpPr>
        <p:spPr>
          <a:xfrm>
            <a:off x="2309092" y="5209261"/>
            <a:ext cx="6777184" cy="307777"/>
          </a:xfrm>
          <a:prstGeom prst="rect">
            <a:avLst/>
          </a:prstGeom>
          <a:noFill/>
          <a:effectLst>
            <a:outerShdw blurRad="50800" dist="38100" dir="2700000" algn="br">
              <a:srgbClr val="000000">
                <a:alpha val="43000"/>
              </a:srgbClr>
            </a:outerShdw>
          </a:effectLst>
        </p:spPr>
        <p:txBody>
          <a:bodyPr wrap="square" rtlCol="0">
            <a:spAutoFit/>
          </a:bodyPr>
          <a:lstStyle/>
          <a:p>
            <a:pPr algn="r"/>
            <a:r>
              <a:rPr lang="en-US" sz="1400" b="1" i="1" dirty="0" smtClean="0">
                <a:solidFill>
                  <a:schemeClr val="bg1"/>
                </a:solidFill>
                <a:latin typeface="Arial"/>
                <a:cs typeface="Arial"/>
              </a:rPr>
              <a:t>Fund Balance Reporting and Governmental Fund Type Definitions</a:t>
            </a:r>
          </a:p>
        </p:txBody>
      </p:sp>
      <p:sp>
        <p:nvSpPr>
          <p:cNvPr id="7" name="TextBox 6"/>
          <p:cNvSpPr txBox="1"/>
          <p:nvPr/>
        </p:nvSpPr>
        <p:spPr>
          <a:xfrm>
            <a:off x="6592455" y="5850354"/>
            <a:ext cx="2494581" cy="276999"/>
          </a:xfrm>
          <a:prstGeom prst="rect">
            <a:avLst/>
          </a:prstGeom>
          <a:noFill/>
          <a:effectLst>
            <a:outerShdw blurRad="50800" dist="38100" dir="2700000" algn="br">
              <a:srgbClr val="000000">
                <a:alpha val="43000"/>
              </a:srgbClr>
            </a:outerShdw>
          </a:effectLst>
        </p:spPr>
        <p:txBody>
          <a:bodyPr wrap="square" rtlCol="0">
            <a:spAutoFit/>
          </a:bodyPr>
          <a:lstStyle/>
          <a:p>
            <a:pPr algn="r"/>
            <a:r>
              <a:rPr lang="en-US" sz="1200" b="1" dirty="0" smtClean="0">
                <a:solidFill>
                  <a:schemeClr val="bg1"/>
                </a:solidFill>
                <a:latin typeface="Arial"/>
                <a:cs typeface="Arial"/>
              </a:rPr>
              <a:t>June 14</a:t>
            </a:r>
            <a:r>
              <a:rPr lang="en-US" sz="1200" b="1" baseline="30000" dirty="0" smtClean="0">
                <a:solidFill>
                  <a:schemeClr val="bg1"/>
                </a:solidFill>
                <a:latin typeface="Arial"/>
                <a:cs typeface="Arial"/>
              </a:rPr>
              <a:t>,</a:t>
            </a:r>
            <a:r>
              <a:rPr lang="en-US" sz="1200" b="1" dirty="0" smtClean="0">
                <a:solidFill>
                  <a:schemeClr val="bg1"/>
                </a:solidFill>
                <a:latin typeface="Arial"/>
                <a:cs typeface="Arial"/>
              </a:rPr>
              <a:t> 2011</a:t>
            </a:r>
            <a:endParaRPr lang="en-US" sz="12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8351165"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Negative or Residual Fund Balance Amounts</a:t>
            </a:r>
            <a:endParaRPr lang="en-US" sz="3200" dirty="0">
              <a:solidFill>
                <a:schemeClr val="tx2">
                  <a:lumMod val="50000"/>
                </a:schemeClr>
              </a:solidFill>
              <a:latin typeface="Arial"/>
              <a:cs typeface="Arial"/>
            </a:endParaRPr>
          </a:p>
        </p:txBody>
      </p:sp>
      <p:sp>
        <p:nvSpPr>
          <p:cNvPr id="9" name="TextBox 8"/>
          <p:cNvSpPr txBox="1"/>
          <p:nvPr/>
        </p:nvSpPr>
        <p:spPr>
          <a:xfrm>
            <a:off x="203205" y="1082030"/>
            <a:ext cx="8351163" cy="2287806"/>
          </a:xfrm>
          <a:prstGeom prst="rect">
            <a:avLst/>
          </a:prstGeom>
          <a:noFill/>
        </p:spPr>
        <p:txBody>
          <a:bodyPr wrap="square" rtlCol="0">
            <a:spAutoFit/>
          </a:bodyPr>
          <a:lstStyle/>
          <a:p>
            <a:pPr marL="230188" indent="-230188">
              <a:spcBef>
                <a:spcPts val="1000"/>
              </a:spcBef>
              <a:buFont typeface="Arial"/>
              <a:buChar char="•"/>
            </a:pPr>
            <a:r>
              <a:rPr lang="en-US" dirty="0" smtClean="0">
                <a:solidFill>
                  <a:schemeClr val="tx2">
                    <a:lumMod val="50000"/>
                  </a:schemeClr>
                </a:solidFill>
                <a:latin typeface="Arial"/>
                <a:cs typeface="Arial"/>
              </a:rPr>
              <a:t>Restricted, committed or assigned should never be negative.</a:t>
            </a:r>
          </a:p>
          <a:p>
            <a:pPr marL="230188" indent="-230188">
              <a:spcBef>
                <a:spcPts val="1000"/>
              </a:spcBef>
              <a:buFont typeface="Arial"/>
              <a:buChar char="•"/>
            </a:pPr>
            <a:r>
              <a:rPr lang="en-US" dirty="0" smtClean="0">
                <a:solidFill>
                  <a:schemeClr val="tx2">
                    <a:lumMod val="50000"/>
                  </a:schemeClr>
                </a:solidFill>
                <a:latin typeface="Arial"/>
                <a:cs typeface="Arial"/>
              </a:rPr>
              <a:t>Nonspendable, restricted or committed fund balance categories can reduce assigned/unassigned or create a negative unassigned fund balance classification.</a:t>
            </a:r>
          </a:p>
          <a:p>
            <a:pPr marL="230188" indent="-230188">
              <a:spcBef>
                <a:spcPts val="1000"/>
              </a:spcBef>
              <a:buFont typeface="Arial"/>
              <a:buChar char="•"/>
            </a:pPr>
            <a:r>
              <a:rPr lang="en-US" dirty="0" smtClean="0">
                <a:solidFill>
                  <a:schemeClr val="tx2">
                    <a:lumMod val="50000"/>
                  </a:schemeClr>
                </a:solidFill>
                <a:latin typeface="Arial"/>
                <a:cs typeface="Arial"/>
              </a:rPr>
              <a:t>If nonspendable, restricted and committed amounts are more than total fund balance, then assigned is zero and unassigned shows the necessary negative amount.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7991290"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Examples</a:t>
            </a:r>
            <a:endParaRPr lang="en-US" sz="2400" dirty="0">
              <a:solidFill>
                <a:schemeClr val="tx2">
                  <a:lumMod val="50000"/>
                </a:schemeClr>
              </a:solidFill>
              <a:latin typeface="Arial"/>
              <a:cs typeface="Arial"/>
            </a:endParaRPr>
          </a:p>
        </p:txBody>
      </p:sp>
      <p:graphicFrame>
        <p:nvGraphicFramePr>
          <p:cNvPr id="5" name="Content Placeholder 5"/>
          <p:cNvGraphicFramePr>
            <a:graphicFrameLocks/>
          </p:cNvGraphicFramePr>
          <p:nvPr/>
        </p:nvGraphicFramePr>
        <p:xfrm>
          <a:off x="2103119" y="1481138"/>
          <a:ext cx="5164579" cy="2494280"/>
        </p:xfrm>
        <a:graphic>
          <a:graphicData uri="http://schemas.openxmlformats.org/drawingml/2006/table">
            <a:tbl>
              <a:tblPr firstRow="1" bandRow="1">
                <a:tableStyleId>{5C22544A-7EE6-4342-B048-85BDC9FD1C3A}</a:tableStyleId>
              </a:tblPr>
              <a:tblGrid>
                <a:gridCol w="2869211"/>
                <a:gridCol w="2295368"/>
              </a:tblGrid>
              <a:tr h="370840">
                <a:tc>
                  <a:txBody>
                    <a:bodyPr/>
                    <a:lstStyle/>
                    <a:p>
                      <a:r>
                        <a:rPr lang="en-US" sz="1700" dirty="0" smtClean="0">
                          <a:latin typeface="Arial"/>
                        </a:rPr>
                        <a:t>Nonspendable</a:t>
                      </a:r>
                    </a:p>
                  </a:txBody>
                  <a:tcPr/>
                </a:tc>
                <a:tc>
                  <a:txBody>
                    <a:bodyPr/>
                    <a:lstStyle/>
                    <a:p>
                      <a:r>
                        <a:rPr lang="en-US" sz="1700" dirty="0" smtClean="0">
                          <a:latin typeface="Arial"/>
                        </a:rPr>
                        <a:t>Example #1</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($20,000)</a:t>
                      </a:r>
                    </a:p>
                    <a:p>
                      <a:pPr algn="r"/>
                      <a:endParaRPr lang="en-US" dirty="0">
                        <a:latin typeface="Arial"/>
                      </a:endParaRPr>
                    </a:p>
                  </a:txBody>
                  <a:tcPr/>
                </a:tc>
              </a:tr>
            </a:tbl>
          </a:graphicData>
        </a:graphic>
      </p:graphicFrame>
      <p:sp>
        <p:nvSpPr>
          <p:cNvPr id="6" name="Rectangle 5"/>
          <p:cNvSpPr/>
          <p:nvPr/>
        </p:nvSpPr>
        <p:spPr>
          <a:xfrm>
            <a:off x="457200" y="4352330"/>
            <a:ext cx="8229600" cy="1200329"/>
          </a:xfrm>
          <a:prstGeom prst="rect">
            <a:avLst/>
          </a:prstGeom>
        </p:spPr>
        <p:txBody>
          <a:bodyPr wrap="square">
            <a:spAutoFit/>
          </a:bodyPr>
          <a:lstStyle/>
          <a:p>
            <a:r>
              <a:rPr lang="en-US" dirty="0" smtClean="0">
                <a:latin typeface="Arial"/>
              </a:rPr>
              <a:t>You have just realized that Powell Bill – Restricted for Streets in an amount of $11,000 has not been recorded yet.  </a:t>
            </a:r>
          </a:p>
          <a:p>
            <a:endParaRPr lang="en-US" dirty="0" smtClean="0">
              <a:latin typeface="Arial"/>
            </a:endParaRPr>
          </a:p>
          <a:p>
            <a:r>
              <a:rPr lang="en-US" dirty="0" smtClean="0">
                <a:latin typeface="Arial"/>
              </a:rPr>
              <a:t>What would the new FB section look like?</a:t>
            </a:r>
            <a:endParaRPr lang="en-US" dirty="0">
              <a:latin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7797327"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Answers</a:t>
            </a:r>
            <a:endParaRPr lang="en-US" sz="2400" dirty="0">
              <a:solidFill>
                <a:schemeClr val="tx2">
                  <a:lumMod val="50000"/>
                </a:schemeClr>
              </a:solidFill>
              <a:latin typeface="Arial"/>
              <a:cs typeface="Arial"/>
            </a:endParaRPr>
          </a:p>
        </p:txBody>
      </p:sp>
      <p:sp>
        <p:nvSpPr>
          <p:cNvPr id="6" name="Rectangle 5"/>
          <p:cNvSpPr/>
          <p:nvPr/>
        </p:nvSpPr>
        <p:spPr>
          <a:xfrm>
            <a:off x="457200" y="4352330"/>
            <a:ext cx="8229600" cy="1200329"/>
          </a:xfrm>
          <a:prstGeom prst="rect">
            <a:avLst/>
          </a:prstGeom>
        </p:spPr>
        <p:txBody>
          <a:bodyPr wrap="square">
            <a:spAutoFit/>
          </a:bodyPr>
          <a:lstStyle/>
          <a:p>
            <a:r>
              <a:rPr lang="en-US" dirty="0" smtClean="0">
                <a:latin typeface="Arial"/>
              </a:rPr>
              <a:t>You have just realized that Powell Bill – Restricted for Streets in an amount of $11,000 has not been recorded yet.  </a:t>
            </a:r>
          </a:p>
          <a:p>
            <a:endParaRPr lang="en-US" dirty="0" smtClean="0">
              <a:latin typeface="Arial"/>
            </a:endParaRPr>
          </a:p>
          <a:p>
            <a:r>
              <a:rPr lang="en-US" dirty="0" smtClean="0">
                <a:latin typeface="Arial"/>
              </a:rPr>
              <a:t>What would the new FB section look like?</a:t>
            </a:r>
            <a:endParaRPr lang="en-US" dirty="0">
              <a:latin typeface="Arial"/>
            </a:endParaRPr>
          </a:p>
        </p:txBody>
      </p:sp>
      <p:graphicFrame>
        <p:nvGraphicFramePr>
          <p:cNvPr id="7" name="Content Placeholder 5"/>
          <p:cNvGraphicFramePr>
            <a:graphicFrameLocks/>
          </p:cNvGraphicFramePr>
          <p:nvPr/>
        </p:nvGraphicFramePr>
        <p:xfrm>
          <a:off x="1852551" y="1481138"/>
          <a:ext cx="5545776" cy="2494280"/>
        </p:xfrm>
        <a:graphic>
          <a:graphicData uri="http://schemas.openxmlformats.org/drawingml/2006/table">
            <a:tbl>
              <a:tblPr firstRow="1" bandRow="1">
                <a:tableStyleId>{5C22544A-7EE6-4342-B048-85BDC9FD1C3A}</a:tableStyleId>
              </a:tblPr>
              <a:tblGrid>
                <a:gridCol w="3080987"/>
                <a:gridCol w="2464789"/>
              </a:tblGrid>
              <a:tr h="370840">
                <a:tc>
                  <a:txBody>
                    <a:bodyPr/>
                    <a:lstStyle/>
                    <a:p>
                      <a:r>
                        <a:rPr lang="en-US" sz="1700" dirty="0" smtClean="0">
                          <a:latin typeface="Arial"/>
                        </a:rPr>
                        <a:t>Nonspendable</a:t>
                      </a:r>
                    </a:p>
                  </a:txBody>
                  <a:tcPr/>
                </a:tc>
                <a:tc>
                  <a:txBody>
                    <a:bodyPr/>
                    <a:lstStyle/>
                    <a:p>
                      <a:r>
                        <a:rPr lang="en-US" sz="1700" dirty="0" smtClean="0">
                          <a:latin typeface="Arial"/>
                        </a:rPr>
                        <a:t>Example #1</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r>
                        <a:rPr lang="en-US" dirty="0" smtClean="0">
                          <a:latin typeface="Arial"/>
                        </a:rPr>
                        <a:t>$11,000</a:t>
                      </a: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($31,000)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($20,000)</a:t>
                      </a:r>
                    </a:p>
                    <a:p>
                      <a:pPr algn="r"/>
                      <a:endParaRPr lang="en-US"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99408" y="1397000"/>
          <a:ext cx="6590805" cy="2379354"/>
        </p:xfrm>
        <a:graphic>
          <a:graphicData uri="http://schemas.openxmlformats.org/drawingml/2006/table">
            <a:tbl>
              <a:tblPr firstRow="1" bandRow="1">
                <a:tableStyleId>{5C22544A-7EE6-4342-B048-85BDC9FD1C3A}</a:tableStyleId>
              </a:tblPr>
              <a:tblGrid>
                <a:gridCol w="3313215"/>
                <a:gridCol w="3277590"/>
              </a:tblGrid>
              <a:tr h="355127">
                <a:tc>
                  <a:txBody>
                    <a:bodyPr/>
                    <a:lstStyle/>
                    <a:p>
                      <a:r>
                        <a:rPr lang="en-US" sz="1700" dirty="0" smtClean="0"/>
                        <a:t>Nonspendable</a:t>
                      </a:r>
                      <a:endParaRPr lang="en-US" sz="1700" dirty="0" smtClean="0">
                        <a:latin typeface="Arial"/>
                      </a:endParaRPr>
                    </a:p>
                  </a:txBody>
                  <a:tcPr/>
                </a:tc>
                <a:tc>
                  <a:txBody>
                    <a:bodyPr/>
                    <a:lstStyle/>
                    <a:p>
                      <a:r>
                        <a:rPr lang="en-US" sz="1700" dirty="0" smtClean="0">
                          <a:latin typeface="Arial"/>
                        </a:rPr>
                        <a:t>Example #2</a:t>
                      </a:r>
                    </a:p>
                  </a:txBody>
                  <a:tcPr/>
                </a:tc>
              </a:tr>
              <a:tr h="372884">
                <a:tc>
                  <a:txBody>
                    <a:bodyPr/>
                    <a:lstStyle/>
                    <a:p>
                      <a:r>
                        <a:rPr lang="en-US" dirty="0" smtClean="0"/>
                        <a:t>Restricted </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r h="372884">
                <a:tc>
                  <a:txBody>
                    <a:bodyPr/>
                    <a:lstStyle/>
                    <a:p>
                      <a:r>
                        <a:rPr lang="en-US" dirty="0" smtClean="0"/>
                        <a:t>Committed</a:t>
                      </a:r>
                      <a:endParaRPr lang="en-US" dirty="0">
                        <a:latin typeface="Arial"/>
                      </a:endParaRPr>
                    </a:p>
                  </a:txBody>
                  <a:tcPr/>
                </a:tc>
                <a:tc>
                  <a:txBody>
                    <a:bodyPr/>
                    <a:lstStyle/>
                    <a:p>
                      <a:pPr algn="r"/>
                      <a:endParaRPr lang="en-US" dirty="0">
                        <a:latin typeface="Arial"/>
                      </a:endParaRPr>
                    </a:p>
                  </a:txBody>
                  <a:tcPr/>
                </a:tc>
              </a:tr>
              <a:tr h="372884">
                <a:tc>
                  <a:txBody>
                    <a:bodyPr/>
                    <a:lstStyle/>
                    <a:p>
                      <a:r>
                        <a:rPr lang="en-US" dirty="0" smtClean="0"/>
                        <a:t>Assigned</a:t>
                      </a:r>
                      <a:endParaRPr lang="en-US" dirty="0">
                        <a:latin typeface="Arial"/>
                      </a:endParaRPr>
                    </a:p>
                  </a:txBody>
                  <a:tcPr/>
                </a:tc>
                <a:tc>
                  <a:txBody>
                    <a:bodyPr/>
                    <a:lstStyle/>
                    <a:p>
                      <a:pPr algn="r"/>
                      <a:r>
                        <a:rPr lang="en-US" baseline="0" dirty="0" smtClean="0">
                          <a:latin typeface="Arial"/>
                        </a:rPr>
                        <a:t>    5,000</a:t>
                      </a:r>
                      <a:endParaRPr lang="en-US" dirty="0">
                        <a:latin typeface="Arial"/>
                      </a:endParaRPr>
                    </a:p>
                  </a:txBody>
                  <a:tcPr/>
                </a:tc>
              </a:tr>
              <a:tr h="372884">
                <a:tc>
                  <a:txBody>
                    <a:bodyPr/>
                    <a:lstStyle/>
                    <a:p>
                      <a:r>
                        <a:rPr lang="en-US" dirty="0" smtClean="0"/>
                        <a:t>Unassigned</a:t>
                      </a:r>
                      <a:endParaRPr lang="en-US" dirty="0">
                        <a:latin typeface="Arial"/>
                      </a:endParaRPr>
                    </a:p>
                  </a:txBody>
                  <a:tcPr/>
                </a:tc>
                <a:tc>
                  <a:txBody>
                    <a:bodyPr/>
                    <a:lstStyle/>
                    <a:p>
                      <a:pPr algn="r"/>
                      <a:r>
                        <a:rPr lang="en-US" dirty="0" smtClean="0">
                          <a:latin typeface="Arial"/>
                        </a:rPr>
                        <a:t>  10,000</a:t>
                      </a:r>
                      <a:endParaRPr lang="en-US" dirty="0">
                        <a:latin typeface="Arial"/>
                      </a:endParaRPr>
                    </a:p>
                  </a:txBody>
                  <a:tcPr/>
                </a:tc>
              </a:tr>
              <a:tr h="532691">
                <a:tc>
                  <a:txBody>
                    <a:bodyPr/>
                    <a:lstStyle/>
                    <a:p>
                      <a:r>
                        <a:rPr lang="en-US" dirty="0" smtClean="0"/>
                        <a:t>Total Fund Balance</a:t>
                      </a:r>
                      <a:endParaRPr lang="en-US" dirty="0">
                        <a:latin typeface="Arial"/>
                      </a:endParaRPr>
                    </a:p>
                  </a:txBody>
                  <a:tcPr/>
                </a:tc>
                <a:tc>
                  <a:txBody>
                    <a:bodyPr/>
                    <a:lstStyle/>
                    <a:p>
                      <a:pPr algn="r"/>
                      <a:r>
                        <a:rPr lang="en-US" dirty="0" smtClean="0">
                          <a:latin typeface="Arial"/>
                        </a:rPr>
                        <a:t>$35,000</a:t>
                      </a:r>
                      <a:endParaRPr lang="en-US" dirty="0">
                        <a:latin typeface="Arial"/>
                      </a:endParaRPr>
                    </a:p>
                  </a:txBody>
                  <a:tcPr/>
                </a:tc>
              </a:tr>
            </a:tbl>
          </a:graphicData>
        </a:graphic>
      </p:graphicFrame>
      <p:sp>
        <p:nvSpPr>
          <p:cNvPr id="4" name="Rectangle 3"/>
          <p:cNvSpPr/>
          <p:nvPr/>
        </p:nvSpPr>
        <p:spPr>
          <a:xfrm>
            <a:off x="558139" y="4167664"/>
            <a:ext cx="7790213" cy="1200329"/>
          </a:xfrm>
          <a:prstGeom prst="rect">
            <a:avLst/>
          </a:prstGeom>
        </p:spPr>
        <p:txBody>
          <a:bodyPr wrap="square">
            <a:spAutoFit/>
          </a:bodyPr>
          <a:lstStyle/>
          <a:p>
            <a:r>
              <a:rPr lang="en-US" dirty="0" smtClean="0">
                <a:latin typeface="Arial"/>
              </a:rPr>
              <a:t>You have just realized that Powell Bill – Restricted for Streets in an amount of $11,000 has not been recorded yet.  </a:t>
            </a:r>
          </a:p>
          <a:p>
            <a:endParaRPr lang="en-US" dirty="0" smtClean="0">
              <a:latin typeface="Arial"/>
            </a:endParaRPr>
          </a:p>
          <a:p>
            <a:r>
              <a:rPr lang="en-US" dirty="0" smtClean="0">
                <a:latin typeface="Arial"/>
              </a:rPr>
              <a:t>What would the new FB section look like?</a:t>
            </a:r>
            <a:endParaRPr lang="en-US" dirty="0">
              <a:latin typeface="Arial"/>
            </a:endParaRPr>
          </a:p>
        </p:txBody>
      </p:sp>
      <p:sp>
        <p:nvSpPr>
          <p:cNvPr id="5" name="Rectangle 4"/>
          <p:cNvSpPr/>
          <p:nvPr/>
        </p:nvSpPr>
        <p:spPr>
          <a:xfrm>
            <a:off x="296882" y="78064"/>
            <a:ext cx="8609612" cy="461665"/>
          </a:xfrm>
          <a:prstGeom prst="rect">
            <a:avLst/>
          </a:prstGeom>
        </p:spPr>
        <p:txBody>
          <a:bodyPr wrap="square">
            <a:spAutoFit/>
          </a:bodyPr>
          <a:lstStyle/>
          <a:p>
            <a:r>
              <a:rPr lang="en-US" sz="2400" dirty="0" smtClean="0">
                <a:solidFill>
                  <a:schemeClr val="tx2">
                    <a:lumMod val="50000"/>
                  </a:schemeClr>
                </a:solidFill>
                <a:latin typeface="Arial"/>
                <a:cs typeface="Arial"/>
              </a:rPr>
              <a:t>Fund Balance Classifications – General Fund - Examples</a:t>
            </a:r>
            <a:endParaRPr lang="en-US" sz="2400" dirty="0">
              <a:solidFill>
                <a:schemeClr val="tx2">
                  <a:lumMod val="50000"/>
                </a:schemeClr>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9" y="296883"/>
            <a:ext cx="9118901" cy="439822"/>
          </a:xfrm>
        </p:spPr>
        <p:txBody>
          <a:bodyPr>
            <a:normAutofit fontScale="90000"/>
          </a:bodyPr>
          <a:lstStyle/>
          <a:p>
            <a:r>
              <a:rPr lang="en-US" sz="2700" dirty="0" smtClean="0">
                <a:solidFill>
                  <a:schemeClr val="tx2">
                    <a:lumMod val="50000"/>
                  </a:schemeClr>
                </a:solidFill>
                <a:cs typeface="Arial"/>
              </a:rPr>
              <a:t>Fund Balance Classifications – General Fund - Answers</a:t>
            </a:r>
            <a:r>
              <a:rPr lang="en-US" dirty="0" smtClean="0">
                <a:solidFill>
                  <a:schemeClr val="tx2">
                    <a:lumMod val="50000"/>
                  </a:schemeClr>
                </a:solidFill>
                <a:cs typeface="Arial"/>
              </a:rPr>
              <a:t/>
            </a:r>
            <a:br>
              <a:rPr lang="en-US" dirty="0" smtClean="0">
                <a:solidFill>
                  <a:schemeClr val="tx2">
                    <a:lumMod val="50000"/>
                  </a:schemeClr>
                </a:solidFill>
                <a:cs typeface="Arial"/>
              </a:rPr>
            </a:br>
            <a:endParaRPr lang="en-US" dirty="0"/>
          </a:p>
        </p:txBody>
      </p:sp>
      <p:graphicFrame>
        <p:nvGraphicFramePr>
          <p:cNvPr id="5" name="Content Placeholder 4"/>
          <p:cNvGraphicFramePr>
            <a:graphicFrameLocks noGrp="1"/>
          </p:cNvGraphicFramePr>
          <p:nvPr>
            <p:ph idx="1"/>
          </p:nvPr>
        </p:nvGraphicFramePr>
        <p:xfrm>
          <a:off x="1401288" y="1062038"/>
          <a:ext cx="6388926" cy="2225040"/>
        </p:xfrm>
        <a:graphic>
          <a:graphicData uri="http://schemas.openxmlformats.org/drawingml/2006/table">
            <a:tbl>
              <a:tblPr firstRow="1" bandRow="1">
                <a:tableStyleId>{5C22544A-7EE6-4342-B048-85BDC9FD1C3A}</a:tableStyleId>
              </a:tblPr>
              <a:tblGrid>
                <a:gridCol w="3194463"/>
                <a:gridCol w="3194463"/>
              </a:tblGrid>
              <a:tr h="370840">
                <a:tc>
                  <a:txBody>
                    <a:bodyPr/>
                    <a:lstStyle/>
                    <a:p>
                      <a:r>
                        <a:rPr lang="en-US" dirty="0" smtClean="0"/>
                        <a:t>Nonspendable</a:t>
                      </a:r>
                      <a:endParaRPr lang="en-US" dirty="0"/>
                    </a:p>
                  </a:txBody>
                  <a:tcPr/>
                </a:tc>
                <a:tc>
                  <a:txBody>
                    <a:bodyPr/>
                    <a:lstStyle/>
                    <a:p>
                      <a:r>
                        <a:rPr lang="en-US" dirty="0" smtClean="0"/>
                        <a:t>Example #2</a:t>
                      </a:r>
                      <a:endParaRPr lang="en-US" dirty="0"/>
                    </a:p>
                  </a:txBody>
                  <a:tcPr/>
                </a:tc>
              </a:tr>
              <a:tr h="370840">
                <a:tc>
                  <a:txBody>
                    <a:bodyPr/>
                    <a:lstStyle/>
                    <a:p>
                      <a:r>
                        <a:rPr lang="en-US" dirty="0" smtClean="0"/>
                        <a:t>Restricted</a:t>
                      </a:r>
                      <a:endParaRPr lang="en-US" dirty="0"/>
                    </a:p>
                  </a:txBody>
                  <a:tcPr/>
                </a:tc>
                <a:tc>
                  <a:txBody>
                    <a:bodyPr/>
                    <a:lstStyle/>
                    <a:p>
                      <a:pPr algn="r"/>
                      <a:r>
                        <a:rPr lang="en-US" dirty="0" smtClean="0"/>
                        <a:t>$31,000</a:t>
                      </a:r>
                      <a:endParaRPr lang="en-US" dirty="0"/>
                    </a:p>
                  </a:txBody>
                  <a:tcPr/>
                </a:tc>
              </a:tr>
              <a:tr h="370840">
                <a:tc>
                  <a:txBody>
                    <a:bodyPr/>
                    <a:lstStyle/>
                    <a:p>
                      <a:r>
                        <a:rPr lang="en-US" dirty="0" smtClean="0"/>
                        <a:t>Committed</a:t>
                      </a:r>
                      <a:endParaRPr lang="en-US" dirty="0"/>
                    </a:p>
                  </a:txBody>
                  <a:tcPr/>
                </a:tc>
                <a:tc>
                  <a:txBody>
                    <a:bodyPr/>
                    <a:lstStyle/>
                    <a:p>
                      <a:pPr algn="r"/>
                      <a:endParaRPr lang="en-US" dirty="0"/>
                    </a:p>
                  </a:txBody>
                  <a:tcPr/>
                </a:tc>
              </a:tr>
              <a:tr h="370840">
                <a:tc>
                  <a:txBody>
                    <a:bodyPr/>
                    <a:lstStyle/>
                    <a:p>
                      <a:r>
                        <a:rPr lang="en-US" dirty="0" smtClean="0"/>
                        <a:t>Assigned</a:t>
                      </a:r>
                      <a:endParaRPr lang="en-US" dirty="0"/>
                    </a:p>
                  </a:txBody>
                  <a:tcPr/>
                </a:tc>
                <a:tc>
                  <a:txBody>
                    <a:bodyPr/>
                    <a:lstStyle/>
                    <a:p>
                      <a:pPr algn="r"/>
                      <a:r>
                        <a:rPr lang="en-US" dirty="0" smtClean="0"/>
                        <a:t>$4,000</a:t>
                      </a:r>
                      <a:endParaRPr lang="en-US" dirty="0"/>
                    </a:p>
                  </a:txBody>
                  <a:tcPr/>
                </a:tc>
              </a:tr>
              <a:tr h="370840">
                <a:tc>
                  <a:txBody>
                    <a:bodyPr/>
                    <a:lstStyle/>
                    <a:p>
                      <a:r>
                        <a:rPr lang="en-US" dirty="0" smtClean="0"/>
                        <a:t>Unassigned</a:t>
                      </a:r>
                      <a:endParaRPr lang="en-US" dirty="0"/>
                    </a:p>
                  </a:txBody>
                  <a:tcPr/>
                </a:tc>
                <a:tc>
                  <a:txBody>
                    <a:bodyPr/>
                    <a:lstStyle/>
                    <a:p>
                      <a:pPr algn="r"/>
                      <a:r>
                        <a:rPr lang="en-US" dirty="0" smtClean="0"/>
                        <a:t>$0</a:t>
                      </a:r>
                      <a:endParaRPr lang="en-US" dirty="0"/>
                    </a:p>
                  </a:txBody>
                  <a:tcPr/>
                </a:tc>
              </a:tr>
              <a:tr h="370840">
                <a:tc>
                  <a:txBody>
                    <a:bodyPr/>
                    <a:lstStyle/>
                    <a:p>
                      <a:r>
                        <a:rPr lang="en-US" dirty="0" smtClean="0"/>
                        <a:t>Total Fund Balance</a:t>
                      </a:r>
                      <a:endParaRPr lang="en-US" dirty="0"/>
                    </a:p>
                  </a:txBody>
                  <a:tcPr/>
                </a:tc>
                <a:tc>
                  <a:txBody>
                    <a:bodyPr/>
                    <a:lstStyle/>
                    <a:p>
                      <a:pPr algn="r"/>
                      <a:r>
                        <a:rPr lang="en-US" dirty="0" smtClean="0"/>
                        <a:t>$35,000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7FF8DFB-1D5C-2B4C-B73B-6F8879D64B95}" type="slidenum">
              <a:rPr lang="en-US" smtClean="0"/>
              <a:pPr/>
              <a:t>14</a:t>
            </a:fld>
            <a:endParaRPr lang="en-US" dirty="0"/>
          </a:p>
        </p:txBody>
      </p:sp>
      <p:sp>
        <p:nvSpPr>
          <p:cNvPr id="6" name="Rectangle 5"/>
          <p:cNvSpPr/>
          <p:nvPr/>
        </p:nvSpPr>
        <p:spPr>
          <a:xfrm>
            <a:off x="433388" y="3937246"/>
            <a:ext cx="8229600" cy="1200329"/>
          </a:xfrm>
          <a:prstGeom prst="rect">
            <a:avLst/>
          </a:prstGeom>
        </p:spPr>
        <p:txBody>
          <a:bodyPr wrap="square">
            <a:spAutoFit/>
          </a:bodyPr>
          <a:lstStyle/>
          <a:p>
            <a:r>
              <a:rPr lang="en-US" dirty="0" smtClean="0">
                <a:latin typeface="Arial"/>
              </a:rPr>
              <a:t>You have just realized that Powell Bill – Restricted for Streets in an amount of $11,000 has not been recorded yet.  </a:t>
            </a:r>
          </a:p>
          <a:p>
            <a:endParaRPr lang="en-US" dirty="0" smtClean="0">
              <a:latin typeface="Arial"/>
            </a:endParaRPr>
          </a:p>
          <a:p>
            <a:r>
              <a:rPr lang="en-US" dirty="0" smtClean="0">
                <a:latin typeface="Arial"/>
              </a:rPr>
              <a:t>What would the new FB section look like?</a:t>
            </a:r>
            <a:endParaRPr lang="en-US" dirty="0">
              <a:latin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9" y="225631"/>
            <a:ext cx="9118901" cy="511074"/>
          </a:xfrm>
        </p:spPr>
        <p:txBody>
          <a:bodyPr>
            <a:normAutofit fontScale="90000"/>
          </a:bodyPr>
          <a:lstStyle/>
          <a:p>
            <a:pPr algn="ctr"/>
            <a:r>
              <a:rPr lang="en-US" sz="2700" dirty="0" smtClean="0">
                <a:solidFill>
                  <a:schemeClr val="tx2">
                    <a:lumMod val="50000"/>
                  </a:schemeClr>
                </a:solidFill>
                <a:cs typeface="Arial"/>
              </a:rPr>
              <a:t>Fund Balance Classifications – General Fund - Examples</a:t>
            </a:r>
            <a:r>
              <a:rPr lang="en-US" dirty="0" smtClean="0">
                <a:solidFill>
                  <a:schemeClr val="tx2">
                    <a:lumMod val="50000"/>
                  </a:schemeClr>
                </a:solidFill>
                <a:cs typeface="Arial"/>
              </a:rPr>
              <a:t/>
            </a:r>
            <a:br>
              <a:rPr lang="en-US" dirty="0" smtClean="0">
                <a:solidFill>
                  <a:schemeClr val="tx2">
                    <a:lumMod val="50000"/>
                  </a:schemeClr>
                </a:solidFill>
                <a:cs typeface="Arial"/>
              </a:rPr>
            </a:br>
            <a:endParaRPr lang="en-US" dirty="0"/>
          </a:p>
        </p:txBody>
      </p:sp>
      <p:graphicFrame>
        <p:nvGraphicFramePr>
          <p:cNvPr id="5" name="Content Placeholder 4"/>
          <p:cNvGraphicFramePr>
            <a:graphicFrameLocks noGrp="1"/>
          </p:cNvGraphicFramePr>
          <p:nvPr>
            <p:ph idx="1"/>
          </p:nvPr>
        </p:nvGraphicFramePr>
        <p:xfrm>
          <a:off x="1092530" y="1062038"/>
          <a:ext cx="6920014" cy="2225040"/>
        </p:xfrm>
        <a:graphic>
          <a:graphicData uri="http://schemas.openxmlformats.org/drawingml/2006/table">
            <a:tbl>
              <a:tblPr firstRow="1" bandRow="1">
                <a:tableStyleId>{5C22544A-7EE6-4342-B048-85BDC9FD1C3A}</a:tableStyleId>
              </a:tblPr>
              <a:tblGrid>
                <a:gridCol w="3460007"/>
                <a:gridCol w="3460007"/>
              </a:tblGrid>
              <a:tr h="370840">
                <a:tc>
                  <a:txBody>
                    <a:bodyPr/>
                    <a:lstStyle/>
                    <a:p>
                      <a:r>
                        <a:rPr lang="en-US" dirty="0" smtClean="0"/>
                        <a:t>Nonspendable</a:t>
                      </a:r>
                      <a:endParaRPr lang="en-US" dirty="0"/>
                    </a:p>
                  </a:txBody>
                  <a:tcPr/>
                </a:tc>
                <a:tc>
                  <a:txBody>
                    <a:bodyPr/>
                    <a:lstStyle/>
                    <a:p>
                      <a:r>
                        <a:rPr lang="en-US" dirty="0" smtClean="0"/>
                        <a:t>Example #3</a:t>
                      </a:r>
                      <a:endParaRPr lang="en-US" dirty="0"/>
                    </a:p>
                  </a:txBody>
                  <a:tcPr/>
                </a:tc>
              </a:tr>
              <a:tr h="370840">
                <a:tc>
                  <a:txBody>
                    <a:bodyPr/>
                    <a:lstStyle/>
                    <a:p>
                      <a:r>
                        <a:rPr lang="en-US" dirty="0" smtClean="0"/>
                        <a:t>Restricted</a:t>
                      </a:r>
                      <a:endParaRPr lang="en-US" dirty="0"/>
                    </a:p>
                  </a:txBody>
                  <a:tcPr/>
                </a:tc>
                <a:tc>
                  <a:txBody>
                    <a:bodyPr/>
                    <a:lstStyle/>
                    <a:p>
                      <a:endParaRPr lang="en-US" dirty="0"/>
                    </a:p>
                  </a:txBody>
                  <a:tcPr/>
                </a:tc>
              </a:tr>
              <a:tr h="370840">
                <a:tc>
                  <a:txBody>
                    <a:bodyPr/>
                    <a:lstStyle/>
                    <a:p>
                      <a:r>
                        <a:rPr lang="en-US" dirty="0" smtClean="0"/>
                        <a:t>Committed</a:t>
                      </a:r>
                      <a:endParaRPr lang="en-US" dirty="0"/>
                    </a:p>
                  </a:txBody>
                  <a:tcPr/>
                </a:tc>
                <a:tc>
                  <a:txBody>
                    <a:bodyPr/>
                    <a:lstStyle/>
                    <a:p>
                      <a:pPr algn="r"/>
                      <a:r>
                        <a:rPr lang="en-US" dirty="0" smtClean="0"/>
                        <a:t>$5,000</a:t>
                      </a:r>
                      <a:endParaRPr lang="en-US" dirty="0"/>
                    </a:p>
                  </a:txBody>
                  <a:tcPr/>
                </a:tc>
              </a:tr>
              <a:tr h="370840">
                <a:tc>
                  <a:txBody>
                    <a:bodyPr/>
                    <a:lstStyle/>
                    <a:p>
                      <a:r>
                        <a:rPr lang="en-US" dirty="0" smtClean="0"/>
                        <a:t>Assigned</a:t>
                      </a:r>
                      <a:endParaRPr lang="en-US" dirty="0"/>
                    </a:p>
                  </a:txBody>
                  <a:tcPr/>
                </a:tc>
                <a:tc>
                  <a:txBody>
                    <a:bodyPr/>
                    <a:lstStyle/>
                    <a:p>
                      <a:pPr algn="r"/>
                      <a:endParaRPr lang="en-US" dirty="0"/>
                    </a:p>
                  </a:txBody>
                  <a:tcPr/>
                </a:tc>
              </a:tr>
              <a:tr h="370840">
                <a:tc>
                  <a:txBody>
                    <a:bodyPr/>
                    <a:lstStyle/>
                    <a:p>
                      <a:r>
                        <a:rPr lang="en-US" dirty="0" smtClean="0"/>
                        <a:t>Unassigned</a:t>
                      </a:r>
                      <a:endParaRPr lang="en-US" dirty="0"/>
                    </a:p>
                  </a:txBody>
                  <a:tcPr/>
                </a:tc>
                <a:tc>
                  <a:txBody>
                    <a:bodyPr/>
                    <a:lstStyle/>
                    <a:p>
                      <a:pPr algn="r"/>
                      <a:r>
                        <a:rPr lang="en-US" dirty="0" smtClean="0"/>
                        <a:t>$15,000</a:t>
                      </a:r>
                      <a:endParaRPr lang="en-US" dirty="0"/>
                    </a:p>
                  </a:txBody>
                  <a:tcPr/>
                </a:tc>
              </a:tr>
              <a:tr h="370840">
                <a:tc>
                  <a:txBody>
                    <a:bodyPr/>
                    <a:lstStyle/>
                    <a:p>
                      <a:r>
                        <a:rPr lang="en-US" dirty="0" smtClean="0"/>
                        <a:t>Total Fund Balance</a:t>
                      </a:r>
                      <a:endParaRPr lang="en-US" dirty="0"/>
                    </a:p>
                  </a:txBody>
                  <a:tcPr/>
                </a:tc>
                <a:tc>
                  <a:txBody>
                    <a:bodyPr/>
                    <a:lstStyle/>
                    <a:p>
                      <a:pPr algn="r"/>
                      <a:r>
                        <a:rPr lang="en-US" dirty="0" smtClean="0"/>
                        <a:t>$20,000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7FF8DFB-1D5C-2B4C-B73B-6F8879D64B95}" type="slidenum">
              <a:rPr lang="en-US" smtClean="0"/>
              <a:pPr/>
              <a:t>15</a:t>
            </a:fld>
            <a:endParaRPr lang="en-US" dirty="0"/>
          </a:p>
        </p:txBody>
      </p:sp>
      <p:sp>
        <p:nvSpPr>
          <p:cNvPr id="6" name="Rectangle 5"/>
          <p:cNvSpPr/>
          <p:nvPr/>
        </p:nvSpPr>
        <p:spPr>
          <a:xfrm>
            <a:off x="730332" y="4167664"/>
            <a:ext cx="7606145" cy="1200329"/>
          </a:xfrm>
          <a:prstGeom prst="rect">
            <a:avLst/>
          </a:prstGeom>
        </p:spPr>
        <p:txBody>
          <a:bodyPr wrap="square">
            <a:spAutoFit/>
          </a:bodyPr>
          <a:lstStyle/>
          <a:p>
            <a:r>
              <a:rPr lang="en-US" dirty="0" smtClean="0">
                <a:latin typeface="Arial"/>
              </a:rPr>
              <a:t>You have just realized that Powell Bill – Restricted for Streets in an amount of $11,000 has not been recorded yet.  </a:t>
            </a:r>
          </a:p>
          <a:p>
            <a:endParaRPr lang="en-US" dirty="0" smtClean="0">
              <a:latin typeface="Arial"/>
            </a:endParaRPr>
          </a:p>
          <a:p>
            <a:r>
              <a:rPr lang="en-US" dirty="0" smtClean="0">
                <a:latin typeface="Arial"/>
              </a:rPr>
              <a:t>What would the new FB section look like?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9" y="320634"/>
            <a:ext cx="9118901" cy="416071"/>
          </a:xfrm>
        </p:spPr>
        <p:txBody>
          <a:bodyPr>
            <a:normAutofit fontScale="90000"/>
          </a:bodyPr>
          <a:lstStyle/>
          <a:p>
            <a:r>
              <a:rPr lang="en-US" sz="2700" dirty="0" smtClean="0">
                <a:solidFill>
                  <a:schemeClr val="tx2">
                    <a:lumMod val="50000"/>
                  </a:schemeClr>
                </a:solidFill>
                <a:cs typeface="Arial"/>
              </a:rPr>
              <a:t>Fund Balance Classifications – General Fund - Answers</a:t>
            </a:r>
            <a:r>
              <a:rPr lang="en-US" dirty="0" smtClean="0">
                <a:solidFill>
                  <a:schemeClr val="tx2">
                    <a:lumMod val="50000"/>
                  </a:schemeClr>
                </a:solidFill>
                <a:cs typeface="Arial"/>
              </a:rPr>
              <a:t/>
            </a:r>
            <a:br>
              <a:rPr lang="en-US" dirty="0" smtClean="0">
                <a:solidFill>
                  <a:schemeClr val="tx2">
                    <a:lumMod val="50000"/>
                  </a:schemeClr>
                </a:solidFill>
                <a:cs typeface="Arial"/>
              </a:rPr>
            </a:br>
            <a:endParaRPr lang="en-US" dirty="0"/>
          </a:p>
        </p:txBody>
      </p:sp>
      <p:graphicFrame>
        <p:nvGraphicFramePr>
          <p:cNvPr id="5" name="Content Placeholder 4"/>
          <p:cNvGraphicFramePr>
            <a:graphicFrameLocks noGrp="1"/>
          </p:cNvGraphicFramePr>
          <p:nvPr>
            <p:ph idx="1"/>
          </p:nvPr>
        </p:nvGraphicFramePr>
        <p:xfrm>
          <a:off x="1223158" y="1062038"/>
          <a:ext cx="6789386" cy="2225040"/>
        </p:xfrm>
        <a:graphic>
          <a:graphicData uri="http://schemas.openxmlformats.org/drawingml/2006/table">
            <a:tbl>
              <a:tblPr firstRow="1" bandRow="1">
                <a:tableStyleId>{5C22544A-7EE6-4342-B048-85BDC9FD1C3A}</a:tableStyleId>
              </a:tblPr>
              <a:tblGrid>
                <a:gridCol w="3394693"/>
                <a:gridCol w="3394693"/>
              </a:tblGrid>
              <a:tr h="370840">
                <a:tc>
                  <a:txBody>
                    <a:bodyPr/>
                    <a:lstStyle/>
                    <a:p>
                      <a:r>
                        <a:rPr lang="en-US" dirty="0" smtClean="0"/>
                        <a:t>Nonspendable</a:t>
                      </a:r>
                      <a:endParaRPr lang="en-US" dirty="0"/>
                    </a:p>
                  </a:txBody>
                  <a:tcPr/>
                </a:tc>
                <a:tc>
                  <a:txBody>
                    <a:bodyPr/>
                    <a:lstStyle/>
                    <a:p>
                      <a:r>
                        <a:rPr lang="en-US" dirty="0" smtClean="0"/>
                        <a:t>Example #3</a:t>
                      </a:r>
                      <a:endParaRPr lang="en-US" dirty="0"/>
                    </a:p>
                  </a:txBody>
                  <a:tcPr/>
                </a:tc>
              </a:tr>
              <a:tr h="370840">
                <a:tc>
                  <a:txBody>
                    <a:bodyPr/>
                    <a:lstStyle/>
                    <a:p>
                      <a:r>
                        <a:rPr lang="en-US" dirty="0" smtClean="0"/>
                        <a:t>Restricted</a:t>
                      </a:r>
                      <a:endParaRPr lang="en-US" dirty="0"/>
                    </a:p>
                  </a:txBody>
                  <a:tcPr/>
                </a:tc>
                <a:tc>
                  <a:txBody>
                    <a:bodyPr/>
                    <a:lstStyle/>
                    <a:p>
                      <a:pPr algn="r"/>
                      <a:r>
                        <a:rPr lang="en-US" dirty="0" smtClean="0"/>
                        <a:t>$11,000</a:t>
                      </a:r>
                      <a:endParaRPr lang="en-US" dirty="0"/>
                    </a:p>
                  </a:txBody>
                  <a:tcPr/>
                </a:tc>
              </a:tr>
              <a:tr h="370840">
                <a:tc>
                  <a:txBody>
                    <a:bodyPr/>
                    <a:lstStyle/>
                    <a:p>
                      <a:r>
                        <a:rPr lang="en-US" dirty="0" smtClean="0"/>
                        <a:t>Committed</a:t>
                      </a:r>
                      <a:endParaRPr lang="en-US" dirty="0"/>
                    </a:p>
                  </a:txBody>
                  <a:tcPr/>
                </a:tc>
                <a:tc>
                  <a:txBody>
                    <a:bodyPr/>
                    <a:lstStyle/>
                    <a:p>
                      <a:pPr algn="r"/>
                      <a:r>
                        <a:rPr lang="en-US" dirty="0" smtClean="0"/>
                        <a:t>$5,000</a:t>
                      </a:r>
                      <a:endParaRPr lang="en-US" dirty="0"/>
                    </a:p>
                  </a:txBody>
                  <a:tcPr/>
                </a:tc>
              </a:tr>
              <a:tr h="370840">
                <a:tc>
                  <a:txBody>
                    <a:bodyPr/>
                    <a:lstStyle/>
                    <a:p>
                      <a:r>
                        <a:rPr lang="en-US" dirty="0" smtClean="0"/>
                        <a:t>Assigned</a:t>
                      </a:r>
                      <a:endParaRPr lang="en-US" dirty="0"/>
                    </a:p>
                  </a:txBody>
                  <a:tcPr/>
                </a:tc>
                <a:tc>
                  <a:txBody>
                    <a:bodyPr/>
                    <a:lstStyle/>
                    <a:p>
                      <a:pPr algn="r"/>
                      <a:endParaRPr lang="en-US" dirty="0"/>
                    </a:p>
                  </a:txBody>
                  <a:tcPr/>
                </a:tc>
              </a:tr>
              <a:tr h="370840">
                <a:tc>
                  <a:txBody>
                    <a:bodyPr/>
                    <a:lstStyle/>
                    <a:p>
                      <a:r>
                        <a:rPr lang="en-US" dirty="0" smtClean="0"/>
                        <a:t>Unassigned</a:t>
                      </a:r>
                      <a:endParaRPr lang="en-US" dirty="0"/>
                    </a:p>
                  </a:txBody>
                  <a:tcPr/>
                </a:tc>
                <a:tc>
                  <a:txBody>
                    <a:bodyPr/>
                    <a:lstStyle/>
                    <a:p>
                      <a:pPr algn="r"/>
                      <a:r>
                        <a:rPr lang="en-US" dirty="0" smtClean="0"/>
                        <a:t>$4,000</a:t>
                      </a:r>
                      <a:endParaRPr lang="en-US" dirty="0"/>
                    </a:p>
                  </a:txBody>
                  <a:tcPr/>
                </a:tc>
              </a:tr>
              <a:tr h="370840">
                <a:tc>
                  <a:txBody>
                    <a:bodyPr/>
                    <a:lstStyle/>
                    <a:p>
                      <a:r>
                        <a:rPr lang="en-US" dirty="0" smtClean="0"/>
                        <a:t>Total Fund Balance</a:t>
                      </a:r>
                      <a:endParaRPr lang="en-US" dirty="0"/>
                    </a:p>
                  </a:txBody>
                  <a:tcPr/>
                </a:tc>
                <a:tc>
                  <a:txBody>
                    <a:bodyPr/>
                    <a:lstStyle/>
                    <a:p>
                      <a:pPr algn="r"/>
                      <a:r>
                        <a:rPr lang="en-US" dirty="0" smtClean="0"/>
                        <a:t>$20,000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7FF8DFB-1D5C-2B4C-B73B-6F8879D64B95}" type="slidenum">
              <a:rPr lang="en-US" smtClean="0"/>
              <a:pPr/>
              <a:t>16</a:t>
            </a:fld>
            <a:endParaRPr lang="en-US" dirty="0"/>
          </a:p>
        </p:txBody>
      </p:sp>
      <p:sp>
        <p:nvSpPr>
          <p:cNvPr id="6" name="Rectangle 5"/>
          <p:cNvSpPr/>
          <p:nvPr/>
        </p:nvSpPr>
        <p:spPr>
          <a:xfrm>
            <a:off x="593766" y="3978234"/>
            <a:ext cx="8069222" cy="1200329"/>
          </a:xfrm>
          <a:prstGeom prst="rect">
            <a:avLst/>
          </a:prstGeom>
        </p:spPr>
        <p:txBody>
          <a:bodyPr wrap="square">
            <a:spAutoFit/>
          </a:bodyPr>
          <a:lstStyle/>
          <a:p>
            <a:r>
              <a:rPr lang="en-US" dirty="0" smtClean="0">
                <a:latin typeface="Arial"/>
              </a:rPr>
              <a:t>You have just realized that Powell Bill – Restricted for Streets in an amount of $11,000 has not been recorded yet.  </a:t>
            </a:r>
          </a:p>
          <a:p>
            <a:endParaRPr lang="en-US" dirty="0" smtClean="0">
              <a:latin typeface="Arial"/>
            </a:endParaRPr>
          </a:p>
          <a:p>
            <a:r>
              <a:rPr lang="en-US" dirty="0" smtClean="0">
                <a:latin typeface="Arial"/>
              </a:rPr>
              <a:t>What would the new FB section look like?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8019894"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Questions</a:t>
            </a:r>
            <a:endParaRPr lang="en-US" sz="2400" dirty="0">
              <a:solidFill>
                <a:schemeClr val="tx2">
                  <a:lumMod val="50000"/>
                </a:schemeClr>
              </a:solidFill>
              <a:latin typeface="Arial"/>
              <a:cs typeface="Arial"/>
            </a:endParaRPr>
          </a:p>
        </p:txBody>
      </p:sp>
      <p:sp>
        <p:nvSpPr>
          <p:cNvPr id="6" name="Rectangle 5"/>
          <p:cNvSpPr/>
          <p:nvPr/>
        </p:nvSpPr>
        <p:spPr>
          <a:xfrm>
            <a:off x="457200" y="4352330"/>
            <a:ext cx="8229600" cy="1477328"/>
          </a:xfrm>
          <a:prstGeom prst="rect">
            <a:avLst/>
          </a:prstGeom>
        </p:spPr>
        <p:txBody>
          <a:bodyPr wrap="square">
            <a:spAutoFit/>
          </a:bodyPr>
          <a:lstStyle/>
          <a:p>
            <a:r>
              <a:rPr lang="en-US" dirty="0" smtClean="0">
                <a:latin typeface="Arial"/>
              </a:rPr>
              <a:t>You have just realized that the Mgr. has authority to assign funds for a mental health center and after looking at the draft financial statements has decided to assign $11,000 for MH Center.  </a:t>
            </a:r>
          </a:p>
          <a:p>
            <a:endParaRPr lang="en-US" dirty="0" smtClean="0">
              <a:latin typeface="Arial"/>
            </a:endParaRPr>
          </a:p>
          <a:p>
            <a:r>
              <a:rPr lang="en-US" dirty="0" smtClean="0">
                <a:latin typeface="Arial"/>
              </a:rPr>
              <a:t>What would the new FB section look like?</a:t>
            </a:r>
          </a:p>
        </p:txBody>
      </p:sp>
      <p:graphicFrame>
        <p:nvGraphicFramePr>
          <p:cNvPr id="5" name="Content Placeholder 5"/>
          <p:cNvGraphicFramePr>
            <a:graphicFrameLocks/>
          </p:cNvGraphicFramePr>
          <p:nvPr/>
        </p:nvGraphicFramePr>
        <p:xfrm>
          <a:off x="1793173" y="1481138"/>
          <a:ext cx="6145481" cy="2494280"/>
        </p:xfrm>
        <a:graphic>
          <a:graphicData uri="http://schemas.openxmlformats.org/drawingml/2006/table">
            <a:tbl>
              <a:tblPr firstRow="1" bandRow="1">
                <a:tableStyleId>{5C22544A-7EE6-4342-B048-85BDC9FD1C3A}</a:tableStyleId>
              </a:tblPr>
              <a:tblGrid>
                <a:gridCol w="3414156"/>
                <a:gridCol w="2731325"/>
              </a:tblGrid>
              <a:tr h="370840">
                <a:tc>
                  <a:txBody>
                    <a:bodyPr/>
                    <a:lstStyle/>
                    <a:p>
                      <a:r>
                        <a:rPr lang="en-US" sz="1700" dirty="0" smtClean="0">
                          <a:latin typeface="Arial"/>
                        </a:rPr>
                        <a:t>Nonspendable</a:t>
                      </a:r>
                    </a:p>
                  </a:txBody>
                  <a:tcPr/>
                </a:tc>
                <a:tc>
                  <a:txBody>
                    <a:bodyPr/>
                    <a:lstStyle/>
                    <a:p>
                      <a:r>
                        <a:rPr lang="en-US" sz="1700" dirty="0" smtClean="0">
                          <a:latin typeface="Arial"/>
                        </a:rPr>
                        <a:t>Example #5</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($20,000)</a:t>
                      </a:r>
                    </a:p>
                    <a:p>
                      <a:pPr algn="r"/>
                      <a:endParaRPr lang="en-US"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7797327"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Answers</a:t>
            </a:r>
            <a:endParaRPr lang="en-US" sz="2400" dirty="0">
              <a:solidFill>
                <a:schemeClr val="tx2">
                  <a:lumMod val="50000"/>
                </a:schemeClr>
              </a:solidFill>
              <a:latin typeface="Arial"/>
              <a:cs typeface="Arial"/>
            </a:endParaRPr>
          </a:p>
        </p:txBody>
      </p:sp>
      <p:sp>
        <p:nvSpPr>
          <p:cNvPr id="6" name="Rectangle 5"/>
          <p:cNvSpPr/>
          <p:nvPr/>
        </p:nvSpPr>
        <p:spPr>
          <a:xfrm>
            <a:off x="457200" y="4352330"/>
            <a:ext cx="8229600" cy="1477328"/>
          </a:xfrm>
          <a:prstGeom prst="rect">
            <a:avLst/>
          </a:prstGeom>
        </p:spPr>
        <p:txBody>
          <a:bodyPr wrap="square">
            <a:spAutoFit/>
          </a:bodyPr>
          <a:lstStyle/>
          <a:p>
            <a:r>
              <a:rPr lang="en-US" dirty="0" smtClean="0">
                <a:latin typeface="Arial"/>
              </a:rPr>
              <a:t>You have just realized that the Mgr. has authority to assign funds for a mental health center and after looking at the draft financial statements has decided to assign $11,000 for MH Center.  </a:t>
            </a:r>
          </a:p>
          <a:p>
            <a:endParaRPr lang="en-US" dirty="0" smtClean="0">
              <a:latin typeface="Arial"/>
            </a:endParaRPr>
          </a:p>
          <a:p>
            <a:r>
              <a:rPr lang="en-US" dirty="0" smtClean="0">
                <a:latin typeface="Arial"/>
              </a:rPr>
              <a:t>What would the new FB section look like?</a:t>
            </a:r>
          </a:p>
        </p:txBody>
      </p:sp>
      <p:graphicFrame>
        <p:nvGraphicFramePr>
          <p:cNvPr id="7" name="Content Placeholder 5"/>
          <p:cNvGraphicFramePr>
            <a:graphicFrameLocks/>
          </p:cNvGraphicFramePr>
          <p:nvPr/>
        </p:nvGraphicFramePr>
        <p:xfrm>
          <a:off x="1603169" y="1481138"/>
          <a:ext cx="6014852" cy="2494280"/>
        </p:xfrm>
        <a:graphic>
          <a:graphicData uri="http://schemas.openxmlformats.org/drawingml/2006/table">
            <a:tbl>
              <a:tblPr firstRow="1" bandRow="1">
                <a:tableStyleId>{5C22544A-7EE6-4342-B048-85BDC9FD1C3A}</a:tableStyleId>
              </a:tblPr>
              <a:tblGrid>
                <a:gridCol w="3341584"/>
                <a:gridCol w="2673268"/>
              </a:tblGrid>
              <a:tr h="370840">
                <a:tc>
                  <a:txBody>
                    <a:bodyPr/>
                    <a:lstStyle/>
                    <a:p>
                      <a:r>
                        <a:rPr lang="en-US" sz="1700" dirty="0" smtClean="0">
                          <a:latin typeface="Arial"/>
                        </a:rPr>
                        <a:t>Nonspendable</a:t>
                      </a:r>
                    </a:p>
                  </a:txBody>
                  <a:tcPr/>
                </a:tc>
                <a:tc>
                  <a:txBody>
                    <a:bodyPr/>
                    <a:lstStyle/>
                    <a:p>
                      <a:r>
                        <a:rPr lang="en-US" sz="1700" dirty="0" smtClean="0">
                          <a:latin typeface="Arial"/>
                        </a:rPr>
                        <a:t>Example #5</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($20,000)</a:t>
                      </a:r>
                    </a:p>
                    <a:p>
                      <a:pPr algn="r"/>
                      <a:endParaRPr lang="en-US"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8019894"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Questions</a:t>
            </a:r>
            <a:endParaRPr lang="en-US" sz="2400" dirty="0">
              <a:solidFill>
                <a:schemeClr val="tx2">
                  <a:lumMod val="50000"/>
                </a:schemeClr>
              </a:solidFill>
              <a:latin typeface="Arial"/>
              <a:cs typeface="Arial"/>
            </a:endParaRPr>
          </a:p>
        </p:txBody>
      </p:sp>
      <p:sp>
        <p:nvSpPr>
          <p:cNvPr id="6" name="Rectangle 5"/>
          <p:cNvSpPr/>
          <p:nvPr/>
        </p:nvSpPr>
        <p:spPr>
          <a:xfrm>
            <a:off x="457200" y="4352330"/>
            <a:ext cx="8229600" cy="1477328"/>
          </a:xfrm>
          <a:prstGeom prst="rect">
            <a:avLst/>
          </a:prstGeom>
        </p:spPr>
        <p:txBody>
          <a:bodyPr wrap="square">
            <a:spAutoFit/>
          </a:bodyPr>
          <a:lstStyle/>
          <a:p>
            <a:r>
              <a:rPr lang="en-US" dirty="0" smtClean="0">
                <a:latin typeface="Arial"/>
              </a:rPr>
              <a:t>You have just realized that the Mgr. has authority to assign funds for a mental health center and after looking at the draft financial statements has decided to assign $11,000 for MH Center.  </a:t>
            </a:r>
          </a:p>
          <a:p>
            <a:endParaRPr lang="en-US" dirty="0" smtClean="0">
              <a:latin typeface="Arial"/>
            </a:endParaRPr>
          </a:p>
          <a:p>
            <a:r>
              <a:rPr lang="en-US" dirty="0" smtClean="0">
                <a:latin typeface="Arial"/>
              </a:rPr>
              <a:t>What would the new FB section look like?</a:t>
            </a:r>
          </a:p>
        </p:txBody>
      </p:sp>
      <p:graphicFrame>
        <p:nvGraphicFramePr>
          <p:cNvPr id="5" name="Content Placeholder 5"/>
          <p:cNvGraphicFramePr>
            <a:graphicFrameLocks/>
          </p:cNvGraphicFramePr>
          <p:nvPr/>
        </p:nvGraphicFramePr>
        <p:xfrm>
          <a:off x="1484415" y="1481138"/>
          <a:ext cx="5997039" cy="2225040"/>
        </p:xfrm>
        <a:graphic>
          <a:graphicData uri="http://schemas.openxmlformats.org/drawingml/2006/table">
            <a:tbl>
              <a:tblPr firstRow="1" bandRow="1">
                <a:tableStyleId>{5C22544A-7EE6-4342-B048-85BDC9FD1C3A}</a:tableStyleId>
              </a:tblPr>
              <a:tblGrid>
                <a:gridCol w="3156336"/>
                <a:gridCol w="2840703"/>
              </a:tblGrid>
              <a:tr h="370840">
                <a:tc>
                  <a:txBody>
                    <a:bodyPr/>
                    <a:lstStyle/>
                    <a:p>
                      <a:r>
                        <a:rPr lang="en-US" sz="1700" dirty="0" smtClean="0">
                          <a:latin typeface="Arial"/>
                        </a:rPr>
                        <a:t>Nonspendable</a:t>
                      </a:r>
                    </a:p>
                  </a:txBody>
                  <a:tcPr/>
                </a:tc>
                <a:tc>
                  <a:txBody>
                    <a:bodyPr/>
                    <a:lstStyle/>
                    <a:p>
                      <a:r>
                        <a:rPr lang="en-US" sz="1700" dirty="0" smtClean="0">
                          <a:latin typeface="Arial"/>
                        </a:rPr>
                        <a:t>Example #6</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r>
                        <a:rPr lang="en-US" dirty="0" smtClean="0">
                          <a:latin typeface="Arial"/>
                        </a:rPr>
                        <a:t>$5,000</a:t>
                      </a: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$10,000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$35,000</a:t>
                      </a:r>
                      <a:endParaRPr lang="en-US"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1422660"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Agenda</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7843978" cy="2395528"/>
          </a:xfrm>
          <a:prstGeom prst="rect">
            <a:avLst/>
          </a:prstGeom>
          <a:noFill/>
        </p:spPr>
        <p:txBody>
          <a:bodyPr wrap="square" rtlCol="0">
            <a:spAutoFit/>
          </a:bodyPr>
          <a:lstStyle/>
          <a:p>
            <a:pPr marL="461963" indent="-231775">
              <a:spcBef>
                <a:spcPts val="1000"/>
              </a:spcBef>
              <a:buFont typeface="Arial"/>
              <a:buChar char="•"/>
            </a:pPr>
            <a:r>
              <a:rPr lang="en-US" dirty="0" smtClean="0">
                <a:solidFill>
                  <a:schemeClr val="tx2">
                    <a:lumMod val="50000"/>
                  </a:schemeClr>
                </a:solidFill>
                <a:latin typeface="Arial"/>
                <a:cs typeface="Arial"/>
              </a:rPr>
              <a:t>Review, Methodology &amp; Examples of Fund Balance Classifications</a:t>
            </a:r>
          </a:p>
          <a:p>
            <a:pPr marL="461963" indent="-231775">
              <a:spcBef>
                <a:spcPts val="1000"/>
              </a:spcBef>
              <a:buFont typeface="Arial"/>
              <a:buChar char="•"/>
            </a:pPr>
            <a:r>
              <a:rPr lang="en-US" dirty="0" smtClean="0">
                <a:solidFill>
                  <a:schemeClr val="tx2">
                    <a:lumMod val="50000"/>
                  </a:schemeClr>
                </a:solidFill>
                <a:latin typeface="Arial"/>
                <a:cs typeface="Arial"/>
              </a:rPr>
              <a:t>Fund Balance Policies vs. Stabilization Policies</a:t>
            </a:r>
          </a:p>
          <a:p>
            <a:pPr marL="461963" indent="-231775">
              <a:spcBef>
                <a:spcPts val="1000"/>
              </a:spcBef>
              <a:buFont typeface="Arial"/>
              <a:buChar char="•"/>
            </a:pPr>
            <a:r>
              <a:rPr lang="en-US" dirty="0" smtClean="0">
                <a:solidFill>
                  <a:schemeClr val="tx2">
                    <a:lumMod val="50000"/>
                  </a:schemeClr>
                </a:solidFill>
                <a:latin typeface="Arial"/>
                <a:cs typeface="Arial"/>
              </a:rPr>
              <a:t>Restricted – Stabilization by State Statute</a:t>
            </a:r>
          </a:p>
          <a:p>
            <a:pPr marL="461963" indent="-231775">
              <a:spcBef>
                <a:spcPts val="1000"/>
              </a:spcBef>
              <a:buFont typeface="Arial"/>
              <a:buChar char="•"/>
            </a:pPr>
            <a:r>
              <a:rPr lang="en-US" dirty="0" smtClean="0">
                <a:solidFill>
                  <a:schemeClr val="tx2">
                    <a:lumMod val="50000"/>
                  </a:schemeClr>
                </a:solidFill>
                <a:latin typeface="Arial"/>
                <a:cs typeface="Arial"/>
              </a:rPr>
              <a:t>Review &amp; Examples of Fund Type Classifications</a:t>
            </a:r>
          </a:p>
          <a:p>
            <a:pPr marL="461963" indent="-231775">
              <a:spcBef>
                <a:spcPts val="1000"/>
              </a:spcBef>
              <a:buFont typeface="Arial"/>
              <a:buChar char="•"/>
            </a:pPr>
            <a:r>
              <a:rPr lang="en-US" dirty="0" smtClean="0">
                <a:solidFill>
                  <a:schemeClr val="tx2">
                    <a:lumMod val="50000"/>
                  </a:schemeClr>
                </a:solidFill>
                <a:latin typeface="Arial"/>
                <a:cs typeface="Arial"/>
              </a:rPr>
              <a:t>Examples of Illustrative Statements</a:t>
            </a:r>
          </a:p>
          <a:p>
            <a:pPr marL="461963" indent="-231775">
              <a:spcBef>
                <a:spcPts val="1000"/>
              </a:spcBef>
              <a:buFont typeface="Arial"/>
              <a:buChar char="•"/>
            </a:pPr>
            <a:r>
              <a:rPr lang="en-US" dirty="0" smtClean="0">
                <a:solidFill>
                  <a:schemeClr val="tx2">
                    <a:lumMod val="50000"/>
                  </a:schemeClr>
                </a:solidFill>
                <a:latin typeface="Arial"/>
                <a:cs typeface="Arial"/>
              </a:rPr>
              <a:t>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7797327"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Answers</a:t>
            </a:r>
            <a:endParaRPr lang="en-US" sz="2400" dirty="0">
              <a:solidFill>
                <a:schemeClr val="tx2">
                  <a:lumMod val="50000"/>
                </a:schemeClr>
              </a:solidFill>
              <a:latin typeface="Arial"/>
              <a:cs typeface="Arial"/>
            </a:endParaRPr>
          </a:p>
        </p:txBody>
      </p:sp>
      <p:sp>
        <p:nvSpPr>
          <p:cNvPr id="6" name="Rectangle 5"/>
          <p:cNvSpPr/>
          <p:nvPr/>
        </p:nvSpPr>
        <p:spPr>
          <a:xfrm>
            <a:off x="457200" y="4352330"/>
            <a:ext cx="8229600" cy="1477328"/>
          </a:xfrm>
          <a:prstGeom prst="rect">
            <a:avLst/>
          </a:prstGeom>
        </p:spPr>
        <p:txBody>
          <a:bodyPr wrap="square">
            <a:spAutoFit/>
          </a:bodyPr>
          <a:lstStyle/>
          <a:p>
            <a:r>
              <a:rPr lang="en-US" dirty="0" smtClean="0">
                <a:latin typeface="Arial"/>
              </a:rPr>
              <a:t>You have just realized that the Mgr. has authority to assign funds for a mental health center and after looking at the draft financial statements has decided to assign $11,000 for MH Center.  </a:t>
            </a:r>
          </a:p>
          <a:p>
            <a:endParaRPr lang="en-US" dirty="0" smtClean="0">
              <a:latin typeface="Arial"/>
            </a:endParaRPr>
          </a:p>
          <a:p>
            <a:r>
              <a:rPr lang="en-US" dirty="0" smtClean="0">
                <a:latin typeface="Arial"/>
              </a:rPr>
              <a:t>What would the new FB section look like?</a:t>
            </a:r>
          </a:p>
        </p:txBody>
      </p:sp>
      <p:graphicFrame>
        <p:nvGraphicFramePr>
          <p:cNvPr id="7" name="Content Placeholder 5"/>
          <p:cNvGraphicFramePr>
            <a:graphicFrameLocks/>
          </p:cNvGraphicFramePr>
          <p:nvPr/>
        </p:nvGraphicFramePr>
        <p:xfrm>
          <a:off x="1555667" y="1481138"/>
          <a:ext cx="5640779" cy="2225040"/>
        </p:xfrm>
        <a:graphic>
          <a:graphicData uri="http://schemas.openxmlformats.org/drawingml/2006/table">
            <a:tbl>
              <a:tblPr firstRow="1" bandRow="1">
                <a:tableStyleId>{5C22544A-7EE6-4342-B048-85BDC9FD1C3A}</a:tableStyleId>
              </a:tblPr>
              <a:tblGrid>
                <a:gridCol w="2968831"/>
                <a:gridCol w="2671948"/>
              </a:tblGrid>
              <a:tr h="370840">
                <a:tc>
                  <a:txBody>
                    <a:bodyPr/>
                    <a:lstStyle/>
                    <a:p>
                      <a:r>
                        <a:rPr lang="en-US" sz="1700" dirty="0" smtClean="0">
                          <a:latin typeface="Arial"/>
                        </a:rPr>
                        <a:t>Nonspendable</a:t>
                      </a:r>
                    </a:p>
                  </a:txBody>
                  <a:tcPr/>
                </a:tc>
                <a:tc>
                  <a:txBody>
                    <a:bodyPr/>
                    <a:lstStyle/>
                    <a:p>
                      <a:r>
                        <a:rPr lang="en-US" sz="1700" dirty="0" smtClean="0">
                          <a:latin typeface="Arial"/>
                        </a:rPr>
                        <a:t>Example #6</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r>
                        <a:rPr lang="en-US" dirty="0" smtClean="0">
                          <a:latin typeface="Arial"/>
                        </a:rPr>
                        <a:t>$15,000</a:t>
                      </a: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$35,000</a:t>
                      </a:r>
                      <a:endParaRPr lang="en-US"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8019894"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Questions</a:t>
            </a:r>
            <a:endParaRPr lang="en-US" sz="2400" dirty="0">
              <a:solidFill>
                <a:schemeClr val="tx2">
                  <a:lumMod val="50000"/>
                </a:schemeClr>
              </a:solidFill>
              <a:latin typeface="Arial"/>
              <a:cs typeface="Arial"/>
            </a:endParaRPr>
          </a:p>
        </p:txBody>
      </p:sp>
      <p:sp>
        <p:nvSpPr>
          <p:cNvPr id="6" name="Rectangle 5"/>
          <p:cNvSpPr/>
          <p:nvPr/>
        </p:nvSpPr>
        <p:spPr>
          <a:xfrm>
            <a:off x="457200" y="4352330"/>
            <a:ext cx="8229600" cy="1477328"/>
          </a:xfrm>
          <a:prstGeom prst="rect">
            <a:avLst/>
          </a:prstGeom>
        </p:spPr>
        <p:txBody>
          <a:bodyPr wrap="square">
            <a:spAutoFit/>
          </a:bodyPr>
          <a:lstStyle/>
          <a:p>
            <a:r>
              <a:rPr lang="en-US" dirty="0" smtClean="0">
                <a:latin typeface="Arial"/>
              </a:rPr>
              <a:t>You have just realized that the Mgr. has authority to assign funds for a mental health center and after looking at the draft financial statements has decided to assign $11,000 for MH Center.  </a:t>
            </a:r>
          </a:p>
          <a:p>
            <a:endParaRPr lang="en-US" dirty="0" smtClean="0">
              <a:latin typeface="Arial"/>
            </a:endParaRPr>
          </a:p>
          <a:p>
            <a:r>
              <a:rPr lang="en-US" dirty="0" smtClean="0">
                <a:latin typeface="Arial"/>
              </a:rPr>
              <a:t>What would the new FB section look like?</a:t>
            </a:r>
          </a:p>
        </p:txBody>
      </p:sp>
      <p:graphicFrame>
        <p:nvGraphicFramePr>
          <p:cNvPr id="5" name="Content Placeholder 5"/>
          <p:cNvGraphicFramePr>
            <a:graphicFrameLocks/>
          </p:cNvGraphicFramePr>
          <p:nvPr/>
        </p:nvGraphicFramePr>
        <p:xfrm>
          <a:off x="1828799" y="1481138"/>
          <a:ext cx="5545777" cy="2225040"/>
        </p:xfrm>
        <a:graphic>
          <a:graphicData uri="http://schemas.openxmlformats.org/drawingml/2006/table">
            <a:tbl>
              <a:tblPr firstRow="1" bandRow="1">
                <a:tableStyleId>{5C22544A-7EE6-4342-B048-85BDC9FD1C3A}</a:tableStyleId>
              </a:tblPr>
              <a:tblGrid>
                <a:gridCol w="2918830"/>
                <a:gridCol w="2626947"/>
              </a:tblGrid>
              <a:tr h="370840">
                <a:tc>
                  <a:txBody>
                    <a:bodyPr/>
                    <a:lstStyle/>
                    <a:p>
                      <a:r>
                        <a:rPr lang="en-US" sz="1700" dirty="0" smtClean="0">
                          <a:latin typeface="Arial"/>
                        </a:rPr>
                        <a:t>Nonspendable</a:t>
                      </a:r>
                    </a:p>
                  </a:txBody>
                  <a:tcPr/>
                </a:tc>
                <a:tc>
                  <a:txBody>
                    <a:bodyPr/>
                    <a:lstStyle/>
                    <a:p>
                      <a:r>
                        <a:rPr lang="en-US" sz="1700" dirty="0" smtClean="0">
                          <a:latin typeface="Arial"/>
                        </a:rPr>
                        <a:t>Example #7</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r>
                        <a:rPr lang="en-US" dirty="0" smtClean="0">
                          <a:latin typeface="Arial"/>
                        </a:rPr>
                        <a:t>$5,000</a:t>
                      </a: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$15,000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7797327" cy="461665"/>
          </a:xfrm>
          <a:prstGeom prst="rect">
            <a:avLst/>
          </a:prstGeom>
          <a:noFill/>
        </p:spPr>
        <p:txBody>
          <a:bodyPr wrap="none" rtlCol="0">
            <a:spAutoFit/>
          </a:bodyPr>
          <a:lstStyle/>
          <a:p>
            <a:r>
              <a:rPr lang="en-US" sz="2400" dirty="0" smtClean="0">
                <a:solidFill>
                  <a:schemeClr val="tx2">
                    <a:lumMod val="50000"/>
                  </a:schemeClr>
                </a:solidFill>
                <a:latin typeface="Arial"/>
                <a:cs typeface="Arial"/>
              </a:rPr>
              <a:t>Fund Balance Classifications – General Fund - Answers</a:t>
            </a:r>
            <a:endParaRPr lang="en-US" sz="2400" dirty="0">
              <a:solidFill>
                <a:schemeClr val="tx2">
                  <a:lumMod val="50000"/>
                </a:schemeClr>
              </a:solidFill>
              <a:latin typeface="Arial"/>
              <a:cs typeface="Arial"/>
            </a:endParaRPr>
          </a:p>
        </p:txBody>
      </p:sp>
      <p:sp>
        <p:nvSpPr>
          <p:cNvPr id="6" name="Rectangle 5"/>
          <p:cNvSpPr/>
          <p:nvPr/>
        </p:nvSpPr>
        <p:spPr>
          <a:xfrm>
            <a:off x="457200" y="4352330"/>
            <a:ext cx="8229600" cy="1477328"/>
          </a:xfrm>
          <a:prstGeom prst="rect">
            <a:avLst/>
          </a:prstGeom>
        </p:spPr>
        <p:txBody>
          <a:bodyPr wrap="square">
            <a:spAutoFit/>
          </a:bodyPr>
          <a:lstStyle/>
          <a:p>
            <a:r>
              <a:rPr lang="en-US" dirty="0" smtClean="0">
                <a:latin typeface="Arial"/>
              </a:rPr>
              <a:t>You have just realized that the Mgr. has authority to assign funds for a mental health center and after looking at the draft financial statements has decided to assign $11,000 for MH Center.  </a:t>
            </a:r>
          </a:p>
          <a:p>
            <a:endParaRPr lang="en-US" dirty="0" smtClean="0">
              <a:latin typeface="Arial"/>
            </a:endParaRPr>
          </a:p>
          <a:p>
            <a:r>
              <a:rPr lang="en-US" dirty="0" smtClean="0">
                <a:latin typeface="Arial"/>
              </a:rPr>
              <a:t>What would the new FB section look like?</a:t>
            </a:r>
          </a:p>
        </p:txBody>
      </p:sp>
      <p:graphicFrame>
        <p:nvGraphicFramePr>
          <p:cNvPr id="7" name="Content Placeholder 5"/>
          <p:cNvGraphicFramePr>
            <a:graphicFrameLocks/>
          </p:cNvGraphicFramePr>
          <p:nvPr/>
        </p:nvGraphicFramePr>
        <p:xfrm>
          <a:off x="1650669" y="1481138"/>
          <a:ext cx="5617029" cy="2225040"/>
        </p:xfrm>
        <a:graphic>
          <a:graphicData uri="http://schemas.openxmlformats.org/drawingml/2006/table">
            <a:tbl>
              <a:tblPr firstRow="1" bandRow="1">
                <a:tableStyleId>{5C22544A-7EE6-4342-B048-85BDC9FD1C3A}</a:tableStyleId>
              </a:tblPr>
              <a:tblGrid>
                <a:gridCol w="2956331"/>
                <a:gridCol w="2660698"/>
              </a:tblGrid>
              <a:tr h="370840">
                <a:tc>
                  <a:txBody>
                    <a:bodyPr/>
                    <a:lstStyle/>
                    <a:p>
                      <a:r>
                        <a:rPr lang="en-US" sz="1700" dirty="0" smtClean="0">
                          <a:latin typeface="Arial"/>
                        </a:rPr>
                        <a:t>Nonspendable</a:t>
                      </a:r>
                    </a:p>
                  </a:txBody>
                  <a:tcPr/>
                </a:tc>
                <a:tc>
                  <a:txBody>
                    <a:bodyPr/>
                    <a:lstStyle/>
                    <a:p>
                      <a:r>
                        <a:rPr lang="en-US" sz="1700" dirty="0" smtClean="0">
                          <a:latin typeface="Arial"/>
                        </a:rPr>
                        <a:t>Example #7</a:t>
                      </a:r>
                      <a:endParaRPr lang="en-US" sz="1700" dirty="0">
                        <a:latin typeface="Arial"/>
                      </a:endParaRPr>
                    </a:p>
                  </a:txBody>
                  <a:tcPr/>
                </a:tc>
              </a:tr>
              <a:tr h="370840">
                <a:tc>
                  <a:txBody>
                    <a:bodyPr/>
                    <a:lstStyle/>
                    <a:p>
                      <a:r>
                        <a:rPr lang="en-US" dirty="0" smtClean="0">
                          <a:latin typeface="Arial"/>
                        </a:rPr>
                        <a:t>Restricted </a:t>
                      </a:r>
                      <a:endParaRPr lang="en-US" dirty="0">
                        <a:latin typeface="Arial"/>
                      </a:endParaRPr>
                    </a:p>
                  </a:txBody>
                  <a:tcPr/>
                </a:tc>
                <a:tc>
                  <a:txBody>
                    <a:bodyPr/>
                    <a:lstStyle/>
                    <a:p>
                      <a:pPr algn="r"/>
                      <a:endParaRPr lang="en-US" dirty="0">
                        <a:latin typeface="Arial"/>
                      </a:endParaRPr>
                    </a:p>
                  </a:txBody>
                  <a:tcPr/>
                </a:tc>
              </a:tr>
              <a:tr h="370840">
                <a:tc>
                  <a:txBody>
                    <a:bodyPr/>
                    <a:lstStyle/>
                    <a:p>
                      <a:r>
                        <a:rPr lang="en-US" dirty="0" smtClean="0">
                          <a:latin typeface="Arial"/>
                        </a:rPr>
                        <a:t>Committed</a:t>
                      </a:r>
                      <a:endParaRPr lang="en-US" dirty="0">
                        <a:latin typeface="Arial"/>
                      </a:endParaRPr>
                    </a:p>
                  </a:txBody>
                  <a:tcPr/>
                </a:tc>
                <a:tc>
                  <a:txBody>
                    <a:bodyPr/>
                    <a:lstStyle/>
                    <a:p>
                      <a:pPr algn="r"/>
                      <a:r>
                        <a:rPr lang="en-US" dirty="0" smtClean="0">
                          <a:latin typeface="Arial"/>
                        </a:rPr>
                        <a:t>$5,000</a:t>
                      </a:r>
                      <a:endParaRPr lang="en-US" dirty="0">
                        <a:latin typeface="Arial"/>
                      </a:endParaRPr>
                    </a:p>
                  </a:txBody>
                  <a:tcPr/>
                </a:tc>
              </a:tr>
              <a:tr h="370840">
                <a:tc>
                  <a:txBody>
                    <a:bodyPr/>
                    <a:lstStyle/>
                    <a:p>
                      <a:r>
                        <a:rPr lang="en-US" dirty="0" smtClean="0">
                          <a:latin typeface="Arial"/>
                        </a:rPr>
                        <a:t>Assigned</a:t>
                      </a:r>
                      <a:endParaRPr lang="en-US" dirty="0">
                        <a:latin typeface="Arial"/>
                      </a:endParaRPr>
                    </a:p>
                  </a:txBody>
                  <a:tcPr/>
                </a:tc>
                <a:tc>
                  <a:txBody>
                    <a:bodyPr/>
                    <a:lstStyle/>
                    <a:p>
                      <a:pPr algn="r"/>
                      <a:r>
                        <a:rPr lang="en-US" dirty="0" smtClean="0">
                          <a:latin typeface="Arial"/>
                        </a:rPr>
                        <a:t>$11,000</a:t>
                      </a:r>
                      <a:endParaRPr lang="en-US" dirty="0">
                        <a:latin typeface="Arial"/>
                      </a:endParaRPr>
                    </a:p>
                  </a:txBody>
                  <a:tcPr/>
                </a:tc>
              </a:tr>
              <a:tr h="370840">
                <a:tc>
                  <a:txBody>
                    <a:bodyPr/>
                    <a:lstStyle/>
                    <a:p>
                      <a:r>
                        <a:rPr lang="en-US" dirty="0" smtClean="0">
                          <a:latin typeface="Arial"/>
                        </a:rPr>
                        <a:t>Unassigned</a:t>
                      </a:r>
                      <a:endParaRPr lang="en-US" dirty="0">
                        <a:latin typeface="Arial"/>
                      </a:endParaRPr>
                    </a:p>
                  </a:txBody>
                  <a:tcPr/>
                </a:tc>
                <a:tc>
                  <a:txBody>
                    <a:bodyPr/>
                    <a:lstStyle/>
                    <a:p>
                      <a:pPr algn="r"/>
                      <a:r>
                        <a:rPr lang="en-US" dirty="0" smtClean="0">
                          <a:latin typeface="Arial"/>
                        </a:rPr>
                        <a:t>$4,000</a:t>
                      </a:r>
                      <a:endParaRPr lang="en-US" dirty="0">
                        <a:latin typeface="Arial"/>
                      </a:endParaRPr>
                    </a:p>
                  </a:txBody>
                  <a:tcPr/>
                </a:tc>
              </a:tr>
              <a:tr h="370840">
                <a:tc>
                  <a:txBody>
                    <a:bodyPr/>
                    <a:lstStyle/>
                    <a:p>
                      <a:r>
                        <a:rPr lang="en-US" dirty="0" smtClean="0">
                          <a:latin typeface="Arial"/>
                        </a:rPr>
                        <a:t>Total Fund Balance</a:t>
                      </a:r>
                      <a:endParaRPr lang="en-US" dirty="0">
                        <a:latin typeface="Arial"/>
                      </a:endParaRPr>
                    </a:p>
                  </a:txBody>
                  <a:tcPr/>
                </a:tc>
                <a:tc>
                  <a:txBody>
                    <a:bodyPr/>
                    <a:lstStyle/>
                    <a:p>
                      <a:pPr algn="r"/>
                      <a:r>
                        <a:rPr lang="en-US" dirty="0" smtClean="0">
                          <a:latin typeface="Arial"/>
                        </a:rPr>
                        <a:t>$20,000</a:t>
                      </a:r>
                      <a:endParaRPr lang="en-US"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5453737"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Fund Balance Classifications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3508653"/>
          </a:xfrm>
          <a:prstGeom prst="rect">
            <a:avLst/>
          </a:prstGeom>
        </p:spPr>
        <p:txBody>
          <a:bodyPr wrap="square">
            <a:spAutoFit/>
          </a:bodyPr>
          <a:lstStyle/>
          <a:p>
            <a:pPr marL="230188" indent="-230188">
              <a:spcBef>
                <a:spcPts val="1200"/>
              </a:spcBef>
              <a:buFont typeface="Arial"/>
              <a:buChar char="•"/>
            </a:pPr>
            <a:r>
              <a:rPr lang="en-US" dirty="0" smtClean="0">
                <a:latin typeface="Arial"/>
              </a:rPr>
              <a:t>Bond Proceeds are normally restricted based on bond documents</a:t>
            </a:r>
          </a:p>
          <a:p>
            <a:pPr marL="681038" lvl="1" indent="-211138">
              <a:spcBef>
                <a:spcPts val="1200"/>
              </a:spcBef>
              <a:buFont typeface="Courier New"/>
              <a:buChar char="o"/>
            </a:pPr>
            <a:r>
              <a:rPr lang="en-US" dirty="0" smtClean="0">
                <a:latin typeface="Arial"/>
              </a:rPr>
              <a:t>Investment earnings and premiums are also restricted to same bond purposes.</a:t>
            </a:r>
          </a:p>
          <a:p>
            <a:pPr marL="681038" lvl="1" indent="-211138">
              <a:spcBef>
                <a:spcPts val="1200"/>
              </a:spcBef>
              <a:buFont typeface="Courier New"/>
              <a:buChar char="o"/>
            </a:pPr>
            <a:r>
              <a:rPr lang="en-US" dirty="0" smtClean="0">
                <a:latin typeface="Arial"/>
              </a:rPr>
              <a:t>If you have bond proceeds on hand, remember to reduce Fund Balance restriction by any liabilities to be paid using bond proceeds.</a:t>
            </a:r>
          </a:p>
          <a:p>
            <a:pPr marL="681038" lvl="1" indent="-211138">
              <a:spcBef>
                <a:spcPts val="1200"/>
              </a:spcBef>
            </a:pPr>
            <a:endParaRPr lang="en-US" dirty="0" smtClean="0">
              <a:latin typeface="Arial"/>
            </a:endParaRPr>
          </a:p>
          <a:p>
            <a:pPr marL="230188" indent="-230188">
              <a:spcBef>
                <a:spcPts val="1200"/>
              </a:spcBef>
              <a:buFont typeface="Arial"/>
              <a:buChar char="•"/>
            </a:pPr>
            <a:r>
              <a:rPr lang="en-US" dirty="0" smtClean="0">
                <a:latin typeface="Arial"/>
              </a:rPr>
              <a:t>Grants normally restricted by grant regulations</a:t>
            </a:r>
          </a:p>
          <a:p>
            <a:pPr marL="681038" lvl="1" indent="-211138">
              <a:spcBef>
                <a:spcPts val="1200"/>
              </a:spcBef>
              <a:buFont typeface="Courier New"/>
              <a:buChar char="o"/>
            </a:pPr>
            <a:r>
              <a:rPr lang="en-US" dirty="0" smtClean="0">
                <a:latin typeface="Arial"/>
              </a:rPr>
              <a:t>Investment earnings on grant funds are also restricted. </a:t>
            </a:r>
          </a:p>
          <a:p>
            <a:pPr marL="681038" lvl="1" indent="-211138">
              <a:spcBef>
                <a:spcPts val="1200"/>
              </a:spcBef>
              <a:buFont typeface="Courier New"/>
              <a:buChar char="o"/>
            </a:pPr>
            <a:r>
              <a:rPr lang="en-US" dirty="0" smtClean="0">
                <a:latin typeface="Arial"/>
              </a:rPr>
              <a:t>Matching funds are also restricted.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7415612"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GASB 54 – Fund Balance Classification</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5201424"/>
          </a:xfrm>
          <a:prstGeom prst="rect">
            <a:avLst/>
          </a:prstGeom>
        </p:spPr>
        <p:txBody>
          <a:bodyPr wrap="square">
            <a:spAutoFit/>
          </a:bodyPr>
          <a:lstStyle/>
          <a:p>
            <a:pPr marL="230188" indent="-230188">
              <a:spcBef>
                <a:spcPts val="1200"/>
              </a:spcBef>
              <a:buFont typeface="Arial"/>
              <a:buChar char="•"/>
            </a:pPr>
            <a:r>
              <a:rPr lang="en-US" dirty="0" smtClean="0">
                <a:latin typeface="Arial"/>
              </a:rPr>
              <a:t>Change in Focus</a:t>
            </a:r>
          </a:p>
          <a:p>
            <a:pPr marL="681038" lvl="1" indent="-211138">
              <a:spcBef>
                <a:spcPts val="1200"/>
              </a:spcBef>
              <a:buFont typeface="Courier New"/>
              <a:buChar char="o"/>
            </a:pPr>
            <a:r>
              <a:rPr lang="en-US" dirty="0" smtClean="0">
                <a:latin typeface="Arial"/>
              </a:rPr>
              <a:t>No longer communicates what fund balance will be used for or appropriated.</a:t>
            </a:r>
          </a:p>
          <a:p>
            <a:pPr marL="681038" lvl="1" indent="-211138">
              <a:spcBef>
                <a:spcPts val="1200"/>
              </a:spcBef>
              <a:buFont typeface="Courier New"/>
              <a:buChar char="o"/>
            </a:pPr>
            <a:r>
              <a:rPr lang="en-US" dirty="0" smtClean="0">
                <a:latin typeface="Arial"/>
              </a:rPr>
              <a:t>Now focuses on what constraints are placed on how resources within fund balance can be used.</a:t>
            </a:r>
            <a:br>
              <a:rPr lang="en-US" dirty="0" smtClean="0">
                <a:latin typeface="Arial"/>
              </a:rPr>
            </a:br>
            <a:endParaRPr lang="en-US" dirty="0" smtClean="0">
              <a:latin typeface="Arial"/>
            </a:endParaRPr>
          </a:p>
          <a:p>
            <a:pPr marL="230188" indent="-230188">
              <a:spcBef>
                <a:spcPts val="1200"/>
              </a:spcBef>
              <a:buFont typeface="Arial"/>
              <a:buChar char="•"/>
            </a:pPr>
            <a:r>
              <a:rPr lang="en-US" dirty="0" smtClean="0">
                <a:latin typeface="Arial"/>
              </a:rPr>
              <a:t>What statement will you use to communicate to management/governing body how much of the General Fund balance:</a:t>
            </a:r>
          </a:p>
          <a:p>
            <a:pPr marL="681038" lvl="1" indent="-211138">
              <a:spcBef>
                <a:spcPts val="1200"/>
              </a:spcBef>
              <a:buFont typeface="Courier New"/>
              <a:buChar char="o"/>
            </a:pPr>
            <a:r>
              <a:rPr lang="en-US" dirty="0" smtClean="0">
                <a:latin typeface="Arial"/>
              </a:rPr>
              <a:t>is obligated,</a:t>
            </a:r>
          </a:p>
          <a:p>
            <a:pPr marL="681038" lvl="1" indent="-211138">
              <a:spcBef>
                <a:spcPts val="1200"/>
              </a:spcBef>
              <a:buFont typeface="Courier New"/>
              <a:buChar char="o"/>
            </a:pPr>
            <a:r>
              <a:rPr lang="en-US" dirty="0" smtClean="0">
                <a:latin typeface="Arial"/>
              </a:rPr>
              <a:t>appropriated in next year’s budget,</a:t>
            </a:r>
          </a:p>
          <a:p>
            <a:pPr marL="681038" lvl="1" indent="-211138">
              <a:spcBef>
                <a:spcPts val="1200"/>
              </a:spcBef>
              <a:buFont typeface="Courier New"/>
              <a:buChar char="o"/>
            </a:pPr>
            <a:r>
              <a:rPr lang="en-US" dirty="0" smtClean="0">
                <a:latin typeface="Arial"/>
              </a:rPr>
              <a:t>is designated by board for working capital or compliance with the Board’s fund policy,</a:t>
            </a:r>
          </a:p>
          <a:p>
            <a:pPr marL="681038" lvl="1" indent="-211138">
              <a:spcBef>
                <a:spcPts val="1200"/>
              </a:spcBef>
              <a:buFont typeface="Courier New"/>
              <a:buChar char="o"/>
            </a:pPr>
            <a:r>
              <a:rPr lang="en-US" dirty="0" smtClean="0">
                <a:latin typeface="Arial"/>
              </a:rPr>
              <a:t>is available for the Board to appropriate?</a:t>
            </a:r>
          </a:p>
          <a:p>
            <a:pPr>
              <a:spcBef>
                <a:spcPts val="1200"/>
              </a:spcBef>
              <a:buFont typeface="Arial"/>
              <a:buChar char="•"/>
            </a:pPr>
            <a:endParaRPr lang="en-US" dirty="0" smtClean="0">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6711443"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Special Revenue Funds – New Definition</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2139047"/>
          </a:xfrm>
          <a:prstGeom prst="rect">
            <a:avLst/>
          </a:prstGeom>
          <a:noFill/>
        </p:spPr>
        <p:txBody>
          <a:bodyPr wrap="square" rtlCol="0">
            <a:spAutoFit/>
          </a:bodyPr>
          <a:lstStyle/>
          <a:p>
            <a:pPr marL="461963" indent="-231775">
              <a:spcBef>
                <a:spcPts val="1000"/>
              </a:spcBef>
              <a:buFont typeface="Arial"/>
              <a:buChar char="•"/>
            </a:pPr>
            <a:r>
              <a:rPr lang="en-US" dirty="0" smtClean="0">
                <a:solidFill>
                  <a:schemeClr val="tx2">
                    <a:lumMod val="50000"/>
                  </a:schemeClr>
                </a:solidFill>
                <a:latin typeface="Arial"/>
                <a:cs typeface="Arial"/>
              </a:rPr>
              <a:t>Special Revenue Funds</a:t>
            </a:r>
          </a:p>
          <a:p>
            <a:pPr marL="932150" lvl="1" indent="-231775">
              <a:spcBef>
                <a:spcPts val="1000"/>
              </a:spcBef>
              <a:buFont typeface="Arial"/>
              <a:buChar char="•"/>
            </a:pPr>
            <a:r>
              <a:rPr lang="en-US" dirty="0" smtClean="0">
                <a:solidFill>
                  <a:schemeClr val="tx2">
                    <a:lumMod val="50000"/>
                  </a:schemeClr>
                </a:solidFill>
                <a:latin typeface="Arial"/>
                <a:cs typeface="Arial"/>
              </a:rPr>
              <a:t> are proceeds of </a:t>
            </a:r>
            <a:r>
              <a:rPr lang="en-US" b="1" dirty="0" smtClean="0">
                <a:solidFill>
                  <a:schemeClr val="tx2">
                    <a:lumMod val="50000"/>
                  </a:schemeClr>
                </a:solidFill>
                <a:latin typeface="Arial"/>
                <a:cs typeface="Arial"/>
              </a:rPr>
              <a:t>specific revenue sources </a:t>
            </a:r>
            <a:r>
              <a:rPr lang="en-US" dirty="0" smtClean="0">
                <a:solidFill>
                  <a:schemeClr val="tx2">
                    <a:lumMod val="50000"/>
                  </a:schemeClr>
                </a:solidFill>
                <a:latin typeface="Arial"/>
                <a:cs typeface="Arial"/>
              </a:rPr>
              <a:t>that are </a:t>
            </a:r>
            <a:r>
              <a:rPr lang="en-US" i="1" dirty="0" smtClean="0">
                <a:solidFill>
                  <a:schemeClr val="tx2">
                    <a:lumMod val="50000"/>
                  </a:schemeClr>
                </a:solidFill>
                <a:latin typeface="Arial"/>
                <a:cs typeface="Arial"/>
              </a:rPr>
              <a:t>restricted or committed </a:t>
            </a:r>
          </a:p>
          <a:p>
            <a:pPr marL="932150" lvl="1" indent="-231775">
              <a:spcBef>
                <a:spcPts val="1000"/>
              </a:spcBef>
              <a:buFont typeface="Arial"/>
              <a:buChar char="•"/>
            </a:pPr>
            <a:r>
              <a:rPr lang="en-US" dirty="0" smtClean="0">
                <a:solidFill>
                  <a:schemeClr val="tx2">
                    <a:lumMod val="50000"/>
                  </a:schemeClr>
                </a:solidFill>
                <a:latin typeface="Arial"/>
                <a:cs typeface="Arial"/>
              </a:rPr>
              <a:t>Revenue source can’t restrict use to debt service or capital projects.</a:t>
            </a:r>
          </a:p>
          <a:p>
            <a:pPr marL="461963" indent="-231775">
              <a:spcBef>
                <a:spcPts val="1000"/>
              </a:spcBef>
              <a:buFont typeface="Arial"/>
              <a:buChar char="•"/>
            </a:pPr>
            <a:r>
              <a:rPr lang="en-US" dirty="0" smtClean="0">
                <a:solidFill>
                  <a:schemeClr val="tx2">
                    <a:lumMod val="50000"/>
                  </a:schemeClr>
                </a:solidFill>
                <a:latin typeface="Arial"/>
                <a:cs typeface="Arial"/>
              </a:rPr>
              <a:t>The specific revenue “foundation” source that meets the test of restricted or committed cannot be a transfer from another fund.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1861157"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Definitions</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2821285"/>
          </a:xfrm>
          <a:prstGeom prst="rect">
            <a:avLst/>
          </a:prstGeom>
          <a:noFill/>
        </p:spPr>
        <p:txBody>
          <a:bodyPr wrap="square" rtlCol="0">
            <a:spAutoFit/>
          </a:bodyPr>
          <a:lstStyle/>
          <a:p>
            <a:pPr marL="461963" indent="-231775">
              <a:spcBef>
                <a:spcPts val="1000"/>
              </a:spcBef>
            </a:pPr>
            <a:r>
              <a:rPr lang="en-US" b="1" dirty="0" smtClean="0">
                <a:solidFill>
                  <a:schemeClr val="tx2">
                    <a:lumMod val="50000"/>
                  </a:schemeClr>
                </a:solidFill>
                <a:latin typeface="Arial"/>
                <a:cs typeface="Arial"/>
              </a:rPr>
              <a:t>Restricted</a:t>
            </a:r>
          </a:p>
          <a:p>
            <a:pPr marL="461963" indent="-231775">
              <a:spcBef>
                <a:spcPts val="1000"/>
              </a:spcBef>
              <a:buFont typeface="Arial"/>
              <a:buChar char="•"/>
            </a:pPr>
            <a:r>
              <a:rPr lang="en-US" dirty="0" smtClean="0">
                <a:solidFill>
                  <a:schemeClr val="tx2">
                    <a:lumMod val="50000"/>
                  </a:schemeClr>
                </a:solidFill>
                <a:latin typeface="Arial"/>
                <a:cs typeface="Arial"/>
              </a:rPr>
              <a:t>“Externally imposed by creditors (such as debt covenants), grantors, contributors, laws or regulations of other governments; or</a:t>
            </a:r>
          </a:p>
          <a:p>
            <a:pPr marL="461963" indent="-231775">
              <a:spcBef>
                <a:spcPts val="1000"/>
              </a:spcBef>
            </a:pPr>
            <a:endParaRPr lang="en-US" dirty="0" smtClean="0">
              <a:solidFill>
                <a:schemeClr val="tx2">
                  <a:lumMod val="50000"/>
                </a:schemeClr>
              </a:solidFill>
              <a:latin typeface="Arial"/>
              <a:cs typeface="Arial"/>
            </a:endParaRPr>
          </a:p>
          <a:p>
            <a:pPr marL="461963" indent="-231775">
              <a:spcBef>
                <a:spcPts val="1000"/>
              </a:spcBef>
            </a:pPr>
            <a:r>
              <a:rPr lang="en-US" b="1" dirty="0" smtClean="0">
                <a:solidFill>
                  <a:schemeClr val="tx2">
                    <a:lumMod val="50000"/>
                  </a:schemeClr>
                </a:solidFill>
                <a:latin typeface="Arial"/>
                <a:cs typeface="Arial"/>
              </a:rPr>
              <a:t>Committed</a:t>
            </a:r>
          </a:p>
          <a:p>
            <a:pPr marL="230188">
              <a:spcBef>
                <a:spcPts val="1000"/>
              </a:spcBef>
            </a:pPr>
            <a:r>
              <a:rPr lang="en-US" dirty="0" smtClean="0">
                <a:solidFill>
                  <a:schemeClr val="tx2">
                    <a:lumMod val="50000"/>
                  </a:schemeClr>
                </a:solidFill>
                <a:latin typeface="Arial"/>
                <a:cs typeface="Arial"/>
              </a:rPr>
              <a:t>Highest level of authority – “cannot be used for any other purpose unless the government removes or changes the specified use by taking the same type of action”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5686297"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What Fund Types Will Not Change</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4662815"/>
          </a:xfrm>
          <a:prstGeom prst="rect">
            <a:avLst/>
          </a:prstGeom>
          <a:noFill/>
        </p:spPr>
        <p:txBody>
          <a:bodyPr wrap="square" rtlCol="0">
            <a:spAutoFit/>
          </a:bodyPr>
          <a:lstStyle/>
          <a:p>
            <a:pPr marL="230188" indent="-230188">
              <a:spcBef>
                <a:spcPts val="600"/>
              </a:spcBef>
              <a:buFont typeface="Arial"/>
              <a:buChar char="•"/>
            </a:pPr>
            <a:r>
              <a:rPr lang="en-US" dirty="0" smtClean="0">
                <a:latin typeface="Arial"/>
              </a:rPr>
              <a:t>Emergency Telephone System Fund will still be a special revenue fund</a:t>
            </a:r>
          </a:p>
          <a:p>
            <a:pPr marL="230188" lvl="1">
              <a:spcBef>
                <a:spcPts val="600"/>
              </a:spcBef>
            </a:pPr>
            <a:r>
              <a:rPr lang="en-US" dirty="0" smtClean="0">
                <a:latin typeface="Arial"/>
              </a:rPr>
              <a:t>The Restricting Revenue source (legislation) allows for uses other than capital projects or debt service.</a:t>
            </a:r>
          </a:p>
          <a:p>
            <a:pPr marL="230188" indent="-230188">
              <a:spcBef>
                <a:spcPts val="600"/>
              </a:spcBef>
              <a:buFont typeface="Arial"/>
              <a:buChar char="•"/>
            </a:pPr>
            <a:endParaRPr lang="en-US" dirty="0" smtClean="0">
              <a:latin typeface="Arial"/>
            </a:endParaRPr>
          </a:p>
          <a:p>
            <a:pPr marL="230188" indent="-230188">
              <a:spcBef>
                <a:spcPts val="600"/>
              </a:spcBef>
              <a:buFont typeface="Arial"/>
              <a:buChar char="•"/>
            </a:pPr>
            <a:r>
              <a:rPr lang="en-US" dirty="0" smtClean="0">
                <a:latin typeface="Arial"/>
              </a:rPr>
              <a:t>Most Likely Prepared Food and Occupancy Funds will remain special revenue funds</a:t>
            </a:r>
          </a:p>
          <a:p>
            <a:pPr marL="230188" lvl="1">
              <a:spcBef>
                <a:spcPts val="600"/>
              </a:spcBef>
            </a:pPr>
            <a:r>
              <a:rPr lang="en-US" dirty="0" smtClean="0">
                <a:latin typeface="Arial"/>
              </a:rPr>
              <a:t>The Restricting Revenue source (legislation) allows for uses other than capital projects or debt service.</a:t>
            </a:r>
          </a:p>
          <a:p>
            <a:pPr marL="230188" indent="-230188">
              <a:spcBef>
                <a:spcPts val="600"/>
              </a:spcBef>
              <a:buFont typeface="Arial"/>
              <a:buChar char="•"/>
            </a:pPr>
            <a:endParaRPr lang="en-US" dirty="0" smtClean="0">
              <a:latin typeface="Arial"/>
            </a:endParaRPr>
          </a:p>
          <a:p>
            <a:pPr marL="230188" indent="-230188">
              <a:spcBef>
                <a:spcPts val="600"/>
              </a:spcBef>
              <a:buFont typeface="Arial"/>
              <a:buChar char="•"/>
            </a:pPr>
            <a:r>
              <a:rPr lang="en-US" dirty="0" smtClean="0">
                <a:latin typeface="Arial"/>
              </a:rPr>
              <a:t>Boards of Education / Charter Schools</a:t>
            </a:r>
          </a:p>
          <a:p>
            <a:pPr marL="700376" lvl="2" indent="-230188">
              <a:spcBef>
                <a:spcPts val="600"/>
              </a:spcBef>
              <a:buFont typeface="Courier New"/>
              <a:buChar char="o"/>
            </a:pPr>
            <a:r>
              <a:rPr lang="en-US" dirty="0" smtClean="0">
                <a:latin typeface="Arial"/>
              </a:rPr>
              <a:t>Scholarship Funds will continue as private purpose trust funds</a:t>
            </a:r>
          </a:p>
          <a:p>
            <a:pPr marL="700376" lvl="2" indent="-230188">
              <a:spcBef>
                <a:spcPts val="600"/>
              </a:spcBef>
              <a:buFont typeface="Courier New"/>
              <a:buChar char="o"/>
            </a:pPr>
            <a:r>
              <a:rPr lang="en-US" dirty="0" smtClean="0">
                <a:latin typeface="Arial"/>
              </a:rPr>
              <a:t>Individual schools fund (club and activity funds) will still qualify as special revenue funds.</a:t>
            </a:r>
          </a:p>
          <a:p>
            <a:pPr>
              <a:spcBef>
                <a:spcPts val="600"/>
              </a:spcBef>
              <a:buFont typeface="Arial"/>
              <a:buChar char="•"/>
            </a:pPr>
            <a:endParaRPr lang="en-US" dirty="0" smtClean="0">
              <a:latin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3657396"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Capital Reserve Fund</a:t>
            </a:r>
            <a:endParaRPr lang="en-US" sz="2800" dirty="0">
              <a:solidFill>
                <a:schemeClr val="tx2">
                  <a:lumMod val="50000"/>
                </a:schemeClr>
              </a:solidFill>
              <a:latin typeface="Arial"/>
              <a:cs typeface="Arial"/>
            </a:endParaRPr>
          </a:p>
        </p:txBody>
      </p:sp>
      <p:sp>
        <p:nvSpPr>
          <p:cNvPr id="10" name="TextBox 9"/>
          <p:cNvSpPr txBox="1"/>
          <p:nvPr/>
        </p:nvSpPr>
        <p:spPr>
          <a:xfrm>
            <a:off x="203204" y="1893352"/>
            <a:ext cx="8562196" cy="2246769"/>
          </a:xfrm>
          <a:prstGeom prst="rect">
            <a:avLst/>
          </a:prstGeom>
          <a:noFill/>
        </p:spPr>
        <p:txBody>
          <a:bodyPr wrap="square" rtlCol="0">
            <a:spAutoFit/>
          </a:bodyPr>
          <a:lstStyle/>
          <a:p>
            <a:pPr marL="230188" indent="-230188">
              <a:spcBef>
                <a:spcPts val="600"/>
              </a:spcBef>
              <a:spcAft>
                <a:spcPts val="2400"/>
              </a:spcAft>
              <a:buFont typeface="Arial"/>
              <a:buChar char="•"/>
            </a:pPr>
            <a:r>
              <a:rPr lang="en-US" dirty="0" smtClean="0">
                <a:latin typeface="Arial"/>
              </a:rPr>
              <a:t>Capital Reserve funds restricted for capital or debt. (G.S. 159-18)</a:t>
            </a:r>
          </a:p>
          <a:p>
            <a:pPr marL="700375" lvl="1" indent="-230188">
              <a:spcBef>
                <a:spcPts val="600"/>
              </a:spcBef>
              <a:spcAft>
                <a:spcPts val="2400"/>
              </a:spcAft>
              <a:buFont typeface="Arial"/>
              <a:buChar char="•"/>
            </a:pPr>
            <a:r>
              <a:rPr lang="en-US" dirty="0" smtClean="0">
                <a:latin typeface="Arial"/>
              </a:rPr>
              <a:t>Conclusion – Capital Reserve funds normally can’t be a special revenue fund.</a:t>
            </a:r>
          </a:p>
          <a:p>
            <a:pPr marL="230188" indent="-230188">
              <a:spcBef>
                <a:spcPts val="600"/>
              </a:spcBef>
              <a:spcAft>
                <a:spcPts val="2400"/>
              </a:spcAft>
              <a:buFont typeface="Arial"/>
              <a:buChar char="•"/>
            </a:pPr>
            <a:r>
              <a:rPr lang="en-US" dirty="0" smtClean="0">
                <a:latin typeface="Arial"/>
              </a:rPr>
              <a:t>Capital Reserve will most likely be either in the general fund or capital project funds.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6252257"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Capital Reserve Fund – General Fund</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3908762"/>
          </a:xfrm>
          <a:prstGeom prst="rect">
            <a:avLst/>
          </a:prstGeom>
          <a:noFill/>
        </p:spPr>
        <p:txBody>
          <a:bodyPr wrap="square" rtlCol="0">
            <a:spAutoFit/>
          </a:bodyPr>
          <a:lstStyle/>
          <a:p>
            <a:pPr marL="230188" indent="-230188">
              <a:spcBef>
                <a:spcPts val="1200"/>
              </a:spcBef>
              <a:buFont typeface="Arial"/>
              <a:buChar char="•"/>
            </a:pPr>
            <a:r>
              <a:rPr lang="en-US" dirty="0" smtClean="0">
                <a:latin typeface="Arial"/>
              </a:rPr>
              <a:t>If capital reserve funds are to be used for debt it should </a:t>
            </a:r>
            <a:r>
              <a:rPr lang="en-US" b="1" dirty="0" smtClean="0">
                <a:latin typeface="Arial"/>
              </a:rPr>
              <a:t>consolidated </a:t>
            </a:r>
            <a:r>
              <a:rPr lang="en-US" dirty="0" smtClean="0">
                <a:latin typeface="Arial"/>
              </a:rPr>
              <a:t>in the general fund for statement presentation.</a:t>
            </a:r>
          </a:p>
          <a:p>
            <a:pPr marL="230188" indent="-230188">
              <a:spcBef>
                <a:spcPts val="1200"/>
              </a:spcBef>
              <a:buFont typeface="Arial"/>
              <a:buChar char="•"/>
            </a:pPr>
            <a:r>
              <a:rPr lang="en-US" dirty="0" smtClean="0">
                <a:latin typeface="Arial"/>
              </a:rPr>
              <a:t>There is only one General Fund so any funds that are moved for reporting purposes into the general fund </a:t>
            </a:r>
            <a:r>
              <a:rPr lang="en-US" b="1" dirty="0" smtClean="0">
                <a:latin typeface="Arial"/>
              </a:rPr>
              <a:t>are consolidated not combined</a:t>
            </a:r>
            <a:r>
              <a:rPr lang="en-US" dirty="0" smtClean="0">
                <a:latin typeface="Arial"/>
              </a:rPr>
              <a:t>.</a:t>
            </a:r>
          </a:p>
          <a:p>
            <a:pPr marL="230188" indent="-230188">
              <a:spcBef>
                <a:spcPts val="1200"/>
              </a:spcBef>
              <a:buFont typeface="Arial"/>
              <a:buChar char="•"/>
            </a:pPr>
            <a:r>
              <a:rPr lang="en-US" dirty="0" smtClean="0">
                <a:latin typeface="Arial"/>
              </a:rPr>
              <a:t>Your report should not refer to subfunds of the general fund</a:t>
            </a:r>
          </a:p>
          <a:p>
            <a:pPr marL="230188" indent="-230188">
              <a:spcBef>
                <a:spcPts val="1200"/>
              </a:spcBef>
              <a:buFont typeface="Arial"/>
              <a:buChar char="•"/>
            </a:pPr>
            <a:r>
              <a:rPr lang="en-US" dirty="0" smtClean="0">
                <a:latin typeface="Arial"/>
              </a:rPr>
              <a:t>Capital Reserve Funds must still be budgeted and operated on your accounting system as separate funds.</a:t>
            </a:r>
          </a:p>
          <a:p>
            <a:pPr marL="230188" indent="-230188">
              <a:spcBef>
                <a:spcPts val="1200"/>
              </a:spcBef>
              <a:buFont typeface="Arial"/>
              <a:buChar char="•"/>
            </a:pPr>
            <a:r>
              <a:rPr lang="en-US" dirty="0" smtClean="0">
                <a:latin typeface="Arial"/>
              </a:rPr>
              <a:t>Cash in the Capital Reserve Funds presented in either the General Fund or possibly a Capital Project Fund in accordance with GASB 34 </a:t>
            </a:r>
            <a:r>
              <a:rPr lang="en-US" normalizeH="1" dirty="0" smtClean="0">
                <a:latin typeface="Aharoni"/>
                <a:cs typeface="Aharoni"/>
              </a:rPr>
              <a:t>¶ </a:t>
            </a:r>
            <a:r>
              <a:rPr lang="en-US" dirty="0" smtClean="0">
                <a:latin typeface="Arial" pitchFamily="34" charset="0"/>
                <a:cs typeface="Arial" pitchFamily="34" charset="0"/>
              </a:rPr>
              <a:t>99 should be reported as restricted cash.</a:t>
            </a:r>
          </a:p>
          <a:p>
            <a:pPr marL="230188" indent="-230188">
              <a:spcBef>
                <a:spcPts val="1200"/>
              </a:spcBef>
            </a:pPr>
            <a:endParaRPr lang="en-US" dirty="0" smtClean="0">
              <a:latin typeface="Arial"/>
            </a:endParaRPr>
          </a:p>
        </p:txBody>
      </p:sp>
      <p:sp>
        <p:nvSpPr>
          <p:cNvPr id="4" name="Rectangle 3"/>
          <p:cNvSpPr/>
          <p:nvPr/>
        </p:nvSpPr>
        <p:spPr>
          <a:xfrm>
            <a:off x="396815" y="4764159"/>
            <a:ext cx="8013940" cy="1200329"/>
          </a:xfrm>
          <a:prstGeom prst="rect">
            <a:avLst/>
          </a:prstGeom>
        </p:spPr>
        <p:txBody>
          <a:bodyPr wrap="square">
            <a:spAutoFit/>
          </a:bodyPr>
          <a:lstStyle/>
          <a:p>
            <a:r>
              <a:rPr lang="en-US" dirty="0" smtClean="0"/>
              <a:t>“Restricted assets should be reported when restrictions (as defined in paragraph 34) on asset use change the nature or normal understanding of the availability of the asset.”</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6479659"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Questions &amp; Guidance Units will Need </a:t>
            </a:r>
          </a:p>
        </p:txBody>
      </p:sp>
      <p:sp>
        <p:nvSpPr>
          <p:cNvPr id="10" name="TextBox 9"/>
          <p:cNvSpPr txBox="1"/>
          <p:nvPr/>
        </p:nvSpPr>
        <p:spPr>
          <a:xfrm>
            <a:off x="203204" y="1056630"/>
            <a:ext cx="8562196" cy="5252720"/>
          </a:xfrm>
          <a:prstGeom prst="rect">
            <a:avLst/>
          </a:prstGeom>
          <a:noFill/>
        </p:spPr>
        <p:txBody>
          <a:bodyPr wrap="square" rtlCol="0">
            <a:spAutoFit/>
          </a:bodyPr>
          <a:lstStyle/>
          <a:p>
            <a:pPr marL="461963" indent="-231775">
              <a:spcBef>
                <a:spcPts val="1000"/>
              </a:spcBef>
              <a:buFont typeface="Arial"/>
              <a:buChar char="•"/>
            </a:pPr>
            <a:r>
              <a:rPr lang="en-US" dirty="0" smtClean="0">
                <a:solidFill>
                  <a:schemeClr val="tx2">
                    <a:lumMod val="50000"/>
                  </a:schemeClr>
                </a:solidFill>
                <a:latin typeface="Arial"/>
                <a:cs typeface="Arial"/>
              </a:rPr>
              <a:t>Classification of Funds</a:t>
            </a:r>
          </a:p>
          <a:p>
            <a:pPr marL="932150" lvl="1" indent="-231775">
              <a:spcBef>
                <a:spcPts val="1000"/>
              </a:spcBef>
              <a:buFont typeface="Arial"/>
              <a:buChar char="•"/>
            </a:pPr>
            <a:r>
              <a:rPr lang="en-US" dirty="0" smtClean="0">
                <a:solidFill>
                  <a:schemeClr val="tx2">
                    <a:lumMod val="50000"/>
                  </a:schemeClr>
                </a:solidFill>
                <a:latin typeface="Arial"/>
                <a:cs typeface="Arial"/>
              </a:rPr>
              <a:t>How do I budget my Funds?</a:t>
            </a:r>
          </a:p>
          <a:p>
            <a:pPr marL="932150" lvl="1" indent="-231775">
              <a:spcBef>
                <a:spcPts val="1000"/>
              </a:spcBef>
              <a:buFont typeface="Arial"/>
              <a:buChar char="•"/>
            </a:pPr>
            <a:r>
              <a:rPr lang="en-US" dirty="0" smtClean="0">
                <a:solidFill>
                  <a:schemeClr val="tx2">
                    <a:lumMod val="50000"/>
                  </a:schemeClr>
                </a:solidFill>
                <a:latin typeface="Arial"/>
                <a:cs typeface="Arial"/>
              </a:rPr>
              <a:t>Do I have to change how the funds are in my financial system?</a:t>
            </a:r>
          </a:p>
          <a:p>
            <a:pPr marL="932150" lvl="1" indent="-231775">
              <a:spcBef>
                <a:spcPts val="1000"/>
              </a:spcBef>
              <a:buFont typeface="Arial"/>
              <a:buChar char="•"/>
            </a:pPr>
            <a:r>
              <a:rPr lang="en-US" dirty="0" smtClean="0">
                <a:solidFill>
                  <a:schemeClr val="tx2">
                    <a:lumMod val="50000"/>
                  </a:schemeClr>
                </a:solidFill>
                <a:latin typeface="Arial"/>
                <a:cs typeface="Arial"/>
              </a:rPr>
              <a:t>Fund type classifications can depend on a unit’s policies, so you could have clients with different results for similar funds.</a:t>
            </a:r>
          </a:p>
          <a:p>
            <a:pPr marL="461963" indent="-231775">
              <a:spcBef>
                <a:spcPts val="1000"/>
              </a:spcBef>
              <a:buFont typeface="Arial" pitchFamily="34" charset="0"/>
              <a:buChar char="•"/>
            </a:pPr>
            <a:r>
              <a:rPr lang="en-US" dirty="0" smtClean="0">
                <a:solidFill>
                  <a:schemeClr val="tx2">
                    <a:lumMod val="50000"/>
                  </a:schemeClr>
                </a:solidFill>
                <a:latin typeface="Arial"/>
                <a:cs typeface="Arial"/>
              </a:rPr>
              <a:t>Classification of Fund Balance</a:t>
            </a:r>
          </a:p>
          <a:p>
            <a:pPr marL="932150" lvl="1" indent="-231775">
              <a:spcBef>
                <a:spcPts val="1000"/>
              </a:spcBef>
              <a:buFont typeface="Arial" pitchFamily="34" charset="0"/>
              <a:buChar char="•"/>
            </a:pPr>
            <a:r>
              <a:rPr lang="en-US" dirty="0" smtClean="0">
                <a:solidFill>
                  <a:schemeClr val="tx2">
                    <a:lumMod val="50000"/>
                  </a:schemeClr>
                </a:solidFill>
                <a:latin typeface="Arial"/>
                <a:cs typeface="Arial"/>
              </a:rPr>
              <a:t>Spending policy will determine how fund balance will be classified.</a:t>
            </a:r>
          </a:p>
          <a:p>
            <a:pPr marL="932150" lvl="1" indent="-231775">
              <a:spcBef>
                <a:spcPts val="1000"/>
              </a:spcBef>
              <a:buFont typeface="Arial" pitchFamily="34" charset="0"/>
              <a:buChar char="•"/>
            </a:pPr>
            <a:r>
              <a:rPr lang="en-US" dirty="0" smtClean="0">
                <a:solidFill>
                  <a:schemeClr val="tx2">
                    <a:lumMod val="50000"/>
                  </a:schemeClr>
                </a:solidFill>
                <a:latin typeface="Arial"/>
                <a:cs typeface="Arial"/>
              </a:rPr>
              <a:t>Different spending policies could result in different fund balance classifications</a:t>
            </a:r>
          </a:p>
          <a:p>
            <a:pPr marL="461963" indent="-231775">
              <a:spcBef>
                <a:spcPts val="1000"/>
              </a:spcBef>
              <a:buFont typeface="Arial" pitchFamily="34" charset="0"/>
              <a:buChar char="•"/>
            </a:pPr>
            <a:r>
              <a:rPr lang="en-US" dirty="0" smtClean="0">
                <a:solidFill>
                  <a:schemeClr val="tx2">
                    <a:lumMod val="50000"/>
                  </a:schemeClr>
                </a:solidFill>
                <a:latin typeface="Arial"/>
                <a:cs typeface="Arial"/>
              </a:rPr>
              <a:t>Does my fund balance policy qualify under GASB 54 as committed? </a:t>
            </a:r>
          </a:p>
          <a:p>
            <a:pPr marL="461963" indent="-231775">
              <a:spcBef>
                <a:spcPts val="1000"/>
              </a:spcBef>
              <a:buFont typeface="Arial" pitchFamily="34" charset="0"/>
              <a:buChar char="•"/>
            </a:pPr>
            <a:r>
              <a:rPr lang="en-US" dirty="0" smtClean="0">
                <a:solidFill>
                  <a:schemeClr val="tx2">
                    <a:lumMod val="50000"/>
                  </a:schemeClr>
                </a:solidFill>
                <a:latin typeface="Arial"/>
                <a:cs typeface="Arial"/>
              </a:rPr>
              <a:t>GASB 54 has potential to affect: MD&amp;A, government-wide, fund statements, notes, supplemental statements and statistical schedules.</a:t>
            </a:r>
          </a:p>
          <a:p>
            <a:pPr marL="932150" lvl="1" indent="-231775">
              <a:spcBef>
                <a:spcPts val="1000"/>
              </a:spcBef>
              <a:buFont typeface="Arial" pitchFamily="34" charset="0"/>
              <a:buChar char="•"/>
            </a:pPr>
            <a:endParaRPr lang="en-US" dirty="0" smtClean="0">
              <a:solidFill>
                <a:schemeClr val="tx2">
                  <a:lumMod val="50000"/>
                </a:schemeClr>
              </a:solidFill>
              <a:latin typeface="Arial"/>
              <a:cs typeface="Arial"/>
            </a:endParaRPr>
          </a:p>
          <a:p>
            <a:pPr marL="461963" indent="-231775">
              <a:spcBef>
                <a:spcPts val="1000"/>
              </a:spcBef>
              <a:buFont typeface="Arial"/>
              <a:buChar char="•"/>
            </a:pPr>
            <a:endParaRPr lang="en-US" dirty="0" smtClean="0">
              <a:solidFill>
                <a:schemeClr val="tx2">
                  <a:lumMod val="50000"/>
                </a:schemeClr>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655" y="126124"/>
            <a:ext cx="8681545" cy="369332"/>
          </a:xfrm>
          <a:prstGeom prst="rect">
            <a:avLst/>
          </a:prstGeom>
          <a:noFill/>
        </p:spPr>
        <p:txBody>
          <a:bodyPr wrap="square" rtlCol="0">
            <a:spAutoFit/>
          </a:bodyPr>
          <a:lstStyle/>
          <a:p>
            <a:r>
              <a:rPr lang="en-US" dirty="0" smtClean="0"/>
              <a:t>Proper Presentation – Impacts Perception of Fiscal Health</a:t>
            </a:r>
            <a:endParaRPr lang="en-US" dirty="0"/>
          </a:p>
        </p:txBody>
      </p:sp>
      <p:graphicFrame>
        <p:nvGraphicFramePr>
          <p:cNvPr id="5" name="Table 4"/>
          <p:cNvGraphicFramePr>
            <a:graphicFrameLocks noGrp="1"/>
          </p:cNvGraphicFramePr>
          <p:nvPr/>
        </p:nvGraphicFramePr>
        <p:xfrm>
          <a:off x="3288888" y="788271"/>
          <a:ext cx="5550311" cy="5349769"/>
        </p:xfrm>
        <a:graphic>
          <a:graphicData uri="http://schemas.openxmlformats.org/drawingml/2006/table">
            <a:tbl>
              <a:tblPr/>
              <a:tblGrid>
                <a:gridCol w="2086108"/>
                <a:gridCol w="1090465"/>
                <a:gridCol w="104306"/>
                <a:gridCol w="1090465"/>
                <a:gridCol w="88502"/>
                <a:gridCol w="1090465"/>
              </a:tblGrid>
              <a:tr h="179264">
                <a:tc>
                  <a:txBody>
                    <a:bodyPr/>
                    <a:lstStyle/>
                    <a:p>
                      <a:pPr algn="l" fontAlgn="b"/>
                      <a:endParaRPr lang="en-US" sz="800" b="0" i="0" u="none" strike="noStrike" dirty="0">
                        <a:solidFill>
                          <a:srgbClr val="000000"/>
                        </a:solidFill>
                        <a:latin typeface="Calibri"/>
                      </a:endParaRPr>
                    </a:p>
                  </a:txBody>
                  <a:tcPr marL="6842" marR="6842" marT="684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rgbClr val="000000"/>
                          </a:solidFill>
                          <a:latin typeface="Arial"/>
                        </a:rPr>
                        <a:t>Pre - Consolidation</a:t>
                      </a: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dirty="0">
                        <a:solidFill>
                          <a:srgbClr val="000000"/>
                        </a:solidFill>
                        <a:latin typeface="Arial"/>
                      </a:endParaRP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rgbClr val="000000"/>
                          </a:solidFill>
                          <a:latin typeface="Arial"/>
                        </a:rPr>
                        <a:t>A</a:t>
                      </a: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600" b="1" i="0" u="none" strike="noStrike" dirty="0">
                        <a:solidFill>
                          <a:srgbClr val="000000"/>
                        </a:solidFill>
                        <a:latin typeface="Arial"/>
                      </a:endParaRP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rgbClr val="000000"/>
                          </a:solidFill>
                          <a:latin typeface="Arial"/>
                        </a:rPr>
                        <a:t>B</a:t>
                      </a: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8227">
                <a:tc>
                  <a:txBody>
                    <a:bodyPr/>
                    <a:lstStyle/>
                    <a:p>
                      <a:pPr algn="l" fontAlgn="b"/>
                      <a:endParaRPr lang="en-US" sz="800" b="0" i="0" u="none" strike="noStrike" dirty="0">
                        <a:solidFill>
                          <a:srgbClr val="000000"/>
                        </a:solidFill>
                        <a:latin typeface="Calibri"/>
                      </a:endParaRPr>
                    </a:p>
                  </a:txBody>
                  <a:tcPr marL="6842" marR="6842" marT="684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rgbClr val="000000"/>
                          </a:solidFill>
                          <a:latin typeface="Arial"/>
                        </a:rPr>
                        <a:t>General</a:t>
                      </a: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latin typeface="Arial"/>
                        </a:rPr>
                        <a:t> </a:t>
                      </a: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dirty="0">
                          <a:solidFill>
                            <a:srgbClr val="000000"/>
                          </a:solidFill>
                          <a:latin typeface="Arial"/>
                        </a:rPr>
                        <a:t>General</a:t>
                      </a: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1" i="0" u="none" strike="noStrike" dirty="0">
                        <a:solidFill>
                          <a:srgbClr val="000000"/>
                        </a:solidFill>
                        <a:latin typeface="Arial"/>
                      </a:endParaRP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600" b="1" i="0" u="none" strike="noStrike" dirty="0">
                          <a:solidFill>
                            <a:srgbClr val="000000"/>
                          </a:solidFill>
                          <a:latin typeface="Arial"/>
                        </a:rPr>
                        <a:t>General</a:t>
                      </a:r>
                    </a:p>
                  </a:txBody>
                  <a:tcPr marL="6842" marR="6842" marT="6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79264">
                <a:tc>
                  <a:txBody>
                    <a:bodyPr/>
                    <a:lstStyle/>
                    <a:p>
                      <a:pPr algn="l" fontAlgn="b"/>
                      <a:endParaRPr lang="en-US" sz="700" b="1" i="0" u="none" strike="noStrike" dirty="0">
                        <a:solidFill>
                          <a:srgbClr val="000000"/>
                        </a:solidFill>
                        <a:latin typeface="Arial"/>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12700" cap="flat" cmpd="sng" algn="ctr">
                      <a:solidFill>
                        <a:srgbClr val="000000"/>
                      </a:solidFill>
                      <a:prstDash val="solid"/>
                      <a:round/>
                      <a:headEnd type="none" w="med" len="med"/>
                      <a:tailEnd type="none" w="med" len="med"/>
                    </a:lnT>
                    <a:lnB>
                      <a:noFill/>
                    </a:lnB>
                  </a:tcPr>
                </a:tc>
              </a:tr>
              <a:tr h="328411">
                <a:tc>
                  <a:txBody>
                    <a:bodyPr/>
                    <a:lstStyle/>
                    <a:p>
                      <a:pPr algn="l" fontAlgn="b"/>
                      <a:r>
                        <a:rPr lang="en-US" sz="800" b="0" i="0" u="none" strike="noStrike" dirty="0">
                          <a:solidFill>
                            <a:srgbClr val="000000"/>
                          </a:solidFill>
                          <a:latin typeface="Calibri"/>
                        </a:rPr>
                        <a:t>Cash and investments</a:t>
                      </a: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                 158,000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                 458,000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                 158,000 </a:t>
                      </a:r>
                    </a:p>
                  </a:txBody>
                  <a:tcPr marL="6842" marR="6842" marT="6842" marB="0" anchor="b">
                    <a:lnL>
                      <a:noFill/>
                    </a:lnL>
                    <a:lnR>
                      <a:noFill/>
                    </a:lnR>
                    <a:lnT>
                      <a:noFill/>
                    </a:lnT>
                    <a:lnB>
                      <a:noFill/>
                    </a:lnB>
                  </a:tcPr>
                </a:tc>
              </a:tr>
              <a:tr h="328411">
                <a:tc>
                  <a:txBody>
                    <a:bodyPr/>
                    <a:lstStyle/>
                    <a:p>
                      <a:pPr algn="l" fontAlgn="b"/>
                      <a:r>
                        <a:rPr lang="en-US" sz="800" b="0" i="0" u="none" strike="noStrike" dirty="0">
                          <a:solidFill>
                            <a:srgbClr val="000000"/>
                          </a:solidFill>
                          <a:latin typeface="Calibri"/>
                        </a:rPr>
                        <a:t>Taxes Receivable</a:t>
                      </a: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7,700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7,700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7,700 </a:t>
                      </a:r>
                    </a:p>
                  </a:txBody>
                  <a:tcPr marL="6842" marR="6842" marT="6842" marB="0" anchor="b">
                    <a:lnL>
                      <a:noFill/>
                    </a:lnL>
                    <a:lnR>
                      <a:noFill/>
                    </a:lnR>
                    <a:lnT>
                      <a:noFill/>
                    </a:lnT>
                    <a:lnB>
                      <a:noFill/>
                    </a:lnB>
                  </a:tcPr>
                </a:tc>
              </a:tr>
              <a:tr h="328411">
                <a:tc>
                  <a:txBody>
                    <a:bodyPr/>
                    <a:lstStyle/>
                    <a:p>
                      <a:pPr algn="l" fontAlgn="b"/>
                      <a:r>
                        <a:rPr lang="en-US" sz="800" b="0" i="0" u="none" strike="noStrike" dirty="0">
                          <a:solidFill>
                            <a:srgbClr val="000000"/>
                          </a:solidFill>
                          <a:latin typeface="Calibri"/>
                        </a:rPr>
                        <a:t>Accounts Receivable</a:t>
                      </a: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1,950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1,950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1,950 </a:t>
                      </a:r>
                    </a:p>
                  </a:txBody>
                  <a:tcPr marL="6842" marR="6842" marT="6842" marB="0" anchor="b">
                    <a:lnL>
                      <a:noFill/>
                    </a:lnL>
                    <a:lnR>
                      <a:noFill/>
                    </a:lnR>
                    <a:lnT>
                      <a:noFill/>
                    </a:lnT>
                    <a:lnB>
                      <a:noFill/>
                    </a:lnB>
                  </a:tcPr>
                </a:tc>
              </a:tr>
              <a:tr h="324466">
                <a:tc>
                  <a:txBody>
                    <a:bodyPr/>
                    <a:lstStyle/>
                    <a:p>
                      <a:pPr algn="l" fontAlgn="b"/>
                      <a:r>
                        <a:rPr lang="en-US" sz="800" b="0" i="0" u="none" strike="noStrike" dirty="0">
                          <a:solidFill>
                            <a:srgbClr val="000000"/>
                          </a:solidFill>
                          <a:latin typeface="Calibri"/>
                        </a:rPr>
                        <a:t>Inventories</a:t>
                      </a: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14,200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14,200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14,200 </a:t>
                      </a:r>
                    </a:p>
                  </a:txBody>
                  <a:tcPr marL="6842" marR="6842" marT="6842" marB="0" anchor="b">
                    <a:lnL>
                      <a:noFill/>
                    </a:lnL>
                    <a:lnR>
                      <a:noFill/>
                    </a:lnR>
                    <a:lnT>
                      <a:noFill/>
                    </a:lnT>
                    <a:lnB>
                      <a:noFill/>
                    </a:lnB>
                  </a:tcPr>
                </a:tc>
              </a:tr>
              <a:tr h="328411">
                <a:tc>
                  <a:txBody>
                    <a:bodyPr/>
                    <a:lstStyle/>
                    <a:p>
                      <a:pPr algn="l" fontAlgn="b"/>
                      <a:r>
                        <a:rPr lang="en-US" sz="800" b="0" i="0" u="none" strike="noStrike" dirty="0">
                          <a:solidFill>
                            <a:srgbClr val="000000"/>
                          </a:solidFill>
                          <a:latin typeface="Calibri"/>
                        </a:rPr>
                        <a:t>Restricted Cash</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300,000 </a:t>
                      </a: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r>
              <a:tr h="328411">
                <a:tc>
                  <a:txBody>
                    <a:bodyPr/>
                    <a:lstStyle/>
                    <a:p>
                      <a:pPr algn="l" fontAlgn="b"/>
                      <a:r>
                        <a:rPr lang="en-US" sz="800" b="1" i="0" u="none" strike="noStrike" dirty="0">
                          <a:solidFill>
                            <a:srgbClr val="000000"/>
                          </a:solidFill>
                          <a:latin typeface="Calibri"/>
                        </a:rPr>
                        <a:t>Total assets</a:t>
                      </a:r>
                    </a:p>
                  </a:txBody>
                  <a:tcPr marL="6842" marR="6842" marT="6842" marB="0" anchor="b">
                    <a:lnL>
                      <a:noFill/>
                    </a:lnL>
                    <a:lnR>
                      <a:noFill/>
                    </a:lnR>
                    <a:lnT>
                      <a:noFill/>
                    </a:lnT>
                    <a:lnB>
                      <a:noFill/>
                    </a:lnB>
                  </a:tcPr>
                </a:tc>
                <a:tc>
                  <a:txBody>
                    <a:bodyPr/>
                    <a:lstStyle/>
                    <a:p>
                      <a:pPr algn="l" fontAlgn="b"/>
                      <a:r>
                        <a:rPr lang="en-US" sz="800" b="1" i="0" u="none" strike="noStrike" dirty="0">
                          <a:solidFill>
                            <a:srgbClr val="000000"/>
                          </a:solidFill>
                          <a:latin typeface="Calibri"/>
                        </a:rPr>
                        <a:t> $                 181,850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latin typeface="Calibri"/>
                        </a:rPr>
                        <a:t>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latin typeface="Calibri"/>
                        </a:rPr>
                        <a:t> $                 481,850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1" i="0" u="none" strike="noStrike" dirty="0">
                          <a:solidFill>
                            <a:srgbClr val="000000"/>
                          </a:solidFill>
                          <a:latin typeface="Calibri"/>
                        </a:rPr>
                        <a:t> $                 481,850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88227">
                <a:tc>
                  <a:txBody>
                    <a:bodyPr/>
                    <a:lstStyle/>
                    <a:p>
                      <a:pPr algn="l" fontAlgn="b"/>
                      <a:r>
                        <a:rPr lang="en-US" sz="800" b="1" i="0" u="none" strike="noStrike" dirty="0">
                          <a:solidFill>
                            <a:srgbClr val="000000"/>
                          </a:solidFill>
                          <a:latin typeface="Calibri"/>
                        </a:rPr>
                        <a:t>Liabilities:</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w="25400" cap="flat" cmpd="dbl" algn="ctr">
                      <a:solidFill>
                        <a:srgbClr val="000000"/>
                      </a:solidFill>
                      <a:prstDash val="solid"/>
                      <a:round/>
                      <a:headEnd type="none" w="med" len="med"/>
                      <a:tailEnd type="none" w="med" len="med"/>
                    </a:lnT>
                    <a:lnB>
                      <a:noFill/>
                    </a:lnB>
                  </a:tcPr>
                </a:tc>
              </a:tr>
              <a:tr h="367491">
                <a:tc>
                  <a:txBody>
                    <a:bodyPr/>
                    <a:lstStyle/>
                    <a:p>
                      <a:pPr algn="l" fontAlgn="b"/>
                      <a:r>
                        <a:rPr lang="en-US" sz="800" b="0" i="0" u="none" strike="noStrike" dirty="0">
                          <a:solidFill>
                            <a:srgbClr val="000000"/>
                          </a:solidFill>
                          <a:latin typeface="Calibri"/>
                        </a:rPr>
                        <a:t>Accounts Payable</a:t>
                      </a:r>
                    </a:p>
                  </a:txBody>
                  <a:tcPr marL="61576"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                   43,600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                   43,600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0" i="0" u="none" strike="noStrike" dirty="0">
                          <a:solidFill>
                            <a:srgbClr val="000000"/>
                          </a:solidFill>
                          <a:latin typeface="Calibri"/>
                        </a:rPr>
                        <a:t> $                   43,600 </a:t>
                      </a:r>
                    </a:p>
                  </a:txBody>
                  <a:tcPr marL="6842" marR="6842" marT="6842" marB="0" anchor="b">
                    <a:lnL>
                      <a:noFill/>
                    </a:lnL>
                    <a:lnR>
                      <a:noFill/>
                    </a:lnR>
                    <a:lnT>
                      <a:noFill/>
                    </a:lnT>
                    <a:lnB>
                      <a:noFill/>
                    </a:lnB>
                  </a:tcPr>
                </a:tc>
              </a:tr>
              <a:tr h="168688">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Fund balances:</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Nonspendable:</a:t>
                      </a:r>
                    </a:p>
                  </a:txBody>
                  <a:tcPr marL="61576"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r>
              <a:tr h="170300">
                <a:tc>
                  <a:txBody>
                    <a:bodyPr/>
                    <a:lstStyle/>
                    <a:p>
                      <a:pPr algn="l" fontAlgn="b"/>
                      <a:r>
                        <a:rPr lang="en-US" sz="800" b="0" i="0" u="none" strike="noStrike" dirty="0">
                          <a:solidFill>
                            <a:srgbClr val="000000"/>
                          </a:solidFill>
                          <a:latin typeface="Calibri"/>
                        </a:rPr>
                        <a:t>Inventories</a:t>
                      </a:r>
                    </a:p>
                  </a:txBody>
                  <a:tcPr marL="12315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14,200 </a:t>
                      </a:r>
                    </a:p>
                  </a:txBody>
                  <a:tcPr marL="6842" marR="6842" marT="6842" marB="0" anchor="b">
                    <a:lnL>
                      <a:noFill/>
                    </a:lnL>
                    <a:lnR>
                      <a:noFill/>
                    </a:lnR>
                    <a:lnT>
                      <a:noFill/>
                    </a:lnT>
                    <a:lnB>
                      <a:noFill/>
                    </a:lnB>
                  </a:tcPr>
                </a:tc>
                <a:tc>
                  <a:txBody>
                    <a:bodyPr/>
                    <a:lstStyle/>
                    <a:p>
                      <a:pPr algn="l" fontAlgn="b"/>
                      <a:endParaRPr lang="en-US" sz="700" b="0" i="0" u="none" strike="noStrike" dirty="0">
                        <a:solidFill>
                          <a:srgbClr val="000000"/>
                        </a:solidFill>
                        <a:latin typeface="Arial"/>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14,200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14,200 </a:t>
                      </a: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Restricted:</a:t>
                      </a:r>
                    </a:p>
                  </a:txBody>
                  <a:tcPr marL="61576"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Stabilization by State Statute</a:t>
                      </a:r>
                    </a:p>
                  </a:txBody>
                  <a:tcPr marL="12315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35,430 </a:t>
                      </a:r>
                    </a:p>
                  </a:txBody>
                  <a:tcPr marL="6842" marR="6842" marT="6842" marB="0" anchor="b">
                    <a:lnL>
                      <a:noFill/>
                    </a:lnL>
                    <a:lnR>
                      <a:noFill/>
                    </a:lnR>
                    <a:lnT>
                      <a:noFill/>
                    </a:lnT>
                    <a:lnB>
                      <a:noFill/>
                    </a:lnB>
                  </a:tcPr>
                </a:tc>
                <a:tc>
                  <a:txBody>
                    <a:bodyPr/>
                    <a:lstStyle/>
                    <a:p>
                      <a:pPr algn="l" fontAlgn="b"/>
                      <a:endParaRPr lang="en-US" sz="700" b="0" i="0" u="none" strike="noStrike" dirty="0">
                        <a:solidFill>
                          <a:srgbClr val="000000"/>
                        </a:solidFill>
                        <a:latin typeface="Arial"/>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35,430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35,430 </a:t>
                      </a: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  Committed - Tax revaluation</a:t>
                      </a:r>
                    </a:p>
                  </a:txBody>
                  <a:tcPr marL="6842" marR="6842" marT="6842" marB="0" anchor="b">
                    <a:lnL>
                      <a:noFill/>
                    </a:lnL>
                    <a:lnR>
                      <a:noFill/>
                    </a:lnR>
                    <a:lnT>
                      <a:noFill/>
                    </a:lnT>
                    <a:lnB>
                      <a:noFill/>
                    </a:lnB>
                  </a:tcPr>
                </a:tc>
                <a:tc>
                  <a:txBody>
                    <a:bodyPr/>
                    <a:lstStyle/>
                    <a:p>
                      <a:pPr algn="l" fontAlgn="b"/>
                      <a:endParaRPr lang="en-US" sz="700" b="0" i="0" u="none" strike="noStrike" dirty="0">
                        <a:solidFill>
                          <a:srgbClr val="000000"/>
                        </a:solidFill>
                        <a:latin typeface="Arial"/>
                      </a:endParaRPr>
                    </a:p>
                  </a:txBody>
                  <a:tcPr marL="6842" marR="6842" marT="6842" marB="0" anchor="b">
                    <a:lnL>
                      <a:noFill/>
                    </a:lnL>
                    <a:lnR>
                      <a:noFill/>
                    </a:lnR>
                    <a:lnT>
                      <a:noFill/>
                    </a:lnT>
                    <a:lnB>
                      <a:noFill/>
                    </a:lnB>
                  </a:tcPr>
                </a:tc>
                <a:tc>
                  <a:txBody>
                    <a:bodyPr/>
                    <a:lstStyle/>
                    <a:p>
                      <a:pPr algn="l" fontAlgn="b"/>
                      <a:endParaRPr lang="en-US" sz="700" b="0" i="0" u="none" strike="noStrike" dirty="0">
                        <a:solidFill>
                          <a:srgbClr val="000000"/>
                        </a:solidFill>
                        <a:latin typeface="Arial"/>
                      </a:endParaRPr>
                    </a:p>
                  </a:txBody>
                  <a:tcPr marL="6842" marR="6842" marT="6842" marB="0" anchor="b">
                    <a:lnL>
                      <a:noFill/>
                    </a:lnL>
                    <a:lnR>
                      <a:noFill/>
                    </a:lnR>
                    <a:lnT>
                      <a:noFill/>
                    </a:lnT>
                    <a:lnB>
                      <a:noFill/>
                    </a:lnB>
                  </a:tcPr>
                </a:tc>
                <a:tc>
                  <a:txBody>
                    <a:bodyPr/>
                    <a:lstStyle/>
                    <a:p>
                      <a:pPr algn="l" fontAlgn="b"/>
                      <a:endParaRPr lang="en-US" sz="700" b="0" i="0" u="none" strike="noStrike" dirty="0">
                        <a:solidFill>
                          <a:srgbClr val="000000"/>
                        </a:solidFill>
                        <a:latin typeface="Arial"/>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300,000 </a:t>
                      </a: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Assigned:</a:t>
                      </a:r>
                    </a:p>
                  </a:txBody>
                  <a:tcPr marL="61576"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Subsequent years expenditures</a:t>
                      </a:r>
                    </a:p>
                  </a:txBody>
                  <a:tcPr marL="61576"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5,000 </a:t>
                      </a:r>
                    </a:p>
                  </a:txBody>
                  <a:tcPr marL="6842" marR="6842" marT="6842" marB="0" anchor="b">
                    <a:lnL>
                      <a:noFill/>
                    </a:lnL>
                    <a:lnR>
                      <a:noFill/>
                    </a:lnR>
                    <a:lnT>
                      <a:noFill/>
                    </a:lnT>
                    <a:lnB>
                      <a:noFill/>
                    </a:lnB>
                  </a:tcPr>
                </a:tc>
                <a:tc>
                  <a:txBody>
                    <a:bodyPr/>
                    <a:lstStyle/>
                    <a:p>
                      <a:pPr algn="l" fontAlgn="b"/>
                      <a:endParaRPr lang="en-US" sz="700" b="0" i="0" u="none" strike="noStrike" dirty="0">
                        <a:solidFill>
                          <a:srgbClr val="000000"/>
                        </a:solidFill>
                        <a:latin typeface="Arial"/>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5,000 </a:t>
                      </a:r>
                    </a:p>
                  </a:txBody>
                  <a:tcPr marL="6842" marR="6842" marT="6842"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5,000 </a:t>
                      </a:r>
                    </a:p>
                  </a:txBody>
                  <a:tcPr marL="6842" marR="6842" marT="6842" marB="0" anchor="b">
                    <a:lnL>
                      <a:noFill/>
                    </a:lnL>
                    <a:lnR>
                      <a:noFill/>
                    </a:lnR>
                    <a:lnT>
                      <a:noFill/>
                    </a:lnT>
                    <a:lnB>
                      <a:noFill/>
                    </a:lnB>
                  </a:tcPr>
                </a:tc>
              </a:tr>
              <a:tr h="179264">
                <a:tc>
                  <a:txBody>
                    <a:bodyPr/>
                    <a:lstStyle/>
                    <a:p>
                      <a:pPr algn="l" fontAlgn="b"/>
                      <a:r>
                        <a:rPr lang="en-US" sz="800" b="0" i="0" u="none" strike="noStrike" dirty="0">
                          <a:solidFill>
                            <a:srgbClr val="000000"/>
                          </a:solidFill>
                          <a:latin typeface="Calibri"/>
                        </a:rPr>
                        <a:t>Unassigned:</a:t>
                      </a:r>
                    </a:p>
                  </a:txBody>
                  <a:tcPr marL="61576"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40,020 </a:t>
                      </a: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latin typeface="Arial"/>
                      </a:endParaRP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latin typeface="Arial"/>
                        </a:rPr>
                        <a:t>               340,020 </a:t>
                      </a: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700" b="0" i="0" u="none" strike="noStrike" dirty="0">
                          <a:solidFill>
                            <a:srgbClr val="000000"/>
                          </a:solidFill>
                          <a:latin typeface="Arial"/>
                        </a:rPr>
                        <a:t>                40,020 </a:t>
                      </a:r>
                    </a:p>
                  </a:txBody>
                  <a:tcPr marL="6842" marR="6842" marT="6842" marB="0" anchor="b">
                    <a:lnL>
                      <a:noFill/>
                    </a:lnL>
                    <a:lnR>
                      <a:noFill/>
                    </a:lnR>
                    <a:lnT>
                      <a:noFill/>
                    </a:lnT>
                    <a:lnB w="6350" cap="flat" cmpd="sng" algn="ctr">
                      <a:solidFill>
                        <a:srgbClr val="000000"/>
                      </a:solidFill>
                      <a:prstDash val="solid"/>
                      <a:round/>
                      <a:headEnd type="none" w="med" len="med"/>
                      <a:tailEnd type="none" w="med" len="med"/>
                    </a:lnB>
                  </a:tcPr>
                </a:tc>
              </a:tr>
              <a:tr h="179264">
                <a:tc>
                  <a:txBody>
                    <a:bodyPr/>
                    <a:lstStyle/>
                    <a:p>
                      <a:pPr algn="l" fontAlgn="b"/>
                      <a:r>
                        <a:rPr lang="en-US" sz="800" b="1" i="0" u="none" strike="noStrike" dirty="0">
                          <a:solidFill>
                            <a:srgbClr val="000000"/>
                          </a:solidFill>
                          <a:latin typeface="Calibri"/>
                        </a:rPr>
                        <a:t>Total fund balances</a:t>
                      </a:r>
                    </a:p>
                  </a:txBody>
                  <a:tcPr marL="184727" marR="6842" marT="6842" marB="0" anchor="b">
                    <a:lnL>
                      <a:noFill/>
                    </a:lnL>
                    <a:lnR>
                      <a:noFill/>
                    </a:lnR>
                    <a:lnT>
                      <a:noFill/>
                    </a:lnT>
                    <a:lnB>
                      <a:noFill/>
                    </a:lnB>
                  </a:tcPr>
                </a:tc>
                <a:tc>
                  <a:txBody>
                    <a:bodyPr/>
                    <a:lstStyle/>
                    <a:p>
                      <a:pPr algn="l" fontAlgn="b"/>
                      <a:r>
                        <a:rPr lang="en-US" sz="700" b="1" i="0" u="none" strike="noStrike" dirty="0">
                          <a:solidFill>
                            <a:srgbClr val="000000"/>
                          </a:solidFill>
                          <a:latin typeface="Arial"/>
                        </a:rPr>
                        <a:t>               138,250 </a:t>
                      </a:r>
                    </a:p>
                  </a:txBody>
                  <a:tcPr marL="6842" marR="6842" marT="68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dirty="0">
                          <a:solidFill>
                            <a:srgbClr val="000000"/>
                          </a:solidFill>
                          <a:latin typeface="Arial"/>
                        </a:rPr>
                        <a:t> </a:t>
                      </a:r>
                    </a:p>
                  </a:txBody>
                  <a:tcPr marL="6842" marR="6842" marT="68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dirty="0">
                          <a:solidFill>
                            <a:srgbClr val="000000"/>
                          </a:solidFill>
                          <a:latin typeface="Arial"/>
                        </a:rPr>
                        <a:t>               438,250 </a:t>
                      </a:r>
                    </a:p>
                  </a:txBody>
                  <a:tcPr marL="6842" marR="6842" marT="68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700" b="1" i="0" u="none" strike="noStrike" dirty="0">
                          <a:solidFill>
                            <a:srgbClr val="000000"/>
                          </a:solidFill>
                          <a:latin typeface="Arial"/>
                        </a:rPr>
                        <a:t>               438,250 </a:t>
                      </a:r>
                    </a:p>
                  </a:txBody>
                  <a:tcPr marL="6842" marR="6842" marT="68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8411">
                <a:tc>
                  <a:txBody>
                    <a:bodyPr/>
                    <a:lstStyle/>
                    <a:p>
                      <a:pPr algn="l" fontAlgn="b"/>
                      <a:r>
                        <a:rPr lang="en-US" sz="800" b="1" i="0" u="none" strike="noStrike" dirty="0">
                          <a:solidFill>
                            <a:srgbClr val="000000"/>
                          </a:solidFill>
                          <a:latin typeface="Calibri"/>
                        </a:rPr>
                        <a:t>Total liabilities and fund balances</a:t>
                      </a:r>
                    </a:p>
                  </a:txBody>
                  <a:tcPr marL="6842" marR="6842" marT="6842" marB="0" anchor="b">
                    <a:lnL>
                      <a:noFill/>
                    </a:lnL>
                    <a:lnR>
                      <a:noFill/>
                    </a:lnR>
                    <a:lnT>
                      <a:noFill/>
                    </a:lnT>
                    <a:lnB>
                      <a:noFill/>
                    </a:lnB>
                  </a:tcPr>
                </a:tc>
                <a:tc>
                  <a:txBody>
                    <a:bodyPr/>
                    <a:lstStyle/>
                    <a:p>
                      <a:pPr algn="l" fontAlgn="b"/>
                      <a:r>
                        <a:rPr lang="en-US" sz="800" b="1" i="0" u="none" strike="noStrike" dirty="0">
                          <a:solidFill>
                            <a:srgbClr val="000000"/>
                          </a:solidFill>
                          <a:latin typeface="Calibri"/>
                        </a:rPr>
                        <a:t> $                 181,850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latin typeface="Calibri"/>
                        </a:rPr>
                        <a:t>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800" b="1" i="0" u="none" strike="noStrike" dirty="0">
                          <a:solidFill>
                            <a:srgbClr val="000000"/>
                          </a:solidFill>
                          <a:latin typeface="Calibri"/>
                        </a:rPr>
                        <a:t> $                 481,850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6842" marR="6842" marT="6842" marB="0" anchor="b">
                    <a:lnL>
                      <a:noFill/>
                    </a:lnL>
                    <a:lnR>
                      <a:noFill/>
                    </a:lnR>
                    <a:lnT>
                      <a:noFill/>
                    </a:lnT>
                    <a:lnB>
                      <a:noFill/>
                    </a:lnB>
                  </a:tcPr>
                </a:tc>
                <a:tc>
                  <a:txBody>
                    <a:bodyPr/>
                    <a:lstStyle/>
                    <a:p>
                      <a:pPr algn="l" fontAlgn="b"/>
                      <a:r>
                        <a:rPr lang="en-US" sz="800" b="1" i="0" u="none" strike="noStrike" dirty="0">
                          <a:solidFill>
                            <a:srgbClr val="000000"/>
                          </a:solidFill>
                          <a:latin typeface="Calibri"/>
                        </a:rPr>
                        <a:t> $                 481,850 </a:t>
                      </a:r>
                    </a:p>
                  </a:txBody>
                  <a:tcPr marL="6842" marR="6842" marT="684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157655" y="987972"/>
            <a:ext cx="2774731" cy="5078313"/>
          </a:xfrm>
          <a:prstGeom prst="rect">
            <a:avLst/>
          </a:prstGeom>
          <a:noFill/>
          <a:ln w="12700" cmpd="dbl">
            <a:solidFill>
              <a:schemeClr val="tx2"/>
            </a:solidFill>
          </a:ln>
        </p:spPr>
        <p:txBody>
          <a:bodyPr wrap="square" rtlCol="0">
            <a:spAutoFit/>
          </a:bodyPr>
          <a:lstStyle/>
          <a:p>
            <a:pPr>
              <a:buFont typeface="Arial" pitchFamily="34" charset="0"/>
              <a:buChar char="•"/>
            </a:pPr>
            <a:r>
              <a:rPr lang="en-US" dirty="0" smtClean="0"/>
              <a:t>Consolidate  - Tax Revaluation Fund with $300,000 of cash and Fund Balance.</a:t>
            </a:r>
          </a:p>
          <a:p>
            <a:pPr>
              <a:buFont typeface="Arial" pitchFamily="34" charset="0"/>
              <a:buChar char="•"/>
            </a:pPr>
            <a:endParaRPr lang="en-US" dirty="0" smtClean="0"/>
          </a:p>
          <a:p>
            <a:pPr>
              <a:buFont typeface="Arial" pitchFamily="34" charset="0"/>
              <a:buChar char="•"/>
            </a:pPr>
            <a:r>
              <a:rPr lang="en-US" dirty="0" smtClean="0"/>
              <a:t>Is Presentation A or B correct?</a:t>
            </a:r>
          </a:p>
          <a:p>
            <a:pPr>
              <a:buFont typeface="Arial" pitchFamily="34" charset="0"/>
              <a:buChar char="•"/>
            </a:pPr>
            <a:endParaRPr lang="en-US" dirty="0" smtClean="0"/>
          </a:p>
          <a:p>
            <a:pPr>
              <a:buFont typeface="Arial" pitchFamily="34" charset="0"/>
              <a:buChar char="•"/>
            </a:pPr>
            <a:r>
              <a:rPr lang="en-US" dirty="0" smtClean="0"/>
              <a:t>B is correct Answer</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Proper implementation of GASB 54 can have a significant effect on interpretation of a unit’s fiscal health and future management actions.</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6112170"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Capital Reserve Fund – Debt Service</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2062103"/>
          </a:xfrm>
          <a:prstGeom prst="rect">
            <a:avLst/>
          </a:prstGeom>
          <a:noFill/>
        </p:spPr>
        <p:txBody>
          <a:bodyPr wrap="square" rtlCol="0">
            <a:spAutoFit/>
          </a:bodyPr>
          <a:lstStyle/>
          <a:p>
            <a:pPr marL="288925" indent="-288925">
              <a:spcBef>
                <a:spcPts val="1200"/>
              </a:spcBef>
              <a:buFont typeface="Arial"/>
              <a:buChar char="•"/>
            </a:pPr>
            <a:r>
              <a:rPr lang="en-US" dirty="0" smtClean="0">
                <a:latin typeface="Arial"/>
              </a:rPr>
              <a:t>Funds accumulated in a debt service fund could have tax consequences as it relates to arbitrage/yield restriction calculations.</a:t>
            </a:r>
          </a:p>
          <a:p>
            <a:pPr marL="288925" indent="-288925">
              <a:spcBef>
                <a:spcPts val="1200"/>
              </a:spcBef>
              <a:buFont typeface="Arial"/>
              <a:buChar char="•"/>
            </a:pPr>
            <a:r>
              <a:rPr lang="en-US" dirty="0" smtClean="0">
                <a:latin typeface="Arial"/>
              </a:rPr>
              <a:t>Units with existing debt service funds might consider consolidation of a capital reserve fund; however, they need to make sure they have researched any possible tax consequences.</a:t>
            </a:r>
          </a:p>
          <a:p>
            <a:pPr marL="288925" indent="-288925">
              <a:spcBef>
                <a:spcPts val="1200"/>
              </a:spcBef>
              <a:buFont typeface="Arial"/>
              <a:buChar char="•"/>
            </a:pPr>
            <a:r>
              <a:rPr lang="en-US" b="1" dirty="0" smtClean="0">
                <a:latin typeface="Arial"/>
              </a:rPr>
              <a:t>GASB 54 should not cause a unit to set up a Debt Service Fund.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7309839"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Capital Reserve Fund – Capital Project Fund</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1631216"/>
          </a:xfrm>
          <a:prstGeom prst="rect">
            <a:avLst/>
          </a:prstGeom>
          <a:noFill/>
        </p:spPr>
        <p:txBody>
          <a:bodyPr wrap="square" rtlCol="0">
            <a:spAutoFit/>
          </a:bodyPr>
          <a:lstStyle/>
          <a:p>
            <a:pPr marL="230188" indent="-230188">
              <a:spcBef>
                <a:spcPts val="1200"/>
              </a:spcBef>
              <a:buFont typeface="Arial"/>
              <a:buChar char="•"/>
            </a:pPr>
            <a:r>
              <a:rPr lang="en-US" dirty="0" smtClean="0">
                <a:latin typeface="Arial"/>
              </a:rPr>
              <a:t>If unit is to use capital reserve fund for a capital project they might want to reclassify their capital reserve fund to a capital project fund.</a:t>
            </a:r>
          </a:p>
          <a:p>
            <a:pPr marL="230188" indent="-230188">
              <a:spcBef>
                <a:spcPts val="1200"/>
              </a:spcBef>
              <a:buFont typeface="Arial"/>
              <a:buChar char="•"/>
            </a:pPr>
            <a:r>
              <a:rPr lang="en-US" dirty="0" smtClean="0">
                <a:latin typeface="Arial"/>
              </a:rPr>
              <a:t>Do you consolidate the capital reserve fund to an already existing capital project fund or do you reclassify capital reserve as a new capital project fund and combine it with any other existing capital project funds?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8386706"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Capital Reserve Fund (CRF) – Capital Project Fund</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1908215"/>
          </a:xfrm>
          <a:prstGeom prst="rect">
            <a:avLst/>
          </a:prstGeom>
          <a:noFill/>
        </p:spPr>
        <p:txBody>
          <a:bodyPr wrap="square" rtlCol="0">
            <a:spAutoFit/>
          </a:bodyPr>
          <a:lstStyle/>
          <a:p>
            <a:pPr marL="230188" indent="-230188">
              <a:spcBef>
                <a:spcPts val="1200"/>
              </a:spcBef>
              <a:buFont typeface="Arial"/>
              <a:buChar char="•"/>
            </a:pPr>
            <a:r>
              <a:rPr lang="en-US" dirty="0" smtClean="0">
                <a:latin typeface="Arial"/>
              </a:rPr>
              <a:t>If unit has no other capital projects funds that relate to the purpose the CRF is to be used for, the unit might reclassify a CRF as a capital project fund for reporting purposes.</a:t>
            </a:r>
          </a:p>
          <a:p>
            <a:pPr marL="230188" indent="-230188">
              <a:spcBef>
                <a:spcPts val="1200"/>
              </a:spcBef>
              <a:buFont typeface="Arial"/>
              <a:buChar char="•"/>
            </a:pPr>
            <a:r>
              <a:rPr lang="en-US" dirty="0" smtClean="0">
                <a:latin typeface="Arial"/>
              </a:rPr>
              <a:t>A CRF can be consolidated into an existing capital projects fund if they have similar purposes.  Example: A unit might have one capital projects fund for all its school projects &amp; the CRF is restricted to school capital projects.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8296988" cy="400110"/>
          </a:xfrm>
          <a:prstGeom prst="rect">
            <a:avLst/>
          </a:prstGeom>
          <a:noFill/>
        </p:spPr>
        <p:txBody>
          <a:bodyPr wrap="none" rtlCol="0">
            <a:spAutoFit/>
          </a:bodyPr>
          <a:lstStyle/>
          <a:p>
            <a:r>
              <a:rPr lang="en-US" sz="2000" dirty="0" smtClean="0">
                <a:solidFill>
                  <a:schemeClr val="tx2">
                    <a:lumMod val="50000"/>
                  </a:schemeClr>
                </a:solidFill>
                <a:latin typeface="Arial"/>
                <a:cs typeface="Arial"/>
              </a:rPr>
              <a:t>How Are Budget/Actual Statements Presented for Consolidated Funds?</a:t>
            </a:r>
            <a:endParaRPr lang="en-US" sz="2000" dirty="0">
              <a:solidFill>
                <a:schemeClr val="tx2">
                  <a:lumMod val="50000"/>
                </a:schemeClr>
              </a:solidFill>
              <a:latin typeface="Arial"/>
              <a:cs typeface="Arial"/>
            </a:endParaRPr>
          </a:p>
        </p:txBody>
      </p:sp>
      <p:sp>
        <p:nvSpPr>
          <p:cNvPr id="10" name="TextBox 9"/>
          <p:cNvSpPr txBox="1"/>
          <p:nvPr/>
        </p:nvSpPr>
        <p:spPr>
          <a:xfrm>
            <a:off x="203204" y="1056630"/>
            <a:ext cx="8562196" cy="4539704"/>
          </a:xfrm>
          <a:prstGeom prst="rect">
            <a:avLst/>
          </a:prstGeom>
          <a:noFill/>
        </p:spPr>
        <p:txBody>
          <a:bodyPr wrap="square" rtlCol="0">
            <a:spAutoFit/>
          </a:bodyPr>
          <a:lstStyle/>
          <a:p>
            <a:pPr marL="230188" indent="-230188">
              <a:spcBef>
                <a:spcPts val="1200"/>
              </a:spcBef>
              <a:buFont typeface="Arial"/>
              <a:buChar char="•"/>
            </a:pPr>
            <a:r>
              <a:rPr lang="en-US" dirty="0" smtClean="0">
                <a:latin typeface="Arial"/>
              </a:rPr>
              <a:t>Example Capital Reserve Fund consolidated into a General Fund</a:t>
            </a:r>
          </a:p>
          <a:p>
            <a:pPr marL="230188" indent="-230188">
              <a:spcBef>
                <a:spcPts val="1200"/>
              </a:spcBef>
              <a:buFont typeface="Arial"/>
              <a:buChar char="•"/>
            </a:pPr>
            <a:r>
              <a:rPr lang="en-US" dirty="0" smtClean="0">
                <a:latin typeface="Arial"/>
              </a:rPr>
              <a:t>Budget/Actual for the General Fund</a:t>
            </a:r>
          </a:p>
          <a:p>
            <a:pPr marL="681038" lvl="1" indent="-211138">
              <a:spcBef>
                <a:spcPts val="600"/>
              </a:spcBef>
              <a:buFont typeface="Courier New"/>
              <a:buChar char="o"/>
            </a:pPr>
            <a:r>
              <a:rPr lang="en-US" dirty="0" smtClean="0">
                <a:latin typeface="Arial"/>
              </a:rPr>
              <a:t>The general fund in our example would present the budget and actual for the legally adopted general fund in the budget/actual exhibit.</a:t>
            </a:r>
          </a:p>
          <a:p>
            <a:pPr marL="681038" lvl="1" indent="-211138">
              <a:spcBef>
                <a:spcPts val="1200"/>
              </a:spcBef>
              <a:buFont typeface="Courier New"/>
              <a:buChar char="o"/>
            </a:pPr>
            <a:r>
              <a:rPr lang="en-US" dirty="0" smtClean="0">
                <a:latin typeface="Arial"/>
              </a:rPr>
              <a:t>The current year actual amounts of the consolidated fund would show reconciling items back to the Revenue Expenditure and Changes in Fund Balance Statement.</a:t>
            </a:r>
          </a:p>
          <a:p>
            <a:pPr marL="230188" indent="-230188">
              <a:spcBef>
                <a:spcPts val="1200"/>
              </a:spcBef>
              <a:buFont typeface="Arial"/>
              <a:buChar char="•"/>
            </a:pPr>
            <a:r>
              <a:rPr lang="en-US" dirty="0" smtClean="0">
                <a:latin typeface="Arial"/>
              </a:rPr>
              <a:t>Budget/Actual for the Capital Reserve Fund </a:t>
            </a:r>
          </a:p>
          <a:p>
            <a:pPr marL="700375" lvl="1" indent="-230188">
              <a:spcBef>
                <a:spcPts val="1200"/>
              </a:spcBef>
              <a:buFont typeface="Arial"/>
              <a:buChar char="•"/>
            </a:pPr>
            <a:r>
              <a:rPr lang="en-US" dirty="0" smtClean="0">
                <a:latin typeface="Arial"/>
              </a:rPr>
              <a:t>The budget for the capital reserve fund must be presented in the financial statements.</a:t>
            </a:r>
          </a:p>
          <a:p>
            <a:pPr marL="681038" lvl="1" indent="-211138">
              <a:spcBef>
                <a:spcPts val="1200"/>
              </a:spcBef>
              <a:buFont typeface="Courier New"/>
              <a:buChar char="o"/>
            </a:pPr>
            <a:r>
              <a:rPr lang="en-US" dirty="0" smtClean="0">
                <a:latin typeface="Arial"/>
              </a:rPr>
              <a:t>The budget/actual would be presented after the notes &amp; RSI following the detail general fund budget/actual statement or following the combining statements (supplemental section).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3837284"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Tax Revaluation Funds</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4339650"/>
          </a:xfrm>
          <a:prstGeom prst="rect">
            <a:avLst/>
          </a:prstGeom>
          <a:noFill/>
        </p:spPr>
        <p:txBody>
          <a:bodyPr wrap="square" rtlCol="0">
            <a:spAutoFit/>
          </a:bodyPr>
          <a:lstStyle/>
          <a:p>
            <a:pPr marL="230188" indent="-230188">
              <a:spcBef>
                <a:spcPts val="1200"/>
              </a:spcBef>
              <a:buFont typeface="Arial"/>
              <a:buChar char="•"/>
            </a:pPr>
            <a:r>
              <a:rPr lang="en-US" dirty="0" smtClean="0">
                <a:latin typeface="Arial"/>
              </a:rPr>
              <a:t>G.S. 153A-150 requires Counties to set aside funds for tax revaluations.</a:t>
            </a:r>
          </a:p>
          <a:p>
            <a:pPr marL="681038" lvl="1" indent="-211138">
              <a:spcBef>
                <a:spcPts val="1200"/>
              </a:spcBef>
              <a:buFont typeface="Courier New"/>
              <a:buChar char="o"/>
            </a:pPr>
            <a:r>
              <a:rPr lang="en-US" dirty="0" smtClean="0">
                <a:latin typeface="Arial"/>
              </a:rPr>
              <a:t>Currently classified as special revenue funds</a:t>
            </a:r>
          </a:p>
          <a:p>
            <a:pPr marL="681038" lvl="1" indent="-211138">
              <a:spcBef>
                <a:spcPts val="1200"/>
              </a:spcBef>
              <a:buFont typeface="Courier New"/>
              <a:buChar char="o"/>
            </a:pPr>
            <a:r>
              <a:rPr lang="en-US" dirty="0" smtClean="0">
                <a:latin typeface="Arial"/>
              </a:rPr>
              <a:t>Can be annually budgeted or multi-year budget</a:t>
            </a:r>
          </a:p>
          <a:p>
            <a:pPr marL="230188" indent="-230188">
              <a:spcBef>
                <a:spcPts val="1200"/>
              </a:spcBef>
              <a:buFont typeface="Arial"/>
              <a:buChar char="•"/>
            </a:pPr>
            <a:r>
              <a:rPr lang="en-US" dirty="0" smtClean="0">
                <a:latin typeface="Arial"/>
              </a:rPr>
              <a:t>G.S. 153A-150 does not discuss the revenue source; therefore, the fund does not meet the criteria of restricted for classifying the fund as a special revenue fund.</a:t>
            </a:r>
          </a:p>
          <a:p>
            <a:pPr marL="230188" indent="-230188">
              <a:spcBef>
                <a:spcPts val="1200"/>
              </a:spcBef>
              <a:buFont typeface="Arial"/>
              <a:buChar char="•"/>
            </a:pPr>
            <a:r>
              <a:rPr lang="en-US" dirty="0" smtClean="0">
                <a:latin typeface="Arial"/>
              </a:rPr>
              <a:t>If unit had governing board identify a specific revenue source for tax revaluation fund it can remain a special revenue fund – otherwise it should be consolidated into the general fund.</a:t>
            </a:r>
          </a:p>
          <a:p>
            <a:pPr marL="230188" indent="-230188">
              <a:spcBef>
                <a:spcPts val="1200"/>
              </a:spcBef>
              <a:buFont typeface="Arial"/>
              <a:buChar char="•"/>
            </a:pPr>
            <a:r>
              <a:rPr lang="en-US" dirty="0" smtClean="0">
                <a:latin typeface="Arial"/>
              </a:rPr>
              <a:t>If tax revaluation is classified as a special revenue fund then the fund note will disclose the qualifying revenue source.</a:t>
            </a:r>
          </a:p>
          <a:p>
            <a:pPr marL="230188" indent="-230188">
              <a:spcBef>
                <a:spcPts val="1200"/>
              </a:spcBef>
            </a:pPr>
            <a:endParaRPr lang="en-US" dirty="0" smtClean="0">
              <a:latin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8738315" cy="400110"/>
          </a:xfrm>
          <a:prstGeom prst="rect">
            <a:avLst/>
          </a:prstGeom>
          <a:noFill/>
        </p:spPr>
        <p:txBody>
          <a:bodyPr wrap="none" rtlCol="0">
            <a:spAutoFit/>
          </a:bodyPr>
          <a:lstStyle/>
          <a:p>
            <a:r>
              <a:rPr lang="en-US" sz="2000" dirty="0" smtClean="0">
                <a:solidFill>
                  <a:schemeClr val="tx2">
                    <a:lumMod val="50000"/>
                  </a:schemeClr>
                </a:solidFill>
                <a:latin typeface="Arial"/>
                <a:cs typeface="Arial"/>
              </a:rPr>
              <a:t>Grants, Economic Development and Other Current Special Revenue Funds</a:t>
            </a:r>
            <a:endParaRPr lang="en-US" sz="2000" dirty="0">
              <a:solidFill>
                <a:schemeClr val="tx2">
                  <a:lumMod val="50000"/>
                </a:schemeClr>
              </a:solidFill>
              <a:latin typeface="Arial"/>
              <a:cs typeface="Arial"/>
            </a:endParaRPr>
          </a:p>
        </p:txBody>
      </p:sp>
      <p:sp>
        <p:nvSpPr>
          <p:cNvPr id="10" name="TextBox 9"/>
          <p:cNvSpPr txBox="1"/>
          <p:nvPr/>
        </p:nvSpPr>
        <p:spPr>
          <a:xfrm>
            <a:off x="203204" y="1056630"/>
            <a:ext cx="8562196" cy="1938992"/>
          </a:xfrm>
          <a:prstGeom prst="rect">
            <a:avLst/>
          </a:prstGeom>
          <a:noFill/>
        </p:spPr>
        <p:txBody>
          <a:bodyPr wrap="square" rtlCol="0">
            <a:spAutoFit/>
          </a:bodyPr>
          <a:lstStyle/>
          <a:p>
            <a:pPr>
              <a:spcBef>
                <a:spcPts val="1200"/>
              </a:spcBef>
            </a:pPr>
            <a:r>
              <a:rPr lang="en-US" dirty="0" smtClean="0">
                <a:latin typeface="Arial"/>
              </a:rPr>
              <a:t>All Special Revenue Funds will need to be examined to determine if they will continue as Special Revenue under GASB 54 guidance.</a:t>
            </a:r>
          </a:p>
          <a:p>
            <a:pPr marL="342900" indent="-342900">
              <a:spcBef>
                <a:spcPts val="1200"/>
              </a:spcBef>
              <a:buFont typeface="+mj-lt"/>
              <a:buAutoNum type="arabicPeriod"/>
            </a:pPr>
            <a:r>
              <a:rPr lang="en-US" dirty="0" smtClean="0">
                <a:latin typeface="Arial"/>
              </a:rPr>
              <a:t>Meet the criteria of having a restricted or committed revenue source?</a:t>
            </a:r>
          </a:p>
          <a:p>
            <a:pPr marL="681038" lvl="1" indent="-211138">
              <a:spcBef>
                <a:spcPts val="1200"/>
              </a:spcBef>
              <a:buFont typeface="Arial"/>
              <a:buChar char="•"/>
            </a:pPr>
            <a:r>
              <a:rPr lang="en-US" dirty="0" smtClean="0">
                <a:latin typeface="Arial"/>
              </a:rPr>
              <a:t>The restriction must come from the source of funds; or</a:t>
            </a:r>
          </a:p>
          <a:p>
            <a:pPr marL="681038" lvl="1" indent="-211138">
              <a:spcBef>
                <a:spcPts val="1200"/>
              </a:spcBef>
              <a:buFont typeface="Arial"/>
              <a:buChar char="•"/>
            </a:pPr>
            <a:r>
              <a:rPr lang="en-US" dirty="0" smtClean="0">
                <a:latin typeface="Arial"/>
              </a:rPr>
              <a:t>The source of funds must be committed by the highest level of authority.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8738315" cy="400110"/>
          </a:xfrm>
          <a:prstGeom prst="rect">
            <a:avLst/>
          </a:prstGeom>
          <a:noFill/>
        </p:spPr>
        <p:txBody>
          <a:bodyPr wrap="none" rtlCol="0">
            <a:spAutoFit/>
          </a:bodyPr>
          <a:lstStyle/>
          <a:p>
            <a:r>
              <a:rPr lang="en-US" sz="2000" dirty="0" smtClean="0">
                <a:solidFill>
                  <a:schemeClr val="tx2">
                    <a:lumMod val="50000"/>
                  </a:schemeClr>
                </a:solidFill>
                <a:latin typeface="Arial"/>
                <a:cs typeface="Arial"/>
              </a:rPr>
              <a:t>Grants, Economic Development and Other Current Special Revenue Funds</a:t>
            </a:r>
            <a:endParaRPr lang="en-US" sz="2000" dirty="0">
              <a:solidFill>
                <a:schemeClr val="tx2">
                  <a:lumMod val="50000"/>
                </a:schemeClr>
              </a:solidFill>
              <a:latin typeface="Arial"/>
              <a:cs typeface="Arial"/>
            </a:endParaRPr>
          </a:p>
        </p:txBody>
      </p:sp>
      <p:sp>
        <p:nvSpPr>
          <p:cNvPr id="10" name="TextBox 9"/>
          <p:cNvSpPr txBox="1"/>
          <p:nvPr/>
        </p:nvSpPr>
        <p:spPr>
          <a:xfrm>
            <a:off x="203204" y="1056630"/>
            <a:ext cx="8562196" cy="3046988"/>
          </a:xfrm>
          <a:prstGeom prst="rect">
            <a:avLst/>
          </a:prstGeom>
          <a:noFill/>
        </p:spPr>
        <p:txBody>
          <a:bodyPr wrap="square" rtlCol="0">
            <a:spAutoFit/>
          </a:bodyPr>
          <a:lstStyle/>
          <a:p>
            <a:pPr marL="342900" indent="-342900">
              <a:spcBef>
                <a:spcPts val="1200"/>
              </a:spcBef>
              <a:buFont typeface="+mj-lt"/>
              <a:buAutoNum type="arabicPeriod" startAt="2"/>
            </a:pPr>
            <a:r>
              <a:rPr lang="en-US" dirty="0" smtClean="0">
                <a:latin typeface="Arial"/>
              </a:rPr>
              <a:t>Does the source of funds allow funds to be used for purposes other than capital projects and debt service?</a:t>
            </a:r>
          </a:p>
          <a:p>
            <a:pPr marL="346075" lvl="1" indent="7938">
              <a:spcBef>
                <a:spcPts val="1200"/>
              </a:spcBef>
            </a:pPr>
            <a:endParaRPr lang="en-US" dirty="0" smtClean="0">
              <a:latin typeface="Arial"/>
            </a:endParaRPr>
          </a:p>
          <a:p>
            <a:pPr marL="816263" lvl="2" indent="7938">
              <a:spcBef>
                <a:spcPts val="1200"/>
              </a:spcBef>
              <a:buFont typeface="Arial" pitchFamily="34" charset="0"/>
              <a:buChar char="•"/>
            </a:pPr>
            <a:r>
              <a:rPr lang="en-US" dirty="0" smtClean="0">
                <a:latin typeface="Arial"/>
              </a:rPr>
              <a:t>If revenue source requires use of funds for either capital or debt then most likely not a special revenue fund</a:t>
            </a:r>
          </a:p>
          <a:p>
            <a:pPr marL="816263" lvl="2" indent="7938">
              <a:spcBef>
                <a:spcPts val="1200"/>
              </a:spcBef>
              <a:buFont typeface="Arial" pitchFamily="34" charset="0"/>
              <a:buChar char="•"/>
            </a:pPr>
            <a:r>
              <a:rPr lang="en-US" dirty="0" smtClean="0">
                <a:latin typeface="Arial"/>
              </a:rPr>
              <a:t>If unit has an economic development fund and cash is being transferred to another unit who must use the funds for capital or debt, then the unit providing the funds will still be able to classify the funds as special revenue.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8738315" cy="400110"/>
          </a:xfrm>
          <a:prstGeom prst="rect">
            <a:avLst/>
          </a:prstGeom>
          <a:noFill/>
        </p:spPr>
        <p:txBody>
          <a:bodyPr wrap="none" rtlCol="0">
            <a:spAutoFit/>
          </a:bodyPr>
          <a:lstStyle/>
          <a:p>
            <a:r>
              <a:rPr lang="en-US" sz="2000" dirty="0" smtClean="0">
                <a:solidFill>
                  <a:schemeClr val="tx2">
                    <a:lumMod val="50000"/>
                  </a:schemeClr>
                </a:solidFill>
                <a:latin typeface="Arial"/>
                <a:cs typeface="Arial"/>
              </a:rPr>
              <a:t>Grants, Economic Development and Other Current Special Revenue Funds</a:t>
            </a:r>
            <a:endParaRPr lang="en-US" sz="2000" dirty="0">
              <a:solidFill>
                <a:schemeClr val="tx2">
                  <a:lumMod val="50000"/>
                </a:schemeClr>
              </a:solidFill>
              <a:latin typeface="Arial"/>
              <a:cs typeface="Arial"/>
            </a:endParaRPr>
          </a:p>
        </p:txBody>
      </p:sp>
      <p:sp>
        <p:nvSpPr>
          <p:cNvPr id="10" name="TextBox 9"/>
          <p:cNvSpPr txBox="1"/>
          <p:nvPr/>
        </p:nvSpPr>
        <p:spPr>
          <a:xfrm>
            <a:off x="203204" y="1056630"/>
            <a:ext cx="8562196" cy="3631764"/>
          </a:xfrm>
          <a:prstGeom prst="rect">
            <a:avLst/>
          </a:prstGeom>
          <a:noFill/>
        </p:spPr>
        <p:txBody>
          <a:bodyPr wrap="square" rtlCol="0">
            <a:spAutoFit/>
          </a:bodyPr>
          <a:lstStyle/>
          <a:p>
            <a:pPr>
              <a:spcBef>
                <a:spcPts val="1200"/>
              </a:spcBef>
            </a:pPr>
            <a:r>
              <a:rPr lang="en-US" dirty="0" smtClean="0">
                <a:latin typeface="Arial"/>
              </a:rPr>
              <a:t>Note: Those specific restricted or committed revenues that qualified the fund as special revenue can’t be shown as a transfer-in.</a:t>
            </a:r>
          </a:p>
          <a:p>
            <a:pPr marL="681038" lvl="1" indent="-211138">
              <a:spcBef>
                <a:spcPts val="1200"/>
              </a:spcBef>
              <a:buFont typeface="Arial"/>
              <a:buChar char="•"/>
            </a:pPr>
            <a:r>
              <a:rPr lang="en-US" dirty="0" smtClean="0">
                <a:latin typeface="Arial"/>
              </a:rPr>
              <a:t>Fund may still have additional revenues such as investment earnings and transfers.</a:t>
            </a:r>
          </a:p>
          <a:p>
            <a:pPr marL="681038" lvl="1" indent="-211138">
              <a:spcBef>
                <a:spcPts val="1200"/>
              </a:spcBef>
              <a:buFont typeface="Arial"/>
              <a:buChar char="•"/>
            </a:pPr>
            <a:r>
              <a:rPr lang="en-US" dirty="0" smtClean="0">
                <a:latin typeface="Arial"/>
              </a:rPr>
              <a:t>The foundation revenue must meet the committed restricted criteria.</a:t>
            </a:r>
          </a:p>
          <a:p>
            <a:pPr marL="681038" lvl="1" indent="-211138">
              <a:spcBef>
                <a:spcPts val="1200"/>
              </a:spcBef>
              <a:buFont typeface="Arial"/>
              <a:buChar char="•"/>
            </a:pPr>
            <a:r>
              <a:rPr lang="en-US" dirty="0" smtClean="0">
                <a:latin typeface="Arial"/>
              </a:rPr>
              <a:t>Example:  The unit met the revenue source criteria by committing a portion of its property tax revenue to tax revaluation.  </a:t>
            </a:r>
          </a:p>
          <a:p>
            <a:pPr marL="681038" lvl="1">
              <a:spcBef>
                <a:spcPts val="1200"/>
              </a:spcBef>
            </a:pPr>
            <a:r>
              <a:rPr lang="en-US" dirty="0" smtClean="0">
                <a:latin typeface="Arial"/>
              </a:rPr>
              <a:t>The property tax revenue in the tax revaluation fund can’t be reported as a transfer-in.  </a:t>
            </a:r>
          </a:p>
          <a:p>
            <a:pPr marL="681038" lvl="1">
              <a:spcBef>
                <a:spcPts val="1200"/>
              </a:spcBef>
            </a:pPr>
            <a:r>
              <a:rPr lang="en-US" dirty="0" smtClean="0">
                <a:latin typeface="Arial"/>
              </a:rPr>
              <a:t>It must be recorded as a property tax revenue in the special revenue fund.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4" y="84672"/>
            <a:ext cx="4290357"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Implementation Issues</a:t>
            </a:r>
            <a:endParaRPr lang="en-US" sz="3200" dirty="0">
              <a:solidFill>
                <a:schemeClr val="tx2">
                  <a:lumMod val="50000"/>
                </a:schemeClr>
              </a:solidFill>
              <a:latin typeface="Arial"/>
              <a:cs typeface="Arial"/>
            </a:endParaRPr>
          </a:p>
        </p:txBody>
      </p:sp>
      <p:sp>
        <p:nvSpPr>
          <p:cNvPr id="6" name="TextBox 5"/>
          <p:cNvSpPr txBox="1"/>
          <p:nvPr/>
        </p:nvSpPr>
        <p:spPr>
          <a:xfrm>
            <a:off x="203203" y="1206500"/>
            <a:ext cx="8756069" cy="1231106"/>
          </a:xfrm>
          <a:prstGeom prst="rect">
            <a:avLst/>
          </a:prstGeom>
          <a:noFill/>
        </p:spPr>
        <p:txBody>
          <a:bodyPr wrap="square" rtlCol="0">
            <a:spAutoFit/>
          </a:bodyPr>
          <a:lstStyle/>
          <a:p>
            <a:pPr marL="698787" lvl="1" indent="-228600">
              <a:spcBef>
                <a:spcPts val="1200"/>
              </a:spcBef>
              <a:buFont typeface="Arial"/>
              <a:buChar char="•"/>
            </a:pPr>
            <a:r>
              <a:rPr lang="en-US" dirty="0" smtClean="0">
                <a:latin typeface="Arial"/>
                <a:cs typeface="Arial"/>
              </a:rPr>
              <a:t>What if your grants fund revenue sources change from year to year?</a:t>
            </a:r>
          </a:p>
          <a:p>
            <a:pPr marL="698787" lvl="1" indent="-228600">
              <a:spcBef>
                <a:spcPts val="1200"/>
              </a:spcBef>
              <a:buFont typeface="Arial"/>
              <a:buChar char="•"/>
            </a:pPr>
            <a:endParaRPr lang="en-US" dirty="0" smtClean="0">
              <a:latin typeface="Arial"/>
              <a:cs typeface="Arial"/>
            </a:endParaRPr>
          </a:p>
          <a:p>
            <a:pPr marL="698787" lvl="1" indent="-228600">
              <a:spcBef>
                <a:spcPts val="1200"/>
              </a:spcBef>
              <a:buFont typeface="Arial"/>
              <a:buChar char="•"/>
            </a:pPr>
            <a:r>
              <a:rPr lang="en-US" dirty="0" smtClean="0">
                <a:latin typeface="Arial"/>
                <a:cs typeface="Arial"/>
              </a:rPr>
              <a:t>You take the long-term 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03204" y="84672"/>
            <a:ext cx="3258174" cy="523220"/>
          </a:xfrm>
          <a:prstGeom prst="rect">
            <a:avLst/>
          </a:prstGeom>
          <a:noFill/>
        </p:spPr>
        <p:txBody>
          <a:bodyPr wrap="none" rtlCol="0">
            <a:spAutoFit/>
          </a:bodyPr>
          <a:lstStyle/>
          <a:p>
            <a:r>
              <a:rPr lang="en-US" sz="2800" dirty="0" smtClean="0">
                <a:solidFill>
                  <a:schemeClr val="tx2">
                    <a:lumMod val="50000"/>
                  </a:schemeClr>
                </a:solidFill>
                <a:latin typeface="Arial"/>
                <a:cs typeface="Arial"/>
              </a:rPr>
              <a:t>Impact of GASB 54</a:t>
            </a:r>
            <a:endParaRPr lang="en-US" sz="2800" dirty="0">
              <a:solidFill>
                <a:schemeClr val="tx2">
                  <a:lumMod val="50000"/>
                </a:schemeClr>
              </a:solidFill>
              <a:latin typeface="Arial"/>
              <a:cs typeface="Arial"/>
            </a:endParaRPr>
          </a:p>
        </p:txBody>
      </p:sp>
      <p:sp>
        <p:nvSpPr>
          <p:cNvPr id="10" name="TextBox 9"/>
          <p:cNvSpPr txBox="1"/>
          <p:nvPr/>
        </p:nvSpPr>
        <p:spPr>
          <a:xfrm>
            <a:off x="203204" y="1056630"/>
            <a:ext cx="8562196" cy="3888244"/>
          </a:xfrm>
          <a:prstGeom prst="rect">
            <a:avLst/>
          </a:prstGeom>
          <a:noFill/>
        </p:spPr>
        <p:txBody>
          <a:bodyPr wrap="square" rtlCol="0">
            <a:spAutoFit/>
          </a:bodyPr>
          <a:lstStyle/>
          <a:p>
            <a:pPr marL="461963" indent="-231775">
              <a:spcBef>
                <a:spcPts val="1000"/>
              </a:spcBef>
              <a:buFont typeface="Arial"/>
              <a:buChar char="•"/>
            </a:pPr>
            <a:r>
              <a:rPr lang="en-US" dirty="0" smtClean="0">
                <a:solidFill>
                  <a:schemeClr val="tx2">
                    <a:lumMod val="50000"/>
                  </a:schemeClr>
                </a:solidFill>
                <a:latin typeface="Arial"/>
                <a:cs typeface="Arial"/>
              </a:rPr>
              <a:t>GASB 54 is </a:t>
            </a:r>
            <a:r>
              <a:rPr lang="en-US" b="1" dirty="0" smtClean="0">
                <a:solidFill>
                  <a:schemeClr val="tx2">
                    <a:lumMod val="50000"/>
                  </a:schemeClr>
                </a:solidFill>
                <a:latin typeface="Arial"/>
                <a:cs typeface="Arial"/>
              </a:rPr>
              <a:t>Reporting</a:t>
            </a:r>
            <a:r>
              <a:rPr lang="en-US" dirty="0" smtClean="0">
                <a:solidFill>
                  <a:schemeClr val="tx2">
                    <a:lumMod val="50000"/>
                  </a:schemeClr>
                </a:solidFill>
                <a:latin typeface="Arial"/>
                <a:cs typeface="Arial"/>
              </a:rPr>
              <a:t> Guidance</a:t>
            </a:r>
          </a:p>
          <a:p>
            <a:pPr marL="932150" lvl="1" indent="-231775">
              <a:spcBef>
                <a:spcPts val="1000"/>
              </a:spcBef>
              <a:buFont typeface="Courier New"/>
              <a:buChar char="o"/>
            </a:pPr>
            <a:r>
              <a:rPr lang="en-US" dirty="0" smtClean="0">
                <a:solidFill>
                  <a:schemeClr val="tx2">
                    <a:lumMod val="50000"/>
                  </a:schemeClr>
                </a:solidFill>
                <a:latin typeface="Arial"/>
                <a:cs typeface="Arial"/>
              </a:rPr>
              <a:t>General Statutes have not changed – Capital Reserve Funds can still be budgeted.</a:t>
            </a:r>
          </a:p>
          <a:p>
            <a:pPr marL="932150" lvl="1" indent="-231775">
              <a:spcBef>
                <a:spcPts val="1000"/>
              </a:spcBef>
              <a:buFont typeface="Courier New"/>
              <a:buChar char="o"/>
            </a:pPr>
            <a:r>
              <a:rPr lang="en-US" dirty="0" smtClean="0">
                <a:solidFill>
                  <a:schemeClr val="tx2">
                    <a:lumMod val="50000"/>
                  </a:schemeClr>
                </a:solidFill>
                <a:latin typeface="Arial"/>
                <a:cs typeface="Arial"/>
              </a:rPr>
              <a:t>You may or may not want to change how you budget.</a:t>
            </a:r>
          </a:p>
          <a:p>
            <a:pPr marL="1402338" lvl="2" indent="-231775">
              <a:spcBef>
                <a:spcPts val="1000"/>
              </a:spcBef>
              <a:buFont typeface="Courier New"/>
              <a:buChar char="o"/>
            </a:pPr>
            <a:r>
              <a:rPr lang="en-US" dirty="0" smtClean="0">
                <a:solidFill>
                  <a:schemeClr val="tx2">
                    <a:lumMod val="50000"/>
                  </a:schemeClr>
                </a:solidFill>
                <a:latin typeface="Arial"/>
                <a:cs typeface="Arial"/>
              </a:rPr>
              <a:t>Under earlier GASB a unit could not accumulate funds in a CIP</a:t>
            </a:r>
          </a:p>
          <a:p>
            <a:pPr marL="1402338" lvl="2" indent="-231775">
              <a:spcBef>
                <a:spcPts val="1000"/>
              </a:spcBef>
              <a:buFont typeface="Courier New"/>
              <a:buChar char="o"/>
            </a:pPr>
            <a:r>
              <a:rPr lang="en-US" dirty="0" smtClean="0">
                <a:solidFill>
                  <a:schemeClr val="tx2">
                    <a:lumMod val="50000"/>
                  </a:schemeClr>
                </a:solidFill>
                <a:latin typeface="Arial"/>
                <a:cs typeface="Arial"/>
              </a:rPr>
              <a:t>Under earlier GASB Capital Reserve was a Special Revenue Fund</a:t>
            </a:r>
          </a:p>
          <a:p>
            <a:pPr marL="461963" indent="-231775">
              <a:spcBef>
                <a:spcPts val="1000"/>
              </a:spcBef>
              <a:buFont typeface="Arial"/>
              <a:buChar char="•"/>
            </a:pPr>
            <a:r>
              <a:rPr lang="en-US" dirty="0" smtClean="0">
                <a:solidFill>
                  <a:schemeClr val="tx2">
                    <a:lumMod val="50000"/>
                  </a:schemeClr>
                </a:solidFill>
                <a:latin typeface="Arial"/>
                <a:cs typeface="Arial"/>
              </a:rPr>
              <a:t>The Statement redefines some Fund Types</a:t>
            </a:r>
          </a:p>
          <a:p>
            <a:pPr marL="461963" indent="-231775">
              <a:spcBef>
                <a:spcPts val="1000"/>
              </a:spcBef>
              <a:buFont typeface="Arial"/>
              <a:buChar char="•"/>
            </a:pPr>
            <a:r>
              <a:rPr lang="en-US" dirty="0" smtClean="0">
                <a:solidFill>
                  <a:schemeClr val="tx2">
                    <a:lumMod val="50000"/>
                  </a:schemeClr>
                </a:solidFill>
                <a:latin typeface="Arial"/>
                <a:cs typeface="Arial"/>
              </a:rPr>
              <a:t>Changes the focus of Fund Balance</a:t>
            </a:r>
          </a:p>
          <a:p>
            <a:pPr marL="932150" lvl="1" indent="-231775">
              <a:spcBef>
                <a:spcPts val="1000"/>
              </a:spcBef>
              <a:buFont typeface="Courier New"/>
              <a:buChar char="o"/>
            </a:pPr>
            <a:r>
              <a:rPr lang="en-US" dirty="0" smtClean="0">
                <a:solidFill>
                  <a:schemeClr val="tx2">
                    <a:lumMod val="50000"/>
                  </a:schemeClr>
                </a:solidFill>
                <a:latin typeface="Arial"/>
                <a:cs typeface="Arial"/>
              </a:rPr>
              <a:t>Changes how we classify fund balance on Balance Sheet.</a:t>
            </a:r>
          </a:p>
          <a:p>
            <a:pPr marL="932150" lvl="1" indent="-231775">
              <a:spcBef>
                <a:spcPts val="1000"/>
              </a:spcBef>
              <a:buFont typeface="Courier New"/>
              <a:buChar char="o"/>
            </a:pPr>
            <a:r>
              <a:rPr lang="en-US" dirty="0" smtClean="0">
                <a:solidFill>
                  <a:schemeClr val="tx2">
                    <a:lumMod val="50000"/>
                  </a:schemeClr>
                </a:solidFill>
                <a:latin typeface="Arial"/>
                <a:cs typeface="Arial"/>
              </a:rPr>
              <a:t>Does not change total fund balance amount.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4283545" cy="584775"/>
          </a:xfrm>
          <a:prstGeom prst="rect">
            <a:avLst/>
          </a:prstGeom>
          <a:noFill/>
        </p:spPr>
        <p:txBody>
          <a:bodyPr wrap="none" rtlCol="0">
            <a:spAutoFit/>
          </a:bodyPr>
          <a:lstStyle/>
          <a:p>
            <a:r>
              <a:rPr lang="en-US" sz="3200" dirty="0" smtClean="0">
                <a:solidFill>
                  <a:schemeClr val="tx2">
                    <a:lumMod val="50000"/>
                  </a:schemeClr>
                </a:solidFill>
                <a:latin typeface="Arial"/>
                <a:cs typeface="Arial"/>
              </a:rPr>
              <a:t>Implementation Issues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1354217"/>
          </a:xfrm>
          <a:prstGeom prst="rect">
            <a:avLst/>
          </a:prstGeom>
        </p:spPr>
        <p:txBody>
          <a:bodyPr wrap="square">
            <a:spAutoFit/>
          </a:bodyPr>
          <a:lstStyle/>
          <a:p>
            <a:pPr marL="230188" indent="-230188">
              <a:spcBef>
                <a:spcPts val="1200"/>
              </a:spcBef>
              <a:buFont typeface="Arial"/>
              <a:buChar char="•"/>
            </a:pPr>
            <a:r>
              <a:rPr lang="en-US" dirty="0" smtClean="0">
                <a:latin typeface="Arial"/>
              </a:rPr>
              <a:t>Changes in fund balance in order to comply with this statement should be applied retroactively by restating fund balance for all prior periods presented.</a:t>
            </a:r>
          </a:p>
          <a:p>
            <a:pPr marL="230188" indent="-230188">
              <a:spcBef>
                <a:spcPts val="1200"/>
              </a:spcBef>
              <a:buFont typeface="Arial"/>
              <a:buChar char="•"/>
            </a:pPr>
            <a:r>
              <a:rPr lang="en-US" dirty="0" smtClean="0">
                <a:latin typeface="Arial"/>
              </a:rPr>
              <a:t>Fund Balance information in the statistical schedules can be shown prospectively or retroactively.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5409053"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Changes to Your Statements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4062651"/>
          </a:xfrm>
          <a:prstGeom prst="rect">
            <a:avLst/>
          </a:prstGeom>
        </p:spPr>
        <p:txBody>
          <a:bodyPr wrap="square">
            <a:spAutoFit/>
          </a:bodyPr>
          <a:lstStyle/>
          <a:p>
            <a:pPr marL="230188" indent="-230188">
              <a:spcBef>
                <a:spcPts val="1200"/>
              </a:spcBef>
              <a:buFont typeface="Arial"/>
              <a:buChar char="•"/>
            </a:pPr>
            <a:r>
              <a:rPr lang="en-US" dirty="0" smtClean="0">
                <a:latin typeface="Arial"/>
              </a:rPr>
              <a:t>Management Discussion and Analysis</a:t>
            </a:r>
          </a:p>
          <a:p>
            <a:pPr marL="230188" lvl="1">
              <a:spcBef>
                <a:spcPts val="1200"/>
              </a:spcBef>
            </a:pPr>
            <a:r>
              <a:rPr lang="en-US" dirty="0" smtClean="0">
                <a:latin typeface="Arial"/>
              </a:rPr>
              <a:t>Statutory calculation of Fund Balance Available should appear in the Financial Analysis section – LGC</a:t>
            </a:r>
            <a:br>
              <a:rPr lang="en-US" dirty="0" smtClean="0">
                <a:latin typeface="Arial"/>
              </a:rPr>
            </a:br>
            <a:endParaRPr lang="en-US" dirty="0" smtClean="0">
              <a:latin typeface="Arial"/>
            </a:endParaRPr>
          </a:p>
          <a:p>
            <a:pPr marL="230188" indent="-230188">
              <a:spcBef>
                <a:spcPts val="1200"/>
              </a:spcBef>
              <a:buFont typeface="Arial"/>
              <a:buChar char="•"/>
            </a:pPr>
            <a:r>
              <a:rPr lang="en-US" dirty="0" smtClean="0">
                <a:latin typeface="Arial"/>
              </a:rPr>
              <a:t>New fund balance classifications – MD&amp;A, Exhibits, Combining Statements, Statistical Tables</a:t>
            </a:r>
          </a:p>
          <a:p>
            <a:pPr marL="230188" indent="-230188">
              <a:spcBef>
                <a:spcPts val="1200"/>
              </a:spcBef>
              <a:buFont typeface="Arial"/>
              <a:buChar char="•"/>
            </a:pPr>
            <a:r>
              <a:rPr lang="en-US" dirty="0" smtClean="0">
                <a:latin typeface="Arial"/>
              </a:rPr>
              <a:t>Possibly new fund structure for reporting purposes</a:t>
            </a:r>
          </a:p>
          <a:p>
            <a:pPr marL="681038" lvl="1" indent="-450850">
              <a:spcBef>
                <a:spcPts val="1200"/>
              </a:spcBef>
            </a:pPr>
            <a:r>
              <a:rPr lang="en-US" dirty="0" smtClean="0">
                <a:latin typeface="Arial"/>
              </a:rPr>
              <a:t>Example:  Tax revaluation fund might be consolidated in the general fund</a:t>
            </a:r>
          </a:p>
          <a:p>
            <a:pPr marL="230188" indent="-230188">
              <a:spcBef>
                <a:spcPts val="1200"/>
              </a:spcBef>
              <a:buFont typeface="Arial"/>
              <a:buChar char="•"/>
            </a:pPr>
            <a:r>
              <a:rPr lang="en-US" dirty="0" smtClean="0">
                <a:latin typeface="Arial"/>
              </a:rPr>
              <a:t>Beginning fund balance restatements</a:t>
            </a:r>
          </a:p>
          <a:p>
            <a:pPr marL="230188" indent="-230188">
              <a:spcBef>
                <a:spcPts val="1200"/>
              </a:spcBef>
              <a:buFont typeface="Arial"/>
              <a:buChar char="•"/>
            </a:pPr>
            <a:r>
              <a:rPr lang="en-US" dirty="0" smtClean="0">
                <a:latin typeface="Arial"/>
              </a:rPr>
              <a:t>Reporting Stabilization by State Statute as Restricted Net Asset on GW statements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5409053"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Changes to Your Statements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4062651"/>
          </a:xfrm>
          <a:prstGeom prst="rect">
            <a:avLst/>
          </a:prstGeom>
        </p:spPr>
        <p:txBody>
          <a:bodyPr wrap="square">
            <a:spAutoFit/>
          </a:bodyPr>
          <a:lstStyle/>
          <a:p>
            <a:pPr marL="230188" indent="-230188">
              <a:spcBef>
                <a:spcPts val="1200"/>
              </a:spcBef>
              <a:buFont typeface="Arial"/>
              <a:buChar char="•"/>
            </a:pPr>
            <a:r>
              <a:rPr lang="en-US" dirty="0" smtClean="0">
                <a:latin typeface="Arial"/>
              </a:rPr>
              <a:t>Note Disclosures</a:t>
            </a:r>
          </a:p>
          <a:p>
            <a:pPr marL="681038" lvl="1" indent="-211138">
              <a:spcBef>
                <a:spcPts val="1200"/>
              </a:spcBef>
              <a:buFont typeface="Courier New"/>
              <a:buChar char="o"/>
            </a:pPr>
            <a:r>
              <a:rPr lang="en-US" dirty="0" smtClean="0">
                <a:latin typeface="Arial"/>
              </a:rPr>
              <a:t>Summary of Significant Accounting Policies – fund balance note – Normally Note 1</a:t>
            </a:r>
          </a:p>
          <a:p>
            <a:pPr marL="681038" lvl="1" indent="-211138">
              <a:spcBef>
                <a:spcPts val="1200"/>
              </a:spcBef>
              <a:buFont typeface="Courier New"/>
              <a:buChar char="o"/>
            </a:pPr>
            <a:r>
              <a:rPr lang="en-US" dirty="0" smtClean="0">
                <a:latin typeface="Arial"/>
              </a:rPr>
              <a:t>Fund Descriptions – add descriptions for any consolidations, fund splits, changes in fund types, etc.</a:t>
            </a:r>
          </a:p>
          <a:p>
            <a:pPr marL="681038" lvl="1" indent="-211138">
              <a:spcBef>
                <a:spcPts val="1200"/>
              </a:spcBef>
              <a:buFont typeface="Courier New"/>
              <a:buChar char="o"/>
            </a:pPr>
            <a:r>
              <a:rPr lang="en-US" dirty="0" smtClean="0">
                <a:latin typeface="Arial"/>
              </a:rPr>
              <a:t>New fund balance components</a:t>
            </a:r>
          </a:p>
          <a:p>
            <a:pPr marL="1143000" lvl="2" indent="-203200">
              <a:spcBef>
                <a:spcPts val="1200"/>
              </a:spcBef>
              <a:buFont typeface="Courier New"/>
              <a:buChar char="o"/>
            </a:pPr>
            <a:r>
              <a:rPr lang="en-US" dirty="0" smtClean="0">
                <a:latin typeface="Arial"/>
              </a:rPr>
              <a:t>Committed disclose government’s highest level of decision-making authority – majority approval of governing body</a:t>
            </a:r>
          </a:p>
          <a:p>
            <a:pPr marL="1143000" lvl="2" indent="-203200">
              <a:spcBef>
                <a:spcPts val="1200"/>
              </a:spcBef>
              <a:buFont typeface="Courier New"/>
              <a:buChar char="o"/>
            </a:pPr>
            <a:r>
              <a:rPr lang="en-US" dirty="0" smtClean="0">
                <a:latin typeface="Arial"/>
              </a:rPr>
              <a:t>Assigned fund balance disclose what body or official is authorized to assign amounts and disclose policy that authorizes such action</a:t>
            </a:r>
          </a:p>
          <a:p>
            <a:pPr marL="681038" lvl="1" indent="-211138">
              <a:spcBef>
                <a:spcPts val="1200"/>
              </a:spcBef>
              <a:buFont typeface="Courier New"/>
              <a:buChar char="o"/>
            </a:pPr>
            <a:r>
              <a:rPr lang="en-US" dirty="0" smtClean="0">
                <a:latin typeface="Arial"/>
              </a:rPr>
              <a:t>Policies on order of spending fund balance amounts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5409053"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Changes to Your Statements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3508653"/>
          </a:xfrm>
          <a:prstGeom prst="rect">
            <a:avLst/>
          </a:prstGeom>
        </p:spPr>
        <p:txBody>
          <a:bodyPr wrap="square">
            <a:spAutoFit/>
          </a:bodyPr>
          <a:lstStyle/>
          <a:p>
            <a:pPr marL="230188" indent="-230188">
              <a:spcBef>
                <a:spcPts val="1200"/>
              </a:spcBef>
              <a:buFont typeface="Arial"/>
              <a:buChar char="•"/>
            </a:pPr>
            <a:r>
              <a:rPr lang="en-US" dirty="0" smtClean="0">
                <a:latin typeface="Arial"/>
              </a:rPr>
              <a:t>Note Disclosures – Note 1</a:t>
            </a:r>
          </a:p>
          <a:p>
            <a:pPr marL="681038" lvl="1" indent="-211138">
              <a:spcBef>
                <a:spcPts val="1200"/>
              </a:spcBef>
              <a:buFont typeface="Courier New"/>
              <a:buChar char="o"/>
            </a:pPr>
            <a:r>
              <a:rPr lang="en-US" dirty="0" smtClean="0">
                <a:latin typeface="Arial"/>
              </a:rPr>
              <a:t>Minimum Fund Balance Polices formally adopted by the governing body</a:t>
            </a:r>
          </a:p>
          <a:p>
            <a:pPr marL="681038" lvl="1" indent="-211138">
              <a:spcBef>
                <a:spcPts val="1200"/>
              </a:spcBef>
              <a:buFont typeface="Courier New"/>
              <a:buChar char="o"/>
            </a:pPr>
            <a:r>
              <a:rPr lang="en-US" dirty="0" smtClean="0">
                <a:latin typeface="Arial"/>
              </a:rPr>
              <a:t>If unit has policy that meets the stabilization arrangements of GASB 54 as committed (very few)</a:t>
            </a:r>
          </a:p>
          <a:p>
            <a:pPr marL="1143000" lvl="2" indent="-203200">
              <a:spcBef>
                <a:spcPts val="1200"/>
              </a:spcBef>
              <a:buFont typeface="Courier New"/>
              <a:buChar char="o"/>
            </a:pPr>
            <a:r>
              <a:rPr lang="en-US" dirty="0" smtClean="0">
                <a:latin typeface="Arial"/>
              </a:rPr>
              <a:t>Authority for establishing stabilization arrangement</a:t>
            </a:r>
          </a:p>
          <a:p>
            <a:pPr marL="1143000" lvl="2" indent="-203200">
              <a:spcBef>
                <a:spcPts val="1200"/>
              </a:spcBef>
              <a:buFont typeface="Courier New"/>
              <a:buChar char="o"/>
            </a:pPr>
            <a:r>
              <a:rPr lang="en-US" dirty="0" smtClean="0">
                <a:latin typeface="Arial"/>
              </a:rPr>
              <a:t>Requirements for additions to the stabilization amount</a:t>
            </a:r>
          </a:p>
          <a:p>
            <a:pPr marL="1143000" lvl="2" indent="-203200">
              <a:spcBef>
                <a:spcPts val="1200"/>
              </a:spcBef>
              <a:buFont typeface="Courier New"/>
              <a:buChar char="o"/>
            </a:pPr>
            <a:r>
              <a:rPr lang="en-US" dirty="0" smtClean="0">
                <a:latin typeface="Arial"/>
              </a:rPr>
              <a:t>Conditions under which amounts may be spent</a:t>
            </a:r>
          </a:p>
          <a:p>
            <a:pPr marL="1143000" lvl="2" indent="-203200">
              <a:spcBef>
                <a:spcPts val="1200"/>
              </a:spcBef>
              <a:buFont typeface="Courier New"/>
              <a:buChar char="o"/>
            </a:pPr>
            <a:r>
              <a:rPr lang="en-US" dirty="0" smtClean="0">
                <a:latin typeface="Arial"/>
              </a:rPr>
              <a:t>Stabilization balance if not apparent on the face of the financial statements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5409053"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Changes to Your Statements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4062651"/>
          </a:xfrm>
          <a:prstGeom prst="rect">
            <a:avLst/>
          </a:prstGeom>
        </p:spPr>
        <p:txBody>
          <a:bodyPr wrap="square">
            <a:spAutoFit/>
          </a:bodyPr>
          <a:lstStyle/>
          <a:p>
            <a:pPr marL="230188" indent="-230188">
              <a:spcBef>
                <a:spcPts val="1200"/>
              </a:spcBef>
              <a:buFont typeface="Arial"/>
              <a:buChar char="•"/>
            </a:pPr>
            <a:r>
              <a:rPr lang="en-US" dirty="0" smtClean="0">
                <a:latin typeface="Arial"/>
              </a:rPr>
              <a:t>Note Disclosures – Detail fund balance note-placed before joint venture note</a:t>
            </a:r>
          </a:p>
          <a:p>
            <a:pPr marL="681038" lvl="1" indent="-211138">
              <a:spcBef>
                <a:spcPts val="1200"/>
              </a:spcBef>
              <a:buFont typeface="Courier New"/>
              <a:buChar char="o"/>
            </a:pPr>
            <a:r>
              <a:rPr lang="en-US" dirty="0" smtClean="0">
                <a:latin typeface="Arial"/>
              </a:rPr>
              <a:t>If fund balance categories are displayed on the aggregate then detail disclosure is required in the notes</a:t>
            </a:r>
          </a:p>
          <a:p>
            <a:pPr marL="681038" lvl="1" indent="-211138">
              <a:spcBef>
                <a:spcPts val="1200"/>
              </a:spcBef>
              <a:buFont typeface="Courier New"/>
              <a:buChar char="o"/>
            </a:pPr>
            <a:r>
              <a:rPr lang="en-US" dirty="0" smtClean="0">
                <a:latin typeface="Arial"/>
              </a:rPr>
              <a:t>Encumbrances for the each major fund and nonmajor in aggregate – they can not be on the face of the statement</a:t>
            </a:r>
          </a:p>
          <a:p>
            <a:pPr marL="681038" lvl="1" indent="-211138">
              <a:spcBef>
                <a:spcPts val="1200"/>
              </a:spcBef>
              <a:buFont typeface="Courier New"/>
              <a:buChar char="o"/>
            </a:pPr>
            <a:r>
              <a:rPr lang="en-US" dirty="0" smtClean="0">
                <a:latin typeface="Arial"/>
              </a:rPr>
              <a:t>Chart with detail fund balance information for the General Fund:</a:t>
            </a:r>
          </a:p>
          <a:p>
            <a:pPr marL="1143000" lvl="2" indent="-203200">
              <a:spcBef>
                <a:spcPts val="1200"/>
              </a:spcBef>
              <a:buFont typeface="Courier New"/>
              <a:buChar char="o"/>
            </a:pPr>
            <a:r>
              <a:rPr lang="en-US" dirty="0" smtClean="0">
                <a:latin typeface="Arial"/>
              </a:rPr>
              <a:t>Minimum - Inventories, Prepaids, New RSS, Powell Bill, Appropriated Fund Balance</a:t>
            </a:r>
          </a:p>
          <a:p>
            <a:pPr marL="1143000" lvl="2" indent="-203200">
              <a:spcBef>
                <a:spcPts val="1200"/>
              </a:spcBef>
              <a:buFont typeface="Courier New"/>
              <a:buChar char="o"/>
            </a:pPr>
            <a:r>
              <a:rPr lang="en-US" dirty="0" smtClean="0">
                <a:latin typeface="Arial"/>
              </a:rPr>
              <a:t>Additional  - no problem</a:t>
            </a:r>
          </a:p>
          <a:p>
            <a:pPr marL="1143000" lvl="2" indent="-203200">
              <a:spcBef>
                <a:spcPts val="1200"/>
              </a:spcBef>
              <a:buFont typeface="Courier New"/>
              <a:buChar char="o"/>
            </a:pPr>
            <a:r>
              <a:rPr lang="en-US" dirty="0" smtClean="0">
                <a:latin typeface="Arial"/>
              </a:rPr>
              <a:t>Numbers used in this disclosure are taken from the Basic Financial Statements – Governmental Balance Sheet – General Fund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5409053"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Changes to Your Statements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2369880"/>
          </a:xfrm>
          <a:prstGeom prst="rect">
            <a:avLst/>
          </a:prstGeom>
        </p:spPr>
        <p:txBody>
          <a:bodyPr wrap="square">
            <a:spAutoFit/>
          </a:bodyPr>
          <a:lstStyle/>
          <a:p>
            <a:pPr marL="230188" indent="-230188">
              <a:spcBef>
                <a:spcPts val="1200"/>
              </a:spcBef>
              <a:buFont typeface="Arial"/>
              <a:buChar char="•"/>
            </a:pPr>
            <a:r>
              <a:rPr lang="en-US" dirty="0" smtClean="0">
                <a:latin typeface="Arial"/>
              </a:rPr>
              <a:t>Possible Changes to the Combining Statements</a:t>
            </a:r>
          </a:p>
          <a:p>
            <a:pPr marL="230188" indent="-230188">
              <a:spcBef>
                <a:spcPts val="1200"/>
              </a:spcBef>
              <a:buFont typeface="Arial"/>
              <a:buChar char="•"/>
            </a:pPr>
            <a:r>
              <a:rPr lang="en-US" dirty="0" smtClean="0">
                <a:latin typeface="Arial"/>
              </a:rPr>
              <a:t>Possible changes to individual budget/actual schedules</a:t>
            </a:r>
          </a:p>
          <a:p>
            <a:pPr marL="230188" indent="-230188">
              <a:spcBef>
                <a:spcPts val="1200"/>
              </a:spcBef>
              <a:buFont typeface="Arial"/>
              <a:buChar char="•"/>
            </a:pPr>
            <a:r>
              <a:rPr lang="en-US" dirty="0" smtClean="0">
                <a:latin typeface="Arial"/>
              </a:rPr>
              <a:t>Statistical Tables – Retroactively or prospectively</a:t>
            </a:r>
          </a:p>
          <a:p>
            <a:pPr marL="681038" lvl="1" indent="-211138">
              <a:spcBef>
                <a:spcPts val="1200"/>
              </a:spcBef>
              <a:buFont typeface="Courier New"/>
              <a:buChar char="o"/>
            </a:pPr>
            <a:r>
              <a:rPr lang="en-US" dirty="0" smtClean="0">
                <a:latin typeface="Arial"/>
              </a:rPr>
              <a:t>We anticipate that most will show retroactively</a:t>
            </a:r>
          </a:p>
          <a:p>
            <a:pPr marL="681038" lvl="1" indent="-211138">
              <a:spcBef>
                <a:spcPts val="1200"/>
              </a:spcBef>
              <a:buFont typeface="Courier New"/>
              <a:buChar char="o"/>
            </a:pPr>
            <a:r>
              <a:rPr lang="en-US" dirty="0" smtClean="0">
                <a:latin typeface="Arial"/>
              </a:rPr>
              <a:t>Prospectively – unit must show two schedules for governmental fund balance statistical tables – one pre-54 and post-54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7202613" cy="1077218"/>
          </a:xfrm>
          <a:prstGeom prst="rect">
            <a:avLst/>
          </a:prstGeom>
          <a:noFill/>
        </p:spPr>
        <p:txBody>
          <a:bodyPr wrap="none" rtlCol="0">
            <a:spAutoFit/>
          </a:bodyPr>
          <a:lstStyle/>
          <a:p>
            <a:r>
              <a:rPr lang="en-US" sz="3200" dirty="0" smtClean="0">
                <a:solidFill>
                  <a:schemeClr val="tx2">
                    <a:lumMod val="50000"/>
                  </a:schemeClr>
                </a:solidFill>
                <a:latin typeface="Arial"/>
                <a:cs typeface="Arial"/>
              </a:rPr>
              <a:t>Stabilization vs. Fund Balance Policies</a:t>
            </a:r>
          </a:p>
          <a:p>
            <a:endParaRPr lang="en-US" sz="3200" dirty="0">
              <a:solidFill>
                <a:schemeClr val="tx2">
                  <a:lumMod val="50000"/>
                </a:schemeClr>
              </a:solidFill>
              <a:latin typeface="Arial"/>
              <a:cs typeface="Arial"/>
            </a:endParaRPr>
          </a:p>
        </p:txBody>
      </p:sp>
      <p:sp>
        <p:nvSpPr>
          <p:cNvPr id="5" name="TextBox 4"/>
          <p:cNvSpPr txBox="1"/>
          <p:nvPr/>
        </p:nvSpPr>
        <p:spPr>
          <a:xfrm>
            <a:off x="203204" y="741490"/>
            <a:ext cx="8751609" cy="6509474"/>
          </a:xfrm>
          <a:prstGeom prst="rect">
            <a:avLst/>
          </a:prstGeom>
          <a:noFill/>
        </p:spPr>
        <p:txBody>
          <a:bodyPr wrap="square" rtlCol="0">
            <a:spAutoFit/>
          </a:bodyPr>
          <a:lstStyle/>
          <a:p>
            <a:pPr>
              <a:spcBef>
                <a:spcPts val="1200"/>
              </a:spcBef>
            </a:pPr>
            <a:endParaRPr lang="en-US" dirty="0" smtClean="0"/>
          </a:p>
          <a:p>
            <a:r>
              <a:rPr lang="en-US" dirty="0" smtClean="0"/>
              <a:t>Amounts that meet the stabilization requirements of GASB 54 can be classified as committed, otherwise they will be classified as unassigned. (paragraph 21)</a:t>
            </a:r>
          </a:p>
          <a:p>
            <a:pPr>
              <a:spcBef>
                <a:spcPts val="1200"/>
              </a:spcBef>
              <a:buFont typeface="Arial" pitchFamily="34" charset="0"/>
              <a:buChar char="•"/>
            </a:pPr>
            <a:r>
              <a:rPr lang="en-US" dirty="0" smtClean="0"/>
              <a:t>Unit Fund Balance Policies do not meet the definition of restricted since NC does not have  a state statute  that address unit fund balance policies – restricted must be external to the unit</a:t>
            </a:r>
          </a:p>
          <a:p>
            <a:pPr>
              <a:spcBef>
                <a:spcPts val="600"/>
              </a:spcBef>
              <a:buFont typeface="Arial" pitchFamily="34" charset="0"/>
              <a:buChar char="•"/>
            </a:pPr>
            <a:r>
              <a:rPr lang="en-US" dirty="0" smtClean="0"/>
              <a:t>Can a unit create a policy that meets stabilization and commitment requirements of GASB 54?</a:t>
            </a:r>
          </a:p>
          <a:p>
            <a:pPr lvl="1">
              <a:spcBef>
                <a:spcPts val="1200"/>
              </a:spcBef>
              <a:buFont typeface="Arial" pitchFamily="34" charset="0"/>
              <a:buChar char="•"/>
            </a:pPr>
            <a:r>
              <a:rPr lang="en-US" dirty="0" smtClean="0"/>
              <a:t>Yes  - however it would probably be very hard to have a board formally adopt such as policy:</a:t>
            </a:r>
          </a:p>
          <a:p>
            <a:pPr lvl="2">
              <a:spcBef>
                <a:spcPts val="600"/>
              </a:spcBef>
              <a:buFont typeface="Arial" pitchFamily="34" charset="0"/>
              <a:buChar char="•"/>
            </a:pPr>
            <a:r>
              <a:rPr lang="en-US" dirty="0" smtClean="0"/>
              <a:t>Formal Action</a:t>
            </a:r>
          </a:p>
          <a:p>
            <a:pPr lvl="2">
              <a:spcBef>
                <a:spcPts val="600"/>
              </a:spcBef>
              <a:buFont typeface="Arial" pitchFamily="34" charset="0"/>
              <a:buChar char="•"/>
            </a:pPr>
            <a:r>
              <a:rPr lang="en-US" dirty="0" smtClean="0"/>
              <a:t>Identify specific circumstances that must exist before funds can be used – circumstances that would not be expected to occur routinely</a:t>
            </a:r>
          </a:p>
          <a:p>
            <a:pPr lvl="2">
              <a:spcBef>
                <a:spcPts val="600"/>
              </a:spcBef>
              <a:buFont typeface="Arial" pitchFamily="34" charset="0"/>
              <a:buChar char="•"/>
            </a:pPr>
            <a:r>
              <a:rPr lang="en-US" dirty="0" smtClean="0"/>
              <a:t>“in an emergency” or “anticipated revenue shortfall” do not meet the test</a:t>
            </a:r>
          </a:p>
          <a:p>
            <a:pPr lvl="2">
              <a:spcBef>
                <a:spcPts val="600"/>
              </a:spcBef>
              <a:buFont typeface="Arial" pitchFamily="34" charset="0"/>
              <a:buChar char="•"/>
            </a:pPr>
            <a:r>
              <a:rPr lang="en-US" dirty="0" smtClean="0"/>
              <a:t>Normally there would be requirements for source of stabilization funding and when and how additions to stabilization amount s need to be made or replenished</a:t>
            </a:r>
          </a:p>
          <a:p>
            <a:pPr lvl="2">
              <a:spcBef>
                <a:spcPts val="1200"/>
              </a:spcBef>
              <a:buFont typeface="Arial" pitchFamily="34" charset="0"/>
              <a:buChar char="•"/>
            </a:pPr>
            <a:endParaRPr lang="en-US" dirty="0" smtClean="0"/>
          </a:p>
          <a:p>
            <a:pPr>
              <a:spcBef>
                <a:spcPts val="1200"/>
              </a:spcBef>
            </a:pPr>
            <a:endParaRPr lang="en-US" dirty="0"/>
          </a:p>
        </p:txBody>
      </p:sp>
      <p:sp>
        <p:nvSpPr>
          <p:cNvPr id="8" name="TextBox 7"/>
          <p:cNvSpPr txBox="1"/>
          <p:nvPr/>
        </p:nvSpPr>
        <p:spPr>
          <a:xfrm>
            <a:off x="515008" y="714710"/>
            <a:ext cx="7924800" cy="369332"/>
          </a:xfrm>
          <a:prstGeom prst="rect">
            <a:avLst/>
          </a:prstGeom>
          <a:noFill/>
        </p:spPr>
        <p:txBody>
          <a:bodyPr wrap="square" rtlCol="0">
            <a:spAutoFit/>
          </a:bodyPr>
          <a:lstStyle/>
          <a:p>
            <a:r>
              <a:rPr lang="en-US" dirty="0" smtClean="0">
                <a:solidFill>
                  <a:srgbClr val="0070C0"/>
                </a:solidFill>
              </a:rPr>
              <a:t>Revenue Stabilization - Working Capital – Contingencies – Emergency Fund – Etc.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4216219" cy="584775"/>
          </a:xfrm>
          <a:prstGeom prst="rect">
            <a:avLst/>
          </a:prstGeom>
          <a:noFill/>
        </p:spPr>
        <p:txBody>
          <a:bodyPr wrap="none" rtlCol="0">
            <a:spAutoFit/>
          </a:bodyPr>
          <a:lstStyle/>
          <a:p>
            <a:r>
              <a:rPr lang="en-US" sz="3200" dirty="0" smtClean="0">
                <a:solidFill>
                  <a:schemeClr val="tx2">
                    <a:lumMod val="50000"/>
                  </a:schemeClr>
                </a:solidFill>
                <a:latin typeface="Arial"/>
                <a:cs typeface="Arial"/>
              </a:rPr>
              <a:t>Illustrative Statements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3908762"/>
          </a:xfrm>
          <a:prstGeom prst="rect">
            <a:avLst/>
          </a:prstGeom>
        </p:spPr>
        <p:txBody>
          <a:bodyPr wrap="square">
            <a:spAutoFit/>
          </a:bodyPr>
          <a:lstStyle/>
          <a:p>
            <a:pPr>
              <a:spcBef>
                <a:spcPts val="1200"/>
              </a:spcBef>
              <a:buFont typeface="Arial"/>
              <a:buChar char="•"/>
            </a:pPr>
            <a:endParaRPr lang="en-US" dirty="0" smtClean="0">
              <a:latin typeface="Arial"/>
            </a:endParaRPr>
          </a:p>
          <a:p>
            <a:pPr marL="342900" indent="-342900">
              <a:spcBef>
                <a:spcPts val="1200"/>
              </a:spcBef>
              <a:buFont typeface="+mj-lt"/>
              <a:buAutoNum type="arabicPeriod"/>
            </a:pPr>
            <a:r>
              <a:rPr lang="en-US" dirty="0" smtClean="0">
                <a:latin typeface="Arial"/>
              </a:rPr>
              <a:t>Determine if previous classified special revenue funds will remain special revenue under GASB 54 or whether they will be reclassified or consolidated into another fund.  </a:t>
            </a:r>
          </a:p>
          <a:p>
            <a:pPr marL="342900" indent="-342900">
              <a:spcBef>
                <a:spcPts val="1200"/>
              </a:spcBef>
              <a:buFont typeface="+mj-lt"/>
              <a:buAutoNum type="arabicPeriod"/>
            </a:pPr>
            <a:r>
              <a:rPr lang="en-US" dirty="0" smtClean="0">
                <a:latin typeface="Arial"/>
              </a:rPr>
              <a:t>Prepare budget actual statements for all funds with legally adopted budgets</a:t>
            </a:r>
          </a:p>
          <a:p>
            <a:pPr marL="342900" indent="-342900">
              <a:spcBef>
                <a:spcPts val="1200"/>
              </a:spcBef>
              <a:buFont typeface="+mj-lt"/>
              <a:buAutoNum type="arabicPeriod"/>
            </a:pPr>
            <a:r>
              <a:rPr lang="en-US" dirty="0" smtClean="0">
                <a:latin typeface="Arial"/>
              </a:rPr>
              <a:t>Determine the source of funds in fund balance from the operating statement and spending policy – this will include the current change in fund balance as well as the beginning fund balance.</a:t>
            </a:r>
          </a:p>
          <a:p>
            <a:pPr marL="342900" indent="-342900">
              <a:spcBef>
                <a:spcPts val="1200"/>
              </a:spcBef>
              <a:buFont typeface="+mj-lt"/>
              <a:buAutoNum type="arabicPeriod"/>
            </a:pPr>
            <a:r>
              <a:rPr lang="en-US" dirty="0" smtClean="0">
                <a:latin typeface="Arial"/>
              </a:rPr>
              <a:t>Classify the fund balance based on step # 3 above – including calculation of Stabilization by State Statute</a:t>
            </a:r>
          </a:p>
          <a:p>
            <a:pPr marL="230188" indent="-230188">
              <a:spcBef>
                <a:spcPts val="1200"/>
              </a:spcBef>
            </a:pPr>
            <a:endParaRPr lang="en-US" dirty="0" smtClean="0">
              <a:latin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48837" y="788278"/>
          <a:ext cx="5737508" cy="4862613"/>
        </p:xfrm>
        <a:graphic>
          <a:graphicData uri="http://schemas.openxmlformats.org/drawingml/2006/table">
            <a:tbl>
              <a:tblPr/>
              <a:tblGrid>
                <a:gridCol w="3319662"/>
                <a:gridCol w="2417846"/>
              </a:tblGrid>
              <a:tr h="255927">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Grants Fund</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1" i="0" u="none" strike="noStrike" dirty="0">
                          <a:solidFill>
                            <a:srgbClr val="000000"/>
                          </a:solidFill>
                          <a:latin typeface="Arial"/>
                        </a:rPr>
                        <a:t>REVENUES</a:t>
                      </a: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a:txBody>
                    <a:bodyPr/>
                    <a:lstStyle/>
                    <a:p>
                      <a:pPr algn="l" fontAlgn="b"/>
                      <a:r>
                        <a:rPr lang="en-US" sz="1200" b="0" i="0" u="none" strike="noStrike" dirty="0">
                          <a:solidFill>
                            <a:srgbClr val="000000"/>
                          </a:solidFill>
                          <a:latin typeface="Calibri"/>
                        </a:rPr>
                        <a:t>Restricted intergovernmental</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1,000,000 </a:t>
                      </a: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Investment earnings</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7,000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Total revenues</a:t>
                      </a:r>
                    </a:p>
                  </a:txBody>
                  <a:tcPr marL="60757"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1,007,000 </a:t>
                      </a:r>
                    </a:p>
                  </a:txBody>
                  <a:tcPr marL="6751" marR="6751" marT="6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27">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a:txBody>
                    <a:bodyPr/>
                    <a:lstStyle/>
                    <a:p>
                      <a:pPr algn="l" fontAlgn="b"/>
                      <a:r>
                        <a:rPr lang="en-US" sz="1200" b="1" i="0" u="none" strike="noStrike" dirty="0">
                          <a:solidFill>
                            <a:srgbClr val="000000"/>
                          </a:solidFill>
                          <a:latin typeface="Arial"/>
                        </a:rPr>
                        <a:t>EXPENDITURES</a:t>
                      </a: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Current:</a:t>
                      </a: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Human services</a:t>
                      </a:r>
                    </a:p>
                  </a:txBody>
                  <a:tcPr marL="60757"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1,500,000 </a:t>
                      </a: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Capital outlay</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25,000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Total expenditures</a:t>
                      </a:r>
                    </a:p>
                  </a:txBody>
                  <a:tcPr marL="121515"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1,525,000 </a:t>
                      </a:r>
                    </a:p>
                  </a:txBody>
                  <a:tcPr marL="6751" marR="6751" marT="6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Excess (deficiency) of revenues over expenditures</a:t>
                      </a:r>
                    </a:p>
                  </a:txBody>
                  <a:tcPr marL="182272"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(518,000)</a:t>
                      </a:r>
                    </a:p>
                  </a:txBody>
                  <a:tcPr marL="6751" marR="6751" marT="6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27">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gridSpan="2">
                  <a:txBody>
                    <a:bodyPr/>
                    <a:lstStyle/>
                    <a:p>
                      <a:pPr algn="l" fontAlgn="b"/>
                      <a:r>
                        <a:rPr lang="en-US" sz="1200" b="1" i="0" u="none" strike="noStrike" dirty="0">
                          <a:solidFill>
                            <a:srgbClr val="000000"/>
                          </a:solidFill>
                          <a:latin typeface="Arial"/>
                        </a:rPr>
                        <a:t>OTHER FINANCING SOURCES (USES)</a:t>
                      </a:r>
                    </a:p>
                  </a:txBody>
                  <a:tcPr marL="6751" marR="6751" marT="6751" marB="0" anchor="b">
                    <a:lnL>
                      <a:noFill/>
                    </a:lnL>
                    <a:lnR>
                      <a:noFill/>
                    </a:lnR>
                    <a:lnT>
                      <a:noFill/>
                    </a:lnT>
                    <a:lnB>
                      <a:noFill/>
                    </a:lnB>
                  </a:tcPr>
                </a:tc>
                <a:tc hMerge="1">
                  <a:txBody>
                    <a:bodyPr/>
                    <a:lstStyle/>
                    <a:p>
                      <a:endParaRPr lang="en-US"/>
                    </a:p>
                  </a:txBody>
                  <a:tcPr/>
                </a:tc>
              </a:tr>
              <a:tr h="255927">
                <a:tc>
                  <a:txBody>
                    <a:bodyPr/>
                    <a:lstStyle/>
                    <a:p>
                      <a:pPr algn="l" fontAlgn="b"/>
                      <a:r>
                        <a:rPr lang="en-US" sz="1200" b="0" i="0" u="none" strike="noStrike" dirty="0">
                          <a:solidFill>
                            <a:srgbClr val="000000"/>
                          </a:solidFill>
                          <a:latin typeface="Calibri"/>
                        </a:rPr>
                        <a:t>Transfers from other funds-Match</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1,000,000 </a:t>
                      </a: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Transfers from other funds - unassigned revenues</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250,000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Net change in fund balance</a:t>
                      </a:r>
                    </a:p>
                  </a:txBody>
                  <a:tcPr marL="60757"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732,000 </a:t>
                      </a: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a:txBody>
                    <a:bodyPr/>
                    <a:lstStyle/>
                    <a:p>
                      <a:pPr algn="l" fontAlgn="b"/>
                      <a:r>
                        <a:rPr lang="en-US" sz="1200" b="0" i="0" u="none" strike="noStrike" dirty="0">
                          <a:solidFill>
                            <a:srgbClr val="000000"/>
                          </a:solidFill>
                          <a:latin typeface="Calibri"/>
                        </a:rPr>
                        <a:t>Fund balances, beginning</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Fund balances, ending</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                                 732,000 </a:t>
                      </a:r>
                    </a:p>
                  </a:txBody>
                  <a:tcPr marL="6751" marR="6751" marT="675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52248" y="956441"/>
            <a:ext cx="2837793" cy="1569660"/>
          </a:xfrm>
          <a:prstGeom prst="rect">
            <a:avLst/>
          </a:prstGeom>
          <a:noFill/>
          <a:ln w="12700" cmpd="sng">
            <a:solidFill>
              <a:schemeClr val="tx2"/>
            </a:solidFill>
          </a:ln>
        </p:spPr>
        <p:txBody>
          <a:bodyPr wrap="square" rtlCol="0">
            <a:spAutoFit/>
          </a:bodyPr>
          <a:lstStyle/>
          <a:p>
            <a:r>
              <a:rPr lang="en-US" sz="1600" dirty="0" smtClean="0"/>
              <a:t>Spending Policy – county funds spent </a:t>
            </a:r>
            <a:r>
              <a:rPr lang="en-US" sz="1600" b="1" dirty="0" smtClean="0"/>
              <a:t>last</a:t>
            </a:r>
          </a:p>
          <a:p>
            <a:endParaRPr lang="en-US" sz="1600" dirty="0" smtClean="0"/>
          </a:p>
          <a:p>
            <a:pPr marL="342900" indent="-342900">
              <a:buAutoNum type="alphaUcPeriod" startAt="17"/>
            </a:pPr>
            <a:r>
              <a:rPr lang="en-US" sz="1600" dirty="0" smtClean="0"/>
              <a:t>How would the $732,000 of fund balance be classified under 54?   </a:t>
            </a:r>
          </a:p>
        </p:txBody>
      </p:sp>
      <p:sp>
        <p:nvSpPr>
          <p:cNvPr id="4" name="TextBox 3"/>
          <p:cNvSpPr txBox="1"/>
          <p:nvPr/>
        </p:nvSpPr>
        <p:spPr>
          <a:xfrm>
            <a:off x="252248" y="3580410"/>
            <a:ext cx="2837793" cy="2062103"/>
          </a:xfrm>
          <a:prstGeom prst="rect">
            <a:avLst/>
          </a:prstGeom>
          <a:noFill/>
          <a:ln w="12700" cmpd="sng">
            <a:solidFill>
              <a:schemeClr val="tx2"/>
            </a:solidFill>
          </a:ln>
        </p:spPr>
        <p:txBody>
          <a:bodyPr wrap="square" rtlCol="0">
            <a:spAutoFit/>
          </a:bodyPr>
          <a:lstStyle/>
          <a:p>
            <a:r>
              <a:rPr lang="en-US" sz="1600" dirty="0" smtClean="0"/>
              <a:t>Spending Policy – county funds spent </a:t>
            </a:r>
            <a:r>
              <a:rPr lang="en-US" sz="1600" b="1" dirty="0" smtClean="0"/>
              <a:t>first</a:t>
            </a:r>
          </a:p>
          <a:p>
            <a:endParaRPr lang="en-US" sz="1600" dirty="0" smtClean="0"/>
          </a:p>
          <a:p>
            <a:pPr marL="342900" indent="-342900">
              <a:buAutoNum type="alphaUcPeriod" startAt="17"/>
            </a:pPr>
            <a:r>
              <a:rPr lang="en-US" sz="1600" dirty="0" smtClean="0"/>
              <a:t>How would the $732,000 of fund balance be classified under 54?</a:t>
            </a:r>
          </a:p>
          <a:p>
            <a:endParaRPr lang="en-US" sz="1600" dirty="0" smtClean="0"/>
          </a:p>
          <a:p>
            <a:endParaRPr lang="en-US" sz="1600" dirty="0"/>
          </a:p>
        </p:txBody>
      </p:sp>
      <p:sp>
        <p:nvSpPr>
          <p:cNvPr id="5" name="TextBox 4"/>
          <p:cNvSpPr txBox="1"/>
          <p:nvPr/>
        </p:nvSpPr>
        <p:spPr>
          <a:xfrm>
            <a:off x="252248" y="189186"/>
            <a:ext cx="6747642" cy="369332"/>
          </a:xfrm>
          <a:prstGeom prst="rect">
            <a:avLst/>
          </a:prstGeom>
          <a:noFill/>
        </p:spPr>
        <p:txBody>
          <a:bodyPr wrap="square" rtlCol="0">
            <a:spAutoFit/>
          </a:bodyPr>
          <a:lstStyle/>
          <a:p>
            <a:r>
              <a:rPr lang="en-US" dirty="0" smtClean="0"/>
              <a:t>Examples of Spending Policy Affect on Fund Balance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48837" y="788278"/>
          <a:ext cx="5737508" cy="4862613"/>
        </p:xfrm>
        <a:graphic>
          <a:graphicData uri="http://schemas.openxmlformats.org/drawingml/2006/table">
            <a:tbl>
              <a:tblPr/>
              <a:tblGrid>
                <a:gridCol w="3319662"/>
                <a:gridCol w="2417846"/>
              </a:tblGrid>
              <a:tr h="255927">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c>
                  <a:txBody>
                    <a:bodyPr/>
                    <a:lstStyle/>
                    <a:p>
                      <a:pPr algn="ctr" fontAlgn="b"/>
                      <a:r>
                        <a:rPr lang="en-US" sz="1200" b="1" i="0" u="none" strike="noStrike" dirty="0">
                          <a:solidFill>
                            <a:srgbClr val="000000"/>
                          </a:solidFill>
                          <a:latin typeface="Arial"/>
                        </a:rPr>
                        <a:t>Grants Fund</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1" i="0" u="none" strike="noStrike" dirty="0">
                          <a:solidFill>
                            <a:srgbClr val="000000"/>
                          </a:solidFill>
                          <a:latin typeface="Arial"/>
                        </a:rPr>
                        <a:t>REVENUES</a:t>
                      </a: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a:txBody>
                    <a:bodyPr/>
                    <a:lstStyle/>
                    <a:p>
                      <a:pPr algn="l" fontAlgn="b"/>
                      <a:r>
                        <a:rPr lang="en-US" sz="1200" b="0" i="0" u="none" strike="noStrike" dirty="0">
                          <a:solidFill>
                            <a:srgbClr val="000000"/>
                          </a:solidFill>
                          <a:latin typeface="Calibri"/>
                        </a:rPr>
                        <a:t>Restricted intergovernmental</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1,000,000 </a:t>
                      </a: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Investment earnings</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7,000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Total revenues</a:t>
                      </a:r>
                    </a:p>
                  </a:txBody>
                  <a:tcPr marL="60757"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1,007,000 </a:t>
                      </a:r>
                    </a:p>
                  </a:txBody>
                  <a:tcPr marL="6751" marR="6751" marT="6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27">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a:txBody>
                    <a:bodyPr/>
                    <a:lstStyle/>
                    <a:p>
                      <a:pPr algn="l" fontAlgn="b"/>
                      <a:r>
                        <a:rPr lang="en-US" sz="1200" b="1" i="0" u="none" strike="noStrike" dirty="0">
                          <a:solidFill>
                            <a:srgbClr val="000000"/>
                          </a:solidFill>
                          <a:latin typeface="Arial"/>
                        </a:rPr>
                        <a:t>EXPENDITURES</a:t>
                      </a: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Current:</a:t>
                      </a: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Human services</a:t>
                      </a:r>
                    </a:p>
                  </a:txBody>
                  <a:tcPr marL="60757"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1,500,000 </a:t>
                      </a: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Capital outlay</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25,000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Total expenditures</a:t>
                      </a:r>
                    </a:p>
                  </a:txBody>
                  <a:tcPr marL="121515"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1,525,000 </a:t>
                      </a:r>
                    </a:p>
                  </a:txBody>
                  <a:tcPr marL="6751" marR="6751" marT="6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Excess (deficiency) of revenues over expenditures</a:t>
                      </a:r>
                    </a:p>
                  </a:txBody>
                  <a:tcPr marL="182272"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(518,000)</a:t>
                      </a:r>
                    </a:p>
                  </a:txBody>
                  <a:tcPr marL="6751" marR="6751" marT="67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927">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gridSpan="2">
                  <a:txBody>
                    <a:bodyPr/>
                    <a:lstStyle/>
                    <a:p>
                      <a:pPr algn="l" fontAlgn="b"/>
                      <a:r>
                        <a:rPr lang="en-US" sz="1200" b="1" i="0" u="none" strike="noStrike" dirty="0">
                          <a:solidFill>
                            <a:srgbClr val="000000"/>
                          </a:solidFill>
                          <a:latin typeface="Arial"/>
                        </a:rPr>
                        <a:t>OTHER FINANCING SOURCES (USES)</a:t>
                      </a:r>
                    </a:p>
                  </a:txBody>
                  <a:tcPr marL="6751" marR="6751" marT="6751" marB="0" anchor="b">
                    <a:lnL>
                      <a:noFill/>
                    </a:lnL>
                    <a:lnR>
                      <a:noFill/>
                    </a:lnR>
                    <a:lnT>
                      <a:noFill/>
                    </a:lnT>
                    <a:lnB>
                      <a:noFill/>
                    </a:lnB>
                  </a:tcPr>
                </a:tc>
                <a:tc hMerge="1">
                  <a:txBody>
                    <a:bodyPr/>
                    <a:lstStyle/>
                    <a:p>
                      <a:endParaRPr lang="en-US"/>
                    </a:p>
                  </a:txBody>
                  <a:tcPr/>
                </a:tc>
              </a:tr>
              <a:tr h="255927">
                <a:tc>
                  <a:txBody>
                    <a:bodyPr/>
                    <a:lstStyle/>
                    <a:p>
                      <a:pPr algn="l" fontAlgn="b"/>
                      <a:r>
                        <a:rPr lang="en-US" sz="1200" b="0" i="0" u="none" strike="noStrike" dirty="0">
                          <a:solidFill>
                            <a:srgbClr val="000000"/>
                          </a:solidFill>
                          <a:latin typeface="Calibri"/>
                        </a:rPr>
                        <a:t>Transfers from other funds-Match</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1,000,000 </a:t>
                      </a:r>
                    </a:p>
                  </a:txBody>
                  <a:tcPr marL="6751" marR="6751" marT="6751" marB="0" anchor="b">
                    <a:lnL>
                      <a:noFill/>
                    </a:lnL>
                    <a:lnR>
                      <a:noFill/>
                    </a:lnR>
                    <a:lnT>
                      <a:noFill/>
                    </a:lnT>
                    <a:lnB>
                      <a:noFill/>
                    </a:lnB>
                  </a:tcPr>
                </a:tc>
              </a:tr>
              <a:tr h="255927">
                <a:tc>
                  <a:txBody>
                    <a:bodyPr/>
                    <a:lstStyle/>
                    <a:p>
                      <a:pPr algn="l" fontAlgn="b"/>
                      <a:r>
                        <a:rPr lang="en-US" sz="1200" b="0" i="0" u="none" strike="noStrike" dirty="0">
                          <a:solidFill>
                            <a:srgbClr val="000000"/>
                          </a:solidFill>
                          <a:latin typeface="Calibri"/>
                        </a:rPr>
                        <a:t>Transfers from other funds - unassigned revenues</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250,000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Net change in fund balance</a:t>
                      </a:r>
                    </a:p>
                  </a:txBody>
                  <a:tcPr marL="60757"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732,000 </a:t>
                      </a:r>
                    </a:p>
                  </a:txBody>
                  <a:tcPr marL="6751" marR="6751" marT="6751" marB="0" anchor="b">
                    <a:lnL>
                      <a:noFill/>
                    </a:lnL>
                    <a:lnR>
                      <a:noFill/>
                    </a:lnR>
                    <a:lnT w="6350" cap="flat" cmpd="sng" algn="ctr">
                      <a:solidFill>
                        <a:srgbClr val="000000"/>
                      </a:solidFill>
                      <a:prstDash val="solid"/>
                      <a:round/>
                      <a:headEnd type="none" w="med" len="med"/>
                      <a:tailEnd type="none" w="med" len="med"/>
                    </a:lnT>
                    <a:lnB>
                      <a:noFill/>
                    </a:lnB>
                  </a:tcPr>
                </a:tc>
              </a:tr>
              <a:tr h="255927">
                <a:tc>
                  <a:txBody>
                    <a:bodyPr/>
                    <a:lstStyle/>
                    <a:p>
                      <a:pPr algn="l" fontAlgn="b"/>
                      <a:r>
                        <a:rPr lang="en-US" sz="1200" b="0" i="0" u="none" strike="noStrike" dirty="0">
                          <a:solidFill>
                            <a:srgbClr val="000000"/>
                          </a:solidFill>
                          <a:latin typeface="Calibri"/>
                        </a:rPr>
                        <a:t>Fund balances, beginning</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   </a:t>
                      </a:r>
                    </a:p>
                  </a:txBody>
                  <a:tcPr marL="6751" marR="6751" marT="6751" marB="0" anchor="b">
                    <a:lnL>
                      <a:noFill/>
                    </a:lnL>
                    <a:lnR>
                      <a:noFill/>
                    </a:lnR>
                    <a:lnT>
                      <a:noFill/>
                    </a:lnT>
                    <a:lnB w="6350" cap="flat" cmpd="sng" algn="ctr">
                      <a:solidFill>
                        <a:srgbClr val="000000"/>
                      </a:solidFill>
                      <a:prstDash val="solid"/>
                      <a:round/>
                      <a:headEnd type="none" w="med" len="med"/>
                      <a:tailEnd type="none" w="med" len="med"/>
                    </a:lnB>
                  </a:tcPr>
                </a:tc>
              </a:tr>
              <a:tr h="255927">
                <a:tc>
                  <a:txBody>
                    <a:bodyPr/>
                    <a:lstStyle/>
                    <a:p>
                      <a:pPr algn="l" fontAlgn="b"/>
                      <a:r>
                        <a:rPr lang="en-US" sz="1200" b="0" i="0" u="none" strike="noStrike" dirty="0">
                          <a:solidFill>
                            <a:srgbClr val="000000"/>
                          </a:solidFill>
                          <a:latin typeface="Calibri"/>
                        </a:rPr>
                        <a:t>Fund balances, ending</a:t>
                      </a:r>
                    </a:p>
                  </a:txBody>
                  <a:tcPr marL="6751" marR="6751" marT="6751" marB="0" anchor="b">
                    <a:lnL>
                      <a:noFill/>
                    </a:lnL>
                    <a:lnR>
                      <a:noFill/>
                    </a:lnR>
                    <a:lnT>
                      <a:noFill/>
                    </a:lnT>
                    <a:lnB>
                      <a:noFill/>
                    </a:lnB>
                  </a:tcPr>
                </a:tc>
                <a:tc>
                  <a:txBody>
                    <a:bodyPr/>
                    <a:lstStyle/>
                    <a:p>
                      <a:pPr algn="l" fontAlgn="b"/>
                      <a:r>
                        <a:rPr lang="en-US" sz="1200" b="0" i="0" u="none" strike="noStrike" dirty="0">
                          <a:solidFill>
                            <a:srgbClr val="000000"/>
                          </a:solidFill>
                          <a:latin typeface="Calibri"/>
                        </a:rPr>
                        <a:t> $                                 732,000 </a:t>
                      </a:r>
                    </a:p>
                  </a:txBody>
                  <a:tcPr marL="6751" marR="6751" marT="675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52248" y="819811"/>
            <a:ext cx="2837793" cy="2308324"/>
          </a:xfrm>
          <a:prstGeom prst="rect">
            <a:avLst/>
          </a:prstGeom>
          <a:noFill/>
          <a:ln w="12700" cmpd="sng">
            <a:solidFill>
              <a:schemeClr val="tx2"/>
            </a:solidFill>
          </a:ln>
        </p:spPr>
        <p:txBody>
          <a:bodyPr wrap="square" rtlCol="0">
            <a:spAutoFit/>
          </a:bodyPr>
          <a:lstStyle/>
          <a:p>
            <a:r>
              <a:rPr lang="en-US" sz="1600" dirty="0" smtClean="0"/>
              <a:t>Spending Policy – county funds spent </a:t>
            </a:r>
            <a:r>
              <a:rPr lang="en-US" sz="1600" b="1" dirty="0" smtClean="0"/>
              <a:t>last</a:t>
            </a:r>
          </a:p>
          <a:p>
            <a:endParaRPr lang="en-US" sz="1600" dirty="0" smtClean="0"/>
          </a:p>
          <a:p>
            <a:r>
              <a:rPr lang="en-US" sz="1600" b="1" dirty="0" smtClean="0"/>
              <a:t>Q.</a:t>
            </a:r>
            <a:r>
              <a:rPr lang="en-US" sz="1600" dirty="0" smtClean="0"/>
              <a:t>  How would the $732,000 of fund balance be classified under 54?   </a:t>
            </a:r>
          </a:p>
          <a:p>
            <a:endParaRPr lang="en-US" sz="1600" dirty="0" smtClean="0"/>
          </a:p>
          <a:p>
            <a:r>
              <a:rPr lang="en-US" sz="1600" b="1" dirty="0" smtClean="0"/>
              <a:t>A.</a:t>
            </a:r>
            <a:r>
              <a:rPr lang="en-US" sz="1600" dirty="0" smtClean="0"/>
              <a:t>  $250,000 – assigned and $482,000 </a:t>
            </a:r>
            <a:r>
              <a:rPr lang="en-US" sz="1600" smtClean="0"/>
              <a:t>as restricted</a:t>
            </a:r>
            <a:endParaRPr lang="en-US" sz="1600" dirty="0"/>
          </a:p>
        </p:txBody>
      </p:sp>
      <p:sp>
        <p:nvSpPr>
          <p:cNvPr id="4" name="TextBox 3"/>
          <p:cNvSpPr txBox="1"/>
          <p:nvPr/>
        </p:nvSpPr>
        <p:spPr>
          <a:xfrm>
            <a:off x="252248" y="3664490"/>
            <a:ext cx="2837793" cy="2308324"/>
          </a:xfrm>
          <a:prstGeom prst="rect">
            <a:avLst/>
          </a:prstGeom>
          <a:noFill/>
          <a:ln w="12700" cmpd="sng">
            <a:solidFill>
              <a:schemeClr val="tx2"/>
            </a:solidFill>
          </a:ln>
        </p:spPr>
        <p:txBody>
          <a:bodyPr wrap="square" rtlCol="0">
            <a:spAutoFit/>
          </a:bodyPr>
          <a:lstStyle/>
          <a:p>
            <a:r>
              <a:rPr lang="en-US" sz="1600" dirty="0" smtClean="0"/>
              <a:t>Spending Policy – county funds spent </a:t>
            </a:r>
            <a:r>
              <a:rPr lang="en-US" sz="1600" b="1" dirty="0" smtClean="0"/>
              <a:t>first</a:t>
            </a:r>
          </a:p>
          <a:p>
            <a:endParaRPr lang="en-US" sz="1600" dirty="0" smtClean="0"/>
          </a:p>
          <a:p>
            <a:r>
              <a:rPr lang="en-US" sz="1600" b="1" dirty="0" smtClean="0"/>
              <a:t>Q.</a:t>
            </a:r>
            <a:r>
              <a:rPr lang="en-US" sz="1600" dirty="0" smtClean="0"/>
              <a:t>  How would the $732,000 of fund balance be classified under 54?</a:t>
            </a:r>
          </a:p>
          <a:p>
            <a:endParaRPr lang="en-US" sz="1600" dirty="0" smtClean="0"/>
          </a:p>
          <a:p>
            <a:r>
              <a:rPr lang="en-US" sz="1600" b="1" dirty="0" smtClean="0"/>
              <a:t>A.  </a:t>
            </a:r>
            <a:r>
              <a:rPr lang="en-US" sz="1600" dirty="0" smtClean="0"/>
              <a:t>$732,000 would be classified as restricted.</a:t>
            </a:r>
            <a:endParaRPr lang="en-US" sz="1600" dirty="0"/>
          </a:p>
        </p:txBody>
      </p:sp>
      <p:sp>
        <p:nvSpPr>
          <p:cNvPr id="5" name="TextBox 4"/>
          <p:cNvSpPr txBox="1"/>
          <p:nvPr/>
        </p:nvSpPr>
        <p:spPr>
          <a:xfrm>
            <a:off x="252248" y="189186"/>
            <a:ext cx="6747642" cy="369332"/>
          </a:xfrm>
          <a:prstGeom prst="rect">
            <a:avLst/>
          </a:prstGeom>
          <a:noFill/>
        </p:spPr>
        <p:txBody>
          <a:bodyPr wrap="square" rtlCol="0">
            <a:spAutoFit/>
          </a:bodyPr>
          <a:lstStyle/>
          <a:p>
            <a:r>
              <a:rPr lang="en-US" dirty="0" smtClean="0"/>
              <a:t>Examples of Spending Policy Affect on Fund Balance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4" y="84672"/>
            <a:ext cx="5704406"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Fund Balance - Classifications</a:t>
            </a:r>
            <a:endParaRPr lang="en-US" sz="3200" dirty="0">
              <a:solidFill>
                <a:schemeClr val="tx2">
                  <a:lumMod val="50000"/>
                </a:schemeClr>
              </a:solidFill>
              <a:latin typeface="Arial"/>
              <a:cs typeface="Arial"/>
            </a:endParaRPr>
          </a:p>
        </p:txBody>
      </p:sp>
      <p:sp>
        <p:nvSpPr>
          <p:cNvPr id="6" name="TextBox 5"/>
          <p:cNvSpPr txBox="1"/>
          <p:nvPr/>
        </p:nvSpPr>
        <p:spPr>
          <a:xfrm>
            <a:off x="376378" y="5668801"/>
            <a:ext cx="8756069" cy="338554"/>
          </a:xfrm>
          <a:prstGeom prst="rect">
            <a:avLst/>
          </a:prstGeom>
          <a:noFill/>
        </p:spPr>
        <p:txBody>
          <a:bodyPr wrap="square" rtlCol="0">
            <a:spAutoFit/>
          </a:bodyPr>
          <a:lstStyle/>
          <a:p>
            <a:r>
              <a:rPr lang="en-US" sz="1600" baseline="30000" dirty="0" smtClean="0">
                <a:latin typeface="Arial"/>
              </a:rPr>
              <a:t>1 </a:t>
            </a:r>
            <a:r>
              <a:rPr lang="en-US" sz="1600" dirty="0" smtClean="0">
                <a:latin typeface="Arial"/>
              </a:rPr>
              <a:t>GASB Statement No. 54, Fund Balance Reporting and Governmental Fund Type Definitions</a:t>
            </a:r>
          </a:p>
        </p:txBody>
      </p:sp>
      <p:graphicFrame>
        <p:nvGraphicFramePr>
          <p:cNvPr id="4" name="Content Placeholder 5"/>
          <p:cNvGraphicFramePr>
            <a:graphicFrameLocks/>
          </p:cNvGraphicFramePr>
          <p:nvPr/>
        </p:nvGraphicFramePr>
        <p:xfrm>
          <a:off x="457200" y="974431"/>
          <a:ext cx="8229600" cy="3632200"/>
        </p:xfrm>
        <a:graphic>
          <a:graphicData uri="http://schemas.openxmlformats.org/drawingml/2006/table">
            <a:tbl>
              <a:tblPr firstRow="1" bandRow="1">
                <a:tableStyleId>{5C22544A-7EE6-4342-B048-85BDC9FD1C3A}</a:tableStyleId>
              </a:tblPr>
              <a:tblGrid>
                <a:gridCol w="1828800"/>
                <a:gridCol w="4038600"/>
                <a:gridCol w="2362200"/>
              </a:tblGrid>
              <a:tr h="370840">
                <a:tc>
                  <a:txBody>
                    <a:bodyPr/>
                    <a:lstStyle/>
                    <a:p>
                      <a:r>
                        <a:rPr lang="en-US" sz="1600" b="1" dirty="0" smtClean="0">
                          <a:latin typeface="Arial"/>
                        </a:rPr>
                        <a:t>Classification</a:t>
                      </a:r>
                      <a:endParaRPr lang="en-US" sz="1600" b="1" dirty="0">
                        <a:latin typeface="Arial"/>
                      </a:endParaRPr>
                    </a:p>
                  </a:txBody>
                  <a:tcPr/>
                </a:tc>
                <a:tc>
                  <a:txBody>
                    <a:bodyPr/>
                    <a:lstStyle/>
                    <a:p>
                      <a:pPr algn="ctr"/>
                      <a:r>
                        <a:rPr lang="en-US" sz="1600" dirty="0" smtClean="0">
                          <a:latin typeface="Arial"/>
                        </a:rPr>
                        <a:t>Definition</a:t>
                      </a:r>
                      <a:endParaRPr lang="en-US" sz="1600" dirty="0">
                        <a:latin typeface="Arial"/>
                      </a:endParaRPr>
                    </a:p>
                  </a:txBody>
                  <a:tcPr/>
                </a:tc>
                <a:tc>
                  <a:txBody>
                    <a:bodyPr/>
                    <a:lstStyle/>
                    <a:p>
                      <a:pPr algn="ctr"/>
                      <a:r>
                        <a:rPr lang="en-US" sz="1600" dirty="0" smtClean="0">
                          <a:latin typeface="Arial"/>
                        </a:rPr>
                        <a:t>Examples</a:t>
                      </a:r>
                      <a:endParaRPr lang="en-US" sz="1600" dirty="0">
                        <a:latin typeface="Arial"/>
                      </a:endParaRPr>
                    </a:p>
                  </a:txBody>
                  <a:tcPr/>
                </a:tc>
              </a:tr>
              <a:tr h="370840">
                <a:tc>
                  <a:txBody>
                    <a:bodyPr/>
                    <a:lstStyle/>
                    <a:p>
                      <a:pPr>
                        <a:spcBef>
                          <a:spcPts val="1200"/>
                        </a:spcBef>
                      </a:pPr>
                      <a:r>
                        <a:rPr lang="en-US" sz="1400" dirty="0" smtClean="0">
                          <a:latin typeface="Arial"/>
                        </a:rPr>
                        <a:t>Nonspendable</a:t>
                      </a:r>
                      <a:endParaRPr lang="en-US" sz="1400" dirty="0">
                        <a:latin typeface="Arial"/>
                      </a:endParaRPr>
                    </a:p>
                  </a:txBody>
                  <a:tcPr/>
                </a:tc>
                <a:tc>
                  <a:txBody>
                    <a:bodyPr/>
                    <a:lstStyle/>
                    <a:p>
                      <a:pPr>
                        <a:spcBef>
                          <a:spcPts val="1200"/>
                        </a:spcBef>
                      </a:pPr>
                      <a:r>
                        <a:rPr lang="en-US" sz="1400" dirty="0" smtClean="0">
                          <a:latin typeface="Arial"/>
                        </a:rPr>
                        <a:t>“amounts that cannot be spent because they are either (a) not in spendable form or (b) legally or contractually required to be maintained intact.”</a:t>
                      </a:r>
                      <a:r>
                        <a:rPr lang="en-US" sz="1400" baseline="30000" dirty="0" smtClean="0">
                          <a:latin typeface="Arial"/>
                        </a:rPr>
                        <a:t>1</a:t>
                      </a:r>
                      <a:endParaRPr lang="en-US" sz="1400" dirty="0">
                        <a:latin typeface="Arial"/>
                      </a:endParaRPr>
                    </a:p>
                  </a:txBody>
                  <a:tcPr/>
                </a:tc>
                <a:tc>
                  <a:txBody>
                    <a:bodyPr/>
                    <a:lstStyle/>
                    <a:p>
                      <a:pPr>
                        <a:spcBef>
                          <a:spcPts val="1200"/>
                        </a:spcBef>
                      </a:pPr>
                      <a:r>
                        <a:rPr lang="en-US" sz="1400" dirty="0" smtClean="0">
                          <a:latin typeface="Arial"/>
                        </a:rPr>
                        <a:t>Inventories,</a:t>
                      </a:r>
                      <a:r>
                        <a:rPr lang="en-US" sz="1400" baseline="0" dirty="0" smtClean="0">
                          <a:latin typeface="Arial"/>
                        </a:rPr>
                        <a:t> long-term receivables, Cemetery Permanent Funds,</a:t>
                      </a:r>
                      <a:r>
                        <a:rPr lang="en-US" sz="1400" b="1" baseline="0" dirty="0" smtClean="0">
                          <a:latin typeface="Arial"/>
                        </a:rPr>
                        <a:t> long-term interfund balances (due to/from)</a:t>
                      </a:r>
                      <a:endParaRPr lang="en-US" sz="1400" dirty="0">
                        <a:latin typeface="Arial"/>
                      </a:endParaRPr>
                    </a:p>
                  </a:txBody>
                  <a:tcPr/>
                </a:tc>
              </a:tr>
              <a:tr h="370840">
                <a:tc>
                  <a:txBody>
                    <a:bodyPr/>
                    <a:lstStyle/>
                    <a:p>
                      <a:pPr>
                        <a:spcBef>
                          <a:spcPts val="1200"/>
                        </a:spcBef>
                      </a:pPr>
                      <a:r>
                        <a:rPr lang="en-US" sz="1400" dirty="0" smtClean="0">
                          <a:latin typeface="Arial"/>
                        </a:rPr>
                        <a:t>Restricted</a:t>
                      </a:r>
                      <a:endParaRPr lang="en-US" sz="1400" dirty="0">
                        <a:latin typeface="Arial"/>
                      </a:endParaRPr>
                    </a:p>
                  </a:txBody>
                  <a:tcPr/>
                </a:tc>
                <a:tc>
                  <a:txBody>
                    <a:bodyPr/>
                    <a:lstStyle/>
                    <a:p>
                      <a:pPr>
                        <a:spcBef>
                          <a:spcPts val="1200"/>
                        </a:spcBef>
                      </a:pPr>
                      <a:r>
                        <a:rPr lang="en-US" sz="1400" dirty="0" smtClean="0">
                          <a:latin typeface="Arial"/>
                        </a:rPr>
                        <a:t>“Fund balance should be reported as restricted when constraints placed on the use of resources</a:t>
                      </a:r>
                      <a:r>
                        <a:rPr lang="en-US" sz="1400" baseline="0" dirty="0" smtClean="0">
                          <a:latin typeface="Arial"/>
                        </a:rPr>
                        <a:t> are either:</a:t>
                      </a:r>
                    </a:p>
                    <a:p>
                      <a:pPr marL="342900" indent="-342900">
                        <a:spcBef>
                          <a:spcPts val="1200"/>
                        </a:spcBef>
                        <a:buFont typeface="+mj-lt"/>
                        <a:buAutoNum type="alphaLcParenR"/>
                      </a:pPr>
                      <a:r>
                        <a:rPr lang="en-US" sz="1400" baseline="0" dirty="0" smtClean="0">
                          <a:latin typeface="Arial"/>
                        </a:rPr>
                        <a:t>Externally imposed by creditors-debt covenants, grantors, contributors, laws or regulations of other governments; or</a:t>
                      </a:r>
                    </a:p>
                    <a:p>
                      <a:pPr marL="342900" indent="-342900">
                        <a:spcBef>
                          <a:spcPts val="1200"/>
                        </a:spcBef>
                        <a:buFont typeface="+mj-lt"/>
                        <a:buAutoNum type="alphaLcParenR"/>
                      </a:pPr>
                      <a:r>
                        <a:rPr lang="en-US" sz="1400" baseline="0" dirty="0" smtClean="0">
                          <a:latin typeface="Arial"/>
                        </a:rPr>
                        <a:t>Imposed by law through constitutional provisions or enabling legislation”</a:t>
                      </a:r>
                      <a:r>
                        <a:rPr lang="en-US" sz="1400" baseline="30000" dirty="0" smtClean="0">
                          <a:latin typeface="Arial"/>
                        </a:rPr>
                        <a:t>1</a:t>
                      </a:r>
                    </a:p>
                  </a:txBody>
                  <a:tcPr/>
                </a:tc>
                <a:tc>
                  <a:txBody>
                    <a:bodyPr/>
                    <a:lstStyle/>
                    <a:p>
                      <a:pPr>
                        <a:spcBef>
                          <a:spcPts val="1200"/>
                        </a:spcBef>
                      </a:pPr>
                      <a:r>
                        <a:rPr lang="en-US" sz="1400" dirty="0" smtClean="0">
                          <a:latin typeface="Arial"/>
                        </a:rPr>
                        <a:t>Restricted - Streets</a:t>
                      </a:r>
                    </a:p>
                    <a:p>
                      <a:pPr>
                        <a:spcBef>
                          <a:spcPts val="1200"/>
                        </a:spcBef>
                      </a:pPr>
                      <a:endParaRPr lang="en-US" sz="1400" dirty="0" smtClean="0">
                        <a:latin typeface="Arial"/>
                      </a:endParaRPr>
                    </a:p>
                    <a:p>
                      <a:pPr>
                        <a:spcBef>
                          <a:spcPts val="1200"/>
                        </a:spcBef>
                      </a:pPr>
                      <a:r>
                        <a:rPr lang="en-US" sz="1400" dirty="0" smtClean="0">
                          <a:latin typeface="Arial"/>
                        </a:rPr>
                        <a:t>Restricted –</a:t>
                      </a:r>
                      <a:r>
                        <a:rPr lang="en-US" sz="1400" baseline="0" dirty="0" smtClean="0">
                          <a:latin typeface="Arial"/>
                        </a:rPr>
                        <a:t> School Capital</a:t>
                      </a:r>
                      <a:endParaRPr lang="en-US" sz="1400" dirty="0" smtClean="0">
                        <a:latin typeface="Arial"/>
                      </a:endParaRPr>
                    </a:p>
                    <a:p>
                      <a:pPr>
                        <a:spcBef>
                          <a:spcPts val="1200"/>
                        </a:spcBef>
                      </a:pPr>
                      <a:endParaRPr lang="en-US" sz="1400" dirty="0" smtClean="0">
                        <a:latin typeface="Arial"/>
                      </a:endParaRPr>
                    </a:p>
                    <a:p>
                      <a:pPr>
                        <a:spcBef>
                          <a:spcPts val="1200"/>
                        </a:spcBef>
                      </a:pPr>
                      <a:r>
                        <a:rPr lang="en-US" sz="1400" dirty="0" smtClean="0">
                          <a:latin typeface="Arial"/>
                        </a:rPr>
                        <a:t>Stabilization</a:t>
                      </a:r>
                      <a:r>
                        <a:rPr lang="en-US" sz="1400" baseline="0" dirty="0" smtClean="0">
                          <a:latin typeface="Arial"/>
                        </a:rPr>
                        <a:t> by</a:t>
                      </a:r>
                      <a:r>
                        <a:rPr lang="en-US" sz="1400" dirty="0" smtClean="0">
                          <a:latin typeface="Arial"/>
                        </a:rPr>
                        <a:t> State Statute</a:t>
                      </a:r>
                      <a:endParaRPr lang="en-US" sz="1400"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4" y="84672"/>
            <a:ext cx="4495942"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Questions and Answers</a:t>
            </a:r>
            <a:endParaRPr lang="en-US" sz="3200" dirty="0">
              <a:solidFill>
                <a:schemeClr val="tx2">
                  <a:lumMod val="50000"/>
                </a:schemeClr>
              </a:solidFill>
              <a:latin typeface="Arial"/>
              <a:cs typeface="Arial"/>
            </a:endParaRPr>
          </a:p>
        </p:txBody>
      </p:sp>
      <p:sp>
        <p:nvSpPr>
          <p:cNvPr id="6" name="Rectangle 5"/>
          <p:cNvSpPr/>
          <p:nvPr/>
        </p:nvSpPr>
        <p:spPr>
          <a:xfrm>
            <a:off x="457200" y="1200727"/>
            <a:ext cx="8229600" cy="1477328"/>
          </a:xfrm>
          <a:prstGeom prst="rect">
            <a:avLst/>
          </a:prstGeom>
        </p:spPr>
        <p:txBody>
          <a:bodyPr wrap="square">
            <a:spAutoFit/>
          </a:bodyPr>
          <a:lstStyle/>
          <a:p>
            <a:pPr>
              <a:buFont typeface="Arial"/>
              <a:buChar char="•"/>
            </a:pPr>
            <a:endParaRPr lang="en-US" dirty="0" smtClean="0">
              <a:latin typeface="Arial"/>
            </a:endParaRPr>
          </a:p>
          <a:p>
            <a:pPr marL="230188" indent="-230188">
              <a:buFont typeface="Arial"/>
              <a:buChar char="•"/>
            </a:pPr>
            <a:r>
              <a:rPr lang="en-US" dirty="0" smtClean="0">
                <a:latin typeface="Arial"/>
              </a:rPr>
              <a:t>All Illustrative statements will be updated for GASB 54</a:t>
            </a:r>
          </a:p>
          <a:p>
            <a:pPr marL="230188" indent="-230188">
              <a:buFont typeface="Arial"/>
              <a:buChar char="•"/>
            </a:pPr>
            <a:endParaRPr lang="en-US" dirty="0" smtClean="0">
              <a:latin typeface="Arial"/>
            </a:endParaRPr>
          </a:p>
          <a:p>
            <a:pPr marL="230188" indent="-230188">
              <a:buFont typeface="Arial"/>
              <a:buChar char="•"/>
            </a:pPr>
            <a:r>
              <a:rPr lang="en-US" dirty="0" smtClean="0">
                <a:latin typeface="Arial"/>
              </a:rPr>
              <a:t>Questions?</a:t>
            </a:r>
          </a:p>
          <a:p>
            <a:pPr marL="230188" indent="-230188"/>
            <a:endParaRPr lang="en-US" dirty="0" smtClean="0">
              <a:latin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sheville_thank_you_v1-2.jpg"/>
          <p:cNvPicPr>
            <a:picLocks noChangeAspect="1"/>
          </p:cNvPicPr>
          <p:nvPr/>
        </p:nvPicPr>
        <p:blipFill>
          <a:blip r:embed="rId3"/>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A7FF8DFB-1D5C-2B4C-B73B-6F8879D64B95}" type="slidenum">
              <a:rPr lang="en-US" smtClean="0"/>
              <a:pPr/>
              <a:t>51</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124"/>
            <a:ext cx="9144000" cy="584775"/>
          </a:xfrm>
          <a:prstGeom prst="rect">
            <a:avLst/>
          </a:prstGeom>
          <a:noFill/>
        </p:spPr>
        <p:txBody>
          <a:bodyPr wrap="square" rtlCol="0">
            <a:spAutoFit/>
          </a:bodyPr>
          <a:lstStyle/>
          <a:p>
            <a:r>
              <a:rPr lang="en-US" sz="3200" dirty="0" smtClean="0"/>
              <a:t>Restricted – Stabilization by State Statute</a:t>
            </a:r>
            <a:endParaRPr lang="en-US" sz="3200" dirty="0"/>
          </a:p>
        </p:txBody>
      </p:sp>
      <p:sp>
        <p:nvSpPr>
          <p:cNvPr id="4" name="TextBox 3"/>
          <p:cNvSpPr txBox="1"/>
          <p:nvPr/>
        </p:nvSpPr>
        <p:spPr>
          <a:xfrm>
            <a:off x="203204" y="1056630"/>
            <a:ext cx="8562196" cy="3262432"/>
          </a:xfrm>
          <a:prstGeom prst="rect">
            <a:avLst/>
          </a:prstGeom>
          <a:noFill/>
        </p:spPr>
        <p:txBody>
          <a:bodyPr wrap="square" rtlCol="0">
            <a:spAutoFit/>
          </a:bodyPr>
          <a:lstStyle/>
          <a:p>
            <a:pPr>
              <a:spcBef>
                <a:spcPts val="2400"/>
              </a:spcBef>
              <a:buFont typeface="Arial" pitchFamily="34" charset="0"/>
              <a:buChar char="•"/>
            </a:pPr>
            <a:r>
              <a:rPr lang="en-US" dirty="0" smtClean="0">
                <a:latin typeface="Arial"/>
              </a:rPr>
              <a:t>GASB has redefined Governmental Balance Sheet Reporting</a:t>
            </a:r>
          </a:p>
          <a:p>
            <a:pPr>
              <a:spcBef>
                <a:spcPts val="2400"/>
              </a:spcBef>
              <a:buFont typeface="Arial" pitchFamily="34" charset="0"/>
              <a:buChar char="•"/>
            </a:pPr>
            <a:r>
              <a:rPr lang="en-US" dirty="0" smtClean="0">
                <a:latin typeface="Arial"/>
              </a:rPr>
              <a:t>Under GASB 54 “reserve by state statute” now qualifies as restricted</a:t>
            </a:r>
          </a:p>
          <a:p>
            <a:pPr>
              <a:spcBef>
                <a:spcPts val="2400"/>
              </a:spcBef>
              <a:buFont typeface="Arial" pitchFamily="34" charset="0"/>
              <a:buChar char="•"/>
            </a:pPr>
            <a:r>
              <a:rPr lang="en-US" dirty="0" smtClean="0">
                <a:latin typeface="Arial"/>
              </a:rPr>
              <a:t>This impacts Government-wide Net Asset Statement – as “restricted-stabilization by state statute” will be reflected on this statement.  </a:t>
            </a:r>
          </a:p>
          <a:p>
            <a:pPr lvl="1">
              <a:spcBef>
                <a:spcPts val="2400"/>
              </a:spcBef>
              <a:buFont typeface="Arial" pitchFamily="34" charset="0"/>
              <a:buChar char="•"/>
            </a:pPr>
            <a:r>
              <a:rPr lang="en-US" dirty="0" smtClean="0">
                <a:latin typeface="Arial"/>
              </a:rPr>
              <a:t>Note: Restricted by stabilization is not calculated on government-wide statement, but calculated from numbers on the balance sheet</a:t>
            </a:r>
          </a:p>
          <a:p>
            <a:pPr>
              <a:spcBef>
                <a:spcPts val="2400"/>
              </a:spcBef>
            </a:pPr>
            <a:endParaRPr lang="en-US" dirty="0" smtClean="0">
              <a:latin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4" y="84672"/>
            <a:ext cx="5704406"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Fund Balance - Classifications</a:t>
            </a:r>
            <a:endParaRPr lang="en-US" sz="3200" dirty="0">
              <a:solidFill>
                <a:schemeClr val="tx2">
                  <a:lumMod val="50000"/>
                </a:schemeClr>
              </a:solidFill>
              <a:latin typeface="Arial"/>
              <a:cs typeface="Arial"/>
            </a:endParaRPr>
          </a:p>
        </p:txBody>
      </p:sp>
      <p:sp>
        <p:nvSpPr>
          <p:cNvPr id="6" name="TextBox 5"/>
          <p:cNvSpPr txBox="1"/>
          <p:nvPr/>
        </p:nvSpPr>
        <p:spPr>
          <a:xfrm>
            <a:off x="422558" y="5310906"/>
            <a:ext cx="8756069" cy="338554"/>
          </a:xfrm>
          <a:prstGeom prst="rect">
            <a:avLst/>
          </a:prstGeom>
          <a:noFill/>
        </p:spPr>
        <p:txBody>
          <a:bodyPr wrap="square" rtlCol="0">
            <a:spAutoFit/>
          </a:bodyPr>
          <a:lstStyle/>
          <a:p>
            <a:r>
              <a:rPr lang="en-US" sz="1600" baseline="30000" dirty="0" smtClean="0">
                <a:latin typeface="Arial"/>
              </a:rPr>
              <a:t>1 </a:t>
            </a:r>
            <a:r>
              <a:rPr lang="en-US" sz="1600" dirty="0" smtClean="0">
                <a:latin typeface="Arial"/>
              </a:rPr>
              <a:t>GASB Statement No. 54, Fund Balance Reporting and Governmental Fund Type Definitions</a:t>
            </a:r>
          </a:p>
        </p:txBody>
      </p:sp>
      <p:graphicFrame>
        <p:nvGraphicFramePr>
          <p:cNvPr id="7" name="Content Placeholder 5"/>
          <p:cNvGraphicFramePr>
            <a:graphicFrameLocks/>
          </p:cNvGraphicFramePr>
          <p:nvPr/>
        </p:nvGraphicFramePr>
        <p:xfrm>
          <a:off x="457200" y="956420"/>
          <a:ext cx="8229600" cy="3266440"/>
        </p:xfrm>
        <a:graphic>
          <a:graphicData uri="http://schemas.openxmlformats.org/drawingml/2006/table">
            <a:tbl>
              <a:tblPr firstRow="1" bandRow="1">
                <a:tableStyleId>{5C22544A-7EE6-4342-B048-85BDC9FD1C3A}</a:tableStyleId>
              </a:tblPr>
              <a:tblGrid>
                <a:gridCol w="1752600"/>
                <a:gridCol w="4114800"/>
                <a:gridCol w="2362200"/>
              </a:tblGrid>
              <a:tr h="370840">
                <a:tc>
                  <a:txBody>
                    <a:bodyPr/>
                    <a:lstStyle/>
                    <a:p>
                      <a:r>
                        <a:rPr lang="en-US" sz="1600" b="1" dirty="0" smtClean="0">
                          <a:latin typeface="Arial"/>
                        </a:rPr>
                        <a:t>Classification</a:t>
                      </a:r>
                      <a:endParaRPr lang="en-US" sz="1600" b="1" dirty="0">
                        <a:latin typeface="Arial"/>
                      </a:endParaRPr>
                    </a:p>
                  </a:txBody>
                  <a:tcPr/>
                </a:tc>
                <a:tc>
                  <a:txBody>
                    <a:bodyPr/>
                    <a:lstStyle/>
                    <a:p>
                      <a:pPr algn="ctr"/>
                      <a:r>
                        <a:rPr lang="en-US" sz="1600" dirty="0" smtClean="0">
                          <a:latin typeface="Arial"/>
                        </a:rPr>
                        <a:t>Definition</a:t>
                      </a:r>
                      <a:endParaRPr lang="en-US" sz="1600" dirty="0">
                        <a:latin typeface="Arial"/>
                      </a:endParaRPr>
                    </a:p>
                  </a:txBody>
                  <a:tcPr/>
                </a:tc>
                <a:tc>
                  <a:txBody>
                    <a:bodyPr/>
                    <a:lstStyle/>
                    <a:p>
                      <a:pPr algn="ctr"/>
                      <a:r>
                        <a:rPr lang="en-US" sz="1600" dirty="0" smtClean="0">
                          <a:latin typeface="Arial"/>
                        </a:rPr>
                        <a:t>Examples</a:t>
                      </a:r>
                      <a:endParaRPr lang="en-US" sz="1600" dirty="0">
                        <a:latin typeface="Arial"/>
                      </a:endParaRPr>
                    </a:p>
                  </a:txBody>
                  <a:tcPr/>
                </a:tc>
              </a:tr>
              <a:tr h="370840">
                <a:tc>
                  <a:txBody>
                    <a:bodyPr/>
                    <a:lstStyle/>
                    <a:p>
                      <a:pPr>
                        <a:spcBef>
                          <a:spcPts val="1200"/>
                        </a:spcBef>
                      </a:pPr>
                      <a:r>
                        <a:rPr lang="en-US" sz="1400" dirty="0" smtClean="0">
                          <a:latin typeface="Arial"/>
                        </a:rPr>
                        <a:t>Committed</a:t>
                      </a:r>
                      <a:endParaRPr lang="en-US" sz="1400" dirty="0">
                        <a:latin typeface="Arial"/>
                      </a:endParaRPr>
                    </a:p>
                  </a:txBody>
                  <a:tcPr/>
                </a:tc>
                <a:tc>
                  <a:txBody>
                    <a:bodyPr/>
                    <a:lstStyle/>
                    <a:p>
                      <a:pPr>
                        <a:spcBef>
                          <a:spcPts val="1200"/>
                        </a:spcBef>
                      </a:pPr>
                      <a:r>
                        <a:rPr lang="en-US" sz="1400" dirty="0" smtClean="0">
                          <a:latin typeface="Arial"/>
                        </a:rPr>
                        <a:t>“Used for specific purpose pursuant to constraints imposed by formal action of the government’s highest level of decision-making authority”</a:t>
                      </a:r>
                      <a:r>
                        <a:rPr lang="en-US" sz="1400" baseline="30000" dirty="0" smtClean="0">
                          <a:latin typeface="Arial"/>
                        </a:rPr>
                        <a:t>1</a:t>
                      </a:r>
                    </a:p>
                    <a:p>
                      <a:pPr marL="681038" lvl="1" indent="-211138">
                        <a:spcBef>
                          <a:spcPts val="1200"/>
                        </a:spcBef>
                        <a:buFont typeface="Arial" pitchFamily="34" charset="0"/>
                        <a:buChar char="•"/>
                      </a:pPr>
                      <a:r>
                        <a:rPr lang="en-US" sz="1400" baseline="0" dirty="0" smtClean="0">
                          <a:latin typeface="Arial"/>
                        </a:rPr>
                        <a:t>Self-imposed limitations set in place prior to year-end, but can be calculated after year end.</a:t>
                      </a:r>
                    </a:p>
                    <a:p>
                      <a:pPr marL="681038" lvl="1" indent="-211138">
                        <a:spcBef>
                          <a:spcPts val="1200"/>
                        </a:spcBef>
                        <a:buFont typeface="Arial" pitchFamily="34" charset="0"/>
                        <a:buChar char="•"/>
                      </a:pPr>
                      <a:r>
                        <a:rPr lang="en-US" sz="1400" baseline="0" dirty="0" smtClean="0">
                          <a:latin typeface="Arial"/>
                        </a:rPr>
                        <a:t>Limitation imposed at highest level and requires same action to remove or modify</a:t>
                      </a:r>
                    </a:p>
                    <a:p>
                      <a:pPr marL="681038" lvl="1" indent="-211138">
                        <a:spcBef>
                          <a:spcPts val="1200"/>
                        </a:spcBef>
                        <a:buFont typeface="Arial" pitchFamily="34" charset="0"/>
                        <a:buChar char="•"/>
                      </a:pPr>
                      <a:r>
                        <a:rPr lang="en-US" sz="1400" baseline="0" dirty="0" smtClean="0">
                          <a:latin typeface="Arial"/>
                        </a:rPr>
                        <a:t>Ordinances that lapse at year-end do not meet the committed test</a:t>
                      </a:r>
                      <a:endParaRPr lang="en-US" sz="1400" baseline="0" dirty="0">
                        <a:latin typeface="Arial"/>
                      </a:endParaRPr>
                    </a:p>
                  </a:txBody>
                  <a:tcPr/>
                </a:tc>
                <a:tc>
                  <a:txBody>
                    <a:bodyPr/>
                    <a:lstStyle/>
                    <a:p>
                      <a:pPr>
                        <a:spcBef>
                          <a:spcPts val="1200"/>
                        </a:spcBef>
                      </a:pPr>
                      <a:r>
                        <a:rPr lang="en-US" sz="1400" dirty="0" smtClean="0">
                          <a:latin typeface="Arial"/>
                        </a:rPr>
                        <a:t>Board passed a</a:t>
                      </a:r>
                      <a:r>
                        <a:rPr lang="en-US" sz="1400" baseline="0" dirty="0" smtClean="0">
                          <a:latin typeface="Arial"/>
                        </a:rPr>
                        <a:t> resolution </a:t>
                      </a:r>
                      <a:r>
                        <a:rPr lang="en-US" sz="1400" dirty="0" smtClean="0">
                          <a:latin typeface="Arial"/>
                        </a:rPr>
                        <a:t>to use $1,000,000 of fund balance towards</a:t>
                      </a:r>
                      <a:r>
                        <a:rPr lang="en-US" sz="1400" baseline="0" dirty="0" smtClean="0">
                          <a:latin typeface="Arial"/>
                        </a:rPr>
                        <a:t> the </a:t>
                      </a:r>
                      <a:r>
                        <a:rPr lang="en-US" sz="1400" dirty="0" smtClean="0">
                          <a:latin typeface="Arial"/>
                        </a:rPr>
                        <a:t>building</a:t>
                      </a:r>
                      <a:r>
                        <a:rPr lang="en-US" sz="1400" baseline="0" dirty="0" smtClean="0">
                          <a:latin typeface="Arial"/>
                        </a:rPr>
                        <a:t> of a cultural arts center.</a:t>
                      </a:r>
                      <a:endParaRPr lang="en-US" sz="1400"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4" y="84672"/>
            <a:ext cx="5704406"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Fund Balance - Classifications</a:t>
            </a:r>
            <a:endParaRPr lang="en-US" sz="3200" dirty="0">
              <a:solidFill>
                <a:schemeClr val="tx2">
                  <a:lumMod val="50000"/>
                </a:schemeClr>
              </a:solidFill>
              <a:latin typeface="Arial"/>
              <a:cs typeface="Arial"/>
            </a:endParaRPr>
          </a:p>
        </p:txBody>
      </p:sp>
      <p:sp>
        <p:nvSpPr>
          <p:cNvPr id="6" name="TextBox 5"/>
          <p:cNvSpPr txBox="1"/>
          <p:nvPr/>
        </p:nvSpPr>
        <p:spPr>
          <a:xfrm>
            <a:off x="376378" y="4895286"/>
            <a:ext cx="8756069" cy="338554"/>
          </a:xfrm>
          <a:prstGeom prst="rect">
            <a:avLst/>
          </a:prstGeom>
          <a:noFill/>
        </p:spPr>
        <p:txBody>
          <a:bodyPr wrap="square" rtlCol="0">
            <a:spAutoFit/>
          </a:bodyPr>
          <a:lstStyle/>
          <a:p>
            <a:r>
              <a:rPr lang="en-US" sz="1600" baseline="30000" dirty="0" smtClean="0">
                <a:latin typeface="Arial"/>
              </a:rPr>
              <a:t>1 </a:t>
            </a:r>
            <a:r>
              <a:rPr lang="en-US" sz="1600" dirty="0" smtClean="0">
                <a:latin typeface="Arial"/>
              </a:rPr>
              <a:t>GASB Statement No. 54, Fund Balance Reporting and Governmental Fund Type Definitions</a:t>
            </a:r>
          </a:p>
        </p:txBody>
      </p:sp>
      <p:graphicFrame>
        <p:nvGraphicFramePr>
          <p:cNvPr id="8" name="Content Placeholder 5"/>
          <p:cNvGraphicFramePr>
            <a:graphicFrameLocks/>
          </p:cNvGraphicFramePr>
          <p:nvPr/>
        </p:nvGraphicFramePr>
        <p:xfrm>
          <a:off x="457200" y="956420"/>
          <a:ext cx="8229600" cy="3266440"/>
        </p:xfrm>
        <a:graphic>
          <a:graphicData uri="http://schemas.openxmlformats.org/drawingml/2006/table">
            <a:tbl>
              <a:tblPr firstRow="1" bandRow="1">
                <a:tableStyleId>{5C22544A-7EE6-4342-B048-85BDC9FD1C3A}</a:tableStyleId>
              </a:tblPr>
              <a:tblGrid>
                <a:gridCol w="1752600"/>
                <a:gridCol w="4114800"/>
                <a:gridCol w="2362200"/>
              </a:tblGrid>
              <a:tr h="370840">
                <a:tc>
                  <a:txBody>
                    <a:bodyPr/>
                    <a:lstStyle/>
                    <a:p>
                      <a:r>
                        <a:rPr lang="en-US" sz="1600" b="1" dirty="0" smtClean="0">
                          <a:latin typeface="Arial"/>
                        </a:rPr>
                        <a:t>Classification</a:t>
                      </a:r>
                      <a:endParaRPr lang="en-US" sz="1600" b="1" dirty="0">
                        <a:latin typeface="Arial"/>
                      </a:endParaRPr>
                    </a:p>
                  </a:txBody>
                  <a:tcPr/>
                </a:tc>
                <a:tc>
                  <a:txBody>
                    <a:bodyPr/>
                    <a:lstStyle/>
                    <a:p>
                      <a:pPr algn="ctr"/>
                      <a:r>
                        <a:rPr lang="en-US" sz="1600" dirty="0" smtClean="0">
                          <a:latin typeface="Arial"/>
                        </a:rPr>
                        <a:t>Definition</a:t>
                      </a:r>
                      <a:endParaRPr lang="en-US" sz="1600" dirty="0">
                        <a:latin typeface="Arial"/>
                      </a:endParaRPr>
                    </a:p>
                  </a:txBody>
                  <a:tcPr/>
                </a:tc>
                <a:tc>
                  <a:txBody>
                    <a:bodyPr/>
                    <a:lstStyle/>
                    <a:p>
                      <a:pPr algn="ctr"/>
                      <a:r>
                        <a:rPr lang="en-US" sz="1600" dirty="0" smtClean="0">
                          <a:latin typeface="Arial"/>
                        </a:rPr>
                        <a:t>Examples</a:t>
                      </a:r>
                      <a:endParaRPr lang="en-US" sz="1600" dirty="0">
                        <a:latin typeface="Arial"/>
                      </a:endParaRPr>
                    </a:p>
                  </a:txBody>
                  <a:tcPr/>
                </a:tc>
              </a:tr>
              <a:tr h="370840">
                <a:tc>
                  <a:txBody>
                    <a:bodyPr/>
                    <a:lstStyle/>
                    <a:p>
                      <a:pPr>
                        <a:spcBef>
                          <a:spcPts val="1200"/>
                        </a:spcBef>
                      </a:pPr>
                      <a:r>
                        <a:rPr lang="en-US" sz="1400" dirty="0" smtClean="0">
                          <a:latin typeface="Arial"/>
                        </a:rPr>
                        <a:t>Assigned</a:t>
                      </a:r>
                      <a:endParaRPr lang="en-US" sz="1400" dirty="0">
                        <a:latin typeface="Arial"/>
                      </a:endParaRPr>
                    </a:p>
                  </a:txBody>
                  <a:tcPr/>
                </a:tc>
                <a:tc>
                  <a:txBody>
                    <a:bodyPr/>
                    <a:lstStyle/>
                    <a:p>
                      <a:pPr>
                        <a:spcBef>
                          <a:spcPts val="1200"/>
                        </a:spcBef>
                      </a:pPr>
                      <a:r>
                        <a:rPr lang="en-US" sz="1400" dirty="0" smtClean="0">
                          <a:latin typeface="Arial"/>
                        </a:rPr>
                        <a:t>“Amounts that are constrained by the government’s intent to be used for specific purposes, but are neither restricted nor committed”</a:t>
                      </a:r>
                      <a:r>
                        <a:rPr lang="en-US" sz="1400" baseline="30000" dirty="0" smtClean="0">
                          <a:latin typeface="Arial"/>
                        </a:rPr>
                        <a:t>1</a:t>
                      </a:r>
                    </a:p>
                    <a:p>
                      <a:pPr marL="623888" lvl="1" indent="-153988">
                        <a:spcBef>
                          <a:spcPts val="1200"/>
                        </a:spcBef>
                        <a:buFont typeface="Arial" pitchFamily="34" charset="0"/>
                        <a:buChar char="•"/>
                      </a:pPr>
                      <a:r>
                        <a:rPr lang="en-US" sz="1400" baseline="0" dirty="0" smtClean="0">
                          <a:latin typeface="Arial"/>
                        </a:rPr>
                        <a:t>Assignments can occur anytime before issuance of financial statements.</a:t>
                      </a:r>
                    </a:p>
                    <a:p>
                      <a:pPr marL="623888" lvl="1" indent="-153988">
                        <a:spcBef>
                          <a:spcPts val="1200"/>
                        </a:spcBef>
                        <a:buFont typeface="Arial" pitchFamily="34" charset="0"/>
                        <a:buChar char="•"/>
                      </a:pPr>
                      <a:r>
                        <a:rPr lang="en-US" sz="1400" baseline="0" dirty="0" smtClean="0">
                          <a:latin typeface="Arial"/>
                        </a:rPr>
                        <a:t>Assignment ability can be delegated by the board. </a:t>
                      </a:r>
                    </a:p>
                    <a:p>
                      <a:pPr marL="623888" lvl="1" indent="-153988">
                        <a:spcBef>
                          <a:spcPts val="1200"/>
                        </a:spcBef>
                        <a:buFont typeface="Arial" pitchFamily="34" charset="0"/>
                        <a:buChar char="•"/>
                      </a:pPr>
                      <a:r>
                        <a:rPr lang="en-US" sz="1400" baseline="0" dirty="0" smtClean="0">
                          <a:latin typeface="Arial"/>
                        </a:rPr>
                        <a:t>For governmental funds (exclusive of the general fund) this is the lowest level of positive fund balance.</a:t>
                      </a:r>
                      <a:endParaRPr lang="en-US" sz="1400" baseline="0" dirty="0">
                        <a:latin typeface="Arial"/>
                      </a:endParaRPr>
                    </a:p>
                  </a:txBody>
                  <a:tcPr/>
                </a:tc>
                <a:tc>
                  <a:txBody>
                    <a:bodyPr/>
                    <a:lstStyle/>
                    <a:p>
                      <a:pPr>
                        <a:spcBef>
                          <a:spcPts val="1200"/>
                        </a:spcBef>
                      </a:pPr>
                      <a:r>
                        <a:rPr lang="en-US" sz="1400" dirty="0" smtClean="0">
                          <a:latin typeface="Arial"/>
                        </a:rPr>
                        <a:t>Governing body has appropriated fund balance.</a:t>
                      </a:r>
                    </a:p>
                    <a:p>
                      <a:pPr>
                        <a:spcBef>
                          <a:spcPts val="1200"/>
                        </a:spcBef>
                      </a:pPr>
                      <a:endParaRPr lang="en-US" sz="1400" dirty="0" smtClean="0">
                        <a:latin typeface="Arial"/>
                      </a:endParaRPr>
                    </a:p>
                    <a:p>
                      <a:pPr>
                        <a:spcBef>
                          <a:spcPts val="1200"/>
                        </a:spcBef>
                      </a:pPr>
                      <a:endParaRPr lang="en-US" sz="1400" dirty="0" smtClean="0">
                        <a:latin typeface="Arial"/>
                      </a:endParaRPr>
                    </a:p>
                    <a:p>
                      <a:pPr>
                        <a:spcBef>
                          <a:spcPts val="1200"/>
                        </a:spcBef>
                      </a:pPr>
                      <a:r>
                        <a:rPr lang="en-US" sz="1400" dirty="0" smtClean="0">
                          <a:latin typeface="Arial"/>
                        </a:rPr>
                        <a:t>Governing body has budgeted $1M</a:t>
                      </a:r>
                      <a:r>
                        <a:rPr lang="en-US" sz="1400" baseline="0" dirty="0" smtClean="0">
                          <a:latin typeface="Arial"/>
                        </a:rPr>
                        <a:t> for a mental health hospital.  County Mgr. may amend this up to $100,000.</a:t>
                      </a:r>
                      <a:endParaRPr lang="en-US" sz="1400"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204" y="84672"/>
            <a:ext cx="5704406" cy="584776"/>
          </a:xfrm>
          <a:prstGeom prst="rect">
            <a:avLst/>
          </a:prstGeom>
          <a:noFill/>
        </p:spPr>
        <p:txBody>
          <a:bodyPr wrap="none" rtlCol="0">
            <a:spAutoFit/>
          </a:bodyPr>
          <a:lstStyle/>
          <a:p>
            <a:r>
              <a:rPr lang="en-US" sz="3200" dirty="0" smtClean="0">
                <a:solidFill>
                  <a:schemeClr val="tx2">
                    <a:lumMod val="50000"/>
                  </a:schemeClr>
                </a:solidFill>
                <a:latin typeface="Arial"/>
                <a:cs typeface="Arial"/>
              </a:rPr>
              <a:t>Fund Balance - Classifications</a:t>
            </a:r>
            <a:endParaRPr lang="en-US" sz="3200" dirty="0">
              <a:solidFill>
                <a:schemeClr val="tx2">
                  <a:lumMod val="50000"/>
                </a:schemeClr>
              </a:solidFill>
              <a:latin typeface="Arial"/>
              <a:cs typeface="Arial"/>
            </a:endParaRPr>
          </a:p>
        </p:txBody>
      </p:sp>
      <p:sp>
        <p:nvSpPr>
          <p:cNvPr id="6" name="TextBox 5"/>
          <p:cNvSpPr txBox="1"/>
          <p:nvPr/>
        </p:nvSpPr>
        <p:spPr>
          <a:xfrm>
            <a:off x="387923" y="3325166"/>
            <a:ext cx="8756069" cy="338554"/>
          </a:xfrm>
          <a:prstGeom prst="rect">
            <a:avLst/>
          </a:prstGeom>
          <a:noFill/>
        </p:spPr>
        <p:txBody>
          <a:bodyPr wrap="square" rtlCol="0">
            <a:spAutoFit/>
          </a:bodyPr>
          <a:lstStyle/>
          <a:p>
            <a:r>
              <a:rPr lang="en-US" sz="1600" baseline="30000" dirty="0" smtClean="0">
                <a:latin typeface="Arial"/>
              </a:rPr>
              <a:t>1 </a:t>
            </a:r>
            <a:r>
              <a:rPr lang="en-US" sz="1600" dirty="0" smtClean="0">
                <a:latin typeface="Arial"/>
              </a:rPr>
              <a:t>GASB Statement No. 54, Fund Balance Reporting and Governmental Fund Type Definitions</a:t>
            </a:r>
          </a:p>
        </p:txBody>
      </p:sp>
      <p:graphicFrame>
        <p:nvGraphicFramePr>
          <p:cNvPr id="7" name="Content Placeholder 5"/>
          <p:cNvGraphicFramePr>
            <a:graphicFrameLocks/>
          </p:cNvGraphicFramePr>
          <p:nvPr/>
        </p:nvGraphicFramePr>
        <p:xfrm>
          <a:off x="457200" y="956420"/>
          <a:ext cx="8229600" cy="1955800"/>
        </p:xfrm>
        <a:graphic>
          <a:graphicData uri="http://schemas.openxmlformats.org/drawingml/2006/table">
            <a:tbl>
              <a:tblPr firstRow="1" bandRow="1">
                <a:tableStyleId>{5C22544A-7EE6-4342-B048-85BDC9FD1C3A}</a:tableStyleId>
              </a:tblPr>
              <a:tblGrid>
                <a:gridCol w="1752600"/>
                <a:gridCol w="4114800"/>
                <a:gridCol w="2362200"/>
              </a:tblGrid>
              <a:tr h="370840">
                <a:tc>
                  <a:txBody>
                    <a:bodyPr/>
                    <a:lstStyle/>
                    <a:p>
                      <a:r>
                        <a:rPr lang="en-US" sz="1600" b="1" dirty="0" smtClean="0">
                          <a:latin typeface="Arial"/>
                        </a:rPr>
                        <a:t>Classification</a:t>
                      </a:r>
                      <a:endParaRPr lang="en-US" sz="1600" b="1" dirty="0">
                        <a:latin typeface="Arial"/>
                      </a:endParaRPr>
                    </a:p>
                  </a:txBody>
                  <a:tcPr/>
                </a:tc>
                <a:tc>
                  <a:txBody>
                    <a:bodyPr/>
                    <a:lstStyle/>
                    <a:p>
                      <a:pPr algn="ctr"/>
                      <a:r>
                        <a:rPr lang="en-US" sz="1600" dirty="0" smtClean="0">
                          <a:latin typeface="Arial"/>
                        </a:rPr>
                        <a:t>Definition</a:t>
                      </a:r>
                      <a:endParaRPr lang="en-US" sz="1600" dirty="0">
                        <a:latin typeface="Arial"/>
                      </a:endParaRPr>
                    </a:p>
                  </a:txBody>
                  <a:tcPr/>
                </a:tc>
                <a:tc>
                  <a:txBody>
                    <a:bodyPr/>
                    <a:lstStyle/>
                    <a:p>
                      <a:pPr algn="ctr"/>
                      <a:r>
                        <a:rPr lang="en-US" sz="1600" dirty="0" smtClean="0">
                          <a:latin typeface="Arial"/>
                        </a:rPr>
                        <a:t>Examples</a:t>
                      </a:r>
                      <a:endParaRPr lang="en-US" sz="1600" dirty="0">
                        <a:latin typeface="Arial"/>
                      </a:endParaRPr>
                    </a:p>
                  </a:txBody>
                  <a:tcPr/>
                </a:tc>
              </a:tr>
              <a:tr h="370840">
                <a:tc>
                  <a:txBody>
                    <a:bodyPr/>
                    <a:lstStyle/>
                    <a:p>
                      <a:r>
                        <a:rPr lang="en-US" sz="1400" dirty="0" smtClean="0">
                          <a:latin typeface="Arial"/>
                        </a:rPr>
                        <a:t>Unassigned</a:t>
                      </a:r>
                      <a:endParaRPr lang="en-US" sz="1400" dirty="0">
                        <a:latin typeface="Arial"/>
                      </a:endParaRPr>
                    </a:p>
                  </a:txBody>
                  <a:tcPr/>
                </a:tc>
                <a:tc>
                  <a:txBody>
                    <a:bodyPr/>
                    <a:lstStyle/>
                    <a:p>
                      <a:r>
                        <a:rPr lang="en-US" sz="1400" dirty="0" smtClean="0">
                          <a:latin typeface="Arial"/>
                        </a:rPr>
                        <a:t>Unassigned fund balance</a:t>
                      </a:r>
                      <a:r>
                        <a:rPr lang="en-US" sz="1400" baseline="0" dirty="0" smtClean="0">
                          <a:latin typeface="Arial"/>
                        </a:rPr>
                        <a:t> is the lowest classification for the general fund.  This is fund balance that has not been reported in any other classification.</a:t>
                      </a:r>
                    </a:p>
                    <a:p>
                      <a:pPr>
                        <a:buFont typeface="Arial" pitchFamily="34" charset="0"/>
                        <a:buNone/>
                      </a:pPr>
                      <a:endParaRPr lang="en-US" sz="1400" baseline="0" dirty="0" smtClean="0">
                        <a:latin typeface="Arial"/>
                      </a:endParaRPr>
                    </a:p>
                    <a:p>
                      <a:pPr>
                        <a:buFont typeface="Arial" pitchFamily="34" charset="0"/>
                        <a:buNone/>
                      </a:pPr>
                      <a:r>
                        <a:rPr lang="en-US" sz="1400" baseline="0" dirty="0" smtClean="0">
                          <a:latin typeface="Arial"/>
                        </a:rPr>
                        <a:t>The general fund is the only fund that can report a positive unassigned fund balance.</a:t>
                      </a:r>
                      <a:endParaRPr lang="en-US" sz="1400" baseline="0" dirty="0">
                        <a:latin typeface="Arial"/>
                      </a:endParaRPr>
                    </a:p>
                  </a:txBody>
                  <a:tcPr/>
                </a:tc>
                <a:tc>
                  <a:txBody>
                    <a:bodyPr/>
                    <a:lstStyle/>
                    <a:p>
                      <a:r>
                        <a:rPr lang="en-US" sz="1400" dirty="0" smtClean="0">
                          <a:latin typeface="Arial"/>
                        </a:rPr>
                        <a:t>A</a:t>
                      </a:r>
                      <a:r>
                        <a:rPr lang="en-US" sz="1400" baseline="0" dirty="0" smtClean="0">
                          <a:latin typeface="Arial"/>
                        </a:rPr>
                        <a:t> capital project fund with a fund deficit.</a:t>
                      </a:r>
                      <a:endParaRPr lang="en-US" sz="1400" dirty="0">
                        <a:latin typeface="Arial"/>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5965</TotalTime>
  <Words>4023</Words>
  <Application>Microsoft Office PowerPoint</Application>
  <PresentationFormat>On-screen Show (4:3)</PresentationFormat>
  <Paragraphs>612</Paragraphs>
  <Slides>51</Slides>
  <Notes>34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Fund Balance Classifications – General Fund - Answers </vt:lpstr>
      <vt:lpstr>Fund Balance Classifications – General Fund - Examples </vt:lpstr>
      <vt:lpstr>Fund Balance Classifications – General Fund - Answers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Suggs</dc:creator>
  <cp:lastModifiedBy>Melinda Canady</cp:lastModifiedBy>
  <cp:revision>217</cp:revision>
  <cp:lastPrinted>2010-08-02T02:50:24Z</cp:lastPrinted>
  <dcterms:created xsi:type="dcterms:W3CDTF">2011-04-11T21:41:10Z</dcterms:created>
  <dcterms:modified xsi:type="dcterms:W3CDTF">2011-08-31T16:53:22Z</dcterms:modified>
</cp:coreProperties>
</file>