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1" r:id="rId1"/>
    <p:sldMasterId id="2147483729" r:id="rId2"/>
  </p:sldMasterIdLst>
  <p:notesMasterIdLst>
    <p:notesMasterId r:id="rId44"/>
  </p:notesMasterIdLst>
  <p:handoutMasterIdLst>
    <p:handoutMasterId r:id="rId45"/>
  </p:handoutMasterIdLst>
  <p:sldIdLst>
    <p:sldId id="257" r:id="rId3"/>
    <p:sldId id="259" r:id="rId4"/>
    <p:sldId id="341" r:id="rId5"/>
    <p:sldId id="339" r:id="rId6"/>
    <p:sldId id="285" r:id="rId7"/>
    <p:sldId id="287" r:id="rId8"/>
    <p:sldId id="289" r:id="rId9"/>
    <p:sldId id="290" r:id="rId10"/>
    <p:sldId id="292" r:id="rId11"/>
    <p:sldId id="365" r:id="rId12"/>
    <p:sldId id="345" r:id="rId13"/>
    <p:sldId id="298" r:id="rId14"/>
    <p:sldId id="299" r:id="rId15"/>
    <p:sldId id="342" r:id="rId16"/>
    <p:sldId id="343" r:id="rId17"/>
    <p:sldId id="363" r:id="rId18"/>
    <p:sldId id="368" r:id="rId19"/>
    <p:sldId id="369" r:id="rId20"/>
    <p:sldId id="364" r:id="rId21"/>
    <p:sldId id="300" r:id="rId22"/>
    <p:sldId id="315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8" r:id="rId32"/>
    <p:sldId id="356" r:id="rId33"/>
    <p:sldId id="357" r:id="rId34"/>
    <p:sldId id="359" r:id="rId35"/>
    <p:sldId id="360" r:id="rId36"/>
    <p:sldId id="361" r:id="rId37"/>
    <p:sldId id="362" r:id="rId38"/>
    <p:sldId id="366" r:id="rId39"/>
    <p:sldId id="367" r:id="rId40"/>
    <p:sldId id="335" r:id="rId41"/>
    <p:sldId id="267" r:id="rId42"/>
    <p:sldId id="268" r:id="rId43"/>
  </p:sldIdLst>
  <p:sldSz cx="12192000" cy="6858000"/>
  <p:notesSz cx="9296400" cy="7010400"/>
  <p:embeddedFontLs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Cinzel" panose="00000500000000000000" pitchFamily="2" charset="0"/>
      <p:regular r:id="rId50"/>
      <p:bold r:id="rId51"/>
    </p:embeddedFont>
    <p:embeddedFont>
      <p:font typeface="Garamond" panose="02020404030301010803" pitchFamily="18" charset="0"/>
      <p:regular r:id="rId52"/>
      <p:bold r:id="rId53"/>
      <p:italic r:id="rId54"/>
    </p:embeddedFont>
    <p:embeddedFont>
      <p:font typeface="Wingdings 2" panose="05020102010507070707" pitchFamily="18" charset="2"/>
      <p:regular r:id="rId55"/>
    </p:embeddedFont>
    <p:embeddedFont>
      <p:font typeface="Wingdings 3" panose="05040102010807070707" pitchFamily="18" charset="2"/>
      <p:regular r:id="rId56"/>
    </p:embeddedFont>
  </p:embeddedFontLst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well, Sharon" initials="GS" lastIdx="5" clrIdx="0"/>
  <p:cmAuthor id="2" name="Halley" initials="H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D65"/>
    <a:srgbClr val="002F87"/>
    <a:srgbClr val="5B9BD5"/>
    <a:srgbClr val="0A94D6"/>
    <a:srgbClr val="AE936C"/>
    <a:srgbClr val="636466"/>
    <a:srgbClr val="8E827D"/>
    <a:srgbClr val="898989"/>
    <a:srgbClr val="013B7A"/>
    <a:srgbClr val="28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89787" autoAdjust="0"/>
  </p:normalViewPr>
  <p:slideViewPr>
    <p:cSldViewPr snapToGrid="0">
      <p:cViewPr varScale="1">
        <p:scale>
          <a:sx n="114" d="100"/>
          <a:sy n="114" d="100"/>
        </p:scale>
        <p:origin x="1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AA44-3F64-4A29-B3EA-D215BDC8983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86C4-8519-4B69-BEF7-2B2BBA886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4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71DE-1909-4E82-9846-C9E4D801B930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C367-207F-4600-80B1-0A0C88A14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520993"/>
            <a:ext cx="12192000" cy="333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7" name="Picture 6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002F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11" name="Picture 10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7" name="Picture 6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  <p:pic>
        <p:nvPicPr>
          <p:cNvPr id="9" name="Picture 8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8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3520993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520993"/>
            <a:ext cx="12192000" cy="344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0" y="3520993"/>
            <a:ext cx="12192000" cy="344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768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r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Preface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80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925" y="1597795"/>
            <a:ext cx="10810875" cy="441458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 sz="2200"/>
            </a:lvl1pPr>
            <a:lvl2pPr marL="914400" marR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 sz="2200"/>
            </a:lvl2pPr>
            <a:lvl3pPr marL="1371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 sz="2200"/>
            </a:lvl3pPr>
            <a:lvl4pPr marL="18288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 sz="2200"/>
            </a:lvl4pPr>
            <a:lvl5pPr marL="2286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 sz="2200"/>
            </a:lvl5pPr>
            <a:lvl6pPr marL="2743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 sz="1800"/>
            </a:lvl6pPr>
            <a:lvl7pPr marL="32004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 sz="1800"/>
            </a:lvl7pPr>
            <a:lvl8pPr marL="3657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 sz="1800"/>
            </a:lvl8pPr>
          </a:lstStyle>
          <a:p>
            <a:pPr marL="228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0" marR="0" lvl="4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marL="2743200" marR="0" lvl="5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3200400" marR="0" lvl="6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36576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6394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2923" y="1597795"/>
            <a:ext cx="5349240" cy="43987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04560" y="1597795"/>
            <a:ext cx="5349240" cy="43987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5126"/>
            <a:ext cx="10806748" cy="11075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1613788"/>
            <a:ext cx="5349240" cy="65777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8640" y="2271563"/>
            <a:ext cx="5349240" cy="3732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06148" y="1613788"/>
            <a:ext cx="5349240" cy="65777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06148" y="2271563"/>
            <a:ext cx="5349240" cy="3732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2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233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883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5" y="365126"/>
            <a:ext cx="10810875" cy="111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97794"/>
            <a:ext cx="10810875" cy="441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10318"/>
            <a:ext cx="12192000" cy="847682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62" y="5354846"/>
            <a:ext cx="1361733" cy="13617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6361" y="6128519"/>
            <a:ext cx="549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Advanced Criminal Procedure for Magistrates 2024</a:t>
            </a:r>
            <a:endParaRPr lang="en-US" sz="1200" baseline="0" dirty="0">
              <a:solidFill>
                <a:schemeClr val="bg1"/>
              </a:solidFill>
            </a:endParaRPr>
          </a:p>
          <a:p>
            <a:pPr algn="ctr"/>
            <a:r>
              <a:rPr lang="en-US" sz="1200" baseline="0" dirty="0">
                <a:solidFill>
                  <a:schemeClr val="bg1"/>
                </a:solidFill>
              </a:rPr>
              <a:t>Taking Bail Bonds</a:t>
            </a:r>
          </a:p>
          <a:p>
            <a:pPr algn="ctr"/>
            <a:fld id="{A9813000-5429-4DBB-9012-A76078393CB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42" r:id="rId2"/>
    <p:sldLayoutId id="2147483743" r:id="rId3"/>
    <p:sldLayoutId id="2147483724" r:id="rId4"/>
    <p:sldLayoutId id="2147483723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F87"/>
          </a:solidFill>
          <a:latin typeface="Cinzel" panose="00000500000000000000" pitchFamily="50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rgbClr val="AE936C"/>
        </a:buClr>
        <a:buSzPct val="55000"/>
        <a:buFont typeface="Wingdings 2" panose="05020102010507070707" pitchFamily="18" charset="2"/>
        <a:buChar char="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AE936C"/>
        </a:buClr>
        <a:buSzPct val="55000"/>
        <a:buFont typeface="Wingdings 2" panose="05020102010507070707" pitchFamily="18" charset="2"/>
        <a:buChar char="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2" panose="05020102010507070707" pitchFamily="18" charset="2"/>
        <a:buChar char="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3" panose="05040102010807070707" pitchFamily="18" charset="2"/>
        <a:buChar char="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004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Calibri" panose="020F0502020204030204" pitchFamily="34" charset="0"/>
        <a:buChar char="+"/>
        <a:tabLst>
          <a:tab pos="13716000" algn="l"/>
        </a:tabLst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Calibri" panose="020F0502020204030204" pitchFamily="34" charset="0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36" r:id="rId3"/>
    <p:sldLayoutId id="2147483731" r:id="rId4"/>
    <p:sldLayoutId id="2147483740" r:id="rId5"/>
    <p:sldLayoutId id="2147483737" r:id="rId6"/>
    <p:sldLayoutId id="2147483733" r:id="rId7"/>
    <p:sldLayoutId id="2147483739" r:id="rId8"/>
    <p:sldLayoutId id="2147483738" r:id="rId9"/>
    <p:sldLayoutId id="214748374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uno.nccourts.org/legal-memos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ourts.gov/services/find-a-bail-bondsman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lerks.sog.unc.edu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juno.nccourts.org/resources/references/bapm-field-support-staff-assignments-map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Taking Bail Bonds</a:t>
            </a:r>
            <a:br>
              <a:rPr lang="en-US" dirty="0"/>
            </a:br>
            <a:r>
              <a:rPr lang="en-US" sz="2400" dirty="0"/>
              <a:t>Advanced Criminal Procedure for Magistrates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UNC School of Government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October 30, 2024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Seth Kandl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Assistant Legal Counsel, NCAOC Office of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158155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– Over $10,000 – IRS Form 8300</a:t>
            </a:r>
            <a:endParaRPr lang="en-US" sz="24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42924" y="1479594"/>
            <a:ext cx="7546975" cy="441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marR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dirty="0"/>
              <a:t>Parties’ </a:t>
            </a:r>
            <a:r>
              <a:rPr lang="en-US" altLang="en-US" sz="2400" dirty="0">
                <a:solidFill>
                  <a:srgbClr val="341CE4"/>
                </a:solidFill>
              </a:rPr>
              <a:t>Taxpayer ID Number (TIN)</a:t>
            </a:r>
            <a:r>
              <a:rPr lang="en-US" altLang="en-US" sz="2400" dirty="0"/>
              <a:t> (generally a social security number) is required.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/>
              <a:t>Failure to include is a common reason for Form 8300’s return to the clerk and assessment of penalties.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/>
              <a:t>No TIN req’d for certain foreign nationals. See Pub. 1544.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solidFill>
                  <a:srgbClr val="FB1111"/>
                </a:solidFill>
              </a:rPr>
              <a:t>“Suspicious” transactions</a:t>
            </a:r>
            <a:r>
              <a:rPr lang="en-US" altLang="en-US" sz="2400" dirty="0"/>
              <a:t> are noted by check-box ‘b’ in the form heading.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IRS regulations require reporting by “the clerk,” but local practice may have the magistrate complete</a:t>
            </a:r>
            <a:r>
              <a:rPr lang="en-US" altLang="en-US" sz="2400" dirty="0">
                <a:solidFill>
                  <a:srgbClr val="2A9254"/>
                </a:solidFill>
              </a:rPr>
              <a:t> Part IV</a:t>
            </a:r>
            <a:r>
              <a:rPr lang="en-US" altLang="en-US" sz="2400" dirty="0"/>
              <a:t> for the recipient (clerk).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E01DD-719B-9001-272A-3DF0C38C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35" y="1423050"/>
            <a:ext cx="3578030" cy="201039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92C30DB-92AF-FBA7-06CE-9C1FB5F0D51C}"/>
              </a:ext>
            </a:extLst>
          </p:cNvPr>
          <p:cNvSpPr/>
          <p:nvPr/>
        </p:nvSpPr>
        <p:spPr>
          <a:xfrm>
            <a:off x="10019422" y="1860941"/>
            <a:ext cx="1019787" cy="20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7370FD-06C1-520F-CB78-3E326332D930}"/>
              </a:ext>
            </a:extLst>
          </p:cNvPr>
          <p:cNvSpPr/>
          <p:nvPr/>
        </p:nvSpPr>
        <p:spPr>
          <a:xfrm>
            <a:off x="10347733" y="2066333"/>
            <a:ext cx="914400" cy="2031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55669A-1A12-B356-C23E-82E84D18BF88}"/>
              </a:ext>
            </a:extLst>
          </p:cNvPr>
          <p:cNvSpPr/>
          <p:nvPr/>
        </p:nvSpPr>
        <p:spPr>
          <a:xfrm>
            <a:off x="10365721" y="2809407"/>
            <a:ext cx="914400" cy="20314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Mortgage by Defendant</a:t>
            </a:r>
            <a:endParaRPr lang="en-US" sz="2400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A defendant may post a mortgage to his own property for an Appearance Bond</a:t>
            </a:r>
            <a:r>
              <a:rPr lang="en-US" altLang="en-US" sz="2400" dirty="0">
                <a:solidFill>
                  <a:srgbClr val="002F87"/>
                </a:solidFill>
              </a:rPr>
              <a:t>. </a:t>
            </a:r>
          </a:p>
          <a:p>
            <a:endParaRPr lang="en-US" altLang="en-US" sz="2400" dirty="0">
              <a:solidFill>
                <a:srgbClr val="002F87"/>
              </a:solidFill>
            </a:endParaRPr>
          </a:p>
          <a:p>
            <a:r>
              <a:rPr lang="en-US" altLang="en-US" sz="2400" dirty="0"/>
              <a:t>Most counties require a deed of trust, rather than an actual mortgage.</a:t>
            </a:r>
          </a:p>
          <a:p>
            <a:endParaRPr lang="en-US" altLang="en-US" sz="2400" dirty="0">
              <a:solidFill>
                <a:srgbClr val="002F87"/>
              </a:solidFill>
            </a:endParaRPr>
          </a:p>
          <a:p>
            <a:r>
              <a:rPr lang="en-US" altLang="en-US" sz="2400" dirty="0"/>
              <a:t>Use “</a:t>
            </a:r>
            <a:r>
              <a:rPr lang="en-US" alt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Defendant’s Property Appearance Bond</a:t>
            </a:r>
            <a:r>
              <a:rPr lang="en-US" altLang="en-US" sz="2400" dirty="0">
                <a:cs typeface="Arial" panose="020B0604020202020204" pitchFamily="34" charset="0"/>
              </a:rPr>
              <a:t>” on AOC-CR-201 for a bond posted by mortgage or deed of trust to property owned solely by the defendant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/>
              <a:t>One unique feature of bonds secured by a true “mortgage” - they require an affidavit of the property’s value from a disinterested witness. G.S. 58-74-30.</a:t>
            </a:r>
          </a:p>
        </p:txBody>
      </p:sp>
    </p:spTree>
    <p:extLst>
      <p:ext uri="{BB962C8B-B14F-4D97-AF65-F5344CB8AC3E}">
        <p14:creationId xmlns:p14="http://schemas.microsoft.com/office/powerpoint/2010/main" val="12728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- General Provisions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Surety: “one who, with the principal [defendant], is liable for the amount of the bail bond upon forfeiture of the bail.” G.S. 58-71-5(10).</a:t>
            </a:r>
            <a:endParaRPr lang="en-US" altLang="en-US" sz="2400" dirty="0">
              <a:solidFill>
                <a:srgbClr val="002F87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Upon forfeiture, defendant and surety are jointly and severally liable to the State for the amount of the bond. G.S. 15A-544.7(a).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A surety must be one of three entities, G.S. 15A-531(8):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Professional Bondsman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Insurance Company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Accommodation Bondsman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[Actually, there’s a fourth – a Motor Club.]</a:t>
            </a:r>
          </a:p>
        </p:txBody>
      </p:sp>
    </p:spTree>
    <p:extLst>
      <p:ext uri="{BB962C8B-B14F-4D97-AF65-F5344CB8AC3E}">
        <p14:creationId xmlns:p14="http://schemas.microsoft.com/office/powerpoint/2010/main" val="32727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- General Provisions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 surety must be “solvent.”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G.S. 15A-537(a): Determining that a defendant’s conditions of release have been met “includes determining if sureties are sufficiently </a:t>
            </a:r>
            <a:r>
              <a:rPr lang="en-US" altLang="en-US" sz="2400" u="sng" dirty="0"/>
              <a:t>solvent</a:t>
            </a:r>
            <a:r>
              <a:rPr lang="en-US" altLang="en-US" sz="2400" dirty="0"/>
              <a:t> to meet the bond obligation.”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Ways of determining a surety’s solvency generally are in local bond policies.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Most common policy: a threshold bond amount at which specific collateral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cash or a deed of trust) will be required.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Solvency of licensed sureties is based on deposits with the Department of Insurance, but current deposits are not available to review when taking a bond.</a:t>
            </a:r>
          </a:p>
        </p:txBody>
      </p:sp>
    </p:spTree>
    <p:extLst>
      <p:ext uri="{BB962C8B-B14F-4D97-AF65-F5344CB8AC3E}">
        <p14:creationId xmlns:p14="http://schemas.microsoft.com/office/powerpoint/2010/main" val="5669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Professional Bondsmen and Insurance Companies.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Licensed by the Department of Insurance to do bail bond business.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Runners and Bail agents (surety bondsmen), are sureties’ agents; they are </a:t>
            </a:r>
            <a:r>
              <a:rPr lang="en-US" altLang="en-US" sz="2400" b="1" u="sng" dirty="0"/>
              <a:t>not</a:t>
            </a:r>
            <a:r>
              <a:rPr lang="en-US" altLang="en-US" sz="2400" dirty="0"/>
              <a:t> sureties.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An agent may not execute bonds outside the scope of his license.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i="1" dirty="0"/>
              <a:t>E.g., </a:t>
            </a:r>
            <a:r>
              <a:rPr lang="en-US" altLang="en-US" sz="2400" dirty="0"/>
              <a:t>If a runner’s professional bondsman also is a bail agent (holding two licenses), the runner may </a:t>
            </a:r>
            <a:r>
              <a:rPr lang="en-US" altLang="en-US" sz="2400" b="1" u="sng" dirty="0"/>
              <a:t>not</a:t>
            </a:r>
            <a:r>
              <a:rPr lang="en-US" altLang="en-US" sz="2400" dirty="0"/>
              <a:t> execute bonds for his employer’s insurance company unless licensed as a bail agent of that company, himself.</a:t>
            </a:r>
          </a:p>
        </p:txBody>
      </p:sp>
    </p:spTree>
    <p:extLst>
      <p:ext uri="{BB962C8B-B14F-4D97-AF65-F5344CB8AC3E}">
        <p14:creationId xmlns:p14="http://schemas.microsoft.com/office/powerpoint/2010/main" val="3076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 licensed surety whose license is not suspended, cancelled or revoked generally may execute bonds in any county in the State.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An unsatisfied bond forfeiture judgment prohibits licensed entities from executing new bonds. G.S. 15A-544.7(d).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The </a:t>
            </a:r>
            <a:r>
              <a:rPr lang="en-US" altLang="en-US" sz="2400" u="sng" dirty="0"/>
              <a:t>surety</a:t>
            </a:r>
            <a:r>
              <a:rPr lang="en-US" altLang="en-US" sz="2400" dirty="0"/>
              <a:t> on a forfeiture judgment may not execute new bonds for that same county’s cases until the judgment is satisfied.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An individual </a:t>
            </a:r>
            <a:r>
              <a:rPr lang="en-US" altLang="en-US" sz="2400" u="sng" dirty="0"/>
              <a:t>licensee</a:t>
            </a:r>
            <a:r>
              <a:rPr lang="en-US" altLang="en-US" sz="2400" dirty="0"/>
              <a:t> (bondsman, agent, or runner) “</a:t>
            </a:r>
            <a:r>
              <a:rPr lang="en-US" sz="2400" dirty="0"/>
              <a:t>whose name appears on a bond” executed &gt;= 12/1/2016 that is the subject of an unsatisfied forfeiture judgment </a:t>
            </a:r>
            <a:r>
              <a:rPr lang="en-US" altLang="en-US" sz="2400" dirty="0"/>
              <a:t>may not execute </a:t>
            </a:r>
            <a:r>
              <a:rPr lang="en-US" altLang="en-US" sz="2400" u="sng" dirty="0"/>
              <a:t>any</a:t>
            </a:r>
            <a:r>
              <a:rPr lang="en-US" altLang="en-US" sz="2400" dirty="0"/>
              <a:t> new bonds in </a:t>
            </a:r>
            <a:r>
              <a:rPr lang="en-US" altLang="en-US" sz="2400" u="sng" dirty="0"/>
              <a:t>any</a:t>
            </a:r>
            <a:r>
              <a:rPr lang="en-US" altLang="en-US" sz="2400" dirty="0"/>
              <a:t> licensed capacity, statewide, until the judgment is satisfied.</a:t>
            </a:r>
          </a:p>
        </p:txBody>
      </p:sp>
    </p:spTree>
    <p:extLst>
      <p:ext uri="{BB962C8B-B14F-4D97-AF65-F5344CB8AC3E}">
        <p14:creationId xmlns:p14="http://schemas.microsoft.com/office/powerpoint/2010/main" val="13323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Statewide licensee prohibition applies only to </a:t>
            </a:r>
            <a:r>
              <a:rPr lang="en-US" altLang="en-US" sz="2400" u="sng" dirty="0"/>
              <a:t>human</a:t>
            </a:r>
            <a:r>
              <a:rPr lang="en-US" altLang="en-US" sz="2400" dirty="0"/>
              <a:t> licensees (not insurance companies).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Practical effect for magistrates who take bonds: the </a:t>
            </a:r>
            <a:r>
              <a:rPr lang="en-US" altLang="en-US" sz="2400" u="sng" dirty="0"/>
              <a:t>surety</a:t>
            </a:r>
            <a:r>
              <a:rPr lang="en-US" altLang="en-US" sz="2400" dirty="0"/>
              <a:t> (ins. co. or professional) might be listed on the </a:t>
            </a:r>
            <a:r>
              <a:rPr lang="en-US" altLang="en-US" sz="2400" i="1" dirty="0"/>
              <a:t>Surety Report</a:t>
            </a:r>
            <a:r>
              <a:rPr lang="en-US" altLang="en-US" sz="2400" dirty="0"/>
              <a:t> as allowed, but the agent trying to execute the bond might be prohibited in his own capacity as a licensee.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Need to confirm that </a:t>
            </a:r>
            <a:r>
              <a:rPr lang="en-US" altLang="en-US" sz="2400" u="sng" dirty="0"/>
              <a:t>both</a:t>
            </a:r>
            <a:r>
              <a:rPr lang="en-US" altLang="en-US" sz="2400" dirty="0"/>
              <a:t> the surety </a:t>
            </a:r>
            <a:r>
              <a:rPr lang="en-US" altLang="en-US" sz="2400" u="sng" dirty="0"/>
              <a:t>and</a:t>
            </a:r>
            <a:r>
              <a:rPr lang="en-US" altLang="en-US" sz="2400" dirty="0"/>
              <a:t> the agent currently appear as allowed on the </a:t>
            </a:r>
            <a:r>
              <a:rPr lang="en-US" altLang="en-US" sz="2400" i="1" dirty="0"/>
              <a:t>Surety Report</a:t>
            </a:r>
            <a:r>
              <a:rPr lang="en-US" altLang="en-US" sz="2400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See memo on Juno, “</a:t>
            </a:r>
            <a:r>
              <a:rPr lang="en-US" sz="2400" dirty="0"/>
              <a:t>2016 Legislation - Bail Bonds and Bond Forfeitures - S.L. 2016-107,” Nov. 17, 2016.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>
                <a:hlinkClick r:id="rId2"/>
              </a:rPr>
              <a:t>https://juno.nccourts.org/legal-memos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8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 surety prohibited from executing new bonds will be omitted from the county’s </a:t>
            </a:r>
            <a:r>
              <a:rPr lang="en-US" altLang="en-US" sz="2400" i="1" dirty="0"/>
              <a:t>Surety Report</a:t>
            </a:r>
            <a:r>
              <a:rPr lang="en-US" altLang="en-US" sz="2400" dirty="0"/>
              <a:t> (along with their agents).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If not on the report for a county, the surety cannot execute a bond for that county’s cases.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An agent executing a bond </a:t>
            </a:r>
            <a:r>
              <a:rPr lang="en-US" altLang="en-US" sz="2000" b="1" u="sng" dirty="0"/>
              <a:t>must</a:t>
            </a:r>
            <a:r>
              <a:rPr lang="en-US" altLang="en-US" sz="2000" dirty="0"/>
              <a:t> be listed on the current </a:t>
            </a:r>
            <a:r>
              <a:rPr lang="en-US" altLang="en-US" sz="2000" i="1" dirty="0"/>
              <a:t>Surety Report</a:t>
            </a:r>
            <a:r>
              <a:rPr lang="en-US" altLang="en-US" sz="2000" dirty="0"/>
              <a:t> as affiliated with the surety on whose behalf he wants to sign the bond.</a:t>
            </a:r>
            <a:endParaRPr lang="en-US" altLang="en-US" sz="2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Printed hardcopy of the </a:t>
            </a:r>
            <a:r>
              <a:rPr lang="en-US" altLang="en-US" sz="2400" i="1" dirty="0"/>
              <a:t>Surety Report</a:t>
            </a:r>
            <a:r>
              <a:rPr lang="en-US" altLang="en-US" sz="2400" dirty="0"/>
              <a:t> may be out of date; use the report on nccourts.gov: </a:t>
            </a:r>
            <a:r>
              <a:rPr lang="en-US" altLang="en-US" sz="2400" dirty="0">
                <a:hlinkClick r:id="rId2"/>
              </a:rPr>
              <a:t>https://www.nccourts.gov/services/find-a-bail-bondsman</a:t>
            </a:r>
            <a:r>
              <a:rPr lang="en-US" altLang="en-US" sz="24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Unlike AWARE, Odyssey will warn about prohibiting judgments in Odyssey counties, </a:t>
            </a:r>
            <a:r>
              <a:rPr lang="en-US" altLang="en-US" sz="2400" u="sng" dirty="0"/>
              <a:t>only</a:t>
            </a:r>
            <a:r>
              <a:rPr lang="en-US" altLang="en-US" sz="2400" dirty="0"/>
              <a:t>. Odyssey does not import information from VCAP, so use the </a:t>
            </a:r>
            <a:r>
              <a:rPr lang="en-US" altLang="en-US" sz="2400" i="1" dirty="0"/>
              <a:t>Surety Report</a:t>
            </a:r>
            <a:r>
              <a:rPr lang="en-US" altLang="en-US" sz="2400" dirty="0"/>
              <a:t> to verify eligibility to post bonds for a county still on VCAP.</a:t>
            </a:r>
          </a:p>
        </p:txBody>
      </p:sp>
    </p:spTree>
    <p:extLst>
      <p:ext uri="{BB962C8B-B14F-4D97-AF65-F5344CB8AC3E}">
        <p14:creationId xmlns:p14="http://schemas.microsoft.com/office/powerpoint/2010/main" val="36692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DC40E-7EB0-4D31-9B1B-2BF66BA4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2"/>
          <a:stretch/>
        </p:blipFill>
        <p:spPr>
          <a:xfrm>
            <a:off x="542925" y="1367095"/>
            <a:ext cx="2509813" cy="41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E63E7-409F-4A1E-A0FF-C88B2C5AFC2B}"/>
              </a:ext>
            </a:extLst>
          </p:cNvPr>
          <p:cNvSpPr txBox="1"/>
          <p:nvPr/>
        </p:nvSpPr>
        <p:spPr>
          <a:xfrm>
            <a:off x="3254699" y="1367095"/>
            <a:ext cx="2309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On “</a:t>
            </a:r>
            <a:r>
              <a:rPr lang="en-US" b="1" dirty="0">
                <a:latin typeface="Garamond" panose="02020404030301010803" pitchFamily="18" charset="0"/>
              </a:rPr>
              <a:t>Services</a:t>
            </a:r>
            <a:r>
              <a:rPr lang="en-US" dirty="0"/>
              <a:t>” page: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823C02-4EFA-4CCD-82BC-C3BDE6A5C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1" r="26308"/>
          <a:stretch/>
        </p:blipFill>
        <p:spPr>
          <a:xfrm>
            <a:off x="3242300" y="3947623"/>
            <a:ext cx="4414982" cy="1800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2CC11D-DFB6-44BD-9A7A-49C5F1DC7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13" r="37153"/>
          <a:stretch/>
        </p:blipFill>
        <p:spPr>
          <a:xfrm>
            <a:off x="7871642" y="1367095"/>
            <a:ext cx="3426246" cy="39142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57530-F09E-B481-D3B4-520B97963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459" y="1736427"/>
            <a:ext cx="4164664" cy="21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925" y="1597795"/>
            <a:ext cx="10810875" cy="44145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If charging county not yet implemented on Odyssey, and a licensee is prohibited but claims the prohibition is invalid, check VCAP’s Bondsman/Surety Details screen (VCBD) for the licensee in the county for which the bond is being executed.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VCBD screen shows all 3 types of prohibition (surety, licensee, and by DOI) and provides links to: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the Forfeiture Index (county-specific, license-specific, shows both pending forfeitures and final judgments); and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the Statewide Forfeiture Index (judgments only, but statewide and for all licensee’s licenses).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If licensee can’t prove all prohibiting judgments have been satisfied </a:t>
            </a:r>
            <a:br>
              <a:rPr lang="en-US" altLang="en-US" sz="2400" dirty="0"/>
            </a:br>
            <a:r>
              <a:rPr lang="en-US" altLang="en-US" sz="2400" dirty="0"/>
              <a:t>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receipts), don’t allow execution of new bonds.</a:t>
            </a:r>
          </a:p>
        </p:txBody>
      </p:sp>
    </p:spTree>
    <p:extLst>
      <p:ext uri="{BB962C8B-B14F-4D97-AF65-F5344CB8AC3E}">
        <p14:creationId xmlns:p14="http://schemas.microsoft.com/office/powerpoint/2010/main" val="37563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F87"/>
                </a:solidFill>
              </a:rPr>
              <a:t>Taking Bonds – General Provisions</a:t>
            </a:r>
          </a:p>
          <a:p>
            <a:r>
              <a:rPr lang="en-US" sz="2400" dirty="0">
                <a:solidFill>
                  <a:srgbClr val="002F87"/>
                </a:solidFill>
              </a:rPr>
              <a:t>Secured Bonds – Cash</a:t>
            </a:r>
          </a:p>
          <a:p>
            <a:r>
              <a:rPr lang="en-US" sz="2400" dirty="0">
                <a:solidFill>
                  <a:srgbClr val="002F87"/>
                </a:solidFill>
              </a:rPr>
              <a:t>Secured Bonds – Mortgage by Defendant</a:t>
            </a:r>
          </a:p>
          <a:p>
            <a:r>
              <a:rPr lang="en-US" sz="2400" dirty="0">
                <a:solidFill>
                  <a:srgbClr val="002F87"/>
                </a:solidFill>
              </a:rPr>
              <a:t>Secured Bonds – Sureties</a:t>
            </a:r>
          </a:p>
          <a:p>
            <a:pPr lvl="1"/>
            <a:r>
              <a:rPr lang="en-US" sz="2400" dirty="0">
                <a:solidFill>
                  <a:srgbClr val="002F87"/>
                </a:solidFill>
              </a:rPr>
              <a:t>Surety Bonds – General</a:t>
            </a:r>
          </a:p>
          <a:p>
            <a:pPr lvl="1"/>
            <a:r>
              <a:rPr lang="en-US" sz="2400" dirty="0">
                <a:solidFill>
                  <a:srgbClr val="002F87"/>
                </a:solidFill>
              </a:rPr>
              <a:t>Licensed Sureties</a:t>
            </a:r>
          </a:p>
          <a:p>
            <a:pPr lvl="1"/>
            <a:r>
              <a:rPr lang="en-US" sz="2400" dirty="0">
                <a:solidFill>
                  <a:srgbClr val="002F87"/>
                </a:solidFill>
              </a:rPr>
              <a:t>Accommodation Bondsmen</a:t>
            </a:r>
          </a:p>
          <a:p>
            <a:r>
              <a:rPr lang="en-US" sz="2400" dirty="0">
                <a:solidFill>
                  <a:srgbClr val="002F87"/>
                </a:solidFill>
              </a:rPr>
              <a:t>Stacking and Splitting Bonds, Bonds and ICE Detainers</a:t>
            </a:r>
          </a:p>
          <a:p>
            <a:r>
              <a:rPr lang="en-US" sz="2400" dirty="0">
                <a:solidFill>
                  <a:srgbClr val="002F87"/>
                </a:solidFill>
              </a:rPr>
              <a:t>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64207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Affidavit required for every bond by a licensed surety.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A licensed surety executing a bond </a:t>
            </a:r>
            <a:r>
              <a:rPr lang="en-US" altLang="en-US" sz="2000" u="sng" dirty="0"/>
              <a:t>must</a:t>
            </a:r>
            <a:r>
              <a:rPr lang="en-US" altLang="en-US" sz="2000" dirty="0"/>
              <a:t> “file with the clerk of court having jurisdiction over the principal an affidavit on a form furnished by the Administrative Office of the Courts.” G.S. 58-71-140(d).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This is the affidavit on Side Two of the Appearance Bond (AOC-CR-201) and </a:t>
            </a:r>
            <a:r>
              <a:rPr lang="en-US" altLang="en-US" sz="2000" u="sng" dirty="0"/>
              <a:t>must</a:t>
            </a:r>
            <a:r>
              <a:rPr lang="en-US" altLang="en-US" sz="2000" dirty="0"/>
              <a:t> be executed on every bond posted in the name of a licensed surety.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The affidavit “shall” include details of any premium paid (or to be paid) or collateral received in exchange for posting the bond.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No blank bonds.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Licensed sureties may not execute “blank” bonds to be executed by another person. </a:t>
            </a:r>
            <a:br>
              <a:rPr lang="en-US" altLang="en-US" sz="2000" dirty="0"/>
            </a:br>
            <a:r>
              <a:rPr lang="en-US" altLang="en-US" sz="2000" dirty="0"/>
              <a:t>G.S. 58-71-110.</a:t>
            </a:r>
          </a:p>
        </p:txBody>
      </p:sp>
    </p:spTree>
    <p:extLst>
      <p:ext uri="{BB962C8B-B14F-4D97-AF65-F5344CB8AC3E}">
        <p14:creationId xmlns:p14="http://schemas.microsoft.com/office/powerpoint/2010/main" val="13335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3200" dirty="0"/>
              <a:t>Violation of any provision of Article 71 of G.S. Chapter 58 is a Class 1 misdemeanor. G.S. 58-71-185.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Professional Bondsmen.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Like a defendant, a professional bondsman is </a:t>
            </a:r>
            <a:r>
              <a:rPr lang="en-US" altLang="en-US" sz="2000" b="1" u="sng" dirty="0"/>
              <a:t>personally</a:t>
            </a:r>
            <a:r>
              <a:rPr lang="en-US" altLang="en-US" sz="2000" dirty="0"/>
              <a:t> liable for a bond.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Bonds may not be executed in a professional bondsman’s business name (</a:t>
            </a:r>
            <a:r>
              <a:rPr lang="en-US" altLang="en-US" sz="2000" i="1" dirty="0"/>
              <a:t>e.g.</a:t>
            </a:r>
            <a:r>
              <a:rPr lang="en-US" altLang="en-US" sz="2000" dirty="0"/>
              <a:t>, “XYZ Bail Bonds”), because the Department of Insurance licenses bondsmen </a:t>
            </a:r>
            <a:r>
              <a:rPr lang="en-US" altLang="en-US" sz="2000" u="sng" dirty="0"/>
              <a:t>only</a:t>
            </a:r>
            <a:r>
              <a:rPr lang="en-US" altLang="en-US" sz="2000" dirty="0"/>
              <a:t> in their personal capacities.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Bondsmen’s deposits – the “solvency” of a professional bondsman.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A professional bondsman may not have outstanding at any time bonds exceeding: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2000" dirty="0"/>
              <a:t>Twelve times his/her total deposits with DOI, G.S. 58-71-145; or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2000" dirty="0"/>
              <a:t>One-fourth of his total deposits posted for a single defendant. G.S. 58-71-175.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DOI does not have bondsmen deposits online for real-time verification.</a:t>
            </a:r>
          </a:p>
        </p:txBody>
      </p:sp>
    </p:spTree>
    <p:extLst>
      <p:ext uri="{BB962C8B-B14F-4D97-AF65-F5344CB8AC3E}">
        <p14:creationId xmlns:p14="http://schemas.microsoft.com/office/powerpoint/2010/main" val="37511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Licensed Sureties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Insurance Companies.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An insurance company can execute bonds only through a bail agent currently affiliated with that company on the </a:t>
            </a:r>
            <a:r>
              <a:rPr lang="en-US" altLang="en-US" sz="2000" i="1" dirty="0"/>
              <a:t>Surety Report</a:t>
            </a:r>
            <a:r>
              <a:rPr lang="en-US" altLang="en-US" sz="2000" dirty="0"/>
              <a:t>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Mere possession of a company’s POA certificate does </a:t>
            </a:r>
            <a:r>
              <a:rPr lang="en-US" altLang="en-US" sz="2000" b="1" u="sng" dirty="0"/>
              <a:t>not</a:t>
            </a:r>
            <a:r>
              <a:rPr lang="en-US" altLang="en-US" sz="2000" dirty="0"/>
              <a:t> mean the agent is currently permitted to sign bonds for that company, so check the </a:t>
            </a:r>
            <a:r>
              <a:rPr lang="en-US" altLang="en-US" sz="2000" i="1" dirty="0"/>
              <a:t>Report</a:t>
            </a:r>
            <a:r>
              <a:rPr lang="en-US" altLang="en-US" sz="2000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The POA certificate – the “solvency” of an insurance company.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Like professional bondsmen, insurance companies maintain deposits held in trust by the Commissioner of Insurance, but the company’s authority to execute an individual bond is not linked to those deposits.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“Solvency” is determined by the face value of the company’s POA certificate; it must be enough to cover the bond.</a:t>
            </a:r>
          </a:p>
        </p:txBody>
      </p:sp>
    </p:spTree>
    <p:extLst>
      <p:ext uri="{BB962C8B-B14F-4D97-AF65-F5344CB8AC3E}">
        <p14:creationId xmlns:p14="http://schemas.microsoft.com/office/powerpoint/2010/main" val="34209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Motor Club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Motor club bonds are secured by an insurance company licensed to business in the State, but not necessarily to do </a:t>
            </a:r>
            <a:r>
              <a:rPr lang="en-US" altLang="en-US" sz="2400" i="1" dirty="0"/>
              <a:t>bail bond </a:t>
            </a:r>
            <a:r>
              <a:rPr lang="en-US" altLang="en-US" sz="2400" dirty="0"/>
              <a:t>business.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Authorized to post appearance bonds for traffic offenses, up to $1,500, except for an impaired driving offense or any felony. G.S. 58-69-55.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Beware disclaimers of liability on a motor club bond, such as: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dollar amount limitations lower than $1,500;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excluded offenses; or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b="1" u="sng" dirty="0"/>
              <a:t>expiration dates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9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Motor Club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Motor clubs are not on the </a:t>
            </a:r>
            <a:r>
              <a:rPr lang="en-US" altLang="en-US" sz="2400" i="1" dirty="0"/>
              <a:t>Surety Report </a:t>
            </a:r>
            <a:r>
              <a:rPr lang="en-US" altLang="en-US" sz="2400" dirty="0"/>
              <a:t>or in the list of licensed sureties in Odyssey.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Workaround: Prepare as a “</a:t>
            </a:r>
            <a:r>
              <a:rPr lang="en-US" alt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Surety Appearance Bond</a:t>
            </a:r>
            <a:r>
              <a:rPr lang="en-US" altLang="en-US" sz="2400" dirty="0">
                <a:cs typeface="Arial" panose="020B0604020202020204" pitchFamily="34" charset="0"/>
              </a:rPr>
              <a:t>” with the motor club’s information entered as an “Accommodation Bondsman.”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Before manually adding a motor club as a new party in Odyssey, search Party records to see if a particular motor club already has an Odyssey party record.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8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Accommodation Bondsmen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Accommodation bondsman – private party not regulated by the Department of Insurance. Definition/qualifications are in G.S. 15A-531(1), G.S. 58-71-1(1):</a:t>
            </a:r>
          </a:p>
          <a:p>
            <a:pPr lvl="1"/>
            <a:r>
              <a:rPr lang="en-US" altLang="en-US" dirty="0"/>
              <a:t>Natural person (</a:t>
            </a:r>
            <a:r>
              <a:rPr lang="en-US" altLang="en-US" i="1" dirty="0"/>
              <a:t>i.e.</a:t>
            </a:r>
            <a:r>
              <a:rPr lang="en-US" altLang="en-US" dirty="0"/>
              <a:t>, no corporations, non-profits, partnerships, etc.)</a:t>
            </a:r>
          </a:p>
          <a:p>
            <a:pPr lvl="1"/>
            <a:r>
              <a:rPr lang="en-US" altLang="en-US" dirty="0"/>
              <a:t>18 years of age</a:t>
            </a:r>
          </a:p>
          <a:p>
            <a:pPr lvl="1"/>
            <a:r>
              <a:rPr lang="en-US" altLang="en-US" dirty="0"/>
              <a:t>Resident of the State</a:t>
            </a:r>
          </a:p>
          <a:p>
            <a:pPr lvl="1"/>
            <a:r>
              <a:rPr lang="en-US" altLang="en-US" dirty="0"/>
              <a:t>Receives no compensation for executing the bond.</a:t>
            </a:r>
          </a:p>
          <a:p>
            <a:pPr lvl="1"/>
            <a:r>
              <a:rPr lang="en-US" altLang="en-US" dirty="0"/>
              <a:t>Endorses the bail bond (</a:t>
            </a:r>
            <a:r>
              <a:rPr lang="en-US" altLang="en-US" i="1" dirty="0"/>
              <a:t>i.e.</a:t>
            </a:r>
            <a:r>
              <a:rPr lang="en-US" altLang="en-US" dirty="0"/>
              <a:t>, must sign the Appearance Bond)</a:t>
            </a:r>
          </a:p>
          <a:p>
            <a:pPr lvl="1"/>
            <a:r>
              <a:rPr lang="en-US" altLang="en-US" dirty="0"/>
              <a:t>Provides proof of solvency to satisfy the bond</a:t>
            </a:r>
            <a:r>
              <a:rPr lang="en-US" altLang="en-US" sz="2000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b="1" u="sng" dirty="0"/>
              <a:t>NO</a:t>
            </a:r>
            <a:r>
              <a:rPr lang="en-US" altLang="en-US" sz="2400" dirty="0"/>
              <a:t> judicial or criminal justice official or attorney can serve as a surety, except for defendants who are close relatives. G.S. 15A-541; G.S. 58-71-105.</a:t>
            </a:r>
          </a:p>
          <a:p>
            <a:pPr lvl="1">
              <a:spcAft>
                <a:spcPts val="600"/>
              </a:spcAf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77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Accommodation Bondsmen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“Solvency” of an accommodation bondsman: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“satisfactory evidences of ownership, value and marketability of real or personal property … sufficient to assure that the full principal sum of the bond will be realized.” G.S. 15A-531(1).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Official taking the bond can be satisfied about the surety’s solvency without requiring that specific property (cash or land) be encumbered for the bond.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The surety’s assets or equity in property must be enough to satisfy the bond </a:t>
            </a:r>
            <a:r>
              <a:rPr lang="en-US" altLang="en-US" sz="2400" b="1" u="sng" dirty="0"/>
              <a:t>after</a:t>
            </a:r>
            <a:r>
              <a:rPr lang="en-US" altLang="en-US" sz="2400" dirty="0"/>
              <a:t> deducting the value of his/her constitutional exemptions ($1,000 in real property; $500 in personal property).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Statutory exemptions in Chapter 1C don’t apply to judgments on bond forfeitures. </a:t>
            </a:r>
            <a:br>
              <a:rPr lang="en-US" altLang="en-US" sz="2000" dirty="0"/>
            </a:br>
            <a:r>
              <a:rPr lang="en-US" altLang="en-US" sz="2000" dirty="0"/>
              <a:t>G.S. 1C-1601(e)(2).</a:t>
            </a:r>
          </a:p>
        </p:txBody>
      </p:sp>
    </p:spTree>
    <p:extLst>
      <p:ext uri="{BB962C8B-B14F-4D97-AF65-F5344CB8AC3E}">
        <p14:creationId xmlns:p14="http://schemas.microsoft.com/office/powerpoint/2010/main" val="13000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Surety Bonds – Specific Security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Local bond policy generally sets the threshold amount at which specific security (cash or land) must be posted to satisfy a bond.</a:t>
            </a:r>
          </a:p>
          <a:p>
            <a:pPr lvl="1">
              <a:spcAft>
                <a:spcPts val="600"/>
              </a:spcAft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The bond policy of the county where the </a:t>
            </a:r>
            <a:r>
              <a:rPr lang="en-US" altLang="en-US" sz="2400" b="1" u="sng" dirty="0"/>
              <a:t>charge</a:t>
            </a:r>
            <a:r>
              <a:rPr lang="en-US" altLang="en-US" sz="2400" i="1" dirty="0"/>
              <a:t> </a:t>
            </a:r>
            <a:r>
              <a:rPr lang="en-US" altLang="en-US" sz="2400" dirty="0"/>
              <a:t>is pending should be followed whenever possible.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Cash is always acceptable.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Local school boards will prefer cash; collection is easier.</a:t>
            </a:r>
          </a:p>
        </p:txBody>
      </p:sp>
    </p:spTree>
    <p:extLst>
      <p:ext uri="{BB962C8B-B14F-4D97-AF65-F5344CB8AC3E}">
        <p14:creationId xmlns:p14="http://schemas.microsoft.com/office/powerpoint/2010/main" val="35418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Property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A property bond is the encumbrance of a </a:t>
            </a:r>
            <a:r>
              <a:rPr lang="en-US" altLang="en-US" sz="2400" u="sng" dirty="0"/>
              <a:t>specific</a:t>
            </a:r>
            <a:r>
              <a:rPr lang="en-US" altLang="en-US" sz="2400" dirty="0"/>
              <a:t> parcel(s) of real property in order to secure the appearance bond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by deed of trust).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A surety who executes a bond merely upon proof they own real property of a certain value might have demonstrated solvency, but without a deed of trust recorded with the Register of Deeds, the State has no priority interest in that land.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b="1" u="sng" dirty="0"/>
              <a:t>All</a:t>
            </a:r>
            <a:r>
              <a:rPr lang="en-US" altLang="en-US" sz="2400" dirty="0"/>
              <a:t> owners of an interest in the property must execute both the deed of trust and the Appearance Bond.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If the property is owned by sureties, </a:t>
            </a:r>
            <a:r>
              <a:rPr lang="en-US" altLang="en-US" b="1" u="sng" dirty="0"/>
              <a:t>each</a:t>
            </a:r>
            <a:r>
              <a:rPr lang="en-US" altLang="en-US" dirty="0"/>
              <a:t> owner must meet all the qualifications of an accommodation bondsman. </a:t>
            </a:r>
            <a:r>
              <a:rPr lang="en-US" altLang="en-US" i="1" dirty="0"/>
              <a:t>I.e.</a:t>
            </a:r>
            <a:r>
              <a:rPr lang="en-US" altLang="en-US" dirty="0"/>
              <a:t>, no property owned in whole or in part by a non-person (</a:t>
            </a:r>
            <a:r>
              <a:rPr lang="en-US" altLang="en-US" i="1" dirty="0"/>
              <a:t>e.g.</a:t>
            </a:r>
            <a:r>
              <a:rPr lang="en-US" altLang="en-US" dirty="0"/>
              <a:t>, business, church, charity), by a minor, or by a non-resident.</a:t>
            </a:r>
          </a:p>
        </p:txBody>
      </p:sp>
    </p:spTree>
    <p:extLst>
      <p:ext uri="{BB962C8B-B14F-4D97-AF65-F5344CB8AC3E}">
        <p14:creationId xmlns:p14="http://schemas.microsoft.com/office/powerpoint/2010/main" val="29530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General Provisions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Any judicial official “must effect the release of [the defendant] upon satisfying himself that the conditions of release have been met.” G.S. 15A-537(a).</a:t>
            </a:r>
          </a:p>
          <a:p>
            <a:r>
              <a:rPr lang="en-US" altLang="en-US" dirty="0"/>
              <a:t>Meeting a monetary condition of release, unsecured or secured, </a:t>
            </a:r>
            <a:r>
              <a:rPr lang="en-US" altLang="en-US" b="1" u="sng" dirty="0"/>
              <a:t>requires</a:t>
            </a:r>
            <a:r>
              <a:rPr lang="en-US" altLang="en-US" dirty="0"/>
              <a:t> execution of an Appearance Bond (AOC-CR-201).</a:t>
            </a:r>
          </a:p>
          <a:p>
            <a:pPr lvl="1"/>
            <a:r>
              <a:rPr lang="en-US" altLang="en-US" dirty="0"/>
              <a:t>The Appearance Bond is the defendant’s (and surety’s) contract with the State, permitting forfeiture of the bond if the defendant doesn’t appear.</a:t>
            </a:r>
          </a:p>
          <a:p>
            <a:pPr lvl="1"/>
            <a:r>
              <a:rPr lang="en-US" altLang="en-US" dirty="0"/>
              <a:t>The Release Order (AOC-CR-200) no longer contains contractual terms that would support forfeiture of the bond.</a:t>
            </a:r>
          </a:p>
          <a:p>
            <a:r>
              <a:rPr lang="en-US" altLang="en-US" dirty="0"/>
              <a:t>Defendant </a:t>
            </a:r>
            <a:r>
              <a:rPr lang="en-US" altLang="en-US" b="1" u="sng" dirty="0"/>
              <a:t>always</a:t>
            </a:r>
            <a:r>
              <a:rPr lang="en-US" altLang="en-US" dirty="0"/>
              <a:t> must sign the Appearance Bond, whether secured or unsecured, even if secured by a surety’s property.</a:t>
            </a:r>
            <a:endParaRPr lang="en-US" dirty="0">
              <a:solidFill>
                <a:srgbClr val="002F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Property Bonds – Rented Residential Property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The federal Protecting Tenants and Foreclosure Act of 2009 (PTFA), Pub. L. 111-22, Title VII, was </a:t>
            </a:r>
            <a:r>
              <a:rPr lang="en-US" altLang="en-US" sz="2400" u="sng" dirty="0"/>
              <a:t>re</a:t>
            </a:r>
            <a:r>
              <a:rPr lang="en-US" altLang="en-US" sz="2400" dirty="0"/>
              <a:t>-enacted with no sunset date, effective June 2018. </a:t>
            </a:r>
            <a:r>
              <a:rPr lang="en-US" sz="2400" dirty="0"/>
              <a:t>Pub. L. 115-174, Title III, sec. 304. (Original enactment in 2009 expired in 2014.)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Similar state law, G.S. 45-21.33A, was enacted in 2015 but repealed in 2019.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The PTFA protects a tenant under a “bona fide lease or tenancy” of “a dwelling or residential real property” from immediate removal under certain circumstances.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Property rented to a tenant covered by the PTFA may have less “marketability,” one of the factors a judicial official must consider when evaluating property as proof of an accommodation bondsman’s solvency. G.S. 15A-531(1).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34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Property Bonds – Common Questions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>
              <a:spcBef>
                <a:spcPts val="1000"/>
              </a:spcBef>
              <a:spcAft>
                <a:spcPts val="600"/>
              </a:spcAft>
              <a:buFont typeface="Wingdings 2" panose="05020102010507070707" pitchFamily="18" charset="2"/>
              <a:buChar char=""/>
              <a:defRPr/>
            </a:pPr>
            <a:r>
              <a:rPr lang="en-US" altLang="en-US" sz="2400" dirty="0"/>
              <a:t>“Case in County A, property in County B.”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Bond policies of the county where the </a:t>
            </a:r>
            <a:r>
              <a:rPr lang="en-US" altLang="en-US" sz="2000" b="1" u="sng" dirty="0"/>
              <a:t>charge</a:t>
            </a:r>
            <a:r>
              <a:rPr lang="en-US" altLang="en-US" sz="2000" dirty="0"/>
              <a:t> is pending should be followed whenever possible.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Clerk of the charging county must be made trustee and hold the court’s copy of all bond documentation (including the deed of trust).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Jointly-owned property.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Local rules may prohibit bonds secured by property owned jointly by defendant and another person (</a:t>
            </a:r>
            <a:r>
              <a:rPr lang="en-US" altLang="en-US" sz="2000" i="1" dirty="0"/>
              <a:t>e.g.</a:t>
            </a:r>
            <a:r>
              <a:rPr lang="en-US" altLang="en-US" sz="2000" dirty="0"/>
              <a:t>, a spouse).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000" dirty="0"/>
              <a:t>If not prohibited by local rule, any bond secured thereby should be collectible if the Appearance Bond and deed of trust are executed by both owners, and the deed indicates </a:t>
            </a:r>
            <a:br>
              <a:rPr lang="en-US" altLang="en-US" sz="2000" dirty="0"/>
            </a:br>
            <a:r>
              <a:rPr lang="en-US" altLang="en-US" sz="2000" dirty="0"/>
              <a:t>the grantors are spouses.</a:t>
            </a:r>
          </a:p>
        </p:txBody>
      </p:sp>
    </p:spTree>
    <p:extLst>
      <p:ext uri="{BB962C8B-B14F-4D97-AF65-F5344CB8AC3E}">
        <p14:creationId xmlns:p14="http://schemas.microsoft.com/office/powerpoint/2010/main" val="2837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Stacking and splitting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u="sng" dirty="0"/>
              <a:t>Stacking</a:t>
            </a:r>
            <a:r>
              <a:rPr lang="en-US" altLang="en-US" sz="2400" dirty="0"/>
              <a:t>: Posting a </a:t>
            </a:r>
            <a:r>
              <a:rPr lang="en-US" altLang="en-US" sz="2400" u="sng" dirty="0"/>
              <a:t>single</a:t>
            </a:r>
            <a:r>
              <a:rPr lang="en-US" altLang="en-US" sz="2400" dirty="0"/>
              <a:t> Appearance Bond to satisfy the monetary condition of a release order, using multiple (“stacked”) forms of security, none of which individually covers the full amount of the bond.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Example: A bail agent and the defendant’s girlfriend sign a </a:t>
            </a:r>
            <a:r>
              <a:rPr lang="en-US" altLang="en-US" sz="2400" u="sng" dirty="0"/>
              <a:t>single</a:t>
            </a:r>
            <a:r>
              <a:rPr lang="en-US" altLang="en-US" sz="2400" dirty="0"/>
              <a:t> bond (CR-201) to satisfy a $100,000 condition of release, attaching to that single bond: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a POA certificate from agent’s insurance company worth $60,000; and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a deed of trust to girlfriend’s property for $40,000.</a:t>
            </a:r>
          </a:p>
        </p:txBody>
      </p:sp>
    </p:spTree>
    <p:extLst>
      <p:ext uri="{BB962C8B-B14F-4D97-AF65-F5344CB8AC3E}">
        <p14:creationId xmlns:p14="http://schemas.microsoft.com/office/powerpoint/2010/main" val="10586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Stacking and splitting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Sureties should not be allowed to stack security for a bond.</a:t>
            </a:r>
          </a:p>
          <a:p>
            <a:pPr>
              <a:spcAft>
                <a:spcPts val="600"/>
              </a:spcAft>
              <a:defRPr/>
            </a:pPr>
            <a:endParaRPr lang="en-US" altLang="en-US" sz="1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By signing the same bond, the sureties are jointly and severally liable for the entire amount, but </a:t>
            </a:r>
            <a:r>
              <a:rPr lang="en-US" altLang="en-US" sz="2400" b="1" u="sng" dirty="0"/>
              <a:t>neither</a:t>
            </a:r>
            <a:r>
              <a:rPr lang="en-US" altLang="en-US" sz="2400" dirty="0"/>
              <a:t> has proved solvency for the entire amount.</a:t>
            </a:r>
          </a:p>
          <a:p>
            <a:pPr lvl="1">
              <a:spcAft>
                <a:spcPts val="450"/>
              </a:spcAft>
              <a:defRPr/>
            </a:pPr>
            <a:r>
              <a:rPr lang="en-US" altLang="en-US" sz="2400" dirty="0"/>
              <a:t>Several liability – each party is responsible for their portion.</a:t>
            </a:r>
          </a:p>
          <a:p>
            <a:pPr lvl="1">
              <a:spcAft>
                <a:spcPts val="450"/>
              </a:spcAft>
              <a:defRPr/>
            </a:pPr>
            <a:r>
              <a:rPr lang="en-US" altLang="en-US" sz="2400" dirty="0"/>
              <a:t>Joint and Several liability – each party is responsible for the entire amount.</a:t>
            </a:r>
          </a:p>
          <a:p>
            <a:pPr lvl="1">
              <a:spcAft>
                <a:spcPts val="450"/>
              </a:spcAft>
              <a:defRPr/>
            </a:pPr>
            <a:endParaRPr lang="en-US" altLang="en-US" sz="1400" dirty="0"/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Insurance companies present an additional problem when stacking: power of attorney certificates often are void if joined with other security for the same bond or same defendant.</a:t>
            </a:r>
          </a:p>
        </p:txBody>
      </p:sp>
    </p:spTree>
    <p:extLst>
      <p:ext uri="{BB962C8B-B14F-4D97-AF65-F5344CB8AC3E}">
        <p14:creationId xmlns:p14="http://schemas.microsoft.com/office/powerpoint/2010/main" val="15737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Stacking and splitting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u="sng" dirty="0"/>
              <a:t>Splitting</a:t>
            </a:r>
            <a:r>
              <a:rPr lang="en-US" altLang="en-US" sz="2400" dirty="0"/>
              <a:t>: Posting </a:t>
            </a:r>
            <a:r>
              <a:rPr lang="en-US" altLang="en-US" sz="2400" u="sng" dirty="0"/>
              <a:t>multiple</a:t>
            </a:r>
            <a:r>
              <a:rPr lang="en-US" altLang="en-US" sz="2400" i="1" dirty="0"/>
              <a:t> </a:t>
            </a:r>
            <a:r>
              <a:rPr lang="en-US" altLang="en-US" sz="2400" dirty="0"/>
              <a:t>bonds (multiple CR-201s) to satisfy the total amount required, with each bond secured by separate security.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This creates several liability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Example: a bail agent and the defendant’s girlfriend execute </a:t>
            </a:r>
            <a:r>
              <a:rPr lang="en-US" altLang="en-US" sz="2400" u="sng" dirty="0"/>
              <a:t>two separate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/>
              <a:t>CR-201s to satisfy a $100,000 condition of release: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Bond #1 with a $60,000 POA certificate from an insurance company, executed only by defendant and bail agent; and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2400" dirty="0"/>
              <a:t>Bond #2 with a $40,000 deed of trust to the girlfriend’s property, executed only by defendant and girlfriend.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36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Stacking and splitting Bonds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There is no statutory guidance on splitting (for or against), but it may be prohibited by local policy.</a:t>
            </a:r>
          </a:p>
          <a:p>
            <a:endParaRPr lang="en-US" altLang="en-US" sz="2400" dirty="0"/>
          </a:p>
          <a:p>
            <a:r>
              <a:rPr lang="en-US" altLang="en-US" sz="2400" dirty="0"/>
              <a:t>Beware splitting that is really “stacking” in disguise, </a:t>
            </a:r>
            <a:r>
              <a:rPr lang="en-US" altLang="en-US" sz="2400" i="1" dirty="0"/>
              <a:t>e.g.</a:t>
            </a:r>
            <a:r>
              <a:rPr lang="en-US" altLang="en-US" sz="2400" dirty="0"/>
              <a:t>, a bail agent wants to sign two bonds, with POA certificates from the same company attached to both.</a:t>
            </a:r>
          </a:p>
          <a:p>
            <a:pPr>
              <a:spcAft>
                <a:spcPts val="600"/>
              </a:spcAft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1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Bonds and ICE Detainers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Immigration and Customs Enforcement (ICE) detainers authorize law enforcement with custody of a person to continue holding the person for 48 hours after he is “not otherwise detained.” 8 CFR §287.7.</a:t>
            </a:r>
          </a:p>
          <a:p>
            <a:r>
              <a:rPr lang="en-US" altLang="en-US" sz="2400" dirty="0"/>
              <a:t>Detainer has </a:t>
            </a:r>
            <a:r>
              <a:rPr lang="en-US" altLang="en-US" sz="2400" u="sng" dirty="0"/>
              <a:t>no bearing </a:t>
            </a:r>
            <a:r>
              <a:rPr lang="en-US" altLang="en-US" sz="2400" dirty="0"/>
              <a:t>on a defendant’s eligibility for release on a State proceeding, including the ability to post bond.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judicial official asked to take a bond for a defendant with a detainer should process the bond as if the detainer did not exist.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wish to inform the defendant/surety that the bond will </a:t>
            </a:r>
            <a:r>
              <a:rPr lang="en-US" altLang="en-US" sz="2000" b="1" u="sng" dirty="0"/>
              <a:t>not</a:t>
            </a:r>
            <a:r>
              <a:rPr lang="en-US" altLang="en-US" sz="2000" dirty="0"/>
              <a:t> secure the defendant’s immediate release.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Defendant/surety is </a:t>
            </a:r>
            <a:r>
              <a:rPr lang="en-US" altLang="en-US" sz="2400" b="1" u="sng" dirty="0"/>
              <a:t>not</a:t>
            </a:r>
            <a:r>
              <a:rPr lang="en-US" altLang="en-US" sz="2400" dirty="0"/>
              <a:t> entitled to cancel the bond, obtain a refund, or retrieve a bondsman’s seal or POA due to the detainer. Once executed, the bond (and documentation) is a record of the court</a:t>
            </a:r>
          </a:p>
        </p:txBody>
      </p:sp>
    </p:spTree>
    <p:extLst>
      <p:ext uri="{BB962C8B-B14F-4D97-AF65-F5344CB8AC3E}">
        <p14:creationId xmlns:p14="http://schemas.microsoft.com/office/powerpoint/2010/main" val="41118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Reference Material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2400" i="1" dirty="0"/>
              <a:t>North Carolina Clerk of Superior Court Manual Series </a:t>
            </a:r>
            <a:r>
              <a:rPr lang="en-US" altLang="en-US" sz="2400" dirty="0"/>
              <a:t>(SOG)</a:t>
            </a:r>
          </a:p>
          <a:p>
            <a:pPr lvl="1">
              <a:defRPr/>
            </a:pPr>
            <a:r>
              <a:rPr lang="en-US" altLang="en-US" dirty="0"/>
              <a:t>See </a:t>
            </a:r>
            <a:r>
              <a:rPr lang="en-US" altLang="en-US" cap="small" dirty="0"/>
              <a:t>Criminal</a:t>
            </a:r>
            <a:r>
              <a:rPr lang="en-US" altLang="en-US" dirty="0"/>
              <a:t> Manual, Chapter 3, “Criminal Appearance Bonds: Taking Secured Bonds”</a:t>
            </a:r>
          </a:p>
          <a:p>
            <a:pPr lvl="1">
              <a:defRPr/>
            </a:pPr>
            <a:r>
              <a:rPr lang="en-US" altLang="en-US" dirty="0"/>
              <a:t>Accessed via:</a:t>
            </a:r>
          </a:p>
          <a:p>
            <a:pPr lvl="2">
              <a:defRPr/>
            </a:pPr>
            <a:r>
              <a:rPr lang="en-US" altLang="en-US" dirty="0"/>
              <a:t>Juno  - see “AOC Manuals and Benchbooks” link on home page; or </a:t>
            </a:r>
          </a:p>
          <a:p>
            <a:pPr lvl="2">
              <a:defRPr/>
            </a:pPr>
            <a:r>
              <a:rPr lang="en-US" dirty="0">
                <a:hlinkClick r:id="rId2"/>
              </a:rPr>
              <a:t>https://clerks.sog.unc.edu/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altLang="en-US" sz="2400" i="1" dirty="0"/>
              <a:t>Criminal Proceedings before North Carolina Magistrates</a:t>
            </a:r>
            <a:r>
              <a:rPr lang="en-US" altLang="en-US" sz="2400" dirty="0"/>
              <a:t> (SOG, 2014)</a:t>
            </a:r>
          </a:p>
          <a:p>
            <a:pPr lvl="1"/>
            <a:r>
              <a:rPr lang="en-US" altLang="en-US" dirty="0"/>
              <a:t>Appendix (taking bonds), covers common questions like:</a:t>
            </a:r>
          </a:p>
          <a:p>
            <a:pPr lvl="2"/>
            <a:r>
              <a:rPr lang="en-US" altLang="en-US" dirty="0"/>
              <a:t>$10,000 cash and IRS 8300</a:t>
            </a:r>
          </a:p>
          <a:p>
            <a:pPr lvl="2"/>
            <a:r>
              <a:rPr lang="en-US" altLang="en-US" dirty="0"/>
              <a:t>Stacking vs. Splitting</a:t>
            </a:r>
          </a:p>
          <a:p>
            <a:pPr lvl="2"/>
            <a:r>
              <a:rPr lang="en-US" altLang="en-US" dirty="0"/>
              <a:t>ICE Detainers</a:t>
            </a:r>
          </a:p>
          <a:p>
            <a:pPr marL="914400" lvl="2" indent="0">
              <a:buNone/>
            </a:pPr>
            <a:endParaRPr lang="en-US" altLang="en-US" dirty="0">
              <a:solidFill>
                <a:srgbClr val="002F87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2F87"/>
              </a:solidFill>
            </a:endParaRPr>
          </a:p>
          <a:p>
            <a:pPr>
              <a:defRPr/>
            </a:pPr>
            <a:endParaRPr lang="en-US" dirty="0">
              <a:solidFill>
                <a:srgbClr val="002F87"/>
              </a:solidFill>
            </a:endParaRPr>
          </a:p>
          <a:p>
            <a:pPr lvl="1"/>
            <a:endParaRPr lang="en-US" dirty="0">
              <a:solidFill>
                <a:srgbClr val="002F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Reference Material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Legal Memos on Juno (select “Criminal Memos” in the “Category” dropdown)</a:t>
            </a:r>
          </a:p>
          <a:p>
            <a:r>
              <a:rPr lang="en-US" altLang="en-US" sz="2400" dirty="0"/>
              <a:t>Your county’s local bond policy</a:t>
            </a:r>
          </a:p>
          <a:p>
            <a:pPr lvl="1"/>
            <a:r>
              <a:rPr lang="en-US" altLang="en-US" dirty="0"/>
              <a:t>Produced by your senior resident superior court judge, in consultation with the chief district court judge. G.S. 15A-535.</a:t>
            </a:r>
          </a:p>
          <a:p>
            <a:pPr lvl="1"/>
            <a:r>
              <a:rPr lang="en-US" altLang="en-US" dirty="0"/>
              <a:t>May be filed as an administrative order in the “R” files.</a:t>
            </a:r>
          </a:p>
          <a:p>
            <a:r>
              <a:rPr lang="en-US" altLang="en-US" sz="2400" dirty="0"/>
              <a:t>Your NCAOC field support staff:</a:t>
            </a:r>
          </a:p>
          <a:p>
            <a:pPr lvl="1"/>
            <a:r>
              <a:rPr lang="en-US" altLang="en-US" sz="2400" dirty="0">
                <a:hlinkClick r:id="rId2"/>
              </a:rPr>
              <a:t>https://juno.nccourts.org/resources/references/bapm-field-support-staff-assignments-map</a:t>
            </a:r>
            <a:r>
              <a:rPr lang="en-US" altLang="en-US" sz="2400" dirty="0"/>
              <a:t> (map currently </a:t>
            </a:r>
            <a:r>
              <a:rPr lang="en-US" altLang="en-US" sz="2400"/>
              <a:t>unavailable,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0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Bond Forfeitures – Frequently Asked Questions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en-US" sz="6600" b="1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General Provisions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Unsecured Bonds</a:t>
            </a:r>
          </a:p>
          <a:p>
            <a:pPr lvl="1"/>
            <a:r>
              <a:rPr lang="en-US" altLang="en-US" sz="2000" dirty="0"/>
              <a:t>Requires no more proof of defendant’s solvency than a written promise</a:t>
            </a:r>
            <a:r>
              <a:rPr lang="en-US" sz="2000" dirty="0">
                <a:solidFill>
                  <a:srgbClr val="002F87"/>
                </a:solidFill>
              </a:rPr>
              <a:t>.</a:t>
            </a:r>
          </a:p>
          <a:p>
            <a:pPr lvl="1"/>
            <a:endParaRPr lang="en-US" sz="2000" dirty="0">
              <a:solidFill>
                <a:srgbClr val="002F87"/>
              </a:solidFill>
            </a:endParaRPr>
          </a:p>
          <a:p>
            <a:r>
              <a:rPr lang="en-US" altLang="en-US" sz="2400" dirty="0"/>
              <a:t>Secured Bonds</a:t>
            </a:r>
          </a:p>
          <a:p>
            <a:pPr lvl="1"/>
            <a:r>
              <a:rPr lang="en-US" altLang="en-US" sz="2000" dirty="0"/>
              <a:t>Can be secured by:</a:t>
            </a:r>
          </a:p>
          <a:p>
            <a:pPr lvl="2"/>
            <a:r>
              <a:rPr lang="en-US" altLang="en-US" sz="2000" dirty="0"/>
              <a:t>Cash (possibly the defendant’s)</a:t>
            </a:r>
          </a:p>
          <a:p>
            <a:pPr lvl="2"/>
            <a:r>
              <a:rPr lang="en-US" altLang="en-US" sz="2000" dirty="0"/>
              <a:t>Mortgage (only the defendant’s)</a:t>
            </a:r>
          </a:p>
          <a:p>
            <a:pPr lvl="2"/>
            <a:r>
              <a:rPr lang="en-US" altLang="en-US" sz="2000" dirty="0"/>
              <a:t>“at least one solvent surety”</a:t>
            </a:r>
          </a:p>
          <a:p>
            <a:pPr lvl="3"/>
            <a:r>
              <a:rPr lang="en-US" altLang="en-US" sz="2000" dirty="0"/>
              <a:t>Accommodation Surety</a:t>
            </a:r>
          </a:p>
          <a:p>
            <a:pPr lvl="3"/>
            <a:r>
              <a:rPr lang="en-US" altLang="en-US" sz="2000" dirty="0"/>
              <a:t>Professional Surety (and agents or runners)</a:t>
            </a:r>
            <a:endParaRPr lang="en-US" altLang="en-US" dirty="0"/>
          </a:p>
          <a:p>
            <a:pPr lvl="1"/>
            <a:r>
              <a:rPr lang="en-US" altLang="en-US" sz="2000" dirty="0"/>
              <a:t>A bond can be “secured” by a surety’s promise, alone.</a:t>
            </a:r>
            <a:endParaRPr lang="en-US" sz="2000" dirty="0">
              <a:solidFill>
                <a:srgbClr val="002F87"/>
              </a:solidFill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37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527" y="4821726"/>
            <a:ext cx="4116946" cy="1268423"/>
          </a:xfrm>
        </p:spPr>
        <p:txBody>
          <a:bodyPr anchor="t" anchorCtr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Seth P. Kandl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Assistant Legal Counsel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 919-890-1323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Seth.P.Kandl2@nccourts.org</a:t>
            </a:r>
          </a:p>
          <a:p>
            <a:pPr algn="l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31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3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An Appearance Bond can be secured by “a cash deposit of the full amount of the bond.” G.S. 15A-531(4) (definition of “bail bond”).</a:t>
            </a:r>
          </a:p>
          <a:p>
            <a:r>
              <a:rPr lang="en-US" altLang="en-US" sz="2400" dirty="0"/>
              <a:t>When “Cash” means “CA$H (only)”</a:t>
            </a:r>
          </a:p>
          <a:p>
            <a:pPr lvl="1"/>
            <a:r>
              <a:rPr lang="en-US" altLang="en-US" sz="2000" dirty="0"/>
              <a:t>“Cash only” Release Orders are not uncommon, but their legal basis is uncertain.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When a Release Order specifies cash, bond posted by an insurance company (via a bail agent) or a professional bondsman (personally or via a runner) “is considered the same as a cash deposit.” G.S. 15A-531(4).</a:t>
            </a:r>
          </a:p>
          <a:p>
            <a:pPr lvl="1">
              <a:spcAft>
                <a:spcPct val="25000"/>
              </a:spcAft>
            </a:pPr>
            <a:endParaRPr lang="en-US" altLang="en-US" sz="2000" dirty="0"/>
          </a:p>
          <a:p>
            <a:pPr lvl="1">
              <a:spcAft>
                <a:spcPct val="25000"/>
              </a:spcAft>
            </a:pPr>
            <a:r>
              <a:rPr lang="en-US" altLang="en-US" sz="2000" dirty="0"/>
              <a:t>But “[c]ash bonds set in child support contempt proceedings shall not be satisfied in any manner other than the deposit of cash.” </a:t>
            </a:r>
            <a:r>
              <a:rPr lang="en-US" altLang="en-US" sz="2000" i="1" dirty="0"/>
              <a:t>Id.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6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– Ownership (or “Who gets the refund?”)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Cash </a:t>
            </a:r>
            <a:r>
              <a:rPr lang="en-US" altLang="en-US" sz="2400" dirty="0"/>
              <a:t>deposited by defendant</a:t>
            </a:r>
          </a:p>
          <a:p>
            <a:pPr lvl="1"/>
            <a:r>
              <a:rPr lang="en-US" altLang="en-US" sz="2000" dirty="0"/>
              <a:t>Appearance Bond should be executed in defendant’s name, only.</a:t>
            </a:r>
          </a:p>
          <a:p>
            <a:r>
              <a:rPr lang="en-US" altLang="en-US" sz="2400" dirty="0"/>
              <a:t>Cash deposited by third party</a:t>
            </a:r>
          </a:p>
          <a:p>
            <a:pPr lvl="1"/>
            <a:r>
              <a:rPr lang="en-US" altLang="en-US" sz="2000" dirty="0"/>
              <a:t>If the third party wants to preserve ownership of the cash, it’s a “</a:t>
            </a:r>
            <a:r>
              <a:rPr lang="en-US" alt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Surety Appearance Bond</a:t>
            </a:r>
            <a:r>
              <a:rPr lang="en-US" altLang="en-US" sz="2000" dirty="0">
                <a:cs typeface="Arial" panose="020B0604020202020204" pitchFamily="34" charset="0"/>
              </a:rPr>
              <a:t>”</a:t>
            </a:r>
            <a:endParaRPr lang="en-US" alt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/>
              <a:t>The third party </a:t>
            </a:r>
            <a:r>
              <a:rPr lang="en-US" altLang="en-US" sz="2000" b="1" u="sng" dirty="0"/>
              <a:t>must</a:t>
            </a:r>
            <a:r>
              <a:rPr lang="en-US" altLang="en-US" sz="2000" dirty="0"/>
              <a:t> execute the Appearance Bond as surety to preserve ownership of the cash and other rights as a surety.</a:t>
            </a:r>
          </a:p>
          <a:p>
            <a:pPr lvl="2"/>
            <a:endParaRPr lang="en-US" altLang="en-US" sz="2000" dirty="0"/>
          </a:p>
          <a:p>
            <a:pPr lvl="1"/>
            <a:r>
              <a:rPr lang="en-US" altLang="en-US" sz="2000" dirty="0"/>
              <a:t>If third party does not want to (or can’t) execute the bond as surety, prepare the Appearance Bond as a “</a:t>
            </a:r>
            <a:r>
              <a:rPr lang="en-US" alt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Cash Appearance Bond</a:t>
            </a:r>
            <a:r>
              <a:rPr lang="en-US" altLang="en-US" sz="2000" dirty="0"/>
              <a:t>” (</a:t>
            </a:r>
            <a:r>
              <a:rPr lang="en-US" altLang="en-US" sz="2000" i="1" dirty="0"/>
              <a:t>i.e.</a:t>
            </a:r>
            <a:r>
              <a:rPr lang="en-US" altLang="en-US" sz="2000" dirty="0"/>
              <a:t>, by defendant).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2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– Over $10,000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The clerk must report cash </a:t>
            </a:r>
            <a:r>
              <a:rPr lang="en-US" altLang="en-US" sz="2400" u="sng" dirty="0"/>
              <a:t>in excess</a:t>
            </a:r>
            <a:r>
              <a:rPr lang="en-US" altLang="en-US" sz="2400" dirty="0"/>
              <a:t> of $10,000 received as bail to the IRS and Financial Crimes Enforcement Network (FinCEN) and to the US Attorney(s) where defendant resides (and where the charged offense occurred, if different).</a:t>
            </a:r>
          </a:p>
          <a:p>
            <a:pPr lvl="1"/>
            <a:r>
              <a:rPr lang="en-US" altLang="en-US" sz="2000" dirty="0"/>
              <a:t>A single report to the IRS satisfies both the IRS and FinCEN.</a:t>
            </a:r>
          </a:p>
          <a:p>
            <a:r>
              <a:rPr lang="en-US" altLang="en-US" sz="2400" dirty="0"/>
              <a:t>Includes anyone receiving money on behalf of the clerk (</a:t>
            </a:r>
            <a:r>
              <a:rPr lang="en-US" altLang="en-US" sz="2400" i="1" dirty="0"/>
              <a:t>e.g., </a:t>
            </a:r>
            <a:r>
              <a:rPr lang="en-US" altLang="en-US" sz="2400" dirty="0"/>
              <a:t>magistrates, jailers).</a:t>
            </a:r>
          </a:p>
          <a:p>
            <a:r>
              <a:rPr lang="en-US" altLang="en-US" sz="2400" dirty="0"/>
              <a:t>Required only for certain offenses: drugs, racketeering, and money laundering (so for N.C. offenses, it’s just drugs).</a:t>
            </a:r>
          </a:p>
          <a:p>
            <a:pPr lvl="1"/>
            <a:r>
              <a:rPr lang="en-US" altLang="en-US" sz="1800" dirty="0"/>
              <a:t>May also include a source of funds restriction under G.S. 15A-539(b) imposed by a judge</a:t>
            </a:r>
          </a:p>
          <a:p>
            <a:r>
              <a:rPr lang="en-US" altLang="en-US" sz="2400" dirty="0"/>
              <a:t>“Cash” means any combination of: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Actual currency, and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Negotiable instruments (e.g., money orders) for $10,000 or </a:t>
            </a:r>
            <a:r>
              <a:rPr lang="en-US" altLang="en-US" sz="2000" b="1" u="sng" dirty="0"/>
              <a:t>less</a:t>
            </a:r>
            <a:r>
              <a:rPr lang="en-US" altLang="en-US" sz="2000" dirty="0"/>
              <a:t>.</a:t>
            </a:r>
            <a:endParaRPr lang="en-US" altLang="en-US" sz="2400" dirty="0">
              <a:solidFill>
                <a:srgbClr val="002F87"/>
              </a:solidFill>
            </a:endParaRPr>
          </a:p>
          <a:p>
            <a:endParaRPr lang="en-US" dirty="0">
              <a:solidFill>
                <a:srgbClr val="002F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– Over $10,000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Cash bonds must be counted in the aggregate unless for “separate bail requirements.”</a:t>
            </a:r>
            <a:endParaRPr lang="en-US" altLang="en-US" sz="2400" dirty="0">
              <a:solidFill>
                <a:srgbClr val="002F87"/>
              </a:solidFill>
            </a:endParaRPr>
          </a:p>
          <a:p>
            <a:pPr lvl="1"/>
            <a:r>
              <a:rPr lang="en-US" altLang="en-US" sz="2400" dirty="0"/>
              <a:t>Bond for multiple charges arising from the same event should be aggregated.</a:t>
            </a:r>
            <a:endParaRPr lang="en-US" altLang="en-US" sz="2400" dirty="0">
              <a:solidFill>
                <a:srgbClr val="002F87"/>
              </a:solidFill>
            </a:endParaRPr>
          </a:p>
          <a:p>
            <a:r>
              <a:rPr lang="en-US" altLang="en-US" sz="2400" dirty="0"/>
              <a:t>Suspicious transactions.</a:t>
            </a:r>
            <a:endParaRPr lang="en-US" altLang="en-US" sz="2400" dirty="0">
              <a:solidFill>
                <a:srgbClr val="002F87"/>
              </a:solidFill>
            </a:endParaRPr>
          </a:p>
          <a:p>
            <a:pPr lvl="1"/>
            <a:r>
              <a:rPr lang="en-US" altLang="en-US" sz="2400" dirty="0"/>
              <a:t>A cash bond transaction that doesn’t technically require</a:t>
            </a:r>
            <a:r>
              <a:rPr lang="en-US" altLang="en-US" sz="2400" b="1" dirty="0"/>
              <a:t> </a:t>
            </a:r>
            <a:r>
              <a:rPr lang="en-US" altLang="en-US" sz="2400" dirty="0"/>
              <a:t>reporting should be reported anyway if “suspicious” – usually meaning the payor tries to structure a transaction in a way that wouldn’t require reporting.</a:t>
            </a:r>
          </a:p>
          <a:p>
            <a:r>
              <a:rPr lang="en-US" altLang="en-US" sz="2400" dirty="0"/>
              <a:t>Report on IRS Form 8300; guidance is in IRS Publication 1544.</a:t>
            </a:r>
          </a:p>
          <a:p>
            <a:pPr lvl="1"/>
            <a:r>
              <a:rPr lang="en-US" altLang="en-US" sz="2400" dirty="0"/>
              <a:t>Current version of the form is Dec. 2023. </a:t>
            </a:r>
          </a:p>
          <a:p>
            <a:pPr lvl="1"/>
            <a:r>
              <a:rPr lang="en-US" altLang="en-US" sz="2400" dirty="0"/>
              <a:t>Current version of Publication 1544 is Sep. 2014.</a:t>
            </a:r>
          </a:p>
        </p:txBody>
      </p:sp>
    </p:spTree>
    <p:extLst>
      <p:ext uri="{BB962C8B-B14F-4D97-AF65-F5344CB8AC3E}">
        <p14:creationId xmlns:p14="http://schemas.microsoft.com/office/powerpoint/2010/main" val="24130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Taking Bail Bonds</a:t>
            </a:r>
            <a:br>
              <a:rPr lang="en-US" altLang="en-US" dirty="0"/>
            </a:br>
            <a:r>
              <a:rPr lang="en-US" altLang="en-US" sz="2400" dirty="0"/>
              <a:t>Secured Bonds – Cash – Over $10,000 – IRS Form 8300</a:t>
            </a:r>
            <a:endParaRPr lang="en-US" sz="24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42924" y="1479594"/>
            <a:ext cx="7546975" cy="441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marR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3100" dirty="0"/>
              <a:t>Must include information on defendant and any third party posting cash, </a:t>
            </a:r>
            <a:r>
              <a:rPr lang="en-US" altLang="en-US" sz="3100" b="1" u="sng" dirty="0"/>
              <a:t>even if the third party does not sign the Appearance Bond as surety</a:t>
            </a:r>
            <a:r>
              <a:rPr lang="en-US" altLang="en-US" sz="3100" dirty="0"/>
              <a:t>.</a:t>
            </a:r>
          </a:p>
          <a:p>
            <a:pPr>
              <a:spcAft>
                <a:spcPct val="50000"/>
              </a:spcAft>
            </a:pPr>
            <a:r>
              <a:rPr lang="en-US" altLang="en-US" sz="3100" dirty="0"/>
              <a:t>Official taking bond </a:t>
            </a:r>
            <a:r>
              <a:rPr lang="en-US" altLang="en-US" sz="3100" b="1" u="sng" dirty="0"/>
              <a:t>must</a:t>
            </a:r>
            <a:r>
              <a:rPr lang="en-US" altLang="en-US" sz="3100" dirty="0"/>
              <a:t> verify identity of any third party providing the cash by some official documentation.</a:t>
            </a:r>
          </a:p>
          <a:p>
            <a:pPr lvl="1">
              <a:spcAft>
                <a:spcPct val="50000"/>
              </a:spcAft>
            </a:pPr>
            <a:r>
              <a:rPr lang="en-US" altLang="en-US" sz="2600" dirty="0"/>
              <a:t>For cash provided by alien - passport, alien ID card, or other document showing nationality or residence.</a:t>
            </a:r>
          </a:p>
          <a:p>
            <a:pPr lvl="1">
              <a:spcAft>
                <a:spcPct val="50000"/>
              </a:spcAft>
            </a:pPr>
            <a:r>
              <a:rPr lang="en-US" altLang="en-US" sz="2600" dirty="0"/>
              <a:t>G.S. 15A-311: No matricula consular or non-passport issued by a foreign consulate or embassy.</a:t>
            </a:r>
          </a:p>
          <a:p>
            <a:pPr lvl="1">
              <a:spcAft>
                <a:spcPct val="50000"/>
              </a:spcAft>
            </a:pPr>
            <a:r>
              <a:rPr lang="en-US" altLang="en-US" sz="2600" dirty="0"/>
              <a:t>IDs issued by local authorities may suffice in a pinch. G.S. 15A-311(c).</a:t>
            </a:r>
          </a:p>
          <a:p>
            <a:pPr lvl="1">
              <a:spcAft>
                <a:spcPct val="50000"/>
              </a:spcAft>
            </a:pPr>
            <a:r>
              <a:rPr lang="en-US" altLang="en-US" sz="2600" dirty="0"/>
              <a:t>For anyone else - any ID normally accepted when cashing a check.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FF55E-8560-A223-DC66-201F9339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784" y="1584217"/>
            <a:ext cx="4225390" cy="23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dicial Branch Template.pptx" id="{5A38CACD-B747-43FF-A4DF-345016574F6F}" vid="{975FE598-14E7-4A01-BF35-D0FDB7ACDB34}"/>
    </a:ext>
  </a:extLst>
</a:theme>
</file>

<file path=ppt/theme/theme2.xml><?xml version="1.0" encoding="utf-8"?>
<a:theme xmlns:a="http://schemas.openxmlformats.org/drawingml/2006/main" name="Judicial Blue">
  <a:themeElements>
    <a:clrScheme name="Judicial Branch brand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87"/>
      </a:accent1>
      <a:accent2>
        <a:srgbClr val="AE936C"/>
      </a:accent2>
      <a:accent3>
        <a:srgbClr val="9FC3E3"/>
      </a:accent3>
      <a:accent4>
        <a:srgbClr val="9D2223"/>
      </a:accent4>
      <a:accent5>
        <a:srgbClr val="EADBC7"/>
      </a:accent5>
      <a:accent6>
        <a:srgbClr val="665647"/>
      </a:accent6>
      <a:hlink>
        <a:srgbClr val="1893D2"/>
      </a:hlink>
      <a:folHlink>
        <a:srgbClr val="1893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dicial Branch Template.pptx" id="{5A38CACD-B747-43FF-A4DF-345016574F6F}" vid="{503E5726-31A2-4DC8-8D58-8C5F47F3A6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A&amp;D_2017-bonds_and_BDFR</Template>
  <TotalTime>1166</TotalTime>
  <Words>4185</Words>
  <Application>Microsoft Office PowerPoint</Application>
  <PresentationFormat>Widescreen</PresentationFormat>
  <Paragraphs>266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 Narrow</vt:lpstr>
      <vt:lpstr>Calibri</vt:lpstr>
      <vt:lpstr>Wingdings 2</vt:lpstr>
      <vt:lpstr>Garamond</vt:lpstr>
      <vt:lpstr>Arial</vt:lpstr>
      <vt:lpstr>Cinzel</vt:lpstr>
      <vt:lpstr>Wingdings 3</vt:lpstr>
      <vt:lpstr>Judicial</vt:lpstr>
      <vt:lpstr>Judicial Blue</vt:lpstr>
      <vt:lpstr>Taking Bail Bonds Advanced Criminal Procedure for Magistrates</vt:lpstr>
      <vt:lpstr>Agenda</vt:lpstr>
      <vt:lpstr>Taking Bail Bonds General Provisions</vt:lpstr>
      <vt:lpstr>Taking Bail Bonds General Provisions</vt:lpstr>
      <vt:lpstr>Taking Bail Bonds Secured Bonds – Cash </vt:lpstr>
      <vt:lpstr>Taking Bail Bonds Secured Bonds – Cash – Ownership (or “Who gets the refund?”)</vt:lpstr>
      <vt:lpstr>Taking Bail Bonds Secured Bonds – Cash – Over $10,000</vt:lpstr>
      <vt:lpstr>Taking Bail Bonds Secured Bonds – Cash – Over $10,000</vt:lpstr>
      <vt:lpstr>Taking Bail Bonds Secured Bonds – Cash – Over $10,000 – IRS Form 8300</vt:lpstr>
      <vt:lpstr>Taking Bail Bonds Secured Bonds – Cash – Over $10,000 – IRS Form 8300</vt:lpstr>
      <vt:lpstr>Taking Bail Bonds Secured Bonds – Mortgage by Defendant</vt:lpstr>
      <vt:lpstr>Taking Bail Bonds Secured Bonds – Surety Bonds - General Provisions</vt:lpstr>
      <vt:lpstr>Taking Bail Bonds Secured Bonds – Surety Bonds - General Provisions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Licensed Sureties</vt:lpstr>
      <vt:lpstr>Taking Bail Bonds Secured Bonds – Surety Bonds – Motor Club Bonds</vt:lpstr>
      <vt:lpstr>Taking Bail Bonds Secured Bonds – Surety Bonds – Motor Club Bonds</vt:lpstr>
      <vt:lpstr>Taking Bail Bonds Secured Bonds – Surety Bonds – Accommodation Bondsmen</vt:lpstr>
      <vt:lpstr>Taking Bail Bonds Secured Bonds – Surety Bonds – Accommodation Bondsmen</vt:lpstr>
      <vt:lpstr>Taking Bail Bonds Secured Bonds – Surety Bonds – Specific Security</vt:lpstr>
      <vt:lpstr>Taking Bail Bonds Secured Bonds – Property Bonds</vt:lpstr>
      <vt:lpstr>Taking Bail Bonds Secured Bonds – Property Bonds – Rented Residential Property</vt:lpstr>
      <vt:lpstr>Taking Bail Bonds Secured Bonds – Property Bonds – Common Questions</vt:lpstr>
      <vt:lpstr>Taking Bail Bonds Stacking and splitting Bonds</vt:lpstr>
      <vt:lpstr>Taking Bail Bonds Stacking and splitting Bonds</vt:lpstr>
      <vt:lpstr>Taking Bail Bonds Stacking and splitting Bonds</vt:lpstr>
      <vt:lpstr>Taking Bail Bonds Stacking and splitting Bonds</vt:lpstr>
      <vt:lpstr>Taking Bail Bonds Bonds and ICE Detainers</vt:lpstr>
      <vt:lpstr>Taking Bail Bonds Reference Material</vt:lpstr>
      <vt:lpstr>Taking Bail Bonds Reference Material</vt:lpstr>
      <vt:lpstr>Taking Bail Bonds Bond Forfeitures – Frequently Asked Questions</vt:lpstr>
      <vt:lpstr>Thank You</vt:lpstr>
      <vt:lpstr>PowerPoint Presentation</vt:lpstr>
    </vt:vector>
  </TitlesOfParts>
  <Company>NCAOC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Bonds and Bond Forfeitures Assistant and Deputy Clerks of Superior Court - 2017</dc:title>
  <dc:creator>Page, Troy D.</dc:creator>
  <cp:lastModifiedBy>Kandl, Seth P.</cp:lastModifiedBy>
  <cp:revision>143</cp:revision>
  <cp:lastPrinted>2024-10-29T16:15:03Z</cp:lastPrinted>
  <dcterms:created xsi:type="dcterms:W3CDTF">2017-06-14T13:14:08Z</dcterms:created>
  <dcterms:modified xsi:type="dcterms:W3CDTF">2024-10-29T16:41:21Z</dcterms:modified>
</cp:coreProperties>
</file>