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8.xml" ContentType="application/vnd.openxmlformats-officedocument.presentationml.tags+xml"/>
  <Override PartName="/ppt/notesSlides/notesSlide19.xml" ContentType="application/vnd.openxmlformats-officedocument.presentationml.notesSlide+xml"/>
  <Override PartName="/ppt/tags/tag9.xml" ContentType="application/vnd.openxmlformats-officedocument.presentationml.tags+xml"/>
  <Override PartName="/ppt/notesSlides/notesSlide20.xml" ContentType="application/vnd.openxmlformats-officedocument.presentationml.notesSlide+xml"/>
  <Override PartName="/ppt/tags/tag10.xml" ContentType="application/vnd.openxmlformats-officedocument.presentationml.tags+xml"/>
  <Override PartName="/ppt/notesSlides/notesSlide21.xml" ContentType="application/vnd.openxmlformats-officedocument.presentationml.notesSlide+xml"/>
  <Override PartName="/ppt/tags/tag11.xml" ContentType="application/vnd.openxmlformats-officedocument.presentationml.tags+xml"/>
  <Override PartName="/ppt/notesSlides/notesSlide22.xml" ContentType="application/vnd.openxmlformats-officedocument.presentationml.notesSlide+xml"/>
  <Override PartName="/ppt/tags/tag12.xml" ContentType="application/vnd.openxmlformats-officedocument.presentationml.tag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4290" r:id="rId2"/>
  </p:sldMasterIdLst>
  <p:notesMasterIdLst>
    <p:notesMasterId r:id="rId27"/>
  </p:notesMasterIdLst>
  <p:handoutMasterIdLst>
    <p:handoutMasterId r:id="rId28"/>
  </p:handoutMasterIdLst>
  <p:sldIdLst>
    <p:sldId id="256" r:id="rId3"/>
    <p:sldId id="391" r:id="rId4"/>
    <p:sldId id="392" r:id="rId5"/>
    <p:sldId id="394" r:id="rId6"/>
    <p:sldId id="395" r:id="rId7"/>
    <p:sldId id="396" r:id="rId8"/>
    <p:sldId id="397" r:id="rId9"/>
    <p:sldId id="398" r:id="rId10"/>
    <p:sldId id="399" r:id="rId11"/>
    <p:sldId id="400" r:id="rId12"/>
    <p:sldId id="369" r:id="rId13"/>
    <p:sldId id="371" r:id="rId14"/>
    <p:sldId id="386" r:id="rId15"/>
    <p:sldId id="387" r:id="rId16"/>
    <p:sldId id="388" r:id="rId17"/>
    <p:sldId id="389" r:id="rId18"/>
    <p:sldId id="390" r:id="rId19"/>
    <p:sldId id="403" r:id="rId20"/>
    <p:sldId id="404" r:id="rId21"/>
    <p:sldId id="405" r:id="rId22"/>
    <p:sldId id="407" r:id="rId23"/>
    <p:sldId id="408" r:id="rId24"/>
    <p:sldId id="409" r:id="rId25"/>
    <p:sldId id="385" r:id="rId26"/>
  </p:sldIdLst>
  <p:sldSz cx="9144000" cy="6858000" type="screen4x3"/>
  <p:notesSz cx="7026275" cy="9312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3" autoAdjust="0"/>
    <p:restoredTop sz="94660"/>
  </p:normalViewPr>
  <p:slideViewPr>
    <p:cSldViewPr>
      <p:cViewPr>
        <p:scale>
          <a:sx n="101" d="100"/>
          <a:sy n="101" d="100"/>
        </p:scale>
        <p:origin x="-8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507" cy="465614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80175" y="0"/>
            <a:ext cx="3044507" cy="465614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/>
            </a:lvl1pPr>
          </a:lstStyle>
          <a:p>
            <a:fld id="{90FC0DE5-3B15-418B-9709-CCC52C458AEB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67"/>
            <a:ext cx="3044507" cy="465614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80175" y="8845067"/>
            <a:ext cx="3044507" cy="465614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/>
            </a:lvl1pPr>
          </a:lstStyle>
          <a:p>
            <a:fld id="{9D75B529-FAEF-4D4A-A1FD-BE1E61497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436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507" cy="465614"/>
          </a:xfrm>
          <a:prstGeom prst="rect">
            <a:avLst/>
          </a:prstGeom>
        </p:spPr>
        <p:txBody>
          <a:bodyPr vert="horz" lIns="93337" tIns="46668" rIns="93337" bIns="4666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80175" y="0"/>
            <a:ext cx="3044507" cy="465614"/>
          </a:xfrm>
          <a:prstGeom prst="rect">
            <a:avLst/>
          </a:prstGeom>
        </p:spPr>
        <p:txBody>
          <a:bodyPr vert="horz" lIns="93337" tIns="46668" rIns="93337" bIns="4666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384B9B2-4ED4-43F8-AD36-453B8C0309EA}" type="datetimeFigureOut">
              <a:rPr lang="en-US"/>
              <a:pPr>
                <a:defRPr/>
              </a:pPr>
              <a:t>7/15/2012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37" tIns="46668" rIns="93337" bIns="46668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8" y="4423331"/>
            <a:ext cx="5620382" cy="4190524"/>
          </a:xfrm>
          <a:prstGeom prst="rect">
            <a:avLst/>
          </a:prstGeom>
        </p:spPr>
        <p:txBody>
          <a:bodyPr vert="horz" lIns="93337" tIns="46668" rIns="93337" bIns="4666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67"/>
            <a:ext cx="3044507" cy="465614"/>
          </a:xfrm>
          <a:prstGeom prst="rect">
            <a:avLst/>
          </a:prstGeom>
        </p:spPr>
        <p:txBody>
          <a:bodyPr vert="horz" lIns="93337" tIns="46668" rIns="93337" bIns="4666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80175" y="8845067"/>
            <a:ext cx="3044507" cy="465614"/>
          </a:xfrm>
          <a:prstGeom prst="rect">
            <a:avLst/>
          </a:prstGeom>
        </p:spPr>
        <p:txBody>
          <a:bodyPr vert="horz" lIns="93337" tIns="46668" rIns="93337" bIns="4666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8D6E630-195F-482A-A68A-296067926B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768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4D6274-A241-425E-AAFF-BB023622C72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3C0AA4-2B40-4AEE-84CA-8710B9E6DBA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2814D5-8934-4778-A961-154442A7981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2247B2-F89C-4647-A29E-52740B34117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993F9B-EC38-4F93-B8BC-66AFF5AD9EC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993F9B-EC38-4F93-B8BC-66AFF5AD9EC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993F9B-EC38-4F93-B8BC-66AFF5AD9EC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993F9B-EC38-4F93-B8BC-66AFF5AD9EC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993F9B-EC38-4F93-B8BC-66AFF5AD9EC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554A7E-B146-4CF9-9417-83E1746EF79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E0169A-7FCE-4ABB-9C35-83EAAE52CC5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F83A5D-5D4B-4EDF-8743-38BECFDF9F1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1896F4-CFD1-4863-9D53-9861513A1CB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B11EA4-1E65-41CA-AE27-1F414FFD5643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58DD92-AD14-44EE-BD03-0BD8699DB1C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9AC85D-CD75-41D2-99FD-7B80C2A0AE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D6E630-195F-482A-A68A-296067926B25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281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E3A07A-894D-436F-9072-CB38242311B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35FE0E-C9AE-4325-AB08-CF7805E8851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60A78AC-A18E-48A9-AE23-CB57541882B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326DF9-C67B-426C-8DB5-C4AB5626183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A232C5-A1F2-45AE-99C3-8CC9DE10CD7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D4C662-6BBE-4D92-9F82-CED030E6CAB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5B9717-EEBA-490B-8457-0350DFD7226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AEC48-AE9E-437B-9032-2CAE571E5E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0A52C-9D13-4C2C-9157-673ADB602F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 useBgFill="1">
          <p:nvSpPr>
            <p:cNvPr id="10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46E45-020A-4818-898F-81EF52F0B6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15BCF-D0AD-42BD-B900-44DFBB905B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HB 1779 Vehicle Property Tax Collection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3AB5-395A-401B-B0C5-A173FD4A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4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HB 1779 Vehicle Property Tax Collection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3AB5-395A-401B-B0C5-A173FD4A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34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HB 1779 Vehicle Property Tax Collection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3AB5-395A-401B-B0C5-A173FD4A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16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HB 1779 Vehicle Property Tax Collection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3AB5-395A-401B-B0C5-A173FD4A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149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HB 1779 Vehicle Property Tax Collection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3AB5-395A-401B-B0C5-A173FD4A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585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HB 1779 Vehicle Property Tax Collection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3AB5-395A-401B-B0C5-A173FD4A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6991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HB 1779 Vehicle Property Tax Collection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3AB5-395A-401B-B0C5-A173FD4A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60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000" baseline="0"/>
            </a:lvl1pPr>
            <a:lvl2pPr>
              <a:defRPr sz="2600" baseline="0"/>
            </a:lvl2pPr>
            <a:lvl3pPr>
              <a:defRPr sz="2200" baseline="0"/>
            </a:lvl3pPr>
            <a:lvl4pPr>
              <a:defRPr sz="20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A02AC-D7EA-47E0-8FF9-4007AFABBE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HB 1779 Vehicle Property Tax Collection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3AB5-395A-401B-B0C5-A173FD4A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383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HB 1779 Vehicle Property Tax Collection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3AB5-395A-401B-B0C5-A173FD4A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8042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HB 1779 Vehicle Property Tax Collection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3AB5-395A-401B-B0C5-A173FD4A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9935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HB 1779 Vehicle Property Tax Collection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3AB5-395A-401B-B0C5-A173FD4A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608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8ECBD-1D32-42DE-974A-88A30CE8D6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D6105-BC5F-4DCD-9B06-D8BB39D68A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B69AB-0453-498E-8AEE-BAD27C2CBA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1E6D4-39CA-43D5-BE9A-07C0CFE431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3" name="Group 1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 useBgFill="1">
          <p:nvSpPr>
            <p:cNvPr id="8" name="Freeform 25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8368-50C4-4B4D-A056-9D1365827A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 useBgFill="1">
          <p:nvSpPr>
            <p:cNvPr id="11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D633F-0CAE-4E98-8617-CCB991B8EA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" name="Group 15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 useBgFill="1">
          <p:nvSpPr>
            <p:cNvPr id="11" name="Freeform 2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FF3A3-861E-4C29-B8D8-6DDFA7A8CA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B5E0602-2284-4B15-AA2C-37C8ABB73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4" r:id="rId1"/>
    <p:sldLayoutId id="2147484278" r:id="rId2"/>
    <p:sldLayoutId id="2147484285" r:id="rId3"/>
    <p:sldLayoutId id="2147484279" r:id="rId4"/>
    <p:sldLayoutId id="2147484280" r:id="rId5"/>
    <p:sldLayoutId id="2147484281" r:id="rId6"/>
    <p:sldLayoutId id="2147484286" r:id="rId7"/>
    <p:sldLayoutId id="2147484287" r:id="rId8"/>
    <p:sldLayoutId id="2147484288" r:id="rId9"/>
    <p:sldLayoutId id="2147484282" r:id="rId10"/>
    <p:sldLayoutId id="2147484289" r:id="rId11"/>
    <p:sldLayoutId id="2147484283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HB 1779 Vehicle Property Tax Collection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C3AB5-395A-401B-B0C5-A173FD4A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47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1" r:id="rId1"/>
    <p:sldLayoutId id="2147484292" r:id="rId2"/>
    <p:sldLayoutId id="2147484293" r:id="rId3"/>
    <p:sldLayoutId id="2147484294" r:id="rId4"/>
    <p:sldLayoutId id="2147484295" r:id="rId5"/>
    <p:sldLayoutId id="2147484296" r:id="rId6"/>
    <p:sldLayoutId id="2147484297" r:id="rId7"/>
    <p:sldLayoutId id="2147484298" r:id="rId8"/>
    <p:sldLayoutId id="2147484299" r:id="rId9"/>
    <p:sldLayoutId id="2147484300" r:id="rId10"/>
    <p:sldLayoutId id="214748430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2860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/>
              <a:t>HB 1779 Vehicle Property Tax Collection</a:t>
            </a:r>
            <a:br>
              <a:rPr lang="en-US" b="1" dirty="0" smtClean="0"/>
            </a:br>
            <a:r>
              <a:rPr lang="en-US" sz="3200" b="1" i="1" dirty="0" smtClean="0"/>
              <a:t>A Priority Goal of the NCACC</a:t>
            </a:r>
            <a:endParaRPr lang="en-US" b="1" dirty="0" smtClean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87311" y="3886200"/>
            <a:ext cx="6400800" cy="1066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W.A. (Pete) Rodda, CAE, RES</a:t>
            </a:r>
          </a:p>
          <a:p>
            <a:pPr eaLnBrk="1" hangingPunct="1"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David Baker, MPA, PPS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228600" y="2157984"/>
            <a:ext cx="8305800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3050" indent="-273050" eaLnBrk="0" hangingPunct="0">
              <a:spcBef>
                <a:spcPts val="600"/>
              </a:spcBef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en-US" sz="2000" dirty="0" smtClean="0"/>
              <a:t>The new system should:</a:t>
            </a:r>
          </a:p>
          <a:p>
            <a:pPr marL="800100" lvl="1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sz="2000" dirty="0" smtClean="0"/>
              <a:t>Save the taxpayer approximately </a:t>
            </a:r>
            <a:r>
              <a:rPr lang="en-US" sz="2000" dirty="0"/>
              <a:t>$3 million in printing/postage </a:t>
            </a:r>
            <a:r>
              <a:rPr lang="en-US" sz="2000" dirty="0" smtClean="0"/>
              <a:t>costs.</a:t>
            </a:r>
          </a:p>
          <a:p>
            <a:pPr marL="800100" lvl="1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sz="2000" dirty="0"/>
              <a:t>Increase local property tax revenues derived from RMVs by approximately $80 million at fiscal year end.</a:t>
            </a:r>
          </a:p>
          <a:p>
            <a:pPr marL="800100" lvl="1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sz="2000" dirty="0"/>
              <a:t>Eliminate diversions – beginning July 1, 2013, 3% of first-month interest no longer diverted to the Special Account:</a:t>
            </a:r>
          </a:p>
          <a:p>
            <a:pPr marL="1257300" lvl="2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 typeface="Candara" pitchFamily="34" charset="0"/>
              <a:buChar char="–"/>
            </a:pPr>
            <a:r>
              <a:rPr lang="en-US" sz="2000" dirty="0"/>
              <a:t>Equates to approximately $6 million annually.</a:t>
            </a:r>
          </a:p>
          <a:p>
            <a:pPr marL="800100" lvl="1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sz="2000" dirty="0"/>
              <a:t>Return any remaining money in Special Account to local governments.</a:t>
            </a:r>
          </a:p>
          <a:p>
            <a:pPr marL="800100" lvl="1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endParaRPr lang="en-US" sz="2000" dirty="0" smtClean="0"/>
          </a:p>
          <a:p>
            <a:pPr marL="800100" lvl="1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1E6D4-39CA-43D5-BE9A-07C0CFE431E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06425" y="548640"/>
            <a:ext cx="7931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New System: More Revenue, Savings , and Efficiency</a:t>
            </a:r>
            <a:endParaRPr lang="en-US" sz="3200" b="1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47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A02AC-D7EA-47E0-8FF9-4007AFABBEC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228600" y="2157984"/>
            <a:ext cx="784860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en-US" sz="2000" dirty="0"/>
              <a:t>Project costs are paid through </a:t>
            </a:r>
            <a:r>
              <a:rPr lang="en-US" sz="2000" dirty="0" smtClean="0"/>
              <a:t>the</a:t>
            </a:r>
            <a:br>
              <a:rPr lang="en-US" sz="2000" dirty="0" smtClean="0"/>
            </a:br>
            <a:r>
              <a:rPr lang="en-US" sz="2000" dirty="0" smtClean="0"/>
              <a:t>Special </a:t>
            </a:r>
            <a:r>
              <a:rPr lang="en-US" sz="2000" dirty="0"/>
              <a:t>Fund administered by </a:t>
            </a:r>
            <a:r>
              <a:rPr lang="en-US" sz="2000" dirty="0" smtClean="0"/>
              <a:t>the State Treasurer:</a:t>
            </a:r>
          </a:p>
          <a:p>
            <a:pPr marL="800100" lvl="1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sz="2000" dirty="0" smtClean="0"/>
              <a:t>3</a:t>
            </a:r>
            <a:r>
              <a:rPr lang="en-US" sz="2000" dirty="0"/>
              <a:t>% additional </a:t>
            </a:r>
            <a:r>
              <a:rPr lang="en-US" sz="2000" dirty="0" smtClean="0"/>
              <a:t>interest.</a:t>
            </a:r>
            <a:endParaRPr lang="en-US" sz="2000" dirty="0"/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en-US" sz="2000" dirty="0"/>
              <a:t>Operational Costs will be passed </a:t>
            </a:r>
            <a:r>
              <a:rPr lang="en-US" sz="2000" dirty="0" smtClean="0"/>
              <a:t>to </a:t>
            </a:r>
            <a:r>
              <a:rPr lang="en-US" sz="2000" dirty="0"/>
              <a:t>the local </a:t>
            </a:r>
            <a:r>
              <a:rPr lang="en-US" sz="2000" dirty="0" smtClean="0"/>
              <a:t>governments:</a:t>
            </a:r>
          </a:p>
          <a:p>
            <a:pPr marL="800100" lvl="1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sz="2000" dirty="0" smtClean="0"/>
              <a:t>Costs will be prorated, </a:t>
            </a:r>
            <a:r>
              <a:rPr lang="en-US" sz="2000" dirty="0"/>
              <a:t>based </a:t>
            </a:r>
            <a:r>
              <a:rPr lang="en-US" sz="2000" dirty="0" smtClean="0"/>
              <a:t>on a </a:t>
            </a:r>
            <a:r>
              <a:rPr lang="en-US" sz="2000" dirty="0"/>
              <a:t>given jurisdiction’s contribution to the total of all local taxes/fees. 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06425" y="731520"/>
            <a:ext cx="793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FFFF"/>
                </a:solidFill>
                <a:cs typeface="Arial" charset="0"/>
              </a:rPr>
              <a:t>How </a:t>
            </a:r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We </a:t>
            </a:r>
            <a:r>
              <a:rPr lang="en-US" sz="3200" b="1" dirty="0">
                <a:solidFill>
                  <a:srgbClr val="FFFFFF"/>
                </a:solidFill>
                <a:cs typeface="Arial" charset="0"/>
              </a:rPr>
              <a:t>Pay For </a:t>
            </a:r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It </a:t>
            </a:r>
            <a:endParaRPr lang="en-US" sz="3200" b="1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3675" y="6416675"/>
            <a:ext cx="3786188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990975" y="6416675"/>
            <a:ext cx="1162050" cy="365125"/>
          </a:xfrm>
        </p:spPr>
        <p:txBody>
          <a:bodyPr/>
          <a:lstStyle/>
          <a:p>
            <a:pPr>
              <a:defRPr/>
            </a:pPr>
            <a:fld id="{F26A02AC-D7EA-47E0-8FF9-4007AFABBEC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06425" y="533400"/>
            <a:ext cx="793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FFFF"/>
                </a:solidFill>
                <a:cs typeface="Arial" charset="0"/>
              </a:rPr>
              <a:t>How </a:t>
            </a:r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We </a:t>
            </a:r>
            <a:r>
              <a:rPr lang="en-US" sz="3200" b="1" dirty="0">
                <a:solidFill>
                  <a:srgbClr val="FFFFFF"/>
                </a:solidFill>
                <a:cs typeface="Arial" charset="0"/>
              </a:rPr>
              <a:t>Pay For </a:t>
            </a:r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It </a:t>
            </a:r>
            <a:endParaRPr lang="en-US" sz="3200" b="1" dirty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14401"/>
            <a:ext cx="8991600" cy="55626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softEdge rad="63500"/>
          </a:effectLst>
        </p:spPr>
      </p:pic>
      <p:sp>
        <p:nvSpPr>
          <p:cNvPr id="7" name="Oval 6"/>
          <p:cNvSpPr/>
          <p:nvPr/>
        </p:nvSpPr>
        <p:spPr>
          <a:xfrm>
            <a:off x="3200400" y="4953000"/>
            <a:ext cx="5410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114800" y="1600200"/>
            <a:ext cx="1905000" cy="20955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286000" y="3962400"/>
            <a:ext cx="762000" cy="15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>
          <a:xfrm>
            <a:off x="228600" y="2438400"/>
            <a:ext cx="8686800" cy="3559747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Slide clearly states the “cost” shown is for the purposes of example only. The example is the demonstration of the allocation of costs among the entities represented on a fictitious bill.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Slide clearly states the actual costs were to be determined.</a:t>
            </a:r>
          </a:p>
          <a:p>
            <a:pPr marL="646113" lvl="1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1800" dirty="0" smtClean="0">
                <a:solidFill>
                  <a:schemeClr val="tx1"/>
                </a:solidFill>
                <a:latin typeface="Candara" pitchFamily="34" charset="0"/>
              </a:rPr>
              <a:t>Costs are still under review.</a:t>
            </a:r>
          </a:p>
          <a:p>
            <a:pPr marL="646113" lvl="1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1800" dirty="0" smtClean="0">
                <a:solidFill>
                  <a:schemeClr val="tx1"/>
                </a:solidFill>
                <a:latin typeface="Candara" pitchFamily="34" charset="0"/>
              </a:rPr>
              <a:t>Actual costs </a:t>
            </a:r>
            <a:r>
              <a:rPr lang="en-US" sz="1800" dirty="0" smtClean="0">
                <a:solidFill>
                  <a:schemeClr val="tx1"/>
                </a:solidFill>
                <a:latin typeface="Candara" pitchFamily="34" charset="0"/>
              </a:rPr>
              <a:t>are still under review; will </a:t>
            </a:r>
            <a:r>
              <a:rPr lang="en-US" sz="1800" dirty="0" smtClean="0">
                <a:solidFill>
                  <a:schemeClr val="tx1"/>
                </a:solidFill>
                <a:latin typeface="Candara" pitchFamily="34" charset="0"/>
              </a:rPr>
              <a:t>likely be no more than $1.70 per renewal transaction.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The costs shown are to illustrate that counties are already paying for the items shown through their local budgets; these costs were not “new”.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A02AC-D7EA-47E0-8FF9-4007AFABBECC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6425" y="731520"/>
            <a:ext cx="793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Costs – Points to Consider:</a:t>
            </a:r>
            <a:endParaRPr lang="en-US" sz="3200" b="1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59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>
          <a:xfrm>
            <a:off x="228600" y="2362200"/>
            <a:ext cx="8686800" cy="3635947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All </a:t>
            </a: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taxing jurisdictions represented on the combined notice would bear their share of the costs based upon each unit’s contribution to the total amount of the notice.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An effective cost comparison should prorate costs among jurisdictions. </a:t>
            </a:r>
            <a:endParaRPr lang="en-US" sz="2000" dirty="0" smtClean="0">
              <a:solidFill>
                <a:schemeClr val="tx1"/>
              </a:solidFill>
              <a:latin typeface="Candara" pitchFamily="34" charset="0"/>
            </a:endParaRPr>
          </a:p>
          <a:p>
            <a:pPr marL="646113" lvl="1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1800" dirty="0" smtClean="0">
                <a:solidFill>
                  <a:schemeClr val="tx1"/>
                </a:solidFill>
                <a:latin typeface="Candara" pitchFamily="34" charset="0"/>
              </a:rPr>
              <a:t>Assumption </a:t>
            </a:r>
            <a:r>
              <a:rPr lang="en-US" sz="1800" dirty="0" smtClean="0">
                <a:solidFill>
                  <a:schemeClr val="tx1"/>
                </a:solidFill>
                <a:latin typeface="Candara" pitchFamily="34" charset="0"/>
              </a:rPr>
              <a:t>that all costs are borne by the county overstates the impact to the county. </a:t>
            </a:r>
            <a:endParaRPr lang="en-US" sz="1800" dirty="0" smtClean="0">
              <a:solidFill>
                <a:schemeClr val="tx1"/>
              </a:solidFill>
              <a:latin typeface="Candara" pitchFamily="34" charset="0"/>
            </a:endParaRPr>
          </a:p>
          <a:p>
            <a:pPr marL="646113" lvl="1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1800" dirty="0">
                <a:solidFill>
                  <a:schemeClr val="tx1"/>
                </a:solidFill>
                <a:latin typeface="Candara" pitchFamily="34" charset="0"/>
              </a:rPr>
              <a:t>T</a:t>
            </a:r>
            <a:r>
              <a:rPr lang="en-US" sz="1800" dirty="0" smtClean="0">
                <a:solidFill>
                  <a:schemeClr val="tx1"/>
                </a:solidFill>
                <a:latin typeface="Candara" pitchFamily="34" charset="0"/>
              </a:rPr>
              <a:t>his </a:t>
            </a:r>
            <a:r>
              <a:rPr lang="en-US" sz="1800" dirty="0" smtClean="0">
                <a:solidFill>
                  <a:schemeClr val="tx1"/>
                </a:solidFill>
                <a:latin typeface="Candara" pitchFamily="34" charset="0"/>
              </a:rPr>
              <a:t>overstatement could be quite significant depending upon the number of other jurisdictions represented on the notice as well as the actual tax rate of those jurisdictions.</a:t>
            </a:r>
          </a:p>
          <a:p>
            <a:pPr marL="303213" lvl="1" indent="0">
              <a:spcBef>
                <a:spcPts val="600"/>
              </a:spcBef>
              <a:spcAft>
                <a:spcPts val="600"/>
              </a:spcAft>
              <a:buClrTx/>
              <a:buNone/>
            </a:pPr>
            <a:endParaRPr lang="en-US" sz="1600" dirty="0" smtClean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A02AC-D7EA-47E0-8FF9-4007AFABBECC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6425" y="731520"/>
            <a:ext cx="793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Costs - Points to Consider: </a:t>
            </a:r>
            <a:endParaRPr lang="en-US" sz="3200" b="1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80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>
          <a:xfrm>
            <a:off x="228600" y="2286000"/>
            <a:ext cx="8686800" cy="3886200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G.S.105-330.5(b) states: </a:t>
            </a:r>
            <a:r>
              <a:rPr lang="en-US" sz="2000" dirty="0" smtClean="0">
                <a:solidFill>
                  <a:schemeClr val="tx1"/>
                </a:solidFill>
              </a:rPr>
              <a:t>The </a:t>
            </a:r>
            <a:r>
              <a:rPr lang="en-US" sz="2000" dirty="0">
                <a:solidFill>
                  <a:schemeClr val="tx1"/>
                </a:solidFill>
              </a:rPr>
              <a:t>county may retain the </a:t>
            </a:r>
            <a:r>
              <a:rPr lang="en-US" sz="2000" u="sng" dirty="0">
                <a:solidFill>
                  <a:schemeClr val="tx1"/>
                </a:solidFill>
              </a:rPr>
              <a:t>actual cost </a:t>
            </a:r>
            <a:r>
              <a:rPr lang="en-US" sz="2000" dirty="0">
                <a:solidFill>
                  <a:schemeClr val="tx1"/>
                </a:solidFill>
              </a:rPr>
              <a:t>of collecting municipal and special district taxes collected pursuant to this Article, not to exceed one and one‑half percent (1 ½%) of the amount of taxes </a:t>
            </a:r>
            <a:r>
              <a:rPr lang="en-US" sz="2000" dirty="0" smtClean="0">
                <a:solidFill>
                  <a:schemeClr val="tx1"/>
                </a:solidFill>
              </a:rPr>
              <a:t>collected. (expires July 1, 2013).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</a:rPr>
              <a:t>This statute addresses </a:t>
            </a:r>
            <a:r>
              <a:rPr lang="en-US" sz="2000" u="sng" dirty="0" smtClean="0">
                <a:solidFill>
                  <a:schemeClr val="tx1"/>
                </a:solidFill>
              </a:rPr>
              <a:t>collection costs,</a:t>
            </a:r>
            <a:r>
              <a:rPr lang="en-US" sz="2000" dirty="0" smtClean="0">
                <a:solidFill>
                  <a:schemeClr val="tx1"/>
                </a:solidFill>
              </a:rPr>
              <a:t> making no reference to valuation, </a:t>
            </a:r>
            <a:r>
              <a:rPr lang="en-US" sz="2000" dirty="0" err="1" smtClean="0">
                <a:solidFill>
                  <a:schemeClr val="tx1"/>
                </a:solidFill>
              </a:rPr>
              <a:t>situs</a:t>
            </a:r>
            <a:r>
              <a:rPr lang="en-US" sz="2000" dirty="0" smtClean="0">
                <a:solidFill>
                  <a:schemeClr val="tx1"/>
                </a:solidFill>
              </a:rPr>
              <a:t> or taxability.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</a:rPr>
              <a:t>The municipalities will pay their share of the </a:t>
            </a:r>
            <a:r>
              <a:rPr lang="en-US" sz="2000" u="sng" dirty="0" smtClean="0">
                <a:solidFill>
                  <a:schemeClr val="tx1"/>
                </a:solidFill>
              </a:rPr>
              <a:t>actual costs</a:t>
            </a:r>
            <a:r>
              <a:rPr lang="en-US" sz="2000" dirty="0" smtClean="0">
                <a:solidFill>
                  <a:schemeClr val="tx1"/>
                </a:solidFill>
              </a:rPr>
              <a:t> of billing and </a:t>
            </a:r>
            <a:r>
              <a:rPr lang="en-US" sz="2000" dirty="0" smtClean="0">
                <a:solidFill>
                  <a:schemeClr val="tx1"/>
                </a:solidFill>
              </a:rPr>
              <a:t>collections; </a:t>
            </a:r>
            <a:r>
              <a:rPr lang="en-US" sz="2000" dirty="0" smtClean="0">
                <a:solidFill>
                  <a:schemeClr val="tx1"/>
                </a:solidFill>
              </a:rPr>
              <a:t>however, the costs will be paid to the project, not the county.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</a:rPr>
              <a:t>This is not a revenue loss as the </a:t>
            </a:r>
            <a:r>
              <a:rPr lang="en-US" sz="2000" dirty="0" err="1" smtClean="0">
                <a:solidFill>
                  <a:schemeClr val="tx1"/>
                </a:solidFill>
              </a:rPr>
              <a:t>retainage</a:t>
            </a:r>
            <a:r>
              <a:rPr lang="en-US" sz="2000" dirty="0" smtClean="0">
                <a:solidFill>
                  <a:schemeClr val="tx1"/>
                </a:solidFill>
              </a:rPr>
              <a:t> was a reimbursement for actual costs that will no longer be incurred by the county.</a:t>
            </a:r>
          </a:p>
          <a:p>
            <a:pPr marL="646113" lvl="1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A02AC-D7EA-47E0-8FF9-4007AFABBEC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6425" y="731520"/>
            <a:ext cx="793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Costs – Points to Consider:</a:t>
            </a:r>
            <a:endParaRPr lang="en-US" sz="3200" b="1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06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397947"/>
          </a:xfrm>
        </p:spPr>
        <p:txBody>
          <a:bodyPr/>
          <a:lstStyle/>
          <a:p>
            <a:pPr marL="646113" lvl="1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</a:rPr>
              <a:t>An </a:t>
            </a:r>
            <a:r>
              <a:rPr lang="en-US" sz="2000" dirty="0" smtClean="0">
                <a:solidFill>
                  <a:schemeClr val="tx1"/>
                </a:solidFill>
              </a:rPr>
              <a:t>analysis of </a:t>
            </a:r>
            <a:r>
              <a:rPr lang="en-US" sz="2000" dirty="0" smtClean="0">
                <a:solidFill>
                  <a:schemeClr val="tx1"/>
                </a:solidFill>
              </a:rPr>
              <a:t>current county </a:t>
            </a:r>
            <a:r>
              <a:rPr lang="en-US" sz="2000" dirty="0" smtClean="0">
                <a:solidFill>
                  <a:schemeClr val="tx1"/>
                </a:solidFill>
              </a:rPr>
              <a:t>costs should include:</a:t>
            </a:r>
          </a:p>
          <a:p>
            <a:pPr marL="925513" lvl="2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tx1"/>
                </a:solidFill>
              </a:rPr>
              <a:t>Staff costs</a:t>
            </a:r>
          </a:p>
          <a:p>
            <a:pPr marL="1212850" lvl="3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tx1"/>
                </a:solidFill>
              </a:rPr>
              <a:t>Assessing</a:t>
            </a:r>
          </a:p>
          <a:p>
            <a:pPr marL="1212850" lvl="3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tx1"/>
                </a:solidFill>
              </a:rPr>
              <a:t>Cashiering</a:t>
            </a:r>
          </a:p>
          <a:p>
            <a:pPr marL="1212850" lvl="3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tx1"/>
                </a:solidFill>
              </a:rPr>
              <a:t>Delinquent enforcement</a:t>
            </a:r>
          </a:p>
          <a:p>
            <a:pPr marL="1212850" lvl="3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tx1"/>
                </a:solidFill>
              </a:rPr>
              <a:t>IT support</a:t>
            </a:r>
          </a:p>
          <a:p>
            <a:pPr marL="1212850" lvl="3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tx1"/>
                </a:solidFill>
              </a:rPr>
              <a:t>Administrative support</a:t>
            </a:r>
          </a:p>
          <a:p>
            <a:pPr marL="925513" lvl="2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tx1"/>
                </a:solidFill>
              </a:rPr>
              <a:t>Printing and Postage</a:t>
            </a:r>
          </a:p>
          <a:p>
            <a:pPr marL="1212850" lvl="3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tx1"/>
                </a:solidFill>
              </a:rPr>
              <a:t>Initial Bills</a:t>
            </a:r>
          </a:p>
          <a:p>
            <a:pPr marL="1212850" lvl="3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tx1"/>
                </a:solidFill>
              </a:rPr>
              <a:t>Past due notices</a:t>
            </a:r>
          </a:p>
          <a:p>
            <a:pPr marL="1212850" lvl="3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tx1"/>
                </a:solidFill>
              </a:rPr>
              <a:t>Blocking notices</a:t>
            </a:r>
          </a:p>
          <a:p>
            <a:pPr marL="1212850" lvl="3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tx1"/>
                </a:solidFill>
              </a:rPr>
              <a:t>Enforcement notices</a:t>
            </a:r>
          </a:p>
          <a:p>
            <a:pPr marL="925513" lvl="2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A02AC-D7EA-47E0-8FF9-4007AFABBECC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6425" y="731520"/>
            <a:ext cx="793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Costs – Points to Consider: </a:t>
            </a:r>
            <a:endParaRPr lang="en-US" sz="3200" b="1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33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>
          <a:xfrm>
            <a:off x="228600" y="2133600"/>
            <a:ext cx="8686800" cy="3864547"/>
          </a:xfrm>
        </p:spPr>
        <p:txBody>
          <a:bodyPr/>
          <a:lstStyle/>
          <a:p>
            <a:pPr marL="646113" lvl="1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</a:rPr>
              <a:t>An </a:t>
            </a:r>
            <a:r>
              <a:rPr lang="en-US" sz="2000" dirty="0" smtClean="0">
                <a:solidFill>
                  <a:schemeClr val="tx1"/>
                </a:solidFill>
              </a:rPr>
              <a:t>analysis of county costs should include:</a:t>
            </a:r>
          </a:p>
          <a:p>
            <a:pPr marL="925513" lvl="2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tx1"/>
                </a:solidFill>
              </a:rPr>
              <a:t>Vehicle valuation costs</a:t>
            </a:r>
          </a:p>
          <a:p>
            <a:pPr marL="925513" lvl="2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tx1"/>
                </a:solidFill>
              </a:rPr>
              <a:t>Lock box and banking fees</a:t>
            </a:r>
          </a:p>
          <a:p>
            <a:pPr marL="925513" lvl="2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tx1"/>
                </a:solidFill>
              </a:rPr>
              <a:t>IVR and credit card costs </a:t>
            </a:r>
          </a:p>
          <a:p>
            <a:pPr marL="925513" lvl="2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tx1"/>
                </a:solidFill>
              </a:rPr>
              <a:t>Collection agency, debt setoff, certified mail and other enforcement costs</a:t>
            </a:r>
          </a:p>
          <a:p>
            <a:pPr marL="925513" lvl="2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tx1"/>
                </a:solidFill>
              </a:rPr>
              <a:t>Software licensure</a:t>
            </a:r>
          </a:p>
          <a:p>
            <a:pPr marL="925513" lvl="2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tx1"/>
                </a:solidFill>
              </a:rPr>
              <a:t>Annualized equipment costs </a:t>
            </a:r>
          </a:p>
          <a:p>
            <a:pPr marL="925513" lvl="2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tx1"/>
                </a:solidFill>
              </a:rPr>
              <a:t>Any other indirect costs</a:t>
            </a:r>
          </a:p>
          <a:p>
            <a:pPr marL="925513" lvl="2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925513" lvl="2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A02AC-D7EA-47E0-8FF9-4007AFABBECC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6425" y="731520"/>
            <a:ext cx="793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Costs – Points to Consider: </a:t>
            </a:r>
            <a:endParaRPr lang="en-US" sz="3200" b="1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86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281626"/>
              </p:ext>
            </p:extLst>
          </p:nvPr>
        </p:nvGraphicFramePr>
        <p:xfrm>
          <a:off x="152400" y="533400"/>
          <a:ext cx="8839200" cy="6156324"/>
        </p:xfrm>
        <a:graphic>
          <a:graphicData uri="http://schemas.openxmlformats.org/drawingml/2006/table">
            <a:tbl>
              <a:tblPr/>
              <a:tblGrid>
                <a:gridCol w="914400"/>
                <a:gridCol w="1066800"/>
                <a:gridCol w="990600"/>
                <a:gridCol w="990600"/>
                <a:gridCol w="838200"/>
                <a:gridCol w="1143000"/>
                <a:gridCol w="1066800"/>
                <a:gridCol w="990600"/>
                <a:gridCol w="838200"/>
              </a:tblGrid>
              <a:tr h="360118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effectLst/>
                          <a:latin typeface="Arial"/>
                        </a:rPr>
                        <a:t>Registered Motor Vehicle Process Chart </a:t>
                      </a:r>
                      <a:r>
                        <a:rPr lang="en-US" sz="1200" b="1" i="0" u="none" strike="noStrike" baseline="0" dirty="0" smtClean="0">
                          <a:effectLst/>
                          <a:latin typeface="Arial"/>
                        </a:rPr>
                        <a:t>– July 2013 Implementation</a:t>
                      </a:r>
                      <a:endParaRPr lang="en-US" sz="1200" b="1" i="0" u="none" strike="noStrike" baseline="0" dirty="0">
                        <a:effectLst/>
                        <a:latin typeface="Arial"/>
                      </a:endParaRP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99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>
                          <a:effectLst/>
                          <a:latin typeface="Arial"/>
                        </a:rPr>
                        <a:t>File Delivery/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>
                          <a:effectLst/>
                          <a:latin typeface="Arial"/>
                        </a:rPr>
                        <a:t>File Delivery/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baseline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90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effectLst/>
                          <a:latin typeface="Arial"/>
                        </a:rPr>
                        <a:t>Registration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effectLst/>
                          <a:latin typeface="Arial"/>
                        </a:rPr>
                        <a:t>Processing 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>
                          <a:effectLst/>
                          <a:latin typeface="Arial"/>
                        </a:rPr>
                        <a:t>Processing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effectLst/>
                          <a:latin typeface="Arial"/>
                        </a:rPr>
                        <a:t>Notice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>
                          <a:effectLst/>
                          <a:latin typeface="Arial"/>
                        </a:rPr>
                        <a:t>Taxes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>
                          <a:effectLst/>
                          <a:latin typeface="Arial"/>
                        </a:rPr>
                        <a:t>Taxes Past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>
                          <a:effectLst/>
                          <a:latin typeface="Arial"/>
                        </a:rPr>
                        <a:t>Enforcement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7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effectLst/>
                          <a:latin typeface="Arial"/>
                        </a:rPr>
                        <a:t>Renewed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effectLst/>
                          <a:latin typeface="Arial"/>
                        </a:rPr>
                        <a:t>Old System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effectLst/>
                          <a:latin typeface="Arial"/>
                        </a:rPr>
                        <a:t>New System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 smtClean="0">
                          <a:effectLst/>
                          <a:latin typeface="Arial"/>
                        </a:rPr>
                        <a:t>Prepared</a:t>
                      </a:r>
                      <a:endParaRPr lang="en-US" sz="1000" b="1" i="0" u="none" strike="noStrike" baseline="0" dirty="0">
                        <a:effectLst/>
                        <a:latin typeface="Arial"/>
                      </a:endParaRP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effectLst/>
                          <a:latin typeface="Arial"/>
                        </a:rPr>
                        <a:t>Due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effectLst/>
                          <a:latin typeface="Arial"/>
                        </a:rPr>
                        <a:t>Due &amp; Notice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effectLst/>
                          <a:latin typeface="Arial"/>
                        </a:rPr>
                        <a:t>Begins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effectLst/>
                          <a:latin typeface="Arial"/>
                        </a:rPr>
                        <a:t>Block Notice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baseline="0" dirty="0">
                          <a:effectLst/>
                          <a:latin typeface="Arial"/>
                        </a:rPr>
                        <a:t>Block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88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Arial"/>
                      </a:endParaRPr>
                    </a:p>
                  </a:txBody>
                  <a:tcPr marL="5068" marR="5068" marT="50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Arial"/>
                      </a:endParaRPr>
                    </a:p>
                  </a:txBody>
                  <a:tcPr marL="5068" marR="5068" marT="50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Arial"/>
                      </a:endParaRPr>
                    </a:p>
                  </a:txBody>
                  <a:tcPr marL="5068" marR="5068" marT="50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Arial"/>
                      </a:endParaRPr>
                    </a:p>
                  </a:txBody>
                  <a:tcPr marL="5068" marR="5068" marT="50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Arial"/>
                      </a:endParaRPr>
                    </a:p>
                  </a:txBody>
                  <a:tcPr marL="5068" marR="5068" marT="50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Arial"/>
                      </a:endParaRPr>
                    </a:p>
                  </a:txBody>
                  <a:tcPr marL="5068" marR="5068" marT="50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Arial"/>
                      </a:endParaRPr>
                    </a:p>
                  </a:txBody>
                  <a:tcPr marL="5068" marR="5068" marT="50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Arial"/>
                      </a:endParaRPr>
                    </a:p>
                  </a:txBody>
                  <a:tcPr marL="5068" marR="5068" marT="50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Arial"/>
                      </a:endParaRPr>
                    </a:p>
                  </a:txBody>
                  <a:tcPr marL="5068" marR="5068" marT="50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Nov-12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Jan-13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Feb-13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Mar-13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Apr-13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May-13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Jun-13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Jul-13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Dec-12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Feb-13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Mar-13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Apr-13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May-13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Jun-13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Jul-13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Aug-13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Jan-13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Mar-13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Apr-13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May-13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Jun-13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Jul-13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Aug-13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Sep-13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Feb-13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Apr-13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May-13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Jun-13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Jul-13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Aug-13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Sep-13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Oct-13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Mar-13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May-13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Jun-13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Jul-13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Aug-13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Sep-13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Oct-13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Nov-13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Apr-13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Jun-13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Jul-13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Aug-13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Sep-13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Oct-13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Nov-13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Dec-13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May-13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Jul-13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Aug-13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Sep-13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Oct-13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Nov-13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Dec-13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Jan-14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Jun-13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Aug-13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Sep-13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Oct-13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Nov-13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Dec-13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Jan-14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Feb-14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Jul-13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Mar-13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Apr-13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Jul-13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Aug-13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2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Aug-13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Apr-13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May-13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Aug-13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Sep-13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2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Sep-13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May-13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Jun-13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Sep-13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Oct-13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2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Oct-13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Jun-13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Jul-13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Oct-13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Nov-13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2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Nov-13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Jul-13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Aug-13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Nov-13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Dec-13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2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Dec-13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Aug-13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Sep-13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Dec-13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Jan-14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2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Jan-14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Sep-13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Oct-13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Jan-14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Feb-14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2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Feb-14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Oct-13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Nov-13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Feb-14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Mar-14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2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Mar-14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Nov-13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Dec-13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Mar-14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Apr-14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2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Apr-14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Dec-13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Jan-14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Apr-14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May-14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2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May-14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Jan-14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Feb-14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May-14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Jun-14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85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Jun-14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Feb-14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Mar-14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Jun-14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Jul-14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5068" marR="5068" marT="50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HB 1779 Vehicle Property Tax Collection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1E6D4-39CA-43D5-BE9A-07C0CFE431E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80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A02AC-D7EA-47E0-8FF9-4007AFABBECC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228600" y="2157984"/>
            <a:ext cx="7408862" cy="332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3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County-level responsibilities: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Sufficient staff resources to process two RMV files per month from March through August, 2013.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Normalization of inconsistent non-DMV data in their existing system.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Budget for training costs.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Fully operational local VTS at least through FY 2014.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06425" y="731520"/>
            <a:ext cx="793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Local Impact</a:t>
            </a:r>
            <a:endParaRPr lang="en-US" sz="3200" b="1" dirty="0">
              <a:solidFill>
                <a:srgbClr val="FFFFFF"/>
              </a:solidFill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27621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228600" y="2157984"/>
            <a:ext cx="7242048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defRPr sz="2000"/>
            </a:lvl1pPr>
            <a:lvl3pPr marL="1257300" lvl="2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000"/>
            </a:lvl3pPr>
          </a:lstStyle>
          <a:p>
            <a:r>
              <a:rPr lang="en-US" dirty="0"/>
              <a:t>To improve the citizen’s experience: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/>
              <a:t>Reduce the number of  government interactions.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/>
              <a:t>Eliminate </a:t>
            </a:r>
            <a:r>
              <a:rPr lang="en-US" sz="2000" dirty="0" smtClean="0"/>
              <a:t>the need for </a:t>
            </a:r>
            <a:r>
              <a:rPr lang="en-US" sz="2000" dirty="0"/>
              <a:t>delinquent </a:t>
            </a:r>
            <a:r>
              <a:rPr lang="en-US" sz="2000" dirty="0" smtClean="0"/>
              <a:t>collections.</a:t>
            </a:r>
            <a:endParaRPr lang="en-US" sz="2000" dirty="0"/>
          </a:p>
          <a:p>
            <a:r>
              <a:rPr lang="en-US" dirty="0"/>
              <a:t>Reduce/share costs: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Duplicate mailings </a:t>
            </a:r>
            <a:r>
              <a:rPr lang="en-US" sz="2000" dirty="0"/>
              <a:t>(postage, materials, handling, and so on)</a:t>
            </a:r>
          </a:p>
          <a:p>
            <a:r>
              <a:rPr lang="en-US" dirty="0"/>
              <a:t>Increase Efficiency of an Existing Tax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/>
              <a:t>Improved collections and revenues.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/>
              <a:t>Improved compliance.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06425" y="731520"/>
            <a:ext cx="793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Project Goals</a:t>
            </a:r>
            <a:endParaRPr lang="en-US" sz="32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1E6D4-39CA-43D5-BE9A-07C0CFE431E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8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57984"/>
            <a:ext cx="8077200" cy="2871216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>
                <a:solidFill>
                  <a:schemeClr val="tx1"/>
                </a:solidFill>
              </a:rPr>
              <a:t>County-level </a:t>
            </a:r>
            <a:r>
              <a:rPr lang="en-US" sz="2000" dirty="0" smtClean="0">
                <a:solidFill>
                  <a:schemeClr val="tx1"/>
                </a:solidFill>
              </a:rPr>
              <a:t>responsibilities:</a:t>
            </a:r>
            <a:endParaRPr lang="en-US" sz="2000" dirty="0">
              <a:solidFill>
                <a:schemeClr val="tx1"/>
              </a:solidFill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Counties must cover costs (if any) of the extraction of historical vehicle data to a common file format for loading into new VTS. (Conversations are taking place with tax software vendors.)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</a:rPr>
              <a:t>Counties must cover the costs of developing a software interface with local financial systems. 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VTS will provide the file containing financial data</a:t>
            </a: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Distributions will occur monthly: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Counties will distribute funds to towns, fire districts, and so on.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A file will be provided; interface will be a county responsibility</a:t>
            </a: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.</a:t>
            </a:r>
            <a:endParaRPr lang="en-US" sz="2000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A02AC-D7EA-47E0-8FF9-4007AFABBECC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6425" y="731520"/>
            <a:ext cx="793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Local Impact</a:t>
            </a:r>
            <a:endParaRPr lang="en-US" sz="3200" b="1" dirty="0">
              <a:solidFill>
                <a:srgbClr val="FFFFFF"/>
              </a:solidFill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84426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A02AC-D7EA-47E0-8FF9-4007AFABBECC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28600" y="2157984"/>
            <a:ext cx="8077200" cy="40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3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>
                <a:solidFill>
                  <a:schemeClr val="tx1"/>
                </a:solidFill>
              </a:rPr>
              <a:t>FY 2014 reductions in locally </a:t>
            </a:r>
            <a:r>
              <a:rPr lang="en-US" sz="2000" dirty="0" smtClean="0">
                <a:solidFill>
                  <a:schemeClr val="tx1"/>
                </a:solidFill>
              </a:rPr>
              <a:t>budgeted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mailing </a:t>
            </a:r>
            <a:r>
              <a:rPr lang="en-US" sz="2000" dirty="0">
                <a:solidFill>
                  <a:schemeClr val="tx1"/>
                </a:solidFill>
              </a:rPr>
              <a:t>and postage costs under current system: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Last initial billing under current system </a:t>
            </a: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will be </a:t>
            </a: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September, 2013 (June renewals </a:t>
            </a: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are due </a:t>
            </a: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October </a:t>
            </a: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1).</a:t>
            </a:r>
          </a:p>
          <a:p>
            <a:pPr marL="1366837" lvl="3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Candara" pitchFamily="34" charset="0"/>
              <a:buChar char="–"/>
            </a:pPr>
            <a:r>
              <a:rPr lang="en-US" dirty="0" smtClean="0">
                <a:solidFill>
                  <a:schemeClr val="tx1"/>
                </a:solidFill>
                <a:latin typeface="Candara" pitchFamily="34" charset="0"/>
              </a:rPr>
              <a:t>We may need one </a:t>
            </a:r>
            <a:r>
              <a:rPr lang="en-US" dirty="0">
                <a:solidFill>
                  <a:schemeClr val="tx1"/>
                </a:solidFill>
                <a:latin typeface="Candara" pitchFamily="34" charset="0"/>
              </a:rPr>
              <a:t>more catch up file for late renewals under the old system.  Over 1 million late renewals within the first four months after </a:t>
            </a:r>
            <a:r>
              <a:rPr lang="en-US" dirty="0" smtClean="0">
                <a:solidFill>
                  <a:schemeClr val="tx1"/>
                </a:solidFill>
                <a:latin typeface="Candara" pitchFamily="34" charset="0"/>
              </a:rPr>
              <a:t>due.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Last </a:t>
            </a: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initial past-due </a:t>
            </a: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notices (current system) in November</a:t>
            </a: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, </a:t>
            </a: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2013.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Last </a:t>
            </a: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blocking notices </a:t>
            </a: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(current system) in </a:t>
            </a: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January, </a:t>
            </a: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2014.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Other </a:t>
            </a: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past due notices at local </a:t>
            </a: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discretion.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Last vehicle </a:t>
            </a: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values </a:t>
            </a: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(current system) in August</a:t>
            </a: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, </a:t>
            </a: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2013.</a:t>
            </a:r>
            <a:endParaRPr lang="en-US" sz="2000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606425" y="731520"/>
            <a:ext cx="793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Local Impact</a:t>
            </a:r>
            <a:endParaRPr lang="en-US" sz="3200" b="1" dirty="0">
              <a:solidFill>
                <a:srgbClr val="FFFFFF"/>
              </a:solidFill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98790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28600" y="2362200"/>
            <a:ext cx="8077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3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</a:rPr>
              <a:t>16 </a:t>
            </a:r>
            <a:r>
              <a:rPr lang="en-US" sz="2000" dirty="0">
                <a:solidFill>
                  <a:schemeClr val="tx1"/>
                </a:solidFill>
              </a:rPr>
              <a:t>billing cycles in FY </a:t>
            </a:r>
            <a:r>
              <a:rPr lang="en-US" sz="2000" dirty="0" smtClean="0">
                <a:solidFill>
                  <a:schemeClr val="tx1"/>
                </a:solidFill>
              </a:rPr>
              <a:t>2014:</a:t>
            </a:r>
            <a:endParaRPr lang="en-US" sz="2000" dirty="0">
              <a:solidFill>
                <a:schemeClr val="tx1"/>
              </a:solidFill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Four under current system, twelve under </a:t>
            </a: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new system.</a:t>
            </a:r>
            <a:endParaRPr lang="en-US" sz="2000" dirty="0">
              <a:solidFill>
                <a:schemeClr val="tx1"/>
              </a:solidFill>
              <a:latin typeface="Candara" pitchFamily="34" charset="0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Additional billing cycles due </a:t>
            </a: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to moving away from billing in arrears to concurrent billing/registration </a:t>
            </a: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renewal.</a:t>
            </a:r>
            <a:endParaRPr lang="en-US" sz="2000" dirty="0">
              <a:solidFill>
                <a:schemeClr val="tx1"/>
              </a:solidFill>
              <a:latin typeface="Candara" pitchFamily="34" charset="0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Vehicle tax years remain the same; only the due dates are changing.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The additional billing cycles are a one-time </a:t>
            </a: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occurrence.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THIS IS NOT A WINDFALL</a:t>
            </a: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!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A02AC-D7EA-47E0-8FF9-4007AFABBECC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606425" y="731520"/>
            <a:ext cx="793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Local Impact</a:t>
            </a:r>
            <a:endParaRPr lang="en-US" sz="3200" b="1" dirty="0">
              <a:solidFill>
                <a:srgbClr val="FFFFFF"/>
              </a:solidFill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01902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77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>
                <a:solidFill>
                  <a:schemeClr val="tx1"/>
                </a:solidFill>
              </a:rPr>
              <a:t>Increase in Revenue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Depending on your individual RMV collection rate, equivalent to 9 to 15 percentage points </a:t>
            </a:r>
            <a:endParaRPr lang="en-US" sz="2000" dirty="0" smtClean="0">
              <a:solidFill>
                <a:schemeClr val="tx1"/>
              </a:solidFill>
              <a:latin typeface="Candara" pitchFamily="34" charset="0"/>
            </a:endParaRPr>
          </a:p>
          <a:p>
            <a:pPr marL="1079500" lvl="2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Candara" pitchFamily="34" charset="0"/>
              </a:rPr>
              <a:t>Affects the collection rate for budget purposes.</a:t>
            </a:r>
            <a:endParaRPr lang="en-US" sz="1600" dirty="0">
              <a:solidFill>
                <a:schemeClr val="tx1"/>
              </a:solidFill>
              <a:latin typeface="Candara" pitchFamily="34" charset="0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Under the current system approximately $80 million in uncollected RMV taxes for counties, cities, fire districts, etc. at fiscal year end.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Four months of additional RMV revenue in FY 2014.</a:t>
            </a:r>
          </a:p>
          <a:p>
            <a:pPr marL="1366837" lvl="3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Candara" pitchFamily="34" charset="0"/>
              <a:buChar char="–"/>
            </a:pPr>
            <a:r>
              <a:rPr lang="en-US" dirty="0">
                <a:solidFill>
                  <a:schemeClr val="tx1"/>
                </a:solidFill>
                <a:latin typeface="Candara" pitchFamily="34" charset="0"/>
              </a:rPr>
              <a:t>One-time occurrence.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We will no longer need to divert 3% of first-month interest to the Special Account after June 30, 2013.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A02AC-D7EA-47E0-8FF9-4007AFABBECC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6425" y="731520"/>
            <a:ext cx="793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Local Impact</a:t>
            </a:r>
            <a:endParaRPr lang="en-US" sz="3200" b="1" dirty="0">
              <a:solidFill>
                <a:srgbClr val="FFFFFF"/>
              </a:solidFill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35482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A02AC-D7EA-47E0-8FF9-4007AFABBECC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589213" y="3086100"/>
            <a:ext cx="39655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en-US" sz="6000" b="1" dirty="0">
                <a:solidFill>
                  <a:schemeClr val="tx2"/>
                </a:solidFill>
                <a:cs typeface="Arial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16945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228600" y="2157984"/>
            <a:ext cx="724204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000" dirty="0"/>
              <a:t>V</a:t>
            </a:r>
            <a:r>
              <a:rPr lang="en-US" sz="2000" dirty="0" smtClean="0"/>
              <a:t>ehicle </a:t>
            </a:r>
            <a:r>
              <a:rPr lang="en-US" sz="2000" dirty="0"/>
              <a:t>registration </a:t>
            </a:r>
            <a:r>
              <a:rPr lang="en-US" sz="2000" dirty="0" smtClean="0"/>
              <a:t>currently triggers the</a:t>
            </a:r>
            <a:br>
              <a:rPr lang="en-US" sz="2000" dirty="0" smtClean="0"/>
            </a:br>
            <a:r>
              <a:rPr lang="en-US" sz="2000" dirty="0" smtClean="0"/>
              <a:t>taxation </a:t>
            </a:r>
            <a:r>
              <a:rPr lang="en-US" sz="2000" dirty="0"/>
              <a:t>of a registered </a:t>
            </a:r>
            <a:r>
              <a:rPr lang="en-US" sz="2000" dirty="0" smtClean="0"/>
              <a:t>vehicle:</a:t>
            </a:r>
            <a:endParaRPr lang="en-US" sz="2000" dirty="0"/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/>
              <a:t>Monthly renewal files </a:t>
            </a:r>
            <a:r>
              <a:rPr lang="en-US" sz="2000" dirty="0" smtClean="0"/>
              <a:t>are delivered </a:t>
            </a:r>
            <a:r>
              <a:rPr lang="en-US" sz="2000" dirty="0"/>
              <a:t>to </a:t>
            </a:r>
            <a:r>
              <a:rPr lang="en-US" sz="2000" dirty="0" smtClean="0"/>
              <a:t>counties.</a:t>
            </a:r>
            <a:endParaRPr lang="en-US" sz="2000" dirty="0"/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The assessor </a:t>
            </a:r>
            <a:r>
              <a:rPr lang="en-US" sz="2000" dirty="0"/>
              <a:t>determines value, </a:t>
            </a:r>
            <a:r>
              <a:rPr lang="en-US" sz="2000" dirty="0" smtClean="0"/>
              <a:t>SITUS, </a:t>
            </a:r>
            <a:r>
              <a:rPr lang="en-US" sz="2000" dirty="0"/>
              <a:t>and taxable status of the </a:t>
            </a:r>
            <a:r>
              <a:rPr lang="en-US" sz="2000" dirty="0" smtClean="0"/>
              <a:t>vehicle; tax </a:t>
            </a:r>
            <a:r>
              <a:rPr lang="en-US" sz="2000" dirty="0"/>
              <a:t>bills are calculated, receipts </a:t>
            </a:r>
            <a:r>
              <a:rPr lang="en-US" sz="2000" dirty="0" smtClean="0"/>
              <a:t>are “delivered</a:t>
            </a:r>
            <a:r>
              <a:rPr lang="en-US" sz="2000" dirty="0"/>
              <a:t>” to the collector</a:t>
            </a:r>
            <a:r>
              <a:rPr lang="en-US" sz="2000" dirty="0" smtClean="0"/>
              <a:t>, and </a:t>
            </a:r>
            <a:r>
              <a:rPr lang="en-US" sz="2000" dirty="0"/>
              <a:t>monthly levy is </a:t>
            </a:r>
            <a:r>
              <a:rPr lang="en-US" sz="2000" dirty="0" smtClean="0"/>
              <a:t>created.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/>
              <a:t>The tax collector is responsible for collecting the RMV taxes</a:t>
            </a:r>
            <a:r>
              <a:rPr lang="en-US" sz="2000" dirty="0" smtClean="0"/>
              <a:t>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/>
              <a:t>Enforcement tools include garnishment, attachment, levy/sale, and blocking. 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A882B-A137-4190-9E3B-65D22A7065F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6425" y="731520"/>
            <a:ext cx="793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FFFF"/>
                </a:solidFill>
                <a:cs typeface="Arial" charset="0"/>
              </a:rPr>
              <a:t>Current </a:t>
            </a:r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System: “Billing In Arrears” </a:t>
            </a:r>
            <a:endParaRPr lang="en-US" sz="32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85052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1981200"/>
            <a:ext cx="7239000" cy="4267200"/>
          </a:xfrm>
          <a:prstGeom prst="rect">
            <a:avLst/>
          </a:prstGeom>
          <a:effectLst>
            <a:softEdge rad="6350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43" name="Content Placeholder 1"/>
          <p:cNvSpPr>
            <a:spLocks noGrp="1"/>
          </p:cNvSpPr>
          <p:nvPr>
            <p:ph idx="1"/>
          </p:nvPr>
        </p:nvSpPr>
        <p:spPr>
          <a:xfrm>
            <a:off x="838200" y="2133600"/>
            <a:ext cx="7086600" cy="39624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Major Issues:</a:t>
            </a:r>
          </a:p>
          <a:p>
            <a:pPr marL="303213" lvl="1" indent="0">
              <a:buNone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Average of 66% of RMV bills are paid on time</a:t>
            </a:r>
          </a:p>
          <a:p>
            <a:pPr marL="303213" lvl="1" indent="0">
              <a:buNone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Average Collection Rates at Fiscal Year End by County Population:</a:t>
            </a:r>
          </a:p>
          <a:p>
            <a:pPr marL="627063" lvl="2" indent="0">
              <a:buNone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       			</a:t>
            </a:r>
            <a:r>
              <a:rPr lang="en-US" sz="2000" b="1" u="sng" dirty="0" smtClean="0">
                <a:solidFill>
                  <a:schemeClr val="tx1"/>
                </a:solidFill>
              </a:rPr>
              <a:t>RMV</a:t>
            </a:r>
            <a:r>
              <a:rPr lang="en-US" sz="2000" dirty="0" smtClean="0">
                <a:solidFill>
                  <a:schemeClr val="tx1"/>
                </a:solidFill>
              </a:rPr>
              <a:t>		</a:t>
            </a:r>
            <a:r>
              <a:rPr lang="en-US" sz="2000" b="1" u="sng" dirty="0" smtClean="0">
                <a:solidFill>
                  <a:schemeClr val="tx1"/>
                </a:solidFill>
              </a:rPr>
              <a:t>Annual</a:t>
            </a:r>
          </a:p>
          <a:p>
            <a:pPr marL="627063" lvl="2" indent="0">
              <a:buNone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Statewide Average		87.22%		 97.91%</a:t>
            </a:r>
          </a:p>
          <a:p>
            <a:pPr marL="627063" lvl="2" indent="0">
              <a:buNone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100,000+			88.09%		 98.37%</a:t>
            </a:r>
          </a:p>
          <a:p>
            <a:pPr marL="627063" lvl="2" indent="0">
              <a:buNone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50,000 – 99,999		85.37%		 96.96%</a:t>
            </a:r>
          </a:p>
          <a:p>
            <a:pPr marL="627063" lvl="2" indent="0">
              <a:buNone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25,000 – 49,999		84.01%		 96.61%</a:t>
            </a:r>
          </a:p>
          <a:p>
            <a:pPr marL="627063" lvl="2" indent="0">
              <a:buNone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24,999 and Below		84.08%		 95.23%</a:t>
            </a:r>
          </a:p>
          <a:p>
            <a:pPr marL="0" indent="0">
              <a:buNone/>
              <a:defRPr/>
            </a:pPr>
            <a:r>
              <a:rPr lang="en-US" sz="1400" i="1" dirty="0" smtClean="0">
                <a:solidFill>
                  <a:schemeClr val="tx1"/>
                </a:solidFill>
              </a:rPr>
              <a:t/>
            </a:r>
            <a:br>
              <a:rPr lang="en-US" sz="1400" i="1" dirty="0" smtClean="0">
                <a:solidFill>
                  <a:schemeClr val="tx1"/>
                </a:solidFill>
              </a:rPr>
            </a:br>
            <a:r>
              <a:rPr lang="en-US" sz="1400" i="1" dirty="0" smtClean="0">
                <a:solidFill>
                  <a:schemeClr val="tx1"/>
                </a:solidFill>
              </a:rPr>
              <a:t>*Source: LGC Memorandum #2012-14, 4/17/2012</a:t>
            </a:r>
          </a:p>
          <a:p>
            <a:pPr marL="0" indent="0">
              <a:buNone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marL="627063" lvl="2" indent="0">
              <a:buNone/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627063" lvl="2" indent="0">
              <a:buNone/>
              <a:defRPr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932B6C-A4D5-4AF9-A690-EAADFB0401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6425" y="731520"/>
            <a:ext cx="793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FFFF"/>
                </a:solidFill>
                <a:cs typeface="Arial" charset="0"/>
              </a:rPr>
              <a:t>Current </a:t>
            </a:r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System: “Billing In Arrears” </a:t>
            </a:r>
            <a:endParaRPr lang="en-US" sz="32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06060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03049-3883-4AD3-93DF-294A9417DB3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6425" y="731520"/>
            <a:ext cx="793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FFFF"/>
                </a:solidFill>
                <a:cs typeface="Arial" charset="0"/>
              </a:rPr>
              <a:t>Current </a:t>
            </a:r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System: “Billing In Arrears” </a:t>
            </a:r>
            <a:endParaRPr lang="en-US" sz="32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228600" y="2157984"/>
            <a:ext cx="7394575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000" dirty="0"/>
              <a:t>Why?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/>
              <a:t>Even at 5%, first month interest not much of an incentive to pay timely.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/>
              <a:t>Sheer volume of RMV bills versus local collection </a:t>
            </a:r>
            <a:r>
              <a:rPr lang="en-US" sz="2000" dirty="0" smtClean="0"/>
              <a:t>resources: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Font typeface="Candara" pitchFamily="34" charset="0"/>
              <a:buChar char="–"/>
            </a:pPr>
            <a:r>
              <a:rPr lang="en-US" sz="2000" dirty="0" smtClean="0"/>
              <a:t>The older </a:t>
            </a:r>
            <a:r>
              <a:rPr lang="en-US" sz="2000" dirty="0"/>
              <a:t>the RMV bill, the harder </a:t>
            </a:r>
            <a:r>
              <a:rPr lang="en-US" sz="2000" dirty="0" smtClean="0"/>
              <a:t>it is to </a:t>
            </a:r>
            <a:r>
              <a:rPr lang="en-US" sz="2000" dirty="0"/>
              <a:t>collect.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Font typeface="Candara" pitchFamily="34" charset="0"/>
              <a:buChar char="–"/>
            </a:pPr>
            <a:r>
              <a:rPr lang="en-US" sz="2000" dirty="0" smtClean="0"/>
              <a:t>Demographic </a:t>
            </a:r>
            <a:r>
              <a:rPr lang="en-US" sz="2000" dirty="0"/>
              <a:t>data (employers, SSNs, banking information) </a:t>
            </a:r>
            <a:r>
              <a:rPr lang="en-US" sz="2000" dirty="0" smtClean="0"/>
              <a:t>is not </a:t>
            </a:r>
            <a:r>
              <a:rPr lang="en-US" sz="2000" dirty="0"/>
              <a:t>in DMV database.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Font typeface="Candara" pitchFamily="34" charset="0"/>
              <a:buChar char="–"/>
            </a:pPr>
            <a:r>
              <a:rPr lang="en-US" sz="2000" dirty="0"/>
              <a:t>Levy and sale </a:t>
            </a:r>
            <a:r>
              <a:rPr lang="en-US" sz="2000" dirty="0" smtClean="0"/>
              <a:t>are expensive</a:t>
            </a:r>
            <a:r>
              <a:rPr lang="en-US" sz="2000" dirty="0"/>
              <a:t>, time-consuming </a:t>
            </a:r>
            <a:r>
              <a:rPr lang="en-US" sz="2000" dirty="0" smtClean="0"/>
              <a:t>, and risky.</a:t>
            </a:r>
            <a:endParaRPr lang="en-US" sz="2000" dirty="0"/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/>
              <a:t>Staggered System versus Fiscal </a:t>
            </a:r>
            <a:r>
              <a:rPr lang="en-US" sz="2000" dirty="0" smtClean="0"/>
              <a:t>Year.</a:t>
            </a: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358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 bwMode="auto">
          <a:xfrm>
            <a:off x="228600" y="2157984"/>
            <a:ext cx="7238999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000" dirty="0"/>
              <a:t>In the new system, property taxes </a:t>
            </a:r>
            <a:r>
              <a:rPr lang="en-US" sz="2000" dirty="0" smtClean="0"/>
              <a:t>will</a:t>
            </a:r>
            <a:br>
              <a:rPr lang="en-US" sz="2000" dirty="0" smtClean="0"/>
            </a:br>
            <a:r>
              <a:rPr lang="en-US" sz="2000" dirty="0" smtClean="0"/>
              <a:t>be </a:t>
            </a:r>
            <a:r>
              <a:rPr lang="en-US" sz="2000" dirty="0"/>
              <a:t>included with the “invitation to renew”:</a:t>
            </a:r>
          </a:p>
          <a:p>
            <a:pPr marL="800100" lvl="1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sz="2000" dirty="0"/>
              <a:t>Assessor determines value, SITUS, and taxable status of the vehicle in advance – not in arrears.</a:t>
            </a:r>
          </a:p>
          <a:p>
            <a:pPr marL="800100" lvl="1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sz="2000" dirty="0"/>
              <a:t>File is </a:t>
            </a:r>
            <a:r>
              <a:rPr lang="en-US" sz="2000" dirty="0" smtClean="0"/>
              <a:t>“delivered” </a:t>
            </a:r>
            <a:r>
              <a:rPr lang="en-US" sz="2000" dirty="0"/>
              <a:t>to DMV to prepare the invitations to renew the registration.</a:t>
            </a:r>
          </a:p>
          <a:p>
            <a:pPr marL="800100" lvl="1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sz="2000" dirty="0"/>
              <a:t>Taxes must be paid in order to obtain the registration – no partial payments will be allowed.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9EB46-179A-4D15-9BA4-3575FEBCE2B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6425" y="731520"/>
            <a:ext cx="793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New System: “Simultaneous Billing” </a:t>
            </a:r>
            <a:endParaRPr lang="en-US" sz="3200" b="1" dirty="0">
              <a:solidFill>
                <a:srgbClr val="FFFFFF"/>
              </a:solidFill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56927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1"/>
          <p:cNvSpPr>
            <a:spLocks noGrp="1"/>
          </p:cNvSpPr>
          <p:nvPr>
            <p:ph idx="1"/>
          </p:nvPr>
        </p:nvSpPr>
        <p:spPr>
          <a:xfrm>
            <a:off x="228600" y="2157984"/>
            <a:ext cx="7408862" cy="23622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In the new system property taxes will be </a:t>
            </a: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/>
            </a:r>
            <a:b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included </a:t>
            </a: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with the “invitation to </a:t>
            </a: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renew.”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The </a:t>
            </a: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RMV owner has legitimate options NOT to renew the </a:t>
            </a: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registration.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Taxes </a:t>
            </a: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are collected by DMV/License Plate Agencies (LPAs) (no partial payments</a:t>
            </a: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).</a:t>
            </a:r>
            <a:endParaRPr lang="en-US" sz="2000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234418-C674-40F8-A11B-ACEBA387C02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6425" y="731520"/>
            <a:ext cx="793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New System: “Simultaneous Billing” </a:t>
            </a:r>
            <a:endParaRPr lang="en-US" sz="3200" b="1" dirty="0">
              <a:solidFill>
                <a:srgbClr val="FFFFFF"/>
              </a:solidFill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9650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1"/>
          <p:cNvSpPr>
            <a:spLocks noGrp="1"/>
          </p:cNvSpPr>
          <p:nvPr>
            <p:ph idx="1"/>
          </p:nvPr>
        </p:nvSpPr>
        <p:spPr>
          <a:xfrm>
            <a:off x="228600" y="2157984"/>
            <a:ext cx="7408862" cy="361156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With the new system: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No more billing in arrears – billing is done when the invitation to renew is sent. Vehicle cannot be registered unless the taxes are paid.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The local collector is not charged with collection.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A tax levy (in the traditional sense) is not created.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D62EB8-E8E1-4E84-A2F5-65A4745DD11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6425" y="548640"/>
            <a:ext cx="79311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FFFF"/>
                </a:solidFill>
                <a:cs typeface="Arial" charset="0"/>
              </a:rPr>
              <a:t>Major </a:t>
            </a:r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Differences Between “Current” Verses “New” System</a:t>
            </a:r>
            <a:endParaRPr lang="en-US" sz="3200" b="1" dirty="0">
              <a:solidFill>
                <a:srgbClr val="FFFFFF"/>
              </a:solidFill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42699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1909EF-0916-40B3-8658-A8ECCDCFE2E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HB 1779 Vehicle Property Tax Collection</a:t>
            </a:r>
            <a:endParaRPr lang="en-US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228600" y="2157984"/>
            <a:ext cx="7408862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3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With the new system</a:t>
            </a:r>
            <a:r>
              <a:rPr lang="en-US" sz="2000" dirty="0" smtClean="0">
                <a:solidFill>
                  <a:schemeClr val="tx1"/>
                </a:solidFill>
                <a:latin typeface="Candara" pitchFamily="34" charset="0"/>
              </a:rPr>
              <a:t>: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All assessments (valuation, SITUS, taxability) will be performed in statewide Vehicle Tax System (VTS) administered by the Department of Revenue.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Refunds will still be handled by the local governments using the VTS.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Tx/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ndara" pitchFamily="34" charset="0"/>
              </a:rPr>
              <a:t>DOT Fiscal will distribute local tax revenue to the counties, who will in turn distribute to other taxing units.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606425" y="548640"/>
            <a:ext cx="79311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FFFF"/>
                </a:solidFill>
                <a:cs typeface="Arial" charset="0"/>
              </a:rPr>
              <a:t>Major </a:t>
            </a:r>
            <a:r>
              <a:rPr lang="en-US" sz="3200" b="1" dirty="0" smtClean="0">
                <a:solidFill>
                  <a:srgbClr val="FFFFFF"/>
                </a:solidFill>
                <a:cs typeface="Arial" charset="0"/>
              </a:rPr>
              <a:t>Differences Between “Current” Verses “New” System</a:t>
            </a:r>
            <a:endParaRPr lang="en-US" sz="3200" b="1" dirty="0">
              <a:solidFill>
                <a:srgbClr val="FFFFFF"/>
              </a:solidFill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74899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anchor="ctr"/>
      <a:lstStyle>
        <a:defPPr eaLnBrk="1" hangingPunct="1">
          <a:defRPr sz="2800" b="1" dirty="0" smtClean="0">
            <a:solidFill>
              <a:srgbClr val="FFFFFF"/>
            </a:solidFill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4389</TotalTime>
  <Words>1571</Words>
  <Application>Microsoft Office PowerPoint</Application>
  <PresentationFormat>On-screen Show (4:3)</PresentationFormat>
  <Paragraphs>424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Waveform</vt:lpstr>
      <vt:lpstr>Custom Design</vt:lpstr>
      <vt:lpstr>HB 1779 Vehicle Property Tax Collection A Priority Goal of the NCACC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NC Dept. of Transportation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HB 1779 Vehicle Property Tax Collection</dc:title>
  <dc:creator>Allen Evitts</dc:creator>
  <cp:lastModifiedBy>William A Rodda</cp:lastModifiedBy>
  <cp:revision>206</cp:revision>
  <cp:lastPrinted>2012-07-12T13:40:43Z</cp:lastPrinted>
  <dcterms:created xsi:type="dcterms:W3CDTF">2011-06-02T17:37:22Z</dcterms:created>
  <dcterms:modified xsi:type="dcterms:W3CDTF">2012-07-15T20:51:45Z</dcterms:modified>
</cp:coreProperties>
</file>