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3.xml" ContentType="application/vnd.openxmlformats-officedocument.presentationml.tags+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97" r:id="rId3"/>
    <p:sldId id="295" r:id="rId4"/>
    <p:sldId id="296" r:id="rId5"/>
    <p:sldId id="298" r:id="rId6"/>
    <p:sldId id="1367" r:id="rId7"/>
    <p:sldId id="1368" r:id="rId8"/>
    <p:sldId id="1363" r:id="rId9"/>
    <p:sldId id="304" r:id="rId10"/>
    <p:sldId id="303" r:id="rId11"/>
    <p:sldId id="1365" r:id="rId12"/>
    <p:sldId id="315" r:id="rId13"/>
    <p:sldId id="316" r:id="rId14"/>
    <p:sldId id="1364" r:id="rId15"/>
    <p:sldId id="301" r:id="rId16"/>
    <p:sldId id="299" r:id="rId17"/>
    <p:sldId id="302" r:id="rId18"/>
    <p:sldId id="317" r:id="rId19"/>
    <p:sldId id="1371" r:id="rId20"/>
    <p:sldId id="1369" r:id="rId21"/>
    <p:sldId id="308" r:id="rId22"/>
    <p:sldId id="314" r:id="rId23"/>
    <p:sldId id="1370" r:id="rId24"/>
    <p:sldId id="305" r:id="rId25"/>
    <p:sldId id="311" r:id="rId26"/>
    <p:sldId id="1362" r:id="rId27"/>
    <p:sldId id="312" r:id="rId28"/>
    <p:sldId id="283" r:id="rId29"/>
    <p:sldId id="284" r:id="rId30"/>
    <p:sldId id="267" r:id="rId31"/>
    <p:sldId id="1366" r:id="rId32"/>
    <p:sldId id="287" r:id="rId33"/>
    <p:sldId id="289" r:id="rId34"/>
    <p:sldId id="290" r:id="rId35"/>
    <p:sldId id="292" r:id="rId36"/>
    <p:sldId id="294" r:id="rId37"/>
  </p:sldIdLst>
  <p:sldSz cx="9144000" cy="6858000" type="screen4x3"/>
  <p:notesSz cx="6858000" cy="9144000"/>
  <p:custDataLst>
    <p:tags r:id="rId4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ham, James M" initials="MJM" lastIdx="1" clrIdx="0">
    <p:extLst>
      <p:ext uri="{19B8F6BF-5375-455C-9EA6-DF929625EA0E}">
        <p15:presenceInfo xmlns:p15="http://schemas.microsoft.com/office/powerpoint/2012/main" userId="S::jmmarkha@ad.unc.edu::afe3b180-a7f6-4ede-be01-37d0fcff95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B06A0F-57F6-480A-940A-71507D75B544}" v="538" dt="2024-10-23T19:25:57.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5627" autoAdjust="0"/>
  </p:normalViewPr>
  <p:slideViewPr>
    <p:cSldViewPr>
      <p:cViewPr varScale="1">
        <p:scale>
          <a:sx n="93" d="100"/>
          <a:sy n="93" d="100"/>
        </p:scale>
        <p:origin x="1088"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160"/>
    </p:cViewPr>
  </p:sorterViewPr>
  <p:notesViewPr>
    <p:cSldViewPr>
      <p:cViewPr varScale="1">
        <p:scale>
          <a:sx n="83" d="100"/>
          <a:sy n="83" d="100"/>
        </p:scale>
        <p:origin x="-20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3200" b="1" dirty="0"/>
              <a:t>Delegated Authority Usage</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436956592"/>
        <c:axId val="43695856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Regular</c:v>
                      </c:pt>
                    </c:strCache>
                  </c:strRef>
                </c:tx>
                <c:spPr>
                  <a:solidFill>
                    <a:schemeClr val="accent1"/>
                  </a:solidFill>
                  <a:ln>
                    <a:noFill/>
                  </a:ln>
                  <a:effectLst/>
                </c:spPr>
                <c:invertIfNegative val="0"/>
                <c:cat>
                  <c:numRef>
                    <c:extLst>
                      <c:ext uri="{02D57815-91ED-43cb-92C2-25804820EDAC}">
                        <c15:formulaRef>
                          <c15:sqref>Sheet1!$A$2:$A$7</c15:sqref>
                        </c15:formulaRef>
                      </c:ext>
                    </c:extLst>
                    <c:numCache>
                      <c:formatCode>General</c:formatCode>
                      <c:ptCount val="6"/>
                      <c:pt idx="0">
                        <c:v>2011</c:v>
                      </c:pt>
                      <c:pt idx="1">
                        <c:v>2012</c:v>
                      </c:pt>
                      <c:pt idx="2">
                        <c:v>2013</c:v>
                      </c:pt>
                      <c:pt idx="3">
                        <c:v>2014</c:v>
                      </c:pt>
                      <c:pt idx="4">
                        <c:v>2015</c:v>
                      </c:pt>
                      <c:pt idx="5">
                        <c:v>2016</c:v>
                      </c:pt>
                    </c:numCache>
                  </c:numRef>
                </c:cat>
                <c:val>
                  <c:numRef>
                    <c:extLst>
                      <c:ext uri="{02D57815-91ED-43cb-92C2-25804820EDAC}">
                        <c15:formulaRef>
                          <c15:sqref>Sheet1!$B$2:$B$7</c15:sqref>
                        </c15:formulaRef>
                      </c:ext>
                    </c:extLst>
                    <c:numCache>
                      <c:formatCode>General</c:formatCode>
                      <c:ptCount val="6"/>
                      <c:pt idx="0">
                        <c:v>390</c:v>
                      </c:pt>
                      <c:pt idx="1">
                        <c:v>614</c:v>
                      </c:pt>
                      <c:pt idx="2">
                        <c:v>1513</c:v>
                      </c:pt>
                      <c:pt idx="3">
                        <c:v>2128</c:v>
                      </c:pt>
                      <c:pt idx="4">
                        <c:v>4007</c:v>
                      </c:pt>
                      <c:pt idx="5">
                        <c:v>4083</c:v>
                      </c:pt>
                    </c:numCache>
                  </c:numRef>
                </c:val>
                <c:extLst>
                  <c:ext xmlns:c16="http://schemas.microsoft.com/office/drawing/2014/chart" uri="{C3380CC4-5D6E-409C-BE32-E72D297353CC}">
                    <c16:uniqueId val="{00000001-AE22-45CC-A2D5-C37A43FDC22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HR</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Sheet1!$A$2:$A$7</c15:sqref>
                        </c15:formulaRef>
                      </c:ext>
                    </c:extLst>
                    <c:numCache>
                      <c:formatCode>General</c:formatCode>
                      <c:ptCount val="6"/>
                      <c:pt idx="0">
                        <c:v>2011</c:v>
                      </c:pt>
                      <c:pt idx="1">
                        <c:v>2012</c:v>
                      </c:pt>
                      <c:pt idx="2">
                        <c:v>2013</c:v>
                      </c:pt>
                      <c:pt idx="3">
                        <c:v>2014</c:v>
                      </c:pt>
                      <c:pt idx="4">
                        <c:v>2015</c:v>
                      </c:pt>
                      <c:pt idx="5">
                        <c:v>2016</c:v>
                      </c:pt>
                    </c:numCache>
                  </c:numRef>
                </c:cat>
                <c:val>
                  <c:numRef>
                    <c:extLst xmlns:c15="http://schemas.microsoft.com/office/drawing/2012/chart">
                      <c:ext xmlns:c15="http://schemas.microsoft.com/office/drawing/2012/chart" uri="{02D57815-91ED-43cb-92C2-25804820EDAC}">
                        <c15:formulaRef>
                          <c15:sqref>Sheet1!$C$2:$C$7</c15:sqref>
                        </c15:formulaRef>
                      </c:ext>
                    </c:extLst>
                    <c:numCache>
                      <c:formatCode>General</c:formatCode>
                      <c:ptCount val="6"/>
                      <c:pt idx="0">
                        <c:v>0</c:v>
                      </c:pt>
                      <c:pt idx="1">
                        <c:v>58</c:v>
                      </c:pt>
                      <c:pt idx="2">
                        <c:v>686</c:v>
                      </c:pt>
                      <c:pt idx="3">
                        <c:v>986</c:v>
                      </c:pt>
                      <c:pt idx="4">
                        <c:v>2986</c:v>
                      </c:pt>
                      <c:pt idx="5">
                        <c:v>3729</c:v>
                      </c:pt>
                    </c:numCache>
                  </c:numRef>
                </c:val>
                <c:extLst xmlns:c15="http://schemas.microsoft.com/office/drawing/2012/chart">
                  <c:ext xmlns:c16="http://schemas.microsoft.com/office/drawing/2014/chart" uri="{C3380CC4-5D6E-409C-BE32-E72D297353CC}">
                    <c16:uniqueId val="{00000002-AE22-45CC-A2D5-C37A43FDC22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QDC</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Sheet1!$A$2:$A$7</c15:sqref>
                        </c15:formulaRef>
                      </c:ext>
                    </c:extLst>
                    <c:numCache>
                      <c:formatCode>General</c:formatCode>
                      <c:ptCount val="6"/>
                      <c:pt idx="0">
                        <c:v>2011</c:v>
                      </c:pt>
                      <c:pt idx="1">
                        <c:v>2012</c:v>
                      </c:pt>
                      <c:pt idx="2">
                        <c:v>2013</c:v>
                      </c:pt>
                      <c:pt idx="3">
                        <c:v>2014</c:v>
                      </c:pt>
                      <c:pt idx="4">
                        <c:v>2015</c:v>
                      </c:pt>
                      <c:pt idx="5">
                        <c:v>2016</c:v>
                      </c:pt>
                    </c:numCache>
                  </c:numRef>
                </c:cat>
                <c:val>
                  <c:numRef>
                    <c:extLst xmlns:c15="http://schemas.microsoft.com/office/drawing/2012/chart">
                      <c:ext xmlns:c15="http://schemas.microsoft.com/office/drawing/2012/chart" uri="{02D57815-91ED-43cb-92C2-25804820EDAC}">
                        <c15:formulaRef>
                          <c15:sqref>Sheet1!$D$2:$D$7</c15:sqref>
                        </c15:formulaRef>
                      </c:ext>
                    </c:extLst>
                    <c:numCache>
                      <c:formatCode>General</c:formatCode>
                      <c:ptCount val="6"/>
                      <c:pt idx="0">
                        <c:v>0</c:v>
                      </c:pt>
                      <c:pt idx="1">
                        <c:v>42</c:v>
                      </c:pt>
                      <c:pt idx="2">
                        <c:v>699</c:v>
                      </c:pt>
                      <c:pt idx="3">
                        <c:v>1885</c:v>
                      </c:pt>
                      <c:pt idx="4">
                        <c:v>5183</c:v>
                      </c:pt>
                      <c:pt idx="5">
                        <c:v>5941</c:v>
                      </c:pt>
                    </c:numCache>
                  </c:numRef>
                </c:val>
                <c:extLst xmlns:c15="http://schemas.microsoft.com/office/drawing/2012/chart">
                  <c:ext xmlns:c16="http://schemas.microsoft.com/office/drawing/2014/chart" uri="{C3380CC4-5D6E-409C-BE32-E72D297353CC}">
                    <c16:uniqueId val="{00000003-AE22-45CC-A2D5-C37A43FDC22F}"/>
                  </c:ext>
                </c:extLst>
              </c15:ser>
            </c15:filteredBarSeries>
          </c:ext>
        </c:extLst>
      </c:barChart>
      <c:lineChart>
        <c:grouping val="standard"/>
        <c:varyColors val="0"/>
        <c:ser>
          <c:idx val="3"/>
          <c:order val="3"/>
          <c:tx>
            <c:strRef>
              <c:f>Sheet1!$E$1</c:f>
              <c:strCache>
                <c:ptCount val="1"/>
                <c:pt idx="0">
                  <c:v>Total</c:v>
                </c:pt>
              </c:strCache>
            </c:strRef>
          </c:tx>
          <c:spPr>
            <a:ln w="28575" cap="rnd">
              <a:solidFill>
                <a:schemeClr val="accent5"/>
              </a:solidFill>
              <a:round/>
            </a:ln>
            <a:effectLst/>
          </c:spPr>
          <c:marker>
            <c:symbol val="none"/>
          </c:marker>
          <c:cat>
            <c:numRef>
              <c:f>Sheet1!$A$2:$A$7</c:f>
              <c:numCache>
                <c:formatCode>General</c:formatCode>
                <c:ptCount val="6"/>
                <c:pt idx="0">
                  <c:v>2011</c:v>
                </c:pt>
                <c:pt idx="1">
                  <c:v>2012</c:v>
                </c:pt>
                <c:pt idx="2">
                  <c:v>2013</c:v>
                </c:pt>
                <c:pt idx="3">
                  <c:v>2014</c:v>
                </c:pt>
                <c:pt idx="4">
                  <c:v>2015</c:v>
                </c:pt>
                <c:pt idx="5">
                  <c:v>2016</c:v>
                </c:pt>
              </c:numCache>
            </c:numRef>
          </c:cat>
          <c:val>
            <c:numRef>
              <c:f>Sheet1!$E$2:$E$7</c:f>
              <c:numCache>
                <c:formatCode>General</c:formatCode>
                <c:ptCount val="6"/>
                <c:pt idx="0">
                  <c:v>390</c:v>
                </c:pt>
                <c:pt idx="1">
                  <c:v>714</c:v>
                </c:pt>
                <c:pt idx="2">
                  <c:v>2898</c:v>
                </c:pt>
                <c:pt idx="3">
                  <c:v>4999</c:v>
                </c:pt>
                <c:pt idx="4">
                  <c:v>12176</c:v>
                </c:pt>
                <c:pt idx="5">
                  <c:v>13753</c:v>
                </c:pt>
              </c:numCache>
            </c:numRef>
          </c:val>
          <c:smooth val="0"/>
          <c:extLst>
            <c:ext xmlns:c16="http://schemas.microsoft.com/office/drawing/2014/chart" uri="{C3380CC4-5D6E-409C-BE32-E72D297353CC}">
              <c16:uniqueId val="{00000000-AE22-45CC-A2D5-C37A43FDC22F}"/>
            </c:ext>
          </c:extLst>
        </c:ser>
        <c:dLbls>
          <c:showLegendKey val="0"/>
          <c:showVal val="0"/>
          <c:showCatName val="0"/>
          <c:showSerName val="0"/>
          <c:showPercent val="0"/>
          <c:showBubbleSize val="0"/>
        </c:dLbls>
        <c:marker val="1"/>
        <c:smooth val="0"/>
        <c:axId val="436956592"/>
        <c:axId val="436958560"/>
      </c:lineChart>
      <c:catAx>
        <c:axId val="43695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6958560"/>
        <c:crosses val="autoZero"/>
        <c:auto val="1"/>
        <c:lblAlgn val="ctr"/>
        <c:lblOffset val="100"/>
        <c:noMultiLvlLbl val="0"/>
      </c:catAx>
      <c:valAx>
        <c:axId val="436958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695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73F2C3-08C9-4BFD-A238-3CEADCD8881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2F2F175F-7E95-4CE3-A9D2-F4DFAAAEF4A7}"/>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2897762-E155-4AEE-B6A0-FEDE1CA7DB9F}" type="datetimeFigureOut">
              <a:rPr lang="en-US"/>
              <a:pPr>
                <a:defRPr/>
              </a:pPr>
              <a:t>10/23/2024</a:t>
            </a:fld>
            <a:endParaRPr lang="en-US"/>
          </a:p>
        </p:txBody>
      </p:sp>
      <p:sp>
        <p:nvSpPr>
          <p:cNvPr id="4" name="Footer Placeholder 3">
            <a:extLst>
              <a:ext uri="{FF2B5EF4-FFF2-40B4-BE49-F238E27FC236}">
                <a16:creationId xmlns:a16="http://schemas.microsoft.com/office/drawing/2014/main" id="{A3B05109-C967-4161-85F9-A1CA30C77D93}"/>
              </a:ext>
            </a:extLst>
          </p:cNvPr>
          <p:cNvSpPr>
            <a:spLocks noGrp="1"/>
          </p:cNvSpPr>
          <p:nvPr>
            <p:ph type="ftr" sz="quarter" idx="2"/>
          </p:nvPr>
        </p:nvSpPr>
        <p:spPr>
          <a:xfrm>
            <a:off x="2667000" y="8686800"/>
            <a:ext cx="2209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46A22F99-D647-422B-8466-133B8BAB431E}"/>
              </a:ext>
            </a:extLst>
          </p:cNvPr>
          <p:cNvSpPr>
            <a:spLocks noGrp="1"/>
          </p:cNvSpPr>
          <p:nvPr>
            <p:ph type="sldNum" sz="quarter" idx="3"/>
          </p:nvPr>
        </p:nvSpPr>
        <p:spPr>
          <a:xfrm>
            <a:off x="5105400" y="8685213"/>
            <a:ext cx="1751013"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FDC6510-4CD5-4221-AEFB-EEE8B9A32424}" type="slidenum">
              <a:rPr lang="en-US" altLang="en-US"/>
              <a:pPr>
                <a:defRPr/>
              </a:pPr>
              <a:t>‹#›</a:t>
            </a:fld>
            <a:endParaRPr lang="en-US" altLang="en-US"/>
          </a:p>
        </p:txBody>
      </p:sp>
      <p:pic>
        <p:nvPicPr>
          <p:cNvPr id="1027" name="Picture 3">
            <a:extLst>
              <a:ext uri="{FF2B5EF4-FFF2-40B4-BE49-F238E27FC236}">
                <a16:creationId xmlns:a16="http://schemas.microsoft.com/office/drawing/2014/main" id="{5F80E98F-3924-4C9D-84B3-DE1389E73539}"/>
              </a:ext>
            </a:extLst>
          </p:cNvPr>
          <p:cNvPicPr>
            <a:picLocks noChangeAspect="1" noChangeArrowheads="1"/>
          </p:cNvPicPr>
          <p:nvPr/>
        </p:nvPicPr>
        <p:blipFill>
          <a:blip r:embed="rId2" cstate="print"/>
          <a:stretch>
            <a:fillRect/>
          </a:stretch>
        </p:blipFill>
        <p:spPr bwMode="auto">
          <a:xfrm>
            <a:off x="457200" y="8458200"/>
            <a:ext cx="2133600" cy="491913"/>
          </a:xfrm>
          <a:prstGeom prst="rect">
            <a:avLst/>
          </a:prstGeom>
          <a:noFill/>
          <a:ln w="9525">
            <a:noFill/>
            <a:miter lim="800000"/>
            <a:headEnd/>
            <a:tailEnd/>
          </a:ln>
          <a:effectLst/>
          <a:scene3d>
            <a:camera prst="orthographicFront">
              <a:rot lat="0" lon="0" rev="0"/>
            </a:camera>
            <a:lightRig rig="threePt" dir="t"/>
          </a:scene3d>
        </p:spPr>
      </p:pic>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3AA8E4-609B-46A9-9F15-7BF1FA1A1AA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47F68179-CE7B-45A8-A36D-FD70FC41787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7EC07FD-30CF-430C-95A7-E74782796841}" type="datetimeFigureOut">
              <a:rPr lang="en-US"/>
              <a:pPr>
                <a:defRPr/>
              </a:pPr>
              <a:t>10/23/2024</a:t>
            </a:fld>
            <a:endParaRPr lang="en-US"/>
          </a:p>
        </p:txBody>
      </p:sp>
      <p:sp>
        <p:nvSpPr>
          <p:cNvPr id="4" name="Slide Image Placeholder 3">
            <a:extLst>
              <a:ext uri="{FF2B5EF4-FFF2-40B4-BE49-F238E27FC236}">
                <a16:creationId xmlns:a16="http://schemas.microsoft.com/office/drawing/2014/main" id="{28510E25-F49F-4432-8127-8C5153051D8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3D67C28-C7A9-456F-B561-08092A31AC7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B674F7B-047C-4053-914A-C5F4A503C44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E2D7E249-CCAE-40B8-AA7F-D430DFECAA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7048F06-8147-4A8F-A252-2243E64E5D0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989737EF-BD42-40C8-BDA6-1AB1D07B0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9DE2C6EB-2910-40A9-9AE3-6685638D74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a:extLst>
              <a:ext uri="{FF2B5EF4-FFF2-40B4-BE49-F238E27FC236}">
                <a16:creationId xmlns:a16="http://schemas.microsoft.com/office/drawing/2014/main" id="{FA923704-6B14-4027-A977-2BAB0A6CA4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15DBEA-429F-402C-BC4D-6CF993F948DC}"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F80ADF4-F7BB-4B21-A502-82C2CD9158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203D9140-C718-401A-9AA2-2DFC8DFEA2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24580" name="Slide Number Placeholder 3">
            <a:extLst>
              <a:ext uri="{FF2B5EF4-FFF2-40B4-BE49-F238E27FC236}">
                <a16:creationId xmlns:a16="http://schemas.microsoft.com/office/drawing/2014/main" id="{8E34B2A0-D454-4524-A7F2-F61D2D6749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37FEC5-F989-4BE4-AA27-A6FB446CC774}"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F80ADF4-F7BB-4B21-A502-82C2CD9158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203D9140-C718-401A-9AA2-2DFC8DFEA2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24580" name="Slide Number Placeholder 3">
            <a:extLst>
              <a:ext uri="{FF2B5EF4-FFF2-40B4-BE49-F238E27FC236}">
                <a16:creationId xmlns:a16="http://schemas.microsoft.com/office/drawing/2014/main" id="{8E34B2A0-D454-4524-A7F2-F61D2D6749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37FEC5-F989-4BE4-AA27-A6FB446CC774}" type="slidenum">
              <a:rPr lang="en-US" altLang="en-US" smtClean="0"/>
              <a:pPr>
                <a:spcBef>
                  <a:spcPct val="0"/>
                </a:spcBef>
              </a:pPr>
              <a:t>11</a:t>
            </a:fld>
            <a:endParaRPr lang="en-US" altLang="en-US"/>
          </a:p>
        </p:txBody>
      </p:sp>
    </p:spTree>
    <p:extLst>
      <p:ext uri="{BB962C8B-B14F-4D97-AF65-F5344CB8AC3E}">
        <p14:creationId xmlns:p14="http://schemas.microsoft.com/office/powerpoint/2010/main" val="2010988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F80ADF4-F7BB-4B21-A502-82C2CD9158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203D9140-C718-401A-9AA2-2DFC8DFEA2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24580" name="Slide Number Placeholder 3">
            <a:extLst>
              <a:ext uri="{FF2B5EF4-FFF2-40B4-BE49-F238E27FC236}">
                <a16:creationId xmlns:a16="http://schemas.microsoft.com/office/drawing/2014/main" id="{8E34B2A0-D454-4524-A7F2-F61D2D6749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37FEC5-F989-4BE4-AA27-A6FB446CC774}" type="slidenum">
              <a:rPr lang="en-US" altLang="en-US" smtClean="0"/>
              <a:pPr>
                <a:spcBef>
                  <a:spcPct val="0"/>
                </a:spcBef>
              </a:pPr>
              <a:t>12</a:t>
            </a:fld>
            <a:endParaRPr lang="en-US" altLang="en-US"/>
          </a:p>
        </p:txBody>
      </p:sp>
    </p:spTree>
    <p:extLst>
      <p:ext uri="{BB962C8B-B14F-4D97-AF65-F5344CB8AC3E}">
        <p14:creationId xmlns:p14="http://schemas.microsoft.com/office/powerpoint/2010/main" val="448880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F80ADF4-F7BB-4B21-A502-82C2CD9158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203D9140-C718-401A-9AA2-2DFC8DFEA2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24580" name="Slide Number Placeholder 3">
            <a:extLst>
              <a:ext uri="{FF2B5EF4-FFF2-40B4-BE49-F238E27FC236}">
                <a16:creationId xmlns:a16="http://schemas.microsoft.com/office/drawing/2014/main" id="{8E34B2A0-D454-4524-A7F2-F61D2D6749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37FEC5-F989-4BE4-AA27-A6FB446CC774}" type="slidenum">
              <a:rPr lang="en-US" altLang="en-US" smtClean="0"/>
              <a:pPr>
                <a:spcBef>
                  <a:spcPct val="0"/>
                </a:spcBef>
              </a:pPr>
              <a:t>13</a:t>
            </a:fld>
            <a:endParaRPr lang="en-US" altLang="en-US"/>
          </a:p>
        </p:txBody>
      </p:sp>
    </p:spTree>
    <p:extLst>
      <p:ext uri="{BB962C8B-B14F-4D97-AF65-F5344CB8AC3E}">
        <p14:creationId xmlns:p14="http://schemas.microsoft.com/office/powerpoint/2010/main" val="3989760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670EB50-A927-4ADE-B200-4F85E8885A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2F647464-97F8-4E61-9C20-BBF24C0611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10244" name="Slide Number Placeholder 3">
            <a:extLst>
              <a:ext uri="{FF2B5EF4-FFF2-40B4-BE49-F238E27FC236}">
                <a16:creationId xmlns:a16="http://schemas.microsoft.com/office/drawing/2014/main" id="{73D3462D-4EA6-485C-BD72-8A220DB546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DBAB6E-B6C6-4C09-90D9-BA6540D015E3}" type="slidenum">
              <a:rPr lang="en-US" altLang="en-US" smtClean="0"/>
              <a:pPr>
                <a:spcBef>
                  <a:spcPct val="0"/>
                </a:spcBef>
              </a:pPr>
              <a:t>14</a:t>
            </a:fld>
            <a:endParaRPr lang="en-US" altLang="en-US"/>
          </a:p>
        </p:txBody>
      </p:sp>
    </p:spTree>
    <p:extLst>
      <p:ext uri="{BB962C8B-B14F-4D97-AF65-F5344CB8AC3E}">
        <p14:creationId xmlns:p14="http://schemas.microsoft.com/office/powerpoint/2010/main" val="1200614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F6451EC-7830-4F67-BB26-67CE3E7DF1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E328C7C-1214-4270-BCDE-0CA240F430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22532" name="Slide Number Placeholder 3">
            <a:extLst>
              <a:ext uri="{FF2B5EF4-FFF2-40B4-BE49-F238E27FC236}">
                <a16:creationId xmlns:a16="http://schemas.microsoft.com/office/drawing/2014/main" id="{AA318E9A-BD15-4081-8CEE-9439DF970A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09BB7A-40D6-4B1C-BABD-A24F01860D44}"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3557268-D948-4282-9D96-1CFECF1D28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DFC9906-5789-4F0E-B192-06FD011D09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16388" name="Slide Number Placeholder 3">
            <a:extLst>
              <a:ext uri="{FF2B5EF4-FFF2-40B4-BE49-F238E27FC236}">
                <a16:creationId xmlns:a16="http://schemas.microsoft.com/office/drawing/2014/main" id="{34A7A701-A22F-4C9C-B84E-0756E4503F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6533C8-98F6-448D-9823-83954213C362}"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8840C95-35F9-47C7-985E-354015DEAB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A153818-7DCA-4BD8-925F-2C39235CD4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18436" name="Slide Number Placeholder 3">
            <a:extLst>
              <a:ext uri="{FF2B5EF4-FFF2-40B4-BE49-F238E27FC236}">
                <a16:creationId xmlns:a16="http://schemas.microsoft.com/office/drawing/2014/main" id="{F5379CD4-7A25-43A1-B084-5EB3F31C0D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EF7DC1-5E69-4408-93E7-C7479E13B271}" type="slidenum">
              <a:rPr lang="en-US" altLang="en-US" smtClean="0"/>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8840C95-35F9-47C7-985E-354015DEAB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A153818-7DCA-4BD8-925F-2C39235CD4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18436" name="Slide Number Placeholder 3">
            <a:extLst>
              <a:ext uri="{FF2B5EF4-FFF2-40B4-BE49-F238E27FC236}">
                <a16:creationId xmlns:a16="http://schemas.microsoft.com/office/drawing/2014/main" id="{F5379CD4-7A25-43A1-B084-5EB3F31C0D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EF7DC1-5E69-4408-93E7-C7479E13B271}" type="slidenum">
              <a:rPr lang="en-US" altLang="en-US" smtClean="0"/>
              <a:pPr>
                <a:spcBef>
                  <a:spcPct val="0"/>
                </a:spcBef>
              </a:pPr>
              <a:t>18</a:t>
            </a:fld>
            <a:endParaRPr lang="en-US" altLang="en-US"/>
          </a:p>
        </p:txBody>
      </p:sp>
    </p:spTree>
    <p:extLst>
      <p:ext uri="{BB962C8B-B14F-4D97-AF65-F5344CB8AC3E}">
        <p14:creationId xmlns:p14="http://schemas.microsoft.com/office/powerpoint/2010/main" val="3153532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AF70D-A9ED-9C67-BA80-A86F4E3A0284}"/>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43D7F23-C04D-CA10-1DDF-3EBE7DE608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E09AF244-121C-662A-A795-B8405F983A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18436" name="Slide Number Placeholder 3">
            <a:extLst>
              <a:ext uri="{FF2B5EF4-FFF2-40B4-BE49-F238E27FC236}">
                <a16:creationId xmlns:a16="http://schemas.microsoft.com/office/drawing/2014/main" id="{CF30C5A1-4639-F2A1-25F1-92E8D0443B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EF7DC1-5E69-4408-93E7-C7479E13B271}" type="slidenum">
              <a:rPr lang="en-US" altLang="en-US" smtClean="0"/>
              <a:pPr>
                <a:spcBef>
                  <a:spcPct val="0"/>
                </a:spcBef>
              </a:pPr>
              <a:t>19</a:t>
            </a:fld>
            <a:endParaRPr lang="en-US" altLang="en-US"/>
          </a:p>
        </p:txBody>
      </p:sp>
    </p:spTree>
    <p:extLst>
      <p:ext uri="{BB962C8B-B14F-4D97-AF65-F5344CB8AC3E}">
        <p14:creationId xmlns:p14="http://schemas.microsoft.com/office/powerpoint/2010/main" val="1888609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A24BAE15-75FF-4702-80E3-BF2D0DD4C7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B6C64226-99BB-4AF6-939C-4A2976100A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8196" name="Slide Number Placeholder 3">
            <a:extLst>
              <a:ext uri="{FF2B5EF4-FFF2-40B4-BE49-F238E27FC236}">
                <a16:creationId xmlns:a16="http://schemas.microsoft.com/office/drawing/2014/main" id="{86CB7EAB-1F56-4986-8AC4-2B06CB6BD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CD530D-2865-4E17-84ED-1775FF5D223D}"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670EB50-A927-4ADE-B200-4F85E8885A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2F647464-97F8-4E61-9C20-BBF24C0611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10244" name="Slide Number Placeholder 3">
            <a:extLst>
              <a:ext uri="{FF2B5EF4-FFF2-40B4-BE49-F238E27FC236}">
                <a16:creationId xmlns:a16="http://schemas.microsoft.com/office/drawing/2014/main" id="{73D3462D-4EA6-485C-BD72-8A220DB546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DBAB6E-B6C6-4C09-90D9-BA6540D015E3}" type="slidenum">
              <a:rPr lang="en-US" altLang="en-US" smtClean="0"/>
              <a:pPr>
                <a:spcBef>
                  <a:spcPct val="0"/>
                </a:spcBef>
              </a:pPr>
              <a:t>20</a:t>
            </a:fld>
            <a:endParaRPr lang="en-US" altLang="en-US"/>
          </a:p>
        </p:txBody>
      </p:sp>
    </p:spTree>
    <p:extLst>
      <p:ext uri="{BB962C8B-B14F-4D97-AF65-F5344CB8AC3E}">
        <p14:creationId xmlns:p14="http://schemas.microsoft.com/office/powerpoint/2010/main" val="691552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2EC1067E-DD97-4D4C-8D1A-8AE7B249D7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67DE067-CB90-48CC-BB5A-74CF4F95EE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Another break-in and sexual assault.</a:t>
            </a:r>
          </a:p>
        </p:txBody>
      </p:sp>
      <p:sp>
        <p:nvSpPr>
          <p:cNvPr id="28676" name="Slide Number Placeholder 3">
            <a:extLst>
              <a:ext uri="{FF2B5EF4-FFF2-40B4-BE49-F238E27FC236}">
                <a16:creationId xmlns:a16="http://schemas.microsoft.com/office/drawing/2014/main" id="{2F03E09C-64AC-4E3A-9743-FEADCA4233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C2C95F-0205-4F5E-94C9-F703DE39DB73}" type="slidenum">
              <a:rPr lang="en-US" altLang="en-US" smtClean="0"/>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670EB50-A927-4ADE-B200-4F85E8885A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2F647464-97F8-4E61-9C20-BBF24C0611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10244" name="Slide Number Placeholder 3">
            <a:extLst>
              <a:ext uri="{FF2B5EF4-FFF2-40B4-BE49-F238E27FC236}">
                <a16:creationId xmlns:a16="http://schemas.microsoft.com/office/drawing/2014/main" id="{73D3462D-4EA6-485C-BD72-8A220DB546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DBAB6E-B6C6-4C09-90D9-BA6540D015E3}" type="slidenum">
              <a:rPr lang="en-US" altLang="en-US" smtClean="0"/>
              <a:pPr>
                <a:spcBef>
                  <a:spcPct val="0"/>
                </a:spcBef>
              </a:pPr>
              <a:t>23</a:t>
            </a:fld>
            <a:endParaRPr lang="en-US" altLang="en-US"/>
          </a:p>
        </p:txBody>
      </p:sp>
    </p:spTree>
    <p:extLst>
      <p:ext uri="{BB962C8B-B14F-4D97-AF65-F5344CB8AC3E}">
        <p14:creationId xmlns:p14="http://schemas.microsoft.com/office/powerpoint/2010/main" val="2994280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E963BB8-834B-4423-9148-BC9E89C17E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456E62E-8627-4907-AD43-83F2DFF64D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31748" name="Slide Number Placeholder 3">
            <a:extLst>
              <a:ext uri="{FF2B5EF4-FFF2-40B4-BE49-F238E27FC236}">
                <a16:creationId xmlns:a16="http://schemas.microsoft.com/office/drawing/2014/main" id="{1D017F9E-27E2-4154-906C-9894A2376D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F2AD53-A292-4F97-A917-20DDDD292860}" type="slidenum">
              <a:rPr lang="en-US" altLang="en-US" smtClean="0"/>
              <a:pPr>
                <a:spcBef>
                  <a:spcPct val="0"/>
                </a:spcBef>
              </a:pPr>
              <a:t>24</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40048B7-C1F1-4FFF-AADA-F41A8666C3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DE9C7025-AC55-49B8-B2BF-C276419453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33796" name="Slide Number Placeholder 3">
            <a:extLst>
              <a:ext uri="{FF2B5EF4-FFF2-40B4-BE49-F238E27FC236}">
                <a16:creationId xmlns:a16="http://schemas.microsoft.com/office/drawing/2014/main" id="{56870673-1E46-413A-8C99-81886633FD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A3A2A7-EE2A-4210-A1E1-1FE39D1AC5F0}" type="slidenum">
              <a:rPr lang="en-US" altLang="en-US" smtClean="0"/>
              <a:pPr>
                <a:spcBef>
                  <a:spcPct val="0"/>
                </a:spcBef>
              </a:pPr>
              <a:t>25</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40048B7-C1F1-4FFF-AADA-F41A8666C3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DE9C7025-AC55-49B8-B2BF-C276419453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33796" name="Slide Number Placeholder 3">
            <a:extLst>
              <a:ext uri="{FF2B5EF4-FFF2-40B4-BE49-F238E27FC236}">
                <a16:creationId xmlns:a16="http://schemas.microsoft.com/office/drawing/2014/main" id="{56870673-1E46-413A-8C99-81886633FD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A3A2A7-EE2A-4210-A1E1-1FE39D1AC5F0}" type="slidenum">
              <a:rPr lang="en-US" altLang="en-US" smtClean="0"/>
              <a:pPr>
                <a:spcBef>
                  <a:spcPct val="0"/>
                </a:spcBef>
              </a:pPr>
              <a:t>26</a:t>
            </a:fld>
            <a:endParaRPr lang="en-US" altLang="en-US"/>
          </a:p>
        </p:txBody>
      </p:sp>
    </p:spTree>
    <p:extLst>
      <p:ext uri="{BB962C8B-B14F-4D97-AF65-F5344CB8AC3E}">
        <p14:creationId xmlns:p14="http://schemas.microsoft.com/office/powerpoint/2010/main" val="2595476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C895998-D7D7-4B21-BFE4-5E77C3AA61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9F81D03C-10F4-4CED-B703-43042E977B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35844" name="Slide Number Placeholder 3">
            <a:extLst>
              <a:ext uri="{FF2B5EF4-FFF2-40B4-BE49-F238E27FC236}">
                <a16:creationId xmlns:a16="http://schemas.microsoft.com/office/drawing/2014/main" id="{3EC71E10-1619-4D39-8446-5B4F9562D5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C73979-DA93-4197-875E-72B7874DE57B}" type="slidenum">
              <a:rPr lang="en-US" altLang="en-US" smtClean="0"/>
              <a:pPr>
                <a:spcBef>
                  <a:spcPct val="0"/>
                </a:spcBef>
              </a:pPr>
              <a:t>27</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ABEF64DD-A789-078A-B54B-37468B060D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8CD45244-7AAA-7A05-4473-43D748FC04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2708" name="Slide Number Placeholder 3">
            <a:extLst>
              <a:ext uri="{FF2B5EF4-FFF2-40B4-BE49-F238E27FC236}">
                <a16:creationId xmlns:a16="http://schemas.microsoft.com/office/drawing/2014/main" id="{D8CF8AE4-AAB6-CA6A-D1F5-BCE4ED8A83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637EE6-34A4-4C49-A2A3-3D887D68150A}" type="slidenum">
              <a:rPr lang="en-US" altLang="en-US"/>
              <a:pPr>
                <a:spcBef>
                  <a:spcPct val="0"/>
                </a:spcBef>
              </a:pPr>
              <a:t>28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4A29C744-A50B-0535-29DC-B19BA4AD5D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8AC7D850-3D62-41C2-970E-CE66A76C6C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4756" name="Slide Number Placeholder 3">
            <a:extLst>
              <a:ext uri="{FF2B5EF4-FFF2-40B4-BE49-F238E27FC236}">
                <a16:creationId xmlns:a16="http://schemas.microsoft.com/office/drawing/2014/main" id="{351CB54F-3194-BC87-D9CD-97D68F7F6B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23F098-AF77-4E9C-8848-4252A22C515A}" type="slidenum">
              <a:rPr lang="en-US" altLang="en-US"/>
              <a:pPr>
                <a:spcBef>
                  <a:spcPct val="0"/>
                </a:spcBef>
              </a:pPr>
              <a:t>29</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3D3E609E-2528-7DCB-69AF-665776EA56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5BDD8B37-05D3-535E-2BD1-1F5D41506E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0900" name="Slide Number Placeholder 3">
            <a:extLst>
              <a:ext uri="{FF2B5EF4-FFF2-40B4-BE49-F238E27FC236}">
                <a16:creationId xmlns:a16="http://schemas.microsoft.com/office/drawing/2014/main" id="{54A8C33D-2D7E-1D00-D40E-3CFFF16F0A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B29011-6A1E-41F6-BF41-9BF09741BFE1}" type="slidenum">
              <a:rPr lang="en-US" altLang="en-US"/>
              <a:pPr>
                <a:spcBef>
                  <a:spcPct val="0"/>
                </a:spcBef>
              </a:pPr>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670EB50-A927-4ADE-B200-4F85E8885A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2F647464-97F8-4E61-9C20-BBF24C0611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10244" name="Slide Number Placeholder 3">
            <a:extLst>
              <a:ext uri="{FF2B5EF4-FFF2-40B4-BE49-F238E27FC236}">
                <a16:creationId xmlns:a16="http://schemas.microsoft.com/office/drawing/2014/main" id="{73D3462D-4EA6-485C-BD72-8A220DB546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DBAB6E-B6C6-4C09-90D9-BA6540D015E3}"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3D3E609E-2528-7DCB-69AF-665776EA56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5BDD8B37-05D3-535E-2BD1-1F5D41506E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0900" name="Slide Number Placeholder 3">
            <a:extLst>
              <a:ext uri="{FF2B5EF4-FFF2-40B4-BE49-F238E27FC236}">
                <a16:creationId xmlns:a16="http://schemas.microsoft.com/office/drawing/2014/main" id="{54A8C33D-2D7E-1D00-D40E-3CFFF16F0A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B29011-6A1E-41F6-BF41-9BF09741BFE1}" type="slidenum">
              <a:rPr lang="en-US" altLang="en-US"/>
              <a:pPr>
                <a:spcBef>
                  <a:spcPct val="0"/>
                </a:spcBef>
              </a:pPr>
              <a:t>31</a:t>
            </a:fld>
            <a:endParaRPr lang="en-US" altLang="en-US"/>
          </a:p>
        </p:txBody>
      </p:sp>
    </p:spTree>
    <p:extLst>
      <p:ext uri="{BB962C8B-B14F-4D97-AF65-F5344CB8AC3E}">
        <p14:creationId xmlns:p14="http://schemas.microsoft.com/office/powerpoint/2010/main" val="145861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2BE88993-12CF-F451-8CC4-7DD5E79DFB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AFB19F68-EF8A-EFF7-4EC3-C8A1D928E3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2948" name="Slide Number Placeholder 3">
            <a:extLst>
              <a:ext uri="{FF2B5EF4-FFF2-40B4-BE49-F238E27FC236}">
                <a16:creationId xmlns:a16="http://schemas.microsoft.com/office/drawing/2014/main" id="{1AA830A4-2199-9F92-08DC-5E620BA17D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906F39-ABDB-401E-A57F-1F9A477DA990}" type="slidenum">
              <a:rPr lang="en-US" altLang="en-US"/>
              <a:pPr>
                <a:spcBef>
                  <a:spcPct val="0"/>
                </a:spcBef>
              </a:pPr>
              <a:t>32</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C1189DBB-A60D-D365-1FE5-0643F63A76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F15C9C3E-7F23-0C26-AE2C-437C3C4F2D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4996" name="Slide Number Placeholder 3">
            <a:extLst>
              <a:ext uri="{FF2B5EF4-FFF2-40B4-BE49-F238E27FC236}">
                <a16:creationId xmlns:a16="http://schemas.microsoft.com/office/drawing/2014/main" id="{F87300E8-4FC1-30A4-4319-B1E1CC6A0C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37701D-87E7-468E-9EF0-1F0FD087F1C8}" type="slidenum">
              <a:rPr lang="en-US" altLang="en-US"/>
              <a:pPr>
                <a:spcBef>
                  <a:spcPct val="0"/>
                </a:spcBef>
              </a:pPr>
              <a:t>33</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7CC670E5-FF04-3312-2AEA-BEEF21F3DA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F2F81E81-BD97-E5FF-2BC5-7F78A33873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7044" name="Slide Number Placeholder 3">
            <a:extLst>
              <a:ext uri="{FF2B5EF4-FFF2-40B4-BE49-F238E27FC236}">
                <a16:creationId xmlns:a16="http://schemas.microsoft.com/office/drawing/2014/main" id="{54C5E80D-AE60-63AB-E9A4-4FD4B0AD73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4D3E21-9AAE-4582-A82D-C9D14DCD743C}" type="slidenum">
              <a:rPr lang="en-US" altLang="en-US"/>
              <a:pPr>
                <a:spcBef>
                  <a:spcPct val="0"/>
                </a:spcBef>
              </a:pPr>
              <a:t>34</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06554E5E-9601-A903-0FEA-A00BC85481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5B5CFF1D-B8BB-D96E-5F14-DA46496DC1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9092" name="Slide Number Placeholder 3">
            <a:extLst>
              <a:ext uri="{FF2B5EF4-FFF2-40B4-BE49-F238E27FC236}">
                <a16:creationId xmlns:a16="http://schemas.microsoft.com/office/drawing/2014/main" id="{7EA3E943-0BF2-DC00-7F55-DA4717D355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FEC6DB-B069-4CC9-8320-0B6A2D77C1D9}" type="slidenum">
              <a:rPr lang="en-US" altLang="en-US"/>
              <a:pPr>
                <a:spcBef>
                  <a:spcPct val="0"/>
                </a:spcBef>
              </a:pPr>
              <a:t>35</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32D01653-119E-4251-973E-B5326F2143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55B80C90-D912-45FA-9A82-D6099EA4C2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1140" name="Slide Number Placeholder 3">
            <a:extLst>
              <a:ext uri="{FF2B5EF4-FFF2-40B4-BE49-F238E27FC236}">
                <a16:creationId xmlns:a16="http://schemas.microsoft.com/office/drawing/2014/main" id="{3A33613F-EBE0-458D-A5C1-18E0E7938B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12EC8-2390-4667-B49C-8E461C107782}" type="slidenum">
              <a:rPr lang="en-US" altLang="en-US" smtClean="0"/>
              <a:pPr>
                <a:spcBef>
                  <a:spcPct val="0"/>
                </a:spcBef>
              </a:pPr>
              <a:t>36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0B47009-21A5-47FB-8085-1FFA8B0818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D124A1C9-E50D-49DE-88EE-13FB2095B7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92" name="Slide Number Placeholder 3">
            <a:extLst>
              <a:ext uri="{FF2B5EF4-FFF2-40B4-BE49-F238E27FC236}">
                <a16:creationId xmlns:a16="http://schemas.microsoft.com/office/drawing/2014/main" id="{B832E113-DF30-4859-8EE5-04E13C36FE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7D6F34-BD10-4085-B706-AEFC91ECA30E}"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5CCC5C2-AD3B-484C-BF64-9186D520EB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D30E3DF9-29CE-4A54-B5D3-9ABD0E247A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14340" name="Slide Number Placeholder 3">
            <a:extLst>
              <a:ext uri="{FF2B5EF4-FFF2-40B4-BE49-F238E27FC236}">
                <a16:creationId xmlns:a16="http://schemas.microsoft.com/office/drawing/2014/main" id="{890C5888-8566-4646-B427-1D1AC3534B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1C0A4B-DC57-45B7-B3A1-658B79774C41}"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670EB50-A927-4ADE-B200-4F85E8885A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2F647464-97F8-4E61-9C20-BBF24C0611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10244" name="Slide Number Placeholder 3">
            <a:extLst>
              <a:ext uri="{FF2B5EF4-FFF2-40B4-BE49-F238E27FC236}">
                <a16:creationId xmlns:a16="http://schemas.microsoft.com/office/drawing/2014/main" id="{73D3462D-4EA6-485C-BD72-8A220DB546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DBAB6E-B6C6-4C09-90D9-BA6540D015E3}" type="slidenum">
              <a:rPr lang="en-US" altLang="en-US" smtClean="0"/>
              <a:pPr>
                <a:spcBef>
                  <a:spcPct val="0"/>
                </a:spcBef>
              </a:pPr>
              <a:t>6</a:t>
            </a:fld>
            <a:endParaRPr lang="en-US" altLang="en-US"/>
          </a:p>
        </p:txBody>
      </p:sp>
    </p:spTree>
    <p:extLst>
      <p:ext uri="{BB962C8B-B14F-4D97-AF65-F5344CB8AC3E}">
        <p14:creationId xmlns:p14="http://schemas.microsoft.com/office/powerpoint/2010/main" val="45745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3C7499B-7FDE-4DA8-A119-C0A64DFF55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C99B2F2F-1FE7-46A5-A0F7-9A9FA1AA1D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20484" name="Slide Number Placeholder 3">
            <a:extLst>
              <a:ext uri="{FF2B5EF4-FFF2-40B4-BE49-F238E27FC236}">
                <a16:creationId xmlns:a16="http://schemas.microsoft.com/office/drawing/2014/main" id="{43E74BC2-1757-45F2-B8D3-A0D0A9B543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2B9A1D-5A55-46BB-8FE7-8A809C8FD328}" type="slidenum">
              <a:rPr lang="en-US" altLang="en-US" smtClean="0"/>
              <a:pPr>
                <a:spcBef>
                  <a:spcPct val="0"/>
                </a:spcBef>
              </a:pPr>
              <a:t>7</a:t>
            </a:fld>
            <a:endParaRPr lang="en-US" altLang="en-US"/>
          </a:p>
        </p:txBody>
      </p:sp>
    </p:spTree>
    <p:extLst>
      <p:ext uri="{BB962C8B-B14F-4D97-AF65-F5344CB8AC3E}">
        <p14:creationId xmlns:p14="http://schemas.microsoft.com/office/powerpoint/2010/main" val="596426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670EB50-A927-4ADE-B200-4F85E8885A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2F647464-97F8-4E61-9C20-BBF24C0611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10244" name="Slide Number Placeholder 3">
            <a:extLst>
              <a:ext uri="{FF2B5EF4-FFF2-40B4-BE49-F238E27FC236}">
                <a16:creationId xmlns:a16="http://schemas.microsoft.com/office/drawing/2014/main" id="{73D3462D-4EA6-485C-BD72-8A220DB546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DBAB6E-B6C6-4C09-90D9-BA6540D015E3}" type="slidenum">
              <a:rPr lang="en-US" altLang="en-US" smtClean="0"/>
              <a:pPr>
                <a:spcBef>
                  <a:spcPct val="0"/>
                </a:spcBef>
              </a:pPr>
              <a:t>8</a:t>
            </a:fld>
            <a:endParaRPr lang="en-US" altLang="en-US"/>
          </a:p>
        </p:txBody>
      </p:sp>
    </p:spTree>
    <p:extLst>
      <p:ext uri="{BB962C8B-B14F-4D97-AF65-F5344CB8AC3E}">
        <p14:creationId xmlns:p14="http://schemas.microsoft.com/office/powerpoint/2010/main" val="91333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C30C0CF-E886-4D7D-8A4F-CBF2587802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CCD3551D-2C42-4209-919E-9B10435E6D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All crimes are extraditable, but state will only pay for felonies. County pays for others, so misd. extradition (with some exceptions, like nonsupport, repeated  worthless checks) somewhat rarer. But anyway, this is not the magistrate’s problem – it’s for the DA and law enforcement to decide. </a:t>
            </a:r>
          </a:p>
        </p:txBody>
      </p:sp>
      <p:sp>
        <p:nvSpPr>
          <p:cNvPr id="26628" name="Slide Number Placeholder 3">
            <a:extLst>
              <a:ext uri="{FF2B5EF4-FFF2-40B4-BE49-F238E27FC236}">
                <a16:creationId xmlns:a16="http://schemas.microsoft.com/office/drawing/2014/main" id="{A46FB5B0-A237-46C7-AEC2-E322E1EF9F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3F9214-5EB4-4F78-9DDF-B64DA79C7DA1}"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4">
            <a:extLst>
              <a:ext uri="{FF2B5EF4-FFF2-40B4-BE49-F238E27FC236}">
                <a16:creationId xmlns:a16="http://schemas.microsoft.com/office/drawing/2014/main" id="{FCA84AFE-11AF-4770-B1C1-4943E196B9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6950"/>
            <a:ext cx="91440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8600" y="304800"/>
            <a:ext cx="7772400" cy="1470025"/>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228600" y="2362200"/>
            <a:ext cx="6400800" cy="175260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2570152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4FC9D8-1D13-4013-888D-33A349C380FF}"/>
              </a:ext>
            </a:extLst>
          </p:cNvPr>
          <p:cNvSpPr>
            <a:spLocks noGrp="1"/>
          </p:cNvSpPr>
          <p:nvPr>
            <p:ph type="dt" sz="half" idx="10"/>
          </p:nvPr>
        </p:nvSpPr>
        <p:spPr/>
        <p:txBody>
          <a:bodyPr/>
          <a:lstStyle>
            <a:lvl1pPr>
              <a:defRPr/>
            </a:lvl1pPr>
          </a:lstStyle>
          <a:p>
            <a:pPr>
              <a:defRPr/>
            </a:pPr>
            <a:fld id="{D24B26AE-768D-42CC-A4E5-7758B9A60A10}" type="datetimeFigureOut">
              <a:rPr lang="en-US"/>
              <a:pPr>
                <a:defRPr/>
              </a:pPr>
              <a:t>10/23/2024</a:t>
            </a:fld>
            <a:endParaRPr lang="en-US" dirty="0"/>
          </a:p>
        </p:txBody>
      </p:sp>
      <p:sp>
        <p:nvSpPr>
          <p:cNvPr id="5" name="Footer Placeholder 4">
            <a:extLst>
              <a:ext uri="{FF2B5EF4-FFF2-40B4-BE49-F238E27FC236}">
                <a16:creationId xmlns:a16="http://schemas.microsoft.com/office/drawing/2014/main" id="{6084F0B8-D84B-447B-A717-278AE5167E4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7CD26B-F203-4F32-A73B-ADD2357C8C19}"/>
              </a:ext>
            </a:extLst>
          </p:cNvPr>
          <p:cNvSpPr>
            <a:spLocks noGrp="1"/>
          </p:cNvSpPr>
          <p:nvPr>
            <p:ph type="sldNum" sz="quarter" idx="12"/>
          </p:nvPr>
        </p:nvSpPr>
        <p:spPr/>
        <p:txBody>
          <a:bodyPr/>
          <a:lstStyle>
            <a:lvl1pPr>
              <a:defRPr/>
            </a:lvl1pPr>
          </a:lstStyle>
          <a:p>
            <a:pPr>
              <a:defRPr/>
            </a:pPr>
            <a:fld id="{249D2FC0-06DC-47EF-8696-235358A8CFBB}" type="slidenum">
              <a:rPr lang="en-US" altLang="en-US"/>
              <a:pPr>
                <a:defRPr/>
              </a:pPr>
              <a:t>‹#›</a:t>
            </a:fld>
            <a:endParaRPr lang="en-US" altLang="en-US"/>
          </a:p>
        </p:txBody>
      </p:sp>
    </p:spTree>
    <p:extLst>
      <p:ext uri="{BB962C8B-B14F-4D97-AF65-F5344CB8AC3E}">
        <p14:creationId xmlns:p14="http://schemas.microsoft.com/office/powerpoint/2010/main" val="404043986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B070B-EAAA-481D-855D-750287DF8C60}"/>
              </a:ext>
            </a:extLst>
          </p:cNvPr>
          <p:cNvSpPr>
            <a:spLocks noGrp="1"/>
          </p:cNvSpPr>
          <p:nvPr>
            <p:ph type="dt" sz="half" idx="10"/>
          </p:nvPr>
        </p:nvSpPr>
        <p:spPr/>
        <p:txBody>
          <a:bodyPr/>
          <a:lstStyle>
            <a:lvl1pPr>
              <a:defRPr/>
            </a:lvl1pPr>
          </a:lstStyle>
          <a:p>
            <a:pPr>
              <a:defRPr/>
            </a:pPr>
            <a:fld id="{92134669-C6B7-4D91-8375-34A12F27044D}" type="datetimeFigureOut">
              <a:rPr lang="en-US"/>
              <a:pPr>
                <a:defRPr/>
              </a:pPr>
              <a:t>10/23/2024</a:t>
            </a:fld>
            <a:endParaRPr lang="en-US" dirty="0"/>
          </a:p>
        </p:txBody>
      </p:sp>
      <p:sp>
        <p:nvSpPr>
          <p:cNvPr id="5" name="Footer Placeholder 4">
            <a:extLst>
              <a:ext uri="{FF2B5EF4-FFF2-40B4-BE49-F238E27FC236}">
                <a16:creationId xmlns:a16="http://schemas.microsoft.com/office/drawing/2014/main" id="{A6B8EFA5-FAB1-41AF-9107-321822596F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880B66-FAE6-4CCB-A7E8-29F5B239BD6E}"/>
              </a:ext>
            </a:extLst>
          </p:cNvPr>
          <p:cNvSpPr>
            <a:spLocks noGrp="1"/>
          </p:cNvSpPr>
          <p:nvPr>
            <p:ph type="sldNum" sz="quarter" idx="12"/>
          </p:nvPr>
        </p:nvSpPr>
        <p:spPr/>
        <p:txBody>
          <a:bodyPr/>
          <a:lstStyle>
            <a:lvl1pPr>
              <a:defRPr/>
            </a:lvl1pPr>
          </a:lstStyle>
          <a:p>
            <a:pPr>
              <a:defRPr/>
            </a:pPr>
            <a:fld id="{5A306115-B3A8-4D60-9F57-34C2CCA9BB9C}" type="slidenum">
              <a:rPr lang="en-US" altLang="en-US"/>
              <a:pPr>
                <a:defRPr/>
              </a:pPr>
              <a:t>‹#›</a:t>
            </a:fld>
            <a:endParaRPr lang="en-US" altLang="en-US"/>
          </a:p>
        </p:txBody>
      </p:sp>
    </p:spTree>
    <p:extLst>
      <p:ext uri="{BB962C8B-B14F-4D97-AF65-F5344CB8AC3E}">
        <p14:creationId xmlns:p14="http://schemas.microsoft.com/office/powerpoint/2010/main" val="311298679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D1CF9-4D87-464A-B73E-128821AB8184}"/>
              </a:ext>
            </a:extLst>
          </p:cNvPr>
          <p:cNvSpPr>
            <a:spLocks noGrp="1"/>
          </p:cNvSpPr>
          <p:nvPr>
            <p:ph type="dt" sz="half" idx="10"/>
          </p:nvPr>
        </p:nvSpPr>
        <p:spPr/>
        <p:txBody>
          <a:bodyPr/>
          <a:lstStyle>
            <a:lvl1pPr>
              <a:defRPr/>
            </a:lvl1pPr>
          </a:lstStyle>
          <a:p>
            <a:pPr>
              <a:defRPr/>
            </a:pPr>
            <a:fld id="{988C6B4E-F763-413E-9922-E332F91795F6}" type="datetimeFigureOut">
              <a:rPr lang="en-US"/>
              <a:pPr>
                <a:defRPr/>
              </a:pPr>
              <a:t>10/23/2024</a:t>
            </a:fld>
            <a:endParaRPr lang="en-US" dirty="0"/>
          </a:p>
        </p:txBody>
      </p:sp>
      <p:sp>
        <p:nvSpPr>
          <p:cNvPr id="5" name="Footer Placeholder 4">
            <a:extLst>
              <a:ext uri="{FF2B5EF4-FFF2-40B4-BE49-F238E27FC236}">
                <a16:creationId xmlns:a16="http://schemas.microsoft.com/office/drawing/2014/main" id="{38A2223A-5B65-466A-B77A-F23C704E43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C65859-F49D-4567-AB18-D8E4612F2DBB}"/>
              </a:ext>
            </a:extLst>
          </p:cNvPr>
          <p:cNvSpPr>
            <a:spLocks noGrp="1"/>
          </p:cNvSpPr>
          <p:nvPr>
            <p:ph type="sldNum" sz="quarter" idx="12"/>
          </p:nvPr>
        </p:nvSpPr>
        <p:spPr/>
        <p:txBody>
          <a:bodyPr/>
          <a:lstStyle>
            <a:lvl1pPr>
              <a:defRPr/>
            </a:lvl1pPr>
          </a:lstStyle>
          <a:p>
            <a:pPr>
              <a:defRPr/>
            </a:pPr>
            <a:fld id="{634EF0D3-F7E4-439B-9297-7489E9F4EA7C}" type="slidenum">
              <a:rPr lang="en-US" altLang="en-US"/>
              <a:pPr>
                <a:defRPr/>
              </a:pPr>
              <a:t>‹#›</a:t>
            </a:fld>
            <a:endParaRPr lang="en-US" altLang="en-US"/>
          </a:p>
        </p:txBody>
      </p:sp>
    </p:spTree>
    <p:extLst>
      <p:ext uri="{BB962C8B-B14F-4D97-AF65-F5344CB8AC3E}">
        <p14:creationId xmlns:p14="http://schemas.microsoft.com/office/powerpoint/2010/main" val="295117363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E174C0-2416-4E84-96AA-0FA933BE9EF1}"/>
              </a:ext>
            </a:extLst>
          </p:cNvPr>
          <p:cNvSpPr>
            <a:spLocks noGrp="1"/>
          </p:cNvSpPr>
          <p:nvPr>
            <p:ph type="dt" sz="half" idx="10"/>
          </p:nvPr>
        </p:nvSpPr>
        <p:spPr/>
        <p:txBody>
          <a:bodyPr/>
          <a:lstStyle>
            <a:lvl1pPr>
              <a:defRPr/>
            </a:lvl1pPr>
          </a:lstStyle>
          <a:p>
            <a:pPr>
              <a:defRPr/>
            </a:pPr>
            <a:fld id="{BE48B7B8-6F93-4A2E-8142-181F9A8044BE}" type="datetimeFigureOut">
              <a:rPr lang="en-US"/>
              <a:pPr>
                <a:defRPr/>
              </a:pPr>
              <a:t>10/23/2024</a:t>
            </a:fld>
            <a:endParaRPr lang="en-US" dirty="0"/>
          </a:p>
        </p:txBody>
      </p:sp>
      <p:sp>
        <p:nvSpPr>
          <p:cNvPr id="5" name="Footer Placeholder 4">
            <a:extLst>
              <a:ext uri="{FF2B5EF4-FFF2-40B4-BE49-F238E27FC236}">
                <a16:creationId xmlns:a16="http://schemas.microsoft.com/office/drawing/2014/main" id="{0CFFF0C7-C25F-4D8F-98C3-8F8927E5F8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25E3C5-056E-4194-AB81-90446BE4E2EC}"/>
              </a:ext>
            </a:extLst>
          </p:cNvPr>
          <p:cNvSpPr>
            <a:spLocks noGrp="1"/>
          </p:cNvSpPr>
          <p:nvPr>
            <p:ph type="sldNum" sz="quarter" idx="12"/>
          </p:nvPr>
        </p:nvSpPr>
        <p:spPr/>
        <p:txBody>
          <a:bodyPr/>
          <a:lstStyle>
            <a:lvl1pPr>
              <a:defRPr/>
            </a:lvl1pPr>
          </a:lstStyle>
          <a:p>
            <a:pPr>
              <a:defRPr/>
            </a:pPr>
            <a:fld id="{C07AD757-DB3D-4791-A999-33EC62D632A1}" type="slidenum">
              <a:rPr lang="en-US" altLang="en-US"/>
              <a:pPr>
                <a:defRPr/>
              </a:pPr>
              <a:t>‹#›</a:t>
            </a:fld>
            <a:endParaRPr lang="en-US" altLang="en-US"/>
          </a:p>
        </p:txBody>
      </p:sp>
    </p:spTree>
    <p:extLst>
      <p:ext uri="{BB962C8B-B14F-4D97-AF65-F5344CB8AC3E}">
        <p14:creationId xmlns:p14="http://schemas.microsoft.com/office/powerpoint/2010/main" val="364555005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3C9B0E6-7BDB-4D3A-BD5C-F62F8D36E162}"/>
              </a:ext>
            </a:extLst>
          </p:cNvPr>
          <p:cNvSpPr>
            <a:spLocks noGrp="1"/>
          </p:cNvSpPr>
          <p:nvPr>
            <p:ph type="dt" sz="half" idx="10"/>
          </p:nvPr>
        </p:nvSpPr>
        <p:spPr/>
        <p:txBody>
          <a:bodyPr/>
          <a:lstStyle>
            <a:lvl1pPr>
              <a:defRPr/>
            </a:lvl1pPr>
          </a:lstStyle>
          <a:p>
            <a:pPr>
              <a:defRPr/>
            </a:pPr>
            <a:fld id="{75269E05-EA3F-409B-B2A7-7A3946E340E7}" type="datetimeFigureOut">
              <a:rPr lang="en-US"/>
              <a:pPr>
                <a:defRPr/>
              </a:pPr>
              <a:t>10/23/2024</a:t>
            </a:fld>
            <a:endParaRPr lang="en-US" dirty="0"/>
          </a:p>
        </p:txBody>
      </p:sp>
      <p:sp>
        <p:nvSpPr>
          <p:cNvPr id="6" name="Footer Placeholder 4">
            <a:extLst>
              <a:ext uri="{FF2B5EF4-FFF2-40B4-BE49-F238E27FC236}">
                <a16:creationId xmlns:a16="http://schemas.microsoft.com/office/drawing/2014/main" id="{DE5289C0-1522-4D68-A995-E8C2534D142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5B44DFE-1515-4E52-84B9-68231FD660AD}"/>
              </a:ext>
            </a:extLst>
          </p:cNvPr>
          <p:cNvSpPr>
            <a:spLocks noGrp="1"/>
          </p:cNvSpPr>
          <p:nvPr>
            <p:ph type="sldNum" sz="quarter" idx="12"/>
          </p:nvPr>
        </p:nvSpPr>
        <p:spPr/>
        <p:txBody>
          <a:bodyPr/>
          <a:lstStyle>
            <a:lvl1pPr>
              <a:defRPr/>
            </a:lvl1pPr>
          </a:lstStyle>
          <a:p>
            <a:pPr>
              <a:defRPr/>
            </a:pPr>
            <a:fld id="{96BB2845-BB7F-41AD-A9C4-BD8CDAD4681E}" type="slidenum">
              <a:rPr lang="en-US" altLang="en-US"/>
              <a:pPr>
                <a:defRPr/>
              </a:pPr>
              <a:t>‹#›</a:t>
            </a:fld>
            <a:endParaRPr lang="en-US" altLang="en-US"/>
          </a:p>
        </p:txBody>
      </p:sp>
    </p:spTree>
    <p:extLst>
      <p:ext uri="{BB962C8B-B14F-4D97-AF65-F5344CB8AC3E}">
        <p14:creationId xmlns:p14="http://schemas.microsoft.com/office/powerpoint/2010/main" val="310048515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215F2BE-EEA6-4E62-94DC-B9C1C201ADF1}"/>
              </a:ext>
            </a:extLst>
          </p:cNvPr>
          <p:cNvSpPr>
            <a:spLocks noGrp="1"/>
          </p:cNvSpPr>
          <p:nvPr>
            <p:ph type="dt" sz="half" idx="10"/>
          </p:nvPr>
        </p:nvSpPr>
        <p:spPr/>
        <p:txBody>
          <a:bodyPr/>
          <a:lstStyle>
            <a:lvl1pPr>
              <a:defRPr/>
            </a:lvl1pPr>
          </a:lstStyle>
          <a:p>
            <a:pPr>
              <a:defRPr/>
            </a:pPr>
            <a:fld id="{28ADE1C5-E891-4C2A-BB58-960BCB5BD528}" type="datetimeFigureOut">
              <a:rPr lang="en-US"/>
              <a:pPr>
                <a:defRPr/>
              </a:pPr>
              <a:t>10/23/2024</a:t>
            </a:fld>
            <a:endParaRPr lang="en-US" dirty="0"/>
          </a:p>
        </p:txBody>
      </p:sp>
      <p:sp>
        <p:nvSpPr>
          <p:cNvPr id="8" name="Footer Placeholder 4">
            <a:extLst>
              <a:ext uri="{FF2B5EF4-FFF2-40B4-BE49-F238E27FC236}">
                <a16:creationId xmlns:a16="http://schemas.microsoft.com/office/drawing/2014/main" id="{3F94B2A8-16B7-4F3C-B3F2-CD35B22E658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40C759B-3DF2-4089-9C18-5A4735FDF7F6}"/>
              </a:ext>
            </a:extLst>
          </p:cNvPr>
          <p:cNvSpPr>
            <a:spLocks noGrp="1"/>
          </p:cNvSpPr>
          <p:nvPr>
            <p:ph type="sldNum" sz="quarter" idx="12"/>
          </p:nvPr>
        </p:nvSpPr>
        <p:spPr/>
        <p:txBody>
          <a:bodyPr/>
          <a:lstStyle>
            <a:lvl1pPr>
              <a:defRPr/>
            </a:lvl1pPr>
          </a:lstStyle>
          <a:p>
            <a:pPr>
              <a:defRPr/>
            </a:pPr>
            <a:fld id="{7FB6AE36-DEB4-4AFF-B903-577FA56C229B}" type="slidenum">
              <a:rPr lang="en-US" altLang="en-US"/>
              <a:pPr>
                <a:defRPr/>
              </a:pPr>
              <a:t>‹#›</a:t>
            </a:fld>
            <a:endParaRPr lang="en-US" altLang="en-US"/>
          </a:p>
        </p:txBody>
      </p:sp>
    </p:spTree>
    <p:extLst>
      <p:ext uri="{BB962C8B-B14F-4D97-AF65-F5344CB8AC3E}">
        <p14:creationId xmlns:p14="http://schemas.microsoft.com/office/powerpoint/2010/main" val="40277455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56EBB7E-F1D1-40B5-B6A4-A0F887E1CB7C}"/>
              </a:ext>
            </a:extLst>
          </p:cNvPr>
          <p:cNvSpPr>
            <a:spLocks noGrp="1"/>
          </p:cNvSpPr>
          <p:nvPr>
            <p:ph type="dt" sz="half" idx="10"/>
          </p:nvPr>
        </p:nvSpPr>
        <p:spPr/>
        <p:txBody>
          <a:bodyPr/>
          <a:lstStyle>
            <a:lvl1pPr>
              <a:defRPr/>
            </a:lvl1pPr>
          </a:lstStyle>
          <a:p>
            <a:pPr>
              <a:defRPr/>
            </a:pPr>
            <a:fld id="{88917B03-1034-400E-B889-16D3513F9AA0}" type="datetimeFigureOut">
              <a:rPr lang="en-US"/>
              <a:pPr>
                <a:defRPr/>
              </a:pPr>
              <a:t>10/23/2024</a:t>
            </a:fld>
            <a:endParaRPr lang="en-US" dirty="0"/>
          </a:p>
        </p:txBody>
      </p:sp>
      <p:sp>
        <p:nvSpPr>
          <p:cNvPr id="4" name="Footer Placeholder 4">
            <a:extLst>
              <a:ext uri="{FF2B5EF4-FFF2-40B4-BE49-F238E27FC236}">
                <a16:creationId xmlns:a16="http://schemas.microsoft.com/office/drawing/2014/main" id="{D5947EB8-FA19-4C88-8653-AA7B7C716FD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7F58BA0-2873-4518-B033-1909CF2FBAF8}"/>
              </a:ext>
            </a:extLst>
          </p:cNvPr>
          <p:cNvSpPr>
            <a:spLocks noGrp="1"/>
          </p:cNvSpPr>
          <p:nvPr>
            <p:ph type="sldNum" sz="quarter" idx="12"/>
          </p:nvPr>
        </p:nvSpPr>
        <p:spPr/>
        <p:txBody>
          <a:bodyPr/>
          <a:lstStyle>
            <a:lvl1pPr>
              <a:defRPr/>
            </a:lvl1pPr>
          </a:lstStyle>
          <a:p>
            <a:pPr>
              <a:defRPr/>
            </a:pPr>
            <a:fld id="{EDB7FB7D-2766-45DF-A1CF-099B7342534D}" type="slidenum">
              <a:rPr lang="en-US" altLang="en-US"/>
              <a:pPr>
                <a:defRPr/>
              </a:pPr>
              <a:t>‹#›</a:t>
            </a:fld>
            <a:endParaRPr lang="en-US" altLang="en-US"/>
          </a:p>
        </p:txBody>
      </p:sp>
    </p:spTree>
    <p:extLst>
      <p:ext uri="{BB962C8B-B14F-4D97-AF65-F5344CB8AC3E}">
        <p14:creationId xmlns:p14="http://schemas.microsoft.com/office/powerpoint/2010/main" val="304661458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DE18A9B-CF4C-4D87-A51F-1C91B4CFB0D3}"/>
              </a:ext>
            </a:extLst>
          </p:cNvPr>
          <p:cNvSpPr>
            <a:spLocks noGrp="1"/>
          </p:cNvSpPr>
          <p:nvPr>
            <p:ph type="dt" sz="half" idx="10"/>
          </p:nvPr>
        </p:nvSpPr>
        <p:spPr/>
        <p:txBody>
          <a:bodyPr/>
          <a:lstStyle>
            <a:lvl1pPr>
              <a:defRPr/>
            </a:lvl1pPr>
          </a:lstStyle>
          <a:p>
            <a:pPr>
              <a:defRPr/>
            </a:pPr>
            <a:fld id="{E67B4C59-89CA-4351-BE26-213F06EA8C11}" type="datetimeFigureOut">
              <a:rPr lang="en-US"/>
              <a:pPr>
                <a:defRPr/>
              </a:pPr>
              <a:t>10/23/2024</a:t>
            </a:fld>
            <a:endParaRPr lang="en-US" dirty="0"/>
          </a:p>
        </p:txBody>
      </p:sp>
      <p:sp>
        <p:nvSpPr>
          <p:cNvPr id="3" name="Footer Placeholder 4">
            <a:extLst>
              <a:ext uri="{FF2B5EF4-FFF2-40B4-BE49-F238E27FC236}">
                <a16:creationId xmlns:a16="http://schemas.microsoft.com/office/drawing/2014/main" id="{39BDCB78-159C-4D25-A58F-B9EDA7AF33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8824883-27A3-437C-B0CC-E878F7FBE386}"/>
              </a:ext>
            </a:extLst>
          </p:cNvPr>
          <p:cNvSpPr>
            <a:spLocks noGrp="1"/>
          </p:cNvSpPr>
          <p:nvPr>
            <p:ph type="sldNum" sz="quarter" idx="12"/>
          </p:nvPr>
        </p:nvSpPr>
        <p:spPr/>
        <p:txBody>
          <a:bodyPr/>
          <a:lstStyle>
            <a:lvl1pPr>
              <a:defRPr/>
            </a:lvl1pPr>
          </a:lstStyle>
          <a:p>
            <a:pPr>
              <a:defRPr/>
            </a:pPr>
            <a:fld id="{8C5672B4-9B76-418B-8E10-F025F691F53D}" type="slidenum">
              <a:rPr lang="en-US" altLang="en-US"/>
              <a:pPr>
                <a:defRPr/>
              </a:pPr>
              <a:t>‹#›</a:t>
            </a:fld>
            <a:endParaRPr lang="en-US" altLang="en-US"/>
          </a:p>
        </p:txBody>
      </p:sp>
    </p:spTree>
    <p:extLst>
      <p:ext uri="{BB962C8B-B14F-4D97-AF65-F5344CB8AC3E}">
        <p14:creationId xmlns:p14="http://schemas.microsoft.com/office/powerpoint/2010/main" val="140856834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013991F-F2F1-48FE-827B-0C2A78860DBE}"/>
              </a:ext>
            </a:extLst>
          </p:cNvPr>
          <p:cNvSpPr>
            <a:spLocks noGrp="1"/>
          </p:cNvSpPr>
          <p:nvPr>
            <p:ph type="dt" sz="half" idx="10"/>
          </p:nvPr>
        </p:nvSpPr>
        <p:spPr/>
        <p:txBody>
          <a:bodyPr/>
          <a:lstStyle>
            <a:lvl1pPr>
              <a:defRPr/>
            </a:lvl1pPr>
          </a:lstStyle>
          <a:p>
            <a:pPr>
              <a:defRPr/>
            </a:pPr>
            <a:fld id="{A4A25BEF-8EEB-4CF1-899C-BC4DE70F1A6E}" type="datetimeFigureOut">
              <a:rPr lang="en-US"/>
              <a:pPr>
                <a:defRPr/>
              </a:pPr>
              <a:t>10/23/2024</a:t>
            </a:fld>
            <a:endParaRPr lang="en-US" dirty="0"/>
          </a:p>
        </p:txBody>
      </p:sp>
      <p:sp>
        <p:nvSpPr>
          <p:cNvPr id="6" name="Footer Placeholder 4">
            <a:extLst>
              <a:ext uri="{FF2B5EF4-FFF2-40B4-BE49-F238E27FC236}">
                <a16:creationId xmlns:a16="http://schemas.microsoft.com/office/drawing/2014/main" id="{91FA0BBE-0F61-4DD6-9AB0-63D1AA5941B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294F81-BE15-4BB8-8DD1-74D0DE6792F7}"/>
              </a:ext>
            </a:extLst>
          </p:cNvPr>
          <p:cNvSpPr>
            <a:spLocks noGrp="1"/>
          </p:cNvSpPr>
          <p:nvPr>
            <p:ph type="sldNum" sz="quarter" idx="12"/>
          </p:nvPr>
        </p:nvSpPr>
        <p:spPr/>
        <p:txBody>
          <a:bodyPr/>
          <a:lstStyle>
            <a:lvl1pPr>
              <a:defRPr/>
            </a:lvl1pPr>
          </a:lstStyle>
          <a:p>
            <a:pPr>
              <a:defRPr/>
            </a:pPr>
            <a:fld id="{68AF4797-1A69-4AA2-8F78-E99A6AB3181B}" type="slidenum">
              <a:rPr lang="en-US" altLang="en-US"/>
              <a:pPr>
                <a:defRPr/>
              </a:pPr>
              <a:t>‹#›</a:t>
            </a:fld>
            <a:endParaRPr lang="en-US" altLang="en-US"/>
          </a:p>
        </p:txBody>
      </p:sp>
    </p:spTree>
    <p:extLst>
      <p:ext uri="{BB962C8B-B14F-4D97-AF65-F5344CB8AC3E}">
        <p14:creationId xmlns:p14="http://schemas.microsoft.com/office/powerpoint/2010/main" val="246211122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98405E6-25BA-47A9-88A1-0AB8375643ED}"/>
              </a:ext>
            </a:extLst>
          </p:cNvPr>
          <p:cNvSpPr>
            <a:spLocks noGrp="1"/>
          </p:cNvSpPr>
          <p:nvPr>
            <p:ph type="dt" sz="half" idx="10"/>
          </p:nvPr>
        </p:nvSpPr>
        <p:spPr/>
        <p:txBody>
          <a:bodyPr/>
          <a:lstStyle>
            <a:lvl1pPr>
              <a:defRPr/>
            </a:lvl1pPr>
          </a:lstStyle>
          <a:p>
            <a:pPr>
              <a:defRPr/>
            </a:pPr>
            <a:fld id="{93F6972D-DC05-4A9F-B732-4759EF0AADA4}" type="datetimeFigureOut">
              <a:rPr lang="en-US"/>
              <a:pPr>
                <a:defRPr/>
              </a:pPr>
              <a:t>10/23/2024</a:t>
            </a:fld>
            <a:endParaRPr lang="en-US" dirty="0"/>
          </a:p>
        </p:txBody>
      </p:sp>
      <p:sp>
        <p:nvSpPr>
          <p:cNvPr id="6" name="Footer Placeholder 4">
            <a:extLst>
              <a:ext uri="{FF2B5EF4-FFF2-40B4-BE49-F238E27FC236}">
                <a16:creationId xmlns:a16="http://schemas.microsoft.com/office/drawing/2014/main" id="{26B00D34-8732-4DEA-83F6-8060F719948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566A45D-6A92-4FF8-B306-F79CCDDEA4FD}"/>
              </a:ext>
            </a:extLst>
          </p:cNvPr>
          <p:cNvSpPr>
            <a:spLocks noGrp="1"/>
          </p:cNvSpPr>
          <p:nvPr>
            <p:ph type="sldNum" sz="quarter" idx="12"/>
          </p:nvPr>
        </p:nvSpPr>
        <p:spPr/>
        <p:txBody>
          <a:bodyPr/>
          <a:lstStyle>
            <a:lvl1pPr>
              <a:defRPr/>
            </a:lvl1pPr>
          </a:lstStyle>
          <a:p>
            <a:pPr>
              <a:defRPr/>
            </a:pPr>
            <a:fld id="{C03D1083-8A5D-4C60-B153-0CBF58D87778}" type="slidenum">
              <a:rPr lang="en-US" altLang="en-US"/>
              <a:pPr>
                <a:defRPr/>
              </a:pPr>
              <a:t>‹#›</a:t>
            </a:fld>
            <a:endParaRPr lang="en-US" altLang="en-US"/>
          </a:p>
        </p:txBody>
      </p:sp>
    </p:spTree>
    <p:extLst>
      <p:ext uri="{BB962C8B-B14F-4D97-AF65-F5344CB8AC3E}">
        <p14:creationId xmlns:p14="http://schemas.microsoft.com/office/powerpoint/2010/main" val="277849955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a:extLst>
              <a:ext uri="{FF2B5EF4-FFF2-40B4-BE49-F238E27FC236}">
                <a16:creationId xmlns:a16="http://schemas.microsoft.com/office/drawing/2014/main" id="{5084F5EC-88C4-47C0-8E46-DE59FFAEC74C}"/>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39">
            <a:extLst>
              <a:ext uri="{FF2B5EF4-FFF2-40B4-BE49-F238E27FC236}">
                <a16:creationId xmlns:a16="http://schemas.microsoft.com/office/drawing/2014/main" id="{DBDB1D9E-75AF-40E3-9846-5AC4005AF2A1}"/>
              </a:ext>
            </a:extLst>
          </p:cNvPr>
          <p:cNvGrpSpPr>
            <a:grpSpLocks/>
          </p:cNvGrpSpPr>
          <p:nvPr/>
        </p:nvGrpSpPr>
        <p:grpSpPr bwMode="auto">
          <a:xfrm>
            <a:off x="4267200" y="6553200"/>
            <a:ext cx="4724400" cy="152400"/>
            <a:chOff x="4267200" y="6553200"/>
            <a:chExt cx="4724400" cy="152400"/>
          </a:xfrm>
        </p:grpSpPr>
        <p:sp>
          <p:nvSpPr>
            <p:cNvPr id="1033" name="Rectangle 7">
              <a:extLst>
                <a:ext uri="{FF2B5EF4-FFF2-40B4-BE49-F238E27FC236}">
                  <a16:creationId xmlns:a16="http://schemas.microsoft.com/office/drawing/2014/main" id="{92BC5214-116B-4F26-B689-A9AB2F140D2A}"/>
                </a:ext>
              </a:extLst>
            </p:cNvPr>
            <p:cNvSpPr>
              <a:spLocks noChangeArrowheads="1"/>
            </p:cNvSpPr>
            <p:nvPr userDrawn="1"/>
          </p:nvSpPr>
          <p:spPr bwMode="auto">
            <a:xfrm>
              <a:off x="5486400" y="6553200"/>
              <a:ext cx="152400" cy="152400"/>
            </a:xfrm>
            <a:prstGeom prst="rect">
              <a:avLst/>
            </a:prstGeom>
            <a:solidFill>
              <a:schemeClr val="bg1">
                <a:alpha val="30196"/>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400">
                <a:latin typeface="Times" panose="02020603050405020304" pitchFamily="18" charset="0"/>
              </a:endParaRPr>
            </a:p>
          </p:txBody>
        </p:sp>
        <p:sp>
          <p:nvSpPr>
            <p:cNvPr id="1034" name="Rectangle 8">
              <a:extLst>
                <a:ext uri="{FF2B5EF4-FFF2-40B4-BE49-F238E27FC236}">
                  <a16:creationId xmlns:a16="http://schemas.microsoft.com/office/drawing/2014/main" id="{CACB2B38-A36E-40FB-8678-110880E96570}"/>
                </a:ext>
              </a:extLst>
            </p:cNvPr>
            <p:cNvSpPr>
              <a:spLocks noChangeArrowheads="1"/>
            </p:cNvSpPr>
            <p:nvPr userDrawn="1"/>
          </p:nvSpPr>
          <p:spPr bwMode="auto">
            <a:xfrm>
              <a:off x="4267200" y="6553200"/>
              <a:ext cx="152400" cy="152400"/>
            </a:xfrm>
            <a:prstGeom prst="rect">
              <a:avLst/>
            </a:prstGeom>
            <a:solidFill>
              <a:schemeClr val="bg1">
                <a:alpha val="10196"/>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400">
                <a:latin typeface="Times" panose="02020603050405020304" pitchFamily="18" charset="0"/>
              </a:endParaRPr>
            </a:p>
          </p:txBody>
        </p:sp>
        <p:sp>
          <p:nvSpPr>
            <p:cNvPr id="1035" name="Rectangle 9">
              <a:extLst>
                <a:ext uri="{FF2B5EF4-FFF2-40B4-BE49-F238E27FC236}">
                  <a16:creationId xmlns:a16="http://schemas.microsoft.com/office/drawing/2014/main" id="{00F2BD37-2D63-4E08-AD6F-E86BC9BD8A8C}"/>
                </a:ext>
              </a:extLst>
            </p:cNvPr>
            <p:cNvSpPr>
              <a:spLocks noChangeArrowheads="1"/>
            </p:cNvSpPr>
            <p:nvPr userDrawn="1"/>
          </p:nvSpPr>
          <p:spPr bwMode="auto">
            <a:xfrm>
              <a:off x="5791200" y="6553200"/>
              <a:ext cx="152400" cy="152400"/>
            </a:xfrm>
            <a:prstGeom prst="rect">
              <a:avLst/>
            </a:prstGeom>
            <a:solidFill>
              <a:schemeClr val="bg1">
                <a:alpha val="30196"/>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400">
                <a:latin typeface="Times" panose="02020603050405020304" pitchFamily="18" charset="0"/>
              </a:endParaRPr>
            </a:p>
          </p:txBody>
        </p:sp>
        <p:sp>
          <p:nvSpPr>
            <p:cNvPr id="1036" name="Rectangle 10">
              <a:extLst>
                <a:ext uri="{FF2B5EF4-FFF2-40B4-BE49-F238E27FC236}">
                  <a16:creationId xmlns:a16="http://schemas.microsoft.com/office/drawing/2014/main" id="{16E9C77C-AA89-4D3D-8BF6-7C9284F7B278}"/>
                </a:ext>
              </a:extLst>
            </p:cNvPr>
            <p:cNvSpPr>
              <a:spLocks noChangeArrowheads="1"/>
            </p:cNvSpPr>
            <p:nvPr userDrawn="1"/>
          </p:nvSpPr>
          <p:spPr bwMode="auto">
            <a:xfrm>
              <a:off x="4572000" y="6553200"/>
              <a:ext cx="152400" cy="152400"/>
            </a:xfrm>
            <a:prstGeom prst="rect">
              <a:avLst/>
            </a:prstGeom>
            <a:solidFill>
              <a:schemeClr val="bg1">
                <a:alpha val="10196"/>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400">
                <a:latin typeface="Times" panose="02020603050405020304" pitchFamily="18" charset="0"/>
              </a:endParaRPr>
            </a:p>
          </p:txBody>
        </p:sp>
        <p:sp>
          <p:nvSpPr>
            <p:cNvPr id="1037" name="Rectangle 11">
              <a:extLst>
                <a:ext uri="{FF2B5EF4-FFF2-40B4-BE49-F238E27FC236}">
                  <a16:creationId xmlns:a16="http://schemas.microsoft.com/office/drawing/2014/main" id="{44D55E71-D547-4EA3-87D2-4217DA41935B}"/>
                </a:ext>
              </a:extLst>
            </p:cNvPr>
            <p:cNvSpPr>
              <a:spLocks noChangeArrowheads="1"/>
            </p:cNvSpPr>
            <p:nvPr userDrawn="1"/>
          </p:nvSpPr>
          <p:spPr bwMode="auto">
            <a:xfrm>
              <a:off x="6096000" y="6553200"/>
              <a:ext cx="152400" cy="152400"/>
            </a:xfrm>
            <a:prstGeom prst="rect">
              <a:avLst/>
            </a:prstGeom>
            <a:solidFill>
              <a:schemeClr val="bg1">
                <a:alpha val="39999"/>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400">
                <a:latin typeface="Times" panose="02020603050405020304" pitchFamily="18" charset="0"/>
              </a:endParaRPr>
            </a:p>
          </p:txBody>
        </p:sp>
        <p:sp>
          <p:nvSpPr>
            <p:cNvPr id="1038" name="Rectangle 12">
              <a:extLst>
                <a:ext uri="{FF2B5EF4-FFF2-40B4-BE49-F238E27FC236}">
                  <a16:creationId xmlns:a16="http://schemas.microsoft.com/office/drawing/2014/main" id="{923CBAA1-3208-45B5-A609-B001B78ACF53}"/>
                </a:ext>
              </a:extLst>
            </p:cNvPr>
            <p:cNvSpPr>
              <a:spLocks noChangeArrowheads="1"/>
            </p:cNvSpPr>
            <p:nvPr userDrawn="1"/>
          </p:nvSpPr>
          <p:spPr bwMode="auto">
            <a:xfrm>
              <a:off x="4876800" y="6553200"/>
              <a:ext cx="152400" cy="152400"/>
            </a:xfrm>
            <a:prstGeom prst="rect">
              <a:avLst/>
            </a:prstGeom>
            <a:solidFill>
              <a:schemeClr val="bg1">
                <a:alpha val="2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400">
                <a:latin typeface="Times" panose="02020603050405020304" pitchFamily="18" charset="0"/>
              </a:endParaRPr>
            </a:p>
          </p:txBody>
        </p:sp>
        <p:sp>
          <p:nvSpPr>
            <p:cNvPr id="1039" name="Rectangle 13">
              <a:extLst>
                <a:ext uri="{FF2B5EF4-FFF2-40B4-BE49-F238E27FC236}">
                  <a16:creationId xmlns:a16="http://schemas.microsoft.com/office/drawing/2014/main" id="{4CA0907E-FFCA-4FD1-B681-2E15C9B9CDAE}"/>
                </a:ext>
              </a:extLst>
            </p:cNvPr>
            <p:cNvSpPr>
              <a:spLocks noChangeArrowheads="1"/>
            </p:cNvSpPr>
            <p:nvPr userDrawn="1"/>
          </p:nvSpPr>
          <p:spPr bwMode="auto">
            <a:xfrm>
              <a:off x="6400800" y="6553200"/>
              <a:ext cx="152400" cy="152400"/>
            </a:xfrm>
            <a:prstGeom prst="rect">
              <a:avLst/>
            </a:prstGeom>
            <a:solidFill>
              <a:schemeClr val="bg1">
                <a:alpha val="39999"/>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400">
                <a:latin typeface="Times" panose="02020603050405020304" pitchFamily="18" charset="0"/>
              </a:endParaRPr>
            </a:p>
          </p:txBody>
        </p:sp>
        <p:sp>
          <p:nvSpPr>
            <p:cNvPr id="1040" name="Rectangle 14">
              <a:extLst>
                <a:ext uri="{FF2B5EF4-FFF2-40B4-BE49-F238E27FC236}">
                  <a16:creationId xmlns:a16="http://schemas.microsoft.com/office/drawing/2014/main" id="{C14678F4-3DB0-4EBF-9878-3126FA55CD41}"/>
                </a:ext>
              </a:extLst>
            </p:cNvPr>
            <p:cNvSpPr>
              <a:spLocks noChangeArrowheads="1"/>
            </p:cNvSpPr>
            <p:nvPr userDrawn="1"/>
          </p:nvSpPr>
          <p:spPr bwMode="auto">
            <a:xfrm>
              <a:off x="5181600" y="6553200"/>
              <a:ext cx="152400" cy="152400"/>
            </a:xfrm>
            <a:prstGeom prst="rect">
              <a:avLst/>
            </a:prstGeom>
            <a:solidFill>
              <a:schemeClr val="bg1">
                <a:alpha val="2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400">
                <a:latin typeface="Times" panose="02020603050405020304" pitchFamily="18" charset="0"/>
              </a:endParaRPr>
            </a:p>
          </p:txBody>
        </p:sp>
        <p:sp>
          <p:nvSpPr>
            <p:cNvPr id="1041" name="Rectangle 15">
              <a:extLst>
                <a:ext uri="{FF2B5EF4-FFF2-40B4-BE49-F238E27FC236}">
                  <a16:creationId xmlns:a16="http://schemas.microsoft.com/office/drawing/2014/main" id="{0144C949-A6E6-4906-8F16-2A28221C650E}"/>
                </a:ext>
              </a:extLst>
            </p:cNvPr>
            <p:cNvSpPr>
              <a:spLocks noChangeArrowheads="1"/>
            </p:cNvSpPr>
            <p:nvPr userDrawn="1"/>
          </p:nvSpPr>
          <p:spPr bwMode="auto">
            <a:xfrm>
              <a:off x="7924800" y="6553200"/>
              <a:ext cx="152400" cy="152400"/>
            </a:xfrm>
            <a:prstGeom prst="rect">
              <a:avLst/>
            </a:prstGeom>
            <a:solidFill>
              <a:schemeClr val="bg1">
                <a:alpha val="70195"/>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400">
                <a:latin typeface="Times" panose="02020603050405020304" pitchFamily="18" charset="0"/>
              </a:endParaRPr>
            </a:p>
          </p:txBody>
        </p:sp>
        <p:sp>
          <p:nvSpPr>
            <p:cNvPr id="1042" name="Rectangle 16">
              <a:extLst>
                <a:ext uri="{FF2B5EF4-FFF2-40B4-BE49-F238E27FC236}">
                  <a16:creationId xmlns:a16="http://schemas.microsoft.com/office/drawing/2014/main" id="{9C502C76-6832-4DD1-BDE8-CB2C94EDADED}"/>
                </a:ext>
              </a:extLst>
            </p:cNvPr>
            <p:cNvSpPr>
              <a:spLocks noChangeArrowheads="1"/>
            </p:cNvSpPr>
            <p:nvPr userDrawn="1"/>
          </p:nvSpPr>
          <p:spPr bwMode="auto">
            <a:xfrm>
              <a:off x="6705600" y="6553200"/>
              <a:ext cx="152400" cy="152400"/>
            </a:xfrm>
            <a:prstGeom prst="rect">
              <a:avLst/>
            </a:prstGeom>
            <a:solidFill>
              <a:schemeClr val="bg1">
                <a:alpha val="50195"/>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400">
                <a:latin typeface="Times" panose="02020603050405020304" pitchFamily="18" charset="0"/>
              </a:endParaRPr>
            </a:p>
          </p:txBody>
        </p:sp>
        <p:sp>
          <p:nvSpPr>
            <p:cNvPr id="1043" name="Rectangle 17">
              <a:extLst>
                <a:ext uri="{FF2B5EF4-FFF2-40B4-BE49-F238E27FC236}">
                  <a16:creationId xmlns:a16="http://schemas.microsoft.com/office/drawing/2014/main" id="{CA3C7C9D-DEE9-49FC-804E-533E2E68911D}"/>
                </a:ext>
              </a:extLst>
            </p:cNvPr>
            <p:cNvSpPr>
              <a:spLocks noChangeArrowheads="1"/>
            </p:cNvSpPr>
            <p:nvPr userDrawn="1"/>
          </p:nvSpPr>
          <p:spPr bwMode="auto">
            <a:xfrm>
              <a:off x="8229600" y="6553200"/>
              <a:ext cx="152400" cy="152400"/>
            </a:xfrm>
            <a:prstGeom prst="rect">
              <a:avLst/>
            </a:prstGeom>
            <a:solidFill>
              <a:schemeClr val="bg1">
                <a:alpha val="70195"/>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400">
                <a:latin typeface="Times" panose="02020603050405020304" pitchFamily="18" charset="0"/>
              </a:endParaRPr>
            </a:p>
          </p:txBody>
        </p:sp>
        <p:sp>
          <p:nvSpPr>
            <p:cNvPr id="1044" name="Rectangle 18">
              <a:extLst>
                <a:ext uri="{FF2B5EF4-FFF2-40B4-BE49-F238E27FC236}">
                  <a16:creationId xmlns:a16="http://schemas.microsoft.com/office/drawing/2014/main" id="{9056DC3E-98DF-470F-A655-001C36EC9B6F}"/>
                </a:ext>
              </a:extLst>
            </p:cNvPr>
            <p:cNvSpPr>
              <a:spLocks noChangeArrowheads="1"/>
            </p:cNvSpPr>
            <p:nvPr userDrawn="1"/>
          </p:nvSpPr>
          <p:spPr bwMode="auto">
            <a:xfrm>
              <a:off x="7010400" y="6553200"/>
              <a:ext cx="152400" cy="152400"/>
            </a:xfrm>
            <a:prstGeom prst="rect">
              <a:avLst/>
            </a:prstGeom>
            <a:solidFill>
              <a:schemeClr val="bg1">
                <a:alpha val="50195"/>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400">
                <a:latin typeface="Times" panose="02020603050405020304" pitchFamily="18" charset="0"/>
              </a:endParaRPr>
            </a:p>
          </p:txBody>
        </p:sp>
        <p:sp>
          <p:nvSpPr>
            <p:cNvPr id="1045" name="Rectangle 19">
              <a:extLst>
                <a:ext uri="{FF2B5EF4-FFF2-40B4-BE49-F238E27FC236}">
                  <a16:creationId xmlns:a16="http://schemas.microsoft.com/office/drawing/2014/main" id="{6FC616CA-B478-4437-BC88-43FAC7BA949A}"/>
                </a:ext>
              </a:extLst>
            </p:cNvPr>
            <p:cNvSpPr>
              <a:spLocks noChangeArrowheads="1"/>
            </p:cNvSpPr>
            <p:nvPr userDrawn="1"/>
          </p:nvSpPr>
          <p:spPr bwMode="auto">
            <a:xfrm>
              <a:off x="8534400" y="6553200"/>
              <a:ext cx="152400" cy="152400"/>
            </a:xfrm>
            <a:prstGeom prst="rect">
              <a:avLst/>
            </a:prstGeom>
            <a:solidFill>
              <a:schemeClr val="bg1">
                <a:alpha val="90195"/>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400">
                <a:latin typeface="Times" panose="02020603050405020304" pitchFamily="18" charset="0"/>
              </a:endParaRPr>
            </a:p>
          </p:txBody>
        </p:sp>
        <p:sp>
          <p:nvSpPr>
            <p:cNvPr id="1046" name="Rectangle 20">
              <a:extLst>
                <a:ext uri="{FF2B5EF4-FFF2-40B4-BE49-F238E27FC236}">
                  <a16:creationId xmlns:a16="http://schemas.microsoft.com/office/drawing/2014/main" id="{7ABD800C-097E-4ABD-9A3A-97E1BC6F02E3}"/>
                </a:ext>
              </a:extLst>
            </p:cNvPr>
            <p:cNvSpPr>
              <a:spLocks noChangeArrowheads="1"/>
            </p:cNvSpPr>
            <p:nvPr userDrawn="1"/>
          </p:nvSpPr>
          <p:spPr bwMode="auto">
            <a:xfrm>
              <a:off x="7315200" y="6553200"/>
              <a:ext cx="152400" cy="152400"/>
            </a:xfrm>
            <a:prstGeom prst="rect">
              <a:avLst/>
            </a:prstGeom>
            <a:solidFill>
              <a:schemeClr val="bg1">
                <a:alpha val="59999"/>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400">
                <a:latin typeface="Times" panose="02020603050405020304" pitchFamily="18" charset="0"/>
              </a:endParaRPr>
            </a:p>
          </p:txBody>
        </p:sp>
        <p:sp>
          <p:nvSpPr>
            <p:cNvPr id="1047" name="Rectangle 21">
              <a:extLst>
                <a:ext uri="{FF2B5EF4-FFF2-40B4-BE49-F238E27FC236}">
                  <a16:creationId xmlns:a16="http://schemas.microsoft.com/office/drawing/2014/main" id="{C774D6D2-F2F8-4B71-937C-E3EAFF94FCEB}"/>
                </a:ext>
              </a:extLst>
            </p:cNvPr>
            <p:cNvSpPr>
              <a:spLocks noChangeArrowheads="1"/>
            </p:cNvSpPr>
            <p:nvPr userDrawn="1"/>
          </p:nvSpPr>
          <p:spPr bwMode="auto">
            <a:xfrm>
              <a:off x="8839200" y="6553200"/>
              <a:ext cx="152400" cy="152400"/>
            </a:xfrm>
            <a:prstGeom prst="rect">
              <a:avLst/>
            </a:prstGeom>
            <a:solidFill>
              <a:schemeClr val="bg1">
                <a:alpha val="90195"/>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400">
                <a:latin typeface="Times" panose="02020603050405020304" pitchFamily="18" charset="0"/>
              </a:endParaRPr>
            </a:p>
          </p:txBody>
        </p:sp>
        <p:sp>
          <p:nvSpPr>
            <p:cNvPr id="1048" name="Rectangle 22">
              <a:extLst>
                <a:ext uri="{FF2B5EF4-FFF2-40B4-BE49-F238E27FC236}">
                  <a16:creationId xmlns:a16="http://schemas.microsoft.com/office/drawing/2014/main" id="{E6345339-CC00-463A-9B9A-01512C214A75}"/>
                </a:ext>
              </a:extLst>
            </p:cNvPr>
            <p:cNvSpPr>
              <a:spLocks noChangeArrowheads="1"/>
            </p:cNvSpPr>
            <p:nvPr userDrawn="1"/>
          </p:nvSpPr>
          <p:spPr bwMode="auto">
            <a:xfrm>
              <a:off x="7620000" y="6553200"/>
              <a:ext cx="152400" cy="152400"/>
            </a:xfrm>
            <a:prstGeom prst="rect">
              <a:avLst/>
            </a:prstGeom>
            <a:solidFill>
              <a:schemeClr val="bg1">
                <a:alpha val="59999"/>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sz="2400">
                <a:latin typeface="Times" panose="02020603050405020304" pitchFamily="18" charset="0"/>
              </a:endParaRPr>
            </a:p>
          </p:txBody>
        </p:sp>
      </p:grpSp>
      <p:sp>
        <p:nvSpPr>
          <p:cNvPr id="1028" name="Title Placeholder 1">
            <a:extLst>
              <a:ext uri="{FF2B5EF4-FFF2-40B4-BE49-F238E27FC236}">
                <a16:creationId xmlns:a16="http://schemas.microsoft.com/office/drawing/2014/main" id="{8B155ADD-05CE-420A-992F-6B21EB06D60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7C9E7886-2DC0-4FED-89CA-1243A14C1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D890AD1-164D-4740-9A54-C3458EAE9D6F}"/>
              </a:ext>
            </a:extLst>
          </p:cNvPr>
          <p:cNvSpPr>
            <a:spLocks noGrp="1"/>
          </p:cNvSpPr>
          <p:nvPr>
            <p:ph type="dt" sz="half" idx="2"/>
          </p:nvPr>
        </p:nvSpPr>
        <p:spPr>
          <a:xfrm>
            <a:off x="1295400" y="6400800"/>
            <a:ext cx="914400" cy="4572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014FAD3-FEE6-4635-935D-6620D4A351AB}" type="datetimeFigureOut">
              <a:rPr lang="en-US"/>
              <a:pPr>
                <a:defRPr/>
              </a:pPr>
              <a:t>10/23/2024</a:t>
            </a:fld>
            <a:endParaRPr lang="en-US" dirty="0"/>
          </a:p>
        </p:txBody>
      </p:sp>
      <p:sp>
        <p:nvSpPr>
          <p:cNvPr id="5" name="Footer Placeholder 4">
            <a:extLst>
              <a:ext uri="{FF2B5EF4-FFF2-40B4-BE49-F238E27FC236}">
                <a16:creationId xmlns:a16="http://schemas.microsoft.com/office/drawing/2014/main" id="{19703A34-260D-4EBF-8736-9B49F4FE85F7}"/>
              </a:ext>
            </a:extLst>
          </p:cNvPr>
          <p:cNvSpPr>
            <a:spLocks noGrp="1"/>
          </p:cNvSpPr>
          <p:nvPr>
            <p:ph type="ftr" sz="quarter" idx="3"/>
          </p:nvPr>
        </p:nvSpPr>
        <p:spPr>
          <a:xfrm>
            <a:off x="2286000" y="6400800"/>
            <a:ext cx="2895600" cy="45720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BE057B1-302C-4155-86F2-7FC03B06245A}"/>
              </a:ext>
            </a:extLst>
          </p:cNvPr>
          <p:cNvSpPr>
            <a:spLocks noGrp="1"/>
          </p:cNvSpPr>
          <p:nvPr>
            <p:ph type="sldNum" sz="quarter" idx="4"/>
          </p:nvPr>
        </p:nvSpPr>
        <p:spPr>
          <a:xfrm>
            <a:off x="7010400" y="6400800"/>
            <a:ext cx="2133600" cy="4572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1A607C9-0FB4-4717-BEF9-8372A041EE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7"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spd="med">
    <p:fade/>
  </p:transition>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rgbClr val="95B3D7"/>
        </a:buClr>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5B3D7"/>
        </a:buClr>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5B3D7"/>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B11F4C6-98DF-4990-8D22-EB870BD17946}"/>
              </a:ext>
            </a:extLst>
          </p:cNvPr>
          <p:cNvSpPr>
            <a:spLocks noGrp="1"/>
          </p:cNvSpPr>
          <p:nvPr>
            <p:ph type="ctrTitle"/>
          </p:nvPr>
        </p:nvSpPr>
        <p:spPr>
          <a:xfrm>
            <a:off x="228600" y="304800"/>
            <a:ext cx="8610600" cy="1470025"/>
          </a:xfrm>
        </p:spPr>
        <p:txBody>
          <a:bodyPr/>
          <a:lstStyle/>
          <a:p>
            <a:pPr eaLnBrk="1" hangingPunct="1"/>
            <a:r>
              <a:rPr lang="en-US" altLang="en-US" sz="4800" b="1" dirty="0">
                <a:latin typeface="Calibri" panose="020F0502020204030204" pitchFamily="34" charset="0"/>
              </a:rPr>
              <a:t>Probation and </a:t>
            </a:r>
            <a:br>
              <a:rPr lang="en-US" altLang="en-US" sz="4800" b="1" dirty="0">
                <a:latin typeface="Calibri" panose="020F0502020204030204" pitchFamily="34" charset="0"/>
              </a:rPr>
            </a:br>
            <a:r>
              <a:rPr lang="en-US" altLang="en-US" sz="4800" b="1" dirty="0">
                <a:latin typeface="Calibri" panose="020F0502020204030204" pitchFamily="34" charset="0"/>
              </a:rPr>
              <a:t>Post-Release Supervision</a:t>
            </a:r>
            <a:br>
              <a:rPr lang="en-US" altLang="en-US" sz="4000" b="1" dirty="0">
                <a:latin typeface="Calibri" panose="020F0502020204030204" pitchFamily="34" charset="0"/>
              </a:rPr>
            </a:br>
            <a:r>
              <a:rPr lang="en-US" altLang="en-US" sz="1800" i="1" dirty="0">
                <a:latin typeface="Calibri" panose="020F0502020204030204" pitchFamily="34" charset="0"/>
              </a:rPr>
              <a:t>Advanced Criminal Procedure for Magistrates</a:t>
            </a:r>
            <a:endParaRPr lang="en-US" altLang="en-US" sz="3600" dirty="0">
              <a:latin typeface="Calibri" panose="020F0502020204030204" pitchFamily="34" charset="0"/>
            </a:endParaRPr>
          </a:p>
        </p:txBody>
      </p:sp>
      <p:sp>
        <p:nvSpPr>
          <p:cNvPr id="5123" name="Subtitle 2">
            <a:extLst>
              <a:ext uri="{FF2B5EF4-FFF2-40B4-BE49-F238E27FC236}">
                <a16:creationId xmlns:a16="http://schemas.microsoft.com/office/drawing/2014/main" id="{4171B159-6417-465D-857B-0FD96AE0441C}"/>
              </a:ext>
            </a:extLst>
          </p:cNvPr>
          <p:cNvSpPr>
            <a:spLocks noGrp="1"/>
          </p:cNvSpPr>
          <p:nvPr>
            <p:ph type="subTitle" idx="1"/>
          </p:nvPr>
        </p:nvSpPr>
        <p:spPr/>
        <p:txBody>
          <a:bodyPr/>
          <a:lstStyle/>
          <a:p>
            <a:pPr eaLnBrk="1" hangingPunct="1"/>
            <a:r>
              <a:rPr lang="en-US" altLang="en-US" dirty="0">
                <a:latin typeface="Calibri" panose="020F0502020204030204" pitchFamily="34" charset="0"/>
              </a:rPr>
              <a:t>Jamie Markham</a:t>
            </a:r>
          </a:p>
          <a:p>
            <a:pPr eaLnBrk="1" hangingPunct="1"/>
            <a:r>
              <a:rPr lang="en-US" altLang="en-US" sz="2000" dirty="0">
                <a:latin typeface="Calibri" panose="020F0502020204030204" pitchFamily="34" charset="0"/>
              </a:rPr>
              <a:t>October 2024</a:t>
            </a:r>
            <a:endParaRPr lang="en-US" altLang="en-US" dirty="0">
              <a:latin typeface="Calibri" panose="020F0502020204030204"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F298E69-2EBC-4097-A73B-EF391332C51B}"/>
              </a:ext>
            </a:extLst>
          </p:cNvPr>
          <p:cNvSpPr>
            <a:spLocks noGrp="1"/>
          </p:cNvSpPr>
          <p:nvPr>
            <p:ph type="title"/>
          </p:nvPr>
        </p:nvSpPr>
        <p:spPr/>
        <p:txBody>
          <a:bodyPr/>
          <a:lstStyle/>
          <a:p>
            <a:pPr eaLnBrk="1" hangingPunct="1"/>
            <a:r>
              <a:rPr lang="en-US" altLang="en-US" sz="6000" b="1" dirty="0">
                <a:latin typeface="Calibri" panose="020F0502020204030204" pitchFamily="34" charset="0"/>
              </a:rPr>
              <a:t>G.S. </a:t>
            </a:r>
            <a:r>
              <a:rPr lang="en-US" altLang="en-US" sz="6000" b="1" dirty="0" err="1">
                <a:latin typeface="Calibri" panose="020F0502020204030204" pitchFamily="34" charset="0"/>
              </a:rPr>
              <a:t>15A</a:t>
            </a:r>
            <a:r>
              <a:rPr lang="en-US" altLang="en-US" sz="6000" b="1" dirty="0">
                <a:latin typeface="Calibri" panose="020F0502020204030204" pitchFamily="34" charset="0"/>
              </a:rPr>
              <a:t>-534(</a:t>
            </a:r>
            <a:r>
              <a:rPr lang="en-US" altLang="en-US" sz="6000" b="1" dirty="0" err="1">
                <a:latin typeface="Calibri" panose="020F0502020204030204" pitchFamily="34" charset="0"/>
              </a:rPr>
              <a:t>d2</a:t>
            </a:r>
            <a:r>
              <a:rPr lang="en-US" altLang="en-US" sz="6000" b="1" dirty="0">
                <a:latin typeface="Calibri" panose="020F0502020204030204" pitchFamily="34" charset="0"/>
              </a:rPr>
              <a:t>)</a:t>
            </a:r>
          </a:p>
        </p:txBody>
      </p:sp>
      <p:sp>
        <p:nvSpPr>
          <p:cNvPr id="5123" name="Content Placeholder 2">
            <a:extLst>
              <a:ext uri="{FF2B5EF4-FFF2-40B4-BE49-F238E27FC236}">
                <a16:creationId xmlns:a16="http://schemas.microsoft.com/office/drawing/2014/main" id="{5CB56D41-68E7-4686-82D3-34F011E53345}"/>
              </a:ext>
            </a:extLst>
          </p:cNvPr>
          <p:cNvSpPr>
            <a:spLocks noGrp="1"/>
          </p:cNvSpPr>
          <p:nvPr>
            <p:ph idx="1"/>
          </p:nvPr>
        </p:nvSpPr>
        <p:spPr/>
        <p:txBody>
          <a:bodyPr/>
          <a:lstStyle/>
          <a:p>
            <a:pPr eaLnBrk="1" hangingPunct="1"/>
            <a:r>
              <a:rPr lang="en-US" dirty="0"/>
              <a:t>“When conditions of pretrial release are being determined for a defendant who is charged with a felony offense and the defendant is currently on probation for a prior offense, a judicial official shall determine whether the defendant </a:t>
            </a:r>
            <a:r>
              <a:rPr lang="en-US" dirty="0">
                <a:highlight>
                  <a:srgbClr val="FFFF00"/>
                </a:highlight>
              </a:rPr>
              <a:t>poses a danger to the public</a:t>
            </a:r>
            <a:r>
              <a:rPr lang="en-US" dirty="0"/>
              <a:t> prior to imposing conditions of pretrial release and must record that determination in writing.”</a:t>
            </a:r>
            <a:endParaRPr lang="en-US" altLang="en-US" dirty="0">
              <a:latin typeface="Calibri" panose="020F0502020204030204" pitchFamily="34" charset="0"/>
            </a:endParaRPr>
          </a:p>
          <a:p>
            <a:pPr eaLnBrk="1" hangingPunct="1"/>
            <a:endParaRPr lang="en-US" altLang="en-US" sz="3600" dirty="0">
              <a:latin typeface="Calibri" panose="020F0502020204030204" pitchFamily="34"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F298E69-2EBC-4097-A73B-EF391332C51B}"/>
              </a:ext>
            </a:extLst>
          </p:cNvPr>
          <p:cNvSpPr>
            <a:spLocks noGrp="1"/>
          </p:cNvSpPr>
          <p:nvPr>
            <p:ph type="title"/>
          </p:nvPr>
        </p:nvSpPr>
        <p:spPr/>
        <p:txBody>
          <a:bodyPr/>
          <a:lstStyle/>
          <a:p>
            <a:pPr eaLnBrk="1" hangingPunct="1"/>
            <a:r>
              <a:rPr lang="en-US" altLang="en-US" sz="6000" b="1" dirty="0">
                <a:latin typeface="Calibri" panose="020F0502020204030204" pitchFamily="34" charset="0"/>
              </a:rPr>
              <a:t>Probation</a:t>
            </a:r>
          </a:p>
        </p:txBody>
      </p:sp>
      <p:sp>
        <p:nvSpPr>
          <p:cNvPr id="5123" name="Content Placeholder 2">
            <a:extLst>
              <a:ext uri="{FF2B5EF4-FFF2-40B4-BE49-F238E27FC236}">
                <a16:creationId xmlns:a16="http://schemas.microsoft.com/office/drawing/2014/main" id="{5CB56D41-68E7-4686-82D3-34F011E53345}"/>
              </a:ext>
            </a:extLst>
          </p:cNvPr>
          <p:cNvSpPr>
            <a:spLocks noGrp="1"/>
          </p:cNvSpPr>
          <p:nvPr>
            <p:ph idx="1"/>
          </p:nvPr>
        </p:nvSpPr>
        <p:spPr/>
        <p:txBody>
          <a:bodyPr/>
          <a:lstStyle/>
          <a:p>
            <a:pPr eaLnBrk="1" hangingPunct="1"/>
            <a:r>
              <a:rPr lang="en-US" altLang="en-US" dirty="0">
                <a:latin typeface="Calibri" panose="020F0502020204030204" pitchFamily="34" charset="0"/>
              </a:rPr>
              <a:t>Magistrate must determine whether defendant “poses a danger to the public” before releasing</a:t>
            </a:r>
          </a:p>
          <a:p>
            <a:pPr lvl="1" eaLnBrk="1" hangingPunct="1"/>
            <a:r>
              <a:rPr lang="en-US" altLang="en-US" dirty="0">
                <a:latin typeface="Calibri" panose="020F0502020204030204" pitchFamily="34" charset="0"/>
              </a:rPr>
              <a:t>If not dangerous, set conditions as usual</a:t>
            </a:r>
          </a:p>
          <a:p>
            <a:pPr lvl="1" eaLnBrk="1" hangingPunct="1"/>
            <a:r>
              <a:rPr lang="en-US" altLang="en-US" dirty="0">
                <a:latin typeface="Calibri" panose="020F0502020204030204" pitchFamily="34" charset="0"/>
              </a:rPr>
              <a:t>If dangerous: set secured bond </a:t>
            </a:r>
            <a:r>
              <a:rPr lang="en-US" altLang="en-US" u="sng" dirty="0">
                <a:latin typeface="Calibri" panose="020F0502020204030204" pitchFamily="34" charset="0"/>
              </a:rPr>
              <a:t>or</a:t>
            </a:r>
            <a:r>
              <a:rPr lang="en-US" altLang="en-US" dirty="0">
                <a:latin typeface="Calibri" panose="020F0502020204030204" pitchFamily="34" charset="0"/>
              </a:rPr>
              <a:t> bond + EHA</a:t>
            </a:r>
          </a:p>
          <a:p>
            <a:pPr lvl="1" eaLnBrk="1" hangingPunct="1"/>
            <a:r>
              <a:rPr lang="en-US" altLang="en-US" dirty="0">
                <a:latin typeface="Calibri" panose="020F0502020204030204" pitchFamily="34" charset="0"/>
              </a:rPr>
              <a:t>If you have insufficient information on dangerousness . . . </a:t>
            </a:r>
          </a:p>
          <a:p>
            <a:pPr lvl="1" eaLnBrk="1" hangingPunct="1"/>
            <a:endParaRPr lang="en-US" altLang="en-US" dirty="0">
              <a:latin typeface="Calibri" panose="020F0502020204030204" pitchFamily="34" charset="0"/>
            </a:endParaRPr>
          </a:p>
          <a:p>
            <a:pPr eaLnBrk="1" hangingPunct="1"/>
            <a:endParaRPr lang="en-US" altLang="en-US" sz="3600" dirty="0">
              <a:latin typeface="Calibri" panose="020F0502020204030204" pitchFamily="34" charset="0"/>
            </a:endParaRPr>
          </a:p>
        </p:txBody>
      </p:sp>
    </p:spTree>
    <p:extLst>
      <p:ext uri="{BB962C8B-B14F-4D97-AF65-F5344CB8AC3E}">
        <p14:creationId xmlns:p14="http://schemas.microsoft.com/office/powerpoint/2010/main" val="2981404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F298E69-2EBC-4097-A73B-EF391332C51B}"/>
              </a:ext>
            </a:extLst>
          </p:cNvPr>
          <p:cNvSpPr>
            <a:spLocks noGrp="1"/>
          </p:cNvSpPr>
          <p:nvPr>
            <p:ph type="title"/>
          </p:nvPr>
        </p:nvSpPr>
        <p:spPr/>
        <p:txBody>
          <a:bodyPr/>
          <a:lstStyle/>
          <a:p>
            <a:pPr eaLnBrk="1" hangingPunct="1"/>
            <a:r>
              <a:rPr lang="en-US" altLang="en-US" sz="6000" b="1" dirty="0">
                <a:latin typeface="Calibri" panose="020F0502020204030204" pitchFamily="34" charset="0"/>
              </a:rPr>
              <a:t>Probation</a:t>
            </a:r>
          </a:p>
        </p:txBody>
      </p:sp>
      <p:sp>
        <p:nvSpPr>
          <p:cNvPr id="5123" name="Content Placeholder 2">
            <a:extLst>
              <a:ext uri="{FF2B5EF4-FFF2-40B4-BE49-F238E27FC236}">
                <a16:creationId xmlns:a16="http://schemas.microsoft.com/office/drawing/2014/main" id="{5CB56D41-68E7-4686-82D3-34F011E53345}"/>
              </a:ext>
            </a:extLst>
          </p:cNvPr>
          <p:cNvSpPr>
            <a:spLocks noGrp="1"/>
          </p:cNvSpPr>
          <p:nvPr>
            <p:ph idx="1"/>
          </p:nvPr>
        </p:nvSpPr>
        <p:spPr>
          <a:xfrm>
            <a:off x="457200" y="1383002"/>
            <a:ext cx="8229600" cy="4525963"/>
          </a:xfrm>
        </p:spPr>
        <p:txBody>
          <a:bodyPr/>
          <a:lstStyle/>
          <a:p>
            <a:r>
              <a:rPr lang="en-US" sz="2400" dirty="0">
                <a:latin typeface="Calibri" panose="020F0502020204030204" pitchFamily="34" charset="0"/>
                <a:cs typeface="Calibri" panose="020F0502020204030204" pitchFamily="34" charset="0"/>
              </a:rPr>
              <a:t>If you have insufficient information about dangerousness . . . </a:t>
            </a:r>
          </a:p>
          <a:p>
            <a:pPr lvl="1"/>
            <a:r>
              <a:rPr lang="en-US" sz="2400" dirty="0">
                <a:latin typeface="Calibri" panose="020F0502020204030204" pitchFamily="34" charset="0"/>
                <a:cs typeface="Calibri" panose="020F0502020204030204" pitchFamily="34" charset="0"/>
              </a:rPr>
              <a:t>Retain the defendant in custody </a:t>
            </a:r>
          </a:p>
          <a:p>
            <a:pPr lvl="1"/>
            <a:r>
              <a:rPr lang="en-US" sz="2400" dirty="0">
                <a:latin typeface="Calibri" panose="020F0502020204030204" pitchFamily="34" charset="0"/>
                <a:cs typeface="Calibri" panose="020F0502020204030204" pitchFamily="34" charset="0"/>
              </a:rPr>
              <a:t>Record the basis for your decision that additional information is needed to determine whether the defendant poses a danger to the public and the nature of the necessary information</a:t>
            </a:r>
          </a:p>
          <a:p>
            <a:pPr lvl="1"/>
            <a:r>
              <a:rPr lang="en-US" sz="2400" dirty="0">
                <a:latin typeface="Calibri" panose="020F0502020204030204" pitchFamily="34" charset="0"/>
                <a:cs typeface="Calibri" panose="020F0502020204030204" pitchFamily="34" charset="0"/>
              </a:rPr>
              <a:t>Set a first appearance before a judge within 72 hours of the time of arrest (or 96 hours if the courthouse is closed for transactions for a period longer than 72 hours)</a:t>
            </a:r>
          </a:p>
          <a:p>
            <a:pPr lvl="1"/>
            <a:r>
              <a:rPr lang="en-US" sz="2400" dirty="0">
                <a:latin typeface="Calibri" panose="020F0502020204030204" pitchFamily="34" charset="0"/>
                <a:cs typeface="Calibri" panose="020F0502020204030204" pitchFamily="34" charset="0"/>
              </a:rPr>
              <a:t>If the necessary information is provided to the court at any time prior to the first appearance, the first available judicial official shall set the conditions of pretrial release</a:t>
            </a:r>
            <a:endParaRPr lang="en-US" altLang="en-US" sz="2400" dirty="0">
              <a:latin typeface="Calibri" panose="020F0502020204030204" pitchFamily="34" charset="0"/>
              <a:cs typeface="Calibri" panose="020F0502020204030204" pitchFamily="34" charset="0"/>
            </a:endParaRPr>
          </a:p>
          <a:p>
            <a:pPr eaLnBrk="1" hangingPunct="1"/>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08440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fade">
                                      <p:cBhvr>
                                        <p:cTn id="22"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F298E69-2EBC-4097-A73B-EF391332C51B}"/>
              </a:ext>
            </a:extLst>
          </p:cNvPr>
          <p:cNvSpPr>
            <a:spLocks noGrp="1"/>
          </p:cNvSpPr>
          <p:nvPr>
            <p:ph type="title"/>
          </p:nvPr>
        </p:nvSpPr>
        <p:spPr/>
        <p:txBody>
          <a:bodyPr/>
          <a:lstStyle/>
          <a:p>
            <a:pPr eaLnBrk="1" hangingPunct="1"/>
            <a:r>
              <a:rPr lang="en-US" altLang="en-US" sz="6000" b="1" dirty="0">
                <a:latin typeface="Calibri" panose="020F0502020204030204" pitchFamily="34" charset="0"/>
              </a:rPr>
              <a:t>Probation</a:t>
            </a:r>
          </a:p>
        </p:txBody>
      </p:sp>
      <p:sp>
        <p:nvSpPr>
          <p:cNvPr id="5123" name="Content Placeholder 2">
            <a:extLst>
              <a:ext uri="{FF2B5EF4-FFF2-40B4-BE49-F238E27FC236}">
                <a16:creationId xmlns:a16="http://schemas.microsoft.com/office/drawing/2014/main" id="{5CB56D41-68E7-4686-82D3-34F011E53345}"/>
              </a:ext>
            </a:extLst>
          </p:cNvPr>
          <p:cNvSpPr>
            <a:spLocks noGrp="1"/>
          </p:cNvSpPr>
          <p:nvPr>
            <p:ph idx="1"/>
          </p:nvPr>
        </p:nvSpPr>
        <p:spPr>
          <a:xfrm>
            <a:off x="533400" y="1438420"/>
            <a:ext cx="8229600" cy="4525963"/>
          </a:xfrm>
        </p:spPr>
        <p:txBody>
          <a:bodyPr/>
          <a:lstStyle/>
          <a:p>
            <a:r>
              <a:rPr lang="en-US" sz="2400" dirty="0">
                <a:latin typeface="Calibri" panose="020F0502020204030204" pitchFamily="34" charset="0"/>
                <a:cs typeface="Calibri" panose="020F0502020204030204" pitchFamily="34" charset="0"/>
              </a:rPr>
              <a:t>If you have insufficient information about dangerousness . . . </a:t>
            </a:r>
          </a:p>
          <a:p>
            <a:pPr eaLnBrk="1" hangingPunct="1"/>
            <a:endParaRPr lang="en-US" altLang="en-US" sz="24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D2D0473-8F29-44BA-BCBF-917490F7BC0D}"/>
              </a:ext>
            </a:extLst>
          </p:cNvPr>
          <p:cNvPicPr>
            <a:picLocks noChangeAspect="1"/>
          </p:cNvPicPr>
          <p:nvPr/>
        </p:nvPicPr>
        <p:blipFill>
          <a:blip r:embed="rId3"/>
          <a:stretch>
            <a:fillRect/>
          </a:stretch>
        </p:blipFill>
        <p:spPr>
          <a:xfrm>
            <a:off x="0" y="2289141"/>
            <a:ext cx="9144000" cy="27621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390230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7BD786-5902-46D6-A85C-8F5EAB71DFEE}"/>
              </a:ext>
            </a:extLst>
          </p:cNvPr>
          <p:cNvSpPr>
            <a:spLocks noGrp="1"/>
          </p:cNvSpPr>
          <p:nvPr>
            <p:ph type="title"/>
          </p:nvPr>
        </p:nvSpPr>
        <p:spPr>
          <a:xfrm>
            <a:off x="533400" y="2971800"/>
            <a:ext cx="8229600" cy="1143000"/>
          </a:xfrm>
        </p:spPr>
        <p:txBody>
          <a:bodyPr/>
          <a:lstStyle/>
          <a:p>
            <a:pPr eaLnBrk="1" hangingPunct="1"/>
            <a:r>
              <a:rPr lang="en-US" altLang="en-US" sz="5400" b="1" dirty="0">
                <a:latin typeface="Calibri" panose="020F0502020204030204" pitchFamily="34" charset="0"/>
              </a:rPr>
              <a:t>Arrested for probation </a:t>
            </a:r>
            <a:br>
              <a:rPr lang="en-US" altLang="en-US" sz="5400" b="1" dirty="0">
                <a:latin typeface="Calibri" panose="020F0502020204030204" pitchFamily="34" charset="0"/>
              </a:rPr>
            </a:br>
            <a:r>
              <a:rPr lang="en-US" altLang="en-US" sz="5400" b="1" dirty="0">
                <a:latin typeface="Calibri" panose="020F0502020204030204" pitchFamily="34" charset="0"/>
              </a:rPr>
              <a:t>violation with (a) felony charge pending, or (b) prior crime requiring sex offender registration</a:t>
            </a:r>
          </a:p>
        </p:txBody>
      </p:sp>
    </p:spTree>
    <p:extLst>
      <p:ext uri="{BB962C8B-B14F-4D97-AF65-F5344CB8AC3E}">
        <p14:creationId xmlns:p14="http://schemas.microsoft.com/office/powerpoint/2010/main" val="306573767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88067A68-D4C5-4354-BC72-2B05C48AF6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 y="0"/>
            <a:ext cx="9221788" cy="641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04FE4107-62D6-4368-B33A-7DE2FFB27916}"/>
              </a:ext>
            </a:extLst>
          </p:cNvPr>
          <p:cNvSpPr txBox="1"/>
          <p:nvPr/>
        </p:nvSpPr>
        <p:spPr>
          <a:xfrm>
            <a:off x="3505200" y="228600"/>
            <a:ext cx="2323072"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defRPr/>
            </a:pPr>
            <a:r>
              <a:rPr lang="en-US" sz="2800" dirty="0"/>
              <a:t>AOC-CR-272</a:t>
            </a:r>
          </a:p>
          <a:p>
            <a:pPr algn="ctr">
              <a:defRPr/>
            </a:pPr>
            <a:r>
              <a:rPr lang="en-US" sz="2800" dirty="0"/>
              <a:t>Side Two</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27306FD-9EC4-463B-A0A3-50446283882B}"/>
              </a:ext>
            </a:extLst>
          </p:cNvPr>
          <p:cNvSpPr>
            <a:spLocks noGrp="1"/>
          </p:cNvSpPr>
          <p:nvPr>
            <p:ph type="title"/>
          </p:nvPr>
        </p:nvSpPr>
        <p:spPr/>
        <p:txBody>
          <a:bodyPr/>
          <a:lstStyle/>
          <a:p>
            <a:pPr eaLnBrk="1" hangingPunct="1"/>
            <a:r>
              <a:rPr lang="en-US" altLang="en-US" sz="6000" b="1" dirty="0">
                <a:latin typeface="Calibri" panose="020F0502020204030204" pitchFamily="34" charset="0"/>
              </a:rPr>
              <a:t>Probation</a:t>
            </a:r>
          </a:p>
        </p:txBody>
      </p:sp>
      <p:sp>
        <p:nvSpPr>
          <p:cNvPr id="5123" name="Content Placeholder 2">
            <a:extLst>
              <a:ext uri="{FF2B5EF4-FFF2-40B4-BE49-F238E27FC236}">
                <a16:creationId xmlns:a16="http://schemas.microsoft.com/office/drawing/2014/main" id="{E91160D3-E31C-4485-9AD0-1AC1D60EDE66}"/>
              </a:ext>
            </a:extLst>
          </p:cNvPr>
          <p:cNvSpPr>
            <a:spLocks noGrp="1"/>
          </p:cNvSpPr>
          <p:nvPr>
            <p:ph idx="1"/>
          </p:nvPr>
        </p:nvSpPr>
        <p:spPr>
          <a:xfrm>
            <a:off x="0" y="1417638"/>
            <a:ext cx="8915400" cy="4525963"/>
          </a:xfrm>
        </p:spPr>
        <p:txBody>
          <a:bodyPr/>
          <a:lstStyle/>
          <a:p>
            <a:pPr eaLnBrk="1" hangingPunct="1"/>
            <a:r>
              <a:rPr lang="en-US" altLang="en-US" sz="3600" dirty="0">
                <a:latin typeface="Calibri" panose="020F0502020204030204" pitchFamily="34" charset="0"/>
              </a:rPr>
              <a:t>Arrested for a probation violation and:</a:t>
            </a:r>
          </a:p>
          <a:p>
            <a:pPr lvl="1" eaLnBrk="1" hangingPunct="1"/>
            <a:r>
              <a:rPr lang="en-US" altLang="en-US" dirty="0">
                <a:latin typeface="Calibri" panose="020F0502020204030204" pitchFamily="34" charset="0"/>
              </a:rPr>
              <a:t>Has pending felony charges</a:t>
            </a:r>
          </a:p>
          <a:p>
            <a:pPr lvl="1" eaLnBrk="1" hangingPunct="1"/>
            <a:r>
              <a:rPr lang="en-US" altLang="en-US" dirty="0">
                <a:latin typeface="Calibri" panose="020F0502020204030204" pitchFamily="34" charset="0"/>
              </a:rPr>
              <a:t>Has ever been convicted of a crime that requires sex offender registration</a:t>
            </a:r>
          </a:p>
          <a:p>
            <a:pPr eaLnBrk="1" hangingPunct="1"/>
            <a:r>
              <a:rPr lang="en-US" altLang="en-US" dirty="0">
                <a:latin typeface="Calibri" panose="020F0502020204030204" pitchFamily="34" charset="0"/>
              </a:rPr>
              <a:t>For these probationers, magistrate must first assess “danger to public”</a:t>
            </a:r>
          </a:p>
          <a:p>
            <a:pPr lvl="1" eaLnBrk="1" hangingPunct="1"/>
            <a:r>
              <a:rPr lang="en-US" altLang="en-US" dirty="0">
                <a:latin typeface="Calibri" panose="020F0502020204030204" pitchFamily="34" charset="0"/>
              </a:rPr>
              <a:t>If not dangerous, set conditions as usual</a:t>
            </a:r>
          </a:p>
          <a:p>
            <a:pPr lvl="1" eaLnBrk="1" hangingPunct="1"/>
            <a:r>
              <a:rPr lang="en-US" altLang="en-US" dirty="0">
                <a:latin typeface="Calibri" panose="020F0502020204030204" pitchFamily="34" charset="0"/>
              </a:rPr>
              <a:t>If dangerous, deny release pending violation hearing</a:t>
            </a:r>
          </a:p>
          <a:p>
            <a:pPr lvl="1" eaLnBrk="1" hangingPunct="1"/>
            <a:r>
              <a:rPr lang="en-US" altLang="en-US" dirty="0">
                <a:latin typeface="Calibri" panose="020F0502020204030204" pitchFamily="34" charset="0"/>
              </a:rPr>
              <a:t>If insufficient information, retain defendant in custody for up to seven days to obtain sufficient information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Effect transition="in" filter="fade">
                                      <p:cBhvr>
                                        <p:cTn id="7" dur="500"/>
                                        <p:tgtEl>
                                          <p:spTgt spid="512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5" end="5"/>
                                            </p:txEl>
                                          </p:spTgt>
                                        </p:tgtEl>
                                        <p:attrNameLst>
                                          <p:attrName>style.visibility</p:attrName>
                                        </p:attrNameLst>
                                      </p:cBhvr>
                                      <p:to>
                                        <p:strVal val="visible"/>
                                      </p:to>
                                    </p:set>
                                    <p:animEffect transition="in" filter="fade">
                                      <p:cBhvr>
                                        <p:cTn id="12" dur="500"/>
                                        <p:tgtEl>
                                          <p:spTgt spid="512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Effect transition="in" filter="fade">
                                      <p:cBhvr>
                                        <p:cTn id="15" dur="500"/>
                                        <p:tgtEl>
                                          <p:spTgt spid="512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123">
                                            <p:txEl>
                                              <p:pRg st="6" end="6"/>
                                            </p:txEl>
                                          </p:spTgt>
                                        </p:tgtEl>
                                        <p:attrNameLst>
                                          <p:attrName>style.visibility</p:attrName>
                                        </p:attrNameLst>
                                      </p:cBhvr>
                                      <p:to>
                                        <p:strVal val="visible"/>
                                      </p:to>
                                    </p:set>
                                    <p:animEffect transition="in" filter="fade">
                                      <p:cBhvr>
                                        <p:cTn id="18"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2BC7B7-E8A2-4323-8F1C-879CAF0125AA}"/>
              </a:ext>
            </a:extLst>
          </p:cNvPr>
          <p:cNvPicPr>
            <a:picLocks noChangeAspect="1"/>
          </p:cNvPicPr>
          <p:nvPr/>
        </p:nvPicPr>
        <p:blipFill>
          <a:blip r:embed="rId3"/>
          <a:stretch>
            <a:fillRect/>
          </a:stretch>
        </p:blipFill>
        <p:spPr>
          <a:xfrm>
            <a:off x="0" y="381000"/>
            <a:ext cx="9144000" cy="5983899"/>
          </a:xfrm>
          <a:prstGeom prst="rect">
            <a:avLst/>
          </a:prstGeom>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4145B1A-C86D-433D-B462-C9AE9B115242}"/>
              </a:ext>
            </a:extLst>
          </p:cNvPr>
          <p:cNvSpPr>
            <a:spLocks noGrp="1"/>
          </p:cNvSpPr>
          <p:nvPr>
            <p:ph type="title"/>
          </p:nvPr>
        </p:nvSpPr>
        <p:spPr/>
        <p:txBody>
          <a:bodyPr/>
          <a:lstStyle/>
          <a:p>
            <a:pPr eaLnBrk="1" hangingPunct="1"/>
            <a:r>
              <a:rPr lang="en-US" altLang="en-US" sz="6000" b="1" dirty="0">
                <a:latin typeface="Calibri" panose="020F0502020204030204" pitchFamily="34" charset="0"/>
              </a:rPr>
              <a:t>Probation</a:t>
            </a:r>
          </a:p>
        </p:txBody>
      </p:sp>
      <p:sp>
        <p:nvSpPr>
          <p:cNvPr id="5123" name="Content Placeholder 2">
            <a:extLst>
              <a:ext uri="{FF2B5EF4-FFF2-40B4-BE49-F238E27FC236}">
                <a16:creationId xmlns:a16="http://schemas.microsoft.com/office/drawing/2014/main" id="{7FE7BB82-5AAF-4EE1-AE88-3E3D5BC51BB1}"/>
              </a:ext>
            </a:extLst>
          </p:cNvPr>
          <p:cNvSpPr>
            <a:spLocks noGrp="1"/>
          </p:cNvSpPr>
          <p:nvPr>
            <p:ph idx="1"/>
          </p:nvPr>
        </p:nvSpPr>
        <p:spPr>
          <a:xfrm>
            <a:off x="0" y="1600200"/>
            <a:ext cx="8915400" cy="4525963"/>
          </a:xfrm>
        </p:spPr>
        <p:txBody>
          <a:bodyPr/>
          <a:lstStyle/>
          <a:p>
            <a:pPr eaLnBrk="1" hangingPunct="1"/>
            <a:r>
              <a:rPr lang="en-US" altLang="en-US" sz="3600">
                <a:latin typeface="Calibri" panose="020F0502020204030204" pitchFamily="34" charset="0"/>
              </a:rPr>
              <a:t>Pending felony charges: statewide search</a:t>
            </a:r>
          </a:p>
          <a:p>
            <a:pPr eaLnBrk="1" hangingPunct="1"/>
            <a:r>
              <a:rPr lang="en-US" altLang="en-US" sz="3600">
                <a:latin typeface="Calibri" panose="020F0502020204030204" pitchFamily="34" charset="0"/>
              </a:rPr>
              <a:t>Sex offenders: </a:t>
            </a:r>
          </a:p>
          <a:p>
            <a:pPr lvl="1" eaLnBrk="1" hangingPunct="1"/>
            <a:r>
              <a:rPr lang="en-US" altLang="en-US">
                <a:latin typeface="Calibri" panose="020F0502020204030204" pitchFamily="34" charset="0"/>
              </a:rPr>
              <a:t>Search registry</a:t>
            </a:r>
          </a:p>
          <a:p>
            <a:pPr lvl="1" eaLnBrk="1" hangingPunct="1"/>
            <a:r>
              <a:rPr lang="en-US" altLang="en-US">
                <a:latin typeface="Calibri" panose="020F0502020204030204" pitchFamily="34" charset="0"/>
              </a:rPr>
              <a:t>Check criminal history</a:t>
            </a:r>
          </a:p>
        </p:txBody>
      </p:sp>
    </p:spTree>
    <p:extLst>
      <p:ext uri="{BB962C8B-B14F-4D97-AF65-F5344CB8AC3E}">
        <p14:creationId xmlns:p14="http://schemas.microsoft.com/office/powerpoint/2010/main" val="9231976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3">
                                            <p:txEl>
                                              <p:pRg st="2" end="2"/>
                                            </p:txEl>
                                          </p:spTgt>
                                        </p:tgtEl>
                                        <p:attrNameLst>
                                          <p:attrName>style.visibility</p:attrName>
                                        </p:attrNameLst>
                                      </p:cBhvr>
                                      <p:to>
                                        <p:strVal val="visible"/>
                                      </p:to>
                                    </p:set>
                                    <p:animEffect transition="in" filter="fade">
                                      <p:cBhvr>
                                        <p:cTn id="10" dur="500"/>
                                        <p:tgtEl>
                                          <p:spTgt spid="512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animEffect transition="in" filter="fade">
                                      <p:cBhvr>
                                        <p:cTn id="13"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70CAE0A-C80F-BFF0-1152-12A7EF1CF55A}"/>
            </a:ext>
          </a:extLst>
        </p:cNvPr>
        <p:cNvGrpSpPr/>
        <p:nvPr/>
      </p:nvGrpSpPr>
      <p:grpSpPr>
        <a:xfrm>
          <a:off x="0" y="0"/>
          <a:ext cx="0" cy="0"/>
          <a:chOff x="0" y="0"/>
          <a:chExt cx="0" cy="0"/>
        </a:xfrm>
      </p:grpSpPr>
      <p:sp>
        <p:nvSpPr>
          <p:cNvPr id="17410" name="Title 1">
            <a:extLst>
              <a:ext uri="{FF2B5EF4-FFF2-40B4-BE49-F238E27FC236}">
                <a16:creationId xmlns:a16="http://schemas.microsoft.com/office/drawing/2014/main" id="{61382046-714B-ED29-F37C-DE90D3E383B2}"/>
              </a:ext>
            </a:extLst>
          </p:cNvPr>
          <p:cNvSpPr>
            <a:spLocks noGrp="1"/>
          </p:cNvSpPr>
          <p:nvPr>
            <p:ph type="title"/>
          </p:nvPr>
        </p:nvSpPr>
        <p:spPr/>
        <p:txBody>
          <a:bodyPr/>
          <a:lstStyle/>
          <a:p>
            <a:pPr eaLnBrk="1" hangingPunct="1"/>
            <a:r>
              <a:rPr lang="en-US" altLang="en-US" sz="6000" b="1" dirty="0">
                <a:latin typeface="Calibri" panose="020F0502020204030204" pitchFamily="34" charset="0"/>
              </a:rPr>
              <a:t>Pretrial Integrity Act	</a:t>
            </a:r>
          </a:p>
        </p:txBody>
      </p:sp>
      <p:sp>
        <p:nvSpPr>
          <p:cNvPr id="5123" name="Content Placeholder 2">
            <a:extLst>
              <a:ext uri="{FF2B5EF4-FFF2-40B4-BE49-F238E27FC236}">
                <a16:creationId xmlns:a16="http://schemas.microsoft.com/office/drawing/2014/main" id="{619819FE-B150-A21B-0A8D-08187B082B56}"/>
              </a:ext>
            </a:extLst>
          </p:cNvPr>
          <p:cNvSpPr>
            <a:spLocks noGrp="1"/>
          </p:cNvSpPr>
          <p:nvPr>
            <p:ph idx="1"/>
          </p:nvPr>
        </p:nvSpPr>
        <p:spPr>
          <a:xfrm>
            <a:off x="0" y="1600200"/>
            <a:ext cx="8915400" cy="4525963"/>
          </a:xfrm>
        </p:spPr>
        <p:txBody>
          <a:bodyPr/>
          <a:lstStyle/>
          <a:p>
            <a:pPr eaLnBrk="1" hangingPunct="1"/>
            <a:r>
              <a:rPr lang="en-US" altLang="en-US" sz="3600" dirty="0">
                <a:latin typeface="Calibri" panose="020F0502020204030204" pitchFamily="34" charset="0"/>
              </a:rPr>
              <a:t>G.S. 15A-533(h): “If a defendant is arrested for a new offense allegedly committed while the defendant was on pretrial release for another </a:t>
            </a:r>
            <a:r>
              <a:rPr lang="en-US" altLang="en-US" sz="3600" dirty="0">
                <a:highlight>
                  <a:srgbClr val="FFFF00"/>
                </a:highlight>
                <a:latin typeface="Calibri" panose="020F0502020204030204" pitchFamily="34" charset="0"/>
              </a:rPr>
              <a:t>pending proceeding</a:t>
            </a:r>
            <a:r>
              <a:rPr lang="en-US" altLang="en-US" sz="3600" dirty="0">
                <a:latin typeface="Calibri" panose="020F0502020204030204" pitchFamily="34" charset="0"/>
              </a:rPr>
              <a:t>, the judicial official who determines the conditions of pretrial release for the new offense shall be a judge.”</a:t>
            </a:r>
          </a:p>
          <a:p>
            <a:pPr lvl="1" eaLnBrk="1" hangingPunct="1"/>
            <a:r>
              <a:rPr lang="en-US" altLang="en-US" dirty="0">
                <a:latin typeface="Calibri" panose="020F0502020204030204" pitchFamily="34" charset="0"/>
              </a:rPr>
              <a:t>Likely includes defendants on “prehearing release” for a pending probation violation hearing</a:t>
            </a:r>
          </a:p>
        </p:txBody>
      </p:sp>
    </p:spTree>
    <p:extLst>
      <p:ext uri="{BB962C8B-B14F-4D97-AF65-F5344CB8AC3E}">
        <p14:creationId xmlns:p14="http://schemas.microsoft.com/office/powerpoint/2010/main" val="28047632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D55902F-F867-42AB-83F8-2C0EA204129B}"/>
              </a:ext>
            </a:extLst>
          </p:cNvPr>
          <p:cNvSpPr>
            <a:spLocks noGrp="1"/>
          </p:cNvSpPr>
          <p:nvPr>
            <p:ph type="title"/>
          </p:nvPr>
        </p:nvSpPr>
        <p:spPr/>
        <p:txBody>
          <a:bodyPr/>
          <a:lstStyle/>
          <a:p>
            <a:pPr eaLnBrk="1" hangingPunct="1"/>
            <a:r>
              <a:rPr lang="en-US" altLang="en-US" sz="6000" b="1">
                <a:latin typeface="Calibri" panose="020F0502020204030204" pitchFamily="34" charset="0"/>
              </a:rPr>
              <a:t>Overview	</a:t>
            </a:r>
          </a:p>
        </p:txBody>
      </p:sp>
      <p:sp>
        <p:nvSpPr>
          <p:cNvPr id="5123" name="Content Placeholder 2">
            <a:extLst>
              <a:ext uri="{FF2B5EF4-FFF2-40B4-BE49-F238E27FC236}">
                <a16:creationId xmlns:a16="http://schemas.microsoft.com/office/drawing/2014/main" id="{0E2B3F59-E8E8-4513-82A9-AFAB15E8A6A1}"/>
              </a:ext>
            </a:extLst>
          </p:cNvPr>
          <p:cNvSpPr>
            <a:spLocks noGrp="1"/>
          </p:cNvSpPr>
          <p:nvPr>
            <p:ph idx="1"/>
          </p:nvPr>
        </p:nvSpPr>
        <p:spPr/>
        <p:txBody>
          <a:bodyPr/>
          <a:lstStyle/>
          <a:p>
            <a:pPr eaLnBrk="1" hangingPunct="1"/>
            <a:r>
              <a:rPr lang="en-US" altLang="en-US" sz="3600" dirty="0">
                <a:latin typeface="Calibri" panose="020F0502020204030204" pitchFamily="34" charset="0"/>
              </a:rPr>
              <a:t>Probation</a:t>
            </a:r>
          </a:p>
          <a:p>
            <a:pPr eaLnBrk="1" hangingPunct="1"/>
            <a:r>
              <a:rPr lang="en-US" altLang="en-US" sz="3600" dirty="0">
                <a:latin typeface="Calibri" panose="020F0502020204030204" pitchFamily="34" charset="0"/>
              </a:rPr>
              <a:t>Post-release supervision &amp; Parole</a:t>
            </a:r>
          </a:p>
          <a:p>
            <a:pPr eaLnBrk="1" hangingPunct="1"/>
            <a:r>
              <a:rPr lang="en-US" altLang="en-US" sz="3600" dirty="0">
                <a:latin typeface="Calibri" panose="020F0502020204030204" pitchFamily="34" charset="0"/>
              </a:rPr>
              <a:t>Interstate Compact</a:t>
            </a:r>
          </a:p>
          <a:p>
            <a:pPr eaLnBrk="1" hangingPunct="1"/>
            <a:endParaRPr lang="en-US" altLang="en-US" sz="4000" dirty="0">
              <a:latin typeface="Calibri" panose="020F050202020403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fade">
                                      <p:cBhvr>
                                        <p:cTn id="7"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7BD786-5902-46D6-A85C-8F5EAB71DFEE}"/>
              </a:ext>
            </a:extLst>
          </p:cNvPr>
          <p:cNvSpPr>
            <a:spLocks noGrp="1"/>
          </p:cNvSpPr>
          <p:nvPr>
            <p:ph type="title"/>
          </p:nvPr>
        </p:nvSpPr>
        <p:spPr>
          <a:xfrm>
            <a:off x="1066800" y="2895600"/>
            <a:ext cx="8229600" cy="1143000"/>
          </a:xfrm>
        </p:spPr>
        <p:txBody>
          <a:bodyPr/>
          <a:lstStyle/>
          <a:p>
            <a:pPr eaLnBrk="1" hangingPunct="1"/>
            <a:r>
              <a:rPr lang="en-US" altLang="en-US" sz="6000" b="1" dirty="0">
                <a:latin typeface="Calibri" panose="020F0502020204030204" pitchFamily="34" charset="0"/>
              </a:rPr>
              <a:t>Quick Dips</a:t>
            </a:r>
          </a:p>
        </p:txBody>
      </p:sp>
    </p:spTree>
    <p:extLst>
      <p:ext uri="{BB962C8B-B14F-4D97-AF65-F5344CB8AC3E}">
        <p14:creationId xmlns:p14="http://schemas.microsoft.com/office/powerpoint/2010/main" val="1172229199"/>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Content Placeholder 7">
            <a:extLst>
              <a:ext uri="{FF2B5EF4-FFF2-40B4-BE49-F238E27FC236}">
                <a16:creationId xmlns:a16="http://schemas.microsoft.com/office/drawing/2014/main" id="{74EDE504-DE8A-4E5C-9B42-13C7F10C09FD}"/>
              </a:ext>
            </a:extLst>
          </p:cNvPr>
          <p:cNvSpPr>
            <a:spLocks noGrp="1"/>
          </p:cNvSpPr>
          <p:nvPr>
            <p:ph idx="1"/>
          </p:nvPr>
        </p:nvSpPr>
        <p:spPr>
          <a:xfrm>
            <a:off x="114300" y="1447800"/>
            <a:ext cx="8915400" cy="2971800"/>
          </a:xfrm>
        </p:spPr>
        <p:txBody>
          <a:bodyPr/>
          <a:lstStyle/>
          <a:p>
            <a:pPr eaLnBrk="1" hangingPunct="1"/>
            <a:r>
              <a:rPr lang="en-US" altLang="en-US" dirty="0">
                <a:latin typeface="Calibri" panose="020F0502020204030204" pitchFamily="34" charset="0"/>
              </a:rPr>
              <a:t>Probation officers can jail certain probationers for violations without a court hearing</a:t>
            </a:r>
          </a:p>
          <a:p>
            <a:pPr lvl="1" eaLnBrk="1" hangingPunct="1"/>
            <a:r>
              <a:rPr lang="en-US" altLang="en-US" dirty="0">
                <a:latin typeface="Calibri" panose="020F0502020204030204" pitchFamily="34" charset="0"/>
              </a:rPr>
              <a:t>2 or 3 days of confinement</a:t>
            </a:r>
          </a:p>
          <a:p>
            <a:pPr lvl="1" eaLnBrk="1" hangingPunct="1"/>
            <a:r>
              <a:rPr lang="en-US" altLang="en-US" dirty="0">
                <a:latin typeface="Calibri" panose="020F0502020204030204" pitchFamily="34" charset="0"/>
              </a:rPr>
              <a:t>No more than 6 days per month</a:t>
            </a:r>
          </a:p>
          <a:p>
            <a:pPr lvl="1" eaLnBrk="1" hangingPunct="1"/>
            <a:r>
              <a:rPr lang="en-US" altLang="en-US" dirty="0">
                <a:latin typeface="Calibri" panose="020F0502020204030204" pitchFamily="34" charset="0"/>
              </a:rPr>
              <a:t>During any three separate months during the period of probation</a:t>
            </a:r>
          </a:p>
          <a:p>
            <a:pPr lvl="2" eaLnBrk="1" hangingPunct="1"/>
            <a:endParaRPr lang="en-US" altLang="en-US" dirty="0">
              <a:latin typeface="Calibri" panose="020F0502020204030204" pitchFamily="34" charset="0"/>
            </a:endParaRPr>
          </a:p>
          <a:p>
            <a:pPr lvl="1" eaLnBrk="1" hangingPunct="1"/>
            <a:endParaRPr lang="en-US" altLang="en-US" dirty="0">
              <a:latin typeface="Calibri" panose="020F0502020204030204" pitchFamily="34" charset="0"/>
            </a:endParaRPr>
          </a:p>
        </p:txBody>
      </p:sp>
      <p:sp>
        <p:nvSpPr>
          <p:cNvPr id="27651" name="Title 6">
            <a:extLst>
              <a:ext uri="{FF2B5EF4-FFF2-40B4-BE49-F238E27FC236}">
                <a16:creationId xmlns:a16="http://schemas.microsoft.com/office/drawing/2014/main" id="{0B18FEA5-5A25-43B3-A91C-0F74D88CA0F8}"/>
              </a:ext>
            </a:extLst>
          </p:cNvPr>
          <p:cNvSpPr>
            <a:spLocks noGrp="1"/>
          </p:cNvSpPr>
          <p:nvPr>
            <p:ph type="title"/>
          </p:nvPr>
        </p:nvSpPr>
        <p:spPr>
          <a:xfrm>
            <a:off x="457200" y="304800"/>
            <a:ext cx="8229600" cy="1143000"/>
          </a:xfrm>
        </p:spPr>
        <p:txBody>
          <a:bodyPr/>
          <a:lstStyle/>
          <a:p>
            <a:pPr eaLnBrk="1" hangingPunct="1"/>
            <a:r>
              <a:rPr lang="en-US" altLang="en-US" sz="6000" b="1" dirty="0">
                <a:latin typeface="Calibri" panose="020F0502020204030204" pitchFamily="34" charset="0"/>
              </a:rPr>
              <a:t>“Quick Dips”</a:t>
            </a:r>
            <a:endParaRPr lang="en-US" altLang="en-US" sz="6600" b="1" dirty="0">
              <a:latin typeface="Calibri" panose="020F0502020204030204" pitchFamily="34" charset="0"/>
            </a:endParaRPr>
          </a:p>
        </p:txBody>
      </p:sp>
    </p:spTree>
    <p:custDataLst>
      <p:tags r:id="rId1"/>
    </p:custData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F3B45B2-4185-4EE9-A569-4A3F07AA0EB5}"/>
              </a:ext>
            </a:extLst>
          </p:cNvPr>
          <p:cNvGraphicFramePr>
            <a:graphicFrameLocks/>
          </p:cNvGraphicFramePr>
          <p:nvPr/>
        </p:nvGraphicFramePr>
        <p:xfrm>
          <a:off x="1024574" y="1411984"/>
          <a:ext cx="7063424" cy="424495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59BF1EAB-9B5D-488F-920F-34F57526DD3E}"/>
              </a:ext>
            </a:extLst>
          </p:cNvPr>
          <p:cNvSpPr/>
          <p:nvPr/>
        </p:nvSpPr>
        <p:spPr>
          <a:xfrm>
            <a:off x="755650" y="1103313"/>
            <a:ext cx="7497763" cy="467677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7BD786-5902-46D6-A85C-8F5EAB71DFEE}"/>
              </a:ext>
            </a:extLst>
          </p:cNvPr>
          <p:cNvSpPr>
            <a:spLocks noGrp="1"/>
          </p:cNvSpPr>
          <p:nvPr>
            <p:ph type="title"/>
          </p:nvPr>
        </p:nvSpPr>
        <p:spPr>
          <a:xfrm>
            <a:off x="533400" y="2895600"/>
            <a:ext cx="8229600" cy="1143000"/>
          </a:xfrm>
        </p:spPr>
        <p:txBody>
          <a:bodyPr/>
          <a:lstStyle/>
          <a:p>
            <a:pPr eaLnBrk="1" hangingPunct="1"/>
            <a:r>
              <a:rPr lang="en-US" altLang="en-US" sz="6000" b="1" dirty="0">
                <a:latin typeface="Calibri" panose="020F0502020204030204" pitchFamily="34" charset="0"/>
              </a:rPr>
              <a:t>Post-Release Supervision</a:t>
            </a:r>
          </a:p>
        </p:txBody>
      </p:sp>
    </p:spTree>
    <p:extLst>
      <p:ext uri="{BB962C8B-B14F-4D97-AF65-F5344CB8AC3E}">
        <p14:creationId xmlns:p14="http://schemas.microsoft.com/office/powerpoint/2010/main" val="367911568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7FFD80EA-682E-4D3A-803B-8E9C9DFAF05E}"/>
              </a:ext>
            </a:extLst>
          </p:cNvPr>
          <p:cNvSpPr>
            <a:spLocks noGrp="1"/>
          </p:cNvSpPr>
          <p:nvPr>
            <p:ph type="title"/>
          </p:nvPr>
        </p:nvSpPr>
        <p:spPr>
          <a:xfrm>
            <a:off x="228600" y="274638"/>
            <a:ext cx="8458200" cy="1143000"/>
          </a:xfrm>
        </p:spPr>
        <p:txBody>
          <a:bodyPr/>
          <a:lstStyle/>
          <a:p>
            <a:pPr eaLnBrk="1" hangingPunct="1"/>
            <a:r>
              <a:rPr lang="en-US" altLang="en-US" sz="4800" b="1" dirty="0">
                <a:latin typeface="Calibri" panose="020F0502020204030204" pitchFamily="34" charset="0"/>
              </a:rPr>
              <a:t>Post-Release Supervision</a:t>
            </a:r>
          </a:p>
        </p:txBody>
      </p:sp>
      <p:pic>
        <p:nvPicPr>
          <p:cNvPr id="3" name="Picture 2">
            <a:extLst>
              <a:ext uri="{FF2B5EF4-FFF2-40B4-BE49-F238E27FC236}">
                <a16:creationId xmlns:a16="http://schemas.microsoft.com/office/drawing/2014/main" id="{D2F47459-12D1-0F4B-9582-3E5416D584AA}"/>
              </a:ext>
            </a:extLst>
          </p:cNvPr>
          <p:cNvPicPr>
            <a:picLocks noChangeAspect="1"/>
          </p:cNvPicPr>
          <p:nvPr/>
        </p:nvPicPr>
        <p:blipFill>
          <a:blip r:embed="rId3"/>
          <a:stretch>
            <a:fillRect/>
          </a:stretch>
        </p:blipFill>
        <p:spPr>
          <a:xfrm>
            <a:off x="1176106" y="1524000"/>
            <a:ext cx="6791787" cy="4648200"/>
          </a:xfrm>
          <a:prstGeom prst="rect">
            <a:avLst/>
          </a:prstGeom>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C2B3307-B8BB-4F55-B9A3-182DC0F0C4F4}"/>
              </a:ext>
            </a:extLst>
          </p:cNvPr>
          <p:cNvSpPr>
            <a:spLocks noGrp="1"/>
          </p:cNvSpPr>
          <p:nvPr>
            <p:ph type="title"/>
          </p:nvPr>
        </p:nvSpPr>
        <p:spPr/>
        <p:txBody>
          <a:bodyPr/>
          <a:lstStyle/>
          <a:p>
            <a:pPr eaLnBrk="1" hangingPunct="1"/>
            <a:r>
              <a:rPr lang="en-US" altLang="en-US" sz="6000" b="1">
                <a:latin typeface="Calibri" panose="020F0502020204030204" pitchFamily="34" charset="0"/>
              </a:rPr>
              <a:t>Post-Release Supervision</a:t>
            </a:r>
          </a:p>
        </p:txBody>
      </p:sp>
      <p:sp>
        <p:nvSpPr>
          <p:cNvPr id="32771" name="Content Placeholder 2">
            <a:extLst>
              <a:ext uri="{FF2B5EF4-FFF2-40B4-BE49-F238E27FC236}">
                <a16:creationId xmlns:a16="http://schemas.microsoft.com/office/drawing/2014/main" id="{95F3A208-C534-4F91-9ECF-82E43F75F8F1}"/>
              </a:ext>
            </a:extLst>
          </p:cNvPr>
          <p:cNvSpPr>
            <a:spLocks noGrp="1"/>
          </p:cNvSpPr>
          <p:nvPr>
            <p:ph idx="1"/>
          </p:nvPr>
        </p:nvSpPr>
        <p:spPr/>
        <p:txBody>
          <a:bodyPr/>
          <a:lstStyle/>
          <a:p>
            <a:pPr eaLnBrk="1" hangingPunct="1"/>
            <a:r>
              <a:rPr lang="en-US" altLang="en-US" dirty="0">
                <a:latin typeface="Calibri" panose="020F0502020204030204" pitchFamily="34" charset="0"/>
              </a:rPr>
              <a:t>Class F-I felons: 	9 months</a:t>
            </a:r>
          </a:p>
          <a:p>
            <a:pPr eaLnBrk="1" hangingPunct="1"/>
            <a:r>
              <a:rPr lang="en-US" altLang="en-US" dirty="0">
                <a:latin typeface="Calibri" panose="020F0502020204030204" pitchFamily="34" charset="0"/>
              </a:rPr>
              <a:t>Class B1-E felons: 	12 months</a:t>
            </a:r>
          </a:p>
          <a:p>
            <a:pPr eaLnBrk="1" hangingPunct="1"/>
            <a:r>
              <a:rPr lang="en-US" altLang="en-US" dirty="0">
                <a:latin typeface="Calibri" panose="020F0502020204030204" pitchFamily="34" charset="0"/>
              </a:rPr>
              <a:t>Sex offenders:		5 years</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C2B3307-B8BB-4F55-B9A3-182DC0F0C4F4}"/>
              </a:ext>
            </a:extLst>
          </p:cNvPr>
          <p:cNvSpPr>
            <a:spLocks noGrp="1"/>
          </p:cNvSpPr>
          <p:nvPr>
            <p:ph type="title"/>
          </p:nvPr>
        </p:nvSpPr>
        <p:spPr/>
        <p:txBody>
          <a:bodyPr/>
          <a:lstStyle/>
          <a:p>
            <a:pPr eaLnBrk="1" hangingPunct="1"/>
            <a:r>
              <a:rPr lang="en-US" altLang="en-US" sz="6000" b="1">
                <a:latin typeface="Calibri" panose="020F0502020204030204" pitchFamily="34" charset="0"/>
              </a:rPr>
              <a:t>Post-Release Supervision</a:t>
            </a:r>
          </a:p>
        </p:txBody>
      </p:sp>
      <p:sp>
        <p:nvSpPr>
          <p:cNvPr id="32771" name="Content Placeholder 2">
            <a:extLst>
              <a:ext uri="{FF2B5EF4-FFF2-40B4-BE49-F238E27FC236}">
                <a16:creationId xmlns:a16="http://schemas.microsoft.com/office/drawing/2014/main" id="{95F3A208-C534-4F91-9ECF-82E43F75F8F1}"/>
              </a:ext>
            </a:extLst>
          </p:cNvPr>
          <p:cNvSpPr>
            <a:spLocks noGrp="1"/>
          </p:cNvSpPr>
          <p:nvPr>
            <p:ph idx="1"/>
          </p:nvPr>
        </p:nvSpPr>
        <p:spPr/>
        <p:txBody>
          <a:bodyPr/>
          <a:lstStyle/>
          <a:p>
            <a:pPr eaLnBrk="1" hangingPunct="1"/>
            <a:r>
              <a:rPr lang="en-US" altLang="en-US" sz="3600" dirty="0">
                <a:latin typeface="Calibri" panose="020F0502020204030204" pitchFamily="34" charset="0"/>
              </a:rPr>
              <a:t>G.S. 15A-1368.6</a:t>
            </a:r>
          </a:p>
          <a:p>
            <a:pPr lvl="1" eaLnBrk="1" hangingPunct="1"/>
            <a:r>
              <a:rPr lang="en-US" dirty="0">
                <a:latin typeface="Calibri" panose="020F0502020204030204" pitchFamily="34" charset="0"/>
                <a:cs typeface="Calibri" panose="020F0502020204030204" pitchFamily="34" charset="0"/>
              </a:rPr>
              <a:t>(b1) Notwithstanding subsection (b) of this section, if the releasee has been convicted of an offense that requires registration under Article 27A of Chapter 14 of the General Statutes and is arrested for a violation in accordance with this section, the releasee shall be detained without bond until the preliminary hearing is conducted.</a:t>
            </a:r>
            <a:endParaRPr lang="en-US" altLang="en-US" dirty="0">
              <a:latin typeface="Calibri" panose="020F0502020204030204" pitchFamily="34" charset="0"/>
              <a:cs typeface="Calibri" panose="020F0502020204030204" pitchFamily="34" charset="0"/>
            </a:endParaRPr>
          </a:p>
          <a:p>
            <a:pPr eaLnBrk="1" hangingPunct="1"/>
            <a:endParaRPr lang="en-US" altLang="en-US" sz="3600" dirty="0">
              <a:latin typeface="Calibri" panose="020F0502020204030204" pitchFamily="34" charset="0"/>
            </a:endParaRPr>
          </a:p>
          <a:p>
            <a:pPr eaLnBrk="1" hangingPunct="1"/>
            <a:endParaRPr lang="en-US" altLang="en-US" sz="4000" dirty="0">
              <a:latin typeface="Calibri" panose="020F0502020204030204" pitchFamily="34" charset="0"/>
            </a:endParaRPr>
          </a:p>
        </p:txBody>
      </p:sp>
    </p:spTree>
    <p:extLst>
      <p:ext uri="{BB962C8B-B14F-4D97-AF65-F5344CB8AC3E}">
        <p14:creationId xmlns:p14="http://schemas.microsoft.com/office/powerpoint/2010/main" val="370433602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5487EE3-5705-46E9-AC4B-1AFC5FA0948B}"/>
              </a:ext>
            </a:extLst>
          </p:cNvPr>
          <p:cNvSpPr>
            <a:spLocks noGrp="1"/>
          </p:cNvSpPr>
          <p:nvPr>
            <p:ph type="title"/>
          </p:nvPr>
        </p:nvSpPr>
        <p:spPr/>
        <p:txBody>
          <a:bodyPr/>
          <a:lstStyle/>
          <a:p>
            <a:pPr eaLnBrk="1" hangingPunct="1"/>
            <a:r>
              <a:rPr lang="en-US" altLang="en-US" sz="6000" b="1">
                <a:latin typeface="Calibri" panose="020F0502020204030204" pitchFamily="34" charset="0"/>
              </a:rPr>
              <a:t>Parolees</a:t>
            </a:r>
          </a:p>
        </p:txBody>
      </p:sp>
      <p:sp>
        <p:nvSpPr>
          <p:cNvPr id="5123" name="Content Placeholder 2">
            <a:extLst>
              <a:ext uri="{FF2B5EF4-FFF2-40B4-BE49-F238E27FC236}">
                <a16:creationId xmlns:a16="http://schemas.microsoft.com/office/drawing/2014/main" id="{35AF4D50-C20E-44EF-B041-2BDEEA367052}"/>
              </a:ext>
            </a:extLst>
          </p:cNvPr>
          <p:cNvSpPr>
            <a:spLocks noGrp="1"/>
          </p:cNvSpPr>
          <p:nvPr>
            <p:ph idx="1"/>
          </p:nvPr>
        </p:nvSpPr>
        <p:spPr/>
        <p:txBody>
          <a:bodyPr/>
          <a:lstStyle/>
          <a:p>
            <a:pPr eaLnBrk="1" hangingPunct="1"/>
            <a:r>
              <a:rPr lang="en-US" altLang="en-US" sz="3600">
                <a:latin typeface="Calibri" panose="020F0502020204030204" pitchFamily="34" charset="0"/>
              </a:rPr>
              <a:t>No release for parole violators</a:t>
            </a:r>
          </a:p>
          <a:p>
            <a:pPr eaLnBrk="1" hangingPunct="1"/>
            <a:endParaRPr lang="en-US" altLang="en-US" sz="4000">
              <a:latin typeface="Calibri" panose="020F0502020204030204" pitchFamily="34" charset="0"/>
            </a:endParaRPr>
          </a:p>
        </p:txBody>
      </p:sp>
      <p:pic>
        <p:nvPicPr>
          <p:cNvPr id="4" name="Picture 2">
            <a:extLst>
              <a:ext uri="{FF2B5EF4-FFF2-40B4-BE49-F238E27FC236}">
                <a16:creationId xmlns:a16="http://schemas.microsoft.com/office/drawing/2014/main" id="{222E85DB-2C04-4B35-9F5A-C3E7C0D97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143" y="2438400"/>
            <a:ext cx="7620000" cy="261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840D012E-EA37-4BD6-997A-B155C542D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9411"/>
          <a:stretch>
            <a:fillRect/>
          </a:stretch>
        </p:blipFill>
        <p:spPr bwMode="auto">
          <a:xfrm>
            <a:off x="957943" y="4876800"/>
            <a:ext cx="7467600" cy="110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FC5DF667-4A0B-4EF7-AB86-941B29F3E625}"/>
              </a:ext>
            </a:extLst>
          </p:cNvPr>
          <p:cNvSpPr/>
          <p:nvPr/>
        </p:nvSpPr>
        <p:spPr>
          <a:xfrm>
            <a:off x="762000" y="2286000"/>
            <a:ext cx="7892143" cy="384016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idoc.idaho.gov/sites/default/files/images/category/ICAOS-Logo_240px.jpg?1300889518">
            <a:extLst>
              <a:ext uri="{FF2B5EF4-FFF2-40B4-BE49-F238E27FC236}">
                <a16:creationId xmlns:a16="http://schemas.microsoft.com/office/drawing/2014/main" id="{4CF0D864-F2D1-D6A4-720A-73E3200AC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itle 1">
            <a:extLst>
              <a:ext uri="{FF2B5EF4-FFF2-40B4-BE49-F238E27FC236}">
                <a16:creationId xmlns:a16="http://schemas.microsoft.com/office/drawing/2014/main" id="{87F5C60D-5621-D049-E531-458834031CF7}"/>
              </a:ext>
            </a:extLst>
          </p:cNvPr>
          <p:cNvSpPr>
            <a:spLocks noGrp="1"/>
          </p:cNvSpPr>
          <p:nvPr>
            <p:ph type="title"/>
          </p:nvPr>
        </p:nvSpPr>
        <p:spPr>
          <a:xfrm>
            <a:off x="457200" y="1066800"/>
            <a:ext cx="8229600" cy="1143000"/>
          </a:xfrm>
        </p:spPr>
        <p:txBody>
          <a:bodyPr/>
          <a:lstStyle/>
          <a:p>
            <a:pPr eaLnBrk="1" hangingPunct="1"/>
            <a:r>
              <a:rPr lang="en-US" altLang="en-US" sz="6000" b="1">
                <a:latin typeface="Calibri" panose="020F0502020204030204" pitchFamily="34" charset="0"/>
              </a:rPr>
              <a:t>Interstate Compact for Adult Offender Supervision</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0B9EF7B5-A611-DE8D-F863-7B80BABBCC2C}"/>
              </a:ext>
            </a:extLst>
          </p:cNvPr>
          <p:cNvSpPr>
            <a:spLocks noGrp="1"/>
          </p:cNvSpPr>
          <p:nvPr>
            <p:ph type="title"/>
          </p:nvPr>
        </p:nvSpPr>
        <p:spPr/>
        <p:txBody>
          <a:bodyPr/>
          <a:lstStyle/>
          <a:p>
            <a:pPr eaLnBrk="1" hangingPunct="1"/>
            <a:r>
              <a:rPr lang="en-US" altLang="en-US" sz="6000" b="1">
                <a:latin typeface="Calibri" panose="020F0502020204030204" pitchFamily="34" charset="0"/>
              </a:rPr>
              <a:t>Interstate Compact</a:t>
            </a:r>
          </a:p>
        </p:txBody>
      </p:sp>
      <p:sp>
        <p:nvSpPr>
          <p:cNvPr id="73731" name="Content Placeholder 2">
            <a:extLst>
              <a:ext uri="{FF2B5EF4-FFF2-40B4-BE49-F238E27FC236}">
                <a16:creationId xmlns:a16="http://schemas.microsoft.com/office/drawing/2014/main" id="{A36C097D-3D8A-AA6C-0BF6-2AA2D0839D85}"/>
              </a:ext>
            </a:extLst>
          </p:cNvPr>
          <p:cNvSpPr>
            <a:spLocks noGrp="1"/>
          </p:cNvSpPr>
          <p:nvPr>
            <p:ph idx="1"/>
          </p:nvPr>
        </p:nvSpPr>
        <p:spPr/>
        <p:txBody>
          <a:bodyPr/>
          <a:lstStyle/>
          <a:p>
            <a:pPr eaLnBrk="1" hangingPunct="1"/>
            <a:r>
              <a:rPr lang="en-US" altLang="en-US" sz="3600">
                <a:latin typeface="Calibri" panose="020F0502020204030204" pitchFamily="34" charset="0"/>
              </a:rPr>
              <a:t>Allows offenders to transfer supervision</a:t>
            </a:r>
          </a:p>
          <a:p>
            <a:pPr eaLnBrk="1" hangingPunct="1"/>
            <a:r>
              <a:rPr lang="en-US" altLang="en-US" sz="3600">
                <a:latin typeface="Calibri" panose="020F0502020204030204" pitchFamily="34" charset="0"/>
              </a:rPr>
              <a:t>Must abide by both “sending state” and “receiving state” rules</a:t>
            </a:r>
          </a:p>
          <a:p>
            <a:pPr eaLnBrk="1" hangingPunct="1"/>
            <a:r>
              <a:rPr lang="en-US" altLang="en-US" sz="3600">
                <a:latin typeface="Calibri" panose="020F0502020204030204" pitchFamily="34" charset="0"/>
              </a:rPr>
              <a:t>Sending state retains legal jurisdiction</a:t>
            </a:r>
          </a:p>
          <a:p>
            <a:pPr eaLnBrk="1" hangingPunct="1"/>
            <a:r>
              <a:rPr lang="en-US" altLang="en-US" sz="3600">
                <a:latin typeface="Calibri" panose="020F0502020204030204" pitchFamily="34" charset="0"/>
              </a:rPr>
              <a:t>Offenders must waive extradition in advance</a:t>
            </a:r>
            <a:endParaRPr lang="en-US" altLang="en-US">
              <a:latin typeface="Calibri" panose="020F0502020204030204" pitchFamily="34" charset="0"/>
            </a:endParaRPr>
          </a:p>
          <a:p>
            <a:pPr eaLnBrk="1" hangingPunct="1"/>
            <a:endParaRPr lang="en-US" altLang="en-US" sz="4000">
              <a:latin typeface="Calibri" panose="020F0502020204030204" pitchFamily="34"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7BD786-5902-46D6-A85C-8F5EAB71DFEE}"/>
              </a:ext>
            </a:extLst>
          </p:cNvPr>
          <p:cNvSpPr>
            <a:spLocks noGrp="1"/>
          </p:cNvSpPr>
          <p:nvPr>
            <p:ph type="title"/>
          </p:nvPr>
        </p:nvSpPr>
        <p:spPr/>
        <p:txBody>
          <a:bodyPr/>
          <a:lstStyle/>
          <a:p>
            <a:pPr eaLnBrk="1" hangingPunct="1"/>
            <a:r>
              <a:rPr lang="en-US" altLang="en-US" sz="6000" b="1">
                <a:latin typeface="Calibri" panose="020F0502020204030204" pitchFamily="34" charset="0"/>
              </a:rPr>
              <a:t>Probation</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1457B8-9A04-196E-C797-B53012963320}"/>
              </a:ext>
            </a:extLst>
          </p:cNvPr>
          <p:cNvPicPr>
            <a:picLocks noChangeAspect="1"/>
          </p:cNvPicPr>
          <p:nvPr/>
        </p:nvPicPr>
        <p:blipFill>
          <a:blip r:embed="rId3"/>
          <a:stretch>
            <a:fillRect/>
          </a:stretch>
        </p:blipFill>
        <p:spPr>
          <a:xfrm>
            <a:off x="609600" y="152400"/>
            <a:ext cx="5248675" cy="5867400"/>
          </a:xfrm>
          <a:prstGeom prst="rect">
            <a:avLst/>
          </a:prstGeom>
          <a:ln w="6350">
            <a:solidFill>
              <a:schemeClr val="tx1"/>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DF8C8582-48A7-5CEF-4615-D116C3ADE9E1}"/>
              </a:ext>
            </a:extLst>
          </p:cNvPr>
          <p:cNvPicPr>
            <a:picLocks noChangeAspect="1"/>
          </p:cNvPicPr>
          <p:nvPr/>
        </p:nvPicPr>
        <p:blipFill>
          <a:blip r:embed="rId4"/>
          <a:stretch>
            <a:fillRect/>
          </a:stretch>
        </p:blipFill>
        <p:spPr>
          <a:xfrm>
            <a:off x="152400" y="3451013"/>
            <a:ext cx="8839200" cy="1980721"/>
          </a:xfrm>
          <a:prstGeom prst="rect">
            <a:avLst/>
          </a:prstGeom>
          <a:ln w="6350">
            <a:solidFill>
              <a:schemeClr val="tx1"/>
            </a:solid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65DBBFAA-67BB-1CAE-2A99-7859FF8332F2}"/>
              </a:ext>
            </a:extLst>
          </p:cNvPr>
          <p:cNvSpPr>
            <a:spLocks noGrp="1"/>
          </p:cNvSpPr>
          <p:nvPr>
            <p:ph type="title"/>
          </p:nvPr>
        </p:nvSpPr>
        <p:spPr/>
        <p:txBody>
          <a:bodyPr/>
          <a:lstStyle/>
          <a:p>
            <a:pPr eaLnBrk="1" hangingPunct="1"/>
            <a:r>
              <a:rPr lang="en-US" altLang="en-US" sz="6000" b="1">
                <a:latin typeface="Calibri" panose="020F0502020204030204" pitchFamily="34" charset="0"/>
              </a:rPr>
              <a:t>Interstate Compact</a:t>
            </a:r>
          </a:p>
        </p:txBody>
      </p:sp>
      <p:sp>
        <p:nvSpPr>
          <p:cNvPr id="7171" name="Content Placeholder 2">
            <a:extLst>
              <a:ext uri="{FF2B5EF4-FFF2-40B4-BE49-F238E27FC236}">
                <a16:creationId xmlns:a16="http://schemas.microsoft.com/office/drawing/2014/main" id="{6517F483-5B43-A463-0FEF-D89F6B878D50}"/>
              </a:ext>
            </a:extLst>
          </p:cNvPr>
          <p:cNvSpPr>
            <a:spLocks noGrp="1"/>
          </p:cNvSpPr>
          <p:nvPr>
            <p:ph idx="1"/>
          </p:nvPr>
        </p:nvSpPr>
        <p:spPr>
          <a:xfrm>
            <a:off x="304800" y="1524000"/>
            <a:ext cx="8534400" cy="4525963"/>
          </a:xfrm>
        </p:spPr>
        <p:txBody>
          <a:bodyPr/>
          <a:lstStyle/>
          <a:p>
            <a:pPr eaLnBrk="1" hangingPunct="1"/>
            <a:r>
              <a:rPr lang="en-US" altLang="en-US">
                <a:latin typeface="Calibri" panose="020F0502020204030204" pitchFamily="34" charset="0"/>
              </a:rPr>
              <a:t>When a Compact offender is before you:</a:t>
            </a:r>
          </a:p>
          <a:p>
            <a:pPr lvl="1" eaLnBrk="1" hangingPunct="1"/>
            <a:r>
              <a:rPr lang="en-US" altLang="en-US">
                <a:latin typeface="Calibri" panose="020F0502020204030204" pitchFamily="34" charset="0"/>
              </a:rPr>
              <a:t>Inform of alleged violation and rights</a:t>
            </a:r>
          </a:p>
          <a:p>
            <a:pPr lvl="1" eaLnBrk="1" hangingPunct="1"/>
            <a:r>
              <a:rPr lang="en-US" altLang="en-US">
                <a:latin typeface="Calibri" panose="020F0502020204030204" pitchFamily="34" charset="0"/>
              </a:rPr>
              <a:t>Under ICAOS rules and state law, NO RELEASE</a:t>
            </a:r>
          </a:p>
          <a:p>
            <a:pPr lvl="1" eaLnBrk="1" hangingPunct="1"/>
            <a:r>
              <a:rPr lang="en-US" altLang="en-US">
                <a:latin typeface="Calibri" panose="020F0502020204030204" pitchFamily="34" charset="0"/>
              </a:rPr>
              <a:t>Commit the offender to the jail</a:t>
            </a:r>
          </a:p>
          <a:p>
            <a:pPr eaLnBrk="1" hangingPunct="1"/>
            <a:r>
              <a:rPr lang="en-US" altLang="en-US">
                <a:latin typeface="Calibri" panose="020F0502020204030204" pitchFamily="34" charset="0"/>
              </a:rPr>
              <a:t>Contact probation or NC Compact Administrator who will schedule a probable cause hearing</a:t>
            </a:r>
          </a:p>
          <a:p>
            <a:pPr lvl="1" eaLnBrk="1" hangingPunct="1"/>
            <a:r>
              <a:rPr lang="en-US" altLang="en-US">
                <a:latin typeface="Calibri" panose="020F0502020204030204" pitchFamily="34" charset="0"/>
              </a:rPr>
              <a:t>Should occur within 15 days</a:t>
            </a:r>
          </a:p>
        </p:txBody>
      </p:sp>
    </p:spTree>
    <p:extLst>
      <p:ext uri="{BB962C8B-B14F-4D97-AF65-F5344CB8AC3E}">
        <p14:creationId xmlns:p14="http://schemas.microsoft.com/office/powerpoint/2010/main" val="11772569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79A1E743-EEC6-A156-B1E1-91D1E65195CA}"/>
              </a:ext>
            </a:extLst>
          </p:cNvPr>
          <p:cNvSpPr>
            <a:spLocks noGrp="1"/>
          </p:cNvSpPr>
          <p:nvPr>
            <p:ph type="title"/>
          </p:nvPr>
        </p:nvSpPr>
        <p:spPr/>
        <p:txBody>
          <a:bodyPr/>
          <a:lstStyle/>
          <a:p>
            <a:pPr eaLnBrk="1" hangingPunct="1"/>
            <a:r>
              <a:rPr lang="en-US" altLang="en-US" sz="6000" b="1">
                <a:latin typeface="Calibri" panose="020F0502020204030204" pitchFamily="34" charset="0"/>
              </a:rPr>
              <a:t>Interstate Compact</a:t>
            </a:r>
          </a:p>
        </p:txBody>
      </p:sp>
      <p:sp>
        <p:nvSpPr>
          <p:cNvPr id="81923" name="Content Placeholder 2">
            <a:extLst>
              <a:ext uri="{FF2B5EF4-FFF2-40B4-BE49-F238E27FC236}">
                <a16:creationId xmlns:a16="http://schemas.microsoft.com/office/drawing/2014/main" id="{F6F0B7B7-47D1-83DF-9634-4983247DF647}"/>
              </a:ext>
            </a:extLst>
          </p:cNvPr>
          <p:cNvSpPr>
            <a:spLocks noGrp="1"/>
          </p:cNvSpPr>
          <p:nvPr>
            <p:ph idx="1"/>
          </p:nvPr>
        </p:nvSpPr>
        <p:spPr>
          <a:xfrm>
            <a:off x="304800" y="1524000"/>
            <a:ext cx="8534400" cy="4525963"/>
          </a:xfrm>
        </p:spPr>
        <p:txBody>
          <a:bodyPr/>
          <a:lstStyle/>
          <a:p>
            <a:pPr eaLnBrk="1" hangingPunct="1"/>
            <a:r>
              <a:rPr lang="en-US" altLang="en-US">
                <a:latin typeface="Calibri" panose="020F0502020204030204" pitchFamily="34" charset="0"/>
              </a:rPr>
              <a:t>Distinguishing Compact offenders from fugitives</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FD4E5A2A-6273-F8E0-B391-6D3B2CE161C0}"/>
              </a:ext>
            </a:extLst>
          </p:cNvPr>
          <p:cNvSpPr>
            <a:spLocks noGrp="1"/>
          </p:cNvSpPr>
          <p:nvPr>
            <p:ph type="title"/>
          </p:nvPr>
        </p:nvSpPr>
        <p:spPr/>
        <p:txBody>
          <a:bodyPr/>
          <a:lstStyle/>
          <a:p>
            <a:pPr eaLnBrk="1" hangingPunct="1"/>
            <a:r>
              <a:rPr lang="en-US" altLang="en-US" sz="6000" b="1">
                <a:latin typeface="Calibri" panose="020F0502020204030204" pitchFamily="34" charset="0"/>
              </a:rPr>
              <a:t>Interstate Compact</a:t>
            </a:r>
          </a:p>
        </p:txBody>
      </p:sp>
      <p:sp>
        <p:nvSpPr>
          <p:cNvPr id="7171" name="Content Placeholder 2">
            <a:extLst>
              <a:ext uri="{FF2B5EF4-FFF2-40B4-BE49-F238E27FC236}">
                <a16:creationId xmlns:a16="http://schemas.microsoft.com/office/drawing/2014/main" id="{C51981A5-4DAE-6907-5CA5-6B470757CD85}"/>
              </a:ext>
            </a:extLst>
          </p:cNvPr>
          <p:cNvSpPr>
            <a:spLocks noGrp="1"/>
          </p:cNvSpPr>
          <p:nvPr>
            <p:ph idx="1"/>
          </p:nvPr>
        </p:nvSpPr>
        <p:spPr>
          <a:xfrm>
            <a:off x="304800" y="1524000"/>
            <a:ext cx="8534400" cy="4525963"/>
          </a:xfrm>
        </p:spPr>
        <p:txBody>
          <a:bodyPr/>
          <a:lstStyle/>
          <a:p>
            <a:pPr eaLnBrk="1" hangingPunct="1"/>
            <a:r>
              <a:rPr lang="en-US" altLang="en-US">
                <a:latin typeface="Calibri" panose="020F0502020204030204" pitchFamily="34" charset="0"/>
              </a:rPr>
              <a:t>Distinguishing Compact offenders from fugitives</a:t>
            </a:r>
          </a:p>
          <a:p>
            <a:pPr lvl="1" eaLnBrk="1" hangingPunct="1"/>
            <a:r>
              <a:rPr lang="en-US" altLang="en-US">
                <a:latin typeface="Calibri" panose="020F0502020204030204" pitchFamily="34" charset="0"/>
              </a:rPr>
              <a:t>Authority to Detain and Hold form</a:t>
            </a:r>
          </a:p>
          <a:p>
            <a:pPr lvl="1" eaLnBrk="1" hangingPunct="1"/>
            <a:r>
              <a:rPr lang="en-US" altLang="en-US">
                <a:latin typeface="Calibri" panose="020F0502020204030204" pitchFamily="34" charset="0"/>
              </a:rPr>
              <a:t>Arrested by probation officer</a:t>
            </a:r>
          </a:p>
          <a:p>
            <a:pPr eaLnBrk="1" hangingPunct="1"/>
            <a:r>
              <a:rPr lang="en-US" altLang="en-US">
                <a:latin typeface="Calibri" panose="020F0502020204030204" pitchFamily="34" charset="0"/>
              </a:rPr>
              <a:t>If unsure:</a:t>
            </a:r>
          </a:p>
          <a:p>
            <a:pPr lvl="1" eaLnBrk="1" hangingPunct="1"/>
            <a:r>
              <a:rPr lang="en-US" altLang="en-US">
                <a:latin typeface="Calibri" panose="020F0502020204030204" pitchFamily="34" charset="0"/>
              </a:rPr>
              <a:t>Contact local probation office</a:t>
            </a:r>
          </a:p>
          <a:p>
            <a:pPr lvl="1" eaLnBrk="1" hangingPunct="1"/>
            <a:r>
              <a:rPr lang="en-US" altLang="en-US">
                <a:latin typeface="Calibri" panose="020F0502020204030204" pitchFamily="34" charset="0"/>
              </a:rPr>
              <a:t>Contact Compact Administrator in Raleigh</a:t>
            </a:r>
          </a:p>
          <a:p>
            <a:pPr lvl="1" eaLnBrk="1" hangingPunct="1"/>
            <a:r>
              <a:rPr lang="en-US" altLang="en-US">
                <a:latin typeface="Calibri" panose="020F0502020204030204" pitchFamily="34" charset="0"/>
              </a:rPr>
              <a:t>Search online</a:t>
            </a:r>
          </a:p>
          <a:p>
            <a:pPr lvl="1" eaLnBrk="1" hangingPunct="1"/>
            <a:endParaRPr lang="en-US" altLang="en-US">
              <a:latin typeface="Calibri" panose="020F050202020403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B0FD71-7F8F-98AF-7E24-94C06F7F5694}"/>
              </a:ext>
            </a:extLst>
          </p:cNvPr>
          <p:cNvPicPr>
            <a:picLocks noChangeAspect="1"/>
          </p:cNvPicPr>
          <p:nvPr/>
        </p:nvPicPr>
        <p:blipFill>
          <a:blip r:embed="rId3"/>
          <a:stretch>
            <a:fillRect/>
          </a:stretch>
        </p:blipFill>
        <p:spPr>
          <a:xfrm>
            <a:off x="0" y="1507645"/>
            <a:ext cx="9144000" cy="3842709"/>
          </a:xfrm>
          <a:prstGeom prst="rect">
            <a:avLst/>
          </a:prstGeom>
        </p:spPr>
      </p:pic>
      <p:sp>
        <p:nvSpPr>
          <p:cNvPr id="7" name="Left Arrow 6">
            <a:extLst>
              <a:ext uri="{FF2B5EF4-FFF2-40B4-BE49-F238E27FC236}">
                <a16:creationId xmlns:a16="http://schemas.microsoft.com/office/drawing/2014/main" id="{2578A33C-9744-82CF-7BC6-838A138E573D}"/>
              </a:ext>
            </a:extLst>
          </p:cNvPr>
          <p:cNvSpPr/>
          <p:nvPr/>
        </p:nvSpPr>
        <p:spPr>
          <a:xfrm rot="2032226">
            <a:off x="3712642" y="4258166"/>
            <a:ext cx="1236148" cy="573926"/>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TextBox 4">
            <a:extLst>
              <a:ext uri="{FF2B5EF4-FFF2-40B4-BE49-F238E27FC236}">
                <a16:creationId xmlns:a16="http://schemas.microsoft.com/office/drawing/2014/main" id="{A5E1D271-459F-A13E-6C7C-9691385D2637}"/>
              </a:ext>
            </a:extLst>
          </p:cNvPr>
          <p:cNvSpPr txBox="1"/>
          <p:nvPr/>
        </p:nvSpPr>
        <p:spPr>
          <a:xfrm>
            <a:off x="152400" y="609600"/>
            <a:ext cx="8991600" cy="461665"/>
          </a:xfrm>
          <a:prstGeom prst="rect">
            <a:avLst/>
          </a:prstGeom>
          <a:noFill/>
        </p:spPr>
        <p:txBody>
          <a:bodyPr wrap="square">
            <a:spAutoFit/>
          </a:bodyPr>
          <a:lstStyle/>
          <a:p>
            <a:r>
              <a:rPr lang="en-US" sz="2400" dirty="0"/>
              <a:t>https://www.dac.nc.gov/dac-services/criminal-offender-searches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a:extLst>
              <a:ext uri="{FF2B5EF4-FFF2-40B4-BE49-F238E27FC236}">
                <a16:creationId xmlns:a16="http://schemas.microsoft.com/office/drawing/2014/main" id="{A6DC1853-9375-AEC0-F09E-0DEF526995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4313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eft Arrow 6">
            <a:extLst>
              <a:ext uri="{FF2B5EF4-FFF2-40B4-BE49-F238E27FC236}">
                <a16:creationId xmlns:a16="http://schemas.microsoft.com/office/drawing/2014/main" id="{39DF269B-380B-5F73-A247-8D15F222430C}"/>
              </a:ext>
            </a:extLst>
          </p:cNvPr>
          <p:cNvSpPr/>
          <p:nvPr/>
        </p:nvSpPr>
        <p:spPr>
          <a:xfrm rot="3143993">
            <a:off x="7149307" y="3866356"/>
            <a:ext cx="1212850" cy="563563"/>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114" name="Picture 2">
            <a:extLst>
              <a:ext uri="{FF2B5EF4-FFF2-40B4-BE49-F238E27FC236}">
                <a16:creationId xmlns:a16="http://schemas.microsoft.com/office/drawing/2014/main" id="{9084A9F3-0BB6-47C5-85C5-C8386BE8A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04800"/>
            <a:ext cx="9583738"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Box 2">
            <a:extLst>
              <a:ext uri="{FF2B5EF4-FFF2-40B4-BE49-F238E27FC236}">
                <a16:creationId xmlns:a16="http://schemas.microsoft.com/office/drawing/2014/main" id="{6635B99F-970C-49B6-9B50-8E42D9D6C931}"/>
              </a:ext>
            </a:extLst>
          </p:cNvPr>
          <p:cNvSpPr txBox="1">
            <a:spLocks noChangeArrowheads="1"/>
          </p:cNvSpPr>
          <p:nvPr/>
        </p:nvSpPr>
        <p:spPr bwMode="auto">
          <a:xfrm>
            <a:off x="914400" y="5105400"/>
            <a:ext cx="4471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5B3D7"/>
              </a:buClr>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95B3D7"/>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95B3D7"/>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5B3D7"/>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5B3D7"/>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5B3D7"/>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5B3D7"/>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7200" b="1">
                <a:solidFill>
                  <a:schemeClr val="bg1"/>
                </a:solidFill>
                <a:latin typeface="Calibri" panose="020F0502020204030204" pitchFamily="34" charset="0"/>
              </a:rPr>
              <a:t>Questions?</a:t>
            </a:r>
          </a:p>
        </p:txBody>
      </p:sp>
    </p:spTree>
    <p:custDataLst>
      <p:tags r:id="rId1"/>
    </p:custData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30A1002-A0BF-4BD6-A7A9-70E8182C9488}"/>
              </a:ext>
            </a:extLst>
          </p:cNvPr>
          <p:cNvSpPr>
            <a:spLocks noGrp="1"/>
          </p:cNvSpPr>
          <p:nvPr>
            <p:ph type="title"/>
          </p:nvPr>
        </p:nvSpPr>
        <p:spPr/>
        <p:txBody>
          <a:bodyPr/>
          <a:lstStyle/>
          <a:p>
            <a:pPr eaLnBrk="1" hangingPunct="1"/>
            <a:r>
              <a:rPr lang="en-US" altLang="en-US" sz="6000" b="1" dirty="0">
                <a:latin typeface="Calibri" panose="020F0502020204030204" pitchFamily="34" charset="0"/>
              </a:rPr>
              <a:t>Probation</a:t>
            </a:r>
          </a:p>
        </p:txBody>
      </p:sp>
      <p:sp>
        <p:nvSpPr>
          <p:cNvPr id="5123" name="Content Placeholder 2">
            <a:extLst>
              <a:ext uri="{FF2B5EF4-FFF2-40B4-BE49-F238E27FC236}">
                <a16:creationId xmlns:a16="http://schemas.microsoft.com/office/drawing/2014/main" id="{5505BDDE-5875-4C45-9EB2-26EA45E82245}"/>
              </a:ext>
            </a:extLst>
          </p:cNvPr>
          <p:cNvSpPr>
            <a:spLocks noGrp="1"/>
          </p:cNvSpPr>
          <p:nvPr>
            <p:ph idx="1"/>
          </p:nvPr>
        </p:nvSpPr>
        <p:spPr/>
        <p:txBody>
          <a:bodyPr/>
          <a:lstStyle/>
          <a:p>
            <a:pPr eaLnBrk="1" hangingPunct="1"/>
            <a:r>
              <a:rPr lang="en-US" altLang="en-US" sz="3600">
                <a:latin typeface="Calibri" panose="020F0502020204030204" pitchFamily="34" charset="0"/>
              </a:rPr>
              <a:t>Probation violation</a:t>
            </a:r>
          </a:p>
          <a:p>
            <a:pPr lvl="1" eaLnBrk="1" hangingPunct="1"/>
            <a:r>
              <a:rPr lang="en-US" altLang="en-US" sz="3600">
                <a:latin typeface="Calibri" panose="020F0502020204030204" pitchFamily="34" charset="0"/>
              </a:rPr>
              <a:t>Order for Arrest</a:t>
            </a:r>
          </a:p>
          <a:p>
            <a:pPr lvl="1" eaLnBrk="1" hangingPunct="1"/>
            <a:r>
              <a:rPr lang="en-US" altLang="en-US" sz="3600">
                <a:latin typeface="Calibri" panose="020F0502020204030204" pitchFamily="34" charset="0"/>
              </a:rPr>
              <a:t>“Authority to arrest” (DCC-12)</a:t>
            </a:r>
          </a:p>
          <a:p>
            <a:pPr lvl="1" eaLnBrk="1" hangingPunct="1"/>
            <a:r>
              <a:rPr lang="en-US" altLang="en-US" sz="3600">
                <a:latin typeface="Calibri" panose="020F0502020204030204" pitchFamily="34" charset="0"/>
              </a:rPr>
              <a:t>“Orderless” arrest</a:t>
            </a:r>
          </a:p>
        </p:txBody>
      </p:sp>
      <p:pic>
        <p:nvPicPr>
          <p:cNvPr id="76802" name="Picture 2">
            <a:extLst>
              <a:ext uri="{FF2B5EF4-FFF2-40B4-BE49-F238E27FC236}">
                <a16:creationId xmlns:a16="http://schemas.microsoft.com/office/drawing/2014/main" id="{C0D102E1-9617-4A7D-AB29-07C365281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27425"/>
            <a:ext cx="3743325" cy="275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fade">
                                      <p:cBhvr>
                                        <p:cTn id="7" dur="500"/>
                                        <p:tgtEl>
                                          <p:spTgt spid="76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76802"/>
                                        </p:tgtEl>
                                      </p:cBhvr>
                                    </p:animEffect>
                                    <p:set>
                                      <p:cBhvr>
                                        <p:cTn id="12" dur="1" fill="hold">
                                          <p:stCondLst>
                                            <p:cond delay="499"/>
                                          </p:stCondLst>
                                        </p:cTn>
                                        <p:tgtEl>
                                          <p:spTgt spid="7680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B1548F5-C3E2-4C50-80F0-E53FAE146B3D}"/>
              </a:ext>
            </a:extLst>
          </p:cNvPr>
          <p:cNvSpPr>
            <a:spLocks noGrp="1"/>
          </p:cNvSpPr>
          <p:nvPr>
            <p:ph type="title"/>
          </p:nvPr>
        </p:nvSpPr>
        <p:spPr/>
        <p:txBody>
          <a:bodyPr/>
          <a:lstStyle/>
          <a:p>
            <a:pPr eaLnBrk="1" hangingPunct="1"/>
            <a:r>
              <a:rPr lang="en-US" altLang="en-US" sz="6000" b="1" dirty="0">
                <a:latin typeface="Calibri" panose="020F0502020204030204" pitchFamily="34" charset="0"/>
              </a:rPr>
              <a:t>Probation</a:t>
            </a:r>
          </a:p>
        </p:txBody>
      </p:sp>
      <p:sp>
        <p:nvSpPr>
          <p:cNvPr id="5123" name="Content Placeholder 2">
            <a:extLst>
              <a:ext uri="{FF2B5EF4-FFF2-40B4-BE49-F238E27FC236}">
                <a16:creationId xmlns:a16="http://schemas.microsoft.com/office/drawing/2014/main" id="{4F7034A0-5918-4941-A43A-4BA124C692F3}"/>
              </a:ext>
            </a:extLst>
          </p:cNvPr>
          <p:cNvSpPr>
            <a:spLocks noGrp="1"/>
          </p:cNvSpPr>
          <p:nvPr>
            <p:ph idx="1"/>
          </p:nvPr>
        </p:nvSpPr>
        <p:spPr/>
        <p:txBody>
          <a:bodyPr/>
          <a:lstStyle/>
          <a:p>
            <a:pPr eaLnBrk="1" hangingPunct="1">
              <a:defRPr/>
            </a:pPr>
            <a:r>
              <a:rPr lang="en-US" altLang="en-US" sz="3600" dirty="0">
                <a:latin typeface="Calibri" pitchFamily="34" charset="0"/>
              </a:rPr>
              <a:t>In general, arrested probationers are entitled to conditions of release</a:t>
            </a:r>
          </a:p>
          <a:p>
            <a:pPr eaLnBrk="1" hangingPunct="1">
              <a:defRPr/>
            </a:pPr>
            <a:r>
              <a:rPr lang="en-US" altLang="en-US" sz="3600" dirty="0">
                <a:latin typeface="Calibri" pitchFamily="34" charset="0"/>
              </a:rPr>
              <a:t>State v. Hilbert, 145 N.C. App. 440</a:t>
            </a:r>
          </a:p>
          <a:p>
            <a:pPr marL="0" indent="0" eaLnBrk="1" hangingPunct="1">
              <a:buFont typeface="Arial" panose="020B0604020202020204" pitchFamily="34" charset="0"/>
              <a:buNone/>
              <a:defRPr/>
            </a:pPr>
            <a:r>
              <a:rPr lang="en-US" altLang="en-US" sz="2400" dirty="0">
                <a:latin typeface="Calibri" pitchFamily="34" charset="0"/>
              </a:rPr>
              <a:t>“First positive drug screen, arrest and place under $100,000 cash bond”</a:t>
            </a:r>
          </a:p>
          <a:p>
            <a:pPr marL="0" indent="0" eaLnBrk="1" hangingPunct="1">
              <a:buFont typeface="Arial" panose="020B0604020202020204" pitchFamily="34" charset="0"/>
              <a:buNone/>
              <a:defRPr/>
            </a:pPr>
            <a:r>
              <a:rPr lang="en-US" sz="2400" dirty="0">
                <a:latin typeface="Calibri" panose="020F0502020204030204" pitchFamily="34" charset="0"/>
              </a:rPr>
              <a:t>“[W]e feel compelled to urge caution on the part of our trial courts regarding the setting of anticipatory probation violation appearance bonds . . . . [W]e perceive the better practice to be that the court ‘recommend’ bond in a certain amount upon issuance of a probation violation warrant.”</a:t>
            </a:r>
            <a:endParaRPr lang="en-US" altLang="en-US" sz="2400" dirty="0">
              <a:latin typeface="Calibri" pitchFamily="34" charset="0"/>
            </a:endParaRPr>
          </a:p>
        </p:txBody>
      </p:sp>
      <p:pic>
        <p:nvPicPr>
          <p:cNvPr id="88065" name="Picture 1">
            <a:extLst>
              <a:ext uri="{FF2B5EF4-FFF2-40B4-BE49-F238E27FC236}">
                <a16:creationId xmlns:a16="http://schemas.microsoft.com/office/drawing/2014/main" id="{E050B14B-91AE-44C8-B240-F7D07AC27793}"/>
              </a:ext>
            </a:extLst>
          </p:cNvPr>
          <p:cNvPicPr>
            <a:picLocks noChangeAspect="1" noChangeArrowheads="1"/>
          </p:cNvPicPr>
          <p:nvPr/>
        </p:nvPicPr>
        <p:blipFill>
          <a:blip r:embed="rId3"/>
          <a:srcRect/>
          <a:stretch>
            <a:fillRect/>
          </a:stretch>
        </p:blipFill>
        <p:spPr bwMode="auto">
          <a:xfrm>
            <a:off x="50800" y="3352800"/>
            <a:ext cx="9059863" cy="2438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65"/>
                                        </p:tgtEl>
                                        <p:attrNameLst>
                                          <p:attrName>style.visibility</p:attrName>
                                        </p:attrNameLst>
                                      </p:cBhvr>
                                      <p:to>
                                        <p:strVal val="visible"/>
                                      </p:to>
                                    </p:set>
                                    <p:animEffect transition="in" filter="fade">
                                      <p:cBhvr>
                                        <p:cTn id="7" dur="500"/>
                                        <p:tgtEl>
                                          <p:spTgt spid="880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88065"/>
                                        </p:tgtEl>
                                      </p:cBhvr>
                                    </p:animEffect>
                                    <p:set>
                                      <p:cBhvr>
                                        <p:cTn id="12" dur="1" fill="hold">
                                          <p:stCondLst>
                                            <p:cond delay="499"/>
                                          </p:stCondLst>
                                        </p:cTn>
                                        <p:tgtEl>
                                          <p:spTgt spid="8806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500"/>
                                        <p:tgtEl>
                                          <p:spTgt spid="51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500"/>
                                        <p:tgtEl>
                                          <p:spTgt spid="51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7BD786-5902-46D6-A85C-8F5EAB71DFEE}"/>
              </a:ext>
            </a:extLst>
          </p:cNvPr>
          <p:cNvSpPr>
            <a:spLocks noGrp="1"/>
          </p:cNvSpPr>
          <p:nvPr>
            <p:ph type="title"/>
          </p:nvPr>
        </p:nvSpPr>
        <p:spPr>
          <a:xfrm>
            <a:off x="1066800" y="2895600"/>
            <a:ext cx="8229600" cy="1143000"/>
          </a:xfrm>
        </p:spPr>
        <p:txBody>
          <a:bodyPr/>
          <a:lstStyle/>
          <a:p>
            <a:pPr eaLnBrk="1" hangingPunct="1"/>
            <a:r>
              <a:rPr lang="en-US" altLang="en-US" sz="6000" b="1" dirty="0">
                <a:latin typeface="Calibri" panose="020F0502020204030204" pitchFamily="34" charset="0"/>
              </a:rPr>
              <a:t>Special rules for </a:t>
            </a:r>
            <a:br>
              <a:rPr lang="en-US" altLang="en-US" sz="6000" b="1" dirty="0">
                <a:latin typeface="Calibri" panose="020F0502020204030204" pitchFamily="34" charset="0"/>
              </a:rPr>
            </a:br>
            <a:r>
              <a:rPr lang="en-US" altLang="en-US" sz="6000" b="1" dirty="0">
                <a:latin typeface="Calibri" panose="020F0502020204030204" pitchFamily="34" charset="0"/>
              </a:rPr>
              <a:t>certain defendants</a:t>
            </a:r>
          </a:p>
        </p:txBody>
      </p:sp>
    </p:spTree>
    <p:extLst>
      <p:ext uri="{BB962C8B-B14F-4D97-AF65-F5344CB8AC3E}">
        <p14:creationId xmlns:p14="http://schemas.microsoft.com/office/powerpoint/2010/main" val="118979468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D15E41-81B0-CEAF-715B-D1B1A55EE7C2}"/>
              </a:ext>
            </a:extLst>
          </p:cNvPr>
          <p:cNvPicPr>
            <a:picLocks noChangeAspect="1"/>
          </p:cNvPicPr>
          <p:nvPr/>
        </p:nvPicPr>
        <p:blipFill>
          <a:blip r:embed="rId3"/>
          <a:stretch>
            <a:fillRect/>
          </a:stretch>
        </p:blipFill>
        <p:spPr>
          <a:xfrm>
            <a:off x="304800" y="76200"/>
            <a:ext cx="5270157" cy="6858000"/>
          </a:xfrm>
          <a:prstGeom prst="rect">
            <a:avLst/>
          </a:prstGeom>
          <a:ln w="6350">
            <a:solidFill>
              <a:schemeClr val="tx1"/>
            </a:solid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C022CD22-B4D4-9732-E00D-0BB947FAA278}"/>
              </a:ext>
            </a:extLst>
          </p:cNvPr>
          <p:cNvPicPr>
            <a:picLocks noChangeAspect="1"/>
          </p:cNvPicPr>
          <p:nvPr/>
        </p:nvPicPr>
        <p:blipFill>
          <a:blip r:embed="rId4"/>
          <a:stretch>
            <a:fillRect/>
          </a:stretch>
        </p:blipFill>
        <p:spPr>
          <a:xfrm>
            <a:off x="-25400" y="4343400"/>
            <a:ext cx="9144000" cy="383041"/>
          </a:xfrm>
          <a:prstGeom prst="rect">
            <a:avLst/>
          </a:prstGeom>
          <a:ln w="6350">
            <a:solidFill>
              <a:schemeClr val="tx1"/>
            </a:solid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6397A6F1-2AEE-7EA2-D6BB-4D5D56A661EE}"/>
              </a:ext>
            </a:extLst>
          </p:cNvPr>
          <p:cNvSpPr txBox="1"/>
          <p:nvPr/>
        </p:nvSpPr>
        <p:spPr>
          <a:xfrm>
            <a:off x="4953000" y="150482"/>
            <a:ext cx="4038600"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Wingdings" panose="05000000000000000000" pitchFamily="2" charset="2"/>
              <a:buChar char="q"/>
            </a:pPr>
            <a:r>
              <a:rPr lang="en-US" sz="2800" dirty="0">
                <a:latin typeface="Calibri" panose="020F0502020204030204" pitchFamily="34" charset="0"/>
                <a:cs typeface="Calibri" panose="020F0502020204030204" pitchFamily="34" charset="0"/>
              </a:rPr>
              <a:t>Charged with a felony while on probation</a:t>
            </a:r>
          </a:p>
          <a:p>
            <a:pPr marL="342900" indent="-342900">
              <a:buFont typeface="Wingdings" panose="05000000000000000000" pitchFamily="2" charset="2"/>
              <a:buChar char="q"/>
            </a:pPr>
            <a:endParaRPr lang="en-US" sz="28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US" sz="2800" dirty="0">
                <a:latin typeface="Calibri" panose="020F0502020204030204" pitchFamily="34" charset="0"/>
                <a:cs typeface="Calibri" panose="020F0502020204030204" pitchFamily="34" charset="0"/>
              </a:rPr>
              <a:t>Arrested for a violation of probation with a pending felony charge or prior conviction requiring sex offender registration</a:t>
            </a:r>
          </a:p>
        </p:txBody>
      </p:sp>
      <p:sp>
        <p:nvSpPr>
          <p:cNvPr id="2" name="TextBox 1">
            <a:extLst>
              <a:ext uri="{FF2B5EF4-FFF2-40B4-BE49-F238E27FC236}">
                <a16:creationId xmlns:a16="http://schemas.microsoft.com/office/drawing/2014/main" id="{0F130F3E-69E4-7E49-4AC7-CF11CFBC2544}"/>
              </a:ext>
            </a:extLst>
          </p:cNvPr>
          <p:cNvSpPr txBox="1"/>
          <p:nvPr/>
        </p:nvSpPr>
        <p:spPr>
          <a:xfrm>
            <a:off x="6121742" y="4876800"/>
            <a:ext cx="2323072" cy="52322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en-US" sz="2800" dirty="0"/>
              <a:t>AOC-CR-272</a:t>
            </a:r>
          </a:p>
        </p:txBody>
      </p:sp>
    </p:spTree>
    <p:extLst>
      <p:ext uri="{BB962C8B-B14F-4D97-AF65-F5344CB8AC3E}">
        <p14:creationId xmlns:p14="http://schemas.microsoft.com/office/powerpoint/2010/main" val="39968770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7BD786-5902-46D6-A85C-8F5EAB71DFEE}"/>
              </a:ext>
            </a:extLst>
          </p:cNvPr>
          <p:cNvSpPr>
            <a:spLocks noGrp="1"/>
          </p:cNvSpPr>
          <p:nvPr>
            <p:ph type="title"/>
          </p:nvPr>
        </p:nvSpPr>
        <p:spPr>
          <a:xfrm>
            <a:off x="1066800" y="2895600"/>
            <a:ext cx="8229600" cy="1143000"/>
          </a:xfrm>
        </p:spPr>
        <p:txBody>
          <a:bodyPr/>
          <a:lstStyle/>
          <a:p>
            <a:pPr eaLnBrk="1" hangingPunct="1"/>
            <a:r>
              <a:rPr lang="en-US" altLang="en-US" sz="6000" b="1" dirty="0">
                <a:latin typeface="Calibri" panose="020F0502020204030204" pitchFamily="34" charset="0"/>
              </a:rPr>
              <a:t>Charged with a felony</a:t>
            </a:r>
            <a:br>
              <a:rPr lang="en-US" altLang="en-US" sz="6000" b="1" dirty="0">
                <a:latin typeface="Calibri" panose="020F0502020204030204" pitchFamily="34" charset="0"/>
              </a:rPr>
            </a:br>
            <a:r>
              <a:rPr lang="en-US" altLang="en-US" sz="6000" b="1" dirty="0">
                <a:latin typeface="Calibri" panose="020F0502020204030204" pitchFamily="34" charset="0"/>
              </a:rPr>
              <a:t>while on probation</a:t>
            </a:r>
          </a:p>
        </p:txBody>
      </p:sp>
    </p:spTree>
    <p:extLst>
      <p:ext uri="{BB962C8B-B14F-4D97-AF65-F5344CB8AC3E}">
        <p14:creationId xmlns:p14="http://schemas.microsoft.com/office/powerpoint/2010/main" val="276495057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B576CBB8-09B1-4207-8A2E-4AE1200C8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3350"/>
            <a:ext cx="8636000" cy="634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C8D8F42D-EAD2-4A6F-9272-FD975AFF5685}"/>
              </a:ext>
            </a:extLst>
          </p:cNvPr>
          <p:cNvSpPr txBox="1"/>
          <p:nvPr/>
        </p:nvSpPr>
        <p:spPr>
          <a:xfrm>
            <a:off x="3505200" y="228600"/>
            <a:ext cx="2323072" cy="954107"/>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algn="ctr">
              <a:defRPr/>
            </a:pPr>
            <a:r>
              <a:rPr lang="en-US" sz="2800" dirty="0"/>
              <a:t>AOC-CR-272</a:t>
            </a:r>
          </a:p>
          <a:p>
            <a:pPr algn="ctr">
              <a:defRPr/>
            </a:pPr>
            <a:r>
              <a:rPr lang="en-US" sz="2800" dirty="0"/>
              <a:t>Side One</a:t>
            </a:r>
          </a:p>
        </p:txBody>
      </p:sp>
    </p:spTree>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amp;#x0D;&amp;#x0A;Subtitle&amp;quot;&quot;/&gt;&lt;property id=&quot;20307&quot; value=&quot;256&quot;/&gt;&lt;/object&gt;&lt;object type=&quot;3&quot; unique_id=&quot;10041&quot;&gt;&lt;property id=&quot;20148&quot; value=&quot;5&quot;/&gt;&lt;property id=&quot;20300&quot; value=&quot;Slide 2 - &amp;quot;Slide Title&amp;quot;&quot;/&gt;&lt;property id=&quot;20307&quot; value=&quot;257&quot;/&gt;&lt;/objec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heme/theme1.xml><?xml version="1.0" encoding="utf-8"?>
<a:theme xmlns:a="http://schemas.openxmlformats.org/drawingml/2006/main" name="sog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TotalTime>
  <Words>2232</Words>
  <Application>Microsoft Office PowerPoint</Application>
  <PresentationFormat>On-screen Show (4:3)</PresentationFormat>
  <Paragraphs>162</Paragraphs>
  <Slides>36</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vt:lpstr>
      <vt:lpstr>Wingdings</vt:lpstr>
      <vt:lpstr>sog_template</vt:lpstr>
      <vt:lpstr>Probation and  Post-Release Supervision Advanced Criminal Procedure for Magistrates</vt:lpstr>
      <vt:lpstr>Overview </vt:lpstr>
      <vt:lpstr>Probation</vt:lpstr>
      <vt:lpstr>Probation</vt:lpstr>
      <vt:lpstr>Probation</vt:lpstr>
      <vt:lpstr>Special rules for  certain defendants</vt:lpstr>
      <vt:lpstr>PowerPoint Presentation</vt:lpstr>
      <vt:lpstr>Charged with a felony while on probation</vt:lpstr>
      <vt:lpstr>PowerPoint Presentation</vt:lpstr>
      <vt:lpstr>G.S. 15A-534(d2)</vt:lpstr>
      <vt:lpstr>Probation</vt:lpstr>
      <vt:lpstr>Probation</vt:lpstr>
      <vt:lpstr>Probation</vt:lpstr>
      <vt:lpstr>Arrested for probation  violation with (a) felony charge pending, or (b) prior crime requiring sex offender registration</vt:lpstr>
      <vt:lpstr>PowerPoint Presentation</vt:lpstr>
      <vt:lpstr>Probation</vt:lpstr>
      <vt:lpstr>PowerPoint Presentation</vt:lpstr>
      <vt:lpstr>Probation</vt:lpstr>
      <vt:lpstr>Pretrial Integrity Act </vt:lpstr>
      <vt:lpstr>Quick Dips</vt:lpstr>
      <vt:lpstr>“Quick Dips”</vt:lpstr>
      <vt:lpstr>PowerPoint Presentation</vt:lpstr>
      <vt:lpstr>Post-Release Supervision</vt:lpstr>
      <vt:lpstr>Post-Release Supervision</vt:lpstr>
      <vt:lpstr>Post-Release Supervision</vt:lpstr>
      <vt:lpstr>Post-Release Supervision</vt:lpstr>
      <vt:lpstr>Parolees</vt:lpstr>
      <vt:lpstr>Interstate Compact for Adult Offender Supervision</vt:lpstr>
      <vt:lpstr>Interstate Compact</vt:lpstr>
      <vt:lpstr>PowerPoint Presentation</vt:lpstr>
      <vt:lpstr>Interstate Compact</vt:lpstr>
      <vt:lpstr>Interstate Compact</vt:lpstr>
      <vt:lpstr>Interstate Compact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Probation, Post-Release Supervision, and Extradition  Advanced Criminal Procedure for Magistrates</dc:title>
  <dc:creator>Markham, James M</dc:creator>
  <cp:lastModifiedBy>Decker, Adrienne</cp:lastModifiedBy>
  <cp:revision>16</cp:revision>
  <dcterms:created xsi:type="dcterms:W3CDTF">2019-11-12T15:03:08Z</dcterms:created>
  <dcterms:modified xsi:type="dcterms:W3CDTF">2024-10-23T19:53:11Z</dcterms:modified>
</cp:coreProperties>
</file>