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814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308" r:id="rId5"/>
    <p:sldId id="300" r:id="rId6"/>
    <p:sldId id="305" r:id="rId7"/>
    <p:sldId id="306" r:id="rId8"/>
    <p:sldId id="328" r:id="rId9"/>
    <p:sldId id="291" r:id="rId10"/>
    <p:sldId id="295" r:id="rId11"/>
    <p:sldId id="296" r:id="rId12"/>
    <p:sldId id="258" r:id="rId13"/>
    <p:sldId id="318" r:id="rId14"/>
    <p:sldId id="319" r:id="rId15"/>
    <p:sldId id="320" r:id="rId16"/>
    <p:sldId id="329" r:id="rId17"/>
    <p:sldId id="323" r:id="rId18"/>
    <p:sldId id="314" r:id="rId19"/>
    <p:sldId id="326" r:id="rId20"/>
    <p:sldId id="316" r:id="rId21"/>
    <p:sldId id="324" r:id="rId22"/>
    <p:sldId id="325" r:id="rId23"/>
    <p:sldId id="311" r:id="rId24"/>
    <p:sldId id="29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0000"/>
    <a:srgbClr val="0C0C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77" autoAdjust="0"/>
    <p:restoredTop sz="93730" autoAdjust="0"/>
  </p:normalViewPr>
  <p:slideViewPr>
    <p:cSldViewPr>
      <p:cViewPr>
        <p:scale>
          <a:sx n="64" d="100"/>
          <a:sy n="64" d="100"/>
        </p:scale>
        <p:origin x="-4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2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9FE6090D-CE8A-4917-9F14-9A6559269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C34BB782-ECF5-40D3-A162-B55208D07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5665D-E468-4366-A473-9582A4B1824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68381-607E-426F-9D7B-77DD1B4BECC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HB24- 143-601.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D3188-EB29-44C6-A44F-E29009E1715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http://www.surgeongeneral.gov/library/secondhandsmoke/report/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C1F38-2153-494B-A85A-F9E2D22C010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Campaign for Tobacco-Free Kids, “The Toll of Tobacco in North Carolina” Fact Sheet accessed Sept. 12 at http://www.tobaccofreekids.org/reports/settlements/toll.php?StateID=NC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4F6F3-9A82-43CB-92D4-58BDBEE6431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Additional Estimated costs:</a:t>
            </a:r>
          </a:p>
          <a:p>
            <a:pPr eaLnBrk="1" hangingPunct="1"/>
            <a:r>
              <a:rPr lang="en-US" smtClean="0"/>
              <a:t>Acute lower respiratory illnesses (birth to 3) - $7.6 million</a:t>
            </a:r>
          </a:p>
          <a:p>
            <a:pPr eaLnBrk="1" hangingPunct="1"/>
            <a:r>
              <a:rPr lang="en-US" smtClean="0"/>
              <a:t>Otitis media / middle ear effusion (birth to 17) - $14.5 million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1EB2A-8C94-48FA-876B-F594E631A85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www.rwjf.org/.../2006/images/chart-tobacco.gif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Approximately $103 million was awarded to a total of 61 states and communities throughout the US.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NC is one of 14 “states minus large county” grantees and has the 4</a:t>
            </a:r>
            <a:r>
              <a:rPr lang="en-US" baseline="30000" smtClean="0"/>
              <a:t>th</a:t>
            </a:r>
            <a:r>
              <a:rPr lang="en-US" smtClean="0"/>
              <a:t> highest award in the country.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•26 states and communities will work to build capacity to implement changes by laying a solid foundation for community prevention efforts to ensure long-term success. Funding amounts range from $147,000 to $500,000 depending on population size and scope of project.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•35 states and communities will implement evidence- and practice-based programs designed to improve health and wellness. Funding amounts range from $500,000 to $10 million depending on population size and scope of project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2FEAF-CFC9-4E99-BBFF-5A99F223FE3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19209-D4C0-4A34-A8EF-88E7BC8D11F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812" y="691734"/>
            <a:ext cx="4618590" cy="3416508"/>
          </a:xfrm>
          <a:ln cap="flat"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2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2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16B1-C15C-4153-9A60-740423432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18EA1-7572-458D-9461-FD2B52484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08AD8-6E88-4AC1-93AA-8E7338412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FB306-C459-4458-8956-967782293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6F1-3A71-4958-BF80-5845D86C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5CDB8-001B-4A52-B0B5-6500C9F5D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EA40-ED81-4983-AE70-D717998E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DDA58-FAFF-4E30-B1AB-AAE01C7E6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283FD-838B-4CF4-9043-D2AD5B4D3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32C01-05D3-4886-8947-658A734BD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4A0A2-25A8-44AC-99D2-4FE08801A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A9C4-1780-4B3F-BBF7-6CDB23A37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505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6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6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6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6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6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6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6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6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6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7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7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7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7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7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7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7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7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7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7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8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8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8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8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8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8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8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8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8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8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9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9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9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9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9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9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9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9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9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9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0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0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0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0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0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0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0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0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0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0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1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1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1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1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1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1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1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1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1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1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2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2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2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2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2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2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2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2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2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2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3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3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3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3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3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3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3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3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3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3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4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4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4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4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4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4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4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4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4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4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5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5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5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5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5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5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5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5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5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5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6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6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6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6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6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6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6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6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6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6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7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7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7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7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7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7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7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7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7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7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8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8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8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8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8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8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8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8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8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8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9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9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9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9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9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9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9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9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9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9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0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0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0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0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0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0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0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0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0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0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1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1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1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1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1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1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1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1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1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1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2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2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2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2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2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2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2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2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2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2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3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3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3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3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3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3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3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3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3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3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4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4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4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4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4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4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4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4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4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4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5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5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5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5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5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5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5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5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5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5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6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6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6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6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6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6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6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6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6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6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7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7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7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7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2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C65761-10DF-45B4-AE22-3462F7ED9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52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2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008" y="133350"/>
            <a:ext cx="716267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135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9887" y="1981200"/>
            <a:ext cx="7164227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defTabSz="919163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19163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Gothic" pitchFamily="34" charset="0"/>
        </a:defRPr>
      </a:lvl2pPr>
      <a:lvl3pPr algn="ctr" defTabSz="919163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Gothic" pitchFamily="34" charset="0"/>
        </a:defRPr>
      </a:lvl3pPr>
      <a:lvl4pPr algn="ctr" defTabSz="919163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Gothic" pitchFamily="34" charset="0"/>
        </a:defRPr>
      </a:lvl4pPr>
      <a:lvl5pPr algn="ctr" defTabSz="919163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Gothic" pitchFamily="34" charset="0"/>
        </a:defRPr>
      </a:lvl5pPr>
      <a:lvl6pPr marL="457200" algn="ctr" defTabSz="919163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Gothic" pitchFamily="34" charset="0"/>
        </a:defRPr>
      </a:lvl6pPr>
      <a:lvl7pPr marL="914400" algn="ctr" defTabSz="919163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Gothic" pitchFamily="34" charset="0"/>
        </a:defRPr>
      </a:lvl7pPr>
      <a:lvl8pPr marL="1371600" algn="ctr" defTabSz="919163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Gothic" pitchFamily="34" charset="0"/>
        </a:defRPr>
      </a:lvl8pPr>
      <a:lvl9pPr marL="1828800" algn="ctr" defTabSz="919163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entury Gothic" pitchFamily="34" charset="0"/>
        </a:defRPr>
      </a:lvl9pPr>
    </p:titleStyle>
    <p:bodyStyle>
      <a:lvl1pPr marL="287338" indent="-287338" algn="l" defTabSz="919163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Char char="_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688975" indent="-228600" algn="l" defTabSz="919163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Char char="–"/>
        <a:defRPr b="1">
          <a:solidFill>
            <a:schemeClr val="tx2"/>
          </a:solidFill>
          <a:latin typeface="+mn-lt"/>
        </a:defRPr>
      </a:lvl2pPr>
      <a:lvl3pPr marL="1149350" indent="-230188" algn="l" defTabSz="919163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Char char="»"/>
        <a:defRPr b="1">
          <a:solidFill>
            <a:schemeClr val="tx2"/>
          </a:solidFill>
          <a:latin typeface="+mn-lt"/>
        </a:defRPr>
      </a:lvl3pPr>
      <a:lvl4pPr marL="1552575" indent="-173038" algn="l" defTabSz="919163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Char char="•"/>
        <a:defRPr sz="1400" b="1">
          <a:solidFill>
            <a:schemeClr val="tx2"/>
          </a:solidFill>
          <a:latin typeface="+mn-lt"/>
        </a:defRPr>
      </a:lvl4pPr>
      <a:lvl5pPr marL="2011363" indent="-171450" algn="l" defTabSz="919163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Char char="–"/>
        <a:defRPr sz="1400" b="1">
          <a:solidFill>
            <a:schemeClr val="tx2"/>
          </a:solidFill>
          <a:latin typeface="+mn-lt"/>
        </a:defRPr>
      </a:lvl5pPr>
      <a:lvl6pPr marL="2468563" indent="-171450" algn="l" defTabSz="919163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Char char="–"/>
        <a:defRPr sz="1400" b="1">
          <a:solidFill>
            <a:schemeClr val="tx2"/>
          </a:solidFill>
          <a:latin typeface="+mn-lt"/>
        </a:defRPr>
      </a:lvl6pPr>
      <a:lvl7pPr marL="2925763" indent="-171450" algn="l" defTabSz="919163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Char char="–"/>
        <a:defRPr sz="1400" b="1">
          <a:solidFill>
            <a:schemeClr val="tx2"/>
          </a:solidFill>
          <a:latin typeface="+mn-lt"/>
        </a:defRPr>
      </a:lvl7pPr>
      <a:lvl8pPr marL="3382963" indent="-171450" algn="l" defTabSz="919163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Char char="–"/>
        <a:defRPr sz="1400" b="1">
          <a:solidFill>
            <a:schemeClr val="tx2"/>
          </a:solidFill>
          <a:latin typeface="+mn-lt"/>
        </a:defRPr>
      </a:lvl8pPr>
      <a:lvl9pPr marL="3840163" indent="-171450" algn="l" defTabSz="919163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Char char="–"/>
        <a:defRPr sz="1400" b="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relax-yourself.co.uk/images/ways-to-relax-cloud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g.unc.edu/programs/ncphl/SmokingRegulation/webinar_series.html" TargetMode="External"/><Relationship Id="rId2" Type="http://schemas.openxmlformats.org/officeDocument/2006/relationships/hyperlink" Target="http://www.tobaccopreventionandcontrol.ncdhhs.gov/lgtoolkit/index.htm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stein@dhhs.nc.gov" TargetMode="External"/><Relationship Id="rId2" Type="http://schemas.openxmlformats.org/officeDocument/2006/relationships/hyperlink" Target="mailto:sally.herndon@dhhs.nc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isabeth.constandy@dhhs.nc.gov" TargetMode="External"/><Relationship Id="rId4" Type="http://schemas.openxmlformats.org/officeDocument/2006/relationships/hyperlink" Target="mailto:jim.martin@dhhs.nc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6962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dirty="0" smtClean="0"/>
              <a:t>Tobacco-free/Smoke-free Local Government Regulations and the Community Transformation Grants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Verdana" pitchFamily="34" charset="0"/>
              </a:rPr>
              <a:t>Jim D. Martin, M.S.</a:t>
            </a:r>
          </a:p>
          <a:p>
            <a:pPr eaLnBrk="1" hangingPunct="1">
              <a:defRPr/>
            </a:pPr>
            <a:r>
              <a:rPr lang="en-US" sz="2400" dirty="0" smtClean="0">
                <a:latin typeface="Verdana" pitchFamily="34" charset="0"/>
              </a:rPr>
              <a:t>Director of Policy</a:t>
            </a:r>
          </a:p>
          <a:p>
            <a:pPr eaLnBrk="1" hangingPunct="1">
              <a:defRPr/>
            </a:pPr>
            <a:r>
              <a:rPr lang="en-US" sz="2400" dirty="0" smtClean="0">
                <a:latin typeface="Verdana" pitchFamily="34" charset="0"/>
              </a:rPr>
              <a:t>Tobacco Prevention and Control Branch</a:t>
            </a:r>
          </a:p>
          <a:p>
            <a:pPr eaLnBrk="1" hangingPunct="1">
              <a:defRPr/>
            </a:pPr>
            <a:r>
              <a:rPr lang="en-US" sz="2400" dirty="0" smtClean="0">
                <a:latin typeface="Verdana" pitchFamily="34" charset="0"/>
              </a:rPr>
              <a:t>NC Division of Public Health</a:t>
            </a:r>
          </a:p>
          <a:p>
            <a:pPr eaLnBrk="1" hangingPunct="1">
              <a:defRPr/>
            </a:pPr>
            <a:endParaRPr lang="en-US" sz="24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Verdana" pitchFamily="34" charset="0"/>
              </a:rPr>
              <a:t>April 26, 2012</a:t>
            </a:r>
          </a:p>
          <a:p>
            <a:pPr eaLnBrk="1" hangingPunct="1">
              <a:defRPr/>
            </a:pPr>
            <a:endParaRPr lang="en-US" sz="3600" dirty="0" smtClean="0">
              <a:latin typeface="Verdana" pitchFamily="34" charset="0"/>
            </a:endParaRPr>
          </a:p>
        </p:txBody>
      </p:sp>
      <p:pic>
        <p:nvPicPr>
          <p:cNvPr id="4100" name="Picture 4" descr="tpc-logo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650" y="5524500"/>
            <a:ext cx="16573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Health Care Cost of Secondhand Smoke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382000" cy="4533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In North Carolina: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Total health care costs from secondhand smoke: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9900"/>
                </a:solidFill>
              </a:rPr>
              <a:t>	</a:t>
            </a:r>
            <a:r>
              <a:rPr lang="en-US" sz="3600" dirty="0" smtClean="0">
                <a:solidFill>
                  <a:srgbClr val="FFFF00"/>
                </a:solidFill>
              </a:rPr>
              <a:t>$288.8 million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dirty="0" smtClean="0">
              <a:solidFill>
                <a:srgbClr val="FF9900"/>
              </a:solidFill>
            </a:endParaRP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" y="54864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600">
                <a:effectLst/>
              </a:rPr>
              <a:t>North Carolina’s Secondhand Smoke Healthcare Cost Burden, BCBSNC Clinical Informatics Department,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The Benefits of Being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Tobacco-Free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62100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Reduces harmful health effects of second- hand smoke exposure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Supports opportunities for employees to successfully quit tobacco use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Reduces costs of on-the-job tobacco use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Improves health, morale and productivity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Provides a cleaner, healthier work setting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3276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endParaRPr lang="en-US" sz="1000">
              <a:effectLst/>
            </a:endParaRPr>
          </a:p>
          <a:p>
            <a:pPr>
              <a:spcBef>
                <a:spcPct val="30000"/>
              </a:spcBef>
            </a:pPr>
            <a:endParaRPr lang="en-US" sz="1000">
              <a:effectLst/>
            </a:endParaRPr>
          </a:p>
          <a:p>
            <a:pPr>
              <a:spcBef>
                <a:spcPct val="50000"/>
              </a:spcBef>
            </a:pPr>
            <a:endParaRPr lang="en-US" sz="100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14400" y="228600"/>
          <a:ext cx="7100888" cy="5486400"/>
        </p:xfrm>
        <a:graphic>
          <a:graphicData uri="http://schemas.openxmlformats.org/presentationml/2006/ole">
            <p:oleObj spid="_x0000_s1026" name="Acrobat Document" r:id="rId4" imgW="10053360" imgH="77724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Community Transformation in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North Carolina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Promotes tobacco free living, active living, healthy eating and evidence-based clinical preventive services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Implements </a:t>
            </a:r>
            <a:r>
              <a:rPr lang="en-US" sz="2800" b="1" dirty="0" smtClean="0"/>
              <a:t>state</a:t>
            </a:r>
            <a:r>
              <a:rPr lang="en-US" sz="2800" dirty="0" smtClean="0"/>
              <a:t> and </a:t>
            </a:r>
            <a:r>
              <a:rPr lang="en-US" sz="2800" b="1" dirty="0" smtClean="0"/>
              <a:t>local</a:t>
            </a:r>
            <a:r>
              <a:rPr lang="en-US" sz="2800" dirty="0" smtClean="0"/>
              <a:t> changes to support healthy behaviors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NC strategies were selected to build upon existing partnerships, current efforts and past successes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sz="4000" b="1" smtClean="0"/>
              <a:t>North Carolina Strategies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 fontScale="92500"/>
          </a:bodyPr>
          <a:lstStyle/>
          <a:p>
            <a:pPr marL="114300" indent="0">
              <a:spcBef>
                <a:spcPts val="0"/>
              </a:spcBef>
              <a:buClr>
                <a:srgbClr val="FFC000"/>
              </a:buCl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Tobacco–Free Living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Increase smoke-free regulations of local government buildings and of indoor public </a:t>
            </a:r>
            <a:r>
              <a:rPr lang="en-US" sz="2400" dirty="0" smtClean="0"/>
              <a:t>places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Increase tobacco-free regulations for government grounds, including parks and recreational </a:t>
            </a:r>
            <a:r>
              <a:rPr lang="en-US" sz="2400" dirty="0" smtClean="0"/>
              <a:t>areas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Increase smoke-free housing policies in affordable multi-unit housing and other private sector market-based </a:t>
            </a:r>
            <a:r>
              <a:rPr lang="en-US" sz="2400" dirty="0" smtClean="0"/>
              <a:t>housing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Increase </a:t>
            </a:r>
            <a:r>
              <a:rPr lang="en-US" sz="2400" dirty="0" smtClean="0"/>
              <a:t>100</a:t>
            </a:r>
            <a:r>
              <a:rPr lang="en-US" sz="2400" dirty="0"/>
              <a:t>% tobacco-free policies on </a:t>
            </a:r>
            <a:r>
              <a:rPr lang="en-US" sz="2400" dirty="0" smtClean="0"/>
              <a:t>community colleges, </a:t>
            </a:r>
            <a:r>
              <a:rPr lang="en-US" sz="2400" dirty="0"/>
              <a:t>state and private </a:t>
            </a:r>
            <a:r>
              <a:rPr lang="en-US" sz="2400" dirty="0" smtClean="0"/>
              <a:t>university and college campuses</a:t>
            </a:r>
            <a:endParaRPr lang="en-US" sz="2400" b="1" dirty="0" smtClean="0"/>
          </a:p>
        </p:txBody>
      </p:sp>
      <p:sp>
        <p:nvSpPr>
          <p:cNvPr id="43012" name="Slide Number Placeholder 3"/>
          <p:cNvSpPr txBox="1">
            <a:spLocks/>
          </p:cNvSpPr>
          <p:nvPr/>
        </p:nvSpPr>
        <p:spPr bwMode="auto">
          <a:xfrm>
            <a:off x="7010400" y="61722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80"/>
          <p:cNvSpPr>
            <a:spLocks/>
          </p:cNvSpPr>
          <p:nvPr/>
        </p:nvSpPr>
        <p:spPr bwMode="auto">
          <a:xfrm>
            <a:off x="6915199" y="3908425"/>
            <a:ext cx="759536" cy="514350"/>
          </a:xfrm>
          <a:custGeom>
            <a:avLst/>
            <a:gdLst>
              <a:gd name="T0" fmla="*/ 0 w 538"/>
              <a:gd name="T1" fmla="*/ 2147483647 h 324"/>
              <a:gd name="T2" fmla="*/ 2147483647 w 538"/>
              <a:gd name="T3" fmla="*/ 2147483647 h 324"/>
              <a:gd name="T4" fmla="*/ 2147483647 w 538"/>
              <a:gd name="T5" fmla="*/ 2147483647 h 324"/>
              <a:gd name="T6" fmla="*/ 2147483647 w 538"/>
              <a:gd name="T7" fmla="*/ 2147483647 h 324"/>
              <a:gd name="T8" fmla="*/ 2147483647 w 538"/>
              <a:gd name="T9" fmla="*/ 2147483647 h 324"/>
              <a:gd name="T10" fmla="*/ 2147483647 w 538"/>
              <a:gd name="T11" fmla="*/ 2147483647 h 324"/>
              <a:gd name="T12" fmla="*/ 2147483647 w 538"/>
              <a:gd name="T13" fmla="*/ 2147483647 h 324"/>
              <a:gd name="T14" fmla="*/ 2147483647 w 538"/>
              <a:gd name="T15" fmla="*/ 2147483647 h 324"/>
              <a:gd name="T16" fmla="*/ 2147483647 w 538"/>
              <a:gd name="T17" fmla="*/ 2147483647 h 324"/>
              <a:gd name="T18" fmla="*/ 2147483647 w 538"/>
              <a:gd name="T19" fmla="*/ 2147483647 h 324"/>
              <a:gd name="T20" fmla="*/ 2147483647 w 538"/>
              <a:gd name="T21" fmla="*/ 2147483647 h 324"/>
              <a:gd name="T22" fmla="*/ 2147483647 w 538"/>
              <a:gd name="T23" fmla="*/ 2147483647 h 324"/>
              <a:gd name="T24" fmla="*/ 2147483647 w 538"/>
              <a:gd name="T25" fmla="*/ 2147483647 h 324"/>
              <a:gd name="T26" fmla="*/ 2147483647 w 538"/>
              <a:gd name="T27" fmla="*/ 2147483647 h 324"/>
              <a:gd name="T28" fmla="*/ 2147483647 w 538"/>
              <a:gd name="T29" fmla="*/ 0 h 324"/>
              <a:gd name="T30" fmla="*/ 2147483647 w 538"/>
              <a:gd name="T31" fmla="*/ 2147483647 h 324"/>
              <a:gd name="T32" fmla="*/ 2147483647 w 538"/>
              <a:gd name="T33" fmla="*/ 2147483647 h 324"/>
              <a:gd name="T34" fmla="*/ 2147483647 w 538"/>
              <a:gd name="T35" fmla="*/ 2147483647 h 324"/>
              <a:gd name="T36" fmla="*/ 2147483647 w 538"/>
              <a:gd name="T37" fmla="*/ 2147483647 h 324"/>
              <a:gd name="T38" fmla="*/ 2147483647 w 538"/>
              <a:gd name="T39" fmla="*/ 2147483647 h 324"/>
              <a:gd name="T40" fmla="*/ 2147483647 w 538"/>
              <a:gd name="T41" fmla="*/ 2147483647 h 324"/>
              <a:gd name="T42" fmla="*/ 2147483647 w 538"/>
              <a:gd name="T43" fmla="*/ 2147483647 h 324"/>
              <a:gd name="T44" fmla="*/ 2147483647 w 538"/>
              <a:gd name="T45" fmla="*/ 2147483647 h 324"/>
              <a:gd name="T46" fmla="*/ 2147483647 w 538"/>
              <a:gd name="T47" fmla="*/ 2147483647 h 324"/>
              <a:gd name="T48" fmla="*/ 2147483647 w 538"/>
              <a:gd name="T49" fmla="*/ 2147483647 h 324"/>
              <a:gd name="T50" fmla="*/ 2147483647 w 538"/>
              <a:gd name="T51" fmla="*/ 2147483647 h 324"/>
              <a:gd name="T52" fmla="*/ 0 w 538"/>
              <a:gd name="T53" fmla="*/ 2147483647 h 32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38"/>
              <a:gd name="T82" fmla="*/ 0 h 324"/>
              <a:gd name="T83" fmla="*/ 538 w 538"/>
              <a:gd name="T84" fmla="*/ 324 h 32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38" h="324">
                <a:moveTo>
                  <a:pt x="0" y="244"/>
                </a:moveTo>
                <a:lnTo>
                  <a:pt x="18" y="252"/>
                </a:lnTo>
                <a:lnTo>
                  <a:pt x="27" y="270"/>
                </a:lnTo>
                <a:lnTo>
                  <a:pt x="27" y="297"/>
                </a:lnTo>
                <a:lnTo>
                  <a:pt x="27" y="324"/>
                </a:lnTo>
                <a:lnTo>
                  <a:pt x="153" y="297"/>
                </a:lnTo>
                <a:lnTo>
                  <a:pt x="269" y="270"/>
                </a:lnTo>
                <a:lnTo>
                  <a:pt x="340" y="279"/>
                </a:lnTo>
                <a:lnTo>
                  <a:pt x="404" y="297"/>
                </a:lnTo>
                <a:lnTo>
                  <a:pt x="475" y="198"/>
                </a:lnTo>
                <a:lnTo>
                  <a:pt x="538" y="108"/>
                </a:lnTo>
                <a:lnTo>
                  <a:pt x="529" y="63"/>
                </a:lnTo>
                <a:lnTo>
                  <a:pt x="511" y="27"/>
                </a:lnTo>
                <a:lnTo>
                  <a:pt x="475" y="9"/>
                </a:lnTo>
                <a:lnTo>
                  <a:pt x="431" y="0"/>
                </a:lnTo>
                <a:lnTo>
                  <a:pt x="367" y="36"/>
                </a:lnTo>
                <a:lnTo>
                  <a:pt x="296" y="81"/>
                </a:lnTo>
                <a:lnTo>
                  <a:pt x="314" y="108"/>
                </a:lnTo>
                <a:lnTo>
                  <a:pt x="323" y="135"/>
                </a:lnTo>
                <a:lnTo>
                  <a:pt x="296" y="162"/>
                </a:lnTo>
                <a:lnTo>
                  <a:pt x="269" y="189"/>
                </a:lnTo>
                <a:lnTo>
                  <a:pt x="180" y="189"/>
                </a:lnTo>
                <a:lnTo>
                  <a:pt x="80" y="189"/>
                </a:lnTo>
                <a:lnTo>
                  <a:pt x="63" y="198"/>
                </a:lnTo>
                <a:lnTo>
                  <a:pt x="36" y="216"/>
                </a:lnTo>
                <a:lnTo>
                  <a:pt x="18" y="225"/>
                </a:lnTo>
                <a:lnTo>
                  <a:pt x="0" y="244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51" name="Freeform 281"/>
          <p:cNvSpPr>
            <a:spLocks/>
          </p:cNvSpPr>
          <p:nvPr/>
        </p:nvSpPr>
        <p:spPr bwMode="auto">
          <a:xfrm>
            <a:off x="7514423" y="3863975"/>
            <a:ext cx="381325" cy="558800"/>
          </a:xfrm>
          <a:custGeom>
            <a:avLst/>
            <a:gdLst>
              <a:gd name="T0" fmla="*/ 2147483647 w 270"/>
              <a:gd name="T1" fmla="*/ 0 h 352"/>
              <a:gd name="T2" fmla="*/ 2147483647 w 270"/>
              <a:gd name="T3" fmla="*/ 2147483647 h 352"/>
              <a:gd name="T4" fmla="*/ 2147483647 w 270"/>
              <a:gd name="T5" fmla="*/ 2147483647 h 352"/>
              <a:gd name="T6" fmla="*/ 2147483647 w 270"/>
              <a:gd name="T7" fmla="*/ 2147483647 h 352"/>
              <a:gd name="T8" fmla="*/ 2147483647 w 270"/>
              <a:gd name="T9" fmla="*/ 2147483647 h 352"/>
              <a:gd name="T10" fmla="*/ 2147483647 w 270"/>
              <a:gd name="T11" fmla="*/ 2147483647 h 352"/>
              <a:gd name="T12" fmla="*/ 0 w 270"/>
              <a:gd name="T13" fmla="*/ 2147483647 h 352"/>
              <a:gd name="T14" fmla="*/ 2147483647 w 270"/>
              <a:gd name="T15" fmla="*/ 2147483647 h 352"/>
              <a:gd name="T16" fmla="*/ 2147483647 w 270"/>
              <a:gd name="T17" fmla="*/ 2147483647 h 352"/>
              <a:gd name="T18" fmla="*/ 2147483647 w 270"/>
              <a:gd name="T19" fmla="*/ 2147483647 h 352"/>
              <a:gd name="T20" fmla="*/ 2147483647 w 270"/>
              <a:gd name="T21" fmla="*/ 0 h 3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0"/>
              <a:gd name="T34" fmla="*/ 0 h 352"/>
              <a:gd name="T35" fmla="*/ 270 w 270"/>
              <a:gd name="T36" fmla="*/ 352 h 3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0" h="352">
                <a:moveTo>
                  <a:pt x="270" y="0"/>
                </a:moveTo>
                <a:lnTo>
                  <a:pt x="270" y="9"/>
                </a:lnTo>
                <a:lnTo>
                  <a:pt x="270" y="27"/>
                </a:lnTo>
                <a:lnTo>
                  <a:pt x="153" y="190"/>
                </a:lnTo>
                <a:lnTo>
                  <a:pt x="27" y="352"/>
                </a:lnTo>
                <a:lnTo>
                  <a:pt x="18" y="352"/>
                </a:lnTo>
                <a:lnTo>
                  <a:pt x="0" y="352"/>
                </a:lnTo>
                <a:lnTo>
                  <a:pt x="72" y="262"/>
                </a:lnTo>
                <a:lnTo>
                  <a:pt x="135" y="172"/>
                </a:lnTo>
                <a:lnTo>
                  <a:pt x="207" y="82"/>
                </a:lnTo>
                <a:lnTo>
                  <a:pt x="270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grpSp>
        <p:nvGrpSpPr>
          <p:cNvPr id="8" name="Group 284"/>
          <p:cNvGrpSpPr>
            <a:grpSpLocks/>
          </p:cNvGrpSpPr>
          <p:nvPr/>
        </p:nvGrpSpPr>
        <p:grpSpPr bwMode="auto">
          <a:xfrm>
            <a:off x="494945" y="3581403"/>
            <a:ext cx="571209" cy="327025"/>
            <a:chOff x="351" y="2010"/>
            <a:chExt cx="405" cy="206"/>
          </a:xfrm>
        </p:grpSpPr>
        <p:sp>
          <p:nvSpPr>
            <p:cNvPr id="2" name="Freeform 282"/>
            <p:cNvSpPr>
              <a:spLocks/>
            </p:cNvSpPr>
            <p:nvPr/>
          </p:nvSpPr>
          <p:spPr bwMode="auto">
            <a:xfrm>
              <a:off x="351" y="2010"/>
              <a:ext cx="405" cy="206"/>
            </a:xfrm>
            <a:custGeom>
              <a:avLst/>
              <a:gdLst>
                <a:gd name="T0" fmla="*/ 27 w 405"/>
                <a:gd name="T1" fmla="*/ 27 h 206"/>
                <a:gd name="T2" fmla="*/ 18 w 405"/>
                <a:gd name="T3" fmla="*/ 107 h 206"/>
                <a:gd name="T4" fmla="*/ 0 w 405"/>
                <a:gd name="T5" fmla="*/ 206 h 206"/>
                <a:gd name="T6" fmla="*/ 108 w 405"/>
                <a:gd name="T7" fmla="*/ 206 h 206"/>
                <a:gd name="T8" fmla="*/ 216 w 405"/>
                <a:gd name="T9" fmla="*/ 206 h 206"/>
                <a:gd name="T10" fmla="*/ 261 w 405"/>
                <a:gd name="T11" fmla="*/ 153 h 206"/>
                <a:gd name="T12" fmla="*/ 297 w 405"/>
                <a:gd name="T13" fmla="*/ 99 h 206"/>
                <a:gd name="T14" fmla="*/ 342 w 405"/>
                <a:gd name="T15" fmla="*/ 99 h 206"/>
                <a:gd name="T16" fmla="*/ 378 w 405"/>
                <a:gd name="T17" fmla="*/ 99 h 206"/>
                <a:gd name="T18" fmla="*/ 396 w 405"/>
                <a:gd name="T19" fmla="*/ 62 h 206"/>
                <a:gd name="T20" fmla="*/ 405 w 405"/>
                <a:gd name="T21" fmla="*/ 27 h 206"/>
                <a:gd name="T22" fmla="*/ 369 w 405"/>
                <a:gd name="T23" fmla="*/ 27 h 206"/>
                <a:gd name="T24" fmla="*/ 324 w 405"/>
                <a:gd name="T25" fmla="*/ 27 h 206"/>
                <a:gd name="T26" fmla="*/ 270 w 405"/>
                <a:gd name="T27" fmla="*/ 36 h 206"/>
                <a:gd name="T28" fmla="*/ 216 w 405"/>
                <a:gd name="T29" fmla="*/ 54 h 206"/>
                <a:gd name="T30" fmla="*/ 207 w 405"/>
                <a:gd name="T31" fmla="*/ 27 h 206"/>
                <a:gd name="T32" fmla="*/ 189 w 405"/>
                <a:gd name="T33" fmla="*/ 0 h 206"/>
                <a:gd name="T34" fmla="*/ 153 w 405"/>
                <a:gd name="T35" fmla="*/ 0 h 206"/>
                <a:gd name="T36" fmla="*/ 108 w 405"/>
                <a:gd name="T37" fmla="*/ 9 h 206"/>
                <a:gd name="T38" fmla="*/ 72 w 405"/>
                <a:gd name="T39" fmla="*/ 18 h 206"/>
                <a:gd name="T40" fmla="*/ 27 w 405"/>
                <a:gd name="T41" fmla="*/ 27 h 2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5"/>
                <a:gd name="T64" fmla="*/ 0 h 206"/>
                <a:gd name="T65" fmla="*/ 405 w 405"/>
                <a:gd name="T66" fmla="*/ 206 h 2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5" h="206">
                  <a:moveTo>
                    <a:pt x="27" y="27"/>
                  </a:moveTo>
                  <a:lnTo>
                    <a:pt x="18" y="107"/>
                  </a:lnTo>
                  <a:lnTo>
                    <a:pt x="0" y="206"/>
                  </a:lnTo>
                  <a:lnTo>
                    <a:pt x="108" y="206"/>
                  </a:lnTo>
                  <a:lnTo>
                    <a:pt x="216" y="206"/>
                  </a:lnTo>
                  <a:lnTo>
                    <a:pt x="261" y="153"/>
                  </a:lnTo>
                  <a:lnTo>
                    <a:pt x="297" y="99"/>
                  </a:lnTo>
                  <a:lnTo>
                    <a:pt x="342" y="99"/>
                  </a:lnTo>
                  <a:lnTo>
                    <a:pt x="378" y="99"/>
                  </a:lnTo>
                  <a:lnTo>
                    <a:pt x="396" y="62"/>
                  </a:lnTo>
                  <a:lnTo>
                    <a:pt x="405" y="27"/>
                  </a:lnTo>
                  <a:lnTo>
                    <a:pt x="369" y="27"/>
                  </a:lnTo>
                  <a:lnTo>
                    <a:pt x="324" y="27"/>
                  </a:lnTo>
                  <a:lnTo>
                    <a:pt x="270" y="36"/>
                  </a:lnTo>
                  <a:lnTo>
                    <a:pt x="216" y="54"/>
                  </a:lnTo>
                  <a:lnTo>
                    <a:pt x="207" y="27"/>
                  </a:lnTo>
                  <a:lnTo>
                    <a:pt x="189" y="0"/>
                  </a:lnTo>
                  <a:lnTo>
                    <a:pt x="153" y="0"/>
                  </a:lnTo>
                  <a:lnTo>
                    <a:pt x="108" y="9"/>
                  </a:lnTo>
                  <a:lnTo>
                    <a:pt x="72" y="1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68" name="Freeform 283"/>
            <p:cNvSpPr>
              <a:spLocks/>
            </p:cNvSpPr>
            <p:nvPr/>
          </p:nvSpPr>
          <p:spPr bwMode="auto">
            <a:xfrm>
              <a:off x="351" y="2010"/>
              <a:ext cx="405" cy="206"/>
            </a:xfrm>
            <a:custGeom>
              <a:avLst/>
              <a:gdLst>
                <a:gd name="T0" fmla="*/ 27 w 405"/>
                <a:gd name="T1" fmla="*/ 27 h 206"/>
                <a:gd name="T2" fmla="*/ 18 w 405"/>
                <a:gd name="T3" fmla="*/ 107 h 206"/>
                <a:gd name="T4" fmla="*/ 0 w 405"/>
                <a:gd name="T5" fmla="*/ 206 h 206"/>
                <a:gd name="T6" fmla="*/ 108 w 405"/>
                <a:gd name="T7" fmla="*/ 206 h 206"/>
                <a:gd name="T8" fmla="*/ 216 w 405"/>
                <a:gd name="T9" fmla="*/ 206 h 206"/>
                <a:gd name="T10" fmla="*/ 261 w 405"/>
                <a:gd name="T11" fmla="*/ 153 h 206"/>
                <a:gd name="T12" fmla="*/ 297 w 405"/>
                <a:gd name="T13" fmla="*/ 99 h 206"/>
                <a:gd name="T14" fmla="*/ 342 w 405"/>
                <a:gd name="T15" fmla="*/ 99 h 206"/>
                <a:gd name="T16" fmla="*/ 378 w 405"/>
                <a:gd name="T17" fmla="*/ 99 h 206"/>
                <a:gd name="T18" fmla="*/ 396 w 405"/>
                <a:gd name="T19" fmla="*/ 62 h 206"/>
                <a:gd name="T20" fmla="*/ 405 w 405"/>
                <a:gd name="T21" fmla="*/ 27 h 206"/>
                <a:gd name="T22" fmla="*/ 369 w 405"/>
                <a:gd name="T23" fmla="*/ 27 h 206"/>
                <a:gd name="T24" fmla="*/ 324 w 405"/>
                <a:gd name="T25" fmla="*/ 27 h 206"/>
                <a:gd name="T26" fmla="*/ 270 w 405"/>
                <a:gd name="T27" fmla="*/ 36 h 206"/>
                <a:gd name="T28" fmla="*/ 216 w 405"/>
                <a:gd name="T29" fmla="*/ 54 h 206"/>
                <a:gd name="T30" fmla="*/ 207 w 405"/>
                <a:gd name="T31" fmla="*/ 27 h 206"/>
                <a:gd name="T32" fmla="*/ 189 w 405"/>
                <a:gd name="T33" fmla="*/ 0 h 206"/>
                <a:gd name="T34" fmla="*/ 153 w 405"/>
                <a:gd name="T35" fmla="*/ 0 h 206"/>
                <a:gd name="T36" fmla="*/ 108 w 405"/>
                <a:gd name="T37" fmla="*/ 9 h 206"/>
                <a:gd name="T38" fmla="*/ 72 w 405"/>
                <a:gd name="T39" fmla="*/ 18 h 206"/>
                <a:gd name="T40" fmla="*/ 27 w 405"/>
                <a:gd name="T41" fmla="*/ 27 h 2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5"/>
                <a:gd name="T64" fmla="*/ 0 h 206"/>
                <a:gd name="T65" fmla="*/ 405 w 405"/>
                <a:gd name="T66" fmla="*/ 206 h 2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5" h="206">
                  <a:moveTo>
                    <a:pt x="27" y="27"/>
                  </a:moveTo>
                  <a:lnTo>
                    <a:pt x="18" y="107"/>
                  </a:lnTo>
                  <a:lnTo>
                    <a:pt x="0" y="206"/>
                  </a:lnTo>
                  <a:lnTo>
                    <a:pt x="108" y="206"/>
                  </a:lnTo>
                  <a:lnTo>
                    <a:pt x="216" y="206"/>
                  </a:lnTo>
                  <a:lnTo>
                    <a:pt x="261" y="153"/>
                  </a:lnTo>
                  <a:lnTo>
                    <a:pt x="297" y="99"/>
                  </a:lnTo>
                  <a:lnTo>
                    <a:pt x="342" y="99"/>
                  </a:lnTo>
                  <a:lnTo>
                    <a:pt x="378" y="99"/>
                  </a:lnTo>
                  <a:lnTo>
                    <a:pt x="396" y="62"/>
                  </a:lnTo>
                  <a:lnTo>
                    <a:pt x="405" y="27"/>
                  </a:lnTo>
                  <a:lnTo>
                    <a:pt x="369" y="27"/>
                  </a:lnTo>
                  <a:lnTo>
                    <a:pt x="324" y="27"/>
                  </a:lnTo>
                  <a:lnTo>
                    <a:pt x="270" y="36"/>
                  </a:lnTo>
                  <a:lnTo>
                    <a:pt x="216" y="54"/>
                  </a:lnTo>
                  <a:lnTo>
                    <a:pt x="207" y="27"/>
                  </a:lnTo>
                  <a:lnTo>
                    <a:pt x="189" y="0"/>
                  </a:lnTo>
                  <a:lnTo>
                    <a:pt x="153" y="0"/>
                  </a:lnTo>
                  <a:lnTo>
                    <a:pt x="108" y="9"/>
                  </a:lnTo>
                  <a:lnTo>
                    <a:pt x="72" y="18"/>
                  </a:lnTo>
                  <a:lnTo>
                    <a:pt x="27" y="27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9" name="Group 287"/>
          <p:cNvGrpSpPr>
            <a:grpSpLocks/>
          </p:cNvGrpSpPr>
          <p:nvPr/>
        </p:nvGrpSpPr>
        <p:grpSpPr bwMode="auto">
          <a:xfrm>
            <a:off x="762649" y="3365500"/>
            <a:ext cx="415566" cy="303213"/>
            <a:chOff x="541" y="1874"/>
            <a:chExt cx="294" cy="191"/>
          </a:xfrm>
        </p:grpSpPr>
        <p:sp>
          <p:nvSpPr>
            <p:cNvPr id="2365" name="Freeform 285"/>
            <p:cNvSpPr>
              <a:spLocks/>
            </p:cNvSpPr>
            <p:nvPr/>
          </p:nvSpPr>
          <p:spPr bwMode="auto">
            <a:xfrm>
              <a:off x="541" y="1874"/>
              <a:ext cx="294" cy="191"/>
            </a:xfrm>
            <a:custGeom>
              <a:avLst/>
              <a:gdLst>
                <a:gd name="T0" fmla="*/ 27 w 294"/>
                <a:gd name="T1" fmla="*/ 28 h 191"/>
                <a:gd name="T2" fmla="*/ 18 w 294"/>
                <a:gd name="T3" fmla="*/ 82 h 191"/>
                <a:gd name="T4" fmla="*/ 0 w 294"/>
                <a:gd name="T5" fmla="*/ 137 h 191"/>
                <a:gd name="T6" fmla="*/ 18 w 294"/>
                <a:gd name="T7" fmla="*/ 164 h 191"/>
                <a:gd name="T8" fmla="*/ 27 w 294"/>
                <a:gd name="T9" fmla="*/ 191 h 191"/>
                <a:gd name="T10" fmla="*/ 80 w 294"/>
                <a:gd name="T11" fmla="*/ 173 h 191"/>
                <a:gd name="T12" fmla="*/ 134 w 294"/>
                <a:gd name="T13" fmla="*/ 164 h 191"/>
                <a:gd name="T14" fmla="*/ 179 w 294"/>
                <a:gd name="T15" fmla="*/ 164 h 191"/>
                <a:gd name="T16" fmla="*/ 214 w 294"/>
                <a:gd name="T17" fmla="*/ 164 h 191"/>
                <a:gd name="T18" fmla="*/ 232 w 294"/>
                <a:gd name="T19" fmla="*/ 145 h 191"/>
                <a:gd name="T20" fmla="*/ 241 w 294"/>
                <a:gd name="T21" fmla="*/ 137 h 191"/>
                <a:gd name="T22" fmla="*/ 241 w 294"/>
                <a:gd name="T23" fmla="*/ 119 h 191"/>
                <a:gd name="T24" fmla="*/ 241 w 294"/>
                <a:gd name="T25" fmla="*/ 109 h 191"/>
                <a:gd name="T26" fmla="*/ 267 w 294"/>
                <a:gd name="T27" fmla="*/ 91 h 191"/>
                <a:gd name="T28" fmla="*/ 294 w 294"/>
                <a:gd name="T29" fmla="*/ 82 h 191"/>
                <a:gd name="T30" fmla="*/ 294 w 294"/>
                <a:gd name="T31" fmla="*/ 55 h 191"/>
                <a:gd name="T32" fmla="*/ 294 w 294"/>
                <a:gd name="T33" fmla="*/ 28 h 191"/>
                <a:gd name="T34" fmla="*/ 179 w 294"/>
                <a:gd name="T35" fmla="*/ 9 h 191"/>
                <a:gd name="T36" fmla="*/ 53 w 294"/>
                <a:gd name="T37" fmla="*/ 0 h 191"/>
                <a:gd name="T38" fmla="*/ 44 w 294"/>
                <a:gd name="T39" fmla="*/ 0 h 191"/>
                <a:gd name="T40" fmla="*/ 36 w 294"/>
                <a:gd name="T41" fmla="*/ 9 h 191"/>
                <a:gd name="T42" fmla="*/ 36 w 294"/>
                <a:gd name="T43" fmla="*/ 18 h 191"/>
                <a:gd name="T44" fmla="*/ 27 w 294"/>
                <a:gd name="T45" fmla="*/ 28 h 1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4"/>
                <a:gd name="T70" fmla="*/ 0 h 191"/>
                <a:gd name="T71" fmla="*/ 294 w 294"/>
                <a:gd name="T72" fmla="*/ 191 h 1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4" h="191">
                  <a:moveTo>
                    <a:pt x="27" y="28"/>
                  </a:moveTo>
                  <a:lnTo>
                    <a:pt x="18" y="82"/>
                  </a:lnTo>
                  <a:lnTo>
                    <a:pt x="0" y="137"/>
                  </a:lnTo>
                  <a:lnTo>
                    <a:pt x="18" y="164"/>
                  </a:lnTo>
                  <a:lnTo>
                    <a:pt x="27" y="191"/>
                  </a:lnTo>
                  <a:lnTo>
                    <a:pt x="80" y="173"/>
                  </a:lnTo>
                  <a:lnTo>
                    <a:pt x="134" y="164"/>
                  </a:lnTo>
                  <a:lnTo>
                    <a:pt x="179" y="164"/>
                  </a:lnTo>
                  <a:lnTo>
                    <a:pt x="214" y="164"/>
                  </a:lnTo>
                  <a:lnTo>
                    <a:pt x="232" y="145"/>
                  </a:lnTo>
                  <a:lnTo>
                    <a:pt x="241" y="137"/>
                  </a:lnTo>
                  <a:lnTo>
                    <a:pt x="241" y="119"/>
                  </a:lnTo>
                  <a:lnTo>
                    <a:pt x="241" y="109"/>
                  </a:lnTo>
                  <a:lnTo>
                    <a:pt x="267" y="91"/>
                  </a:lnTo>
                  <a:lnTo>
                    <a:pt x="294" y="82"/>
                  </a:lnTo>
                  <a:lnTo>
                    <a:pt x="294" y="55"/>
                  </a:lnTo>
                  <a:lnTo>
                    <a:pt x="294" y="28"/>
                  </a:lnTo>
                  <a:lnTo>
                    <a:pt x="179" y="9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6" y="9"/>
                  </a:lnTo>
                  <a:lnTo>
                    <a:pt x="36" y="18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3" name="Freeform 286"/>
            <p:cNvSpPr>
              <a:spLocks/>
            </p:cNvSpPr>
            <p:nvPr/>
          </p:nvSpPr>
          <p:spPr bwMode="auto">
            <a:xfrm>
              <a:off x="541" y="1874"/>
              <a:ext cx="294" cy="191"/>
            </a:xfrm>
            <a:custGeom>
              <a:avLst/>
              <a:gdLst>
                <a:gd name="T0" fmla="*/ 27 w 294"/>
                <a:gd name="T1" fmla="*/ 28 h 191"/>
                <a:gd name="T2" fmla="*/ 18 w 294"/>
                <a:gd name="T3" fmla="*/ 82 h 191"/>
                <a:gd name="T4" fmla="*/ 0 w 294"/>
                <a:gd name="T5" fmla="*/ 137 h 191"/>
                <a:gd name="T6" fmla="*/ 18 w 294"/>
                <a:gd name="T7" fmla="*/ 164 h 191"/>
                <a:gd name="T8" fmla="*/ 27 w 294"/>
                <a:gd name="T9" fmla="*/ 191 h 191"/>
                <a:gd name="T10" fmla="*/ 80 w 294"/>
                <a:gd name="T11" fmla="*/ 173 h 191"/>
                <a:gd name="T12" fmla="*/ 134 w 294"/>
                <a:gd name="T13" fmla="*/ 164 h 191"/>
                <a:gd name="T14" fmla="*/ 179 w 294"/>
                <a:gd name="T15" fmla="*/ 164 h 191"/>
                <a:gd name="T16" fmla="*/ 214 w 294"/>
                <a:gd name="T17" fmla="*/ 164 h 191"/>
                <a:gd name="T18" fmla="*/ 232 w 294"/>
                <a:gd name="T19" fmla="*/ 145 h 191"/>
                <a:gd name="T20" fmla="*/ 241 w 294"/>
                <a:gd name="T21" fmla="*/ 137 h 191"/>
                <a:gd name="T22" fmla="*/ 241 w 294"/>
                <a:gd name="T23" fmla="*/ 119 h 191"/>
                <a:gd name="T24" fmla="*/ 241 w 294"/>
                <a:gd name="T25" fmla="*/ 109 h 191"/>
                <a:gd name="T26" fmla="*/ 267 w 294"/>
                <a:gd name="T27" fmla="*/ 91 h 191"/>
                <a:gd name="T28" fmla="*/ 294 w 294"/>
                <a:gd name="T29" fmla="*/ 82 h 191"/>
                <a:gd name="T30" fmla="*/ 294 w 294"/>
                <a:gd name="T31" fmla="*/ 55 h 191"/>
                <a:gd name="T32" fmla="*/ 294 w 294"/>
                <a:gd name="T33" fmla="*/ 28 h 191"/>
                <a:gd name="T34" fmla="*/ 179 w 294"/>
                <a:gd name="T35" fmla="*/ 9 h 191"/>
                <a:gd name="T36" fmla="*/ 53 w 294"/>
                <a:gd name="T37" fmla="*/ 0 h 191"/>
                <a:gd name="T38" fmla="*/ 44 w 294"/>
                <a:gd name="T39" fmla="*/ 0 h 191"/>
                <a:gd name="T40" fmla="*/ 36 w 294"/>
                <a:gd name="T41" fmla="*/ 9 h 191"/>
                <a:gd name="T42" fmla="*/ 36 w 294"/>
                <a:gd name="T43" fmla="*/ 18 h 191"/>
                <a:gd name="T44" fmla="*/ 27 w 294"/>
                <a:gd name="T45" fmla="*/ 28 h 1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4"/>
                <a:gd name="T70" fmla="*/ 0 h 191"/>
                <a:gd name="T71" fmla="*/ 294 w 294"/>
                <a:gd name="T72" fmla="*/ 191 h 1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4" h="191">
                  <a:moveTo>
                    <a:pt x="27" y="28"/>
                  </a:moveTo>
                  <a:lnTo>
                    <a:pt x="18" y="82"/>
                  </a:lnTo>
                  <a:lnTo>
                    <a:pt x="0" y="137"/>
                  </a:lnTo>
                  <a:lnTo>
                    <a:pt x="18" y="164"/>
                  </a:lnTo>
                  <a:lnTo>
                    <a:pt x="27" y="191"/>
                  </a:lnTo>
                  <a:lnTo>
                    <a:pt x="80" y="173"/>
                  </a:lnTo>
                  <a:lnTo>
                    <a:pt x="134" y="164"/>
                  </a:lnTo>
                  <a:lnTo>
                    <a:pt x="179" y="164"/>
                  </a:lnTo>
                  <a:lnTo>
                    <a:pt x="214" y="164"/>
                  </a:lnTo>
                  <a:lnTo>
                    <a:pt x="232" y="145"/>
                  </a:lnTo>
                  <a:lnTo>
                    <a:pt x="241" y="137"/>
                  </a:lnTo>
                  <a:lnTo>
                    <a:pt x="241" y="119"/>
                  </a:lnTo>
                  <a:lnTo>
                    <a:pt x="241" y="109"/>
                  </a:lnTo>
                  <a:lnTo>
                    <a:pt x="267" y="91"/>
                  </a:lnTo>
                  <a:lnTo>
                    <a:pt x="294" y="82"/>
                  </a:lnTo>
                  <a:lnTo>
                    <a:pt x="294" y="55"/>
                  </a:lnTo>
                  <a:lnTo>
                    <a:pt x="294" y="28"/>
                  </a:lnTo>
                  <a:lnTo>
                    <a:pt x="179" y="9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6" y="9"/>
                  </a:lnTo>
                  <a:lnTo>
                    <a:pt x="36" y="18"/>
                  </a:lnTo>
                  <a:lnTo>
                    <a:pt x="27" y="28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0" name="Group 290"/>
          <p:cNvGrpSpPr>
            <a:grpSpLocks/>
          </p:cNvGrpSpPr>
          <p:nvPr/>
        </p:nvGrpSpPr>
        <p:grpSpPr bwMode="auto">
          <a:xfrm>
            <a:off x="834244" y="3109913"/>
            <a:ext cx="723738" cy="469900"/>
            <a:chOff x="591" y="1713"/>
            <a:chExt cx="513" cy="296"/>
          </a:xfrm>
        </p:grpSpPr>
        <p:sp>
          <p:nvSpPr>
            <p:cNvPr id="2363" name="Freeform 288"/>
            <p:cNvSpPr>
              <a:spLocks/>
            </p:cNvSpPr>
            <p:nvPr/>
          </p:nvSpPr>
          <p:spPr bwMode="auto">
            <a:xfrm>
              <a:off x="591" y="1713"/>
              <a:ext cx="513" cy="296"/>
            </a:xfrm>
            <a:custGeom>
              <a:avLst/>
              <a:gdLst>
                <a:gd name="T0" fmla="*/ 0 w 513"/>
                <a:gd name="T1" fmla="*/ 162 h 296"/>
                <a:gd name="T2" fmla="*/ 126 w 513"/>
                <a:gd name="T3" fmla="*/ 171 h 296"/>
                <a:gd name="T4" fmla="*/ 243 w 513"/>
                <a:gd name="T5" fmla="*/ 189 h 296"/>
                <a:gd name="T6" fmla="*/ 243 w 513"/>
                <a:gd name="T7" fmla="*/ 216 h 296"/>
                <a:gd name="T8" fmla="*/ 243 w 513"/>
                <a:gd name="T9" fmla="*/ 243 h 296"/>
                <a:gd name="T10" fmla="*/ 216 w 513"/>
                <a:gd name="T11" fmla="*/ 251 h 296"/>
                <a:gd name="T12" fmla="*/ 189 w 513"/>
                <a:gd name="T13" fmla="*/ 269 h 296"/>
                <a:gd name="T14" fmla="*/ 189 w 513"/>
                <a:gd name="T15" fmla="*/ 278 h 296"/>
                <a:gd name="T16" fmla="*/ 189 w 513"/>
                <a:gd name="T17" fmla="*/ 296 h 296"/>
                <a:gd name="T18" fmla="*/ 297 w 513"/>
                <a:gd name="T19" fmla="*/ 278 h 296"/>
                <a:gd name="T20" fmla="*/ 405 w 513"/>
                <a:gd name="T21" fmla="*/ 269 h 296"/>
                <a:gd name="T22" fmla="*/ 405 w 513"/>
                <a:gd name="T23" fmla="*/ 224 h 296"/>
                <a:gd name="T24" fmla="*/ 405 w 513"/>
                <a:gd name="T25" fmla="*/ 189 h 296"/>
                <a:gd name="T26" fmla="*/ 459 w 513"/>
                <a:gd name="T27" fmla="*/ 162 h 296"/>
                <a:gd name="T28" fmla="*/ 513 w 513"/>
                <a:gd name="T29" fmla="*/ 134 h 296"/>
                <a:gd name="T30" fmla="*/ 513 w 513"/>
                <a:gd name="T31" fmla="*/ 81 h 296"/>
                <a:gd name="T32" fmla="*/ 513 w 513"/>
                <a:gd name="T33" fmla="*/ 27 h 296"/>
                <a:gd name="T34" fmla="*/ 486 w 513"/>
                <a:gd name="T35" fmla="*/ 9 h 296"/>
                <a:gd name="T36" fmla="*/ 459 w 513"/>
                <a:gd name="T37" fmla="*/ 0 h 296"/>
                <a:gd name="T38" fmla="*/ 378 w 513"/>
                <a:gd name="T39" fmla="*/ 54 h 296"/>
                <a:gd name="T40" fmla="*/ 297 w 513"/>
                <a:gd name="T41" fmla="*/ 107 h 296"/>
                <a:gd name="T42" fmla="*/ 216 w 513"/>
                <a:gd name="T43" fmla="*/ 90 h 296"/>
                <a:gd name="T44" fmla="*/ 135 w 513"/>
                <a:gd name="T45" fmla="*/ 81 h 296"/>
                <a:gd name="T46" fmla="*/ 99 w 513"/>
                <a:gd name="T47" fmla="*/ 99 h 296"/>
                <a:gd name="T48" fmla="*/ 63 w 513"/>
                <a:gd name="T49" fmla="*/ 117 h 296"/>
                <a:gd name="T50" fmla="*/ 36 w 513"/>
                <a:gd name="T51" fmla="*/ 134 h 296"/>
                <a:gd name="T52" fmla="*/ 0 w 513"/>
                <a:gd name="T53" fmla="*/ 162 h 2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3"/>
                <a:gd name="T82" fmla="*/ 0 h 296"/>
                <a:gd name="T83" fmla="*/ 513 w 513"/>
                <a:gd name="T84" fmla="*/ 296 h 29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3" h="296">
                  <a:moveTo>
                    <a:pt x="0" y="162"/>
                  </a:moveTo>
                  <a:lnTo>
                    <a:pt x="126" y="171"/>
                  </a:lnTo>
                  <a:lnTo>
                    <a:pt x="243" y="189"/>
                  </a:lnTo>
                  <a:lnTo>
                    <a:pt x="243" y="216"/>
                  </a:lnTo>
                  <a:lnTo>
                    <a:pt x="243" y="243"/>
                  </a:lnTo>
                  <a:lnTo>
                    <a:pt x="216" y="251"/>
                  </a:lnTo>
                  <a:lnTo>
                    <a:pt x="189" y="269"/>
                  </a:lnTo>
                  <a:lnTo>
                    <a:pt x="189" y="278"/>
                  </a:lnTo>
                  <a:lnTo>
                    <a:pt x="189" y="296"/>
                  </a:lnTo>
                  <a:lnTo>
                    <a:pt x="297" y="278"/>
                  </a:lnTo>
                  <a:lnTo>
                    <a:pt x="405" y="269"/>
                  </a:lnTo>
                  <a:lnTo>
                    <a:pt x="405" y="224"/>
                  </a:lnTo>
                  <a:lnTo>
                    <a:pt x="405" y="189"/>
                  </a:lnTo>
                  <a:lnTo>
                    <a:pt x="459" y="162"/>
                  </a:lnTo>
                  <a:lnTo>
                    <a:pt x="513" y="134"/>
                  </a:lnTo>
                  <a:lnTo>
                    <a:pt x="513" y="81"/>
                  </a:lnTo>
                  <a:lnTo>
                    <a:pt x="513" y="27"/>
                  </a:lnTo>
                  <a:lnTo>
                    <a:pt x="486" y="9"/>
                  </a:lnTo>
                  <a:lnTo>
                    <a:pt x="459" y="0"/>
                  </a:lnTo>
                  <a:lnTo>
                    <a:pt x="378" y="54"/>
                  </a:lnTo>
                  <a:lnTo>
                    <a:pt x="297" y="107"/>
                  </a:lnTo>
                  <a:lnTo>
                    <a:pt x="216" y="90"/>
                  </a:lnTo>
                  <a:lnTo>
                    <a:pt x="135" y="81"/>
                  </a:lnTo>
                  <a:lnTo>
                    <a:pt x="99" y="99"/>
                  </a:lnTo>
                  <a:lnTo>
                    <a:pt x="63" y="117"/>
                  </a:lnTo>
                  <a:lnTo>
                    <a:pt x="36" y="134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64" name="Freeform 289"/>
            <p:cNvSpPr>
              <a:spLocks/>
            </p:cNvSpPr>
            <p:nvPr/>
          </p:nvSpPr>
          <p:spPr bwMode="auto">
            <a:xfrm>
              <a:off x="591" y="1713"/>
              <a:ext cx="513" cy="296"/>
            </a:xfrm>
            <a:custGeom>
              <a:avLst/>
              <a:gdLst>
                <a:gd name="T0" fmla="*/ 0 w 513"/>
                <a:gd name="T1" fmla="*/ 162 h 296"/>
                <a:gd name="T2" fmla="*/ 126 w 513"/>
                <a:gd name="T3" fmla="*/ 171 h 296"/>
                <a:gd name="T4" fmla="*/ 243 w 513"/>
                <a:gd name="T5" fmla="*/ 189 h 296"/>
                <a:gd name="T6" fmla="*/ 243 w 513"/>
                <a:gd name="T7" fmla="*/ 216 h 296"/>
                <a:gd name="T8" fmla="*/ 243 w 513"/>
                <a:gd name="T9" fmla="*/ 243 h 296"/>
                <a:gd name="T10" fmla="*/ 216 w 513"/>
                <a:gd name="T11" fmla="*/ 251 h 296"/>
                <a:gd name="T12" fmla="*/ 189 w 513"/>
                <a:gd name="T13" fmla="*/ 269 h 296"/>
                <a:gd name="T14" fmla="*/ 189 w 513"/>
                <a:gd name="T15" fmla="*/ 278 h 296"/>
                <a:gd name="T16" fmla="*/ 189 w 513"/>
                <a:gd name="T17" fmla="*/ 296 h 296"/>
                <a:gd name="T18" fmla="*/ 297 w 513"/>
                <a:gd name="T19" fmla="*/ 278 h 296"/>
                <a:gd name="T20" fmla="*/ 405 w 513"/>
                <a:gd name="T21" fmla="*/ 269 h 296"/>
                <a:gd name="T22" fmla="*/ 405 w 513"/>
                <a:gd name="T23" fmla="*/ 224 h 296"/>
                <a:gd name="T24" fmla="*/ 405 w 513"/>
                <a:gd name="T25" fmla="*/ 189 h 296"/>
                <a:gd name="T26" fmla="*/ 459 w 513"/>
                <a:gd name="T27" fmla="*/ 162 h 296"/>
                <a:gd name="T28" fmla="*/ 513 w 513"/>
                <a:gd name="T29" fmla="*/ 134 h 296"/>
                <a:gd name="T30" fmla="*/ 513 w 513"/>
                <a:gd name="T31" fmla="*/ 81 h 296"/>
                <a:gd name="T32" fmla="*/ 513 w 513"/>
                <a:gd name="T33" fmla="*/ 27 h 296"/>
                <a:gd name="T34" fmla="*/ 486 w 513"/>
                <a:gd name="T35" fmla="*/ 9 h 296"/>
                <a:gd name="T36" fmla="*/ 459 w 513"/>
                <a:gd name="T37" fmla="*/ 0 h 296"/>
                <a:gd name="T38" fmla="*/ 378 w 513"/>
                <a:gd name="T39" fmla="*/ 54 h 296"/>
                <a:gd name="T40" fmla="*/ 297 w 513"/>
                <a:gd name="T41" fmla="*/ 107 h 296"/>
                <a:gd name="T42" fmla="*/ 216 w 513"/>
                <a:gd name="T43" fmla="*/ 90 h 296"/>
                <a:gd name="T44" fmla="*/ 135 w 513"/>
                <a:gd name="T45" fmla="*/ 81 h 296"/>
                <a:gd name="T46" fmla="*/ 99 w 513"/>
                <a:gd name="T47" fmla="*/ 99 h 296"/>
                <a:gd name="T48" fmla="*/ 63 w 513"/>
                <a:gd name="T49" fmla="*/ 117 h 296"/>
                <a:gd name="T50" fmla="*/ 36 w 513"/>
                <a:gd name="T51" fmla="*/ 134 h 296"/>
                <a:gd name="T52" fmla="*/ 0 w 513"/>
                <a:gd name="T53" fmla="*/ 162 h 2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3"/>
                <a:gd name="T82" fmla="*/ 0 h 296"/>
                <a:gd name="T83" fmla="*/ 513 w 513"/>
                <a:gd name="T84" fmla="*/ 296 h 29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3" h="296">
                  <a:moveTo>
                    <a:pt x="0" y="162"/>
                  </a:moveTo>
                  <a:lnTo>
                    <a:pt x="126" y="171"/>
                  </a:lnTo>
                  <a:lnTo>
                    <a:pt x="243" y="189"/>
                  </a:lnTo>
                  <a:lnTo>
                    <a:pt x="243" y="216"/>
                  </a:lnTo>
                  <a:lnTo>
                    <a:pt x="243" y="243"/>
                  </a:lnTo>
                  <a:lnTo>
                    <a:pt x="216" y="251"/>
                  </a:lnTo>
                  <a:lnTo>
                    <a:pt x="189" y="269"/>
                  </a:lnTo>
                  <a:lnTo>
                    <a:pt x="189" y="278"/>
                  </a:lnTo>
                  <a:lnTo>
                    <a:pt x="189" y="296"/>
                  </a:lnTo>
                  <a:lnTo>
                    <a:pt x="297" y="278"/>
                  </a:lnTo>
                  <a:lnTo>
                    <a:pt x="405" y="269"/>
                  </a:lnTo>
                  <a:lnTo>
                    <a:pt x="405" y="224"/>
                  </a:lnTo>
                  <a:lnTo>
                    <a:pt x="405" y="189"/>
                  </a:lnTo>
                  <a:lnTo>
                    <a:pt x="459" y="162"/>
                  </a:lnTo>
                  <a:lnTo>
                    <a:pt x="513" y="134"/>
                  </a:lnTo>
                  <a:lnTo>
                    <a:pt x="513" y="81"/>
                  </a:lnTo>
                  <a:lnTo>
                    <a:pt x="513" y="27"/>
                  </a:lnTo>
                  <a:lnTo>
                    <a:pt x="486" y="9"/>
                  </a:lnTo>
                  <a:lnTo>
                    <a:pt x="459" y="0"/>
                  </a:lnTo>
                  <a:lnTo>
                    <a:pt x="378" y="54"/>
                  </a:lnTo>
                  <a:lnTo>
                    <a:pt x="297" y="107"/>
                  </a:lnTo>
                  <a:lnTo>
                    <a:pt x="216" y="90"/>
                  </a:lnTo>
                  <a:lnTo>
                    <a:pt x="135" y="81"/>
                  </a:lnTo>
                  <a:lnTo>
                    <a:pt x="99" y="99"/>
                  </a:lnTo>
                  <a:lnTo>
                    <a:pt x="63" y="117"/>
                  </a:lnTo>
                  <a:lnTo>
                    <a:pt x="36" y="134"/>
                  </a:lnTo>
                  <a:lnTo>
                    <a:pt x="0" y="162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1" name="Group 293"/>
          <p:cNvGrpSpPr>
            <a:grpSpLocks/>
          </p:cNvGrpSpPr>
          <p:nvPr/>
        </p:nvGrpSpPr>
        <p:grpSpPr bwMode="auto">
          <a:xfrm>
            <a:off x="1713626" y="2724150"/>
            <a:ext cx="530741" cy="427038"/>
            <a:chOff x="1214" y="1470"/>
            <a:chExt cx="376" cy="269"/>
          </a:xfrm>
          <a:noFill/>
        </p:grpSpPr>
        <p:sp>
          <p:nvSpPr>
            <p:cNvPr id="2366" name="Freeform 291"/>
            <p:cNvSpPr>
              <a:spLocks/>
            </p:cNvSpPr>
            <p:nvPr/>
          </p:nvSpPr>
          <p:spPr bwMode="auto">
            <a:xfrm>
              <a:off x="1214" y="1470"/>
              <a:ext cx="376" cy="269"/>
            </a:xfrm>
            <a:custGeom>
              <a:avLst/>
              <a:gdLst>
                <a:gd name="T0" fmla="*/ 0 w 376"/>
                <a:gd name="T1" fmla="*/ 189 h 269"/>
                <a:gd name="T2" fmla="*/ 45 w 376"/>
                <a:gd name="T3" fmla="*/ 224 h 269"/>
                <a:gd name="T4" fmla="*/ 80 w 376"/>
                <a:gd name="T5" fmla="*/ 269 h 269"/>
                <a:gd name="T6" fmla="*/ 233 w 376"/>
                <a:gd name="T7" fmla="*/ 224 h 269"/>
                <a:gd name="T8" fmla="*/ 376 w 376"/>
                <a:gd name="T9" fmla="*/ 189 h 269"/>
                <a:gd name="T10" fmla="*/ 349 w 376"/>
                <a:gd name="T11" fmla="*/ 117 h 269"/>
                <a:gd name="T12" fmla="*/ 323 w 376"/>
                <a:gd name="T13" fmla="*/ 54 h 269"/>
                <a:gd name="T14" fmla="*/ 296 w 376"/>
                <a:gd name="T15" fmla="*/ 54 h 269"/>
                <a:gd name="T16" fmla="*/ 269 w 376"/>
                <a:gd name="T17" fmla="*/ 54 h 269"/>
                <a:gd name="T18" fmla="*/ 259 w 376"/>
                <a:gd name="T19" fmla="*/ 27 h 269"/>
                <a:gd name="T20" fmla="*/ 241 w 376"/>
                <a:gd name="T21" fmla="*/ 0 h 269"/>
                <a:gd name="T22" fmla="*/ 152 w 376"/>
                <a:gd name="T23" fmla="*/ 36 h 269"/>
                <a:gd name="T24" fmla="*/ 53 w 376"/>
                <a:gd name="T25" fmla="*/ 81 h 269"/>
                <a:gd name="T26" fmla="*/ 45 w 376"/>
                <a:gd name="T27" fmla="*/ 107 h 269"/>
                <a:gd name="T28" fmla="*/ 27 w 376"/>
                <a:gd name="T29" fmla="*/ 135 h 269"/>
                <a:gd name="T30" fmla="*/ 18 w 376"/>
                <a:gd name="T31" fmla="*/ 162 h 269"/>
                <a:gd name="T32" fmla="*/ 0 w 376"/>
                <a:gd name="T33" fmla="*/ 189 h 2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6"/>
                <a:gd name="T52" fmla="*/ 0 h 269"/>
                <a:gd name="T53" fmla="*/ 376 w 376"/>
                <a:gd name="T54" fmla="*/ 269 h 2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6" h="269">
                  <a:moveTo>
                    <a:pt x="0" y="189"/>
                  </a:moveTo>
                  <a:lnTo>
                    <a:pt x="45" y="224"/>
                  </a:lnTo>
                  <a:lnTo>
                    <a:pt x="80" y="269"/>
                  </a:lnTo>
                  <a:lnTo>
                    <a:pt x="233" y="224"/>
                  </a:lnTo>
                  <a:lnTo>
                    <a:pt x="376" y="189"/>
                  </a:lnTo>
                  <a:lnTo>
                    <a:pt x="349" y="117"/>
                  </a:lnTo>
                  <a:lnTo>
                    <a:pt x="323" y="54"/>
                  </a:lnTo>
                  <a:lnTo>
                    <a:pt x="296" y="54"/>
                  </a:lnTo>
                  <a:lnTo>
                    <a:pt x="269" y="54"/>
                  </a:lnTo>
                  <a:lnTo>
                    <a:pt x="259" y="27"/>
                  </a:lnTo>
                  <a:lnTo>
                    <a:pt x="241" y="0"/>
                  </a:lnTo>
                  <a:lnTo>
                    <a:pt x="152" y="36"/>
                  </a:lnTo>
                  <a:lnTo>
                    <a:pt x="53" y="81"/>
                  </a:lnTo>
                  <a:lnTo>
                    <a:pt x="45" y="107"/>
                  </a:lnTo>
                  <a:lnTo>
                    <a:pt x="27" y="135"/>
                  </a:lnTo>
                  <a:lnTo>
                    <a:pt x="18" y="162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67" name="Freeform 292"/>
            <p:cNvSpPr>
              <a:spLocks/>
            </p:cNvSpPr>
            <p:nvPr/>
          </p:nvSpPr>
          <p:spPr bwMode="auto">
            <a:xfrm>
              <a:off x="1214" y="1470"/>
              <a:ext cx="376" cy="269"/>
            </a:xfrm>
            <a:custGeom>
              <a:avLst/>
              <a:gdLst>
                <a:gd name="T0" fmla="*/ 0 w 376"/>
                <a:gd name="T1" fmla="*/ 189 h 269"/>
                <a:gd name="T2" fmla="*/ 45 w 376"/>
                <a:gd name="T3" fmla="*/ 224 h 269"/>
                <a:gd name="T4" fmla="*/ 80 w 376"/>
                <a:gd name="T5" fmla="*/ 269 h 269"/>
                <a:gd name="T6" fmla="*/ 233 w 376"/>
                <a:gd name="T7" fmla="*/ 224 h 269"/>
                <a:gd name="T8" fmla="*/ 376 w 376"/>
                <a:gd name="T9" fmla="*/ 189 h 269"/>
                <a:gd name="T10" fmla="*/ 349 w 376"/>
                <a:gd name="T11" fmla="*/ 117 h 269"/>
                <a:gd name="T12" fmla="*/ 323 w 376"/>
                <a:gd name="T13" fmla="*/ 54 h 269"/>
                <a:gd name="T14" fmla="*/ 296 w 376"/>
                <a:gd name="T15" fmla="*/ 54 h 269"/>
                <a:gd name="T16" fmla="*/ 269 w 376"/>
                <a:gd name="T17" fmla="*/ 54 h 269"/>
                <a:gd name="T18" fmla="*/ 259 w 376"/>
                <a:gd name="T19" fmla="*/ 27 h 269"/>
                <a:gd name="T20" fmla="*/ 241 w 376"/>
                <a:gd name="T21" fmla="*/ 0 h 269"/>
                <a:gd name="T22" fmla="*/ 152 w 376"/>
                <a:gd name="T23" fmla="*/ 36 h 269"/>
                <a:gd name="T24" fmla="*/ 53 w 376"/>
                <a:gd name="T25" fmla="*/ 81 h 269"/>
                <a:gd name="T26" fmla="*/ 45 w 376"/>
                <a:gd name="T27" fmla="*/ 107 h 269"/>
                <a:gd name="T28" fmla="*/ 27 w 376"/>
                <a:gd name="T29" fmla="*/ 135 h 269"/>
                <a:gd name="T30" fmla="*/ 18 w 376"/>
                <a:gd name="T31" fmla="*/ 162 h 269"/>
                <a:gd name="T32" fmla="*/ 0 w 376"/>
                <a:gd name="T33" fmla="*/ 189 h 2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6"/>
                <a:gd name="T52" fmla="*/ 0 h 269"/>
                <a:gd name="T53" fmla="*/ 376 w 376"/>
                <a:gd name="T54" fmla="*/ 269 h 2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6" h="269">
                  <a:moveTo>
                    <a:pt x="0" y="189"/>
                  </a:moveTo>
                  <a:lnTo>
                    <a:pt x="45" y="224"/>
                  </a:lnTo>
                  <a:lnTo>
                    <a:pt x="80" y="269"/>
                  </a:lnTo>
                  <a:lnTo>
                    <a:pt x="233" y="224"/>
                  </a:lnTo>
                  <a:lnTo>
                    <a:pt x="376" y="189"/>
                  </a:lnTo>
                  <a:lnTo>
                    <a:pt x="349" y="117"/>
                  </a:lnTo>
                  <a:lnTo>
                    <a:pt x="323" y="54"/>
                  </a:lnTo>
                  <a:lnTo>
                    <a:pt x="296" y="54"/>
                  </a:lnTo>
                  <a:lnTo>
                    <a:pt x="269" y="54"/>
                  </a:lnTo>
                  <a:lnTo>
                    <a:pt x="259" y="27"/>
                  </a:lnTo>
                  <a:lnTo>
                    <a:pt x="241" y="0"/>
                  </a:lnTo>
                  <a:lnTo>
                    <a:pt x="152" y="36"/>
                  </a:lnTo>
                  <a:lnTo>
                    <a:pt x="53" y="81"/>
                  </a:lnTo>
                  <a:lnTo>
                    <a:pt x="45" y="107"/>
                  </a:lnTo>
                  <a:lnTo>
                    <a:pt x="27" y="135"/>
                  </a:lnTo>
                  <a:lnTo>
                    <a:pt x="18" y="162"/>
                  </a:lnTo>
                  <a:lnTo>
                    <a:pt x="0" y="189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056" name="Freeform 294"/>
          <p:cNvSpPr>
            <a:spLocks/>
          </p:cNvSpPr>
          <p:nvPr/>
        </p:nvSpPr>
        <p:spPr bwMode="auto">
          <a:xfrm>
            <a:off x="2166546" y="2682878"/>
            <a:ext cx="308172" cy="468313"/>
          </a:xfrm>
          <a:custGeom>
            <a:avLst/>
            <a:gdLst>
              <a:gd name="T0" fmla="*/ 0 w 219"/>
              <a:gd name="T1" fmla="*/ 2147483647 h 295"/>
              <a:gd name="T2" fmla="*/ 2147483647 w 219"/>
              <a:gd name="T3" fmla="*/ 2147483647 h 295"/>
              <a:gd name="T4" fmla="*/ 2147483647 w 219"/>
              <a:gd name="T5" fmla="*/ 2147483647 h 295"/>
              <a:gd name="T6" fmla="*/ 2147483647 w 219"/>
              <a:gd name="T7" fmla="*/ 2147483647 h 295"/>
              <a:gd name="T8" fmla="*/ 2147483647 w 219"/>
              <a:gd name="T9" fmla="*/ 2147483647 h 295"/>
              <a:gd name="T10" fmla="*/ 2147483647 w 219"/>
              <a:gd name="T11" fmla="*/ 2147483647 h 295"/>
              <a:gd name="T12" fmla="*/ 2147483647 w 219"/>
              <a:gd name="T13" fmla="*/ 2147483647 h 295"/>
              <a:gd name="T14" fmla="*/ 2147483647 w 219"/>
              <a:gd name="T15" fmla="*/ 2147483647 h 295"/>
              <a:gd name="T16" fmla="*/ 2147483647 w 219"/>
              <a:gd name="T17" fmla="*/ 2147483647 h 295"/>
              <a:gd name="T18" fmla="*/ 2147483647 w 219"/>
              <a:gd name="T19" fmla="*/ 2147483647 h 295"/>
              <a:gd name="T20" fmla="*/ 2147483647 w 219"/>
              <a:gd name="T21" fmla="*/ 2147483647 h 295"/>
              <a:gd name="T22" fmla="*/ 2147483647 w 219"/>
              <a:gd name="T23" fmla="*/ 2147483647 h 295"/>
              <a:gd name="T24" fmla="*/ 2147483647 w 219"/>
              <a:gd name="T25" fmla="*/ 0 h 295"/>
              <a:gd name="T26" fmla="*/ 2147483647 w 219"/>
              <a:gd name="T27" fmla="*/ 2147483647 h 295"/>
              <a:gd name="T28" fmla="*/ 2147483647 w 219"/>
              <a:gd name="T29" fmla="*/ 2147483647 h 295"/>
              <a:gd name="T30" fmla="*/ 2147483647 w 219"/>
              <a:gd name="T31" fmla="*/ 2147483647 h 295"/>
              <a:gd name="T32" fmla="*/ 0 w 219"/>
              <a:gd name="T33" fmla="*/ 2147483647 h 2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9"/>
              <a:gd name="T52" fmla="*/ 0 h 295"/>
              <a:gd name="T53" fmla="*/ 219 w 219"/>
              <a:gd name="T54" fmla="*/ 295 h 2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9" h="295">
                <a:moveTo>
                  <a:pt x="0" y="81"/>
                </a:moveTo>
                <a:lnTo>
                  <a:pt x="27" y="143"/>
                </a:lnTo>
                <a:lnTo>
                  <a:pt x="55" y="215"/>
                </a:lnTo>
                <a:lnTo>
                  <a:pt x="82" y="215"/>
                </a:lnTo>
                <a:lnTo>
                  <a:pt x="110" y="215"/>
                </a:lnTo>
                <a:lnTo>
                  <a:pt x="128" y="250"/>
                </a:lnTo>
                <a:lnTo>
                  <a:pt x="137" y="295"/>
                </a:lnTo>
                <a:lnTo>
                  <a:pt x="183" y="242"/>
                </a:lnTo>
                <a:lnTo>
                  <a:pt x="219" y="188"/>
                </a:lnTo>
                <a:lnTo>
                  <a:pt x="210" y="116"/>
                </a:lnTo>
                <a:lnTo>
                  <a:pt x="192" y="54"/>
                </a:lnTo>
                <a:lnTo>
                  <a:pt x="128" y="27"/>
                </a:lnTo>
                <a:lnTo>
                  <a:pt x="55" y="0"/>
                </a:lnTo>
                <a:lnTo>
                  <a:pt x="46" y="18"/>
                </a:lnTo>
                <a:lnTo>
                  <a:pt x="27" y="36"/>
                </a:lnTo>
                <a:lnTo>
                  <a:pt x="18" y="54"/>
                </a:lnTo>
                <a:lnTo>
                  <a:pt x="0" y="81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57" name="Freeform 295"/>
          <p:cNvSpPr>
            <a:spLocks/>
          </p:cNvSpPr>
          <p:nvPr/>
        </p:nvSpPr>
        <p:spPr bwMode="auto">
          <a:xfrm>
            <a:off x="2244367" y="2595563"/>
            <a:ext cx="378212" cy="385762"/>
          </a:xfrm>
          <a:custGeom>
            <a:avLst/>
            <a:gdLst>
              <a:gd name="T0" fmla="*/ 0 w 269"/>
              <a:gd name="T1" fmla="*/ 2147483647 h 243"/>
              <a:gd name="T2" fmla="*/ 2147483647 w 269"/>
              <a:gd name="T3" fmla="*/ 2147483647 h 243"/>
              <a:gd name="T4" fmla="*/ 2147483647 w 269"/>
              <a:gd name="T5" fmla="*/ 2147483647 h 243"/>
              <a:gd name="T6" fmla="*/ 2147483647 w 269"/>
              <a:gd name="T7" fmla="*/ 2147483647 h 243"/>
              <a:gd name="T8" fmla="*/ 2147483647 w 269"/>
              <a:gd name="T9" fmla="*/ 2147483647 h 243"/>
              <a:gd name="T10" fmla="*/ 2147483647 w 269"/>
              <a:gd name="T11" fmla="*/ 2147483647 h 243"/>
              <a:gd name="T12" fmla="*/ 2147483647 w 269"/>
              <a:gd name="T13" fmla="*/ 2147483647 h 243"/>
              <a:gd name="T14" fmla="*/ 2147483647 w 269"/>
              <a:gd name="T15" fmla="*/ 2147483647 h 243"/>
              <a:gd name="T16" fmla="*/ 2147483647 w 269"/>
              <a:gd name="T17" fmla="*/ 2147483647 h 243"/>
              <a:gd name="T18" fmla="*/ 2147483647 w 269"/>
              <a:gd name="T19" fmla="*/ 2147483647 h 243"/>
              <a:gd name="T20" fmla="*/ 2147483647 w 269"/>
              <a:gd name="T21" fmla="*/ 0 h 243"/>
              <a:gd name="T22" fmla="*/ 2147483647 w 269"/>
              <a:gd name="T23" fmla="*/ 2147483647 h 243"/>
              <a:gd name="T24" fmla="*/ 2147483647 w 269"/>
              <a:gd name="T25" fmla="*/ 2147483647 h 243"/>
              <a:gd name="T26" fmla="*/ 2147483647 w 269"/>
              <a:gd name="T27" fmla="*/ 2147483647 h 243"/>
              <a:gd name="T28" fmla="*/ 2147483647 w 269"/>
              <a:gd name="T29" fmla="*/ 2147483647 h 243"/>
              <a:gd name="T30" fmla="*/ 2147483647 w 269"/>
              <a:gd name="T31" fmla="*/ 2147483647 h 243"/>
              <a:gd name="T32" fmla="*/ 0 w 269"/>
              <a:gd name="T33" fmla="*/ 2147483647 h 2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9"/>
              <a:gd name="T52" fmla="*/ 0 h 243"/>
              <a:gd name="T53" fmla="*/ 269 w 269"/>
              <a:gd name="T54" fmla="*/ 243 h 2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9" h="243">
                <a:moveTo>
                  <a:pt x="0" y="54"/>
                </a:moveTo>
                <a:lnTo>
                  <a:pt x="72" y="81"/>
                </a:lnTo>
                <a:lnTo>
                  <a:pt x="135" y="108"/>
                </a:lnTo>
                <a:lnTo>
                  <a:pt x="152" y="171"/>
                </a:lnTo>
                <a:lnTo>
                  <a:pt x="161" y="243"/>
                </a:lnTo>
                <a:lnTo>
                  <a:pt x="215" y="225"/>
                </a:lnTo>
                <a:lnTo>
                  <a:pt x="269" y="216"/>
                </a:lnTo>
                <a:lnTo>
                  <a:pt x="233" y="135"/>
                </a:lnTo>
                <a:lnTo>
                  <a:pt x="188" y="54"/>
                </a:lnTo>
                <a:lnTo>
                  <a:pt x="152" y="27"/>
                </a:lnTo>
                <a:lnTo>
                  <a:pt x="108" y="0"/>
                </a:lnTo>
                <a:lnTo>
                  <a:pt x="72" y="9"/>
                </a:lnTo>
                <a:lnTo>
                  <a:pt x="27" y="27"/>
                </a:lnTo>
                <a:lnTo>
                  <a:pt x="18" y="27"/>
                </a:lnTo>
                <a:lnTo>
                  <a:pt x="9" y="36"/>
                </a:lnTo>
                <a:lnTo>
                  <a:pt x="9" y="45"/>
                </a:lnTo>
                <a:lnTo>
                  <a:pt x="0" y="54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58" name="Freeform 296"/>
          <p:cNvSpPr>
            <a:spLocks/>
          </p:cNvSpPr>
          <p:nvPr/>
        </p:nvSpPr>
        <p:spPr bwMode="auto">
          <a:xfrm>
            <a:off x="2507403" y="2465391"/>
            <a:ext cx="301947" cy="473075"/>
          </a:xfrm>
          <a:custGeom>
            <a:avLst/>
            <a:gdLst>
              <a:gd name="T0" fmla="*/ 0 w 214"/>
              <a:gd name="T1" fmla="*/ 2147483647 h 298"/>
              <a:gd name="T2" fmla="*/ 2147483647 w 214"/>
              <a:gd name="T3" fmla="*/ 2147483647 h 298"/>
              <a:gd name="T4" fmla="*/ 2147483647 w 214"/>
              <a:gd name="T5" fmla="*/ 2147483647 h 298"/>
              <a:gd name="T6" fmla="*/ 2147483647 w 214"/>
              <a:gd name="T7" fmla="*/ 2147483647 h 298"/>
              <a:gd name="T8" fmla="*/ 2147483647 w 214"/>
              <a:gd name="T9" fmla="*/ 2147483647 h 298"/>
              <a:gd name="T10" fmla="*/ 2147483647 w 214"/>
              <a:gd name="T11" fmla="*/ 2147483647 h 298"/>
              <a:gd name="T12" fmla="*/ 2147483647 w 214"/>
              <a:gd name="T13" fmla="*/ 2147483647 h 298"/>
              <a:gd name="T14" fmla="*/ 2147483647 w 214"/>
              <a:gd name="T15" fmla="*/ 2147483647 h 298"/>
              <a:gd name="T16" fmla="*/ 2147483647 w 214"/>
              <a:gd name="T17" fmla="*/ 2147483647 h 298"/>
              <a:gd name="T18" fmla="*/ 2147483647 w 214"/>
              <a:gd name="T19" fmla="*/ 2147483647 h 298"/>
              <a:gd name="T20" fmla="*/ 2147483647 w 214"/>
              <a:gd name="T21" fmla="*/ 2147483647 h 298"/>
              <a:gd name="T22" fmla="*/ 2147483647 w 214"/>
              <a:gd name="T23" fmla="*/ 2147483647 h 298"/>
              <a:gd name="T24" fmla="*/ 2147483647 w 214"/>
              <a:gd name="T25" fmla="*/ 0 h 298"/>
              <a:gd name="T26" fmla="*/ 2147483647 w 214"/>
              <a:gd name="T27" fmla="*/ 2147483647 h 298"/>
              <a:gd name="T28" fmla="*/ 2147483647 w 214"/>
              <a:gd name="T29" fmla="*/ 2147483647 h 298"/>
              <a:gd name="T30" fmla="*/ 2147483647 w 214"/>
              <a:gd name="T31" fmla="*/ 2147483647 h 298"/>
              <a:gd name="T32" fmla="*/ 2147483647 w 214"/>
              <a:gd name="T33" fmla="*/ 2147483647 h 298"/>
              <a:gd name="T34" fmla="*/ 2147483647 w 214"/>
              <a:gd name="T35" fmla="*/ 2147483647 h 298"/>
              <a:gd name="T36" fmla="*/ 0 w 214"/>
              <a:gd name="T37" fmla="*/ 2147483647 h 2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4"/>
              <a:gd name="T58" fmla="*/ 0 h 298"/>
              <a:gd name="T59" fmla="*/ 214 w 214"/>
              <a:gd name="T60" fmla="*/ 298 h 29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4" h="298">
                <a:moveTo>
                  <a:pt x="0" y="135"/>
                </a:moveTo>
                <a:lnTo>
                  <a:pt x="44" y="217"/>
                </a:lnTo>
                <a:lnTo>
                  <a:pt x="80" y="298"/>
                </a:lnTo>
                <a:lnTo>
                  <a:pt x="107" y="271"/>
                </a:lnTo>
                <a:lnTo>
                  <a:pt x="134" y="244"/>
                </a:lnTo>
                <a:lnTo>
                  <a:pt x="161" y="244"/>
                </a:lnTo>
                <a:lnTo>
                  <a:pt x="187" y="244"/>
                </a:lnTo>
                <a:lnTo>
                  <a:pt x="205" y="199"/>
                </a:lnTo>
                <a:lnTo>
                  <a:pt x="214" y="163"/>
                </a:lnTo>
                <a:lnTo>
                  <a:pt x="205" y="145"/>
                </a:lnTo>
                <a:lnTo>
                  <a:pt x="187" y="135"/>
                </a:lnTo>
                <a:lnTo>
                  <a:pt x="161" y="63"/>
                </a:lnTo>
                <a:lnTo>
                  <a:pt x="134" y="0"/>
                </a:lnTo>
                <a:lnTo>
                  <a:pt x="98" y="55"/>
                </a:lnTo>
                <a:lnTo>
                  <a:pt x="53" y="108"/>
                </a:lnTo>
                <a:lnTo>
                  <a:pt x="44" y="108"/>
                </a:lnTo>
                <a:lnTo>
                  <a:pt x="27" y="118"/>
                </a:lnTo>
                <a:lnTo>
                  <a:pt x="18" y="127"/>
                </a:lnTo>
                <a:lnTo>
                  <a:pt x="0" y="135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grpSp>
        <p:nvGrpSpPr>
          <p:cNvPr id="12" name="Group 299"/>
          <p:cNvGrpSpPr>
            <a:grpSpLocks/>
          </p:cNvGrpSpPr>
          <p:nvPr/>
        </p:nvGrpSpPr>
        <p:grpSpPr bwMode="auto">
          <a:xfrm>
            <a:off x="2701955" y="2338391"/>
            <a:ext cx="378212" cy="344487"/>
            <a:chOff x="1915" y="1227"/>
            <a:chExt cx="268" cy="217"/>
          </a:xfrm>
        </p:grpSpPr>
        <p:sp>
          <p:nvSpPr>
            <p:cNvPr id="2361" name="Freeform 297"/>
            <p:cNvSpPr>
              <a:spLocks/>
            </p:cNvSpPr>
            <p:nvPr/>
          </p:nvSpPr>
          <p:spPr bwMode="auto">
            <a:xfrm>
              <a:off x="1915" y="1227"/>
              <a:ext cx="268" cy="217"/>
            </a:xfrm>
            <a:custGeom>
              <a:avLst/>
              <a:gdLst>
                <a:gd name="T0" fmla="*/ 0 w 268"/>
                <a:gd name="T1" fmla="*/ 81 h 217"/>
                <a:gd name="T2" fmla="*/ 27 w 268"/>
                <a:gd name="T3" fmla="*/ 145 h 217"/>
                <a:gd name="T4" fmla="*/ 54 w 268"/>
                <a:gd name="T5" fmla="*/ 217 h 217"/>
                <a:gd name="T6" fmla="*/ 134 w 268"/>
                <a:gd name="T7" fmla="*/ 217 h 217"/>
                <a:gd name="T8" fmla="*/ 214 w 268"/>
                <a:gd name="T9" fmla="*/ 217 h 217"/>
                <a:gd name="T10" fmla="*/ 241 w 268"/>
                <a:gd name="T11" fmla="*/ 190 h 217"/>
                <a:gd name="T12" fmla="*/ 268 w 268"/>
                <a:gd name="T13" fmla="*/ 163 h 217"/>
                <a:gd name="T14" fmla="*/ 259 w 268"/>
                <a:gd name="T15" fmla="*/ 136 h 217"/>
                <a:gd name="T16" fmla="*/ 241 w 268"/>
                <a:gd name="T17" fmla="*/ 109 h 217"/>
                <a:gd name="T18" fmla="*/ 179 w 268"/>
                <a:gd name="T19" fmla="*/ 54 h 217"/>
                <a:gd name="T20" fmla="*/ 107 w 268"/>
                <a:gd name="T21" fmla="*/ 0 h 217"/>
                <a:gd name="T22" fmla="*/ 80 w 268"/>
                <a:gd name="T23" fmla="*/ 18 h 217"/>
                <a:gd name="T24" fmla="*/ 54 w 268"/>
                <a:gd name="T25" fmla="*/ 36 h 217"/>
                <a:gd name="T26" fmla="*/ 27 w 268"/>
                <a:gd name="T27" fmla="*/ 54 h 217"/>
                <a:gd name="T28" fmla="*/ 0 w 268"/>
                <a:gd name="T29" fmla="*/ 81 h 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8"/>
                <a:gd name="T46" fmla="*/ 0 h 217"/>
                <a:gd name="T47" fmla="*/ 268 w 268"/>
                <a:gd name="T48" fmla="*/ 217 h 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8" h="217">
                  <a:moveTo>
                    <a:pt x="0" y="81"/>
                  </a:moveTo>
                  <a:lnTo>
                    <a:pt x="27" y="145"/>
                  </a:lnTo>
                  <a:lnTo>
                    <a:pt x="54" y="217"/>
                  </a:lnTo>
                  <a:lnTo>
                    <a:pt x="134" y="217"/>
                  </a:lnTo>
                  <a:lnTo>
                    <a:pt x="214" y="217"/>
                  </a:lnTo>
                  <a:lnTo>
                    <a:pt x="241" y="190"/>
                  </a:lnTo>
                  <a:lnTo>
                    <a:pt x="268" y="163"/>
                  </a:lnTo>
                  <a:lnTo>
                    <a:pt x="259" y="136"/>
                  </a:lnTo>
                  <a:lnTo>
                    <a:pt x="241" y="109"/>
                  </a:lnTo>
                  <a:lnTo>
                    <a:pt x="179" y="54"/>
                  </a:lnTo>
                  <a:lnTo>
                    <a:pt x="107" y="0"/>
                  </a:lnTo>
                  <a:lnTo>
                    <a:pt x="80" y="18"/>
                  </a:lnTo>
                  <a:lnTo>
                    <a:pt x="54" y="36"/>
                  </a:lnTo>
                  <a:lnTo>
                    <a:pt x="27" y="54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62" name="Freeform 298"/>
            <p:cNvSpPr>
              <a:spLocks/>
            </p:cNvSpPr>
            <p:nvPr/>
          </p:nvSpPr>
          <p:spPr bwMode="auto">
            <a:xfrm>
              <a:off x="1915" y="1227"/>
              <a:ext cx="268" cy="217"/>
            </a:xfrm>
            <a:custGeom>
              <a:avLst/>
              <a:gdLst>
                <a:gd name="T0" fmla="*/ 0 w 268"/>
                <a:gd name="T1" fmla="*/ 81 h 217"/>
                <a:gd name="T2" fmla="*/ 27 w 268"/>
                <a:gd name="T3" fmla="*/ 145 h 217"/>
                <a:gd name="T4" fmla="*/ 54 w 268"/>
                <a:gd name="T5" fmla="*/ 217 h 217"/>
                <a:gd name="T6" fmla="*/ 134 w 268"/>
                <a:gd name="T7" fmla="*/ 217 h 217"/>
                <a:gd name="T8" fmla="*/ 214 w 268"/>
                <a:gd name="T9" fmla="*/ 217 h 217"/>
                <a:gd name="T10" fmla="*/ 241 w 268"/>
                <a:gd name="T11" fmla="*/ 190 h 217"/>
                <a:gd name="T12" fmla="*/ 268 w 268"/>
                <a:gd name="T13" fmla="*/ 163 h 217"/>
                <a:gd name="T14" fmla="*/ 259 w 268"/>
                <a:gd name="T15" fmla="*/ 136 h 217"/>
                <a:gd name="T16" fmla="*/ 241 w 268"/>
                <a:gd name="T17" fmla="*/ 109 h 217"/>
                <a:gd name="T18" fmla="*/ 179 w 268"/>
                <a:gd name="T19" fmla="*/ 54 h 217"/>
                <a:gd name="T20" fmla="*/ 107 w 268"/>
                <a:gd name="T21" fmla="*/ 0 h 217"/>
                <a:gd name="T22" fmla="*/ 80 w 268"/>
                <a:gd name="T23" fmla="*/ 18 h 217"/>
                <a:gd name="T24" fmla="*/ 54 w 268"/>
                <a:gd name="T25" fmla="*/ 36 h 217"/>
                <a:gd name="T26" fmla="*/ 27 w 268"/>
                <a:gd name="T27" fmla="*/ 54 h 217"/>
                <a:gd name="T28" fmla="*/ 0 w 268"/>
                <a:gd name="T29" fmla="*/ 81 h 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8"/>
                <a:gd name="T46" fmla="*/ 0 h 217"/>
                <a:gd name="T47" fmla="*/ 268 w 268"/>
                <a:gd name="T48" fmla="*/ 217 h 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8" h="217">
                  <a:moveTo>
                    <a:pt x="0" y="81"/>
                  </a:moveTo>
                  <a:lnTo>
                    <a:pt x="27" y="145"/>
                  </a:lnTo>
                  <a:lnTo>
                    <a:pt x="54" y="217"/>
                  </a:lnTo>
                  <a:lnTo>
                    <a:pt x="134" y="217"/>
                  </a:lnTo>
                  <a:lnTo>
                    <a:pt x="214" y="217"/>
                  </a:lnTo>
                  <a:lnTo>
                    <a:pt x="241" y="190"/>
                  </a:lnTo>
                  <a:lnTo>
                    <a:pt x="268" y="163"/>
                  </a:lnTo>
                  <a:lnTo>
                    <a:pt x="259" y="136"/>
                  </a:lnTo>
                  <a:lnTo>
                    <a:pt x="241" y="109"/>
                  </a:lnTo>
                  <a:lnTo>
                    <a:pt x="179" y="54"/>
                  </a:lnTo>
                  <a:lnTo>
                    <a:pt x="107" y="0"/>
                  </a:lnTo>
                  <a:lnTo>
                    <a:pt x="80" y="18"/>
                  </a:lnTo>
                  <a:lnTo>
                    <a:pt x="54" y="36"/>
                  </a:lnTo>
                  <a:lnTo>
                    <a:pt x="27" y="54"/>
                  </a:lnTo>
                  <a:lnTo>
                    <a:pt x="0" y="81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3" name="Group 302"/>
          <p:cNvGrpSpPr>
            <a:grpSpLocks/>
          </p:cNvGrpSpPr>
          <p:nvPr/>
        </p:nvGrpSpPr>
        <p:grpSpPr bwMode="auto">
          <a:xfrm>
            <a:off x="2852930" y="2124078"/>
            <a:ext cx="418678" cy="384175"/>
            <a:chOff x="2022" y="1092"/>
            <a:chExt cx="297" cy="242"/>
          </a:xfrm>
        </p:grpSpPr>
        <p:sp>
          <p:nvSpPr>
            <p:cNvPr id="2359" name="Freeform 300"/>
            <p:cNvSpPr>
              <a:spLocks/>
            </p:cNvSpPr>
            <p:nvPr/>
          </p:nvSpPr>
          <p:spPr bwMode="auto">
            <a:xfrm>
              <a:off x="2022" y="1092"/>
              <a:ext cx="297" cy="242"/>
            </a:xfrm>
            <a:custGeom>
              <a:avLst/>
              <a:gdLst>
                <a:gd name="T0" fmla="*/ 0 w 297"/>
                <a:gd name="T1" fmla="*/ 135 h 242"/>
                <a:gd name="T2" fmla="*/ 72 w 297"/>
                <a:gd name="T3" fmla="*/ 189 h 242"/>
                <a:gd name="T4" fmla="*/ 135 w 297"/>
                <a:gd name="T5" fmla="*/ 242 h 242"/>
                <a:gd name="T6" fmla="*/ 216 w 297"/>
                <a:gd name="T7" fmla="*/ 189 h 242"/>
                <a:gd name="T8" fmla="*/ 297 w 297"/>
                <a:gd name="T9" fmla="*/ 135 h 242"/>
                <a:gd name="T10" fmla="*/ 270 w 297"/>
                <a:gd name="T11" fmla="*/ 63 h 242"/>
                <a:gd name="T12" fmla="*/ 243 w 297"/>
                <a:gd name="T13" fmla="*/ 0 h 242"/>
                <a:gd name="T14" fmla="*/ 153 w 297"/>
                <a:gd name="T15" fmla="*/ 0 h 242"/>
                <a:gd name="T16" fmla="*/ 54 w 297"/>
                <a:gd name="T17" fmla="*/ 0 h 242"/>
                <a:gd name="T18" fmla="*/ 45 w 297"/>
                <a:gd name="T19" fmla="*/ 27 h 242"/>
                <a:gd name="T20" fmla="*/ 27 w 297"/>
                <a:gd name="T21" fmla="*/ 63 h 242"/>
                <a:gd name="T22" fmla="*/ 18 w 297"/>
                <a:gd name="T23" fmla="*/ 99 h 242"/>
                <a:gd name="T24" fmla="*/ 0 w 297"/>
                <a:gd name="T25" fmla="*/ 135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7"/>
                <a:gd name="T40" fmla="*/ 0 h 242"/>
                <a:gd name="T41" fmla="*/ 297 w 297"/>
                <a:gd name="T42" fmla="*/ 242 h 2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7" h="242">
                  <a:moveTo>
                    <a:pt x="0" y="135"/>
                  </a:moveTo>
                  <a:lnTo>
                    <a:pt x="72" y="189"/>
                  </a:lnTo>
                  <a:lnTo>
                    <a:pt x="135" y="242"/>
                  </a:lnTo>
                  <a:lnTo>
                    <a:pt x="216" y="189"/>
                  </a:lnTo>
                  <a:lnTo>
                    <a:pt x="297" y="135"/>
                  </a:lnTo>
                  <a:lnTo>
                    <a:pt x="270" y="63"/>
                  </a:lnTo>
                  <a:lnTo>
                    <a:pt x="243" y="0"/>
                  </a:lnTo>
                  <a:lnTo>
                    <a:pt x="153" y="0"/>
                  </a:lnTo>
                  <a:lnTo>
                    <a:pt x="54" y="0"/>
                  </a:lnTo>
                  <a:lnTo>
                    <a:pt x="45" y="27"/>
                  </a:lnTo>
                  <a:lnTo>
                    <a:pt x="27" y="63"/>
                  </a:lnTo>
                  <a:lnTo>
                    <a:pt x="18" y="9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60" name="Freeform 301"/>
            <p:cNvSpPr>
              <a:spLocks/>
            </p:cNvSpPr>
            <p:nvPr/>
          </p:nvSpPr>
          <p:spPr bwMode="auto">
            <a:xfrm>
              <a:off x="2022" y="1092"/>
              <a:ext cx="297" cy="242"/>
            </a:xfrm>
            <a:custGeom>
              <a:avLst/>
              <a:gdLst>
                <a:gd name="T0" fmla="*/ 0 w 297"/>
                <a:gd name="T1" fmla="*/ 135 h 242"/>
                <a:gd name="T2" fmla="*/ 72 w 297"/>
                <a:gd name="T3" fmla="*/ 189 h 242"/>
                <a:gd name="T4" fmla="*/ 135 w 297"/>
                <a:gd name="T5" fmla="*/ 242 h 242"/>
                <a:gd name="T6" fmla="*/ 216 w 297"/>
                <a:gd name="T7" fmla="*/ 189 h 242"/>
                <a:gd name="T8" fmla="*/ 297 w 297"/>
                <a:gd name="T9" fmla="*/ 135 h 242"/>
                <a:gd name="T10" fmla="*/ 270 w 297"/>
                <a:gd name="T11" fmla="*/ 63 h 242"/>
                <a:gd name="T12" fmla="*/ 243 w 297"/>
                <a:gd name="T13" fmla="*/ 0 h 242"/>
                <a:gd name="T14" fmla="*/ 153 w 297"/>
                <a:gd name="T15" fmla="*/ 0 h 242"/>
                <a:gd name="T16" fmla="*/ 54 w 297"/>
                <a:gd name="T17" fmla="*/ 0 h 242"/>
                <a:gd name="T18" fmla="*/ 45 w 297"/>
                <a:gd name="T19" fmla="*/ 27 h 242"/>
                <a:gd name="T20" fmla="*/ 27 w 297"/>
                <a:gd name="T21" fmla="*/ 63 h 242"/>
                <a:gd name="T22" fmla="*/ 18 w 297"/>
                <a:gd name="T23" fmla="*/ 99 h 242"/>
                <a:gd name="T24" fmla="*/ 0 w 297"/>
                <a:gd name="T25" fmla="*/ 135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7"/>
                <a:gd name="T40" fmla="*/ 0 h 242"/>
                <a:gd name="T41" fmla="*/ 297 w 297"/>
                <a:gd name="T42" fmla="*/ 242 h 2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7" h="242">
                  <a:moveTo>
                    <a:pt x="0" y="135"/>
                  </a:moveTo>
                  <a:lnTo>
                    <a:pt x="72" y="189"/>
                  </a:lnTo>
                  <a:lnTo>
                    <a:pt x="135" y="242"/>
                  </a:lnTo>
                  <a:lnTo>
                    <a:pt x="216" y="189"/>
                  </a:lnTo>
                  <a:lnTo>
                    <a:pt x="297" y="135"/>
                  </a:lnTo>
                  <a:lnTo>
                    <a:pt x="270" y="63"/>
                  </a:lnTo>
                  <a:lnTo>
                    <a:pt x="243" y="0"/>
                  </a:lnTo>
                  <a:lnTo>
                    <a:pt x="153" y="0"/>
                  </a:lnTo>
                  <a:lnTo>
                    <a:pt x="54" y="0"/>
                  </a:lnTo>
                  <a:lnTo>
                    <a:pt x="45" y="27"/>
                  </a:lnTo>
                  <a:lnTo>
                    <a:pt x="27" y="63"/>
                  </a:lnTo>
                  <a:lnTo>
                    <a:pt x="18" y="99"/>
                  </a:lnTo>
                  <a:lnTo>
                    <a:pt x="0" y="135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4" name="Group 305"/>
          <p:cNvGrpSpPr>
            <a:grpSpLocks/>
          </p:cNvGrpSpPr>
          <p:nvPr/>
        </p:nvGrpSpPr>
        <p:grpSpPr bwMode="auto">
          <a:xfrm>
            <a:off x="3195343" y="2120903"/>
            <a:ext cx="384437" cy="257175"/>
            <a:chOff x="2251" y="1099"/>
            <a:chExt cx="273" cy="162"/>
          </a:xfrm>
        </p:grpSpPr>
        <p:sp>
          <p:nvSpPr>
            <p:cNvPr id="2357" name="Freeform 303"/>
            <p:cNvSpPr>
              <a:spLocks/>
            </p:cNvSpPr>
            <p:nvPr/>
          </p:nvSpPr>
          <p:spPr bwMode="auto">
            <a:xfrm>
              <a:off x="2251" y="1099"/>
              <a:ext cx="273" cy="162"/>
            </a:xfrm>
            <a:custGeom>
              <a:avLst/>
              <a:gdLst>
                <a:gd name="T0" fmla="*/ 0 w 273"/>
                <a:gd name="T1" fmla="*/ 0 h 162"/>
                <a:gd name="T2" fmla="*/ 27 w 273"/>
                <a:gd name="T3" fmla="*/ 63 h 162"/>
                <a:gd name="T4" fmla="*/ 55 w 273"/>
                <a:gd name="T5" fmla="*/ 135 h 162"/>
                <a:gd name="T6" fmla="*/ 109 w 273"/>
                <a:gd name="T7" fmla="*/ 117 h 162"/>
                <a:gd name="T8" fmla="*/ 164 w 273"/>
                <a:gd name="T9" fmla="*/ 108 h 162"/>
                <a:gd name="T10" fmla="*/ 191 w 273"/>
                <a:gd name="T11" fmla="*/ 135 h 162"/>
                <a:gd name="T12" fmla="*/ 218 w 273"/>
                <a:gd name="T13" fmla="*/ 162 h 162"/>
                <a:gd name="T14" fmla="*/ 237 w 273"/>
                <a:gd name="T15" fmla="*/ 144 h 162"/>
                <a:gd name="T16" fmla="*/ 246 w 273"/>
                <a:gd name="T17" fmla="*/ 135 h 162"/>
                <a:gd name="T18" fmla="*/ 264 w 273"/>
                <a:gd name="T19" fmla="*/ 63 h 162"/>
                <a:gd name="T20" fmla="*/ 273 w 273"/>
                <a:gd name="T21" fmla="*/ 0 h 162"/>
                <a:gd name="T22" fmla="*/ 209 w 273"/>
                <a:gd name="T23" fmla="*/ 0 h 162"/>
                <a:gd name="T24" fmla="*/ 137 w 273"/>
                <a:gd name="T25" fmla="*/ 0 h 162"/>
                <a:gd name="T26" fmla="*/ 73 w 273"/>
                <a:gd name="T27" fmla="*/ 0 h 162"/>
                <a:gd name="T28" fmla="*/ 0 w 273"/>
                <a:gd name="T29" fmla="*/ 0 h 1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3"/>
                <a:gd name="T46" fmla="*/ 0 h 162"/>
                <a:gd name="T47" fmla="*/ 273 w 273"/>
                <a:gd name="T48" fmla="*/ 162 h 1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3" h="162">
                  <a:moveTo>
                    <a:pt x="0" y="0"/>
                  </a:moveTo>
                  <a:lnTo>
                    <a:pt x="27" y="63"/>
                  </a:lnTo>
                  <a:lnTo>
                    <a:pt x="55" y="135"/>
                  </a:lnTo>
                  <a:lnTo>
                    <a:pt x="109" y="117"/>
                  </a:lnTo>
                  <a:lnTo>
                    <a:pt x="164" y="108"/>
                  </a:lnTo>
                  <a:lnTo>
                    <a:pt x="191" y="135"/>
                  </a:lnTo>
                  <a:lnTo>
                    <a:pt x="218" y="162"/>
                  </a:lnTo>
                  <a:lnTo>
                    <a:pt x="237" y="144"/>
                  </a:lnTo>
                  <a:lnTo>
                    <a:pt x="246" y="135"/>
                  </a:lnTo>
                  <a:lnTo>
                    <a:pt x="264" y="63"/>
                  </a:lnTo>
                  <a:lnTo>
                    <a:pt x="273" y="0"/>
                  </a:lnTo>
                  <a:lnTo>
                    <a:pt x="209" y="0"/>
                  </a:lnTo>
                  <a:lnTo>
                    <a:pt x="137" y="0"/>
                  </a:lnTo>
                  <a:lnTo>
                    <a:pt x="7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58" name="Freeform 304"/>
            <p:cNvSpPr>
              <a:spLocks/>
            </p:cNvSpPr>
            <p:nvPr/>
          </p:nvSpPr>
          <p:spPr bwMode="auto">
            <a:xfrm>
              <a:off x="2251" y="1099"/>
              <a:ext cx="273" cy="162"/>
            </a:xfrm>
            <a:custGeom>
              <a:avLst/>
              <a:gdLst>
                <a:gd name="T0" fmla="*/ 0 w 273"/>
                <a:gd name="T1" fmla="*/ 0 h 162"/>
                <a:gd name="T2" fmla="*/ 27 w 273"/>
                <a:gd name="T3" fmla="*/ 63 h 162"/>
                <a:gd name="T4" fmla="*/ 55 w 273"/>
                <a:gd name="T5" fmla="*/ 135 h 162"/>
                <a:gd name="T6" fmla="*/ 109 w 273"/>
                <a:gd name="T7" fmla="*/ 117 h 162"/>
                <a:gd name="T8" fmla="*/ 164 w 273"/>
                <a:gd name="T9" fmla="*/ 108 h 162"/>
                <a:gd name="T10" fmla="*/ 191 w 273"/>
                <a:gd name="T11" fmla="*/ 135 h 162"/>
                <a:gd name="T12" fmla="*/ 218 w 273"/>
                <a:gd name="T13" fmla="*/ 162 h 162"/>
                <a:gd name="T14" fmla="*/ 237 w 273"/>
                <a:gd name="T15" fmla="*/ 144 h 162"/>
                <a:gd name="T16" fmla="*/ 246 w 273"/>
                <a:gd name="T17" fmla="*/ 135 h 162"/>
                <a:gd name="T18" fmla="*/ 264 w 273"/>
                <a:gd name="T19" fmla="*/ 63 h 162"/>
                <a:gd name="T20" fmla="*/ 273 w 273"/>
                <a:gd name="T21" fmla="*/ 0 h 162"/>
                <a:gd name="T22" fmla="*/ 209 w 273"/>
                <a:gd name="T23" fmla="*/ 0 h 162"/>
                <a:gd name="T24" fmla="*/ 137 w 273"/>
                <a:gd name="T25" fmla="*/ 0 h 162"/>
                <a:gd name="T26" fmla="*/ 73 w 273"/>
                <a:gd name="T27" fmla="*/ 0 h 162"/>
                <a:gd name="T28" fmla="*/ 0 w 273"/>
                <a:gd name="T29" fmla="*/ 0 h 1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3"/>
                <a:gd name="T46" fmla="*/ 0 h 162"/>
                <a:gd name="T47" fmla="*/ 273 w 273"/>
                <a:gd name="T48" fmla="*/ 162 h 1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3" h="162">
                  <a:moveTo>
                    <a:pt x="0" y="0"/>
                  </a:moveTo>
                  <a:lnTo>
                    <a:pt x="27" y="63"/>
                  </a:lnTo>
                  <a:lnTo>
                    <a:pt x="55" y="135"/>
                  </a:lnTo>
                  <a:lnTo>
                    <a:pt x="109" y="117"/>
                  </a:lnTo>
                  <a:lnTo>
                    <a:pt x="164" y="108"/>
                  </a:lnTo>
                  <a:lnTo>
                    <a:pt x="191" y="135"/>
                  </a:lnTo>
                  <a:lnTo>
                    <a:pt x="218" y="162"/>
                  </a:lnTo>
                  <a:lnTo>
                    <a:pt x="237" y="144"/>
                  </a:lnTo>
                  <a:lnTo>
                    <a:pt x="246" y="135"/>
                  </a:lnTo>
                  <a:lnTo>
                    <a:pt x="264" y="63"/>
                  </a:lnTo>
                  <a:lnTo>
                    <a:pt x="273" y="0"/>
                  </a:lnTo>
                  <a:lnTo>
                    <a:pt x="209" y="0"/>
                  </a:lnTo>
                  <a:lnTo>
                    <a:pt x="137" y="0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062" name="Freeform 306"/>
          <p:cNvSpPr>
            <a:spLocks/>
          </p:cNvSpPr>
          <p:nvPr/>
        </p:nvSpPr>
        <p:spPr bwMode="auto">
          <a:xfrm>
            <a:off x="3534644" y="2124075"/>
            <a:ext cx="457589" cy="427038"/>
          </a:xfrm>
          <a:custGeom>
            <a:avLst/>
            <a:gdLst>
              <a:gd name="T0" fmla="*/ 2147483647 w 324"/>
              <a:gd name="T1" fmla="*/ 0 h 269"/>
              <a:gd name="T2" fmla="*/ 2147483647 w 324"/>
              <a:gd name="T3" fmla="*/ 2147483647 h 269"/>
              <a:gd name="T4" fmla="*/ 0 w 324"/>
              <a:gd name="T5" fmla="*/ 2147483647 h 269"/>
              <a:gd name="T6" fmla="*/ 2147483647 w 324"/>
              <a:gd name="T7" fmla="*/ 2147483647 h 269"/>
              <a:gd name="T8" fmla="*/ 2147483647 w 324"/>
              <a:gd name="T9" fmla="*/ 2147483647 h 269"/>
              <a:gd name="T10" fmla="*/ 2147483647 w 324"/>
              <a:gd name="T11" fmla="*/ 2147483647 h 269"/>
              <a:gd name="T12" fmla="*/ 2147483647 w 324"/>
              <a:gd name="T13" fmla="*/ 2147483647 h 269"/>
              <a:gd name="T14" fmla="*/ 2147483647 w 324"/>
              <a:gd name="T15" fmla="*/ 2147483647 h 269"/>
              <a:gd name="T16" fmla="*/ 2147483647 w 324"/>
              <a:gd name="T17" fmla="*/ 2147483647 h 269"/>
              <a:gd name="T18" fmla="*/ 2147483647 w 324"/>
              <a:gd name="T19" fmla="*/ 2147483647 h 269"/>
              <a:gd name="T20" fmla="*/ 2147483647 w 324"/>
              <a:gd name="T21" fmla="*/ 2147483647 h 269"/>
              <a:gd name="T22" fmla="*/ 2147483647 w 324"/>
              <a:gd name="T23" fmla="*/ 2147483647 h 269"/>
              <a:gd name="T24" fmla="*/ 2147483647 w 324"/>
              <a:gd name="T25" fmla="*/ 2147483647 h 269"/>
              <a:gd name="T26" fmla="*/ 2147483647 w 324"/>
              <a:gd name="T27" fmla="*/ 2147483647 h 269"/>
              <a:gd name="T28" fmla="*/ 2147483647 w 324"/>
              <a:gd name="T29" fmla="*/ 2147483647 h 269"/>
              <a:gd name="T30" fmla="*/ 2147483647 w 324"/>
              <a:gd name="T31" fmla="*/ 0 h 269"/>
              <a:gd name="T32" fmla="*/ 2147483647 w 324"/>
              <a:gd name="T33" fmla="*/ 0 h 2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4"/>
              <a:gd name="T52" fmla="*/ 0 h 269"/>
              <a:gd name="T53" fmla="*/ 324 w 324"/>
              <a:gd name="T54" fmla="*/ 269 h 2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4" h="269">
                <a:moveTo>
                  <a:pt x="27" y="0"/>
                </a:moveTo>
                <a:lnTo>
                  <a:pt x="18" y="63"/>
                </a:lnTo>
                <a:lnTo>
                  <a:pt x="0" y="135"/>
                </a:lnTo>
                <a:lnTo>
                  <a:pt x="27" y="162"/>
                </a:lnTo>
                <a:lnTo>
                  <a:pt x="54" y="189"/>
                </a:lnTo>
                <a:lnTo>
                  <a:pt x="54" y="224"/>
                </a:lnTo>
                <a:lnTo>
                  <a:pt x="54" y="269"/>
                </a:lnTo>
                <a:lnTo>
                  <a:pt x="126" y="251"/>
                </a:lnTo>
                <a:lnTo>
                  <a:pt x="189" y="242"/>
                </a:lnTo>
                <a:lnTo>
                  <a:pt x="261" y="242"/>
                </a:lnTo>
                <a:lnTo>
                  <a:pt x="324" y="242"/>
                </a:lnTo>
                <a:lnTo>
                  <a:pt x="324" y="135"/>
                </a:lnTo>
                <a:lnTo>
                  <a:pt x="324" y="27"/>
                </a:lnTo>
                <a:lnTo>
                  <a:pt x="252" y="18"/>
                </a:lnTo>
                <a:lnTo>
                  <a:pt x="171" y="9"/>
                </a:lnTo>
                <a:lnTo>
                  <a:pt x="99" y="0"/>
                </a:lnTo>
                <a:lnTo>
                  <a:pt x="27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63" name="Freeform 307"/>
          <p:cNvSpPr>
            <a:spLocks/>
          </p:cNvSpPr>
          <p:nvPr/>
        </p:nvSpPr>
        <p:spPr bwMode="auto">
          <a:xfrm>
            <a:off x="3993787" y="2168528"/>
            <a:ext cx="343971" cy="339725"/>
          </a:xfrm>
          <a:custGeom>
            <a:avLst/>
            <a:gdLst>
              <a:gd name="T0" fmla="*/ 0 w 244"/>
              <a:gd name="T1" fmla="*/ 0 h 214"/>
              <a:gd name="T2" fmla="*/ 0 w 244"/>
              <a:gd name="T3" fmla="*/ 2147483647 h 214"/>
              <a:gd name="T4" fmla="*/ 0 w 244"/>
              <a:gd name="T5" fmla="*/ 2147483647 h 214"/>
              <a:gd name="T6" fmla="*/ 0 w 244"/>
              <a:gd name="T7" fmla="*/ 2147483647 h 214"/>
              <a:gd name="T8" fmla="*/ 0 w 244"/>
              <a:gd name="T9" fmla="*/ 2147483647 h 214"/>
              <a:gd name="T10" fmla="*/ 2147483647 w 244"/>
              <a:gd name="T11" fmla="*/ 2147483647 h 214"/>
              <a:gd name="T12" fmla="*/ 2147483647 w 244"/>
              <a:gd name="T13" fmla="*/ 2147483647 h 214"/>
              <a:gd name="T14" fmla="*/ 2147483647 w 244"/>
              <a:gd name="T15" fmla="*/ 2147483647 h 214"/>
              <a:gd name="T16" fmla="*/ 2147483647 w 244"/>
              <a:gd name="T17" fmla="*/ 0 h 214"/>
              <a:gd name="T18" fmla="*/ 2147483647 w 244"/>
              <a:gd name="T19" fmla="*/ 0 h 214"/>
              <a:gd name="T20" fmla="*/ 2147483647 w 244"/>
              <a:gd name="T21" fmla="*/ 0 h 214"/>
              <a:gd name="T22" fmla="*/ 2147483647 w 244"/>
              <a:gd name="T23" fmla="*/ 0 h 214"/>
              <a:gd name="T24" fmla="*/ 0 w 244"/>
              <a:gd name="T25" fmla="*/ 0 h 2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4"/>
              <a:gd name="T40" fmla="*/ 0 h 214"/>
              <a:gd name="T41" fmla="*/ 244 w 244"/>
              <a:gd name="T42" fmla="*/ 214 h 2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4" h="214">
                <a:moveTo>
                  <a:pt x="0" y="0"/>
                </a:moveTo>
                <a:lnTo>
                  <a:pt x="0" y="9"/>
                </a:lnTo>
                <a:lnTo>
                  <a:pt x="0" y="27"/>
                </a:lnTo>
                <a:lnTo>
                  <a:pt x="0" y="116"/>
                </a:lnTo>
                <a:lnTo>
                  <a:pt x="0" y="214"/>
                </a:lnTo>
                <a:lnTo>
                  <a:pt x="127" y="214"/>
                </a:lnTo>
                <a:lnTo>
                  <a:pt x="244" y="214"/>
                </a:lnTo>
                <a:lnTo>
                  <a:pt x="244" y="107"/>
                </a:lnTo>
                <a:lnTo>
                  <a:pt x="244" y="0"/>
                </a:lnTo>
                <a:lnTo>
                  <a:pt x="181" y="0"/>
                </a:lnTo>
                <a:lnTo>
                  <a:pt x="117" y="0"/>
                </a:lnTo>
                <a:lnTo>
                  <a:pt x="63" y="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64" name="Freeform 308"/>
          <p:cNvSpPr>
            <a:spLocks/>
          </p:cNvSpPr>
          <p:nvPr/>
        </p:nvSpPr>
        <p:spPr bwMode="auto">
          <a:xfrm>
            <a:off x="4337760" y="2168525"/>
            <a:ext cx="438912" cy="382588"/>
          </a:xfrm>
          <a:custGeom>
            <a:avLst/>
            <a:gdLst>
              <a:gd name="T0" fmla="*/ 0 w 311"/>
              <a:gd name="T1" fmla="*/ 0 h 241"/>
              <a:gd name="T2" fmla="*/ 0 w 311"/>
              <a:gd name="T3" fmla="*/ 2147483647 h 241"/>
              <a:gd name="T4" fmla="*/ 0 w 311"/>
              <a:gd name="T5" fmla="*/ 2147483647 h 241"/>
              <a:gd name="T6" fmla="*/ 2147483647 w 311"/>
              <a:gd name="T7" fmla="*/ 2147483647 h 241"/>
              <a:gd name="T8" fmla="*/ 2147483647 w 311"/>
              <a:gd name="T9" fmla="*/ 2147483647 h 241"/>
              <a:gd name="T10" fmla="*/ 2147483647 w 311"/>
              <a:gd name="T11" fmla="*/ 2147483647 h 241"/>
              <a:gd name="T12" fmla="*/ 2147483647 w 311"/>
              <a:gd name="T13" fmla="*/ 0 h 241"/>
              <a:gd name="T14" fmla="*/ 2147483647 w 311"/>
              <a:gd name="T15" fmla="*/ 0 h 241"/>
              <a:gd name="T16" fmla="*/ 2147483647 w 311"/>
              <a:gd name="T17" fmla="*/ 0 h 241"/>
              <a:gd name="T18" fmla="*/ 2147483647 w 311"/>
              <a:gd name="T19" fmla="*/ 0 h 241"/>
              <a:gd name="T20" fmla="*/ 0 w 311"/>
              <a:gd name="T21" fmla="*/ 0 h 2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1"/>
              <a:gd name="T34" fmla="*/ 0 h 241"/>
              <a:gd name="T35" fmla="*/ 311 w 311"/>
              <a:gd name="T36" fmla="*/ 241 h 2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1" h="241">
                <a:moveTo>
                  <a:pt x="0" y="0"/>
                </a:moveTo>
                <a:lnTo>
                  <a:pt x="0" y="108"/>
                </a:lnTo>
                <a:lnTo>
                  <a:pt x="0" y="214"/>
                </a:lnTo>
                <a:lnTo>
                  <a:pt x="151" y="223"/>
                </a:lnTo>
                <a:lnTo>
                  <a:pt x="311" y="241"/>
                </a:lnTo>
                <a:lnTo>
                  <a:pt x="311" y="116"/>
                </a:lnTo>
                <a:lnTo>
                  <a:pt x="311" y="0"/>
                </a:lnTo>
                <a:lnTo>
                  <a:pt x="231" y="0"/>
                </a:lnTo>
                <a:lnTo>
                  <a:pt x="151" y="0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65" name="Freeform 309"/>
          <p:cNvSpPr>
            <a:spLocks/>
          </p:cNvSpPr>
          <p:nvPr/>
        </p:nvSpPr>
        <p:spPr bwMode="auto">
          <a:xfrm>
            <a:off x="5081731" y="2168525"/>
            <a:ext cx="306615" cy="382588"/>
          </a:xfrm>
          <a:custGeom>
            <a:avLst/>
            <a:gdLst>
              <a:gd name="T0" fmla="*/ 0 w 217"/>
              <a:gd name="T1" fmla="*/ 0 h 241"/>
              <a:gd name="T2" fmla="*/ 0 w 217"/>
              <a:gd name="T3" fmla="*/ 2147483647 h 241"/>
              <a:gd name="T4" fmla="*/ 0 w 217"/>
              <a:gd name="T5" fmla="*/ 2147483647 h 241"/>
              <a:gd name="T6" fmla="*/ 2147483647 w 217"/>
              <a:gd name="T7" fmla="*/ 2147483647 h 241"/>
              <a:gd name="T8" fmla="*/ 2147483647 w 217"/>
              <a:gd name="T9" fmla="*/ 2147483647 h 241"/>
              <a:gd name="T10" fmla="*/ 2147483647 w 217"/>
              <a:gd name="T11" fmla="*/ 2147483647 h 241"/>
              <a:gd name="T12" fmla="*/ 2147483647 w 217"/>
              <a:gd name="T13" fmla="*/ 0 h 241"/>
              <a:gd name="T14" fmla="*/ 2147483647 w 217"/>
              <a:gd name="T15" fmla="*/ 0 h 241"/>
              <a:gd name="T16" fmla="*/ 2147483647 w 217"/>
              <a:gd name="T17" fmla="*/ 0 h 241"/>
              <a:gd name="T18" fmla="*/ 2147483647 w 217"/>
              <a:gd name="T19" fmla="*/ 0 h 241"/>
              <a:gd name="T20" fmla="*/ 0 w 217"/>
              <a:gd name="T21" fmla="*/ 0 h 2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7"/>
              <a:gd name="T34" fmla="*/ 0 h 241"/>
              <a:gd name="T35" fmla="*/ 217 w 217"/>
              <a:gd name="T36" fmla="*/ 241 h 2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7" h="241">
                <a:moveTo>
                  <a:pt x="0" y="0"/>
                </a:moveTo>
                <a:lnTo>
                  <a:pt x="0" y="116"/>
                </a:lnTo>
                <a:lnTo>
                  <a:pt x="0" y="241"/>
                </a:lnTo>
                <a:lnTo>
                  <a:pt x="109" y="241"/>
                </a:lnTo>
                <a:lnTo>
                  <a:pt x="217" y="241"/>
                </a:lnTo>
                <a:lnTo>
                  <a:pt x="217" y="116"/>
                </a:lnTo>
                <a:lnTo>
                  <a:pt x="217" y="0"/>
                </a:lnTo>
                <a:lnTo>
                  <a:pt x="163" y="0"/>
                </a:lnTo>
                <a:lnTo>
                  <a:pt x="109" y="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66FFCC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66" name="Freeform 310"/>
          <p:cNvSpPr>
            <a:spLocks/>
          </p:cNvSpPr>
          <p:nvPr/>
        </p:nvSpPr>
        <p:spPr bwMode="auto">
          <a:xfrm>
            <a:off x="5388345" y="2168525"/>
            <a:ext cx="305059" cy="641350"/>
          </a:xfrm>
          <a:custGeom>
            <a:avLst/>
            <a:gdLst>
              <a:gd name="T0" fmla="*/ 0 w 217"/>
              <a:gd name="T1" fmla="*/ 0 h 404"/>
              <a:gd name="T2" fmla="*/ 0 w 217"/>
              <a:gd name="T3" fmla="*/ 2147483647 h 404"/>
              <a:gd name="T4" fmla="*/ 0 w 217"/>
              <a:gd name="T5" fmla="*/ 2147483647 h 404"/>
              <a:gd name="T6" fmla="*/ 2147483647 w 217"/>
              <a:gd name="T7" fmla="*/ 2147483647 h 404"/>
              <a:gd name="T8" fmla="*/ 2147483647 w 217"/>
              <a:gd name="T9" fmla="*/ 2147483647 h 404"/>
              <a:gd name="T10" fmla="*/ 2147483647 w 217"/>
              <a:gd name="T11" fmla="*/ 2147483647 h 404"/>
              <a:gd name="T12" fmla="*/ 2147483647 w 217"/>
              <a:gd name="T13" fmla="*/ 2147483647 h 404"/>
              <a:gd name="T14" fmla="*/ 2147483647 w 217"/>
              <a:gd name="T15" fmla="*/ 2147483647 h 404"/>
              <a:gd name="T16" fmla="*/ 2147483647 w 217"/>
              <a:gd name="T17" fmla="*/ 2147483647 h 404"/>
              <a:gd name="T18" fmla="*/ 2147483647 w 217"/>
              <a:gd name="T19" fmla="*/ 2147483647 h 404"/>
              <a:gd name="T20" fmla="*/ 2147483647 w 217"/>
              <a:gd name="T21" fmla="*/ 2147483647 h 404"/>
              <a:gd name="T22" fmla="*/ 2147483647 w 217"/>
              <a:gd name="T23" fmla="*/ 2147483647 h 404"/>
              <a:gd name="T24" fmla="*/ 2147483647 w 217"/>
              <a:gd name="T25" fmla="*/ 0 h 404"/>
              <a:gd name="T26" fmla="*/ 2147483647 w 217"/>
              <a:gd name="T27" fmla="*/ 0 h 404"/>
              <a:gd name="T28" fmla="*/ 2147483647 w 217"/>
              <a:gd name="T29" fmla="*/ 0 h 404"/>
              <a:gd name="T30" fmla="*/ 2147483647 w 217"/>
              <a:gd name="T31" fmla="*/ 0 h 404"/>
              <a:gd name="T32" fmla="*/ 0 w 217"/>
              <a:gd name="T33" fmla="*/ 0 h 4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7"/>
              <a:gd name="T52" fmla="*/ 0 h 404"/>
              <a:gd name="T53" fmla="*/ 217 w 217"/>
              <a:gd name="T54" fmla="*/ 404 h 4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7" h="404">
                <a:moveTo>
                  <a:pt x="0" y="0"/>
                </a:moveTo>
                <a:lnTo>
                  <a:pt x="0" y="189"/>
                </a:lnTo>
                <a:lnTo>
                  <a:pt x="0" y="377"/>
                </a:lnTo>
                <a:lnTo>
                  <a:pt x="45" y="377"/>
                </a:lnTo>
                <a:lnTo>
                  <a:pt x="81" y="377"/>
                </a:lnTo>
                <a:lnTo>
                  <a:pt x="127" y="386"/>
                </a:lnTo>
                <a:lnTo>
                  <a:pt x="163" y="404"/>
                </a:lnTo>
                <a:lnTo>
                  <a:pt x="190" y="332"/>
                </a:lnTo>
                <a:lnTo>
                  <a:pt x="217" y="269"/>
                </a:lnTo>
                <a:lnTo>
                  <a:pt x="208" y="144"/>
                </a:lnTo>
                <a:lnTo>
                  <a:pt x="190" y="27"/>
                </a:lnTo>
                <a:lnTo>
                  <a:pt x="208" y="9"/>
                </a:lnTo>
                <a:lnTo>
                  <a:pt x="217" y="0"/>
                </a:lnTo>
                <a:lnTo>
                  <a:pt x="163" y="0"/>
                </a:lnTo>
                <a:lnTo>
                  <a:pt x="109" y="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66FFCC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67" name="Freeform 311"/>
          <p:cNvSpPr>
            <a:spLocks/>
          </p:cNvSpPr>
          <p:nvPr/>
        </p:nvSpPr>
        <p:spPr bwMode="auto">
          <a:xfrm>
            <a:off x="5651383" y="2168528"/>
            <a:ext cx="227238" cy="468313"/>
          </a:xfrm>
          <a:custGeom>
            <a:avLst/>
            <a:gdLst>
              <a:gd name="T0" fmla="*/ 2147483647 w 161"/>
              <a:gd name="T1" fmla="*/ 0 h 295"/>
              <a:gd name="T2" fmla="*/ 2147483647 w 161"/>
              <a:gd name="T3" fmla="*/ 2147483647 h 295"/>
              <a:gd name="T4" fmla="*/ 0 w 161"/>
              <a:gd name="T5" fmla="*/ 2147483647 h 295"/>
              <a:gd name="T6" fmla="*/ 2147483647 w 161"/>
              <a:gd name="T7" fmla="*/ 2147483647 h 295"/>
              <a:gd name="T8" fmla="*/ 2147483647 w 161"/>
              <a:gd name="T9" fmla="*/ 2147483647 h 295"/>
              <a:gd name="T10" fmla="*/ 2147483647 w 161"/>
              <a:gd name="T11" fmla="*/ 2147483647 h 295"/>
              <a:gd name="T12" fmla="*/ 2147483647 w 161"/>
              <a:gd name="T13" fmla="*/ 2147483647 h 295"/>
              <a:gd name="T14" fmla="*/ 2147483647 w 161"/>
              <a:gd name="T15" fmla="*/ 2147483647 h 295"/>
              <a:gd name="T16" fmla="*/ 2147483647 w 161"/>
              <a:gd name="T17" fmla="*/ 2147483647 h 295"/>
              <a:gd name="T18" fmla="*/ 2147483647 w 161"/>
              <a:gd name="T19" fmla="*/ 2147483647 h 295"/>
              <a:gd name="T20" fmla="*/ 2147483647 w 161"/>
              <a:gd name="T21" fmla="*/ 2147483647 h 295"/>
              <a:gd name="T22" fmla="*/ 2147483647 w 161"/>
              <a:gd name="T23" fmla="*/ 2147483647 h 295"/>
              <a:gd name="T24" fmla="*/ 2147483647 w 161"/>
              <a:gd name="T25" fmla="*/ 0 h 295"/>
              <a:gd name="T26" fmla="*/ 2147483647 w 161"/>
              <a:gd name="T27" fmla="*/ 0 h 295"/>
              <a:gd name="T28" fmla="*/ 2147483647 w 161"/>
              <a:gd name="T29" fmla="*/ 0 h 295"/>
              <a:gd name="T30" fmla="*/ 2147483647 w 161"/>
              <a:gd name="T31" fmla="*/ 0 h 295"/>
              <a:gd name="T32" fmla="*/ 2147483647 w 161"/>
              <a:gd name="T33" fmla="*/ 0 h 2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1"/>
              <a:gd name="T52" fmla="*/ 0 h 295"/>
              <a:gd name="T53" fmla="*/ 161 w 161"/>
              <a:gd name="T54" fmla="*/ 295 h 2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1" h="295">
                <a:moveTo>
                  <a:pt x="27" y="0"/>
                </a:moveTo>
                <a:lnTo>
                  <a:pt x="18" y="9"/>
                </a:lnTo>
                <a:lnTo>
                  <a:pt x="0" y="27"/>
                </a:lnTo>
                <a:lnTo>
                  <a:pt x="18" y="143"/>
                </a:lnTo>
                <a:lnTo>
                  <a:pt x="27" y="268"/>
                </a:lnTo>
                <a:lnTo>
                  <a:pt x="53" y="277"/>
                </a:lnTo>
                <a:lnTo>
                  <a:pt x="81" y="295"/>
                </a:lnTo>
                <a:lnTo>
                  <a:pt x="81" y="268"/>
                </a:lnTo>
                <a:lnTo>
                  <a:pt x="81" y="241"/>
                </a:lnTo>
                <a:lnTo>
                  <a:pt x="125" y="215"/>
                </a:lnTo>
                <a:lnTo>
                  <a:pt x="161" y="188"/>
                </a:lnTo>
                <a:lnTo>
                  <a:pt x="134" y="89"/>
                </a:lnTo>
                <a:lnTo>
                  <a:pt x="108" y="0"/>
                </a:lnTo>
                <a:lnTo>
                  <a:pt x="90" y="0"/>
                </a:lnTo>
                <a:lnTo>
                  <a:pt x="62" y="0"/>
                </a:lnTo>
                <a:lnTo>
                  <a:pt x="44" y="0"/>
                </a:lnTo>
                <a:lnTo>
                  <a:pt x="27" y="0"/>
                </a:lnTo>
              </a:path>
            </a:pathLst>
          </a:custGeom>
          <a:solidFill>
            <a:srgbClr val="66FFCC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grpSp>
        <p:nvGrpSpPr>
          <p:cNvPr id="15" name="Group 314"/>
          <p:cNvGrpSpPr>
            <a:grpSpLocks/>
          </p:cNvGrpSpPr>
          <p:nvPr/>
        </p:nvGrpSpPr>
        <p:grpSpPr bwMode="auto">
          <a:xfrm>
            <a:off x="800004" y="3738563"/>
            <a:ext cx="418679" cy="214312"/>
            <a:chOff x="567" y="2109"/>
            <a:chExt cx="297" cy="135"/>
          </a:xfrm>
        </p:grpSpPr>
        <p:sp>
          <p:nvSpPr>
            <p:cNvPr id="2355" name="Freeform 312"/>
            <p:cNvSpPr>
              <a:spLocks/>
            </p:cNvSpPr>
            <p:nvPr/>
          </p:nvSpPr>
          <p:spPr bwMode="auto">
            <a:xfrm>
              <a:off x="567" y="2109"/>
              <a:ext cx="297" cy="135"/>
            </a:xfrm>
            <a:custGeom>
              <a:avLst/>
              <a:gdLst>
                <a:gd name="T0" fmla="*/ 162 w 297"/>
                <a:gd name="T1" fmla="*/ 0 h 135"/>
                <a:gd name="T2" fmla="*/ 126 w 297"/>
                <a:gd name="T3" fmla="*/ 0 h 135"/>
                <a:gd name="T4" fmla="*/ 81 w 297"/>
                <a:gd name="T5" fmla="*/ 0 h 135"/>
                <a:gd name="T6" fmla="*/ 45 w 297"/>
                <a:gd name="T7" fmla="*/ 54 h 135"/>
                <a:gd name="T8" fmla="*/ 0 w 297"/>
                <a:gd name="T9" fmla="*/ 108 h 135"/>
                <a:gd name="T10" fmla="*/ 153 w 297"/>
                <a:gd name="T11" fmla="*/ 117 h 135"/>
                <a:gd name="T12" fmla="*/ 297 w 297"/>
                <a:gd name="T13" fmla="*/ 135 h 135"/>
                <a:gd name="T14" fmla="*/ 261 w 297"/>
                <a:gd name="T15" fmla="*/ 63 h 135"/>
                <a:gd name="T16" fmla="*/ 216 w 297"/>
                <a:gd name="T17" fmla="*/ 0 h 135"/>
                <a:gd name="T18" fmla="*/ 207 w 297"/>
                <a:gd name="T19" fmla="*/ 0 h 135"/>
                <a:gd name="T20" fmla="*/ 189 w 297"/>
                <a:gd name="T21" fmla="*/ 0 h 135"/>
                <a:gd name="T22" fmla="*/ 180 w 297"/>
                <a:gd name="T23" fmla="*/ 0 h 135"/>
                <a:gd name="T24" fmla="*/ 162 w 297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7"/>
                <a:gd name="T40" fmla="*/ 0 h 135"/>
                <a:gd name="T41" fmla="*/ 297 w 297"/>
                <a:gd name="T42" fmla="*/ 135 h 1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7" h="135">
                  <a:moveTo>
                    <a:pt x="162" y="0"/>
                  </a:moveTo>
                  <a:lnTo>
                    <a:pt x="126" y="0"/>
                  </a:lnTo>
                  <a:lnTo>
                    <a:pt x="81" y="0"/>
                  </a:lnTo>
                  <a:lnTo>
                    <a:pt x="45" y="54"/>
                  </a:lnTo>
                  <a:lnTo>
                    <a:pt x="0" y="108"/>
                  </a:lnTo>
                  <a:lnTo>
                    <a:pt x="153" y="117"/>
                  </a:lnTo>
                  <a:lnTo>
                    <a:pt x="297" y="135"/>
                  </a:lnTo>
                  <a:lnTo>
                    <a:pt x="261" y="63"/>
                  </a:lnTo>
                  <a:lnTo>
                    <a:pt x="216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8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56" name="Freeform 313"/>
            <p:cNvSpPr>
              <a:spLocks/>
            </p:cNvSpPr>
            <p:nvPr/>
          </p:nvSpPr>
          <p:spPr bwMode="auto">
            <a:xfrm>
              <a:off x="567" y="2109"/>
              <a:ext cx="297" cy="135"/>
            </a:xfrm>
            <a:custGeom>
              <a:avLst/>
              <a:gdLst>
                <a:gd name="T0" fmla="*/ 162 w 297"/>
                <a:gd name="T1" fmla="*/ 0 h 135"/>
                <a:gd name="T2" fmla="*/ 126 w 297"/>
                <a:gd name="T3" fmla="*/ 0 h 135"/>
                <a:gd name="T4" fmla="*/ 81 w 297"/>
                <a:gd name="T5" fmla="*/ 0 h 135"/>
                <a:gd name="T6" fmla="*/ 45 w 297"/>
                <a:gd name="T7" fmla="*/ 54 h 135"/>
                <a:gd name="T8" fmla="*/ 0 w 297"/>
                <a:gd name="T9" fmla="*/ 108 h 135"/>
                <a:gd name="T10" fmla="*/ 153 w 297"/>
                <a:gd name="T11" fmla="*/ 117 h 135"/>
                <a:gd name="T12" fmla="*/ 297 w 297"/>
                <a:gd name="T13" fmla="*/ 135 h 135"/>
                <a:gd name="T14" fmla="*/ 261 w 297"/>
                <a:gd name="T15" fmla="*/ 63 h 135"/>
                <a:gd name="T16" fmla="*/ 216 w 297"/>
                <a:gd name="T17" fmla="*/ 0 h 135"/>
                <a:gd name="T18" fmla="*/ 207 w 297"/>
                <a:gd name="T19" fmla="*/ 0 h 135"/>
                <a:gd name="T20" fmla="*/ 189 w 297"/>
                <a:gd name="T21" fmla="*/ 0 h 135"/>
                <a:gd name="T22" fmla="*/ 180 w 297"/>
                <a:gd name="T23" fmla="*/ 0 h 135"/>
                <a:gd name="T24" fmla="*/ 162 w 297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7"/>
                <a:gd name="T40" fmla="*/ 0 h 135"/>
                <a:gd name="T41" fmla="*/ 297 w 297"/>
                <a:gd name="T42" fmla="*/ 135 h 1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7" h="135">
                  <a:moveTo>
                    <a:pt x="162" y="0"/>
                  </a:moveTo>
                  <a:lnTo>
                    <a:pt x="126" y="0"/>
                  </a:lnTo>
                  <a:lnTo>
                    <a:pt x="81" y="0"/>
                  </a:lnTo>
                  <a:lnTo>
                    <a:pt x="45" y="54"/>
                  </a:lnTo>
                  <a:lnTo>
                    <a:pt x="0" y="108"/>
                  </a:lnTo>
                  <a:lnTo>
                    <a:pt x="153" y="117"/>
                  </a:lnTo>
                  <a:lnTo>
                    <a:pt x="297" y="135"/>
                  </a:lnTo>
                  <a:lnTo>
                    <a:pt x="261" y="63"/>
                  </a:lnTo>
                  <a:lnTo>
                    <a:pt x="216" y="0"/>
                  </a:lnTo>
                  <a:lnTo>
                    <a:pt x="207" y="0"/>
                  </a:lnTo>
                  <a:lnTo>
                    <a:pt x="189" y="0"/>
                  </a:lnTo>
                  <a:lnTo>
                    <a:pt x="180" y="0"/>
                  </a:lnTo>
                  <a:lnTo>
                    <a:pt x="162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6" name="Group 317"/>
          <p:cNvGrpSpPr>
            <a:grpSpLocks/>
          </p:cNvGrpSpPr>
          <p:nvPr/>
        </p:nvGrpSpPr>
        <p:grpSpPr bwMode="auto">
          <a:xfrm>
            <a:off x="1028799" y="3538541"/>
            <a:ext cx="529185" cy="414337"/>
            <a:chOff x="729" y="1983"/>
            <a:chExt cx="375" cy="261"/>
          </a:xfrm>
        </p:grpSpPr>
        <p:sp>
          <p:nvSpPr>
            <p:cNvPr id="4" name="Freeform 315"/>
            <p:cNvSpPr>
              <a:spLocks/>
            </p:cNvSpPr>
            <p:nvPr/>
          </p:nvSpPr>
          <p:spPr bwMode="auto">
            <a:xfrm>
              <a:off x="729" y="1983"/>
              <a:ext cx="375" cy="261"/>
            </a:xfrm>
            <a:custGeom>
              <a:avLst/>
              <a:gdLst>
                <a:gd name="T0" fmla="*/ 53 w 375"/>
                <a:gd name="T1" fmla="*/ 27 h 261"/>
                <a:gd name="T2" fmla="*/ 45 w 375"/>
                <a:gd name="T3" fmla="*/ 36 h 261"/>
                <a:gd name="T4" fmla="*/ 27 w 375"/>
                <a:gd name="T5" fmla="*/ 54 h 261"/>
                <a:gd name="T6" fmla="*/ 18 w 375"/>
                <a:gd name="T7" fmla="*/ 90 h 261"/>
                <a:gd name="T8" fmla="*/ 0 w 375"/>
                <a:gd name="T9" fmla="*/ 126 h 261"/>
                <a:gd name="T10" fmla="*/ 27 w 375"/>
                <a:gd name="T11" fmla="*/ 126 h 261"/>
                <a:gd name="T12" fmla="*/ 53 w 375"/>
                <a:gd name="T13" fmla="*/ 126 h 261"/>
                <a:gd name="T14" fmla="*/ 98 w 375"/>
                <a:gd name="T15" fmla="*/ 189 h 261"/>
                <a:gd name="T16" fmla="*/ 134 w 375"/>
                <a:gd name="T17" fmla="*/ 261 h 261"/>
                <a:gd name="T18" fmla="*/ 259 w 375"/>
                <a:gd name="T19" fmla="*/ 261 h 261"/>
                <a:gd name="T20" fmla="*/ 375 w 375"/>
                <a:gd name="T21" fmla="*/ 261 h 261"/>
                <a:gd name="T22" fmla="*/ 348 w 375"/>
                <a:gd name="T23" fmla="*/ 162 h 261"/>
                <a:gd name="T24" fmla="*/ 322 w 375"/>
                <a:gd name="T25" fmla="*/ 81 h 261"/>
                <a:gd name="T26" fmla="*/ 295 w 375"/>
                <a:gd name="T27" fmla="*/ 36 h 261"/>
                <a:gd name="T28" fmla="*/ 268 w 375"/>
                <a:gd name="T29" fmla="*/ 0 h 261"/>
                <a:gd name="T30" fmla="*/ 215 w 375"/>
                <a:gd name="T31" fmla="*/ 0 h 261"/>
                <a:gd name="T32" fmla="*/ 160 w 375"/>
                <a:gd name="T33" fmla="*/ 9 h 261"/>
                <a:gd name="T34" fmla="*/ 107 w 375"/>
                <a:gd name="T35" fmla="*/ 18 h 261"/>
                <a:gd name="T36" fmla="*/ 53 w 375"/>
                <a:gd name="T37" fmla="*/ 27 h 2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5"/>
                <a:gd name="T58" fmla="*/ 0 h 261"/>
                <a:gd name="T59" fmla="*/ 375 w 375"/>
                <a:gd name="T60" fmla="*/ 261 h 2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5" h="261">
                  <a:moveTo>
                    <a:pt x="53" y="27"/>
                  </a:moveTo>
                  <a:lnTo>
                    <a:pt x="45" y="36"/>
                  </a:lnTo>
                  <a:lnTo>
                    <a:pt x="27" y="54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27" y="126"/>
                  </a:lnTo>
                  <a:lnTo>
                    <a:pt x="53" y="126"/>
                  </a:lnTo>
                  <a:lnTo>
                    <a:pt x="98" y="189"/>
                  </a:lnTo>
                  <a:lnTo>
                    <a:pt x="134" y="261"/>
                  </a:lnTo>
                  <a:lnTo>
                    <a:pt x="259" y="261"/>
                  </a:lnTo>
                  <a:lnTo>
                    <a:pt x="375" y="261"/>
                  </a:lnTo>
                  <a:lnTo>
                    <a:pt x="348" y="162"/>
                  </a:lnTo>
                  <a:lnTo>
                    <a:pt x="322" y="81"/>
                  </a:lnTo>
                  <a:lnTo>
                    <a:pt x="295" y="36"/>
                  </a:lnTo>
                  <a:lnTo>
                    <a:pt x="268" y="0"/>
                  </a:lnTo>
                  <a:lnTo>
                    <a:pt x="215" y="0"/>
                  </a:lnTo>
                  <a:lnTo>
                    <a:pt x="160" y="9"/>
                  </a:lnTo>
                  <a:lnTo>
                    <a:pt x="107" y="18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54" name="Freeform 316"/>
            <p:cNvSpPr>
              <a:spLocks/>
            </p:cNvSpPr>
            <p:nvPr/>
          </p:nvSpPr>
          <p:spPr bwMode="auto">
            <a:xfrm>
              <a:off x="729" y="1983"/>
              <a:ext cx="375" cy="261"/>
            </a:xfrm>
            <a:custGeom>
              <a:avLst/>
              <a:gdLst>
                <a:gd name="T0" fmla="*/ 53 w 375"/>
                <a:gd name="T1" fmla="*/ 27 h 261"/>
                <a:gd name="T2" fmla="*/ 45 w 375"/>
                <a:gd name="T3" fmla="*/ 36 h 261"/>
                <a:gd name="T4" fmla="*/ 27 w 375"/>
                <a:gd name="T5" fmla="*/ 54 h 261"/>
                <a:gd name="T6" fmla="*/ 18 w 375"/>
                <a:gd name="T7" fmla="*/ 90 h 261"/>
                <a:gd name="T8" fmla="*/ 0 w 375"/>
                <a:gd name="T9" fmla="*/ 126 h 261"/>
                <a:gd name="T10" fmla="*/ 27 w 375"/>
                <a:gd name="T11" fmla="*/ 126 h 261"/>
                <a:gd name="T12" fmla="*/ 53 w 375"/>
                <a:gd name="T13" fmla="*/ 126 h 261"/>
                <a:gd name="T14" fmla="*/ 98 w 375"/>
                <a:gd name="T15" fmla="*/ 189 h 261"/>
                <a:gd name="T16" fmla="*/ 134 w 375"/>
                <a:gd name="T17" fmla="*/ 261 h 261"/>
                <a:gd name="T18" fmla="*/ 259 w 375"/>
                <a:gd name="T19" fmla="*/ 261 h 261"/>
                <a:gd name="T20" fmla="*/ 375 w 375"/>
                <a:gd name="T21" fmla="*/ 261 h 261"/>
                <a:gd name="T22" fmla="*/ 348 w 375"/>
                <a:gd name="T23" fmla="*/ 162 h 261"/>
                <a:gd name="T24" fmla="*/ 322 w 375"/>
                <a:gd name="T25" fmla="*/ 81 h 261"/>
                <a:gd name="T26" fmla="*/ 295 w 375"/>
                <a:gd name="T27" fmla="*/ 36 h 261"/>
                <a:gd name="T28" fmla="*/ 268 w 375"/>
                <a:gd name="T29" fmla="*/ 0 h 261"/>
                <a:gd name="T30" fmla="*/ 215 w 375"/>
                <a:gd name="T31" fmla="*/ 0 h 261"/>
                <a:gd name="T32" fmla="*/ 160 w 375"/>
                <a:gd name="T33" fmla="*/ 9 h 261"/>
                <a:gd name="T34" fmla="*/ 107 w 375"/>
                <a:gd name="T35" fmla="*/ 18 h 261"/>
                <a:gd name="T36" fmla="*/ 53 w 375"/>
                <a:gd name="T37" fmla="*/ 27 h 2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5"/>
                <a:gd name="T58" fmla="*/ 0 h 261"/>
                <a:gd name="T59" fmla="*/ 375 w 375"/>
                <a:gd name="T60" fmla="*/ 261 h 2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5" h="261">
                  <a:moveTo>
                    <a:pt x="53" y="27"/>
                  </a:moveTo>
                  <a:lnTo>
                    <a:pt x="45" y="36"/>
                  </a:lnTo>
                  <a:lnTo>
                    <a:pt x="27" y="54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27" y="126"/>
                  </a:lnTo>
                  <a:lnTo>
                    <a:pt x="53" y="126"/>
                  </a:lnTo>
                  <a:lnTo>
                    <a:pt x="98" y="189"/>
                  </a:lnTo>
                  <a:lnTo>
                    <a:pt x="134" y="261"/>
                  </a:lnTo>
                  <a:lnTo>
                    <a:pt x="259" y="261"/>
                  </a:lnTo>
                  <a:lnTo>
                    <a:pt x="375" y="261"/>
                  </a:lnTo>
                  <a:lnTo>
                    <a:pt x="348" y="162"/>
                  </a:lnTo>
                  <a:lnTo>
                    <a:pt x="322" y="81"/>
                  </a:lnTo>
                  <a:lnTo>
                    <a:pt x="295" y="36"/>
                  </a:lnTo>
                  <a:lnTo>
                    <a:pt x="268" y="0"/>
                  </a:lnTo>
                  <a:lnTo>
                    <a:pt x="215" y="0"/>
                  </a:lnTo>
                  <a:lnTo>
                    <a:pt x="160" y="9"/>
                  </a:lnTo>
                  <a:lnTo>
                    <a:pt x="107" y="18"/>
                  </a:lnTo>
                  <a:lnTo>
                    <a:pt x="53" y="27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7" name="Group 320"/>
          <p:cNvGrpSpPr>
            <a:grpSpLocks/>
          </p:cNvGrpSpPr>
          <p:nvPr/>
        </p:nvGrpSpPr>
        <p:grpSpPr bwMode="auto">
          <a:xfrm>
            <a:off x="1413234" y="3324225"/>
            <a:ext cx="373542" cy="628650"/>
            <a:chOff x="1001" y="1848"/>
            <a:chExt cx="265" cy="396"/>
          </a:xfrm>
          <a:noFill/>
        </p:grpSpPr>
        <p:sp>
          <p:nvSpPr>
            <p:cNvPr id="2351" name="Freeform 318"/>
            <p:cNvSpPr>
              <a:spLocks/>
            </p:cNvSpPr>
            <p:nvPr/>
          </p:nvSpPr>
          <p:spPr bwMode="auto">
            <a:xfrm>
              <a:off x="1001" y="1848"/>
              <a:ext cx="265" cy="396"/>
            </a:xfrm>
            <a:custGeom>
              <a:avLst/>
              <a:gdLst>
                <a:gd name="T0" fmla="*/ 0 w 265"/>
                <a:gd name="T1" fmla="*/ 54 h 396"/>
                <a:gd name="T2" fmla="*/ 0 w 265"/>
                <a:gd name="T3" fmla="*/ 90 h 396"/>
                <a:gd name="T4" fmla="*/ 0 w 265"/>
                <a:gd name="T5" fmla="*/ 135 h 396"/>
                <a:gd name="T6" fmla="*/ 26 w 265"/>
                <a:gd name="T7" fmla="*/ 171 h 396"/>
                <a:gd name="T8" fmla="*/ 53 w 265"/>
                <a:gd name="T9" fmla="*/ 216 h 396"/>
                <a:gd name="T10" fmla="*/ 79 w 265"/>
                <a:gd name="T11" fmla="*/ 298 h 396"/>
                <a:gd name="T12" fmla="*/ 106 w 265"/>
                <a:gd name="T13" fmla="*/ 396 h 396"/>
                <a:gd name="T14" fmla="*/ 151 w 265"/>
                <a:gd name="T15" fmla="*/ 378 h 396"/>
                <a:gd name="T16" fmla="*/ 186 w 265"/>
                <a:gd name="T17" fmla="*/ 369 h 396"/>
                <a:gd name="T18" fmla="*/ 177 w 265"/>
                <a:gd name="T19" fmla="*/ 351 h 396"/>
                <a:gd name="T20" fmla="*/ 159 w 265"/>
                <a:gd name="T21" fmla="*/ 343 h 396"/>
                <a:gd name="T22" fmla="*/ 212 w 265"/>
                <a:gd name="T23" fmla="*/ 252 h 396"/>
                <a:gd name="T24" fmla="*/ 265 w 265"/>
                <a:gd name="T25" fmla="*/ 162 h 396"/>
                <a:gd name="T26" fmla="*/ 186 w 265"/>
                <a:gd name="T27" fmla="*/ 81 h 396"/>
                <a:gd name="T28" fmla="*/ 106 w 265"/>
                <a:gd name="T29" fmla="*/ 0 h 396"/>
                <a:gd name="T30" fmla="*/ 79 w 265"/>
                <a:gd name="T31" fmla="*/ 9 h 396"/>
                <a:gd name="T32" fmla="*/ 53 w 265"/>
                <a:gd name="T33" fmla="*/ 27 h 396"/>
                <a:gd name="T34" fmla="*/ 26 w 265"/>
                <a:gd name="T35" fmla="*/ 36 h 396"/>
                <a:gd name="T36" fmla="*/ 0 w 265"/>
                <a:gd name="T37" fmla="*/ 54 h 3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5"/>
                <a:gd name="T58" fmla="*/ 0 h 396"/>
                <a:gd name="T59" fmla="*/ 265 w 265"/>
                <a:gd name="T60" fmla="*/ 396 h 3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5" h="396">
                  <a:moveTo>
                    <a:pt x="0" y="54"/>
                  </a:moveTo>
                  <a:lnTo>
                    <a:pt x="0" y="90"/>
                  </a:lnTo>
                  <a:lnTo>
                    <a:pt x="0" y="135"/>
                  </a:lnTo>
                  <a:lnTo>
                    <a:pt x="26" y="171"/>
                  </a:lnTo>
                  <a:lnTo>
                    <a:pt x="53" y="216"/>
                  </a:lnTo>
                  <a:lnTo>
                    <a:pt x="79" y="298"/>
                  </a:lnTo>
                  <a:lnTo>
                    <a:pt x="106" y="396"/>
                  </a:lnTo>
                  <a:lnTo>
                    <a:pt x="151" y="378"/>
                  </a:lnTo>
                  <a:lnTo>
                    <a:pt x="186" y="369"/>
                  </a:lnTo>
                  <a:lnTo>
                    <a:pt x="177" y="351"/>
                  </a:lnTo>
                  <a:lnTo>
                    <a:pt x="159" y="343"/>
                  </a:lnTo>
                  <a:lnTo>
                    <a:pt x="212" y="252"/>
                  </a:lnTo>
                  <a:lnTo>
                    <a:pt x="265" y="162"/>
                  </a:lnTo>
                  <a:lnTo>
                    <a:pt x="186" y="81"/>
                  </a:lnTo>
                  <a:lnTo>
                    <a:pt x="106" y="0"/>
                  </a:lnTo>
                  <a:lnTo>
                    <a:pt x="79" y="9"/>
                  </a:lnTo>
                  <a:lnTo>
                    <a:pt x="53" y="27"/>
                  </a:lnTo>
                  <a:lnTo>
                    <a:pt x="26" y="36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5" name="Freeform 319"/>
            <p:cNvSpPr>
              <a:spLocks/>
            </p:cNvSpPr>
            <p:nvPr/>
          </p:nvSpPr>
          <p:spPr bwMode="auto">
            <a:xfrm>
              <a:off x="1001" y="1848"/>
              <a:ext cx="265" cy="396"/>
            </a:xfrm>
            <a:custGeom>
              <a:avLst/>
              <a:gdLst>
                <a:gd name="T0" fmla="*/ 0 w 265"/>
                <a:gd name="T1" fmla="*/ 54 h 396"/>
                <a:gd name="T2" fmla="*/ 0 w 265"/>
                <a:gd name="T3" fmla="*/ 90 h 396"/>
                <a:gd name="T4" fmla="*/ 0 w 265"/>
                <a:gd name="T5" fmla="*/ 135 h 396"/>
                <a:gd name="T6" fmla="*/ 26 w 265"/>
                <a:gd name="T7" fmla="*/ 171 h 396"/>
                <a:gd name="T8" fmla="*/ 53 w 265"/>
                <a:gd name="T9" fmla="*/ 216 h 396"/>
                <a:gd name="T10" fmla="*/ 79 w 265"/>
                <a:gd name="T11" fmla="*/ 298 h 396"/>
                <a:gd name="T12" fmla="*/ 106 w 265"/>
                <a:gd name="T13" fmla="*/ 396 h 396"/>
                <a:gd name="T14" fmla="*/ 151 w 265"/>
                <a:gd name="T15" fmla="*/ 378 h 396"/>
                <a:gd name="T16" fmla="*/ 186 w 265"/>
                <a:gd name="T17" fmla="*/ 369 h 396"/>
                <a:gd name="T18" fmla="*/ 177 w 265"/>
                <a:gd name="T19" fmla="*/ 351 h 396"/>
                <a:gd name="T20" fmla="*/ 159 w 265"/>
                <a:gd name="T21" fmla="*/ 343 h 396"/>
                <a:gd name="T22" fmla="*/ 212 w 265"/>
                <a:gd name="T23" fmla="*/ 252 h 396"/>
                <a:gd name="T24" fmla="*/ 265 w 265"/>
                <a:gd name="T25" fmla="*/ 162 h 396"/>
                <a:gd name="T26" fmla="*/ 186 w 265"/>
                <a:gd name="T27" fmla="*/ 81 h 396"/>
                <a:gd name="T28" fmla="*/ 106 w 265"/>
                <a:gd name="T29" fmla="*/ 0 h 396"/>
                <a:gd name="T30" fmla="*/ 79 w 265"/>
                <a:gd name="T31" fmla="*/ 9 h 396"/>
                <a:gd name="T32" fmla="*/ 53 w 265"/>
                <a:gd name="T33" fmla="*/ 27 h 396"/>
                <a:gd name="T34" fmla="*/ 26 w 265"/>
                <a:gd name="T35" fmla="*/ 36 h 396"/>
                <a:gd name="T36" fmla="*/ 0 w 265"/>
                <a:gd name="T37" fmla="*/ 54 h 3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5"/>
                <a:gd name="T58" fmla="*/ 0 h 396"/>
                <a:gd name="T59" fmla="*/ 265 w 265"/>
                <a:gd name="T60" fmla="*/ 396 h 3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5" h="396">
                  <a:moveTo>
                    <a:pt x="0" y="54"/>
                  </a:moveTo>
                  <a:lnTo>
                    <a:pt x="0" y="90"/>
                  </a:lnTo>
                  <a:lnTo>
                    <a:pt x="0" y="135"/>
                  </a:lnTo>
                  <a:lnTo>
                    <a:pt x="26" y="171"/>
                  </a:lnTo>
                  <a:lnTo>
                    <a:pt x="53" y="216"/>
                  </a:lnTo>
                  <a:lnTo>
                    <a:pt x="79" y="298"/>
                  </a:lnTo>
                  <a:lnTo>
                    <a:pt x="106" y="396"/>
                  </a:lnTo>
                  <a:lnTo>
                    <a:pt x="151" y="378"/>
                  </a:lnTo>
                  <a:lnTo>
                    <a:pt x="186" y="369"/>
                  </a:lnTo>
                  <a:lnTo>
                    <a:pt x="177" y="351"/>
                  </a:lnTo>
                  <a:lnTo>
                    <a:pt x="159" y="343"/>
                  </a:lnTo>
                  <a:lnTo>
                    <a:pt x="212" y="252"/>
                  </a:lnTo>
                  <a:lnTo>
                    <a:pt x="265" y="162"/>
                  </a:lnTo>
                  <a:lnTo>
                    <a:pt x="186" y="81"/>
                  </a:lnTo>
                  <a:lnTo>
                    <a:pt x="106" y="0"/>
                  </a:lnTo>
                  <a:lnTo>
                    <a:pt x="79" y="9"/>
                  </a:lnTo>
                  <a:lnTo>
                    <a:pt x="53" y="27"/>
                  </a:lnTo>
                  <a:lnTo>
                    <a:pt x="26" y="36"/>
                  </a:lnTo>
                  <a:lnTo>
                    <a:pt x="0" y="54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8" name="Group 323"/>
          <p:cNvGrpSpPr>
            <a:grpSpLocks/>
          </p:cNvGrpSpPr>
          <p:nvPr/>
        </p:nvGrpSpPr>
        <p:grpSpPr bwMode="auto">
          <a:xfrm>
            <a:off x="1640473" y="3492500"/>
            <a:ext cx="410896" cy="415925"/>
            <a:chOff x="1162" y="1954"/>
            <a:chExt cx="292" cy="262"/>
          </a:xfrm>
          <a:solidFill>
            <a:srgbClr val="FFFF00"/>
          </a:solidFill>
        </p:grpSpPr>
        <p:sp>
          <p:nvSpPr>
            <p:cNvPr id="2352" name="Freeform 321"/>
            <p:cNvSpPr>
              <a:spLocks/>
            </p:cNvSpPr>
            <p:nvPr/>
          </p:nvSpPr>
          <p:spPr bwMode="auto">
            <a:xfrm>
              <a:off x="1162" y="1954"/>
              <a:ext cx="292" cy="262"/>
            </a:xfrm>
            <a:custGeom>
              <a:avLst/>
              <a:gdLst>
                <a:gd name="T0" fmla="*/ 0 w 292"/>
                <a:gd name="T1" fmla="*/ 235 h 262"/>
                <a:gd name="T2" fmla="*/ 18 w 292"/>
                <a:gd name="T3" fmla="*/ 244 h 262"/>
                <a:gd name="T4" fmla="*/ 26 w 292"/>
                <a:gd name="T5" fmla="*/ 262 h 262"/>
                <a:gd name="T6" fmla="*/ 160 w 292"/>
                <a:gd name="T7" fmla="*/ 217 h 262"/>
                <a:gd name="T8" fmla="*/ 292 w 292"/>
                <a:gd name="T9" fmla="*/ 181 h 262"/>
                <a:gd name="T10" fmla="*/ 292 w 292"/>
                <a:gd name="T11" fmla="*/ 136 h 262"/>
                <a:gd name="T12" fmla="*/ 292 w 292"/>
                <a:gd name="T13" fmla="*/ 82 h 262"/>
                <a:gd name="T14" fmla="*/ 239 w 292"/>
                <a:gd name="T15" fmla="*/ 36 h 262"/>
                <a:gd name="T16" fmla="*/ 186 w 292"/>
                <a:gd name="T17" fmla="*/ 0 h 262"/>
                <a:gd name="T18" fmla="*/ 151 w 292"/>
                <a:gd name="T19" fmla="*/ 27 h 262"/>
                <a:gd name="T20" fmla="*/ 106 w 292"/>
                <a:gd name="T21" fmla="*/ 54 h 262"/>
                <a:gd name="T22" fmla="*/ 79 w 292"/>
                <a:gd name="T23" fmla="*/ 100 h 262"/>
                <a:gd name="T24" fmla="*/ 53 w 292"/>
                <a:gd name="T25" fmla="*/ 145 h 262"/>
                <a:gd name="T26" fmla="*/ 26 w 292"/>
                <a:gd name="T27" fmla="*/ 181 h 262"/>
                <a:gd name="T28" fmla="*/ 0 w 292"/>
                <a:gd name="T29" fmla="*/ 235 h 2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2"/>
                <a:gd name="T46" fmla="*/ 0 h 262"/>
                <a:gd name="T47" fmla="*/ 292 w 292"/>
                <a:gd name="T48" fmla="*/ 262 h 2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2" h="262">
                  <a:moveTo>
                    <a:pt x="0" y="235"/>
                  </a:moveTo>
                  <a:lnTo>
                    <a:pt x="18" y="244"/>
                  </a:lnTo>
                  <a:lnTo>
                    <a:pt x="26" y="262"/>
                  </a:lnTo>
                  <a:lnTo>
                    <a:pt x="160" y="217"/>
                  </a:lnTo>
                  <a:lnTo>
                    <a:pt x="292" y="181"/>
                  </a:lnTo>
                  <a:lnTo>
                    <a:pt x="292" y="136"/>
                  </a:lnTo>
                  <a:lnTo>
                    <a:pt x="292" y="82"/>
                  </a:lnTo>
                  <a:lnTo>
                    <a:pt x="239" y="36"/>
                  </a:lnTo>
                  <a:lnTo>
                    <a:pt x="186" y="0"/>
                  </a:lnTo>
                  <a:lnTo>
                    <a:pt x="151" y="27"/>
                  </a:lnTo>
                  <a:lnTo>
                    <a:pt x="106" y="54"/>
                  </a:lnTo>
                  <a:lnTo>
                    <a:pt x="79" y="100"/>
                  </a:lnTo>
                  <a:lnTo>
                    <a:pt x="53" y="145"/>
                  </a:lnTo>
                  <a:lnTo>
                    <a:pt x="26" y="181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53" name="Freeform 322"/>
            <p:cNvSpPr>
              <a:spLocks/>
            </p:cNvSpPr>
            <p:nvPr/>
          </p:nvSpPr>
          <p:spPr bwMode="auto">
            <a:xfrm>
              <a:off x="1162" y="1954"/>
              <a:ext cx="292" cy="262"/>
            </a:xfrm>
            <a:custGeom>
              <a:avLst/>
              <a:gdLst>
                <a:gd name="T0" fmla="*/ 0 w 292"/>
                <a:gd name="T1" fmla="*/ 235 h 262"/>
                <a:gd name="T2" fmla="*/ 18 w 292"/>
                <a:gd name="T3" fmla="*/ 244 h 262"/>
                <a:gd name="T4" fmla="*/ 26 w 292"/>
                <a:gd name="T5" fmla="*/ 262 h 262"/>
                <a:gd name="T6" fmla="*/ 160 w 292"/>
                <a:gd name="T7" fmla="*/ 217 h 262"/>
                <a:gd name="T8" fmla="*/ 292 w 292"/>
                <a:gd name="T9" fmla="*/ 181 h 262"/>
                <a:gd name="T10" fmla="*/ 292 w 292"/>
                <a:gd name="T11" fmla="*/ 136 h 262"/>
                <a:gd name="T12" fmla="*/ 292 w 292"/>
                <a:gd name="T13" fmla="*/ 82 h 262"/>
                <a:gd name="T14" fmla="*/ 239 w 292"/>
                <a:gd name="T15" fmla="*/ 36 h 262"/>
                <a:gd name="T16" fmla="*/ 186 w 292"/>
                <a:gd name="T17" fmla="*/ 0 h 262"/>
                <a:gd name="T18" fmla="*/ 151 w 292"/>
                <a:gd name="T19" fmla="*/ 27 h 262"/>
                <a:gd name="T20" fmla="*/ 106 w 292"/>
                <a:gd name="T21" fmla="*/ 54 h 262"/>
                <a:gd name="T22" fmla="*/ 79 w 292"/>
                <a:gd name="T23" fmla="*/ 100 h 262"/>
                <a:gd name="T24" fmla="*/ 53 w 292"/>
                <a:gd name="T25" fmla="*/ 145 h 262"/>
                <a:gd name="T26" fmla="*/ 26 w 292"/>
                <a:gd name="T27" fmla="*/ 181 h 262"/>
                <a:gd name="T28" fmla="*/ 0 w 292"/>
                <a:gd name="T29" fmla="*/ 235 h 2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2"/>
                <a:gd name="T46" fmla="*/ 0 h 262"/>
                <a:gd name="T47" fmla="*/ 292 w 292"/>
                <a:gd name="T48" fmla="*/ 262 h 2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2" h="262">
                  <a:moveTo>
                    <a:pt x="0" y="235"/>
                  </a:moveTo>
                  <a:lnTo>
                    <a:pt x="18" y="244"/>
                  </a:lnTo>
                  <a:lnTo>
                    <a:pt x="26" y="262"/>
                  </a:lnTo>
                  <a:lnTo>
                    <a:pt x="160" y="217"/>
                  </a:lnTo>
                  <a:lnTo>
                    <a:pt x="292" y="181"/>
                  </a:lnTo>
                  <a:lnTo>
                    <a:pt x="292" y="136"/>
                  </a:lnTo>
                  <a:lnTo>
                    <a:pt x="292" y="82"/>
                  </a:lnTo>
                  <a:lnTo>
                    <a:pt x="239" y="36"/>
                  </a:lnTo>
                  <a:lnTo>
                    <a:pt x="186" y="0"/>
                  </a:lnTo>
                  <a:lnTo>
                    <a:pt x="151" y="27"/>
                  </a:lnTo>
                  <a:lnTo>
                    <a:pt x="106" y="54"/>
                  </a:lnTo>
                  <a:lnTo>
                    <a:pt x="79" y="100"/>
                  </a:lnTo>
                  <a:lnTo>
                    <a:pt x="53" y="145"/>
                  </a:lnTo>
                  <a:lnTo>
                    <a:pt x="26" y="181"/>
                  </a:lnTo>
                  <a:lnTo>
                    <a:pt x="0" y="235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072" name="Freeform 324"/>
          <p:cNvSpPr>
            <a:spLocks/>
          </p:cNvSpPr>
          <p:nvPr/>
        </p:nvSpPr>
        <p:spPr bwMode="auto">
          <a:xfrm>
            <a:off x="1824132" y="3024188"/>
            <a:ext cx="608563" cy="468312"/>
          </a:xfrm>
          <a:custGeom>
            <a:avLst/>
            <a:gdLst>
              <a:gd name="T0" fmla="*/ 0 w 431"/>
              <a:gd name="T1" fmla="*/ 2147483647 h 295"/>
              <a:gd name="T2" fmla="*/ 2147483647 w 431"/>
              <a:gd name="T3" fmla="*/ 2147483647 h 295"/>
              <a:gd name="T4" fmla="*/ 2147483647 w 431"/>
              <a:gd name="T5" fmla="*/ 2147483647 h 295"/>
              <a:gd name="T6" fmla="*/ 2147483647 w 431"/>
              <a:gd name="T7" fmla="*/ 2147483647 h 295"/>
              <a:gd name="T8" fmla="*/ 2147483647 w 431"/>
              <a:gd name="T9" fmla="*/ 2147483647 h 295"/>
              <a:gd name="T10" fmla="*/ 2147483647 w 431"/>
              <a:gd name="T11" fmla="*/ 2147483647 h 295"/>
              <a:gd name="T12" fmla="*/ 2147483647 w 431"/>
              <a:gd name="T13" fmla="*/ 2147483647 h 295"/>
              <a:gd name="T14" fmla="*/ 2147483647 w 431"/>
              <a:gd name="T15" fmla="*/ 2147483647 h 295"/>
              <a:gd name="T16" fmla="*/ 2147483647 w 431"/>
              <a:gd name="T17" fmla="*/ 2147483647 h 295"/>
              <a:gd name="T18" fmla="*/ 2147483647 w 431"/>
              <a:gd name="T19" fmla="*/ 2147483647 h 295"/>
              <a:gd name="T20" fmla="*/ 2147483647 w 431"/>
              <a:gd name="T21" fmla="*/ 2147483647 h 295"/>
              <a:gd name="T22" fmla="*/ 2147483647 w 431"/>
              <a:gd name="T23" fmla="*/ 2147483647 h 295"/>
              <a:gd name="T24" fmla="*/ 2147483647 w 431"/>
              <a:gd name="T25" fmla="*/ 2147483647 h 295"/>
              <a:gd name="T26" fmla="*/ 2147483647 w 431"/>
              <a:gd name="T27" fmla="*/ 2147483647 h 295"/>
              <a:gd name="T28" fmla="*/ 2147483647 w 431"/>
              <a:gd name="T29" fmla="*/ 2147483647 h 295"/>
              <a:gd name="T30" fmla="*/ 2147483647 w 431"/>
              <a:gd name="T31" fmla="*/ 2147483647 h 295"/>
              <a:gd name="T32" fmla="*/ 2147483647 w 431"/>
              <a:gd name="T33" fmla="*/ 2147483647 h 295"/>
              <a:gd name="T34" fmla="*/ 2147483647 w 431"/>
              <a:gd name="T35" fmla="*/ 2147483647 h 295"/>
              <a:gd name="T36" fmla="*/ 2147483647 w 431"/>
              <a:gd name="T37" fmla="*/ 2147483647 h 295"/>
              <a:gd name="T38" fmla="*/ 2147483647 w 431"/>
              <a:gd name="T39" fmla="*/ 2147483647 h 295"/>
              <a:gd name="T40" fmla="*/ 2147483647 w 431"/>
              <a:gd name="T41" fmla="*/ 0 h 295"/>
              <a:gd name="T42" fmla="*/ 2147483647 w 431"/>
              <a:gd name="T43" fmla="*/ 0 h 295"/>
              <a:gd name="T44" fmla="*/ 2147483647 w 431"/>
              <a:gd name="T45" fmla="*/ 0 h 295"/>
              <a:gd name="T46" fmla="*/ 2147483647 w 431"/>
              <a:gd name="T47" fmla="*/ 2147483647 h 295"/>
              <a:gd name="T48" fmla="*/ 2147483647 w 431"/>
              <a:gd name="T49" fmla="*/ 2147483647 h 295"/>
              <a:gd name="T50" fmla="*/ 2147483647 w 431"/>
              <a:gd name="T51" fmla="*/ 2147483647 h 295"/>
              <a:gd name="T52" fmla="*/ 0 w 431"/>
              <a:gd name="T53" fmla="*/ 2147483647 h 29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1"/>
              <a:gd name="T82" fmla="*/ 0 h 295"/>
              <a:gd name="T83" fmla="*/ 431 w 431"/>
              <a:gd name="T84" fmla="*/ 295 h 29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1" h="295">
                <a:moveTo>
                  <a:pt x="0" y="81"/>
                </a:moveTo>
                <a:lnTo>
                  <a:pt x="27" y="116"/>
                </a:lnTo>
                <a:lnTo>
                  <a:pt x="54" y="161"/>
                </a:lnTo>
                <a:lnTo>
                  <a:pt x="45" y="197"/>
                </a:lnTo>
                <a:lnTo>
                  <a:pt x="27" y="242"/>
                </a:lnTo>
                <a:lnTo>
                  <a:pt x="45" y="268"/>
                </a:lnTo>
                <a:lnTo>
                  <a:pt x="54" y="295"/>
                </a:lnTo>
                <a:lnTo>
                  <a:pt x="81" y="277"/>
                </a:lnTo>
                <a:lnTo>
                  <a:pt x="108" y="268"/>
                </a:lnTo>
                <a:lnTo>
                  <a:pt x="216" y="250"/>
                </a:lnTo>
                <a:lnTo>
                  <a:pt x="324" y="242"/>
                </a:lnTo>
                <a:lnTo>
                  <a:pt x="350" y="250"/>
                </a:lnTo>
                <a:lnTo>
                  <a:pt x="377" y="268"/>
                </a:lnTo>
                <a:lnTo>
                  <a:pt x="404" y="242"/>
                </a:lnTo>
                <a:lnTo>
                  <a:pt x="431" y="215"/>
                </a:lnTo>
                <a:lnTo>
                  <a:pt x="395" y="188"/>
                </a:lnTo>
                <a:lnTo>
                  <a:pt x="350" y="161"/>
                </a:lnTo>
                <a:lnTo>
                  <a:pt x="368" y="116"/>
                </a:lnTo>
                <a:lnTo>
                  <a:pt x="377" y="81"/>
                </a:lnTo>
                <a:lnTo>
                  <a:pt x="368" y="36"/>
                </a:lnTo>
                <a:lnTo>
                  <a:pt x="350" y="0"/>
                </a:lnTo>
                <a:lnTo>
                  <a:pt x="324" y="0"/>
                </a:lnTo>
                <a:lnTo>
                  <a:pt x="297" y="0"/>
                </a:lnTo>
                <a:lnTo>
                  <a:pt x="225" y="18"/>
                </a:lnTo>
                <a:lnTo>
                  <a:pt x="143" y="36"/>
                </a:lnTo>
                <a:lnTo>
                  <a:pt x="72" y="54"/>
                </a:lnTo>
                <a:lnTo>
                  <a:pt x="0" y="81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73" name="Freeform 325"/>
          <p:cNvSpPr>
            <a:spLocks/>
          </p:cNvSpPr>
          <p:nvPr/>
        </p:nvSpPr>
        <p:spPr bwMode="auto">
          <a:xfrm>
            <a:off x="1905065" y="3408366"/>
            <a:ext cx="452920" cy="369887"/>
          </a:xfrm>
          <a:custGeom>
            <a:avLst/>
            <a:gdLst>
              <a:gd name="T0" fmla="*/ 0 w 321"/>
              <a:gd name="T1" fmla="*/ 2147483647 h 233"/>
              <a:gd name="T2" fmla="*/ 2147483647 w 321"/>
              <a:gd name="T3" fmla="*/ 2147483647 h 233"/>
              <a:gd name="T4" fmla="*/ 2147483647 w 321"/>
              <a:gd name="T5" fmla="*/ 2147483647 h 233"/>
              <a:gd name="T6" fmla="*/ 2147483647 w 321"/>
              <a:gd name="T7" fmla="*/ 2147483647 h 233"/>
              <a:gd name="T8" fmla="*/ 2147483647 w 321"/>
              <a:gd name="T9" fmla="*/ 2147483647 h 233"/>
              <a:gd name="T10" fmla="*/ 2147483647 w 321"/>
              <a:gd name="T11" fmla="*/ 2147483647 h 233"/>
              <a:gd name="T12" fmla="*/ 2147483647 w 321"/>
              <a:gd name="T13" fmla="*/ 2147483647 h 233"/>
              <a:gd name="T14" fmla="*/ 2147483647 w 321"/>
              <a:gd name="T15" fmla="*/ 2147483647 h 233"/>
              <a:gd name="T16" fmla="*/ 2147483647 w 321"/>
              <a:gd name="T17" fmla="*/ 2147483647 h 233"/>
              <a:gd name="T18" fmla="*/ 2147483647 w 321"/>
              <a:gd name="T19" fmla="*/ 2147483647 h 233"/>
              <a:gd name="T20" fmla="*/ 2147483647 w 321"/>
              <a:gd name="T21" fmla="*/ 2147483647 h 233"/>
              <a:gd name="T22" fmla="*/ 2147483647 w 321"/>
              <a:gd name="T23" fmla="*/ 2147483647 h 233"/>
              <a:gd name="T24" fmla="*/ 2147483647 w 321"/>
              <a:gd name="T25" fmla="*/ 2147483647 h 233"/>
              <a:gd name="T26" fmla="*/ 2147483647 w 321"/>
              <a:gd name="T27" fmla="*/ 2147483647 h 233"/>
              <a:gd name="T28" fmla="*/ 2147483647 w 321"/>
              <a:gd name="T29" fmla="*/ 0 h 233"/>
              <a:gd name="T30" fmla="*/ 2147483647 w 321"/>
              <a:gd name="T31" fmla="*/ 2147483647 h 233"/>
              <a:gd name="T32" fmla="*/ 2147483647 w 321"/>
              <a:gd name="T33" fmla="*/ 2147483647 h 233"/>
              <a:gd name="T34" fmla="*/ 2147483647 w 321"/>
              <a:gd name="T35" fmla="*/ 2147483647 h 233"/>
              <a:gd name="T36" fmla="*/ 2147483647 w 321"/>
              <a:gd name="T37" fmla="*/ 2147483647 h 233"/>
              <a:gd name="T38" fmla="*/ 2147483647 w 321"/>
              <a:gd name="T39" fmla="*/ 2147483647 h 233"/>
              <a:gd name="T40" fmla="*/ 0 w 321"/>
              <a:gd name="T41" fmla="*/ 2147483647 h 23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21"/>
              <a:gd name="T64" fmla="*/ 0 h 233"/>
              <a:gd name="T65" fmla="*/ 321 w 321"/>
              <a:gd name="T66" fmla="*/ 233 h 23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21" h="233">
                <a:moveTo>
                  <a:pt x="0" y="54"/>
                </a:moveTo>
                <a:lnTo>
                  <a:pt x="53" y="89"/>
                </a:lnTo>
                <a:lnTo>
                  <a:pt x="107" y="134"/>
                </a:lnTo>
                <a:lnTo>
                  <a:pt x="107" y="188"/>
                </a:lnTo>
                <a:lnTo>
                  <a:pt x="107" y="233"/>
                </a:lnTo>
                <a:lnTo>
                  <a:pt x="188" y="233"/>
                </a:lnTo>
                <a:lnTo>
                  <a:pt x="268" y="233"/>
                </a:lnTo>
                <a:lnTo>
                  <a:pt x="268" y="198"/>
                </a:lnTo>
                <a:lnTo>
                  <a:pt x="268" y="161"/>
                </a:lnTo>
                <a:lnTo>
                  <a:pt x="294" y="117"/>
                </a:lnTo>
                <a:lnTo>
                  <a:pt x="321" y="81"/>
                </a:lnTo>
                <a:lnTo>
                  <a:pt x="321" y="54"/>
                </a:lnTo>
                <a:lnTo>
                  <a:pt x="321" y="27"/>
                </a:lnTo>
                <a:lnTo>
                  <a:pt x="294" y="9"/>
                </a:lnTo>
                <a:lnTo>
                  <a:pt x="268" y="0"/>
                </a:lnTo>
                <a:lnTo>
                  <a:pt x="161" y="9"/>
                </a:lnTo>
                <a:lnTo>
                  <a:pt x="53" y="27"/>
                </a:lnTo>
                <a:lnTo>
                  <a:pt x="44" y="27"/>
                </a:lnTo>
                <a:lnTo>
                  <a:pt x="27" y="36"/>
                </a:lnTo>
                <a:lnTo>
                  <a:pt x="18" y="45"/>
                </a:lnTo>
                <a:lnTo>
                  <a:pt x="0" y="54"/>
                </a:lnTo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74" name="Freeform 326"/>
          <p:cNvSpPr>
            <a:spLocks/>
          </p:cNvSpPr>
          <p:nvPr/>
        </p:nvSpPr>
        <p:spPr bwMode="auto">
          <a:xfrm>
            <a:off x="2357987" y="3279778"/>
            <a:ext cx="494943" cy="498475"/>
          </a:xfrm>
          <a:custGeom>
            <a:avLst/>
            <a:gdLst>
              <a:gd name="T0" fmla="*/ 0 w 351"/>
              <a:gd name="T1" fmla="*/ 2147483647 h 314"/>
              <a:gd name="T2" fmla="*/ 0 w 351"/>
              <a:gd name="T3" fmla="*/ 2147483647 h 314"/>
              <a:gd name="T4" fmla="*/ 0 w 351"/>
              <a:gd name="T5" fmla="*/ 2147483647 h 314"/>
              <a:gd name="T6" fmla="*/ 2147483647 w 351"/>
              <a:gd name="T7" fmla="*/ 2147483647 h 314"/>
              <a:gd name="T8" fmla="*/ 2147483647 w 351"/>
              <a:gd name="T9" fmla="*/ 2147483647 h 314"/>
              <a:gd name="T10" fmla="*/ 2147483647 w 351"/>
              <a:gd name="T11" fmla="*/ 2147483647 h 314"/>
              <a:gd name="T12" fmla="*/ 2147483647 w 351"/>
              <a:gd name="T13" fmla="*/ 2147483647 h 314"/>
              <a:gd name="T14" fmla="*/ 2147483647 w 351"/>
              <a:gd name="T15" fmla="*/ 2147483647 h 314"/>
              <a:gd name="T16" fmla="*/ 2147483647 w 351"/>
              <a:gd name="T17" fmla="*/ 2147483647 h 314"/>
              <a:gd name="T18" fmla="*/ 2147483647 w 351"/>
              <a:gd name="T19" fmla="*/ 2147483647 h 314"/>
              <a:gd name="T20" fmla="*/ 2147483647 w 351"/>
              <a:gd name="T21" fmla="*/ 2147483647 h 314"/>
              <a:gd name="T22" fmla="*/ 2147483647 w 351"/>
              <a:gd name="T23" fmla="*/ 2147483647 h 314"/>
              <a:gd name="T24" fmla="*/ 2147483647 w 351"/>
              <a:gd name="T25" fmla="*/ 2147483647 h 314"/>
              <a:gd name="T26" fmla="*/ 2147483647 w 351"/>
              <a:gd name="T27" fmla="*/ 2147483647 h 314"/>
              <a:gd name="T28" fmla="*/ 2147483647 w 351"/>
              <a:gd name="T29" fmla="*/ 0 h 314"/>
              <a:gd name="T30" fmla="*/ 2147483647 w 351"/>
              <a:gd name="T31" fmla="*/ 0 h 314"/>
              <a:gd name="T32" fmla="*/ 2147483647 w 351"/>
              <a:gd name="T33" fmla="*/ 0 h 314"/>
              <a:gd name="T34" fmla="*/ 2147483647 w 351"/>
              <a:gd name="T35" fmla="*/ 2147483647 h 314"/>
              <a:gd name="T36" fmla="*/ 2147483647 w 351"/>
              <a:gd name="T37" fmla="*/ 2147483647 h 314"/>
              <a:gd name="T38" fmla="*/ 2147483647 w 351"/>
              <a:gd name="T39" fmla="*/ 2147483647 h 314"/>
              <a:gd name="T40" fmla="*/ 2147483647 w 351"/>
              <a:gd name="T41" fmla="*/ 2147483647 h 314"/>
              <a:gd name="T42" fmla="*/ 2147483647 w 351"/>
              <a:gd name="T43" fmla="*/ 2147483647 h 314"/>
              <a:gd name="T44" fmla="*/ 0 w 351"/>
              <a:gd name="T45" fmla="*/ 2147483647 h 3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1"/>
              <a:gd name="T70" fmla="*/ 0 h 314"/>
              <a:gd name="T71" fmla="*/ 351 w 351"/>
              <a:gd name="T72" fmla="*/ 314 h 31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1" h="314">
                <a:moveTo>
                  <a:pt x="0" y="107"/>
                </a:moveTo>
                <a:lnTo>
                  <a:pt x="0" y="135"/>
                </a:lnTo>
                <a:lnTo>
                  <a:pt x="0" y="162"/>
                </a:lnTo>
                <a:lnTo>
                  <a:pt x="45" y="162"/>
                </a:lnTo>
                <a:lnTo>
                  <a:pt x="81" y="162"/>
                </a:lnTo>
                <a:lnTo>
                  <a:pt x="126" y="216"/>
                </a:lnTo>
                <a:lnTo>
                  <a:pt x="162" y="269"/>
                </a:lnTo>
                <a:lnTo>
                  <a:pt x="162" y="287"/>
                </a:lnTo>
                <a:lnTo>
                  <a:pt x="162" y="314"/>
                </a:lnTo>
                <a:lnTo>
                  <a:pt x="234" y="314"/>
                </a:lnTo>
                <a:lnTo>
                  <a:pt x="297" y="314"/>
                </a:lnTo>
                <a:lnTo>
                  <a:pt x="324" y="251"/>
                </a:lnTo>
                <a:lnTo>
                  <a:pt x="351" y="189"/>
                </a:lnTo>
                <a:lnTo>
                  <a:pt x="351" y="90"/>
                </a:lnTo>
                <a:lnTo>
                  <a:pt x="351" y="0"/>
                </a:lnTo>
                <a:lnTo>
                  <a:pt x="315" y="0"/>
                </a:lnTo>
                <a:lnTo>
                  <a:pt x="270" y="0"/>
                </a:lnTo>
                <a:lnTo>
                  <a:pt x="162" y="27"/>
                </a:lnTo>
                <a:lnTo>
                  <a:pt x="54" y="54"/>
                </a:lnTo>
                <a:lnTo>
                  <a:pt x="45" y="63"/>
                </a:lnTo>
                <a:lnTo>
                  <a:pt x="27" y="81"/>
                </a:lnTo>
                <a:lnTo>
                  <a:pt x="18" y="90"/>
                </a:lnTo>
                <a:lnTo>
                  <a:pt x="0" y="107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75" name="Freeform 327"/>
          <p:cNvSpPr>
            <a:spLocks/>
          </p:cNvSpPr>
          <p:nvPr/>
        </p:nvSpPr>
        <p:spPr bwMode="auto">
          <a:xfrm>
            <a:off x="2281721" y="3538538"/>
            <a:ext cx="303503" cy="239712"/>
          </a:xfrm>
          <a:custGeom>
            <a:avLst/>
            <a:gdLst>
              <a:gd name="T0" fmla="*/ 2147483647 w 215"/>
              <a:gd name="T1" fmla="*/ 0 h 151"/>
              <a:gd name="T2" fmla="*/ 2147483647 w 215"/>
              <a:gd name="T3" fmla="*/ 2147483647 h 151"/>
              <a:gd name="T4" fmla="*/ 0 w 215"/>
              <a:gd name="T5" fmla="*/ 2147483647 h 151"/>
              <a:gd name="T6" fmla="*/ 0 w 215"/>
              <a:gd name="T7" fmla="*/ 2147483647 h 151"/>
              <a:gd name="T8" fmla="*/ 0 w 215"/>
              <a:gd name="T9" fmla="*/ 2147483647 h 151"/>
              <a:gd name="T10" fmla="*/ 2147483647 w 215"/>
              <a:gd name="T11" fmla="*/ 2147483647 h 151"/>
              <a:gd name="T12" fmla="*/ 2147483647 w 215"/>
              <a:gd name="T13" fmla="*/ 2147483647 h 151"/>
              <a:gd name="T14" fmla="*/ 2147483647 w 215"/>
              <a:gd name="T15" fmla="*/ 2147483647 h 151"/>
              <a:gd name="T16" fmla="*/ 2147483647 w 215"/>
              <a:gd name="T17" fmla="*/ 2147483647 h 151"/>
              <a:gd name="T18" fmla="*/ 2147483647 w 215"/>
              <a:gd name="T19" fmla="*/ 2147483647 h 151"/>
              <a:gd name="T20" fmla="*/ 2147483647 w 215"/>
              <a:gd name="T21" fmla="*/ 0 h 151"/>
              <a:gd name="T22" fmla="*/ 2147483647 w 215"/>
              <a:gd name="T23" fmla="*/ 0 h 151"/>
              <a:gd name="T24" fmla="*/ 2147483647 w 215"/>
              <a:gd name="T25" fmla="*/ 0 h 151"/>
              <a:gd name="T26" fmla="*/ 2147483647 w 215"/>
              <a:gd name="T27" fmla="*/ 0 h 151"/>
              <a:gd name="T28" fmla="*/ 2147483647 w 215"/>
              <a:gd name="T29" fmla="*/ 0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5"/>
              <a:gd name="T46" fmla="*/ 0 h 151"/>
              <a:gd name="T47" fmla="*/ 215 w 215"/>
              <a:gd name="T48" fmla="*/ 151 h 1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5" h="151">
                <a:moveTo>
                  <a:pt x="54" y="0"/>
                </a:moveTo>
                <a:lnTo>
                  <a:pt x="27" y="35"/>
                </a:lnTo>
                <a:lnTo>
                  <a:pt x="0" y="80"/>
                </a:lnTo>
                <a:lnTo>
                  <a:pt x="0" y="116"/>
                </a:lnTo>
                <a:lnTo>
                  <a:pt x="0" y="151"/>
                </a:lnTo>
                <a:lnTo>
                  <a:pt x="108" y="151"/>
                </a:lnTo>
                <a:lnTo>
                  <a:pt x="215" y="151"/>
                </a:lnTo>
                <a:lnTo>
                  <a:pt x="215" y="124"/>
                </a:lnTo>
                <a:lnTo>
                  <a:pt x="215" y="107"/>
                </a:lnTo>
                <a:lnTo>
                  <a:pt x="179" y="54"/>
                </a:lnTo>
                <a:lnTo>
                  <a:pt x="134" y="0"/>
                </a:lnTo>
                <a:lnTo>
                  <a:pt x="116" y="0"/>
                </a:lnTo>
                <a:lnTo>
                  <a:pt x="90" y="0"/>
                </a:lnTo>
                <a:lnTo>
                  <a:pt x="72" y="0"/>
                </a:lnTo>
                <a:lnTo>
                  <a:pt x="54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76" name="Freeform 328"/>
          <p:cNvSpPr>
            <a:spLocks/>
          </p:cNvSpPr>
          <p:nvPr/>
        </p:nvSpPr>
        <p:spPr bwMode="auto">
          <a:xfrm>
            <a:off x="2320631" y="2895600"/>
            <a:ext cx="418678" cy="469900"/>
          </a:xfrm>
          <a:custGeom>
            <a:avLst/>
            <a:gdLst>
              <a:gd name="T0" fmla="*/ 0 w 296"/>
              <a:gd name="T1" fmla="*/ 2147483647 h 296"/>
              <a:gd name="T2" fmla="*/ 2147483647 w 296"/>
              <a:gd name="T3" fmla="*/ 2147483647 h 296"/>
              <a:gd name="T4" fmla="*/ 2147483647 w 296"/>
              <a:gd name="T5" fmla="*/ 2147483647 h 296"/>
              <a:gd name="T6" fmla="*/ 2147483647 w 296"/>
              <a:gd name="T7" fmla="*/ 2147483647 h 296"/>
              <a:gd name="T8" fmla="*/ 2147483647 w 296"/>
              <a:gd name="T9" fmla="*/ 2147483647 h 296"/>
              <a:gd name="T10" fmla="*/ 2147483647 w 296"/>
              <a:gd name="T11" fmla="*/ 2147483647 h 296"/>
              <a:gd name="T12" fmla="*/ 2147483647 w 296"/>
              <a:gd name="T13" fmla="*/ 2147483647 h 296"/>
              <a:gd name="T14" fmla="*/ 2147483647 w 296"/>
              <a:gd name="T15" fmla="*/ 2147483647 h 296"/>
              <a:gd name="T16" fmla="*/ 2147483647 w 296"/>
              <a:gd name="T17" fmla="*/ 2147483647 h 296"/>
              <a:gd name="T18" fmla="*/ 2147483647 w 296"/>
              <a:gd name="T19" fmla="*/ 2147483647 h 296"/>
              <a:gd name="T20" fmla="*/ 2147483647 w 296"/>
              <a:gd name="T21" fmla="*/ 2147483647 h 296"/>
              <a:gd name="T22" fmla="*/ 2147483647 w 296"/>
              <a:gd name="T23" fmla="*/ 2147483647 h 296"/>
              <a:gd name="T24" fmla="*/ 2147483647 w 296"/>
              <a:gd name="T25" fmla="*/ 0 h 296"/>
              <a:gd name="T26" fmla="*/ 2147483647 w 296"/>
              <a:gd name="T27" fmla="*/ 2147483647 h 296"/>
              <a:gd name="T28" fmla="*/ 2147483647 w 296"/>
              <a:gd name="T29" fmla="*/ 2147483647 h 296"/>
              <a:gd name="T30" fmla="*/ 2147483647 w 296"/>
              <a:gd name="T31" fmla="*/ 2147483647 h 296"/>
              <a:gd name="T32" fmla="*/ 2147483647 w 296"/>
              <a:gd name="T33" fmla="*/ 2147483647 h 296"/>
              <a:gd name="T34" fmla="*/ 2147483647 w 296"/>
              <a:gd name="T35" fmla="*/ 2147483647 h 296"/>
              <a:gd name="T36" fmla="*/ 2147483647 w 296"/>
              <a:gd name="T37" fmla="*/ 2147483647 h 296"/>
              <a:gd name="T38" fmla="*/ 2147483647 w 296"/>
              <a:gd name="T39" fmla="*/ 2147483647 h 296"/>
              <a:gd name="T40" fmla="*/ 2147483647 w 296"/>
              <a:gd name="T41" fmla="*/ 2147483647 h 296"/>
              <a:gd name="T42" fmla="*/ 2147483647 w 296"/>
              <a:gd name="T43" fmla="*/ 2147483647 h 296"/>
              <a:gd name="T44" fmla="*/ 0 w 296"/>
              <a:gd name="T45" fmla="*/ 2147483647 h 2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96"/>
              <a:gd name="T70" fmla="*/ 0 h 296"/>
              <a:gd name="T71" fmla="*/ 296 w 296"/>
              <a:gd name="T72" fmla="*/ 296 h 29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96" h="296">
                <a:moveTo>
                  <a:pt x="0" y="242"/>
                </a:moveTo>
                <a:lnTo>
                  <a:pt x="45" y="269"/>
                </a:lnTo>
                <a:lnTo>
                  <a:pt x="80" y="296"/>
                </a:lnTo>
                <a:lnTo>
                  <a:pt x="189" y="269"/>
                </a:lnTo>
                <a:lnTo>
                  <a:pt x="296" y="242"/>
                </a:lnTo>
                <a:lnTo>
                  <a:pt x="287" y="197"/>
                </a:lnTo>
                <a:lnTo>
                  <a:pt x="269" y="162"/>
                </a:lnTo>
                <a:lnTo>
                  <a:pt x="233" y="116"/>
                </a:lnTo>
                <a:lnTo>
                  <a:pt x="189" y="81"/>
                </a:lnTo>
                <a:lnTo>
                  <a:pt x="233" y="63"/>
                </a:lnTo>
                <a:lnTo>
                  <a:pt x="269" y="54"/>
                </a:lnTo>
                <a:lnTo>
                  <a:pt x="260" y="27"/>
                </a:lnTo>
                <a:lnTo>
                  <a:pt x="242" y="0"/>
                </a:lnTo>
                <a:lnTo>
                  <a:pt x="233" y="9"/>
                </a:lnTo>
                <a:lnTo>
                  <a:pt x="216" y="27"/>
                </a:lnTo>
                <a:lnTo>
                  <a:pt x="162" y="36"/>
                </a:lnTo>
                <a:lnTo>
                  <a:pt x="107" y="54"/>
                </a:lnTo>
                <a:lnTo>
                  <a:pt x="72" y="108"/>
                </a:lnTo>
                <a:lnTo>
                  <a:pt x="27" y="162"/>
                </a:lnTo>
                <a:lnTo>
                  <a:pt x="18" y="180"/>
                </a:lnTo>
                <a:lnTo>
                  <a:pt x="9" y="197"/>
                </a:lnTo>
                <a:lnTo>
                  <a:pt x="9" y="215"/>
                </a:lnTo>
                <a:lnTo>
                  <a:pt x="0" y="242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77" name="Freeform 329"/>
          <p:cNvSpPr>
            <a:spLocks/>
          </p:cNvSpPr>
          <p:nvPr/>
        </p:nvSpPr>
        <p:spPr bwMode="auto">
          <a:xfrm>
            <a:off x="2585223" y="2851150"/>
            <a:ext cx="532298" cy="471488"/>
          </a:xfrm>
          <a:custGeom>
            <a:avLst/>
            <a:gdLst>
              <a:gd name="T0" fmla="*/ 2147483647 w 377"/>
              <a:gd name="T1" fmla="*/ 2147483647 h 297"/>
              <a:gd name="T2" fmla="*/ 2147483647 w 377"/>
              <a:gd name="T3" fmla="*/ 2147483647 h 297"/>
              <a:gd name="T4" fmla="*/ 2147483647 w 377"/>
              <a:gd name="T5" fmla="*/ 2147483647 h 297"/>
              <a:gd name="T6" fmla="*/ 2147483647 w 377"/>
              <a:gd name="T7" fmla="*/ 2147483647 h 297"/>
              <a:gd name="T8" fmla="*/ 0 w 377"/>
              <a:gd name="T9" fmla="*/ 2147483647 h 297"/>
              <a:gd name="T10" fmla="*/ 2147483647 w 377"/>
              <a:gd name="T11" fmla="*/ 2147483647 h 297"/>
              <a:gd name="T12" fmla="*/ 2147483647 w 377"/>
              <a:gd name="T13" fmla="*/ 2147483647 h 297"/>
              <a:gd name="T14" fmla="*/ 2147483647 w 377"/>
              <a:gd name="T15" fmla="*/ 2147483647 h 297"/>
              <a:gd name="T16" fmla="*/ 2147483647 w 377"/>
              <a:gd name="T17" fmla="*/ 2147483647 h 297"/>
              <a:gd name="T18" fmla="*/ 2147483647 w 377"/>
              <a:gd name="T19" fmla="*/ 2147483647 h 297"/>
              <a:gd name="T20" fmla="*/ 2147483647 w 377"/>
              <a:gd name="T21" fmla="*/ 2147483647 h 297"/>
              <a:gd name="T22" fmla="*/ 2147483647 w 377"/>
              <a:gd name="T23" fmla="*/ 2147483647 h 297"/>
              <a:gd name="T24" fmla="*/ 2147483647 w 377"/>
              <a:gd name="T25" fmla="*/ 2147483647 h 297"/>
              <a:gd name="T26" fmla="*/ 2147483647 w 377"/>
              <a:gd name="T27" fmla="*/ 2147483647 h 297"/>
              <a:gd name="T28" fmla="*/ 2147483647 w 377"/>
              <a:gd name="T29" fmla="*/ 2147483647 h 297"/>
              <a:gd name="T30" fmla="*/ 2147483647 w 377"/>
              <a:gd name="T31" fmla="*/ 2147483647 h 297"/>
              <a:gd name="T32" fmla="*/ 2147483647 w 377"/>
              <a:gd name="T33" fmla="*/ 2147483647 h 297"/>
              <a:gd name="T34" fmla="*/ 2147483647 w 377"/>
              <a:gd name="T35" fmla="*/ 2147483647 h 297"/>
              <a:gd name="T36" fmla="*/ 2147483647 w 377"/>
              <a:gd name="T37" fmla="*/ 2147483647 h 297"/>
              <a:gd name="T38" fmla="*/ 2147483647 w 377"/>
              <a:gd name="T39" fmla="*/ 2147483647 h 297"/>
              <a:gd name="T40" fmla="*/ 2147483647 w 377"/>
              <a:gd name="T41" fmla="*/ 0 h 297"/>
              <a:gd name="T42" fmla="*/ 2147483647 w 377"/>
              <a:gd name="T43" fmla="*/ 0 h 297"/>
              <a:gd name="T44" fmla="*/ 2147483647 w 377"/>
              <a:gd name="T45" fmla="*/ 0 h 297"/>
              <a:gd name="T46" fmla="*/ 2147483647 w 377"/>
              <a:gd name="T47" fmla="*/ 0 h 297"/>
              <a:gd name="T48" fmla="*/ 2147483647 w 377"/>
              <a:gd name="T49" fmla="*/ 2147483647 h 297"/>
              <a:gd name="T50" fmla="*/ 2147483647 w 377"/>
              <a:gd name="T51" fmla="*/ 2147483647 h 297"/>
              <a:gd name="T52" fmla="*/ 2147483647 w 377"/>
              <a:gd name="T53" fmla="*/ 2147483647 h 29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7"/>
              <a:gd name="T82" fmla="*/ 0 h 297"/>
              <a:gd name="T83" fmla="*/ 377 w 377"/>
              <a:gd name="T84" fmla="*/ 297 h 29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7" h="297">
                <a:moveTo>
                  <a:pt x="54" y="27"/>
                </a:moveTo>
                <a:lnTo>
                  <a:pt x="71" y="54"/>
                </a:lnTo>
                <a:lnTo>
                  <a:pt x="80" y="81"/>
                </a:lnTo>
                <a:lnTo>
                  <a:pt x="45" y="90"/>
                </a:lnTo>
                <a:lnTo>
                  <a:pt x="0" y="108"/>
                </a:lnTo>
                <a:lnTo>
                  <a:pt x="45" y="144"/>
                </a:lnTo>
                <a:lnTo>
                  <a:pt x="80" y="189"/>
                </a:lnTo>
                <a:lnTo>
                  <a:pt x="99" y="225"/>
                </a:lnTo>
                <a:lnTo>
                  <a:pt x="108" y="270"/>
                </a:lnTo>
                <a:lnTo>
                  <a:pt x="153" y="270"/>
                </a:lnTo>
                <a:lnTo>
                  <a:pt x="189" y="270"/>
                </a:lnTo>
                <a:lnTo>
                  <a:pt x="189" y="279"/>
                </a:lnTo>
                <a:lnTo>
                  <a:pt x="189" y="297"/>
                </a:lnTo>
                <a:lnTo>
                  <a:pt x="242" y="297"/>
                </a:lnTo>
                <a:lnTo>
                  <a:pt x="297" y="297"/>
                </a:lnTo>
                <a:lnTo>
                  <a:pt x="341" y="225"/>
                </a:lnTo>
                <a:lnTo>
                  <a:pt x="377" y="162"/>
                </a:lnTo>
                <a:lnTo>
                  <a:pt x="341" y="144"/>
                </a:lnTo>
                <a:lnTo>
                  <a:pt x="297" y="135"/>
                </a:lnTo>
                <a:lnTo>
                  <a:pt x="215" y="63"/>
                </a:lnTo>
                <a:lnTo>
                  <a:pt x="135" y="0"/>
                </a:lnTo>
                <a:lnTo>
                  <a:pt x="108" y="0"/>
                </a:lnTo>
                <a:lnTo>
                  <a:pt x="80" y="0"/>
                </a:lnTo>
                <a:lnTo>
                  <a:pt x="71" y="0"/>
                </a:lnTo>
                <a:lnTo>
                  <a:pt x="63" y="9"/>
                </a:lnTo>
                <a:lnTo>
                  <a:pt x="63" y="18"/>
                </a:lnTo>
                <a:lnTo>
                  <a:pt x="54" y="27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78" name="Freeform 330"/>
          <p:cNvSpPr>
            <a:spLocks/>
          </p:cNvSpPr>
          <p:nvPr/>
        </p:nvSpPr>
        <p:spPr bwMode="auto">
          <a:xfrm>
            <a:off x="3007014" y="2293941"/>
            <a:ext cx="607006" cy="515937"/>
          </a:xfrm>
          <a:custGeom>
            <a:avLst/>
            <a:gdLst>
              <a:gd name="T0" fmla="*/ 2147483647 w 430"/>
              <a:gd name="T1" fmla="*/ 2147483647 h 325"/>
              <a:gd name="T2" fmla="*/ 2147483647 w 430"/>
              <a:gd name="T3" fmla="*/ 2147483647 h 325"/>
              <a:gd name="T4" fmla="*/ 2147483647 w 430"/>
              <a:gd name="T5" fmla="*/ 2147483647 h 325"/>
              <a:gd name="T6" fmla="*/ 2147483647 w 430"/>
              <a:gd name="T7" fmla="*/ 2147483647 h 325"/>
              <a:gd name="T8" fmla="*/ 0 w 430"/>
              <a:gd name="T9" fmla="*/ 2147483647 h 325"/>
              <a:gd name="T10" fmla="*/ 2147483647 w 430"/>
              <a:gd name="T11" fmla="*/ 2147483647 h 325"/>
              <a:gd name="T12" fmla="*/ 2147483647 w 430"/>
              <a:gd name="T13" fmla="*/ 2147483647 h 325"/>
              <a:gd name="T14" fmla="*/ 2147483647 w 430"/>
              <a:gd name="T15" fmla="*/ 2147483647 h 325"/>
              <a:gd name="T16" fmla="*/ 2147483647 w 430"/>
              <a:gd name="T17" fmla="*/ 2147483647 h 325"/>
              <a:gd name="T18" fmla="*/ 2147483647 w 430"/>
              <a:gd name="T19" fmla="*/ 2147483647 h 325"/>
              <a:gd name="T20" fmla="*/ 2147483647 w 430"/>
              <a:gd name="T21" fmla="*/ 2147483647 h 325"/>
              <a:gd name="T22" fmla="*/ 2147483647 w 430"/>
              <a:gd name="T23" fmla="*/ 2147483647 h 325"/>
              <a:gd name="T24" fmla="*/ 2147483647 w 430"/>
              <a:gd name="T25" fmla="*/ 2147483647 h 325"/>
              <a:gd name="T26" fmla="*/ 2147483647 w 430"/>
              <a:gd name="T27" fmla="*/ 2147483647 h 325"/>
              <a:gd name="T28" fmla="*/ 2147483647 w 430"/>
              <a:gd name="T29" fmla="*/ 2147483647 h 325"/>
              <a:gd name="T30" fmla="*/ 2147483647 w 430"/>
              <a:gd name="T31" fmla="*/ 2147483647 h 325"/>
              <a:gd name="T32" fmla="*/ 2147483647 w 430"/>
              <a:gd name="T33" fmla="*/ 2147483647 h 325"/>
              <a:gd name="T34" fmla="*/ 2147483647 w 430"/>
              <a:gd name="T35" fmla="*/ 2147483647 h 325"/>
              <a:gd name="T36" fmla="*/ 2147483647 w 430"/>
              <a:gd name="T37" fmla="*/ 0 h 325"/>
              <a:gd name="T38" fmla="*/ 2147483647 w 430"/>
              <a:gd name="T39" fmla="*/ 2147483647 h 325"/>
              <a:gd name="T40" fmla="*/ 2147483647 w 430"/>
              <a:gd name="T41" fmla="*/ 2147483647 h 325"/>
              <a:gd name="T42" fmla="*/ 2147483647 w 430"/>
              <a:gd name="T43" fmla="*/ 2147483647 h 325"/>
              <a:gd name="T44" fmla="*/ 2147483647 w 430"/>
              <a:gd name="T45" fmla="*/ 2147483647 h 325"/>
              <a:gd name="T46" fmla="*/ 2147483647 w 430"/>
              <a:gd name="T47" fmla="*/ 2147483647 h 325"/>
              <a:gd name="T48" fmla="*/ 2147483647 w 430"/>
              <a:gd name="T49" fmla="*/ 2147483647 h 32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30"/>
              <a:gd name="T76" fmla="*/ 0 h 325"/>
              <a:gd name="T77" fmla="*/ 430 w 430"/>
              <a:gd name="T78" fmla="*/ 325 h 32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30" h="325">
                <a:moveTo>
                  <a:pt x="27" y="136"/>
                </a:moveTo>
                <a:lnTo>
                  <a:pt x="45" y="163"/>
                </a:lnTo>
                <a:lnTo>
                  <a:pt x="54" y="190"/>
                </a:lnTo>
                <a:lnTo>
                  <a:pt x="27" y="217"/>
                </a:lnTo>
                <a:lnTo>
                  <a:pt x="0" y="244"/>
                </a:lnTo>
                <a:lnTo>
                  <a:pt x="71" y="280"/>
                </a:lnTo>
                <a:lnTo>
                  <a:pt x="135" y="325"/>
                </a:lnTo>
                <a:lnTo>
                  <a:pt x="233" y="307"/>
                </a:lnTo>
                <a:lnTo>
                  <a:pt x="323" y="298"/>
                </a:lnTo>
                <a:lnTo>
                  <a:pt x="377" y="298"/>
                </a:lnTo>
                <a:lnTo>
                  <a:pt x="430" y="298"/>
                </a:lnTo>
                <a:lnTo>
                  <a:pt x="430" y="190"/>
                </a:lnTo>
                <a:lnTo>
                  <a:pt x="430" y="81"/>
                </a:lnTo>
                <a:lnTo>
                  <a:pt x="403" y="54"/>
                </a:lnTo>
                <a:lnTo>
                  <a:pt x="377" y="27"/>
                </a:lnTo>
                <a:lnTo>
                  <a:pt x="368" y="36"/>
                </a:lnTo>
                <a:lnTo>
                  <a:pt x="350" y="54"/>
                </a:lnTo>
                <a:lnTo>
                  <a:pt x="323" y="27"/>
                </a:lnTo>
                <a:lnTo>
                  <a:pt x="295" y="0"/>
                </a:lnTo>
                <a:lnTo>
                  <a:pt x="242" y="9"/>
                </a:lnTo>
                <a:lnTo>
                  <a:pt x="188" y="27"/>
                </a:lnTo>
                <a:lnTo>
                  <a:pt x="153" y="54"/>
                </a:lnTo>
                <a:lnTo>
                  <a:pt x="108" y="81"/>
                </a:lnTo>
                <a:lnTo>
                  <a:pt x="71" y="108"/>
                </a:lnTo>
                <a:lnTo>
                  <a:pt x="27" y="136"/>
                </a:lnTo>
              </a:path>
            </a:pathLst>
          </a:custGeom>
          <a:solidFill>
            <a:srgbClr val="66FFCC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79" name="Freeform 331"/>
          <p:cNvSpPr>
            <a:spLocks/>
          </p:cNvSpPr>
          <p:nvPr/>
        </p:nvSpPr>
        <p:spPr bwMode="auto">
          <a:xfrm>
            <a:off x="3614020" y="2508253"/>
            <a:ext cx="378212" cy="258763"/>
          </a:xfrm>
          <a:custGeom>
            <a:avLst/>
            <a:gdLst>
              <a:gd name="T0" fmla="*/ 0 w 268"/>
              <a:gd name="T1" fmla="*/ 2147483647 h 163"/>
              <a:gd name="T2" fmla="*/ 0 w 268"/>
              <a:gd name="T3" fmla="*/ 2147483647 h 163"/>
              <a:gd name="T4" fmla="*/ 0 w 268"/>
              <a:gd name="T5" fmla="*/ 2147483647 h 163"/>
              <a:gd name="T6" fmla="*/ 2147483647 w 268"/>
              <a:gd name="T7" fmla="*/ 2147483647 h 163"/>
              <a:gd name="T8" fmla="*/ 2147483647 w 268"/>
              <a:gd name="T9" fmla="*/ 2147483647 h 163"/>
              <a:gd name="T10" fmla="*/ 2147483647 w 268"/>
              <a:gd name="T11" fmla="*/ 2147483647 h 163"/>
              <a:gd name="T12" fmla="*/ 2147483647 w 268"/>
              <a:gd name="T13" fmla="*/ 2147483647 h 163"/>
              <a:gd name="T14" fmla="*/ 2147483647 w 268"/>
              <a:gd name="T15" fmla="*/ 2147483647 h 163"/>
              <a:gd name="T16" fmla="*/ 2147483647 w 268"/>
              <a:gd name="T17" fmla="*/ 2147483647 h 163"/>
              <a:gd name="T18" fmla="*/ 2147483647 w 268"/>
              <a:gd name="T19" fmla="*/ 2147483647 h 163"/>
              <a:gd name="T20" fmla="*/ 2147483647 w 268"/>
              <a:gd name="T21" fmla="*/ 0 h 163"/>
              <a:gd name="T22" fmla="*/ 2147483647 w 268"/>
              <a:gd name="T23" fmla="*/ 0 h 163"/>
              <a:gd name="T24" fmla="*/ 2147483647 w 268"/>
              <a:gd name="T25" fmla="*/ 0 h 163"/>
              <a:gd name="T26" fmla="*/ 2147483647 w 268"/>
              <a:gd name="T27" fmla="*/ 0 h 163"/>
              <a:gd name="T28" fmla="*/ 2147483647 w 268"/>
              <a:gd name="T29" fmla="*/ 2147483647 h 163"/>
              <a:gd name="T30" fmla="*/ 2147483647 w 268"/>
              <a:gd name="T31" fmla="*/ 2147483647 h 163"/>
              <a:gd name="T32" fmla="*/ 0 w 268"/>
              <a:gd name="T33" fmla="*/ 2147483647 h 1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8"/>
              <a:gd name="T52" fmla="*/ 0 h 163"/>
              <a:gd name="T53" fmla="*/ 268 w 268"/>
              <a:gd name="T54" fmla="*/ 163 h 1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8" h="163">
                <a:moveTo>
                  <a:pt x="0" y="27"/>
                </a:moveTo>
                <a:lnTo>
                  <a:pt x="0" y="90"/>
                </a:lnTo>
                <a:lnTo>
                  <a:pt x="0" y="163"/>
                </a:lnTo>
                <a:lnTo>
                  <a:pt x="107" y="163"/>
                </a:lnTo>
                <a:lnTo>
                  <a:pt x="214" y="163"/>
                </a:lnTo>
                <a:lnTo>
                  <a:pt x="214" y="136"/>
                </a:lnTo>
                <a:lnTo>
                  <a:pt x="214" y="109"/>
                </a:lnTo>
                <a:lnTo>
                  <a:pt x="241" y="109"/>
                </a:lnTo>
                <a:lnTo>
                  <a:pt x="268" y="109"/>
                </a:lnTo>
                <a:lnTo>
                  <a:pt x="268" y="55"/>
                </a:lnTo>
                <a:lnTo>
                  <a:pt x="268" y="0"/>
                </a:lnTo>
                <a:lnTo>
                  <a:pt x="205" y="0"/>
                </a:lnTo>
                <a:lnTo>
                  <a:pt x="134" y="0"/>
                </a:lnTo>
                <a:lnTo>
                  <a:pt x="98" y="0"/>
                </a:lnTo>
                <a:lnTo>
                  <a:pt x="63" y="9"/>
                </a:lnTo>
                <a:lnTo>
                  <a:pt x="36" y="18"/>
                </a:lnTo>
                <a:lnTo>
                  <a:pt x="0" y="27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80" name="Freeform 332"/>
          <p:cNvSpPr>
            <a:spLocks/>
          </p:cNvSpPr>
          <p:nvPr/>
        </p:nvSpPr>
        <p:spPr bwMode="auto">
          <a:xfrm>
            <a:off x="3914410" y="2508250"/>
            <a:ext cx="423348" cy="387350"/>
          </a:xfrm>
          <a:custGeom>
            <a:avLst/>
            <a:gdLst>
              <a:gd name="T0" fmla="*/ 2147483647 w 300"/>
              <a:gd name="T1" fmla="*/ 0 h 244"/>
              <a:gd name="T2" fmla="*/ 2147483647 w 300"/>
              <a:gd name="T3" fmla="*/ 2147483647 h 244"/>
              <a:gd name="T4" fmla="*/ 2147483647 w 300"/>
              <a:gd name="T5" fmla="*/ 2147483647 h 244"/>
              <a:gd name="T6" fmla="*/ 2147483647 w 300"/>
              <a:gd name="T7" fmla="*/ 2147483647 h 244"/>
              <a:gd name="T8" fmla="*/ 0 w 300"/>
              <a:gd name="T9" fmla="*/ 2147483647 h 244"/>
              <a:gd name="T10" fmla="*/ 0 w 300"/>
              <a:gd name="T11" fmla="*/ 2147483647 h 244"/>
              <a:gd name="T12" fmla="*/ 0 w 300"/>
              <a:gd name="T13" fmla="*/ 2147483647 h 244"/>
              <a:gd name="T14" fmla="*/ 2147483647 w 300"/>
              <a:gd name="T15" fmla="*/ 2147483647 h 244"/>
              <a:gd name="T16" fmla="*/ 2147483647 w 300"/>
              <a:gd name="T17" fmla="*/ 2147483647 h 244"/>
              <a:gd name="T18" fmla="*/ 2147483647 w 300"/>
              <a:gd name="T19" fmla="*/ 2147483647 h 244"/>
              <a:gd name="T20" fmla="*/ 2147483647 w 300"/>
              <a:gd name="T21" fmla="*/ 2147483647 h 244"/>
              <a:gd name="T22" fmla="*/ 2147483647 w 300"/>
              <a:gd name="T23" fmla="*/ 2147483647 h 244"/>
              <a:gd name="T24" fmla="*/ 2147483647 w 300"/>
              <a:gd name="T25" fmla="*/ 2147483647 h 244"/>
              <a:gd name="T26" fmla="*/ 2147483647 w 300"/>
              <a:gd name="T27" fmla="*/ 2147483647 h 244"/>
              <a:gd name="T28" fmla="*/ 2147483647 w 300"/>
              <a:gd name="T29" fmla="*/ 2147483647 h 244"/>
              <a:gd name="T30" fmla="*/ 2147483647 w 300"/>
              <a:gd name="T31" fmla="*/ 2147483647 h 244"/>
              <a:gd name="T32" fmla="*/ 2147483647 w 300"/>
              <a:gd name="T33" fmla="*/ 0 h 244"/>
              <a:gd name="T34" fmla="*/ 2147483647 w 300"/>
              <a:gd name="T35" fmla="*/ 0 h 244"/>
              <a:gd name="T36" fmla="*/ 2147483647 w 300"/>
              <a:gd name="T37" fmla="*/ 0 h 244"/>
              <a:gd name="T38" fmla="*/ 2147483647 w 300"/>
              <a:gd name="T39" fmla="*/ 0 h 244"/>
              <a:gd name="T40" fmla="*/ 2147483647 w 300"/>
              <a:gd name="T41" fmla="*/ 0 h 2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00"/>
              <a:gd name="T64" fmla="*/ 0 h 244"/>
              <a:gd name="T65" fmla="*/ 300 w 300"/>
              <a:gd name="T66" fmla="*/ 244 h 2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00" h="244">
                <a:moveTo>
                  <a:pt x="54" y="0"/>
                </a:moveTo>
                <a:lnTo>
                  <a:pt x="54" y="55"/>
                </a:lnTo>
                <a:lnTo>
                  <a:pt x="54" y="108"/>
                </a:lnTo>
                <a:lnTo>
                  <a:pt x="27" y="108"/>
                </a:lnTo>
                <a:lnTo>
                  <a:pt x="0" y="108"/>
                </a:lnTo>
                <a:lnTo>
                  <a:pt x="0" y="136"/>
                </a:lnTo>
                <a:lnTo>
                  <a:pt x="0" y="163"/>
                </a:lnTo>
                <a:lnTo>
                  <a:pt x="45" y="199"/>
                </a:lnTo>
                <a:lnTo>
                  <a:pt x="82" y="244"/>
                </a:lnTo>
                <a:lnTo>
                  <a:pt x="136" y="226"/>
                </a:lnTo>
                <a:lnTo>
                  <a:pt x="191" y="217"/>
                </a:lnTo>
                <a:lnTo>
                  <a:pt x="191" y="199"/>
                </a:lnTo>
                <a:lnTo>
                  <a:pt x="191" y="190"/>
                </a:lnTo>
                <a:lnTo>
                  <a:pt x="246" y="190"/>
                </a:lnTo>
                <a:lnTo>
                  <a:pt x="300" y="190"/>
                </a:lnTo>
                <a:lnTo>
                  <a:pt x="300" y="90"/>
                </a:lnTo>
                <a:lnTo>
                  <a:pt x="300" y="0"/>
                </a:lnTo>
                <a:lnTo>
                  <a:pt x="237" y="0"/>
                </a:lnTo>
                <a:lnTo>
                  <a:pt x="173" y="0"/>
                </a:lnTo>
                <a:lnTo>
                  <a:pt x="118" y="0"/>
                </a:lnTo>
                <a:lnTo>
                  <a:pt x="5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grpSp>
        <p:nvGrpSpPr>
          <p:cNvPr id="19" name="Group 335"/>
          <p:cNvGrpSpPr>
            <a:grpSpLocks/>
          </p:cNvGrpSpPr>
          <p:nvPr/>
        </p:nvGrpSpPr>
        <p:grpSpPr bwMode="auto">
          <a:xfrm>
            <a:off x="4337760" y="2508253"/>
            <a:ext cx="438912" cy="473075"/>
            <a:chOff x="3074" y="1334"/>
            <a:chExt cx="311" cy="298"/>
          </a:xfrm>
        </p:grpSpPr>
        <p:sp>
          <p:nvSpPr>
            <p:cNvPr id="2349" name="Freeform 333"/>
            <p:cNvSpPr>
              <a:spLocks/>
            </p:cNvSpPr>
            <p:nvPr/>
          </p:nvSpPr>
          <p:spPr bwMode="auto">
            <a:xfrm>
              <a:off x="3074" y="1334"/>
              <a:ext cx="311" cy="298"/>
            </a:xfrm>
            <a:custGeom>
              <a:avLst/>
              <a:gdLst>
                <a:gd name="T0" fmla="*/ 0 w 311"/>
                <a:gd name="T1" fmla="*/ 0 h 298"/>
                <a:gd name="T2" fmla="*/ 0 w 311"/>
                <a:gd name="T3" fmla="*/ 9 h 298"/>
                <a:gd name="T4" fmla="*/ 0 w 311"/>
                <a:gd name="T5" fmla="*/ 27 h 298"/>
                <a:gd name="T6" fmla="*/ 0 w 311"/>
                <a:gd name="T7" fmla="*/ 145 h 298"/>
                <a:gd name="T8" fmla="*/ 0 w 311"/>
                <a:gd name="T9" fmla="*/ 271 h 298"/>
                <a:gd name="T10" fmla="*/ 80 w 311"/>
                <a:gd name="T11" fmla="*/ 280 h 298"/>
                <a:gd name="T12" fmla="*/ 151 w 311"/>
                <a:gd name="T13" fmla="*/ 298 h 298"/>
                <a:gd name="T14" fmla="*/ 231 w 311"/>
                <a:gd name="T15" fmla="*/ 298 h 298"/>
                <a:gd name="T16" fmla="*/ 311 w 311"/>
                <a:gd name="T17" fmla="*/ 298 h 298"/>
                <a:gd name="T18" fmla="*/ 311 w 311"/>
                <a:gd name="T19" fmla="*/ 163 h 298"/>
                <a:gd name="T20" fmla="*/ 311 w 311"/>
                <a:gd name="T21" fmla="*/ 27 h 298"/>
                <a:gd name="T22" fmla="*/ 231 w 311"/>
                <a:gd name="T23" fmla="*/ 18 h 298"/>
                <a:gd name="T24" fmla="*/ 151 w 311"/>
                <a:gd name="T25" fmla="*/ 9 h 298"/>
                <a:gd name="T26" fmla="*/ 80 w 311"/>
                <a:gd name="T27" fmla="*/ 0 h 298"/>
                <a:gd name="T28" fmla="*/ 0 w 311"/>
                <a:gd name="T29" fmla="*/ 0 h 2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1"/>
                <a:gd name="T46" fmla="*/ 0 h 298"/>
                <a:gd name="T47" fmla="*/ 311 w 311"/>
                <a:gd name="T48" fmla="*/ 298 h 2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1" h="298">
                  <a:moveTo>
                    <a:pt x="0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0" y="145"/>
                  </a:lnTo>
                  <a:lnTo>
                    <a:pt x="0" y="271"/>
                  </a:lnTo>
                  <a:lnTo>
                    <a:pt x="80" y="280"/>
                  </a:lnTo>
                  <a:lnTo>
                    <a:pt x="151" y="298"/>
                  </a:lnTo>
                  <a:lnTo>
                    <a:pt x="231" y="298"/>
                  </a:lnTo>
                  <a:lnTo>
                    <a:pt x="311" y="298"/>
                  </a:lnTo>
                  <a:lnTo>
                    <a:pt x="311" y="163"/>
                  </a:lnTo>
                  <a:lnTo>
                    <a:pt x="311" y="27"/>
                  </a:lnTo>
                  <a:lnTo>
                    <a:pt x="231" y="18"/>
                  </a:lnTo>
                  <a:lnTo>
                    <a:pt x="151" y="9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50" name="Freeform 334"/>
            <p:cNvSpPr>
              <a:spLocks/>
            </p:cNvSpPr>
            <p:nvPr/>
          </p:nvSpPr>
          <p:spPr bwMode="auto">
            <a:xfrm>
              <a:off x="3074" y="1334"/>
              <a:ext cx="311" cy="298"/>
            </a:xfrm>
            <a:custGeom>
              <a:avLst/>
              <a:gdLst>
                <a:gd name="T0" fmla="*/ 0 w 311"/>
                <a:gd name="T1" fmla="*/ 0 h 298"/>
                <a:gd name="T2" fmla="*/ 0 w 311"/>
                <a:gd name="T3" fmla="*/ 9 h 298"/>
                <a:gd name="T4" fmla="*/ 0 w 311"/>
                <a:gd name="T5" fmla="*/ 27 h 298"/>
                <a:gd name="T6" fmla="*/ 0 w 311"/>
                <a:gd name="T7" fmla="*/ 145 h 298"/>
                <a:gd name="T8" fmla="*/ 0 w 311"/>
                <a:gd name="T9" fmla="*/ 271 h 298"/>
                <a:gd name="T10" fmla="*/ 80 w 311"/>
                <a:gd name="T11" fmla="*/ 280 h 298"/>
                <a:gd name="T12" fmla="*/ 151 w 311"/>
                <a:gd name="T13" fmla="*/ 298 h 298"/>
                <a:gd name="T14" fmla="*/ 231 w 311"/>
                <a:gd name="T15" fmla="*/ 298 h 298"/>
                <a:gd name="T16" fmla="*/ 311 w 311"/>
                <a:gd name="T17" fmla="*/ 298 h 298"/>
                <a:gd name="T18" fmla="*/ 311 w 311"/>
                <a:gd name="T19" fmla="*/ 163 h 298"/>
                <a:gd name="T20" fmla="*/ 311 w 311"/>
                <a:gd name="T21" fmla="*/ 27 h 298"/>
                <a:gd name="T22" fmla="*/ 231 w 311"/>
                <a:gd name="T23" fmla="*/ 18 h 298"/>
                <a:gd name="T24" fmla="*/ 151 w 311"/>
                <a:gd name="T25" fmla="*/ 9 h 298"/>
                <a:gd name="T26" fmla="*/ 80 w 311"/>
                <a:gd name="T27" fmla="*/ 0 h 298"/>
                <a:gd name="T28" fmla="*/ 0 w 311"/>
                <a:gd name="T29" fmla="*/ 0 h 2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1"/>
                <a:gd name="T46" fmla="*/ 0 h 298"/>
                <a:gd name="T47" fmla="*/ 311 w 311"/>
                <a:gd name="T48" fmla="*/ 298 h 2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1" h="298">
                  <a:moveTo>
                    <a:pt x="0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0" y="145"/>
                  </a:lnTo>
                  <a:lnTo>
                    <a:pt x="0" y="271"/>
                  </a:lnTo>
                  <a:lnTo>
                    <a:pt x="80" y="280"/>
                  </a:lnTo>
                  <a:lnTo>
                    <a:pt x="151" y="298"/>
                  </a:lnTo>
                  <a:lnTo>
                    <a:pt x="231" y="298"/>
                  </a:lnTo>
                  <a:lnTo>
                    <a:pt x="311" y="298"/>
                  </a:lnTo>
                  <a:lnTo>
                    <a:pt x="311" y="163"/>
                  </a:lnTo>
                  <a:lnTo>
                    <a:pt x="311" y="27"/>
                  </a:lnTo>
                  <a:lnTo>
                    <a:pt x="231" y="18"/>
                  </a:lnTo>
                  <a:lnTo>
                    <a:pt x="151" y="9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66FF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082" name="Freeform 336"/>
          <p:cNvSpPr>
            <a:spLocks/>
          </p:cNvSpPr>
          <p:nvPr/>
        </p:nvSpPr>
        <p:spPr bwMode="auto">
          <a:xfrm>
            <a:off x="4776672" y="2551113"/>
            <a:ext cx="264592" cy="514350"/>
          </a:xfrm>
          <a:custGeom>
            <a:avLst/>
            <a:gdLst>
              <a:gd name="T0" fmla="*/ 0 w 188"/>
              <a:gd name="T1" fmla="*/ 0 h 324"/>
              <a:gd name="T2" fmla="*/ 0 w 188"/>
              <a:gd name="T3" fmla="*/ 2147483647 h 324"/>
              <a:gd name="T4" fmla="*/ 0 w 188"/>
              <a:gd name="T5" fmla="*/ 2147483647 h 324"/>
              <a:gd name="T6" fmla="*/ 2147483647 w 188"/>
              <a:gd name="T7" fmla="*/ 2147483647 h 324"/>
              <a:gd name="T8" fmla="*/ 2147483647 w 188"/>
              <a:gd name="T9" fmla="*/ 2147483647 h 324"/>
              <a:gd name="T10" fmla="*/ 2147483647 w 188"/>
              <a:gd name="T11" fmla="*/ 2147483647 h 324"/>
              <a:gd name="T12" fmla="*/ 2147483647 w 188"/>
              <a:gd name="T13" fmla="*/ 2147483647 h 324"/>
              <a:gd name="T14" fmla="*/ 2147483647 w 188"/>
              <a:gd name="T15" fmla="*/ 2147483647 h 324"/>
              <a:gd name="T16" fmla="*/ 2147483647 w 188"/>
              <a:gd name="T17" fmla="*/ 2147483647 h 324"/>
              <a:gd name="T18" fmla="*/ 2147483647 w 188"/>
              <a:gd name="T19" fmla="*/ 2147483647 h 324"/>
              <a:gd name="T20" fmla="*/ 2147483647 w 188"/>
              <a:gd name="T21" fmla="*/ 0 h 324"/>
              <a:gd name="T22" fmla="*/ 2147483647 w 188"/>
              <a:gd name="T23" fmla="*/ 0 h 324"/>
              <a:gd name="T24" fmla="*/ 2147483647 w 188"/>
              <a:gd name="T25" fmla="*/ 0 h 324"/>
              <a:gd name="T26" fmla="*/ 2147483647 w 188"/>
              <a:gd name="T27" fmla="*/ 0 h 324"/>
              <a:gd name="T28" fmla="*/ 0 w 188"/>
              <a:gd name="T29" fmla="*/ 0 h 3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8"/>
              <a:gd name="T46" fmla="*/ 0 h 324"/>
              <a:gd name="T47" fmla="*/ 188 w 188"/>
              <a:gd name="T48" fmla="*/ 324 h 3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8" h="324">
                <a:moveTo>
                  <a:pt x="0" y="0"/>
                </a:moveTo>
                <a:lnTo>
                  <a:pt x="0" y="162"/>
                </a:lnTo>
                <a:lnTo>
                  <a:pt x="0" y="324"/>
                </a:lnTo>
                <a:lnTo>
                  <a:pt x="99" y="324"/>
                </a:lnTo>
                <a:lnTo>
                  <a:pt x="188" y="324"/>
                </a:lnTo>
                <a:lnTo>
                  <a:pt x="188" y="306"/>
                </a:lnTo>
                <a:lnTo>
                  <a:pt x="188" y="297"/>
                </a:lnTo>
                <a:lnTo>
                  <a:pt x="179" y="270"/>
                </a:lnTo>
                <a:lnTo>
                  <a:pt x="161" y="244"/>
                </a:lnTo>
                <a:lnTo>
                  <a:pt x="161" y="117"/>
                </a:lnTo>
                <a:lnTo>
                  <a:pt x="161" y="0"/>
                </a:lnTo>
                <a:lnTo>
                  <a:pt x="126" y="0"/>
                </a:lnTo>
                <a:lnTo>
                  <a:pt x="80" y="0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83" name="Freeform 337"/>
          <p:cNvSpPr>
            <a:spLocks/>
          </p:cNvSpPr>
          <p:nvPr/>
        </p:nvSpPr>
        <p:spPr bwMode="auto">
          <a:xfrm>
            <a:off x="5010134" y="2551116"/>
            <a:ext cx="261479" cy="473075"/>
          </a:xfrm>
          <a:custGeom>
            <a:avLst/>
            <a:gdLst>
              <a:gd name="T0" fmla="*/ 0 w 186"/>
              <a:gd name="T1" fmla="*/ 0 h 298"/>
              <a:gd name="T2" fmla="*/ 0 w 186"/>
              <a:gd name="T3" fmla="*/ 2147483647 h 298"/>
              <a:gd name="T4" fmla="*/ 0 w 186"/>
              <a:gd name="T5" fmla="*/ 2147483647 h 298"/>
              <a:gd name="T6" fmla="*/ 2147483647 w 186"/>
              <a:gd name="T7" fmla="*/ 2147483647 h 298"/>
              <a:gd name="T8" fmla="*/ 2147483647 w 186"/>
              <a:gd name="T9" fmla="*/ 2147483647 h 298"/>
              <a:gd name="T10" fmla="*/ 2147483647 w 186"/>
              <a:gd name="T11" fmla="*/ 2147483647 h 298"/>
              <a:gd name="T12" fmla="*/ 2147483647 w 186"/>
              <a:gd name="T13" fmla="*/ 2147483647 h 298"/>
              <a:gd name="T14" fmla="*/ 2147483647 w 186"/>
              <a:gd name="T15" fmla="*/ 2147483647 h 298"/>
              <a:gd name="T16" fmla="*/ 2147483647 w 186"/>
              <a:gd name="T17" fmla="*/ 0 h 298"/>
              <a:gd name="T18" fmla="*/ 2147483647 w 186"/>
              <a:gd name="T19" fmla="*/ 0 h 298"/>
              <a:gd name="T20" fmla="*/ 2147483647 w 186"/>
              <a:gd name="T21" fmla="*/ 0 h 298"/>
              <a:gd name="T22" fmla="*/ 2147483647 w 186"/>
              <a:gd name="T23" fmla="*/ 0 h 298"/>
              <a:gd name="T24" fmla="*/ 0 w 186"/>
              <a:gd name="T25" fmla="*/ 0 h 2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6"/>
              <a:gd name="T40" fmla="*/ 0 h 298"/>
              <a:gd name="T41" fmla="*/ 186 w 186"/>
              <a:gd name="T42" fmla="*/ 298 h 2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6" h="298">
                <a:moveTo>
                  <a:pt x="0" y="0"/>
                </a:moveTo>
                <a:lnTo>
                  <a:pt x="0" y="118"/>
                </a:lnTo>
                <a:lnTo>
                  <a:pt x="0" y="244"/>
                </a:lnTo>
                <a:lnTo>
                  <a:pt x="18" y="271"/>
                </a:lnTo>
                <a:lnTo>
                  <a:pt x="27" y="298"/>
                </a:lnTo>
                <a:lnTo>
                  <a:pt x="97" y="298"/>
                </a:lnTo>
                <a:lnTo>
                  <a:pt x="159" y="298"/>
                </a:lnTo>
                <a:lnTo>
                  <a:pt x="177" y="145"/>
                </a:lnTo>
                <a:lnTo>
                  <a:pt x="186" y="0"/>
                </a:lnTo>
                <a:lnTo>
                  <a:pt x="142" y="0"/>
                </a:lnTo>
                <a:lnTo>
                  <a:pt x="89" y="0"/>
                </a:lnTo>
                <a:lnTo>
                  <a:pt x="44" y="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84" name="Freeform 338"/>
          <p:cNvSpPr>
            <a:spLocks/>
          </p:cNvSpPr>
          <p:nvPr/>
        </p:nvSpPr>
        <p:spPr bwMode="auto">
          <a:xfrm>
            <a:off x="5232704" y="2551116"/>
            <a:ext cx="270818" cy="473075"/>
          </a:xfrm>
          <a:custGeom>
            <a:avLst/>
            <a:gdLst>
              <a:gd name="T0" fmla="*/ 2147483647 w 192"/>
              <a:gd name="T1" fmla="*/ 0 h 298"/>
              <a:gd name="T2" fmla="*/ 2147483647 w 192"/>
              <a:gd name="T3" fmla="*/ 2147483647 h 298"/>
              <a:gd name="T4" fmla="*/ 0 w 192"/>
              <a:gd name="T5" fmla="*/ 2147483647 h 298"/>
              <a:gd name="T6" fmla="*/ 2147483647 w 192"/>
              <a:gd name="T7" fmla="*/ 2147483647 h 298"/>
              <a:gd name="T8" fmla="*/ 2147483647 w 192"/>
              <a:gd name="T9" fmla="*/ 2147483647 h 298"/>
              <a:gd name="T10" fmla="*/ 2147483647 w 192"/>
              <a:gd name="T11" fmla="*/ 2147483647 h 298"/>
              <a:gd name="T12" fmla="*/ 2147483647 w 192"/>
              <a:gd name="T13" fmla="*/ 2147483647 h 298"/>
              <a:gd name="T14" fmla="*/ 2147483647 w 192"/>
              <a:gd name="T15" fmla="*/ 2147483647 h 298"/>
              <a:gd name="T16" fmla="*/ 2147483647 w 192"/>
              <a:gd name="T17" fmla="*/ 2147483647 h 298"/>
              <a:gd name="T18" fmla="*/ 2147483647 w 192"/>
              <a:gd name="T19" fmla="*/ 2147483647 h 298"/>
              <a:gd name="T20" fmla="*/ 2147483647 w 192"/>
              <a:gd name="T21" fmla="*/ 2147483647 h 298"/>
              <a:gd name="T22" fmla="*/ 2147483647 w 192"/>
              <a:gd name="T23" fmla="*/ 2147483647 h 298"/>
              <a:gd name="T24" fmla="*/ 2147483647 w 192"/>
              <a:gd name="T25" fmla="*/ 0 h 298"/>
              <a:gd name="T26" fmla="*/ 2147483647 w 192"/>
              <a:gd name="T27" fmla="*/ 0 h 298"/>
              <a:gd name="T28" fmla="*/ 2147483647 w 192"/>
              <a:gd name="T29" fmla="*/ 0 h 298"/>
              <a:gd name="T30" fmla="*/ 2147483647 w 192"/>
              <a:gd name="T31" fmla="*/ 0 h 298"/>
              <a:gd name="T32" fmla="*/ 2147483647 w 192"/>
              <a:gd name="T33" fmla="*/ 0 h 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2"/>
              <a:gd name="T52" fmla="*/ 0 h 298"/>
              <a:gd name="T53" fmla="*/ 192 w 192"/>
              <a:gd name="T54" fmla="*/ 298 h 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2" h="298">
                <a:moveTo>
                  <a:pt x="27" y="0"/>
                </a:moveTo>
                <a:lnTo>
                  <a:pt x="18" y="145"/>
                </a:lnTo>
                <a:lnTo>
                  <a:pt x="0" y="298"/>
                </a:lnTo>
                <a:lnTo>
                  <a:pt x="55" y="298"/>
                </a:lnTo>
                <a:lnTo>
                  <a:pt x="110" y="298"/>
                </a:lnTo>
                <a:lnTo>
                  <a:pt x="156" y="244"/>
                </a:lnTo>
                <a:lnTo>
                  <a:pt x="192" y="190"/>
                </a:lnTo>
                <a:lnTo>
                  <a:pt x="183" y="163"/>
                </a:lnTo>
                <a:lnTo>
                  <a:pt x="165" y="135"/>
                </a:lnTo>
                <a:lnTo>
                  <a:pt x="137" y="135"/>
                </a:lnTo>
                <a:lnTo>
                  <a:pt x="110" y="135"/>
                </a:lnTo>
                <a:lnTo>
                  <a:pt x="110" y="63"/>
                </a:lnTo>
                <a:lnTo>
                  <a:pt x="110" y="0"/>
                </a:lnTo>
                <a:lnTo>
                  <a:pt x="92" y="0"/>
                </a:lnTo>
                <a:lnTo>
                  <a:pt x="64" y="0"/>
                </a:lnTo>
                <a:lnTo>
                  <a:pt x="45" y="0"/>
                </a:lnTo>
                <a:lnTo>
                  <a:pt x="27" y="0"/>
                </a:lnTo>
              </a:path>
            </a:pathLst>
          </a:custGeom>
          <a:solidFill>
            <a:srgbClr val="66FFCC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grpSp>
        <p:nvGrpSpPr>
          <p:cNvPr id="20" name="Group 341"/>
          <p:cNvGrpSpPr>
            <a:grpSpLocks/>
          </p:cNvGrpSpPr>
          <p:nvPr/>
        </p:nvGrpSpPr>
        <p:grpSpPr bwMode="auto">
          <a:xfrm>
            <a:off x="5229589" y="2765425"/>
            <a:ext cx="672376" cy="641350"/>
            <a:chOff x="3703" y="1489"/>
            <a:chExt cx="476" cy="404"/>
          </a:xfrm>
        </p:grpSpPr>
        <p:sp>
          <p:nvSpPr>
            <p:cNvPr id="2347" name="Freeform 339"/>
            <p:cNvSpPr>
              <a:spLocks/>
            </p:cNvSpPr>
            <p:nvPr/>
          </p:nvSpPr>
          <p:spPr bwMode="auto">
            <a:xfrm>
              <a:off x="3703" y="1489"/>
              <a:ext cx="476" cy="404"/>
            </a:xfrm>
            <a:custGeom>
              <a:avLst/>
              <a:gdLst>
                <a:gd name="T0" fmla="*/ 105 w 476"/>
                <a:gd name="T1" fmla="*/ 162 h 404"/>
                <a:gd name="T2" fmla="*/ 79 w 476"/>
                <a:gd name="T3" fmla="*/ 162 h 404"/>
                <a:gd name="T4" fmla="*/ 53 w 476"/>
                <a:gd name="T5" fmla="*/ 162 h 404"/>
                <a:gd name="T6" fmla="*/ 26 w 476"/>
                <a:gd name="T7" fmla="*/ 252 h 404"/>
                <a:gd name="T8" fmla="*/ 0 w 476"/>
                <a:gd name="T9" fmla="*/ 351 h 404"/>
                <a:gd name="T10" fmla="*/ 26 w 476"/>
                <a:gd name="T11" fmla="*/ 359 h 404"/>
                <a:gd name="T12" fmla="*/ 53 w 476"/>
                <a:gd name="T13" fmla="*/ 377 h 404"/>
                <a:gd name="T14" fmla="*/ 123 w 476"/>
                <a:gd name="T15" fmla="*/ 386 h 404"/>
                <a:gd name="T16" fmla="*/ 184 w 476"/>
                <a:gd name="T17" fmla="*/ 404 h 404"/>
                <a:gd name="T18" fmla="*/ 265 w 476"/>
                <a:gd name="T19" fmla="*/ 332 h 404"/>
                <a:gd name="T20" fmla="*/ 344 w 476"/>
                <a:gd name="T21" fmla="*/ 269 h 404"/>
                <a:gd name="T22" fmla="*/ 415 w 476"/>
                <a:gd name="T23" fmla="*/ 224 h 404"/>
                <a:gd name="T24" fmla="*/ 476 w 476"/>
                <a:gd name="T25" fmla="*/ 189 h 404"/>
                <a:gd name="T26" fmla="*/ 415 w 476"/>
                <a:gd name="T27" fmla="*/ 117 h 404"/>
                <a:gd name="T28" fmla="*/ 344 w 476"/>
                <a:gd name="T29" fmla="*/ 54 h 404"/>
                <a:gd name="T30" fmla="*/ 309 w 476"/>
                <a:gd name="T31" fmla="*/ 36 h 404"/>
                <a:gd name="T32" fmla="*/ 265 w 476"/>
                <a:gd name="T33" fmla="*/ 27 h 404"/>
                <a:gd name="T34" fmla="*/ 229 w 476"/>
                <a:gd name="T35" fmla="*/ 9 h 404"/>
                <a:gd name="T36" fmla="*/ 184 w 476"/>
                <a:gd name="T37" fmla="*/ 0 h 404"/>
                <a:gd name="T38" fmla="*/ 176 w 476"/>
                <a:gd name="T39" fmla="*/ 0 h 404"/>
                <a:gd name="T40" fmla="*/ 158 w 476"/>
                <a:gd name="T41" fmla="*/ 0 h 404"/>
                <a:gd name="T42" fmla="*/ 176 w 476"/>
                <a:gd name="T43" fmla="*/ 27 h 404"/>
                <a:gd name="T44" fmla="*/ 184 w 476"/>
                <a:gd name="T45" fmla="*/ 54 h 404"/>
                <a:gd name="T46" fmla="*/ 167 w 476"/>
                <a:gd name="T47" fmla="*/ 81 h 404"/>
                <a:gd name="T48" fmla="*/ 140 w 476"/>
                <a:gd name="T49" fmla="*/ 108 h 404"/>
                <a:gd name="T50" fmla="*/ 123 w 476"/>
                <a:gd name="T51" fmla="*/ 135 h 404"/>
                <a:gd name="T52" fmla="*/ 105 w 476"/>
                <a:gd name="T53" fmla="*/ 162 h 4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6"/>
                <a:gd name="T82" fmla="*/ 0 h 404"/>
                <a:gd name="T83" fmla="*/ 476 w 476"/>
                <a:gd name="T84" fmla="*/ 404 h 4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6" h="404">
                  <a:moveTo>
                    <a:pt x="105" y="162"/>
                  </a:moveTo>
                  <a:lnTo>
                    <a:pt x="79" y="162"/>
                  </a:lnTo>
                  <a:lnTo>
                    <a:pt x="53" y="162"/>
                  </a:lnTo>
                  <a:lnTo>
                    <a:pt x="26" y="252"/>
                  </a:lnTo>
                  <a:lnTo>
                    <a:pt x="0" y="351"/>
                  </a:lnTo>
                  <a:lnTo>
                    <a:pt x="26" y="359"/>
                  </a:lnTo>
                  <a:lnTo>
                    <a:pt x="53" y="377"/>
                  </a:lnTo>
                  <a:lnTo>
                    <a:pt x="123" y="386"/>
                  </a:lnTo>
                  <a:lnTo>
                    <a:pt x="184" y="404"/>
                  </a:lnTo>
                  <a:lnTo>
                    <a:pt x="265" y="332"/>
                  </a:lnTo>
                  <a:lnTo>
                    <a:pt x="344" y="269"/>
                  </a:lnTo>
                  <a:lnTo>
                    <a:pt x="415" y="224"/>
                  </a:lnTo>
                  <a:lnTo>
                    <a:pt x="476" y="189"/>
                  </a:lnTo>
                  <a:lnTo>
                    <a:pt x="415" y="117"/>
                  </a:lnTo>
                  <a:lnTo>
                    <a:pt x="344" y="54"/>
                  </a:lnTo>
                  <a:lnTo>
                    <a:pt x="309" y="36"/>
                  </a:lnTo>
                  <a:lnTo>
                    <a:pt x="265" y="27"/>
                  </a:lnTo>
                  <a:lnTo>
                    <a:pt x="229" y="9"/>
                  </a:lnTo>
                  <a:lnTo>
                    <a:pt x="184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76" y="27"/>
                  </a:lnTo>
                  <a:lnTo>
                    <a:pt x="184" y="54"/>
                  </a:lnTo>
                  <a:lnTo>
                    <a:pt x="167" y="81"/>
                  </a:lnTo>
                  <a:lnTo>
                    <a:pt x="140" y="108"/>
                  </a:lnTo>
                  <a:lnTo>
                    <a:pt x="123" y="135"/>
                  </a:lnTo>
                  <a:lnTo>
                    <a:pt x="105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48" name="Freeform 340"/>
            <p:cNvSpPr>
              <a:spLocks/>
            </p:cNvSpPr>
            <p:nvPr/>
          </p:nvSpPr>
          <p:spPr bwMode="auto">
            <a:xfrm>
              <a:off x="3703" y="1489"/>
              <a:ext cx="476" cy="404"/>
            </a:xfrm>
            <a:custGeom>
              <a:avLst/>
              <a:gdLst>
                <a:gd name="T0" fmla="*/ 105 w 476"/>
                <a:gd name="T1" fmla="*/ 162 h 404"/>
                <a:gd name="T2" fmla="*/ 79 w 476"/>
                <a:gd name="T3" fmla="*/ 162 h 404"/>
                <a:gd name="T4" fmla="*/ 53 w 476"/>
                <a:gd name="T5" fmla="*/ 162 h 404"/>
                <a:gd name="T6" fmla="*/ 26 w 476"/>
                <a:gd name="T7" fmla="*/ 252 h 404"/>
                <a:gd name="T8" fmla="*/ 0 w 476"/>
                <a:gd name="T9" fmla="*/ 351 h 404"/>
                <a:gd name="T10" fmla="*/ 26 w 476"/>
                <a:gd name="T11" fmla="*/ 359 h 404"/>
                <a:gd name="T12" fmla="*/ 53 w 476"/>
                <a:gd name="T13" fmla="*/ 377 h 404"/>
                <a:gd name="T14" fmla="*/ 123 w 476"/>
                <a:gd name="T15" fmla="*/ 386 h 404"/>
                <a:gd name="T16" fmla="*/ 184 w 476"/>
                <a:gd name="T17" fmla="*/ 404 h 404"/>
                <a:gd name="T18" fmla="*/ 265 w 476"/>
                <a:gd name="T19" fmla="*/ 332 h 404"/>
                <a:gd name="T20" fmla="*/ 344 w 476"/>
                <a:gd name="T21" fmla="*/ 269 h 404"/>
                <a:gd name="T22" fmla="*/ 415 w 476"/>
                <a:gd name="T23" fmla="*/ 224 h 404"/>
                <a:gd name="T24" fmla="*/ 476 w 476"/>
                <a:gd name="T25" fmla="*/ 189 h 404"/>
                <a:gd name="T26" fmla="*/ 415 w 476"/>
                <a:gd name="T27" fmla="*/ 117 h 404"/>
                <a:gd name="T28" fmla="*/ 344 w 476"/>
                <a:gd name="T29" fmla="*/ 54 h 404"/>
                <a:gd name="T30" fmla="*/ 309 w 476"/>
                <a:gd name="T31" fmla="*/ 36 h 404"/>
                <a:gd name="T32" fmla="*/ 265 w 476"/>
                <a:gd name="T33" fmla="*/ 27 h 404"/>
                <a:gd name="T34" fmla="*/ 229 w 476"/>
                <a:gd name="T35" fmla="*/ 9 h 404"/>
                <a:gd name="T36" fmla="*/ 184 w 476"/>
                <a:gd name="T37" fmla="*/ 0 h 404"/>
                <a:gd name="T38" fmla="*/ 176 w 476"/>
                <a:gd name="T39" fmla="*/ 0 h 404"/>
                <a:gd name="T40" fmla="*/ 158 w 476"/>
                <a:gd name="T41" fmla="*/ 0 h 404"/>
                <a:gd name="T42" fmla="*/ 176 w 476"/>
                <a:gd name="T43" fmla="*/ 27 h 404"/>
                <a:gd name="T44" fmla="*/ 184 w 476"/>
                <a:gd name="T45" fmla="*/ 54 h 404"/>
                <a:gd name="T46" fmla="*/ 167 w 476"/>
                <a:gd name="T47" fmla="*/ 81 h 404"/>
                <a:gd name="T48" fmla="*/ 140 w 476"/>
                <a:gd name="T49" fmla="*/ 108 h 404"/>
                <a:gd name="T50" fmla="*/ 123 w 476"/>
                <a:gd name="T51" fmla="*/ 135 h 404"/>
                <a:gd name="T52" fmla="*/ 105 w 476"/>
                <a:gd name="T53" fmla="*/ 162 h 4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6"/>
                <a:gd name="T82" fmla="*/ 0 h 404"/>
                <a:gd name="T83" fmla="*/ 476 w 476"/>
                <a:gd name="T84" fmla="*/ 404 h 4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6" h="404">
                  <a:moveTo>
                    <a:pt x="105" y="162"/>
                  </a:moveTo>
                  <a:lnTo>
                    <a:pt x="79" y="162"/>
                  </a:lnTo>
                  <a:lnTo>
                    <a:pt x="53" y="162"/>
                  </a:lnTo>
                  <a:lnTo>
                    <a:pt x="26" y="252"/>
                  </a:lnTo>
                  <a:lnTo>
                    <a:pt x="0" y="351"/>
                  </a:lnTo>
                  <a:lnTo>
                    <a:pt x="26" y="359"/>
                  </a:lnTo>
                  <a:lnTo>
                    <a:pt x="53" y="377"/>
                  </a:lnTo>
                  <a:lnTo>
                    <a:pt x="123" y="386"/>
                  </a:lnTo>
                  <a:lnTo>
                    <a:pt x="184" y="404"/>
                  </a:lnTo>
                  <a:lnTo>
                    <a:pt x="265" y="332"/>
                  </a:lnTo>
                  <a:lnTo>
                    <a:pt x="344" y="269"/>
                  </a:lnTo>
                  <a:lnTo>
                    <a:pt x="415" y="224"/>
                  </a:lnTo>
                  <a:lnTo>
                    <a:pt x="476" y="189"/>
                  </a:lnTo>
                  <a:lnTo>
                    <a:pt x="415" y="117"/>
                  </a:lnTo>
                  <a:lnTo>
                    <a:pt x="344" y="54"/>
                  </a:lnTo>
                  <a:lnTo>
                    <a:pt x="309" y="36"/>
                  </a:lnTo>
                  <a:lnTo>
                    <a:pt x="265" y="27"/>
                  </a:lnTo>
                  <a:lnTo>
                    <a:pt x="229" y="9"/>
                  </a:lnTo>
                  <a:lnTo>
                    <a:pt x="184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76" y="27"/>
                  </a:lnTo>
                  <a:lnTo>
                    <a:pt x="184" y="54"/>
                  </a:lnTo>
                  <a:lnTo>
                    <a:pt x="167" y="81"/>
                  </a:lnTo>
                  <a:lnTo>
                    <a:pt x="140" y="108"/>
                  </a:lnTo>
                  <a:lnTo>
                    <a:pt x="123" y="135"/>
                  </a:lnTo>
                  <a:lnTo>
                    <a:pt x="105" y="162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086" name="Freeform 342"/>
          <p:cNvSpPr>
            <a:spLocks/>
          </p:cNvSpPr>
          <p:nvPr/>
        </p:nvSpPr>
        <p:spPr bwMode="auto">
          <a:xfrm>
            <a:off x="2776664" y="3324228"/>
            <a:ext cx="418679" cy="500063"/>
          </a:xfrm>
          <a:custGeom>
            <a:avLst/>
            <a:gdLst>
              <a:gd name="T0" fmla="*/ 2147483647 w 296"/>
              <a:gd name="T1" fmla="*/ 0 h 315"/>
              <a:gd name="T2" fmla="*/ 2147483647 w 296"/>
              <a:gd name="T3" fmla="*/ 2147483647 h 315"/>
              <a:gd name="T4" fmla="*/ 2147483647 w 296"/>
              <a:gd name="T5" fmla="*/ 2147483647 h 315"/>
              <a:gd name="T6" fmla="*/ 2147483647 w 296"/>
              <a:gd name="T7" fmla="*/ 2147483647 h 315"/>
              <a:gd name="T8" fmla="*/ 0 w 296"/>
              <a:gd name="T9" fmla="*/ 2147483647 h 315"/>
              <a:gd name="T10" fmla="*/ 2147483647 w 296"/>
              <a:gd name="T11" fmla="*/ 2147483647 h 315"/>
              <a:gd name="T12" fmla="*/ 2147483647 w 296"/>
              <a:gd name="T13" fmla="*/ 2147483647 h 315"/>
              <a:gd name="T14" fmla="*/ 2147483647 w 296"/>
              <a:gd name="T15" fmla="*/ 2147483647 h 315"/>
              <a:gd name="T16" fmla="*/ 2147483647 w 296"/>
              <a:gd name="T17" fmla="*/ 2147483647 h 315"/>
              <a:gd name="T18" fmla="*/ 2147483647 w 296"/>
              <a:gd name="T19" fmla="*/ 2147483647 h 315"/>
              <a:gd name="T20" fmla="*/ 2147483647 w 296"/>
              <a:gd name="T21" fmla="*/ 2147483647 h 315"/>
              <a:gd name="T22" fmla="*/ 2147483647 w 296"/>
              <a:gd name="T23" fmla="*/ 2147483647 h 315"/>
              <a:gd name="T24" fmla="*/ 2147483647 w 296"/>
              <a:gd name="T25" fmla="*/ 0 h 315"/>
              <a:gd name="T26" fmla="*/ 2147483647 w 296"/>
              <a:gd name="T27" fmla="*/ 0 h 315"/>
              <a:gd name="T28" fmla="*/ 2147483647 w 296"/>
              <a:gd name="T29" fmla="*/ 0 h 315"/>
              <a:gd name="T30" fmla="*/ 2147483647 w 296"/>
              <a:gd name="T31" fmla="*/ 0 h 315"/>
              <a:gd name="T32" fmla="*/ 2147483647 w 296"/>
              <a:gd name="T33" fmla="*/ 0 h 3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6"/>
              <a:gd name="T52" fmla="*/ 0 h 315"/>
              <a:gd name="T53" fmla="*/ 296 w 296"/>
              <a:gd name="T54" fmla="*/ 315 h 3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6" h="315">
                <a:moveTo>
                  <a:pt x="54" y="0"/>
                </a:moveTo>
                <a:lnTo>
                  <a:pt x="54" y="81"/>
                </a:lnTo>
                <a:lnTo>
                  <a:pt x="54" y="162"/>
                </a:lnTo>
                <a:lnTo>
                  <a:pt x="27" y="225"/>
                </a:lnTo>
                <a:lnTo>
                  <a:pt x="0" y="288"/>
                </a:lnTo>
                <a:lnTo>
                  <a:pt x="153" y="297"/>
                </a:lnTo>
                <a:lnTo>
                  <a:pt x="296" y="315"/>
                </a:lnTo>
                <a:lnTo>
                  <a:pt x="296" y="270"/>
                </a:lnTo>
                <a:lnTo>
                  <a:pt x="296" y="244"/>
                </a:lnTo>
                <a:lnTo>
                  <a:pt x="260" y="189"/>
                </a:lnTo>
                <a:lnTo>
                  <a:pt x="216" y="135"/>
                </a:lnTo>
                <a:lnTo>
                  <a:pt x="189" y="63"/>
                </a:lnTo>
                <a:lnTo>
                  <a:pt x="162" y="0"/>
                </a:lnTo>
                <a:lnTo>
                  <a:pt x="135" y="0"/>
                </a:lnTo>
                <a:lnTo>
                  <a:pt x="107" y="0"/>
                </a:lnTo>
                <a:lnTo>
                  <a:pt x="80" y="0"/>
                </a:lnTo>
                <a:lnTo>
                  <a:pt x="54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87" name="Freeform 343"/>
          <p:cNvSpPr>
            <a:spLocks/>
          </p:cNvSpPr>
          <p:nvPr/>
        </p:nvSpPr>
        <p:spPr bwMode="auto">
          <a:xfrm>
            <a:off x="3007015" y="3024188"/>
            <a:ext cx="527629" cy="341312"/>
          </a:xfrm>
          <a:custGeom>
            <a:avLst/>
            <a:gdLst>
              <a:gd name="T0" fmla="*/ 2147483647 w 374"/>
              <a:gd name="T1" fmla="*/ 2147483647 h 215"/>
              <a:gd name="T2" fmla="*/ 2147483647 w 374"/>
              <a:gd name="T3" fmla="*/ 2147483647 h 215"/>
              <a:gd name="T4" fmla="*/ 0 w 374"/>
              <a:gd name="T5" fmla="*/ 2147483647 h 215"/>
              <a:gd name="T6" fmla="*/ 2147483647 w 374"/>
              <a:gd name="T7" fmla="*/ 2147483647 h 215"/>
              <a:gd name="T8" fmla="*/ 2147483647 w 374"/>
              <a:gd name="T9" fmla="*/ 2147483647 h 215"/>
              <a:gd name="T10" fmla="*/ 2147483647 w 374"/>
              <a:gd name="T11" fmla="*/ 2147483647 h 215"/>
              <a:gd name="T12" fmla="*/ 2147483647 w 374"/>
              <a:gd name="T13" fmla="*/ 2147483647 h 215"/>
              <a:gd name="T14" fmla="*/ 2147483647 w 374"/>
              <a:gd name="T15" fmla="*/ 2147483647 h 215"/>
              <a:gd name="T16" fmla="*/ 2147483647 w 374"/>
              <a:gd name="T17" fmla="*/ 2147483647 h 215"/>
              <a:gd name="T18" fmla="*/ 2147483647 w 374"/>
              <a:gd name="T19" fmla="*/ 2147483647 h 215"/>
              <a:gd name="T20" fmla="*/ 2147483647 w 374"/>
              <a:gd name="T21" fmla="*/ 0 h 215"/>
              <a:gd name="T22" fmla="*/ 2147483647 w 374"/>
              <a:gd name="T23" fmla="*/ 2147483647 h 215"/>
              <a:gd name="T24" fmla="*/ 2147483647 w 374"/>
              <a:gd name="T25" fmla="*/ 2147483647 h 215"/>
              <a:gd name="T26" fmla="*/ 2147483647 w 374"/>
              <a:gd name="T27" fmla="*/ 2147483647 h 215"/>
              <a:gd name="T28" fmla="*/ 2147483647 w 374"/>
              <a:gd name="T29" fmla="*/ 2147483647 h 215"/>
              <a:gd name="T30" fmla="*/ 2147483647 w 374"/>
              <a:gd name="T31" fmla="*/ 2147483647 h 215"/>
              <a:gd name="T32" fmla="*/ 2147483647 w 374"/>
              <a:gd name="T33" fmla="*/ 2147483647 h 2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4"/>
              <a:gd name="T52" fmla="*/ 0 h 215"/>
              <a:gd name="T53" fmla="*/ 374 w 374"/>
              <a:gd name="T54" fmla="*/ 215 h 2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4" h="215">
                <a:moveTo>
                  <a:pt x="80" y="54"/>
                </a:moveTo>
                <a:lnTo>
                  <a:pt x="44" y="116"/>
                </a:lnTo>
                <a:lnTo>
                  <a:pt x="0" y="188"/>
                </a:lnTo>
                <a:lnTo>
                  <a:pt x="178" y="197"/>
                </a:lnTo>
                <a:lnTo>
                  <a:pt x="347" y="215"/>
                </a:lnTo>
                <a:lnTo>
                  <a:pt x="365" y="188"/>
                </a:lnTo>
                <a:lnTo>
                  <a:pt x="374" y="161"/>
                </a:lnTo>
                <a:lnTo>
                  <a:pt x="321" y="89"/>
                </a:lnTo>
                <a:lnTo>
                  <a:pt x="267" y="27"/>
                </a:lnTo>
                <a:lnTo>
                  <a:pt x="258" y="9"/>
                </a:lnTo>
                <a:lnTo>
                  <a:pt x="240" y="0"/>
                </a:lnTo>
                <a:lnTo>
                  <a:pt x="187" y="9"/>
                </a:lnTo>
                <a:lnTo>
                  <a:pt x="134" y="27"/>
                </a:lnTo>
                <a:lnTo>
                  <a:pt x="125" y="27"/>
                </a:lnTo>
                <a:lnTo>
                  <a:pt x="107" y="36"/>
                </a:lnTo>
                <a:lnTo>
                  <a:pt x="98" y="45"/>
                </a:lnTo>
                <a:lnTo>
                  <a:pt x="80" y="54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88" name="Freeform 344"/>
          <p:cNvSpPr>
            <a:spLocks/>
          </p:cNvSpPr>
          <p:nvPr/>
        </p:nvSpPr>
        <p:spPr bwMode="auto">
          <a:xfrm>
            <a:off x="3007014" y="3324225"/>
            <a:ext cx="493387" cy="212725"/>
          </a:xfrm>
          <a:custGeom>
            <a:avLst/>
            <a:gdLst>
              <a:gd name="T0" fmla="*/ 0 w 350"/>
              <a:gd name="T1" fmla="*/ 0 h 134"/>
              <a:gd name="T2" fmla="*/ 2147483647 w 350"/>
              <a:gd name="T3" fmla="*/ 2147483647 h 134"/>
              <a:gd name="T4" fmla="*/ 2147483647 w 350"/>
              <a:gd name="T5" fmla="*/ 2147483647 h 134"/>
              <a:gd name="T6" fmla="*/ 2147483647 w 350"/>
              <a:gd name="T7" fmla="*/ 2147483647 h 134"/>
              <a:gd name="T8" fmla="*/ 2147483647 w 350"/>
              <a:gd name="T9" fmla="*/ 2147483647 h 134"/>
              <a:gd name="T10" fmla="*/ 2147483647 w 350"/>
              <a:gd name="T11" fmla="*/ 2147483647 h 134"/>
              <a:gd name="T12" fmla="*/ 2147483647 w 350"/>
              <a:gd name="T13" fmla="*/ 2147483647 h 134"/>
              <a:gd name="T14" fmla="*/ 2147483647 w 350"/>
              <a:gd name="T15" fmla="*/ 2147483647 h 134"/>
              <a:gd name="T16" fmla="*/ 2147483647 w 350"/>
              <a:gd name="T17" fmla="*/ 2147483647 h 134"/>
              <a:gd name="T18" fmla="*/ 2147483647 w 350"/>
              <a:gd name="T19" fmla="*/ 0 h 134"/>
              <a:gd name="T20" fmla="*/ 0 w 350"/>
              <a:gd name="T21" fmla="*/ 0 h 1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0"/>
              <a:gd name="T34" fmla="*/ 0 h 134"/>
              <a:gd name="T35" fmla="*/ 350 w 350"/>
              <a:gd name="T36" fmla="*/ 134 h 1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0" h="134">
                <a:moveTo>
                  <a:pt x="0" y="0"/>
                </a:moveTo>
                <a:lnTo>
                  <a:pt x="27" y="63"/>
                </a:lnTo>
                <a:lnTo>
                  <a:pt x="54" y="134"/>
                </a:lnTo>
                <a:lnTo>
                  <a:pt x="207" y="134"/>
                </a:lnTo>
                <a:lnTo>
                  <a:pt x="350" y="134"/>
                </a:lnTo>
                <a:lnTo>
                  <a:pt x="350" y="81"/>
                </a:lnTo>
                <a:lnTo>
                  <a:pt x="350" y="27"/>
                </a:lnTo>
                <a:lnTo>
                  <a:pt x="261" y="18"/>
                </a:lnTo>
                <a:lnTo>
                  <a:pt x="171" y="9"/>
                </a:lnTo>
                <a:lnTo>
                  <a:pt x="89" y="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89" name="Freeform 345"/>
          <p:cNvSpPr>
            <a:spLocks/>
          </p:cNvSpPr>
          <p:nvPr/>
        </p:nvSpPr>
        <p:spPr bwMode="auto">
          <a:xfrm>
            <a:off x="3084837" y="3538538"/>
            <a:ext cx="420235" cy="285750"/>
          </a:xfrm>
          <a:custGeom>
            <a:avLst/>
            <a:gdLst>
              <a:gd name="T0" fmla="*/ 0 w 298"/>
              <a:gd name="T1" fmla="*/ 0 h 180"/>
              <a:gd name="T2" fmla="*/ 2147483647 w 298"/>
              <a:gd name="T3" fmla="*/ 2147483647 h 180"/>
              <a:gd name="T4" fmla="*/ 2147483647 w 298"/>
              <a:gd name="T5" fmla="*/ 2147483647 h 180"/>
              <a:gd name="T6" fmla="*/ 2147483647 w 298"/>
              <a:gd name="T7" fmla="*/ 2147483647 h 180"/>
              <a:gd name="T8" fmla="*/ 2147483647 w 298"/>
              <a:gd name="T9" fmla="*/ 2147483647 h 180"/>
              <a:gd name="T10" fmla="*/ 2147483647 w 298"/>
              <a:gd name="T11" fmla="*/ 2147483647 h 180"/>
              <a:gd name="T12" fmla="*/ 2147483647 w 298"/>
              <a:gd name="T13" fmla="*/ 2147483647 h 180"/>
              <a:gd name="T14" fmla="*/ 2147483647 w 298"/>
              <a:gd name="T15" fmla="*/ 2147483647 h 180"/>
              <a:gd name="T16" fmla="*/ 2147483647 w 298"/>
              <a:gd name="T17" fmla="*/ 0 h 180"/>
              <a:gd name="T18" fmla="*/ 2147483647 w 298"/>
              <a:gd name="T19" fmla="*/ 0 h 180"/>
              <a:gd name="T20" fmla="*/ 2147483647 w 298"/>
              <a:gd name="T21" fmla="*/ 0 h 180"/>
              <a:gd name="T22" fmla="*/ 2147483647 w 298"/>
              <a:gd name="T23" fmla="*/ 0 h 180"/>
              <a:gd name="T24" fmla="*/ 0 w 298"/>
              <a:gd name="T25" fmla="*/ 0 h 1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8"/>
              <a:gd name="T40" fmla="*/ 0 h 180"/>
              <a:gd name="T41" fmla="*/ 298 w 298"/>
              <a:gd name="T42" fmla="*/ 180 h 1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8" h="180">
                <a:moveTo>
                  <a:pt x="0" y="0"/>
                </a:moveTo>
                <a:lnTo>
                  <a:pt x="45" y="54"/>
                </a:lnTo>
                <a:lnTo>
                  <a:pt x="81" y="108"/>
                </a:lnTo>
                <a:lnTo>
                  <a:pt x="81" y="135"/>
                </a:lnTo>
                <a:lnTo>
                  <a:pt x="81" y="180"/>
                </a:lnTo>
                <a:lnTo>
                  <a:pt x="181" y="180"/>
                </a:lnTo>
                <a:lnTo>
                  <a:pt x="271" y="180"/>
                </a:lnTo>
                <a:lnTo>
                  <a:pt x="289" y="90"/>
                </a:lnTo>
                <a:lnTo>
                  <a:pt x="298" y="0"/>
                </a:lnTo>
                <a:lnTo>
                  <a:pt x="226" y="0"/>
                </a:lnTo>
                <a:lnTo>
                  <a:pt x="145" y="0"/>
                </a:lnTo>
                <a:lnTo>
                  <a:pt x="72" y="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90" name="Freeform 346"/>
          <p:cNvSpPr>
            <a:spLocks/>
          </p:cNvSpPr>
          <p:nvPr/>
        </p:nvSpPr>
        <p:spPr bwMode="auto">
          <a:xfrm>
            <a:off x="3195342" y="2767013"/>
            <a:ext cx="266148" cy="298450"/>
          </a:xfrm>
          <a:custGeom>
            <a:avLst/>
            <a:gdLst>
              <a:gd name="T0" fmla="*/ 0 w 189"/>
              <a:gd name="T1" fmla="*/ 2147483647 h 188"/>
              <a:gd name="T2" fmla="*/ 0 w 189"/>
              <a:gd name="T3" fmla="*/ 2147483647 h 188"/>
              <a:gd name="T4" fmla="*/ 0 w 189"/>
              <a:gd name="T5" fmla="*/ 2147483647 h 188"/>
              <a:gd name="T6" fmla="*/ 2147483647 w 189"/>
              <a:gd name="T7" fmla="*/ 2147483647 h 188"/>
              <a:gd name="T8" fmla="*/ 2147483647 w 189"/>
              <a:gd name="T9" fmla="*/ 2147483647 h 188"/>
              <a:gd name="T10" fmla="*/ 2147483647 w 189"/>
              <a:gd name="T11" fmla="*/ 2147483647 h 188"/>
              <a:gd name="T12" fmla="*/ 2147483647 w 189"/>
              <a:gd name="T13" fmla="*/ 2147483647 h 188"/>
              <a:gd name="T14" fmla="*/ 2147483647 w 189"/>
              <a:gd name="T15" fmla="*/ 2147483647 h 188"/>
              <a:gd name="T16" fmla="*/ 2147483647 w 189"/>
              <a:gd name="T17" fmla="*/ 2147483647 h 188"/>
              <a:gd name="T18" fmla="*/ 2147483647 w 189"/>
              <a:gd name="T19" fmla="*/ 2147483647 h 188"/>
              <a:gd name="T20" fmla="*/ 2147483647 w 189"/>
              <a:gd name="T21" fmla="*/ 0 h 188"/>
              <a:gd name="T22" fmla="*/ 2147483647 w 189"/>
              <a:gd name="T23" fmla="*/ 0 h 188"/>
              <a:gd name="T24" fmla="*/ 2147483647 w 189"/>
              <a:gd name="T25" fmla="*/ 2147483647 h 188"/>
              <a:gd name="T26" fmla="*/ 2147483647 w 189"/>
              <a:gd name="T27" fmla="*/ 2147483647 h 188"/>
              <a:gd name="T28" fmla="*/ 0 w 189"/>
              <a:gd name="T29" fmla="*/ 2147483647 h 1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88"/>
              <a:gd name="T47" fmla="*/ 189 w 189"/>
              <a:gd name="T48" fmla="*/ 188 h 1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88">
                <a:moveTo>
                  <a:pt x="0" y="27"/>
                </a:moveTo>
                <a:lnTo>
                  <a:pt x="0" y="108"/>
                </a:lnTo>
                <a:lnTo>
                  <a:pt x="0" y="188"/>
                </a:lnTo>
                <a:lnTo>
                  <a:pt x="54" y="170"/>
                </a:lnTo>
                <a:lnTo>
                  <a:pt x="108" y="161"/>
                </a:lnTo>
                <a:lnTo>
                  <a:pt x="126" y="170"/>
                </a:lnTo>
                <a:lnTo>
                  <a:pt x="135" y="188"/>
                </a:lnTo>
                <a:lnTo>
                  <a:pt x="162" y="161"/>
                </a:lnTo>
                <a:lnTo>
                  <a:pt x="189" y="134"/>
                </a:lnTo>
                <a:lnTo>
                  <a:pt x="189" y="63"/>
                </a:lnTo>
                <a:lnTo>
                  <a:pt x="189" y="0"/>
                </a:lnTo>
                <a:lnTo>
                  <a:pt x="144" y="0"/>
                </a:lnTo>
                <a:lnTo>
                  <a:pt x="90" y="9"/>
                </a:lnTo>
                <a:lnTo>
                  <a:pt x="45" y="18"/>
                </a:lnTo>
                <a:lnTo>
                  <a:pt x="0" y="27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91" name="Freeform 347"/>
          <p:cNvSpPr>
            <a:spLocks/>
          </p:cNvSpPr>
          <p:nvPr/>
        </p:nvSpPr>
        <p:spPr bwMode="auto">
          <a:xfrm>
            <a:off x="3385227" y="2767013"/>
            <a:ext cx="376655" cy="685800"/>
          </a:xfrm>
          <a:custGeom>
            <a:avLst/>
            <a:gdLst>
              <a:gd name="T0" fmla="*/ 2147483647 w 267"/>
              <a:gd name="T1" fmla="*/ 0 h 432"/>
              <a:gd name="T2" fmla="*/ 2147483647 w 267"/>
              <a:gd name="T3" fmla="*/ 2147483647 h 432"/>
              <a:gd name="T4" fmla="*/ 2147483647 w 267"/>
              <a:gd name="T5" fmla="*/ 2147483647 h 432"/>
              <a:gd name="T6" fmla="*/ 2147483647 w 267"/>
              <a:gd name="T7" fmla="*/ 2147483647 h 432"/>
              <a:gd name="T8" fmla="*/ 0 w 267"/>
              <a:gd name="T9" fmla="*/ 2147483647 h 432"/>
              <a:gd name="T10" fmla="*/ 2147483647 w 267"/>
              <a:gd name="T11" fmla="*/ 2147483647 h 432"/>
              <a:gd name="T12" fmla="*/ 2147483647 w 267"/>
              <a:gd name="T13" fmla="*/ 2147483647 h 432"/>
              <a:gd name="T14" fmla="*/ 2147483647 w 267"/>
              <a:gd name="T15" fmla="*/ 2147483647 h 432"/>
              <a:gd name="T16" fmla="*/ 2147483647 w 267"/>
              <a:gd name="T17" fmla="*/ 2147483647 h 432"/>
              <a:gd name="T18" fmla="*/ 2147483647 w 267"/>
              <a:gd name="T19" fmla="*/ 2147483647 h 432"/>
              <a:gd name="T20" fmla="*/ 2147483647 w 267"/>
              <a:gd name="T21" fmla="*/ 2147483647 h 432"/>
              <a:gd name="T22" fmla="*/ 2147483647 w 267"/>
              <a:gd name="T23" fmla="*/ 2147483647 h 432"/>
              <a:gd name="T24" fmla="*/ 2147483647 w 267"/>
              <a:gd name="T25" fmla="*/ 2147483647 h 432"/>
              <a:gd name="T26" fmla="*/ 2147483647 w 267"/>
              <a:gd name="T27" fmla="*/ 2147483647 h 432"/>
              <a:gd name="T28" fmla="*/ 2147483647 w 267"/>
              <a:gd name="T29" fmla="*/ 2147483647 h 432"/>
              <a:gd name="T30" fmla="*/ 2147483647 w 267"/>
              <a:gd name="T31" fmla="*/ 2147483647 h 432"/>
              <a:gd name="T32" fmla="*/ 2147483647 w 267"/>
              <a:gd name="T33" fmla="*/ 2147483647 h 432"/>
              <a:gd name="T34" fmla="*/ 2147483647 w 267"/>
              <a:gd name="T35" fmla="*/ 2147483647 h 432"/>
              <a:gd name="T36" fmla="*/ 2147483647 w 267"/>
              <a:gd name="T37" fmla="*/ 0 h 432"/>
              <a:gd name="T38" fmla="*/ 2147483647 w 267"/>
              <a:gd name="T39" fmla="*/ 0 h 432"/>
              <a:gd name="T40" fmla="*/ 2147483647 w 267"/>
              <a:gd name="T41" fmla="*/ 0 h 432"/>
              <a:gd name="T42" fmla="*/ 2147483647 w 267"/>
              <a:gd name="T43" fmla="*/ 0 h 432"/>
              <a:gd name="T44" fmla="*/ 2147483647 w 267"/>
              <a:gd name="T45" fmla="*/ 0 h 4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7"/>
              <a:gd name="T70" fmla="*/ 0 h 432"/>
              <a:gd name="T71" fmla="*/ 267 w 267"/>
              <a:gd name="T72" fmla="*/ 432 h 4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7" h="432">
                <a:moveTo>
                  <a:pt x="53" y="0"/>
                </a:moveTo>
                <a:lnTo>
                  <a:pt x="53" y="63"/>
                </a:lnTo>
                <a:lnTo>
                  <a:pt x="53" y="135"/>
                </a:lnTo>
                <a:lnTo>
                  <a:pt x="27" y="162"/>
                </a:lnTo>
                <a:lnTo>
                  <a:pt x="0" y="189"/>
                </a:lnTo>
                <a:lnTo>
                  <a:pt x="53" y="252"/>
                </a:lnTo>
                <a:lnTo>
                  <a:pt x="106" y="324"/>
                </a:lnTo>
                <a:lnTo>
                  <a:pt x="98" y="351"/>
                </a:lnTo>
                <a:lnTo>
                  <a:pt x="80" y="379"/>
                </a:lnTo>
                <a:lnTo>
                  <a:pt x="80" y="405"/>
                </a:lnTo>
                <a:lnTo>
                  <a:pt x="80" y="432"/>
                </a:lnTo>
                <a:lnTo>
                  <a:pt x="161" y="432"/>
                </a:lnTo>
                <a:lnTo>
                  <a:pt x="240" y="432"/>
                </a:lnTo>
                <a:lnTo>
                  <a:pt x="232" y="360"/>
                </a:lnTo>
                <a:lnTo>
                  <a:pt x="214" y="297"/>
                </a:lnTo>
                <a:lnTo>
                  <a:pt x="240" y="216"/>
                </a:lnTo>
                <a:lnTo>
                  <a:pt x="267" y="135"/>
                </a:lnTo>
                <a:lnTo>
                  <a:pt x="258" y="63"/>
                </a:lnTo>
                <a:lnTo>
                  <a:pt x="240" y="0"/>
                </a:lnTo>
                <a:lnTo>
                  <a:pt x="196" y="0"/>
                </a:lnTo>
                <a:lnTo>
                  <a:pt x="143" y="0"/>
                </a:lnTo>
                <a:lnTo>
                  <a:pt x="98" y="0"/>
                </a:lnTo>
                <a:lnTo>
                  <a:pt x="53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92" name="Freeform 348"/>
          <p:cNvSpPr>
            <a:spLocks/>
          </p:cNvSpPr>
          <p:nvPr/>
        </p:nvSpPr>
        <p:spPr bwMode="auto">
          <a:xfrm>
            <a:off x="3726084" y="2767016"/>
            <a:ext cx="303503" cy="384175"/>
          </a:xfrm>
          <a:custGeom>
            <a:avLst/>
            <a:gdLst>
              <a:gd name="T0" fmla="*/ 0 w 216"/>
              <a:gd name="T1" fmla="*/ 0 h 242"/>
              <a:gd name="T2" fmla="*/ 2147483647 w 216"/>
              <a:gd name="T3" fmla="*/ 2147483647 h 242"/>
              <a:gd name="T4" fmla="*/ 2147483647 w 216"/>
              <a:gd name="T5" fmla="*/ 2147483647 h 242"/>
              <a:gd name="T6" fmla="*/ 2147483647 w 216"/>
              <a:gd name="T7" fmla="*/ 2147483647 h 242"/>
              <a:gd name="T8" fmla="*/ 2147483647 w 216"/>
              <a:gd name="T9" fmla="*/ 2147483647 h 242"/>
              <a:gd name="T10" fmla="*/ 2147483647 w 216"/>
              <a:gd name="T11" fmla="*/ 2147483647 h 242"/>
              <a:gd name="T12" fmla="*/ 2147483647 w 216"/>
              <a:gd name="T13" fmla="*/ 2147483647 h 242"/>
              <a:gd name="T14" fmla="*/ 2147483647 w 216"/>
              <a:gd name="T15" fmla="*/ 2147483647 h 242"/>
              <a:gd name="T16" fmla="*/ 2147483647 w 216"/>
              <a:gd name="T17" fmla="*/ 2147483647 h 242"/>
              <a:gd name="T18" fmla="*/ 2147483647 w 216"/>
              <a:gd name="T19" fmla="*/ 2147483647 h 242"/>
              <a:gd name="T20" fmla="*/ 2147483647 w 216"/>
              <a:gd name="T21" fmla="*/ 0 h 242"/>
              <a:gd name="T22" fmla="*/ 2147483647 w 216"/>
              <a:gd name="T23" fmla="*/ 0 h 242"/>
              <a:gd name="T24" fmla="*/ 2147483647 w 216"/>
              <a:gd name="T25" fmla="*/ 0 h 242"/>
              <a:gd name="T26" fmla="*/ 2147483647 w 216"/>
              <a:gd name="T27" fmla="*/ 0 h 242"/>
              <a:gd name="T28" fmla="*/ 0 w 216"/>
              <a:gd name="T29" fmla="*/ 0 h 2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6"/>
              <a:gd name="T46" fmla="*/ 0 h 242"/>
              <a:gd name="T47" fmla="*/ 216 w 216"/>
              <a:gd name="T48" fmla="*/ 242 h 2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6" h="242">
                <a:moveTo>
                  <a:pt x="0" y="0"/>
                </a:moveTo>
                <a:lnTo>
                  <a:pt x="18" y="63"/>
                </a:lnTo>
                <a:lnTo>
                  <a:pt x="27" y="135"/>
                </a:lnTo>
                <a:lnTo>
                  <a:pt x="99" y="189"/>
                </a:lnTo>
                <a:lnTo>
                  <a:pt x="162" y="242"/>
                </a:lnTo>
                <a:lnTo>
                  <a:pt x="189" y="189"/>
                </a:lnTo>
                <a:lnTo>
                  <a:pt x="216" y="135"/>
                </a:lnTo>
                <a:lnTo>
                  <a:pt x="216" y="107"/>
                </a:lnTo>
                <a:lnTo>
                  <a:pt x="216" y="81"/>
                </a:lnTo>
                <a:lnTo>
                  <a:pt x="180" y="36"/>
                </a:lnTo>
                <a:lnTo>
                  <a:pt x="135" y="0"/>
                </a:lnTo>
                <a:lnTo>
                  <a:pt x="99" y="0"/>
                </a:lnTo>
                <a:lnTo>
                  <a:pt x="63" y="0"/>
                </a:ln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93" name="Freeform 349"/>
          <p:cNvSpPr>
            <a:spLocks/>
          </p:cNvSpPr>
          <p:nvPr/>
        </p:nvSpPr>
        <p:spPr bwMode="auto">
          <a:xfrm>
            <a:off x="3957990" y="2809875"/>
            <a:ext cx="379768" cy="642938"/>
          </a:xfrm>
          <a:custGeom>
            <a:avLst/>
            <a:gdLst>
              <a:gd name="T0" fmla="*/ 2147483647 w 269"/>
              <a:gd name="T1" fmla="*/ 0 h 405"/>
              <a:gd name="T2" fmla="*/ 2147483647 w 269"/>
              <a:gd name="T3" fmla="*/ 2147483647 h 405"/>
              <a:gd name="T4" fmla="*/ 2147483647 w 269"/>
              <a:gd name="T5" fmla="*/ 2147483647 h 405"/>
              <a:gd name="T6" fmla="*/ 2147483647 w 269"/>
              <a:gd name="T7" fmla="*/ 2147483647 h 405"/>
              <a:gd name="T8" fmla="*/ 2147483647 w 269"/>
              <a:gd name="T9" fmla="*/ 2147483647 h 405"/>
              <a:gd name="T10" fmla="*/ 2147483647 w 269"/>
              <a:gd name="T11" fmla="*/ 2147483647 h 405"/>
              <a:gd name="T12" fmla="*/ 2147483647 w 269"/>
              <a:gd name="T13" fmla="*/ 2147483647 h 405"/>
              <a:gd name="T14" fmla="*/ 2147483647 w 269"/>
              <a:gd name="T15" fmla="*/ 2147483647 h 405"/>
              <a:gd name="T16" fmla="*/ 0 w 269"/>
              <a:gd name="T17" fmla="*/ 2147483647 h 405"/>
              <a:gd name="T18" fmla="*/ 2147483647 w 269"/>
              <a:gd name="T19" fmla="*/ 2147483647 h 405"/>
              <a:gd name="T20" fmla="*/ 2147483647 w 269"/>
              <a:gd name="T21" fmla="*/ 2147483647 h 405"/>
              <a:gd name="T22" fmla="*/ 2147483647 w 269"/>
              <a:gd name="T23" fmla="*/ 2147483647 h 405"/>
              <a:gd name="T24" fmla="*/ 2147483647 w 269"/>
              <a:gd name="T25" fmla="*/ 2147483647 h 405"/>
              <a:gd name="T26" fmla="*/ 2147483647 w 269"/>
              <a:gd name="T27" fmla="*/ 2147483647 h 405"/>
              <a:gd name="T28" fmla="*/ 2147483647 w 269"/>
              <a:gd name="T29" fmla="*/ 2147483647 h 405"/>
              <a:gd name="T30" fmla="*/ 2147483647 w 269"/>
              <a:gd name="T31" fmla="*/ 2147483647 h 405"/>
              <a:gd name="T32" fmla="*/ 2147483647 w 269"/>
              <a:gd name="T33" fmla="*/ 2147483647 h 405"/>
              <a:gd name="T34" fmla="*/ 2147483647 w 269"/>
              <a:gd name="T35" fmla="*/ 2147483647 h 405"/>
              <a:gd name="T36" fmla="*/ 2147483647 w 269"/>
              <a:gd name="T37" fmla="*/ 0 h 405"/>
              <a:gd name="T38" fmla="*/ 2147483647 w 269"/>
              <a:gd name="T39" fmla="*/ 0 h 405"/>
              <a:gd name="T40" fmla="*/ 2147483647 w 269"/>
              <a:gd name="T41" fmla="*/ 0 h 405"/>
              <a:gd name="T42" fmla="*/ 2147483647 w 269"/>
              <a:gd name="T43" fmla="*/ 0 h 405"/>
              <a:gd name="T44" fmla="*/ 2147483647 w 269"/>
              <a:gd name="T45" fmla="*/ 0 h 4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9"/>
              <a:gd name="T70" fmla="*/ 0 h 405"/>
              <a:gd name="T71" fmla="*/ 269 w 269"/>
              <a:gd name="T72" fmla="*/ 405 h 4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9" h="405">
                <a:moveTo>
                  <a:pt x="162" y="0"/>
                </a:moveTo>
                <a:lnTo>
                  <a:pt x="162" y="9"/>
                </a:lnTo>
                <a:lnTo>
                  <a:pt x="162" y="27"/>
                </a:lnTo>
                <a:lnTo>
                  <a:pt x="107" y="36"/>
                </a:lnTo>
                <a:lnTo>
                  <a:pt x="54" y="54"/>
                </a:lnTo>
                <a:lnTo>
                  <a:pt x="54" y="81"/>
                </a:lnTo>
                <a:lnTo>
                  <a:pt x="54" y="108"/>
                </a:lnTo>
                <a:lnTo>
                  <a:pt x="27" y="162"/>
                </a:lnTo>
                <a:lnTo>
                  <a:pt x="0" y="216"/>
                </a:lnTo>
                <a:lnTo>
                  <a:pt x="45" y="225"/>
                </a:lnTo>
                <a:lnTo>
                  <a:pt x="80" y="243"/>
                </a:lnTo>
                <a:lnTo>
                  <a:pt x="126" y="297"/>
                </a:lnTo>
                <a:lnTo>
                  <a:pt x="162" y="352"/>
                </a:lnTo>
                <a:lnTo>
                  <a:pt x="162" y="378"/>
                </a:lnTo>
                <a:lnTo>
                  <a:pt x="162" y="405"/>
                </a:lnTo>
                <a:lnTo>
                  <a:pt x="215" y="405"/>
                </a:lnTo>
                <a:lnTo>
                  <a:pt x="269" y="405"/>
                </a:lnTo>
                <a:lnTo>
                  <a:pt x="269" y="198"/>
                </a:lnTo>
                <a:lnTo>
                  <a:pt x="269" y="0"/>
                </a:lnTo>
                <a:lnTo>
                  <a:pt x="242" y="0"/>
                </a:lnTo>
                <a:lnTo>
                  <a:pt x="215" y="0"/>
                </a:lnTo>
                <a:lnTo>
                  <a:pt x="189" y="0"/>
                </a:lnTo>
                <a:lnTo>
                  <a:pt x="162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94" name="Freeform 350"/>
          <p:cNvSpPr>
            <a:spLocks/>
          </p:cNvSpPr>
          <p:nvPr/>
        </p:nvSpPr>
        <p:spPr bwMode="auto">
          <a:xfrm>
            <a:off x="3690286" y="2981325"/>
            <a:ext cx="488718" cy="471488"/>
          </a:xfrm>
          <a:custGeom>
            <a:avLst/>
            <a:gdLst>
              <a:gd name="T0" fmla="*/ 2147483647 w 346"/>
              <a:gd name="T1" fmla="*/ 0 h 297"/>
              <a:gd name="T2" fmla="*/ 2147483647 w 346"/>
              <a:gd name="T3" fmla="*/ 2147483647 h 297"/>
              <a:gd name="T4" fmla="*/ 0 w 346"/>
              <a:gd name="T5" fmla="*/ 2147483647 h 297"/>
              <a:gd name="T6" fmla="*/ 2147483647 w 346"/>
              <a:gd name="T7" fmla="*/ 2147483647 h 297"/>
              <a:gd name="T8" fmla="*/ 2147483647 w 346"/>
              <a:gd name="T9" fmla="*/ 2147483647 h 297"/>
              <a:gd name="T10" fmla="*/ 2147483647 w 346"/>
              <a:gd name="T11" fmla="*/ 2147483647 h 297"/>
              <a:gd name="T12" fmla="*/ 2147483647 w 346"/>
              <a:gd name="T13" fmla="*/ 2147483647 h 297"/>
              <a:gd name="T14" fmla="*/ 2147483647 w 346"/>
              <a:gd name="T15" fmla="*/ 2147483647 h 297"/>
              <a:gd name="T16" fmla="*/ 2147483647 w 346"/>
              <a:gd name="T17" fmla="*/ 2147483647 h 297"/>
              <a:gd name="T18" fmla="*/ 2147483647 w 346"/>
              <a:gd name="T19" fmla="*/ 2147483647 h 297"/>
              <a:gd name="T20" fmla="*/ 2147483647 w 346"/>
              <a:gd name="T21" fmla="*/ 2147483647 h 297"/>
              <a:gd name="T22" fmla="*/ 2147483647 w 346"/>
              <a:gd name="T23" fmla="*/ 2147483647 h 297"/>
              <a:gd name="T24" fmla="*/ 2147483647 w 346"/>
              <a:gd name="T25" fmla="*/ 2147483647 h 297"/>
              <a:gd name="T26" fmla="*/ 2147483647 w 346"/>
              <a:gd name="T27" fmla="*/ 2147483647 h 297"/>
              <a:gd name="T28" fmla="*/ 2147483647 w 346"/>
              <a:gd name="T29" fmla="*/ 2147483647 h 297"/>
              <a:gd name="T30" fmla="*/ 2147483647 w 346"/>
              <a:gd name="T31" fmla="*/ 2147483647 h 297"/>
              <a:gd name="T32" fmla="*/ 2147483647 w 346"/>
              <a:gd name="T33" fmla="*/ 0 h 2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6"/>
              <a:gd name="T52" fmla="*/ 0 h 297"/>
              <a:gd name="T53" fmla="*/ 346 w 346"/>
              <a:gd name="T54" fmla="*/ 297 h 2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6" h="297">
                <a:moveTo>
                  <a:pt x="53" y="0"/>
                </a:moveTo>
                <a:lnTo>
                  <a:pt x="27" y="81"/>
                </a:lnTo>
                <a:lnTo>
                  <a:pt x="0" y="162"/>
                </a:lnTo>
                <a:lnTo>
                  <a:pt x="18" y="225"/>
                </a:lnTo>
                <a:lnTo>
                  <a:pt x="27" y="297"/>
                </a:lnTo>
                <a:lnTo>
                  <a:pt x="187" y="297"/>
                </a:lnTo>
                <a:lnTo>
                  <a:pt x="346" y="297"/>
                </a:lnTo>
                <a:lnTo>
                  <a:pt x="346" y="270"/>
                </a:lnTo>
                <a:lnTo>
                  <a:pt x="346" y="243"/>
                </a:lnTo>
                <a:lnTo>
                  <a:pt x="311" y="189"/>
                </a:lnTo>
                <a:lnTo>
                  <a:pt x="266" y="135"/>
                </a:lnTo>
                <a:lnTo>
                  <a:pt x="231" y="117"/>
                </a:lnTo>
                <a:lnTo>
                  <a:pt x="187" y="108"/>
                </a:lnTo>
                <a:lnTo>
                  <a:pt x="151" y="81"/>
                </a:lnTo>
                <a:lnTo>
                  <a:pt x="115" y="54"/>
                </a:lnTo>
                <a:lnTo>
                  <a:pt x="88" y="27"/>
                </a:lnTo>
                <a:lnTo>
                  <a:pt x="53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grpSp>
        <p:nvGrpSpPr>
          <p:cNvPr id="21" name="Group 353"/>
          <p:cNvGrpSpPr>
            <a:grpSpLocks/>
          </p:cNvGrpSpPr>
          <p:nvPr/>
        </p:nvGrpSpPr>
        <p:grpSpPr bwMode="auto">
          <a:xfrm>
            <a:off x="3385226" y="3454400"/>
            <a:ext cx="490274" cy="585788"/>
            <a:chOff x="2399" y="1930"/>
            <a:chExt cx="347" cy="369"/>
          </a:xfrm>
        </p:grpSpPr>
        <p:sp>
          <p:nvSpPr>
            <p:cNvPr id="2345" name="Freeform 351"/>
            <p:cNvSpPr>
              <a:spLocks/>
            </p:cNvSpPr>
            <p:nvPr/>
          </p:nvSpPr>
          <p:spPr bwMode="auto">
            <a:xfrm>
              <a:off x="2399" y="1930"/>
              <a:ext cx="347" cy="369"/>
            </a:xfrm>
            <a:custGeom>
              <a:avLst/>
              <a:gdLst>
                <a:gd name="T0" fmla="*/ 80 w 347"/>
                <a:gd name="T1" fmla="*/ 0 h 369"/>
                <a:gd name="T2" fmla="*/ 80 w 347"/>
                <a:gd name="T3" fmla="*/ 27 h 369"/>
                <a:gd name="T4" fmla="*/ 80 w 347"/>
                <a:gd name="T5" fmla="*/ 54 h 369"/>
                <a:gd name="T6" fmla="*/ 71 w 347"/>
                <a:gd name="T7" fmla="*/ 144 h 369"/>
                <a:gd name="T8" fmla="*/ 53 w 347"/>
                <a:gd name="T9" fmla="*/ 234 h 369"/>
                <a:gd name="T10" fmla="*/ 27 w 347"/>
                <a:gd name="T11" fmla="*/ 234 h 369"/>
                <a:gd name="T12" fmla="*/ 0 w 347"/>
                <a:gd name="T13" fmla="*/ 234 h 369"/>
                <a:gd name="T14" fmla="*/ 27 w 347"/>
                <a:gd name="T15" fmla="*/ 288 h 369"/>
                <a:gd name="T16" fmla="*/ 53 w 347"/>
                <a:gd name="T17" fmla="*/ 342 h 369"/>
                <a:gd name="T18" fmla="*/ 80 w 347"/>
                <a:gd name="T19" fmla="*/ 316 h 369"/>
                <a:gd name="T20" fmla="*/ 106 w 347"/>
                <a:gd name="T21" fmla="*/ 288 h 369"/>
                <a:gd name="T22" fmla="*/ 151 w 347"/>
                <a:gd name="T23" fmla="*/ 324 h 369"/>
                <a:gd name="T24" fmla="*/ 187 w 347"/>
                <a:gd name="T25" fmla="*/ 369 h 369"/>
                <a:gd name="T26" fmla="*/ 267 w 347"/>
                <a:gd name="T27" fmla="*/ 288 h 369"/>
                <a:gd name="T28" fmla="*/ 347 w 347"/>
                <a:gd name="T29" fmla="*/ 207 h 369"/>
                <a:gd name="T30" fmla="*/ 312 w 347"/>
                <a:gd name="T31" fmla="*/ 189 h 369"/>
                <a:gd name="T32" fmla="*/ 267 w 347"/>
                <a:gd name="T33" fmla="*/ 180 h 369"/>
                <a:gd name="T34" fmla="*/ 241 w 347"/>
                <a:gd name="T35" fmla="*/ 117 h 369"/>
                <a:gd name="T36" fmla="*/ 214 w 347"/>
                <a:gd name="T37" fmla="*/ 54 h 369"/>
                <a:gd name="T38" fmla="*/ 214 w 347"/>
                <a:gd name="T39" fmla="*/ 27 h 369"/>
                <a:gd name="T40" fmla="*/ 214 w 347"/>
                <a:gd name="T41" fmla="*/ 0 h 369"/>
                <a:gd name="T42" fmla="*/ 178 w 347"/>
                <a:gd name="T43" fmla="*/ 0 h 369"/>
                <a:gd name="T44" fmla="*/ 142 w 347"/>
                <a:gd name="T45" fmla="*/ 0 h 369"/>
                <a:gd name="T46" fmla="*/ 115 w 347"/>
                <a:gd name="T47" fmla="*/ 0 h 369"/>
                <a:gd name="T48" fmla="*/ 80 w 347"/>
                <a:gd name="T49" fmla="*/ 0 h 3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7"/>
                <a:gd name="T76" fmla="*/ 0 h 369"/>
                <a:gd name="T77" fmla="*/ 347 w 347"/>
                <a:gd name="T78" fmla="*/ 369 h 3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7" h="369">
                  <a:moveTo>
                    <a:pt x="80" y="0"/>
                  </a:moveTo>
                  <a:lnTo>
                    <a:pt x="80" y="27"/>
                  </a:lnTo>
                  <a:lnTo>
                    <a:pt x="80" y="54"/>
                  </a:lnTo>
                  <a:lnTo>
                    <a:pt x="71" y="144"/>
                  </a:lnTo>
                  <a:lnTo>
                    <a:pt x="53" y="234"/>
                  </a:lnTo>
                  <a:lnTo>
                    <a:pt x="27" y="234"/>
                  </a:lnTo>
                  <a:lnTo>
                    <a:pt x="0" y="234"/>
                  </a:lnTo>
                  <a:lnTo>
                    <a:pt x="27" y="288"/>
                  </a:lnTo>
                  <a:lnTo>
                    <a:pt x="53" y="342"/>
                  </a:lnTo>
                  <a:lnTo>
                    <a:pt x="80" y="316"/>
                  </a:lnTo>
                  <a:lnTo>
                    <a:pt x="106" y="288"/>
                  </a:lnTo>
                  <a:lnTo>
                    <a:pt x="151" y="324"/>
                  </a:lnTo>
                  <a:lnTo>
                    <a:pt x="187" y="369"/>
                  </a:lnTo>
                  <a:lnTo>
                    <a:pt x="267" y="288"/>
                  </a:lnTo>
                  <a:lnTo>
                    <a:pt x="347" y="207"/>
                  </a:lnTo>
                  <a:lnTo>
                    <a:pt x="312" y="189"/>
                  </a:lnTo>
                  <a:lnTo>
                    <a:pt x="267" y="180"/>
                  </a:lnTo>
                  <a:lnTo>
                    <a:pt x="241" y="117"/>
                  </a:lnTo>
                  <a:lnTo>
                    <a:pt x="214" y="54"/>
                  </a:lnTo>
                  <a:lnTo>
                    <a:pt x="214" y="27"/>
                  </a:lnTo>
                  <a:lnTo>
                    <a:pt x="214" y="0"/>
                  </a:lnTo>
                  <a:lnTo>
                    <a:pt x="178" y="0"/>
                  </a:lnTo>
                  <a:lnTo>
                    <a:pt x="142" y="0"/>
                  </a:lnTo>
                  <a:lnTo>
                    <a:pt x="115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46" name="Freeform 352"/>
            <p:cNvSpPr>
              <a:spLocks/>
            </p:cNvSpPr>
            <p:nvPr/>
          </p:nvSpPr>
          <p:spPr bwMode="auto">
            <a:xfrm>
              <a:off x="2399" y="1930"/>
              <a:ext cx="347" cy="369"/>
            </a:xfrm>
            <a:custGeom>
              <a:avLst/>
              <a:gdLst>
                <a:gd name="T0" fmla="*/ 80 w 347"/>
                <a:gd name="T1" fmla="*/ 0 h 369"/>
                <a:gd name="T2" fmla="*/ 80 w 347"/>
                <a:gd name="T3" fmla="*/ 27 h 369"/>
                <a:gd name="T4" fmla="*/ 80 w 347"/>
                <a:gd name="T5" fmla="*/ 54 h 369"/>
                <a:gd name="T6" fmla="*/ 71 w 347"/>
                <a:gd name="T7" fmla="*/ 144 h 369"/>
                <a:gd name="T8" fmla="*/ 53 w 347"/>
                <a:gd name="T9" fmla="*/ 234 h 369"/>
                <a:gd name="T10" fmla="*/ 27 w 347"/>
                <a:gd name="T11" fmla="*/ 234 h 369"/>
                <a:gd name="T12" fmla="*/ 0 w 347"/>
                <a:gd name="T13" fmla="*/ 234 h 369"/>
                <a:gd name="T14" fmla="*/ 27 w 347"/>
                <a:gd name="T15" fmla="*/ 288 h 369"/>
                <a:gd name="T16" fmla="*/ 53 w 347"/>
                <a:gd name="T17" fmla="*/ 342 h 369"/>
                <a:gd name="T18" fmla="*/ 80 w 347"/>
                <a:gd name="T19" fmla="*/ 316 h 369"/>
                <a:gd name="T20" fmla="*/ 106 w 347"/>
                <a:gd name="T21" fmla="*/ 288 h 369"/>
                <a:gd name="T22" fmla="*/ 151 w 347"/>
                <a:gd name="T23" fmla="*/ 324 h 369"/>
                <a:gd name="T24" fmla="*/ 187 w 347"/>
                <a:gd name="T25" fmla="*/ 369 h 369"/>
                <a:gd name="T26" fmla="*/ 267 w 347"/>
                <a:gd name="T27" fmla="*/ 288 h 369"/>
                <a:gd name="T28" fmla="*/ 347 w 347"/>
                <a:gd name="T29" fmla="*/ 207 h 369"/>
                <a:gd name="T30" fmla="*/ 312 w 347"/>
                <a:gd name="T31" fmla="*/ 189 h 369"/>
                <a:gd name="T32" fmla="*/ 267 w 347"/>
                <a:gd name="T33" fmla="*/ 180 h 369"/>
                <a:gd name="T34" fmla="*/ 241 w 347"/>
                <a:gd name="T35" fmla="*/ 117 h 369"/>
                <a:gd name="T36" fmla="*/ 214 w 347"/>
                <a:gd name="T37" fmla="*/ 54 h 369"/>
                <a:gd name="T38" fmla="*/ 214 w 347"/>
                <a:gd name="T39" fmla="*/ 27 h 369"/>
                <a:gd name="T40" fmla="*/ 214 w 347"/>
                <a:gd name="T41" fmla="*/ 0 h 369"/>
                <a:gd name="T42" fmla="*/ 178 w 347"/>
                <a:gd name="T43" fmla="*/ 0 h 369"/>
                <a:gd name="T44" fmla="*/ 142 w 347"/>
                <a:gd name="T45" fmla="*/ 0 h 369"/>
                <a:gd name="T46" fmla="*/ 115 w 347"/>
                <a:gd name="T47" fmla="*/ 0 h 369"/>
                <a:gd name="T48" fmla="*/ 80 w 347"/>
                <a:gd name="T49" fmla="*/ 0 h 3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7"/>
                <a:gd name="T76" fmla="*/ 0 h 369"/>
                <a:gd name="T77" fmla="*/ 347 w 347"/>
                <a:gd name="T78" fmla="*/ 369 h 3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7" h="369">
                  <a:moveTo>
                    <a:pt x="80" y="0"/>
                  </a:moveTo>
                  <a:lnTo>
                    <a:pt x="80" y="27"/>
                  </a:lnTo>
                  <a:lnTo>
                    <a:pt x="80" y="54"/>
                  </a:lnTo>
                  <a:lnTo>
                    <a:pt x="71" y="144"/>
                  </a:lnTo>
                  <a:lnTo>
                    <a:pt x="53" y="234"/>
                  </a:lnTo>
                  <a:lnTo>
                    <a:pt x="27" y="234"/>
                  </a:lnTo>
                  <a:lnTo>
                    <a:pt x="0" y="234"/>
                  </a:lnTo>
                  <a:lnTo>
                    <a:pt x="27" y="288"/>
                  </a:lnTo>
                  <a:lnTo>
                    <a:pt x="53" y="342"/>
                  </a:lnTo>
                  <a:lnTo>
                    <a:pt x="80" y="316"/>
                  </a:lnTo>
                  <a:lnTo>
                    <a:pt x="106" y="288"/>
                  </a:lnTo>
                  <a:lnTo>
                    <a:pt x="151" y="324"/>
                  </a:lnTo>
                  <a:lnTo>
                    <a:pt x="187" y="369"/>
                  </a:lnTo>
                  <a:lnTo>
                    <a:pt x="267" y="288"/>
                  </a:lnTo>
                  <a:lnTo>
                    <a:pt x="347" y="207"/>
                  </a:lnTo>
                  <a:lnTo>
                    <a:pt x="312" y="189"/>
                  </a:lnTo>
                  <a:lnTo>
                    <a:pt x="267" y="180"/>
                  </a:lnTo>
                  <a:lnTo>
                    <a:pt x="241" y="117"/>
                  </a:lnTo>
                  <a:lnTo>
                    <a:pt x="214" y="54"/>
                  </a:lnTo>
                  <a:lnTo>
                    <a:pt x="214" y="27"/>
                  </a:lnTo>
                  <a:lnTo>
                    <a:pt x="214" y="0"/>
                  </a:lnTo>
                  <a:lnTo>
                    <a:pt x="178" y="0"/>
                  </a:lnTo>
                  <a:lnTo>
                    <a:pt x="142" y="0"/>
                  </a:lnTo>
                  <a:lnTo>
                    <a:pt x="115" y="0"/>
                  </a:lnTo>
                  <a:lnTo>
                    <a:pt x="80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096" name="Freeform 354"/>
          <p:cNvSpPr>
            <a:spLocks/>
          </p:cNvSpPr>
          <p:nvPr/>
        </p:nvSpPr>
        <p:spPr bwMode="auto">
          <a:xfrm>
            <a:off x="3690287" y="3454400"/>
            <a:ext cx="418678" cy="369888"/>
          </a:xfrm>
          <a:custGeom>
            <a:avLst/>
            <a:gdLst>
              <a:gd name="T0" fmla="*/ 0 w 297"/>
              <a:gd name="T1" fmla="*/ 0 h 233"/>
              <a:gd name="T2" fmla="*/ 0 w 297"/>
              <a:gd name="T3" fmla="*/ 2147483647 h 233"/>
              <a:gd name="T4" fmla="*/ 0 w 297"/>
              <a:gd name="T5" fmla="*/ 2147483647 h 233"/>
              <a:gd name="T6" fmla="*/ 2147483647 w 297"/>
              <a:gd name="T7" fmla="*/ 2147483647 h 233"/>
              <a:gd name="T8" fmla="*/ 2147483647 w 297"/>
              <a:gd name="T9" fmla="*/ 2147483647 h 233"/>
              <a:gd name="T10" fmla="*/ 2147483647 w 297"/>
              <a:gd name="T11" fmla="*/ 2147483647 h 233"/>
              <a:gd name="T12" fmla="*/ 2147483647 w 297"/>
              <a:gd name="T13" fmla="*/ 2147483647 h 233"/>
              <a:gd name="T14" fmla="*/ 2147483647 w 297"/>
              <a:gd name="T15" fmla="*/ 2147483647 h 233"/>
              <a:gd name="T16" fmla="*/ 2147483647 w 297"/>
              <a:gd name="T17" fmla="*/ 2147483647 h 233"/>
              <a:gd name="T18" fmla="*/ 2147483647 w 297"/>
              <a:gd name="T19" fmla="*/ 2147483647 h 233"/>
              <a:gd name="T20" fmla="*/ 2147483647 w 297"/>
              <a:gd name="T21" fmla="*/ 0 h 233"/>
              <a:gd name="T22" fmla="*/ 2147483647 w 297"/>
              <a:gd name="T23" fmla="*/ 0 h 233"/>
              <a:gd name="T24" fmla="*/ 2147483647 w 297"/>
              <a:gd name="T25" fmla="*/ 0 h 233"/>
              <a:gd name="T26" fmla="*/ 2147483647 w 297"/>
              <a:gd name="T27" fmla="*/ 0 h 233"/>
              <a:gd name="T28" fmla="*/ 0 w 297"/>
              <a:gd name="T29" fmla="*/ 0 h 2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7"/>
              <a:gd name="T46" fmla="*/ 0 h 233"/>
              <a:gd name="T47" fmla="*/ 297 w 297"/>
              <a:gd name="T48" fmla="*/ 233 h 2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7" h="233">
                <a:moveTo>
                  <a:pt x="0" y="0"/>
                </a:moveTo>
                <a:lnTo>
                  <a:pt x="0" y="27"/>
                </a:lnTo>
                <a:lnTo>
                  <a:pt x="0" y="54"/>
                </a:lnTo>
                <a:lnTo>
                  <a:pt x="27" y="117"/>
                </a:lnTo>
                <a:lnTo>
                  <a:pt x="54" y="180"/>
                </a:lnTo>
                <a:lnTo>
                  <a:pt x="99" y="188"/>
                </a:lnTo>
                <a:lnTo>
                  <a:pt x="135" y="206"/>
                </a:lnTo>
                <a:lnTo>
                  <a:pt x="153" y="215"/>
                </a:lnTo>
                <a:lnTo>
                  <a:pt x="162" y="233"/>
                </a:lnTo>
                <a:lnTo>
                  <a:pt x="234" y="117"/>
                </a:lnTo>
                <a:lnTo>
                  <a:pt x="297" y="0"/>
                </a:lnTo>
                <a:lnTo>
                  <a:pt x="225" y="0"/>
                </a:lnTo>
                <a:lnTo>
                  <a:pt x="144" y="0"/>
                </a:lnTo>
                <a:lnTo>
                  <a:pt x="72" y="0"/>
                </a:lnTo>
                <a:lnTo>
                  <a:pt x="0" y="0"/>
                </a:lnTo>
              </a:path>
            </a:pathLst>
          </a:custGeom>
          <a:solidFill>
            <a:srgbClr val="66FFCC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97" name="Freeform 355"/>
          <p:cNvSpPr>
            <a:spLocks/>
          </p:cNvSpPr>
          <p:nvPr/>
        </p:nvSpPr>
        <p:spPr bwMode="auto">
          <a:xfrm>
            <a:off x="3914410" y="3454400"/>
            <a:ext cx="423348" cy="409575"/>
          </a:xfrm>
          <a:custGeom>
            <a:avLst/>
            <a:gdLst>
              <a:gd name="T0" fmla="*/ 2147483647 w 300"/>
              <a:gd name="T1" fmla="*/ 0 h 258"/>
              <a:gd name="T2" fmla="*/ 2147483647 w 300"/>
              <a:gd name="T3" fmla="*/ 2147483647 h 258"/>
              <a:gd name="T4" fmla="*/ 0 w 300"/>
              <a:gd name="T5" fmla="*/ 2147483647 h 258"/>
              <a:gd name="T6" fmla="*/ 2147483647 w 300"/>
              <a:gd name="T7" fmla="*/ 2147483647 h 258"/>
              <a:gd name="T8" fmla="*/ 2147483647 w 300"/>
              <a:gd name="T9" fmla="*/ 2147483647 h 258"/>
              <a:gd name="T10" fmla="*/ 2147483647 w 300"/>
              <a:gd name="T11" fmla="*/ 2147483647 h 258"/>
              <a:gd name="T12" fmla="*/ 2147483647 w 300"/>
              <a:gd name="T13" fmla="*/ 2147483647 h 258"/>
              <a:gd name="T14" fmla="*/ 2147483647 w 300"/>
              <a:gd name="T15" fmla="*/ 2147483647 h 258"/>
              <a:gd name="T16" fmla="*/ 2147483647 w 300"/>
              <a:gd name="T17" fmla="*/ 2147483647 h 258"/>
              <a:gd name="T18" fmla="*/ 2147483647 w 300"/>
              <a:gd name="T19" fmla="*/ 2147483647 h 258"/>
              <a:gd name="T20" fmla="*/ 2147483647 w 300"/>
              <a:gd name="T21" fmla="*/ 2147483647 h 258"/>
              <a:gd name="T22" fmla="*/ 2147483647 w 300"/>
              <a:gd name="T23" fmla="*/ 2147483647 h 258"/>
              <a:gd name="T24" fmla="*/ 2147483647 w 300"/>
              <a:gd name="T25" fmla="*/ 2147483647 h 258"/>
              <a:gd name="T26" fmla="*/ 2147483647 w 300"/>
              <a:gd name="T27" fmla="*/ 2147483647 h 258"/>
              <a:gd name="T28" fmla="*/ 2147483647 w 300"/>
              <a:gd name="T29" fmla="*/ 2147483647 h 258"/>
              <a:gd name="T30" fmla="*/ 2147483647 w 300"/>
              <a:gd name="T31" fmla="*/ 2147483647 h 258"/>
              <a:gd name="T32" fmla="*/ 2147483647 w 300"/>
              <a:gd name="T33" fmla="*/ 0 h 258"/>
              <a:gd name="T34" fmla="*/ 2147483647 w 300"/>
              <a:gd name="T35" fmla="*/ 0 h 258"/>
              <a:gd name="T36" fmla="*/ 2147483647 w 300"/>
              <a:gd name="T37" fmla="*/ 0 h 258"/>
              <a:gd name="T38" fmla="*/ 2147483647 w 300"/>
              <a:gd name="T39" fmla="*/ 0 h 258"/>
              <a:gd name="T40" fmla="*/ 2147483647 w 300"/>
              <a:gd name="T41" fmla="*/ 0 h 2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00"/>
              <a:gd name="T64" fmla="*/ 0 h 258"/>
              <a:gd name="T65" fmla="*/ 300 w 300"/>
              <a:gd name="T66" fmla="*/ 258 h 2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00" h="258">
                <a:moveTo>
                  <a:pt x="136" y="0"/>
                </a:moveTo>
                <a:lnTo>
                  <a:pt x="72" y="116"/>
                </a:lnTo>
                <a:lnTo>
                  <a:pt x="0" y="231"/>
                </a:lnTo>
                <a:lnTo>
                  <a:pt x="54" y="231"/>
                </a:lnTo>
                <a:lnTo>
                  <a:pt x="109" y="231"/>
                </a:lnTo>
                <a:lnTo>
                  <a:pt x="136" y="214"/>
                </a:lnTo>
                <a:lnTo>
                  <a:pt x="164" y="205"/>
                </a:lnTo>
                <a:lnTo>
                  <a:pt x="182" y="231"/>
                </a:lnTo>
                <a:lnTo>
                  <a:pt x="191" y="258"/>
                </a:lnTo>
                <a:lnTo>
                  <a:pt x="218" y="231"/>
                </a:lnTo>
                <a:lnTo>
                  <a:pt x="246" y="205"/>
                </a:lnTo>
                <a:lnTo>
                  <a:pt x="273" y="231"/>
                </a:lnTo>
                <a:lnTo>
                  <a:pt x="300" y="258"/>
                </a:lnTo>
                <a:lnTo>
                  <a:pt x="300" y="178"/>
                </a:lnTo>
                <a:lnTo>
                  <a:pt x="300" y="107"/>
                </a:lnTo>
                <a:lnTo>
                  <a:pt x="246" y="54"/>
                </a:lnTo>
                <a:lnTo>
                  <a:pt x="191" y="0"/>
                </a:lnTo>
                <a:lnTo>
                  <a:pt x="182" y="0"/>
                </a:lnTo>
                <a:lnTo>
                  <a:pt x="164" y="0"/>
                </a:lnTo>
                <a:lnTo>
                  <a:pt x="155" y="0"/>
                </a:lnTo>
                <a:lnTo>
                  <a:pt x="136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98" name="Freeform 356"/>
          <p:cNvSpPr>
            <a:spLocks/>
          </p:cNvSpPr>
          <p:nvPr/>
        </p:nvSpPr>
        <p:spPr bwMode="auto">
          <a:xfrm>
            <a:off x="3649820" y="3779838"/>
            <a:ext cx="420235" cy="474662"/>
          </a:xfrm>
          <a:custGeom>
            <a:avLst/>
            <a:gdLst>
              <a:gd name="T0" fmla="*/ 2147483647 w 298"/>
              <a:gd name="T1" fmla="*/ 2147483647 h 299"/>
              <a:gd name="T2" fmla="*/ 2147483647 w 298"/>
              <a:gd name="T3" fmla="*/ 2147483647 h 299"/>
              <a:gd name="T4" fmla="*/ 2147483647 w 298"/>
              <a:gd name="T5" fmla="*/ 0 h 299"/>
              <a:gd name="T6" fmla="*/ 2147483647 w 298"/>
              <a:gd name="T7" fmla="*/ 2147483647 h 299"/>
              <a:gd name="T8" fmla="*/ 0 w 298"/>
              <a:gd name="T9" fmla="*/ 2147483647 h 299"/>
              <a:gd name="T10" fmla="*/ 2147483647 w 298"/>
              <a:gd name="T11" fmla="*/ 2147483647 h 299"/>
              <a:gd name="T12" fmla="*/ 2147483647 w 298"/>
              <a:gd name="T13" fmla="*/ 2147483647 h 299"/>
              <a:gd name="T14" fmla="*/ 2147483647 w 298"/>
              <a:gd name="T15" fmla="*/ 2147483647 h 299"/>
              <a:gd name="T16" fmla="*/ 2147483647 w 298"/>
              <a:gd name="T17" fmla="*/ 2147483647 h 299"/>
              <a:gd name="T18" fmla="*/ 2147483647 w 298"/>
              <a:gd name="T19" fmla="*/ 2147483647 h 299"/>
              <a:gd name="T20" fmla="*/ 2147483647 w 298"/>
              <a:gd name="T21" fmla="*/ 2147483647 h 299"/>
              <a:gd name="T22" fmla="*/ 2147483647 w 298"/>
              <a:gd name="T23" fmla="*/ 2147483647 h 299"/>
              <a:gd name="T24" fmla="*/ 2147483647 w 298"/>
              <a:gd name="T25" fmla="*/ 2147483647 h 299"/>
              <a:gd name="T26" fmla="*/ 2147483647 w 298"/>
              <a:gd name="T27" fmla="*/ 2147483647 h 299"/>
              <a:gd name="T28" fmla="*/ 2147483647 w 298"/>
              <a:gd name="T29" fmla="*/ 2147483647 h 299"/>
              <a:gd name="T30" fmla="*/ 2147483647 w 298"/>
              <a:gd name="T31" fmla="*/ 2147483647 h 299"/>
              <a:gd name="T32" fmla="*/ 2147483647 w 298"/>
              <a:gd name="T33" fmla="*/ 2147483647 h 2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8"/>
              <a:gd name="T52" fmla="*/ 0 h 299"/>
              <a:gd name="T53" fmla="*/ 298 w 298"/>
              <a:gd name="T54" fmla="*/ 299 h 29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8" h="299">
                <a:moveTo>
                  <a:pt x="190" y="27"/>
                </a:moveTo>
                <a:lnTo>
                  <a:pt x="181" y="9"/>
                </a:lnTo>
                <a:lnTo>
                  <a:pt x="163" y="0"/>
                </a:lnTo>
                <a:lnTo>
                  <a:pt x="81" y="81"/>
                </a:lnTo>
                <a:lnTo>
                  <a:pt x="0" y="163"/>
                </a:lnTo>
                <a:lnTo>
                  <a:pt x="18" y="172"/>
                </a:lnTo>
                <a:lnTo>
                  <a:pt x="27" y="190"/>
                </a:lnTo>
                <a:lnTo>
                  <a:pt x="27" y="245"/>
                </a:lnTo>
                <a:lnTo>
                  <a:pt x="27" y="299"/>
                </a:lnTo>
                <a:lnTo>
                  <a:pt x="163" y="299"/>
                </a:lnTo>
                <a:lnTo>
                  <a:pt x="298" y="299"/>
                </a:lnTo>
                <a:lnTo>
                  <a:pt x="298" y="163"/>
                </a:lnTo>
                <a:lnTo>
                  <a:pt x="298" y="27"/>
                </a:lnTo>
                <a:lnTo>
                  <a:pt x="271" y="27"/>
                </a:lnTo>
                <a:lnTo>
                  <a:pt x="244" y="27"/>
                </a:lnTo>
                <a:lnTo>
                  <a:pt x="217" y="27"/>
                </a:lnTo>
                <a:lnTo>
                  <a:pt x="190" y="27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099" name="Freeform 357"/>
          <p:cNvSpPr>
            <a:spLocks/>
          </p:cNvSpPr>
          <p:nvPr/>
        </p:nvSpPr>
        <p:spPr bwMode="auto">
          <a:xfrm>
            <a:off x="4070053" y="3779838"/>
            <a:ext cx="403114" cy="474662"/>
          </a:xfrm>
          <a:custGeom>
            <a:avLst/>
            <a:gdLst>
              <a:gd name="T0" fmla="*/ 0 w 286"/>
              <a:gd name="T1" fmla="*/ 2147483647 h 299"/>
              <a:gd name="T2" fmla="*/ 0 w 286"/>
              <a:gd name="T3" fmla="*/ 2147483647 h 299"/>
              <a:gd name="T4" fmla="*/ 0 w 286"/>
              <a:gd name="T5" fmla="*/ 2147483647 h 299"/>
              <a:gd name="T6" fmla="*/ 2147483647 w 286"/>
              <a:gd name="T7" fmla="*/ 2147483647 h 299"/>
              <a:gd name="T8" fmla="*/ 2147483647 w 286"/>
              <a:gd name="T9" fmla="*/ 2147483647 h 299"/>
              <a:gd name="T10" fmla="*/ 2147483647 w 286"/>
              <a:gd name="T11" fmla="*/ 2147483647 h 299"/>
              <a:gd name="T12" fmla="*/ 2147483647 w 286"/>
              <a:gd name="T13" fmla="*/ 2147483647 h 299"/>
              <a:gd name="T14" fmla="*/ 2147483647 w 286"/>
              <a:gd name="T15" fmla="*/ 2147483647 h 299"/>
              <a:gd name="T16" fmla="*/ 2147483647 w 286"/>
              <a:gd name="T17" fmla="*/ 2147483647 h 299"/>
              <a:gd name="T18" fmla="*/ 2147483647 w 286"/>
              <a:gd name="T19" fmla="*/ 2147483647 h 299"/>
              <a:gd name="T20" fmla="*/ 2147483647 w 286"/>
              <a:gd name="T21" fmla="*/ 2147483647 h 299"/>
              <a:gd name="T22" fmla="*/ 2147483647 w 286"/>
              <a:gd name="T23" fmla="*/ 2147483647 h 299"/>
              <a:gd name="T24" fmla="*/ 2147483647 w 286"/>
              <a:gd name="T25" fmla="*/ 2147483647 h 299"/>
              <a:gd name="T26" fmla="*/ 2147483647 w 286"/>
              <a:gd name="T27" fmla="*/ 2147483647 h 299"/>
              <a:gd name="T28" fmla="*/ 2147483647 w 286"/>
              <a:gd name="T29" fmla="*/ 2147483647 h 299"/>
              <a:gd name="T30" fmla="*/ 2147483647 w 286"/>
              <a:gd name="T31" fmla="*/ 2147483647 h 299"/>
              <a:gd name="T32" fmla="*/ 2147483647 w 286"/>
              <a:gd name="T33" fmla="*/ 0 h 299"/>
              <a:gd name="T34" fmla="*/ 2147483647 w 286"/>
              <a:gd name="T35" fmla="*/ 2147483647 h 299"/>
              <a:gd name="T36" fmla="*/ 2147483647 w 286"/>
              <a:gd name="T37" fmla="*/ 2147483647 h 299"/>
              <a:gd name="T38" fmla="*/ 2147483647 w 286"/>
              <a:gd name="T39" fmla="*/ 2147483647 h 299"/>
              <a:gd name="T40" fmla="*/ 2147483647 w 286"/>
              <a:gd name="T41" fmla="*/ 0 h 299"/>
              <a:gd name="T42" fmla="*/ 2147483647 w 286"/>
              <a:gd name="T43" fmla="*/ 0 h 299"/>
              <a:gd name="T44" fmla="*/ 2147483647 w 286"/>
              <a:gd name="T45" fmla="*/ 2147483647 h 299"/>
              <a:gd name="T46" fmla="*/ 2147483647 w 286"/>
              <a:gd name="T47" fmla="*/ 2147483647 h 299"/>
              <a:gd name="T48" fmla="*/ 0 w 286"/>
              <a:gd name="T49" fmla="*/ 2147483647 h 2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86"/>
              <a:gd name="T76" fmla="*/ 0 h 299"/>
              <a:gd name="T77" fmla="*/ 286 w 286"/>
              <a:gd name="T78" fmla="*/ 299 h 29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86" h="299">
                <a:moveTo>
                  <a:pt x="0" y="27"/>
                </a:moveTo>
                <a:lnTo>
                  <a:pt x="0" y="163"/>
                </a:lnTo>
                <a:lnTo>
                  <a:pt x="0" y="299"/>
                </a:lnTo>
                <a:lnTo>
                  <a:pt x="134" y="299"/>
                </a:lnTo>
                <a:lnTo>
                  <a:pt x="268" y="299"/>
                </a:lnTo>
                <a:lnTo>
                  <a:pt x="277" y="272"/>
                </a:lnTo>
                <a:lnTo>
                  <a:pt x="286" y="245"/>
                </a:lnTo>
                <a:lnTo>
                  <a:pt x="286" y="190"/>
                </a:lnTo>
                <a:lnTo>
                  <a:pt x="286" y="136"/>
                </a:lnTo>
                <a:lnTo>
                  <a:pt x="268" y="109"/>
                </a:lnTo>
                <a:lnTo>
                  <a:pt x="241" y="81"/>
                </a:lnTo>
                <a:lnTo>
                  <a:pt x="233" y="91"/>
                </a:lnTo>
                <a:lnTo>
                  <a:pt x="215" y="109"/>
                </a:lnTo>
                <a:lnTo>
                  <a:pt x="206" y="81"/>
                </a:lnTo>
                <a:lnTo>
                  <a:pt x="188" y="54"/>
                </a:lnTo>
                <a:lnTo>
                  <a:pt x="161" y="27"/>
                </a:lnTo>
                <a:lnTo>
                  <a:pt x="134" y="0"/>
                </a:lnTo>
                <a:lnTo>
                  <a:pt x="107" y="27"/>
                </a:lnTo>
                <a:lnTo>
                  <a:pt x="80" y="54"/>
                </a:lnTo>
                <a:lnTo>
                  <a:pt x="71" y="27"/>
                </a:lnTo>
                <a:lnTo>
                  <a:pt x="53" y="0"/>
                </a:lnTo>
                <a:lnTo>
                  <a:pt x="45" y="0"/>
                </a:lnTo>
                <a:lnTo>
                  <a:pt x="27" y="9"/>
                </a:lnTo>
                <a:lnTo>
                  <a:pt x="18" y="18"/>
                </a:lnTo>
                <a:lnTo>
                  <a:pt x="0" y="27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00" name="Freeform 358"/>
          <p:cNvSpPr>
            <a:spLocks/>
          </p:cNvSpPr>
          <p:nvPr/>
        </p:nvSpPr>
        <p:spPr bwMode="auto">
          <a:xfrm>
            <a:off x="4337758" y="3824288"/>
            <a:ext cx="479379" cy="469900"/>
          </a:xfrm>
          <a:custGeom>
            <a:avLst/>
            <a:gdLst>
              <a:gd name="T0" fmla="*/ 2147483647 w 340"/>
              <a:gd name="T1" fmla="*/ 2147483647 h 296"/>
              <a:gd name="T2" fmla="*/ 2147483647 w 340"/>
              <a:gd name="T3" fmla="*/ 2147483647 h 296"/>
              <a:gd name="T4" fmla="*/ 2147483647 w 340"/>
              <a:gd name="T5" fmla="*/ 2147483647 h 296"/>
              <a:gd name="T6" fmla="*/ 2147483647 w 340"/>
              <a:gd name="T7" fmla="*/ 2147483647 h 296"/>
              <a:gd name="T8" fmla="*/ 2147483647 w 340"/>
              <a:gd name="T9" fmla="*/ 2147483647 h 296"/>
              <a:gd name="T10" fmla="*/ 2147483647 w 340"/>
              <a:gd name="T11" fmla="*/ 2147483647 h 296"/>
              <a:gd name="T12" fmla="*/ 2147483647 w 340"/>
              <a:gd name="T13" fmla="*/ 2147483647 h 296"/>
              <a:gd name="T14" fmla="*/ 2147483647 w 340"/>
              <a:gd name="T15" fmla="*/ 2147483647 h 296"/>
              <a:gd name="T16" fmla="*/ 2147483647 w 340"/>
              <a:gd name="T17" fmla="*/ 2147483647 h 296"/>
              <a:gd name="T18" fmla="*/ 2147483647 w 340"/>
              <a:gd name="T19" fmla="*/ 2147483647 h 296"/>
              <a:gd name="T20" fmla="*/ 2147483647 w 340"/>
              <a:gd name="T21" fmla="*/ 2147483647 h 296"/>
              <a:gd name="T22" fmla="*/ 2147483647 w 340"/>
              <a:gd name="T23" fmla="*/ 2147483647 h 296"/>
              <a:gd name="T24" fmla="*/ 2147483647 w 340"/>
              <a:gd name="T25" fmla="*/ 2147483647 h 296"/>
              <a:gd name="T26" fmla="*/ 2147483647 w 340"/>
              <a:gd name="T27" fmla="*/ 2147483647 h 296"/>
              <a:gd name="T28" fmla="*/ 2147483647 w 340"/>
              <a:gd name="T29" fmla="*/ 2147483647 h 296"/>
              <a:gd name="T30" fmla="*/ 2147483647 w 340"/>
              <a:gd name="T31" fmla="*/ 2147483647 h 296"/>
              <a:gd name="T32" fmla="*/ 2147483647 w 340"/>
              <a:gd name="T33" fmla="*/ 2147483647 h 296"/>
              <a:gd name="T34" fmla="*/ 2147483647 w 340"/>
              <a:gd name="T35" fmla="*/ 2147483647 h 296"/>
              <a:gd name="T36" fmla="*/ 2147483647 w 340"/>
              <a:gd name="T37" fmla="*/ 2147483647 h 296"/>
              <a:gd name="T38" fmla="*/ 2147483647 w 340"/>
              <a:gd name="T39" fmla="*/ 2147483647 h 296"/>
              <a:gd name="T40" fmla="*/ 2147483647 w 340"/>
              <a:gd name="T41" fmla="*/ 0 h 296"/>
              <a:gd name="T42" fmla="*/ 2147483647 w 340"/>
              <a:gd name="T43" fmla="*/ 0 h 296"/>
              <a:gd name="T44" fmla="*/ 2147483647 w 340"/>
              <a:gd name="T45" fmla="*/ 0 h 296"/>
              <a:gd name="T46" fmla="*/ 2147483647 w 340"/>
              <a:gd name="T47" fmla="*/ 2147483647 h 296"/>
              <a:gd name="T48" fmla="*/ 0 w 340"/>
              <a:gd name="T49" fmla="*/ 2147483647 h 296"/>
              <a:gd name="T50" fmla="*/ 2147483647 w 340"/>
              <a:gd name="T51" fmla="*/ 2147483647 h 296"/>
              <a:gd name="T52" fmla="*/ 2147483647 w 340"/>
              <a:gd name="T53" fmla="*/ 2147483647 h 296"/>
              <a:gd name="T54" fmla="*/ 2147483647 w 340"/>
              <a:gd name="T55" fmla="*/ 2147483647 h 296"/>
              <a:gd name="T56" fmla="*/ 2147483647 w 340"/>
              <a:gd name="T57" fmla="*/ 2147483647 h 2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0"/>
              <a:gd name="T88" fmla="*/ 0 h 296"/>
              <a:gd name="T89" fmla="*/ 340 w 340"/>
              <a:gd name="T90" fmla="*/ 296 h 2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0" h="296">
                <a:moveTo>
                  <a:pt x="27" y="81"/>
                </a:moveTo>
                <a:lnTo>
                  <a:pt x="45" y="63"/>
                </a:lnTo>
                <a:lnTo>
                  <a:pt x="54" y="54"/>
                </a:lnTo>
                <a:lnTo>
                  <a:pt x="80" y="81"/>
                </a:lnTo>
                <a:lnTo>
                  <a:pt x="98" y="107"/>
                </a:lnTo>
                <a:lnTo>
                  <a:pt x="98" y="162"/>
                </a:lnTo>
                <a:lnTo>
                  <a:pt x="98" y="216"/>
                </a:lnTo>
                <a:lnTo>
                  <a:pt x="89" y="243"/>
                </a:lnTo>
                <a:lnTo>
                  <a:pt x="80" y="269"/>
                </a:lnTo>
                <a:lnTo>
                  <a:pt x="152" y="278"/>
                </a:lnTo>
                <a:lnTo>
                  <a:pt x="233" y="296"/>
                </a:lnTo>
                <a:lnTo>
                  <a:pt x="260" y="251"/>
                </a:lnTo>
                <a:lnTo>
                  <a:pt x="286" y="216"/>
                </a:lnTo>
                <a:lnTo>
                  <a:pt x="286" y="171"/>
                </a:lnTo>
                <a:lnTo>
                  <a:pt x="286" y="134"/>
                </a:lnTo>
                <a:lnTo>
                  <a:pt x="313" y="117"/>
                </a:lnTo>
                <a:lnTo>
                  <a:pt x="340" y="107"/>
                </a:lnTo>
                <a:lnTo>
                  <a:pt x="313" y="90"/>
                </a:lnTo>
                <a:lnTo>
                  <a:pt x="286" y="81"/>
                </a:lnTo>
                <a:lnTo>
                  <a:pt x="278" y="36"/>
                </a:lnTo>
                <a:lnTo>
                  <a:pt x="260" y="0"/>
                </a:lnTo>
                <a:lnTo>
                  <a:pt x="179" y="0"/>
                </a:lnTo>
                <a:lnTo>
                  <a:pt x="98" y="0"/>
                </a:lnTo>
                <a:lnTo>
                  <a:pt x="54" y="9"/>
                </a:lnTo>
                <a:lnTo>
                  <a:pt x="0" y="27"/>
                </a:lnTo>
                <a:lnTo>
                  <a:pt x="9" y="36"/>
                </a:lnTo>
                <a:lnTo>
                  <a:pt x="9" y="54"/>
                </a:lnTo>
                <a:lnTo>
                  <a:pt x="18" y="63"/>
                </a:lnTo>
                <a:lnTo>
                  <a:pt x="27" y="81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01" name="Freeform 359"/>
          <p:cNvSpPr>
            <a:spLocks/>
          </p:cNvSpPr>
          <p:nvPr/>
        </p:nvSpPr>
        <p:spPr bwMode="auto">
          <a:xfrm>
            <a:off x="4179004" y="3459166"/>
            <a:ext cx="524515" cy="409575"/>
          </a:xfrm>
          <a:custGeom>
            <a:avLst/>
            <a:gdLst>
              <a:gd name="T0" fmla="*/ 0 w 372"/>
              <a:gd name="T1" fmla="*/ 0 h 258"/>
              <a:gd name="T2" fmla="*/ 2147483647 w 372"/>
              <a:gd name="T3" fmla="*/ 2147483647 h 258"/>
              <a:gd name="T4" fmla="*/ 2147483647 w 372"/>
              <a:gd name="T5" fmla="*/ 2147483647 h 258"/>
              <a:gd name="T6" fmla="*/ 2147483647 w 372"/>
              <a:gd name="T7" fmla="*/ 2147483647 h 258"/>
              <a:gd name="T8" fmla="*/ 2147483647 w 372"/>
              <a:gd name="T9" fmla="*/ 2147483647 h 258"/>
              <a:gd name="T10" fmla="*/ 2147483647 w 372"/>
              <a:gd name="T11" fmla="*/ 2147483647 h 258"/>
              <a:gd name="T12" fmla="*/ 2147483647 w 372"/>
              <a:gd name="T13" fmla="*/ 2147483647 h 258"/>
              <a:gd name="T14" fmla="*/ 2147483647 w 372"/>
              <a:gd name="T15" fmla="*/ 2147483647 h 258"/>
              <a:gd name="T16" fmla="*/ 2147483647 w 372"/>
              <a:gd name="T17" fmla="*/ 2147483647 h 258"/>
              <a:gd name="T18" fmla="*/ 2147483647 w 372"/>
              <a:gd name="T19" fmla="*/ 2147483647 h 258"/>
              <a:gd name="T20" fmla="*/ 2147483647 w 372"/>
              <a:gd name="T21" fmla="*/ 2147483647 h 258"/>
              <a:gd name="T22" fmla="*/ 2147483647 w 372"/>
              <a:gd name="T23" fmla="*/ 2147483647 h 258"/>
              <a:gd name="T24" fmla="*/ 2147483647 w 372"/>
              <a:gd name="T25" fmla="*/ 0 h 258"/>
              <a:gd name="T26" fmla="*/ 2147483647 w 372"/>
              <a:gd name="T27" fmla="*/ 0 h 258"/>
              <a:gd name="T28" fmla="*/ 2147483647 w 372"/>
              <a:gd name="T29" fmla="*/ 0 h 258"/>
              <a:gd name="T30" fmla="*/ 2147483647 w 372"/>
              <a:gd name="T31" fmla="*/ 0 h 258"/>
              <a:gd name="T32" fmla="*/ 0 w 372"/>
              <a:gd name="T33" fmla="*/ 0 h 2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"/>
              <a:gd name="T52" fmla="*/ 0 h 258"/>
              <a:gd name="T53" fmla="*/ 372 w 372"/>
              <a:gd name="T54" fmla="*/ 258 h 2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" h="258">
                <a:moveTo>
                  <a:pt x="0" y="0"/>
                </a:moveTo>
                <a:lnTo>
                  <a:pt x="54" y="54"/>
                </a:lnTo>
                <a:lnTo>
                  <a:pt x="109" y="107"/>
                </a:lnTo>
                <a:lnTo>
                  <a:pt x="109" y="178"/>
                </a:lnTo>
                <a:lnTo>
                  <a:pt x="109" y="258"/>
                </a:lnTo>
                <a:lnTo>
                  <a:pt x="163" y="240"/>
                </a:lnTo>
                <a:lnTo>
                  <a:pt x="209" y="231"/>
                </a:lnTo>
                <a:lnTo>
                  <a:pt x="291" y="231"/>
                </a:lnTo>
                <a:lnTo>
                  <a:pt x="372" y="231"/>
                </a:lnTo>
                <a:lnTo>
                  <a:pt x="345" y="187"/>
                </a:lnTo>
                <a:lnTo>
                  <a:pt x="318" y="160"/>
                </a:lnTo>
                <a:lnTo>
                  <a:pt x="291" y="80"/>
                </a:lnTo>
                <a:lnTo>
                  <a:pt x="263" y="0"/>
                </a:lnTo>
                <a:lnTo>
                  <a:pt x="200" y="0"/>
                </a:lnTo>
                <a:lnTo>
                  <a:pt x="136" y="0"/>
                </a:lnTo>
                <a:lnTo>
                  <a:pt x="72" y="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02" name="Freeform 360"/>
          <p:cNvSpPr>
            <a:spLocks/>
          </p:cNvSpPr>
          <p:nvPr/>
        </p:nvSpPr>
        <p:spPr bwMode="auto">
          <a:xfrm>
            <a:off x="4337760" y="2938463"/>
            <a:ext cx="438912" cy="514350"/>
          </a:xfrm>
          <a:custGeom>
            <a:avLst/>
            <a:gdLst>
              <a:gd name="T0" fmla="*/ 0 w 311"/>
              <a:gd name="T1" fmla="*/ 0 h 324"/>
              <a:gd name="T2" fmla="*/ 0 w 311"/>
              <a:gd name="T3" fmla="*/ 2147483647 h 324"/>
              <a:gd name="T4" fmla="*/ 0 w 311"/>
              <a:gd name="T5" fmla="*/ 2147483647 h 324"/>
              <a:gd name="T6" fmla="*/ 2147483647 w 311"/>
              <a:gd name="T7" fmla="*/ 2147483647 h 324"/>
              <a:gd name="T8" fmla="*/ 2147483647 w 311"/>
              <a:gd name="T9" fmla="*/ 2147483647 h 324"/>
              <a:gd name="T10" fmla="*/ 2147483647 w 311"/>
              <a:gd name="T11" fmla="*/ 2147483647 h 324"/>
              <a:gd name="T12" fmla="*/ 2147483647 w 311"/>
              <a:gd name="T13" fmla="*/ 2147483647 h 324"/>
              <a:gd name="T14" fmla="*/ 2147483647 w 311"/>
              <a:gd name="T15" fmla="*/ 2147483647 h 324"/>
              <a:gd name="T16" fmla="*/ 2147483647 w 311"/>
              <a:gd name="T17" fmla="*/ 2147483647 h 324"/>
              <a:gd name="T18" fmla="*/ 2147483647 w 311"/>
              <a:gd name="T19" fmla="*/ 2147483647 h 324"/>
              <a:gd name="T20" fmla="*/ 2147483647 w 311"/>
              <a:gd name="T21" fmla="*/ 2147483647 h 324"/>
              <a:gd name="T22" fmla="*/ 2147483647 w 311"/>
              <a:gd name="T23" fmla="*/ 0 h 324"/>
              <a:gd name="T24" fmla="*/ 0 w 311"/>
              <a:gd name="T25" fmla="*/ 0 h 3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1"/>
              <a:gd name="T40" fmla="*/ 0 h 324"/>
              <a:gd name="T41" fmla="*/ 311 w 311"/>
              <a:gd name="T42" fmla="*/ 324 h 3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1" h="324">
                <a:moveTo>
                  <a:pt x="0" y="0"/>
                </a:moveTo>
                <a:lnTo>
                  <a:pt x="0" y="162"/>
                </a:lnTo>
                <a:lnTo>
                  <a:pt x="0" y="324"/>
                </a:lnTo>
                <a:lnTo>
                  <a:pt x="151" y="324"/>
                </a:lnTo>
                <a:lnTo>
                  <a:pt x="311" y="324"/>
                </a:lnTo>
                <a:lnTo>
                  <a:pt x="311" y="171"/>
                </a:lnTo>
                <a:lnTo>
                  <a:pt x="311" y="27"/>
                </a:lnTo>
                <a:lnTo>
                  <a:pt x="231" y="27"/>
                </a:lnTo>
                <a:lnTo>
                  <a:pt x="151" y="27"/>
                </a:lnTo>
                <a:lnTo>
                  <a:pt x="115" y="18"/>
                </a:lnTo>
                <a:lnTo>
                  <a:pt x="80" y="9"/>
                </a:lnTo>
                <a:lnTo>
                  <a:pt x="44" y="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03" name="Freeform 361"/>
          <p:cNvSpPr>
            <a:spLocks/>
          </p:cNvSpPr>
          <p:nvPr/>
        </p:nvSpPr>
        <p:spPr bwMode="auto">
          <a:xfrm>
            <a:off x="4776670" y="3024191"/>
            <a:ext cx="535410" cy="428625"/>
          </a:xfrm>
          <a:custGeom>
            <a:avLst/>
            <a:gdLst>
              <a:gd name="T0" fmla="*/ 2147483647 w 380"/>
              <a:gd name="T1" fmla="*/ 0 h 270"/>
              <a:gd name="T2" fmla="*/ 2147483647 w 380"/>
              <a:gd name="T3" fmla="*/ 2147483647 h 270"/>
              <a:gd name="T4" fmla="*/ 2147483647 w 380"/>
              <a:gd name="T5" fmla="*/ 2147483647 h 270"/>
              <a:gd name="T6" fmla="*/ 2147483647 w 380"/>
              <a:gd name="T7" fmla="*/ 2147483647 h 270"/>
              <a:gd name="T8" fmla="*/ 0 w 380"/>
              <a:gd name="T9" fmla="*/ 2147483647 h 270"/>
              <a:gd name="T10" fmla="*/ 0 w 380"/>
              <a:gd name="T11" fmla="*/ 2147483647 h 270"/>
              <a:gd name="T12" fmla="*/ 0 w 380"/>
              <a:gd name="T13" fmla="*/ 2147483647 h 270"/>
              <a:gd name="T14" fmla="*/ 2147483647 w 380"/>
              <a:gd name="T15" fmla="*/ 2147483647 h 270"/>
              <a:gd name="T16" fmla="*/ 2147483647 w 380"/>
              <a:gd name="T17" fmla="*/ 2147483647 h 270"/>
              <a:gd name="T18" fmla="*/ 2147483647 w 380"/>
              <a:gd name="T19" fmla="*/ 2147483647 h 270"/>
              <a:gd name="T20" fmla="*/ 2147483647 w 380"/>
              <a:gd name="T21" fmla="*/ 2147483647 h 270"/>
              <a:gd name="T22" fmla="*/ 2147483647 w 380"/>
              <a:gd name="T23" fmla="*/ 2147483647 h 270"/>
              <a:gd name="T24" fmla="*/ 2147483647 w 380"/>
              <a:gd name="T25" fmla="*/ 2147483647 h 270"/>
              <a:gd name="T26" fmla="*/ 2147483647 w 380"/>
              <a:gd name="T27" fmla="*/ 2147483647 h 270"/>
              <a:gd name="T28" fmla="*/ 2147483647 w 380"/>
              <a:gd name="T29" fmla="*/ 2147483647 h 270"/>
              <a:gd name="T30" fmla="*/ 2147483647 w 380"/>
              <a:gd name="T31" fmla="*/ 2147483647 h 270"/>
              <a:gd name="T32" fmla="*/ 2147483647 w 380"/>
              <a:gd name="T33" fmla="*/ 2147483647 h 270"/>
              <a:gd name="T34" fmla="*/ 2147483647 w 380"/>
              <a:gd name="T35" fmla="*/ 2147483647 h 270"/>
              <a:gd name="T36" fmla="*/ 2147483647 w 380"/>
              <a:gd name="T37" fmla="*/ 0 h 270"/>
              <a:gd name="T38" fmla="*/ 2147483647 w 380"/>
              <a:gd name="T39" fmla="*/ 0 h 270"/>
              <a:gd name="T40" fmla="*/ 2147483647 w 380"/>
              <a:gd name="T41" fmla="*/ 0 h 270"/>
              <a:gd name="T42" fmla="*/ 2147483647 w 380"/>
              <a:gd name="T43" fmla="*/ 0 h 270"/>
              <a:gd name="T44" fmla="*/ 2147483647 w 380"/>
              <a:gd name="T45" fmla="*/ 0 h 27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80"/>
              <a:gd name="T70" fmla="*/ 0 h 270"/>
              <a:gd name="T71" fmla="*/ 380 w 380"/>
              <a:gd name="T72" fmla="*/ 270 h 27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80" h="270">
                <a:moveTo>
                  <a:pt x="190" y="0"/>
                </a:moveTo>
                <a:lnTo>
                  <a:pt x="190" y="9"/>
                </a:lnTo>
                <a:lnTo>
                  <a:pt x="190" y="27"/>
                </a:lnTo>
                <a:lnTo>
                  <a:pt x="99" y="27"/>
                </a:lnTo>
                <a:lnTo>
                  <a:pt x="0" y="27"/>
                </a:lnTo>
                <a:lnTo>
                  <a:pt x="0" y="144"/>
                </a:lnTo>
                <a:lnTo>
                  <a:pt x="0" y="270"/>
                </a:lnTo>
                <a:lnTo>
                  <a:pt x="72" y="270"/>
                </a:lnTo>
                <a:lnTo>
                  <a:pt x="135" y="270"/>
                </a:lnTo>
                <a:lnTo>
                  <a:pt x="190" y="225"/>
                </a:lnTo>
                <a:lnTo>
                  <a:pt x="245" y="189"/>
                </a:lnTo>
                <a:lnTo>
                  <a:pt x="299" y="225"/>
                </a:lnTo>
                <a:lnTo>
                  <a:pt x="353" y="270"/>
                </a:lnTo>
                <a:lnTo>
                  <a:pt x="371" y="243"/>
                </a:lnTo>
                <a:lnTo>
                  <a:pt x="380" y="216"/>
                </a:lnTo>
                <a:lnTo>
                  <a:pt x="353" y="199"/>
                </a:lnTo>
                <a:lnTo>
                  <a:pt x="326" y="189"/>
                </a:lnTo>
                <a:lnTo>
                  <a:pt x="353" y="90"/>
                </a:lnTo>
                <a:lnTo>
                  <a:pt x="380" y="0"/>
                </a:lnTo>
                <a:lnTo>
                  <a:pt x="335" y="0"/>
                </a:lnTo>
                <a:lnTo>
                  <a:pt x="281" y="0"/>
                </a:lnTo>
                <a:lnTo>
                  <a:pt x="236" y="0"/>
                </a:lnTo>
                <a:lnTo>
                  <a:pt x="190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04" name="Freeform 362"/>
          <p:cNvSpPr>
            <a:spLocks/>
          </p:cNvSpPr>
          <p:nvPr/>
        </p:nvSpPr>
        <p:spPr bwMode="auto">
          <a:xfrm>
            <a:off x="4550988" y="3454403"/>
            <a:ext cx="607006" cy="538163"/>
          </a:xfrm>
          <a:custGeom>
            <a:avLst/>
            <a:gdLst>
              <a:gd name="T0" fmla="*/ 0 w 430"/>
              <a:gd name="T1" fmla="*/ 0 h 339"/>
              <a:gd name="T2" fmla="*/ 2147483647 w 430"/>
              <a:gd name="T3" fmla="*/ 2147483647 h 339"/>
              <a:gd name="T4" fmla="*/ 2147483647 w 430"/>
              <a:gd name="T5" fmla="*/ 2147483647 h 339"/>
              <a:gd name="T6" fmla="*/ 2147483647 w 430"/>
              <a:gd name="T7" fmla="*/ 2147483647 h 339"/>
              <a:gd name="T8" fmla="*/ 2147483647 w 430"/>
              <a:gd name="T9" fmla="*/ 2147483647 h 339"/>
              <a:gd name="T10" fmla="*/ 2147483647 w 430"/>
              <a:gd name="T11" fmla="*/ 2147483647 h 339"/>
              <a:gd name="T12" fmla="*/ 2147483647 w 430"/>
              <a:gd name="T13" fmla="*/ 2147483647 h 339"/>
              <a:gd name="T14" fmla="*/ 2147483647 w 430"/>
              <a:gd name="T15" fmla="*/ 2147483647 h 339"/>
              <a:gd name="T16" fmla="*/ 2147483647 w 430"/>
              <a:gd name="T17" fmla="*/ 2147483647 h 339"/>
              <a:gd name="T18" fmla="*/ 2147483647 w 430"/>
              <a:gd name="T19" fmla="*/ 2147483647 h 339"/>
              <a:gd name="T20" fmla="*/ 2147483647 w 430"/>
              <a:gd name="T21" fmla="*/ 2147483647 h 339"/>
              <a:gd name="T22" fmla="*/ 2147483647 w 430"/>
              <a:gd name="T23" fmla="*/ 2147483647 h 339"/>
              <a:gd name="T24" fmla="*/ 2147483647 w 430"/>
              <a:gd name="T25" fmla="*/ 2147483647 h 339"/>
              <a:gd name="T26" fmla="*/ 2147483647 w 430"/>
              <a:gd name="T27" fmla="*/ 2147483647 h 339"/>
              <a:gd name="T28" fmla="*/ 2147483647 w 430"/>
              <a:gd name="T29" fmla="*/ 2147483647 h 339"/>
              <a:gd name="T30" fmla="*/ 2147483647 w 430"/>
              <a:gd name="T31" fmla="*/ 2147483647 h 339"/>
              <a:gd name="T32" fmla="*/ 2147483647 w 430"/>
              <a:gd name="T33" fmla="*/ 2147483647 h 339"/>
              <a:gd name="T34" fmla="*/ 2147483647 w 430"/>
              <a:gd name="T35" fmla="*/ 2147483647 h 339"/>
              <a:gd name="T36" fmla="*/ 2147483647 w 430"/>
              <a:gd name="T37" fmla="*/ 2147483647 h 339"/>
              <a:gd name="T38" fmla="*/ 2147483647 w 430"/>
              <a:gd name="T39" fmla="*/ 2147483647 h 339"/>
              <a:gd name="T40" fmla="*/ 2147483647 w 430"/>
              <a:gd name="T41" fmla="*/ 0 h 339"/>
              <a:gd name="T42" fmla="*/ 2147483647 w 430"/>
              <a:gd name="T43" fmla="*/ 0 h 339"/>
              <a:gd name="T44" fmla="*/ 2147483647 w 430"/>
              <a:gd name="T45" fmla="*/ 0 h 339"/>
              <a:gd name="T46" fmla="*/ 2147483647 w 430"/>
              <a:gd name="T47" fmla="*/ 0 h 339"/>
              <a:gd name="T48" fmla="*/ 0 w 430"/>
              <a:gd name="T49" fmla="*/ 0 h 33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30"/>
              <a:gd name="T76" fmla="*/ 0 h 339"/>
              <a:gd name="T77" fmla="*/ 430 w 430"/>
              <a:gd name="T78" fmla="*/ 339 h 33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30" h="339">
                <a:moveTo>
                  <a:pt x="0" y="0"/>
                </a:moveTo>
                <a:lnTo>
                  <a:pt x="27" y="80"/>
                </a:lnTo>
                <a:lnTo>
                  <a:pt x="54" y="161"/>
                </a:lnTo>
                <a:lnTo>
                  <a:pt x="80" y="188"/>
                </a:lnTo>
                <a:lnTo>
                  <a:pt x="107" y="232"/>
                </a:lnTo>
                <a:lnTo>
                  <a:pt x="125" y="268"/>
                </a:lnTo>
                <a:lnTo>
                  <a:pt x="134" y="312"/>
                </a:lnTo>
                <a:lnTo>
                  <a:pt x="161" y="321"/>
                </a:lnTo>
                <a:lnTo>
                  <a:pt x="188" y="339"/>
                </a:lnTo>
                <a:lnTo>
                  <a:pt x="260" y="286"/>
                </a:lnTo>
                <a:lnTo>
                  <a:pt x="323" y="232"/>
                </a:lnTo>
                <a:lnTo>
                  <a:pt x="376" y="232"/>
                </a:lnTo>
                <a:lnTo>
                  <a:pt x="430" y="232"/>
                </a:lnTo>
                <a:lnTo>
                  <a:pt x="394" y="205"/>
                </a:lnTo>
                <a:lnTo>
                  <a:pt x="350" y="178"/>
                </a:lnTo>
                <a:lnTo>
                  <a:pt x="367" y="170"/>
                </a:lnTo>
                <a:lnTo>
                  <a:pt x="376" y="161"/>
                </a:lnTo>
                <a:lnTo>
                  <a:pt x="341" y="107"/>
                </a:lnTo>
                <a:lnTo>
                  <a:pt x="296" y="54"/>
                </a:lnTo>
                <a:lnTo>
                  <a:pt x="296" y="27"/>
                </a:lnTo>
                <a:lnTo>
                  <a:pt x="296" y="0"/>
                </a:lnTo>
                <a:lnTo>
                  <a:pt x="224" y="0"/>
                </a:lnTo>
                <a:lnTo>
                  <a:pt x="143" y="0"/>
                </a:lnTo>
                <a:lnTo>
                  <a:pt x="72" y="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05" name="Freeform 363"/>
          <p:cNvSpPr>
            <a:spLocks/>
          </p:cNvSpPr>
          <p:nvPr/>
        </p:nvSpPr>
        <p:spPr bwMode="auto">
          <a:xfrm>
            <a:off x="4968112" y="3324225"/>
            <a:ext cx="303503" cy="382588"/>
          </a:xfrm>
          <a:custGeom>
            <a:avLst/>
            <a:gdLst>
              <a:gd name="T0" fmla="*/ 0 w 215"/>
              <a:gd name="T1" fmla="*/ 2147483647 h 241"/>
              <a:gd name="T2" fmla="*/ 0 w 215"/>
              <a:gd name="T3" fmla="*/ 2147483647 h 241"/>
              <a:gd name="T4" fmla="*/ 0 w 215"/>
              <a:gd name="T5" fmla="*/ 2147483647 h 241"/>
              <a:gd name="T6" fmla="*/ 2147483647 w 215"/>
              <a:gd name="T7" fmla="*/ 2147483647 h 241"/>
              <a:gd name="T8" fmla="*/ 2147483647 w 215"/>
              <a:gd name="T9" fmla="*/ 2147483647 h 241"/>
              <a:gd name="T10" fmla="*/ 2147483647 w 215"/>
              <a:gd name="T11" fmla="*/ 2147483647 h 241"/>
              <a:gd name="T12" fmla="*/ 2147483647 w 215"/>
              <a:gd name="T13" fmla="*/ 2147483647 h 241"/>
              <a:gd name="T14" fmla="*/ 2147483647 w 215"/>
              <a:gd name="T15" fmla="*/ 2147483647 h 241"/>
              <a:gd name="T16" fmla="*/ 2147483647 w 215"/>
              <a:gd name="T17" fmla="*/ 0 h 241"/>
              <a:gd name="T18" fmla="*/ 2147483647 w 215"/>
              <a:gd name="T19" fmla="*/ 2147483647 h 241"/>
              <a:gd name="T20" fmla="*/ 2147483647 w 215"/>
              <a:gd name="T21" fmla="*/ 2147483647 h 241"/>
              <a:gd name="T22" fmla="*/ 2147483647 w 215"/>
              <a:gd name="T23" fmla="*/ 2147483647 h 241"/>
              <a:gd name="T24" fmla="*/ 0 w 215"/>
              <a:gd name="T25" fmla="*/ 2147483647 h 2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5"/>
              <a:gd name="T40" fmla="*/ 0 h 241"/>
              <a:gd name="T41" fmla="*/ 215 w 215"/>
              <a:gd name="T42" fmla="*/ 241 h 2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5" h="241">
                <a:moveTo>
                  <a:pt x="0" y="80"/>
                </a:moveTo>
                <a:lnTo>
                  <a:pt x="0" y="107"/>
                </a:lnTo>
                <a:lnTo>
                  <a:pt x="0" y="134"/>
                </a:lnTo>
                <a:lnTo>
                  <a:pt x="45" y="188"/>
                </a:lnTo>
                <a:lnTo>
                  <a:pt x="81" y="241"/>
                </a:lnTo>
                <a:lnTo>
                  <a:pt x="152" y="161"/>
                </a:lnTo>
                <a:lnTo>
                  <a:pt x="215" y="80"/>
                </a:lnTo>
                <a:lnTo>
                  <a:pt x="161" y="36"/>
                </a:lnTo>
                <a:lnTo>
                  <a:pt x="108" y="0"/>
                </a:lnTo>
                <a:lnTo>
                  <a:pt x="81" y="18"/>
                </a:lnTo>
                <a:lnTo>
                  <a:pt x="54" y="36"/>
                </a:lnTo>
                <a:lnTo>
                  <a:pt x="27" y="54"/>
                </a:lnTo>
                <a:lnTo>
                  <a:pt x="0" y="80"/>
                </a:lnTo>
              </a:path>
            </a:pathLst>
          </a:custGeom>
          <a:solidFill>
            <a:srgbClr val="66FFCC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06" name="Freeform 364"/>
          <p:cNvSpPr>
            <a:spLocks/>
          </p:cNvSpPr>
          <p:nvPr/>
        </p:nvSpPr>
        <p:spPr bwMode="auto">
          <a:xfrm>
            <a:off x="5041262" y="3365500"/>
            <a:ext cx="610119" cy="458788"/>
          </a:xfrm>
          <a:custGeom>
            <a:avLst/>
            <a:gdLst>
              <a:gd name="T0" fmla="*/ 2147483647 w 432"/>
              <a:gd name="T1" fmla="*/ 0 h 289"/>
              <a:gd name="T2" fmla="*/ 2147483647 w 432"/>
              <a:gd name="T3" fmla="*/ 2147483647 h 289"/>
              <a:gd name="T4" fmla="*/ 2147483647 w 432"/>
              <a:gd name="T5" fmla="*/ 2147483647 h 289"/>
              <a:gd name="T6" fmla="*/ 2147483647 w 432"/>
              <a:gd name="T7" fmla="*/ 2147483647 h 289"/>
              <a:gd name="T8" fmla="*/ 2147483647 w 432"/>
              <a:gd name="T9" fmla="*/ 2147483647 h 289"/>
              <a:gd name="T10" fmla="*/ 2147483647 w 432"/>
              <a:gd name="T11" fmla="*/ 2147483647 h 289"/>
              <a:gd name="T12" fmla="*/ 0 w 432"/>
              <a:gd name="T13" fmla="*/ 2147483647 h 289"/>
              <a:gd name="T14" fmla="*/ 2147483647 w 432"/>
              <a:gd name="T15" fmla="*/ 2147483647 h 289"/>
              <a:gd name="T16" fmla="*/ 2147483647 w 432"/>
              <a:gd name="T17" fmla="*/ 2147483647 h 289"/>
              <a:gd name="T18" fmla="*/ 2147483647 w 432"/>
              <a:gd name="T19" fmla="*/ 2147483647 h 289"/>
              <a:gd name="T20" fmla="*/ 2147483647 w 432"/>
              <a:gd name="T21" fmla="*/ 2147483647 h 289"/>
              <a:gd name="T22" fmla="*/ 2147483647 w 432"/>
              <a:gd name="T23" fmla="*/ 2147483647 h 289"/>
              <a:gd name="T24" fmla="*/ 2147483647 w 432"/>
              <a:gd name="T25" fmla="*/ 2147483647 h 289"/>
              <a:gd name="T26" fmla="*/ 2147483647 w 432"/>
              <a:gd name="T27" fmla="*/ 2147483647 h 289"/>
              <a:gd name="T28" fmla="*/ 2147483647 w 432"/>
              <a:gd name="T29" fmla="*/ 2147483647 h 289"/>
              <a:gd name="T30" fmla="*/ 2147483647 w 432"/>
              <a:gd name="T31" fmla="*/ 2147483647 h 289"/>
              <a:gd name="T32" fmla="*/ 2147483647 w 432"/>
              <a:gd name="T33" fmla="*/ 2147483647 h 289"/>
              <a:gd name="T34" fmla="*/ 2147483647 w 432"/>
              <a:gd name="T35" fmla="*/ 2147483647 h 289"/>
              <a:gd name="T36" fmla="*/ 2147483647 w 432"/>
              <a:gd name="T37" fmla="*/ 2147483647 h 289"/>
              <a:gd name="T38" fmla="*/ 2147483647 w 432"/>
              <a:gd name="T39" fmla="*/ 0 h 289"/>
              <a:gd name="T40" fmla="*/ 2147483647 w 432"/>
              <a:gd name="T41" fmla="*/ 0 h 2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32"/>
              <a:gd name="T64" fmla="*/ 0 h 289"/>
              <a:gd name="T65" fmla="*/ 432 w 432"/>
              <a:gd name="T66" fmla="*/ 289 h 28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32" h="289">
                <a:moveTo>
                  <a:pt x="189" y="0"/>
                </a:moveTo>
                <a:lnTo>
                  <a:pt x="180" y="27"/>
                </a:lnTo>
                <a:lnTo>
                  <a:pt x="162" y="54"/>
                </a:lnTo>
                <a:lnTo>
                  <a:pt x="99" y="136"/>
                </a:lnTo>
                <a:lnTo>
                  <a:pt x="27" y="217"/>
                </a:lnTo>
                <a:lnTo>
                  <a:pt x="18" y="226"/>
                </a:lnTo>
                <a:lnTo>
                  <a:pt x="0" y="235"/>
                </a:lnTo>
                <a:lnTo>
                  <a:pt x="45" y="262"/>
                </a:lnTo>
                <a:lnTo>
                  <a:pt x="81" y="289"/>
                </a:lnTo>
                <a:lnTo>
                  <a:pt x="180" y="262"/>
                </a:lnTo>
                <a:lnTo>
                  <a:pt x="270" y="235"/>
                </a:lnTo>
                <a:lnTo>
                  <a:pt x="324" y="235"/>
                </a:lnTo>
                <a:lnTo>
                  <a:pt x="378" y="235"/>
                </a:lnTo>
                <a:lnTo>
                  <a:pt x="405" y="217"/>
                </a:lnTo>
                <a:lnTo>
                  <a:pt x="432" y="190"/>
                </a:lnTo>
                <a:lnTo>
                  <a:pt x="378" y="109"/>
                </a:lnTo>
                <a:lnTo>
                  <a:pt x="324" y="27"/>
                </a:lnTo>
                <a:lnTo>
                  <a:pt x="288" y="18"/>
                </a:lnTo>
                <a:lnTo>
                  <a:pt x="252" y="9"/>
                </a:lnTo>
                <a:lnTo>
                  <a:pt x="225" y="0"/>
                </a:lnTo>
                <a:lnTo>
                  <a:pt x="189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07" name="Freeform 365"/>
          <p:cNvSpPr>
            <a:spLocks/>
          </p:cNvSpPr>
          <p:nvPr/>
        </p:nvSpPr>
        <p:spPr bwMode="auto">
          <a:xfrm>
            <a:off x="4673947" y="3992563"/>
            <a:ext cx="258367" cy="512762"/>
          </a:xfrm>
          <a:custGeom>
            <a:avLst/>
            <a:gdLst>
              <a:gd name="T0" fmla="*/ 2147483647 w 183"/>
              <a:gd name="T1" fmla="*/ 0 h 323"/>
              <a:gd name="T2" fmla="*/ 2147483647 w 183"/>
              <a:gd name="T3" fmla="*/ 2147483647 h 323"/>
              <a:gd name="T4" fmla="*/ 2147483647 w 183"/>
              <a:gd name="T5" fmla="*/ 2147483647 h 323"/>
              <a:gd name="T6" fmla="*/ 2147483647 w 183"/>
              <a:gd name="T7" fmla="*/ 2147483647 h 323"/>
              <a:gd name="T8" fmla="*/ 2147483647 w 183"/>
              <a:gd name="T9" fmla="*/ 2147483647 h 323"/>
              <a:gd name="T10" fmla="*/ 2147483647 w 183"/>
              <a:gd name="T11" fmla="*/ 2147483647 h 323"/>
              <a:gd name="T12" fmla="*/ 0 w 183"/>
              <a:gd name="T13" fmla="*/ 2147483647 h 323"/>
              <a:gd name="T14" fmla="*/ 2147483647 w 183"/>
              <a:gd name="T15" fmla="*/ 2147483647 h 323"/>
              <a:gd name="T16" fmla="*/ 2147483647 w 183"/>
              <a:gd name="T17" fmla="*/ 2147483647 h 323"/>
              <a:gd name="T18" fmla="*/ 2147483647 w 183"/>
              <a:gd name="T19" fmla="*/ 2147483647 h 323"/>
              <a:gd name="T20" fmla="*/ 2147483647 w 183"/>
              <a:gd name="T21" fmla="*/ 2147483647 h 323"/>
              <a:gd name="T22" fmla="*/ 2147483647 w 183"/>
              <a:gd name="T23" fmla="*/ 2147483647 h 323"/>
              <a:gd name="T24" fmla="*/ 2147483647 w 183"/>
              <a:gd name="T25" fmla="*/ 2147483647 h 323"/>
              <a:gd name="T26" fmla="*/ 2147483647 w 183"/>
              <a:gd name="T27" fmla="*/ 2147483647 h 323"/>
              <a:gd name="T28" fmla="*/ 2147483647 w 183"/>
              <a:gd name="T29" fmla="*/ 2147483647 h 323"/>
              <a:gd name="T30" fmla="*/ 2147483647 w 183"/>
              <a:gd name="T31" fmla="*/ 2147483647 h 323"/>
              <a:gd name="T32" fmla="*/ 2147483647 w 183"/>
              <a:gd name="T33" fmla="*/ 0 h 3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3"/>
              <a:gd name="T52" fmla="*/ 0 h 323"/>
              <a:gd name="T53" fmla="*/ 183 w 183"/>
              <a:gd name="T54" fmla="*/ 323 h 3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3" h="323">
                <a:moveTo>
                  <a:pt x="105" y="0"/>
                </a:moveTo>
                <a:lnTo>
                  <a:pt x="78" y="9"/>
                </a:lnTo>
                <a:lnTo>
                  <a:pt x="52" y="27"/>
                </a:lnTo>
                <a:lnTo>
                  <a:pt x="52" y="63"/>
                </a:lnTo>
                <a:lnTo>
                  <a:pt x="52" y="108"/>
                </a:lnTo>
                <a:lnTo>
                  <a:pt x="26" y="144"/>
                </a:lnTo>
                <a:lnTo>
                  <a:pt x="0" y="188"/>
                </a:lnTo>
                <a:lnTo>
                  <a:pt x="52" y="252"/>
                </a:lnTo>
                <a:lnTo>
                  <a:pt x="105" y="323"/>
                </a:lnTo>
                <a:lnTo>
                  <a:pt x="148" y="252"/>
                </a:lnTo>
                <a:lnTo>
                  <a:pt x="183" y="188"/>
                </a:lnTo>
                <a:lnTo>
                  <a:pt x="183" y="135"/>
                </a:lnTo>
                <a:lnTo>
                  <a:pt x="183" y="81"/>
                </a:lnTo>
                <a:lnTo>
                  <a:pt x="166" y="54"/>
                </a:lnTo>
                <a:lnTo>
                  <a:pt x="140" y="36"/>
                </a:lnTo>
                <a:lnTo>
                  <a:pt x="122" y="18"/>
                </a:lnTo>
                <a:lnTo>
                  <a:pt x="105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08" name="Freeform 366"/>
          <p:cNvSpPr>
            <a:spLocks/>
          </p:cNvSpPr>
          <p:nvPr/>
        </p:nvSpPr>
        <p:spPr bwMode="auto">
          <a:xfrm>
            <a:off x="4817137" y="3825876"/>
            <a:ext cx="379768" cy="428625"/>
          </a:xfrm>
          <a:custGeom>
            <a:avLst/>
            <a:gdLst>
              <a:gd name="T0" fmla="*/ 0 w 269"/>
              <a:gd name="T1" fmla="*/ 2147483647 h 270"/>
              <a:gd name="T2" fmla="*/ 2147483647 w 269"/>
              <a:gd name="T3" fmla="*/ 2147483647 h 270"/>
              <a:gd name="T4" fmla="*/ 2147483647 w 269"/>
              <a:gd name="T5" fmla="*/ 2147483647 h 270"/>
              <a:gd name="T6" fmla="*/ 2147483647 w 269"/>
              <a:gd name="T7" fmla="*/ 2147483647 h 270"/>
              <a:gd name="T8" fmla="*/ 2147483647 w 269"/>
              <a:gd name="T9" fmla="*/ 2147483647 h 270"/>
              <a:gd name="T10" fmla="*/ 2147483647 w 269"/>
              <a:gd name="T11" fmla="*/ 2147483647 h 270"/>
              <a:gd name="T12" fmla="*/ 2147483647 w 269"/>
              <a:gd name="T13" fmla="*/ 2147483647 h 270"/>
              <a:gd name="T14" fmla="*/ 2147483647 w 269"/>
              <a:gd name="T15" fmla="*/ 2147483647 h 270"/>
              <a:gd name="T16" fmla="*/ 2147483647 w 269"/>
              <a:gd name="T17" fmla="*/ 2147483647 h 270"/>
              <a:gd name="T18" fmla="*/ 2147483647 w 269"/>
              <a:gd name="T19" fmla="*/ 2147483647 h 270"/>
              <a:gd name="T20" fmla="*/ 2147483647 w 269"/>
              <a:gd name="T21" fmla="*/ 2147483647 h 270"/>
              <a:gd name="T22" fmla="*/ 2147483647 w 269"/>
              <a:gd name="T23" fmla="*/ 2147483647 h 270"/>
              <a:gd name="T24" fmla="*/ 2147483647 w 269"/>
              <a:gd name="T25" fmla="*/ 0 h 270"/>
              <a:gd name="T26" fmla="*/ 2147483647 w 269"/>
              <a:gd name="T27" fmla="*/ 0 h 270"/>
              <a:gd name="T28" fmla="*/ 2147483647 w 269"/>
              <a:gd name="T29" fmla="*/ 0 h 270"/>
              <a:gd name="T30" fmla="*/ 2147483647 w 269"/>
              <a:gd name="T31" fmla="*/ 2147483647 h 270"/>
              <a:gd name="T32" fmla="*/ 2147483647 w 269"/>
              <a:gd name="T33" fmla="*/ 2147483647 h 270"/>
              <a:gd name="T34" fmla="*/ 2147483647 w 269"/>
              <a:gd name="T35" fmla="*/ 2147483647 h 270"/>
              <a:gd name="T36" fmla="*/ 0 w 269"/>
              <a:gd name="T37" fmla="*/ 2147483647 h 2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9"/>
              <a:gd name="T58" fmla="*/ 0 h 270"/>
              <a:gd name="T59" fmla="*/ 269 w 269"/>
              <a:gd name="T60" fmla="*/ 270 h 2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9" h="270">
                <a:moveTo>
                  <a:pt x="0" y="108"/>
                </a:moveTo>
                <a:lnTo>
                  <a:pt x="45" y="144"/>
                </a:lnTo>
                <a:lnTo>
                  <a:pt x="80" y="189"/>
                </a:lnTo>
                <a:lnTo>
                  <a:pt x="80" y="225"/>
                </a:lnTo>
                <a:lnTo>
                  <a:pt x="80" y="270"/>
                </a:lnTo>
                <a:lnTo>
                  <a:pt x="135" y="270"/>
                </a:lnTo>
                <a:lnTo>
                  <a:pt x="189" y="270"/>
                </a:lnTo>
                <a:lnTo>
                  <a:pt x="233" y="217"/>
                </a:lnTo>
                <a:lnTo>
                  <a:pt x="269" y="162"/>
                </a:lnTo>
                <a:lnTo>
                  <a:pt x="260" y="117"/>
                </a:lnTo>
                <a:lnTo>
                  <a:pt x="242" y="81"/>
                </a:lnTo>
                <a:lnTo>
                  <a:pt x="233" y="36"/>
                </a:lnTo>
                <a:lnTo>
                  <a:pt x="215" y="0"/>
                </a:lnTo>
                <a:lnTo>
                  <a:pt x="180" y="0"/>
                </a:lnTo>
                <a:lnTo>
                  <a:pt x="135" y="0"/>
                </a:lnTo>
                <a:lnTo>
                  <a:pt x="98" y="27"/>
                </a:lnTo>
                <a:lnTo>
                  <a:pt x="63" y="54"/>
                </a:lnTo>
                <a:lnTo>
                  <a:pt x="36" y="81"/>
                </a:lnTo>
                <a:lnTo>
                  <a:pt x="0" y="108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09" name="Freeform 367"/>
          <p:cNvSpPr>
            <a:spLocks/>
          </p:cNvSpPr>
          <p:nvPr/>
        </p:nvSpPr>
        <p:spPr bwMode="auto">
          <a:xfrm>
            <a:off x="5117529" y="3738563"/>
            <a:ext cx="575877" cy="515937"/>
          </a:xfrm>
          <a:custGeom>
            <a:avLst/>
            <a:gdLst>
              <a:gd name="T0" fmla="*/ 0 w 408"/>
              <a:gd name="T1" fmla="*/ 2147483647 h 325"/>
              <a:gd name="T2" fmla="*/ 2147483647 w 408"/>
              <a:gd name="T3" fmla="*/ 2147483647 h 325"/>
              <a:gd name="T4" fmla="*/ 2147483647 w 408"/>
              <a:gd name="T5" fmla="*/ 2147483647 h 325"/>
              <a:gd name="T6" fmla="*/ 2147483647 w 408"/>
              <a:gd name="T7" fmla="*/ 2147483647 h 325"/>
              <a:gd name="T8" fmla="*/ 2147483647 w 408"/>
              <a:gd name="T9" fmla="*/ 2147483647 h 325"/>
              <a:gd name="T10" fmla="*/ 2147483647 w 408"/>
              <a:gd name="T11" fmla="*/ 2147483647 h 325"/>
              <a:gd name="T12" fmla="*/ 2147483647 w 408"/>
              <a:gd name="T13" fmla="*/ 2147483647 h 325"/>
              <a:gd name="T14" fmla="*/ 2147483647 w 408"/>
              <a:gd name="T15" fmla="*/ 2147483647 h 325"/>
              <a:gd name="T16" fmla="*/ 2147483647 w 408"/>
              <a:gd name="T17" fmla="*/ 2147483647 h 325"/>
              <a:gd name="T18" fmla="*/ 2147483647 w 408"/>
              <a:gd name="T19" fmla="*/ 2147483647 h 325"/>
              <a:gd name="T20" fmla="*/ 2147483647 w 408"/>
              <a:gd name="T21" fmla="*/ 2147483647 h 325"/>
              <a:gd name="T22" fmla="*/ 2147483647 w 408"/>
              <a:gd name="T23" fmla="*/ 2147483647 h 325"/>
              <a:gd name="T24" fmla="*/ 2147483647 w 408"/>
              <a:gd name="T25" fmla="*/ 2147483647 h 325"/>
              <a:gd name="T26" fmla="*/ 2147483647 w 408"/>
              <a:gd name="T27" fmla="*/ 2147483647 h 325"/>
              <a:gd name="T28" fmla="*/ 2147483647 w 408"/>
              <a:gd name="T29" fmla="*/ 0 h 325"/>
              <a:gd name="T30" fmla="*/ 2147483647 w 408"/>
              <a:gd name="T31" fmla="*/ 0 h 325"/>
              <a:gd name="T32" fmla="*/ 2147483647 w 408"/>
              <a:gd name="T33" fmla="*/ 0 h 325"/>
              <a:gd name="T34" fmla="*/ 2147483647 w 408"/>
              <a:gd name="T35" fmla="*/ 2147483647 h 325"/>
              <a:gd name="T36" fmla="*/ 2147483647 w 408"/>
              <a:gd name="T37" fmla="*/ 2147483647 h 325"/>
              <a:gd name="T38" fmla="*/ 2147483647 w 408"/>
              <a:gd name="T39" fmla="*/ 2147483647 h 325"/>
              <a:gd name="T40" fmla="*/ 2147483647 w 408"/>
              <a:gd name="T41" fmla="*/ 2147483647 h 325"/>
              <a:gd name="T42" fmla="*/ 0 w 408"/>
              <a:gd name="T43" fmla="*/ 2147483647 h 3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8"/>
              <a:gd name="T67" fmla="*/ 0 h 325"/>
              <a:gd name="T68" fmla="*/ 408 w 408"/>
              <a:gd name="T69" fmla="*/ 325 h 3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8" h="325">
                <a:moveTo>
                  <a:pt x="0" y="55"/>
                </a:moveTo>
                <a:lnTo>
                  <a:pt x="27" y="135"/>
                </a:lnTo>
                <a:lnTo>
                  <a:pt x="54" y="217"/>
                </a:lnTo>
                <a:lnTo>
                  <a:pt x="99" y="244"/>
                </a:lnTo>
                <a:lnTo>
                  <a:pt x="136" y="271"/>
                </a:lnTo>
                <a:lnTo>
                  <a:pt x="136" y="298"/>
                </a:lnTo>
                <a:lnTo>
                  <a:pt x="136" y="325"/>
                </a:lnTo>
                <a:lnTo>
                  <a:pt x="272" y="307"/>
                </a:lnTo>
                <a:lnTo>
                  <a:pt x="408" y="298"/>
                </a:lnTo>
                <a:lnTo>
                  <a:pt x="354" y="244"/>
                </a:lnTo>
                <a:lnTo>
                  <a:pt x="299" y="190"/>
                </a:lnTo>
                <a:lnTo>
                  <a:pt x="299" y="145"/>
                </a:lnTo>
                <a:lnTo>
                  <a:pt x="299" y="108"/>
                </a:lnTo>
                <a:lnTo>
                  <a:pt x="318" y="55"/>
                </a:lnTo>
                <a:lnTo>
                  <a:pt x="327" y="0"/>
                </a:lnTo>
                <a:lnTo>
                  <a:pt x="272" y="0"/>
                </a:lnTo>
                <a:lnTo>
                  <a:pt x="218" y="0"/>
                </a:lnTo>
                <a:lnTo>
                  <a:pt x="127" y="27"/>
                </a:lnTo>
                <a:lnTo>
                  <a:pt x="27" y="55"/>
                </a:lnTo>
                <a:lnTo>
                  <a:pt x="18" y="55"/>
                </a:lnTo>
                <a:lnTo>
                  <a:pt x="9" y="55"/>
                </a:lnTo>
                <a:lnTo>
                  <a:pt x="0" y="55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10" name="Freeform 368"/>
          <p:cNvSpPr>
            <a:spLocks/>
          </p:cNvSpPr>
          <p:nvPr/>
        </p:nvSpPr>
        <p:spPr bwMode="auto">
          <a:xfrm>
            <a:off x="5495740" y="3059113"/>
            <a:ext cx="568095" cy="673100"/>
          </a:xfrm>
          <a:custGeom>
            <a:avLst/>
            <a:gdLst>
              <a:gd name="T0" fmla="*/ 0 w 402"/>
              <a:gd name="T1" fmla="*/ 2147483647 h 424"/>
              <a:gd name="T2" fmla="*/ 2147483647 w 402"/>
              <a:gd name="T3" fmla="*/ 2147483647 h 424"/>
              <a:gd name="T4" fmla="*/ 2147483647 w 402"/>
              <a:gd name="T5" fmla="*/ 2147483647 h 424"/>
              <a:gd name="T6" fmla="*/ 2147483647 w 402"/>
              <a:gd name="T7" fmla="*/ 2147483647 h 424"/>
              <a:gd name="T8" fmla="*/ 2147483647 w 402"/>
              <a:gd name="T9" fmla="*/ 2147483647 h 424"/>
              <a:gd name="T10" fmla="*/ 2147483647 w 402"/>
              <a:gd name="T11" fmla="*/ 2147483647 h 424"/>
              <a:gd name="T12" fmla="*/ 2147483647 w 402"/>
              <a:gd name="T13" fmla="*/ 2147483647 h 424"/>
              <a:gd name="T14" fmla="*/ 2147483647 w 402"/>
              <a:gd name="T15" fmla="*/ 2147483647 h 424"/>
              <a:gd name="T16" fmla="*/ 2147483647 w 402"/>
              <a:gd name="T17" fmla="*/ 2147483647 h 424"/>
              <a:gd name="T18" fmla="*/ 2147483647 w 402"/>
              <a:gd name="T19" fmla="*/ 2147483647 h 424"/>
              <a:gd name="T20" fmla="*/ 2147483647 w 402"/>
              <a:gd name="T21" fmla="*/ 2147483647 h 424"/>
              <a:gd name="T22" fmla="*/ 2147483647 w 402"/>
              <a:gd name="T23" fmla="*/ 2147483647 h 424"/>
              <a:gd name="T24" fmla="*/ 2147483647 w 402"/>
              <a:gd name="T25" fmla="*/ 2147483647 h 424"/>
              <a:gd name="T26" fmla="*/ 2147483647 w 402"/>
              <a:gd name="T27" fmla="*/ 2147483647 h 424"/>
              <a:gd name="T28" fmla="*/ 2147483647 w 402"/>
              <a:gd name="T29" fmla="*/ 2147483647 h 424"/>
              <a:gd name="T30" fmla="*/ 2147483647 w 402"/>
              <a:gd name="T31" fmla="*/ 2147483647 h 424"/>
              <a:gd name="T32" fmla="*/ 2147483647 w 402"/>
              <a:gd name="T33" fmla="*/ 0 h 424"/>
              <a:gd name="T34" fmla="*/ 2147483647 w 402"/>
              <a:gd name="T35" fmla="*/ 2147483647 h 424"/>
              <a:gd name="T36" fmla="*/ 2147483647 w 402"/>
              <a:gd name="T37" fmla="*/ 2147483647 h 424"/>
              <a:gd name="T38" fmla="*/ 2147483647 w 402"/>
              <a:gd name="T39" fmla="*/ 2147483647 h 424"/>
              <a:gd name="T40" fmla="*/ 2147483647 w 402"/>
              <a:gd name="T41" fmla="*/ 2147483647 h 424"/>
              <a:gd name="T42" fmla="*/ 2147483647 w 402"/>
              <a:gd name="T43" fmla="*/ 2147483647 h 424"/>
              <a:gd name="T44" fmla="*/ 0 w 402"/>
              <a:gd name="T45" fmla="*/ 2147483647 h 42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02"/>
              <a:gd name="T70" fmla="*/ 0 h 424"/>
              <a:gd name="T71" fmla="*/ 402 w 402"/>
              <a:gd name="T72" fmla="*/ 424 h 42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02" h="424">
                <a:moveTo>
                  <a:pt x="0" y="216"/>
                </a:moveTo>
                <a:lnTo>
                  <a:pt x="53" y="298"/>
                </a:lnTo>
                <a:lnTo>
                  <a:pt x="107" y="379"/>
                </a:lnTo>
                <a:lnTo>
                  <a:pt x="134" y="406"/>
                </a:lnTo>
                <a:lnTo>
                  <a:pt x="160" y="424"/>
                </a:lnTo>
                <a:lnTo>
                  <a:pt x="215" y="416"/>
                </a:lnTo>
                <a:lnTo>
                  <a:pt x="268" y="406"/>
                </a:lnTo>
                <a:lnTo>
                  <a:pt x="313" y="361"/>
                </a:lnTo>
                <a:lnTo>
                  <a:pt x="349" y="325"/>
                </a:lnTo>
                <a:lnTo>
                  <a:pt x="375" y="243"/>
                </a:lnTo>
                <a:lnTo>
                  <a:pt x="402" y="163"/>
                </a:lnTo>
                <a:lnTo>
                  <a:pt x="375" y="163"/>
                </a:lnTo>
                <a:lnTo>
                  <a:pt x="349" y="163"/>
                </a:lnTo>
                <a:lnTo>
                  <a:pt x="340" y="108"/>
                </a:lnTo>
                <a:lnTo>
                  <a:pt x="322" y="54"/>
                </a:lnTo>
                <a:lnTo>
                  <a:pt x="313" y="27"/>
                </a:lnTo>
                <a:lnTo>
                  <a:pt x="295" y="0"/>
                </a:lnTo>
                <a:lnTo>
                  <a:pt x="233" y="36"/>
                </a:lnTo>
                <a:lnTo>
                  <a:pt x="160" y="81"/>
                </a:lnTo>
                <a:lnTo>
                  <a:pt x="125" y="108"/>
                </a:lnTo>
                <a:lnTo>
                  <a:pt x="80" y="145"/>
                </a:lnTo>
                <a:lnTo>
                  <a:pt x="45" y="181"/>
                </a:lnTo>
                <a:lnTo>
                  <a:pt x="0" y="216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11" name="Freeform 369"/>
          <p:cNvSpPr>
            <a:spLocks/>
          </p:cNvSpPr>
          <p:nvPr/>
        </p:nvSpPr>
        <p:spPr bwMode="auto">
          <a:xfrm>
            <a:off x="4828033" y="4084641"/>
            <a:ext cx="608563" cy="815975"/>
          </a:xfrm>
          <a:custGeom>
            <a:avLst/>
            <a:gdLst>
              <a:gd name="T0" fmla="*/ 2147483647 w 431"/>
              <a:gd name="T1" fmla="*/ 2147483647 h 514"/>
              <a:gd name="T2" fmla="*/ 2147483647 w 431"/>
              <a:gd name="T3" fmla="*/ 2147483647 h 514"/>
              <a:gd name="T4" fmla="*/ 2147483647 w 431"/>
              <a:gd name="T5" fmla="*/ 2147483647 h 514"/>
              <a:gd name="T6" fmla="*/ 2147483647 w 431"/>
              <a:gd name="T7" fmla="*/ 2147483647 h 514"/>
              <a:gd name="T8" fmla="*/ 0 w 431"/>
              <a:gd name="T9" fmla="*/ 2147483647 h 514"/>
              <a:gd name="T10" fmla="*/ 2147483647 w 431"/>
              <a:gd name="T11" fmla="*/ 2147483647 h 514"/>
              <a:gd name="T12" fmla="*/ 2147483647 w 431"/>
              <a:gd name="T13" fmla="*/ 2147483647 h 514"/>
              <a:gd name="T14" fmla="*/ 2147483647 w 431"/>
              <a:gd name="T15" fmla="*/ 2147483647 h 514"/>
              <a:gd name="T16" fmla="*/ 2147483647 w 431"/>
              <a:gd name="T17" fmla="*/ 2147483647 h 514"/>
              <a:gd name="T18" fmla="*/ 2147483647 w 431"/>
              <a:gd name="T19" fmla="*/ 2147483647 h 514"/>
              <a:gd name="T20" fmla="*/ 2147483647 w 431"/>
              <a:gd name="T21" fmla="*/ 2147483647 h 514"/>
              <a:gd name="T22" fmla="*/ 2147483647 w 431"/>
              <a:gd name="T23" fmla="*/ 2147483647 h 514"/>
              <a:gd name="T24" fmla="*/ 2147483647 w 431"/>
              <a:gd name="T25" fmla="*/ 2147483647 h 514"/>
              <a:gd name="T26" fmla="*/ 2147483647 w 431"/>
              <a:gd name="T27" fmla="*/ 2147483647 h 514"/>
              <a:gd name="T28" fmla="*/ 2147483647 w 431"/>
              <a:gd name="T29" fmla="*/ 2147483647 h 514"/>
              <a:gd name="T30" fmla="*/ 2147483647 w 431"/>
              <a:gd name="T31" fmla="*/ 2147483647 h 514"/>
              <a:gd name="T32" fmla="*/ 2147483647 w 431"/>
              <a:gd name="T33" fmla="*/ 2147483647 h 514"/>
              <a:gd name="T34" fmla="*/ 2147483647 w 431"/>
              <a:gd name="T35" fmla="*/ 2147483647 h 514"/>
              <a:gd name="T36" fmla="*/ 2147483647 w 431"/>
              <a:gd name="T37" fmla="*/ 0 h 514"/>
              <a:gd name="T38" fmla="*/ 2147483647 w 431"/>
              <a:gd name="T39" fmla="*/ 2147483647 h 514"/>
              <a:gd name="T40" fmla="*/ 2147483647 w 431"/>
              <a:gd name="T41" fmla="*/ 2147483647 h 514"/>
              <a:gd name="T42" fmla="*/ 2147483647 w 431"/>
              <a:gd name="T43" fmla="*/ 2147483647 h 514"/>
              <a:gd name="T44" fmla="*/ 2147483647 w 431"/>
              <a:gd name="T45" fmla="*/ 2147483647 h 514"/>
              <a:gd name="T46" fmla="*/ 2147483647 w 431"/>
              <a:gd name="T47" fmla="*/ 2147483647 h 514"/>
              <a:gd name="T48" fmla="*/ 2147483647 w 431"/>
              <a:gd name="T49" fmla="*/ 2147483647 h 5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31"/>
              <a:gd name="T76" fmla="*/ 0 h 514"/>
              <a:gd name="T77" fmla="*/ 431 w 431"/>
              <a:gd name="T78" fmla="*/ 514 h 51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31" h="514">
                <a:moveTo>
                  <a:pt x="80" y="108"/>
                </a:moveTo>
                <a:lnTo>
                  <a:pt x="80" y="117"/>
                </a:lnTo>
                <a:lnTo>
                  <a:pt x="80" y="135"/>
                </a:lnTo>
                <a:lnTo>
                  <a:pt x="45" y="198"/>
                </a:lnTo>
                <a:lnTo>
                  <a:pt x="0" y="271"/>
                </a:lnTo>
                <a:lnTo>
                  <a:pt x="135" y="388"/>
                </a:lnTo>
                <a:lnTo>
                  <a:pt x="269" y="514"/>
                </a:lnTo>
                <a:lnTo>
                  <a:pt x="296" y="460"/>
                </a:lnTo>
                <a:lnTo>
                  <a:pt x="324" y="406"/>
                </a:lnTo>
                <a:lnTo>
                  <a:pt x="368" y="379"/>
                </a:lnTo>
                <a:lnTo>
                  <a:pt x="404" y="352"/>
                </a:lnTo>
                <a:lnTo>
                  <a:pt x="422" y="280"/>
                </a:lnTo>
                <a:lnTo>
                  <a:pt x="431" y="216"/>
                </a:lnTo>
                <a:lnTo>
                  <a:pt x="395" y="163"/>
                </a:lnTo>
                <a:lnTo>
                  <a:pt x="351" y="108"/>
                </a:lnTo>
                <a:lnTo>
                  <a:pt x="351" y="81"/>
                </a:lnTo>
                <a:lnTo>
                  <a:pt x="351" y="54"/>
                </a:lnTo>
                <a:lnTo>
                  <a:pt x="315" y="27"/>
                </a:lnTo>
                <a:lnTo>
                  <a:pt x="269" y="0"/>
                </a:lnTo>
                <a:lnTo>
                  <a:pt x="233" y="54"/>
                </a:lnTo>
                <a:lnTo>
                  <a:pt x="189" y="108"/>
                </a:lnTo>
                <a:lnTo>
                  <a:pt x="162" y="108"/>
                </a:lnTo>
                <a:lnTo>
                  <a:pt x="135" y="108"/>
                </a:lnTo>
                <a:lnTo>
                  <a:pt x="108" y="108"/>
                </a:lnTo>
                <a:lnTo>
                  <a:pt x="80" y="108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12" name="Freeform 370"/>
          <p:cNvSpPr>
            <a:spLocks/>
          </p:cNvSpPr>
          <p:nvPr/>
        </p:nvSpPr>
        <p:spPr bwMode="auto">
          <a:xfrm>
            <a:off x="5329202" y="4219578"/>
            <a:ext cx="683271" cy="601663"/>
          </a:xfrm>
          <a:custGeom>
            <a:avLst/>
            <a:gdLst>
              <a:gd name="T0" fmla="*/ 0 w 484"/>
              <a:gd name="T1" fmla="*/ 2147483647 h 379"/>
              <a:gd name="T2" fmla="*/ 2147483647 w 484"/>
              <a:gd name="T3" fmla="*/ 2147483647 h 379"/>
              <a:gd name="T4" fmla="*/ 2147483647 w 484"/>
              <a:gd name="T5" fmla="*/ 2147483647 h 379"/>
              <a:gd name="T6" fmla="*/ 2147483647 w 484"/>
              <a:gd name="T7" fmla="*/ 2147483647 h 379"/>
              <a:gd name="T8" fmla="*/ 2147483647 w 484"/>
              <a:gd name="T9" fmla="*/ 2147483647 h 379"/>
              <a:gd name="T10" fmla="*/ 2147483647 w 484"/>
              <a:gd name="T11" fmla="*/ 2147483647 h 379"/>
              <a:gd name="T12" fmla="*/ 2147483647 w 484"/>
              <a:gd name="T13" fmla="*/ 2147483647 h 379"/>
              <a:gd name="T14" fmla="*/ 2147483647 w 484"/>
              <a:gd name="T15" fmla="*/ 2147483647 h 379"/>
              <a:gd name="T16" fmla="*/ 2147483647 w 484"/>
              <a:gd name="T17" fmla="*/ 2147483647 h 379"/>
              <a:gd name="T18" fmla="*/ 2147483647 w 484"/>
              <a:gd name="T19" fmla="*/ 2147483647 h 379"/>
              <a:gd name="T20" fmla="*/ 2147483647 w 484"/>
              <a:gd name="T21" fmla="*/ 2147483647 h 379"/>
              <a:gd name="T22" fmla="*/ 2147483647 w 484"/>
              <a:gd name="T23" fmla="*/ 2147483647 h 379"/>
              <a:gd name="T24" fmla="*/ 2147483647 w 484"/>
              <a:gd name="T25" fmla="*/ 2147483647 h 379"/>
              <a:gd name="T26" fmla="*/ 2147483647 w 484"/>
              <a:gd name="T27" fmla="*/ 2147483647 h 379"/>
              <a:gd name="T28" fmla="*/ 2147483647 w 484"/>
              <a:gd name="T29" fmla="*/ 2147483647 h 379"/>
              <a:gd name="T30" fmla="*/ 2147483647 w 484"/>
              <a:gd name="T31" fmla="*/ 2147483647 h 379"/>
              <a:gd name="T32" fmla="*/ 2147483647 w 484"/>
              <a:gd name="T33" fmla="*/ 2147483647 h 379"/>
              <a:gd name="T34" fmla="*/ 2147483647 w 484"/>
              <a:gd name="T35" fmla="*/ 2147483647 h 379"/>
              <a:gd name="T36" fmla="*/ 2147483647 w 484"/>
              <a:gd name="T37" fmla="*/ 2147483647 h 379"/>
              <a:gd name="T38" fmla="*/ 2147483647 w 484"/>
              <a:gd name="T39" fmla="*/ 2147483647 h 379"/>
              <a:gd name="T40" fmla="*/ 2147483647 w 484"/>
              <a:gd name="T41" fmla="*/ 0 h 379"/>
              <a:gd name="T42" fmla="*/ 2147483647 w 484"/>
              <a:gd name="T43" fmla="*/ 0 h 379"/>
              <a:gd name="T44" fmla="*/ 2147483647 w 484"/>
              <a:gd name="T45" fmla="*/ 2147483647 h 379"/>
              <a:gd name="T46" fmla="*/ 2147483647 w 484"/>
              <a:gd name="T47" fmla="*/ 2147483647 h 379"/>
              <a:gd name="T48" fmla="*/ 0 w 484"/>
              <a:gd name="T49" fmla="*/ 2147483647 h 3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84"/>
              <a:gd name="T76" fmla="*/ 0 h 379"/>
              <a:gd name="T77" fmla="*/ 484 w 484"/>
              <a:gd name="T78" fmla="*/ 379 h 37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84" h="379">
                <a:moveTo>
                  <a:pt x="0" y="27"/>
                </a:moveTo>
                <a:lnTo>
                  <a:pt x="45" y="81"/>
                </a:lnTo>
                <a:lnTo>
                  <a:pt x="80" y="136"/>
                </a:lnTo>
                <a:lnTo>
                  <a:pt x="71" y="199"/>
                </a:lnTo>
                <a:lnTo>
                  <a:pt x="54" y="271"/>
                </a:lnTo>
                <a:lnTo>
                  <a:pt x="71" y="280"/>
                </a:lnTo>
                <a:lnTo>
                  <a:pt x="80" y="298"/>
                </a:lnTo>
                <a:lnTo>
                  <a:pt x="153" y="325"/>
                </a:lnTo>
                <a:lnTo>
                  <a:pt x="215" y="352"/>
                </a:lnTo>
                <a:lnTo>
                  <a:pt x="296" y="361"/>
                </a:lnTo>
                <a:lnTo>
                  <a:pt x="377" y="379"/>
                </a:lnTo>
                <a:lnTo>
                  <a:pt x="404" y="361"/>
                </a:lnTo>
                <a:lnTo>
                  <a:pt x="430" y="352"/>
                </a:lnTo>
                <a:lnTo>
                  <a:pt x="457" y="325"/>
                </a:lnTo>
                <a:lnTo>
                  <a:pt x="484" y="298"/>
                </a:lnTo>
                <a:lnTo>
                  <a:pt x="457" y="271"/>
                </a:lnTo>
                <a:lnTo>
                  <a:pt x="430" y="244"/>
                </a:lnTo>
                <a:lnTo>
                  <a:pt x="430" y="226"/>
                </a:lnTo>
                <a:lnTo>
                  <a:pt x="430" y="217"/>
                </a:lnTo>
                <a:lnTo>
                  <a:pt x="350" y="108"/>
                </a:lnTo>
                <a:lnTo>
                  <a:pt x="269" y="0"/>
                </a:lnTo>
                <a:lnTo>
                  <a:pt x="206" y="0"/>
                </a:lnTo>
                <a:lnTo>
                  <a:pt x="135" y="9"/>
                </a:lnTo>
                <a:lnTo>
                  <a:pt x="71" y="18"/>
                </a:lnTo>
                <a:lnTo>
                  <a:pt x="0" y="27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13" name="Freeform 371"/>
          <p:cNvSpPr>
            <a:spLocks/>
          </p:cNvSpPr>
          <p:nvPr/>
        </p:nvSpPr>
        <p:spPr bwMode="auto">
          <a:xfrm>
            <a:off x="5543989" y="3668716"/>
            <a:ext cx="501169" cy="884237"/>
          </a:xfrm>
          <a:custGeom>
            <a:avLst/>
            <a:gdLst>
              <a:gd name="T0" fmla="*/ 2147483647 w 355"/>
              <a:gd name="T1" fmla="*/ 0 h 557"/>
              <a:gd name="T2" fmla="*/ 2147483647 w 355"/>
              <a:gd name="T3" fmla="*/ 2147483647 h 557"/>
              <a:gd name="T4" fmla="*/ 2147483647 w 355"/>
              <a:gd name="T5" fmla="*/ 2147483647 h 557"/>
              <a:gd name="T6" fmla="*/ 2147483647 w 355"/>
              <a:gd name="T7" fmla="*/ 2147483647 h 557"/>
              <a:gd name="T8" fmla="*/ 0 w 355"/>
              <a:gd name="T9" fmla="*/ 2147483647 h 557"/>
              <a:gd name="T10" fmla="*/ 0 w 355"/>
              <a:gd name="T11" fmla="*/ 2147483647 h 557"/>
              <a:gd name="T12" fmla="*/ 0 w 355"/>
              <a:gd name="T13" fmla="*/ 2147483647 h 557"/>
              <a:gd name="T14" fmla="*/ 2147483647 w 355"/>
              <a:gd name="T15" fmla="*/ 2147483647 h 557"/>
              <a:gd name="T16" fmla="*/ 2147483647 w 355"/>
              <a:gd name="T17" fmla="*/ 2147483647 h 557"/>
              <a:gd name="T18" fmla="*/ 2147483647 w 355"/>
              <a:gd name="T19" fmla="*/ 2147483647 h 557"/>
              <a:gd name="T20" fmla="*/ 2147483647 w 355"/>
              <a:gd name="T21" fmla="*/ 2147483647 h 557"/>
              <a:gd name="T22" fmla="*/ 2147483647 w 355"/>
              <a:gd name="T23" fmla="*/ 2147483647 h 557"/>
              <a:gd name="T24" fmla="*/ 2147483647 w 355"/>
              <a:gd name="T25" fmla="*/ 2147483647 h 557"/>
              <a:gd name="T26" fmla="*/ 2147483647 w 355"/>
              <a:gd name="T27" fmla="*/ 2147483647 h 557"/>
              <a:gd name="T28" fmla="*/ 2147483647 w 355"/>
              <a:gd name="T29" fmla="*/ 2147483647 h 557"/>
              <a:gd name="T30" fmla="*/ 2147483647 w 355"/>
              <a:gd name="T31" fmla="*/ 2147483647 h 557"/>
              <a:gd name="T32" fmla="*/ 2147483647 w 355"/>
              <a:gd name="T33" fmla="*/ 2147483647 h 557"/>
              <a:gd name="T34" fmla="*/ 2147483647 w 355"/>
              <a:gd name="T35" fmla="*/ 2147483647 h 557"/>
              <a:gd name="T36" fmla="*/ 2147483647 w 355"/>
              <a:gd name="T37" fmla="*/ 2147483647 h 557"/>
              <a:gd name="T38" fmla="*/ 2147483647 w 355"/>
              <a:gd name="T39" fmla="*/ 2147483647 h 557"/>
              <a:gd name="T40" fmla="*/ 2147483647 w 355"/>
              <a:gd name="T41" fmla="*/ 2147483647 h 557"/>
              <a:gd name="T42" fmla="*/ 2147483647 w 355"/>
              <a:gd name="T43" fmla="*/ 2147483647 h 557"/>
              <a:gd name="T44" fmla="*/ 2147483647 w 355"/>
              <a:gd name="T45" fmla="*/ 2147483647 h 557"/>
              <a:gd name="T46" fmla="*/ 2147483647 w 355"/>
              <a:gd name="T47" fmla="*/ 2147483647 h 557"/>
              <a:gd name="T48" fmla="*/ 2147483647 w 355"/>
              <a:gd name="T49" fmla="*/ 2147483647 h 557"/>
              <a:gd name="T50" fmla="*/ 2147483647 w 355"/>
              <a:gd name="T51" fmla="*/ 2147483647 h 557"/>
              <a:gd name="T52" fmla="*/ 2147483647 w 355"/>
              <a:gd name="T53" fmla="*/ 2147483647 h 557"/>
              <a:gd name="T54" fmla="*/ 2147483647 w 355"/>
              <a:gd name="T55" fmla="*/ 2147483647 h 557"/>
              <a:gd name="T56" fmla="*/ 2147483647 w 355"/>
              <a:gd name="T57" fmla="*/ 0 h 55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55"/>
              <a:gd name="T88" fmla="*/ 0 h 557"/>
              <a:gd name="T89" fmla="*/ 355 w 355"/>
              <a:gd name="T90" fmla="*/ 557 h 55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55" h="557">
                <a:moveTo>
                  <a:pt x="82" y="0"/>
                </a:moveTo>
                <a:lnTo>
                  <a:pt x="54" y="27"/>
                </a:lnTo>
                <a:lnTo>
                  <a:pt x="27" y="45"/>
                </a:lnTo>
                <a:lnTo>
                  <a:pt x="18" y="99"/>
                </a:lnTo>
                <a:lnTo>
                  <a:pt x="0" y="153"/>
                </a:lnTo>
                <a:lnTo>
                  <a:pt x="0" y="189"/>
                </a:lnTo>
                <a:lnTo>
                  <a:pt x="0" y="234"/>
                </a:lnTo>
                <a:lnTo>
                  <a:pt x="54" y="288"/>
                </a:lnTo>
                <a:lnTo>
                  <a:pt x="109" y="341"/>
                </a:lnTo>
                <a:lnTo>
                  <a:pt x="192" y="450"/>
                </a:lnTo>
                <a:lnTo>
                  <a:pt x="273" y="557"/>
                </a:lnTo>
                <a:lnTo>
                  <a:pt x="319" y="504"/>
                </a:lnTo>
                <a:lnTo>
                  <a:pt x="355" y="450"/>
                </a:lnTo>
                <a:lnTo>
                  <a:pt x="328" y="432"/>
                </a:lnTo>
                <a:lnTo>
                  <a:pt x="301" y="422"/>
                </a:lnTo>
                <a:lnTo>
                  <a:pt x="328" y="341"/>
                </a:lnTo>
                <a:lnTo>
                  <a:pt x="355" y="261"/>
                </a:lnTo>
                <a:lnTo>
                  <a:pt x="346" y="162"/>
                </a:lnTo>
                <a:lnTo>
                  <a:pt x="328" y="72"/>
                </a:lnTo>
                <a:lnTo>
                  <a:pt x="301" y="72"/>
                </a:lnTo>
                <a:lnTo>
                  <a:pt x="273" y="72"/>
                </a:lnTo>
                <a:lnTo>
                  <a:pt x="264" y="45"/>
                </a:lnTo>
                <a:lnTo>
                  <a:pt x="246" y="27"/>
                </a:lnTo>
                <a:lnTo>
                  <a:pt x="192" y="36"/>
                </a:lnTo>
                <a:lnTo>
                  <a:pt x="136" y="45"/>
                </a:lnTo>
                <a:lnTo>
                  <a:pt x="127" y="36"/>
                </a:lnTo>
                <a:lnTo>
                  <a:pt x="109" y="27"/>
                </a:lnTo>
                <a:lnTo>
                  <a:pt x="100" y="9"/>
                </a:lnTo>
                <a:lnTo>
                  <a:pt x="82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14" name="Freeform 372"/>
          <p:cNvSpPr>
            <a:spLocks/>
          </p:cNvSpPr>
          <p:nvPr/>
        </p:nvSpPr>
        <p:spPr bwMode="auto">
          <a:xfrm>
            <a:off x="5878621" y="3328988"/>
            <a:ext cx="418678" cy="500062"/>
          </a:xfrm>
          <a:custGeom>
            <a:avLst/>
            <a:gdLst>
              <a:gd name="T0" fmla="*/ 0 w 297"/>
              <a:gd name="T1" fmla="*/ 2147483647 h 315"/>
              <a:gd name="T2" fmla="*/ 2147483647 w 297"/>
              <a:gd name="T3" fmla="*/ 2147483647 h 315"/>
              <a:gd name="T4" fmla="*/ 2147483647 w 297"/>
              <a:gd name="T5" fmla="*/ 2147483647 h 315"/>
              <a:gd name="T6" fmla="*/ 2147483647 w 297"/>
              <a:gd name="T7" fmla="*/ 2147483647 h 315"/>
              <a:gd name="T8" fmla="*/ 2147483647 w 297"/>
              <a:gd name="T9" fmla="*/ 2147483647 h 315"/>
              <a:gd name="T10" fmla="*/ 2147483647 w 297"/>
              <a:gd name="T11" fmla="*/ 2147483647 h 315"/>
              <a:gd name="T12" fmla="*/ 2147483647 w 297"/>
              <a:gd name="T13" fmla="*/ 2147483647 h 315"/>
              <a:gd name="T14" fmla="*/ 2147483647 w 297"/>
              <a:gd name="T15" fmla="*/ 2147483647 h 315"/>
              <a:gd name="T16" fmla="*/ 2147483647 w 297"/>
              <a:gd name="T17" fmla="*/ 2147483647 h 315"/>
              <a:gd name="T18" fmla="*/ 2147483647 w 297"/>
              <a:gd name="T19" fmla="*/ 2147483647 h 315"/>
              <a:gd name="T20" fmla="*/ 2147483647 w 297"/>
              <a:gd name="T21" fmla="*/ 2147483647 h 315"/>
              <a:gd name="T22" fmla="*/ 2147483647 w 297"/>
              <a:gd name="T23" fmla="*/ 2147483647 h 315"/>
              <a:gd name="T24" fmla="*/ 2147483647 w 297"/>
              <a:gd name="T25" fmla="*/ 0 h 315"/>
              <a:gd name="T26" fmla="*/ 2147483647 w 297"/>
              <a:gd name="T27" fmla="*/ 0 h 315"/>
              <a:gd name="T28" fmla="*/ 2147483647 w 297"/>
              <a:gd name="T29" fmla="*/ 0 h 315"/>
              <a:gd name="T30" fmla="*/ 2147483647 w 297"/>
              <a:gd name="T31" fmla="*/ 2147483647 h 315"/>
              <a:gd name="T32" fmla="*/ 2147483647 w 297"/>
              <a:gd name="T33" fmla="*/ 2147483647 h 315"/>
              <a:gd name="T34" fmla="*/ 2147483647 w 297"/>
              <a:gd name="T35" fmla="*/ 2147483647 h 315"/>
              <a:gd name="T36" fmla="*/ 2147483647 w 297"/>
              <a:gd name="T37" fmla="*/ 2147483647 h 315"/>
              <a:gd name="T38" fmla="*/ 2147483647 w 297"/>
              <a:gd name="T39" fmla="*/ 2147483647 h 315"/>
              <a:gd name="T40" fmla="*/ 0 w 297"/>
              <a:gd name="T41" fmla="*/ 2147483647 h 3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97"/>
              <a:gd name="T64" fmla="*/ 0 h 315"/>
              <a:gd name="T65" fmla="*/ 297 w 297"/>
              <a:gd name="T66" fmla="*/ 315 h 3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97" h="315">
                <a:moveTo>
                  <a:pt x="0" y="244"/>
                </a:moveTo>
                <a:lnTo>
                  <a:pt x="18" y="261"/>
                </a:lnTo>
                <a:lnTo>
                  <a:pt x="27" y="288"/>
                </a:lnTo>
                <a:lnTo>
                  <a:pt x="54" y="288"/>
                </a:lnTo>
                <a:lnTo>
                  <a:pt x="81" y="288"/>
                </a:lnTo>
                <a:lnTo>
                  <a:pt x="162" y="297"/>
                </a:lnTo>
                <a:lnTo>
                  <a:pt x="243" y="315"/>
                </a:lnTo>
                <a:lnTo>
                  <a:pt x="270" y="297"/>
                </a:lnTo>
                <a:lnTo>
                  <a:pt x="297" y="288"/>
                </a:lnTo>
                <a:lnTo>
                  <a:pt x="297" y="225"/>
                </a:lnTo>
                <a:lnTo>
                  <a:pt x="297" y="162"/>
                </a:lnTo>
                <a:lnTo>
                  <a:pt x="288" y="81"/>
                </a:lnTo>
                <a:lnTo>
                  <a:pt x="270" y="0"/>
                </a:lnTo>
                <a:lnTo>
                  <a:pt x="207" y="0"/>
                </a:lnTo>
                <a:lnTo>
                  <a:pt x="135" y="0"/>
                </a:lnTo>
                <a:lnTo>
                  <a:pt x="108" y="81"/>
                </a:lnTo>
                <a:lnTo>
                  <a:pt x="81" y="162"/>
                </a:lnTo>
                <a:lnTo>
                  <a:pt x="63" y="180"/>
                </a:lnTo>
                <a:lnTo>
                  <a:pt x="36" y="198"/>
                </a:lnTo>
                <a:lnTo>
                  <a:pt x="18" y="216"/>
                </a:lnTo>
                <a:lnTo>
                  <a:pt x="0" y="24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15" name="Freeform 373"/>
          <p:cNvSpPr>
            <a:spLocks/>
          </p:cNvSpPr>
          <p:nvPr/>
        </p:nvSpPr>
        <p:spPr bwMode="auto">
          <a:xfrm>
            <a:off x="5811693" y="2133600"/>
            <a:ext cx="378212" cy="427038"/>
          </a:xfrm>
          <a:custGeom>
            <a:avLst/>
            <a:gdLst>
              <a:gd name="T0" fmla="*/ 0 w 268"/>
              <a:gd name="T1" fmla="*/ 2147483647 h 269"/>
              <a:gd name="T2" fmla="*/ 2147483647 w 268"/>
              <a:gd name="T3" fmla="*/ 2147483647 h 269"/>
              <a:gd name="T4" fmla="*/ 2147483647 w 268"/>
              <a:gd name="T5" fmla="*/ 2147483647 h 269"/>
              <a:gd name="T6" fmla="*/ 2147483647 w 268"/>
              <a:gd name="T7" fmla="*/ 2147483647 h 269"/>
              <a:gd name="T8" fmla="*/ 2147483647 w 268"/>
              <a:gd name="T9" fmla="*/ 2147483647 h 269"/>
              <a:gd name="T10" fmla="*/ 2147483647 w 268"/>
              <a:gd name="T11" fmla="*/ 2147483647 h 269"/>
              <a:gd name="T12" fmla="*/ 2147483647 w 268"/>
              <a:gd name="T13" fmla="*/ 2147483647 h 269"/>
              <a:gd name="T14" fmla="*/ 2147483647 w 268"/>
              <a:gd name="T15" fmla="*/ 2147483647 h 269"/>
              <a:gd name="T16" fmla="*/ 2147483647 w 268"/>
              <a:gd name="T17" fmla="*/ 0 h 269"/>
              <a:gd name="T18" fmla="*/ 2147483647 w 268"/>
              <a:gd name="T19" fmla="*/ 0 h 269"/>
              <a:gd name="T20" fmla="*/ 2147483647 w 268"/>
              <a:gd name="T21" fmla="*/ 2147483647 h 269"/>
              <a:gd name="T22" fmla="*/ 2147483647 w 268"/>
              <a:gd name="T23" fmla="*/ 2147483647 h 269"/>
              <a:gd name="T24" fmla="*/ 0 w 268"/>
              <a:gd name="T25" fmla="*/ 2147483647 h 2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8"/>
              <a:gd name="T40" fmla="*/ 0 h 269"/>
              <a:gd name="T41" fmla="*/ 268 w 268"/>
              <a:gd name="T42" fmla="*/ 269 h 2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8" h="269">
                <a:moveTo>
                  <a:pt x="0" y="27"/>
                </a:moveTo>
                <a:lnTo>
                  <a:pt x="27" y="117"/>
                </a:lnTo>
                <a:lnTo>
                  <a:pt x="53" y="216"/>
                </a:lnTo>
                <a:lnTo>
                  <a:pt x="134" y="242"/>
                </a:lnTo>
                <a:lnTo>
                  <a:pt x="215" y="269"/>
                </a:lnTo>
                <a:lnTo>
                  <a:pt x="241" y="224"/>
                </a:lnTo>
                <a:lnTo>
                  <a:pt x="268" y="189"/>
                </a:lnTo>
                <a:lnTo>
                  <a:pt x="268" y="90"/>
                </a:lnTo>
                <a:lnTo>
                  <a:pt x="268" y="0"/>
                </a:lnTo>
                <a:lnTo>
                  <a:pt x="206" y="0"/>
                </a:lnTo>
                <a:lnTo>
                  <a:pt x="134" y="9"/>
                </a:lnTo>
                <a:lnTo>
                  <a:pt x="71" y="18"/>
                </a:lnTo>
                <a:lnTo>
                  <a:pt x="0" y="27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16" name="Freeform 374"/>
          <p:cNvSpPr>
            <a:spLocks/>
          </p:cNvSpPr>
          <p:nvPr/>
        </p:nvSpPr>
        <p:spPr bwMode="auto">
          <a:xfrm>
            <a:off x="6126092" y="2178050"/>
            <a:ext cx="683271" cy="641350"/>
          </a:xfrm>
          <a:custGeom>
            <a:avLst/>
            <a:gdLst>
              <a:gd name="T0" fmla="*/ 2147483647 w 484"/>
              <a:gd name="T1" fmla="*/ 0 h 404"/>
              <a:gd name="T2" fmla="*/ 2147483647 w 484"/>
              <a:gd name="T3" fmla="*/ 2147483647 h 404"/>
              <a:gd name="T4" fmla="*/ 2147483647 w 484"/>
              <a:gd name="T5" fmla="*/ 2147483647 h 404"/>
              <a:gd name="T6" fmla="*/ 2147483647 w 484"/>
              <a:gd name="T7" fmla="*/ 2147483647 h 404"/>
              <a:gd name="T8" fmla="*/ 0 w 484"/>
              <a:gd name="T9" fmla="*/ 2147483647 h 404"/>
              <a:gd name="T10" fmla="*/ 2147483647 w 484"/>
              <a:gd name="T11" fmla="*/ 2147483647 h 404"/>
              <a:gd name="T12" fmla="*/ 2147483647 w 484"/>
              <a:gd name="T13" fmla="*/ 2147483647 h 404"/>
              <a:gd name="T14" fmla="*/ 2147483647 w 484"/>
              <a:gd name="T15" fmla="*/ 2147483647 h 404"/>
              <a:gd name="T16" fmla="*/ 2147483647 w 484"/>
              <a:gd name="T17" fmla="*/ 2147483647 h 404"/>
              <a:gd name="T18" fmla="*/ 2147483647 w 484"/>
              <a:gd name="T19" fmla="*/ 2147483647 h 404"/>
              <a:gd name="T20" fmla="*/ 2147483647 w 484"/>
              <a:gd name="T21" fmla="*/ 2147483647 h 404"/>
              <a:gd name="T22" fmla="*/ 2147483647 w 484"/>
              <a:gd name="T23" fmla="*/ 2147483647 h 404"/>
              <a:gd name="T24" fmla="*/ 2147483647 w 484"/>
              <a:gd name="T25" fmla="*/ 2147483647 h 404"/>
              <a:gd name="T26" fmla="*/ 2147483647 w 484"/>
              <a:gd name="T27" fmla="*/ 2147483647 h 404"/>
              <a:gd name="T28" fmla="*/ 2147483647 w 484"/>
              <a:gd name="T29" fmla="*/ 2147483647 h 404"/>
              <a:gd name="T30" fmla="*/ 2147483647 w 484"/>
              <a:gd name="T31" fmla="*/ 2147483647 h 404"/>
              <a:gd name="T32" fmla="*/ 2147483647 w 484"/>
              <a:gd name="T33" fmla="*/ 2147483647 h 404"/>
              <a:gd name="T34" fmla="*/ 2147483647 w 484"/>
              <a:gd name="T35" fmla="*/ 2147483647 h 404"/>
              <a:gd name="T36" fmla="*/ 2147483647 w 484"/>
              <a:gd name="T37" fmla="*/ 2147483647 h 404"/>
              <a:gd name="T38" fmla="*/ 2147483647 w 484"/>
              <a:gd name="T39" fmla="*/ 2147483647 h 404"/>
              <a:gd name="T40" fmla="*/ 2147483647 w 484"/>
              <a:gd name="T41" fmla="*/ 2147483647 h 404"/>
              <a:gd name="T42" fmla="*/ 2147483647 w 484"/>
              <a:gd name="T43" fmla="*/ 2147483647 h 404"/>
              <a:gd name="T44" fmla="*/ 2147483647 w 484"/>
              <a:gd name="T45" fmla="*/ 2147483647 h 404"/>
              <a:gd name="T46" fmla="*/ 2147483647 w 484"/>
              <a:gd name="T47" fmla="*/ 2147483647 h 404"/>
              <a:gd name="T48" fmla="*/ 2147483647 w 484"/>
              <a:gd name="T49" fmla="*/ 2147483647 h 404"/>
              <a:gd name="T50" fmla="*/ 2147483647 w 484"/>
              <a:gd name="T51" fmla="*/ 0 h 404"/>
              <a:gd name="T52" fmla="*/ 2147483647 w 484"/>
              <a:gd name="T53" fmla="*/ 0 h 40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4"/>
              <a:gd name="T82" fmla="*/ 0 h 404"/>
              <a:gd name="T83" fmla="*/ 484 w 484"/>
              <a:gd name="T84" fmla="*/ 404 h 40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4" h="404">
                <a:moveTo>
                  <a:pt x="54" y="0"/>
                </a:moveTo>
                <a:lnTo>
                  <a:pt x="54" y="81"/>
                </a:lnTo>
                <a:lnTo>
                  <a:pt x="54" y="162"/>
                </a:lnTo>
                <a:lnTo>
                  <a:pt x="27" y="197"/>
                </a:lnTo>
                <a:lnTo>
                  <a:pt x="0" y="242"/>
                </a:lnTo>
                <a:lnTo>
                  <a:pt x="98" y="269"/>
                </a:lnTo>
                <a:lnTo>
                  <a:pt x="188" y="296"/>
                </a:lnTo>
                <a:lnTo>
                  <a:pt x="287" y="351"/>
                </a:lnTo>
                <a:lnTo>
                  <a:pt x="377" y="404"/>
                </a:lnTo>
                <a:lnTo>
                  <a:pt x="404" y="377"/>
                </a:lnTo>
                <a:lnTo>
                  <a:pt x="430" y="351"/>
                </a:lnTo>
                <a:lnTo>
                  <a:pt x="457" y="332"/>
                </a:lnTo>
                <a:lnTo>
                  <a:pt x="484" y="324"/>
                </a:lnTo>
                <a:lnTo>
                  <a:pt x="475" y="296"/>
                </a:lnTo>
                <a:lnTo>
                  <a:pt x="457" y="269"/>
                </a:lnTo>
                <a:lnTo>
                  <a:pt x="404" y="216"/>
                </a:lnTo>
                <a:lnTo>
                  <a:pt x="350" y="162"/>
                </a:lnTo>
                <a:lnTo>
                  <a:pt x="313" y="144"/>
                </a:lnTo>
                <a:lnTo>
                  <a:pt x="269" y="135"/>
                </a:lnTo>
                <a:lnTo>
                  <a:pt x="269" y="108"/>
                </a:lnTo>
                <a:lnTo>
                  <a:pt x="269" y="81"/>
                </a:lnTo>
                <a:lnTo>
                  <a:pt x="215" y="54"/>
                </a:lnTo>
                <a:lnTo>
                  <a:pt x="162" y="27"/>
                </a:lnTo>
                <a:lnTo>
                  <a:pt x="135" y="18"/>
                </a:lnTo>
                <a:lnTo>
                  <a:pt x="107" y="9"/>
                </a:lnTo>
                <a:lnTo>
                  <a:pt x="80" y="0"/>
                </a:lnTo>
                <a:lnTo>
                  <a:pt x="54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17" name="Freeform 375"/>
          <p:cNvSpPr>
            <a:spLocks/>
          </p:cNvSpPr>
          <p:nvPr/>
        </p:nvSpPr>
        <p:spPr bwMode="auto">
          <a:xfrm>
            <a:off x="6202356" y="2133600"/>
            <a:ext cx="761092" cy="471488"/>
          </a:xfrm>
          <a:custGeom>
            <a:avLst/>
            <a:gdLst>
              <a:gd name="T0" fmla="*/ 0 w 540"/>
              <a:gd name="T1" fmla="*/ 0 h 297"/>
              <a:gd name="T2" fmla="*/ 0 w 540"/>
              <a:gd name="T3" fmla="*/ 2147483647 h 297"/>
              <a:gd name="T4" fmla="*/ 0 w 540"/>
              <a:gd name="T5" fmla="*/ 2147483647 h 297"/>
              <a:gd name="T6" fmla="*/ 2147483647 w 540"/>
              <a:gd name="T7" fmla="*/ 2147483647 h 297"/>
              <a:gd name="T8" fmla="*/ 2147483647 w 540"/>
              <a:gd name="T9" fmla="*/ 2147483647 h 297"/>
              <a:gd name="T10" fmla="*/ 2147483647 w 540"/>
              <a:gd name="T11" fmla="*/ 2147483647 h 297"/>
              <a:gd name="T12" fmla="*/ 2147483647 w 540"/>
              <a:gd name="T13" fmla="*/ 2147483647 h 297"/>
              <a:gd name="T14" fmla="*/ 2147483647 w 540"/>
              <a:gd name="T15" fmla="*/ 2147483647 h 297"/>
              <a:gd name="T16" fmla="*/ 2147483647 w 540"/>
              <a:gd name="T17" fmla="*/ 2147483647 h 297"/>
              <a:gd name="T18" fmla="*/ 2147483647 w 540"/>
              <a:gd name="T19" fmla="*/ 2147483647 h 297"/>
              <a:gd name="T20" fmla="*/ 2147483647 w 540"/>
              <a:gd name="T21" fmla="*/ 2147483647 h 297"/>
              <a:gd name="T22" fmla="*/ 2147483647 w 540"/>
              <a:gd name="T23" fmla="*/ 2147483647 h 297"/>
              <a:gd name="T24" fmla="*/ 2147483647 w 540"/>
              <a:gd name="T25" fmla="*/ 2147483647 h 297"/>
              <a:gd name="T26" fmla="*/ 2147483647 w 540"/>
              <a:gd name="T27" fmla="*/ 2147483647 h 297"/>
              <a:gd name="T28" fmla="*/ 2147483647 w 540"/>
              <a:gd name="T29" fmla="*/ 2147483647 h 297"/>
              <a:gd name="T30" fmla="*/ 2147483647 w 540"/>
              <a:gd name="T31" fmla="*/ 2147483647 h 297"/>
              <a:gd name="T32" fmla="*/ 2147483647 w 540"/>
              <a:gd name="T33" fmla="*/ 2147483647 h 297"/>
              <a:gd name="T34" fmla="*/ 2147483647 w 540"/>
              <a:gd name="T35" fmla="*/ 2147483647 h 297"/>
              <a:gd name="T36" fmla="*/ 2147483647 w 540"/>
              <a:gd name="T37" fmla="*/ 2147483647 h 297"/>
              <a:gd name="T38" fmla="*/ 2147483647 w 540"/>
              <a:gd name="T39" fmla="*/ 2147483647 h 297"/>
              <a:gd name="T40" fmla="*/ 2147483647 w 540"/>
              <a:gd name="T41" fmla="*/ 0 h 297"/>
              <a:gd name="T42" fmla="*/ 2147483647 w 540"/>
              <a:gd name="T43" fmla="*/ 0 h 297"/>
              <a:gd name="T44" fmla="*/ 2147483647 w 540"/>
              <a:gd name="T45" fmla="*/ 0 h 297"/>
              <a:gd name="T46" fmla="*/ 2147483647 w 540"/>
              <a:gd name="T47" fmla="*/ 0 h 297"/>
              <a:gd name="T48" fmla="*/ 0 w 540"/>
              <a:gd name="T49" fmla="*/ 0 h 2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40"/>
              <a:gd name="T76" fmla="*/ 0 h 297"/>
              <a:gd name="T77" fmla="*/ 540 w 540"/>
              <a:gd name="T78" fmla="*/ 297 h 29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40" h="297">
                <a:moveTo>
                  <a:pt x="0" y="0"/>
                </a:moveTo>
                <a:lnTo>
                  <a:pt x="0" y="9"/>
                </a:lnTo>
                <a:lnTo>
                  <a:pt x="0" y="27"/>
                </a:lnTo>
                <a:lnTo>
                  <a:pt x="54" y="36"/>
                </a:lnTo>
                <a:lnTo>
                  <a:pt x="108" y="54"/>
                </a:lnTo>
                <a:lnTo>
                  <a:pt x="162" y="81"/>
                </a:lnTo>
                <a:lnTo>
                  <a:pt x="216" y="108"/>
                </a:lnTo>
                <a:lnTo>
                  <a:pt x="216" y="135"/>
                </a:lnTo>
                <a:lnTo>
                  <a:pt x="216" y="162"/>
                </a:lnTo>
                <a:lnTo>
                  <a:pt x="261" y="171"/>
                </a:lnTo>
                <a:lnTo>
                  <a:pt x="297" y="189"/>
                </a:lnTo>
                <a:lnTo>
                  <a:pt x="351" y="243"/>
                </a:lnTo>
                <a:lnTo>
                  <a:pt x="406" y="297"/>
                </a:lnTo>
                <a:lnTo>
                  <a:pt x="423" y="252"/>
                </a:lnTo>
                <a:lnTo>
                  <a:pt x="432" y="216"/>
                </a:lnTo>
                <a:lnTo>
                  <a:pt x="459" y="135"/>
                </a:lnTo>
                <a:lnTo>
                  <a:pt x="486" y="54"/>
                </a:lnTo>
                <a:lnTo>
                  <a:pt x="513" y="36"/>
                </a:lnTo>
                <a:lnTo>
                  <a:pt x="540" y="27"/>
                </a:lnTo>
                <a:lnTo>
                  <a:pt x="504" y="9"/>
                </a:lnTo>
                <a:lnTo>
                  <a:pt x="459" y="0"/>
                </a:lnTo>
                <a:lnTo>
                  <a:pt x="342" y="0"/>
                </a:lnTo>
                <a:lnTo>
                  <a:pt x="225" y="0"/>
                </a:lnTo>
                <a:lnTo>
                  <a:pt x="117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18" name="Freeform 376"/>
          <p:cNvSpPr>
            <a:spLocks/>
          </p:cNvSpPr>
          <p:nvPr/>
        </p:nvSpPr>
        <p:spPr bwMode="auto">
          <a:xfrm>
            <a:off x="6810918" y="2133603"/>
            <a:ext cx="454476" cy="341313"/>
          </a:xfrm>
          <a:custGeom>
            <a:avLst/>
            <a:gdLst>
              <a:gd name="T0" fmla="*/ 2147483647 w 322"/>
              <a:gd name="T1" fmla="*/ 0 h 215"/>
              <a:gd name="T2" fmla="*/ 2147483647 w 322"/>
              <a:gd name="T3" fmla="*/ 0 h 215"/>
              <a:gd name="T4" fmla="*/ 2147483647 w 322"/>
              <a:gd name="T5" fmla="*/ 0 h 215"/>
              <a:gd name="T6" fmla="*/ 2147483647 w 322"/>
              <a:gd name="T7" fmla="*/ 2147483647 h 215"/>
              <a:gd name="T8" fmla="*/ 2147483647 w 322"/>
              <a:gd name="T9" fmla="*/ 2147483647 h 215"/>
              <a:gd name="T10" fmla="*/ 2147483647 w 322"/>
              <a:gd name="T11" fmla="*/ 2147483647 h 215"/>
              <a:gd name="T12" fmla="*/ 2147483647 w 322"/>
              <a:gd name="T13" fmla="*/ 2147483647 h 215"/>
              <a:gd name="T14" fmla="*/ 2147483647 w 322"/>
              <a:gd name="T15" fmla="*/ 2147483647 h 215"/>
              <a:gd name="T16" fmla="*/ 0 w 322"/>
              <a:gd name="T17" fmla="*/ 2147483647 h 215"/>
              <a:gd name="T18" fmla="*/ 2147483647 w 322"/>
              <a:gd name="T19" fmla="*/ 2147483647 h 215"/>
              <a:gd name="T20" fmla="*/ 2147483647 w 322"/>
              <a:gd name="T21" fmla="*/ 2147483647 h 215"/>
              <a:gd name="T22" fmla="*/ 2147483647 w 322"/>
              <a:gd name="T23" fmla="*/ 2147483647 h 215"/>
              <a:gd name="T24" fmla="*/ 2147483647 w 322"/>
              <a:gd name="T25" fmla="*/ 2147483647 h 215"/>
              <a:gd name="T26" fmla="*/ 2147483647 w 322"/>
              <a:gd name="T27" fmla="*/ 2147483647 h 215"/>
              <a:gd name="T28" fmla="*/ 2147483647 w 322"/>
              <a:gd name="T29" fmla="*/ 2147483647 h 215"/>
              <a:gd name="T30" fmla="*/ 2147483647 w 322"/>
              <a:gd name="T31" fmla="*/ 2147483647 h 215"/>
              <a:gd name="T32" fmla="*/ 2147483647 w 322"/>
              <a:gd name="T33" fmla="*/ 0 h 215"/>
              <a:gd name="T34" fmla="*/ 2147483647 w 322"/>
              <a:gd name="T35" fmla="*/ 0 h 215"/>
              <a:gd name="T36" fmla="*/ 2147483647 w 322"/>
              <a:gd name="T37" fmla="*/ 0 h 215"/>
              <a:gd name="T38" fmla="*/ 2147483647 w 322"/>
              <a:gd name="T39" fmla="*/ 0 h 215"/>
              <a:gd name="T40" fmla="*/ 2147483647 w 322"/>
              <a:gd name="T41" fmla="*/ 0 h 215"/>
              <a:gd name="T42" fmla="*/ 2147483647 w 322"/>
              <a:gd name="T43" fmla="*/ 0 h 2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2"/>
              <a:gd name="T67" fmla="*/ 0 h 215"/>
              <a:gd name="T68" fmla="*/ 322 w 322"/>
              <a:gd name="T69" fmla="*/ 215 h 21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2" h="215">
                <a:moveTo>
                  <a:pt x="134" y="0"/>
                </a:moveTo>
                <a:lnTo>
                  <a:pt x="80" y="0"/>
                </a:lnTo>
                <a:lnTo>
                  <a:pt x="27" y="0"/>
                </a:lnTo>
                <a:lnTo>
                  <a:pt x="71" y="9"/>
                </a:lnTo>
                <a:lnTo>
                  <a:pt x="107" y="27"/>
                </a:lnTo>
                <a:lnTo>
                  <a:pt x="80" y="36"/>
                </a:lnTo>
                <a:lnTo>
                  <a:pt x="54" y="54"/>
                </a:lnTo>
                <a:lnTo>
                  <a:pt x="27" y="135"/>
                </a:lnTo>
                <a:lnTo>
                  <a:pt x="0" y="215"/>
                </a:lnTo>
                <a:lnTo>
                  <a:pt x="161" y="215"/>
                </a:lnTo>
                <a:lnTo>
                  <a:pt x="322" y="215"/>
                </a:lnTo>
                <a:lnTo>
                  <a:pt x="322" y="188"/>
                </a:lnTo>
                <a:lnTo>
                  <a:pt x="322" y="162"/>
                </a:lnTo>
                <a:lnTo>
                  <a:pt x="242" y="117"/>
                </a:lnTo>
                <a:lnTo>
                  <a:pt x="161" y="80"/>
                </a:lnTo>
                <a:lnTo>
                  <a:pt x="179" y="36"/>
                </a:lnTo>
                <a:lnTo>
                  <a:pt x="188" y="0"/>
                </a:lnTo>
                <a:lnTo>
                  <a:pt x="179" y="0"/>
                </a:lnTo>
                <a:lnTo>
                  <a:pt x="161" y="0"/>
                </a:lnTo>
                <a:lnTo>
                  <a:pt x="152" y="0"/>
                </a:lnTo>
                <a:lnTo>
                  <a:pt x="143" y="0"/>
                </a:lnTo>
                <a:lnTo>
                  <a:pt x="134" y="0"/>
                </a:lnTo>
              </a:path>
            </a:pathLst>
          </a:custGeom>
          <a:solidFill>
            <a:srgbClr val="66FFCC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19" name="Freeform 377"/>
          <p:cNvSpPr>
            <a:spLocks/>
          </p:cNvSpPr>
          <p:nvPr/>
        </p:nvSpPr>
        <p:spPr bwMode="auto">
          <a:xfrm>
            <a:off x="7036600" y="2090741"/>
            <a:ext cx="462258" cy="300037"/>
          </a:xfrm>
          <a:custGeom>
            <a:avLst/>
            <a:gdLst>
              <a:gd name="T0" fmla="*/ 2147483647 w 328"/>
              <a:gd name="T1" fmla="*/ 2147483647 h 189"/>
              <a:gd name="T2" fmla="*/ 2147483647 w 328"/>
              <a:gd name="T3" fmla="*/ 2147483647 h 189"/>
              <a:gd name="T4" fmla="*/ 0 w 328"/>
              <a:gd name="T5" fmla="*/ 2147483647 h 189"/>
              <a:gd name="T6" fmla="*/ 2147483647 w 328"/>
              <a:gd name="T7" fmla="*/ 2147483647 h 189"/>
              <a:gd name="T8" fmla="*/ 2147483647 w 328"/>
              <a:gd name="T9" fmla="*/ 2147483647 h 189"/>
              <a:gd name="T10" fmla="*/ 2147483647 w 328"/>
              <a:gd name="T11" fmla="*/ 2147483647 h 189"/>
              <a:gd name="T12" fmla="*/ 2147483647 w 328"/>
              <a:gd name="T13" fmla="*/ 2147483647 h 189"/>
              <a:gd name="T14" fmla="*/ 2147483647 w 328"/>
              <a:gd name="T15" fmla="*/ 2147483647 h 189"/>
              <a:gd name="T16" fmla="*/ 2147483647 w 328"/>
              <a:gd name="T17" fmla="*/ 2147483647 h 189"/>
              <a:gd name="T18" fmla="*/ 2147483647 w 328"/>
              <a:gd name="T19" fmla="*/ 2147483647 h 189"/>
              <a:gd name="T20" fmla="*/ 2147483647 w 328"/>
              <a:gd name="T21" fmla="*/ 0 h 189"/>
              <a:gd name="T22" fmla="*/ 2147483647 w 328"/>
              <a:gd name="T23" fmla="*/ 0 h 189"/>
              <a:gd name="T24" fmla="*/ 2147483647 w 328"/>
              <a:gd name="T25" fmla="*/ 2147483647 h 189"/>
              <a:gd name="T26" fmla="*/ 2147483647 w 328"/>
              <a:gd name="T27" fmla="*/ 2147483647 h 189"/>
              <a:gd name="T28" fmla="*/ 2147483647 w 328"/>
              <a:gd name="T29" fmla="*/ 2147483647 h 18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8"/>
              <a:gd name="T46" fmla="*/ 0 h 189"/>
              <a:gd name="T47" fmla="*/ 328 w 328"/>
              <a:gd name="T48" fmla="*/ 189 h 18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8" h="189">
                <a:moveTo>
                  <a:pt x="27" y="27"/>
                </a:moveTo>
                <a:lnTo>
                  <a:pt x="18" y="63"/>
                </a:lnTo>
                <a:lnTo>
                  <a:pt x="0" y="108"/>
                </a:lnTo>
                <a:lnTo>
                  <a:pt x="82" y="144"/>
                </a:lnTo>
                <a:lnTo>
                  <a:pt x="164" y="189"/>
                </a:lnTo>
                <a:lnTo>
                  <a:pt x="246" y="162"/>
                </a:lnTo>
                <a:lnTo>
                  <a:pt x="328" y="135"/>
                </a:lnTo>
                <a:lnTo>
                  <a:pt x="319" y="90"/>
                </a:lnTo>
                <a:lnTo>
                  <a:pt x="301" y="54"/>
                </a:lnTo>
                <a:lnTo>
                  <a:pt x="274" y="27"/>
                </a:lnTo>
                <a:lnTo>
                  <a:pt x="246" y="0"/>
                </a:lnTo>
                <a:lnTo>
                  <a:pt x="192" y="0"/>
                </a:lnTo>
                <a:lnTo>
                  <a:pt x="136" y="9"/>
                </a:lnTo>
                <a:lnTo>
                  <a:pt x="82" y="18"/>
                </a:lnTo>
                <a:lnTo>
                  <a:pt x="27" y="27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20" name="Freeform 378"/>
          <p:cNvSpPr>
            <a:spLocks/>
          </p:cNvSpPr>
          <p:nvPr/>
        </p:nvSpPr>
        <p:spPr bwMode="auto">
          <a:xfrm>
            <a:off x="5612472" y="2465391"/>
            <a:ext cx="496500" cy="600075"/>
          </a:xfrm>
          <a:custGeom>
            <a:avLst/>
            <a:gdLst>
              <a:gd name="T0" fmla="*/ 2147483647 w 352"/>
              <a:gd name="T1" fmla="*/ 2147483647 h 378"/>
              <a:gd name="T2" fmla="*/ 2147483647 w 352"/>
              <a:gd name="T3" fmla="*/ 2147483647 h 378"/>
              <a:gd name="T4" fmla="*/ 0 w 352"/>
              <a:gd name="T5" fmla="*/ 2147483647 h 378"/>
              <a:gd name="T6" fmla="*/ 2147483647 w 352"/>
              <a:gd name="T7" fmla="*/ 2147483647 h 378"/>
              <a:gd name="T8" fmla="*/ 2147483647 w 352"/>
              <a:gd name="T9" fmla="*/ 2147483647 h 378"/>
              <a:gd name="T10" fmla="*/ 2147483647 w 352"/>
              <a:gd name="T11" fmla="*/ 2147483647 h 378"/>
              <a:gd name="T12" fmla="*/ 2147483647 w 352"/>
              <a:gd name="T13" fmla="*/ 2147483647 h 378"/>
              <a:gd name="T14" fmla="*/ 2147483647 w 352"/>
              <a:gd name="T15" fmla="*/ 2147483647 h 378"/>
              <a:gd name="T16" fmla="*/ 2147483647 w 352"/>
              <a:gd name="T17" fmla="*/ 2147483647 h 378"/>
              <a:gd name="T18" fmla="*/ 2147483647 w 352"/>
              <a:gd name="T19" fmla="*/ 2147483647 h 378"/>
              <a:gd name="T20" fmla="*/ 2147483647 w 352"/>
              <a:gd name="T21" fmla="*/ 0 h 378"/>
              <a:gd name="T22" fmla="*/ 2147483647 w 352"/>
              <a:gd name="T23" fmla="*/ 2147483647 h 378"/>
              <a:gd name="T24" fmla="*/ 2147483647 w 352"/>
              <a:gd name="T25" fmla="*/ 2147483647 h 378"/>
              <a:gd name="T26" fmla="*/ 2147483647 w 352"/>
              <a:gd name="T27" fmla="*/ 2147483647 h 378"/>
              <a:gd name="T28" fmla="*/ 2147483647 w 352"/>
              <a:gd name="T29" fmla="*/ 2147483647 h 378"/>
              <a:gd name="T30" fmla="*/ 2147483647 w 352"/>
              <a:gd name="T31" fmla="*/ 2147483647 h 378"/>
              <a:gd name="T32" fmla="*/ 2147483647 w 352"/>
              <a:gd name="T33" fmla="*/ 2147483647 h 378"/>
              <a:gd name="T34" fmla="*/ 2147483647 w 352"/>
              <a:gd name="T35" fmla="*/ 2147483647 h 378"/>
              <a:gd name="T36" fmla="*/ 2147483647 w 352"/>
              <a:gd name="T37" fmla="*/ 2147483647 h 37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52"/>
              <a:gd name="T58" fmla="*/ 0 h 378"/>
              <a:gd name="T59" fmla="*/ 352 w 352"/>
              <a:gd name="T60" fmla="*/ 378 h 37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52" h="378">
                <a:moveTo>
                  <a:pt x="54" y="81"/>
                </a:moveTo>
                <a:lnTo>
                  <a:pt x="27" y="144"/>
                </a:lnTo>
                <a:lnTo>
                  <a:pt x="0" y="216"/>
                </a:lnTo>
                <a:lnTo>
                  <a:pt x="45" y="226"/>
                </a:lnTo>
                <a:lnTo>
                  <a:pt x="81" y="243"/>
                </a:lnTo>
                <a:lnTo>
                  <a:pt x="153" y="306"/>
                </a:lnTo>
                <a:lnTo>
                  <a:pt x="217" y="378"/>
                </a:lnTo>
                <a:lnTo>
                  <a:pt x="289" y="216"/>
                </a:lnTo>
                <a:lnTo>
                  <a:pt x="352" y="54"/>
                </a:lnTo>
                <a:lnTo>
                  <a:pt x="271" y="27"/>
                </a:lnTo>
                <a:lnTo>
                  <a:pt x="190" y="0"/>
                </a:lnTo>
                <a:lnTo>
                  <a:pt x="153" y="27"/>
                </a:lnTo>
                <a:lnTo>
                  <a:pt x="108" y="54"/>
                </a:lnTo>
                <a:lnTo>
                  <a:pt x="108" y="81"/>
                </a:lnTo>
                <a:lnTo>
                  <a:pt x="108" y="108"/>
                </a:lnTo>
                <a:lnTo>
                  <a:pt x="99" y="99"/>
                </a:lnTo>
                <a:lnTo>
                  <a:pt x="81" y="90"/>
                </a:lnTo>
                <a:lnTo>
                  <a:pt x="72" y="81"/>
                </a:lnTo>
                <a:lnTo>
                  <a:pt x="54" y="81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21" name="Freeform 379"/>
          <p:cNvSpPr>
            <a:spLocks/>
          </p:cNvSpPr>
          <p:nvPr/>
        </p:nvSpPr>
        <p:spPr bwMode="auto">
          <a:xfrm>
            <a:off x="5922199" y="2551116"/>
            <a:ext cx="454476" cy="600075"/>
          </a:xfrm>
          <a:custGeom>
            <a:avLst/>
            <a:gdLst>
              <a:gd name="T0" fmla="*/ 2147483647 w 322"/>
              <a:gd name="T1" fmla="*/ 0 h 378"/>
              <a:gd name="T2" fmla="*/ 2147483647 w 322"/>
              <a:gd name="T3" fmla="*/ 2147483647 h 378"/>
              <a:gd name="T4" fmla="*/ 0 w 322"/>
              <a:gd name="T5" fmla="*/ 2147483647 h 378"/>
              <a:gd name="T6" fmla="*/ 2147483647 w 322"/>
              <a:gd name="T7" fmla="*/ 2147483647 h 378"/>
              <a:gd name="T8" fmla="*/ 2147483647 w 322"/>
              <a:gd name="T9" fmla="*/ 2147483647 h 378"/>
              <a:gd name="T10" fmla="*/ 2147483647 w 322"/>
              <a:gd name="T11" fmla="*/ 2147483647 h 378"/>
              <a:gd name="T12" fmla="*/ 2147483647 w 322"/>
              <a:gd name="T13" fmla="*/ 2147483647 h 378"/>
              <a:gd name="T14" fmla="*/ 2147483647 w 322"/>
              <a:gd name="T15" fmla="*/ 2147483647 h 378"/>
              <a:gd name="T16" fmla="*/ 2147483647 w 322"/>
              <a:gd name="T17" fmla="*/ 2147483647 h 378"/>
              <a:gd name="T18" fmla="*/ 2147483647 w 322"/>
              <a:gd name="T19" fmla="*/ 2147483647 h 378"/>
              <a:gd name="T20" fmla="*/ 2147483647 w 322"/>
              <a:gd name="T21" fmla="*/ 2147483647 h 378"/>
              <a:gd name="T22" fmla="*/ 2147483647 w 322"/>
              <a:gd name="T23" fmla="*/ 2147483647 h 378"/>
              <a:gd name="T24" fmla="*/ 2147483647 w 322"/>
              <a:gd name="T25" fmla="*/ 0 h 3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2"/>
              <a:gd name="T40" fmla="*/ 0 h 378"/>
              <a:gd name="T41" fmla="*/ 322 w 322"/>
              <a:gd name="T42" fmla="*/ 378 h 3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2" h="378">
                <a:moveTo>
                  <a:pt x="134" y="0"/>
                </a:moveTo>
                <a:lnTo>
                  <a:pt x="71" y="162"/>
                </a:lnTo>
                <a:lnTo>
                  <a:pt x="0" y="325"/>
                </a:lnTo>
                <a:lnTo>
                  <a:pt x="18" y="351"/>
                </a:lnTo>
                <a:lnTo>
                  <a:pt x="27" y="378"/>
                </a:lnTo>
                <a:lnTo>
                  <a:pt x="134" y="333"/>
                </a:lnTo>
                <a:lnTo>
                  <a:pt x="242" y="297"/>
                </a:lnTo>
                <a:lnTo>
                  <a:pt x="286" y="171"/>
                </a:lnTo>
                <a:lnTo>
                  <a:pt x="322" y="54"/>
                </a:lnTo>
                <a:lnTo>
                  <a:pt x="277" y="36"/>
                </a:lnTo>
                <a:lnTo>
                  <a:pt x="224" y="27"/>
                </a:lnTo>
                <a:lnTo>
                  <a:pt x="179" y="9"/>
                </a:lnTo>
                <a:lnTo>
                  <a:pt x="13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22" name="Freeform 380"/>
          <p:cNvSpPr>
            <a:spLocks/>
          </p:cNvSpPr>
          <p:nvPr/>
        </p:nvSpPr>
        <p:spPr bwMode="auto">
          <a:xfrm>
            <a:off x="6275509" y="2646363"/>
            <a:ext cx="420235" cy="557212"/>
          </a:xfrm>
          <a:custGeom>
            <a:avLst/>
            <a:gdLst>
              <a:gd name="T0" fmla="*/ 2147483647 w 298"/>
              <a:gd name="T1" fmla="*/ 0 h 351"/>
              <a:gd name="T2" fmla="*/ 2147483647 w 298"/>
              <a:gd name="T3" fmla="*/ 2147483647 h 351"/>
              <a:gd name="T4" fmla="*/ 0 w 298"/>
              <a:gd name="T5" fmla="*/ 2147483647 h 351"/>
              <a:gd name="T6" fmla="*/ 2147483647 w 298"/>
              <a:gd name="T7" fmla="*/ 2147483647 h 351"/>
              <a:gd name="T8" fmla="*/ 2147483647 w 298"/>
              <a:gd name="T9" fmla="*/ 2147483647 h 351"/>
              <a:gd name="T10" fmla="*/ 2147483647 w 298"/>
              <a:gd name="T11" fmla="*/ 2147483647 h 351"/>
              <a:gd name="T12" fmla="*/ 2147483647 w 298"/>
              <a:gd name="T13" fmla="*/ 2147483647 h 351"/>
              <a:gd name="T14" fmla="*/ 2147483647 w 298"/>
              <a:gd name="T15" fmla="*/ 2147483647 h 351"/>
              <a:gd name="T16" fmla="*/ 2147483647 w 298"/>
              <a:gd name="T17" fmla="*/ 2147483647 h 351"/>
              <a:gd name="T18" fmla="*/ 2147483647 w 298"/>
              <a:gd name="T19" fmla="*/ 2147483647 h 351"/>
              <a:gd name="T20" fmla="*/ 2147483647 w 298"/>
              <a:gd name="T21" fmla="*/ 2147483647 h 351"/>
              <a:gd name="T22" fmla="*/ 2147483647 w 298"/>
              <a:gd name="T23" fmla="*/ 2147483647 h 351"/>
              <a:gd name="T24" fmla="*/ 2147483647 w 298"/>
              <a:gd name="T25" fmla="*/ 2147483647 h 351"/>
              <a:gd name="T26" fmla="*/ 2147483647 w 298"/>
              <a:gd name="T27" fmla="*/ 2147483647 h 351"/>
              <a:gd name="T28" fmla="*/ 2147483647 w 298"/>
              <a:gd name="T29" fmla="*/ 2147483647 h 351"/>
              <a:gd name="T30" fmla="*/ 2147483647 w 298"/>
              <a:gd name="T31" fmla="*/ 2147483647 h 351"/>
              <a:gd name="T32" fmla="*/ 2147483647 w 298"/>
              <a:gd name="T33" fmla="*/ 0 h 3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8"/>
              <a:gd name="T52" fmla="*/ 0 h 351"/>
              <a:gd name="T53" fmla="*/ 298 w 298"/>
              <a:gd name="T54" fmla="*/ 351 h 3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8" h="351">
                <a:moveTo>
                  <a:pt x="81" y="0"/>
                </a:moveTo>
                <a:lnTo>
                  <a:pt x="45" y="117"/>
                </a:lnTo>
                <a:lnTo>
                  <a:pt x="0" y="243"/>
                </a:lnTo>
                <a:lnTo>
                  <a:pt x="27" y="243"/>
                </a:lnTo>
                <a:lnTo>
                  <a:pt x="54" y="243"/>
                </a:lnTo>
                <a:lnTo>
                  <a:pt x="81" y="298"/>
                </a:lnTo>
                <a:lnTo>
                  <a:pt x="108" y="351"/>
                </a:lnTo>
                <a:lnTo>
                  <a:pt x="208" y="298"/>
                </a:lnTo>
                <a:lnTo>
                  <a:pt x="298" y="243"/>
                </a:lnTo>
                <a:lnTo>
                  <a:pt x="298" y="216"/>
                </a:lnTo>
                <a:lnTo>
                  <a:pt x="298" y="189"/>
                </a:lnTo>
                <a:lnTo>
                  <a:pt x="289" y="144"/>
                </a:lnTo>
                <a:lnTo>
                  <a:pt x="271" y="108"/>
                </a:lnTo>
                <a:lnTo>
                  <a:pt x="226" y="81"/>
                </a:lnTo>
                <a:lnTo>
                  <a:pt x="172" y="54"/>
                </a:lnTo>
                <a:lnTo>
                  <a:pt x="126" y="27"/>
                </a:lnTo>
                <a:lnTo>
                  <a:pt x="81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23" name="Freeform 381"/>
          <p:cNvSpPr>
            <a:spLocks/>
          </p:cNvSpPr>
          <p:nvPr/>
        </p:nvSpPr>
        <p:spPr bwMode="auto">
          <a:xfrm>
            <a:off x="5214025" y="4646616"/>
            <a:ext cx="798447" cy="688975"/>
          </a:xfrm>
          <a:custGeom>
            <a:avLst/>
            <a:gdLst>
              <a:gd name="T0" fmla="*/ 2147483647 w 566"/>
              <a:gd name="T1" fmla="*/ 0 h 434"/>
              <a:gd name="T2" fmla="*/ 2147483647 w 566"/>
              <a:gd name="T3" fmla="*/ 2147483647 h 434"/>
              <a:gd name="T4" fmla="*/ 2147483647 w 566"/>
              <a:gd name="T5" fmla="*/ 2147483647 h 434"/>
              <a:gd name="T6" fmla="*/ 2147483647 w 566"/>
              <a:gd name="T7" fmla="*/ 2147483647 h 434"/>
              <a:gd name="T8" fmla="*/ 0 w 566"/>
              <a:gd name="T9" fmla="*/ 2147483647 h 434"/>
              <a:gd name="T10" fmla="*/ 2147483647 w 566"/>
              <a:gd name="T11" fmla="*/ 2147483647 h 434"/>
              <a:gd name="T12" fmla="*/ 2147483647 w 566"/>
              <a:gd name="T13" fmla="*/ 2147483647 h 434"/>
              <a:gd name="T14" fmla="*/ 2147483647 w 566"/>
              <a:gd name="T15" fmla="*/ 2147483647 h 434"/>
              <a:gd name="T16" fmla="*/ 2147483647 w 566"/>
              <a:gd name="T17" fmla="*/ 2147483647 h 434"/>
              <a:gd name="T18" fmla="*/ 2147483647 w 566"/>
              <a:gd name="T19" fmla="*/ 2147483647 h 434"/>
              <a:gd name="T20" fmla="*/ 2147483647 w 566"/>
              <a:gd name="T21" fmla="*/ 2147483647 h 434"/>
              <a:gd name="T22" fmla="*/ 2147483647 w 566"/>
              <a:gd name="T23" fmla="*/ 2147483647 h 434"/>
              <a:gd name="T24" fmla="*/ 2147483647 w 566"/>
              <a:gd name="T25" fmla="*/ 2147483647 h 434"/>
              <a:gd name="T26" fmla="*/ 2147483647 w 566"/>
              <a:gd name="T27" fmla="*/ 2147483647 h 434"/>
              <a:gd name="T28" fmla="*/ 2147483647 w 566"/>
              <a:gd name="T29" fmla="*/ 2147483647 h 434"/>
              <a:gd name="T30" fmla="*/ 2147483647 w 566"/>
              <a:gd name="T31" fmla="*/ 2147483647 h 434"/>
              <a:gd name="T32" fmla="*/ 2147483647 w 566"/>
              <a:gd name="T33" fmla="*/ 2147483647 h 434"/>
              <a:gd name="T34" fmla="*/ 2147483647 w 566"/>
              <a:gd name="T35" fmla="*/ 2147483647 h 434"/>
              <a:gd name="T36" fmla="*/ 2147483647 w 566"/>
              <a:gd name="T37" fmla="*/ 2147483647 h 434"/>
              <a:gd name="T38" fmla="*/ 2147483647 w 566"/>
              <a:gd name="T39" fmla="*/ 2147483647 h 434"/>
              <a:gd name="T40" fmla="*/ 2147483647 w 566"/>
              <a:gd name="T41" fmla="*/ 2147483647 h 434"/>
              <a:gd name="T42" fmla="*/ 2147483647 w 566"/>
              <a:gd name="T43" fmla="*/ 2147483647 h 434"/>
              <a:gd name="T44" fmla="*/ 2147483647 w 566"/>
              <a:gd name="T45" fmla="*/ 2147483647 h 434"/>
              <a:gd name="T46" fmla="*/ 2147483647 w 566"/>
              <a:gd name="T47" fmla="*/ 2147483647 h 434"/>
              <a:gd name="T48" fmla="*/ 2147483647 w 566"/>
              <a:gd name="T49" fmla="*/ 2147483647 h 434"/>
              <a:gd name="T50" fmla="*/ 2147483647 w 566"/>
              <a:gd name="T51" fmla="*/ 2147483647 h 434"/>
              <a:gd name="T52" fmla="*/ 2147483647 w 566"/>
              <a:gd name="T53" fmla="*/ 2147483647 h 434"/>
              <a:gd name="T54" fmla="*/ 2147483647 w 566"/>
              <a:gd name="T55" fmla="*/ 0 h 434"/>
              <a:gd name="T56" fmla="*/ 2147483647 w 566"/>
              <a:gd name="T57" fmla="*/ 0 h 4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6"/>
              <a:gd name="T88" fmla="*/ 0 h 434"/>
              <a:gd name="T89" fmla="*/ 566 w 566"/>
              <a:gd name="T90" fmla="*/ 434 h 4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6" h="434">
                <a:moveTo>
                  <a:pt x="135" y="0"/>
                </a:moveTo>
                <a:lnTo>
                  <a:pt x="98" y="27"/>
                </a:lnTo>
                <a:lnTo>
                  <a:pt x="54" y="54"/>
                </a:lnTo>
                <a:lnTo>
                  <a:pt x="27" y="109"/>
                </a:lnTo>
                <a:lnTo>
                  <a:pt x="0" y="163"/>
                </a:lnTo>
                <a:lnTo>
                  <a:pt x="135" y="298"/>
                </a:lnTo>
                <a:lnTo>
                  <a:pt x="270" y="434"/>
                </a:lnTo>
                <a:lnTo>
                  <a:pt x="323" y="353"/>
                </a:lnTo>
                <a:lnTo>
                  <a:pt x="377" y="272"/>
                </a:lnTo>
                <a:lnTo>
                  <a:pt x="404" y="272"/>
                </a:lnTo>
                <a:lnTo>
                  <a:pt x="432" y="272"/>
                </a:lnTo>
                <a:lnTo>
                  <a:pt x="459" y="253"/>
                </a:lnTo>
                <a:lnTo>
                  <a:pt x="485" y="244"/>
                </a:lnTo>
                <a:lnTo>
                  <a:pt x="512" y="226"/>
                </a:lnTo>
                <a:lnTo>
                  <a:pt x="539" y="217"/>
                </a:lnTo>
                <a:lnTo>
                  <a:pt x="557" y="163"/>
                </a:lnTo>
                <a:lnTo>
                  <a:pt x="566" y="109"/>
                </a:lnTo>
                <a:lnTo>
                  <a:pt x="539" y="91"/>
                </a:lnTo>
                <a:lnTo>
                  <a:pt x="512" y="81"/>
                </a:lnTo>
                <a:lnTo>
                  <a:pt x="485" y="91"/>
                </a:lnTo>
                <a:lnTo>
                  <a:pt x="459" y="109"/>
                </a:lnTo>
                <a:lnTo>
                  <a:pt x="377" y="91"/>
                </a:lnTo>
                <a:lnTo>
                  <a:pt x="296" y="81"/>
                </a:lnTo>
                <a:lnTo>
                  <a:pt x="234" y="54"/>
                </a:lnTo>
                <a:lnTo>
                  <a:pt x="162" y="27"/>
                </a:lnTo>
                <a:lnTo>
                  <a:pt x="153" y="18"/>
                </a:lnTo>
                <a:lnTo>
                  <a:pt x="144" y="9"/>
                </a:lnTo>
                <a:lnTo>
                  <a:pt x="144" y="0"/>
                </a:lnTo>
                <a:lnTo>
                  <a:pt x="135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grpSp>
        <p:nvGrpSpPr>
          <p:cNvPr id="22" name="Group 384"/>
          <p:cNvGrpSpPr>
            <a:grpSpLocks/>
          </p:cNvGrpSpPr>
          <p:nvPr/>
        </p:nvGrpSpPr>
        <p:grpSpPr bwMode="auto">
          <a:xfrm>
            <a:off x="5595352" y="4821241"/>
            <a:ext cx="680157" cy="598487"/>
            <a:chOff x="3953" y="2785"/>
            <a:chExt cx="482" cy="377"/>
          </a:xfrm>
        </p:grpSpPr>
        <p:sp>
          <p:nvSpPr>
            <p:cNvPr id="2343" name="Freeform 382"/>
            <p:cNvSpPr>
              <a:spLocks/>
            </p:cNvSpPr>
            <p:nvPr/>
          </p:nvSpPr>
          <p:spPr bwMode="auto">
            <a:xfrm>
              <a:off x="3953" y="2785"/>
              <a:ext cx="482" cy="377"/>
            </a:xfrm>
            <a:custGeom>
              <a:avLst/>
              <a:gdLst>
                <a:gd name="T0" fmla="*/ 107 w 482"/>
                <a:gd name="T1" fmla="*/ 162 h 377"/>
                <a:gd name="T2" fmla="*/ 53 w 482"/>
                <a:gd name="T3" fmla="*/ 242 h 377"/>
                <a:gd name="T4" fmla="*/ 0 w 482"/>
                <a:gd name="T5" fmla="*/ 324 h 377"/>
                <a:gd name="T6" fmla="*/ 53 w 482"/>
                <a:gd name="T7" fmla="*/ 350 h 377"/>
                <a:gd name="T8" fmla="*/ 107 w 482"/>
                <a:gd name="T9" fmla="*/ 377 h 377"/>
                <a:gd name="T10" fmla="*/ 179 w 482"/>
                <a:gd name="T11" fmla="*/ 359 h 377"/>
                <a:gd name="T12" fmla="*/ 241 w 482"/>
                <a:gd name="T13" fmla="*/ 350 h 377"/>
                <a:gd name="T14" fmla="*/ 348 w 482"/>
                <a:gd name="T15" fmla="*/ 359 h 377"/>
                <a:gd name="T16" fmla="*/ 455 w 482"/>
                <a:gd name="T17" fmla="*/ 377 h 377"/>
                <a:gd name="T18" fmla="*/ 473 w 482"/>
                <a:gd name="T19" fmla="*/ 350 h 377"/>
                <a:gd name="T20" fmla="*/ 482 w 482"/>
                <a:gd name="T21" fmla="*/ 324 h 377"/>
                <a:gd name="T22" fmla="*/ 473 w 482"/>
                <a:gd name="T23" fmla="*/ 197 h 377"/>
                <a:gd name="T24" fmla="*/ 455 w 482"/>
                <a:gd name="T25" fmla="*/ 81 h 377"/>
                <a:gd name="T26" fmla="*/ 429 w 482"/>
                <a:gd name="T27" fmla="*/ 54 h 377"/>
                <a:gd name="T28" fmla="*/ 402 w 482"/>
                <a:gd name="T29" fmla="*/ 27 h 377"/>
                <a:gd name="T30" fmla="*/ 348 w 482"/>
                <a:gd name="T31" fmla="*/ 9 h 377"/>
                <a:gd name="T32" fmla="*/ 294 w 482"/>
                <a:gd name="T33" fmla="*/ 0 h 377"/>
                <a:gd name="T34" fmla="*/ 285 w 482"/>
                <a:gd name="T35" fmla="*/ 54 h 377"/>
                <a:gd name="T36" fmla="*/ 268 w 482"/>
                <a:gd name="T37" fmla="*/ 108 h 377"/>
                <a:gd name="T38" fmla="*/ 214 w 482"/>
                <a:gd name="T39" fmla="*/ 135 h 377"/>
                <a:gd name="T40" fmla="*/ 161 w 482"/>
                <a:gd name="T41" fmla="*/ 162 h 377"/>
                <a:gd name="T42" fmla="*/ 152 w 482"/>
                <a:gd name="T43" fmla="*/ 162 h 377"/>
                <a:gd name="T44" fmla="*/ 134 w 482"/>
                <a:gd name="T45" fmla="*/ 162 h 377"/>
                <a:gd name="T46" fmla="*/ 125 w 482"/>
                <a:gd name="T47" fmla="*/ 162 h 377"/>
                <a:gd name="T48" fmla="*/ 107 w 482"/>
                <a:gd name="T49" fmla="*/ 162 h 3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2"/>
                <a:gd name="T76" fmla="*/ 0 h 377"/>
                <a:gd name="T77" fmla="*/ 482 w 482"/>
                <a:gd name="T78" fmla="*/ 377 h 3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2" h="377">
                  <a:moveTo>
                    <a:pt x="107" y="162"/>
                  </a:moveTo>
                  <a:lnTo>
                    <a:pt x="53" y="242"/>
                  </a:lnTo>
                  <a:lnTo>
                    <a:pt x="0" y="324"/>
                  </a:lnTo>
                  <a:lnTo>
                    <a:pt x="53" y="350"/>
                  </a:lnTo>
                  <a:lnTo>
                    <a:pt x="107" y="377"/>
                  </a:lnTo>
                  <a:lnTo>
                    <a:pt x="179" y="359"/>
                  </a:lnTo>
                  <a:lnTo>
                    <a:pt x="241" y="350"/>
                  </a:lnTo>
                  <a:lnTo>
                    <a:pt x="348" y="359"/>
                  </a:lnTo>
                  <a:lnTo>
                    <a:pt x="455" y="377"/>
                  </a:lnTo>
                  <a:lnTo>
                    <a:pt x="473" y="350"/>
                  </a:lnTo>
                  <a:lnTo>
                    <a:pt x="482" y="324"/>
                  </a:lnTo>
                  <a:lnTo>
                    <a:pt x="473" y="197"/>
                  </a:lnTo>
                  <a:lnTo>
                    <a:pt x="455" y="81"/>
                  </a:lnTo>
                  <a:lnTo>
                    <a:pt x="429" y="54"/>
                  </a:lnTo>
                  <a:lnTo>
                    <a:pt x="402" y="27"/>
                  </a:lnTo>
                  <a:lnTo>
                    <a:pt x="348" y="9"/>
                  </a:lnTo>
                  <a:lnTo>
                    <a:pt x="294" y="0"/>
                  </a:lnTo>
                  <a:lnTo>
                    <a:pt x="285" y="54"/>
                  </a:lnTo>
                  <a:lnTo>
                    <a:pt x="268" y="108"/>
                  </a:lnTo>
                  <a:lnTo>
                    <a:pt x="214" y="135"/>
                  </a:lnTo>
                  <a:lnTo>
                    <a:pt x="161" y="162"/>
                  </a:lnTo>
                  <a:lnTo>
                    <a:pt x="152" y="162"/>
                  </a:lnTo>
                  <a:lnTo>
                    <a:pt x="134" y="162"/>
                  </a:lnTo>
                  <a:lnTo>
                    <a:pt x="125" y="162"/>
                  </a:lnTo>
                  <a:lnTo>
                    <a:pt x="107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44" name="Freeform 383"/>
            <p:cNvSpPr>
              <a:spLocks/>
            </p:cNvSpPr>
            <p:nvPr/>
          </p:nvSpPr>
          <p:spPr bwMode="auto">
            <a:xfrm>
              <a:off x="3953" y="2785"/>
              <a:ext cx="482" cy="377"/>
            </a:xfrm>
            <a:custGeom>
              <a:avLst/>
              <a:gdLst>
                <a:gd name="T0" fmla="*/ 107 w 482"/>
                <a:gd name="T1" fmla="*/ 162 h 377"/>
                <a:gd name="T2" fmla="*/ 53 w 482"/>
                <a:gd name="T3" fmla="*/ 242 h 377"/>
                <a:gd name="T4" fmla="*/ 0 w 482"/>
                <a:gd name="T5" fmla="*/ 324 h 377"/>
                <a:gd name="T6" fmla="*/ 53 w 482"/>
                <a:gd name="T7" fmla="*/ 350 h 377"/>
                <a:gd name="T8" fmla="*/ 107 w 482"/>
                <a:gd name="T9" fmla="*/ 377 h 377"/>
                <a:gd name="T10" fmla="*/ 179 w 482"/>
                <a:gd name="T11" fmla="*/ 359 h 377"/>
                <a:gd name="T12" fmla="*/ 241 w 482"/>
                <a:gd name="T13" fmla="*/ 350 h 377"/>
                <a:gd name="T14" fmla="*/ 348 w 482"/>
                <a:gd name="T15" fmla="*/ 359 h 377"/>
                <a:gd name="T16" fmla="*/ 455 w 482"/>
                <a:gd name="T17" fmla="*/ 377 h 377"/>
                <a:gd name="T18" fmla="*/ 473 w 482"/>
                <a:gd name="T19" fmla="*/ 350 h 377"/>
                <a:gd name="T20" fmla="*/ 482 w 482"/>
                <a:gd name="T21" fmla="*/ 324 h 377"/>
                <a:gd name="T22" fmla="*/ 473 w 482"/>
                <a:gd name="T23" fmla="*/ 197 h 377"/>
                <a:gd name="T24" fmla="*/ 455 w 482"/>
                <a:gd name="T25" fmla="*/ 81 h 377"/>
                <a:gd name="T26" fmla="*/ 429 w 482"/>
                <a:gd name="T27" fmla="*/ 54 h 377"/>
                <a:gd name="T28" fmla="*/ 402 w 482"/>
                <a:gd name="T29" fmla="*/ 27 h 377"/>
                <a:gd name="T30" fmla="*/ 348 w 482"/>
                <a:gd name="T31" fmla="*/ 9 h 377"/>
                <a:gd name="T32" fmla="*/ 294 w 482"/>
                <a:gd name="T33" fmla="*/ 0 h 377"/>
                <a:gd name="T34" fmla="*/ 285 w 482"/>
                <a:gd name="T35" fmla="*/ 54 h 377"/>
                <a:gd name="T36" fmla="*/ 268 w 482"/>
                <a:gd name="T37" fmla="*/ 108 h 377"/>
                <a:gd name="T38" fmla="*/ 214 w 482"/>
                <a:gd name="T39" fmla="*/ 135 h 377"/>
                <a:gd name="T40" fmla="*/ 161 w 482"/>
                <a:gd name="T41" fmla="*/ 162 h 377"/>
                <a:gd name="T42" fmla="*/ 152 w 482"/>
                <a:gd name="T43" fmla="*/ 162 h 377"/>
                <a:gd name="T44" fmla="*/ 134 w 482"/>
                <a:gd name="T45" fmla="*/ 162 h 377"/>
                <a:gd name="T46" fmla="*/ 125 w 482"/>
                <a:gd name="T47" fmla="*/ 162 h 377"/>
                <a:gd name="T48" fmla="*/ 107 w 482"/>
                <a:gd name="T49" fmla="*/ 162 h 3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2"/>
                <a:gd name="T76" fmla="*/ 0 h 377"/>
                <a:gd name="T77" fmla="*/ 482 w 482"/>
                <a:gd name="T78" fmla="*/ 377 h 3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2" h="377">
                  <a:moveTo>
                    <a:pt x="107" y="162"/>
                  </a:moveTo>
                  <a:lnTo>
                    <a:pt x="53" y="242"/>
                  </a:lnTo>
                  <a:lnTo>
                    <a:pt x="0" y="324"/>
                  </a:lnTo>
                  <a:lnTo>
                    <a:pt x="53" y="350"/>
                  </a:lnTo>
                  <a:lnTo>
                    <a:pt x="107" y="377"/>
                  </a:lnTo>
                  <a:lnTo>
                    <a:pt x="179" y="359"/>
                  </a:lnTo>
                  <a:lnTo>
                    <a:pt x="241" y="350"/>
                  </a:lnTo>
                  <a:lnTo>
                    <a:pt x="348" y="359"/>
                  </a:lnTo>
                  <a:lnTo>
                    <a:pt x="455" y="377"/>
                  </a:lnTo>
                  <a:lnTo>
                    <a:pt x="473" y="350"/>
                  </a:lnTo>
                  <a:lnTo>
                    <a:pt x="482" y="324"/>
                  </a:lnTo>
                  <a:lnTo>
                    <a:pt x="473" y="197"/>
                  </a:lnTo>
                  <a:lnTo>
                    <a:pt x="455" y="81"/>
                  </a:lnTo>
                  <a:lnTo>
                    <a:pt x="429" y="54"/>
                  </a:lnTo>
                  <a:lnTo>
                    <a:pt x="402" y="27"/>
                  </a:lnTo>
                  <a:lnTo>
                    <a:pt x="348" y="9"/>
                  </a:lnTo>
                  <a:lnTo>
                    <a:pt x="294" y="0"/>
                  </a:lnTo>
                  <a:lnTo>
                    <a:pt x="285" y="54"/>
                  </a:lnTo>
                  <a:lnTo>
                    <a:pt x="268" y="108"/>
                  </a:lnTo>
                  <a:lnTo>
                    <a:pt x="214" y="135"/>
                  </a:lnTo>
                  <a:lnTo>
                    <a:pt x="161" y="162"/>
                  </a:lnTo>
                  <a:lnTo>
                    <a:pt x="152" y="162"/>
                  </a:lnTo>
                  <a:lnTo>
                    <a:pt x="134" y="162"/>
                  </a:lnTo>
                  <a:lnTo>
                    <a:pt x="125" y="162"/>
                  </a:lnTo>
                  <a:lnTo>
                    <a:pt x="107" y="162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125" name="Freeform 385"/>
          <p:cNvSpPr>
            <a:spLocks/>
          </p:cNvSpPr>
          <p:nvPr/>
        </p:nvSpPr>
        <p:spPr bwMode="auto">
          <a:xfrm>
            <a:off x="5939320" y="4392616"/>
            <a:ext cx="680158" cy="466725"/>
          </a:xfrm>
          <a:custGeom>
            <a:avLst/>
            <a:gdLst>
              <a:gd name="T0" fmla="*/ 0 w 482"/>
              <a:gd name="T1" fmla="*/ 2147483647 h 294"/>
              <a:gd name="T2" fmla="*/ 2147483647 w 482"/>
              <a:gd name="T3" fmla="*/ 2147483647 h 294"/>
              <a:gd name="T4" fmla="*/ 2147483647 w 482"/>
              <a:gd name="T5" fmla="*/ 2147483647 h 294"/>
              <a:gd name="T6" fmla="*/ 2147483647 w 482"/>
              <a:gd name="T7" fmla="*/ 2147483647 h 294"/>
              <a:gd name="T8" fmla="*/ 2147483647 w 482"/>
              <a:gd name="T9" fmla="*/ 2147483647 h 294"/>
              <a:gd name="T10" fmla="*/ 2147483647 w 482"/>
              <a:gd name="T11" fmla="*/ 2147483647 h 294"/>
              <a:gd name="T12" fmla="*/ 2147483647 w 482"/>
              <a:gd name="T13" fmla="*/ 2147483647 h 294"/>
              <a:gd name="T14" fmla="*/ 2147483647 w 482"/>
              <a:gd name="T15" fmla="*/ 2147483647 h 294"/>
              <a:gd name="T16" fmla="*/ 2147483647 w 482"/>
              <a:gd name="T17" fmla="*/ 2147483647 h 294"/>
              <a:gd name="T18" fmla="*/ 2147483647 w 482"/>
              <a:gd name="T19" fmla="*/ 2147483647 h 294"/>
              <a:gd name="T20" fmla="*/ 2147483647 w 482"/>
              <a:gd name="T21" fmla="*/ 2147483647 h 294"/>
              <a:gd name="T22" fmla="*/ 2147483647 w 482"/>
              <a:gd name="T23" fmla="*/ 2147483647 h 294"/>
              <a:gd name="T24" fmla="*/ 2147483647 w 482"/>
              <a:gd name="T25" fmla="*/ 2147483647 h 294"/>
              <a:gd name="T26" fmla="*/ 2147483647 w 482"/>
              <a:gd name="T27" fmla="*/ 2147483647 h 294"/>
              <a:gd name="T28" fmla="*/ 2147483647 w 482"/>
              <a:gd name="T29" fmla="*/ 2147483647 h 294"/>
              <a:gd name="T30" fmla="*/ 2147483647 w 482"/>
              <a:gd name="T31" fmla="*/ 2147483647 h 294"/>
              <a:gd name="T32" fmla="*/ 2147483647 w 482"/>
              <a:gd name="T33" fmla="*/ 0 h 294"/>
              <a:gd name="T34" fmla="*/ 2147483647 w 482"/>
              <a:gd name="T35" fmla="*/ 0 h 294"/>
              <a:gd name="T36" fmla="*/ 2147483647 w 482"/>
              <a:gd name="T37" fmla="*/ 0 h 294"/>
              <a:gd name="T38" fmla="*/ 2147483647 w 482"/>
              <a:gd name="T39" fmla="*/ 2147483647 h 294"/>
              <a:gd name="T40" fmla="*/ 0 w 482"/>
              <a:gd name="T41" fmla="*/ 2147483647 h 294"/>
              <a:gd name="T42" fmla="*/ 0 w 482"/>
              <a:gd name="T43" fmla="*/ 2147483647 h 294"/>
              <a:gd name="T44" fmla="*/ 0 w 482"/>
              <a:gd name="T45" fmla="*/ 2147483647 h 294"/>
              <a:gd name="T46" fmla="*/ 2147483647 w 482"/>
              <a:gd name="T47" fmla="*/ 2147483647 h 294"/>
              <a:gd name="T48" fmla="*/ 2147483647 w 482"/>
              <a:gd name="T49" fmla="*/ 2147483647 h 294"/>
              <a:gd name="T50" fmla="*/ 2147483647 w 482"/>
              <a:gd name="T51" fmla="*/ 2147483647 h 294"/>
              <a:gd name="T52" fmla="*/ 2147483647 w 482"/>
              <a:gd name="T53" fmla="*/ 2147483647 h 294"/>
              <a:gd name="T54" fmla="*/ 2147483647 w 482"/>
              <a:gd name="T55" fmla="*/ 2147483647 h 294"/>
              <a:gd name="T56" fmla="*/ 0 w 482"/>
              <a:gd name="T57" fmla="*/ 2147483647 h 2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82"/>
              <a:gd name="T88" fmla="*/ 0 h 294"/>
              <a:gd name="T89" fmla="*/ 482 w 482"/>
              <a:gd name="T90" fmla="*/ 294 h 29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82" h="294">
                <a:moveTo>
                  <a:pt x="0" y="241"/>
                </a:moveTo>
                <a:lnTo>
                  <a:pt x="27" y="250"/>
                </a:lnTo>
                <a:lnTo>
                  <a:pt x="53" y="267"/>
                </a:lnTo>
                <a:lnTo>
                  <a:pt x="107" y="276"/>
                </a:lnTo>
                <a:lnTo>
                  <a:pt x="160" y="294"/>
                </a:lnTo>
                <a:lnTo>
                  <a:pt x="178" y="267"/>
                </a:lnTo>
                <a:lnTo>
                  <a:pt x="187" y="241"/>
                </a:lnTo>
                <a:lnTo>
                  <a:pt x="241" y="241"/>
                </a:lnTo>
                <a:lnTo>
                  <a:pt x="295" y="241"/>
                </a:lnTo>
                <a:lnTo>
                  <a:pt x="339" y="267"/>
                </a:lnTo>
                <a:lnTo>
                  <a:pt x="375" y="294"/>
                </a:lnTo>
                <a:lnTo>
                  <a:pt x="429" y="241"/>
                </a:lnTo>
                <a:lnTo>
                  <a:pt x="482" y="187"/>
                </a:lnTo>
                <a:lnTo>
                  <a:pt x="455" y="169"/>
                </a:lnTo>
                <a:lnTo>
                  <a:pt x="429" y="161"/>
                </a:lnTo>
                <a:lnTo>
                  <a:pt x="393" y="80"/>
                </a:lnTo>
                <a:lnTo>
                  <a:pt x="348" y="0"/>
                </a:lnTo>
                <a:lnTo>
                  <a:pt x="214" y="0"/>
                </a:lnTo>
                <a:lnTo>
                  <a:pt x="80" y="0"/>
                </a:lnTo>
                <a:lnTo>
                  <a:pt x="45" y="54"/>
                </a:lnTo>
                <a:lnTo>
                  <a:pt x="0" y="107"/>
                </a:lnTo>
                <a:lnTo>
                  <a:pt x="0" y="116"/>
                </a:lnTo>
                <a:lnTo>
                  <a:pt x="0" y="134"/>
                </a:lnTo>
                <a:lnTo>
                  <a:pt x="27" y="161"/>
                </a:lnTo>
                <a:lnTo>
                  <a:pt x="53" y="187"/>
                </a:lnTo>
                <a:lnTo>
                  <a:pt x="45" y="196"/>
                </a:lnTo>
                <a:lnTo>
                  <a:pt x="27" y="214"/>
                </a:lnTo>
                <a:lnTo>
                  <a:pt x="18" y="223"/>
                </a:lnTo>
                <a:lnTo>
                  <a:pt x="0" y="241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26" name="Freeform 386"/>
          <p:cNvSpPr>
            <a:spLocks/>
          </p:cNvSpPr>
          <p:nvPr/>
        </p:nvSpPr>
        <p:spPr bwMode="auto">
          <a:xfrm>
            <a:off x="6163446" y="4775200"/>
            <a:ext cx="303503" cy="560388"/>
          </a:xfrm>
          <a:custGeom>
            <a:avLst/>
            <a:gdLst>
              <a:gd name="T0" fmla="*/ 0 w 215"/>
              <a:gd name="T1" fmla="*/ 2147483647 h 353"/>
              <a:gd name="T2" fmla="*/ 2147483647 w 215"/>
              <a:gd name="T3" fmla="*/ 2147483647 h 353"/>
              <a:gd name="T4" fmla="*/ 2147483647 w 215"/>
              <a:gd name="T5" fmla="*/ 2147483647 h 353"/>
              <a:gd name="T6" fmla="*/ 2147483647 w 215"/>
              <a:gd name="T7" fmla="*/ 2147483647 h 353"/>
              <a:gd name="T8" fmla="*/ 2147483647 w 215"/>
              <a:gd name="T9" fmla="*/ 2147483647 h 353"/>
              <a:gd name="T10" fmla="*/ 2147483647 w 215"/>
              <a:gd name="T11" fmla="*/ 2147483647 h 353"/>
              <a:gd name="T12" fmla="*/ 2147483647 w 215"/>
              <a:gd name="T13" fmla="*/ 2147483647 h 353"/>
              <a:gd name="T14" fmla="*/ 2147483647 w 215"/>
              <a:gd name="T15" fmla="*/ 2147483647 h 353"/>
              <a:gd name="T16" fmla="*/ 2147483647 w 215"/>
              <a:gd name="T17" fmla="*/ 0 h 353"/>
              <a:gd name="T18" fmla="*/ 2147483647 w 215"/>
              <a:gd name="T19" fmla="*/ 0 h 353"/>
              <a:gd name="T20" fmla="*/ 2147483647 w 215"/>
              <a:gd name="T21" fmla="*/ 0 h 353"/>
              <a:gd name="T22" fmla="*/ 2147483647 w 215"/>
              <a:gd name="T23" fmla="*/ 2147483647 h 353"/>
              <a:gd name="T24" fmla="*/ 2147483647 w 215"/>
              <a:gd name="T25" fmla="*/ 2147483647 h 353"/>
              <a:gd name="T26" fmla="*/ 2147483647 w 215"/>
              <a:gd name="T27" fmla="*/ 2147483647 h 353"/>
              <a:gd name="T28" fmla="*/ 0 w 215"/>
              <a:gd name="T29" fmla="*/ 2147483647 h 3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5"/>
              <a:gd name="T46" fmla="*/ 0 h 353"/>
              <a:gd name="T47" fmla="*/ 215 w 215"/>
              <a:gd name="T48" fmla="*/ 353 h 3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5" h="353">
                <a:moveTo>
                  <a:pt x="0" y="54"/>
                </a:moveTo>
                <a:lnTo>
                  <a:pt x="27" y="81"/>
                </a:lnTo>
                <a:lnTo>
                  <a:pt x="54" y="109"/>
                </a:lnTo>
                <a:lnTo>
                  <a:pt x="71" y="226"/>
                </a:lnTo>
                <a:lnTo>
                  <a:pt x="80" y="353"/>
                </a:lnTo>
                <a:lnTo>
                  <a:pt x="153" y="199"/>
                </a:lnTo>
                <a:lnTo>
                  <a:pt x="215" y="54"/>
                </a:lnTo>
                <a:lnTo>
                  <a:pt x="179" y="27"/>
                </a:lnTo>
                <a:lnTo>
                  <a:pt x="135" y="0"/>
                </a:lnTo>
                <a:lnTo>
                  <a:pt x="80" y="0"/>
                </a:lnTo>
                <a:lnTo>
                  <a:pt x="27" y="0"/>
                </a:lnTo>
                <a:lnTo>
                  <a:pt x="18" y="9"/>
                </a:lnTo>
                <a:lnTo>
                  <a:pt x="9" y="27"/>
                </a:lnTo>
                <a:lnTo>
                  <a:pt x="9" y="36"/>
                </a:lnTo>
                <a:lnTo>
                  <a:pt x="0" y="54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27" name="Freeform 387"/>
          <p:cNvSpPr>
            <a:spLocks/>
          </p:cNvSpPr>
          <p:nvPr/>
        </p:nvSpPr>
        <p:spPr bwMode="auto">
          <a:xfrm>
            <a:off x="5972007" y="3789363"/>
            <a:ext cx="494943" cy="603250"/>
          </a:xfrm>
          <a:custGeom>
            <a:avLst/>
            <a:gdLst>
              <a:gd name="T0" fmla="*/ 2147483647 w 351"/>
              <a:gd name="T1" fmla="*/ 0 h 380"/>
              <a:gd name="T2" fmla="*/ 2147483647 w 351"/>
              <a:gd name="T3" fmla="*/ 2147483647 h 380"/>
              <a:gd name="T4" fmla="*/ 2147483647 w 351"/>
              <a:gd name="T5" fmla="*/ 2147483647 h 380"/>
              <a:gd name="T6" fmla="*/ 2147483647 w 351"/>
              <a:gd name="T7" fmla="*/ 2147483647 h 380"/>
              <a:gd name="T8" fmla="*/ 0 w 351"/>
              <a:gd name="T9" fmla="*/ 2147483647 h 380"/>
              <a:gd name="T10" fmla="*/ 2147483647 w 351"/>
              <a:gd name="T11" fmla="*/ 2147483647 h 380"/>
              <a:gd name="T12" fmla="*/ 2147483647 w 351"/>
              <a:gd name="T13" fmla="*/ 2147483647 h 380"/>
              <a:gd name="T14" fmla="*/ 2147483647 w 351"/>
              <a:gd name="T15" fmla="*/ 2147483647 h 380"/>
              <a:gd name="T16" fmla="*/ 2147483647 w 351"/>
              <a:gd name="T17" fmla="*/ 2147483647 h 380"/>
              <a:gd name="T18" fmla="*/ 2147483647 w 351"/>
              <a:gd name="T19" fmla="*/ 2147483647 h 380"/>
              <a:gd name="T20" fmla="*/ 2147483647 w 351"/>
              <a:gd name="T21" fmla="*/ 2147483647 h 380"/>
              <a:gd name="T22" fmla="*/ 2147483647 w 351"/>
              <a:gd name="T23" fmla="*/ 2147483647 h 380"/>
              <a:gd name="T24" fmla="*/ 2147483647 w 351"/>
              <a:gd name="T25" fmla="*/ 2147483647 h 380"/>
              <a:gd name="T26" fmla="*/ 2147483647 w 351"/>
              <a:gd name="T27" fmla="*/ 2147483647 h 380"/>
              <a:gd name="T28" fmla="*/ 2147483647 w 351"/>
              <a:gd name="T29" fmla="*/ 2147483647 h 380"/>
              <a:gd name="T30" fmla="*/ 2147483647 w 351"/>
              <a:gd name="T31" fmla="*/ 2147483647 h 380"/>
              <a:gd name="T32" fmla="*/ 2147483647 w 351"/>
              <a:gd name="T33" fmla="*/ 0 h 380"/>
              <a:gd name="T34" fmla="*/ 2147483647 w 351"/>
              <a:gd name="T35" fmla="*/ 2147483647 h 380"/>
              <a:gd name="T36" fmla="*/ 2147483647 w 351"/>
              <a:gd name="T37" fmla="*/ 2147483647 h 380"/>
              <a:gd name="T38" fmla="*/ 2147483647 w 351"/>
              <a:gd name="T39" fmla="*/ 2147483647 h 380"/>
              <a:gd name="T40" fmla="*/ 2147483647 w 351"/>
              <a:gd name="T41" fmla="*/ 2147483647 h 380"/>
              <a:gd name="T42" fmla="*/ 2147483647 w 351"/>
              <a:gd name="T43" fmla="*/ 0 h 380"/>
              <a:gd name="T44" fmla="*/ 2147483647 w 351"/>
              <a:gd name="T45" fmla="*/ 0 h 3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1"/>
              <a:gd name="T70" fmla="*/ 0 h 380"/>
              <a:gd name="T71" fmla="*/ 351 w 351"/>
              <a:gd name="T72" fmla="*/ 380 h 38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1" h="380">
                <a:moveTo>
                  <a:pt x="27" y="0"/>
                </a:moveTo>
                <a:lnTo>
                  <a:pt x="45" y="91"/>
                </a:lnTo>
                <a:lnTo>
                  <a:pt x="54" y="190"/>
                </a:lnTo>
                <a:lnTo>
                  <a:pt x="27" y="271"/>
                </a:lnTo>
                <a:lnTo>
                  <a:pt x="0" y="353"/>
                </a:lnTo>
                <a:lnTo>
                  <a:pt x="27" y="362"/>
                </a:lnTo>
                <a:lnTo>
                  <a:pt x="54" y="380"/>
                </a:lnTo>
                <a:lnTo>
                  <a:pt x="189" y="380"/>
                </a:lnTo>
                <a:lnTo>
                  <a:pt x="324" y="380"/>
                </a:lnTo>
                <a:lnTo>
                  <a:pt x="342" y="281"/>
                </a:lnTo>
                <a:lnTo>
                  <a:pt x="351" y="190"/>
                </a:lnTo>
                <a:lnTo>
                  <a:pt x="324" y="163"/>
                </a:lnTo>
                <a:lnTo>
                  <a:pt x="297" y="136"/>
                </a:lnTo>
                <a:lnTo>
                  <a:pt x="297" y="91"/>
                </a:lnTo>
                <a:lnTo>
                  <a:pt x="297" y="54"/>
                </a:lnTo>
                <a:lnTo>
                  <a:pt x="270" y="27"/>
                </a:lnTo>
                <a:lnTo>
                  <a:pt x="243" y="0"/>
                </a:lnTo>
                <a:lnTo>
                  <a:pt x="216" y="9"/>
                </a:lnTo>
                <a:lnTo>
                  <a:pt x="189" y="27"/>
                </a:lnTo>
                <a:lnTo>
                  <a:pt x="153" y="18"/>
                </a:lnTo>
                <a:lnTo>
                  <a:pt x="108" y="9"/>
                </a:lnTo>
                <a:lnTo>
                  <a:pt x="72" y="0"/>
                </a:lnTo>
                <a:lnTo>
                  <a:pt x="27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28" name="Freeform 388"/>
          <p:cNvSpPr>
            <a:spLocks/>
          </p:cNvSpPr>
          <p:nvPr/>
        </p:nvSpPr>
        <p:spPr bwMode="auto">
          <a:xfrm>
            <a:off x="6264613" y="3235328"/>
            <a:ext cx="343970" cy="339725"/>
          </a:xfrm>
          <a:custGeom>
            <a:avLst/>
            <a:gdLst>
              <a:gd name="T0" fmla="*/ 0 w 244"/>
              <a:gd name="T1" fmla="*/ 2147483647 h 214"/>
              <a:gd name="T2" fmla="*/ 2147483647 w 244"/>
              <a:gd name="T3" fmla="*/ 2147483647 h 214"/>
              <a:gd name="T4" fmla="*/ 2147483647 w 244"/>
              <a:gd name="T5" fmla="*/ 2147483647 h 214"/>
              <a:gd name="T6" fmla="*/ 2147483647 w 244"/>
              <a:gd name="T7" fmla="*/ 2147483647 h 214"/>
              <a:gd name="T8" fmla="*/ 2147483647 w 244"/>
              <a:gd name="T9" fmla="*/ 2147483647 h 214"/>
              <a:gd name="T10" fmla="*/ 2147483647 w 244"/>
              <a:gd name="T11" fmla="*/ 2147483647 h 214"/>
              <a:gd name="T12" fmla="*/ 2147483647 w 244"/>
              <a:gd name="T13" fmla="*/ 2147483647 h 214"/>
              <a:gd name="T14" fmla="*/ 2147483647 w 244"/>
              <a:gd name="T15" fmla="*/ 2147483647 h 214"/>
              <a:gd name="T16" fmla="*/ 2147483647 w 244"/>
              <a:gd name="T17" fmla="*/ 0 h 214"/>
              <a:gd name="T18" fmla="*/ 2147483647 w 244"/>
              <a:gd name="T19" fmla="*/ 2147483647 h 214"/>
              <a:gd name="T20" fmla="*/ 2147483647 w 244"/>
              <a:gd name="T21" fmla="*/ 2147483647 h 214"/>
              <a:gd name="T22" fmla="*/ 2147483647 w 244"/>
              <a:gd name="T23" fmla="*/ 2147483647 h 214"/>
              <a:gd name="T24" fmla="*/ 0 w 244"/>
              <a:gd name="T25" fmla="*/ 2147483647 h 2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4"/>
              <a:gd name="T40" fmla="*/ 0 h 214"/>
              <a:gd name="T41" fmla="*/ 244 w 244"/>
              <a:gd name="T42" fmla="*/ 214 h 2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4" h="214">
                <a:moveTo>
                  <a:pt x="0" y="54"/>
                </a:moveTo>
                <a:lnTo>
                  <a:pt x="18" y="134"/>
                </a:lnTo>
                <a:lnTo>
                  <a:pt x="27" y="214"/>
                </a:lnTo>
                <a:lnTo>
                  <a:pt x="136" y="196"/>
                </a:lnTo>
                <a:lnTo>
                  <a:pt x="244" y="187"/>
                </a:lnTo>
                <a:lnTo>
                  <a:pt x="235" y="143"/>
                </a:lnTo>
                <a:lnTo>
                  <a:pt x="217" y="107"/>
                </a:lnTo>
                <a:lnTo>
                  <a:pt x="154" y="54"/>
                </a:lnTo>
                <a:lnTo>
                  <a:pt x="81" y="0"/>
                </a:lnTo>
                <a:lnTo>
                  <a:pt x="63" y="9"/>
                </a:lnTo>
                <a:lnTo>
                  <a:pt x="36" y="27"/>
                </a:lnTo>
                <a:lnTo>
                  <a:pt x="18" y="35"/>
                </a:lnTo>
                <a:lnTo>
                  <a:pt x="0" y="54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29" name="Freeform 389"/>
          <p:cNvSpPr>
            <a:spLocks/>
          </p:cNvSpPr>
          <p:nvPr/>
        </p:nvSpPr>
        <p:spPr bwMode="auto">
          <a:xfrm>
            <a:off x="5959553" y="3028950"/>
            <a:ext cx="460702" cy="298450"/>
          </a:xfrm>
          <a:custGeom>
            <a:avLst/>
            <a:gdLst>
              <a:gd name="T0" fmla="*/ 0 w 327"/>
              <a:gd name="T1" fmla="*/ 2147483647 h 188"/>
              <a:gd name="T2" fmla="*/ 2147483647 w 327"/>
              <a:gd name="T3" fmla="*/ 2147483647 h 188"/>
              <a:gd name="T4" fmla="*/ 2147483647 w 327"/>
              <a:gd name="T5" fmla="*/ 2147483647 h 188"/>
              <a:gd name="T6" fmla="*/ 2147483647 w 327"/>
              <a:gd name="T7" fmla="*/ 2147483647 h 188"/>
              <a:gd name="T8" fmla="*/ 2147483647 w 327"/>
              <a:gd name="T9" fmla="*/ 2147483647 h 188"/>
              <a:gd name="T10" fmla="*/ 2147483647 w 327"/>
              <a:gd name="T11" fmla="*/ 2147483647 h 188"/>
              <a:gd name="T12" fmla="*/ 2147483647 w 327"/>
              <a:gd name="T13" fmla="*/ 2147483647 h 188"/>
              <a:gd name="T14" fmla="*/ 2147483647 w 327"/>
              <a:gd name="T15" fmla="*/ 2147483647 h 188"/>
              <a:gd name="T16" fmla="*/ 2147483647 w 327"/>
              <a:gd name="T17" fmla="*/ 2147483647 h 188"/>
              <a:gd name="T18" fmla="*/ 2147483647 w 327"/>
              <a:gd name="T19" fmla="*/ 2147483647 h 188"/>
              <a:gd name="T20" fmla="*/ 2147483647 w 327"/>
              <a:gd name="T21" fmla="*/ 0 h 188"/>
              <a:gd name="T22" fmla="*/ 2147483647 w 327"/>
              <a:gd name="T23" fmla="*/ 0 h 188"/>
              <a:gd name="T24" fmla="*/ 2147483647 w 327"/>
              <a:gd name="T25" fmla="*/ 0 h 188"/>
              <a:gd name="T26" fmla="*/ 2147483647 w 327"/>
              <a:gd name="T27" fmla="*/ 2147483647 h 188"/>
              <a:gd name="T28" fmla="*/ 2147483647 w 327"/>
              <a:gd name="T29" fmla="*/ 2147483647 h 188"/>
              <a:gd name="T30" fmla="*/ 2147483647 w 327"/>
              <a:gd name="T31" fmla="*/ 2147483647 h 188"/>
              <a:gd name="T32" fmla="*/ 0 w 327"/>
              <a:gd name="T33" fmla="*/ 2147483647 h 1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7"/>
              <a:gd name="T52" fmla="*/ 0 h 188"/>
              <a:gd name="T53" fmla="*/ 327 w 327"/>
              <a:gd name="T54" fmla="*/ 188 h 1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7" h="188">
                <a:moveTo>
                  <a:pt x="0" y="80"/>
                </a:moveTo>
                <a:lnTo>
                  <a:pt x="18" y="135"/>
                </a:lnTo>
                <a:lnTo>
                  <a:pt x="27" y="188"/>
                </a:lnTo>
                <a:lnTo>
                  <a:pt x="127" y="188"/>
                </a:lnTo>
                <a:lnTo>
                  <a:pt x="218" y="188"/>
                </a:lnTo>
                <a:lnTo>
                  <a:pt x="263" y="161"/>
                </a:lnTo>
                <a:lnTo>
                  <a:pt x="300" y="135"/>
                </a:lnTo>
                <a:lnTo>
                  <a:pt x="318" y="117"/>
                </a:lnTo>
                <a:lnTo>
                  <a:pt x="327" y="108"/>
                </a:lnTo>
                <a:lnTo>
                  <a:pt x="300" y="54"/>
                </a:lnTo>
                <a:lnTo>
                  <a:pt x="273" y="0"/>
                </a:lnTo>
                <a:lnTo>
                  <a:pt x="245" y="0"/>
                </a:lnTo>
                <a:lnTo>
                  <a:pt x="218" y="0"/>
                </a:lnTo>
                <a:lnTo>
                  <a:pt x="164" y="18"/>
                </a:lnTo>
                <a:lnTo>
                  <a:pt x="109" y="36"/>
                </a:lnTo>
                <a:lnTo>
                  <a:pt x="55" y="54"/>
                </a:lnTo>
                <a:lnTo>
                  <a:pt x="0" y="8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30" name="Freeform 390"/>
          <p:cNvSpPr>
            <a:spLocks/>
          </p:cNvSpPr>
          <p:nvPr/>
        </p:nvSpPr>
        <p:spPr bwMode="auto">
          <a:xfrm>
            <a:off x="6298854" y="3538538"/>
            <a:ext cx="379768" cy="454025"/>
          </a:xfrm>
          <a:custGeom>
            <a:avLst/>
            <a:gdLst>
              <a:gd name="T0" fmla="*/ 0 w 269"/>
              <a:gd name="T1" fmla="*/ 2147483647 h 286"/>
              <a:gd name="T2" fmla="*/ 0 w 269"/>
              <a:gd name="T3" fmla="*/ 2147483647 h 286"/>
              <a:gd name="T4" fmla="*/ 0 w 269"/>
              <a:gd name="T5" fmla="*/ 2147483647 h 286"/>
              <a:gd name="T6" fmla="*/ 2147483647 w 269"/>
              <a:gd name="T7" fmla="*/ 2147483647 h 286"/>
              <a:gd name="T8" fmla="*/ 2147483647 w 269"/>
              <a:gd name="T9" fmla="*/ 2147483647 h 286"/>
              <a:gd name="T10" fmla="*/ 2147483647 w 269"/>
              <a:gd name="T11" fmla="*/ 2147483647 h 286"/>
              <a:gd name="T12" fmla="*/ 2147483647 w 269"/>
              <a:gd name="T13" fmla="*/ 2147483647 h 286"/>
              <a:gd name="T14" fmla="*/ 2147483647 w 269"/>
              <a:gd name="T15" fmla="*/ 2147483647 h 286"/>
              <a:gd name="T16" fmla="*/ 2147483647 w 269"/>
              <a:gd name="T17" fmla="*/ 2147483647 h 286"/>
              <a:gd name="T18" fmla="*/ 2147483647 w 269"/>
              <a:gd name="T19" fmla="*/ 2147483647 h 286"/>
              <a:gd name="T20" fmla="*/ 2147483647 w 269"/>
              <a:gd name="T21" fmla="*/ 2147483647 h 286"/>
              <a:gd name="T22" fmla="*/ 2147483647 w 269"/>
              <a:gd name="T23" fmla="*/ 2147483647 h 286"/>
              <a:gd name="T24" fmla="*/ 2147483647 w 269"/>
              <a:gd name="T25" fmla="*/ 2147483647 h 286"/>
              <a:gd name="T26" fmla="*/ 2147483647 w 269"/>
              <a:gd name="T27" fmla="*/ 2147483647 h 286"/>
              <a:gd name="T28" fmla="*/ 2147483647 w 269"/>
              <a:gd name="T29" fmla="*/ 2147483647 h 286"/>
              <a:gd name="T30" fmla="*/ 2147483647 w 269"/>
              <a:gd name="T31" fmla="*/ 2147483647 h 286"/>
              <a:gd name="T32" fmla="*/ 2147483647 w 269"/>
              <a:gd name="T33" fmla="*/ 2147483647 h 286"/>
              <a:gd name="T34" fmla="*/ 2147483647 w 269"/>
              <a:gd name="T35" fmla="*/ 2147483647 h 286"/>
              <a:gd name="T36" fmla="*/ 2147483647 w 269"/>
              <a:gd name="T37" fmla="*/ 0 h 286"/>
              <a:gd name="T38" fmla="*/ 2147483647 w 269"/>
              <a:gd name="T39" fmla="*/ 0 h 286"/>
              <a:gd name="T40" fmla="*/ 2147483647 w 269"/>
              <a:gd name="T41" fmla="*/ 2147483647 h 286"/>
              <a:gd name="T42" fmla="*/ 2147483647 w 269"/>
              <a:gd name="T43" fmla="*/ 2147483647 h 286"/>
              <a:gd name="T44" fmla="*/ 0 w 269"/>
              <a:gd name="T45" fmla="*/ 2147483647 h 2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9"/>
              <a:gd name="T70" fmla="*/ 0 h 286"/>
              <a:gd name="T71" fmla="*/ 269 w 269"/>
              <a:gd name="T72" fmla="*/ 286 h 28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9" h="286">
                <a:moveTo>
                  <a:pt x="0" y="27"/>
                </a:moveTo>
                <a:lnTo>
                  <a:pt x="0" y="89"/>
                </a:lnTo>
                <a:lnTo>
                  <a:pt x="0" y="152"/>
                </a:lnTo>
                <a:lnTo>
                  <a:pt x="27" y="179"/>
                </a:lnTo>
                <a:lnTo>
                  <a:pt x="54" y="206"/>
                </a:lnTo>
                <a:lnTo>
                  <a:pt x="54" y="241"/>
                </a:lnTo>
                <a:lnTo>
                  <a:pt x="54" y="286"/>
                </a:lnTo>
                <a:lnTo>
                  <a:pt x="99" y="268"/>
                </a:lnTo>
                <a:lnTo>
                  <a:pt x="135" y="259"/>
                </a:lnTo>
                <a:lnTo>
                  <a:pt x="179" y="215"/>
                </a:lnTo>
                <a:lnTo>
                  <a:pt x="215" y="179"/>
                </a:lnTo>
                <a:lnTo>
                  <a:pt x="206" y="152"/>
                </a:lnTo>
                <a:lnTo>
                  <a:pt x="188" y="125"/>
                </a:lnTo>
                <a:lnTo>
                  <a:pt x="206" y="125"/>
                </a:lnTo>
                <a:lnTo>
                  <a:pt x="215" y="125"/>
                </a:lnTo>
                <a:lnTo>
                  <a:pt x="242" y="80"/>
                </a:lnTo>
                <a:lnTo>
                  <a:pt x="269" y="27"/>
                </a:lnTo>
                <a:lnTo>
                  <a:pt x="242" y="9"/>
                </a:lnTo>
                <a:lnTo>
                  <a:pt x="215" y="0"/>
                </a:lnTo>
                <a:lnTo>
                  <a:pt x="161" y="0"/>
                </a:lnTo>
                <a:lnTo>
                  <a:pt x="108" y="9"/>
                </a:lnTo>
                <a:lnTo>
                  <a:pt x="54" y="18"/>
                </a:lnTo>
                <a:lnTo>
                  <a:pt x="0" y="27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31" name="Freeform 391"/>
          <p:cNvSpPr>
            <a:spLocks/>
          </p:cNvSpPr>
          <p:nvPr/>
        </p:nvSpPr>
        <p:spPr bwMode="auto">
          <a:xfrm>
            <a:off x="6733096" y="2474913"/>
            <a:ext cx="572765" cy="558800"/>
          </a:xfrm>
          <a:custGeom>
            <a:avLst/>
            <a:gdLst>
              <a:gd name="T0" fmla="*/ 2147483647 w 406"/>
              <a:gd name="T1" fmla="*/ 0 h 352"/>
              <a:gd name="T2" fmla="*/ 2147483647 w 406"/>
              <a:gd name="T3" fmla="*/ 2147483647 h 352"/>
              <a:gd name="T4" fmla="*/ 2147483647 w 406"/>
              <a:gd name="T5" fmla="*/ 2147483647 h 352"/>
              <a:gd name="T6" fmla="*/ 2147483647 w 406"/>
              <a:gd name="T7" fmla="*/ 2147483647 h 352"/>
              <a:gd name="T8" fmla="*/ 2147483647 w 406"/>
              <a:gd name="T9" fmla="*/ 2147483647 h 352"/>
              <a:gd name="T10" fmla="*/ 2147483647 w 406"/>
              <a:gd name="T11" fmla="*/ 2147483647 h 352"/>
              <a:gd name="T12" fmla="*/ 0 w 406"/>
              <a:gd name="T13" fmla="*/ 2147483647 h 352"/>
              <a:gd name="T14" fmla="*/ 2147483647 w 406"/>
              <a:gd name="T15" fmla="*/ 2147483647 h 352"/>
              <a:gd name="T16" fmla="*/ 2147483647 w 406"/>
              <a:gd name="T17" fmla="*/ 2147483647 h 352"/>
              <a:gd name="T18" fmla="*/ 2147483647 w 406"/>
              <a:gd name="T19" fmla="*/ 2147483647 h 352"/>
              <a:gd name="T20" fmla="*/ 2147483647 w 406"/>
              <a:gd name="T21" fmla="*/ 2147483647 h 352"/>
              <a:gd name="T22" fmla="*/ 2147483647 w 406"/>
              <a:gd name="T23" fmla="*/ 2147483647 h 352"/>
              <a:gd name="T24" fmla="*/ 2147483647 w 406"/>
              <a:gd name="T25" fmla="*/ 2147483647 h 352"/>
              <a:gd name="T26" fmla="*/ 2147483647 w 406"/>
              <a:gd name="T27" fmla="*/ 2147483647 h 352"/>
              <a:gd name="T28" fmla="*/ 2147483647 w 406"/>
              <a:gd name="T29" fmla="*/ 2147483647 h 352"/>
              <a:gd name="T30" fmla="*/ 2147483647 w 406"/>
              <a:gd name="T31" fmla="*/ 2147483647 h 352"/>
              <a:gd name="T32" fmla="*/ 2147483647 w 406"/>
              <a:gd name="T33" fmla="*/ 2147483647 h 352"/>
              <a:gd name="T34" fmla="*/ 2147483647 w 406"/>
              <a:gd name="T35" fmla="*/ 2147483647 h 352"/>
              <a:gd name="T36" fmla="*/ 2147483647 w 406"/>
              <a:gd name="T37" fmla="*/ 2147483647 h 352"/>
              <a:gd name="T38" fmla="*/ 2147483647 w 406"/>
              <a:gd name="T39" fmla="*/ 2147483647 h 352"/>
              <a:gd name="T40" fmla="*/ 2147483647 w 406"/>
              <a:gd name="T41" fmla="*/ 2147483647 h 352"/>
              <a:gd name="T42" fmla="*/ 2147483647 w 406"/>
              <a:gd name="T43" fmla="*/ 2147483647 h 352"/>
              <a:gd name="T44" fmla="*/ 2147483647 w 406"/>
              <a:gd name="T45" fmla="*/ 2147483647 h 352"/>
              <a:gd name="T46" fmla="*/ 2147483647 w 406"/>
              <a:gd name="T47" fmla="*/ 2147483647 h 352"/>
              <a:gd name="T48" fmla="*/ 2147483647 w 406"/>
              <a:gd name="T49" fmla="*/ 0 h 352"/>
              <a:gd name="T50" fmla="*/ 2147483647 w 406"/>
              <a:gd name="T51" fmla="*/ 0 h 352"/>
              <a:gd name="T52" fmla="*/ 2147483647 w 406"/>
              <a:gd name="T53" fmla="*/ 0 h 352"/>
              <a:gd name="T54" fmla="*/ 2147483647 w 406"/>
              <a:gd name="T55" fmla="*/ 0 h 352"/>
              <a:gd name="T56" fmla="*/ 2147483647 w 406"/>
              <a:gd name="T57" fmla="*/ 0 h 35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06"/>
              <a:gd name="T88" fmla="*/ 0 h 352"/>
              <a:gd name="T89" fmla="*/ 406 w 406"/>
              <a:gd name="T90" fmla="*/ 352 h 35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06" h="352">
                <a:moveTo>
                  <a:pt x="54" y="0"/>
                </a:moveTo>
                <a:lnTo>
                  <a:pt x="45" y="36"/>
                </a:lnTo>
                <a:lnTo>
                  <a:pt x="27" y="82"/>
                </a:lnTo>
                <a:lnTo>
                  <a:pt x="45" y="108"/>
                </a:lnTo>
                <a:lnTo>
                  <a:pt x="54" y="135"/>
                </a:lnTo>
                <a:lnTo>
                  <a:pt x="27" y="145"/>
                </a:lnTo>
                <a:lnTo>
                  <a:pt x="0" y="162"/>
                </a:lnTo>
                <a:lnTo>
                  <a:pt x="54" y="217"/>
                </a:lnTo>
                <a:lnTo>
                  <a:pt x="108" y="271"/>
                </a:lnTo>
                <a:lnTo>
                  <a:pt x="153" y="271"/>
                </a:lnTo>
                <a:lnTo>
                  <a:pt x="189" y="271"/>
                </a:lnTo>
                <a:lnTo>
                  <a:pt x="208" y="298"/>
                </a:lnTo>
                <a:lnTo>
                  <a:pt x="217" y="325"/>
                </a:lnTo>
                <a:lnTo>
                  <a:pt x="244" y="298"/>
                </a:lnTo>
                <a:lnTo>
                  <a:pt x="271" y="271"/>
                </a:lnTo>
                <a:lnTo>
                  <a:pt x="289" y="307"/>
                </a:lnTo>
                <a:lnTo>
                  <a:pt x="298" y="352"/>
                </a:lnTo>
                <a:lnTo>
                  <a:pt x="325" y="325"/>
                </a:lnTo>
                <a:lnTo>
                  <a:pt x="352" y="298"/>
                </a:lnTo>
                <a:lnTo>
                  <a:pt x="379" y="253"/>
                </a:lnTo>
                <a:lnTo>
                  <a:pt x="406" y="217"/>
                </a:lnTo>
                <a:lnTo>
                  <a:pt x="397" y="172"/>
                </a:lnTo>
                <a:lnTo>
                  <a:pt x="379" y="135"/>
                </a:lnTo>
                <a:lnTo>
                  <a:pt x="379" y="63"/>
                </a:lnTo>
                <a:lnTo>
                  <a:pt x="379" y="0"/>
                </a:lnTo>
                <a:lnTo>
                  <a:pt x="298" y="0"/>
                </a:lnTo>
                <a:lnTo>
                  <a:pt x="217" y="0"/>
                </a:lnTo>
                <a:lnTo>
                  <a:pt x="135" y="0"/>
                </a:lnTo>
                <a:lnTo>
                  <a:pt x="5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32" name="Freeform 392"/>
          <p:cNvSpPr>
            <a:spLocks/>
          </p:cNvSpPr>
          <p:nvPr/>
        </p:nvSpPr>
        <p:spPr bwMode="auto">
          <a:xfrm>
            <a:off x="6663058" y="2725738"/>
            <a:ext cx="569652" cy="514350"/>
          </a:xfrm>
          <a:custGeom>
            <a:avLst/>
            <a:gdLst>
              <a:gd name="T0" fmla="*/ 2147483647 w 403"/>
              <a:gd name="T1" fmla="*/ 0 h 324"/>
              <a:gd name="T2" fmla="*/ 2147483647 w 403"/>
              <a:gd name="T3" fmla="*/ 2147483647 h 324"/>
              <a:gd name="T4" fmla="*/ 0 w 403"/>
              <a:gd name="T5" fmla="*/ 2147483647 h 324"/>
              <a:gd name="T6" fmla="*/ 2147483647 w 403"/>
              <a:gd name="T7" fmla="*/ 2147483647 h 324"/>
              <a:gd name="T8" fmla="*/ 2147483647 w 403"/>
              <a:gd name="T9" fmla="*/ 2147483647 h 324"/>
              <a:gd name="T10" fmla="*/ 2147483647 w 403"/>
              <a:gd name="T11" fmla="*/ 2147483647 h 324"/>
              <a:gd name="T12" fmla="*/ 2147483647 w 403"/>
              <a:gd name="T13" fmla="*/ 2147483647 h 324"/>
              <a:gd name="T14" fmla="*/ 2147483647 w 403"/>
              <a:gd name="T15" fmla="*/ 2147483647 h 324"/>
              <a:gd name="T16" fmla="*/ 2147483647 w 403"/>
              <a:gd name="T17" fmla="*/ 2147483647 h 324"/>
              <a:gd name="T18" fmla="*/ 2147483647 w 403"/>
              <a:gd name="T19" fmla="*/ 2147483647 h 324"/>
              <a:gd name="T20" fmla="*/ 2147483647 w 403"/>
              <a:gd name="T21" fmla="*/ 2147483647 h 324"/>
              <a:gd name="T22" fmla="*/ 2147483647 w 403"/>
              <a:gd name="T23" fmla="*/ 2147483647 h 324"/>
              <a:gd name="T24" fmla="*/ 2147483647 w 403"/>
              <a:gd name="T25" fmla="*/ 2147483647 h 324"/>
              <a:gd name="T26" fmla="*/ 2147483647 w 403"/>
              <a:gd name="T27" fmla="*/ 2147483647 h 324"/>
              <a:gd name="T28" fmla="*/ 2147483647 w 403"/>
              <a:gd name="T29" fmla="*/ 2147483647 h 324"/>
              <a:gd name="T30" fmla="*/ 2147483647 w 403"/>
              <a:gd name="T31" fmla="*/ 2147483647 h 324"/>
              <a:gd name="T32" fmla="*/ 2147483647 w 403"/>
              <a:gd name="T33" fmla="*/ 2147483647 h 324"/>
              <a:gd name="T34" fmla="*/ 2147483647 w 403"/>
              <a:gd name="T35" fmla="*/ 2147483647 h 324"/>
              <a:gd name="T36" fmla="*/ 2147483647 w 403"/>
              <a:gd name="T37" fmla="*/ 2147483647 h 324"/>
              <a:gd name="T38" fmla="*/ 2147483647 w 403"/>
              <a:gd name="T39" fmla="*/ 2147483647 h 324"/>
              <a:gd name="T40" fmla="*/ 2147483647 w 403"/>
              <a:gd name="T41" fmla="*/ 2147483647 h 324"/>
              <a:gd name="T42" fmla="*/ 2147483647 w 403"/>
              <a:gd name="T43" fmla="*/ 2147483647 h 324"/>
              <a:gd name="T44" fmla="*/ 2147483647 w 403"/>
              <a:gd name="T45" fmla="*/ 2147483647 h 324"/>
              <a:gd name="T46" fmla="*/ 2147483647 w 403"/>
              <a:gd name="T47" fmla="*/ 2147483647 h 324"/>
              <a:gd name="T48" fmla="*/ 2147483647 w 403"/>
              <a:gd name="T49" fmla="*/ 2147483647 h 324"/>
              <a:gd name="T50" fmla="*/ 2147483647 w 403"/>
              <a:gd name="T51" fmla="*/ 2147483647 h 324"/>
              <a:gd name="T52" fmla="*/ 2147483647 w 403"/>
              <a:gd name="T53" fmla="*/ 2147483647 h 324"/>
              <a:gd name="T54" fmla="*/ 2147483647 w 403"/>
              <a:gd name="T55" fmla="*/ 2147483647 h 324"/>
              <a:gd name="T56" fmla="*/ 2147483647 w 403"/>
              <a:gd name="T57" fmla="*/ 0 h 32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03"/>
              <a:gd name="T88" fmla="*/ 0 h 324"/>
              <a:gd name="T89" fmla="*/ 403 w 403"/>
              <a:gd name="T90" fmla="*/ 324 h 32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03" h="324">
                <a:moveTo>
                  <a:pt x="54" y="0"/>
                </a:moveTo>
                <a:lnTo>
                  <a:pt x="27" y="27"/>
                </a:lnTo>
                <a:lnTo>
                  <a:pt x="0" y="54"/>
                </a:lnTo>
                <a:lnTo>
                  <a:pt x="18" y="90"/>
                </a:lnTo>
                <a:lnTo>
                  <a:pt x="27" y="135"/>
                </a:lnTo>
                <a:lnTo>
                  <a:pt x="27" y="162"/>
                </a:lnTo>
                <a:lnTo>
                  <a:pt x="27" y="189"/>
                </a:lnTo>
                <a:lnTo>
                  <a:pt x="98" y="216"/>
                </a:lnTo>
                <a:lnTo>
                  <a:pt x="161" y="243"/>
                </a:lnTo>
                <a:lnTo>
                  <a:pt x="233" y="279"/>
                </a:lnTo>
                <a:lnTo>
                  <a:pt x="296" y="324"/>
                </a:lnTo>
                <a:lnTo>
                  <a:pt x="340" y="297"/>
                </a:lnTo>
                <a:lnTo>
                  <a:pt x="376" y="271"/>
                </a:lnTo>
                <a:lnTo>
                  <a:pt x="394" y="198"/>
                </a:lnTo>
                <a:lnTo>
                  <a:pt x="403" y="135"/>
                </a:lnTo>
                <a:lnTo>
                  <a:pt x="376" y="162"/>
                </a:lnTo>
                <a:lnTo>
                  <a:pt x="349" y="189"/>
                </a:lnTo>
                <a:lnTo>
                  <a:pt x="340" y="144"/>
                </a:lnTo>
                <a:lnTo>
                  <a:pt x="323" y="108"/>
                </a:lnTo>
                <a:lnTo>
                  <a:pt x="296" y="135"/>
                </a:lnTo>
                <a:lnTo>
                  <a:pt x="269" y="162"/>
                </a:lnTo>
                <a:lnTo>
                  <a:pt x="260" y="135"/>
                </a:lnTo>
                <a:lnTo>
                  <a:pt x="242" y="108"/>
                </a:lnTo>
                <a:lnTo>
                  <a:pt x="206" y="108"/>
                </a:lnTo>
                <a:lnTo>
                  <a:pt x="161" y="108"/>
                </a:lnTo>
                <a:lnTo>
                  <a:pt x="134" y="81"/>
                </a:lnTo>
                <a:lnTo>
                  <a:pt x="107" y="54"/>
                </a:lnTo>
                <a:lnTo>
                  <a:pt x="80" y="27"/>
                </a:lnTo>
                <a:lnTo>
                  <a:pt x="5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grpSp>
        <p:nvGrpSpPr>
          <p:cNvPr id="23" name="Group 395"/>
          <p:cNvGrpSpPr>
            <a:grpSpLocks/>
          </p:cNvGrpSpPr>
          <p:nvPr/>
        </p:nvGrpSpPr>
        <p:grpSpPr bwMode="auto">
          <a:xfrm>
            <a:off x="6393796" y="3033716"/>
            <a:ext cx="569652" cy="598487"/>
            <a:chOff x="4519" y="1659"/>
            <a:chExt cx="404" cy="377"/>
          </a:xfrm>
        </p:grpSpPr>
        <p:sp>
          <p:nvSpPr>
            <p:cNvPr id="2341" name="Freeform 393"/>
            <p:cNvSpPr>
              <a:spLocks/>
            </p:cNvSpPr>
            <p:nvPr/>
          </p:nvSpPr>
          <p:spPr bwMode="auto">
            <a:xfrm>
              <a:off x="4519" y="1659"/>
              <a:ext cx="404" cy="377"/>
            </a:xfrm>
            <a:custGeom>
              <a:avLst/>
              <a:gdLst>
                <a:gd name="T0" fmla="*/ 27 w 404"/>
                <a:gd name="T1" fmla="*/ 108 h 377"/>
                <a:gd name="T2" fmla="*/ 18 w 404"/>
                <a:gd name="T3" fmla="*/ 117 h 377"/>
                <a:gd name="T4" fmla="*/ 0 w 404"/>
                <a:gd name="T5" fmla="*/ 135 h 377"/>
                <a:gd name="T6" fmla="*/ 72 w 404"/>
                <a:gd name="T7" fmla="*/ 189 h 377"/>
                <a:gd name="T8" fmla="*/ 134 w 404"/>
                <a:gd name="T9" fmla="*/ 242 h 377"/>
                <a:gd name="T10" fmla="*/ 152 w 404"/>
                <a:gd name="T11" fmla="*/ 279 h 377"/>
                <a:gd name="T12" fmla="*/ 161 w 404"/>
                <a:gd name="T13" fmla="*/ 324 h 377"/>
                <a:gd name="T14" fmla="*/ 189 w 404"/>
                <a:gd name="T15" fmla="*/ 332 h 377"/>
                <a:gd name="T16" fmla="*/ 216 w 404"/>
                <a:gd name="T17" fmla="*/ 350 h 377"/>
                <a:gd name="T18" fmla="*/ 243 w 404"/>
                <a:gd name="T19" fmla="*/ 359 h 377"/>
                <a:gd name="T20" fmla="*/ 270 w 404"/>
                <a:gd name="T21" fmla="*/ 377 h 377"/>
                <a:gd name="T22" fmla="*/ 314 w 404"/>
                <a:gd name="T23" fmla="*/ 332 h 377"/>
                <a:gd name="T24" fmla="*/ 350 w 404"/>
                <a:gd name="T25" fmla="*/ 297 h 377"/>
                <a:gd name="T26" fmla="*/ 350 w 404"/>
                <a:gd name="T27" fmla="*/ 252 h 377"/>
                <a:gd name="T28" fmla="*/ 350 w 404"/>
                <a:gd name="T29" fmla="*/ 215 h 377"/>
                <a:gd name="T30" fmla="*/ 377 w 404"/>
                <a:gd name="T31" fmla="*/ 197 h 377"/>
                <a:gd name="T32" fmla="*/ 404 w 404"/>
                <a:gd name="T33" fmla="*/ 189 h 377"/>
                <a:gd name="T34" fmla="*/ 377 w 404"/>
                <a:gd name="T35" fmla="*/ 162 h 377"/>
                <a:gd name="T36" fmla="*/ 350 w 404"/>
                <a:gd name="T37" fmla="*/ 135 h 377"/>
                <a:gd name="T38" fmla="*/ 350 w 404"/>
                <a:gd name="T39" fmla="*/ 90 h 377"/>
                <a:gd name="T40" fmla="*/ 350 w 404"/>
                <a:gd name="T41" fmla="*/ 54 h 377"/>
                <a:gd name="T42" fmla="*/ 288 w 404"/>
                <a:gd name="T43" fmla="*/ 27 h 377"/>
                <a:gd name="T44" fmla="*/ 216 w 404"/>
                <a:gd name="T45" fmla="*/ 0 h 377"/>
                <a:gd name="T46" fmla="*/ 170 w 404"/>
                <a:gd name="T47" fmla="*/ 27 h 377"/>
                <a:gd name="T48" fmla="*/ 116 w 404"/>
                <a:gd name="T49" fmla="*/ 54 h 377"/>
                <a:gd name="T50" fmla="*/ 72 w 404"/>
                <a:gd name="T51" fmla="*/ 81 h 377"/>
                <a:gd name="T52" fmla="*/ 27 w 404"/>
                <a:gd name="T53" fmla="*/ 108 h 37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4"/>
                <a:gd name="T82" fmla="*/ 0 h 377"/>
                <a:gd name="T83" fmla="*/ 404 w 404"/>
                <a:gd name="T84" fmla="*/ 377 h 37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4" h="377">
                  <a:moveTo>
                    <a:pt x="27" y="108"/>
                  </a:moveTo>
                  <a:lnTo>
                    <a:pt x="18" y="117"/>
                  </a:lnTo>
                  <a:lnTo>
                    <a:pt x="0" y="135"/>
                  </a:lnTo>
                  <a:lnTo>
                    <a:pt x="72" y="189"/>
                  </a:lnTo>
                  <a:lnTo>
                    <a:pt x="134" y="242"/>
                  </a:lnTo>
                  <a:lnTo>
                    <a:pt x="152" y="279"/>
                  </a:lnTo>
                  <a:lnTo>
                    <a:pt x="161" y="324"/>
                  </a:lnTo>
                  <a:lnTo>
                    <a:pt x="189" y="332"/>
                  </a:lnTo>
                  <a:lnTo>
                    <a:pt x="216" y="350"/>
                  </a:lnTo>
                  <a:lnTo>
                    <a:pt x="243" y="359"/>
                  </a:lnTo>
                  <a:lnTo>
                    <a:pt x="270" y="377"/>
                  </a:lnTo>
                  <a:lnTo>
                    <a:pt x="314" y="332"/>
                  </a:lnTo>
                  <a:lnTo>
                    <a:pt x="350" y="297"/>
                  </a:lnTo>
                  <a:lnTo>
                    <a:pt x="350" y="252"/>
                  </a:lnTo>
                  <a:lnTo>
                    <a:pt x="350" y="215"/>
                  </a:lnTo>
                  <a:lnTo>
                    <a:pt x="377" y="197"/>
                  </a:lnTo>
                  <a:lnTo>
                    <a:pt x="404" y="189"/>
                  </a:lnTo>
                  <a:lnTo>
                    <a:pt x="377" y="162"/>
                  </a:lnTo>
                  <a:lnTo>
                    <a:pt x="350" y="135"/>
                  </a:lnTo>
                  <a:lnTo>
                    <a:pt x="350" y="90"/>
                  </a:lnTo>
                  <a:lnTo>
                    <a:pt x="350" y="54"/>
                  </a:lnTo>
                  <a:lnTo>
                    <a:pt x="288" y="27"/>
                  </a:lnTo>
                  <a:lnTo>
                    <a:pt x="216" y="0"/>
                  </a:lnTo>
                  <a:lnTo>
                    <a:pt x="170" y="27"/>
                  </a:lnTo>
                  <a:lnTo>
                    <a:pt x="116" y="54"/>
                  </a:lnTo>
                  <a:lnTo>
                    <a:pt x="72" y="81"/>
                  </a:lnTo>
                  <a:lnTo>
                    <a:pt x="27" y="10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42" name="Freeform 394"/>
            <p:cNvSpPr>
              <a:spLocks/>
            </p:cNvSpPr>
            <p:nvPr/>
          </p:nvSpPr>
          <p:spPr bwMode="auto">
            <a:xfrm>
              <a:off x="4519" y="1659"/>
              <a:ext cx="404" cy="377"/>
            </a:xfrm>
            <a:custGeom>
              <a:avLst/>
              <a:gdLst>
                <a:gd name="T0" fmla="*/ 27 w 404"/>
                <a:gd name="T1" fmla="*/ 108 h 377"/>
                <a:gd name="T2" fmla="*/ 18 w 404"/>
                <a:gd name="T3" fmla="*/ 117 h 377"/>
                <a:gd name="T4" fmla="*/ 0 w 404"/>
                <a:gd name="T5" fmla="*/ 135 h 377"/>
                <a:gd name="T6" fmla="*/ 72 w 404"/>
                <a:gd name="T7" fmla="*/ 189 h 377"/>
                <a:gd name="T8" fmla="*/ 134 w 404"/>
                <a:gd name="T9" fmla="*/ 242 h 377"/>
                <a:gd name="T10" fmla="*/ 152 w 404"/>
                <a:gd name="T11" fmla="*/ 279 h 377"/>
                <a:gd name="T12" fmla="*/ 161 w 404"/>
                <a:gd name="T13" fmla="*/ 324 h 377"/>
                <a:gd name="T14" fmla="*/ 189 w 404"/>
                <a:gd name="T15" fmla="*/ 332 h 377"/>
                <a:gd name="T16" fmla="*/ 216 w 404"/>
                <a:gd name="T17" fmla="*/ 350 h 377"/>
                <a:gd name="T18" fmla="*/ 243 w 404"/>
                <a:gd name="T19" fmla="*/ 359 h 377"/>
                <a:gd name="T20" fmla="*/ 270 w 404"/>
                <a:gd name="T21" fmla="*/ 377 h 377"/>
                <a:gd name="T22" fmla="*/ 314 w 404"/>
                <a:gd name="T23" fmla="*/ 332 h 377"/>
                <a:gd name="T24" fmla="*/ 350 w 404"/>
                <a:gd name="T25" fmla="*/ 297 h 377"/>
                <a:gd name="T26" fmla="*/ 350 w 404"/>
                <a:gd name="T27" fmla="*/ 252 h 377"/>
                <a:gd name="T28" fmla="*/ 350 w 404"/>
                <a:gd name="T29" fmla="*/ 215 h 377"/>
                <a:gd name="T30" fmla="*/ 377 w 404"/>
                <a:gd name="T31" fmla="*/ 197 h 377"/>
                <a:gd name="T32" fmla="*/ 404 w 404"/>
                <a:gd name="T33" fmla="*/ 189 h 377"/>
                <a:gd name="T34" fmla="*/ 377 w 404"/>
                <a:gd name="T35" fmla="*/ 162 h 377"/>
                <a:gd name="T36" fmla="*/ 350 w 404"/>
                <a:gd name="T37" fmla="*/ 135 h 377"/>
                <a:gd name="T38" fmla="*/ 350 w 404"/>
                <a:gd name="T39" fmla="*/ 90 h 377"/>
                <a:gd name="T40" fmla="*/ 350 w 404"/>
                <a:gd name="T41" fmla="*/ 54 h 377"/>
                <a:gd name="T42" fmla="*/ 288 w 404"/>
                <a:gd name="T43" fmla="*/ 27 h 377"/>
                <a:gd name="T44" fmla="*/ 216 w 404"/>
                <a:gd name="T45" fmla="*/ 0 h 377"/>
                <a:gd name="T46" fmla="*/ 170 w 404"/>
                <a:gd name="T47" fmla="*/ 27 h 377"/>
                <a:gd name="T48" fmla="*/ 116 w 404"/>
                <a:gd name="T49" fmla="*/ 54 h 377"/>
                <a:gd name="T50" fmla="*/ 72 w 404"/>
                <a:gd name="T51" fmla="*/ 81 h 377"/>
                <a:gd name="T52" fmla="*/ 27 w 404"/>
                <a:gd name="T53" fmla="*/ 108 h 37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4"/>
                <a:gd name="T82" fmla="*/ 0 h 377"/>
                <a:gd name="T83" fmla="*/ 404 w 404"/>
                <a:gd name="T84" fmla="*/ 377 h 37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4" h="377">
                  <a:moveTo>
                    <a:pt x="27" y="108"/>
                  </a:moveTo>
                  <a:lnTo>
                    <a:pt x="18" y="117"/>
                  </a:lnTo>
                  <a:lnTo>
                    <a:pt x="0" y="135"/>
                  </a:lnTo>
                  <a:lnTo>
                    <a:pt x="72" y="189"/>
                  </a:lnTo>
                  <a:lnTo>
                    <a:pt x="134" y="242"/>
                  </a:lnTo>
                  <a:lnTo>
                    <a:pt x="152" y="279"/>
                  </a:lnTo>
                  <a:lnTo>
                    <a:pt x="161" y="324"/>
                  </a:lnTo>
                  <a:lnTo>
                    <a:pt x="189" y="332"/>
                  </a:lnTo>
                  <a:lnTo>
                    <a:pt x="216" y="350"/>
                  </a:lnTo>
                  <a:lnTo>
                    <a:pt x="243" y="359"/>
                  </a:lnTo>
                  <a:lnTo>
                    <a:pt x="270" y="377"/>
                  </a:lnTo>
                  <a:lnTo>
                    <a:pt x="314" y="332"/>
                  </a:lnTo>
                  <a:lnTo>
                    <a:pt x="350" y="297"/>
                  </a:lnTo>
                  <a:lnTo>
                    <a:pt x="350" y="252"/>
                  </a:lnTo>
                  <a:lnTo>
                    <a:pt x="350" y="215"/>
                  </a:lnTo>
                  <a:lnTo>
                    <a:pt x="377" y="197"/>
                  </a:lnTo>
                  <a:lnTo>
                    <a:pt x="404" y="189"/>
                  </a:lnTo>
                  <a:lnTo>
                    <a:pt x="377" y="162"/>
                  </a:lnTo>
                  <a:lnTo>
                    <a:pt x="350" y="135"/>
                  </a:lnTo>
                  <a:lnTo>
                    <a:pt x="350" y="90"/>
                  </a:lnTo>
                  <a:lnTo>
                    <a:pt x="350" y="54"/>
                  </a:lnTo>
                  <a:lnTo>
                    <a:pt x="288" y="27"/>
                  </a:lnTo>
                  <a:lnTo>
                    <a:pt x="216" y="0"/>
                  </a:lnTo>
                  <a:lnTo>
                    <a:pt x="170" y="27"/>
                  </a:lnTo>
                  <a:lnTo>
                    <a:pt x="116" y="54"/>
                  </a:lnTo>
                  <a:lnTo>
                    <a:pt x="72" y="81"/>
                  </a:lnTo>
                  <a:lnTo>
                    <a:pt x="27" y="10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134" name="Freeform 396"/>
          <p:cNvSpPr>
            <a:spLocks/>
          </p:cNvSpPr>
          <p:nvPr/>
        </p:nvSpPr>
        <p:spPr bwMode="auto">
          <a:xfrm>
            <a:off x="6376677" y="3738563"/>
            <a:ext cx="642803" cy="557212"/>
          </a:xfrm>
          <a:custGeom>
            <a:avLst/>
            <a:gdLst>
              <a:gd name="T0" fmla="*/ 2147483647 w 455"/>
              <a:gd name="T1" fmla="*/ 0 h 351"/>
              <a:gd name="T2" fmla="*/ 2147483647 w 455"/>
              <a:gd name="T3" fmla="*/ 0 h 351"/>
              <a:gd name="T4" fmla="*/ 2147483647 w 455"/>
              <a:gd name="T5" fmla="*/ 0 h 351"/>
              <a:gd name="T6" fmla="*/ 2147483647 w 455"/>
              <a:gd name="T7" fmla="*/ 2147483647 h 351"/>
              <a:gd name="T8" fmla="*/ 2147483647 w 455"/>
              <a:gd name="T9" fmla="*/ 2147483647 h 351"/>
              <a:gd name="T10" fmla="*/ 2147483647 w 455"/>
              <a:gd name="T11" fmla="*/ 2147483647 h 351"/>
              <a:gd name="T12" fmla="*/ 2147483647 w 455"/>
              <a:gd name="T13" fmla="*/ 2147483647 h 351"/>
              <a:gd name="T14" fmla="*/ 2147483647 w 455"/>
              <a:gd name="T15" fmla="*/ 2147483647 h 351"/>
              <a:gd name="T16" fmla="*/ 0 w 455"/>
              <a:gd name="T17" fmla="*/ 2147483647 h 351"/>
              <a:gd name="T18" fmla="*/ 2147483647 w 455"/>
              <a:gd name="T19" fmla="*/ 2147483647 h 351"/>
              <a:gd name="T20" fmla="*/ 2147483647 w 455"/>
              <a:gd name="T21" fmla="*/ 2147483647 h 351"/>
              <a:gd name="T22" fmla="*/ 2147483647 w 455"/>
              <a:gd name="T23" fmla="*/ 2147483647 h 351"/>
              <a:gd name="T24" fmla="*/ 2147483647 w 455"/>
              <a:gd name="T25" fmla="*/ 2147483647 h 351"/>
              <a:gd name="T26" fmla="*/ 2147483647 w 455"/>
              <a:gd name="T27" fmla="*/ 2147483647 h 351"/>
              <a:gd name="T28" fmla="*/ 2147483647 w 455"/>
              <a:gd name="T29" fmla="*/ 2147483647 h 351"/>
              <a:gd name="T30" fmla="*/ 2147483647 w 455"/>
              <a:gd name="T31" fmla="*/ 2147483647 h 351"/>
              <a:gd name="T32" fmla="*/ 2147483647 w 455"/>
              <a:gd name="T33" fmla="*/ 2147483647 h 351"/>
              <a:gd name="T34" fmla="*/ 2147483647 w 455"/>
              <a:gd name="T35" fmla="*/ 2147483647 h 351"/>
              <a:gd name="T36" fmla="*/ 2147483647 w 455"/>
              <a:gd name="T37" fmla="*/ 2147483647 h 351"/>
              <a:gd name="T38" fmla="*/ 2147483647 w 455"/>
              <a:gd name="T39" fmla="*/ 2147483647 h 351"/>
              <a:gd name="T40" fmla="*/ 2147483647 w 455"/>
              <a:gd name="T41" fmla="*/ 2147483647 h 351"/>
              <a:gd name="T42" fmla="*/ 2147483647 w 455"/>
              <a:gd name="T43" fmla="*/ 2147483647 h 351"/>
              <a:gd name="T44" fmla="*/ 2147483647 w 455"/>
              <a:gd name="T45" fmla="*/ 2147483647 h 351"/>
              <a:gd name="T46" fmla="*/ 2147483647 w 455"/>
              <a:gd name="T47" fmla="*/ 2147483647 h 351"/>
              <a:gd name="T48" fmla="*/ 2147483647 w 455"/>
              <a:gd name="T49" fmla="*/ 2147483647 h 351"/>
              <a:gd name="T50" fmla="*/ 2147483647 w 455"/>
              <a:gd name="T51" fmla="*/ 2147483647 h 351"/>
              <a:gd name="T52" fmla="*/ 2147483647 w 455"/>
              <a:gd name="T53" fmla="*/ 2147483647 h 351"/>
              <a:gd name="T54" fmla="*/ 2147483647 w 455"/>
              <a:gd name="T55" fmla="*/ 2147483647 h 351"/>
              <a:gd name="T56" fmla="*/ 2147483647 w 455"/>
              <a:gd name="T57" fmla="*/ 0 h 35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55"/>
              <a:gd name="T88" fmla="*/ 0 h 351"/>
              <a:gd name="T89" fmla="*/ 455 w 455"/>
              <a:gd name="T90" fmla="*/ 351 h 35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55" h="351">
                <a:moveTo>
                  <a:pt x="160" y="0"/>
                </a:moveTo>
                <a:lnTo>
                  <a:pt x="151" y="0"/>
                </a:lnTo>
                <a:lnTo>
                  <a:pt x="134" y="0"/>
                </a:lnTo>
                <a:lnTo>
                  <a:pt x="151" y="27"/>
                </a:lnTo>
                <a:lnTo>
                  <a:pt x="160" y="54"/>
                </a:lnTo>
                <a:lnTo>
                  <a:pt x="125" y="90"/>
                </a:lnTo>
                <a:lnTo>
                  <a:pt x="80" y="135"/>
                </a:lnTo>
                <a:lnTo>
                  <a:pt x="45" y="144"/>
                </a:lnTo>
                <a:lnTo>
                  <a:pt x="0" y="162"/>
                </a:lnTo>
                <a:lnTo>
                  <a:pt x="27" y="189"/>
                </a:lnTo>
                <a:lnTo>
                  <a:pt x="53" y="216"/>
                </a:lnTo>
                <a:lnTo>
                  <a:pt x="178" y="216"/>
                </a:lnTo>
                <a:lnTo>
                  <a:pt x="295" y="216"/>
                </a:lnTo>
                <a:lnTo>
                  <a:pt x="321" y="243"/>
                </a:lnTo>
                <a:lnTo>
                  <a:pt x="348" y="271"/>
                </a:lnTo>
                <a:lnTo>
                  <a:pt x="366" y="306"/>
                </a:lnTo>
                <a:lnTo>
                  <a:pt x="375" y="351"/>
                </a:lnTo>
                <a:lnTo>
                  <a:pt x="419" y="324"/>
                </a:lnTo>
                <a:lnTo>
                  <a:pt x="455" y="297"/>
                </a:lnTo>
                <a:lnTo>
                  <a:pt x="428" y="297"/>
                </a:lnTo>
                <a:lnTo>
                  <a:pt x="402" y="297"/>
                </a:lnTo>
                <a:lnTo>
                  <a:pt x="402" y="198"/>
                </a:lnTo>
                <a:lnTo>
                  <a:pt x="402" y="108"/>
                </a:lnTo>
                <a:lnTo>
                  <a:pt x="375" y="108"/>
                </a:lnTo>
                <a:lnTo>
                  <a:pt x="348" y="108"/>
                </a:lnTo>
                <a:lnTo>
                  <a:pt x="304" y="81"/>
                </a:lnTo>
                <a:lnTo>
                  <a:pt x="250" y="54"/>
                </a:lnTo>
                <a:lnTo>
                  <a:pt x="205" y="27"/>
                </a:lnTo>
                <a:lnTo>
                  <a:pt x="160" y="0"/>
                </a:lnTo>
              </a:path>
            </a:pathLst>
          </a:custGeom>
          <a:solidFill>
            <a:srgbClr val="66FFCC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grpSp>
        <p:nvGrpSpPr>
          <p:cNvPr id="24" name="Group 399"/>
          <p:cNvGrpSpPr>
            <a:grpSpLocks/>
          </p:cNvGrpSpPr>
          <p:nvPr/>
        </p:nvGrpSpPr>
        <p:grpSpPr bwMode="auto">
          <a:xfrm>
            <a:off x="6434264" y="4090988"/>
            <a:ext cx="529185" cy="601662"/>
            <a:chOff x="4548" y="2325"/>
            <a:chExt cx="375" cy="379"/>
          </a:xfrm>
        </p:grpSpPr>
        <p:sp>
          <p:nvSpPr>
            <p:cNvPr id="2339" name="Freeform 397"/>
            <p:cNvSpPr>
              <a:spLocks/>
            </p:cNvSpPr>
            <p:nvPr/>
          </p:nvSpPr>
          <p:spPr bwMode="auto">
            <a:xfrm>
              <a:off x="4548" y="2325"/>
              <a:ext cx="375" cy="379"/>
            </a:xfrm>
            <a:custGeom>
              <a:avLst/>
              <a:gdLst>
                <a:gd name="T0" fmla="*/ 27 w 375"/>
                <a:gd name="T1" fmla="*/ 0 h 379"/>
                <a:gd name="T2" fmla="*/ 18 w 375"/>
                <a:gd name="T3" fmla="*/ 90 h 379"/>
                <a:gd name="T4" fmla="*/ 0 w 375"/>
                <a:gd name="T5" fmla="*/ 190 h 379"/>
                <a:gd name="T6" fmla="*/ 45 w 375"/>
                <a:gd name="T7" fmla="*/ 271 h 379"/>
                <a:gd name="T8" fmla="*/ 80 w 375"/>
                <a:gd name="T9" fmla="*/ 352 h 379"/>
                <a:gd name="T10" fmla="*/ 107 w 375"/>
                <a:gd name="T11" fmla="*/ 361 h 379"/>
                <a:gd name="T12" fmla="*/ 134 w 375"/>
                <a:gd name="T13" fmla="*/ 379 h 379"/>
                <a:gd name="T14" fmla="*/ 259 w 375"/>
                <a:gd name="T15" fmla="*/ 298 h 379"/>
                <a:gd name="T16" fmla="*/ 375 w 375"/>
                <a:gd name="T17" fmla="*/ 217 h 379"/>
                <a:gd name="T18" fmla="*/ 375 w 375"/>
                <a:gd name="T19" fmla="*/ 190 h 379"/>
                <a:gd name="T20" fmla="*/ 375 w 375"/>
                <a:gd name="T21" fmla="*/ 163 h 379"/>
                <a:gd name="T22" fmla="*/ 366 w 375"/>
                <a:gd name="T23" fmla="*/ 145 h 379"/>
                <a:gd name="T24" fmla="*/ 348 w 375"/>
                <a:gd name="T25" fmla="*/ 135 h 379"/>
                <a:gd name="T26" fmla="*/ 339 w 375"/>
                <a:gd name="T27" fmla="*/ 90 h 379"/>
                <a:gd name="T28" fmla="*/ 322 w 375"/>
                <a:gd name="T29" fmla="*/ 54 h 379"/>
                <a:gd name="T30" fmla="*/ 295 w 375"/>
                <a:gd name="T31" fmla="*/ 27 h 379"/>
                <a:gd name="T32" fmla="*/ 268 w 375"/>
                <a:gd name="T33" fmla="*/ 0 h 379"/>
                <a:gd name="T34" fmla="*/ 206 w 375"/>
                <a:gd name="T35" fmla="*/ 0 h 379"/>
                <a:gd name="T36" fmla="*/ 142 w 375"/>
                <a:gd name="T37" fmla="*/ 0 h 379"/>
                <a:gd name="T38" fmla="*/ 89 w 375"/>
                <a:gd name="T39" fmla="*/ 0 h 379"/>
                <a:gd name="T40" fmla="*/ 27 w 375"/>
                <a:gd name="T41" fmla="*/ 0 h 3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5"/>
                <a:gd name="T64" fmla="*/ 0 h 379"/>
                <a:gd name="T65" fmla="*/ 375 w 375"/>
                <a:gd name="T66" fmla="*/ 379 h 3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5" h="379">
                  <a:moveTo>
                    <a:pt x="27" y="0"/>
                  </a:moveTo>
                  <a:lnTo>
                    <a:pt x="18" y="90"/>
                  </a:lnTo>
                  <a:lnTo>
                    <a:pt x="0" y="190"/>
                  </a:lnTo>
                  <a:lnTo>
                    <a:pt x="45" y="271"/>
                  </a:lnTo>
                  <a:lnTo>
                    <a:pt x="80" y="352"/>
                  </a:lnTo>
                  <a:lnTo>
                    <a:pt x="107" y="361"/>
                  </a:lnTo>
                  <a:lnTo>
                    <a:pt x="134" y="379"/>
                  </a:lnTo>
                  <a:lnTo>
                    <a:pt x="259" y="298"/>
                  </a:lnTo>
                  <a:lnTo>
                    <a:pt x="375" y="217"/>
                  </a:lnTo>
                  <a:lnTo>
                    <a:pt x="375" y="190"/>
                  </a:lnTo>
                  <a:lnTo>
                    <a:pt x="375" y="163"/>
                  </a:lnTo>
                  <a:lnTo>
                    <a:pt x="366" y="145"/>
                  </a:lnTo>
                  <a:lnTo>
                    <a:pt x="348" y="135"/>
                  </a:lnTo>
                  <a:lnTo>
                    <a:pt x="339" y="90"/>
                  </a:lnTo>
                  <a:lnTo>
                    <a:pt x="322" y="54"/>
                  </a:lnTo>
                  <a:lnTo>
                    <a:pt x="295" y="27"/>
                  </a:lnTo>
                  <a:lnTo>
                    <a:pt x="268" y="0"/>
                  </a:lnTo>
                  <a:lnTo>
                    <a:pt x="206" y="0"/>
                  </a:lnTo>
                  <a:lnTo>
                    <a:pt x="142" y="0"/>
                  </a:lnTo>
                  <a:lnTo>
                    <a:pt x="8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40" name="Freeform 398"/>
            <p:cNvSpPr>
              <a:spLocks/>
            </p:cNvSpPr>
            <p:nvPr/>
          </p:nvSpPr>
          <p:spPr bwMode="auto">
            <a:xfrm>
              <a:off x="4548" y="2325"/>
              <a:ext cx="375" cy="379"/>
            </a:xfrm>
            <a:custGeom>
              <a:avLst/>
              <a:gdLst>
                <a:gd name="T0" fmla="*/ 27 w 375"/>
                <a:gd name="T1" fmla="*/ 0 h 379"/>
                <a:gd name="T2" fmla="*/ 18 w 375"/>
                <a:gd name="T3" fmla="*/ 90 h 379"/>
                <a:gd name="T4" fmla="*/ 0 w 375"/>
                <a:gd name="T5" fmla="*/ 190 h 379"/>
                <a:gd name="T6" fmla="*/ 45 w 375"/>
                <a:gd name="T7" fmla="*/ 271 h 379"/>
                <a:gd name="T8" fmla="*/ 80 w 375"/>
                <a:gd name="T9" fmla="*/ 352 h 379"/>
                <a:gd name="T10" fmla="*/ 107 w 375"/>
                <a:gd name="T11" fmla="*/ 361 h 379"/>
                <a:gd name="T12" fmla="*/ 134 w 375"/>
                <a:gd name="T13" fmla="*/ 379 h 379"/>
                <a:gd name="T14" fmla="*/ 259 w 375"/>
                <a:gd name="T15" fmla="*/ 298 h 379"/>
                <a:gd name="T16" fmla="*/ 375 w 375"/>
                <a:gd name="T17" fmla="*/ 217 h 379"/>
                <a:gd name="T18" fmla="*/ 375 w 375"/>
                <a:gd name="T19" fmla="*/ 190 h 379"/>
                <a:gd name="T20" fmla="*/ 375 w 375"/>
                <a:gd name="T21" fmla="*/ 163 h 379"/>
                <a:gd name="T22" fmla="*/ 366 w 375"/>
                <a:gd name="T23" fmla="*/ 145 h 379"/>
                <a:gd name="T24" fmla="*/ 348 w 375"/>
                <a:gd name="T25" fmla="*/ 135 h 379"/>
                <a:gd name="T26" fmla="*/ 339 w 375"/>
                <a:gd name="T27" fmla="*/ 90 h 379"/>
                <a:gd name="T28" fmla="*/ 322 w 375"/>
                <a:gd name="T29" fmla="*/ 54 h 379"/>
                <a:gd name="T30" fmla="*/ 295 w 375"/>
                <a:gd name="T31" fmla="*/ 27 h 379"/>
                <a:gd name="T32" fmla="*/ 268 w 375"/>
                <a:gd name="T33" fmla="*/ 0 h 379"/>
                <a:gd name="T34" fmla="*/ 206 w 375"/>
                <a:gd name="T35" fmla="*/ 0 h 379"/>
                <a:gd name="T36" fmla="*/ 142 w 375"/>
                <a:gd name="T37" fmla="*/ 0 h 379"/>
                <a:gd name="T38" fmla="*/ 89 w 375"/>
                <a:gd name="T39" fmla="*/ 0 h 379"/>
                <a:gd name="T40" fmla="*/ 27 w 375"/>
                <a:gd name="T41" fmla="*/ 0 h 3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5"/>
                <a:gd name="T64" fmla="*/ 0 h 379"/>
                <a:gd name="T65" fmla="*/ 375 w 375"/>
                <a:gd name="T66" fmla="*/ 379 h 3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5" h="379">
                  <a:moveTo>
                    <a:pt x="27" y="0"/>
                  </a:moveTo>
                  <a:lnTo>
                    <a:pt x="18" y="90"/>
                  </a:lnTo>
                  <a:lnTo>
                    <a:pt x="0" y="190"/>
                  </a:lnTo>
                  <a:lnTo>
                    <a:pt x="45" y="271"/>
                  </a:lnTo>
                  <a:lnTo>
                    <a:pt x="80" y="352"/>
                  </a:lnTo>
                  <a:lnTo>
                    <a:pt x="107" y="361"/>
                  </a:lnTo>
                  <a:lnTo>
                    <a:pt x="134" y="379"/>
                  </a:lnTo>
                  <a:lnTo>
                    <a:pt x="259" y="298"/>
                  </a:lnTo>
                  <a:lnTo>
                    <a:pt x="375" y="217"/>
                  </a:lnTo>
                  <a:lnTo>
                    <a:pt x="375" y="190"/>
                  </a:lnTo>
                  <a:lnTo>
                    <a:pt x="375" y="163"/>
                  </a:lnTo>
                  <a:lnTo>
                    <a:pt x="366" y="145"/>
                  </a:lnTo>
                  <a:lnTo>
                    <a:pt x="348" y="135"/>
                  </a:lnTo>
                  <a:lnTo>
                    <a:pt x="339" y="90"/>
                  </a:lnTo>
                  <a:lnTo>
                    <a:pt x="322" y="54"/>
                  </a:lnTo>
                  <a:lnTo>
                    <a:pt x="295" y="27"/>
                  </a:lnTo>
                  <a:lnTo>
                    <a:pt x="268" y="0"/>
                  </a:lnTo>
                  <a:lnTo>
                    <a:pt x="206" y="0"/>
                  </a:lnTo>
                  <a:lnTo>
                    <a:pt x="142" y="0"/>
                  </a:lnTo>
                  <a:lnTo>
                    <a:pt x="89" y="0"/>
                  </a:lnTo>
                  <a:lnTo>
                    <a:pt x="27" y="0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25" name="Group 402"/>
          <p:cNvGrpSpPr>
            <a:grpSpLocks/>
          </p:cNvGrpSpPr>
          <p:nvPr/>
        </p:nvGrpSpPr>
        <p:grpSpPr bwMode="auto">
          <a:xfrm>
            <a:off x="6602358" y="3494091"/>
            <a:ext cx="765761" cy="714375"/>
            <a:chOff x="4679" y="1954"/>
            <a:chExt cx="542" cy="450"/>
          </a:xfrm>
        </p:grpSpPr>
        <p:sp>
          <p:nvSpPr>
            <p:cNvPr id="6" name="Freeform 400"/>
            <p:cNvSpPr>
              <a:spLocks/>
            </p:cNvSpPr>
            <p:nvPr/>
          </p:nvSpPr>
          <p:spPr bwMode="auto">
            <a:xfrm>
              <a:off x="4679" y="1954"/>
              <a:ext cx="542" cy="450"/>
            </a:xfrm>
            <a:custGeom>
              <a:avLst/>
              <a:gdLst>
                <a:gd name="T0" fmla="*/ 0 w 542"/>
                <a:gd name="T1" fmla="*/ 153 h 450"/>
                <a:gd name="T2" fmla="*/ 99 w 542"/>
                <a:gd name="T3" fmla="*/ 207 h 450"/>
                <a:gd name="T4" fmla="*/ 190 w 542"/>
                <a:gd name="T5" fmla="*/ 261 h 450"/>
                <a:gd name="T6" fmla="*/ 217 w 542"/>
                <a:gd name="T7" fmla="*/ 261 h 450"/>
                <a:gd name="T8" fmla="*/ 244 w 542"/>
                <a:gd name="T9" fmla="*/ 261 h 450"/>
                <a:gd name="T10" fmla="*/ 244 w 542"/>
                <a:gd name="T11" fmla="*/ 352 h 450"/>
                <a:gd name="T12" fmla="*/ 244 w 542"/>
                <a:gd name="T13" fmla="*/ 450 h 450"/>
                <a:gd name="T14" fmla="*/ 370 w 542"/>
                <a:gd name="T15" fmla="*/ 450 h 450"/>
                <a:gd name="T16" fmla="*/ 488 w 542"/>
                <a:gd name="T17" fmla="*/ 450 h 450"/>
                <a:gd name="T18" fmla="*/ 515 w 542"/>
                <a:gd name="T19" fmla="*/ 423 h 450"/>
                <a:gd name="T20" fmla="*/ 542 w 542"/>
                <a:gd name="T21" fmla="*/ 397 h 450"/>
                <a:gd name="T22" fmla="*/ 533 w 542"/>
                <a:gd name="T23" fmla="*/ 369 h 450"/>
                <a:gd name="T24" fmla="*/ 515 w 542"/>
                <a:gd name="T25" fmla="*/ 342 h 450"/>
                <a:gd name="T26" fmla="*/ 461 w 542"/>
                <a:gd name="T27" fmla="*/ 352 h 450"/>
                <a:gd name="T28" fmla="*/ 407 w 542"/>
                <a:gd name="T29" fmla="*/ 369 h 450"/>
                <a:gd name="T30" fmla="*/ 370 w 542"/>
                <a:gd name="T31" fmla="*/ 324 h 450"/>
                <a:gd name="T32" fmla="*/ 325 w 542"/>
                <a:gd name="T33" fmla="*/ 288 h 450"/>
                <a:gd name="T34" fmla="*/ 343 w 542"/>
                <a:gd name="T35" fmla="*/ 261 h 450"/>
                <a:gd name="T36" fmla="*/ 352 w 542"/>
                <a:gd name="T37" fmla="*/ 234 h 450"/>
                <a:gd name="T38" fmla="*/ 325 w 542"/>
                <a:gd name="T39" fmla="*/ 216 h 450"/>
                <a:gd name="T40" fmla="*/ 298 w 542"/>
                <a:gd name="T41" fmla="*/ 207 h 450"/>
                <a:gd name="T42" fmla="*/ 343 w 542"/>
                <a:gd name="T43" fmla="*/ 162 h 450"/>
                <a:gd name="T44" fmla="*/ 379 w 542"/>
                <a:gd name="T45" fmla="*/ 135 h 450"/>
                <a:gd name="T46" fmla="*/ 289 w 542"/>
                <a:gd name="T47" fmla="*/ 63 h 450"/>
                <a:gd name="T48" fmla="*/ 190 w 542"/>
                <a:gd name="T49" fmla="*/ 0 h 450"/>
                <a:gd name="T50" fmla="*/ 154 w 542"/>
                <a:gd name="T51" fmla="*/ 36 h 450"/>
                <a:gd name="T52" fmla="*/ 108 w 542"/>
                <a:gd name="T53" fmla="*/ 81 h 450"/>
                <a:gd name="T54" fmla="*/ 81 w 542"/>
                <a:gd name="T55" fmla="*/ 63 h 450"/>
                <a:gd name="T56" fmla="*/ 54 w 542"/>
                <a:gd name="T57" fmla="*/ 54 h 450"/>
                <a:gd name="T58" fmla="*/ 45 w 542"/>
                <a:gd name="T59" fmla="*/ 81 h 450"/>
                <a:gd name="T60" fmla="*/ 27 w 542"/>
                <a:gd name="T61" fmla="*/ 108 h 450"/>
                <a:gd name="T62" fmla="*/ 18 w 542"/>
                <a:gd name="T63" fmla="*/ 135 h 450"/>
                <a:gd name="T64" fmla="*/ 0 w 542"/>
                <a:gd name="T65" fmla="*/ 153 h 4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2"/>
                <a:gd name="T100" fmla="*/ 0 h 450"/>
                <a:gd name="T101" fmla="*/ 542 w 542"/>
                <a:gd name="T102" fmla="*/ 450 h 4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2" h="450">
                  <a:moveTo>
                    <a:pt x="0" y="153"/>
                  </a:moveTo>
                  <a:lnTo>
                    <a:pt x="99" y="207"/>
                  </a:lnTo>
                  <a:lnTo>
                    <a:pt x="190" y="261"/>
                  </a:lnTo>
                  <a:lnTo>
                    <a:pt x="217" y="261"/>
                  </a:lnTo>
                  <a:lnTo>
                    <a:pt x="244" y="261"/>
                  </a:lnTo>
                  <a:lnTo>
                    <a:pt x="244" y="352"/>
                  </a:lnTo>
                  <a:lnTo>
                    <a:pt x="244" y="450"/>
                  </a:lnTo>
                  <a:lnTo>
                    <a:pt x="370" y="450"/>
                  </a:lnTo>
                  <a:lnTo>
                    <a:pt x="488" y="450"/>
                  </a:lnTo>
                  <a:lnTo>
                    <a:pt x="515" y="423"/>
                  </a:lnTo>
                  <a:lnTo>
                    <a:pt x="542" y="397"/>
                  </a:lnTo>
                  <a:lnTo>
                    <a:pt x="533" y="369"/>
                  </a:lnTo>
                  <a:lnTo>
                    <a:pt x="515" y="342"/>
                  </a:lnTo>
                  <a:lnTo>
                    <a:pt x="461" y="352"/>
                  </a:lnTo>
                  <a:lnTo>
                    <a:pt x="407" y="369"/>
                  </a:lnTo>
                  <a:lnTo>
                    <a:pt x="370" y="324"/>
                  </a:lnTo>
                  <a:lnTo>
                    <a:pt x="325" y="288"/>
                  </a:lnTo>
                  <a:lnTo>
                    <a:pt x="343" y="261"/>
                  </a:lnTo>
                  <a:lnTo>
                    <a:pt x="352" y="234"/>
                  </a:lnTo>
                  <a:lnTo>
                    <a:pt x="325" y="216"/>
                  </a:lnTo>
                  <a:lnTo>
                    <a:pt x="298" y="207"/>
                  </a:lnTo>
                  <a:lnTo>
                    <a:pt x="343" y="162"/>
                  </a:lnTo>
                  <a:lnTo>
                    <a:pt x="379" y="135"/>
                  </a:lnTo>
                  <a:lnTo>
                    <a:pt x="289" y="63"/>
                  </a:lnTo>
                  <a:lnTo>
                    <a:pt x="190" y="0"/>
                  </a:lnTo>
                  <a:lnTo>
                    <a:pt x="154" y="36"/>
                  </a:lnTo>
                  <a:lnTo>
                    <a:pt x="108" y="81"/>
                  </a:lnTo>
                  <a:lnTo>
                    <a:pt x="81" y="63"/>
                  </a:lnTo>
                  <a:lnTo>
                    <a:pt x="54" y="54"/>
                  </a:lnTo>
                  <a:lnTo>
                    <a:pt x="45" y="81"/>
                  </a:lnTo>
                  <a:lnTo>
                    <a:pt x="27" y="108"/>
                  </a:lnTo>
                  <a:lnTo>
                    <a:pt x="18" y="135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38" name="Freeform 401"/>
            <p:cNvSpPr>
              <a:spLocks/>
            </p:cNvSpPr>
            <p:nvPr/>
          </p:nvSpPr>
          <p:spPr bwMode="auto">
            <a:xfrm>
              <a:off x="4679" y="1954"/>
              <a:ext cx="542" cy="450"/>
            </a:xfrm>
            <a:custGeom>
              <a:avLst/>
              <a:gdLst>
                <a:gd name="T0" fmla="*/ 0 w 542"/>
                <a:gd name="T1" fmla="*/ 153 h 450"/>
                <a:gd name="T2" fmla="*/ 99 w 542"/>
                <a:gd name="T3" fmla="*/ 207 h 450"/>
                <a:gd name="T4" fmla="*/ 190 w 542"/>
                <a:gd name="T5" fmla="*/ 261 h 450"/>
                <a:gd name="T6" fmla="*/ 217 w 542"/>
                <a:gd name="T7" fmla="*/ 261 h 450"/>
                <a:gd name="T8" fmla="*/ 244 w 542"/>
                <a:gd name="T9" fmla="*/ 261 h 450"/>
                <a:gd name="T10" fmla="*/ 244 w 542"/>
                <a:gd name="T11" fmla="*/ 352 h 450"/>
                <a:gd name="T12" fmla="*/ 244 w 542"/>
                <a:gd name="T13" fmla="*/ 450 h 450"/>
                <a:gd name="T14" fmla="*/ 370 w 542"/>
                <a:gd name="T15" fmla="*/ 450 h 450"/>
                <a:gd name="T16" fmla="*/ 488 w 542"/>
                <a:gd name="T17" fmla="*/ 450 h 450"/>
                <a:gd name="T18" fmla="*/ 515 w 542"/>
                <a:gd name="T19" fmla="*/ 423 h 450"/>
                <a:gd name="T20" fmla="*/ 542 w 542"/>
                <a:gd name="T21" fmla="*/ 397 h 450"/>
                <a:gd name="T22" fmla="*/ 533 w 542"/>
                <a:gd name="T23" fmla="*/ 369 h 450"/>
                <a:gd name="T24" fmla="*/ 515 w 542"/>
                <a:gd name="T25" fmla="*/ 342 h 450"/>
                <a:gd name="T26" fmla="*/ 461 w 542"/>
                <a:gd name="T27" fmla="*/ 352 h 450"/>
                <a:gd name="T28" fmla="*/ 407 w 542"/>
                <a:gd name="T29" fmla="*/ 369 h 450"/>
                <a:gd name="T30" fmla="*/ 370 w 542"/>
                <a:gd name="T31" fmla="*/ 324 h 450"/>
                <a:gd name="T32" fmla="*/ 325 w 542"/>
                <a:gd name="T33" fmla="*/ 288 h 450"/>
                <a:gd name="T34" fmla="*/ 343 w 542"/>
                <a:gd name="T35" fmla="*/ 261 h 450"/>
                <a:gd name="T36" fmla="*/ 352 w 542"/>
                <a:gd name="T37" fmla="*/ 234 h 450"/>
                <a:gd name="T38" fmla="*/ 325 w 542"/>
                <a:gd name="T39" fmla="*/ 216 h 450"/>
                <a:gd name="T40" fmla="*/ 298 w 542"/>
                <a:gd name="T41" fmla="*/ 207 h 450"/>
                <a:gd name="T42" fmla="*/ 343 w 542"/>
                <a:gd name="T43" fmla="*/ 162 h 450"/>
                <a:gd name="T44" fmla="*/ 379 w 542"/>
                <a:gd name="T45" fmla="*/ 135 h 450"/>
                <a:gd name="T46" fmla="*/ 289 w 542"/>
                <a:gd name="T47" fmla="*/ 63 h 450"/>
                <a:gd name="T48" fmla="*/ 190 w 542"/>
                <a:gd name="T49" fmla="*/ 0 h 450"/>
                <a:gd name="T50" fmla="*/ 154 w 542"/>
                <a:gd name="T51" fmla="*/ 36 h 450"/>
                <a:gd name="T52" fmla="*/ 108 w 542"/>
                <a:gd name="T53" fmla="*/ 81 h 450"/>
                <a:gd name="T54" fmla="*/ 81 w 542"/>
                <a:gd name="T55" fmla="*/ 63 h 450"/>
                <a:gd name="T56" fmla="*/ 54 w 542"/>
                <a:gd name="T57" fmla="*/ 54 h 450"/>
                <a:gd name="T58" fmla="*/ 45 w 542"/>
                <a:gd name="T59" fmla="*/ 81 h 450"/>
                <a:gd name="T60" fmla="*/ 27 w 542"/>
                <a:gd name="T61" fmla="*/ 108 h 450"/>
                <a:gd name="T62" fmla="*/ 18 w 542"/>
                <a:gd name="T63" fmla="*/ 135 h 450"/>
                <a:gd name="T64" fmla="*/ 0 w 542"/>
                <a:gd name="T65" fmla="*/ 153 h 4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2"/>
                <a:gd name="T100" fmla="*/ 0 h 450"/>
                <a:gd name="T101" fmla="*/ 542 w 542"/>
                <a:gd name="T102" fmla="*/ 450 h 4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2" h="450">
                  <a:moveTo>
                    <a:pt x="0" y="153"/>
                  </a:moveTo>
                  <a:lnTo>
                    <a:pt x="99" y="207"/>
                  </a:lnTo>
                  <a:lnTo>
                    <a:pt x="190" y="261"/>
                  </a:lnTo>
                  <a:lnTo>
                    <a:pt x="217" y="261"/>
                  </a:lnTo>
                  <a:lnTo>
                    <a:pt x="244" y="261"/>
                  </a:lnTo>
                  <a:lnTo>
                    <a:pt x="244" y="352"/>
                  </a:lnTo>
                  <a:lnTo>
                    <a:pt x="244" y="450"/>
                  </a:lnTo>
                  <a:lnTo>
                    <a:pt x="370" y="450"/>
                  </a:lnTo>
                  <a:lnTo>
                    <a:pt x="488" y="450"/>
                  </a:lnTo>
                  <a:lnTo>
                    <a:pt x="515" y="423"/>
                  </a:lnTo>
                  <a:lnTo>
                    <a:pt x="542" y="397"/>
                  </a:lnTo>
                  <a:lnTo>
                    <a:pt x="533" y="369"/>
                  </a:lnTo>
                  <a:lnTo>
                    <a:pt x="515" y="342"/>
                  </a:lnTo>
                  <a:lnTo>
                    <a:pt x="461" y="352"/>
                  </a:lnTo>
                  <a:lnTo>
                    <a:pt x="407" y="369"/>
                  </a:lnTo>
                  <a:lnTo>
                    <a:pt x="370" y="324"/>
                  </a:lnTo>
                  <a:lnTo>
                    <a:pt x="325" y="288"/>
                  </a:lnTo>
                  <a:lnTo>
                    <a:pt x="343" y="261"/>
                  </a:lnTo>
                  <a:lnTo>
                    <a:pt x="352" y="234"/>
                  </a:lnTo>
                  <a:lnTo>
                    <a:pt x="325" y="216"/>
                  </a:lnTo>
                  <a:lnTo>
                    <a:pt x="298" y="207"/>
                  </a:lnTo>
                  <a:lnTo>
                    <a:pt x="343" y="162"/>
                  </a:lnTo>
                  <a:lnTo>
                    <a:pt x="379" y="135"/>
                  </a:lnTo>
                  <a:lnTo>
                    <a:pt x="289" y="63"/>
                  </a:lnTo>
                  <a:lnTo>
                    <a:pt x="190" y="0"/>
                  </a:lnTo>
                  <a:lnTo>
                    <a:pt x="154" y="36"/>
                  </a:lnTo>
                  <a:lnTo>
                    <a:pt x="108" y="81"/>
                  </a:lnTo>
                  <a:lnTo>
                    <a:pt x="81" y="63"/>
                  </a:lnTo>
                  <a:lnTo>
                    <a:pt x="54" y="54"/>
                  </a:lnTo>
                  <a:lnTo>
                    <a:pt x="45" y="81"/>
                  </a:lnTo>
                  <a:lnTo>
                    <a:pt x="27" y="108"/>
                  </a:lnTo>
                  <a:lnTo>
                    <a:pt x="18" y="135"/>
                  </a:lnTo>
                  <a:lnTo>
                    <a:pt x="0" y="153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26" name="Group 405"/>
          <p:cNvGrpSpPr>
            <a:grpSpLocks/>
          </p:cNvGrpSpPr>
          <p:nvPr/>
        </p:nvGrpSpPr>
        <p:grpSpPr bwMode="auto">
          <a:xfrm>
            <a:off x="7033488" y="3590925"/>
            <a:ext cx="462258" cy="411163"/>
            <a:chOff x="4974" y="2010"/>
            <a:chExt cx="328" cy="259"/>
          </a:xfrm>
          <a:noFill/>
        </p:grpSpPr>
        <p:sp>
          <p:nvSpPr>
            <p:cNvPr id="2336" name="Freeform 403"/>
            <p:cNvSpPr>
              <a:spLocks/>
            </p:cNvSpPr>
            <p:nvPr/>
          </p:nvSpPr>
          <p:spPr bwMode="auto">
            <a:xfrm>
              <a:off x="4974" y="2010"/>
              <a:ext cx="328" cy="259"/>
            </a:xfrm>
            <a:custGeom>
              <a:avLst/>
              <a:gdLst>
                <a:gd name="T0" fmla="*/ 82 w 328"/>
                <a:gd name="T1" fmla="*/ 80 h 259"/>
                <a:gd name="T2" fmla="*/ 73 w 328"/>
                <a:gd name="T3" fmla="*/ 89 h 259"/>
                <a:gd name="T4" fmla="*/ 55 w 328"/>
                <a:gd name="T5" fmla="*/ 98 h 259"/>
                <a:gd name="T6" fmla="*/ 27 w 328"/>
                <a:gd name="T7" fmla="*/ 125 h 259"/>
                <a:gd name="T8" fmla="*/ 0 w 328"/>
                <a:gd name="T9" fmla="*/ 152 h 259"/>
                <a:gd name="T10" fmla="*/ 27 w 328"/>
                <a:gd name="T11" fmla="*/ 161 h 259"/>
                <a:gd name="T12" fmla="*/ 55 w 328"/>
                <a:gd name="T13" fmla="*/ 179 h 259"/>
                <a:gd name="T14" fmla="*/ 109 w 328"/>
                <a:gd name="T15" fmla="*/ 214 h 259"/>
                <a:gd name="T16" fmla="*/ 164 w 328"/>
                <a:gd name="T17" fmla="*/ 259 h 259"/>
                <a:gd name="T18" fmla="*/ 237 w 328"/>
                <a:gd name="T19" fmla="*/ 206 h 259"/>
                <a:gd name="T20" fmla="*/ 301 w 328"/>
                <a:gd name="T21" fmla="*/ 152 h 259"/>
                <a:gd name="T22" fmla="*/ 319 w 328"/>
                <a:gd name="T23" fmla="*/ 89 h 259"/>
                <a:gd name="T24" fmla="*/ 328 w 328"/>
                <a:gd name="T25" fmla="*/ 27 h 259"/>
                <a:gd name="T26" fmla="*/ 292 w 328"/>
                <a:gd name="T27" fmla="*/ 9 h 259"/>
                <a:gd name="T28" fmla="*/ 246 w 328"/>
                <a:gd name="T29" fmla="*/ 0 h 259"/>
                <a:gd name="T30" fmla="*/ 246 w 328"/>
                <a:gd name="T31" fmla="*/ 35 h 259"/>
                <a:gd name="T32" fmla="*/ 246 w 328"/>
                <a:gd name="T33" fmla="*/ 80 h 259"/>
                <a:gd name="T34" fmla="*/ 183 w 328"/>
                <a:gd name="T35" fmla="*/ 89 h 259"/>
                <a:gd name="T36" fmla="*/ 109 w 328"/>
                <a:gd name="T37" fmla="*/ 98 h 259"/>
                <a:gd name="T38" fmla="*/ 100 w 328"/>
                <a:gd name="T39" fmla="*/ 89 h 259"/>
                <a:gd name="T40" fmla="*/ 91 w 328"/>
                <a:gd name="T41" fmla="*/ 89 h 259"/>
                <a:gd name="T42" fmla="*/ 91 w 328"/>
                <a:gd name="T43" fmla="*/ 80 h 259"/>
                <a:gd name="T44" fmla="*/ 82 w 328"/>
                <a:gd name="T45" fmla="*/ 8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8"/>
                <a:gd name="T70" fmla="*/ 0 h 259"/>
                <a:gd name="T71" fmla="*/ 328 w 328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8" h="259">
                  <a:moveTo>
                    <a:pt x="82" y="80"/>
                  </a:moveTo>
                  <a:lnTo>
                    <a:pt x="73" y="89"/>
                  </a:lnTo>
                  <a:lnTo>
                    <a:pt x="55" y="98"/>
                  </a:lnTo>
                  <a:lnTo>
                    <a:pt x="27" y="125"/>
                  </a:lnTo>
                  <a:lnTo>
                    <a:pt x="0" y="152"/>
                  </a:lnTo>
                  <a:lnTo>
                    <a:pt x="27" y="161"/>
                  </a:lnTo>
                  <a:lnTo>
                    <a:pt x="55" y="179"/>
                  </a:lnTo>
                  <a:lnTo>
                    <a:pt x="109" y="214"/>
                  </a:lnTo>
                  <a:lnTo>
                    <a:pt x="164" y="259"/>
                  </a:lnTo>
                  <a:lnTo>
                    <a:pt x="237" y="206"/>
                  </a:lnTo>
                  <a:lnTo>
                    <a:pt x="301" y="152"/>
                  </a:lnTo>
                  <a:lnTo>
                    <a:pt x="319" y="89"/>
                  </a:lnTo>
                  <a:lnTo>
                    <a:pt x="328" y="27"/>
                  </a:lnTo>
                  <a:lnTo>
                    <a:pt x="292" y="9"/>
                  </a:lnTo>
                  <a:lnTo>
                    <a:pt x="246" y="0"/>
                  </a:lnTo>
                  <a:lnTo>
                    <a:pt x="246" y="35"/>
                  </a:lnTo>
                  <a:lnTo>
                    <a:pt x="246" y="80"/>
                  </a:lnTo>
                  <a:lnTo>
                    <a:pt x="183" y="89"/>
                  </a:lnTo>
                  <a:lnTo>
                    <a:pt x="109" y="98"/>
                  </a:lnTo>
                  <a:lnTo>
                    <a:pt x="100" y="89"/>
                  </a:lnTo>
                  <a:lnTo>
                    <a:pt x="91" y="89"/>
                  </a:lnTo>
                  <a:lnTo>
                    <a:pt x="91" y="80"/>
                  </a:lnTo>
                  <a:lnTo>
                    <a:pt x="82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37" name="Freeform 404"/>
            <p:cNvSpPr>
              <a:spLocks/>
            </p:cNvSpPr>
            <p:nvPr/>
          </p:nvSpPr>
          <p:spPr bwMode="auto">
            <a:xfrm>
              <a:off x="4974" y="2010"/>
              <a:ext cx="328" cy="259"/>
            </a:xfrm>
            <a:custGeom>
              <a:avLst/>
              <a:gdLst>
                <a:gd name="T0" fmla="*/ 82 w 328"/>
                <a:gd name="T1" fmla="*/ 80 h 259"/>
                <a:gd name="T2" fmla="*/ 73 w 328"/>
                <a:gd name="T3" fmla="*/ 89 h 259"/>
                <a:gd name="T4" fmla="*/ 55 w 328"/>
                <a:gd name="T5" fmla="*/ 98 h 259"/>
                <a:gd name="T6" fmla="*/ 27 w 328"/>
                <a:gd name="T7" fmla="*/ 125 h 259"/>
                <a:gd name="T8" fmla="*/ 0 w 328"/>
                <a:gd name="T9" fmla="*/ 152 h 259"/>
                <a:gd name="T10" fmla="*/ 27 w 328"/>
                <a:gd name="T11" fmla="*/ 161 h 259"/>
                <a:gd name="T12" fmla="*/ 55 w 328"/>
                <a:gd name="T13" fmla="*/ 179 h 259"/>
                <a:gd name="T14" fmla="*/ 109 w 328"/>
                <a:gd name="T15" fmla="*/ 214 h 259"/>
                <a:gd name="T16" fmla="*/ 164 w 328"/>
                <a:gd name="T17" fmla="*/ 259 h 259"/>
                <a:gd name="T18" fmla="*/ 237 w 328"/>
                <a:gd name="T19" fmla="*/ 206 h 259"/>
                <a:gd name="T20" fmla="*/ 301 w 328"/>
                <a:gd name="T21" fmla="*/ 152 h 259"/>
                <a:gd name="T22" fmla="*/ 319 w 328"/>
                <a:gd name="T23" fmla="*/ 89 h 259"/>
                <a:gd name="T24" fmla="*/ 328 w 328"/>
                <a:gd name="T25" fmla="*/ 27 h 259"/>
                <a:gd name="T26" fmla="*/ 292 w 328"/>
                <a:gd name="T27" fmla="*/ 9 h 259"/>
                <a:gd name="T28" fmla="*/ 246 w 328"/>
                <a:gd name="T29" fmla="*/ 0 h 259"/>
                <a:gd name="T30" fmla="*/ 246 w 328"/>
                <a:gd name="T31" fmla="*/ 35 h 259"/>
                <a:gd name="T32" fmla="*/ 246 w 328"/>
                <a:gd name="T33" fmla="*/ 80 h 259"/>
                <a:gd name="T34" fmla="*/ 183 w 328"/>
                <a:gd name="T35" fmla="*/ 89 h 259"/>
                <a:gd name="T36" fmla="*/ 109 w 328"/>
                <a:gd name="T37" fmla="*/ 98 h 259"/>
                <a:gd name="T38" fmla="*/ 100 w 328"/>
                <a:gd name="T39" fmla="*/ 89 h 259"/>
                <a:gd name="T40" fmla="*/ 91 w 328"/>
                <a:gd name="T41" fmla="*/ 89 h 259"/>
                <a:gd name="T42" fmla="*/ 91 w 328"/>
                <a:gd name="T43" fmla="*/ 80 h 259"/>
                <a:gd name="T44" fmla="*/ 82 w 328"/>
                <a:gd name="T45" fmla="*/ 8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8"/>
                <a:gd name="T70" fmla="*/ 0 h 259"/>
                <a:gd name="T71" fmla="*/ 328 w 328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8" h="259">
                  <a:moveTo>
                    <a:pt x="82" y="80"/>
                  </a:moveTo>
                  <a:lnTo>
                    <a:pt x="73" y="89"/>
                  </a:lnTo>
                  <a:lnTo>
                    <a:pt x="55" y="98"/>
                  </a:lnTo>
                  <a:lnTo>
                    <a:pt x="27" y="125"/>
                  </a:lnTo>
                  <a:lnTo>
                    <a:pt x="0" y="152"/>
                  </a:lnTo>
                  <a:lnTo>
                    <a:pt x="27" y="161"/>
                  </a:lnTo>
                  <a:lnTo>
                    <a:pt x="55" y="179"/>
                  </a:lnTo>
                  <a:lnTo>
                    <a:pt x="109" y="214"/>
                  </a:lnTo>
                  <a:lnTo>
                    <a:pt x="164" y="259"/>
                  </a:lnTo>
                  <a:lnTo>
                    <a:pt x="237" y="206"/>
                  </a:lnTo>
                  <a:lnTo>
                    <a:pt x="301" y="152"/>
                  </a:lnTo>
                  <a:lnTo>
                    <a:pt x="319" y="89"/>
                  </a:lnTo>
                  <a:lnTo>
                    <a:pt x="328" y="27"/>
                  </a:lnTo>
                  <a:lnTo>
                    <a:pt x="292" y="9"/>
                  </a:lnTo>
                  <a:lnTo>
                    <a:pt x="246" y="0"/>
                  </a:lnTo>
                  <a:lnTo>
                    <a:pt x="246" y="35"/>
                  </a:lnTo>
                  <a:lnTo>
                    <a:pt x="246" y="80"/>
                  </a:lnTo>
                  <a:lnTo>
                    <a:pt x="183" y="89"/>
                  </a:lnTo>
                  <a:lnTo>
                    <a:pt x="109" y="98"/>
                  </a:lnTo>
                  <a:lnTo>
                    <a:pt x="100" y="89"/>
                  </a:lnTo>
                  <a:lnTo>
                    <a:pt x="91" y="89"/>
                  </a:lnTo>
                  <a:lnTo>
                    <a:pt x="91" y="80"/>
                  </a:lnTo>
                  <a:lnTo>
                    <a:pt x="82" y="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138" name="Freeform 406"/>
          <p:cNvSpPr>
            <a:spLocks/>
          </p:cNvSpPr>
          <p:nvPr/>
        </p:nvSpPr>
        <p:spPr bwMode="auto">
          <a:xfrm>
            <a:off x="6890296" y="3119438"/>
            <a:ext cx="608562" cy="628650"/>
          </a:xfrm>
          <a:custGeom>
            <a:avLst/>
            <a:gdLst>
              <a:gd name="T0" fmla="*/ 0 w 431"/>
              <a:gd name="T1" fmla="*/ 0 h 396"/>
              <a:gd name="T2" fmla="*/ 0 w 431"/>
              <a:gd name="T3" fmla="*/ 2147483647 h 396"/>
              <a:gd name="T4" fmla="*/ 0 w 431"/>
              <a:gd name="T5" fmla="*/ 2147483647 h 396"/>
              <a:gd name="T6" fmla="*/ 2147483647 w 431"/>
              <a:gd name="T7" fmla="*/ 2147483647 h 396"/>
              <a:gd name="T8" fmla="*/ 2147483647 w 431"/>
              <a:gd name="T9" fmla="*/ 2147483647 h 396"/>
              <a:gd name="T10" fmla="*/ 2147483647 w 431"/>
              <a:gd name="T11" fmla="*/ 2147483647 h 396"/>
              <a:gd name="T12" fmla="*/ 0 w 431"/>
              <a:gd name="T13" fmla="*/ 2147483647 h 396"/>
              <a:gd name="T14" fmla="*/ 0 w 431"/>
              <a:gd name="T15" fmla="*/ 2147483647 h 396"/>
              <a:gd name="T16" fmla="*/ 0 w 431"/>
              <a:gd name="T17" fmla="*/ 2147483647 h 396"/>
              <a:gd name="T18" fmla="*/ 2147483647 w 431"/>
              <a:gd name="T19" fmla="*/ 2147483647 h 396"/>
              <a:gd name="T20" fmla="*/ 2147483647 w 431"/>
              <a:gd name="T21" fmla="*/ 2147483647 h 396"/>
              <a:gd name="T22" fmla="*/ 2147483647 w 431"/>
              <a:gd name="T23" fmla="*/ 2147483647 h 396"/>
              <a:gd name="T24" fmla="*/ 2147483647 w 431"/>
              <a:gd name="T25" fmla="*/ 2147483647 h 396"/>
              <a:gd name="T26" fmla="*/ 2147483647 w 431"/>
              <a:gd name="T27" fmla="*/ 2147483647 h 396"/>
              <a:gd name="T28" fmla="*/ 2147483647 w 431"/>
              <a:gd name="T29" fmla="*/ 2147483647 h 396"/>
              <a:gd name="T30" fmla="*/ 2147483647 w 431"/>
              <a:gd name="T31" fmla="*/ 2147483647 h 396"/>
              <a:gd name="T32" fmla="*/ 2147483647 w 431"/>
              <a:gd name="T33" fmla="*/ 2147483647 h 396"/>
              <a:gd name="T34" fmla="*/ 2147483647 w 431"/>
              <a:gd name="T35" fmla="*/ 2147483647 h 396"/>
              <a:gd name="T36" fmla="*/ 2147483647 w 431"/>
              <a:gd name="T37" fmla="*/ 2147483647 h 396"/>
              <a:gd name="T38" fmla="*/ 2147483647 w 431"/>
              <a:gd name="T39" fmla="*/ 2147483647 h 396"/>
              <a:gd name="T40" fmla="*/ 2147483647 w 431"/>
              <a:gd name="T41" fmla="*/ 2147483647 h 396"/>
              <a:gd name="T42" fmla="*/ 2147483647 w 431"/>
              <a:gd name="T43" fmla="*/ 2147483647 h 396"/>
              <a:gd name="T44" fmla="*/ 2147483647 w 431"/>
              <a:gd name="T45" fmla="*/ 2147483647 h 396"/>
              <a:gd name="T46" fmla="*/ 2147483647 w 431"/>
              <a:gd name="T47" fmla="*/ 2147483647 h 396"/>
              <a:gd name="T48" fmla="*/ 2147483647 w 431"/>
              <a:gd name="T49" fmla="*/ 2147483647 h 396"/>
              <a:gd name="T50" fmla="*/ 2147483647 w 431"/>
              <a:gd name="T51" fmla="*/ 2147483647 h 396"/>
              <a:gd name="T52" fmla="*/ 2147483647 w 431"/>
              <a:gd name="T53" fmla="*/ 2147483647 h 396"/>
              <a:gd name="T54" fmla="*/ 2147483647 w 431"/>
              <a:gd name="T55" fmla="*/ 2147483647 h 396"/>
              <a:gd name="T56" fmla="*/ 2147483647 w 431"/>
              <a:gd name="T57" fmla="*/ 2147483647 h 396"/>
              <a:gd name="T58" fmla="*/ 2147483647 w 431"/>
              <a:gd name="T59" fmla="*/ 2147483647 h 396"/>
              <a:gd name="T60" fmla="*/ 2147483647 w 431"/>
              <a:gd name="T61" fmla="*/ 2147483647 h 396"/>
              <a:gd name="T62" fmla="*/ 2147483647 w 431"/>
              <a:gd name="T63" fmla="*/ 2147483647 h 396"/>
              <a:gd name="T64" fmla="*/ 2147483647 w 431"/>
              <a:gd name="T65" fmla="*/ 2147483647 h 396"/>
              <a:gd name="T66" fmla="*/ 2147483647 w 431"/>
              <a:gd name="T67" fmla="*/ 2147483647 h 396"/>
              <a:gd name="T68" fmla="*/ 2147483647 w 431"/>
              <a:gd name="T69" fmla="*/ 2147483647 h 396"/>
              <a:gd name="T70" fmla="*/ 2147483647 w 431"/>
              <a:gd name="T71" fmla="*/ 2147483647 h 396"/>
              <a:gd name="T72" fmla="*/ 2147483647 w 431"/>
              <a:gd name="T73" fmla="*/ 2147483647 h 396"/>
              <a:gd name="T74" fmla="*/ 2147483647 w 431"/>
              <a:gd name="T75" fmla="*/ 2147483647 h 396"/>
              <a:gd name="T76" fmla="*/ 2147483647 w 431"/>
              <a:gd name="T77" fmla="*/ 2147483647 h 396"/>
              <a:gd name="T78" fmla="*/ 2147483647 w 431"/>
              <a:gd name="T79" fmla="*/ 2147483647 h 396"/>
              <a:gd name="T80" fmla="*/ 0 w 431"/>
              <a:gd name="T81" fmla="*/ 0 h 3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31"/>
              <a:gd name="T124" fmla="*/ 0 h 396"/>
              <a:gd name="T125" fmla="*/ 431 w 431"/>
              <a:gd name="T126" fmla="*/ 396 h 39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31" h="396">
                <a:moveTo>
                  <a:pt x="0" y="0"/>
                </a:moveTo>
                <a:lnTo>
                  <a:pt x="0" y="36"/>
                </a:lnTo>
                <a:lnTo>
                  <a:pt x="0" y="81"/>
                </a:lnTo>
                <a:lnTo>
                  <a:pt x="27" y="108"/>
                </a:lnTo>
                <a:lnTo>
                  <a:pt x="54" y="135"/>
                </a:lnTo>
                <a:lnTo>
                  <a:pt x="27" y="144"/>
                </a:lnTo>
                <a:lnTo>
                  <a:pt x="0" y="162"/>
                </a:lnTo>
                <a:lnTo>
                  <a:pt x="0" y="198"/>
                </a:lnTo>
                <a:lnTo>
                  <a:pt x="0" y="243"/>
                </a:lnTo>
                <a:lnTo>
                  <a:pt x="99" y="306"/>
                </a:lnTo>
                <a:lnTo>
                  <a:pt x="188" y="378"/>
                </a:lnTo>
                <a:lnTo>
                  <a:pt x="207" y="388"/>
                </a:lnTo>
                <a:lnTo>
                  <a:pt x="216" y="396"/>
                </a:lnTo>
                <a:lnTo>
                  <a:pt x="288" y="388"/>
                </a:lnTo>
                <a:lnTo>
                  <a:pt x="350" y="378"/>
                </a:lnTo>
                <a:lnTo>
                  <a:pt x="350" y="333"/>
                </a:lnTo>
                <a:lnTo>
                  <a:pt x="350" y="297"/>
                </a:lnTo>
                <a:lnTo>
                  <a:pt x="243" y="252"/>
                </a:lnTo>
                <a:lnTo>
                  <a:pt x="134" y="216"/>
                </a:lnTo>
                <a:lnTo>
                  <a:pt x="134" y="198"/>
                </a:lnTo>
                <a:lnTo>
                  <a:pt x="134" y="189"/>
                </a:lnTo>
                <a:lnTo>
                  <a:pt x="261" y="225"/>
                </a:lnTo>
                <a:lnTo>
                  <a:pt x="377" y="270"/>
                </a:lnTo>
                <a:lnTo>
                  <a:pt x="368" y="216"/>
                </a:lnTo>
                <a:lnTo>
                  <a:pt x="350" y="162"/>
                </a:lnTo>
                <a:lnTo>
                  <a:pt x="395" y="162"/>
                </a:lnTo>
                <a:lnTo>
                  <a:pt x="431" y="162"/>
                </a:lnTo>
                <a:lnTo>
                  <a:pt x="431" y="135"/>
                </a:lnTo>
                <a:lnTo>
                  <a:pt x="431" y="108"/>
                </a:lnTo>
                <a:lnTo>
                  <a:pt x="395" y="90"/>
                </a:lnTo>
                <a:lnTo>
                  <a:pt x="350" y="81"/>
                </a:lnTo>
                <a:lnTo>
                  <a:pt x="341" y="54"/>
                </a:lnTo>
                <a:lnTo>
                  <a:pt x="324" y="27"/>
                </a:lnTo>
                <a:lnTo>
                  <a:pt x="270" y="27"/>
                </a:lnTo>
                <a:lnTo>
                  <a:pt x="216" y="27"/>
                </a:lnTo>
                <a:lnTo>
                  <a:pt x="179" y="54"/>
                </a:lnTo>
                <a:lnTo>
                  <a:pt x="134" y="81"/>
                </a:lnTo>
                <a:lnTo>
                  <a:pt x="99" y="54"/>
                </a:lnTo>
                <a:lnTo>
                  <a:pt x="63" y="36"/>
                </a:lnTo>
                <a:lnTo>
                  <a:pt x="36" y="18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39" name="Freeform 407"/>
          <p:cNvSpPr>
            <a:spLocks/>
          </p:cNvSpPr>
          <p:nvPr/>
        </p:nvSpPr>
        <p:spPr bwMode="auto">
          <a:xfrm>
            <a:off x="7192242" y="2819403"/>
            <a:ext cx="417122" cy="341313"/>
          </a:xfrm>
          <a:custGeom>
            <a:avLst/>
            <a:gdLst>
              <a:gd name="T0" fmla="*/ 2147483647 w 295"/>
              <a:gd name="T1" fmla="*/ 2147483647 h 215"/>
              <a:gd name="T2" fmla="*/ 2147483647 w 295"/>
              <a:gd name="T3" fmla="*/ 2147483647 h 215"/>
              <a:gd name="T4" fmla="*/ 0 w 295"/>
              <a:gd name="T5" fmla="*/ 2147483647 h 215"/>
              <a:gd name="T6" fmla="*/ 2147483647 w 295"/>
              <a:gd name="T7" fmla="*/ 2147483647 h 215"/>
              <a:gd name="T8" fmla="*/ 2147483647 w 295"/>
              <a:gd name="T9" fmla="*/ 2147483647 h 215"/>
              <a:gd name="T10" fmla="*/ 2147483647 w 295"/>
              <a:gd name="T11" fmla="*/ 2147483647 h 215"/>
              <a:gd name="T12" fmla="*/ 2147483647 w 295"/>
              <a:gd name="T13" fmla="*/ 2147483647 h 215"/>
              <a:gd name="T14" fmla="*/ 2147483647 w 295"/>
              <a:gd name="T15" fmla="*/ 2147483647 h 215"/>
              <a:gd name="T16" fmla="*/ 2147483647 w 295"/>
              <a:gd name="T17" fmla="*/ 2147483647 h 215"/>
              <a:gd name="T18" fmla="*/ 2147483647 w 295"/>
              <a:gd name="T19" fmla="*/ 2147483647 h 215"/>
              <a:gd name="T20" fmla="*/ 2147483647 w 295"/>
              <a:gd name="T21" fmla="*/ 0 h 215"/>
              <a:gd name="T22" fmla="*/ 2147483647 w 295"/>
              <a:gd name="T23" fmla="*/ 0 h 215"/>
              <a:gd name="T24" fmla="*/ 2147483647 w 295"/>
              <a:gd name="T25" fmla="*/ 0 h 215"/>
              <a:gd name="T26" fmla="*/ 2147483647 w 295"/>
              <a:gd name="T27" fmla="*/ 2147483647 h 215"/>
              <a:gd name="T28" fmla="*/ 2147483647 w 295"/>
              <a:gd name="T29" fmla="*/ 2147483647 h 215"/>
              <a:gd name="T30" fmla="*/ 2147483647 w 295"/>
              <a:gd name="T31" fmla="*/ 2147483647 h 215"/>
              <a:gd name="T32" fmla="*/ 2147483647 w 295"/>
              <a:gd name="T33" fmla="*/ 2147483647 h 2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5"/>
              <a:gd name="T52" fmla="*/ 0 h 215"/>
              <a:gd name="T53" fmla="*/ 295 w 295"/>
              <a:gd name="T54" fmla="*/ 215 h 2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5" h="215">
                <a:moveTo>
                  <a:pt x="27" y="81"/>
                </a:moveTo>
                <a:lnTo>
                  <a:pt x="18" y="143"/>
                </a:lnTo>
                <a:lnTo>
                  <a:pt x="0" y="215"/>
                </a:lnTo>
                <a:lnTo>
                  <a:pt x="134" y="215"/>
                </a:lnTo>
                <a:lnTo>
                  <a:pt x="268" y="215"/>
                </a:lnTo>
                <a:lnTo>
                  <a:pt x="268" y="170"/>
                </a:lnTo>
                <a:lnTo>
                  <a:pt x="268" y="135"/>
                </a:lnTo>
                <a:lnTo>
                  <a:pt x="286" y="108"/>
                </a:lnTo>
                <a:lnTo>
                  <a:pt x="295" y="81"/>
                </a:lnTo>
                <a:lnTo>
                  <a:pt x="286" y="36"/>
                </a:lnTo>
                <a:lnTo>
                  <a:pt x="268" y="0"/>
                </a:lnTo>
                <a:lnTo>
                  <a:pt x="179" y="0"/>
                </a:lnTo>
                <a:lnTo>
                  <a:pt x="80" y="0"/>
                </a:lnTo>
                <a:lnTo>
                  <a:pt x="71" y="18"/>
                </a:lnTo>
                <a:lnTo>
                  <a:pt x="53" y="36"/>
                </a:lnTo>
                <a:lnTo>
                  <a:pt x="45" y="54"/>
                </a:lnTo>
                <a:lnTo>
                  <a:pt x="27" y="81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40" name="Freeform 408"/>
          <p:cNvSpPr>
            <a:spLocks/>
          </p:cNvSpPr>
          <p:nvPr/>
        </p:nvSpPr>
        <p:spPr bwMode="auto">
          <a:xfrm>
            <a:off x="7567341" y="2776541"/>
            <a:ext cx="308172" cy="471487"/>
          </a:xfrm>
          <a:custGeom>
            <a:avLst/>
            <a:gdLst>
              <a:gd name="T0" fmla="*/ 0 w 218"/>
              <a:gd name="T1" fmla="*/ 2147483647 h 297"/>
              <a:gd name="T2" fmla="*/ 2147483647 w 218"/>
              <a:gd name="T3" fmla="*/ 2147483647 h 297"/>
              <a:gd name="T4" fmla="*/ 2147483647 w 218"/>
              <a:gd name="T5" fmla="*/ 2147483647 h 297"/>
              <a:gd name="T6" fmla="*/ 2147483647 w 218"/>
              <a:gd name="T7" fmla="*/ 2147483647 h 297"/>
              <a:gd name="T8" fmla="*/ 0 w 218"/>
              <a:gd name="T9" fmla="*/ 2147483647 h 297"/>
              <a:gd name="T10" fmla="*/ 0 w 218"/>
              <a:gd name="T11" fmla="*/ 2147483647 h 297"/>
              <a:gd name="T12" fmla="*/ 0 w 218"/>
              <a:gd name="T13" fmla="*/ 2147483647 h 297"/>
              <a:gd name="T14" fmla="*/ 2147483647 w 218"/>
              <a:gd name="T15" fmla="*/ 2147483647 h 297"/>
              <a:gd name="T16" fmla="*/ 2147483647 w 218"/>
              <a:gd name="T17" fmla="*/ 2147483647 h 297"/>
              <a:gd name="T18" fmla="*/ 2147483647 w 218"/>
              <a:gd name="T19" fmla="*/ 2147483647 h 297"/>
              <a:gd name="T20" fmla="*/ 2147483647 w 218"/>
              <a:gd name="T21" fmla="*/ 2147483647 h 297"/>
              <a:gd name="T22" fmla="*/ 2147483647 w 218"/>
              <a:gd name="T23" fmla="*/ 2147483647 h 297"/>
              <a:gd name="T24" fmla="*/ 2147483647 w 218"/>
              <a:gd name="T25" fmla="*/ 2147483647 h 297"/>
              <a:gd name="T26" fmla="*/ 2147483647 w 218"/>
              <a:gd name="T27" fmla="*/ 2147483647 h 297"/>
              <a:gd name="T28" fmla="*/ 2147483647 w 218"/>
              <a:gd name="T29" fmla="*/ 2147483647 h 297"/>
              <a:gd name="T30" fmla="*/ 2147483647 w 218"/>
              <a:gd name="T31" fmla="*/ 2147483647 h 297"/>
              <a:gd name="T32" fmla="*/ 2147483647 w 218"/>
              <a:gd name="T33" fmla="*/ 2147483647 h 297"/>
              <a:gd name="T34" fmla="*/ 2147483647 w 218"/>
              <a:gd name="T35" fmla="*/ 2147483647 h 297"/>
              <a:gd name="T36" fmla="*/ 2147483647 w 218"/>
              <a:gd name="T37" fmla="*/ 2147483647 h 297"/>
              <a:gd name="T38" fmla="*/ 2147483647 w 218"/>
              <a:gd name="T39" fmla="*/ 2147483647 h 297"/>
              <a:gd name="T40" fmla="*/ 2147483647 w 218"/>
              <a:gd name="T41" fmla="*/ 0 h 297"/>
              <a:gd name="T42" fmla="*/ 2147483647 w 218"/>
              <a:gd name="T43" fmla="*/ 0 h 297"/>
              <a:gd name="T44" fmla="*/ 2147483647 w 218"/>
              <a:gd name="T45" fmla="*/ 0 h 297"/>
              <a:gd name="T46" fmla="*/ 2147483647 w 218"/>
              <a:gd name="T47" fmla="*/ 0 h 297"/>
              <a:gd name="T48" fmla="*/ 2147483647 w 218"/>
              <a:gd name="T49" fmla="*/ 2147483647 h 297"/>
              <a:gd name="T50" fmla="*/ 2147483647 w 218"/>
              <a:gd name="T51" fmla="*/ 2147483647 h 297"/>
              <a:gd name="T52" fmla="*/ 0 w 218"/>
              <a:gd name="T53" fmla="*/ 2147483647 h 29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18"/>
              <a:gd name="T82" fmla="*/ 0 h 297"/>
              <a:gd name="T83" fmla="*/ 218 w 218"/>
              <a:gd name="T84" fmla="*/ 297 h 29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18" h="297">
                <a:moveTo>
                  <a:pt x="0" y="27"/>
                </a:moveTo>
                <a:lnTo>
                  <a:pt x="18" y="63"/>
                </a:lnTo>
                <a:lnTo>
                  <a:pt x="27" y="108"/>
                </a:lnTo>
                <a:lnTo>
                  <a:pt x="18" y="135"/>
                </a:lnTo>
                <a:lnTo>
                  <a:pt x="0" y="162"/>
                </a:lnTo>
                <a:lnTo>
                  <a:pt x="0" y="198"/>
                </a:lnTo>
                <a:lnTo>
                  <a:pt x="0" y="243"/>
                </a:lnTo>
                <a:lnTo>
                  <a:pt x="45" y="243"/>
                </a:lnTo>
                <a:lnTo>
                  <a:pt x="82" y="243"/>
                </a:lnTo>
                <a:lnTo>
                  <a:pt x="73" y="270"/>
                </a:lnTo>
                <a:lnTo>
                  <a:pt x="55" y="297"/>
                </a:lnTo>
                <a:lnTo>
                  <a:pt x="100" y="297"/>
                </a:lnTo>
                <a:lnTo>
                  <a:pt x="136" y="297"/>
                </a:lnTo>
                <a:lnTo>
                  <a:pt x="154" y="270"/>
                </a:lnTo>
                <a:lnTo>
                  <a:pt x="164" y="243"/>
                </a:lnTo>
                <a:lnTo>
                  <a:pt x="191" y="243"/>
                </a:lnTo>
                <a:lnTo>
                  <a:pt x="218" y="243"/>
                </a:lnTo>
                <a:lnTo>
                  <a:pt x="209" y="171"/>
                </a:lnTo>
                <a:lnTo>
                  <a:pt x="191" y="108"/>
                </a:lnTo>
                <a:lnTo>
                  <a:pt x="209" y="54"/>
                </a:lnTo>
                <a:lnTo>
                  <a:pt x="218" y="0"/>
                </a:lnTo>
                <a:lnTo>
                  <a:pt x="182" y="0"/>
                </a:lnTo>
                <a:lnTo>
                  <a:pt x="136" y="0"/>
                </a:lnTo>
                <a:lnTo>
                  <a:pt x="100" y="0"/>
                </a:lnTo>
                <a:lnTo>
                  <a:pt x="64" y="9"/>
                </a:lnTo>
                <a:lnTo>
                  <a:pt x="36" y="18"/>
                </a:lnTo>
                <a:lnTo>
                  <a:pt x="0" y="27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41" name="Freeform 409"/>
          <p:cNvSpPr>
            <a:spLocks/>
          </p:cNvSpPr>
          <p:nvPr/>
        </p:nvSpPr>
        <p:spPr bwMode="auto">
          <a:xfrm>
            <a:off x="7246718" y="2357441"/>
            <a:ext cx="267705" cy="428625"/>
          </a:xfrm>
          <a:custGeom>
            <a:avLst/>
            <a:gdLst>
              <a:gd name="T0" fmla="*/ 0 w 190"/>
              <a:gd name="T1" fmla="*/ 2147483647 h 270"/>
              <a:gd name="T2" fmla="*/ 2147483647 w 190"/>
              <a:gd name="T3" fmla="*/ 2147483647 h 270"/>
              <a:gd name="T4" fmla="*/ 2147483647 w 190"/>
              <a:gd name="T5" fmla="*/ 2147483647 h 270"/>
              <a:gd name="T6" fmla="*/ 2147483647 w 190"/>
              <a:gd name="T7" fmla="*/ 2147483647 h 270"/>
              <a:gd name="T8" fmla="*/ 2147483647 w 190"/>
              <a:gd name="T9" fmla="*/ 2147483647 h 270"/>
              <a:gd name="T10" fmla="*/ 2147483647 w 190"/>
              <a:gd name="T11" fmla="*/ 2147483647 h 270"/>
              <a:gd name="T12" fmla="*/ 2147483647 w 190"/>
              <a:gd name="T13" fmla="*/ 2147483647 h 270"/>
              <a:gd name="T14" fmla="*/ 2147483647 w 190"/>
              <a:gd name="T15" fmla="*/ 2147483647 h 270"/>
              <a:gd name="T16" fmla="*/ 2147483647 w 190"/>
              <a:gd name="T17" fmla="*/ 2147483647 h 270"/>
              <a:gd name="T18" fmla="*/ 2147483647 w 190"/>
              <a:gd name="T19" fmla="*/ 2147483647 h 270"/>
              <a:gd name="T20" fmla="*/ 2147483647 w 190"/>
              <a:gd name="T21" fmla="*/ 2147483647 h 270"/>
              <a:gd name="T22" fmla="*/ 2147483647 w 190"/>
              <a:gd name="T23" fmla="*/ 2147483647 h 270"/>
              <a:gd name="T24" fmla="*/ 2147483647 w 190"/>
              <a:gd name="T25" fmla="*/ 0 h 270"/>
              <a:gd name="T26" fmla="*/ 2147483647 w 190"/>
              <a:gd name="T27" fmla="*/ 0 h 270"/>
              <a:gd name="T28" fmla="*/ 2147483647 w 190"/>
              <a:gd name="T29" fmla="*/ 2147483647 h 270"/>
              <a:gd name="T30" fmla="*/ 2147483647 w 190"/>
              <a:gd name="T31" fmla="*/ 2147483647 h 270"/>
              <a:gd name="T32" fmla="*/ 0 w 190"/>
              <a:gd name="T33" fmla="*/ 2147483647 h 2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0"/>
              <a:gd name="T52" fmla="*/ 0 h 270"/>
              <a:gd name="T53" fmla="*/ 190 w 190"/>
              <a:gd name="T54" fmla="*/ 270 h 2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0" h="270">
                <a:moveTo>
                  <a:pt x="0" y="27"/>
                </a:moveTo>
                <a:lnTo>
                  <a:pt x="18" y="54"/>
                </a:lnTo>
                <a:lnTo>
                  <a:pt x="27" y="81"/>
                </a:lnTo>
                <a:lnTo>
                  <a:pt x="27" y="144"/>
                </a:lnTo>
                <a:lnTo>
                  <a:pt x="27" y="217"/>
                </a:lnTo>
                <a:lnTo>
                  <a:pt x="54" y="243"/>
                </a:lnTo>
                <a:lnTo>
                  <a:pt x="81" y="270"/>
                </a:lnTo>
                <a:lnTo>
                  <a:pt x="136" y="243"/>
                </a:lnTo>
                <a:lnTo>
                  <a:pt x="190" y="217"/>
                </a:lnTo>
                <a:lnTo>
                  <a:pt x="136" y="198"/>
                </a:lnTo>
                <a:lnTo>
                  <a:pt x="81" y="189"/>
                </a:lnTo>
                <a:lnTo>
                  <a:pt x="81" y="90"/>
                </a:lnTo>
                <a:lnTo>
                  <a:pt x="81" y="0"/>
                </a:lnTo>
                <a:lnTo>
                  <a:pt x="63" y="0"/>
                </a:lnTo>
                <a:lnTo>
                  <a:pt x="36" y="9"/>
                </a:lnTo>
                <a:lnTo>
                  <a:pt x="18" y="18"/>
                </a:lnTo>
                <a:lnTo>
                  <a:pt x="0" y="27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42" name="Freeform 410"/>
          <p:cNvSpPr>
            <a:spLocks/>
          </p:cNvSpPr>
          <p:nvPr/>
        </p:nvSpPr>
        <p:spPr bwMode="auto">
          <a:xfrm>
            <a:off x="7368118" y="2309816"/>
            <a:ext cx="375099" cy="388937"/>
          </a:xfrm>
          <a:custGeom>
            <a:avLst/>
            <a:gdLst>
              <a:gd name="T0" fmla="*/ 0 w 266"/>
              <a:gd name="T1" fmla="*/ 2147483647 h 245"/>
              <a:gd name="T2" fmla="*/ 0 w 266"/>
              <a:gd name="T3" fmla="*/ 2147483647 h 245"/>
              <a:gd name="T4" fmla="*/ 0 w 266"/>
              <a:gd name="T5" fmla="*/ 2147483647 h 245"/>
              <a:gd name="T6" fmla="*/ 2147483647 w 266"/>
              <a:gd name="T7" fmla="*/ 2147483647 h 245"/>
              <a:gd name="T8" fmla="*/ 2147483647 w 266"/>
              <a:gd name="T9" fmla="*/ 2147483647 h 245"/>
              <a:gd name="T10" fmla="*/ 2147483647 w 266"/>
              <a:gd name="T11" fmla="*/ 2147483647 h 245"/>
              <a:gd name="T12" fmla="*/ 2147483647 w 266"/>
              <a:gd name="T13" fmla="*/ 2147483647 h 245"/>
              <a:gd name="T14" fmla="*/ 2147483647 w 266"/>
              <a:gd name="T15" fmla="*/ 2147483647 h 245"/>
              <a:gd name="T16" fmla="*/ 2147483647 w 266"/>
              <a:gd name="T17" fmla="*/ 2147483647 h 245"/>
              <a:gd name="T18" fmla="*/ 2147483647 w 266"/>
              <a:gd name="T19" fmla="*/ 2147483647 h 245"/>
              <a:gd name="T20" fmla="*/ 2147483647 w 266"/>
              <a:gd name="T21" fmla="*/ 0 h 245"/>
              <a:gd name="T22" fmla="*/ 2147483647 w 266"/>
              <a:gd name="T23" fmla="*/ 0 h 245"/>
              <a:gd name="T24" fmla="*/ 2147483647 w 266"/>
              <a:gd name="T25" fmla="*/ 2147483647 h 245"/>
              <a:gd name="T26" fmla="*/ 2147483647 w 266"/>
              <a:gd name="T27" fmla="*/ 2147483647 h 245"/>
              <a:gd name="T28" fmla="*/ 0 w 266"/>
              <a:gd name="T29" fmla="*/ 2147483647 h 2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6"/>
              <a:gd name="T46" fmla="*/ 0 h 245"/>
              <a:gd name="T47" fmla="*/ 266 w 266"/>
              <a:gd name="T48" fmla="*/ 245 h 2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6" h="245">
                <a:moveTo>
                  <a:pt x="0" y="27"/>
                </a:moveTo>
                <a:lnTo>
                  <a:pt x="0" y="118"/>
                </a:lnTo>
                <a:lnTo>
                  <a:pt x="0" y="218"/>
                </a:lnTo>
                <a:lnTo>
                  <a:pt x="53" y="227"/>
                </a:lnTo>
                <a:lnTo>
                  <a:pt x="106" y="245"/>
                </a:lnTo>
                <a:lnTo>
                  <a:pt x="187" y="218"/>
                </a:lnTo>
                <a:lnTo>
                  <a:pt x="266" y="191"/>
                </a:lnTo>
                <a:lnTo>
                  <a:pt x="204" y="136"/>
                </a:lnTo>
                <a:lnTo>
                  <a:pt x="133" y="82"/>
                </a:lnTo>
                <a:lnTo>
                  <a:pt x="106" y="36"/>
                </a:lnTo>
                <a:lnTo>
                  <a:pt x="80" y="0"/>
                </a:lnTo>
                <a:lnTo>
                  <a:pt x="62" y="0"/>
                </a:lnTo>
                <a:lnTo>
                  <a:pt x="35" y="9"/>
                </a:lnTo>
                <a:lnTo>
                  <a:pt x="18" y="18"/>
                </a:lnTo>
                <a:lnTo>
                  <a:pt x="0" y="27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43" name="Freeform 411"/>
          <p:cNvSpPr>
            <a:spLocks/>
          </p:cNvSpPr>
          <p:nvPr/>
        </p:nvSpPr>
        <p:spPr bwMode="auto">
          <a:xfrm>
            <a:off x="7368118" y="2081213"/>
            <a:ext cx="603893" cy="469900"/>
          </a:xfrm>
          <a:custGeom>
            <a:avLst/>
            <a:gdLst>
              <a:gd name="T0" fmla="*/ 0 w 429"/>
              <a:gd name="T1" fmla="*/ 0 h 296"/>
              <a:gd name="T2" fmla="*/ 2147483647 w 429"/>
              <a:gd name="T3" fmla="*/ 2147483647 h 296"/>
              <a:gd name="T4" fmla="*/ 2147483647 w 429"/>
              <a:gd name="T5" fmla="*/ 2147483647 h 296"/>
              <a:gd name="T6" fmla="*/ 2147483647 w 429"/>
              <a:gd name="T7" fmla="*/ 2147483647 h 296"/>
              <a:gd name="T8" fmla="*/ 2147483647 w 429"/>
              <a:gd name="T9" fmla="*/ 2147483647 h 296"/>
              <a:gd name="T10" fmla="*/ 2147483647 w 429"/>
              <a:gd name="T11" fmla="*/ 2147483647 h 296"/>
              <a:gd name="T12" fmla="*/ 2147483647 w 429"/>
              <a:gd name="T13" fmla="*/ 2147483647 h 296"/>
              <a:gd name="T14" fmla="*/ 2147483647 w 429"/>
              <a:gd name="T15" fmla="*/ 2147483647 h 296"/>
              <a:gd name="T16" fmla="*/ 2147483647 w 429"/>
              <a:gd name="T17" fmla="*/ 2147483647 h 296"/>
              <a:gd name="T18" fmla="*/ 2147483647 w 429"/>
              <a:gd name="T19" fmla="*/ 2147483647 h 296"/>
              <a:gd name="T20" fmla="*/ 2147483647 w 429"/>
              <a:gd name="T21" fmla="*/ 2147483647 h 296"/>
              <a:gd name="T22" fmla="*/ 2147483647 w 429"/>
              <a:gd name="T23" fmla="*/ 2147483647 h 296"/>
              <a:gd name="T24" fmla="*/ 2147483647 w 429"/>
              <a:gd name="T25" fmla="*/ 2147483647 h 296"/>
              <a:gd name="T26" fmla="*/ 2147483647 w 429"/>
              <a:gd name="T27" fmla="*/ 2147483647 h 296"/>
              <a:gd name="T28" fmla="*/ 2147483647 w 429"/>
              <a:gd name="T29" fmla="*/ 2147483647 h 296"/>
              <a:gd name="T30" fmla="*/ 2147483647 w 429"/>
              <a:gd name="T31" fmla="*/ 2147483647 h 296"/>
              <a:gd name="T32" fmla="*/ 2147483647 w 429"/>
              <a:gd name="T33" fmla="*/ 0 h 296"/>
              <a:gd name="T34" fmla="*/ 2147483647 w 429"/>
              <a:gd name="T35" fmla="*/ 0 h 296"/>
              <a:gd name="T36" fmla="*/ 2147483647 w 429"/>
              <a:gd name="T37" fmla="*/ 0 h 296"/>
              <a:gd name="T38" fmla="*/ 2147483647 w 429"/>
              <a:gd name="T39" fmla="*/ 0 h 296"/>
              <a:gd name="T40" fmla="*/ 0 w 429"/>
              <a:gd name="T41" fmla="*/ 0 h 2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9"/>
              <a:gd name="T64" fmla="*/ 0 h 296"/>
              <a:gd name="T65" fmla="*/ 429 w 429"/>
              <a:gd name="T66" fmla="*/ 296 h 29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9" h="296">
                <a:moveTo>
                  <a:pt x="0" y="0"/>
                </a:moveTo>
                <a:lnTo>
                  <a:pt x="27" y="27"/>
                </a:lnTo>
                <a:lnTo>
                  <a:pt x="54" y="54"/>
                </a:lnTo>
                <a:lnTo>
                  <a:pt x="98" y="81"/>
                </a:lnTo>
                <a:lnTo>
                  <a:pt x="134" y="107"/>
                </a:lnTo>
                <a:lnTo>
                  <a:pt x="206" y="144"/>
                </a:lnTo>
                <a:lnTo>
                  <a:pt x="269" y="189"/>
                </a:lnTo>
                <a:lnTo>
                  <a:pt x="322" y="243"/>
                </a:lnTo>
                <a:lnTo>
                  <a:pt x="376" y="296"/>
                </a:lnTo>
                <a:lnTo>
                  <a:pt x="402" y="278"/>
                </a:lnTo>
                <a:lnTo>
                  <a:pt x="429" y="269"/>
                </a:lnTo>
                <a:lnTo>
                  <a:pt x="376" y="198"/>
                </a:lnTo>
                <a:lnTo>
                  <a:pt x="322" y="134"/>
                </a:lnTo>
                <a:lnTo>
                  <a:pt x="295" y="134"/>
                </a:lnTo>
                <a:lnTo>
                  <a:pt x="269" y="134"/>
                </a:lnTo>
                <a:lnTo>
                  <a:pt x="215" y="63"/>
                </a:lnTo>
                <a:lnTo>
                  <a:pt x="161" y="0"/>
                </a:lnTo>
                <a:lnTo>
                  <a:pt x="125" y="0"/>
                </a:lnTo>
                <a:lnTo>
                  <a:pt x="80" y="0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44" name="Freeform 412"/>
          <p:cNvSpPr>
            <a:spLocks/>
          </p:cNvSpPr>
          <p:nvPr/>
        </p:nvSpPr>
        <p:spPr bwMode="auto">
          <a:xfrm>
            <a:off x="7456835" y="2182816"/>
            <a:ext cx="379768" cy="427037"/>
          </a:xfrm>
          <a:custGeom>
            <a:avLst/>
            <a:gdLst>
              <a:gd name="T0" fmla="*/ 0 w 269"/>
              <a:gd name="T1" fmla="*/ 0 h 269"/>
              <a:gd name="T2" fmla="*/ 2147483647 w 269"/>
              <a:gd name="T3" fmla="*/ 2147483647 h 269"/>
              <a:gd name="T4" fmla="*/ 2147483647 w 269"/>
              <a:gd name="T5" fmla="*/ 2147483647 h 269"/>
              <a:gd name="T6" fmla="*/ 2147483647 w 269"/>
              <a:gd name="T7" fmla="*/ 2147483647 h 269"/>
              <a:gd name="T8" fmla="*/ 2147483647 w 269"/>
              <a:gd name="T9" fmla="*/ 2147483647 h 269"/>
              <a:gd name="T10" fmla="*/ 2147483647 w 269"/>
              <a:gd name="T11" fmla="*/ 2147483647 h 269"/>
              <a:gd name="T12" fmla="*/ 2147483647 w 269"/>
              <a:gd name="T13" fmla="*/ 2147483647 h 269"/>
              <a:gd name="T14" fmla="*/ 2147483647 w 269"/>
              <a:gd name="T15" fmla="*/ 2147483647 h 269"/>
              <a:gd name="T16" fmla="*/ 2147483647 w 269"/>
              <a:gd name="T17" fmla="*/ 2147483647 h 269"/>
              <a:gd name="T18" fmla="*/ 2147483647 w 269"/>
              <a:gd name="T19" fmla="*/ 2147483647 h 269"/>
              <a:gd name="T20" fmla="*/ 2147483647 w 269"/>
              <a:gd name="T21" fmla="*/ 2147483647 h 269"/>
              <a:gd name="T22" fmla="*/ 2147483647 w 269"/>
              <a:gd name="T23" fmla="*/ 2147483647 h 269"/>
              <a:gd name="T24" fmla="*/ 2147483647 w 269"/>
              <a:gd name="T25" fmla="*/ 2147483647 h 269"/>
              <a:gd name="T26" fmla="*/ 2147483647 w 269"/>
              <a:gd name="T27" fmla="*/ 2147483647 h 269"/>
              <a:gd name="T28" fmla="*/ 2147483647 w 269"/>
              <a:gd name="T29" fmla="*/ 2147483647 h 269"/>
              <a:gd name="T30" fmla="*/ 2147483647 w 269"/>
              <a:gd name="T31" fmla="*/ 2147483647 h 269"/>
              <a:gd name="T32" fmla="*/ 0 w 269"/>
              <a:gd name="T33" fmla="*/ 0 h 2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9"/>
              <a:gd name="T52" fmla="*/ 0 h 269"/>
              <a:gd name="T53" fmla="*/ 269 w 269"/>
              <a:gd name="T54" fmla="*/ 269 h 2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9" h="269">
                <a:moveTo>
                  <a:pt x="0" y="0"/>
                </a:moveTo>
                <a:lnTo>
                  <a:pt x="18" y="36"/>
                </a:lnTo>
                <a:lnTo>
                  <a:pt x="27" y="81"/>
                </a:lnTo>
                <a:lnTo>
                  <a:pt x="54" y="117"/>
                </a:lnTo>
                <a:lnTo>
                  <a:pt x="80" y="162"/>
                </a:lnTo>
                <a:lnTo>
                  <a:pt x="153" y="216"/>
                </a:lnTo>
                <a:lnTo>
                  <a:pt x="215" y="269"/>
                </a:lnTo>
                <a:lnTo>
                  <a:pt x="242" y="251"/>
                </a:lnTo>
                <a:lnTo>
                  <a:pt x="269" y="242"/>
                </a:lnTo>
                <a:lnTo>
                  <a:pt x="242" y="189"/>
                </a:lnTo>
                <a:lnTo>
                  <a:pt x="215" y="135"/>
                </a:lnTo>
                <a:lnTo>
                  <a:pt x="153" y="90"/>
                </a:lnTo>
                <a:lnTo>
                  <a:pt x="80" y="54"/>
                </a:lnTo>
                <a:lnTo>
                  <a:pt x="63" y="36"/>
                </a:lnTo>
                <a:lnTo>
                  <a:pt x="36" y="27"/>
                </a:lnTo>
                <a:lnTo>
                  <a:pt x="18" y="9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45" name="Freeform 413"/>
          <p:cNvSpPr>
            <a:spLocks/>
          </p:cNvSpPr>
          <p:nvPr/>
        </p:nvSpPr>
        <p:spPr bwMode="auto">
          <a:xfrm>
            <a:off x="7609366" y="2038350"/>
            <a:ext cx="533853" cy="598488"/>
          </a:xfrm>
          <a:custGeom>
            <a:avLst/>
            <a:gdLst>
              <a:gd name="T0" fmla="*/ 0 w 379"/>
              <a:gd name="T1" fmla="*/ 2147483647 h 377"/>
              <a:gd name="T2" fmla="*/ 2147483647 w 379"/>
              <a:gd name="T3" fmla="*/ 2147483647 h 377"/>
              <a:gd name="T4" fmla="*/ 2147483647 w 379"/>
              <a:gd name="T5" fmla="*/ 2147483647 h 377"/>
              <a:gd name="T6" fmla="*/ 2147483647 w 379"/>
              <a:gd name="T7" fmla="*/ 2147483647 h 377"/>
              <a:gd name="T8" fmla="*/ 2147483647 w 379"/>
              <a:gd name="T9" fmla="*/ 2147483647 h 377"/>
              <a:gd name="T10" fmla="*/ 2147483647 w 379"/>
              <a:gd name="T11" fmla="*/ 2147483647 h 377"/>
              <a:gd name="T12" fmla="*/ 2147483647 w 379"/>
              <a:gd name="T13" fmla="*/ 2147483647 h 377"/>
              <a:gd name="T14" fmla="*/ 2147483647 w 379"/>
              <a:gd name="T15" fmla="*/ 2147483647 h 377"/>
              <a:gd name="T16" fmla="*/ 2147483647 w 379"/>
              <a:gd name="T17" fmla="*/ 2147483647 h 377"/>
              <a:gd name="T18" fmla="*/ 2147483647 w 379"/>
              <a:gd name="T19" fmla="*/ 2147483647 h 377"/>
              <a:gd name="T20" fmla="*/ 2147483647 w 379"/>
              <a:gd name="T21" fmla="*/ 2147483647 h 377"/>
              <a:gd name="T22" fmla="*/ 2147483647 w 379"/>
              <a:gd name="T23" fmla="*/ 2147483647 h 377"/>
              <a:gd name="T24" fmla="*/ 2147483647 w 379"/>
              <a:gd name="T25" fmla="*/ 0 h 377"/>
              <a:gd name="T26" fmla="*/ 2147483647 w 379"/>
              <a:gd name="T27" fmla="*/ 0 h 377"/>
              <a:gd name="T28" fmla="*/ 2147483647 w 379"/>
              <a:gd name="T29" fmla="*/ 2147483647 h 377"/>
              <a:gd name="T30" fmla="*/ 2147483647 w 379"/>
              <a:gd name="T31" fmla="*/ 2147483647 h 377"/>
              <a:gd name="T32" fmla="*/ 0 w 379"/>
              <a:gd name="T33" fmla="*/ 2147483647 h 3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9"/>
              <a:gd name="T52" fmla="*/ 0 h 377"/>
              <a:gd name="T53" fmla="*/ 379 w 379"/>
              <a:gd name="T54" fmla="*/ 377 h 3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9" h="377">
                <a:moveTo>
                  <a:pt x="0" y="27"/>
                </a:moveTo>
                <a:lnTo>
                  <a:pt x="54" y="90"/>
                </a:lnTo>
                <a:lnTo>
                  <a:pt x="108" y="161"/>
                </a:lnTo>
                <a:lnTo>
                  <a:pt x="135" y="161"/>
                </a:lnTo>
                <a:lnTo>
                  <a:pt x="162" y="161"/>
                </a:lnTo>
                <a:lnTo>
                  <a:pt x="217" y="225"/>
                </a:lnTo>
                <a:lnTo>
                  <a:pt x="271" y="297"/>
                </a:lnTo>
                <a:lnTo>
                  <a:pt x="298" y="332"/>
                </a:lnTo>
                <a:lnTo>
                  <a:pt x="325" y="377"/>
                </a:lnTo>
                <a:lnTo>
                  <a:pt x="352" y="359"/>
                </a:lnTo>
                <a:lnTo>
                  <a:pt x="379" y="350"/>
                </a:lnTo>
                <a:lnTo>
                  <a:pt x="325" y="171"/>
                </a:lnTo>
                <a:lnTo>
                  <a:pt x="271" y="0"/>
                </a:lnTo>
                <a:lnTo>
                  <a:pt x="208" y="0"/>
                </a:lnTo>
                <a:lnTo>
                  <a:pt x="135" y="9"/>
                </a:lnTo>
                <a:lnTo>
                  <a:pt x="72" y="18"/>
                </a:lnTo>
                <a:lnTo>
                  <a:pt x="0" y="27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46" name="Freeform 414"/>
          <p:cNvSpPr>
            <a:spLocks/>
          </p:cNvSpPr>
          <p:nvPr/>
        </p:nvSpPr>
        <p:spPr bwMode="auto">
          <a:xfrm>
            <a:off x="7775903" y="2695579"/>
            <a:ext cx="305059" cy="471487"/>
          </a:xfrm>
          <a:custGeom>
            <a:avLst/>
            <a:gdLst>
              <a:gd name="T0" fmla="*/ 0 w 216"/>
              <a:gd name="T1" fmla="*/ 2147483647 h 297"/>
              <a:gd name="T2" fmla="*/ 2147483647 w 216"/>
              <a:gd name="T3" fmla="*/ 2147483647 h 297"/>
              <a:gd name="T4" fmla="*/ 2147483647 w 216"/>
              <a:gd name="T5" fmla="*/ 2147483647 h 297"/>
              <a:gd name="T6" fmla="*/ 2147483647 w 216"/>
              <a:gd name="T7" fmla="*/ 2147483647 h 297"/>
              <a:gd name="T8" fmla="*/ 2147483647 w 216"/>
              <a:gd name="T9" fmla="*/ 2147483647 h 297"/>
              <a:gd name="T10" fmla="*/ 2147483647 w 216"/>
              <a:gd name="T11" fmla="*/ 2147483647 h 297"/>
              <a:gd name="T12" fmla="*/ 2147483647 w 216"/>
              <a:gd name="T13" fmla="*/ 2147483647 h 297"/>
              <a:gd name="T14" fmla="*/ 2147483647 w 216"/>
              <a:gd name="T15" fmla="*/ 2147483647 h 297"/>
              <a:gd name="T16" fmla="*/ 2147483647 w 216"/>
              <a:gd name="T17" fmla="*/ 2147483647 h 297"/>
              <a:gd name="T18" fmla="*/ 2147483647 w 216"/>
              <a:gd name="T19" fmla="*/ 2147483647 h 297"/>
              <a:gd name="T20" fmla="*/ 2147483647 w 216"/>
              <a:gd name="T21" fmla="*/ 2147483647 h 297"/>
              <a:gd name="T22" fmla="*/ 2147483647 w 216"/>
              <a:gd name="T23" fmla="*/ 2147483647 h 297"/>
              <a:gd name="T24" fmla="*/ 2147483647 w 216"/>
              <a:gd name="T25" fmla="*/ 2147483647 h 297"/>
              <a:gd name="T26" fmla="*/ 2147483647 w 216"/>
              <a:gd name="T27" fmla="*/ 2147483647 h 297"/>
              <a:gd name="T28" fmla="*/ 2147483647 w 216"/>
              <a:gd name="T29" fmla="*/ 0 h 297"/>
              <a:gd name="T30" fmla="*/ 2147483647 w 216"/>
              <a:gd name="T31" fmla="*/ 2147483647 h 297"/>
              <a:gd name="T32" fmla="*/ 2147483647 w 216"/>
              <a:gd name="T33" fmla="*/ 2147483647 h 297"/>
              <a:gd name="T34" fmla="*/ 2147483647 w 216"/>
              <a:gd name="T35" fmla="*/ 2147483647 h 297"/>
              <a:gd name="T36" fmla="*/ 2147483647 w 216"/>
              <a:gd name="T37" fmla="*/ 2147483647 h 297"/>
              <a:gd name="T38" fmla="*/ 2147483647 w 216"/>
              <a:gd name="T39" fmla="*/ 2147483647 h 297"/>
              <a:gd name="T40" fmla="*/ 0 w 216"/>
              <a:gd name="T41" fmla="*/ 2147483647 h 29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16"/>
              <a:gd name="T64" fmla="*/ 0 h 297"/>
              <a:gd name="T65" fmla="*/ 216 w 216"/>
              <a:gd name="T66" fmla="*/ 297 h 29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16" h="297">
                <a:moveTo>
                  <a:pt x="0" y="243"/>
                </a:moveTo>
                <a:lnTo>
                  <a:pt x="18" y="243"/>
                </a:lnTo>
                <a:lnTo>
                  <a:pt x="27" y="243"/>
                </a:lnTo>
                <a:lnTo>
                  <a:pt x="72" y="243"/>
                </a:lnTo>
                <a:lnTo>
                  <a:pt x="108" y="243"/>
                </a:lnTo>
                <a:lnTo>
                  <a:pt x="126" y="270"/>
                </a:lnTo>
                <a:lnTo>
                  <a:pt x="135" y="297"/>
                </a:lnTo>
                <a:lnTo>
                  <a:pt x="162" y="297"/>
                </a:lnTo>
                <a:lnTo>
                  <a:pt x="189" y="297"/>
                </a:lnTo>
                <a:lnTo>
                  <a:pt x="207" y="243"/>
                </a:lnTo>
                <a:lnTo>
                  <a:pt x="216" y="189"/>
                </a:lnTo>
                <a:lnTo>
                  <a:pt x="207" y="162"/>
                </a:lnTo>
                <a:lnTo>
                  <a:pt x="189" y="135"/>
                </a:lnTo>
                <a:lnTo>
                  <a:pt x="153" y="63"/>
                </a:lnTo>
                <a:lnTo>
                  <a:pt x="108" y="0"/>
                </a:lnTo>
                <a:lnTo>
                  <a:pt x="72" y="36"/>
                </a:lnTo>
                <a:lnTo>
                  <a:pt x="27" y="81"/>
                </a:lnTo>
                <a:lnTo>
                  <a:pt x="18" y="117"/>
                </a:lnTo>
                <a:lnTo>
                  <a:pt x="9" y="162"/>
                </a:lnTo>
                <a:lnTo>
                  <a:pt x="9" y="198"/>
                </a:lnTo>
                <a:lnTo>
                  <a:pt x="0" y="243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47" name="Freeform 415"/>
          <p:cNvSpPr>
            <a:spLocks/>
          </p:cNvSpPr>
          <p:nvPr/>
        </p:nvSpPr>
        <p:spPr bwMode="auto">
          <a:xfrm>
            <a:off x="8126098" y="2636841"/>
            <a:ext cx="264592" cy="1101725"/>
          </a:xfrm>
          <a:custGeom>
            <a:avLst/>
            <a:gdLst>
              <a:gd name="T0" fmla="*/ 2147483647 w 187"/>
              <a:gd name="T1" fmla="*/ 2147483647 h 694"/>
              <a:gd name="T2" fmla="*/ 2147483647 w 187"/>
              <a:gd name="T3" fmla="*/ 2147483647 h 694"/>
              <a:gd name="T4" fmla="*/ 2147483647 w 187"/>
              <a:gd name="T5" fmla="*/ 2147483647 h 694"/>
              <a:gd name="T6" fmla="*/ 2147483647 w 187"/>
              <a:gd name="T7" fmla="*/ 2147483647 h 694"/>
              <a:gd name="T8" fmla="*/ 2147483647 w 187"/>
              <a:gd name="T9" fmla="*/ 2147483647 h 694"/>
              <a:gd name="T10" fmla="*/ 2147483647 w 187"/>
              <a:gd name="T11" fmla="*/ 2147483647 h 694"/>
              <a:gd name="T12" fmla="*/ 0 w 187"/>
              <a:gd name="T13" fmla="*/ 0 h 694"/>
              <a:gd name="T14" fmla="*/ 2147483647 w 187"/>
              <a:gd name="T15" fmla="*/ 0 h 694"/>
              <a:gd name="T16" fmla="*/ 2147483647 w 187"/>
              <a:gd name="T17" fmla="*/ 0 h 694"/>
              <a:gd name="T18" fmla="*/ 2147483647 w 187"/>
              <a:gd name="T19" fmla="*/ 2147483647 h 694"/>
              <a:gd name="T20" fmla="*/ 2147483647 w 187"/>
              <a:gd name="T21" fmla="*/ 2147483647 h 694"/>
              <a:gd name="T22" fmla="*/ 2147483647 w 187"/>
              <a:gd name="T23" fmla="*/ 2147483647 h 694"/>
              <a:gd name="T24" fmla="*/ 2147483647 w 187"/>
              <a:gd name="T25" fmla="*/ 2147483647 h 694"/>
              <a:gd name="T26" fmla="*/ 2147483647 w 187"/>
              <a:gd name="T27" fmla="*/ 2147483647 h 694"/>
              <a:gd name="T28" fmla="*/ 2147483647 w 187"/>
              <a:gd name="T29" fmla="*/ 2147483647 h 694"/>
              <a:gd name="T30" fmla="*/ 2147483647 w 187"/>
              <a:gd name="T31" fmla="*/ 2147483647 h 694"/>
              <a:gd name="T32" fmla="*/ 2147483647 w 187"/>
              <a:gd name="T33" fmla="*/ 2147483647 h 6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7"/>
              <a:gd name="T52" fmla="*/ 0 h 694"/>
              <a:gd name="T53" fmla="*/ 187 w 187"/>
              <a:gd name="T54" fmla="*/ 694 h 6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7" h="694">
                <a:moveTo>
                  <a:pt x="53" y="676"/>
                </a:moveTo>
                <a:lnTo>
                  <a:pt x="98" y="631"/>
                </a:lnTo>
                <a:lnTo>
                  <a:pt x="134" y="595"/>
                </a:lnTo>
                <a:lnTo>
                  <a:pt x="152" y="469"/>
                </a:lnTo>
                <a:lnTo>
                  <a:pt x="160" y="351"/>
                </a:lnTo>
                <a:lnTo>
                  <a:pt x="80" y="171"/>
                </a:lnTo>
                <a:lnTo>
                  <a:pt x="0" y="0"/>
                </a:lnTo>
                <a:lnTo>
                  <a:pt x="18" y="0"/>
                </a:lnTo>
                <a:lnTo>
                  <a:pt x="27" y="0"/>
                </a:lnTo>
                <a:lnTo>
                  <a:pt x="107" y="171"/>
                </a:lnTo>
                <a:lnTo>
                  <a:pt x="187" y="351"/>
                </a:lnTo>
                <a:lnTo>
                  <a:pt x="178" y="469"/>
                </a:lnTo>
                <a:lnTo>
                  <a:pt x="160" y="595"/>
                </a:lnTo>
                <a:lnTo>
                  <a:pt x="107" y="649"/>
                </a:lnTo>
                <a:lnTo>
                  <a:pt x="53" y="694"/>
                </a:lnTo>
                <a:lnTo>
                  <a:pt x="53" y="686"/>
                </a:lnTo>
                <a:lnTo>
                  <a:pt x="53" y="676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48" name="Freeform 416"/>
          <p:cNvSpPr>
            <a:spLocks/>
          </p:cNvSpPr>
          <p:nvPr/>
        </p:nvSpPr>
        <p:spPr bwMode="auto">
          <a:xfrm>
            <a:off x="7340103" y="3160713"/>
            <a:ext cx="725294" cy="385762"/>
          </a:xfrm>
          <a:custGeom>
            <a:avLst/>
            <a:gdLst>
              <a:gd name="T0" fmla="*/ 0 w 514"/>
              <a:gd name="T1" fmla="*/ 0 h 243"/>
              <a:gd name="T2" fmla="*/ 2147483647 w 514"/>
              <a:gd name="T3" fmla="*/ 2147483647 h 243"/>
              <a:gd name="T4" fmla="*/ 2147483647 w 514"/>
              <a:gd name="T5" fmla="*/ 2147483647 h 243"/>
              <a:gd name="T6" fmla="*/ 2147483647 w 514"/>
              <a:gd name="T7" fmla="*/ 2147483647 h 243"/>
              <a:gd name="T8" fmla="*/ 2147483647 w 514"/>
              <a:gd name="T9" fmla="*/ 2147483647 h 243"/>
              <a:gd name="T10" fmla="*/ 2147483647 w 514"/>
              <a:gd name="T11" fmla="*/ 2147483647 h 243"/>
              <a:gd name="T12" fmla="*/ 2147483647 w 514"/>
              <a:gd name="T13" fmla="*/ 2147483647 h 243"/>
              <a:gd name="T14" fmla="*/ 2147483647 w 514"/>
              <a:gd name="T15" fmla="*/ 2147483647 h 243"/>
              <a:gd name="T16" fmla="*/ 2147483647 w 514"/>
              <a:gd name="T17" fmla="*/ 2147483647 h 243"/>
              <a:gd name="T18" fmla="*/ 2147483647 w 514"/>
              <a:gd name="T19" fmla="*/ 2147483647 h 243"/>
              <a:gd name="T20" fmla="*/ 2147483647 w 514"/>
              <a:gd name="T21" fmla="*/ 2147483647 h 243"/>
              <a:gd name="T22" fmla="*/ 2147483647 w 514"/>
              <a:gd name="T23" fmla="*/ 2147483647 h 243"/>
              <a:gd name="T24" fmla="*/ 2147483647 w 514"/>
              <a:gd name="T25" fmla="*/ 2147483647 h 243"/>
              <a:gd name="T26" fmla="*/ 2147483647 w 514"/>
              <a:gd name="T27" fmla="*/ 2147483647 h 243"/>
              <a:gd name="T28" fmla="*/ 2147483647 w 514"/>
              <a:gd name="T29" fmla="*/ 2147483647 h 243"/>
              <a:gd name="T30" fmla="*/ 2147483647 w 514"/>
              <a:gd name="T31" fmla="*/ 2147483647 h 243"/>
              <a:gd name="T32" fmla="*/ 2147483647 w 514"/>
              <a:gd name="T33" fmla="*/ 0 h 243"/>
              <a:gd name="T34" fmla="*/ 2147483647 w 514"/>
              <a:gd name="T35" fmla="*/ 0 h 243"/>
              <a:gd name="T36" fmla="*/ 2147483647 w 514"/>
              <a:gd name="T37" fmla="*/ 0 h 243"/>
              <a:gd name="T38" fmla="*/ 2147483647 w 514"/>
              <a:gd name="T39" fmla="*/ 2147483647 h 243"/>
              <a:gd name="T40" fmla="*/ 2147483647 w 514"/>
              <a:gd name="T41" fmla="*/ 2147483647 h 243"/>
              <a:gd name="T42" fmla="*/ 2147483647 w 514"/>
              <a:gd name="T43" fmla="*/ 2147483647 h 243"/>
              <a:gd name="T44" fmla="*/ 2147483647 w 514"/>
              <a:gd name="T45" fmla="*/ 2147483647 h 243"/>
              <a:gd name="T46" fmla="*/ 2147483647 w 514"/>
              <a:gd name="T47" fmla="*/ 2147483647 h 243"/>
              <a:gd name="T48" fmla="*/ 2147483647 w 514"/>
              <a:gd name="T49" fmla="*/ 0 h 243"/>
              <a:gd name="T50" fmla="*/ 2147483647 w 514"/>
              <a:gd name="T51" fmla="*/ 0 h 243"/>
              <a:gd name="T52" fmla="*/ 2147483647 w 514"/>
              <a:gd name="T53" fmla="*/ 0 h 243"/>
              <a:gd name="T54" fmla="*/ 2147483647 w 514"/>
              <a:gd name="T55" fmla="*/ 0 h 243"/>
              <a:gd name="T56" fmla="*/ 0 w 514"/>
              <a:gd name="T57" fmla="*/ 0 h 24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4"/>
              <a:gd name="T88" fmla="*/ 0 h 243"/>
              <a:gd name="T89" fmla="*/ 514 w 514"/>
              <a:gd name="T90" fmla="*/ 243 h 24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4" h="243">
                <a:moveTo>
                  <a:pt x="0" y="0"/>
                </a:moveTo>
                <a:lnTo>
                  <a:pt x="18" y="27"/>
                </a:lnTo>
                <a:lnTo>
                  <a:pt x="27" y="54"/>
                </a:lnTo>
                <a:lnTo>
                  <a:pt x="72" y="63"/>
                </a:lnTo>
                <a:lnTo>
                  <a:pt x="108" y="81"/>
                </a:lnTo>
                <a:lnTo>
                  <a:pt x="108" y="108"/>
                </a:lnTo>
                <a:lnTo>
                  <a:pt x="108" y="135"/>
                </a:lnTo>
                <a:lnTo>
                  <a:pt x="81" y="135"/>
                </a:lnTo>
                <a:lnTo>
                  <a:pt x="54" y="135"/>
                </a:lnTo>
                <a:lnTo>
                  <a:pt x="72" y="190"/>
                </a:lnTo>
                <a:lnTo>
                  <a:pt x="81" y="243"/>
                </a:lnTo>
                <a:lnTo>
                  <a:pt x="216" y="243"/>
                </a:lnTo>
                <a:lnTo>
                  <a:pt x="352" y="243"/>
                </a:lnTo>
                <a:lnTo>
                  <a:pt x="433" y="145"/>
                </a:lnTo>
                <a:lnTo>
                  <a:pt x="514" y="54"/>
                </a:lnTo>
                <a:lnTo>
                  <a:pt x="505" y="27"/>
                </a:lnTo>
                <a:lnTo>
                  <a:pt x="487" y="0"/>
                </a:lnTo>
                <a:lnTo>
                  <a:pt x="406" y="0"/>
                </a:lnTo>
                <a:lnTo>
                  <a:pt x="325" y="0"/>
                </a:lnTo>
                <a:lnTo>
                  <a:pt x="316" y="27"/>
                </a:lnTo>
                <a:lnTo>
                  <a:pt x="298" y="54"/>
                </a:lnTo>
                <a:lnTo>
                  <a:pt x="262" y="54"/>
                </a:lnTo>
                <a:lnTo>
                  <a:pt x="216" y="54"/>
                </a:lnTo>
                <a:lnTo>
                  <a:pt x="235" y="27"/>
                </a:lnTo>
                <a:lnTo>
                  <a:pt x="244" y="0"/>
                </a:lnTo>
                <a:lnTo>
                  <a:pt x="180" y="0"/>
                </a:lnTo>
                <a:lnTo>
                  <a:pt x="117" y="0"/>
                </a:lnTo>
                <a:lnTo>
                  <a:pt x="63" y="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49" name="Freeform 417"/>
          <p:cNvSpPr>
            <a:spLocks/>
          </p:cNvSpPr>
          <p:nvPr/>
        </p:nvSpPr>
        <p:spPr bwMode="auto">
          <a:xfrm>
            <a:off x="7933102" y="3738563"/>
            <a:ext cx="230351" cy="125412"/>
          </a:xfrm>
          <a:custGeom>
            <a:avLst/>
            <a:gdLst>
              <a:gd name="T0" fmla="*/ 2147483647 w 163"/>
              <a:gd name="T1" fmla="*/ 0 h 79"/>
              <a:gd name="T2" fmla="*/ 2147483647 w 163"/>
              <a:gd name="T3" fmla="*/ 2147483647 h 79"/>
              <a:gd name="T4" fmla="*/ 2147483647 w 163"/>
              <a:gd name="T5" fmla="*/ 2147483647 h 79"/>
              <a:gd name="T6" fmla="*/ 2147483647 w 163"/>
              <a:gd name="T7" fmla="*/ 2147483647 h 79"/>
              <a:gd name="T8" fmla="*/ 0 w 163"/>
              <a:gd name="T9" fmla="*/ 2147483647 h 79"/>
              <a:gd name="T10" fmla="*/ 0 w 163"/>
              <a:gd name="T11" fmla="*/ 2147483647 h 79"/>
              <a:gd name="T12" fmla="*/ 0 w 163"/>
              <a:gd name="T13" fmla="*/ 2147483647 h 79"/>
              <a:gd name="T14" fmla="*/ 2147483647 w 163"/>
              <a:gd name="T15" fmla="*/ 2147483647 h 79"/>
              <a:gd name="T16" fmla="*/ 2147483647 w 163"/>
              <a:gd name="T17" fmla="*/ 2147483647 h 79"/>
              <a:gd name="T18" fmla="*/ 2147483647 w 163"/>
              <a:gd name="T19" fmla="*/ 2147483647 h 79"/>
              <a:gd name="T20" fmla="*/ 2147483647 w 163"/>
              <a:gd name="T21" fmla="*/ 0 h 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3"/>
              <a:gd name="T34" fmla="*/ 0 h 79"/>
              <a:gd name="T35" fmla="*/ 163 w 163"/>
              <a:gd name="T36" fmla="*/ 79 h 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3" h="79">
                <a:moveTo>
                  <a:pt x="163" y="0"/>
                </a:moveTo>
                <a:lnTo>
                  <a:pt x="163" y="9"/>
                </a:lnTo>
                <a:lnTo>
                  <a:pt x="163" y="26"/>
                </a:lnTo>
                <a:lnTo>
                  <a:pt x="82" y="53"/>
                </a:lnTo>
                <a:lnTo>
                  <a:pt x="0" y="79"/>
                </a:lnTo>
                <a:lnTo>
                  <a:pt x="0" y="62"/>
                </a:lnTo>
                <a:lnTo>
                  <a:pt x="0" y="53"/>
                </a:lnTo>
                <a:lnTo>
                  <a:pt x="45" y="35"/>
                </a:lnTo>
                <a:lnTo>
                  <a:pt x="82" y="26"/>
                </a:lnTo>
                <a:lnTo>
                  <a:pt x="127" y="9"/>
                </a:lnTo>
                <a:lnTo>
                  <a:pt x="163" y="0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grpSp>
        <p:nvGrpSpPr>
          <p:cNvPr id="27" name="Group 420"/>
          <p:cNvGrpSpPr>
            <a:grpSpLocks/>
          </p:cNvGrpSpPr>
          <p:nvPr/>
        </p:nvGrpSpPr>
        <p:grpSpPr bwMode="auto">
          <a:xfrm>
            <a:off x="1484831" y="3024191"/>
            <a:ext cx="420235" cy="555625"/>
            <a:chOff x="1052" y="1659"/>
            <a:chExt cx="298" cy="350"/>
          </a:xfrm>
        </p:grpSpPr>
        <p:sp>
          <p:nvSpPr>
            <p:cNvPr id="2335" name="Freeform 418"/>
            <p:cNvSpPr>
              <a:spLocks/>
            </p:cNvSpPr>
            <p:nvPr/>
          </p:nvSpPr>
          <p:spPr bwMode="auto">
            <a:xfrm>
              <a:off x="1052" y="1659"/>
              <a:ext cx="298" cy="350"/>
            </a:xfrm>
            <a:custGeom>
              <a:avLst/>
              <a:gdLst>
                <a:gd name="T0" fmla="*/ 0 w 298"/>
                <a:gd name="T1" fmla="*/ 54 h 350"/>
                <a:gd name="T2" fmla="*/ 27 w 298"/>
                <a:gd name="T3" fmla="*/ 63 h 350"/>
                <a:gd name="T4" fmla="*/ 54 w 298"/>
                <a:gd name="T5" fmla="*/ 80 h 350"/>
                <a:gd name="T6" fmla="*/ 54 w 298"/>
                <a:gd name="T7" fmla="*/ 135 h 350"/>
                <a:gd name="T8" fmla="*/ 54 w 298"/>
                <a:gd name="T9" fmla="*/ 189 h 350"/>
                <a:gd name="T10" fmla="*/ 135 w 298"/>
                <a:gd name="T11" fmla="*/ 270 h 350"/>
                <a:gd name="T12" fmla="*/ 217 w 298"/>
                <a:gd name="T13" fmla="*/ 350 h 350"/>
                <a:gd name="T14" fmla="*/ 262 w 298"/>
                <a:gd name="T15" fmla="*/ 323 h 350"/>
                <a:gd name="T16" fmla="*/ 298 w 298"/>
                <a:gd name="T17" fmla="*/ 297 h 350"/>
                <a:gd name="T18" fmla="*/ 289 w 298"/>
                <a:gd name="T19" fmla="*/ 270 h 350"/>
                <a:gd name="T20" fmla="*/ 271 w 298"/>
                <a:gd name="T21" fmla="*/ 242 h 350"/>
                <a:gd name="T22" fmla="*/ 289 w 298"/>
                <a:gd name="T23" fmla="*/ 197 h 350"/>
                <a:gd name="T24" fmla="*/ 298 w 298"/>
                <a:gd name="T25" fmla="*/ 162 h 350"/>
                <a:gd name="T26" fmla="*/ 271 w 298"/>
                <a:gd name="T27" fmla="*/ 117 h 350"/>
                <a:gd name="T28" fmla="*/ 244 w 298"/>
                <a:gd name="T29" fmla="*/ 80 h 350"/>
                <a:gd name="T30" fmla="*/ 208 w 298"/>
                <a:gd name="T31" fmla="*/ 36 h 350"/>
                <a:gd name="T32" fmla="*/ 163 w 298"/>
                <a:gd name="T33" fmla="*/ 0 h 350"/>
                <a:gd name="T34" fmla="*/ 108 w 298"/>
                <a:gd name="T35" fmla="*/ 0 h 350"/>
                <a:gd name="T36" fmla="*/ 54 w 298"/>
                <a:gd name="T37" fmla="*/ 0 h 350"/>
                <a:gd name="T38" fmla="*/ 45 w 298"/>
                <a:gd name="T39" fmla="*/ 9 h 350"/>
                <a:gd name="T40" fmla="*/ 27 w 298"/>
                <a:gd name="T41" fmla="*/ 27 h 350"/>
                <a:gd name="T42" fmla="*/ 18 w 298"/>
                <a:gd name="T43" fmla="*/ 36 h 350"/>
                <a:gd name="T44" fmla="*/ 0 w 298"/>
                <a:gd name="T45" fmla="*/ 54 h 3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8"/>
                <a:gd name="T70" fmla="*/ 0 h 350"/>
                <a:gd name="T71" fmla="*/ 298 w 298"/>
                <a:gd name="T72" fmla="*/ 350 h 3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8" h="350">
                  <a:moveTo>
                    <a:pt x="0" y="54"/>
                  </a:moveTo>
                  <a:lnTo>
                    <a:pt x="27" y="63"/>
                  </a:lnTo>
                  <a:lnTo>
                    <a:pt x="54" y="80"/>
                  </a:lnTo>
                  <a:lnTo>
                    <a:pt x="54" y="135"/>
                  </a:lnTo>
                  <a:lnTo>
                    <a:pt x="54" y="189"/>
                  </a:lnTo>
                  <a:lnTo>
                    <a:pt x="135" y="270"/>
                  </a:lnTo>
                  <a:lnTo>
                    <a:pt x="217" y="350"/>
                  </a:lnTo>
                  <a:lnTo>
                    <a:pt x="262" y="323"/>
                  </a:lnTo>
                  <a:lnTo>
                    <a:pt x="298" y="297"/>
                  </a:lnTo>
                  <a:lnTo>
                    <a:pt x="289" y="270"/>
                  </a:lnTo>
                  <a:lnTo>
                    <a:pt x="271" y="242"/>
                  </a:lnTo>
                  <a:lnTo>
                    <a:pt x="289" y="197"/>
                  </a:lnTo>
                  <a:lnTo>
                    <a:pt x="298" y="162"/>
                  </a:lnTo>
                  <a:lnTo>
                    <a:pt x="271" y="117"/>
                  </a:lnTo>
                  <a:lnTo>
                    <a:pt x="244" y="80"/>
                  </a:lnTo>
                  <a:lnTo>
                    <a:pt x="208" y="36"/>
                  </a:lnTo>
                  <a:lnTo>
                    <a:pt x="163" y="0"/>
                  </a:lnTo>
                  <a:lnTo>
                    <a:pt x="108" y="0"/>
                  </a:lnTo>
                  <a:lnTo>
                    <a:pt x="54" y="0"/>
                  </a:lnTo>
                  <a:lnTo>
                    <a:pt x="45" y="9"/>
                  </a:lnTo>
                  <a:lnTo>
                    <a:pt x="27" y="27"/>
                  </a:lnTo>
                  <a:lnTo>
                    <a:pt x="18" y="3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Freeform 419"/>
            <p:cNvSpPr>
              <a:spLocks/>
            </p:cNvSpPr>
            <p:nvPr/>
          </p:nvSpPr>
          <p:spPr bwMode="auto">
            <a:xfrm>
              <a:off x="1052" y="1659"/>
              <a:ext cx="298" cy="350"/>
            </a:xfrm>
            <a:custGeom>
              <a:avLst/>
              <a:gdLst>
                <a:gd name="T0" fmla="*/ 0 w 298"/>
                <a:gd name="T1" fmla="*/ 54 h 350"/>
                <a:gd name="T2" fmla="*/ 27 w 298"/>
                <a:gd name="T3" fmla="*/ 63 h 350"/>
                <a:gd name="T4" fmla="*/ 54 w 298"/>
                <a:gd name="T5" fmla="*/ 80 h 350"/>
                <a:gd name="T6" fmla="*/ 54 w 298"/>
                <a:gd name="T7" fmla="*/ 135 h 350"/>
                <a:gd name="T8" fmla="*/ 54 w 298"/>
                <a:gd name="T9" fmla="*/ 189 h 350"/>
                <a:gd name="T10" fmla="*/ 135 w 298"/>
                <a:gd name="T11" fmla="*/ 270 h 350"/>
                <a:gd name="T12" fmla="*/ 217 w 298"/>
                <a:gd name="T13" fmla="*/ 350 h 350"/>
                <a:gd name="T14" fmla="*/ 262 w 298"/>
                <a:gd name="T15" fmla="*/ 323 h 350"/>
                <a:gd name="T16" fmla="*/ 298 w 298"/>
                <a:gd name="T17" fmla="*/ 297 h 350"/>
                <a:gd name="T18" fmla="*/ 289 w 298"/>
                <a:gd name="T19" fmla="*/ 270 h 350"/>
                <a:gd name="T20" fmla="*/ 271 w 298"/>
                <a:gd name="T21" fmla="*/ 242 h 350"/>
                <a:gd name="T22" fmla="*/ 289 w 298"/>
                <a:gd name="T23" fmla="*/ 197 h 350"/>
                <a:gd name="T24" fmla="*/ 298 w 298"/>
                <a:gd name="T25" fmla="*/ 162 h 350"/>
                <a:gd name="T26" fmla="*/ 271 w 298"/>
                <a:gd name="T27" fmla="*/ 117 h 350"/>
                <a:gd name="T28" fmla="*/ 244 w 298"/>
                <a:gd name="T29" fmla="*/ 80 h 350"/>
                <a:gd name="T30" fmla="*/ 208 w 298"/>
                <a:gd name="T31" fmla="*/ 36 h 350"/>
                <a:gd name="T32" fmla="*/ 163 w 298"/>
                <a:gd name="T33" fmla="*/ 0 h 350"/>
                <a:gd name="T34" fmla="*/ 108 w 298"/>
                <a:gd name="T35" fmla="*/ 0 h 350"/>
                <a:gd name="T36" fmla="*/ 54 w 298"/>
                <a:gd name="T37" fmla="*/ 0 h 350"/>
                <a:gd name="T38" fmla="*/ 45 w 298"/>
                <a:gd name="T39" fmla="*/ 9 h 350"/>
                <a:gd name="T40" fmla="*/ 27 w 298"/>
                <a:gd name="T41" fmla="*/ 27 h 350"/>
                <a:gd name="T42" fmla="*/ 18 w 298"/>
                <a:gd name="T43" fmla="*/ 36 h 350"/>
                <a:gd name="T44" fmla="*/ 0 w 298"/>
                <a:gd name="T45" fmla="*/ 54 h 3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8"/>
                <a:gd name="T70" fmla="*/ 0 h 350"/>
                <a:gd name="T71" fmla="*/ 298 w 298"/>
                <a:gd name="T72" fmla="*/ 350 h 3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8" h="350">
                  <a:moveTo>
                    <a:pt x="0" y="54"/>
                  </a:moveTo>
                  <a:lnTo>
                    <a:pt x="27" y="63"/>
                  </a:lnTo>
                  <a:lnTo>
                    <a:pt x="54" y="80"/>
                  </a:lnTo>
                  <a:lnTo>
                    <a:pt x="54" y="135"/>
                  </a:lnTo>
                  <a:lnTo>
                    <a:pt x="54" y="189"/>
                  </a:lnTo>
                  <a:lnTo>
                    <a:pt x="135" y="270"/>
                  </a:lnTo>
                  <a:lnTo>
                    <a:pt x="217" y="350"/>
                  </a:lnTo>
                  <a:lnTo>
                    <a:pt x="262" y="323"/>
                  </a:lnTo>
                  <a:lnTo>
                    <a:pt x="298" y="297"/>
                  </a:lnTo>
                  <a:lnTo>
                    <a:pt x="289" y="270"/>
                  </a:lnTo>
                  <a:lnTo>
                    <a:pt x="271" y="242"/>
                  </a:lnTo>
                  <a:lnTo>
                    <a:pt x="289" y="197"/>
                  </a:lnTo>
                  <a:lnTo>
                    <a:pt x="298" y="162"/>
                  </a:lnTo>
                  <a:lnTo>
                    <a:pt x="271" y="117"/>
                  </a:lnTo>
                  <a:lnTo>
                    <a:pt x="244" y="80"/>
                  </a:lnTo>
                  <a:lnTo>
                    <a:pt x="208" y="36"/>
                  </a:lnTo>
                  <a:lnTo>
                    <a:pt x="163" y="0"/>
                  </a:lnTo>
                  <a:lnTo>
                    <a:pt x="108" y="0"/>
                  </a:lnTo>
                  <a:lnTo>
                    <a:pt x="54" y="0"/>
                  </a:lnTo>
                  <a:lnTo>
                    <a:pt x="45" y="9"/>
                  </a:lnTo>
                  <a:lnTo>
                    <a:pt x="27" y="27"/>
                  </a:lnTo>
                  <a:lnTo>
                    <a:pt x="18" y="36"/>
                  </a:lnTo>
                  <a:lnTo>
                    <a:pt x="0" y="54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151" name="Freeform 421"/>
          <p:cNvSpPr>
            <a:spLocks/>
          </p:cNvSpPr>
          <p:nvPr/>
        </p:nvSpPr>
        <p:spPr bwMode="auto">
          <a:xfrm>
            <a:off x="4776670" y="2168525"/>
            <a:ext cx="305059" cy="382588"/>
          </a:xfrm>
          <a:custGeom>
            <a:avLst/>
            <a:gdLst>
              <a:gd name="T0" fmla="*/ 0 w 216"/>
              <a:gd name="T1" fmla="*/ 0 h 241"/>
              <a:gd name="T2" fmla="*/ 0 w 216"/>
              <a:gd name="T3" fmla="*/ 2147483647 h 241"/>
              <a:gd name="T4" fmla="*/ 0 w 216"/>
              <a:gd name="T5" fmla="*/ 2147483647 h 241"/>
              <a:gd name="T6" fmla="*/ 2147483647 w 216"/>
              <a:gd name="T7" fmla="*/ 2147483647 h 241"/>
              <a:gd name="T8" fmla="*/ 2147483647 w 216"/>
              <a:gd name="T9" fmla="*/ 2147483647 h 241"/>
              <a:gd name="T10" fmla="*/ 2147483647 w 216"/>
              <a:gd name="T11" fmla="*/ 2147483647 h 241"/>
              <a:gd name="T12" fmla="*/ 2147483647 w 216"/>
              <a:gd name="T13" fmla="*/ 0 h 241"/>
              <a:gd name="T14" fmla="*/ 2147483647 w 216"/>
              <a:gd name="T15" fmla="*/ 0 h 241"/>
              <a:gd name="T16" fmla="*/ 2147483647 w 216"/>
              <a:gd name="T17" fmla="*/ 0 h 241"/>
              <a:gd name="T18" fmla="*/ 2147483647 w 216"/>
              <a:gd name="T19" fmla="*/ 0 h 241"/>
              <a:gd name="T20" fmla="*/ 0 w 216"/>
              <a:gd name="T21" fmla="*/ 0 h 2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6"/>
              <a:gd name="T34" fmla="*/ 0 h 241"/>
              <a:gd name="T35" fmla="*/ 216 w 216"/>
              <a:gd name="T36" fmla="*/ 241 h 2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" h="241">
                <a:moveTo>
                  <a:pt x="0" y="0"/>
                </a:moveTo>
                <a:lnTo>
                  <a:pt x="0" y="116"/>
                </a:lnTo>
                <a:lnTo>
                  <a:pt x="0" y="241"/>
                </a:lnTo>
                <a:lnTo>
                  <a:pt x="108" y="241"/>
                </a:lnTo>
                <a:lnTo>
                  <a:pt x="216" y="241"/>
                </a:lnTo>
                <a:lnTo>
                  <a:pt x="216" y="116"/>
                </a:lnTo>
                <a:lnTo>
                  <a:pt x="216" y="0"/>
                </a:lnTo>
                <a:lnTo>
                  <a:pt x="162" y="0"/>
                </a:lnTo>
                <a:lnTo>
                  <a:pt x="108" y="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66FFCC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grpSp>
        <p:nvGrpSpPr>
          <p:cNvPr id="28" name="Group 424"/>
          <p:cNvGrpSpPr>
            <a:grpSpLocks/>
          </p:cNvGrpSpPr>
          <p:nvPr/>
        </p:nvGrpSpPr>
        <p:grpSpPr bwMode="auto">
          <a:xfrm>
            <a:off x="2776664" y="2682875"/>
            <a:ext cx="418679" cy="427038"/>
            <a:chOff x="1968" y="1444"/>
            <a:chExt cx="296" cy="269"/>
          </a:xfrm>
        </p:grpSpPr>
        <p:sp>
          <p:nvSpPr>
            <p:cNvPr id="2333" name="Freeform 422"/>
            <p:cNvSpPr>
              <a:spLocks/>
            </p:cNvSpPr>
            <p:nvPr/>
          </p:nvSpPr>
          <p:spPr bwMode="auto">
            <a:xfrm>
              <a:off x="1968" y="1444"/>
              <a:ext cx="296" cy="269"/>
            </a:xfrm>
            <a:custGeom>
              <a:avLst/>
              <a:gdLst>
                <a:gd name="T0" fmla="*/ 0 w 296"/>
                <a:gd name="T1" fmla="*/ 0 h 269"/>
                <a:gd name="T2" fmla="*/ 18 w 296"/>
                <a:gd name="T3" fmla="*/ 9 h 269"/>
                <a:gd name="T4" fmla="*/ 27 w 296"/>
                <a:gd name="T5" fmla="*/ 27 h 269"/>
                <a:gd name="T6" fmla="*/ 18 w 296"/>
                <a:gd name="T7" fmla="*/ 63 h 269"/>
                <a:gd name="T8" fmla="*/ 0 w 296"/>
                <a:gd name="T9" fmla="*/ 107 h 269"/>
                <a:gd name="T10" fmla="*/ 80 w 296"/>
                <a:gd name="T11" fmla="*/ 171 h 269"/>
                <a:gd name="T12" fmla="*/ 162 w 296"/>
                <a:gd name="T13" fmla="*/ 242 h 269"/>
                <a:gd name="T14" fmla="*/ 207 w 296"/>
                <a:gd name="T15" fmla="*/ 251 h 269"/>
                <a:gd name="T16" fmla="*/ 242 w 296"/>
                <a:gd name="T17" fmla="*/ 269 h 269"/>
                <a:gd name="T18" fmla="*/ 269 w 296"/>
                <a:gd name="T19" fmla="*/ 251 h 269"/>
                <a:gd name="T20" fmla="*/ 296 w 296"/>
                <a:gd name="T21" fmla="*/ 242 h 269"/>
                <a:gd name="T22" fmla="*/ 296 w 296"/>
                <a:gd name="T23" fmla="*/ 162 h 269"/>
                <a:gd name="T24" fmla="*/ 296 w 296"/>
                <a:gd name="T25" fmla="*/ 81 h 269"/>
                <a:gd name="T26" fmla="*/ 233 w 296"/>
                <a:gd name="T27" fmla="*/ 36 h 269"/>
                <a:gd name="T28" fmla="*/ 162 w 296"/>
                <a:gd name="T29" fmla="*/ 0 h 269"/>
                <a:gd name="T30" fmla="*/ 125 w 296"/>
                <a:gd name="T31" fmla="*/ 0 h 269"/>
                <a:gd name="T32" fmla="*/ 80 w 296"/>
                <a:gd name="T33" fmla="*/ 0 h 269"/>
                <a:gd name="T34" fmla="*/ 45 w 296"/>
                <a:gd name="T35" fmla="*/ 0 h 269"/>
                <a:gd name="T36" fmla="*/ 0 w 296"/>
                <a:gd name="T37" fmla="*/ 0 h 2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269"/>
                <a:gd name="T59" fmla="*/ 296 w 296"/>
                <a:gd name="T60" fmla="*/ 269 h 2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269">
                  <a:moveTo>
                    <a:pt x="0" y="0"/>
                  </a:moveTo>
                  <a:lnTo>
                    <a:pt x="18" y="9"/>
                  </a:lnTo>
                  <a:lnTo>
                    <a:pt x="27" y="27"/>
                  </a:lnTo>
                  <a:lnTo>
                    <a:pt x="18" y="63"/>
                  </a:lnTo>
                  <a:lnTo>
                    <a:pt x="0" y="107"/>
                  </a:lnTo>
                  <a:lnTo>
                    <a:pt x="80" y="171"/>
                  </a:lnTo>
                  <a:lnTo>
                    <a:pt x="162" y="242"/>
                  </a:lnTo>
                  <a:lnTo>
                    <a:pt x="207" y="251"/>
                  </a:lnTo>
                  <a:lnTo>
                    <a:pt x="242" y="269"/>
                  </a:lnTo>
                  <a:lnTo>
                    <a:pt x="269" y="251"/>
                  </a:lnTo>
                  <a:lnTo>
                    <a:pt x="296" y="242"/>
                  </a:lnTo>
                  <a:lnTo>
                    <a:pt x="296" y="162"/>
                  </a:lnTo>
                  <a:lnTo>
                    <a:pt x="296" y="81"/>
                  </a:lnTo>
                  <a:lnTo>
                    <a:pt x="233" y="36"/>
                  </a:lnTo>
                  <a:lnTo>
                    <a:pt x="162" y="0"/>
                  </a:lnTo>
                  <a:lnTo>
                    <a:pt x="125" y="0"/>
                  </a:lnTo>
                  <a:lnTo>
                    <a:pt x="80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  <p:sp>
          <p:nvSpPr>
            <p:cNvPr id="2334" name="Freeform 423"/>
            <p:cNvSpPr>
              <a:spLocks/>
            </p:cNvSpPr>
            <p:nvPr/>
          </p:nvSpPr>
          <p:spPr bwMode="auto">
            <a:xfrm>
              <a:off x="1968" y="1444"/>
              <a:ext cx="296" cy="269"/>
            </a:xfrm>
            <a:custGeom>
              <a:avLst/>
              <a:gdLst>
                <a:gd name="T0" fmla="*/ 0 w 296"/>
                <a:gd name="T1" fmla="*/ 0 h 269"/>
                <a:gd name="T2" fmla="*/ 18 w 296"/>
                <a:gd name="T3" fmla="*/ 9 h 269"/>
                <a:gd name="T4" fmla="*/ 27 w 296"/>
                <a:gd name="T5" fmla="*/ 27 h 269"/>
                <a:gd name="T6" fmla="*/ 18 w 296"/>
                <a:gd name="T7" fmla="*/ 63 h 269"/>
                <a:gd name="T8" fmla="*/ 0 w 296"/>
                <a:gd name="T9" fmla="*/ 107 h 269"/>
                <a:gd name="T10" fmla="*/ 80 w 296"/>
                <a:gd name="T11" fmla="*/ 171 h 269"/>
                <a:gd name="T12" fmla="*/ 162 w 296"/>
                <a:gd name="T13" fmla="*/ 242 h 269"/>
                <a:gd name="T14" fmla="*/ 207 w 296"/>
                <a:gd name="T15" fmla="*/ 251 h 269"/>
                <a:gd name="T16" fmla="*/ 242 w 296"/>
                <a:gd name="T17" fmla="*/ 269 h 269"/>
                <a:gd name="T18" fmla="*/ 269 w 296"/>
                <a:gd name="T19" fmla="*/ 251 h 269"/>
                <a:gd name="T20" fmla="*/ 296 w 296"/>
                <a:gd name="T21" fmla="*/ 242 h 269"/>
                <a:gd name="T22" fmla="*/ 296 w 296"/>
                <a:gd name="T23" fmla="*/ 162 h 269"/>
                <a:gd name="T24" fmla="*/ 296 w 296"/>
                <a:gd name="T25" fmla="*/ 81 h 269"/>
                <a:gd name="T26" fmla="*/ 233 w 296"/>
                <a:gd name="T27" fmla="*/ 36 h 269"/>
                <a:gd name="T28" fmla="*/ 162 w 296"/>
                <a:gd name="T29" fmla="*/ 0 h 269"/>
                <a:gd name="T30" fmla="*/ 125 w 296"/>
                <a:gd name="T31" fmla="*/ 0 h 269"/>
                <a:gd name="T32" fmla="*/ 80 w 296"/>
                <a:gd name="T33" fmla="*/ 0 h 269"/>
                <a:gd name="T34" fmla="*/ 45 w 296"/>
                <a:gd name="T35" fmla="*/ 0 h 269"/>
                <a:gd name="T36" fmla="*/ 0 w 296"/>
                <a:gd name="T37" fmla="*/ 0 h 2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269"/>
                <a:gd name="T59" fmla="*/ 296 w 296"/>
                <a:gd name="T60" fmla="*/ 269 h 2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269">
                  <a:moveTo>
                    <a:pt x="0" y="0"/>
                  </a:moveTo>
                  <a:lnTo>
                    <a:pt x="18" y="9"/>
                  </a:lnTo>
                  <a:lnTo>
                    <a:pt x="27" y="27"/>
                  </a:lnTo>
                  <a:lnTo>
                    <a:pt x="18" y="63"/>
                  </a:lnTo>
                  <a:lnTo>
                    <a:pt x="0" y="107"/>
                  </a:lnTo>
                  <a:lnTo>
                    <a:pt x="80" y="171"/>
                  </a:lnTo>
                  <a:lnTo>
                    <a:pt x="162" y="242"/>
                  </a:lnTo>
                  <a:lnTo>
                    <a:pt x="207" y="251"/>
                  </a:lnTo>
                  <a:lnTo>
                    <a:pt x="242" y="269"/>
                  </a:lnTo>
                  <a:lnTo>
                    <a:pt x="269" y="251"/>
                  </a:lnTo>
                  <a:lnTo>
                    <a:pt x="296" y="242"/>
                  </a:lnTo>
                  <a:lnTo>
                    <a:pt x="296" y="162"/>
                  </a:lnTo>
                  <a:lnTo>
                    <a:pt x="296" y="81"/>
                  </a:lnTo>
                  <a:lnTo>
                    <a:pt x="233" y="36"/>
                  </a:lnTo>
                  <a:lnTo>
                    <a:pt x="162" y="0"/>
                  </a:lnTo>
                  <a:lnTo>
                    <a:pt x="125" y="0"/>
                  </a:lnTo>
                  <a:lnTo>
                    <a:pt x="80" y="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153" name="Rectangle 425"/>
          <p:cNvSpPr>
            <a:spLocks noChangeArrowheads="1"/>
          </p:cNvSpPr>
          <p:nvPr/>
        </p:nvSpPr>
        <p:spPr bwMode="auto">
          <a:xfrm>
            <a:off x="4616360" y="4192588"/>
            <a:ext cx="49494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54" name="Rectangle 426"/>
          <p:cNvSpPr>
            <a:spLocks noChangeArrowheads="1"/>
          </p:cNvSpPr>
          <p:nvPr/>
        </p:nvSpPr>
        <p:spPr bwMode="auto">
          <a:xfrm rot="5400000">
            <a:off x="4649009" y="4205161"/>
            <a:ext cx="32380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Scotland</a:t>
            </a:r>
            <a:endParaRPr lang="en-US" sz="6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55" name="Rectangle 427"/>
          <p:cNvSpPr>
            <a:spLocks noChangeArrowheads="1"/>
          </p:cNvSpPr>
          <p:nvPr/>
        </p:nvSpPr>
        <p:spPr bwMode="auto">
          <a:xfrm>
            <a:off x="4305074" y="2667000"/>
            <a:ext cx="47159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56" name="Rectangle 428"/>
          <p:cNvSpPr>
            <a:spLocks noChangeArrowheads="1"/>
          </p:cNvSpPr>
          <p:nvPr/>
        </p:nvSpPr>
        <p:spPr bwMode="auto">
          <a:xfrm>
            <a:off x="4386007" y="2714626"/>
            <a:ext cx="35105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Guilford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57" name="Rectangle 429"/>
          <p:cNvSpPr>
            <a:spLocks noChangeArrowheads="1"/>
          </p:cNvSpPr>
          <p:nvPr/>
        </p:nvSpPr>
        <p:spPr bwMode="auto">
          <a:xfrm>
            <a:off x="4273946" y="2252663"/>
            <a:ext cx="56965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58" name="Rectangle 430"/>
          <p:cNvSpPr>
            <a:spLocks noChangeArrowheads="1"/>
          </p:cNvSpPr>
          <p:nvPr/>
        </p:nvSpPr>
        <p:spPr bwMode="auto">
          <a:xfrm>
            <a:off x="4342428" y="2300291"/>
            <a:ext cx="46166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Rockingham</a:t>
            </a:r>
            <a:endParaRPr lang="en-US" sz="24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59" name="Rectangle 431"/>
          <p:cNvSpPr>
            <a:spLocks noChangeArrowheads="1"/>
          </p:cNvSpPr>
          <p:nvPr/>
        </p:nvSpPr>
        <p:spPr bwMode="auto">
          <a:xfrm>
            <a:off x="4617916" y="3527425"/>
            <a:ext cx="400001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60" name="Rectangle 432"/>
          <p:cNvSpPr>
            <a:spLocks noChangeArrowheads="1"/>
          </p:cNvSpPr>
          <p:nvPr/>
        </p:nvSpPr>
        <p:spPr bwMode="auto">
          <a:xfrm>
            <a:off x="4698850" y="3575050"/>
            <a:ext cx="26930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Moore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61" name="Rectangle 434"/>
          <p:cNvSpPr>
            <a:spLocks noChangeArrowheads="1"/>
          </p:cNvSpPr>
          <p:nvPr/>
        </p:nvSpPr>
        <p:spPr bwMode="auto">
          <a:xfrm>
            <a:off x="4138536" y="4060826"/>
            <a:ext cx="27732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Anson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62" name="Rectangle 435"/>
          <p:cNvSpPr>
            <a:spLocks noChangeArrowheads="1"/>
          </p:cNvSpPr>
          <p:nvPr/>
        </p:nvSpPr>
        <p:spPr bwMode="auto">
          <a:xfrm>
            <a:off x="3694954" y="4010025"/>
            <a:ext cx="3844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63" name="Rectangle 436"/>
          <p:cNvSpPr>
            <a:spLocks noChangeArrowheads="1"/>
          </p:cNvSpPr>
          <p:nvPr/>
        </p:nvSpPr>
        <p:spPr bwMode="auto">
          <a:xfrm>
            <a:off x="3761881" y="4060826"/>
            <a:ext cx="25327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Union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64" name="Rectangle 437"/>
          <p:cNvSpPr>
            <a:spLocks noChangeArrowheads="1"/>
          </p:cNvSpPr>
          <p:nvPr/>
        </p:nvSpPr>
        <p:spPr bwMode="auto">
          <a:xfrm>
            <a:off x="4409354" y="3944938"/>
            <a:ext cx="493386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65" name="Rectangle 438"/>
          <p:cNvSpPr>
            <a:spLocks noChangeArrowheads="1"/>
          </p:cNvSpPr>
          <p:nvPr/>
        </p:nvSpPr>
        <p:spPr bwMode="auto">
          <a:xfrm rot="2021404">
            <a:off x="4407018" y="3932112"/>
            <a:ext cx="37510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Richmond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66" name="Rectangle 440"/>
          <p:cNvSpPr>
            <a:spLocks noChangeArrowheads="1"/>
          </p:cNvSpPr>
          <p:nvPr/>
        </p:nvSpPr>
        <p:spPr bwMode="auto">
          <a:xfrm rot="5400000">
            <a:off x="3359657" y="3651123"/>
            <a:ext cx="47448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Mecklenburg</a:t>
            </a:r>
            <a:endParaRPr lang="en-US" sz="6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67" name="Rectangle 442"/>
          <p:cNvSpPr>
            <a:spLocks noChangeArrowheads="1"/>
          </p:cNvSpPr>
          <p:nvPr/>
        </p:nvSpPr>
        <p:spPr bwMode="auto">
          <a:xfrm>
            <a:off x="3716744" y="3508376"/>
            <a:ext cx="39273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Cabarrus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68" name="Rectangle 443"/>
          <p:cNvSpPr>
            <a:spLocks noChangeArrowheads="1"/>
          </p:cNvSpPr>
          <p:nvPr/>
        </p:nvSpPr>
        <p:spPr bwMode="auto">
          <a:xfrm>
            <a:off x="3975111" y="3562350"/>
            <a:ext cx="40000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69" name="Rectangle 444"/>
          <p:cNvSpPr>
            <a:spLocks noChangeArrowheads="1"/>
          </p:cNvSpPr>
          <p:nvPr/>
        </p:nvSpPr>
        <p:spPr bwMode="auto">
          <a:xfrm>
            <a:off x="4056045" y="3609976"/>
            <a:ext cx="26930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Stanly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70" name="Rectangle 445"/>
          <p:cNvSpPr>
            <a:spLocks noChangeArrowheads="1"/>
          </p:cNvSpPr>
          <p:nvPr/>
        </p:nvSpPr>
        <p:spPr bwMode="auto">
          <a:xfrm>
            <a:off x="3568886" y="2219325"/>
            <a:ext cx="36887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71" name="Rectangle 446"/>
          <p:cNvSpPr>
            <a:spLocks noChangeArrowheads="1"/>
          </p:cNvSpPr>
          <p:nvPr/>
        </p:nvSpPr>
        <p:spPr bwMode="auto">
          <a:xfrm>
            <a:off x="3649820" y="2266951"/>
            <a:ext cx="23403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Surry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72" name="Rectangle 447"/>
          <p:cNvSpPr>
            <a:spLocks noChangeArrowheads="1"/>
          </p:cNvSpPr>
          <p:nvPr/>
        </p:nvSpPr>
        <p:spPr bwMode="auto">
          <a:xfrm>
            <a:off x="2884058" y="2193925"/>
            <a:ext cx="35486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73" name="Rectangle 448"/>
          <p:cNvSpPr>
            <a:spLocks noChangeArrowheads="1"/>
          </p:cNvSpPr>
          <p:nvPr/>
        </p:nvSpPr>
        <p:spPr bwMode="auto">
          <a:xfrm>
            <a:off x="2964992" y="2241551"/>
            <a:ext cx="2180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Ashe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74" name="Rectangle 449"/>
          <p:cNvSpPr>
            <a:spLocks noChangeArrowheads="1"/>
          </p:cNvSpPr>
          <p:nvPr/>
        </p:nvSpPr>
        <p:spPr bwMode="auto">
          <a:xfrm>
            <a:off x="3148651" y="2460625"/>
            <a:ext cx="41245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75" name="Rectangle 450"/>
          <p:cNvSpPr>
            <a:spLocks noChangeArrowheads="1"/>
          </p:cNvSpPr>
          <p:nvPr/>
        </p:nvSpPr>
        <p:spPr bwMode="auto">
          <a:xfrm>
            <a:off x="3228027" y="2508251"/>
            <a:ext cx="28533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Wilkes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76" name="Rectangle 452"/>
          <p:cNvSpPr>
            <a:spLocks noChangeArrowheads="1"/>
          </p:cNvSpPr>
          <p:nvPr/>
        </p:nvSpPr>
        <p:spPr bwMode="auto">
          <a:xfrm>
            <a:off x="3665384" y="2547938"/>
            <a:ext cx="29335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Yadkin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77" name="Rectangle 453"/>
          <p:cNvSpPr>
            <a:spLocks noChangeArrowheads="1"/>
          </p:cNvSpPr>
          <p:nvPr/>
        </p:nvSpPr>
        <p:spPr bwMode="auto">
          <a:xfrm>
            <a:off x="3914412" y="2640013"/>
            <a:ext cx="4513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78" name="Rectangle 454"/>
          <p:cNvSpPr>
            <a:spLocks noChangeArrowheads="1"/>
          </p:cNvSpPr>
          <p:nvPr/>
        </p:nvSpPr>
        <p:spPr bwMode="auto">
          <a:xfrm>
            <a:off x="3995345" y="2687638"/>
            <a:ext cx="32861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Forsyth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79" name="Rectangle 456"/>
          <p:cNvSpPr>
            <a:spLocks noChangeArrowheads="1"/>
          </p:cNvSpPr>
          <p:nvPr/>
        </p:nvSpPr>
        <p:spPr bwMode="auto">
          <a:xfrm>
            <a:off x="4020249" y="2327276"/>
            <a:ext cx="29335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Stokes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80" name="Rectangle 458"/>
          <p:cNvSpPr>
            <a:spLocks noChangeArrowheads="1"/>
          </p:cNvSpPr>
          <p:nvPr/>
        </p:nvSpPr>
        <p:spPr bwMode="auto">
          <a:xfrm>
            <a:off x="3989119" y="3060701"/>
            <a:ext cx="40235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Davidson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81" name="Rectangle 459"/>
          <p:cNvSpPr>
            <a:spLocks noChangeArrowheads="1"/>
          </p:cNvSpPr>
          <p:nvPr/>
        </p:nvSpPr>
        <p:spPr bwMode="auto">
          <a:xfrm>
            <a:off x="4273944" y="3157538"/>
            <a:ext cx="524516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82" name="Rectangle 460"/>
          <p:cNvSpPr>
            <a:spLocks noChangeArrowheads="1"/>
          </p:cNvSpPr>
          <p:nvPr/>
        </p:nvSpPr>
        <p:spPr bwMode="auto">
          <a:xfrm>
            <a:off x="4342427" y="3184526"/>
            <a:ext cx="41197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Randolph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83" name="Rectangle 462"/>
          <p:cNvSpPr>
            <a:spLocks noChangeArrowheads="1"/>
          </p:cNvSpPr>
          <p:nvPr/>
        </p:nvSpPr>
        <p:spPr bwMode="auto">
          <a:xfrm>
            <a:off x="3782115" y="3257551"/>
            <a:ext cx="29335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Rowan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84" name="Rectangle 464"/>
          <p:cNvSpPr>
            <a:spLocks noChangeArrowheads="1"/>
          </p:cNvSpPr>
          <p:nvPr/>
        </p:nvSpPr>
        <p:spPr bwMode="auto">
          <a:xfrm>
            <a:off x="3091062" y="3387726"/>
            <a:ext cx="31899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Lincoln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85" name="Rectangle 466"/>
          <p:cNvSpPr>
            <a:spLocks noChangeArrowheads="1"/>
          </p:cNvSpPr>
          <p:nvPr/>
        </p:nvSpPr>
        <p:spPr bwMode="auto">
          <a:xfrm>
            <a:off x="2784447" y="3668713"/>
            <a:ext cx="42319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Cleveland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86" name="Rectangle 467"/>
          <p:cNvSpPr>
            <a:spLocks noChangeArrowheads="1"/>
          </p:cNvSpPr>
          <p:nvPr/>
        </p:nvSpPr>
        <p:spPr bwMode="auto">
          <a:xfrm>
            <a:off x="3091063" y="3521075"/>
            <a:ext cx="43424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87" name="Rectangle 468"/>
          <p:cNvSpPr>
            <a:spLocks noChangeArrowheads="1"/>
          </p:cNvSpPr>
          <p:nvPr/>
        </p:nvSpPr>
        <p:spPr bwMode="auto">
          <a:xfrm>
            <a:off x="3170440" y="3568701"/>
            <a:ext cx="30938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Gaston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88" name="Rectangle 470"/>
          <p:cNvSpPr>
            <a:spLocks noChangeArrowheads="1"/>
          </p:cNvSpPr>
          <p:nvPr/>
        </p:nvSpPr>
        <p:spPr bwMode="auto">
          <a:xfrm>
            <a:off x="3431919" y="3036888"/>
            <a:ext cx="26609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Iredell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89" name="Rectangle 472"/>
          <p:cNvSpPr>
            <a:spLocks noChangeArrowheads="1"/>
          </p:cNvSpPr>
          <p:nvPr/>
        </p:nvSpPr>
        <p:spPr bwMode="auto">
          <a:xfrm>
            <a:off x="2821801" y="2789238"/>
            <a:ext cx="36548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Caldwell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90" name="Rectangle 473"/>
          <p:cNvSpPr>
            <a:spLocks noChangeArrowheads="1"/>
          </p:cNvSpPr>
          <p:nvPr/>
        </p:nvSpPr>
        <p:spPr bwMode="auto">
          <a:xfrm>
            <a:off x="3122189" y="2797175"/>
            <a:ext cx="54319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91" name="Rectangle 474"/>
          <p:cNvSpPr>
            <a:spLocks noChangeArrowheads="1"/>
          </p:cNvSpPr>
          <p:nvPr/>
        </p:nvSpPr>
        <p:spPr bwMode="auto">
          <a:xfrm>
            <a:off x="3203123" y="2844803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Alexander</a:t>
            </a:r>
            <a:endParaRPr lang="en-US" sz="6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92" name="Rectangle 475"/>
          <p:cNvSpPr>
            <a:spLocks noChangeArrowheads="1"/>
          </p:cNvSpPr>
          <p:nvPr/>
        </p:nvSpPr>
        <p:spPr bwMode="auto">
          <a:xfrm>
            <a:off x="3151764" y="3143253"/>
            <a:ext cx="370429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93" name="Rectangle 476"/>
          <p:cNvSpPr>
            <a:spLocks noChangeArrowheads="1"/>
          </p:cNvSpPr>
          <p:nvPr/>
        </p:nvSpPr>
        <p:spPr bwMode="auto">
          <a:xfrm>
            <a:off x="3089506" y="3182938"/>
            <a:ext cx="36869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Catawba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94" name="Rectangle 478"/>
          <p:cNvSpPr>
            <a:spLocks noChangeArrowheads="1"/>
          </p:cNvSpPr>
          <p:nvPr/>
        </p:nvSpPr>
        <p:spPr bwMode="auto">
          <a:xfrm>
            <a:off x="2719076" y="3067051"/>
            <a:ext cx="25327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Burke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95" name="Rectangle 480"/>
          <p:cNvSpPr>
            <a:spLocks noChangeArrowheads="1"/>
          </p:cNvSpPr>
          <p:nvPr/>
        </p:nvSpPr>
        <p:spPr bwMode="auto">
          <a:xfrm>
            <a:off x="2350203" y="3186116"/>
            <a:ext cx="35426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McDowell</a:t>
            </a:r>
            <a:endParaRPr lang="en-US" sz="6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96" name="Rectangle 481"/>
          <p:cNvSpPr>
            <a:spLocks noChangeArrowheads="1"/>
          </p:cNvSpPr>
          <p:nvPr/>
        </p:nvSpPr>
        <p:spPr bwMode="auto">
          <a:xfrm>
            <a:off x="1830356" y="3190875"/>
            <a:ext cx="568096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97" name="Rectangle 482"/>
          <p:cNvSpPr>
            <a:spLocks noChangeArrowheads="1"/>
          </p:cNvSpPr>
          <p:nvPr/>
        </p:nvSpPr>
        <p:spPr bwMode="auto">
          <a:xfrm>
            <a:off x="1872380" y="3141663"/>
            <a:ext cx="46166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Buncombe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98" name="Rectangle 483"/>
          <p:cNvSpPr>
            <a:spLocks noChangeArrowheads="1"/>
          </p:cNvSpPr>
          <p:nvPr/>
        </p:nvSpPr>
        <p:spPr bwMode="auto">
          <a:xfrm>
            <a:off x="2319074" y="3371850"/>
            <a:ext cx="56965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199" name="Rectangle 484"/>
          <p:cNvSpPr>
            <a:spLocks noChangeArrowheads="1"/>
          </p:cNvSpPr>
          <p:nvPr/>
        </p:nvSpPr>
        <p:spPr bwMode="auto">
          <a:xfrm>
            <a:off x="2398453" y="3419476"/>
            <a:ext cx="46326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Rutherford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00" name="Rectangle 486"/>
          <p:cNvSpPr>
            <a:spLocks noChangeArrowheads="1"/>
          </p:cNvSpPr>
          <p:nvPr/>
        </p:nvSpPr>
        <p:spPr bwMode="auto">
          <a:xfrm>
            <a:off x="2365767" y="3657601"/>
            <a:ext cx="18915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Polk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01" name="Rectangle 487"/>
          <p:cNvSpPr>
            <a:spLocks noChangeArrowheads="1"/>
          </p:cNvSpPr>
          <p:nvPr/>
        </p:nvSpPr>
        <p:spPr bwMode="auto">
          <a:xfrm>
            <a:off x="1740084" y="2867025"/>
            <a:ext cx="48249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02" name="Rectangle 488"/>
          <p:cNvSpPr>
            <a:spLocks noChangeArrowheads="1"/>
          </p:cNvSpPr>
          <p:nvPr/>
        </p:nvSpPr>
        <p:spPr bwMode="auto">
          <a:xfrm>
            <a:off x="1821018" y="2914651"/>
            <a:ext cx="3638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Madison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03" name="Rectangle 489"/>
          <p:cNvSpPr>
            <a:spLocks noChangeArrowheads="1"/>
          </p:cNvSpPr>
          <p:nvPr/>
        </p:nvSpPr>
        <p:spPr bwMode="auto">
          <a:xfrm>
            <a:off x="2112071" y="2760663"/>
            <a:ext cx="43735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04" name="Rectangle 490"/>
          <p:cNvSpPr>
            <a:spLocks noChangeArrowheads="1"/>
          </p:cNvSpPr>
          <p:nvPr/>
        </p:nvSpPr>
        <p:spPr bwMode="auto">
          <a:xfrm>
            <a:off x="2193006" y="2808291"/>
            <a:ext cx="27090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Yancey</a:t>
            </a:r>
            <a:endParaRPr lang="en-US" sz="6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05" name="Rectangle 491"/>
          <p:cNvSpPr>
            <a:spLocks noChangeArrowheads="1"/>
          </p:cNvSpPr>
          <p:nvPr/>
        </p:nvSpPr>
        <p:spPr bwMode="auto">
          <a:xfrm>
            <a:off x="2659932" y="2465388"/>
            <a:ext cx="49183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06" name="Rectangle 492"/>
          <p:cNvSpPr>
            <a:spLocks noChangeArrowheads="1"/>
          </p:cNvSpPr>
          <p:nvPr/>
        </p:nvSpPr>
        <p:spPr bwMode="auto">
          <a:xfrm>
            <a:off x="2740867" y="2513016"/>
            <a:ext cx="3206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Watauga</a:t>
            </a:r>
            <a:endParaRPr lang="en-US" sz="6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07" name="Rectangle 493"/>
          <p:cNvSpPr>
            <a:spLocks noChangeArrowheads="1"/>
          </p:cNvSpPr>
          <p:nvPr/>
        </p:nvSpPr>
        <p:spPr bwMode="auto">
          <a:xfrm>
            <a:off x="466929" y="3611563"/>
            <a:ext cx="52140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08" name="Rectangle 494"/>
          <p:cNvSpPr>
            <a:spLocks noChangeArrowheads="1"/>
          </p:cNvSpPr>
          <p:nvPr/>
        </p:nvSpPr>
        <p:spPr bwMode="auto">
          <a:xfrm>
            <a:off x="547863" y="3659188"/>
            <a:ext cx="40716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Cherokee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09" name="Rectangle 496"/>
          <p:cNvSpPr>
            <a:spLocks noChangeArrowheads="1"/>
          </p:cNvSpPr>
          <p:nvPr/>
        </p:nvSpPr>
        <p:spPr bwMode="auto">
          <a:xfrm>
            <a:off x="807785" y="3427413"/>
            <a:ext cx="33983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Graham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10" name="Rectangle 497"/>
          <p:cNvSpPr>
            <a:spLocks noChangeArrowheads="1"/>
          </p:cNvSpPr>
          <p:nvPr/>
        </p:nvSpPr>
        <p:spPr bwMode="auto">
          <a:xfrm>
            <a:off x="834244" y="3729039"/>
            <a:ext cx="38443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11" name="Rectangle 498"/>
          <p:cNvSpPr>
            <a:spLocks noChangeArrowheads="1"/>
          </p:cNvSpPr>
          <p:nvPr/>
        </p:nvSpPr>
        <p:spPr bwMode="auto">
          <a:xfrm>
            <a:off x="954090" y="3783013"/>
            <a:ext cx="18915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Clay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12" name="Rectangle 499"/>
          <p:cNvSpPr>
            <a:spLocks noChangeArrowheads="1"/>
          </p:cNvSpPr>
          <p:nvPr/>
        </p:nvSpPr>
        <p:spPr bwMode="auto">
          <a:xfrm>
            <a:off x="1122185" y="3633788"/>
            <a:ext cx="41245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13" name="Rectangle 500"/>
          <p:cNvSpPr>
            <a:spLocks noChangeArrowheads="1"/>
          </p:cNvSpPr>
          <p:nvPr/>
        </p:nvSpPr>
        <p:spPr bwMode="auto">
          <a:xfrm>
            <a:off x="1201560" y="3681413"/>
            <a:ext cx="28373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Macon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14" name="Rectangle 501"/>
          <p:cNvSpPr>
            <a:spLocks noChangeArrowheads="1"/>
          </p:cNvSpPr>
          <p:nvPr/>
        </p:nvSpPr>
        <p:spPr bwMode="auto">
          <a:xfrm>
            <a:off x="1343196" y="3459163"/>
            <a:ext cx="47782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15" name="Rectangle 502"/>
          <p:cNvSpPr>
            <a:spLocks noChangeArrowheads="1"/>
          </p:cNvSpPr>
          <p:nvPr/>
        </p:nvSpPr>
        <p:spPr bwMode="auto">
          <a:xfrm>
            <a:off x="1424130" y="3506788"/>
            <a:ext cx="35747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Jackson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16" name="Rectangle 503"/>
          <p:cNvSpPr>
            <a:spLocks noChangeArrowheads="1"/>
          </p:cNvSpPr>
          <p:nvPr/>
        </p:nvSpPr>
        <p:spPr bwMode="auto">
          <a:xfrm>
            <a:off x="1077048" y="3260725"/>
            <a:ext cx="3906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17" name="Rectangle 504"/>
          <p:cNvSpPr>
            <a:spLocks noChangeArrowheads="1"/>
          </p:cNvSpPr>
          <p:nvPr/>
        </p:nvSpPr>
        <p:spPr bwMode="auto">
          <a:xfrm>
            <a:off x="1156425" y="3308351"/>
            <a:ext cx="25968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Swain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18" name="Rectangle 505"/>
          <p:cNvSpPr>
            <a:spLocks noChangeArrowheads="1"/>
          </p:cNvSpPr>
          <p:nvPr/>
        </p:nvSpPr>
        <p:spPr bwMode="auto">
          <a:xfrm>
            <a:off x="2488725" y="2678113"/>
            <a:ext cx="381324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19" name="Rectangle 506"/>
          <p:cNvSpPr>
            <a:spLocks noChangeArrowheads="1"/>
          </p:cNvSpPr>
          <p:nvPr/>
        </p:nvSpPr>
        <p:spPr bwMode="auto">
          <a:xfrm>
            <a:off x="2569660" y="2725738"/>
            <a:ext cx="24846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Avery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20" name="Rectangle 508"/>
          <p:cNvSpPr>
            <a:spLocks noChangeArrowheads="1"/>
          </p:cNvSpPr>
          <p:nvPr/>
        </p:nvSpPr>
        <p:spPr bwMode="auto">
          <a:xfrm>
            <a:off x="3775889" y="2887663"/>
            <a:ext cx="23884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Davie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21" name="Rectangle 509"/>
          <p:cNvSpPr>
            <a:spLocks noChangeArrowheads="1"/>
          </p:cNvSpPr>
          <p:nvPr/>
        </p:nvSpPr>
        <p:spPr bwMode="auto">
          <a:xfrm>
            <a:off x="4261493" y="3663953"/>
            <a:ext cx="568096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22" name="Rectangle 510"/>
          <p:cNvSpPr>
            <a:spLocks noChangeArrowheads="1"/>
          </p:cNvSpPr>
          <p:nvPr/>
        </p:nvSpPr>
        <p:spPr bwMode="auto">
          <a:xfrm rot="2448905">
            <a:off x="4245447" y="3614612"/>
            <a:ext cx="46166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Montgomery</a:t>
            </a:r>
            <a:endParaRPr lang="en-US" sz="24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23" name="Rectangle 511"/>
          <p:cNvSpPr>
            <a:spLocks noChangeArrowheads="1"/>
          </p:cNvSpPr>
          <p:nvPr/>
        </p:nvSpPr>
        <p:spPr bwMode="auto">
          <a:xfrm rot="1620000">
            <a:off x="2271350" y="2670049"/>
            <a:ext cx="28533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Mitchell</a:t>
            </a:r>
            <a:endParaRPr lang="en-US" sz="6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24" name="Rectangle 513"/>
          <p:cNvSpPr>
            <a:spLocks noChangeArrowheads="1"/>
          </p:cNvSpPr>
          <p:nvPr/>
        </p:nvSpPr>
        <p:spPr bwMode="auto">
          <a:xfrm>
            <a:off x="1981331" y="3463927"/>
            <a:ext cx="40235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Henderson</a:t>
            </a:r>
            <a:endParaRPr lang="en-US" sz="6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25" name="Rectangle 515"/>
          <p:cNvSpPr>
            <a:spLocks noChangeArrowheads="1"/>
          </p:cNvSpPr>
          <p:nvPr/>
        </p:nvSpPr>
        <p:spPr bwMode="auto">
          <a:xfrm rot="-1857826">
            <a:off x="1630513" y="3692396"/>
            <a:ext cx="47128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Transylvania</a:t>
            </a:r>
            <a:endParaRPr lang="en-US" sz="6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26" name="Rectangle 516"/>
          <p:cNvSpPr>
            <a:spLocks noChangeArrowheads="1"/>
          </p:cNvSpPr>
          <p:nvPr/>
        </p:nvSpPr>
        <p:spPr bwMode="auto">
          <a:xfrm>
            <a:off x="1480163" y="3165475"/>
            <a:ext cx="5120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27" name="Rectangle 517"/>
          <p:cNvSpPr>
            <a:spLocks noChangeArrowheads="1"/>
          </p:cNvSpPr>
          <p:nvPr/>
        </p:nvSpPr>
        <p:spPr bwMode="auto">
          <a:xfrm rot="2820000">
            <a:off x="1527468" y="3171148"/>
            <a:ext cx="38632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Hay</a:t>
            </a:r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w</a:t>
            </a:r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ood</a:t>
            </a:r>
            <a:endParaRPr lang="en-US" sz="24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28" name="Rectangle 518"/>
          <p:cNvSpPr>
            <a:spLocks noChangeArrowheads="1"/>
          </p:cNvSpPr>
          <p:nvPr/>
        </p:nvSpPr>
        <p:spPr bwMode="auto">
          <a:xfrm>
            <a:off x="5389902" y="3036891"/>
            <a:ext cx="308172" cy="136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29" name="Rectangle 519"/>
          <p:cNvSpPr>
            <a:spLocks noChangeArrowheads="1"/>
          </p:cNvSpPr>
          <p:nvPr/>
        </p:nvSpPr>
        <p:spPr bwMode="auto">
          <a:xfrm>
            <a:off x="5492627" y="3021013"/>
            <a:ext cx="234038" cy="10772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Wake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30" name="Rectangle 520"/>
          <p:cNvSpPr>
            <a:spLocks noChangeArrowheads="1"/>
          </p:cNvSpPr>
          <p:nvPr/>
        </p:nvSpPr>
        <p:spPr bwMode="auto">
          <a:xfrm>
            <a:off x="5301187" y="2465388"/>
            <a:ext cx="502726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31" name="Rectangle 521"/>
          <p:cNvSpPr>
            <a:spLocks noChangeArrowheads="1"/>
          </p:cNvSpPr>
          <p:nvPr/>
        </p:nvSpPr>
        <p:spPr bwMode="auto">
          <a:xfrm>
            <a:off x="5382120" y="2513013"/>
            <a:ext cx="38632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Granville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32" name="Rectangle 522"/>
          <p:cNvSpPr>
            <a:spLocks noChangeArrowheads="1"/>
          </p:cNvSpPr>
          <p:nvPr/>
        </p:nvSpPr>
        <p:spPr bwMode="auto">
          <a:xfrm>
            <a:off x="5008579" y="2336800"/>
            <a:ext cx="42801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33" name="Rectangle 523"/>
          <p:cNvSpPr>
            <a:spLocks noChangeArrowheads="1"/>
          </p:cNvSpPr>
          <p:nvPr/>
        </p:nvSpPr>
        <p:spPr bwMode="auto">
          <a:xfrm>
            <a:off x="5087957" y="2384426"/>
            <a:ext cx="30296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Person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34" name="Rectangle 525"/>
          <p:cNvSpPr>
            <a:spLocks noChangeArrowheads="1"/>
          </p:cNvSpPr>
          <p:nvPr/>
        </p:nvSpPr>
        <p:spPr bwMode="auto">
          <a:xfrm>
            <a:off x="5017917" y="2627313"/>
            <a:ext cx="31418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Orange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35" name="Rectangle 526"/>
          <p:cNvSpPr>
            <a:spLocks noChangeArrowheads="1"/>
          </p:cNvSpPr>
          <p:nvPr/>
        </p:nvSpPr>
        <p:spPr bwMode="auto">
          <a:xfrm>
            <a:off x="4974336" y="3384550"/>
            <a:ext cx="29727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36" name="Rectangle 527"/>
          <p:cNvSpPr>
            <a:spLocks noChangeArrowheads="1"/>
          </p:cNvSpPr>
          <p:nvPr/>
        </p:nvSpPr>
        <p:spPr bwMode="auto">
          <a:xfrm>
            <a:off x="5055270" y="3432176"/>
            <a:ext cx="15388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Lee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37" name="Rectangle 529"/>
          <p:cNvSpPr>
            <a:spLocks noChangeArrowheads="1"/>
          </p:cNvSpPr>
          <p:nvPr/>
        </p:nvSpPr>
        <p:spPr bwMode="auto">
          <a:xfrm>
            <a:off x="4912079" y="3990976"/>
            <a:ext cx="2180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Hoke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38" name="Rectangle 530"/>
          <p:cNvSpPr>
            <a:spLocks noChangeArrowheads="1"/>
          </p:cNvSpPr>
          <p:nvPr/>
        </p:nvSpPr>
        <p:spPr bwMode="auto">
          <a:xfrm>
            <a:off x="4890289" y="4389438"/>
            <a:ext cx="498056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39" name="Rectangle 531"/>
          <p:cNvSpPr>
            <a:spLocks noChangeArrowheads="1"/>
          </p:cNvSpPr>
          <p:nvPr/>
        </p:nvSpPr>
        <p:spPr bwMode="auto">
          <a:xfrm>
            <a:off x="4964998" y="4437063"/>
            <a:ext cx="38151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Robeson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40" name="Rectangle 532"/>
          <p:cNvSpPr>
            <a:spLocks noChangeArrowheads="1"/>
          </p:cNvSpPr>
          <p:nvPr/>
        </p:nvSpPr>
        <p:spPr bwMode="auto">
          <a:xfrm>
            <a:off x="5287178" y="4849813"/>
            <a:ext cx="5478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41" name="Rectangle 533"/>
          <p:cNvSpPr>
            <a:spLocks noChangeArrowheads="1"/>
          </p:cNvSpPr>
          <p:nvPr/>
        </p:nvSpPr>
        <p:spPr bwMode="auto">
          <a:xfrm>
            <a:off x="5368112" y="4897438"/>
            <a:ext cx="43762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Columbus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42" name="Rectangle 534"/>
          <p:cNvSpPr>
            <a:spLocks noChangeArrowheads="1"/>
          </p:cNvSpPr>
          <p:nvPr/>
        </p:nvSpPr>
        <p:spPr bwMode="auto">
          <a:xfrm>
            <a:off x="5684067" y="5111753"/>
            <a:ext cx="56031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43" name="Rectangle 535"/>
          <p:cNvSpPr>
            <a:spLocks noChangeArrowheads="1"/>
          </p:cNvSpPr>
          <p:nvPr/>
        </p:nvSpPr>
        <p:spPr bwMode="auto">
          <a:xfrm>
            <a:off x="5765000" y="5159376"/>
            <a:ext cx="45365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Brunswick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44" name="Rectangle 536"/>
          <p:cNvSpPr>
            <a:spLocks noChangeArrowheads="1"/>
          </p:cNvSpPr>
          <p:nvPr/>
        </p:nvSpPr>
        <p:spPr bwMode="auto">
          <a:xfrm>
            <a:off x="6001578" y="4475163"/>
            <a:ext cx="42957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45" name="Rectangle 537"/>
          <p:cNvSpPr>
            <a:spLocks noChangeArrowheads="1"/>
          </p:cNvSpPr>
          <p:nvPr/>
        </p:nvSpPr>
        <p:spPr bwMode="auto">
          <a:xfrm>
            <a:off x="6082511" y="4522788"/>
            <a:ext cx="30296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Pender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46" name="Rectangle 538"/>
          <p:cNvSpPr>
            <a:spLocks noChangeArrowheads="1"/>
          </p:cNvSpPr>
          <p:nvPr/>
        </p:nvSpPr>
        <p:spPr bwMode="auto">
          <a:xfrm>
            <a:off x="5441263" y="4433888"/>
            <a:ext cx="42490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47" name="Rectangle 539"/>
          <p:cNvSpPr>
            <a:spLocks noChangeArrowheads="1"/>
          </p:cNvSpPr>
          <p:nvPr/>
        </p:nvSpPr>
        <p:spPr bwMode="auto">
          <a:xfrm>
            <a:off x="5522199" y="4481513"/>
            <a:ext cx="29815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Bladen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48" name="Rectangle 540"/>
          <p:cNvSpPr>
            <a:spLocks noChangeArrowheads="1"/>
          </p:cNvSpPr>
          <p:nvPr/>
        </p:nvSpPr>
        <p:spPr bwMode="auto">
          <a:xfrm>
            <a:off x="5515973" y="3917950"/>
            <a:ext cx="51673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49" name="Rectangle 541"/>
          <p:cNvSpPr>
            <a:spLocks noChangeArrowheads="1"/>
          </p:cNvSpPr>
          <p:nvPr/>
        </p:nvSpPr>
        <p:spPr bwMode="auto">
          <a:xfrm>
            <a:off x="5596907" y="3965576"/>
            <a:ext cx="40235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Sampson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50" name="Rectangle 542"/>
          <p:cNvSpPr>
            <a:spLocks noChangeArrowheads="1"/>
          </p:cNvSpPr>
          <p:nvPr/>
        </p:nvSpPr>
        <p:spPr bwMode="auto">
          <a:xfrm>
            <a:off x="6001578" y="4081463"/>
            <a:ext cx="40778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51" name="Rectangle 543"/>
          <p:cNvSpPr>
            <a:spLocks noChangeArrowheads="1"/>
          </p:cNvSpPr>
          <p:nvPr/>
        </p:nvSpPr>
        <p:spPr bwMode="auto">
          <a:xfrm>
            <a:off x="6082512" y="4129088"/>
            <a:ext cx="27892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Duplin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52" name="Rectangle 544"/>
          <p:cNvSpPr>
            <a:spLocks noChangeArrowheads="1"/>
          </p:cNvSpPr>
          <p:nvPr/>
        </p:nvSpPr>
        <p:spPr bwMode="auto">
          <a:xfrm>
            <a:off x="6428038" y="4246563"/>
            <a:ext cx="448251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53" name="Rectangle 545"/>
          <p:cNvSpPr>
            <a:spLocks noChangeArrowheads="1"/>
          </p:cNvSpPr>
          <p:nvPr/>
        </p:nvSpPr>
        <p:spPr bwMode="auto">
          <a:xfrm>
            <a:off x="6507416" y="4294188"/>
            <a:ext cx="32541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Onslow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54" name="Rectangle 546"/>
          <p:cNvSpPr>
            <a:spLocks noChangeArrowheads="1"/>
          </p:cNvSpPr>
          <p:nvPr/>
        </p:nvSpPr>
        <p:spPr bwMode="auto">
          <a:xfrm>
            <a:off x="6493409" y="3890963"/>
            <a:ext cx="3906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55" name="Rectangle 547"/>
          <p:cNvSpPr>
            <a:spLocks noChangeArrowheads="1"/>
          </p:cNvSpPr>
          <p:nvPr/>
        </p:nvSpPr>
        <p:spPr bwMode="auto">
          <a:xfrm>
            <a:off x="6574342" y="3938588"/>
            <a:ext cx="25808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Jones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56" name="Rectangle 549"/>
          <p:cNvSpPr>
            <a:spLocks noChangeArrowheads="1"/>
          </p:cNvSpPr>
          <p:nvPr/>
        </p:nvSpPr>
        <p:spPr bwMode="auto">
          <a:xfrm>
            <a:off x="6342435" y="3627438"/>
            <a:ext cx="27411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Lenoir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57" name="Rectangle 550"/>
          <p:cNvSpPr>
            <a:spLocks noChangeArrowheads="1"/>
          </p:cNvSpPr>
          <p:nvPr/>
        </p:nvSpPr>
        <p:spPr bwMode="auto">
          <a:xfrm>
            <a:off x="5901967" y="3582988"/>
            <a:ext cx="415566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58" name="Rectangle 551"/>
          <p:cNvSpPr>
            <a:spLocks noChangeArrowheads="1"/>
          </p:cNvSpPr>
          <p:nvPr/>
        </p:nvSpPr>
        <p:spPr bwMode="auto">
          <a:xfrm>
            <a:off x="5981344" y="3629026"/>
            <a:ext cx="28854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Wayne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59" name="Rectangle 552"/>
          <p:cNvSpPr>
            <a:spLocks noChangeArrowheads="1"/>
          </p:cNvSpPr>
          <p:nvPr/>
        </p:nvSpPr>
        <p:spPr bwMode="auto">
          <a:xfrm>
            <a:off x="5547100" y="3354388"/>
            <a:ext cx="51673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60" name="Rectangle 553"/>
          <p:cNvSpPr>
            <a:spLocks noChangeArrowheads="1"/>
          </p:cNvSpPr>
          <p:nvPr/>
        </p:nvSpPr>
        <p:spPr bwMode="auto">
          <a:xfrm>
            <a:off x="5628036" y="3402013"/>
            <a:ext cx="40235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Johnston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61" name="Rectangle 554"/>
          <p:cNvSpPr>
            <a:spLocks noChangeArrowheads="1"/>
          </p:cNvSpPr>
          <p:nvPr/>
        </p:nvSpPr>
        <p:spPr bwMode="auto">
          <a:xfrm>
            <a:off x="5201574" y="3505200"/>
            <a:ext cx="4389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62" name="Rectangle 555"/>
          <p:cNvSpPr>
            <a:spLocks noChangeArrowheads="1"/>
          </p:cNvSpPr>
          <p:nvPr/>
        </p:nvSpPr>
        <p:spPr bwMode="auto">
          <a:xfrm>
            <a:off x="5282508" y="3552826"/>
            <a:ext cx="31418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Harnett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63" name="Rectangle 556"/>
          <p:cNvSpPr>
            <a:spLocks noChangeArrowheads="1"/>
          </p:cNvSpPr>
          <p:nvPr/>
        </p:nvSpPr>
        <p:spPr bwMode="auto">
          <a:xfrm>
            <a:off x="7084848" y="4198938"/>
            <a:ext cx="46692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64" name="Rectangle 557"/>
          <p:cNvSpPr>
            <a:spLocks noChangeArrowheads="1"/>
          </p:cNvSpPr>
          <p:nvPr/>
        </p:nvSpPr>
        <p:spPr bwMode="auto">
          <a:xfrm>
            <a:off x="7148663" y="4237038"/>
            <a:ext cx="34464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Carteret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65" name="Rectangle 558"/>
          <p:cNvSpPr>
            <a:spLocks noChangeArrowheads="1"/>
          </p:cNvSpPr>
          <p:nvPr/>
        </p:nvSpPr>
        <p:spPr bwMode="auto">
          <a:xfrm>
            <a:off x="6700412" y="3605213"/>
            <a:ext cx="42957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66" name="Rectangle 559"/>
          <p:cNvSpPr>
            <a:spLocks noChangeArrowheads="1"/>
          </p:cNvSpPr>
          <p:nvPr/>
        </p:nvSpPr>
        <p:spPr bwMode="auto">
          <a:xfrm>
            <a:off x="6743993" y="3671888"/>
            <a:ext cx="30296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Craven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67" name="Rectangle 560"/>
          <p:cNvSpPr>
            <a:spLocks noChangeArrowheads="1"/>
          </p:cNvSpPr>
          <p:nvPr/>
        </p:nvSpPr>
        <p:spPr bwMode="auto">
          <a:xfrm>
            <a:off x="7003916" y="3729038"/>
            <a:ext cx="46537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68" name="Rectangle 561"/>
          <p:cNvSpPr>
            <a:spLocks noChangeArrowheads="1"/>
          </p:cNvSpPr>
          <p:nvPr/>
        </p:nvSpPr>
        <p:spPr bwMode="auto">
          <a:xfrm>
            <a:off x="7083293" y="3776663"/>
            <a:ext cx="34464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Pamlico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69" name="Rectangle 562"/>
          <p:cNvSpPr>
            <a:spLocks noChangeArrowheads="1"/>
          </p:cNvSpPr>
          <p:nvPr/>
        </p:nvSpPr>
        <p:spPr bwMode="auto">
          <a:xfrm>
            <a:off x="6922980" y="3225800"/>
            <a:ext cx="4871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70" name="Rectangle 563"/>
          <p:cNvSpPr>
            <a:spLocks noChangeArrowheads="1"/>
          </p:cNvSpPr>
          <p:nvPr/>
        </p:nvSpPr>
        <p:spPr bwMode="auto">
          <a:xfrm>
            <a:off x="7003915" y="3273426"/>
            <a:ext cx="36869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Beaufort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71" name="Rectangle 564"/>
          <p:cNvSpPr>
            <a:spLocks noChangeArrowheads="1"/>
          </p:cNvSpPr>
          <p:nvPr/>
        </p:nvSpPr>
        <p:spPr bwMode="auto">
          <a:xfrm>
            <a:off x="7483295" y="3290888"/>
            <a:ext cx="353309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72" name="Rectangle 565"/>
          <p:cNvSpPr>
            <a:spLocks noChangeArrowheads="1"/>
          </p:cNvSpPr>
          <p:nvPr/>
        </p:nvSpPr>
        <p:spPr bwMode="auto">
          <a:xfrm>
            <a:off x="7564228" y="3338513"/>
            <a:ext cx="2180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Hyde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73" name="Rectangle 566"/>
          <p:cNvSpPr>
            <a:spLocks noChangeArrowheads="1"/>
          </p:cNvSpPr>
          <p:nvPr/>
        </p:nvSpPr>
        <p:spPr bwMode="auto">
          <a:xfrm>
            <a:off x="7498859" y="2981325"/>
            <a:ext cx="404671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74" name="Rectangle 567"/>
          <p:cNvSpPr>
            <a:spLocks noChangeArrowheads="1"/>
          </p:cNvSpPr>
          <p:nvPr/>
        </p:nvSpPr>
        <p:spPr bwMode="auto">
          <a:xfrm>
            <a:off x="7579792" y="3028951"/>
            <a:ext cx="27571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Tyrrell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75" name="Rectangle 568"/>
          <p:cNvSpPr>
            <a:spLocks noChangeArrowheads="1"/>
          </p:cNvSpPr>
          <p:nvPr/>
        </p:nvSpPr>
        <p:spPr bwMode="auto">
          <a:xfrm>
            <a:off x="7827264" y="2917825"/>
            <a:ext cx="337744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76" name="Rectangle 569"/>
          <p:cNvSpPr>
            <a:spLocks noChangeArrowheads="1"/>
          </p:cNvSpPr>
          <p:nvPr/>
        </p:nvSpPr>
        <p:spPr bwMode="auto">
          <a:xfrm>
            <a:off x="7908199" y="2965451"/>
            <a:ext cx="19877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Dare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77" name="Rectangle 570"/>
          <p:cNvSpPr>
            <a:spLocks noChangeArrowheads="1"/>
          </p:cNvSpPr>
          <p:nvPr/>
        </p:nvSpPr>
        <p:spPr bwMode="auto">
          <a:xfrm>
            <a:off x="7186018" y="1665288"/>
            <a:ext cx="283269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78" name="Rectangle 571"/>
          <p:cNvSpPr>
            <a:spLocks noChangeArrowheads="1"/>
          </p:cNvSpPr>
          <p:nvPr/>
        </p:nvSpPr>
        <p:spPr bwMode="auto">
          <a:xfrm>
            <a:off x="7129986" y="2155826"/>
            <a:ext cx="25006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Gates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79" name="Rectangle 572"/>
          <p:cNvSpPr>
            <a:spLocks noChangeArrowheads="1"/>
          </p:cNvSpPr>
          <p:nvPr/>
        </p:nvSpPr>
        <p:spPr bwMode="auto">
          <a:xfrm>
            <a:off x="6779789" y="2295525"/>
            <a:ext cx="47471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80" name="Rectangle 573"/>
          <p:cNvSpPr>
            <a:spLocks noChangeArrowheads="1"/>
          </p:cNvSpPr>
          <p:nvPr/>
        </p:nvSpPr>
        <p:spPr bwMode="auto">
          <a:xfrm>
            <a:off x="6860724" y="2343151"/>
            <a:ext cx="35426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Hertford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81" name="Rectangle 574"/>
          <p:cNvSpPr>
            <a:spLocks noChangeArrowheads="1"/>
          </p:cNvSpPr>
          <p:nvPr/>
        </p:nvSpPr>
        <p:spPr bwMode="auto">
          <a:xfrm>
            <a:off x="6846716" y="2608263"/>
            <a:ext cx="385994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82" name="Rectangle 575"/>
          <p:cNvSpPr>
            <a:spLocks noChangeArrowheads="1"/>
          </p:cNvSpPr>
          <p:nvPr/>
        </p:nvSpPr>
        <p:spPr bwMode="auto">
          <a:xfrm>
            <a:off x="6927651" y="2655888"/>
            <a:ext cx="25487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Bertie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83" name="Rectangle 577"/>
          <p:cNvSpPr>
            <a:spLocks noChangeArrowheads="1"/>
          </p:cNvSpPr>
          <p:nvPr/>
        </p:nvSpPr>
        <p:spPr bwMode="auto">
          <a:xfrm>
            <a:off x="6846718" y="2994026"/>
            <a:ext cx="2709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Martin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84" name="Rectangle 578"/>
          <p:cNvSpPr>
            <a:spLocks noChangeArrowheads="1"/>
          </p:cNvSpPr>
          <p:nvPr/>
        </p:nvSpPr>
        <p:spPr bwMode="auto">
          <a:xfrm>
            <a:off x="6533876" y="3206750"/>
            <a:ext cx="29105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85" name="Rectangle 579"/>
          <p:cNvSpPr>
            <a:spLocks noChangeArrowheads="1"/>
          </p:cNvSpPr>
          <p:nvPr/>
        </p:nvSpPr>
        <p:spPr bwMode="auto">
          <a:xfrm>
            <a:off x="6639712" y="3254376"/>
            <a:ext cx="14587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Pitt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86" name="Rectangle 580"/>
          <p:cNvSpPr>
            <a:spLocks noChangeArrowheads="1"/>
          </p:cNvSpPr>
          <p:nvPr/>
        </p:nvSpPr>
        <p:spPr bwMode="auto">
          <a:xfrm>
            <a:off x="6196130" y="3292478"/>
            <a:ext cx="43424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87" name="Rectangle 581"/>
          <p:cNvSpPr>
            <a:spLocks noChangeArrowheads="1"/>
          </p:cNvSpPr>
          <p:nvPr/>
        </p:nvSpPr>
        <p:spPr bwMode="auto">
          <a:xfrm>
            <a:off x="6294185" y="3402014"/>
            <a:ext cx="26609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Greene</a:t>
            </a:r>
            <a:endParaRPr lang="en-US" sz="6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88" name="Rectangle 582"/>
          <p:cNvSpPr>
            <a:spLocks noChangeArrowheads="1"/>
          </p:cNvSpPr>
          <p:nvPr/>
        </p:nvSpPr>
        <p:spPr bwMode="auto">
          <a:xfrm>
            <a:off x="5954884" y="3100388"/>
            <a:ext cx="42179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89" name="Rectangle 583"/>
          <p:cNvSpPr>
            <a:spLocks noChangeArrowheads="1"/>
          </p:cNvSpPr>
          <p:nvPr/>
        </p:nvSpPr>
        <p:spPr bwMode="auto">
          <a:xfrm>
            <a:off x="6045158" y="3143251"/>
            <a:ext cx="2949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Wilson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90" name="Rectangle 584"/>
          <p:cNvSpPr>
            <a:spLocks noChangeArrowheads="1"/>
          </p:cNvSpPr>
          <p:nvPr/>
        </p:nvSpPr>
        <p:spPr bwMode="auto">
          <a:xfrm>
            <a:off x="5992239" y="2738438"/>
            <a:ext cx="35486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91" name="Rectangle 585"/>
          <p:cNvSpPr>
            <a:spLocks noChangeArrowheads="1"/>
          </p:cNvSpPr>
          <p:nvPr/>
        </p:nvSpPr>
        <p:spPr bwMode="auto">
          <a:xfrm>
            <a:off x="6073173" y="2786063"/>
            <a:ext cx="2180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Nash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92" name="Rectangle 586"/>
          <p:cNvSpPr>
            <a:spLocks noChangeArrowheads="1"/>
          </p:cNvSpPr>
          <p:nvPr/>
        </p:nvSpPr>
        <p:spPr bwMode="auto">
          <a:xfrm>
            <a:off x="5615584" y="2638425"/>
            <a:ext cx="46848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93" name="Rectangle 587"/>
          <p:cNvSpPr>
            <a:spLocks noChangeArrowheads="1"/>
          </p:cNvSpPr>
          <p:nvPr/>
        </p:nvSpPr>
        <p:spPr bwMode="auto">
          <a:xfrm>
            <a:off x="5694962" y="2686051"/>
            <a:ext cx="34945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Franklin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94" name="Rectangle 588"/>
          <p:cNvSpPr>
            <a:spLocks noChangeArrowheads="1"/>
          </p:cNvSpPr>
          <p:nvPr/>
        </p:nvSpPr>
        <p:spPr bwMode="auto">
          <a:xfrm>
            <a:off x="5780564" y="2174875"/>
            <a:ext cx="435799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95" name="Rectangle 589"/>
          <p:cNvSpPr>
            <a:spLocks noChangeArrowheads="1"/>
          </p:cNvSpPr>
          <p:nvPr/>
        </p:nvSpPr>
        <p:spPr bwMode="auto">
          <a:xfrm>
            <a:off x="5861499" y="2222501"/>
            <a:ext cx="30938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Warren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96" name="Rectangle 590"/>
          <p:cNvSpPr>
            <a:spLocks noChangeArrowheads="1"/>
          </p:cNvSpPr>
          <p:nvPr/>
        </p:nvSpPr>
        <p:spPr bwMode="auto">
          <a:xfrm>
            <a:off x="6182122" y="2395538"/>
            <a:ext cx="42179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97" name="Rectangle 591"/>
          <p:cNvSpPr>
            <a:spLocks noChangeArrowheads="1"/>
          </p:cNvSpPr>
          <p:nvPr/>
        </p:nvSpPr>
        <p:spPr bwMode="auto">
          <a:xfrm>
            <a:off x="6272396" y="2443163"/>
            <a:ext cx="2949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Halifax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98" name="Rectangle 592"/>
          <p:cNvSpPr>
            <a:spLocks noChangeArrowheads="1"/>
          </p:cNvSpPr>
          <p:nvPr/>
        </p:nvSpPr>
        <p:spPr bwMode="auto">
          <a:xfrm>
            <a:off x="6258387" y="2090738"/>
            <a:ext cx="6568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299" name="Rectangle 593"/>
          <p:cNvSpPr>
            <a:spLocks noChangeArrowheads="1"/>
          </p:cNvSpPr>
          <p:nvPr/>
        </p:nvSpPr>
        <p:spPr bwMode="auto">
          <a:xfrm>
            <a:off x="6339322" y="2138363"/>
            <a:ext cx="56265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Northampton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00" name="Rectangle 594"/>
          <p:cNvSpPr>
            <a:spLocks noChangeArrowheads="1"/>
          </p:cNvSpPr>
          <p:nvPr/>
        </p:nvSpPr>
        <p:spPr bwMode="auto">
          <a:xfrm>
            <a:off x="6202356" y="2855913"/>
            <a:ext cx="607006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01" name="Rectangle 595"/>
          <p:cNvSpPr>
            <a:spLocks noChangeArrowheads="1"/>
          </p:cNvSpPr>
          <p:nvPr/>
        </p:nvSpPr>
        <p:spPr bwMode="auto">
          <a:xfrm>
            <a:off x="6297298" y="2908301"/>
            <a:ext cx="50654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Edgecombe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02" name="Rectangle 596"/>
          <p:cNvSpPr>
            <a:spLocks noChangeArrowheads="1"/>
          </p:cNvSpPr>
          <p:nvPr/>
        </p:nvSpPr>
        <p:spPr bwMode="auto">
          <a:xfrm>
            <a:off x="5615583" y="2312988"/>
            <a:ext cx="393776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03" name="Rectangle 597"/>
          <p:cNvSpPr>
            <a:spLocks noChangeArrowheads="1"/>
          </p:cNvSpPr>
          <p:nvPr/>
        </p:nvSpPr>
        <p:spPr bwMode="auto">
          <a:xfrm>
            <a:off x="5696518" y="2360613"/>
            <a:ext cx="26289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Vance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04" name="Rectangle 599"/>
          <p:cNvSpPr>
            <a:spLocks noChangeArrowheads="1"/>
          </p:cNvSpPr>
          <p:nvPr/>
        </p:nvSpPr>
        <p:spPr bwMode="auto">
          <a:xfrm>
            <a:off x="5201574" y="2774951"/>
            <a:ext cx="3382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Durham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05" name="Rectangle 601"/>
          <p:cNvSpPr>
            <a:spLocks noChangeArrowheads="1"/>
          </p:cNvSpPr>
          <p:nvPr/>
        </p:nvSpPr>
        <p:spPr bwMode="auto">
          <a:xfrm rot="5400000">
            <a:off x="4677916" y="2756016"/>
            <a:ext cx="42319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Alamance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06" name="Rectangle 602"/>
          <p:cNvSpPr>
            <a:spLocks noChangeArrowheads="1"/>
          </p:cNvSpPr>
          <p:nvPr/>
        </p:nvSpPr>
        <p:spPr bwMode="auto">
          <a:xfrm>
            <a:off x="5078617" y="3805238"/>
            <a:ext cx="62257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07" name="Rectangle 603"/>
          <p:cNvSpPr>
            <a:spLocks noChangeArrowheads="1"/>
          </p:cNvSpPr>
          <p:nvPr/>
        </p:nvSpPr>
        <p:spPr bwMode="auto">
          <a:xfrm>
            <a:off x="5159552" y="3871915"/>
            <a:ext cx="44884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Cumberland</a:t>
            </a:r>
            <a:endParaRPr lang="en-US" sz="6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08" name="Rectangle 604"/>
          <p:cNvSpPr>
            <a:spLocks noChangeArrowheads="1"/>
          </p:cNvSpPr>
          <p:nvPr/>
        </p:nvSpPr>
        <p:spPr bwMode="auto">
          <a:xfrm>
            <a:off x="7153333" y="2855913"/>
            <a:ext cx="61323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09" name="Rectangle 605"/>
          <p:cNvSpPr>
            <a:spLocks noChangeArrowheads="1"/>
          </p:cNvSpPr>
          <p:nvPr/>
        </p:nvSpPr>
        <p:spPr bwMode="auto">
          <a:xfrm>
            <a:off x="7232710" y="2903538"/>
            <a:ext cx="51296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Washington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10" name="Rectangle 606"/>
          <p:cNvSpPr>
            <a:spLocks noChangeArrowheads="1"/>
          </p:cNvSpPr>
          <p:nvPr/>
        </p:nvSpPr>
        <p:spPr bwMode="auto">
          <a:xfrm>
            <a:off x="7654501" y="2120900"/>
            <a:ext cx="51362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11" name="Rectangle 607"/>
          <p:cNvSpPr>
            <a:spLocks noChangeArrowheads="1"/>
          </p:cNvSpPr>
          <p:nvPr/>
        </p:nvSpPr>
        <p:spPr bwMode="auto">
          <a:xfrm rot="3086899">
            <a:off x="7728080" y="2190073"/>
            <a:ext cx="39914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Currituck</a:t>
            </a:r>
            <a:endParaRPr lang="en-US" sz="24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12" name="Rectangle 608"/>
          <p:cNvSpPr>
            <a:spLocks noChangeArrowheads="1"/>
          </p:cNvSpPr>
          <p:nvPr/>
        </p:nvSpPr>
        <p:spPr bwMode="auto">
          <a:xfrm>
            <a:off x="7368118" y="1741488"/>
            <a:ext cx="599224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13" name="Rectangle 609"/>
          <p:cNvSpPr>
            <a:spLocks noChangeArrowheads="1"/>
          </p:cNvSpPr>
          <p:nvPr/>
        </p:nvSpPr>
        <p:spPr bwMode="auto">
          <a:xfrm rot="2616343">
            <a:off x="7450853" y="2155699"/>
            <a:ext cx="30457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Camden</a:t>
            </a:r>
            <a:endParaRPr lang="en-US" sz="6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14" name="Rectangle 610"/>
          <p:cNvSpPr>
            <a:spLocks noChangeArrowheads="1"/>
          </p:cNvSpPr>
          <p:nvPr/>
        </p:nvSpPr>
        <p:spPr bwMode="auto">
          <a:xfrm>
            <a:off x="7360338" y="1806575"/>
            <a:ext cx="60700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15" name="Rectangle 611"/>
          <p:cNvSpPr>
            <a:spLocks noChangeArrowheads="1"/>
          </p:cNvSpPr>
          <p:nvPr/>
        </p:nvSpPr>
        <p:spPr bwMode="auto">
          <a:xfrm rot="2515262">
            <a:off x="7444275" y="2377949"/>
            <a:ext cx="43601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 dirty="0">
                <a:solidFill>
                  <a:srgbClr val="000000"/>
                </a:solidFill>
                <a:effectLst/>
                <a:cs typeface="+mn-cs"/>
              </a:rPr>
              <a:t>Pasquotank</a:t>
            </a:r>
            <a:endParaRPr lang="en-US" sz="600" b="1" dirty="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16" name="Rectangle 612"/>
          <p:cNvSpPr>
            <a:spLocks noChangeArrowheads="1"/>
          </p:cNvSpPr>
          <p:nvPr/>
        </p:nvSpPr>
        <p:spPr bwMode="auto">
          <a:xfrm>
            <a:off x="7301192" y="2470150"/>
            <a:ext cx="61478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17" name="Rectangle 613"/>
          <p:cNvSpPr>
            <a:spLocks noChangeArrowheads="1"/>
          </p:cNvSpPr>
          <p:nvPr/>
        </p:nvSpPr>
        <p:spPr bwMode="auto">
          <a:xfrm rot="2580000">
            <a:off x="7350236" y="2419351"/>
            <a:ext cx="359417" cy="153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500" b="1" dirty="0">
                <a:solidFill>
                  <a:srgbClr val="000000"/>
                </a:solidFill>
                <a:effectLst/>
                <a:cs typeface="+mn-cs"/>
              </a:rPr>
              <a:t>Perquimans</a:t>
            </a:r>
            <a:endParaRPr lang="en-US" sz="500" b="1" dirty="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18" name="Rectangle 614"/>
          <p:cNvSpPr>
            <a:spLocks noChangeArrowheads="1"/>
          </p:cNvSpPr>
          <p:nvPr/>
        </p:nvSpPr>
        <p:spPr bwMode="auto">
          <a:xfrm>
            <a:off x="7245162" y="2611438"/>
            <a:ext cx="502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19" name="Rectangle 615"/>
          <p:cNvSpPr>
            <a:spLocks noChangeArrowheads="1"/>
          </p:cNvSpPr>
          <p:nvPr/>
        </p:nvSpPr>
        <p:spPr bwMode="auto">
          <a:xfrm rot="5400000">
            <a:off x="7178573" y="2527173"/>
            <a:ext cx="29815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Chowan</a:t>
            </a:r>
            <a:endParaRPr lang="en-US" sz="6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20" name="Rectangle 616"/>
          <p:cNvSpPr>
            <a:spLocks noChangeArrowheads="1"/>
          </p:cNvSpPr>
          <p:nvPr/>
        </p:nvSpPr>
        <p:spPr bwMode="auto">
          <a:xfrm>
            <a:off x="6163446" y="4778378"/>
            <a:ext cx="47782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21" name="Rectangle 617"/>
          <p:cNvSpPr>
            <a:spLocks noChangeArrowheads="1"/>
          </p:cNvSpPr>
          <p:nvPr/>
        </p:nvSpPr>
        <p:spPr bwMode="auto">
          <a:xfrm>
            <a:off x="6210138" y="4791076"/>
            <a:ext cx="18434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New</a:t>
            </a:r>
            <a:endParaRPr lang="en-US" sz="24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22" name="Rectangle 618"/>
          <p:cNvSpPr>
            <a:spLocks noChangeArrowheads="1"/>
          </p:cNvSpPr>
          <p:nvPr/>
        </p:nvSpPr>
        <p:spPr bwMode="auto">
          <a:xfrm>
            <a:off x="6244380" y="4897438"/>
            <a:ext cx="35747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Hanover</a:t>
            </a:r>
            <a:endParaRPr lang="en-US" sz="24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23" name="Rectangle 619"/>
          <p:cNvSpPr>
            <a:spLocks noChangeArrowheads="1"/>
          </p:cNvSpPr>
          <p:nvPr/>
        </p:nvSpPr>
        <p:spPr bwMode="auto">
          <a:xfrm>
            <a:off x="4765776" y="3135313"/>
            <a:ext cx="4996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24" name="Rectangle 620"/>
          <p:cNvSpPr>
            <a:spLocks noChangeArrowheads="1"/>
          </p:cNvSpPr>
          <p:nvPr/>
        </p:nvSpPr>
        <p:spPr bwMode="auto">
          <a:xfrm>
            <a:off x="4845153" y="3182938"/>
            <a:ext cx="38311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700" b="1">
                <a:solidFill>
                  <a:srgbClr val="000000"/>
                </a:solidFill>
                <a:effectLst/>
                <a:cs typeface="+mn-cs"/>
              </a:rPr>
              <a:t>Chatham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25" name="Rectangle 621"/>
          <p:cNvSpPr>
            <a:spLocks noChangeArrowheads="1"/>
          </p:cNvSpPr>
          <p:nvPr/>
        </p:nvSpPr>
        <p:spPr bwMode="auto">
          <a:xfrm>
            <a:off x="4692625" y="2262188"/>
            <a:ext cx="45603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26" name="Rectangle 622"/>
          <p:cNvSpPr>
            <a:spLocks noChangeArrowheads="1"/>
          </p:cNvSpPr>
          <p:nvPr/>
        </p:nvSpPr>
        <p:spPr bwMode="auto">
          <a:xfrm>
            <a:off x="4790678" y="2271716"/>
            <a:ext cx="2869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Caswell</a:t>
            </a:r>
            <a:endParaRPr lang="en-US" sz="6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27" name="Rectangle 624"/>
          <p:cNvSpPr>
            <a:spLocks noChangeArrowheads="1"/>
          </p:cNvSpPr>
          <p:nvPr/>
        </p:nvSpPr>
        <p:spPr bwMode="auto">
          <a:xfrm>
            <a:off x="3220245" y="2138366"/>
            <a:ext cx="3670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600" b="1">
                <a:solidFill>
                  <a:srgbClr val="000000"/>
                </a:solidFill>
                <a:effectLst/>
                <a:cs typeface="+mn-cs"/>
              </a:rPr>
              <a:t>Alleghany</a:t>
            </a:r>
            <a:endParaRPr lang="en-US" sz="2400" b="1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28" name="Text Box 638"/>
          <p:cNvSpPr txBox="1">
            <a:spLocks noChangeArrowheads="1"/>
          </p:cNvSpPr>
          <p:nvPr/>
        </p:nvSpPr>
        <p:spPr bwMode="auto">
          <a:xfrm>
            <a:off x="1480163" y="914403"/>
            <a:ext cx="6683291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ffectLst/>
                <a:latin typeface="Felix Titling" pitchFamily="82" charset="0"/>
                <a:cs typeface="+mn-cs"/>
              </a:rPr>
              <a:t>Counties reporting written regulations prohibiting </a:t>
            </a:r>
            <a:br>
              <a:rPr lang="en-US" sz="1600">
                <a:solidFill>
                  <a:srgbClr val="000000"/>
                </a:solidFill>
                <a:effectLst/>
                <a:latin typeface="Felix Titling" pitchFamily="82" charset="0"/>
                <a:cs typeface="+mn-cs"/>
              </a:rPr>
            </a:br>
            <a:r>
              <a:rPr lang="en-US" sz="1600">
                <a:solidFill>
                  <a:srgbClr val="000000"/>
                </a:solidFill>
                <a:effectLst/>
                <a:latin typeface="Felix Titling" pitchFamily="82" charset="0"/>
                <a:cs typeface="+mn-cs"/>
              </a:rPr>
              <a:t>smoking or tobacco use in all county buildings</a:t>
            </a:r>
          </a:p>
        </p:txBody>
      </p:sp>
      <p:sp>
        <p:nvSpPr>
          <p:cNvPr id="2329" name="Text Box 711"/>
          <p:cNvSpPr txBox="1">
            <a:spLocks noChangeArrowheads="1"/>
          </p:cNvSpPr>
          <p:nvPr/>
        </p:nvSpPr>
        <p:spPr bwMode="auto">
          <a:xfrm>
            <a:off x="505839" y="4897440"/>
            <a:ext cx="3469272" cy="646331"/>
          </a:xfrm>
          <a:prstGeom prst="rect">
            <a:avLst/>
          </a:prstGeom>
          <a:solidFill>
            <a:srgbClr val="66FFCC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effectLst/>
                <a:cs typeface="+mn-cs"/>
              </a:rPr>
              <a:t>Indicates Comprehensive Board of Health Rule </a:t>
            </a:r>
            <a:r>
              <a:rPr lang="en-US" sz="1200" u="sng">
                <a:solidFill>
                  <a:srgbClr val="000000"/>
                </a:solidFill>
                <a:effectLst/>
                <a:cs typeface="+mn-cs"/>
              </a:rPr>
              <a:t>or</a:t>
            </a:r>
            <a:r>
              <a:rPr lang="en-US" sz="1200">
                <a:solidFill>
                  <a:srgbClr val="000000"/>
                </a:solidFill>
                <a:effectLst/>
                <a:cs typeface="+mn-cs"/>
              </a:rPr>
              <a:t> </a:t>
            </a:r>
            <a:br>
              <a:rPr lang="en-US" sz="1200">
                <a:solidFill>
                  <a:srgbClr val="000000"/>
                </a:solidFill>
                <a:effectLst/>
                <a:cs typeface="+mn-cs"/>
              </a:rPr>
            </a:br>
            <a:r>
              <a:rPr lang="en-US" sz="1200">
                <a:solidFill>
                  <a:srgbClr val="000000"/>
                </a:solidFill>
                <a:effectLst/>
                <a:cs typeface="+mn-cs"/>
              </a:rPr>
              <a:t>Comprehensive County Commission Ordinance</a:t>
            </a:r>
            <a:endParaRPr lang="en-US" sz="240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  <p:sp>
        <p:nvSpPr>
          <p:cNvPr id="2330" name="Text Box 712"/>
          <p:cNvSpPr txBox="1">
            <a:spLocks noChangeArrowheads="1"/>
          </p:cNvSpPr>
          <p:nvPr/>
        </p:nvSpPr>
        <p:spPr bwMode="auto">
          <a:xfrm>
            <a:off x="522959" y="4298950"/>
            <a:ext cx="3466160" cy="274638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effectLst/>
                <a:cs typeface="+mn-cs"/>
              </a:rPr>
              <a:t>Indicates County buildings only</a:t>
            </a:r>
          </a:p>
        </p:txBody>
      </p:sp>
      <p:sp>
        <p:nvSpPr>
          <p:cNvPr id="2331" name="Text Box 713"/>
          <p:cNvSpPr txBox="1">
            <a:spLocks noChangeArrowheads="1"/>
          </p:cNvSpPr>
          <p:nvPr/>
        </p:nvSpPr>
        <p:spPr bwMode="auto">
          <a:xfrm>
            <a:off x="6264613" y="6400800"/>
            <a:ext cx="261168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March 2012</a:t>
            </a:r>
          </a:p>
        </p:txBody>
      </p:sp>
      <p:sp>
        <p:nvSpPr>
          <p:cNvPr id="2332" name="TextBox 326"/>
          <p:cNvSpPr txBox="1">
            <a:spLocks noChangeArrowheads="1"/>
          </p:cNvSpPr>
          <p:nvPr/>
        </p:nvSpPr>
        <p:spPr bwMode="auto">
          <a:xfrm>
            <a:off x="505840" y="5715003"/>
            <a:ext cx="458211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effectLst/>
              </a:rPr>
              <a:t>Information based on statewide surveys conducted in 2008, 2010, and 2011.  Please contact TPCB with questions, or to provide updated information.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smtClean="0"/>
              <a:t>Smoke-free or Tobacco-free Grounds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County: 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are currently </a:t>
            </a:r>
            <a:r>
              <a:rPr lang="en-US" b="1" dirty="0" smtClean="0">
                <a:solidFill>
                  <a:srgbClr val="FFFF00"/>
                </a:solidFill>
              </a:rPr>
              <a:t>12 </a:t>
            </a:r>
            <a:r>
              <a:rPr lang="en-US" b="1" dirty="0">
                <a:solidFill>
                  <a:srgbClr val="FFFF00"/>
                </a:solidFill>
              </a:rPr>
              <a:t>counties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that have 100% smoke-free or tobacco-free grounds  (buildings that are already smoke free)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Municipal: </a:t>
            </a:r>
            <a:br>
              <a:rPr lang="en-US" b="1" dirty="0" smtClean="0"/>
            </a:br>
            <a:r>
              <a:rPr lang="en-US" dirty="0" smtClean="0"/>
              <a:t>There are currently at least </a:t>
            </a:r>
            <a:r>
              <a:rPr lang="en-US" b="1" dirty="0" smtClean="0">
                <a:solidFill>
                  <a:srgbClr val="FFFF00"/>
                </a:solidFill>
              </a:rPr>
              <a:t>33</a:t>
            </a:r>
            <a:r>
              <a:rPr lang="en-US" b="1" dirty="0">
                <a:solidFill>
                  <a:srgbClr val="FFFF00"/>
                </a:solidFill>
              </a:rPr>
              <a:t> municipalities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with 100% smoke-free or tobacco-free grounds. 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27432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There are increases in parks, recreation areas, or other limited grounds policies that are not reflected in these numbers.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0" name="Chart Placeholder 3"/>
          <p:cNvSpPr>
            <a:spLocks noGrp="1" noTextEdit="1"/>
          </p:cNvSpPr>
          <p:nvPr>
            <p:ph type="chart" sz="half" idx="2"/>
          </p:nvPr>
        </p:nvSpPr>
        <p:spPr/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652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14400"/>
            <a:ext cx="8686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Tobacco Prevention and Control Branch has a “Toolkit” to assist local governments as they begin the process of creating local smoke-free and/or tobacco-free regulations. The items available in this toolkit include: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en-US" sz="2400" dirty="0" smtClean="0"/>
              <a:t>Health Effects of Secondhand Smoke Exposure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en-US" sz="2400" dirty="0" smtClean="0"/>
              <a:t>Costs of On-the-Job Tobacco Use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en-US" sz="2400" dirty="0" smtClean="0"/>
              <a:t>Benefits of a Tobacco-free Workplace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en-US" sz="2400" dirty="0" smtClean="0"/>
              <a:t>Process for Developing and Implementing Local Regulations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en-US" sz="2400" dirty="0" smtClean="0"/>
              <a:t>Model Ordinances and Rules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en-US" sz="2400" dirty="0" smtClean="0"/>
              <a:t>Sample Timeline for Implementation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en-US" sz="2400" dirty="0" smtClean="0"/>
              <a:t>Cessation/Support for Employees Who Use Tobacco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en-US" sz="2400" dirty="0" smtClean="0"/>
              <a:t>Sample Signs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defRPr/>
            </a:pPr>
            <a:r>
              <a:rPr lang="en-US" sz="2400" dirty="0" smtClean="0"/>
              <a:t>Sample Pocket cards and Business Cards as Compliance Aids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458200" cy="6432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The NC League of Municipalities reviewed the model municipal ordinances listed below and the NC Association of County Commissioners reviewed the county model ordinances.</a:t>
            </a:r>
          </a:p>
          <a:p>
            <a:pPr>
              <a:defRPr/>
            </a:pPr>
            <a:endParaRPr lang="en-US" sz="1600" b="1" dirty="0"/>
          </a:p>
          <a:p>
            <a:pPr algn="ctr">
              <a:defRPr/>
            </a:pPr>
            <a:r>
              <a:rPr lang="en-US" sz="1600" b="1" dirty="0">
                <a:solidFill>
                  <a:srgbClr val="FFFF00"/>
                </a:solidFill>
              </a:rPr>
              <a:t>Model City Ordinances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</a:p>
          <a:p>
            <a:pPr lvl="1" algn="ctr">
              <a:defRPr/>
            </a:pPr>
            <a:r>
              <a:rPr lang="en-US" sz="1600" dirty="0"/>
              <a:t>Grounds </a:t>
            </a:r>
          </a:p>
          <a:p>
            <a:pPr lvl="1" algn="ctr">
              <a:defRPr/>
            </a:pPr>
            <a:r>
              <a:rPr lang="en-US" sz="1600" dirty="0"/>
              <a:t>Public Places</a:t>
            </a:r>
          </a:p>
          <a:p>
            <a:pPr lvl="1" algn="ctr">
              <a:defRPr/>
            </a:pPr>
            <a:r>
              <a:rPr lang="en-US" sz="1600" dirty="0"/>
              <a:t>Parks</a:t>
            </a:r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r>
              <a:rPr lang="en-US" sz="1600" b="1" dirty="0">
                <a:solidFill>
                  <a:srgbClr val="FFFF00"/>
                </a:solidFill>
              </a:rPr>
              <a:t>Model County Ordinances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</a:p>
          <a:p>
            <a:pPr lvl="1" algn="ctr">
              <a:defRPr/>
            </a:pPr>
            <a:r>
              <a:rPr lang="en-US" sz="1600" dirty="0"/>
              <a:t>Grounds </a:t>
            </a:r>
          </a:p>
          <a:p>
            <a:pPr lvl="1" algn="ctr">
              <a:defRPr/>
            </a:pPr>
            <a:r>
              <a:rPr lang="en-US" sz="1600" dirty="0"/>
              <a:t>Public Places</a:t>
            </a:r>
          </a:p>
          <a:p>
            <a:pPr lvl="1" algn="ctr">
              <a:defRPr/>
            </a:pPr>
            <a:r>
              <a:rPr lang="en-US" sz="1600" dirty="0"/>
              <a:t>Parks </a:t>
            </a:r>
          </a:p>
          <a:p>
            <a:pPr lvl="1" algn="ctr">
              <a:defRPr/>
            </a:pPr>
            <a:r>
              <a:rPr lang="en-US" sz="1600" dirty="0"/>
              <a:t>Approval of Board of Health Rules </a:t>
            </a:r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r>
              <a:rPr lang="en-US" sz="1600" b="1" dirty="0">
                <a:solidFill>
                  <a:srgbClr val="FFFF00"/>
                </a:solidFill>
              </a:rPr>
              <a:t>Board of Health Rules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</a:p>
          <a:p>
            <a:pPr lvl="1" algn="ctr">
              <a:defRPr/>
            </a:pPr>
            <a:r>
              <a:rPr lang="en-US" sz="1600" dirty="0"/>
              <a:t>Grounds </a:t>
            </a:r>
          </a:p>
          <a:p>
            <a:pPr lvl="1" algn="ctr">
              <a:defRPr/>
            </a:pPr>
            <a:r>
              <a:rPr lang="en-US" sz="1600" dirty="0"/>
              <a:t>Public Places </a:t>
            </a:r>
          </a:p>
          <a:p>
            <a:pPr lvl="1" algn="ctr">
              <a:defRPr/>
            </a:pPr>
            <a:r>
              <a:rPr lang="en-US" sz="1600" dirty="0"/>
              <a:t>Parks</a:t>
            </a:r>
          </a:p>
          <a:p>
            <a:pPr algn="ctr">
              <a:defRPr/>
            </a:pPr>
            <a:endParaRPr lang="en-US" sz="1600" b="1" dirty="0"/>
          </a:p>
          <a:p>
            <a:pPr algn="ctr">
              <a:defRPr/>
            </a:pPr>
            <a:r>
              <a:rPr lang="en-US" sz="1600" b="1" dirty="0">
                <a:solidFill>
                  <a:srgbClr val="FFFF00"/>
                </a:solidFill>
              </a:rPr>
              <a:t>Resolutions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</a:p>
          <a:p>
            <a:pPr lvl="1" algn="ctr">
              <a:defRPr/>
            </a:pPr>
            <a:r>
              <a:rPr lang="en-US" sz="1600" dirty="0"/>
              <a:t>BOH Parks and Recreation</a:t>
            </a:r>
          </a:p>
          <a:p>
            <a:pPr lvl="1" algn="ctr">
              <a:defRPr/>
            </a:pPr>
            <a:r>
              <a:rPr lang="en-US" sz="1600" dirty="0"/>
              <a:t>BOH Overall Authority</a:t>
            </a:r>
          </a:p>
          <a:p>
            <a:pPr lvl="1" algn="ctr">
              <a:defRPr/>
            </a:pPr>
            <a:r>
              <a:rPr lang="en-US" sz="1600" dirty="0"/>
              <a:t>City Committee Parks and Recreation </a:t>
            </a:r>
          </a:p>
          <a:p>
            <a:pPr lvl="1" algn="ctr">
              <a:defRPr/>
            </a:pPr>
            <a:r>
              <a:rPr lang="en-US" sz="1600" dirty="0"/>
              <a:t>County Committee Parks and Recreation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tx1"/>
                </a:solidFill>
                <a:latin typeface="Verdana" pitchFamily="34" charset="0"/>
              </a:rPr>
              <a:t>What G.S.</a:t>
            </a:r>
            <a:r>
              <a:rPr lang="en-US" sz="3600" smtClean="0">
                <a:effectLst/>
              </a:rPr>
              <a:t>130A-498</a:t>
            </a:r>
            <a:r>
              <a:rPr lang="en-US" sz="3600" b="1" smtClean="0">
                <a:effectLst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Verdana" pitchFamily="34" charset="0"/>
              </a:rPr>
              <a:t>Means for Local Government</a:t>
            </a:r>
            <a:endParaRPr lang="en-US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Expands local governments’ authority to regulate smoking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Expands authority to regulate smoking on government grounds and for certain enclosed public places.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Became effective January 2, 2010</a:t>
            </a:r>
            <a:r>
              <a:rPr lang="en-US" sz="3000" dirty="0" smtClean="0">
                <a:latin typeface="Arial Unicode MS" pitchFamily="34" charset="-128"/>
              </a:rPr>
              <a:t>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6324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/>
              </a:rPr>
              <a:t>http://www.ncga.state.nc.us/Sessions/2009/Bills/House/PDF/H2v10.pdf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cs typeface="Tahoma" pitchFamily="34" charset="0"/>
              </a:rPr>
              <a:t>How do you enforce this policy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39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/>
              <a:t>“</a:t>
            </a:r>
            <a:r>
              <a:rPr lang="en-US" sz="2800" b="1" i="1" dirty="0" smtClean="0"/>
              <a:t>Enforcement </a:t>
            </a:r>
            <a:r>
              <a:rPr lang="en-US" sz="2800" dirty="0" smtClean="0"/>
              <a:t>" is really a misnomer </a:t>
            </a:r>
            <a:r>
              <a:rPr lang="en-US" sz="2800" dirty="0" smtClean="0">
                <a:sym typeface="Symbol"/>
              </a:rPr>
              <a:t>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/>
              <a:t>you’re really after compliance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/>
              <a:t>Most folks comply with policies </a:t>
            </a:r>
            <a:r>
              <a:rPr lang="en-US" sz="2800" b="1" dirty="0" smtClean="0"/>
              <a:t>provided</a:t>
            </a:r>
            <a:r>
              <a:rPr lang="en-US" sz="2800" dirty="0" smtClean="0"/>
              <a:t> they know those policies exist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/>
              <a:t>Public awareness and clear communications are key elements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/>
              <a:t>If individuals violate the policy, what do you do? Simply remind them.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4"/>
          <p:cNvGrpSpPr>
            <a:grpSpLocks/>
          </p:cNvGrpSpPr>
          <p:nvPr/>
        </p:nvGrpSpPr>
        <p:grpSpPr bwMode="auto">
          <a:xfrm>
            <a:off x="762000" y="381000"/>
            <a:ext cx="4800600" cy="2895600"/>
            <a:chOff x="480" y="240"/>
            <a:chExt cx="3024" cy="1824"/>
          </a:xfrm>
        </p:grpSpPr>
        <p:pic>
          <p:nvPicPr>
            <p:cNvPr id="23558" name="Picture 5" descr="Clouds - ways to relax"/>
            <p:cNvPicPr>
              <a:picLocks noChangeAspect="1" noChangeArrowheads="1"/>
            </p:cNvPicPr>
            <p:nvPr/>
          </p:nvPicPr>
          <p:blipFill>
            <a:blip r:embed="rId2" r:link="rId3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480" y="240"/>
              <a:ext cx="3024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559" name="Group 13"/>
            <p:cNvGrpSpPr>
              <a:grpSpLocks/>
            </p:cNvGrpSpPr>
            <p:nvPr/>
          </p:nvGrpSpPr>
          <p:grpSpPr bwMode="auto">
            <a:xfrm>
              <a:off x="528" y="347"/>
              <a:ext cx="2928" cy="1621"/>
              <a:chOff x="528" y="347"/>
              <a:chExt cx="2928" cy="1621"/>
            </a:xfrm>
          </p:grpSpPr>
          <p:sp>
            <p:nvSpPr>
              <p:cNvPr id="2056" name="Text Box 7"/>
              <p:cNvSpPr txBox="1">
                <a:spLocks noChangeArrowheads="1"/>
              </p:cNvSpPr>
              <p:nvPr/>
            </p:nvSpPr>
            <p:spPr bwMode="auto">
              <a:xfrm>
                <a:off x="528" y="347"/>
                <a:ext cx="2928" cy="1621"/>
              </a:xfrm>
              <a:prstGeom prst="rect">
                <a:avLst/>
              </a:prstGeom>
              <a:noFill/>
              <a:ln w="25400" algn="ctr">
                <a:solidFill>
                  <a:srgbClr val="FFFFFF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    </a:t>
                </a:r>
              </a:p>
              <a:p>
                <a:pPr>
                  <a:defRPr/>
                </a:pPr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 WE  ARE</a:t>
                </a:r>
                <a:r>
                  <a:rPr lang="en-US" b="1">
                    <a:solidFill>
                      <a:srgbClr val="000000"/>
                    </a:solidFill>
                    <a:latin typeface="Garamond" pitchFamily="18" charset="0"/>
                  </a:rPr>
                  <a:t>             	</a:t>
                </a:r>
                <a:endParaRPr lang="en-US" b="1">
                  <a:solidFill>
                    <a:schemeClr val="bg2"/>
                  </a:solidFill>
                  <a:latin typeface="Garamond" pitchFamily="18" charset="0"/>
                </a:endParaRPr>
              </a:p>
              <a:p>
                <a:pPr>
                  <a:defRPr/>
                </a:pPr>
                <a:r>
                  <a:rPr lang="en-US" sz="1200" b="1">
                    <a:solidFill>
                      <a:srgbClr val="000000"/>
                    </a:solidFill>
                    <a:latin typeface="Times New Roman" pitchFamily="18" charset="0"/>
                  </a:rPr>
                  <a:t>    </a:t>
                </a:r>
              </a:p>
              <a:p>
                <a:pPr>
                  <a:defRPr/>
                </a:pPr>
                <a:r>
                  <a:rPr lang="en-US" sz="1200" b="1">
                    <a:solidFill>
                      <a:srgbClr val="000000"/>
                    </a:solidFill>
                    <a:latin typeface="Times New Roman" pitchFamily="18" charset="0"/>
                  </a:rPr>
                  <a:t>    </a:t>
                </a:r>
              </a:p>
              <a:p>
                <a:pPr>
                  <a:defRPr/>
                </a:pPr>
                <a:r>
                  <a:rPr lang="en-US" sz="1200" b="1">
                    <a:solidFill>
                      <a:srgbClr val="000000"/>
                    </a:solidFill>
                    <a:latin typeface="Times New Roman" pitchFamily="18" charset="0"/>
                  </a:rPr>
                  <a:t>    </a:t>
                </a:r>
              </a:p>
              <a:p>
                <a:pPr>
                  <a:defRPr/>
                </a:pPr>
                <a:r>
                  <a:rPr lang="en-US" sz="1200" b="1">
                    <a:solidFill>
                      <a:srgbClr val="000000"/>
                    </a:solidFill>
                    <a:latin typeface="Times New Roman" pitchFamily="18" charset="0"/>
                  </a:rPr>
                  <a:t>    </a:t>
                </a:r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Thank you for not using tobacco</a:t>
                </a:r>
              </a:p>
              <a:p>
                <a:pPr>
                  <a:defRPr/>
                </a:pPr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  products on our campus, and for</a:t>
                </a:r>
              </a:p>
              <a:p>
                <a:pPr>
                  <a:defRPr/>
                </a:pPr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  helping  to make NC healthier for</a:t>
                </a:r>
              </a:p>
              <a:p>
                <a:pPr>
                  <a:defRPr/>
                </a:pPr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  all!</a:t>
                </a:r>
              </a:p>
              <a:p>
                <a:pPr>
                  <a:defRPr/>
                </a:pPr>
                <a:endParaRPr lang="en-US" sz="2000">
                  <a:latin typeface="Garamond" pitchFamily="18" charset="0"/>
                </a:endParaRPr>
              </a:p>
            </p:txBody>
          </p:sp>
          <p:sp>
            <p:nvSpPr>
              <p:cNvPr id="2057" name="Text Box 8"/>
              <p:cNvSpPr txBox="1">
                <a:spLocks noChangeArrowheads="1"/>
              </p:cNvSpPr>
              <p:nvPr/>
            </p:nvSpPr>
            <p:spPr bwMode="auto">
              <a:xfrm>
                <a:off x="1433" y="441"/>
                <a:ext cx="191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1">
                    <a:latin typeface="Garamond" pitchFamily="18" charset="0"/>
                  </a:rPr>
                  <a:t>Tobacco</a:t>
                </a:r>
                <a:r>
                  <a:rPr lang="en-US" b="1">
                    <a:latin typeface="Garamond" pitchFamily="18" charset="0"/>
                  </a:rPr>
                  <a:t> </a:t>
                </a:r>
                <a:r>
                  <a:rPr lang="en-US" sz="4800" b="1" i="1">
                    <a:latin typeface="Garamond" pitchFamily="18" charset="0"/>
                  </a:rPr>
                  <a:t>f</a:t>
                </a:r>
                <a:r>
                  <a:rPr lang="en-US" sz="2000" b="1">
                    <a:latin typeface="Garamond" pitchFamily="18" charset="0"/>
                  </a:rPr>
                  <a:t>ree</a:t>
                </a:r>
              </a:p>
            </p:txBody>
          </p:sp>
        </p:grpSp>
      </p:grpSp>
      <p:grpSp>
        <p:nvGrpSpPr>
          <p:cNvPr id="23555" name="Group 12"/>
          <p:cNvGrpSpPr>
            <a:grpSpLocks/>
          </p:cNvGrpSpPr>
          <p:nvPr/>
        </p:nvGrpSpPr>
        <p:grpSpPr bwMode="auto">
          <a:xfrm>
            <a:off x="2514600" y="3581400"/>
            <a:ext cx="4799013" cy="2897188"/>
            <a:chOff x="1584" y="2256"/>
            <a:chExt cx="3023" cy="1825"/>
          </a:xfrm>
          <a:solidFill>
            <a:schemeClr val="tx1"/>
          </a:solidFill>
        </p:grpSpPr>
        <p:sp>
          <p:nvSpPr>
            <p:cNvPr id="2052" name="Text Box 9"/>
            <p:cNvSpPr txBox="1">
              <a:spLocks noChangeArrowheads="1"/>
            </p:cNvSpPr>
            <p:nvPr/>
          </p:nvSpPr>
          <p:spPr bwMode="auto">
            <a:xfrm>
              <a:off x="1584" y="2256"/>
              <a:ext cx="3023" cy="1825"/>
            </a:xfrm>
            <a:prstGeom prst="rect">
              <a:avLst/>
            </a:prstGeom>
            <a:grpFill/>
            <a:ln w="28575" algn="ctr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b="1" dirty="0">
                <a:solidFill>
                  <a:srgbClr val="000000"/>
                </a:solidFill>
                <a:latin typeface="Garamond" pitchFamily="18" charset="0"/>
              </a:endParaRPr>
            </a:p>
            <a:p>
              <a:pPr>
                <a:defRPr/>
              </a:pPr>
              <a:endParaRPr lang="en-US" sz="900" b="1" dirty="0">
                <a:solidFill>
                  <a:srgbClr val="000000"/>
                </a:solidFill>
                <a:latin typeface="Garamond" pitchFamily="18" charset="0"/>
              </a:endParaRPr>
            </a:p>
            <a:p>
              <a:pPr>
                <a:defRPr/>
              </a:pPr>
              <a:r>
                <a:rPr lang="en-US" sz="1400" b="1" dirty="0">
                  <a:solidFill>
                    <a:srgbClr val="002060"/>
                  </a:solidFill>
                  <a:latin typeface="Garamond" pitchFamily="18" charset="0"/>
                </a:rPr>
                <a:t>If you want to quit smoking or using spit tobacco, call </a:t>
              </a:r>
              <a:r>
                <a:rPr lang="en-US" sz="1400" b="1" dirty="0" err="1">
                  <a:solidFill>
                    <a:srgbClr val="002060"/>
                  </a:solidFill>
                  <a:latin typeface="Garamond" pitchFamily="18" charset="0"/>
                </a:rPr>
                <a:t>QuitlineNC</a:t>
              </a:r>
              <a:r>
                <a:rPr lang="en-US" sz="1400" b="1" dirty="0">
                  <a:solidFill>
                    <a:srgbClr val="002060"/>
                  </a:solidFill>
                  <a:latin typeface="Garamond" pitchFamily="18" charset="0"/>
                </a:rPr>
                <a:t> at 1-800-QUIT-NOW (1-800-784-8669) or visit, www.QuitlineNC.com  for information.</a:t>
              </a:r>
              <a:endParaRPr lang="en-US" sz="1400" b="1" i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en-US" sz="1400" b="1" i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en-US" sz="1400" b="1" dirty="0" err="1" smtClean="0">
                  <a:solidFill>
                    <a:srgbClr val="002060"/>
                  </a:solidFill>
                  <a:latin typeface="Garamond" pitchFamily="18" charset="0"/>
                </a:rPr>
                <a:t>QuitlineNC</a:t>
              </a:r>
              <a:r>
                <a:rPr lang="en-US" sz="1400" b="1" dirty="0" smtClean="0">
                  <a:solidFill>
                    <a:srgbClr val="002060"/>
                  </a:solidFill>
                  <a:latin typeface="Garamond" pitchFamily="18" charset="0"/>
                </a:rPr>
                <a:t>  </a:t>
              </a:r>
              <a:r>
                <a:rPr lang="en-US" sz="1400" b="1" dirty="0">
                  <a:solidFill>
                    <a:srgbClr val="002060"/>
                  </a:solidFill>
                  <a:latin typeface="Garamond" pitchFamily="18" charset="0"/>
                </a:rPr>
                <a:t>is FREE, confidential and open 24 hours a day.</a:t>
              </a:r>
              <a:endParaRPr lang="en-US" sz="1400" dirty="0">
                <a:solidFill>
                  <a:srgbClr val="002060"/>
                </a:solidFill>
                <a:latin typeface="Garamond" pitchFamily="18" charset="0"/>
              </a:endParaRPr>
            </a:p>
            <a:p>
              <a:pPr>
                <a:defRPr/>
              </a:pPr>
              <a:endParaRPr lang="en-US" sz="1400" i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en-US" sz="1400" i="1" dirty="0">
                <a:latin typeface="Garamond" pitchFamily="18" charset="0"/>
              </a:endParaRPr>
            </a:p>
            <a:p>
              <a:pPr>
                <a:defRPr/>
              </a:pPr>
              <a:endParaRPr lang="en-US" sz="1400" i="1" dirty="0">
                <a:latin typeface="Garamond" pitchFamily="18" charset="0"/>
              </a:endParaRPr>
            </a:p>
            <a:p>
              <a:pPr>
                <a:defRPr/>
              </a:pPr>
              <a:r>
                <a:rPr lang="en-US" sz="1400" i="1" dirty="0">
                  <a:latin typeface="Garamond" pitchFamily="18" charset="0"/>
                </a:rPr>
                <a:t>(logo)</a:t>
              </a:r>
            </a:p>
            <a:p>
              <a:pPr>
                <a:defRPr/>
              </a:pPr>
              <a:endParaRPr lang="en-US" sz="1400" dirty="0">
                <a:latin typeface="Garamond" pitchFamily="18" charset="0"/>
              </a:endParaRPr>
            </a:p>
          </p:txBody>
        </p:sp>
        <p:pic>
          <p:nvPicPr>
            <p:cNvPr id="23557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8" y="3408"/>
              <a:ext cx="413" cy="5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382000" cy="46101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Local Government Tobacco-Free Implementation Toolkit</a:t>
            </a:r>
            <a:br>
              <a:rPr lang="en-US" sz="2400" dirty="0" smtClean="0"/>
            </a:br>
            <a:endParaRPr lang="en-US" sz="2000" dirty="0" smtClean="0">
              <a:hlinkClick r:id="rId2"/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FFFF00"/>
                </a:solidFill>
                <a:hlinkClick r:id="rId2"/>
              </a:rPr>
              <a:t>http://www.tobaccopreventionandcontrol.ncdhhs.gov/lgtoolkit/index.htm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UNC School of Government Webinar Series</a:t>
            </a:r>
          </a:p>
          <a:p>
            <a:pPr>
              <a:defRPr/>
            </a:pPr>
            <a:endParaRPr lang="en-US" sz="2400" dirty="0" smtClean="0"/>
          </a:p>
          <a:p>
            <a:pPr lvl="1">
              <a:defRPr/>
            </a:pPr>
            <a:r>
              <a:rPr lang="en-US" sz="2400" dirty="0" smtClean="0">
                <a:hlinkClick r:id="rId3"/>
              </a:rPr>
              <a:t>http://www.sog.unc.edu/programs/ncphl/SmokingRegulation/webinar_series.html</a:t>
            </a:r>
            <a:endParaRPr lang="en-US" sz="24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Further Information or Assistance from the Tobacco Prevention and Control Branch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49530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Sally Herndon, M.P.H.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Branch Head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(919) 707-5401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hlinkClick r:id="rId2"/>
              </a:rPr>
              <a:t>sally.herndon@dhhs.nc.gov</a:t>
            </a:r>
            <a:endParaRPr lang="en-US" sz="2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Anna Stein, J.D.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Attorney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(919) 707-5406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hlinkClick r:id="rId3"/>
              </a:rPr>
              <a:t>anna.stein@dhhs.nc.gov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43400" y="1652588"/>
            <a:ext cx="4572000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/>
              <a:t>Jim D. Martin, </a:t>
            </a:r>
            <a:r>
              <a:rPr lang="en-US" sz="2000" dirty="0" smtClean="0"/>
              <a:t>M.S.</a:t>
            </a: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/>
              <a:t> Director of Policy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/>
              <a:t> (919) 707-5404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jim.martin@dhhs.nc.gov</a:t>
            </a:r>
            <a:endParaRPr lang="en-US" sz="2000" dirty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/>
              <a:t>Elisabeth K. Constandy, </a:t>
            </a:r>
            <a:r>
              <a:rPr lang="en-US" sz="2000" dirty="0" smtClean="0"/>
              <a:t>M.S. </a:t>
            </a: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/>
              <a:t>Director of Program Development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/>
              <a:t>(910) 790-6007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hlinkClick r:id="rId5"/>
              </a:rPr>
              <a:t>elisabeth.constandy@dhhs.nc.gov</a:t>
            </a:r>
            <a:endParaRPr lang="en-US" sz="2000" dirty="0"/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09600"/>
            <a:ext cx="7010400" cy="5730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″Local government” </a:t>
            </a:r>
            <a:r>
              <a:rPr lang="en-US" sz="2400" dirty="0"/>
              <a:t>– A local political subdivision of this State, an airport authority, or an authority or body created by an ordinance, joint resolution, or rules of any such entity.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400" dirty="0"/>
              <a:t>Local Governments that will most likely create smoke-free or tobacco-free laws:</a:t>
            </a:r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 City Council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 Board of County Commissioners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 Airport Authority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 Local Board of Health and District Board of </a:t>
            </a:r>
            <a:br>
              <a:rPr lang="en-US" sz="2400" dirty="0"/>
            </a:br>
            <a:r>
              <a:rPr lang="en-US" sz="2400" dirty="0"/>
              <a:t>  Health  (</a:t>
            </a:r>
            <a:r>
              <a:rPr lang="en-US" sz="2400" i="1" dirty="0"/>
              <a:t>Such rule or policy enacted after July</a:t>
            </a:r>
            <a:br>
              <a:rPr lang="en-US" sz="2400" i="1" dirty="0"/>
            </a:br>
            <a:r>
              <a:rPr lang="en-US" sz="2400" i="1" dirty="0"/>
              <a:t>  1, 2009 must obtain approval of rules by an</a:t>
            </a:r>
            <a:br>
              <a:rPr lang="en-US" sz="2400" i="1" dirty="0"/>
            </a:br>
            <a:r>
              <a:rPr lang="en-US" sz="2400" i="1" dirty="0"/>
              <a:t>  ordinance adopted by the Board of County </a:t>
            </a:r>
            <a:br>
              <a:rPr lang="en-US" sz="2400" i="1" dirty="0"/>
            </a:br>
            <a:r>
              <a:rPr lang="en-US" sz="2400" i="1" dirty="0"/>
              <a:t>  Commissioners--G.S. 130A-498 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57200"/>
            <a:ext cx="8458200" cy="5668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    A local government may adopt and enforce ordinances, board of health rules, and policies restricting or prohibiting smoking/tobacco use that are more restrictive than state law and that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	apply to: 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Local Government Buildings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Local Government Grounds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Local Government Vehicles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Enclosed Public Places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Local Government Buildings 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dirty="0" smtClean="0"/>
              <a:t>“Any building owned, leased or occupied by local government.”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FFFF00"/>
                </a:solidFill>
              </a:rPr>
              <a:t>Local Government Grounds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dirty="0" smtClean="0"/>
              <a:t>“Any unenclosed area owned, leased or occupied by local government</a:t>
            </a:r>
            <a:r>
              <a:rPr lang="en-US" dirty="0" smtClean="0"/>
              <a:t>.”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685800"/>
            <a:ext cx="8229600" cy="49149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Local Government Vehicles</a:t>
            </a:r>
            <a:r>
              <a:rPr lang="en-US" sz="2800" dirty="0" smtClean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“A passenger-carrying vehicle owned, leased, or otherwise controlled by local government and assigned permanently or temporarily by local government to local government employees, agencies, institutions, or facilities for official government business.”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Public Places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“An enclosed area to which the public is invited or in which the public is permitted.”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en-US" sz="2800" b="1" dirty="0" smtClean="0"/>
              <a:t>Can include:  </a:t>
            </a:r>
            <a:r>
              <a:rPr lang="en-US" sz="2800" dirty="0" smtClean="0"/>
              <a:t>Convenience Stores, Retail Stores, Bowling Alleys, etc.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047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 smtClean="0"/>
              <a:t>AREAS A LOCAL SMOKE-FREE ORDINANCE MAY </a:t>
            </a:r>
            <a:r>
              <a:rPr lang="en-US" sz="2400" b="1" u="sng" dirty="0" smtClean="0">
                <a:solidFill>
                  <a:srgbClr val="FFFF00"/>
                </a:solidFill>
              </a:rPr>
              <a:t>NOT</a:t>
            </a:r>
            <a:r>
              <a:rPr lang="en-US" sz="2400" b="1" dirty="0" smtClean="0"/>
              <a:t> COVER </a:t>
            </a:r>
            <a:br>
              <a:rPr lang="en-US" sz="2400" b="1" dirty="0" smtClean="0"/>
            </a:br>
            <a:r>
              <a:rPr lang="en-US" sz="2400" b="1" dirty="0" smtClean="0"/>
              <a:t>(G.S. 130A-498 (b1)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91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200" dirty="0" smtClean="0"/>
              <a:t>Private Residence</a:t>
            </a:r>
          </a:p>
          <a:p>
            <a:pPr eaLnBrk="1" hangingPunct="1">
              <a:defRPr/>
            </a:pPr>
            <a:r>
              <a:rPr lang="en-US" sz="2200" dirty="0" smtClean="0"/>
              <a:t>Private Vehicle</a:t>
            </a:r>
          </a:p>
          <a:p>
            <a:pPr>
              <a:defRPr/>
            </a:pPr>
            <a:r>
              <a:rPr lang="en-US" sz="2200" dirty="0" smtClean="0"/>
              <a:t>Tobacco Shop (subject to limitations provided for in the law)</a:t>
            </a:r>
          </a:p>
          <a:p>
            <a:pPr eaLnBrk="1" hangingPunct="1">
              <a:defRPr/>
            </a:pPr>
            <a:r>
              <a:rPr lang="en-US" sz="2200" dirty="0" smtClean="0"/>
              <a:t>All Premises, Facilities and Vehicles owned, operated or leased by any Tobacco Products Processor or Manufacturer, or any Tobacco Leaf Grower, Processor, or Dealer</a:t>
            </a:r>
          </a:p>
          <a:p>
            <a:pPr eaLnBrk="1" hangingPunct="1">
              <a:defRPr/>
            </a:pPr>
            <a:r>
              <a:rPr lang="en-US" sz="2200" dirty="0" smtClean="0"/>
              <a:t>Cigar Bar, as exempted</a:t>
            </a:r>
          </a:p>
          <a:p>
            <a:pPr eaLnBrk="1" hangingPunct="1">
              <a:defRPr/>
            </a:pPr>
            <a:r>
              <a:rPr lang="en-US" sz="2200" dirty="0" smtClean="0"/>
              <a:t>Private Club—non-profit</a:t>
            </a:r>
          </a:p>
          <a:p>
            <a:pPr eaLnBrk="1" hangingPunct="1">
              <a:defRPr/>
            </a:pPr>
            <a:r>
              <a:rPr lang="en-US" sz="2200" dirty="0" smtClean="0"/>
              <a:t>Designated Smoking Guest Room in a Lodging Establishment</a:t>
            </a:r>
          </a:p>
          <a:p>
            <a:pPr eaLnBrk="1" hangingPunct="1">
              <a:defRPr/>
            </a:pPr>
            <a:r>
              <a:rPr lang="en-US" sz="2200" dirty="0" smtClean="0"/>
              <a:t>Motion Picture, Television, Theater, or other Live Production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Key Findings from the Surgeon General’s Secondhand Smoke Report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229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Secondhand smoke (SHS) </a:t>
            </a:r>
            <a:r>
              <a:rPr lang="en-US" sz="2800" b="1" dirty="0" smtClean="0"/>
              <a:t>causes premature death and disease in non-smokers.</a:t>
            </a:r>
            <a:br>
              <a:rPr lang="en-US" sz="2800" b="1" dirty="0" smtClean="0"/>
            </a:b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Exposure of adults to SHS causes immediate adverse effects</a:t>
            </a:r>
            <a:r>
              <a:rPr lang="en-US" sz="2800" dirty="0" smtClean="0"/>
              <a:t> on the cardiovascular system and causes coronary heart disease and lung cancer.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Children exposed to SHS are at an increased risk for acute respiratory infection, ear problems and asthma.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19200" y="6232525"/>
            <a:ext cx="7162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sz="1000">
                <a:effectLst/>
              </a:rPr>
              <a:t>The Health Consequences of Involuntary Exposure to Tobacco Smoke: A Report of the Surgeon General, U.S. Department of Health and Human Services, October 2006.</a:t>
            </a:r>
          </a:p>
          <a:p>
            <a:pPr>
              <a:spcBef>
                <a:spcPct val="50000"/>
              </a:spcBef>
            </a:pPr>
            <a:endParaRPr lang="en-US" sz="100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Health Care Cost of Smoking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534400" cy="4533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In North Carolina:</a:t>
            </a:r>
          </a:p>
          <a:p>
            <a:pPr lvl="1" eaLnBrk="1" hangingPunct="1">
              <a:defRPr/>
            </a:pPr>
            <a:r>
              <a:rPr lang="en-US" sz="3600" dirty="0" smtClean="0"/>
              <a:t>Total health care costs from smoking: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FF00"/>
                </a:solidFill>
              </a:rPr>
              <a:t>$2.46 billion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FF99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dirty="0" smtClean="0">
              <a:solidFill>
                <a:srgbClr val="FF9900"/>
              </a:solidFill>
            </a:endParaRP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6096000"/>
            <a:ext cx="8229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600">
                <a:effectLst/>
              </a:rPr>
              <a:t>Centers  for Disease Control and Prevention , 2011</a:t>
            </a:r>
          </a:p>
          <a:p>
            <a:pPr>
              <a:spcBef>
                <a:spcPct val="50000"/>
              </a:spcBef>
            </a:pPr>
            <a:endParaRPr lang="en-US" sz="100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3620</TotalTime>
  <Words>948</Words>
  <Application>Microsoft Office PowerPoint</Application>
  <PresentationFormat>On-screen Show (4:3)</PresentationFormat>
  <Paragraphs>298</Paragraphs>
  <Slides>23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Digital Dots</vt:lpstr>
      <vt:lpstr>Default Design</vt:lpstr>
      <vt:lpstr>Acrobat Document</vt:lpstr>
      <vt:lpstr>    Tobacco-free/Smoke-free Local Government Regulations and the Community Transformation Grants </vt:lpstr>
      <vt:lpstr>What G.S.130A-498 Means for Local Government</vt:lpstr>
      <vt:lpstr>Slide 3</vt:lpstr>
      <vt:lpstr>Slide 4</vt:lpstr>
      <vt:lpstr>          Local Government Buildings   “Any building owned, leased or occupied by local government.”    Local Government Grounds  “Any unenclosed area owned, leased or occupied by local government.”   </vt:lpstr>
      <vt:lpstr>Slide 6</vt:lpstr>
      <vt:lpstr>AREAS A LOCAL SMOKE-FREE ORDINANCE MAY NOT COVER  (G.S. 130A-498 (b1)</vt:lpstr>
      <vt:lpstr>Key Findings from the Surgeon General’s Secondhand Smoke Report</vt:lpstr>
      <vt:lpstr>The Health Care Cost of Smoking</vt:lpstr>
      <vt:lpstr>The Health Care Cost of Secondhand Smoke </vt:lpstr>
      <vt:lpstr>The Benefits of Being  Tobacco-Free</vt:lpstr>
      <vt:lpstr>Slide 12</vt:lpstr>
      <vt:lpstr>Community Transformation in  North Carolina</vt:lpstr>
      <vt:lpstr>North Carolina Strategies</vt:lpstr>
      <vt:lpstr>Slide 15</vt:lpstr>
      <vt:lpstr>Smoke-free or Tobacco-free Grounds</vt:lpstr>
      <vt:lpstr>Slide 17</vt:lpstr>
      <vt:lpstr>Resources</vt:lpstr>
      <vt:lpstr>Slide 19</vt:lpstr>
      <vt:lpstr> How do you enforce this policy? </vt:lpstr>
      <vt:lpstr>Slide 21</vt:lpstr>
      <vt:lpstr>Resources</vt:lpstr>
      <vt:lpstr>Further Information or Assistance from the Tobacco Prevention and Control Branch</vt:lpstr>
    </vt:vector>
  </TitlesOfParts>
  <Company>UNC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Smoke-Free Workplace</dc:title>
  <dc:creator>UNC</dc:creator>
  <cp:lastModifiedBy>Lenovo User</cp:lastModifiedBy>
  <cp:revision>93</cp:revision>
  <dcterms:created xsi:type="dcterms:W3CDTF">2007-09-13T19:44:00Z</dcterms:created>
  <dcterms:modified xsi:type="dcterms:W3CDTF">2012-04-25T12:48:02Z</dcterms:modified>
</cp:coreProperties>
</file>