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handoutMasterIdLst>
    <p:handoutMasterId r:id="rId42"/>
  </p:handoutMasterIdLst>
  <p:sldIdLst>
    <p:sldId id="294" r:id="rId3"/>
    <p:sldId id="333" r:id="rId4"/>
    <p:sldId id="334" r:id="rId5"/>
    <p:sldId id="335" r:id="rId6"/>
    <p:sldId id="336" r:id="rId7"/>
    <p:sldId id="338" r:id="rId8"/>
    <p:sldId id="341" r:id="rId9"/>
    <p:sldId id="342" r:id="rId10"/>
    <p:sldId id="343" r:id="rId11"/>
    <p:sldId id="344" r:id="rId12"/>
    <p:sldId id="345" r:id="rId13"/>
    <p:sldId id="346" r:id="rId14"/>
    <p:sldId id="347" r:id="rId15"/>
    <p:sldId id="348" r:id="rId16"/>
    <p:sldId id="349" r:id="rId17"/>
    <p:sldId id="350" r:id="rId18"/>
    <p:sldId id="337" r:id="rId19"/>
    <p:sldId id="352" r:id="rId20"/>
    <p:sldId id="353" r:id="rId21"/>
    <p:sldId id="295" r:id="rId22"/>
    <p:sldId id="301" r:id="rId23"/>
    <p:sldId id="302" r:id="rId24"/>
    <p:sldId id="320" r:id="rId25"/>
    <p:sldId id="307" r:id="rId26"/>
    <p:sldId id="324" r:id="rId27"/>
    <p:sldId id="323" r:id="rId28"/>
    <p:sldId id="339" r:id="rId29"/>
    <p:sldId id="321" r:id="rId30"/>
    <p:sldId id="322" r:id="rId31"/>
    <p:sldId id="332" r:id="rId32"/>
    <p:sldId id="355" r:id="rId33"/>
    <p:sldId id="330" r:id="rId34"/>
    <p:sldId id="329" r:id="rId35"/>
    <p:sldId id="331" r:id="rId36"/>
    <p:sldId id="325" r:id="rId37"/>
    <p:sldId id="327" r:id="rId38"/>
    <p:sldId id="328" r:id="rId39"/>
    <p:sldId id="319" r:id="rId40"/>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8F"/>
    <a:srgbClr val="FFD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83" autoAdjust="0"/>
  </p:normalViewPr>
  <p:slideViewPr>
    <p:cSldViewPr>
      <p:cViewPr>
        <p:scale>
          <a:sx n="83" d="100"/>
          <a:sy n="83" d="100"/>
        </p:scale>
        <p:origin x="-158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4FF146C5-1E1D-4489-AC3F-634E072EDFE5}" type="datetimeFigureOut">
              <a:rPr lang="en-US" smtClean="0"/>
              <a:t>6/24/2015</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925E1C0B-9CC6-4BD9-8C97-CDEB432C9607}" type="slidenum">
              <a:rPr lang="en-US" smtClean="0"/>
              <a:t>‹#›</a:t>
            </a:fld>
            <a:endParaRPr lang="en-US"/>
          </a:p>
        </p:txBody>
      </p:sp>
    </p:spTree>
    <p:extLst>
      <p:ext uri="{BB962C8B-B14F-4D97-AF65-F5344CB8AC3E}">
        <p14:creationId xmlns:p14="http://schemas.microsoft.com/office/powerpoint/2010/main" val="3634176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1028C7C9-C52F-45B8-9CF5-6D1FE22B6594}" type="datetimeFigureOut">
              <a:rPr lang="en-US" smtClean="0"/>
              <a:t>6/24/2015</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749685CE-EC07-4B7B-A54E-2B74CED935F2}" type="slidenum">
              <a:rPr lang="en-US" smtClean="0"/>
              <a:t>‹#›</a:t>
            </a:fld>
            <a:endParaRPr lang="en-US"/>
          </a:p>
        </p:txBody>
      </p:sp>
    </p:spTree>
    <p:extLst>
      <p:ext uri="{BB962C8B-B14F-4D97-AF65-F5344CB8AC3E}">
        <p14:creationId xmlns:p14="http://schemas.microsoft.com/office/powerpoint/2010/main" val="1712460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gallup.com/poll/171710/public-faith-congress-falls-again-hits-historic-low.asp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9971" indent="-291921">
              <a:spcBef>
                <a:spcPct val="30000"/>
              </a:spcBef>
              <a:defRPr sz="1200">
                <a:solidFill>
                  <a:schemeClr val="tx1"/>
                </a:solidFill>
                <a:latin typeface="Calibri" pitchFamily="34" charset="0"/>
              </a:defRPr>
            </a:lvl2pPr>
            <a:lvl3pPr marL="1169312" indent="-233210">
              <a:spcBef>
                <a:spcPct val="30000"/>
              </a:spcBef>
              <a:defRPr sz="1200">
                <a:solidFill>
                  <a:schemeClr val="tx1"/>
                </a:solidFill>
                <a:latin typeface="Calibri" pitchFamily="34" charset="0"/>
              </a:defRPr>
            </a:lvl3pPr>
            <a:lvl4pPr marL="1635732" indent="-233210">
              <a:spcBef>
                <a:spcPct val="30000"/>
              </a:spcBef>
              <a:defRPr sz="1200">
                <a:solidFill>
                  <a:schemeClr val="tx1"/>
                </a:solidFill>
                <a:latin typeface="Calibri" pitchFamily="34" charset="0"/>
              </a:defRPr>
            </a:lvl4pPr>
            <a:lvl5pPr marL="2103782" indent="-233210">
              <a:spcBef>
                <a:spcPct val="30000"/>
              </a:spcBef>
              <a:defRPr sz="1200">
                <a:solidFill>
                  <a:schemeClr val="tx1"/>
                </a:solidFill>
                <a:latin typeface="Calibri" pitchFamily="34" charset="0"/>
              </a:defRPr>
            </a:lvl5pPr>
            <a:lvl6pPr marL="2573464" indent="-233210" eaLnBrk="0" fontAlgn="base" hangingPunct="0">
              <a:spcBef>
                <a:spcPct val="30000"/>
              </a:spcBef>
              <a:spcAft>
                <a:spcPct val="0"/>
              </a:spcAft>
              <a:defRPr sz="1200">
                <a:solidFill>
                  <a:schemeClr val="tx1"/>
                </a:solidFill>
                <a:latin typeface="Calibri" pitchFamily="34" charset="0"/>
              </a:defRPr>
            </a:lvl6pPr>
            <a:lvl7pPr marL="3043145" indent="-233210" eaLnBrk="0" fontAlgn="base" hangingPunct="0">
              <a:spcBef>
                <a:spcPct val="30000"/>
              </a:spcBef>
              <a:spcAft>
                <a:spcPct val="0"/>
              </a:spcAft>
              <a:defRPr sz="1200">
                <a:solidFill>
                  <a:schemeClr val="tx1"/>
                </a:solidFill>
                <a:latin typeface="Calibri" pitchFamily="34" charset="0"/>
              </a:defRPr>
            </a:lvl7pPr>
            <a:lvl8pPr marL="3512827" indent="-233210" eaLnBrk="0" fontAlgn="base" hangingPunct="0">
              <a:spcBef>
                <a:spcPct val="30000"/>
              </a:spcBef>
              <a:spcAft>
                <a:spcPct val="0"/>
              </a:spcAft>
              <a:defRPr sz="1200">
                <a:solidFill>
                  <a:schemeClr val="tx1"/>
                </a:solidFill>
                <a:latin typeface="Calibri" pitchFamily="34" charset="0"/>
              </a:defRPr>
            </a:lvl8pPr>
            <a:lvl9pPr marL="3982508" indent="-233210" eaLnBrk="0" fontAlgn="base" hangingPunct="0">
              <a:spcBef>
                <a:spcPct val="30000"/>
              </a:spcBef>
              <a:spcAft>
                <a:spcPct val="0"/>
              </a:spcAft>
              <a:defRPr sz="1200">
                <a:solidFill>
                  <a:schemeClr val="tx1"/>
                </a:solidFill>
                <a:latin typeface="Calibri" pitchFamily="34" charset="0"/>
              </a:defRPr>
            </a:lvl9pPr>
          </a:lstStyle>
          <a:p>
            <a:pPr>
              <a:spcBef>
                <a:spcPct val="0"/>
              </a:spcBef>
            </a:pPr>
            <a:fld id="{F084084D-66CF-4008-B750-2E2BF0FE78CF}" type="slidenum">
              <a:rPr lang="en-US" altLang="en-US" smtClean="0">
                <a:latin typeface="Arial" charset="0"/>
              </a:rPr>
              <a:pPr>
                <a:spcBef>
                  <a:spcPct val="0"/>
                </a:spcBef>
              </a:pPr>
              <a:t>1</a:t>
            </a:fld>
            <a:endParaRPr lang="en-US" altLang="en-US" smtClean="0">
              <a:latin typeface="Arial" charset="0"/>
            </a:endParaRPr>
          </a:p>
        </p:txBody>
      </p:sp>
    </p:spTree>
    <p:extLst>
      <p:ext uri="{BB962C8B-B14F-4D97-AF65-F5344CB8AC3E}">
        <p14:creationId xmlns:p14="http://schemas.microsoft.com/office/powerpoint/2010/main" val="1839495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No one</a:t>
            </a:r>
            <a:r>
              <a:rPr lang="en-US" baseline="0" dirty="0" smtClean="0"/>
              <a:t> is above the law.</a:t>
            </a:r>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11</a:t>
            </a:fld>
            <a:endParaRPr lang="en-US"/>
          </a:p>
        </p:txBody>
      </p:sp>
    </p:spTree>
    <p:extLst>
      <p:ext uri="{BB962C8B-B14F-4D97-AF65-F5344CB8AC3E}">
        <p14:creationId xmlns:p14="http://schemas.microsoft.com/office/powerpoint/2010/main" val="3580524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Make treaties</a:t>
            </a:r>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12</a:t>
            </a:fld>
            <a:endParaRPr lang="en-US"/>
          </a:p>
        </p:txBody>
      </p:sp>
    </p:spTree>
    <p:extLst>
      <p:ext uri="{BB962C8B-B14F-4D97-AF65-F5344CB8AC3E}">
        <p14:creationId xmlns:p14="http://schemas.microsoft.com/office/powerpoint/2010/main" val="3993108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Run for federal office</a:t>
            </a:r>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13</a:t>
            </a:fld>
            <a:endParaRPr lang="en-US"/>
          </a:p>
        </p:txBody>
      </p:sp>
    </p:spTree>
    <p:extLst>
      <p:ext uri="{BB962C8B-B14F-4D97-AF65-F5344CB8AC3E}">
        <p14:creationId xmlns:p14="http://schemas.microsoft.com/office/powerpoint/2010/main" val="4009391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1787</a:t>
            </a:r>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14</a:t>
            </a:fld>
            <a:endParaRPr lang="en-US"/>
          </a:p>
        </p:txBody>
      </p:sp>
    </p:spTree>
    <p:extLst>
      <p:ext uri="{BB962C8B-B14F-4D97-AF65-F5344CB8AC3E}">
        <p14:creationId xmlns:p14="http://schemas.microsoft.com/office/powerpoint/2010/main" val="1875185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Speaker</a:t>
            </a:r>
            <a:r>
              <a:rPr lang="en-US" baseline="0" dirty="0" smtClean="0"/>
              <a:t> of the House</a:t>
            </a:r>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15</a:t>
            </a:fld>
            <a:endParaRPr lang="en-US"/>
          </a:p>
        </p:txBody>
      </p:sp>
    </p:spTree>
    <p:extLst>
      <p:ext uri="{BB962C8B-B14F-4D97-AF65-F5344CB8AC3E}">
        <p14:creationId xmlns:p14="http://schemas.microsoft.com/office/powerpoint/2010/main" val="2783838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 Benchmarks, IVP and  Our</a:t>
            </a:r>
            <a:r>
              <a:rPr lang="en-US" baseline="0" dirty="0" smtClean="0"/>
              <a:t> Courts</a:t>
            </a:r>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19</a:t>
            </a:fld>
            <a:endParaRPr lang="en-US"/>
          </a:p>
        </p:txBody>
      </p:sp>
    </p:spTree>
    <p:extLst>
      <p:ext uri="{BB962C8B-B14F-4D97-AF65-F5344CB8AC3E}">
        <p14:creationId xmlns:p14="http://schemas.microsoft.com/office/powerpoint/2010/main" val="1239231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9971" indent="-291921">
              <a:spcBef>
                <a:spcPct val="30000"/>
              </a:spcBef>
              <a:defRPr sz="1200">
                <a:solidFill>
                  <a:schemeClr val="tx1"/>
                </a:solidFill>
                <a:latin typeface="Calibri" pitchFamily="34" charset="0"/>
              </a:defRPr>
            </a:lvl2pPr>
            <a:lvl3pPr marL="1169312" indent="-233210">
              <a:spcBef>
                <a:spcPct val="30000"/>
              </a:spcBef>
              <a:defRPr sz="1200">
                <a:solidFill>
                  <a:schemeClr val="tx1"/>
                </a:solidFill>
                <a:latin typeface="Calibri" pitchFamily="34" charset="0"/>
              </a:defRPr>
            </a:lvl3pPr>
            <a:lvl4pPr marL="1635732" indent="-233210">
              <a:spcBef>
                <a:spcPct val="30000"/>
              </a:spcBef>
              <a:defRPr sz="1200">
                <a:solidFill>
                  <a:schemeClr val="tx1"/>
                </a:solidFill>
                <a:latin typeface="Calibri" pitchFamily="34" charset="0"/>
              </a:defRPr>
            </a:lvl4pPr>
            <a:lvl5pPr marL="2103782" indent="-233210">
              <a:spcBef>
                <a:spcPct val="30000"/>
              </a:spcBef>
              <a:defRPr sz="1200">
                <a:solidFill>
                  <a:schemeClr val="tx1"/>
                </a:solidFill>
                <a:latin typeface="Calibri" pitchFamily="34" charset="0"/>
              </a:defRPr>
            </a:lvl5pPr>
            <a:lvl6pPr marL="2573464" indent="-233210" eaLnBrk="0" fontAlgn="base" hangingPunct="0">
              <a:spcBef>
                <a:spcPct val="30000"/>
              </a:spcBef>
              <a:spcAft>
                <a:spcPct val="0"/>
              </a:spcAft>
              <a:defRPr sz="1200">
                <a:solidFill>
                  <a:schemeClr val="tx1"/>
                </a:solidFill>
                <a:latin typeface="Calibri" pitchFamily="34" charset="0"/>
              </a:defRPr>
            </a:lvl6pPr>
            <a:lvl7pPr marL="3043145" indent="-233210" eaLnBrk="0" fontAlgn="base" hangingPunct="0">
              <a:spcBef>
                <a:spcPct val="30000"/>
              </a:spcBef>
              <a:spcAft>
                <a:spcPct val="0"/>
              </a:spcAft>
              <a:defRPr sz="1200">
                <a:solidFill>
                  <a:schemeClr val="tx1"/>
                </a:solidFill>
                <a:latin typeface="Calibri" pitchFamily="34" charset="0"/>
              </a:defRPr>
            </a:lvl7pPr>
            <a:lvl8pPr marL="3512827" indent="-233210" eaLnBrk="0" fontAlgn="base" hangingPunct="0">
              <a:spcBef>
                <a:spcPct val="30000"/>
              </a:spcBef>
              <a:spcAft>
                <a:spcPct val="0"/>
              </a:spcAft>
              <a:defRPr sz="1200">
                <a:solidFill>
                  <a:schemeClr val="tx1"/>
                </a:solidFill>
                <a:latin typeface="Calibri" pitchFamily="34" charset="0"/>
              </a:defRPr>
            </a:lvl8pPr>
            <a:lvl9pPr marL="3982508" indent="-233210" eaLnBrk="0" fontAlgn="base" hangingPunct="0">
              <a:spcBef>
                <a:spcPct val="30000"/>
              </a:spcBef>
              <a:spcAft>
                <a:spcPct val="0"/>
              </a:spcAft>
              <a:defRPr sz="1200">
                <a:solidFill>
                  <a:schemeClr val="tx1"/>
                </a:solidFill>
                <a:latin typeface="Calibri" pitchFamily="34" charset="0"/>
              </a:defRPr>
            </a:lvl9pPr>
          </a:lstStyle>
          <a:p>
            <a:pPr>
              <a:spcBef>
                <a:spcPct val="0"/>
              </a:spcBef>
            </a:pPr>
            <a:fld id="{F4A828EF-E9B6-4380-A518-F03F939093EA}" type="slidenum">
              <a:rPr lang="en-US" altLang="en-US" smtClean="0">
                <a:latin typeface="Arial" charset="0"/>
              </a:rPr>
              <a:pPr>
                <a:spcBef>
                  <a:spcPct val="0"/>
                </a:spcBef>
              </a:pPr>
              <a:t>20</a:t>
            </a:fld>
            <a:endParaRPr lang="en-US" altLang="en-US" smtClean="0">
              <a:latin typeface="Arial" charset="0"/>
            </a:endParaRPr>
          </a:p>
        </p:txBody>
      </p:sp>
    </p:spTree>
    <p:extLst>
      <p:ext uri="{BB962C8B-B14F-4D97-AF65-F5344CB8AC3E}">
        <p14:creationId xmlns:p14="http://schemas.microsoft.com/office/powerpoint/2010/main" val="3537806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Review and modify as needed. Now do icebreaker with matching game and flash cards.</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9971" indent="-291921">
              <a:spcBef>
                <a:spcPct val="30000"/>
              </a:spcBef>
              <a:defRPr sz="1200">
                <a:solidFill>
                  <a:schemeClr val="tx1"/>
                </a:solidFill>
                <a:latin typeface="Calibri" pitchFamily="34" charset="0"/>
              </a:defRPr>
            </a:lvl2pPr>
            <a:lvl3pPr marL="1169312" indent="-233210">
              <a:spcBef>
                <a:spcPct val="30000"/>
              </a:spcBef>
              <a:defRPr sz="1200">
                <a:solidFill>
                  <a:schemeClr val="tx1"/>
                </a:solidFill>
                <a:latin typeface="Calibri" pitchFamily="34" charset="0"/>
              </a:defRPr>
            </a:lvl3pPr>
            <a:lvl4pPr marL="1635732" indent="-233210">
              <a:spcBef>
                <a:spcPct val="30000"/>
              </a:spcBef>
              <a:defRPr sz="1200">
                <a:solidFill>
                  <a:schemeClr val="tx1"/>
                </a:solidFill>
                <a:latin typeface="Calibri" pitchFamily="34" charset="0"/>
              </a:defRPr>
            </a:lvl4pPr>
            <a:lvl5pPr marL="2103782" indent="-233210">
              <a:spcBef>
                <a:spcPct val="30000"/>
              </a:spcBef>
              <a:defRPr sz="1200">
                <a:solidFill>
                  <a:schemeClr val="tx1"/>
                </a:solidFill>
                <a:latin typeface="Calibri" pitchFamily="34" charset="0"/>
              </a:defRPr>
            </a:lvl5pPr>
            <a:lvl6pPr marL="2573464" indent="-233210" eaLnBrk="0" fontAlgn="base" hangingPunct="0">
              <a:spcBef>
                <a:spcPct val="30000"/>
              </a:spcBef>
              <a:spcAft>
                <a:spcPct val="0"/>
              </a:spcAft>
              <a:defRPr sz="1200">
                <a:solidFill>
                  <a:schemeClr val="tx1"/>
                </a:solidFill>
                <a:latin typeface="Calibri" pitchFamily="34" charset="0"/>
              </a:defRPr>
            </a:lvl6pPr>
            <a:lvl7pPr marL="3043145" indent="-233210" eaLnBrk="0" fontAlgn="base" hangingPunct="0">
              <a:spcBef>
                <a:spcPct val="30000"/>
              </a:spcBef>
              <a:spcAft>
                <a:spcPct val="0"/>
              </a:spcAft>
              <a:defRPr sz="1200">
                <a:solidFill>
                  <a:schemeClr val="tx1"/>
                </a:solidFill>
                <a:latin typeface="Calibri" pitchFamily="34" charset="0"/>
              </a:defRPr>
            </a:lvl7pPr>
            <a:lvl8pPr marL="3512827" indent="-233210" eaLnBrk="0" fontAlgn="base" hangingPunct="0">
              <a:spcBef>
                <a:spcPct val="30000"/>
              </a:spcBef>
              <a:spcAft>
                <a:spcPct val="0"/>
              </a:spcAft>
              <a:defRPr sz="1200">
                <a:solidFill>
                  <a:schemeClr val="tx1"/>
                </a:solidFill>
                <a:latin typeface="Calibri" pitchFamily="34" charset="0"/>
              </a:defRPr>
            </a:lvl8pPr>
            <a:lvl9pPr marL="3982508" indent="-233210" eaLnBrk="0" fontAlgn="base" hangingPunct="0">
              <a:spcBef>
                <a:spcPct val="30000"/>
              </a:spcBef>
              <a:spcAft>
                <a:spcPct val="0"/>
              </a:spcAft>
              <a:defRPr sz="1200">
                <a:solidFill>
                  <a:schemeClr val="tx1"/>
                </a:solidFill>
                <a:latin typeface="Calibri" pitchFamily="34" charset="0"/>
              </a:defRPr>
            </a:lvl9pPr>
          </a:lstStyle>
          <a:p>
            <a:pPr>
              <a:spcBef>
                <a:spcPct val="0"/>
              </a:spcBef>
            </a:pPr>
            <a:fld id="{E7A79831-7F61-4232-BAEE-4D7F3E017690}" type="slidenum">
              <a:rPr lang="en-US" altLang="en-US" smtClean="0">
                <a:latin typeface="Arial" charset="0"/>
              </a:rPr>
              <a:pPr>
                <a:spcBef>
                  <a:spcPct val="0"/>
                </a:spcBef>
              </a:pPr>
              <a:t>21</a:t>
            </a:fld>
            <a:endParaRPr lang="en-US" altLang="en-US" smtClean="0">
              <a:latin typeface="Arial" charset="0"/>
            </a:endParaRPr>
          </a:p>
        </p:txBody>
      </p:sp>
    </p:spTree>
    <p:extLst>
      <p:ext uri="{BB962C8B-B14F-4D97-AF65-F5344CB8AC3E}">
        <p14:creationId xmlns:p14="http://schemas.microsoft.com/office/powerpoint/2010/main" val="324521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Benchmarks</a:t>
            </a:r>
            <a:r>
              <a:rPr lang="en-US" baseline="0" dirty="0" smtClean="0"/>
              <a:t> lessons are divided into three categories: Constitution and the Bill of Rights, Courts and the Judicial Branch, and Special Topics</a:t>
            </a:r>
            <a:endParaRPr lang="en-US" dirty="0"/>
          </a:p>
        </p:txBody>
      </p:sp>
      <p:sp>
        <p:nvSpPr>
          <p:cNvPr id="4" name="Slide Number Placeholder 3"/>
          <p:cNvSpPr>
            <a:spLocks noGrp="1"/>
          </p:cNvSpPr>
          <p:nvPr>
            <p:ph type="sldNum" sz="quarter" idx="10"/>
          </p:nvPr>
        </p:nvSpPr>
        <p:spPr/>
        <p:txBody>
          <a:bodyPr/>
          <a:lstStyle/>
          <a:p>
            <a:pPr>
              <a:defRPr/>
            </a:pPr>
            <a:fld id="{C1040167-65B2-4600-B2C9-E36807B7E4EF}" type="slidenum">
              <a:rPr lang="en-US" altLang="en-US" smtClean="0"/>
              <a:pPr>
                <a:defRPr/>
              </a:pPr>
              <a:t>22</a:t>
            </a:fld>
            <a:endParaRPr lang="en-US" altLang="en-US"/>
          </a:p>
        </p:txBody>
      </p:sp>
    </p:spTree>
    <p:extLst>
      <p:ext uri="{BB962C8B-B14F-4D97-AF65-F5344CB8AC3E}">
        <p14:creationId xmlns:p14="http://schemas.microsoft.com/office/powerpoint/2010/main" val="3018860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23</a:t>
            </a:fld>
            <a:endParaRPr lang="en-US"/>
          </a:p>
        </p:txBody>
      </p:sp>
    </p:spTree>
    <p:extLst>
      <p:ext uri="{BB962C8B-B14F-4D97-AF65-F5344CB8AC3E}">
        <p14:creationId xmlns:p14="http://schemas.microsoft.com/office/powerpoint/2010/main" val="3111429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Americans show great uncertainty when it comes to answering basic questions about how their government works, a 2014 national survey conducted by the Annenberg Public Policy Center of the University of Pennsylvania has found.</a:t>
            </a:r>
          </a:p>
          <a:p>
            <a:endParaRPr lang="en-US" altLang="en-US" dirty="0"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9971" indent="-291921">
              <a:spcBef>
                <a:spcPct val="30000"/>
              </a:spcBef>
              <a:defRPr sz="1200">
                <a:solidFill>
                  <a:schemeClr val="tx1"/>
                </a:solidFill>
                <a:latin typeface="Calibri" pitchFamily="34" charset="0"/>
              </a:defRPr>
            </a:lvl2pPr>
            <a:lvl3pPr marL="1169312" indent="-233210">
              <a:spcBef>
                <a:spcPct val="30000"/>
              </a:spcBef>
              <a:defRPr sz="1200">
                <a:solidFill>
                  <a:schemeClr val="tx1"/>
                </a:solidFill>
                <a:latin typeface="Calibri" pitchFamily="34" charset="0"/>
              </a:defRPr>
            </a:lvl3pPr>
            <a:lvl4pPr marL="1635732" indent="-233210">
              <a:spcBef>
                <a:spcPct val="30000"/>
              </a:spcBef>
              <a:defRPr sz="1200">
                <a:solidFill>
                  <a:schemeClr val="tx1"/>
                </a:solidFill>
                <a:latin typeface="Calibri" pitchFamily="34" charset="0"/>
              </a:defRPr>
            </a:lvl4pPr>
            <a:lvl5pPr marL="2103782" indent="-233210">
              <a:spcBef>
                <a:spcPct val="30000"/>
              </a:spcBef>
              <a:defRPr sz="1200">
                <a:solidFill>
                  <a:schemeClr val="tx1"/>
                </a:solidFill>
                <a:latin typeface="Calibri" pitchFamily="34" charset="0"/>
              </a:defRPr>
            </a:lvl5pPr>
            <a:lvl6pPr marL="2573464" indent="-233210" eaLnBrk="0" fontAlgn="base" hangingPunct="0">
              <a:spcBef>
                <a:spcPct val="30000"/>
              </a:spcBef>
              <a:spcAft>
                <a:spcPct val="0"/>
              </a:spcAft>
              <a:defRPr sz="1200">
                <a:solidFill>
                  <a:schemeClr val="tx1"/>
                </a:solidFill>
                <a:latin typeface="Calibri" pitchFamily="34" charset="0"/>
              </a:defRPr>
            </a:lvl6pPr>
            <a:lvl7pPr marL="3043145" indent="-233210" eaLnBrk="0" fontAlgn="base" hangingPunct="0">
              <a:spcBef>
                <a:spcPct val="30000"/>
              </a:spcBef>
              <a:spcAft>
                <a:spcPct val="0"/>
              </a:spcAft>
              <a:defRPr sz="1200">
                <a:solidFill>
                  <a:schemeClr val="tx1"/>
                </a:solidFill>
                <a:latin typeface="Calibri" pitchFamily="34" charset="0"/>
              </a:defRPr>
            </a:lvl7pPr>
            <a:lvl8pPr marL="3512827" indent="-233210" eaLnBrk="0" fontAlgn="base" hangingPunct="0">
              <a:spcBef>
                <a:spcPct val="30000"/>
              </a:spcBef>
              <a:spcAft>
                <a:spcPct val="0"/>
              </a:spcAft>
              <a:defRPr sz="1200">
                <a:solidFill>
                  <a:schemeClr val="tx1"/>
                </a:solidFill>
                <a:latin typeface="Calibri" pitchFamily="34" charset="0"/>
              </a:defRPr>
            </a:lvl8pPr>
            <a:lvl9pPr marL="3982508" indent="-233210" eaLnBrk="0" fontAlgn="base" hangingPunct="0">
              <a:spcBef>
                <a:spcPct val="30000"/>
              </a:spcBef>
              <a:spcAft>
                <a:spcPct val="0"/>
              </a:spcAft>
              <a:defRPr sz="1200">
                <a:solidFill>
                  <a:schemeClr val="tx1"/>
                </a:solidFill>
                <a:latin typeface="Calibri" pitchFamily="34" charset="0"/>
              </a:defRPr>
            </a:lvl9pPr>
          </a:lstStyle>
          <a:p>
            <a:pPr>
              <a:spcBef>
                <a:spcPct val="0"/>
              </a:spcBef>
            </a:pPr>
            <a:fld id="{22909556-16BC-4042-93EB-1062A982A864}" type="slidenum">
              <a:rPr lang="en-US" altLang="en-US" smtClean="0">
                <a:latin typeface="Arial" charset="0"/>
              </a:rPr>
              <a:pPr>
                <a:spcBef>
                  <a:spcPct val="0"/>
                </a:spcBef>
              </a:pPr>
              <a:t>2</a:t>
            </a:fld>
            <a:endParaRPr lang="en-US" altLang="en-US" smtClean="0">
              <a:latin typeface="Arial" charset="0"/>
            </a:endParaRPr>
          </a:p>
        </p:txBody>
      </p:sp>
    </p:spTree>
    <p:extLst>
      <p:ext uri="{BB962C8B-B14F-4D97-AF65-F5344CB8AC3E}">
        <p14:creationId xmlns:p14="http://schemas.microsoft.com/office/powerpoint/2010/main" val="1886646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26</a:t>
            </a:fld>
            <a:endParaRPr lang="en-US"/>
          </a:p>
        </p:txBody>
      </p:sp>
    </p:spTree>
    <p:extLst>
      <p:ext uri="{BB962C8B-B14F-4D97-AF65-F5344CB8AC3E}">
        <p14:creationId xmlns:p14="http://schemas.microsoft.com/office/powerpoint/2010/main" val="4073167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Informed</a:t>
            </a:r>
            <a:r>
              <a:rPr lang="en-US" baseline="0" dirty="0" smtClean="0"/>
              <a:t> Voters Project</a:t>
            </a:r>
            <a:endParaRPr lang="en-US" dirty="0" smtClean="0"/>
          </a:p>
          <a:p>
            <a:r>
              <a:rPr lang="en-US" dirty="0" smtClean="0"/>
              <a:t>The</a:t>
            </a:r>
            <a:r>
              <a:rPr lang="en-US" baseline="0" dirty="0" smtClean="0"/>
              <a:t> educational presentation can be used with adult audiences in a variety of settings. It includes the </a:t>
            </a:r>
            <a:r>
              <a:rPr lang="en-US" baseline="0" dirty="0" err="1" smtClean="0"/>
              <a:t>powerpoint</a:t>
            </a:r>
            <a:r>
              <a:rPr lang="en-US" baseline="0" dirty="0" smtClean="0"/>
              <a:t> and handouts as well as a short video and other resource materials.</a:t>
            </a:r>
            <a:endParaRPr lang="en-US" dirty="0"/>
          </a:p>
        </p:txBody>
      </p:sp>
      <p:sp>
        <p:nvSpPr>
          <p:cNvPr id="4" name="Slide Number Placeholder 3"/>
          <p:cNvSpPr>
            <a:spLocks noGrp="1"/>
          </p:cNvSpPr>
          <p:nvPr>
            <p:ph type="sldNum" sz="quarter" idx="10"/>
          </p:nvPr>
        </p:nvSpPr>
        <p:spPr/>
        <p:txBody>
          <a:bodyPr/>
          <a:lstStyle/>
          <a:p>
            <a:fld id="{F2EAF0B8-FD8E-4786-94F5-F4A382A9FE6E}"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767291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83">
              <a:defRPr/>
            </a:pPr>
            <a:r>
              <a:rPr lang="en-US" baseline="0" dirty="0" smtClean="0"/>
              <a:t>The Informed Voters Project website can be found at ivp.nawj.org. This website contains a wealth of resources with the centerpiece being a video featuring Justice Sandra Day O’Connor., which was funded with a grant from the Florida Bar.</a:t>
            </a:r>
            <a:endParaRPr lang="en-US" dirty="0" smtClean="0"/>
          </a:p>
          <a:p>
            <a:pPr defTabSz="929683">
              <a:defRPr/>
            </a:pPr>
            <a:r>
              <a:rPr lang="en-US" baseline="0" dirty="0" smtClean="0"/>
              <a:t>I urge you to spend time after the training exploring the website content and resources. </a:t>
            </a:r>
            <a:endParaRPr lang="en-US" dirty="0"/>
          </a:p>
        </p:txBody>
      </p:sp>
      <p:sp>
        <p:nvSpPr>
          <p:cNvPr id="4" name="Slide Number Placeholder 3"/>
          <p:cNvSpPr>
            <a:spLocks noGrp="1"/>
          </p:cNvSpPr>
          <p:nvPr>
            <p:ph type="sldNum" sz="quarter" idx="10"/>
          </p:nvPr>
        </p:nvSpPr>
        <p:spPr/>
        <p:txBody>
          <a:bodyPr/>
          <a:lstStyle/>
          <a:p>
            <a:fld id="{F2EAF0B8-FD8E-4786-94F5-F4A382A9FE6E}"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761369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partnership initiative created by Florida Supreme Court Justice R. Fred Lewis.  Partners judges and attorneys with schools state wide. Provides training, lessons, etc.</a:t>
            </a:r>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32</a:t>
            </a:fld>
            <a:endParaRPr lang="en-US"/>
          </a:p>
        </p:txBody>
      </p:sp>
    </p:spTree>
    <p:extLst>
      <p:ext uri="{BB962C8B-B14F-4D97-AF65-F5344CB8AC3E}">
        <p14:creationId xmlns:p14="http://schemas.microsoft.com/office/powerpoint/2010/main" val="3602556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national civics site which includes games and lessons for use with middle school and other grade levels.  SDO</a:t>
            </a:r>
            <a:r>
              <a:rPr lang="en-US" baseline="0" dirty="0" smtClean="0"/>
              <a:t> spearheaded. This site has excellent resources.</a:t>
            </a:r>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33</a:t>
            </a:fld>
            <a:endParaRPr lang="en-US"/>
          </a:p>
        </p:txBody>
      </p:sp>
    </p:spTree>
    <p:extLst>
      <p:ext uri="{BB962C8B-B14F-4D97-AF65-F5344CB8AC3E}">
        <p14:creationId xmlns:p14="http://schemas.microsoft.com/office/powerpoint/2010/main" val="3792727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In Florida FLREA works to educate</a:t>
            </a:r>
            <a:r>
              <a:rPr lang="en-US" altLang="en-US" baseline="0" dirty="0" smtClean="0"/>
              <a:t> the public ….works in cooperation with the State Bar and courts. In NC the state bar and the NC Civic Education Consortium are other resources.</a:t>
            </a:r>
            <a:endParaRPr lang="en-US" altLang="en-US" dirty="0"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006EB4-4A80-43D2-A813-C6D91FE68953}" type="slidenum">
              <a:rPr lang="en-US" smtClean="0"/>
              <a:pPr fontAlgn="base">
                <a:spcBef>
                  <a:spcPct val="0"/>
                </a:spcBef>
                <a:spcAft>
                  <a:spcPct val="0"/>
                </a:spcAft>
                <a:defRPr/>
              </a:pPr>
              <a:t>35</a:t>
            </a:fld>
            <a:endParaRPr lang="en-US" dirty="0" smtClean="0"/>
          </a:p>
        </p:txBody>
      </p:sp>
    </p:spTree>
    <p:extLst>
      <p:ext uri="{BB962C8B-B14F-4D97-AF65-F5344CB8AC3E}">
        <p14:creationId xmlns:p14="http://schemas.microsoft.com/office/powerpoint/2010/main" val="3641872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to let students experience the justice system using simulations.</a:t>
            </a:r>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36</a:t>
            </a:fld>
            <a:endParaRPr lang="en-US"/>
          </a:p>
        </p:txBody>
      </p:sp>
    </p:spTree>
    <p:extLst>
      <p:ext uri="{BB962C8B-B14F-4D97-AF65-F5344CB8AC3E}">
        <p14:creationId xmlns:p14="http://schemas.microsoft.com/office/powerpoint/2010/main" val="3507857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Preparing teachers to teach effectively about the Courts. In Florida all seven Supreme</a:t>
            </a:r>
            <a:r>
              <a:rPr lang="en-US" baseline="0" dirty="0" smtClean="0"/>
              <a:t> Court Justices participate as faculty. FLREA administers the program and also serves as faculty. North Carolina has a similar institute for teachers. Local courts could host similar types of programs.</a:t>
            </a:r>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37</a:t>
            </a:fld>
            <a:endParaRPr lang="en-US"/>
          </a:p>
        </p:txBody>
      </p:sp>
    </p:spTree>
    <p:extLst>
      <p:ext uri="{BB962C8B-B14F-4D97-AF65-F5344CB8AC3E}">
        <p14:creationId xmlns:p14="http://schemas.microsoft.com/office/powerpoint/2010/main" val="895733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9971" indent="-291921">
              <a:spcBef>
                <a:spcPct val="30000"/>
              </a:spcBef>
              <a:defRPr sz="1200">
                <a:solidFill>
                  <a:schemeClr val="tx1"/>
                </a:solidFill>
                <a:latin typeface="Calibri" pitchFamily="34" charset="0"/>
              </a:defRPr>
            </a:lvl2pPr>
            <a:lvl3pPr marL="1169312" indent="-233210">
              <a:spcBef>
                <a:spcPct val="30000"/>
              </a:spcBef>
              <a:defRPr sz="1200">
                <a:solidFill>
                  <a:schemeClr val="tx1"/>
                </a:solidFill>
                <a:latin typeface="Calibri" pitchFamily="34" charset="0"/>
              </a:defRPr>
            </a:lvl3pPr>
            <a:lvl4pPr marL="1635732" indent="-233210">
              <a:spcBef>
                <a:spcPct val="30000"/>
              </a:spcBef>
              <a:defRPr sz="1200">
                <a:solidFill>
                  <a:schemeClr val="tx1"/>
                </a:solidFill>
                <a:latin typeface="Calibri" pitchFamily="34" charset="0"/>
              </a:defRPr>
            </a:lvl4pPr>
            <a:lvl5pPr marL="2103782" indent="-233210">
              <a:spcBef>
                <a:spcPct val="30000"/>
              </a:spcBef>
              <a:defRPr sz="1200">
                <a:solidFill>
                  <a:schemeClr val="tx1"/>
                </a:solidFill>
                <a:latin typeface="Calibri" pitchFamily="34" charset="0"/>
              </a:defRPr>
            </a:lvl5pPr>
            <a:lvl6pPr marL="2573464" indent="-233210" eaLnBrk="0" fontAlgn="base" hangingPunct="0">
              <a:spcBef>
                <a:spcPct val="30000"/>
              </a:spcBef>
              <a:spcAft>
                <a:spcPct val="0"/>
              </a:spcAft>
              <a:defRPr sz="1200">
                <a:solidFill>
                  <a:schemeClr val="tx1"/>
                </a:solidFill>
                <a:latin typeface="Calibri" pitchFamily="34" charset="0"/>
              </a:defRPr>
            </a:lvl6pPr>
            <a:lvl7pPr marL="3043145" indent="-233210" eaLnBrk="0" fontAlgn="base" hangingPunct="0">
              <a:spcBef>
                <a:spcPct val="30000"/>
              </a:spcBef>
              <a:spcAft>
                <a:spcPct val="0"/>
              </a:spcAft>
              <a:defRPr sz="1200">
                <a:solidFill>
                  <a:schemeClr val="tx1"/>
                </a:solidFill>
                <a:latin typeface="Calibri" pitchFamily="34" charset="0"/>
              </a:defRPr>
            </a:lvl7pPr>
            <a:lvl8pPr marL="3512827" indent="-233210" eaLnBrk="0" fontAlgn="base" hangingPunct="0">
              <a:spcBef>
                <a:spcPct val="30000"/>
              </a:spcBef>
              <a:spcAft>
                <a:spcPct val="0"/>
              </a:spcAft>
              <a:defRPr sz="1200">
                <a:solidFill>
                  <a:schemeClr val="tx1"/>
                </a:solidFill>
                <a:latin typeface="Calibri" pitchFamily="34" charset="0"/>
              </a:defRPr>
            </a:lvl8pPr>
            <a:lvl9pPr marL="3982508" indent="-233210" eaLnBrk="0" fontAlgn="base" hangingPunct="0">
              <a:spcBef>
                <a:spcPct val="30000"/>
              </a:spcBef>
              <a:spcAft>
                <a:spcPct val="0"/>
              </a:spcAft>
              <a:defRPr sz="1200">
                <a:solidFill>
                  <a:schemeClr val="tx1"/>
                </a:solidFill>
                <a:latin typeface="Calibri" pitchFamily="34" charset="0"/>
              </a:defRPr>
            </a:lvl9pPr>
          </a:lstStyle>
          <a:p>
            <a:pPr>
              <a:spcBef>
                <a:spcPct val="0"/>
              </a:spcBef>
            </a:pPr>
            <a:fld id="{EA502C8A-E955-4CAE-9122-6394DD8A1B6E}" type="slidenum">
              <a:rPr lang="en-US" altLang="en-US" smtClean="0">
                <a:latin typeface="Arial" charset="0"/>
              </a:rPr>
              <a:pPr>
                <a:spcBef>
                  <a:spcPct val="0"/>
                </a:spcBef>
              </a:pPr>
              <a:t>38</a:t>
            </a:fld>
            <a:endParaRPr lang="en-US" altLang="en-US" smtClean="0">
              <a:latin typeface="Arial" charset="0"/>
            </a:endParaRPr>
          </a:p>
        </p:txBody>
      </p:sp>
    </p:spTree>
    <p:extLst>
      <p:ext uri="{BB962C8B-B14F-4D97-AF65-F5344CB8AC3E}">
        <p14:creationId xmlns:p14="http://schemas.microsoft.com/office/powerpoint/2010/main" val="297010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9971" indent="-291921">
              <a:spcBef>
                <a:spcPct val="30000"/>
              </a:spcBef>
              <a:defRPr sz="1200">
                <a:solidFill>
                  <a:schemeClr val="tx1"/>
                </a:solidFill>
                <a:latin typeface="Calibri" pitchFamily="34" charset="0"/>
              </a:defRPr>
            </a:lvl2pPr>
            <a:lvl3pPr marL="1169312" indent="-233210">
              <a:spcBef>
                <a:spcPct val="30000"/>
              </a:spcBef>
              <a:defRPr sz="1200">
                <a:solidFill>
                  <a:schemeClr val="tx1"/>
                </a:solidFill>
                <a:latin typeface="Calibri" pitchFamily="34" charset="0"/>
              </a:defRPr>
            </a:lvl3pPr>
            <a:lvl4pPr marL="1635732" indent="-233210">
              <a:spcBef>
                <a:spcPct val="30000"/>
              </a:spcBef>
              <a:defRPr sz="1200">
                <a:solidFill>
                  <a:schemeClr val="tx1"/>
                </a:solidFill>
                <a:latin typeface="Calibri" pitchFamily="34" charset="0"/>
              </a:defRPr>
            </a:lvl4pPr>
            <a:lvl5pPr marL="2103782" indent="-233210">
              <a:spcBef>
                <a:spcPct val="30000"/>
              </a:spcBef>
              <a:defRPr sz="1200">
                <a:solidFill>
                  <a:schemeClr val="tx1"/>
                </a:solidFill>
                <a:latin typeface="Calibri" pitchFamily="34" charset="0"/>
              </a:defRPr>
            </a:lvl5pPr>
            <a:lvl6pPr marL="2573464" indent="-233210" eaLnBrk="0" fontAlgn="base" hangingPunct="0">
              <a:spcBef>
                <a:spcPct val="30000"/>
              </a:spcBef>
              <a:spcAft>
                <a:spcPct val="0"/>
              </a:spcAft>
              <a:defRPr sz="1200">
                <a:solidFill>
                  <a:schemeClr val="tx1"/>
                </a:solidFill>
                <a:latin typeface="Calibri" pitchFamily="34" charset="0"/>
              </a:defRPr>
            </a:lvl6pPr>
            <a:lvl7pPr marL="3043145" indent="-233210" eaLnBrk="0" fontAlgn="base" hangingPunct="0">
              <a:spcBef>
                <a:spcPct val="30000"/>
              </a:spcBef>
              <a:spcAft>
                <a:spcPct val="0"/>
              </a:spcAft>
              <a:defRPr sz="1200">
                <a:solidFill>
                  <a:schemeClr val="tx1"/>
                </a:solidFill>
                <a:latin typeface="Calibri" pitchFamily="34" charset="0"/>
              </a:defRPr>
            </a:lvl7pPr>
            <a:lvl8pPr marL="3512827" indent="-233210" eaLnBrk="0" fontAlgn="base" hangingPunct="0">
              <a:spcBef>
                <a:spcPct val="30000"/>
              </a:spcBef>
              <a:spcAft>
                <a:spcPct val="0"/>
              </a:spcAft>
              <a:defRPr sz="1200">
                <a:solidFill>
                  <a:schemeClr val="tx1"/>
                </a:solidFill>
                <a:latin typeface="Calibri" pitchFamily="34" charset="0"/>
              </a:defRPr>
            </a:lvl8pPr>
            <a:lvl9pPr marL="3982508" indent="-233210" eaLnBrk="0" fontAlgn="base" hangingPunct="0">
              <a:spcBef>
                <a:spcPct val="30000"/>
              </a:spcBef>
              <a:spcAft>
                <a:spcPct val="0"/>
              </a:spcAft>
              <a:defRPr sz="1200">
                <a:solidFill>
                  <a:schemeClr val="tx1"/>
                </a:solidFill>
                <a:latin typeface="Calibri" pitchFamily="34" charset="0"/>
              </a:defRPr>
            </a:lvl9pPr>
          </a:lstStyle>
          <a:p>
            <a:pPr>
              <a:spcBef>
                <a:spcPct val="0"/>
              </a:spcBef>
            </a:pPr>
            <a:fld id="{F016E3B7-CE1A-4225-8587-0463685E1F72}" type="slidenum">
              <a:rPr lang="en-US" altLang="en-US" smtClean="0">
                <a:latin typeface="Arial" charset="0"/>
              </a:rPr>
              <a:pPr>
                <a:spcBef>
                  <a:spcPct val="0"/>
                </a:spcBef>
              </a:pPr>
              <a:t>3</a:t>
            </a:fld>
            <a:endParaRPr lang="en-US" altLang="en-US" smtClean="0">
              <a:latin typeface="Arial" charset="0"/>
            </a:endParaRPr>
          </a:p>
        </p:txBody>
      </p:sp>
    </p:spTree>
    <p:extLst>
      <p:ext uri="{BB962C8B-B14F-4D97-AF65-F5344CB8AC3E}">
        <p14:creationId xmlns:p14="http://schemas.microsoft.com/office/powerpoint/2010/main" val="2478232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9971" indent="-291921">
              <a:spcBef>
                <a:spcPct val="30000"/>
              </a:spcBef>
              <a:defRPr sz="1200">
                <a:solidFill>
                  <a:schemeClr val="tx1"/>
                </a:solidFill>
                <a:latin typeface="Calibri" pitchFamily="34" charset="0"/>
              </a:defRPr>
            </a:lvl2pPr>
            <a:lvl3pPr marL="1169312" indent="-233210">
              <a:spcBef>
                <a:spcPct val="30000"/>
              </a:spcBef>
              <a:defRPr sz="1200">
                <a:solidFill>
                  <a:schemeClr val="tx1"/>
                </a:solidFill>
                <a:latin typeface="Calibri" pitchFamily="34" charset="0"/>
              </a:defRPr>
            </a:lvl3pPr>
            <a:lvl4pPr marL="1635732" indent="-233210">
              <a:spcBef>
                <a:spcPct val="30000"/>
              </a:spcBef>
              <a:defRPr sz="1200">
                <a:solidFill>
                  <a:schemeClr val="tx1"/>
                </a:solidFill>
                <a:latin typeface="Calibri" pitchFamily="34" charset="0"/>
              </a:defRPr>
            </a:lvl4pPr>
            <a:lvl5pPr marL="2103782" indent="-233210">
              <a:spcBef>
                <a:spcPct val="30000"/>
              </a:spcBef>
              <a:defRPr sz="1200">
                <a:solidFill>
                  <a:schemeClr val="tx1"/>
                </a:solidFill>
                <a:latin typeface="Calibri" pitchFamily="34" charset="0"/>
              </a:defRPr>
            </a:lvl5pPr>
            <a:lvl6pPr marL="2573464" indent="-233210" eaLnBrk="0" fontAlgn="base" hangingPunct="0">
              <a:spcBef>
                <a:spcPct val="30000"/>
              </a:spcBef>
              <a:spcAft>
                <a:spcPct val="0"/>
              </a:spcAft>
              <a:defRPr sz="1200">
                <a:solidFill>
                  <a:schemeClr val="tx1"/>
                </a:solidFill>
                <a:latin typeface="Calibri" pitchFamily="34" charset="0"/>
              </a:defRPr>
            </a:lvl6pPr>
            <a:lvl7pPr marL="3043145" indent="-233210" eaLnBrk="0" fontAlgn="base" hangingPunct="0">
              <a:spcBef>
                <a:spcPct val="30000"/>
              </a:spcBef>
              <a:spcAft>
                <a:spcPct val="0"/>
              </a:spcAft>
              <a:defRPr sz="1200">
                <a:solidFill>
                  <a:schemeClr val="tx1"/>
                </a:solidFill>
                <a:latin typeface="Calibri" pitchFamily="34" charset="0"/>
              </a:defRPr>
            </a:lvl7pPr>
            <a:lvl8pPr marL="3512827" indent="-233210" eaLnBrk="0" fontAlgn="base" hangingPunct="0">
              <a:spcBef>
                <a:spcPct val="30000"/>
              </a:spcBef>
              <a:spcAft>
                <a:spcPct val="0"/>
              </a:spcAft>
              <a:defRPr sz="1200">
                <a:solidFill>
                  <a:schemeClr val="tx1"/>
                </a:solidFill>
                <a:latin typeface="Calibri" pitchFamily="34" charset="0"/>
              </a:defRPr>
            </a:lvl8pPr>
            <a:lvl9pPr marL="3982508" indent="-233210" eaLnBrk="0" fontAlgn="base" hangingPunct="0">
              <a:spcBef>
                <a:spcPct val="30000"/>
              </a:spcBef>
              <a:spcAft>
                <a:spcPct val="0"/>
              </a:spcAft>
              <a:defRPr sz="1200">
                <a:solidFill>
                  <a:schemeClr val="tx1"/>
                </a:solidFill>
                <a:latin typeface="Calibri" pitchFamily="34" charset="0"/>
              </a:defRPr>
            </a:lvl9pPr>
          </a:lstStyle>
          <a:p>
            <a:pPr>
              <a:spcBef>
                <a:spcPct val="0"/>
              </a:spcBef>
            </a:pPr>
            <a:fld id="{20C4DB24-5BE3-4FF7-ACB7-FF23E3F3C47C}" type="slidenum">
              <a:rPr lang="en-US" altLang="en-US" smtClean="0">
                <a:latin typeface="Arial" charset="0"/>
              </a:rPr>
              <a:pPr>
                <a:spcBef>
                  <a:spcPct val="0"/>
                </a:spcBef>
              </a:pPr>
              <a:t>4</a:t>
            </a:fld>
            <a:endParaRPr lang="en-US" altLang="en-US" smtClean="0">
              <a:latin typeface="Arial" charset="0"/>
            </a:endParaRPr>
          </a:p>
        </p:txBody>
      </p:sp>
    </p:spTree>
    <p:extLst>
      <p:ext uri="{BB962C8B-B14F-4D97-AF65-F5344CB8AC3E}">
        <p14:creationId xmlns:p14="http://schemas.microsoft.com/office/powerpoint/2010/main" val="1894634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http://www.gallup.com/poll/171992/americans-losing-confidence-branches-gov.aspx</a:t>
            </a:r>
          </a:p>
          <a:p>
            <a:endParaRPr lang="en-US" altLang="en-US" smtClean="0"/>
          </a:p>
          <a:p>
            <a:r>
              <a:rPr lang="en-US" altLang="en-US" smtClean="0"/>
              <a:t>While Gallup recently reported a </a:t>
            </a:r>
            <a:r>
              <a:rPr lang="en-US" altLang="en-US" u="sng" smtClean="0">
                <a:hlinkClick r:id="rId3"/>
              </a:rPr>
              <a:t>historically low rating of Congress</a:t>
            </a:r>
            <a:r>
              <a:rPr lang="en-US" altLang="en-US" smtClean="0"/>
              <a:t>, Americans have always had less confidence in Congress than in the other two branches of government. The Supreme Court and the presidency have alternated being the most trusted branch of government since 1991, the first year Gallup began asking regularly about all three branches.</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5294" indent="-285397">
              <a:defRPr>
                <a:solidFill>
                  <a:schemeClr val="tx1"/>
                </a:solidFill>
                <a:latin typeface="Arial" charset="0"/>
                <a:cs typeface="Arial" charset="0"/>
              </a:defRPr>
            </a:lvl2pPr>
            <a:lvl3pPr marL="1146480" indent="-228317">
              <a:defRPr>
                <a:solidFill>
                  <a:schemeClr val="tx1"/>
                </a:solidFill>
                <a:latin typeface="Arial" charset="0"/>
                <a:cs typeface="Arial" charset="0"/>
              </a:defRPr>
            </a:lvl3pPr>
            <a:lvl4pPr marL="1606377" indent="-228317">
              <a:defRPr>
                <a:solidFill>
                  <a:schemeClr val="tx1"/>
                </a:solidFill>
                <a:latin typeface="Arial" charset="0"/>
                <a:cs typeface="Arial" charset="0"/>
              </a:defRPr>
            </a:lvl4pPr>
            <a:lvl5pPr marL="2063012" indent="-228317">
              <a:defRPr>
                <a:solidFill>
                  <a:schemeClr val="tx1"/>
                </a:solidFill>
                <a:latin typeface="Arial" charset="0"/>
                <a:cs typeface="Arial" charset="0"/>
              </a:defRPr>
            </a:lvl5pPr>
            <a:lvl6pPr marL="2532693" indent="-228317" eaLnBrk="0" fontAlgn="base" hangingPunct="0">
              <a:spcBef>
                <a:spcPct val="0"/>
              </a:spcBef>
              <a:spcAft>
                <a:spcPct val="0"/>
              </a:spcAft>
              <a:defRPr>
                <a:solidFill>
                  <a:schemeClr val="tx1"/>
                </a:solidFill>
                <a:latin typeface="Arial" charset="0"/>
                <a:cs typeface="Arial" charset="0"/>
              </a:defRPr>
            </a:lvl6pPr>
            <a:lvl7pPr marL="3002375" indent="-228317" eaLnBrk="0" fontAlgn="base" hangingPunct="0">
              <a:spcBef>
                <a:spcPct val="0"/>
              </a:spcBef>
              <a:spcAft>
                <a:spcPct val="0"/>
              </a:spcAft>
              <a:defRPr>
                <a:solidFill>
                  <a:schemeClr val="tx1"/>
                </a:solidFill>
                <a:latin typeface="Arial" charset="0"/>
                <a:cs typeface="Arial" charset="0"/>
              </a:defRPr>
            </a:lvl7pPr>
            <a:lvl8pPr marL="3472056" indent="-228317" eaLnBrk="0" fontAlgn="base" hangingPunct="0">
              <a:spcBef>
                <a:spcPct val="0"/>
              </a:spcBef>
              <a:spcAft>
                <a:spcPct val="0"/>
              </a:spcAft>
              <a:defRPr>
                <a:solidFill>
                  <a:schemeClr val="tx1"/>
                </a:solidFill>
                <a:latin typeface="Arial" charset="0"/>
                <a:cs typeface="Arial" charset="0"/>
              </a:defRPr>
            </a:lvl8pPr>
            <a:lvl9pPr marL="3941738" indent="-228317" eaLnBrk="0" fontAlgn="base" hangingPunct="0">
              <a:spcBef>
                <a:spcPct val="0"/>
              </a:spcBef>
              <a:spcAft>
                <a:spcPct val="0"/>
              </a:spcAft>
              <a:defRPr>
                <a:solidFill>
                  <a:schemeClr val="tx1"/>
                </a:solidFill>
                <a:latin typeface="Arial" charset="0"/>
                <a:cs typeface="Arial" charset="0"/>
              </a:defRPr>
            </a:lvl9pPr>
          </a:lstStyle>
          <a:p>
            <a:fld id="{77E561FF-03BD-4AA3-ADD2-7650D33B66E0}" type="slidenum">
              <a:rPr lang="en-US" altLang="en-US" smtClean="0"/>
              <a:pPr/>
              <a:t>5</a:t>
            </a:fld>
            <a:endParaRPr lang="en-US" altLang="en-US" smtClean="0"/>
          </a:p>
        </p:txBody>
      </p:sp>
    </p:spTree>
    <p:extLst>
      <p:ext uri="{BB962C8B-B14F-4D97-AF65-F5344CB8AC3E}">
        <p14:creationId xmlns:p14="http://schemas.microsoft.com/office/powerpoint/2010/main" val="148986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All of the above</a:t>
            </a:r>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7</a:t>
            </a:fld>
            <a:endParaRPr lang="en-US"/>
          </a:p>
        </p:txBody>
      </p:sp>
    </p:spTree>
    <p:extLst>
      <p:ext uri="{BB962C8B-B14F-4D97-AF65-F5344CB8AC3E}">
        <p14:creationId xmlns:p14="http://schemas.microsoft.com/office/powerpoint/2010/main" val="2409842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r>
              <a:rPr lang="en-US" baseline="0" dirty="0" smtClean="0"/>
              <a:t> We the People</a:t>
            </a:r>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8</a:t>
            </a:fld>
            <a:endParaRPr lang="en-US"/>
          </a:p>
        </p:txBody>
      </p:sp>
    </p:spTree>
    <p:extLst>
      <p:ext uri="{BB962C8B-B14F-4D97-AF65-F5344CB8AC3E}">
        <p14:creationId xmlns:p14="http://schemas.microsoft.com/office/powerpoint/2010/main" val="925270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27 </a:t>
            </a:r>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9</a:t>
            </a:fld>
            <a:endParaRPr lang="en-US"/>
          </a:p>
        </p:txBody>
      </p:sp>
    </p:spTree>
    <p:extLst>
      <p:ext uri="{BB962C8B-B14F-4D97-AF65-F5344CB8AC3E}">
        <p14:creationId xmlns:p14="http://schemas.microsoft.com/office/powerpoint/2010/main" val="424195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Assembly, speech, petition the government, religion, press</a:t>
            </a:r>
            <a:endParaRPr lang="en-US" dirty="0"/>
          </a:p>
        </p:txBody>
      </p:sp>
      <p:sp>
        <p:nvSpPr>
          <p:cNvPr id="4" name="Slide Number Placeholder 3"/>
          <p:cNvSpPr>
            <a:spLocks noGrp="1"/>
          </p:cNvSpPr>
          <p:nvPr>
            <p:ph type="sldNum" sz="quarter" idx="10"/>
          </p:nvPr>
        </p:nvSpPr>
        <p:spPr/>
        <p:txBody>
          <a:bodyPr/>
          <a:lstStyle/>
          <a:p>
            <a:fld id="{749685CE-EC07-4B7B-A54E-2B74CED935F2}" type="slidenum">
              <a:rPr lang="en-US" smtClean="0"/>
              <a:t>10</a:t>
            </a:fld>
            <a:endParaRPr lang="en-US"/>
          </a:p>
        </p:txBody>
      </p:sp>
    </p:spTree>
    <p:extLst>
      <p:ext uri="{BB962C8B-B14F-4D97-AF65-F5344CB8AC3E}">
        <p14:creationId xmlns:p14="http://schemas.microsoft.com/office/powerpoint/2010/main" val="1100258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ight Triangle 6"/>
          <p:cNvSpPr/>
          <p:nvPr userDrawn="1"/>
        </p:nvSpPr>
        <p:spPr>
          <a:xfrm rot="10800000">
            <a:off x="1219200" y="0"/>
            <a:ext cx="7924800" cy="4800600"/>
          </a:xfrm>
          <a:prstGeom prst="r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ctrTitle"/>
          </p:nvPr>
        </p:nvSpPr>
        <p:spPr>
          <a:xfrm rot="1879815">
            <a:off x="3157286" y="1464506"/>
            <a:ext cx="6045277" cy="1470025"/>
          </a:xfrm>
        </p:spPr>
        <p:txBody>
          <a:bodyPr/>
          <a:lstStyle>
            <a:lvl1pPr>
              <a:defRPr>
                <a:solidFill>
                  <a:schemeClr val="bg1"/>
                </a:solidFill>
                <a:latin typeface="Copperplate Gothic Bold" panose="020E07050202060204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3810000"/>
            <a:ext cx="6400800" cy="1752600"/>
          </a:xfrm>
        </p:spPr>
        <p:txBody>
          <a:bodyPr/>
          <a:lstStyle>
            <a:lvl1pPr marL="0" indent="0" algn="ctr">
              <a:buNone/>
              <a:defRPr>
                <a:solidFill>
                  <a:schemeClr val="tx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089D65-509E-40C0-9A40-2FF6CB673E55}"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808B10-ACDA-44DC-9805-06B50D7C4145}" type="slidenum">
              <a:rPr lang="en-US" smtClean="0"/>
              <a:t>‹#›</a:t>
            </a:fld>
            <a:endParaRPr lang="en-US"/>
          </a:p>
        </p:txBody>
      </p:sp>
      <p:pic>
        <p:nvPicPr>
          <p:cNvPr id="8" name="Picture 4" descr="BenchmarksLogo-Final-RGB-Lg.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838200"/>
            <a:ext cx="22891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76199" y="3017838"/>
            <a:ext cx="2441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100" b="1" dirty="0">
                <a:solidFill>
                  <a:schemeClr val="tx2"/>
                </a:solidFill>
                <a:latin typeface="Verdana" pitchFamily="34" charset="0"/>
              </a:rPr>
              <a:t>A public education program </a:t>
            </a:r>
          </a:p>
          <a:p>
            <a:pPr algn="ctr" eaLnBrk="1" hangingPunct="1"/>
            <a:r>
              <a:rPr lang="en-US" altLang="en-US" sz="1100" b="1" dirty="0">
                <a:solidFill>
                  <a:schemeClr val="tx2"/>
                </a:solidFill>
                <a:latin typeface="Verdana" pitchFamily="34" charset="0"/>
              </a:rPr>
              <a:t>of The Florida Bar</a:t>
            </a:r>
          </a:p>
        </p:txBody>
      </p:sp>
      <p:sp>
        <p:nvSpPr>
          <p:cNvPr id="10" name="TextBox 9"/>
          <p:cNvSpPr txBox="1"/>
          <p:nvPr userDrawn="1"/>
        </p:nvSpPr>
        <p:spPr>
          <a:xfrm>
            <a:off x="152400" y="5638799"/>
            <a:ext cx="6553200" cy="646331"/>
          </a:xfrm>
          <a:prstGeom prst="rect">
            <a:avLst/>
          </a:prstGeom>
          <a:noFill/>
        </p:spPr>
        <p:txBody>
          <a:bodyPr wrap="square" rtlCol="0">
            <a:spAutoFit/>
          </a:bodyPr>
          <a:lstStyle/>
          <a:p>
            <a:r>
              <a:rPr lang="en-US" dirty="0" smtClean="0">
                <a:solidFill>
                  <a:schemeClr val="tx2"/>
                </a:solidFill>
              </a:rPr>
              <a:t>Developed</a:t>
            </a:r>
            <a:r>
              <a:rPr lang="en-US" baseline="0" dirty="0" smtClean="0">
                <a:solidFill>
                  <a:schemeClr val="tx2"/>
                </a:solidFill>
              </a:rPr>
              <a:t> by The Florida Law Related Education Association, Inc. </a:t>
            </a:r>
          </a:p>
          <a:p>
            <a:r>
              <a:rPr lang="en-US" baseline="0" dirty="0" smtClean="0">
                <a:solidFill>
                  <a:schemeClr val="tx2"/>
                </a:solidFill>
              </a:rPr>
              <a:t>www.flrea.org </a:t>
            </a:r>
            <a:endParaRPr lang="en-US" dirty="0">
              <a:solidFill>
                <a:schemeClr val="tx2"/>
              </a:solidFill>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05600" y="5627726"/>
            <a:ext cx="2171700" cy="635120"/>
          </a:xfrm>
          <a:prstGeom prst="rect">
            <a:avLst/>
          </a:prstGeom>
        </p:spPr>
      </p:pic>
    </p:spTree>
    <p:extLst>
      <p:ext uri="{BB962C8B-B14F-4D97-AF65-F5344CB8AC3E}">
        <p14:creationId xmlns:p14="http://schemas.microsoft.com/office/powerpoint/2010/main" val="4073624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lvl1pPr>
              <a:defRPr>
                <a:solidFill>
                  <a:schemeClr val="bg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89D65-509E-40C0-9A40-2FF6CB673E55}"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08B10-ACDA-44DC-9805-06B50D7C4145}" type="slidenum">
              <a:rPr lang="en-US" smtClean="0"/>
              <a:t>‹#›</a:t>
            </a:fld>
            <a:endParaRPr lang="en-US"/>
          </a:p>
        </p:txBody>
      </p:sp>
    </p:spTree>
    <p:extLst>
      <p:ext uri="{BB962C8B-B14F-4D97-AF65-F5344CB8AC3E}">
        <p14:creationId xmlns:p14="http://schemas.microsoft.com/office/powerpoint/2010/main" val="97595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solidFill>
            <a:schemeClr val="tx2"/>
          </a:solidFill>
        </p:spPr>
        <p:txBody>
          <a:bodyPr vert="eaVert"/>
          <a:lstStyle>
            <a:lvl1pPr>
              <a:defRPr>
                <a:solidFill>
                  <a:schemeClr val="bg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89D65-509E-40C0-9A40-2FF6CB673E55}"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08B10-ACDA-44DC-9805-06B50D7C4145}" type="slidenum">
              <a:rPr lang="en-US" smtClean="0"/>
              <a:t>‹#›</a:t>
            </a:fld>
            <a:endParaRPr lang="en-US"/>
          </a:p>
        </p:txBody>
      </p:sp>
    </p:spTree>
    <p:extLst>
      <p:ext uri="{BB962C8B-B14F-4D97-AF65-F5344CB8AC3E}">
        <p14:creationId xmlns:p14="http://schemas.microsoft.com/office/powerpoint/2010/main" val="3666552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bg1"/>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lumMod val="60000"/>
                    <a:lumOff val="4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44570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5536488"/>
            <a:ext cx="7772400" cy="917716"/>
          </a:xfrm>
        </p:spPr>
        <p:txBody>
          <a:bodyPr anchor="t">
            <a:normAutofit/>
          </a:bodyPr>
          <a:lstStyle>
            <a:lvl1pPr algn="l">
              <a:defRPr sz="3200" b="1" cap="all">
                <a:solidFill>
                  <a:srgbClr val="002E41"/>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591942"/>
            <a:ext cx="7772400" cy="1855103"/>
          </a:xfrm>
        </p:spPr>
        <p:txBody>
          <a:bodyPr anchor="b">
            <a:normAutofit/>
          </a:bodyPr>
          <a:lstStyle>
            <a:lvl1pPr marL="0" indent="0">
              <a:buNone/>
              <a:defRPr sz="1400" i="1">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649577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11181"/>
            <a:ext cx="8229600" cy="1214595"/>
          </a:xfrm>
        </p:spPr>
        <p:txBody>
          <a:bodyPr/>
          <a:lstStyle>
            <a:lvl1pPr>
              <a:defRPr b="1">
                <a:solidFill>
                  <a:schemeClr val="bg1"/>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156187"/>
            <a:ext cx="8229600" cy="396997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9768C24-54B8-6A48-82F4-CEEAE50CCB03}" type="datetimeFigureOut">
              <a:rPr lang="en-US" smtClean="0">
                <a:solidFill>
                  <a:prstClr val="black">
                    <a:tint val="75000"/>
                  </a:prstClr>
                </a:solidFill>
              </a:rPr>
              <a:pPr/>
              <a:t>6/24/2015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7D0742-49F2-0449-9AF2-07FD7D81CDF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1753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3B42"/>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1800">
                <a:latin typeface="Arial"/>
                <a:cs typeface="Arial"/>
              </a:defRPr>
            </a:lvl1pPr>
            <a:lvl2pPr>
              <a:defRPr sz="14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1800">
                <a:latin typeface="Arial"/>
                <a:cs typeface="Arial"/>
              </a:defRPr>
            </a:lvl1pPr>
            <a:lvl2pPr>
              <a:defRPr sz="14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solidFill>
                  <a:schemeClr val="bg1"/>
                </a:solidFill>
                <a:latin typeface="Arial"/>
                <a:cs typeface="Arial"/>
              </a:defRPr>
            </a:lvl1pPr>
          </a:lstStyle>
          <a:p>
            <a:fld id="{B9768C24-54B8-6A48-82F4-CEEAE50CCB03}" type="datetimeFigureOut">
              <a:rPr lang="en-US" smtClean="0">
                <a:solidFill>
                  <a:prstClr val="white"/>
                </a:solidFill>
              </a:rPr>
              <a:pPr/>
              <a:t>6/24/2015</a:t>
            </a:fld>
            <a:endParaRPr lang="en-US" dirty="0">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latin typeface="Arial"/>
                <a:cs typeface="Arial"/>
              </a:defRPr>
            </a:lvl1p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latin typeface="Arial"/>
                <a:cs typeface="Arial"/>
              </a:defRPr>
            </a:lvl1pPr>
          </a:lstStyle>
          <a:p>
            <a:fld id="{487D0742-49F2-0449-9AF2-07FD7D81CDF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1455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1800" b="1">
                <a:solidFill>
                  <a:srgbClr val="194A79"/>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atin typeface="Arial"/>
                <a:cs typeface="Arial"/>
              </a:defRPr>
            </a:lvl1pPr>
            <a:lvl2pPr>
              <a:defRPr sz="14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1800" b="1">
                <a:solidFill>
                  <a:srgbClr val="194A79"/>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atin typeface="Arial"/>
                <a:cs typeface="Arial"/>
              </a:defRPr>
            </a:lvl1pPr>
            <a:lvl2pPr>
              <a:defRPr sz="14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solidFill>
                  <a:schemeClr val="bg1"/>
                </a:solidFill>
                <a:latin typeface="Arial"/>
                <a:cs typeface="Arial"/>
              </a:defRPr>
            </a:lvl1pPr>
          </a:lstStyle>
          <a:p>
            <a:fld id="{B9768C24-54B8-6A48-82F4-CEEAE50CCB03}" type="datetimeFigureOut">
              <a:rPr lang="en-US" smtClean="0">
                <a:solidFill>
                  <a:prstClr val="white"/>
                </a:solidFill>
              </a:rPr>
              <a:pPr/>
              <a:t>6/24/2015</a:t>
            </a:fld>
            <a:endParaRPr lang="en-US" dirty="0">
              <a:solidFill>
                <a:prstClr val="white"/>
              </a:solidFill>
            </a:endParaRPr>
          </a:p>
        </p:txBody>
      </p:sp>
      <p:sp>
        <p:nvSpPr>
          <p:cNvPr id="8" name="Footer Placeholder 7"/>
          <p:cNvSpPr>
            <a:spLocks noGrp="1"/>
          </p:cNvSpPr>
          <p:nvPr>
            <p:ph type="ftr" sz="quarter" idx="11"/>
          </p:nvPr>
        </p:nvSpPr>
        <p:spPr/>
        <p:txBody>
          <a:bodyPr/>
          <a:lstStyle>
            <a:lvl1pPr>
              <a:defRPr>
                <a:solidFill>
                  <a:schemeClr val="bg1"/>
                </a:solidFill>
                <a:latin typeface="Arial"/>
                <a:cs typeface="Arial"/>
              </a:defRPr>
            </a:lvl1p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lvl1pPr>
              <a:defRPr>
                <a:solidFill>
                  <a:schemeClr val="bg1"/>
                </a:solidFill>
                <a:latin typeface="Arial"/>
                <a:cs typeface="Arial"/>
              </a:defRPr>
            </a:lvl1pPr>
          </a:lstStyle>
          <a:p>
            <a:fld id="{487D0742-49F2-0449-9AF2-07FD7D81CDF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87528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94A79"/>
                </a:solidFill>
                <a:latin typeface="Arial"/>
                <a:cs typeface="Aria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latin typeface="Arial"/>
                <a:cs typeface="Arial"/>
              </a:defRPr>
            </a:lvl1pPr>
          </a:lstStyle>
          <a:p>
            <a:fld id="{B9768C24-54B8-6A48-82F4-CEEAE50CCB03}" type="datetimeFigureOut">
              <a:rPr lang="en-US" smtClean="0"/>
              <a:pPr/>
              <a:t>6/24/2015</a:t>
            </a:fld>
            <a:endParaRPr lang="en-US" dirty="0"/>
          </a:p>
        </p:txBody>
      </p:sp>
      <p:sp>
        <p:nvSpPr>
          <p:cNvPr id="4" name="Footer Placeholder 3"/>
          <p:cNvSpPr>
            <a:spLocks noGrp="1"/>
          </p:cNvSpPr>
          <p:nvPr>
            <p:ph type="ftr" sz="quarter" idx="11"/>
          </p:nvPr>
        </p:nvSpPr>
        <p:spPr/>
        <p:txBody>
          <a:bodyPr/>
          <a:lstStyle>
            <a:lvl1pPr>
              <a:defRPr>
                <a:solidFill>
                  <a:srgbClr val="FFFFFF"/>
                </a:solidFill>
                <a:latin typeface="Arial"/>
                <a:cs typeface="Arial"/>
              </a:defRPr>
            </a:lvl1p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latin typeface="Arial"/>
                <a:cs typeface="Arial"/>
              </a:defRPr>
            </a:lvl1pPr>
          </a:lstStyle>
          <a:p>
            <a:fld id="{487D0742-49F2-0449-9AF2-07FD7D81CDF0}" type="slidenum">
              <a:rPr lang="en-US" smtClean="0"/>
              <a:pPr/>
              <a:t>‹#›</a:t>
            </a:fld>
            <a:endParaRPr lang="en-US" dirty="0"/>
          </a:p>
        </p:txBody>
      </p:sp>
    </p:spTree>
    <p:extLst>
      <p:ext uri="{BB962C8B-B14F-4D97-AF65-F5344CB8AC3E}">
        <p14:creationId xmlns:p14="http://schemas.microsoft.com/office/powerpoint/2010/main" val="1226818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194A79"/>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800">
                <a:latin typeface="Arial"/>
                <a:cs typeface="Arial"/>
              </a:defRPr>
            </a:lvl1pPr>
            <a:lvl2pPr>
              <a:defRPr sz="14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latin typeface="Arial"/>
                <a:cs typeface="Arial"/>
              </a:defRPr>
            </a:lvl1pPr>
          </a:lstStyle>
          <a:p>
            <a:fld id="{B9768C24-54B8-6A48-82F4-CEEAE50CCB03}" type="datetimeFigureOut">
              <a:rPr lang="en-US" smtClean="0">
                <a:solidFill>
                  <a:prstClr val="white"/>
                </a:solidFill>
              </a:rPr>
              <a:pPr/>
              <a:t>6/24/2015</a:t>
            </a:fld>
            <a:endParaRPr lang="en-US" dirty="0">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latin typeface="Arial"/>
                <a:cs typeface="Arial"/>
              </a:defRPr>
            </a:lvl1p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latin typeface="Arial"/>
                <a:cs typeface="Arial"/>
              </a:defRPr>
            </a:lvl1pPr>
          </a:lstStyle>
          <a:p>
            <a:fld id="{487D0742-49F2-0449-9AF2-07FD7D81CDF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73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94A79"/>
                </a:solidFill>
                <a:latin typeface="Arial"/>
                <a:cs typeface="Aria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1800">
                <a:latin typeface="Arial"/>
                <a:cs typeface="Arial"/>
              </a:defRPr>
            </a:lvl1pPr>
            <a:lvl2pPr>
              <a:defRPr sz="14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rgbClr val="FFFFFF"/>
                </a:solidFill>
                <a:latin typeface="Arial"/>
                <a:cs typeface="Arial"/>
              </a:defRPr>
            </a:lvl1pPr>
          </a:lstStyle>
          <a:p>
            <a:fld id="{B9768C24-54B8-6A48-82F4-CEEAE50CCB03}" type="datetimeFigureOut">
              <a:rPr lang="en-US" smtClean="0"/>
              <a:pPr/>
              <a:t>6/24/2015</a:t>
            </a:fld>
            <a:endParaRPr lang="en-US" dirty="0"/>
          </a:p>
        </p:txBody>
      </p:sp>
      <p:sp>
        <p:nvSpPr>
          <p:cNvPr id="5" name="Footer Placeholder 4"/>
          <p:cNvSpPr>
            <a:spLocks noGrp="1"/>
          </p:cNvSpPr>
          <p:nvPr>
            <p:ph type="ftr" sz="quarter" idx="11"/>
          </p:nvPr>
        </p:nvSpPr>
        <p:spPr/>
        <p:txBody>
          <a:bodyPr/>
          <a:lstStyle>
            <a:lvl1pPr>
              <a:defRPr>
                <a:solidFill>
                  <a:srgbClr val="FFFFFF"/>
                </a:solidFill>
                <a:latin typeface="Arial"/>
                <a:cs typeface="Aria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latin typeface="Arial"/>
                <a:cs typeface="Arial"/>
              </a:defRPr>
            </a:lvl1pPr>
          </a:lstStyle>
          <a:p>
            <a:fld id="{487D0742-49F2-0449-9AF2-07FD7D81CDF0}" type="slidenum">
              <a:rPr lang="en-US" smtClean="0"/>
              <a:pPr/>
              <a:t>‹#›</a:t>
            </a:fld>
            <a:endParaRPr lang="en-US" dirty="0"/>
          </a:p>
        </p:txBody>
      </p:sp>
    </p:spTree>
    <p:extLst>
      <p:ext uri="{BB962C8B-B14F-4D97-AF65-F5344CB8AC3E}">
        <p14:creationId xmlns:p14="http://schemas.microsoft.com/office/powerpoint/2010/main" val="3607454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2"/>
          <p:cNvSpPr/>
          <p:nvPr userDrawn="1"/>
        </p:nvSpPr>
        <p:spPr>
          <a:xfrm>
            <a:off x="0" y="0"/>
            <a:ext cx="9131300" cy="1371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1143000"/>
          </a:xfrm>
          <a:solidFill>
            <a:schemeClr val="tx2"/>
          </a:solidFill>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722437"/>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089D65-509E-40C0-9A40-2FF6CB673E55}"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08B10-ACDA-44DC-9805-06B50D7C4145}" type="slidenum">
              <a:rPr lang="en-US" smtClean="0"/>
              <a:t>‹#›</a:t>
            </a:fld>
            <a:endParaRPr lang="en-US"/>
          </a:p>
        </p:txBody>
      </p:sp>
      <p:grpSp>
        <p:nvGrpSpPr>
          <p:cNvPr id="9" name="Group 8"/>
          <p:cNvGrpSpPr/>
          <p:nvPr userDrawn="1"/>
        </p:nvGrpSpPr>
        <p:grpSpPr>
          <a:xfrm>
            <a:off x="6842125" y="4262864"/>
            <a:ext cx="2314575" cy="2595136"/>
            <a:chOff x="6842125" y="4114800"/>
            <a:chExt cx="2314575" cy="2595136"/>
          </a:xfrm>
        </p:grpSpPr>
        <p:pic>
          <p:nvPicPr>
            <p:cNvPr id="7" name="Picture 4" descr="BenchmarksLogo-Final-RGB-Lg.tif"/>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842125" y="4114800"/>
              <a:ext cx="22891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6842125" y="6294438"/>
              <a:ext cx="2314575" cy="415498"/>
            </a:xfrm>
            <a:prstGeom prst="rect">
              <a:avLst/>
            </a:prstGeom>
            <a:solidFill>
              <a:schemeClr val="bg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050" b="1" dirty="0">
                  <a:solidFill>
                    <a:schemeClr val="accent1">
                      <a:lumMod val="40000"/>
                      <a:lumOff val="60000"/>
                    </a:schemeClr>
                  </a:solidFill>
                  <a:latin typeface="Verdana" pitchFamily="34" charset="0"/>
                </a:rPr>
                <a:t>A public education program </a:t>
              </a:r>
            </a:p>
            <a:p>
              <a:pPr algn="ctr" eaLnBrk="1" hangingPunct="1"/>
              <a:r>
                <a:rPr lang="en-US" altLang="en-US" sz="1050" b="1" dirty="0">
                  <a:solidFill>
                    <a:schemeClr val="accent1">
                      <a:lumMod val="40000"/>
                      <a:lumOff val="60000"/>
                    </a:schemeClr>
                  </a:solidFill>
                  <a:latin typeface="Verdana" pitchFamily="34" charset="0"/>
                </a:rPr>
                <a:t>of The Florida Bar</a:t>
              </a:r>
            </a:p>
          </p:txBody>
        </p:sp>
      </p:grpSp>
      <p:cxnSp>
        <p:nvCxnSpPr>
          <p:cNvPr id="11" name="Straight Connector 10"/>
          <p:cNvCxnSpPr/>
          <p:nvPr userDrawn="1"/>
        </p:nvCxnSpPr>
        <p:spPr>
          <a:xfrm>
            <a:off x="0" y="1600200"/>
            <a:ext cx="9144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Oval 11"/>
          <p:cNvSpPr/>
          <p:nvPr userDrawn="1"/>
        </p:nvSpPr>
        <p:spPr>
          <a:xfrm>
            <a:off x="4114800" y="1447800"/>
            <a:ext cx="304800" cy="304800"/>
          </a:xfrm>
          <a:prstGeom prst="ellipse">
            <a:avLst/>
          </a:prstGeom>
          <a:solidFill>
            <a:srgbClr val="FFD521"/>
          </a:solidFill>
          <a:ln>
            <a:solidFill>
              <a:srgbClr val="FFD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102305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normAutofit/>
          </a:bodyPr>
          <a:lstStyle>
            <a:lvl1pPr>
              <a:defRPr sz="3200">
                <a:solidFill>
                  <a:srgbClr val="194A79"/>
                </a:solidFill>
                <a:latin typeface="Arial"/>
                <a:cs typeface="Aria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sz="1800">
                <a:latin typeface="Arial"/>
                <a:cs typeface="Arial"/>
              </a:defRPr>
            </a:lvl1pPr>
            <a:lvl2pPr>
              <a:defRPr sz="1400">
                <a:latin typeface="Arial"/>
                <a:cs typeface="Arial"/>
              </a:defRPr>
            </a:lvl2pPr>
            <a:lvl3pPr>
              <a:defRPr sz="1200">
                <a:latin typeface="Arial"/>
                <a:cs typeface="Arial"/>
              </a:defRPr>
            </a:lvl3pPr>
            <a:lvl4pPr>
              <a:defRPr sz="1200">
                <a:latin typeface="Arial"/>
                <a:cs typeface="Arial"/>
              </a:defRPr>
            </a:lvl4pPr>
            <a:lvl5pPr>
              <a:defRPr sz="12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latin typeface="Arial"/>
                <a:cs typeface="Arial"/>
              </a:defRPr>
            </a:lvl1pPr>
          </a:lstStyle>
          <a:p>
            <a:fld id="{B9768C24-54B8-6A48-82F4-CEEAE50CCB03}" type="datetimeFigureOut">
              <a:rPr lang="en-US" smtClean="0">
                <a:solidFill>
                  <a:prstClr val="white"/>
                </a:solidFill>
              </a:rPr>
              <a:pPr/>
              <a:t>6/24/2015</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latin typeface="Arial"/>
                <a:cs typeface="Arial"/>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latin typeface="Arial"/>
                <a:cs typeface="Arial"/>
              </a:defRPr>
            </a:lvl1pPr>
          </a:lstStyle>
          <a:p>
            <a:fld id="{487D0742-49F2-0449-9AF2-07FD7D81CDF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64335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Arial"/>
                <a:cs typeface="Arial"/>
              </a:defRPr>
            </a:lvl1pPr>
          </a:lstStyle>
          <a:p>
            <a:fld id="{B9768C24-54B8-6A48-82F4-CEEAE50CCB03}" type="datetimeFigureOut">
              <a:rPr lang="en-US" smtClean="0">
                <a:solidFill>
                  <a:prstClr val="white"/>
                </a:solidFill>
              </a:rPr>
              <a:pPr/>
              <a:t>6/24/2015</a:t>
            </a:fld>
            <a:endParaRPr lang="en-US" dirty="0">
              <a:solidFill>
                <a:prstClr val="white"/>
              </a:solidFill>
            </a:endParaRPr>
          </a:p>
        </p:txBody>
      </p:sp>
      <p:sp>
        <p:nvSpPr>
          <p:cNvPr id="3" name="Footer Placeholder 2"/>
          <p:cNvSpPr>
            <a:spLocks noGrp="1"/>
          </p:cNvSpPr>
          <p:nvPr>
            <p:ph type="ftr" sz="quarter" idx="11"/>
          </p:nvPr>
        </p:nvSpPr>
        <p:spPr/>
        <p:txBody>
          <a:bodyPr/>
          <a:lstStyle>
            <a:lvl1pPr>
              <a:defRPr>
                <a:solidFill>
                  <a:schemeClr val="bg1"/>
                </a:solidFill>
                <a:latin typeface="Arial"/>
                <a:cs typeface="Arial"/>
              </a:defRPr>
            </a:lvl1p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lvl1pPr>
              <a:defRPr>
                <a:solidFill>
                  <a:schemeClr val="bg1"/>
                </a:solidFill>
                <a:latin typeface="Arial"/>
                <a:cs typeface="Arial"/>
              </a:defRPr>
            </a:lvl1pPr>
          </a:lstStyle>
          <a:p>
            <a:fld id="{487D0742-49F2-0449-9AF2-07FD7D81CDF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35798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1">
                <a:solidFill>
                  <a:srgbClr val="B43B42"/>
                </a:solidFill>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2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latin typeface="Arial"/>
                <a:cs typeface="Arial"/>
              </a:defRPr>
            </a:lvl1pPr>
          </a:lstStyle>
          <a:p>
            <a:fld id="{B9768C24-54B8-6A48-82F4-CEEAE50CCB03}" type="datetimeFigureOut">
              <a:rPr lang="en-US" smtClean="0">
                <a:solidFill>
                  <a:prstClr val="white"/>
                </a:solidFill>
              </a:rPr>
              <a:pPr/>
              <a:t>6/24/2015</a:t>
            </a:fld>
            <a:endParaRPr lang="en-US" dirty="0">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latin typeface="Arial"/>
                <a:cs typeface="Arial"/>
              </a:defRPr>
            </a:lvl1p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latin typeface="Arial"/>
                <a:cs typeface="Arial"/>
              </a:defRPr>
            </a:lvl1pPr>
          </a:lstStyle>
          <a:p>
            <a:fld id="{487D0742-49F2-0449-9AF2-07FD7D81CDF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53867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51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584700"/>
            <a:ext cx="7772400" cy="1362075"/>
          </a:xfrm>
          <a:solidFill>
            <a:schemeClr val="tx2"/>
          </a:solidFill>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27670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089D65-509E-40C0-9A40-2FF6CB673E55}" type="datetimeFigureOut">
              <a:rPr lang="en-US" smtClean="0"/>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08B10-ACDA-44DC-9805-06B50D7C4145}" type="slidenum">
              <a:rPr lang="en-US" smtClean="0"/>
              <a:t>‹#›</a:t>
            </a:fld>
            <a:endParaRPr lang="en-US"/>
          </a:p>
        </p:txBody>
      </p:sp>
      <p:cxnSp>
        <p:nvCxnSpPr>
          <p:cNvPr id="7" name="Straight Connector 6"/>
          <p:cNvCxnSpPr/>
          <p:nvPr userDrawn="1"/>
        </p:nvCxnSpPr>
        <p:spPr>
          <a:xfrm>
            <a:off x="228600" y="4419600"/>
            <a:ext cx="86868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4114800" y="4267200"/>
            <a:ext cx="304800" cy="304800"/>
          </a:xfrm>
          <a:prstGeom prst="ellipse">
            <a:avLst/>
          </a:prstGeom>
          <a:solidFill>
            <a:srgbClr val="FFD521"/>
          </a:solidFill>
          <a:ln>
            <a:solidFill>
              <a:srgbClr val="FFD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6842125" y="0"/>
            <a:ext cx="2314575" cy="2595136"/>
            <a:chOff x="6842125" y="4114800"/>
            <a:chExt cx="2314575" cy="2595136"/>
          </a:xfrm>
        </p:grpSpPr>
        <p:pic>
          <p:nvPicPr>
            <p:cNvPr id="10" name="Picture 4" descr="BenchmarksLogo-Final-RGB-Lg.tif"/>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842125" y="4114800"/>
              <a:ext cx="22891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6842125" y="6294438"/>
              <a:ext cx="2314575" cy="415498"/>
            </a:xfrm>
            <a:prstGeom prst="rect">
              <a:avLst/>
            </a:prstGeom>
            <a:solidFill>
              <a:schemeClr val="bg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050" b="1" dirty="0">
                  <a:solidFill>
                    <a:schemeClr val="accent1">
                      <a:lumMod val="40000"/>
                      <a:lumOff val="60000"/>
                    </a:schemeClr>
                  </a:solidFill>
                  <a:latin typeface="Verdana" pitchFamily="34" charset="0"/>
                </a:rPr>
                <a:t>A public education program </a:t>
              </a:r>
            </a:p>
            <a:p>
              <a:pPr algn="ctr" eaLnBrk="1" hangingPunct="1"/>
              <a:r>
                <a:rPr lang="en-US" altLang="en-US" sz="1050" b="1" dirty="0">
                  <a:solidFill>
                    <a:schemeClr val="accent1">
                      <a:lumMod val="40000"/>
                      <a:lumOff val="60000"/>
                    </a:schemeClr>
                  </a:solidFill>
                  <a:latin typeface="Verdana" pitchFamily="34" charset="0"/>
                </a:rPr>
                <a:t>of The Florida Bar</a:t>
              </a:r>
            </a:p>
          </p:txBody>
        </p:sp>
      </p:grpSp>
    </p:spTree>
    <p:extLst>
      <p:ext uri="{BB962C8B-B14F-4D97-AF65-F5344CB8AC3E}">
        <p14:creationId xmlns:p14="http://schemas.microsoft.com/office/powerpoint/2010/main" val="148251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089D65-509E-40C0-9A40-2FF6CB673E55}" type="datetimeFigureOut">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808B10-ACDA-44DC-9805-06B50D7C4145}" type="slidenum">
              <a:rPr lang="en-US" smtClean="0"/>
              <a:t>‹#›</a:t>
            </a:fld>
            <a:endParaRPr lang="en-US"/>
          </a:p>
        </p:txBody>
      </p:sp>
      <p:grpSp>
        <p:nvGrpSpPr>
          <p:cNvPr id="10" name="Group 9"/>
          <p:cNvGrpSpPr/>
          <p:nvPr userDrawn="1"/>
        </p:nvGrpSpPr>
        <p:grpSpPr>
          <a:xfrm>
            <a:off x="241300" y="1524000"/>
            <a:ext cx="8686800" cy="304800"/>
            <a:chOff x="241300" y="1371600"/>
            <a:chExt cx="8686800" cy="304800"/>
          </a:xfrm>
        </p:grpSpPr>
        <p:cxnSp>
          <p:nvCxnSpPr>
            <p:cNvPr id="8" name="Straight Connector 7"/>
            <p:cNvCxnSpPr/>
            <p:nvPr userDrawn="1"/>
          </p:nvCxnSpPr>
          <p:spPr>
            <a:xfrm>
              <a:off x="241300" y="1524000"/>
              <a:ext cx="86868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Oval 8"/>
            <p:cNvSpPr/>
            <p:nvPr userDrawn="1"/>
          </p:nvSpPr>
          <p:spPr>
            <a:xfrm>
              <a:off x="4419600" y="1371600"/>
              <a:ext cx="304800" cy="304800"/>
            </a:xfrm>
            <a:prstGeom prst="ellipse">
              <a:avLst/>
            </a:prstGeom>
            <a:solidFill>
              <a:srgbClr val="FFD521"/>
            </a:solidFill>
            <a:ln>
              <a:solidFill>
                <a:srgbClr val="FFD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6842125" y="4262864"/>
            <a:ext cx="2314575" cy="2595136"/>
            <a:chOff x="6842125" y="4114800"/>
            <a:chExt cx="2314575" cy="2595136"/>
          </a:xfrm>
        </p:grpSpPr>
        <p:pic>
          <p:nvPicPr>
            <p:cNvPr id="12" name="Picture 4" descr="BenchmarksLogo-Final-RGB-Lg.tif"/>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842125" y="4114800"/>
              <a:ext cx="22891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userDrawn="1"/>
          </p:nvSpPr>
          <p:spPr bwMode="auto">
            <a:xfrm>
              <a:off x="6842125" y="6294438"/>
              <a:ext cx="2314575" cy="415498"/>
            </a:xfrm>
            <a:prstGeom prst="rect">
              <a:avLst/>
            </a:prstGeom>
            <a:solidFill>
              <a:schemeClr val="bg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050" b="1" dirty="0">
                  <a:solidFill>
                    <a:schemeClr val="accent1">
                      <a:lumMod val="40000"/>
                      <a:lumOff val="60000"/>
                    </a:schemeClr>
                  </a:solidFill>
                  <a:latin typeface="Verdana" pitchFamily="34" charset="0"/>
                </a:rPr>
                <a:t>A public education program </a:t>
              </a:r>
            </a:p>
            <a:p>
              <a:pPr algn="ctr" eaLnBrk="1" hangingPunct="1"/>
              <a:r>
                <a:rPr lang="en-US" altLang="en-US" sz="1050" b="1" dirty="0">
                  <a:solidFill>
                    <a:schemeClr val="accent1">
                      <a:lumMod val="40000"/>
                      <a:lumOff val="60000"/>
                    </a:schemeClr>
                  </a:solidFill>
                  <a:latin typeface="Verdana" pitchFamily="34" charset="0"/>
                </a:rPr>
                <a:t>of The Florida Bar</a:t>
              </a:r>
            </a:p>
          </p:txBody>
        </p:sp>
      </p:grpSp>
    </p:spTree>
    <p:extLst>
      <p:ext uri="{BB962C8B-B14F-4D97-AF65-F5344CB8AC3E}">
        <p14:creationId xmlns:p14="http://schemas.microsoft.com/office/powerpoint/2010/main" val="4121526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lvl1pPr>
              <a:defRPr>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875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27275"/>
            <a:ext cx="4040188"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875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27275"/>
            <a:ext cx="4041775"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4089D65-509E-40C0-9A40-2FF6CB673E55}" type="datetimeFigureOut">
              <a:rPr lang="en-US" smtClean="0"/>
              <a:t>6/24/2015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808B10-ACDA-44DC-9805-06B50D7C4145}" type="slidenum">
              <a:rPr lang="en-US" smtClean="0"/>
              <a:t>‹#›</a:t>
            </a:fld>
            <a:endParaRPr lang="en-US"/>
          </a:p>
        </p:txBody>
      </p:sp>
      <p:grpSp>
        <p:nvGrpSpPr>
          <p:cNvPr id="12" name="Group 11"/>
          <p:cNvGrpSpPr/>
          <p:nvPr userDrawn="1"/>
        </p:nvGrpSpPr>
        <p:grpSpPr>
          <a:xfrm>
            <a:off x="228600" y="1447800"/>
            <a:ext cx="8686800" cy="304800"/>
            <a:chOff x="228600" y="1295400"/>
            <a:chExt cx="8686800" cy="304800"/>
          </a:xfrm>
        </p:grpSpPr>
        <p:cxnSp>
          <p:nvCxnSpPr>
            <p:cNvPr id="10" name="Straight Connector 9"/>
            <p:cNvCxnSpPr/>
            <p:nvPr userDrawn="1"/>
          </p:nvCxnSpPr>
          <p:spPr>
            <a:xfrm>
              <a:off x="228600" y="1447800"/>
              <a:ext cx="86868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Oval 10"/>
            <p:cNvSpPr/>
            <p:nvPr userDrawn="1"/>
          </p:nvSpPr>
          <p:spPr>
            <a:xfrm>
              <a:off x="4419600" y="1295400"/>
              <a:ext cx="304800" cy="304800"/>
            </a:xfrm>
            <a:prstGeom prst="ellipse">
              <a:avLst/>
            </a:prstGeom>
            <a:solidFill>
              <a:srgbClr val="FFD521"/>
            </a:solidFill>
            <a:ln>
              <a:solidFill>
                <a:srgbClr val="FFD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8013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4089D65-509E-40C0-9A40-2FF6CB673E55}" type="datetimeFigureOut">
              <a:rPr lang="en-US" smtClean="0"/>
              <a:t>6/24/2015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808B10-ACDA-44DC-9805-06B50D7C4145}" type="slidenum">
              <a:rPr lang="en-US" smtClean="0"/>
              <a:t>‹#›</a:t>
            </a:fld>
            <a:endParaRPr lang="en-US"/>
          </a:p>
        </p:txBody>
      </p:sp>
      <p:grpSp>
        <p:nvGrpSpPr>
          <p:cNvPr id="8" name="Group 7"/>
          <p:cNvGrpSpPr/>
          <p:nvPr userDrawn="1"/>
        </p:nvGrpSpPr>
        <p:grpSpPr>
          <a:xfrm>
            <a:off x="228600" y="1524000"/>
            <a:ext cx="8686800" cy="304800"/>
            <a:chOff x="228600" y="1524000"/>
            <a:chExt cx="8686800" cy="304800"/>
          </a:xfrm>
        </p:grpSpPr>
        <p:cxnSp>
          <p:nvCxnSpPr>
            <p:cNvPr id="6" name="Straight Connector 5"/>
            <p:cNvCxnSpPr/>
            <p:nvPr userDrawn="1"/>
          </p:nvCxnSpPr>
          <p:spPr>
            <a:xfrm>
              <a:off x="228600" y="1676400"/>
              <a:ext cx="86868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Oval 6"/>
            <p:cNvSpPr/>
            <p:nvPr userDrawn="1"/>
          </p:nvSpPr>
          <p:spPr>
            <a:xfrm>
              <a:off x="4419600" y="1524000"/>
              <a:ext cx="304800" cy="304800"/>
            </a:xfrm>
            <a:prstGeom prst="ellipse">
              <a:avLst/>
            </a:prstGeom>
            <a:solidFill>
              <a:srgbClr val="FFD521"/>
            </a:solidFill>
            <a:ln>
              <a:solidFill>
                <a:srgbClr val="FFD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userDrawn="1"/>
        </p:nvGrpSpPr>
        <p:grpSpPr>
          <a:xfrm>
            <a:off x="6842125" y="4262864"/>
            <a:ext cx="2314575" cy="2595136"/>
            <a:chOff x="6842125" y="4114800"/>
            <a:chExt cx="2314575" cy="2595136"/>
          </a:xfrm>
        </p:grpSpPr>
        <p:pic>
          <p:nvPicPr>
            <p:cNvPr id="10" name="Picture 4" descr="BenchmarksLogo-Final-RGB-Lg.tif"/>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842125" y="4114800"/>
              <a:ext cx="22891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6842125" y="6294438"/>
              <a:ext cx="2314575" cy="415498"/>
            </a:xfrm>
            <a:prstGeom prst="rect">
              <a:avLst/>
            </a:prstGeom>
            <a:solidFill>
              <a:schemeClr val="bg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050" b="1" dirty="0">
                  <a:solidFill>
                    <a:schemeClr val="accent1">
                      <a:lumMod val="40000"/>
                      <a:lumOff val="60000"/>
                    </a:schemeClr>
                  </a:solidFill>
                  <a:latin typeface="Verdana" pitchFamily="34" charset="0"/>
                </a:rPr>
                <a:t>A public education program </a:t>
              </a:r>
            </a:p>
            <a:p>
              <a:pPr algn="ctr" eaLnBrk="1" hangingPunct="1"/>
              <a:r>
                <a:rPr lang="en-US" altLang="en-US" sz="1050" b="1" dirty="0">
                  <a:solidFill>
                    <a:schemeClr val="accent1">
                      <a:lumMod val="40000"/>
                      <a:lumOff val="60000"/>
                    </a:schemeClr>
                  </a:solidFill>
                  <a:latin typeface="Verdana" pitchFamily="34" charset="0"/>
                </a:rPr>
                <a:t>of The Florida Bar</a:t>
              </a:r>
            </a:p>
          </p:txBody>
        </p:sp>
      </p:grpSp>
    </p:spTree>
    <p:extLst>
      <p:ext uri="{BB962C8B-B14F-4D97-AF65-F5344CB8AC3E}">
        <p14:creationId xmlns:p14="http://schemas.microsoft.com/office/powerpoint/2010/main" val="88184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89D65-509E-40C0-9A40-2FF6CB673E55}" type="datetimeFigureOut">
              <a:rPr lang="en-US" smtClean="0"/>
              <a:t>6/24/2015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808B10-ACDA-44DC-9805-06B50D7C4145}" type="slidenum">
              <a:rPr lang="en-US" smtClean="0"/>
              <a:t>‹#›</a:t>
            </a:fld>
            <a:endParaRPr lang="en-US"/>
          </a:p>
        </p:txBody>
      </p:sp>
      <p:grpSp>
        <p:nvGrpSpPr>
          <p:cNvPr id="5" name="Group 4"/>
          <p:cNvGrpSpPr/>
          <p:nvPr userDrawn="1"/>
        </p:nvGrpSpPr>
        <p:grpSpPr>
          <a:xfrm>
            <a:off x="6842125" y="4262864"/>
            <a:ext cx="2314575" cy="2595136"/>
            <a:chOff x="6842125" y="4114800"/>
            <a:chExt cx="2314575" cy="2595136"/>
          </a:xfrm>
        </p:grpSpPr>
        <p:pic>
          <p:nvPicPr>
            <p:cNvPr id="6" name="Picture 4" descr="BenchmarksLogo-Final-RGB-Lg.tif"/>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842125" y="4114800"/>
              <a:ext cx="22891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6842125" y="6294438"/>
              <a:ext cx="2314575" cy="415498"/>
            </a:xfrm>
            <a:prstGeom prst="rect">
              <a:avLst/>
            </a:prstGeom>
            <a:solidFill>
              <a:schemeClr val="bg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050" b="1" dirty="0">
                  <a:solidFill>
                    <a:schemeClr val="accent1">
                      <a:lumMod val="40000"/>
                      <a:lumOff val="60000"/>
                    </a:schemeClr>
                  </a:solidFill>
                  <a:latin typeface="Verdana" pitchFamily="34" charset="0"/>
                </a:rPr>
                <a:t>A public education program </a:t>
              </a:r>
            </a:p>
            <a:p>
              <a:pPr algn="ctr" eaLnBrk="1" hangingPunct="1"/>
              <a:r>
                <a:rPr lang="en-US" altLang="en-US" sz="1050" b="1" dirty="0">
                  <a:solidFill>
                    <a:schemeClr val="accent1">
                      <a:lumMod val="40000"/>
                      <a:lumOff val="60000"/>
                    </a:schemeClr>
                  </a:solidFill>
                  <a:latin typeface="Verdana" pitchFamily="34" charset="0"/>
                </a:rPr>
                <a:t>of The Florida Bar</a:t>
              </a:r>
            </a:p>
          </p:txBody>
        </p:sp>
      </p:grpSp>
    </p:spTree>
    <p:extLst>
      <p:ext uri="{BB962C8B-B14F-4D97-AF65-F5344CB8AC3E}">
        <p14:creationId xmlns:p14="http://schemas.microsoft.com/office/powerpoint/2010/main" val="277415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solidFill>
            <a:schemeClr val="tx2"/>
          </a:solidFill>
        </p:spPr>
        <p:txBody>
          <a:bodyPr anchor="b"/>
          <a:lstStyle>
            <a:lvl1pPr algn="l">
              <a:defRPr sz="2000" b="1">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663700"/>
            <a:ext cx="3008313"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089D65-509E-40C0-9A40-2FF6CB673E55}" type="datetimeFigureOut">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808B10-ACDA-44DC-9805-06B50D7C4145}" type="slidenum">
              <a:rPr lang="en-US" smtClean="0"/>
              <a:t>‹#›</a:t>
            </a:fld>
            <a:endParaRPr lang="en-US"/>
          </a:p>
        </p:txBody>
      </p:sp>
      <p:cxnSp>
        <p:nvCxnSpPr>
          <p:cNvPr id="8" name="Straight Connector 7"/>
          <p:cNvCxnSpPr/>
          <p:nvPr userDrawn="1"/>
        </p:nvCxnSpPr>
        <p:spPr>
          <a:xfrm>
            <a:off x="381000" y="1524000"/>
            <a:ext cx="31242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Oval 8"/>
          <p:cNvSpPr/>
          <p:nvPr userDrawn="1"/>
        </p:nvSpPr>
        <p:spPr>
          <a:xfrm>
            <a:off x="1752600" y="1371600"/>
            <a:ext cx="304800" cy="304800"/>
          </a:xfrm>
          <a:prstGeom prst="ellipse">
            <a:avLst/>
          </a:prstGeom>
          <a:solidFill>
            <a:srgbClr val="FFD521"/>
          </a:solidFill>
          <a:ln>
            <a:solidFill>
              <a:srgbClr val="FFD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6842125" y="4262864"/>
            <a:ext cx="2314575" cy="2595136"/>
            <a:chOff x="6842125" y="4114800"/>
            <a:chExt cx="2314575" cy="2595136"/>
          </a:xfrm>
        </p:grpSpPr>
        <p:pic>
          <p:nvPicPr>
            <p:cNvPr id="13" name="Picture 4" descr="BenchmarksLogo-Final-RGB-Lg.tif"/>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842125" y="4114800"/>
              <a:ext cx="22891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userDrawn="1"/>
          </p:nvSpPr>
          <p:spPr bwMode="auto">
            <a:xfrm>
              <a:off x="6842125" y="6294438"/>
              <a:ext cx="2314575" cy="415498"/>
            </a:xfrm>
            <a:prstGeom prst="rect">
              <a:avLst/>
            </a:prstGeom>
            <a:solidFill>
              <a:schemeClr val="bg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050" b="1" dirty="0">
                  <a:solidFill>
                    <a:schemeClr val="accent1">
                      <a:lumMod val="40000"/>
                      <a:lumOff val="60000"/>
                    </a:schemeClr>
                  </a:solidFill>
                  <a:latin typeface="Verdana" pitchFamily="34" charset="0"/>
                </a:rPr>
                <a:t>A public education program </a:t>
              </a:r>
            </a:p>
            <a:p>
              <a:pPr algn="ctr" eaLnBrk="1" hangingPunct="1"/>
              <a:r>
                <a:rPr lang="en-US" altLang="en-US" sz="1050" b="1" dirty="0">
                  <a:solidFill>
                    <a:schemeClr val="accent1">
                      <a:lumMod val="40000"/>
                      <a:lumOff val="60000"/>
                    </a:schemeClr>
                  </a:solidFill>
                  <a:latin typeface="Verdana" pitchFamily="34" charset="0"/>
                </a:rPr>
                <a:t>of The Florida Bar</a:t>
              </a:r>
            </a:p>
          </p:txBody>
        </p:sp>
      </p:grpSp>
    </p:spTree>
    <p:extLst>
      <p:ext uri="{BB962C8B-B14F-4D97-AF65-F5344CB8AC3E}">
        <p14:creationId xmlns:p14="http://schemas.microsoft.com/office/powerpoint/2010/main" val="3917808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solidFill>
            <a:schemeClr val="tx2"/>
          </a:solidFill>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089D65-509E-40C0-9A40-2FF6CB673E55}" type="datetimeFigureOut">
              <a:rPr lang="en-US" smtClean="0"/>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808B10-ACDA-44DC-9805-06B50D7C4145}" type="slidenum">
              <a:rPr lang="en-US" smtClean="0"/>
              <a:t>‹#›</a:t>
            </a:fld>
            <a:endParaRPr lang="en-US"/>
          </a:p>
        </p:txBody>
      </p:sp>
      <p:grpSp>
        <p:nvGrpSpPr>
          <p:cNvPr id="8" name="Group 7"/>
          <p:cNvGrpSpPr/>
          <p:nvPr userDrawn="1"/>
        </p:nvGrpSpPr>
        <p:grpSpPr>
          <a:xfrm>
            <a:off x="6842125" y="4262864"/>
            <a:ext cx="2314575" cy="2595136"/>
            <a:chOff x="6842125" y="4114800"/>
            <a:chExt cx="2314575" cy="2595136"/>
          </a:xfrm>
        </p:grpSpPr>
        <p:pic>
          <p:nvPicPr>
            <p:cNvPr id="9" name="Picture 4" descr="BenchmarksLogo-Final-RGB-Lg.tif"/>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842125" y="4114800"/>
              <a:ext cx="22891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42125" y="6294438"/>
              <a:ext cx="2314575" cy="415498"/>
            </a:xfrm>
            <a:prstGeom prst="rect">
              <a:avLst/>
            </a:prstGeom>
            <a:solidFill>
              <a:schemeClr val="bg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050" b="1" dirty="0">
                  <a:solidFill>
                    <a:schemeClr val="accent1">
                      <a:lumMod val="40000"/>
                      <a:lumOff val="60000"/>
                    </a:schemeClr>
                  </a:solidFill>
                  <a:latin typeface="Verdana" pitchFamily="34" charset="0"/>
                </a:rPr>
                <a:t>A public education program </a:t>
              </a:r>
            </a:p>
            <a:p>
              <a:pPr algn="ctr" eaLnBrk="1" hangingPunct="1"/>
              <a:r>
                <a:rPr lang="en-US" altLang="en-US" sz="1050" b="1" dirty="0">
                  <a:solidFill>
                    <a:schemeClr val="accent1">
                      <a:lumMod val="40000"/>
                      <a:lumOff val="60000"/>
                    </a:schemeClr>
                  </a:solidFill>
                  <a:latin typeface="Verdana" pitchFamily="34" charset="0"/>
                </a:rPr>
                <a:t>of The Florida Bar</a:t>
              </a:r>
            </a:p>
          </p:txBody>
        </p:sp>
      </p:grpSp>
    </p:spTree>
    <p:extLst>
      <p:ext uri="{BB962C8B-B14F-4D97-AF65-F5344CB8AC3E}">
        <p14:creationId xmlns:p14="http://schemas.microsoft.com/office/powerpoint/2010/main" val="148229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89D65-509E-40C0-9A40-2FF6CB673E55}" type="datetimeFigureOut">
              <a:rPr lang="en-US" smtClean="0"/>
              <a:t>6/24/2015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08B10-ACDA-44DC-9805-06B50D7C4145}" type="slidenum">
              <a:rPr lang="en-US" smtClean="0"/>
              <a:t>‹#›</a:t>
            </a:fld>
            <a:endParaRPr lang="en-US"/>
          </a:p>
        </p:txBody>
      </p:sp>
    </p:spTree>
    <p:extLst>
      <p:ext uri="{BB962C8B-B14F-4D97-AF65-F5344CB8AC3E}">
        <p14:creationId xmlns:p14="http://schemas.microsoft.com/office/powerpoint/2010/main" val="2001674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Copperplate Gothic Bold" panose="020E07050202060204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800">
                <a:solidFill>
                  <a:schemeClr val="tx1">
                    <a:tint val="75000"/>
                  </a:schemeClr>
                </a:solidFill>
                <a:latin typeface="Verdana"/>
                <a:cs typeface="Verdana"/>
              </a:defRPr>
            </a:lvl1pPr>
          </a:lstStyle>
          <a:p>
            <a:pPr defTabSz="457200"/>
            <a:fld id="{B9768C24-54B8-6A48-82F4-CEEAE50CCB03}" type="datetimeFigureOut">
              <a:rPr lang="en-US" smtClean="0">
                <a:solidFill>
                  <a:prstClr val="black">
                    <a:tint val="75000"/>
                  </a:prstClr>
                </a:solidFill>
              </a:rPr>
              <a:pPr defTabSz="457200"/>
              <a:t>6/24/2015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800">
                <a:solidFill>
                  <a:schemeClr val="tx1">
                    <a:tint val="75000"/>
                  </a:schemeClr>
                </a:solidFill>
                <a:latin typeface="Verdana"/>
                <a:cs typeface="Verdana"/>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800">
                <a:solidFill>
                  <a:schemeClr val="tx1">
                    <a:tint val="75000"/>
                  </a:schemeClr>
                </a:solidFill>
                <a:latin typeface="Verdana"/>
                <a:cs typeface="Verdana"/>
              </a:defRPr>
            </a:lvl1pPr>
          </a:lstStyle>
          <a:p>
            <a:pPr defTabSz="457200"/>
            <a:fld id="{487D0742-49F2-0449-9AF2-07FD7D81CDF0}"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128742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000" kern="1200">
          <a:solidFill>
            <a:schemeClr val="tx1"/>
          </a:solidFill>
          <a:latin typeface="Verdana"/>
          <a:ea typeface="+mj-ea"/>
          <a:cs typeface="Verdana"/>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1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12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2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12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tmp"/><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tm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2.xml"/><Relationship Id="rId4" Type="http://schemas.openxmlformats.org/officeDocument/2006/relationships/image" Target="../media/image26.tmp"/></Relationships>
</file>

<file path=ppt/slides/_rels/slide26.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wmf"/></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tmp"/></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tmp"/><Relationship Id="rId1" Type="http://schemas.openxmlformats.org/officeDocument/2006/relationships/slideLayout" Target="../slideLayouts/slideLayout2.xml"/><Relationship Id="rId5" Type="http://schemas.openxmlformats.org/officeDocument/2006/relationships/image" Target="../media/image49.tmp"/><Relationship Id="rId4" Type="http://schemas.openxmlformats.org/officeDocument/2006/relationships/image" Target="../media/image48.tmp"/></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flrea.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ubtitle 6"/>
          <p:cNvSpPr>
            <a:spLocks noGrp="1"/>
          </p:cNvSpPr>
          <p:nvPr>
            <p:ph type="subTitle" idx="1"/>
          </p:nvPr>
        </p:nvSpPr>
        <p:spPr>
          <a:xfrm>
            <a:off x="381000" y="4038600"/>
            <a:ext cx="7550150" cy="1371600"/>
          </a:xfrm>
        </p:spPr>
        <p:txBody>
          <a:bodyPr>
            <a:normAutofit/>
          </a:bodyPr>
          <a:lstStyle/>
          <a:p>
            <a:pPr marR="0" algn="ctr" eaLnBrk="1" hangingPunct="1"/>
            <a:r>
              <a:rPr lang="en-US" altLang="en-US" b="1" dirty="0" smtClean="0"/>
              <a:t>Judges as civic educators</a:t>
            </a:r>
            <a:endParaRPr lang="en-US" altLang="en-US" sz="2400" b="1" dirty="0" smtClean="0"/>
          </a:p>
          <a:p>
            <a:pPr marR="0" algn="ctr" eaLnBrk="1" hangingPunct="1"/>
            <a:endParaRPr lang="en-US" altLang="en-US" sz="2400" b="1" dirty="0" smtClean="0"/>
          </a:p>
        </p:txBody>
      </p:sp>
      <p:sp>
        <p:nvSpPr>
          <p:cNvPr id="9219" name="TextBox 1"/>
          <p:cNvSpPr txBox="1">
            <a:spLocks noChangeArrowheads="1"/>
          </p:cNvSpPr>
          <p:nvPr/>
        </p:nvSpPr>
        <p:spPr bwMode="auto">
          <a:xfrm rot="1943988">
            <a:off x="1789654" y="1562267"/>
            <a:ext cx="7726363" cy="1015663"/>
          </a:xfrm>
          <a:prstGeom prst="rect">
            <a:avLst/>
          </a:prstGeom>
          <a:noFill/>
          <a:ln w="9525">
            <a:noFill/>
            <a:miter lim="800000"/>
            <a:headEnd/>
            <a:tailEnd/>
          </a:ln>
        </p:spPr>
        <p:txBody>
          <a:bodyPr>
            <a:spAutoFit/>
          </a:bodyPr>
          <a:lstStyle/>
          <a:p>
            <a:pPr algn="ctr" eaLnBrk="1" hangingPunct="1">
              <a:defRPr/>
            </a:pPr>
            <a:r>
              <a:rPr lang="en-US" sz="6000" b="1" dirty="0" smtClean="0">
                <a:solidFill>
                  <a:schemeClr val="bg1"/>
                </a:solidFill>
                <a:latin typeface="+mj-lt"/>
              </a:rPr>
              <a:t>Educating the Public</a:t>
            </a:r>
            <a:endParaRPr lang="en-US" sz="6000" b="1" dirty="0">
              <a:solidFill>
                <a:schemeClr val="bg1"/>
              </a:solidFill>
              <a:latin typeface="+mj-lt"/>
            </a:endParaRPr>
          </a:p>
        </p:txBody>
      </p:sp>
    </p:spTree>
    <p:extLst>
      <p:ext uri="{BB962C8B-B14F-4D97-AF65-F5344CB8AC3E}">
        <p14:creationId xmlns:p14="http://schemas.microsoft.com/office/powerpoint/2010/main" val="3521685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4</a:t>
            </a:r>
            <a:endParaRPr lang="en-US" dirty="0"/>
          </a:p>
        </p:txBody>
      </p:sp>
      <p:sp>
        <p:nvSpPr>
          <p:cNvPr id="3" name="Content Placeholder 2"/>
          <p:cNvSpPr>
            <a:spLocks noGrp="1"/>
          </p:cNvSpPr>
          <p:nvPr>
            <p:ph idx="1"/>
          </p:nvPr>
        </p:nvSpPr>
        <p:spPr/>
        <p:txBody>
          <a:bodyPr>
            <a:normAutofit fontScale="92500" lnSpcReduction="10000"/>
          </a:bodyPr>
          <a:lstStyle/>
          <a:p>
            <a:endParaRPr lang="en-US" dirty="0" smtClean="0"/>
          </a:p>
          <a:p>
            <a:r>
              <a:rPr lang="en-US" dirty="0" smtClean="0"/>
              <a:t>Name the five rights in the First Amendment.</a:t>
            </a:r>
          </a:p>
          <a:p>
            <a:endParaRPr lang="en-US" dirty="0"/>
          </a:p>
          <a:p>
            <a:pPr lvl="1"/>
            <a:r>
              <a:rPr lang="en-US" dirty="0" smtClean="0"/>
              <a:t>a.  Speech, bear arms, religion, press, jury trial </a:t>
            </a:r>
          </a:p>
          <a:p>
            <a:pPr lvl="1"/>
            <a:r>
              <a:rPr lang="en-US" dirty="0" smtClean="0"/>
              <a:t>b.  Speech, representation, religion, press, petition the government</a:t>
            </a:r>
          </a:p>
          <a:p>
            <a:pPr lvl="1"/>
            <a:r>
              <a:rPr lang="en-US" dirty="0" smtClean="0"/>
              <a:t>c.  Assembly, speech, petition the government, religion, press</a:t>
            </a:r>
          </a:p>
          <a:p>
            <a:pPr lvl="1"/>
            <a:r>
              <a:rPr lang="en-US" dirty="0" smtClean="0"/>
              <a:t>d.  Assembly, bear arms, religion, press, petition the government.</a:t>
            </a:r>
            <a:endParaRPr lang="en-US" dirty="0"/>
          </a:p>
        </p:txBody>
      </p:sp>
    </p:spTree>
    <p:extLst>
      <p:ext uri="{BB962C8B-B14F-4D97-AF65-F5344CB8AC3E}">
        <p14:creationId xmlns:p14="http://schemas.microsoft.com/office/powerpoint/2010/main" val="1598076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5</a:t>
            </a:r>
            <a:endParaRPr lang="en-US" dirty="0"/>
          </a:p>
        </p:txBody>
      </p:sp>
      <p:sp>
        <p:nvSpPr>
          <p:cNvPr id="3" name="Content Placeholder 2"/>
          <p:cNvSpPr>
            <a:spLocks noGrp="1"/>
          </p:cNvSpPr>
          <p:nvPr>
            <p:ph idx="1"/>
          </p:nvPr>
        </p:nvSpPr>
        <p:spPr/>
        <p:txBody>
          <a:bodyPr/>
          <a:lstStyle/>
          <a:p>
            <a:r>
              <a:rPr lang="en-US" dirty="0" smtClean="0"/>
              <a:t>What is the rule of law?</a:t>
            </a:r>
          </a:p>
          <a:p>
            <a:endParaRPr lang="en-US" dirty="0"/>
          </a:p>
          <a:p>
            <a:pPr lvl="1"/>
            <a:r>
              <a:rPr lang="en-US" dirty="0" smtClean="0"/>
              <a:t>a.  No one is above the law.</a:t>
            </a:r>
          </a:p>
          <a:p>
            <a:pPr lvl="1"/>
            <a:r>
              <a:rPr lang="en-US" dirty="0" smtClean="0"/>
              <a:t>b.  We are a country of men not laws.</a:t>
            </a:r>
          </a:p>
          <a:p>
            <a:pPr lvl="1"/>
            <a:r>
              <a:rPr lang="en-US" dirty="0" smtClean="0"/>
              <a:t>c.  Laws do not apply to government leaders.</a:t>
            </a:r>
          </a:p>
          <a:p>
            <a:pPr lvl="1"/>
            <a:r>
              <a:rPr lang="en-US" dirty="0" smtClean="0"/>
              <a:t>d.  Laws cannot be challenged</a:t>
            </a:r>
            <a:endParaRPr lang="en-US" dirty="0"/>
          </a:p>
        </p:txBody>
      </p:sp>
    </p:spTree>
    <p:extLst>
      <p:ext uri="{BB962C8B-B14F-4D97-AF65-F5344CB8AC3E}">
        <p14:creationId xmlns:p14="http://schemas.microsoft.com/office/powerpoint/2010/main" val="3717863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6</a:t>
            </a:r>
            <a:endParaRPr lang="en-US" dirty="0"/>
          </a:p>
        </p:txBody>
      </p:sp>
      <p:sp>
        <p:nvSpPr>
          <p:cNvPr id="3" name="Content Placeholder 2"/>
          <p:cNvSpPr>
            <a:spLocks noGrp="1"/>
          </p:cNvSpPr>
          <p:nvPr>
            <p:ph idx="1"/>
          </p:nvPr>
        </p:nvSpPr>
        <p:spPr/>
        <p:txBody>
          <a:bodyPr/>
          <a:lstStyle/>
          <a:p>
            <a:r>
              <a:rPr lang="en-US" dirty="0" smtClean="0"/>
              <a:t>Under our Constitution some powers belong to the federal government. What is one power of the federal government.</a:t>
            </a:r>
          </a:p>
          <a:p>
            <a:pPr lvl="1"/>
            <a:r>
              <a:rPr lang="en-US" dirty="0" smtClean="0"/>
              <a:t>a.  Approve zoning and land use</a:t>
            </a:r>
          </a:p>
          <a:p>
            <a:pPr lvl="1"/>
            <a:r>
              <a:rPr lang="en-US" dirty="0" smtClean="0"/>
              <a:t>b.  Provide schooling and education</a:t>
            </a:r>
          </a:p>
          <a:p>
            <a:pPr lvl="1"/>
            <a:r>
              <a:rPr lang="en-US" dirty="0" smtClean="0"/>
              <a:t>c.  Make treaties</a:t>
            </a:r>
          </a:p>
          <a:p>
            <a:pPr lvl="1"/>
            <a:r>
              <a:rPr lang="en-US" dirty="0" smtClean="0"/>
              <a:t>d.  Fire and police services</a:t>
            </a:r>
            <a:endParaRPr lang="en-US" dirty="0"/>
          </a:p>
        </p:txBody>
      </p:sp>
    </p:spTree>
    <p:extLst>
      <p:ext uri="{BB962C8B-B14F-4D97-AF65-F5344CB8AC3E}">
        <p14:creationId xmlns:p14="http://schemas.microsoft.com/office/powerpoint/2010/main" val="2188037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7</a:t>
            </a:r>
            <a:endParaRPr lang="en-US" dirty="0"/>
          </a:p>
        </p:txBody>
      </p:sp>
      <p:sp>
        <p:nvSpPr>
          <p:cNvPr id="3" name="Content Placeholder 2"/>
          <p:cNvSpPr>
            <a:spLocks noGrp="1"/>
          </p:cNvSpPr>
          <p:nvPr>
            <p:ph idx="1"/>
          </p:nvPr>
        </p:nvSpPr>
        <p:spPr/>
        <p:txBody>
          <a:bodyPr/>
          <a:lstStyle/>
          <a:p>
            <a:pPr marL="0" indent="0">
              <a:buNone/>
            </a:pPr>
            <a:r>
              <a:rPr lang="en-US" dirty="0" smtClean="0"/>
              <a:t>Name one right only for United States citizens.</a:t>
            </a:r>
          </a:p>
          <a:p>
            <a:pPr marL="0" indent="0">
              <a:buNone/>
            </a:pPr>
            <a:endParaRPr lang="en-US" dirty="0"/>
          </a:p>
          <a:p>
            <a:pPr marL="0" indent="0">
              <a:buNone/>
            </a:pPr>
            <a:r>
              <a:rPr lang="en-US" dirty="0" smtClean="0"/>
              <a:t>	a.  Right to drive</a:t>
            </a:r>
          </a:p>
          <a:p>
            <a:pPr marL="0" indent="0">
              <a:buNone/>
            </a:pPr>
            <a:r>
              <a:rPr lang="en-US" dirty="0"/>
              <a:t>	</a:t>
            </a:r>
            <a:r>
              <a:rPr lang="en-US" dirty="0" smtClean="0"/>
              <a:t>b.  Run for federal office</a:t>
            </a:r>
          </a:p>
          <a:p>
            <a:pPr marL="0" indent="0">
              <a:buNone/>
            </a:pPr>
            <a:r>
              <a:rPr lang="en-US" dirty="0"/>
              <a:t>	</a:t>
            </a:r>
            <a:r>
              <a:rPr lang="en-US" dirty="0" smtClean="0"/>
              <a:t>c.  Buy real estate</a:t>
            </a:r>
          </a:p>
          <a:p>
            <a:pPr marL="0" indent="0">
              <a:buNone/>
            </a:pPr>
            <a:r>
              <a:rPr lang="en-US" dirty="0"/>
              <a:t>	</a:t>
            </a:r>
            <a:r>
              <a:rPr lang="en-US" dirty="0" smtClean="0"/>
              <a:t>d.  Attend public school</a:t>
            </a:r>
          </a:p>
          <a:p>
            <a:endParaRPr lang="en-US" dirty="0"/>
          </a:p>
          <a:p>
            <a:pPr marL="457200" lvl="1" indent="0">
              <a:buNone/>
            </a:pPr>
            <a:endParaRPr lang="en-US" dirty="0" smtClean="0"/>
          </a:p>
        </p:txBody>
      </p:sp>
    </p:spTree>
    <p:extLst>
      <p:ext uri="{BB962C8B-B14F-4D97-AF65-F5344CB8AC3E}">
        <p14:creationId xmlns:p14="http://schemas.microsoft.com/office/powerpoint/2010/main" val="145880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8</a:t>
            </a:r>
            <a:endParaRPr lang="en-US" dirty="0"/>
          </a:p>
        </p:txBody>
      </p:sp>
      <p:sp>
        <p:nvSpPr>
          <p:cNvPr id="3" name="Content Placeholder 2"/>
          <p:cNvSpPr>
            <a:spLocks noGrp="1"/>
          </p:cNvSpPr>
          <p:nvPr>
            <p:ph idx="1"/>
          </p:nvPr>
        </p:nvSpPr>
        <p:spPr/>
        <p:txBody>
          <a:bodyPr/>
          <a:lstStyle/>
          <a:p>
            <a:r>
              <a:rPr lang="en-US" dirty="0" smtClean="0"/>
              <a:t>When was the Constitution written?</a:t>
            </a:r>
          </a:p>
          <a:p>
            <a:endParaRPr lang="en-US" dirty="0"/>
          </a:p>
          <a:p>
            <a:pPr lvl="1"/>
            <a:r>
              <a:rPr lang="en-US" dirty="0" smtClean="0"/>
              <a:t>a.  1800</a:t>
            </a:r>
          </a:p>
          <a:p>
            <a:pPr lvl="1"/>
            <a:r>
              <a:rPr lang="en-US" dirty="0" smtClean="0"/>
              <a:t>b.  1776</a:t>
            </a:r>
          </a:p>
          <a:p>
            <a:pPr lvl="1"/>
            <a:r>
              <a:rPr lang="en-US" dirty="0" smtClean="0"/>
              <a:t>c.  1787</a:t>
            </a:r>
          </a:p>
          <a:p>
            <a:pPr lvl="1"/>
            <a:r>
              <a:rPr lang="en-US" dirty="0" smtClean="0"/>
              <a:t>d.  1801 </a:t>
            </a:r>
            <a:endParaRPr lang="en-US" dirty="0"/>
          </a:p>
        </p:txBody>
      </p:sp>
    </p:spTree>
    <p:extLst>
      <p:ext uri="{BB962C8B-B14F-4D97-AF65-F5344CB8AC3E}">
        <p14:creationId xmlns:p14="http://schemas.microsoft.com/office/powerpoint/2010/main" val="8938855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9</a:t>
            </a:r>
            <a:endParaRPr lang="en-US" dirty="0"/>
          </a:p>
        </p:txBody>
      </p:sp>
      <p:sp>
        <p:nvSpPr>
          <p:cNvPr id="3" name="Content Placeholder 2"/>
          <p:cNvSpPr>
            <a:spLocks noGrp="1"/>
          </p:cNvSpPr>
          <p:nvPr>
            <p:ph idx="1"/>
          </p:nvPr>
        </p:nvSpPr>
        <p:spPr/>
        <p:txBody>
          <a:bodyPr/>
          <a:lstStyle/>
          <a:p>
            <a:pPr marL="0" indent="0">
              <a:buNone/>
            </a:pPr>
            <a:r>
              <a:rPr lang="en-US" dirty="0" smtClean="0"/>
              <a:t>If the President and Vice-President can no longer serve, who would become President?</a:t>
            </a:r>
          </a:p>
          <a:p>
            <a:pPr marL="0" indent="0">
              <a:buNone/>
            </a:pPr>
            <a:endParaRPr lang="en-US" dirty="0"/>
          </a:p>
          <a:p>
            <a:pPr marL="0" indent="0">
              <a:buNone/>
            </a:pPr>
            <a:r>
              <a:rPr lang="en-US" dirty="0" smtClean="0"/>
              <a:t>	a.  Secretary of State</a:t>
            </a:r>
          </a:p>
          <a:p>
            <a:pPr marL="0" indent="0">
              <a:buNone/>
            </a:pPr>
            <a:r>
              <a:rPr lang="en-US" dirty="0"/>
              <a:t>	</a:t>
            </a:r>
            <a:r>
              <a:rPr lang="en-US" dirty="0" smtClean="0"/>
              <a:t>b.  President of the Senate</a:t>
            </a:r>
          </a:p>
          <a:p>
            <a:pPr marL="0" indent="0">
              <a:buNone/>
            </a:pPr>
            <a:r>
              <a:rPr lang="en-US" dirty="0"/>
              <a:t>	</a:t>
            </a:r>
            <a:r>
              <a:rPr lang="en-US" dirty="0" smtClean="0"/>
              <a:t>c.  Speaker of the House</a:t>
            </a:r>
          </a:p>
          <a:p>
            <a:pPr marL="0" indent="0">
              <a:buNone/>
            </a:pPr>
            <a:r>
              <a:rPr lang="en-US" dirty="0"/>
              <a:t>	</a:t>
            </a:r>
            <a:r>
              <a:rPr lang="en-US" dirty="0" smtClean="0"/>
              <a:t>d.  Chief Justice of the Supreme Court</a:t>
            </a:r>
          </a:p>
        </p:txBody>
      </p:sp>
    </p:spTree>
    <p:extLst>
      <p:ext uri="{BB962C8B-B14F-4D97-AF65-F5344CB8AC3E}">
        <p14:creationId xmlns:p14="http://schemas.microsoft.com/office/powerpoint/2010/main" val="38501336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10</a:t>
            </a:r>
            <a:endParaRPr lang="en-US" dirty="0"/>
          </a:p>
        </p:txBody>
      </p:sp>
      <p:sp>
        <p:nvSpPr>
          <p:cNvPr id="3" name="Content Placeholder 2"/>
          <p:cNvSpPr>
            <a:spLocks noGrp="1"/>
          </p:cNvSpPr>
          <p:nvPr>
            <p:ph idx="1"/>
          </p:nvPr>
        </p:nvSpPr>
        <p:spPr/>
        <p:txBody>
          <a:bodyPr/>
          <a:lstStyle/>
          <a:p>
            <a:r>
              <a:rPr lang="en-US" dirty="0" smtClean="0"/>
              <a:t>How many members are in the US House of Representatives?</a:t>
            </a:r>
          </a:p>
          <a:p>
            <a:endParaRPr lang="en-US" dirty="0"/>
          </a:p>
          <a:p>
            <a:pPr lvl="1"/>
            <a:r>
              <a:rPr lang="en-US" dirty="0" smtClean="0"/>
              <a:t>a.  235</a:t>
            </a:r>
          </a:p>
          <a:p>
            <a:pPr lvl="1"/>
            <a:r>
              <a:rPr lang="en-US" dirty="0" smtClean="0"/>
              <a:t>b.   50</a:t>
            </a:r>
          </a:p>
          <a:p>
            <a:pPr lvl="1"/>
            <a:r>
              <a:rPr lang="en-US" dirty="0" smtClean="0"/>
              <a:t>c.  435</a:t>
            </a:r>
          </a:p>
          <a:p>
            <a:pPr lvl="1"/>
            <a:r>
              <a:rPr lang="en-US" dirty="0" smtClean="0"/>
              <a:t>d.  385</a:t>
            </a:r>
            <a:endParaRPr lang="en-US" dirty="0"/>
          </a:p>
        </p:txBody>
      </p:sp>
    </p:spTree>
    <p:extLst>
      <p:ext uri="{BB962C8B-B14F-4D97-AF65-F5344CB8AC3E}">
        <p14:creationId xmlns:p14="http://schemas.microsoft.com/office/powerpoint/2010/main" val="33016663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Who Needs Civics? </a:t>
            </a:r>
            <a:endParaRPr lang="en-US" dirty="0"/>
          </a:p>
        </p:txBody>
      </p:sp>
      <p:sp>
        <p:nvSpPr>
          <p:cNvPr id="5" name="TextBox 4"/>
          <p:cNvSpPr txBox="1"/>
          <p:nvPr/>
        </p:nvSpPr>
        <p:spPr>
          <a:xfrm>
            <a:off x="685800" y="5059680"/>
            <a:ext cx="3616036" cy="923330"/>
          </a:xfrm>
          <a:prstGeom prst="rect">
            <a:avLst/>
          </a:prstGeom>
          <a:noFill/>
        </p:spPr>
        <p:txBody>
          <a:bodyPr wrap="square" rtlCol="0">
            <a:spAutoFit/>
          </a:bodyPr>
          <a:lstStyle/>
          <a:p>
            <a:pPr algn="ctr"/>
            <a:r>
              <a:rPr lang="en-US" sz="5400" b="1" dirty="0" smtClean="0">
                <a:solidFill>
                  <a:schemeClr val="tx2"/>
                </a:solidFill>
              </a:rPr>
              <a:t>Schools </a:t>
            </a:r>
            <a:endParaRPr lang="en-US" sz="5400" b="1" dirty="0">
              <a:solidFill>
                <a:schemeClr val="tx2"/>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70" y="3219182"/>
            <a:ext cx="4422696" cy="1842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480" y="3329556"/>
            <a:ext cx="3520440" cy="2194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62600" y="5029200"/>
            <a:ext cx="3124200" cy="923330"/>
          </a:xfrm>
          <a:prstGeom prst="rect">
            <a:avLst/>
          </a:prstGeom>
          <a:noFill/>
        </p:spPr>
        <p:txBody>
          <a:bodyPr wrap="square" rtlCol="0">
            <a:spAutoFit/>
          </a:bodyPr>
          <a:lstStyle/>
          <a:p>
            <a:pPr algn="ctr"/>
            <a:r>
              <a:rPr lang="en-US" sz="5400" b="1" dirty="0" smtClean="0">
                <a:solidFill>
                  <a:schemeClr val="tx2"/>
                </a:solidFill>
              </a:rPr>
              <a:t>The public </a:t>
            </a:r>
            <a:endParaRPr lang="en-US" sz="5400" b="1" dirty="0">
              <a:solidFill>
                <a:schemeClr val="tx2"/>
              </a:solidFill>
            </a:endParaRPr>
          </a:p>
        </p:txBody>
      </p:sp>
      <p:sp>
        <p:nvSpPr>
          <p:cNvPr id="6" name="Down Arrow 5"/>
          <p:cNvSpPr/>
          <p:nvPr/>
        </p:nvSpPr>
        <p:spPr>
          <a:xfrm>
            <a:off x="2166158" y="1743209"/>
            <a:ext cx="655320" cy="1390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7124700" y="1752600"/>
            <a:ext cx="655320" cy="1390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05521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Who Needs Civics? </a:t>
            </a:r>
            <a:endParaRPr lang="en-US" dirty="0"/>
          </a:p>
        </p:txBody>
      </p:sp>
      <p:sp>
        <p:nvSpPr>
          <p:cNvPr id="5" name="TextBox 4"/>
          <p:cNvSpPr txBox="1"/>
          <p:nvPr/>
        </p:nvSpPr>
        <p:spPr>
          <a:xfrm>
            <a:off x="685800" y="5059680"/>
            <a:ext cx="6934200" cy="1754326"/>
          </a:xfrm>
          <a:prstGeom prst="rect">
            <a:avLst/>
          </a:prstGeom>
          <a:noFill/>
        </p:spPr>
        <p:txBody>
          <a:bodyPr wrap="square" rtlCol="0">
            <a:spAutoFit/>
          </a:bodyPr>
          <a:lstStyle/>
          <a:p>
            <a:pPr algn="ctr"/>
            <a:r>
              <a:rPr lang="en-US" sz="5400" b="1" dirty="0" smtClean="0">
                <a:solidFill>
                  <a:schemeClr val="tx2"/>
                </a:solidFill>
              </a:rPr>
              <a:t>  The public</a:t>
            </a:r>
            <a:endParaRPr lang="en-US" sz="5400" b="1" dirty="0">
              <a:solidFill>
                <a:schemeClr val="tx2"/>
              </a:solidFill>
            </a:endParaRPr>
          </a:p>
          <a:p>
            <a:pPr algn="ctr"/>
            <a:endParaRPr lang="en-US" sz="5400" b="1" dirty="0">
              <a:solidFill>
                <a:schemeClr val="tx2"/>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022183"/>
            <a:ext cx="3520440" cy="2194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090975" y="5195372"/>
            <a:ext cx="237566" cy="369332"/>
          </a:xfrm>
          <a:prstGeom prst="rect">
            <a:avLst/>
          </a:prstGeom>
        </p:spPr>
        <p:txBody>
          <a:bodyPr wrap="none">
            <a:spAutoFit/>
          </a:bodyPr>
          <a:lstStyle/>
          <a:p>
            <a:r>
              <a:rPr lang="en-US" b="1" dirty="0" smtClean="0">
                <a:solidFill>
                  <a:schemeClr val="tx2"/>
                </a:solidFill>
              </a:rPr>
              <a:t> </a:t>
            </a:r>
            <a:endParaRPr lang="en-US" dirty="0"/>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940580"/>
            <a:ext cx="3520440" cy="2194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0405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Educating Adults</a:t>
            </a:r>
            <a:endParaRPr lang="en-US" dirty="0"/>
          </a:p>
        </p:txBody>
      </p:sp>
      <p:pic>
        <p:nvPicPr>
          <p:cNvPr id="4" name="Content Placeholder 3"/>
          <p:cNvPicPr>
            <a:picLocks noGrp="1" noChangeAspect="1"/>
          </p:cNvPicPr>
          <p:nvPr>
            <p:ph idx="1"/>
          </p:nvPr>
        </p:nvPicPr>
        <p:blipFill>
          <a:blip r:embed="rId3"/>
          <a:stretch>
            <a:fillRect/>
          </a:stretch>
        </p:blipFill>
        <p:spPr>
          <a:xfrm>
            <a:off x="281578" y="2514600"/>
            <a:ext cx="2392101" cy="2286000"/>
          </a:xfrm>
          <a:prstGeom prst="rect">
            <a:avLst/>
          </a:prstGeom>
        </p:spPr>
      </p:pic>
      <p:pic>
        <p:nvPicPr>
          <p:cNvPr id="5" name="Picture 4"/>
          <p:cNvPicPr>
            <a:picLocks noChangeAspect="1"/>
          </p:cNvPicPr>
          <p:nvPr/>
        </p:nvPicPr>
        <p:blipFill>
          <a:blip r:embed="rId4"/>
          <a:stretch>
            <a:fillRect/>
          </a:stretch>
        </p:blipFill>
        <p:spPr>
          <a:xfrm>
            <a:off x="2971800" y="1977887"/>
            <a:ext cx="2597479" cy="1828800"/>
          </a:xfrm>
          <a:prstGeom prst="rect">
            <a:avLst/>
          </a:prstGeom>
        </p:spPr>
      </p:pic>
      <p:pic>
        <p:nvPicPr>
          <p:cNvPr id="6" name="Picture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2420871"/>
            <a:ext cx="2468880" cy="1645920"/>
          </a:xfrm>
          <a:prstGeom prst="rect">
            <a:avLst/>
          </a:prstGeom>
          <a:noFill/>
          <a:ln w="57150">
            <a:solidFill>
              <a:schemeClr val="tx2"/>
            </a:solidFill>
          </a:ln>
        </p:spPr>
      </p:pic>
      <p:pic>
        <p:nvPicPr>
          <p:cNvPr id="7" name="Picture 6"/>
          <p:cNvPicPr/>
          <p:nvPr/>
        </p:nvPicPr>
        <p:blipFill>
          <a:blip r:embed="rId6">
            <a:extLst>
              <a:ext uri="{28A0092B-C50C-407E-A947-70E740481C1C}">
                <a14:useLocalDpi xmlns:a14="http://schemas.microsoft.com/office/drawing/2010/main" val="0"/>
              </a:ext>
            </a:extLst>
          </a:blip>
          <a:stretch>
            <a:fillRect/>
          </a:stretch>
        </p:blipFill>
        <p:spPr>
          <a:xfrm>
            <a:off x="3212353" y="4780059"/>
            <a:ext cx="2103120" cy="1463040"/>
          </a:xfrm>
          <a:prstGeom prst="rect">
            <a:avLst/>
          </a:prstGeom>
        </p:spPr>
      </p:pic>
    </p:spTree>
    <p:extLst>
      <p:ext uri="{BB962C8B-B14F-4D97-AF65-F5344CB8AC3E}">
        <p14:creationId xmlns:p14="http://schemas.microsoft.com/office/powerpoint/2010/main" val="34112735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
            <a:ext cx="8229600" cy="1143000"/>
          </a:xfrm>
        </p:spPr>
        <p:txBody>
          <a:bodyPr>
            <a:normAutofit fontScale="90000"/>
          </a:bodyPr>
          <a:lstStyle/>
          <a:p>
            <a:pPr>
              <a:defRPr/>
            </a:pPr>
            <a:r>
              <a:rPr lang="en-US" dirty="0" smtClean="0"/>
              <a:t>So what does the public know?</a:t>
            </a:r>
            <a:endParaRPr lang="en-US" dirty="0"/>
          </a:p>
        </p:txBody>
      </p:sp>
      <p:sp>
        <p:nvSpPr>
          <p:cNvPr id="2" name="Content Placeholder 1"/>
          <p:cNvSpPr>
            <a:spLocks noGrp="1"/>
          </p:cNvSpPr>
          <p:nvPr>
            <p:ph idx="1"/>
          </p:nvPr>
        </p:nvSpPr>
        <p:spPr>
          <a:xfrm>
            <a:off x="228600" y="1905000"/>
            <a:ext cx="8915400" cy="4525963"/>
          </a:xfrm>
        </p:spPr>
        <p:txBody>
          <a:bodyPr>
            <a:normAutofit fontScale="92500"/>
          </a:bodyPr>
          <a:lstStyle/>
          <a:p>
            <a:pPr marL="0" indent="0">
              <a:buClr>
                <a:srgbClr val="F49100"/>
              </a:buClr>
              <a:buSzPct val="65000"/>
              <a:buNone/>
              <a:defRPr/>
            </a:pPr>
            <a:r>
              <a:rPr lang="en-US" sz="2600" b="1" kern="0" dirty="0" smtClean="0">
                <a:latin typeface="Tahoma"/>
              </a:rPr>
              <a:t>A </a:t>
            </a:r>
            <a:r>
              <a:rPr lang="en-US" sz="2600" b="1" kern="0" dirty="0">
                <a:latin typeface="Tahoma"/>
              </a:rPr>
              <a:t>2014 national survey conducted by the Annenberg Public Policy Center of the University of Pennsylvania has found that:</a:t>
            </a:r>
          </a:p>
          <a:p>
            <a:pPr>
              <a:spcBef>
                <a:spcPct val="20000"/>
              </a:spcBef>
              <a:buClr>
                <a:schemeClr val="tx2"/>
              </a:buClr>
              <a:buSzPct val="65000"/>
              <a:buFont typeface="Wingdings" panose="05000000000000000000" pitchFamily="2" charset="2"/>
              <a:buChar char="Ø"/>
              <a:defRPr/>
            </a:pPr>
            <a:r>
              <a:rPr lang="en-US" sz="2600" kern="0" dirty="0">
                <a:latin typeface="Tahoma"/>
              </a:rPr>
              <a:t>Only 36% of respondents could name all three branches of the U.S. government, just as many (35 percent) could not name a single one.</a:t>
            </a:r>
          </a:p>
          <a:p>
            <a:pPr>
              <a:spcBef>
                <a:spcPct val="20000"/>
              </a:spcBef>
              <a:buClr>
                <a:schemeClr val="tx2"/>
              </a:buClr>
              <a:buSzPct val="65000"/>
              <a:buFont typeface="Wingdings" panose="05000000000000000000" pitchFamily="2" charset="2"/>
              <a:buChar char="Ø"/>
              <a:defRPr/>
            </a:pPr>
            <a:r>
              <a:rPr lang="en-US" sz="2600" kern="0" dirty="0">
                <a:latin typeface="Tahoma"/>
              </a:rPr>
              <a:t>Just over a quarter of Americans (27 percent) know it takes a two-thirds vote of the House and Senate to override a presidential veto.</a:t>
            </a:r>
          </a:p>
          <a:p>
            <a:pPr>
              <a:spcBef>
                <a:spcPct val="20000"/>
              </a:spcBef>
              <a:buClr>
                <a:schemeClr val="tx2"/>
              </a:buClr>
              <a:buSzPct val="65000"/>
              <a:buFont typeface="Wingdings" panose="05000000000000000000" pitchFamily="2" charset="2"/>
              <a:buChar char="Ø"/>
              <a:defRPr/>
            </a:pPr>
            <a:r>
              <a:rPr lang="en-US" sz="2600" kern="0" dirty="0">
                <a:latin typeface="Tahoma"/>
              </a:rPr>
              <a:t>One in five Americans incorrectly thinks that a 5-4 Supreme Court decision is sent back to Congress for reconsideration.</a:t>
            </a:r>
          </a:p>
          <a:p>
            <a:pPr>
              <a:buClr>
                <a:schemeClr val="tx2"/>
              </a:buClr>
              <a:defRPr/>
            </a:pPr>
            <a:endParaRPr lang="en-US" dirty="0"/>
          </a:p>
        </p:txBody>
      </p:sp>
    </p:spTree>
    <p:extLst>
      <p:ext uri="{BB962C8B-B14F-4D97-AF65-F5344CB8AC3E}">
        <p14:creationId xmlns:p14="http://schemas.microsoft.com/office/powerpoint/2010/main" val="2505396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1"/>
          <p:cNvSpPr>
            <a:spLocks noGrp="1"/>
          </p:cNvSpPr>
          <p:nvPr>
            <p:ph idx="1"/>
          </p:nvPr>
        </p:nvSpPr>
        <p:spPr>
          <a:xfrm>
            <a:off x="304800" y="1951037"/>
            <a:ext cx="8229600" cy="4525963"/>
          </a:xfrm>
        </p:spPr>
        <p:txBody>
          <a:bodyPr>
            <a:normAutofit lnSpcReduction="10000"/>
          </a:bodyPr>
          <a:lstStyle/>
          <a:p>
            <a:pPr eaLnBrk="1" hangingPunct="1">
              <a:defRPr/>
            </a:pPr>
            <a:r>
              <a:rPr lang="en-US" altLang="en-US" sz="2400" dirty="0" smtClean="0">
                <a:latin typeface="Arial" pitchFamily="34" charset="0"/>
                <a:cs typeface="Arial" pitchFamily="34" charset="0"/>
              </a:rPr>
              <a:t>Series of activities developed for </a:t>
            </a:r>
            <a:r>
              <a:rPr lang="en-US" altLang="en-US" sz="2400" b="1" dirty="0" smtClean="0">
                <a:latin typeface="Arial" pitchFamily="34" charset="0"/>
                <a:cs typeface="Arial" pitchFamily="34" charset="0"/>
              </a:rPr>
              <a:t>adult</a:t>
            </a:r>
            <a:r>
              <a:rPr lang="en-US" altLang="en-US" sz="2400" dirty="0" smtClean="0">
                <a:latin typeface="Arial" pitchFamily="34" charset="0"/>
                <a:cs typeface="Arial" pitchFamily="34" charset="0"/>
              </a:rPr>
              <a:t>, </a:t>
            </a:r>
            <a:r>
              <a:rPr lang="en-US" altLang="en-US" sz="2400" b="1" dirty="0" smtClean="0">
                <a:latin typeface="Arial" pitchFamily="34" charset="0"/>
                <a:cs typeface="Arial" pitchFamily="34" charset="0"/>
              </a:rPr>
              <a:t>nonpartisan</a:t>
            </a:r>
            <a:r>
              <a:rPr lang="en-US" altLang="en-US" sz="2400" dirty="0" smtClean="0">
                <a:latin typeface="Arial" pitchFamily="34" charset="0"/>
                <a:cs typeface="Arial" pitchFamily="34" charset="0"/>
              </a:rPr>
              <a:t> group presentations.</a:t>
            </a:r>
          </a:p>
          <a:p>
            <a:pPr>
              <a:defRPr/>
            </a:pPr>
            <a:r>
              <a:rPr lang="en-US" altLang="en-US" sz="2400" dirty="0"/>
              <a:t>Designed </a:t>
            </a:r>
            <a:r>
              <a:rPr lang="en-US" altLang="en-US" sz="2400" dirty="0" smtClean="0"/>
              <a:t>for use by attorneys and judges to </a:t>
            </a:r>
            <a:r>
              <a:rPr lang="en-US" altLang="en-US" sz="2400" dirty="0"/>
              <a:t>educate the public about the courts and the Constitution</a:t>
            </a:r>
            <a:r>
              <a:rPr lang="en-US" altLang="en-US" sz="2400" dirty="0" smtClean="0"/>
              <a:t>.</a:t>
            </a:r>
            <a:endParaRPr lang="en-US" altLang="en-US" sz="2400" dirty="0" smtClean="0">
              <a:latin typeface="Arial" pitchFamily="34" charset="0"/>
              <a:cs typeface="Arial" pitchFamily="34" charset="0"/>
            </a:endParaRPr>
          </a:p>
          <a:p>
            <a:pPr eaLnBrk="1" hangingPunct="1">
              <a:defRPr/>
            </a:pPr>
            <a:r>
              <a:rPr lang="en-US" altLang="en-US" sz="2400" dirty="0" smtClean="0">
                <a:latin typeface="Arial" pitchFamily="34" charset="0"/>
                <a:cs typeface="Arial" pitchFamily="34" charset="0"/>
              </a:rPr>
              <a:t>Activities range from </a:t>
            </a:r>
            <a:r>
              <a:rPr lang="en-US" altLang="en-US" sz="2400" b="1" dirty="0" smtClean="0">
                <a:latin typeface="Arial" pitchFamily="34" charset="0"/>
                <a:cs typeface="Arial" pitchFamily="34" charset="0"/>
              </a:rPr>
              <a:t>30 to 60 minutes</a:t>
            </a:r>
            <a:r>
              <a:rPr lang="en-US" altLang="en-US" sz="2400" dirty="0" smtClean="0">
                <a:latin typeface="Arial" pitchFamily="34" charset="0"/>
                <a:cs typeface="Arial" pitchFamily="34" charset="0"/>
              </a:rPr>
              <a:t>.</a:t>
            </a:r>
          </a:p>
          <a:p>
            <a:pPr eaLnBrk="1" hangingPunct="1">
              <a:defRPr/>
            </a:pPr>
            <a:r>
              <a:rPr lang="en-US" altLang="en-US" sz="2400" dirty="0" smtClean="0">
                <a:latin typeface="Arial" pitchFamily="34" charset="0"/>
                <a:cs typeface="Arial" pitchFamily="34" charset="0"/>
              </a:rPr>
              <a:t>Presentation materials include warm up activities, handouts, and presentation guides.</a:t>
            </a:r>
          </a:p>
          <a:p>
            <a:pPr lvl="1">
              <a:defRPr/>
            </a:pPr>
            <a:r>
              <a:rPr lang="en-US" altLang="en-US" sz="2000" dirty="0" smtClean="0">
                <a:latin typeface="Arial" pitchFamily="34" charset="0"/>
                <a:cs typeface="Arial" pitchFamily="34" charset="0"/>
              </a:rPr>
              <a:t>Most activities include a PowerPoint and </a:t>
            </a:r>
            <a:r>
              <a:rPr lang="en-US" altLang="en-US" sz="2000" b="1" dirty="0" smtClean="0">
                <a:latin typeface="Arial" pitchFamily="34" charset="0"/>
                <a:cs typeface="Arial" pitchFamily="34" charset="0"/>
              </a:rPr>
              <a:t>engaging activities </a:t>
            </a:r>
            <a:r>
              <a:rPr lang="en-US" altLang="en-US" sz="2000" dirty="0" smtClean="0">
                <a:latin typeface="Arial" pitchFamily="34" charset="0"/>
                <a:cs typeface="Arial" pitchFamily="34" charset="0"/>
              </a:rPr>
              <a:t>to draw audience members into the presentation.</a:t>
            </a:r>
          </a:p>
          <a:p>
            <a:pPr>
              <a:defRPr/>
            </a:pPr>
            <a:r>
              <a:rPr lang="en-US" altLang="en-US" sz="2400" dirty="0" smtClean="0"/>
              <a:t>Presenters can </a:t>
            </a:r>
            <a:r>
              <a:rPr lang="en-US" altLang="en-US" sz="2400" dirty="0"/>
              <a:t>receive </a:t>
            </a:r>
            <a:r>
              <a:rPr lang="en-US" altLang="en-US" sz="2400" b="1" dirty="0"/>
              <a:t>CLE Credit (Ethics) </a:t>
            </a:r>
            <a:r>
              <a:rPr lang="en-US" altLang="en-US" sz="2400" dirty="0"/>
              <a:t>for presentations made (up to three credits per reporting period)</a:t>
            </a:r>
          </a:p>
          <a:p>
            <a:pPr>
              <a:defRPr/>
            </a:pPr>
            <a:endParaRPr lang="en-US" altLang="en-US" sz="2400" dirty="0" smtClean="0">
              <a:latin typeface="Arial" pitchFamily="34" charset="0"/>
              <a:cs typeface="Arial" pitchFamily="34" charset="0"/>
            </a:endParaRPr>
          </a:p>
          <a:p>
            <a:pPr lvl="1">
              <a:defRPr/>
            </a:pPr>
            <a:endParaRPr lang="en-US" altLang="en-US" sz="2000" dirty="0" smtClean="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Benchmarks Adult Civics Education </a:t>
            </a:r>
            <a:endParaRPr lang="en-US" dirty="0"/>
          </a:p>
        </p:txBody>
      </p:sp>
    </p:spTree>
    <p:extLst>
      <p:ext uri="{BB962C8B-B14F-4D97-AF65-F5344CB8AC3E}">
        <p14:creationId xmlns:p14="http://schemas.microsoft.com/office/powerpoint/2010/main" val="2516846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fade">
                                      <p:cBhvr>
                                        <p:cTn id="12" dur="500"/>
                                        <p:tgtEl>
                                          <p:spTgt spid="266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fade">
                                      <p:cBhvr>
                                        <p:cTn id="17" dur="500"/>
                                        <p:tgtEl>
                                          <p:spTgt spid="266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fade">
                                      <p:cBhvr>
                                        <p:cTn id="22" dur="500"/>
                                        <p:tgtEl>
                                          <p:spTgt spid="266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Effect transition="in" filter="fade">
                                      <p:cBhvr>
                                        <p:cTn id="27" dur="500"/>
                                        <p:tgtEl>
                                          <p:spTgt spid="266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627">
                                            <p:txEl>
                                              <p:pRg st="5" end="5"/>
                                            </p:txEl>
                                          </p:spTgt>
                                        </p:tgtEl>
                                        <p:attrNameLst>
                                          <p:attrName>style.visibility</p:attrName>
                                        </p:attrNameLst>
                                      </p:cBhvr>
                                      <p:to>
                                        <p:strVal val="visible"/>
                                      </p:to>
                                    </p:set>
                                    <p:animEffect transition="in" filter="fade">
                                      <p:cBhvr>
                                        <p:cTn id="32" dur="500"/>
                                        <p:tgtEl>
                                          <p:spTgt spid="266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1"/>
          <p:cNvSpPr>
            <a:spLocks noGrp="1"/>
          </p:cNvSpPr>
          <p:nvPr>
            <p:ph idx="1"/>
          </p:nvPr>
        </p:nvSpPr>
        <p:spPr>
          <a:xfrm>
            <a:off x="362239" y="2057400"/>
            <a:ext cx="8229600" cy="4525963"/>
          </a:xfrm>
        </p:spPr>
        <p:txBody>
          <a:bodyPr>
            <a:normAutofit lnSpcReduction="10000"/>
          </a:bodyPr>
          <a:lstStyle/>
          <a:p>
            <a:r>
              <a:rPr lang="en-US" altLang="en-US" sz="2400" dirty="0" smtClean="0"/>
              <a:t>Strengthen public knowledge</a:t>
            </a:r>
          </a:p>
          <a:p>
            <a:pPr>
              <a:buFont typeface="Wingdings 3" pitchFamily="18" charset="2"/>
              <a:buNone/>
            </a:pPr>
            <a:r>
              <a:rPr lang="en-US" altLang="en-US" sz="2400" dirty="0" smtClean="0"/>
              <a:t>and understanding of the courts </a:t>
            </a:r>
          </a:p>
          <a:p>
            <a:pPr>
              <a:buFont typeface="Wingdings 3" pitchFamily="18" charset="2"/>
              <a:buNone/>
            </a:pPr>
            <a:r>
              <a:rPr lang="en-US" altLang="en-US" sz="2400" dirty="0" smtClean="0"/>
              <a:t>and the Constitution.</a:t>
            </a:r>
          </a:p>
          <a:p>
            <a:pPr>
              <a:buFont typeface="Wingdings 3" pitchFamily="18" charset="2"/>
              <a:buNone/>
            </a:pPr>
            <a:endParaRPr lang="en-US" altLang="en-US" sz="2400" dirty="0" smtClean="0"/>
          </a:p>
          <a:p>
            <a:r>
              <a:rPr lang="en-US" altLang="en-US" sz="2400" dirty="0" smtClean="0"/>
              <a:t>Improve trust and confidence in the judicial branch and the legal system.</a:t>
            </a:r>
          </a:p>
          <a:p>
            <a:endParaRPr lang="en-US" altLang="en-US" sz="2400" dirty="0" smtClean="0"/>
          </a:p>
          <a:p>
            <a:r>
              <a:rPr lang="en-US" altLang="en-US" sz="2400" dirty="0" smtClean="0"/>
              <a:t>Educate the public about our form of government.</a:t>
            </a:r>
          </a:p>
          <a:p>
            <a:endParaRPr lang="en-US" altLang="en-US" sz="2400" dirty="0" smtClean="0"/>
          </a:p>
          <a:p>
            <a:r>
              <a:rPr lang="en-US" altLang="en-US" sz="2400" dirty="0" smtClean="0"/>
              <a:t>Instill within the legal community the principles of duty and service to the public</a:t>
            </a:r>
            <a:r>
              <a:rPr lang="en-US" altLang="en-US" dirty="0" smtClean="0"/>
              <a:t>. </a:t>
            </a:r>
          </a:p>
          <a:p>
            <a:endParaRPr lang="en-US" altLang="en-US" dirty="0" smtClean="0"/>
          </a:p>
          <a:p>
            <a:endParaRPr lang="en-US" altLang="en-US" dirty="0" smtClean="0"/>
          </a:p>
          <a:p>
            <a:endParaRPr lang="en-US" altLang="en-US" dirty="0" smtClean="0"/>
          </a:p>
          <a:p>
            <a:endParaRPr lang="en-US" altLang="en-US" dirty="0" smtClean="0"/>
          </a:p>
        </p:txBody>
      </p:sp>
      <p:sp>
        <p:nvSpPr>
          <p:cNvPr id="3" name="Title 2"/>
          <p:cNvSpPr>
            <a:spLocks noGrp="1"/>
          </p:cNvSpPr>
          <p:nvPr>
            <p:ph type="title"/>
          </p:nvPr>
        </p:nvSpPr>
        <p:spPr/>
        <p:txBody>
          <a:bodyPr>
            <a:normAutofit fontScale="90000"/>
          </a:bodyPr>
          <a:lstStyle/>
          <a:p>
            <a:pPr>
              <a:defRPr/>
            </a:pPr>
            <a:r>
              <a:rPr lang="en-US" dirty="0" smtClean="0"/>
              <a:t>Objectives of Benchmarks</a:t>
            </a:r>
            <a:endParaRPr lang="en-US" dirty="0"/>
          </a:p>
        </p:txBody>
      </p:sp>
      <p:pic>
        <p:nvPicPr>
          <p:cNvPr id="41988" name="Picture 4" descr="C:\Documents and Settings\slyle\Local Settings\Temporary Internet Files\Content.IE5\LWI5FEPM\MC90008925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752600"/>
            <a:ext cx="21494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016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Benchmarks Lessons</a:t>
            </a:r>
            <a:endParaRPr lang="en-US" dirty="0"/>
          </a:p>
        </p:txBody>
      </p:sp>
      <p:sp>
        <p:nvSpPr>
          <p:cNvPr id="3" name="Text Placeholder 2"/>
          <p:cNvSpPr>
            <a:spLocks noGrp="1"/>
          </p:cNvSpPr>
          <p:nvPr>
            <p:ph type="body" idx="1"/>
          </p:nvPr>
        </p:nvSpPr>
        <p:spPr>
          <a:xfrm>
            <a:off x="381000" y="2583712"/>
            <a:ext cx="7239000" cy="1454888"/>
          </a:xfrm>
        </p:spPr>
        <p:txBody>
          <a:bodyPr>
            <a:noAutofit/>
          </a:bodyPr>
          <a:lstStyle/>
          <a:p>
            <a:pPr marL="342900" indent="-342900">
              <a:buFont typeface="Wingdings" panose="05000000000000000000" pitchFamily="2" charset="2"/>
              <a:buChar char="Ø"/>
            </a:pPr>
            <a:r>
              <a:rPr lang="en-US" sz="2800" b="1" dirty="0" smtClean="0"/>
              <a:t>Constitution and the Bill of Rights</a:t>
            </a:r>
          </a:p>
          <a:p>
            <a:pPr marL="342900" indent="-342900">
              <a:buFont typeface="Wingdings" panose="05000000000000000000" pitchFamily="2" charset="2"/>
              <a:buChar char="Ø"/>
            </a:pPr>
            <a:endParaRPr lang="en-US" sz="2800" b="1" dirty="0" smtClean="0"/>
          </a:p>
          <a:p>
            <a:pPr marL="342900" indent="-342900">
              <a:buFont typeface="Wingdings" panose="05000000000000000000" pitchFamily="2" charset="2"/>
              <a:buChar char="Ø"/>
            </a:pPr>
            <a:r>
              <a:rPr lang="en-US" sz="2800" b="1" dirty="0" smtClean="0"/>
              <a:t>Courts and the Judicial Branch</a:t>
            </a:r>
          </a:p>
          <a:p>
            <a:pPr marL="342900" indent="-342900">
              <a:buFont typeface="Wingdings" panose="05000000000000000000" pitchFamily="2" charset="2"/>
              <a:buChar char="Ø"/>
            </a:pPr>
            <a:endParaRPr lang="en-US" sz="2800" b="1" dirty="0" smtClean="0"/>
          </a:p>
          <a:p>
            <a:pPr marL="342900" indent="-342900">
              <a:buFont typeface="Wingdings" panose="05000000000000000000" pitchFamily="2" charset="2"/>
              <a:buChar char="Ø"/>
            </a:pPr>
            <a:r>
              <a:rPr lang="en-US" sz="2800" b="1" dirty="0" smtClean="0"/>
              <a:t>Special Topics </a:t>
            </a:r>
            <a:endParaRPr lang="en-US" sz="2800" b="1" dirty="0"/>
          </a:p>
        </p:txBody>
      </p:sp>
    </p:spTree>
    <p:extLst>
      <p:ext uri="{BB962C8B-B14F-4D97-AF65-F5344CB8AC3E}">
        <p14:creationId xmlns:p14="http://schemas.microsoft.com/office/powerpoint/2010/main" val="2155217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Could You Pass the Test? </a:t>
            </a:r>
          </a:p>
        </p:txBody>
      </p:sp>
      <p:sp>
        <p:nvSpPr>
          <p:cNvPr id="3" name="Title 2"/>
          <p:cNvSpPr>
            <a:spLocks noGrp="1"/>
          </p:cNvSpPr>
          <p:nvPr>
            <p:ph type="title"/>
          </p:nvPr>
        </p:nvSpPr>
        <p:spPr/>
        <p:txBody>
          <a:bodyPr/>
          <a:lstStyle/>
          <a:p>
            <a:r>
              <a:rPr lang="en-US" dirty="0" smtClean="0"/>
              <a:t>Special Topics</a:t>
            </a:r>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449497"/>
            <a:ext cx="3400425" cy="4173249"/>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2449497"/>
            <a:ext cx="3340686" cy="4173249"/>
          </a:xfrm>
          <a:prstGeom prst="rect">
            <a:avLst/>
          </a:prstGeom>
        </p:spPr>
      </p:pic>
    </p:spTree>
    <p:extLst>
      <p:ext uri="{BB962C8B-B14F-4D97-AF65-F5344CB8AC3E}">
        <p14:creationId xmlns:p14="http://schemas.microsoft.com/office/powerpoint/2010/main" val="4036654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Federal Courts: Scott v Harris</a:t>
            </a:r>
            <a:endParaRPr lang="en-US" dirty="0"/>
          </a:p>
        </p:txBody>
      </p:sp>
      <p:sp>
        <p:nvSpPr>
          <p:cNvPr id="3" name="Title 2"/>
          <p:cNvSpPr>
            <a:spLocks noGrp="1"/>
          </p:cNvSpPr>
          <p:nvPr>
            <p:ph type="title"/>
          </p:nvPr>
        </p:nvSpPr>
        <p:spPr/>
        <p:txBody>
          <a:bodyPr>
            <a:normAutofit fontScale="90000"/>
          </a:bodyPr>
          <a:lstStyle/>
          <a:p>
            <a:r>
              <a:rPr lang="en-US" dirty="0" smtClean="0"/>
              <a:t>Case study: is it reasonable? </a:t>
            </a:r>
            <a:endParaRPr lang="en-US" dirty="0"/>
          </a:p>
        </p:txBody>
      </p:sp>
      <p:pic>
        <p:nvPicPr>
          <p:cNvPr id="5" name="Picture 1" descr="scottcaseabp2013vba2 - Microsoft PowerPoint"/>
          <p:cNvPicPr>
            <a:picLocks noChangeAspect="1"/>
          </p:cNvPicPr>
          <p:nvPr/>
        </p:nvPicPr>
        <p:blipFill>
          <a:blip r:embed="rId2">
            <a:extLst>
              <a:ext uri="{28A0092B-C50C-407E-A947-70E740481C1C}">
                <a14:useLocalDpi xmlns:a14="http://schemas.microsoft.com/office/drawing/2010/main" val="0"/>
              </a:ext>
            </a:extLst>
          </a:blip>
          <a:srcRect l="17950" t="16380" r="3909" b="10477"/>
          <a:stretch>
            <a:fillRect/>
          </a:stretch>
        </p:blipFill>
        <p:spPr bwMode="auto">
          <a:xfrm>
            <a:off x="4554813" y="2520759"/>
            <a:ext cx="4665387" cy="349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87606"/>
            <a:ext cx="4585411" cy="343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081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Courts Case Study</a:t>
            </a: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14" y="1676400"/>
            <a:ext cx="4874386" cy="36576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438400"/>
            <a:ext cx="5115546" cy="3857625"/>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3276600"/>
            <a:ext cx="4572000" cy="3435804"/>
          </a:xfrm>
          <a:prstGeom prst="rect">
            <a:avLst/>
          </a:prstGeom>
        </p:spPr>
      </p:pic>
    </p:spTree>
    <p:extLst>
      <p:ext uri="{BB962C8B-B14F-4D97-AF65-F5344CB8AC3E}">
        <p14:creationId xmlns:p14="http://schemas.microsoft.com/office/powerpoint/2010/main" val="257106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Juries </a:t>
            </a:r>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83" y="1734839"/>
            <a:ext cx="5153438" cy="3886200"/>
          </a:xfrm>
          <a:prstGeom prst="rect">
            <a:avLst/>
          </a:prstGeom>
        </p:spPr>
      </p:pic>
      <p:grpSp>
        <p:nvGrpSpPr>
          <p:cNvPr id="6" name="Group 5"/>
          <p:cNvGrpSpPr/>
          <p:nvPr/>
        </p:nvGrpSpPr>
        <p:grpSpPr>
          <a:xfrm>
            <a:off x="-18197" y="5562600"/>
            <a:ext cx="4132997" cy="1295400"/>
            <a:chOff x="2133600" y="4602480"/>
            <a:chExt cx="5104486" cy="2085250"/>
          </a:xfrm>
        </p:grpSpPr>
        <p:pic>
          <p:nvPicPr>
            <p:cNvPr id="7" name="Picture 2" descr="C:\Documents and Settings\flrea\Local Settings\Temporary Internet Files\Content.IE5\7XZTRG1O\MC90024048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4602480"/>
              <a:ext cx="3047086" cy="20852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Documents and Settings\flrea\Local Settings\Temporary Internet Files\Content.IE5\7XZTRG1O\MC900240489[1].w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511"/>
            <a:stretch/>
          </p:blipFill>
          <p:spPr bwMode="auto">
            <a:xfrm>
              <a:off x="4191000" y="4696552"/>
              <a:ext cx="3047086" cy="1991178"/>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a:blip r:embed="rId5"/>
          <a:stretch>
            <a:fillRect/>
          </a:stretch>
        </p:blipFill>
        <p:spPr>
          <a:xfrm>
            <a:off x="4104223" y="2810040"/>
            <a:ext cx="4572638" cy="3429479"/>
          </a:xfrm>
          <a:prstGeom prst="rect">
            <a:avLst/>
          </a:prstGeom>
        </p:spPr>
      </p:pic>
    </p:spTree>
    <p:extLst>
      <p:ext uri="{BB962C8B-B14F-4D97-AF65-F5344CB8AC3E}">
        <p14:creationId xmlns:p14="http://schemas.microsoft.com/office/powerpoint/2010/main" val="3357993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Judges Do</a:t>
            </a:r>
            <a:endParaRPr lang="en-US" dirty="0"/>
          </a:p>
        </p:txBody>
      </p:sp>
      <p:pic>
        <p:nvPicPr>
          <p:cNvPr id="6" name="Picture 5"/>
          <p:cNvPicPr>
            <a:picLocks noChangeAspect="1"/>
          </p:cNvPicPr>
          <p:nvPr/>
        </p:nvPicPr>
        <p:blipFill>
          <a:blip r:embed="rId2"/>
          <a:stretch>
            <a:fillRect/>
          </a:stretch>
        </p:blipFill>
        <p:spPr>
          <a:xfrm>
            <a:off x="228600" y="2209800"/>
            <a:ext cx="4572638" cy="3429479"/>
          </a:xfrm>
          <a:prstGeom prst="rect">
            <a:avLst/>
          </a:prstGeom>
        </p:spPr>
      </p:pic>
      <p:pic>
        <p:nvPicPr>
          <p:cNvPr id="7" name="Picture 6"/>
          <p:cNvPicPr>
            <a:picLocks noChangeAspect="1"/>
          </p:cNvPicPr>
          <p:nvPr/>
        </p:nvPicPr>
        <p:blipFill>
          <a:blip r:embed="rId3"/>
          <a:stretch>
            <a:fillRect/>
          </a:stretch>
        </p:blipFill>
        <p:spPr>
          <a:xfrm>
            <a:off x="3810000" y="2667000"/>
            <a:ext cx="4572638" cy="3429479"/>
          </a:xfrm>
          <a:prstGeom prst="rect">
            <a:avLst/>
          </a:prstGeom>
        </p:spPr>
      </p:pic>
    </p:spTree>
    <p:extLst>
      <p:ext uri="{BB962C8B-B14F-4D97-AF65-F5344CB8AC3E}">
        <p14:creationId xmlns:p14="http://schemas.microsoft.com/office/powerpoint/2010/main" val="31184453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cap="all" dirty="0" smtClean="0"/>
              <a:t>Fair Courts = justice</a:t>
            </a:r>
            <a:endParaRPr lang="en-US" cap="all" dirty="0"/>
          </a:p>
        </p:txBody>
      </p:sp>
      <p:pic>
        <p:nvPicPr>
          <p:cNvPr id="3" name="Picture 4" descr="C:\Users\TMcGlockton\AppData\Local\Microsoft\Windows\Temporary Internet Files\Content.IE5\Z88YOOLC\MC90029257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9177" y="5734101"/>
            <a:ext cx="17224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856" y="164465"/>
            <a:ext cx="2951701"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94514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 y="399291"/>
            <a:ext cx="3429000" cy="5852160"/>
            <a:chOff x="152400" y="152400"/>
            <a:chExt cx="4114800" cy="7426448"/>
          </a:xfrm>
        </p:grpSpPr>
        <p:grpSp>
          <p:nvGrpSpPr>
            <p:cNvPr id="6" name="Group 5"/>
            <p:cNvGrpSpPr/>
            <p:nvPr/>
          </p:nvGrpSpPr>
          <p:grpSpPr>
            <a:xfrm>
              <a:off x="152400" y="152400"/>
              <a:ext cx="4114800" cy="5399489"/>
              <a:chOff x="152400" y="152400"/>
              <a:chExt cx="4114800" cy="5399489"/>
            </a:xfrm>
          </p:grpSpPr>
          <p:pic>
            <p:nvPicPr>
              <p:cNvPr id="4" name="Picture 3" descr="Screen Clipp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152400"/>
                <a:ext cx="4114800" cy="2705175"/>
              </a:xfrm>
              <a:prstGeom prst="rect">
                <a:avLst/>
              </a:prstGeom>
            </p:spPr>
          </p:pic>
          <p:pic>
            <p:nvPicPr>
              <p:cNvPr id="5" name="Picture 4" descr="Screen Clippi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2805973"/>
                <a:ext cx="4114800" cy="2745916"/>
              </a:xfrm>
              <a:prstGeom prst="rect">
                <a:avLst/>
              </a:prstGeom>
            </p:spPr>
          </p:pic>
        </p:grpSp>
        <p:pic>
          <p:nvPicPr>
            <p:cNvPr id="7" name="Picture 6" descr="Screen Clippi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 y="5181600"/>
              <a:ext cx="4114800" cy="2397248"/>
            </a:xfrm>
            <a:prstGeom prst="rect">
              <a:avLst/>
            </a:prstGeom>
          </p:spPr>
        </p:pic>
      </p:grpSp>
      <p:pic>
        <p:nvPicPr>
          <p:cNvPr id="9" name="Picture 8" descr="Screen Clippi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114800" y="3167094"/>
            <a:ext cx="4418330" cy="3200400"/>
          </a:xfrm>
          <a:prstGeom prst="rect">
            <a:avLst/>
          </a:prstGeom>
        </p:spPr>
      </p:pic>
      <p:sp>
        <p:nvSpPr>
          <p:cNvPr id="11" name="TextBox 10"/>
          <p:cNvSpPr txBox="1"/>
          <p:nvPr/>
        </p:nvSpPr>
        <p:spPr>
          <a:xfrm>
            <a:off x="4114800" y="2475752"/>
            <a:ext cx="4638391" cy="707886"/>
          </a:xfrm>
          <a:prstGeom prst="rect">
            <a:avLst/>
          </a:prstGeom>
          <a:noFill/>
        </p:spPr>
        <p:txBody>
          <a:bodyPr wrap="square" rtlCol="0">
            <a:spAutoFit/>
          </a:bodyPr>
          <a:lstStyle/>
          <a:p>
            <a:pPr algn="ctr" defTabSz="457200"/>
            <a:r>
              <a:rPr lang="en-US" sz="4000" b="1" dirty="0">
                <a:solidFill>
                  <a:srgbClr val="C00000"/>
                </a:solidFill>
              </a:rPr>
              <a:t>http://ivp.nawj.org/</a:t>
            </a:r>
          </a:p>
        </p:txBody>
      </p:sp>
      <p:pic>
        <p:nvPicPr>
          <p:cNvPr id="1026" name="Picture 2" descr="Ho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3934" y="107805"/>
            <a:ext cx="3124200" cy="236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194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TMcGlockton\AppData\Local\Microsoft\Windows\Temporary Internet Files\Content.IE5\XESZV2SY\MP900341744[1].jp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281488" y="3197225"/>
            <a:ext cx="4832350"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itle 1"/>
          <p:cNvSpPr>
            <a:spLocks noGrp="1"/>
          </p:cNvSpPr>
          <p:nvPr>
            <p:ph type="title"/>
          </p:nvPr>
        </p:nvSpPr>
        <p:spPr/>
        <p:txBody>
          <a:bodyPr>
            <a:normAutofit fontScale="90000"/>
          </a:bodyPr>
          <a:lstStyle/>
          <a:p>
            <a:pPr algn="ctr">
              <a:defRPr/>
            </a:pPr>
            <a:r>
              <a:rPr lang="en-US" dirty="0" smtClean="0"/>
              <a:t>Xavier University Study:</a:t>
            </a:r>
            <a:br>
              <a:rPr lang="en-US" dirty="0" smtClean="0"/>
            </a:br>
            <a:r>
              <a:rPr lang="en-US" dirty="0" smtClean="0"/>
              <a:t> Americans Put to Shame </a:t>
            </a:r>
          </a:p>
        </p:txBody>
      </p:sp>
      <p:sp>
        <p:nvSpPr>
          <p:cNvPr id="38916" name="Content Placeholder 2"/>
          <p:cNvSpPr>
            <a:spLocks noGrp="1"/>
          </p:cNvSpPr>
          <p:nvPr>
            <p:ph idx="1"/>
          </p:nvPr>
        </p:nvSpPr>
        <p:spPr>
          <a:xfrm>
            <a:off x="457200" y="2103870"/>
            <a:ext cx="8229600" cy="4525963"/>
          </a:xfrm>
        </p:spPr>
        <p:txBody>
          <a:bodyPr>
            <a:normAutofit fontScale="92500" lnSpcReduction="10000"/>
          </a:bodyPr>
          <a:lstStyle/>
          <a:p>
            <a:pPr>
              <a:buFont typeface="Wingdings 3" pitchFamily="18" charset="2"/>
              <a:buNone/>
            </a:pPr>
            <a:r>
              <a:rPr lang="en-US" altLang="en-US" b="1" dirty="0" smtClean="0"/>
              <a:t>Center for the American Dream 2012 study revealed that :</a:t>
            </a:r>
          </a:p>
          <a:p>
            <a:pPr>
              <a:buFont typeface="Wingdings 3" pitchFamily="18" charset="2"/>
              <a:buNone/>
            </a:pPr>
            <a:endParaRPr lang="en-US" altLang="en-US" b="1" dirty="0" smtClean="0"/>
          </a:p>
          <a:p>
            <a:pPr>
              <a:buFont typeface="Wingdings" pitchFamily="2" charset="2"/>
              <a:buChar char="Ø"/>
            </a:pPr>
            <a:r>
              <a:rPr lang="en-US" altLang="en-US" dirty="0" smtClean="0"/>
              <a:t> One in three natural born citizens failed the civics portion of the US Citizenship Test.</a:t>
            </a:r>
          </a:p>
          <a:p>
            <a:pPr>
              <a:buFont typeface="Wingdings" pitchFamily="2" charset="2"/>
              <a:buChar char="Ø"/>
            </a:pPr>
            <a:endParaRPr lang="en-US" altLang="en-US" dirty="0" smtClean="0"/>
          </a:p>
          <a:p>
            <a:pPr>
              <a:buFont typeface="Wingdings" pitchFamily="2" charset="2"/>
              <a:buChar char="Ø"/>
            </a:pPr>
            <a:r>
              <a:rPr lang="en-US" altLang="en-US" dirty="0" smtClean="0"/>
              <a:t>Compared to a 97.5 percent pass rate for  immigrants.  </a:t>
            </a:r>
          </a:p>
          <a:p>
            <a:pPr>
              <a:buFont typeface="Wingdings 3" pitchFamily="18" charset="2"/>
              <a:buNone/>
            </a:pPr>
            <a:r>
              <a:rPr lang="en-US" altLang="en-US" dirty="0" smtClean="0"/>
              <a:t> </a:t>
            </a:r>
          </a:p>
          <a:p>
            <a:endParaRPr lang="en-US" altLang="en-US" dirty="0" smtClean="0"/>
          </a:p>
        </p:txBody>
      </p:sp>
    </p:spTree>
    <p:extLst>
      <p:ext uri="{BB962C8B-B14F-4D97-AF65-F5344CB8AC3E}">
        <p14:creationId xmlns:p14="http://schemas.microsoft.com/office/powerpoint/2010/main" val="3250971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Courts Colorado</a:t>
            </a: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828800"/>
            <a:ext cx="6858000" cy="4843136"/>
          </a:xfrm>
          <a:prstGeom prst="rect">
            <a:avLst/>
          </a:prstGeom>
        </p:spPr>
      </p:pic>
    </p:spTree>
    <p:extLst>
      <p:ext uri="{BB962C8B-B14F-4D97-AF65-F5344CB8AC3E}">
        <p14:creationId xmlns:p14="http://schemas.microsoft.com/office/powerpoint/2010/main" val="32195893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Who Needs Civics? </a:t>
            </a:r>
            <a:endParaRPr lang="en-US" dirty="0"/>
          </a:p>
        </p:txBody>
      </p:sp>
      <p:sp>
        <p:nvSpPr>
          <p:cNvPr id="5" name="TextBox 4"/>
          <p:cNvSpPr txBox="1"/>
          <p:nvPr/>
        </p:nvSpPr>
        <p:spPr>
          <a:xfrm>
            <a:off x="685800" y="5059680"/>
            <a:ext cx="8153400" cy="923330"/>
          </a:xfrm>
          <a:prstGeom prst="rect">
            <a:avLst/>
          </a:prstGeom>
          <a:noFill/>
        </p:spPr>
        <p:txBody>
          <a:bodyPr wrap="square" rtlCol="0">
            <a:spAutoFit/>
          </a:bodyPr>
          <a:lstStyle/>
          <a:p>
            <a:pPr algn="ctr"/>
            <a:r>
              <a:rPr lang="en-US" sz="5400" b="1" dirty="0" smtClean="0">
                <a:solidFill>
                  <a:schemeClr val="tx2"/>
                </a:solidFill>
              </a:rPr>
              <a:t>Students of all ages </a:t>
            </a:r>
            <a:endParaRPr lang="en-US" sz="5400" b="1" dirty="0">
              <a:solidFill>
                <a:schemeClr val="tx2"/>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152" y="2743200"/>
            <a:ext cx="4422696" cy="1842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6453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Justice Teaching </a:t>
            </a:r>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19" y="1752600"/>
            <a:ext cx="3992881" cy="4864622"/>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783080"/>
            <a:ext cx="3819291" cy="4625667"/>
          </a:xfrm>
          <a:prstGeom prst="rect">
            <a:avLst/>
          </a:prstGeom>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2240" y="3124200"/>
            <a:ext cx="3505200" cy="1614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395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iCivics</a:t>
            </a:r>
            <a:endParaRPr lang="en-US" dirty="0"/>
          </a:p>
        </p:txBody>
      </p:sp>
      <p:pic>
        <p:nvPicPr>
          <p:cNvPr id="5" name="Content Placeholder 5" descr="icivics-org-trans-logo.png"/>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04800" y="2286000"/>
            <a:ext cx="3676579" cy="1295400"/>
          </a:xfrm>
        </p:spPr>
      </p:pic>
      <p:pic>
        <p:nvPicPr>
          <p:cNvPr id="6" name="Picture 4"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804678"/>
            <a:ext cx="4708526" cy="30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creen Clippi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908" y="4191000"/>
            <a:ext cx="5382818" cy="240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8247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NCSC Graphic Novels </a:t>
            </a:r>
            <a:endParaRPr lang="en-US" dirty="0"/>
          </a:p>
        </p:txBody>
      </p:sp>
      <p:grpSp>
        <p:nvGrpSpPr>
          <p:cNvPr id="6" name="Group 5"/>
          <p:cNvGrpSpPr/>
          <p:nvPr/>
        </p:nvGrpSpPr>
        <p:grpSpPr>
          <a:xfrm>
            <a:off x="4495800" y="2181835"/>
            <a:ext cx="4533900" cy="4214847"/>
            <a:chOff x="1104900" y="2151357"/>
            <a:chExt cx="4533900" cy="4214847"/>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151357"/>
              <a:ext cx="2971800" cy="4214847"/>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2151357"/>
              <a:ext cx="3124200" cy="4214847"/>
            </a:xfrm>
            <a:prstGeom prst="rect">
              <a:avLst/>
            </a:prstGeom>
          </p:spPr>
        </p:pic>
      </p:grpSp>
      <p:grpSp>
        <p:nvGrpSpPr>
          <p:cNvPr id="9" name="Group 8"/>
          <p:cNvGrpSpPr/>
          <p:nvPr/>
        </p:nvGrpSpPr>
        <p:grpSpPr>
          <a:xfrm>
            <a:off x="152400" y="1981200"/>
            <a:ext cx="4182594" cy="4415482"/>
            <a:chOff x="45720" y="2136114"/>
            <a:chExt cx="4182594" cy="4415482"/>
          </a:xfrm>
        </p:grpSpPr>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2136114"/>
              <a:ext cx="2780514" cy="4415482"/>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 y="2181836"/>
              <a:ext cx="2752200" cy="4369760"/>
            </a:xfrm>
            <a:prstGeom prst="rect">
              <a:avLst/>
            </a:prstGeom>
          </p:spPr>
        </p:pic>
      </p:grpSp>
    </p:spTree>
    <p:extLst>
      <p:ext uri="{BB962C8B-B14F-4D97-AF65-F5344CB8AC3E}">
        <p14:creationId xmlns:p14="http://schemas.microsoft.com/office/powerpoint/2010/main" val="9208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14313" y="228600"/>
            <a:ext cx="8610600" cy="762000"/>
          </a:xfrm>
        </p:spPr>
        <p:txBody>
          <a:bodyPr/>
          <a:lstStyle/>
          <a:p>
            <a:pPr eaLnBrk="1" hangingPunct="1"/>
            <a:r>
              <a:rPr lang="en-US" altLang="en-US" sz="4400" b="1" dirty="0" smtClean="0"/>
              <a:t>About FLREA </a:t>
            </a:r>
          </a:p>
        </p:txBody>
      </p:sp>
      <p:sp>
        <p:nvSpPr>
          <p:cNvPr id="3075" name="Content Placeholder 2"/>
          <p:cNvSpPr>
            <a:spLocks noGrp="1"/>
          </p:cNvSpPr>
          <p:nvPr>
            <p:ph sz="quarter" idx="1"/>
          </p:nvPr>
        </p:nvSpPr>
        <p:spPr>
          <a:xfrm>
            <a:off x="4114800" y="1905000"/>
            <a:ext cx="4648200" cy="3505200"/>
          </a:xfrm>
        </p:spPr>
        <p:txBody>
          <a:bodyPr rtlCol="0">
            <a:noAutofit/>
          </a:bodyPr>
          <a:lstStyle/>
          <a:p>
            <a:pPr marL="274320" indent="-274320" eaLnBrk="1" fontAlgn="auto" hangingPunct="1">
              <a:spcAft>
                <a:spcPts val="0"/>
              </a:spcAft>
              <a:buFont typeface="Wingdings 2"/>
              <a:buChar char=""/>
              <a:defRPr/>
            </a:pPr>
            <a:r>
              <a:rPr lang="en-US" sz="2400" dirty="0" smtClean="0"/>
              <a:t>Private, nonprofit dedicated to civic and law related education/ education for democracy </a:t>
            </a:r>
          </a:p>
          <a:p>
            <a:pPr marL="274320" indent="-274320" eaLnBrk="1" fontAlgn="auto" hangingPunct="1">
              <a:spcAft>
                <a:spcPts val="0"/>
              </a:spcAft>
              <a:buFont typeface="Wingdings 2"/>
              <a:buChar char=""/>
              <a:defRPr/>
            </a:pPr>
            <a:r>
              <a:rPr lang="en-US" sz="2400" dirty="0" smtClean="0"/>
              <a:t>Spanning three decades of respected programs.</a:t>
            </a:r>
          </a:p>
          <a:p>
            <a:pPr marL="274320" indent="-274320" eaLnBrk="1" fontAlgn="auto" hangingPunct="1">
              <a:spcAft>
                <a:spcPts val="0"/>
              </a:spcAft>
              <a:buFont typeface="Wingdings 2"/>
              <a:buChar char=""/>
              <a:defRPr/>
            </a:pPr>
            <a:r>
              <a:rPr lang="en-US" sz="2400" dirty="0" smtClean="0"/>
              <a:t>Nonpartisan, law-focused, grassroots.</a:t>
            </a:r>
          </a:p>
          <a:p>
            <a:pPr marL="274320" indent="-274320" eaLnBrk="1" fontAlgn="auto" hangingPunct="1">
              <a:spcAft>
                <a:spcPts val="0"/>
              </a:spcAft>
              <a:buFont typeface="Wingdings 2"/>
              <a:buChar char=""/>
              <a:defRPr/>
            </a:pPr>
            <a:r>
              <a:rPr lang="en-US" sz="2400" dirty="0" smtClean="0"/>
              <a:t>Efforts have expanded statewide and internationally</a:t>
            </a:r>
            <a:r>
              <a:rPr lang="en-US" sz="2400" b="1" dirty="0" smtClean="0"/>
              <a:t>.</a:t>
            </a:r>
          </a:p>
          <a:p>
            <a:pPr marL="274320" indent="-274320" eaLnBrk="1" fontAlgn="auto" hangingPunct="1">
              <a:spcAft>
                <a:spcPts val="0"/>
              </a:spcAft>
              <a:buFont typeface="Wingdings 2"/>
              <a:buChar char=""/>
              <a:defRPr/>
            </a:pPr>
            <a:endParaRPr lang="en-US" sz="2400" dirty="0" smtClean="0"/>
          </a:p>
        </p:txBody>
      </p:sp>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l="16406" t="17188" r="16562" b="8594"/>
          <a:stretch>
            <a:fillRect/>
          </a:stretch>
        </p:blipFill>
        <p:spPr bwMode="auto">
          <a:xfrm>
            <a:off x="92075" y="1828800"/>
            <a:ext cx="38703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6629" name="TextBox 1"/>
          <p:cNvSpPr txBox="1">
            <a:spLocks noChangeArrowheads="1"/>
          </p:cNvSpPr>
          <p:nvPr/>
        </p:nvSpPr>
        <p:spPr bwMode="auto">
          <a:xfrm>
            <a:off x="-990600" y="5488940"/>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dirty="0">
                <a:hlinkClick r:id="rId4"/>
              </a:rPr>
              <a:t>www.flrea.org</a:t>
            </a:r>
            <a:r>
              <a:rPr lang="en-US" altLang="en-US" sz="4000" dirty="0"/>
              <a:t> </a:t>
            </a:r>
          </a:p>
        </p:txBody>
      </p:sp>
    </p:spTree>
    <p:extLst>
      <p:ext uri="{BB962C8B-B14F-4D97-AF65-F5344CB8AC3E}">
        <p14:creationId xmlns:p14="http://schemas.microsoft.com/office/powerpoint/2010/main" val="23788579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Student simulations </a:t>
            </a:r>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109" t="8712" r="12777" b="-1575"/>
          <a:stretch/>
        </p:blipFill>
        <p:spPr bwMode="auto">
          <a:xfrm>
            <a:off x="4572000" y="1776425"/>
            <a:ext cx="3886200" cy="2447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9333" b="27555"/>
          <a:stretch/>
        </p:blipFill>
        <p:spPr bwMode="auto">
          <a:xfrm>
            <a:off x="152399" y="4461414"/>
            <a:ext cx="5562601" cy="2215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715000" y="4876800"/>
            <a:ext cx="3276600" cy="1384995"/>
          </a:xfrm>
          <a:prstGeom prst="rect">
            <a:avLst/>
          </a:prstGeom>
          <a:noFill/>
        </p:spPr>
        <p:txBody>
          <a:bodyPr wrap="square" rtlCol="0">
            <a:spAutoFit/>
          </a:bodyPr>
          <a:lstStyle/>
          <a:p>
            <a:pPr algn="ctr"/>
            <a:r>
              <a:rPr lang="en-US" sz="2800" dirty="0" smtClean="0">
                <a:latin typeface="Copperplate Gothic Bold" panose="020E0705020206020404" pitchFamily="34" charset="0"/>
              </a:rPr>
              <a:t>Florida High School Moot Court </a:t>
            </a:r>
            <a:endParaRPr lang="en-US" sz="2800" dirty="0">
              <a:latin typeface="Copperplate Gothic Bold" panose="020E0705020206020404" pitchFamily="34" charset="0"/>
            </a:endParaRPr>
          </a:p>
        </p:txBody>
      </p:sp>
      <p:sp>
        <p:nvSpPr>
          <p:cNvPr id="10" name="TextBox 9"/>
          <p:cNvSpPr txBox="1"/>
          <p:nvPr/>
        </p:nvSpPr>
        <p:spPr>
          <a:xfrm>
            <a:off x="1295400" y="1776425"/>
            <a:ext cx="3124200" cy="2246769"/>
          </a:xfrm>
          <a:prstGeom prst="rect">
            <a:avLst/>
          </a:prstGeom>
          <a:noFill/>
        </p:spPr>
        <p:txBody>
          <a:bodyPr wrap="square" rtlCol="0">
            <a:spAutoFit/>
          </a:bodyPr>
          <a:lstStyle/>
          <a:p>
            <a:pPr algn="ctr"/>
            <a:r>
              <a:rPr lang="en-US" sz="2800" dirty="0" smtClean="0">
                <a:latin typeface="Copperplate Gothic Bold" panose="020E0705020206020404" pitchFamily="34" charset="0"/>
              </a:rPr>
              <a:t>Florida High School and middle </a:t>
            </a:r>
            <a:r>
              <a:rPr lang="en-US" sz="2800" dirty="0" err="1" smtClean="0">
                <a:latin typeface="Copperplate Gothic Bold" panose="020E0705020206020404" pitchFamily="34" charset="0"/>
              </a:rPr>
              <a:t>schoolMock</a:t>
            </a:r>
            <a:r>
              <a:rPr lang="en-US" sz="2800" dirty="0" smtClean="0">
                <a:latin typeface="Copperplate Gothic Bold" panose="020E0705020206020404" pitchFamily="34" charset="0"/>
              </a:rPr>
              <a:t> Trial </a:t>
            </a:r>
            <a:endParaRPr lang="en-US" sz="2800" dirty="0">
              <a:latin typeface="Copperplate Gothic Bold" panose="020E0705020206020404" pitchFamily="34" charset="0"/>
            </a:endParaRPr>
          </a:p>
        </p:txBody>
      </p:sp>
    </p:spTree>
    <p:extLst>
      <p:ext uri="{BB962C8B-B14F-4D97-AF65-F5344CB8AC3E}">
        <p14:creationId xmlns:p14="http://schemas.microsoft.com/office/powerpoint/2010/main" val="40181732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17136" r="12661" b="35250"/>
          <a:stretch/>
        </p:blipFill>
        <p:spPr bwMode="auto">
          <a:xfrm flipH="1">
            <a:off x="137853" y="4721095"/>
            <a:ext cx="1546780" cy="206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5500" t="7112" r="42542" b="26217"/>
          <a:stretch/>
        </p:blipFill>
        <p:spPr bwMode="auto">
          <a:xfrm>
            <a:off x="7434718" y="4751575"/>
            <a:ext cx="1556882" cy="203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pPr marL="0" indent="0"/>
            <a:r>
              <a:rPr lang="en-US" dirty="0"/>
              <a:t>Justice Teaching Institute for Teachers</a:t>
            </a:r>
          </a:p>
        </p:txBody>
      </p:sp>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916" r="12660"/>
          <a:stretch/>
        </p:blipFill>
        <p:spPr bwMode="auto">
          <a:xfrm flipH="1">
            <a:off x="5562600" y="4751575"/>
            <a:ext cx="1658758" cy="203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000"/>
          <a:stretch/>
        </p:blipFill>
        <p:spPr bwMode="auto">
          <a:xfrm>
            <a:off x="38181" y="2504475"/>
            <a:ext cx="1746124" cy="200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385" r="12951" b="18834"/>
          <a:stretch/>
        </p:blipFill>
        <p:spPr bwMode="auto">
          <a:xfrm>
            <a:off x="3733800" y="4721094"/>
            <a:ext cx="1672450" cy="206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2833" r="16000"/>
          <a:stretch/>
        </p:blipFill>
        <p:spPr bwMode="auto">
          <a:xfrm>
            <a:off x="1905000" y="4721095"/>
            <a:ext cx="1726070" cy="206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rotWithShape="1">
          <a:blip r:embed="rId9">
            <a:extLst>
              <a:ext uri="{28A0092B-C50C-407E-A947-70E740481C1C}">
                <a14:useLocalDpi xmlns:a14="http://schemas.microsoft.com/office/drawing/2010/main" val="0"/>
              </a:ext>
            </a:extLst>
          </a:blip>
          <a:srcRect l="25500" t="13556" r="29000" b="27412"/>
          <a:stretch/>
        </p:blipFill>
        <p:spPr bwMode="auto">
          <a:xfrm>
            <a:off x="7240919" y="2504475"/>
            <a:ext cx="1826881" cy="200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t="10667" b="24667"/>
          <a:stretch/>
        </p:blipFill>
        <p:spPr bwMode="auto">
          <a:xfrm>
            <a:off x="1752600" y="1808836"/>
            <a:ext cx="5562600" cy="2697861"/>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765970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ubtitle 6"/>
          <p:cNvSpPr>
            <a:spLocks noGrp="1"/>
          </p:cNvSpPr>
          <p:nvPr>
            <p:ph type="subTitle" idx="1"/>
          </p:nvPr>
        </p:nvSpPr>
        <p:spPr>
          <a:xfrm>
            <a:off x="0" y="3657600"/>
            <a:ext cx="4343400" cy="1752600"/>
          </a:xfrm>
        </p:spPr>
        <p:txBody>
          <a:bodyPr/>
          <a:lstStyle/>
          <a:p>
            <a:pPr marR="0" algn="ctr" eaLnBrk="1" hangingPunct="1"/>
            <a:r>
              <a:rPr lang="en-US" altLang="en-US" b="1" dirty="0" smtClean="0"/>
              <a:t>Annette Boyd Pitts</a:t>
            </a:r>
          </a:p>
          <a:p>
            <a:pPr marR="0" algn="ctr" eaLnBrk="1" hangingPunct="1"/>
            <a:r>
              <a:rPr lang="en-US" altLang="en-US" b="1" dirty="0" smtClean="0"/>
              <a:t>Executive Director</a:t>
            </a:r>
          </a:p>
          <a:p>
            <a:pPr marR="0" algn="ctr" eaLnBrk="1" hangingPunct="1"/>
            <a:r>
              <a:rPr lang="en-US" altLang="en-US" b="1" dirty="0" smtClean="0"/>
              <a:t>staff@flrea.org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52400"/>
            <a:ext cx="4950542" cy="1447800"/>
          </a:xfrm>
          <a:prstGeom prst="rect">
            <a:avLst/>
          </a:prstGeom>
        </p:spPr>
      </p:pic>
      <p:sp>
        <p:nvSpPr>
          <p:cNvPr id="4" name="Subtitle 6"/>
          <p:cNvSpPr txBox="1">
            <a:spLocks/>
          </p:cNvSpPr>
          <p:nvPr/>
        </p:nvSpPr>
        <p:spPr>
          <a:xfrm>
            <a:off x="4342171" y="3627120"/>
            <a:ext cx="4343400" cy="1752600"/>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2"/>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b="1" dirty="0" smtClean="0"/>
              <a:t>Richard </a:t>
            </a:r>
            <a:r>
              <a:rPr lang="en-US" altLang="en-US" b="1" dirty="0" err="1" smtClean="0"/>
              <a:t>Levenstein</a:t>
            </a:r>
            <a:endParaRPr lang="en-US" altLang="en-US" b="1" dirty="0" smtClean="0"/>
          </a:p>
          <a:p>
            <a:r>
              <a:rPr lang="en-US" altLang="en-US" sz="2000" b="1" dirty="0" smtClean="0"/>
              <a:t>rlevenstein@kslattorneys.com</a:t>
            </a:r>
          </a:p>
        </p:txBody>
      </p:sp>
    </p:spTree>
    <p:extLst>
      <p:ext uri="{BB962C8B-B14F-4D97-AF65-F5344CB8AC3E}">
        <p14:creationId xmlns:p14="http://schemas.microsoft.com/office/powerpoint/2010/main" val="865309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2" descr="C:\Users\Christi\AppData\Local\Microsoft\Windows\Temporary Internet Files\Content.IE5\XBEYP2T8\MP900439390[1].jp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5858" y="2660986"/>
            <a:ext cx="6288742" cy="419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152400" y="1265237"/>
            <a:ext cx="8229600" cy="4525963"/>
          </a:xfrm>
        </p:spPr>
        <p:txBody>
          <a:bodyPr>
            <a:noAutofit/>
          </a:bodyPr>
          <a:lstStyle/>
          <a:p>
            <a:pPr marL="365760" indent="-256032" algn="ctr" eaLnBrk="1" fontAlgn="auto" hangingPunct="1">
              <a:spcAft>
                <a:spcPts val="0"/>
              </a:spcAft>
              <a:buFont typeface="Wingdings 3" pitchFamily="18" charset="2"/>
              <a:buNone/>
              <a:defRPr/>
            </a:pPr>
            <a:r>
              <a:rPr lang="en-US" sz="2400" b="1" dirty="0" smtClean="0"/>
              <a:t>  </a:t>
            </a:r>
          </a:p>
          <a:p>
            <a:pPr marL="678942" lvl="1" indent="-342900" eaLnBrk="1" fontAlgn="auto" hangingPunct="1">
              <a:spcBef>
                <a:spcPts val="324"/>
              </a:spcBef>
              <a:spcAft>
                <a:spcPts val="0"/>
              </a:spcAft>
              <a:buFont typeface="Wingdings" panose="05000000000000000000" pitchFamily="2" charset="2"/>
              <a:buChar char="Ø"/>
              <a:defRPr/>
            </a:pPr>
            <a:r>
              <a:rPr lang="en-US" sz="2400" b="1" dirty="0" smtClean="0"/>
              <a:t>85 percent </a:t>
            </a:r>
            <a:r>
              <a:rPr lang="en-US" sz="2400" dirty="0" smtClean="0"/>
              <a:t>did not know the meaning of “rule of law.”</a:t>
            </a:r>
          </a:p>
          <a:p>
            <a:pPr marL="678942" lvl="1" indent="-342900" eaLnBrk="1" fontAlgn="auto" hangingPunct="1">
              <a:spcBef>
                <a:spcPts val="324"/>
              </a:spcBef>
              <a:spcAft>
                <a:spcPts val="0"/>
              </a:spcAft>
              <a:buFont typeface="Wingdings" panose="05000000000000000000" pitchFamily="2" charset="2"/>
              <a:buChar char="Ø"/>
              <a:defRPr/>
            </a:pPr>
            <a:endParaRPr lang="en-US" sz="2400" dirty="0" smtClean="0"/>
          </a:p>
          <a:p>
            <a:pPr marL="678942" lvl="1" indent="-342900" eaLnBrk="1" fontAlgn="auto" hangingPunct="1">
              <a:spcBef>
                <a:spcPts val="324"/>
              </a:spcBef>
              <a:spcAft>
                <a:spcPts val="0"/>
              </a:spcAft>
              <a:buFont typeface="Wingdings" panose="05000000000000000000" pitchFamily="2" charset="2"/>
              <a:buChar char="Ø"/>
              <a:defRPr/>
            </a:pPr>
            <a:r>
              <a:rPr lang="en-US" sz="2400" b="1" dirty="0" smtClean="0"/>
              <a:t>82 percent </a:t>
            </a:r>
            <a:r>
              <a:rPr lang="en-US" sz="2400" dirty="0" smtClean="0"/>
              <a:t>could not name “two rights stated in the Declaration of Independence.”</a:t>
            </a:r>
          </a:p>
          <a:p>
            <a:pPr marL="678942" lvl="1" indent="-342900" eaLnBrk="1" fontAlgn="auto" hangingPunct="1">
              <a:spcBef>
                <a:spcPts val="324"/>
              </a:spcBef>
              <a:spcAft>
                <a:spcPts val="0"/>
              </a:spcAft>
              <a:buFont typeface="Wingdings" panose="05000000000000000000" pitchFamily="2" charset="2"/>
              <a:buChar char="Ø"/>
              <a:defRPr/>
            </a:pPr>
            <a:endParaRPr lang="en-US" sz="2400" dirty="0" smtClean="0"/>
          </a:p>
          <a:p>
            <a:pPr marL="678942" lvl="1" indent="-342900" eaLnBrk="1" fontAlgn="auto" hangingPunct="1">
              <a:spcBef>
                <a:spcPts val="324"/>
              </a:spcBef>
              <a:spcAft>
                <a:spcPts val="0"/>
              </a:spcAft>
              <a:buFont typeface="Wingdings" panose="05000000000000000000" pitchFamily="2" charset="2"/>
              <a:buChar char="Ø"/>
              <a:defRPr/>
            </a:pPr>
            <a:r>
              <a:rPr lang="en-US" sz="2400" b="1" dirty="0" smtClean="0"/>
              <a:t>75 percent </a:t>
            </a:r>
            <a:r>
              <a:rPr lang="en-US" sz="2400" dirty="0" smtClean="0"/>
              <a:t>were not able to correctly answer, “What does the judicial branch do?”</a:t>
            </a:r>
          </a:p>
          <a:p>
            <a:pPr marL="678942" lvl="1" indent="-342900" eaLnBrk="1" fontAlgn="auto" hangingPunct="1">
              <a:spcBef>
                <a:spcPts val="324"/>
              </a:spcBef>
              <a:spcAft>
                <a:spcPts val="0"/>
              </a:spcAft>
              <a:buFont typeface="Wingdings" panose="05000000000000000000" pitchFamily="2" charset="2"/>
              <a:buChar char="Ø"/>
              <a:defRPr/>
            </a:pPr>
            <a:endParaRPr lang="en-US" sz="2400" dirty="0" smtClean="0"/>
          </a:p>
          <a:p>
            <a:pPr marL="678942" lvl="1" indent="-342900" eaLnBrk="1" fontAlgn="auto" hangingPunct="1">
              <a:spcBef>
                <a:spcPts val="324"/>
              </a:spcBef>
              <a:spcAft>
                <a:spcPts val="0"/>
              </a:spcAft>
              <a:buFont typeface="Wingdings" panose="05000000000000000000" pitchFamily="2" charset="2"/>
              <a:buChar char="Ø"/>
              <a:defRPr/>
            </a:pPr>
            <a:r>
              <a:rPr lang="en-US" sz="2400" b="1" dirty="0" smtClean="0"/>
              <a:t>71 percent </a:t>
            </a:r>
            <a:r>
              <a:rPr lang="en-US" sz="2400" dirty="0" smtClean="0"/>
              <a:t>were unable to identify the Constitution as the “supreme law of the land.”</a:t>
            </a:r>
          </a:p>
          <a:p>
            <a:pPr marL="621792" lvl="1" eaLnBrk="1" fontAlgn="auto" hangingPunct="1">
              <a:spcBef>
                <a:spcPts val="324"/>
              </a:spcBef>
              <a:spcAft>
                <a:spcPts val="0"/>
              </a:spcAft>
              <a:buFont typeface="Verdana"/>
              <a:buChar char="◦"/>
              <a:defRPr/>
            </a:pPr>
            <a:endParaRPr lang="en-US" sz="2400" dirty="0"/>
          </a:p>
        </p:txBody>
      </p:sp>
      <p:sp>
        <p:nvSpPr>
          <p:cNvPr id="3" name="Title 2"/>
          <p:cNvSpPr>
            <a:spLocks noGrp="1"/>
          </p:cNvSpPr>
          <p:nvPr>
            <p:ph type="title"/>
          </p:nvPr>
        </p:nvSpPr>
        <p:spPr/>
        <p:txBody>
          <a:bodyPr/>
          <a:lstStyle/>
          <a:p>
            <a:pPr eaLnBrk="1" fontAlgn="auto" hangingPunct="1">
              <a:spcAft>
                <a:spcPts val="0"/>
              </a:spcAft>
              <a:defRPr/>
            </a:pPr>
            <a:r>
              <a:rPr lang="en-US" dirty="0" smtClean="0"/>
              <a:t>Xavier Study Continued</a:t>
            </a:r>
            <a:endParaRPr lang="en-US" dirty="0"/>
          </a:p>
        </p:txBody>
      </p:sp>
      <p:sp>
        <p:nvSpPr>
          <p:cNvPr id="39940" name="TextBox 3"/>
          <p:cNvSpPr txBox="1">
            <a:spLocks noChangeArrowheads="1"/>
          </p:cNvSpPr>
          <p:nvPr/>
        </p:nvSpPr>
        <p:spPr bwMode="auto">
          <a:xfrm>
            <a:off x="3505200" y="6611938"/>
            <a:ext cx="5638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r" eaLnBrk="1" hangingPunct="1">
              <a:spcBef>
                <a:spcPct val="0"/>
              </a:spcBef>
              <a:buClrTx/>
              <a:buSzTx/>
              <a:buFontTx/>
              <a:buNone/>
            </a:pPr>
            <a:r>
              <a:rPr lang="en-US" altLang="en-US" sz="1000"/>
              <a:t>http://www.citizenship-aei.org/2012/04/americans-failing-citizenship-test-again/</a:t>
            </a:r>
          </a:p>
        </p:txBody>
      </p:sp>
    </p:spTree>
    <p:extLst>
      <p:ext uri="{BB962C8B-B14F-4D97-AF65-F5344CB8AC3E}">
        <p14:creationId xmlns:p14="http://schemas.microsoft.com/office/powerpoint/2010/main" val="317790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defRPr/>
            </a:pPr>
            <a:r>
              <a:rPr lang="en-US" sz="4000" dirty="0" smtClean="0"/>
              <a:t>Gallup Poll 2014</a:t>
            </a:r>
            <a:endParaRPr lang="en-US" sz="4000" dirty="0"/>
          </a:p>
        </p:txBody>
      </p:sp>
      <p:sp>
        <p:nvSpPr>
          <p:cNvPr id="40963" name="Content Placeholder 2"/>
          <p:cNvSpPr>
            <a:spLocks noGrp="1"/>
          </p:cNvSpPr>
          <p:nvPr>
            <p:ph idx="1"/>
          </p:nvPr>
        </p:nvSpPr>
        <p:spPr>
          <a:xfrm>
            <a:off x="152400" y="1717675"/>
            <a:ext cx="8839200" cy="4530725"/>
          </a:xfrm>
        </p:spPr>
        <p:txBody>
          <a:bodyPr>
            <a:normAutofit/>
          </a:bodyPr>
          <a:lstStyle/>
          <a:p>
            <a:pPr marL="0" indent="0">
              <a:buFont typeface="Wingdings" pitchFamily="2" charset="2"/>
              <a:buNone/>
            </a:pPr>
            <a:r>
              <a:rPr lang="en-US" altLang="en-US" sz="2400" dirty="0" smtClean="0"/>
              <a:t>Americans' confidence in all three branches of the U.S. government has fallen, reaching record lows for the Supreme Court (30%) and Congress (7%), and a six-year low for the presidency (29%). </a:t>
            </a:r>
          </a:p>
        </p:txBody>
      </p:sp>
      <p:pic>
        <p:nvPicPr>
          <p:cNvPr id="40964" name="Picture 3"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40271"/>
            <a:ext cx="4876800" cy="333357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562600" y="3340271"/>
            <a:ext cx="3048000" cy="3046413"/>
          </a:xfrm>
          <a:prstGeom prst="rect">
            <a:avLst/>
          </a:prstGeom>
          <a:solidFill>
            <a:schemeClr val="accent1"/>
          </a:solidFill>
        </p:spPr>
        <p:txBody>
          <a:bodyPr>
            <a:spAutoFit/>
          </a:bodyPr>
          <a:lstStyle/>
          <a:p>
            <a:pPr>
              <a:defRPr/>
            </a:pPr>
            <a:r>
              <a:rPr lang="en-US" sz="2400" dirty="0">
                <a:solidFill>
                  <a:schemeClr val="bg1"/>
                </a:solidFill>
                <a:latin typeface="+mn-lt"/>
              </a:rPr>
              <a:t>The presidency had the largest drop of the three branches this year, down seven percentage points from its previous rating of 36%.</a:t>
            </a:r>
          </a:p>
        </p:txBody>
      </p:sp>
    </p:spTree>
    <p:extLst>
      <p:ext uri="{BB962C8B-B14F-4D97-AF65-F5344CB8AC3E}">
        <p14:creationId xmlns:p14="http://schemas.microsoft.com/office/powerpoint/2010/main" val="485320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Know? </a:t>
            </a:r>
            <a:endParaRPr lang="en-US" dirty="0"/>
          </a:p>
        </p:txBody>
      </p:sp>
      <p:sp>
        <p:nvSpPr>
          <p:cNvPr id="6" name="Content Placeholder 5"/>
          <p:cNvSpPr>
            <a:spLocks noGrp="1"/>
          </p:cNvSpPr>
          <p:nvPr>
            <p:ph idx="1"/>
          </p:nvPr>
        </p:nvSpPr>
        <p:spPr>
          <a:xfrm>
            <a:off x="457200" y="1972899"/>
            <a:ext cx="8229600" cy="1303701"/>
          </a:xfrm>
        </p:spPr>
        <p:txBody>
          <a:bodyPr>
            <a:normAutofit/>
          </a:bodyPr>
          <a:lstStyle/>
          <a:p>
            <a:pPr marL="0" indent="0" algn="ctr">
              <a:buNone/>
            </a:pPr>
            <a:r>
              <a:rPr lang="en-US" sz="3600" dirty="0" smtClean="0"/>
              <a:t>Would you pass the civics portion of the USCIS citizenship exam? </a:t>
            </a:r>
            <a:endParaRPr lang="en-US" sz="3600" dirty="0"/>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l="5864" r="5289" b="50000"/>
          <a:stretch/>
        </p:blipFill>
        <p:spPr>
          <a:xfrm>
            <a:off x="152400" y="3436287"/>
            <a:ext cx="4343400" cy="3062575"/>
          </a:xfrm>
          <a:prstGeom prst="rect">
            <a:avLst/>
          </a:prstGeom>
        </p:spPr>
      </p:pic>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l="5372" r="4490" b="50000"/>
          <a:stretch/>
        </p:blipFill>
        <p:spPr>
          <a:xfrm>
            <a:off x="4572000" y="3436287"/>
            <a:ext cx="4419600" cy="3062575"/>
          </a:xfrm>
          <a:prstGeom prst="rect">
            <a:avLst/>
          </a:prstGeom>
        </p:spPr>
      </p:pic>
    </p:spTree>
    <p:extLst>
      <p:ext uri="{BB962C8B-B14F-4D97-AF65-F5344CB8AC3E}">
        <p14:creationId xmlns:p14="http://schemas.microsoft.com/office/powerpoint/2010/main" val="3887150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a:t>
            </a:r>
            <a:endParaRPr lang="en-US" dirty="0"/>
          </a:p>
        </p:txBody>
      </p:sp>
      <p:sp>
        <p:nvSpPr>
          <p:cNvPr id="3" name="Content Placeholder 2"/>
          <p:cNvSpPr>
            <a:spLocks noGrp="1"/>
          </p:cNvSpPr>
          <p:nvPr>
            <p:ph idx="1"/>
          </p:nvPr>
        </p:nvSpPr>
        <p:spPr/>
        <p:txBody>
          <a:bodyPr/>
          <a:lstStyle/>
          <a:p>
            <a:r>
              <a:rPr lang="en-US" dirty="0" smtClean="0"/>
              <a:t>What does the Constitution do?</a:t>
            </a:r>
          </a:p>
          <a:p>
            <a:pPr marL="457200" lvl="1" indent="0">
              <a:buNone/>
            </a:pPr>
            <a:r>
              <a:rPr lang="en-US" dirty="0"/>
              <a:t>	</a:t>
            </a:r>
            <a:r>
              <a:rPr lang="en-US" dirty="0" smtClean="0"/>
              <a:t>a.  Sets up the government</a:t>
            </a:r>
          </a:p>
          <a:p>
            <a:pPr marL="457200" lvl="1" indent="0">
              <a:buNone/>
            </a:pPr>
            <a:r>
              <a:rPr lang="en-US" dirty="0"/>
              <a:t>	</a:t>
            </a:r>
            <a:r>
              <a:rPr lang="en-US" dirty="0" smtClean="0"/>
              <a:t>b.  Limits the powers of government</a:t>
            </a:r>
          </a:p>
          <a:p>
            <a:pPr marL="457200" lvl="1" indent="0">
              <a:buNone/>
            </a:pPr>
            <a:r>
              <a:rPr lang="en-US" dirty="0"/>
              <a:t>	</a:t>
            </a:r>
            <a:r>
              <a:rPr lang="en-US" dirty="0" smtClean="0"/>
              <a:t>c.   Lists some of our rights</a:t>
            </a:r>
          </a:p>
          <a:p>
            <a:pPr marL="457200" lvl="1" indent="0">
              <a:buNone/>
            </a:pPr>
            <a:r>
              <a:rPr lang="en-US" dirty="0"/>
              <a:t>	</a:t>
            </a:r>
            <a:r>
              <a:rPr lang="en-US" dirty="0" smtClean="0"/>
              <a:t>d.   A only</a:t>
            </a:r>
          </a:p>
          <a:p>
            <a:pPr marL="457200" lvl="1" indent="0">
              <a:buNone/>
            </a:pPr>
            <a:r>
              <a:rPr lang="en-US" dirty="0"/>
              <a:t>	</a:t>
            </a:r>
            <a:r>
              <a:rPr lang="en-US" dirty="0" smtClean="0"/>
              <a:t>e.   All of the above</a:t>
            </a:r>
            <a:endParaRPr lang="en-US" dirty="0"/>
          </a:p>
        </p:txBody>
      </p:sp>
    </p:spTree>
    <p:extLst>
      <p:ext uri="{BB962C8B-B14F-4D97-AF65-F5344CB8AC3E}">
        <p14:creationId xmlns:p14="http://schemas.microsoft.com/office/powerpoint/2010/main" val="2543396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2</a:t>
            </a:r>
            <a:endParaRPr lang="en-US" dirty="0"/>
          </a:p>
        </p:txBody>
      </p:sp>
      <p:sp>
        <p:nvSpPr>
          <p:cNvPr id="3" name="Content Placeholder 2"/>
          <p:cNvSpPr>
            <a:spLocks noGrp="1"/>
          </p:cNvSpPr>
          <p:nvPr>
            <p:ph idx="1"/>
          </p:nvPr>
        </p:nvSpPr>
        <p:spPr/>
        <p:txBody>
          <a:bodyPr/>
          <a:lstStyle/>
          <a:p>
            <a:r>
              <a:rPr lang="en-US" dirty="0" smtClean="0"/>
              <a:t>The idea of self-government is in the first three words of the Constitution. What are these words?</a:t>
            </a:r>
          </a:p>
          <a:p>
            <a:pPr lvl="1"/>
            <a:r>
              <a:rPr lang="en-US" dirty="0" smtClean="0"/>
              <a:t>a.  Life, liberty, property</a:t>
            </a:r>
          </a:p>
          <a:p>
            <a:pPr lvl="1"/>
            <a:r>
              <a:rPr lang="en-US" dirty="0" smtClean="0"/>
              <a:t>b.  Bill of Rights</a:t>
            </a:r>
          </a:p>
          <a:p>
            <a:pPr lvl="1"/>
            <a:r>
              <a:rPr lang="en-US" dirty="0" smtClean="0"/>
              <a:t>c.  We the People</a:t>
            </a:r>
          </a:p>
          <a:p>
            <a:pPr lvl="1"/>
            <a:r>
              <a:rPr lang="en-US" dirty="0" smtClean="0"/>
              <a:t>d.  Declaration of Independence</a:t>
            </a:r>
            <a:endParaRPr lang="en-US" dirty="0"/>
          </a:p>
        </p:txBody>
      </p:sp>
    </p:spTree>
    <p:extLst>
      <p:ext uri="{BB962C8B-B14F-4D97-AF65-F5344CB8AC3E}">
        <p14:creationId xmlns:p14="http://schemas.microsoft.com/office/powerpoint/2010/main" val="638285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3</a:t>
            </a:r>
            <a:endParaRPr lang="en-US" dirty="0"/>
          </a:p>
        </p:txBody>
      </p:sp>
      <p:sp>
        <p:nvSpPr>
          <p:cNvPr id="3" name="Content Placeholder 2"/>
          <p:cNvSpPr>
            <a:spLocks noGrp="1"/>
          </p:cNvSpPr>
          <p:nvPr>
            <p:ph idx="1"/>
          </p:nvPr>
        </p:nvSpPr>
        <p:spPr/>
        <p:txBody>
          <a:bodyPr/>
          <a:lstStyle/>
          <a:p>
            <a:r>
              <a:rPr lang="en-US" dirty="0" smtClean="0"/>
              <a:t>How many amendments does the US Constitution have?</a:t>
            </a:r>
          </a:p>
          <a:p>
            <a:pPr lvl="1"/>
            <a:r>
              <a:rPr lang="en-US" dirty="0" smtClean="0"/>
              <a:t>a.  10</a:t>
            </a:r>
          </a:p>
          <a:p>
            <a:pPr lvl="1"/>
            <a:r>
              <a:rPr lang="en-US" dirty="0" smtClean="0"/>
              <a:t>b.  19</a:t>
            </a:r>
          </a:p>
          <a:p>
            <a:pPr lvl="1"/>
            <a:r>
              <a:rPr lang="en-US" dirty="0" smtClean="0"/>
              <a:t>c.  23</a:t>
            </a:r>
          </a:p>
          <a:p>
            <a:pPr lvl="1"/>
            <a:r>
              <a:rPr lang="en-US" dirty="0" smtClean="0"/>
              <a:t>d.  27</a:t>
            </a:r>
            <a:endParaRPr lang="en-US" dirty="0"/>
          </a:p>
        </p:txBody>
      </p:sp>
    </p:spTree>
    <p:extLst>
      <p:ext uri="{BB962C8B-B14F-4D97-AF65-F5344CB8AC3E}">
        <p14:creationId xmlns:p14="http://schemas.microsoft.com/office/powerpoint/2010/main" val="2557646439"/>
      </p:ext>
    </p:extLst>
  </p:cSld>
  <p:clrMapOvr>
    <a:masterClrMapping/>
  </p:clrMapOvr>
  <p:timing>
    <p:tnLst>
      <p:par>
        <p:cTn id="1" dur="indefinite" restart="never" nodeType="tmRoot"/>
      </p:par>
    </p:tnLst>
  </p:timing>
</p:sld>
</file>

<file path=ppt/theme/theme1.xml><?xml version="1.0" encoding="utf-8"?>
<a:theme xmlns:a="http://schemas.openxmlformats.org/drawingml/2006/main" name="Benchmarks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Benchmarks2</Template>
  <TotalTime>8340</TotalTime>
  <Words>1323</Words>
  <Application>Microsoft Office PowerPoint</Application>
  <PresentationFormat>On-screen Show (4:3)</PresentationFormat>
  <Paragraphs>212</Paragraphs>
  <Slides>38</Slides>
  <Notes>28</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Benchmarks2</vt:lpstr>
      <vt:lpstr>Office Theme</vt:lpstr>
      <vt:lpstr>PowerPoint Presentation</vt:lpstr>
      <vt:lpstr>So what does the public know?</vt:lpstr>
      <vt:lpstr>Xavier University Study:  Americans Put to Shame </vt:lpstr>
      <vt:lpstr>Xavier Study Continued</vt:lpstr>
      <vt:lpstr>Gallup Poll 2014</vt:lpstr>
      <vt:lpstr>What Do You Know? </vt:lpstr>
      <vt:lpstr>Question 1</vt:lpstr>
      <vt:lpstr>Question 2</vt:lpstr>
      <vt:lpstr>Question 3</vt:lpstr>
      <vt:lpstr>Question 4</vt:lpstr>
      <vt:lpstr>Question 5</vt:lpstr>
      <vt:lpstr>Question 6</vt:lpstr>
      <vt:lpstr>Question 7</vt:lpstr>
      <vt:lpstr>Question 8</vt:lpstr>
      <vt:lpstr>Question 9</vt:lpstr>
      <vt:lpstr>Question 10</vt:lpstr>
      <vt:lpstr>Who Needs Civics? </vt:lpstr>
      <vt:lpstr>Who Needs Civics? </vt:lpstr>
      <vt:lpstr>Educating Adults</vt:lpstr>
      <vt:lpstr>Benchmarks Adult Civics Education </vt:lpstr>
      <vt:lpstr>Objectives of Benchmarks</vt:lpstr>
      <vt:lpstr>Benchmarks Lessons</vt:lpstr>
      <vt:lpstr>Special Topics</vt:lpstr>
      <vt:lpstr>Case study: is it reasonable? </vt:lpstr>
      <vt:lpstr>State Courts Case Study</vt:lpstr>
      <vt:lpstr>The Role of Juries </vt:lpstr>
      <vt:lpstr>What Judges Do</vt:lpstr>
      <vt:lpstr>Fair Courts = justice</vt:lpstr>
      <vt:lpstr>PowerPoint Presentation</vt:lpstr>
      <vt:lpstr>Our Courts Colorado</vt:lpstr>
      <vt:lpstr>Who Needs Civics? </vt:lpstr>
      <vt:lpstr>Justice Teaching </vt:lpstr>
      <vt:lpstr>iCivics</vt:lpstr>
      <vt:lpstr>NCSC Graphic Novels </vt:lpstr>
      <vt:lpstr>About FLREA </vt:lpstr>
      <vt:lpstr>Student simulations </vt:lpstr>
      <vt:lpstr>Justice Teaching Institute for Teachers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Not in the bill of rights</dc:title>
  <dc:creator>Erin Crowe Watson</dc:creator>
  <cp:lastModifiedBy>Cindy</cp:lastModifiedBy>
  <cp:revision>61</cp:revision>
  <cp:lastPrinted>2015-04-30T14:43:34Z</cp:lastPrinted>
  <dcterms:created xsi:type="dcterms:W3CDTF">2014-04-02T19:30:56Z</dcterms:created>
  <dcterms:modified xsi:type="dcterms:W3CDTF">2015-06-24T21:29:23Z</dcterms:modified>
</cp:coreProperties>
</file>