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383" r:id="rId5"/>
    <p:sldId id="603" r:id="rId6"/>
    <p:sldId id="2147473699" r:id="rId7"/>
    <p:sldId id="653" r:id="rId8"/>
    <p:sldId id="608" r:id="rId9"/>
    <p:sldId id="2147473698" r:id="rId10"/>
    <p:sldId id="615" r:id="rId11"/>
    <p:sldId id="298" r:id="rId12"/>
    <p:sldId id="594" r:id="rId13"/>
    <p:sldId id="596" r:id="rId14"/>
    <p:sldId id="602" r:id="rId15"/>
    <p:sldId id="299" r:id="rId16"/>
    <p:sldId id="403" r:id="rId17"/>
    <p:sldId id="574" r:id="rId18"/>
    <p:sldId id="619" r:id="rId19"/>
    <p:sldId id="609" r:id="rId20"/>
    <p:sldId id="2147473697" r:id="rId21"/>
    <p:sldId id="2147473700" r:id="rId22"/>
    <p:sldId id="614" r:id="rId23"/>
    <p:sldId id="612" r:id="rId24"/>
    <p:sldId id="577" r:id="rId25"/>
    <p:sldId id="654" r:id="rId26"/>
    <p:sldId id="2147473701" r:id="rId27"/>
    <p:sldId id="291" r:id="rId28"/>
    <p:sldId id="2147473696" r:id="rId29"/>
    <p:sldId id="296" r:id="rId30"/>
    <p:sldId id="576" r:id="rId31"/>
    <p:sldId id="26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FD9C5E-9B87-7EFA-C262-D3B2747A3797}" name="Pamela B Nelson" initials="PN" userId="S::pbnelson@northcarolina.edu::f19b64be-70fe-40f8-b34d-a9d70e8cc82e" providerId="AD"/>
  <p188:author id="{F1CAEFF9-1CF7-049F-E804-D4462C5C399C}" name="Jennifer H Haygood" initials="JHH" userId="S::jhhaygood@northcarolina.edu::920e8b23-a08f-4191-a425-68a19f7fb3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H Haygood" initials="JHH" lastIdx="15" clrIdx="0">
    <p:extLst>
      <p:ext uri="{19B8F6BF-5375-455C-9EA6-DF929625EA0E}">
        <p15:presenceInfo xmlns:p15="http://schemas.microsoft.com/office/powerpoint/2012/main" userId="S::jhhaygood@northcarolina.edu::920e8b23-a08f-4191-a425-68a19f7fb33c" providerId="AD"/>
      </p:ext>
    </p:extLst>
  </p:cmAuthor>
  <p:cmAuthor id="2" name="Karen T. Russell" initials="KTR" lastIdx="6" clrIdx="1">
    <p:extLst>
      <p:ext uri="{19B8F6BF-5375-455C-9EA6-DF929625EA0E}">
        <p15:presenceInfo xmlns:p15="http://schemas.microsoft.com/office/powerpoint/2012/main" userId="S::KTR@northcarolina.edu::4f08fa7c-9977-4183-96a6-c5583326e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1F52"/>
    <a:srgbClr val="000000"/>
    <a:srgbClr val="0F4876"/>
    <a:srgbClr val="FEC524"/>
    <a:srgbClr val="EAEAEA"/>
    <a:srgbClr val="F8F8F8"/>
    <a:srgbClr val="CCECFF"/>
    <a:srgbClr val="7D9098"/>
    <a:srgbClr val="7D908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328"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89967756791049"/>
          <c:y val="3.5641955761112662E-2"/>
          <c:w val="0.73810032243208956"/>
          <c:h val="0.79846655396630928"/>
        </c:manualLayout>
      </c:layout>
      <c:barChart>
        <c:barDir val="col"/>
        <c:grouping val="stacked"/>
        <c:varyColors val="0"/>
        <c:ser>
          <c:idx val="0"/>
          <c:order val="0"/>
          <c:tx>
            <c:strRef>
              <c:f>'Revenue by Fund Type'!$A$2</c:f>
              <c:strCache>
                <c:ptCount val="1"/>
                <c:pt idx="0">
                  <c:v>General Fund</c:v>
                </c:pt>
              </c:strCache>
            </c:strRef>
          </c:tx>
          <c:spPr>
            <a:solidFill>
              <a:srgbClr val="0F4876"/>
            </a:solidFill>
            <a:ln>
              <a:noFill/>
            </a:ln>
            <a:effectLst/>
          </c:spPr>
          <c:invertIfNegative val="0"/>
          <c:cat>
            <c:strRef>
              <c:f>'Revenue by Fund Type'!$B$1:$E$1</c:f>
              <c:strCache>
                <c:ptCount val="4"/>
                <c:pt idx="0">
                  <c:v>UNC-CH</c:v>
                </c:pt>
                <c:pt idx="1">
                  <c:v>NC State</c:v>
                </c:pt>
                <c:pt idx="2">
                  <c:v>ECU</c:v>
                </c:pt>
                <c:pt idx="3">
                  <c:v>UNCC</c:v>
                </c:pt>
              </c:strCache>
            </c:strRef>
          </c:cat>
          <c:val>
            <c:numRef>
              <c:f>'Revenue by Fund Type'!$B$2:$E$2</c:f>
              <c:numCache>
                <c:formatCode>_("$"* #,##0_);_("$"* \(#,##0\);_("$"* "-"??_);_(@_)</c:formatCode>
                <c:ptCount val="4"/>
                <c:pt idx="0">
                  <c:v>1173816000</c:v>
                </c:pt>
                <c:pt idx="1">
                  <c:v>1071146000</c:v>
                </c:pt>
                <c:pt idx="2">
                  <c:v>529558000</c:v>
                </c:pt>
                <c:pt idx="3">
                  <c:v>516327000</c:v>
                </c:pt>
              </c:numCache>
            </c:numRef>
          </c:val>
          <c:extLst>
            <c:ext xmlns:c16="http://schemas.microsoft.com/office/drawing/2014/chart" uri="{C3380CC4-5D6E-409C-BE32-E72D297353CC}">
              <c16:uniqueId val="{00000000-B84F-4C13-894D-B381CEC71FD4}"/>
            </c:ext>
          </c:extLst>
        </c:ser>
        <c:ser>
          <c:idx val="1"/>
          <c:order val="1"/>
          <c:tx>
            <c:strRef>
              <c:f>'Revenue by Fund Type'!$A$3</c:f>
              <c:strCache>
                <c:ptCount val="1"/>
                <c:pt idx="0">
                  <c:v>Auxiliary &amp; Other Trust Funds</c:v>
                </c:pt>
              </c:strCache>
            </c:strRef>
          </c:tx>
          <c:spPr>
            <a:solidFill>
              <a:srgbClr val="BC1F52"/>
            </a:solidFill>
            <a:ln>
              <a:noFill/>
            </a:ln>
            <a:effectLst/>
          </c:spPr>
          <c:invertIfNegative val="0"/>
          <c:cat>
            <c:strRef>
              <c:f>'Revenue by Fund Type'!$B$1:$E$1</c:f>
              <c:strCache>
                <c:ptCount val="4"/>
                <c:pt idx="0">
                  <c:v>UNC-CH</c:v>
                </c:pt>
                <c:pt idx="1">
                  <c:v>NC State</c:v>
                </c:pt>
                <c:pt idx="2">
                  <c:v>ECU</c:v>
                </c:pt>
                <c:pt idx="3">
                  <c:v>UNCC</c:v>
                </c:pt>
              </c:strCache>
            </c:strRef>
          </c:cat>
          <c:val>
            <c:numRef>
              <c:f>'Revenue by Fund Type'!$B$3:$E$3</c:f>
              <c:numCache>
                <c:formatCode>_("$"* #,##0_);_("$"* \(#,##0\);_("$"* "-"??_);_(@_)</c:formatCode>
                <c:ptCount val="4"/>
                <c:pt idx="0">
                  <c:v>1809154000</c:v>
                </c:pt>
                <c:pt idx="1">
                  <c:v>405731000</c:v>
                </c:pt>
                <c:pt idx="2">
                  <c:v>513318000</c:v>
                </c:pt>
                <c:pt idx="3">
                  <c:v>302701000</c:v>
                </c:pt>
              </c:numCache>
            </c:numRef>
          </c:val>
          <c:extLst>
            <c:ext xmlns:c16="http://schemas.microsoft.com/office/drawing/2014/chart" uri="{C3380CC4-5D6E-409C-BE32-E72D297353CC}">
              <c16:uniqueId val="{00000001-B84F-4C13-894D-B381CEC71FD4}"/>
            </c:ext>
          </c:extLst>
        </c:ser>
        <c:ser>
          <c:idx val="2"/>
          <c:order val="2"/>
          <c:tx>
            <c:strRef>
              <c:f>'Revenue by Fund Type'!$A$4</c:f>
              <c:strCache>
                <c:ptCount val="1"/>
                <c:pt idx="0">
                  <c:v>Overhead Receipts</c:v>
                </c:pt>
              </c:strCache>
            </c:strRef>
          </c:tx>
          <c:spPr>
            <a:solidFill>
              <a:srgbClr val="364044"/>
            </a:solidFill>
            <a:ln>
              <a:noFill/>
            </a:ln>
            <a:effectLst/>
          </c:spPr>
          <c:invertIfNegative val="0"/>
          <c:cat>
            <c:strRef>
              <c:f>'Revenue by Fund Type'!$B$1:$E$1</c:f>
              <c:strCache>
                <c:ptCount val="4"/>
                <c:pt idx="0">
                  <c:v>UNC-CH</c:v>
                </c:pt>
                <c:pt idx="1">
                  <c:v>NC State</c:v>
                </c:pt>
                <c:pt idx="2">
                  <c:v>ECU</c:v>
                </c:pt>
                <c:pt idx="3">
                  <c:v>UNCC</c:v>
                </c:pt>
              </c:strCache>
            </c:strRef>
          </c:cat>
          <c:val>
            <c:numRef>
              <c:f>'Revenue by Fund Type'!$B$4:$E$4</c:f>
              <c:numCache>
                <c:formatCode>_("$"* #,##0_);_("$"* \(#,##0\);_("$"* "-"??_);_(@_)</c:formatCode>
                <c:ptCount val="4"/>
                <c:pt idx="0">
                  <c:v>251537000</c:v>
                </c:pt>
                <c:pt idx="1">
                  <c:v>70000000</c:v>
                </c:pt>
                <c:pt idx="2">
                  <c:v>12299000</c:v>
                </c:pt>
                <c:pt idx="3">
                  <c:v>12076000</c:v>
                </c:pt>
              </c:numCache>
            </c:numRef>
          </c:val>
          <c:extLst>
            <c:ext xmlns:c16="http://schemas.microsoft.com/office/drawing/2014/chart" uri="{C3380CC4-5D6E-409C-BE32-E72D297353CC}">
              <c16:uniqueId val="{00000002-B84F-4C13-894D-B381CEC71FD4}"/>
            </c:ext>
          </c:extLst>
        </c:ser>
        <c:ser>
          <c:idx val="3"/>
          <c:order val="3"/>
          <c:tx>
            <c:strRef>
              <c:f>'Revenue by Fund Type'!$A$5</c:f>
              <c:strCache>
                <c:ptCount val="1"/>
                <c:pt idx="0">
                  <c:v>Restricted Trust Funds</c:v>
                </c:pt>
              </c:strCache>
            </c:strRef>
          </c:tx>
          <c:spPr>
            <a:solidFill>
              <a:srgbClr val="FEC524"/>
            </a:solidFill>
            <a:ln>
              <a:noFill/>
            </a:ln>
            <a:effectLst/>
          </c:spPr>
          <c:invertIfNegative val="0"/>
          <c:cat>
            <c:strRef>
              <c:f>'Revenue by Fund Type'!$B$1:$E$1</c:f>
              <c:strCache>
                <c:ptCount val="4"/>
                <c:pt idx="0">
                  <c:v>UNC-CH</c:v>
                </c:pt>
                <c:pt idx="1">
                  <c:v>NC State</c:v>
                </c:pt>
                <c:pt idx="2">
                  <c:v>ECU</c:v>
                </c:pt>
                <c:pt idx="3">
                  <c:v>UNCC</c:v>
                </c:pt>
              </c:strCache>
            </c:strRef>
          </c:cat>
          <c:val>
            <c:numRef>
              <c:f>'Revenue by Fund Type'!$B$5:$E$5</c:f>
              <c:numCache>
                <c:formatCode>_("$"* #,##0_);_("$"* \(#,##0\);_("$"* "-"??_);_(@_)</c:formatCode>
                <c:ptCount val="4"/>
                <c:pt idx="0">
                  <c:v>1281811000</c:v>
                </c:pt>
                <c:pt idx="1">
                  <c:v>612879000</c:v>
                </c:pt>
                <c:pt idx="2">
                  <c:v>124278000</c:v>
                </c:pt>
                <c:pt idx="3">
                  <c:v>127788000</c:v>
                </c:pt>
              </c:numCache>
            </c:numRef>
          </c:val>
          <c:extLst>
            <c:ext xmlns:c16="http://schemas.microsoft.com/office/drawing/2014/chart" uri="{C3380CC4-5D6E-409C-BE32-E72D297353CC}">
              <c16:uniqueId val="{00000003-B84F-4C13-894D-B381CEC71FD4}"/>
            </c:ext>
          </c:extLst>
        </c:ser>
        <c:dLbls>
          <c:showLegendKey val="0"/>
          <c:showVal val="0"/>
          <c:showCatName val="0"/>
          <c:showSerName val="0"/>
          <c:showPercent val="0"/>
          <c:showBubbleSize val="0"/>
        </c:dLbls>
        <c:gapWidth val="150"/>
        <c:overlap val="100"/>
        <c:axId val="2030324256"/>
        <c:axId val="2030336320"/>
      </c:barChart>
      <c:catAx>
        <c:axId val="203032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0336320"/>
        <c:crosses val="autoZero"/>
        <c:auto val="1"/>
        <c:lblAlgn val="ctr"/>
        <c:lblOffset val="100"/>
        <c:noMultiLvlLbl val="0"/>
      </c:catAx>
      <c:valAx>
        <c:axId val="20303363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M&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0324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93969739299535"/>
          <c:y val="3.5584306021975154E-2"/>
          <c:w val="0.86647903310462659"/>
          <c:h val="0.79906661989784999"/>
        </c:manualLayout>
      </c:layout>
      <c:barChart>
        <c:barDir val="col"/>
        <c:grouping val="stacked"/>
        <c:varyColors val="0"/>
        <c:ser>
          <c:idx val="0"/>
          <c:order val="0"/>
          <c:tx>
            <c:strRef>
              <c:f>'Revenue by Fund Type'!$A$2</c:f>
              <c:strCache>
                <c:ptCount val="1"/>
                <c:pt idx="0">
                  <c:v>General Fund</c:v>
                </c:pt>
              </c:strCache>
            </c:strRef>
          </c:tx>
          <c:spPr>
            <a:solidFill>
              <a:srgbClr val="0F4876"/>
            </a:solidFill>
            <a:ln>
              <a:noFill/>
            </a:ln>
            <a:effectLst/>
          </c:spPr>
          <c:invertIfNegative val="0"/>
          <c:cat>
            <c:strRef>
              <c:f>'Revenue by Fund Type'!$F$1:$S$1</c:f>
              <c:strCache>
                <c:ptCount val="14"/>
                <c:pt idx="0">
                  <c:v>App State</c:v>
                </c:pt>
                <c:pt idx="1">
                  <c:v>UNCW</c:v>
                </c:pt>
                <c:pt idx="2">
                  <c:v>UNCG</c:v>
                </c:pt>
                <c:pt idx="3">
                  <c:v>N.C. A&amp;T</c:v>
                </c:pt>
                <c:pt idx="4">
                  <c:v>WCU</c:v>
                </c:pt>
                <c:pt idx="5">
                  <c:v>NCCU</c:v>
                </c:pt>
                <c:pt idx="6">
                  <c:v>UNCP</c:v>
                </c:pt>
                <c:pt idx="7">
                  <c:v>FSU</c:v>
                </c:pt>
                <c:pt idx="8">
                  <c:v>WSSU</c:v>
                </c:pt>
                <c:pt idx="9">
                  <c:v>UNCSO</c:v>
                </c:pt>
                <c:pt idx="10">
                  <c:v>UNCA</c:v>
                </c:pt>
                <c:pt idx="11">
                  <c:v>ECSU</c:v>
                </c:pt>
                <c:pt idx="12">
                  <c:v>UNCSA</c:v>
                </c:pt>
                <c:pt idx="13">
                  <c:v>NCSSM</c:v>
                </c:pt>
              </c:strCache>
            </c:strRef>
          </c:cat>
          <c:val>
            <c:numRef>
              <c:f>'Revenue by Fund Type'!$F$2:$S$2</c:f>
              <c:numCache>
                <c:formatCode>_("$"* #,##0_);_("$"* \(#,##0\);_("$"* "-"??_);_(@_)</c:formatCode>
                <c:ptCount val="14"/>
                <c:pt idx="0">
                  <c:v>348857000</c:v>
                </c:pt>
                <c:pt idx="1">
                  <c:v>348089000</c:v>
                </c:pt>
                <c:pt idx="2">
                  <c:v>288683000</c:v>
                </c:pt>
                <c:pt idx="3">
                  <c:v>255859000</c:v>
                </c:pt>
                <c:pt idx="4">
                  <c:v>191193000</c:v>
                </c:pt>
                <c:pt idx="5">
                  <c:v>153860000</c:v>
                </c:pt>
                <c:pt idx="6">
                  <c:v>136083000</c:v>
                </c:pt>
                <c:pt idx="7">
                  <c:v>102544000</c:v>
                </c:pt>
                <c:pt idx="8">
                  <c:v>92670000</c:v>
                </c:pt>
                <c:pt idx="9">
                  <c:v>54886000</c:v>
                </c:pt>
                <c:pt idx="10">
                  <c:v>67633000</c:v>
                </c:pt>
                <c:pt idx="11">
                  <c:v>52648000</c:v>
                </c:pt>
                <c:pt idx="12">
                  <c:v>56627000</c:v>
                </c:pt>
                <c:pt idx="13">
                  <c:v>51058000</c:v>
                </c:pt>
              </c:numCache>
            </c:numRef>
          </c:val>
          <c:extLst>
            <c:ext xmlns:c16="http://schemas.microsoft.com/office/drawing/2014/chart" uri="{C3380CC4-5D6E-409C-BE32-E72D297353CC}">
              <c16:uniqueId val="{00000000-2590-4968-82EF-7563547C9EF1}"/>
            </c:ext>
          </c:extLst>
        </c:ser>
        <c:ser>
          <c:idx val="1"/>
          <c:order val="1"/>
          <c:tx>
            <c:strRef>
              <c:f>'Revenue by Fund Type'!$A$3</c:f>
              <c:strCache>
                <c:ptCount val="1"/>
                <c:pt idx="0">
                  <c:v>Auxiliary &amp; Other Trust Funds</c:v>
                </c:pt>
              </c:strCache>
            </c:strRef>
          </c:tx>
          <c:spPr>
            <a:solidFill>
              <a:srgbClr val="BC1F52"/>
            </a:solidFill>
            <a:ln>
              <a:noFill/>
            </a:ln>
            <a:effectLst/>
          </c:spPr>
          <c:invertIfNegative val="0"/>
          <c:cat>
            <c:strRef>
              <c:f>'Revenue by Fund Type'!$F$1:$S$1</c:f>
              <c:strCache>
                <c:ptCount val="14"/>
                <c:pt idx="0">
                  <c:v>App State</c:v>
                </c:pt>
                <c:pt idx="1">
                  <c:v>UNCW</c:v>
                </c:pt>
                <c:pt idx="2">
                  <c:v>UNCG</c:v>
                </c:pt>
                <c:pt idx="3">
                  <c:v>N.C. A&amp;T</c:v>
                </c:pt>
                <c:pt idx="4">
                  <c:v>WCU</c:v>
                </c:pt>
                <c:pt idx="5">
                  <c:v>NCCU</c:v>
                </c:pt>
                <c:pt idx="6">
                  <c:v>UNCP</c:v>
                </c:pt>
                <c:pt idx="7">
                  <c:v>FSU</c:v>
                </c:pt>
                <c:pt idx="8">
                  <c:v>WSSU</c:v>
                </c:pt>
                <c:pt idx="9">
                  <c:v>UNCSO</c:v>
                </c:pt>
                <c:pt idx="10">
                  <c:v>UNCA</c:v>
                </c:pt>
                <c:pt idx="11">
                  <c:v>ECSU</c:v>
                </c:pt>
                <c:pt idx="12">
                  <c:v>UNCSA</c:v>
                </c:pt>
                <c:pt idx="13">
                  <c:v>NCSSM</c:v>
                </c:pt>
              </c:strCache>
            </c:strRef>
          </c:cat>
          <c:val>
            <c:numRef>
              <c:f>'Revenue by Fund Type'!$F$3:$S$3</c:f>
              <c:numCache>
                <c:formatCode>_("$"* #,##0_);_("$"* \(#,##0\);_("$"* "-"??_);_(@_)</c:formatCode>
                <c:ptCount val="14"/>
                <c:pt idx="0">
                  <c:v>222241000</c:v>
                </c:pt>
                <c:pt idx="1">
                  <c:v>141935000</c:v>
                </c:pt>
                <c:pt idx="2">
                  <c:v>114514000</c:v>
                </c:pt>
                <c:pt idx="3">
                  <c:v>99886300</c:v>
                </c:pt>
                <c:pt idx="4">
                  <c:v>101495000</c:v>
                </c:pt>
                <c:pt idx="5">
                  <c:v>65952000</c:v>
                </c:pt>
                <c:pt idx="6">
                  <c:v>37413000</c:v>
                </c:pt>
                <c:pt idx="7">
                  <c:v>45104000</c:v>
                </c:pt>
                <c:pt idx="8">
                  <c:v>50206000</c:v>
                </c:pt>
                <c:pt idx="9">
                  <c:v>29653000</c:v>
                </c:pt>
                <c:pt idx="10">
                  <c:v>32620000</c:v>
                </c:pt>
                <c:pt idx="11">
                  <c:v>23352000</c:v>
                </c:pt>
                <c:pt idx="12">
                  <c:v>18817000</c:v>
                </c:pt>
                <c:pt idx="13">
                  <c:v>0</c:v>
                </c:pt>
              </c:numCache>
            </c:numRef>
          </c:val>
          <c:extLst>
            <c:ext xmlns:c16="http://schemas.microsoft.com/office/drawing/2014/chart" uri="{C3380CC4-5D6E-409C-BE32-E72D297353CC}">
              <c16:uniqueId val="{00000001-2590-4968-82EF-7563547C9EF1}"/>
            </c:ext>
          </c:extLst>
        </c:ser>
        <c:ser>
          <c:idx val="2"/>
          <c:order val="2"/>
          <c:tx>
            <c:strRef>
              <c:f>'Revenue by Fund Type'!$A$4</c:f>
              <c:strCache>
                <c:ptCount val="1"/>
                <c:pt idx="0">
                  <c:v>Overhead Receipts</c:v>
                </c:pt>
              </c:strCache>
            </c:strRef>
          </c:tx>
          <c:spPr>
            <a:solidFill>
              <a:srgbClr val="364044"/>
            </a:solidFill>
            <a:ln>
              <a:noFill/>
            </a:ln>
            <a:effectLst/>
          </c:spPr>
          <c:invertIfNegative val="0"/>
          <c:cat>
            <c:strRef>
              <c:f>'Revenue by Fund Type'!$F$1:$S$1</c:f>
              <c:strCache>
                <c:ptCount val="14"/>
                <c:pt idx="0">
                  <c:v>App State</c:v>
                </c:pt>
                <c:pt idx="1">
                  <c:v>UNCW</c:v>
                </c:pt>
                <c:pt idx="2">
                  <c:v>UNCG</c:v>
                </c:pt>
                <c:pt idx="3">
                  <c:v>N.C. A&amp;T</c:v>
                </c:pt>
                <c:pt idx="4">
                  <c:v>WCU</c:v>
                </c:pt>
                <c:pt idx="5">
                  <c:v>NCCU</c:v>
                </c:pt>
                <c:pt idx="6">
                  <c:v>UNCP</c:v>
                </c:pt>
                <c:pt idx="7">
                  <c:v>FSU</c:v>
                </c:pt>
                <c:pt idx="8">
                  <c:v>WSSU</c:v>
                </c:pt>
                <c:pt idx="9">
                  <c:v>UNCSO</c:v>
                </c:pt>
                <c:pt idx="10">
                  <c:v>UNCA</c:v>
                </c:pt>
                <c:pt idx="11">
                  <c:v>ECSU</c:v>
                </c:pt>
                <c:pt idx="12">
                  <c:v>UNCSA</c:v>
                </c:pt>
                <c:pt idx="13">
                  <c:v>NCSSM</c:v>
                </c:pt>
              </c:strCache>
            </c:strRef>
          </c:cat>
          <c:val>
            <c:numRef>
              <c:f>'Revenue by Fund Type'!$F$4:$S$4</c:f>
              <c:numCache>
                <c:formatCode>_("$"* #,##0_);_("$"* \(#,##0\);_("$"* "-"??_);_(@_)</c:formatCode>
                <c:ptCount val="14"/>
                <c:pt idx="0">
                  <c:v>3000000</c:v>
                </c:pt>
                <c:pt idx="1">
                  <c:v>2448000</c:v>
                </c:pt>
                <c:pt idx="2">
                  <c:v>8429000</c:v>
                </c:pt>
                <c:pt idx="3">
                  <c:v>6047100</c:v>
                </c:pt>
                <c:pt idx="4">
                  <c:v>1071000</c:v>
                </c:pt>
                <c:pt idx="5">
                  <c:v>4910000</c:v>
                </c:pt>
                <c:pt idx="6">
                  <c:v>319000</c:v>
                </c:pt>
                <c:pt idx="7">
                  <c:v>1068000</c:v>
                </c:pt>
                <c:pt idx="8">
                  <c:v>746000</c:v>
                </c:pt>
                <c:pt idx="9">
                  <c:v>278000</c:v>
                </c:pt>
                <c:pt idx="10">
                  <c:v>470000</c:v>
                </c:pt>
                <c:pt idx="11">
                  <c:v>391000</c:v>
                </c:pt>
                <c:pt idx="12">
                  <c:v>0</c:v>
                </c:pt>
                <c:pt idx="13">
                  <c:v>0</c:v>
                </c:pt>
              </c:numCache>
            </c:numRef>
          </c:val>
          <c:extLst>
            <c:ext xmlns:c16="http://schemas.microsoft.com/office/drawing/2014/chart" uri="{C3380CC4-5D6E-409C-BE32-E72D297353CC}">
              <c16:uniqueId val="{00000002-2590-4968-82EF-7563547C9EF1}"/>
            </c:ext>
          </c:extLst>
        </c:ser>
        <c:ser>
          <c:idx val="3"/>
          <c:order val="3"/>
          <c:tx>
            <c:strRef>
              <c:f>'Revenue by Fund Type'!$A$5</c:f>
              <c:strCache>
                <c:ptCount val="1"/>
                <c:pt idx="0">
                  <c:v>Restricted Trust Funds</c:v>
                </c:pt>
              </c:strCache>
            </c:strRef>
          </c:tx>
          <c:spPr>
            <a:solidFill>
              <a:srgbClr val="FEC524"/>
            </a:solidFill>
            <a:ln>
              <a:noFill/>
            </a:ln>
            <a:effectLst/>
          </c:spPr>
          <c:invertIfNegative val="0"/>
          <c:cat>
            <c:strRef>
              <c:f>'Revenue by Fund Type'!$F$1:$S$1</c:f>
              <c:strCache>
                <c:ptCount val="14"/>
                <c:pt idx="0">
                  <c:v>App State</c:v>
                </c:pt>
                <c:pt idx="1">
                  <c:v>UNCW</c:v>
                </c:pt>
                <c:pt idx="2">
                  <c:v>UNCG</c:v>
                </c:pt>
                <c:pt idx="3">
                  <c:v>N.C. A&amp;T</c:v>
                </c:pt>
                <c:pt idx="4">
                  <c:v>WCU</c:v>
                </c:pt>
                <c:pt idx="5">
                  <c:v>NCCU</c:v>
                </c:pt>
                <c:pt idx="6">
                  <c:v>UNCP</c:v>
                </c:pt>
                <c:pt idx="7">
                  <c:v>FSU</c:v>
                </c:pt>
                <c:pt idx="8">
                  <c:v>WSSU</c:v>
                </c:pt>
                <c:pt idx="9">
                  <c:v>UNCSO</c:v>
                </c:pt>
                <c:pt idx="10">
                  <c:v>UNCA</c:v>
                </c:pt>
                <c:pt idx="11">
                  <c:v>ECSU</c:v>
                </c:pt>
                <c:pt idx="12">
                  <c:v>UNCSA</c:v>
                </c:pt>
                <c:pt idx="13">
                  <c:v>NCSSM</c:v>
                </c:pt>
              </c:strCache>
            </c:strRef>
          </c:cat>
          <c:val>
            <c:numRef>
              <c:f>'Revenue by Fund Type'!$F$5:$S$5</c:f>
              <c:numCache>
                <c:formatCode>_("$"* #,##0_);_("$"* \(#,##0\);_("$"* "-"??_);_(@_)</c:formatCode>
                <c:ptCount val="14"/>
                <c:pt idx="0">
                  <c:v>70031000</c:v>
                </c:pt>
                <c:pt idx="1">
                  <c:v>23482000</c:v>
                </c:pt>
                <c:pt idx="2">
                  <c:v>84485000</c:v>
                </c:pt>
                <c:pt idx="3">
                  <c:v>150730600</c:v>
                </c:pt>
                <c:pt idx="4">
                  <c:v>23761000</c:v>
                </c:pt>
                <c:pt idx="5">
                  <c:v>133769870</c:v>
                </c:pt>
                <c:pt idx="6">
                  <c:v>27171000</c:v>
                </c:pt>
                <c:pt idx="7">
                  <c:v>23902000</c:v>
                </c:pt>
                <c:pt idx="8">
                  <c:v>24131000</c:v>
                </c:pt>
                <c:pt idx="9">
                  <c:v>8435000</c:v>
                </c:pt>
                <c:pt idx="10">
                  <c:v>10326000</c:v>
                </c:pt>
                <c:pt idx="11">
                  <c:v>14491000</c:v>
                </c:pt>
                <c:pt idx="12">
                  <c:v>8149000</c:v>
                </c:pt>
                <c:pt idx="13">
                  <c:v>0</c:v>
                </c:pt>
              </c:numCache>
            </c:numRef>
          </c:val>
          <c:extLst>
            <c:ext xmlns:c16="http://schemas.microsoft.com/office/drawing/2014/chart" uri="{C3380CC4-5D6E-409C-BE32-E72D297353CC}">
              <c16:uniqueId val="{00000003-2590-4968-82EF-7563547C9EF1}"/>
            </c:ext>
          </c:extLst>
        </c:ser>
        <c:dLbls>
          <c:showLegendKey val="0"/>
          <c:showVal val="0"/>
          <c:showCatName val="0"/>
          <c:showSerName val="0"/>
          <c:showPercent val="0"/>
          <c:showBubbleSize val="0"/>
        </c:dLbls>
        <c:gapWidth val="150"/>
        <c:overlap val="100"/>
        <c:axId val="2030324256"/>
        <c:axId val="2030336320"/>
      </c:barChart>
      <c:catAx>
        <c:axId val="203032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0336320"/>
        <c:crosses val="autoZero"/>
        <c:auto val="1"/>
        <c:lblAlgn val="ctr"/>
        <c:lblOffset val="100"/>
        <c:noMultiLvlLbl val="0"/>
      </c:catAx>
      <c:valAx>
        <c:axId val="20303363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M&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0324256"/>
        <c:crosses val="autoZero"/>
        <c:crossBetween val="between"/>
      </c:valAx>
      <c:spPr>
        <a:noFill/>
        <a:ln>
          <a:noFill/>
        </a:ln>
        <a:effectLst/>
      </c:spPr>
    </c:plotArea>
    <c:legend>
      <c:legendPos val="b"/>
      <c:layout>
        <c:manualLayout>
          <c:xMode val="edge"/>
          <c:yMode val="edge"/>
          <c:x val="0.62601759908817423"/>
          <c:y val="3.3157848619216862E-2"/>
          <c:w val="0.35686552822737827"/>
          <c:h val="0.18075248198624105"/>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817208472358755"/>
          <c:y val="0.11339884627749805"/>
          <c:w val="0.81312175715296964"/>
          <c:h val="0.79754531205484058"/>
        </c:manualLayout>
      </c:layout>
      <c:pie3DChart>
        <c:varyColors val="1"/>
        <c:ser>
          <c:idx val="0"/>
          <c:order val="0"/>
          <c:spPr>
            <a:ln>
              <a:noFill/>
            </a:ln>
          </c:spPr>
          <c:explosion val="3"/>
          <c:dPt>
            <c:idx val="0"/>
            <c:bubble3D val="0"/>
            <c:spPr>
              <a:solidFill>
                <a:srgbClr val="0F4876"/>
              </a:solidFill>
              <a:ln w="25400">
                <a:noFill/>
              </a:ln>
              <a:effectLst/>
              <a:sp3d/>
            </c:spPr>
            <c:extLst>
              <c:ext xmlns:c16="http://schemas.microsoft.com/office/drawing/2014/chart" uri="{C3380CC4-5D6E-409C-BE32-E72D297353CC}">
                <c16:uniqueId val="{00000001-69D1-43D9-A809-4185EBA28737}"/>
              </c:ext>
            </c:extLst>
          </c:dPt>
          <c:dPt>
            <c:idx val="1"/>
            <c:bubble3D val="0"/>
            <c:spPr>
              <a:solidFill>
                <a:srgbClr val="DBE2E9"/>
              </a:solidFill>
              <a:ln w="25400">
                <a:noFill/>
              </a:ln>
              <a:effectLst/>
              <a:sp3d/>
            </c:spPr>
            <c:extLst>
              <c:ext xmlns:c16="http://schemas.microsoft.com/office/drawing/2014/chart" uri="{C3380CC4-5D6E-409C-BE32-E72D297353CC}">
                <c16:uniqueId val="{00000003-69D1-43D9-A809-4185EBA28737}"/>
              </c:ext>
            </c:extLst>
          </c:dPt>
          <c:dPt>
            <c:idx val="2"/>
            <c:bubble3D val="0"/>
            <c:spPr>
              <a:solidFill>
                <a:srgbClr val="BC1F52"/>
              </a:solidFill>
              <a:ln w="25400">
                <a:noFill/>
              </a:ln>
              <a:effectLst/>
              <a:sp3d/>
            </c:spPr>
            <c:extLst>
              <c:ext xmlns:c16="http://schemas.microsoft.com/office/drawing/2014/chart" uri="{C3380CC4-5D6E-409C-BE32-E72D297353CC}">
                <c16:uniqueId val="{00000005-69D1-43D9-A809-4185EBA28737}"/>
              </c:ext>
            </c:extLst>
          </c:dPt>
          <c:dPt>
            <c:idx val="3"/>
            <c:bubble3D val="0"/>
            <c:spPr>
              <a:solidFill>
                <a:srgbClr val="FEC524"/>
              </a:solidFill>
              <a:ln w="25400">
                <a:noFill/>
              </a:ln>
              <a:effectLst/>
              <a:sp3d/>
            </c:spPr>
            <c:extLst>
              <c:ext xmlns:c16="http://schemas.microsoft.com/office/drawing/2014/chart" uri="{C3380CC4-5D6E-409C-BE32-E72D297353CC}">
                <c16:uniqueId val="{00000007-69D1-43D9-A809-4185EBA28737}"/>
              </c:ext>
            </c:extLst>
          </c:dPt>
          <c:dPt>
            <c:idx val="4"/>
            <c:bubble3D val="0"/>
            <c:spPr>
              <a:solidFill>
                <a:srgbClr val="364044"/>
              </a:solidFill>
              <a:ln w="25400">
                <a:noFill/>
              </a:ln>
              <a:effectLst/>
              <a:sp3d/>
            </c:spPr>
            <c:extLst>
              <c:ext xmlns:c16="http://schemas.microsoft.com/office/drawing/2014/chart" uri="{C3380CC4-5D6E-409C-BE32-E72D297353CC}">
                <c16:uniqueId val="{00000009-69D1-43D9-A809-4185EBA28737}"/>
              </c:ext>
            </c:extLst>
          </c:dPt>
          <c:dPt>
            <c:idx val="5"/>
            <c:bubble3D val="0"/>
            <c:spPr>
              <a:solidFill>
                <a:srgbClr val="DBE2E9"/>
              </a:solidFill>
              <a:ln w="25400">
                <a:noFill/>
              </a:ln>
              <a:effectLst/>
              <a:sp3d/>
            </c:spPr>
            <c:extLst>
              <c:ext xmlns:c16="http://schemas.microsoft.com/office/drawing/2014/chart" uri="{C3380CC4-5D6E-409C-BE32-E72D297353CC}">
                <c16:uniqueId val="{0000000B-69D1-43D9-A809-4185EBA28737}"/>
              </c:ext>
            </c:extLst>
          </c:dPt>
          <c:dPt>
            <c:idx val="6"/>
            <c:bubble3D val="0"/>
            <c:spPr>
              <a:solidFill>
                <a:srgbClr val="0E4875"/>
              </a:solidFill>
              <a:ln w="25400">
                <a:noFill/>
              </a:ln>
              <a:effectLst/>
              <a:sp3d/>
            </c:spPr>
            <c:extLst>
              <c:ext xmlns:c16="http://schemas.microsoft.com/office/drawing/2014/chart" uri="{C3380CC4-5D6E-409C-BE32-E72D297353CC}">
                <c16:uniqueId val="{0000000D-69D1-43D9-A809-4185EBA28737}"/>
              </c:ext>
            </c:extLst>
          </c:dPt>
          <c:dPt>
            <c:idx val="7"/>
            <c:bubble3D val="0"/>
            <c:spPr>
              <a:solidFill>
                <a:srgbClr val="FEDB7A"/>
              </a:solidFill>
              <a:ln w="25400">
                <a:noFill/>
              </a:ln>
              <a:effectLst/>
              <a:sp3d/>
            </c:spPr>
            <c:extLst>
              <c:ext xmlns:c16="http://schemas.microsoft.com/office/drawing/2014/chart" uri="{C3380CC4-5D6E-409C-BE32-E72D297353CC}">
                <c16:uniqueId val="{0000000F-69D1-43D9-A809-4185EBA28737}"/>
              </c:ext>
            </c:extLst>
          </c:dPt>
          <c:dPt>
            <c:idx val="8"/>
            <c:bubble3D val="0"/>
            <c:spPr>
              <a:solidFill>
                <a:srgbClr val="1F5523"/>
              </a:solidFill>
              <a:ln w="25400">
                <a:noFill/>
              </a:ln>
              <a:effectLst/>
              <a:sp3d/>
            </c:spPr>
            <c:extLst>
              <c:ext xmlns:c16="http://schemas.microsoft.com/office/drawing/2014/chart" uri="{C3380CC4-5D6E-409C-BE32-E72D297353CC}">
                <c16:uniqueId val="{00000011-69D1-43D9-A809-4185EBA28737}"/>
              </c:ext>
            </c:extLst>
          </c:dPt>
          <c:dPt>
            <c:idx val="9"/>
            <c:bubble3D val="0"/>
            <c:spPr>
              <a:solidFill>
                <a:srgbClr val="CBC587"/>
              </a:solidFill>
              <a:ln w="25400">
                <a:noFill/>
              </a:ln>
              <a:effectLst/>
              <a:sp3d/>
            </c:spPr>
            <c:extLst>
              <c:ext xmlns:c16="http://schemas.microsoft.com/office/drawing/2014/chart" uri="{C3380CC4-5D6E-409C-BE32-E72D297353CC}">
                <c16:uniqueId val="{00000012-88CB-4649-BD2A-5538F45219A5}"/>
              </c:ext>
            </c:extLst>
          </c:dPt>
          <c:dLbls>
            <c:dLbl>
              <c:idx val="0"/>
              <c:layout>
                <c:manualLayout>
                  <c:x val="-0.22837670818268782"/>
                  <c:y val="0.10322984797384128"/>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fld id="{0722E6C6-1A55-47DC-9B94-DED8575A3E1A}" type="CATEGORYNAME">
                      <a:rPr lang="en-US" sz="1200" baseline="0">
                        <a:solidFill>
                          <a:srgbClr val="F0F3F5"/>
                        </a:solidFill>
                      </a:rPr>
                      <a:pPr>
                        <a:defRPr sz="1200" b="1">
                          <a:solidFill>
                            <a:srgbClr val="0F4876"/>
                          </a:solidFill>
                        </a:defRPr>
                      </a:pPr>
                      <a:t>[CATEGORY NAME]</a:t>
                    </a:fld>
                    <a:r>
                      <a:rPr lang="en-US" sz="1200" baseline="0">
                        <a:solidFill>
                          <a:srgbClr val="DBE2E9"/>
                        </a:solidFill>
                      </a:rPr>
                      <a:t>
</a:t>
                    </a:r>
                    <a:fld id="{6276095C-76C5-48FE-B6F4-0E242E94E959}" type="VALUE">
                      <a:rPr lang="en-US" sz="1200" baseline="0">
                        <a:solidFill>
                          <a:srgbClr val="F0F3F5"/>
                        </a:solidFill>
                      </a:rPr>
                      <a:pPr>
                        <a:defRPr sz="1200" b="1">
                          <a:solidFill>
                            <a:srgbClr val="0F4876"/>
                          </a:solidFill>
                        </a:defRPr>
                      </a:pPr>
                      <a:t>[VALUE]</a:t>
                    </a:fld>
                    <a:endParaRPr lang="en-US" sz="1200" baseline="0">
                      <a:solidFill>
                        <a:srgbClr val="DBE2E9"/>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286191408339043"/>
                      <c:h val="0.17301237276336665"/>
                    </c:manualLayout>
                  </c15:layout>
                  <c15:dlblFieldTable/>
                  <c15:showDataLabelsRange val="0"/>
                </c:ext>
                <c:ext xmlns:c16="http://schemas.microsoft.com/office/drawing/2014/chart" uri="{C3380CC4-5D6E-409C-BE32-E72D297353CC}">
                  <c16:uniqueId val="{00000001-69D1-43D9-A809-4185EBA28737}"/>
                </c:ext>
              </c:extLst>
            </c:dLbl>
            <c:dLbl>
              <c:idx val="1"/>
              <c:layout>
                <c:manualLayout>
                  <c:x val="-0.2035885554341085"/>
                  <c:y val="-0.23424470034318931"/>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E4875"/>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9D1-43D9-A809-4185EBA28737}"/>
                </c:ext>
              </c:extLst>
            </c:dLbl>
            <c:dLbl>
              <c:idx val="2"/>
              <c:layout>
                <c:manualLayout>
                  <c:x val="3.003784399439173E-2"/>
                  <c:y val="-0.2888080553215254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9D1-43D9-A809-4185EBA28737}"/>
                </c:ext>
              </c:extLst>
            </c:dLbl>
            <c:dLbl>
              <c:idx val="3"/>
              <c:layout>
                <c:manualLayout>
                  <c:x val="0.16721907545202935"/>
                  <c:y val="-0.22835707371643799"/>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E4875"/>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309389445119478"/>
                      <c:h val="0.11507602179195531"/>
                    </c:manualLayout>
                  </c15:layout>
                </c:ext>
                <c:ext xmlns:c16="http://schemas.microsoft.com/office/drawing/2014/chart" uri="{C3380CC4-5D6E-409C-BE32-E72D297353CC}">
                  <c16:uniqueId val="{00000007-69D1-43D9-A809-4185EBA28737}"/>
                </c:ext>
              </c:extLst>
            </c:dLbl>
            <c:dLbl>
              <c:idx val="4"/>
              <c:layout>
                <c:manualLayout>
                  <c:x val="0.14216207512511997"/>
                  <c:y val="-0.12641006897765489"/>
                </c:manualLayout>
              </c:layout>
              <c:tx>
                <c:rich>
                  <a:bodyPr/>
                  <a:lstStyle/>
                  <a:p>
                    <a:fld id="{444E827D-742B-43B0-B8F4-2AE6885EBBB7}" type="CATEGORYNAME">
                      <a:rPr lang="en-US">
                        <a:solidFill>
                          <a:srgbClr val="F0F3F5"/>
                        </a:solidFill>
                      </a:rPr>
                      <a:pPr/>
                      <a:t>[CATEGORY NAME]</a:t>
                    </a:fld>
                    <a:r>
                      <a:rPr lang="en-US" baseline="0">
                        <a:solidFill>
                          <a:srgbClr val="F0F3F5"/>
                        </a:solidFill>
                      </a:rPr>
                      <a:t>
</a:t>
                    </a:r>
                    <a:fld id="{BCB31D1B-1E1A-4BE8-98E9-7F4093A48A00}" type="VALUE">
                      <a:rPr lang="en-US" baseline="0">
                        <a:solidFill>
                          <a:srgbClr val="F0F3F5"/>
                        </a:solidFill>
                      </a:rPr>
                      <a:pPr/>
                      <a:t>[VALUE]</a:t>
                    </a:fld>
                    <a:endParaRPr lang="en-US" baseline="0">
                      <a:solidFill>
                        <a:srgbClr val="F0F3F5"/>
                      </a:solidFill>
                    </a:endParaRPr>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69D1-43D9-A809-4185EBA28737}"/>
                </c:ext>
              </c:extLst>
            </c:dLbl>
            <c:dLbl>
              <c:idx val="5"/>
              <c:layout>
                <c:manualLayout>
                  <c:x val="0.14143650568448768"/>
                  <c:y val="2.728838619122584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2193000427139926"/>
                      <c:h val="0.14176480684601264"/>
                    </c:manualLayout>
                  </c15:layout>
                </c:ext>
                <c:ext xmlns:c16="http://schemas.microsoft.com/office/drawing/2014/chart" uri="{C3380CC4-5D6E-409C-BE32-E72D297353CC}">
                  <c16:uniqueId val="{0000000B-69D1-43D9-A809-4185EBA28737}"/>
                </c:ext>
              </c:extLst>
            </c:dLbl>
            <c:dLbl>
              <c:idx val="6"/>
              <c:layout>
                <c:manualLayout>
                  <c:x val="-5.1394956407829755E-2"/>
                  <c:y val="2.2690921383595741E-2"/>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fld id="{7B6813CF-E393-4D97-A286-FB14044F0BCD}" type="CATEGORYNAME">
                      <a:rPr lang="en-US" sz="1200" baseline="0" dirty="0">
                        <a:solidFill>
                          <a:srgbClr val="0F4876"/>
                        </a:solidFill>
                      </a:rPr>
                      <a:pPr>
                        <a:defRPr sz="1200" b="1">
                          <a:solidFill>
                            <a:srgbClr val="0F4876"/>
                          </a:solidFill>
                        </a:defRPr>
                      </a:pPr>
                      <a:t>[CATEGORY NAME]</a:t>
                    </a:fld>
                    <a:r>
                      <a:rPr lang="en-US" sz="1200" baseline="0">
                        <a:solidFill>
                          <a:srgbClr val="0F4876"/>
                        </a:solidFill>
                      </a:rPr>
                      <a:t>
</a:t>
                    </a:r>
                    <a:fld id="{A5F1716A-DAC5-4B6B-944F-C8D7D5C6C415}" type="VALUE">
                      <a:rPr lang="en-US" sz="1200" baseline="0" dirty="0">
                        <a:solidFill>
                          <a:srgbClr val="0F4876"/>
                        </a:solidFill>
                      </a:rPr>
                      <a:pPr>
                        <a:defRPr sz="1200" b="1">
                          <a:solidFill>
                            <a:srgbClr val="0F4876"/>
                          </a:solidFill>
                        </a:defRPr>
                      </a:pPr>
                      <a:t>[VALUE]</a:t>
                    </a:fld>
                    <a:endParaRPr lang="en-US" sz="1200" baseline="0">
                      <a:solidFill>
                        <a:srgbClr val="0F4876"/>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776056173656859"/>
                      <c:h val="0.11053937093284939"/>
                    </c:manualLayout>
                  </c15:layout>
                  <c15:dlblFieldTable/>
                  <c15:showDataLabelsRange val="0"/>
                </c:ext>
                <c:ext xmlns:c16="http://schemas.microsoft.com/office/drawing/2014/chart" uri="{C3380CC4-5D6E-409C-BE32-E72D297353CC}">
                  <c16:uniqueId val="{0000000D-69D1-43D9-A809-4185EBA28737}"/>
                </c:ext>
              </c:extLst>
            </c:dLbl>
            <c:dLbl>
              <c:idx val="7"/>
              <c:layout>
                <c:manualLayout>
                  <c:x val="-2.0580209616425562E-2"/>
                  <c:y val="3.8727507333831115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477714826906242"/>
                      <c:h val="0.15922538015252277"/>
                    </c:manualLayout>
                  </c15:layout>
                </c:ext>
                <c:ext xmlns:c16="http://schemas.microsoft.com/office/drawing/2014/chart" uri="{C3380CC4-5D6E-409C-BE32-E72D297353CC}">
                  <c16:uniqueId val="{0000000F-69D1-43D9-A809-4185EBA28737}"/>
                </c:ext>
              </c:extLst>
            </c:dLbl>
            <c:dLbl>
              <c:idx val="8"/>
              <c:layout>
                <c:manualLayout>
                  <c:x val="5.5756899609124042E-2"/>
                  <c:y val="-2.7663376498458158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60516075983112"/>
                      <c:h val="0.17287959273822209"/>
                    </c:manualLayout>
                  </c15:layout>
                </c:ext>
                <c:ext xmlns:c16="http://schemas.microsoft.com/office/drawing/2014/chart" uri="{C3380CC4-5D6E-409C-BE32-E72D297353CC}">
                  <c16:uniqueId val="{00000011-69D1-43D9-A809-4185EBA28737}"/>
                </c:ext>
              </c:extLst>
            </c:dLbl>
            <c:dLbl>
              <c:idx val="9"/>
              <c:layout>
                <c:manualLayout>
                  <c:x val="0.26190092813028476"/>
                  <c:y val="6.0820918604276176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173845254698136"/>
                      <c:h val="7.7344364646708408E-2"/>
                    </c:manualLayout>
                  </c15:layout>
                </c:ext>
                <c:ext xmlns:c16="http://schemas.microsoft.com/office/drawing/2014/chart" uri="{C3380CC4-5D6E-409C-BE32-E72D297353CC}">
                  <c16:uniqueId val="{00000012-88CB-4649-BD2A-5538F45219A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rgbClr val="0E4875"/>
                  </a:solidFill>
                  <a:round/>
                </a:ln>
                <a:effectLst/>
              </c:spPr>
            </c:leaderLines>
            <c:extLst>
              <c:ext xmlns:c15="http://schemas.microsoft.com/office/drawing/2012/chart" uri="{CE6537A1-D6FC-4f65-9D91-7224C49458BB}"/>
            </c:extLst>
          </c:dLbls>
          <c:cat>
            <c:strRef>
              <c:f>'Slide 4'!$A$21:$A$30</c:f>
              <c:strCache>
                <c:ptCount val="10"/>
                <c:pt idx="0">
                  <c:v>State Appropriations</c:v>
                </c:pt>
                <c:pt idx="1">
                  <c:v>Tuition and Fees</c:v>
                </c:pt>
                <c:pt idx="2">
                  <c:v>Sales and Services</c:v>
                </c:pt>
                <c:pt idx="3">
                  <c:v>Federal Appropriations, Contracts, &amp; Grants</c:v>
                </c:pt>
                <c:pt idx="4">
                  <c:v>Noncapital Contributions</c:v>
                </c:pt>
                <c:pt idx="5">
                  <c:v>Other</c:v>
                </c:pt>
                <c:pt idx="6">
                  <c:v>Inv. Income &amp; Endowments</c:v>
                </c:pt>
                <c:pt idx="7">
                  <c:v>Student Financial Aid</c:v>
                </c:pt>
                <c:pt idx="8">
                  <c:v>Capital Appropriations, Grants &amp; Gifts</c:v>
                </c:pt>
                <c:pt idx="9">
                  <c:v>State &amp; Local Contracts, Grants &amp; Aid</c:v>
                </c:pt>
              </c:strCache>
            </c:strRef>
          </c:cat>
          <c:val>
            <c:numRef>
              <c:f>'Slide 4'!$B$21:$B$30</c:f>
              <c:numCache>
                <c:formatCode>0%</c:formatCode>
                <c:ptCount val="10"/>
                <c:pt idx="0">
                  <c:v>0.3</c:v>
                </c:pt>
                <c:pt idx="1">
                  <c:v>0.15</c:v>
                </c:pt>
                <c:pt idx="2">
                  <c:v>0.12</c:v>
                </c:pt>
                <c:pt idx="3">
                  <c:v>0.11</c:v>
                </c:pt>
                <c:pt idx="4">
                  <c:v>0.09</c:v>
                </c:pt>
                <c:pt idx="5">
                  <c:v>0.08</c:v>
                </c:pt>
                <c:pt idx="6">
                  <c:v>7.0000000000000007E-2</c:v>
                </c:pt>
                <c:pt idx="7">
                  <c:v>0.04</c:v>
                </c:pt>
                <c:pt idx="8">
                  <c:v>0.03</c:v>
                </c:pt>
                <c:pt idx="9">
                  <c:v>0.01</c:v>
                </c:pt>
              </c:numCache>
            </c:numRef>
          </c:val>
          <c:extLst>
            <c:ext xmlns:c16="http://schemas.microsoft.com/office/drawing/2014/chart" uri="{C3380CC4-5D6E-409C-BE32-E72D297353CC}">
              <c16:uniqueId val="{00000012-69D1-43D9-A809-4185EBA2873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963625504232268E-2"/>
          <c:y val="4.2174268453495888E-2"/>
          <c:w val="0.89873666139172015"/>
          <c:h val="0.62614875965972772"/>
        </c:manualLayout>
      </c:layout>
      <c:barChart>
        <c:barDir val="col"/>
        <c:grouping val="percentStacked"/>
        <c:varyColors val="0"/>
        <c:ser>
          <c:idx val="0"/>
          <c:order val="0"/>
          <c:tx>
            <c:strRef>
              <c:f>Sheet1!$A$2</c:f>
              <c:strCache>
                <c:ptCount val="1"/>
                <c:pt idx="0">
                  <c:v>State Appropriation</c:v>
                </c:pt>
              </c:strCache>
            </c:strRef>
          </c:tx>
          <c:spPr>
            <a:solidFill>
              <a:srgbClr val="0F4876"/>
            </a:solidFill>
            <a:ln>
              <a:noFill/>
            </a:ln>
            <a:effectLst/>
          </c:spPr>
          <c:invertIfNegative val="0"/>
          <c:dLbls>
            <c:dLbl>
              <c:idx val="1"/>
              <c:tx>
                <c:rich>
                  <a:bodyPr/>
                  <a:lstStyle/>
                  <a:p>
                    <a:r>
                      <a:rPr lang="en-US"/>
                      <a:t>Appropriation</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31A-463A-BDD6-816260CE0D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2021-22
UNCA</c:v>
                </c:pt>
                <c:pt idx="1">
                  <c:v>2021-22
UNC-CH</c:v>
                </c:pt>
              </c:strCache>
            </c:strRef>
          </c:cat>
          <c:val>
            <c:numRef>
              <c:f>Sheet1!$B$2:$C$2</c:f>
              <c:numCache>
                <c:formatCode>_("$"* #,##0_);_("$"* \(#,##0\);_("$"* "-"??_);_(@_)</c:formatCode>
                <c:ptCount val="2"/>
                <c:pt idx="0">
                  <c:v>52182648</c:v>
                </c:pt>
                <c:pt idx="1">
                  <c:v>587593407</c:v>
                </c:pt>
              </c:numCache>
            </c:numRef>
          </c:val>
          <c:extLst>
            <c:ext xmlns:c16="http://schemas.microsoft.com/office/drawing/2014/chart" uri="{C3380CC4-5D6E-409C-BE32-E72D297353CC}">
              <c16:uniqueId val="{00000000-931A-463A-BDD6-816260CE0DAC}"/>
            </c:ext>
          </c:extLst>
        </c:ser>
        <c:ser>
          <c:idx val="1"/>
          <c:order val="1"/>
          <c:tx>
            <c:strRef>
              <c:f>Sheet1!$A$3</c:f>
              <c:strCache>
                <c:ptCount val="1"/>
                <c:pt idx="0">
                  <c:v>Tuition &amp; Fees</c:v>
                </c:pt>
              </c:strCache>
            </c:strRef>
          </c:tx>
          <c:spPr>
            <a:solidFill>
              <a:srgbClr val="364044">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Sheet1!$B$1:$C$1</c:f>
              <c:strCache>
                <c:ptCount val="2"/>
                <c:pt idx="0">
                  <c:v>2021-22
UNCA</c:v>
                </c:pt>
                <c:pt idx="1">
                  <c:v>2021-22
UNC-CH</c:v>
                </c:pt>
              </c:strCache>
            </c:strRef>
          </c:cat>
          <c:val>
            <c:numRef>
              <c:f>Sheet1!$B$3:$C$3</c:f>
              <c:numCache>
                <c:formatCode>_("$"* #,##0_);_("$"* \(#,##0\);_("$"* "-"??_);_(@_)</c:formatCode>
                <c:ptCount val="2"/>
                <c:pt idx="0" formatCode="_(* #,##0_);_(* \(#,##0\);_(* &quot;-&quot;??_);_(@_)">
                  <c:v>18999017</c:v>
                </c:pt>
                <c:pt idx="1">
                  <c:v>464123452</c:v>
                </c:pt>
              </c:numCache>
            </c:numRef>
          </c:val>
          <c:extLst>
            <c:ext xmlns:c16="http://schemas.microsoft.com/office/drawing/2014/chart" uri="{C3380CC4-5D6E-409C-BE32-E72D297353CC}">
              <c16:uniqueId val="{00000001-931A-463A-BDD6-816260CE0DAC}"/>
            </c:ext>
          </c:extLst>
        </c:ser>
        <c:ser>
          <c:idx val="2"/>
          <c:order val="2"/>
          <c:tx>
            <c:strRef>
              <c:f>Sheet1!$A$4</c:f>
              <c:strCache>
                <c:ptCount val="1"/>
                <c:pt idx="0">
                  <c:v>Auxiliaries</c:v>
                </c:pt>
              </c:strCache>
            </c:strRef>
          </c:tx>
          <c:spPr>
            <a:solidFill>
              <a:srgbClr val="FEC52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931A-463A-BDD6-816260CE0D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A1B15"/>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2021-22
UNCA</c:v>
                </c:pt>
                <c:pt idx="1">
                  <c:v>2021-22
UNC-CH</c:v>
                </c:pt>
              </c:strCache>
            </c:strRef>
          </c:cat>
          <c:val>
            <c:numRef>
              <c:f>Sheet1!$B$4:$C$4</c:f>
              <c:numCache>
                <c:formatCode>_("$"* #,##0_);_("$"* \(#,##0\);_("$"* "-"??_);_(@_)</c:formatCode>
                <c:ptCount val="2"/>
                <c:pt idx="0" formatCode="_(* #,##0_);_(* \(#,##0\);_(* &quot;-&quot;??_);_(@_)">
                  <c:v>11698354</c:v>
                </c:pt>
                <c:pt idx="1">
                  <c:v>1005345659</c:v>
                </c:pt>
              </c:numCache>
            </c:numRef>
          </c:val>
          <c:extLst>
            <c:ext xmlns:c16="http://schemas.microsoft.com/office/drawing/2014/chart" uri="{C3380CC4-5D6E-409C-BE32-E72D297353CC}">
              <c16:uniqueId val="{00000002-931A-463A-BDD6-816260CE0DAC}"/>
            </c:ext>
          </c:extLst>
        </c:ser>
        <c:ser>
          <c:idx val="3"/>
          <c:order val="3"/>
          <c:tx>
            <c:strRef>
              <c:f>Sheet1!$A$5</c:f>
              <c:strCache>
                <c:ptCount val="1"/>
                <c:pt idx="0">
                  <c:v>Total Federal Contracts &amp; Grants</c:v>
                </c:pt>
              </c:strCache>
            </c:strRef>
          </c:tx>
          <c:spPr>
            <a:solidFill>
              <a:srgbClr val="BC1F5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931A-463A-BDD6-816260CE0DAC}"/>
                </c:ext>
              </c:extLst>
            </c:dLbl>
            <c:dLbl>
              <c:idx val="1"/>
              <c:layout>
                <c:manualLayout>
                  <c:x val="-7.4089605018398024E-4"/>
                  <c:y val="1.2511863169216084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2"/>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4679982493851438"/>
                      <c:h val="0.15494732329271335"/>
                    </c:manualLayout>
                  </c15:layout>
                </c:ext>
                <c:ext xmlns:c16="http://schemas.microsoft.com/office/drawing/2014/chart" uri="{C3380CC4-5D6E-409C-BE32-E72D297353CC}">
                  <c16:uniqueId val="{0000000D-931A-463A-BDD6-816260CE0D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2021-22
UNCA</c:v>
                </c:pt>
                <c:pt idx="1">
                  <c:v>2021-22
UNC-CH</c:v>
                </c:pt>
              </c:strCache>
            </c:strRef>
          </c:cat>
          <c:val>
            <c:numRef>
              <c:f>Sheet1!$B$5:$C$5</c:f>
              <c:numCache>
                <c:formatCode>_("$"* #,##0_);_("$"* \(#,##0\);_("$"* "-"??_);_(@_)</c:formatCode>
                <c:ptCount val="2"/>
                <c:pt idx="0">
                  <c:v>15008285</c:v>
                </c:pt>
                <c:pt idx="1">
                  <c:v>949752070</c:v>
                </c:pt>
              </c:numCache>
            </c:numRef>
          </c:val>
          <c:extLst>
            <c:ext xmlns:c16="http://schemas.microsoft.com/office/drawing/2014/chart" uri="{C3380CC4-5D6E-409C-BE32-E72D297353CC}">
              <c16:uniqueId val="{00000003-931A-463A-BDD6-816260CE0DAC}"/>
            </c:ext>
          </c:extLst>
        </c:ser>
        <c:ser>
          <c:idx val="4"/>
          <c:order val="4"/>
          <c:tx>
            <c:strRef>
              <c:f>Sheet1!$A$6</c:f>
              <c:strCache>
                <c:ptCount val="1"/>
                <c:pt idx="0">
                  <c:v>State &amp; Local Contracts and Grants</c:v>
                </c:pt>
              </c:strCache>
            </c:strRef>
          </c:tx>
          <c:spPr>
            <a:solidFill>
              <a:srgbClr val="00B6DF"/>
            </a:solidFill>
            <a:ln>
              <a:noFill/>
            </a:ln>
            <a:effectLst/>
          </c:spPr>
          <c:invertIfNegative val="0"/>
          <c:cat>
            <c:strRef>
              <c:f>Sheet1!$B$1:$C$1</c:f>
              <c:strCache>
                <c:ptCount val="2"/>
                <c:pt idx="0">
                  <c:v>2021-22
UNCA</c:v>
                </c:pt>
                <c:pt idx="1">
                  <c:v>2021-22
UNC-CH</c:v>
                </c:pt>
              </c:strCache>
            </c:strRef>
          </c:cat>
          <c:val>
            <c:numRef>
              <c:f>Sheet1!$B$6:$C$6</c:f>
              <c:numCache>
                <c:formatCode>_("$"* #,##0_);_("$"* \(#,##0\);_("$"* "-"??_);_(@_)</c:formatCode>
                <c:ptCount val="2"/>
                <c:pt idx="0">
                  <c:v>5498684</c:v>
                </c:pt>
                <c:pt idx="1">
                  <c:v>197674722</c:v>
                </c:pt>
              </c:numCache>
            </c:numRef>
          </c:val>
          <c:extLst>
            <c:ext xmlns:c16="http://schemas.microsoft.com/office/drawing/2014/chart" uri="{C3380CC4-5D6E-409C-BE32-E72D297353CC}">
              <c16:uniqueId val="{00000004-931A-463A-BDD6-816260CE0DAC}"/>
            </c:ext>
          </c:extLst>
        </c:ser>
        <c:ser>
          <c:idx val="5"/>
          <c:order val="5"/>
          <c:tx>
            <c:strRef>
              <c:f>Sheet1!$A$7</c:f>
              <c:strCache>
                <c:ptCount val="1"/>
                <c:pt idx="0">
                  <c:v>Gifts, Investments, Endowment</c:v>
                </c:pt>
              </c:strCache>
            </c:strRef>
          </c:tx>
          <c:spPr>
            <a:solidFill>
              <a:schemeClr val="accent6"/>
            </a:solidFill>
            <a:ln>
              <a:noFill/>
            </a:ln>
            <a:effectLst/>
          </c:spPr>
          <c:invertIfNegative val="0"/>
          <c:cat>
            <c:strRef>
              <c:f>Sheet1!$B$1:$C$1</c:f>
              <c:strCache>
                <c:ptCount val="2"/>
                <c:pt idx="0">
                  <c:v>2021-22
UNCA</c:v>
                </c:pt>
                <c:pt idx="1">
                  <c:v>2021-22
UNC-CH</c:v>
                </c:pt>
              </c:strCache>
            </c:strRef>
          </c:cat>
          <c:val>
            <c:numRef>
              <c:f>Sheet1!$B$7:$C$7</c:f>
              <c:numCache>
                <c:formatCode>_("$"* #,##0_);_("$"* \(#,##0\);_("$"* "-"??_);_(@_)</c:formatCode>
                <c:ptCount val="2"/>
                <c:pt idx="0">
                  <c:v>4680782</c:v>
                </c:pt>
                <c:pt idx="1">
                  <c:v>233478420</c:v>
                </c:pt>
              </c:numCache>
            </c:numRef>
          </c:val>
          <c:extLst>
            <c:ext xmlns:c16="http://schemas.microsoft.com/office/drawing/2014/chart" uri="{C3380CC4-5D6E-409C-BE32-E72D297353CC}">
              <c16:uniqueId val="{00000005-931A-463A-BDD6-816260CE0DAC}"/>
            </c:ext>
          </c:extLst>
        </c:ser>
        <c:ser>
          <c:idx val="6"/>
          <c:order val="6"/>
          <c:tx>
            <c:strRef>
              <c:f>Sheet1!$A$8</c:f>
              <c:strCache>
                <c:ptCount val="1"/>
                <c:pt idx="0">
                  <c:v>Capital Appropriation, Grants, Gifts</c:v>
                </c:pt>
              </c:strCache>
            </c:strRef>
          </c:tx>
          <c:spPr>
            <a:solidFill>
              <a:srgbClr val="AE5893">
                <a:lumMod val="60000"/>
                <a:lumOff val="40000"/>
              </a:srgbClr>
            </a:solidFill>
            <a:ln>
              <a:noFill/>
            </a:ln>
            <a:effectLst/>
          </c:spPr>
          <c:invertIfNegative val="0"/>
          <c:cat>
            <c:strRef>
              <c:f>Sheet1!$B$1:$C$1</c:f>
              <c:strCache>
                <c:ptCount val="2"/>
                <c:pt idx="0">
                  <c:v>2021-22
UNCA</c:v>
                </c:pt>
                <c:pt idx="1">
                  <c:v>2021-22
UNC-CH</c:v>
                </c:pt>
              </c:strCache>
            </c:strRef>
          </c:cat>
          <c:val>
            <c:numRef>
              <c:f>Sheet1!$B$8:$C$8</c:f>
              <c:numCache>
                <c:formatCode>_("$"* #,##0_);_("$"* \(#,##0\);_("$"* "-"??_);_(@_)</c:formatCode>
                <c:ptCount val="2"/>
                <c:pt idx="0">
                  <c:v>4578891</c:v>
                </c:pt>
                <c:pt idx="1">
                  <c:v>40433302</c:v>
                </c:pt>
              </c:numCache>
            </c:numRef>
          </c:val>
          <c:extLst>
            <c:ext xmlns:c16="http://schemas.microsoft.com/office/drawing/2014/chart" uri="{C3380CC4-5D6E-409C-BE32-E72D297353CC}">
              <c16:uniqueId val="{00000006-931A-463A-BDD6-816260CE0DAC}"/>
            </c:ext>
          </c:extLst>
        </c:ser>
        <c:ser>
          <c:idx val="7"/>
          <c:order val="7"/>
          <c:tx>
            <c:strRef>
              <c:f>Sheet1!$A$9</c:f>
              <c:strCache>
                <c:ptCount val="1"/>
                <c:pt idx="0">
                  <c:v>Other Revenue</c:v>
                </c:pt>
              </c:strCache>
            </c:strRef>
          </c:tx>
          <c:spPr>
            <a:solidFill>
              <a:srgbClr val="EA8B2D"/>
            </a:solidFill>
            <a:ln>
              <a:noFill/>
            </a:ln>
            <a:effectLst/>
          </c:spPr>
          <c:invertIfNegative val="0"/>
          <c:cat>
            <c:strRef>
              <c:f>Sheet1!$B$1:$C$1</c:f>
              <c:strCache>
                <c:ptCount val="2"/>
                <c:pt idx="0">
                  <c:v>2021-22
UNCA</c:v>
                </c:pt>
                <c:pt idx="1">
                  <c:v>2021-22
UNC-CH</c:v>
                </c:pt>
              </c:strCache>
            </c:strRef>
          </c:cat>
          <c:val>
            <c:numRef>
              <c:f>Sheet1!$B$9:$C$9</c:f>
              <c:numCache>
                <c:formatCode>_("$"* #,##0_);_("$"* \(#,##0\);_("$"* "-"??_);_(@_)</c:formatCode>
                <c:ptCount val="2"/>
                <c:pt idx="0">
                  <c:v>4258529</c:v>
                </c:pt>
                <c:pt idx="1">
                  <c:v>259646944</c:v>
                </c:pt>
              </c:numCache>
            </c:numRef>
          </c:val>
          <c:extLst>
            <c:ext xmlns:c16="http://schemas.microsoft.com/office/drawing/2014/chart" uri="{C3380CC4-5D6E-409C-BE32-E72D297353CC}">
              <c16:uniqueId val="{00000007-931A-463A-BDD6-816260CE0DAC}"/>
            </c:ext>
          </c:extLst>
        </c:ser>
        <c:dLbls>
          <c:showLegendKey val="0"/>
          <c:showVal val="0"/>
          <c:showCatName val="0"/>
          <c:showSerName val="0"/>
          <c:showPercent val="0"/>
          <c:showBubbleSize val="0"/>
        </c:dLbls>
        <c:gapWidth val="75"/>
        <c:overlap val="100"/>
        <c:axId val="1080774511"/>
        <c:axId val="1080776175"/>
      </c:barChart>
      <c:catAx>
        <c:axId val="108077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F4876"/>
                </a:solidFill>
                <a:latin typeface="+mn-lt"/>
                <a:ea typeface="+mn-ea"/>
                <a:cs typeface="+mn-cs"/>
              </a:defRPr>
            </a:pPr>
            <a:endParaRPr lang="en-US"/>
          </a:p>
        </c:txPr>
        <c:crossAx val="1080776175"/>
        <c:crosses val="autoZero"/>
        <c:auto val="1"/>
        <c:lblAlgn val="ctr"/>
        <c:lblOffset val="100"/>
        <c:noMultiLvlLbl val="0"/>
      </c:catAx>
      <c:valAx>
        <c:axId val="10807761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F4876"/>
                </a:solidFill>
                <a:latin typeface="+mn-lt"/>
                <a:ea typeface="+mn-ea"/>
                <a:cs typeface="+mn-cs"/>
              </a:defRPr>
            </a:pPr>
            <a:endParaRPr lang="en-US"/>
          </a:p>
        </c:txPr>
        <c:crossAx val="1080774511"/>
        <c:crosses val="autoZero"/>
        <c:crossBetween val="between"/>
      </c:valAx>
      <c:spPr>
        <a:solidFill>
          <a:srgbClr val="F0F3F5"/>
        </a:solidFill>
        <a:ln>
          <a:noFill/>
        </a:ln>
        <a:effectLst/>
      </c:spPr>
    </c:plotArea>
    <c:legend>
      <c:legendPos val="b"/>
      <c:layout>
        <c:manualLayout>
          <c:xMode val="edge"/>
          <c:yMode val="edge"/>
          <c:x val="6.5430572031255782E-2"/>
          <c:y val="0.81023854796581984"/>
          <c:w val="0.90025637336867215"/>
          <c:h val="0.1747483983613311"/>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1408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DBE2E9"/>
    </a:solid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060916283821196E-2"/>
          <c:y val="9.1201296800219406E-2"/>
          <c:w val="0.84296598130926848"/>
          <c:h val="0.81759740639956113"/>
        </c:manualLayout>
      </c:layout>
      <c:pie3DChart>
        <c:varyColors val="1"/>
        <c:ser>
          <c:idx val="0"/>
          <c:order val="0"/>
          <c:spPr>
            <a:ln>
              <a:noFill/>
            </a:ln>
          </c:spPr>
          <c:explosion val="1"/>
          <c:dPt>
            <c:idx val="0"/>
            <c:bubble3D val="0"/>
            <c:spPr>
              <a:solidFill>
                <a:srgbClr val="0F4876"/>
              </a:solidFill>
              <a:ln w="25400">
                <a:noFill/>
              </a:ln>
              <a:effectLst/>
              <a:sp3d/>
            </c:spPr>
            <c:extLst>
              <c:ext xmlns:c16="http://schemas.microsoft.com/office/drawing/2014/chart" uri="{C3380CC4-5D6E-409C-BE32-E72D297353CC}">
                <c16:uniqueId val="{00000001-760A-4DB3-8159-14EC1D754C30}"/>
              </c:ext>
            </c:extLst>
          </c:dPt>
          <c:dPt>
            <c:idx val="1"/>
            <c:bubble3D val="0"/>
            <c:spPr>
              <a:solidFill>
                <a:srgbClr val="DBE2E9"/>
              </a:solidFill>
              <a:ln w="25400">
                <a:noFill/>
              </a:ln>
              <a:effectLst/>
              <a:sp3d/>
            </c:spPr>
            <c:extLst>
              <c:ext xmlns:c16="http://schemas.microsoft.com/office/drawing/2014/chart" uri="{C3380CC4-5D6E-409C-BE32-E72D297353CC}">
                <c16:uniqueId val="{00000003-760A-4DB3-8159-14EC1D754C30}"/>
              </c:ext>
            </c:extLst>
          </c:dPt>
          <c:dPt>
            <c:idx val="2"/>
            <c:bubble3D val="0"/>
            <c:spPr>
              <a:solidFill>
                <a:srgbClr val="BC1F52"/>
              </a:solidFill>
              <a:ln w="25400">
                <a:noFill/>
              </a:ln>
              <a:effectLst/>
              <a:sp3d/>
            </c:spPr>
            <c:extLst>
              <c:ext xmlns:c16="http://schemas.microsoft.com/office/drawing/2014/chart" uri="{C3380CC4-5D6E-409C-BE32-E72D297353CC}">
                <c16:uniqueId val="{00000005-760A-4DB3-8159-14EC1D754C30}"/>
              </c:ext>
            </c:extLst>
          </c:dPt>
          <c:dPt>
            <c:idx val="3"/>
            <c:bubble3D val="0"/>
            <c:spPr>
              <a:solidFill>
                <a:srgbClr val="FEC524"/>
              </a:solidFill>
              <a:ln w="25400">
                <a:noFill/>
              </a:ln>
              <a:effectLst/>
              <a:sp3d/>
            </c:spPr>
            <c:extLst>
              <c:ext xmlns:c16="http://schemas.microsoft.com/office/drawing/2014/chart" uri="{C3380CC4-5D6E-409C-BE32-E72D297353CC}">
                <c16:uniqueId val="{00000007-760A-4DB3-8159-14EC1D754C30}"/>
              </c:ext>
            </c:extLst>
          </c:dPt>
          <c:dPt>
            <c:idx val="4"/>
            <c:bubble3D val="0"/>
            <c:spPr>
              <a:solidFill>
                <a:srgbClr val="364044"/>
              </a:solidFill>
              <a:ln w="25400">
                <a:noFill/>
              </a:ln>
              <a:effectLst/>
              <a:sp3d/>
            </c:spPr>
            <c:extLst>
              <c:ext xmlns:c16="http://schemas.microsoft.com/office/drawing/2014/chart" uri="{C3380CC4-5D6E-409C-BE32-E72D297353CC}">
                <c16:uniqueId val="{00000009-760A-4DB3-8159-14EC1D754C30}"/>
              </c:ext>
            </c:extLst>
          </c:dPt>
          <c:dPt>
            <c:idx val="5"/>
            <c:bubble3D val="0"/>
            <c:spPr>
              <a:solidFill>
                <a:srgbClr val="F0F3F5"/>
              </a:solidFill>
              <a:ln w="25400">
                <a:noFill/>
              </a:ln>
              <a:effectLst/>
              <a:sp3d/>
            </c:spPr>
            <c:extLst>
              <c:ext xmlns:c16="http://schemas.microsoft.com/office/drawing/2014/chart" uri="{C3380CC4-5D6E-409C-BE32-E72D297353CC}">
                <c16:uniqueId val="{0000000B-760A-4DB3-8159-14EC1D754C30}"/>
              </c:ext>
            </c:extLst>
          </c:dPt>
          <c:dPt>
            <c:idx val="6"/>
            <c:bubble3D val="0"/>
            <c:spPr>
              <a:solidFill>
                <a:srgbClr val="0F4876"/>
              </a:solidFill>
              <a:ln w="25400">
                <a:noFill/>
              </a:ln>
              <a:effectLst/>
              <a:sp3d/>
            </c:spPr>
            <c:extLst>
              <c:ext xmlns:c16="http://schemas.microsoft.com/office/drawing/2014/chart" uri="{C3380CC4-5D6E-409C-BE32-E72D297353CC}">
                <c16:uniqueId val="{0000000D-760A-4DB3-8159-14EC1D754C30}"/>
              </c:ext>
            </c:extLst>
          </c:dPt>
          <c:dPt>
            <c:idx val="7"/>
            <c:bubble3D val="0"/>
            <c:spPr>
              <a:solidFill>
                <a:srgbClr val="FED562"/>
              </a:solidFill>
              <a:ln w="25400">
                <a:noFill/>
              </a:ln>
              <a:effectLst/>
              <a:sp3d/>
            </c:spPr>
            <c:extLst>
              <c:ext xmlns:c16="http://schemas.microsoft.com/office/drawing/2014/chart" uri="{C3380CC4-5D6E-409C-BE32-E72D297353CC}">
                <c16:uniqueId val="{0000000F-760A-4DB3-8159-14EC1D754C30}"/>
              </c:ext>
            </c:extLst>
          </c:dPt>
          <c:dPt>
            <c:idx val="8"/>
            <c:bubble3D val="0"/>
            <c:spPr>
              <a:solidFill>
                <a:schemeClr val="accent3">
                  <a:lumMod val="60000"/>
                </a:schemeClr>
              </a:solidFill>
              <a:ln w="25400">
                <a:noFill/>
              </a:ln>
              <a:effectLst/>
              <a:sp3d/>
            </c:spPr>
            <c:extLst>
              <c:ext xmlns:c16="http://schemas.microsoft.com/office/drawing/2014/chart" uri="{C3380CC4-5D6E-409C-BE32-E72D297353CC}">
                <c16:uniqueId val="{00000011-760A-4DB3-8159-14EC1D754C30}"/>
              </c:ext>
            </c:extLst>
          </c:dPt>
          <c:dPt>
            <c:idx val="9"/>
            <c:bubble3D val="0"/>
            <c:spPr>
              <a:solidFill>
                <a:srgbClr val="CBC587"/>
              </a:solidFill>
              <a:ln w="25400">
                <a:noFill/>
              </a:ln>
              <a:effectLst/>
              <a:sp3d/>
            </c:spPr>
            <c:extLst>
              <c:ext xmlns:c16="http://schemas.microsoft.com/office/drawing/2014/chart" uri="{C3380CC4-5D6E-409C-BE32-E72D297353CC}">
                <c16:uniqueId val="{00000013-760A-4DB3-8159-14EC1D754C30}"/>
              </c:ext>
            </c:extLst>
          </c:dPt>
          <c:dPt>
            <c:idx val="10"/>
            <c:bubble3D val="0"/>
            <c:spPr>
              <a:solidFill>
                <a:srgbClr val="5A6B72"/>
              </a:solidFill>
              <a:ln w="25400">
                <a:noFill/>
              </a:ln>
              <a:effectLst/>
              <a:sp3d/>
            </c:spPr>
            <c:extLst>
              <c:ext xmlns:c16="http://schemas.microsoft.com/office/drawing/2014/chart" uri="{C3380CC4-5D6E-409C-BE32-E72D297353CC}">
                <c16:uniqueId val="{00000015-760A-4DB3-8159-14EC1D754C30}"/>
              </c:ext>
            </c:extLst>
          </c:dPt>
          <c:dLbls>
            <c:dLbl>
              <c:idx val="0"/>
              <c:layout>
                <c:manualLayout>
                  <c:x val="-0.15797681028483243"/>
                  <c:y val="8.2862493361397796E-2"/>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F0F3F5"/>
                        </a:solidFill>
                        <a:latin typeface="+mn-lt"/>
                        <a:ea typeface="+mn-ea"/>
                        <a:cs typeface="+mn-cs"/>
                      </a:defRPr>
                    </a:pPr>
                    <a:fld id="{CDA4BACA-E697-4DD3-9EF0-8EC4DE86C5EC}" type="CATEGORYNAME">
                      <a:rPr lang="en-US" b="1"/>
                      <a:pPr>
                        <a:defRPr sz="1200" b="1">
                          <a:solidFill>
                            <a:srgbClr val="F0F3F5"/>
                          </a:solidFill>
                        </a:defRPr>
                      </a:pPr>
                      <a:t>[CATEGORY NAME]</a:t>
                    </a:fld>
                    <a:r>
                      <a:rPr lang="en-US" b="1" baseline="0"/>
                      <a:t>
</a:t>
                    </a:r>
                    <a:fld id="{D90A53FD-C04F-41C4-A022-976ED70D4BD6}" type="VALUE">
                      <a:rPr lang="en-US" b="1" baseline="0"/>
                      <a:pPr>
                        <a:defRPr sz="1200" b="1">
                          <a:solidFill>
                            <a:srgbClr val="F0F3F5"/>
                          </a:solidFill>
                        </a:defRPr>
                      </a:pPr>
                      <a:t>[VALUE]</a:t>
                    </a:fld>
                    <a:endParaRPr lang="en-US" b="1" baseline="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0F3F5"/>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60A-4DB3-8159-14EC1D754C30}"/>
                </c:ext>
              </c:extLst>
            </c:dLbl>
            <c:dLbl>
              <c:idx val="1"/>
              <c:layout>
                <c:manualLayout>
                  <c:x val="-0.12073436391090556"/>
                  <c:y val="-0.1683361531341907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8121078150922323"/>
                      <c:h val="0.12250262719150914"/>
                    </c:manualLayout>
                  </c15:layout>
                </c:ext>
                <c:ext xmlns:c16="http://schemas.microsoft.com/office/drawing/2014/chart" uri="{C3380CC4-5D6E-409C-BE32-E72D297353CC}">
                  <c16:uniqueId val="{00000003-760A-4DB3-8159-14EC1D754C30}"/>
                </c:ext>
              </c:extLst>
            </c:dLbl>
            <c:dLbl>
              <c:idx val="2"/>
              <c:layout>
                <c:manualLayout>
                  <c:x val="-0.12876494645131775"/>
                  <c:y val="-0.21824991550869927"/>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F0F3F4"/>
                        </a:solidFill>
                        <a:latin typeface="+mn-lt"/>
                        <a:ea typeface="+mn-ea"/>
                        <a:cs typeface="+mn-cs"/>
                      </a:defRPr>
                    </a:pPr>
                    <a:fld id="{D424DA4F-29F4-454C-9908-8463FD4887B8}" type="CATEGORYNAME">
                      <a:rPr lang="en-US" b="1"/>
                      <a:pPr>
                        <a:defRPr sz="1200" b="1">
                          <a:solidFill>
                            <a:srgbClr val="F0F3F4"/>
                          </a:solidFill>
                        </a:defRPr>
                      </a:pPr>
                      <a:t>[CATEGORY NAME]</a:t>
                    </a:fld>
                    <a:r>
                      <a:rPr lang="en-US" b="1" baseline="0"/>
                      <a:t>
</a:t>
                    </a:r>
                    <a:fld id="{CEE14214-2EB0-4407-9298-5AD01C5D6B1C}" type="VALUE">
                      <a:rPr lang="en-US" b="1" baseline="0"/>
                      <a:pPr>
                        <a:defRPr sz="1200" b="1">
                          <a:solidFill>
                            <a:srgbClr val="F0F3F4"/>
                          </a:solidFill>
                        </a:defRPr>
                      </a:pPr>
                      <a:t>[VALUE]</a:t>
                    </a:fld>
                    <a:endParaRPr lang="en-US" b="1" baseline="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F0F3F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498704994399202"/>
                      <c:h val="0.15963175147127862"/>
                    </c:manualLayout>
                  </c15:layout>
                  <c15:dlblFieldTable/>
                  <c15:showDataLabelsRange val="0"/>
                </c:ext>
                <c:ext xmlns:c16="http://schemas.microsoft.com/office/drawing/2014/chart" uri="{C3380CC4-5D6E-409C-BE32-E72D297353CC}">
                  <c16:uniqueId val="{00000005-760A-4DB3-8159-14EC1D754C30}"/>
                </c:ext>
              </c:extLst>
            </c:dLbl>
            <c:dLbl>
              <c:idx val="3"/>
              <c:layout>
                <c:manualLayout>
                  <c:x val="-9.7558235123487005E-2"/>
                  <c:y val="-0.28821744414072098"/>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0957100288122981"/>
                      <c:h val="0.12917461501243482"/>
                    </c:manualLayout>
                  </c15:layout>
                </c:ext>
                <c:ext xmlns:c16="http://schemas.microsoft.com/office/drawing/2014/chart" uri="{C3380CC4-5D6E-409C-BE32-E72D297353CC}">
                  <c16:uniqueId val="{00000007-760A-4DB3-8159-14EC1D754C30}"/>
                </c:ext>
              </c:extLst>
            </c:dLbl>
            <c:dLbl>
              <c:idx val="4"/>
              <c:layout>
                <c:manualLayout>
                  <c:x val="1.0040736209824157E-3"/>
                  <c:y val="-0.22260607125210458"/>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F0F3F4"/>
                        </a:solidFill>
                        <a:latin typeface="+mn-lt"/>
                        <a:ea typeface="+mn-ea"/>
                        <a:cs typeface="+mn-cs"/>
                      </a:defRPr>
                    </a:pPr>
                    <a:fld id="{588B4584-78B7-47CB-A37E-9B0773CBA32F}" type="CATEGORYNAME">
                      <a:rPr lang="en-US" sz="1100" b="1">
                        <a:solidFill>
                          <a:srgbClr val="F0F3F4"/>
                        </a:solidFill>
                      </a:rPr>
                      <a:pPr>
                        <a:defRPr sz="1200" b="1">
                          <a:solidFill>
                            <a:srgbClr val="F0F3F4"/>
                          </a:solidFill>
                        </a:defRPr>
                      </a:pPr>
                      <a:t>[CATEGORY NAME]</a:t>
                    </a:fld>
                    <a:r>
                      <a:rPr lang="en-US" sz="1100" b="1" baseline="0">
                        <a:solidFill>
                          <a:srgbClr val="F0F3F4"/>
                        </a:solidFill>
                      </a:rPr>
                      <a:t>
</a:t>
                    </a:r>
                    <a:fld id="{300A86AB-B97F-4A4A-A2C1-4A1E8F25EF43}" type="VALUE">
                      <a:rPr lang="en-US" sz="1100" b="1" baseline="0">
                        <a:solidFill>
                          <a:srgbClr val="F0F3F4"/>
                        </a:solidFill>
                      </a:rPr>
                      <a:pPr>
                        <a:defRPr sz="1200" b="1">
                          <a:solidFill>
                            <a:srgbClr val="F0F3F4"/>
                          </a:solidFill>
                        </a:defRPr>
                      </a:pPr>
                      <a:t>[VALUE]</a:t>
                    </a:fld>
                    <a:endParaRPr lang="en-US" sz="1100" b="1" baseline="0">
                      <a:solidFill>
                        <a:srgbClr val="F0F3F4"/>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F0F3F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0289475886754941"/>
                      <c:h val="0.21734757923434958"/>
                    </c:manualLayout>
                  </c15:layout>
                  <c15:dlblFieldTable/>
                  <c15:showDataLabelsRange val="0"/>
                </c:ext>
                <c:ext xmlns:c16="http://schemas.microsoft.com/office/drawing/2014/chart" uri="{C3380CC4-5D6E-409C-BE32-E72D297353CC}">
                  <c16:uniqueId val="{00000009-760A-4DB3-8159-14EC1D754C30}"/>
                </c:ext>
              </c:extLst>
            </c:dLbl>
            <c:dLbl>
              <c:idx val="5"/>
              <c:layout>
                <c:manualLayout>
                  <c:x val="0.12758654294843938"/>
                  <c:y val="-0.1928998544386952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60A-4DB3-8159-14EC1D754C30}"/>
                </c:ext>
              </c:extLst>
            </c:dLbl>
            <c:dLbl>
              <c:idx val="6"/>
              <c:layout>
                <c:manualLayout>
                  <c:x val="0.14560930615445822"/>
                  <c:y val="2.9314012818023715E-2"/>
                </c:manualLayout>
              </c:layout>
              <c:tx>
                <c:rich>
                  <a:bodyPr rot="0" spcFirstLastPara="1" vertOverflow="ellipsis" vert="horz" wrap="square" lIns="38100" tIns="19050" rIns="38100" bIns="19050" anchor="ctr" anchorCtr="1">
                    <a:noAutofit/>
                  </a:bodyPr>
                  <a:lstStyle/>
                  <a:p>
                    <a:pPr>
                      <a:defRPr sz="1200" b="1" i="0" u="none" strike="noStrike" kern="1200" baseline="0">
                        <a:solidFill>
                          <a:srgbClr val="F0F3F4"/>
                        </a:solidFill>
                        <a:latin typeface="+mn-lt"/>
                        <a:ea typeface="+mn-ea"/>
                        <a:cs typeface="+mn-cs"/>
                      </a:defRPr>
                    </a:pPr>
                    <a:fld id="{55B71238-1010-41BD-805C-6FD69F025444}" type="CATEGORYNAME">
                      <a:rPr lang="en-US" b="1"/>
                      <a:pPr>
                        <a:defRPr sz="1200" b="1">
                          <a:solidFill>
                            <a:srgbClr val="F0F3F4"/>
                          </a:solidFill>
                        </a:defRPr>
                      </a:pPr>
                      <a:t>[CATEGORY NAME]</a:t>
                    </a:fld>
                    <a:r>
                      <a:rPr lang="en-US" b="1" baseline="0"/>
                      <a:t>
</a:t>
                    </a:r>
                    <a:fld id="{BD473B13-F96C-4C52-9A02-86FF9F8CC4CE}" type="VALUE">
                      <a:rPr lang="en-US" b="1" baseline="0"/>
                      <a:pPr>
                        <a:defRPr sz="1200" b="1">
                          <a:solidFill>
                            <a:srgbClr val="F0F3F4"/>
                          </a:solidFill>
                        </a:defRPr>
                      </a:pPr>
                      <a:t>[VALUE]</a:t>
                    </a:fld>
                    <a:endParaRPr lang="en-US" b="1" baseline="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F0F3F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918273050698409"/>
                      <c:h val="0.1216900725546574"/>
                    </c:manualLayout>
                  </c15:layout>
                  <c15:dlblFieldTable/>
                  <c15:showDataLabelsRange val="0"/>
                </c:ext>
                <c:ext xmlns:c16="http://schemas.microsoft.com/office/drawing/2014/chart" uri="{C3380CC4-5D6E-409C-BE32-E72D297353CC}">
                  <c16:uniqueId val="{0000000D-760A-4DB3-8159-14EC1D754C30}"/>
                </c:ext>
              </c:extLst>
            </c:dLbl>
            <c:dLbl>
              <c:idx val="7"/>
              <c:layout>
                <c:manualLayout>
                  <c:x val="2.388250590176302E-2"/>
                  <c:y val="-1.228631918913005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760A-4DB3-8159-14EC1D754C30}"/>
                </c:ext>
              </c:extLst>
            </c:dLbl>
            <c:dLbl>
              <c:idx val="8"/>
              <c:layout>
                <c:manualLayout>
                  <c:x val="8.1157295886135822E-2"/>
                  <c:y val="-1.7414761374994477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493279614582482"/>
                      <c:h val="0.15185505915418301"/>
                    </c:manualLayout>
                  </c15:layout>
                </c:ext>
                <c:ext xmlns:c16="http://schemas.microsoft.com/office/drawing/2014/chart" uri="{C3380CC4-5D6E-409C-BE32-E72D297353CC}">
                  <c16:uniqueId val="{00000011-760A-4DB3-8159-14EC1D754C30}"/>
                </c:ext>
              </c:extLst>
            </c:dLbl>
            <c:dLbl>
              <c:idx val="9"/>
              <c:layout>
                <c:manualLayout>
                  <c:x val="4.8823602924568645E-2"/>
                  <c:y val="-5.5769394734111787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8.4921984368210399E-2"/>
                      <c:h val="8.715824681321413E-2"/>
                    </c:manualLayout>
                  </c15:layout>
                </c:ext>
                <c:ext xmlns:c16="http://schemas.microsoft.com/office/drawing/2014/chart" uri="{C3380CC4-5D6E-409C-BE32-E72D297353CC}">
                  <c16:uniqueId val="{00000013-760A-4DB3-8159-14EC1D754C30}"/>
                </c:ext>
              </c:extLst>
            </c:dLbl>
            <c:dLbl>
              <c:idx val="10"/>
              <c:delete val="1"/>
              <c:extLst>
                <c:ext xmlns:c15="http://schemas.microsoft.com/office/drawing/2012/chart" uri="{CE6537A1-D6FC-4f65-9D91-7224C49458BB}"/>
                <c:ext xmlns:c16="http://schemas.microsoft.com/office/drawing/2014/chart" uri="{C3380CC4-5D6E-409C-BE32-E72D297353CC}">
                  <c16:uniqueId val="{00000015-760A-4DB3-8159-14EC1D754C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F4876"/>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'Slide 5'!$B$23:$B$32</c:f>
              <c:strCache>
                <c:ptCount val="10"/>
                <c:pt idx="0">
                  <c:v>Instruction</c:v>
                </c:pt>
                <c:pt idx="1">
                  <c:v>Academic Support &amp; Student Services</c:v>
                </c:pt>
                <c:pt idx="2">
                  <c:v>Institutional Support</c:v>
                </c:pt>
                <c:pt idx="3">
                  <c:v>Physical Plant O&amp;M</c:v>
                </c:pt>
                <c:pt idx="4">
                  <c:v>Scholarships &amp; Fellowships</c:v>
                </c:pt>
                <c:pt idx="5">
                  <c:v>Auxiliaries</c:v>
                </c:pt>
                <c:pt idx="6">
                  <c:v>Research</c:v>
                </c:pt>
                <c:pt idx="7">
                  <c:v>Public Service</c:v>
                </c:pt>
                <c:pt idx="8">
                  <c:v>Depreciation</c:v>
                </c:pt>
                <c:pt idx="9">
                  <c:v>Other</c:v>
                </c:pt>
              </c:strCache>
            </c:strRef>
          </c:cat>
          <c:val>
            <c:numRef>
              <c:f>'Slide 5'!$C$23:$C$32</c:f>
              <c:numCache>
                <c:formatCode>0%</c:formatCode>
                <c:ptCount val="10"/>
                <c:pt idx="0">
                  <c:v>0.26</c:v>
                </c:pt>
                <c:pt idx="1">
                  <c:v>0.08</c:v>
                </c:pt>
                <c:pt idx="2">
                  <c:v>0.08</c:v>
                </c:pt>
                <c:pt idx="3">
                  <c:v>0.06</c:v>
                </c:pt>
                <c:pt idx="4">
                  <c:v>0.04</c:v>
                </c:pt>
                <c:pt idx="5">
                  <c:v>0.2</c:v>
                </c:pt>
                <c:pt idx="6">
                  <c:v>0.12</c:v>
                </c:pt>
                <c:pt idx="7">
                  <c:v>0.04</c:v>
                </c:pt>
                <c:pt idx="8">
                  <c:v>0.06</c:v>
                </c:pt>
                <c:pt idx="9">
                  <c:v>0.06</c:v>
                </c:pt>
              </c:numCache>
            </c:numRef>
          </c:val>
          <c:extLst>
            <c:ext xmlns:c16="http://schemas.microsoft.com/office/drawing/2014/chart" uri="{C3380CC4-5D6E-409C-BE32-E72D297353CC}">
              <c16:uniqueId val="{00000016-760A-4DB3-8159-14EC1D754C30}"/>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solidFill>
                  <a:srgbClr val="BC1F52"/>
                </a:solidFill>
                <a:latin typeface="Arial" panose="020B0604020202020204" pitchFamily="34" charset="0"/>
                <a:cs typeface="Arial" panose="020B0604020202020204" pitchFamily="34" charset="0"/>
              </a:defRPr>
            </a:pPr>
            <a:r>
              <a:rPr lang="en-US" sz="1400" u="sng">
                <a:solidFill>
                  <a:srgbClr val="0F4876"/>
                </a:solidFill>
                <a:latin typeface="Arial" panose="020B0604020202020204" pitchFamily="34" charset="0"/>
                <a:cs typeface="Arial" panose="020B0604020202020204" pitchFamily="34" charset="0"/>
              </a:rPr>
              <a:t>Large Universities</a:t>
            </a:r>
          </a:p>
          <a:p>
            <a:pPr>
              <a:defRPr sz="2000">
                <a:solidFill>
                  <a:srgbClr val="BC1F52"/>
                </a:solidFill>
                <a:latin typeface="Arial" panose="020B0604020202020204" pitchFamily="34" charset="0"/>
                <a:cs typeface="Arial" panose="020B0604020202020204" pitchFamily="34" charset="0"/>
              </a:defRPr>
            </a:pPr>
            <a:endParaRPr lang="en-US" sz="1000">
              <a:solidFill>
                <a:srgbClr val="0F4876"/>
              </a:solidFill>
              <a:latin typeface="Arial" panose="020B0604020202020204" pitchFamily="34" charset="0"/>
              <a:cs typeface="Arial" panose="020B0604020202020204" pitchFamily="34" charset="0"/>
            </a:endParaRPr>
          </a:p>
          <a:p>
            <a:pPr>
              <a:defRPr sz="2000">
                <a:solidFill>
                  <a:srgbClr val="BC1F52"/>
                </a:solidFill>
                <a:latin typeface="Arial" panose="020B0604020202020204" pitchFamily="34" charset="0"/>
                <a:cs typeface="Arial" panose="020B0604020202020204" pitchFamily="34" charset="0"/>
              </a:defRPr>
            </a:pPr>
            <a:r>
              <a:rPr lang="en-US" sz="1200" b="1" i="0" u="none" strike="noStrike" kern="1200" baseline="0">
                <a:solidFill>
                  <a:srgbClr val="0F4876"/>
                </a:solidFill>
                <a:latin typeface="Arial" panose="020B0604020202020204" pitchFamily="34" charset="0"/>
                <a:cs typeface="Arial" panose="020B0604020202020204" pitchFamily="34" charset="0"/>
              </a:rPr>
              <a:t>ECU, NC State,</a:t>
            </a:r>
          </a:p>
          <a:p>
            <a:pPr>
              <a:defRPr sz="2000">
                <a:solidFill>
                  <a:srgbClr val="BC1F52"/>
                </a:solidFill>
                <a:latin typeface="Arial" panose="020B0604020202020204" pitchFamily="34" charset="0"/>
                <a:cs typeface="Arial" panose="020B0604020202020204" pitchFamily="34" charset="0"/>
              </a:defRPr>
            </a:pPr>
            <a:r>
              <a:rPr lang="en-US" sz="1200" b="1" i="0" u="none" strike="noStrike" kern="1200" baseline="0">
                <a:solidFill>
                  <a:srgbClr val="0F4876"/>
                </a:solidFill>
                <a:latin typeface="Arial" panose="020B0604020202020204" pitchFamily="34" charset="0"/>
                <a:cs typeface="Arial" panose="020B0604020202020204" pitchFamily="34" charset="0"/>
              </a:rPr>
              <a:t>UNC-CH, UNCC</a:t>
            </a:r>
          </a:p>
        </c:rich>
      </c:tx>
      <c:layout>
        <c:manualLayout>
          <c:xMode val="edge"/>
          <c:yMode val="edge"/>
          <c:x val="0.30748195330498146"/>
          <c:y val="0.1424823066152954"/>
        </c:manualLayout>
      </c:layout>
      <c:overlay val="1"/>
    </c:title>
    <c:autoTitleDeleted val="0"/>
    <c:plotArea>
      <c:layout>
        <c:manualLayout>
          <c:layoutTarget val="inner"/>
          <c:xMode val="edge"/>
          <c:yMode val="edge"/>
          <c:x val="0.27916666666666667"/>
          <c:y val="0.38138385826771659"/>
          <c:w val="0.40257347728558274"/>
          <c:h val="0.53098252952755909"/>
        </c:manualLayout>
      </c:layout>
      <c:pieChart>
        <c:varyColors val="1"/>
        <c:ser>
          <c:idx val="0"/>
          <c:order val="0"/>
          <c:spPr>
            <a:solidFill>
              <a:srgbClr val="BC1F52"/>
            </a:solidFill>
          </c:spPr>
          <c:dPt>
            <c:idx val="0"/>
            <c:bubble3D val="0"/>
            <c:extLst>
              <c:ext xmlns:c16="http://schemas.microsoft.com/office/drawing/2014/chart" uri="{C3380CC4-5D6E-409C-BE32-E72D297353CC}">
                <c16:uniqueId val="{00000001-6D86-4423-AC9F-580FC6F24775}"/>
              </c:ext>
            </c:extLst>
          </c:dPt>
          <c:dPt>
            <c:idx val="1"/>
            <c:bubble3D val="0"/>
            <c:spPr>
              <a:solidFill>
                <a:srgbClr val="364044"/>
              </a:solidFill>
            </c:spPr>
            <c:extLst>
              <c:ext xmlns:c16="http://schemas.microsoft.com/office/drawing/2014/chart" uri="{C3380CC4-5D6E-409C-BE32-E72D297353CC}">
                <c16:uniqueId val="{00000002-6D86-4423-AC9F-580FC6F24775}"/>
              </c:ext>
            </c:extLst>
          </c:dPt>
          <c:dPt>
            <c:idx val="2"/>
            <c:bubble3D val="0"/>
            <c:spPr>
              <a:solidFill>
                <a:srgbClr val="0F4876"/>
              </a:solidFill>
            </c:spPr>
            <c:extLst>
              <c:ext xmlns:c16="http://schemas.microsoft.com/office/drawing/2014/chart" uri="{C3380CC4-5D6E-409C-BE32-E72D297353CC}">
                <c16:uniqueId val="{00000004-6D86-4423-AC9F-580FC6F24775}"/>
              </c:ext>
            </c:extLst>
          </c:dPt>
          <c:dPt>
            <c:idx val="3"/>
            <c:bubble3D val="0"/>
            <c:spPr>
              <a:solidFill>
                <a:srgbClr val="FEC524"/>
              </a:solidFill>
            </c:spPr>
            <c:extLst>
              <c:ext xmlns:c16="http://schemas.microsoft.com/office/drawing/2014/chart" uri="{C3380CC4-5D6E-409C-BE32-E72D297353CC}">
                <c16:uniqueId val="{00000006-6D86-4423-AC9F-580FC6F24775}"/>
              </c:ext>
            </c:extLst>
          </c:dPt>
          <c:dPt>
            <c:idx val="4"/>
            <c:bubble3D val="0"/>
            <c:extLst>
              <c:ext xmlns:c16="http://schemas.microsoft.com/office/drawing/2014/chart" uri="{C3380CC4-5D6E-409C-BE32-E72D297353CC}">
                <c16:uniqueId val="{00000008-6D86-4423-AC9F-580FC6F24775}"/>
              </c:ext>
            </c:extLst>
          </c:dPt>
          <c:dPt>
            <c:idx val="5"/>
            <c:bubble3D val="0"/>
            <c:spPr>
              <a:solidFill>
                <a:srgbClr val="364044"/>
              </a:solidFill>
            </c:spPr>
            <c:extLst>
              <c:ext xmlns:c16="http://schemas.microsoft.com/office/drawing/2014/chart" uri="{C3380CC4-5D6E-409C-BE32-E72D297353CC}">
                <c16:uniqueId val="{0000000A-6D86-4423-AC9F-580FC6F24775}"/>
              </c:ext>
            </c:extLst>
          </c:dPt>
          <c:dPt>
            <c:idx val="6"/>
            <c:bubble3D val="0"/>
            <c:spPr>
              <a:solidFill>
                <a:srgbClr val="DBE2E9"/>
              </a:solidFill>
            </c:spPr>
            <c:extLst>
              <c:ext xmlns:c16="http://schemas.microsoft.com/office/drawing/2014/chart" uri="{C3380CC4-5D6E-409C-BE32-E72D297353CC}">
                <c16:uniqueId val="{0000000C-6D86-4423-AC9F-580FC6F24775}"/>
              </c:ext>
            </c:extLst>
          </c:dPt>
          <c:dLbls>
            <c:dLbl>
              <c:idx val="0"/>
              <c:layout>
                <c:manualLayout>
                  <c:x val="-5.7730897586823107E-2"/>
                  <c:y val="2.4022494792497965E-2"/>
                </c:manualLayout>
              </c:layout>
              <c:tx>
                <c:rich>
                  <a:bodyPr/>
                  <a:lstStyle/>
                  <a:p>
                    <a:fld id="{C163555A-1CF7-4DC1-A433-F1DCF1583FF3}" type="CATEGORYNAME">
                      <a:rPr lang="en-US" sz="1100">
                        <a:solidFill>
                          <a:srgbClr val="0F4876"/>
                        </a:solidFill>
                      </a:rPr>
                      <a:pPr/>
                      <a:t>[CATEGORY NAME]</a:t>
                    </a:fld>
                    <a:r>
                      <a:rPr lang="en-US" sz="1100" baseline="0">
                        <a:solidFill>
                          <a:srgbClr val="0F4876"/>
                        </a:solidFill>
                      </a:rPr>
                      <a:t>
</a:t>
                    </a:r>
                    <a:fld id="{53922236-3488-4A66-A3F7-CDCFC7F46D97}" type="CELLREF">
                      <a:rPr lang="en-US" sz="1100" baseline="0" smtClean="0">
                        <a:solidFill>
                          <a:srgbClr val="0F4876"/>
                        </a:solidFill>
                      </a:rPr>
                      <a:pPr/>
                      <a:t>[CELLREF]</a:t>
                    </a:fld>
                    <a:endParaRPr lang="en-US" sz="1100" baseline="0">
                      <a:solidFill>
                        <a:srgbClr val="0F4876"/>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204621981036535"/>
                      <c:h val="0.11736666389898877"/>
                    </c:manualLayout>
                  </c15:layout>
                  <c15:dlblFieldTable>
                    <c15:dlblFTEntry>
                      <c15:txfldGUID>{53922236-3488-4A66-A3F7-CDCFC7F46D97}</c15:txfldGUID>
                      <c15:f>'Slide 9'!$E$16</c15:f>
                      <c15:dlblFieldTableCache>
                        <c:ptCount val="1"/>
                        <c:pt idx="0">
                          <c:v>4%</c:v>
                        </c:pt>
                      </c15:dlblFieldTableCache>
                    </c15:dlblFTEntry>
                  </c15:dlblFieldTable>
                  <c15:showDataLabelsRange val="0"/>
                </c:ext>
                <c:ext xmlns:c16="http://schemas.microsoft.com/office/drawing/2014/chart" uri="{C3380CC4-5D6E-409C-BE32-E72D297353CC}">
                  <c16:uniqueId val="{00000001-6D86-4423-AC9F-580FC6F24775}"/>
                </c:ext>
              </c:extLst>
            </c:dLbl>
            <c:dLbl>
              <c:idx val="1"/>
              <c:layout>
                <c:manualLayout>
                  <c:x val="-0.12267831314390915"/>
                  <c:y val="4.7825577472073444E-2"/>
                </c:manualLayout>
              </c:layout>
              <c:tx>
                <c:rich>
                  <a:bodyPr/>
                  <a:lstStyle/>
                  <a:p>
                    <a:fld id="{427B34A7-5AD0-4FF0-8C56-AC13F3DE6D9D}" type="CATEGORYNAME">
                      <a:rPr lang="en-US" sz="1100">
                        <a:solidFill>
                          <a:srgbClr val="0F4876"/>
                        </a:solidFill>
                      </a:rPr>
                      <a:pPr/>
                      <a:t>[CATEGORY NAME]</a:t>
                    </a:fld>
                    <a:r>
                      <a:rPr lang="en-US" sz="1100" baseline="0">
                        <a:solidFill>
                          <a:srgbClr val="0F4876"/>
                        </a:solidFill>
                      </a:rPr>
                      <a:t>
</a:t>
                    </a:r>
                    <a:fld id="{A96895C6-3A49-4972-86AD-A437BCAABB46}" type="CELLREF">
                      <a:rPr lang="en-US" sz="1100" baseline="0" smtClean="0">
                        <a:solidFill>
                          <a:srgbClr val="0F4876"/>
                        </a:solidFill>
                      </a:rPr>
                      <a:pPr/>
                      <a:t>[CELLREF]</a:t>
                    </a:fld>
                    <a:endParaRPr lang="en-US" sz="1100" baseline="0">
                      <a:solidFill>
                        <a:srgbClr val="0F4876"/>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33368469937682926"/>
                      <c:h val="0.10938204188977045"/>
                    </c:manualLayout>
                  </c15:layout>
                  <c15:dlblFieldTable>
                    <c15:dlblFTEntry>
                      <c15:txfldGUID>{A96895C6-3A49-4972-86AD-A437BCAABB46}</c15:txfldGUID>
                      <c15:f>'Slide 9'!$E$17</c15:f>
                      <c15:dlblFieldTableCache>
                        <c:ptCount val="1"/>
                        <c:pt idx="0">
                          <c:v>6%</c:v>
                        </c:pt>
                      </c15:dlblFieldTableCache>
                    </c15:dlblFTEntry>
                  </c15:dlblFieldTable>
                  <c15:showDataLabelsRange val="0"/>
                </c:ext>
                <c:ext xmlns:c16="http://schemas.microsoft.com/office/drawing/2014/chart" uri="{C3380CC4-5D6E-409C-BE32-E72D297353CC}">
                  <c16:uniqueId val="{00000002-6D86-4423-AC9F-580FC6F24775}"/>
                </c:ext>
              </c:extLst>
            </c:dLbl>
            <c:dLbl>
              <c:idx val="2"/>
              <c:layout>
                <c:manualLayout>
                  <c:x val="-0.16443980682621587"/>
                  <c:y val="-0.15399053254916073"/>
                </c:manualLayout>
              </c:layout>
              <c:tx>
                <c:rich>
                  <a:bodyPr/>
                  <a:lstStyle/>
                  <a:p>
                    <a:pPr>
                      <a:defRPr sz="1100" b="1">
                        <a:solidFill>
                          <a:srgbClr val="F0F3F5"/>
                        </a:solidFill>
                        <a:latin typeface="+mn-lt"/>
                        <a:cs typeface="Arial" panose="020B0604020202020204" pitchFamily="34" charset="0"/>
                      </a:defRPr>
                    </a:pPr>
                    <a:fld id="{5BC45BC1-8B3C-47B4-BCC8-80EB5E46ADF8}" type="CATEGORYNAME">
                      <a:rPr lang="en-US" b="1">
                        <a:solidFill>
                          <a:srgbClr val="F0F3F5"/>
                        </a:solidFill>
                      </a:rPr>
                      <a:pPr>
                        <a:defRPr sz="1100" b="1">
                          <a:solidFill>
                            <a:srgbClr val="F0F3F5"/>
                          </a:solidFill>
                          <a:latin typeface="+mn-lt"/>
                          <a:cs typeface="Arial" panose="020B0604020202020204" pitchFamily="34" charset="0"/>
                        </a:defRPr>
                      </a:pPr>
                      <a:t>[CATEGORY NAME]</a:t>
                    </a:fld>
                    <a:r>
                      <a:rPr lang="en-US" b="1" baseline="0">
                        <a:solidFill>
                          <a:srgbClr val="F0F3F5"/>
                        </a:solidFill>
                      </a:rPr>
                      <a:t>
</a:t>
                    </a:r>
                    <a:fld id="{3EF4C7BF-5310-40EA-BF06-B2EBF91E2A2D}" type="CELLREF">
                      <a:rPr lang="en-US" b="1" baseline="0" smtClean="0">
                        <a:solidFill>
                          <a:srgbClr val="F0F3F5"/>
                        </a:solidFill>
                      </a:rPr>
                      <a:pPr>
                        <a:defRPr sz="1100" b="1">
                          <a:solidFill>
                            <a:srgbClr val="F0F3F5"/>
                          </a:solidFill>
                          <a:latin typeface="+mn-lt"/>
                          <a:cs typeface="Arial" panose="020B0604020202020204" pitchFamily="34" charset="0"/>
                        </a:defRPr>
                      </a:pPr>
                      <a:t>[CELLREF]</a:t>
                    </a:fld>
                    <a:endParaRPr lang="en-US" b="1" baseline="0">
                      <a:solidFill>
                        <a:srgbClr val="F0F3F5"/>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7573430878395724"/>
                      <c:h val="0.17792609527634615"/>
                    </c:manualLayout>
                  </c15:layout>
                  <c15:dlblFieldTable>
                    <c15:dlblFTEntry>
                      <c15:txfldGUID>{3EF4C7BF-5310-40EA-BF06-B2EBF91E2A2D}</c15:txfldGUID>
                      <c15:f>'Slide 9'!$E$18</c15:f>
                      <c15:dlblFieldTableCache>
                        <c:ptCount val="1"/>
                        <c:pt idx="0">
                          <c:v>59%</c:v>
                        </c:pt>
                      </c15:dlblFieldTableCache>
                    </c15:dlblFTEntry>
                  </c15:dlblFieldTable>
                  <c15:showDataLabelsRange val="0"/>
                </c:ext>
                <c:ext xmlns:c16="http://schemas.microsoft.com/office/drawing/2014/chart" uri="{C3380CC4-5D6E-409C-BE32-E72D297353CC}">
                  <c16:uniqueId val="{00000004-6D86-4423-AC9F-580FC6F24775}"/>
                </c:ext>
              </c:extLst>
            </c:dLbl>
            <c:dLbl>
              <c:idx val="3"/>
              <c:layout>
                <c:manualLayout>
                  <c:x val="0.15854531467172003"/>
                  <c:y val="0.16248557961366497"/>
                </c:manualLayout>
              </c:layout>
              <c:tx>
                <c:rich>
                  <a:bodyPr/>
                  <a:lstStyle/>
                  <a:p>
                    <a:fld id="{950E1436-FE93-4418-9520-DDFA8E116BD8}" type="CATEGORYNAME">
                      <a:rPr lang="en-US" dirty="0">
                        <a:solidFill>
                          <a:srgbClr val="0F4876"/>
                        </a:solidFill>
                      </a:rPr>
                      <a:pPr/>
                      <a:t>[CATEGORY NAME]</a:t>
                    </a:fld>
                    <a:r>
                      <a:rPr lang="en-US" baseline="0">
                        <a:solidFill>
                          <a:srgbClr val="0F4876"/>
                        </a:solidFill>
                      </a:rPr>
                      <a:t>
</a:t>
                    </a:r>
                    <a:fld id="{E1040A81-2B3C-496C-90C2-5623E0C5FA2A}" type="CELLREF">
                      <a:rPr lang="en-US" baseline="0" smtClean="0">
                        <a:solidFill>
                          <a:srgbClr val="0F4876"/>
                        </a:solidFill>
                      </a:rPr>
                      <a:pPr/>
                      <a:t>[CELLREF]</a:t>
                    </a:fld>
                    <a:endParaRPr lang="en-US" baseline="0">
                      <a:solidFill>
                        <a:srgbClr val="0F4876"/>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16418974098662184"/>
                      <c:h val="0.27424513949640272"/>
                    </c:manualLayout>
                  </c15:layout>
                  <c15:dlblFieldTable>
                    <c15:dlblFTEntry>
                      <c15:txfldGUID>{E1040A81-2B3C-496C-90C2-5623E0C5FA2A}</c15:txfldGUID>
                      <c15:f>'Slide 9'!$E$19</c15:f>
                      <c15:dlblFieldTableCache>
                        <c:ptCount val="1"/>
                        <c:pt idx="0">
                          <c:v>31%</c:v>
                        </c:pt>
                      </c15:dlblFieldTableCache>
                    </c15:dlblFTEntry>
                  </c15:dlblFieldTable>
                  <c15:showDataLabelsRange val="0"/>
                </c:ext>
                <c:ext xmlns:c16="http://schemas.microsoft.com/office/drawing/2014/chart" uri="{C3380CC4-5D6E-409C-BE32-E72D297353CC}">
                  <c16:uniqueId val="{00000006-6D86-4423-AC9F-580FC6F24775}"/>
                </c:ext>
              </c:extLst>
            </c:dLbl>
            <c:dLbl>
              <c:idx val="4"/>
              <c:layout>
                <c:manualLayout>
                  <c:x val="0.13122491553008558"/>
                  <c:y val="0.1548415375673656"/>
                </c:manualLayout>
              </c:layout>
              <c:spPr>
                <a:noFill/>
                <a:ln>
                  <a:noFill/>
                </a:ln>
                <a:effectLst/>
              </c:spPr>
              <c:txPr>
                <a:bodyPr/>
                <a:lstStyle/>
                <a:p>
                  <a:pPr>
                    <a:defRPr sz="1100" b="1">
                      <a:solidFill>
                        <a:srgbClr val="F0F3F5"/>
                      </a:solidFill>
                      <a:latin typeface="+mn-lt"/>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0268941241174"/>
                      <c:h val="0.14784864535039768"/>
                    </c:manualLayout>
                  </c15:layout>
                </c:ext>
                <c:ext xmlns:c16="http://schemas.microsoft.com/office/drawing/2014/chart" uri="{C3380CC4-5D6E-409C-BE32-E72D297353CC}">
                  <c16:uniqueId val="{00000008-6D86-4423-AC9F-580FC6F24775}"/>
                </c:ext>
              </c:extLst>
            </c:dLbl>
            <c:dLbl>
              <c:idx val="5"/>
              <c:layout>
                <c:manualLayout>
                  <c:x val="-8.3333333333333332E-3"/>
                  <c:y val="-6.56250000000000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6D86-4423-AC9F-580FC6F24775}"/>
                </c:ext>
              </c:extLst>
            </c:dLbl>
            <c:dLbl>
              <c:idx val="6"/>
              <c:layout>
                <c:manualLayout>
                  <c:x val="0.16666666666666666"/>
                  <c:y val="2.18749999999999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6D86-4423-AC9F-580FC6F24775}"/>
                </c:ext>
              </c:extLst>
            </c:dLbl>
            <c:spPr>
              <a:noFill/>
              <a:ln>
                <a:noFill/>
              </a:ln>
              <a:effectLst/>
            </c:spPr>
            <c:txPr>
              <a:bodyPr/>
              <a:lstStyle/>
              <a:p>
                <a:pPr>
                  <a:defRPr sz="1100" b="1">
                    <a:solidFill>
                      <a:srgbClr val="0F4876"/>
                    </a:solidFill>
                    <a:latin typeface="+mn-lt"/>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'Slide 9'!$B$16:$B$19</c:f>
              <c:strCache>
                <c:ptCount val="4"/>
                <c:pt idx="0">
                  <c:v>All Other Expenses</c:v>
                </c:pt>
                <c:pt idx="1">
                  <c:v>Depreciation</c:v>
                </c:pt>
                <c:pt idx="2">
                  <c:v>Salaries and Benefits</c:v>
                </c:pt>
                <c:pt idx="3">
                  <c:v>Supplies, Services, and Utilities</c:v>
                </c:pt>
              </c:strCache>
            </c:strRef>
          </c:cat>
          <c:val>
            <c:numRef>
              <c:f>'Slide 9'!$C$16:$C$19</c:f>
              <c:numCache>
                <c:formatCode>"$"#,##0.00;\("$"#,##0.00\)</c:formatCode>
                <c:ptCount val="4"/>
                <c:pt idx="0">
                  <c:v>-370191585</c:v>
                </c:pt>
                <c:pt idx="1">
                  <c:v>-459934781</c:v>
                </c:pt>
                <c:pt idx="2">
                  <c:v>-4714625591</c:v>
                </c:pt>
                <c:pt idx="3">
                  <c:v>-2497714913</c:v>
                </c:pt>
              </c:numCache>
            </c:numRef>
          </c:val>
          <c:extLst>
            <c:ext xmlns:c16="http://schemas.microsoft.com/office/drawing/2014/chart" uri="{C3380CC4-5D6E-409C-BE32-E72D297353CC}">
              <c16:uniqueId val="{0000000D-6D86-4423-AC9F-580FC6F24775}"/>
            </c:ext>
          </c:extLst>
        </c:ser>
        <c:dLbls>
          <c:dLblPos val="outEnd"/>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solidFill>
                  <a:srgbClr val="BC1F52"/>
                </a:solidFill>
                <a:latin typeface="Arial" panose="020B0604020202020204" pitchFamily="34" charset="0"/>
                <a:cs typeface="Arial" panose="020B0604020202020204" pitchFamily="34" charset="0"/>
              </a:defRPr>
            </a:pPr>
            <a:r>
              <a:rPr lang="en-US" sz="1400" u="sng">
                <a:solidFill>
                  <a:srgbClr val="0F4876"/>
                </a:solidFill>
                <a:latin typeface="Arial" panose="020B0604020202020204" pitchFamily="34" charset="0"/>
                <a:cs typeface="Arial" panose="020B0604020202020204" pitchFamily="34" charset="0"/>
              </a:rPr>
              <a:t>Medium Universities</a:t>
            </a:r>
          </a:p>
          <a:p>
            <a:pPr>
              <a:defRPr sz="2000">
                <a:solidFill>
                  <a:srgbClr val="BC1F52"/>
                </a:solidFill>
                <a:latin typeface="Arial" panose="020B0604020202020204" pitchFamily="34" charset="0"/>
                <a:cs typeface="Arial" panose="020B0604020202020204" pitchFamily="34" charset="0"/>
              </a:defRPr>
            </a:pPr>
            <a:endParaRPr lang="en-US" sz="1000">
              <a:solidFill>
                <a:srgbClr val="0F4876"/>
              </a:solidFill>
              <a:latin typeface="Arial" panose="020B0604020202020204" pitchFamily="34" charset="0"/>
              <a:cs typeface="Arial" panose="020B0604020202020204" pitchFamily="34" charset="0"/>
            </a:endParaRPr>
          </a:p>
          <a:p>
            <a:pPr>
              <a:defRPr sz="2000">
                <a:solidFill>
                  <a:srgbClr val="BC1F52"/>
                </a:solidFill>
                <a:latin typeface="Arial" panose="020B0604020202020204" pitchFamily="34" charset="0"/>
                <a:cs typeface="Arial" panose="020B0604020202020204" pitchFamily="34" charset="0"/>
              </a:defRPr>
            </a:pPr>
            <a:r>
              <a:rPr lang="en-US" sz="1200" b="1" i="0" u="none" strike="noStrike" kern="1200" baseline="0">
                <a:solidFill>
                  <a:srgbClr val="0F4876"/>
                </a:solidFill>
                <a:latin typeface="Arial" panose="020B0604020202020204" pitchFamily="34" charset="0"/>
                <a:cs typeface="Arial" panose="020B0604020202020204" pitchFamily="34" charset="0"/>
              </a:rPr>
              <a:t>App State, N.C. A&amp;T, UNCG, </a:t>
            </a:r>
            <a:br>
              <a:rPr lang="en-US" sz="1200" b="1" i="0" u="none" strike="noStrike" kern="1200" baseline="0">
                <a:solidFill>
                  <a:srgbClr val="0F4876"/>
                </a:solidFill>
                <a:latin typeface="Arial" panose="020B0604020202020204" pitchFamily="34" charset="0"/>
                <a:cs typeface="Arial" panose="020B0604020202020204" pitchFamily="34" charset="0"/>
              </a:rPr>
            </a:br>
            <a:r>
              <a:rPr lang="en-US" sz="1200" b="1" i="0" u="none" strike="noStrike" kern="1200" baseline="0">
                <a:solidFill>
                  <a:srgbClr val="0F4876"/>
                </a:solidFill>
                <a:latin typeface="Arial" panose="020B0604020202020204" pitchFamily="34" charset="0"/>
                <a:cs typeface="Arial" panose="020B0604020202020204" pitchFamily="34" charset="0"/>
              </a:rPr>
              <a:t>UNCW, WCU</a:t>
            </a:r>
          </a:p>
        </c:rich>
      </c:tx>
      <c:layout>
        <c:manualLayout>
          <c:xMode val="edge"/>
          <c:yMode val="edge"/>
          <c:x val="0.33491442514349706"/>
          <c:y val="0.13158573528453754"/>
        </c:manualLayout>
      </c:layout>
      <c:overlay val="1"/>
    </c:title>
    <c:autoTitleDeleted val="0"/>
    <c:plotArea>
      <c:layout>
        <c:manualLayout>
          <c:layoutTarget val="inner"/>
          <c:xMode val="edge"/>
          <c:yMode val="edge"/>
          <c:x val="0.27916666666666667"/>
          <c:y val="0.38138385826771659"/>
          <c:w val="0.40257347728558274"/>
          <c:h val="0.53098252952755909"/>
        </c:manualLayout>
      </c:layout>
      <c:pieChart>
        <c:varyColors val="1"/>
        <c:ser>
          <c:idx val="0"/>
          <c:order val="0"/>
          <c:spPr>
            <a:solidFill>
              <a:srgbClr val="BC1F52"/>
            </a:solidFill>
          </c:spPr>
          <c:dPt>
            <c:idx val="0"/>
            <c:bubble3D val="0"/>
            <c:extLst>
              <c:ext xmlns:c16="http://schemas.microsoft.com/office/drawing/2014/chart" uri="{C3380CC4-5D6E-409C-BE32-E72D297353CC}">
                <c16:uniqueId val="{00000001-32C0-4B12-BAAE-09042F66D705}"/>
              </c:ext>
            </c:extLst>
          </c:dPt>
          <c:dPt>
            <c:idx val="1"/>
            <c:bubble3D val="0"/>
            <c:spPr>
              <a:solidFill>
                <a:srgbClr val="364044"/>
              </a:solidFill>
            </c:spPr>
            <c:extLst>
              <c:ext xmlns:c16="http://schemas.microsoft.com/office/drawing/2014/chart" uri="{C3380CC4-5D6E-409C-BE32-E72D297353CC}">
                <c16:uniqueId val="{00000002-32C0-4B12-BAAE-09042F66D705}"/>
              </c:ext>
            </c:extLst>
          </c:dPt>
          <c:dPt>
            <c:idx val="2"/>
            <c:bubble3D val="0"/>
            <c:spPr>
              <a:solidFill>
                <a:srgbClr val="0F4876"/>
              </a:solidFill>
            </c:spPr>
            <c:extLst>
              <c:ext xmlns:c16="http://schemas.microsoft.com/office/drawing/2014/chart" uri="{C3380CC4-5D6E-409C-BE32-E72D297353CC}">
                <c16:uniqueId val="{00000004-32C0-4B12-BAAE-09042F66D705}"/>
              </c:ext>
            </c:extLst>
          </c:dPt>
          <c:dPt>
            <c:idx val="3"/>
            <c:bubble3D val="0"/>
            <c:spPr>
              <a:solidFill>
                <a:srgbClr val="FEC524"/>
              </a:solidFill>
            </c:spPr>
            <c:extLst>
              <c:ext xmlns:c16="http://schemas.microsoft.com/office/drawing/2014/chart" uri="{C3380CC4-5D6E-409C-BE32-E72D297353CC}">
                <c16:uniqueId val="{00000006-32C0-4B12-BAAE-09042F66D705}"/>
              </c:ext>
            </c:extLst>
          </c:dPt>
          <c:dPt>
            <c:idx val="4"/>
            <c:bubble3D val="0"/>
            <c:spPr>
              <a:solidFill>
                <a:srgbClr val="FEC524"/>
              </a:solidFill>
            </c:spPr>
            <c:extLst>
              <c:ext xmlns:c16="http://schemas.microsoft.com/office/drawing/2014/chart" uri="{C3380CC4-5D6E-409C-BE32-E72D297353CC}">
                <c16:uniqueId val="{00000008-32C0-4B12-BAAE-09042F66D705}"/>
              </c:ext>
            </c:extLst>
          </c:dPt>
          <c:dPt>
            <c:idx val="5"/>
            <c:bubble3D val="0"/>
            <c:spPr>
              <a:solidFill>
                <a:srgbClr val="364044"/>
              </a:solidFill>
            </c:spPr>
            <c:extLst>
              <c:ext xmlns:c16="http://schemas.microsoft.com/office/drawing/2014/chart" uri="{C3380CC4-5D6E-409C-BE32-E72D297353CC}">
                <c16:uniqueId val="{0000000A-32C0-4B12-BAAE-09042F66D705}"/>
              </c:ext>
            </c:extLst>
          </c:dPt>
          <c:dPt>
            <c:idx val="6"/>
            <c:bubble3D val="0"/>
            <c:spPr>
              <a:solidFill>
                <a:srgbClr val="DBE2E9"/>
              </a:solidFill>
            </c:spPr>
            <c:extLst>
              <c:ext xmlns:c16="http://schemas.microsoft.com/office/drawing/2014/chart" uri="{C3380CC4-5D6E-409C-BE32-E72D297353CC}">
                <c16:uniqueId val="{0000000C-32C0-4B12-BAAE-09042F66D705}"/>
              </c:ext>
            </c:extLst>
          </c:dPt>
          <c:dLbls>
            <c:dLbl>
              <c:idx val="0"/>
              <c:layout>
                <c:manualLayout>
                  <c:x val="-9.1494022927963672E-2"/>
                  <c:y val="3.8023337250813652E-2"/>
                </c:manualLayout>
              </c:layout>
              <c:tx>
                <c:rich>
                  <a:bodyPr/>
                  <a:lstStyle/>
                  <a:p>
                    <a:pPr>
                      <a:defRPr sz="1100" b="1" baseline="0">
                        <a:solidFill>
                          <a:srgbClr val="0F4876"/>
                        </a:solidFill>
                        <a:latin typeface="+mn-lt"/>
                        <a:cs typeface="Arial" panose="020B0604020202020204" pitchFamily="34" charset="0"/>
                      </a:defRPr>
                    </a:pPr>
                    <a:fld id="{7819E705-D0AD-4AF3-8777-F53FFEB7B180}" type="CATEGORYNAME">
                      <a:rPr lang="en-US" b="1" baseline="0">
                        <a:solidFill>
                          <a:srgbClr val="0F4876"/>
                        </a:solidFill>
                      </a:rPr>
                      <a:pPr>
                        <a:defRPr sz="1100" b="1" baseline="0">
                          <a:solidFill>
                            <a:srgbClr val="0F4876"/>
                          </a:solidFill>
                          <a:latin typeface="+mn-lt"/>
                          <a:cs typeface="Arial" panose="020B0604020202020204" pitchFamily="34" charset="0"/>
                        </a:defRPr>
                      </a:pPr>
                      <a:t>[CATEGORY NAME]</a:t>
                    </a:fld>
                    <a:r>
                      <a:rPr lang="en-US" b="0" baseline="0">
                        <a:solidFill>
                          <a:srgbClr val="0F4876"/>
                        </a:solidFill>
                      </a:rPr>
                      <a:t>
</a:t>
                    </a:r>
                    <a:fld id="{E75AA835-B1C4-4CD3-AF7C-6B4C1776456A}" type="CELLREF">
                      <a:rPr lang="en-US" b="1" baseline="0" smtClean="0">
                        <a:solidFill>
                          <a:srgbClr val="0F4876"/>
                        </a:solidFill>
                      </a:rPr>
                      <a:pPr>
                        <a:defRPr sz="1100" b="1" baseline="0">
                          <a:solidFill>
                            <a:srgbClr val="0F4876"/>
                          </a:solidFill>
                          <a:latin typeface="+mn-lt"/>
                          <a:cs typeface="Arial" panose="020B0604020202020204" pitchFamily="34" charset="0"/>
                        </a:defRPr>
                      </a:pPr>
                      <a:t>[CELLREF]</a:t>
                    </a:fld>
                    <a:endParaRPr lang="en-US" b="0" baseline="0">
                      <a:solidFill>
                        <a:srgbClr val="0F4876"/>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246825783865021"/>
                      <c:h val="0.15169882741446095"/>
                    </c:manualLayout>
                  </c15:layout>
                  <c15:dlblFieldTable>
                    <c15:dlblFTEntry>
                      <c15:txfldGUID>{E75AA835-B1C4-4CD3-AF7C-6B4C1776456A}</c15:txfldGUID>
                      <c15:f>'Slide 9'!$E$16</c15:f>
                      <c15:dlblFieldTableCache>
                        <c:ptCount val="1"/>
                        <c:pt idx="0">
                          <c:v>7%</c:v>
                        </c:pt>
                      </c15:dlblFieldTableCache>
                    </c15:dlblFTEntry>
                  </c15:dlblFieldTable>
                  <c15:showDataLabelsRange val="0"/>
                </c:ext>
                <c:ext xmlns:c16="http://schemas.microsoft.com/office/drawing/2014/chart" uri="{C3380CC4-5D6E-409C-BE32-E72D297353CC}">
                  <c16:uniqueId val="{00000001-32C0-4B12-BAAE-09042F66D705}"/>
                </c:ext>
              </c:extLst>
            </c:dLbl>
            <c:dLbl>
              <c:idx val="1"/>
              <c:layout>
                <c:manualLayout>
                  <c:x val="-5.6207406767396398E-2"/>
                  <c:y val="5.3482332880837591E-2"/>
                </c:manualLayout>
              </c:layout>
              <c:tx>
                <c:rich>
                  <a:bodyPr/>
                  <a:lstStyle/>
                  <a:p>
                    <a:fld id="{38F61914-1ABE-49F3-A0E0-5723C1E1413E}" type="CATEGORYNAME">
                      <a:rPr lang="en-US">
                        <a:solidFill>
                          <a:srgbClr val="0F4876"/>
                        </a:solidFill>
                      </a:rPr>
                      <a:pPr/>
                      <a:t>[CATEGORY NAME]</a:t>
                    </a:fld>
                    <a:r>
                      <a:rPr lang="en-US" baseline="0">
                        <a:solidFill>
                          <a:srgbClr val="0F4876"/>
                        </a:solidFill>
                      </a:rPr>
                      <a:t>
</a:t>
                    </a:r>
                    <a:fld id="{C807C6E0-782B-4D0D-BE96-E3164225719B}" type="CELLREF">
                      <a:rPr lang="en-US" baseline="0" smtClean="0">
                        <a:solidFill>
                          <a:srgbClr val="0F4876"/>
                        </a:solidFill>
                      </a:rPr>
                      <a:pPr/>
                      <a:t>[CELLREF]</a:t>
                    </a:fld>
                    <a:endParaRPr lang="en-US" baseline="0">
                      <a:solidFill>
                        <a:srgbClr val="0F4876"/>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0496310074994825"/>
                      <c:h val="0.1290003726710473"/>
                    </c:manualLayout>
                  </c15:layout>
                  <c15:dlblFieldTable>
                    <c15:dlblFTEntry>
                      <c15:txfldGUID>{C807C6E0-782B-4D0D-BE96-E3164225719B}</c15:txfldGUID>
                      <c15:f>'Slide 9'!$E$17</c15:f>
                      <c15:dlblFieldTableCache>
                        <c:ptCount val="1"/>
                        <c:pt idx="0">
                          <c:v>6%</c:v>
                        </c:pt>
                      </c15:dlblFieldTableCache>
                    </c15:dlblFTEntry>
                  </c15:dlblFieldTable>
                  <c15:showDataLabelsRange val="0"/>
                </c:ext>
                <c:ext xmlns:c16="http://schemas.microsoft.com/office/drawing/2014/chart" uri="{C3380CC4-5D6E-409C-BE32-E72D297353CC}">
                  <c16:uniqueId val="{00000002-32C0-4B12-BAAE-09042F66D705}"/>
                </c:ext>
              </c:extLst>
            </c:dLbl>
            <c:dLbl>
              <c:idx val="2"/>
              <c:layout>
                <c:manualLayout>
                  <c:x val="-0.13831041893920576"/>
                  <c:y val="-0.17653694469412104"/>
                </c:manualLayout>
              </c:layout>
              <c:tx>
                <c:rich>
                  <a:bodyPr/>
                  <a:lstStyle/>
                  <a:p>
                    <a:pPr>
                      <a:defRPr sz="1100" b="1">
                        <a:solidFill>
                          <a:srgbClr val="F0F3F5"/>
                        </a:solidFill>
                        <a:latin typeface="+mn-lt"/>
                        <a:cs typeface="Arial" panose="020B0604020202020204" pitchFamily="34" charset="0"/>
                      </a:defRPr>
                    </a:pPr>
                    <a:fld id="{636D5025-D7CA-4134-8E0E-D0AB25B1A130}" type="CATEGORYNAME">
                      <a:rPr lang="en-US" b="1" dirty="0">
                        <a:solidFill>
                          <a:srgbClr val="F0F3F5"/>
                        </a:solidFill>
                      </a:rPr>
                      <a:pPr>
                        <a:defRPr sz="1100" b="1">
                          <a:solidFill>
                            <a:srgbClr val="F0F3F5"/>
                          </a:solidFill>
                          <a:latin typeface="+mn-lt"/>
                          <a:cs typeface="Arial" panose="020B0604020202020204" pitchFamily="34" charset="0"/>
                        </a:defRPr>
                      </a:pPr>
                      <a:t>[CATEGORY NAME]</a:t>
                    </a:fld>
                    <a:r>
                      <a:rPr lang="en-US" b="1" baseline="0">
                        <a:solidFill>
                          <a:srgbClr val="F0F3F5"/>
                        </a:solidFill>
                      </a:rPr>
                      <a:t>
</a:t>
                    </a:r>
                    <a:fld id="{76F7731F-A501-41F1-AF6E-0CFABB541F5C}" type="CELLREF">
                      <a:rPr lang="en-US" b="1" baseline="0" smtClean="0">
                        <a:solidFill>
                          <a:srgbClr val="F0F3F5"/>
                        </a:solidFill>
                      </a:rPr>
                      <a:pPr>
                        <a:defRPr sz="1100" b="1">
                          <a:solidFill>
                            <a:srgbClr val="F0F3F5"/>
                          </a:solidFill>
                          <a:latin typeface="+mn-lt"/>
                          <a:cs typeface="Arial" panose="020B0604020202020204" pitchFamily="34" charset="0"/>
                        </a:defRPr>
                      </a:pPr>
                      <a:t>[CELLREF]</a:t>
                    </a:fld>
                    <a:endParaRPr lang="en-US" b="1" baseline="0">
                      <a:solidFill>
                        <a:srgbClr val="F0F3F5"/>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7151392850110864"/>
                      <c:h val="0.12888026832315408"/>
                    </c:manualLayout>
                  </c15:layout>
                  <c15:dlblFieldTable>
                    <c15:dlblFTEntry>
                      <c15:txfldGUID>{76F7731F-A501-41F1-AF6E-0CFABB541F5C}</c15:txfldGUID>
                      <c15:f>'Slide 9'!$E$18</c15:f>
                      <c15:dlblFieldTableCache>
                        <c:ptCount val="1"/>
                        <c:pt idx="0">
                          <c:v>59%</c:v>
                        </c:pt>
                      </c15:dlblFieldTableCache>
                    </c15:dlblFTEntry>
                  </c15:dlblFieldTable>
                  <c15:showDataLabelsRange val="0"/>
                </c:ext>
                <c:ext xmlns:c16="http://schemas.microsoft.com/office/drawing/2014/chart" uri="{C3380CC4-5D6E-409C-BE32-E72D297353CC}">
                  <c16:uniqueId val="{00000004-32C0-4B12-BAAE-09042F66D705}"/>
                </c:ext>
              </c:extLst>
            </c:dLbl>
            <c:dLbl>
              <c:idx val="3"/>
              <c:layout>
                <c:manualLayout>
                  <c:x val="0.15854556390677613"/>
                  <c:y val="0.18314924017049664"/>
                </c:manualLayout>
              </c:layout>
              <c:tx>
                <c:rich>
                  <a:bodyPr/>
                  <a:lstStyle/>
                  <a:p>
                    <a:fld id="{E954C6DF-C2EE-4975-97D0-D1E769561D79}" type="CATEGORYNAME">
                      <a:rPr lang="en-US">
                        <a:solidFill>
                          <a:srgbClr val="0F4876"/>
                        </a:solidFill>
                      </a:rPr>
                      <a:pPr/>
                      <a:t>[CATEGORY NAME]</a:t>
                    </a:fld>
                    <a:r>
                      <a:rPr lang="en-US" baseline="0">
                        <a:solidFill>
                          <a:srgbClr val="0F4876"/>
                        </a:solidFill>
                      </a:rPr>
                      <a:t>
</a:t>
                    </a:r>
                    <a:fld id="{2729D74C-3492-40E9-B20D-684A4D8818E6}" type="CELLREF">
                      <a:rPr lang="en-US" baseline="0" smtClean="0">
                        <a:solidFill>
                          <a:srgbClr val="0F4876"/>
                        </a:solidFill>
                      </a:rPr>
                      <a:pPr/>
                      <a:t>[CELLREF]</a:t>
                    </a:fld>
                    <a:endParaRPr lang="en-US" baseline="0">
                      <a:solidFill>
                        <a:srgbClr val="0F4876"/>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17685088183516756"/>
                      <c:h val="0.23991306916813257"/>
                    </c:manualLayout>
                  </c15:layout>
                  <c15:dlblFieldTable>
                    <c15:dlblFTEntry>
                      <c15:txfldGUID>{2729D74C-3492-40E9-B20D-684A4D8818E6}</c15:txfldGUID>
                      <c15:f>'Slide 9'!$E$19</c15:f>
                      <c15:dlblFieldTableCache>
                        <c:ptCount val="1"/>
                        <c:pt idx="0">
                          <c:v>28%</c:v>
                        </c:pt>
                      </c15:dlblFieldTableCache>
                    </c15:dlblFTEntry>
                  </c15:dlblFieldTable>
                  <c15:showDataLabelsRange val="0"/>
                </c:ext>
                <c:ext xmlns:c16="http://schemas.microsoft.com/office/drawing/2014/chart" uri="{C3380CC4-5D6E-409C-BE32-E72D297353CC}">
                  <c16:uniqueId val="{00000006-32C0-4B12-BAAE-09042F66D705}"/>
                </c:ext>
              </c:extLst>
            </c:dLbl>
            <c:dLbl>
              <c:idx val="4"/>
              <c:layout>
                <c:manualLayout>
                  <c:x val="0.12278418521669719"/>
                  <c:y val="0.1462585384280164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32C0-4B12-BAAE-09042F66D705}"/>
                </c:ext>
              </c:extLst>
            </c:dLbl>
            <c:dLbl>
              <c:idx val="5"/>
              <c:layout>
                <c:manualLayout>
                  <c:x val="-8.3333333333333332E-3"/>
                  <c:y val="-6.56250000000000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32C0-4B12-BAAE-09042F66D705}"/>
                </c:ext>
              </c:extLst>
            </c:dLbl>
            <c:dLbl>
              <c:idx val="6"/>
              <c:layout>
                <c:manualLayout>
                  <c:x val="0.16666666666666666"/>
                  <c:y val="2.18749999999999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32C0-4B12-BAAE-09042F66D705}"/>
                </c:ext>
              </c:extLst>
            </c:dLbl>
            <c:spPr>
              <a:noFill/>
              <a:ln>
                <a:noFill/>
              </a:ln>
              <a:effectLst/>
            </c:spPr>
            <c:txPr>
              <a:bodyPr/>
              <a:lstStyle/>
              <a:p>
                <a:pPr>
                  <a:defRPr sz="1100" b="1">
                    <a:solidFill>
                      <a:srgbClr val="0F4876"/>
                    </a:solidFill>
                    <a:latin typeface="+mn-lt"/>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'Slide 9'!$B$16:$B$19</c:f>
              <c:strCache>
                <c:ptCount val="4"/>
                <c:pt idx="0">
                  <c:v>All Other Expenses</c:v>
                </c:pt>
                <c:pt idx="1">
                  <c:v>Depreciation</c:v>
                </c:pt>
                <c:pt idx="2">
                  <c:v>Salaries and Benefits</c:v>
                </c:pt>
                <c:pt idx="3">
                  <c:v>Supplies, Services, and Utilities</c:v>
                </c:pt>
              </c:strCache>
            </c:strRef>
          </c:cat>
          <c:val>
            <c:numRef>
              <c:f>'Slide 9'!$C$16:$C$19</c:f>
              <c:numCache>
                <c:formatCode>_(* #,##0.00_);_(* \(#,##0.00\);_(* "-"??_);_(@_)</c:formatCode>
                <c:ptCount val="4"/>
                <c:pt idx="0">
                  <c:v>-161528756.59</c:v>
                </c:pt>
                <c:pt idx="1">
                  <c:v>-139330726.49000001</c:v>
                </c:pt>
                <c:pt idx="2">
                  <c:v>-1322286904.8</c:v>
                </c:pt>
                <c:pt idx="3">
                  <c:v>-616330468.88</c:v>
                </c:pt>
              </c:numCache>
            </c:numRef>
          </c:val>
          <c:extLst>
            <c:ext xmlns:c16="http://schemas.microsoft.com/office/drawing/2014/chart" uri="{C3380CC4-5D6E-409C-BE32-E72D297353CC}">
              <c16:uniqueId val="{0000000D-32C0-4B12-BAAE-09042F66D705}"/>
            </c:ext>
          </c:extLst>
        </c:ser>
        <c:dLbls>
          <c:dLblPos val="outEnd"/>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solidFill>
                  <a:srgbClr val="BC1F52"/>
                </a:solidFill>
                <a:latin typeface="Arial" panose="020B0604020202020204" pitchFamily="34" charset="0"/>
                <a:cs typeface="Arial" panose="020B0604020202020204" pitchFamily="34" charset="0"/>
              </a:defRPr>
            </a:pPr>
            <a:r>
              <a:rPr lang="en-US" sz="1400" u="sng">
                <a:solidFill>
                  <a:srgbClr val="0F4876"/>
                </a:solidFill>
                <a:latin typeface="Arial" panose="020B0604020202020204" pitchFamily="34" charset="0"/>
                <a:cs typeface="Arial" panose="020B0604020202020204" pitchFamily="34" charset="0"/>
              </a:rPr>
              <a:t>Small Universities</a:t>
            </a:r>
          </a:p>
          <a:p>
            <a:pPr>
              <a:defRPr sz="2000">
                <a:solidFill>
                  <a:srgbClr val="BC1F52"/>
                </a:solidFill>
                <a:latin typeface="Arial" panose="020B0604020202020204" pitchFamily="34" charset="0"/>
                <a:cs typeface="Arial" panose="020B0604020202020204" pitchFamily="34" charset="0"/>
              </a:defRPr>
            </a:pPr>
            <a:endParaRPr lang="en-US" sz="1000">
              <a:solidFill>
                <a:srgbClr val="0F4876"/>
              </a:solidFill>
              <a:latin typeface="Arial" panose="020B0604020202020204" pitchFamily="34" charset="0"/>
              <a:cs typeface="Arial" panose="020B0604020202020204" pitchFamily="34" charset="0"/>
            </a:endParaRPr>
          </a:p>
          <a:p>
            <a:pPr>
              <a:defRPr sz="2000">
                <a:solidFill>
                  <a:srgbClr val="BC1F52"/>
                </a:solidFill>
                <a:latin typeface="Arial" panose="020B0604020202020204" pitchFamily="34" charset="0"/>
                <a:cs typeface="Arial" panose="020B0604020202020204" pitchFamily="34" charset="0"/>
              </a:defRPr>
            </a:pPr>
            <a:r>
              <a:rPr lang="en-US" sz="1200" b="1" i="0" u="none" strike="noStrike" kern="1200" baseline="0">
                <a:solidFill>
                  <a:srgbClr val="0F4876"/>
                </a:solidFill>
                <a:latin typeface="Arial" panose="020B0604020202020204" pitchFamily="34" charset="0"/>
                <a:cs typeface="Arial" panose="020B0604020202020204" pitchFamily="34" charset="0"/>
              </a:rPr>
              <a:t>ECSU, FSU, NCCU, UNCA, UNCP, </a:t>
            </a:r>
          </a:p>
          <a:p>
            <a:pPr>
              <a:defRPr sz="2000">
                <a:solidFill>
                  <a:srgbClr val="BC1F52"/>
                </a:solidFill>
                <a:latin typeface="Arial" panose="020B0604020202020204" pitchFamily="34" charset="0"/>
                <a:cs typeface="Arial" panose="020B0604020202020204" pitchFamily="34" charset="0"/>
              </a:defRPr>
            </a:pPr>
            <a:r>
              <a:rPr lang="en-US" sz="1200" b="1" i="0" u="none" strike="noStrike" kern="1200" baseline="0">
                <a:solidFill>
                  <a:srgbClr val="0F4876"/>
                </a:solidFill>
                <a:latin typeface="Arial" panose="020B0604020202020204" pitchFamily="34" charset="0"/>
                <a:cs typeface="Arial" panose="020B0604020202020204" pitchFamily="34" charset="0"/>
              </a:rPr>
              <a:t>UNCSA, WSSU</a:t>
            </a:r>
          </a:p>
        </c:rich>
      </c:tx>
      <c:layout>
        <c:manualLayout>
          <c:xMode val="edge"/>
          <c:yMode val="edge"/>
          <c:x val="0.27582910118361731"/>
          <c:y val="0.13991643752310798"/>
        </c:manualLayout>
      </c:layout>
      <c:overlay val="1"/>
    </c:title>
    <c:autoTitleDeleted val="0"/>
    <c:plotArea>
      <c:layout>
        <c:manualLayout>
          <c:layoutTarget val="inner"/>
          <c:xMode val="edge"/>
          <c:yMode val="edge"/>
          <c:x val="0.27916666666666667"/>
          <c:y val="0.38138385826771659"/>
          <c:w val="0.40257347728558274"/>
          <c:h val="0.53098252952755909"/>
        </c:manualLayout>
      </c:layout>
      <c:pieChart>
        <c:varyColors val="1"/>
        <c:ser>
          <c:idx val="0"/>
          <c:order val="0"/>
          <c:spPr>
            <a:solidFill>
              <a:srgbClr val="BC1F52"/>
            </a:solidFill>
          </c:spPr>
          <c:dPt>
            <c:idx val="0"/>
            <c:bubble3D val="0"/>
            <c:extLst>
              <c:ext xmlns:c16="http://schemas.microsoft.com/office/drawing/2014/chart" uri="{C3380CC4-5D6E-409C-BE32-E72D297353CC}">
                <c16:uniqueId val="{00000001-C01C-4072-8030-054A48B68A1A}"/>
              </c:ext>
            </c:extLst>
          </c:dPt>
          <c:dPt>
            <c:idx val="1"/>
            <c:bubble3D val="0"/>
            <c:spPr>
              <a:solidFill>
                <a:srgbClr val="364044"/>
              </a:solidFill>
            </c:spPr>
            <c:extLst>
              <c:ext xmlns:c16="http://schemas.microsoft.com/office/drawing/2014/chart" uri="{C3380CC4-5D6E-409C-BE32-E72D297353CC}">
                <c16:uniqueId val="{00000002-C01C-4072-8030-054A48B68A1A}"/>
              </c:ext>
            </c:extLst>
          </c:dPt>
          <c:dPt>
            <c:idx val="2"/>
            <c:bubble3D val="0"/>
            <c:spPr>
              <a:solidFill>
                <a:srgbClr val="0F4876"/>
              </a:solidFill>
            </c:spPr>
            <c:extLst>
              <c:ext xmlns:c16="http://schemas.microsoft.com/office/drawing/2014/chart" uri="{C3380CC4-5D6E-409C-BE32-E72D297353CC}">
                <c16:uniqueId val="{00000004-C01C-4072-8030-054A48B68A1A}"/>
              </c:ext>
            </c:extLst>
          </c:dPt>
          <c:dPt>
            <c:idx val="3"/>
            <c:bubble3D val="0"/>
            <c:spPr>
              <a:solidFill>
                <a:srgbClr val="FEC524"/>
              </a:solidFill>
            </c:spPr>
            <c:extLst>
              <c:ext xmlns:c16="http://schemas.microsoft.com/office/drawing/2014/chart" uri="{C3380CC4-5D6E-409C-BE32-E72D297353CC}">
                <c16:uniqueId val="{00000006-C01C-4072-8030-054A48B68A1A}"/>
              </c:ext>
            </c:extLst>
          </c:dPt>
          <c:dPt>
            <c:idx val="4"/>
            <c:bubble3D val="0"/>
            <c:spPr>
              <a:solidFill>
                <a:srgbClr val="FEC524"/>
              </a:solidFill>
            </c:spPr>
            <c:extLst>
              <c:ext xmlns:c16="http://schemas.microsoft.com/office/drawing/2014/chart" uri="{C3380CC4-5D6E-409C-BE32-E72D297353CC}">
                <c16:uniqueId val="{00000008-C01C-4072-8030-054A48B68A1A}"/>
              </c:ext>
            </c:extLst>
          </c:dPt>
          <c:dPt>
            <c:idx val="5"/>
            <c:bubble3D val="0"/>
            <c:spPr>
              <a:solidFill>
                <a:srgbClr val="364044"/>
              </a:solidFill>
            </c:spPr>
            <c:extLst>
              <c:ext xmlns:c16="http://schemas.microsoft.com/office/drawing/2014/chart" uri="{C3380CC4-5D6E-409C-BE32-E72D297353CC}">
                <c16:uniqueId val="{0000000A-C01C-4072-8030-054A48B68A1A}"/>
              </c:ext>
            </c:extLst>
          </c:dPt>
          <c:dPt>
            <c:idx val="6"/>
            <c:bubble3D val="0"/>
            <c:spPr>
              <a:solidFill>
                <a:srgbClr val="DBE2E9"/>
              </a:solidFill>
            </c:spPr>
            <c:extLst>
              <c:ext xmlns:c16="http://schemas.microsoft.com/office/drawing/2014/chart" uri="{C3380CC4-5D6E-409C-BE32-E72D297353CC}">
                <c16:uniqueId val="{0000000C-C01C-4072-8030-054A48B68A1A}"/>
              </c:ext>
            </c:extLst>
          </c:dPt>
          <c:dLbls>
            <c:dLbl>
              <c:idx val="0"/>
              <c:layout>
                <c:manualLayout>
                  <c:x val="-0.11048556804407805"/>
                  <c:y val="2.8472762390420216E-2"/>
                </c:manualLayout>
              </c:layout>
              <c:tx>
                <c:rich>
                  <a:bodyPr/>
                  <a:lstStyle/>
                  <a:p>
                    <a:pPr>
                      <a:defRPr sz="1100" b="1">
                        <a:solidFill>
                          <a:srgbClr val="F0F3F5"/>
                        </a:solidFill>
                        <a:latin typeface="+mn-lt"/>
                        <a:cs typeface="Arial" panose="020B0604020202020204" pitchFamily="34" charset="0"/>
                      </a:defRPr>
                    </a:pPr>
                    <a:fld id="{F4041086-9570-4628-9427-F6032E4018AA}" type="CATEGORYNAME">
                      <a:rPr lang="en-US" b="1">
                        <a:solidFill>
                          <a:srgbClr val="0F4876"/>
                        </a:solidFill>
                      </a:rPr>
                      <a:pPr>
                        <a:defRPr sz="1100" b="1">
                          <a:solidFill>
                            <a:srgbClr val="F0F3F5"/>
                          </a:solidFill>
                          <a:latin typeface="+mn-lt"/>
                          <a:cs typeface="Arial" panose="020B0604020202020204" pitchFamily="34" charset="0"/>
                        </a:defRPr>
                      </a:pPr>
                      <a:t>[CATEGORY NAME]</a:t>
                    </a:fld>
                    <a:r>
                      <a:rPr lang="en-US" b="1" baseline="0">
                        <a:solidFill>
                          <a:srgbClr val="0F4876"/>
                        </a:solidFill>
                      </a:rPr>
                      <a:t>
</a:t>
                    </a:r>
                    <a:fld id="{9FDF584E-0A3B-470E-84BF-1326FBFF7C64}" type="CELLREF">
                      <a:rPr lang="en-US" b="1" baseline="0" smtClean="0">
                        <a:solidFill>
                          <a:srgbClr val="0F4876"/>
                        </a:solidFill>
                      </a:rPr>
                      <a:pPr>
                        <a:defRPr sz="1100" b="1">
                          <a:solidFill>
                            <a:srgbClr val="F0F3F5"/>
                          </a:solidFill>
                          <a:latin typeface="+mn-lt"/>
                          <a:cs typeface="Arial" panose="020B0604020202020204" pitchFamily="34" charset="0"/>
                        </a:defRPr>
                      </a:pPr>
                      <a:t>[CELLREF]</a:t>
                    </a:fld>
                    <a:endParaRPr lang="en-US" b="1" baseline="0">
                      <a:solidFill>
                        <a:srgbClr val="0F4876"/>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246825783865021"/>
                      <c:h val="0.14679416007090404"/>
                    </c:manualLayout>
                  </c15:layout>
                  <c15:dlblFieldTable>
                    <c15:dlblFTEntry>
                      <c15:txfldGUID>{9FDF584E-0A3B-470E-84BF-1326FBFF7C64}</c15:txfldGUID>
                      <c15:f>'Slide 9'!$E$16</c15:f>
                      <c15:dlblFieldTableCache>
                        <c:ptCount val="1"/>
                        <c:pt idx="0">
                          <c:v>9%</c:v>
                        </c:pt>
                      </c15:dlblFieldTableCache>
                    </c15:dlblFTEntry>
                  </c15:dlblFieldTable>
                  <c15:showDataLabelsRange val="0"/>
                </c:ext>
                <c:ext xmlns:c16="http://schemas.microsoft.com/office/drawing/2014/chart" uri="{C3380CC4-5D6E-409C-BE32-E72D297353CC}">
                  <c16:uniqueId val="{00000001-C01C-4072-8030-054A48B68A1A}"/>
                </c:ext>
              </c:extLst>
            </c:dLbl>
            <c:dLbl>
              <c:idx val="1"/>
              <c:layout>
                <c:manualLayout>
                  <c:x val="-6.7813369466877979E-2"/>
                  <c:y val="6.8238884432851962E-2"/>
                </c:manualLayout>
              </c:layout>
              <c:tx>
                <c:rich>
                  <a:bodyPr/>
                  <a:lstStyle/>
                  <a:p>
                    <a:fld id="{4F0BFEAC-737F-4FCA-8044-96609262C7AA}" type="CATEGORYNAME">
                      <a:rPr lang="en-US" b="1">
                        <a:solidFill>
                          <a:srgbClr val="0F4876"/>
                        </a:solidFill>
                      </a:rPr>
                      <a:pPr/>
                      <a:t>[CATEGORY NAME]</a:t>
                    </a:fld>
                    <a:r>
                      <a:rPr lang="en-US" b="1" baseline="0">
                        <a:solidFill>
                          <a:srgbClr val="0F4876"/>
                        </a:solidFill>
                      </a:rPr>
                      <a:t>
</a:t>
                    </a:r>
                    <a:fld id="{54F5F388-CB65-428E-952A-7CB7D525F17E}" type="CELLREF">
                      <a:rPr lang="en-US" b="1" baseline="0" smtClean="0">
                        <a:solidFill>
                          <a:srgbClr val="0F4876"/>
                        </a:solidFill>
                      </a:rPr>
                      <a:pPr/>
                      <a:t>[CELLREF]</a:t>
                    </a:fld>
                    <a:endParaRPr lang="en-US" b="1" baseline="0">
                      <a:solidFill>
                        <a:srgbClr val="0F4876"/>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2817519230561534"/>
                      <c:h val="0.14861870345232414"/>
                    </c:manualLayout>
                  </c15:layout>
                  <c15:dlblFieldTable>
                    <c15:dlblFTEntry>
                      <c15:txfldGUID>{54F5F388-CB65-428E-952A-7CB7D525F17E}</c15:txfldGUID>
                      <c15:f>'Slide 9'!$E$17</c15:f>
                      <c15:dlblFieldTableCache>
                        <c:ptCount val="1"/>
                        <c:pt idx="0">
                          <c:v>6%</c:v>
                        </c:pt>
                      </c15:dlblFieldTableCache>
                    </c15:dlblFTEntry>
                  </c15:dlblFieldTable>
                  <c15:showDataLabelsRange val="0"/>
                </c:ext>
                <c:ext xmlns:c16="http://schemas.microsoft.com/office/drawing/2014/chart" uri="{C3380CC4-5D6E-409C-BE32-E72D297353CC}">
                  <c16:uniqueId val="{00000002-C01C-4072-8030-054A48B68A1A}"/>
                </c:ext>
              </c:extLst>
            </c:dLbl>
            <c:dLbl>
              <c:idx val="2"/>
              <c:layout>
                <c:manualLayout>
                  <c:x val="-0.16257777172228902"/>
                  <c:y val="-0.16336868306263741"/>
                </c:manualLayout>
              </c:layout>
              <c:tx>
                <c:rich>
                  <a:bodyPr/>
                  <a:lstStyle/>
                  <a:p>
                    <a:pPr>
                      <a:defRPr sz="1100" b="1">
                        <a:solidFill>
                          <a:srgbClr val="F0F3F5"/>
                        </a:solidFill>
                        <a:latin typeface="+mn-lt"/>
                        <a:cs typeface="Arial" panose="020B0604020202020204" pitchFamily="34" charset="0"/>
                      </a:defRPr>
                    </a:pPr>
                    <a:fld id="{0D2F5DA1-EF1C-4354-8CA3-27E29B3EA56A}" type="CATEGORYNAME">
                      <a:rPr lang="en-US" b="1">
                        <a:solidFill>
                          <a:srgbClr val="F0F3F5"/>
                        </a:solidFill>
                      </a:rPr>
                      <a:pPr>
                        <a:defRPr sz="1100" b="1">
                          <a:solidFill>
                            <a:srgbClr val="F0F3F5"/>
                          </a:solidFill>
                          <a:latin typeface="+mn-lt"/>
                          <a:cs typeface="Arial" panose="020B0604020202020204" pitchFamily="34" charset="0"/>
                        </a:defRPr>
                      </a:pPr>
                      <a:t>[CATEGORY NAME]</a:t>
                    </a:fld>
                    <a:r>
                      <a:rPr lang="en-US" b="1" baseline="0">
                        <a:solidFill>
                          <a:srgbClr val="F0F3F5"/>
                        </a:solidFill>
                      </a:rPr>
                      <a:t>
</a:t>
                    </a:r>
                    <a:fld id="{FD998537-244E-41DF-B41F-B29DBB2BC22C}" type="CELLREF">
                      <a:rPr lang="en-US" b="1" baseline="0" smtClean="0">
                        <a:solidFill>
                          <a:srgbClr val="F0F3F5"/>
                        </a:solidFill>
                      </a:rPr>
                      <a:pPr>
                        <a:defRPr sz="1100" b="1">
                          <a:solidFill>
                            <a:srgbClr val="F0F3F5"/>
                          </a:solidFill>
                          <a:latin typeface="+mn-lt"/>
                          <a:cs typeface="Arial" panose="020B0604020202020204" pitchFamily="34" charset="0"/>
                        </a:defRPr>
                      </a:pPr>
                      <a:t>[CELLREF]</a:t>
                    </a:fld>
                    <a:endParaRPr lang="en-US" b="1" baseline="0">
                      <a:solidFill>
                        <a:srgbClr val="F0F3F5"/>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7784449892538148"/>
                      <c:h val="0.16566463853804814"/>
                    </c:manualLayout>
                  </c15:layout>
                  <c15:dlblFieldTable>
                    <c15:dlblFTEntry>
                      <c15:txfldGUID>{FD998537-244E-41DF-B41F-B29DBB2BC22C}</c15:txfldGUID>
                      <c15:f>'Slide 9'!$E$18</c15:f>
                      <c15:dlblFieldTableCache>
                        <c:ptCount val="1"/>
                        <c:pt idx="0">
                          <c:v>55%</c:v>
                        </c:pt>
                      </c15:dlblFieldTableCache>
                    </c15:dlblFTEntry>
                  </c15:dlblFieldTable>
                  <c15:showDataLabelsRange val="0"/>
                </c:ext>
                <c:ext xmlns:c16="http://schemas.microsoft.com/office/drawing/2014/chart" uri="{C3380CC4-5D6E-409C-BE32-E72D297353CC}">
                  <c16:uniqueId val="{00000004-C01C-4072-8030-054A48B68A1A}"/>
                </c:ext>
              </c:extLst>
            </c:dLbl>
            <c:dLbl>
              <c:idx val="3"/>
              <c:layout>
                <c:manualLayout>
                  <c:x val="0.16804141954318533"/>
                  <c:y val="0.15158710115383295"/>
                </c:manualLayout>
              </c:layout>
              <c:tx>
                <c:rich>
                  <a:bodyPr/>
                  <a:lstStyle/>
                  <a:p>
                    <a:fld id="{59E607CB-2AEB-409A-A976-ACC17ACE9449}" type="CATEGORYNAME">
                      <a:rPr lang="en-US" b="1">
                        <a:solidFill>
                          <a:srgbClr val="0F4876"/>
                        </a:solidFill>
                      </a:rPr>
                      <a:pPr/>
                      <a:t>[CATEGORY NAME]</a:t>
                    </a:fld>
                    <a:r>
                      <a:rPr lang="en-US" b="0" baseline="0">
                        <a:solidFill>
                          <a:srgbClr val="0F4876"/>
                        </a:solidFill>
                      </a:rPr>
                      <a:t>
</a:t>
                    </a:r>
                    <a:fld id="{EE1E1286-7B04-4A04-B88F-5C686C3C2B5B}" type="CELLREF">
                      <a:rPr lang="en-US" b="1" baseline="0" smtClean="0">
                        <a:solidFill>
                          <a:srgbClr val="0F4876"/>
                        </a:solidFill>
                      </a:rPr>
                      <a:pPr/>
                      <a:t>[CELLREF]</a:t>
                    </a:fld>
                    <a:endParaRPr lang="en-US" b="0" baseline="0">
                      <a:solidFill>
                        <a:srgbClr val="0F4876"/>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1536387902795005"/>
                      <c:h val="0.23991306916813257"/>
                    </c:manualLayout>
                  </c15:layout>
                  <c15:dlblFieldTable>
                    <c15:dlblFTEntry>
                      <c15:txfldGUID>{EE1E1286-7B04-4A04-B88F-5C686C3C2B5B}</c15:txfldGUID>
                      <c15:f>'Slide 9'!$E$19</c15:f>
                      <c15:dlblFieldTableCache>
                        <c:ptCount val="1"/>
                        <c:pt idx="0">
                          <c:v>30%</c:v>
                        </c:pt>
                      </c15:dlblFieldTableCache>
                    </c15:dlblFTEntry>
                  </c15:dlblFieldTable>
                  <c15:showDataLabelsRange val="0"/>
                </c:ext>
                <c:ext xmlns:c16="http://schemas.microsoft.com/office/drawing/2014/chart" uri="{C3380CC4-5D6E-409C-BE32-E72D297353CC}">
                  <c16:uniqueId val="{00000006-C01C-4072-8030-054A48B68A1A}"/>
                </c:ext>
              </c:extLst>
            </c:dLbl>
            <c:dLbl>
              <c:idx val="4"/>
              <c:layout>
                <c:manualLayout>
                  <c:x val="0.12278418521669719"/>
                  <c:y val="0.1462585384280164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C01C-4072-8030-054A48B68A1A}"/>
                </c:ext>
              </c:extLst>
            </c:dLbl>
            <c:dLbl>
              <c:idx val="5"/>
              <c:layout>
                <c:manualLayout>
                  <c:x val="-8.3333333333333332E-3"/>
                  <c:y val="-6.56250000000000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C01C-4072-8030-054A48B68A1A}"/>
                </c:ext>
              </c:extLst>
            </c:dLbl>
            <c:dLbl>
              <c:idx val="6"/>
              <c:layout>
                <c:manualLayout>
                  <c:x val="0.16666666666666666"/>
                  <c:y val="2.18749999999999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C01C-4072-8030-054A48B68A1A}"/>
                </c:ext>
              </c:extLst>
            </c:dLbl>
            <c:spPr>
              <a:noFill/>
              <a:ln>
                <a:noFill/>
              </a:ln>
              <a:effectLst/>
            </c:spPr>
            <c:txPr>
              <a:bodyPr/>
              <a:lstStyle/>
              <a:p>
                <a:pPr>
                  <a:defRPr sz="1100" b="1">
                    <a:solidFill>
                      <a:srgbClr val="0F4876"/>
                    </a:solidFill>
                    <a:latin typeface="+mn-lt"/>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'Slide 9'!$B$16:$B$19</c:f>
              <c:strCache>
                <c:ptCount val="4"/>
                <c:pt idx="0">
                  <c:v>All Other Expenses</c:v>
                </c:pt>
                <c:pt idx="1">
                  <c:v>Depreciation</c:v>
                </c:pt>
                <c:pt idx="2">
                  <c:v>Salaries and Benefits</c:v>
                </c:pt>
                <c:pt idx="3">
                  <c:v>Supplies, Services, and Utilities</c:v>
                </c:pt>
              </c:strCache>
            </c:strRef>
          </c:cat>
          <c:val>
            <c:numRef>
              <c:f>'Slide 9'!$C$16:$C$19</c:f>
              <c:numCache>
                <c:formatCode>_(* #,##0.00_);_(* \(#,##0.00\);_(* "-"??_);_(@_)</c:formatCode>
                <c:ptCount val="4"/>
                <c:pt idx="0">
                  <c:v>-97484782.870000005</c:v>
                </c:pt>
                <c:pt idx="1">
                  <c:v>-62813331.560000002</c:v>
                </c:pt>
                <c:pt idx="2">
                  <c:v>-572884263.49000001</c:v>
                </c:pt>
                <c:pt idx="3">
                  <c:v>-313483645.06</c:v>
                </c:pt>
              </c:numCache>
            </c:numRef>
          </c:val>
          <c:extLst>
            <c:ext xmlns:c16="http://schemas.microsoft.com/office/drawing/2014/chart" uri="{C3380CC4-5D6E-409C-BE32-E72D297353CC}">
              <c16:uniqueId val="{0000000D-C01C-4072-8030-054A48B68A1A}"/>
            </c:ext>
          </c:extLst>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C0467-9585-4E50-B087-9FA0DD48DA2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0E71DF-6979-4EED-9B15-B002A89D4C08}">
      <dgm:prSet phldrT="[Text]" custT="1"/>
      <dgm:spPr/>
      <dgm:t>
        <a:bodyPr/>
        <a:lstStyle/>
        <a:p>
          <a:pPr algn="ctr">
            <a:lnSpc>
              <a:spcPct val="100000"/>
            </a:lnSpc>
          </a:pPr>
          <a:r>
            <a:rPr lang="en-US" sz="1800" b="1">
              <a:solidFill>
                <a:srgbClr val="000000"/>
              </a:solidFill>
            </a:rPr>
            <a:t>On-time Graduation</a:t>
          </a:r>
        </a:p>
      </dgm:t>
    </dgm:pt>
    <dgm:pt modelId="{982D4F00-2E9D-4C7E-B500-2E73C8DE2456}" type="parTrans" cxnId="{F23296F2-48E7-4538-B01C-3EA09CD2F0E8}">
      <dgm:prSet/>
      <dgm:spPr/>
      <dgm:t>
        <a:bodyPr/>
        <a:lstStyle/>
        <a:p>
          <a:endParaRPr lang="en-US"/>
        </a:p>
      </dgm:t>
    </dgm:pt>
    <dgm:pt modelId="{5C6AB6AE-7B6A-40A3-8923-58DE91334443}" type="sibTrans" cxnId="{F23296F2-48E7-4538-B01C-3EA09CD2F0E8}">
      <dgm:prSet/>
      <dgm:spPr/>
      <dgm:t>
        <a:bodyPr/>
        <a:lstStyle/>
        <a:p>
          <a:endParaRPr lang="en-US"/>
        </a:p>
      </dgm:t>
    </dgm:pt>
    <dgm:pt modelId="{1E9A263C-8DA9-4CC9-AA09-84DA2A427E4D}">
      <dgm:prSet phldrT="[Text]" custT="1"/>
      <dgm:spPr/>
      <dgm:t>
        <a:bodyPr/>
        <a:lstStyle/>
        <a:p>
          <a:pPr algn="ctr">
            <a:lnSpc>
              <a:spcPct val="100000"/>
            </a:lnSpc>
          </a:pPr>
          <a:r>
            <a:rPr lang="en-US" sz="1800" b="1">
              <a:solidFill>
                <a:srgbClr val="000000"/>
              </a:solidFill>
            </a:rPr>
            <a:t>Less Student Debt</a:t>
          </a:r>
        </a:p>
      </dgm:t>
    </dgm:pt>
    <dgm:pt modelId="{C2DABA78-B441-4EF7-992B-576EAF20243B}" type="parTrans" cxnId="{FE4003CE-1E65-4232-9ECD-3BA4DE6E0D9B}">
      <dgm:prSet/>
      <dgm:spPr/>
      <dgm:t>
        <a:bodyPr/>
        <a:lstStyle/>
        <a:p>
          <a:endParaRPr lang="en-US"/>
        </a:p>
      </dgm:t>
    </dgm:pt>
    <dgm:pt modelId="{A4AF9EB1-A4EE-4179-BFE2-8FDCBDE08F16}" type="sibTrans" cxnId="{FE4003CE-1E65-4232-9ECD-3BA4DE6E0D9B}">
      <dgm:prSet/>
      <dgm:spPr/>
      <dgm:t>
        <a:bodyPr/>
        <a:lstStyle/>
        <a:p>
          <a:endParaRPr lang="en-US"/>
        </a:p>
      </dgm:t>
    </dgm:pt>
    <dgm:pt modelId="{A26E1E7E-AB76-4DEA-8E6C-EA5442B0F2DF}">
      <dgm:prSet phldrT="[Text]"/>
      <dgm:spPr/>
      <dgm:t>
        <a:bodyPr/>
        <a:lstStyle/>
        <a:p>
          <a:pPr algn="ctr">
            <a:lnSpc>
              <a:spcPct val="100000"/>
            </a:lnSpc>
          </a:pPr>
          <a:r>
            <a:rPr lang="en-US" b="1">
              <a:solidFill>
                <a:srgbClr val="000000"/>
              </a:solidFill>
            </a:rPr>
            <a:t>Lower Cost per Degree</a:t>
          </a:r>
        </a:p>
      </dgm:t>
    </dgm:pt>
    <dgm:pt modelId="{5816FB66-9E97-4F9C-A10A-68A2E354065C}" type="parTrans" cxnId="{21293250-F9E4-449E-9671-B073AA213BDD}">
      <dgm:prSet/>
      <dgm:spPr/>
      <dgm:t>
        <a:bodyPr/>
        <a:lstStyle/>
        <a:p>
          <a:endParaRPr lang="en-US"/>
        </a:p>
      </dgm:t>
    </dgm:pt>
    <dgm:pt modelId="{FB447CD2-D37A-4BCE-BE5A-EDF8E7D7266F}" type="sibTrans" cxnId="{21293250-F9E4-449E-9671-B073AA213BDD}">
      <dgm:prSet/>
      <dgm:spPr/>
      <dgm:t>
        <a:bodyPr/>
        <a:lstStyle/>
        <a:p>
          <a:endParaRPr lang="en-US"/>
        </a:p>
      </dgm:t>
    </dgm:pt>
    <dgm:pt modelId="{310E93A7-D4C1-44B2-8224-A4DB354D5B6E}" type="pres">
      <dgm:prSet presAssocID="{324C0467-9585-4E50-B087-9FA0DD48DA26}" presName="root" presStyleCnt="0">
        <dgm:presLayoutVars>
          <dgm:dir/>
          <dgm:resizeHandles val="exact"/>
        </dgm:presLayoutVars>
      </dgm:prSet>
      <dgm:spPr/>
    </dgm:pt>
    <dgm:pt modelId="{BA68E9A4-3268-4D53-ABAB-67CA3BE01982}" type="pres">
      <dgm:prSet presAssocID="{020E71DF-6979-4EED-9B15-B002A89D4C08}" presName="compNode" presStyleCnt="0"/>
      <dgm:spPr/>
    </dgm:pt>
    <dgm:pt modelId="{D25BF526-A276-49A0-BB74-4356C522FE38}" type="pres">
      <dgm:prSet presAssocID="{020E71DF-6979-4EED-9B15-B002A89D4C08}" presName="bgRect" presStyleLbl="bgShp" presStyleIdx="0" presStyleCnt="3"/>
      <dgm:spPr>
        <a:solidFill>
          <a:srgbClr val="FEC524"/>
        </a:solidFill>
      </dgm:spPr>
    </dgm:pt>
    <dgm:pt modelId="{3427C960-D2D4-4825-A076-CEB70E3F36A8}" type="pres">
      <dgm:prSet presAssocID="{020E71DF-6979-4EED-9B15-B002A89D4C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FE660D60-25ED-4577-A663-11A177E662A6}" type="pres">
      <dgm:prSet presAssocID="{020E71DF-6979-4EED-9B15-B002A89D4C08}" presName="spaceRect" presStyleCnt="0"/>
      <dgm:spPr/>
    </dgm:pt>
    <dgm:pt modelId="{5BCC57CB-F28A-4B73-BFEC-2B6A6D80622C}" type="pres">
      <dgm:prSet presAssocID="{020E71DF-6979-4EED-9B15-B002A89D4C08}" presName="parTx" presStyleLbl="revTx" presStyleIdx="0" presStyleCnt="3" custScaleX="132175" custScaleY="100000" custLinFactNeighborX="-19760" custLinFactNeighborY="364">
        <dgm:presLayoutVars>
          <dgm:chMax val="0"/>
          <dgm:chPref val="0"/>
        </dgm:presLayoutVars>
      </dgm:prSet>
      <dgm:spPr/>
    </dgm:pt>
    <dgm:pt modelId="{9A4E17B6-98A6-466E-B422-5E1DED5A6F55}" type="pres">
      <dgm:prSet presAssocID="{5C6AB6AE-7B6A-40A3-8923-58DE91334443}" presName="sibTrans" presStyleCnt="0"/>
      <dgm:spPr/>
    </dgm:pt>
    <dgm:pt modelId="{8B223265-8289-4F77-9640-C2C87230F4B8}" type="pres">
      <dgm:prSet presAssocID="{1E9A263C-8DA9-4CC9-AA09-84DA2A427E4D}" presName="compNode" presStyleCnt="0"/>
      <dgm:spPr/>
    </dgm:pt>
    <dgm:pt modelId="{6967EFA1-2AAB-4E20-8C51-8777D022D984}" type="pres">
      <dgm:prSet presAssocID="{1E9A263C-8DA9-4CC9-AA09-84DA2A427E4D}" presName="bgRect" presStyleLbl="bgShp" presStyleIdx="1" presStyleCnt="3" custLinFactNeighborX="-13273" custLinFactNeighborY="0"/>
      <dgm:spPr>
        <a:solidFill>
          <a:srgbClr val="FEC524"/>
        </a:solidFill>
      </dgm:spPr>
    </dgm:pt>
    <dgm:pt modelId="{0A991AC3-90D6-4428-B2BF-B63037F19E5F}" type="pres">
      <dgm:prSet presAssocID="{1E9A263C-8DA9-4CC9-AA09-84DA2A427E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A8FA10F-B7C8-4BAC-B1C8-6B6D18C93A34}" type="pres">
      <dgm:prSet presAssocID="{1E9A263C-8DA9-4CC9-AA09-84DA2A427E4D}" presName="spaceRect" presStyleCnt="0"/>
      <dgm:spPr/>
    </dgm:pt>
    <dgm:pt modelId="{00F71FF5-CD50-41EB-92EB-98C3CDE474BB}" type="pres">
      <dgm:prSet presAssocID="{1E9A263C-8DA9-4CC9-AA09-84DA2A427E4D}" presName="parTx" presStyleLbl="revTx" presStyleIdx="1" presStyleCnt="3" custScaleX="100244" custLinFactNeighborX="-17878" custLinFactNeighborY="769">
        <dgm:presLayoutVars>
          <dgm:chMax val="0"/>
          <dgm:chPref val="0"/>
        </dgm:presLayoutVars>
      </dgm:prSet>
      <dgm:spPr/>
    </dgm:pt>
    <dgm:pt modelId="{3EE953DF-2548-412B-814F-72EC32A588A3}" type="pres">
      <dgm:prSet presAssocID="{A4AF9EB1-A4EE-4179-BFE2-8FDCBDE08F16}" presName="sibTrans" presStyleCnt="0"/>
      <dgm:spPr/>
    </dgm:pt>
    <dgm:pt modelId="{7398B70A-F2D1-469C-BF9D-DD5CA168A04C}" type="pres">
      <dgm:prSet presAssocID="{A26E1E7E-AB76-4DEA-8E6C-EA5442B0F2DF}" presName="compNode" presStyleCnt="0"/>
      <dgm:spPr/>
    </dgm:pt>
    <dgm:pt modelId="{9B11FDF9-B535-44D4-9A3D-4EAB1C5F494D}" type="pres">
      <dgm:prSet presAssocID="{A26E1E7E-AB76-4DEA-8E6C-EA5442B0F2DF}" presName="bgRect" presStyleLbl="bgShp" presStyleIdx="2" presStyleCnt="3" custLinFactNeighborX="-1905" custLinFactNeighborY="757"/>
      <dgm:spPr>
        <a:solidFill>
          <a:srgbClr val="FEC524"/>
        </a:solidFill>
      </dgm:spPr>
    </dgm:pt>
    <dgm:pt modelId="{77D84A3E-2876-4139-A5C6-F17ADF1D43D4}" type="pres">
      <dgm:prSet presAssocID="{A26E1E7E-AB76-4DEA-8E6C-EA5442B0F2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4320F396-5AFB-49DD-97AC-4007F27FE2DD}" type="pres">
      <dgm:prSet presAssocID="{A26E1E7E-AB76-4DEA-8E6C-EA5442B0F2DF}" presName="spaceRect" presStyleCnt="0"/>
      <dgm:spPr/>
    </dgm:pt>
    <dgm:pt modelId="{D4B6A88C-A1D6-4D5D-B8C0-AE5B4A5F9D91}" type="pres">
      <dgm:prSet presAssocID="{A26E1E7E-AB76-4DEA-8E6C-EA5442B0F2DF}" presName="parTx" presStyleLbl="revTx" presStyleIdx="2" presStyleCnt="3" custLinFactNeighborX="-18819" custLinFactNeighborY="658">
        <dgm:presLayoutVars>
          <dgm:chMax val="0"/>
          <dgm:chPref val="0"/>
        </dgm:presLayoutVars>
      </dgm:prSet>
      <dgm:spPr/>
    </dgm:pt>
  </dgm:ptLst>
  <dgm:cxnLst>
    <dgm:cxn modelId="{3A8A2A47-0320-4548-BA8B-0255CBFCC0B8}" type="presOf" srcId="{A26E1E7E-AB76-4DEA-8E6C-EA5442B0F2DF}" destId="{D4B6A88C-A1D6-4D5D-B8C0-AE5B4A5F9D91}" srcOrd="0" destOrd="0" presId="urn:microsoft.com/office/officeart/2018/2/layout/IconVerticalSolidList"/>
    <dgm:cxn modelId="{21293250-F9E4-449E-9671-B073AA213BDD}" srcId="{324C0467-9585-4E50-B087-9FA0DD48DA26}" destId="{A26E1E7E-AB76-4DEA-8E6C-EA5442B0F2DF}" srcOrd="2" destOrd="0" parTransId="{5816FB66-9E97-4F9C-A10A-68A2E354065C}" sibTransId="{FB447CD2-D37A-4BCE-BE5A-EDF8E7D7266F}"/>
    <dgm:cxn modelId="{31D375A9-5B29-4DD9-88BB-D0109AE3AA3E}" type="presOf" srcId="{020E71DF-6979-4EED-9B15-B002A89D4C08}" destId="{5BCC57CB-F28A-4B73-BFEC-2B6A6D80622C}" srcOrd="0" destOrd="0" presId="urn:microsoft.com/office/officeart/2018/2/layout/IconVerticalSolidList"/>
    <dgm:cxn modelId="{DBB239CD-4D8F-4859-96C6-55F22B3A2F9F}" type="presOf" srcId="{324C0467-9585-4E50-B087-9FA0DD48DA26}" destId="{310E93A7-D4C1-44B2-8224-A4DB354D5B6E}" srcOrd="0" destOrd="0" presId="urn:microsoft.com/office/officeart/2018/2/layout/IconVerticalSolidList"/>
    <dgm:cxn modelId="{FE4003CE-1E65-4232-9ECD-3BA4DE6E0D9B}" srcId="{324C0467-9585-4E50-B087-9FA0DD48DA26}" destId="{1E9A263C-8DA9-4CC9-AA09-84DA2A427E4D}" srcOrd="1" destOrd="0" parTransId="{C2DABA78-B441-4EF7-992B-576EAF20243B}" sibTransId="{A4AF9EB1-A4EE-4179-BFE2-8FDCBDE08F16}"/>
    <dgm:cxn modelId="{E54E5EDD-103D-468C-8BF1-F11A1FD947DA}" type="presOf" srcId="{1E9A263C-8DA9-4CC9-AA09-84DA2A427E4D}" destId="{00F71FF5-CD50-41EB-92EB-98C3CDE474BB}" srcOrd="0" destOrd="0" presId="urn:microsoft.com/office/officeart/2018/2/layout/IconVerticalSolidList"/>
    <dgm:cxn modelId="{F23296F2-48E7-4538-B01C-3EA09CD2F0E8}" srcId="{324C0467-9585-4E50-B087-9FA0DD48DA26}" destId="{020E71DF-6979-4EED-9B15-B002A89D4C08}" srcOrd="0" destOrd="0" parTransId="{982D4F00-2E9D-4C7E-B500-2E73C8DE2456}" sibTransId="{5C6AB6AE-7B6A-40A3-8923-58DE91334443}"/>
    <dgm:cxn modelId="{F1C1CC35-E331-44A9-AF81-1281F944891C}" type="presParOf" srcId="{310E93A7-D4C1-44B2-8224-A4DB354D5B6E}" destId="{BA68E9A4-3268-4D53-ABAB-67CA3BE01982}" srcOrd="0" destOrd="0" presId="urn:microsoft.com/office/officeart/2018/2/layout/IconVerticalSolidList"/>
    <dgm:cxn modelId="{30FBCC26-DD6D-45B1-ADAE-100DE1A59342}" type="presParOf" srcId="{BA68E9A4-3268-4D53-ABAB-67CA3BE01982}" destId="{D25BF526-A276-49A0-BB74-4356C522FE38}" srcOrd="0" destOrd="0" presId="urn:microsoft.com/office/officeart/2018/2/layout/IconVerticalSolidList"/>
    <dgm:cxn modelId="{55F0C98E-E17C-4189-AF98-3F8540B38F30}" type="presParOf" srcId="{BA68E9A4-3268-4D53-ABAB-67CA3BE01982}" destId="{3427C960-D2D4-4825-A076-CEB70E3F36A8}" srcOrd="1" destOrd="0" presId="urn:microsoft.com/office/officeart/2018/2/layout/IconVerticalSolidList"/>
    <dgm:cxn modelId="{7717D845-D561-4E23-A163-3B8212C1E3E4}" type="presParOf" srcId="{BA68E9A4-3268-4D53-ABAB-67CA3BE01982}" destId="{FE660D60-25ED-4577-A663-11A177E662A6}" srcOrd="2" destOrd="0" presId="urn:microsoft.com/office/officeart/2018/2/layout/IconVerticalSolidList"/>
    <dgm:cxn modelId="{B7182A71-A702-4400-A53F-97BC1497F8F8}" type="presParOf" srcId="{BA68E9A4-3268-4D53-ABAB-67CA3BE01982}" destId="{5BCC57CB-F28A-4B73-BFEC-2B6A6D80622C}" srcOrd="3" destOrd="0" presId="urn:microsoft.com/office/officeart/2018/2/layout/IconVerticalSolidList"/>
    <dgm:cxn modelId="{66E2D9F5-DAA0-447C-B7ED-A2CEE6880475}" type="presParOf" srcId="{310E93A7-D4C1-44B2-8224-A4DB354D5B6E}" destId="{9A4E17B6-98A6-466E-B422-5E1DED5A6F55}" srcOrd="1" destOrd="0" presId="urn:microsoft.com/office/officeart/2018/2/layout/IconVerticalSolidList"/>
    <dgm:cxn modelId="{389948D3-8D86-4121-9557-F2FA8CE9A5A7}" type="presParOf" srcId="{310E93A7-D4C1-44B2-8224-A4DB354D5B6E}" destId="{8B223265-8289-4F77-9640-C2C87230F4B8}" srcOrd="2" destOrd="0" presId="urn:microsoft.com/office/officeart/2018/2/layout/IconVerticalSolidList"/>
    <dgm:cxn modelId="{82A28E23-13B2-4858-BA1D-1EC5C50E7005}" type="presParOf" srcId="{8B223265-8289-4F77-9640-C2C87230F4B8}" destId="{6967EFA1-2AAB-4E20-8C51-8777D022D984}" srcOrd="0" destOrd="0" presId="urn:microsoft.com/office/officeart/2018/2/layout/IconVerticalSolidList"/>
    <dgm:cxn modelId="{D6FA7F55-17C9-4C44-BFD9-21A08B55282F}" type="presParOf" srcId="{8B223265-8289-4F77-9640-C2C87230F4B8}" destId="{0A991AC3-90D6-4428-B2BF-B63037F19E5F}" srcOrd="1" destOrd="0" presId="urn:microsoft.com/office/officeart/2018/2/layout/IconVerticalSolidList"/>
    <dgm:cxn modelId="{FBAD3C50-4534-406B-BAD5-028C8E828428}" type="presParOf" srcId="{8B223265-8289-4F77-9640-C2C87230F4B8}" destId="{9A8FA10F-B7C8-4BAC-B1C8-6B6D18C93A34}" srcOrd="2" destOrd="0" presId="urn:microsoft.com/office/officeart/2018/2/layout/IconVerticalSolidList"/>
    <dgm:cxn modelId="{24D37EB5-6423-4111-83E7-D0A16E191A20}" type="presParOf" srcId="{8B223265-8289-4F77-9640-C2C87230F4B8}" destId="{00F71FF5-CD50-41EB-92EB-98C3CDE474BB}" srcOrd="3" destOrd="0" presId="urn:microsoft.com/office/officeart/2018/2/layout/IconVerticalSolidList"/>
    <dgm:cxn modelId="{84C69D64-5986-4F9A-B403-CA1C52BC5448}" type="presParOf" srcId="{310E93A7-D4C1-44B2-8224-A4DB354D5B6E}" destId="{3EE953DF-2548-412B-814F-72EC32A588A3}" srcOrd="3" destOrd="0" presId="urn:microsoft.com/office/officeart/2018/2/layout/IconVerticalSolidList"/>
    <dgm:cxn modelId="{D37002A0-9C39-4ED4-8A6F-237289651045}" type="presParOf" srcId="{310E93A7-D4C1-44B2-8224-A4DB354D5B6E}" destId="{7398B70A-F2D1-469C-BF9D-DD5CA168A04C}" srcOrd="4" destOrd="0" presId="urn:microsoft.com/office/officeart/2018/2/layout/IconVerticalSolidList"/>
    <dgm:cxn modelId="{A75E89B4-AFDC-4F62-91B1-04B9DEE03B12}" type="presParOf" srcId="{7398B70A-F2D1-469C-BF9D-DD5CA168A04C}" destId="{9B11FDF9-B535-44D4-9A3D-4EAB1C5F494D}" srcOrd="0" destOrd="0" presId="urn:microsoft.com/office/officeart/2018/2/layout/IconVerticalSolidList"/>
    <dgm:cxn modelId="{8192698A-46F9-4627-8A4A-0EEE053CE460}" type="presParOf" srcId="{7398B70A-F2D1-469C-BF9D-DD5CA168A04C}" destId="{77D84A3E-2876-4139-A5C6-F17ADF1D43D4}" srcOrd="1" destOrd="0" presId="urn:microsoft.com/office/officeart/2018/2/layout/IconVerticalSolidList"/>
    <dgm:cxn modelId="{5AAA5172-5C89-4941-A2A8-7145CCA3A839}" type="presParOf" srcId="{7398B70A-F2D1-469C-BF9D-DD5CA168A04C}" destId="{4320F396-5AFB-49DD-97AC-4007F27FE2DD}" srcOrd="2" destOrd="0" presId="urn:microsoft.com/office/officeart/2018/2/layout/IconVerticalSolidList"/>
    <dgm:cxn modelId="{8A333384-C769-47AE-B5C9-62A20680E500}" type="presParOf" srcId="{7398B70A-F2D1-469C-BF9D-DD5CA168A04C}" destId="{D4B6A88C-A1D6-4D5D-B8C0-AE5B4A5F9D91}"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7724FB-30DD-4C94-91EF-06659309A4CA}" type="doc">
      <dgm:prSet loTypeId="urn:microsoft.com/office/officeart/2005/8/layout/matrix2" loCatId="matrix" qsTypeId="urn:microsoft.com/office/officeart/2005/8/quickstyle/simple1" qsCatId="simple" csTypeId="urn:microsoft.com/office/officeart/2005/8/colors/accent0_3" csCatId="mainScheme" phldr="1"/>
      <dgm:spPr/>
      <dgm:t>
        <a:bodyPr/>
        <a:lstStyle/>
        <a:p>
          <a:endParaRPr lang="en-US"/>
        </a:p>
      </dgm:t>
    </dgm:pt>
    <dgm:pt modelId="{F4E0CF26-29BA-4055-8CA1-CE6348708B6C}">
      <dgm:prSet custT="1"/>
      <dgm:spPr/>
      <dgm:t>
        <a:bodyPr/>
        <a:lstStyle/>
        <a:p>
          <a:pPr marL="0" lvl="0" algn="ctr" defTabSz="889000">
            <a:lnSpc>
              <a:spcPct val="90000"/>
            </a:lnSpc>
            <a:spcBef>
              <a:spcPct val="0"/>
            </a:spcBef>
            <a:spcAft>
              <a:spcPts val="0"/>
            </a:spcAft>
            <a:buNone/>
          </a:pPr>
          <a:r>
            <a:rPr lang="en-US" sz="2000" b="1" kern="1200">
              <a:solidFill>
                <a:srgbClr val="FFC03C"/>
              </a:solidFill>
            </a:rPr>
            <a:t>Viability Ratio </a:t>
          </a:r>
        </a:p>
        <a:p>
          <a:pPr marL="0" lvl="0" algn="ctr" defTabSz="889000">
            <a:lnSpc>
              <a:spcPct val="90000"/>
            </a:lnSpc>
            <a:spcBef>
              <a:spcPct val="0"/>
            </a:spcBef>
            <a:spcAft>
              <a:spcPct val="35000"/>
            </a:spcAft>
            <a:buNone/>
          </a:pPr>
          <a:r>
            <a:rPr lang="en-US" sz="2000" b="1" kern="1200">
              <a:solidFill>
                <a:srgbClr val="FFC03C"/>
              </a:solidFill>
            </a:rPr>
            <a:t>(35%) </a:t>
          </a:r>
        </a:p>
        <a:p>
          <a:pPr marL="0" lvl="0" algn="ctr" defTabSz="889000">
            <a:lnSpc>
              <a:spcPct val="90000"/>
            </a:lnSpc>
            <a:spcBef>
              <a:spcPct val="0"/>
            </a:spcBef>
            <a:spcAft>
              <a:spcPct val="35000"/>
            </a:spcAft>
            <a:buNone/>
          </a:pPr>
          <a:r>
            <a:rPr lang="en-US" sz="1800" b="1" kern="1200">
              <a:solidFill>
                <a:srgbClr val="FFFFFF"/>
              </a:solidFill>
              <a:effectLst/>
              <a:latin typeface="Calibri" panose="020F0502020204030204"/>
              <a:ea typeface="+mn-ea"/>
              <a:cs typeface="+mn-cs"/>
            </a:rPr>
            <a:t>Can the institution cover its debts?</a:t>
          </a:r>
        </a:p>
        <a:p>
          <a:pPr marL="0" lvl="0" algn="ctr" defTabSz="889000">
            <a:lnSpc>
              <a:spcPct val="90000"/>
            </a:lnSpc>
            <a:spcBef>
              <a:spcPct val="0"/>
            </a:spcBef>
            <a:spcAft>
              <a:spcPts val="0"/>
            </a:spcAft>
            <a:buNone/>
          </a:pPr>
          <a:r>
            <a:rPr lang="en-US" sz="1400" kern="1200">
              <a:solidFill>
                <a:srgbClr val="FFFFFF"/>
              </a:solidFill>
              <a:latin typeface="Calibri" panose="020F0502020204030204"/>
              <a:ea typeface="+mn-ea"/>
              <a:cs typeface="+mn-cs"/>
            </a:rPr>
            <a:t>Expendable Net Position/</a:t>
          </a:r>
        </a:p>
        <a:p>
          <a:pPr marL="0" lvl="0" algn="ctr" defTabSz="889000">
            <a:lnSpc>
              <a:spcPct val="90000"/>
            </a:lnSpc>
            <a:spcBef>
              <a:spcPct val="0"/>
            </a:spcBef>
            <a:spcAft>
              <a:spcPts val="0"/>
            </a:spcAft>
            <a:buNone/>
          </a:pPr>
          <a:r>
            <a:rPr lang="en-US" sz="1400" kern="1200">
              <a:solidFill>
                <a:srgbClr val="FFFFFF"/>
              </a:solidFill>
              <a:latin typeface="Calibri" panose="020F0502020204030204"/>
              <a:ea typeface="+mn-ea"/>
              <a:cs typeface="+mn-cs"/>
            </a:rPr>
            <a:t>Plant-Related Debt</a:t>
          </a:r>
        </a:p>
      </dgm:t>
    </dgm:pt>
    <dgm:pt modelId="{48B9298E-8CE8-4EA5-8053-7B8A3057EBD7}" type="parTrans" cxnId="{11A53C52-2396-4F1D-8DDE-66D688DC5D5A}">
      <dgm:prSet/>
      <dgm:spPr/>
      <dgm:t>
        <a:bodyPr/>
        <a:lstStyle/>
        <a:p>
          <a:endParaRPr lang="en-US"/>
        </a:p>
      </dgm:t>
    </dgm:pt>
    <dgm:pt modelId="{6BA6C728-F0D4-4B30-87CB-9BF507495699}" type="sibTrans" cxnId="{11A53C52-2396-4F1D-8DDE-66D688DC5D5A}">
      <dgm:prSet/>
      <dgm:spPr/>
      <dgm:t>
        <a:bodyPr/>
        <a:lstStyle/>
        <a:p>
          <a:endParaRPr lang="en-US"/>
        </a:p>
      </dgm:t>
    </dgm:pt>
    <dgm:pt modelId="{8FB3EFF1-ACE1-406A-B318-38214B068A04}">
      <dgm:prSet custT="1"/>
      <dgm:spPr/>
      <dgm:t>
        <a:bodyPr/>
        <a:lstStyle/>
        <a:p>
          <a:pPr algn="ctr">
            <a:spcAft>
              <a:spcPct val="35000"/>
            </a:spcAft>
          </a:pPr>
          <a:r>
            <a:rPr lang="en-US" sz="2000" b="1" kern="1200">
              <a:solidFill>
                <a:srgbClr val="FFC03C"/>
              </a:solidFill>
              <a:latin typeface="Calibri" panose="020F0502020204030204"/>
              <a:ea typeface="+mn-ea"/>
              <a:cs typeface="+mn-cs"/>
            </a:rPr>
            <a:t>Return on Net Position Ratio (20%) </a:t>
          </a:r>
        </a:p>
        <a:p>
          <a:pPr algn="ctr">
            <a:spcAft>
              <a:spcPct val="35000"/>
            </a:spcAft>
          </a:pPr>
          <a:r>
            <a:rPr lang="en-US" sz="1800" b="1" kern="1200">
              <a:solidFill>
                <a:srgbClr val="FFFFFF"/>
              </a:solidFill>
              <a:effectLst/>
              <a:latin typeface="Calibri" panose="020F0502020204030204"/>
              <a:ea typeface="+mn-ea"/>
              <a:cs typeface="+mn-cs"/>
            </a:rPr>
            <a:t>Is the institution’s financial strength improving?</a:t>
          </a:r>
        </a:p>
        <a:p>
          <a:pPr algn="ctr">
            <a:spcAft>
              <a:spcPts val="0"/>
            </a:spcAft>
          </a:pPr>
          <a:r>
            <a:rPr lang="en-US" sz="1400" kern="1200">
              <a:solidFill>
                <a:srgbClr val="FFFFFF"/>
              </a:solidFill>
              <a:latin typeface="Calibri" panose="020F0502020204030204"/>
              <a:ea typeface="+mn-ea"/>
              <a:cs typeface="+mn-cs"/>
            </a:rPr>
            <a:t>Change in Net Position/</a:t>
          </a:r>
        </a:p>
        <a:p>
          <a:pPr algn="ctr">
            <a:spcAft>
              <a:spcPts val="0"/>
            </a:spcAft>
          </a:pPr>
          <a:r>
            <a:rPr lang="en-US" sz="1400" kern="1200">
              <a:solidFill>
                <a:srgbClr val="FFFFFF"/>
              </a:solidFill>
              <a:latin typeface="Calibri" panose="020F0502020204030204"/>
              <a:ea typeface="+mn-ea"/>
              <a:cs typeface="+mn-cs"/>
            </a:rPr>
            <a:t>Total Net Position</a:t>
          </a:r>
        </a:p>
      </dgm:t>
    </dgm:pt>
    <dgm:pt modelId="{F613C668-6688-4B25-A6F6-5D9E30250014}" type="parTrans" cxnId="{303CD45A-7AF6-45C0-A1AB-F7CD7D4FF111}">
      <dgm:prSet/>
      <dgm:spPr/>
      <dgm:t>
        <a:bodyPr/>
        <a:lstStyle/>
        <a:p>
          <a:endParaRPr lang="en-US"/>
        </a:p>
      </dgm:t>
    </dgm:pt>
    <dgm:pt modelId="{E7E4E01C-6654-4C75-AB47-692A9E142BAE}" type="sibTrans" cxnId="{303CD45A-7AF6-45C0-A1AB-F7CD7D4FF111}">
      <dgm:prSet/>
      <dgm:spPr/>
      <dgm:t>
        <a:bodyPr/>
        <a:lstStyle/>
        <a:p>
          <a:endParaRPr lang="en-US"/>
        </a:p>
      </dgm:t>
    </dgm:pt>
    <dgm:pt modelId="{530064F4-21D9-467D-971E-72FA94499765}">
      <dgm:prSet custT="1"/>
      <dgm:spPr/>
      <dgm:t>
        <a:bodyPr/>
        <a:lstStyle/>
        <a:p>
          <a:pPr algn="ctr">
            <a:spcAft>
              <a:spcPct val="35000"/>
            </a:spcAft>
          </a:pPr>
          <a:r>
            <a:rPr lang="en-US" sz="2000" b="1" kern="1200">
              <a:solidFill>
                <a:srgbClr val="FFC03C"/>
              </a:solidFill>
            </a:rPr>
            <a:t>Net Operating Revenues Ratio (10%) </a:t>
          </a:r>
        </a:p>
        <a:p>
          <a:pPr algn="ctr">
            <a:spcAft>
              <a:spcPct val="35000"/>
            </a:spcAft>
          </a:pPr>
          <a:r>
            <a:rPr lang="en-US" sz="1800" b="1" kern="1200">
              <a:solidFill>
                <a:srgbClr val="FFFFFF"/>
              </a:solidFill>
              <a:effectLst/>
              <a:latin typeface="Calibri" panose="020F0502020204030204"/>
              <a:ea typeface="+mn-ea"/>
              <a:cs typeface="+mn-cs"/>
            </a:rPr>
            <a:t>Is the institution living within its means?</a:t>
          </a:r>
        </a:p>
        <a:p>
          <a:pPr algn="ctr">
            <a:spcAft>
              <a:spcPts val="0"/>
            </a:spcAft>
          </a:pPr>
          <a:r>
            <a:rPr lang="en-US" sz="1400" kern="1200">
              <a:solidFill>
                <a:srgbClr val="FFFFFF"/>
              </a:solidFill>
              <a:latin typeface="Calibri" panose="020F0502020204030204"/>
              <a:ea typeface="+mn-ea"/>
              <a:cs typeface="+mn-cs"/>
            </a:rPr>
            <a:t>Net Operating Income/</a:t>
          </a:r>
        </a:p>
        <a:p>
          <a:pPr algn="ctr">
            <a:spcAft>
              <a:spcPts val="0"/>
            </a:spcAft>
          </a:pPr>
          <a:r>
            <a:rPr lang="en-US" sz="1400" kern="1200">
              <a:solidFill>
                <a:srgbClr val="FFFFFF"/>
              </a:solidFill>
              <a:latin typeface="Calibri" panose="020F0502020204030204"/>
              <a:ea typeface="+mn-ea"/>
              <a:cs typeface="+mn-cs"/>
            </a:rPr>
            <a:t>Total Operating Income</a:t>
          </a:r>
        </a:p>
      </dgm:t>
    </dgm:pt>
    <dgm:pt modelId="{83830C0B-4E8D-467A-A306-8462A8A21EDF}" type="parTrans" cxnId="{8CF99B1A-DAF8-44A7-9289-879A0BD925BC}">
      <dgm:prSet/>
      <dgm:spPr/>
      <dgm:t>
        <a:bodyPr/>
        <a:lstStyle/>
        <a:p>
          <a:endParaRPr lang="en-US"/>
        </a:p>
      </dgm:t>
    </dgm:pt>
    <dgm:pt modelId="{8339AD86-23D2-4178-A5A4-6AF153C3576A}" type="sibTrans" cxnId="{8CF99B1A-DAF8-44A7-9289-879A0BD925BC}">
      <dgm:prSet/>
      <dgm:spPr/>
      <dgm:t>
        <a:bodyPr/>
        <a:lstStyle/>
        <a:p>
          <a:endParaRPr lang="en-US"/>
        </a:p>
      </dgm:t>
    </dgm:pt>
    <dgm:pt modelId="{DD2D6B3B-E10B-4848-8C14-383AEC3D01E0}">
      <dgm:prSet custT="1"/>
      <dgm:spPr/>
      <dgm:t>
        <a:bodyPr/>
        <a:lstStyle/>
        <a:p>
          <a:pPr>
            <a:spcAft>
              <a:spcPts val="0"/>
            </a:spcAft>
          </a:pPr>
          <a:r>
            <a:rPr lang="en-US" sz="2000" b="1">
              <a:solidFill>
                <a:srgbClr val="FFC03C"/>
              </a:solidFill>
            </a:rPr>
            <a:t>Primary Reserve Ratio </a:t>
          </a:r>
        </a:p>
        <a:p>
          <a:pPr>
            <a:spcAft>
              <a:spcPct val="35000"/>
            </a:spcAft>
          </a:pPr>
          <a:r>
            <a:rPr lang="en-US" sz="2000" b="1">
              <a:solidFill>
                <a:srgbClr val="FFC03C"/>
              </a:solidFill>
            </a:rPr>
            <a:t>(35%)</a:t>
          </a:r>
        </a:p>
        <a:p>
          <a:pPr>
            <a:spcAft>
              <a:spcPct val="35000"/>
            </a:spcAft>
          </a:pPr>
          <a:r>
            <a:rPr lang="en-US" sz="1800" b="1">
              <a:solidFill>
                <a:srgbClr val="FFFFFF"/>
              </a:solidFill>
              <a:effectLst/>
              <a:latin typeface="+mn-lt"/>
              <a:ea typeface="+mn-ea"/>
              <a:cs typeface="+mn-cs"/>
            </a:rPr>
            <a:t>How much does the institution have in reserve?</a:t>
          </a:r>
        </a:p>
        <a:p>
          <a:pPr>
            <a:spcAft>
              <a:spcPts val="0"/>
            </a:spcAft>
          </a:pPr>
          <a:r>
            <a:rPr lang="en-US" sz="1400">
              <a:solidFill>
                <a:srgbClr val="FFFFFF"/>
              </a:solidFill>
            </a:rPr>
            <a:t>Expendable Net Position/</a:t>
          </a:r>
        </a:p>
        <a:p>
          <a:pPr>
            <a:spcAft>
              <a:spcPts val="0"/>
            </a:spcAft>
          </a:pPr>
          <a:r>
            <a:rPr lang="en-US" sz="1400">
              <a:solidFill>
                <a:srgbClr val="FFFFFF"/>
              </a:solidFill>
            </a:rPr>
            <a:t>Total Expenses</a:t>
          </a:r>
          <a:endParaRPr lang="en-US" sz="1400" b="1">
            <a:solidFill>
              <a:srgbClr val="FFFFFF"/>
            </a:solidFill>
            <a:effectLst/>
            <a:latin typeface="+mn-lt"/>
            <a:ea typeface="+mn-ea"/>
            <a:cs typeface="+mn-cs"/>
          </a:endParaRPr>
        </a:p>
      </dgm:t>
    </dgm:pt>
    <dgm:pt modelId="{36730331-007E-4A5A-9AF4-D2248788D7D0}" type="sibTrans" cxnId="{07356ACA-659E-4CC7-9DFA-B663326AAA03}">
      <dgm:prSet/>
      <dgm:spPr/>
      <dgm:t>
        <a:bodyPr/>
        <a:lstStyle/>
        <a:p>
          <a:endParaRPr lang="en-US"/>
        </a:p>
      </dgm:t>
    </dgm:pt>
    <dgm:pt modelId="{866E5AB4-81B7-40DE-A069-40869D858CDF}" type="parTrans" cxnId="{07356ACA-659E-4CC7-9DFA-B663326AAA03}">
      <dgm:prSet/>
      <dgm:spPr/>
      <dgm:t>
        <a:bodyPr/>
        <a:lstStyle/>
        <a:p>
          <a:endParaRPr lang="en-US"/>
        </a:p>
      </dgm:t>
    </dgm:pt>
    <dgm:pt modelId="{715FEBC2-6B1F-4942-80E3-34FACF918F57}" type="pres">
      <dgm:prSet presAssocID="{E07724FB-30DD-4C94-91EF-06659309A4CA}" presName="matrix" presStyleCnt="0">
        <dgm:presLayoutVars>
          <dgm:chMax val="1"/>
          <dgm:dir/>
          <dgm:resizeHandles val="exact"/>
        </dgm:presLayoutVars>
      </dgm:prSet>
      <dgm:spPr/>
    </dgm:pt>
    <dgm:pt modelId="{35DB931D-5A92-431E-BF46-FD3F698EF7C4}" type="pres">
      <dgm:prSet presAssocID="{E07724FB-30DD-4C94-91EF-06659309A4CA}" presName="axisShape" presStyleLbl="bgShp" presStyleIdx="0" presStyleCnt="1" custScaleX="162824"/>
      <dgm:spPr/>
    </dgm:pt>
    <dgm:pt modelId="{C112FE34-89DD-4E56-A500-DEA6B4CBBF7E}" type="pres">
      <dgm:prSet presAssocID="{E07724FB-30DD-4C94-91EF-06659309A4CA}" presName="rect1" presStyleLbl="node1" presStyleIdx="0" presStyleCnt="4" custScaleX="173967" custLinFactNeighborX="-37996" custLinFactNeighborY="510">
        <dgm:presLayoutVars>
          <dgm:chMax val="0"/>
          <dgm:chPref val="0"/>
          <dgm:bulletEnabled val="1"/>
        </dgm:presLayoutVars>
      </dgm:prSet>
      <dgm:spPr/>
    </dgm:pt>
    <dgm:pt modelId="{B5DB70EE-8608-46D4-AF96-EC823DE272F7}" type="pres">
      <dgm:prSet presAssocID="{E07724FB-30DD-4C94-91EF-06659309A4CA}" presName="rect2" presStyleLbl="node1" presStyleIdx="1" presStyleCnt="4" custScaleX="177481" custLinFactNeighborX="40825" custLinFactNeighborY="510">
        <dgm:presLayoutVars>
          <dgm:chMax val="0"/>
          <dgm:chPref val="0"/>
          <dgm:bulletEnabled val="1"/>
        </dgm:presLayoutVars>
      </dgm:prSet>
      <dgm:spPr/>
    </dgm:pt>
    <dgm:pt modelId="{4973560D-6076-4824-A3C3-7721B01B9AC1}" type="pres">
      <dgm:prSet presAssocID="{E07724FB-30DD-4C94-91EF-06659309A4CA}" presName="rect3" presStyleLbl="node1" presStyleIdx="2" presStyleCnt="4" custScaleX="172628" custLinFactNeighborX="-37893" custLinFactNeighborY="-2297">
        <dgm:presLayoutVars>
          <dgm:chMax val="0"/>
          <dgm:chPref val="0"/>
          <dgm:bulletEnabled val="1"/>
        </dgm:presLayoutVars>
      </dgm:prSet>
      <dgm:spPr/>
    </dgm:pt>
    <dgm:pt modelId="{23127504-0F59-4FBE-BF65-5A90437B9A2C}" type="pres">
      <dgm:prSet presAssocID="{E07724FB-30DD-4C94-91EF-06659309A4CA}" presName="rect4" presStyleLbl="node1" presStyleIdx="3" presStyleCnt="4" custScaleX="177783" custLinFactNeighborX="40093" custLinFactNeighborY="-1529">
        <dgm:presLayoutVars>
          <dgm:chMax val="0"/>
          <dgm:chPref val="0"/>
          <dgm:bulletEnabled val="1"/>
        </dgm:presLayoutVars>
      </dgm:prSet>
      <dgm:spPr/>
    </dgm:pt>
  </dgm:ptLst>
  <dgm:cxnLst>
    <dgm:cxn modelId="{8CF99B1A-DAF8-44A7-9289-879A0BD925BC}" srcId="{E07724FB-30DD-4C94-91EF-06659309A4CA}" destId="{530064F4-21D9-467D-971E-72FA94499765}" srcOrd="3" destOrd="0" parTransId="{83830C0B-4E8D-467A-A306-8462A8A21EDF}" sibTransId="{8339AD86-23D2-4178-A5A4-6AF153C3576A}"/>
    <dgm:cxn modelId="{36283329-3DD5-4EC3-91FB-EA29E92306A0}" type="presOf" srcId="{E07724FB-30DD-4C94-91EF-06659309A4CA}" destId="{715FEBC2-6B1F-4942-80E3-34FACF918F57}" srcOrd="0" destOrd="0" presId="urn:microsoft.com/office/officeart/2005/8/layout/matrix2"/>
    <dgm:cxn modelId="{8DB46D49-25D2-46C5-97E9-A20298D4CB42}" type="presOf" srcId="{530064F4-21D9-467D-971E-72FA94499765}" destId="{23127504-0F59-4FBE-BF65-5A90437B9A2C}" srcOrd="0" destOrd="0" presId="urn:microsoft.com/office/officeart/2005/8/layout/matrix2"/>
    <dgm:cxn modelId="{11A53C52-2396-4F1D-8DDE-66D688DC5D5A}" srcId="{E07724FB-30DD-4C94-91EF-06659309A4CA}" destId="{F4E0CF26-29BA-4055-8CA1-CE6348708B6C}" srcOrd="1" destOrd="0" parTransId="{48B9298E-8CE8-4EA5-8053-7B8A3057EBD7}" sibTransId="{6BA6C728-F0D4-4B30-87CB-9BF507495699}"/>
    <dgm:cxn modelId="{303CD45A-7AF6-45C0-A1AB-F7CD7D4FF111}" srcId="{E07724FB-30DD-4C94-91EF-06659309A4CA}" destId="{8FB3EFF1-ACE1-406A-B318-38214B068A04}" srcOrd="2" destOrd="0" parTransId="{F613C668-6688-4B25-A6F6-5D9E30250014}" sibTransId="{E7E4E01C-6654-4C75-AB47-692A9E142BAE}"/>
    <dgm:cxn modelId="{07356ACA-659E-4CC7-9DFA-B663326AAA03}" srcId="{E07724FB-30DD-4C94-91EF-06659309A4CA}" destId="{DD2D6B3B-E10B-4848-8C14-383AEC3D01E0}" srcOrd="0" destOrd="0" parTransId="{866E5AB4-81B7-40DE-A069-40869D858CDF}" sibTransId="{36730331-007E-4A5A-9AF4-D2248788D7D0}"/>
    <dgm:cxn modelId="{B94444D8-5CAE-4E8D-B7D8-728F1267BDC7}" type="presOf" srcId="{8FB3EFF1-ACE1-406A-B318-38214B068A04}" destId="{4973560D-6076-4824-A3C3-7721B01B9AC1}" srcOrd="0" destOrd="0" presId="urn:microsoft.com/office/officeart/2005/8/layout/matrix2"/>
    <dgm:cxn modelId="{EAE864EC-1E43-4532-97F6-766316779580}" type="presOf" srcId="{F4E0CF26-29BA-4055-8CA1-CE6348708B6C}" destId="{B5DB70EE-8608-46D4-AF96-EC823DE272F7}" srcOrd="0" destOrd="0" presId="urn:microsoft.com/office/officeart/2005/8/layout/matrix2"/>
    <dgm:cxn modelId="{37E94BFD-71DE-4798-A6B7-27A7B669517C}" type="presOf" srcId="{DD2D6B3B-E10B-4848-8C14-383AEC3D01E0}" destId="{C112FE34-89DD-4E56-A500-DEA6B4CBBF7E}" srcOrd="0" destOrd="0" presId="urn:microsoft.com/office/officeart/2005/8/layout/matrix2"/>
    <dgm:cxn modelId="{86A595E0-BDC6-4B03-A914-F6765A5014BE}" type="presParOf" srcId="{715FEBC2-6B1F-4942-80E3-34FACF918F57}" destId="{35DB931D-5A92-431E-BF46-FD3F698EF7C4}" srcOrd="0" destOrd="0" presId="urn:microsoft.com/office/officeart/2005/8/layout/matrix2"/>
    <dgm:cxn modelId="{749A6CBF-DB3A-413C-8FF7-7D02959C9D76}" type="presParOf" srcId="{715FEBC2-6B1F-4942-80E3-34FACF918F57}" destId="{C112FE34-89DD-4E56-A500-DEA6B4CBBF7E}" srcOrd="1" destOrd="0" presId="urn:microsoft.com/office/officeart/2005/8/layout/matrix2"/>
    <dgm:cxn modelId="{114EDEA8-3984-4A18-A911-331AD64FCD28}" type="presParOf" srcId="{715FEBC2-6B1F-4942-80E3-34FACF918F57}" destId="{B5DB70EE-8608-46D4-AF96-EC823DE272F7}" srcOrd="2" destOrd="0" presId="urn:microsoft.com/office/officeart/2005/8/layout/matrix2"/>
    <dgm:cxn modelId="{0AA61FDC-F494-4E7F-8F89-8DCAD949314B}" type="presParOf" srcId="{715FEBC2-6B1F-4942-80E3-34FACF918F57}" destId="{4973560D-6076-4824-A3C3-7721B01B9AC1}" srcOrd="3" destOrd="0" presId="urn:microsoft.com/office/officeart/2005/8/layout/matrix2"/>
    <dgm:cxn modelId="{2A19D045-9646-4536-98AD-0476259B4E68}" type="presParOf" srcId="{715FEBC2-6B1F-4942-80E3-34FACF918F57}" destId="{23127504-0F59-4FBE-BF65-5A90437B9A2C}"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F526-A276-49A0-BB74-4356C522FE38}">
      <dsp:nvSpPr>
        <dsp:cNvPr id="0" name=""/>
        <dsp:cNvSpPr/>
      </dsp:nvSpPr>
      <dsp:spPr>
        <a:xfrm>
          <a:off x="-58108" y="8996"/>
          <a:ext cx="2758966" cy="1365395"/>
        </a:xfrm>
        <a:prstGeom prst="roundRect">
          <a:avLst>
            <a:gd name="adj" fmla="val 10000"/>
          </a:avLst>
        </a:prstGeom>
        <a:solidFill>
          <a:srgbClr val="FEC524"/>
        </a:solidFill>
        <a:ln>
          <a:noFill/>
        </a:ln>
        <a:effectLst/>
      </dsp:spPr>
      <dsp:style>
        <a:lnRef idx="0">
          <a:scrgbClr r="0" g="0" b="0"/>
        </a:lnRef>
        <a:fillRef idx="1">
          <a:scrgbClr r="0" g="0" b="0"/>
        </a:fillRef>
        <a:effectRef idx="0">
          <a:scrgbClr r="0" g="0" b="0"/>
        </a:effectRef>
        <a:fontRef idx="minor"/>
      </dsp:style>
    </dsp:sp>
    <dsp:sp modelId="{3427C960-D2D4-4825-A076-CEB70E3F36A8}">
      <dsp:nvSpPr>
        <dsp:cNvPr id="0" name=""/>
        <dsp:cNvSpPr/>
      </dsp:nvSpPr>
      <dsp:spPr>
        <a:xfrm>
          <a:off x="354923" y="316210"/>
          <a:ext cx="752436" cy="750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CC57CB-F28A-4B73-BFEC-2B6A6D80622C}">
      <dsp:nvSpPr>
        <dsp:cNvPr id="0" name=""/>
        <dsp:cNvSpPr/>
      </dsp:nvSpPr>
      <dsp:spPr>
        <a:xfrm>
          <a:off x="1119979" y="13971"/>
          <a:ext cx="1476377" cy="136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646" tIns="144646" rIns="144646" bIns="144646" numCol="1" spcCol="1270" anchor="ctr" anchorCtr="0">
          <a:noAutofit/>
        </a:bodyPr>
        <a:lstStyle/>
        <a:p>
          <a:pPr marL="0" lvl="0" indent="0" algn="ctr" defTabSz="800100">
            <a:lnSpc>
              <a:spcPct val="100000"/>
            </a:lnSpc>
            <a:spcBef>
              <a:spcPct val="0"/>
            </a:spcBef>
            <a:spcAft>
              <a:spcPct val="35000"/>
            </a:spcAft>
            <a:buNone/>
          </a:pPr>
          <a:r>
            <a:rPr lang="en-US" sz="1800" b="1" kern="1200">
              <a:solidFill>
                <a:srgbClr val="000000"/>
              </a:solidFill>
            </a:rPr>
            <a:t>On-time Graduation</a:t>
          </a:r>
        </a:p>
      </dsp:txBody>
      <dsp:txXfrm>
        <a:off x="1119979" y="13971"/>
        <a:ext cx="1476377" cy="1366729"/>
      </dsp:txXfrm>
    </dsp:sp>
    <dsp:sp modelId="{6967EFA1-2AAB-4E20-8C51-8777D022D984}">
      <dsp:nvSpPr>
        <dsp:cNvPr id="0" name=""/>
        <dsp:cNvSpPr/>
      </dsp:nvSpPr>
      <dsp:spPr>
        <a:xfrm>
          <a:off x="-58108" y="1707055"/>
          <a:ext cx="2758966" cy="1365395"/>
        </a:xfrm>
        <a:prstGeom prst="roundRect">
          <a:avLst>
            <a:gd name="adj" fmla="val 10000"/>
          </a:avLst>
        </a:prstGeom>
        <a:solidFill>
          <a:srgbClr val="FEC524"/>
        </a:solidFill>
        <a:ln>
          <a:noFill/>
        </a:ln>
        <a:effectLst/>
      </dsp:spPr>
      <dsp:style>
        <a:lnRef idx="0">
          <a:scrgbClr r="0" g="0" b="0"/>
        </a:lnRef>
        <a:fillRef idx="1">
          <a:scrgbClr r="0" g="0" b="0"/>
        </a:fillRef>
        <a:effectRef idx="0">
          <a:scrgbClr r="0" g="0" b="0"/>
        </a:effectRef>
        <a:fontRef idx="minor"/>
      </dsp:style>
    </dsp:sp>
    <dsp:sp modelId="{0A991AC3-90D6-4428-B2BF-B63037F19E5F}">
      <dsp:nvSpPr>
        <dsp:cNvPr id="0" name=""/>
        <dsp:cNvSpPr/>
      </dsp:nvSpPr>
      <dsp:spPr>
        <a:xfrm>
          <a:off x="354923" y="2014268"/>
          <a:ext cx="752436" cy="750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F71FF5-CD50-41EB-92EB-98C3CDE474BB}">
      <dsp:nvSpPr>
        <dsp:cNvPr id="0" name=""/>
        <dsp:cNvSpPr/>
      </dsp:nvSpPr>
      <dsp:spPr>
        <a:xfrm>
          <a:off x="1319334" y="1717565"/>
          <a:ext cx="1119712" cy="136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646" tIns="144646" rIns="144646" bIns="144646" numCol="1" spcCol="1270" anchor="ctr" anchorCtr="0">
          <a:noAutofit/>
        </a:bodyPr>
        <a:lstStyle/>
        <a:p>
          <a:pPr marL="0" lvl="0" indent="0" algn="ctr" defTabSz="800100">
            <a:lnSpc>
              <a:spcPct val="100000"/>
            </a:lnSpc>
            <a:spcBef>
              <a:spcPct val="0"/>
            </a:spcBef>
            <a:spcAft>
              <a:spcPct val="35000"/>
            </a:spcAft>
            <a:buNone/>
          </a:pPr>
          <a:r>
            <a:rPr lang="en-US" sz="1800" b="1" kern="1200">
              <a:solidFill>
                <a:srgbClr val="000000"/>
              </a:solidFill>
            </a:rPr>
            <a:t>Less Student Debt</a:t>
          </a:r>
        </a:p>
      </dsp:txBody>
      <dsp:txXfrm>
        <a:off x="1319334" y="1717565"/>
        <a:ext cx="1119712" cy="1366729"/>
      </dsp:txXfrm>
    </dsp:sp>
    <dsp:sp modelId="{9B11FDF9-B535-44D4-9A3D-4EAB1C5F494D}">
      <dsp:nvSpPr>
        <dsp:cNvPr id="0" name=""/>
        <dsp:cNvSpPr/>
      </dsp:nvSpPr>
      <dsp:spPr>
        <a:xfrm>
          <a:off x="-58108" y="3415444"/>
          <a:ext cx="2758966" cy="1365395"/>
        </a:xfrm>
        <a:prstGeom prst="roundRect">
          <a:avLst>
            <a:gd name="adj" fmla="val 10000"/>
          </a:avLst>
        </a:prstGeom>
        <a:solidFill>
          <a:srgbClr val="FEC524"/>
        </a:solidFill>
        <a:ln>
          <a:noFill/>
        </a:ln>
        <a:effectLst/>
      </dsp:spPr>
      <dsp:style>
        <a:lnRef idx="0">
          <a:scrgbClr r="0" g="0" b="0"/>
        </a:lnRef>
        <a:fillRef idx="1">
          <a:scrgbClr r="0" g="0" b="0"/>
        </a:fillRef>
        <a:effectRef idx="0">
          <a:scrgbClr r="0" g="0" b="0"/>
        </a:effectRef>
        <a:fontRef idx="minor"/>
      </dsp:style>
    </dsp:sp>
    <dsp:sp modelId="{77D84A3E-2876-4139-A5C6-F17ADF1D43D4}">
      <dsp:nvSpPr>
        <dsp:cNvPr id="0" name=""/>
        <dsp:cNvSpPr/>
      </dsp:nvSpPr>
      <dsp:spPr>
        <a:xfrm>
          <a:off x="354923" y="3712327"/>
          <a:ext cx="752436" cy="750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6A88C-A1D6-4D5D-B8C0-AE5B4A5F9D91}">
      <dsp:nvSpPr>
        <dsp:cNvPr id="0" name=""/>
        <dsp:cNvSpPr/>
      </dsp:nvSpPr>
      <dsp:spPr>
        <a:xfrm>
          <a:off x="1310186" y="3414106"/>
          <a:ext cx="1116987" cy="136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646" tIns="144646" rIns="144646" bIns="144646" numCol="1" spcCol="1270" anchor="ctr" anchorCtr="0">
          <a:noAutofit/>
        </a:bodyPr>
        <a:lstStyle/>
        <a:p>
          <a:pPr marL="0" lvl="0" indent="0" algn="ctr" defTabSz="800100">
            <a:lnSpc>
              <a:spcPct val="100000"/>
            </a:lnSpc>
            <a:spcBef>
              <a:spcPct val="0"/>
            </a:spcBef>
            <a:spcAft>
              <a:spcPct val="35000"/>
            </a:spcAft>
            <a:buNone/>
          </a:pPr>
          <a:r>
            <a:rPr lang="en-US" sz="1800" b="1" kern="1200">
              <a:solidFill>
                <a:srgbClr val="000000"/>
              </a:solidFill>
            </a:rPr>
            <a:t>Lower Cost per Degree</a:t>
          </a:r>
        </a:p>
      </dsp:txBody>
      <dsp:txXfrm>
        <a:off x="1310186" y="3414106"/>
        <a:ext cx="1116987" cy="1366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B931D-5A92-431E-BF46-FD3F698EF7C4}">
      <dsp:nvSpPr>
        <dsp:cNvPr id="0" name=""/>
        <dsp:cNvSpPr/>
      </dsp:nvSpPr>
      <dsp:spPr>
        <a:xfrm>
          <a:off x="525779" y="0"/>
          <a:ext cx="8103870" cy="4977074"/>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2FE34-89DD-4E56-A500-DEA6B4CBBF7E}">
      <dsp:nvSpPr>
        <dsp:cNvPr id="0" name=""/>
        <dsp:cNvSpPr/>
      </dsp:nvSpPr>
      <dsp:spPr>
        <a:xfrm>
          <a:off x="919973" y="333663"/>
          <a:ext cx="3463386" cy="199082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1" kern="1200">
              <a:solidFill>
                <a:srgbClr val="FFC03C"/>
              </a:solidFill>
            </a:rPr>
            <a:t>Primary Reserve Ratio </a:t>
          </a:r>
        </a:p>
        <a:p>
          <a:pPr marL="0" lvl="0" indent="0" algn="ctr" defTabSz="889000">
            <a:lnSpc>
              <a:spcPct val="90000"/>
            </a:lnSpc>
            <a:spcBef>
              <a:spcPct val="0"/>
            </a:spcBef>
            <a:spcAft>
              <a:spcPct val="35000"/>
            </a:spcAft>
            <a:buNone/>
          </a:pPr>
          <a:r>
            <a:rPr lang="en-US" sz="2000" b="1" kern="1200">
              <a:solidFill>
                <a:srgbClr val="FFC03C"/>
              </a:solidFill>
            </a:rPr>
            <a:t>(35%)</a:t>
          </a:r>
        </a:p>
        <a:p>
          <a:pPr marL="0" lvl="0" indent="0" algn="ctr" defTabSz="889000">
            <a:lnSpc>
              <a:spcPct val="90000"/>
            </a:lnSpc>
            <a:spcBef>
              <a:spcPct val="0"/>
            </a:spcBef>
            <a:spcAft>
              <a:spcPct val="35000"/>
            </a:spcAft>
            <a:buNone/>
          </a:pPr>
          <a:r>
            <a:rPr lang="en-US" sz="1800" b="1" kern="1200">
              <a:solidFill>
                <a:srgbClr val="FFFFFF"/>
              </a:solidFill>
              <a:effectLst/>
              <a:latin typeface="+mn-lt"/>
              <a:ea typeface="+mn-ea"/>
              <a:cs typeface="+mn-cs"/>
            </a:rPr>
            <a:t>How much does the institution have in reserve?</a:t>
          </a:r>
        </a:p>
        <a:p>
          <a:pPr marL="0" lvl="0" indent="0" algn="ctr" defTabSz="889000">
            <a:lnSpc>
              <a:spcPct val="90000"/>
            </a:lnSpc>
            <a:spcBef>
              <a:spcPct val="0"/>
            </a:spcBef>
            <a:spcAft>
              <a:spcPts val="0"/>
            </a:spcAft>
            <a:buNone/>
          </a:pPr>
          <a:r>
            <a:rPr lang="en-US" sz="1400" kern="1200">
              <a:solidFill>
                <a:srgbClr val="FFFFFF"/>
              </a:solidFill>
            </a:rPr>
            <a:t>Expendable Net Position/</a:t>
          </a:r>
        </a:p>
        <a:p>
          <a:pPr marL="0" lvl="0" indent="0" algn="ctr" defTabSz="889000">
            <a:lnSpc>
              <a:spcPct val="90000"/>
            </a:lnSpc>
            <a:spcBef>
              <a:spcPct val="0"/>
            </a:spcBef>
            <a:spcAft>
              <a:spcPts val="0"/>
            </a:spcAft>
            <a:buNone/>
          </a:pPr>
          <a:r>
            <a:rPr lang="en-US" sz="1400" kern="1200">
              <a:solidFill>
                <a:srgbClr val="FFFFFF"/>
              </a:solidFill>
            </a:rPr>
            <a:t>Total Expenses</a:t>
          </a:r>
          <a:endParaRPr lang="en-US" sz="1400" b="1" kern="1200">
            <a:solidFill>
              <a:srgbClr val="FFFFFF"/>
            </a:solidFill>
            <a:effectLst/>
            <a:latin typeface="+mn-lt"/>
            <a:ea typeface="+mn-ea"/>
            <a:cs typeface="+mn-cs"/>
          </a:endParaRPr>
        </a:p>
      </dsp:txBody>
      <dsp:txXfrm>
        <a:off x="1017157" y="430847"/>
        <a:ext cx="3269018" cy="1796461"/>
      </dsp:txXfrm>
    </dsp:sp>
    <dsp:sp modelId="{B5DB70EE-8608-46D4-AF96-EC823DE272F7}">
      <dsp:nvSpPr>
        <dsp:cNvPr id="0" name=""/>
        <dsp:cNvSpPr/>
      </dsp:nvSpPr>
      <dsp:spPr>
        <a:xfrm>
          <a:off x="4793411" y="333663"/>
          <a:ext cx="3533344" cy="199082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1" kern="1200">
              <a:solidFill>
                <a:srgbClr val="FFC03C"/>
              </a:solidFill>
            </a:rPr>
            <a:t>Viability Ratio </a:t>
          </a:r>
        </a:p>
        <a:p>
          <a:pPr marL="0" lvl="0" indent="0" algn="ctr" defTabSz="889000">
            <a:lnSpc>
              <a:spcPct val="90000"/>
            </a:lnSpc>
            <a:spcBef>
              <a:spcPct val="0"/>
            </a:spcBef>
            <a:spcAft>
              <a:spcPct val="35000"/>
            </a:spcAft>
            <a:buNone/>
          </a:pPr>
          <a:r>
            <a:rPr lang="en-US" sz="2000" b="1" kern="1200">
              <a:solidFill>
                <a:srgbClr val="FFC03C"/>
              </a:solidFill>
            </a:rPr>
            <a:t>(35%) </a:t>
          </a:r>
        </a:p>
        <a:p>
          <a:pPr marL="0" lvl="0" indent="0" algn="ctr" defTabSz="889000">
            <a:lnSpc>
              <a:spcPct val="90000"/>
            </a:lnSpc>
            <a:spcBef>
              <a:spcPct val="0"/>
            </a:spcBef>
            <a:spcAft>
              <a:spcPct val="35000"/>
            </a:spcAft>
            <a:buNone/>
          </a:pPr>
          <a:r>
            <a:rPr lang="en-US" sz="1800" b="1" kern="1200">
              <a:solidFill>
                <a:srgbClr val="FFFFFF"/>
              </a:solidFill>
              <a:effectLst/>
              <a:latin typeface="Calibri" panose="020F0502020204030204"/>
              <a:ea typeface="+mn-ea"/>
              <a:cs typeface="+mn-cs"/>
            </a:rPr>
            <a:t>Can the institution cover its debts?</a:t>
          </a:r>
        </a:p>
        <a:p>
          <a:pPr marL="0" lvl="0" indent="0" algn="ctr" defTabSz="889000">
            <a:lnSpc>
              <a:spcPct val="90000"/>
            </a:lnSpc>
            <a:spcBef>
              <a:spcPct val="0"/>
            </a:spcBef>
            <a:spcAft>
              <a:spcPts val="0"/>
            </a:spcAft>
            <a:buNone/>
          </a:pPr>
          <a:r>
            <a:rPr lang="en-US" sz="1400" kern="1200">
              <a:solidFill>
                <a:srgbClr val="FFFFFF"/>
              </a:solidFill>
              <a:latin typeface="Calibri" panose="020F0502020204030204"/>
              <a:ea typeface="+mn-ea"/>
              <a:cs typeface="+mn-cs"/>
            </a:rPr>
            <a:t>Expendable Net Position/</a:t>
          </a:r>
        </a:p>
        <a:p>
          <a:pPr marL="0" lvl="0" indent="0" algn="ctr" defTabSz="889000">
            <a:lnSpc>
              <a:spcPct val="90000"/>
            </a:lnSpc>
            <a:spcBef>
              <a:spcPct val="0"/>
            </a:spcBef>
            <a:spcAft>
              <a:spcPts val="0"/>
            </a:spcAft>
            <a:buNone/>
          </a:pPr>
          <a:r>
            <a:rPr lang="en-US" sz="1400" kern="1200">
              <a:solidFill>
                <a:srgbClr val="FFFFFF"/>
              </a:solidFill>
              <a:latin typeface="Calibri" panose="020F0502020204030204"/>
              <a:ea typeface="+mn-ea"/>
              <a:cs typeface="+mn-cs"/>
            </a:rPr>
            <a:t>Plant-Related Debt</a:t>
          </a:r>
        </a:p>
      </dsp:txBody>
      <dsp:txXfrm>
        <a:off x="4890595" y="430847"/>
        <a:ext cx="3338976" cy="1796461"/>
      </dsp:txXfrm>
    </dsp:sp>
    <dsp:sp modelId="{4973560D-6076-4824-A3C3-7721B01B9AC1}">
      <dsp:nvSpPr>
        <dsp:cNvPr id="0" name=""/>
        <dsp:cNvSpPr/>
      </dsp:nvSpPr>
      <dsp:spPr>
        <a:xfrm>
          <a:off x="935352" y="2617005"/>
          <a:ext cx="3436729" cy="199082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FFC03C"/>
              </a:solidFill>
              <a:latin typeface="Calibri" panose="020F0502020204030204"/>
              <a:ea typeface="+mn-ea"/>
              <a:cs typeface="+mn-cs"/>
            </a:rPr>
            <a:t>Return on Net Position Ratio (20%) </a:t>
          </a:r>
        </a:p>
        <a:p>
          <a:pPr marL="0" lvl="0" indent="0" algn="ctr" defTabSz="889000">
            <a:lnSpc>
              <a:spcPct val="90000"/>
            </a:lnSpc>
            <a:spcBef>
              <a:spcPct val="0"/>
            </a:spcBef>
            <a:spcAft>
              <a:spcPct val="35000"/>
            </a:spcAft>
            <a:buNone/>
          </a:pPr>
          <a:r>
            <a:rPr lang="en-US" sz="1800" b="1" kern="1200">
              <a:solidFill>
                <a:srgbClr val="FFFFFF"/>
              </a:solidFill>
              <a:effectLst/>
              <a:latin typeface="Calibri" panose="020F0502020204030204"/>
              <a:ea typeface="+mn-ea"/>
              <a:cs typeface="+mn-cs"/>
            </a:rPr>
            <a:t>Is the institution’s financial strength improving?</a:t>
          </a:r>
        </a:p>
        <a:p>
          <a:pPr marL="0" lvl="0" indent="0" algn="ctr" defTabSz="889000">
            <a:lnSpc>
              <a:spcPct val="90000"/>
            </a:lnSpc>
            <a:spcBef>
              <a:spcPct val="0"/>
            </a:spcBef>
            <a:spcAft>
              <a:spcPts val="0"/>
            </a:spcAft>
            <a:buNone/>
          </a:pPr>
          <a:r>
            <a:rPr lang="en-US" sz="1400" kern="1200">
              <a:solidFill>
                <a:srgbClr val="FFFFFF"/>
              </a:solidFill>
              <a:latin typeface="Calibri" panose="020F0502020204030204"/>
              <a:ea typeface="+mn-ea"/>
              <a:cs typeface="+mn-cs"/>
            </a:rPr>
            <a:t>Change in Net Position/</a:t>
          </a:r>
        </a:p>
        <a:p>
          <a:pPr marL="0" lvl="0" indent="0" algn="ctr" defTabSz="889000">
            <a:lnSpc>
              <a:spcPct val="90000"/>
            </a:lnSpc>
            <a:spcBef>
              <a:spcPct val="0"/>
            </a:spcBef>
            <a:spcAft>
              <a:spcPts val="0"/>
            </a:spcAft>
            <a:buNone/>
          </a:pPr>
          <a:r>
            <a:rPr lang="en-US" sz="1400" kern="1200">
              <a:solidFill>
                <a:srgbClr val="FFFFFF"/>
              </a:solidFill>
              <a:latin typeface="Calibri" panose="020F0502020204030204"/>
              <a:ea typeface="+mn-ea"/>
              <a:cs typeface="+mn-cs"/>
            </a:rPr>
            <a:t>Total Net Position</a:t>
          </a:r>
        </a:p>
      </dsp:txBody>
      <dsp:txXfrm>
        <a:off x="1032536" y="2714189"/>
        <a:ext cx="3242361" cy="1796461"/>
      </dsp:txXfrm>
    </dsp:sp>
    <dsp:sp modelId="{23127504-0F59-4FBE-BF65-5A90437B9A2C}">
      <dsp:nvSpPr>
        <dsp:cNvPr id="0" name=""/>
        <dsp:cNvSpPr/>
      </dsp:nvSpPr>
      <dsp:spPr>
        <a:xfrm>
          <a:off x="4775832" y="2632294"/>
          <a:ext cx="3539356" cy="199082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FFC03C"/>
              </a:solidFill>
            </a:rPr>
            <a:t>Net Operating Revenues Ratio (10%) </a:t>
          </a:r>
        </a:p>
        <a:p>
          <a:pPr marL="0" lvl="0" indent="0" algn="ctr" defTabSz="889000">
            <a:lnSpc>
              <a:spcPct val="90000"/>
            </a:lnSpc>
            <a:spcBef>
              <a:spcPct val="0"/>
            </a:spcBef>
            <a:spcAft>
              <a:spcPct val="35000"/>
            </a:spcAft>
            <a:buNone/>
          </a:pPr>
          <a:r>
            <a:rPr lang="en-US" sz="1800" b="1" kern="1200">
              <a:solidFill>
                <a:srgbClr val="FFFFFF"/>
              </a:solidFill>
              <a:effectLst/>
              <a:latin typeface="Calibri" panose="020F0502020204030204"/>
              <a:ea typeface="+mn-ea"/>
              <a:cs typeface="+mn-cs"/>
            </a:rPr>
            <a:t>Is the institution living within its means?</a:t>
          </a:r>
        </a:p>
        <a:p>
          <a:pPr marL="0" lvl="0" indent="0" algn="ctr" defTabSz="889000">
            <a:lnSpc>
              <a:spcPct val="90000"/>
            </a:lnSpc>
            <a:spcBef>
              <a:spcPct val="0"/>
            </a:spcBef>
            <a:spcAft>
              <a:spcPts val="0"/>
            </a:spcAft>
            <a:buNone/>
          </a:pPr>
          <a:r>
            <a:rPr lang="en-US" sz="1400" kern="1200">
              <a:solidFill>
                <a:srgbClr val="FFFFFF"/>
              </a:solidFill>
              <a:latin typeface="Calibri" panose="020F0502020204030204"/>
              <a:ea typeface="+mn-ea"/>
              <a:cs typeface="+mn-cs"/>
            </a:rPr>
            <a:t>Net Operating Income/</a:t>
          </a:r>
        </a:p>
        <a:p>
          <a:pPr marL="0" lvl="0" indent="0" algn="ctr" defTabSz="889000">
            <a:lnSpc>
              <a:spcPct val="90000"/>
            </a:lnSpc>
            <a:spcBef>
              <a:spcPct val="0"/>
            </a:spcBef>
            <a:spcAft>
              <a:spcPts val="0"/>
            </a:spcAft>
            <a:buNone/>
          </a:pPr>
          <a:r>
            <a:rPr lang="en-US" sz="1400" kern="1200">
              <a:solidFill>
                <a:srgbClr val="FFFFFF"/>
              </a:solidFill>
              <a:latin typeface="Calibri" panose="020F0502020204030204"/>
              <a:ea typeface="+mn-ea"/>
              <a:cs typeface="+mn-cs"/>
            </a:rPr>
            <a:t>Total Operating Income</a:t>
          </a:r>
        </a:p>
      </dsp:txBody>
      <dsp:txXfrm>
        <a:off x="4873016" y="2729478"/>
        <a:ext cx="3344988" cy="17964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0.55081</cdr:x>
      <cdr:y>0.59967</cdr:y>
    </cdr:from>
    <cdr:to>
      <cdr:x>0.63026</cdr:x>
      <cdr:y>0.67244</cdr:y>
    </cdr:to>
    <cdr:sp macro="" textlink="">
      <cdr:nvSpPr>
        <cdr:cNvPr id="2" name="TextBox 19">
          <a:extLst xmlns:a="http://schemas.openxmlformats.org/drawingml/2006/main">
            <a:ext uri="{FF2B5EF4-FFF2-40B4-BE49-F238E27FC236}">
              <a16:creationId xmlns:a16="http://schemas.microsoft.com/office/drawing/2014/main" id="{1915F8D1-21EE-FE80-A524-451B6C8AFF5A}"/>
            </a:ext>
          </a:extLst>
        </cdr:cNvPr>
        <cdr:cNvSpPr txBox="1"/>
      </cdr:nvSpPr>
      <cdr:spPr>
        <a:xfrm xmlns:a="http://schemas.openxmlformats.org/drawingml/2006/main">
          <a:off x="4720823" y="3043678"/>
          <a:ext cx="68093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lang="en-US" b="1" dirty="0">
              <a:solidFill>
                <a:srgbClr val="0F4876"/>
              </a:solidFill>
            </a:rPr>
            <a:t>16%</a:t>
          </a:r>
        </a:p>
      </cdr:txBody>
    </cdr:sp>
  </cdr:relSizeAnchor>
  <cdr:relSizeAnchor xmlns:cdr="http://schemas.openxmlformats.org/drawingml/2006/chartDrawing">
    <cdr:from>
      <cdr:x>0.55081</cdr:x>
      <cdr:y>0.5</cdr:y>
    </cdr:from>
    <cdr:to>
      <cdr:x>0.63026</cdr:x>
      <cdr:y>0.57276</cdr:y>
    </cdr:to>
    <cdr:sp macro="" textlink="">
      <cdr:nvSpPr>
        <cdr:cNvPr id="4" name="TextBox 19">
          <a:extLst xmlns:a="http://schemas.openxmlformats.org/drawingml/2006/main">
            <a:ext uri="{FF2B5EF4-FFF2-40B4-BE49-F238E27FC236}">
              <a16:creationId xmlns:a16="http://schemas.microsoft.com/office/drawing/2014/main" id="{E13C921C-D05D-E4AA-3B18-C107DDCF4A6D}"/>
            </a:ext>
          </a:extLst>
        </cdr:cNvPr>
        <cdr:cNvSpPr txBox="1"/>
      </cdr:nvSpPr>
      <cdr:spPr>
        <a:xfrm xmlns:a="http://schemas.openxmlformats.org/drawingml/2006/main">
          <a:off x="4720820" y="2537791"/>
          <a:ext cx="680942" cy="3692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solidFill>
                <a:srgbClr val="0F4876"/>
              </a:solidFill>
            </a:rPr>
            <a:t>12%</a:t>
          </a:r>
        </a:p>
      </cdr:txBody>
    </cdr:sp>
  </cdr:relSizeAnchor>
  <cdr:relSizeAnchor xmlns:cdr="http://schemas.openxmlformats.org/drawingml/2006/chartDrawing">
    <cdr:from>
      <cdr:x>0.55081</cdr:x>
      <cdr:y>0.37404</cdr:y>
    </cdr:from>
    <cdr:to>
      <cdr:x>0.63026</cdr:x>
      <cdr:y>0.4468</cdr:y>
    </cdr:to>
    <cdr:sp macro="" textlink="">
      <cdr:nvSpPr>
        <cdr:cNvPr id="5" name="TextBox 19">
          <a:extLst xmlns:a="http://schemas.openxmlformats.org/drawingml/2006/main">
            <a:ext uri="{FF2B5EF4-FFF2-40B4-BE49-F238E27FC236}">
              <a16:creationId xmlns:a16="http://schemas.microsoft.com/office/drawing/2014/main" id="{87B2D0EE-8303-F97A-FE4E-97461D7D6263}"/>
            </a:ext>
          </a:extLst>
        </cdr:cNvPr>
        <cdr:cNvSpPr txBox="1"/>
      </cdr:nvSpPr>
      <cdr:spPr>
        <a:xfrm xmlns:a="http://schemas.openxmlformats.org/drawingml/2006/main">
          <a:off x="4720820" y="1898494"/>
          <a:ext cx="680942" cy="3692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solidFill>
                <a:srgbClr val="0F4876"/>
              </a:solidFill>
            </a:rPr>
            <a:t>27%</a:t>
          </a:r>
        </a:p>
      </cdr:txBody>
    </cdr:sp>
  </cdr:relSizeAnchor>
  <cdr:relSizeAnchor xmlns:cdr="http://schemas.openxmlformats.org/drawingml/2006/chartDrawing">
    <cdr:from>
      <cdr:x>0.55114</cdr:x>
      <cdr:y>0.21016</cdr:y>
    </cdr:from>
    <cdr:to>
      <cdr:x>0.63059</cdr:x>
      <cdr:y>0.28293</cdr:y>
    </cdr:to>
    <cdr:sp macro="" textlink="">
      <cdr:nvSpPr>
        <cdr:cNvPr id="6" name="TextBox 19">
          <a:extLst xmlns:a="http://schemas.openxmlformats.org/drawingml/2006/main">
            <a:ext uri="{FF2B5EF4-FFF2-40B4-BE49-F238E27FC236}">
              <a16:creationId xmlns:a16="http://schemas.microsoft.com/office/drawing/2014/main" id="{7CE4581C-E3C6-B851-403A-DEFBE96D60B0}"/>
            </a:ext>
          </a:extLst>
        </cdr:cNvPr>
        <cdr:cNvSpPr txBox="1"/>
      </cdr:nvSpPr>
      <cdr:spPr>
        <a:xfrm xmlns:a="http://schemas.openxmlformats.org/drawingml/2006/main">
          <a:off x="4723689" y="1066674"/>
          <a:ext cx="680943" cy="3693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solidFill>
                <a:srgbClr val="0F4876"/>
              </a:solidFill>
            </a:rPr>
            <a:t>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5196206" y="112273"/>
            <a:ext cx="1388962" cy="290493"/>
          </a:xfrm>
          <a:prstGeom prst="rect">
            <a:avLst/>
          </a:prstGeom>
          <a:noFill/>
        </p:spPr>
        <p:txBody>
          <a:bodyPr wrap="square" lIns="89566" tIns="44782" rIns="89566" bIns="44782" rtlCol="0">
            <a:spAutoFit/>
          </a:bodyPr>
          <a:lstStyle/>
          <a:p>
            <a:pPr algn="r"/>
            <a:r>
              <a:rPr lang="en-US" sz="1300" i="1"/>
              <a:t>Revised 1/22/19</a:t>
            </a:r>
          </a:p>
        </p:txBody>
      </p:sp>
    </p:spTree>
    <p:extLst>
      <p:ext uri="{BB962C8B-B14F-4D97-AF65-F5344CB8AC3E}">
        <p14:creationId xmlns:p14="http://schemas.microsoft.com/office/powerpoint/2010/main" val="90899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366" tIns="45681" rIns="91366" bIns="45681" rtlCol="0"/>
          <a:lstStyle>
            <a:lvl1pPr algn="l">
              <a:defRPr sz="1200"/>
            </a:lvl1pPr>
          </a:lstStyle>
          <a:p>
            <a:endParaRPr lang="en-US"/>
          </a:p>
        </p:txBody>
      </p:sp>
      <p:sp>
        <p:nvSpPr>
          <p:cNvPr id="3" name="Date Placeholder 2"/>
          <p:cNvSpPr>
            <a:spLocks noGrp="1"/>
          </p:cNvSpPr>
          <p:nvPr>
            <p:ph type="dt" idx="1"/>
          </p:nvPr>
        </p:nvSpPr>
        <p:spPr>
          <a:xfrm>
            <a:off x="3884617" y="1"/>
            <a:ext cx="2971800" cy="457200"/>
          </a:xfrm>
          <a:prstGeom prst="rect">
            <a:avLst/>
          </a:prstGeom>
        </p:spPr>
        <p:txBody>
          <a:bodyPr vert="horz" lIns="91366" tIns="45681" rIns="91366" bIns="45681" rtlCol="0"/>
          <a:lstStyle>
            <a:lvl1pPr algn="r">
              <a:defRPr sz="1200"/>
            </a:lvl1pPr>
          </a:lstStyle>
          <a:p>
            <a:fld id="{5538BA96-5DA3-B748-9803-BAC60ACC1A52}" type="datetimeFigureOut">
              <a:rPr lang="en-US" smtClean="0"/>
              <a:t>10/6/2025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366" tIns="45681" rIns="91366" bIns="45681" rtlCol="0" anchor="ctr"/>
          <a:lstStyle/>
          <a:p>
            <a:endParaRPr lang="en-US"/>
          </a:p>
        </p:txBody>
      </p:sp>
      <p:sp>
        <p:nvSpPr>
          <p:cNvPr id="5" name="Notes Placeholder 4"/>
          <p:cNvSpPr>
            <a:spLocks noGrp="1"/>
          </p:cNvSpPr>
          <p:nvPr>
            <p:ph type="body" sz="quarter" idx="3"/>
          </p:nvPr>
        </p:nvSpPr>
        <p:spPr>
          <a:xfrm>
            <a:off x="685800" y="4343403"/>
            <a:ext cx="5486400" cy="4114800"/>
          </a:xfrm>
          <a:prstGeom prst="rect">
            <a:avLst/>
          </a:prstGeom>
        </p:spPr>
        <p:txBody>
          <a:bodyPr vert="horz" lIns="91366" tIns="45681" rIns="91366" bIns="456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7"/>
            <a:ext cx="2971800" cy="457200"/>
          </a:xfrm>
          <a:prstGeom prst="rect">
            <a:avLst/>
          </a:prstGeom>
        </p:spPr>
        <p:txBody>
          <a:bodyPr vert="horz" lIns="91366" tIns="45681" rIns="91366" bIns="45681" rtlCol="0" anchor="b"/>
          <a:lstStyle>
            <a:lvl1pPr algn="l">
              <a:defRPr sz="1200"/>
            </a:lvl1pPr>
          </a:lstStyle>
          <a:p>
            <a:endParaRPr lang="en-US"/>
          </a:p>
        </p:txBody>
      </p:sp>
      <p:sp>
        <p:nvSpPr>
          <p:cNvPr id="7" name="Slide Number Placeholder 6"/>
          <p:cNvSpPr>
            <a:spLocks noGrp="1"/>
          </p:cNvSpPr>
          <p:nvPr>
            <p:ph type="sldNum" sz="quarter" idx="5"/>
          </p:nvPr>
        </p:nvSpPr>
        <p:spPr>
          <a:xfrm>
            <a:off x="3884617" y="8685217"/>
            <a:ext cx="2971800" cy="457200"/>
          </a:xfrm>
          <a:prstGeom prst="rect">
            <a:avLst/>
          </a:prstGeom>
        </p:spPr>
        <p:txBody>
          <a:bodyPr vert="horz" lIns="91366" tIns="45681" rIns="91366" bIns="45681" rtlCol="0" anchor="b"/>
          <a:lstStyle>
            <a:lvl1pPr algn="r">
              <a:defRPr sz="1200"/>
            </a:lvl1pPr>
          </a:lstStyle>
          <a:p>
            <a:fld id="{6F68EEB4-5E1F-3C4F-86F0-B25C5ECEA5E9}" type="slidenum">
              <a:rPr lang="en-US" smtClean="0"/>
              <a:t>‹#›</a:t>
            </a:fld>
            <a:endParaRPr lang="en-US"/>
          </a:p>
        </p:txBody>
      </p:sp>
    </p:spTree>
    <p:extLst>
      <p:ext uri="{BB962C8B-B14F-4D97-AF65-F5344CB8AC3E}">
        <p14:creationId xmlns:p14="http://schemas.microsoft.com/office/powerpoint/2010/main" val="3238802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5939" indent="-335939">
              <a:lnSpc>
                <a:spcPct val="107000"/>
              </a:lnSpc>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Good afternoon! It is great to be here for what I hope you would agree is quite a special day in the life of the University of North Carolina.</a:t>
            </a:r>
          </a:p>
          <a:p>
            <a:pPr marL="335939" indent="-335939">
              <a:lnSpc>
                <a:spcPct val="107000"/>
              </a:lnSpc>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This afternoon we transition from celebrating its history and its new President, to discussing how do we put into practice its ideals and live up to the vision of its founders.</a:t>
            </a:r>
          </a:p>
          <a:p>
            <a:pPr marL="335939" indent="-335939">
              <a:lnSpc>
                <a:spcPct val="107000"/>
              </a:lnSpc>
              <a:spcAft>
                <a:spcPts val="784"/>
              </a:spcAft>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Consider this and the afternoon’s breakout sessions as the “applied” portion of the program.   </a:t>
            </a:r>
          </a:p>
          <a:p>
            <a:endParaRPr lang="en-US"/>
          </a:p>
        </p:txBody>
      </p:sp>
      <p:sp>
        <p:nvSpPr>
          <p:cNvPr id="4" name="Slide Number Placeholder 3"/>
          <p:cNvSpPr>
            <a:spLocks noGrp="1"/>
          </p:cNvSpPr>
          <p:nvPr>
            <p:ph type="sldNum" sz="quarter" idx="10"/>
          </p:nvPr>
        </p:nvSpPr>
        <p:spPr/>
        <p:txBody>
          <a:bodyPr/>
          <a:lstStyle/>
          <a:p>
            <a:pPr defTabSz="447873">
              <a:defRPr/>
            </a:pPr>
            <a:fld id="{09B46699-28AF-4B9C-B2DB-F7CBE6431F05}" type="slidenum">
              <a:rPr lang="en-US" sz="1300">
                <a:solidFill>
                  <a:prstClr val="black"/>
                </a:solidFill>
                <a:latin typeface="Calibri"/>
              </a:rPr>
              <a:pPr defTabSz="447873">
                <a:defRPr/>
              </a:pPr>
              <a:t>1</a:t>
            </a:fld>
            <a:endParaRPr lang="en-US" sz="1300">
              <a:solidFill>
                <a:prstClr val="black"/>
              </a:solidFill>
              <a:latin typeface="Calibri"/>
            </a:endParaRPr>
          </a:p>
        </p:txBody>
      </p:sp>
    </p:spTree>
    <p:extLst>
      <p:ext uri="{BB962C8B-B14F-4D97-AF65-F5344CB8AC3E}">
        <p14:creationId xmlns:p14="http://schemas.microsoft.com/office/powerpoint/2010/main" val="363627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8EEB4-5E1F-3C4F-86F0-B25C5ECEA5E9}" type="slidenum">
              <a:rPr lang="en-US" smtClean="0"/>
              <a:t>10</a:t>
            </a:fld>
            <a:endParaRPr lang="en-US"/>
          </a:p>
        </p:txBody>
      </p:sp>
    </p:spTree>
    <p:extLst>
      <p:ext uri="{BB962C8B-B14F-4D97-AF65-F5344CB8AC3E}">
        <p14:creationId xmlns:p14="http://schemas.microsoft.com/office/powerpoint/2010/main" val="278297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5939" indent="-335939">
              <a:lnSpc>
                <a:spcPct val="107000"/>
              </a:lnSpc>
              <a:spcAft>
                <a:spcPts val="784"/>
              </a:spcAft>
              <a:buFont typeface="Symbol" panose="05050102010706020507" pitchFamily="18" charset="2"/>
              <a:buChar char=""/>
              <a:tabLst>
                <a:tab pos="447919" algn="l"/>
              </a:tabLst>
            </a:pPr>
            <a:r>
              <a:rPr lang="en-US" sz="1100">
                <a:latin typeface="Calibri" panose="020F0502020204030204" pitchFamily="34" charset="0"/>
                <a:ea typeface="Calibri" panose="020F0502020204030204" pitchFamily="34" charset="0"/>
                <a:cs typeface="Times New Roman" panose="02020603050405020304" pitchFamily="18" charset="0"/>
              </a:rPr>
              <a:t>When presented with tuition and fee increase proposals, here’s a few key questions you should be asking</a:t>
            </a:r>
          </a:p>
          <a:p>
            <a:pPr marL="335939" indent="-335939">
              <a:lnSpc>
                <a:spcPct val="107000"/>
              </a:lnSpc>
              <a:spcAft>
                <a:spcPts val="784"/>
              </a:spcAft>
              <a:buFont typeface="Symbol" panose="05050102010706020507" pitchFamily="18" charset="2"/>
              <a:buChar char=""/>
              <a:tabLst>
                <a:tab pos="447919" algn="l"/>
              </a:tabLst>
            </a:pPr>
            <a:r>
              <a:rPr lang="en-US" sz="1100">
                <a:latin typeface="Calibri" panose="020F0502020204030204" pitchFamily="34" charset="0"/>
                <a:ea typeface="Calibri" panose="020F0502020204030204" pitchFamily="34" charset="0"/>
                <a:cs typeface="Times New Roman" panose="02020603050405020304" pitchFamily="18" charset="0"/>
              </a:rPr>
              <a:t>Why is the increase needed?</a:t>
            </a:r>
          </a:p>
          <a:p>
            <a:pPr marL="727868" lvl="1" indent="-27994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Has the intended use of the additional receipts been clearly articulated and justified?</a:t>
            </a:r>
          </a:p>
          <a:p>
            <a:pPr marL="727868" lvl="1" indent="-279949">
              <a:lnSpc>
                <a:spcPct val="107000"/>
              </a:lnSpc>
              <a:spcAft>
                <a:spcPts val="784"/>
              </a:spcAft>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You should be mindful of changes in various price and income indices to recognize not only the level of inflationary pressure being faced by the institution, but also to keep proposed increases in context with broader economic trends. </a:t>
            </a:r>
          </a:p>
          <a:p>
            <a:pPr marL="335939" indent="-335939">
              <a:lnSpc>
                <a:spcPct val="107000"/>
              </a:lnSpc>
              <a:spcAft>
                <a:spcPts val="784"/>
              </a:spcAft>
              <a:buFont typeface="Symbol" panose="05050102010706020507" pitchFamily="18" charset="2"/>
              <a:buChar char=""/>
              <a:tabLst>
                <a:tab pos="447919" algn="l"/>
              </a:tabLst>
            </a:pPr>
            <a:r>
              <a:rPr lang="en-US" sz="1100">
                <a:latin typeface="Calibri" panose="020F0502020204030204" pitchFamily="34" charset="0"/>
                <a:ea typeface="Calibri" panose="020F0502020204030204" pitchFamily="34" charset="0"/>
                <a:cs typeface="Times New Roman" panose="02020603050405020304" pitchFamily="18" charset="0"/>
              </a:rPr>
              <a:t>Are other revenue sources available?</a:t>
            </a:r>
          </a:p>
          <a:p>
            <a:pPr marL="727868" lvl="1" indent="-27994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Instruction, academic administration, and general institutional support are primarily supported through a combination of State appropriation and tuition. Tuition increase proposals should be viewed in context of changes in State appropriation.</a:t>
            </a:r>
          </a:p>
          <a:p>
            <a:pPr marL="727868" lvl="1" indent="-27994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In contrast, fee-supported activities are generally expected to be self-supporting and don’t enjoy State support. Therefore, fewer alternative revenues sources are generally available.  </a:t>
            </a:r>
          </a:p>
          <a:p>
            <a:pPr marL="727868" lvl="1" indent="-279949">
              <a:lnSpc>
                <a:spcPct val="107000"/>
              </a:lnSpc>
              <a:spcAft>
                <a:spcPts val="784"/>
              </a:spcAft>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Efforts to manage costs and prioritize the use of funds is another key consideration. There will always be more worthy needs and ideas than resources. If resources are needed to support a new expense, consideration should be given to whether existing funds should be repurposed from a lower priority before concluding an increase is necessary. </a:t>
            </a:r>
          </a:p>
          <a:p>
            <a:pPr marL="335939" indent="-335939">
              <a:lnSpc>
                <a:spcPct val="107000"/>
              </a:lnSpc>
              <a:spcAft>
                <a:spcPts val="784"/>
              </a:spcAft>
              <a:buFont typeface="Symbol" panose="05050102010706020507" pitchFamily="18" charset="2"/>
              <a:buChar char=""/>
              <a:tabLst>
                <a:tab pos="447919" algn="l"/>
              </a:tabLst>
            </a:pPr>
            <a:r>
              <a:rPr lang="en-US" sz="1100">
                <a:latin typeface="Calibri" panose="020F0502020204030204" pitchFamily="34" charset="0"/>
                <a:ea typeface="Calibri" panose="020F0502020204030204" pitchFamily="34" charset="0"/>
                <a:cs typeface="Times New Roman" panose="02020603050405020304" pitchFamily="18" charset="0"/>
              </a:rPr>
              <a:t>What is the potential impact on student access, particularly in context of other proposed increases?</a:t>
            </a:r>
          </a:p>
          <a:p>
            <a:pPr marL="727868" lvl="1" indent="-27994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As we’ll discuss further in just a few moments, tuition and fees is just one component of the cost of attending college. It is important to consider any increases in the broader context of other student costs that may also be increasing.</a:t>
            </a:r>
          </a:p>
          <a:p>
            <a:pPr marL="727868" lvl="1" indent="-27994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Likewise, you should consider the availability of financial aid to cover potential costs increases and how an increase will impact the amount of unmet need among students on your campus.</a:t>
            </a:r>
          </a:p>
          <a:p>
            <a:pPr marL="727868" lvl="1" indent="-279949">
              <a:lnSpc>
                <a:spcPct val="107000"/>
              </a:lnSpc>
              <a:spcAft>
                <a:spcPts val="784"/>
              </a:spcAft>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That is important because unmet need is closely tied to student debt levels. </a:t>
            </a:r>
          </a:p>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11</a:t>
            </a:fld>
            <a:endParaRPr lang="en-US"/>
          </a:p>
        </p:txBody>
      </p:sp>
    </p:spTree>
    <p:extLst>
      <p:ext uri="{BB962C8B-B14F-4D97-AF65-F5344CB8AC3E}">
        <p14:creationId xmlns:p14="http://schemas.microsoft.com/office/powerpoint/2010/main" val="397275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46699-28AF-4B9C-B2DB-F7CBE6431F05}" type="slidenum">
              <a:rPr lang="en-US" smtClean="0"/>
              <a:t>12</a:t>
            </a:fld>
            <a:endParaRPr lang="en-US"/>
          </a:p>
        </p:txBody>
      </p:sp>
    </p:spTree>
    <p:extLst>
      <p:ext uri="{BB962C8B-B14F-4D97-AF65-F5344CB8AC3E}">
        <p14:creationId xmlns:p14="http://schemas.microsoft.com/office/powerpoint/2010/main" val="3670410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Total reve</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70166" indent="-296216" eaLnBrk="0" hangingPunct="0">
              <a:defRPr>
                <a:solidFill>
                  <a:schemeClr val="tx1"/>
                </a:solidFill>
                <a:latin typeface="Calibri" pitchFamily="34" charset="0"/>
                <a:ea typeface="MS PGothic" pitchFamily="34" charset="-128"/>
              </a:defRPr>
            </a:lvl2pPr>
            <a:lvl3pPr marL="1184871" indent="-236974" eaLnBrk="0" hangingPunct="0">
              <a:defRPr>
                <a:solidFill>
                  <a:schemeClr val="tx1"/>
                </a:solidFill>
                <a:latin typeface="Calibri" pitchFamily="34" charset="0"/>
                <a:ea typeface="MS PGothic" pitchFamily="34" charset="-128"/>
              </a:defRPr>
            </a:lvl3pPr>
            <a:lvl4pPr marL="1658819" indent="-236974" eaLnBrk="0" hangingPunct="0">
              <a:defRPr>
                <a:solidFill>
                  <a:schemeClr val="tx1"/>
                </a:solidFill>
                <a:latin typeface="Calibri" pitchFamily="34" charset="0"/>
                <a:ea typeface="MS PGothic" pitchFamily="34" charset="-128"/>
              </a:defRPr>
            </a:lvl4pPr>
            <a:lvl5pPr marL="2132769" indent="-236974" eaLnBrk="0" hangingPunct="0">
              <a:defRPr>
                <a:solidFill>
                  <a:schemeClr val="tx1"/>
                </a:solidFill>
                <a:latin typeface="Calibri" pitchFamily="34" charset="0"/>
                <a:ea typeface="MS PGothic" pitchFamily="34" charset="-128"/>
              </a:defRPr>
            </a:lvl5pPr>
            <a:lvl6pPr marL="2606719" indent="-236974" eaLnBrk="0" fontAlgn="base" hangingPunct="0">
              <a:spcBef>
                <a:spcPct val="0"/>
              </a:spcBef>
              <a:spcAft>
                <a:spcPct val="0"/>
              </a:spcAft>
              <a:defRPr>
                <a:solidFill>
                  <a:schemeClr val="tx1"/>
                </a:solidFill>
                <a:latin typeface="Calibri" pitchFamily="34" charset="0"/>
                <a:ea typeface="MS PGothic" pitchFamily="34" charset="-128"/>
              </a:defRPr>
            </a:lvl6pPr>
            <a:lvl7pPr marL="3080664" indent="-236974" eaLnBrk="0" fontAlgn="base" hangingPunct="0">
              <a:spcBef>
                <a:spcPct val="0"/>
              </a:spcBef>
              <a:spcAft>
                <a:spcPct val="0"/>
              </a:spcAft>
              <a:defRPr>
                <a:solidFill>
                  <a:schemeClr val="tx1"/>
                </a:solidFill>
                <a:latin typeface="Calibri" pitchFamily="34" charset="0"/>
                <a:ea typeface="MS PGothic" pitchFamily="34" charset="-128"/>
              </a:defRPr>
            </a:lvl7pPr>
            <a:lvl8pPr marL="3554614" indent="-236974" eaLnBrk="0" fontAlgn="base" hangingPunct="0">
              <a:spcBef>
                <a:spcPct val="0"/>
              </a:spcBef>
              <a:spcAft>
                <a:spcPct val="0"/>
              </a:spcAft>
              <a:defRPr>
                <a:solidFill>
                  <a:schemeClr val="tx1"/>
                </a:solidFill>
                <a:latin typeface="Calibri" pitchFamily="34" charset="0"/>
                <a:ea typeface="MS PGothic" pitchFamily="34" charset="-128"/>
              </a:defRPr>
            </a:lvl8pPr>
            <a:lvl9pPr marL="4028563" indent="-236974"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43C72792-12C9-44FA-A639-EC0E19742DA1}" type="slidenum">
              <a:rPr lang="mk-MK" smtClean="0"/>
              <a:pPr eaLnBrk="1" hangingPunct="1">
                <a:defRPr/>
              </a:pPr>
              <a:t>13</a:t>
            </a:fld>
            <a:endParaRPr lang="mk-MK"/>
          </a:p>
        </p:txBody>
      </p:sp>
    </p:spTree>
    <p:extLst>
      <p:ext uri="{BB962C8B-B14F-4D97-AF65-F5344CB8AC3E}">
        <p14:creationId xmlns:p14="http://schemas.microsoft.com/office/powerpoint/2010/main" val="1820082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5939" indent="-335939">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To be clear, this new requirement is not an invitation for boards of trustees to micromanage the campus budget. </a:t>
            </a:r>
          </a:p>
          <a:p>
            <a:pPr marL="335939" indent="-335939">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Rather, boards should be focused on three key questions:…</a:t>
            </a:r>
          </a:p>
          <a:p>
            <a:pPr marL="727868" lvl="1" indent="-27994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Are resources being allocated strategically? Can funds be repurposed to better align with priorities?</a:t>
            </a:r>
          </a:p>
          <a:p>
            <a:pPr marL="727868" lvl="1" indent="-279949">
              <a:lnSpc>
                <a:spcPct val="107000"/>
              </a:lnSpc>
              <a:buFont typeface="Courier New" panose="02070309020205020404" pitchFamily="49" charset="0"/>
              <a:buChar char="o"/>
            </a:pPr>
            <a:r>
              <a:rPr lang="en-US" sz="1100">
                <a:latin typeface="Calibri" panose="020F0502020204030204" pitchFamily="34" charset="0"/>
                <a:ea typeface="Calibri" panose="020F0502020204030204" pitchFamily="34" charset="0"/>
                <a:cs typeface="Times New Roman" panose="02020603050405020304" pitchFamily="18" charset="0"/>
              </a:rPr>
              <a:t>I encourage to particularly consider this question as it relates to your institution’s strategy for improving on-time graduation rates. The longer it takes a student to earn their degree, the more debt they take on and the more it costs to produce that degree. Therefore, improvement in this area is key to moving the needle on all three of our System goals. </a:t>
            </a:r>
          </a:p>
          <a:p>
            <a:pPr marL="335939" indent="-335939">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Are there opportunities to improve efficiency?...</a:t>
            </a:r>
          </a:p>
          <a:p>
            <a:pPr marL="335939" indent="-335939">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Does the budget promote the institution’s financial sustainability?...</a:t>
            </a:r>
          </a:p>
          <a:p>
            <a:pPr marL="335939" indent="-335939">
              <a:lnSpc>
                <a:spcPct val="107000"/>
              </a:lnSpc>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As we approach this new requirement, keep in mind that this is necessarily be a maturation process. While the ultimate product is important for use at the System level, the intent is for this requirement to also promote productive conversations at the campus level… to surface issues that need further attention, some of which may take multiple years to address. </a:t>
            </a:r>
          </a:p>
          <a:p>
            <a:pPr marL="335939" indent="-335939">
              <a:lnSpc>
                <a:spcPct val="107000"/>
              </a:lnSpc>
              <a:spcAft>
                <a:spcPts val="784"/>
              </a:spcAft>
              <a:buFont typeface="Symbol" panose="05050102010706020507" pitchFamily="18" charset="2"/>
              <a:buChar char=""/>
            </a:pPr>
            <a:r>
              <a:rPr lang="en-US" sz="1100">
                <a:latin typeface="Calibri" panose="020F0502020204030204" pitchFamily="34" charset="0"/>
                <a:ea typeface="Calibri" panose="020F0502020204030204" pitchFamily="34" charset="0"/>
                <a:cs typeface="Times New Roman" panose="02020603050405020304" pitchFamily="18" charset="0"/>
              </a:rPr>
              <a:t>This first year is just step one on a long-term journey.</a:t>
            </a:r>
          </a:p>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14</a:t>
            </a:fld>
            <a:endParaRPr lang="en-US"/>
          </a:p>
        </p:txBody>
      </p:sp>
    </p:spTree>
    <p:extLst>
      <p:ext uri="{BB962C8B-B14F-4D97-AF65-F5344CB8AC3E}">
        <p14:creationId xmlns:p14="http://schemas.microsoft.com/office/powerpoint/2010/main" val="3358498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15</a:t>
            </a:fld>
            <a:endParaRPr lang="en-US"/>
          </a:p>
        </p:txBody>
      </p:sp>
    </p:spTree>
    <p:extLst>
      <p:ext uri="{BB962C8B-B14F-4D97-AF65-F5344CB8AC3E}">
        <p14:creationId xmlns:p14="http://schemas.microsoft.com/office/powerpoint/2010/main" val="59874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8EEB4-5E1F-3C4F-86F0-B25C5ECEA5E9}" type="slidenum">
              <a:rPr lang="en-US" smtClean="0"/>
              <a:t>16</a:t>
            </a:fld>
            <a:endParaRPr lang="en-US"/>
          </a:p>
        </p:txBody>
      </p:sp>
    </p:spTree>
    <p:extLst>
      <p:ext uri="{BB962C8B-B14F-4D97-AF65-F5344CB8AC3E}">
        <p14:creationId xmlns:p14="http://schemas.microsoft.com/office/powerpoint/2010/main" val="2937829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6A217-C1C8-2CBE-CC97-194B7EC9B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E7423-6EF6-D6D6-026D-B0282ED2F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A2D99-47A4-90CE-8BE4-4BE86BC12E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B833DB-608A-9A9E-70DA-5BA942E235A4}"/>
              </a:ext>
            </a:extLst>
          </p:cNvPr>
          <p:cNvSpPr>
            <a:spLocks noGrp="1"/>
          </p:cNvSpPr>
          <p:nvPr>
            <p:ph type="sldNum" sz="quarter" idx="10"/>
          </p:nvPr>
        </p:nvSpPr>
        <p:spPr>
          <a:xfrm>
            <a:off x="3884617" y="8685217"/>
            <a:ext cx="2971800" cy="457200"/>
          </a:xfrm>
          <a:prstGeom prst="rect">
            <a:avLst/>
          </a:prstGeom>
        </p:spPr>
        <p:txBody>
          <a:bodyPr lIns="89698" tIns="44852" rIns="89698" bIns="44852"/>
          <a:lstStyle/>
          <a:p>
            <a:fld id="{6F68EEB4-5E1F-3C4F-86F0-B25C5ECEA5E9}" type="slidenum">
              <a:rPr lang="en-US" smtClean="0"/>
              <a:t>17</a:t>
            </a:fld>
            <a:endParaRPr lang="en-US"/>
          </a:p>
        </p:txBody>
      </p:sp>
    </p:spTree>
    <p:extLst>
      <p:ext uri="{BB962C8B-B14F-4D97-AF65-F5344CB8AC3E}">
        <p14:creationId xmlns:p14="http://schemas.microsoft.com/office/powerpoint/2010/main" val="142947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8EEB4-5E1F-3C4F-86F0-B25C5ECEA5E9}" type="slidenum">
              <a:rPr lang="en-US" smtClean="0"/>
              <a:t>18</a:t>
            </a:fld>
            <a:endParaRPr lang="en-US"/>
          </a:p>
        </p:txBody>
      </p:sp>
      <p:sp>
        <p:nvSpPr>
          <p:cNvPr id="5" name="Footer Placeholder 4">
            <a:extLst>
              <a:ext uri="{FF2B5EF4-FFF2-40B4-BE49-F238E27FC236}">
                <a16:creationId xmlns:a16="http://schemas.microsoft.com/office/drawing/2014/main" id="{C93CFF7E-4A49-3303-0214-AEAB84237AA7}"/>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F633C8F2-70C3-18A3-B7D0-A9DA7B7012C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1969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5939" indent="-335939">
              <a:lnSpc>
                <a:spcPct val="107000"/>
              </a:lnSpc>
              <a:buFont typeface="Symbol" panose="05050102010706020507" pitchFamily="18" charset="2"/>
              <a:buChar char=""/>
            </a:pPr>
            <a:r>
              <a:rPr lang="en-US" sz="1800">
                <a:latin typeface="Calibri" panose="020F0502020204030204" pitchFamily="34" charset="0"/>
                <a:ea typeface="Calibri" panose="020F0502020204030204" pitchFamily="34" charset="0"/>
                <a:cs typeface="Times New Roman" panose="02020603050405020304" pitchFamily="18" charset="0"/>
              </a:rPr>
              <a:t>This chart summarizes what property, capital, and leasing decisions are delegated to boards of trustees for final approval and which must receive subsequent BOG approval. </a:t>
            </a:r>
          </a:p>
          <a:p>
            <a:endParaRPr lang="en-US"/>
          </a:p>
        </p:txBody>
      </p:sp>
      <p:sp>
        <p:nvSpPr>
          <p:cNvPr id="4" name="Slide Number Placeholder 3"/>
          <p:cNvSpPr>
            <a:spLocks noGrp="1"/>
          </p:cNvSpPr>
          <p:nvPr>
            <p:ph type="sldNum" sz="quarter" idx="10"/>
          </p:nvPr>
        </p:nvSpPr>
        <p:spPr>
          <a:xfrm>
            <a:off x="3870579" y="8661534"/>
            <a:ext cx="2961062" cy="455954"/>
          </a:xfrm>
          <a:prstGeom prst="rect">
            <a:avLst/>
          </a:prstGeom>
        </p:spPr>
        <p:txBody>
          <a:bodyPr lIns="89431" tIns="44716" rIns="89431" bIns="44716"/>
          <a:lstStyle/>
          <a:p>
            <a:fld id="{6F68EEB4-5E1F-3C4F-86F0-B25C5ECEA5E9}" type="slidenum">
              <a:rPr lang="en-US" smtClean="0"/>
              <a:t>19</a:t>
            </a:fld>
            <a:endParaRPr lang="en-US"/>
          </a:p>
        </p:txBody>
      </p:sp>
    </p:spTree>
    <p:extLst>
      <p:ext uri="{BB962C8B-B14F-4D97-AF65-F5344CB8AC3E}">
        <p14:creationId xmlns:p14="http://schemas.microsoft.com/office/powerpoint/2010/main" val="72266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goals should be a North Star for trustees</a:t>
            </a:r>
          </a:p>
        </p:txBody>
      </p:sp>
      <p:sp>
        <p:nvSpPr>
          <p:cNvPr id="4" name="Slide Number Placeholder 3"/>
          <p:cNvSpPr>
            <a:spLocks noGrp="1"/>
          </p:cNvSpPr>
          <p:nvPr>
            <p:ph type="sldNum" sz="quarter" idx="5"/>
          </p:nvPr>
        </p:nvSpPr>
        <p:spPr/>
        <p:txBody>
          <a:bodyPr/>
          <a:lstStyle/>
          <a:p>
            <a:fld id="{6F68EEB4-5E1F-3C4F-86F0-B25C5ECEA5E9}" type="slidenum">
              <a:rPr lang="en-US" smtClean="0"/>
              <a:t>2</a:t>
            </a:fld>
            <a:endParaRPr lang="en-US"/>
          </a:p>
        </p:txBody>
      </p:sp>
    </p:spTree>
    <p:extLst>
      <p:ext uri="{BB962C8B-B14F-4D97-AF65-F5344CB8AC3E}">
        <p14:creationId xmlns:p14="http://schemas.microsoft.com/office/powerpoint/2010/main" val="56833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3867">
              <a:defRPr/>
            </a:pPr>
            <a:fld id="{09B46699-28AF-4B9C-B2DB-F7CBE6431F05}" type="slidenum">
              <a:rPr lang="en-US" sz="1300">
                <a:solidFill>
                  <a:prstClr val="black"/>
                </a:solidFill>
                <a:latin typeface="Calibri"/>
              </a:rPr>
              <a:pPr defTabSz="463867">
                <a:defRPr/>
              </a:pPr>
              <a:t>20</a:t>
            </a:fld>
            <a:endParaRPr lang="en-US" sz="1300">
              <a:solidFill>
                <a:prstClr val="black"/>
              </a:solidFill>
              <a:latin typeface="Calibri"/>
            </a:endParaRPr>
          </a:p>
        </p:txBody>
      </p:sp>
    </p:spTree>
    <p:extLst>
      <p:ext uri="{BB962C8B-B14F-4D97-AF65-F5344CB8AC3E}">
        <p14:creationId xmlns:p14="http://schemas.microsoft.com/office/powerpoint/2010/main" val="524471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8EEB4-5E1F-3C4F-86F0-B25C5ECEA5E9}" type="slidenum">
              <a:rPr lang="en-US" smtClean="0"/>
              <a:t>21</a:t>
            </a:fld>
            <a:endParaRPr lang="en-US"/>
          </a:p>
        </p:txBody>
      </p:sp>
    </p:spTree>
    <p:extLst>
      <p:ext uri="{BB962C8B-B14F-4D97-AF65-F5344CB8AC3E}">
        <p14:creationId xmlns:p14="http://schemas.microsoft.com/office/powerpoint/2010/main" val="161041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AE9F7-CB1B-BB2C-7A1C-285EDD246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0A6E3-8D4D-E4A2-E7A1-D18C0EF74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B7C96-B6DA-7473-F0E1-CDA5A6350C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139714-73F7-79B7-1B9A-6269F9FC2145}"/>
              </a:ext>
            </a:extLst>
          </p:cNvPr>
          <p:cNvSpPr>
            <a:spLocks noGrp="1"/>
          </p:cNvSpPr>
          <p:nvPr>
            <p:ph type="sldNum" sz="quarter" idx="10"/>
          </p:nvPr>
        </p:nvSpPr>
        <p:spPr>
          <a:xfrm>
            <a:off x="3884617" y="8685217"/>
            <a:ext cx="2971800" cy="457200"/>
          </a:xfrm>
          <a:prstGeom prst="rect">
            <a:avLst/>
          </a:prstGeom>
        </p:spPr>
        <p:txBody>
          <a:bodyPr lIns="89698" tIns="44852" rIns="89698" bIns="44852"/>
          <a:lstStyle/>
          <a:p>
            <a:fld id="{6F68EEB4-5E1F-3C4F-86F0-B25C5ECEA5E9}" type="slidenum">
              <a:rPr lang="en-US" smtClean="0"/>
              <a:t>22</a:t>
            </a:fld>
            <a:endParaRPr lang="en-US"/>
          </a:p>
        </p:txBody>
      </p:sp>
    </p:spTree>
    <p:extLst>
      <p:ext uri="{BB962C8B-B14F-4D97-AF65-F5344CB8AC3E}">
        <p14:creationId xmlns:p14="http://schemas.microsoft.com/office/powerpoint/2010/main" val="2651449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108B8-84B8-5CBE-4585-16EA304FD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C8FF7-F4A7-A5A4-8F49-BD30C9828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748F4-CC51-46BE-CF23-D3625B5268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453389-43FF-EFA4-E676-5D776CDBA8AC}"/>
              </a:ext>
            </a:extLst>
          </p:cNvPr>
          <p:cNvSpPr>
            <a:spLocks noGrp="1"/>
          </p:cNvSpPr>
          <p:nvPr>
            <p:ph type="sldNum" sz="quarter" idx="10"/>
          </p:nvPr>
        </p:nvSpPr>
        <p:spPr/>
        <p:txBody>
          <a:bodyPr/>
          <a:lstStyle/>
          <a:p>
            <a:fld id="{09B46699-28AF-4B9C-B2DB-F7CBE6431F05}" type="slidenum">
              <a:rPr lang="en-US" smtClean="0"/>
              <a:t>23</a:t>
            </a:fld>
            <a:endParaRPr lang="en-US"/>
          </a:p>
        </p:txBody>
      </p:sp>
    </p:spTree>
    <p:extLst>
      <p:ext uri="{BB962C8B-B14F-4D97-AF65-F5344CB8AC3E}">
        <p14:creationId xmlns:p14="http://schemas.microsoft.com/office/powerpoint/2010/main" val="4100512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46699-28AF-4B9C-B2DB-F7CBE6431F05}" type="slidenum">
              <a:rPr lang="en-US" smtClean="0"/>
              <a:t>24</a:t>
            </a:fld>
            <a:endParaRPr lang="en-US"/>
          </a:p>
        </p:txBody>
      </p:sp>
    </p:spTree>
    <p:extLst>
      <p:ext uri="{BB962C8B-B14F-4D97-AF65-F5344CB8AC3E}">
        <p14:creationId xmlns:p14="http://schemas.microsoft.com/office/powerpoint/2010/main" val="4216110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E7F44-AA82-2850-65C0-16EC4FD6F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7839D-A6CA-762C-3CD2-184FE0A6A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E5F11-E503-18BF-C919-2A17A719976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8BC4481-B23A-2F2F-AB81-96B665903740}"/>
              </a:ext>
            </a:extLst>
          </p:cNvPr>
          <p:cNvSpPr>
            <a:spLocks noGrp="1"/>
          </p:cNvSpPr>
          <p:nvPr>
            <p:ph type="dt" idx="1"/>
          </p:nvPr>
        </p:nvSpPr>
        <p:spPr/>
        <p:txBody>
          <a:bodyPr/>
          <a:lstStyle/>
          <a:p>
            <a:endParaRPr lang="en-US"/>
          </a:p>
        </p:txBody>
      </p:sp>
      <p:sp>
        <p:nvSpPr>
          <p:cNvPr id="5" name="Slide Number Placeholder 4">
            <a:extLst>
              <a:ext uri="{FF2B5EF4-FFF2-40B4-BE49-F238E27FC236}">
                <a16:creationId xmlns:a16="http://schemas.microsoft.com/office/drawing/2014/main" id="{A6406B35-31A2-EDF8-ECD9-5AF31C00FF04}"/>
              </a:ext>
            </a:extLst>
          </p:cNvPr>
          <p:cNvSpPr>
            <a:spLocks noGrp="1"/>
          </p:cNvSpPr>
          <p:nvPr>
            <p:ph type="sldNum" sz="quarter" idx="5"/>
          </p:nvPr>
        </p:nvSpPr>
        <p:spPr/>
        <p:txBody>
          <a:bodyPr/>
          <a:lstStyle/>
          <a:p>
            <a:fld id="{6F68EEB4-5E1F-3C4F-86F0-B25C5ECEA5E9}" type="slidenum">
              <a:rPr lang="en-US" smtClean="0"/>
              <a:t>25</a:t>
            </a:fld>
            <a:endParaRPr lang="en-US"/>
          </a:p>
        </p:txBody>
      </p:sp>
    </p:spTree>
    <p:extLst>
      <p:ext uri="{BB962C8B-B14F-4D97-AF65-F5344CB8AC3E}">
        <p14:creationId xmlns:p14="http://schemas.microsoft.com/office/powerpoint/2010/main" val="3367328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41197-F0B2-59FC-E6CF-D33EAFB26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9DD04-C6B6-6AD9-3168-05A8E9742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30742-A00D-25CC-AC6C-0C03EFF4E1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7D637E-234E-3E40-1ED7-B5983025A14E}"/>
              </a:ext>
            </a:extLst>
          </p:cNvPr>
          <p:cNvSpPr>
            <a:spLocks noGrp="1"/>
          </p:cNvSpPr>
          <p:nvPr>
            <p:ph type="sldNum" sz="quarter" idx="10"/>
          </p:nvPr>
        </p:nvSpPr>
        <p:spPr/>
        <p:txBody>
          <a:bodyPr/>
          <a:lstStyle/>
          <a:p>
            <a:fld id="{6F68EEB4-5E1F-3C4F-86F0-B25C5ECEA5E9}" type="slidenum">
              <a:rPr lang="en-US" smtClean="0"/>
              <a:t>26</a:t>
            </a:fld>
            <a:endParaRPr lang="en-US"/>
          </a:p>
        </p:txBody>
      </p:sp>
    </p:spTree>
    <p:extLst>
      <p:ext uri="{BB962C8B-B14F-4D97-AF65-F5344CB8AC3E}">
        <p14:creationId xmlns:p14="http://schemas.microsoft.com/office/powerpoint/2010/main" val="2813663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5939" indent="-335939">
              <a:lnSpc>
                <a:spcPct val="107000"/>
              </a:lnSpc>
              <a:buFont typeface="Symbol" panose="05050102010706020507" pitchFamily="18" charset="2"/>
              <a:buChar char=""/>
            </a:pPr>
            <a:r>
              <a:rPr lang="en-US" sz="1800">
                <a:latin typeface="Calibri" panose="020F0502020204030204" pitchFamily="34" charset="0"/>
                <a:ea typeface="Calibri" panose="020F0502020204030204" pitchFamily="34" charset="0"/>
                <a:cs typeface="Times New Roman" panose="02020603050405020304" pitchFamily="18" charset="0"/>
              </a:rPr>
              <a:t>We’ve covered a lot of information, but if you come away from this session with just one thing, I hope it is this: trustees play a key role. </a:t>
            </a:r>
          </a:p>
          <a:p>
            <a:pPr marL="335939" indent="-335939">
              <a:lnSpc>
                <a:spcPct val="107000"/>
              </a:lnSpc>
              <a:buFont typeface="Symbol" panose="05050102010706020507" pitchFamily="18" charset="2"/>
              <a:buChar char=""/>
            </a:pPr>
            <a:r>
              <a:rPr lang="en-US" sz="1800">
                <a:latin typeface="Calibri" panose="020F0502020204030204" pitchFamily="34" charset="0"/>
                <a:ea typeface="Calibri" panose="020F0502020204030204" pitchFamily="34" charset="0"/>
                <a:cs typeface="Times New Roman" panose="02020603050405020304" pitchFamily="18" charset="0"/>
              </a:rPr>
              <a:t>Campus </a:t>
            </a:r>
            <a:r>
              <a:rPr lang="en-US" sz="1800" b="1">
                <a:latin typeface="Calibri" panose="020F0502020204030204" pitchFamily="34" charset="0"/>
                <a:ea typeface="Calibri" panose="020F0502020204030204" pitchFamily="34" charset="0"/>
                <a:cs typeface="Times New Roman" panose="02020603050405020304" pitchFamily="18" charset="0"/>
              </a:rPr>
              <a:t>flexibility</a:t>
            </a:r>
            <a:r>
              <a:rPr lang="en-US" sz="1800" b="1" i="1">
                <a:latin typeface="Calibri" panose="020F0502020204030204" pitchFamily="34" charset="0"/>
                <a:ea typeface="Calibri" panose="020F0502020204030204" pitchFamily="34" charset="0"/>
                <a:cs typeface="Times New Roman" panose="02020603050405020304" pitchFamily="18" charset="0"/>
              </a:rPr>
              <a:t> </a:t>
            </a:r>
            <a:r>
              <a:rPr lang="en-US" sz="1800">
                <a:latin typeface="Calibri" panose="020F0502020204030204" pitchFamily="34" charset="0"/>
                <a:ea typeface="Calibri" panose="020F0502020204030204" pitchFamily="34" charset="0"/>
                <a:cs typeface="Times New Roman" panose="02020603050405020304" pitchFamily="18" charset="0"/>
              </a:rPr>
              <a:t>relies on </a:t>
            </a:r>
            <a:r>
              <a:rPr lang="en-US" sz="1800" b="1">
                <a:latin typeface="Calibri" panose="020F0502020204030204" pitchFamily="34" charset="0"/>
                <a:ea typeface="Calibri" panose="020F0502020204030204" pitchFamily="34" charset="0"/>
                <a:cs typeface="Times New Roman" panose="02020603050405020304" pitchFamily="18" charset="0"/>
              </a:rPr>
              <a:t>accountability</a:t>
            </a:r>
            <a:r>
              <a:rPr lang="en-US" sz="1800">
                <a:latin typeface="Calibri" panose="020F0502020204030204" pitchFamily="34" charset="0"/>
                <a:ea typeface="Calibri" panose="020F0502020204030204" pitchFamily="34" charset="0"/>
                <a:cs typeface="Times New Roman" panose="02020603050405020304" pitchFamily="18" charset="0"/>
              </a:rPr>
              <a:t>. </a:t>
            </a:r>
          </a:p>
          <a:p>
            <a:pPr marL="335939" indent="-335939">
              <a:lnSpc>
                <a:spcPct val="107000"/>
              </a:lnSpc>
              <a:buFont typeface="Symbol" panose="05050102010706020507" pitchFamily="18" charset="2"/>
              <a:buChar char=""/>
            </a:pPr>
            <a:r>
              <a:rPr lang="en-US" sz="1800">
                <a:latin typeface="Calibri" panose="020F0502020204030204" pitchFamily="34" charset="0"/>
                <a:ea typeface="Calibri" panose="020F0502020204030204" pitchFamily="34" charset="0"/>
                <a:cs typeface="Times New Roman" panose="02020603050405020304" pitchFamily="18" charset="0"/>
              </a:rPr>
              <a:t>Trustees are on the </a:t>
            </a:r>
            <a:r>
              <a:rPr lang="en-US" sz="1800" b="1">
                <a:latin typeface="Calibri" panose="020F0502020204030204" pitchFamily="34" charset="0"/>
                <a:ea typeface="Calibri" panose="020F0502020204030204" pitchFamily="34" charset="0"/>
                <a:cs typeface="Times New Roman" panose="02020603050405020304" pitchFamily="18" charset="0"/>
              </a:rPr>
              <a:t>“front line” </a:t>
            </a:r>
            <a:r>
              <a:rPr lang="en-US" sz="1800">
                <a:latin typeface="Calibri" panose="020F0502020204030204" pitchFamily="34" charset="0"/>
                <a:ea typeface="Calibri" panose="020F0502020204030204" pitchFamily="34" charset="0"/>
                <a:cs typeface="Times New Roman" panose="02020603050405020304" pitchFamily="18" charset="0"/>
              </a:rPr>
              <a:t>of ensuring key financial decisions support our strategic goals. Demonstrating alignment with System priorities is the most effective way to preserve and grow campus flexibility. </a:t>
            </a:r>
          </a:p>
          <a:p>
            <a:pPr marL="335939" indent="-335939">
              <a:lnSpc>
                <a:spcPct val="107000"/>
              </a:lnSpc>
              <a:buFont typeface="Symbol" panose="05050102010706020507" pitchFamily="18" charset="2"/>
              <a:buChar char=""/>
            </a:pPr>
            <a:r>
              <a:rPr lang="en-US" sz="1800">
                <a:latin typeface="Calibri" panose="020F0502020204030204" pitchFamily="34" charset="0"/>
                <a:ea typeface="Calibri" panose="020F0502020204030204" pitchFamily="34" charset="0"/>
                <a:cs typeface="Times New Roman" panose="02020603050405020304" pitchFamily="18" charset="0"/>
              </a:rPr>
              <a:t>If you did not strongly agree with all of today’s poll questions, I hope you’ll consider ways your board can engage on these issues and support progress towards our System goals. </a:t>
            </a:r>
          </a:p>
          <a:p>
            <a:pPr marL="335939" indent="-335939">
              <a:lnSpc>
                <a:spcPct val="107000"/>
              </a:lnSpc>
              <a:spcAft>
                <a:spcPts val="784"/>
              </a:spcAft>
              <a:buFont typeface="Symbol" panose="05050102010706020507" pitchFamily="18" charset="2"/>
              <a:buChar char=""/>
            </a:pPr>
            <a:r>
              <a:rPr lang="en-US" sz="1800" b="1">
                <a:latin typeface="Calibri" panose="020F0502020204030204" pitchFamily="34" charset="0"/>
                <a:ea typeface="Calibri" panose="020F0502020204030204" pitchFamily="34" charset="0"/>
                <a:cs typeface="Times New Roman" panose="02020603050405020304" pitchFamily="18" charset="0"/>
              </a:rPr>
              <a:t>Together</a:t>
            </a:r>
            <a:r>
              <a:rPr lang="en-US" sz="1800">
                <a:latin typeface="Calibri" panose="020F0502020204030204" pitchFamily="34" charset="0"/>
                <a:ea typeface="Calibri" panose="020F0502020204030204" pitchFamily="34" charset="0"/>
                <a:cs typeface="Times New Roman" panose="02020603050405020304" pitchFamily="18" charset="0"/>
              </a:rPr>
              <a:t>,</a:t>
            </a:r>
            <a:r>
              <a:rPr lang="en-US" sz="1800" b="1">
                <a:latin typeface="Calibri" panose="020F0502020204030204" pitchFamily="34" charset="0"/>
                <a:ea typeface="Calibri" panose="020F0502020204030204" pitchFamily="34" charset="0"/>
                <a:cs typeface="Times New Roman" panose="02020603050405020304" pitchFamily="18" charset="0"/>
              </a:rPr>
              <a:t> </a:t>
            </a:r>
            <a:r>
              <a:rPr lang="en-US" sz="1800">
                <a:latin typeface="Calibri" panose="020F0502020204030204" pitchFamily="34" charset="0"/>
                <a:ea typeface="Calibri" panose="020F0502020204030204" pitchFamily="34" charset="0"/>
                <a:cs typeface="Times New Roman" panose="02020603050405020304" pitchFamily="18" charset="0"/>
              </a:rPr>
              <a:t>we can build on the legacy of the consolidated university’s first 50 years and position it for an even brighter future.</a:t>
            </a:r>
          </a:p>
        </p:txBody>
      </p:sp>
      <p:sp>
        <p:nvSpPr>
          <p:cNvPr id="4" name="Slide Number Placeholder 3"/>
          <p:cNvSpPr>
            <a:spLocks noGrp="1"/>
          </p:cNvSpPr>
          <p:nvPr>
            <p:ph type="sldNum" sz="quarter" idx="10"/>
          </p:nvPr>
        </p:nvSpPr>
        <p:spPr/>
        <p:txBody>
          <a:bodyPr/>
          <a:lstStyle/>
          <a:p>
            <a:fld id="{6F68EEB4-5E1F-3C4F-86F0-B25C5ECEA5E9}" type="slidenum">
              <a:rPr lang="en-US" smtClean="0"/>
              <a:t>27</a:t>
            </a:fld>
            <a:endParaRPr lang="en-US"/>
          </a:p>
        </p:txBody>
      </p:sp>
    </p:spTree>
    <p:extLst>
      <p:ext uri="{BB962C8B-B14F-4D97-AF65-F5344CB8AC3E}">
        <p14:creationId xmlns:p14="http://schemas.microsoft.com/office/powerpoint/2010/main" val="3372115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8EEB4-5E1F-3C4F-86F0-B25C5ECEA5E9}" type="slidenum">
              <a:rPr lang="en-US" smtClean="0"/>
              <a:t>28</a:t>
            </a:fld>
            <a:endParaRPr lang="en-US"/>
          </a:p>
        </p:txBody>
      </p:sp>
    </p:spTree>
    <p:extLst>
      <p:ext uri="{BB962C8B-B14F-4D97-AF65-F5344CB8AC3E}">
        <p14:creationId xmlns:p14="http://schemas.microsoft.com/office/powerpoint/2010/main" val="243706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8EEB4-5E1F-3C4F-86F0-B25C5ECEA5E9}" type="slidenum">
              <a:rPr lang="en-US" smtClean="0"/>
              <a:t>3</a:t>
            </a:fld>
            <a:endParaRPr lang="en-US"/>
          </a:p>
        </p:txBody>
      </p:sp>
    </p:spTree>
    <p:extLst>
      <p:ext uri="{BB962C8B-B14F-4D97-AF65-F5344CB8AC3E}">
        <p14:creationId xmlns:p14="http://schemas.microsoft.com/office/powerpoint/2010/main" val="1646546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380C3-6A2B-2244-DF9F-4AB8CFCF9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FF541-297F-DD7B-892E-F2C9E8D1F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199A5-AF33-3ACC-5B53-4501C889CB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628132-5498-9940-4062-559C46BC5F60}"/>
              </a:ext>
            </a:extLst>
          </p:cNvPr>
          <p:cNvSpPr>
            <a:spLocks noGrp="1"/>
          </p:cNvSpPr>
          <p:nvPr>
            <p:ph type="sldNum" sz="quarter" idx="10"/>
          </p:nvPr>
        </p:nvSpPr>
        <p:spPr>
          <a:xfrm>
            <a:off x="3884617" y="8685217"/>
            <a:ext cx="2971800" cy="457200"/>
          </a:xfrm>
          <a:prstGeom prst="rect">
            <a:avLst/>
          </a:prstGeom>
        </p:spPr>
        <p:txBody>
          <a:bodyPr lIns="89698" tIns="44852" rIns="89698" bIns="44852"/>
          <a:lstStyle/>
          <a:p>
            <a:fld id="{6F68EEB4-5E1F-3C4F-86F0-B25C5ECEA5E9}" type="slidenum">
              <a:rPr lang="en-US" smtClean="0"/>
              <a:t>4</a:t>
            </a:fld>
            <a:endParaRPr lang="en-US"/>
          </a:p>
        </p:txBody>
      </p:sp>
    </p:spTree>
    <p:extLst>
      <p:ext uri="{BB962C8B-B14F-4D97-AF65-F5344CB8AC3E}">
        <p14:creationId xmlns:p14="http://schemas.microsoft.com/office/powerpoint/2010/main" val="326440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39848" lvl="1" indent="-292391">
              <a:spcBef>
                <a:spcPts val="1176"/>
              </a:spcBef>
              <a:buClr>
                <a:srgbClr val="0F4876"/>
              </a:buClr>
              <a:buFont typeface="Wingdings" panose="05000000000000000000" pitchFamily="2" charset="2"/>
              <a:buChar char="l"/>
              <a:defRPr/>
            </a:pPr>
            <a:r>
              <a:rPr lang="en-US">
                <a:solidFill>
                  <a:srgbClr val="0F4876"/>
                </a:solidFill>
              </a:rPr>
              <a:t>Universities operate like nonprofit organizations with missions in the fields of instruction, research, and public service.</a:t>
            </a:r>
          </a:p>
          <a:p>
            <a:pPr marL="839848" lvl="1" indent="-292391">
              <a:spcBef>
                <a:spcPts val="1176"/>
              </a:spcBef>
              <a:buClr>
                <a:srgbClr val="0F4876"/>
              </a:buClr>
              <a:buFont typeface="Wingdings" panose="05000000000000000000" pitchFamily="2" charset="2"/>
              <a:buChar char="l"/>
              <a:defRPr/>
            </a:pPr>
            <a:r>
              <a:rPr lang="en-US">
                <a:solidFill>
                  <a:srgbClr val="0F4876"/>
                </a:solidFill>
              </a:rPr>
              <a:t>The different constituencies that fund universities have special interests in the ways the funds are used. These include federal, state, and local governments, commercial organizations, individual donors, and bondholders.</a:t>
            </a:r>
          </a:p>
          <a:p>
            <a:pPr marL="839848" lvl="1" indent="-292391">
              <a:spcBef>
                <a:spcPts val="1176"/>
              </a:spcBef>
              <a:buClr>
                <a:srgbClr val="0F4876"/>
              </a:buClr>
              <a:buFont typeface="Wingdings" panose="05000000000000000000" pitchFamily="2" charset="2"/>
              <a:buChar char="l"/>
              <a:defRPr/>
            </a:pPr>
            <a:r>
              <a:rPr lang="en-US">
                <a:solidFill>
                  <a:srgbClr val="0F4876"/>
                </a:solidFill>
              </a:rPr>
              <a:t>Because of these different interests, each fund type has unique restrictions to reflect these priorities. </a:t>
            </a:r>
          </a:p>
          <a:p>
            <a:pPr marL="839848" lvl="1" indent="-292391">
              <a:spcBef>
                <a:spcPts val="1176"/>
              </a:spcBef>
              <a:buClr>
                <a:srgbClr val="0F4876"/>
              </a:buClr>
              <a:buFont typeface="Wingdings" panose="05000000000000000000" pitchFamily="2" charset="2"/>
              <a:buChar char="l"/>
              <a:defRPr/>
            </a:pPr>
            <a:r>
              <a:rPr lang="en-US">
                <a:solidFill>
                  <a:srgbClr val="0F4876"/>
                </a:solidFill>
              </a:rPr>
              <a:t>Universities also have unique obligations for accounting and financial reporting according to the sources of funds received and their subsequent uses rather than to report net income to investors. </a:t>
            </a:r>
          </a:p>
          <a:p>
            <a:endParaRPr lang="en-US"/>
          </a:p>
        </p:txBody>
      </p:sp>
      <p:sp>
        <p:nvSpPr>
          <p:cNvPr id="4" name="Slide Number Placeholder 3"/>
          <p:cNvSpPr>
            <a:spLocks noGrp="1"/>
          </p:cNvSpPr>
          <p:nvPr>
            <p:ph type="sldNum" sz="quarter" idx="10"/>
          </p:nvPr>
        </p:nvSpPr>
        <p:spPr/>
        <p:txBody>
          <a:bodyPr/>
          <a:lstStyle/>
          <a:p>
            <a:fld id="{09B46699-28AF-4B9C-B2DB-F7CBE6431F0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5310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74268">
              <a:defRPr/>
            </a:pPr>
            <a:fld id="{09B46699-28AF-4B9C-B2DB-F7CBE6431F05}" type="slidenum">
              <a:rPr lang="en-US">
                <a:solidFill>
                  <a:prstClr val="black"/>
                </a:solidFill>
                <a:latin typeface="Calibri"/>
              </a:rPr>
              <a:pPr defTabSz="474268">
                <a:defRPr/>
              </a:pPr>
              <a:t>6</a:t>
            </a:fld>
            <a:endParaRPr lang="en-US">
              <a:solidFill>
                <a:prstClr val="black"/>
              </a:solidFill>
              <a:latin typeface="Calibri"/>
            </a:endParaRPr>
          </a:p>
        </p:txBody>
      </p:sp>
    </p:spTree>
    <p:extLst>
      <p:ext uri="{BB962C8B-B14F-4D97-AF65-F5344CB8AC3E}">
        <p14:creationId xmlns:p14="http://schemas.microsoft.com/office/powerpoint/2010/main" val="138549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949" indent="-279949" defTabSz="447919">
              <a:buFont typeface="Arial" panose="020B0604020202020204" pitchFamily="34" charset="0"/>
              <a:buChar char="•"/>
              <a:defRPr/>
            </a:pPr>
            <a:r>
              <a:rPr lang="en-US" sz="1800">
                <a:latin typeface="Calibri" panose="020F0502020204030204" pitchFamily="34" charset="0"/>
                <a:ea typeface="Calibri" panose="020F0502020204030204" pitchFamily="34" charset="0"/>
                <a:cs typeface="Times New Roman" panose="02020603050405020304" pitchFamily="18" charset="0"/>
              </a:rPr>
              <a:t>Effective for FY2023 and annually thereafter, Boards of trustees will need to approve a comprehensive all-funds budget for the institution.</a:t>
            </a:r>
          </a:p>
          <a:p>
            <a:pPr marL="279949" indent="-279949" defTabSz="447919">
              <a:buFont typeface="Arial" panose="020B0604020202020204" pitchFamily="34" charset="0"/>
              <a:buChar char="•"/>
              <a:defRPr/>
            </a:pPr>
            <a:r>
              <a:rPr lang="en-US" sz="1800">
                <a:latin typeface="Calibri" panose="020F0502020204030204" pitchFamily="34" charset="0"/>
                <a:ea typeface="Calibri" panose="020F0502020204030204" pitchFamily="34" charset="0"/>
                <a:cs typeface="Times New Roman" panose="02020603050405020304" pitchFamily="18" charset="0"/>
              </a:rPr>
              <a:t>FY2023 begins July 1, 2022. So at one of your meetings this spring, you will deliberate and approve said budget prior to the submission deadline in May.</a:t>
            </a:r>
          </a:p>
          <a:p>
            <a:pPr marL="279949" indent="-279949" defTabSz="447919">
              <a:buFont typeface="Arial" panose="020B0604020202020204" pitchFamily="34" charset="0"/>
              <a:buChar char="•"/>
              <a:defRPr/>
            </a:pPr>
            <a:r>
              <a:rPr lang="en-US" sz="1800">
                <a:latin typeface="Calibri" panose="020F0502020204030204" pitchFamily="34" charset="0"/>
                <a:ea typeface="Calibri" panose="020F0502020204030204" pitchFamily="34" charset="0"/>
                <a:cs typeface="Times New Roman" panose="02020603050405020304" pitchFamily="18" charset="0"/>
              </a:rPr>
              <a:t>The institutional budgets will be compiled and presented to the Board of Governors at its May meeting and will include a budget for the institution as a whole and major organizational units, as well as a budget narrative that explains how the numbers connects with our policy priorities. </a:t>
            </a:r>
          </a:p>
          <a:p>
            <a:pPr marL="395288" indent="-395288">
              <a:spcBef>
                <a:spcPts val="0"/>
              </a:spcBef>
              <a:spcAft>
                <a:spcPts val="1200"/>
              </a:spcAft>
              <a:buClr>
                <a:srgbClr val="0F4876"/>
              </a:buClr>
              <a:buSzPct val="87000"/>
              <a:buFont typeface="Wingdings" panose="05000000000000000000" pitchFamily="2" charset="2"/>
              <a:buChar char="n"/>
            </a:pPr>
            <a:r>
              <a:rPr lang="en-US" sz="1800">
                <a:solidFill>
                  <a:srgbClr val="0F4876"/>
                </a:solidFill>
              </a:rPr>
              <a:t>Provide comprehensive expenditure plan that includes both General Fund and Trust Funds</a:t>
            </a:r>
          </a:p>
          <a:p>
            <a:pPr marL="395288" lvl="0" indent="-395288">
              <a:spcBef>
                <a:spcPts val="0"/>
              </a:spcBef>
              <a:spcAft>
                <a:spcPts val="1200"/>
              </a:spcAft>
              <a:buClr>
                <a:srgbClr val="0F4876"/>
              </a:buClr>
              <a:buSzPct val="87000"/>
              <a:buFont typeface="Wingdings" panose="05000000000000000000" pitchFamily="2" charset="2"/>
              <a:buChar char="n"/>
            </a:pPr>
            <a:r>
              <a:rPr lang="en-US" sz="1800">
                <a:solidFill>
                  <a:srgbClr val="0F4876"/>
                </a:solidFill>
              </a:rPr>
              <a:t>Better align resources with strategic priorities</a:t>
            </a:r>
          </a:p>
          <a:p>
            <a:pPr marL="395288" lvl="0" indent="-395288">
              <a:spcBef>
                <a:spcPts val="0"/>
              </a:spcBef>
              <a:spcAft>
                <a:spcPts val="1200"/>
              </a:spcAft>
              <a:buClr>
                <a:srgbClr val="0F4876"/>
              </a:buClr>
              <a:buSzPct val="87000"/>
              <a:buFont typeface="Wingdings" panose="05000000000000000000" pitchFamily="2" charset="2"/>
              <a:buChar char="n"/>
            </a:pPr>
            <a:r>
              <a:rPr lang="en-US" sz="1800">
                <a:solidFill>
                  <a:srgbClr val="0F4876"/>
                </a:solidFill>
              </a:rPr>
              <a:t>Promote stewardship and financial sustainability</a:t>
            </a:r>
          </a:p>
          <a:p>
            <a:pPr marL="395288" indent="-395288">
              <a:spcBef>
                <a:spcPts val="0"/>
              </a:spcBef>
              <a:spcAft>
                <a:spcPts val="1200"/>
              </a:spcAft>
              <a:buClr>
                <a:srgbClr val="0F4876"/>
              </a:buClr>
              <a:buSzPct val="87000"/>
              <a:buFont typeface="Wingdings" panose="05000000000000000000" pitchFamily="2" charset="2"/>
              <a:buChar char="n"/>
            </a:pPr>
            <a:r>
              <a:rPr lang="en-US" sz="1800">
                <a:solidFill>
                  <a:srgbClr val="0F4876"/>
                </a:solidFill>
              </a:rPr>
              <a:t>Better understand the impact of discrete decisions on the broader financial picture</a:t>
            </a:r>
          </a:p>
          <a:p>
            <a:pPr marL="395288" indent="-395288">
              <a:spcBef>
                <a:spcPts val="0"/>
              </a:spcBef>
              <a:spcAft>
                <a:spcPts val="1200"/>
              </a:spcAft>
              <a:buClr>
                <a:srgbClr val="0F4876"/>
              </a:buClr>
              <a:buSzPct val="87000"/>
              <a:buFont typeface="Wingdings" panose="05000000000000000000" pitchFamily="2" charset="2"/>
              <a:buChar char="n"/>
            </a:pPr>
            <a:r>
              <a:rPr lang="en-US" sz="1800">
                <a:solidFill>
                  <a:srgbClr val="0F4876"/>
                </a:solidFill>
              </a:rPr>
              <a:t>Improve transparency and campus engagement</a:t>
            </a:r>
          </a:p>
          <a:p>
            <a:pPr marL="395288" lvl="0" indent="-395288">
              <a:spcBef>
                <a:spcPts val="0"/>
              </a:spcBef>
              <a:spcAft>
                <a:spcPts val="1200"/>
              </a:spcAft>
              <a:buClr>
                <a:srgbClr val="0F4876"/>
              </a:buClr>
              <a:buSzPct val="87000"/>
              <a:buFont typeface="Wingdings" panose="05000000000000000000" pitchFamily="2" charset="2"/>
              <a:buChar char="n"/>
            </a:pPr>
            <a:r>
              <a:rPr lang="en-US" sz="1800">
                <a:solidFill>
                  <a:srgbClr val="0F4876"/>
                </a:solidFill>
              </a:rPr>
              <a:t>Strengthen the fiduciary responsibility of the boards of trustees</a:t>
            </a:r>
          </a:p>
          <a:p>
            <a:pPr marL="279949" indent="-279949" defTabSz="447919">
              <a:buFont typeface="Arial" panose="020B0604020202020204" pitchFamily="34" charset="0"/>
              <a:buChar char="•"/>
              <a:defRPr/>
            </a:pPr>
            <a:endParaRPr lang="en-US" sz="18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6F68EEB4-5E1F-3C4F-86F0-B25C5ECEA5E9}" type="slidenum">
              <a:rPr lang="en-US" smtClean="0"/>
              <a:t>7</a:t>
            </a:fld>
            <a:endParaRPr lang="en-US"/>
          </a:p>
        </p:txBody>
      </p:sp>
    </p:spTree>
    <p:extLst>
      <p:ext uri="{BB962C8B-B14F-4D97-AF65-F5344CB8AC3E}">
        <p14:creationId xmlns:p14="http://schemas.microsoft.com/office/powerpoint/2010/main" val="318585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46699-28AF-4B9C-B2DB-F7CBE6431F05}" type="slidenum">
              <a:rPr lang="en-US" smtClean="0"/>
              <a:t>8</a:t>
            </a:fld>
            <a:endParaRPr lang="en-US"/>
          </a:p>
        </p:txBody>
      </p:sp>
    </p:spTree>
    <p:extLst>
      <p:ext uri="{BB962C8B-B14F-4D97-AF65-F5344CB8AC3E}">
        <p14:creationId xmlns:p14="http://schemas.microsoft.com/office/powerpoint/2010/main" val="367041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46699-28AF-4B9C-B2DB-F7CBE6431F05}" type="slidenum">
              <a:rPr lang="en-US" smtClean="0"/>
              <a:t>9</a:t>
            </a:fld>
            <a:endParaRPr lang="en-US"/>
          </a:p>
        </p:txBody>
      </p:sp>
      <p:sp>
        <p:nvSpPr>
          <p:cNvPr id="5" name="Footer Placeholder 4">
            <a:extLst>
              <a:ext uri="{FF2B5EF4-FFF2-40B4-BE49-F238E27FC236}">
                <a16:creationId xmlns:a16="http://schemas.microsoft.com/office/drawing/2014/main" id="{17D929D4-5815-9082-D95F-9779788A3FE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2173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5AD27-FA13-AA44-A0DD-9F29A65370A6}"/>
              </a:ext>
            </a:extLst>
          </p:cNvPr>
          <p:cNvSpPr>
            <a:spLocks noGrp="1"/>
          </p:cNvSpPr>
          <p:nvPr>
            <p:ph type="sldNum" sz="quarter" idx="10"/>
          </p:nvPr>
        </p:nvSpPr>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167383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3861" y="2704985"/>
            <a:ext cx="8476278" cy="1155569"/>
          </a:xfrm>
          <a:prstGeom prst="rect">
            <a:avLst/>
          </a:prstGeom>
        </p:spPr>
        <p:txBody>
          <a:bodyPr lIns="0" tIns="0" rIns="0" bIns="0" anchor="ctr" anchorCtr="0">
            <a:normAutofit/>
          </a:bodyPr>
          <a:lstStyle>
            <a:lvl1pPr>
              <a:defRPr sz="6000" b="1" cap="all" normalizeH="0" baseline="0">
                <a:solidFill>
                  <a:schemeClr val="accent1"/>
                </a:solidFill>
              </a:defRPr>
            </a:lvl1pPr>
          </a:lstStyle>
          <a:p>
            <a:r>
              <a:rPr lang="en-US"/>
              <a:t>Click to title</a:t>
            </a:r>
          </a:p>
        </p:txBody>
      </p:sp>
      <p:sp>
        <p:nvSpPr>
          <p:cNvPr id="3" name="Subtitle 2"/>
          <p:cNvSpPr>
            <a:spLocks noGrp="1"/>
          </p:cNvSpPr>
          <p:nvPr>
            <p:ph type="subTitle" idx="1"/>
          </p:nvPr>
        </p:nvSpPr>
        <p:spPr>
          <a:xfrm>
            <a:off x="1371600" y="3936600"/>
            <a:ext cx="6400800" cy="679927"/>
          </a:xfrm>
          <a:prstGeom prst="rect">
            <a:avLst/>
          </a:prstGeom>
        </p:spPr>
        <p:txBody>
          <a:bodyPr lIns="0" tIns="0" rIns="0" bIns="0" anchor="ctr" anchorCtr="0">
            <a:normAutofit/>
          </a:bodyPr>
          <a:lstStyle>
            <a:lvl1pPr marL="0" indent="0" algn="ctr">
              <a:buNone/>
              <a:defRPr sz="3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Rectangle 8">
            <a:extLst>
              <a:ext uri="{FF2B5EF4-FFF2-40B4-BE49-F238E27FC236}">
                <a16:creationId xmlns:a16="http://schemas.microsoft.com/office/drawing/2014/main" id="{20607B65-C988-EB4A-9313-96C8B5B026DF}"/>
              </a:ext>
            </a:extLst>
          </p:cNvPr>
          <p:cNvSpPr>
            <a:spLocks noChangeAspect="1"/>
          </p:cNvSpPr>
          <p:nvPr userDrawn="1"/>
        </p:nvSpPr>
        <p:spPr>
          <a:xfrm>
            <a:off x="2995300" y="1061959"/>
            <a:ext cx="3154025" cy="126161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10" name="Picture 9">
            <a:extLst>
              <a:ext uri="{FF2B5EF4-FFF2-40B4-BE49-F238E27FC236}">
                <a16:creationId xmlns:a16="http://schemas.microsoft.com/office/drawing/2014/main" id="{1275A7FD-E491-6E4F-B972-8E075ADC718C}"/>
              </a:ext>
            </a:extLst>
          </p:cNvPr>
          <p:cNvPicPr>
            <a:picLocks noChangeAspect="1"/>
          </p:cNvPicPr>
          <p:nvPr userDrawn="1"/>
        </p:nvPicPr>
        <p:blipFill>
          <a:blip r:embed="rId2"/>
          <a:stretch>
            <a:fillRect/>
          </a:stretch>
        </p:blipFill>
        <p:spPr>
          <a:xfrm>
            <a:off x="3337560" y="1613941"/>
            <a:ext cx="2468880" cy="236220"/>
          </a:xfrm>
          <a:prstGeom prst="rect">
            <a:avLst/>
          </a:prstGeom>
        </p:spPr>
      </p:pic>
      <p:sp>
        <p:nvSpPr>
          <p:cNvPr id="12" name="Slide Number Placeholder 11">
            <a:extLst>
              <a:ext uri="{FF2B5EF4-FFF2-40B4-BE49-F238E27FC236}">
                <a16:creationId xmlns:a16="http://schemas.microsoft.com/office/drawing/2014/main" id="{E60ECC59-C476-174B-8E6F-BEC9977C7542}"/>
              </a:ext>
            </a:extLst>
          </p:cNvPr>
          <p:cNvSpPr>
            <a:spLocks noGrp="1"/>
          </p:cNvSpPr>
          <p:nvPr>
            <p:ph type="sldNum" sz="quarter" idx="10"/>
          </p:nvPr>
        </p:nvSpPr>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169568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4985"/>
            <a:ext cx="7772400" cy="1155569"/>
          </a:xfrm>
          <a:prstGeom prst="rect">
            <a:avLst/>
          </a:prstGeom>
        </p:spPr>
        <p:txBody>
          <a:bodyPr>
            <a:normAutofit/>
          </a:bodyPr>
          <a:lstStyle>
            <a:lvl1pPr>
              <a:defRPr sz="5000" b="0" cap="all" normalizeH="0">
                <a:solidFill>
                  <a:schemeClr val="accent1"/>
                </a:solidFill>
              </a:defRPr>
            </a:lvl1pPr>
          </a:lstStyle>
          <a:p>
            <a:r>
              <a:rPr lang="en-US"/>
              <a:t>Click to edit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2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a:spLocks noChangeAspect="1"/>
          </p:cNvSpPr>
          <p:nvPr userDrawn="1"/>
        </p:nvSpPr>
        <p:spPr>
          <a:xfrm>
            <a:off x="365874" y="1342495"/>
            <a:ext cx="8412252" cy="4173010"/>
          </a:xfrm>
          <a:prstGeom prst="rect">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A462E8-704A-9A42-98B6-EF76F0E30C8D}"/>
              </a:ext>
            </a:extLst>
          </p:cNvPr>
          <p:cNvPicPr>
            <a:picLocks noChangeAspect="1"/>
          </p:cNvPicPr>
          <p:nvPr userDrawn="1"/>
        </p:nvPicPr>
        <p:blipFill>
          <a:blip r:embed="rId2"/>
          <a:stretch>
            <a:fillRect/>
          </a:stretch>
        </p:blipFill>
        <p:spPr>
          <a:xfrm>
            <a:off x="2929701" y="1828800"/>
            <a:ext cx="3291840" cy="314960"/>
          </a:xfrm>
          <a:prstGeom prst="rect">
            <a:avLst/>
          </a:prstGeom>
        </p:spPr>
      </p:pic>
      <p:sp>
        <p:nvSpPr>
          <p:cNvPr id="4" name="Slide Number Placeholder 3">
            <a:extLst>
              <a:ext uri="{FF2B5EF4-FFF2-40B4-BE49-F238E27FC236}">
                <a16:creationId xmlns:a16="http://schemas.microsoft.com/office/drawing/2014/main" id="{6A6FF5CD-D4BE-E24F-8F8D-F17ACAF22AB3}"/>
              </a:ext>
            </a:extLst>
          </p:cNvPr>
          <p:cNvSpPr>
            <a:spLocks noGrp="1"/>
          </p:cNvSpPr>
          <p:nvPr>
            <p:ph type="sldNum" sz="quarter" idx="10"/>
          </p:nvPr>
        </p:nvSpPr>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38981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43415"/>
          </a:xfrm>
          <a:prstGeom prst="rect">
            <a:avLst/>
          </a:prstGeom>
        </p:spPr>
        <p:txBody>
          <a:bodyPr>
            <a:normAutofit/>
          </a:bodyPr>
          <a:lstStyle>
            <a:lvl1pPr>
              <a:defRPr sz="3200" b="1" baseline="0">
                <a:solidFill>
                  <a:schemeClr val="accent1"/>
                </a:solidFill>
              </a:defRPr>
            </a:lvl1pPr>
          </a:lstStyle>
          <a:p>
            <a:r>
              <a:rPr lang="en-US"/>
              <a:t>ADD SLIDE TITLE</a:t>
            </a:r>
          </a:p>
        </p:txBody>
      </p:sp>
      <p:sp>
        <p:nvSpPr>
          <p:cNvPr id="3" name="Content Placeholder 2"/>
          <p:cNvSpPr>
            <a:spLocks noGrp="1"/>
          </p:cNvSpPr>
          <p:nvPr>
            <p:ph idx="1"/>
          </p:nvPr>
        </p:nvSpPr>
        <p:spPr>
          <a:xfrm>
            <a:off x="457200" y="1169250"/>
            <a:ext cx="8229600" cy="4956914"/>
          </a:xfrm>
          <a:prstGeom prst="rect">
            <a:avLst/>
          </a:prstGeom>
        </p:spPr>
        <p:txBody>
          <a:bodyPr/>
          <a:lstStyle>
            <a:lvl1pPr>
              <a:defRPr>
                <a:solidFill>
                  <a:schemeClr val="accent1"/>
                </a:solidFill>
              </a:defRPr>
            </a:lvl1pPr>
            <a:lvl2pPr marL="742950" indent="-285750">
              <a:buClr>
                <a:srgbClr val="4A1B15"/>
              </a:buClr>
              <a:buSzPct val="75000"/>
              <a:buFont typeface="Courier New"/>
              <a:buChar char="o"/>
              <a:defRPr>
                <a:solidFill>
                  <a:schemeClr val="accent1"/>
                </a:solidFill>
              </a:defRPr>
            </a:lvl2pPr>
            <a:lvl3pPr marL="1143000" indent="-228600">
              <a:buSzPct val="75000"/>
              <a:buFont typeface="Arial"/>
              <a:buChar cha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p:cNvSpPr>
          <p:nvPr userDrawn="1"/>
        </p:nvSpPr>
        <p:spPr>
          <a:xfrm>
            <a:off x="457200" y="6209117"/>
            <a:ext cx="1463040" cy="524147"/>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3458603" y="970876"/>
            <a:ext cx="222679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F63BC07-5083-0E45-AFE4-19E78E56D0FC}"/>
              </a:ext>
            </a:extLst>
          </p:cNvPr>
          <p:cNvPicPr>
            <a:picLocks noChangeAspect="1"/>
          </p:cNvPicPr>
          <p:nvPr userDrawn="1"/>
        </p:nvPicPr>
        <p:blipFill>
          <a:blip r:embed="rId2"/>
          <a:stretch>
            <a:fillRect/>
          </a:stretch>
        </p:blipFill>
        <p:spPr>
          <a:xfrm>
            <a:off x="457200" y="6277361"/>
            <a:ext cx="2637173" cy="252322"/>
          </a:xfrm>
          <a:prstGeom prst="rect">
            <a:avLst/>
          </a:prstGeom>
          <a:ln>
            <a:noFill/>
          </a:ln>
        </p:spPr>
      </p:pic>
      <p:sp>
        <p:nvSpPr>
          <p:cNvPr id="4" name="Slide Number Placeholder 3">
            <a:extLst>
              <a:ext uri="{FF2B5EF4-FFF2-40B4-BE49-F238E27FC236}">
                <a16:creationId xmlns:a16="http://schemas.microsoft.com/office/drawing/2014/main" id="{79AD592E-D86C-2B43-9FA9-F27EC01AD7E1}"/>
              </a:ext>
            </a:extLst>
          </p:cNvPr>
          <p:cNvSpPr>
            <a:spLocks noGrp="1"/>
          </p:cNvSpPr>
          <p:nvPr>
            <p:ph type="sldNum" sz="quarter" idx="10"/>
          </p:nvPr>
        </p:nvSpPr>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14742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43415"/>
          </a:xfrm>
          <a:prstGeom prst="rect">
            <a:avLst/>
          </a:prstGeom>
        </p:spPr>
        <p:txBody>
          <a:bodyPr>
            <a:normAutofit/>
          </a:bodyPr>
          <a:lstStyle>
            <a:lvl1pPr>
              <a:defRPr sz="3200" b="1" baseline="0">
                <a:solidFill>
                  <a:schemeClr val="accent1"/>
                </a:solidFill>
              </a:defRPr>
            </a:lvl1pPr>
          </a:lstStyle>
          <a:p>
            <a:r>
              <a:rPr lang="en-US"/>
              <a:t>ADD SLIDE TITLE</a:t>
            </a:r>
          </a:p>
        </p:txBody>
      </p:sp>
      <p:sp>
        <p:nvSpPr>
          <p:cNvPr id="3" name="Content Placeholder 2"/>
          <p:cNvSpPr>
            <a:spLocks noGrp="1"/>
          </p:cNvSpPr>
          <p:nvPr>
            <p:ph idx="1"/>
          </p:nvPr>
        </p:nvSpPr>
        <p:spPr>
          <a:xfrm>
            <a:off x="457200" y="1169250"/>
            <a:ext cx="8229600" cy="4956914"/>
          </a:xfrm>
          <a:prstGeom prst="rect">
            <a:avLst/>
          </a:prstGeom>
        </p:spPr>
        <p:txBody>
          <a:bodyPr/>
          <a:lstStyle>
            <a:lvl1pPr>
              <a:defRPr>
                <a:solidFill>
                  <a:schemeClr val="accent1"/>
                </a:solidFill>
              </a:defRPr>
            </a:lvl1pPr>
            <a:lvl2pPr marL="742950" indent="-285750">
              <a:buClr>
                <a:srgbClr val="4A1B15"/>
              </a:buClr>
              <a:buSzPct val="75000"/>
              <a:buFont typeface="Courier New"/>
              <a:buChar char="o"/>
              <a:defRPr>
                <a:solidFill>
                  <a:schemeClr val="accent1"/>
                </a:solidFill>
              </a:defRPr>
            </a:lvl2pPr>
            <a:lvl3pPr marL="1143000" indent="-228600">
              <a:buSzPct val="75000"/>
              <a:buFont typeface="Arial"/>
              <a:buChar cha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p:cNvSpPr>
          <p:nvPr userDrawn="1"/>
        </p:nvSpPr>
        <p:spPr>
          <a:xfrm>
            <a:off x="457200" y="6209117"/>
            <a:ext cx="1463040" cy="524147"/>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9AD592E-D86C-2B43-9FA9-F27EC01AD7E1}"/>
              </a:ext>
            </a:extLst>
          </p:cNvPr>
          <p:cNvSpPr>
            <a:spLocks noGrp="1"/>
          </p:cNvSpPr>
          <p:nvPr>
            <p:ph type="sldNum" sz="quarter" idx="10"/>
          </p:nvPr>
        </p:nvSpPr>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192501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9090"/>
            <a:ext cx="4038600" cy="4977074"/>
          </a:xfrm>
          <a:prstGeom prst="rect">
            <a:avLst/>
          </a:prstGeom>
        </p:spPr>
        <p:txBody>
          <a:bodyPr/>
          <a:lstStyle>
            <a:lvl1pPr>
              <a:defRPr sz="2800">
                <a:solidFill>
                  <a:schemeClr val="accent1"/>
                </a:solidFill>
              </a:defRPr>
            </a:lvl1pPr>
            <a:lvl2pPr marL="800100" indent="-34290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9090"/>
            <a:ext cx="4038600" cy="4977073"/>
          </a:xfrm>
          <a:prstGeom prst="rect">
            <a:avLst/>
          </a:prstGeom>
        </p:spPr>
        <p:txBody>
          <a:bodyPr/>
          <a:lstStyle>
            <a:lvl1pPr>
              <a:defRPr sz="2800">
                <a:solidFill>
                  <a:schemeClr val="accent1"/>
                </a:solidFill>
              </a:defRPr>
            </a:lvl1pPr>
            <a:lvl2pPr marL="742950" indent="-28575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3458603" y="1018053"/>
            <a:ext cx="222679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274639"/>
            <a:ext cx="8229600" cy="729544"/>
          </a:xfrm>
          <a:prstGeom prst="rect">
            <a:avLst/>
          </a:prstGeom>
        </p:spPr>
        <p:txBody>
          <a:bodyPr>
            <a:normAutofit/>
          </a:bodyPr>
          <a:lstStyle>
            <a:lvl1pPr>
              <a:defRPr sz="3200" b="1" baseline="0">
                <a:solidFill>
                  <a:schemeClr val="accent1"/>
                </a:solidFill>
              </a:defRPr>
            </a:lvl1pPr>
          </a:lstStyle>
          <a:p>
            <a:r>
              <a:rPr lang="en-US"/>
              <a:t>ADD SLIDE TITLE</a:t>
            </a:r>
          </a:p>
        </p:txBody>
      </p:sp>
      <p:pic>
        <p:nvPicPr>
          <p:cNvPr id="6" name="Picture 5">
            <a:extLst>
              <a:ext uri="{FF2B5EF4-FFF2-40B4-BE49-F238E27FC236}">
                <a16:creationId xmlns:a16="http://schemas.microsoft.com/office/drawing/2014/main" id="{772B71BA-2438-4446-923F-78311E3459C6}"/>
              </a:ext>
            </a:extLst>
          </p:cNvPr>
          <p:cNvPicPr>
            <a:picLocks noChangeAspect="1"/>
          </p:cNvPicPr>
          <p:nvPr userDrawn="1"/>
        </p:nvPicPr>
        <p:blipFill>
          <a:blip r:embed="rId2"/>
          <a:stretch>
            <a:fillRect/>
          </a:stretch>
        </p:blipFill>
        <p:spPr>
          <a:xfrm>
            <a:off x="457200" y="6271071"/>
            <a:ext cx="2641600" cy="254000"/>
          </a:xfrm>
          <a:prstGeom prst="rect">
            <a:avLst/>
          </a:prstGeom>
        </p:spPr>
      </p:pic>
      <p:sp>
        <p:nvSpPr>
          <p:cNvPr id="7" name="Slide Number Placeholder 6">
            <a:extLst>
              <a:ext uri="{FF2B5EF4-FFF2-40B4-BE49-F238E27FC236}">
                <a16:creationId xmlns:a16="http://schemas.microsoft.com/office/drawing/2014/main" id="{B9E6DC6D-E90F-6941-9B54-B8FC9D763FD7}"/>
              </a:ext>
            </a:extLst>
          </p:cNvPr>
          <p:cNvSpPr>
            <a:spLocks noGrp="1"/>
          </p:cNvSpPr>
          <p:nvPr>
            <p:ph type="sldNum" sz="quarter" idx="10"/>
          </p:nvPr>
        </p:nvSpPr>
        <p:spPr>
          <a:xfrm>
            <a:off x="8229600" y="6309361"/>
            <a:ext cx="414959" cy="200770"/>
          </a:xfrm>
        </p:spPr>
        <p:txBody>
          <a:bodyPr/>
          <a:lstStyle/>
          <a:p>
            <a:fld id="{95FDE913-508A-8F41-B74F-DB06C609F153}" type="slidenum">
              <a:rPr lang="en-US" smtClean="0"/>
              <a:t>‹#›</a:t>
            </a:fld>
            <a:endParaRPr lang="en-US"/>
          </a:p>
        </p:txBody>
      </p:sp>
    </p:spTree>
    <p:extLst>
      <p:ext uri="{BB962C8B-B14F-4D97-AF65-F5344CB8AC3E}">
        <p14:creationId xmlns:p14="http://schemas.microsoft.com/office/powerpoint/2010/main" val="233784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closing)">
    <p:spTree>
      <p:nvGrpSpPr>
        <p:cNvPr id="1" name=""/>
        <p:cNvGrpSpPr/>
        <p:nvPr/>
      </p:nvGrpSpPr>
      <p:grpSpPr>
        <a:xfrm>
          <a:off x="0" y="0"/>
          <a:ext cx="0" cy="0"/>
          <a:chOff x="0" y="0"/>
          <a:chExt cx="0" cy="0"/>
        </a:xfrm>
      </p:grpSpPr>
      <p:sp>
        <p:nvSpPr>
          <p:cNvPr id="35" name="Rectangle 34"/>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2557979" y="3013501"/>
            <a:ext cx="4028043" cy="830997"/>
          </a:xfrm>
          <a:prstGeom prst="rect">
            <a:avLst/>
          </a:prstGeom>
          <a:noFill/>
        </p:spPr>
        <p:txBody>
          <a:bodyPr wrap="square" rtlCol="0">
            <a:spAutoFit/>
          </a:bodyPr>
          <a:lstStyle/>
          <a:p>
            <a:pPr algn="ctr"/>
            <a:r>
              <a:rPr lang="en-US" sz="4800">
                <a:solidFill>
                  <a:schemeClr val="accent1"/>
                </a:solidFill>
              </a:rPr>
              <a:t>THANK</a:t>
            </a:r>
            <a:r>
              <a:rPr lang="en-US" sz="4800" baseline="0">
                <a:solidFill>
                  <a:schemeClr val="accent1"/>
                </a:solidFill>
              </a:rPr>
              <a:t> YOU</a:t>
            </a:r>
            <a:endParaRPr lang="en-US" sz="4800">
              <a:solidFill>
                <a:schemeClr val="accent1"/>
              </a:solidFill>
            </a:endParaRPr>
          </a:p>
        </p:txBody>
      </p:sp>
      <p:sp>
        <p:nvSpPr>
          <p:cNvPr id="37" name="Rectangle 36"/>
          <p:cNvSpPr>
            <a:spLocks/>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17" name="TextBox 16"/>
          <p:cNvSpPr txBox="1"/>
          <p:nvPr userDrawn="1"/>
        </p:nvSpPr>
        <p:spPr>
          <a:xfrm>
            <a:off x="291109" y="6354930"/>
            <a:ext cx="8553956" cy="346249"/>
          </a:xfrm>
          <a:prstGeom prst="rect">
            <a:avLst/>
          </a:prstGeom>
          <a:noFill/>
        </p:spPr>
        <p:txBody>
          <a:bodyPr wrap="square" rtlCol="0">
            <a:spAutoFit/>
          </a:bodyPr>
          <a:lstStyle/>
          <a:p>
            <a:pPr algn="l">
              <a:spcBef>
                <a:spcPts val="300"/>
              </a:spcBef>
            </a:pPr>
            <a:r>
              <a:rPr lang="en-US" sz="1650">
                <a:solidFill>
                  <a:schemeClr val="accent1"/>
                </a:solidFill>
                <a:latin typeface="+mn-lt"/>
              </a:rPr>
              <a:t>CONNECT           </a:t>
            </a:r>
            <a:r>
              <a:rPr lang="en-US" sz="1650" b="0" i="0">
                <a:solidFill>
                  <a:schemeClr val="accent1"/>
                </a:solidFill>
                <a:latin typeface="+mn-lt"/>
                <a:cs typeface="Whitney Book"/>
              </a:rPr>
              <a:t>www.northcarolina.edu</a:t>
            </a:r>
            <a:r>
              <a:rPr lang="en-US" sz="1650">
                <a:solidFill>
                  <a:schemeClr val="accent1"/>
                </a:solidFill>
                <a:latin typeface="+mn-lt"/>
              </a:rPr>
              <a:t>           </a:t>
            </a:r>
            <a:r>
              <a:rPr lang="en-US" sz="1650" b="0" i="0">
                <a:solidFill>
                  <a:schemeClr val="accent1"/>
                </a:solidFill>
                <a:latin typeface="+mn-lt"/>
                <a:cs typeface="Whitney Book"/>
              </a:rPr>
              <a:t>uncsystem</a:t>
            </a:r>
            <a:r>
              <a:rPr lang="en-US" sz="1650">
                <a:solidFill>
                  <a:schemeClr val="accent1"/>
                </a:solidFill>
                <a:latin typeface="+mn-lt"/>
              </a:rPr>
              <a:t>           </a:t>
            </a:r>
            <a:r>
              <a:rPr lang="en-US" sz="1650" b="0" i="0">
                <a:solidFill>
                  <a:schemeClr val="accent1"/>
                </a:solidFill>
                <a:latin typeface="+mn-lt"/>
                <a:cs typeface="Whitney Book"/>
              </a:rPr>
              <a:t>@UNC_system</a:t>
            </a:r>
            <a:r>
              <a:rPr lang="en-US" sz="1650" b="0" i="0" baseline="0">
                <a:solidFill>
                  <a:schemeClr val="accent1"/>
                </a:solidFill>
                <a:latin typeface="+mn-lt"/>
                <a:cs typeface="+mn-cs"/>
              </a:rPr>
              <a:t>           @</a:t>
            </a:r>
            <a:r>
              <a:rPr lang="en-US" sz="1650" b="0" i="0">
                <a:solidFill>
                  <a:schemeClr val="accent1"/>
                </a:solidFill>
                <a:latin typeface="+mn-lt"/>
                <a:cs typeface="Whitney Book"/>
              </a:rPr>
              <a:t>UNC_system </a:t>
            </a:r>
          </a:p>
        </p:txBody>
      </p:sp>
      <p:pic>
        <p:nvPicPr>
          <p:cNvPr id="18" name="Picture 17"/>
          <p:cNvPicPr>
            <a:picLocks noChangeAspect="1"/>
          </p:cNvPicPr>
          <p:nvPr userDrawn="1"/>
        </p:nvPicPr>
        <p:blipFill>
          <a:blip r:embed="rId2"/>
          <a:stretch>
            <a:fillRect/>
          </a:stretch>
        </p:blipFill>
        <p:spPr>
          <a:xfrm>
            <a:off x="4040518" y="6453789"/>
            <a:ext cx="156832" cy="166607"/>
          </a:xfrm>
          <a:prstGeom prst="rect">
            <a:avLst/>
          </a:prstGeom>
        </p:spPr>
      </p:pic>
      <p:sp>
        <p:nvSpPr>
          <p:cNvPr id="20" name="Rectangle 19"/>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1" name="Picture 20"/>
          <p:cNvPicPr>
            <a:picLocks noChangeAspect="1"/>
          </p:cNvPicPr>
          <p:nvPr userDrawn="1"/>
        </p:nvPicPr>
        <p:blipFill>
          <a:blip r:embed="rId3"/>
          <a:stretch>
            <a:fillRect/>
          </a:stretch>
        </p:blipFill>
        <p:spPr>
          <a:xfrm>
            <a:off x="5461250" y="6447439"/>
            <a:ext cx="183078" cy="183078"/>
          </a:xfrm>
          <a:prstGeom prst="rect">
            <a:avLst/>
          </a:prstGeom>
        </p:spPr>
      </p:pic>
      <p:sp>
        <p:nvSpPr>
          <p:cNvPr id="22" name="Rectangle 21"/>
          <p:cNvSpPr>
            <a:spLocks noChangeAspect="1"/>
          </p:cNvSpPr>
          <p:nvPr userDrawn="1"/>
        </p:nvSpPr>
        <p:spPr>
          <a:xfrm>
            <a:off x="5446827"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3" name="Picture 22"/>
          <p:cNvPicPr>
            <a:picLocks noChangeAspect="1"/>
          </p:cNvPicPr>
          <p:nvPr userDrawn="1"/>
        </p:nvPicPr>
        <p:blipFill>
          <a:blip r:embed="rId4"/>
          <a:stretch>
            <a:fillRect/>
          </a:stretch>
        </p:blipFill>
        <p:spPr>
          <a:xfrm>
            <a:off x="1495425" y="6443820"/>
            <a:ext cx="158028" cy="181880"/>
          </a:xfrm>
          <a:prstGeom prst="rect">
            <a:avLst/>
          </a:prstGeom>
        </p:spPr>
      </p:pic>
      <p:sp>
        <p:nvSpPr>
          <p:cNvPr id="24" name="Rectangle 23"/>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5" name="Picture 24"/>
          <p:cNvPicPr>
            <a:picLocks noChangeAspect="1"/>
          </p:cNvPicPr>
          <p:nvPr userDrawn="1"/>
        </p:nvPicPr>
        <p:blipFill>
          <a:blip r:embed="rId5"/>
          <a:stretch>
            <a:fillRect/>
          </a:stretch>
        </p:blipFill>
        <p:spPr>
          <a:xfrm>
            <a:off x="7265233" y="6462143"/>
            <a:ext cx="155448" cy="155448"/>
          </a:xfrm>
          <a:prstGeom prst="rect">
            <a:avLst/>
          </a:prstGeom>
        </p:spPr>
      </p:pic>
      <p:sp>
        <p:nvSpPr>
          <p:cNvPr id="26" name="Rectangle 25"/>
          <p:cNvSpPr>
            <a:spLocks noChangeAspect="1"/>
          </p:cNvSpPr>
          <p:nvPr userDrawn="1"/>
        </p:nvSpPr>
        <p:spPr>
          <a:xfrm>
            <a:off x="7231026"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Tree>
    <p:extLst>
      <p:ext uri="{BB962C8B-B14F-4D97-AF65-F5344CB8AC3E}">
        <p14:creationId xmlns:p14="http://schemas.microsoft.com/office/powerpoint/2010/main" val="31220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closing 2)">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557978" y="2962846"/>
            <a:ext cx="4028043" cy="892552"/>
          </a:xfrm>
          <a:prstGeom prst="rect">
            <a:avLst/>
          </a:prstGeom>
          <a:noFill/>
        </p:spPr>
        <p:txBody>
          <a:bodyPr wrap="square" rtlCol="0">
            <a:spAutoFit/>
          </a:bodyPr>
          <a:lstStyle/>
          <a:p>
            <a:pPr algn="ctr"/>
            <a:r>
              <a:rPr lang="en-US" sz="4800">
                <a:solidFill>
                  <a:schemeClr val="accent1"/>
                </a:solidFill>
              </a:rPr>
              <a:t>QUESTIONS</a:t>
            </a:r>
            <a:r>
              <a:rPr lang="en-US" sz="5200">
                <a:solidFill>
                  <a:schemeClr val="accent1"/>
                </a:solidFill>
              </a:rPr>
              <a:t>?</a:t>
            </a:r>
          </a:p>
        </p:txBody>
      </p:sp>
      <p:sp>
        <p:nvSpPr>
          <p:cNvPr id="21" name="Rectangle 20"/>
          <p:cNvSpPr>
            <a:spLocks noChangeAspect="1"/>
          </p:cNvSpPr>
          <p:nvPr userDrawn="1"/>
        </p:nvSpPr>
        <p:spPr>
          <a:xfrm>
            <a:off x="2557979" y="2514600"/>
            <a:ext cx="4028043" cy="1828800"/>
          </a:xfrm>
          <a:prstGeom prst="rect">
            <a:avLst/>
          </a:prstGeom>
          <a:noFill/>
          <a:ln w="57150" cmpd="sng">
            <a:solidFill>
              <a:srgbClr val="0F48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12" name="Rectangle 11"/>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91109" y="6354930"/>
            <a:ext cx="8553956" cy="346249"/>
          </a:xfrm>
          <a:prstGeom prst="rect">
            <a:avLst/>
          </a:prstGeom>
          <a:noFill/>
        </p:spPr>
        <p:txBody>
          <a:bodyPr wrap="square" rtlCol="0">
            <a:spAutoFit/>
          </a:bodyPr>
          <a:lstStyle/>
          <a:p>
            <a:pPr algn="l">
              <a:spcBef>
                <a:spcPts val="300"/>
              </a:spcBef>
            </a:pPr>
            <a:r>
              <a:rPr lang="en-US" sz="1650">
                <a:solidFill>
                  <a:schemeClr val="accent1"/>
                </a:solidFill>
                <a:latin typeface="+mn-lt"/>
              </a:rPr>
              <a:t>CONNECT           </a:t>
            </a:r>
            <a:r>
              <a:rPr lang="en-US" sz="1650" b="0" i="0">
                <a:solidFill>
                  <a:schemeClr val="accent1"/>
                </a:solidFill>
                <a:latin typeface="+mn-lt"/>
                <a:cs typeface="Whitney Book"/>
              </a:rPr>
              <a:t>www.northcarolina.edu</a:t>
            </a:r>
            <a:r>
              <a:rPr lang="en-US" sz="1650">
                <a:solidFill>
                  <a:schemeClr val="accent1"/>
                </a:solidFill>
                <a:latin typeface="+mn-lt"/>
              </a:rPr>
              <a:t>           </a:t>
            </a:r>
            <a:r>
              <a:rPr lang="en-US" sz="1650" b="0" i="0">
                <a:solidFill>
                  <a:schemeClr val="accent1"/>
                </a:solidFill>
                <a:latin typeface="+mn-lt"/>
                <a:cs typeface="Whitney Book"/>
              </a:rPr>
              <a:t>uncsystem</a:t>
            </a:r>
            <a:r>
              <a:rPr lang="en-US" sz="1650">
                <a:solidFill>
                  <a:schemeClr val="accent1"/>
                </a:solidFill>
                <a:latin typeface="+mn-lt"/>
              </a:rPr>
              <a:t>           </a:t>
            </a:r>
            <a:r>
              <a:rPr lang="en-US" sz="1650" b="0" i="0">
                <a:solidFill>
                  <a:schemeClr val="accent1"/>
                </a:solidFill>
                <a:latin typeface="+mn-lt"/>
                <a:cs typeface="Whitney Book"/>
              </a:rPr>
              <a:t>@UNC_system</a:t>
            </a:r>
            <a:r>
              <a:rPr lang="en-US" sz="1650" b="0" i="0" baseline="0">
                <a:solidFill>
                  <a:schemeClr val="accent1"/>
                </a:solidFill>
                <a:latin typeface="+mn-lt"/>
                <a:cs typeface="+mn-cs"/>
              </a:rPr>
              <a:t>           @</a:t>
            </a:r>
            <a:r>
              <a:rPr lang="en-US" sz="1650" b="0" i="0">
                <a:solidFill>
                  <a:schemeClr val="accent1"/>
                </a:solidFill>
                <a:latin typeface="+mn-lt"/>
                <a:cs typeface="Whitney Book"/>
              </a:rPr>
              <a:t>UNC_system </a:t>
            </a:r>
          </a:p>
        </p:txBody>
      </p:sp>
      <p:pic>
        <p:nvPicPr>
          <p:cNvPr id="15" name="Picture 14"/>
          <p:cNvPicPr>
            <a:picLocks noChangeAspect="1"/>
          </p:cNvPicPr>
          <p:nvPr userDrawn="1"/>
        </p:nvPicPr>
        <p:blipFill>
          <a:blip r:embed="rId2">
            <a:biLevel thresh="75000"/>
          </a:blip>
          <a:stretch>
            <a:fillRect/>
          </a:stretch>
        </p:blipFill>
        <p:spPr>
          <a:xfrm>
            <a:off x="4090380" y="6470650"/>
            <a:ext cx="75438" cy="145288"/>
          </a:xfrm>
          <a:prstGeom prst="rect">
            <a:avLst/>
          </a:prstGeom>
        </p:spPr>
      </p:pic>
      <p:sp>
        <p:nvSpPr>
          <p:cNvPr id="16" name="Rectangle 15"/>
          <p:cNvSpPr>
            <a:spLocks noChangeAspect="1"/>
          </p:cNvSpPr>
          <p:nvPr userDrawn="1"/>
        </p:nvSpPr>
        <p:spPr>
          <a:xfrm>
            <a:off x="4015678" y="6432550"/>
            <a:ext cx="207730" cy="211106"/>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17" name="Picture 16"/>
          <p:cNvPicPr>
            <a:picLocks noChangeAspect="1"/>
          </p:cNvPicPr>
          <p:nvPr userDrawn="1"/>
        </p:nvPicPr>
        <p:blipFill>
          <a:blip r:embed="rId3">
            <a:biLevel thresh="75000"/>
          </a:blip>
          <a:stretch>
            <a:fillRect/>
          </a:stretch>
        </p:blipFill>
        <p:spPr>
          <a:xfrm>
            <a:off x="5487384" y="6489702"/>
            <a:ext cx="137160" cy="111252"/>
          </a:xfrm>
          <a:prstGeom prst="rect">
            <a:avLst/>
          </a:prstGeom>
        </p:spPr>
      </p:pic>
      <p:sp>
        <p:nvSpPr>
          <p:cNvPr id="18" name="Rectangle 17"/>
          <p:cNvSpPr>
            <a:spLocks noChangeAspect="1"/>
          </p:cNvSpPr>
          <p:nvPr userDrawn="1"/>
        </p:nvSpPr>
        <p:spPr>
          <a:xfrm>
            <a:off x="5446827" y="6432550"/>
            <a:ext cx="207730" cy="211106"/>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3" name="Picture 22"/>
          <p:cNvPicPr>
            <a:picLocks noChangeAspect="1"/>
          </p:cNvPicPr>
          <p:nvPr userDrawn="1"/>
        </p:nvPicPr>
        <p:blipFill>
          <a:blip r:embed="rId4">
            <a:biLevel thresh="75000"/>
          </a:blip>
          <a:stretch>
            <a:fillRect/>
          </a:stretch>
        </p:blipFill>
        <p:spPr>
          <a:xfrm>
            <a:off x="1524981" y="6451214"/>
            <a:ext cx="128471" cy="169619"/>
          </a:xfrm>
          <a:prstGeom prst="rect">
            <a:avLst/>
          </a:prstGeom>
        </p:spPr>
      </p:pic>
      <p:sp>
        <p:nvSpPr>
          <p:cNvPr id="30" name="Rectangle 29"/>
          <p:cNvSpPr>
            <a:spLocks noChangeAspect="1"/>
          </p:cNvSpPr>
          <p:nvPr userDrawn="1"/>
        </p:nvSpPr>
        <p:spPr>
          <a:xfrm>
            <a:off x="1471539" y="6432550"/>
            <a:ext cx="207730" cy="211106"/>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31" name="Picture 30"/>
          <p:cNvPicPr>
            <a:picLocks noChangeAspect="1"/>
          </p:cNvPicPr>
          <p:nvPr userDrawn="1"/>
        </p:nvPicPr>
        <p:blipFill>
          <a:blip r:embed="rId5">
            <a:biLevel thresh="75000"/>
            <a:extLst>
              <a:ext uri="{28A0092B-C50C-407E-A947-70E740481C1C}">
                <a14:useLocalDpi xmlns:a14="http://schemas.microsoft.com/office/drawing/2010/main" val="0"/>
              </a:ext>
            </a:extLst>
          </a:blip>
          <a:stretch>
            <a:fillRect/>
          </a:stretch>
        </p:blipFill>
        <p:spPr>
          <a:xfrm>
            <a:off x="7265233" y="6462143"/>
            <a:ext cx="155448" cy="155448"/>
          </a:xfrm>
          <a:prstGeom prst="rect">
            <a:avLst/>
          </a:prstGeom>
        </p:spPr>
      </p:pic>
      <p:sp>
        <p:nvSpPr>
          <p:cNvPr id="32" name="Rectangle 31"/>
          <p:cNvSpPr>
            <a:spLocks noChangeAspect="1"/>
          </p:cNvSpPr>
          <p:nvPr userDrawn="1"/>
        </p:nvSpPr>
        <p:spPr>
          <a:xfrm>
            <a:off x="7231026" y="6432550"/>
            <a:ext cx="207730" cy="211106"/>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Tree>
    <p:extLst>
      <p:ext uri="{BB962C8B-B14F-4D97-AF65-F5344CB8AC3E}">
        <p14:creationId xmlns:p14="http://schemas.microsoft.com/office/powerpoint/2010/main" val="323882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a:spLocks/>
          </p:cNvSpPr>
          <p:nvPr/>
        </p:nvSpPr>
        <p:spPr>
          <a:xfrm>
            <a:off x="2289621" y="2514600"/>
            <a:ext cx="4572000"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12" name="Picture 11"/>
          <p:cNvPicPr>
            <a:picLocks noChangeAspect="1"/>
          </p:cNvPicPr>
          <p:nvPr/>
        </p:nvPicPr>
        <p:blipFill>
          <a:blip r:embed="rId10"/>
          <a:stretch>
            <a:fillRect/>
          </a:stretch>
        </p:blipFill>
        <p:spPr>
          <a:xfrm>
            <a:off x="2929701" y="3291398"/>
            <a:ext cx="3291840" cy="314960"/>
          </a:xfrm>
          <a:prstGeom prst="rect">
            <a:avLst/>
          </a:prstGeom>
        </p:spPr>
      </p:pic>
      <p:sp>
        <p:nvSpPr>
          <p:cNvPr id="2" name="Slide Number Placeholder 1">
            <a:extLst>
              <a:ext uri="{FF2B5EF4-FFF2-40B4-BE49-F238E27FC236}">
                <a16:creationId xmlns:a16="http://schemas.microsoft.com/office/drawing/2014/main" id="{087BA0DF-32D7-0C47-B016-5F540182FE49}"/>
              </a:ext>
            </a:extLst>
          </p:cNvPr>
          <p:cNvSpPr>
            <a:spLocks noGrp="1"/>
          </p:cNvSpPr>
          <p:nvPr>
            <p:ph type="sldNum" sz="quarter" idx="4"/>
          </p:nvPr>
        </p:nvSpPr>
        <p:spPr>
          <a:xfrm>
            <a:off x="8229600" y="6309361"/>
            <a:ext cx="414959" cy="200770"/>
          </a:xfrm>
          <a:prstGeom prst="rect">
            <a:avLst/>
          </a:prstGeom>
        </p:spPr>
        <p:txBody>
          <a:bodyPr vert="horz" wrap="none" lIns="0" tIns="0" rIns="0" bIns="0" rtlCol="0" anchor="t" anchorCtr="0"/>
          <a:lstStyle>
            <a:lvl1pPr algn="r">
              <a:defRPr sz="1200">
                <a:solidFill>
                  <a:schemeClr val="accent1"/>
                </a:solidFill>
              </a:defRPr>
            </a:lvl1pPr>
          </a:lstStyle>
          <a:p>
            <a:fld id="{95FDE913-508A-8F41-B74F-DB06C609F153}" type="slidenum">
              <a:rPr lang="en-US" smtClean="0"/>
              <a:pPr/>
              <a:t>‹#›</a:t>
            </a:fld>
            <a:endParaRPr lang="en-US"/>
          </a:p>
        </p:txBody>
      </p:sp>
    </p:spTree>
    <p:extLst>
      <p:ext uri="{BB962C8B-B14F-4D97-AF65-F5344CB8AC3E}">
        <p14:creationId xmlns:p14="http://schemas.microsoft.com/office/powerpoint/2010/main" val="77881543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3" r:id="rId3"/>
    <p:sldLayoutId id="2147483650" r:id="rId4"/>
    <p:sldLayoutId id="2147483666" r:id="rId5"/>
    <p:sldLayoutId id="2147483652" r:id="rId6"/>
    <p:sldLayoutId id="2147483660" r:id="rId7"/>
    <p:sldLayoutId id="2147483665"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56" y="2714284"/>
            <a:ext cx="9105544" cy="1591368"/>
          </a:xfrm>
        </p:spPr>
        <p:txBody>
          <a:bodyPr>
            <a:noAutofit/>
          </a:bodyPr>
          <a:lstStyle/>
          <a:p>
            <a:r>
              <a:rPr lang="en-US" sz="4200" dirty="0">
                <a:solidFill>
                  <a:srgbClr val="0F4876"/>
                </a:solidFill>
                <a:latin typeface="+mn-lt"/>
                <a:cs typeface="Arial"/>
              </a:rPr>
              <a:t>The TRUSTEE ROLE IN FINANCIAL DECISION-MAKING</a:t>
            </a:r>
            <a:endParaRPr lang="en-US" sz="4200" b="1" dirty="0">
              <a:solidFill>
                <a:srgbClr val="72260D"/>
              </a:solidFill>
              <a:latin typeface="+mn-lt"/>
              <a:cs typeface="Arial" panose="020B0604020202020204" pitchFamily="34" charset="0"/>
            </a:endParaRPr>
          </a:p>
        </p:txBody>
      </p:sp>
      <p:sp>
        <p:nvSpPr>
          <p:cNvPr id="4" name="Subtitle 2"/>
          <p:cNvSpPr txBox="1">
            <a:spLocks/>
          </p:cNvSpPr>
          <p:nvPr/>
        </p:nvSpPr>
        <p:spPr>
          <a:xfrm>
            <a:off x="38456" y="4745866"/>
            <a:ext cx="9067088" cy="1385012"/>
          </a:xfrm>
          <a:prstGeom prst="rect">
            <a:avLst/>
          </a:prstGeom>
        </p:spPr>
        <p:txBody>
          <a:bodyPr vert="horz" lIns="91440" tIns="45720" rIns="91440" bIns="45720" rtlCol="0">
            <a:noAutofit/>
          </a:bodyPr>
          <a:lstStyle>
            <a:lvl1pPr indent="0" algn="ctr">
              <a:spcBef>
                <a:spcPct val="20000"/>
              </a:spcBef>
              <a:buFont typeface="Arial"/>
              <a:buNone/>
              <a:defRPr sz="2400" b="1" i="1">
                <a:solidFill>
                  <a:schemeClr val="accent3">
                    <a:lumMod val="50000"/>
                  </a:schemeClr>
                </a:solidFill>
                <a:latin typeface="Arial" panose="020B0604020202020204" pitchFamily="34" charset="0"/>
                <a:cs typeface="Arial" panose="020B0604020202020204" pitchFamily="34"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1" i="1" u="none" strike="noStrike" kern="1200" cap="none" spc="0" normalizeH="0" baseline="0" noProof="0">
              <a:ln>
                <a:noFill/>
              </a:ln>
              <a:solidFill>
                <a:srgbClr val="338E3A">
                  <a:lumMod val="50000"/>
                </a:srgbClr>
              </a:solidFill>
              <a:effectLst/>
              <a:uLnTx/>
              <a:uFillTx/>
              <a:latin typeface="Arial" panose="020B0604020202020204" pitchFamily="34" charset="0"/>
              <a:ea typeface="+mn-ea"/>
              <a:cs typeface="Arial" panose="020B0604020202020204" pitchFamily="34" charset="0"/>
            </a:endParaRPr>
          </a:p>
        </p:txBody>
      </p:sp>
      <p:sp>
        <p:nvSpPr>
          <p:cNvPr id="5" name="Subtitle 2">
            <a:extLst>
              <a:ext uri="{FF2B5EF4-FFF2-40B4-BE49-F238E27FC236}">
                <a16:creationId xmlns:a16="http://schemas.microsoft.com/office/drawing/2014/main" id="{763EFF24-62F1-4BCC-A8BC-86BDAB61B0C6}"/>
              </a:ext>
            </a:extLst>
          </p:cNvPr>
          <p:cNvSpPr>
            <a:spLocks noGrp="1"/>
          </p:cNvSpPr>
          <p:nvPr>
            <p:ph type="subTitle" idx="1"/>
          </p:nvPr>
        </p:nvSpPr>
        <p:spPr>
          <a:xfrm>
            <a:off x="0" y="4381558"/>
            <a:ext cx="9089428" cy="2038292"/>
          </a:xfrm>
        </p:spPr>
        <p:txBody>
          <a:bodyPr>
            <a:noAutofit/>
          </a:bodyPr>
          <a:lstStyle/>
          <a:p>
            <a:pPr>
              <a:spcBef>
                <a:spcPts val="0"/>
              </a:spcBef>
            </a:pPr>
            <a:r>
              <a:rPr lang="en-US" sz="3200" b="1" i="1">
                <a:solidFill>
                  <a:srgbClr val="BC1F52"/>
                </a:solidFill>
              </a:rPr>
              <a:t>Board of Trustees Workshop</a:t>
            </a:r>
          </a:p>
          <a:p>
            <a:pPr>
              <a:spcBef>
                <a:spcPts val="0"/>
              </a:spcBef>
            </a:pPr>
            <a:r>
              <a:rPr lang="en-US" sz="3200" b="1" i="1">
                <a:solidFill>
                  <a:srgbClr val="BC1F52"/>
                </a:solidFill>
              </a:rPr>
              <a:t>October 15, 2025</a:t>
            </a:r>
          </a:p>
          <a:p>
            <a:pPr>
              <a:spcBef>
                <a:spcPts val="1200"/>
              </a:spcBef>
            </a:pPr>
            <a:r>
              <a:rPr lang="en-US" sz="2400" b="1" i="1">
                <a:solidFill>
                  <a:srgbClr val="000000"/>
                </a:solidFill>
              </a:rPr>
              <a:t>Jennifer Haygood</a:t>
            </a:r>
          </a:p>
          <a:p>
            <a:pPr>
              <a:spcBef>
                <a:spcPts val="0"/>
              </a:spcBef>
            </a:pPr>
            <a:r>
              <a:rPr lang="en-US" sz="2400" b="1" i="1">
                <a:solidFill>
                  <a:srgbClr val="000000"/>
                </a:solidFill>
              </a:rPr>
              <a:t>Senior VP for Finance and Administration</a:t>
            </a:r>
          </a:p>
        </p:txBody>
      </p:sp>
      <p:sp>
        <p:nvSpPr>
          <p:cNvPr id="6" name="Title 1">
            <a:extLst>
              <a:ext uri="{FF2B5EF4-FFF2-40B4-BE49-F238E27FC236}">
                <a16:creationId xmlns:a16="http://schemas.microsoft.com/office/drawing/2014/main" id="{259A3FB6-56F3-4377-8AA6-04F553E71973}"/>
              </a:ext>
            </a:extLst>
          </p:cNvPr>
          <p:cNvSpPr txBox="1">
            <a:spLocks/>
          </p:cNvSpPr>
          <p:nvPr/>
        </p:nvSpPr>
        <p:spPr>
          <a:xfrm>
            <a:off x="38456" y="5626295"/>
            <a:ext cx="9105544" cy="688062"/>
          </a:xfrm>
          <a:prstGeom prst="rect">
            <a:avLst/>
          </a:prstGeom>
        </p:spPr>
        <p:txBody>
          <a:bodyPr lIns="0" tIns="0" rIns="0" bIns="0" anchor="ctr" anchorCtr="0">
            <a:normAutofit/>
          </a:bodyPr>
          <a:lstStyle>
            <a:lvl1pPr algn="ctr" defTabSz="457200" rtl="0" eaLnBrk="1" latinLnBrk="0" hangingPunct="1">
              <a:spcBef>
                <a:spcPct val="0"/>
              </a:spcBef>
              <a:buNone/>
              <a:defRPr sz="6000" b="1" kern="1200" cap="all" normalizeH="0" baseline="0">
                <a:solidFill>
                  <a:schemeClr val="accent1"/>
                </a:solidFill>
                <a:latin typeface="+mj-lt"/>
                <a:ea typeface="+mj-ea"/>
                <a:cs typeface="+mj-cs"/>
              </a:defRPr>
            </a:lvl1pPr>
          </a:lstStyle>
          <a:p>
            <a:endParaRPr lang="en-US" sz="2800">
              <a:solidFill>
                <a:srgbClr val="72260D"/>
              </a:solidFill>
              <a:latin typeface="+mn-lt"/>
              <a:cs typeface="Arial" panose="020B0604020202020204" pitchFamily="34" charset="0"/>
            </a:endParaRPr>
          </a:p>
        </p:txBody>
      </p:sp>
    </p:spTree>
    <p:extLst>
      <p:ext uri="{BB962C8B-B14F-4D97-AF65-F5344CB8AC3E}">
        <p14:creationId xmlns:p14="http://schemas.microsoft.com/office/powerpoint/2010/main" val="340498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40820"/>
            <a:ext cx="9143999" cy="876364"/>
          </a:xfrm>
          <a:prstGeom prst="rect">
            <a:avLst/>
          </a:prstGeom>
          <a:ln w="9525"/>
        </p:spPr>
        <p:txBody>
          <a:bodyPr vert="horz" lIns="91440" tIns="45720" rIns="91440" bIns="45720" rtlCol="0" anchor="ctr">
            <a:noAutofit/>
          </a:bodyPr>
          <a:lstStyle>
            <a:lvl1pPr algn="ctr" defTabSz="457200" rtl="0" eaLnBrk="1" latinLnBrk="0" hangingPunct="1">
              <a:spcBef>
                <a:spcPct val="0"/>
              </a:spcBef>
              <a:buNone/>
              <a:defRPr sz="3200" b="1" kern="1200" baseline="0">
                <a:solidFill>
                  <a:schemeClr val="tx1"/>
                </a:solidFill>
                <a:latin typeface="+mj-lt"/>
                <a:ea typeface="+mj-ea"/>
                <a:cs typeface="+mj-cs"/>
              </a:defRPr>
            </a:lvl1pPr>
          </a:lstStyle>
          <a:p>
            <a:pPr>
              <a:lnSpc>
                <a:spcPct val="90000"/>
              </a:lnSpc>
            </a:pPr>
            <a:r>
              <a:rPr lang="en-US" sz="4000" i="1">
                <a:solidFill>
                  <a:srgbClr val="BC1F52"/>
                </a:solidFill>
                <a:latin typeface="Calibri" panose="020F0502020204030204" pitchFamily="34" charset="0"/>
                <a:cs typeface="Arial" panose="020B0604020202020204" pitchFamily="34" charset="0"/>
              </a:rPr>
              <a:t>Revenue Drivers</a:t>
            </a:r>
            <a:endParaRPr lang="en-US" sz="4000" i="1">
              <a:solidFill>
                <a:srgbClr val="BC1F52"/>
              </a:solidFill>
            </a:endParaRPr>
          </a:p>
        </p:txBody>
      </p:sp>
      <p:sp>
        <p:nvSpPr>
          <p:cNvPr id="3" name="Slide Number Placeholder 2"/>
          <p:cNvSpPr>
            <a:spLocks noGrp="1"/>
          </p:cNvSpPr>
          <p:nvPr>
            <p:ph type="sldNum" sz="quarter" idx="10"/>
          </p:nvPr>
        </p:nvSpPr>
        <p:spPr/>
        <p:txBody>
          <a:bodyPr/>
          <a:lstStyle/>
          <a:p>
            <a:fld id="{95FDE913-508A-8F41-B74F-DB06C609F153}" type="slidenum">
              <a:rPr lang="en-US" sz="1200" smtClean="0">
                <a:solidFill>
                  <a:srgbClr val="000000"/>
                </a:solidFill>
              </a:rPr>
              <a:t>10</a:t>
            </a:fld>
            <a:endParaRPr lang="en-US" sz="1200">
              <a:solidFill>
                <a:srgbClr val="000000"/>
              </a:solidFill>
            </a:endParaRPr>
          </a:p>
        </p:txBody>
      </p:sp>
      <p:sp>
        <p:nvSpPr>
          <p:cNvPr id="6" name="Rectangle 3"/>
          <p:cNvSpPr txBox="1">
            <a:spLocks noChangeArrowheads="1"/>
          </p:cNvSpPr>
          <p:nvPr/>
        </p:nvSpPr>
        <p:spPr>
          <a:xfrm>
            <a:off x="2462926" y="1251592"/>
            <a:ext cx="6025937" cy="5158154"/>
          </a:xfrm>
          <a:prstGeom prst="rect">
            <a:avLst/>
          </a:prstGeom>
        </p:spPr>
        <p:txBody>
          <a:bodyPr lIns="90487" tIns="45720" rIns="90487"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4A1B15"/>
              </a:buClr>
              <a:buSzPct val="75000"/>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SzPct val="75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98145" indent="-344170">
              <a:spcBef>
                <a:spcPts val="0"/>
              </a:spcBef>
              <a:buClr>
                <a:srgbClr val="BC1F52"/>
              </a:buClr>
              <a:buSzPct val="80000"/>
              <a:buFont typeface="Wingdings" panose="05000000000000000000" pitchFamily="2" charset="2"/>
              <a:buChar char="n"/>
              <a:defRPr/>
            </a:pPr>
            <a:r>
              <a:rPr lang="en-US" sz="2800" b="1" dirty="0">
                <a:solidFill>
                  <a:srgbClr val="BC1F52"/>
                </a:solidFill>
              </a:rPr>
              <a:t>State Appropriations</a:t>
            </a:r>
            <a:endParaRPr lang="en-US" dirty="0"/>
          </a:p>
          <a:p>
            <a:pPr marL="857250" lvl="1" indent="-298450">
              <a:spcBef>
                <a:spcPts val="0"/>
              </a:spcBef>
              <a:buClr>
                <a:srgbClr val="0F4876"/>
              </a:buClr>
              <a:buFont typeface="Wingdings" panose="05000000000000000000" pitchFamily="2" charset="2"/>
              <a:buChar char="l"/>
              <a:defRPr/>
            </a:pPr>
            <a:r>
              <a:rPr lang="en-US" sz="2000" dirty="0">
                <a:solidFill>
                  <a:srgbClr val="0F4876"/>
                </a:solidFill>
              </a:rPr>
              <a:t>Performance on Board of Governors metrics</a:t>
            </a:r>
            <a:endParaRPr lang="en-US" sz="2000" dirty="0">
              <a:solidFill>
                <a:srgbClr val="0F4876"/>
              </a:solidFill>
              <a:ea typeface="Calibri"/>
              <a:cs typeface="Calibri"/>
            </a:endParaRPr>
          </a:p>
          <a:p>
            <a:pPr marL="857250" lvl="1" indent="-298450">
              <a:spcBef>
                <a:spcPts val="0"/>
              </a:spcBef>
              <a:buClr>
                <a:srgbClr val="0F4876"/>
              </a:buClr>
              <a:buFont typeface="Wingdings" panose="05000000000000000000" pitchFamily="2" charset="2"/>
              <a:buChar char="l"/>
              <a:defRPr/>
            </a:pPr>
            <a:r>
              <a:rPr lang="en-US" sz="2000" dirty="0">
                <a:solidFill>
                  <a:srgbClr val="0F4876"/>
                </a:solidFill>
              </a:rPr>
              <a:t>Legislative adjustments for salaries and benefits</a:t>
            </a:r>
            <a:endParaRPr lang="en-US" sz="2000" dirty="0">
              <a:solidFill>
                <a:srgbClr val="0F4876"/>
              </a:solidFill>
              <a:ea typeface="Calibri"/>
              <a:cs typeface="Calibri"/>
            </a:endParaRPr>
          </a:p>
          <a:p>
            <a:pPr marL="398145" indent="-344170">
              <a:spcBef>
                <a:spcPts val="1200"/>
              </a:spcBef>
              <a:buClr>
                <a:srgbClr val="BC1F52"/>
              </a:buClr>
              <a:buSzPct val="80000"/>
              <a:buFont typeface="Wingdings" panose="05000000000000000000" pitchFamily="2" charset="2"/>
              <a:buChar char="n"/>
              <a:defRPr/>
            </a:pPr>
            <a:r>
              <a:rPr lang="en-US" sz="2800" b="1" dirty="0">
                <a:solidFill>
                  <a:srgbClr val="BC1F52"/>
                </a:solidFill>
              </a:rPr>
              <a:t>Tuition and Fees</a:t>
            </a:r>
            <a:endParaRPr lang="en-US" sz="2800" b="1" dirty="0">
              <a:solidFill>
                <a:srgbClr val="BC1F52"/>
              </a:solidFill>
              <a:ea typeface="Calibri"/>
              <a:cs typeface="Calibri"/>
            </a:endParaRPr>
          </a:p>
          <a:p>
            <a:pPr marL="857250" lvl="1" indent="-298450">
              <a:spcBef>
                <a:spcPts val="0"/>
              </a:spcBef>
              <a:buClr>
                <a:srgbClr val="0F4876"/>
              </a:buClr>
              <a:buFont typeface="Wingdings" panose="05000000000000000000" pitchFamily="2" charset="2"/>
              <a:buChar char="l"/>
              <a:defRPr/>
            </a:pPr>
            <a:r>
              <a:rPr lang="en-US" sz="2000" dirty="0">
                <a:solidFill>
                  <a:srgbClr val="0F4876"/>
                </a:solidFill>
              </a:rPr>
              <a:t>Tuition and fee rates</a:t>
            </a:r>
            <a:endParaRPr lang="en-US" sz="2000" dirty="0">
              <a:solidFill>
                <a:srgbClr val="0F4876"/>
              </a:solidFill>
              <a:ea typeface="Calibri"/>
              <a:cs typeface="Calibri"/>
            </a:endParaRPr>
          </a:p>
          <a:p>
            <a:pPr marL="857250" lvl="1" indent="-298450">
              <a:spcBef>
                <a:spcPts val="0"/>
              </a:spcBef>
              <a:buClr>
                <a:srgbClr val="0F4876"/>
              </a:buClr>
              <a:buFont typeface="Wingdings" panose="05000000000000000000" pitchFamily="2" charset="2"/>
              <a:buChar char="l"/>
              <a:defRPr/>
            </a:pPr>
            <a:r>
              <a:rPr lang="en-US" sz="2000" dirty="0">
                <a:solidFill>
                  <a:srgbClr val="0F4876"/>
                </a:solidFill>
              </a:rPr>
              <a:t>Amount of tuition and fee revenue used for financial aid </a:t>
            </a:r>
            <a:endParaRPr lang="en-US" sz="2000" dirty="0">
              <a:solidFill>
                <a:srgbClr val="0F4876"/>
              </a:solidFill>
              <a:ea typeface="Calibri"/>
              <a:cs typeface="Calibri"/>
            </a:endParaRPr>
          </a:p>
          <a:p>
            <a:pPr marL="398145" indent="-344170">
              <a:spcBef>
                <a:spcPts val="1200"/>
              </a:spcBef>
              <a:buClr>
                <a:srgbClr val="BC1F52"/>
              </a:buClr>
              <a:buSzPct val="80000"/>
              <a:buFont typeface="Wingdings" panose="05000000000000000000" pitchFamily="2" charset="2"/>
              <a:buChar char="n"/>
              <a:defRPr/>
            </a:pPr>
            <a:r>
              <a:rPr lang="en-US" sz="2800" b="1" dirty="0">
                <a:solidFill>
                  <a:srgbClr val="BC1F52"/>
                </a:solidFill>
              </a:rPr>
              <a:t>Sales and Services</a:t>
            </a:r>
            <a:endParaRPr lang="en-US" sz="2800" b="1" dirty="0">
              <a:solidFill>
                <a:srgbClr val="BC1F52"/>
              </a:solidFill>
              <a:ea typeface="Calibri"/>
              <a:cs typeface="Calibri"/>
            </a:endParaRPr>
          </a:p>
          <a:p>
            <a:pPr marL="857250" lvl="1" indent="-298450">
              <a:spcBef>
                <a:spcPts val="0"/>
              </a:spcBef>
              <a:buClr>
                <a:srgbClr val="0F4876"/>
              </a:buClr>
              <a:buFont typeface="Wingdings" panose="05000000000000000000" pitchFamily="2" charset="2"/>
              <a:buChar char="l"/>
              <a:defRPr/>
            </a:pPr>
            <a:r>
              <a:rPr lang="en-US" sz="2000" dirty="0">
                <a:solidFill>
                  <a:srgbClr val="0F4876"/>
                </a:solidFill>
              </a:rPr>
              <a:t>Housing and dining rates</a:t>
            </a:r>
            <a:endParaRPr lang="en-US" sz="2000" dirty="0">
              <a:solidFill>
                <a:srgbClr val="0F4876"/>
              </a:solidFill>
              <a:ea typeface="Calibri"/>
              <a:cs typeface="Calibri"/>
            </a:endParaRPr>
          </a:p>
          <a:p>
            <a:pPr marL="857250" lvl="1" indent="-298450">
              <a:spcBef>
                <a:spcPts val="0"/>
              </a:spcBef>
              <a:buClr>
                <a:srgbClr val="0F4876"/>
              </a:buClr>
              <a:buFont typeface="Wingdings" panose="05000000000000000000" pitchFamily="2" charset="2"/>
              <a:buChar char="l"/>
              <a:defRPr/>
            </a:pPr>
            <a:r>
              <a:rPr lang="en-US" sz="2000" dirty="0">
                <a:solidFill>
                  <a:srgbClr val="0F4876"/>
                </a:solidFill>
              </a:rPr>
              <a:t>Patient revenues</a:t>
            </a:r>
            <a:endParaRPr lang="en-US" sz="2000" dirty="0">
              <a:solidFill>
                <a:srgbClr val="0F4876"/>
              </a:solidFill>
              <a:ea typeface="Calibri"/>
              <a:cs typeface="Calibri"/>
            </a:endParaRPr>
          </a:p>
          <a:p>
            <a:pPr marL="398145" indent="-344170">
              <a:spcBef>
                <a:spcPts val="1200"/>
              </a:spcBef>
              <a:buClr>
                <a:srgbClr val="BC1F52"/>
              </a:buClr>
              <a:buSzPct val="80000"/>
              <a:buFont typeface="Wingdings" panose="05000000000000000000" pitchFamily="2" charset="2"/>
              <a:buChar char="n"/>
              <a:defRPr/>
            </a:pPr>
            <a:r>
              <a:rPr lang="en-US" sz="2800" b="1" dirty="0">
                <a:solidFill>
                  <a:srgbClr val="BC1F52"/>
                </a:solidFill>
              </a:rPr>
              <a:t>Contracts and Grants</a:t>
            </a:r>
            <a:endParaRPr lang="en-US" sz="2800" b="1" dirty="0">
              <a:solidFill>
                <a:srgbClr val="BC1F52"/>
              </a:solidFill>
              <a:ea typeface="Calibri"/>
              <a:cs typeface="Calibri"/>
            </a:endParaRPr>
          </a:p>
          <a:p>
            <a:pPr marL="857250" lvl="1" indent="-298450">
              <a:spcBef>
                <a:spcPts val="0"/>
              </a:spcBef>
              <a:buClr>
                <a:srgbClr val="0F4876"/>
              </a:buClr>
              <a:buFont typeface="Wingdings" panose="05000000000000000000" pitchFamily="2" charset="2"/>
              <a:buChar char="l"/>
              <a:defRPr/>
            </a:pPr>
            <a:r>
              <a:rPr lang="en-US" sz="2000" dirty="0">
                <a:solidFill>
                  <a:srgbClr val="0F4876"/>
                </a:solidFill>
              </a:rPr>
              <a:t>Institutional mission</a:t>
            </a:r>
            <a:endParaRPr lang="en-US" sz="2000" dirty="0">
              <a:solidFill>
                <a:srgbClr val="0F4876"/>
              </a:solidFill>
              <a:ea typeface="Calibri"/>
              <a:cs typeface="Calibri"/>
            </a:endParaRPr>
          </a:p>
          <a:p>
            <a:pPr marL="857250" lvl="1" indent="-298450">
              <a:spcBef>
                <a:spcPts val="1200"/>
              </a:spcBef>
              <a:buClr>
                <a:srgbClr val="0F4876"/>
              </a:buClr>
              <a:buFont typeface="Wingdings" panose="05000000000000000000" pitchFamily="2" charset="2"/>
              <a:buChar char="l"/>
              <a:defRPr/>
            </a:pPr>
            <a:endParaRPr lang="en-US" sz="2000">
              <a:solidFill>
                <a:srgbClr val="0F4876"/>
              </a:solidFill>
            </a:endParaRPr>
          </a:p>
          <a:p>
            <a:pPr marL="398145" indent="-344170">
              <a:lnSpc>
                <a:spcPct val="75000"/>
              </a:lnSpc>
              <a:spcBef>
                <a:spcPts val="1800"/>
              </a:spcBef>
              <a:buClr>
                <a:srgbClr val="0F4876"/>
              </a:buClr>
              <a:buSzPct val="80000"/>
              <a:buFont typeface="Wingdings" panose="05000000000000000000" pitchFamily="2" charset="2"/>
              <a:buChar char="n"/>
              <a:defRPr/>
            </a:pPr>
            <a:endParaRPr lang="en-US" altLang="en-US" sz="2600">
              <a:solidFill>
                <a:srgbClr val="0F4876"/>
              </a:solidFill>
              <a:ea typeface="Calibri" panose="020F0502020204030204"/>
              <a:cs typeface="Calibri" panose="020F0502020204030204"/>
            </a:endParaRPr>
          </a:p>
        </p:txBody>
      </p:sp>
      <p:sp>
        <p:nvSpPr>
          <p:cNvPr id="2" name="Content Placeholder 2">
            <a:extLst>
              <a:ext uri="{FF2B5EF4-FFF2-40B4-BE49-F238E27FC236}">
                <a16:creationId xmlns:a16="http://schemas.microsoft.com/office/drawing/2014/main" id="{891444FA-DC85-7CBD-2E4A-7A28EAE4EEEB}"/>
              </a:ext>
            </a:extLst>
          </p:cNvPr>
          <p:cNvSpPr>
            <a:spLocks noGrp="1"/>
          </p:cNvSpPr>
          <p:nvPr>
            <p:ph sz="half" idx="1"/>
          </p:nvPr>
        </p:nvSpPr>
        <p:spPr>
          <a:xfrm>
            <a:off x="261733" y="2096811"/>
            <a:ext cx="1654658" cy="1429407"/>
          </a:xfrm>
          <a:solidFill>
            <a:srgbClr val="FFC000"/>
          </a:solidFill>
        </p:spPr>
        <p:txBody>
          <a:bodyPr anchor="t">
            <a:noAutofit/>
          </a:bodyPr>
          <a:lstStyle/>
          <a:p>
            <a:pPr marL="0" lvl="0" indent="0" algn="ctr">
              <a:spcBef>
                <a:spcPts val="0"/>
              </a:spcBef>
              <a:buClr>
                <a:srgbClr val="364044"/>
              </a:buClr>
              <a:buSzPct val="83000"/>
              <a:buNone/>
            </a:pPr>
            <a:r>
              <a:rPr lang="en-US" sz="2400" b="1"/>
              <a:t>Enrollment</a:t>
            </a:r>
          </a:p>
          <a:p>
            <a:pPr marL="0" lvl="0" indent="0" algn="ctr">
              <a:spcBef>
                <a:spcPts val="0"/>
              </a:spcBef>
              <a:spcAft>
                <a:spcPts val="1400"/>
              </a:spcAft>
              <a:buClr>
                <a:srgbClr val="364044"/>
              </a:buClr>
              <a:buSzPct val="83000"/>
              <a:buNone/>
            </a:pPr>
            <a:r>
              <a:rPr lang="en-US" sz="2000" b="1" i="1"/>
              <a:t>Remember – retention matters!</a:t>
            </a:r>
          </a:p>
        </p:txBody>
      </p:sp>
      <p:sp>
        <p:nvSpPr>
          <p:cNvPr id="7" name="Left Brace 6">
            <a:extLst>
              <a:ext uri="{FF2B5EF4-FFF2-40B4-BE49-F238E27FC236}">
                <a16:creationId xmlns:a16="http://schemas.microsoft.com/office/drawing/2014/main" id="{46AC43C3-6D52-512C-257A-28F7B3CAA0A7}"/>
              </a:ext>
            </a:extLst>
          </p:cNvPr>
          <p:cNvSpPr/>
          <p:nvPr/>
        </p:nvSpPr>
        <p:spPr>
          <a:xfrm>
            <a:off x="1974196" y="1429405"/>
            <a:ext cx="430925" cy="276422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3825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CA13-97CD-47EE-8708-D2A0C7492F30}"/>
              </a:ext>
            </a:extLst>
          </p:cNvPr>
          <p:cNvSpPr>
            <a:spLocks noGrp="1"/>
          </p:cNvSpPr>
          <p:nvPr>
            <p:ph type="title"/>
          </p:nvPr>
        </p:nvSpPr>
        <p:spPr>
          <a:xfrm>
            <a:off x="457200" y="217240"/>
            <a:ext cx="8318810" cy="648877"/>
          </a:xfrm>
        </p:spPr>
        <p:txBody>
          <a:bodyPr>
            <a:noAutofit/>
          </a:bodyPr>
          <a:lstStyle/>
          <a:p>
            <a:pPr>
              <a:lnSpc>
                <a:spcPct val="90000"/>
              </a:lnSpc>
            </a:pPr>
            <a:r>
              <a:rPr lang="en-US" sz="3600" i="1">
                <a:solidFill>
                  <a:srgbClr val="BC1F52"/>
                </a:solidFill>
              </a:rPr>
              <a:t>Key Questions and Considerations</a:t>
            </a:r>
          </a:p>
        </p:txBody>
      </p:sp>
      <p:sp>
        <p:nvSpPr>
          <p:cNvPr id="3" name="Content Placeholder 2">
            <a:extLst>
              <a:ext uri="{FF2B5EF4-FFF2-40B4-BE49-F238E27FC236}">
                <a16:creationId xmlns:a16="http://schemas.microsoft.com/office/drawing/2014/main" id="{CD4F4C40-CFD5-41DA-B632-EB2AFA2946F0}"/>
              </a:ext>
            </a:extLst>
          </p:cNvPr>
          <p:cNvSpPr>
            <a:spLocks noGrp="1"/>
          </p:cNvSpPr>
          <p:nvPr>
            <p:ph idx="1"/>
          </p:nvPr>
        </p:nvSpPr>
        <p:spPr>
          <a:xfrm>
            <a:off x="277947" y="1088905"/>
            <a:ext cx="8588106" cy="4956914"/>
          </a:xfrm>
        </p:spPr>
        <p:txBody>
          <a:bodyPr/>
          <a:lstStyle/>
          <a:p>
            <a:pPr>
              <a:spcBef>
                <a:spcPts val="300"/>
              </a:spcBef>
              <a:buClr>
                <a:srgbClr val="0F4876"/>
              </a:buClr>
              <a:buSzPct val="87000"/>
              <a:buFont typeface="Wingdings" panose="05000000000000000000" pitchFamily="2" charset="2"/>
              <a:buChar char=""/>
            </a:pPr>
            <a:r>
              <a:rPr lang="en-US" sz="2600" b="1">
                <a:solidFill>
                  <a:srgbClr val="0F4876"/>
                </a:solidFill>
              </a:rPr>
              <a:t>What are your institution’s main revenue drivers?</a:t>
            </a:r>
          </a:p>
          <a:p>
            <a:pPr lvl="1">
              <a:spcBef>
                <a:spcPts val="300"/>
              </a:spcBef>
              <a:buClrTx/>
              <a:buFont typeface="Wingdings" panose="05000000000000000000" pitchFamily="2" charset="2"/>
              <a:buChar char=""/>
            </a:pPr>
            <a:r>
              <a:rPr lang="en-US" sz="2000">
                <a:solidFill>
                  <a:srgbClr val="000000"/>
                </a:solidFill>
              </a:rPr>
              <a:t>How have those revenues and their associated drivers changed over time?</a:t>
            </a:r>
          </a:p>
          <a:p>
            <a:pPr lvl="1">
              <a:spcBef>
                <a:spcPts val="300"/>
              </a:spcBef>
              <a:buClrTx/>
              <a:buFont typeface="Wingdings" panose="05000000000000000000" pitchFamily="2" charset="2"/>
              <a:buChar char=""/>
            </a:pPr>
            <a:r>
              <a:rPr lang="en-US" sz="2000">
                <a:solidFill>
                  <a:srgbClr val="000000"/>
                </a:solidFill>
              </a:rPr>
              <a:t>How is the institution responding to changes in revenues?</a:t>
            </a:r>
          </a:p>
          <a:p>
            <a:pPr>
              <a:spcBef>
                <a:spcPts val="1200"/>
              </a:spcBef>
              <a:buClr>
                <a:srgbClr val="0F4876"/>
              </a:buClr>
              <a:buSzPct val="87000"/>
              <a:buFont typeface="Wingdings" panose="05000000000000000000" pitchFamily="2" charset="2"/>
              <a:buChar char=""/>
            </a:pPr>
            <a:r>
              <a:rPr lang="en-US" sz="2600" b="1">
                <a:solidFill>
                  <a:srgbClr val="0F4876"/>
                </a:solidFill>
              </a:rPr>
              <a:t>What assumptions are being used to project revenues?</a:t>
            </a:r>
          </a:p>
          <a:p>
            <a:pPr lvl="1">
              <a:spcBef>
                <a:spcPts val="300"/>
              </a:spcBef>
              <a:buClrTx/>
              <a:buFont typeface="Wingdings" panose="05000000000000000000" pitchFamily="2" charset="2"/>
              <a:buChar char=""/>
            </a:pPr>
            <a:r>
              <a:rPr lang="en-US" sz="2000">
                <a:solidFill>
                  <a:srgbClr val="000000"/>
                </a:solidFill>
              </a:rPr>
              <a:t>Are those assumptions reasonable?</a:t>
            </a:r>
          </a:p>
          <a:p>
            <a:pPr lvl="1">
              <a:spcBef>
                <a:spcPts val="300"/>
              </a:spcBef>
              <a:buClrTx/>
              <a:buFont typeface="Wingdings" panose="05000000000000000000" pitchFamily="2" charset="2"/>
              <a:buChar char=""/>
            </a:pPr>
            <a:r>
              <a:rPr lang="en-US" sz="2000">
                <a:solidFill>
                  <a:srgbClr val="000000"/>
                </a:solidFill>
              </a:rPr>
              <a:t>Are actual revenues meeting projections?</a:t>
            </a:r>
          </a:p>
          <a:p>
            <a:pPr>
              <a:spcBef>
                <a:spcPts val="1200"/>
              </a:spcBef>
              <a:buClr>
                <a:srgbClr val="0F4876"/>
              </a:buClr>
              <a:buSzPct val="87000"/>
              <a:buFont typeface="Wingdings" panose="05000000000000000000" pitchFamily="2" charset="2"/>
              <a:buChar char=""/>
            </a:pPr>
            <a:r>
              <a:rPr lang="en-US" sz="2600" b="1">
                <a:solidFill>
                  <a:srgbClr val="0F4876"/>
                </a:solidFill>
              </a:rPr>
              <a:t>How are tuition, fee, housing, and dining rates set?</a:t>
            </a:r>
          </a:p>
          <a:p>
            <a:pPr lvl="1">
              <a:spcBef>
                <a:spcPts val="300"/>
              </a:spcBef>
              <a:buClrTx/>
              <a:buFont typeface="Wingdings" panose="05000000000000000000" pitchFamily="2" charset="2"/>
              <a:buChar char=""/>
            </a:pPr>
            <a:r>
              <a:rPr lang="en-US" sz="2000">
                <a:solidFill>
                  <a:srgbClr val="000000"/>
                </a:solidFill>
              </a:rPr>
              <a:t>Has the intended use of the additional receipts been clearly articulated and justified?</a:t>
            </a:r>
          </a:p>
          <a:p>
            <a:pPr lvl="1">
              <a:spcBef>
                <a:spcPts val="300"/>
              </a:spcBef>
              <a:buClrTx/>
              <a:buFont typeface="Wingdings" panose="05000000000000000000" pitchFamily="2" charset="2"/>
              <a:buChar char=""/>
            </a:pPr>
            <a:r>
              <a:rPr lang="en-US" sz="2000">
                <a:solidFill>
                  <a:srgbClr val="000000"/>
                </a:solidFill>
              </a:rPr>
              <a:t>Has the institution demonstrated efforts to manage costs and prioritize the use of existing funds?</a:t>
            </a:r>
          </a:p>
          <a:p>
            <a:pPr lvl="1">
              <a:spcBef>
                <a:spcPts val="300"/>
              </a:spcBef>
              <a:buClrTx/>
              <a:buFont typeface="Wingdings" panose="05000000000000000000" pitchFamily="2" charset="2"/>
              <a:buChar char=""/>
            </a:pPr>
            <a:r>
              <a:rPr lang="en-US" sz="2000">
                <a:solidFill>
                  <a:srgbClr val="000000"/>
                </a:solidFill>
              </a:rPr>
              <a:t>Is the institution adequately considering affordability and the impact on student debt?</a:t>
            </a:r>
          </a:p>
          <a:p>
            <a:pPr lvl="1">
              <a:spcBef>
                <a:spcPts val="300"/>
              </a:spcBef>
              <a:buClr>
                <a:srgbClr val="BC1F52"/>
              </a:buClr>
              <a:buFont typeface="Wingdings" panose="05000000000000000000" pitchFamily="2" charset="2"/>
              <a:buChar char=""/>
            </a:pPr>
            <a:endParaRPr lang="en-US" sz="2200">
              <a:solidFill>
                <a:srgbClr val="BC1F52"/>
              </a:solidFill>
            </a:endParaRPr>
          </a:p>
          <a:p>
            <a:pPr marL="857250" lvl="2" indent="0">
              <a:buNone/>
            </a:pPr>
            <a:endParaRPr lang="en-US" sz="2000">
              <a:solidFill>
                <a:srgbClr val="0F4876"/>
              </a:solidFill>
            </a:endParaRPr>
          </a:p>
        </p:txBody>
      </p:sp>
      <p:sp>
        <p:nvSpPr>
          <p:cNvPr id="4" name="Slide Number Placeholder 3">
            <a:extLst>
              <a:ext uri="{FF2B5EF4-FFF2-40B4-BE49-F238E27FC236}">
                <a16:creationId xmlns:a16="http://schemas.microsoft.com/office/drawing/2014/main" id="{A352293A-AC2E-40AB-B4C7-EE397B0756AC}"/>
              </a:ext>
            </a:extLst>
          </p:cNvPr>
          <p:cNvSpPr>
            <a:spLocks noGrp="1"/>
          </p:cNvSpPr>
          <p:nvPr>
            <p:ph type="sldNum" sz="quarter" idx="10"/>
          </p:nvPr>
        </p:nvSpPr>
        <p:spPr/>
        <p:txBody>
          <a:bodyPr/>
          <a:lstStyle/>
          <a:p>
            <a:fld id="{95FDE913-508A-8F41-B74F-DB06C609F153}" type="slidenum">
              <a:rPr lang="en-US" smtClean="0"/>
              <a:t>11</a:t>
            </a:fld>
            <a:endParaRPr lang="en-US"/>
          </a:p>
        </p:txBody>
      </p:sp>
    </p:spTree>
    <p:extLst>
      <p:ext uri="{BB962C8B-B14F-4D97-AF65-F5344CB8AC3E}">
        <p14:creationId xmlns:p14="http://schemas.microsoft.com/office/powerpoint/2010/main" val="32509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612" y="0"/>
            <a:ext cx="9144000" cy="1059962"/>
          </a:xfrm>
        </p:spPr>
        <p:txBody>
          <a:bodyPr>
            <a:normAutofit fontScale="90000"/>
          </a:bodyPr>
          <a:lstStyle/>
          <a:p>
            <a:r>
              <a:rPr lang="en-US" sz="4200" b="1" i="1">
                <a:solidFill>
                  <a:srgbClr val="BC1F52"/>
                </a:solidFill>
                <a:latin typeface="+mn-lt"/>
                <a:cs typeface="Arial" panose="020B0604020202020204" pitchFamily="34" charset="0"/>
              </a:rPr>
              <a:t>UNC System Expenditures: FY 2024</a:t>
            </a:r>
            <a:br>
              <a:rPr lang="en-US" sz="3300" b="1" i="1">
                <a:solidFill>
                  <a:srgbClr val="BC1F52"/>
                </a:solidFill>
                <a:latin typeface="+mn-lt"/>
                <a:cs typeface="Arial" panose="020B0604020202020204" pitchFamily="34" charset="0"/>
              </a:rPr>
            </a:br>
            <a:r>
              <a:rPr lang="en-US" sz="2200" i="1">
                <a:solidFill>
                  <a:srgbClr val="BC1F52"/>
                </a:solidFill>
                <a:latin typeface="+mn-lt"/>
                <a:cs typeface="Arial" panose="020B0604020202020204" pitchFamily="34" charset="0"/>
              </a:rPr>
              <a:t>(excluding UNC Hospitals)</a:t>
            </a:r>
            <a:br>
              <a:rPr lang="en-US" sz="2200" b="1" i="1">
                <a:solidFill>
                  <a:srgbClr val="0F4876"/>
                </a:solidFill>
                <a:latin typeface="+mn-lt"/>
                <a:cs typeface="Arial" panose="020B0604020202020204" pitchFamily="34" charset="0"/>
              </a:rPr>
            </a:br>
            <a:endParaRPr lang="en-US" sz="2200" b="1" i="1">
              <a:solidFill>
                <a:srgbClr val="0F4876"/>
              </a:solidFill>
              <a:latin typeface="+mn-lt"/>
              <a:cs typeface="Arial" panose="020B0604020202020204" pitchFamily="34" charset="0"/>
            </a:endParaRPr>
          </a:p>
        </p:txBody>
      </p:sp>
      <p:sp>
        <p:nvSpPr>
          <p:cNvPr id="11" name="Title 1"/>
          <p:cNvSpPr txBox="1">
            <a:spLocks/>
          </p:cNvSpPr>
          <p:nvPr/>
        </p:nvSpPr>
        <p:spPr bwMode="auto">
          <a:xfrm>
            <a:off x="6400800" y="1054459"/>
            <a:ext cx="2457408" cy="630237"/>
          </a:xfrm>
          <a:prstGeom prst="rect">
            <a:avLst/>
          </a:prstGeom>
          <a:solidFill>
            <a:srgbClr val="DBE2E9"/>
          </a:solidFill>
          <a:ln w="19050">
            <a:solidFill>
              <a:srgbClr val="0F4876"/>
            </a:solidFill>
          </a:ln>
        </p:spPr>
        <p:txBody>
          <a:bodyPr anchor="ctr"/>
          <a:lstStyle>
            <a:lvl1pPr defTabSz="457200">
              <a:defRPr sz="2400">
                <a:solidFill>
                  <a:schemeClr val="tx1"/>
                </a:solidFill>
                <a:latin typeface="Times New Roman" pitchFamily="18" charset="0"/>
              </a:defRPr>
            </a:lvl1pPr>
            <a:lvl2pPr marL="742950" indent="-285750" defTabSz="457200">
              <a:defRPr sz="2400">
                <a:solidFill>
                  <a:schemeClr val="tx1"/>
                </a:solidFill>
                <a:latin typeface="Times New Roman" pitchFamily="18" charset="0"/>
              </a:defRPr>
            </a:lvl2pPr>
            <a:lvl3pPr marL="1143000" indent="-228600" defTabSz="457200">
              <a:defRPr sz="2400">
                <a:solidFill>
                  <a:schemeClr val="tx1"/>
                </a:solidFill>
                <a:latin typeface="Times New Roman" pitchFamily="18" charset="0"/>
              </a:defRPr>
            </a:lvl3pPr>
            <a:lvl4pPr marL="1600200" indent="-228600" defTabSz="457200">
              <a:defRPr sz="2400">
                <a:solidFill>
                  <a:schemeClr val="tx1"/>
                </a:solidFill>
                <a:latin typeface="Times New Roman" pitchFamily="18" charset="0"/>
              </a:defRPr>
            </a:lvl4pPr>
            <a:lvl5pPr marL="2057400" indent="-228600" defTabSz="457200">
              <a:defRPr sz="2400">
                <a:solidFill>
                  <a:schemeClr val="tx1"/>
                </a:solidFill>
                <a:latin typeface="Times New Roman" pitchFamily="18" charset="0"/>
              </a:defRPr>
            </a:lvl5pPr>
            <a:lvl6pPr marL="2514600" indent="-228600" algn="ctr" defTabSz="457200" eaLnBrk="0" fontAlgn="base" hangingPunct="0">
              <a:spcBef>
                <a:spcPct val="0"/>
              </a:spcBef>
              <a:spcAft>
                <a:spcPct val="0"/>
              </a:spcAft>
              <a:defRPr sz="2400">
                <a:solidFill>
                  <a:schemeClr val="tx1"/>
                </a:solidFill>
                <a:latin typeface="Times New Roman" pitchFamily="18" charset="0"/>
              </a:defRPr>
            </a:lvl6pPr>
            <a:lvl7pPr marL="2971800" indent="-228600" algn="ctr" defTabSz="457200" eaLnBrk="0" fontAlgn="base" hangingPunct="0">
              <a:spcBef>
                <a:spcPct val="0"/>
              </a:spcBef>
              <a:spcAft>
                <a:spcPct val="0"/>
              </a:spcAft>
              <a:defRPr sz="2400">
                <a:solidFill>
                  <a:schemeClr val="tx1"/>
                </a:solidFill>
                <a:latin typeface="Times New Roman" pitchFamily="18" charset="0"/>
              </a:defRPr>
            </a:lvl7pPr>
            <a:lvl8pPr marL="3429000" indent="-228600" algn="ctr" defTabSz="457200" eaLnBrk="0" fontAlgn="base" hangingPunct="0">
              <a:spcBef>
                <a:spcPct val="0"/>
              </a:spcBef>
              <a:spcAft>
                <a:spcPct val="0"/>
              </a:spcAft>
              <a:defRPr sz="2400">
                <a:solidFill>
                  <a:schemeClr val="tx1"/>
                </a:solidFill>
                <a:latin typeface="Times New Roman" pitchFamily="18" charset="0"/>
              </a:defRPr>
            </a:lvl8pPr>
            <a:lvl9pPr marL="3886200" indent="-228600" algn="ctr"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100" b="1">
                <a:solidFill>
                  <a:srgbClr val="0F4876"/>
                </a:solidFill>
                <a:latin typeface="+mj-lt"/>
                <a:cs typeface="Arial" panose="020B0604020202020204" pitchFamily="34" charset="0"/>
              </a:rPr>
              <a:t>$12.0 Billion</a:t>
            </a:r>
          </a:p>
        </p:txBody>
      </p:sp>
      <p:sp>
        <p:nvSpPr>
          <p:cNvPr id="12" name="Text Box 14"/>
          <p:cNvSpPr txBox="1">
            <a:spLocks noChangeArrowheads="1"/>
          </p:cNvSpPr>
          <p:nvPr/>
        </p:nvSpPr>
        <p:spPr bwMode="auto">
          <a:xfrm>
            <a:off x="566178" y="5781496"/>
            <a:ext cx="849640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500" b="1" i="1">
                <a:solidFill>
                  <a:srgbClr val="0F4876"/>
                </a:solidFill>
                <a:latin typeface="Calibri" panose="020F0502020204030204" pitchFamily="34" charset="0"/>
                <a:cs typeface="Calibri" panose="020F0502020204030204" pitchFamily="34" charset="0"/>
              </a:rPr>
              <a:t>Note:  Some research and private/endowment revenues are not available for immediate expenditure.</a:t>
            </a:r>
          </a:p>
        </p:txBody>
      </p:sp>
      <p:sp>
        <p:nvSpPr>
          <p:cNvPr id="8" name="Slide Number Placeholder 3"/>
          <p:cNvSpPr txBox="1">
            <a:spLocks/>
          </p:cNvSpPr>
          <p:nvPr/>
        </p:nvSpPr>
        <p:spPr>
          <a:xfrm>
            <a:off x="8478054" y="6420908"/>
            <a:ext cx="488219" cy="2984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E834A7-CC47-4648-9FCA-3652FD1D6860}" type="slidenum">
              <a:rPr lang="en-US" sz="1300" b="1" smtClean="0">
                <a:solidFill>
                  <a:srgbClr val="0F4876"/>
                </a:solidFill>
                <a:latin typeface="Arial" panose="020B0604020202020204" pitchFamily="34" charset="0"/>
                <a:cs typeface="Arial" panose="020B0604020202020204" pitchFamily="34" charset="0"/>
              </a:rPr>
              <a:pPr/>
              <a:t>12</a:t>
            </a:fld>
            <a:endParaRPr lang="en-US" sz="1300" b="1">
              <a:solidFill>
                <a:srgbClr val="0F4876"/>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nvGraphicFramePr>
        <p:xfrm>
          <a:off x="457200" y="1237296"/>
          <a:ext cx="8721970" cy="4867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485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05824"/>
            <a:ext cx="9144000" cy="677108"/>
          </a:xfrm>
          <a:prstGeom prst="rect">
            <a:avLst/>
          </a:prstGeom>
          <a:noFill/>
        </p:spPr>
        <p:txBody>
          <a:bodyPr wrap="square">
            <a:spAutoFit/>
          </a:bodyPr>
          <a:lstStyle/>
          <a:p>
            <a:pPr algn="ctr" fontAlgn="auto">
              <a:spcBef>
                <a:spcPts val="0"/>
              </a:spcBef>
              <a:spcAft>
                <a:spcPts val="0"/>
              </a:spcAft>
              <a:defRPr/>
            </a:pPr>
            <a:r>
              <a:rPr lang="en-US" sz="3800" b="1" i="1">
                <a:solidFill>
                  <a:srgbClr val="BC1F52"/>
                </a:solidFill>
                <a:cs typeface="Arial" pitchFamily="34" charset="0"/>
              </a:rPr>
              <a:t>Expenses by Campus Size: FY 2024</a:t>
            </a:r>
          </a:p>
        </p:txBody>
      </p:sp>
      <p:sp>
        <p:nvSpPr>
          <p:cNvPr id="11" name="Slide Number Placeholder 3"/>
          <p:cNvSpPr txBox="1">
            <a:spLocks/>
          </p:cNvSpPr>
          <p:nvPr/>
        </p:nvSpPr>
        <p:spPr>
          <a:xfrm>
            <a:off x="8478054" y="6420908"/>
            <a:ext cx="488219" cy="2984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E834A7-CC47-4648-9FCA-3652FD1D6860}" type="slidenum">
              <a:rPr lang="en-US" sz="1300" b="1" smtClean="0">
                <a:solidFill>
                  <a:srgbClr val="0F4876"/>
                </a:solidFill>
                <a:latin typeface="Arial" panose="020B0604020202020204" pitchFamily="34" charset="0"/>
                <a:cs typeface="Arial" panose="020B0604020202020204" pitchFamily="34" charset="0"/>
              </a:rPr>
              <a:pPr/>
              <a:t>13</a:t>
            </a:fld>
            <a:endParaRPr lang="en-US" sz="1300" b="1">
              <a:solidFill>
                <a:srgbClr val="0F4876"/>
              </a:solidFill>
              <a:latin typeface="Arial" panose="020B0604020202020204" pitchFamily="34" charset="0"/>
              <a:cs typeface="Arial" panose="020B0604020202020204"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2857165554"/>
              </p:ext>
            </p:extLst>
          </p:nvPr>
        </p:nvGraphicFramePr>
        <p:xfrm>
          <a:off x="-1396638" y="577532"/>
          <a:ext cx="6018415" cy="4949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171790346"/>
              </p:ext>
            </p:extLst>
          </p:nvPr>
        </p:nvGraphicFramePr>
        <p:xfrm>
          <a:off x="1612569" y="577532"/>
          <a:ext cx="6018415" cy="49274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3444790248"/>
              </p:ext>
            </p:extLst>
          </p:nvPr>
        </p:nvGraphicFramePr>
        <p:xfrm>
          <a:off x="4596492" y="555429"/>
          <a:ext cx="6018415" cy="494959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677459" y="5251188"/>
            <a:ext cx="7871625" cy="892552"/>
          </a:xfrm>
          <a:prstGeom prst="rect">
            <a:avLst/>
          </a:prstGeom>
          <a:noFill/>
        </p:spPr>
        <p:txBody>
          <a:bodyPr wrap="square" rtlCol="0">
            <a:spAutoFit/>
          </a:bodyPr>
          <a:lstStyle/>
          <a:p>
            <a:pPr>
              <a:spcBef>
                <a:spcPts val="300"/>
              </a:spcBef>
            </a:pPr>
            <a:r>
              <a:rPr lang="en-US" sz="1300" b="1" i="1">
                <a:solidFill>
                  <a:srgbClr val="0F4876"/>
                </a:solidFill>
                <a:latin typeface="+mj-lt"/>
                <a:cs typeface="Arial" panose="020B0604020202020204" pitchFamily="34" charset="0"/>
              </a:rPr>
              <a:t>Fall 2024 enrollment has been used for the purpose of classifying the universities as small (&lt;10K), medium (10K-25K), and large (&gt;25K).  The UNC System Office, North Carolina School of Science and Mathematics, and UNC Hospitals are excluded from the above graphs.</a:t>
            </a:r>
            <a:endParaRPr lang="en-US" sz="1300" b="1" i="1">
              <a:solidFill>
                <a:srgbClr val="72260D"/>
              </a:solidFill>
              <a:latin typeface="+mj-lt"/>
              <a:cs typeface="Arial" panose="020B0604020202020204" pitchFamily="34" charset="0"/>
            </a:endParaRPr>
          </a:p>
          <a:p>
            <a:endParaRPr lang="en-US" sz="13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63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CA13-97CD-47EE-8708-D2A0C7492F30}"/>
              </a:ext>
            </a:extLst>
          </p:cNvPr>
          <p:cNvSpPr>
            <a:spLocks noGrp="1"/>
          </p:cNvSpPr>
          <p:nvPr>
            <p:ph type="title"/>
          </p:nvPr>
        </p:nvSpPr>
        <p:spPr>
          <a:xfrm>
            <a:off x="0" y="216828"/>
            <a:ext cx="9144000" cy="743415"/>
          </a:xfrm>
        </p:spPr>
        <p:txBody>
          <a:bodyPr>
            <a:noAutofit/>
          </a:bodyPr>
          <a:lstStyle/>
          <a:p>
            <a:r>
              <a:rPr lang="en-US" sz="4000" i="1">
                <a:solidFill>
                  <a:srgbClr val="BC1F52"/>
                </a:solidFill>
              </a:rPr>
              <a:t>Key Questions and Considerations</a:t>
            </a:r>
          </a:p>
        </p:txBody>
      </p:sp>
      <p:sp>
        <p:nvSpPr>
          <p:cNvPr id="3" name="Content Placeholder 2">
            <a:extLst>
              <a:ext uri="{FF2B5EF4-FFF2-40B4-BE49-F238E27FC236}">
                <a16:creationId xmlns:a16="http://schemas.microsoft.com/office/drawing/2014/main" id="{CD4F4C40-CFD5-41DA-B632-EB2AFA2946F0}"/>
              </a:ext>
            </a:extLst>
          </p:cNvPr>
          <p:cNvSpPr>
            <a:spLocks noGrp="1"/>
          </p:cNvSpPr>
          <p:nvPr>
            <p:ph idx="1"/>
          </p:nvPr>
        </p:nvSpPr>
        <p:spPr>
          <a:xfrm>
            <a:off x="225974" y="1145628"/>
            <a:ext cx="8707820" cy="4809368"/>
          </a:xfrm>
        </p:spPr>
        <p:txBody>
          <a:bodyPr/>
          <a:lstStyle/>
          <a:p>
            <a:pPr>
              <a:spcBef>
                <a:spcPts val="0"/>
              </a:spcBef>
              <a:buClr>
                <a:srgbClr val="0F4876"/>
              </a:buClr>
              <a:buSzPct val="92000"/>
              <a:buFont typeface="Wingdings" panose="05000000000000000000" pitchFamily="2" charset="2"/>
              <a:buChar char="n"/>
            </a:pPr>
            <a:r>
              <a:rPr lang="en-US" sz="2600" b="1">
                <a:solidFill>
                  <a:srgbClr val="0F4876"/>
                </a:solidFill>
              </a:rPr>
              <a:t>What pressures are impacting budget allocation decisions?</a:t>
            </a:r>
          </a:p>
          <a:p>
            <a:pPr lvl="1">
              <a:spcBef>
                <a:spcPts val="400"/>
              </a:spcBef>
              <a:buClr>
                <a:srgbClr val="000000"/>
              </a:buClr>
              <a:buFont typeface="Wingdings" panose="05000000000000000000" pitchFamily="2" charset="2"/>
              <a:buChar char="l"/>
            </a:pPr>
            <a:r>
              <a:rPr lang="en-US" sz="2200">
                <a:solidFill>
                  <a:srgbClr val="000000"/>
                </a:solidFill>
              </a:rPr>
              <a:t>Inflation? Enrollment? Grant funding? Investment returns?</a:t>
            </a:r>
          </a:p>
          <a:p>
            <a:pPr lvl="1">
              <a:spcBef>
                <a:spcPts val="400"/>
              </a:spcBef>
              <a:buClr>
                <a:srgbClr val="000000"/>
              </a:buClr>
              <a:buFont typeface="Wingdings" panose="05000000000000000000" pitchFamily="2" charset="2"/>
              <a:buChar char="l"/>
            </a:pPr>
            <a:r>
              <a:rPr lang="en-US" sz="2200">
                <a:solidFill>
                  <a:srgbClr val="000000"/>
                </a:solidFill>
              </a:rPr>
              <a:t>Are certain units disproportionately impacted by these pressures?</a:t>
            </a:r>
          </a:p>
          <a:p>
            <a:pPr>
              <a:spcBef>
                <a:spcPts val="1500"/>
              </a:spcBef>
              <a:buClr>
                <a:srgbClr val="0F4876"/>
              </a:buClr>
              <a:buSzPct val="92000"/>
              <a:buFont typeface="Wingdings" panose="05000000000000000000" pitchFamily="2" charset="2"/>
              <a:buChar char="n"/>
            </a:pPr>
            <a:r>
              <a:rPr lang="en-US" sz="2600" b="1">
                <a:solidFill>
                  <a:srgbClr val="0F4876"/>
                </a:solidFill>
              </a:rPr>
              <a:t>Are resources being allocated strategically?</a:t>
            </a:r>
          </a:p>
          <a:p>
            <a:pPr lvl="1">
              <a:spcBef>
                <a:spcPts val="400"/>
              </a:spcBef>
              <a:buClr>
                <a:srgbClr val="000000"/>
              </a:buClr>
              <a:buFont typeface="Wingdings" panose="05000000000000000000" pitchFamily="2" charset="2"/>
              <a:buChar char="l"/>
            </a:pPr>
            <a:r>
              <a:rPr lang="en-US" sz="2200">
                <a:solidFill>
                  <a:srgbClr val="000000"/>
                </a:solidFill>
              </a:rPr>
              <a:t>Can funds be repurposed to better align with priorities? </a:t>
            </a:r>
          </a:p>
          <a:p>
            <a:pPr lvl="1">
              <a:spcBef>
                <a:spcPts val="400"/>
              </a:spcBef>
              <a:buClr>
                <a:srgbClr val="000000"/>
              </a:buClr>
              <a:buFont typeface="Wingdings" panose="05000000000000000000" pitchFamily="2" charset="2"/>
              <a:buChar char="l"/>
            </a:pPr>
            <a:r>
              <a:rPr lang="en-US" sz="2200">
                <a:solidFill>
                  <a:srgbClr val="000000"/>
                </a:solidFill>
              </a:rPr>
              <a:t>How are resources being used to promote on-time graduation?</a:t>
            </a:r>
          </a:p>
          <a:p>
            <a:pPr>
              <a:spcBef>
                <a:spcPts val="1500"/>
              </a:spcBef>
              <a:buClr>
                <a:srgbClr val="0F4876"/>
              </a:buClr>
              <a:buSzPct val="92000"/>
              <a:buFont typeface="Wingdings" panose="05000000000000000000" pitchFamily="2" charset="2"/>
              <a:buChar char="n"/>
            </a:pPr>
            <a:r>
              <a:rPr lang="en-US" sz="2600" b="1">
                <a:solidFill>
                  <a:srgbClr val="0F4876"/>
                </a:solidFill>
              </a:rPr>
              <a:t>Are there opportunities to improve efficiency?</a:t>
            </a:r>
          </a:p>
          <a:p>
            <a:pPr lvl="1">
              <a:spcBef>
                <a:spcPts val="400"/>
              </a:spcBef>
              <a:buClr>
                <a:srgbClr val="000000"/>
              </a:buClr>
              <a:buFont typeface="Wingdings" panose="05000000000000000000" pitchFamily="2" charset="2"/>
              <a:buChar char="l"/>
            </a:pPr>
            <a:r>
              <a:rPr lang="en-US" sz="2200">
                <a:solidFill>
                  <a:srgbClr val="000000"/>
                </a:solidFill>
              </a:rPr>
              <a:t>Does the budget reflect any decisions to stop or scale back underperforming programs/activities?</a:t>
            </a:r>
          </a:p>
          <a:p>
            <a:pPr lvl="1">
              <a:spcBef>
                <a:spcPts val="400"/>
              </a:spcBef>
              <a:buClr>
                <a:srgbClr val="000000"/>
              </a:buClr>
              <a:buFont typeface="Wingdings" panose="05000000000000000000" pitchFamily="2" charset="2"/>
              <a:buChar char="l"/>
            </a:pPr>
            <a:r>
              <a:rPr lang="en-US" sz="2200">
                <a:solidFill>
                  <a:srgbClr val="000000"/>
                </a:solidFill>
              </a:rPr>
              <a:t>Can programs, offices, and services be streamlined or consolidated?</a:t>
            </a:r>
          </a:p>
          <a:p>
            <a:pPr lvl="1">
              <a:spcBef>
                <a:spcPts val="400"/>
              </a:spcBef>
              <a:buClr>
                <a:srgbClr val="000000"/>
              </a:buClr>
              <a:buFont typeface="Wingdings" panose="05000000000000000000" pitchFamily="2" charset="2"/>
              <a:buChar char="l"/>
            </a:pPr>
            <a:r>
              <a:rPr lang="en-US" sz="2200">
                <a:solidFill>
                  <a:srgbClr val="000000"/>
                </a:solidFill>
              </a:rPr>
              <a:t>Can layers of management and administration be reduced?</a:t>
            </a:r>
          </a:p>
          <a:p>
            <a:pPr marL="857250" lvl="2" indent="0">
              <a:buNone/>
            </a:pPr>
            <a:endParaRPr lang="en-US" sz="2000">
              <a:solidFill>
                <a:srgbClr val="0F4876"/>
              </a:solidFill>
            </a:endParaRPr>
          </a:p>
        </p:txBody>
      </p:sp>
      <p:sp>
        <p:nvSpPr>
          <p:cNvPr id="4" name="Slide Number Placeholder 3">
            <a:extLst>
              <a:ext uri="{FF2B5EF4-FFF2-40B4-BE49-F238E27FC236}">
                <a16:creationId xmlns:a16="http://schemas.microsoft.com/office/drawing/2014/main" id="{A352293A-AC2E-40AB-B4C7-EE397B0756AC}"/>
              </a:ext>
            </a:extLst>
          </p:cNvPr>
          <p:cNvSpPr>
            <a:spLocks noGrp="1"/>
          </p:cNvSpPr>
          <p:nvPr>
            <p:ph type="sldNum" sz="quarter" idx="10"/>
          </p:nvPr>
        </p:nvSpPr>
        <p:spPr/>
        <p:txBody>
          <a:bodyPr/>
          <a:lstStyle/>
          <a:p>
            <a:fld id="{95FDE913-508A-8F41-B74F-DB06C609F153}" type="slidenum">
              <a:rPr lang="en-US" smtClean="0"/>
              <a:t>14</a:t>
            </a:fld>
            <a:endParaRPr lang="en-US"/>
          </a:p>
        </p:txBody>
      </p:sp>
    </p:spTree>
    <p:extLst>
      <p:ext uri="{BB962C8B-B14F-4D97-AF65-F5344CB8AC3E}">
        <p14:creationId xmlns:p14="http://schemas.microsoft.com/office/powerpoint/2010/main" val="67157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CA13-97CD-47EE-8708-D2A0C7492F30}"/>
              </a:ext>
            </a:extLst>
          </p:cNvPr>
          <p:cNvSpPr>
            <a:spLocks noGrp="1"/>
          </p:cNvSpPr>
          <p:nvPr>
            <p:ph type="title"/>
          </p:nvPr>
        </p:nvSpPr>
        <p:spPr>
          <a:xfrm>
            <a:off x="457200" y="233497"/>
            <a:ext cx="8229600" cy="743415"/>
          </a:xfrm>
        </p:spPr>
        <p:txBody>
          <a:bodyPr>
            <a:normAutofit/>
          </a:bodyPr>
          <a:lstStyle/>
          <a:p>
            <a:r>
              <a:rPr lang="en-US" sz="4000" i="1">
                <a:solidFill>
                  <a:srgbClr val="BC1F52"/>
                </a:solidFill>
              </a:rPr>
              <a:t>Change in Fund Balance</a:t>
            </a:r>
          </a:p>
        </p:txBody>
      </p:sp>
      <p:graphicFrame>
        <p:nvGraphicFramePr>
          <p:cNvPr id="5" name="Content Placeholder 4">
            <a:extLst>
              <a:ext uri="{FF2B5EF4-FFF2-40B4-BE49-F238E27FC236}">
                <a16:creationId xmlns:a16="http://schemas.microsoft.com/office/drawing/2014/main" id="{3A24F28E-635B-D6C9-2952-820BC2316986}"/>
              </a:ext>
            </a:extLst>
          </p:cNvPr>
          <p:cNvGraphicFramePr>
            <a:graphicFrameLocks noGrp="1"/>
          </p:cNvGraphicFramePr>
          <p:nvPr>
            <p:ph idx="1"/>
            <p:extLst>
              <p:ext uri="{D42A27DB-BD31-4B8C-83A1-F6EECF244321}">
                <p14:modId xmlns:p14="http://schemas.microsoft.com/office/powerpoint/2010/main" val="3482465816"/>
              </p:ext>
            </p:extLst>
          </p:nvPr>
        </p:nvGraphicFramePr>
        <p:xfrm>
          <a:off x="457199" y="1301166"/>
          <a:ext cx="8229600" cy="4501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676424092"/>
                    </a:ext>
                  </a:extLst>
                </a:gridCol>
                <a:gridCol w="2743200">
                  <a:extLst>
                    <a:ext uri="{9D8B030D-6E8A-4147-A177-3AD203B41FA5}">
                      <a16:colId xmlns:a16="http://schemas.microsoft.com/office/drawing/2014/main" val="2079459625"/>
                    </a:ext>
                  </a:extLst>
                </a:gridCol>
                <a:gridCol w="2743200">
                  <a:extLst>
                    <a:ext uri="{9D8B030D-6E8A-4147-A177-3AD203B41FA5}">
                      <a16:colId xmlns:a16="http://schemas.microsoft.com/office/drawing/2014/main" val="1961523199"/>
                    </a:ext>
                  </a:extLst>
                </a:gridCol>
              </a:tblGrid>
              <a:tr h="386280">
                <a:tc>
                  <a:txBody>
                    <a:bodyPr/>
                    <a:lstStyle/>
                    <a:p>
                      <a:pPr algn="ctr"/>
                      <a:r>
                        <a:rPr lang="en-US"/>
                        <a:t>Scenario</a:t>
                      </a:r>
                    </a:p>
                  </a:txBody>
                  <a:tcPr/>
                </a:tc>
                <a:tc>
                  <a:txBody>
                    <a:bodyPr/>
                    <a:lstStyle/>
                    <a:p>
                      <a:pPr algn="ctr"/>
                      <a:r>
                        <a:rPr lang="en-US"/>
                        <a:t>Direction of Change</a:t>
                      </a:r>
                    </a:p>
                  </a:txBody>
                  <a:tcPr/>
                </a:tc>
                <a:tc>
                  <a:txBody>
                    <a:bodyPr/>
                    <a:lstStyle/>
                    <a:p>
                      <a:pPr algn="ctr"/>
                      <a:r>
                        <a:rPr lang="en-US"/>
                        <a:t>Common Situation</a:t>
                      </a:r>
                    </a:p>
                  </a:txBody>
                  <a:tcPr/>
                </a:tc>
                <a:extLst>
                  <a:ext uri="{0D108BD9-81ED-4DB2-BD59-A6C34878D82A}">
                    <a16:rowId xmlns:a16="http://schemas.microsoft.com/office/drawing/2014/main" val="3039194675"/>
                  </a:ext>
                </a:extLst>
              </a:tr>
              <a:tr h="1320443">
                <a:tc>
                  <a:txBody>
                    <a:bodyPr/>
                    <a:lstStyle/>
                    <a:p>
                      <a:pPr algn="ctr"/>
                      <a:r>
                        <a:rPr lang="en-US" sz="2800">
                          <a:solidFill>
                            <a:srgbClr val="000000"/>
                          </a:solidFill>
                        </a:rPr>
                        <a:t>Revenues </a:t>
                      </a:r>
                    </a:p>
                    <a:p>
                      <a:pPr algn="ctr"/>
                      <a:r>
                        <a:rPr lang="en-US" sz="2800" b="1"/>
                        <a:t> </a:t>
                      </a:r>
                    </a:p>
                    <a:p>
                      <a:pPr algn="ctr"/>
                      <a:r>
                        <a:rPr lang="en-US" sz="2800">
                          <a:solidFill>
                            <a:srgbClr val="000000"/>
                          </a:solidFill>
                        </a:rPr>
                        <a:t>Expenses</a:t>
                      </a:r>
                    </a:p>
                  </a:txBody>
                  <a:tcPr anchor="ctr"/>
                </a:tc>
                <a:tc>
                  <a:txBody>
                    <a:bodyPr/>
                    <a:lstStyle/>
                    <a:p>
                      <a:endParaRPr lang="en-US"/>
                    </a:p>
                  </a:txBody>
                  <a:tcPr/>
                </a:tc>
                <a:tc>
                  <a:txBody>
                    <a:bodyPr/>
                    <a:lstStyle/>
                    <a:p>
                      <a:pPr algn="ctr"/>
                      <a:r>
                        <a:rPr lang="en-US" sz="2400">
                          <a:solidFill>
                            <a:srgbClr val="000000"/>
                          </a:solidFill>
                        </a:rPr>
                        <a:t>General Fund budget</a:t>
                      </a:r>
                    </a:p>
                  </a:txBody>
                  <a:tcPr anchor="ctr"/>
                </a:tc>
                <a:extLst>
                  <a:ext uri="{0D108BD9-81ED-4DB2-BD59-A6C34878D82A}">
                    <a16:rowId xmlns:a16="http://schemas.microsoft.com/office/drawing/2014/main" val="807869072"/>
                  </a:ext>
                </a:extLst>
              </a:tr>
              <a:tr h="1274510">
                <a:tc>
                  <a:txBody>
                    <a:bodyPr/>
                    <a:lstStyle/>
                    <a:p>
                      <a:pPr algn="ctr"/>
                      <a:r>
                        <a:rPr lang="en-US" sz="2800">
                          <a:solidFill>
                            <a:srgbClr val="000000"/>
                          </a:solidFill>
                        </a:rPr>
                        <a:t>Revenues </a:t>
                      </a:r>
                    </a:p>
                    <a:p>
                      <a:pPr algn="ctr"/>
                      <a:endParaRPr lang="en-US" sz="2800">
                        <a:solidFill>
                          <a:srgbClr val="000000"/>
                        </a:solidFill>
                      </a:endParaRPr>
                    </a:p>
                    <a:p>
                      <a:pPr algn="ctr"/>
                      <a:r>
                        <a:rPr lang="en-US" sz="2800">
                          <a:solidFill>
                            <a:srgbClr val="000000"/>
                          </a:solidFill>
                        </a:rPr>
                        <a:t>Expenses</a:t>
                      </a:r>
                    </a:p>
                  </a:txBody>
                  <a:tcPr anchor="ctr"/>
                </a:tc>
                <a:tc>
                  <a:txBody>
                    <a:bodyPr/>
                    <a:lstStyle/>
                    <a:p>
                      <a:endParaRPr lang="en-US"/>
                    </a:p>
                    <a:p>
                      <a:endParaRPr lang="en-US"/>
                    </a:p>
                    <a:p>
                      <a:endParaRPr lang="en-US"/>
                    </a:p>
                  </a:txBody>
                  <a:tcPr/>
                </a:tc>
                <a:tc>
                  <a:txBody>
                    <a:bodyPr/>
                    <a:lstStyle/>
                    <a:p>
                      <a:pPr algn="ctr"/>
                      <a:r>
                        <a:rPr lang="en-US" sz="2400">
                          <a:solidFill>
                            <a:srgbClr val="000000"/>
                          </a:solidFill>
                        </a:rPr>
                        <a:t>Building up reserves</a:t>
                      </a:r>
                    </a:p>
                  </a:txBody>
                  <a:tcPr anchor="ctr"/>
                </a:tc>
                <a:extLst>
                  <a:ext uri="{0D108BD9-81ED-4DB2-BD59-A6C34878D82A}">
                    <a16:rowId xmlns:a16="http://schemas.microsoft.com/office/drawing/2014/main" val="3195180421"/>
                  </a:ext>
                </a:extLst>
              </a:tr>
              <a:tr h="869070">
                <a:tc>
                  <a:txBody>
                    <a:bodyPr/>
                    <a:lstStyle/>
                    <a:p>
                      <a:pPr algn="ctr"/>
                      <a:r>
                        <a:rPr lang="en-US" sz="2800">
                          <a:solidFill>
                            <a:srgbClr val="000000"/>
                          </a:solidFill>
                        </a:rPr>
                        <a:t>Revenues </a:t>
                      </a:r>
                    </a:p>
                    <a:p>
                      <a:pPr algn="ctr"/>
                      <a:r>
                        <a:rPr lang="en-US" sz="2800"/>
                        <a:t> </a:t>
                      </a:r>
                    </a:p>
                    <a:p>
                      <a:pPr algn="ctr"/>
                      <a:r>
                        <a:rPr lang="en-US" sz="2800">
                          <a:solidFill>
                            <a:srgbClr val="000000"/>
                          </a:solidFill>
                        </a:rPr>
                        <a:t>Expenses</a:t>
                      </a:r>
                    </a:p>
                  </a:txBody>
                  <a:tcPr anchor="ctr"/>
                </a:tc>
                <a:tc>
                  <a:txBody>
                    <a:bodyPr/>
                    <a:lstStyle/>
                    <a:p>
                      <a:endParaRPr lang="en-US"/>
                    </a:p>
                    <a:p>
                      <a:endParaRPr lang="en-US"/>
                    </a:p>
                    <a:p>
                      <a:endParaRPr lang="en-US"/>
                    </a:p>
                    <a:p>
                      <a:endParaRPr lang="en-US"/>
                    </a:p>
                  </a:txBody>
                  <a:tcPr/>
                </a:tc>
                <a:tc>
                  <a:txBody>
                    <a:bodyPr/>
                    <a:lstStyle/>
                    <a:p>
                      <a:pPr algn="ctr"/>
                      <a:r>
                        <a:rPr lang="en-US" sz="2400" kern="1200">
                          <a:solidFill>
                            <a:srgbClr val="000000"/>
                          </a:solidFill>
                          <a:latin typeface="+mn-lt"/>
                          <a:ea typeface="+mn-ea"/>
                          <a:cs typeface="+mn-cs"/>
                        </a:rPr>
                        <a:t>Making a strategic one-time expenditure</a:t>
                      </a:r>
                    </a:p>
                  </a:txBody>
                  <a:tcPr anchor="ctr"/>
                </a:tc>
                <a:extLst>
                  <a:ext uri="{0D108BD9-81ED-4DB2-BD59-A6C34878D82A}">
                    <a16:rowId xmlns:a16="http://schemas.microsoft.com/office/drawing/2014/main" val="381709662"/>
                  </a:ext>
                </a:extLst>
              </a:tr>
            </a:tbl>
          </a:graphicData>
        </a:graphic>
      </p:graphicFrame>
      <p:sp>
        <p:nvSpPr>
          <p:cNvPr id="4" name="Slide Number Placeholder 3">
            <a:extLst>
              <a:ext uri="{FF2B5EF4-FFF2-40B4-BE49-F238E27FC236}">
                <a16:creationId xmlns:a16="http://schemas.microsoft.com/office/drawing/2014/main" id="{A352293A-AC2E-40AB-B4C7-EE397B0756AC}"/>
              </a:ext>
            </a:extLst>
          </p:cNvPr>
          <p:cNvSpPr>
            <a:spLocks noGrp="1"/>
          </p:cNvSpPr>
          <p:nvPr>
            <p:ph type="sldNum" sz="quarter" idx="10"/>
          </p:nvPr>
        </p:nvSpPr>
        <p:spPr/>
        <p:txBody>
          <a:bodyPr wrap="none" anchor="t">
            <a:normAutofit/>
          </a:bodyPr>
          <a:lstStyle/>
          <a:p>
            <a:pPr>
              <a:spcAft>
                <a:spcPts val="600"/>
              </a:spcAft>
            </a:pPr>
            <a:fld id="{95FDE913-508A-8F41-B74F-DB06C609F153}" type="slidenum">
              <a:rPr lang="en-US" smtClean="0"/>
              <a:pPr>
                <a:spcAft>
                  <a:spcPts val="600"/>
                </a:spcAft>
              </a:pPr>
              <a:t>15</a:t>
            </a:fld>
            <a:endParaRPr lang="en-US"/>
          </a:p>
        </p:txBody>
      </p:sp>
      <p:grpSp>
        <p:nvGrpSpPr>
          <p:cNvPr id="19" name="Group 18">
            <a:extLst>
              <a:ext uri="{FF2B5EF4-FFF2-40B4-BE49-F238E27FC236}">
                <a16:creationId xmlns:a16="http://schemas.microsoft.com/office/drawing/2014/main" id="{A6455178-AE96-5DF7-5D37-8266264B8719}"/>
              </a:ext>
            </a:extLst>
          </p:cNvPr>
          <p:cNvGrpSpPr/>
          <p:nvPr/>
        </p:nvGrpSpPr>
        <p:grpSpPr>
          <a:xfrm>
            <a:off x="1379020" y="1887714"/>
            <a:ext cx="3980676" cy="3750063"/>
            <a:chOff x="1421639" y="1719233"/>
            <a:chExt cx="3980676" cy="3750063"/>
          </a:xfrm>
        </p:grpSpPr>
        <p:sp>
          <p:nvSpPr>
            <p:cNvPr id="8" name="Arrow: Up 7">
              <a:extLst>
                <a:ext uri="{FF2B5EF4-FFF2-40B4-BE49-F238E27FC236}">
                  <a16:creationId xmlns:a16="http://schemas.microsoft.com/office/drawing/2014/main" id="{0AB0A6B1-5569-247C-F370-445AA654F38E}"/>
                </a:ext>
              </a:extLst>
            </p:cNvPr>
            <p:cNvSpPr/>
            <p:nvPr/>
          </p:nvSpPr>
          <p:spPr>
            <a:xfrm>
              <a:off x="4298153" y="3026981"/>
              <a:ext cx="589157" cy="1094389"/>
            </a:xfrm>
            <a:prstGeom prst="upArrow">
              <a:avLst/>
            </a:prstGeom>
            <a:solidFill>
              <a:srgbClr val="BC1F52"/>
            </a:solidFill>
          </p:spPr>
          <p:txBody>
            <a:bodyPr wrap="square" lIns="0" tIns="0" rIns="0" bIns="0" rtlCol="0" anchor="ctr">
              <a:spAutoFit/>
            </a:bodyPr>
            <a:lstStyle/>
            <a:p>
              <a:pPr algn="r"/>
              <a:endParaRPr lang="en-US" sz="1200"/>
            </a:p>
          </p:txBody>
        </p:sp>
        <p:sp>
          <p:nvSpPr>
            <p:cNvPr id="13" name="Rectangle 12">
              <a:extLst>
                <a:ext uri="{FF2B5EF4-FFF2-40B4-BE49-F238E27FC236}">
                  <a16:creationId xmlns:a16="http://schemas.microsoft.com/office/drawing/2014/main" id="{D9F80C6A-6910-30F0-78D0-546443598986}"/>
                </a:ext>
              </a:extLst>
            </p:cNvPr>
            <p:cNvSpPr/>
            <p:nvPr/>
          </p:nvSpPr>
          <p:spPr>
            <a:xfrm>
              <a:off x="1421639" y="3090041"/>
              <a:ext cx="817067" cy="923330"/>
            </a:xfrm>
            <a:prstGeom prst="rect">
              <a:avLst/>
            </a:prstGeom>
            <a:noFill/>
          </p:spPr>
          <p:txBody>
            <a:bodyPr wrap="squar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&gt;</a:t>
              </a:r>
            </a:p>
          </p:txBody>
        </p:sp>
        <p:sp>
          <p:nvSpPr>
            <p:cNvPr id="14" name="Rectangle 13">
              <a:extLst>
                <a:ext uri="{FF2B5EF4-FFF2-40B4-BE49-F238E27FC236}">
                  <a16:creationId xmlns:a16="http://schemas.microsoft.com/office/drawing/2014/main" id="{309E8DFE-1EC2-ED0F-95A3-88C92558B206}"/>
                </a:ext>
              </a:extLst>
            </p:cNvPr>
            <p:cNvSpPr/>
            <p:nvPr/>
          </p:nvSpPr>
          <p:spPr>
            <a:xfrm>
              <a:off x="1565516" y="1719233"/>
              <a:ext cx="529312"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
          <p:nvSpPr>
            <p:cNvPr id="15" name="Rectangle 14">
              <a:extLst>
                <a:ext uri="{FF2B5EF4-FFF2-40B4-BE49-F238E27FC236}">
                  <a16:creationId xmlns:a16="http://schemas.microsoft.com/office/drawing/2014/main" id="{CE74AD40-0354-B782-4137-C70400EF3679}"/>
                </a:ext>
              </a:extLst>
            </p:cNvPr>
            <p:cNvSpPr/>
            <p:nvPr/>
          </p:nvSpPr>
          <p:spPr>
            <a:xfrm>
              <a:off x="1565516" y="4460437"/>
              <a:ext cx="529312"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&lt;</a:t>
              </a:r>
            </a:p>
          </p:txBody>
        </p:sp>
        <p:sp>
          <p:nvSpPr>
            <p:cNvPr id="16" name="Arrow: Down 15">
              <a:extLst>
                <a:ext uri="{FF2B5EF4-FFF2-40B4-BE49-F238E27FC236}">
                  <a16:creationId xmlns:a16="http://schemas.microsoft.com/office/drawing/2014/main" id="{63560CBF-0845-8055-A861-5320523C85BE}"/>
                </a:ext>
              </a:extLst>
            </p:cNvPr>
            <p:cNvSpPr/>
            <p:nvPr/>
          </p:nvSpPr>
          <p:spPr>
            <a:xfrm>
              <a:off x="4298152" y="4374907"/>
              <a:ext cx="589157" cy="1094389"/>
            </a:xfrm>
            <a:prstGeom prst="downArrow">
              <a:avLst/>
            </a:prstGeom>
            <a:solidFill>
              <a:schemeClr val="tx1"/>
            </a:solidFill>
          </p:spPr>
          <p:txBody>
            <a:bodyPr wrap="square" lIns="0" tIns="0" rIns="0" bIns="0" rtlCol="0" anchor="ctr">
              <a:spAutoFit/>
            </a:bodyPr>
            <a:lstStyle/>
            <a:p>
              <a:pPr algn="r"/>
              <a:endParaRPr lang="en-US" sz="1200"/>
            </a:p>
          </p:txBody>
        </p:sp>
        <p:sp>
          <p:nvSpPr>
            <p:cNvPr id="18" name="Arrow: Left-Right 17">
              <a:extLst>
                <a:ext uri="{FF2B5EF4-FFF2-40B4-BE49-F238E27FC236}">
                  <a16:creationId xmlns:a16="http://schemas.microsoft.com/office/drawing/2014/main" id="{B2E37DE8-1386-B395-34EA-332C7881B5AC}"/>
                </a:ext>
              </a:extLst>
            </p:cNvPr>
            <p:cNvSpPr/>
            <p:nvPr/>
          </p:nvSpPr>
          <p:spPr>
            <a:xfrm>
              <a:off x="3846784" y="1919655"/>
              <a:ext cx="1555531" cy="529745"/>
            </a:xfrm>
            <a:prstGeom prst="leftRightArrow">
              <a:avLst/>
            </a:prstGeom>
            <a:solidFill>
              <a:schemeClr val="tx1"/>
            </a:solidFill>
          </p:spPr>
          <p:txBody>
            <a:bodyPr wrap="square" lIns="0" tIns="0" rIns="0" bIns="0" rtlCol="0" anchor="ctr">
              <a:spAutoFit/>
            </a:bodyPr>
            <a:lstStyle/>
            <a:p>
              <a:pPr algn="r"/>
              <a:endParaRPr lang="en-US" sz="1200"/>
            </a:p>
          </p:txBody>
        </p:sp>
      </p:grpSp>
    </p:spTree>
    <p:extLst>
      <p:ext uri="{BB962C8B-B14F-4D97-AF65-F5344CB8AC3E}">
        <p14:creationId xmlns:p14="http://schemas.microsoft.com/office/powerpoint/2010/main" val="199003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40820"/>
            <a:ext cx="9143999" cy="876364"/>
          </a:xfrm>
          <a:prstGeom prst="rect">
            <a:avLst/>
          </a:prstGeom>
          <a:ln w="9525"/>
        </p:spPr>
        <p:txBody>
          <a:bodyPr vert="horz" lIns="91440" tIns="45720" rIns="91440" bIns="45720" rtlCol="0" anchor="ctr">
            <a:noAutofit/>
          </a:bodyPr>
          <a:lstStyle>
            <a:lvl1pPr algn="ctr" defTabSz="457200" rtl="0" eaLnBrk="1" latinLnBrk="0" hangingPunct="1">
              <a:spcBef>
                <a:spcPct val="0"/>
              </a:spcBef>
              <a:buNone/>
              <a:defRPr sz="3200" b="1" kern="1200" baseline="0">
                <a:solidFill>
                  <a:schemeClr val="tx1"/>
                </a:solidFill>
                <a:latin typeface="+mj-lt"/>
                <a:ea typeface="+mj-ea"/>
                <a:cs typeface="+mj-cs"/>
              </a:defRPr>
            </a:lvl1pPr>
          </a:lstStyle>
          <a:p>
            <a:pPr>
              <a:lnSpc>
                <a:spcPct val="90000"/>
              </a:lnSpc>
            </a:pPr>
            <a:r>
              <a:rPr lang="en-US" sz="4000" i="1">
                <a:solidFill>
                  <a:srgbClr val="BC1F52"/>
                </a:solidFill>
              </a:rPr>
              <a:t>Key Questions and Considerations</a:t>
            </a:r>
          </a:p>
        </p:txBody>
      </p:sp>
      <p:sp>
        <p:nvSpPr>
          <p:cNvPr id="3" name="Slide Number Placeholder 2"/>
          <p:cNvSpPr>
            <a:spLocks noGrp="1"/>
          </p:cNvSpPr>
          <p:nvPr>
            <p:ph type="sldNum" sz="quarter" idx="10"/>
          </p:nvPr>
        </p:nvSpPr>
        <p:spPr/>
        <p:txBody>
          <a:bodyPr/>
          <a:lstStyle/>
          <a:p>
            <a:fld id="{95FDE913-508A-8F41-B74F-DB06C609F153}" type="slidenum">
              <a:rPr lang="en-US" sz="1200" smtClean="0">
                <a:solidFill>
                  <a:srgbClr val="000000"/>
                </a:solidFill>
              </a:rPr>
              <a:t>16</a:t>
            </a:fld>
            <a:endParaRPr lang="en-US" sz="1200">
              <a:solidFill>
                <a:srgbClr val="000000"/>
              </a:solidFill>
            </a:endParaRPr>
          </a:p>
        </p:txBody>
      </p:sp>
      <p:sp>
        <p:nvSpPr>
          <p:cNvPr id="6" name="Rectangle 3"/>
          <p:cNvSpPr txBox="1">
            <a:spLocks noChangeArrowheads="1"/>
          </p:cNvSpPr>
          <p:nvPr/>
        </p:nvSpPr>
        <p:spPr>
          <a:xfrm>
            <a:off x="362345" y="1028940"/>
            <a:ext cx="8419308" cy="5158154"/>
          </a:xfrm>
          <a:prstGeom prst="rect">
            <a:avLst/>
          </a:prstGeom>
        </p:spPr>
        <p:txBody>
          <a:bodyPr lIns="90487" rIns="90487"/>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4A1B15"/>
              </a:buClr>
              <a:buSzPct val="75000"/>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SzPct val="75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buClr>
                <a:srgbClr val="0F4876"/>
              </a:buClr>
              <a:buSzPct val="92000"/>
              <a:buFont typeface="Wingdings" panose="05000000000000000000" pitchFamily="2" charset="2"/>
              <a:buChar char="n"/>
            </a:pPr>
            <a:r>
              <a:rPr lang="en-US" sz="2500" b="1">
                <a:solidFill>
                  <a:srgbClr val="0F4876"/>
                </a:solidFill>
              </a:rPr>
              <a:t>How </a:t>
            </a:r>
            <a:r>
              <a:rPr lang="en-US" sz="2800" b="1">
                <a:solidFill>
                  <a:srgbClr val="0F4876"/>
                </a:solidFill>
              </a:rPr>
              <a:t>are fund balances changing – both in total and by organizational unit?</a:t>
            </a:r>
          </a:p>
          <a:p>
            <a:pPr lvl="1">
              <a:buClrTx/>
              <a:buFont typeface="Wingdings" panose="05000000000000000000" pitchFamily="2" charset="2"/>
              <a:buChar char="l"/>
            </a:pPr>
            <a:r>
              <a:rPr lang="en-US" sz="2200">
                <a:solidFill>
                  <a:srgbClr val="000000"/>
                </a:solidFill>
              </a:rPr>
              <a:t>Are these changes by design or an indication of a structural budget issue?</a:t>
            </a:r>
            <a:endParaRPr lang="en-US" sz="2500" b="1">
              <a:solidFill>
                <a:srgbClr val="000000"/>
              </a:solidFill>
            </a:endParaRPr>
          </a:p>
          <a:p>
            <a:pPr>
              <a:spcBef>
                <a:spcPts val="900"/>
              </a:spcBef>
              <a:buClr>
                <a:srgbClr val="0F4876"/>
              </a:buClr>
              <a:buSzPct val="92000"/>
              <a:buFont typeface="Wingdings" panose="05000000000000000000" pitchFamily="2" charset="2"/>
              <a:buChar char="n"/>
            </a:pPr>
            <a:r>
              <a:rPr lang="en-US" sz="2500" b="1">
                <a:solidFill>
                  <a:srgbClr val="0F4876"/>
                </a:solidFill>
              </a:rPr>
              <a:t>Is the budget structurally sound?</a:t>
            </a:r>
            <a:r>
              <a:rPr lang="en-US" sz="2500">
                <a:solidFill>
                  <a:srgbClr val="0F4876"/>
                </a:solidFill>
              </a:rPr>
              <a:t>	</a:t>
            </a:r>
          </a:p>
          <a:p>
            <a:pPr lvl="1">
              <a:spcBef>
                <a:spcPts val="480"/>
              </a:spcBef>
              <a:buClrTx/>
              <a:buFont typeface="Wingdings" panose="05000000000000000000" pitchFamily="2" charset="2"/>
              <a:buChar char="l"/>
            </a:pPr>
            <a:r>
              <a:rPr lang="en-US" sz="2200">
                <a:solidFill>
                  <a:srgbClr val="000000"/>
                </a:solidFill>
              </a:rPr>
              <a:t>Are recurring expenses supported by recurring revenues?</a:t>
            </a:r>
          </a:p>
          <a:p>
            <a:pPr lvl="1">
              <a:spcBef>
                <a:spcPts val="480"/>
              </a:spcBef>
              <a:buClrTx/>
              <a:buFont typeface="Wingdings" panose="05000000000000000000" pitchFamily="2" charset="2"/>
              <a:buChar char="l"/>
            </a:pPr>
            <a:r>
              <a:rPr lang="en-US" sz="2200">
                <a:solidFill>
                  <a:srgbClr val="000000"/>
                </a:solidFill>
              </a:rPr>
              <a:t>What proportion of the institution’s budget is “fixed”?</a:t>
            </a:r>
          </a:p>
          <a:p>
            <a:pPr lvl="1">
              <a:spcBef>
                <a:spcPts val="480"/>
              </a:spcBef>
              <a:buClrTx/>
              <a:buFont typeface="Wingdings" panose="05000000000000000000" pitchFamily="2" charset="2"/>
              <a:buChar char="l"/>
            </a:pPr>
            <a:r>
              <a:rPr lang="en-US" sz="2200">
                <a:solidFill>
                  <a:srgbClr val="000000"/>
                </a:solidFill>
              </a:rPr>
              <a:t>Are any auxiliary enterprises running a deficit?</a:t>
            </a:r>
          </a:p>
          <a:p>
            <a:pPr>
              <a:spcBef>
                <a:spcPts val="900"/>
              </a:spcBef>
              <a:buClr>
                <a:srgbClr val="0F4876"/>
              </a:buClr>
              <a:buSzPct val="92000"/>
              <a:buFont typeface="Wingdings" panose="05000000000000000000" pitchFamily="2" charset="2"/>
              <a:buChar char="n"/>
            </a:pPr>
            <a:r>
              <a:rPr lang="en-US" sz="2500" b="1">
                <a:solidFill>
                  <a:srgbClr val="0F4876"/>
                </a:solidFill>
              </a:rPr>
              <a:t>Does your institution have adequate reserves?</a:t>
            </a:r>
          </a:p>
          <a:p>
            <a:pPr lvl="1">
              <a:spcBef>
                <a:spcPts val="480"/>
              </a:spcBef>
              <a:buClrTx/>
              <a:buFont typeface="Wingdings" panose="05000000000000000000" pitchFamily="2" charset="2"/>
              <a:buChar char="l"/>
            </a:pPr>
            <a:r>
              <a:rPr lang="en-US" sz="2200">
                <a:solidFill>
                  <a:srgbClr val="000000"/>
                </a:solidFill>
              </a:rPr>
              <a:t>Could the institution withstand an unexpected, temporary shock?</a:t>
            </a:r>
          </a:p>
          <a:p>
            <a:pPr lvl="1">
              <a:spcBef>
                <a:spcPts val="480"/>
              </a:spcBef>
              <a:buClrTx/>
              <a:buFont typeface="Wingdings" panose="05000000000000000000" pitchFamily="2" charset="2"/>
              <a:buChar char="l"/>
            </a:pPr>
            <a:r>
              <a:rPr lang="en-US" sz="2200">
                <a:solidFill>
                  <a:srgbClr val="000000"/>
                </a:solidFill>
              </a:rPr>
              <a:t>Is the institution proactively planning on future repairs and renovations needed to keep auxiliary facilities in good condition?</a:t>
            </a:r>
          </a:p>
          <a:p>
            <a:pPr lvl="1">
              <a:spcBef>
                <a:spcPts val="480"/>
              </a:spcBef>
              <a:buClrTx/>
              <a:buFont typeface="Wingdings" panose="05000000000000000000" pitchFamily="2" charset="2"/>
              <a:buChar char="l"/>
            </a:pPr>
            <a:endParaRPr lang="en-US" sz="2200">
              <a:solidFill>
                <a:srgbClr val="0F4876"/>
              </a:solidFill>
            </a:endParaRPr>
          </a:p>
          <a:p>
            <a:pPr marL="398463" indent="-344488">
              <a:lnSpc>
                <a:spcPct val="75000"/>
              </a:lnSpc>
              <a:spcBef>
                <a:spcPts val="1800"/>
              </a:spcBef>
              <a:buClr>
                <a:srgbClr val="0F4876"/>
              </a:buClr>
              <a:buSzPct val="80000"/>
              <a:buFont typeface="Wingdings" panose="05000000000000000000" pitchFamily="2" charset="2"/>
              <a:buChar char="n"/>
              <a:defRPr/>
            </a:pPr>
            <a:endParaRPr lang="en-US" altLang="en-US" sz="2600">
              <a:solidFill>
                <a:srgbClr val="0F4876"/>
              </a:solidFill>
            </a:endParaRPr>
          </a:p>
        </p:txBody>
      </p:sp>
    </p:spTree>
    <p:extLst>
      <p:ext uri="{BB962C8B-B14F-4D97-AF65-F5344CB8AC3E}">
        <p14:creationId xmlns:p14="http://schemas.microsoft.com/office/powerpoint/2010/main" val="387388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C0D94-274C-A297-06B6-21823AF9BE92}"/>
            </a:ext>
          </a:extLst>
        </p:cNvPr>
        <p:cNvGrpSpPr/>
        <p:nvPr/>
      </p:nvGrpSpPr>
      <p:grpSpPr>
        <a:xfrm>
          <a:off x="0" y="0"/>
          <a:ext cx="0" cy="0"/>
          <a:chOff x="0" y="0"/>
          <a:chExt cx="0" cy="0"/>
        </a:xfrm>
      </p:grpSpPr>
      <p:sp>
        <p:nvSpPr>
          <p:cNvPr id="9" name="Rectangle 2">
            <a:extLst>
              <a:ext uri="{FF2B5EF4-FFF2-40B4-BE49-F238E27FC236}">
                <a16:creationId xmlns:a16="http://schemas.microsoft.com/office/drawing/2014/main" id="{EE5F13CF-F24A-B58E-82CA-75FFF3CB9315}"/>
              </a:ext>
            </a:extLst>
          </p:cNvPr>
          <p:cNvSpPr txBox="1">
            <a:spLocks noChangeArrowheads="1"/>
          </p:cNvSpPr>
          <p:nvPr/>
        </p:nvSpPr>
        <p:spPr>
          <a:xfrm>
            <a:off x="1366055" y="2446784"/>
            <a:ext cx="6411890" cy="1964431"/>
          </a:xfrm>
          <a:prstGeom prst="rect">
            <a:avLst/>
          </a:prstGeom>
          <a:solidFill>
            <a:srgbClr val="0F4876"/>
          </a:solidFill>
          <a:ln w="28575">
            <a:solidFill>
              <a:srgbClr val="0F4876"/>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i="1" cap="small">
                <a:solidFill>
                  <a:srgbClr val="FEC524"/>
                </a:solidFill>
                <a:latin typeface="+mn-lt"/>
                <a:cs typeface="Arial" pitchFamily="34" charset="0"/>
              </a:rPr>
              <a:t>Property and Capital: </a:t>
            </a:r>
            <a:br>
              <a:rPr lang="en-US" sz="7200" b="1" i="1" cap="small">
                <a:solidFill>
                  <a:srgbClr val="FEC524"/>
                </a:solidFill>
                <a:latin typeface="+mn-lt"/>
                <a:cs typeface="Arial" pitchFamily="34" charset="0"/>
              </a:rPr>
            </a:br>
            <a:r>
              <a:rPr lang="en-US" sz="4000" b="1" i="1" cap="small">
                <a:solidFill>
                  <a:srgbClr val="FEC524"/>
                </a:solidFill>
                <a:latin typeface="+mn-lt"/>
                <a:cs typeface="Arial" pitchFamily="34" charset="0"/>
              </a:rPr>
              <a:t>Advanced Planning Approval</a:t>
            </a:r>
          </a:p>
        </p:txBody>
      </p:sp>
      <p:sp>
        <p:nvSpPr>
          <p:cNvPr id="2" name="Slide Number Placeholder 1">
            <a:extLst>
              <a:ext uri="{FF2B5EF4-FFF2-40B4-BE49-F238E27FC236}">
                <a16:creationId xmlns:a16="http://schemas.microsoft.com/office/drawing/2014/main" id="{A5FC6CD3-9DFA-8636-4E93-9D4508F67876}"/>
              </a:ext>
            </a:extLst>
          </p:cNvPr>
          <p:cNvSpPr>
            <a:spLocks noGrp="1"/>
          </p:cNvSpPr>
          <p:nvPr>
            <p:ph type="sldNum" sz="quarter" idx="10"/>
          </p:nvPr>
        </p:nvSpPr>
        <p:spPr/>
        <p:txBody>
          <a:bodyPr/>
          <a:lstStyle/>
          <a:p>
            <a:fld id="{95FDE913-508A-8F41-B74F-DB06C609F153}" type="slidenum">
              <a:rPr lang="en-US" smtClean="0"/>
              <a:t>17</a:t>
            </a:fld>
            <a:endParaRPr lang="en-US"/>
          </a:p>
        </p:txBody>
      </p:sp>
    </p:spTree>
    <p:extLst>
      <p:ext uri="{BB962C8B-B14F-4D97-AF65-F5344CB8AC3E}">
        <p14:creationId xmlns:p14="http://schemas.microsoft.com/office/powerpoint/2010/main" val="219550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sentation #1 - July 24 STEM Capital Plan Progress Mtg.pdf - Adobe Acrobat Pro DC"/>
          <p:cNvPicPr>
            <a:picLocks noChangeAspect="1"/>
          </p:cNvPicPr>
          <p:nvPr/>
        </p:nvPicPr>
        <p:blipFill rotWithShape="1">
          <a:blip r:embed="rId3">
            <a:extLst>
              <a:ext uri="{28A0092B-C50C-407E-A947-70E740481C1C}">
                <a14:useLocalDpi xmlns:a14="http://schemas.microsoft.com/office/drawing/2010/main" val="0"/>
              </a:ext>
            </a:extLst>
          </a:blip>
          <a:srcRect l="4000" t="25251" r="16000" b="12417"/>
          <a:stretch/>
        </p:blipFill>
        <p:spPr>
          <a:xfrm>
            <a:off x="1343025" y="3429000"/>
            <a:ext cx="6322832" cy="2687204"/>
          </a:xfrm>
          <a:prstGeom prst="rect">
            <a:avLst/>
          </a:prstGeom>
        </p:spPr>
      </p:pic>
      <p:sp>
        <p:nvSpPr>
          <p:cNvPr id="8" name="Rectangle 2"/>
          <p:cNvSpPr txBox="1">
            <a:spLocks noChangeArrowheads="1"/>
          </p:cNvSpPr>
          <p:nvPr/>
        </p:nvSpPr>
        <p:spPr>
          <a:xfrm>
            <a:off x="0" y="40820"/>
            <a:ext cx="9143999" cy="876364"/>
          </a:xfrm>
          <a:prstGeom prst="rect">
            <a:avLst/>
          </a:prstGeom>
          <a:ln w="9525"/>
        </p:spPr>
        <p:txBody>
          <a:bodyPr vert="horz" lIns="91440" tIns="45720" rIns="91440" bIns="45720" rtlCol="0" anchor="ctr">
            <a:noAutofit/>
          </a:bodyPr>
          <a:lstStyle>
            <a:lvl1pPr algn="ctr" defTabSz="457200" rtl="0" eaLnBrk="1" latinLnBrk="0" hangingPunct="1">
              <a:spcBef>
                <a:spcPct val="0"/>
              </a:spcBef>
              <a:buNone/>
              <a:defRPr sz="3200" b="1" kern="1200" baseline="0">
                <a:solidFill>
                  <a:schemeClr val="tx1"/>
                </a:solidFill>
                <a:latin typeface="+mj-lt"/>
                <a:ea typeface="+mj-ea"/>
                <a:cs typeface="+mj-cs"/>
              </a:defRPr>
            </a:lvl1pPr>
          </a:lstStyle>
          <a:p>
            <a:pPr>
              <a:lnSpc>
                <a:spcPct val="90000"/>
              </a:lnSpc>
            </a:pPr>
            <a:r>
              <a:rPr lang="en-US" sz="4000" i="1">
                <a:solidFill>
                  <a:srgbClr val="BC1F52"/>
                </a:solidFill>
              </a:rPr>
              <a:t>UNC System Capital Assets</a:t>
            </a:r>
          </a:p>
        </p:txBody>
      </p:sp>
      <p:sp>
        <p:nvSpPr>
          <p:cNvPr id="7" name="Content Placeholder 2"/>
          <p:cNvSpPr>
            <a:spLocks noGrp="1"/>
          </p:cNvSpPr>
          <p:nvPr>
            <p:ph idx="1"/>
          </p:nvPr>
        </p:nvSpPr>
        <p:spPr>
          <a:xfrm>
            <a:off x="391090" y="1294911"/>
            <a:ext cx="8448110" cy="2374087"/>
          </a:xfrm>
        </p:spPr>
        <p:txBody>
          <a:bodyPr/>
          <a:lstStyle/>
          <a:p>
            <a:pPr marL="398463" lvl="0" indent="-344488">
              <a:lnSpc>
                <a:spcPct val="95000"/>
              </a:lnSpc>
              <a:spcBef>
                <a:spcPts val="1500"/>
              </a:spcBef>
              <a:buClr>
                <a:srgbClr val="0F4876"/>
              </a:buClr>
              <a:buSzPct val="80000"/>
              <a:buFont typeface="Wingdings" panose="05000000000000000000" pitchFamily="2" charset="2"/>
              <a:buChar char="n"/>
            </a:pPr>
            <a:r>
              <a:rPr lang="en-US" sz="3000">
                <a:solidFill>
                  <a:srgbClr val="0F4876"/>
                </a:solidFill>
              </a:rPr>
              <a:t>The UNC System has almost </a:t>
            </a:r>
            <a:r>
              <a:rPr lang="en-US" sz="3000" b="1">
                <a:solidFill>
                  <a:srgbClr val="0F4876"/>
                </a:solidFill>
              </a:rPr>
              <a:t>93.9 million gross square feet</a:t>
            </a:r>
            <a:r>
              <a:rPr lang="en-US" sz="3000">
                <a:solidFill>
                  <a:srgbClr val="0F4876"/>
                </a:solidFill>
              </a:rPr>
              <a:t> of capital assets. </a:t>
            </a:r>
          </a:p>
          <a:p>
            <a:pPr marL="398463" lvl="0" indent="-344488">
              <a:lnSpc>
                <a:spcPct val="95000"/>
              </a:lnSpc>
              <a:spcBef>
                <a:spcPts val="1200"/>
              </a:spcBef>
              <a:buClr>
                <a:srgbClr val="0F4876"/>
              </a:buClr>
              <a:buSzPct val="80000"/>
              <a:buFont typeface="Wingdings" panose="05000000000000000000" pitchFamily="2" charset="2"/>
              <a:buChar char="n"/>
            </a:pPr>
            <a:r>
              <a:rPr lang="en-US" sz="3000">
                <a:solidFill>
                  <a:srgbClr val="0F4876"/>
                </a:solidFill>
              </a:rPr>
              <a:t>This includes approximately </a:t>
            </a:r>
            <a:r>
              <a:rPr lang="en-US" sz="3000" b="1">
                <a:solidFill>
                  <a:srgbClr val="0F4876"/>
                </a:solidFill>
              </a:rPr>
              <a:t>2,965 buildings</a:t>
            </a:r>
            <a:r>
              <a:rPr lang="en-US" sz="3000">
                <a:solidFill>
                  <a:srgbClr val="0F4876"/>
                </a:solidFill>
              </a:rPr>
              <a:t>.</a:t>
            </a:r>
          </a:p>
          <a:p>
            <a:pPr marL="398463" lvl="0" indent="-344488">
              <a:lnSpc>
                <a:spcPct val="95000"/>
              </a:lnSpc>
              <a:spcBef>
                <a:spcPts val="1200"/>
              </a:spcBef>
              <a:buClr>
                <a:srgbClr val="0F4876"/>
              </a:buClr>
              <a:buSzPct val="80000"/>
              <a:buFont typeface="Wingdings" panose="05000000000000000000" pitchFamily="2" charset="2"/>
              <a:buChar char="n"/>
            </a:pPr>
            <a:r>
              <a:rPr lang="en-US" sz="3000">
                <a:solidFill>
                  <a:srgbClr val="0F4876"/>
                </a:solidFill>
              </a:rPr>
              <a:t>Current replacement value almost </a:t>
            </a:r>
            <a:r>
              <a:rPr lang="en-US" sz="3000" b="1">
                <a:solidFill>
                  <a:srgbClr val="0F4876"/>
                </a:solidFill>
              </a:rPr>
              <a:t>$37.2 billion</a:t>
            </a:r>
            <a:r>
              <a:rPr lang="en-US" sz="3000">
                <a:solidFill>
                  <a:srgbClr val="0F4876"/>
                </a:solidFill>
              </a:rPr>
              <a:t>.</a:t>
            </a:r>
          </a:p>
          <a:p>
            <a:pPr marL="0" lvl="0" indent="0">
              <a:buNone/>
            </a:pPr>
            <a:endParaRPr lang="en-US" sz="2000"/>
          </a:p>
          <a:p>
            <a:pPr marL="0" lvl="0" indent="0">
              <a:buNone/>
            </a:pPr>
            <a:r>
              <a:rPr lang="en-US" sz="2000"/>
              <a:t> </a:t>
            </a:r>
          </a:p>
        </p:txBody>
      </p:sp>
      <p:sp>
        <p:nvSpPr>
          <p:cNvPr id="6" name="Text Box 7"/>
          <p:cNvSpPr txBox="1">
            <a:spLocks noChangeArrowheads="1"/>
          </p:cNvSpPr>
          <p:nvPr/>
        </p:nvSpPr>
        <p:spPr bwMode="auto">
          <a:xfrm>
            <a:off x="3099269" y="6271246"/>
            <a:ext cx="5337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b="1" i="1">
                <a:solidFill>
                  <a:srgbClr val="0F4876"/>
                </a:solidFill>
                <a:latin typeface="Calibri" panose="020F0502020204030204" pitchFamily="34" charset="0"/>
              </a:rPr>
              <a:t>*Source:  2023 Facilities Inventory and Utilization Study (excludes UNC Hospitals)</a:t>
            </a:r>
          </a:p>
        </p:txBody>
      </p:sp>
    </p:spTree>
    <p:extLst>
      <p:ext uri="{BB962C8B-B14F-4D97-AF65-F5344CB8AC3E}">
        <p14:creationId xmlns:p14="http://schemas.microsoft.com/office/powerpoint/2010/main" val="283284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5FDE913-508A-8F41-B74F-DB06C609F153}" type="slidenum">
              <a:rPr lang="en-US" smtClean="0"/>
              <a:t>19</a:t>
            </a:fld>
            <a:endParaRPr lang="en-US"/>
          </a:p>
        </p:txBody>
      </p:sp>
      <p:sp>
        <p:nvSpPr>
          <p:cNvPr id="5" name="Rectangle 2"/>
          <p:cNvSpPr txBox="1">
            <a:spLocks noChangeArrowheads="1"/>
          </p:cNvSpPr>
          <p:nvPr/>
        </p:nvSpPr>
        <p:spPr>
          <a:xfrm>
            <a:off x="0" y="40820"/>
            <a:ext cx="9143999" cy="876364"/>
          </a:xfrm>
          <a:prstGeom prst="rect">
            <a:avLst/>
          </a:prstGeom>
          <a:ln w="9525"/>
        </p:spPr>
        <p:txBody>
          <a:bodyPr vert="horz" lIns="91440" tIns="45720" rIns="91440" bIns="45720" rtlCol="0" anchor="ctr">
            <a:noAutofit/>
          </a:bodyPr>
          <a:lstStyle>
            <a:lvl1pPr algn="ctr" defTabSz="457200" rtl="0" eaLnBrk="1" latinLnBrk="0" hangingPunct="1">
              <a:spcBef>
                <a:spcPct val="0"/>
              </a:spcBef>
              <a:buNone/>
              <a:defRPr sz="3200" b="1" kern="1200" baseline="0">
                <a:solidFill>
                  <a:schemeClr val="tx1"/>
                </a:solidFill>
                <a:latin typeface="+mj-lt"/>
                <a:ea typeface="+mj-ea"/>
                <a:cs typeface="+mj-cs"/>
              </a:defRPr>
            </a:lvl1pPr>
          </a:lstStyle>
          <a:p>
            <a:pPr>
              <a:lnSpc>
                <a:spcPct val="90000"/>
              </a:lnSpc>
            </a:pPr>
            <a:r>
              <a:rPr lang="en-US" sz="3600" i="1">
                <a:solidFill>
                  <a:srgbClr val="BC1F52"/>
                </a:solidFill>
              </a:rPr>
              <a:t>The Trustee Role: Property &amp; Capital Projects*</a:t>
            </a:r>
          </a:p>
        </p:txBody>
      </p:sp>
      <p:graphicFrame>
        <p:nvGraphicFramePr>
          <p:cNvPr id="3" name="Table 2"/>
          <p:cNvGraphicFramePr>
            <a:graphicFrameLocks noGrp="1"/>
          </p:cNvGraphicFramePr>
          <p:nvPr>
            <p:extLst>
              <p:ext uri="{D42A27DB-BD31-4B8C-83A1-F6EECF244321}">
                <p14:modId xmlns:p14="http://schemas.microsoft.com/office/powerpoint/2010/main" val="2425315140"/>
              </p:ext>
            </p:extLst>
          </p:nvPr>
        </p:nvGraphicFramePr>
        <p:xfrm>
          <a:off x="195722" y="1073697"/>
          <a:ext cx="8752554" cy="4186528"/>
        </p:xfrm>
        <a:graphic>
          <a:graphicData uri="http://schemas.openxmlformats.org/drawingml/2006/table">
            <a:tbl>
              <a:tblPr bandRow="1">
                <a:tableStyleId>{5C22544A-7EE6-4342-B048-85BDC9FD1C3A}</a:tableStyleId>
              </a:tblPr>
              <a:tblGrid>
                <a:gridCol w="2945210">
                  <a:extLst>
                    <a:ext uri="{9D8B030D-6E8A-4147-A177-3AD203B41FA5}">
                      <a16:colId xmlns:a16="http://schemas.microsoft.com/office/drawing/2014/main" val="892116904"/>
                    </a:ext>
                  </a:extLst>
                </a:gridCol>
                <a:gridCol w="2995746">
                  <a:extLst>
                    <a:ext uri="{9D8B030D-6E8A-4147-A177-3AD203B41FA5}">
                      <a16:colId xmlns:a16="http://schemas.microsoft.com/office/drawing/2014/main" val="2656564605"/>
                    </a:ext>
                  </a:extLst>
                </a:gridCol>
                <a:gridCol w="2811598">
                  <a:extLst>
                    <a:ext uri="{9D8B030D-6E8A-4147-A177-3AD203B41FA5}">
                      <a16:colId xmlns:a16="http://schemas.microsoft.com/office/drawing/2014/main" val="3005104877"/>
                    </a:ext>
                  </a:extLst>
                </a:gridCol>
              </a:tblGrid>
              <a:tr h="333547">
                <a:tc>
                  <a:txBody>
                    <a:bodyPr/>
                    <a:lstStyle/>
                    <a:p>
                      <a:pPr algn="ctr"/>
                      <a:r>
                        <a:rPr lang="en-US" b="1">
                          <a:solidFill>
                            <a:schemeClr val="bg2"/>
                          </a:solidFill>
                        </a:rPr>
                        <a:t>Delegated</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b="1">
                          <a:solidFill>
                            <a:schemeClr val="bg2"/>
                          </a:solidFill>
                        </a:rPr>
                        <a:t>Additional Delegated</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b="1">
                        <a:solidFill>
                          <a:schemeClr val="bg2"/>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183338"/>
                  </a:ext>
                </a:extLst>
              </a:tr>
              <a:tr h="348284">
                <a:tc>
                  <a:txBody>
                    <a:bodyPr/>
                    <a:lstStyle/>
                    <a:p>
                      <a:pPr algn="ctr"/>
                      <a:r>
                        <a:rPr lang="en-US" sz="1600">
                          <a:solidFill>
                            <a:srgbClr val="000000"/>
                          </a:solidFill>
                        </a:rPr>
                        <a:t>BOG authorizes BOT </a:t>
                      </a:r>
                      <a:r>
                        <a:rPr lang="en-US" sz="1600" baseline="0">
                          <a:solidFill>
                            <a:srgbClr val="000000"/>
                          </a:solidFill>
                        </a:rPr>
                        <a:t>to approve:</a:t>
                      </a:r>
                      <a:endParaRPr lang="en-US" sz="16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1600">
                          <a:solidFill>
                            <a:srgbClr val="000000"/>
                          </a:solidFill>
                        </a:rPr>
                        <a:t>BOG authorizes BOT to approve:</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1600">
                          <a:solidFill>
                            <a:srgbClr val="000000"/>
                          </a:solidFill>
                        </a:rPr>
                        <a:t>BOG Approval Required</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17622533"/>
                  </a:ext>
                </a:extLst>
              </a:tr>
              <a:tr h="348284">
                <a:tc gridSpan="3">
                  <a:txBody>
                    <a:bodyPr/>
                    <a:lstStyle/>
                    <a:p>
                      <a:pPr algn="ctr"/>
                      <a:r>
                        <a:rPr lang="en-US" b="1">
                          <a:solidFill>
                            <a:schemeClr val="bg2"/>
                          </a:solidFill>
                        </a:rPr>
                        <a:t>CAPITAL PROJECTS</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tcPr>
                </a:tc>
                <a:tc hMerge="1">
                  <a:txBody>
                    <a:bodyPr/>
                    <a:lstStyle/>
                    <a:p>
                      <a:endParaRPr lang="en-US"/>
                    </a:p>
                  </a:txBody>
                  <a:tcP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986299550"/>
                  </a:ext>
                </a:extLst>
              </a:tr>
              <a:tr h="543896">
                <a:tc>
                  <a:txBody>
                    <a:bodyPr/>
                    <a:lstStyle/>
                    <a:p>
                      <a:pPr algn="ctr"/>
                      <a:r>
                        <a:rPr lang="en-US" sz="1600">
                          <a:solidFill>
                            <a:srgbClr val="000000"/>
                          </a:solidFill>
                        </a:rPr>
                        <a:t>Projects less than $750,000</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1600">
                          <a:solidFill>
                            <a:srgbClr val="000000"/>
                          </a:solidFill>
                        </a:rPr>
                        <a:t>Projects less than $2M</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1600">
                          <a:solidFill>
                            <a:srgbClr val="000000"/>
                          </a:solidFill>
                        </a:rPr>
                        <a:t>Projects above delegation ($750k or $2M)</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33024967"/>
                  </a:ext>
                </a:extLst>
              </a:tr>
              <a:tr h="348284">
                <a:tc gridSpan="3">
                  <a:txBody>
                    <a:bodyPr/>
                    <a:lstStyle/>
                    <a:p>
                      <a:pPr algn="ctr"/>
                      <a:r>
                        <a:rPr lang="en-US" b="1">
                          <a:solidFill>
                            <a:schemeClr val="bg2"/>
                          </a:solidFill>
                        </a:rPr>
                        <a:t>ACQUISITION</a:t>
                      </a:r>
                      <a:r>
                        <a:rPr lang="en-US" b="1" baseline="0">
                          <a:solidFill>
                            <a:schemeClr val="bg2"/>
                          </a:solidFill>
                        </a:rPr>
                        <a:t> OR DISPOSITION OF PROPERTY</a:t>
                      </a:r>
                      <a:r>
                        <a:rPr lang="en-US" b="1" baseline="30000">
                          <a:solidFill>
                            <a:schemeClr val="bg2"/>
                          </a:solidFill>
                        </a:rPr>
                        <a:t>†</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tcPr>
                </a:tc>
                <a:tc hMerge="1">
                  <a:txBody>
                    <a:bodyPr/>
                    <a:lstStyle/>
                    <a:p>
                      <a:endParaRPr lang="en-US"/>
                    </a:p>
                  </a:txBody>
                  <a:tcP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372966697"/>
                  </a:ext>
                </a:extLst>
              </a:tr>
              <a:tr h="543896">
                <a:tc>
                  <a:txBody>
                    <a:bodyPr/>
                    <a:lstStyle/>
                    <a:p>
                      <a:pPr algn="ctr"/>
                      <a:r>
                        <a:rPr lang="en-US" sz="1600">
                          <a:solidFill>
                            <a:srgbClr val="000000"/>
                          </a:solidFill>
                        </a:rPr>
                        <a:t>Property value less than </a:t>
                      </a:r>
                    </a:p>
                    <a:p>
                      <a:pPr algn="ctr"/>
                      <a:r>
                        <a:rPr lang="en-US" sz="1600">
                          <a:solidFill>
                            <a:srgbClr val="000000"/>
                          </a:solidFill>
                        </a:rPr>
                        <a:t>$1 million</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1600">
                          <a:solidFill>
                            <a:srgbClr val="000000"/>
                          </a:solidFill>
                        </a:rPr>
                        <a:t>Property value</a:t>
                      </a:r>
                      <a:r>
                        <a:rPr lang="en-US" sz="1600" baseline="0">
                          <a:solidFill>
                            <a:srgbClr val="000000"/>
                          </a:solidFill>
                        </a:rPr>
                        <a:t> less than </a:t>
                      </a:r>
                    </a:p>
                    <a:p>
                      <a:pPr algn="ctr"/>
                      <a:r>
                        <a:rPr lang="en-US" sz="1600" baseline="0">
                          <a:solidFill>
                            <a:srgbClr val="000000"/>
                          </a:solidFill>
                        </a:rPr>
                        <a:t>$2 million</a:t>
                      </a:r>
                      <a:endParaRPr lang="en-US" sz="16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1600">
                          <a:solidFill>
                            <a:srgbClr val="000000"/>
                          </a:solidFill>
                        </a:rPr>
                        <a:t>Property</a:t>
                      </a:r>
                      <a:r>
                        <a:rPr lang="en-US" sz="1600" baseline="0">
                          <a:solidFill>
                            <a:srgbClr val="000000"/>
                          </a:solidFill>
                        </a:rPr>
                        <a:t> value above delegation ($1m or $2m)</a:t>
                      </a:r>
                      <a:endParaRPr lang="en-US" sz="16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797560396"/>
                  </a:ext>
                </a:extLst>
              </a:tr>
              <a:tr h="348284">
                <a:tc gridSpan="3">
                  <a:txBody>
                    <a:bodyPr/>
                    <a:lstStyle/>
                    <a:p>
                      <a:pPr algn="ctr"/>
                      <a:r>
                        <a:rPr lang="en-US" b="1">
                          <a:solidFill>
                            <a:schemeClr val="bg2"/>
                          </a:solidFill>
                        </a:rPr>
                        <a:t>LEASES</a:t>
                      </a:r>
                      <a:r>
                        <a:rPr lang="en-US" b="1" baseline="30000">
                          <a:solidFill>
                            <a:schemeClr val="bg2"/>
                          </a:solidFill>
                        </a:rPr>
                        <a:t>†</a:t>
                      </a:r>
                      <a:endParaRPr lang="en-US" b="1">
                        <a:solidFill>
                          <a:schemeClr val="bg2"/>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tcPr>
                </a:tc>
                <a:tc hMerge="1">
                  <a:txBody>
                    <a:bodyPr/>
                    <a:lstStyle/>
                    <a:p>
                      <a:endParaRPr lang="en-US"/>
                    </a:p>
                  </a:txBody>
                  <a:tcP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751693819"/>
                  </a:ext>
                </a:extLst>
              </a:tr>
              <a:tr h="868680">
                <a:tc>
                  <a:txBody>
                    <a:bodyPr/>
                    <a:lstStyle/>
                    <a:p>
                      <a:pPr algn="ctr"/>
                      <a:r>
                        <a:rPr lang="en-US" sz="1600">
                          <a:solidFill>
                            <a:srgbClr val="000000"/>
                          </a:solidFill>
                        </a:rPr>
                        <a:t>Lease payment</a:t>
                      </a:r>
                      <a:r>
                        <a:rPr lang="en-US" sz="1600" baseline="0">
                          <a:solidFill>
                            <a:srgbClr val="000000"/>
                          </a:solidFill>
                        </a:rPr>
                        <a:t> less than </a:t>
                      </a:r>
                    </a:p>
                    <a:p>
                      <a:pPr algn="ctr"/>
                      <a:r>
                        <a:rPr lang="en-US" sz="1600" baseline="0">
                          <a:solidFill>
                            <a:srgbClr val="000000"/>
                          </a:solidFill>
                        </a:rPr>
                        <a:t>$1 million annually </a:t>
                      </a:r>
                      <a:r>
                        <a:rPr lang="en-US" sz="1600" u="sng" baseline="0">
                          <a:solidFill>
                            <a:srgbClr val="000000"/>
                          </a:solidFill>
                        </a:rPr>
                        <a:t>and</a:t>
                      </a:r>
                      <a:r>
                        <a:rPr lang="en-US" sz="1600" baseline="0">
                          <a:solidFill>
                            <a:srgbClr val="000000"/>
                          </a:solidFill>
                        </a:rPr>
                        <a:t> term less than 10 years</a:t>
                      </a:r>
                      <a:endParaRPr lang="en-US" sz="16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1600">
                          <a:solidFill>
                            <a:srgbClr val="000000"/>
                          </a:solidFill>
                        </a:rPr>
                        <a:t>Lease payment less than </a:t>
                      </a:r>
                    </a:p>
                    <a:p>
                      <a:pPr algn="ctr"/>
                      <a:r>
                        <a:rPr lang="en-US" sz="1600">
                          <a:solidFill>
                            <a:srgbClr val="000000"/>
                          </a:solidFill>
                        </a:rPr>
                        <a:t>$2 million annually </a:t>
                      </a:r>
                      <a:r>
                        <a:rPr lang="en-US" sz="1600" u="sng">
                          <a:solidFill>
                            <a:srgbClr val="000000"/>
                          </a:solidFill>
                        </a:rPr>
                        <a:t>and</a:t>
                      </a:r>
                      <a:r>
                        <a:rPr lang="en-US" sz="1600">
                          <a:solidFill>
                            <a:srgbClr val="000000"/>
                          </a:solidFill>
                        </a:rPr>
                        <a:t> term less than</a:t>
                      </a:r>
                      <a:r>
                        <a:rPr lang="en-US" sz="1600" baseline="0">
                          <a:solidFill>
                            <a:srgbClr val="000000"/>
                          </a:solidFill>
                        </a:rPr>
                        <a:t> 10 years</a:t>
                      </a:r>
                      <a:endParaRPr lang="en-US" sz="16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tc>
                  <a:txBody>
                    <a:bodyPr/>
                    <a:lstStyle/>
                    <a:p>
                      <a:pPr algn="ctr"/>
                      <a:r>
                        <a:rPr lang="en-US" sz="1600">
                          <a:solidFill>
                            <a:srgbClr val="000000"/>
                          </a:solidFill>
                        </a:rPr>
                        <a:t>Annual lease payment above delegation </a:t>
                      </a:r>
                      <a:r>
                        <a:rPr lang="en-US" sz="1600" u="sng">
                          <a:solidFill>
                            <a:srgbClr val="000000"/>
                          </a:solidFill>
                        </a:rPr>
                        <a:t>or</a:t>
                      </a:r>
                      <a:r>
                        <a:rPr lang="en-US" sz="1600">
                          <a:solidFill>
                            <a:srgbClr val="000000"/>
                          </a:solidFill>
                        </a:rPr>
                        <a:t> term more than 10 years</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67198452"/>
                  </a:ext>
                </a:extLst>
              </a:tr>
              <a:tr h="348284">
                <a:tc gridSpan="3">
                  <a:txBody>
                    <a:bodyPr/>
                    <a:lstStyle/>
                    <a:p>
                      <a:r>
                        <a:rPr lang="en-US" sz="1400" b="0" i="1">
                          <a:solidFill>
                            <a:srgbClr val="000000"/>
                          </a:solidFill>
                        </a:rPr>
                        <a:t>*Projects supported by non-State funds. </a:t>
                      </a:r>
                      <a:r>
                        <a:rPr lang="en-US" sz="1400" b="0" i="1" baseline="30000">
                          <a:solidFill>
                            <a:srgbClr val="000000"/>
                          </a:solidFill>
                        </a:rPr>
                        <a:t>†</a:t>
                      </a:r>
                      <a:r>
                        <a:rPr lang="en-US" sz="1400" b="0" i="1" baseline="0">
                          <a:solidFill>
                            <a:srgbClr val="000000"/>
                          </a:solidFill>
                        </a:rPr>
                        <a:t>Pending BOG action on October 16, 2025. </a:t>
                      </a:r>
                      <a:endParaRPr lang="en-US" sz="1400" b="0" i="1">
                        <a:solidFill>
                          <a:srgbClr val="00000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T w="28575" cap="flat" cmpd="sng" algn="ctr">
                      <a:solidFill>
                        <a:schemeClr val="accent1"/>
                      </a:solidFill>
                      <a:prstDash val="solid"/>
                      <a:round/>
                      <a:headEnd type="none" w="med" len="med"/>
                      <a:tailEnd type="none" w="med" len="med"/>
                    </a:lnT>
                  </a:tcPr>
                </a:tc>
                <a:tc hMerge="1">
                  <a:txBody>
                    <a:bodyPr/>
                    <a:lstStyle/>
                    <a:p>
                      <a:endParaRPr lang="en-US"/>
                    </a:p>
                  </a:txBody>
                  <a:tcPr>
                    <a:lnL w="12700" cmpd="sng">
                      <a:noFill/>
                    </a:lnL>
                    <a:lnT w="2857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616928439"/>
                  </a:ext>
                </a:extLst>
              </a:tr>
            </a:tbl>
          </a:graphicData>
        </a:graphic>
      </p:graphicFrame>
      <p:sp>
        <p:nvSpPr>
          <p:cNvPr id="4" name="TextBox 3"/>
          <p:cNvSpPr txBox="1"/>
          <p:nvPr/>
        </p:nvSpPr>
        <p:spPr>
          <a:xfrm>
            <a:off x="419591" y="5430101"/>
            <a:ext cx="8304816" cy="646331"/>
          </a:xfrm>
          <a:prstGeom prst="rect">
            <a:avLst/>
          </a:prstGeom>
          <a:solidFill>
            <a:srgbClr val="FEC524"/>
          </a:solidFill>
        </p:spPr>
        <p:txBody>
          <a:bodyPr wrap="square" rtlCol="0">
            <a:spAutoFit/>
          </a:bodyPr>
          <a:lstStyle/>
          <a:p>
            <a:r>
              <a:rPr lang="en-US" i="1">
                <a:solidFill>
                  <a:srgbClr val="0F4876"/>
                </a:solidFill>
              </a:rPr>
              <a:t>BOTs are authorized to </a:t>
            </a:r>
            <a:r>
              <a:rPr lang="en-US" b="1" i="1">
                <a:solidFill>
                  <a:srgbClr val="BC1F52"/>
                </a:solidFill>
              </a:rPr>
              <a:t>approve advance planning </a:t>
            </a:r>
            <a:r>
              <a:rPr lang="en-US" i="1">
                <a:solidFill>
                  <a:srgbClr val="0F4876"/>
                </a:solidFill>
              </a:rPr>
              <a:t>of capital improvement projects in any amount, where the advance planning effort is funded entirely with non-State funds.</a:t>
            </a:r>
          </a:p>
        </p:txBody>
      </p:sp>
    </p:spTree>
    <p:extLst>
      <p:ext uri="{BB962C8B-B14F-4D97-AF65-F5344CB8AC3E}">
        <p14:creationId xmlns:p14="http://schemas.microsoft.com/office/powerpoint/2010/main" val="204033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647090" y="1149090"/>
            <a:ext cx="4908331" cy="4977073"/>
          </a:xfrm>
        </p:spPr>
        <p:txBody>
          <a:bodyPr>
            <a:normAutofit/>
          </a:bodyPr>
          <a:lstStyle/>
          <a:p>
            <a:pPr marL="0" lvl="0" indent="0">
              <a:spcBef>
                <a:spcPts val="0"/>
              </a:spcBef>
              <a:spcAft>
                <a:spcPts val="1400"/>
              </a:spcAft>
              <a:buClr>
                <a:srgbClr val="364044"/>
              </a:buClr>
              <a:buSzPct val="83000"/>
              <a:buNone/>
            </a:pPr>
            <a:endParaRPr lang="en-US" b="1">
              <a:solidFill>
                <a:srgbClr val="0F4876"/>
              </a:solidFill>
            </a:endParaRPr>
          </a:p>
          <a:p>
            <a:pPr marL="0" lvl="0" indent="0">
              <a:spcBef>
                <a:spcPts val="0"/>
              </a:spcBef>
              <a:spcAft>
                <a:spcPts val="1400"/>
              </a:spcAft>
              <a:buClr>
                <a:srgbClr val="364044"/>
              </a:buClr>
              <a:buSzPct val="83000"/>
              <a:buNone/>
            </a:pPr>
            <a:r>
              <a:rPr lang="en-US" sz="3200" b="1">
                <a:solidFill>
                  <a:srgbClr val="0F4876"/>
                </a:solidFill>
              </a:rPr>
              <a:t>G.S. 116-1(b) – “…In the fulfillment of this mission, the University shall seek an </a:t>
            </a:r>
            <a:r>
              <a:rPr lang="en-US" sz="3200" b="1" i="1">
                <a:solidFill>
                  <a:srgbClr val="BC1F52"/>
                </a:solidFill>
              </a:rPr>
              <a:t>efficient</a:t>
            </a:r>
            <a:r>
              <a:rPr lang="en-US" sz="3200" b="1">
                <a:solidFill>
                  <a:srgbClr val="0F4876"/>
                </a:solidFill>
              </a:rPr>
              <a:t> use of available resources to ensure the </a:t>
            </a:r>
            <a:r>
              <a:rPr lang="en-US" sz="3200" b="1" i="1">
                <a:solidFill>
                  <a:srgbClr val="BC1F52"/>
                </a:solidFill>
              </a:rPr>
              <a:t>highest quality </a:t>
            </a:r>
            <a:r>
              <a:rPr lang="en-US" sz="3200" b="1">
                <a:solidFill>
                  <a:srgbClr val="0F4876"/>
                </a:solidFill>
              </a:rPr>
              <a:t>in its service to the citizens of the State.”</a:t>
            </a:r>
          </a:p>
        </p:txBody>
      </p:sp>
      <p:sp>
        <p:nvSpPr>
          <p:cNvPr id="2" name="Title 1"/>
          <p:cNvSpPr>
            <a:spLocks noGrp="1"/>
          </p:cNvSpPr>
          <p:nvPr>
            <p:ph type="title"/>
          </p:nvPr>
        </p:nvSpPr>
        <p:spPr>
          <a:xfrm>
            <a:off x="457201" y="198526"/>
            <a:ext cx="8229600" cy="729544"/>
          </a:xfrm>
        </p:spPr>
        <p:txBody>
          <a:bodyPr>
            <a:normAutofit/>
          </a:bodyPr>
          <a:lstStyle/>
          <a:p>
            <a:r>
              <a:rPr lang="en-US" sz="4000" i="1">
                <a:solidFill>
                  <a:srgbClr val="BC1F52"/>
                </a:solidFill>
              </a:rPr>
              <a:t>Providing Value is Our Statutory Duty</a:t>
            </a:r>
          </a:p>
        </p:txBody>
      </p:sp>
      <p:sp>
        <p:nvSpPr>
          <p:cNvPr id="4" name="Slide Number Placeholder 2"/>
          <p:cNvSpPr>
            <a:spLocks noGrp="1"/>
          </p:cNvSpPr>
          <p:nvPr>
            <p:ph type="sldNum" sz="quarter" idx="10"/>
          </p:nvPr>
        </p:nvSpPr>
        <p:spPr>
          <a:xfrm>
            <a:off x="8229600" y="6309361"/>
            <a:ext cx="414959" cy="200770"/>
          </a:xfrm>
        </p:spPr>
        <p:txBody>
          <a:bodyPr wrap="none" anchor="t">
            <a:normAutofit/>
          </a:bodyPr>
          <a:lstStyle/>
          <a:p>
            <a:pPr>
              <a:spcAft>
                <a:spcPts val="600"/>
              </a:spcAft>
            </a:pPr>
            <a:fld id="{95FDE913-508A-8F41-B74F-DB06C609F153}" type="slidenum">
              <a:rPr lang="en-US" smtClean="0"/>
              <a:pPr>
                <a:spcAft>
                  <a:spcPts val="600"/>
                </a:spcAft>
              </a:pPr>
              <a:t>2</a:t>
            </a:fld>
            <a:endParaRPr lang="en-US"/>
          </a:p>
        </p:txBody>
      </p:sp>
      <p:graphicFrame>
        <p:nvGraphicFramePr>
          <p:cNvPr id="6" name="Diagram 5">
            <a:extLst>
              <a:ext uri="{FF2B5EF4-FFF2-40B4-BE49-F238E27FC236}">
                <a16:creationId xmlns:a16="http://schemas.microsoft.com/office/drawing/2014/main" id="{0AA0B299-4009-8524-7C89-B0177D884EEB}"/>
              </a:ext>
            </a:extLst>
          </p:cNvPr>
          <p:cNvGraphicFramePr/>
          <p:nvPr>
            <p:extLst>
              <p:ext uri="{D42A27DB-BD31-4B8C-83A1-F6EECF244321}">
                <p14:modId xmlns:p14="http://schemas.microsoft.com/office/powerpoint/2010/main" val="960837456"/>
              </p:ext>
            </p:extLst>
          </p:nvPr>
        </p:nvGraphicFramePr>
        <p:xfrm>
          <a:off x="457201" y="1149090"/>
          <a:ext cx="2758966" cy="4780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79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A10B83CB-F690-41A4-B57F-B4894BF46AF1}"/>
              </a:ext>
            </a:extLst>
          </p:cNvPr>
          <p:cNvSpPr>
            <a:spLocks noGrp="1"/>
          </p:cNvSpPr>
          <p:nvPr>
            <p:ph type="title"/>
          </p:nvPr>
        </p:nvSpPr>
        <p:spPr/>
        <p:txBody>
          <a:bodyPr>
            <a:normAutofit/>
          </a:bodyPr>
          <a:lstStyle/>
          <a:p>
            <a:pPr>
              <a:lnSpc>
                <a:spcPct val="90000"/>
              </a:lnSpc>
            </a:pPr>
            <a:r>
              <a:rPr lang="en-US" sz="4000" b="1" i="1">
                <a:solidFill>
                  <a:srgbClr val="BC1F52"/>
                </a:solidFill>
                <a:latin typeface="Calibri" panose="020F0502020204030204" pitchFamily="34" charset="0"/>
                <a:cs typeface="Arial" panose="020B0604020202020204" pitchFamily="34" charset="0"/>
              </a:rPr>
              <a:t>Many Spaces are Underutilized</a:t>
            </a:r>
          </a:p>
        </p:txBody>
      </p:sp>
      <p:sp>
        <p:nvSpPr>
          <p:cNvPr id="4" name="Slide Number Placeholder 3"/>
          <p:cNvSpPr>
            <a:spLocks noGrp="1"/>
          </p:cNvSpPr>
          <p:nvPr>
            <p:ph type="sldNum" sz="quarter" idx="10"/>
          </p:nvPr>
        </p:nvSpPr>
        <p:spPr/>
        <p:txBody>
          <a:bodyPr wrap="none" anchor="t">
            <a:normAutofit/>
          </a:bodyPr>
          <a:lstStyle/>
          <a:p>
            <a:pPr marL="0" marR="0" lvl="0" indent="0" defTabSz="457200" rtl="0" eaLnBrk="1" fontAlgn="auto" latinLnBrk="0" hangingPunct="1">
              <a:spcBef>
                <a:spcPts val="0"/>
              </a:spcBef>
              <a:spcAft>
                <a:spcPts val="600"/>
              </a:spcAft>
              <a:buClrTx/>
              <a:buSzTx/>
              <a:buFontTx/>
              <a:buNone/>
              <a:tabLst/>
              <a:defRPr/>
            </a:pPr>
            <a:fld id="{83E834A7-CC47-4648-9FCA-3652FD1D6860}" type="slidenum">
              <a:rPr kumimoji="0" lang="en-US"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20</a:t>
            </a:fld>
            <a:endParaRPr kumimoji="0" lang="en-US" i="0" u="none" strike="noStrike" kern="1200" cap="none" spc="0" normalizeH="0" baseline="0" noProof="0">
              <a:ln>
                <a:noFill/>
              </a:ln>
              <a:effectLst/>
              <a:uLnTx/>
              <a:uFillTx/>
            </a:endParaRPr>
          </a:p>
        </p:txBody>
      </p:sp>
      <p:grpSp>
        <p:nvGrpSpPr>
          <p:cNvPr id="3" name="Group 2">
            <a:extLst>
              <a:ext uri="{FF2B5EF4-FFF2-40B4-BE49-F238E27FC236}">
                <a16:creationId xmlns:a16="http://schemas.microsoft.com/office/drawing/2014/main" id="{62A3C8A6-8ED8-2667-B126-75757B45D497}"/>
              </a:ext>
            </a:extLst>
          </p:cNvPr>
          <p:cNvGrpSpPr/>
          <p:nvPr/>
        </p:nvGrpSpPr>
        <p:grpSpPr>
          <a:xfrm>
            <a:off x="148591" y="1573312"/>
            <a:ext cx="8849869" cy="3164099"/>
            <a:chOff x="148591" y="1573312"/>
            <a:chExt cx="8849869" cy="3164099"/>
          </a:xfrm>
        </p:grpSpPr>
        <p:pic>
          <p:nvPicPr>
            <p:cNvPr id="5" name="Picture 4">
              <a:extLst>
                <a:ext uri="{FF2B5EF4-FFF2-40B4-BE49-F238E27FC236}">
                  <a16:creationId xmlns:a16="http://schemas.microsoft.com/office/drawing/2014/main" id="{51931462-B646-46AC-4E9B-6BAD6EAFA53C}"/>
                </a:ext>
              </a:extLst>
            </p:cNvPr>
            <p:cNvPicPr>
              <a:picLocks noChangeAspect="1"/>
            </p:cNvPicPr>
            <p:nvPr/>
          </p:nvPicPr>
          <p:blipFill>
            <a:blip r:embed="rId3"/>
            <a:stretch>
              <a:fillRect/>
            </a:stretch>
          </p:blipFill>
          <p:spPr>
            <a:xfrm>
              <a:off x="148591" y="1582457"/>
              <a:ext cx="4340728" cy="3154954"/>
            </a:xfrm>
            <a:prstGeom prst="rect">
              <a:avLst/>
            </a:prstGeom>
            <a:ln>
              <a:solidFill>
                <a:srgbClr val="0F4876"/>
              </a:solidFill>
            </a:ln>
          </p:spPr>
        </p:pic>
        <p:pic>
          <p:nvPicPr>
            <p:cNvPr id="6" name="Picture 5">
              <a:extLst>
                <a:ext uri="{FF2B5EF4-FFF2-40B4-BE49-F238E27FC236}">
                  <a16:creationId xmlns:a16="http://schemas.microsoft.com/office/drawing/2014/main" id="{BE25FD64-470A-98DA-C666-334BA7D48697}"/>
                </a:ext>
              </a:extLst>
            </p:cNvPr>
            <p:cNvPicPr>
              <a:picLocks noChangeAspect="1"/>
            </p:cNvPicPr>
            <p:nvPr/>
          </p:nvPicPr>
          <p:blipFill>
            <a:blip r:embed="rId4"/>
            <a:stretch>
              <a:fillRect/>
            </a:stretch>
          </p:blipFill>
          <p:spPr>
            <a:xfrm>
              <a:off x="4654683" y="1573312"/>
              <a:ext cx="4343777" cy="3158002"/>
            </a:xfrm>
            <a:prstGeom prst="rect">
              <a:avLst/>
            </a:prstGeom>
            <a:ln>
              <a:solidFill>
                <a:srgbClr val="0F4876"/>
              </a:solidFill>
            </a:ln>
          </p:spPr>
        </p:pic>
      </p:grpSp>
      <p:sp>
        <p:nvSpPr>
          <p:cNvPr id="7" name="TextBox 6">
            <a:extLst>
              <a:ext uri="{FF2B5EF4-FFF2-40B4-BE49-F238E27FC236}">
                <a16:creationId xmlns:a16="http://schemas.microsoft.com/office/drawing/2014/main" id="{EA822AE3-08C5-ECA4-EA64-913A627F41D6}"/>
              </a:ext>
            </a:extLst>
          </p:cNvPr>
          <p:cNvSpPr txBox="1"/>
          <p:nvPr/>
        </p:nvSpPr>
        <p:spPr>
          <a:xfrm>
            <a:off x="644236" y="4972552"/>
            <a:ext cx="7855528" cy="707886"/>
          </a:xfrm>
          <a:prstGeom prst="rect">
            <a:avLst/>
          </a:prstGeom>
          <a:noFill/>
        </p:spPr>
        <p:txBody>
          <a:bodyPr wrap="square" rtlCol="0">
            <a:spAutoFit/>
          </a:bodyPr>
          <a:lstStyle/>
          <a:p>
            <a:pPr algn="ctr"/>
            <a:r>
              <a:rPr lang="en-US" sz="2000" i="1"/>
              <a:t>In 2023, weekly classroom hours were unchanged and weekly class lab hours decreased by 0.8.</a:t>
            </a:r>
          </a:p>
        </p:txBody>
      </p:sp>
    </p:spTree>
    <p:extLst>
      <p:ext uri="{BB962C8B-B14F-4D97-AF65-F5344CB8AC3E}">
        <p14:creationId xmlns:p14="http://schemas.microsoft.com/office/powerpoint/2010/main" val="2488749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40820"/>
            <a:ext cx="9143999" cy="876364"/>
          </a:xfrm>
          <a:prstGeom prst="rect">
            <a:avLst/>
          </a:prstGeom>
          <a:ln w="9525"/>
        </p:spPr>
        <p:txBody>
          <a:bodyPr vert="horz" lIns="91440" tIns="45720" rIns="91440" bIns="45720" rtlCol="0" anchor="ctr">
            <a:noAutofit/>
          </a:bodyPr>
          <a:lstStyle>
            <a:lvl1pPr algn="ctr" defTabSz="457200" rtl="0" eaLnBrk="1" latinLnBrk="0" hangingPunct="1">
              <a:spcBef>
                <a:spcPct val="0"/>
              </a:spcBef>
              <a:buNone/>
              <a:defRPr sz="3200" b="1" kern="1200" baseline="0">
                <a:solidFill>
                  <a:schemeClr val="tx1"/>
                </a:solidFill>
                <a:latin typeface="+mj-lt"/>
                <a:ea typeface="+mj-ea"/>
                <a:cs typeface="+mj-cs"/>
              </a:defRPr>
            </a:lvl1pPr>
          </a:lstStyle>
          <a:p>
            <a:pPr>
              <a:lnSpc>
                <a:spcPct val="90000"/>
              </a:lnSpc>
            </a:pPr>
            <a:r>
              <a:rPr lang="en-US" sz="4000" i="1">
                <a:solidFill>
                  <a:srgbClr val="BC1F52"/>
                </a:solidFill>
              </a:rPr>
              <a:t>Key Questions and Considerations</a:t>
            </a:r>
          </a:p>
        </p:txBody>
      </p:sp>
      <p:sp>
        <p:nvSpPr>
          <p:cNvPr id="3" name="Slide Number Placeholder 2"/>
          <p:cNvSpPr>
            <a:spLocks noGrp="1"/>
          </p:cNvSpPr>
          <p:nvPr>
            <p:ph type="sldNum" sz="quarter" idx="10"/>
          </p:nvPr>
        </p:nvSpPr>
        <p:spPr/>
        <p:txBody>
          <a:bodyPr/>
          <a:lstStyle/>
          <a:p>
            <a:fld id="{95FDE913-508A-8F41-B74F-DB06C609F153}" type="slidenum">
              <a:rPr lang="en-US" smtClean="0"/>
              <a:t>21</a:t>
            </a:fld>
            <a:endParaRPr lang="en-US"/>
          </a:p>
        </p:txBody>
      </p:sp>
      <p:sp>
        <p:nvSpPr>
          <p:cNvPr id="6" name="Rectangle 3"/>
          <p:cNvSpPr txBox="1">
            <a:spLocks noChangeArrowheads="1"/>
          </p:cNvSpPr>
          <p:nvPr/>
        </p:nvSpPr>
        <p:spPr>
          <a:xfrm>
            <a:off x="382122" y="1101697"/>
            <a:ext cx="8379753" cy="4858044"/>
          </a:xfrm>
          <a:prstGeom prst="rect">
            <a:avLst/>
          </a:prstGeom>
        </p:spPr>
        <p:txBody>
          <a:bodyPr lIns="90487" rIns="90487"/>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4A1B15"/>
              </a:buClr>
              <a:buSzPct val="75000"/>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SzPct val="75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buClr>
                <a:srgbClr val="0F4876"/>
              </a:buClr>
              <a:buSzPct val="92000"/>
              <a:buFont typeface="Wingdings" panose="05000000000000000000" pitchFamily="2" charset="2"/>
              <a:buChar char="n"/>
            </a:pPr>
            <a:r>
              <a:rPr lang="en-US" altLang="en-US" sz="2600" b="1">
                <a:solidFill>
                  <a:srgbClr val="0F4876"/>
                </a:solidFill>
              </a:rPr>
              <a:t>Why is the capital project needed?</a:t>
            </a:r>
          </a:p>
          <a:p>
            <a:pPr lvl="1">
              <a:buClrTx/>
              <a:buFont typeface="Wingdings" panose="05000000000000000000" pitchFamily="2" charset="2"/>
              <a:buChar char="l"/>
            </a:pPr>
            <a:r>
              <a:rPr lang="en-US" altLang="en-US" sz="2200">
                <a:solidFill>
                  <a:srgbClr val="000000"/>
                </a:solidFill>
              </a:rPr>
              <a:t>How does it support the institution’s Six-Year Capital Plan</a:t>
            </a:r>
            <a:r>
              <a:rPr lang="en-US" sz="2200">
                <a:solidFill>
                  <a:srgbClr val="000000"/>
                </a:solidFill>
              </a:rPr>
              <a:t>?</a:t>
            </a:r>
          </a:p>
          <a:p>
            <a:pPr lvl="1">
              <a:buClrTx/>
              <a:buFont typeface="Wingdings" panose="05000000000000000000" pitchFamily="2" charset="2"/>
              <a:buChar char="l"/>
            </a:pPr>
            <a:r>
              <a:rPr lang="en-US" sz="2200">
                <a:solidFill>
                  <a:srgbClr val="000000"/>
                </a:solidFill>
              </a:rPr>
              <a:t>What is the impact if the project is not done?</a:t>
            </a:r>
          </a:p>
          <a:p>
            <a:pPr lvl="1">
              <a:buClrTx/>
              <a:buFont typeface="Wingdings" panose="05000000000000000000" pitchFamily="2" charset="2"/>
              <a:buChar char="l"/>
            </a:pPr>
            <a:r>
              <a:rPr lang="en-US" sz="2200">
                <a:solidFill>
                  <a:srgbClr val="000000"/>
                </a:solidFill>
              </a:rPr>
              <a:t>Before adding more square footage, is there a way to improve utilization of existing space?</a:t>
            </a:r>
          </a:p>
          <a:p>
            <a:pPr>
              <a:spcBef>
                <a:spcPts val="1200"/>
              </a:spcBef>
              <a:buClr>
                <a:srgbClr val="0F4876"/>
              </a:buClr>
              <a:buSzPct val="92000"/>
              <a:buFont typeface="Wingdings" panose="05000000000000000000" pitchFamily="2" charset="2"/>
              <a:buChar char="n"/>
            </a:pPr>
            <a:r>
              <a:rPr lang="en-US" altLang="en-US" sz="2600" b="1">
                <a:solidFill>
                  <a:srgbClr val="0F4876"/>
                </a:solidFill>
              </a:rPr>
              <a:t>How will the project be funded?</a:t>
            </a:r>
          </a:p>
          <a:p>
            <a:pPr lvl="1">
              <a:buClrTx/>
              <a:buFont typeface="Wingdings" panose="05000000000000000000" pitchFamily="2" charset="2"/>
              <a:buChar char="l"/>
            </a:pPr>
            <a:r>
              <a:rPr lang="en-US" sz="2200">
                <a:solidFill>
                  <a:srgbClr val="000000"/>
                </a:solidFill>
              </a:rPr>
              <a:t>How will long-term building operations and maintenance and future repairs and renovations be supported?</a:t>
            </a:r>
          </a:p>
          <a:p>
            <a:pPr lvl="1">
              <a:buClrTx/>
              <a:buFont typeface="Wingdings" panose="05000000000000000000" pitchFamily="2" charset="2"/>
              <a:buChar char="l"/>
            </a:pPr>
            <a:r>
              <a:rPr lang="en-US" sz="2200">
                <a:solidFill>
                  <a:srgbClr val="000000"/>
                </a:solidFill>
              </a:rPr>
              <a:t>Before adding more square footage, is there a way to better utilize existing space with some additional investment?</a:t>
            </a:r>
          </a:p>
          <a:p>
            <a:pPr lvl="1">
              <a:buClrTx/>
              <a:buFont typeface="Wingdings" panose="05000000000000000000" pitchFamily="2" charset="2"/>
              <a:buChar char="l"/>
            </a:pPr>
            <a:r>
              <a:rPr lang="en-US" sz="2200">
                <a:solidFill>
                  <a:srgbClr val="000000"/>
                </a:solidFill>
              </a:rPr>
              <a:t>If supported by debt, will the debt issuance require an increase in student fees?</a:t>
            </a:r>
          </a:p>
        </p:txBody>
      </p:sp>
    </p:spTree>
    <p:extLst>
      <p:ext uri="{BB962C8B-B14F-4D97-AF65-F5344CB8AC3E}">
        <p14:creationId xmlns:p14="http://schemas.microsoft.com/office/powerpoint/2010/main" val="1894461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D50C3-ED3C-5711-C8B3-69AD5114C10E}"/>
            </a:ext>
          </a:extLst>
        </p:cNvPr>
        <p:cNvGrpSpPr/>
        <p:nvPr/>
      </p:nvGrpSpPr>
      <p:grpSpPr>
        <a:xfrm>
          <a:off x="0" y="0"/>
          <a:ext cx="0" cy="0"/>
          <a:chOff x="0" y="0"/>
          <a:chExt cx="0" cy="0"/>
        </a:xfrm>
      </p:grpSpPr>
      <p:sp>
        <p:nvSpPr>
          <p:cNvPr id="9" name="Rectangle 2">
            <a:extLst>
              <a:ext uri="{FF2B5EF4-FFF2-40B4-BE49-F238E27FC236}">
                <a16:creationId xmlns:a16="http://schemas.microsoft.com/office/drawing/2014/main" id="{5729DDDF-1768-0409-DC4F-5F2EB5240AE9}"/>
              </a:ext>
            </a:extLst>
          </p:cNvPr>
          <p:cNvSpPr txBox="1">
            <a:spLocks noChangeArrowheads="1"/>
          </p:cNvSpPr>
          <p:nvPr/>
        </p:nvSpPr>
        <p:spPr>
          <a:xfrm>
            <a:off x="1504335" y="2402014"/>
            <a:ext cx="6411890" cy="1573917"/>
          </a:xfrm>
          <a:prstGeom prst="rect">
            <a:avLst/>
          </a:prstGeom>
          <a:solidFill>
            <a:srgbClr val="0F4876"/>
          </a:solidFill>
          <a:ln w="28575">
            <a:solidFill>
              <a:srgbClr val="0F4876"/>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i="1" cap="small">
                <a:solidFill>
                  <a:srgbClr val="FEC524"/>
                </a:solidFill>
                <a:latin typeface="+mn-lt"/>
                <a:cs typeface="Arial" pitchFamily="34" charset="0"/>
              </a:rPr>
              <a:t>Monitoring Financial Health</a:t>
            </a:r>
            <a:endParaRPr lang="en-US" sz="4000" b="1" i="1" cap="small">
              <a:solidFill>
                <a:srgbClr val="FEC524"/>
              </a:solidFill>
              <a:latin typeface="+mn-lt"/>
              <a:cs typeface="Arial" pitchFamily="34" charset="0"/>
            </a:endParaRPr>
          </a:p>
        </p:txBody>
      </p:sp>
      <p:sp>
        <p:nvSpPr>
          <p:cNvPr id="2" name="Slide Number Placeholder 1">
            <a:extLst>
              <a:ext uri="{FF2B5EF4-FFF2-40B4-BE49-F238E27FC236}">
                <a16:creationId xmlns:a16="http://schemas.microsoft.com/office/drawing/2014/main" id="{F41A67B8-96B0-E9AD-3A43-8F809F316E45}"/>
              </a:ext>
            </a:extLst>
          </p:cNvPr>
          <p:cNvSpPr>
            <a:spLocks noGrp="1"/>
          </p:cNvSpPr>
          <p:nvPr>
            <p:ph type="sldNum" sz="quarter" idx="10"/>
          </p:nvPr>
        </p:nvSpPr>
        <p:spPr/>
        <p:txBody>
          <a:bodyPr/>
          <a:lstStyle/>
          <a:p>
            <a:fld id="{95FDE913-508A-8F41-B74F-DB06C609F153}" type="slidenum">
              <a:rPr lang="en-US" smtClean="0"/>
              <a:t>22</a:t>
            </a:fld>
            <a:endParaRPr lang="en-US"/>
          </a:p>
        </p:txBody>
      </p:sp>
    </p:spTree>
    <p:extLst>
      <p:ext uri="{BB962C8B-B14F-4D97-AF65-F5344CB8AC3E}">
        <p14:creationId xmlns:p14="http://schemas.microsoft.com/office/powerpoint/2010/main" val="4145143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DF018-5D1D-7CF6-5E1C-BFDDF6C01103}"/>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D0758B7-5AC6-D2FB-5ACB-1F24CF152E51}"/>
              </a:ext>
            </a:extLst>
          </p:cNvPr>
          <p:cNvSpPr txBox="1">
            <a:spLocks/>
          </p:cNvSpPr>
          <p:nvPr/>
        </p:nvSpPr>
        <p:spPr>
          <a:xfrm>
            <a:off x="8478054" y="6420908"/>
            <a:ext cx="488219" cy="2984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E834A7-CC47-4648-9FCA-3652FD1D6860}" type="slidenum">
              <a:rPr lang="en-US" sz="1300" b="1" smtClean="0">
                <a:solidFill>
                  <a:srgbClr val="0F4876"/>
                </a:solidFill>
                <a:latin typeface="Arial" panose="020B0604020202020204" pitchFamily="34" charset="0"/>
                <a:cs typeface="Arial" panose="020B0604020202020204" pitchFamily="34" charset="0"/>
              </a:rPr>
              <a:pPr/>
              <a:t>23</a:t>
            </a:fld>
            <a:endParaRPr lang="en-US" sz="1300" b="1">
              <a:solidFill>
                <a:srgbClr val="0F4876"/>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1B44667-4AB0-EA27-35DF-76E46FDA8DF4}"/>
              </a:ext>
            </a:extLst>
          </p:cNvPr>
          <p:cNvSpPr txBox="1">
            <a:spLocks/>
          </p:cNvSpPr>
          <p:nvPr/>
        </p:nvSpPr>
        <p:spPr>
          <a:xfrm>
            <a:off x="0" y="145773"/>
            <a:ext cx="9144000" cy="84684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900" b="1" i="1">
                <a:solidFill>
                  <a:srgbClr val="BC1F52"/>
                </a:solidFill>
                <a:latin typeface="+mn-lt"/>
                <a:cs typeface="Arial" panose="020B0604020202020204" pitchFamily="34" charset="0"/>
              </a:rPr>
              <a:t>Tools for Monitoring Financial Health</a:t>
            </a:r>
          </a:p>
        </p:txBody>
      </p:sp>
      <p:sp>
        <p:nvSpPr>
          <p:cNvPr id="5" name="Subtitle 2">
            <a:extLst>
              <a:ext uri="{FF2B5EF4-FFF2-40B4-BE49-F238E27FC236}">
                <a16:creationId xmlns:a16="http://schemas.microsoft.com/office/drawing/2014/main" id="{7EB3AD58-B6FB-1F69-D2CA-50CEEA75FF9F}"/>
              </a:ext>
            </a:extLst>
          </p:cNvPr>
          <p:cNvSpPr txBox="1">
            <a:spLocks/>
          </p:cNvSpPr>
          <p:nvPr/>
        </p:nvSpPr>
        <p:spPr>
          <a:xfrm>
            <a:off x="620023" y="1108038"/>
            <a:ext cx="7903953" cy="4827813"/>
          </a:xfrm>
          <a:prstGeom prst="rect">
            <a:avLst/>
          </a:prstGeom>
          <a:ln w="19050">
            <a:noFill/>
          </a:ln>
        </p:spPr>
        <p:txBody>
          <a:bodyPr anchor="t">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3" indent="-457200">
              <a:buClr>
                <a:srgbClr val="0E4875"/>
              </a:buClr>
              <a:buSzPct val="90000"/>
              <a:buFont typeface="Wingdings" panose="05000000000000000000" pitchFamily="2" charset="2"/>
              <a:buChar char="n"/>
              <a:defRPr/>
            </a:pPr>
            <a:r>
              <a:rPr lang="en-US" sz="3200" b="1">
                <a:solidFill>
                  <a:schemeClr val="tx2"/>
                </a:solidFill>
                <a:cs typeface="Arial" panose="020B0604020202020204" pitchFamily="34" charset="0"/>
              </a:rPr>
              <a:t>Financial reports	</a:t>
            </a:r>
          </a:p>
          <a:p>
            <a:pPr marL="914400" lvl="4" indent="-457200">
              <a:buClr>
                <a:srgbClr val="0E4875"/>
              </a:buClr>
              <a:buSzPct val="90000"/>
              <a:defRPr/>
            </a:pPr>
            <a:r>
              <a:rPr lang="en-US" sz="2800">
                <a:solidFill>
                  <a:schemeClr val="tx2"/>
                </a:solidFill>
                <a:cs typeface="Arial" panose="020B0604020202020204" pitchFamily="34" charset="0"/>
              </a:rPr>
              <a:t>Annual and interim financial statements</a:t>
            </a:r>
          </a:p>
          <a:p>
            <a:pPr marL="914400" lvl="4" indent="-457200">
              <a:buClr>
                <a:srgbClr val="0E4875"/>
              </a:buClr>
              <a:buSzPct val="90000"/>
              <a:defRPr/>
            </a:pPr>
            <a:r>
              <a:rPr lang="en-US" sz="2800">
                <a:solidFill>
                  <a:schemeClr val="tx2"/>
                </a:solidFill>
                <a:cs typeface="Arial" panose="020B0604020202020204" pitchFamily="34" charset="0"/>
              </a:rPr>
              <a:t>Budget-to-actual reports</a:t>
            </a:r>
          </a:p>
          <a:p>
            <a:pPr marL="457200" lvl="3" indent="-457200">
              <a:spcBef>
                <a:spcPts val="1200"/>
              </a:spcBef>
              <a:buClr>
                <a:srgbClr val="0E4875"/>
              </a:buClr>
              <a:buSzPct val="90000"/>
              <a:buFont typeface="Wingdings" panose="05000000000000000000" pitchFamily="2" charset="2"/>
              <a:buChar char="n"/>
              <a:defRPr/>
            </a:pPr>
            <a:r>
              <a:rPr lang="en-US" sz="3200" b="1">
                <a:solidFill>
                  <a:schemeClr val="tx2"/>
                </a:solidFill>
                <a:cs typeface="Arial" panose="020B0604020202020204" pitchFamily="34" charset="0"/>
              </a:rPr>
              <a:t>Audits (internal and external)</a:t>
            </a:r>
          </a:p>
          <a:p>
            <a:pPr marL="457200" lvl="3" indent="-457200">
              <a:spcBef>
                <a:spcPts val="1200"/>
              </a:spcBef>
              <a:buClr>
                <a:srgbClr val="0E4875"/>
              </a:buClr>
              <a:buSzPct val="90000"/>
              <a:buFont typeface="Wingdings" panose="05000000000000000000" pitchFamily="2" charset="2"/>
              <a:buChar char="n"/>
              <a:defRPr/>
            </a:pPr>
            <a:r>
              <a:rPr lang="en-US" sz="3200" b="1">
                <a:solidFill>
                  <a:schemeClr val="tx2"/>
                </a:solidFill>
                <a:cs typeface="Arial" panose="020B0604020202020204" pitchFamily="34" charset="0"/>
              </a:rPr>
              <a:t>Revenue drivers</a:t>
            </a:r>
          </a:p>
          <a:p>
            <a:pPr marL="914400" lvl="4" indent="-457200">
              <a:spcBef>
                <a:spcPts val="0"/>
              </a:spcBef>
              <a:buClr>
                <a:srgbClr val="0E4875"/>
              </a:buClr>
              <a:buSzPct val="90000"/>
              <a:defRPr/>
            </a:pPr>
            <a:r>
              <a:rPr lang="en-US" sz="3000">
                <a:solidFill>
                  <a:schemeClr val="tx2"/>
                </a:solidFill>
                <a:cs typeface="Arial" panose="020B0604020202020204" pitchFamily="34" charset="0"/>
              </a:rPr>
              <a:t>Enrollment</a:t>
            </a:r>
          </a:p>
          <a:p>
            <a:pPr marL="914400" lvl="4" indent="-457200">
              <a:buClr>
                <a:srgbClr val="0E4875"/>
              </a:buClr>
              <a:buSzPct val="90000"/>
              <a:defRPr/>
            </a:pPr>
            <a:r>
              <a:rPr lang="en-US" sz="3000">
                <a:solidFill>
                  <a:schemeClr val="tx2"/>
                </a:solidFill>
                <a:cs typeface="Arial" panose="020B0604020202020204" pitchFamily="34" charset="0"/>
              </a:rPr>
              <a:t>Tuition &amp; fee collections</a:t>
            </a:r>
          </a:p>
          <a:p>
            <a:pPr marL="914400" lvl="4" indent="-457200">
              <a:buClr>
                <a:srgbClr val="0E4875"/>
              </a:buClr>
              <a:buSzPct val="90000"/>
              <a:defRPr/>
            </a:pPr>
            <a:r>
              <a:rPr lang="en-US" sz="3000">
                <a:solidFill>
                  <a:schemeClr val="tx2"/>
                </a:solidFill>
                <a:cs typeface="Arial" panose="020B0604020202020204" pitchFamily="34" charset="0"/>
              </a:rPr>
              <a:t>Housing occupancy</a:t>
            </a:r>
          </a:p>
          <a:p>
            <a:pPr marL="457200" lvl="3" indent="-457200">
              <a:spcBef>
                <a:spcPts val="1200"/>
              </a:spcBef>
              <a:buClr>
                <a:srgbClr val="0E4875"/>
              </a:buClr>
              <a:buSzPct val="90000"/>
              <a:buFont typeface="Wingdings" panose="05000000000000000000" pitchFamily="2" charset="2"/>
              <a:buChar char="n"/>
              <a:defRPr/>
            </a:pPr>
            <a:r>
              <a:rPr lang="en-US" sz="3200" b="1">
                <a:solidFill>
                  <a:schemeClr val="tx2"/>
                </a:solidFill>
                <a:cs typeface="Arial" panose="020B0604020202020204" pitchFamily="34" charset="0"/>
              </a:rPr>
              <a:t>Debt</a:t>
            </a:r>
          </a:p>
          <a:p>
            <a:pPr marL="914400" lvl="4" indent="-457200">
              <a:spcBef>
                <a:spcPts val="0"/>
              </a:spcBef>
              <a:buClr>
                <a:srgbClr val="0E4875"/>
              </a:buClr>
              <a:buSzPct val="90000"/>
              <a:defRPr/>
            </a:pPr>
            <a:r>
              <a:rPr lang="en-US" sz="3200">
                <a:solidFill>
                  <a:schemeClr val="tx2"/>
                </a:solidFill>
                <a:cs typeface="Arial" panose="020B0604020202020204" pitchFamily="34" charset="0"/>
              </a:rPr>
              <a:t>Credit rating agency reviews</a:t>
            </a:r>
          </a:p>
          <a:p>
            <a:pPr marL="914400" lvl="4" indent="-457200">
              <a:spcBef>
                <a:spcPts val="0"/>
              </a:spcBef>
              <a:buClr>
                <a:srgbClr val="0E4875"/>
              </a:buClr>
              <a:buSzPct val="90000"/>
              <a:defRPr/>
            </a:pPr>
            <a:r>
              <a:rPr lang="en-US" sz="3200">
                <a:solidFill>
                  <a:schemeClr val="tx2"/>
                </a:solidFill>
                <a:cs typeface="Arial" panose="020B0604020202020204" pitchFamily="34" charset="0"/>
              </a:rPr>
              <a:t>Outstanding indebtedness and annual debt service</a:t>
            </a:r>
          </a:p>
          <a:p>
            <a:pPr marL="457200" lvl="3" indent="-457200">
              <a:spcBef>
                <a:spcPts val="1200"/>
              </a:spcBef>
              <a:buClr>
                <a:srgbClr val="0E4875"/>
              </a:buClr>
              <a:buSzPct val="90000"/>
              <a:buFont typeface="Wingdings" panose="05000000000000000000" pitchFamily="2" charset="2"/>
              <a:buChar char="n"/>
              <a:defRPr/>
            </a:pPr>
            <a:r>
              <a:rPr lang="en-US" sz="3200" b="1">
                <a:solidFill>
                  <a:schemeClr val="tx2"/>
                </a:solidFill>
                <a:cs typeface="Arial" panose="020B0604020202020204" pitchFamily="34" charset="0"/>
              </a:rPr>
              <a:t>Financial metrics and ratios</a:t>
            </a:r>
          </a:p>
          <a:p>
            <a:pPr marL="457200" lvl="3" indent="-457200">
              <a:buClr>
                <a:srgbClr val="0E4875"/>
              </a:buClr>
              <a:buSzPct val="90000"/>
              <a:buFont typeface="Wingdings" panose="05000000000000000000" pitchFamily="2" charset="2"/>
              <a:buChar char="n"/>
              <a:defRPr/>
            </a:pPr>
            <a:endParaRPr lang="en-US" sz="3000" b="1">
              <a:solidFill>
                <a:srgbClr val="BC1F52"/>
              </a:solidFill>
              <a:cs typeface="Arial" panose="020B0604020202020204" pitchFamily="34" charset="0"/>
            </a:endParaRPr>
          </a:p>
        </p:txBody>
      </p:sp>
    </p:spTree>
    <p:extLst>
      <p:ext uri="{BB962C8B-B14F-4D97-AF65-F5344CB8AC3E}">
        <p14:creationId xmlns:p14="http://schemas.microsoft.com/office/powerpoint/2010/main" val="71291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8478054" y="6420908"/>
            <a:ext cx="488219" cy="2984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E834A7-CC47-4648-9FCA-3652FD1D6860}" type="slidenum">
              <a:rPr lang="en-US" sz="1300" b="1" smtClean="0">
                <a:solidFill>
                  <a:srgbClr val="0F4876"/>
                </a:solidFill>
                <a:latin typeface="Arial" panose="020B0604020202020204" pitchFamily="34" charset="0"/>
                <a:cs typeface="Arial" panose="020B0604020202020204" pitchFamily="34" charset="0"/>
              </a:rPr>
              <a:pPr/>
              <a:t>24</a:t>
            </a:fld>
            <a:endParaRPr lang="en-US" sz="1300" b="1">
              <a:solidFill>
                <a:srgbClr val="0F4876"/>
              </a:solidFill>
              <a:latin typeface="Arial" panose="020B0604020202020204" pitchFamily="34" charset="0"/>
              <a:cs typeface="Arial" panose="020B0604020202020204" pitchFamily="34" charset="0"/>
            </a:endParaRPr>
          </a:p>
        </p:txBody>
      </p:sp>
      <p:sp>
        <p:nvSpPr>
          <p:cNvPr id="8" name="Title 1"/>
          <p:cNvSpPr txBox="1">
            <a:spLocks/>
          </p:cNvSpPr>
          <p:nvPr/>
        </p:nvSpPr>
        <p:spPr>
          <a:xfrm>
            <a:off x="0" y="145773"/>
            <a:ext cx="9144000" cy="84684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900" b="1" i="1">
                <a:solidFill>
                  <a:srgbClr val="BC1F52"/>
                </a:solidFill>
                <a:latin typeface="+mn-lt"/>
                <a:cs typeface="Arial" panose="020B0604020202020204" pitchFamily="34" charset="0"/>
              </a:rPr>
              <a:t>Composite Financial Index</a:t>
            </a:r>
          </a:p>
        </p:txBody>
      </p:sp>
      <p:sp>
        <p:nvSpPr>
          <p:cNvPr id="5" name="Subtitle 2"/>
          <p:cNvSpPr txBox="1">
            <a:spLocks/>
          </p:cNvSpPr>
          <p:nvPr/>
        </p:nvSpPr>
        <p:spPr>
          <a:xfrm>
            <a:off x="712922" y="1392335"/>
            <a:ext cx="7765132" cy="4543516"/>
          </a:xfrm>
          <a:prstGeom prst="rect">
            <a:avLst/>
          </a:prstGeom>
          <a:ln w="19050">
            <a:noFill/>
          </a:ln>
        </p:spPr>
        <p:txBody>
          <a:bodyPr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3" indent="-457200">
              <a:buClr>
                <a:srgbClr val="0E4875"/>
              </a:buClr>
              <a:buSzPct val="90000"/>
              <a:buFont typeface="Wingdings" panose="05000000000000000000" pitchFamily="2" charset="2"/>
              <a:buChar char="n"/>
              <a:defRPr/>
            </a:pPr>
            <a:r>
              <a:rPr lang="en-US" sz="3200" b="1">
                <a:solidFill>
                  <a:schemeClr val="tx2"/>
                </a:solidFill>
                <a:cs typeface="Arial" panose="020B0604020202020204" pitchFamily="34" charset="0"/>
              </a:rPr>
              <a:t>University-specific composite measure developed by NACUBO:</a:t>
            </a:r>
            <a:endParaRPr lang="en-US" sz="800" b="1">
              <a:solidFill>
                <a:srgbClr val="364044"/>
              </a:solidFill>
              <a:cs typeface="Arial" panose="020B0604020202020204" pitchFamily="34" charset="0"/>
            </a:endParaRPr>
          </a:p>
          <a:p>
            <a:pPr marL="914400" lvl="4" indent="-396875">
              <a:spcBef>
                <a:spcPts val="800"/>
              </a:spcBef>
              <a:buClr>
                <a:srgbClr val="BC1F52"/>
              </a:buClr>
              <a:buSzPct val="80000"/>
              <a:buFont typeface="Wingdings" panose="05000000000000000000" pitchFamily="2" charset="2"/>
              <a:buChar char="l"/>
              <a:defRPr/>
            </a:pPr>
            <a:r>
              <a:rPr lang="en-US" sz="3000" b="1">
                <a:solidFill>
                  <a:srgbClr val="BC1F52"/>
                </a:solidFill>
                <a:cs typeface="Arial" panose="020B0604020202020204" pitchFamily="34" charset="0"/>
              </a:rPr>
              <a:t>Evaluates overall institutional financial health and strategic risk</a:t>
            </a:r>
          </a:p>
          <a:p>
            <a:pPr marL="914400" lvl="4" indent="-396875">
              <a:spcBef>
                <a:spcPts val="800"/>
              </a:spcBef>
              <a:buClr>
                <a:srgbClr val="BC1F52"/>
              </a:buClr>
              <a:buSzPct val="80000"/>
              <a:buFont typeface="Wingdings" panose="05000000000000000000" pitchFamily="2" charset="2"/>
              <a:buChar char="l"/>
              <a:defRPr/>
            </a:pPr>
            <a:r>
              <a:rPr lang="en-US" sz="3000" b="1">
                <a:solidFill>
                  <a:srgbClr val="BC1F52"/>
                </a:solidFill>
                <a:cs typeface="Arial" panose="020B0604020202020204" pitchFamily="34" charset="0"/>
              </a:rPr>
              <a:t>Used widely throughout higher education</a:t>
            </a:r>
          </a:p>
          <a:p>
            <a:pPr marL="914400" lvl="4" indent="-396875">
              <a:spcBef>
                <a:spcPts val="800"/>
              </a:spcBef>
              <a:buClr>
                <a:srgbClr val="BC1F52"/>
              </a:buClr>
              <a:buSzPct val="80000"/>
              <a:buFont typeface="Wingdings" panose="05000000000000000000" pitchFamily="2" charset="2"/>
              <a:buChar char="l"/>
              <a:defRPr/>
            </a:pPr>
            <a:r>
              <a:rPr lang="en-US" sz="3000" b="1">
                <a:solidFill>
                  <a:srgbClr val="BC1F52"/>
                </a:solidFill>
                <a:cs typeface="Arial" panose="020B0604020202020204" pitchFamily="34" charset="0"/>
              </a:rPr>
              <a:t>Derivable from audited financial statements</a:t>
            </a:r>
          </a:p>
          <a:p>
            <a:pPr marL="914400" lvl="4" indent="-396875">
              <a:spcBef>
                <a:spcPts val="800"/>
              </a:spcBef>
              <a:buClr>
                <a:srgbClr val="BC1F52"/>
              </a:buClr>
              <a:buSzPct val="80000"/>
              <a:buFont typeface="Wingdings" panose="05000000000000000000" pitchFamily="2" charset="2"/>
              <a:buChar char="l"/>
              <a:defRPr/>
            </a:pPr>
            <a:r>
              <a:rPr lang="en-US" sz="3000" b="1">
                <a:solidFill>
                  <a:srgbClr val="BC1F52"/>
                </a:solidFill>
                <a:cs typeface="Arial" panose="020B0604020202020204" pitchFamily="34" charset="0"/>
              </a:rPr>
              <a:t>Useful for private and public institutions</a:t>
            </a:r>
          </a:p>
        </p:txBody>
      </p:sp>
    </p:spTree>
    <p:extLst>
      <p:ext uri="{BB962C8B-B14F-4D97-AF65-F5344CB8AC3E}">
        <p14:creationId xmlns:p14="http://schemas.microsoft.com/office/powerpoint/2010/main" val="289896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06C5-4F9E-B455-2E82-72AE2637E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EA287-1740-E200-71F8-7E94E56DCD3D}"/>
              </a:ext>
            </a:extLst>
          </p:cNvPr>
          <p:cNvSpPr>
            <a:spLocks noGrp="1"/>
          </p:cNvSpPr>
          <p:nvPr>
            <p:ph type="title"/>
          </p:nvPr>
        </p:nvSpPr>
        <p:spPr>
          <a:xfrm>
            <a:off x="457200" y="274639"/>
            <a:ext cx="8229600" cy="729544"/>
          </a:xfrm>
        </p:spPr>
        <p:txBody>
          <a:bodyPr>
            <a:normAutofit/>
          </a:bodyPr>
          <a:lstStyle/>
          <a:p>
            <a:r>
              <a:rPr lang="en-US" sz="3600" i="1">
                <a:solidFill>
                  <a:srgbClr val="BC1F52"/>
                </a:solidFill>
              </a:rPr>
              <a:t>Composite Financial Index</a:t>
            </a:r>
            <a:endParaRPr lang="en-US" sz="3600" b="1">
              <a:solidFill>
                <a:srgbClr val="BC1F52"/>
              </a:solidFill>
            </a:endParaRPr>
          </a:p>
        </p:txBody>
      </p:sp>
      <p:sp>
        <p:nvSpPr>
          <p:cNvPr id="14" name="Slide Number Placeholder 13">
            <a:extLst>
              <a:ext uri="{FF2B5EF4-FFF2-40B4-BE49-F238E27FC236}">
                <a16:creationId xmlns:a16="http://schemas.microsoft.com/office/drawing/2014/main" id="{855D2479-4ED4-F57F-FCD4-6F6000172ADD}"/>
              </a:ext>
            </a:extLst>
          </p:cNvPr>
          <p:cNvSpPr>
            <a:spLocks noGrp="1"/>
          </p:cNvSpPr>
          <p:nvPr>
            <p:ph type="sldNum" sz="quarter" idx="10"/>
          </p:nvPr>
        </p:nvSpPr>
        <p:spPr>
          <a:xfrm>
            <a:off x="8229600" y="6309361"/>
            <a:ext cx="414959" cy="200770"/>
          </a:xfrm>
        </p:spPr>
        <p:txBody>
          <a:bodyPr wrap="none" anchor="t">
            <a:normAutofit/>
          </a:bodyPr>
          <a:lstStyle/>
          <a:p>
            <a:pPr>
              <a:spcAft>
                <a:spcPts val="600"/>
              </a:spcAft>
            </a:pPr>
            <a:fld id="{6DB0D7DA-485D-475D-9886-19723ED73D72}" type="slidenum">
              <a:rPr lang="en-US" smtClean="0"/>
              <a:pPr>
                <a:spcAft>
                  <a:spcPts val="600"/>
                </a:spcAft>
              </a:pPr>
              <a:t>25</a:t>
            </a:fld>
            <a:endParaRPr lang="en-US"/>
          </a:p>
        </p:txBody>
      </p:sp>
      <p:graphicFrame>
        <p:nvGraphicFramePr>
          <p:cNvPr id="16" name="Content Placeholder 3">
            <a:extLst>
              <a:ext uri="{FF2B5EF4-FFF2-40B4-BE49-F238E27FC236}">
                <a16:creationId xmlns:a16="http://schemas.microsoft.com/office/drawing/2014/main" id="{571AB194-E811-6CD5-CB14-10B0C8D08FC0}"/>
              </a:ext>
            </a:extLst>
          </p:cNvPr>
          <p:cNvGraphicFramePr>
            <a:graphicFrameLocks noGrp="1"/>
          </p:cNvGraphicFramePr>
          <p:nvPr>
            <p:ph sz="half" idx="1"/>
          </p:nvPr>
        </p:nvGraphicFramePr>
        <p:xfrm>
          <a:off x="-11430" y="1237037"/>
          <a:ext cx="9155430" cy="4977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222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6EF57-E1DD-1442-18C2-98676A3BA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6443A-9C46-6473-0ECA-234A672CED92}"/>
              </a:ext>
            </a:extLst>
          </p:cNvPr>
          <p:cNvSpPr>
            <a:spLocks noGrp="1"/>
          </p:cNvSpPr>
          <p:nvPr>
            <p:ph type="title"/>
          </p:nvPr>
        </p:nvSpPr>
        <p:spPr/>
        <p:txBody>
          <a:bodyPr>
            <a:noAutofit/>
          </a:bodyPr>
          <a:lstStyle/>
          <a:p>
            <a:r>
              <a:rPr lang="en-US" sz="3800" b="1" i="1">
                <a:solidFill>
                  <a:srgbClr val="BC1F52"/>
                </a:solidFill>
                <a:latin typeface="+mn-lt"/>
                <a:cs typeface="Arial" panose="020B0604020202020204" pitchFamily="34" charset="0"/>
              </a:rPr>
              <a:t>CFI – Composite Score</a:t>
            </a:r>
          </a:p>
        </p:txBody>
      </p:sp>
      <p:sp>
        <p:nvSpPr>
          <p:cNvPr id="4" name="Slide Number Placeholder 3">
            <a:extLst>
              <a:ext uri="{FF2B5EF4-FFF2-40B4-BE49-F238E27FC236}">
                <a16:creationId xmlns:a16="http://schemas.microsoft.com/office/drawing/2014/main" id="{1557F067-6B68-06E2-972D-08DFE11B7117}"/>
              </a:ext>
            </a:extLst>
          </p:cNvPr>
          <p:cNvSpPr>
            <a:spLocks noGrp="1"/>
          </p:cNvSpPr>
          <p:nvPr>
            <p:ph type="sldNum" sz="quarter" idx="10"/>
          </p:nvPr>
        </p:nvSpPr>
        <p:spPr/>
        <p:txBody>
          <a:bodyPr/>
          <a:lstStyle/>
          <a:p>
            <a:fld id="{95FDE913-508A-8F41-B74F-DB06C609F153}" type="slidenum">
              <a:rPr lang="en-US" smtClean="0"/>
              <a:t>26</a:t>
            </a:fld>
            <a:endParaRPr lang="en-US"/>
          </a:p>
        </p:txBody>
      </p:sp>
      <p:pic>
        <p:nvPicPr>
          <p:cNvPr id="6" name="Picture 5">
            <a:extLst>
              <a:ext uri="{FF2B5EF4-FFF2-40B4-BE49-F238E27FC236}">
                <a16:creationId xmlns:a16="http://schemas.microsoft.com/office/drawing/2014/main" id="{8DAC099F-FEFF-813D-BB04-813B1C84052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0" y="1141700"/>
            <a:ext cx="8270636" cy="4884671"/>
          </a:xfrm>
          <a:prstGeom prst="rect">
            <a:avLst/>
          </a:prstGeom>
        </p:spPr>
      </p:pic>
      <p:sp>
        <p:nvSpPr>
          <p:cNvPr id="3" name="TextBox 2">
            <a:extLst>
              <a:ext uri="{FF2B5EF4-FFF2-40B4-BE49-F238E27FC236}">
                <a16:creationId xmlns:a16="http://schemas.microsoft.com/office/drawing/2014/main" id="{A6AD45B4-7809-220A-B47E-E35A99D91AB0}"/>
              </a:ext>
            </a:extLst>
          </p:cNvPr>
          <p:cNvSpPr txBox="1"/>
          <p:nvPr/>
        </p:nvSpPr>
        <p:spPr>
          <a:xfrm>
            <a:off x="6735861" y="2210301"/>
            <a:ext cx="1767116" cy="523220"/>
          </a:xfrm>
          <a:prstGeom prst="rect">
            <a:avLst/>
          </a:prstGeom>
          <a:solidFill>
            <a:schemeClr val="bg2"/>
          </a:solidFill>
          <a:ln w="19050">
            <a:solidFill>
              <a:schemeClr val="tx2"/>
            </a:solidFill>
          </a:ln>
        </p:spPr>
        <p:txBody>
          <a:bodyPr wrap="square" rtlCol="0">
            <a:spAutoFit/>
          </a:bodyPr>
          <a:lstStyle/>
          <a:p>
            <a:pPr algn="ctr"/>
            <a:r>
              <a:rPr lang="en-US" sz="1400" b="1"/>
              <a:t>Threshold for financial health = 3.0</a:t>
            </a:r>
          </a:p>
        </p:txBody>
      </p:sp>
      <p:cxnSp>
        <p:nvCxnSpPr>
          <p:cNvPr id="7" name="Straight Connector 6">
            <a:extLst>
              <a:ext uri="{FF2B5EF4-FFF2-40B4-BE49-F238E27FC236}">
                <a16:creationId xmlns:a16="http://schemas.microsoft.com/office/drawing/2014/main" id="{64F57B8E-512B-A696-5949-E75A0FF742ED}"/>
              </a:ext>
            </a:extLst>
          </p:cNvPr>
          <p:cNvCxnSpPr>
            <a:cxnSpLocks/>
            <a:stCxn id="3" idx="1"/>
          </p:cNvCxnSpPr>
          <p:nvPr/>
        </p:nvCxnSpPr>
        <p:spPr>
          <a:xfrm flipH="1">
            <a:off x="6320901" y="2471911"/>
            <a:ext cx="414960" cy="855774"/>
          </a:xfrm>
          <a:prstGeom prst="line">
            <a:avLst/>
          </a:prstGeom>
          <a:ln w="19050">
            <a:solidFill>
              <a:srgbClr val="0E48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17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l="-7000" r="-7000"/>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a:xfrm>
            <a:off x="1376717" y="1611085"/>
            <a:ext cx="6390565" cy="786555"/>
          </a:xfrm>
          <a:prstGeom prst="rect">
            <a:avLst/>
          </a:prstGeom>
          <a:gradFill>
            <a:gsLst>
              <a:gs pos="0">
                <a:schemeClr val="bg1">
                  <a:alpha val="0"/>
                  <a:lumMod val="0"/>
                  <a:lumOff val="100000"/>
                </a:schemeClr>
              </a:gs>
              <a:gs pos="1000">
                <a:schemeClr val="accent1">
                  <a:lumMod val="45000"/>
                  <a:lumOff val="55000"/>
                </a:schemeClr>
              </a:gs>
              <a:gs pos="15000">
                <a:schemeClr val="accent1">
                  <a:lumMod val="45000"/>
                  <a:lumOff val="55000"/>
                </a:schemeClr>
              </a:gs>
              <a:gs pos="99000">
                <a:schemeClr val="accent1">
                  <a:lumMod val="30000"/>
                  <a:lumOff val="70000"/>
                  <a:alpha val="31000"/>
                </a:schemeClr>
              </a:gs>
            </a:gsLst>
            <a:path path="rect">
              <a:fillToRect l="50000" t="50000" r="50000" b="50000"/>
            </a:path>
          </a:gradFill>
          <a:ln w="9525"/>
        </p:spPr>
        <p:txBody>
          <a:bodyPr vert="horz" lIns="91440" tIns="45720" rIns="91440" bIns="45720" rtlCol="0" anchor="ctr">
            <a:noAutofit/>
          </a:bodyPr>
          <a:lstStyle>
            <a:lvl1pPr algn="ctr" defTabSz="457200" rtl="0" eaLnBrk="1" latinLnBrk="0" hangingPunct="1">
              <a:spcBef>
                <a:spcPct val="0"/>
              </a:spcBef>
              <a:buNone/>
              <a:defRPr sz="3200" b="1" kern="1200" baseline="0">
                <a:solidFill>
                  <a:schemeClr val="tx1"/>
                </a:solidFill>
                <a:latin typeface="+mj-lt"/>
                <a:ea typeface="+mj-ea"/>
                <a:cs typeface="+mj-cs"/>
              </a:defRPr>
            </a:lvl1pPr>
          </a:lstStyle>
          <a:p>
            <a:pPr>
              <a:lnSpc>
                <a:spcPct val="90000"/>
              </a:lnSpc>
            </a:pPr>
            <a:r>
              <a:rPr lang="en-US" sz="4800" i="1">
                <a:solidFill>
                  <a:srgbClr val="BC1F52"/>
                </a:solidFill>
              </a:rPr>
              <a:t>Trustees Play A Key Role</a:t>
            </a:r>
          </a:p>
        </p:txBody>
      </p:sp>
      <p:sp>
        <p:nvSpPr>
          <p:cNvPr id="3" name="Slide Number Placeholder 2"/>
          <p:cNvSpPr>
            <a:spLocks noGrp="1"/>
          </p:cNvSpPr>
          <p:nvPr>
            <p:ph type="sldNum" sz="quarter" idx="10"/>
          </p:nvPr>
        </p:nvSpPr>
        <p:spPr/>
        <p:txBody>
          <a:bodyPr/>
          <a:lstStyle/>
          <a:p>
            <a:fld id="{95FDE913-508A-8F41-B74F-DB06C609F153}" type="slidenum">
              <a:rPr lang="en-US" smtClean="0"/>
              <a:t>27</a:t>
            </a:fld>
            <a:endParaRPr lang="en-US"/>
          </a:p>
        </p:txBody>
      </p:sp>
    </p:spTree>
    <p:extLst>
      <p:ext uri="{BB962C8B-B14F-4D97-AF65-F5344CB8AC3E}">
        <p14:creationId xmlns:p14="http://schemas.microsoft.com/office/powerpoint/2010/main" val="2202760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87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35339"/>
            <a:ext cx="9144000" cy="88958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i="1">
                <a:solidFill>
                  <a:srgbClr val="BC1F52"/>
                </a:solidFill>
                <a:latin typeface="Calibri" panose="020F0502020204030204" pitchFamily="34" charset="0"/>
                <a:cs typeface="Arial" panose="020B0604020202020204" pitchFamily="34" charset="0"/>
              </a:rPr>
              <a:t>The Role of the Board of Trustees</a:t>
            </a:r>
          </a:p>
        </p:txBody>
      </p:sp>
      <p:sp>
        <p:nvSpPr>
          <p:cNvPr id="6" name="Content Placeholder 2"/>
          <p:cNvSpPr>
            <a:spLocks noGrp="1"/>
          </p:cNvSpPr>
          <p:nvPr>
            <p:ph idx="1"/>
          </p:nvPr>
        </p:nvSpPr>
        <p:spPr>
          <a:xfrm>
            <a:off x="782332" y="1258723"/>
            <a:ext cx="7666446" cy="5066306"/>
          </a:xfrm>
        </p:spPr>
        <p:txBody>
          <a:bodyPr/>
          <a:lstStyle/>
          <a:p>
            <a:pPr marL="0" lvl="0" indent="0">
              <a:buNone/>
            </a:pPr>
            <a:endParaRPr lang="en-US" sz="2400" b="1"/>
          </a:p>
          <a:p>
            <a:endParaRPr lang="en-US" b="1"/>
          </a:p>
        </p:txBody>
      </p:sp>
      <p:sp>
        <p:nvSpPr>
          <p:cNvPr id="3" name="Slide Number Placeholder 2"/>
          <p:cNvSpPr>
            <a:spLocks noGrp="1"/>
          </p:cNvSpPr>
          <p:nvPr>
            <p:ph type="sldNum" sz="quarter" idx="10"/>
          </p:nvPr>
        </p:nvSpPr>
        <p:spPr/>
        <p:txBody>
          <a:bodyPr/>
          <a:lstStyle/>
          <a:p>
            <a:fld id="{95FDE913-508A-8F41-B74F-DB06C609F153}" type="slidenum">
              <a:rPr lang="en-US" smtClean="0"/>
              <a:t>3</a:t>
            </a:fld>
            <a:endParaRPr lang="en-US"/>
          </a:p>
        </p:txBody>
      </p:sp>
      <p:pic>
        <p:nvPicPr>
          <p:cNvPr id="8" name="Graphic 7" descr="Classroom with solid fill">
            <a:extLst>
              <a:ext uri="{FF2B5EF4-FFF2-40B4-BE49-F238E27FC236}">
                <a16:creationId xmlns:a16="http://schemas.microsoft.com/office/drawing/2014/main" id="{1DA4ECFA-A7C7-4720-4980-799BF65BD6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4186" y="1569692"/>
            <a:ext cx="1418896" cy="1418896"/>
          </a:xfrm>
          <a:prstGeom prst="rect">
            <a:avLst/>
          </a:prstGeom>
        </p:spPr>
      </p:pic>
      <p:pic>
        <p:nvPicPr>
          <p:cNvPr id="10" name="Graphic 9" descr="Bank with solid fill">
            <a:extLst>
              <a:ext uri="{FF2B5EF4-FFF2-40B4-BE49-F238E27FC236}">
                <a16:creationId xmlns:a16="http://schemas.microsoft.com/office/drawing/2014/main" id="{4587AF1E-693E-1FDF-A655-5D10A2065E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3470" y="1569692"/>
            <a:ext cx="1418896" cy="1418896"/>
          </a:xfrm>
          <a:prstGeom prst="rect">
            <a:avLst/>
          </a:prstGeom>
        </p:spPr>
      </p:pic>
      <p:graphicFrame>
        <p:nvGraphicFramePr>
          <p:cNvPr id="7" name="Table 6">
            <a:extLst>
              <a:ext uri="{FF2B5EF4-FFF2-40B4-BE49-F238E27FC236}">
                <a16:creationId xmlns:a16="http://schemas.microsoft.com/office/drawing/2014/main" id="{C6A7A4BC-381D-2D06-7ED5-AF9A17CBB128}"/>
              </a:ext>
            </a:extLst>
          </p:cNvPr>
          <p:cNvGraphicFramePr>
            <a:graphicFrameLocks noGrp="1"/>
          </p:cNvGraphicFramePr>
          <p:nvPr>
            <p:extLst>
              <p:ext uri="{D42A27DB-BD31-4B8C-83A1-F6EECF244321}">
                <p14:modId xmlns:p14="http://schemas.microsoft.com/office/powerpoint/2010/main" val="1302844301"/>
              </p:ext>
            </p:extLst>
          </p:nvPr>
        </p:nvGraphicFramePr>
        <p:xfrm>
          <a:off x="782332" y="2988588"/>
          <a:ext cx="7666446" cy="2946400"/>
        </p:xfrm>
        <a:graphic>
          <a:graphicData uri="http://schemas.openxmlformats.org/drawingml/2006/table">
            <a:tbl>
              <a:tblPr firstRow="1" bandRow="1">
                <a:tableStyleId>{5C22544A-7EE6-4342-B048-85BDC9FD1C3A}</a:tableStyleId>
              </a:tblPr>
              <a:tblGrid>
                <a:gridCol w="2555482">
                  <a:extLst>
                    <a:ext uri="{9D8B030D-6E8A-4147-A177-3AD203B41FA5}">
                      <a16:colId xmlns:a16="http://schemas.microsoft.com/office/drawing/2014/main" val="923673413"/>
                    </a:ext>
                  </a:extLst>
                </a:gridCol>
                <a:gridCol w="2555482">
                  <a:extLst>
                    <a:ext uri="{9D8B030D-6E8A-4147-A177-3AD203B41FA5}">
                      <a16:colId xmlns:a16="http://schemas.microsoft.com/office/drawing/2014/main" val="553239956"/>
                    </a:ext>
                  </a:extLst>
                </a:gridCol>
                <a:gridCol w="2555482">
                  <a:extLst>
                    <a:ext uri="{9D8B030D-6E8A-4147-A177-3AD203B41FA5}">
                      <a16:colId xmlns:a16="http://schemas.microsoft.com/office/drawing/2014/main" val="2866570545"/>
                    </a:ext>
                  </a:extLst>
                </a:gridCol>
              </a:tblGrid>
              <a:tr h="370840">
                <a:tc>
                  <a:txBody>
                    <a:bodyPr/>
                    <a:lstStyle/>
                    <a:p>
                      <a:pPr algn="ctr"/>
                      <a:r>
                        <a:rPr lang="en-US" sz="2800">
                          <a:solidFill>
                            <a:srgbClr val="F8F8F8"/>
                          </a:solidFill>
                        </a:rPr>
                        <a:t>OPERATING</a:t>
                      </a:r>
                    </a:p>
                  </a:txBody>
                  <a:tcPr/>
                </a:tc>
                <a:tc>
                  <a:txBody>
                    <a:bodyPr/>
                    <a:lstStyle/>
                    <a:p>
                      <a:pPr algn="ctr"/>
                      <a:r>
                        <a:rPr lang="en-US" sz="2800" b="1" kern="1200">
                          <a:solidFill>
                            <a:srgbClr val="F8F8F8"/>
                          </a:solidFill>
                          <a:latin typeface="+mn-lt"/>
                          <a:ea typeface="+mn-ea"/>
                          <a:cs typeface="+mn-cs"/>
                        </a:rPr>
                        <a:t>CAPITAL</a:t>
                      </a:r>
                    </a:p>
                  </a:txBody>
                  <a:tcPr/>
                </a:tc>
                <a:tc>
                  <a:txBody>
                    <a:bodyPr/>
                    <a:lstStyle/>
                    <a:p>
                      <a:pPr algn="ctr"/>
                      <a:r>
                        <a:rPr lang="en-US" sz="2800" b="1" kern="1200">
                          <a:solidFill>
                            <a:srgbClr val="F8F8F8"/>
                          </a:solidFill>
                          <a:latin typeface="+mn-lt"/>
                          <a:ea typeface="+mn-ea"/>
                          <a:cs typeface="+mn-cs"/>
                        </a:rPr>
                        <a:t>OVERALL</a:t>
                      </a:r>
                    </a:p>
                  </a:txBody>
                  <a:tcPr/>
                </a:tc>
                <a:extLst>
                  <a:ext uri="{0D108BD9-81ED-4DB2-BD59-A6C34878D82A}">
                    <a16:rowId xmlns:a16="http://schemas.microsoft.com/office/drawing/2014/main" val="2043446227"/>
                  </a:ext>
                </a:extLst>
              </a:tr>
              <a:tr h="424128">
                <a:tc>
                  <a:txBody>
                    <a:bodyPr/>
                    <a:lstStyle/>
                    <a:p>
                      <a:pPr algn="ctr"/>
                      <a:r>
                        <a:rPr lang="en-US" sz="2400" b="1"/>
                        <a:t>All-Funds </a:t>
                      </a:r>
                    </a:p>
                    <a:p>
                      <a:pPr algn="ctr"/>
                      <a:r>
                        <a:rPr lang="en-US" sz="2400" b="1"/>
                        <a:t>Budget</a:t>
                      </a:r>
                    </a:p>
                  </a:txBody>
                  <a:tcPr/>
                </a:tc>
                <a:tc>
                  <a:txBody>
                    <a:bodyPr/>
                    <a:lstStyle/>
                    <a:p>
                      <a:pPr algn="ctr"/>
                      <a:r>
                        <a:rPr lang="en-US" sz="2400" b="1" kern="1200">
                          <a:solidFill>
                            <a:schemeClr val="dk1"/>
                          </a:solidFill>
                          <a:latin typeface="+mn-lt"/>
                          <a:ea typeface="+mn-ea"/>
                          <a:cs typeface="+mn-cs"/>
                        </a:rPr>
                        <a:t>Advanced Planning Approval</a:t>
                      </a:r>
                    </a:p>
                  </a:txBody>
                  <a:tcPr/>
                </a:tc>
                <a:tc>
                  <a:txBody>
                    <a:bodyPr/>
                    <a:lstStyle/>
                    <a:p>
                      <a:pPr algn="ctr"/>
                      <a:r>
                        <a:rPr lang="en-US" sz="2400" b="1" kern="1200">
                          <a:solidFill>
                            <a:schemeClr val="dk1"/>
                          </a:solidFill>
                          <a:latin typeface="+mn-lt"/>
                          <a:ea typeface="+mn-ea"/>
                          <a:cs typeface="+mn-cs"/>
                        </a:rPr>
                        <a:t>Monitoring Financial Health</a:t>
                      </a:r>
                    </a:p>
                  </a:txBody>
                  <a:tcPr/>
                </a:tc>
                <a:extLst>
                  <a:ext uri="{0D108BD9-81ED-4DB2-BD59-A6C34878D82A}">
                    <a16:rowId xmlns:a16="http://schemas.microsoft.com/office/drawing/2014/main" val="339431946"/>
                  </a:ext>
                </a:extLst>
              </a:tr>
              <a:tr h="370840">
                <a:tc gridSpan="3">
                  <a:txBody>
                    <a:bodyPr/>
                    <a:lstStyle/>
                    <a:p>
                      <a:pPr algn="ctr">
                        <a:spcBef>
                          <a:spcPts val="0"/>
                        </a:spcBef>
                        <a:spcAft>
                          <a:spcPts val="0"/>
                        </a:spcAft>
                      </a:pPr>
                      <a:endParaRPr lang="en-US" sz="1000" b="1" i="1">
                        <a:solidFill>
                          <a:srgbClr val="000000"/>
                        </a:solidFill>
                      </a:endParaRPr>
                    </a:p>
                    <a:p>
                      <a:pPr algn="ctr">
                        <a:spcBef>
                          <a:spcPts val="0"/>
                        </a:spcBef>
                        <a:spcAft>
                          <a:spcPts val="800"/>
                        </a:spcAft>
                      </a:pPr>
                      <a:r>
                        <a:rPr lang="en-US" sz="2200" b="1" i="1">
                          <a:solidFill>
                            <a:srgbClr val="000000"/>
                          </a:solidFill>
                        </a:rPr>
                        <a:t>What is your responsibility as a trustee?</a:t>
                      </a:r>
                    </a:p>
                    <a:p>
                      <a:pPr algn="ctr">
                        <a:spcAft>
                          <a:spcPts val="800"/>
                        </a:spcAft>
                      </a:pPr>
                      <a:r>
                        <a:rPr lang="en-US" sz="2200" b="1" i="1">
                          <a:solidFill>
                            <a:srgbClr val="000000"/>
                          </a:solidFill>
                        </a:rPr>
                        <a:t>How do financial decisions impact our strategic goals?</a:t>
                      </a:r>
                    </a:p>
                    <a:p>
                      <a:pPr algn="ctr">
                        <a:spcAft>
                          <a:spcPts val="0"/>
                        </a:spcAft>
                      </a:pPr>
                      <a:r>
                        <a:rPr lang="en-US" sz="2200" b="1" i="1">
                          <a:solidFill>
                            <a:srgbClr val="000000"/>
                          </a:solidFill>
                        </a:rPr>
                        <a:t>What questions should you be asking?</a:t>
                      </a:r>
                    </a:p>
                    <a:p>
                      <a:pPr algn="ctr">
                        <a:spcAft>
                          <a:spcPts val="0"/>
                        </a:spcAft>
                      </a:pPr>
                      <a:endParaRPr lang="en-US" sz="1000" b="1" i="1">
                        <a:solidFill>
                          <a:srgbClr val="000000"/>
                        </a:solidFill>
                      </a:endParaRPr>
                    </a:p>
                  </a:txBody>
                  <a:tcPr/>
                </a:tc>
                <a:tc hMerge="1">
                  <a:txBody>
                    <a:bodyPr/>
                    <a:lstStyle/>
                    <a:p>
                      <a:pPr algn="ctr"/>
                      <a:endParaRPr lang="en-US" sz="2600" b="1" kern="1200">
                        <a:solidFill>
                          <a:schemeClr val="dk1"/>
                        </a:solidFill>
                        <a:latin typeface="+mn-lt"/>
                        <a:ea typeface="+mn-ea"/>
                        <a:cs typeface="+mn-cs"/>
                      </a:endParaRPr>
                    </a:p>
                  </a:txBody>
                  <a:tcPr/>
                </a:tc>
                <a:tc hMerge="1">
                  <a:txBody>
                    <a:bodyPr/>
                    <a:lstStyle/>
                    <a:p>
                      <a:pPr algn="ctr">
                        <a:spcAft>
                          <a:spcPts val="0"/>
                        </a:spcAft>
                      </a:pPr>
                      <a:endParaRPr lang="en-US" sz="1000" b="1" i="1">
                        <a:solidFill>
                          <a:srgbClr val="000000"/>
                        </a:solidFill>
                      </a:endParaRPr>
                    </a:p>
                  </a:txBody>
                  <a:tcPr/>
                </a:tc>
                <a:extLst>
                  <a:ext uri="{0D108BD9-81ED-4DB2-BD59-A6C34878D82A}">
                    <a16:rowId xmlns:a16="http://schemas.microsoft.com/office/drawing/2014/main" val="3450434873"/>
                  </a:ext>
                </a:extLst>
              </a:tr>
            </a:tbl>
          </a:graphicData>
        </a:graphic>
      </p:graphicFrame>
      <p:pic>
        <p:nvPicPr>
          <p:cNvPr id="2" name="Graphic 1" descr="Bar graph with upward trend with solid fill">
            <a:extLst>
              <a:ext uri="{FF2B5EF4-FFF2-40B4-BE49-F238E27FC236}">
                <a16:creationId xmlns:a16="http://schemas.microsoft.com/office/drawing/2014/main" id="{0A1DD485-B5B6-AA2A-F0C8-DF5350C23D4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232754" y="1581318"/>
            <a:ext cx="1418896" cy="1418896"/>
          </a:xfrm>
          <a:prstGeom prst="rect">
            <a:avLst/>
          </a:prstGeom>
        </p:spPr>
      </p:pic>
    </p:spTree>
    <p:extLst>
      <p:ext uri="{BB962C8B-B14F-4D97-AF65-F5344CB8AC3E}">
        <p14:creationId xmlns:p14="http://schemas.microsoft.com/office/powerpoint/2010/main" val="206061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5B463-0ECA-4DF7-0F46-9D27EA2C8E01}"/>
            </a:ext>
          </a:extLst>
        </p:cNvPr>
        <p:cNvGrpSpPr/>
        <p:nvPr/>
      </p:nvGrpSpPr>
      <p:grpSpPr>
        <a:xfrm>
          <a:off x="0" y="0"/>
          <a:ext cx="0" cy="0"/>
          <a:chOff x="0" y="0"/>
          <a:chExt cx="0" cy="0"/>
        </a:xfrm>
      </p:grpSpPr>
      <p:sp>
        <p:nvSpPr>
          <p:cNvPr id="9" name="Rectangle 2">
            <a:extLst>
              <a:ext uri="{FF2B5EF4-FFF2-40B4-BE49-F238E27FC236}">
                <a16:creationId xmlns:a16="http://schemas.microsoft.com/office/drawing/2014/main" id="{7512E5F9-307B-1377-5F0F-9243CF33A6CE}"/>
              </a:ext>
            </a:extLst>
          </p:cNvPr>
          <p:cNvSpPr txBox="1">
            <a:spLocks noChangeArrowheads="1"/>
          </p:cNvSpPr>
          <p:nvPr/>
        </p:nvSpPr>
        <p:spPr>
          <a:xfrm>
            <a:off x="1366055" y="2446784"/>
            <a:ext cx="6411890" cy="1964431"/>
          </a:xfrm>
          <a:prstGeom prst="rect">
            <a:avLst/>
          </a:prstGeom>
          <a:solidFill>
            <a:srgbClr val="0F4876"/>
          </a:solidFill>
          <a:ln w="28575">
            <a:solidFill>
              <a:srgbClr val="0F4876"/>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i="1" cap="small">
                <a:solidFill>
                  <a:srgbClr val="FEC524"/>
                </a:solidFill>
                <a:latin typeface="+mn-lt"/>
                <a:cs typeface="Arial" pitchFamily="34" charset="0"/>
              </a:rPr>
              <a:t>Operating: </a:t>
            </a:r>
            <a:br>
              <a:rPr lang="en-US" sz="5400" b="1" i="1" cap="small">
                <a:solidFill>
                  <a:srgbClr val="FEC524"/>
                </a:solidFill>
                <a:latin typeface="+mn-lt"/>
                <a:cs typeface="Arial" pitchFamily="34" charset="0"/>
              </a:rPr>
            </a:br>
            <a:r>
              <a:rPr lang="en-US" sz="5400" b="1" i="1" cap="small">
                <a:solidFill>
                  <a:srgbClr val="FEC524"/>
                </a:solidFill>
                <a:latin typeface="+mn-lt"/>
                <a:cs typeface="Arial" pitchFamily="34" charset="0"/>
              </a:rPr>
              <a:t>All-Funds Budget</a:t>
            </a:r>
            <a:endParaRPr lang="en-US" sz="4000" b="1" i="1" cap="small">
              <a:solidFill>
                <a:srgbClr val="FEC524"/>
              </a:solidFill>
              <a:latin typeface="+mn-lt"/>
              <a:cs typeface="Arial" pitchFamily="34" charset="0"/>
            </a:endParaRPr>
          </a:p>
        </p:txBody>
      </p:sp>
      <p:sp>
        <p:nvSpPr>
          <p:cNvPr id="2" name="Slide Number Placeholder 1">
            <a:extLst>
              <a:ext uri="{FF2B5EF4-FFF2-40B4-BE49-F238E27FC236}">
                <a16:creationId xmlns:a16="http://schemas.microsoft.com/office/drawing/2014/main" id="{776150FC-888D-3BCF-99E4-BFAE04CAFF8A}"/>
              </a:ext>
            </a:extLst>
          </p:cNvPr>
          <p:cNvSpPr>
            <a:spLocks noGrp="1"/>
          </p:cNvSpPr>
          <p:nvPr>
            <p:ph type="sldNum" sz="quarter" idx="10"/>
          </p:nvPr>
        </p:nvSpPr>
        <p:spPr/>
        <p:txBody>
          <a:bodyPr/>
          <a:lstStyle/>
          <a:p>
            <a:fld id="{95FDE913-508A-8F41-B74F-DB06C609F153}" type="slidenum">
              <a:rPr lang="en-US" smtClean="0"/>
              <a:t>4</a:t>
            </a:fld>
            <a:endParaRPr lang="en-US"/>
          </a:p>
        </p:txBody>
      </p:sp>
    </p:spTree>
    <p:extLst>
      <p:ext uri="{BB962C8B-B14F-4D97-AF65-F5344CB8AC3E}">
        <p14:creationId xmlns:p14="http://schemas.microsoft.com/office/powerpoint/2010/main" val="78772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57880" y="1158332"/>
            <a:ext cx="5628238" cy="4345890"/>
            <a:chOff x="1803163" y="2043585"/>
            <a:chExt cx="3635883" cy="3305524"/>
          </a:xfrm>
        </p:grpSpPr>
        <p:sp>
          <p:nvSpPr>
            <p:cNvPr id="18" name="Rectangle 17"/>
            <p:cNvSpPr/>
            <p:nvPr/>
          </p:nvSpPr>
          <p:spPr>
            <a:xfrm>
              <a:off x="1803163" y="2043585"/>
              <a:ext cx="3635883" cy="3305524"/>
            </a:xfrm>
            <a:prstGeom prst="rect">
              <a:avLst/>
            </a:prstGeom>
            <a:solidFill>
              <a:srgbClr val="FEC524"/>
            </a:solidFill>
          </p:spPr>
          <p:style>
            <a:lnRef idx="1">
              <a:schemeClr val="accent3"/>
            </a:lnRef>
            <a:fillRef idx="3">
              <a:schemeClr val="accent3"/>
            </a:fillRef>
            <a:effectRef idx="2">
              <a:schemeClr val="accent3"/>
            </a:effectRef>
            <a:fontRef idx="minor">
              <a:schemeClr val="lt1"/>
            </a:fontRef>
          </p:style>
          <p:txBody>
            <a:bodyPr anchor="ctr"/>
            <a:lstStyle/>
            <a:p>
              <a:pPr defTabSz="342900">
                <a:defRPr/>
              </a:pPr>
              <a:endParaRPr lang="en-US" sz="1350">
                <a:solidFill>
                  <a:prstClr val="white"/>
                </a:solidFill>
              </a:endParaRPr>
            </a:p>
          </p:txBody>
        </p:sp>
        <p:sp>
          <p:nvSpPr>
            <p:cNvPr id="20" name="TextBox 19"/>
            <p:cNvSpPr txBox="1"/>
            <p:nvPr/>
          </p:nvSpPr>
          <p:spPr>
            <a:xfrm>
              <a:off x="2744055" y="2044093"/>
              <a:ext cx="1764096" cy="30432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342900"/>
              <a:r>
                <a:rPr lang="en-US" sz="2000" b="1">
                  <a:solidFill>
                    <a:srgbClr val="FFFFFF"/>
                  </a:solidFill>
                  <a:cs typeface="Arial" panose="020B0604020202020204" pitchFamily="34" charset="0"/>
                </a:rPr>
                <a:t>Institution</a:t>
              </a:r>
            </a:p>
          </p:txBody>
        </p:sp>
        <p:sp>
          <p:nvSpPr>
            <p:cNvPr id="23" name="Rounded Rectangle 22"/>
            <p:cNvSpPr/>
            <p:nvPr/>
          </p:nvSpPr>
          <p:spPr>
            <a:xfrm>
              <a:off x="1894463" y="2388441"/>
              <a:ext cx="1640729" cy="2765007"/>
            </a:xfrm>
            <a:prstGeom prst="roundRect">
              <a:avLst/>
            </a:prstGeom>
            <a:solidFill>
              <a:srgbClr val="DBE2E9"/>
            </a:solidFill>
            <a:ln>
              <a:solidFill>
                <a:srgbClr val="0F4876"/>
              </a:solidFill>
            </a:ln>
          </p:spPr>
          <p:style>
            <a:lnRef idx="3">
              <a:schemeClr val="lt1"/>
            </a:lnRef>
            <a:fillRef idx="1">
              <a:schemeClr val="accent3"/>
            </a:fillRef>
            <a:effectRef idx="1">
              <a:schemeClr val="accent3"/>
            </a:effectRef>
            <a:fontRef idx="minor">
              <a:schemeClr val="lt1"/>
            </a:fontRef>
          </p:style>
          <p:txBody>
            <a:bodyPr rIns="0" anchor="t"/>
            <a:lstStyle/>
            <a:p>
              <a:pPr defTabSz="342900">
                <a:defRPr/>
              </a:pPr>
              <a:endParaRPr lang="en-US" b="1">
                <a:solidFill>
                  <a:schemeClr val="tx1"/>
                </a:solidFill>
                <a:cs typeface="Arial" panose="020B0604020202020204" pitchFamily="34" charset="0"/>
              </a:endParaRPr>
            </a:p>
            <a:p>
              <a:pPr defTabSz="342900">
                <a:defRPr/>
              </a:pPr>
              <a:endParaRPr lang="en-US" b="1">
                <a:solidFill>
                  <a:schemeClr val="tx1"/>
                </a:solidFill>
                <a:cs typeface="Arial" panose="020B0604020202020204" pitchFamily="34" charset="0"/>
              </a:endParaRPr>
            </a:p>
            <a:p>
              <a:pPr defTabSz="342900">
                <a:defRPr/>
              </a:pPr>
              <a:endParaRPr lang="en-US" sz="600" b="1">
                <a:solidFill>
                  <a:schemeClr val="tx1"/>
                </a:solidFill>
                <a:cs typeface="Arial" panose="020B0604020202020204" pitchFamily="34" charset="0"/>
              </a:endParaRPr>
            </a:p>
            <a:p>
              <a:pPr defTabSz="342900">
                <a:defRPr/>
              </a:pPr>
              <a:endParaRPr lang="en-US" b="1">
                <a:solidFill>
                  <a:schemeClr val="tx1"/>
                </a:solidFill>
                <a:cs typeface="Arial" panose="020B0604020202020204" pitchFamily="34" charset="0"/>
              </a:endParaRPr>
            </a:p>
            <a:p>
              <a:pPr defTabSz="342900">
                <a:defRPr/>
              </a:pPr>
              <a:endParaRPr lang="en-US" b="1">
                <a:solidFill>
                  <a:schemeClr val="tx1"/>
                </a:solidFill>
                <a:cs typeface="Arial" panose="020B0604020202020204" pitchFamily="34" charset="0"/>
              </a:endParaRPr>
            </a:p>
            <a:p>
              <a:pPr defTabSz="342900">
                <a:defRPr/>
              </a:pPr>
              <a:endParaRPr lang="en-US" b="1">
                <a:solidFill>
                  <a:schemeClr val="tx1"/>
                </a:solidFill>
                <a:cs typeface="Arial" panose="020B0604020202020204" pitchFamily="34" charset="0"/>
              </a:endParaRPr>
            </a:p>
          </p:txBody>
        </p:sp>
        <p:sp>
          <p:nvSpPr>
            <p:cNvPr id="25" name="Rounded Rectangle 24"/>
            <p:cNvSpPr/>
            <p:nvPr/>
          </p:nvSpPr>
          <p:spPr>
            <a:xfrm>
              <a:off x="3676870" y="2388441"/>
              <a:ext cx="1640729" cy="2765007"/>
            </a:xfrm>
            <a:prstGeom prst="roundRect">
              <a:avLst/>
            </a:prstGeom>
            <a:solidFill>
              <a:srgbClr val="DBE2E9"/>
            </a:solidFill>
            <a:ln>
              <a:solidFill>
                <a:srgbClr val="0F4876"/>
              </a:solidFill>
            </a:ln>
          </p:spPr>
          <p:style>
            <a:lnRef idx="3">
              <a:schemeClr val="lt1"/>
            </a:lnRef>
            <a:fillRef idx="1">
              <a:schemeClr val="accent3"/>
            </a:fillRef>
            <a:effectRef idx="1">
              <a:schemeClr val="accent3"/>
            </a:effectRef>
            <a:fontRef idx="minor">
              <a:schemeClr val="lt1"/>
            </a:fontRef>
          </p:style>
          <p:txBody>
            <a:bodyPr anchor="t"/>
            <a:lstStyle/>
            <a:p>
              <a:pPr algn="ctr" defTabSz="342900">
                <a:defRPr/>
              </a:pPr>
              <a:endParaRPr lang="en-US" b="1">
                <a:solidFill>
                  <a:schemeClr val="accent5"/>
                </a:solidFill>
                <a:cs typeface="Arial" panose="020B0604020202020204" pitchFamily="34" charset="0"/>
              </a:endParaRPr>
            </a:p>
            <a:p>
              <a:pPr defTabSz="342900">
                <a:defRPr/>
              </a:pPr>
              <a:endParaRPr lang="en-US" b="1">
                <a:solidFill>
                  <a:schemeClr val="tx1"/>
                </a:solidFill>
                <a:cs typeface="Arial" panose="020B0604020202020204" pitchFamily="34" charset="0"/>
              </a:endParaRPr>
            </a:p>
            <a:p>
              <a:pPr defTabSz="342900">
                <a:defRPr/>
              </a:pPr>
              <a:endParaRPr lang="en-US" b="1">
                <a:solidFill>
                  <a:schemeClr val="tx1"/>
                </a:solidFill>
                <a:cs typeface="Arial" panose="020B0604020202020204" pitchFamily="34" charset="0"/>
              </a:endParaRPr>
            </a:p>
            <a:p>
              <a:pPr defTabSz="342900">
                <a:defRPr/>
              </a:pPr>
              <a:endParaRPr lang="en-US" sz="800" b="1">
                <a:solidFill>
                  <a:schemeClr val="tx1"/>
                </a:solidFill>
                <a:cs typeface="Arial" panose="020B0604020202020204" pitchFamily="34" charset="0"/>
              </a:endParaRPr>
            </a:p>
            <a:p>
              <a:pPr defTabSz="342900">
                <a:defRPr/>
              </a:pPr>
              <a:endParaRPr lang="en-US" b="1">
                <a:solidFill>
                  <a:schemeClr val="tx1"/>
                </a:solidFill>
                <a:cs typeface="Arial" panose="020B0604020202020204" pitchFamily="34" charset="0"/>
              </a:endParaRPr>
            </a:p>
            <a:p>
              <a:pPr defTabSz="342900">
                <a:defRPr/>
              </a:pPr>
              <a:endParaRPr lang="en-US" b="1">
                <a:solidFill>
                  <a:schemeClr val="tx1"/>
                </a:solidFill>
                <a:cs typeface="Arial" panose="020B0604020202020204" pitchFamily="34" charset="0"/>
              </a:endParaRPr>
            </a:p>
            <a:p>
              <a:pPr defTabSz="342900">
                <a:defRPr/>
              </a:pPr>
              <a:endParaRPr lang="en-US" b="1">
                <a:solidFill>
                  <a:schemeClr val="tx1"/>
                </a:solidFill>
                <a:cs typeface="Arial" panose="020B0604020202020204" pitchFamily="34" charset="0"/>
              </a:endParaRPr>
            </a:p>
          </p:txBody>
        </p:sp>
      </p:grpSp>
      <p:sp>
        <p:nvSpPr>
          <p:cNvPr id="21" name="Rectangle 2"/>
          <p:cNvSpPr txBox="1">
            <a:spLocks noChangeArrowheads="1"/>
          </p:cNvSpPr>
          <p:nvPr/>
        </p:nvSpPr>
        <p:spPr>
          <a:xfrm>
            <a:off x="0" y="40820"/>
            <a:ext cx="9143999" cy="876364"/>
          </a:xfrm>
          <a:prstGeom prst="rect">
            <a:avLst/>
          </a:prstGeom>
          <a:ln w="9525"/>
        </p:spPr>
        <p:txBody>
          <a:bodyPr vert="horz" lIns="91440" tIns="45720" rIns="91440" bIns="45720" rtlCol="0" anchor="ctr">
            <a:noAutofit/>
          </a:bodyPr>
          <a:lstStyle>
            <a:lvl1pPr algn="ctr" defTabSz="457200" rtl="0" eaLnBrk="1" latinLnBrk="0" hangingPunct="1">
              <a:spcBef>
                <a:spcPct val="0"/>
              </a:spcBef>
              <a:buNone/>
              <a:defRPr sz="3200" b="1" kern="1200" baseline="0">
                <a:solidFill>
                  <a:schemeClr val="tx1"/>
                </a:solidFill>
                <a:latin typeface="+mj-lt"/>
                <a:ea typeface="+mj-ea"/>
                <a:cs typeface="+mj-cs"/>
              </a:defRPr>
            </a:lvl1pPr>
          </a:lstStyle>
          <a:p>
            <a:pPr>
              <a:lnSpc>
                <a:spcPct val="90000"/>
              </a:lnSpc>
            </a:pPr>
            <a:r>
              <a:rPr lang="en-US" sz="4000" i="1">
                <a:solidFill>
                  <a:srgbClr val="BC1F52"/>
                </a:solidFill>
              </a:rPr>
              <a:t>Funds Have Different Sources and Uses</a:t>
            </a:r>
          </a:p>
        </p:txBody>
      </p:sp>
      <p:sp>
        <p:nvSpPr>
          <p:cNvPr id="2" name="Slide Number Placeholder 1"/>
          <p:cNvSpPr>
            <a:spLocks noGrp="1"/>
          </p:cNvSpPr>
          <p:nvPr>
            <p:ph type="sldNum" sz="quarter" idx="10"/>
          </p:nvPr>
        </p:nvSpPr>
        <p:spPr/>
        <p:txBody>
          <a:bodyPr/>
          <a:lstStyle/>
          <a:p>
            <a:fld id="{95FDE913-508A-8F41-B74F-DB06C609F153}" type="slidenum">
              <a:rPr lang="en-US" smtClean="0"/>
              <a:t>5</a:t>
            </a:fld>
            <a:endParaRPr lang="en-US"/>
          </a:p>
        </p:txBody>
      </p:sp>
      <p:sp>
        <p:nvSpPr>
          <p:cNvPr id="3" name="TextBox 2"/>
          <p:cNvSpPr txBox="1"/>
          <p:nvPr/>
        </p:nvSpPr>
        <p:spPr>
          <a:xfrm>
            <a:off x="7527448" y="5564329"/>
            <a:ext cx="1298974" cy="707886"/>
          </a:xfrm>
          <a:prstGeom prst="rect">
            <a:avLst/>
          </a:prstGeom>
          <a:noFill/>
        </p:spPr>
        <p:txBody>
          <a:bodyPr wrap="square" rtlCol="0">
            <a:spAutoFit/>
          </a:bodyPr>
          <a:lstStyle/>
          <a:p>
            <a:pPr algn="ctr"/>
            <a:r>
              <a:rPr lang="en-US" sz="2000" b="1"/>
              <a:t>More Flexibility</a:t>
            </a:r>
          </a:p>
        </p:txBody>
      </p:sp>
      <p:sp>
        <p:nvSpPr>
          <p:cNvPr id="24" name="TextBox 23"/>
          <p:cNvSpPr txBox="1"/>
          <p:nvPr/>
        </p:nvSpPr>
        <p:spPr>
          <a:xfrm>
            <a:off x="124006" y="5489894"/>
            <a:ext cx="1462355" cy="707886"/>
          </a:xfrm>
          <a:prstGeom prst="rect">
            <a:avLst/>
          </a:prstGeom>
          <a:noFill/>
        </p:spPr>
        <p:txBody>
          <a:bodyPr wrap="square" rtlCol="0">
            <a:spAutoFit/>
          </a:bodyPr>
          <a:lstStyle/>
          <a:p>
            <a:pPr algn="ctr"/>
            <a:r>
              <a:rPr lang="en-US" sz="2000" b="1">
                <a:solidFill>
                  <a:schemeClr val="tx2"/>
                </a:solidFill>
              </a:rPr>
              <a:t>More State Support</a:t>
            </a:r>
          </a:p>
        </p:txBody>
      </p:sp>
      <p:sp>
        <p:nvSpPr>
          <p:cNvPr id="5" name="Left-Right Arrow 4"/>
          <p:cNvSpPr/>
          <p:nvPr/>
        </p:nvSpPr>
        <p:spPr>
          <a:xfrm>
            <a:off x="1586361" y="5728334"/>
            <a:ext cx="5986752" cy="251898"/>
          </a:xfrm>
          <a:prstGeom prst="leftRightArrow">
            <a:avLst/>
          </a:prstGeom>
          <a:gradFill flip="none" rotWithShape="1">
            <a:gsLst>
              <a:gs pos="0">
                <a:schemeClr val="tx2"/>
              </a:gs>
              <a:gs pos="100000">
                <a:schemeClr val="tx1"/>
              </a:gs>
            </a:gsLst>
            <a:lin ang="0" scaled="1"/>
            <a:tileRect/>
          </a:gradFill>
        </p:spPr>
        <p:txBody>
          <a:bodyPr wrap="square" lIns="0" tIns="0" rIns="0" bIns="0" rtlCol="0" anchor="ctr">
            <a:spAutoFit/>
          </a:bodyPr>
          <a:lstStyle/>
          <a:p>
            <a:pPr algn="r"/>
            <a:endParaRPr lang="en-US" sz="1200"/>
          </a:p>
        </p:txBody>
      </p:sp>
      <p:sp>
        <p:nvSpPr>
          <p:cNvPr id="6" name="TextBox 5">
            <a:extLst>
              <a:ext uri="{FF2B5EF4-FFF2-40B4-BE49-F238E27FC236}">
                <a16:creationId xmlns:a16="http://schemas.microsoft.com/office/drawing/2014/main" id="{6CF66B32-1671-29D8-BA06-5167D96159D0}"/>
              </a:ext>
            </a:extLst>
          </p:cNvPr>
          <p:cNvSpPr txBox="1"/>
          <p:nvPr/>
        </p:nvSpPr>
        <p:spPr>
          <a:xfrm>
            <a:off x="4710676" y="1650437"/>
            <a:ext cx="2816772" cy="3913892"/>
          </a:xfrm>
          <a:prstGeom prst="rect">
            <a:avLst/>
          </a:prstGeom>
          <a:noFill/>
        </p:spPr>
        <p:txBody>
          <a:bodyPr wrap="square" rtlCol="0">
            <a:spAutoFit/>
          </a:bodyPr>
          <a:lstStyle/>
          <a:p>
            <a:pPr algn="ctr"/>
            <a:r>
              <a:rPr lang="en-US" sz="2000" b="1">
                <a:solidFill>
                  <a:srgbClr val="0F4876"/>
                </a:solidFill>
                <a:cs typeface="Arial" panose="020B0604020202020204" pitchFamily="34" charset="0"/>
              </a:rPr>
              <a:t>Trust Funds</a:t>
            </a:r>
          </a:p>
          <a:p>
            <a:r>
              <a:rPr lang="en-US" b="1">
                <a:solidFill>
                  <a:schemeClr val="tx1"/>
                </a:solidFill>
                <a:cs typeface="Arial" panose="020B0604020202020204" pitchFamily="34" charset="0"/>
              </a:rPr>
              <a:t>Sources</a:t>
            </a:r>
          </a:p>
          <a:p>
            <a:pPr marL="128588" indent="-83344" defTabSz="342900">
              <a:buFont typeface="Arial" pitchFamily="34" charset="0"/>
              <a:buChar char="•"/>
            </a:pPr>
            <a:r>
              <a:rPr lang="en-US" sz="1800" b="1">
                <a:solidFill>
                  <a:prstClr val="black"/>
                </a:solidFill>
                <a:latin typeface="+mn-lt"/>
                <a:cs typeface="Arial" panose="020B0604020202020204" pitchFamily="34" charset="0"/>
              </a:rPr>
              <a:t>Student Fees</a:t>
            </a:r>
          </a:p>
          <a:p>
            <a:pPr marL="128588" indent="-83344" defTabSz="342900">
              <a:buFont typeface="Arial" pitchFamily="34" charset="0"/>
              <a:buChar char="•"/>
            </a:pPr>
            <a:r>
              <a:rPr lang="en-US" sz="1800" b="1">
                <a:solidFill>
                  <a:prstClr val="black"/>
                </a:solidFill>
                <a:latin typeface="+mn-lt"/>
                <a:cs typeface="Arial" panose="020B0604020202020204" pitchFamily="34" charset="0"/>
              </a:rPr>
              <a:t>Auxiliary Revenues</a:t>
            </a:r>
          </a:p>
          <a:p>
            <a:pPr marL="128588" indent="-83344" defTabSz="342900">
              <a:buFont typeface="Arial" pitchFamily="34" charset="0"/>
              <a:buChar char="•"/>
            </a:pPr>
            <a:r>
              <a:rPr lang="en-US" b="1">
                <a:solidFill>
                  <a:prstClr val="black"/>
                </a:solidFill>
                <a:cs typeface="Arial" panose="020B0604020202020204" pitchFamily="34" charset="0"/>
              </a:rPr>
              <a:t>Research Funding</a:t>
            </a:r>
            <a:endParaRPr lang="en-US" sz="1800" b="1">
              <a:solidFill>
                <a:prstClr val="black"/>
              </a:solidFill>
              <a:latin typeface="+mn-lt"/>
              <a:cs typeface="Arial" panose="020B0604020202020204" pitchFamily="34" charset="0"/>
            </a:endParaRPr>
          </a:p>
          <a:p>
            <a:endParaRPr lang="en-US" sz="1000" b="1">
              <a:solidFill>
                <a:schemeClr val="tx1"/>
              </a:solidFill>
              <a:cs typeface="Arial" panose="020B0604020202020204" pitchFamily="34" charset="0"/>
            </a:endParaRPr>
          </a:p>
          <a:p>
            <a:r>
              <a:rPr lang="en-US" b="1">
                <a:cs typeface="Arial" panose="020B0604020202020204" pitchFamily="34" charset="0"/>
              </a:rPr>
              <a:t>Uses</a:t>
            </a:r>
          </a:p>
          <a:p>
            <a:pPr marL="128588" indent="-83344" defTabSz="342900">
              <a:buFont typeface="Arial" pitchFamily="34" charset="0"/>
              <a:buChar char="•"/>
            </a:pPr>
            <a:r>
              <a:rPr lang="en-US" b="1">
                <a:solidFill>
                  <a:prstClr val="black"/>
                </a:solidFill>
                <a:cs typeface="Arial" panose="020B0604020202020204" pitchFamily="34" charset="0"/>
              </a:rPr>
              <a:t>Research</a:t>
            </a:r>
          </a:p>
          <a:p>
            <a:pPr marL="128588" indent="-83344" defTabSz="342900">
              <a:spcBef>
                <a:spcPts val="150"/>
              </a:spcBef>
              <a:buFont typeface="Arial" pitchFamily="34" charset="0"/>
              <a:buChar char="•"/>
            </a:pPr>
            <a:r>
              <a:rPr lang="en-US" b="1">
                <a:solidFill>
                  <a:prstClr val="black"/>
                </a:solidFill>
                <a:cs typeface="Arial" panose="020B0604020202020204" pitchFamily="34" charset="0"/>
              </a:rPr>
              <a:t>Financial Aid</a:t>
            </a:r>
          </a:p>
          <a:p>
            <a:pPr marL="128588" indent="-83344" defTabSz="342900">
              <a:spcBef>
                <a:spcPts val="150"/>
              </a:spcBef>
              <a:buFont typeface="Arial" pitchFamily="34" charset="0"/>
              <a:buChar char="•"/>
            </a:pPr>
            <a:r>
              <a:rPr lang="en-US" b="1">
                <a:solidFill>
                  <a:prstClr val="black"/>
                </a:solidFill>
                <a:cs typeface="Arial" panose="020B0604020202020204" pitchFamily="34" charset="0"/>
              </a:rPr>
              <a:t>Auxiliaries</a:t>
            </a:r>
          </a:p>
          <a:p>
            <a:pPr marL="365760" lvl="1" indent="-171450" defTabSz="342900">
              <a:spcBef>
                <a:spcPts val="150"/>
              </a:spcBef>
              <a:buFont typeface="Courier New" panose="02070309020205020404" pitchFamily="49" charset="0"/>
              <a:buChar char="o"/>
            </a:pPr>
            <a:r>
              <a:rPr lang="en-US" sz="1600" b="1">
                <a:solidFill>
                  <a:prstClr val="black"/>
                </a:solidFill>
                <a:cs typeface="Arial" panose="020B0604020202020204" pitchFamily="34" charset="0"/>
              </a:rPr>
              <a:t>Housing</a:t>
            </a:r>
          </a:p>
          <a:p>
            <a:pPr marL="365760" lvl="1" indent="-171450" defTabSz="342900">
              <a:spcBef>
                <a:spcPts val="150"/>
              </a:spcBef>
              <a:buFont typeface="Courier New" panose="02070309020205020404" pitchFamily="49" charset="0"/>
              <a:buChar char="o"/>
            </a:pPr>
            <a:r>
              <a:rPr lang="en-US" sz="1600" b="1">
                <a:solidFill>
                  <a:prstClr val="black"/>
                </a:solidFill>
                <a:cs typeface="Arial" panose="020B0604020202020204" pitchFamily="34" charset="0"/>
              </a:rPr>
              <a:t>Dining</a:t>
            </a:r>
          </a:p>
          <a:p>
            <a:pPr marL="365760" lvl="1" indent="-171450" defTabSz="342900">
              <a:spcBef>
                <a:spcPts val="150"/>
              </a:spcBef>
              <a:buFont typeface="Courier New" panose="02070309020205020404" pitchFamily="49" charset="0"/>
              <a:buChar char="o"/>
            </a:pPr>
            <a:r>
              <a:rPr lang="en-US" sz="1600" b="1">
                <a:solidFill>
                  <a:prstClr val="black"/>
                </a:solidFill>
                <a:cs typeface="Arial" panose="020B0604020202020204" pitchFamily="34" charset="0"/>
              </a:rPr>
              <a:t>Athletics</a:t>
            </a:r>
          </a:p>
          <a:p>
            <a:endParaRPr lang="en-US"/>
          </a:p>
        </p:txBody>
      </p:sp>
      <p:sp>
        <p:nvSpPr>
          <p:cNvPr id="7" name="TextBox 6">
            <a:extLst>
              <a:ext uri="{FF2B5EF4-FFF2-40B4-BE49-F238E27FC236}">
                <a16:creationId xmlns:a16="http://schemas.microsoft.com/office/drawing/2014/main" id="{762FEE12-CDCA-20FB-B503-F7A2F4B09FAA}"/>
              </a:ext>
            </a:extLst>
          </p:cNvPr>
          <p:cNvSpPr txBox="1"/>
          <p:nvPr/>
        </p:nvSpPr>
        <p:spPr>
          <a:xfrm>
            <a:off x="1879052" y="1650437"/>
            <a:ext cx="2559957" cy="3400931"/>
          </a:xfrm>
          <a:prstGeom prst="rect">
            <a:avLst/>
          </a:prstGeom>
          <a:noFill/>
        </p:spPr>
        <p:txBody>
          <a:bodyPr wrap="square" rtlCol="0">
            <a:spAutoFit/>
          </a:bodyPr>
          <a:lstStyle/>
          <a:p>
            <a:pPr algn="ctr"/>
            <a:r>
              <a:rPr lang="en-US" sz="2000" b="1">
                <a:solidFill>
                  <a:srgbClr val="0F4876"/>
                </a:solidFill>
                <a:cs typeface="Arial" panose="020B0604020202020204" pitchFamily="34" charset="0"/>
              </a:rPr>
              <a:t>General Fund</a:t>
            </a:r>
          </a:p>
          <a:p>
            <a:r>
              <a:rPr lang="en-US" b="1">
                <a:solidFill>
                  <a:schemeClr val="tx1"/>
                </a:solidFill>
                <a:cs typeface="Arial" panose="020B0604020202020204" pitchFamily="34" charset="0"/>
              </a:rPr>
              <a:t>Sources</a:t>
            </a:r>
          </a:p>
          <a:p>
            <a:pPr marL="128588" indent="-83344" defTabSz="342900">
              <a:buFont typeface="Arial" pitchFamily="34" charset="0"/>
              <a:buChar char="•"/>
            </a:pPr>
            <a:r>
              <a:rPr lang="en-US" b="1">
                <a:solidFill>
                  <a:prstClr val="black"/>
                </a:solidFill>
                <a:cs typeface="Arial" panose="020B0604020202020204" pitchFamily="34" charset="0"/>
              </a:rPr>
              <a:t>State Appropriation</a:t>
            </a:r>
            <a:endParaRPr lang="en-US" sz="1800" b="1">
              <a:solidFill>
                <a:prstClr val="black"/>
              </a:solidFill>
              <a:latin typeface="+mn-lt"/>
              <a:cs typeface="Arial" panose="020B0604020202020204" pitchFamily="34" charset="0"/>
            </a:endParaRPr>
          </a:p>
          <a:p>
            <a:pPr marL="128588" indent="-83344" defTabSz="342900">
              <a:buFont typeface="Arial" pitchFamily="34" charset="0"/>
              <a:buChar char="•"/>
            </a:pPr>
            <a:r>
              <a:rPr lang="en-US" sz="1800" b="1">
                <a:solidFill>
                  <a:prstClr val="black"/>
                </a:solidFill>
                <a:latin typeface="+mn-lt"/>
                <a:cs typeface="Arial" panose="020B0604020202020204" pitchFamily="34" charset="0"/>
              </a:rPr>
              <a:t>Tuition</a:t>
            </a:r>
          </a:p>
          <a:p>
            <a:endParaRPr lang="en-US" b="1">
              <a:solidFill>
                <a:schemeClr val="tx1"/>
              </a:solidFill>
              <a:cs typeface="Arial" panose="020B0604020202020204" pitchFamily="34" charset="0"/>
            </a:endParaRPr>
          </a:p>
          <a:p>
            <a:endParaRPr lang="en-US" sz="1000" b="1">
              <a:cs typeface="Arial" panose="020B0604020202020204" pitchFamily="34" charset="0"/>
            </a:endParaRPr>
          </a:p>
          <a:p>
            <a:r>
              <a:rPr lang="en-US" b="1">
                <a:cs typeface="Arial" panose="020B0604020202020204" pitchFamily="34" charset="0"/>
              </a:rPr>
              <a:t>Uses</a:t>
            </a:r>
          </a:p>
          <a:p>
            <a:pPr marL="128588" indent="-83344" defTabSz="342900">
              <a:buFont typeface="Arial" pitchFamily="34" charset="0"/>
              <a:buChar char="•"/>
            </a:pPr>
            <a:r>
              <a:rPr lang="en-US" b="1">
                <a:solidFill>
                  <a:prstClr val="black"/>
                </a:solidFill>
                <a:cs typeface="Arial" panose="020B0604020202020204" pitchFamily="34" charset="0"/>
              </a:rPr>
              <a:t>Instruction</a:t>
            </a:r>
          </a:p>
          <a:p>
            <a:pPr marL="128588" indent="-83344" defTabSz="342900">
              <a:spcBef>
                <a:spcPts val="150"/>
              </a:spcBef>
              <a:buFont typeface="Arial" pitchFamily="34" charset="0"/>
              <a:buChar char="•"/>
            </a:pPr>
            <a:r>
              <a:rPr lang="en-US" b="1">
                <a:solidFill>
                  <a:prstClr val="black"/>
                </a:solidFill>
                <a:cs typeface="Arial" panose="020B0604020202020204" pitchFamily="34" charset="0"/>
              </a:rPr>
              <a:t>Financial Aid</a:t>
            </a:r>
          </a:p>
          <a:p>
            <a:pPr marL="128588" indent="-83344" defTabSz="342900">
              <a:spcBef>
                <a:spcPts val="150"/>
              </a:spcBef>
              <a:buFont typeface="Arial" pitchFamily="34" charset="0"/>
              <a:buChar char="•"/>
            </a:pPr>
            <a:r>
              <a:rPr lang="en-US" b="1">
                <a:solidFill>
                  <a:prstClr val="black"/>
                </a:solidFill>
                <a:cs typeface="Arial" panose="020B0604020202020204" pitchFamily="34" charset="0"/>
              </a:rPr>
              <a:t>Academic &amp; Institutional Support</a:t>
            </a:r>
          </a:p>
          <a:p>
            <a:endParaRPr lang="en-US"/>
          </a:p>
        </p:txBody>
      </p:sp>
    </p:spTree>
    <p:extLst>
      <p:ext uri="{BB962C8B-B14F-4D97-AF65-F5344CB8AC3E}">
        <p14:creationId xmlns:p14="http://schemas.microsoft.com/office/powerpoint/2010/main" val="41492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A10B83CB-F690-41A4-B57F-B4894BF46AF1}"/>
              </a:ext>
            </a:extLst>
          </p:cNvPr>
          <p:cNvSpPr>
            <a:spLocks noGrp="1"/>
          </p:cNvSpPr>
          <p:nvPr>
            <p:ph type="title"/>
          </p:nvPr>
        </p:nvSpPr>
        <p:spPr>
          <a:xfrm>
            <a:off x="457200" y="227090"/>
            <a:ext cx="8229600" cy="729544"/>
          </a:xfrm>
        </p:spPr>
        <p:txBody>
          <a:bodyPr>
            <a:normAutofit fontScale="90000"/>
          </a:bodyPr>
          <a:lstStyle/>
          <a:p>
            <a:r>
              <a:rPr lang="en-US" sz="4000" i="1">
                <a:solidFill>
                  <a:srgbClr val="BC1F52"/>
                </a:solidFill>
                <a:cs typeface="Arial" panose="020B0604020202020204" pitchFamily="34" charset="0"/>
              </a:rPr>
              <a:t>General Fund Revenue is Less Than Half </a:t>
            </a:r>
            <a:endParaRPr lang="en-US" sz="4000">
              <a:solidFill>
                <a:srgbClr val="BC1F52"/>
              </a:solidFill>
            </a:endParaRPr>
          </a:p>
        </p:txBody>
      </p:sp>
      <p:sp>
        <p:nvSpPr>
          <p:cNvPr id="4" name="Slide Number Placeholder 3"/>
          <p:cNvSpPr>
            <a:spLocks noGrp="1"/>
          </p:cNvSpPr>
          <p:nvPr>
            <p:ph type="sldNum" sz="quarter" idx="10"/>
          </p:nvPr>
        </p:nvSpPr>
        <p:spPr>
          <a:xfrm>
            <a:off x="8229600" y="6309361"/>
            <a:ext cx="414959" cy="200770"/>
          </a:xfrm>
        </p:spPr>
        <p:txBody>
          <a:bodyPr wrap="none" anchor="t">
            <a:normAutofit/>
          </a:bodyPr>
          <a:lstStyle/>
          <a:p>
            <a:pPr marL="0" marR="0" lvl="0" indent="0" defTabSz="457200" rtl="0" eaLnBrk="1" fontAlgn="auto" latinLnBrk="0" hangingPunct="1">
              <a:spcBef>
                <a:spcPts val="0"/>
              </a:spcBef>
              <a:spcAft>
                <a:spcPts val="600"/>
              </a:spcAft>
              <a:buClrTx/>
              <a:buSzTx/>
              <a:buFontTx/>
              <a:buNone/>
              <a:tabLst/>
              <a:defRPr/>
            </a:pPr>
            <a:fld id="{83E834A7-CC47-4648-9FCA-3652FD1D6860}" type="slidenum">
              <a:rPr kumimoji="0" lang="en-US" b="1"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6</a:t>
            </a:fld>
            <a:endParaRPr kumimoji="0" lang="en-US" b="1" i="0" u="none" strike="noStrike" kern="1200" cap="none" spc="0" normalizeH="0" baseline="0" noProof="0">
              <a:ln>
                <a:noFill/>
              </a:ln>
              <a:effectLst/>
              <a:uLnTx/>
              <a:uFillTx/>
            </a:endParaRPr>
          </a:p>
        </p:txBody>
      </p:sp>
      <p:sp>
        <p:nvSpPr>
          <p:cNvPr id="8" name="TextBox 7">
            <a:extLst>
              <a:ext uri="{FF2B5EF4-FFF2-40B4-BE49-F238E27FC236}">
                <a16:creationId xmlns:a16="http://schemas.microsoft.com/office/drawing/2014/main" id="{A1724454-49A8-FCBF-8637-5A2A6C88A966}"/>
              </a:ext>
            </a:extLst>
          </p:cNvPr>
          <p:cNvSpPr txBox="1"/>
          <p:nvPr/>
        </p:nvSpPr>
        <p:spPr>
          <a:xfrm>
            <a:off x="1414329" y="1227920"/>
            <a:ext cx="6315342" cy="400110"/>
          </a:xfrm>
          <a:prstGeom prst="rect">
            <a:avLst/>
          </a:prstGeom>
          <a:noFill/>
        </p:spPr>
        <p:txBody>
          <a:bodyPr wrap="square" rtlCol="0">
            <a:spAutoFit/>
          </a:bodyPr>
          <a:lstStyle/>
          <a:p>
            <a:r>
              <a:rPr lang="en-US" sz="2000" b="1">
                <a:solidFill>
                  <a:srgbClr val="0F4876"/>
                </a:solidFill>
              </a:rPr>
              <a:t>FY 2025-26 Budgeted UNC System Revenue by Fund Type</a:t>
            </a:r>
          </a:p>
        </p:txBody>
      </p:sp>
      <p:graphicFrame>
        <p:nvGraphicFramePr>
          <p:cNvPr id="2" name="Chart 1">
            <a:extLst>
              <a:ext uri="{FF2B5EF4-FFF2-40B4-BE49-F238E27FC236}">
                <a16:creationId xmlns:a16="http://schemas.microsoft.com/office/drawing/2014/main" id="{0726F340-E300-3818-C7A2-57573A3F6F67}"/>
              </a:ext>
            </a:extLst>
          </p:cNvPr>
          <p:cNvGraphicFramePr>
            <a:graphicFrameLocks/>
          </p:cNvGraphicFramePr>
          <p:nvPr/>
        </p:nvGraphicFramePr>
        <p:xfrm>
          <a:off x="665810" y="1783207"/>
          <a:ext cx="2878667" cy="41356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2531174-A675-47A1-B6B9-F45E251A5791}"/>
              </a:ext>
            </a:extLst>
          </p:cNvPr>
          <p:cNvGraphicFramePr>
            <a:graphicFrameLocks/>
          </p:cNvGraphicFramePr>
          <p:nvPr/>
        </p:nvGraphicFramePr>
        <p:xfrm>
          <a:off x="3544477" y="1783207"/>
          <a:ext cx="5064126" cy="41356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515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6253-C2F5-47A2-8D06-E4E5DE16FB0F}"/>
              </a:ext>
            </a:extLst>
          </p:cNvPr>
          <p:cNvSpPr>
            <a:spLocks noGrp="1"/>
          </p:cNvSpPr>
          <p:nvPr>
            <p:ph type="title"/>
          </p:nvPr>
        </p:nvSpPr>
        <p:spPr>
          <a:xfrm>
            <a:off x="0" y="247342"/>
            <a:ext cx="9144000" cy="743415"/>
          </a:xfrm>
        </p:spPr>
        <p:txBody>
          <a:bodyPr>
            <a:normAutofit/>
          </a:bodyPr>
          <a:lstStyle/>
          <a:p>
            <a:r>
              <a:rPr lang="en-US" sz="4000" i="1">
                <a:solidFill>
                  <a:srgbClr val="BC1F52"/>
                </a:solidFill>
              </a:rPr>
              <a:t>The Trustee Role: All-Funds Budgeting</a:t>
            </a:r>
            <a:endParaRPr lang="en-US" sz="4000"/>
          </a:p>
        </p:txBody>
      </p:sp>
      <p:sp>
        <p:nvSpPr>
          <p:cNvPr id="3" name="Content Placeholder 2">
            <a:extLst>
              <a:ext uri="{FF2B5EF4-FFF2-40B4-BE49-F238E27FC236}">
                <a16:creationId xmlns:a16="http://schemas.microsoft.com/office/drawing/2014/main" id="{3AB9AEE3-3A5C-4282-AAC5-546BA083CADC}"/>
              </a:ext>
            </a:extLst>
          </p:cNvPr>
          <p:cNvSpPr>
            <a:spLocks noGrp="1"/>
          </p:cNvSpPr>
          <p:nvPr>
            <p:ph idx="1"/>
          </p:nvPr>
        </p:nvSpPr>
        <p:spPr>
          <a:xfrm>
            <a:off x="478319" y="1243297"/>
            <a:ext cx="8187359" cy="4847790"/>
          </a:xfrm>
        </p:spPr>
        <p:txBody>
          <a:bodyPr/>
          <a:lstStyle/>
          <a:p>
            <a:pPr>
              <a:buClr>
                <a:srgbClr val="0F4876"/>
              </a:buClr>
              <a:buSzPct val="87000"/>
              <a:buFont typeface="Wingdings" panose="05000000000000000000" pitchFamily="2" charset="2"/>
              <a:buChar char=""/>
            </a:pPr>
            <a:r>
              <a:rPr lang="en-US" sz="2800">
                <a:solidFill>
                  <a:srgbClr val="0F4876"/>
                </a:solidFill>
              </a:rPr>
              <a:t>Effective for FY23 and annually thereafter, the </a:t>
            </a:r>
            <a:r>
              <a:rPr lang="en-US" sz="2800" b="1">
                <a:solidFill>
                  <a:srgbClr val="0F4876"/>
                </a:solidFill>
              </a:rPr>
              <a:t>board of trustees shall approve a comprehensive, “all-funds” budget </a:t>
            </a:r>
            <a:r>
              <a:rPr lang="en-US" sz="2800">
                <a:solidFill>
                  <a:srgbClr val="0F4876"/>
                </a:solidFill>
              </a:rPr>
              <a:t>for the institution. </a:t>
            </a:r>
          </a:p>
        </p:txBody>
      </p:sp>
      <p:sp>
        <p:nvSpPr>
          <p:cNvPr id="4" name="Slide Number Placeholder 3">
            <a:extLst>
              <a:ext uri="{FF2B5EF4-FFF2-40B4-BE49-F238E27FC236}">
                <a16:creationId xmlns:a16="http://schemas.microsoft.com/office/drawing/2014/main" id="{B2EF320D-64A5-48A7-9CD9-E45C1642D169}"/>
              </a:ext>
            </a:extLst>
          </p:cNvPr>
          <p:cNvSpPr>
            <a:spLocks noGrp="1"/>
          </p:cNvSpPr>
          <p:nvPr>
            <p:ph type="sldNum" sz="quarter" idx="10"/>
          </p:nvPr>
        </p:nvSpPr>
        <p:spPr/>
        <p:txBody>
          <a:bodyPr/>
          <a:lstStyle/>
          <a:p>
            <a:fld id="{95FDE913-508A-8F41-B74F-DB06C609F153}" type="slidenum">
              <a:rPr lang="en-US" smtClean="0"/>
              <a:t>7</a:t>
            </a:fld>
            <a:endParaRPr lang="en-US"/>
          </a:p>
        </p:txBody>
      </p:sp>
      <p:pic>
        <p:nvPicPr>
          <p:cNvPr id="1026" name="Picture 2" descr="Business manager examining financial documents with colleague while preparing a budget">
            <a:extLst>
              <a:ext uri="{FF2B5EF4-FFF2-40B4-BE49-F238E27FC236}">
                <a16:creationId xmlns:a16="http://schemas.microsoft.com/office/drawing/2014/main" id="{D6FC3640-B77B-A665-C1C2-D90ACE7A2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2" y="2772052"/>
            <a:ext cx="5095875" cy="2547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61750E-2161-2E7B-810A-E4D6ECCB9EC1}"/>
              </a:ext>
            </a:extLst>
          </p:cNvPr>
          <p:cNvSpPr txBox="1"/>
          <p:nvPr/>
        </p:nvSpPr>
        <p:spPr>
          <a:xfrm>
            <a:off x="559775" y="5624793"/>
            <a:ext cx="7877304" cy="369332"/>
          </a:xfrm>
          <a:prstGeom prst="rect">
            <a:avLst/>
          </a:prstGeom>
          <a:solidFill>
            <a:srgbClr val="FFC000"/>
          </a:solidFill>
        </p:spPr>
        <p:txBody>
          <a:bodyPr wrap="square" rtlCol="0">
            <a:spAutoFit/>
          </a:bodyPr>
          <a:lstStyle/>
          <a:p>
            <a:pPr marL="115888" lvl="1" algn="ctr">
              <a:spcBef>
                <a:spcPts val="1200"/>
              </a:spcBef>
              <a:buClr>
                <a:srgbClr val="0F4876"/>
              </a:buClr>
              <a:buSzPct val="87000"/>
            </a:pPr>
            <a:r>
              <a:rPr lang="en-US">
                <a:solidFill>
                  <a:srgbClr val="0F4876"/>
                </a:solidFill>
              </a:rPr>
              <a:t>Per the UNC Policy Manual, this responsibility </a:t>
            </a:r>
            <a:r>
              <a:rPr lang="en-US" b="1">
                <a:solidFill>
                  <a:srgbClr val="0F4876"/>
                </a:solidFill>
              </a:rPr>
              <a:t>cannot</a:t>
            </a:r>
            <a:r>
              <a:rPr lang="en-US">
                <a:solidFill>
                  <a:srgbClr val="0F4876"/>
                </a:solidFill>
              </a:rPr>
              <a:t> be delegated.</a:t>
            </a:r>
          </a:p>
        </p:txBody>
      </p:sp>
    </p:spTree>
    <p:extLst>
      <p:ext uri="{BB962C8B-B14F-4D97-AF65-F5344CB8AC3E}">
        <p14:creationId xmlns:p14="http://schemas.microsoft.com/office/powerpoint/2010/main" val="246657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80"/>
            <a:ext cx="9144000" cy="992539"/>
          </a:xfrm>
        </p:spPr>
        <p:txBody>
          <a:bodyPr>
            <a:normAutofit fontScale="90000"/>
          </a:bodyPr>
          <a:lstStyle/>
          <a:p>
            <a:r>
              <a:rPr lang="en-US" sz="4200" b="1" i="1">
                <a:solidFill>
                  <a:srgbClr val="BC1F52"/>
                </a:solidFill>
                <a:latin typeface="+mn-lt"/>
                <a:cs typeface="Arial" panose="020B0604020202020204" pitchFamily="34" charset="0"/>
              </a:rPr>
              <a:t>UNC System Revenues: FY 2024</a:t>
            </a:r>
            <a:br>
              <a:rPr lang="en-US" sz="3300" b="1" i="1">
                <a:solidFill>
                  <a:srgbClr val="BC1F52"/>
                </a:solidFill>
                <a:latin typeface="+mn-lt"/>
                <a:cs typeface="Arial" panose="020B0604020202020204" pitchFamily="34" charset="0"/>
              </a:rPr>
            </a:br>
            <a:r>
              <a:rPr lang="en-US" sz="2200" b="1" i="1">
                <a:solidFill>
                  <a:srgbClr val="BC1F52"/>
                </a:solidFill>
                <a:latin typeface="+mn-lt"/>
                <a:cs typeface="Arial" panose="020B0604020202020204" pitchFamily="34" charset="0"/>
              </a:rPr>
              <a:t>(</a:t>
            </a:r>
            <a:r>
              <a:rPr lang="en-US" sz="2200" i="1">
                <a:solidFill>
                  <a:srgbClr val="BC1F52"/>
                </a:solidFill>
                <a:latin typeface="+mn-lt"/>
                <a:cs typeface="Arial" panose="020B0604020202020204" pitchFamily="34" charset="0"/>
              </a:rPr>
              <a:t>excluding UNC Hospitals)</a:t>
            </a:r>
            <a:br>
              <a:rPr lang="en-US" sz="2200" b="1" i="1">
                <a:solidFill>
                  <a:srgbClr val="0F4876"/>
                </a:solidFill>
                <a:latin typeface="+mn-lt"/>
                <a:cs typeface="Arial" panose="020B0604020202020204" pitchFamily="34" charset="0"/>
              </a:rPr>
            </a:br>
            <a:endParaRPr lang="en-US" sz="2200" b="1" i="1">
              <a:solidFill>
                <a:srgbClr val="0F4876"/>
              </a:solidFill>
              <a:latin typeface="+mn-lt"/>
              <a:cs typeface="Arial" panose="020B0604020202020204" pitchFamily="34" charset="0"/>
            </a:endParaRPr>
          </a:p>
        </p:txBody>
      </p:sp>
      <p:sp>
        <p:nvSpPr>
          <p:cNvPr id="6" name="Title 1"/>
          <p:cNvSpPr txBox="1">
            <a:spLocks/>
          </p:cNvSpPr>
          <p:nvPr/>
        </p:nvSpPr>
        <p:spPr bwMode="auto">
          <a:xfrm>
            <a:off x="6248711" y="1100536"/>
            <a:ext cx="2717562" cy="630237"/>
          </a:xfrm>
          <a:prstGeom prst="rect">
            <a:avLst/>
          </a:prstGeom>
          <a:ln w="19050">
            <a:solidFill>
              <a:srgbClr val="0F4876"/>
            </a:solidFill>
          </a:ln>
        </p:spPr>
        <p:style>
          <a:lnRef idx="0">
            <a:scrgbClr r="0" g="0" b="0"/>
          </a:lnRef>
          <a:fillRef idx="1001">
            <a:schemeClr val="lt2"/>
          </a:fillRef>
          <a:effectRef idx="0">
            <a:scrgbClr r="0" g="0" b="0"/>
          </a:effectRef>
          <a:fontRef idx="major"/>
        </p:style>
        <p:txBody>
          <a:bodyPr anchor="ctr"/>
          <a:lstStyle>
            <a:lvl1pPr defTabSz="457200">
              <a:defRPr sz="2400">
                <a:solidFill>
                  <a:schemeClr val="tx1"/>
                </a:solidFill>
                <a:latin typeface="Times New Roman" pitchFamily="18" charset="0"/>
              </a:defRPr>
            </a:lvl1pPr>
            <a:lvl2pPr marL="742950" indent="-285750" defTabSz="457200">
              <a:defRPr sz="2400">
                <a:solidFill>
                  <a:schemeClr val="tx1"/>
                </a:solidFill>
                <a:latin typeface="Times New Roman" pitchFamily="18" charset="0"/>
              </a:defRPr>
            </a:lvl2pPr>
            <a:lvl3pPr marL="1143000" indent="-228600" defTabSz="457200">
              <a:defRPr sz="2400">
                <a:solidFill>
                  <a:schemeClr val="tx1"/>
                </a:solidFill>
                <a:latin typeface="Times New Roman" pitchFamily="18" charset="0"/>
              </a:defRPr>
            </a:lvl3pPr>
            <a:lvl4pPr marL="1600200" indent="-228600" defTabSz="457200">
              <a:defRPr sz="2400">
                <a:solidFill>
                  <a:schemeClr val="tx1"/>
                </a:solidFill>
                <a:latin typeface="Times New Roman" pitchFamily="18" charset="0"/>
              </a:defRPr>
            </a:lvl4pPr>
            <a:lvl5pPr marL="2057400" indent="-228600" defTabSz="457200">
              <a:defRPr sz="2400">
                <a:solidFill>
                  <a:schemeClr val="tx1"/>
                </a:solidFill>
                <a:latin typeface="Times New Roman" pitchFamily="18" charset="0"/>
              </a:defRPr>
            </a:lvl5pPr>
            <a:lvl6pPr marL="2514600" indent="-228600" algn="ctr" defTabSz="457200" eaLnBrk="0" fontAlgn="base" hangingPunct="0">
              <a:spcBef>
                <a:spcPct val="0"/>
              </a:spcBef>
              <a:spcAft>
                <a:spcPct val="0"/>
              </a:spcAft>
              <a:defRPr sz="2400">
                <a:solidFill>
                  <a:schemeClr val="tx1"/>
                </a:solidFill>
                <a:latin typeface="Times New Roman" pitchFamily="18" charset="0"/>
              </a:defRPr>
            </a:lvl6pPr>
            <a:lvl7pPr marL="2971800" indent="-228600" algn="ctr" defTabSz="457200" eaLnBrk="0" fontAlgn="base" hangingPunct="0">
              <a:spcBef>
                <a:spcPct val="0"/>
              </a:spcBef>
              <a:spcAft>
                <a:spcPct val="0"/>
              </a:spcAft>
              <a:defRPr sz="2400">
                <a:solidFill>
                  <a:schemeClr val="tx1"/>
                </a:solidFill>
                <a:latin typeface="Times New Roman" pitchFamily="18" charset="0"/>
              </a:defRPr>
            </a:lvl7pPr>
            <a:lvl8pPr marL="3429000" indent="-228600" algn="ctr" defTabSz="457200" eaLnBrk="0" fontAlgn="base" hangingPunct="0">
              <a:spcBef>
                <a:spcPct val="0"/>
              </a:spcBef>
              <a:spcAft>
                <a:spcPct val="0"/>
              </a:spcAft>
              <a:defRPr sz="2400">
                <a:solidFill>
                  <a:schemeClr val="tx1"/>
                </a:solidFill>
                <a:latin typeface="Times New Roman" pitchFamily="18" charset="0"/>
              </a:defRPr>
            </a:lvl8pPr>
            <a:lvl9pPr marL="3886200" indent="-228600" algn="ctr" defTabSz="4572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100" b="1">
                <a:solidFill>
                  <a:srgbClr val="0F4876"/>
                </a:solidFill>
                <a:latin typeface="+mn-lt"/>
                <a:cs typeface="Arial" panose="020B0604020202020204" pitchFamily="34" charset="0"/>
              </a:rPr>
              <a:t>$13.7 Billion</a:t>
            </a:r>
          </a:p>
        </p:txBody>
      </p:sp>
      <p:sp>
        <p:nvSpPr>
          <p:cNvPr id="7" name="Slide Number Placeholder 3"/>
          <p:cNvSpPr txBox="1">
            <a:spLocks/>
          </p:cNvSpPr>
          <p:nvPr/>
        </p:nvSpPr>
        <p:spPr>
          <a:xfrm>
            <a:off x="8478054" y="6420908"/>
            <a:ext cx="488219" cy="2984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E834A7-CC47-4648-9FCA-3652FD1D6860}" type="slidenum">
              <a:rPr lang="en-US" sz="1300" b="1" smtClean="0">
                <a:solidFill>
                  <a:srgbClr val="0F4876"/>
                </a:solidFill>
                <a:latin typeface="Arial" panose="020B0604020202020204" pitchFamily="34" charset="0"/>
                <a:cs typeface="Arial" panose="020B0604020202020204" pitchFamily="34" charset="0"/>
              </a:rPr>
              <a:pPr/>
              <a:t>8</a:t>
            </a:fld>
            <a:endParaRPr lang="en-US" sz="1300" b="1">
              <a:solidFill>
                <a:srgbClr val="0F4876"/>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nvGraphicFramePr>
        <p:xfrm>
          <a:off x="346147" y="1253845"/>
          <a:ext cx="8620126" cy="57388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321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0" y="156112"/>
            <a:ext cx="9144000" cy="7093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700" b="1" i="1">
                <a:solidFill>
                  <a:srgbClr val="BC1F52"/>
                </a:solidFill>
                <a:latin typeface="+mn-lt"/>
                <a:cs typeface="Arial" panose="020B0604020202020204" pitchFamily="34" charset="0"/>
              </a:rPr>
              <a:t>Campus Mission Drives Revenue Mix </a:t>
            </a:r>
          </a:p>
        </p:txBody>
      </p:sp>
      <p:sp>
        <p:nvSpPr>
          <p:cNvPr id="2" name="Slide Number Placeholder 1">
            <a:extLst>
              <a:ext uri="{FF2B5EF4-FFF2-40B4-BE49-F238E27FC236}">
                <a16:creationId xmlns:a16="http://schemas.microsoft.com/office/drawing/2014/main" id="{6D023150-7E3C-44EE-BF06-5AE4087718CF}"/>
              </a:ext>
            </a:extLst>
          </p:cNvPr>
          <p:cNvSpPr>
            <a:spLocks noGrp="1"/>
          </p:cNvSpPr>
          <p:nvPr>
            <p:ph type="sldNum" sz="quarter" idx="10"/>
          </p:nvPr>
        </p:nvSpPr>
        <p:spPr>
          <a:xfrm>
            <a:off x="8229600" y="6421828"/>
            <a:ext cx="414959" cy="200770"/>
          </a:xfrm>
        </p:spPr>
        <p:txBody>
          <a:bodyPr/>
          <a:lstStyle/>
          <a:p>
            <a:fld id="{95FDE913-508A-8F41-B74F-DB06C609F153}" type="slidenum">
              <a:rPr lang="en-US" sz="1300" b="1" smtClean="0">
                <a:solidFill>
                  <a:srgbClr val="0F4876"/>
                </a:solidFill>
              </a:rPr>
              <a:pPr/>
              <a:t>9</a:t>
            </a:fld>
            <a:endParaRPr lang="en-US" sz="1300" b="1">
              <a:solidFill>
                <a:srgbClr val="0F4876"/>
              </a:solidFill>
            </a:endParaRPr>
          </a:p>
        </p:txBody>
      </p:sp>
      <p:graphicFrame>
        <p:nvGraphicFramePr>
          <p:cNvPr id="19" name="Chart 18">
            <a:extLst>
              <a:ext uri="{FF2B5EF4-FFF2-40B4-BE49-F238E27FC236}">
                <a16:creationId xmlns:a16="http://schemas.microsoft.com/office/drawing/2014/main" id="{F8C83FFD-2042-AC51-2149-F1DEE180DCB6}"/>
              </a:ext>
            </a:extLst>
          </p:cNvPr>
          <p:cNvGraphicFramePr>
            <a:graphicFrameLocks/>
          </p:cNvGraphicFramePr>
          <p:nvPr>
            <p:extLst>
              <p:ext uri="{D42A27DB-BD31-4B8C-83A1-F6EECF244321}">
                <p14:modId xmlns:p14="http://schemas.microsoft.com/office/powerpoint/2010/main" val="3141942108"/>
              </p:ext>
            </p:extLst>
          </p:nvPr>
        </p:nvGraphicFramePr>
        <p:xfrm>
          <a:off x="286648" y="1054969"/>
          <a:ext cx="8570703" cy="50755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93B83A7-1A2A-C3B6-B9C7-9E7F1595C839}"/>
              </a:ext>
            </a:extLst>
          </p:cNvPr>
          <p:cNvSpPr txBox="1"/>
          <p:nvPr/>
        </p:nvSpPr>
        <p:spPr>
          <a:xfrm>
            <a:off x="1157592" y="2587657"/>
            <a:ext cx="680936" cy="369332"/>
          </a:xfrm>
          <a:prstGeom prst="rect">
            <a:avLst/>
          </a:prstGeom>
          <a:noFill/>
        </p:spPr>
        <p:txBody>
          <a:bodyPr wrap="square" rtlCol="0">
            <a:spAutoFit/>
          </a:bodyPr>
          <a:lstStyle/>
          <a:p>
            <a:pPr algn="r"/>
            <a:r>
              <a:rPr lang="en-US" b="1">
                <a:solidFill>
                  <a:srgbClr val="0F4876"/>
                </a:solidFill>
              </a:rPr>
              <a:t>16%</a:t>
            </a:r>
          </a:p>
        </p:txBody>
      </p:sp>
      <p:sp>
        <p:nvSpPr>
          <p:cNvPr id="20" name="TextBox 19">
            <a:extLst>
              <a:ext uri="{FF2B5EF4-FFF2-40B4-BE49-F238E27FC236}">
                <a16:creationId xmlns:a16="http://schemas.microsoft.com/office/drawing/2014/main" id="{1915F8D1-21EE-FE80-A524-451B6C8AFF5A}"/>
              </a:ext>
            </a:extLst>
          </p:cNvPr>
          <p:cNvSpPr txBox="1"/>
          <p:nvPr/>
        </p:nvSpPr>
        <p:spPr>
          <a:xfrm>
            <a:off x="1157592" y="3429000"/>
            <a:ext cx="680936" cy="369332"/>
          </a:xfrm>
          <a:prstGeom prst="rect">
            <a:avLst/>
          </a:prstGeom>
          <a:noFill/>
        </p:spPr>
        <p:txBody>
          <a:bodyPr wrap="square" rtlCol="0">
            <a:spAutoFit/>
          </a:bodyPr>
          <a:lstStyle/>
          <a:p>
            <a:pPr algn="r"/>
            <a:r>
              <a:rPr lang="en-US" b="1">
                <a:solidFill>
                  <a:srgbClr val="0F4876"/>
                </a:solidFill>
              </a:rPr>
              <a:t>45%</a:t>
            </a:r>
          </a:p>
        </p:txBody>
      </p:sp>
    </p:spTree>
    <p:extLst>
      <p:ext uri="{BB962C8B-B14F-4D97-AF65-F5344CB8AC3E}">
        <p14:creationId xmlns:p14="http://schemas.microsoft.com/office/powerpoint/2010/main" val="705534035"/>
      </p:ext>
    </p:extLst>
  </p:cSld>
  <p:clrMapOvr>
    <a:masterClrMapping/>
  </p:clrMapOvr>
</p:sld>
</file>

<file path=ppt/theme/theme1.xml><?xml version="1.0" encoding="utf-8"?>
<a:theme xmlns:a="http://schemas.openxmlformats.org/drawingml/2006/main" name="UNCGA General Presentation Template (WHITE)">
  <a:themeElements>
    <a:clrScheme name="Custom 1">
      <a:dk1>
        <a:srgbClr val="BC1F51"/>
      </a:dk1>
      <a:lt1>
        <a:srgbClr val="DAE1D4"/>
      </a:lt1>
      <a:dk2>
        <a:srgbClr val="0E4875"/>
      </a:dk2>
      <a:lt2>
        <a:srgbClr val="F0F3F4"/>
      </a:lt2>
      <a:accent1>
        <a:srgbClr val="364044"/>
      </a:accent1>
      <a:accent2>
        <a:srgbClr val="FEC324"/>
      </a:accent2>
      <a:accent3>
        <a:srgbClr val="338E3A"/>
      </a:accent3>
      <a:accent4>
        <a:srgbClr val="00B6DF"/>
      </a:accent4>
      <a:accent5>
        <a:srgbClr val="EA8B2D"/>
      </a:accent5>
      <a:accent6>
        <a:srgbClr val="AE5893"/>
      </a:accent6>
      <a:hlink>
        <a:srgbClr val="8BA2A5"/>
      </a:hlink>
      <a:folHlink>
        <a:srgbClr val="3F42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lgn="r">
          <a:defRPr sz="120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5744DF3-F65B-AF47-B29D-194929B9558A}" vid="{D59C03B8-97ED-984F-B6F2-EF22B9EAE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B0B35D25DFE24AB7A6CB7492060C6B" ma:contentTypeVersion="18" ma:contentTypeDescription="Create a new document." ma:contentTypeScope="" ma:versionID="cfcf2c9c545155f0ce7aa34e768fb56c">
  <xsd:schema xmlns:xsd="http://www.w3.org/2001/XMLSchema" xmlns:xs="http://www.w3.org/2001/XMLSchema" xmlns:p="http://schemas.microsoft.com/office/2006/metadata/properties" xmlns:ns1="http://schemas.microsoft.com/sharepoint/v3" xmlns:ns2="ef1e57ba-ae7d-40be-b371-823f8a0fe182" xmlns:ns3="ac68b9f8-dcf7-459c-b07f-0df671d571e0" targetNamespace="http://schemas.microsoft.com/office/2006/metadata/properties" ma:root="true" ma:fieldsID="af4433241b59dd54509ae50f6e943d7e" ns1:_="" ns2:_="" ns3:_="">
    <xsd:import namespace="http://schemas.microsoft.com/sharepoint/v3"/>
    <xsd:import namespace="ef1e57ba-ae7d-40be-b371-823f8a0fe182"/>
    <xsd:import namespace="ac68b9f8-dcf7-459c-b07f-0df671d571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2:_dlc_DocId" minOccurs="0"/>
                <xsd:element ref="ns2:_dlc_DocIdUrl" minOccurs="0"/>
                <xsd:element ref="ns2:_dlc_DocIdPersistId"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LengthInSeconds" minOccurs="0"/>
                <xsd:element ref="ns1:_ip_UnifiedCompliancePolicyProperties" minOccurs="0"/>
                <xsd:element ref="ns1:_ip_UnifiedCompliancePolicyUIAction"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1e57ba-ae7d-40be-b371-823f8a0fe18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3" nillable="true" ma:displayName="Document ID Value" ma:description="The value of the document ID assigned to this item." ma:indexed="true"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TaxCatchAll" ma:index="18" nillable="true" ma:displayName="Taxonomy Catch All Column" ma:hidden="true" ma:list="{9eb36d39-40fd-4553-a11d-9cf827ff9807}" ma:internalName="TaxCatchAll" ma:showField="CatchAllData" ma:web="ef1e57ba-ae7d-40be-b371-823f8a0fe1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68b9f8-dcf7-459c-b07f-0df671d571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453637f-a8c2-4db0-8ba8-5d380915812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9BC18ADC7E9A004AB9530F7042959597" ma:contentTypeVersion="3" ma:contentTypeDescription="Create a new document." ma:contentTypeScope="" ma:versionID="a25aa20ff6c1d3474c1205eb2462f03e">
  <xsd:schema xmlns:xsd="http://www.w3.org/2001/XMLSchema" xmlns:xs="http://www.w3.org/2001/XMLSchema" xmlns:p="http://schemas.microsoft.com/office/2006/metadata/properties" xmlns:ns2="e861fc96-5aca-44a5-9f8d-5d5ae1fdc853" targetNamespace="http://schemas.microsoft.com/office/2006/metadata/properties" ma:root="true" ma:fieldsID="9aa174e065d670a72ed72f12aef388a8" ns2:_="">
    <xsd:import namespace="e861fc96-5aca-44a5-9f8d-5d5ae1fdc85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1fc96-5aca-44a5-9f8d-5d5ae1fdc8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9E0EF5-F2B6-4F28-9C1C-346001D1AB31}">
  <ds:schemaRefs>
    <ds:schemaRef ds:uri="ac68b9f8-dcf7-459c-b07f-0df671d571e0"/>
    <ds:schemaRef ds:uri="ef1e57ba-ae7d-40be-b371-823f8a0fe182"/>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9807CC3-AFF9-4D80-8AEA-DC44563D274C}">
  <ds:schemaRefs>
    <ds:schemaRef ds:uri="http://schemas.microsoft.com/sharepoint/v3/contenttype/forms"/>
  </ds:schemaRefs>
</ds:datastoreItem>
</file>

<file path=customXml/itemProps3.xml><?xml version="1.0" encoding="utf-8"?>
<ds:datastoreItem xmlns:ds="http://schemas.openxmlformats.org/officeDocument/2006/customXml" ds:itemID="{632FC21F-0278-43DB-8276-20ACAACB9015}"/>
</file>

<file path=customXml/itemProps4.xml><?xml version="1.0" encoding="utf-8"?>
<ds:datastoreItem xmlns:ds="http://schemas.openxmlformats.org/officeDocument/2006/customXml" ds:itemID="{E0BCD91A-C06E-4310-BE9E-D1EA8BD6658B}"/>
</file>

<file path=docMetadata/LabelInfo.xml><?xml version="1.0" encoding="utf-8"?>
<clbl:labelList xmlns:clbl="http://schemas.microsoft.com/office/2020/mipLabelMetadata">
  <clbl:label id="{b693ed9d-92e1-4e39-b82e-02f6fea6991e}" enabled="0" method="" siteId="{b693ed9d-92e1-4e39-b82e-02f6fea6991e}" removed="1"/>
</clbl:labelList>
</file>

<file path=docProps/app.xml><?xml version="1.0" encoding="utf-8"?>
<Properties xmlns="http://schemas.openxmlformats.org/officeDocument/2006/extended-properties" xmlns:vt="http://schemas.openxmlformats.org/officeDocument/2006/docPropsVTypes">
  <Template>UNCS-PresentationTemplate-Blue</Template>
  <TotalTime>0</TotalTime>
  <Words>2479</Words>
  <Application>Microsoft Office PowerPoint</Application>
  <PresentationFormat>On-screen Show (4:3)</PresentationFormat>
  <Paragraphs>368</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Symbol</vt:lpstr>
      <vt:lpstr>Wingdings</vt:lpstr>
      <vt:lpstr>UNCGA General Presentation Template (WHITE)</vt:lpstr>
      <vt:lpstr>The TRUSTEE ROLE IN FINANCIAL DECISION-MAKING</vt:lpstr>
      <vt:lpstr>Providing Value is Our Statutory Duty</vt:lpstr>
      <vt:lpstr>PowerPoint Presentation</vt:lpstr>
      <vt:lpstr>PowerPoint Presentation</vt:lpstr>
      <vt:lpstr>PowerPoint Presentation</vt:lpstr>
      <vt:lpstr>General Fund Revenue is Less Than Half </vt:lpstr>
      <vt:lpstr>The Trustee Role: All-Funds Budgeting</vt:lpstr>
      <vt:lpstr>UNC System Revenues: FY 2024 (excluding UNC Hospitals) </vt:lpstr>
      <vt:lpstr>PowerPoint Presentation</vt:lpstr>
      <vt:lpstr>PowerPoint Presentation</vt:lpstr>
      <vt:lpstr>Key Questions and Considerations</vt:lpstr>
      <vt:lpstr>UNC System Expenditures: FY 2024 (excluding UNC Hospitals) </vt:lpstr>
      <vt:lpstr>PowerPoint Presentation</vt:lpstr>
      <vt:lpstr>Key Questions and Considerations</vt:lpstr>
      <vt:lpstr>Change in Fund Balance</vt:lpstr>
      <vt:lpstr>PowerPoint Presentation</vt:lpstr>
      <vt:lpstr>PowerPoint Presentation</vt:lpstr>
      <vt:lpstr>PowerPoint Presentation</vt:lpstr>
      <vt:lpstr>PowerPoint Presentation</vt:lpstr>
      <vt:lpstr>Many Spaces are Underutilized</vt:lpstr>
      <vt:lpstr>PowerPoint Presentation</vt:lpstr>
      <vt:lpstr>PowerPoint Presentation</vt:lpstr>
      <vt:lpstr>PowerPoint Presentation</vt:lpstr>
      <vt:lpstr>PowerPoint Presentation</vt:lpstr>
      <vt:lpstr>Composite Financial Index</vt:lpstr>
      <vt:lpstr>CFI – Composite Score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Angelisa L Riggsbee</cp:lastModifiedBy>
  <cp:revision>8</cp:revision>
  <cp:lastPrinted>2023-11-07T22:38:38Z</cp:lastPrinted>
  <dcterms:created xsi:type="dcterms:W3CDTF">2016-03-31T15:07:28Z</dcterms:created>
  <dcterms:modified xsi:type="dcterms:W3CDTF">2025-10-06T13:37:08Z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0x0101009BC18ADC7E9A004AB9530F7042959597</vt:lpwstr>
  </property>
  <property fmtid="{D5CDD505-2E9C-101B-9397-08002B2CF9AE}" pid="3" name="_dlc_DocIdItemGuid">
    <vt:lpwstr>61744ad8-41da-42cb-b365-f27269dcd66c</vt:lpwstr>
  </property>
  <property fmtid="{D5CDD505-2E9C-101B-9397-08002B2CF9AE}" pid="4" name="MediaServiceImageTags">
    <vt:lpwstr/>
  </property>
</Properties>
</file>