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3" r:id="rId2"/>
  </p:sldMasterIdLst>
  <p:notesMasterIdLst>
    <p:notesMasterId r:id="rId55"/>
  </p:notesMasterIdLst>
  <p:handoutMasterIdLst>
    <p:handoutMasterId r:id="rId56"/>
  </p:handoutMasterIdLst>
  <p:sldIdLst>
    <p:sldId id="256" r:id="rId3"/>
    <p:sldId id="324" r:id="rId4"/>
    <p:sldId id="319" r:id="rId5"/>
    <p:sldId id="368" r:id="rId6"/>
    <p:sldId id="364" r:id="rId7"/>
    <p:sldId id="293" r:id="rId8"/>
    <p:sldId id="363" r:id="rId9"/>
    <p:sldId id="295" r:id="rId10"/>
    <p:sldId id="300" r:id="rId11"/>
    <p:sldId id="301" r:id="rId12"/>
    <p:sldId id="307" r:id="rId13"/>
    <p:sldId id="308" r:id="rId14"/>
    <p:sldId id="311" r:id="rId15"/>
    <p:sldId id="314" r:id="rId16"/>
    <p:sldId id="320" r:id="rId17"/>
    <p:sldId id="327" r:id="rId18"/>
    <p:sldId id="315" r:id="rId19"/>
    <p:sldId id="284" r:id="rId20"/>
    <p:sldId id="369" r:id="rId21"/>
    <p:sldId id="318" r:id="rId22"/>
    <p:sldId id="346" r:id="rId23"/>
    <p:sldId id="348" r:id="rId24"/>
    <p:sldId id="347" r:id="rId25"/>
    <p:sldId id="350" r:id="rId26"/>
    <p:sldId id="360" r:id="rId27"/>
    <p:sldId id="332" r:id="rId28"/>
    <p:sldId id="333" r:id="rId29"/>
    <p:sldId id="334" r:id="rId30"/>
    <p:sldId id="335" r:id="rId31"/>
    <p:sldId id="280" r:id="rId32"/>
    <p:sldId id="286" r:id="rId33"/>
    <p:sldId id="287" r:id="rId34"/>
    <p:sldId id="288" r:id="rId35"/>
    <p:sldId id="289" r:id="rId36"/>
    <p:sldId id="331" r:id="rId37"/>
    <p:sldId id="349" r:id="rId38"/>
    <p:sldId id="353" r:id="rId39"/>
    <p:sldId id="354" r:id="rId40"/>
    <p:sldId id="355" r:id="rId41"/>
    <p:sldId id="356" r:id="rId42"/>
    <p:sldId id="357" r:id="rId43"/>
    <p:sldId id="285" r:id="rId44"/>
    <p:sldId id="361" r:id="rId45"/>
    <p:sldId id="359" r:id="rId46"/>
    <p:sldId id="370" r:id="rId47"/>
    <p:sldId id="365" r:id="rId48"/>
    <p:sldId id="342" r:id="rId49"/>
    <p:sldId id="343" r:id="rId50"/>
    <p:sldId id="344" r:id="rId51"/>
    <p:sldId id="339" r:id="rId52"/>
    <p:sldId id="371" r:id="rId53"/>
    <p:sldId id="372" r:id="rId54"/>
  </p:sldIdLst>
  <p:sldSz cx="9144000" cy="6858000" type="screen4x3"/>
  <p:notesSz cx="6858000" cy="9190038"/>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7"/>
    <p:restoredTop sz="86430"/>
  </p:normalViewPr>
  <p:slideViewPr>
    <p:cSldViewPr>
      <p:cViewPr varScale="1">
        <p:scale>
          <a:sx n="102" d="100"/>
          <a:sy n="102" d="100"/>
        </p:scale>
        <p:origin x="232" y="184"/>
      </p:cViewPr>
      <p:guideLst>
        <p:guide orient="horz" pos="2160"/>
        <p:guide pos="2880"/>
      </p:guideLst>
    </p:cSldViewPr>
  </p:slideViewPr>
  <p:outlineViewPr>
    <p:cViewPr>
      <p:scale>
        <a:sx n="33" d="100"/>
        <a:sy n="33" d="100"/>
      </p:scale>
      <p:origin x="0" y="-3414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40" d="100"/>
          <a:sy n="40" d="100"/>
        </p:scale>
        <p:origin x="-1488" y="-84"/>
      </p:cViewPr>
      <p:guideLst>
        <p:guide orient="horz" pos="2895"/>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20448D4-BA51-9B76-AF96-B8D63438FC84}"/>
              </a:ext>
            </a:extLst>
          </p:cNvPr>
          <p:cNvSpPr>
            <a:spLocks noChangeArrowheads="1"/>
          </p:cNvSpPr>
          <p:nvPr/>
        </p:nvSpPr>
        <p:spPr bwMode="auto">
          <a:xfrm>
            <a:off x="6413500" y="8788400"/>
            <a:ext cx="387350" cy="304800"/>
          </a:xfrm>
          <a:prstGeom prst="rect">
            <a:avLst/>
          </a:prstGeom>
          <a:noFill/>
          <a:ln>
            <a:noFill/>
          </a:ln>
          <a:effectLst/>
        </p:spPr>
        <p:txBody>
          <a:bodyPr wrap="none" lIns="90478" tIns="44445" rIns="90478" bIns="44445" anchor="ctr">
            <a:spAutoFit/>
          </a:bodyPr>
          <a:lstStyle>
            <a:lvl1pPr defTabSz="92075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2075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2075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2075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2075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defRPr/>
            </a:pPr>
            <a:fld id="{09D1A28B-53E8-7149-96C8-294E63B0F4B4}" type="slidenum">
              <a:rPr lang="en-US" altLang="en-US" sz="1400" smtClean="0"/>
              <a:pPr algn="r">
                <a:defRPr/>
              </a:pPr>
              <a:t>‹#›</a:t>
            </a:fld>
            <a:endParaRPr lang="en-US" altLang="en-US" sz="14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B14E952-F84F-11A3-231A-CAE0806554C7}"/>
              </a:ext>
            </a:extLst>
          </p:cNvPr>
          <p:cNvSpPr>
            <a:spLocks noGrp="1" noChangeArrowheads="1"/>
          </p:cNvSpPr>
          <p:nvPr>
            <p:ph type="body" sz="quarter" idx="3"/>
          </p:nvPr>
        </p:nvSpPr>
        <p:spPr bwMode="auto">
          <a:xfrm>
            <a:off x="914400" y="4365625"/>
            <a:ext cx="5029200" cy="4132263"/>
          </a:xfrm>
          <a:prstGeom prst="rect">
            <a:avLst/>
          </a:prstGeom>
          <a:noFill/>
          <a:ln>
            <a:noFill/>
          </a:ln>
          <a:effectLst/>
        </p:spPr>
        <p:txBody>
          <a:bodyPr vert="horz" wrap="square" lIns="90478" tIns="44445" rIns="90478" bIns="4444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3" name="Rectangle 3">
            <a:extLst>
              <a:ext uri="{FF2B5EF4-FFF2-40B4-BE49-F238E27FC236}">
                <a16:creationId xmlns:a16="http://schemas.microsoft.com/office/drawing/2014/main" id="{783BF754-4C85-E5D8-BE90-607ACC93BA55}"/>
              </a:ext>
            </a:extLst>
          </p:cNvPr>
          <p:cNvSpPr>
            <a:spLocks noGrp="1" noRot="1" noChangeAspect="1" noChangeArrowheads="1" noTextEdit="1"/>
          </p:cNvSpPr>
          <p:nvPr>
            <p:ph type="sldImg" idx="2"/>
          </p:nvPr>
        </p:nvSpPr>
        <p:spPr bwMode="auto">
          <a:xfrm>
            <a:off x="1139825" y="695325"/>
            <a:ext cx="4578350" cy="34337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248892CC-D4FA-6BF7-F1CF-415CD24D95D4}"/>
              </a:ext>
            </a:extLst>
          </p:cNvPr>
          <p:cNvSpPr>
            <a:spLocks noChangeArrowheads="1"/>
          </p:cNvSpPr>
          <p:nvPr/>
        </p:nvSpPr>
        <p:spPr bwMode="auto">
          <a:xfrm>
            <a:off x="6413500" y="8789988"/>
            <a:ext cx="387350" cy="301625"/>
          </a:xfrm>
          <a:prstGeom prst="rect">
            <a:avLst/>
          </a:prstGeom>
          <a:noFill/>
          <a:ln>
            <a:noFill/>
          </a:ln>
          <a:effectLst/>
        </p:spPr>
        <p:txBody>
          <a:bodyPr wrap="none" lIns="90478" tIns="44445" rIns="90478" bIns="44445" anchor="ctr">
            <a:spAutoFit/>
          </a:bodyPr>
          <a:lstStyle>
            <a:lvl1pPr defTabSz="92075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2075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2075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2075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2075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defRPr/>
            </a:pPr>
            <a:fld id="{9AEF66C4-6E6A-CF4A-9745-4D311F7C616B}" type="slidenum">
              <a:rPr lang="en-US" altLang="en-US" sz="1400" smtClean="0"/>
              <a:pPr algn="r">
                <a:defRPr/>
              </a:pPr>
              <a:t>‹#›</a:t>
            </a:fld>
            <a:endParaRPr lang="en-US" altLang="en-US" sz="140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E63465B-4F99-E4A5-402D-F85FA9D6D4A3}"/>
              </a:ext>
            </a:extLst>
          </p:cNvPr>
          <p:cNvSpPr>
            <a:spLocks noGrp="1" noRot="1" noChangeAspect="1" noChangeArrowheads="1" noTextEdit="1"/>
          </p:cNvSpPr>
          <p:nvPr>
            <p:ph type="sldImg"/>
          </p:nvPr>
        </p:nvSpPr>
        <p:spPr>
          <a:ln cap="flat"/>
        </p:spPr>
      </p:sp>
      <p:sp>
        <p:nvSpPr>
          <p:cNvPr id="20482" name="Rectangle 3">
            <a:extLst>
              <a:ext uri="{FF2B5EF4-FFF2-40B4-BE49-F238E27FC236}">
                <a16:creationId xmlns:a16="http://schemas.microsoft.com/office/drawing/2014/main" id="{D20E4747-DCE7-B919-B7E7-71EEC57BF9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4BFB4707-9B7C-8C63-03A2-DD68FF36F61F}"/>
              </a:ext>
            </a:extLst>
          </p:cNvPr>
          <p:cNvSpPr>
            <a:spLocks noGrp="1" noRot="1" noChangeAspect="1" noChangeArrowheads="1" noTextEdit="1"/>
          </p:cNvSpPr>
          <p:nvPr>
            <p:ph type="sldImg"/>
          </p:nvPr>
        </p:nvSpPr>
        <p:spPr>
          <a:ln cap="flat"/>
        </p:spPr>
      </p:sp>
      <p:sp>
        <p:nvSpPr>
          <p:cNvPr id="133123" name="Rectangle 3">
            <a:extLst>
              <a:ext uri="{FF2B5EF4-FFF2-40B4-BE49-F238E27FC236}">
                <a16:creationId xmlns:a16="http://schemas.microsoft.com/office/drawing/2014/main" id="{82BB9E56-B02B-EF6E-39E1-0BFFE364E8EF}"/>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4061C66-387A-A19D-00FA-02604BD8AB4B}"/>
              </a:ext>
            </a:extLst>
          </p:cNvPr>
          <p:cNvSpPr>
            <a:spLocks noGrp="1" noRot="1" noChangeAspect="1" noChangeArrowheads="1" noTextEdit="1"/>
          </p:cNvSpPr>
          <p:nvPr>
            <p:ph type="sldImg"/>
          </p:nvPr>
        </p:nvSpPr>
        <p:spPr>
          <a:ln cap="flat"/>
        </p:spPr>
      </p:sp>
      <p:sp>
        <p:nvSpPr>
          <p:cNvPr id="98307" name="Rectangle 3">
            <a:extLst>
              <a:ext uri="{FF2B5EF4-FFF2-40B4-BE49-F238E27FC236}">
                <a16:creationId xmlns:a16="http://schemas.microsoft.com/office/drawing/2014/main" id="{53089461-F3CC-10D4-A2F4-A02056DA2918}"/>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F7750A89-7B54-3A15-1168-3FAA14A47C7B}"/>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DC174E0F-B9D5-0B1C-C0DC-A9F274480B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3CA0A4E-60FE-D479-D35B-D4888F5E7C17}"/>
              </a:ext>
            </a:extLst>
          </p:cNvPr>
          <p:cNvSpPr>
            <a:spLocks noGrp="1" noRot="1" noChangeAspect="1" noChangeArrowheads="1" noTextEdit="1"/>
          </p:cNvSpPr>
          <p:nvPr>
            <p:ph type="sldImg"/>
          </p:nvPr>
        </p:nvSpPr>
        <p:spPr>
          <a:ln cap="flat"/>
        </p:spPr>
      </p:sp>
      <p:sp>
        <p:nvSpPr>
          <p:cNvPr id="129027" name="Rectangle 3">
            <a:extLst>
              <a:ext uri="{FF2B5EF4-FFF2-40B4-BE49-F238E27FC236}">
                <a16:creationId xmlns:a16="http://schemas.microsoft.com/office/drawing/2014/main" id="{04D40A24-F687-7528-8541-076A1CC3FECA}"/>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8D4CF1B4-3FDC-9762-1F74-2712C8789656}"/>
              </a:ext>
            </a:extLst>
          </p:cNvPr>
          <p:cNvSpPr>
            <a:spLocks noGrp="1" noRot="1" noChangeAspect="1" noChangeArrowheads="1" noTextEdit="1"/>
          </p:cNvSpPr>
          <p:nvPr>
            <p:ph type="sldImg"/>
          </p:nvPr>
        </p:nvSpPr>
        <p:spPr>
          <a:ln cap="flat"/>
        </p:spPr>
      </p:sp>
      <p:sp>
        <p:nvSpPr>
          <p:cNvPr id="129027" name="Rectangle 3">
            <a:extLst>
              <a:ext uri="{FF2B5EF4-FFF2-40B4-BE49-F238E27FC236}">
                <a16:creationId xmlns:a16="http://schemas.microsoft.com/office/drawing/2014/main" id="{D1968EF8-C408-7E4A-774E-6AAFE918AAAE}"/>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8DEAFCDF-D396-026A-EAB2-48DF2BC37BB4}"/>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71E3C4B1-05B0-6D09-D761-887DA08816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MUST KNOW CONTEXT THINGS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8845-9881-665E-034F-624E4141A542}"/>
            </a:ext>
          </a:extLst>
        </p:cNvPr>
        <p:cNvGrpSpPr/>
        <p:nvPr/>
      </p:nvGrpSpPr>
      <p:grpSpPr>
        <a:xfrm>
          <a:off x="0" y="0"/>
          <a:ext cx="0" cy="0"/>
          <a:chOff x="0" y="0"/>
          <a:chExt cx="0" cy="0"/>
        </a:xfrm>
      </p:grpSpPr>
      <p:sp>
        <p:nvSpPr>
          <p:cNvPr id="22529" name="Rectangle 2">
            <a:extLst>
              <a:ext uri="{FF2B5EF4-FFF2-40B4-BE49-F238E27FC236}">
                <a16:creationId xmlns:a16="http://schemas.microsoft.com/office/drawing/2014/main" id="{56322052-B0F4-C308-85D8-7F5510E985ED}"/>
              </a:ext>
            </a:extLst>
          </p:cNvPr>
          <p:cNvSpPr>
            <a:spLocks noGrp="1" noRot="1" noChangeAspect="1" noChangeArrowheads="1" noTextEdit="1"/>
          </p:cNvSpPr>
          <p:nvPr>
            <p:ph type="sldImg"/>
          </p:nvPr>
        </p:nvSpPr>
        <p:spPr>
          <a:ln cap="flat"/>
        </p:spPr>
      </p:sp>
      <p:sp>
        <p:nvSpPr>
          <p:cNvPr id="22530" name="Rectangle 3">
            <a:extLst>
              <a:ext uri="{FF2B5EF4-FFF2-40B4-BE49-F238E27FC236}">
                <a16:creationId xmlns:a16="http://schemas.microsoft.com/office/drawing/2014/main" id="{8E9700AC-0467-1C66-8B54-A59E998A5E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basics – here are the five HIGH LEVEL questions that form how we evaluate programs.  (walk through) LETS GO THROUGH THEM ONE BY ONE&gt; </a:t>
            </a:r>
          </a:p>
        </p:txBody>
      </p:sp>
    </p:spTree>
    <p:extLst>
      <p:ext uri="{BB962C8B-B14F-4D97-AF65-F5344CB8AC3E}">
        <p14:creationId xmlns:p14="http://schemas.microsoft.com/office/powerpoint/2010/main" val="418928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158076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367656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DE978498-DA93-1CB4-ECD4-3AD1C217EDE7}"/>
              </a:ext>
            </a:extLst>
          </p:cNvPr>
          <p:cNvSpPr>
            <a:spLocks noGrp="1" noRot="1" noChangeAspect="1" noChangeArrowheads="1" noTextEdit="1"/>
          </p:cNvSpPr>
          <p:nvPr>
            <p:ph type="sldImg"/>
          </p:nvPr>
        </p:nvSpPr>
        <p:spPr>
          <a:ln cap="flat"/>
        </p:spPr>
      </p:sp>
      <p:sp>
        <p:nvSpPr>
          <p:cNvPr id="18434" name="Rectangle 3">
            <a:extLst>
              <a:ext uri="{FF2B5EF4-FFF2-40B4-BE49-F238E27FC236}">
                <a16:creationId xmlns:a16="http://schemas.microsoft.com/office/drawing/2014/main" id="{AEC4CAA6-A0BB-68CA-57D0-AF08F1ACD2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Hold this thought – we will come back to it.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129295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3579697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4279146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5EA42538-25AC-8E7F-5F34-E94273F8FB94}"/>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31DE62D6-3976-A1D4-B9A4-28D8C349F2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Politics, unusual circumstances, stability –including financial, personnel -  keep it focused</a:t>
            </a:r>
          </a:p>
        </p:txBody>
      </p:sp>
      <p:sp>
        <p:nvSpPr>
          <p:cNvPr id="67587" name="Slide Number Placeholder 3">
            <a:extLst>
              <a:ext uri="{FF2B5EF4-FFF2-40B4-BE49-F238E27FC236}">
                <a16:creationId xmlns:a16="http://schemas.microsoft.com/office/drawing/2014/main" id="{7A35CA02-C08B-1FD3-9A33-8CB531CD5375}"/>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E5BD8A6-9E58-6F40-B37B-4A98254335A4}" type="slidenum">
              <a:rPr lang="en-US" altLang="en-US"/>
              <a:pPr/>
              <a:t>26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D7DE8A1-6229-F915-85EC-D9B830EA8F98}"/>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A155FBE2-05DD-A761-A5D7-26F6996C95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69635" name="Slide Number Placeholder 3">
            <a:extLst>
              <a:ext uri="{FF2B5EF4-FFF2-40B4-BE49-F238E27FC236}">
                <a16:creationId xmlns:a16="http://schemas.microsoft.com/office/drawing/2014/main" id="{535DDC0C-645E-E8EE-7A12-805AD0891ADB}"/>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396A49-E1D3-1E47-8CF3-FFDCCDA15A2C}" type="slidenum">
              <a:rPr lang="en-US" altLang="en-US"/>
              <a:pPr/>
              <a:t>27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1E5DB24E-1E28-DA9A-6F15-4D7110E2D28C}"/>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982F59FE-A9A7-94BB-0345-06D676CA4A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71683" name="Slide Number Placeholder 3">
            <a:extLst>
              <a:ext uri="{FF2B5EF4-FFF2-40B4-BE49-F238E27FC236}">
                <a16:creationId xmlns:a16="http://schemas.microsoft.com/office/drawing/2014/main" id="{3D595123-1BF1-5D6B-1911-DC894F69A35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2253002-0F1C-6044-9CDF-506763AAAF36}" type="slidenum">
              <a:rPr lang="en-US" altLang="en-US"/>
              <a:pPr/>
              <a:t>28</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7E21CB77-53DD-85BA-02DD-8C1524E2C52B}"/>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581C863A-32CD-F081-7DCB-771E7F14AE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73731" name="Slide Number Placeholder 3">
            <a:extLst>
              <a:ext uri="{FF2B5EF4-FFF2-40B4-BE49-F238E27FC236}">
                <a16:creationId xmlns:a16="http://schemas.microsoft.com/office/drawing/2014/main" id="{E3662221-03EF-12AD-12E6-4F50A1784080}"/>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72196F-FC52-B941-8806-DD8E3CE62495}" type="slidenum">
              <a:rPr lang="en-US" altLang="en-US"/>
              <a:pPr/>
              <a:t>29</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DF02E6BE-1A26-3F75-CF28-FE6BE1A424BA}"/>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D7EAD168-0767-7F6C-FDCF-A114F10AA4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a:latin typeface="Times New Roman" panose="02020603050405020304" pitchFamily="18" charset="0"/>
                <a:ea typeface="ＭＳ Ｐゴシック" panose="020B0600070205080204" pitchFamily="34" charset="-128"/>
                <a:cs typeface="Arial" panose="020B0604020202020204" pitchFamily="34" charset="0"/>
              </a:rPr>
              <a:t>https://commons.wikimedia.org/wiki/File:Interior_of_food_building_at_the_St._Jacobs_Farmers_Market,_2011_July_7.jpg</a:t>
            </a:r>
          </a:p>
          <a:p>
            <a:pPr defTabSz="457200"/>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75779" name="Slide Number Placeholder 3">
            <a:extLst>
              <a:ext uri="{FF2B5EF4-FFF2-40B4-BE49-F238E27FC236}">
                <a16:creationId xmlns:a16="http://schemas.microsoft.com/office/drawing/2014/main" id="{49D8A896-381A-AADF-211C-FEA8225CD2E7}"/>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9FBE683-3139-8E47-A842-EB837DBDB316}" type="slidenum">
              <a:rPr lang="en-US" altLang="en-US"/>
              <a:pPr/>
              <a:t>30</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9B5528EE-9422-C367-6666-ED902D9444A7}"/>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7CFBFA85-65ED-293F-3E5D-5FE1146EDA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Arial" panose="020B0604020202020204" pitchFamily="34" charset="0"/>
              </a:rPr>
              <a:t>https://commons.wikimedia.org/wiki/File:Hmong_farmers_market_vendor_02.jpg</a:t>
            </a:r>
          </a:p>
        </p:txBody>
      </p:sp>
      <p:sp>
        <p:nvSpPr>
          <p:cNvPr id="77827" name="Slide Number Placeholder 3">
            <a:extLst>
              <a:ext uri="{FF2B5EF4-FFF2-40B4-BE49-F238E27FC236}">
                <a16:creationId xmlns:a16="http://schemas.microsoft.com/office/drawing/2014/main" id="{F18752AC-18AB-0C7A-ED15-44EB81A30ACD}"/>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4FAA351-1700-174B-81DE-27374627DF0E}" type="slidenum">
              <a:rPr lang="en-US" altLang="en-US"/>
              <a:pPr/>
              <a:t>31</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385675B7-8A18-3F44-92AC-8120BCE92F4D}"/>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E4127D3D-4B5D-F1D1-8F80-97121B6BE3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Arial" panose="020B0604020202020204" pitchFamily="34" charset="0"/>
              </a:rPr>
              <a:t>https://www.flickr.com/photos/stevendepolo/12736375034</a:t>
            </a:r>
          </a:p>
        </p:txBody>
      </p:sp>
      <p:sp>
        <p:nvSpPr>
          <p:cNvPr id="79875" name="Slide Number Placeholder 3">
            <a:extLst>
              <a:ext uri="{FF2B5EF4-FFF2-40B4-BE49-F238E27FC236}">
                <a16:creationId xmlns:a16="http://schemas.microsoft.com/office/drawing/2014/main" id="{60BEB379-F340-E33C-B1D8-ADFE0136CF0C}"/>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5A7D76A-0949-A947-98A1-2BEFB91AF11D}" type="slidenum">
              <a:rPr lang="en-US" altLang="en-US"/>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CCC03D7F-D659-3B55-3E4C-243E40B0C171}"/>
              </a:ext>
            </a:extLst>
          </p:cNvPr>
          <p:cNvSpPr>
            <a:spLocks noGrp="1" noRot="1" noChangeAspect="1" noChangeArrowheads="1" noTextEdit="1"/>
          </p:cNvSpPr>
          <p:nvPr>
            <p:ph type="sldImg"/>
          </p:nvPr>
        </p:nvSpPr>
        <p:spPr>
          <a:ln cap="flat"/>
        </p:spPr>
      </p:sp>
      <p:sp>
        <p:nvSpPr>
          <p:cNvPr id="22530" name="Rectangle 3">
            <a:extLst>
              <a:ext uri="{FF2B5EF4-FFF2-40B4-BE49-F238E27FC236}">
                <a16:creationId xmlns:a16="http://schemas.microsoft.com/office/drawing/2014/main" id="{55D937B6-9EC6-53AF-18F4-0C0A0AE165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basics – here are the five HIGH LEVEL questions that form how we evaluate programs.  (walk through) LETS GO THROUGH THEM ONE BY ONE&gt;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827F5CC9-CF99-4A05-9964-3F8A82B93350}"/>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55703398-D1E3-93B3-2606-7BAD707A01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Arial" panose="020B0604020202020204" pitchFamily="34" charset="0"/>
              </a:rPr>
              <a:t>https://www.flickr.com/photos/healthiermi/8120068996</a:t>
            </a:r>
          </a:p>
        </p:txBody>
      </p:sp>
      <p:sp>
        <p:nvSpPr>
          <p:cNvPr id="81923" name="Slide Number Placeholder 3">
            <a:extLst>
              <a:ext uri="{FF2B5EF4-FFF2-40B4-BE49-F238E27FC236}">
                <a16:creationId xmlns:a16="http://schemas.microsoft.com/office/drawing/2014/main" id="{FF2E4652-8B45-1C7E-EFCE-6CBA198FE53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1AD7E86-73F6-B346-AB1B-3610F3637144}" type="slidenum">
              <a:rPr lang="en-US" altLang="en-US"/>
              <a:pPr/>
              <a:t>33</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127AD3B7-DB9F-8E46-2464-5275C6FC25D8}"/>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F54337DC-D3FA-946D-DA4F-CA0A6BB531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a:latin typeface="Times New Roman" panose="02020603050405020304" pitchFamily="18" charset="0"/>
                <a:ea typeface="ＭＳ Ｐゴシック" panose="020B0600070205080204" pitchFamily="34" charset="-128"/>
                <a:cs typeface="Arial" panose="020B0604020202020204" pitchFamily="34" charset="0"/>
              </a:rPr>
              <a:t>https://commons.wikimedia.org/wiki/File:Winston-Salem_City_Hall.jpg</a:t>
            </a:r>
          </a:p>
          <a:p>
            <a:pPr defTabSz="457200"/>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3971" name="Slide Number Placeholder 3">
            <a:extLst>
              <a:ext uri="{FF2B5EF4-FFF2-40B4-BE49-F238E27FC236}">
                <a16:creationId xmlns:a16="http://schemas.microsoft.com/office/drawing/2014/main" id="{668DEC68-AE03-DA2B-F04F-6D8708F2521B}"/>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BFD09BD-C06C-B14D-9AA6-8F2F2E9AD2E8}" type="slidenum">
              <a:rPr lang="en-US" altLang="en-US"/>
              <a:pPr/>
              <a:t>34</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C59ED889-1983-8BB4-D29C-7A3EF9143DF3}"/>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A51517B0-562D-4B7A-1B44-D4DAACDD62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cs typeface="Arial" panose="020B0604020202020204" pitchFamily="34" charset="0"/>
              </a:rPr>
              <a:t>Politics, usual circumstances, stability –including financial, personnel - </a:t>
            </a:r>
          </a:p>
        </p:txBody>
      </p:sp>
      <p:sp>
        <p:nvSpPr>
          <p:cNvPr id="65539" name="Slide Number Placeholder 3">
            <a:extLst>
              <a:ext uri="{FF2B5EF4-FFF2-40B4-BE49-F238E27FC236}">
                <a16:creationId xmlns:a16="http://schemas.microsoft.com/office/drawing/2014/main" id="{E3651F3E-573B-BFD0-1AAE-D1D9ACC5513A}"/>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1A95797-FA59-594C-99DC-13F061057054}" type="slidenum">
              <a:rPr lang="en-US" altLang="en-US"/>
              <a:pPr/>
              <a:t>35</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3705540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469665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1434933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773643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2941934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3595404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6D232EEC-AB07-9546-1BBB-A59E3DD432F1}"/>
              </a:ext>
            </a:extLst>
          </p:cNvPr>
          <p:cNvSpPr>
            <a:spLocks noGrp="1" noRot="1" noChangeAspect="1" noChangeArrowheads="1" noTextEdit="1"/>
          </p:cNvSpPr>
          <p:nvPr>
            <p:ph type="sldImg"/>
          </p:nvPr>
        </p:nvSpPr>
        <p:spPr>
          <a:ln/>
        </p:spPr>
      </p:sp>
      <p:sp>
        <p:nvSpPr>
          <p:cNvPr id="55298" name="Rectangle 3">
            <a:extLst>
              <a:ext uri="{FF2B5EF4-FFF2-40B4-BE49-F238E27FC236}">
                <a16:creationId xmlns:a16="http://schemas.microsoft.com/office/drawing/2014/main" id="{36ED09C0-7ED7-4FB9-57DC-5D8E1DE00F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BC504-4697-125B-B309-3FCB8119D5B6}"/>
            </a:ext>
          </a:extLst>
        </p:cNvPr>
        <p:cNvGrpSpPr/>
        <p:nvPr/>
      </p:nvGrpSpPr>
      <p:grpSpPr>
        <a:xfrm>
          <a:off x="0" y="0"/>
          <a:ext cx="0" cy="0"/>
          <a:chOff x="0" y="0"/>
          <a:chExt cx="0" cy="0"/>
        </a:xfrm>
      </p:grpSpPr>
      <p:sp>
        <p:nvSpPr>
          <p:cNvPr id="22529" name="Rectangle 2">
            <a:extLst>
              <a:ext uri="{FF2B5EF4-FFF2-40B4-BE49-F238E27FC236}">
                <a16:creationId xmlns:a16="http://schemas.microsoft.com/office/drawing/2014/main" id="{FE5B0B89-8418-AE1A-7585-36E9AEF904D8}"/>
              </a:ext>
            </a:extLst>
          </p:cNvPr>
          <p:cNvSpPr>
            <a:spLocks noGrp="1" noRot="1" noChangeAspect="1" noChangeArrowheads="1" noTextEdit="1"/>
          </p:cNvSpPr>
          <p:nvPr>
            <p:ph type="sldImg"/>
          </p:nvPr>
        </p:nvSpPr>
        <p:spPr>
          <a:ln cap="flat"/>
        </p:spPr>
      </p:sp>
      <p:sp>
        <p:nvSpPr>
          <p:cNvPr id="22530" name="Rectangle 3">
            <a:extLst>
              <a:ext uri="{FF2B5EF4-FFF2-40B4-BE49-F238E27FC236}">
                <a16:creationId xmlns:a16="http://schemas.microsoft.com/office/drawing/2014/main" id="{331F59AB-2434-B798-7C89-CC1B7F1CDD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basics – here are the five HIGH LEVEL questions that form how we evaluate programs.  (walk through) LETS GO THROUGH THEM ONE BY ONE&gt; </a:t>
            </a:r>
          </a:p>
        </p:txBody>
      </p:sp>
    </p:spTree>
    <p:extLst>
      <p:ext uri="{BB962C8B-B14F-4D97-AF65-F5344CB8AC3E}">
        <p14:creationId xmlns:p14="http://schemas.microsoft.com/office/powerpoint/2010/main" val="1531226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1101937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1ECF2983-F85F-9036-78F0-F9651686CFC5}"/>
              </a:ext>
            </a:extLst>
          </p:cNvPr>
          <p:cNvSpPr>
            <a:spLocks noGrp="1" noRot="1" noChangeAspect="1" noChangeArrowheads="1" noTextEdit="1"/>
          </p:cNvSpPr>
          <p:nvPr>
            <p:ph type="sldImg"/>
          </p:nvPr>
        </p:nvSpPr>
        <p:spPr>
          <a:ln cap="flat"/>
        </p:spPr>
      </p:sp>
      <p:sp>
        <p:nvSpPr>
          <p:cNvPr id="125955" name="Rectangle 3">
            <a:extLst>
              <a:ext uri="{FF2B5EF4-FFF2-40B4-BE49-F238E27FC236}">
                <a16:creationId xmlns:a16="http://schemas.microsoft.com/office/drawing/2014/main" id="{0B35EC78-C59B-AB63-1283-372AD7899C43}"/>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55955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2EEB-2124-DE19-D3F2-B67E6DAB0797}"/>
            </a:ext>
          </a:extLst>
        </p:cNvPr>
        <p:cNvGrpSpPr/>
        <p:nvPr/>
      </p:nvGrpSpPr>
      <p:grpSpPr>
        <a:xfrm>
          <a:off x="0" y="0"/>
          <a:ext cx="0" cy="0"/>
          <a:chOff x="0" y="0"/>
          <a:chExt cx="0" cy="0"/>
        </a:xfrm>
      </p:grpSpPr>
      <p:sp>
        <p:nvSpPr>
          <p:cNvPr id="22529" name="Rectangle 2">
            <a:extLst>
              <a:ext uri="{FF2B5EF4-FFF2-40B4-BE49-F238E27FC236}">
                <a16:creationId xmlns:a16="http://schemas.microsoft.com/office/drawing/2014/main" id="{C6DBB214-FAC8-DF8A-AD4A-A9911A00BD9E}"/>
              </a:ext>
            </a:extLst>
          </p:cNvPr>
          <p:cNvSpPr>
            <a:spLocks noGrp="1" noRot="1" noChangeAspect="1" noChangeArrowheads="1" noTextEdit="1"/>
          </p:cNvSpPr>
          <p:nvPr>
            <p:ph type="sldImg"/>
          </p:nvPr>
        </p:nvSpPr>
        <p:spPr>
          <a:ln cap="flat"/>
        </p:spPr>
      </p:sp>
      <p:sp>
        <p:nvSpPr>
          <p:cNvPr id="22530" name="Rectangle 3">
            <a:extLst>
              <a:ext uri="{FF2B5EF4-FFF2-40B4-BE49-F238E27FC236}">
                <a16:creationId xmlns:a16="http://schemas.microsoft.com/office/drawing/2014/main" id="{010FDB71-035E-D37F-765F-BF7DC0E00C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basics – here are the five HIGH LEVEL questions that form how we evaluate programs.  (walk through) LETS GO THROUGH THEM ONE BY ONE&gt; </a:t>
            </a:r>
          </a:p>
        </p:txBody>
      </p:sp>
    </p:spTree>
    <p:extLst>
      <p:ext uri="{BB962C8B-B14F-4D97-AF65-F5344CB8AC3E}">
        <p14:creationId xmlns:p14="http://schemas.microsoft.com/office/powerpoint/2010/main" val="4057001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3005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7A036354-350D-F77E-67CC-C19B2FDC4075}"/>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E5BF0D9A-F3A1-2E66-6EDB-93FBB7B5D9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pPr eaLnBrk="1" hangingPunct="1"/>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Thank you</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26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33562-C031-7C44-AA00-10B3CAE161F9}"/>
            </a:ext>
          </a:extLst>
        </p:cNvPr>
        <p:cNvGrpSpPr/>
        <p:nvPr/>
      </p:nvGrpSpPr>
      <p:grpSpPr>
        <a:xfrm>
          <a:off x="0" y="0"/>
          <a:ext cx="0" cy="0"/>
          <a:chOff x="0" y="0"/>
          <a:chExt cx="0" cy="0"/>
        </a:xfrm>
      </p:grpSpPr>
      <p:sp>
        <p:nvSpPr>
          <p:cNvPr id="22529" name="Rectangle 2">
            <a:extLst>
              <a:ext uri="{FF2B5EF4-FFF2-40B4-BE49-F238E27FC236}">
                <a16:creationId xmlns:a16="http://schemas.microsoft.com/office/drawing/2014/main" id="{B8D6375C-DFD8-E560-9F44-BF458A76622F}"/>
              </a:ext>
            </a:extLst>
          </p:cNvPr>
          <p:cNvSpPr>
            <a:spLocks noGrp="1" noRot="1" noChangeAspect="1" noChangeArrowheads="1" noTextEdit="1"/>
          </p:cNvSpPr>
          <p:nvPr>
            <p:ph type="sldImg"/>
          </p:nvPr>
        </p:nvSpPr>
        <p:spPr>
          <a:ln cap="flat"/>
        </p:spPr>
      </p:sp>
      <p:sp>
        <p:nvSpPr>
          <p:cNvPr id="22530" name="Rectangle 3">
            <a:extLst>
              <a:ext uri="{FF2B5EF4-FFF2-40B4-BE49-F238E27FC236}">
                <a16:creationId xmlns:a16="http://schemas.microsoft.com/office/drawing/2014/main" id="{730C9CCE-602E-5867-EE5E-F9C94CA9B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The basics – here are the five HIGH LEVEL questions that form how we evaluate programs.  (walk through) LETS GO THROUGH THEM ONE BY ONE&gt; </a:t>
            </a:r>
          </a:p>
        </p:txBody>
      </p:sp>
    </p:spTree>
    <p:extLst>
      <p:ext uri="{BB962C8B-B14F-4D97-AF65-F5344CB8AC3E}">
        <p14:creationId xmlns:p14="http://schemas.microsoft.com/office/powerpoint/2010/main" val="286727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4D0C5CA-D180-98D7-AC1C-FAC1DC7156F8}"/>
              </a:ext>
            </a:extLst>
          </p:cNvPr>
          <p:cNvSpPr>
            <a:spLocks noGrp="1" noRot="1" noChangeAspect="1" noChangeArrowheads="1" noTextEdit="1"/>
          </p:cNvSpPr>
          <p:nvPr>
            <p:ph type="sldImg"/>
          </p:nvPr>
        </p:nvSpPr>
        <p:spPr>
          <a:ln cap="flat"/>
        </p:spPr>
      </p:sp>
      <p:sp>
        <p:nvSpPr>
          <p:cNvPr id="129027" name="Rectangle 3">
            <a:extLst>
              <a:ext uri="{FF2B5EF4-FFF2-40B4-BE49-F238E27FC236}">
                <a16:creationId xmlns:a16="http://schemas.microsoft.com/office/drawing/2014/main" id="{471D12C6-F355-4EDD-8985-DA0C698F4F94}"/>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7A5457A-5721-74EE-E278-FB464A2527BD}"/>
              </a:ext>
            </a:extLst>
          </p:cNvPr>
          <p:cNvSpPr>
            <a:spLocks noGrp="1" noRot="1" noChangeAspect="1" noChangeArrowheads="1" noTextEdit="1"/>
          </p:cNvSpPr>
          <p:nvPr>
            <p:ph type="sldImg"/>
          </p:nvPr>
        </p:nvSpPr>
        <p:spPr>
          <a:ln cap="flat"/>
        </p:spPr>
      </p:sp>
      <p:sp>
        <p:nvSpPr>
          <p:cNvPr id="11267" name="Rectangle 3">
            <a:extLst>
              <a:ext uri="{FF2B5EF4-FFF2-40B4-BE49-F238E27FC236}">
                <a16:creationId xmlns:a16="http://schemas.microsoft.com/office/drawing/2014/main" id="{A47EA301-11D7-CCEE-560A-4CCBBC6691AE}"/>
              </a:ext>
            </a:extLst>
          </p:cNvPr>
          <p:cNvSpPr>
            <a:spLocks noGrp="1" noChangeArrowheads="1"/>
          </p:cNvSpPr>
          <p:nvPr>
            <p:ph type="body" idx="1"/>
          </p:nvPr>
        </p:nvSpPr>
        <p:spPr>
          <a:ln/>
        </p:spPr>
        <p:txBody>
          <a:bodyPr/>
          <a:lstStyle/>
          <a:p>
            <a:pPr eaLnBrk="1" hangingPunct="1">
              <a:defRPr/>
            </a:pPr>
            <a:endParaRPr lang="en-US">
              <a:cs typeface="+mn-cs"/>
            </a:endParaRPr>
          </a:p>
        </p:txBody>
      </p:sp>
    </p:spTree>
    <p:extLst>
      <p:ext uri="{BB962C8B-B14F-4D97-AF65-F5344CB8AC3E}">
        <p14:creationId xmlns:p14="http://schemas.microsoft.com/office/powerpoint/2010/main" val="193500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7A5457A-5721-74EE-E278-FB464A2527BD}"/>
              </a:ext>
            </a:extLst>
          </p:cNvPr>
          <p:cNvSpPr>
            <a:spLocks noGrp="1" noRot="1" noChangeAspect="1" noChangeArrowheads="1" noTextEdit="1"/>
          </p:cNvSpPr>
          <p:nvPr>
            <p:ph type="sldImg"/>
          </p:nvPr>
        </p:nvSpPr>
        <p:spPr>
          <a:ln cap="flat"/>
        </p:spPr>
      </p:sp>
      <p:sp>
        <p:nvSpPr>
          <p:cNvPr id="11267" name="Rectangle 3">
            <a:extLst>
              <a:ext uri="{FF2B5EF4-FFF2-40B4-BE49-F238E27FC236}">
                <a16:creationId xmlns:a16="http://schemas.microsoft.com/office/drawing/2014/main" id="{A47EA301-11D7-CCEE-560A-4CCBBC6691AE}"/>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95D7EFBD-B9A2-5035-DD32-06F3FE75DE49}"/>
              </a:ext>
            </a:extLst>
          </p:cNvPr>
          <p:cNvSpPr>
            <a:spLocks noGrp="1" noRot="1" noChangeAspect="1" noChangeArrowheads="1" noTextEdit="1"/>
          </p:cNvSpPr>
          <p:nvPr>
            <p:ph type="sldImg"/>
          </p:nvPr>
        </p:nvSpPr>
        <p:spPr>
          <a:ln cap="flat"/>
        </p:spPr>
      </p:sp>
      <p:sp>
        <p:nvSpPr>
          <p:cNvPr id="131075" name="Rectangle 3">
            <a:extLst>
              <a:ext uri="{FF2B5EF4-FFF2-40B4-BE49-F238E27FC236}">
                <a16:creationId xmlns:a16="http://schemas.microsoft.com/office/drawing/2014/main" id="{679BE186-1E54-E121-BBC7-996342DDBD41}"/>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65713-4432-2604-C74D-386666F33D52}"/>
              </a:ext>
            </a:extLst>
          </p:cNvPr>
          <p:cNvSpPr>
            <a:spLocks noChangeArrowheads="1"/>
          </p:cNvSpPr>
          <p:nvPr userDrawn="1"/>
        </p:nvSpPr>
        <p:spPr bwMode="auto">
          <a:xfrm>
            <a:off x="0" y="6096000"/>
            <a:ext cx="6019800" cy="762000"/>
          </a:xfrm>
          <a:prstGeom prst="rect">
            <a:avLst/>
          </a:prstGeom>
          <a:solidFill>
            <a:schemeClr val="tx1"/>
          </a:solidFill>
          <a:ln w="9525">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p>
        </p:txBody>
      </p:sp>
      <p:sp>
        <p:nvSpPr>
          <p:cNvPr id="3" name="Line 6">
            <a:extLst>
              <a:ext uri="{FF2B5EF4-FFF2-40B4-BE49-F238E27FC236}">
                <a16:creationId xmlns:a16="http://schemas.microsoft.com/office/drawing/2014/main" id="{CF4FAB23-BEA7-63BF-2325-772A0E770239}"/>
              </a:ext>
            </a:extLst>
          </p:cNvPr>
          <p:cNvSpPr>
            <a:spLocks noChangeShapeType="1"/>
          </p:cNvSpPr>
          <p:nvPr/>
        </p:nvSpPr>
        <p:spPr bwMode="auto">
          <a:xfrm flipV="1">
            <a:off x="2514600" y="6096000"/>
            <a:ext cx="0" cy="76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7">
            <a:extLst>
              <a:ext uri="{FF2B5EF4-FFF2-40B4-BE49-F238E27FC236}">
                <a16:creationId xmlns:a16="http://schemas.microsoft.com/office/drawing/2014/main" id="{618A9390-76DF-7223-3B98-A30EF81432AD}"/>
              </a:ext>
            </a:extLst>
          </p:cNvPr>
          <p:cNvSpPr>
            <a:spLocks noChangeShapeType="1"/>
          </p:cNvSpPr>
          <p:nvPr/>
        </p:nvSpPr>
        <p:spPr bwMode="auto">
          <a:xfrm>
            <a:off x="0" y="60960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8">
            <a:extLst>
              <a:ext uri="{FF2B5EF4-FFF2-40B4-BE49-F238E27FC236}">
                <a16:creationId xmlns:a16="http://schemas.microsoft.com/office/drawing/2014/main" id="{F659A2AB-D963-BC67-3E01-D8E3B45F2828}"/>
              </a:ext>
            </a:extLst>
          </p:cNvPr>
          <p:cNvSpPr txBox="1">
            <a:spLocks noChangeArrowheads="1"/>
          </p:cNvSpPr>
          <p:nvPr userDrawn="1"/>
        </p:nvSpPr>
        <p:spPr bwMode="auto">
          <a:xfrm>
            <a:off x="76200" y="6583363"/>
            <a:ext cx="1219200" cy="274637"/>
          </a:xfrm>
          <a:prstGeom prst="rect">
            <a:avLst/>
          </a:prstGeom>
          <a:noFill/>
          <a:ln>
            <a:noFill/>
          </a:ln>
          <a:effec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defRPr/>
            </a:pPr>
            <a:r>
              <a:rPr lang="en-US" altLang="x-none" sz="1000">
                <a:solidFill>
                  <a:schemeClr val="bg1"/>
                </a:solidFill>
                <a:latin typeface="Arial" charset="0"/>
              </a:rPr>
              <a:t>©</a:t>
            </a:r>
            <a:r>
              <a:rPr lang="en-US" altLang="x-none" sz="1200">
                <a:solidFill>
                  <a:schemeClr val="bg1"/>
                </a:solidFill>
                <a:latin typeface="Arial" charset="0"/>
              </a:rPr>
              <a:t> </a:t>
            </a:r>
            <a:r>
              <a:rPr lang="en-US" altLang="x-none" sz="1000">
                <a:solidFill>
                  <a:schemeClr val="bg1"/>
                </a:solidFill>
                <a:latin typeface="Arial" charset="0"/>
              </a:rPr>
              <a:t>2006 to Present</a:t>
            </a:r>
          </a:p>
        </p:txBody>
      </p:sp>
      <p:pic>
        <p:nvPicPr>
          <p:cNvPr id="6" name="Picture 9" descr="UNC_SOGlogoWHT_f">
            <a:extLst>
              <a:ext uri="{FF2B5EF4-FFF2-40B4-BE49-F238E27FC236}">
                <a16:creationId xmlns:a16="http://schemas.microsoft.com/office/drawing/2014/main" id="{F070FDE9-0A9B-4402-ED66-BECD810CAD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9800" y="6076950"/>
            <a:ext cx="3124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Grp="1" noChangeArrowheads="1"/>
          </p:cNvSpPr>
          <p:nvPr>
            <p:ph type="ctrTitle"/>
          </p:nvPr>
        </p:nvSpPr>
        <p:spPr>
          <a:xfrm>
            <a:off x="1600200" y="609600"/>
            <a:ext cx="5883275" cy="4910138"/>
          </a:xfrm>
        </p:spPr>
        <p:txBody>
          <a:bodyPr/>
          <a:lstStyle>
            <a:lvl1pPr>
              <a:defRPr/>
            </a:lvl1pPr>
          </a:lstStyle>
          <a:p>
            <a:pPr lvl="0"/>
            <a:r>
              <a:rPr lang="en-US" noProof="0"/>
              <a:t>Click to edit Master title style</a:t>
            </a:r>
          </a:p>
        </p:txBody>
      </p:sp>
      <p:sp>
        <p:nvSpPr>
          <p:cNvPr id="7" name="Rectangle 4">
            <a:extLst>
              <a:ext uri="{FF2B5EF4-FFF2-40B4-BE49-F238E27FC236}">
                <a16:creationId xmlns:a16="http://schemas.microsoft.com/office/drawing/2014/main" id="{8452C08C-15B9-9F75-4E3C-230E9D613933}"/>
              </a:ext>
            </a:extLst>
          </p:cNvPr>
          <p:cNvSpPr>
            <a:spLocks noGrp="1" noChangeArrowheads="1"/>
          </p:cNvSpPr>
          <p:nvPr>
            <p:ph type="sldNum" sz="quarter" idx="10"/>
          </p:nvPr>
        </p:nvSpPr>
        <p:spPr bwMode="auto">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1616C9BD-FEF9-B94F-ACF7-B11EA044AA41}" type="slidenum">
              <a:rPr lang="en-US" altLang="en-US"/>
              <a:pPr>
                <a:defRPr/>
              </a:pPr>
              <a:t>‹#›</a:t>
            </a:fld>
            <a:endParaRPr lang="en-US" altLang="en-US"/>
          </a:p>
        </p:txBody>
      </p:sp>
    </p:spTree>
    <p:extLst>
      <p:ext uri="{BB962C8B-B14F-4D97-AF65-F5344CB8AC3E}">
        <p14:creationId xmlns:p14="http://schemas.microsoft.com/office/powerpoint/2010/main" val="57830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31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54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54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93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32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329113"/>
          </a:xfrm>
        </p:spPr>
        <p:txBody>
          <a:bodyPr/>
          <a:lstStyle/>
          <a:p>
            <a:pPr lvl="0"/>
            <a:endParaRPr lang="en-US" noProof="0"/>
          </a:p>
        </p:txBody>
      </p:sp>
    </p:spTree>
    <p:extLst>
      <p:ext uri="{BB962C8B-B14F-4D97-AF65-F5344CB8AC3E}">
        <p14:creationId xmlns:p14="http://schemas.microsoft.com/office/powerpoint/2010/main" val="1735445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93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329113"/>
          </a:xfrm>
        </p:spPr>
        <p:txBody>
          <a:bodyPr/>
          <a:lstStyle/>
          <a:p>
            <a:pPr lvl="0"/>
            <a:endParaRPr lang="en-US" noProof="0"/>
          </a:p>
        </p:txBody>
      </p:sp>
      <p:sp>
        <p:nvSpPr>
          <p:cNvPr id="4" name="Text Placeholder 3"/>
          <p:cNvSpPr>
            <a:spLocks noGrp="1"/>
          </p:cNvSpPr>
          <p:nvPr>
            <p:ph type="body" sz="half" idx="2"/>
          </p:nvPr>
        </p:nvSpPr>
        <p:spPr>
          <a:xfrm>
            <a:off x="4648200" y="1600200"/>
            <a:ext cx="4038600" cy="432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413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A7696E-3EA9-DEBC-3F68-79109249A8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AB2B28-6FB1-4F43-EFC1-2D67E7C98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603C66-0513-62A0-BE82-97D80D78F561}"/>
              </a:ext>
            </a:extLst>
          </p:cNvPr>
          <p:cNvSpPr>
            <a:spLocks noGrp="1" noChangeArrowheads="1"/>
          </p:cNvSpPr>
          <p:nvPr>
            <p:ph type="sldNum" sz="quarter" idx="12"/>
          </p:nvPr>
        </p:nvSpPr>
        <p:spPr>
          <a:ln/>
        </p:spPr>
        <p:txBody>
          <a:bodyPr/>
          <a:lstStyle>
            <a:lvl1pPr>
              <a:defRPr/>
            </a:lvl1pPr>
          </a:lstStyle>
          <a:p>
            <a:pPr>
              <a:defRPr/>
            </a:pPr>
            <a:fld id="{6AB76EC0-CE6A-DB40-ACD5-91699A936694}" type="slidenum">
              <a:rPr lang="en-US" altLang="en-US"/>
              <a:pPr>
                <a:defRPr/>
              </a:pPr>
              <a:t>‹#›</a:t>
            </a:fld>
            <a:endParaRPr lang="en-US" altLang="en-US"/>
          </a:p>
        </p:txBody>
      </p:sp>
    </p:spTree>
    <p:extLst>
      <p:ext uri="{BB962C8B-B14F-4D97-AF65-F5344CB8AC3E}">
        <p14:creationId xmlns:p14="http://schemas.microsoft.com/office/powerpoint/2010/main" val="306714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7AC188-9579-BD6C-B315-09D7714B79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4718E4-4CDA-5F3E-6A89-643C2138FB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C72E35-0C0C-1234-BE17-5A92B285F852}"/>
              </a:ext>
            </a:extLst>
          </p:cNvPr>
          <p:cNvSpPr>
            <a:spLocks noGrp="1" noChangeArrowheads="1"/>
          </p:cNvSpPr>
          <p:nvPr>
            <p:ph type="sldNum" sz="quarter" idx="12"/>
          </p:nvPr>
        </p:nvSpPr>
        <p:spPr>
          <a:ln/>
        </p:spPr>
        <p:txBody>
          <a:bodyPr/>
          <a:lstStyle>
            <a:lvl1pPr>
              <a:defRPr/>
            </a:lvl1pPr>
          </a:lstStyle>
          <a:p>
            <a:pPr>
              <a:defRPr/>
            </a:pPr>
            <a:fld id="{6C6BA5CB-A01D-644D-B151-212E93CD3582}" type="slidenum">
              <a:rPr lang="en-US" altLang="en-US"/>
              <a:pPr>
                <a:defRPr/>
              </a:pPr>
              <a:t>‹#›</a:t>
            </a:fld>
            <a:endParaRPr lang="en-US" altLang="en-US"/>
          </a:p>
        </p:txBody>
      </p:sp>
    </p:spTree>
    <p:extLst>
      <p:ext uri="{BB962C8B-B14F-4D97-AF65-F5344CB8AC3E}">
        <p14:creationId xmlns:p14="http://schemas.microsoft.com/office/powerpoint/2010/main" val="1600689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CD2569F-2B14-25D9-CEFD-C7A3EFB467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723CC2-14E2-E927-E040-74E1224C4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6613DA-9E37-FB44-F5DF-03B19233794D}"/>
              </a:ext>
            </a:extLst>
          </p:cNvPr>
          <p:cNvSpPr>
            <a:spLocks noGrp="1" noChangeArrowheads="1"/>
          </p:cNvSpPr>
          <p:nvPr>
            <p:ph type="sldNum" sz="quarter" idx="12"/>
          </p:nvPr>
        </p:nvSpPr>
        <p:spPr>
          <a:ln/>
        </p:spPr>
        <p:txBody>
          <a:bodyPr/>
          <a:lstStyle>
            <a:lvl1pPr>
              <a:defRPr/>
            </a:lvl1pPr>
          </a:lstStyle>
          <a:p>
            <a:pPr>
              <a:defRPr/>
            </a:pPr>
            <a:fld id="{50BB8D0E-CCF3-5040-999C-17FB556E8340}" type="slidenum">
              <a:rPr lang="en-US" altLang="en-US"/>
              <a:pPr>
                <a:defRPr/>
              </a:pPr>
              <a:t>‹#›</a:t>
            </a:fld>
            <a:endParaRPr lang="en-US" altLang="en-US"/>
          </a:p>
        </p:txBody>
      </p:sp>
    </p:spTree>
    <p:extLst>
      <p:ext uri="{BB962C8B-B14F-4D97-AF65-F5344CB8AC3E}">
        <p14:creationId xmlns:p14="http://schemas.microsoft.com/office/powerpoint/2010/main" val="327915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614A30-9581-6F7E-EEC8-4CA839C908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2B4B8C-A741-8C4A-857C-0D1C9A105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E57EA6-2F54-B5B2-28EE-A7CA3800D8B7}"/>
              </a:ext>
            </a:extLst>
          </p:cNvPr>
          <p:cNvSpPr>
            <a:spLocks noGrp="1" noChangeArrowheads="1"/>
          </p:cNvSpPr>
          <p:nvPr>
            <p:ph type="sldNum" sz="quarter" idx="12"/>
          </p:nvPr>
        </p:nvSpPr>
        <p:spPr>
          <a:ln/>
        </p:spPr>
        <p:txBody>
          <a:bodyPr/>
          <a:lstStyle>
            <a:lvl1pPr>
              <a:defRPr/>
            </a:lvl1pPr>
          </a:lstStyle>
          <a:p>
            <a:pPr>
              <a:defRPr/>
            </a:pPr>
            <a:fld id="{267531EF-0E2C-204C-911B-CF6BA46CB0B2}" type="slidenum">
              <a:rPr lang="en-US" altLang="en-US"/>
              <a:pPr>
                <a:defRPr/>
              </a:pPr>
              <a:t>‹#›</a:t>
            </a:fld>
            <a:endParaRPr lang="en-US" altLang="en-US"/>
          </a:p>
        </p:txBody>
      </p:sp>
    </p:spTree>
    <p:extLst>
      <p:ext uri="{BB962C8B-B14F-4D97-AF65-F5344CB8AC3E}">
        <p14:creationId xmlns:p14="http://schemas.microsoft.com/office/powerpoint/2010/main" val="426128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7A2D63-15C9-46CA-B914-EDE4BAA7D56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1BED109-A62C-EBC6-C498-5B58E38821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DDC203-1959-DB0C-DE7B-637FF152A968}"/>
              </a:ext>
            </a:extLst>
          </p:cNvPr>
          <p:cNvSpPr>
            <a:spLocks noGrp="1" noChangeArrowheads="1"/>
          </p:cNvSpPr>
          <p:nvPr>
            <p:ph type="sldNum" sz="quarter" idx="12"/>
          </p:nvPr>
        </p:nvSpPr>
        <p:spPr>
          <a:ln/>
        </p:spPr>
        <p:txBody>
          <a:bodyPr/>
          <a:lstStyle>
            <a:lvl1pPr>
              <a:defRPr/>
            </a:lvl1pPr>
          </a:lstStyle>
          <a:p>
            <a:pPr>
              <a:defRPr/>
            </a:pPr>
            <a:fld id="{483C317F-4C62-A74C-A66B-9C64A20FE9F6}" type="slidenum">
              <a:rPr lang="en-US" altLang="en-US"/>
              <a:pPr>
                <a:defRPr/>
              </a:pPr>
              <a:t>‹#›</a:t>
            </a:fld>
            <a:endParaRPr lang="en-US" altLang="en-US"/>
          </a:p>
        </p:txBody>
      </p:sp>
    </p:spTree>
    <p:extLst>
      <p:ext uri="{BB962C8B-B14F-4D97-AF65-F5344CB8AC3E}">
        <p14:creationId xmlns:p14="http://schemas.microsoft.com/office/powerpoint/2010/main" val="371379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ECA8407-1382-DF70-33B8-1D8ECC6C96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922416E-F7EA-34E7-B97E-F16A1E8399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2C4826-D816-359D-CF39-3B1A8904F472}"/>
              </a:ext>
            </a:extLst>
          </p:cNvPr>
          <p:cNvSpPr>
            <a:spLocks noGrp="1" noChangeArrowheads="1"/>
          </p:cNvSpPr>
          <p:nvPr>
            <p:ph type="sldNum" sz="quarter" idx="12"/>
          </p:nvPr>
        </p:nvSpPr>
        <p:spPr>
          <a:ln/>
        </p:spPr>
        <p:txBody>
          <a:bodyPr/>
          <a:lstStyle>
            <a:lvl1pPr>
              <a:defRPr/>
            </a:lvl1pPr>
          </a:lstStyle>
          <a:p>
            <a:pPr>
              <a:defRPr/>
            </a:pPr>
            <a:fld id="{474F2954-EE2B-6546-A468-9CC40D9D80EF}" type="slidenum">
              <a:rPr lang="en-US" altLang="en-US"/>
              <a:pPr>
                <a:defRPr/>
              </a:pPr>
              <a:t>‹#›</a:t>
            </a:fld>
            <a:endParaRPr lang="en-US" altLang="en-US"/>
          </a:p>
        </p:txBody>
      </p:sp>
    </p:spTree>
    <p:extLst>
      <p:ext uri="{BB962C8B-B14F-4D97-AF65-F5344CB8AC3E}">
        <p14:creationId xmlns:p14="http://schemas.microsoft.com/office/powerpoint/2010/main" val="320001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011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283B79-1A43-0BAB-32F7-080928BCCB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701315-788D-1A75-1837-810033C884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A1842D6-BD17-E9B0-9031-3E511C81F7F4}"/>
              </a:ext>
            </a:extLst>
          </p:cNvPr>
          <p:cNvSpPr>
            <a:spLocks noGrp="1" noChangeArrowheads="1"/>
          </p:cNvSpPr>
          <p:nvPr>
            <p:ph type="sldNum" sz="quarter" idx="12"/>
          </p:nvPr>
        </p:nvSpPr>
        <p:spPr>
          <a:ln/>
        </p:spPr>
        <p:txBody>
          <a:bodyPr/>
          <a:lstStyle>
            <a:lvl1pPr>
              <a:defRPr/>
            </a:lvl1pPr>
          </a:lstStyle>
          <a:p>
            <a:pPr>
              <a:defRPr/>
            </a:pPr>
            <a:fld id="{EE6234DF-E4F5-C346-9D03-60F48A8E67A4}" type="slidenum">
              <a:rPr lang="en-US" altLang="en-US"/>
              <a:pPr>
                <a:defRPr/>
              </a:pPr>
              <a:t>‹#›</a:t>
            </a:fld>
            <a:endParaRPr lang="en-US" altLang="en-US"/>
          </a:p>
        </p:txBody>
      </p:sp>
    </p:spTree>
    <p:extLst>
      <p:ext uri="{BB962C8B-B14F-4D97-AF65-F5344CB8AC3E}">
        <p14:creationId xmlns:p14="http://schemas.microsoft.com/office/powerpoint/2010/main" val="2065393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2B2595-BF1B-C242-BDE4-04B9C7E825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54F63-1C4A-C5F6-F3AA-7C67C0CFAB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F1B6F-24A4-5C55-ED68-E9D123620816}"/>
              </a:ext>
            </a:extLst>
          </p:cNvPr>
          <p:cNvSpPr>
            <a:spLocks noGrp="1" noChangeArrowheads="1"/>
          </p:cNvSpPr>
          <p:nvPr>
            <p:ph type="sldNum" sz="quarter" idx="12"/>
          </p:nvPr>
        </p:nvSpPr>
        <p:spPr>
          <a:ln/>
        </p:spPr>
        <p:txBody>
          <a:bodyPr/>
          <a:lstStyle>
            <a:lvl1pPr>
              <a:defRPr/>
            </a:lvl1pPr>
          </a:lstStyle>
          <a:p>
            <a:pPr>
              <a:defRPr/>
            </a:pPr>
            <a:fld id="{DE17BD5C-E351-5D46-A907-7C24941B8BEC}" type="slidenum">
              <a:rPr lang="en-US" altLang="en-US"/>
              <a:pPr>
                <a:defRPr/>
              </a:pPr>
              <a:t>‹#›</a:t>
            </a:fld>
            <a:endParaRPr lang="en-US" altLang="en-US"/>
          </a:p>
        </p:txBody>
      </p:sp>
    </p:spTree>
    <p:extLst>
      <p:ext uri="{BB962C8B-B14F-4D97-AF65-F5344CB8AC3E}">
        <p14:creationId xmlns:p14="http://schemas.microsoft.com/office/powerpoint/2010/main" val="3141301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AE4918-5FEE-DCAF-1EBF-FD4D750458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AB9FC7-DF0B-5E76-2692-220D0D6D14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94ABDC-ECB7-89B9-C8D0-5292158ED05E}"/>
              </a:ext>
            </a:extLst>
          </p:cNvPr>
          <p:cNvSpPr>
            <a:spLocks noGrp="1" noChangeArrowheads="1"/>
          </p:cNvSpPr>
          <p:nvPr>
            <p:ph type="sldNum" sz="quarter" idx="12"/>
          </p:nvPr>
        </p:nvSpPr>
        <p:spPr>
          <a:ln/>
        </p:spPr>
        <p:txBody>
          <a:bodyPr/>
          <a:lstStyle>
            <a:lvl1pPr>
              <a:defRPr/>
            </a:lvl1pPr>
          </a:lstStyle>
          <a:p>
            <a:pPr>
              <a:defRPr/>
            </a:pPr>
            <a:fld id="{6CA58DA1-42C9-7A4C-9BDF-7E13A41F77B1}" type="slidenum">
              <a:rPr lang="en-US" altLang="en-US"/>
              <a:pPr>
                <a:defRPr/>
              </a:pPr>
              <a:t>‹#›</a:t>
            </a:fld>
            <a:endParaRPr lang="en-US" altLang="en-US"/>
          </a:p>
        </p:txBody>
      </p:sp>
    </p:spTree>
    <p:extLst>
      <p:ext uri="{BB962C8B-B14F-4D97-AF65-F5344CB8AC3E}">
        <p14:creationId xmlns:p14="http://schemas.microsoft.com/office/powerpoint/2010/main" val="1924295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77CD7C-A07B-0D5B-F146-950988B1A4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255134-D88D-BCBE-A47D-F84053EF1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779999-F3CF-B8A6-B6AA-0AA3C70E9E13}"/>
              </a:ext>
            </a:extLst>
          </p:cNvPr>
          <p:cNvSpPr>
            <a:spLocks noGrp="1" noChangeArrowheads="1"/>
          </p:cNvSpPr>
          <p:nvPr>
            <p:ph type="sldNum" sz="quarter" idx="12"/>
          </p:nvPr>
        </p:nvSpPr>
        <p:spPr>
          <a:ln/>
        </p:spPr>
        <p:txBody>
          <a:bodyPr/>
          <a:lstStyle>
            <a:lvl1pPr>
              <a:defRPr/>
            </a:lvl1pPr>
          </a:lstStyle>
          <a:p>
            <a:pPr>
              <a:defRPr/>
            </a:pPr>
            <a:fld id="{9D4D858B-FE88-DF44-AE8F-D078153FCAB2}" type="slidenum">
              <a:rPr lang="en-US" altLang="en-US"/>
              <a:pPr>
                <a:defRPr/>
              </a:pPr>
              <a:t>‹#›</a:t>
            </a:fld>
            <a:endParaRPr lang="en-US" altLang="en-US"/>
          </a:p>
        </p:txBody>
      </p:sp>
    </p:spTree>
    <p:extLst>
      <p:ext uri="{BB962C8B-B14F-4D97-AF65-F5344CB8AC3E}">
        <p14:creationId xmlns:p14="http://schemas.microsoft.com/office/powerpoint/2010/main" val="154470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CC254C-EC5A-B259-3130-EDB8ABCF31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D452BE-D714-7BA8-7DBF-EE47359CD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B43B86-9F6F-567D-6FB2-28E607789C0A}"/>
              </a:ext>
            </a:extLst>
          </p:cNvPr>
          <p:cNvSpPr>
            <a:spLocks noGrp="1" noChangeArrowheads="1"/>
          </p:cNvSpPr>
          <p:nvPr>
            <p:ph type="sldNum" sz="quarter" idx="12"/>
          </p:nvPr>
        </p:nvSpPr>
        <p:spPr>
          <a:ln/>
        </p:spPr>
        <p:txBody>
          <a:bodyPr/>
          <a:lstStyle>
            <a:lvl1pPr>
              <a:defRPr/>
            </a:lvl1pPr>
          </a:lstStyle>
          <a:p>
            <a:pPr>
              <a:defRPr/>
            </a:pPr>
            <a:fld id="{B699FD33-4349-E34D-A3CF-333820DD0CE9}" type="slidenum">
              <a:rPr lang="en-US" altLang="en-US"/>
              <a:pPr>
                <a:defRPr/>
              </a:pPr>
              <a:t>‹#›</a:t>
            </a:fld>
            <a:endParaRPr lang="en-US" altLang="en-US"/>
          </a:p>
        </p:txBody>
      </p:sp>
    </p:spTree>
    <p:extLst>
      <p:ext uri="{BB962C8B-B14F-4D97-AF65-F5344CB8AC3E}">
        <p14:creationId xmlns:p14="http://schemas.microsoft.com/office/powerpoint/2010/main" val="336074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470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2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329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82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30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70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67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28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1051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372BC0-D49F-CF3D-1519-508AB2E6FF4F}"/>
              </a:ext>
            </a:extLst>
          </p:cNvPr>
          <p:cNvSpPr>
            <a:spLocks noChangeArrowheads="1"/>
          </p:cNvSpPr>
          <p:nvPr userDrawn="1"/>
        </p:nvSpPr>
        <p:spPr bwMode="auto">
          <a:xfrm>
            <a:off x="0" y="6096000"/>
            <a:ext cx="6019800" cy="762000"/>
          </a:xfrm>
          <a:prstGeom prst="rect">
            <a:avLst/>
          </a:prstGeom>
          <a:solidFill>
            <a:schemeClr val="tx1"/>
          </a:solidFill>
          <a:ln w="9525">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a:p>
        </p:txBody>
      </p:sp>
      <p:sp>
        <p:nvSpPr>
          <p:cNvPr id="1027" name="Rectangle 3">
            <a:extLst>
              <a:ext uri="{FF2B5EF4-FFF2-40B4-BE49-F238E27FC236}">
                <a16:creationId xmlns:a16="http://schemas.microsoft.com/office/drawing/2014/main" id="{F55408E4-B917-6ECB-FC75-3B318ECC9464}"/>
              </a:ext>
            </a:extLst>
          </p:cNvPr>
          <p:cNvSpPr>
            <a:spLocks noGrp="1" noChangeArrowheads="1"/>
          </p:cNvSpPr>
          <p:nvPr>
            <p:ph type="title"/>
          </p:nvPr>
        </p:nvSpPr>
        <p:spPr bwMode="auto">
          <a:xfrm>
            <a:off x="457200" y="274638"/>
            <a:ext cx="8229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EE3E39B-23F0-5EA6-940E-2D2F31EE6C49}"/>
              </a:ext>
            </a:extLst>
          </p:cNvPr>
          <p:cNvSpPr>
            <a:spLocks noGrp="1" noChangeArrowheads="1"/>
          </p:cNvSpPr>
          <p:nvPr>
            <p:ph type="body" idx="1"/>
          </p:nvPr>
        </p:nvSpPr>
        <p:spPr bwMode="auto">
          <a:xfrm>
            <a:off x="457200" y="1600200"/>
            <a:ext cx="82296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5">
            <a:extLst>
              <a:ext uri="{FF2B5EF4-FFF2-40B4-BE49-F238E27FC236}">
                <a16:creationId xmlns:a16="http://schemas.microsoft.com/office/drawing/2014/main" id="{DC98640A-3500-4211-2F8A-C9FDB77FC073}"/>
              </a:ext>
            </a:extLst>
          </p:cNvPr>
          <p:cNvSpPr>
            <a:spLocks noChangeShapeType="1"/>
          </p:cNvSpPr>
          <p:nvPr/>
        </p:nvSpPr>
        <p:spPr bwMode="auto">
          <a:xfrm>
            <a:off x="0" y="1417638"/>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7">
            <a:extLst>
              <a:ext uri="{FF2B5EF4-FFF2-40B4-BE49-F238E27FC236}">
                <a16:creationId xmlns:a16="http://schemas.microsoft.com/office/drawing/2014/main" id="{66218AC3-AF37-D37A-F819-CD8614C679E8}"/>
              </a:ext>
            </a:extLst>
          </p:cNvPr>
          <p:cNvSpPr>
            <a:spLocks noChangeShapeType="1"/>
          </p:cNvSpPr>
          <p:nvPr/>
        </p:nvSpPr>
        <p:spPr bwMode="auto">
          <a:xfrm>
            <a:off x="0" y="6084888"/>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4" name="Text Box 8">
            <a:extLst>
              <a:ext uri="{FF2B5EF4-FFF2-40B4-BE49-F238E27FC236}">
                <a16:creationId xmlns:a16="http://schemas.microsoft.com/office/drawing/2014/main" id="{C37129D2-8C79-E6AF-D1B2-F4DFD89464C7}"/>
              </a:ext>
            </a:extLst>
          </p:cNvPr>
          <p:cNvSpPr txBox="1">
            <a:spLocks noChangeArrowheads="1"/>
          </p:cNvSpPr>
          <p:nvPr userDrawn="1"/>
        </p:nvSpPr>
        <p:spPr bwMode="auto">
          <a:xfrm>
            <a:off x="0" y="6583363"/>
            <a:ext cx="1219200" cy="274637"/>
          </a:xfrm>
          <a:prstGeom prst="rect">
            <a:avLst/>
          </a:prstGeom>
          <a:noFill/>
          <a:ln>
            <a:noFill/>
          </a:ln>
          <a:effec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defRPr/>
            </a:pPr>
            <a:r>
              <a:rPr lang="en-US" altLang="x-none" sz="1000">
                <a:solidFill>
                  <a:schemeClr val="bg1"/>
                </a:solidFill>
                <a:latin typeface="Arial" charset="0"/>
              </a:rPr>
              <a:t>©</a:t>
            </a:r>
            <a:r>
              <a:rPr lang="en-US" altLang="x-none" sz="1200">
                <a:solidFill>
                  <a:schemeClr val="bg1"/>
                </a:solidFill>
                <a:latin typeface="Arial" charset="0"/>
              </a:rPr>
              <a:t> </a:t>
            </a:r>
            <a:r>
              <a:rPr lang="en-US" altLang="x-none" sz="1000">
                <a:solidFill>
                  <a:schemeClr val="bg1"/>
                </a:solidFill>
                <a:latin typeface="Arial" charset="0"/>
              </a:rPr>
              <a:t>2006 to Present</a:t>
            </a:r>
          </a:p>
        </p:txBody>
      </p:sp>
      <p:pic>
        <p:nvPicPr>
          <p:cNvPr id="1032" name="Picture 10" descr="UNC_SOGlogoWHT_f">
            <a:extLst>
              <a:ext uri="{FF2B5EF4-FFF2-40B4-BE49-F238E27FC236}">
                <a16:creationId xmlns:a16="http://schemas.microsoft.com/office/drawing/2014/main" id="{8B83A0CB-2E2E-0A2C-5A5C-716E6E0340B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19800" y="6076950"/>
            <a:ext cx="3124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6"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ctr" rtl="0" eaLnBrk="0" fontAlgn="base" hangingPunct="0">
        <a:spcBef>
          <a:spcPct val="0"/>
        </a:spcBef>
        <a:spcAft>
          <a:spcPct val="0"/>
        </a:spcAft>
        <a:defRPr sz="4400">
          <a:solidFill>
            <a:srgbClr val="00344A"/>
          </a:solidFill>
          <a:latin typeface="+mj-lt"/>
          <a:ea typeface="+mj-ea"/>
          <a:cs typeface="ＭＳ Ｐゴシック" charset="0"/>
        </a:defRPr>
      </a:lvl1pPr>
      <a:lvl2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344A"/>
          </a:solidFill>
          <a:latin typeface="Arial" charset="0"/>
          <a:ea typeface="ＭＳ Ｐゴシック" charset="0"/>
        </a:defRPr>
      </a:lvl6pPr>
      <a:lvl7pPr marL="914400" algn="ctr" rtl="0" fontAlgn="base">
        <a:spcBef>
          <a:spcPct val="0"/>
        </a:spcBef>
        <a:spcAft>
          <a:spcPct val="0"/>
        </a:spcAft>
        <a:defRPr sz="4400">
          <a:solidFill>
            <a:srgbClr val="00344A"/>
          </a:solidFill>
          <a:latin typeface="Arial" charset="0"/>
          <a:ea typeface="ＭＳ Ｐゴシック" charset="0"/>
        </a:defRPr>
      </a:lvl7pPr>
      <a:lvl8pPr marL="1371600" algn="ctr" rtl="0" fontAlgn="base">
        <a:spcBef>
          <a:spcPct val="0"/>
        </a:spcBef>
        <a:spcAft>
          <a:spcPct val="0"/>
        </a:spcAft>
        <a:defRPr sz="4400">
          <a:solidFill>
            <a:srgbClr val="00344A"/>
          </a:solidFill>
          <a:latin typeface="Arial" charset="0"/>
          <a:ea typeface="ＭＳ Ｐゴシック" charset="0"/>
        </a:defRPr>
      </a:lvl8pPr>
      <a:lvl9pPr marL="1828800" algn="ctr" rtl="0" fontAlgn="base">
        <a:spcBef>
          <a:spcPct val="0"/>
        </a:spcBef>
        <a:spcAft>
          <a:spcPct val="0"/>
        </a:spcAft>
        <a:defRPr sz="4400">
          <a:solidFill>
            <a:srgbClr val="00344A"/>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003549"/>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0344A"/>
        </a:buClr>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344A"/>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Clr>
          <a:srgbClr val="00344A"/>
        </a:buClr>
        <a:buFont typeface="Arial" charset="0"/>
        <a:buChar char="»"/>
        <a:defRPr sz="2000">
          <a:solidFill>
            <a:schemeClr val="tx1"/>
          </a:solidFill>
          <a:latin typeface="+mn-lt"/>
          <a:ea typeface="+mn-ea"/>
        </a:defRPr>
      </a:lvl6pPr>
      <a:lvl7pPr marL="2971800" indent="-228600" algn="l" rtl="0" fontAlgn="base">
        <a:spcBef>
          <a:spcPct val="20000"/>
        </a:spcBef>
        <a:spcAft>
          <a:spcPct val="0"/>
        </a:spcAft>
        <a:buClr>
          <a:srgbClr val="00344A"/>
        </a:buClr>
        <a:buFont typeface="Arial" charset="0"/>
        <a:buChar char="»"/>
        <a:defRPr sz="2000">
          <a:solidFill>
            <a:schemeClr val="tx1"/>
          </a:solidFill>
          <a:latin typeface="+mn-lt"/>
          <a:ea typeface="+mn-ea"/>
        </a:defRPr>
      </a:lvl7pPr>
      <a:lvl8pPr marL="3429000" indent="-228600" algn="l" rtl="0" fontAlgn="base">
        <a:spcBef>
          <a:spcPct val="20000"/>
        </a:spcBef>
        <a:spcAft>
          <a:spcPct val="0"/>
        </a:spcAft>
        <a:buClr>
          <a:srgbClr val="00344A"/>
        </a:buClr>
        <a:buFont typeface="Arial" charset="0"/>
        <a:buChar char="»"/>
        <a:defRPr sz="2000">
          <a:solidFill>
            <a:schemeClr val="tx1"/>
          </a:solidFill>
          <a:latin typeface="+mn-lt"/>
          <a:ea typeface="+mn-ea"/>
        </a:defRPr>
      </a:lvl8pPr>
      <a:lvl9pPr marL="3886200" indent="-228600" algn="l" rtl="0" fontAlgn="base">
        <a:spcBef>
          <a:spcPct val="20000"/>
        </a:spcBef>
        <a:spcAft>
          <a:spcPct val="0"/>
        </a:spcAft>
        <a:buClr>
          <a:srgbClr val="00344A"/>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F270DF6-90D6-83E1-2473-ECD76F729D0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9E3AD3E-8417-715E-AA0D-0BCDDE30DDF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4692" name="Rectangle 4">
            <a:extLst>
              <a:ext uri="{FF2B5EF4-FFF2-40B4-BE49-F238E27FC236}">
                <a16:creationId xmlns:a16="http://schemas.microsoft.com/office/drawing/2014/main" id="{17EF468F-AC1C-EB9D-C0C1-8DA5A85E4BE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mn-cs"/>
              </a:defRPr>
            </a:lvl1pPr>
          </a:lstStyle>
          <a:p>
            <a:pPr>
              <a:defRPr/>
            </a:pPr>
            <a:endParaRPr lang="en-US"/>
          </a:p>
        </p:txBody>
      </p:sp>
      <p:sp>
        <p:nvSpPr>
          <p:cNvPr id="114693" name="Rectangle 5">
            <a:extLst>
              <a:ext uri="{FF2B5EF4-FFF2-40B4-BE49-F238E27FC236}">
                <a16:creationId xmlns:a16="http://schemas.microsoft.com/office/drawing/2014/main" id="{9F7A2455-81DC-D722-0C20-54AD9E342A6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cs typeface="+mn-cs"/>
              </a:defRPr>
            </a:lvl1pPr>
          </a:lstStyle>
          <a:p>
            <a:pPr>
              <a:defRPr/>
            </a:pPr>
            <a:endParaRPr lang="en-US"/>
          </a:p>
        </p:txBody>
      </p:sp>
      <p:sp>
        <p:nvSpPr>
          <p:cNvPr id="114694" name="Rectangle 6">
            <a:extLst>
              <a:ext uri="{FF2B5EF4-FFF2-40B4-BE49-F238E27FC236}">
                <a16:creationId xmlns:a16="http://schemas.microsoft.com/office/drawing/2014/main" id="{EAC71D27-90D7-2A83-9D44-38067CEDD76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7B11BFF-DA76-F046-B9AE-01BB2E49CA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3.bin"/><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B7B6DD7-7174-7445-376F-38DEFF33F053}"/>
              </a:ext>
            </a:extLst>
          </p:cNvPr>
          <p:cNvSpPr>
            <a:spLocks noGrp="1" noChangeArrowheads="1"/>
          </p:cNvSpPr>
          <p:nvPr>
            <p:ph type="ctrTitle"/>
          </p:nvPr>
        </p:nvSpPr>
        <p:spPr>
          <a:xfrm>
            <a:off x="838200" y="762000"/>
            <a:ext cx="7772400" cy="2057400"/>
          </a:xfrm>
        </p:spPr>
        <p:txBody>
          <a:bodyPr lIns="90488" tIns="44450" rIns="90488" bIns="44450"/>
          <a:lstStyle/>
          <a:p>
            <a:pPr eaLnBrk="1" hangingPunct="1">
              <a:defRPr/>
            </a:pPr>
            <a:r>
              <a:rPr lang="en-US" sz="4800" b="1" dirty="0">
                <a:cs typeface="+mj-cs"/>
              </a:rPr>
              <a:t>Introduction to Program Evaluation</a:t>
            </a:r>
            <a:endParaRPr lang="en-US" sz="3200" b="1" i="1" dirty="0">
              <a:cs typeface="+mj-cs"/>
            </a:endParaRPr>
          </a:p>
        </p:txBody>
      </p:sp>
      <p:sp>
        <p:nvSpPr>
          <p:cNvPr id="4099" name="Rectangle 3">
            <a:extLst>
              <a:ext uri="{FF2B5EF4-FFF2-40B4-BE49-F238E27FC236}">
                <a16:creationId xmlns:a16="http://schemas.microsoft.com/office/drawing/2014/main" id="{D0C5003E-1FCD-280C-5756-2A934B506410}"/>
              </a:ext>
            </a:extLst>
          </p:cNvPr>
          <p:cNvSpPr>
            <a:spLocks noGrp="1" noChangeArrowheads="1"/>
          </p:cNvSpPr>
          <p:nvPr>
            <p:ph type="subTitle" idx="4294967295"/>
          </p:nvPr>
        </p:nvSpPr>
        <p:spPr>
          <a:xfrm>
            <a:off x="1981200" y="3276600"/>
            <a:ext cx="5334000" cy="2209800"/>
          </a:xfrm>
        </p:spPr>
        <p:txBody>
          <a:bodyPr lIns="90488" tIns="44450" rIns="90488" bIns="44450"/>
          <a:lstStyle/>
          <a:p>
            <a:pPr algn="ctr" eaLnBrk="1" hangingPunct="1">
              <a:spcBef>
                <a:spcPct val="0"/>
              </a:spcBef>
              <a:buFontTx/>
              <a:buNone/>
              <a:defRPr/>
            </a:pPr>
            <a:r>
              <a:rPr lang="en-US" sz="2800" dirty="0">
                <a:solidFill>
                  <a:srgbClr val="00344A"/>
                </a:solidFill>
                <a:cs typeface="+mn-cs"/>
              </a:rPr>
              <a:t>Maureen Berner, PhD </a:t>
            </a:r>
          </a:p>
          <a:p>
            <a:pPr algn="ctr" eaLnBrk="1" hangingPunct="1">
              <a:spcBef>
                <a:spcPct val="0"/>
              </a:spcBef>
              <a:buFontTx/>
              <a:buNone/>
              <a:defRPr/>
            </a:pPr>
            <a:r>
              <a:rPr lang="en-US" sz="2800" dirty="0">
                <a:solidFill>
                  <a:srgbClr val="00344A"/>
                </a:solidFill>
                <a:cs typeface="+mn-cs"/>
              </a:rPr>
              <a:t>University of North Carolina at Chapel Hill </a:t>
            </a:r>
          </a:p>
          <a:p>
            <a:pPr algn="ctr" eaLnBrk="1" hangingPunct="1">
              <a:spcBef>
                <a:spcPct val="0"/>
              </a:spcBef>
              <a:buFontTx/>
              <a:buNone/>
              <a:defRPr/>
            </a:pPr>
            <a:r>
              <a:rPr lang="en-US" sz="2800" dirty="0">
                <a:solidFill>
                  <a:srgbClr val="00344A"/>
                </a:solidFill>
                <a:cs typeface="+mn-cs"/>
              </a:rPr>
              <a:t>School of Government</a:t>
            </a:r>
          </a:p>
          <a:p>
            <a:pPr algn="ctr" eaLnBrk="1" hangingPunct="1">
              <a:buFontTx/>
              <a:buNone/>
              <a:defRPr/>
            </a:pPr>
            <a:r>
              <a:rPr lang="en-US" sz="2800" dirty="0">
                <a:solidFill>
                  <a:srgbClr val="00344A"/>
                </a:solidFill>
                <a:cs typeface="+mn-cs"/>
              </a:rPr>
              <a:t> </a:t>
            </a:r>
            <a:endParaRPr lang="en-US" sz="2000" dirty="0">
              <a:solidFill>
                <a:srgbClr val="00344A"/>
              </a:solidFill>
              <a:cs typeface="+mn-cs"/>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E7A716-2829-D5BF-E674-A4FB41D9275B}"/>
              </a:ext>
            </a:extLst>
          </p:cNvPr>
          <p:cNvSpPr>
            <a:spLocks noGrp="1" noChangeArrowheads="1"/>
          </p:cNvSpPr>
          <p:nvPr>
            <p:ph type="title"/>
          </p:nvPr>
        </p:nvSpPr>
        <p:spPr/>
        <p:txBody>
          <a:bodyPr/>
          <a:lstStyle/>
          <a:p>
            <a:pPr eaLnBrk="1" hangingPunct="1">
              <a:defRPr/>
            </a:pPr>
            <a:r>
              <a:rPr lang="en-US" sz="4000" b="1" dirty="0">
                <a:cs typeface="+mj-cs"/>
              </a:rPr>
              <a:t>Steps in Outlining Program Theory/Logic Model</a:t>
            </a:r>
          </a:p>
        </p:txBody>
      </p:sp>
      <p:sp>
        <p:nvSpPr>
          <p:cNvPr id="113667" name="Rectangle 3">
            <a:extLst>
              <a:ext uri="{FF2B5EF4-FFF2-40B4-BE49-F238E27FC236}">
                <a16:creationId xmlns:a16="http://schemas.microsoft.com/office/drawing/2014/main" id="{7456E959-23BC-08FE-B147-50D49041D87D}"/>
              </a:ext>
            </a:extLst>
          </p:cNvPr>
          <p:cNvSpPr>
            <a:spLocks noGrp="1" noChangeArrowheads="1"/>
          </p:cNvSpPr>
          <p:nvPr>
            <p:ph type="body" idx="1"/>
          </p:nvPr>
        </p:nvSpPr>
        <p:spPr>
          <a:xfrm>
            <a:off x="304800" y="1828800"/>
            <a:ext cx="8153400" cy="685800"/>
          </a:xfrm>
        </p:spPr>
        <p:txBody>
          <a:bodyPr/>
          <a:lstStyle/>
          <a:p>
            <a:pPr eaLnBrk="1" hangingPunct="1"/>
            <a:r>
              <a:rPr lang="en-US" altLang="en-US" sz="2400"/>
              <a:t>What is program supposed to do and what results are expected?  Outline theory of how program addresses need.</a:t>
            </a:r>
          </a:p>
          <a:p>
            <a:pPr eaLnBrk="1" hangingPunct="1"/>
            <a:endParaRPr lang="en-US" altLang="en-US" sz="2400"/>
          </a:p>
          <a:p>
            <a:pPr eaLnBrk="1" hangingPunct="1"/>
            <a:endParaRPr lang="en-US" altLang="en-US" sz="2400"/>
          </a:p>
        </p:txBody>
      </p:sp>
      <p:sp>
        <p:nvSpPr>
          <p:cNvPr id="113669" name="Rectangle 5">
            <a:extLst>
              <a:ext uri="{FF2B5EF4-FFF2-40B4-BE49-F238E27FC236}">
                <a16:creationId xmlns:a16="http://schemas.microsoft.com/office/drawing/2014/main" id="{726EA95F-A274-0696-31DB-028CBCF3BB15}"/>
              </a:ext>
            </a:extLst>
          </p:cNvPr>
          <p:cNvSpPr>
            <a:spLocks noChangeArrowheads="1"/>
          </p:cNvSpPr>
          <p:nvPr/>
        </p:nvSpPr>
        <p:spPr bwMode="auto">
          <a:xfrm>
            <a:off x="304800" y="3124200"/>
            <a:ext cx="8153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a:t>Talk with stakeholders, get materials, articulate and question assumptions</a:t>
            </a:r>
          </a:p>
        </p:txBody>
      </p:sp>
      <p:sp>
        <p:nvSpPr>
          <p:cNvPr id="113670" name="Rectangle 6">
            <a:extLst>
              <a:ext uri="{FF2B5EF4-FFF2-40B4-BE49-F238E27FC236}">
                <a16:creationId xmlns:a16="http://schemas.microsoft.com/office/drawing/2014/main" id="{2C9CB0B6-98F1-039D-FE24-9ADC2BC66DDE}"/>
              </a:ext>
            </a:extLst>
          </p:cNvPr>
          <p:cNvSpPr>
            <a:spLocks noChangeArrowheads="1"/>
          </p:cNvSpPr>
          <p:nvPr/>
        </p:nvSpPr>
        <p:spPr bwMode="auto">
          <a:xfrm>
            <a:off x="304800" y="4191000"/>
            <a:ext cx="82296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a:t>I.D.’s the links between theory and program goals/objectives/ implementation</a:t>
            </a:r>
          </a:p>
          <a:p>
            <a:pPr eaLnBrk="1" hangingPunct="1"/>
            <a:endParaRPr lang="en-US"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9"/>
                                        </p:tgtEl>
                                        <p:attrNameLst>
                                          <p:attrName>style.visibility</p:attrName>
                                        </p:attrNameLst>
                                      </p:cBhvr>
                                      <p:to>
                                        <p:strVal val="visible"/>
                                      </p:to>
                                    </p:set>
                                    <p:anim calcmode="lin" valueType="num">
                                      <p:cBhvr additive="base">
                                        <p:cTn id="13" dur="500" fill="hold"/>
                                        <p:tgtEl>
                                          <p:spTgt spid="113669"/>
                                        </p:tgtEl>
                                        <p:attrNameLst>
                                          <p:attrName>ppt_x</p:attrName>
                                        </p:attrNameLst>
                                      </p:cBhvr>
                                      <p:tavLst>
                                        <p:tav tm="0">
                                          <p:val>
                                            <p:strVal val="0-#ppt_w/2"/>
                                          </p:val>
                                        </p:tav>
                                        <p:tav tm="100000">
                                          <p:val>
                                            <p:strVal val="#ppt_x"/>
                                          </p:val>
                                        </p:tav>
                                      </p:tavLst>
                                    </p:anim>
                                    <p:anim calcmode="lin" valueType="num">
                                      <p:cBhvr additive="base">
                                        <p:cTn id="14" dur="500" fill="hold"/>
                                        <p:tgtEl>
                                          <p:spTgt spid="11366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3670"/>
                                        </p:tgtEl>
                                        <p:attrNameLst>
                                          <p:attrName>style.visibility</p:attrName>
                                        </p:attrNameLst>
                                      </p:cBhvr>
                                      <p:to>
                                        <p:strVal val="visible"/>
                                      </p:to>
                                    </p:set>
                                    <p:anim calcmode="lin" valueType="num">
                                      <p:cBhvr additive="base">
                                        <p:cTn id="19" dur="500" fill="hold"/>
                                        <p:tgtEl>
                                          <p:spTgt spid="113670"/>
                                        </p:tgtEl>
                                        <p:attrNameLst>
                                          <p:attrName>ppt_x</p:attrName>
                                        </p:attrNameLst>
                                      </p:cBhvr>
                                      <p:tavLst>
                                        <p:tav tm="0">
                                          <p:val>
                                            <p:strVal val="0-#ppt_w/2"/>
                                          </p:val>
                                        </p:tav>
                                        <p:tav tm="100000">
                                          <p:val>
                                            <p:strVal val="#ppt_x"/>
                                          </p:val>
                                        </p:tav>
                                      </p:tavLst>
                                    </p:anim>
                                    <p:anim calcmode="lin" valueType="num">
                                      <p:cBhvr additive="base">
                                        <p:cTn id="20" dur="500" fill="hold"/>
                                        <p:tgtEl>
                                          <p:spTgt spid="1136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P spid="113669" grpId="0" autoUpdateAnimBg="0"/>
      <p:bldP spid="11367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A4E349F7-5488-9A73-CA74-0F422F7060BA}"/>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What is Going On? Process </a:t>
            </a:r>
            <a:r>
              <a:rPr lang="en-US" sz="4000" b="1" dirty="0" err="1">
                <a:cs typeface="+mj-cs"/>
              </a:rPr>
              <a:t>Eval</a:t>
            </a:r>
            <a:endParaRPr lang="en-US" sz="4000" b="1" dirty="0">
              <a:cs typeface="+mj-cs"/>
            </a:endParaRPr>
          </a:p>
        </p:txBody>
      </p:sp>
      <p:sp>
        <p:nvSpPr>
          <p:cNvPr id="132099" name="Rectangle 3">
            <a:extLst>
              <a:ext uri="{FF2B5EF4-FFF2-40B4-BE49-F238E27FC236}">
                <a16:creationId xmlns:a16="http://schemas.microsoft.com/office/drawing/2014/main" id="{878ADE2F-6D99-99DB-A327-47D444262C4C}"/>
              </a:ext>
            </a:extLst>
          </p:cNvPr>
          <p:cNvSpPr>
            <a:spLocks noGrp="1" noChangeArrowheads="1"/>
          </p:cNvSpPr>
          <p:nvPr>
            <p:ph type="body" idx="1"/>
          </p:nvPr>
        </p:nvSpPr>
        <p:spPr>
          <a:xfrm>
            <a:off x="1069975" y="1619250"/>
            <a:ext cx="7591425" cy="1265238"/>
          </a:xfrm>
        </p:spPr>
        <p:txBody>
          <a:bodyPr lIns="90488" tIns="44450" rIns="90488" bIns="44450"/>
          <a:lstStyle/>
          <a:p>
            <a:pPr eaLnBrk="1" hangingPunct="1">
              <a:buFontTx/>
              <a:buNone/>
              <a:defRPr/>
            </a:pPr>
            <a:endParaRPr lang="en-US" sz="4000" dirty="0">
              <a:cs typeface="+mn-cs"/>
            </a:endParaRPr>
          </a:p>
          <a:p>
            <a:pPr algn="ctr" eaLnBrk="1" hangingPunct="1">
              <a:buFontTx/>
              <a:buNone/>
              <a:defRPr/>
            </a:pPr>
            <a:r>
              <a:rPr lang="en-US" sz="4000" dirty="0">
                <a:solidFill>
                  <a:srgbClr val="0000FF"/>
                </a:solidFill>
                <a:cs typeface="+mn-cs"/>
              </a:rPr>
              <a:t>Outlining </a:t>
            </a:r>
            <a:r>
              <a:rPr lang="en-US" sz="4000" i="1" dirty="0">
                <a:solidFill>
                  <a:srgbClr val="0000FF"/>
                </a:solidFill>
                <a:cs typeface="+mn-cs"/>
              </a:rPr>
              <a:t>exactly</a:t>
            </a:r>
            <a:r>
              <a:rPr lang="en-US" sz="4000" dirty="0">
                <a:solidFill>
                  <a:srgbClr val="0000FF"/>
                </a:solidFill>
                <a:cs typeface="+mn-cs"/>
              </a:rPr>
              <a:t> how a program works</a:t>
            </a:r>
            <a:endParaRPr lang="en-US" sz="4000" b="1" dirty="0">
              <a:solidFill>
                <a:srgbClr val="0000FF"/>
              </a:solidFil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anim calcmode="lin" valueType="num">
                                      <p:cBhvr additive="base">
                                        <p:cTn id="7" dur="500" fill="hold"/>
                                        <p:tgtEl>
                                          <p:spTgt spid="132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209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AAF411A-930F-A6E8-E112-D745A45929B3}"/>
              </a:ext>
            </a:extLst>
          </p:cNvPr>
          <p:cNvSpPr>
            <a:spLocks noGrp="1" noChangeArrowheads="1"/>
          </p:cNvSpPr>
          <p:nvPr>
            <p:ph type="title"/>
          </p:nvPr>
        </p:nvSpPr>
        <p:spPr/>
        <p:txBody>
          <a:bodyPr/>
          <a:lstStyle/>
          <a:p>
            <a:pPr eaLnBrk="1" hangingPunct="1">
              <a:defRPr/>
            </a:pPr>
            <a:r>
              <a:rPr lang="en-US" sz="4000" b="1">
                <a:cs typeface="+mj-cs"/>
              </a:rPr>
              <a:t>Steps in Process Evaluation</a:t>
            </a:r>
          </a:p>
        </p:txBody>
      </p:sp>
      <p:sp>
        <p:nvSpPr>
          <p:cNvPr id="115715" name="Rectangle 3">
            <a:extLst>
              <a:ext uri="{FF2B5EF4-FFF2-40B4-BE49-F238E27FC236}">
                <a16:creationId xmlns:a16="http://schemas.microsoft.com/office/drawing/2014/main" id="{54D32953-E196-F079-F1FA-6DE376CEC35F}"/>
              </a:ext>
            </a:extLst>
          </p:cNvPr>
          <p:cNvSpPr>
            <a:spLocks noGrp="1" noChangeArrowheads="1"/>
          </p:cNvSpPr>
          <p:nvPr>
            <p:ph type="body" idx="1"/>
          </p:nvPr>
        </p:nvSpPr>
        <p:spPr>
          <a:xfrm>
            <a:off x="304800" y="1828800"/>
            <a:ext cx="8839200" cy="1600200"/>
          </a:xfrm>
        </p:spPr>
        <p:txBody>
          <a:bodyPr/>
          <a:lstStyle/>
          <a:p>
            <a:pPr eaLnBrk="1" hangingPunct="1">
              <a:defRPr/>
            </a:pPr>
            <a:r>
              <a:rPr lang="en-US">
                <a:cs typeface="+mn-cs"/>
              </a:rPr>
              <a:t>Outline the program activities (the step by steps) that should take place (and are they linked to the program theory?)</a:t>
            </a:r>
          </a:p>
        </p:txBody>
      </p:sp>
      <p:sp>
        <p:nvSpPr>
          <p:cNvPr id="115717" name="Rectangle 5">
            <a:extLst>
              <a:ext uri="{FF2B5EF4-FFF2-40B4-BE49-F238E27FC236}">
                <a16:creationId xmlns:a16="http://schemas.microsoft.com/office/drawing/2014/main" id="{2D206C09-F9C3-827B-26A6-3042210EE678}"/>
              </a:ext>
            </a:extLst>
          </p:cNvPr>
          <p:cNvSpPr>
            <a:spLocks noChangeArrowheads="1"/>
          </p:cNvSpPr>
          <p:nvPr/>
        </p:nvSpPr>
        <p:spPr bwMode="auto">
          <a:xfrm>
            <a:off x="381000" y="3505200"/>
            <a:ext cx="8153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Outline the program activities that </a:t>
            </a:r>
            <a:r>
              <a:rPr lang="en-US" altLang="en-US" b="1"/>
              <a:t>actually do take place</a:t>
            </a:r>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5717"/>
                                        </p:tgtEl>
                                        <p:attrNameLst>
                                          <p:attrName>style.visibility</p:attrName>
                                        </p:attrNameLst>
                                      </p:cBhvr>
                                      <p:to>
                                        <p:strVal val="visible"/>
                                      </p:to>
                                    </p:set>
                                    <p:anim calcmode="lin" valueType="num">
                                      <p:cBhvr additive="base">
                                        <p:cTn id="13" dur="500" fill="hold"/>
                                        <p:tgtEl>
                                          <p:spTgt spid="115717"/>
                                        </p:tgtEl>
                                        <p:attrNameLst>
                                          <p:attrName>ppt_x</p:attrName>
                                        </p:attrNameLst>
                                      </p:cBhvr>
                                      <p:tavLst>
                                        <p:tav tm="0">
                                          <p:val>
                                            <p:strVal val="0-#ppt_w/2"/>
                                          </p:val>
                                        </p:tav>
                                        <p:tav tm="100000">
                                          <p:val>
                                            <p:strVal val="#ppt_x"/>
                                          </p:val>
                                        </p:tav>
                                      </p:tavLst>
                                    </p:anim>
                                    <p:anim calcmode="lin" valueType="num">
                                      <p:cBhvr additive="base">
                                        <p:cTn id="14" dur="500" fill="hold"/>
                                        <p:tgtEl>
                                          <p:spTgt spid="115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P spid="11571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E598292-EBBB-988F-E6CF-A70924408509}"/>
              </a:ext>
            </a:extLst>
          </p:cNvPr>
          <p:cNvSpPr>
            <a:spLocks noGrp="1" noChangeArrowheads="1"/>
          </p:cNvSpPr>
          <p:nvPr>
            <p:ph type="title"/>
          </p:nvPr>
        </p:nvSpPr>
        <p:spPr/>
        <p:txBody>
          <a:bodyPr lIns="90488" tIns="44450" rIns="90488" bIns="44450" anchor="b"/>
          <a:lstStyle/>
          <a:p>
            <a:pPr eaLnBrk="1" hangingPunct="1">
              <a:defRPr/>
            </a:pPr>
            <a:r>
              <a:rPr lang="en-US" sz="4000" b="1">
                <a:cs typeface="+mj-cs"/>
              </a:rPr>
              <a:t>What Can Happen if Process Evaluation is Ignored?</a:t>
            </a:r>
            <a:endParaRPr lang="en-US" b="1">
              <a:cs typeface="+mj-cs"/>
            </a:endParaRPr>
          </a:p>
        </p:txBody>
      </p:sp>
      <p:sp>
        <p:nvSpPr>
          <p:cNvPr id="97283" name="Rectangle 3">
            <a:extLst>
              <a:ext uri="{FF2B5EF4-FFF2-40B4-BE49-F238E27FC236}">
                <a16:creationId xmlns:a16="http://schemas.microsoft.com/office/drawing/2014/main" id="{9E14F50D-0606-5927-3FE6-E496E23F2522}"/>
              </a:ext>
            </a:extLst>
          </p:cNvPr>
          <p:cNvSpPr>
            <a:spLocks noGrp="1" noChangeArrowheads="1"/>
          </p:cNvSpPr>
          <p:nvPr>
            <p:ph type="body" sz="half" idx="1"/>
          </p:nvPr>
        </p:nvSpPr>
        <p:spPr>
          <a:xfrm>
            <a:off x="457200" y="1600200"/>
            <a:ext cx="5029200" cy="4724400"/>
          </a:xfrm>
        </p:spPr>
        <p:txBody>
          <a:bodyPr lIns="90488" tIns="44450" rIns="90488" bIns="44450"/>
          <a:lstStyle/>
          <a:p>
            <a:pPr eaLnBrk="1" hangingPunct="1">
              <a:buFont typeface="Monotype Sorts" charset="0"/>
              <a:buChar char=" "/>
              <a:defRPr/>
            </a:pPr>
            <a:r>
              <a:rPr lang="en-US" sz="2800" dirty="0">
                <a:cs typeface="+mn-cs"/>
              </a:rPr>
              <a:t>Evaluation results can be misleading, even wrong</a:t>
            </a:r>
          </a:p>
          <a:p>
            <a:pPr eaLnBrk="1" hangingPunct="1">
              <a:buFont typeface="Monotype Sorts" charset="0"/>
              <a:buChar char=" "/>
              <a:defRPr/>
            </a:pPr>
            <a:endParaRPr lang="en-US" sz="2800" dirty="0">
              <a:cs typeface="+mn-cs"/>
            </a:endParaRPr>
          </a:p>
          <a:p>
            <a:pPr eaLnBrk="1" hangingPunct="1">
              <a:buFont typeface="Monotype Sorts" charset="0"/>
              <a:buChar char=" "/>
              <a:defRPr/>
            </a:pPr>
            <a:r>
              <a:rPr lang="en-US" sz="2800" dirty="0">
                <a:cs typeface="+mn-cs"/>
              </a:rPr>
              <a:t>Limits accountability</a:t>
            </a:r>
          </a:p>
          <a:p>
            <a:pPr eaLnBrk="1" hangingPunct="1">
              <a:buFont typeface="Monotype Sorts" charset="0"/>
              <a:buChar char=" "/>
              <a:defRPr/>
            </a:pPr>
            <a:endParaRPr lang="en-US" sz="2800" dirty="0">
              <a:cs typeface="+mn-cs"/>
            </a:endParaRPr>
          </a:p>
          <a:p>
            <a:pPr eaLnBrk="1" hangingPunct="1">
              <a:buFont typeface="Monotype Sorts" charset="0"/>
              <a:buChar char=" "/>
              <a:defRPr/>
            </a:pPr>
            <a:r>
              <a:rPr lang="en-US" sz="2800" dirty="0">
                <a:cs typeface="+mn-cs"/>
              </a:rPr>
              <a:t>Even with good results, there is question: </a:t>
            </a:r>
            <a:r>
              <a:rPr lang="en-US" sz="2800" b="1" dirty="0">
                <a:cs typeface="+mn-cs"/>
              </a:rPr>
              <a:t>where/why did program fail or succeed?</a:t>
            </a:r>
            <a:endParaRPr lang="en-US" sz="2800" dirty="0">
              <a:cs typeface="+mn-cs"/>
            </a:endParaRPr>
          </a:p>
        </p:txBody>
      </p:sp>
      <p:graphicFrame>
        <p:nvGraphicFramePr>
          <p:cNvPr id="40963" name="Object 8">
            <a:extLst>
              <a:ext uri="{FF2B5EF4-FFF2-40B4-BE49-F238E27FC236}">
                <a16:creationId xmlns:a16="http://schemas.microsoft.com/office/drawing/2014/main" id="{EA858E99-4174-3E69-B297-C2DECDA83EFC}"/>
              </a:ext>
              <a:ext uri="{C183D7F6-B498-43B3-948B-1728B52AA6E4}">
                <adec:decorative xmlns:adec="http://schemas.microsoft.com/office/drawing/2017/decorative" val="1"/>
              </a:ext>
            </a:extLst>
          </p:cNvPr>
          <p:cNvGraphicFramePr>
            <a:graphicFrameLocks noGrp="1" noChangeAspect="1"/>
          </p:cNvGraphicFramePr>
          <p:nvPr>
            <p:ph type="chart" sz="half" idx="2"/>
            <p:extLst>
              <p:ext uri="{D42A27DB-BD31-4B8C-83A1-F6EECF244321}">
                <p14:modId xmlns:p14="http://schemas.microsoft.com/office/powerpoint/2010/main" val="3687442547"/>
              </p:ext>
            </p:extLst>
          </p:nvPr>
        </p:nvGraphicFramePr>
        <p:xfrm>
          <a:off x="5691188" y="1600200"/>
          <a:ext cx="1952625" cy="4329113"/>
        </p:xfrm>
        <a:graphic>
          <a:graphicData uri="http://schemas.openxmlformats.org/presentationml/2006/ole">
            <mc:AlternateContent xmlns:mc="http://schemas.openxmlformats.org/markup-compatibility/2006">
              <mc:Choice xmlns:v="urn:schemas-microsoft-com:vml" Requires="v">
                <p:oleObj name="Clip" r:id="rId3" imgW="10693400" imgH="23012400" progId="MS_ClipArt_Gallery.2">
                  <p:embed/>
                </p:oleObj>
              </mc:Choice>
              <mc:Fallback>
                <p:oleObj name="Clip" r:id="rId3" imgW="10693400" imgH="23012400" progId="MS_ClipArt_Gallery.2">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1600200"/>
                        <a:ext cx="1952625"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7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72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7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2F01454-2283-2651-2942-FEE250B7C275}"/>
              </a:ext>
            </a:extLst>
          </p:cNvPr>
          <p:cNvSpPr>
            <a:spLocks noGrp="1" noChangeArrowheads="1"/>
          </p:cNvSpPr>
          <p:nvPr>
            <p:ph type="title"/>
          </p:nvPr>
        </p:nvSpPr>
        <p:spPr/>
        <p:txBody>
          <a:bodyPr/>
          <a:lstStyle/>
          <a:p>
            <a:pPr eaLnBrk="1" hangingPunct="1">
              <a:defRPr/>
            </a:pPr>
            <a:r>
              <a:rPr lang="en-US" sz="4000" b="1" dirty="0">
                <a:cs typeface="+mj-cs"/>
              </a:rPr>
              <a:t>Links Between All </a:t>
            </a:r>
          </a:p>
        </p:txBody>
      </p:sp>
      <p:sp>
        <p:nvSpPr>
          <p:cNvPr id="118788" name="Rectangle 4">
            <a:extLst>
              <a:ext uri="{FF2B5EF4-FFF2-40B4-BE49-F238E27FC236}">
                <a16:creationId xmlns:a16="http://schemas.microsoft.com/office/drawing/2014/main" id="{98B0A9B0-05BD-6A6E-4366-92560FA0FB7D}"/>
              </a:ext>
            </a:extLst>
          </p:cNvPr>
          <p:cNvSpPr>
            <a:spLocks noGrp="1" noChangeArrowheads="1"/>
          </p:cNvSpPr>
          <p:nvPr>
            <p:ph type="body" sz="half" idx="2"/>
          </p:nvPr>
        </p:nvSpPr>
        <p:spPr/>
        <p:txBody>
          <a:bodyPr/>
          <a:lstStyle/>
          <a:p>
            <a:pPr eaLnBrk="1" hangingPunct="1">
              <a:defRPr/>
            </a:pPr>
            <a:r>
              <a:rPr lang="en-US" sz="2800">
                <a:cs typeface="+mn-cs"/>
              </a:rPr>
              <a:t>Needs Assessment is basis for intervention</a:t>
            </a:r>
          </a:p>
          <a:p>
            <a:pPr eaLnBrk="1" hangingPunct="1">
              <a:defRPr/>
            </a:pPr>
            <a:r>
              <a:rPr lang="en-US" sz="2800">
                <a:cs typeface="+mn-cs"/>
              </a:rPr>
              <a:t>Program theory provides blueprint for program/intervention design</a:t>
            </a:r>
          </a:p>
          <a:p>
            <a:pPr eaLnBrk="1" hangingPunct="1">
              <a:defRPr/>
            </a:pPr>
            <a:r>
              <a:rPr lang="en-US" sz="2800">
                <a:cs typeface="+mn-cs"/>
              </a:rPr>
              <a:t>Process Evaluation tests design to see if it is working as intended</a:t>
            </a:r>
          </a:p>
        </p:txBody>
      </p:sp>
      <p:graphicFrame>
        <p:nvGraphicFramePr>
          <p:cNvPr id="43011" name="Object 5">
            <a:extLst>
              <a:ext uri="{FF2B5EF4-FFF2-40B4-BE49-F238E27FC236}">
                <a16:creationId xmlns:a16="http://schemas.microsoft.com/office/drawing/2014/main" id="{FF67A2C7-B597-5D4E-107B-5D9145D530DB}"/>
              </a:ext>
              <a:ext uri="{C183D7F6-B498-43B3-948B-1728B52AA6E4}">
                <adec:decorative xmlns:adec="http://schemas.microsoft.com/office/drawing/2017/decorative" val="1"/>
              </a:ext>
            </a:extLst>
          </p:cNvPr>
          <p:cNvGraphicFramePr>
            <a:graphicFrameLocks noGrp="1" noChangeAspect="1"/>
          </p:cNvGraphicFramePr>
          <p:nvPr>
            <p:ph type="clipArt" sz="half" idx="1"/>
            <p:extLst>
              <p:ext uri="{D42A27DB-BD31-4B8C-83A1-F6EECF244321}">
                <p14:modId xmlns:p14="http://schemas.microsoft.com/office/powerpoint/2010/main" val="714481301"/>
              </p:ext>
            </p:extLst>
          </p:nvPr>
        </p:nvGraphicFramePr>
        <p:xfrm>
          <a:off x="466725" y="1600200"/>
          <a:ext cx="4017963" cy="4329113"/>
        </p:xfrm>
        <a:graphic>
          <a:graphicData uri="http://schemas.openxmlformats.org/presentationml/2006/ole">
            <mc:AlternateContent xmlns:mc="http://schemas.openxmlformats.org/markup-compatibility/2006">
              <mc:Choice xmlns:v="urn:schemas-microsoft-com:vml" Requires="v">
                <p:oleObj name="Clip" r:id="rId3" imgW="18694400" imgH="19532600" progId="MS_ClipArt_Gallery.2">
                  <p:embed/>
                </p:oleObj>
              </mc:Choice>
              <mc:Fallback>
                <p:oleObj name="Clip" r:id="rId3" imgW="18694400" imgH="19532600" progId="MS_ClipArt_Gallery.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600200"/>
                        <a:ext cx="4017963"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CA884A0-462B-EEF0-B3FC-56914D9DA8A9}"/>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Is it Working (Early Eval)?</a:t>
            </a:r>
          </a:p>
        </p:txBody>
      </p:sp>
      <p:sp>
        <p:nvSpPr>
          <p:cNvPr id="4" name="Content Placeholder 3">
            <a:extLst>
              <a:ext uri="{FF2B5EF4-FFF2-40B4-BE49-F238E27FC236}">
                <a16:creationId xmlns:a16="http://schemas.microsoft.com/office/drawing/2014/main" id="{B7012D66-1565-1956-2266-C389D4F16580}"/>
              </a:ext>
            </a:extLst>
          </p:cNvPr>
          <p:cNvSpPr>
            <a:spLocks noGrp="1"/>
          </p:cNvSpPr>
          <p:nvPr>
            <p:ph idx="1"/>
          </p:nvPr>
        </p:nvSpPr>
        <p:spPr/>
        <p:txBody>
          <a:bodyPr/>
          <a:lstStyle/>
          <a:p>
            <a:pPr eaLnBrk="1" hangingPunct="1">
              <a:buFontTx/>
              <a:buNone/>
              <a:defRPr/>
            </a:pPr>
            <a:r>
              <a:rPr lang="en-US" dirty="0">
                <a:solidFill>
                  <a:srgbClr val="0000FF"/>
                </a:solidFill>
              </a:rPr>
              <a:t>Formative Evaluation: </a:t>
            </a:r>
          </a:p>
          <a:p>
            <a:pPr eaLnBrk="1" hangingPunct="1">
              <a:buFontTx/>
              <a:buNone/>
              <a:defRPr/>
            </a:pPr>
            <a:r>
              <a:rPr lang="en-US" dirty="0">
                <a:solidFill>
                  <a:srgbClr val="0000FF"/>
                </a:solidFill>
              </a:rPr>
              <a:t>	Assessing the </a:t>
            </a:r>
            <a:r>
              <a:rPr lang="en-US" b="1" u="sng" dirty="0">
                <a:solidFill>
                  <a:srgbClr val="0000FF"/>
                </a:solidFill>
              </a:rPr>
              <a:t>short-term</a:t>
            </a:r>
            <a:r>
              <a:rPr lang="en-US" dirty="0">
                <a:solidFill>
                  <a:srgbClr val="0000FF"/>
                </a:solidFill>
              </a:rPr>
              <a:t> impact of your program in order to improve program design</a:t>
            </a:r>
          </a:p>
          <a:p>
            <a:endParaRPr lang="en-US"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AF89225-8883-F961-2E65-7E63BE23CC94}"/>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Is it Working (Longer-Term)?</a:t>
            </a:r>
          </a:p>
        </p:txBody>
      </p:sp>
      <p:sp>
        <p:nvSpPr>
          <p:cNvPr id="128003" name="Rectangle 3">
            <a:extLst>
              <a:ext uri="{FF2B5EF4-FFF2-40B4-BE49-F238E27FC236}">
                <a16:creationId xmlns:a16="http://schemas.microsoft.com/office/drawing/2014/main" id="{183C3A1E-2BE4-E62B-5690-3D73F46560F3}"/>
              </a:ext>
            </a:extLst>
          </p:cNvPr>
          <p:cNvSpPr>
            <a:spLocks noGrp="1" noChangeArrowheads="1"/>
          </p:cNvSpPr>
          <p:nvPr>
            <p:ph type="body" idx="1"/>
          </p:nvPr>
        </p:nvSpPr>
        <p:spPr>
          <a:xfrm>
            <a:off x="1069975" y="1619250"/>
            <a:ext cx="7591425" cy="1265238"/>
          </a:xfrm>
        </p:spPr>
        <p:txBody>
          <a:bodyPr lIns="90488" tIns="44450" rIns="90488" bIns="44450"/>
          <a:lstStyle/>
          <a:p>
            <a:pPr eaLnBrk="1" hangingPunct="1">
              <a:buFontTx/>
              <a:buNone/>
              <a:defRPr/>
            </a:pPr>
            <a:endParaRPr lang="en-US" dirty="0">
              <a:cs typeface="+mn-cs"/>
            </a:endParaRPr>
          </a:p>
          <a:p>
            <a:pPr eaLnBrk="1" hangingPunct="1">
              <a:buFontTx/>
              <a:buNone/>
              <a:defRPr/>
            </a:pPr>
            <a:r>
              <a:rPr lang="en-US" sz="3600" dirty="0">
                <a:solidFill>
                  <a:srgbClr val="0000FF"/>
                </a:solidFill>
              </a:rPr>
              <a:t>Impact/Outcome Evaluation: Assessing the </a:t>
            </a:r>
            <a:r>
              <a:rPr lang="en-US" sz="3600" b="1" u="sng" dirty="0">
                <a:solidFill>
                  <a:srgbClr val="0000FF"/>
                </a:solidFill>
              </a:rPr>
              <a:t>long-term</a:t>
            </a:r>
            <a:r>
              <a:rPr lang="en-US" sz="3600" dirty="0">
                <a:solidFill>
                  <a:srgbClr val="0000FF"/>
                </a:solidFill>
              </a:rPr>
              <a:t> impact of your program</a:t>
            </a:r>
          </a:p>
          <a:p>
            <a:pPr eaLnBrk="1" hangingPunct="1">
              <a:buFontTx/>
              <a:buNone/>
              <a:defRPr/>
            </a:pPr>
            <a:endParaRPr lang="en-US" sz="3600" dirty="0">
              <a:solidFill>
                <a:srgbClr val="0000FF"/>
              </a:solidFill>
            </a:endParaRPr>
          </a:p>
          <a:p>
            <a:pPr eaLnBrk="1" hangingPunct="1">
              <a:buFontTx/>
              <a:buNone/>
              <a:defRPr/>
            </a:pPr>
            <a:r>
              <a:rPr lang="en-US" sz="3600" dirty="0">
                <a:solidFill>
                  <a:srgbClr val="0000FF"/>
                </a:solidFill>
              </a:rPr>
              <a:t>Measuring Your Success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95127F96-807D-549E-CE67-5F247DB4D10E}"/>
              </a:ext>
            </a:extLst>
          </p:cNvPr>
          <p:cNvSpPr>
            <a:spLocks noGrp="1" noChangeArrowheads="1"/>
          </p:cNvSpPr>
          <p:nvPr>
            <p:ph type="title"/>
          </p:nvPr>
        </p:nvSpPr>
        <p:spPr/>
        <p:txBody>
          <a:bodyPr/>
          <a:lstStyle/>
          <a:p>
            <a:pPr eaLnBrk="1" hangingPunct="1"/>
            <a:r>
              <a:rPr lang="ja-JP" altLang="en-US" sz="4000" b="1"/>
              <a:t>“</a:t>
            </a:r>
            <a:r>
              <a:rPr lang="en-US" altLang="ja-JP" sz="4000" b="1"/>
              <a:t>Real</a:t>
            </a:r>
            <a:r>
              <a:rPr lang="ja-JP" altLang="en-US" sz="4000" b="1"/>
              <a:t>”</a:t>
            </a:r>
            <a:r>
              <a:rPr lang="en-US" altLang="ja-JP" sz="4000" b="1"/>
              <a:t> Evaluation</a:t>
            </a:r>
            <a:endParaRPr lang="en-US" altLang="en-US" sz="4000" b="1"/>
          </a:p>
        </p:txBody>
      </p:sp>
      <p:sp>
        <p:nvSpPr>
          <p:cNvPr id="49154" name="Rectangle 3">
            <a:extLst>
              <a:ext uri="{FF2B5EF4-FFF2-40B4-BE49-F238E27FC236}">
                <a16:creationId xmlns:a16="http://schemas.microsoft.com/office/drawing/2014/main" id="{2AE2B0CD-A3A3-E6F9-D864-4429DE3B572C}"/>
              </a:ext>
            </a:extLst>
          </p:cNvPr>
          <p:cNvSpPr>
            <a:spLocks noGrp="1" noChangeArrowheads="1"/>
          </p:cNvSpPr>
          <p:nvPr>
            <p:ph type="body" sz="half" idx="2"/>
          </p:nvPr>
        </p:nvSpPr>
        <p:spPr/>
        <p:txBody>
          <a:bodyPr/>
          <a:lstStyle/>
          <a:p>
            <a:pPr eaLnBrk="1" hangingPunct="1"/>
            <a:r>
              <a:rPr lang="en-US" altLang="en-US" sz="2800"/>
              <a:t>Did you meet your goals/objectives? Goal-based Evaluation</a:t>
            </a:r>
          </a:p>
          <a:p>
            <a:pPr eaLnBrk="1" hangingPunct="1"/>
            <a:r>
              <a:rPr lang="en-US" altLang="en-US" sz="2800"/>
              <a:t>Did you program make a difference – did it address the need? Impact Evaluation</a:t>
            </a:r>
          </a:p>
        </p:txBody>
      </p:sp>
      <p:graphicFrame>
        <p:nvGraphicFramePr>
          <p:cNvPr id="49155" name="Object 4">
            <a:extLst>
              <a:ext uri="{FF2B5EF4-FFF2-40B4-BE49-F238E27FC236}">
                <a16:creationId xmlns:a16="http://schemas.microsoft.com/office/drawing/2014/main" id="{5FCECF21-6B80-6788-EC6A-31AE6F865FB3}"/>
              </a:ext>
              <a:ext uri="{C183D7F6-B498-43B3-948B-1728B52AA6E4}">
                <adec:decorative xmlns:adec="http://schemas.microsoft.com/office/drawing/2017/decorative" val="1"/>
              </a:ext>
            </a:extLst>
          </p:cNvPr>
          <p:cNvGraphicFramePr>
            <a:graphicFrameLocks noGrp="1" noChangeAspect="1"/>
          </p:cNvGraphicFramePr>
          <p:nvPr>
            <p:ph type="clipArt" sz="half" idx="1"/>
            <p:extLst>
              <p:ext uri="{D42A27DB-BD31-4B8C-83A1-F6EECF244321}">
                <p14:modId xmlns:p14="http://schemas.microsoft.com/office/powerpoint/2010/main" val="4133082335"/>
              </p:ext>
            </p:extLst>
          </p:nvPr>
        </p:nvGraphicFramePr>
        <p:xfrm>
          <a:off x="466725" y="1600200"/>
          <a:ext cx="4017963" cy="4329113"/>
        </p:xfrm>
        <a:graphic>
          <a:graphicData uri="http://schemas.openxmlformats.org/presentationml/2006/ole">
            <mc:AlternateContent xmlns:mc="http://schemas.openxmlformats.org/markup-compatibility/2006">
              <mc:Choice xmlns:v="urn:schemas-microsoft-com:vml" Requires="v">
                <p:oleObj name="Clip" r:id="rId2" imgW="18694400" imgH="19532600" progId="MS_ClipArt_Gallery.2">
                  <p:embed/>
                </p:oleObj>
              </mc:Choice>
              <mc:Fallback>
                <p:oleObj name="Clip" r:id="rId2" imgW="18694400" imgH="19532600"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00200"/>
                        <a:ext cx="4017963"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3C79884-CBF5-1182-7E89-66411091FED3}"/>
              </a:ext>
            </a:extLst>
          </p:cNvPr>
          <p:cNvSpPr>
            <a:spLocks noGrp="1" noChangeArrowheads="1"/>
          </p:cNvSpPr>
          <p:nvPr>
            <p:ph type="title"/>
          </p:nvPr>
        </p:nvSpPr>
        <p:spPr/>
        <p:txBody>
          <a:bodyPr/>
          <a:lstStyle/>
          <a:p>
            <a:pPr eaLnBrk="1" hangingPunct="1">
              <a:defRPr/>
            </a:pPr>
            <a:r>
              <a:rPr lang="en-US" sz="4000" b="1" dirty="0">
                <a:cs typeface="+mj-cs"/>
              </a:rPr>
              <a:t>Where do I start? </a:t>
            </a:r>
          </a:p>
        </p:txBody>
      </p:sp>
      <p:pic>
        <p:nvPicPr>
          <p:cNvPr id="56323" name="Picture 4" descr="BD00028_">
            <a:extLst>
              <a:ext uri="{FF2B5EF4-FFF2-40B4-BE49-F238E27FC236}">
                <a16:creationId xmlns:a16="http://schemas.microsoft.com/office/drawing/2014/main" id="{4BDAA5A5-A883-323D-0B51-1454CB8AC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22488"/>
            <a:ext cx="29718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07DF50D-CBAF-082D-171A-96EFBE134660}"/>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F9994F54-B780-B7AB-E1C4-894C4E628263}"/>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Part 2</a:t>
            </a:r>
          </a:p>
        </p:txBody>
      </p:sp>
      <p:sp>
        <p:nvSpPr>
          <p:cNvPr id="2" name="TextBox 1">
            <a:extLst>
              <a:ext uri="{FF2B5EF4-FFF2-40B4-BE49-F238E27FC236}">
                <a16:creationId xmlns:a16="http://schemas.microsoft.com/office/drawing/2014/main" id="{C0602AAF-19A0-CE9C-8E76-99E76E57AC71}"/>
              </a:ext>
            </a:extLst>
          </p:cNvPr>
          <p:cNvSpPr txBox="1"/>
          <p:nvPr/>
        </p:nvSpPr>
        <p:spPr>
          <a:xfrm>
            <a:off x="1516682" y="3105834"/>
            <a:ext cx="6110636" cy="646331"/>
          </a:xfrm>
          <a:prstGeom prst="rect">
            <a:avLst/>
          </a:prstGeom>
          <a:noFill/>
        </p:spPr>
        <p:txBody>
          <a:bodyPr wrap="square" rtlCol="0">
            <a:spAutoFit/>
          </a:bodyPr>
          <a:lstStyle/>
          <a:p>
            <a:pPr algn="ctr"/>
            <a:r>
              <a:rPr lang="en-US" sz="3600" b="1" dirty="0">
                <a:latin typeface="+mn-lt"/>
                <a:cs typeface="+mj-cs"/>
              </a:rPr>
              <a:t>Context</a:t>
            </a:r>
            <a:endParaRPr lang="en-US" sz="3600" dirty="0">
              <a:latin typeface="+mn-lt"/>
            </a:endParaRPr>
          </a:p>
        </p:txBody>
      </p:sp>
    </p:spTree>
    <p:extLst>
      <p:ext uri="{BB962C8B-B14F-4D97-AF65-F5344CB8AC3E}">
        <p14:creationId xmlns:p14="http://schemas.microsoft.com/office/powerpoint/2010/main" val="19878515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CC0526F-18DF-1BC0-3CBA-30DF841E5783}"/>
              </a:ext>
            </a:extLst>
          </p:cNvPr>
          <p:cNvSpPr>
            <a:spLocks noGrp="1" noChangeArrowheads="1"/>
          </p:cNvSpPr>
          <p:nvPr>
            <p:ph type="title"/>
          </p:nvPr>
        </p:nvSpPr>
        <p:spPr/>
        <p:txBody>
          <a:bodyPr lIns="90488" tIns="44450" rIns="90488" bIns="44450" anchor="b"/>
          <a:lstStyle/>
          <a:p>
            <a:pPr eaLnBrk="1" hangingPunct="1">
              <a:defRPr/>
            </a:pPr>
            <a:r>
              <a:rPr lang="en-US" sz="6000" b="1" dirty="0">
                <a:cs typeface="+mj-cs"/>
              </a:rPr>
              <a:t>It’s 2031</a:t>
            </a:r>
          </a:p>
        </p:txBody>
      </p:sp>
      <p:sp>
        <p:nvSpPr>
          <p:cNvPr id="2" name="TextBox 1">
            <a:extLst>
              <a:ext uri="{FF2B5EF4-FFF2-40B4-BE49-F238E27FC236}">
                <a16:creationId xmlns:a16="http://schemas.microsoft.com/office/drawing/2014/main" id="{34A7715E-6765-B18F-E51A-2299C3A5EE3B}"/>
              </a:ext>
            </a:extLst>
          </p:cNvPr>
          <p:cNvSpPr txBox="1"/>
          <p:nvPr/>
        </p:nvSpPr>
        <p:spPr>
          <a:xfrm>
            <a:off x="990600" y="1676400"/>
            <a:ext cx="6483350" cy="3786188"/>
          </a:xfrm>
          <a:prstGeom prst="rect">
            <a:avLst/>
          </a:prstGeom>
          <a:noFill/>
        </p:spPr>
        <p:txBody>
          <a:bodyPr>
            <a:spAutoFit/>
          </a:bodyPr>
          <a:lstStyle/>
          <a:p>
            <a:pPr>
              <a:defRPr/>
            </a:pPr>
            <a:r>
              <a:rPr lang="en-US" sz="6000" b="1" dirty="0">
                <a:latin typeface="+mj-lt"/>
              </a:rPr>
              <a:t>I know my program is a success because…..</a:t>
            </a:r>
            <a:endParaRPr lang="en-US" sz="6000" dirty="0">
              <a:latin typeface="+mj-lt"/>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t>Limits</a:t>
            </a:r>
          </a:p>
          <a:p>
            <a:pPr marL="0" indent="0" eaLnBrk="1" hangingPunct="1">
              <a:buNone/>
            </a:pPr>
            <a:endParaRPr lang="en-US" altLang="en-US" dirty="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1</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solidFill>
                  <a:srgbClr val="FF0000"/>
                </a:solidFill>
              </a:rPr>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t>Limits</a:t>
            </a:r>
          </a:p>
          <a:p>
            <a:pPr marL="0" indent="0" eaLnBrk="1" hangingPunct="1">
              <a:buNone/>
            </a:pPr>
            <a:endParaRPr lang="en-US" altLang="en-US" dirty="0"/>
          </a:p>
        </p:txBody>
      </p:sp>
    </p:spTree>
    <p:extLst>
      <p:ext uri="{BB962C8B-B14F-4D97-AF65-F5344CB8AC3E}">
        <p14:creationId xmlns:p14="http://schemas.microsoft.com/office/powerpoint/2010/main" val="310707419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2</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solidFill>
                  <a:srgbClr val="FF0000"/>
                </a:solidFill>
              </a:rPr>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t>Limits</a:t>
            </a:r>
          </a:p>
        </p:txBody>
      </p:sp>
    </p:spTree>
    <p:extLst>
      <p:ext uri="{BB962C8B-B14F-4D97-AF65-F5344CB8AC3E}">
        <p14:creationId xmlns:p14="http://schemas.microsoft.com/office/powerpoint/2010/main" val="32632687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3</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solidFill>
                  <a:srgbClr val="FF0000"/>
                </a:solidFill>
              </a:rPr>
              <a:t>Criteria and standards</a:t>
            </a:r>
          </a:p>
          <a:p>
            <a:pPr eaLnBrk="1" hangingPunct="1"/>
            <a:r>
              <a:rPr lang="en-US" altLang="en-US" dirty="0"/>
              <a:t>Evidence to be used and how to get it</a:t>
            </a:r>
          </a:p>
          <a:p>
            <a:pPr eaLnBrk="1" hangingPunct="1"/>
            <a:r>
              <a:rPr lang="en-US" altLang="en-US" dirty="0"/>
              <a:t>Limits</a:t>
            </a:r>
          </a:p>
          <a:p>
            <a:pPr marL="0" indent="0" eaLnBrk="1" hangingPunct="1">
              <a:buNone/>
            </a:pPr>
            <a:endParaRPr lang="en-US" altLang="en-US" dirty="0"/>
          </a:p>
        </p:txBody>
      </p:sp>
    </p:spTree>
    <p:extLst>
      <p:ext uri="{BB962C8B-B14F-4D97-AF65-F5344CB8AC3E}">
        <p14:creationId xmlns:p14="http://schemas.microsoft.com/office/powerpoint/2010/main" val="384015117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4</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solidFill>
                  <a:srgbClr val="FF0000"/>
                </a:solidFill>
              </a:rPr>
              <a:t>Evidence to be used and how to get it</a:t>
            </a:r>
          </a:p>
          <a:p>
            <a:pPr eaLnBrk="1" hangingPunct="1"/>
            <a:r>
              <a:rPr lang="en-US" altLang="en-US" dirty="0"/>
              <a:t>Limits</a:t>
            </a:r>
          </a:p>
          <a:p>
            <a:pPr marL="0" indent="0" eaLnBrk="1" hangingPunct="1">
              <a:buNone/>
            </a:pPr>
            <a:endParaRPr lang="en-US" altLang="en-US" dirty="0">
              <a:solidFill>
                <a:srgbClr val="FF0000"/>
              </a:solidFill>
            </a:endParaRPr>
          </a:p>
        </p:txBody>
      </p:sp>
    </p:spTree>
    <p:extLst>
      <p:ext uri="{BB962C8B-B14F-4D97-AF65-F5344CB8AC3E}">
        <p14:creationId xmlns:p14="http://schemas.microsoft.com/office/powerpoint/2010/main" val="35678236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5</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solidFill>
                  <a:srgbClr val="FF0000"/>
                </a:solidFill>
              </a:rPr>
              <a:t>Limits</a:t>
            </a:r>
          </a:p>
          <a:p>
            <a:pPr marL="0" indent="0" eaLnBrk="1" hangingPunct="1">
              <a:buNone/>
            </a:pPr>
            <a:endParaRPr lang="en-US" altLang="en-US" dirty="0">
              <a:solidFill>
                <a:srgbClr val="FF0000"/>
              </a:solidFill>
            </a:endParaRPr>
          </a:p>
        </p:txBody>
      </p:sp>
    </p:spTree>
    <p:extLst>
      <p:ext uri="{BB962C8B-B14F-4D97-AF65-F5344CB8AC3E}">
        <p14:creationId xmlns:p14="http://schemas.microsoft.com/office/powerpoint/2010/main" val="413839103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B72F2C8D-EF3F-40C1-4FD8-70125038CE13}"/>
              </a:ext>
            </a:extLst>
          </p:cNvPr>
          <p:cNvSpPr>
            <a:spLocks noGrp="1" noChangeArrowheads="1"/>
          </p:cNvSpPr>
          <p:nvPr>
            <p:ph type="title"/>
          </p:nvPr>
        </p:nvSpPr>
        <p:spPr/>
        <p:txBody>
          <a:bodyPr/>
          <a:lstStyle/>
          <a:p>
            <a:r>
              <a:rPr lang="en-US" altLang="en-US"/>
              <a:t>Important Context</a:t>
            </a:r>
          </a:p>
        </p:txBody>
      </p:sp>
      <p:sp>
        <p:nvSpPr>
          <p:cNvPr id="4099" name="Content Placeholder 2">
            <a:extLst>
              <a:ext uri="{FF2B5EF4-FFF2-40B4-BE49-F238E27FC236}">
                <a16:creationId xmlns:a16="http://schemas.microsoft.com/office/drawing/2014/main" id="{1CB52CE7-BD26-CE15-C6AB-BF8F6DDC5D77}"/>
              </a:ext>
            </a:extLst>
          </p:cNvPr>
          <p:cNvSpPr>
            <a:spLocks noGrp="1"/>
          </p:cNvSpPr>
          <p:nvPr>
            <p:ph idx="1"/>
          </p:nvPr>
        </p:nvSpPr>
        <p:spPr>
          <a:xfrm>
            <a:off x="457200" y="1417638"/>
            <a:ext cx="8229600" cy="4708525"/>
          </a:xfrm>
        </p:spPr>
        <p:txBody>
          <a:bodyPr>
            <a:normAutofit/>
          </a:bodyPr>
          <a:lstStyle/>
          <a:p>
            <a:pPr marL="0" indent="0" algn="ctr">
              <a:buFontTx/>
              <a:buNone/>
              <a:defRPr/>
            </a:pPr>
            <a:endParaRPr lang="en-US" dirty="0"/>
          </a:p>
          <a:p>
            <a:pPr>
              <a:defRPr/>
            </a:pPr>
            <a:r>
              <a:rPr lang="en-US" dirty="0"/>
              <a:t>What’s the story?  And just the facts, ma’am..</a:t>
            </a:r>
            <a:r>
              <a:rPr lang="is-IS" dirty="0"/>
              <a:t>….</a:t>
            </a:r>
            <a:r>
              <a:rPr lang="en-US" dirty="0"/>
              <a:t> </a:t>
            </a:r>
          </a:p>
          <a:p>
            <a:pPr marL="0" indent="0" algn="ctr">
              <a:buFontTx/>
              <a:buNone/>
              <a:defRPr/>
            </a:pPr>
            <a:endParaRPr lang="en-US" dirty="0"/>
          </a:p>
        </p:txBody>
      </p:sp>
      <p:pic>
        <p:nvPicPr>
          <p:cNvPr id="66564" name="Picture 2">
            <a:extLst>
              <a:ext uri="{FF2B5EF4-FFF2-40B4-BE49-F238E27FC236}">
                <a16:creationId xmlns:a16="http://schemas.microsoft.com/office/drawing/2014/main" id="{54AFC151-28D6-160F-3152-07E9B6B7BC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43200"/>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A738EC6-3526-0DF2-21AA-B5BC49F64329}"/>
              </a:ext>
            </a:extLst>
          </p:cNvPr>
          <p:cNvSpPr>
            <a:spLocks noGrp="1" noChangeArrowheads="1"/>
          </p:cNvSpPr>
          <p:nvPr>
            <p:ph type="title"/>
          </p:nvPr>
        </p:nvSpPr>
        <p:spPr/>
        <p:txBody>
          <a:bodyPr/>
          <a:lstStyle/>
          <a:p>
            <a:r>
              <a:rPr lang="en-US" altLang="en-US" dirty="0"/>
              <a:t>Context Example: Stakeholders </a:t>
            </a:r>
          </a:p>
        </p:txBody>
      </p:sp>
      <p:sp>
        <p:nvSpPr>
          <p:cNvPr id="4099" name="Content Placeholder 2">
            <a:extLst>
              <a:ext uri="{FF2B5EF4-FFF2-40B4-BE49-F238E27FC236}">
                <a16:creationId xmlns:a16="http://schemas.microsoft.com/office/drawing/2014/main" id="{2947C204-160F-5BA4-6333-B4D238D4B5CA}"/>
              </a:ext>
            </a:extLst>
          </p:cNvPr>
          <p:cNvSpPr>
            <a:spLocks noGrp="1"/>
          </p:cNvSpPr>
          <p:nvPr>
            <p:ph idx="1"/>
          </p:nvPr>
        </p:nvSpPr>
        <p:spPr/>
        <p:txBody>
          <a:bodyPr>
            <a:normAutofit/>
          </a:bodyPr>
          <a:lstStyle/>
          <a:p>
            <a:pPr>
              <a:defRPr/>
            </a:pPr>
            <a:r>
              <a:rPr lang="en-US" dirty="0"/>
              <a:t>Who funds, supports, criticizes the program?</a:t>
            </a:r>
          </a:p>
          <a:p>
            <a:pPr>
              <a:defRPr/>
            </a:pPr>
            <a:endParaRPr lang="en-US" dirty="0"/>
          </a:p>
          <a:p>
            <a:pPr>
              <a:defRPr/>
            </a:pPr>
            <a:r>
              <a:rPr lang="en-US" dirty="0"/>
              <a:t>Who does the program impact, positively or negatively?</a:t>
            </a:r>
          </a:p>
          <a:p>
            <a:pPr>
              <a:defRPr/>
            </a:pPr>
            <a:endParaRPr lang="en-US" dirty="0"/>
          </a:p>
          <a:p>
            <a:pPr>
              <a:defRPr/>
            </a:pPr>
            <a:endParaRPr lang="en-US" dirty="0"/>
          </a:p>
          <a:p>
            <a:pPr>
              <a:defRPr/>
            </a:pPr>
            <a:endParaRPr lang="en-US" dirty="0"/>
          </a:p>
          <a:p>
            <a:pPr marL="0" indent="0" algn="ctr">
              <a:buFontTx/>
              <a:buNone/>
              <a:defRPr/>
            </a:pPr>
            <a:endParaRPr lang="en-US" dirty="0"/>
          </a:p>
          <a:p>
            <a:pPr marL="0" indent="0" algn="ctr">
              <a:buFontTx/>
              <a:buNone/>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E579ABFF-2CF4-535E-97FE-AEFA156FA086}"/>
              </a:ext>
            </a:extLst>
          </p:cNvPr>
          <p:cNvSpPr>
            <a:spLocks noGrp="1" noChangeArrowheads="1"/>
          </p:cNvSpPr>
          <p:nvPr>
            <p:ph type="title"/>
          </p:nvPr>
        </p:nvSpPr>
        <p:spPr/>
        <p:txBody>
          <a:bodyPr/>
          <a:lstStyle/>
          <a:p>
            <a:r>
              <a:rPr lang="en-US" altLang="en-US"/>
              <a:t>Stakeholders </a:t>
            </a:r>
          </a:p>
        </p:txBody>
      </p:sp>
      <p:sp>
        <p:nvSpPr>
          <p:cNvPr id="4099" name="Content Placeholder 2">
            <a:extLst>
              <a:ext uri="{FF2B5EF4-FFF2-40B4-BE49-F238E27FC236}">
                <a16:creationId xmlns:a16="http://schemas.microsoft.com/office/drawing/2014/main" id="{ABB39B1D-700D-3F0B-BF8D-E23F9B9747FA}"/>
              </a:ext>
            </a:extLst>
          </p:cNvPr>
          <p:cNvSpPr>
            <a:spLocks noGrp="1"/>
          </p:cNvSpPr>
          <p:nvPr>
            <p:ph idx="1"/>
          </p:nvPr>
        </p:nvSpPr>
        <p:spPr/>
        <p:txBody>
          <a:bodyPr>
            <a:normAutofit/>
          </a:bodyPr>
          <a:lstStyle/>
          <a:p>
            <a:pPr>
              <a:defRPr/>
            </a:pPr>
            <a:r>
              <a:rPr lang="en-US" dirty="0"/>
              <a:t>Who is important </a:t>
            </a:r>
            <a:r>
              <a:rPr lang="en-US" b="1" u="sng" dirty="0"/>
              <a:t>to</a:t>
            </a:r>
            <a:r>
              <a:rPr lang="en-US" dirty="0"/>
              <a:t> the evaluation?</a:t>
            </a:r>
          </a:p>
          <a:p>
            <a:pPr>
              <a:defRPr/>
            </a:pPr>
            <a:endParaRPr lang="en-US" dirty="0"/>
          </a:p>
          <a:p>
            <a:pPr>
              <a:defRPr/>
            </a:pPr>
            <a:r>
              <a:rPr lang="en-US" dirty="0"/>
              <a:t>Who are involved, from program delivery to program beneficiaries?</a:t>
            </a:r>
          </a:p>
          <a:p>
            <a:pPr>
              <a:defRPr/>
            </a:pPr>
            <a:endParaRPr lang="en-US" dirty="0"/>
          </a:p>
          <a:p>
            <a:pPr>
              <a:defRPr/>
            </a:pPr>
            <a:endParaRPr lang="en-US" dirty="0"/>
          </a:p>
          <a:p>
            <a:pPr>
              <a:defRPr/>
            </a:pPr>
            <a:endParaRPr lang="en-US" dirty="0"/>
          </a:p>
          <a:p>
            <a:pPr marL="0" indent="0" algn="ctr">
              <a:buFontTx/>
              <a:buNone/>
              <a:defRPr/>
            </a:pPr>
            <a:endParaRPr lang="en-US" dirty="0"/>
          </a:p>
          <a:p>
            <a:pPr marL="0" indent="0" algn="ctr">
              <a:buFontTx/>
              <a:buNone/>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28ACD95A-7339-6A8E-9251-202248907060}"/>
              </a:ext>
            </a:extLst>
          </p:cNvPr>
          <p:cNvSpPr>
            <a:spLocks noGrp="1" noChangeArrowheads="1"/>
          </p:cNvSpPr>
          <p:nvPr>
            <p:ph type="title"/>
          </p:nvPr>
        </p:nvSpPr>
        <p:spPr/>
        <p:txBody>
          <a:bodyPr/>
          <a:lstStyle/>
          <a:p>
            <a:r>
              <a:rPr lang="en-US" altLang="en-US" dirty="0"/>
              <a:t>Who Are the Stakeholders </a:t>
            </a:r>
          </a:p>
        </p:txBody>
      </p:sp>
      <p:sp>
        <p:nvSpPr>
          <p:cNvPr id="4099" name="Content Placeholder 2">
            <a:extLst>
              <a:ext uri="{FF2B5EF4-FFF2-40B4-BE49-F238E27FC236}">
                <a16:creationId xmlns:a16="http://schemas.microsoft.com/office/drawing/2014/main" id="{CB7B9A90-EAA4-D950-9781-475A4317CF9C}"/>
              </a:ext>
            </a:extLst>
          </p:cNvPr>
          <p:cNvSpPr>
            <a:spLocks noGrp="1"/>
          </p:cNvSpPr>
          <p:nvPr>
            <p:ph idx="1"/>
          </p:nvPr>
        </p:nvSpPr>
        <p:spPr>
          <a:xfrm>
            <a:off x="457200" y="1417638"/>
            <a:ext cx="8229600" cy="4708525"/>
          </a:xfrm>
        </p:spPr>
        <p:txBody>
          <a:bodyPr>
            <a:normAutofit/>
          </a:bodyPr>
          <a:lstStyle/>
          <a:p>
            <a:pPr>
              <a:defRPr/>
            </a:pPr>
            <a:r>
              <a:rPr lang="en-US" dirty="0"/>
              <a:t>All are stakeholders, but not all need to be involved in the actual evaluation</a:t>
            </a:r>
          </a:p>
          <a:p>
            <a:pPr>
              <a:defRPr/>
            </a:pPr>
            <a:endParaRPr lang="en-US" dirty="0"/>
          </a:p>
          <a:p>
            <a:pPr>
              <a:defRPr/>
            </a:pPr>
            <a:r>
              <a:rPr lang="en-US" dirty="0"/>
              <a:t>Who should participate in the evaluation?</a:t>
            </a:r>
          </a:p>
          <a:p>
            <a:pPr>
              <a:defRPr/>
            </a:pPr>
            <a:endParaRPr lang="en-US" dirty="0"/>
          </a:p>
          <a:p>
            <a:pPr>
              <a:defRPr/>
            </a:pPr>
            <a:r>
              <a:rPr lang="en-US" dirty="0"/>
              <a:t>Who should be directly consulted?</a:t>
            </a:r>
          </a:p>
          <a:p>
            <a:pPr>
              <a:defRPr/>
            </a:pPr>
            <a:endParaRPr lang="en-US" dirty="0"/>
          </a:p>
          <a:p>
            <a:pPr>
              <a:defRPr/>
            </a:pPr>
            <a:r>
              <a:rPr lang="en-US" dirty="0"/>
              <a:t>Who should be just informed?</a:t>
            </a:r>
            <a:endParaRPr lang="is-IS" dirty="0"/>
          </a:p>
          <a:p>
            <a:pPr>
              <a:defRPr/>
            </a:pPr>
            <a:endParaRPr lang="is-IS" dirty="0"/>
          </a:p>
          <a:p>
            <a:pPr marL="0" indent="0" algn="ctr">
              <a:buFontTx/>
              <a:buNone/>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6F53C658-F858-320D-FF9D-1D9D8EC02AF4}"/>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Part 1</a:t>
            </a:r>
          </a:p>
        </p:txBody>
      </p:sp>
      <p:sp>
        <p:nvSpPr>
          <p:cNvPr id="2" name="TextBox 1">
            <a:extLst>
              <a:ext uri="{FF2B5EF4-FFF2-40B4-BE49-F238E27FC236}">
                <a16:creationId xmlns:a16="http://schemas.microsoft.com/office/drawing/2014/main" id="{060358AD-D82B-8A51-0DB2-FB1A1C186940}"/>
              </a:ext>
            </a:extLst>
          </p:cNvPr>
          <p:cNvSpPr txBox="1"/>
          <p:nvPr/>
        </p:nvSpPr>
        <p:spPr>
          <a:xfrm>
            <a:off x="1516682" y="1997839"/>
            <a:ext cx="6110636" cy="2862322"/>
          </a:xfrm>
          <a:prstGeom prst="rect">
            <a:avLst/>
          </a:prstGeom>
          <a:noFill/>
        </p:spPr>
        <p:txBody>
          <a:bodyPr wrap="square" rtlCol="0">
            <a:spAutoFit/>
          </a:bodyPr>
          <a:lstStyle/>
          <a:p>
            <a:pPr algn="ctr"/>
            <a:r>
              <a:rPr lang="en-US" sz="3600" b="1" dirty="0">
                <a:latin typeface="+mn-lt"/>
                <a:cs typeface="+mj-cs"/>
              </a:rPr>
              <a:t>Big Picture:</a:t>
            </a:r>
          </a:p>
          <a:p>
            <a:pPr algn="ctr"/>
            <a:endParaRPr lang="en-US" sz="3600" b="1" dirty="0">
              <a:latin typeface="+mn-lt"/>
              <a:cs typeface="+mj-cs"/>
            </a:endParaRPr>
          </a:p>
          <a:p>
            <a:pPr algn="ctr"/>
            <a:r>
              <a:rPr lang="en-US" sz="3600" b="1" dirty="0">
                <a:latin typeface="+mn-lt"/>
                <a:cs typeface="+mj-cs"/>
              </a:rPr>
              <a:t>What Program Evaluation Is </a:t>
            </a:r>
          </a:p>
          <a:p>
            <a:pPr algn="ctr"/>
            <a:r>
              <a:rPr lang="en-US" sz="3600" b="1" dirty="0">
                <a:latin typeface="+mn-lt"/>
                <a:cs typeface="+mj-cs"/>
              </a:rPr>
              <a:t>….and Is Not</a:t>
            </a:r>
            <a:endParaRPr lang="en-US" sz="3600" dirty="0">
              <a:latin typeface="+mn-lt"/>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78C9DC93-FF8E-E867-C7B9-0FB231E3C27E}"/>
              </a:ext>
            </a:extLst>
          </p:cNvPr>
          <p:cNvSpPr>
            <a:spLocks noGrp="1" noChangeArrowheads="1"/>
          </p:cNvSpPr>
          <p:nvPr>
            <p:ph type="title"/>
          </p:nvPr>
        </p:nvSpPr>
        <p:spPr/>
        <p:txBody>
          <a:bodyPr/>
          <a:lstStyle/>
          <a:p>
            <a:r>
              <a:rPr lang="en-US" altLang="en-US"/>
              <a:t>FM Food Donation Program</a:t>
            </a:r>
          </a:p>
        </p:txBody>
      </p:sp>
      <p:sp>
        <p:nvSpPr>
          <p:cNvPr id="74754" name="Content Placeholder 2">
            <a:extLst>
              <a:ext uri="{FF2B5EF4-FFF2-40B4-BE49-F238E27FC236}">
                <a16:creationId xmlns:a16="http://schemas.microsoft.com/office/drawing/2014/main" id="{A60DECB5-1079-17FE-51ED-6E57760A1D8A}"/>
              </a:ext>
            </a:extLst>
          </p:cNvPr>
          <p:cNvSpPr>
            <a:spLocks noGrp="1" noChangeArrowheads="1"/>
          </p:cNvSpPr>
          <p:nvPr>
            <p:ph idx="1"/>
          </p:nvPr>
        </p:nvSpPr>
        <p:spPr/>
        <p:txBody>
          <a:bodyPr/>
          <a:lstStyle/>
          <a:p>
            <a:pPr>
              <a:spcBef>
                <a:spcPct val="0"/>
              </a:spcBef>
            </a:pPr>
            <a:r>
              <a:rPr lang="en-US" altLang="en-US"/>
              <a:t>Example: The TarHeelBoro Farmer’s Market Food Donation Program </a:t>
            </a:r>
          </a:p>
          <a:p>
            <a:pPr>
              <a:spcBef>
                <a:spcPct val="0"/>
              </a:spcBef>
            </a:pPr>
            <a:endParaRPr lang="en-US" altLang="en-US"/>
          </a:p>
          <a:p>
            <a:pPr>
              <a:spcBef>
                <a:spcPct val="0"/>
              </a:spcBef>
            </a:pPr>
            <a:endParaRPr lang="en-US" altLang="en-US"/>
          </a:p>
          <a:p>
            <a:pPr>
              <a:spcBef>
                <a:spcPct val="0"/>
              </a:spcBef>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D97ACAA-473B-8649-B623-1C7E9F951808}"/>
              </a:ext>
            </a:extLst>
          </p:cNvPr>
          <p:cNvSpPr>
            <a:spLocks noGrp="1" noChangeArrowheads="1"/>
          </p:cNvSpPr>
          <p:nvPr>
            <p:ph type="title"/>
          </p:nvPr>
        </p:nvSpPr>
        <p:spPr/>
        <p:txBody>
          <a:bodyPr/>
          <a:lstStyle/>
          <a:p>
            <a:r>
              <a:rPr lang="en-US" altLang="en-US" dirty="0"/>
              <a:t>Food Donation Program: Farmers</a:t>
            </a:r>
          </a:p>
        </p:txBody>
      </p:sp>
      <p:sp>
        <p:nvSpPr>
          <p:cNvPr id="76802" name="Content Placeholder 2">
            <a:extLst>
              <a:ext uri="{FF2B5EF4-FFF2-40B4-BE49-F238E27FC236}">
                <a16:creationId xmlns:a16="http://schemas.microsoft.com/office/drawing/2014/main" id="{BC3555EC-1989-15F0-824B-EDC184ABFD0D}"/>
              </a:ext>
            </a:extLst>
          </p:cNvPr>
          <p:cNvSpPr>
            <a:spLocks noGrp="1" noChangeArrowheads="1"/>
          </p:cNvSpPr>
          <p:nvPr>
            <p:ph idx="1"/>
          </p:nvPr>
        </p:nvSpPr>
        <p:spPr/>
        <p:txBody>
          <a:bodyPr/>
          <a:lstStyle/>
          <a:p>
            <a:pPr>
              <a:spcBef>
                <a:spcPct val="0"/>
              </a:spcBef>
            </a:pPr>
            <a:r>
              <a:rPr lang="en-US" altLang="en-US"/>
              <a:t>Farmers</a:t>
            </a:r>
          </a:p>
          <a:p>
            <a:pPr>
              <a:spcBef>
                <a:spcPct val="0"/>
              </a:spcBef>
            </a:pPr>
            <a:endParaRPr lang="en-US" altLang="en-US"/>
          </a:p>
          <a:p>
            <a:pPr>
              <a:spcBef>
                <a:spcPct val="0"/>
              </a:spcBef>
            </a:pPr>
            <a:endParaRPr lang="en-US" altLang="en-US"/>
          </a:p>
          <a:p>
            <a:pPr>
              <a:spcBef>
                <a:spcPct val="0"/>
              </a:spcBef>
            </a:pPr>
            <a:endParaRPr lang="en-US" altLang="en-US"/>
          </a:p>
        </p:txBody>
      </p:sp>
      <p:pic>
        <p:nvPicPr>
          <p:cNvPr id="76804" name="Picture 1">
            <a:extLst>
              <a:ext uri="{FF2B5EF4-FFF2-40B4-BE49-F238E27FC236}">
                <a16:creationId xmlns:a16="http://schemas.microsoft.com/office/drawing/2014/main" id="{5A6E38BA-C2EA-0E42-29E5-5DEB5A9F50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0"/>
            <a:ext cx="5584825"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376887DD-BFD7-44A0-C3C7-E9158E2F92CA}"/>
              </a:ext>
            </a:extLst>
          </p:cNvPr>
          <p:cNvSpPr>
            <a:spLocks noGrp="1" noChangeArrowheads="1"/>
          </p:cNvSpPr>
          <p:nvPr>
            <p:ph type="title"/>
          </p:nvPr>
        </p:nvSpPr>
        <p:spPr/>
        <p:txBody>
          <a:bodyPr/>
          <a:lstStyle/>
          <a:p>
            <a:r>
              <a:rPr lang="en-US" altLang="en-US" dirty="0"/>
              <a:t>Food Donation Program: Donors</a:t>
            </a:r>
          </a:p>
        </p:txBody>
      </p:sp>
      <p:sp>
        <p:nvSpPr>
          <p:cNvPr id="78850" name="Content Placeholder 2">
            <a:extLst>
              <a:ext uri="{FF2B5EF4-FFF2-40B4-BE49-F238E27FC236}">
                <a16:creationId xmlns:a16="http://schemas.microsoft.com/office/drawing/2014/main" id="{DB853037-CCBF-13C8-800D-A049EBBE9E09}"/>
              </a:ext>
            </a:extLst>
          </p:cNvPr>
          <p:cNvSpPr>
            <a:spLocks noGrp="1" noChangeArrowheads="1"/>
          </p:cNvSpPr>
          <p:nvPr>
            <p:ph idx="1"/>
          </p:nvPr>
        </p:nvSpPr>
        <p:spPr/>
        <p:txBody>
          <a:bodyPr/>
          <a:lstStyle/>
          <a:p>
            <a:pPr>
              <a:spcBef>
                <a:spcPct val="0"/>
              </a:spcBef>
            </a:pPr>
            <a:r>
              <a:rPr lang="en-US" altLang="en-US"/>
              <a:t>Direct donors</a:t>
            </a:r>
          </a:p>
          <a:p>
            <a:pPr>
              <a:spcBef>
                <a:spcPct val="0"/>
              </a:spcBef>
            </a:pPr>
            <a:endParaRPr lang="en-US" altLang="en-US"/>
          </a:p>
          <a:p>
            <a:pPr>
              <a:spcBef>
                <a:spcPct val="0"/>
              </a:spcBef>
            </a:pPr>
            <a:endParaRPr lang="en-US" altLang="en-US"/>
          </a:p>
          <a:p>
            <a:pPr>
              <a:spcBef>
                <a:spcPct val="0"/>
              </a:spcBef>
            </a:pPr>
            <a:endParaRPr lang="en-US" altLang="en-US"/>
          </a:p>
        </p:txBody>
      </p:sp>
      <p:pic>
        <p:nvPicPr>
          <p:cNvPr id="78852" name="Picture 1">
            <a:extLst>
              <a:ext uri="{FF2B5EF4-FFF2-40B4-BE49-F238E27FC236}">
                <a16:creationId xmlns:a16="http://schemas.microsoft.com/office/drawing/2014/main" id="{FB9BED4D-518E-6CA5-C4F3-6CAC1028A70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1662113"/>
            <a:ext cx="568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E55F4CA2-0F63-B230-9A9D-D429B120362A}"/>
              </a:ext>
            </a:extLst>
          </p:cNvPr>
          <p:cNvSpPr>
            <a:spLocks noGrp="1" noChangeArrowheads="1"/>
          </p:cNvSpPr>
          <p:nvPr>
            <p:ph type="title"/>
          </p:nvPr>
        </p:nvSpPr>
        <p:spPr/>
        <p:txBody>
          <a:bodyPr/>
          <a:lstStyle/>
          <a:p>
            <a:r>
              <a:rPr lang="en-US" altLang="en-US" dirty="0"/>
              <a:t>Food Donation Program: Funders</a:t>
            </a:r>
          </a:p>
        </p:txBody>
      </p:sp>
      <p:sp>
        <p:nvSpPr>
          <p:cNvPr id="80898" name="Content Placeholder 2">
            <a:extLst>
              <a:ext uri="{FF2B5EF4-FFF2-40B4-BE49-F238E27FC236}">
                <a16:creationId xmlns:a16="http://schemas.microsoft.com/office/drawing/2014/main" id="{5C0B4690-DE8B-B3F2-3793-BB66BCBA84B1}"/>
              </a:ext>
            </a:extLst>
          </p:cNvPr>
          <p:cNvSpPr>
            <a:spLocks noGrp="1" noChangeArrowheads="1"/>
          </p:cNvSpPr>
          <p:nvPr>
            <p:ph idx="1"/>
          </p:nvPr>
        </p:nvSpPr>
        <p:spPr/>
        <p:txBody>
          <a:bodyPr/>
          <a:lstStyle/>
          <a:p>
            <a:pPr>
              <a:spcBef>
                <a:spcPct val="0"/>
              </a:spcBef>
            </a:pPr>
            <a:r>
              <a:rPr lang="en-US" altLang="en-US"/>
              <a:t>Potential Funders</a:t>
            </a:r>
          </a:p>
          <a:p>
            <a:pPr>
              <a:spcBef>
                <a:spcPct val="0"/>
              </a:spcBef>
            </a:pPr>
            <a:endParaRPr lang="en-US" altLang="en-US"/>
          </a:p>
          <a:p>
            <a:pPr>
              <a:spcBef>
                <a:spcPct val="0"/>
              </a:spcBef>
            </a:pPr>
            <a:endParaRPr lang="en-US" altLang="en-US"/>
          </a:p>
          <a:p>
            <a:pPr>
              <a:spcBef>
                <a:spcPct val="0"/>
              </a:spcBef>
            </a:pPr>
            <a:endParaRPr lang="en-US" altLang="en-US"/>
          </a:p>
        </p:txBody>
      </p:sp>
      <p:pic>
        <p:nvPicPr>
          <p:cNvPr id="80900" name="Picture 1">
            <a:extLst>
              <a:ext uri="{FF2B5EF4-FFF2-40B4-BE49-F238E27FC236}">
                <a16:creationId xmlns:a16="http://schemas.microsoft.com/office/drawing/2014/main" id="{32F9B53A-9508-6BF3-0DCD-22CFFCDB79B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2286000"/>
            <a:ext cx="505142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75F14F1A-D070-F660-DAE4-9674AC97DDFF}"/>
              </a:ext>
            </a:extLst>
          </p:cNvPr>
          <p:cNvSpPr>
            <a:spLocks noGrp="1" noChangeArrowheads="1"/>
          </p:cNvSpPr>
          <p:nvPr>
            <p:ph type="title"/>
          </p:nvPr>
        </p:nvSpPr>
        <p:spPr/>
        <p:txBody>
          <a:bodyPr/>
          <a:lstStyle/>
          <a:p>
            <a:r>
              <a:rPr lang="en-US" altLang="en-US" dirty="0"/>
              <a:t>Food Donation Program: Regulators</a:t>
            </a:r>
          </a:p>
        </p:txBody>
      </p:sp>
      <p:sp>
        <p:nvSpPr>
          <p:cNvPr id="82946" name="Content Placeholder 2">
            <a:extLst>
              <a:ext uri="{FF2B5EF4-FFF2-40B4-BE49-F238E27FC236}">
                <a16:creationId xmlns:a16="http://schemas.microsoft.com/office/drawing/2014/main" id="{CA7EDFEC-CA35-CAE5-86F1-EC19A103AB8E}"/>
              </a:ext>
            </a:extLst>
          </p:cNvPr>
          <p:cNvSpPr>
            <a:spLocks noGrp="1" noChangeArrowheads="1"/>
          </p:cNvSpPr>
          <p:nvPr>
            <p:ph idx="1"/>
          </p:nvPr>
        </p:nvSpPr>
        <p:spPr>
          <a:xfrm>
            <a:off x="457200" y="1614488"/>
            <a:ext cx="8229600" cy="4329112"/>
          </a:xfrm>
        </p:spPr>
        <p:txBody>
          <a:bodyPr/>
          <a:lstStyle/>
          <a:p>
            <a:pPr>
              <a:spcBef>
                <a:spcPct val="0"/>
              </a:spcBef>
            </a:pPr>
            <a:r>
              <a:rPr lang="en-US" altLang="en-US"/>
              <a:t>Potential Regulators</a:t>
            </a:r>
          </a:p>
          <a:p>
            <a:pPr>
              <a:spcBef>
                <a:spcPct val="0"/>
              </a:spcBef>
            </a:pPr>
            <a:endParaRPr lang="en-US" altLang="en-US"/>
          </a:p>
          <a:p>
            <a:pPr>
              <a:spcBef>
                <a:spcPct val="0"/>
              </a:spcBef>
            </a:pPr>
            <a:endParaRPr lang="en-US" altLang="en-US"/>
          </a:p>
          <a:p>
            <a:pPr>
              <a:spcBef>
                <a:spcPct val="0"/>
              </a:spcBef>
            </a:pPr>
            <a:endParaRPr lang="en-US" altLang="en-US"/>
          </a:p>
        </p:txBody>
      </p:sp>
      <p:pic>
        <p:nvPicPr>
          <p:cNvPr id="82948" name="Picture 2">
            <a:extLst>
              <a:ext uri="{FF2B5EF4-FFF2-40B4-BE49-F238E27FC236}">
                <a16:creationId xmlns:a16="http://schemas.microsoft.com/office/drawing/2014/main" id="{546A1DCE-C679-E178-D181-EA15A8526CA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0"/>
            <a:ext cx="517366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7BB97B-97DB-5F74-ED7F-574227F658E0}"/>
              </a:ext>
            </a:extLst>
          </p:cNvPr>
          <p:cNvSpPr txBox="1">
            <a:spLocks noGrp="1"/>
          </p:cNvSpPr>
          <p:nvPr>
            <p:ph type="title" idx="4294967295"/>
          </p:nvPr>
        </p:nvSpPr>
        <p:spPr bwMode="auto">
          <a:xfrm>
            <a:off x="457200" y="304800"/>
            <a:ext cx="8229600" cy="949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rtl="0" eaLnBrk="0" fontAlgn="base" hangingPunct="0">
              <a:spcBef>
                <a:spcPct val="0"/>
              </a:spcBef>
              <a:spcAft>
                <a:spcPct val="0"/>
              </a:spcAft>
              <a:defRPr sz="4400">
                <a:solidFill>
                  <a:srgbClr val="00344A"/>
                </a:solidFill>
                <a:latin typeface="+mj-lt"/>
                <a:ea typeface="+mj-ea"/>
                <a:cs typeface="ＭＳ Ｐゴシック" charset="0"/>
              </a:defRPr>
            </a:lvl1pPr>
            <a:lvl2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344A"/>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344A"/>
                </a:solidFill>
                <a:latin typeface="Arial" charset="0"/>
                <a:ea typeface="ＭＳ Ｐゴシック" charset="0"/>
              </a:defRPr>
            </a:lvl6pPr>
            <a:lvl7pPr marL="914400" algn="ctr" rtl="0" fontAlgn="base">
              <a:spcBef>
                <a:spcPct val="0"/>
              </a:spcBef>
              <a:spcAft>
                <a:spcPct val="0"/>
              </a:spcAft>
              <a:defRPr sz="4400">
                <a:solidFill>
                  <a:srgbClr val="00344A"/>
                </a:solidFill>
                <a:latin typeface="Arial" charset="0"/>
                <a:ea typeface="ＭＳ Ｐゴシック" charset="0"/>
              </a:defRPr>
            </a:lvl7pPr>
            <a:lvl8pPr marL="1371600" algn="ctr" rtl="0" fontAlgn="base">
              <a:spcBef>
                <a:spcPct val="0"/>
              </a:spcBef>
              <a:spcAft>
                <a:spcPct val="0"/>
              </a:spcAft>
              <a:defRPr sz="4400">
                <a:solidFill>
                  <a:srgbClr val="00344A"/>
                </a:solidFill>
                <a:latin typeface="Arial" charset="0"/>
                <a:ea typeface="ＭＳ Ｐゴシック" charset="0"/>
              </a:defRPr>
            </a:lvl8pPr>
            <a:lvl9pPr marL="1828800" algn="ctr" rtl="0" fontAlgn="base">
              <a:spcBef>
                <a:spcPct val="0"/>
              </a:spcBef>
              <a:spcAft>
                <a:spcPct val="0"/>
              </a:spcAft>
              <a:defRPr sz="4400">
                <a:solidFill>
                  <a:srgbClr val="00344A"/>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344A"/>
                </a:solidFill>
                <a:effectLst/>
                <a:uLnTx/>
                <a:uFillTx/>
                <a:latin typeface="+mj-lt"/>
                <a:ea typeface="+mj-ea"/>
                <a:cs typeface="ＭＳ Ｐゴシック" charset="0"/>
              </a:rPr>
              <a:t>Additional Important Context</a:t>
            </a:r>
          </a:p>
        </p:txBody>
      </p:sp>
      <p:sp>
        <p:nvSpPr>
          <p:cNvPr id="4099" name="Content Placeholder 2">
            <a:extLst>
              <a:ext uri="{FF2B5EF4-FFF2-40B4-BE49-F238E27FC236}">
                <a16:creationId xmlns:a16="http://schemas.microsoft.com/office/drawing/2014/main" id="{3D9BAD4E-A8E3-6086-EC8E-61DB2D014CC1}"/>
              </a:ext>
            </a:extLst>
          </p:cNvPr>
          <p:cNvSpPr>
            <a:spLocks noGrp="1"/>
          </p:cNvSpPr>
          <p:nvPr>
            <p:ph idx="1"/>
          </p:nvPr>
        </p:nvSpPr>
        <p:spPr>
          <a:xfrm>
            <a:off x="457200" y="1417638"/>
            <a:ext cx="8229600" cy="4708525"/>
          </a:xfrm>
        </p:spPr>
        <p:txBody>
          <a:bodyPr>
            <a:normAutofit/>
          </a:bodyPr>
          <a:lstStyle/>
          <a:p>
            <a:pPr>
              <a:defRPr/>
            </a:pPr>
            <a:r>
              <a:rPr lang="en-US" dirty="0"/>
              <a:t>Before you start, you should know</a:t>
            </a:r>
            <a:r>
              <a:rPr lang="is-IS" dirty="0"/>
              <a:t>….</a:t>
            </a:r>
          </a:p>
          <a:p>
            <a:pPr>
              <a:defRPr/>
            </a:pPr>
            <a:endParaRPr lang="is-IS" dirty="0"/>
          </a:p>
          <a:p>
            <a:pPr>
              <a:defRPr/>
            </a:pPr>
            <a:r>
              <a:rPr lang="is-IS" dirty="0"/>
              <a:t>Program’s history, growth, target audience</a:t>
            </a:r>
          </a:p>
          <a:p>
            <a:pPr>
              <a:defRPr/>
            </a:pPr>
            <a:endParaRPr lang="is-IS" dirty="0"/>
          </a:p>
          <a:p>
            <a:pPr>
              <a:defRPr/>
            </a:pPr>
            <a:r>
              <a:rPr lang="is-IS" u="sng" dirty="0"/>
              <a:t>The reason the evaluation is taking place</a:t>
            </a:r>
          </a:p>
          <a:p>
            <a:pPr>
              <a:defRPr/>
            </a:pPr>
            <a:endParaRPr lang="is-IS" u="sng" dirty="0"/>
          </a:p>
          <a:p>
            <a:pPr>
              <a:defRPr/>
            </a:pPr>
            <a:r>
              <a:rPr lang="is-IS" dirty="0"/>
              <a:t>How results will be used</a:t>
            </a:r>
            <a:endParaRPr lang="en-US" dirty="0"/>
          </a:p>
          <a:p>
            <a:pPr marL="0" indent="0" algn="ctr">
              <a:buFontTx/>
              <a:buNone/>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6</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solidFill>
                  <a:srgbClr val="FF0000"/>
                </a:solidFill>
              </a:rPr>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t>Limits</a:t>
            </a:r>
          </a:p>
          <a:p>
            <a:pPr marL="0" indent="0" eaLnBrk="1" hangingPunct="1">
              <a:buNone/>
            </a:pPr>
            <a:endParaRPr lang="en-US" altLang="en-US" dirty="0"/>
          </a:p>
        </p:txBody>
      </p:sp>
    </p:spTree>
    <p:extLst>
      <p:ext uri="{BB962C8B-B14F-4D97-AF65-F5344CB8AC3E}">
        <p14:creationId xmlns:p14="http://schemas.microsoft.com/office/powerpoint/2010/main" val="28388217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7</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399"/>
            <a:ext cx="3505200" cy="3900055"/>
          </a:xfrm>
        </p:spPr>
        <p:txBody>
          <a:bodyPr lIns="90488" tIns="44450" rIns="90488" bIns="44450"/>
          <a:lstStyle/>
          <a:p>
            <a:pPr eaLnBrk="1" hangingPunct="1"/>
            <a:r>
              <a:rPr lang="en-US" altLang="en-US" dirty="0"/>
              <a:t>Context</a:t>
            </a:r>
          </a:p>
          <a:p>
            <a:pPr eaLnBrk="1" hangingPunct="1"/>
            <a:r>
              <a:rPr lang="en-US" altLang="en-US" dirty="0">
                <a:solidFill>
                  <a:srgbClr val="FF0000"/>
                </a:solidFill>
              </a:rPr>
              <a:t>Agreed-upon goals, outputs, outcomes – what is success</a:t>
            </a:r>
          </a:p>
        </p:txBody>
      </p:sp>
      <p:pic>
        <p:nvPicPr>
          <p:cNvPr id="11" name="Picture 10" descr="Diagram">
            <a:extLst>
              <a:ext uri="{FF2B5EF4-FFF2-40B4-BE49-F238E27FC236}">
                <a16:creationId xmlns:a16="http://schemas.microsoft.com/office/drawing/2014/main" id="{BC0F23DB-4AA7-011E-E84D-842C2D6B9ABC}"/>
              </a:ext>
            </a:extLst>
          </p:cNvPr>
          <p:cNvPicPr>
            <a:picLocks noChangeAspect="1"/>
          </p:cNvPicPr>
          <p:nvPr/>
        </p:nvPicPr>
        <p:blipFill>
          <a:blip r:embed="rId3"/>
          <a:stretch>
            <a:fillRect/>
          </a:stretch>
        </p:blipFill>
        <p:spPr>
          <a:xfrm>
            <a:off x="4191000" y="1873826"/>
            <a:ext cx="4870382" cy="3505200"/>
          </a:xfrm>
          <a:prstGeom prst="rect">
            <a:avLst/>
          </a:prstGeom>
        </p:spPr>
      </p:pic>
    </p:spTree>
    <p:extLst>
      <p:ext uri="{BB962C8B-B14F-4D97-AF65-F5344CB8AC3E}">
        <p14:creationId xmlns:p14="http://schemas.microsoft.com/office/powerpoint/2010/main" val="23361995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8</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solidFill>
                  <a:srgbClr val="FF0000"/>
                </a:solidFill>
              </a:rPr>
              <a:t>Criteria and standards</a:t>
            </a:r>
          </a:p>
          <a:p>
            <a:pPr eaLnBrk="1" hangingPunct="1"/>
            <a:r>
              <a:rPr lang="en-US" altLang="en-US" dirty="0"/>
              <a:t>Evidence to be used and how to get it</a:t>
            </a:r>
          </a:p>
          <a:p>
            <a:pPr eaLnBrk="1" hangingPunct="1"/>
            <a:r>
              <a:rPr lang="en-US" altLang="en-US" dirty="0"/>
              <a:t>Limits</a:t>
            </a:r>
          </a:p>
          <a:p>
            <a:pPr eaLnBrk="1" hangingPunct="1"/>
            <a:endParaRPr lang="en-US" altLang="en-US" dirty="0"/>
          </a:p>
        </p:txBody>
      </p:sp>
    </p:spTree>
    <p:extLst>
      <p:ext uri="{BB962C8B-B14F-4D97-AF65-F5344CB8AC3E}">
        <p14:creationId xmlns:p14="http://schemas.microsoft.com/office/powerpoint/2010/main" val="14014248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9</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00201"/>
            <a:ext cx="3810000" cy="3976254"/>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solidFill>
                  <a:srgbClr val="FF0000"/>
                </a:solidFill>
              </a:rPr>
              <a:t>Criteria and Standards: what and how much</a:t>
            </a:r>
          </a:p>
        </p:txBody>
      </p:sp>
      <p:pic>
        <p:nvPicPr>
          <p:cNvPr id="4098" name="Picture 2" descr="20150827-NRCS-LSC-0077 | Pajaro Valley Water Management Agen… | Flickr">
            <a:extLst>
              <a:ext uri="{FF2B5EF4-FFF2-40B4-BE49-F238E27FC236}">
                <a16:creationId xmlns:a16="http://schemas.microsoft.com/office/drawing/2014/main" id="{7378FAB1-22B1-2997-9983-5D2B7AEBE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58" y="2247900"/>
            <a:ext cx="2740127"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135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F051002-68FE-FA4D-2DC8-ADDA98F5CFB7}"/>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AB96F70D-A83D-998F-BCDE-2FED7A7F97EF}"/>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What Program Evaluation Is Not</a:t>
            </a:r>
          </a:p>
        </p:txBody>
      </p:sp>
      <p:sp>
        <p:nvSpPr>
          <p:cNvPr id="21509" name="Rectangle 9">
            <a:extLst>
              <a:ext uri="{FF2B5EF4-FFF2-40B4-BE49-F238E27FC236}">
                <a16:creationId xmlns:a16="http://schemas.microsoft.com/office/drawing/2014/main" id="{10ED08C1-9713-7582-6EC3-61472958DCA2}"/>
              </a:ext>
            </a:extLst>
          </p:cNvPr>
          <p:cNvSpPr>
            <a:spLocks noChangeArrowheads="1"/>
          </p:cNvSpPr>
          <p:nvPr/>
        </p:nvSpPr>
        <p:spPr bwMode="auto">
          <a:xfrm>
            <a:off x="381000" y="2147888"/>
            <a:ext cx="76200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dirty="0">
                <a:latin typeface="Tahoma" panose="020B0604030504040204" pitchFamily="34" charset="0"/>
              </a:rPr>
              <a:t> Financial Reporting</a:t>
            </a:r>
          </a:p>
          <a:p>
            <a:pPr eaLnBrk="1" hangingPunct="1"/>
            <a:r>
              <a:rPr kumimoji="1" lang="en-US" altLang="en-US" dirty="0">
                <a:latin typeface="Tahoma" panose="020B0604030504040204" pitchFamily="34" charset="0"/>
              </a:rPr>
              <a:t> Financial Auditing</a:t>
            </a:r>
          </a:p>
          <a:p>
            <a:pPr eaLnBrk="1" hangingPunct="1"/>
            <a:r>
              <a:rPr kumimoji="1" lang="en-US" altLang="en-US" dirty="0">
                <a:latin typeface="Tahoma" panose="020B0604030504040204" pitchFamily="34" charset="0"/>
              </a:rPr>
              <a:t> Annual Progress Reports</a:t>
            </a:r>
          </a:p>
          <a:p>
            <a:pPr eaLnBrk="1" hangingPunct="1"/>
            <a:r>
              <a:rPr kumimoji="1" lang="en-US" altLang="en-US" dirty="0">
                <a:latin typeface="Tahoma" panose="020B0604030504040204" pitchFamily="34" charset="0"/>
              </a:rPr>
              <a:t> Other?</a:t>
            </a:r>
          </a:p>
        </p:txBody>
      </p:sp>
      <p:sp>
        <p:nvSpPr>
          <p:cNvPr id="21510" name="Rectangle 10">
            <a:extLst>
              <a:ext uri="{FF2B5EF4-FFF2-40B4-BE49-F238E27FC236}">
                <a16:creationId xmlns:a16="http://schemas.microsoft.com/office/drawing/2014/main" id="{D50DF665-2483-BD48-56AC-5E38A1F7DDD9}"/>
              </a:ext>
            </a:extLst>
          </p:cNvPr>
          <p:cNvSpPr>
            <a:spLocks noChangeArrowheads="1"/>
          </p:cNvSpPr>
          <p:nvPr/>
        </p:nvSpPr>
        <p:spPr bwMode="auto">
          <a:xfrm>
            <a:off x="381000" y="1490663"/>
            <a:ext cx="53485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dirty="0">
                <a:latin typeface="Tahoma" panose="020B0604030504040204" pitchFamily="34" charset="0"/>
              </a:rPr>
              <a:t> Performance Measurement</a:t>
            </a:r>
          </a:p>
        </p:txBody>
      </p:sp>
    </p:spTree>
    <p:extLst>
      <p:ext uri="{BB962C8B-B14F-4D97-AF65-F5344CB8AC3E}">
        <p14:creationId xmlns:p14="http://schemas.microsoft.com/office/powerpoint/2010/main" val="226868009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10</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solidFill>
                  <a:srgbClr val="FF0000"/>
                </a:solidFill>
              </a:rPr>
              <a:t>Evidence to be used and how to get it</a:t>
            </a:r>
          </a:p>
          <a:p>
            <a:pPr eaLnBrk="1" hangingPunct="1"/>
            <a:r>
              <a:rPr lang="en-US" altLang="en-US" dirty="0"/>
              <a:t>Limits</a:t>
            </a:r>
          </a:p>
          <a:p>
            <a:pPr eaLnBrk="1" hangingPunct="1"/>
            <a:endParaRPr lang="en-US" altLang="en-US" dirty="0">
              <a:solidFill>
                <a:srgbClr val="FF0000"/>
              </a:solidFill>
            </a:endParaRPr>
          </a:p>
        </p:txBody>
      </p:sp>
    </p:spTree>
    <p:extLst>
      <p:ext uri="{BB962C8B-B14F-4D97-AF65-F5344CB8AC3E}">
        <p14:creationId xmlns:p14="http://schemas.microsoft.com/office/powerpoint/2010/main" val="3977519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11</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solidFill>
                  <a:srgbClr val="FF0000"/>
                </a:solidFill>
              </a:rPr>
              <a:t>Evidence (data/information) to be used and how to get it </a:t>
            </a:r>
          </a:p>
          <a:p>
            <a:pPr eaLnBrk="1" hangingPunct="1"/>
            <a:r>
              <a:rPr lang="en-US" altLang="en-US" dirty="0"/>
              <a:t>Limits</a:t>
            </a:r>
          </a:p>
          <a:p>
            <a:pPr marL="0" indent="0" eaLnBrk="1" hangingPunct="1">
              <a:buNone/>
            </a:pPr>
            <a:endParaRPr lang="en-US" altLang="en-US" dirty="0">
              <a:solidFill>
                <a:srgbClr val="FF0000"/>
              </a:solidFill>
            </a:endParaRPr>
          </a:p>
        </p:txBody>
      </p:sp>
    </p:spTree>
    <p:extLst>
      <p:ext uri="{BB962C8B-B14F-4D97-AF65-F5344CB8AC3E}">
        <p14:creationId xmlns:p14="http://schemas.microsoft.com/office/powerpoint/2010/main" val="3818440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2">
            <a:extLst>
              <a:ext uri="{FF2B5EF4-FFF2-40B4-BE49-F238E27FC236}">
                <a16:creationId xmlns:a16="http://schemas.microsoft.com/office/drawing/2014/main" id="{9BB4235B-9476-C663-1343-E5F4FA83B37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1275"/>
            <a:ext cx="14478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2">
            <a:extLst>
              <a:ext uri="{FF2B5EF4-FFF2-40B4-BE49-F238E27FC236}">
                <a16:creationId xmlns:a16="http://schemas.microsoft.com/office/drawing/2014/main" id="{C10D2F53-5E67-FCDF-B71E-BF6B03B756A5}"/>
              </a:ext>
            </a:extLst>
          </p:cNvPr>
          <p:cNvSpPr>
            <a:spLocks noGrp="1" noChangeArrowheads="1"/>
          </p:cNvSpPr>
          <p:nvPr>
            <p:ph type="title"/>
          </p:nvPr>
        </p:nvSpPr>
        <p:spPr/>
        <p:txBody>
          <a:bodyPr/>
          <a:lstStyle/>
          <a:p>
            <a:pPr eaLnBrk="1" hangingPunct="1">
              <a:defRPr/>
            </a:pPr>
            <a:r>
              <a:rPr lang="en-US" sz="4000" b="1" dirty="0">
                <a:cs typeface="+mj-cs"/>
              </a:rPr>
              <a:t>How do people gather data?</a:t>
            </a:r>
          </a:p>
        </p:txBody>
      </p:sp>
      <p:sp>
        <p:nvSpPr>
          <p:cNvPr id="98307" name="Rectangle 3">
            <a:extLst>
              <a:ext uri="{FF2B5EF4-FFF2-40B4-BE49-F238E27FC236}">
                <a16:creationId xmlns:a16="http://schemas.microsoft.com/office/drawing/2014/main" id="{872B5D88-FABA-9616-1C12-0DAAB3B13AC4}"/>
              </a:ext>
            </a:extLst>
          </p:cNvPr>
          <p:cNvSpPr>
            <a:spLocks noGrp="1" noChangeArrowheads="1"/>
          </p:cNvSpPr>
          <p:nvPr>
            <p:ph type="body" idx="1"/>
          </p:nvPr>
        </p:nvSpPr>
        <p:spPr>
          <a:xfrm>
            <a:off x="304800" y="1762125"/>
            <a:ext cx="3124200" cy="436563"/>
          </a:xfrm>
        </p:spPr>
        <p:txBody>
          <a:bodyPr/>
          <a:lstStyle/>
          <a:p>
            <a:pPr eaLnBrk="1" hangingPunct="1">
              <a:lnSpc>
                <a:spcPct val="80000"/>
              </a:lnSpc>
              <a:defRPr/>
            </a:pPr>
            <a:r>
              <a:rPr lang="en-US" sz="2800" dirty="0">
                <a:cs typeface="+mn-cs"/>
              </a:rPr>
              <a:t>Surveys</a:t>
            </a:r>
          </a:p>
        </p:txBody>
      </p:sp>
      <p:sp>
        <p:nvSpPr>
          <p:cNvPr id="54275" name="Rectangle 4">
            <a:extLst>
              <a:ext uri="{FF2B5EF4-FFF2-40B4-BE49-F238E27FC236}">
                <a16:creationId xmlns:a16="http://schemas.microsoft.com/office/drawing/2014/main" id="{C61E6C82-CAB3-673B-7F7D-5318EB3268DE}"/>
              </a:ext>
            </a:extLst>
          </p:cNvPr>
          <p:cNvSpPr>
            <a:spLocks noChangeArrowheads="1"/>
          </p:cNvSpPr>
          <p:nvPr/>
        </p:nvSpPr>
        <p:spPr bwMode="auto">
          <a:xfrm>
            <a:off x="304800" y="2347913"/>
            <a:ext cx="3124200"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Interviews</a:t>
            </a:r>
            <a:r>
              <a:rPr lang="en-US" altLang="en-US" sz="2400" dirty="0"/>
              <a:t> </a:t>
            </a:r>
          </a:p>
        </p:txBody>
      </p:sp>
      <p:sp>
        <p:nvSpPr>
          <p:cNvPr id="54276" name="Rectangle 5">
            <a:extLst>
              <a:ext uri="{FF2B5EF4-FFF2-40B4-BE49-F238E27FC236}">
                <a16:creationId xmlns:a16="http://schemas.microsoft.com/office/drawing/2014/main" id="{642F9C04-8483-2499-C2C4-CE0D2F511310}"/>
              </a:ext>
            </a:extLst>
          </p:cNvPr>
          <p:cNvSpPr>
            <a:spLocks noChangeArrowheads="1"/>
          </p:cNvSpPr>
          <p:nvPr/>
        </p:nvSpPr>
        <p:spPr bwMode="auto">
          <a:xfrm>
            <a:off x="304800" y="2957513"/>
            <a:ext cx="8229600" cy="54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Documents – records, memos, numerical data</a:t>
            </a:r>
            <a:r>
              <a:rPr lang="en-US" altLang="en-US" sz="2400" dirty="0"/>
              <a:t> </a:t>
            </a:r>
          </a:p>
        </p:txBody>
      </p:sp>
      <p:sp>
        <p:nvSpPr>
          <p:cNvPr id="54277" name="Rectangle 6">
            <a:extLst>
              <a:ext uri="{FF2B5EF4-FFF2-40B4-BE49-F238E27FC236}">
                <a16:creationId xmlns:a16="http://schemas.microsoft.com/office/drawing/2014/main" id="{6E66111E-4314-553D-4315-8D4DCFC7F165}"/>
              </a:ext>
            </a:extLst>
          </p:cNvPr>
          <p:cNvSpPr>
            <a:spLocks noChangeArrowheads="1"/>
          </p:cNvSpPr>
          <p:nvPr/>
        </p:nvSpPr>
        <p:spPr bwMode="auto">
          <a:xfrm>
            <a:off x="304800" y="3586163"/>
            <a:ext cx="8305800" cy="53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Case Studies/Comparison studies</a:t>
            </a:r>
          </a:p>
        </p:txBody>
      </p:sp>
      <p:sp>
        <p:nvSpPr>
          <p:cNvPr id="54278" name="Rectangle 7">
            <a:extLst>
              <a:ext uri="{FF2B5EF4-FFF2-40B4-BE49-F238E27FC236}">
                <a16:creationId xmlns:a16="http://schemas.microsoft.com/office/drawing/2014/main" id="{5BFA3F81-DA5F-E99C-D3BF-CB309453B118}"/>
              </a:ext>
            </a:extLst>
          </p:cNvPr>
          <p:cNvSpPr>
            <a:spLocks noChangeArrowheads="1"/>
          </p:cNvSpPr>
          <p:nvPr/>
        </p:nvSpPr>
        <p:spPr bwMode="auto">
          <a:xfrm>
            <a:off x="304800" y="4238625"/>
            <a:ext cx="83058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Almost way is legitimate if done well, is acceptable to stakeholders and objective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12</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7620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t>Evidence to be used and how to get it</a:t>
            </a:r>
          </a:p>
          <a:p>
            <a:pPr eaLnBrk="1" hangingPunct="1"/>
            <a:r>
              <a:rPr lang="en-US" altLang="en-US" dirty="0">
                <a:solidFill>
                  <a:srgbClr val="FF0000"/>
                </a:solidFill>
              </a:rPr>
              <a:t>Limits</a:t>
            </a:r>
          </a:p>
          <a:p>
            <a:pPr eaLnBrk="1" hangingPunct="1"/>
            <a:endParaRPr lang="en-US" altLang="en-US" dirty="0">
              <a:solidFill>
                <a:srgbClr val="FF0000"/>
              </a:solidFill>
            </a:endParaRPr>
          </a:p>
        </p:txBody>
      </p:sp>
    </p:spTree>
    <p:extLst>
      <p:ext uri="{BB962C8B-B14F-4D97-AF65-F5344CB8AC3E}">
        <p14:creationId xmlns:p14="http://schemas.microsoft.com/office/powerpoint/2010/main" val="11259845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3F3A869-A83D-ADD7-746B-E30D292E1BB0}"/>
              </a:ext>
            </a:extLst>
          </p:cNvPr>
          <p:cNvSpPr>
            <a:spLocks noGrp="1" noChangeArrowheads="1"/>
          </p:cNvSpPr>
          <p:nvPr>
            <p:ph type="title"/>
          </p:nvPr>
        </p:nvSpPr>
        <p:spPr>
          <a:xfrm>
            <a:off x="457200" y="304800"/>
            <a:ext cx="7924800" cy="1066800"/>
          </a:xfrm>
        </p:spPr>
        <p:txBody>
          <a:bodyPr lIns="90488" tIns="44450" rIns="90488" bIns="44450" anchor="b"/>
          <a:lstStyle/>
          <a:p>
            <a:pPr eaLnBrk="1" hangingPunct="1"/>
            <a:r>
              <a:rPr lang="en-US" altLang="en-US" sz="4000" b="1" dirty="0"/>
              <a:t> The “Must Know” Things 13</a:t>
            </a:r>
          </a:p>
        </p:txBody>
      </p:sp>
      <p:sp>
        <p:nvSpPr>
          <p:cNvPr id="124931" name="Rectangle 3">
            <a:extLst>
              <a:ext uri="{FF2B5EF4-FFF2-40B4-BE49-F238E27FC236}">
                <a16:creationId xmlns:a16="http://schemas.microsoft.com/office/drawing/2014/main" id="{05FCCCED-9D1B-EA3C-7EC3-2CE64C196C99}"/>
              </a:ext>
            </a:extLst>
          </p:cNvPr>
          <p:cNvSpPr>
            <a:spLocks noGrp="1" noChangeArrowheads="1"/>
          </p:cNvSpPr>
          <p:nvPr>
            <p:ph type="body" idx="1"/>
          </p:nvPr>
        </p:nvSpPr>
        <p:spPr>
          <a:xfrm>
            <a:off x="762000" y="1676400"/>
            <a:ext cx="4191000" cy="1752600"/>
          </a:xfrm>
        </p:spPr>
        <p:txBody>
          <a:bodyPr lIns="90488" tIns="44450" rIns="90488" bIns="44450"/>
          <a:lstStyle/>
          <a:p>
            <a:pPr eaLnBrk="1" hangingPunct="1"/>
            <a:r>
              <a:rPr lang="en-US" altLang="en-US" dirty="0"/>
              <a:t>Context</a:t>
            </a:r>
          </a:p>
          <a:p>
            <a:pPr eaLnBrk="1" hangingPunct="1"/>
            <a:r>
              <a:rPr lang="en-US" altLang="en-US" dirty="0"/>
              <a:t>Agreed-upon goals, outputs, outcomes</a:t>
            </a:r>
          </a:p>
          <a:p>
            <a:pPr eaLnBrk="1" hangingPunct="1"/>
            <a:r>
              <a:rPr lang="en-US" altLang="en-US" dirty="0"/>
              <a:t>Criteria and standards</a:t>
            </a:r>
          </a:p>
          <a:p>
            <a:pPr eaLnBrk="1" hangingPunct="1"/>
            <a:r>
              <a:rPr lang="en-US" altLang="en-US" dirty="0"/>
              <a:t>Evidence used and how to get it</a:t>
            </a:r>
          </a:p>
          <a:p>
            <a:pPr eaLnBrk="1" hangingPunct="1"/>
            <a:r>
              <a:rPr lang="en-US" altLang="en-US" dirty="0">
                <a:solidFill>
                  <a:srgbClr val="FF0000"/>
                </a:solidFill>
              </a:rPr>
              <a:t>Limits – capacity…</a:t>
            </a:r>
          </a:p>
          <a:p>
            <a:pPr marL="0" indent="0" eaLnBrk="1" hangingPunct="1">
              <a:buNone/>
            </a:pPr>
            <a:endParaRPr lang="en-US" altLang="en-US" dirty="0"/>
          </a:p>
        </p:txBody>
      </p:sp>
      <p:pic>
        <p:nvPicPr>
          <p:cNvPr id="2" name="Picture 1" descr="A picture containing text, indoor, floor, desk">
            <a:extLst>
              <a:ext uri="{FF2B5EF4-FFF2-40B4-BE49-F238E27FC236}">
                <a16:creationId xmlns:a16="http://schemas.microsoft.com/office/drawing/2014/main" id="{310FB2A8-0B49-9542-1F31-2CD508FC6A7C}"/>
              </a:ext>
            </a:extLst>
          </p:cNvPr>
          <p:cNvPicPr>
            <a:picLocks noChangeAspect="1"/>
          </p:cNvPicPr>
          <p:nvPr/>
        </p:nvPicPr>
        <p:blipFill>
          <a:blip r:embed="rId3"/>
          <a:stretch>
            <a:fillRect/>
          </a:stretch>
        </p:blipFill>
        <p:spPr>
          <a:xfrm>
            <a:off x="5105400" y="2133600"/>
            <a:ext cx="3733800" cy="2800350"/>
          </a:xfrm>
          <a:prstGeom prst="rect">
            <a:avLst/>
          </a:prstGeom>
        </p:spPr>
      </p:pic>
    </p:spTree>
    <p:extLst>
      <p:ext uri="{BB962C8B-B14F-4D97-AF65-F5344CB8AC3E}">
        <p14:creationId xmlns:p14="http://schemas.microsoft.com/office/powerpoint/2010/main" val="36309434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3" end="3"/>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4931">
                                            <p:txEl>
                                              <p:pRg st="4" end="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B5775D-A5B0-D4B8-5AB0-A56C9832E8A2}"/>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5177DA9D-62B1-BA1A-6AB1-771018A4EA15}"/>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Part 3</a:t>
            </a:r>
          </a:p>
        </p:txBody>
      </p:sp>
      <p:sp>
        <p:nvSpPr>
          <p:cNvPr id="2" name="TextBox 1">
            <a:extLst>
              <a:ext uri="{FF2B5EF4-FFF2-40B4-BE49-F238E27FC236}">
                <a16:creationId xmlns:a16="http://schemas.microsoft.com/office/drawing/2014/main" id="{F8AAD185-E3A7-B7AC-DA89-1A5744D4F3FB}"/>
              </a:ext>
            </a:extLst>
          </p:cNvPr>
          <p:cNvSpPr txBox="1"/>
          <p:nvPr/>
        </p:nvSpPr>
        <p:spPr>
          <a:xfrm>
            <a:off x="1516682" y="2514600"/>
            <a:ext cx="6110636" cy="1200329"/>
          </a:xfrm>
          <a:prstGeom prst="rect">
            <a:avLst/>
          </a:prstGeom>
          <a:noFill/>
        </p:spPr>
        <p:txBody>
          <a:bodyPr wrap="square" rtlCol="0">
            <a:spAutoFit/>
          </a:bodyPr>
          <a:lstStyle/>
          <a:p>
            <a:pPr algn="ctr"/>
            <a:r>
              <a:rPr lang="en-US" sz="3600" b="1" dirty="0">
                <a:latin typeface="+mn-lt"/>
                <a:cs typeface="+mj-cs"/>
              </a:rPr>
              <a:t>Program Theory/Logic Models</a:t>
            </a:r>
            <a:endParaRPr lang="en-US" sz="3600" dirty="0">
              <a:latin typeface="+mn-lt"/>
            </a:endParaRPr>
          </a:p>
        </p:txBody>
      </p:sp>
    </p:spTree>
    <p:extLst>
      <p:ext uri="{BB962C8B-B14F-4D97-AF65-F5344CB8AC3E}">
        <p14:creationId xmlns:p14="http://schemas.microsoft.com/office/powerpoint/2010/main" val="339847560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672CA3A-EAE8-EE5D-4E4B-5703AA1E2F7A}"/>
            </a:ext>
          </a:extLst>
        </p:cNvPr>
        <p:cNvGrpSpPr/>
        <p:nvPr/>
      </p:nvGrpSpPr>
      <p:grpSpPr>
        <a:xfrm>
          <a:off x="0" y="0"/>
          <a:ext cx="0" cy="0"/>
          <a:chOff x="0" y="0"/>
          <a:chExt cx="0" cy="0"/>
        </a:xfrm>
      </p:grpSpPr>
      <p:sp>
        <p:nvSpPr>
          <p:cNvPr id="113666" name="Rectangle 2">
            <a:extLst>
              <a:ext uri="{FF2B5EF4-FFF2-40B4-BE49-F238E27FC236}">
                <a16:creationId xmlns:a16="http://schemas.microsoft.com/office/drawing/2014/main" id="{11FB63D5-6D7B-9C21-F535-EE15FF7E7EAC}"/>
              </a:ext>
            </a:extLst>
          </p:cNvPr>
          <p:cNvSpPr>
            <a:spLocks noGrp="1" noChangeArrowheads="1"/>
          </p:cNvSpPr>
          <p:nvPr>
            <p:ph type="title"/>
          </p:nvPr>
        </p:nvSpPr>
        <p:spPr/>
        <p:txBody>
          <a:bodyPr/>
          <a:lstStyle/>
          <a:p>
            <a:pPr eaLnBrk="1" hangingPunct="1">
              <a:defRPr/>
            </a:pPr>
            <a:r>
              <a:rPr lang="en-US" sz="4000" b="1" dirty="0">
                <a:cs typeface="+mj-cs"/>
              </a:rPr>
              <a:t>Basic Steps in Outlining Program Theory/Logic Model</a:t>
            </a:r>
          </a:p>
        </p:txBody>
      </p:sp>
      <p:sp>
        <p:nvSpPr>
          <p:cNvPr id="113667" name="Rectangle 3">
            <a:extLst>
              <a:ext uri="{FF2B5EF4-FFF2-40B4-BE49-F238E27FC236}">
                <a16:creationId xmlns:a16="http://schemas.microsoft.com/office/drawing/2014/main" id="{8A94F7E8-BC6C-B7DD-672E-B6A64CA9C4AD}"/>
              </a:ext>
            </a:extLst>
          </p:cNvPr>
          <p:cNvSpPr>
            <a:spLocks noGrp="1" noChangeArrowheads="1"/>
          </p:cNvSpPr>
          <p:nvPr>
            <p:ph type="body" idx="1"/>
          </p:nvPr>
        </p:nvSpPr>
        <p:spPr>
          <a:xfrm>
            <a:off x="304800" y="1828800"/>
            <a:ext cx="8153400" cy="685800"/>
          </a:xfrm>
        </p:spPr>
        <p:txBody>
          <a:bodyPr/>
          <a:lstStyle/>
          <a:p>
            <a:pPr eaLnBrk="1" hangingPunct="1"/>
            <a:r>
              <a:rPr lang="en-US" altLang="en-US" sz="2400"/>
              <a:t>What is program supposed to do and what results are expected?  Outline theory of how program addresses need.</a:t>
            </a:r>
          </a:p>
          <a:p>
            <a:pPr eaLnBrk="1" hangingPunct="1"/>
            <a:endParaRPr lang="en-US" altLang="en-US" sz="2400"/>
          </a:p>
          <a:p>
            <a:pPr eaLnBrk="1" hangingPunct="1"/>
            <a:endParaRPr lang="en-US" altLang="en-US" sz="2400"/>
          </a:p>
        </p:txBody>
      </p:sp>
      <p:sp>
        <p:nvSpPr>
          <p:cNvPr id="113669" name="Rectangle 5">
            <a:extLst>
              <a:ext uri="{FF2B5EF4-FFF2-40B4-BE49-F238E27FC236}">
                <a16:creationId xmlns:a16="http://schemas.microsoft.com/office/drawing/2014/main" id="{18898B79-AD69-D340-7307-89E73FAED656}"/>
              </a:ext>
            </a:extLst>
          </p:cNvPr>
          <p:cNvSpPr>
            <a:spLocks noChangeArrowheads="1"/>
          </p:cNvSpPr>
          <p:nvPr/>
        </p:nvSpPr>
        <p:spPr bwMode="auto">
          <a:xfrm>
            <a:off x="304800" y="3124200"/>
            <a:ext cx="8153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a:t>Talk with stakeholders, get materials, articulate and question assumptions</a:t>
            </a:r>
          </a:p>
        </p:txBody>
      </p:sp>
      <p:sp>
        <p:nvSpPr>
          <p:cNvPr id="113670" name="Rectangle 6">
            <a:extLst>
              <a:ext uri="{FF2B5EF4-FFF2-40B4-BE49-F238E27FC236}">
                <a16:creationId xmlns:a16="http://schemas.microsoft.com/office/drawing/2014/main" id="{2BD9535A-F642-93CE-4890-99CFD613EBF9}"/>
              </a:ext>
            </a:extLst>
          </p:cNvPr>
          <p:cNvSpPr>
            <a:spLocks noChangeArrowheads="1"/>
          </p:cNvSpPr>
          <p:nvPr/>
        </p:nvSpPr>
        <p:spPr bwMode="auto">
          <a:xfrm>
            <a:off x="304800" y="4191000"/>
            <a:ext cx="82296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a:t>I.D.’s the links between theory and program goals/objectives/ implementation</a:t>
            </a:r>
          </a:p>
          <a:p>
            <a:pPr eaLnBrk="1" hangingPunct="1"/>
            <a:endParaRPr lang="en-US" altLang="en-US" sz="2400"/>
          </a:p>
        </p:txBody>
      </p:sp>
    </p:spTree>
    <p:extLst>
      <p:ext uri="{BB962C8B-B14F-4D97-AF65-F5344CB8AC3E}">
        <p14:creationId xmlns:p14="http://schemas.microsoft.com/office/powerpoint/2010/main" val="32412727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9"/>
                                        </p:tgtEl>
                                        <p:attrNameLst>
                                          <p:attrName>style.visibility</p:attrName>
                                        </p:attrNameLst>
                                      </p:cBhvr>
                                      <p:to>
                                        <p:strVal val="visible"/>
                                      </p:to>
                                    </p:set>
                                    <p:anim calcmode="lin" valueType="num">
                                      <p:cBhvr additive="base">
                                        <p:cTn id="13" dur="500" fill="hold"/>
                                        <p:tgtEl>
                                          <p:spTgt spid="113669"/>
                                        </p:tgtEl>
                                        <p:attrNameLst>
                                          <p:attrName>ppt_x</p:attrName>
                                        </p:attrNameLst>
                                      </p:cBhvr>
                                      <p:tavLst>
                                        <p:tav tm="0">
                                          <p:val>
                                            <p:strVal val="0-#ppt_w/2"/>
                                          </p:val>
                                        </p:tav>
                                        <p:tav tm="100000">
                                          <p:val>
                                            <p:strVal val="#ppt_x"/>
                                          </p:val>
                                        </p:tav>
                                      </p:tavLst>
                                    </p:anim>
                                    <p:anim calcmode="lin" valueType="num">
                                      <p:cBhvr additive="base">
                                        <p:cTn id="14" dur="500" fill="hold"/>
                                        <p:tgtEl>
                                          <p:spTgt spid="11366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3670"/>
                                        </p:tgtEl>
                                        <p:attrNameLst>
                                          <p:attrName>style.visibility</p:attrName>
                                        </p:attrNameLst>
                                      </p:cBhvr>
                                      <p:to>
                                        <p:strVal val="visible"/>
                                      </p:to>
                                    </p:set>
                                    <p:anim calcmode="lin" valueType="num">
                                      <p:cBhvr additive="base">
                                        <p:cTn id="19" dur="500" fill="hold"/>
                                        <p:tgtEl>
                                          <p:spTgt spid="113670"/>
                                        </p:tgtEl>
                                        <p:attrNameLst>
                                          <p:attrName>ppt_x</p:attrName>
                                        </p:attrNameLst>
                                      </p:cBhvr>
                                      <p:tavLst>
                                        <p:tav tm="0">
                                          <p:val>
                                            <p:strVal val="0-#ppt_w/2"/>
                                          </p:val>
                                        </p:tav>
                                        <p:tav tm="100000">
                                          <p:val>
                                            <p:strVal val="#ppt_x"/>
                                          </p:val>
                                        </p:tav>
                                      </p:tavLst>
                                    </p:anim>
                                    <p:anim calcmode="lin" valueType="num">
                                      <p:cBhvr additive="base">
                                        <p:cTn id="20" dur="500" fill="hold"/>
                                        <p:tgtEl>
                                          <p:spTgt spid="1136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P spid="113669" grpId="0" autoUpdateAnimBg="0"/>
      <p:bldP spid="11367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6D7E9FE-5E33-6CA7-C9E9-83B59DA1657A}"/>
              </a:ext>
            </a:extLst>
          </p:cNvPr>
          <p:cNvSpPr>
            <a:spLocks noGrp="1" noChangeArrowheads="1"/>
          </p:cNvSpPr>
          <p:nvPr>
            <p:ph type="title"/>
          </p:nvPr>
        </p:nvSpPr>
        <p:spPr/>
        <p:txBody>
          <a:bodyPr/>
          <a:lstStyle/>
          <a:p>
            <a:pPr eaLnBrk="1" hangingPunct="1">
              <a:defRPr/>
            </a:pPr>
            <a:r>
              <a:rPr lang="en-US" sz="4000" b="1" dirty="0">
                <a:cs typeface="+mj-cs"/>
              </a:rPr>
              <a:t>Steps in Outlining Program Theory/Logic Model Example 1</a:t>
            </a:r>
          </a:p>
        </p:txBody>
      </p:sp>
      <p:pic>
        <p:nvPicPr>
          <p:cNvPr id="30723" name="Picture 2" descr="Image shows the steps in understanding the logical progression of what you want to measure in a program evaluation, such as inputs to activies to outputs to outcomes to impact.  It also shows how the first steps are planned out and the second group of steps are the intended results.">
            <a:extLst>
              <a:ext uri="{FF2B5EF4-FFF2-40B4-BE49-F238E27FC236}">
                <a16:creationId xmlns:a16="http://schemas.microsoft.com/office/drawing/2014/main" id="{3E817862-4356-D925-D551-D4E51AC32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7713"/>
            <a:ext cx="9144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5AB0544-AD1E-EE2A-D4CC-3AB6E30EAE7D}"/>
              </a:ext>
            </a:extLst>
          </p:cNvPr>
          <p:cNvSpPr>
            <a:spLocks noGrp="1" noChangeArrowheads="1"/>
          </p:cNvSpPr>
          <p:nvPr>
            <p:ph type="title"/>
          </p:nvPr>
        </p:nvSpPr>
        <p:spPr/>
        <p:txBody>
          <a:bodyPr/>
          <a:lstStyle/>
          <a:p>
            <a:pPr eaLnBrk="1" hangingPunct="1">
              <a:defRPr/>
            </a:pPr>
            <a:r>
              <a:rPr lang="en-US" sz="4000" b="1" dirty="0">
                <a:cs typeface="+mj-cs"/>
              </a:rPr>
              <a:t>Steps in Outlining Program Theory/Logic Model Example 2</a:t>
            </a:r>
          </a:p>
        </p:txBody>
      </p:sp>
      <p:pic>
        <p:nvPicPr>
          <p:cNvPr id="31747" name="Picture 2" descr="This image shows an alternative logical flow of first having resources, the activities and finally outcomes.">
            <a:extLst>
              <a:ext uri="{FF2B5EF4-FFF2-40B4-BE49-F238E27FC236}">
                <a16:creationId xmlns:a16="http://schemas.microsoft.com/office/drawing/2014/main" id="{CC18D041-732A-7F31-5924-4D214765B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6625"/>
            <a:ext cx="9144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An image showing a simple logic model that goes from resources to activities to outcomes.">
            <a:extLst>
              <a:ext uri="{FF2B5EF4-FFF2-40B4-BE49-F238E27FC236}">
                <a16:creationId xmlns:a16="http://schemas.microsoft.com/office/drawing/2014/main" id="{2D266112-E288-388A-28D5-A12772243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6F453A9-6C57-F27B-DB74-1ADDAA5D39E9}"/>
              </a:ext>
            </a:extLst>
          </p:cNvPr>
          <p:cNvSpPr>
            <a:spLocks noGrp="1" noChangeArrowheads="1"/>
          </p:cNvSpPr>
          <p:nvPr>
            <p:ph type="title"/>
          </p:nvPr>
        </p:nvSpPr>
        <p:spPr/>
        <p:txBody>
          <a:bodyPr/>
          <a:lstStyle/>
          <a:p>
            <a:pPr eaLnBrk="1" hangingPunct="1">
              <a:defRPr/>
            </a:pPr>
            <a:r>
              <a:rPr lang="en-US" sz="4000" b="1" dirty="0">
                <a:cs typeface="+mj-cs"/>
              </a:rPr>
              <a:t>Steps in Outlining Program Theory/Logic Model Example 3</a:t>
            </a:r>
          </a:p>
        </p:txBody>
      </p:sp>
      <p:pic>
        <p:nvPicPr>
          <p:cNvPr id="32771" name="Picture 2" descr="This image is another flow chart example showing the connection between inputs, outputs and outcomes.  For outcomes, the difference in this model is that the authors are looking at outcomes in the short-term, medium term and long term.">
            <a:extLst>
              <a:ext uri="{FF2B5EF4-FFF2-40B4-BE49-F238E27FC236}">
                <a16:creationId xmlns:a16="http://schemas.microsoft.com/office/drawing/2014/main" id="{3C61FF26-6A6B-1237-35CF-609BC03BD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6625"/>
            <a:ext cx="9144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6C732A59-1A02-28AF-D825-1AFBF361EDD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98663"/>
            <a:ext cx="9144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C911120-EA26-ED93-82D5-B6ABB874E8B6}"/>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AE07BC6C-5E07-24CA-F657-D6AF02E98303}"/>
              </a:ext>
            </a:extLst>
          </p:cNvPr>
          <p:cNvSpPr>
            <a:spLocks noGrp="1" noChangeArrowheads="1"/>
          </p:cNvSpPr>
          <p:nvPr>
            <p:ph type="title"/>
          </p:nvPr>
        </p:nvSpPr>
        <p:spPr>
          <a:xfrm>
            <a:off x="457200" y="304800"/>
            <a:ext cx="8229600" cy="949325"/>
          </a:xfrm>
        </p:spPr>
        <p:txBody>
          <a:bodyPr lIns="90488" tIns="44450" rIns="90488" bIns="44450" anchor="b"/>
          <a:lstStyle/>
          <a:p>
            <a:pPr eaLnBrk="1" hangingPunct="1">
              <a:defRPr/>
            </a:pPr>
            <a:r>
              <a:rPr lang="en-US" sz="4000" b="1" dirty="0">
                <a:cs typeface="+mj-cs"/>
              </a:rPr>
              <a:t>What is Program Evaluation?</a:t>
            </a:r>
          </a:p>
        </p:txBody>
      </p:sp>
      <p:sp>
        <p:nvSpPr>
          <p:cNvPr id="21510" name="Rectangle 10">
            <a:extLst>
              <a:ext uri="{FF2B5EF4-FFF2-40B4-BE49-F238E27FC236}">
                <a16:creationId xmlns:a16="http://schemas.microsoft.com/office/drawing/2014/main" id="{EDC3796C-A990-6A71-4662-9F4B90167B15}"/>
              </a:ext>
            </a:extLst>
          </p:cNvPr>
          <p:cNvSpPr>
            <a:spLocks noChangeArrowheads="1"/>
          </p:cNvSpPr>
          <p:nvPr/>
        </p:nvSpPr>
        <p:spPr bwMode="auto">
          <a:xfrm>
            <a:off x="381000" y="1490663"/>
            <a:ext cx="4740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latin typeface="Tahoma" panose="020B0604030504040204" pitchFamily="34" charset="0"/>
              </a:rPr>
              <a:t> What was the</a:t>
            </a:r>
            <a:r>
              <a:rPr kumimoji="1" lang="en-US" altLang="en-US" sz="2400">
                <a:latin typeface="Times New Roman" panose="02020603050405020304" pitchFamily="18" charset="0"/>
              </a:rPr>
              <a:t> </a:t>
            </a:r>
            <a:r>
              <a:rPr kumimoji="1" lang="en-US" altLang="en-US">
                <a:latin typeface="Tahoma" panose="020B0604030504040204" pitchFamily="34" charset="0"/>
              </a:rPr>
              <a:t>problem?</a:t>
            </a:r>
          </a:p>
        </p:txBody>
      </p:sp>
      <p:sp>
        <p:nvSpPr>
          <p:cNvPr id="21509" name="Rectangle 9">
            <a:extLst>
              <a:ext uri="{FF2B5EF4-FFF2-40B4-BE49-F238E27FC236}">
                <a16:creationId xmlns:a16="http://schemas.microsoft.com/office/drawing/2014/main" id="{84DD4C75-28DE-4B01-1EF4-F38794C4A65C}"/>
              </a:ext>
            </a:extLst>
          </p:cNvPr>
          <p:cNvSpPr>
            <a:spLocks noChangeArrowheads="1"/>
          </p:cNvSpPr>
          <p:nvPr/>
        </p:nvSpPr>
        <p:spPr bwMode="auto">
          <a:xfrm>
            <a:off x="381000" y="2147888"/>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latin typeface="Tahoma" panose="020B0604030504040204" pitchFamily="34" charset="0"/>
              </a:rPr>
              <a:t> How was the program supposed to 	solve the problem? </a:t>
            </a:r>
          </a:p>
        </p:txBody>
      </p:sp>
      <p:sp>
        <p:nvSpPr>
          <p:cNvPr id="110595" name="Rectangle 3">
            <a:extLst>
              <a:ext uri="{FF2B5EF4-FFF2-40B4-BE49-F238E27FC236}">
                <a16:creationId xmlns:a16="http://schemas.microsoft.com/office/drawing/2014/main" id="{46590042-3F1D-24A6-90CC-E8C2F3FB3846}"/>
              </a:ext>
            </a:extLst>
          </p:cNvPr>
          <p:cNvSpPr>
            <a:spLocks noGrp="1" noChangeArrowheads="1"/>
          </p:cNvSpPr>
          <p:nvPr>
            <p:ph type="body" idx="1"/>
          </p:nvPr>
        </p:nvSpPr>
        <p:spPr>
          <a:xfrm>
            <a:off x="381000" y="3294063"/>
            <a:ext cx="8534400" cy="608012"/>
          </a:xfrm>
        </p:spPr>
        <p:txBody>
          <a:bodyPr lIns="90488" tIns="44450" rIns="90488" bIns="44450"/>
          <a:lstStyle/>
          <a:p>
            <a:pPr eaLnBrk="1" hangingPunct="1">
              <a:defRPr/>
            </a:pPr>
            <a:r>
              <a:rPr kumimoji="1" lang="en-US" dirty="0">
                <a:latin typeface="Tahoma" charset="0"/>
                <a:cs typeface="+mn-cs"/>
              </a:rPr>
              <a:t>Did it work the way we intended?</a:t>
            </a:r>
          </a:p>
        </p:txBody>
      </p:sp>
      <p:sp>
        <p:nvSpPr>
          <p:cNvPr id="110598" name="Rectangle 6">
            <a:extLst>
              <a:ext uri="{FF2B5EF4-FFF2-40B4-BE49-F238E27FC236}">
                <a16:creationId xmlns:a16="http://schemas.microsoft.com/office/drawing/2014/main" id="{11333BA0-9669-A533-6972-9D6987F49BE1}"/>
              </a:ext>
            </a:extLst>
          </p:cNvPr>
          <p:cNvSpPr>
            <a:spLocks noChangeArrowheads="1"/>
          </p:cNvSpPr>
          <p:nvPr/>
        </p:nvSpPr>
        <p:spPr bwMode="auto">
          <a:xfrm>
            <a:off x="381000" y="3981450"/>
            <a:ext cx="74580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latin typeface="Tahoma" panose="020B0604030504040204" pitchFamily="34" charset="0"/>
              </a:rPr>
              <a:t>Were there mid-stream adjustments to improve the program?</a:t>
            </a:r>
          </a:p>
        </p:txBody>
      </p:sp>
      <p:sp>
        <p:nvSpPr>
          <p:cNvPr id="110599" name="Rectangle 7">
            <a:extLst>
              <a:ext uri="{FF2B5EF4-FFF2-40B4-BE49-F238E27FC236}">
                <a16:creationId xmlns:a16="http://schemas.microsoft.com/office/drawing/2014/main" id="{34C0F11C-B720-5D00-AF5C-72BAA95EFFBC}"/>
              </a:ext>
            </a:extLst>
          </p:cNvPr>
          <p:cNvSpPr>
            <a:spLocks noChangeArrowheads="1"/>
          </p:cNvSpPr>
          <p:nvPr/>
        </p:nvSpPr>
        <p:spPr bwMode="auto">
          <a:xfrm>
            <a:off x="381000" y="5105400"/>
            <a:ext cx="3263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u="sng">
                <a:latin typeface="Tahoma" panose="020B0604030504040204" pitchFamily="34" charset="0"/>
              </a:rPr>
              <a:t>Is it a success?  </a:t>
            </a:r>
          </a:p>
        </p:txBody>
      </p:sp>
    </p:spTree>
    <p:extLst>
      <p:ext uri="{BB962C8B-B14F-4D97-AF65-F5344CB8AC3E}">
        <p14:creationId xmlns:p14="http://schemas.microsoft.com/office/powerpoint/2010/main" val="1917490441"/>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0679-6F8B-8F87-B64E-9BB6D379E4D8}"/>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Example of Complex Evaluation Plan</a:t>
            </a:r>
          </a:p>
        </p:txBody>
      </p:sp>
      <p:sp>
        <p:nvSpPr>
          <p:cNvPr id="35842" name="Rectangle 4" descr="This is another example, which includes information on the current situation at the beginning, assumptions that are being made with inputs and outputs, and external factors that may affect the evaluation.   ">
            <a:extLst>
              <a:ext uri="{FF2B5EF4-FFF2-40B4-BE49-F238E27FC236}">
                <a16:creationId xmlns:a16="http://schemas.microsoft.com/office/drawing/2014/main" id="{CB886407-B000-ECDF-76C4-F7558487D1E6}"/>
              </a:ext>
            </a:extLst>
          </p:cNvPr>
          <p:cNvSpPr>
            <a:spLocks noChangeArrowheads="1"/>
          </p:cNvSpPr>
          <p:nvPr/>
        </p:nvSpPr>
        <p:spPr bwMode="auto">
          <a:xfrm>
            <a:off x="533400" y="3124200"/>
            <a:ext cx="83820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Char char="•"/>
            </a:pPr>
            <a:endParaRPr lang="en-US" altLang="en-US" sz="3200"/>
          </a:p>
        </p:txBody>
      </p:sp>
      <p:pic>
        <p:nvPicPr>
          <p:cNvPr id="3" name="Picture 2">
            <a:extLst>
              <a:ext uri="{FF2B5EF4-FFF2-40B4-BE49-F238E27FC236}">
                <a16:creationId xmlns:a16="http://schemas.microsoft.com/office/drawing/2014/main" id="{B02F7E62-AEA5-D401-1583-31735FFBEF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298" y="779093"/>
            <a:ext cx="9782595" cy="508830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35350F6-5AE0-5F19-4C51-E3D7F147FFDD}"/>
            </a:ext>
          </a:extLst>
        </p:cNvPr>
        <p:cNvGrpSpPr/>
        <p:nvPr/>
      </p:nvGrpSpPr>
      <p:grpSpPr>
        <a:xfrm>
          <a:off x="0" y="0"/>
          <a:ext cx="0" cy="0"/>
          <a:chOff x="0" y="0"/>
          <a:chExt cx="0" cy="0"/>
        </a:xfrm>
      </p:grpSpPr>
      <p:sp>
        <p:nvSpPr>
          <p:cNvPr id="113666" name="Rectangle 2">
            <a:extLst>
              <a:ext uri="{FF2B5EF4-FFF2-40B4-BE49-F238E27FC236}">
                <a16:creationId xmlns:a16="http://schemas.microsoft.com/office/drawing/2014/main" id="{7090AA2E-BD6D-6B40-69C8-DC9291A9D83C}"/>
              </a:ext>
            </a:extLst>
          </p:cNvPr>
          <p:cNvSpPr>
            <a:spLocks noGrp="1" noChangeArrowheads="1"/>
          </p:cNvSpPr>
          <p:nvPr>
            <p:ph type="title"/>
          </p:nvPr>
        </p:nvSpPr>
        <p:spPr/>
        <p:txBody>
          <a:bodyPr/>
          <a:lstStyle/>
          <a:p>
            <a:pPr eaLnBrk="1" hangingPunct="1">
              <a:defRPr/>
            </a:pPr>
            <a:r>
              <a:rPr lang="en-US" sz="4000" b="1" dirty="0">
                <a:cs typeface="+mj-cs"/>
              </a:rPr>
              <a:t>Logic Model Practice</a:t>
            </a:r>
          </a:p>
        </p:txBody>
      </p:sp>
      <p:sp>
        <p:nvSpPr>
          <p:cNvPr id="113667" name="Rectangle 3">
            <a:extLst>
              <a:ext uri="{FF2B5EF4-FFF2-40B4-BE49-F238E27FC236}">
                <a16:creationId xmlns:a16="http://schemas.microsoft.com/office/drawing/2014/main" id="{324BF4F5-8613-D97D-CCAD-940E8FC51850}"/>
              </a:ext>
            </a:extLst>
          </p:cNvPr>
          <p:cNvSpPr>
            <a:spLocks noGrp="1" noChangeArrowheads="1"/>
          </p:cNvSpPr>
          <p:nvPr>
            <p:ph type="body" idx="1"/>
          </p:nvPr>
        </p:nvSpPr>
        <p:spPr>
          <a:xfrm>
            <a:off x="304800" y="1828800"/>
            <a:ext cx="8153400" cy="685800"/>
          </a:xfrm>
        </p:spPr>
        <p:txBody>
          <a:bodyPr/>
          <a:lstStyle/>
          <a:p>
            <a:pPr eaLnBrk="1" hangingPunct="1"/>
            <a:r>
              <a:rPr lang="en-US" altLang="en-US" sz="2400" dirty="0"/>
              <a:t>Name two inputs/resources ($, people, time)</a:t>
            </a:r>
          </a:p>
          <a:p>
            <a:pPr eaLnBrk="1" hangingPunct="1"/>
            <a:endParaRPr lang="en-US" altLang="en-US" sz="2400" dirty="0"/>
          </a:p>
          <a:p>
            <a:pPr eaLnBrk="1" hangingPunct="1"/>
            <a:r>
              <a:rPr lang="en-US" altLang="en-US" sz="2400" dirty="0"/>
              <a:t>Name two things you will be doing with these resources</a:t>
            </a:r>
          </a:p>
          <a:p>
            <a:pPr eaLnBrk="1" hangingPunct="1"/>
            <a:endParaRPr lang="en-US" altLang="en-US" sz="2400" dirty="0"/>
          </a:p>
          <a:p>
            <a:pPr eaLnBrk="1" hangingPunct="1"/>
            <a:r>
              <a:rPr lang="en-US" altLang="en-US" sz="2400" dirty="0"/>
              <a:t>Name two things – outputs --  that result from these assets and activities</a:t>
            </a:r>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96112516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408A9C8-3757-755B-5768-9AB4FF852273}"/>
            </a:ext>
          </a:extLst>
        </p:cNvPr>
        <p:cNvGrpSpPr/>
        <p:nvPr/>
      </p:nvGrpSpPr>
      <p:grpSpPr>
        <a:xfrm>
          <a:off x="0" y="0"/>
          <a:ext cx="0" cy="0"/>
          <a:chOff x="0" y="0"/>
          <a:chExt cx="0" cy="0"/>
        </a:xfrm>
      </p:grpSpPr>
      <p:sp>
        <p:nvSpPr>
          <p:cNvPr id="113666" name="Rectangle 2">
            <a:extLst>
              <a:ext uri="{FF2B5EF4-FFF2-40B4-BE49-F238E27FC236}">
                <a16:creationId xmlns:a16="http://schemas.microsoft.com/office/drawing/2014/main" id="{223EFBB6-D98E-88E8-D513-D32BF9E57D0E}"/>
              </a:ext>
            </a:extLst>
          </p:cNvPr>
          <p:cNvSpPr>
            <a:spLocks noGrp="1" noChangeArrowheads="1"/>
          </p:cNvSpPr>
          <p:nvPr>
            <p:ph type="title"/>
          </p:nvPr>
        </p:nvSpPr>
        <p:spPr/>
        <p:txBody>
          <a:bodyPr/>
          <a:lstStyle/>
          <a:p>
            <a:pPr eaLnBrk="1" hangingPunct="1">
              <a:defRPr/>
            </a:pPr>
            <a:r>
              <a:rPr lang="en-US" sz="4000" b="1" dirty="0">
                <a:cs typeface="+mj-cs"/>
              </a:rPr>
              <a:t>Lunch Break</a:t>
            </a:r>
          </a:p>
        </p:txBody>
      </p:sp>
      <p:pic>
        <p:nvPicPr>
          <p:cNvPr id="1026" name="Picture 2" descr="&quot;Let's do snack.&quot;">
            <a:extLst>
              <a:ext uri="{FF2B5EF4-FFF2-40B4-BE49-F238E27FC236}">
                <a16:creationId xmlns:a16="http://schemas.microsoft.com/office/drawing/2014/main" id="{6630318B-E93C-FBE7-B054-08625E5B0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5308600" cy="426811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77F5735-BFA1-073B-ACDD-78C8E4266B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8462983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ED6835C-5A29-93D8-1685-870B2E42276A}"/>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Problem? Needs Assessment</a:t>
            </a:r>
          </a:p>
        </p:txBody>
      </p:sp>
      <p:sp>
        <p:nvSpPr>
          <p:cNvPr id="128003" name="Rectangle 3">
            <a:extLst>
              <a:ext uri="{FF2B5EF4-FFF2-40B4-BE49-F238E27FC236}">
                <a16:creationId xmlns:a16="http://schemas.microsoft.com/office/drawing/2014/main" id="{6B547B67-3C86-E88F-A3F0-1D3E4679A13E}"/>
              </a:ext>
            </a:extLst>
          </p:cNvPr>
          <p:cNvSpPr>
            <a:spLocks noGrp="1" noChangeArrowheads="1"/>
          </p:cNvSpPr>
          <p:nvPr>
            <p:ph type="body" idx="1"/>
          </p:nvPr>
        </p:nvSpPr>
        <p:spPr>
          <a:xfrm>
            <a:off x="762000" y="2301875"/>
            <a:ext cx="3197225" cy="2130425"/>
          </a:xfrm>
        </p:spPr>
        <p:txBody>
          <a:bodyPr lIns="90488" tIns="44450" rIns="90488" bIns="44450"/>
          <a:lstStyle/>
          <a:p>
            <a:pPr eaLnBrk="1" hangingPunct="1">
              <a:buFontTx/>
              <a:buNone/>
              <a:defRPr/>
            </a:pPr>
            <a:r>
              <a:rPr lang="en-US" sz="3600" dirty="0">
                <a:solidFill>
                  <a:srgbClr val="0000FF"/>
                </a:solidFill>
                <a:cs typeface="+mn-cs"/>
              </a:rPr>
              <a:t>Understanding the nature and extent of a problem</a:t>
            </a:r>
          </a:p>
        </p:txBody>
      </p:sp>
      <p:sp>
        <p:nvSpPr>
          <p:cNvPr id="128004" name="Rectangle 4">
            <a:extLst>
              <a:ext uri="{FF2B5EF4-FFF2-40B4-BE49-F238E27FC236}">
                <a16:creationId xmlns:a16="http://schemas.microsoft.com/office/drawing/2014/main" id="{5B0E2B62-D784-97E1-9EED-51C625FF28C7}"/>
              </a:ext>
              <a:ext uri="{C183D7F6-B498-43B3-948B-1728B52AA6E4}">
                <adec:decorative xmlns:adec="http://schemas.microsoft.com/office/drawing/2017/decorative" val="1"/>
              </a:ext>
            </a:extLst>
          </p:cNvPr>
          <p:cNvSpPr>
            <a:spLocks noChangeArrowheads="1"/>
          </p:cNvSpPr>
          <p:nvPr/>
        </p:nvSpPr>
        <p:spPr bwMode="auto">
          <a:xfrm>
            <a:off x="1066800" y="3292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b="1">
              <a:latin typeface="Times New Roman" panose="02020603050405020304" pitchFamily="18" charset="0"/>
            </a:endParaRPr>
          </a:p>
        </p:txBody>
      </p:sp>
      <p:sp>
        <p:nvSpPr>
          <p:cNvPr id="128005" name="Rectangle 5">
            <a:extLst>
              <a:ext uri="{FF2B5EF4-FFF2-40B4-BE49-F238E27FC236}">
                <a16:creationId xmlns:a16="http://schemas.microsoft.com/office/drawing/2014/main" id="{D7ACB615-6818-5672-E808-7CF88FA4996D}"/>
              </a:ext>
              <a:ext uri="{C183D7F6-B498-43B3-948B-1728B52AA6E4}">
                <adec:decorative xmlns:adec="http://schemas.microsoft.com/office/drawing/2017/decorative" val="1"/>
              </a:ext>
            </a:extLst>
          </p:cNvPr>
          <p:cNvSpPr>
            <a:spLocks noChangeArrowheads="1"/>
          </p:cNvSpPr>
          <p:nvPr/>
        </p:nvSpPr>
        <p:spPr bwMode="auto">
          <a:xfrm>
            <a:off x="1066800" y="3017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354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344A"/>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344A"/>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344A"/>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400" b="1">
              <a:latin typeface="Times New Roman" panose="02020603050405020304" pitchFamily="18" charset="0"/>
            </a:endParaRPr>
          </a:p>
        </p:txBody>
      </p:sp>
      <p:pic>
        <p:nvPicPr>
          <p:cNvPr id="23557" name="Picture 5">
            <a:extLst>
              <a:ext uri="{FF2B5EF4-FFF2-40B4-BE49-F238E27FC236}">
                <a16:creationId xmlns:a16="http://schemas.microsoft.com/office/drawing/2014/main" id="{E95AB6F2-B4A9-E3DC-E651-16FC6E8B414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73263"/>
            <a:ext cx="41322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8004"/>
                                        </p:tgtEl>
                                        <p:attrNameLst>
                                          <p:attrName>style.visibility</p:attrName>
                                        </p:attrNameLst>
                                      </p:cBhvr>
                                      <p:to>
                                        <p:strVal val="visible"/>
                                      </p:to>
                                    </p:set>
                                    <p:anim calcmode="lin" valueType="num">
                                      <p:cBhvr additive="base">
                                        <p:cTn id="13" dur="500" fill="hold"/>
                                        <p:tgtEl>
                                          <p:spTgt spid="128004"/>
                                        </p:tgtEl>
                                        <p:attrNameLst>
                                          <p:attrName>ppt_x</p:attrName>
                                        </p:attrNameLst>
                                      </p:cBhvr>
                                      <p:tavLst>
                                        <p:tav tm="0">
                                          <p:val>
                                            <p:strVal val="0-#ppt_w/2"/>
                                          </p:val>
                                        </p:tav>
                                        <p:tav tm="100000">
                                          <p:val>
                                            <p:strVal val="#ppt_x"/>
                                          </p:val>
                                        </p:tav>
                                      </p:tavLst>
                                    </p:anim>
                                    <p:anim calcmode="lin" valueType="num">
                                      <p:cBhvr additive="base">
                                        <p:cTn id="14" dur="500" fill="hold"/>
                                        <p:tgtEl>
                                          <p:spTgt spid="1280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28005"/>
                                        </p:tgtEl>
                                        <p:attrNameLst>
                                          <p:attrName>style.visibility</p:attrName>
                                        </p:attrNameLst>
                                      </p:cBhvr>
                                      <p:to>
                                        <p:strVal val="visible"/>
                                      </p:to>
                                    </p:set>
                                    <p:anim calcmode="lin" valueType="num">
                                      <p:cBhvr additive="base">
                                        <p:cTn id="19" dur="500" fill="hold"/>
                                        <p:tgtEl>
                                          <p:spTgt spid="128005"/>
                                        </p:tgtEl>
                                        <p:attrNameLst>
                                          <p:attrName>ppt_x</p:attrName>
                                        </p:attrNameLst>
                                      </p:cBhvr>
                                      <p:tavLst>
                                        <p:tav tm="0">
                                          <p:val>
                                            <p:strVal val="0-#ppt_w/2"/>
                                          </p:val>
                                        </p:tav>
                                        <p:tav tm="100000">
                                          <p:val>
                                            <p:strVal val="#ppt_x"/>
                                          </p:val>
                                        </p:tav>
                                      </p:tavLst>
                                    </p:anim>
                                    <p:anim calcmode="lin" valueType="num">
                                      <p:cBhvr additive="base">
                                        <p:cTn id="20" dur="500" fill="hold"/>
                                        <p:tgtEl>
                                          <p:spTgt spid="1280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P spid="128004" grpId="0" autoUpdateAnimBg="0"/>
      <p:bldP spid="12800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4ED88D7-89A9-99D0-1C67-77F775689B3D}"/>
              </a:ext>
            </a:extLst>
          </p:cNvPr>
          <p:cNvSpPr>
            <a:spLocks noGrp="1" noChangeArrowheads="1"/>
          </p:cNvSpPr>
          <p:nvPr>
            <p:ph type="title"/>
          </p:nvPr>
        </p:nvSpPr>
        <p:spPr/>
        <p:txBody>
          <a:bodyPr lIns="90488" tIns="44450" rIns="90488" bIns="44450" anchor="b"/>
          <a:lstStyle/>
          <a:p>
            <a:pPr eaLnBrk="1" hangingPunct="1">
              <a:defRPr/>
            </a:pPr>
            <a:r>
              <a:rPr lang="en-US" sz="4000" b="1" dirty="0">
                <a:cs typeface="+mj-cs"/>
              </a:rPr>
              <a:t>Needs Assessment Example</a:t>
            </a:r>
            <a:endParaRPr lang="en-US" b="1" dirty="0">
              <a:cs typeface="+mj-cs"/>
            </a:endParaRPr>
          </a:p>
        </p:txBody>
      </p:sp>
      <p:sp>
        <p:nvSpPr>
          <p:cNvPr id="2" name="Text Placeholder 1">
            <a:extLst>
              <a:ext uri="{FF2B5EF4-FFF2-40B4-BE49-F238E27FC236}">
                <a16:creationId xmlns:a16="http://schemas.microsoft.com/office/drawing/2014/main" id="{9B205878-794B-A8DB-CC18-D33AEB2C9B8B}"/>
              </a:ext>
            </a:extLst>
          </p:cNvPr>
          <p:cNvSpPr>
            <a:spLocks noGrp="1"/>
          </p:cNvSpPr>
          <p:nvPr>
            <p:ph type="body" sz="half" idx="1"/>
          </p:nvPr>
        </p:nvSpPr>
        <p:spPr>
          <a:xfrm>
            <a:off x="457200" y="1600200"/>
            <a:ext cx="8229600" cy="4329113"/>
          </a:xfrm>
        </p:spPr>
        <p:txBody>
          <a:bodyPr/>
          <a:lstStyle/>
          <a:p>
            <a:r>
              <a:rPr lang="en-US" dirty="0"/>
              <a:t>Homeless Population Point-In-Time  (PIT) Count</a:t>
            </a:r>
          </a:p>
          <a:p>
            <a:endParaRPr lang="en-US" dirty="0"/>
          </a:p>
        </p:txBody>
      </p:sp>
      <p:pic>
        <p:nvPicPr>
          <p:cNvPr id="17" name="Picture 16">
            <a:extLst>
              <a:ext uri="{FF2B5EF4-FFF2-40B4-BE49-F238E27FC236}">
                <a16:creationId xmlns:a16="http://schemas.microsoft.com/office/drawing/2014/main" id="{FB958544-8EB8-D3CA-5C1B-8E6CDC47C3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7300" y="2774950"/>
            <a:ext cx="3517900" cy="2970030"/>
          </a:xfrm>
          <a:prstGeom prst="rect">
            <a:avLst/>
          </a:prstGeom>
        </p:spPr>
      </p:pic>
    </p:spTree>
    <p:extLst>
      <p:ext uri="{BB962C8B-B14F-4D97-AF65-F5344CB8AC3E}">
        <p14:creationId xmlns:p14="http://schemas.microsoft.com/office/powerpoint/2010/main" val="127424124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4ED88D7-89A9-99D0-1C67-77F775689B3D}"/>
              </a:ext>
            </a:extLst>
          </p:cNvPr>
          <p:cNvSpPr>
            <a:spLocks noGrp="1" noChangeArrowheads="1"/>
          </p:cNvSpPr>
          <p:nvPr>
            <p:ph type="title"/>
          </p:nvPr>
        </p:nvSpPr>
        <p:spPr/>
        <p:txBody>
          <a:bodyPr lIns="90488" tIns="44450" rIns="90488" bIns="44450" anchor="b"/>
          <a:lstStyle/>
          <a:p>
            <a:pPr eaLnBrk="1" hangingPunct="1">
              <a:defRPr/>
            </a:pPr>
            <a:r>
              <a:rPr lang="en-US" sz="4000" b="1">
                <a:cs typeface="+mj-cs"/>
              </a:rPr>
              <a:t>What Can Happen if Needs Assessment is Ignored?</a:t>
            </a:r>
            <a:endParaRPr lang="en-US" b="1">
              <a:cs typeface="+mj-cs"/>
            </a:endParaRPr>
          </a:p>
        </p:txBody>
      </p:sp>
      <p:sp>
        <p:nvSpPr>
          <p:cNvPr id="10243" name="Rectangle 3">
            <a:extLst>
              <a:ext uri="{FF2B5EF4-FFF2-40B4-BE49-F238E27FC236}">
                <a16:creationId xmlns:a16="http://schemas.microsoft.com/office/drawing/2014/main" id="{8B2CDCB6-B867-6AEF-C272-6F7588CC6397}"/>
              </a:ext>
            </a:extLst>
          </p:cNvPr>
          <p:cNvSpPr>
            <a:spLocks noGrp="1" noChangeArrowheads="1"/>
          </p:cNvSpPr>
          <p:nvPr>
            <p:ph type="body" sz="half" idx="1"/>
          </p:nvPr>
        </p:nvSpPr>
        <p:spPr/>
        <p:txBody>
          <a:bodyPr lIns="90488" tIns="44450" rIns="90488" bIns="44450"/>
          <a:lstStyle/>
          <a:p>
            <a:pPr eaLnBrk="1" hangingPunct="1">
              <a:buFont typeface="Monotype Sorts" charset="0"/>
              <a:buChar char=" "/>
              <a:defRPr/>
            </a:pPr>
            <a:r>
              <a:rPr lang="en-US" sz="2400">
                <a:cs typeface="+mn-cs"/>
              </a:rPr>
              <a:t>Right program </a:t>
            </a:r>
            <a:r>
              <a:rPr lang="en-US" sz="2400">
                <a:cs typeface="+mn-cs"/>
                <a:sym typeface="Wingdings" charset="0"/>
              </a:rPr>
              <a:t> </a:t>
            </a:r>
            <a:r>
              <a:rPr lang="en-US" sz="2400">
                <a:cs typeface="+mn-cs"/>
              </a:rPr>
              <a:t> wrong population</a:t>
            </a:r>
          </a:p>
          <a:p>
            <a:pPr algn="just" eaLnBrk="1" hangingPunct="1">
              <a:buFont typeface="Monotype Sorts" charset="0"/>
              <a:buChar char=" "/>
              <a:defRPr/>
            </a:pPr>
            <a:endParaRPr lang="en-US" sz="2400">
              <a:cs typeface="+mn-cs"/>
            </a:endParaRPr>
          </a:p>
          <a:p>
            <a:pPr eaLnBrk="1" hangingPunct="1">
              <a:buFont typeface="Monotype Sorts" charset="0"/>
              <a:buChar char=" "/>
              <a:defRPr/>
            </a:pPr>
            <a:r>
              <a:rPr lang="en-US" sz="2400">
                <a:cs typeface="+mn-cs"/>
              </a:rPr>
              <a:t>Wrong program  </a:t>
            </a:r>
            <a:r>
              <a:rPr lang="en-US" sz="2400">
                <a:cs typeface="+mn-cs"/>
                <a:sym typeface="Symbol" charset="0"/>
              </a:rPr>
              <a:t> </a:t>
            </a:r>
            <a:r>
              <a:rPr lang="en-US" sz="2400">
                <a:cs typeface="+mn-cs"/>
              </a:rPr>
              <a:t>right population</a:t>
            </a:r>
          </a:p>
          <a:p>
            <a:pPr eaLnBrk="1" hangingPunct="1">
              <a:buFont typeface="Monotype Sorts" charset="0"/>
              <a:buChar char=" "/>
              <a:defRPr/>
            </a:pPr>
            <a:endParaRPr lang="en-US" sz="2400">
              <a:cs typeface="+mn-cs"/>
            </a:endParaRPr>
          </a:p>
          <a:p>
            <a:pPr eaLnBrk="1" hangingPunct="1">
              <a:buFont typeface="Monotype Sorts" charset="0"/>
              <a:buChar char=" "/>
              <a:defRPr/>
            </a:pPr>
            <a:r>
              <a:rPr lang="en-US" sz="2400">
                <a:cs typeface="+mn-cs"/>
              </a:rPr>
              <a:t>Program </a:t>
            </a:r>
            <a:r>
              <a:rPr lang="en-US" sz="2400">
                <a:cs typeface="+mn-cs"/>
                <a:sym typeface="Symbol" charset="0"/>
              </a:rPr>
              <a:t> no need</a:t>
            </a:r>
          </a:p>
          <a:p>
            <a:pPr eaLnBrk="1" hangingPunct="1">
              <a:buFont typeface="Monotype Sorts" charset="0"/>
              <a:buChar char=" "/>
              <a:defRPr/>
            </a:pPr>
            <a:endParaRPr lang="en-US" sz="2400">
              <a:cs typeface="+mn-cs"/>
              <a:sym typeface="Symbol" charset="0"/>
            </a:endParaRPr>
          </a:p>
          <a:p>
            <a:pPr eaLnBrk="1" hangingPunct="1">
              <a:buFont typeface="Monotype Sorts" charset="0"/>
              <a:buChar char=" "/>
              <a:defRPr/>
            </a:pPr>
            <a:r>
              <a:rPr lang="en-US" sz="2400">
                <a:cs typeface="+mn-cs"/>
                <a:sym typeface="Symbol" charset="0"/>
              </a:rPr>
              <a:t>Program (can be) doomed from start</a:t>
            </a:r>
            <a:endParaRPr lang="en-US" sz="2400">
              <a:cs typeface="+mn-cs"/>
            </a:endParaRPr>
          </a:p>
          <a:p>
            <a:pPr eaLnBrk="1" hangingPunct="1">
              <a:buFont typeface="Monotype Sorts" charset="0"/>
              <a:buChar char=" "/>
              <a:defRPr/>
            </a:pPr>
            <a:endParaRPr lang="en-US" sz="2400">
              <a:cs typeface="+mn-cs"/>
            </a:endParaRPr>
          </a:p>
          <a:p>
            <a:pPr algn="just" eaLnBrk="1" hangingPunct="1">
              <a:buFont typeface="Monotype Sorts" charset="0"/>
              <a:buChar char=" "/>
              <a:defRPr/>
            </a:pPr>
            <a:endParaRPr lang="en-US" sz="2400">
              <a:cs typeface="+mn-cs"/>
            </a:endParaRPr>
          </a:p>
          <a:p>
            <a:pPr algn="just" eaLnBrk="1" hangingPunct="1">
              <a:buFont typeface="Monotype Sorts" charset="0"/>
              <a:buChar char=" "/>
              <a:defRPr/>
            </a:pPr>
            <a:endParaRPr lang="en-US" sz="2800">
              <a:cs typeface="+mn-cs"/>
            </a:endParaRPr>
          </a:p>
        </p:txBody>
      </p:sp>
      <p:graphicFrame>
        <p:nvGraphicFramePr>
          <p:cNvPr id="25603" name="Object 11">
            <a:extLst>
              <a:ext uri="{FF2B5EF4-FFF2-40B4-BE49-F238E27FC236}">
                <a16:creationId xmlns:a16="http://schemas.microsoft.com/office/drawing/2014/main" id="{7E976064-E4C8-7C00-C1C0-9A8416814380}"/>
              </a:ext>
              <a:ext uri="{C183D7F6-B498-43B3-948B-1728B52AA6E4}">
                <adec:decorative xmlns:adec="http://schemas.microsoft.com/office/drawing/2017/decorative" val="1"/>
              </a:ext>
            </a:extLst>
          </p:cNvPr>
          <p:cNvGraphicFramePr>
            <a:graphicFrameLocks noGrp="1" noChangeAspect="1"/>
          </p:cNvGraphicFramePr>
          <p:nvPr>
            <p:ph type="chart" sz="half" idx="2"/>
            <p:extLst>
              <p:ext uri="{D42A27DB-BD31-4B8C-83A1-F6EECF244321}">
                <p14:modId xmlns:p14="http://schemas.microsoft.com/office/powerpoint/2010/main" val="2101871407"/>
              </p:ext>
            </p:extLst>
          </p:nvPr>
        </p:nvGraphicFramePr>
        <p:xfrm>
          <a:off x="4648200" y="2819400"/>
          <a:ext cx="4038600" cy="1889125"/>
        </p:xfrm>
        <a:graphic>
          <a:graphicData uri="http://schemas.openxmlformats.org/presentationml/2006/ole">
            <mc:AlternateContent xmlns:mc="http://schemas.openxmlformats.org/markup-compatibility/2006">
              <mc:Choice xmlns:v="urn:schemas-microsoft-com:vml" Requires="v">
                <p:oleObj name="Clip" r:id="rId3" imgW="28714700" imgH="13030200" progId="MS_ClipArt_Gallery.2">
                  <p:embed/>
                </p:oleObj>
              </mc:Choice>
              <mc:Fallback>
                <p:oleObj name="Clip" r:id="rId3" imgW="28714700" imgH="13030200" progId="MS_ClipArt_Gallery.2">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19400"/>
                        <a:ext cx="4038600"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2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4F0304C-3555-186F-828E-717E0FC313A5}"/>
              </a:ext>
            </a:extLst>
          </p:cNvPr>
          <p:cNvSpPr>
            <a:spLocks noGrp="1" noChangeArrowheads="1"/>
          </p:cNvSpPr>
          <p:nvPr>
            <p:ph type="title"/>
          </p:nvPr>
        </p:nvSpPr>
        <p:spPr>
          <a:xfrm>
            <a:off x="457200" y="381000"/>
            <a:ext cx="8229600" cy="949325"/>
          </a:xfrm>
        </p:spPr>
        <p:txBody>
          <a:bodyPr lIns="90488" tIns="44450" rIns="90488" bIns="44450" anchor="b"/>
          <a:lstStyle/>
          <a:p>
            <a:pPr eaLnBrk="1" hangingPunct="1">
              <a:defRPr/>
            </a:pPr>
            <a:r>
              <a:rPr lang="en-US" sz="4000" b="1" dirty="0">
                <a:cs typeface="+mj-cs"/>
              </a:rPr>
              <a:t>How To Solve Problem? </a:t>
            </a:r>
            <a:br>
              <a:rPr lang="en-US" sz="4000" b="1" dirty="0">
                <a:cs typeface="+mj-cs"/>
              </a:rPr>
            </a:br>
            <a:r>
              <a:rPr lang="en-US" sz="4000" b="1" dirty="0">
                <a:cs typeface="+mj-cs"/>
              </a:rPr>
              <a:t>Program Theory</a:t>
            </a:r>
          </a:p>
        </p:txBody>
      </p:sp>
      <p:sp>
        <p:nvSpPr>
          <p:cNvPr id="130051" name="Rectangle 3">
            <a:extLst>
              <a:ext uri="{FF2B5EF4-FFF2-40B4-BE49-F238E27FC236}">
                <a16:creationId xmlns:a16="http://schemas.microsoft.com/office/drawing/2014/main" id="{168C15D5-945B-B321-F873-C285BACE56B3}"/>
              </a:ext>
            </a:extLst>
          </p:cNvPr>
          <p:cNvSpPr>
            <a:spLocks noGrp="1" noChangeArrowheads="1"/>
          </p:cNvSpPr>
          <p:nvPr>
            <p:ph type="body" idx="1"/>
          </p:nvPr>
        </p:nvSpPr>
        <p:spPr>
          <a:xfrm>
            <a:off x="1066800" y="1981200"/>
            <a:ext cx="7591425" cy="1265238"/>
          </a:xfrm>
        </p:spPr>
        <p:txBody>
          <a:bodyPr lIns="90488" tIns="44450" rIns="90488" bIns="44450"/>
          <a:lstStyle/>
          <a:p>
            <a:pPr eaLnBrk="1" hangingPunct="1">
              <a:buFontTx/>
              <a:buNone/>
              <a:defRPr/>
            </a:pPr>
            <a:r>
              <a:rPr lang="en-US" dirty="0">
                <a:solidFill>
                  <a:srgbClr val="0000FF"/>
                </a:solidFill>
                <a:cs typeface="+mn-cs"/>
              </a:rPr>
              <a:t>Showing the connections between problem and proposed solution</a:t>
            </a:r>
          </a:p>
          <a:p>
            <a:pPr eaLnBrk="1" hangingPunct="1">
              <a:buFontTx/>
              <a:buNone/>
              <a:defRPr/>
            </a:pPr>
            <a:endParaRPr lang="en-US" dirty="0">
              <a:solidFill>
                <a:srgbClr val="0000FF"/>
              </a:solidFill>
              <a:cs typeface="+mn-cs"/>
            </a:endParaRPr>
          </a:p>
          <a:p>
            <a:pPr eaLnBrk="1" hangingPunct="1">
              <a:buFontTx/>
              <a:buNone/>
              <a:defRPr/>
            </a:pPr>
            <a:r>
              <a:rPr lang="en-US" dirty="0">
                <a:solidFill>
                  <a:srgbClr val="0000FF"/>
                </a:solidFill>
                <a:cs typeface="+mn-cs"/>
              </a:rPr>
              <a:t>Also called Logic Model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 calcmode="lin" valueType="num">
                                      <p:cBhvr additive="base">
                                        <p:cTn id="13" dur="500" fill="hold"/>
                                        <p:tgtEl>
                                          <p:spTgt spid="13005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1880477</TotalTime>
  <Pages>19</Pages>
  <Words>1461</Words>
  <Application>Microsoft Macintosh PowerPoint</Application>
  <PresentationFormat>On-screen Show (4:3)</PresentationFormat>
  <Paragraphs>255</Paragraphs>
  <Slides>52</Slides>
  <Notes>45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9" baseType="lpstr">
      <vt:lpstr>Arial</vt:lpstr>
      <vt:lpstr>Monotype Sorts</vt:lpstr>
      <vt:lpstr>Tahoma</vt:lpstr>
      <vt:lpstr>Times New Roman</vt:lpstr>
      <vt:lpstr>Custom Design</vt:lpstr>
      <vt:lpstr>1_Custom Design</vt:lpstr>
      <vt:lpstr>Clip</vt:lpstr>
      <vt:lpstr>Introduction to Program Evaluation</vt:lpstr>
      <vt:lpstr>It’s 2031</vt:lpstr>
      <vt:lpstr>Part 1</vt:lpstr>
      <vt:lpstr>What Program Evaluation Is Not</vt:lpstr>
      <vt:lpstr>What is Program Evaluation?</vt:lpstr>
      <vt:lpstr>Problem? Needs Assessment</vt:lpstr>
      <vt:lpstr>Needs Assessment Example</vt:lpstr>
      <vt:lpstr>What Can Happen if Needs Assessment is Ignored?</vt:lpstr>
      <vt:lpstr>How To Solve Problem?  Program Theory</vt:lpstr>
      <vt:lpstr>Steps in Outlining Program Theory/Logic Model</vt:lpstr>
      <vt:lpstr>What is Going On? Process Eval</vt:lpstr>
      <vt:lpstr>Steps in Process Evaluation</vt:lpstr>
      <vt:lpstr>What Can Happen if Process Evaluation is Ignored?</vt:lpstr>
      <vt:lpstr>Links Between All </vt:lpstr>
      <vt:lpstr>Is it Working (Early Eval)?</vt:lpstr>
      <vt:lpstr>Is it Working (Longer-Term)?</vt:lpstr>
      <vt:lpstr>“Real” Evaluation</vt:lpstr>
      <vt:lpstr>Where do I start? </vt:lpstr>
      <vt:lpstr>Part 2</vt:lpstr>
      <vt:lpstr> The “Must Know” Things</vt:lpstr>
      <vt:lpstr> The “Must Know” Things 1</vt:lpstr>
      <vt:lpstr> The “Must Know” Things 2</vt:lpstr>
      <vt:lpstr> The “Must Know” Things 3</vt:lpstr>
      <vt:lpstr> The “Must Know” Things 4</vt:lpstr>
      <vt:lpstr> The “Must Know” Things 5</vt:lpstr>
      <vt:lpstr>Important Context</vt:lpstr>
      <vt:lpstr>Context Example: Stakeholders </vt:lpstr>
      <vt:lpstr>Stakeholders </vt:lpstr>
      <vt:lpstr>Who Are the Stakeholders </vt:lpstr>
      <vt:lpstr>FM Food Donation Program</vt:lpstr>
      <vt:lpstr>Food Donation Program: Farmers</vt:lpstr>
      <vt:lpstr>Food Donation Program: Donors</vt:lpstr>
      <vt:lpstr>Food Donation Program: Funders</vt:lpstr>
      <vt:lpstr>Food Donation Program: Regulators</vt:lpstr>
      <vt:lpstr>Additional Important Context</vt:lpstr>
      <vt:lpstr> The “Must Know” Things 6</vt:lpstr>
      <vt:lpstr> The “Must Know” Things 7</vt:lpstr>
      <vt:lpstr> The “Must Know” Things 8</vt:lpstr>
      <vt:lpstr> The “Must Know” Things 9</vt:lpstr>
      <vt:lpstr> The “Must Know” Things 10</vt:lpstr>
      <vt:lpstr> The “Must Know” Things 11</vt:lpstr>
      <vt:lpstr>How do people gather data?</vt:lpstr>
      <vt:lpstr> The “Must Know” Things 12</vt:lpstr>
      <vt:lpstr> The “Must Know” Things 13</vt:lpstr>
      <vt:lpstr>Part 3</vt:lpstr>
      <vt:lpstr>Basic Steps in Outlining Program Theory/Logic Model</vt:lpstr>
      <vt:lpstr>Steps in Outlining Program Theory/Logic Model Example 1</vt:lpstr>
      <vt:lpstr>Steps in Outlining Program Theory/Logic Model Example 2</vt:lpstr>
      <vt:lpstr>Steps in Outlining Program Theory/Logic Model Example 3</vt:lpstr>
      <vt:lpstr>Example of Complex Evaluation Plan</vt:lpstr>
      <vt:lpstr>Logic Model Practice</vt:lpstr>
      <vt:lpstr>Lunch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Budgeting for Smaller Local Governments</dc:title>
  <dc:subject/>
  <dc:creator>Susan Dunn</dc:creator>
  <cp:keywords/>
  <dc:description/>
  <cp:lastModifiedBy>Berner, Maureen</cp:lastModifiedBy>
  <cp:revision>96</cp:revision>
  <cp:lastPrinted>2001-01-12T20:08:56Z</cp:lastPrinted>
  <dcterms:created xsi:type="dcterms:W3CDTF">1997-09-09T15:28:50Z</dcterms:created>
  <dcterms:modified xsi:type="dcterms:W3CDTF">2026-05-04T09:47:31Z</dcterms:modified>
</cp:coreProperties>
</file>