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373" r:id="rId3"/>
    <p:sldId id="319" r:id="rId4"/>
    <p:sldId id="291" r:id="rId5"/>
    <p:sldId id="300" r:id="rId6"/>
    <p:sldId id="292" r:id="rId7"/>
    <p:sldId id="294" r:id="rId8"/>
    <p:sldId id="303" r:id="rId9"/>
    <p:sldId id="304" r:id="rId10"/>
    <p:sldId id="374" r:id="rId11"/>
    <p:sldId id="305" r:id="rId12"/>
    <p:sldId id="376" r:id="rId13"/>
    <p:sldId id="298" r:id="rId14"/>
    <p:sldId id="297" r:id="rId15"/>
    <p:sldId id="295" r:id="rId16"/>
    <p:sldId id="299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77" r:id="rId25"/>
    <p:sldId id="378" r:id="rId26"/>
    <p:sldId id="314" r:id="rId27"/>
    <p:sldId id="315" r:id="rId28"/>
    <p:sldId id="316" r:id="rId29"/>
    <p:sldId id="379" r:id="rId30"/>
    <p:sldId id="318" r:id="rId31"/>
    <p:sldId id="380" r:id="rId32"/>
  </p:sldIdLst>
  <p:sldSz cx="9144000" cy="6858000" type="screen4x3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252"/>
    <a:srgbClr val="013334"/>
    <a:srgbClr val="10069F"/>
    <a:srgbClr val="4E2A84"/>
    <a:srgbClr val="582E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54" autoAdjust="0"/>
    <p:restoredTop sz="86383" autoAdjust="0"/>
  </p:normalViewPr>
  <p:slideViewPr>
    <p:cSldViewPr>
      <p:cViewPr varScale="1">
        <p:scale>
          <a:sx n="103" d="100"/>
          <a:sy n="103" d="100"/>
        </p:scale>
        <p:origin x="117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70D6A-FB49-A14C-9B03-21B3417100CD}" type="datetimeFigureOut">
              <a:rPr lang="en-US" smtClean="0"/>
              <a:t>5/21/25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B6C83-B894-2740-9986-97D8BB6F6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69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F2B0F-09E3-4F05-9EE6-EA580CB51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F4CD2912-913A-48EB-BAC3-0D4AEC36D4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E5C2D87C-982A-9A8A-E17C-959A5E9A1F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142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9984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A7574-7BE2-4BE2-F874-312E6DFEE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EB295C-E483-8C0F-89E8-A4C1C8B1E5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DCF134-3826-1BE5-1F10-56A371B318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800E04-505D-D343-E9E9-8606E1A06E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097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4691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196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www.usar.army.mil</a:t>
            </a:r>
            <a:r>
              <a:rPr lang="en-US" dirty="0"/>
              <a:t>/Commands/Functional/85th-Support-Command/Photo-Page/</a:t>
            </a:r>
            <a:r>
              <a:rPr lang="en-US" dirty="0" err="1"/>
              <a:t>igphoto</a:t>
            </a:r>
            <a:r>
              <a:rPr lang="en-US" dirty="0"/>
              <a:t>/2001287333/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3801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731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9494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mattjiggins</a:t>
            </a:r>
            <a:r>
              <a:rPr lang="en-US" dirty="0"/>
              <a:t>/4123415605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0690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78465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7968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CCC03D7F-D659-3B55-3E4C-243E40B0C1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55D937B6-9EC6-53AF-18F4-0C0A0AE165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panose="020206030504050203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basics – here are the five HIGH LEVEL questions that form how we evaluate programs.  (walk through) LETS GO THROUGH THEM ONE BY ONE&gt;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www.libertymutual.com</a:t>
            </a:r>
            <a:r>
              <a:rPr lang="en-US" dirty="0"/>
              <a:t>/life-insurance/life-insurance-tools-and-resources/</a:t>
            </a:r>
            <a:r>
              <a:rPr lang="en-US" dirty="0" err="1"/>
              <a:t>vul</a:t>
            </a:r>
            <a:r>
              <a:rPr lang="en-US" dirty="0"/>
              <a:t>-documents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58049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17582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5222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76C58-F57D-DBB3-F533-84DAC477B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67C0BD-E639-7AE0-E159-9D6853563C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B8C6A9-DE98-0E4F-5CED-714A00F774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9C529-5BD3-CD43-072F-E6A65CDB58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25274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F23A4-3B31-4EE0-F6D1-51501AC04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D8CA3C-C44B-F953-1FED-B79B7A1934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AAD3F9-8FF4-7D9C-5954-885B80AF08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860890-F180-0521-2CA9-003DE2731D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65164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tallentshow</a:t>
            </a:r>
            <a:r>
              <a:rPr lang="en-US" dirty="0"/>
              <a:t>/2399373550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7466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357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81317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044E1-F099-0A41-2DA8-85EBDBC0C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CF801A-1012-91E6-C3CD-8CA1B80AA6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C315D8-EFEE-1B3A-8814-4939801FFA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85A46-7F26-9248-45DC-FBED34106F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26509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3004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93034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CF8E6-A41C-92B6-32AB-94A40F465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6D683A-BA64-8BD2-39D4-598772F735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6964BE-035F-7A69-7610-567AD1E5A4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A41EA-7D8B-C8AC-AAA3-FEC636B2B2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5396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4781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941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4673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5675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9595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3B596-01DC-97E2-30B8-E6420961D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61CB44-23C6-D768-0508-D5B9DA2DA7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CD78B7-2D0D-308E-7A6F-669C4A476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05939-E2DA-B661-408A-244E88990E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8E0A9-7424-435E-B066-EE07A1A1A280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4788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900546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85800" y="2819400"/>
            <a:ext cx="77724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8956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0F7D-7AFC-864D-A243-A3B8C5114C5C}" type="datetime1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9840-EED6-4E7F-ABD0-291243E0C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211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1B8E-5547-3D44-A6E6-0E5CB97142C9}" type="datetime1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9840-EED6-4E7F-ABD0-291243E0C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89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A31A-238B-484F-8117-ECA4BC603ACA}" type="datetime1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9840-EED6-4E7F-ABD0-291243E0C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29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B65713-4432-2604-C74D-386666F33D5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096000"/>
            <a:ext cx="6019800" cy="762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Line 6">
            <a:extLst>
              <a:ext uri="{FF2B5EF4-FFF2-40B4-BE49-F238E27FC236}">
                <a16:creationId xmlns:a16="http://schemas.microsoft.com/office/drawing/2014/main" id="{CF4FAB23-BEA7-63BF-2325-772A0E7702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14600" y="609600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Line 7">
            <a:extLst>
              <a:ext uri="{FF2B5EF4-FFF2-40B4-BE49-F238E27FC236}">
                <a16:creationId xmlns:a16="http://schemas.microsoft.com/office/drawing/2014/main" id="{618A9390-76DF-7223-3B98-A30EF81432AD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60960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F659A2AB-D963-BC67-3E01-D8E3B45F282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6200" y="6583363"/>
            <a:ext cx="1219200" cy="2746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x-none" sz="1000">
                <a:solidFill>
                  <a:schemeClr val="bg1"/>
                </a:solidFill>
                <a:latin typeface="Arial" charset="0"/>
              </a:rPr>
              <a:t>©</a:t>
            </a:r>
            <a:r>
              <a:rPr lang="en-US" altLang="x-none" sz="120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x-none" sz="1000">
                <a:solidFill>
                  <a:schemeClr val="bg1"/>
                </a:solidFill>
                <a:latin typeface="Arial" charset="0"/>
              </a:rPr>
              <a:t>2006 to Present</a:t>
            </a:r>
          </a:p>
        </p:txBody>
      </p:sp>
      <p:pic>
        <p:nvPicPr>
          <p:cNvPr id="6" name="Picture 9" descr="UNC_SOGlogoWHT_f">
            <a:extLst>
              <a:ext uri="{FF2B5EF4-FFF2-40B4-BE49-F238E27FC236}">
                <a16:creationId xmlns:a16="http://schemas.microsoft.com/office/drawing/2014/main" id="{F070FDE9-0A9B-4402-ED66-BECD810CAD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076950"/>
            <a:ext cx="31242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600200" y="609600"/>
            <a:ext cx="5883275" cy="49101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452C08C-15B9-9F75-4E3C-230E9D61393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16C9BD-FEF9-B94F-ACF7-B11EA044AA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2924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47675-8287-9240-8C5D-967EE49EDCAA}" type="datetime1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70C0-C7DC-4B4C-8145-AB8DD9F14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09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A76F8-7FD4-684B-90F6-4C8FED606A92}" type="datetime1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70C0-C7DC-4B4C-8145-AB8DD9F14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83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273F9-D3C3-CD47-A434-0DC83ADD3318}" type="datetime1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70C0-C7DC-4B4C-8145-AB8DD9F14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29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1265B-EB8F-C64C-B696-602E26E29EBE}" type="datetime1">
              <a:rPr lang="en-US" smtClean="0"/>
              <a:t>5/21/25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70C0-C7DC-4B4C-8145-AB8DD9F14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05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8CFCA-FDE4-D941-95AF-47C62ABF1108}" type="datetime1">
              <a:rPr lang="en-US" smtClean="0"/>
              <a:t>5/21/25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70C0-C7DC-4B4C-8145-AB8DD9F14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97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F9921-6432-3942-8F1D-D4164C4BF5E5}" type="datetime1">
              <a:rPr lang="en-US" smtClean="0"/>
              <a:t>5/21/25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70C0-C7DC-4B4C-8145-AB8DD9F14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09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1D0A5-BF48-914B-B4E5-9DE34FE996C0}" type="datetime1">
              <a:rPr lang="en-US" smtClean="0"/>
              <a:t>5/21/25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70C0-C7DC-4B4C-8145-AB8DD9F1416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C:\Users\njones\Dropbox (2U)\Work\Designing Slides\UNC\Design Brief\logo\logo_UNC-MPA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754380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294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1293970"/>
            <a:ext cx="82296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19C2-78C0-A744-A449-3621CB34D74E}" type="datetime1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9840-EED6-4E7F-ABD0-291243E0C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49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B272E-CD9B-4240-B363-AE8E7148FE1A}" type="datetime1">
              <a:rPr lang="en-US" smtClean="0"/>
              <a:t>5/21/25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70C0-C7DC-4B4C-8145-AB8DD9F1416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  <p:pic>
        <p:nvPicPr>
          <p:cNvPr id="6" name="Picture 2" descr="C:\Users\njones\Dropbox (2U)\Work\Designing Slides\UNC\Design Brief\logo\logo_UNC-MPA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652" y="-135333"/>
            <a:ext cx="1720522" cy="73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023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CD2AF-02C9-3D44-875C-F849542D6B42}" type="datetime1">
              <a:rPr lang="en-US" smtClean="0"/>
              <a:t>5/21/25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70C0-C7DC-4B4C-8145-AB8DD9F1416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  <p:pic>
        <p:nvPicPr>
          <p:cNvPr id="6" name="Picture 2" descr="C:\Users\njones\Dropbox (2U)\Work\Designing Slides\UNC\Design Brief\logo\logo_UNC-MPA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652" y="-135333"/>
            <a:ext cx="1720522" cy="73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173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42A1E-BD8B-834C-B07A-3EC8590B9AEA}" type="datetime1">
              <a:rPr lang="en-US" smtClean="0"/>
              <a:t>5/21/25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70C0-C7DC-4B4C-8145-AB8DD9F1416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  <p:pic>
        <p:nvPicPr>
          <p:cNvPr id="6" name="Picture 2" descr="C:\Users\njones\Dropbox (2U)\Work\Designing Slides\UNC\Design Brief\logo\logo_UNC-MPA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652" y="-135333"/>
            <a:ext cx="1720522" cy="73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9301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D0E94-9FE1-BF45-A0C9-6DC88540A6A0}" type="datetime1">
              <a:rPr lang="en-US" smtClean="0"/>
              <a:t>5/21/25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70C0-C7DC-4B4C-8145-AB8DD9F1416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  <p:pic>
        <p:nvPicPr>
          <p:cNvPr id="6" name="Picture 2" descr="C:\Users\njones\Dropbox (2U)\Work\Designing Slides\UNC\Design Brief\logo\logo_UNC-MPA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652" y="-135333"/>
            <a:ext cx="1720522" cy="73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5302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C948C-7114-F34E-AB67-2EDFE906771C}" type="datetime1">
              <a:rPr lang="en-US" smtClean="0"/>
              <a:t>5/21/25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70C0-C7DC-4B4C-8145-AB8DD9F14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57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5491D-BE60-954B-81A6-95ECD43C101C}" type="datetime1">
              <a:rPr lang="en-US" smtClean="0"/>
              <a:t>5/21/25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70C0-C7DC-4B4C-8145-AB8DD9F14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600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6D34-E037-5B44-9392-288FD77BDB6F}" type="datetime1">
              <a:rPr lang="en-US" smtClean="0"/>
              <a:t>5/21/25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70C0-C7DC-4B4C-8145-AB8DD9F14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95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4C5B7-794C-3447-87A3-8B3AB367CACB}" type="datetime1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70C0-C7DC-4B4C-8145-AB8DD9F14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103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4A325-2DCB-2C4D-B874-49251843DB2C}" type="datetime1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270C0-C7DC-4B4C-8145-AB8DD9F14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94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1F476-2B35-BA4E-BC99-8CA178F52F01}" type="datetime1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9840-EED6-4E7F-ABD0-291243E0C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82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C0ED6-E2B1-2942-898E-DEFF8429A67C}" type="datetime1">
              <a:rPr lang="en-US" smtClean="0"/>
              <a:t>5/21/25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9840-EED6-4E7F-ABD0-291243E0C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93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DC9CE-6193-1E43-A6A2-7E1B9557633D}" type="datetime1">
              <a:rPr lang="en-US" smtClean="0"/>
              <a:t>5/21/25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9840-EED6-4E7F-ABD0-291243E0C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06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445A-F450-254F-AB94-FDECCBE840E5}" type="datetime1">
              <a:rPr lang="en-US" smtClean="0"/>
              <a:t>5/21/25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9840-EED6-4E7F-ABD0-291243E0C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95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DC963-DDEB-3C4E-A0BC-51957C8FB530}" type="datetime1">
              <a:rPr lang="en-US" smtClean="0"/>
              <a:t>5/21/25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9840-EED6-4E7F-ABD0-291243E0C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64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E937C-6ABD-7949-A09C-0C6A9A6B933D}" type="datetime1">
              <a:rPr lang="en-US" smtClean="0"/>
              <a:t>5/21/25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9840-EED6-4E7F-ABD0-291243E0C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28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BE0BE-0C0C-1A4C-AF89-D59C207CD4E7}" type="datetime1">
              <a:rPr lang="en-US" smtClean="0"/>
              <a:t>5/21/25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99840-EED6-4E7F-ABD0-291243E0C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12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7B41A-EEF7-854D-A66E-CF7A811664E8}" type="datetime1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99840-EED6-4E7F-ABD0-291243E0C4F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-1"/>
            <a:ext cx="9144000" cy="466344"/>
          </a:xfrm>
          <a:prstGeom prst="rect">
            <a:avLst/>
          </a:prstGeom>
          <a:solidFill>
            <a:srgbClr val="7BA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779932"/>
            <a:ext cx="9144000" cy="91440"/>
          </a:xfrm>
          <a:prstGeom prst="rect">
            <a:avLst/>
          </a:prstGeom>
          <a:solidFill>
            <a:srgbClr val="7BA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njones\Dropbox (2U)\Work\Designing Slides\UNC\Design Brief\logo\logo_UNC-MPA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652" y="-135333"/>
            <a:ext cx="1720522" cy="73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559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7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C6B58-0736-C449-B306-5E554C1FE8F9}" type="datetime1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270C0-C7DC-4B4C-8145-AB8DD9F1416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-1"/>
            <a:ext cx="9144000" cy="466344"/>
          </a:xfrm>
          <a:prstGeom prst="rect">
            <a:avLst/>
          </a:prstGeom>
          <a:solidFill>
            <a:srgbClr val="7BA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779932"/>
            <a:ext cx="9144000" cy="91440"/>
          </a:xfrm>
          <a:prstGeom prst="rect">
            <a:avLst/>
          </a:prstGeom>
          <a:solidFill>
            <a:srgbClr val="7BAF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01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68" r:id="rId13"/>
    <p:sldLayoutId id="2147483669" r:id="rId14"/>
    <p:sldLayoutId id="2147483670" r:id="rId15"/>
    <p:sldLayoutId id="2147483671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D6E68-7621-0DA3-FACE-165BB1FD5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81B34A6C-7835-9A18-B36D-D40C8242844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38200" y="762000"/>
            <a:ext cx="7772400" cy="2057400"/>
          </a:xfrm>
        </p:spPr>
        <p:txBody>
          <a:bodyPr lIns="90488" tIns="44450" rIns="90488" bIns="44450">
            <a:normAutofit fontScale="90000"/>
          </a:bodyPr>
          <a:lstStyle/>
          <a:p>
            <a:pPr eaLnBrk="1" hangingPunct="1">
              <a:defRPr/>
            </a:pPr>
            <a:r>
              <a:rPr lang="en-US" sz="4800" b="1" dirty="0">
                <a:cs typeface="+mj-cs"/>
              </a:rPr>
              <a:t>Introduction to Program Evaluation</a:t>
            </a:r>
            <a:br>
              <a:rPr lang="en-US" sz="4800" b="1" dirty="0">
                <a:cs typeface="+mj-cs"/>
              </a:rPr>
            </a:br>
            <a:r>
              <a:rPr lang="en-US" sz="3600" b="1" dirty="0">
                <a:cs typeface="+mj-cs"/>
              </a:rPr>
              <a:t>(</a:t>
            </a:r>
            <a:r>
              <a:rPr lang="en-US" sz="3600" b="1" dirty="0"/>
              <a:t>Afternoon</a:t>
            </a:r>
            <a:r>
              <a:rPr lang="en-US" sz="3600" b="1" dirty="0">
                <a:cs typeface="+mj-cs"/>
              </a:rPr>
              <a:t>)</a:t>
            </a:r>
            <a:endParaRPr lang="en-US" sz="3600" b="1" i="1" dirty="0">
              <a:cs typeface="+mj-cs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C01CB1DF-9170-3412-D992-1A478FF4BEEB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981200" y="3276600"/>
            <a:ext cx="5334000" cy="2209800"/>
          </a:xfrm>
        </p:spPr>
        <p:txBody>
          <a:bodyPr lIns="90488" tIns="44450" rIns="90488" bIns="44450">
            <a:normAutofit lnSpcReduction="10000"/>
          </a:bodyPr>
          <a:lstStyle/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2800" dirty="0">
                <a:solidFill>
                  <a:srgbClr val="00344A"/>
                </a:solidFill>
                <a:cs typeface="+mn-cs"/>
              </a:rPr>
              <a:t>Maureen Berner, PhD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2800" dirty="0">
                <a:solidFill>
                  <a:srgbClr val="00344A"/>
                </a:solidFill>
                <a:cs typeface="+mn-cs"/>
              </a:rPr>
              <a:t>University of North Carolina at Chapel Hill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2800" dirty="0">
                <a:solidFill>
                  <a:srgbClr val="00344A"/>
                </a:solidFill>
                <a:cs typeface="+mn-cs"/>
              </a:rPr>
              <a:t>School of Government</a:t>
            </a:r>
          </a:p>
          <a:p>
            <a:pPr algn="ctr" eaLnBrk="1" hangingPunct="1">
              <a:buFontTx/>
              <a:buNone/>
              <a:defRPr/>
            </a:pPr>
            <a:r>
              <a:rPr lang="en-US" sz="2800" dirty="0">
                <a:solidFill>
                  <a:srgbClr val="00344A"/>
                </a:solidFill>
                <a:cs typeface="+mn-cs"/>
              </a:rPr>
              <a:t> </a:t>
            </a:r>
            <a:endParaRPr lang="en-US" sz="2000" dirty="0">
              <a:solidFill>
                <a:srgbClr val="00344A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44006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28368" y="7318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do you need to answer?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r>
              <a:rPr lang="en-US" altLang="en-US" dirty="0"/>
              <a:t>Example: FM Food Donation Program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Information on actual food donated</a:t>
            </a:r>
          </a:p>
          <a:p>
            <a:r>
              <a:rPr lang="en-US" dirty="0"/>
              <a:t>Where it goes</a:t>
            </a:r>
          </a:p>
          <a:p>
            <a:r>
              <a:rPr lang="en-US" dirty="0"/>
              <a:t>What happens to it after delivery</a:t>
            </a:r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680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39D6C-73AE-8957-B16E-EF1BF2CF7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C2B4F216-A597-B872-6A72-A5E16099F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368" y="7318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do you need to answer?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20C05447-4AC3-0A38-A3DB-C55A52AA21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r>
              <a:rPr lang="en-US" altLang="en-US" dirty="0"/>
              <a:t>Example: FM Food Donation Program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Type and amount of food</a:t>
            </a:r>
          </a:p>
          <a:p>
            <a:r>
              <a:rPr lang="en-US" dirty="0"/>
              <a:t>Collection and delivery process</a:t>
            </a:r>
          </a:p>
          <a:p>
            <a:r>
              <a:rPr lang="en-US" dirty="0"/>
              <a:t>Which organizations receive it and how they distribute</a:t>
            </a:r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396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Information Could Include…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Evidence – Physical, Testimonial, Documentary, Analytical</a:t>
            </a:r>
          </a:p>
          <a:p>
            <a:r>
              <a:rPr lang="en-US" dirty="0"/>
              <a:t>Program criteria</a:t>
            </a:r>
          </a:p>
          <a:p>
            <a:r>
              <a:rPr lang="en-US" dirty="0"/>
              <a:t>Agency procedures</a:t>
            </a:r>
          </a:p>
          <a:p>
            <a:r>
              <a:rPr lang="en-US" dirty="0"/>
              <a:t>Participant rates</a:t>
            </a:r>
          </a:p>
          <a:p>
            <a:r>
              <a:rPr lang="en-US" dirty="0"/>
              <a:t>Cost information</a:t>
            </a:r>
          </a:p>
          <a:p>
            <a:r>
              <a:rPr lang="en-US" dirty="0"/>
              <a:t>Funding levels or other resources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884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04800" y="347790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endParaRPr lang="en-US" altLang="en-US" dirty="0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What do you need to answer your question?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590800"/>
            <a:ext cx="5029200" cy="33467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9DE36D-1F80-FDBA-07D0-27071F750B0D}"/>
              </a:ext>
            </a:extLst>
          </p:cNvPr>
          <p:cNvSpPr txBox="1"/>
          <p:nvPr/>
        </p:nvSpPr>
        <p:spPr>
          <a:xfrm>
            <a:off x="1066800" y="534569"/>
            <a:ext cx="7162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400" dirty="0"/>
              <a:t>Research Question Practice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02288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Where is the information?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286000"/>
            <a:ext cx="5410200" cy="359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19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Example Information Source(s)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Officials</a:t>
            </a:r>
          </a:p>
          <a:p>
            <a:r>
              <a:rPr lang="en-US" dirty="0"/>
              <a:t>Program participants</a:t>
            </a:r>
          </a:p>
          <a:p>
            <a:r>
              <a:rPr lang="en-US" dirty="0"/>
              <a:t>Inventory records</a:t>
            </a:r>
          </a:p>
          <a:p>
            <a:r>
              <a:rPr lang="en-US" dirty="0"/>
              <a:t>Data bases</a:t>
            </a:r>
          </a:p>
          <a:p>
            <a:r>
              <a:rPr lang="en-US" dirty="0"/>
              <a:t>Laws and regulations</a:t>
            </a:r>
          </a:p>
          <a:p>
            <a:r>
              <a:rPr lang="en-US" dirty="0"/>
              <a:t>Previous studies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456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FM Food Donation Program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Where are you going to get information?</a:t>
            </a:r>
          </a:p>
          <a:p>
            <a:endParaRPr lang="en-US" dirty="0"/>
          </a:p>
          <a:p>
            <a:r>
              <a:rPr lang="en-US" dirty="0"/>
              <a:t>Farmers</a:t>
            </a:r>
          </a:p>
          <a:p>
            <a:r>
              <a:rPr lang="en-US" dirty="0"/>
              <a:t>Farmer’s Market officials</a:t>
            </a:r>
          </a:p>
          <a:p>
            <a:r>
              <a:rPr lang="en-US" dirty="0"/>
              <a:t>Pantries</a:t>
            </a:r>
          </a:p>
          <a:p>
            <a:r>
              <a:rPr lang="en-US" dirty="0"/>
              <a:t>Clients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085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Data Collection Methods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How are you going to get the information?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286000"/>
            <a:ext cx="5265235" cy="421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922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Data Collection Methods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How are you going to get the information?</a:t>
            </a:r>
          </a:p>
          <a:p>
            <a:endParaRPr lang="en-US" dirty="0"/>
          </a:p>
          <a:p>
            <a:r>
              <a:rPr lang="en-US" dirty="0"/>
              <a:t>Structured interviews</a:t>
            </a:r>
          </a:p>
          <a:p>
            <a:r>
              <a:rPr lang="en-US" dirty="0"/>
              <a:t>Focus groups</a:t>
            </a:r>
          </a:p>
          <a:p>
            <a:r>
              <a:rPr lang="en-US" dirty="0"/>
              <a:t>Structured questionnaires or surveys</a:t>
            </a:r>
          </a:p>
          <a:p>
            <a:r>
              <a:rPr lang="en-US" dirty="0"/>
              <a:t>Visual inspection</a:t>
            </a:r>
          </a:p>
          <a:p>
            <a:r>
              <a:rPr lang="en-US" dirty="0"/>
              <a:t>File/document review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405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FM Food Donation Program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How are you going to get the information?</a:t>
            </a:r>
          </a:p>
          <a:p>
            <a:endParaRPr lang="en-US" dirty="0"/>
          </a:p>
          <a:p>
            <a:r>
              <a:rPr lang="en-US" dirty="0"/>
              <a:t>Interview farmers, officials, pantry staff, clients</a:t>
            </a:r>
          </a:p>
          <a:p>
            <a:r>
              <a:rPr lang="en-US" dirty="0"/>
              <a:t>Observe/document the entire process on random days</a:t>
            </a:r>
          </a:p>
          <a:p>
            <a:r>
              <a:rPr lang="en-US" dirty="0"/>
              <a:t>Review farmer, market and pantry records</a:t>
            </a:r>
          </a:p>
          <a:p>
            <a:r>
              <a:rPr lang="en-US" dirty="0"/>
              <a:t>Client logs?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072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6F53C658-F858-320D-FF9D-1D9D8EC02A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04508"/>
            <a:ext cx="8229600" cy="1143000"/>
          </a:xfrm>
        </p:spPr>
        <p:txBody>
          <a:bodyPr lIns="90488" tIns="44450" rIns="90488" bIns="44450" anchor="b"/>
          <a:lstStyle/>
          <a:p>
            <a:pPr eaLnBrk="1" hangingPunct="1">
              <a:defRPr/>
            </a:pPr>
            <a:r>
              <a:rPr lang="en-US" sz="4000" b="1" dirty="0">
                <a:cs typeface="+mj-cs"/>
              </a:rPr>
              <a:t>Part 3</a:t>
            </a:r>
          </a:p>
        </p:txBody>
      </p:sp>
      <p:sp>
        <p:nvSpPr>
          <p:cNvPr id="110598" name="Rectangle 6">
            <a:extLst>
              <a:ext uri="{FF2B5EF4-FFF2-40B4-BE49-F238E27FC236}">
                <a16:creationId xmlns:a16="http://schemas.microsoft.com/office/drawing/2014/main" id="{8C1C42D1-22CA-2E4F-6C68-948F7F79E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981450"/>
            <a:ext cx="745807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kumimoji="1" lang="en-US" altLang="en-US" dirty="0">
              <a:latin typeface="Tahoma" panose="020B0604030504040204" pitchFamily="34" charset="0"/>
            </a:endParaRPr>
          </a:p>
        </p:txBody>
      </p:sp>
      <p:sp>
        <p:nvSpPr>
          <p:cNvPr id="110599" name="Rectangle 7">
            <a:extLst>
              <a:ext uri="{FF2B5EF4-FFF2-40B4-BE49-F238E27FC236}">
                <a16:creationId xmlns:a16="http://schemas.microsoft.com/office/drawing/2014/main" id="{06D91F42-49CA-A324-49BB-325B26F5B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5105400"/>
            <a:ext cx="32639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lr>
                <a:srgbClr val="003549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344A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4A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kumimoji="1" lang="en-US" altLang="en-US" u="sng" dirty="0">
              <a:latin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0358AD-D82B-8A51-0DB2-FB1A1C186940}"/>
              </a:ext>
            </a:extLst>
          </p:cNvPr>
          <p:cNvSpPr txBox="1"/>
          <p:nvPr/>
        </p:nvSpPr>
        <p:spPr>
          <a:xfrm>
            <a:off x="1516682" y="1997839"/>
            <a:ext cx="6110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cs typeface="+mj-cs"/>
              </a:rPr>
              <a:t>Making an </a:t>
            </a:r>
          </a:p>
          <a:p>
            <a:pPr algn="ctr"/>
            <a:r>
              <a:rPr lang="en-US" sz="3600" b="1" dirty="0">
                <a:cs typeface="+mj-cs"/>
              </a:rPr>
              <a:t>Evaluation Plan</a:t>
            </a:r>
            <a:endParaRPr lang="en-US" sz="3600" b="1" dirty="0">
              <a:latin typeface="+mn-lt"/>
              <a:cs typeface="+mj-cs"/>
            </a:endParaRP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Data Analysis Methods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What will you do with it once you get it?</a:t>
            </a:r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97" y="2971800"/>
            <a:ext cx="7688205" cy="254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107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Data Analysis Methods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What will you do with it once you get it?</a:t>
            </a:r>
          </a:p>
          <a:p>
            <a:endParaRPr lang="en-US" dirty="0"/>
          </a:p>
          <a:p>
            <a:r>
              <a:rPr lang="en-US" dirty="0"/>
              <a:t>Descriptive statistics</a:t>
            </a:r>
          </a:p>
          <a:p>
            <a:r>
              <a:rPr lang="en-US" dirty="0"/>
              <a:t>Cost/benefit analysis</a:t>
            </a:r>
          </a:p>
          <a:p>
            <a:r>
              <a:rPr lang="en-US" dirty="0"/>
              <a:t>Inferential statistics</a:t>
            </a:r>
          </a:p>
          <a:p>
            <a:r>
              <a:rPr lang="en-US" dirty="0"/>
              <a:t>Qualitative analysis (interviews, case studies)</a:t>
            </a:r>
          </a:p>
          <a:p>
            <a:r>
              <a:rPr lang="en-US" dirty="0"/>
              <a:t>T-test</a:t>
            </a:r>
          </a:p>
          <a:p>
            <a:r>
              <a:rPr lang="en-US" dirty="0"/>
              <a:t>Regression analysis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216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FM Food Donation Program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What will you do with it once you get it?</a:t>
            </a:r>
          </a:p>
          <a:p>
            <a:endParaRPr lang="en-US" dirty="0"/>
          </a:p>
          <a:p>
            <a:r>
              <a:rPr lang="en-US" dirty="0"/>
              <a:t>Descriptive statistics - ✔️</a:t>
            </a:r>
          </a:p>
          <a:p>
            <a:r>
              <a:rPr lang="en-US" dirty="0"/>
              <a:t>Cost/benefit analysis - ✔️</a:t>
            </a:r>
          </a:p>
          <a:p>
            <a:r>
              <a:rPr lang="en-US" dirty="0"/>
              <a:t>Inferential statistics</a:t>
            </a:r>
          </a:p>
          <a:p>
            <a:r>
              <a:rPr lang="en-US" dirty="0"/>
              <a:t>Qualitative analysis - ✔️</a:t>
            </a:r>
          </a:p>
          <a:p>
            <a:r>
              <a:rPr lang="en-US" dirty="0"/>
              <a:t>T-test</a:t>
            </a:r>
          </a:p>
          <a:p>
            <a:r>
              <a:rPr lang="en-US" dirty="0"/>
              <a:t>Regression analysis</a:t>
            </a:r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061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8DF5F-627D-57CE-E28C-A53A8ECD0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3294FFD6-2F9E-C97A-A425-C712F97E4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47790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endParaRPr lang="en-US" altLang="en-US" dirty="0"/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F069ABA9-C410-EB20-3AAB-F3E4659F2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How will you get the information you need?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D8AD7C-C40A-D962-393E-F33602AEE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590800"/>
            <a:ext cx="5029200" cy="33467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739D73-3F58-0F75-57DF-7C432BD8FAB5}"/>
              </a:ext>
            </a:extLst>
          </p:cNvPr>
          <p:cNvSpPr txBox="1"/>
          <p:nvPr/>
        </p:nvSpPr>
        <p:spPr>
          <a:xfrm>
            <a:off x="1066800" y="534569"/>
            <a:ext cx="7162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400" dirty="0"/>
              <a:t>Research Question Practice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35577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D8270-C941-FFBD-173D-04A0D92F5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20E85C7B-708F-F5E5-24B3-04BDEBF48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47790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endParaRPr lang="en-US" altLang="en-US" dirty="0"/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740E6635-BB76-7D02-DCA9-09E1FEDC7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How will you analyze your information?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5365B3-F042-7202-F1A2-AC8BE74AE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590800"/>
            <a:ext cx="5029200" cy="33467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C35E73-CB87-CCB9-3C46-ED225E176579}"/>
              </a:ext>
            </a:extLst>
          </p:cNvPr>
          <p:cNvSpPr txBox="1"/>
          <p:nvPr/>
        </p:nvSpPr>
        <p:spPr>
          <a:xfrm>
            <a:off x="1066800" y="534569"/>
            <a:ext cx="7162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400" dirty="0"/>
              <a:t>Research Question Practice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091002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Limitations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What can’t you do (Caveats)?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2525713"/>
            <a:ext cx="48006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639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Finally: Limitations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What can’t you do (What are the caveats)?</a:t>
            </a:r>
          </a:p>
          <a:p>
            <a:endParaRPr lang="en-US" dirty="0"/>
          </a:p>
          <a:p>
            <a:r>
              <a:rPr lang="en-US" dirty="0"/>
              <a:t>Generalize</a:t>
            </a:r>
          </a:p>
          <a:p>
            <a:r>
              <a:rPr lang="en-US" dirty="0"/>
              <a:t>Data quality and reliability</a:t>
            </a:r>
          </a:p>
          <a:p>
            <a:r>
              <a:rPr lang="en-US" dirty="0"/>
              <a:t>Access to records</a:t>
            </a:r>
          </a:p>
          <a:p>
            <a:r>
              <a:rPr lang="en-US" dirty="0"/>
              <a:t>Staffing/travel constraints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0388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FM Food Donation Program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What can’t you do? (What are the caveats)</a:t>
            </a:r>
          </a:p>
          <a:p>
            <a:endParaRPr lang="en-US" dirty="0"/>
          </a:p>
          <a:p>
            <a:r>
              <a:rPr lang="en-US" dirty="0"/>
              <a:t>Generalize to other surplus food donation programs?</a:t>
            </a:r>
          </a:p>
          <a:p>
            <a:r>
              <a:rPr lang="en-US" dirty="0"/>
              <a:t>Maybe no one tracks actual amounts</a:t>
            </a:r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864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30A0C-4E03-E3C2-198C-E4068DCDB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A93F78E9-7071-2D06-79DE-34A95C37B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47790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endParaRPr lang="en-US" altLang="en-US" dirty="0"/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3DB298FC-E6CA-ACCC-9970-9E18C51E7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90789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What will you be able to say?</a:t>
            </a:r>
          </a:p>
          <a:p>
            <a:pPr marL="0" indent="0" algn="ctr">
              <a:buNone/>
            </a:pPr>
            <a:r>
              <a:rPr lang="en-US" dirty="0"/>
              <a:t>What won’t you?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8CFF57-F1CB-C882-A7EF-0228EEF9B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976727"/>
            <a:ext cx="5029200" cy="33467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E4AA9D-DECE-068B-4ED7-81B4795F3EF5}"/>
              </a:ext>
            </a:extLst>
          </p:cNvPr>
          <p:cNvSpPr txBox="1"/>
          <p:nvPr/>
        </p:nvSpPr>
        <p:spPr>
          <a:xfrm>
            <a:off x="1066800" y="534569"/>
            <a:ext cx="7162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400" dirty="0"/>
              <a:t>Research Question Practice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82718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Making a Plan – GAO example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Evaluation question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is needed to answer that question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Where are you going to get what you need?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are you going to collect that info?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am I going to analyze it?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will I be able to say (and not?)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See GAO template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163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Making An Evaluation Plan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905000"/>
            <a:ext cx="6868886" cy="384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298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6D082-1629-C0FF-863E-0F03FC76C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B0A53AF6-65E1-B44D-8737-7083348FA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47790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endParaRPr lang="en-US" altLang="en-US" dirty="0"/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27817256-5A6B-CDC4-016D-5A062DA61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90789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Maureen Berner PhD</a:t>
            </a:r>
          </a:p>
          <a:p>
            <a:pPr marL="0" indent="0" algn="ctr">
              <a:buNone/>
            </a:pPr>
            <a:r>
              <a:rPr lang="en-US" dirty="0"/>
              <a:t>Professor of Public Administration and Government</a:t>
            </a:r>
          </a:p>
          <a:p>
            <a:pPr marL="0" indent="0" algn="ctr">
              <a:buNone/>
            </a:pPr>
            <a:r>
              <a:rPr lang="en-US" dirty="0"/>
              <a:t>UNC Chapel Hill School of Government</a:t>
            </a:r>
          </a:p>
          <a:p>
            <a:pPr marL="0" indent="0" algn="ctr">
              <a:buNone/>
            </a:pPr>
            <a:r>
              <a:rPr lang="en-US" dirty="0" err="1"/>
              <a:t>Mberner@sog.unc.edu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330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Making An Evaluation Plan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Evaluation question </a:t>
            </a:r>
          </a:p>
          <a:p>
            <a:r>
              <a:rPr lang="en-US" dirty="0"/>
              <a:t>What is needed to answer that question</a:t>
            </a:r>
          </a:p>
          <a:p>
            <a:r>
              <a:rPr lang="en-US" dirty="0"/>
              <a:t>Where are you going to get what you need?</a:t>
            </a:r>
          </a:p>
          <a:p>
            <a:r>
              <a:rPr lang="en-US" dirty="0"/>
              <a:t>Data Collection Methods</a:t>
            </a:r>
          </a:p>
          <a:p>
            <a:r>
              <a:rPr lang="en-US" dirty="0"/>
              <a:t>Data Analysis Methods</a:t>
            </a:r>
          </a:p>
          <a:p>
            <a:r>
              <a:rPr lang="en-US" dirty="0"/>
              <a:t>Limitations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907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Evaluation Question 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do they want to know?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463800"/>
            <a:ext cx="40894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82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Evaluation Question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Clear and Specific</a:t>
            </a:r>
          </a:p>
          <a:p>
            <a:r>
              <a:rPr lang="en-US" dirty="0"/>
              <a:t>Fair and objective</a:t>
            </a:r>
          </a:p>
          <a:p>
            <a:r>
              <a:rPr lang="en-US" dirty="0"/>
              <a:t>Politically neutral</a:t>
            </a:r>
          </a:p>
          <a:p>
            <a:r>
              <a:rPr lang="en-US" dirty="0"/>
              <a:t>Measurable</a:t>
            </a:r>
          </a:p>
          <a:p>
            <a:r>
              <a:rPr lang="en-US" dirty="0"/>
              <a:t>Doable</a:t>
            </a:r>
          </a:p>
          <a:p>
            <a:r>
              <a:rPr lang="en-US" dirty="0"/>
              <a:t>Key Terms Defined – Scope, Timeframe Population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730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FM Food Donation Program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do they want to know? (return to the stated goal!)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u="sng" dirty="0"/>
              <a:t>Reduce hunger </a:t>
            </a:r>
            <a:r>
              <a:rPr lang="en-US" dirty="0"/>
              <a:t>by diverting </a:t>
            </a:r>
            <a:r>
              <a:rPr lang="en-US" u="sng" dirty="0"/>
              <a:t>surplus</a:t>
            </a:r>
            <a:r>
              <a:rPr lang="en-US" dirty="0"/>
              <a:t> farmer’s market products from </a:t>
            </a:r>
            <a:r>
              <a:rPr lang="en-US" u="sng" dirty="0"/>
              <a:t>waste</a:t>
            </a:r>
            <a:r>
              <a:rPr lang="en-US" dirty="0"/>
              <a:t> to </a:t>
            </a:r>
            <a:r>
              <a:rPr lang="en-US" u="sng" dirty="0"/>
              <a:t>local pantries</a:t>
            </a:r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dirty="0"/>
              <a:t>Did they?  How could they do more?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117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FM Food Donation Program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Specific research questions may be:</a:t>
            </a:r>
          </a:p>
          <a:p>
            <a:endParaRPr lang="en-US" dirty="0"/>
          </a:p>
          <a:p>
            <a:pPr lvl="1"/>
            <a:r>
              <a:rPr lang="en-US" dirty="0"/>
              <a:t>Does food collected represent potential waste?</a:t>
            </a:r>
          </a:p>
          <a:p>
            <a:pPr lvl="1"/>
            <a:r>
              <a:rPr lang="en-US" dirty="0"/>
              <a:t>Is it going to pantries?</a:t>
            </a:r>
          </a:p>
          <a:p>
            <a:pPr lvl="1"/>
            <a:r>
              <a:rPr lang="en-US" dirty="0"/>
              <a:t>Is it being distributed </a:t>
            </a:r>
            <a:r>
              <a:rPr lang="en-US" u="sng" dirty="0"/>
              <a:t>and</a:t>
            </a:r>
            <a:r>
              <a:rPr lang="en-US" dirty="0"/>
              <a:t> eaten (valued)?</a:t>
            </a:r>
          </a:p>
          <a:p>
            <a:pPr lvl="1"/>
            <a:r>
              <a:rPr lang="en-US" dirty="0"/>
              <a:t>Is it therefore contributing to reducing hunger?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958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1598C-13C3-9CBF-E965-DD550A21D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029939D8-4AC9-252C-C15C-87512A997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Research Question Practice</a:t>
            </a:r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C40DBEF4-E4F4-F7BB-834D-90A9669AB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Complete this sentence: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“I want to know if……..”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8337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5"/>
  <p:tag name="MMPROD_UIDATA" val="&lt;database version=&quot;11.0&quot;&gt;&lt;object type=&quot;1&quot; unique_id=&quot;10001&quot;&gt;&lt;object type=&quot;2&quot; unique_id=&quot;48353&quot;&gt;&lt;object type=&quot;3&quot; unique_id=&quot;48354&quot;&gt;&lt;property id=&quot;20148&quot; value=&quot;5&quot;/&gt;&lt;property id=&quot;20300&quot; value=&quot;Slide 1 - &amp;quot;Insert Title Here&amp;quot;&quot;/&gt;&lt;property id=&quot;20307&quot; value=&quot;269&quot;/&gt;&lt;/object&gt;&lt;object type=&quot;3&quot; unique_id=&quot;48355&quot;&gt;&lt;property id=&quot;20148&quot; value=&quot;5&quot;/&gt;&lt;property id=&quot;20300&quot; value=&quot;Slide 2 - &amp;quot;Header&amp;quot;&quot;/&gt;&lt;property id=&quot;20307&quot; value=&quot;266&quot;/&gt;&lt;/object&gt;&lt;object type=&quot;3&quot; unique_id=&quot;48356&quot;&gt;&lt;property id=&quot;20148&quot; value=&quot;5&quot;/&gt;&lt;property id=&quot;20300&quot; value=&quot;Slide 7&quot;/&gt;&lt;property id=&quot;20307&quot; value=&quot;267&quot;/&gt;&lt;/object&gt;&lt;object type=&quot;3&quot; unique_id=&quot;48402&quot;&gt;&lt;property id=&quot;20148&quot; value=&quot;5&quot;/&gt;&lt;property id=&quot;20300&quot; value=&quot;Slide 3&quot;/&gt;&lt;property id=&quot;20307&quot; value=&quot;270&quot;/&gt;&lt;/object&gt;&lt;object type=&quot;3&quot; unique_id=&quot;48403&quot;&gt;&lt;property id=&quot;20148&quot; value=&quot;5&quot;/&gt;&lt;property id=&quot;20300&quot; value=&quot;Slide 4&quot;/&gt;&lt;property id=&quot;20307&quot; value=&quot;271&quot;/&gt;&lt;/object&gt;&lt;object type=&quot;3&quot; unique_id=&quot;48404&quot;&gt;&lt;property id=&quot;20148&quot; value=&quot;5&quot;/&gt;&lt;property id=&quot;20300&quot; value=&quot;Slide 5&quot;/&gt;&lt;property id=&quot;20307&quot; value=&quot;272&quot;/&gt;&lt;/object&gt;&lt;object type=&quot;3&quot; unique_id=&quot;48405&quot;&gt;&lt;property id=&quot;20148&quot; value=&quot;5&quot;/&gt;&lt;property id=&quot;20300&quot; value=&quot;Slide 6&quot;/&gt;&lt;property id=&quot;20307&quot; value=&quot;273&quot;/&gt;&lt;/object&gt;&lt;/object&gt;&lt;object type=&quot;8&quot; unique_id=&quot;48361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2892</TotalTime>
  <Words>785</Words>
  <Application>Microsoft Macintosh PowerPoint</Application>
  <PresentationFormat>On-screen Show (4:3)</PresentationFormat>
  <Paragraphs>291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Tahoma</vt:lpstr>
      <vt:lpstr>Times New Roman</vt:lpstr>
      <vt:lpstr>Office Theme</vt:lpstr>
      <vt:lpstr>Custom Design</vt:lpstr>
      <vt:lpstr>Introduction to Program Evaluation (Afternoon)</vt:lpstr>
      <vt:lpstr>Part 3</vt:lpstr>
      <vt:lpstr>Making An Evaluation Plan</vt:lpstr>
      <vt:lpstr>Making An Evaluation Plan</vt:lpstr>
      <vt:lpstr>Evaluation Question </vt:lpstr>
      <vt:lpstr>Evaluation Question</vt:lpstr>
      <vt:lpstr>FM Food Donation Program</vt:lpstr>
      <vt:lpstr>FM Food Donation Program</vt:lpstr>
      <vt:lpstr>Research Question Practice</vt:lpstr>
      <vt:lpstr>What do you need to answer? </vt:lpstr>
      <vt:lpstr>What do you need to answer? </vt:lpstr>
      <vt:lpstr>Information Could Include…</vt:lpstr>
      <vt:lpstr> </vt:lpstr>
      <vt:lpstr> Where is the information?</vt:lpstr>
      <vt:lpstr>Example Information Source(s)</vt:lpstr>
      <vt:lpstr>FM Food Donation Program</vt:lpstr>
      <vt:lpstr>Data Collection Methods</vt:lpstr>
      <vt:lpstr>Data Collection Methods</vt:lpstr>
      <vt:lpstr>FM Food Donation Program</vt:lpstr>
      <vt:lpstr>Data Analysis Methods</vt:lpstr>
      <vt:lpstr>Data Analysis Methods</vt:lpstr>
      <vt:lpstr>FM Food Donation Program</vt:lpstr>
      <vt:lpstr> </vt:lpstr>
      <vt:lpstr> </vt:lpstr>
      <vt:lpstr>Limitations</vt:lpstr>
      <vt:lpstr>Finally: Limitations</vt:lpstr>
      <vt:lpstr>FM Food Donation Program</vt:lpstr>
      <vt:lpstr> </vt:lpstr>
      <vt:lpstr>Making a Plan – GAO example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University of North Carolina</dc:title>
  <dc:creator>Administrator</dc:creator>
  <cp:lastModifiedBy>Berner, Maureen</cp:lastModifiedBy>
  <cp:revision>140</cp:revision>
  <dcterms:created xsi:type="dcterms:W3CDTF">2016-03-21T14:12:59Z</dcterms:created>
  <dcterms:modified xsi:type="dcterms:W3CDTF">2025-05-21T10:53:17Z</dcterms:modified>
</cp:coreProperties>
</file>