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  <p:sldMasterId id="2147483653" r:id="rId2"/>
  </p:sldMasterIdLst>
  <p:notesMasterIdLst>
    <p:notesMasterId r:id="rId56"/>
  </p:notesMasterIdLst>
  <p:handoutMasterIdLst>
    <p:handoutMasterId r:id="rId57"/>
  </p:handoutMasterIdLst>
  <p:sldIdLst>
    <p:sldId id="373" r:id="rId3"/>
    <p:sldId id="324" r:id="rId4"/>
    <p:sldId id="319" r:id="rId5"/>
    <p:sldId id="374" r:id="rId6"/>
    <p:sldId id="368" r:id="rId7"/>
    <p:sldId id="364" r:id="rId8"/>
    <p:sldId id="293" r:id="rId9"/>
    <p:sldId id="363" r:id="rId10"/>
    <p:sldId id="295" r:id="rId11"/>
    <p:sldId id="300" r:id="rId12"/>
    <p:sldId id="301" r:id="rId13"/>
    <p:sldId id="307" r:id="rId14"/>
    <p:sldId id="308" r:id="rId15"/>
    <p:sldId id="311" r:id="rId16"/>
    <p:sldId id="314" r:id="rId17"/>
    <p:sldId id="320" r:id="rId18"/>
    <p:sldId id="327" r:id="rId19"/>
    <p:sldId id="315" r:id="rId20"/>
    <p:sldId id="284" r:id="rId21"/>
    <p:sldId id="369" r:id="rId22"/>
    <p:sldId id="318" r:id="rId23"/>
    <p:sldId id="346" r:id="rId24"/>
    <p:sldId id="348" r:id="rId25"/>
    <p:sldId id="347" r:id="rId26"/>
    <p:sldId id="350" r:id="rId27"/>
    <p:sldId id="360" r:id="rId28"/>
    <p:sldId id="332" r:id="rId29"/>
    <p:sldId id="333" r:id="rId30"/>
    <p:sldId id="334" r:id="rId31"/>
    <p:sldId id="335" r:id="rId32"/>
    <p:sldId id="280" r:id="rId33"/>
    <p:sldId id="286" r:id="rId34"/>
    <p:sldId id="287" r:id="rId35"/>
    <p:sldId id="288" r:id="rId36"/>
    <p:sldId id="289" r:id="rId37"/>
    <p:sldId id="331" r:id="rId38"/>
    <p:sldId id="349" r:id="rId39"/>
    <p:sldId id="353" r:id="rId40"/>
    <p:sldId id="354" r:id="rId41"/>
    <p:sldId id="355" r:id="rId42"/>
    <p:sldId id="356" r:id="rId43"/>
    <p:sldId id="357" r:id="rId44"/>
    <p:sldId id="285" r:id="rId45"/>
    <p:sldId id="361" r:id="rId46"/>
    <p:sldId id="359" r:id="rId47"/>
    <p:sldId id="370" r:id="rId48"/>
    <p:sldId id="365" r:id="rId49"/>
    <p:sldId id="342" r:id="rId50"/>
    <p:sldId id="343" r:id="rId51"/>
    <p:sldId id="344" r:id="rId52"/>
    <p:sldId id="339" r:id="rId53"/>
    <p:sldId id="371" r:id="rId54"/>
    <p:sldId id="372" r:id="rId55"/>
  </p:sldIdLst>
  <p:sldSz cx="9144000" cy="6858000" type="screen4x3"/>
  <p:notesSz cx="6858000" cy="9190038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95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4"/>
    <p:restoredTop sz="94741"/>
  </p:normalViewPr>
  <p:slideViewPr>
    <p:cSldViewPr>
      <p:cViewPr varScale="1">
        <p:scale>
          <a:sx n="114" d="100"/>
          <a:sy n="114" d="100"/>
        </p:scale>
        <p:origin x="155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84"/>
      </p:cViewPr>
      <p:guideLst>
        <p:guide orient="horz" pos="2895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520448D4-BA51-9B76-AF96-B8D63438F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3500" y="8788400"/>
            <a:ext cx="38735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478" tIns="44445" rIns="90478" bIns="44445" anchor="ctr">
            <a:spAutoFit/>
          </a:bodyPr>
          <a:lstStyle>
            <a:lvl1pPr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fld id="{09D1A28B-53E8-7149-96C8-294E63B0F4B4}" type="slidenum">
              <a:rPr lang="en-US" altLang="en-US" sz="1400" smtClean="0"/>
              <a:pPr algn="r"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B14E952-F84F-11A3-231A-CAE0806554C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65625"/>
            <a:ext cx="5029200" cy="41322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478" tIns="44445" rIns="90478" bIns="444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783BF754-4C85-E5D8-BE90-607ACC93BA5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9825" y="695325"/>
            <a:ext cx="4578350" cy="34337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248892CC-D4FA-6BF7-F1CF-415CD24D9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3500" y="8789988"/>
            <a:ext cx="387350" cy="3016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478" tIns="44445" rIns="90478" bIns="44445" anchor="ctr">
            <a:spAutoFit/>
          </a:bodyPr>
          <a:lstStyle>
            <a:lvl1pPr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fld id="{9AEF66C4-6E6A-CF4A-9745-4D311F7C616B}" type="slidenum">
              <a:rPr lang="en-US" altLang="en-US" sz="1400" smtClean="0"/>
              <a:pPr algn="r">
                <a:defRPr/>
              </a:pPr>
              <a:t>‹#›</a:t>
            </a:fld>
            <a:endParaRPr lang="en-US" altLang="en-US"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F2B0F-09E3-4F05-9EE6-EA580CB51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F4CD2912-913A-48EB-BAC3-0D4AEC36D4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E5C2D87C-982A-9A8A-E17C-959A5E9A1F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142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95D7EFBD-B9A2-5035-DD32-06F3FE75DE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679BE186-1E54-E121-BBC7-996342DDBD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4BFB4707-9B7C-8C63-03A2-DD68FF36F6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82BB9E56-B02B-EF6E-39E1-0BFFE364E8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04061C66-387A-A19D-00FA-02604BD8AB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53089461-F3CC-10D4-A2F4-A02056DA29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F7750A89-7B54-3A15-1168-3FAA14A47C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DC174E0F-B9D5-0B1C-C0DC-A9F274480B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C3CA0A4E-60FE-D479-D35B-D4888F5E7C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04D40A24-F687-7528-8541-076A1CC3FE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8D4CF1B4-3FDC-9762-1F74-2712C87896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D1968EF8-C408-7E4A-774E-6AAFE918AA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8DEAFCDF-D396-026A-EAB2-48DF2BC37B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6" name="Rectangle 3">
            <a:extLst>
              <a:ext uri="{FF2B5EF4-FFF2-40B4-BE49-F238E27FC236}">
                <a16:creationId xmlns:a16="http://schemas.microsoft.com/office/drawing/2014/main" id="{71E3C4B1-05B0-6D09-D761-887DA08816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MUST KNOW CONTEXT THINGS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A8845-9881-665E-034F-624E4141A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56322052-B0F4-C308-85D8-7F5510E985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8E9700AC-0467-1C66-8B54-A59E998A5E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basics – here are the five HIGH LEVEL questions that form how we evaluate programs.  (walk through) LETS GO THROUGH THEM ONE BY ONE&gt; </a:t>
            </a:r>
          </a:p>
        </p:txBody>
      </p:sp>
    </p:spTree>
    <p:extLst>
      <p:ext uri="{BB962C8B-B14F-4D97-AF65-F5344CB8AC3E}">
        <p14:creationId xmlns:p14="http://schemas.microsoft.com/office/powerpoint/2010/main" val="41892804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1ECF2983-F85F-9036-78F0-F9651686CF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0B35EC78-C59B-AB63-1283-372AD7899C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1ECF2983-F85F-9036-78F0-F9651686CF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0B35EC78-C59B-AB63-1283-372AD7899C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76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DE978498-DA93-1CB4-ECD4-3AD1C217ED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AEC4CAA6-A0BB-68CA-57D0-AF08F1ACD2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Hold this thought – we will come back to it.  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1ECF2983-F85F-9036-78F0-F9651686CF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0B35EC78-C59B-AB63-1283-372AD7899C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5630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1ECF2983-F85F-9036-78F0-F9651686CF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0B35EC78-C59B-AB63-1283-372AD7899C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9556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1ECF2983-F85F-9036-78F0-F9651686CF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0B35EC78-C59B-AB63-1283-372AD7899C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6975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1ECF2983-F85F-9036-78F0-F9651686CF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0B35EC78-C59B-AB63-1283-372AD7899C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1462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>
            <a:extLst>
              <a:ext uri="{FF2B5EF4-FFF2-40B4-BE49-F238E27FC236}">
                <a16:creationId xmlns:a16="http://schemas.microsoft.com/office/drawing/2014/main" id="{5EA42538-25AC-8E7F-5F34-E94273F8FB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6" name="Notes Placeholder 2">
            <a:extLst>
              <a:ext uri="{FF2B5EF4-FFF2-40B4-BE49-F238E27FC236}">
                <a16:creationId xmlns:a16="http://schemas.microsoft.com/office/drawing/2014/main" id="{31DE62D6-3976-A1D4-B9A4-28D8C349F2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Politics, unusual circumstances, stability –including financial, personnel -  keep it focused</a:t>
            </a:r>
          </a:p>
        </p:txBody>
      </p:sp>
      <p:sp>
        <p:nvSpPr>
          <p:cNvPr id="67587" name="Slide Number Placeholder 3">
            <a:extLst>
              <a:ext uri="{FF2B5EF4-FFF2-40B4-BE49-F238E27FC236}">
                <a16:creationId xmlns:a16="http://schemas.microsoft.com/office/drawing/2014/main" id="{7A35CA02-C08B-1FD3-9A33-8CB531CD5375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E5BD8A6-9E58-6F40-B37B-4A98254335A4}" type="slidenum">
              <a:rPr lang="en-US" altLang="en-US"/>
              <a:pPr/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>
            <a:extLst>
              <a:ext uri="{FF2B5EF4-FFF2-40B4-BE49-F238E27FC236}">
                <a16:creationId xmlns:a16="http://schemas.microsoft.com/office/drawing/2014/main" id="{DD7DE8A1-6229-F915-85EC-D9B830EA8F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4" name="Notes Placeholder 2">
            <a:extLst>
              <a:ext uri="{FF2B5EF4-FFF2-40B4-BE49-F238E27FC236}">
                <a16:creationId xmlns:a16="http://schemas.microsoft.com/office/drawing/2014/main" id="{A155FBE2-05DD-A761-A5D7-26F6996C95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9635" name="Slide Number Placeholder 3">
            <a:extLst>
              <a:ext uri="{FF2B5EF4-FFF2-40B4-BE49-F238E27FC236}">
                <a16:creationId xmlns:a16="http://schemas.microsoft.com/office/drawing/2014/main" id="{535DDC0C-645E-E8EE-7A12-805AD0891ADB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B396A49-E1D3-1E47-8CF3-FFDCCDA15A2C}" type="slidenum">
              <a:rPr lang="en-US" altLang="en-US"/>
              <a:pPr/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>
            <a:extLst>
              <a:ext uri="{FF2B5EF4-FFF2-40B4-BE49-F238E27FC236}">
                <a16:creationId xmlns:a16="http://schemas.microsoft.com/office/drawing/2014/main" id="{1E5DB24E-1E28-DA9A-6F15-4D7110E2D2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2" name="Notes Placeholder 2">
            <a:extLst>
              <a:ext uri="{FF2B5EF4-FFF2-40B4-BE49-F238E27FC236}">
                <a16:creationId xmlns:a16="http://schemas.microsoft.com/office/drawing/2014/main" id="{982F59FE-A9A7-94BB-0345-06D676CA4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1683" name="Slide Number Placeholder 3">
            <a:extLst>
              <a:ext uri="{FF2B5EF4-FFF2-40B4-BE49-F238E27FC236}">
                <a16:creationId xmlns:a16="http://schemas.microsoft.com/office/drawing/2014/main" id="{3D595123-1BF1-5D6B-1911-DC894F69A353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2253002-0F1C-6044-9CDF-506763AAAF36}" type="slidenum">
              <a:rPr lang="en-US" altLang="en-US"/>
              <a:pPr/>
              <a:t>29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>
            <a:extLst>
              <a:ext uri="{FF2B5EF4-FFF2-40B4-BE49-F238E27FC236}">
                <a16:creationId xmlns:a16="http://schemas.microsoft.com/office/drawing/2014/main" id="{7E21CB77-53DD-85BA-02DD-8C1524E2C5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0" name="Notes Placeholder 2">
            <a:extLst>
              <a:ext uri="{FF2B5EF4-FFF2-40B4-BE49-F238E27FC236}">
                <a16:creationId xmlns:a16="http://schemas.microsoft.com/office/drawing/2014/main" id="{581C863A-32CD-F081-7DCB-771E7F14AE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3731" name="Slide Number Placeholder 3">
            <a:extLst>
              <a:ext uri="{FF2B5EF4-FFF2-40B4-BE49-F238E27FC236}">
                <a16:creationId xmlns:a16="http://schemas.microsoft.com/office/drawing/2014/main" id="{E3662221-03EF-12AD-12E6-4F50A1784080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A72196F-FC52-B941-8806-DD8E3CE62495}" type="slidenum">
              <a:rPr lang="en-US" altLang="en-US"/>
              <a:pPr/>
              <a:t>30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>
            <a:extLst>
              <a:ext uri="{FF2B5EF4-FFF2-40B4-BE49-F238E27FC236}">
                <a16:creationId xmlns:a16="http://schemas.microsoft.com/office/drawing/2014/main" id="{DF02E6BE-1A26-3F75-CF28-FE6BE1A424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8" name="Notes Placeholder 2">
            <a:extLst>
              <a:ext uri="{FF2B5EF4-FFF2-40B4-BE49-F238E27FC236}">
                <a16:creationId xmlns:a16="http://schemas.microsoft.com/office/drawing/2014/main" id="{D7EAD168-0767-7F6C-FDCF-A114F10AA4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https://commons.wikimedia.org/wiki/File:Interior_of_food_building_at_the_St._Jacobs_Farmers_Market,_2011_July_7.jpg</a:t>
            </a:r>
          </a:p>
          <a:p>
            <a:pPr defTabSz="457200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5779" name="Slide Number Placeholder 3">
            <a:extLst>
              <a:ext uri="{FF2B5EF4-FFF2-40B4-BE49-F238E27FC236}">
                <a16:creationId xmlns:a16="http://schemas.microsoft.com/office/drawing/2014/main" id="{49D8A896-381A-AADF-211C-FEA8225CD2E7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9FBE683-3139-8E47-A842-EB837DBDB316}" type="slidenum">
              <a:rPr lang="en-US" altLang="en-US"/>
              <a:pPr/>
              <a:t>31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>
            <a:extLst>
              <a:ext uri="{FF2B5EF4-FFF2-40B4-BE49-F238E27FC236}">
                <a16:creationId xmlns:a16="http://schemas.microsoft.com/office/drawing/2014/main" id="{9B5528EE-9422-C367-6666-ED902D9444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6" name="Notes Placeholder 2">
            <a:extLst>
              <a:ext uri="{FF2B5EF4-FFF2-40B4-BE49-F238E27FC236}">
                <a16:creationId xmlns:a16="http://schemas.microsoft.com/office/drawing/2014/main" id="{7CFBFA85-65ED-293F-3E5D-5FE1146EDA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https://commons.wikimedia.org/wiki/File:Hmong_farmers_market_vendor_02.jpg</a:t>
            </a:r>
          </a:p>
        </p:txBody>
      </p:sp>
      <p:sp>
        <p:nvSpPr>
          <p:cNvPr id="77827" name="Slide Number Placeholder 3">
            <a:extLst>
              <a:ext uri="{FF2B5EF4-FFF2-40B4-BE49-F238E27FC236}">
                <a16:creationId xmlns:a16="http://schemas.microsoft.com/office/drawing/2014/main" id="{F18752AC-18AB-0C7A-ED15-44EB81A30ACD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4FAA351-1700-174B-81DE-27374627DF0E}" type="slidenum">
              <a:rPr lang="en-US" altLang="en-US"/>
              <a:pPr/>
              <a:t>32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CCC03D7F-D659-3B55-3E4C-243E40B0C1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55D937B6-9EC6-53AF-18F4-0C0A0AE165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basics – here are the five HIGH LEVEL questions that form how we evaluate programs.  (walk through) LETS GO THROUGH THEM ONE BY ONE&gt; 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>
            <a:extLst>
              <a:ext uri="{FF2B5EF4-FFF2-40B4-BE49-F238E27FC236}">
                <a16:creationId xmlns:a16="http://schemas.microsoft.com/office/drawing/2014/main" id="{385675B7-8A18-3F44-92AC-8120BCE92F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4" name="Notes Placeholder 2">
            <a:extLst>
              <a:ext uri="{FF2B5EF4-FFF2-40B4-BE49-F238E27FC236}">
                <a16:creationId xmlns:a16="http://schemas.microsoft.com/office/drawing/2014/main" id="{E4127D3D-4B5D-F1D1-8F80-97121B6BE3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https://www.flickr.com/photos/stevendepolo/12736375034</a:t>
            </a:r>
          </a:p>
        </p:txBody>
      </p:sp>
      <p:sp>
        <p:nvSpPr>
          <p:cNvPr id="79875" name="Slide Number Placeholder 3">
            <a:extLst>
              <a:ext uri="{FF2B5EF4-FFF2-40B4-BE49-F238E27FC236}">
                <a16:creationId xmlns:a16="http://schemas.microsoft.com/office/drawing/2014/main" id="{60BEB379-F340-E33C-B1D8-ADFE0136CF0C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5A7D76A-0949-A947-98A1-2BEFB91AF11D}" type="slidenum">
              <a:rPr lang="en-US" altLang="en-US"/>
              <a:pPr/>
              <a:t>33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>
            <a:extLst>
              <a:ext uri="{FF2B5EF4-FFF2-40B4-BE49-F238E27FC236}">
                <a16:creationId xmlns:a16="http://schemas.microsoft.com/office/drawing/2014/main" id="{827F5CC9-CF99-4A05-9964-3F8A82B933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2" name="Notes Placeholder 2">
            <a:extLst>
              <a:ext uri="{FF2B5EF4-FFF2-40B4-BE49-F238E27FC236}">
                <a16:creationId xmlns:a16="http://schemas.microsoft.com/office/drawing/2014/main" id="{55703398-D1E3-93B3-2606-7BAD707A01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https://www.flickr.com/photos/healthiermi/8120068996</a:t>
            </a:r>
          </a:p>
        </p:txBody>
      </p:sp>
      <p:sp>
        <p:nvSpPr>
          <p:cNvPr id="81923" name="Slide Number Placeholder 3">
            <a:extLst>
              <a:ext uri="{FF2B5EF4-FFF2-40B4-BE49-F238E27FC236}">
                <a16:creationId xmlns:a16="http://schemas.microsoft.com/office/drawing/2014/main" id="{FF2E4652-8B45-1C7E-EFCE-6CBA198FE53F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1AD7E86-73F6-B346-AB1B-3610F3637144}" type="slidenum">
              <a:rPr lang="en-US" altLang="en-US"/>
              <a:pPr/>
              <a:t>34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>
            <a:extLst>
              <a:ext uri="{FF2B5EF4-FFF2-40B4-BE49-F238E27FC236}">
                <a16:creationId xmlns:a16="http://schemas.microsoft.com/office/drawing/2014/main" id="{127AD3B7-DB9F-8E46-2464-5275C6FC25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0" name="Notes Placeholder 2">
            <a:extLst>
              <a:ext uri="{FF2B5EF4-FFF2-40B4-BE49-F238E27FC236}">
                <a16:creationId xmlns:a16="http://schemas.microsoft.com/office/drawing/2014/main" id="{F54337DC-D3FA-946D-DA4F-CA0A6BB531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https://commons.wikimedia.org/wiki/File:Winston-Salem_City_Hall.jpg</a:t>
            </a:r>
          </a:p>
          <a:p>
            <a:pPr defTabSz="457200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3971" name="Slide Number Placeholder 3">
            <a:extLst>
              <a:ext uri="{FF2B5EF4-FFF2-40B4-BE49-F238E27FC236}">
                <a16:creationId xmlns:a16="http://schemas.microsoft.com/office/drawing/2014/main" id="{668DEC68-AE03-DA2B-F04F-6D8708F2521B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BFD09BD-C06C-B14D-9AA6-8F2F2E9AD2E8}" type="slidenum">
              <a:rPr lang="en-US" altLang="en-US"/>
              <a:pPr/>
              <a:t>35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>
            <a:extLst>
              <a:ext uri="{FF2B5EF4-FFF2-40B4-BE49-F238E27FC236}">
                <a16:creationId xmlns:a16="http://schemas.microsoft.com/office/drawing/2014/main" id="{C59ED889-1983-8BB4-D29C-7A3EF9143D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8" name="Notes Placeholder 2">
            <a:extLst>
              <a:ext uri="{FF2B5EF4-FFF2-40B4-BE49-F238E27FC236}">
                <a16:creationId xmlns:a16="http://schemas.microsoft.com/office/drawing/2014/main" id="{A51517B0-562D-4B7A-1B44-D4DAACDD62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Politics, usual circumstances, stability –including financial, personnel - </a:t>
            </a:r>
          </a:p>
        </p:txBody>
      </p:sp>
      <p:sp>
        <p:nvSpPr>
          <p:cNvPr id="65539" name="Slide Number Placeholder 3">
            <a:extLst>
              <a:ext uri="{FF2B5EF4-FFF2-40B4-BE49-F238E27FC236}">
                <a16:creationId xmlns:a16="http://schemas.microsoft.com/office/drawing/2014/main" id="{E3651F3E-573B-BFD0-1AAE-D1D9ACC5513A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1A95797-FA59-594C-99DC-13F061057054}" type="slidenum">
              <a:rPr lang="en-US" altLang="en-US"/>
              <a:pPr/>
              <a:t>36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1ECF2983-F85F-9036-78F0-F9651686CF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0B35EC78-C59B-AB63-1283-372AD7899C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5408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1ECF2983-F85F-9036-78F0-F9651686CF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0B35EC78-C59B-AB63-1283-372AD7899C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6656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1ECF2983-F85F-9036-78F0-F9651686CF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0B35EC78-C59B-AB63-1283-372AD7899C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9330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1ECF2983-F85F-9036-78F0-F9651686CF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0B35EC78-C59B-AB63-1283-372AD7899C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6439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1ECF2983-F85F-9036-78F0-F9651686CF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0B35EC78-C59B-AB63-1283-372AD7899C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9349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1ECF2983-F85F-9036-78F0-F9651686CF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0B35EC78-C59B-AB63-1283-372AD7899C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404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50BEC-77EA-EF1E-1576-BC295FF57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B65FA40B-BDA0-4890-5010-57F5001A64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1976D66A-7BFC-5F1A-C59E-D58602E0B0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basics – here are the five HIGH LEVEL questions that form how we evaluate programs.  (walk through) LETS GO THROUGH THEM ONE BY ONE&gt; </a:t>
            </a:r>
          </a:p>
        </p:txBody>
      </p:sp>
    </p:spTree>
    <p:extLst>
      <p:ext uri="{BB962C8B-B14F-4D97-AF65-F5344CB8AC3E}">
        <p14:creationId xmlns:p14="http://schemas.microsoft.com/office/powerpoint/2010/main" val="32657827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6D232EEC-AB07-9546-1BBB-A59E3DD432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8" name="Rectangle 3">
            <a:extLst>
              <a:ext uri="{FF2B5EF4-FFF2-40B4-BE49-F238E27FC236}">
                <a16:creationId xmlns:a16="http://schemas.microsoft.com/office/drawing/2014/main" id="{36ED09C0-7ED7-4FB9-57DC-5D8E1DE00F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1ECF2983-F85F-9036-78F0-F9651686CF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0B35EC78-C59B-AB63-1283-372AD7899C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9372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1ECF2983-F85F-9036-78F0-F9651686CF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0B35EC78-C59B-AB63-1283-372AD7899C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552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E2EEB-2124-DE19-D3F2-B67E6DAB0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C6DBB214-FAC8-DF8A-AD4A-A9911A00BD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010FDB71-035E-D37F-765F-BF7DC0E00C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basics – here are the five HIGH LEVEL questions that form how we evaluate programs.  (walk through) LETS GO THROUGH THEM ONE BY ONE&gt; </a:t>
            </a:r>
          </a:p>
        </p:txBody>
      </p:sp>
    </p:spTree>
    <p:extLst>
      <p:ext uri="{BB962C8B-B14F-4D97-AF65-F5344CB8AC3E}">
        <p14:creationId xmlns:p14="http://schemas.microsoft.com/office/powerpoint/2010/main" val="40570014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7A036354-350D-F77E-67CC-C19B2FDC40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E5BF0D9A-F3A1-2E66-6EDB-93FBB7B5D9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/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Thank you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BC504-4697-125B-B309-3FCB8119D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FE5B0B89-8418-AE1A-7585-36E9AEF904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331F59AB-2434-B798-7C89-CC1B7F1CDD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basics – here are the five HIGH LEVEL questions that form how we evaluate programs.  (walk through) LETS GO THROUGH THEM ONE BY ONE&gt; </a:t>
            </a:r>
          </a:p>
        </p:txBody>
      </p:sp>
    </p:spTree>
    <p:extLst>
      <p:ext uri="{BB962C8B-B14F-4D97-AF65-F5344CB8AC3E}">
        <p14:creationId xmlns:p14="http://schemas.microsoft.com/office/powerpoint/2010/main" val="1531226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33562-C031-7C44-AA00-10B3CAE16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B8D6375C-DFD8-E560-9F44-BF458A7662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730C9CCE-602E-5867-EE5E-F9C94CA9B0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basics – here are the five HIGH LEVEL questions that form how we evaluate programs.  (walk through) LETS GO THROUGH THEM ONE BY ONE&gt; </a:t>
            </a:r>
          </a:p>
        </p:txBody>
      </p:sp>
    </p:spTree>
    <p:extLst>
      <p:ext uri="{BB962C8B-B14F-4D97-AF65-F5344CB8AC3E}">
        <p14:creationId xmlns:p14="http://schemas.microsoft.com/office/powerpoint/2010/main" val="2867271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C4D0C5CA-D180-98D7-AC1C-FAC1DC7156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471D12C6-F355-4EDD-8985-DA0C698F4F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E7A5457A-5721-74EE-E278-FB464A2527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A47EA301-11D7-CCEE-560A-4CCBBC6691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002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E7A5457A-5721-74EE-E278-FB464A2527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A47EA301-11D7-CCEE-560A-4CCBBC6691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B65713-4432-2604-C74D-386666F33D5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096000"/>
            <a:ext cx="6019800" cy="762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Line 6">
            <a:extLst>
              <a:ext uri="{FF2B5EF4-FFF2-40B4-BE49-F238E27FC236}">
                <a16:creationId xmlns:a16="http://schemas.microsoft.com/office/drawing/2014/main" id="{CF4FAB23-BEA7-63BF-2325-772A0E7702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14600" y="609600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Line 7">
            <a:extLst>
              <a:ext uri="{FF2B5EF4-FFF2-40B4-BE49-F238E27FC236}">
                <a16:creationId xmlns:a16="http://schemas.microsoft.com/office/drawing/2014/main" id="{618A9390-76DF-7223-3B98-A30EF81432AD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0960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F659A2AB-D963-BC67-3E01-D8E3B45F282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6200" y="6583363"/>
            <a:ext cx="1219200" cy="2746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x-none" sz="1000">
                <a:solidFill>
                  <a:schemeClr val="bg1"/>
                </a:solidFill>
                <a:latin typeface="Arial" charset="0"/>
              </a:rPr>
              <a:t>©</a:t>
            </a:r>
            <a:r>
              <a:rPr lang="en-US" altLang="x-none" sz="120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x-none" sz="1000">
                <a:solidFill>
                  <a:schemeClr val="bg1"/>
                </a:solidFill>
                <a:latin typeface="Arial" charset="0"/>
              </a:rPr>
              <a:t>2006 to Present</a:t>
            </a:r>
          </a:p>
        </p:txBody>
      </p:sp>
      <p:pic>
        <p:nvPicPr>
          <p:cNvPr id="6" name="Picture 9" descr="UNC_SOGlogoWHT_f">
            <a:extLst>
              <a:ext uri="{FF2B5EF4-FFF2-40B4-BE49-F238E27FC236}">
                <a16:creationId xmlns:a16="http://schemas.microsoft.com/office/drawing/2014/main" id="{F070FDE9-0A9B-4402-ED66-BECD810CAD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6076950"/>
            <a:ext cx="31242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600200" y="609600"/>
            <a:ext cx="5883275" cy="49101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452C08C-15B9-9F75-4E3C-230E9D61393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616C9BD-FEF9-B94F-ACF7-B11EA044AA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8305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4316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6546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654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3549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93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329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3291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35445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93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32911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329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8413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A7696E-3EA9-DEBC-3F68-79109249A8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CAB2B28-6FB1-4F43-EFC1-2D67E7C98A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B603C66-0513-62A0-BE82-97D80D78F5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76EC0-CE6A-DB40-ACD5-91699A9366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71413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67AC188-9579-BD6C-B315-09D7714B79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74718E4-4CDA-5F3E-6A89-643C2138FB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C72E35-0C0C-1234-BE17-5A92B285F8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BA5CB-A01D-644D-B151-212E93CD35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0689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CD2569F-2B14-25D9-CEFD-C7A3EFB467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723CC2-14E2-E927-E040-74E1224C4F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E6613DA-9E37-FB44-F5DF-03B1923379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B8D0E-CCF3-5040-999C-17FB556E83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9151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614A30-9581-6F7E-EEC8-4CA839C908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2B4B8C-A741-8C4A-857C-0D1C9A105F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E57EA6-2F54-B5B2-28EE-A7CA3800D8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531EF-0E2C-204C-911B-CF6BA46CB0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1285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77A2D63-15C9-46CA-B914-EDE4BAA7D5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1BED109-A62C-EBC6-C498-5B58E38821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6DDC203-1959-DB0C-DE7B-637FF152A9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C317F-4C62-A74C-A66B-9C64A20FE9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3790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ECA8407-1382-DF70-33B8-1D8ECC6C96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922416E-F7EA-34E7-B97E-F16A1E8399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C2C4826-D816-359D-CF39-3B1A8904F4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F2954-EE2B-6546-A468-9CC40D9D80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0015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2011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3283B79-1A43-0BAB-32F7-080928BCCB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4701315-788D-1A75-1837-810033C884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A1842D6-BD17-E9B0-9031-3E511C81F7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234DF-E4F5-C346-9D03-60F48A8E67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53932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2B2595-BF1B-C242-BDE4-04B9C7E825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C54F63-1C4A-C5F6-F3AA-7C67C0CFAB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1F1B6F-24A4-5C55-ED68-E9D1236208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7BD5C-E351-5D46-A907-7C24941B8B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13019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AE4918-5FEE-DCAF-1EBF-FD4D750458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AB9FC7-DF0B-5E76-2692-220D0D6D14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94ABDC-ECB7-89B9-C8D0-5292158ED0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58DA1-42C9-7A4C-9BDF-7E13A41F77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42957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77CD7C-A07B-0D5B-F146-950988B1A4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255134-D88D-BCBE-A47D-F84053EF14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779999-F3CF-B8A6-B6AA-0AA3C70E9E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D858B-FE88-DF44-AE8F-D078153FCA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47090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6CC254C-EC5A-B259-3130-EDB8ABCF31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D452BE-D714-7BA8-7DBF-EE47359CD9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B43B86-9F6F-567D-6FB2-28E607789C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9FD33-4349-E34D-A3CF-333820DD0C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0747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4705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329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329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9821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1306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2709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672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2819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1051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C372BC0-D49F-CF3D-1519-508AB2E6FF4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096000"/>
            <a:ext cx="6019800" cy="762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55408E4-B917-6ECB-FC75-3B318ECC94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EE3E39B-23F0-5EA6-940E-2D2F31EE6C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32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Line 5">
            <a:extLst>
              <a:ext uri="{FF2B5EF4-FFF2-40B4-BE49-F238E27FC236}">
                <a16:creationId xmlns:a16="http://schemas.microsoft.com/office/drawing/2014/main" id="{DC98640A-3500-4211-2F8A-C9FDB77FC073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417638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0" name="Line 7">
            <a:extLst>
              <a:ext uri="{FF2B5EF4-FFF2-40B4-BE49-F238E27FC236}">
                <a16:creationId xmlns:a16="http://schemas.microsoft.com/office/drawing/2014/main" id="{66218AC3-AF37-D37A-F819-CD8614C679E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084888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4" name="Text Box 8">
            <a:extLst>
              <a:ext uri="{FF2B5EF4-FFF2-40B4-BE49-F238E27FC236}">
                <a16:creationId xmlns:a16="http://schemas.microsoft.com/office/drawing/2014/main" id="{C37129D2-8C79-E6AF-D1B2-F4DFD89464C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583363"/>
            <a:ext cx="1219200" cy="2746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x-none" sz="1000">
                <a:solidFill>
                  <a:schemeClr val="bg1"/>
                </a:solidFill>
                <a:latin typeface="Arial" charset="0"/>
              </a:rPr>
              <a:t>©</a:t>
            </a:r>
            <a:r>
              <a:rPr lang="en-US" altLang="x-none" sz="120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x-none" sz="1000">
                <a:solidFill>
                  <a:schemeClr val="bg1"/>
                </a:solidFill>
                <a:latin typeface="Arial" charset="0"/>
              </a:rPr>
              <a:t>2006 to Present</a:t>
            </a:r>
          </a:p>
        </p:txBody>
      </p:sp>
      <p:pic>
        <p:nvPicPr>
          <p:cNvPr id="1032" name="Picture 10" descr="UNC_SOGlogoWHT_f">
            <a:extLst>
              <a:ext uri="{FF2B5EF4-FFF2-40B4-BE49-F238E27FC236}">
                <a16:creationId xmlns:a16="http://schemas.microsoft.com/office/drawing/2014/main" id="{8B83A0CB-2E2E-0A2C-5A5C-716E6E0340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6076950"/>
            <a:ext cx="31242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44A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44A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44A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44A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44A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344A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344A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344A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344A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3549"/>
        </a:buClr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344A"/>
        </a:buClr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344A"/>
        </a:buClr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344A"/>
        </a:buClr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344A"/>
        </a:buClr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344A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344A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344A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344A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3F270DF6-90D6-83E1-2473-ECD76F729D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49E3AD3E-8417-715E-AA0D-0BCDDE30DD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4692" name="Rectangle 4">
            <a:extLst>
              <a:ext uri="{FF2B5EF4-FFF2-40B4-BE49-F238E27FC236}">
                <a16:creationId xmlns:a16="http://schemas.microsoft.com/office/drawing/2014/main" id="{17EF468F-AC1C-EB9D-C0C1-8DA5A85E4BE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3" name="Rectangle 5">
            <a:extLst>
              <a:ext uri="{FF2B5EF4-FFF2-40B4-BE49-F238E27FC236}">
                <a16:creationId xmlns:a16="http://schemas.microsoft.com/office/drawing/2014/main" id="{9F7A2455-81DC-D722-0C20-54AD9E342A6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4" name="Rectangle 6">
            <a:extLst>
              <a:ext uri="{FF2B5EF4-FFF2-40B4-BE49-F238E27FC236}">
                <a16:creationId xmlns:a16="http://schemas.microsoft.com/office/drawing/2014/main" id="{EAC71D27-90D7-2A83-9D44-38067CEDD76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17B11BFF-DA76-F046-B9AE-01BB2E49CA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D6E68-7621-0DA3-FACE-165BB1FD5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81B34A6C-7835-9A18-B36D-D40C8242844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38200" y="762000"/>
            <a:ext cx="7772400" cy="2057400"/>
          </a:xfrm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en-US" sz="4800" b="1" dirty="0">
                <a:cs typeface="+mj-cs"/>
              </a:rPr>
              <a:t>Introduction to Program Evaluation</a:t>
            </a:r>
            <a:br>
              <a:rPr lang="en-US" sz="4800" b="1" dirty="0">
                <a:cs typeface="+mj-cs"/>
              </a:rPr>
            </a:br>
            <a:r>
              <a:rPr lang="en-US" sz="3600" b="1" dirty="0">
                <a:cs typeface="+mj-cs"/>
              </a:rPr>
              <a:t>(Morning)</a:t>
            </a:r>
            <a:endParaRPr lang="en-US" sz="3600" b="1" i="1" dirty="0">
              <a:cs typeface="+mj-cs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C01CB1DF-9170-3412-D992-1A478FF4BEEB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1981200" y="3276600"/>
            <a:ext cx="5334000" cy="2209800"/>
          </a:xfrm>
        </p:spPr>
        <p:txBody>
          <a:bodyPr lIns="90488" tIns="44450" rIns="90488" bIns="44450"/>
          <a:lstStyle/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2800" dirty="0">
                <a:solidFill>
                  <a:srgbClr val="00344A"/>
                </a:solidFill>
                <a:cs typeface="+mn-cs"/>
              </a:rPr>
              <a:t>Maureen Berner, PhD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2800" dirty="0">
                <a:solidFill>
                  <a:srgbClr val="00344A"/>
                </a:solidFill>
                <a:cs typeface="+mn-cs"/>
              </a:rPr>
              <a:t>University of North Carolina at Chapel Hill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2800" dirty="0">
                <a:solidFill>
                  <a:srgbClr val="00344A"/>
                </a:solidFill>
                <a:cs typeface="+mn-cs"/>
              </a:rPr>
              <a:t>School of Government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2800" dirty="0">
                <a:solidFill>
                  <a:srgbClr val="00344A"/>
                </a:solidFill>
                <a:cs typeface="+mn-cs"/>
              </a:rPr>
              <a:t>June, 2025</a:t>
            </a:r>
          </a:p>
          <a:p>
            <a:pPr algn="ctr" eaLnBrk="1" hangingPunct="1">
              <a:buFontTx/>
              <a:buNone/>
              <a:defRPr/>
            </a:pPr>
            <a:r>
              <a:rPr lang="en-US" sz="2800" dirty="0">
                <a:solidFill>
                  <a:srgbClr val="00344A"/>
                </a:solidFill>
                <a:cs typeface="+mn-cs"/>
              </a:rPr>
              <a:t> </a:t>
            </a:r>
            <a:endParaRPr lang="en-US" sz="2000" dirty="0">
              <a:solidFill>
                <a:srgbClr val="00344A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44006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>
            <a:extLst>
              <a:ext uri="{FF2B5EF4-FFF2-40B4-BE49-F238E27FC236}">
                <a16:creationId xmlns:a16="http://schemas.microsoft.com/office/drawing/2014/main" id="{44F0304C-3555-186F-828E-717E0FC313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949325"/>
          </a:xfrm>
        </p:spPr>
        <p:txBody>
          <a:bodyPr lIns="90488" tIns="44450" rIns="90488" bIns="44450" anchor="b"/>
          <a:lstStyle/>
          <a:p>
            <a:pPr eaLnBrk="1" hangingPunct="1">
              <a:defRPr/>
            </a:pPr>
            <a:r>
              <a:rPr lang="en-US" sz="4000" b="1" dirty="0">
                <a:cs typeface="+mj-cs"/>
              </a:rPr>
              <a:t>How To Solve Problem? </a:t>
            </a:r>
            <a:br>
              <a:rPr lang="en-US" sz="4000" b="1" dirty="0">
                <a:cs typeface="+mj-cs"/>
              </a:rPr>
            </a:br>
            <a:r>
              <a:rPr lang="en-US" sz="4000" b="1" dirty="0">
                <a:cs typeface="+mj-cs"/>
              </a:rPr>
              <a:t>Program Theory</a:t>
            </a:r>
          </a:p>
        </p:txBody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168C15D5-945B-B321-F873-C285BACE56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1981200"/>
            <a:ext cx="7591425" cy="1265238"/>
          </a:xfrm>
        </p:spPr>
        <p:txBody>
          <a:bodyPr lIns="90488" tIns="44450" rIns="90488" bIns="44450"/>
          <a:lstStyle/>
          <a:p>
            <a:pPr eaLnBrk="1" hangingPunct="1">
              <a:buFontTx/>
              <a:buNone/>
              <a:defRPr/>
            </a:pPr>
            <a:r>
              <a:rPr lang="en-US" dirty="0">
                <a:solidFill>
                  <a:srgbClr val="0000FF"/>
                </a:solidFill>
                <a:cs typeface="+mn-cs"/>
              </a:rPr>
              <a:t>Showing the connections between problem and proposed solution</a:t>
            </a:r>
          </a:p>
          <a:p>
            <a:pPr eaLnBrk="1" hangingPunct="1">
              <a:buFontTx/>
              <a:buNone/>
              <a:defRPr/>
            </a:pPr>
            <a:endParaRPr lang="en-US" dirty="0">
              <a:solidFill>
                <a:srgbClr val="0000FF"/>
              </a:solidFill>
              <a:cs typeface="+mn-cs"/>
            </a:endParaRPr>
          </a:p>
          <a:p>
            <a:pPr eaLnBrk="1" hangingPunct="1">
              <a:buFontTx/>
              <a:buNone/>
              <a:defRPr/>
            </a:pPr>
            <a:r>
              <a:rPr lang="en-US" dirty="0">
                <a:solidFill>
                  <a:srgbClr val="0000FF"/>
                </a:solidFill>
                <a:cs typeface="+mn-cs"/>
              </a:rPr>
              <a:t>Also called Logic Model</a:t>
            </a:r>
          </a:p>
        </p:txBody>
      </p:sp>
      <p:sp>
        <p:nvSpPr>
          <p:cNvPr id="130052" name="Rectangle 4">
            <a:extLst>
              <a:ext uri="{FF2B5EF4-FFF2-40B4-BE49-F238E27FC236}">
                <a16:creationId xmlns:a16="http://schemas.microsoft.com/office/drawing/2014/main" id="{A8879AA3-E308-465B-B2B0-78782F8B3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292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549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344A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130053" name="Rectangle 5">
            <a:extLst>
              <a:ext uri="{FF2B5EF4-FFF2-40B4-BE49-F238E27FC236}">
                <a16:creationId xmlns:a16="http://schemas.microsoft.com/office/drawing/2014/main" id="{FCCEACCA-3E2B-7E7B-B11C-4DF79A9E9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0178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549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344A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1" grpId="0" build="p" autoUpdateAnimBg="0"/>
      <p:bldP spid="130052" grpId="0" autoUpdateAnimBg="0"/>
      <p:bldP spid="130053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DAE7A716-2829-D5BF-E674-A4FB41D927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1" dirty="0">
                <a:cs typeface="+mj-cs"/>
              </a:rPr>
              <a:t>Steps in Outlining Program Theory/Logic Model</a:t>
            </a:r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7456E959-23BC-08FE-B147-50D49041D8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8153400" cy="685800"/>
          </a:xfrm>
        </p:spPr>
        <p:txBody>
          <a:bodyPr/>
          <a:lstStyle/>
          <a:p>
            <a:pPr eaLnBrk="1" hangingPunct="1"/>
            <a:r>
              <a:rPr lang="en-US" altLang="en-US" sz="2400"/>
              <a:t>What is program supposed to do and what results are expected?  Outline theory of how program addresses need.</a:t>
            </a:r>
          </a:p>
          <a:p>
            <a:pPr eaLnBrk="1" hangingPunct="1"/>
            <a:endParaRPr lang="en-US" altLang="en-US" sz="2400"/>
          </a:p>
          <a:p>
            <a:pPr eaLnBrk="1" hangingPunct="1"/>
            <a:endParaRPr lang="en-US" altLang="en-US" sz="2400"/>
          </a:p>
        </p:txBody>
      </p:sp>
      <p:sp>
        <p:nvSpPr>
          <p:cNvPr id="113669" name="Rectangle 5">
            <a:extLst>
              <a:ext uri="{FF2B5EF4-FFF2-40B4-BE49-F238E27FC236}">
                <a16:creationId xmlns:a16="http://schemas.microsoft.com/office/drawing/2014/main" id="{726EA95F-A274-0696-31DB-028CBCF3B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124200"/>
            <a:ext cx="8153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3549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344A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/>
              <a:t>Talk with stakeholders, get materials, articulate and question assumptions</a:t>
            </a:r>
          </a:p>
        </p:txBody>
      </p:sp>
      <p:sp>
        <p:nvSpPr>
          <p:cNvPr id="113670" name="Rectangle 6">
            <a:extLst>
              <a:ext uri="{FF2B5EF4-FFF2-40B4-BE49-F238E27FC236}">
                <a16:creationId xmlns:a16="http://schemas.microsoft.com/office/drawing/2014/main" id="{2C9CB0B6-98F1-039D-FE24-9ADC2BC66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1910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3549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344A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/>
              <a:t>I.D.’s the links between theory and program goals/objectives/ implementation</a:t>
            </a:r>
          </a:p>
          <a:p>
            <a:pPr eaLnBrk="1" hangingPunct="1"/>
            <a:endParaRPr lang="en-US" altLang="en-US" sz="240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7" grpId="0" build="p" autoUpdateAnimBg="0"/>
      <p:bldP spid="113669" grpId="0" autoUpdateAnimBg="0"/>
      <p:bldP spid="113670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>
            <a:extLst>
              <a:ext uri="{FF2B5EF4-FFF2-40B4-BE49-F238E27FC236}">
                <a16:creationId xmlns:a16="http://schemas.microsoft.com/office/drawing/2014/main" id="{A4E349F7-5488-9A73-CA74-0F422F7060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b"/>
          <a:lstStyle/>
          <a:p>
            <a:pPr eaLnBrk="1" hangingPunct="1">
              <a:defRPr/>
            </a:pPr>
            <a:r>
              <a:rPr lang="en-US" sz="4000" b="1" dirty="0">
                <a:cs typeface="+mj-cs"/>
              </a:rPr>
              <a:t>What is Going On? Process </a:t>
            </a:r>
            <a:r>
              <a:rPr lang="en-US" sz="4000" b="1" dirty="0" err="1">
                <a:cs typeface="+mj-cs"/>
              </a:rPr>
              <a:t>Eval</a:t>
            </a:r>
            <a:endParaRPr lang="en-US" sz="4000" b="1" dirty="0">
              <a:cs typeface="+mj-cs"/>
            </a:endParaRPr>
          </a:p>
        </p:txBody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878ADE2F-6D99-99DB-A327-47D444262C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9975" y="1619250"/>
            <a:ext cx="7591425" cy="1265238"/>
          </a:xfrm>
        </p:spPr>
        <p:txBody>
          <a:bodyPr lIns="90488" tIns="44450" rIns="90488" bIns="44450"/>
          <a:lstStyle/>
          <a:p>
            <a:pPr eaLnBrk="1" hangingPunct="1">
              <a:buFontTx/>
              <a:buNone/>
              <a:defRPr/>
            </a:pPr>
            <a:endParaRPr lang="en-US" sz="4000" dirty="0">
              <a:cs typeface="+mn-cs"/>
            </a:endParaRPr>
          </a:p>
          <a:p>
            <a:pPr algn="ctr" eaLnBrk="1" hangingPunct="1">
              <a:buFontTx/>
              <a:buNone/>
              <a:defRPr/>
            </a:pPr>
            <a:r>
              <a:rPr lang="en-US" sz="4000" dirty="0">
                <a:solidFill>
                  <a:srgbClr val="0000FF"/>
                </a:solidFill>
                <a:cs typeface="+mn-cs"/>
              </a:rPr>
              <a:t>Outlining </a:t>
            </a:r>
            <a:r>
              <a:rPr lang="en-US" sz="4000" i="1" dirty="0">
                <a:solidFill>
                  <a:srgbClr val="0000FF"/>
                </a:solidFill>
                <a:cs typeface="+mn-cs"/>
              </a:rPr>
              <a:t>exactly</a:t>
            </a:r>
            <a:r>
              <a:rPr lang="en-US" sz="4000" dirty="0">
                <a:solidFill>
                  <a:srgbClr val="0000FF"/>
                </a:solidFill>
                <a:cs typeface="+mn-cs"/>
              </a:rPr>
              <a:t> how a program works</a:t>
            </a:r>
            <a:endParaRPr lang="en-US" sz="4000" b="1" dirty="0">
              <a:solidFill>
                <a:srgbClr val="0000FF"/>
              </a:solidFill>
              <a:cs typeface="+mn-cs"/>
            </a:endParaRPr>
          </a:p>
        </p:txBody>
      </p:sp>
      <p:sp>
        <p:nvSpPr>
          <p:cNvPr id="132100" name="Rectangle 4">
            <a:extLst>
              <a:ext uri="{FF2B5EF4-FFF2-40B4-BE49-F238E27FC236}">
                <a16:creationId xmlns:a16="http://schemas.microsoft.com/office/drawing/2014/main" id="{0D255B0C-96C0-E0B1-CF46-98265251F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292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549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344A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132101" name="Rectangle 5">
            <a:extLst>
              <a:ext uri="{FF2B5EF4-FFF2-40B4-BE49-F238E27FC236}">
                <a16:creationId xmlns:a16="http://schemas.microsoft.com/office/drawing/2014/main" id="{BBC397E8-D492-469F-6754-3BB065CCC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0178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549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344A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2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2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9" grpId="0" build="p" autoUpdateAnimBg="0"/>
      <p:bldP spid="132100" grpId="0" autoUpdateAnimBg="0"/>
      <p:bldP spid="132101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AAAF411A-930F-A6E8-E112-D745A45929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1">
                <a:cs typeface="+mj-cs"/>
              </a:rPr>
              <a:t>Steps in Process Evaluation</a:t>
            </a:r>
          </a:p>
        </p:txBody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54D32953-E196-F079-F1FA-6DE376CEC3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8839200" cy="16002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cs typeface="+mn-cs"/>
              </a:rPr>
              <a:t>Outline the program activities (the step by steps) that should take place (and are they linked to the program theory?)</a:t>
            </a:r>
          </a:p>
        </p:txBody>
      </p:sp>
      <p:sp>
        <p:nvSpPr>
          <p:cNvPr id="115717" name="Rectangle 5">
            <a:extLst>
              <a:ext uri="{FF2B5EF4-FFF2-40B4-BE49-F238E27FC236}">
                <a16:creationId xmlns:a16="http://schemas.microsoft.com/office/drawing/2014/main" id="{2D206C09-F9C3-827B-26A6-3042210EE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505200"/>
            <a:ext cx="8153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3549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344A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Outline the program activities that </a:t>
            </a:r>
            <a:r>
              <a:rPr lang="en-US" altLang="en-US" b="1"/>
              <a:t>actually do take place</a:t>
            </a:r>
            <a:endParaRPr lang="en-US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 build="p" autoUpdateAnimBg="0"/>
      <p:bldP spid="115717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6E598292-EBBB-988F-E6CF-A709244085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b"/>
          <a:lstStyle/>
          <a:p>
            <a:pPr eaLnBrk="1" hangingPunct="1">
              <a:defRPr/>
            </a:pPr>
            <a:r>
              <a:rPr lang="en-US" sz="4000" b="1">
                <a:cs typeface="+mj-cs"/>
              </a:rPr>
              <a:t>What Can Happen if Process Evaluation is Ignored?</a:t>
            </a:r>
            <a:endParaRPr lang="en-US" b="1">
              <a:cs typeface="+mj-cs"/>
            </a:endParaRPr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9E14F50D-0606-5927-3FE6-E496E23F252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029200" cy="4724400"/>
          </a:xfrm>
        </p:spPr>
        <p:txBody>
          <a:bodyPr lIns="90488" tIns="44450" rIns="90488" bIns="44450"/>
          <a:lstStyle/>
          <a:p>
            <a:pPr eaLnBrk="1" hangingPunct="1">
              <a:buFont typeface="Monotype Sorts" charset="0"/>
              <a:buChar char=" "/>
              <a:defRPr/>
            </a:pPr>
            <a:r>
              <a:rPr lang="en-US" sz="2800" dirty="0">
                <a:cs typeface="+mn-cs"/>
              </a:rPr>
              <a:t>Evaluation results can be misleading, even wrong</a:t>
            </a:r>
          </a:p>
          <a:p>
            <a:pPr eaLnBrk="1" hangingPunct="1">
              <a:buFont typeface="Monotype Sorts" charset="0"/>
              <a:buChar char=" "/>
              <a:defRPr/>
            </a:pPr>
            <a:endParaRPr lang="en-US" sz="2800" dirty="0">
              <a:cs typeface="+mn-cs"/>
            </a:endParaRPr>
          </a:p>
          <a:p>
            <a:pPr eaLnBrk="1" hangingPunct="1">
              <a:buFont typeface="Monotype Sorts" charset="0"/>
              <a:buChar char=" "/>
              <a:defRPr/>
            </a:pPr>
            <a:r>
              <a:rPr lang="en-US" sz="2800" dirty="0">
                <a:cs typeface="+mn-cs"/>
              </a:rPr>
              <a:t>Limits accountability</a:t>
            </a:r>
          </a:p>
          <a:p>
            <a:pPr eaLnBrk="1" hangingPunct="1">
              <a:buFont typeface="Monotype Sorts" charset="0"/>
              <a:buChar char=" "/>
              <a:defRPr/>
            </a:pPr>
            <a:endParaRPr lang="en-US" sz="2800" dirty="0">
              <a:cs typeface="+mn-cs"/>
            </a:endParaRPr>
          </a:p>
          <a:p>
            <a:pPr eaLnBrk="1" hangingPunct="1">
              <a:buFont typeface="Monotype Sorts" charset="0"/>
              <a:buChar char=" "/>
              <a:defRPr/>
            </a:pPr>
            <a:r>
              <a:rPr lang="en-US" sz="2800" dirty="0">
                <a:cs typeface="+mn-cs"/>
              </a:rPr>
              <a:t>Even with good results, there is question: </a:t>
            </a:r>
            <a:r>
              <a:rPr lang="en-US" sz="2800" b="1" dirty="0">
                <a:cs typeface="+mn-cs"/>
              </a:rPr>
              <a:t>where/why did program fail or succeed?</a:t>
            </a:r>
            <a:endParaRPr lang="en-US" sz="2800" dirty="0">
              <a:cs typeface="+mn-cs"/>
            </a:endParaRPr>
          </a:p>
        </p:txBody>
      </p:sp>
      <p:graphicFrame>
        <p:nvGraphicFramePr>
          <p:cNvPr id="40963" name="Object 8">
            <a:extLst>
              <a:ext uri="{FF2B5EF4-FFF2-40B4-BE49-F238E27FC236}">
                <a16:creationId xmlns:a16="http://schemas.microsoft.com/office/drawing/2014/main" id="{EA858E99-4174-3E69-B297-C2DECDA83EFC}"/>
              </a:ext>
            </a:extLst>
          </p:cNvPr>
          <p:cNvGraphicFramePr>
            <a:graphicFrameLocks noGrp="1" noChangeAspect="1"/>
          </p:cNvGraphicFramePr>
          <p:nvPr>
            <p:ph type="chart" sz="half" idx="2"/>
          </p:nvPr>
        </p:nvGraphicFramePr>
        <p:xfrm>
          <a:off x="5691188" y="1600200"/>
          <a:ext cx="1952625" cy="432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0693400" imgH="23012400" progId="MS_ClipArt_Gallery.2">
                  <p:embed/>
                </p:oleObj>
              </mc:Choice>
              <mc:Fallback>
                <p:oleObj name="Clip" r:id="rId3" imgW="10693400" imgH="23012400" progId="MS_ClipArt_Gallery.2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1188" y="1600200"/>
                        <a:ext cx="1952625" cy="4329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42F01454-2283-2651-2942-FEE250B7C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1" dirty="0">
                <a:cs typeface="+mj-cs"/>
              </a:rPr>
              <a:t>Links Between All </a:t>
            </a:r>
          </a:p>
        </p:txBody>
      </p:sp>
      <p:sp>
        <p:nvSpPr>
          <p:cNvPr id="118788" name="Rectangle 4">
            <a:extLst>
              <a:ext uri="{FF2B5EF4-FFF2-40B4-BE49-F238E27FC236}">
                <a16:creationId xmlns:a16="http://schemas.microsoft.com/office/drawing/2014/main" id="{98B0A9B0-05BD-6A6E-4366-92560FA0FB7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>
                <a:cs typeface="+mn-cs"/>
              </a:rPr>
              <a:t>Needs Assessment is basis for intervention</a:t>
            </a:r>
          </a:p>
          <a:p>
            <a:pPr eaLnBrk="1" hangingPunct="1">
              <a:defRPr/>
            </a:pPr>
            <a:r>
              <a:rPr lang="en-US" sz="2800">
                <a:cs typeface="+mn-cs"/>
              </a:rPr>
              <a:t>Program theory provides blueprint for program/intervention design</a:t>
            </a:r>
          </a:p>
          <a:p>
            <a:pPr eaLnBrk="1" hangingPunct="1">
              <a:defRPr/>
            </a:pPr>
            <a:r>
              <a:rPr lang="en-US" sz="2800">
                <a:cs typeface="+mn-cs"/>
              </a:rPr>
              <a:t>Process Evaluation tests design to see if it is working as intended</a:t>
            </a:r>
          </a:p>
        </p:txBody>
      </p:sp>
      <p:graphicFrame>
        <p:nvGraphicFramePr>
          <p:cNvPr id="43011" name="Object 5">
            <a:extLst>
              <a:ext uri="{FF2B5EF4-FFF2-40B4-BE49-F238E27FC236}">
                <a16:creationId xmlns:a16="http://schemas.microsoft.com/office/drawing/2014/main" id="{FF67A2C7-B597-5D4E-107B-5D9145D530DB}"/>
              </a:ext>
            </a:extLst>
          </p:cNvPr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466725" y="1600200"/>
          <a:ext cx="4017963" cy="432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8694400" imgH="19532600" progId="MS_ClipArt_Gallery.2">
                  <p:embed/>
                </p:oleObj>
              </mc:Choice>
              <mc:Fallback>
                <p:oleObj name="Clip" r:id="rId3" imgW="18694400" imgH="19532600" progId="MS_ClipArt_Gallery.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25" y="1600200"/>
                        <a:ext cx="4017963" cy="4329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BCA884A0-462B-EEF0-B3FC-56914D9DA8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b"/>
          <a:lstStyle/>
          <a:p>
            <a:pPr eaLnBrk="1" hangingPunct="1">
              <a:defRPr/>
            </a:pPr>
            <a:r>
              <a:rPr lang="en-US" sz="4000" b="1" dirty="0">
                <a:cs typeface="+mj-cs"/>
              </a:rPr>
              <a:t>Is it Working (Early Eval)?</a:t>
            </a:r>
          </a:p>
        </p:txBody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F1DCA034-79E4-560B-8F94-EE15478A00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9975" y="1619250"/>
            <a:ext cx="7591425" cy="1265238"/>
          </a:xfrm>
        </p:spPr>
        <p:txBody>
          <a:bodyPr lIns="90488" tIns="44450" rIns="90488" bIns="44450"/>
          <a:lstStyle/>
          <a:p>
            <a:pPr eaLnBrk="1" hangingPunct="1">
              <a:buFontTx/>
              <a:buNone/>
              <a:defRPr/>
            </a:pPr>
            <a:endParaRPr lang="en-US" dirty="0">
              <a:cs typeface="+mn-cs"/>
            </a:endParaRPr>
          </a:p>
          <a:p>
            <a:pPr eaLnBrk="1" hangingPunct="1">
              <a:buFontTx/>
              <a:buNone/>
              <a:defRPr/>
            </a:pPr>
            <a:r>
              <a:rPr lang="en-US" sz="3600" dirty="0">
                <a:solidFill>
                  <a:srgbClr val="0000FF"/>
                </a:solidFill>
                <a:cs typeface="+mn-cs"/>
              </a:rPr>
              <a:t>Formative Evaluation: </a:t>
            </a:r>
          </a:p>
          <a:p>
            <a:pPr eaLnBrk="1" hangingPunct="1">
              <a:buFontTx/>
              <a:buNone/>
              <a:defRPr/>
            </a:pPr>
            <a:r>
              <a:rPr lang="en-US" sz="3600" dirty="0">
                <a:solidFill>
                  <a:srgbClr val="0000FF"/>
                </a:solidFill>
                <a:cs typeface="+mn-cs"/>
              </a:rPr>
              <a:t>	Assessing the </a:t>
            </a:r>
            <a:r>
              <a:rPr lang="en-US" sz="3600" b="1" u="sng" dirty="0">
                <a:solidFill>
                  <a:srgbClr val="0000FF"/>
                </a:solidFill>
                <a:cs typeface="+mn-cs"/>
              </a:rPr>
              <a:t>short-term</a:t>
            </a:r>
            <a:r>
              <a:rPr lang="en-US" sz="3600" dirty="0">
                <a:solidFill>
                  <a:srgbClr val="0000FF"/>
                </a:solidFill>
                <a:cs typeface="+mn-cs"/>
              </a:rPr>
              <a:t> impact of your program in order to improve program design</a:t>
            </a:r>
          </a:p>
        </p:txBody>
      </p:sp>
      <p:sp>
        <p:nvSpPr>
          <p:cNvPr id="128004" name="Rectangle 4">
            <a:extLst>
              <a:ext uri="{FF2B5EF4-FFF2-40B4-BE49-F238E27FC236}">
                <a16:creationId xmlns:a16="http://schemas.microsoft.com/office/drawing/2014/main" id="{B0FCE44B-96F5-ECAF-F87F-625471F42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292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549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344A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128005" name="Rectangle 5">
            <a:extLst>
              <a:ext uri="{FF2B5EF4-FFF2-40B4-BE49-F238E27FC236}">
                <a16:creationId xmlns:a16="http://schemas.microsoft.com/office/drawing/2014/main" id="{2DE5CED2-90C0-F071-AAD9-922485FC7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0178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549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344A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3" grpId="0" build="p" autoUpdateAnimBg="0"/>
      <p:bldP spid="128004" grpId="0" autoUpdateAnimBg="0"/>
      <p:bldP spid="128005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7AF89225-8883-F961-2E65-7E63BE23CC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b"/>
          <a:lstStyle/>
          <a:p>
            <a:pPr eaLnBrk="1" hangingPunct="1">
              <a:defRPr/>
            </a:pPr>
            <a:r>
              <a:rPr lang="en-US" sz="4000" b="1" dirty="0">
                <a:cs typeface="+mj-cs"/>
              </a:rPr>
              <a:t>Is it Working (Longer-Term)?</a:t>
            </a:r>
          </a:p>
        </p:txBody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183C3A1E-2BE4-E62B-5690-3D73F46560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9975" y="1619250"/>
            <a:ext cx="7591425" cy="1265238"/>
          </a:xfrm>
        </p:spPr>
        <p:txBody>
          <a:bodyPr lIns="90488" tIns="44450" rIns="90488" bIns="44450"/>
          <a:lstStyle/>
          <a:p>
            <a:pPr eaLnBrk="1" hangingPunct="1">
              <a:buFontTx/>
              <a:buNone/>
              <a:defRPr/>
            </a:pPr>
            <a:endParaRPr lang="en-US" dirty="0">
              <a:cs typeface="+mn-cs"/>
            </a:endParaRPr>
          </a:p>
          <a:p>
            <a:pPr eaLnBrk="1" hangingPunct="1">
              <a:buFontTx/>
              <a:buNone/>
              <a:defRPr/>
            </a:pPr>
            <a:r>
              <a:rPr lang="en-US" sz="3600" dirty="0">
                <a:solidFill>
                  <a:srgbClr val="0000FF"/>
                </a:solidFill>
              </a:rPr>
              <a:t>Impact/Outcome Evaluation: Assessing the </a:t>
            </a:r>
            <a:r>
              <a:rPr lang="en-US" sz="3600" b="1" u="sng" dirty="0">
                <a:solidFill>
                  <a:srgbClr val="0000FF"/>
                </a:solidFill>
              </a:rPr>
              <a:t>long-term</a:t>
            </a:r>
            <a:r>
              <a:rPr lang="en-US" sz="3600" dirty="0">
                <a:solidFill>
                  <a:srgbClr val="0000FF"/>
                </a:solidFill>
              </a:rPr>
              <a:t> impact of your program</a:t>
            </a:r>
          </a:p>
          <a:p>
            <a:pPr eaLnBrk="1" hangingPunct="1">
              <a:buFontTx/>
              <a:buNone/>
              <a:defRPr/>
            </a:pPr>
            <a:endParaRPr lang="en-US" sz="3600" dirty="0">
              <a:solidFill>
                <a:srgbClr val="0000FF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sz="3600" dirty="0">
                <a:solidFill>
                  <a:srgbClr val="0000FF"/>
                </a:solidFill>
              </a:rPr>
              <a:t>Measuring Your Success</a:t>
            </a:r>
          </a:p>
        </p:txBody>
      </p:sp>
      <p:sp>
        <p:nvSpPr>
          <p:cNvPr id="128004" name="Rectangle 4">
            <a:extLst>
              <a:ext uri="{FF2B5EF4-FFF2-40B4-BE49-F238E27FC236}">
                <a16:creationId xmlns:a16="http://schemas.microsoft.com/office/drawing/2014/main" id="{FAD417D9-8114-18AD-8E2C-A08B6DC9E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292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549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344A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128005" name="Rectangle 5">
            <a:extLst>
              <a:ext uri="{FF2B5EF4-FFF2-40B4-BE49-F238E27FC236}">
                <a16:creationId xmlns:a16="http://schemas.microsoft.com/office/drawing/2014/main" id="{EC39A817-F18E-53B9-C359-BE33BFD42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0178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549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344A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4" grpId="0" autoUpdateAnimBg="0"/>
      <p:bldP spid="128005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>
            <a:extLst>
              <a:ext uri="{FF2B5EF4-FFF2-40B4-BE49-F238E27FC236}">
                <a16:creationId xmlns:a16="http://schemas.microsoft.com/office/drawing/2014/main" id="{95127F96-807D-549E-CE67-5F247DB4D1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4000" b="1"/>
              <a:t>“</a:t>
            </a:r>
            <a:r>
              <a:rPr lang="en-US" altLang="ja-JP" sz="4000" b="1"/>
              <a:t>Real</a:t>
            </a:r>
            <a:r>
              <a:rPr lang="ja-JP" altLang="en-US" sz="4000" b="1"/>
              <a:t>”</a:t>
            </a:r>
            <a:r>
              <a:rPr lang="en-US" altLang="ja-JP" sz="4000" b="1"/>
              <a:t> Evaluation</a:t>
            </a:r>
            <a:endParaRPr lang="en-US" altLang="en-US" sz="4000" b="1"/>
          </a:p>
        </p:txBody>
      </p:sp>
      <p:sp>
        <p:nvSpPr>
          <p:cNvPr id="49154" name="Rectangle 3">
            <a:extLst>
              <a:ext uri="{FF2B5EF4-FFF2-40B4-BE49-F238E27FC236}">
                <a16:creationId xmlns:a16="http://schemas.microsoft.com/office/drawing/2014/main" id="{2AE2B0CD-A3A3-E6F9-D864-4429DE3B572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Did you meet your goals/objectives? Goal-based Evaluation</a:t>
            </a:r>
          </a:p>
          <a:p>
            <a:pPr eaLnBrk="1" hangingPunct="1"/>
            <a:r>
              <a:rPr lang="en-US" altLang="en-US" sz="2800"/>
              <a:t>Did you program make a difference – did it address the need? Impact Evaluation</a:t>
            </a:r>
          </a:p>
        </p:txBody>
      </p:sp>
      <p:graphicFrame>
        <p:nvGraphicFramePr>
          <p:cNvPr id="49155" name="Object 4">
            <a:extLst>
              <a:ext uri="{FF2B5EF4-FFF2-40B4-BE49-F238E27FC236}">
                <a16:creationId xmlns:a16="http://schemas.microsoft.com/office/drawing/2014/main" id="{5FCECF21-6B80-6788-EC6A-31AE6F865FB3}"/>
              </a:ext>
            </a:extLst>
          </p:cNvPr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466725" y="1600200"/>
          <a:ext cx="4017963" cy="432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8694400" imgH="19532600" progId="MS_ClipArt_Gallery.2">
                  <p:embed/>
                </p:oleObj>
              </mc:Choice>
              <mc:Fallback>
                <p:oleObj name="Clip" r:id="rId2" imgW="18694400" imgH="19532600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25" y="1600200"/>
                        <a:ext cx="4017963" cy="4329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F3C79884-CBF5-1182-7E89-66411091FE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1" dirty="0">
                <a:cs typeface="+mj-cs"/>
              </a:rPr>
              <a:t>Where do I start? </a:t>
            </a:r>
          </a:p>
        </p:txBody>
      </p:sp>
      <p:sp>
        <p:nvSpPr>
          <p:cNvPr id="56322" name="Rectangle 4">
            <a:extLst>
              <a:ext uri="{FF2B5EF4-FFF2-40B4-BE49-F238E27FC236}">
                <a16:creationId xmlns:a16="http://schemas.microsoft.com/office/drawing/2014/main" id="{0729FCDE-2960-AF62-B92F-EA04ED21D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124200"/>
            <a:ext cx="838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3549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344A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buFontTx/>
              <a:buChar char="•"/>
            </a:pPr>
            <a:endParaRPr lang="en-US" altLang="en-US" sz="3200"/>
          </a:p>
        </p:txBody>
      </p:sp>
      <p:pic>
        <p:nvPicPr>
          <p:cNvPr id="56323" name="Picture 4" descr="BD00028_">
            <a:extLst>
              <a:ext uri="{FF2B5EF4-FFF2-40B4-BE49-F238E27FC236}">
                <a16:creationId xmlns:a16="http://schemas.microsoft.com/office/drawing/2014/main" id="{4BDAA5A5-A883-323D-0B51-1454CB8AC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122488"/>
            <a:ext cx="2971800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3CC0526F-18DF-1BC0-3CBA-30DF841E57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b"/>
          <a:lstStyle/>
          <a:p>
            <a:pPr eaLnBrk="1" hangingPunct="1">
              <a:defRPr/>
            </a:pPr>
            <a:r>
              <a:rPr lang="en-US" sz="6000" b="1" dirty="0">
                <a:cs typeface="+mj-cs"/>
              </a:rPr>
              <a:t>It’s 2030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A7715E-6765-B18F-E51A-2299C3A5EE3B}"/>
              </a:ext>
            </a:extLst>
          </p:cNvPr>
          <p:cNvSpPr txBox="1"/>
          <p:nvPr/>
        </p:nvSpPr>
        <p:spPr>
          <a:xfrm>
            <a:off x="990600" y="1676400"/>
            <a:ext cx="6483350" cy="3786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000" b="1" dirty="0">
                <a:latin typeface="+mj-lt"/>
              </a:rPr>
              <a:t>I know my program is a success because…..</a:t>
            </a:r>
            <a:endParaRPr lang="en-US" sz="6000" dirty="0">
              <a:latin typeface="+mj-lt"/>
            </a:endParaRP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007DF50D-CBAF-082D-171A-96EFBE134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F9994F54-B780-B7AB-E1C4-894C4E6282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b"/>
          <a:lstStyle/>
          <a:p>
            <a:pPr eaLnBrk="1" hangingPunct="1">
              <a:defRPr/>
            </a:pPr>
            <a:r>
              <a:rPr lang="en-US" sz="4000" b="1" dirty="0">
                <a:cs typeface="+mj-cs"/>
              </a:rPr>
              <a:t>Part 2</a:t>
            </a:r>
          </a:p>
        </p:txBody>
      </p:sp>
      <p:sp>
        <p:nvSpPr>
          <p:cNvPr id="110598" name="Rectangle 6">
            <a:extLst>
              <a:ext uri="{FF2B5EF4-FFF2-40B4-BE49-F238E27FC236}">
                <a16:creationId xmlns:a16="http://schemas.microsoft.com/office/drawing/2014/main" id="{EB152DAB-B8B2-3331-8CC6-FEDCA3A8A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981450"/>
            <a:ext cx="74580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lr>
                <a:srgbClr val="003549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344A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kumimoji="1" lang="en-US" altLang="en-US" dirty="0">
              <a:latin typeface="Tahoma" panose="020B0604030504040204" pitchFamily="34" charset="0"/>
            </a:endParaRPr>
          </a:p>
        </p:txBody>
      </p:sp>
      <p:sp>
        <p:nvSpPr>
          <p:cNvPr id="110599" name="Rectangle 7">
            <a:extLst>
              <a:ext uri="{FF2B5EF4-FFF2-40B4-BE49-F238E27FC236}">
                <a16:creationId xmlns:a16="http://schemas.microsoft.com/office/drawing/2014/main" id="{D7C4174E-D3D2-ABD6-EEE3-EA6FE41A5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05400"/>
            <a:ext cx="32639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lr>
                <a:srgbClr val="003549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344A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kumimoji="1" lang="en-US" altLang="en-US" u="sng" dirty="0">
              <a:latin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602AAF-19A0-CE9C-8E76-99E76E57AC71}"/>
              </a:ext>
            </a:extLst>
          </p:cNvPr>
          <p:cNvSpPr txBox="1"/>
          <p:nvPr/>
        </p:nvSpPr>
        <p:spPr>
          <a:xfrm>
            <a:off x="1516682" y="3105834"/>
            <a:ext cx="6110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n-lt"/>
                <a:cs typeface="+mj-cs"/>
              </a:rPr>
              <a:t>The “Must Know” Things</a:t>
            </a:r>
            <a:endParaRPr lang="en-U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785156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73F3A869-A83D-ADD7-746B-E30D292E1B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924800" cy="1066800"/>
          </a:xfrm>
        </p:spPr>
        <p:txBody>
          <a:bodyPr lIns="90488" tIns="44450" rIns="90488" bIns="44450" anchor="b"/>
          <a:lstStyle/>
          <a:p>
            <a:pPr eaLnBrk="1" hangingPunct="1"/>
            <a:r>
              <a:rPr lang="en-US" altLang="en-US" sz="4000" b="1" dirty="0"/>
              <a:t> The “Must Know” Things</a:t>
            </a: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05FCCCED-9D1B-EA3C-7EC3-2CE64C196C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676400"/>
            <a:ext cx="7620000" cy="1752600"/>
          </a:xfrm>
        </p:spPr>
        <p:txBody>
          <a:bodyPr lIns="90488" tIns="44450" rIns="90488" bIns="44450"/>
          <a:lstStyle/>
          <a:p>
            <a:pPr eaLnBrk="1" hangingPunct="1"/>
            <a:r>
              <a:rPr lang="en-US" altLang="en-US" dirty="0"/>
              <a:t>Context</a:t>
            </a:r>
          </a:p>
          <a:p>
            <a:pPr eaLnBrk="1" hangingPunct="1"/>
            <a:r>
              <a:rPr lang="en-US" altLang="en-US" dirty="0"/>
              <a:t>Agreed-upon goals, outputs, outcomes</a:t>
            </a:r>
          </a:p>
          <a:p>
            <a:pPr eaLnBrk="1" hangingPunct="1"/>
            <a:r>
              <a:rPr lang="en-US" altLang="en-US" dirty="0"/>
              <a:t>Criteria and standards</a:t>
            </a:r>
          </a:p>
          <a:p>
            <a:pPr eaLnBrk="1" hangingPunct="1"/>
            <a:r>
              <a:rPr lang="en-US" altLang="en-US" dirty="0"/>
              <a:t>Evidence to be used and how to get it</a:t>
            </a:r>
          </a:p>
          <a:p>
            <a:pPr eaLnBrk="1" hangingPunct="1"/>
            <a:r>
              <a:rPr lang="en-US" altLang="en-US" dirty="0"/>
              <a:t>Limits</a:t>
            </a:r>
          </a:p>
          <a:p>
            <a:pPr marL="0" indent="0" eaLnBrk="1" hangingPunct="1">
              <a:buNone/>
            </a:pPr>
            <a:endParaRPr lang="en-US" altLang="en-US" dirty="0"/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73F3A869-A83D-ADD7-746B-E30D292E1B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924800" cy="1066800"/>
          </a:xfrm>
        </p:spPr>
        <p:txBody>
          <a:bodyPr lIns="90488" tIns="44450" rIns="90488" bIns="44450" anchor="b"/>
          <a:lstStyle/>
          <a:p>
            <a:pPr eaLnBrk="1" hangingPunct="1"/>
            <a:r>
              <a:rPr lang="en-US" altLang="en-US" sz="4000" b="1" dirty="0"/>
              <a:t> The “Must Know” Things</a:t>
            </a: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05FCCCED-9D1B-EA3C-7EC3-2CE64C196C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676400"/>
            <a:ext cx="7620000" cy="1752600"/>
          </a:xfrm>
        </p:spPr>
        <p:txBody>
          <a:bodyPr lIns="90488" tIns="44450" rIns="90488" bIns="44450"/>
          <a:lstStyle/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Context</a:t>
            </a:r>
          </a:p>
          <a:p>
            <a:pPr eaLnBrk="1" hangingPunct="1"/>
            <a:r>
              <a:rPr lang="en-US" altLang="en-US" dirty="0"/>
              <a:t>Agreed-upon goals, outputs, outcomes</a:t>
            </a:r>
          </a:p>
          <a:p>
            <a:pPr eaLnBrk="1" hangingPunct="1"/>
            <a:r>
              <a:rPr lang="en-US" altLang="en-US" dirty="0"/>
              <a:t>Criteria and standards</a:t>
            </a:r>
          </a:p>
          <a:p>
            <a:pPr eaLnBrk="1" hangingPunct="1"/>
            <a:r>
              <a:rPr lang="en-US" altLang="en-US" dirty="0"/>
              <a:t>Evidence to be used and how to get it</a:t>
            </a:r>
          </a:p>
          <a:p>
            <a:pPr eaLnBrk="1" hangingPunct="1"/>
            <a:r>
              <a:rPr lang="en-US" altLang="en-US" dirty="0"/>
              <a:t>Limits</a:t>
            </a:r>
          </a:p>
          <a:p>
            <a:pPr marL="0" indent="0" eaLnBrk="1" hangingPunct="1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07074197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73F3A869-A83D-ADD7-746B-E30D292E1B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924800" cy="1066800"/>
          </a:xfrm>
        </p:spPr>
        <p:txBody>
          <a:bodyPr lIns="90488" tIns="44450" rIns="90488" bIns="44450" anchor="b"/>
          <a:lstStyle/>
          <a:p>
            <a:pPr eaLnBrk="1" hangingPunct="1"/>
            <a:r>
              <a:rPr lang="en-US" altLang="en-US" sz="4000" b="1" dirty="0"/>
              <a:t> The “Must Know” Things</a:t>
            </a: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05FCCCED-9D1B-EA3C-7EC3-2CE64C196C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676400"/>
            <a:ext cx="7620000" cy="1752600"/>
          </a:xfrm>
        </p:spPr>
        <p:txBody>
          <a:bodyPr lIns="90488" tIns="44450" rIns="90488" bIns="44450"/>
          <a:lstStyle/>
          <a:p>
            <a:pPr eaLnBrk="1" hangingPunct="1"/>
            <a:r>
              <a:rPr lang="en-US" altLang="en-US" dirty="0"/>
              <a:t>Context</a:t>
            </a:r>
          </a:p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Agreed-upon goals, outputs, outcomes</a:t>
            </a:r>
          </a:p>
          <a:p>
            <a:pPr eaLnBrk="1" hangingPunct="1"/>
            <a:r>
              <a:rPr lang="en-US" altLang="en-US" dirty="0"/>
              <a:t>Criteria and standards</a:t>
            </a:r>
          </a:p>
          <a:p>
            <a:pPr eaLnBrk="1" hangingPunct="1"/>
            <a:r>
              <a:rPr lang="en-US" altLang="en-US" dirty="0"/>
              <a:t>Evidence to be used and how to get it</a:t>
            </a:r>
          </a:p>
          <a:p>
            <a:pPr eaLnBrk="1" hangingPunct="1"/>
            <a:r>
              <a:rPr lang="en-US" altLang="en-US" dirty="0"/>
              <a:t>Limits</a:t>
            </a:r>
          </a:p>
        </p:txBody>
      </p:sp>
    </p:spTree>
    <p:extLst>
      <p:ext uri="{BB962C8B-B14F-4D97-AF65-F5344CB8AC3E}">
        <p14:creationId xmlns:p14="http://schemas.microsoft.com/office/powerpoint/2010/main" val="326326874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73F3A869-A83D-ADD7-746B-E30D292E1B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924800" cy="1066800"/>
          </a:xfrm>
        </p:spPr>
        <p:txBody>
          <a:bodyPr lIns="90488" tIns="44450" rIns="90488" bIns="44450" anchor="b"/>
          <a:lstStyle/>
          <a:p>
            <a:pPr eaLnBrk="1" hangingPunct="1"/>
            <a:r>
              <a:rPr lang="en-US" altLang="en-US" sz="4000" b="1" dirty="0"/>
              <a:t> The “Must Know” Things</a:t>
            </a: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05FCCCED-9D1B-EA3C-7EC3-2CE64C196C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676400"/>
            <a:ext cx="7620000" cy="1752600"/>
          </a:xfrm>
        </p:spPr>
        <p:txBody>
          <a:bodyPr lIns="90488" tIns="44450" rIns="90488" bIns="44450"/>
          <a:lstStyle/>
          <a:p>
            <a:pPr eaLnBrk="1" hangingPunct="1"/>
            <a:r>
              <a:rPr lang="en-US" altLang="en-US" dirty="0"/>
              <a:t>Context</a:t>
            </a:r>
          </a:p>
          <a:p>
            <a:pPr eaLnBrk="1" hangingPunct="1"/>
            <a:r>
              <a:rPr lang="en-US" altLang="en-US" dirty="0"/>
              <a:t>Agreed-upon goals, outputs, outcomes</a:t>
            </a:r>
          </a:p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Criteria and standards</a:t>
            </a:r>
          </a:p>
          <a:p>
            <a:pPr eaLnBrk="1" hangingPunct="1"/>
            <a:r>
              <a:rPr lang="en-US" altLang="en-US" dirty="0"/>
              <a:t>Evidence to be used and how to get it</a:t>
            </a:r>
          </a:p>
          <a:p>
            <a:pPr eaLnBrk="1" hangingPunct="1"/>
            <a:r>
              <a:rPr lang="en-US" altLang="en-US" dirty="0"/>
              <a:t>Limits</a:t>
            </a:r>
          </a:p>
          <a:p>
            <a:pPr marL="0" indent="0" eaLnBrk="1" hangingPunct="1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40151176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73F3A869-A83D-ADD7-746B-E30D292E1B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924800" cy="1066800"/>
          </a:xfrm>
        </p:spPr>
        <p:txBody>
          <a:bodyPr lIns="90488" tIns="44450" rIns="90488" bIns="44450" anchor="b"/>
          <a:lstStyle/>
          <a:p>
            <a:pPr eaLnBrk="1" hangingPunct="1"/>
            <a:r>
              <a:rPr lang="en-US" altLang="en-US" sz="4000" b="1" dirty="0"/>
              <a:t> The “Must Know” Things</a:t>
            </a: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05FCCCED-9D1B-EA3C-7EC3-2CE64C196C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676400"/>
            <a:ext cx="7620000" cy="1752600"/>
          </a:xfrm>
        </p:spPr>
        <p:txBody>
          <a:bodyPr lIns="90488" tIns="44450" rIns="90488" bIns="44450"/>
          <a:lstStyle/>
          <a:p>
            <a:pPr eaLnBrk="1" hangingPunct="1"/>
            <a:r>
              <a:rPr lang="en-US" altLang="en-US" dirty="0"/>
              <a:t>Context</a:t>
            </a:r>
          </a:p>
          <a:p>
            <a:pPr eaLnBrk="1" hangingPunct="1"/>
            <a:r>
              <a:rPr lang="en-US" altLang="en-US" dirty="0"/>
              <a:t>Agreed-upon goals, outputs, outcomes</a:t>
            </a:r>
          </a:p>
          <a:p>
            <a:pPr eaLnBrk="1" hangingPunct="1"/>
            <a:r>
              <a:rPr lang="en-US" altLang="en-US" dirty="0"/>
              <a:t>Criteria and standards</a:t>
            </a:r>
          </a:p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Evidence to be used and how to get it</a:t>
            </a:r>
          </a:p>
          <a:p>
            <a:pPr eaLnBrk="1" hangingPunct="1"/>
            <a:r>
              <a:rPr lang="en-US" altLang="en-US" dirty="0"/>
              <a:t>Limits</a:t>
            </a:r>
          </a:p>
          <a:p>
            <a:pPr marL="0" indent="0" eaLnBrk="1" hangingPunct="1">
              <a:buNone/>
            </a:pPr>
            <a:endParaRPr lang="en-US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82360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73F3A869-A83D-ADD7-746B-E30D292E1B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924800" cy="1066800"/>
          </a:xfrm>
        </p:spPr>
        <p:txBody>
          <a:bodyPr lIns="90488" tIns="44450" rIns="90488" bIns="44450" anchor="b"/>
          <a:lstStyle/>
          <a:p>
            <a:pPr eaLnBrk="1" hangingPunct="1"/>
            <a:r>
              <a:rPr lang="en-US" altLang="en-US" sz="4000" b="1" dirty="0"/>
              <a:t> The “Must Know” Things</a:t>
            </a: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05FCCCED-9D1B-EA3C-7EC3-2CE64C196C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676400"/>
            <a:ext cx="7620000" cy="1752600"/>
          </a:xfrm>
        </p:spPr>
        <p:txBody>
          <a:bodyPr lIns="90488" tIns="44450" rIns="90488" bIns="44450"/>
          <a:lstStyle/>
          <a:p>
            <a:pPr eaLnBrk="1" hangingPunct="1"/>
            <a:r>
              <a:rPr lang="en-US" altLang="en-US" dirty="0"/>
              <a:t>Context</a:t>
            </a:r>
          </a:p>
          <a:p>
            <a:pPr eaLnBrk="1" hangingPunct="1"/>
            <a:r>
              <a:rPr lang="en-US" altLang="en-US" dirty="0"/>
              <a:t>Agreed-upon goals, outputs, outcomes</a:t>
            </a:r>
          </a:p>
          <a:p>
            <a:pPr eaLnBrk="1" hangingPunct="1"/>
            <a:r>
              <a:rPr lang="en-US" altLang="en-US" dirty="0"/>
              <a:t>Criteria and standards</a:t>
            </a:r>
          </a:p>
          <a:p>
            <a:pPr eaLnBrk="1" hangingPunct="1"/>
            <a:r>
              <a:rPr lang="en-US" altLang="en-US" dirty="0"/>
              <a:t>Evidence to be used and how to get it</a:t>
            </a:r>
          </a:p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Limits</a:t>
            </a:r>
          </a:p>
          <a:p>
            <a:pPr marL="0" indent="0" eaLnBrk="1" hangingPunct="1">
              <a:buNone/>
            </a:pPr>
            <a:endParaRPr lang="en-US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391034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>
            <a:extLst>
              <a:ext uri="{FF2B5EF4-FFF2-40B4-BE49-F238E27FC236}">
                <a16:creationId xmlns:a16="http://schemas.microsoft.com/office/drawing/2014/main" id="{B72F2C8D-EF3F-40C1-4FD8-70125038CE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Important Context</a:t>
            </a:r>
          </a:p>
        </p:txBody>
      </p:sp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1CB52CE7-BD26-CE15-C6AB-BF8F6DDC5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pPr marL="0" indent="0" algn="ctr">
              <a:buFontTx/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What’s the story?  And just the facts, ma’am..</a:t>
            </a:r>
            <a:r>
              <a:rPr lang="is-IS" dirty="0"/>
              <a:t>….</a:t>
            </a:r>
            <a:r>
              <a:rPr lang="en-US" dirty="0"/>
              <a:t> </a:t>
            </a:r>
          </a:p>
          <a:p>
            <a:pPr marL="0" indent="0" algn="ctr">
              <a:buFontTx/>
              <a:buNone/>
              <a:defRPr/>
            </a:pPr>
            <a:endParaRPr lang="en-US" dirty="0"/>
          </a:p>
        </p:txBody>
      </p:sp>
      <p:pic>
        <p:nvPicPr>
          <p:cNvPr id="66564" name="Picture 2">
            <a:extLst>
              <a:ext uri="{FF2B5EF4-FFF2-40B4-BE49-F238E27FC236}">
                <a16:creationId xmlns:a16="http://schemas.microsoft.com/office/drawing/2014/main" id="{54AFC151-28D6-160F-3152-07E9B6B7B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743200"/>
            <a:ext cx="38354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8A738EC6-3526-0DF2-21AA-B5BC49F643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Context Example: Stakeholders </a:t>
            </a:r>
          </a:p>
        </p:txBody>
      </p:sp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2947C204-160F-5BA4-6333-B4D238D4B5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Who funds, supports, criticizes the program?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Who does the program impact, positively or negatively?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marL="0" indent="0" algn="ctr">
              <a:buFontTx/>
              <a:buNone/>
              <a:defRPr/>
            </a:pPr>
            <a:endParaRPr lang="en-US" dirty="0"/>
          </a:p>
          <a:p>
            <a:pPr marL="0" indent="0" algn="ctr">
              <a:buFontTx/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>
            <a:extLst>
              <a:ext uri="{FF2B5EF4-FFF2-40B4-BE49-F238E27FC236}">
                <a16:creationId xmlns:a16="http://schemas.microsoft.com/office/drawing/2014/main" id="{E579ABFF-2CF4-535E-97FE-AEFA156FA0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Stakeholders </a:t>
            </a:r>
          </a:p>
        </p:txBody>
      </p:sp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ABB39B1D-700D-3F0B-BF8D-E23F9B9747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Who is important </a:t>
            </a:r>
            <a:r>
              <a:rPr lang="en-US" b="1" u="sng" dirty="0"/>
              <a:t>to</a:t>
            </a:r>
            <a:r>
              <a:rPr lang="en-US" dirty="0"/>
              <a:t> the evaluation?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Who are involved, from program delivery to program beneficiaries?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marL="0" indent="0" algn="ctr">
              <a:buFontTx/>
              <a:buNone/>
              <a:defRPr/>
            </a:pPr>
            <a:endParaRPr lang="en-US" dirty="0"/>
          </a:p>
          <a:p>
            <a:pPr marL="0" indent="0" algn="ctr">
              <a:buFontTx/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6F53C658-F858-320D-FF9D-1D9D8EC02A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b"/>
          <a:lstStyle/>
          <a:p>
            <a:pPr eaLnBrk="1" hangingPunct="1">
              <a:defRPr/>
            </a:pPr>
            <a:r>
              <a:rPr lang="en-US" sz="4000" b="1" dirty="0">
                <a:cs typeface="+mj-cs"/>
              </a:rPr>
              <a:t>Three Parts</a:t>
            </a:r>
          </a:p>
        </p:txBody>
      </p:sp>
      <p:sp>
        <p:nvSpPr>
          <p:cNvPr id="110598" name="Rectangle 6">
            <a:extLst>
              <a:ext uri="{FF2B5EF4-FFF2-40B4-BE49-F238E27FC236}">
                <a16:creationId xmlns:a16="http://schemas.microsoft.com/office/drawing/2014/main" id="{8C1C42D1-22CA-2E4F-6C68-948F7F79E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981450"/>
            <a:ext cx="74580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lr>
                <a:srgbClr val="003549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344A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kumimoji="1" lang="en-US" altLang="en-US" dirty="0">
              <a:latin typeface="Tahoma" panose="020B0604030504040204" pitchFamily="34" charset="0"/>
            </a:endParaRPr>
          </a:p>
        </p:txBody>
      </p:sp>
      <p:sp>
        <p:nvSpPr>
          <p:cNvPr id="110599" name="Rectangle 7">
            <a:extLst>
              <a:ext uri="{FF2B5EF4-FFF2-40B4-BE49-F238E27FC236}">
                <a16:creationId xmlns:a16="http://schemas.microsoft.com/office/drawing/2014/main" id="{06D91F42-49CA-A324-49BB-325B26F5B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05400"/>
            <a:ext cx="32639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lr>
                <a:srgbClr val="003549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344A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kumimoji="1" lang="en-US" altLang="en-US" u="sng" dirty="0">
              <a:latin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0358AD-D82B-8A51-0DB2-FB1A1C186940}"/>
              </a:ext>
            </a:extLst>
          </p:cNvPr>
          <p:cNvSpPr txBox="1"/>
          <p:nvPr/>
        </p:nvSpPr>
        <p:spPr>
          <a:xfrm>
            <a:off x="76200" y="1600200"/>
            <a:ext cx="85428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+mn-lt"/>
                <a:cs typeface="+mj-cs"/>
              </a:rPr>
              <a:t>Part 1: The Big Picture: What Program Evaluation Is ….and Is Not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1" dirty="0">
              <a:latin typeface="+mn-lt"/>
              <a:cs typeface="+mj-cs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+mn-lt"/>
                <a:cs typeface="+mj-cs"/>
              </a:rPr>
              <a:t>Part 2: The ”Must Know” Things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1" dirty="0">
              <a:latin typeface="+mn-lt"/>
              <a:cs typeface="+mj-cs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+mn-lt"/>
                <a:cs typeface="+mj-cs"/>
              </a:rPr>
              <a:t>Part 3: Making An Evaluation Plan</a:t>
            </a:r>
            <a:endParaRPr lang="en-US" sz="3600" dirty="0">
              <a:latin typeface="+mn-lt"/>
            </a:endParaRPr>
          </a:p>
        </p:txBody>
      </p: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>
            <a:extLst>
              <a:ext uri="{FF2B5EF4-FFF2-40B4-BE49-F238E27FC236}">
                <a16:creationId xmlns:a16="http://schemas.microsoft.com/office/drawing/2014/main" id="{28ACD95A-7339-6A8E-9251-2022489070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Stakeholders </a:t>
            </a:r>
          </a:p>
        </p:txBody>
      </p:sp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CB7B9A90-EAA4-D950-9781-475A4317C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All are stakeholders, but not all need to be involved in the actual evaluation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Who should participate in the evaluation?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Who should be directly consulted?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Who should be just informed?</a:t>
            </a:r>
            <a:endParaRPr lang="is-IS" dirty="0"/>
          </a:p>
          <a:p>
            <a:pPr>
              <a:defRPr/>
            </a:pPr>
            <a:endParaRPr lang="is-IS" dirty="0"/>
          </a:p>
          <a:p>
            <a:pPr marL="0" indent="0" algn="ctr">
              <a:buFontTx/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>
            <a:extLst>
              <a:ext uri="{FF2B5EF4-FFF2-40B4-BE49-F238E27FC236}">
                <a16:creationId xmlns:a16="http://schemas.microsoft.com/office/drawing/2014/main" id="{78C9DC93-FF8E-E867-C7B9-0FB231E3C2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FM Food Donation Program</a:t>
            </a:r>
          </a:p>
        </p:txBody>
      </p:sp>
      <p:sp>
        <p:nvSpPr>
          <p:cNvPr id="74754" name="Content Placeholder 2">
            <a:extLst>
              <a:ext uri="{FF2B5EF4-FFF2-40B4-BE49-F238E27FC236}">
                <a16:creationId xmlns:a16="http://schemas.microsoft.com/office/drawing/2014/main" id="{A60DECB5-1079-17FE-51ED-6E57760A1D8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altLang="en-US"/>
              <a:t>Example: The TarHeelBoro Farmer’s Market Food Donation Program </a:t>
            </a:r>
          </a:p>
          <a:p>
            <a:pPr>
              <a:spcBef>
                <a:spcPct val="0"/>
              </a:spcBef>
            </a:pPr>
            <a:endParaRPr lang="en-US" altLang="en-US"/>
          </a:p>
          <a:p>
            <a:pPr>
              <a:spcBef>
                <a:spcPct val="0"/>
              </a:spcBef>
            </a:pPr>
            <a:endParaRPr lang="en-US" altLang="en-US"/>
          </a:p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>
            <a:extLst>
              <a:ext uri="{FF2B5EF4-FFF2-40B4-BE49-F238E27FC236}">
                <a16:creationId xmlns:a16="http://schemas.microsoft.com/office/drawing/2014/main" id="{AD97ACAA-473B-8649-B623-1C7E9F9518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FM Food Donation Program</a:t>
            </a:r>
          </a:p>
        </p:txBody>
      </p:sp>
      <p:sp>
        <p:nvSpPr>
          <p:cNvPr id="76802" name="Content Placeholder 2">
            <a:extLst>
              <a:ext uri="{FF2B5EF4-FFF2-40B4-BE49-F238E27FC236}">
                <a16:creationId xmlns:a16="http://schemas.microsoft.com/office/drawing/2014/main" id="{BC3555EC-1989-15F0-824B-EDC184ABFD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altLang="en-US"/>
              <a:t>Farmers</a:t>
            </a:r>
          </a:p>
          <a:p>
            <a:pPr>
              <a:spcBef>
                <a:spcPct val="0"/>
              </a:spcBef>
            </a:pPr>
            <a:endParaRPr lang="en-US" altLang="en-US"/>
          </a:p>
          <a:p>
            <a:pPr>
              <a:spcBef>
                <a:spcPct val="0"/>
              </a:spcBef>
            </a:pPr>
            <a:endParaRPr lang="en-US" altLang="en-US"/>
          </a:p>
          <a:p>
            <a:pPr>
              <a:spcBef>
                <a:spcPct val="0"/>
              </a:spcBef>
            </a:pPr>
            <a:endParaRPr lang="en-US" altLang="en-US"/>
          </a:p>
        </p:txBody>
      </p:sp>
      <p:pic>
        <p:nvPicPr>
          <p:cNvPr id="76804" name="Picture 1">
            <a:extLst>
              <a:ext uri="{FF2B5EF4-FFF2-40B4-BE49-F238E27FC236}">
                <a16:creationId xmlns:a16="http://schemas.microsoft.com/office/drawing/2014/main" id="{5A6E38BA-C2EA-0E42-29E5-5DEB5A9F5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00200"/>
            <a:ext cx="5584825" cy="418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>
            <a:extLst>
              <a:ext uri="{FF2B5EF4-FFF2-40B4-BE49-F238E27FC236}">
                <a16:creationId xmlns:a16="http://schemas.microsoft.com/office/drawing/2014/main" id="{376887DD-BFD7-44A0-C3C7-E9158E2F92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FM Food Donation Program</a:t>
            </a:r>
          </a:p>
        </p:txBody>
      </p:sp>
      <p:sp>
        <p:nvSpPr>
          <p:cNvPr id="78850" name="Content Placeholder 2">
            <a:extLst>
              <a:ext uri="{FF2B5EF4-FFF2-40B4-BE49-F238E27FC236}">
                <a16:creationId xmlns:a16="http://schemas.microsoft.com/office/drawing/2014/main" id="{DB853037-CCBF-13C8-800D-A049EBBE9E0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altLang="en-US"/>
              <a:t>Direct donors</a:t>
            </a:r>
          </a:p>
          <a:p>
            <a:pPr>
              <a:spcBef>
                <a:spcPct val="0"/>
              </a:spcBef>
            </a:pPr>
            <a:endParaRPr lang="en-US" altLang="en-US"/>
          </a:p>
          <a:p>
            <a:pPr>
              <a:spcBef>
                <a:spcPct val="0"/>
              </a:spcBef>
            </a:pPr>
            <a:endParaRPr lang="en-US" altLang="en-US"/>
          </a:p>
          <a:p>
            <a:pPr>
              <a:spcBef>
                <a:spcPct val="0"/>
              </a:spcBef>
            </a:pPr>
            <a:endParaRPr lang="en-US" altLang="en-US"/>
          </a:p>
        </p:txBody>
      </p:sp>
      <p:pic>
        <p:nvPicPr>
          <p:cNvPr id="78852" name="Picture 1">
            <a:extLst>
              <a:ext uri="{FF2B5EF4-FFF2-40B4-BE49-F238E27FC236}">
                <a16:creationId xmlns:a16="http://schemas.microsoft.com/office/drawing/2014/main" id="{FB9BED4D-518E-6CA5-C4F3-6CAC1028A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1662113"/>
            <a:ext cx="5689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>
            <a:extLst>
              <a:ext uri="{FF2B5EF4-FFF2-40B4-BE49-F238E27FC236}">
                <a16:creationId xmlns:a16="http://schemas.microsoft.com/office/drawing/2014/main" id="{E55F4CA2-0F63-B230-9A9D-D429B12036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FM Food Donation Program</a:t>
            </a:r>
          </a:p>
        </p:txBody>
      </p:sp>
      <p:sp>
        <p:nvSpPr>
          <p:cNvPr id="80898" name="Content Placeholder 2">
            <a:extLst>
              <a:ext uri="{FF2B5EF4-FFF2-40B4-BE49-F238E27FC236}">
                <a16:creationId xmlns:a16="http://schemas.microsoft.com/office/drawing/2014/main" id="{5C0B4690-DE8B-B3F2-3793-BB66BCBA84B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altLang="en-US"/>
              <a:t>Potential Funders</a:t>
            </a:r>
          </a:p>
          <a:p>
            <a:pPr>
              <a:spcBef>
                <a:spcPct val="0"/>
              </a:spcBef>
            </a:pPr>
            <a:endParaRPr lang="en-US" altLang="en-US"/>
          </a:p>
          <a:p>
            <a:pPr>
              <a:spcBef>
                <a:spcPct val="0"/>
              </a:spcBef>
            </a:pPr>
            <a:endParaRPr lang="en-US" altLang="en-US"/>
          </a:p>
          <a:p>
            <a:pPr>
              <a:spcBef>
                <a:spcPct val="0"/>
              </a:spcBef>
            </a:pPr>
            <a:endParaRPr lang="en-US" altLang="en-US"/>
          </a:p>
        </p:txBody>
      </p:sp>
      <p:pic>
        <p:nvPicPr>
          <p:cNvPr id="80900" name="Picture 1">
            <a:extLst>
              <a:ext uri="{FF2B5EF4-FFF2-40B4-BE49-F238E27FC236}">
                <a16:creationId xmlns:a16="http://schemas.microsoft.com/office/drawing/2014/main" id="{32F9B53A-9508-6BF3-0DCD-22CFFCDB7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8" y="2286000"/>
            <a:ext cx="5051425" cy="335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>
            <a:extLst>
              <a:ext uri="{FF2B5EF4-FFF2-40B4-BE49-F238E27FC236}">
                <a16:creationId xmlns:a16="http://schemas.microsoft.com/office/drawing/2014/main" id="{75F14F1A-D070-F660-DAE4-9674AC97DD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FM Food Donation Program</a:t>
            </a:r>
          </a:p>
        </p:txBody>
      </p:sp>
      <p:sp>
        <p:nvSpPr>
          <p:cNvPr id="82946" name="Content Placeholder 2">
            <a:extLst>
              <a:ext uri="{FF2B5EF4-FFF2-40B4-BE49-F238E27FC236}">
                <a16:creationId xmlns:a16="http://schemas.microsoft.com/office/drawing/2014/main" id="{CA7EDFEC-CA35-CAE5-86F1-EC19A103AB8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14488"/>
            <a:ext cx="8229600" cy="4329112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/>
              <a:t>Potential Regulators</a:t>
            </a:r>
          </a:p>
          <a:p>
            <a:pPr>
              <a:spcBef>
                <a:spcPct val="0"/>
              </a:spcBef>
            </a:pPr>
            <a:endParaRPr lang="en-US" altLang="en-US"/>
          </a:p>
          <a:p>
            <a:pPr>
              <a:spcBef>
                <a:spcPct val="0"/>
              </a:spcBef>
            </a:pPr>
            <a:endParaRPr lang="en-US" altLang="en-US"/>
          </a:p>
          <a:p>
            <a:pPr>
              <a:spcBef>
                <a:spcPct val="0"/>
              </a:spcBef>
            </a:pPr>
            <a:endParaRPr lang="en-US" altLang="en-US"/>
          </a:p>
        </p:txBody>
      </p:sp>
      <p:pic>
        <p:nvPicPr>
          <p:cNvPr id="82948" name="Picture 2">
            <a:extLst>
              <a:ext uri="{FF2B5EF4-FFF2-40B4-BE49-F238E27FC236}">
                <a16:creationId xmlns:a16="http://schemas.microsoft.com/office/drawing/2014/main" id="{546A1DCE-C679-E178-D181-EA15A8526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286000"/>
            <a:ext cx="5173663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3D9BAD4E-A8E3-6086-EC8E-61DB2D014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Before you start, you should know</a:t>
            </a:r>
            <a:r>
              <a:rPr lang="is-IS" dirty="0"/>
              <a:t>….</a:t>
            </a:r>
          </a:p>
          <a:p>
            <a:pPr>
              <a:defRPr/>
            </a:pPr>
            <a:endParaRPr lang="is-IS" dirty="0"/>
          </a:p>
          <a:p>
            <a:pPr>
              <a:defRPr/>
            </a:pPr>
            <a:r>
              <a:rPr lang="is-IS" dirty="0"/>
              <a:t>Program’s history, growth, target audience</a:t>
            </a:r>
          </a:p>
          <a:p>
            <a:pPr>
              <a:defRPr/>
            </a:pPr>
            <a:endParaRPr lang="is-IS" dirty="0"/>
          </a:p>
          <a:p>
            <a:pPr>
              <a:defRPr/>
            </a:pPr>
            <a:r>
              <a:rPr lang="is-IS" u="sng" dirty="0"/>
              <a:t>The reason the evaluation is taking place</a:t>
            </a:r>
          </a:p>
          <a:p>
            <a:pPr>
              <a:defRPr/>
            </a:pPr>
            <a:endParaRPr lang="is-IS" u="sng" dirty="0"/>
          </a:p>
          <a:p>
            <a:pPr>
              <a:defRPr/>
            </a:pPr>
            <a:r>
              <a:rPr lang="is-IS" dirty="0"/>
              <a:t>How results will be used</a:t>
            </a:r>
            <a:endParaRPr lang="en-US" dirty="0"/>
          </a:p>
          <a:p>
            <a:pPr marL="0" indent="0" algn="ctr">
              <a:buFontTx/>
              <a:buNone/>
              <a:defRPr/>
            </a:pP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37BB97B-97DB-5F74-ED7F-574227F658E0}"/>
              </a:ext>
            </a:extLst>
          </p:cNvPr>
          <p:cNvSpPr txBox="1">
            <a:spLocks/>
          </p:cNvSpPr>
          <p:nvPr/>
        </p:nvSpPr>
        <p:spPr bwMode="auto">
          <a:xfrm>
            <a:off x="457200" y="304800"/>
            <a:ext cx="8229600" cy="949325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344A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344A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344A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344A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344A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344A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344A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344A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344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altLang="en-US" kern="0" dirty="0"/>
              <a:t>Additional Important Context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73F3A869-A83D-ADD7-746B-E30D292E1B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924800" cy="1066800"/>
          </a:xfrm>
        </p:spPr>
        <p:txBody>
          <a:bodyPr lIns="90488" tIns="44450" rIns="90488" bIns="44450" anchor="b"/>
          <a:lstStyle/>
          <a:p>
            <a:pPr eaLnBrk="1" hangingPunct="1"/>
            <a:r>
              <a:rPr lang="en-US" altLang="en-US" sz="4000" b="1" dirty="0"/>
              <a:t> The “Must Know” Things</a:t>
            </a: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05FCCCED-9D1B-EA3C-7EC3-2CE64C196C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676400"/>
            <a:ext cx="7620000" cy="1752600"/>
          </a:xfrm>
        </p:spPr>
        <p:txBody>
          <a:bodyPr lIns="90488" tIns="44450" rIns="90488" bIns="44450"/>
          <a:lstStyle/>
          <a:p>
            <a:pPr eaLnBrk="1" hangingPunct="1"/>
            <a:r>
              <a:rPr lang="en-US" altLang="en-US" dirty="0"/>
              <a:t>Context</a:t>
            </a:r>
          </a:p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Agreed-upon goals, outputs, outcomes</a:t>
            </a:r>
          </a:p>
          <a:p>
            <a:pPr eaLnBrk="1" hangingPunct="1"/>
            <a:r>
              <a:rPr lang="en-US" altLang="en-US" dirty="0"/>
              <a:t>Criteria and standards</a:t>
            </a:r>
          </a:p>
          <a:p>
            <a:pPr eaLnBrk="1" hangingPunct="1"/>
            <a:r>
              <a:rPr lang="en-US" altLang="en-US" dirty="0"/>
              <a:t>Evidence to be used and how to get it</a:t>
            </a:r>
          </a:p>
          <a:p>
            <a:pPr eaLnBrk="1" hangingPunct="1"/>
            <a:r>
              <a:rPr lang="en-US" altLang="en-US" dirty="0"/>
              <a:t>Limits</a:t>
            </a:r>
          </a:p>
          <a:p>
            <a:pPr marL="0" indent="0" eaLnBrk="1" hangingPunct="1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388217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73F3A869-A83D-ADD7-746B-E30D292E1B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924800" cy="1066800"/>
          </a:xfrm>
        </p:spPr>
        <p:txBody>
          <a:bodyPr lIns="90488" tIns="44450" rIns="90488" bIns="44450" anchor="b"/>
          <a:lstStyle/>
          <a:p>
            <a:pPr eaLnBrk="1" hangingPunct="1"/>
            <a:r>
              <a:rPr lang="en-US" altLang="en-US" sz="4000" b="1" dirty="0"/>
              <a:t> The “Must Know” Things</a:t>
            </a: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05FCCCED-9D1B-EA3C-7EC3-2CE64C196C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676399"/>
            <a:ext cx="3505200" cy="3900055"/>
          </a:xfrm>
        </p:spPr>
        <p:txBody>
          <a:bodyPr lIns="90488" tIns="44450" rIns="90488" bIns="44450"/>
          <a:lstStyle/>
          <a:p>
            <a:pPr eaLnBrk="1" hangingPunct="1"/>
            <a:r>
              <a:rPr lang="en-US" altLang="en-US" dirty="0"/>
              <a:t>Context</a:t>
            </a:r>
          </a:p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Agreed-upon goals, outputs, outcomes – what is success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BC0F23DB-4AA7-011E-E84D-842C2D6B9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1873826"/>
            <a:ext cx="4870382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995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73F3A869-A83D-ADD7-746B-E30D292E1B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924800" cy="1066800"/>
          </a:xfrm>
        </p:spPr>
        <p:txBody>
          <a:bodyPr lIns="90488" tIns="44450" rIns="90488" bIns="44450" anchor="b"/>
          <a:lstStyle/>
          <a:p>
            <a:pPr eaLnBrk="1" hangingPunct="1"/>
            <a:r>
              <a:rPr lang="en-US" altLang="en-US" sz="4000" b="1" dirty="0"/>
              <a:t> The “Must Know” Things</a:t>
            </a: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05FCCCED-9D1B-EA3C-7EC3-2CE64C196C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676400"/>
            <a:ext cx="7620000" cy="1752600"/>
          </a:xfrm>
        </p:spPr>
        <p:txBody>
          <a:bodyPr lIns="90488" tIns="44450" rIns="90488" bIns="44450"/>
          <a:lstStyle/>
          <a:p>
            <a:pPr eaLnBrk="1" hangingPunct="1"/>
            <a:r>
              <a:rPr lang="en-US" altLang="en-US" dirty="0"/>
              <a:t>Context</a:t>
            </a:r>
          </a:p>
          <a:p>
            <a:pPr eaLnBrk="1" hangingPunct="1"/>
            <a:r>
              <a:rPr lang="en-US" altLang="en-US" dirty="0"/>
              <a:t>Agreed-upon goals, outputs, outcomes</a:t>
            </a:r>
          </a:p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Criteria and standards</a:t>
            </a:r>
          </a:p>
          <a:p>
            <a:pPr eaLnBrk="1" hangingPunct="1"/>
            <a:r>
              <a:rPr lang="en-US" altLang="en-US" dirty="0"/>
              <a:t>Evidence to be used and how to get it</a:t>
            </a:r>
          </a:p>
          <a:p>
            <a:pPr eaLnBrk="1" hangingPunct="1"/>
            <a:r>
              <a:rPr lang="en-US" altLang="en-US" dirty="0"/>
              <a:t>Limits</a:t>
            </a:r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014248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C52867E0-3811-65CE-0706-14148A2C6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5177A7E8-7CFF-E9E6-D612-E80FE20A35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b"/>
          <a:lstStyle/>
          <a:p>
            <a:pPr eaLnBrk="1" hangingPunct="1">
              <a:defRPr/>
            </a:pPr>
            <a:r>
              <a:rPr lang="en-US" sz="4000" b="1" dirty="0">
                <a:cs typeface="+mj-cs"/>
              </a:rPr>
              <a:t>Part 1</a:t>
            </a:r>
          </a:p>
        </p:txBody>
      </p:sp>
      <p:sp>
        <p:nvSpPr>
          <p:cNvPr id="110598" name="Rectangle 6">
            <a:extLst>
              <a:ext uri="{FF2B5EF4-FFF2-40B4-BE49-F238E27FC236}">
                <a16:creationId xmlns:a16="http://schemas.microsoft.com/office/drawing/2014/main" id="{1DD664E1-4BCB-D0CA-70C0-6C06292E7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981450"/>
            <a:ext cx="74580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lr>
                <a:srgbClr val="003549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344A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kumimoji="1" lang="en-US" altLang="en-US" dirty="0">
              <a:latin typeface="Tahoma" panose="020B0604030504040204" pitchFamily="34" charset="0"/>
            </a:endParaRPr>
          </a:p>
        </p:txBody>
      </p:sp>
      <p:sp>
        <p:nvSpPr>
          <p:cNvPr id="110599" name="Rectangle 7">
            <a:extLst>
              <a:ext uri="{FF2B5EF4-FFF2-40B4-BE49-F238E27FC236}">
                <a16:creationId xmlns:a16="http://schemas.microsoft.com/office/drawing/2014/main" id="{E48F3081-14C2-373B-6773-EC2B509CF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05400"/>
            <a:ext cx="32639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lr>
                <a:srgbClr val="003549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344A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kumimoji="1" lang="en-US" altLang="en-US" u="sng" dirty="0">
              <a:latin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C0F144-8052-D084-34C5-B5C7D28C046F}"/>
              </a:ext>
            </a:extLst>
          </p:cNvPr>
          <p:cNvSpPr txBox="1"/>
          <p:nvPr/>
        </p:nvSpPr>
        <p:spPr>
          <a:xfrm>
            <a:off x="1516682" y="1997839"/>
            <a:ext cx="61106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n-lt"/>
                <a:cs typeface="+mj-cs"/>
              </a:rPr>
              <a:t>Big Picture:</a:t>
            </a:r>
          </a:p>
          <a:p>
            <a:pPr algn="ctr"/>
            <a:endParaRPr lang="en-US" sz="3600" b="1" dirty="0">
              <a:latin typeface="+mn-lt"/>
              <a:cs typeface="+mj-cs"/>
            </a:endParaRPr>
          </a:p>
          <a:p>
            <a:pPr algn="ctr"/>
            <a:r>
              <a:rPr lang="en-US" sz="3600" b="1" dirty="0">
                <a:latin typeface="+mn-lt"/>
                <a:cs typeface="+mj-cs"/>
              </a:rPr>
              <a:t>What Program Evaluation Is </a:t>
            </a:r>
          </a:p>
          <a:p>
            <a:pPr algn="ctr"/>
            <a:r>
              <a:rPr lang="en-US" sz="3600" b="1" dirty="0">
                <a:latin typeface="+mn-lt"/>
                <a:cs typeface="+mj-cs"/>
              </a:rPr>
              <a:t>….and Is Not</a:t>
            </a:r>
            <a:endParaRPr lang="en-U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0463075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73F3A869-A83D-ADD7-746B-E30D292E1B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924800" cy="1066800"/>
          </a:xfrm>
        </p:spPr>
        <p:txBody>
          <a:bodyPr lIns="90488" tIns="44450" rIns="90488" bIns="44450" anchor="b"/>
          <a:lstStyle/>
          <a:p>
            <a:pPr eaLnBrk="1" hangingPunct="1"/>
            <a:r>
              <a:rPr lang="en-US" altLang="en-US" sz="4000" b="1" dirty="0"/>
              <a:t> The “Must Know” Things</a:t>
            </a: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05FCCCED-9D1B-EA3C-7EC3-2CE64C196C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600201"/>
            <a:ext cx="3810000" cy="3976254"/>
          </a:xfrm>
        </p:spPr>
        <p:txBody>
          <a:bodyPr lIns="90488" tIns="44450" rIns="90488" bIns="44450"/>
          <a:lstStyle/>
          <a:p>
            <a:pPr eaLnBrk="1" hangingPunct="1"/>
            <a:r>
              <a:rPr lang="en-US" altLang="en-US" dirty="0"/>
              <a:t>Context</a:t>
            </a:r>
          </a:p>
          <a:p>
            <a:pPr eaLnBrk="1" hangingPunct="1"/>
            <a:r>
              <a:rPr lang="en-US" altLang="en-US" dirty="0"/>
              <a:t>Agreed-upon goals, outputs, outcomes</a:t>
            </a:r>
          </a:p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Criteria and Standards: what and how much</a:t>
            </a:r>
          </a:p>
        </p:txBody>
      </p:sp>
      <p:pic>
        <p:nvPicPr>
          <p:cNvPr id="4098" name="Picture 2" descr="20150827-NRCS-LSC-0077 | Pajaro Valley Water Management Agen… | Flickr">
            <a:extLst>
              <a:ext uri="{FF2B5EF4-FFF2-40B4-BE49-F238E27FC236}">
                <a16:creationId xmlns:a16="http://schemas.microsoft.com/office/drawing/2014/main" id="{7378FAB1-22B1-2997-9983-5D2B7AEBE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258" y="2247900"/>
            <a:ext cx="2740127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135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73F3A869-A83D-ADD7-746B-E30D292E1B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924800" cy="1066800"/>
          </a:xfrm>
        </p:spPr>
        <p:txBody>
          <a:bodyPr lIns="90488" tIns="44450" rIns="90488" bIns="44450" anchor="b"/>
          <a:lstStyle/>
          <a:p>
            <a:pPr eaLnBrk="1" hangingPunct="1"/>
            <a:r>
              <a:rPr lang="en-US" altLang="en-US" sz="4000" b="1" dirty="0"/>
              <a:t> The “Must Know” Things</a:t>
            </a: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05FCCCED-9D1B-EA3C-7EC3-2CE64C196C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676400"/>
            <a:ext cx="7620000" cy="1752600"/>
          </a:xfrm>
        </p:spPr>
        <p:txBody>
          <a:bodyPr lIns="90488" tIns="44450" rIns="90488" bIns="44450"/>
          <a:lstStyle/>
          <a:p>
            <a:pPr eaLnBrk="1" hangingPunct="1"/>
            <a:r>
              <a:rPr lang="en-US" altLang="en-US" dirty="0"/>
              <a:t>Context</a:t>
            </a:r>
          </a:p>
          <a:p>
            <a:pPr eaLnBrk="1" hangingPunct="1"/>
            <a:r>
              <a:rPr lang="en-US" altLang="en-US" dirty="0"/>
              <a:t>Agreed-upon goals, outputs, outcomes</a:t>
            </a:r>
          </a:p>
          <a:p>
            <a:pPr eaLnBrk="1" hangingPunct="1"/>
            <a:r>
              <a:rPr lang="en-US" altLang="en-US" dirty="0"/>
              <a:t>Criteria and standards</a:t>
            </a:r>
          </a:p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Evidence to be used and how to get it</a:t>
            </a:r>
          </a:p>
          <a:p>
            <a:pPr eaLnBrk="1" hangingPunct="1"/>
            <a:r>
              <a:rPr lang="en-US" altLang="en-US" dirty="0"/>
              <a:t>Limits</a:t>
            </a:r>
          </a:p>
          <a:p>
            <a:pPr eaLnBrk="1" hangingPunct="1"/>
            <a:endParaRPr lang="en-US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190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build="p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73F3A869-A83D-ADD7-746B-E30D292E1B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924800" cy="1066800"/>
          </a:xfrm>
        </p:spPr>
        <p:txBody>
          <a:bodyPr lIns="90488" tIns="44450" rIns="90488" bIns="44450" anchor="b"/>
          <a:lstStyle/>
          <a:p>
            <a:pPr eaLnBrk="1" hangingPunct="1"/>
            <a:r>
              <a:rPr lang="en-US" altLang="en-US" sz="4000" b="1" dirty="0"/>
              <a:t> The “Must Know” Things</a:t>
            </a: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05FCCCED-9D1B-EA3C-7EC3-2CE64C196C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676400"/>
            <a:ext cx="7620000" cy="1752600"/>
          </a:xfrm>
        </p:spPr>
        <p:txBody>
          <a:bodyPr lIns="90488" tIns="44450" rIns="90488" bIns="44450"/>
          <a:lstStyle/>
          <a:p>
            <a:pPr eaLnBrk="1" hangingPunct="1"/>
            <a:r>
              <a:rPr lang="en-US" altLang="en-US" dirty="0"/>
              <a:t>Context</a:t>
            </a:r>
          </a:p>
          <a:p>
            <a:pPr eaLnBrk="1" hangingPunct="1"/>
            <a:r>
              <a:rPr lang="en-US" altLang="en-US" dirty="0"/>
              <a:t>Agreed-upon goals, outputs, outcomes</a:t>
            </a:r>
          </a:p>
          <a:p>
            <a:pPr eaLnBrk="1" hangingPunct="1"/>
            <a:r>
              <a:rPr lang="en-US" altLang="en-US" dirty="0"/>
              <a:t>Criteria and standards</a:t>
            </a:r>
          </a:p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Evidence (data/information) to be used and how to get it </a:t>
            </a:r>
          </a:p>
          <a:p>
            <a:pPr eaLnBrk="1" hangingPunct="1"/>
            <a:r>
              <a:rPr lang="en-US" altLang="en-US" dirty="0"/>
              <a:t>Limits</a:t>
            </a:r>
          </a:p>
          <a:p>
            <a:pPr marL="0" indent="0" eaLnBrk="1" hangingPunct="1">
              <a:buNone/>
            </a:pPr>
            <a:endParaRPr lang="en-US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4404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C10D2F53-5E67-FCDF-B71E-BF6B03B756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1">
                <a:cs typeface="+mj-cs"/>
              </a:rPr>
              <a:t>How do people gather data?</a:t>
            </a:r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872B5D88-FABA-9616-1C12-0DAAB3B13A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762125"/>
            <a:ext cx="3124200" cy="4365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dirty="0">
                <a:cs typeface="+mn-cs"/>
              </a:rPr>
              <a:t>Surveys</a:t>
            </a:r>
          </a:p>
        </p:txBody>
      </p:sp>
      <p:sp>
        <p:nvSpPr>
          <p:cNvPr id="54275" name="Rectangle 4">
            <a:extLst>
              <a:ext uri="{FF2B5EF4-FFF2-40B4-BE49-F238E27FC236}">
                <a16:creationId xmlns:a16="http://schemas.microsoft.com/office/drawing/2014/main" id="{C61E6C82-CAB3-673B-7F7D-5318EB326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347913"/>
            <a:ext cx="3124200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3549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344A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/>
              <a:t>Interviews</a:t>
            </a:r>
            <a:r>
              <a:rPr lang="en-US" altLang="en-US" sz="2400"/>
              <a:t> </a:t>
            </a:r>
          </a:p>
        </p:txBody>
      </p:sp>
      <p:sp>
        <p:nvSpPr>
          <p:cNvPr id="54276" name="Rectangle 5">
            <a:extLst>
              <a:ext uri="{FF2B5EF4-FFF2-40B4-BE49-F238E27FC236}">
                <a16:creationId xmlns:a16="http://schemas.microsoft.com/office/drawing/2014/main" id="{642F9C04-8483-2499-C2C4-CE0D2F511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957513"/>
            <a:ext cx="8229600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3549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344A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/>
              <a:t>Documents – records, memos, numerical data</a:t>
            </a:r>
            <a:r>
              <a:rPr lang="en-US" altLang="en-US" sz="2400"/>
              <a:t> </a:t>
            </a:r>
          </a:p>
        </p:txBody>
      </p:sp>
      <p:sp>
        <p:nvSpPr>
          <p:cNvPr id="54277" name="Rectangle 6">
            <a:extLst>
              <a:ext uri="{FF2B5EF4-FFF2-40B4-BE49-F238E27FC236}">
                <a16:creationId xmlns:a16="http://schemas.microsoft.com/office/drawing/2014/main" id="{6E66111E-4314-553D-4315-8D4DCFC7F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586163"/>
            <a:ext cx="83058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3549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344A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/>
              <a:t>Case Studies/Comparison studies</a:t>
            </a:r>
          </a:p>
        </p:txBody>
      </p:sp>
      <p:sp>
        <p:nvSpPr>
          <p:cNvPr id="54278" name="Rectangle 7">
            <a:extLst>
              <a:ext uri="{FF2B5EF4-FFF2-40B4-BE49-F238E27FC236}">
                <a16:creationId xmlns:a16="http://schemas.microsoft.com/office/drawing/2014/main" id="{5BFA3F81-DA5F-E99C-D3BF-CB309453B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238625"/>
            <a:ext cx="8305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3549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344A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/>
              <a:t>Almost way is legitimate if done well, is acceptable to stakeholders and objective</a:t>
            </a:r>
          </a:p>
        </p:txBody>
      </p:sp>
      <p:pic>
        <p:nvPicPr>
          <p:cNvPr id="54279" name="Picture 2" descr="A stack of books&#10;&#10;Description automatically generated with low confidence">
            <a:extLst>
              <a:ext uri="{FF2B5EF4-FFF2-40B4-BE49-F238E27FC236}">
                <a16:creationId xmlns:a16="http://schemas.microsoft.com/office/drawing/2014/main" id="{9BB4235B-9476-C663-1343-E5F4FA83B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11275"/>
            <a:ext cx="14478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73F3A869-A83D-ADD7-746B-E30D292E1B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924800" cy="1066800"/>
          </a:xfrm>
        </p:spPr>
        <p:txBody>
          <a:bodyPr lIns="90488" tIns="44450" rIns="90488" bIns="44450" anchor="b"/>
          <a:lstStyle/>
          <a:p>
            <a:pPr eaLnBrk="1" hangingPunct="1"/>
            <a:r>
              <a:rPr lang="en-US" altLang="en-US" sz="4000" b="1" dirty="0"/>
              <a:t> The “Must Know” Things</a:t>
            </a: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05FCCCED-9D1B-EA3C-7EC3-2CE64C196C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676400"/>
            <a:ext cx="7620000" cy="1752600"/>
          </a:xfrm>
        </p:spPr>
        <p:txBody>
          <a:bodyPr lIns="90488" tIns="44450" rIns="90488" bIns="44450"/>
          <a:lstStyle/>
          <a:p>
            <a:pPr eaLnBrk="1" hangingPunct="1"/>
            <a:r>
              <a:rPr lang="en-US" altLang="en-US" dirty="0"/>
              <a:t>Context</a:t>
            </a:r>
          </a:p>
          <a:p>
            <a:pPr eaLnBrk="1" hangingPunct="1"/>
            <a:r>
              <a:rPr lang="en-US" altLang="en-US" dirty="0"/>
              <a:t>Agreed-upon goals, outputs, outcomes</a:t>
            </a:r>
          </a:p>
          <a:p>
            <a:pPr eaLnBrk="1" hangingPunct="1"/>
            <a:r>
              <a:rPr lang="en-US" altLang="en-US" dirty="0"/>
              <a:t>Criteria and standards</a:t>
            </a:r>
          </a:p>
          <a:p>
            <a:pPr eaLnBrk="1" hangingPunct="1"/>
            <a:r>
              <a:rPr lang="en-US" altLang="en-US" dirty="0"/>
              <a:t>Evidence to be used and how to get it</a:t>
            </a:r>
          </a:p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Limits</a:t>
            </a:r>
          </a:p>
          <a:p>
            <a:pPr eaLnBrk="1" hangingPunct="1"/>
            <a:endParaRPr lang="en-US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9845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73F3A869-A83D-ADD7-746B-E30D292E1B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924800" cy="1066800"/>
          </a:xfrm>
        </p:spPr>
        <p:txBody>
          <a:bodyPr lIns="90488" tIns="44450" rIns="90488" bIns="44450" anchor="b"/>
          <a:lstStyle/>
          <a:p>
            <a:pPr eaLnBrk="1" hangingPunct="1"/>
            <a:r>
              <a:rPr lang="en-US" altLang="en-US" sz="4000" b="1" dirty="0"/>
              <a:t> The “Must Know” Things</a:t>
            </a: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05FCCCED-9D1B-EA3C-7EC3-2CE64C196C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676400"/>
            <a:ext cx="4191000" cy="1752600"/>
          </a:xfrm>
        </p:spPr>
        <p:txBody>
          <a:bodyPr lIns="90488" tIns="44450" rIns="90488" bIns="44450"/>
          <a:lstStyle/>
          <a:p>
            <a:pPr eaLnBrk="1" hangingPunct="1"/>
            <a:r>
              <a:rPr lang="en-US" altLang="en-US" dirty="0"/>
              <a:t>Context</a:t>
            </a:r>
          </a:p>
          <a:p>
            <a:pPr eaLnBrk="1" hangingPunct="1"/>
            <a:r>
              <a:rPr lang="en-US" altLang="en-US" dirty="0"/>
              <a:t>Agreed-upon goals, outputs, outcomes</a:t>
            </a:r>
          </a:p>
          <a:p>
            <a:pPr eaLnBrk="1" hangingPunct="1"/>
            <a:r>
              <a:rPr lang="en-US" altLang="en-US" dirty="0"/>
              <a:t>Criteria and standards</a:t>
            </a:r>
          </a:p>
          <a:p>
            <a:pPr eaLnBrk="1" hangingPunct="1"/>
            <a:r>
              <a:rPr lang="en-US" altLang="en-US" dirty="0"/>
              <a:t>Evidence used and how to get it</a:t>
            </a:r>
          </a:p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Limits – capacity…</a:t>
            </a:r>
          </a:p>
          <a:p>
            <a:pPr marL="0" indent="0" eaLnBrk="1" hangingPunct="1">
              <a:buNone/>
            </a:pPr>
            <a:endParaRPr lang="en-US" altLang="en-US" dirty="0"/>
          </a:p>
        </p:txBody>
      </p:sp>
      <p:pic>
        <p:nvPicPr>
          <p:cNvPr id="2" name="Picture 1" descr="A picture containing text, indoor, floor, desk&#10;&#10;Description automatically generated">
            <a:extLst>
              <a:ext uri="{FF2B5EF4-FFF2-40B4-BE49-F238E27FC236}">
                <a16:creationId xmlns:a16="http://schemas.microsoft.com/office/drawing/2014/main" id="{310FB2A8-0B49-9542-1F31-2CD508FC6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2133600"/>
            <a:ext cx="37338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434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build="p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DB5775D-A5B0-D4B8-5AB0-A56C9832E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5177DA9D-62B1-BA1A-6AB1-771018A4EA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b"/>
          <a:lstStyle/>
          <a:p>
            <a:pPr eaLnBrk="1" hangingPunct="1">
              <a:defRPr/>
            </a:pPr>
            <a:r>
              <a:rPr lang="en-US" sz="4000" b="1" dirty="0">
                <a:cs typeface="+mj-cs"/>
              </a:rPr>
              <a:t>Part 3</a:t>
            </a:r>
          </a:p>
        </p:txBody>
      </p:sp>
      <p:sp>
        <p:nvSpPr>
          <p:cNvPr id="110598" name="Rectangle 6">
            <a:extLst>
              <a:ext uri="{FF2B5EF4-FFF2-40B4-BE49-F238E27FC236}">
                <a16:creationId xmlns:a16="http://schemas.microsoft.com/office/drawing/2014/main" id="{6E2EE90C-EEBA-B9AB-DE7B-E16550C8E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981450"/>
            <a:ext cx="74580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lr>
                <a:srgbClr val="003549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344A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kumimoji="1" lang="en-US" altLang="en-US" dirty="0">
              <a:latin typeface="Tahoma" panose="020B0604030504040204" pitchFamily="34" charset="0"/>
            </a:endParaRPr>
          </a:p>
        </p:txBody>
      </p:sp>
      <p:sp>
        <p:nvSpPr>
          <p:cNvPr id="110599" name="Rectangle 7">
            <a:extLst>
              <a:ext uri="{FF2B5EF4-FFF2-40B4-BE49-F238E27FC236}">
                <a16:creationId xmlns:a16="http://schemas.microsoft.com/office/drawing/2014/main" id="{62395D4F-5D01-73CB-56E0-6D32B3DAC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05400"/>
            <a:ext cx="32639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lr>
                <a:srgbClr val="003549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344A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kumimoji="1" lang="en-US" altLang="en-US" u="sng" dirty="0">
              <a:latin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AAD185-E3A7-B7AC-DA89-1A5744D4F3FB}"/>
              </a:ext>
            </a:extLst>
          </p:cNvPr>
          <p:cNvSpPr txBox="1"/>
          <p:nvPr/>
        </p:nvSpPr>
        <p:spPr>
          <a:xfrm>
            <a:off x="1516682" y="2514600"/>
            <a:ext cx="6110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n-lt"/>
                <a:cs typeface="+mj-cs"/>
              </a:rPr>
              <a:t>Program Theory/Logic Models</a:t>
            </a:r>
            <a:endParaRPr lang="en-U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475609"/>
      </p:ext>
    </p:extLst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2672CA3A-EAE8-EE5D-4E4B-5703AA1E2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11FB63D5-6D7B-9C21-F535-EE15FF7E7E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1" dirty="0">
                <a:cs typeface="+mj-cs"/>
              </a:rPr>
              <a:t>Steps in Outlining Program Theory/Logic Model</a:t>
            </a:r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8A94F7E8-BC6C-B7DD-672E-B6A64CA9C4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8153400" cy="685800"/>
          </a:xfrm>
        </p:spPr>
        <p:txBody>
          <a:bodyPr/>
          <a:lstStyle/>
          <a:p>
            <a:pPr eaLnBrk="1" hangingPunct="1"/>
            <a:r>
              <a:rPr lang="en-US" altLang="en-US" sz="2400"/>
              <a:t>What is program supposed to do and what results are expected?  Outline theory of how program addresses need.</a:t>
            </a:r>
          </a:p>
          <a:p>
            <a:pPr eaLnBrk="1" hangingPunct="1"/>
            <a:endParaRPr lang="en-US" altLang="en-US" sz="2400"/>
          </a:p>
          <a:p>
            <a:pPr eaLnBrk="1" hangingPunct="1"/>
            <a:endParaRPr lang="en-US" altLang="en-US" sz="2400"/>
          </a:p>
        </p:txBody>
      </p:sp>
      <p:sp>
        <p:nvSpPr>
          <p:cNvPr id="113669" name="Rectangle 5">
            <a:extLst>
              <a:ext uri="{FF2B5EF4-FFF2-40B4-BE49-F238E27FC236}">
                <a16:creationId xmlns:a16="http://schemas.microsoft.com/office/drawing/2014/main" id="{18898B79-AD69-D340-7307-89E73FAED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124200"/>
            <a:ext cx="8153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3549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344A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/>
              <a:t>Talk with stakeholders, get materials, articulate and question assumptions</a:t>
            </a:r>
          </a:p>
        </p:txBody>
      </p:sp>
      <p:sp>
        <p:nvSpPr>
          <p:cNvPr id="113670" name="Rectangle 6">
            <a:extLst>
              <a:ext uri="{FF2B5EF4-FFF2-40B4-BE49-F238E27FC236}">
                <a16:creationId xmlns:a16="http://schemas.microsoft.com/office/drawing/2014/main" id="{2BD9535A-F642-93CE-4890-99CFD613E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1910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3549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344A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/>
              <a:t>I.D.’s the links between theory and program goals/objectives/ implementation</a:t>
            </a:r>
          </a:p>
          <a:p>
            <a:pPr eaLnBrk="1" hangingPunct="1"/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32412727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7" grpId="0" build="p" autoUpdateAnimBg="0"/>
      <p:bldP spid="113669" grpId="0" autoUpdateAnimBg="0"/>
      <p:bldP spid="113670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26D7E9FE-5E33-6CA7-C9E9-83B59DA165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1" dirty="0">
                <a:cs typeface="+mj-cs"/>
              </a:rPr>
              <a:t>Steps in Outlining Program Theory/Logic Model</a:t>
            </a:r>
          </a:p>
        </p:txBody>
      </p:sp>
      <p:sp>
        <p:nvSpPr>
          <p:cNvPr id="113670" name="Rectangle 6">
            <a:extLst>
              <a:ext uri="{FF2B5EF4-FFF2-40B4-BE49-F238E27FC236}">
                <a16:creationId xmlns:a16="http://schemas.microsoft.com/office/drawing/2014/main" id="{73F4196C-9CC5-A491-32CD-B038F7315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1910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3549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344A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2400"/>
          </a:p>
        </p:txBody>
      </p:sp>
      <p:pic>
        <p:nvPicPr>
          <p:cNvPr id="30723" name="Picture 2">
            <a:extLst>
              <a:ext uri="{FF2B5EF4-FFF2-40B4-BE49-F238E27FC236}">
                <a16:creationId xmlns:a16="http://schemas.microsoft.com/office/drawing/2014/main" id="{3E817862-4356-D925-D551-D4E51AC32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7713"/>
            <a:ext cx="9144000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0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25AB0544-AD1E-EE2A-D4CC-3AB6E30EAE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1" dirty="0">
                <a:cs typeface="+mj-cs"/>
              </a:rPr>
              <a:t>Steps in Outlining Program Theory/Logic Model</a:t>
            </a:r>
          </a:p>
        </p:txBody>
      </p:sp>
      <p:sp>
        <p:nvSpPr>
          <p:cNvPr id="113670" name="Rectangle 6">
            <a:extLst>
              <a:ext uri="{FF2B5EF4-FFF2-40B4-BE49-F238E27FC236}">
                <a16:creationId xmlns:a16="http://schemas.microsoft.com/office/drawing/2014/main" id="{E3140F33-A631-D00B-F441-21E4284E9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1910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3549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344A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2400"/>
          </a:p>
        </p:txBody>
      </p:sp>
      <p:pic>
        <p:nvPicPr>
          <p:cNvPr id="31747" name="Picture 2">
            <a:extLst>
              <a:ext uri="{FF2B5EF4-FFF2-40B4-BE49-F238E27FC236}">
                <a16:creationId xmlns:a16="http://schemas.microsoft.com/office/drawing/2014/main" id="{CC18D041-732A-7F31-5924-4D214765B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6625"/>
            <a:ext cx="9144000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2">
            <a:extLst>
              <a:ext uri="{FF2B5EF4-FFF2-40B4-BE49-F238E27FC236}">
                <a16:creationId xmlns:a16="http://schemas.microsoft.com/office/drawing/2014/main" id="{2D266112-E288-388A-28D5-A12772243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9144000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0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F051002-68FE-FA4D-2DC8-ADDA98F5C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AB96F70D-A83D-998F-BCDE-2FED7A7F97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b"/>
          <a:lstStyle/>
          <a:p>
            <a:pPr eaLnBrk="1" hangingPunct="1">
              <a:defRPr/>
            </a:pPr>
            <a:r>
              <a:rPr lang="en-US" sz="4000" b="1" dirty="0">
                <a:cs typeface="+mj-cs"/>
              </a:rPr>
              <a:t>What Program Evaluation Is Not</a:t>
            </a:r>
          </a:p>
        </p:txBody>
      </p:sp>
      <p:sp>
        <p:nvSpPr>
          <p:cNvPr id="110598" name="Rectangle 6">
            <a:extLst>
              <a:ext uri="{FF2B5EF4-FFF2-40B4-BE49-F238E27FC236}">
                <a16:creationId xmlns:a16="http://schemas.microsoft.com/office/drawing/2014/main" id="{16CE4EE5-3E2B-EACA-8177-9AEAB5943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981450"/>
            <a:ext cx="74580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lr>
                <a:srgbClr val="003549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344A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kumimoji="1" lang="en-US" altLang="en-US" dirty="0">
              <a:latin typeface="Tahoma" panose="020B0604030504040204" pitchFamily="34" charset="0"/>
            </a:endParaRPr>
          </a:p>
        </p:txBody>
      </p:sp>
      <p:sp>
        <p:nvSpPr>
          <p:cNvPr id="110599" name="Rectangle 7">
            <a:extLst>
              <a:ext uri="{FF2B5EF4-FFF2-40B4-BE49-F238E27FC236}">
                <a16:creationId xmlns:a16="http://schemas.microsoft.com/office/drawing/2014/main" id="{40D2F273-4197-9993-DC97-69C278A2C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05400"/>
            <a:ext cx="32639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lr>
                <a:srgbClr val="003549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344A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kumimoji="1" lang="en-US" altLang="en-US" u="sng" dirty="0">
              <a:latin typeface="Tahoma" panose="020B0604030504040204" pitchFamily="34" charset="0"/>
            </a:endParaRPr>
          </a:p>
        </p:txBody>
      </p:sp>
      <p:sp>
        <p:nvSpPr>
          <p:cNvPr id="21509" name="Rectangle 9">
            <a:extLst>
              <a:ext uri="{FF2B5EF4-FFF2-40B4-BE49-F238E27FC236}">
                <a16:creationId xmlns:a16="http://schemas.microsoft.com/office/drawing/2014/main" id="{10ED08C1-9713-7582-6EC3-61472958D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147888"/>
            <a:ext cx="7620000" cy="23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549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344A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kumimoji="1" lang="en-US" altLang="en-US" dirty="0">
                <a:latin typeface="Tahoma" panose="020B0604030504040204" pitchFamily="34" charset="0"/>
              </a:rPr>
              <a:t> Financial Reporting</a:t>
            </a:r>
          </a:p>
          <a:p>
            <a:pPr eaLnBrk="1" hangingPunct="1"/>
            <a:r>
              <a:rPr kumimoji="1" lang="en-US" altLang="en-US" dirty="0">
                <a:latin typeface="Tahoma" panose="020B0604030504040204" pitchFamily="34" charset="0"/>
              </a:rPr>
              <a:t> Financial Auditing</a:t>
            </a:r>
          </a:p>
          <a:p>
            <a:pPr eaLnBrk="1" hangingPunct="1"/>
            <a:r>
              <a:rPr kumimoji="1" lang="en-US" altLang="en-US" dirty="0">
                <a:latin typeface="Tahoma" panose="020B0604030504040204" pitchFamily="34" charset="0"/>
              </a:rPr>
              <a:t> Annual Progress Reports</a:t>
            </a:r>
          </a:p>
          <a:p>
            <a:pPr eaLnBrk="1" hangingPunct="1"/>
            <a:r>
              <a:rPr kumimoji="1" lang="en-US" altLang="en-US" dirty="0">
                <a:latin typeface="Tahoma" panose="020B0604030504040204" pitchFamily="34" charset="0"/>
              </a:rPr>
              <a:t> Other?</a:t>
            </a:r>
          </a:p>
        </p:txBody>
      </p:sp>
      <p:sp>
        <p:nvSpPr>
          <p:cNvPr id="21510" name="Rectangle 10">
            <a:extLst>
              <a:ext uri="{FF2B5EF4-FFF2-40B4-BE49-F238E27FC236}">
                <a16:creationId xmlns:a16="http://schemas.microsoft.com/office/drawing/2014/main" id="{D50DF665-2483-BD48-56AC-5E38A1F7D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490663"/>
            <a:ext cx="53485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549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344A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kumimoji="1" lang="en-US" altLang="en-US" dirty="0">
                <a:latin typeface="Tahoma" panose="020B0604030504040204" pitchFamily="34" charset="0"/>
              </a:rPr>
              <a:t> Performance Measurement</a:t>
            </a:r>
          </a:p>
        </p:txBody>
      </p:sp>
    </p:spTree>
    <p:extLst>
      <p:ext uri="{BB962C8B-B14F-4D97-AF65-F5344CB8AC3E}">
        <p14:creationId xmlns:p14="http://schemas.microsoft.com/office/powerpoint/2010/main" val="2268680096"/>
      </p:ext>
    </p:extLst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76F453A9-6C57-F27B-DB74-1ADDAA5D39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1" dirty="0">
                <a:cs typeface="+mj-cs"/>
              </a:rPr>
              <a:t>Steps in Outlining Program Theory/Logic Model</a:t>
            </a:r>
          </a:p>
        </p:txBody>
      </p:sp>
      <p:sp>
        <p:nvSpPr>
          <p:cNvPr id="113670" name="Rectangle 6">
            <a:extLst>
              <a:ext uri="{FF2B5EF4-FFF2-40B4-BE49-F238E27FC236}">
                <a16:creationId xmlns:a16="http://schemas.microsoft.com/office/drawing/2014/main" id="{F556D0E3-AA5F-448E-52CC-6D4D3B6D6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1910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3549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344A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2400"/>
          </a:p>
        </p:txBody>
      </p:sp>
      <p:pic>
        <p:nvPicPr>
          <p:cNvPr id="32771" name="Picture 2">
            <a:extLst>
              <a:ext uri="{FF2B5EF4-FFF2-40B4-BE49-F238E27FC236}">
                <a16:creationId xmlns:a16="http://schemas.microsoft.com/office/drawing/2014/main" id="{3C61FF26-6A6B-1237-35CF-609BC03BD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6625"/>
            <a:ext cx="9144000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>
            <a:extLst>
              <a:ext uri="{FF2B5EF4-FFF2-40B4-BE49-F238E27FC236}">
                <a16:creationId xmlns:a16="http://schemas.microsoft.com/office/drawing/2014/main" id="{6C732A59-1A02-28AF-D825-1AFBF361E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8663"/>
            <a:ext cx="9144000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0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>
            <a:extLst>
              <a:ext uri="{FF2B5EF4-FFF2-40B4-BE49-F238E27FC236}">
                <a16:creationId xmlns:a16="http://schemas.microsoft.com/office/drawing/2014/main" id="{CB886407-B000-ECDF-76C4-F7558487D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124200"/>
            <a:ext cx="838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3549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344A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buFontTx/>
              <a:buChar char="•"/>
            </a:pPr>
            <a:endParaRPr lang="en-US" altLang="en-US" sz="3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2F7E62-AEA5-D401-1583-31735FFBE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9298" y="779093"/>
            <a:ext cx="9782595" cy="5088307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635350F6-5AE0-5F19-4C51-E3D7F147F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7090AA2E-BD6D-6B40-69C8-DC9291A9D8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1" dirty="0">
                <a:cs typeface="+mj-cs"/>
              </a:rPr>
              <a:t>Logic Model Practice</a:t>
            </a:r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324BF4F5-8613-D97D-CCAD-940E8FC518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8153400" cy="685800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Name two inputs/resources ($, people, time)</a:t>
            </a:r>
          </a:p>
          <a:p>
            <a:pPr eaLnBrk="1" hangingPunct="1"/>
            <a:endParaRPr lang="en-US" altLang="en-US" sz="2400" dirty="0"/>
          </a:p>
          <a:p>
            <a:pPr eaLnBrk="1" hangingPunct="1"/>
            <a:r>
              <a:rPr lang="en-US" altLang="en-US" sz="2400" dirty="0"/>
              <a:t>Name two things you will be doing with these resources</a:t>
            </a:r>
          </a:p>
          <a:p>
            <a:pPr eaLnBrk="1" hangingPunct="1"/>
            <a:endParaRPr lang="en-US" altLang="en-US" sz="2400" dirty="0"/>
          </a:p>
          <a:p>
            <a:pPr eaLnBrk="1" hangingPunct="1"/>
            <a:r>
              <a:rPr lang="en-US" altLang="en-US" sz="2400" dirty="0"/>
              <a:t>Name two things – outputs --  that result from these assets and activities</a:t>
            </a:r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961125169"/>
      </p:ext>
    </p:extLst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9408A9C8-3757-755B-5768-9AB4FF85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223EFBB6-D98E-88E8-D513-D32BF9E57D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1" dirty="0">
                <a:cs typeface="+mj-cs"/>
              </a:rPr>
              <a:t>Lunch Break</a:t>
            </a:r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92FEBF49-FAA4-E530-C078-028D67BAC0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8153400" cy="685800"/>
          </a:xfrm>
        </p:spPr>
        <p:txBody>
          <a:bodyPr/>
          <a:lstStyle/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</p:txBody>
      </p:sp>
      <p:pic>
        <p:nvPicPr>
          <p:cNvPr id="1026" name="Picture 2" descr="&quot;Let's do snack.&quot;">
            <a:extLst>
              <a:ext uri="{FF2B5EF4-FFF2-40B4-BE49-F238E27FC236}">
                <a16:creationId xmlns:a16="http://schemas.microsoft.com/office/drawing/2014/main" id="{6630318B-E93C-FBE7-B054-08625E5B0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0"/>
            <a:ext cx="5308600" cy="426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629830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0C911120-EA26-ED93-82D5-B6ABB874E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AE07BC6C-5E07-24CA-F657-D6AF02E983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b"/>
          <a:lstStyle/>
          <a:p>
            <a:pPr eaLnBrk="1" hangingPunct="1">
              <a:defRPr/>
            </a:pPr>
            <a:r>
              <a:rPr lang="en-US" sz="4000" b="1">
                <a:cs typeface="+mj-cs"/>
              </a:rPr>
              <a:t>What is Program Evaluation?</a:t>
            </a:r>
          </a:p>
        </p:txBody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46590042-3F1D-24A6-90CC-E8C2F3FB38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3294063"/>
            <a:ext cx="8534400" cy="608012"/>
          </a:xfrm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kumimoji="1" lang="en-US" dirty="0">
                <a:latin typeface="Tahoma" charset="0"/>
                <a:cs typeface="+mn-cs"/>
              </a:rPr>
              <a:t>Did it work the way we intended?</a:t>
            </a:r>
          </a:p>
        </p:txBody>
      </p:sp>
      <p:sp>
        <p:nvSpPr>
          <p:cNvPr id="110598" name="Rectangle 6">
            <a:extLst>
              <a:ext uri="{FF2B5EF4-FFF2-40B4-BE49-F238E27FC236}">
                <a16:creationId xmlns:a16="http://schemas.microsoft.com/office/drawing/2014/main" id="{11333BA0-9669-A533-6972-9D6987F49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981450"/>
            <a:ext cx="74580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lr>
                <a:srgbClr val="003549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344A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kumimoji="1" lang="en-US" altLang="en-US">
                <a:latin typeface="Tahoma" panose="020B0604030504040204" pitchFamily="34" charset="0"/>
              </a:rPr>
              <a:t>Were there mid-stream adjustments to improve the program?</a:t>
            </a:r>
          </a:p>
        </p:txBody>
      </p:sp>
      <p:sp>
        <p:nvSpPr>
          <p:cNvPr id="110599" name="Rectangle 7">
            <a:extLst>
              <a:ext uri="{FF2B5EF4-FFF2-40B4-BE49-F238E27FC236}">
                <a16:creationId xmlns:a16="http://schemas.microsoft.com/office/drawing/2014/main" id="{34C0F11C-B720-5D00-AF5C-72BAA95EF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05400"/>
            <a:ext cx="32639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lr>
                <a:srgbClr val="003549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344A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kumimoji="1" lang="en-US" altLang="en-US" u="sng">
                <a:latin typeface="Tahoma" panose="020B0604030504040204" pitchFamily="34" charset="0"/>
              </a:rPr>
              <a:t>Is it a success?  </a:t>
            </a:r>
          </a:p>
        </p:txBody>
      </p:sp>
      <p:sp>
        <p:nvSpPr>
          <p:cNvPr id="21509" name="Rectangle 9">
            <a:extLst>
              <a:ext uri="{FF2B5EF4-FFF2-40B4-BE49-F238E27FC236}">
                <a16:creationId xmlns:a16="http://schemas.microsoft.com/office/drawing/2014/main" id="{84DD4C75-28DE-4B01-1EF4-F38794C4A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147888"/>
            <a:ext cx="7620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549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344A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kumimoji="1" lang="en-US" altLang="en-US">
                <a:latin typeface="Tahoma" panose="020B0604030504040204" pitchFamily="34" charset="0"/>
              </a:rPr>
              <a:t> How was the program supposed to 	solve the problem? </a:t>
            </a:r>
          </a:p>
        </p:txBody>
      </p:sp>
      <p:sp>
        <p:nvSpPr>
          <p:cNvPr id="21510" name="Rectangle 10">
            <a:extLst>
              <a:ext uri="{FF2B5EF4-FFF2-40B4-BE49-F238E27FC236}">
                <a16:creationId xmlns:a16="http://schemas.microsoft.com/office/drawing/2014/main" id="{EDC3796C-A990-6A71-4662-9F4B90167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490663"/>
            <a:ext cx="4740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549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344A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kumimoji="1" lang="en-US" altLang="en-US">
                <a:latin typeface="Tahoma" panose="020B0604030504040204" pitchFamily="34" charset="0"/>
              </a:rPr>
              <a:t> What was the</a:t>
            </a:r>
            <a:r>
              <a:rPr kumimoji="1" lang="en-US" altLang="en-US" sz="2400">
                <a:latin typeface="Times New Roman" panose="02020603050405020304" pitchFamily="18" charset="0"/>
              </a:rPr>
              <a:t> </a:t>
            </a:r>
            <a:r>
              <a:rPr kumimoji="1" lang="en-US" altLang="en-US">
                <a:latin typeface="Tahoma" panose="020B0604030504040204" pitchFamily="34" charset="0"/>
              </a:rPr>
              <a:t>problem?</a:t>
            </a:r>
          </a:p>
        </p:txBody>
      </p:sp>
    </p:spTree>
    <p:extLst>
      <p:ext uri="{BB962C8B-B14F-4D97-AF65-F5344CB8AC3E}">
        <p14:creationId xmlns:p14="http://schemas.microsoft.com/office/powerpoint/2010/main" val="1917490441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CED6835C-5A29-93D8-1685-870B2E4227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b"/>
          <a:lstStyle/>
          <a:p>
            <a:pPr eaLnBrk="1" hangingPunct="1">
              <a:defRPr/>
            </a:pPr>
            <a:r>
              <a:rPr lang="en-US" sz="4000" b="1" dirty="0">
                <a:cs typeface="+mj-cs"/>
              </a:rPr>
              <a:t>Problem? Needs Assessment</a:t>
            </a:r>
          </a:p>
        </p:txBody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6B547B67-3C86-E88F-A3F0-1D3E4679A1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2301875"/>
            <a:ext cx="3197225" cy="2130425"/>
          </a:xfrm>
        </p:spPr>
        <p:txBody>
          <a:bodyPr lIns="90488" tIns="44450" rIns="90488" bIns="44450"/>
          <a:lstStyle/>
          <a:p>
            <a:pPr eaLnBrk="1" hangingPunct="1">
              <a:buFontTx/>
              <a:buNone/>
              <a:defRPr/>
            </a:pPr>
            <a:r>
              <a:rPr lang="en-US" sz="3600" dirty="0">
                <a:solidFill>
                  <a:srgbClr val="0000FF"/>
                </a:solidFill>
                <a:cs typeface="+mn-cs"/>
              </a:rPr>
              <a:t>Understanding the nature and extent of a problem</a:t>
            </a:r>
          </a:p>
        </p:txBody>
      </p:sp>
      <p:sp>
        <p:nvSpPr>
          <p:cNvPr id="128004" name="Rectangle 4">
            <a:extLst>
              <a:ext uri="{FF2B5EF4-FFF2-40B4-BE49-F238E27FC236}">
                <a16:creationId xmlns:a16="http://schemas.microsoft.com/office/drawing/2014/main" id="{5B0E2B62-D784-97E1-9EED-51C625FF2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292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549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344A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128005" name="Rectangle 5">
            <a:extLst>
              <a:ext uri="{FF2B5EF4-FFF2-40B4-BE49-F238E27FC236}">
                <a16:creationId xmlns:a16="http://schemas.microsoft.com/office/drawing/2014/main" id="{D7ACB615-6818-5672-E808-7CF88FA49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0178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549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344A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 b="1">
              <a:latin typeface="Times New Roman" panose="02020603050405020304" pitchFamily="18" charset="0"/>
            </a:endParaRPr>
          </a:p>
        </p:txBody>
      </p:sp>
      <p:pic>
        <p:nvPicPr>
          <p:cNvPr id="23557" name="Picture 5">
            <a:extLst>
              <a:ext uri="{FF2B5EF4-FFF2-40B4-BE49-F238E27FC236}">
                <a16:creationId xmlns:a16="http://schemas.microsoft.com/office/drawing/2014/main" id="{E95AB6F2-B4A9-E3DC-E651-16FC6E8B4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73263"/>
            <a:ext cx="4132263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3" grpId="0" build="p" autoUpdateAnimBg="0"/>
      <p:bldP spid="128004" grpId="0" autoUpdateAnimBg="0"/>
      <p:bldP spid="128005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E4ED88D7-89A9-99D0-1C67-77F775689B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b"/>
          <a:lstStyle/>
          <a:p>
            <a:pPr eaLnBrk="1" hangingPunct="1">
              <a:defRPr/>
            </a:pPr>
            <a:r>
              <a:rPr lang="en-US" sz="4000" b="1" dirty="0">
                <a:cs typeface="+mj-cs"/>
              </a:rPr>
              <a:t>Needs Assessment Example</a:t>
            </a:r>
            <a:endParaRPr lang="en-US" b="1" dirty="0">
              <a:cs typeface="+mj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205878-794B-A8DB-CC18-D33AEB2C9B8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4329113"/>
          </a:xfrm>
        </p:spPr>
        <p:txBody>
          <a:bodyPr/>
          <a:lstStyle/>
          <a:p>
            <a:r>
              <a:rPr lang="en-US" dirty="0"/>
              <a:t>Homeless Population Point-In-Time  (PIT) Count</a:t>
            </a:r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B958544-8EB8-D3CA-5C1B-8E6CDC47C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300" y="2774950"/>
            <a:ext cx="3517900" cy="29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41240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E4ED88D7-89A9-99D0-1C67-77F775689B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b"/>
          <a:lstStyle/>
          <a:p>
            <a:pPr eaLnBrk="1" hangingPunct="1">
              <a:defRPr/>
            </a:pPr>
            <a:r>
              <a:rPr lang="en-US" sz="4000" b="1">
                <a:cs typeface="+mj-cs"/>
              </a:rPr>
              <a:t>What Can Happen if Needs Assessment is Ignored?</a:t>
            </a:r>
            <a:endParaRPr lang="en-US" b="1">
              <a:cs typeface="+mj-cs"/>
            </a:endParaRP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8B2CDCB6-B867-6AEF-C272-6F7588CC639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 lIns="90488" tIns="44450" rIns="90488" bIns="44450"/>
          <a:lstStyle/>
          <a:p>
            <a:pPr eaLnBrk="1" hangingPunct="1">
              <a:buFont typeface="Monotype Sorts" charset="0"/>
              <a:buChar char=" "/>
              <a:defRPr/>
            </a:pPr>
            <a:r>
              <a:rPr lang="en-US" sz="2400">
                <a:cs typeface="+mn-cs"/>
              </a:rPr>
              <a:t>Right program </a:t>
            </a:r>
            <a:r>
              <a:rPr lang="en-US" sz="2400">
                <a:cs typeface="+mn-cs"/>
                <a:sym typeface="Wingdings" charset="0"/>
              </a:rPr>
              <a:t> </a:t>
            </a:r>
            <a:r>
              <a:rPr lang="en-US" sz="2400">
                <a:cs typeface="+mn-cs"/>
              </a:rPr>
              <a:t> wrong population</a:t>
            </a:r>
          </a:p>
          <a:p>
            <a:pPr algn="just" eaLnBrk="1" hangingPunct="1">
              <a:buFont typeface="Monotype Sorts" charset="0"/>
              <a:buChar char=" "/>
              <a:defRPr/>
            </a:pPr>
            <a:endParaRPr lang="en-US" sz="2400">
              <a:cs typeface="+mn-cs"/>
            </a:endParaRPr>
          </a:p>
          <a:p>
            <a:pPr eaLnBrk="1" hangingPunct="1">
              <a:buFont typeface="Monotype Sorts" charset="0"/>
              <a:buChar char=" "/>
              <a:defRPr/>
            </a:pPr>
            <a:r>
              <a:rPr lang="en-US" sz="2400">
                <a:cs typeface="+mn-cs"/>
              </a:rPr>
              <a:t>Wrong program  </a:t>
            </a:r>
            <a:r>
              <a:rPr lang="en-US" sz="2400">
                <a:cs typeface="+mn-cs"/>
                <a:sym typeface="Symbol" charset="0"/>
              </a:rPr>
              <a:t> </a:t>
            </a:r>
            <a:r>
              <a:rPr lang="en-US" sz="2400">
                <a:cs typeface="+mn-cs"/>
              </a:rPr>
              <a:t>right population</a:t>
            </a:r>
          </a:p>
          <a:p>
            <a:pPr eaLnBrk="1" hangingPunct="1">
              <a:buFont typeface="Monotype Sorts" charset="0"/>
              <a:buChar char=" "/>
              <a:defRPr/>
            </a:pPr>
            <a:endParaRPr lang="en-US" sz="2400">
              <a:cs typeface="+mn-cs"/>
            </a:endParaRPr>
          </a:p>
          <a:p>
            <a:pPr eaLnBrk="1" hangingPunct="1">
              <a:buFont typeface="Monotype Sorts" charset="0"/>
              <a:buChar char=" "/>
              <a:defRPr/>
            </a:pPr>
            <a:r>
              <a:rPr lang="en-US" sz="2400">
                <a:cs typeface="+mn-cs"/>
              </a:rPr>
              <a:t>Program </a:t>
            </a:r>
            <a:r>
              <a:rPr lang="en-US" sz="2400">
                <a:cs typeface="+mn-cs"/>
                <a:sym typeface="Symbol" charset="0"/>
              </a:rPr>
              <a:t> no need</a:t>
            </a:r>
          </a:p>
          <a:p>
            <a:pPr eaLnBrk="1" hangingPunct="1">
              <a:buFont typeface="Monotype Sorts" charset="0"/>
              <a:buChar char=" "/>
              <a:defRPr/>
            </a:pPr>
            <a:endParaRPr lang="en-US" sz="2400">
              <a:cs typeface="+mn-cs"/>
              <a:sym typeface="Symbol" charset="0"/>
            </a:endParaRPr>
          </a:p>
          <a:p>
            <a:pPr eaLnBrk="1" hangingPunct="1">
              <a:buFont typeface="Monotype Sorts" charset="0"/>
              <a:buChar char=" "/>
              <a:defRPr/>
            </a:pPr>
            <a:r>
              <a:rPr lang="en-US" sz="2400">
                <a:cs typeface="+mn-cs"/>
                <a:sym typeface="Symbol" charset="0"/>
              </a:rPr>
              <a:t>Program (can be) doomed from start</a:t>
            </a:r>
            <a:endParaRPr lang="en-US" sz="2400">
              <a:cs typeface="+mn-cs"/>
            </a:endParaRPr>
          </a:p>
          <a:p>
            <a:pPr eaLnBrk="1" hangingPunct="1">
              <a:buFont typeface="Monotype Sorts" charset="0"/>
              <a:buChar char=" "/>
              <a:defRPr/>
            </a:pPr>
            <a:endParaRPr lang="en-US" sz="2400">
              <a:cs typeface="+mn-cs"/>
            </a:endParaRPr>
          </a:p>
          <a:p>
            <a:pPr algn="just" eaLnBrk="1" hangingPunct="1">
              <a:buFont typeface="Monotype Sorts" charset="0"/>
              <a:buChar char=" "/>
              <a:defRPr/>
            </a:pPr>
            <a:endParaRPr lang="en-US" sz="2400">
              <a:cs typeface="+mn-cs"/>
            </a:endParaRPr>
          </a:p>
          <a:p>
            <a:pPr algn="just" eaLnBrk="1" hangingPunct="1">
              <a:buFont typeface="Monotype Sorts" charset="0"/>
              <a:buChar char=" "/>
              <a:defRPr/>
            </a:pPr>
            <a:endParaRPr lang="en-US" sz="2800">
              <a:cs typeface="+mn-cs"/>
            </a:endParaRPr>
          </a:p>
        </p:txBody>
      </p:sp>
      <p:graphicFrame>
        <p:nvGraphicFramePr>
          <p:cNvPr id="25603" name="Object 11">
            <a:extLst>
              <a:ext uri="{FF2B5EF4-FFF2-40B4-BE49-F238E27FC236}">
                <a16:creationId xmlns:a16="http://schemas.microsoft.com/office/drawing/2014/main" id="{7E976064-E4C8-7C00-C1C0-9A8416814380}"/>
              </a:ext>
            </a:extLst>
          </p:cNvPr>
          <p:cNvGraphicFramePr>
            <a:graphicFrameLocks noGrp="1" noChangeAspect="1"/>
          </p:cNvGraphicFramePr>
          <p:nvPr>
            <p:ph type="chart" sz="half" idx="2"/>
          </p:nvPr>
        </p:nvGraphicFramePr>
        <p:xfrm>
          <a:off x="4648200" y="2819400"/>
          <a:ext cx="4038600" cy="188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28714700" imgH="13030200" progId="MS_ClipArt_Gallery.2">
                  <p:embed/>
                </p:oleObj>
              </mc:Choice>
              <mc:Fallback>
                <p:oleObj name="Clip" r:id="rId3" imgW="28714700" imgH="13030200" progId="MS_ClipArt_Gallery.2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819400"/>
                        <a:ext cx="4038600" cy="188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 autoUpdateAnimBg="0"/>
    </p:bld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1880441</TotalTime>
  <Pages>19</Pages>
  <Words>1503</Words>
  <Application>Microsoft Macintosh PowerPoint</Application>
  <PresentationFormat>On-screen Show (4:3)</PresentationFormat>
  <Paragraphs>266</Paragraphs>
  <Slides>53</Slides>
  <Notes>44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Monotype Sorts</vt:lpstr>
      <vt:lpstr>Tahoma</vt:lpstr>
      <vt:lpstr>Times New Roman</vt:lpstr>
      <vt:lpstr>Custom Design</vt:lpstr>
      <vt:lpstr>1_Custom Design</vt:lpstr>
      <vt:lpstr>Clip</vt:lpstr>
      <vt:lpstr>Introduction to Program Evaluation (Morning)</vt:lpstr>
      <vt:lpstr>It’s 2030</vt:lpstr>
      <vt:lpstr>Three Parts</vt:lpstr>
      <vt:lpstr>Part 1</vt:lpstr>
      <vt:lpstr>What Program Evaluation Is Not</vt:lpstr>
      <vt:lpstr>What is Program Evaluation?</vt:lpstr>
      <vt:lpstr>Problem? Needs Assessment</vt:lpstr>
      <vt:lpstr>Needs Assessment Example</vt:lpstr>
      <vt:lpstr>What Can Happen if Needs Assessment is Ignored?</vt:lpstr>
      <vt:lpstr>How To Solve Problem?  Program Theory</vt:lpstr>
      <vt:lpstr>Steps in Outlining Program Theory/Logic Model</vt:lpstr>
      <vt:lpstr>What is Going On? Process Eval</vt:lpstr>
      <vt:lpstr>Steps in Process Evaluation</vt:lpstr>
      <vt:lpstr>What Can Happen if Process Evaluation is Ignored?</vt:lpstr>
      <vt:lpstr>Links Between All </vt:lpstr>
      <vt:lpstr>Is it Working (Early Eval)?</vt:lpstr>
      <vt:lpstr>Is it Working (Longer-Term)?</vt:lpstr>
      <vt:lpstr>“Real” Evaluation</vt:lpstr>
      <vt:lpstr>Where do I start? </vt:lpstr>
      <vt:lpstr>Part 2</vt:lpstr>
      <vt:lpstr> The “Must Know” Things</vt:lpstr>
      <vt:lpstr> The “Must Know” Things</vt:lpstr>
      <vt:lpstr> The “Must Know” Things</vt:lpstr>
      <vt:lpstr> The “Must Know” Things</vt:lpstr>
      <vt:lpstr> The “Must Know” Things</vt:lpstr>
      <vt:lpstr> The “Must Know” Things</vt:lpstr>
      <vt:lpstr>Important Context</vt:lpstr>
      <vt:lpstr>Context Example: Stakeholders </vt:lpstr>
      <vt:lpstr>Stakeholders </vt:lpstr>
      <vt:lpstr>Stakeholders </vt:lpstr>
      <vt:lpstr>FM Food Donation Program</vt:lpstr>
      <vt:lpstr>FM Food Donation Program</vt:lpstr>
      <vt:lpstr>FM Food Donation Program</vt:lpstr>
      <vt:lpstr>FM Food Donation Program</vt:lpstr>
      <vt:lpstr>FM Food Donation Program</vt:lpstr>
      <vt:lpstr>PowerPoint Presentation</vt:lpstr>
      <vt:lpstr> The “Must Know” Things</vt:lpstr>
      <vt:lpstr> The “Must Know” Things</vt:lpstr>
      <vt:lpstr> The “Must Know” Things</vt:lpstr>
      <vt:lpstr> The “Must Know” Things</vt:lpstr>
      <vt:lpstr> The “Must Know” Things</vt:lpstr>
      <vt:lpstr> The “Must Know” Things</vt:lpstr>
      <vt:lpstr>How do people gather data?</vt:lpstr>
      <vt:lpstr> The “Must Know” Things</vt:lpstr>
      <vt:lpstr> The “Must Know” Things</vt:lpstr>
      <vt:lpstr>Part 3</vt:lpstr>
      <vt:lpstr>Steps in Outlining Program Theory/Logic Model</vt:lpstr>
      <vt:lpstr>Steps in Outlining Program Theory/Logic Model</vt:lpstr>
      <vt:lpstr>Steps in Outlining Program Theory/Logic Model</vt:lpstr>
      <vt:lpstr>Steps in Outlining Program Theory/Logic Model</vt:lpstr>
      <vt:lpstr>PowerPoint Presentation</vt:lpstr>
      <vt:lpstr>Logic Model Practice</vt:lpstr>
      <vt:lpstr>Lunch Break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Capital Budgeting for Smaller Local Governments</dc:title>
  <dc:subject/>
  <dc:creator>Susan Dunn</dc:creator>
  <cp:keywords/>
  <dc:description/>
  <cp:lastModifiedBy>Berner, Maureen</cp:lastModifiedBy>
  <cp:revision>100</cp:revision>
  <cp:lastPrinted>2001-01-12T20:08:56Z</cp:lastPrinted>
  <dcterms:created xsi:type="dcterms:W3CDTF">1997-09-09T15:28:50Z</dcterms:created>
  <dcterms:modified xsi:type="dcterms:W3CDTF">2025-05-21T11:00:10Z</dcterms:modified>
</cp:coreProperties>
</file>