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73" r:id="rId3"/>
    <p:sldId id="319" r:id="rId4"/>
    <p:sldId id="291" r:id="rId5"/>
    <p:sldId id="300" r:id="rId6"/>
    <p:sldId id="292" r:id="rId7"/>
    <p:sldId id="294" r:id="rId8"/>
    <p:sldId id="298" r:id="rId9"/>
    <p:sldId id="299" r:id="rId10"/>
    <p:sldId id="295" r:id="rId11"/>
    <p:sldId id="308" r:id="rId12"/>
    <p:sldId id="309" r:id="rId13"/>
    <p:sldId id="311" r:id="rId14"/>
    <p:sldId id="312" r:id="rId15"/>
    <p:sldId id="303" r:id="rId16"/>
    <p:sldId id="382" r:id="rId17"/>
    <p:sldId id="305" r:id="rId18"/>
    <p:sldId id="307" r:id="rId19"/>
    <p:sldId id="310" r:id="rId20"/>
    <p:sldId id="313" r:id="rId21"/>
    <p:sldId id="374" r:id="rId22"/>
    <p:sldId id="297" r:id="rId23"/>
    <p:sldId id="377" r:id="rId24"/>
    <p:sldId id="378" r:id="rId25"/>
    <p:sldId id="314" r:id="rId26"/>
    <p:sldId id="379" r:id="rId27"/>
    <p:sldId id="318" r:id="rId28"/>
    <p:sldId id="380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52"/>
    <a:srgbClr val="013334"/>
    <a:srgbClr val="10069F"/>
    <a:srgbClr val="4E2A84"/>
    <a:srgbClr val="582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77" autoAdjust="0"/>
    <p:restoredTop sz="86383" autoAdjust="0"/>
  </p:normalViewPr>
  <p:slideViewPr>
    <p:cSldViewPr>
      <p:cViewPr varScale="1">
        <p:scale>
          <a:sx n="103" d="100"/>
          <a:sy n="103" d="100"/>
        </p:scale>
        <p:origin x="1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39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image" Target="../media/image15.sv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image" Target="../media/image15.sv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1BE931-E29D-4D6C-B45B-7BE5D4F8F5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37A95FB-5D1F-465B-9CE6-A77145DFC0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Interview farmers, officials, pantry staff, clients</a:t>
          </a:r>
        </a:p>
      </dgm:t>
    </dgm:pt>
    <dgm:pt modelId="{7BB6AEA9-DF20-4837-BE3F-87B8305528F3}" type="parTrans" cxnId="{0BF51A4F-6F5B-4719-9E0A-922928A1551E}">
      <dgm:prSet/>
      <dgm:spPr/>
      <dgm:t>
        <a:bodyPr/>
        <a:lstStyle/>
        <a:p>
          <a:endParaRPr lang="en-US"/>
        </a:p>
      </dgm:t>
    </dgm:pt>
    <dgm:pt modelId="{441BDE8B-CEB6-4351-ADF9-43B867342A20}" type="sibTrans" cxnId="{0BF51A4F-6F5B-4719-9E0A-922928A1551E}">
      <dgm:prSet/>
      <dgm:spPr/>
      <dgm:t>
        <a:bodyPr/>
        <a:lstStyle/>
        <a:p>
          <a:endParaRPr lang="en-US"/>
        </a:p>
      </dgm:t>
    </dgm:pt>
    <dgm:pt modelId="{61DF8047-5D78-4761-BA02-B553B4EF72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Observe/document the entire process on random days</a:t>
          </a:r>
        </a:p>
      </dgm:t>
    </dgm:pt>
    <dgm:pt modelId="{519CB23E-8760-4684-A54F-9A1C708A4D3C}" type="parTrans" cxnId="{E60B0D2C-4857-403F-9DF1-E20DA809C730}">
      <dgm:prSet/>
      <dgm:spPr/>
      <dgm:t>
        <a:bodyPr/>
        <a:lstStyle/>
        <a:p>
          <a:endParaRPr lang="en-US"/>
        </a:p>
      </dgm:t>
    </dgm:pt>
    <dgm:pt modelId="{EDA0B1C9-E1E0-4249-952D-4F26870D683F}" type="sibTrans" cxnId="{E60B0D2C-4857-403F-9DF1-E20DA809C730}">
      <dgm:prSet/>
      <dgm:spPr/>
      <dgm:t>
        <a:bodyPr/>
        <a:lstStyle/>
        <a:p>
          <a:endParaRPr lang="en-US"/>
        </a:p>
      </dgm:t>
    </dgm:pt>
    <dgm:pt modelId="{F8786D18-694F-4ACA-AC1C-239FE06FA8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Review farmer, market and pantry records</a:t>
          </a:r>
        </a:p>
      </dgm:t>
    </dgm:pt>
    <dgm:pt modelId="{527F78DF-ABBB-4A9A-9628-F2EF27E9C38A}" type="parTrans" cxnId="{8EC06DA0-7161-487D-9054-ACEC2B96CAB1}">
      <dgm:prSet/>
      <dgm:spPr/>
      <dgm:t>
        <a:bodyPr/>
        <a:lstStyle/>
        <a:p>
          <a:endParaRPr lang="en-US"/>
        </a:p>
      </dgm:t>
    </dgm:pt>
    <dgm:pt modelId="{1AF186C5-5893-41C9-BDFE-2D459A5A84D9}" type="sibTrans" cxnId="{8EC06DA0-7161-487D-9054-ACEC2B96CAB1}">
      <dgm:prSet/>
      <dgm:spPr/>
      <dgm:t>
        <a:bodyPr/>
        <a:lstStyle/>
        <a:p>
          <a:endParaRPr lang="en-US"/>
        </a:p>
      </dgm:t>
    </dgm:pt>
    <dgm:pt modelId="{2015590E-36FD-4FEB-99A0-402C0FA208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Client logs?  </a:t>
          </a:r>
        </a:p>
      </dgm:t>
    </dgm:pt>
    <dgm:pt modelId="{A4FFCC26-F7BE-40C1-8678-516B9FFF6A97}" type="parTrans" cxnId="{89E5E60F-137E-4F6B-98F8-50182819063A}">
      <dgm:prSet/>
      <dgm:spPr/>
      <dgm:t>
        <a:bodyPr/>
        <a:lstStyle/>
        <a:p>
          <a:endParaRPr lang="en-US"/>
        </a:p>
      </dgm:t>
    </dgm:pt>
    <dgm:pt modelId="{C1BDC517-DB26-4E80-8610-EC8B53B94DE2}" type="sibTrans" cxnId="{89E5E60F-137E-4F6B-98F8-50182819063A}">
      <dgm:prSet/>
      <dgm:spPr/>
      <dgm:t>
        <a:bodyPr/>
        <a:lstStyle/>
        <a:p>
          <a:endParaRPr lang="en-US"/>
        </a:p>
      </dgm:t>
    </dgm:pt>
    <dgm:pt modelId="{E74BECE9-4F02-4F09-8BF2-46578200ADFE}" type="pres">
      <dgm:prSet presAssocID="{6D1BE931-E29D-4D6C-B45B-7BE5D4F8F594}" presName="root" presStyleCnt="0">
        <dgm:presLayoutVars>
          <dgm:dir/>
          <dgm:resizeHandles val="exact"/>
        </dgm:presLayoutVars>
      </dgm:prSet>
      <dgm:spPr/>
    </dgm:pt>
    <dgm:pt modelId="{B8059C91-217F-4E91-B328-1F042B37596E}" type="pres">
      <dgm:prSet presAssocID="{237A95FB-5D1F-465B-9CE6-A77145DFC014}" presName="compNode" presStyleCnt="0"/>
      <dgm:spPr/>
    </dgm:pt>
    <dgm:pt modelId="{6AA66498-41D6-4654-A8A4-D28BBD55E943}" type="pres">
      <dgm:prSet presAssocID="{237A95FB-5D1F-465B-9CE6-A77145DFC014}" presName="bgRect" presStyleLbl="bgShp" presStyleIdx="0" presStyleCnt="4"/>
      <dgm:spPr/>
    </dgm:pt>
    <dgm:pt modelId="{3B531324-D1A2-4297-BE5C-49C12BED7C41}" type="pres">
      <dgm:prSet presAssocID="{237A95FB-5D1F-465B-9CE6-A77145DFC014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6BB7474B-6A28-4B28-BCFB-4EFD852EDD8B}" type="pres">
      <dgm:prSet presAssocID="{237A95FB-5D1F-465B-9CE6-A77145DFC014}" presName="spaceRect" presStyleCnt="0"/>
      <dgm:spPr/>
    </dgm:pt>
    <dgm:pt modelId="{6224DB1C-D5B8-46DB-BBA7-6FA87B98A3BD}" type="pres">
      <dgm:prSet presAssocID="{237A95FB-5D1F-465B-9CE6-A77145DFC014}" presName="parTx" presStyleLbl="revTx" presStyleIdx="0" presStyleCnt="4">
        <dgm:presLayoutVars>
          <dgm:chMax val="0"/>
          <dgm:chPref val="0"/>
        </dgm:presLayoutVars>
      </dgm:prSet>
      <dgm:spPr/>
    </dgm:pt>
    <dgm:pt modelId="{D3261F6E-9D8C-4447-87D7-7FE6A5AF2D0C}" type="pres">
      <dgm:prSet presAssocID="{441BDE8B-CEB6-4351-ADF9-43B867342A20}" presName="sibTrans" presStyleCnt="0"/>
      <dgm:spPr/>
    </dgm:pt>
    <dgm:pt modelId="{AA0A3B90-E2C3-47CC-9802-69D692B7126A}" type="pres">
      <dgm:prSet presAssocID="{61DF8047-5D78-4761-BA02-B553B4EF72FB}" presName="compNode" presStyleCnt="0"/>
      <dgm:spPr/>
    </dgm:pt>
    <dgm:pt modelId="{88E576F3-CFAF-4929-8F53-8FFEA585482A}" type="pres">
      <dgm:prSet presAssocID="{61DF8047-5D78-4761-BA02-B553B4EF72FB}" presName="bgRect" presStyleLbl="bgShp" presStyleIdx="1" presStyleCnt="4"/>
      <dgm:spPr/>
    </dgm:pt>
    <dgm:pt modelId="{49F81E6A-459C-4ACC-94EB-776120BBF536}" type="pres">
      <dgm:prSet presAssocID="{61DF8047-5D78-4761-BA02-B553B4EF72FB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3B7A2279-2C90-4098-B410-19622997FB4F}" type="pres">
      <dgm:prSet presAssocID="{61DF8047-5D78-4761-BA02-B553B4EF72FB}" presName="spaceRect" presStyleCnt="0"/>
      <dgm:spPr/>
    </dgm:pt>
    <dgm:pt modelId="{1695C2EA-5886-46EF-AAC5-74811EA8C7CC}" type="pres">
      <dgm:prSet presAssocID="{61DF8047-5D78-4761-BA02-B553B4EF72FB}" presName="parTx" presStyleLbl="revTx" presStyleIdx="1" presStyleCnt="4">
        <dgm:presLayoutVars>
          <dgm:chMax val="0"/>
          <dgm:chPref val="0"/>
        </dgm:presLayoutVars>
      </dgm:prSet>
      <dgm:spPr/>
    </dgm:pt>
    <dgm:pt modelId="{C7E1BCAB-064E-4768-84B0-75A37C37AD28}" type="pres">
      <dgm:prSet presAssocID="{EDA0B1C9-E1E0-4249-952D-4F26870D683F}" presName="sibTrans" presStyleCnt="0"/>
      <dgm:spPr/>
    </dgm:pt>
    <dgm:pt modelId="{7598910C-04AF-43F4-9768-6B59272330B4}" type="pres">
      <dgm:prSet presAssocID="{F8786D18-694F-4ACA-AC1C-239FE06FA8E6}" presName="compNode" presStyleCnt="0"/>
      <dgm:spPr/>
    </dgm:pt>
    <dgm:pt modelId="{1E3D2986-250A-4A65-9FB5-DEA40C385469}" type="pres">
      <dgm:prSet presAssocID="{F8786D18-694F-4ACA-AC1C-239FE06FA8E6}" presName="bgRect" presStyleLbl="bgShp" presStyleIdx="2" presStyleCnt="4"/>
      <dgm:spPr/>
    </dgm:pt>
    <dgm:pt modelId="{EA89737C-DD73-46C5-B74B-DDE4DC806570}" type="pres">
      <dgm:prSet presAssocID="{F8786D18-694F-4ACA-AC1C-239FE06FA8E6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er"/>
        </a:ext>
      </dgm:extLst>
    </dgm:pt>
    <dgm:pt modelId="{7A705D22-F7F0-4DE0-A6ED-71433B4252EC}" type="pres">
      <dgm:prSet presAssocID="{F8786D18-694F-4ACA-AC1C-239FE06FA8E6}" presName="spaceRect" presStyleCnt="0"/>
      <dgm:spPr/>
    </dgm:pt>
    <dgm:pt modelId="{DBC049FE-0377-4FBF-BBD3-08162DDA6E47}" type="pres">
      <dgm:prSet presAssocID="{F8786D18-694F-4ACA-AC1C-239FE06FA8E6}" presName="parTx" presStyleLbl="revTx" presStyleIdx="2" presStyleCnt="4">
        <dgm:presLayoutVars>
          <dgm:chMax val="0"/>
          <dgm:chPref val="0"/>
        </dgm:presLayoutVars>
      </dgm:prSet>
      <dgm:spPr/>
    </dgm:pt>
    <dgm:pt modelId="{07BB58B9-92DC-452C-BBC7-2C603C040085}" type="pres">
      <dgm:prSet presAssocID="{1AF186C5-5893-41C9-BDFE-2D459A5A84D9}" presName="sibTrans" presStyleCnt="0"/>
      <dgm:spPr/>
    </dgm:pt>
    <dgm:pt modelId="{AA19000A-FFDE-4ED4-BA8E-A3848FA3190B}" type="pres">
      <dgm:prSet presAssocID="{2015590E-36FD-4FEB-99A0-402C0FA208F0}" presName="compNode" presStyleCnt="0"/>
      <dgm:spPr/>
    </dgm:pt>
    <dgm:pt modelId="{02B13E1F-D88B-4CA4-BEA5-340BE7FC399A}" type="pres">
      <dgm:prSet presAssocID="{2015590E-36FD-4FEB-99A0-402C0FA208F0}" presName="bgRect" presStyleLbl="bgShp" presStyleIdx="3" presStyleCnt="4"/>
      <dgm:spPr/>
    </dgm:pt>
    <dgm:pt modelId="{FB897139-B2A1-48B8-9E20-28797A6C51F5}" type="pres">
      <dgm:prSet presAssocID="{2015590E-36FD-4FEB-99A0-402C0FA208F0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2DE5EDB0-25B9-404D-AB06-F4915437A93B}" type="pres">
      <dgm:prSet presAssocID="{2015590E-36FD-4FEB-99A0-402C0FA208F0}" presName="spaceRect" presStyleCnt="0"/>
      <dgm:spPr/>
    </dgm:pt>
    <dgm:pt modelId="{FAFC0A26-FC7C-4E54-9ED2-B19B4AC99D59}" type="pres">
      <dgm:prSet presAssocID="{2015590E-36FD-4FEB-99A0-402C0FA208F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D5F1005-3B66-48CC-B8DF-536CF435A068}" type="presOf" srcId="{2015590E-36FD-4FEB-99A0-402C0FA208F0}" destId="{FAFC0A26-FC7C-4E54-9ED2-B19B4AC99D59}" srcOrd="0" destOrd="0" presId="urn:microsoft.com/office/officeart/2018/2/layout/IconVerticalSolidList"/>
    <dgm:cxn modelId="{89E5E60F-137E-4F6B-98F8-50182819063A}" srcId="{6D1BE931-E29D-4D6C-B45B-7BE5D4F8F594}" destId="{2015590E-36FD-4FEB-99A0-402C0FA208F0}" srcOrd="3" destOrd="0" parTransId="{A4FFCC26-F7BE-40C1-8678-516B9FFF6A97}" sibTransId="{C1BDC517-DB26-4E80-8610-EC8B53B94DE2}"/>
    <dgm:cxn modelId="{EE39E422-4216-48C2-B10A-A0CA49BA67AE}" type="presOf" srcId="{61DF8047-5D78-4761-BA02-B553B4EF72FB}" destId="{1695C2EA-5886-46EF-AAC5-74811EA8C7CC}" srcOrd="0" destOrd="0" presId="urn:microsoft.com/office/officeart/2018/2/layout/IconVerticalSolidList"/>
    <dgm:cxn modelId="{E60B0D2C-4857-403F-9DF1-E20DA809C730}" srcId="{6D1BE931-E29D-4D6C-B45B-7BE5D4F8F594}" destId="{61DF8047-5D78-4761-BA02-B553B4EF72FB}" srcOrd="1" destOrd="0" parTransId="{519CB23E-8760-4684-A54F-9A1C708A4D3C}" sibTransId="{EDA0B1C9-E1E0-4249-952D-4F26870D683F}"/>
    <dgm:cxn modelId="{3F59E04D-A4E4-464F-B0D5-B4B47B8734D5}" type="presOf" srcId="{237A95FB-5D1F-465B-9CE6-A77145DFC014}" destId="{6224DB1C-D5B8-46DB-BBA7-6FA87B98A3BD}" srcOrd="0" destOrd="0" presId="urn:microsoft.com/office/officeart/2018/2/layout/IconVerticalSolidList"/>
    <dgm:cxn modelId="{0BF51A4F-6F5B-4719-9E0A-922928A1551E}" srcId="{6D1BE931-E29D-4D6C-B45B-7BE5D4F8F594}" destId="{237A95FB-5D1F-465B-9CE6-A77145DFC014}" srcOrd="0" destOrd="0" parTransId="{7BB6AEA9-DF20-4837-BE3F-87B8305528F3}" sibTransId="{441BDE8B-CEB6-4351-ADF9-43B867342A20}"/>
    <dgm:cxn modelId="{4F278D7E-FEC2-43B1-B048-BE98E4D5F4FF}" type="presOf" srcId="{6D1BE931-E29D-4D6C-B45B-7BE5D4F8F594}" destId="{E74BECE9-4F02-4F09-8BF2-46578200ADFE}" srcOrd="0" destOrd="0" presId="urn:microsoft.com/office/officeart/2018/2/layout/IconVerticalSolidList"/>
    <dgm:cxn modelId="{8EC06DA0-7161-487D-9054-ACEC2B96CAB1}" srcId="{6D1BE931-E29D-4D6C-B45B-7BE5D4F8F594}" destId="{F8786D18-694F-4ACA-AC1C-239FE06FA8E6}" srcOrd="2" destOrd="0" parTransId="{527F78DF-ABBB-4A9A-9628-F2EF27E9C38A}" sibTransId="{1AF186C5-5893-41C9-BDFE-2D459A5A84D9}"/>
    <dgm:cxn modelId="{B5984FB2-5437-4511-B0DD-E886BA171474}" type="presOf" srcId="{F8786D18-694F-4ACA-AC1C-239FE06FA8E6}" destId="{DBC049FE-0377-4FBF-BBD3-08162DDA6E47}" srcOrd="0" destOrd="0" presId="urn:microsoft.com/office/officeart/2018/2/layout/IconVerticalSolidList"/>
    <dgm:cxn modelId="{B1B7C084-B769-4D11-BEE4-278330B9B5E1}" type="presParOf" srcId="{E74BECE9-4F02-4F09-8BF2-46578200ADFE}" destId="{B8059C91-217F-4E91-B328-1F042B37596E}" srcOrd="0" destOrd="0" presId="urn:microsoft.com/office/officeart/2018/2/layout/IconVerticalSolidList"/>
    <dgm:cxn modelId="{5DF355D9-247C-44CA-8DDF-A05F47459121}" type="presParOf" srcId="{B8059C91-217F-4E91-B328-1F042B37596E}" destId="{6AA66498-41D6-4654-A8A4-D28BBD55E943}" srcOrd="0" destOrd="0" presId="urn:microsoft.com/office/officeart/2018/2/layout/IconVerticalSolidList"/>
    <dgm:cxn modelId="{B4C457DB-89E8-41BB-9719-E1471D0C02C2}" type="presParOf" srcId="{B8059C91-217F-4E91-B328-1F042B37596E}" destId="{3B531324-D1A2-4297-BE5C-49C12BED7C41}" srcOrd="1" destOrd="0" presId="urn:microsoft.com/office/officeart/2018/2/layout/IconVerticalSolidList"/>
    <dgm:cxn modelId="{FEB1C469-89E3-4A36-9806-177E15D9B1C1}" type="presParOf" srcId="{B8059C91-217F-4E91-B328-1F042B37596E}" destId="{6BB7474B-6A28-4B28-BCFB-4EFD852EDD8B}" srcOrd="2" destOrd="0" presId="urn:microsoft.com/office/officeart/2018/2/layout/IconVerticalSolidList"/>
    <dgm:cxn modelId="{154703D1-DE96-4145-B349-C9D5D41EE9FD}" type="presParOf" srcId="{B8059C91-217F-4E91-B328-1F042B37596E}" destId="{6224DB1C-D5B8-46DB-BBA7-6FA87B98A3BD}" srcOrd="3" destOrd="0" presId="urn:microsoft.com/office/officeart/2018/2/layout/IconVerticalSolidList"/>
    <dgm:cxn modelId="{B2D05DE6-3D82-483F-BEEF-2ED25452E997}" type="presParOf" srcId="{E74BECE9-4F02-4F09-8BF2-46578200ADFE}" destId="{D3261F6E-9D8C-4447-87D7-7FE6A5AF2D0C}" srcOrd="1" destOrd="0" presId="urn:microsoft.com/office/officeart/2018/2/layout/IconVerticalSolidList"/>
    <dgm:cxn modelId="{87BFD309-D250-4F3D-AF53-6F6DA8639BB0}" type="presParOf" srcId="{E74BECE9-4F02-4F09-8BF2-46578200ADFE}" destId="{AA0A3B90-E2C3-47CC-9802-69D692B7126A}" srcOrd="2" destOrd="0" presId="urn:microsoft.com/office/officeart/2018/2/layout/IconVerticalSolidList"/>
    <dgm:cxn modelId="{90ED443B-17D6-4200-B1B9-38C811059459}" type="presParOf" srcId="{AA0A3B90-E2C3-47CC-9802-69D692B7126A}" destId="{88E576F3-CFAF-4929-8F53-8FFEA585482A}" srcOrd="0" destOrd="0" presId="urn:microsoft.com/office/officeart/2018/2/layout/IconVerticalSolidList"/>
    <dgm:cxn modelId="{5219B777-06C9-4D9D-B308-72E057332727}" type="presParOf" srcId="{AA0A3B90-E2C3-47CC-9802-69D692B7126A}" destId="{49F81E6A-459C-4ACC-94EB-776120BBF536}" srcOrd="1" destOrd="0" presId="urn:microsoft.com/office/officeart/2018/2/layout/IconVerticalSolidList"/>
    <dgm:cxn modelId="{B041ABD3-B092-4ADB-AC55-0173FFA9B773}" type="presParOf" srcId="{AA0A3B90-E2C3-47CC-9802-69D692B7126A}" destId="{3B7A2279-2C90-4098-B410-19622997FB4F}" srcOrd="2" destOrd="0" presId="urn:microsoft.com/office/officeart/2018/2/layout/IconVerticalSolidList"/>
    <dgm:cxn modelId="{1AAFDD61-3CB9-42FB-BADC-0705D6F4D4FB}" type="presParOf" srcId="{AA0A3B90-E2C3-47CC-9802-69D692B7126A}" destId="{1695C2EA-5886-46EF-AAC5-74811EA8C7CC}" srcOrd="3" destOrd="0" presId="urn:microsoft.com/office/officeart/2018/2/layout/IconVerticalSolidList"/>
    <dgm:cxn modelId="{1E0AB573-E9B0-4387-B93D-B41271410234}" type="presParOf" srcId="{E74BECE9-4F02-4F09-8BF2-46578200ADFE}" destId="{C7E1BCAB-064E-4768-84B0-75A37C37AD28}" srcOrd="3" destOrd="0" presId="urn:microsoft.com/office/officeart/2018/2/layout/IconVerticalSolidList"/>
    <dgm:cxn modelId="{BD31FDFD-FBCB-43F7-9836-406E83AF2140}" type="presParOf" srcId="{E74BECE9-4F02-4F09-8BF2-46578200ADFE}" destId="{7598910C-04AF-43F4-9768-6B59272330B4}" srcOrd="4" destOrd="0" presId="urn:microsoft.com/office/officeart/2018/2/layout/IconVerticalSolidList"/>
    <dgm:cxn modelId="{0FEE5DEC-EFFF-4712-A6DE-9EF0A56482CE}" type="presParOf" srcId="{7598910C-04AF-43F4-9768-6B59272330B4}" destId="{1E3D2986-250A-4A65-9FB5-DEA40C385469}" srcOrd="0" destOrd="0" presId="urn:microsoft.com/office/officeart/2018/2/layout/IconVerticalSolidList"/>
    <dgm:cxn modelId="{A3E93F8E-BF16-4E87-9936-B96158D0B1D2}" type="presParOf" srcId="{7598910C-04AF-43F4-9768-6B59272330B4}" destId="{EA89737C-DD73-46C5-B74B-DDE4DC806570}" srcOrd="1" destOrd="0" presId="urn:microsoft.com/office/officeart/2018/2/layout/IconVerticalSolidList"/>
    <dgm:cxn modelId="{A7940D9B-F4CE-4019-84D4-4A9C38A09BB1}" type="presParOf" srcId="{7598910C-04AF-43F4-9768-6B59272330B4}" destId="{7A705D22-F7F0-4DE0-A6ED-71433B4252EC}" srcOrd="2" destOrd="0" presId="urn:microsoft.com/office/officeart/2018/2/layout/IconVerticalSolidList"/>
    <dgm:cxn modelId="{E6171324-8FFB-4627-969F-645F6CC3BDA0}" type="presParOf" srcId="{7598910C-04AF-43F4-9768-6B59272330B4}" destId="{DBC049FE-0377-4FBF-BBD3-08162DDA6E47}" srcOrd="3" destOrd="0" presId="urn:microsoft.com/office/officeart/2018/2/layout/IconVerticalSolidList"/>
    <dgm:cxn modelId="{2ED80FDD-756D-4B2D-A7CA-04B0FA864AD6}" type="presParOf" srcId="{E74BECE9-4F02-4F09-8BF2-46578200ADFE}" destId="{07BB58B9-92DC-452C-BBC7-2C603C040085}" srcOrd="5" destOrd="0" presId="urn:microsoft.com/office/officeart/2018/2/layout/IconVerticalSolidList"/>
    <dgm:cxn modelId="{E740E5A3-E26D-4B5D-968D-7A3C6BB8C253}" type="presParOf" srcId="{E74BECE9-4F02-4F09-8BF2-46578200ADFE}" destId="{AA19000A-FFDE-4ED4-BA8E-A3848FA3190B}" srcOrd="6" destOrd="0" presId="urn:microsoft.com/office/officeart/2018/2/layout/IconVerticalSolidList"/>
    <dgm:cxn modelId="{3E493B1C-B0E6-4DF8-936D-88BD41F9101B}" type="presParOf" srcId="{AA19000A-FFDE-4ED4-BA8E-A3848FA3190B}" destId="{02B13E1F-D88B-4CA4-BEA5-340BE7FC399A}" srcOrd="0" destOrd="0" presId="urn:microsoft.com/office/officeart/2018/2/layout/IconVerticalSolidList"/>
    <dgm:cxn modelId="{AAD659FF-CDCF-4297-8751-1619AABD121B}" type="presParOf" srcId="{AA19000A-FFDE-4ED4-BA8E-A3848FA3190B}" destId="{FB897139-B2A1-48B8-9E20-28797A6C51F5}" srcOrd="1" destOrd="0" presId="urn:microsoft.com/office/officeart/2018/2/layout/IconVerticalSolidList"/>
    <dgm:cxn modelId="{112B7542-385C-447A-9C63-5F0F05A93BEC}" type="presParOf" srcId="{AA19000A-FFDE-4ED4-BA8E-A3848FA3190B}" destId="{2DE5EDB0-25B9-404D-AB06-F4915437A93B}" srcOrd="2" destOrd="0" presId="urn:microsoft.com/office/officeart/2018/2/layout/IconVerticalSolidList"/>
    <dgm:cxn modelId="{3735A837-0F34-4F9B-9C95-19BB3D7DF1CC}" type="presParOf" srcId="{AA19000A-FFDE-4ED4-BA8E-A3848FA3190B}" destId="{FAFC0A26-FC7C-4E54-9ED2-B19B4AC99D5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66498-41D6-4654-A8A4-D28BBD55E943}">
      <dsp:nvSpPr>
        <dsp:cNvPr id="0" name=""/>
        <dsp:cNvSpPr/>
      </dsp:nvSpPr>
      <dsp:spPr>
        <a:xfrm>
          <a:off x="0" y="1878"/>
          <a:ext cx="8229600" cy="9520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31324-D1A2-4297-BE5C-49C12BED7C41}">
      <dsp:nvSpPr>
        <dsp:cNvPr id="0" name=""/>
        <dsp:cNvSpPr/>
      </dsp:nvSpPr>
      <dsp:spPr>
        <a:xfrm>
          <a:off x="287993" y="216088"/>
          <a:ext cx="523623" cy="52362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4DB1C-D5B8-46DB-BBA7-6FA87B98A3BD}">
      <dsp:nvSpPr>
        <dsp:cNvPr id="0" name=""/>
        <dsp:cNvSpPr/>
      </dsp:nvSpPr>
      <dsp:spPr>
        <a:xfrm>
          <a:off x="1099610" y="1878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Interview farmers, officials, pantry staff, clients</a:t>
          </a:r>
        </a:p>
      </dsp:txBody>
      <dsp:txXfrm>
        <a:off x="1099610" y="1878"/>
        <a:ext cx="7129989" cy="952043"/>
      </dsp:txXfrm>
    </dsp:sp>
    <dsp:sp modelId="{88E576F3-CFAF-4929-8F53-8FFEA585482A}">
      <dsp:nvSpPr>
        <dsp:cNvPr id="0" name=""/>
        <dsp:cNvSpPr/>
      </dsp:nvSpPr>
      <dsp:spPr>
        <a:xfrm>
          <a:off x="0" y="1191932"/>
          <a:ext cx="8229600" cy="9520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81E6A-459C-4ACC-94EB-776120BBF536}">
      <dsp:nvSpPr>
        <dsp:cNvPr id="0" name=""/>
        <dsp:cNvSpPr/>
      </dsp:nvSpPr>
      <dsp:spPr>
        <a:xfrm>
          <a:off x="287993" y="1406142"/>
          <a:ext cx="523623" cy="52362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5C2EA-5886-46EF-AAC5-74811EA8C7CC}">
      <dsp:nvSpPr>
        <dsp:cNvPr id="0" name=""/>
        <dsp:cNvSpPr/>
      </dsp:nvSpPr>
      <dsp:spPr>
        <a:xfrm>
          <a:off x="1099610" y="1191932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Observe/document the entire process on random days</a:t>
          </a:r>
        </a:p>
      </dsp:txBody>
      <dsp:txXfrm>
        <a:off x="1099610" y="1191932"/>
        <a:ext cx="7129989" cy="952043"/>
      </dsp:txXfrm>
    </dsp:sp>
    <dsp:sp modelId="{1E3D2986-250A-4A65-9FB5-DEA40C385469}">
      <dsp:nvSpPr>
        <dsp:cNvPr id="0" name=""/>
        <dsp:cNvSpPr/>
      </dsp:nvSpPr>
      <dsp:spPr>
        <a:xfrm>
          <a:off x="0" y="2381986"/>
          <a:ext cx="8229600" cy="9520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9737C-DD73-46C5-B74B-DDE4DC806570}">
      <dsp:nvSpPr>
        <dsp:cNvPr id="0" name=""/>
        <dsp:cNvSpPr/>
      </dsp:nvSpPr>
      <dsp:spPr>
        <a:xfrm>
          <a:off x="287993" y="2596196"/>
          <a:ext cx="523623" cy="52362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049FE-0377-4FBF-BBD3-08162DDA6E47}">
      <dsp:nvSpPr>
        <dsp:cNvPr id="0" name=""/>
        <dsp:cNvSpPr/>
      </dsp:nvSpPr>
      <dsp:spPr>
        <a:xfrm>
          <a:off x="1099610" y="2381986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Review farmer, market and pantry records</a:t>
          </a:r>
        </a:p>
      </dsp:txBody>
      <dsp:txXfrm>
        <a:off x="1099610" y="2381986"/>
        <a:ext cx="7129989" cy="952043"/>
      </dsp:txXfrm>
    </dsp:sp>
    <dsp:sp modelId="{02B13E1F-D88B-4CA4-BEA5-340BE7FC399A}">
      <dsp:nvSpPr>
        <dsp:cNvPr id="0" name=""/>
        <dsp:cNvSpPr/>
      </dsp:nvSpPr>
      <dsp:spPr>
        <a:xfrm>
          <a:off x="0" y="3572041"/>
          <a:ext cx="8229600" cy="9520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97139-B2A1-48B8-9E20-28797A6C51F5}">
      <dsp:nvSpPr>
        <dsp:cNvPr id="0" name=""/>
        <dsp:cNvSpPr/>
      </dsp:nvSpPr>
      <dsp:spPr>
        <a:xfrm>
          <a:off x="287993" y="3786250"/>
          <a:ext cx="523623" cy="52362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C0A26-FC7C-4E54-9ED2-B19B4AC99D59}">
      <dsp:nvSpPr>
        <dsp:cNvPr id="0" name=""/>
        <dsp:cNvSpPr/>
      </dsp:nvSpPr>
      <dsp:spPr>
        <a:xfrm>
          <a:off x="1099610" y="3572041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Client logs?  </a:t>
          </a:r>
        </a:p>
      </dsp:txBody>
      <dsp:txXfrm>
        <a:off x="1099610" y="3572041"/>
        <a:ext cx="7129989" cy="952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70D6A-FB49-A14C-9B03-21B3417100CD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B6C83-B894-2740-9986-97D8BB6F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6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2B0F-09E3-4F05-9EE6-EA580CB5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F4CD2912-913A-48EB-BAC3-0D4AEC36D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E5C2D87C-982A-9A8A-E17C-959A5E9A1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42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mattjiggins</a:t>
            </a:r>
            <a:r>
              <a:rPr lang="en-US" dirty="0"/>
              <a:t>/4123415605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690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846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www.libertymutual.com</a:t>
            </a:r>
            <a:r>
              <a:rPr lang="en-US" dirty="0"/>
              <a:t>/life-insurance/life-insurance-tools-and-resources/</a:t>
            </a:r>
            <a:r>
              <a:rPr lang="en-US" dirty="0" err="1"/>
              <a:t>vul</a:t>
            </a:r>
            <a:r>
              <a:rPr lang="en-US" dirty="0"/>
              <a:t>-documents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804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758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75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ED981-26BB-638D-3931-4FFF5509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B7293A-965F-95A6-2452-D51D01096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5D7F7-418C-3F5E-B3D5-129F1EBE0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C6BF1-1284-7989-3870-5F014CEE87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476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84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494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968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52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CC03D7F-D659-3B55-3E4C-243E40B0C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55D937B6-9EC6-53AF-18F4-0C0A0AE16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basics – here are the five HIGH LEVEL questions that form how we evaluate programs.  (walk through) LETS GO THROUGH THEM ONE BY ONE&gt;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3B596-01DC-97E2-30B8-E6420961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1CB44-23C6-D768-0508-D5B9DA2DA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CD78B7-2D0D-308E-7A6F-669C4A476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05939-E2DA-B661-408A-244E88990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788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96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76C58-F57D-DBB3-F533-84DAC477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67C0BD-E639-7AE0-E159-9D6853563C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8C6A9-DE98-0E4F-5CED-714A00F77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9C529-5BD3-CD43-072F-E6A65CDB58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527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F23A4-3B31-4EE0-F6D1-51501AC04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D8CA3C-C44B-F953-1FED-B79B7A193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AAD3F9-8FF4-7D9C-5954-885B80AF0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60890-F180-0521-2CA9-003DE2731D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516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tallentshow</a:t>
            </a:r>
            <a:r>
              <a:rPr lang="en-US" dirty="0"/>
              <a:t>/2399373550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746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44E1-F099-0A41-2DA8-85EBDBC0C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CF801A-1012-91E6-C3CD-8CA1B80AA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315D8-EFEE-1B3A-8814-4939801FF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85A46-7F26-9248-45DC-FBED34106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50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004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CF8E6-A41C-92B6-32AB-94A40F465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D683A-BA64-8BD2-39D4-598772F73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964BE-035F-7A69-7610-567AD1E5A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A41EA-7D8B-C8AC-AAA3-FEC636B2B2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39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30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78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4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67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619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73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www.usar.army.mil</a:t>
            </a:r>
            <a:r>
              <a:rPr lang="en-US" dirty="0"/>
              <a:t>/Commands/Functional/85th-Support-Command/Photo-Page/</a:t>
            </a:r>
            <a:r>
              <a:rPr lang="en-US" dirty="0" err="1"/>
              <a:t>igphoto</a:t>
            </a:r>
            <a:r>
              <a:rPr lang="en-US" dirty="0"/>
              <a:t>/2001287333/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80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90054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85800" y="2819400"/>
            <a:ext cx="7772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956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0F7D-7AFC-864D-A243-A3B8C5114C5C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1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1B8E-5547-3D44-A6E6-0E5CB97142C9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8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A31A-238B-484F-8117-ECA4BC603ACA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29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B65713-4432-2604-C74D-386666F33D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96000"/>
            <a:ext cx="60198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Line 6">
            <a:extLst>
              <a:ext uri="{FF2B5EF4-FFF2-40B4-BE49-F238E27FC236}">
                <a16:creationId xmlns:a16="http://schemas.microsoft.com/office/drawing/2014/main" id="{CF4FAB23-BEA7-63BF-2325-772A0E770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6096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618A9390-76DF-7223-3B98-A30EF8143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659A2AB-D963-BC67-3E01-D8E3B45F28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583363"/>
            <a:ext cx="12192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x-none" sz="1000">
                <a:solidFill>
                  <a:schemeClr val="bg1"/>
                </a:solidFill>
                <a:latin typeface="Arial" charset="0"/>
              </a:rPr>
              <a:t>©</a:t>
            </a:r>
            <a:r>
              <a:rPr lang="en-US" altLang="x-none" sz="12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x-none" sz="1000">
                <a:solidFill>
                  <a:schemeClr val="bg1"/>
                </a:solidFill>
                <a:latin typeface="Arial" charset="0"/>
              </a:rPr>
              <a:t>2006 to Present</a:t>
            </a:r>
          </a:p>
        </p:txBody>
      </p:sp>
      <p:pic>
        <p:nvPicPr>
          <p:cNvPr id="6" name="Picture 9" descr="UNC_SOGlogoWHT_f">
            <a:extLst>
              <a:ext uri="{FF2B5EF4-FFF2-40B4-BE49-F238E27FC236}">
                <a16:creationId xmlns:a16="http://schemas.microsoft.com/office/drawing/2014/main" id="{F070FDE9-0A9B-4402-ED66-BECD810CA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76950"/>
            <a:ext cx="3124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609600"/>
            <a:ext cx="5883275" cy="49101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52C08C-15B9-9F75-4E3C-230E9D61393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16C9BD-FEF9-B94F-ACF7-B11EA044AA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924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7675-8287-9240-8C5D-967EE49EDCAA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09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76F8-7FD4-684B-90F6-4C8FED606A92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83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73F9-D3C3-CD47-A434-0DC83ADD3318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29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265B-EB8F-C64C-B696-602E26E29EBE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5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CFCA-FDE4-D941-95AF-47C62ABF1108}" type="datetime1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921-6432-3942-8F1D-D4164C4BF5E5}" type="datetime1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09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D0A5-BF48-914B-B4E5-9DE34FE996C0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5438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9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293970"/>
            <a:ext cx="8229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19C2-78C0-A744-A449-3621CB34D74E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9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272E-CD9B-4240-B363-AE8E7148FE1A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6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23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D2AF-02C9-3D44-875C-F849542D6B42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6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73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A1E-BD8B-834C-B07A-3EC8590B9AEA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6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30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D0E94-9FE1-BF45-A0C9-6DC88540A6A0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6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30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948C-7114-F34E-AB67-2EDFE906771C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5491D-BE60-954B-81A6-95ECD43C101C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0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D34-E037-5B44-9392-288FD77BDB6F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9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C5B7-794C-3447-87A3-8B3AB367CACB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10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4A325-2DCB-2C4D-B874-49251843DB2C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9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F476-2B35-BA4E-BC99-8CA178F52F01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8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0ED6-E2B1-2942-898E-DEFF8429A67C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9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C9CE-6193-1E43-A6A2-7E1B9557633D}" type="datetime1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0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445A-F450-254F-AB94-FDECCBE840E5}" type="datetime1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9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C963-DDEB-3C4E-A0BC-51957C8FB530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937C-6ABD-7949-A09C-0C6A9A6B933D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2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E0BE-0C0C-1A4C-AF89-D59C207CD4E7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B41A-EEF7-854D-A66E-CF7A811664E8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4000" cy="466344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779932"/>
            <a:ext cx="9144000" cy="91440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5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C6B58-0736-C449-B306-5E554C1FE8F9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4000" cy="466344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779932"/>
            <a:ext cx="9144000" cy="91440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68" r:id="rId13"/>
    <p:sldLayoutId id="2147483669" r:id="rId14"/>
    <p:sldLayoutId id="2147483670" r:id="rId15"/>
    <p:sldLayoutId id="2147483671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D6E68-7621-0DA3-FACE-165BB1FD5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1B34A6C-7835-9A18-B36D-D40C824284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762000"/>
            <a:ext cx="7772400" cy="20574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en-US" sz="4800" b="1" dirty="0">
                <a:cs typeface="+mj-cs"/>
              </a:rPr>
              <a:t>Introduction to Program Evaluation</a:t>
            </a:r>
            <a:br>
              <a:rPr lang="en-US" sz="4800" b="1" dirty="0">
                <a:cs typeface="+mj-cs"/>
              </a:rPr>
            </a:br>
            <a:r>
              <a:rPr lang="en-US" sz="3600" b="1" dirty="0">
                <a:cs typeface="+mj-cs"/>
              </a:rPr>
              <a:t>(</a:t>
            </a:r>
            <a:r>
              <a:rPr lang="en-US" sz="3600" b="1" dirty="0"/>
              <a:t>Afternoon</a:t>
            </a:r>
            <a:r>
              <a:rPr lang="en-US" sz="3600" b="1" dirty="0">
                <a:cs typeface="+mj-cs"/>
              </a:rPr>
              <a:t>)</a:t>
            </a:r>
            <a:endParaRPr lang="en-US" sz="3600" b="1" i="1" dirty="0">
              <a:cs typeface="+mj-cs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01CB1DF-9170-3412-D992-1A478FF4BEE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3276600"/>
            <a:ext cx="5334000" cy="2209800"/>
          </a:xfrm>
        </p:spPr>
        <p:txBody>
          <a:bodyPr lIns="90488" tIns="44450" rIns="90488" bIns="44450">
            <a:normAutofit lnSpcReduction="10000"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Maureen Berner, PhD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University of North Carolina at Chapel Hill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School of Government</a:t>
            </a:r>
          </a:p>
          <a:p>
            <a:pPr algn="ctr" eaLnBrk="1" hangingPunct="1"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 </a:t>
            </a:r>
            <a:endParaRPr lang="en-US" sz="2000" dirty="0">
              <a:solidFill>
                <a:srgbClr val="00344A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400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Data Collection Methods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are you going to get the information?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286000"/>
            <a:ext cx="5265235" cy="421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2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Data Collection Methods: Options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are you going to get the information?</a:t>
            </a:r>
          </a:p>
          <a:p>
            <a:endParaRPr lang="en-US" dirty="0"/>
          </a:p>
          <a:p>
            <a:r>
              <a:rPr lang="en-US" dirty="0"/>
              <a:t>Structured interviews</a:t>
            </a:r>
          </a:p>
          <a:p>
            <a:r>
              <a:rPr lang="en-US" dirty="0"/>
              <a:t>Focus groups</a:t>
            </a:r>
          </a:p>
          <a:p>
            <a:r>
              <a:rPr lang="en-US" dirty="0"/>
              <a:t>Structured questionnaires or surveys</a:t>
            </a:r>
          </a:p>
          <a:p>
            <a:r>
              <a:rPr lang="en-US" dirty="0"/>
              <a:t>Visual inspection</a:t>
            </a:r>
          </a:p>
          <a:p>
            <a:r>
              <a:rPr lang="en-US" dirty="0"/>
              <a:t>File/document review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40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Data Analysis Methods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will you do with it once you get it?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97" y="2971800"/>
            <a:ext cx="7688205" cy="254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10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Data Analysis Methods: Options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will you do with it once you get it?</a:t>
            </a:r>
          </a:p>
          <a:p>
            <a:endParaRPr lang="en-US" dirty="0"/>
          </a:p>
          <a:p>
            <a:r>
              <a:rPr lang="en-US" dirty="0"/>
              <a:t>Descriptive statistics</a:t>
            </a:r>
          </a:p>
          <a:p>
            <a:r>
              <a:rPr lang="en-US" dirty="0"/>
              <a:t>Cost/benefit analysis</a:t>
            </a:r>
          </a:p>
          <a:p>
            <a:r>
              <a:rPr lang="en-US" dirty="0"/>
              <a:t>Inferential statistics</a:t>
            </a:r>
          </a:p>
          <a:p>
            <a:r>
              <a:rPr lang="en-US" dirty="0"/>
              <a:t>Qualitative analysis (interviews, case studies)</a:t>
            </a:r>
          </a:p>
          <a:p>
            <a:r>
              <a:rPr lang="en-US" dirty="0"/>
              <a:t>T-test</a:t>
            </a:r>
          </a:p>
          <a:p>
            <a:r>
              <a:rPr lang="en-US" dirty="0"/>
              <a:t>Regression analysis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16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FM Food Donation Program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Returning to the FM Donation Program: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did they want to know?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Remember the stated goal: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>
                <a:solidFill>
                  <a:srgbClr val="0070C0"/>
                </a:solidFill>
              </a:rPr>
              <a:t>Reduce local hunger </a:t>
            </a:r>
            <a:r>
              <a:rPr lang="en-US" dirty="0">
                <a:solidFill>
                  <a:srgbClr val="0070C0"/>
                </a:solidFill>
              </a:rPr>
              <a:t>by </a:t>
            </a:r>
            <a:r>
              <a:rPr lang="en-US" u="sng" dirty="0">
                <a:solidFill>
                  <a:srgbClr val="0070C0"/>
                </a:solidFill>
              </a:rPr>
              <a:t>diverting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u="sng" dirty="0">
                <a:solidFill>
                  <a:srgbClr val="0070C0"/>
                </a:solidFill>
              </a:rPr>
              <a:t>surplus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u="sng" dirty="0">
                <a:solidFill>
                  <a:srgbClr val="0070C0"/>
                </a:solidFill>
              </a:rPr>
              <a:t>farmer’s market products </a:t>
            </a:r>
            <a:r>
              <a:rPr lang="en-US" dirty="0">
                <a:solidFill>
                  <a:srgbClr val="0070C0"/>
                </a:solidFill>
              </a:rPr>
              <a:t>from </a:t>
            </a:r>
            <a:r>
              <a:rPr lang="en-US" u="sng" dirty="0">
                <a:solidFill>
                  <a:srgbClr val="0070C0"/>
                </a:solidFill>
              </a:rPr>
              <a:t>waste</a:t>
            </a:r>
            <a:r>
              <a:rPr lang="en-US" dirty="0">
                <a:solidFill>
                  <a:srgbClr val="0070C0"/>
                </a:solidFill>
              </a:rPr>
              <a:t> to </a:t>
            </a:r>
            <a:r>
              <a:rPr lang="en-US" u="sng" dirty="0">
                <a:solidFill>
                  <a:srgbClr val="0070C0"/>
                </a:solidFill>
              </a:rPr>
              <a:t>local pantries</a:t>
            </a:r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17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A5C76-BDE0-FDEB-226E-F75F7C0C1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6742A8DF-0867-982A-DE5D-F6CD7D8A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The Evaluation Question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B9A8DC-8C52-FCFB-1942-80F490946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9" r="27129"/>
          <a:stretch>
            <a:fillRect/>
          </a:stretch>
        </p:blipFill>
        <p:spPr bwMode="auto">
          <a:xfrm>
            <a:off x="457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03" name="Content Placeholder 3">
            <a:extLst>
              <a:ext uri="{FF2B5EF4-FFF2-40B4-BE49-F238E27FC236}">
                <a16:creationId xmlns:a16="http://schemas.microsoft.com/office/drawing/2014/main" id="{BD978896-950F-12E9-4AFE-446582660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US" u="sng" dirty="0"/>
              <a:t>Did the Carrboro Farmers’ Market reduce hunger </a:t>
            </a:r>
            <a:r>
              <a:rPr lang="en-US" dirty="0"/>
              <a:t>by </a:t>
            </a:r>
            <a:r>
              <a:rPr lang="en-US" u="sng" dirty="0"/>
              <a:t>diverting</a:t>
            </a:r>
            <a:r>
              <a:rPr lang="en-US" dirty="0"/>
              <a:t> </a:t>
            </a:r>
            <a:r>
              <a:rPr lang="en-US" u="sng" dirty="0"/>
              <a:t>surplus</a:t>
            </a:r>
            <a:r>
              <a:rPr lang="en-US" dirty="0"/>
              <a:t> </a:t>
            </a:r>
            <a:r>
              <a:rPr lang="en-US" u="sng" dirty="0"/>
              <a:t>farmer’s market products </a:t>
            </a:r>
            <a:r>
              <a:rPr lang="en-US" dirty="0"/>
              <a:t>from </a:t>
            </a:r>
            <a:r>
              <a:rPr lang="en-US" u="sng" dirty="0"/>
              <a:t>waste</a:t>
            </a:r>
            <a:r>
              <a:rPr lang="en-US" dirty="0"/>
              <a:t> to </a:t>
            </a:r>
            <a:r>
              <a:rPr lang="en-US" u="sng" dirty="0"/>
              <a:t>local pantries?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71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962400" cy="4906963"/>
          </a:xfrm>
        </p:spPr>
        <p:txBody>
          <a:bodyPr>
            <a:normAutofit/>
          </a:bodyPr>
          <a:lstStyle/>
          <a:p>
            <a:r>
              <a:rPr lang="en-US" dirty="0"/>
              <a:t>Information on actual food donated – type and amount</a:t>
            </a:r>
          </a:p>
          <a:p>
            <a:r>
              <a:rPr lang="en-US" dirty="0"/>
              <a:t>Collection and delivery process</a:t>
            </a:r>
          </a:p>
          <a:p>
            <a:r>
              <a:rPr lang="en-US" dirty="0"/>
              <a:t>Who receives it</a:t>
            </a:r>
          </a:p>
          <a:p>
            <a:r>
              <a:rPr lang="en-US" dirty="0"/>
              <a:t>What happens to it after delivery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F2A4E6-4CAC-8E92-D682-919F6EC2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94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What’s needed to answer it? </a:t>
            </a:r>
            <a:br>
              <a:rPr lang="en-US" altLang="en-US" dirty="0"/>
            </a:b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26B8698-7D43-CD97-CF2A-82A70BDB5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30581"/>
            <a:ext cx="4571999" cy="29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680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The FM Food Donation Program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983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Where are you going to get information?</a:t>
            </a:r>
          </a:p>
          <a:p>
            <a:r>
              <a:rPr lang="en-US" dirty="0"/>
              <a:t>Farmers</a:t>
            </a:r>
          </a:p>
          <a:p>
            <a:r>
              <a:rPr lang="en-US" dirty="0"/>
              <a:t>Farmer’s Market officials</a:t>
            </a:r>
          </a:p>
          <a:p>
            <a:r>
              <a:rPr lang="en-US" dirty="0"/>
              <a:t>Pantries</a:t>
            </a:r>
          </a:p>
          <a:p>
            <a:r>
              <a:rPr lang="en-US" dirty="0"/>
              <a:t>Clients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1674378-F195-6FBC-F80D-6DE5501CD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30581"/>
            <a:ext cx="4571999" cy="29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85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How will you get the Info?</a:t>
            </a:r>
          </a:p>
        </p:txBody>
      </p:sp>
      <p:graphicFrame>
        <p:nvGraphicFramePr>
          <p:cNvPr id="4101" name="Content Placeholder 2" descr="Image lists four items - interviews, observation, reviewing records and checking for client logs. ">
            <a:extLst>
              <a:ext uri="{FF2B5EF4-FFF2-40B4-BE49-F238E27FC236}">
                <a16:creationId xmlns:a16="http://schemas.microsoft.com/office/drawing/2014/main" id="{305D8256-7703-AA84-A3FC-0063FEEFFD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4231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5072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Food Donation Program Data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What will you do with it once you get it?</a:t>
            </a:r>
          </a:p>
          <a:p>
            <a:endParaRPr lang="en-US" dirty="0"/>
          </a:p>
          <a:p>
            <a:r>
              <a:rPr lang="en-US" dirty="0"/>
              <a:t>Descriptive statistics - ✔️</a:t>
            </a:r>
          </a:p>
          <a:p>
            <a:r>
              <a:rPr lang="en-US" dirty="0"/>
              <a:t>Cost/benefit analysis - ✔️</a:t>
            </a:r>
          </a:p>
          <a:p>
            <a:r>
              <a:rPr lang="en-US" dirty="0"/>
              <a:t>Inferential statistics</a:t>
            </a:r>
          </a:p>
          <a:p>
            <a:r>
              <a:rPr lang="en-US" dirty="0"/>
              <a:t>Qualitative analysis - ✔️</a:t>
            </a:r>
          </a:p>
          <a:p>
            <a:r>
              <a:rPr lang="en-US" dirty="0"/>
              <a:t>T-test</a:t>
            </a:r>
          </a:p>
          <a:p>
            <a:r>
              <a:rPr lang="en-US" dirty="0"/>
              <a:t>Regression analysis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06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6F53C658-F858-320D-FF9D-1D9D8EC0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4508"/>
            <a:ext cx="8229600" cy="1143000"/>
          </a:xfrm>
        </p:spPr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Part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0358AD-D82B-8A51-0DB2-FB1A1C186940}"/>
              </a:ext>
            </a:extLst>
          </p:cNvPr>
          <p:cNvSpPr txBox="1"/>
          <p:nvPr/>
        </p:nvSpPr>
        <p:spPr>
          <a:xfrm>
            <a:off x="1516682" y="1997839"/>
            <a:ext cx="611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cs typeface="+mj-cs"/>
              </a:rPr>
              <a:t>Making an </a:t>
            </a:r>
          </a:p>
          <a:p>
            <a:pPr algn="ctr"/>
            <a:r>
              <a:rPr lang="en-US" sz="3600" b="1" dirty="0">
                <a:cs typeface="+mj-cs"/>
              </a:rPr>
              <a:t>Evaluation Plan</a:t>
            </a:r>
            <a:endParaRPr lang="en-US" sz="3600" b="1" dirty="0">
              <a:latin typeface="+mn-lt"/>
              <a:cs typeface="+mj-cs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1598C-13C3-9CBF-E965-DD550A21D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029939D8-4AC9-252C-C15C-87512A99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More Evaluation Question Practice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C40DBEF4-E4F4-F7BB-834D-90A9669AB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Complete this sentence for your own program: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“I want to know if……..”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33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A2EEA0-33B8-0587-2778-7816A612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Needed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6322CA-5CFE-56E6-8A33-ABF821067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Records can be data…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90800"/>
            <a:ext cx="502920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88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8DF5F-627D-57CE-E28C-A53A8ECD0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3294FFD6-2F9E-C97A-A425-C712F97E4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77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How to Get Data</a:t>
            </a:r>
            <a:endParaRPr lang="en-US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F069ABA9-C410-EB20-3AAB-F3E4659F2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How will you get the information you need?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8AD7C-C40A-D962-393E-F33602AEE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90800"/>
            <a:ext cx="502920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77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D8270-C941-FFBD-173D-04A0D92F5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C9BE5-A286-E249-0B16-6FE974A4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40E6635-BB76-7D02-DCA9-09E1FEDC7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How will you analyze your information?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365B3-F042-7202-F1A2-AC8BE74AE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90800"/>
            <a:ext cx="502920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00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Limitations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can’t you do (Caveats)?</a:t>
            </a:r>
          </a:p>
          <a:p>
            <a:r>
              <a:rPr lang="en-US" dirty="0"/>
              <a:t>Generalize</a:t>
            </a:r>
          </a:p>
          <a:p>
            <a:r>
              <a:rPr lang="en-US" dirty="0"/>
              <a:t>Data quality and reliability</a:t>
            </a:r>
          </a:p>
          <a:p>
            <a:r>
              <a:rPr lang="en-US" dirty="0"/>
              <a:t>Access to records</a:t>
            </a:r>
          </a:p>
          <a:p>
            <a:r>
              <a:rPr lang="en-US" dirty="0"/>
              <a:t>Staffing/travel constraints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552" y="1952732"/>
            <a:ext cx="3936713" cy="29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63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30A0C-4E03-E3C2-198C-E4068DCD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A93F78E9-7071-2D06-79DE-34A95C37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77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What Can You Say?</a:t>
            </a:r>
            <a:endParaRPr lang="en-US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3DB298FC-E6CA-ACCC-9970-9E18C51E7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78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What will you be able to say?</a:t>
            </a:r>
          </a:p>
          <a:p>
            <a:pPr marL="0" indent="0" algn="ctr">
              <a:buNone/>
            </a:pPr>
            <a:r>
              <a:rPr lang="en-US" dirty="0"/>
              <a:t>What won’t you?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CFF57-F1CB-C882-A7EF-0228EEF9B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976727"/>
            <a:ext cx="502920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18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Making a Plan – GAO example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Evaluation question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needed to answer that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Where are you going to get what you need?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are you going to collect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are you going to analyze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will you be able to say (and not?)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See GAO template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63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6D082-1629-C0FF-863E-0F03FC76C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B0A53AF6-65E1-B44D-8737-7083348FA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77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My Contact Information</a:t>
            </a:r>
            <a:endParaRPr lang="en-US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27817256-5A6B-CDC4-016D-5A062DA61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78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Maureen Berner PhD</a:t>
            </a:r>
          </a:p>
          <a:p>
            <a:pPr marL="0" indent="0" algn="ctr">
              <a:buNone/>
            </a:pPr>
            <a:r>
              <a:rPr lang="en-US" dirty="0"/>
              <a:t>Professor of Public Administration and Government</a:t>
            </a:r>
          </a:p>
          <a:p>
            <a:pPr marL="0" indent="0" algn="ctr">
              <a:buNone/>
            </a:pPr>
            <a:r>
              <a:rPr lang="en-US" dirty="0"/>
              <a:t>UNC Chapel Hill School of Government</a:t>
            </a:r>
          </a:p>
          <a:p>
            <a:pPr marL="0" indent="0" algn="ctr">
              <a:buNone/>
            </a:pPr>
            <a:r>
              <a:rPr lang="en-US" dirty="0" err="1"/>
              <a:t>Mberner@sog.unc.edu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Making An Evaluation Plan</a:t>
            </a:r>
          </a:p>
        </p:txBody>
      </p:sp>
      <p:sp>
        <p:nvSpPr>
          <p:cNvPr id="4099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905000"/>
            <a:ext cx="6868886" cy="38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9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Parts of an Evaluation Plan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question </a:t>
            </a:r>
          </a:p>
          <a:p>
            <a:r>
              <a:rPr lang="en-US" dirty="0"/>
              <a:t>What is needed to answer that question</a:t>
            </a:r>
          </a:p>
          <a:p>
            <a:r>
              <a:rPr lang="en-US" dirty="0"/>
              <a:t>Where are you going to get what you need?</a:t>
            </a:r>
          </a:p>
          <a:p>
            <a:r>
              <a:rPr lang="en-US" dirty="0"/>
              <a:t>Data Collection Methods</a:t>
            </a:r>
          </a:p>
          <a:p>
            <a:r>
              <a:rPr lang="en-US" dirty="0"/>
              <a:t>Data Analysis Methods</a:t>
            </a:r>
          </a:p>
          <a:p>
            <a:r>
              <a:rPr lang="en-US" dirty="0"/>
              <a:t>Limitations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0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Evaluation Question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they want to know?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463800"/>
            <a:ext cx="40894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Evaluation Question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Clear and Specific</a:t>
            </a:r>
          </a:p>
          <a:p>
            <a:r>
              <a:rPr lang="en-US" dirty="0"/>
              <a:t>Fair and objective</a:t>
            </a:r>
          </a:p>
          <a:p>
            <a:r>
              <a:rPr lang="en-US" dirty="0"/>
              <a:t>Politically neutral</a:t>
            </a:r>
          </a:p>
          <a:p>
            <a:r>
              <a:rPr lang="en-US" dirty="0"/>
              <a:t>Measurable</a:t>
            </a:r>
          </a:p>
          <a:p>
            <a:r>
              <a:rPr lang="en-US" dirty="0"/>
              <a:t>Key Terms Defined – Scope, Timeframe Population</a:t>
            </a:r>
          </a:p>
          <a:p>
            <a:r>
              <a:rPr lang="en-US" dirty="0"/>
              <a:t>Doable in a </a:t>
            </a:r>
            <a:r>
              <a:rPr lang="en-US" i="1" dirty="0"/>
              <a:t>practical</a:t>
            </a:r>
            <a:r>
              <a:rPr lang="en-US" dirty="0"/>
              <a:t> manner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73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Information Could Include…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Evidence – Physical, Testimonial, Documentary, Analytical</a:t>
            </a:r>
          </a:p>
          <a:p>
            <a:r>
              <a:rPr lang="en-US" dirty="0"/>
              <a:t>Program criteria</a:t>
            </a:r>
          </a:p>
          <a:p>
            <a:r>
              <a:rPr lang="en-US" dirty="0"/>
              <a:t>Agency procedures</a:t>
            </a:r>
          </a:p>
          <a:p>
            <a:r>
              <a:rPr lang="en-US" dirty="0"/>
              <a:t>Participant rates</a:t>
            </a:r>
          </a:p>
          <a:p>
            <a:r>
              <a:rPr lang="en-US" dirty="0"/>
              <a:t>Cost information</a:t>
            </a:r>
          </a:p>
          <a:p>
            <a:r>
              <a:rPr lang="en-US" dirty="0"/>
              <a:t>Funding levels or other resources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Example Information Source(s)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Officials</a:t>
            </a:r>
          </a:p>
          <a:p>
            <a:r>
              <a:rPr lang="en-US" dirty="0"/>
              <a:t>Program participants</a:t>
            </a:r>
          </a:p>
          <a:p>
            <a:r>
              <a:rPr lang="en-US" dirty="0"/>
              <a:t>Inventory records</a:t>
            </a:r>
          </a:p>
          <a:p>
            <a:r>
              <a:rPr lang="en-US" dirty="0"/>
              <a:t>Data bases</a:t>
            </a:r>
          </a:p>
          <a:p>
            <a:r>
              <a:rPr lang="en-US" dirty="0"/>
              <a:t>Laws and regulations</a:t>
            </a:r>
          </a:p>
          <a:p>
            <a:r>
              <a:rPr lang="en-US" dirty="0"/>
              <a:t>Previous studies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5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Where is the information?</a:t>
            </a:r>
          </a:p>
        </p:txBody>
      </p:sp>
      <p:sp>
        <p:nvSpPr>
          <p:cNvPr id="4099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86000"/>
            <a:ext cx="5410200" cy="35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199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5"/>
  <p:tag name="MMPROD_UIDATA" val="&lt;database version=&quot;11.0&quot;&gt;&lt;object type=&quot;1&quot; unique_id=&quot;10001&quot;&gt;&lt;object type=&quot;2&quot; unique_id=&quot;48353&quot;&gt;&lt;object type=&quot;3&quot; unique_id=&quot;48354&quot;&gt;&lt;property id=&quot;20148&quot; value=&quot;5&quot;/&gt;&lt;property id=&quot;20300&quot; value=&quot;Slide 1 - &amp;quot;Insert Title Here&amp;quot;&quot;/&gt;&lt;property id=&quot;20307&quot; value=&quot;269&quot;/&gt;&lt;/object&gt;&lt;object type=&quot;3&quot; unique_id=&quot;48355&quot;&gt;&lt;property id=&quot;20148&quot; value=&quot;5&quot;/&gt;&lt;property id=&quot;20300&quot; value=&quot;Slide 2 - &amp;quot;Header&amp;quot;&quot;/&gt;&lt;property id=&quot;20307&quot; value=&quot;266&quot;/&gt;&lt;/object&gt;&lt;object type=&quot;3&quot; unique_id=&quot;48356&quot;&gt;&lt;property id=&quot;20148&quot; value=&quot;5&quot;/&gt;&lt;property id=&quot;20300&quot; value=&quot;Slide 7&quot;/&gt;&lt;property id=&quot;20307&quot; value=&quot;267&quot;/&gt;&lt;/object&gt;&lt;object type=&quot;3&quot; unique_id=&quot;48402&quot;&gt;&lt;property id=&quot;20148&quot; value=&quot;5&quot;/&gt;&lt;property id=&quot;20300&quot; value=&quot;Slide 3&quot;/&gt;&lt;property id=&quot;20307&quot; value=&quot;270&quot;/&gt;&lt;/object&gt;&lt;object type=&quot;3&quot; unique_id=&quot;48403&quot;&gt;&lt;property id=&quot;20148&quot; value=&quot;5&quot;/&gt;&lt;property id=&quot;20300&quot; value=&quot;Slide 4&quot;/&gt;&lt;property id=&quot;20307&quot; value=&quot;271&quot;/&gt;&lt;/object&gt;&lt;object type=&quot;3&quot; unique_id=&quot;48404&quot;&gt;&lt;property id=&quot;20148&quot; value=&quot;5&quot;/&gt;&lt;property id=&quot;20300&quot; value=&quot;Slide 5&quot;/&gt;&lt;property id=&quot;20307&quot; value=&quot;272&quot;/&gt;&lt;/object&gt;&lt;object type=&quot;3&quot; unique_id=&quot;48405&quot;&gt;&lt;property id=&quot;20148&quot; value=&quot;5&quot;/&gt;&lt;property id=&quot;20300&quot; value=&quot;Slide 6&quot;/&gt;&lt;property id=&quot;20307&quot; value=&quot;273&quot;/&gt;&lt;/object&gt;&lt;/object&gt;&lt;object type=&quot;8&quot; unique_id=&quot;483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698</Words>
  <Application>Microsoft Macintosh PowerPoint</Application>
  <PresentationFormat>On-screen Show (4:3)</PresentationFormat>
  <Paragraphs>245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Custom Design</vt:lpstr>
      <vt:lpstr>Introduction to Program Evaluation (Afternoon)</vt:lpstr>
      <vt:lpstr>Part 3</vt:lpstr>
      <vt:lpstr>Making An Evaluation Plan</vt:lpstr>
      <vt:lpstr>Parts of an Evaluation Plan</vt:lpstr>
      <vt:lpstr>Evaluation Question </vt:lpstr>
      <vt:lpstr>Evaluation Question</vt:lpstr>
      <vt:lpstr>Information Could Include…</vt:lpstr>
      <vt:lpstr>Example Information Source(s)</vt:lpstr>
      <vt:lpstr> Where is the information?</vt:lpstr>
      <vt:lpstr>Data Collection Methods</vt:lpstr>
      <vt:lpstr>Data Collection Methods: Options</vt:lpstr>
      <vt:lpstr>Data Analysis Methods</vt:lpstr>
      <vt:lpstr>Data Analysis Methods: Options</vt:lpstr>
      <vt:lpstr>FM Food Donation Program</vt:lpstr>
      <vt:lpstr>The Evaluation Question </vt:lpstr>
      <vt:lpstr>What’s needed to answer it?  </vt:lpstr>
      <vt:lpstr>The FM Food Donation Program</vt:lpstr>
      <vt:lpstr>How will you get the Info?</vt:lpstr>
      <vt:lpstr>Food Donation Program Data</vt:lpstr>
      <vt:lpstr>More Evaluation Question Practice</vt:lpstr>
      <vt:lpstr>Data Needed</vt:lpstr>
      <vt:lpstr>How to Get Data</vt:lpstr>
      <vt:lpstr>What Do You Do With It?</vt:lpstr>
      <vt:lpstr>Limitations</vt:lpstr>
      <vt:lpstr>What Can You Say?</vt:lpstr>
      <vt:lpstr>Making a Plan – GAO example</vt:lpstr>
      <vt:lpstr>My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North Carolina</dc:title>
  <dc:creator>Administrator</dc:creator>
  <cp:lastModifiedBy>Berner, Maureen</cp:lastModifiedBy>
  <cp:revision>144</cp:revision>
  <dcterms:created xsi:type="dcterms:W3CDTF">2016-03-21T14:12:59Z</dcterms:created>
  <dcterms:modified xsi:type="dcterms:W3CDTF">2026-05-04T09:01:02Z</dcterms:modified>
</cp:coreProperties>
</file>