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83" r:id="rId4"/>
    <p:sldId id="259" r:id="rId5"/>
    <p:sldId id="260" r:id="rId6"/>
    <p:sldId id="261" r:id="rId7"/>
    <p:sldId id="262" r:id="rId8"/>
    <p:sldId id="263" r:id="rId9"/>
    <p:sldId id="284" r:id="rId10"/>
    <p:sldId id="285" r:id="rId11"/>
    <p:sldId id="291" r:id="rId12"/>
    <p:sldId id="286" r:id="rId13"/>
    <p:sldId id="287" r:id="rId14"/>
    <p:sldId id="292" r:id="rId15"/>
    <p:sldId id="288" r:id="rId16"/>
    <p:sldId id="289" r:id="rId17"/>
    <p:sldId id="290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1" autoAdjust="0"/>
  </p:normalViewPr>
  <p:slideViewPr>
    <p:cSldViewPr>
      <p:cViewPr>
        <p:scale>
          <a:sx n="77" d="100"/>
          <a:sy n="77" d="100"/>
        </p:scale>
        <p:origin x="-136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00E80-FE3C-461D-91C4-7EA85001AFEE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DAFB3-88B1-49D8-9F5B-FFA5FFEE69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E21C4-7801-4E68-AC8D-35F6FD07FB59}" type="datetimeFigureOut">
              <a:rPr lang="en-US" smtClean="0"/>
              <a:pPr/>
              <a:t>8/4/2010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27639-8247-49CC-A9AF-2D6FC164C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27639-8247-49CC-A9AF-2D6FC164C3C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5576-D609-4DFC-AD8D-9C3A2FEE640B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BAB2-97F1-4BA7-BB3A-4FD84BB99083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E6CC-8962-4C0E-8720-4AA4FE94DCF8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E3BE-44CF-4B85-A407-55C129059895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DB6C-A46C-4878-8563-43657F54BBBE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90C6-03C1-48A8-A103-87B10277D151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9395-D235-4C97-A85E-67F05824E0D3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8DA7-36C0-45CC-904A-4F2AADECBD6F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6E5B-EBE6-4B0F-8E27-823CA52A780A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7261-D2DE-4EB4-BFE0-BFF073EAC557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9B20B77-D982-41AA-A687-2D86F93FC323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74A1CF-0E9C-4FA4-B3BC-FD1FDFE8ADFA}" type="datetime1">
              <a:rPr lang="en-US" smtClean="0"/>
              <a:pPr/>
              <a:t>8/4/2010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919AD3-254D-41DC-A2BB-B368D177C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9718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PRIMER ON THE LAW OF INVERSE CONDEMNATION AND RECENT CASE UPDATE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8077200" cy="1499616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North Carolina Municipal Attorney’s Summer Conference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Asheville, August 6, 2010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Physical Intrusion/Interference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(Flooding, noise, smoke, odor, etc.)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Delineating the boundary between “normal annoyances” and compensable deprivations.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Flooding analogizes best to appropriation of property.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Lea Co.,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Warehouse Corp.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Nuisance – like activities may be found to constitute inverse taking.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Edwards v. Raleigh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“Permanent servitude” having discernable effect on market value vs. single,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tortious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act.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Bynum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Regulatory Takings                   (Non-physical appropriation by government action)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Takings traditionally required physical occupation.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Ultimately S. Ct. recognized that “regulation can effect a taking.”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San Diego Gas and Electric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Early Taking cases focused on regulating “nuisance-like” activities. (No property right in noxious activity).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Parker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recently “going too far” analysis.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 Regulatory Takings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U.S. Supreme Court decisions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Pennsylvania Coal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(1922) – regulations may “go too far.”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Penn Central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(1978) – balancing, ends-means test.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First English Evangelical Lutheran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(1987) – prohibition against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development in flood area a taking.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Lucas v. S.C. Coastal Comm.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(1992) – the “categorical rule.”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City of Monterey v. Del Monte Dunes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(1999)  </a:t>
            </a:r>
          </a:p>
          <a:p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Sierra-Tahoe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Preservation Council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(2002) – a development moratorium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taking under facts of the case.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N.C. Regulatory Takings Cases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Schmidt v. Fayetteville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(1983) – Property value loss insufficient. 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Helms v. Charlotte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(1961) – Zoning is confiscatory and a taking if all economic uses of property are prohibited.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Finch v. Durham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(1989) – Zoning regulations dramatically reducing value of property upheld.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Responsible Citizens v. Asheville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(1983) – Floodplain zoning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taking.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Exactions and Dedications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U.S. Supreme Court, in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Nolan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Dolan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required “rational nexus” and “rough proportionality” between exaction and development impact.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N.C. Exactions Cases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Riverbirch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Assoc. v. Raleigh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(1990) – requirement to dedicate open space/parkland as a condition of development approval upheld. 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Batch v. Chapel Hill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(1989) – parkway dedication requirement as condition of subdivision approval not sufficiently “proportional” to impact/service burden of the development.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Exclusivity of Inverse Remedy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Trespass and nuisance superseded by G.S. 40A-51.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McAdoo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Negligence claims preserved.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Howell v. Lumberton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to invalidate regulation still viable.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Frank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A-S-P Assoc. v. Raleigh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Sec. 1983 action for constitutional infringement under color of state law.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Rodgers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u="sng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Cir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Land use disputes still “local.”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Statute of Limitations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G.S. 40A-51 (136-111) requires action within later of 24 months of taking, or “project completion.”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may be segmented.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McAdoo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Regulatory takings – statute runs upon adoption/effective date.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Two-year stat. period tantamount to title.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Smith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“Law of prescriptive easements irrelevant.” (Lawrence)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Courts sympathetic to landowner claims in light of two-year bar.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Hoyle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LAW UPDATE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RECENT NC COURT DECISIONS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INVERSE CONDEMNATION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(Flood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Stormwater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Cases)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Howell v. Lumberton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144 N.C. App. 695 (2001)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Negligence claimed in storm drain maintenance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 A-51 Inverse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preemptive of negligence action.</a:t>
            </a:r>
          </a:p>
          <a:p>
            <a:pPr lvl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Most recent damage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was within three year statute.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Permit issuance = licensee duty owned.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Condemnation – History and Nature of Action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“A taking without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exercise of eminent domain” </a:t>
            </a:r>
            <a:r>
              <a:rPr lang="en-US" u="sng" smtClean="0">
                <a:latin typeface="Times New Roman" pitchFamily="18" charset="0"/>
                <a:cs typeface="Times New Roman" pitchFamily="18" charset="0"/>
              </a:rPr>
              <a:t>Charlotte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Spratt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“Device to force government to exercise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Smith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Charlotte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Taking = “actual interference or disturbance of property rights resulting in injuries not merely consequential or incidental.”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Adams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Damage must “grow out of the ownership of property and be substantial enough to reduce market value.”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Long v. Charlotte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Tate v. NCDOT 176 N.C. App. 530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(2006)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Undersized drain in highway flooded P’s house during Hurricane Floyd.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Dismissal of inverse action did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preclude IC action in negligence, and no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judicata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G.S. 40 A-51 did not preclude IC action.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Lakeview Condo Assoc. v. Pinehurst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(2007)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Silt passing through street culvert filled P’s pond.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Dismissal of nuisance and trespass action, negligence action remained.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necessary for town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silt 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rainage way.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“Reasonable use doctrine” – no defense.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Town has duty to take reasonable measures to reduce silt passing through its street culvert.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Asheville Sports Properties v. Asheville</a:t>
            </a:r>
            <a:br>
              <a:rPr lang="en-US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683 S.E.2d 217 (2009)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Negligence claim for sinkhole damage.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Private drainage line on private property collapsed.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Interconnections with City drainage system above and below not sufficient to find “adoption.”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First Gaston Bank of N.C. v. Hickory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___ N.C. App. ___ (2010)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Private drainage line collapsed, destroying structure—inverse and negligence claimed.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City controlled upstream and downstream connection points.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City issued repair permits to fix line.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City’s approval of upstream developments, resulting in increased drainage flows—no basis for negligence.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duty to analyze and design drainage systems for anticipated private development.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(Statute of Limitation – Related Cases)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Stahr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v. NCDOT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(NCCOA – 2010) (Unpublished)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Road improvements caused severe erosion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property.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Repairs attempted; State gave up on repairs.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Insufficient findings of fact that statute had run.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Statute construed to “favor landowners’ property rights claims.”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De Hart v. NCDOT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195 N.C. App. 417 (2009)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467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action for “too steep” driveway contrary to consent judgment stipulation.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inverse taking as no actual, permanent invasion for public use.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Sole remedy in contract breach, and barred by statute of limitations.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Peach v. High Point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__N.C. App.__ (2009)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Failure to connect new sewer main to residence caused sewage backup and total loss of use/value.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action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allowed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 to negligence action.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Generalized, not repairable, permanent damages = market value diminution.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G.S. 40A-51: Statute of Limitations construed to favor landowner (date of contractor’s return to repair omission).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Town of Red Springs v. Williams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163 N.C. App. 358 (2004)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Town built sewer line on D’s property without easement.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Exclusive remedy of owner was in inverse.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Statute had run – owner had a ten-year opportunity to file action.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years = good title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(Odds and Ends Cases)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City of Charlotte v. Long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175 N.C. App. 750 (2006)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Post-judgment septic field mitigation, with owner’s consent,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 inverse taking.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public appropriation.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Did not “necessarily flow from the project.”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6214 S. Blvd. Holdings LLC v. Charlotte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(NCCOA 2006, Unpublished)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Mere “planning and plotting” for light rail project, even if impairs ability to lease property,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 inverse taking.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lies only against entity with E.D. powers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Galloway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Condemnation action requires injury to property of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essentially permanent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Burden of proof is on the land owner.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Penn Central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Intent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condemn is of no consequence.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In Re: Sioux Tribe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Charlotte v. BMJ of Charlotte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___ N.C. ___ (COA 2009)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Railroad easement quitclaimed by  N&amp;SRR to Charlotte for light rail use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claimed inverse from diminished access to property.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Non-use by railroad—no abandonment.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and conversion to light rail not an “overburdening.”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Frances Austin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Ptnshp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 v. High Point</a:t>
            </a:r>
            <a:br>
              <a:rPr lang="en-US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177 N.C. App. 753 (2006)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Leaving old sewer pipe in ground after abandonment not a taking.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Abandonment may be unilateral and without consequence.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City not required to pay twice for the easement.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Nasara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v. Cleveland County</a:t>
            </a:r>
            <a:br>
              <a:rPr lang="en-US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(N.C. App. 2010) (Unpublished)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sued county in inverse for demolishing cited building without proper statutory notice.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building code enforcement is a  governmental function, and purchased insurance excluded inverse coverage, sovereign immunity is inapplicable to inverse condemnation claims.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Wilfong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v. NCDOT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194 N.C. App. 816 (2009)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DOT “too steep” driveway case, following R/W settlement.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Interlocutory order finding P was entitled to compensation at G.S. 136-108 preliminary issues hearing.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immediately appealable without showing substantial right was at stake.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Wol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Acquisition Co. v. Durham Housing Authority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(NCCOA 2006, Unpublished)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sued housing authority in trespass and inverse over disputed title.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Inverse condemnation was the sole remedy.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Requirement for certificate of convenience and necessity procedural matter only and no defense to authority’s having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power.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Natl. RR Museum and Hall of Fame v. Hamlet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(NCCOA #08-356, Unpublished 2009)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sued town over demolition of headquarters building; anticipated leasing rehabilitated depot; lease not consummated.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Remedy of breach of contract and fraud dismissed.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inverse taking, as plaintiff had not complied with G.S. 40A-51 by failure to file and record memo of action.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Cary Creek Ltd.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Ptnshp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 v. Cary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(N.C. App. 2010)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Dec. action challenging stream buffer rules and, alternatively, action in inverse.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long as appeal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ariance denial and declaratory judgment are not finally determined, no inverse condemnation action possible.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subject matter jurisdiction—inverse dismissed.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41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Fundamental Constitutional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ights Basis of Action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98080" cy="48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U.S. Constitution, Fifth Amendment “…nor shall private property be taken for public use without just compensation.”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no “Takings Clause” in N.C. Constitution.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N.C. Constitution Article 1, Section 19 – “Law of the Land Clause” guarantees no taking without compensation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N.C. Statutory Framework – Inverse Condemnation against Local Government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Actions against local government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condemnors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G.S. 40A – 51: “Remedy where no declaration of taking filed…”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See Article 3, Chapter 40A, GS40A – 40 through 40A – 70.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Actions against the State, usually NCDOT, but a few cities GS 136-111: “Remedy where no declaration of taking filed…”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See Article 9, Chapter 136, G.S. 136 – 103 through 136 – 121.1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Attorneys’ Fees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attorneys’ fees in “regular” condemnation actions.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McNeely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Attorney’s fees available to successful inverse claimants.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(Hidden in) G.S. 40A-8 and G.S. 136-119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Costs and Appeal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Major Categories of Inverse Taking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variety of government actions that may support claim “in inverse.”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“Workable  rules”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elusive.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Szypszak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1) “Interweaving and distortion of 		       property and tort law concepts”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 2) “Artificial interpretation of 			       eminent domain provisions”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  3) “Untidy compilations of legal 		        theory”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useful to break down inverse claims into three main categories: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Categories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Direct Physical Appropriation/Expropriation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(“Normal” government activity without proper paperwork)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Physical Intrusion/Interference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(Noise, smoke, odor, flooding)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Non-physical, “Regulatory” Takings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(Confiscatory zoning, permit denial precluding economic use, development moratoria, unreasonable exactions, regulations “going too far”)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Direct Expropriation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De Facto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Condemnation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Actual physical entry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taking.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Terminal Warehouse Corp.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Denial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access a compensable taking.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Preliminary, temporary entries for surveys etc.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taking.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Herndon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G.S. 40A-11, 136-111.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Excess taking arising in conventional action (inverse by counterclaim).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Bragg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Damage to remainder ≠ inverse taking.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Hollingsworth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Pearce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9AD3-254D-41DC-A2BB-B368D177CC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1923</TotalTime>
  <Words>1953</Words>
  <Application>Microsoft Office PowerPoint</Application>
  <PresentationFormat>On-screen Show (4:3)</PresentationFormat>
  <Paragraphs>201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Technic</vt:lpstr>
      <vt:lpstr>PRIMER ON THE LAW OF INVERSE CONDEMNATION AND RECENT CASE UPDATE</vt:lpstr>
      <vt:lpstr>Inverse Condemnation – History and Nature of Action</vt:lpstr>
      <vt:lpstr>Slide 3</vt:lpstr>
      <vt:lpstr>Fundamental Constitutional Rights Basis of Action </vt:lpstr>
      <vt:lpstr>N.C. Statutory Framework – Inverse Condemnation against Local Government</vt:lpstr>
      <vt:lpstr>Attorneys’ Fees</vt:lpstr>
      <vt:lpstr>Major Categories of Inverse Taking</vt:lpstr>
      <vt:lpstr>Three Categories</vt:lpstr>
      <vt:lpstr>1. Direct Expropriation – De Facto Condemnation</vt:lpstr>
      <vt:lpstr>2. Physical Intrusion/Interference (Flooding, noise, smoke, odor, etc.)</vt:lpstr>
      <vt:lpstr>3. Regulatory Takings                   (Non-physical appropriation by government action)</vt:lpstr>
      <vt:lpstr>3. Regulatory Takings</vt:lpstr>
      <vt:lpstr>N.C. Regulatory Takings Cases</vt:lpstr>
      <vt:lpstr>Exactions and Dedications</vt:lpstr>
      <vt:lpstr>N.C. Exactions Cases</vt:lpstr>
      <vt:lpstr>Exclusivity of Inverse Remedy</vt:lpstr>
      <vt:lpstr>Statute of Limitations</vt:lpstr>
      <vt:lpstr>CASE LAW UPDATE RECENT NC COURT DECISIONS ON INVERSE CONDEMNATION </vt:lpstr>
      <vt:lpstr>(Flood and Stormwater Cases)</vt:lpstr>
      <vt:lpstr>Tate v. NCDOT 176 N.C. App. 530 (2006)</vt:lpstr>
      <vt:lpstr>Lakeview Condo Assoc. v. Pinehurst (2007)</vt:lpstr>
      <vt:lpstr>Asheville Sports Properties v. Asheville 683 S.E.2d 217 (2009)</vt:lpstr>
      <vt:lpstr>First Gaston Bank of N.C. v. Hickory ___ N.C. App. ___ (2010)</vt:lpstr>
      <vt:lpstr>(Statute of Limitation – Related Cases)  Stahr v. NCDOT (NCCOA – 2010) (Unpublished) </vt:lpstr>
      <vt:lpstr>De Hart v. NCDOT 195 N.C. App. 417 (2009)</vt:lpstr>
      <vt:lpstr>Peach v. High Point __N.C. App.__ (2009)</vt:lpstr>
      <vt:lpstr>Town of Red Springs v. Williams 163 N.C. App. 358 (2004)</vt:lpstr>
      <vt:lpstr>(Odds and Ends Cases)  City of Charlotte v. Long 175 N.C. App. 750 (2006) </vt:lpstr>
      <vt:lpstr>6214 S. Blvd. Holdings LLC v. Charlotte (NCCOA 2006, Unpublished)</vt:lpstr>
      <vt:lpstr>Charlotte v. BMJ of Charlotte ___ N.C. ___ (COA 2009)</vt:lpstr>
      <vt:lpstr>Frances Austin Ptnshp. v. High Point 177 N.C. App. 753 (2006)</vt:lpstr>
      <vt:lpstr>Al-Nasara v. Cleveland County (N.C. App. 2010) (Unpublished)</vt:lpstr>
      <vt:lpstr>Wilfong v. NCDOT  194 N.C. App. 816 (2009)</vt:lpstr>
      <vt:lpstr>T-Wol Acquisition Co. v. Durham Housing Authority (NCCOA 2006, Unpublished)</vt:lpstr>
      <vt:lpstr>Natl. RR Museum and Hall of Fame v. Hamlet (NCCOA #08-356, Unpublished 2009)</vt:lpstr>
      <vt:lpstr>Cary Creek Ltd. Ptnshp. v. Cary (N.C. App. 2010) </vt:lpstr>
    </vt:vector>
  </TitlesOfParts>
  <Company>Washington and Lee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 ON THE LAW OF INVERSE CONDEMNATION AND RECENT CASE UPDATE</dc:title>
  <dc:creator>Claire Rasberry</dc:creator>
  <cp:lastModifiedBy> </cp:lastModifiedBy>
  <cp:revision>11</cp:revision>
  <dcterms:created xsi:type="dcterms:W3CDTF">2010-07-31T20:22:21Z</dcterms:created>
  <dcterms:modified xsi:type="dcterms:W3CDTF">2010-08-04T15:59:21Z</dcterms:modified>
</cp:coreProperties>
</file>