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 id="2147484007" r:id="rId2"/>
  </p:sldMasterIdLst>
  <p:notesMasterIdLst>
    <p:notesMasterId r:id="rId30"/>
  </p:notesMasterIdLst>
  <p:sldIdLst>
    <p:sldId id="305" r:id="rId3"/>
    <p:sldId id="264" r:id="rId4"/>
    <p:sldId id="308" r:id="rId5"/>
    <p:sldId id="260" r:id="rId6"/>
    <p:sldId id="261" r:id="rId7"/>
    <p:sldId id="263" r:id="rId8"/>
    <p:sldId id="306" r:id="rId9"/>
    <p:sldId id="270" r:id="rId10"/>
    <p:sldId id="309" r:id="rId11"/>
    <p:sldId id="271" r:id="rId12"/>
    <p:sldId id="281" r:id="rId13"/>
    <p:sldId id="284" r:id="rId14"/>
    <p:sldId id="285" r:id="rId15"/>
    <p:sldId id="297" r:id="rId16"/>
    <p:sldId id="298" r:id="rId17"/>
    <p:sldId id="291" r:id="rId18"/>
    <p:sldId id="289" r:id="rId19"/>
    <p:sldId id="290" r:id="rId20"/>
    <p:sldId id="274" r:id="rId21"/>
    <p:sldId id="275" r:id="rId22"/>
    <p:sldId id="293" r:id="rId23"/>
    <p:sldId id="295" r:id="rId24"/>
    <p:sldId id="296" r:id="rId25"/>
    <p:sldId id="258" r:id="rId26"/>
    <p:sldId id="259" r:id="rId27"/>
    <p:sldId id="277" r:id="rId28"/>
    <p:sldId id="300" r:id="rId29"/>
  </p:sldIdLst>
  <p:sldSz cx="28898850" cy="16256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D6349-79A4-4CC0-B48E-F429EDF7B1AD}" v="25" dt="2022-03-08T18:03:17.7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5380" autoAdjust="0"/>
  </p:normalViewPr>
  <p:slideViewPr>
    <p:cSldViewPr snapToGrid="0">
      <p:cViewPr varScale="1">
        <p:scale>
          <a:sx n="27" d="100"/>
          <a:sy n="27" d="100"/>
        </p:scale>
        <p:origin x="80"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4B3ED-43DE-47FD-8436-DEE600F729EA}" type="doc">
      <dgm:prSet loTypeId="urn:microsoft.com/office/officeart/2005/8/layout/cycle6" loCatId="cycle" qsTypeId="urn:microsoft.com/office/officeart/2005/8/quickstyle/simple1" qsCatId="simple" csTypeId="urn:microsoft.com/office/officeart/2005/8/colors/colorful5" csCatId="colorful" phldr="1"/>
      <dgm:spPr/>
      <dgm:t>
        <a:bodyPr/>
        <a:lstStyle/>
        <a:p>
          <a:endParaRPr lang="en-US"/>
        </a:p>
      </dgm:t>
    </dgm:pt>
    <dgm:pt modelId="{16C4A9F9-8869-4607-A6E8-92E6B1880578}">
      <dgm:prSet/>
      <dgm:spPr/>
      <dgm:t>
        <a:bodyPr/>
        <a:lstStyle/>
        <a:p>
          <a:r>
            <a:rPr lang="en-US" dirty="0"/>
            <a:t>Per G.S. 15A-1340.36, the trial court </a:t>
          </a:r>
          <a:r>
            <a:rPr lang="en-US" u="sng" dirty="0"/>
            <a:t>shall consider</a:t>
          </a:r>
          <a:r>
            <a:rPr lang="en-US" dirty="0"/>
            <a:t> the defendant’s ability to pay</a:t>
          </a:r>
        </a:p>
      </dgm:t>
    </dgm:pt>
    <dgm:pt modelId="{06257C3C-DAF4-4E75-BD7C-D1A75D485F1C}" type="parTrans" cxnId="{52A96A4B-5707-4153-B9A4-8D0B733DFED4}">
      <dgm:prSet/>
      <dgm:spPr/>
      <dgm:t>
        <a:bodyPr/>
        <a:lstStyle/>
        <a:p>
          <a:endParaRPr lang="en-US"/>
        </a:p>
      </dgm:t>
    </dgm:pt>
    <dgm:pt modelId="{20BB1681-D038-4977-A6B7-2F33CED6BE8E}" type="sibTrans" cxnId="{52A96A4B-5707-4153-B9A4-8D0B733DFED4}">
      <dgm:prSet/>
      <dgm:spPr/>
      <dgm:t>
        <a:bodyPr/>
        <a:lstStyle/>
        <a:p>
          <a:endParaRPr lang="en-US"/>
        </a:p>
      </dgm:t>
    </dgm:pt>
    <dgm:pt modelId="{FA1EC093-2CA3-4AFC-9317-5ACA7B5F555B}">
      <dgm:prSet/>
      <dgm:spPr/>
      <dgm:t>
        <a:bodyPr/>
        <a:lstStyle/>
        <a:p>
          <a:r>
            <a:rPr lang="en-US" dirty="0"/>
            <a:t>The trial court should consider the debts and assets of the defendant along with any other relevant evidence</a:t>
          </a:r>
        </a:p>
      </dgm:t>
    </dgm:pt>
    <dgm:pt modelId="{77A26AED-0F1C-4D3E-80A5-EDB7892A055A}" type="parTrans" cxnId="{076F88D6-42C5-41DE-BF76-E4E8C551178A}">
      <dgm:prSet/>
      <dgm:spPr/>
      <dgm:t>
        <a:bodyPr/>
        <a:lstStyle/>
        <a:p>
          <a:endParaRPr lang="en-US"/>
        </a:p>
      </dgm:t>
    </dgm:pt>
    <dgm:pt modelId="{404039D7-B6A9-4A49-8190-0947D2612A1F}" type="sibTrans" cxnId="{076F88D6-42C5-41DE-BF76-E4E8C551178A}">
      <dgm:prSet/>
      <dgm:spPr/>
      <dgm:t>
        <a:bodyPr/>
        <a:lstStyle/>
        <a:p>
          <a:endParaRPr lang="en-US"/>
        </a:p>
      </dgm:t>
    </dgm:pt>
    <dgm:pt modelId="{BC4E6101-64A2-4B18-9C3C-39F9E0FCC323}" type="pres">
      <dgm:prSet presAssocID="{2014B3ED-43DE-47FD-8436-DEE600F729EA}" presName="cycle" presStyleCnt="0">
        <dgm:presLayoutVars>
          <dgm:dir/>
          <dgm:resizeHandles val="exact"/>
        </dgm:presLayoutVars>
      </dgm:prSet>
      <dgm:spPr/>
    </dgm:pt>
    <dgm:pt modelId="{F1FED917-6BFE-4438-B219-6D1CF0317679}" type="pres">
      <dgm:prSet presAssocID="{16C4A9F9-8869-4607-A6E8-92E6B1880578}" presName="node" presStyleLbl="node1" presStyleIdx="0" presStyleCnt="2">
        <dgm:presLayoutVars>
          <dgm:bulletEnabled val="1"/>
        </dgm:presLayoutVars>
      </dgm:prSet>
      <dgm:spPr/>
    </dgm:pt>
    <dgm:pt modelId="{3D4144BD-4983-4D35-AD3F-D173E5835B3F}" type="pres">
      <dgm:prSet presAssocID="{16C4A9F9-8869-4607-A6E8-92E6B1880578}" presName="spNode" presStyleCnt="0"/>
      <dgm:spPr/>
    </dgm:pt>
    <dgm:pt modelId="{92054D76-BA87-4839-8F40-1FD3EB2B6086}" type="pres">
      <dgm:prSet presAssocID="{20BB1681-D038-4977-A6B7-2F33CED6BE8E}" presName="sibTrans" presStyleLbl="sibTrans1D1" presStyleIdx="0" presStyleCnt="2"/>
      <dgm:spPr/>
    </dgm:pt>
    <dgm:pt modelId="{A1FC9EF0-8E2C-4923-A3EB-F667DF878F18}" type="pres">
      <dgm:prSet presAssocID="{FA1EC093-2CA3-4AFC-9317-5ACA7B5F555B}" presName="node" presStyleLbl="node1" presStyleIdx="1" presStyleCnt="2">
        <dgm:presLayoutVars>
          <dgm:bulletEnabled val="1"/>
        </dgm:presLayoutVars>
      </dgm:prSet>
      <dgm:spPr/>
    </dgm:pt>
    <dgm:pt modelId="{0D457269-5DC9-423A-A51E-47D6BC031CD7}" type="pres">
      <dgm:prSet presAssocID="{FA1EC093-2CA3-4AFC-9317-5ACA7B5F555B}" presName="spNode" presStyleCnt="0"/>
      <dgm:spPr/>
    </dgm:pt>
    <dgm:pt modelId="{32AB456A-ADC1-43C6-B939-EDBB007D2775}" type="pres">
      <dgm:prSet presAssocID="{404039D7-B6A9-4A49-8190-0947D2612A1F}" presName="sibTrans" presStyleLbl="sibTrans1D1" presStyleIdx="1" presStyleCnt="2"/>
      <dgm:spPr/>
    </dgm:pt>
  </dgm:ptLst>
  <dgm:cxnLst>
    <dgm:cxn modelId="{9B637301-030A-4503-8F2D-99FA355A254A}" type="presOf" srcId="{20BB1681-D038-4977-A6B7-2F33CED6BE8E}" destId="{92054D76-BA87-4839-8F40-1FD3EB2B6086}" srcOrd="0" destOrd="0" presId="urn:microsoft.com/office/officeart/2005/8/layout/cycle6"/>
    <dgm:cxn modelId="{DE909618-1F3F-441F-A0C2-11CA35A3FC35}" type="presOf" srcId="{2014B3ED-43DE-47FD-8436-DEE600F729EA}" destId="{BC4E6101-64A2-4B18-9C3C-39F9E0FCC323}" srcOrd="0" destOrd="0" presId="urn:microsoft.com/office/officeart/2005/8/layout/cycle6"/>
    <dgm:cxn modelId="{52A96A4B-5707-4153-B9A4-8D0B733DFED4}" srcId="{2014B3ED-43DE-47FD-8436-DEE600F729EA}" destId="{16C4A9F9-8869-4607-A6E8-92E6B1880578}" srcOrd="0" destOrd="0" parTransId="{06257C3C-DAF4-4E75-BD7C-D1A75D485F1C}" sibTransId="{20BB1681-D038-4977-A6B7-2F33CED6BE8E}"/>
    <dgm:cxn modelId="{6C95C473-E429-4361-8E05-74A4FF0AF65D}" type="presOf" srcId="{16C4A9F9-8869-4607-A6E8-92E6B1880578}" destId="{F1FED917-6BFE-4438-B219-6D1CF0317679}" srcOrd="0" destOrd="0" presId="urn:microsoft.com/office/officeart/2005/8/layout/cycle6"/>
    <dgm:cxn modelId="{BA7B3757-C561-43B7-A13D-B6A8E362020D}" type="presOf" srcId="{404039D7-B6A9-4A49-8190-0947D2612A1F}" destId="{32AB456A-ADC1-43C6-B939-EDBB007D2775}" srcOrd="0" destOrd="0" presId="urn:microsoft.com/office/officeart/2005/8/layout/cycle6"/>
    <dgm:cxn modelId="{976117A0-707D-4A44-83AB-36CE608093B7}" type="presOf" srcId="{FA1EC093-2CA3-4AFC-9317-5ACA7B5F555B}" destId="{A1FC9EF0-8E2C-4923-A3EB-F667DF878F18}" srcOrd="0" destOrd="0" presId="urn:microsoft.com/office/officeart/2005/8/layout/cycle6"/>
    <dgm:cxn modelId="{076F88D6-42C5-41DE-BF76-E4E8C551178A}" srcId="{2014B3ED-43DE-47FD-8436-DEE600F729EA}" destId="{FA1EC093-2CA3-4AFC-9317-5ACA7B5F555B}" srcOrd="1" destOrd="0" parTransId="{77A26AED-0F1C-4D3E-80A5-EDB7892A055A}" sibTransId="{404039D7-B6A9-4A49-8190-0947D2612A1F}"/>
    <dgm:cxn modelId="{38650FD0-9D47-4328-9C88-EC47EF190B26}" type="presParOf" srcId="{BC4E6101-64A2-4B18-9C3C-39F9E0FCC323}" destId="{F1FED917-6BFE-4438-B219-6D1CF0317679}" srcOrd="0" destOrd="0" presId="urn:microsoft.com/office/officeart/2005/8/layout/cycle6"/>
    <dgm:cxn modelId="{6F71CD6C-867A-4A05-9E3C-EA012A8DCD65}" type="presParOf" srcId="{BC4E6101-64A2-4B18-9C3C-39F9E0FCC323}" destId="{3D4144BD-4983-4D35-AD3F-D173E5835B3F}" srcOrd="1" destOrd="0" presId="urn:microsoft.com/office/officeart/2005/8/layout/cycle6"/>
    <dgm:cxn modelId="{6BF0A040-36F6-4136-A4F0-2E14EA021152}" type="presParOf" srcId="{BC4E6101-64A2-4B18-9C3C-39F9E0FCC323}" destId="{92054D76-BA87-4839-8F40-1FD3EB2B6086}" srcOrd="2" destOrd="0" presId="urn:microsoft.com/office/officeart/2005/8/layout/cycle6"/>
    <dgm:cxn modelId="{87FE84EB-6779-49D1-B543-D217B54B878F}" type="presParOf" srcId="{BC4E6101-64A2-4B18-9C3C-39F9E0FCC323}" destId="{A1FC9EF0-8E2C-4923-A3EB-F667DF878F18}" srcOrd="3" destOrd="0" presId="urn:microsoft.com/office/officeart/2005/8/layout/cycle6"/>
    <dgm:cxn modelId="{2BC065C9-FC28-4104-BBA3-810D004F0702}" type="presParOf" srcId="{BC4E6101-64A2-4B18-9C3C-39F9E0FCC323}" destId="{0D457269-5DC9-423A-A51E-47D6BC031CD7}" srcOrd="4" destOrd="0" presId="urn:microsoft.com/office/officeart/2005/8/layout/cycle6"/>
    <dgm:cxn modelId="{A8635388-258A-43D9-81B9-5CF633160C8D}" type="presParOf" srcId="{BC4E6101-64A2-4B18-9C3C-39F9E0FCC323}" destId="{32AB456A-ADC1-43C6-B939-EDBB007D2775}"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083DF7-90D3-4E1F-B3BC-2D1A9B096370}"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2D5DF37E-732C-4947-BDCE-F19BF3552A7C}">
      <dgm:prSet/>
      <dgm:spPr/>
      <dgm:t>
        <a:bodyPr/>
        <a:lstStyle/>
        <a:p>
          <a:r>
            <a:rPr lang="en-US"/>
            <a:t>Discuss</a:t>
          </a:r>
        </a:p>
      </dgm:t>
    </dgm:pt>
    <dgm:pt modelId="{3FAED8C7-7BEE-4839-B1E4-3045E9B7ABA4}" type="parTrans" cxnId="{59240D67-E9B9-4734-9066-985E9B8477E2}">
      <dgm:prSet/>
      <dgm:spPr/>
      <dgm:t>
        <a:bodyPr/>
        <a:lstStyle/>
        <a:p>
          <a:endParaRPr lang="en-US"/>
        </a:p>
      </dgm:t>
    </dgm:pt>
    <dgm:pt modelId="{1039BFB4-4FDB-48BB-8C4C-2B15EA327BC4}" type="sibTrans" cxnId="{59240D67-E9B9-4734-9066-985E9B8477E2}">
      <dgm:prSet/>
      <dgm:spPr/>
      <dgm:t>
        <a:bodyPr/>
        <a:lstStyle/>
        <a:p>
          <a:endParaRPr lang="en-US"/>
        </a:p>
      </dgm:t>
    </dgm:pt>
    <dgm:pt modelId="{9078A40D-DDD1-43CD-873C-E168610D5FDC}">
      <dgm:prSet/>
      <dgm:spPr/>
      <dgm:t>
        <a:bodyPr/>
        <a:lstStyle/>
        <a:p>
          <a:r>
            <a:rPr lang="en-US"/>
            <a:t>Discuss monetary obligations and ability to pay with the client before court</a:t>
          </a:r>
        </a:p>
      </dgm:t>
    </dgm:pt>
    <dgm:pt modelId="{6508AFEE-47C1-4748-9218-0D39A5F5948C}" type="parTrans" cxnId="{1235726B-538A-4FD6-8442-6C17C5BB541C}">
      <dgm:prSet/>
      <dgm:spPr/>
      <dgm:t>
        <a:bodyPr/>
        <a:lstStyle/>
        <a:p>
          <a:endParaRPr lang="en-US"/>
        </a:p>
      </dgm:t>
    </dgm:pt>
    <dgm:pt modelId="{1903E1CF-F757-413C-8095-447439B791B1}" type="sibTrans" cxnId="{1235726B-538A-4FD6-8442-6C17C5BB541C}">
      <dgm:prSet/>
      <dgm:spPr/>
      <dgm:t>
        <a:bodyPr/>
        <a:lstStyle/>
        <a:p>
          <a:endParaRPr lang="en-US"/>
        </a:p>
      </dgm:t>
    </dgm:pt>
    <dgm:pt modelId="{D0D233ED-48D8-439A-A520-1E8A90B344BE}">
      <dgm:prSet/>
      <dgm:spPr/>
      <dgm:t>
        <a:bodyPr/>
        <a:lstStyle/>
        <a:p>
          <a:r>
            <a:rPr lang="en-US"/>
            <a:t>Assist</a:t>
          </a:r>
        </a:p>
      </dgm:t>
    </dgm:pt>
    <dgm:pt modelId="{02606E01-EC48-4647-804B-7E42DB217147}" type="parTrans" cxnId="{1F625B04-D717-4A0C-A47B-C58F37C9BB6D}">
      <dgm:prSet/>
      <dgm:spPr/>
      <dgm:t>
        <a:bodyPr/>
        <a:lstStyle/>
        <a:p>
          <a:endParaRPr lang="en-US"/>
        </a:p>
      </dgm:t>
    </dgm:pt>
    <dgm:pt modelId="{BBA31A78-4DB8-4417-A648-3DAE5D8CAC8B}" type="sibTrans" cxnId="{1F625B04-D717-4A0C-A47B-C58F37C9BB6D}">
      <dgm:prSet/>
      <dgm:spPr/>
      <dgm:t>
        <a:bodyPr/>
        <a:lstStyle/>
        <a:p>
          <a:endParaRPr lang="en-US"/>
        </a:p>
      </dgm:t>
    </dgm:pt>
    <dgm:pt modelId="{64CC7BA1-2D59-49F0-9158-AD8D314FB8F1}">
      <dgm:prSet/>
      <dgm:spPr/>
      <dgm:t>
        <a:bodyPr/>
        <a:lstStyle/>
        <a:p>
          <a:r>
            <a:rPr lang="en-US"/>
            <a:t>Have the client obtain as much information about the client’s finances as possible and help them complete the form accurately</a:t>
          </a:r>
        </a:p>
      </dgm:t>
    </dgm:pt>
    <dgm:pt modelId="{C81DB419-D675-492C-9AFF-BB9823F01AF9}" type="parTrans" cxnId="{EDA1FE25-B442-480F-A135-BC16DB126B7B}">
      <dgm:prSet/>
      <dgm:spPr/>
      <dgm:t>
        <a:bodyPr/>
        <a:lstStyle/>
        <a:p>
          <a:endParaRPr lang="en-US"/>
        </a:p>
      </dgm:t>
    </dgm:pt>
    <dgm:pt modelId="{3F466823-638B-4F02-8EAA-B91EF261DCDF}" type="sibTrans" cxnId="{EDA1FE25-B442-480F-A135-BC16DB126B7B}">
      <dgm:prSet/>
      <dgm:spPr/>
      <dgm:t>
        <a:bodyPr/>
        <a:lstStyle/>
        <a:p>
          <a:endParaRPr lang="en-US"/>
        </a:p>
      </dgm:t>
    </dgm:pt>
    <dgm:pt modelId="{DC152C74-5165-4970-A616-9C2CD093C896}">
      <dgm:prSet/>
      <dgm:spPr/>
      <dgm:t>
        <a:bodyPr/>
        <a:lstStyle/>
        <a:p>
          <a:r>
            <a:rPr lang="en-US"/>
            <a:t>Humanize</a:t>
          </a:r>
        </a:p>
      </dgm:t>
    </dgm:pt>
    <dgm:pt modelId="{9B750E8E-DA9D-43AB-85A9-19965FAC7133}" type="sibTrans" cxnId="{6D7304B9-0465-4885-8F3A-886B045C79C7}">
      <dgm:prSet/>
      <dgm:spPr/>
      <dgm:t>
        <a:bodyPr/>
        <a:lstStyle/>
        <a:p>
          <a:endParaRPr lang="en-US"/>
        </a:p>
      </dgm:t>
    </dgm:pt>
    <dgm:pt modelId="{AAABCC1E-D026-4F21-B880-18C0FFB99073}" type="parTrans" cxnId="{6D7304B9-0465-4885-8F3A-886B045C79C7}">
      <dgm:prSet/>
      <dgm:spPr/>
      <dgm:t>
        <a:bodyPr/>
        <a:lstStyle/>
        <a:p>
          <a:endParaRPr lang="en-US"/>
        </a:p>
      </dgm:t>
    </dgm:pt>
    <dgm:pt modelId="{AAE48B1B-AC3D-4F6E-81F4-798A1B5D67F3}">
      <dgm:prSet/>
      <dgm:spPr/>
      <dgm:t>
        <a:bodyPr/>
        <a:lstStyle/>
        <a:p>
          <a:r>
            <a:rPr lang="en-US"/>
            <a:t>Humanize the client to the other court actors</a:t>
          </a:r>
        </a:p>
      </dgm:t>
    </dgm:pt>
    <dgm:pt modelId="{52451963-5779-4DDE-BDF6-94F387F0322F}" type="sibTrans" cxnId="{70658F7E-07FE-4773-9409-361DDC18B96E}">
      <dgm:prSet/>
      <dgm:spPr/>
      <dgm:t>
        <a:bodyPr/>
        <a:lstStyle/>
        <a:p>
          <a:endParaRPr lang="en-US"/>
        </a:p>
      </dgm:t>
    </dgm:pt>
    <dgm:pt modelId="{0C883847-D3D3-4909-8656-558ADC884CC8}" type="parTrans" cxnId="{70658F7E-07FE-4773-9409-361DDC18B96E}">
      <dgm:prSet/>
      <dgm:spPr/>
      <dgm:t>
        <a:bodyPr/>
        <a:lstStyle/>
        <a:p>
          <a:endParaRPr lang="en-US"/>
        </a:p>
      </dgm:t>
    </dgm:pt>
    <dgm:pt modelId="{7DBC6140-F879-4879-823E-5235594A245F}" type="pres">
      <dgm:prSet presAssocID="{9E083DF7-90D3-4E1F-B3BC-2D1A9B096370}" presName="Name0" presStyleCnt="0">
        <dgm:presLayoutVars>
          <dgm:dir/>
          <dgm:animLvl val="lvl"/>
          <dgm:resizeHandles val="exact"/>
        </dgm:presLayoutVars>
      </dgm:prSet>
      <dgm:spPr/>
    </dgm:pt>
    <dgm:pt modelId="{4BC85602-50B8-4882-B320-BA03E7B5A609}" type="pres">
      <dgm:prSet presAssocID="{2D5DF37E-732C-4947-BDCE-F19BF3552A7C}" presName="composite" presStyleCnt="0"/>
      <dgm:spPr/>
    </dgm:pt>
    <dgm:pt modelId="{F802BDAB-074D-478F-BDA2-BC8CAB2C73C4}" type="pres">
      <dgm:prSet presAssocID="{2D5DF37E-732C-4947-BDCE-F19BF3552A7C}" presName="parTx" presStyleLbl="alignNode1" presStyleIdx="0" presStyleCnt="3">
        <dgm:presLayoutVars>
          <dgm:chMax val="0"/>
          <dgm:chPref val="0"/>
          <dgm:bulletEnabled val="1"/>
        </dgm:presLayoutVars>
      </dgm:prSet>
      <dgm:spPr/>
    </dgm:pt>
    <dgm:pt modelId="{3098250B-509C-4F9A-97F6-79FD244BEA16}" type="pres">
      <dgm:prSet presAssocID="{2D5DF37E-732C-4947-BDCE-F19BF3552A7C}" presName="desTx" presStyleLbl="alignAccFollowNode1" presStyleIdx="0" presStyleCnt="3">
        <dgm:presLayoutVars>
          <dgm:bulletEnabled val="1"/>
        </dgm:presLayoutVars>
      </dgm:prSet>
      <dgm:spPr/>
    </dgm:pt>
    <dgm:pt modelId="{7DA09839-FB6E-4012-A90C-1D70269D33AE}" type="pres">
      <dgm:prSet presAssocID="{1039BFB4-4FDB-48BB-8C4C-2B15EA327BC4}" presName="space" presStyleCnt="0"/>
      <dgm:spPr/>
    </dgm:pt>
    <dgm:pt modelId="{9A97105B-5DA6-42F8-BCB7-160026701293}" type="pres">
      <dgm:prSet presAssocID="{D0D233ED-48D8-439A-A520-1E8A90B344BE}" presName="composite" presStyleCnt="0"/>
      <dgm:spPr/>
    </dgm:pt>
    <dgm:pt modelId="{3E065C6A-FE80-4DEA-8A0B-71E797AD7B02}" type="pres">
      <dgm:prSet presAssocID="{D0D233ED-48D8-439A-A520-1E8A90B344BE}" presName="parTx" presStyleLbl="alignNode1" presStyleIdx="1" presStyleCnt="3">
        <dgm:presLayoutVars>
          <dgm:chMax val="0"/>
          <dgm:chPref val="0"/>
          <dgm:bulletEnabled val="1"/>
        </dgm:presLayoutVars>
      </dgm:prSet>
      <dgm:spPr/>
    </dgm:pt>
    <dgm:pt modelId="{AB03FE78-78E4-4CBE-926A-2712CA7E0E0F}" type="pres">
      <dgm:prSet presAssocID="{D0D233ED-48D8-439A-A520-1E8A90B344BE}" presName="desTx" presStyleLbl="alignAccFollowNode1" presStyleIdx="1" presStyleCnt="3">
        <dgm:presLayoutVars>
          <dgm:bulletEnabled val="1"/>
        </dgm:presLayoutVars>
      </dgm:prSet>
      <dgm:spPr/>
    </dgm:pt>
    <dgm:pt modelId="{7102B33A-618B-4ED9-B6AD-063D98AD6163}" type="pres">
      <dgm:prSet presAssocID="{BBA31A78-4DB8-4417-A648-3DAE5D8CAC8B}" presName="space" presStyleCnt="0"/>
      <dgm:spPr/>
    </dgm:pt>
    <dgm:pt modelId="{0981DCF2-B3BF-45D2-AEB2-870532296D1B}" type="pres">
      <dgm:prSet presAssocID="{DC152C74-5165-4970-A616-9C2CD093C896}" presName="composite" presStyleCnt="0"/>
      <dgm:spPr/>
    </dgm:pt>
    <dgm:pt modelId="{7313B6E6-4E89-4E85-A41B-49135533573A}" type="pres">
      <dgm:prSet presAssocID="{DC152C74-5165-4970-A616-9C2CD093C896}" presName="parTx" presStyleLbl="alignNode1" presStyleIdx="2" presStyleCnt="3">
        <dgm:presLayoutVars>
          <dgm:chMax val="0"/>
          <dgm:chPref val="0"/>
          <dgm:bulletEnabled val="1"/>
        </dgm:presLayoutVars>
      </dgm:prSet>
      <dgm:spPr/>
    </dgm:pt>
    <dgm:pt modelId="{4A555398-A478-426C-8957-8CC2717DB527}" type="pres">
      <dgm:prSet presAssocID="{DC152C74-5165-4970-A616-9C2CD093C896}" presName="desTx" presStyleLbl="alignAccFollowNode1" presStyleIdx="2" presStyleCnt="3">
        <dgm:presLayoutVars>
          <dgm:bulletEnabled val="1"/>
        </dgm:presLayoutVars>
      </dgm:prSet>
      <dgm:spPr/>
    </dgm:pt>
  </dgm:ptLst>
  <dgm:cxnLst>
    <dgm:cxn modelId="{1F625B04-D717-4A0C-A47B-C58F37C9BB6D}" srcId="{9E083DF7-90D3-4E1F-B3BC-2D1A9B096370}" destId="{D0D233ED-48D8-439A-A520-1E8A90B344BE}" srcOrd="1" destOrd="0" parTransId="{02606E01-EC48-4647-804B-7E42DB217147}" sibTransId="{BBA31A78-4DB8-4417-A648-3DAE5D8CAC8B}"/>
    <dgm:cxn modelId="{900A510F-7D8A-4579-A89F-042B3C2F9DD1}" type="presOf" srcId="{D0D233ED-48D8-439A-A520-1E8A90B344BE}" destId="{3E065C6A-FE80-4DEA-8A0B-71E797AD7B02}" srcOrd="0" destOrd="0" presId="urn:microsoft.com/office/officeart/2005/8/layout/hList1"/>
    <dgm:cxn modelId="{EDA1FE25-B442-480F-A135-BC16DB126B7B}" srcId="{D0D233ED-48D8-439A-A520-1E8A90B344BE}" destId="{64CC7BA1-2D59-49F0-9158-AD8D314FB8F1}" srcOrd="0" destOrd="0" parTransId="{C81DB419-D675-492C-9AFF-BB9823F01AF9}" sibTransId="{3F466823-638B-4F02-8EAA-B91EF261DCDF}"/>
    <dgm:cxn modelId="{5F80655E-E01F-45C2-9623-BDD8A05CC9E8}" type="presOf" srcId="{AAE48B1B-AC3D-4F6E-81F4-798A1B5D67F3}" destId="{4A555398-A478-426C-8957-8CC2717DB527}" srcOrd="0" destOrd="0" presId="urn:microsoft.com/office/officeart/2005/8/layout/hList1"/>
    <dgm:cxn modelId="{59240D67-E9B9-4734-9066-985E9B8477E2}" srcId="{9E083DF7-90D3-4E1F-B3BC-2D1A9B096370}" destId="{2D5DF37E-732C-4947-BDCE-F19BF3552A7C}" srcOrd="0" destOrd="0" parTransId="{3FAED8C7-7BEE-4839-B1E4-3045E9B7ABA4}" sibTransId="{1039BFB4-4FDB-48BB-8C4C-2B15EA327BC4}"/>
    <dgm:cxn modelId="{1235726B-538A-4FD6-8442-6C17C5BB541C}" srcId="{2D5DF37E-732C-4947-BDCE-F19BF3552A7C}" destId="{9078A40D-DDD1-43CD-873C-E168610D5FDC}" srcOrd="0" destOrd="0" parTransId="{6508AFEE-47C1-4748-9218-0D39A5F5948C}" sibTransId="{1903E1CF-F757-413C-8095-447439B791B1}"/>
    <dgm:cxn modelId="{6C48DA6E-1895-47F8-9FAB-BCC2AED68753}" type="presOf" srcId="{9078A40D-DDD1-43CD-873C-E168610D5FDC}" destId="{3098250B-509C-4F9A-97F6-79FD244BEA16}" srcOrd="0" destOrd="0" presId="urn:microsoft.com/office/officeart/2005/8/layout/hList1"/>
    <dgm:cxn modelId="{70658F7E-07FE-4773-9409-361DDC18B96E}" srcId="{DC152C74-5165-4970-A616-9C2CD093C896}" destId="{AAE48B1B-AC3D-4F6E-81F4-798A1B5D67F3}" srcOrd="0" destOrd="0" parTransId="{0C883847-D3D3-4909-8656-558ADC884CC8}" sibTransId="{52451963-5779-4DDE-BDF6-94F387F0322F}"/>
    <dgm:cxn modelId="{B2CDD1AB-D81B-40CB-9614-9EC1616B8817}" type="presOf" srcId="{9E083DF7-90D3-4E1F-B3BC-2D1A9B096370}" destId="{7DBC6140-F879-4879-823E-5235594A245F}" srcOrd="0" destOrd="0" presId="urn:microsoft.com/office/officeart/2005/8/layout/hList1"/>
    <dgm:cxn modelId="{6D7304B9-0465-4885-8F3A-886B045C79C7}" srcId="{9E083DF7-90D3-4E1F-B3BC-2D1A9B096370}" destId="{DC152C74-5165-4970-A616-9C2CD093C896}" srcOrd="2" destOrd="0" parTransId="{AAABCC1E-D026-4F21-B880-18C0FFB99073}" sibTransId="{9B750E8E-DA9D-43AB-85A9-19965FAC7133}"/>
    <dgm:cxn modelId="{5DC79FC2-C3D5-43EE-BA01-E2FBFA2CF239}" type="presOf" srcId="{DC152C74-5165-4970-A616-9C2CD093C896}" destId="{7313B6E6-4E89-4E85-A41B-49135533573A}" srcOrd="0" destOrd="0" presId="urn:microsoft.com/office/officeart/2005/8/layout/hList1"/>
    <dgm:cxn modelId="{A912CDDB-B5E6-4CF1-83F5-48F79BE7FE7C}" type="presOf" srcId="{2D5DF37E-732C-4947-BDCE-F19BF3552A7C}" destId="{F802BDAB-074D-478F-BDA2-BC8CAB2C73C4}" srcOrd="0" destOrd="0" presId="urn:microsoft.com/office/officeart/2005/8/layout/hList1"/>
    <dgm:cxn modelId="{5CA838EF-BBE2-4F36-9536-35C0A369D7C0}" type="presOf" srcId="{64CC7BA1-2D59-49F0-9158-AD8D314FB8F1}" destId="{AB03FE78-78E4-4CBE-926A-2712CA7E0E0F}" srcOrd="0" destOrd="0" presId="urn:microsoft.com/office/officeart/2005/8/layout/hList1"/>
    <dgm:cxn modelId="{D58BB3A7-8484-4810-8F67-787E3FC4274E}" type="presParOf" srcId="{7DBC6140-F879-4879-823E-5235594A245F}" destId="{4BC85602-50B8-4882-B320-BA03E7B5A609}" srcOrd="0" destOrd="0" presId="urn:microsoft.com/office/officeart/2005/8/layout/hList1"/>
    <dgm:cxn modelId="{3934041B-970D-425E-AFC8-B6012BA828A2}" type="presParOf" srcId="{4BC85602-50B8-4882-B320-BA03E7B5A609}" destId="{F802BDAB-074D-478F-BDA2-BC8CAB2C73C4}" srcOrd="0" destOrd="0" presId="urn:microsoft.com/office/officeart/2005/8/layout/hList1"/>
    <dgm:cxn modelId="{9370D1AE-2513-45D3-9729-11045BEE80D3}" type="presParOf" srcId="{4BC85602-50B8-4882-B320-BA03E7B5A609}" destId="{3098250B-509C-4F9A-97F6-79FD244BEA16}" srcOrd="1" destOrd="0" presId="urn:microsoft.com/office/officeart/2005/8/layout/hList1"/>
    <dgm:cxn modelId="{74E60A6C-E2F6-4316-9F59-83919BAAD9F3}" type="presParOf" srcId="{7DBC6140-F879-4879-823E-5235594A245F}" destId="{7DA09839-FB6E-4012-A90C-1D70269D33AE}" srcOrd="1" destOrd="0" presId="urn:microsoft.com/office/officeart/2005/8/layout/hList1"/>
    <dgm:cxn modelId="{442D46EE-1132-475C-A4E3-2200ACE5FCD3}" type="presParOf" srcId="{7DBC6140-F879-4879-823E-5235594A245F}" destId="{9A97105B-5DA6-42F8-BCB7-160026701293}" srcOrd="2" destOrd="0" presId="urn:microsoft.com/office/officeart/2005/8/layout/hList1"/>
    <dgm:cxn modelId="{2112CC33-5509-4D53-9798-5A8189C147FD}" type="presParOf" srcId="{9A97105B-5DA6-42F8-BCB7-160026701293}" destId="{3E065C6A-FE80-4DEA-8A0B-71E797AD7B02}" srcOrd="0" destOrd="0" presId="urn:microsoft.com/office/officeart/2005/8/layout/hList1"/>
    <dgm:cxn modelId="{B284A4DE-EE52-4AB9-81FE-4F1043A34EF3}" type="presParOf" srcId="{9A97105B-5DA6-42F8-BCB7-160026701293}" destId="{AB03FE78-78E4-4CBE-926A-2712CA7E0E0F}" srcOrd="1" destOrd="0" presId="urn:microsoft.com/office/officeart/2005/8/layout/hList1"/>
    <dgm:cxn modelId="{89CFE192-B4C0-4E10-8507-CA6B7BE36FE2}" type="presParOf" srcId="{7DBC6140-F879-4879-823E-5235594A245F}" destId="{7102B33A-618B-4ED9-B6AD-063D98AD6163}" srcOrd="3" destOrd="0" presId="urn:microsoft.com/office/officeart/2005/8/layout/hList1"/>
    <dgm:cxn modelId="{FF77F6F4-A2DA-4A5A-8065-7D43117201C4}" type="presParOf" srcId="{7DBC6140-F879-4879-823E-5235594A245F}" destId="{0981DCF2-B3BF-45D2-AEB2-870532296D1B}" srcOrd="4" destOrd="0" presId="urn:microsoft.com/office/officeart/2005/8/layout/hList1"/>
    <dgm:cxn modelId="{AC3CCEBC-6CD2-49EF-BCD5-70DD50199B5A}" type="presParOf" srcId="{0981DCF2-B3BF-45D2-AEB2-870532296D1B}" destId="{7313B6E6-4E89-4E85-A41B-49135533573A}" srcOrd="0" destOrd="0" presId="urn:microsoft.com/office/officeart/2005/8/layout/hList1"/>
    <dgm:cxn modelId="{35E56F6A-6477-4586-9C24-0A02857CAE7D}" type="presParOf" srcId="{0981DCF2-B3BF-45D2-AEB2-870532296D1B}" destId="{4A555398-A478-426C-8957-8CC2717DB52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083DF7-90D3-4E1F-B3BC-2D1A9B096370}"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2D5DF37E-732C-4947-BDCE-F19BF3552A7C}">
      <dgm:prSet custT="1"/>
      <dgm:spPr/>
      <dgm:t>
        <a:bodyPr/>
        <a:lstStyle/>
        <a:p>
          <a:r>
            <a:rPr lang="en-US" sz="6600" dirty="0"/>
            <a:t>Ask</a:t>
          </a:r>
          <a:endParaRPr lang="en-US" sz="6000" dirty="0"/>
        </a:p>
      </dgm:t>
    </dgm:pt>
    <dgm:pt modelId="{3FAED8C7-7BEE-4839-B1E4-3045E9B7ABA4}" type="parTrans" cxnId="{59240D67-E9B9-4734-9066-985E9B8477E2}">
      <dgm:prSet/>
      <dgm:spPr/>
      <dgm:t>
        <a:bodyPr/>
        <a:lstStyle/>
        <a:p>
          <a:endParaRPr lang="en-US"/>
        </a:p>
      </dgm:t>
    </dgm:pt>
    <dgm:pt modelId="{1039BFB4-4FDB-48BB-8C4C-2B15EA327BC4}" type="sibTrans" cxnId="{59240D67-E9B9-4734-9066-985E9B8477E2}">
      <dgm:prSet/>
      <dgm:spPr/>
      <dgm:t>
        <a:bodyPr/>
        <a:lstStyle/>
        <a:p>
          <a:endParaRPr lang="en-US"/>
        </a:p>
      </dgm:t>
    </dgm:pt>
    <dgm:pt modelId="{9078A40D-DDD1-43CD-873C-E168610D5FDC}">
      <dgm:prSet custT="1"/>
      <dgm:spPr/>
      <dgm:t>
        <a:bodyPr/>
        <a:lstStyle/>
        <a:p>
          <a:r>
            <a:rPr lang="en-US" sz="6000" dirty="0"/>
            <a:t>Ask for relief at sentencing, and ask again after sentencing as needed (e.g., probation, etc.)</a:t>
          </a:r>
        </a:p>
      </dgm:t>
    </dgm:pt>
    <dgm:pt modelId="{6508AFEE-47C1-4748-9218-0D39A5F5948C}" type="parTrans" cxnId="{1235726B-538A-4FD6-8442-6C17C5BB541C}">
      <dgm:prSet/>
      <dgm:spPr/>
      <dgm:t>
        <a:bodyPr/>
        <a:lstStyle/>
        <a:p>
          <a:endParaRPr lang="en-US"/>
        </a:p>
      </dgm:t>
    </dgm:pt>
    <dgm:pt modelId="{1903E1CF-F757-413C-8095-447439B791B1}" type="sibTrans" cxnId="{1235726B-538A-4FD6-8442-6C17C5BB541C}">
      <dgm:prSet/>
      <dgm:spPr/>
      <dgm:t>
        <a:bodyPr/>
        <a:lstStyle/>
        <a:p>
          <a:endParaRPr lang="en-US"/>
        </a:p>
      </dgm:t>
    </dgm:pt>
    <dgm:pt modelId="{D0D233ED-48D8-439A-A520-1E8A90B344BE}">
      <dgm:prSet/>
      <dgm:spPr/>
      <dgm:t>
        <a:bodyPr/>
        <a:lstStyle/>
        <a:p>
          <a:r>
            <a:rPr lang="en-US" sz="6200" dirty="0"/>
            <a:t>Be Prepared</a:t>
          </a:r>
        </a:p>
      </dgm:t>
    </dgm:pt>
    <dgm:pt modelId="{02606E01-EC48-4647-804B-7E42DB217147}" type="parTrans" cxnId="{1F625B04-D717-4A0C-A47B-C58F37C9BB6D}">
      <dgm:prSet/>
      <dgm:spPr/>
      <dgm:t>
        <a:bodyPr/>
        <a:lstStyle/>
        <a:p>
          <a:endParaRPr lang="en-US"/>
        </a:p>
      </dgm:t>
    </dgm:pt>
    <dgm:pt modelId="{BBA31A78-4DB8-4417-A648-3DAE5D8CAC8B}" type="sibTrans" cxnId="{1F625B04-D717-4A0C-A47B-C58F37C9BB6D}">
      <dgm:prSet/>
      <dgm:spPr/>
      <dgm:t>
        <a:bodyPr/>
        <a:lstStyle/>
        <a:p>
          <a:endParaRPr lang="en-US"/>
        </a:p>
      </dgm:t>
    </dgm:pt>
    <dgm:pt modelId="{DC152C74-5165-4970-A616-9C2CD093C896}">
      <dgm:prSet/>
      <dgm:spPr/>
      <dgm:t>
        <a:bodyPr/>
        <a:lstStyle/>
        <a:p>
          <a:r>
            <a:rPr lang="en-US" sz="6200" dirty="0"/>
            <a:t>Argue</a:t>
          </a:r>
        </a:p>
      </dgm:t>
    </dgm:pt>
    <dgm:pt modelId="{AAABCC1E-D026-4F21-B880-18C0FFB99073}" type="parTrans" cxnId="{6D7304B9-0465-4885-8F3A-886B045C79C7}">
      <dgm:prSet/>
      <dgm:spPr/>
      <dgm:t>
        <a:bodyPr/>
        <a:lstStyle/>
        <a:p>
          <a:endParaRPr lang="en-US"/>
        </a:p>
      </dgm:t>
    </dgm:pt>
    <dgm:pt modelId="{9B750E8E-DA9D-43AB-85A9-19965FAC7133}" type="sibTrans" cxnId="{6D7304B9-0465-4885-8F3A-886B045C79C7}">
      <dgm:prSet/>
      <dgm:spPr/>
      <dgm:t>
        <a:bodyPr/>
        <a:lstStyle/>
        <a:p>
          <a:endParaRPr lang="en-US"/>
        </a:p>
      </dgm:t>
    </dgm:pt>
    <dgm:pt modelId="{AAE48B1B-AC3D-4F6E-81F4-798A1B5D67F3}">
      <dgm:prSet custT="1"/>
      <dgm:spPr/>
      <dgm:t>
        <a:bodyPr/>
        <a:lstStyle/>
        <a:p>
          <a:r>
            <a:rPr lang="en-US" sz="6000" dirty="0"/>
            <a:t>Raise constitutional arguments in addition to statutory and equity grounds</a:t>
          </a:r>
        </a:p>
      </dgm:t>
    </dgm:pt>
    <dgm:pt modelId="{0C883847-D3D3-4909-8656-558ADC884CC8}" type="parTrans" cxnId="{70658F7E-07FE-4773-9409-361DDC18B96E}">
      <dgm:prSet/>
      <dgm:spPr/>
      <dgm:t>
        <a:bodyPr/>
        <a:lstStyle/>
        <a:p>
          <a:endParaRPr lang="en-US"/>
        </a:p>
      </dgm:t>
    </dgm:pt>
    <dgm:pt modelId="{52451963-5779-4DDE-BDF6-94F387F0322F}" type="sibTrans" cxnId="{70658F7E-07FE-4773-9409-361DDC18B96E}">
      <dgm:prSet/>
      <dgm:spPr/>
      <dgm:t>
        <a:bodyPr/>
        <a:lstStyle/>
        <a:p>
          <a:endParaRPr lang="en-US"/>
        </a:p>
      </dgm:t>
    </dgm:pt>
    <dgm:pt modelId="{70D2F21D-5F69-44C3-8185-30E4897B303C}">
      <dgm:prSet custT="1"/>
      <dgm:spPr/>
      <dgm:t>
        <a:bodyPr/>
        <a:lstStyle/>
        <a:p>
          <a:r>
            <a:rPr lang="en-US" sz="6000" dirty="0"/>
            <a:t>Be prepared to present evidence of the defendant’s ability to pay</a:t>
          </a:r>
        </a:p>
      </dgm:t>
    </dgm:pt>
    <dgm:pt modelId="{39AFB50B-5C0F-43F3-992C-C073F478D1D8}" type="parTrans" cxnId="{C30A1823-D3BB-419A-BB3D-E90206F3ECAD}">
      <dgm:prSet/>
      <dgm:spPr/>
      <dgm:t>
        <a:bodyPr/>
        <a:lstStyle/>
        <a:p>
          <a:endParaRPr lang="en-US"/>
        </a:p>
      </dgm:t>
    </dgm:pt>
    <dgm:pt modelId="{F6764BBF-D960-42EC-A52A-D65EDF35328A}" type="sibTrans" cxnId="{C30A1823-D3BB-419A-BB3D-E90206F3ECAD}">
      <dgm:prSet/>
      <dgm:spPr/>
      <dgm:t>
        <a:bodyPr/>
        <a:lstStyle/>
        <a:p>
          <a:endParaRPr lang="en-US"/>
        </a:p>
      </dgm:t>
    </dgm:pt>
    <dgm:pt modelId="{C0C92F90-CF37-4386-8C07-62D4B55EFC0F}" type="pres">
      <dgm:prSet presAssocID="{9E083DF7-90D3-4E1F-B3BC-2D1A9B096370}" presName="Name0" presStyleCnt="0">
        <dgm:presLayoutVars>
          <dgm:dir/>
          <dgm:resizeHandles val="exact"/>
        </dgm:presLayoutVars>
      </dgm:prSet>
      <dgm:spPr/>
    </dgm:pt>
    <dgm:pt modelId="{36B32D4A-8A13-4041-BA24-6A2EF5C9AE17}" type="pres">
      <dgm:prSet presAssocID="{2D5DF37E-732C-4947-BDCE-F19BF3552A7C}" presName="node" presStyleLbl="node1" presStyleIdx="0" presStyleCnt="3" custScaleX="131203" custScaleY="160861">
        <dgm:presLayoutVars>
          <dgm:bulletEnabled val="1"/>
        </dgm:presLayoutVars>
      </dgm:prSet>
      <dgm:spPr/>
    </dgm:pt>
    <dgm:pt modelId="{0F276F3F-FCBC-4243-BF09-AF49E4AD4D23}" type="pres">
      <dgm:prSet presAssocID="{1039BFB4-4FDB-48BB-8C4C-2B15EA327BC4}" presName="sibTrans" presStyleLbl="sibTrans1D1" presStyleIdx="0" presStyleCnt="2"/>
      <dgm:spPr/>
    </dgm:pt>
    <dgm:pt modelId="{9A297606-741C-4399-B16A-05BE5B1B378F}" type="pres">
      <dgm:prSet presAssocID="{1039BFB4-4FDB-48BB-8C4C-2B15EA327BC4}" presName="connectorText" presStyleLbl="sibTrans1D1" presStyleIdx="0" presStyleCnt="2"/>
      <dgm:spPr/>
    </dgm:pt>
    <dgm:pt modelId="{03F8600D-D3B4-401A-8C34-107AB73A0C1D}" type="pres">
      <dgm:prSet presAssocID="{D0D233ED-48D8-439A-A520-1E8A90B344BE}" presName="node" presStyleLbl="node1" presStyleIdx="1" presStyleCnt="3" custScaleX="129185" custScaleY="169930">
        <dgm:presLayoutVars>
          <dgm:bulletEnabled val="1"/>
        </dgm:presLayoutVars>
      </dgm:prSet>
      <dgm:spPr/>
    </dgm:pt>
    <dgm:pt modelId="{D714DB22-4214-4513-BA2D-A93CB2BE080C}" type="pres">
      <dgm:prSet presAssocID="{BBA31A78-4DB8-4417-A648-3DAE5D8CAC8B}" presName="sibTrans" presStyleLbl="sibTrans1D1" presStyleIdx="1" presStyleCnt="2"/>
      <dgm:spPr/>
    </dgm:pt>
    <dgm:pt modelId="{4858EE18-7602-463B-9855-B5DCD9052BF1}" type="pres">
      <dgm:prSet presAssocID="{BBA31A78-4DB8-4417-A648-3DAE5D8CAC8B}" presName="connectorText" presStyleLbl="sibTrans1D1" presStyleIdx="1" presStyleCnt="2"/>
      <dgm:spPr/>
    </dgm:pt>
    <dgm:pt modelId="{FC8891BE-D21E-4130-ABD3-4703054E00C2}" type="pres">
      <dgm:prSet presAssocID="{DC152C74-5165-4970-A616-9C2CD093C896}" presName="node" presStyleLbl="node1" presStyleIdx="2" presStyleCnt="3" custScaleX="125046" custScaleY="181650">
        <dgm:presLayoutVars>
          <dgm:bulletEnabled val="1"/>
        </dgm:presLayoutVars>
      </dgm:prSet>
      <dgm:spPr/>
    </dgm:pt>
  </dgm:ptLst>
  <dgm:cxnLst>
    <dgm:cxn modelId="{89C1FC01-B214-4D22-BBA5-2FFC8CE00DE6}" type="presOf" srcId="{1039BFB4-4FDB-48BB-8C4C-2B15EA327BC4}" destId="{9A297606-741C-4399-B16A-05BE5B1B378F}" srcOrd="1" destOrd="0" presId="urn:microsoft.com/office/officeart/2016/7/layout/RepeatingBendingProcessNew"/>
    <dgm:cxn modelId="{1F625B04-D717-4A0C-A47B-C58F37C9BB6D}" srcId="{9E083DF7-90D3-4E1F-B3BC-2D1A9B096370}" destId="{D0D233ED-48D8-439A-A520-1E8A90B344BE}" srcOrd="1" destOrd="0" parTransId="{02606E01-EC48-4647-804B-7E42DB217147}" sibTransId="{BBA31A78-4DB8-4417-A648-3DAE5D8CAC8B}"/>
    <dgm:cxn modelId="{C30A1823-D3BB-419A-BB3D-E90206F3ECAD}" srcId="{D0D233ED-48D8-439A-A520-1E8A90B344BE}" destId="{70D2F21D-5F69-44C3-8185-30E4897B303C}" srcOrd="0" destOrd="0" parTransId="{39AFB50B-5C0F-43F3-992C-C073F478D1D8}" sibTransId="{F6764BBF-D960-42EC-A52A-D65EDF35328A}"/>
    <dgm:cxn modelId="{1EB4AE3B-DE37-4BD5-A0C6-738E053B5402}" type="presOf" srcId="{9E083DF7-90D3-4E1F-B3BC-2D1A9B096370}" destId="{C0C92F90-CF37-4386-8C07-62D4B55EFC0F}" srcOrd="0" destOrd="0" presId="urn:microsoft.com/office/officeart/2016/7/layout/RepeatingBendingProcessNew"/>
    <dgm:cxn modelId="{59240D67-E9B9-4734-9066-985E9B8477E2}" srcId="{9E083DF7-90D3-4E1F-B3BC-2D1A9B096370}" destId="{2D5DF37E-732C-4947-BDCE-F19BF3552A7C}" srcOrd="0" destOrd="0" parTransId="{3FAED8C7-7BEE-4839-B1E4-3045E9B7ABA4}" sibTransId="{1039BFB4-4FDB-48BB-8C4C-2B15EA327BC4}"/>
    <dgm:cxn modelId="{EEF2E04A-A1F3-4888-A380-445374FCAEF2}" type="presOf" srcId="{D0D233ED-48D8-439A-A520-1E8A90B344BE}" destId="{03F8600D-D3B4-401A-8C34-107AB73A0C1D}" srcOrd="0" destOrd="0" presId="urn:microsoft.com/office/officeart/2016/7/layout/RepeatingBendingProcessNew"/>
    <dgm:cxn modelId="{1235726B-538A-4FD6-8442-6C17C5BB541C}" srcId="{2D5DF37E-732C-4947-BDCE-F19BF3552A7C}" destId="{9078A40D-DDD1-43CD-873C-E168610D5FDC}" srcOrd="0" destOrd="0" parTransId="{6508AFEE-47C1-4748-9218-0D39A5F5948C}" sibTransId="{1903E1CF-F757-413C-8095-447439B791B1}"/>
    <dgm:cxn modelId="{1F46814D-7558-4B81-9D73-B2BCADBA7D8C}" type="presOf" srcId="{DC152C74-5165-4970-A616-9C2CD093C896}" destId="{FC8891BE-D21E-4130-ABD3-4703054E00C2}" srcOrd="0" destOrd="0" presId="urn:microsoft.com/office/officeart/2016/7/layout/RepeatingBendingProcessNew"/>
    <dgm:cxn modelId="{23D1567E-987D-481F-9A5E-B9EB0AA38CE8}" type="presOf" srcId="{AAE48B1B-AC3D-4F6E-81F4-798A1B5D67F3}" destId="{FC8891BE-D21E-4130-ABD3-4703054E00C2}" srcOrd="0" destOrd="1" presId="urn:microsoft.com/office/officeart/2016/7/layout/RepeatingBendingProcessNew"/>
    <dgm:cxn modelId="{70658F7E-07FE-4773-9409-361DDC18B96E}" srcId="{DC152C74-5165-4970-A616-9C2CD093C896}" destId="{AAE48B1B-AC3D-4F6E-81F4-798A1B5D67F3}" srcOrd="0" destOrd="0" parTransId="{0C883847-D3D3-4909-8656-558ADC884CC8}" sibTransId="{52451963-5779-4DDE-BDF6-94F387F0322F}"/>
    <dgm:cxn modelId="{5B824A80-2EFA-4FAA-81B5-0083FF21F66F}" type="presOf" srcId="{BBA31A78-4DB8-4417-A648-3DAE5D8CAC8B}" destId="{4858EE18-7602-463B-9855-B5DCD9052BF1}" srcOrd="1" destOrd="0" presId="urn:microsoft.com/office/officeart/2016/7/layout/RepeatingBendingProcessNew"/>
    <dgm:cxn modelId="{DE7C0185-C725-4047-8209-0DD9F50A125D}" type="presOf" srcId="{1039BFB4-4FDB-48BB-8C4C-2B15EA327BC4}" destId="{0F276F3F-FCBC-4243-BF09-AF49E4AD4D23}" srcOrd="0" destOrd="0" presId="urn:microsoft.com/office/officeart/2016/7/layout/RepeatingBendingProcessNew"/>
    <dgm:cxn modelId="{6D7304B9-0465-4885-8F3A-886B045C79C7}" srcId="{9E083DF7-90D3-4E1F-B3BC-2D1A9B096370}" destId="{DC152C74-5165-4970-A616-9C2CD093C896}" srcOrd="2" destOrd="0" parTransId="{AAABCC1E-D026-4F21-B880-18C0FFB99073}" sibTransId="{9B750E8E-DA9D-43AB-85A9-19965FAC7133}"/>
    <dgm:cxn modelId="{AE2BA8B9-FCF5-4486-9BFC-113E4A1B04C5}" type="presOf" srcId="{9078A40D-DDD1-43CD-873C-E168610D5FDC}" destId="{36B32D4A-8A13-4041-BA24-6A2EF5C9AE17}" srcOrd="0" destOrd="1" presId="urn:microsoft.com/office/officeart/2016/7/layout/RepeatingBendingProcessNew"/>
    <dgm:cxn modelId="{67916DC9-725F-4C53-9DC4-A473EA68E1F5}" type="presOf" srcId="{BBA31A78-4DB8-4417-A648-3DAE5D8CAC8B}" destId="{D714DB22-4214-4513-BA2D-A93CB2BE080C}" srcOrd="0" destOrd="0" presId="urn:microsoft.com/office/officeart/2016/7/layout/RepeatingBendingProcessNew"/>
    <dgm:cxn modelId="{D6E487E2-9CD4-4D51-9420-8400B33E0778}" type="presOf" srcId="{70D2F21D-5F69-44C3-8185-30E4897B303C}" destId="{03F8600D-D3B4-401A-8C34-107AB73A0C1D}" srcOrd="0" destOrd="1" presId="urn:microsoft.com/office/officeart/2016/7/layout/RepeatingBendingProcessNew"/>
    <dgm:cxn modelId="{05C393EB-2EE6-4E6C-A367-E69803187BBF}" type="presOf" srcId="{2D5DF37E-732C-4947-BDCE-F19BF3552A7C}" destId="{36B32D4A-8A13-4041-BA24-6A2EF5C9AE17}" srcOrd="0" destOrd="0" presId="urn:microsoft.com/office/officeart/2016/7/layout/RepeatingBendingProcessNew"/>
    <dgm:cxn modelId="{42E41833-BE1A-41C4-9903-0689F3E3D9DE}" type="presParOf" srcId="{C0C92F90-CF37-4386-8C07-62D4B55EFC0F}" destId="{36B32D4A-8A13-4041-BA24-6A2EF5C9AE17}" srcOrd="0" destOrd="0" presId="urn:microsoft.com/office/officeart/2016/7/layout/RepeatingBendingProcessNew"/>
    <dgm:cxn modelId="{4EFDCEDE-6C8B-4542-86DE-987B68A31284}" type="presParOf" srcId="{C0C92F90-CF37-4386-8C07-62D4B55EFC0F}" destId="{0F276F3F-FCBC-4243-BF09-AF49E4AD4D23}" srcOrd="1" destOrd="0" presId="urn:microsoft.com/office/officeart/2016/7/layout/RepeatingBendingProcessNew"/>
    <dgm:cxn modelId="{CA441AAB-7DFF-4E82-BDB2-16E39AE94E2E}" type="presParOf" srcId="{0F276F3F-FCBC-4243-BF09-AF49E4AD4D23}" destId="{9A297606-741C-4399-B16A-05BE5B1B378F}" srcOrd="0" destOrd="0" presId="urn:microsoft.com/office/officeart/2016/7/layout/RepeatingBendingProcessNew"/>
    <dgm:cxn modelId="{C3B65649-6B06-4CDB-96D2-C9D376F8B4CA}" type="presParOf" srcId="{C0C92F90-CF37-4386-8C07-62D4B55EFC0F}" destId="{03F8600D-D3B4-401A-8C34-107AB73A0C1D}" srcOrd="2" destOrd="0" presId="urn:microsoft.com/office/officeart/2016/7/layout/RepeatingBendingProcessNew"/>
    <dgm:cxn modelId="{C5A35301-0067-4817-ACEC-E5ABA5F16B65}" type="presParOf" srcId="{C0C92F90-CF37-4386-8C07-62D4B55EFC0F}" destId="{D714DB22-4214-4513-BA2D-A93CB2BE080C}" srcOrd="3" destOrd="0" presId="urn:microsoft.com/office/officeart/2016/7/layout/RepeatingBendingProcessNew"/>
    <dgm:cxn modelId="{8049F675-555C-46D6-97D1-7660635D380C}" type="presParOf" srcId="{D714DB22-4214-4513-BA2D-A93CB2BE080C}" destId="{4858EE18-7602-463B-9855-B5DCD9052BF1}" srcOrd="0" destOrd="0" presId="urn:microsoft.com/office/officeart/2016/7/layout/RepeatingBendingProcessNew"/>
    <dgm:cxn modelId="{A9571A42-CD6D-448E-87C6-B7D0359CC1A1}" type="presParOf" srcId="{C0C92F90-CF37-4386-8C07-62D4B55EFC0F}" destId="{FC8891BE-D21E-4130-ABD3-4703054E00C2}"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04ECBE-A736-4E22-8210-08B7E442033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6A23DD8-D770-4B00-9D65-873D4F4A74F2}">
      <dgm:prSet/>
      <dgm:spPr/>
      <dgm:t>
        <a:bodyPr/>
        <a:lstStyle/>
        <a:p>
          <a:r>
            <a:rPr lang="en-US"/>
            <a:t>Consider</a:t>
          </a:r>
        </a:p>
      </dgm:t>
    </dgm:pt>
    <dgm:pt modelId="{04961347-9F0C-4957-A026-09A598CE1226}" type="parTrans" cxnId="{00E0178E-914A-40E3-9DB0-178A859EBAED}">
      <dgm:prSet/>
      <dgm:spPr/>
      <dgm:t>
        <a:bodyPr/>
        <a:lstStyle/>
        <a:p>
          <a:endParaRPr lang="en-US"/>
        </a:p>
      </dgm:t>
    </dgm:pt>
    <dgm:pt modelId="{A8E98B36-79CC-40D8-BE26-520FCCD995E8}" type="sibTrans" cxnId="{00E0178E-914A-40E3-9DB0-178A859EBAED}">
      <dgm:prSet/>
      <dgm:spPr/>
      <dgm:t>
        <a:bodyPr/>
        <a:lstStyle/>
        <a:p>
          <a:endParaRPr lang="en-US"/>
        </a:p>
      </dgm:t>
    </dgm:pt>
    <dgm:pt modelId="{5D019203-0092-49DD-ACED-4A6F99A4CB6E}">
      <dgm:prSet/>
      <dgm:spPr/>
      <dgm:t>
        <a:bodyPr/>
        <a:lstStyle/>
        <a:p>
          <a:r>
            <a:rPr lang="en-US" dirty="0"/>
            <a:t>Consider </a:t>
          </a:r>
          <a:r>
            <a:rPr kumimoji="0" lang="el-GR" b="0" i="0" u="none" strike="noStrike" cap="none" spc="0" normalizeH="0" baseline="0" noProof="0" dirty="0">
              <a:effectLst/>
              <a:uLnTx/>
              <a:uFillTx/>
              <a:latin typeface="Calibri" panose="020F0502020204030204"/>
              <a:ea typeface="+mn-ea"/>
              <a:cs typeface="+mn-cs"/>
            </a:rPr>
            <a:t>Δ</a:t>
          </a:r>
          <a:r>
            <a:rPr kumimoji="0" lang="en-US" b="0" i="0" u="none" strike="noStrike" cap="none" spc="0" normalizeH="0" baseline="0" noProof="0" dirty="0">
              <a:effectLst/>
              <a:uLnTx/>
              <a:uFillTx/>
              <a:latin typeface="Calibri" panose="020F0502020204030204"/>
              <a:ea typeface="+mn-ea"/>
              <a:cs typeface="+mn-cs"/>
            </a:rPr>
            <a:t>’s </a:t>
          </a:r>
          <a:r>
            <a:rPr lang="en-US" dirty="0"/>
            <a:t>ability to pay before imposing monetary obligations</a:t>
          </a:r>
        </a:p>
      </dgm:t>
    </dgm:pt>
    <dgm:pt modelId="{9790ECFB-3F17-4251-B41E-A9CC8FFC808C}" type="parTrans" cxnId="{AC2BB02B-C2AD-43DC-8EA3-07FEC2E63B69}">
      <dgm:prSet/>
      <dgm:spPr/>
      <dgm:t>
        <a:bodyPr/>
        <a:lstStyle/>
        <a:p>
          <a:endParaRPr lang="en-US"/>
        </a:p>
      </dgm:t>
    </dgm:pt>
    <dgm:pt modelId="{29057C81-2DB0-4DE3-A32C-8A30BCA06B59}" type="sibTrans" cxnId="{AC2BB02B-C2AD-43DC-8EA3-07FEC2E63B69}">
      <dgm:prSet/>
      <dgm:spPr/>
      <dgm:t>
        <a:bodyPr/>
        <a:lstStyle/>
        <a:p>
          <a:endParaRPr lang="en-US"/>
        </a:p>
      </dgm:t>
    </dgm:pt>
    <dgm:pt modelId="{E66A0D66-80C5-44B8-AFA3-37CEEAB47A14}">
      <dgm:prSet/>
      <dgm:spPr/>
      <dgm:t>
        <a:bodyPr/>
        <a:lstStyle/>
        <a:p>
          <a:r>
            <a:rPr lang="en-US"/>
            <a:t>Know</a:t>
          </a:r>
        </a:p>
      </dgm:t>
    </dgm:pt>
    <dgm:pt modelId="{D7AE4D26-4FE3-40FC-A059-00300BDDEFA5}" type="parTrans" cxnId="{2F015674-D248-4ABA-8A19-3763E5E64A2E}">
      <dgm:prSet/>
      <dgm:spPr/>
      <dgm:t>
        <a:bodyPr/>
        <a:lstStyle/>
        <a:p>
          <a:endParaRPr lang="en-US"/>
        </a:p>
      </dgm:t>
    </dgm:pt>
    <dgm:pt modelId="{F986A430-33A4-49BE-AB57-8A530C912A52}" type="sibTrans" cxnId="{2F015674-D248-4ABA-8A19-3763E5E64A2E}">
      <dgm:prSet/>
      <dgm:spPr/>
      <dgm:t>
        <a:bodyPr/>
        <a:lstStyle/>
        <a:p>
          <a:endParaRPr lang="en-US"/>
        </a:p>
      </dgm:t>
    </dgm:pt>
    <dgm:pt modelId="{035E6D98-2742-4C25-88FD-1B9F8E79F303}">
      <dgm:prSet/>
      <dgm:spPr/>
      <dgm:t>
        <a:bodyPr/>
        <a:lstStyle/>
        <a:p>
          <a:r>
            <a:rPr lang="en-US"/>
            <a:t>Know where you have discretion to not impose, or to impose reduced financial obligations</a:t>
          </a:r>
        </a:p>
      </dgm:t>
    </dgm:pt>
    <dgm:pt modelId="{0B39E32F-8ABE-4D6B-9C66-D03D28C9E318}" type="parTrans" cxnId="{13AB5224-1991-4B9D-BF10-0D550D63C5D8}">
      <dgm:prSet/>
      <dgm:spPr/>
      <dgm:t>
        <a:bodyPr/>
        <a:lstStyle/>
        <a:p>
          <a:endParaRPr lang="en-US"/>
        </a:p>
      </dgm:t>
    </dgm:pt>
    <dgm:pt modelId="{45017806-3729-49FD-A99D-E24B41995830}" type="sibTrans" cxnId="{13AB5224-1991-4B9D-BF10-0D550D63C5D8}">
      <dgm:prSet/>
      <dgm:spPr/>
      <dgm:t>
        <a:bodyPr/>
        <a:lstStyle/>
        <a:p>
          <a:endParaRPr lang="en-US"/>
        </a:p>
      </dgm:t>
    </dgm:pt>
    <dgm:pt modelId="{9D1F3316-9748-4547-916C-4B4916120EB7}">
      <dgm:prSet/>
      <dgm:spPr/>
      <dgm:t>
        <a:bodyPr/>
        <a:lstStyle/>
        <a:p>
          <a:r>
            <a:rPr lang="en-US"/>
            <a:t>Inform</a:t>
          </a:r>
        </a:p>
      </dgm:t>
    </dgm:pt>
    <dgm:pt modelId="{DB9218FB-78AD-4AC3-B14B-1B7900939A62}" type="parTrans" cxnId="{DB59DF4E-5BD8-458B-B143-136519678380}">
      <dgm:prSet/>
      <dgm:spPr/>
      <dgm:t>
        <a:bodyPr/>
        <a:lstStyle/>
        <a:p>
          <a:endParaRPr lang="en-US"/>
        </a:p>
      </dgm:t>
    </dgm:pt>
    <dgm:pt modelId="{41260C9B-352E-4D70-8E3F-B7E5DA721CB0}" type="sibTrans" cxnId="{DB59DF4E-5BD8-458B-B143-136519678380}">
      <dgm:prSet/>
      <dgm:spPr/>
      <dgm:t>
        <a:bodyPr/>
        <a:lstStyle/>
        <a:p>
          <a:endParaRPr lang="en-US"/>
        </a:p>
      </dgm:t>
    </dgm:pt>
    <dgm:pt modelId="{8FB866AB-B5C5-41C3-9CA0-17EF2BC66331}">
      <dgm:prSet/>
      <dgm:spPr/>
      <dgm:t>
        <a:bodyPr/>
        <a:lstStyle/>
        <a:p>
          <a:r>
            <a:rPr lang="en-US" dirty="0"/>
            <a:t>Inform pro se parties of the option to seek relief  and make AOC-CR-415 forms available</a:t>
          </a:r>
        </a:p>
      </dgm:t>
    </dgm:pt>
    <dgm:pt modelId="{6C53C3CA-3577-4AF4-BCE6-ABE7C956E345}" type="parTrans" cxnId="{F486CF66-02C2-4EB3-9F09-BE98FB7B64E5}">
      <dgm:prSet/>
      <dgm:spPr/>
      <dgm:t>
        <a:bodyPr/>
        <a:lstStyle/>
        <a:p>
          <a:endParaRPr lang="en-US"/>
        </a:p>
      </dgm:t>
    </dgm:pt>
    <dgm:pt modelId="{583627A5-7956-475E-B958-2EEFDE2777B9}" type="sibTrans" cxnId="{F486CF66-02C2-4EB3-9F09-BE98FB7B64E5}">
      <dgm:prSet/>
      <dgm:spPr/>
      <dgm:t>
        <a:bodyPr/>
        <a:lstStyle/>
        <a:p>
          <a:endParaRPr lang="en-US"/>
        </a:p>
      </dgm:t>
    </dgm:pt>
    <dgm:pt modelId="{1A75B17A-D345-4DEB-9418-FBD8DCB1464E}" type="pres">
      <dgm:prSet presAssocID="{BE04ECBE-A736-4E22-8210-08B7E442033B}" presName="Name0" presStyleCnt="0">
        <dgm:presLayoutVars>
          <dgm:dir/>
          <dgm:animLvl val="lvl"/>
          <dgm:resizeHandles val="exact"/>
        </dgm:presLayoutVars>
      </dgm:prSet>
      <dgm:spPr/>
    </dgm:pt>
    <dgm:pt modelId="{67502AAE-F4E5-4594-B92B-3CB46BD2A23F}" type="pres">
      <dgm:prSet presAssocID="{86A23DD8-D770-4B00-9D65-873D4F4A74F2}" presName="composite" presStyleCnt="0"/>
      <dgm:spPr/>
    </dgm:pt>
    <dgm:pt modelId="{ACC1FCF0-55B5-49A3-98B8-9187B9DA0A63}" type="pres">
      <dgm:prSet presAssocID="{86A23DD8-D770-4B00-9D65-873D4F4A74F2}" presName="parTx" presStyleLbl="alignNode1" presStyleIdx="0" presStyleCnt="3">
        <dgm:presLayoutVars>
          <dgm:chMax val="0"/>
          <dgm:chPref val="0"/>
          <dgm:bulletEnabled val="1"/>
        </dgm:presLayoutVars>
      </dgm:prSet>
      <dgm:spPr/>
    </dgm:pt>
    <dgm:pt modelId="{F109FF9E-B145-40AD-9B34-9924A9B20355}" type="pres">
      <dgm:prSet presAssocID="{86A23DD8-D770-4B00-9D65-873D4F4A74F2}" presName="desTx" presStyleLbl="alignAccFollowNode1" presStyleIdx="0" presStyleCnt="3">
        <dgm:presLayoutVars>
          <dgm:bulletEnabled val="1"/>
        </dgm:presLayoutVars>
      </dgm:prSet>
      <dgm:spPr/>
    </dgm:pt>
    <dgm:pt modelId="{C358D59E-E0D1-44E5-B6C8-D6E758202CC2}" type="pres">
      <dgm:prSet presAssocID="{A8E98B36-79CC-40D8-BE26-520FCCD995E8}" presName="space" presStyleCnt="0"/>
      <dgm:spPr/>
    </dgm:pt>
    <dgm:pt modelId="{18FF247F-EB71-4107-94A8-BA38054F76CF}" type="pres">
      <dgm:prSet presAssocID="{E66A0D66-80C5-44B8-AFA3-37CEEAB47A14}" presName="composite" presStyleCnt="0"/>
      <dgm:spPr/>
    </dgm:pt>
    <dgm:pt modelId="{E36AAB22-28C4-4359-8E1D-8A177B7DFAA4}" type="pres">
      <dgm:prSet presAssocID="{E66A0D66-80C5-44B8-AFA3-37CEEAB47A14}" presName="parTx" presStyleLbl="alignNode1" presStyleIdx="1" presStyleCnt="3">
        <dgm:presLayoutVars>
          <dgm:chMax val="0"/>
          <dgm:chPref val="0"/>
          <dgm:bulletEnabled val="1"/>
        </dgm:presLayoutVars>
      </dgm:prSet>
      <dgm:spPr/>
    </dgm:pt>
    <dgm:pt modelId="{8B587DF1-37B4-4288-8D12-0AB108A61A1F}" type="pres">
      <dgm:prSet presAssocID="{E66A0D66-80C5-44B8-AFA3-37CEEAB47A14}" presName="desTx" presStyleLbl="alignAccFollowNode1" presStyleIdx="1" presStyleCnt="3">
        <dgm:presLayoutVars>
          <dgm:bulletEnabled val="1"/>
        </dgm:presLayoutVars>
      </dgm:prSet>
      <dgm:spPr/>
    </dgm:pt>
    <dgm:pt modelId="{4CAD5075-EA2D-4AE5-B920-393A7EBC3E1C}" type="pres">
      <dgm:prSet presAssocID="{F986A430-33A4-49BE-AB57-8A530C912A52}" presName="space" presStyleCnt="0"/>
      <dgm:spPr/>
    </dgm:pt>
    <dgm:pt modelId="{41A6E6D3-7FD3-4211-AF2D-60F389BF9150}" type="pres">
      <dgm:prSet presAssocID="{9D1F3316-9748-4547-916C-4B4916120EB7}" presName="composite" presStyleCnt="0"/>
      <dgm:spPr/>
    </dgm:pt>
    <dgm:pt modelId="{7C614F29-5A1F-413F-A598-DF6FD629B738}" type="pres">
      <dgm:prSet presAssocID="{9D1F3316-9748-4547-916C-4B4916120EB7}" presName="parTx" presStyleLbl="alignNode1" presStyleIdx="2" presStyleCnt="3">
        <dgm:presLayoutVars>
          <dgm:chMax val="0"/>
          <dgm:chPref val="0"/>
          <dgm:bulletEnabled val="1"/>
        </dgm:presLayoutVars>
      </dgm:prSet>
      <dgm:spPr/>
    </dgm:pt>
    <dgm:pt modelId="{B94038B7-AED7-472F-838E-888C00387CDB}" type="pres">
      <dgm:prSet presAssocID="{9D1F3316-9748-4547-916C-4B4916120EB7}" presName="desTx" presStyleLbl="alignAccFollowNode1" presStyleIdx="2" presStyleCnt="3">
        <dgm:presLayoutVars>
          <dgm:bulletEnabled val="1"/>
        </dgm:presLayoutVars>
      </dgm:prSet>
      <dgm:spPr/>
    </dgm:pt>
  </dgm:ptLst>
  <dgm:cxnLst>
    <dgm:cxn modelId="{755CE520-F3E1-405D-BD58-D0CF29E4DEA6}" type="presOf" srcId="{86A23DD8-D770-4B00-9D65-873D4F4A74F2}" destId="{ACC1FCF0-55B5-49A3-98B8-9187B9DA0A63}" srcOrd="0" destOrd="0" presId="urn:microsoft.com/office/officeart/2005/8/layout/hList1"/>
    <dgm:cxn modelId="{13AB5224-1991-4B9D-BF10-0D550D63C5D8}" srcId="{E66A0D66-80C5-44B8-AFA3-37CEEAB47A14}" destId="{035E6D98-2742-4C25-88FD-1B9F8E79F303}" srcOrd="0" destOrd="0" parTransId="{0B39E32F-8ABE-4D6B-9C66-D03D28C9E318}" sibTransId="{45017806-3729-49FD-A99D-E24B41995830}"/>
    <dgm:cxn modelId="{AC2BB02B-C2AD-43DC-8EA3-07FEC2E63B69}" srcId="{86A23DD8-D770-4B00-9D65-873D4F4A74F2}" destId="{5D019203-0092-49DD-ACED-4A6F99A4CB6E}" srcOrd="0" destOrd="0" parTransId="{9790ECFB-3F17-4251-B41E-A9CC8FFC808C}" sibTransId="{29057C81-2DB0-4DE3-A32C-8A30BCA06B59}"/>
    <dgm:cxn modelId="{5D589B45-E291-4108-971F-744E0F68BA48}" type="presOf" srcId="{8FB866AB-B5C5-41C3-9CA0-17EF2BC66331}" destId="{B94038B7-AED7-472F-838E-888C00387CDB}" srcOrd="0" destOrd="0" presId="urn:microsoft.com/office/officeart/2005/8/layout/hList1"/>
    <dgm:cxn modelId="{F486CF66-02C2-4EB3-9F09-BE98FB7B64E5}" srcId="{9D1F3316-9748-4547-916C-4B4916120EB7}" destId="{8FB866AB-B5C5-41C3-9CA0-17EF2BC66331}" srcOrd="0" destOrd="0" parTransId="{6C53C3CA-3577-4AF4-BCE6-ABE7C956E345}" sibTransId="{583627A5-7956-475E-B958-2EEFDE2777B9}"/>
    <dgm:cxn modelId="{DB59DF4E-5BD8-458B-B143-136519678380}" srcId="{BE04ECBE-A736-4E22-8210-08B7E442033B}" destId="{9D1F3316-9748-4547-916C-4B4916120EB7}" srcOrd="2" destOrd="0" parTransId="{DB9218FB-78AD-4AC3-B14B-1B7900939A62}" sibTransId="{41260C9B-352E-4D70-8E3F-B7E5DA721CB0}"/>
    <dgm:cxn modelId="{2F015674-D248-4ABA-8A19-3763E5E64A2E}" srcId="{BE04ECBE-A736-4E22-8210-08B7E442033B}" destId="{E66A0D66-80C5-44B8-AFA3-37CEEAB47A14}" srcOrd="1" destOrd="0" parTransId="{D7AE4D26-4FE3-40FC-A059-00300BDDEFA5}" sibTransId="{F986A430-33A4-49BE-AB57-8A530C912A52}"/>
    <dgm:cxn modelId="{0A56F955-3E26-499E-921F-94D44A1A12C1}" type="presOf" srcId="{9D1F3316-9748-4547-916C-4B4916120EB7}" destId="{7C614F29-5A1F-413F-A598-DF6FD629B738}" srcOrd="0" destOrd="0" presId="urn:microsoft.com/office/officeart/2005/8/layout/hList1"/>
    <dgm:cxn modelId="{00E0178E-914A-40E3-9DB0-178A859EBAED}" srcId="{BE04ECBE-A736-4E22-8210-08B7E442033B}" destId="{86A23DD8-D770-4B00-9D65-873D4F4A74F2}" srcOrd="0" destOrd="0" parTransId="{04961347-9F0C-4957-A026-09A598CE1226}" sibTransId="{A8E98B36-79CC-40D8-BE26-520FCCD995E8}"/>
    <dgm:cxn modelId="{E389ED9D-0214-4F5E-92BA-F0E027B9E8AA}" type="presOf" srcId="{035E6D98-2742-4C25-88FD-1B9F8E79F303}" destId="{8B587DF1-37B4-4288-8D12-0AB108A61A1F}" srcOrd="0" destOrd="0" presId="urn:microsoft.com/office/officeart/2005/8/layout/hList1"/>
    <dgm:cxn modelId="{64FDC3AC-DBEF-417F-863E-783BF40872BB}" type="presOf" srcId="{5D019203-0092-49DD-ACED-4A6F99A4CB6E}" destId="{F109FF9E-B145-40AD-9B34-9924A9B20355}" srcOrd="0" destOrd="0" presId="urn:microsoft.com/office/officeart/2005/8/layout/hList1"/>
    <dgm:cxn modelId="{265076CE-E487-454E-AE46-336DC2242F4B}" type="presOf" srcId="{E66A0D66-80C5-44B8-AFA3-37CEEAB47A14}" destId="{E36AAB22-28C4-4359-8E1D-8A177B7DFAA4}" srcOrd="0" destOrd="0" presId="urn:microsoft.com/office/officeart/2005/8/layout/hList1"/>
    <dgm:cxn modelId="{0CB6DAFC-22D8-45E3-AE69-38038A291BE1}" type="presOf" srcId="{BE04ECBE-A736-4E22-8210-08B7E442033B}" destId="{1A75B17A-D345-4DEB-9418-FBD8DCB1464E}" srcOrd="0" destOrd="0" presId="urn:microsoft.com/office/officeart/2005/8/layout/hList1"/>
    <dgm:cxn modelId="{D7AC4635-E66F-4208-A8A4-FDD751017170}" type="presParOf" srcId="{1A75B17A-D345-4DEB-9418-FBD8DCB1464E}" destId="{67502AAE-F4E5-4594-B92B-3CB46BD2A23F}" srcOrd="0" destOrd="0" presId="urn:microsoft.com/office/officeart/2005/8/layout/hList1"/>
    <dgm:cxn modelId="{7B50EA1E-FE50-4D52-9FB1-0342B4761984}" type="presParOf" srcId="{67502AAE-F4E5-4594-B92B-3CB46BD2A23F}" destId="{ACC1FCF0-55B5-49A3-98B8-9187B9DA0A63}" srcOrd="0" destOrd="0" presId="urn:microsoft.com/office/officeart/2005/8/layout/hList1"/>
    <dgm:cxn modelId="{1F539F64-4B5A-4030-A0E8-1031B09066A9}" type="presParOf" srcId="{67502AAE-F4E5-4594-B92B-3CB46BD2A23F}" destId="{F109FF9E-B145-40AD-9B34-9924A9B20355}" srcOrd="1" destOrd="0" presId="urn:microsoft.com/office/officeart/2005/8/layout/hList1"/>
    <dgm:cxn modelId="{224B044B-4195-4699-99B5-9DBEF16A82AC}" type="presParOf" srcId="{1A75B17A-D345-4DEB-9418-FBD8DCB1464E}" destId="{C358D59E-E0D1-44E5-B6C8-D6E758202CC2}" srcOrd="1" destOrd="0" presId="urn:microsoft.com/office/officeart/2005/8/layout/hList1"/>
    <dgm:cxn modelId="{3FD5DD07-70A8-48F8-BFBF-F4316037DEC6}" type="presParOf" srcId="{1A75B17A-D345-4DEB-9418-FBD8DCB1464E}" destId="{18FF247F-EB71-4107-94A8-BA38054F76CF}" srcOrd="2" destOrd="0" presId="urn:microsoft.com/office/officeart/2005/8/layout/hList1"/>
    <dgm:cxn modelId="{66AD1173-A42A-43F4-8304-E6068EFD6DE3}" type="presParOf" srcId="{18FF247F-EB71-4107-94A8-BA38054F76CF}" destId="{E36AAB22-28C4-4359-8E1D-8A177B7DFAA4}" srcOrd="0" destOrd="0" presId="urn:microsoft.com/office/officeart/2005/8/layout/hList1"/>
    <dgm:cxn modelId="{A9041F71-1874-4002-A572-46FC96DF8F26}" type="presParOf" srcId="{18FF247F-EB71-4107-94A8-BA38054F76CF}" destId="{8B587DF1-37B4-4288-8D12-0AB108A61A1F}" srcOrd="1" destOrd="0" presId="urn:microsoft.com/office/officeart/2005/8/layout/hList1"/>
    <dgm:cxn modelId="{BC1C9039-EAF9-4A47-987F-5C05DE4AAAD4}" type="presParOf" srcId="{1A75B17A-D345-4DEB-9418-FBD8DCB1464E}" destId="{4CAD5075-EA2D-4AE5-B920-393A7EBC3E1C}" srcOrd="3" destOrd="0" presId="urn:microsoft.com/office/officeart/2005/8/layout/hList1"/>
    <dgm:cxn modelId="{8A835715-9D89-4536-B22E-5725A12779F5}" type="presParOf" srcId="{1A75B17A-D345-4DEB-9418-FBD8DCB1464E}" destId="{41A6E6D3-7FD3-4211-AF2D-60F389BF9150}" srcOrd="4" destOrd="0" presId="urn:microsoft.com/office/officeart/2005/8/layout/hList1"/>
    <dgm:cxn modelId="{8EC605DE-4C51-4E75-9B85-221C4DA3FEB6}" type="presParOf" srcId="{41A6E6D3-7FD3-4211-AF2D-60F389BF9150}" destId="{7C614F29-5A1F-413F-A598-DF6FD629B738}" srcOrd="0" destOrd="0" presId="urn:microsoft.com/office/officeart/2005/8/layout/hList1"/>
    <dgm:cxn modelId="{851D3BFE-32BD-4185-BBD4-95BE9BD4D6D3}" type="presParOf" srcId="{41A6E6D3-7FD3-4211-AF2D-60F389BF9150}" destId="{B94038B7-AED7-472F-838E-888C00387CD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C00E5-121B-473C-9ABC-FAD3A368DEAA}"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2C639D0D-4973-4A19-9E8B-67A945856AD7}">
      <dgm:prSet custT="1"/>
      <dgm:spPr/>
      <dgm:t>
        <a:bodyPr/>
        <a:lstStyle/>
        <a:p>
          <a:endParaRPr lang="en-US" sz="6000" i="1" dirty="0"/>
        </a:p>
        <a:p>
          <a:r>
            <a:rPr lang="en-US" sz="6000" i="1" dirty="0" err="1"/>
            <a:t>Timbs</a:t>
          </a:r>
          <a:r>
            <a:rPr lang="en-US" sz="6000" i="1" dirty="0"/>
            <a:t> v. Indiana</a:t>
          </a:r>
          <a:r>
            <a:rPr lang="en-US" sz="6000" dirty="0"/>
            <a:t>, 139 S. Ct. 682 (2019) </a:t>
          </a:r>
          <a:br>
            <a:rPr lang="en-US" sz="6000" dirty="0"/>
          </a:br>
          <a:r>
            <a:rPr lang="en-US" sz="6000" dirty="0"/>
            <a:t>(excessive fines protections of the Eighth Amendment apply to the States)</a:t>
          </a:r>
        </a:p>
      </dgm:t>
    </dgm:pt>
    <dgm:pt modelId="{E68CE3F8-6FCB-4C70-8538-20DBB3D9F970}" type="parTrans" cxnId="{4A79BBEF-1B09-4199-AADD-27E8DD3B2807}">
      <dgm:prSet/>
      <dgm:spPr/>
      <dgm:t>
        <a:bodyPr/>
        <a:lstStyle/>
        <a:p>
          <a:endParaRPr lang="en-US"/>
        </a:p>
      </dgm:t>
    </dgm:pt>
    <dgm:pt modelId="{7F734AAD-9B96-4469-B029-4EB219FCE848}" type="sibTrans" cxnId="{4A79BBEF-1B09-4199-AADD-27E8DD3B2807}">
      <dgm:prSet/>
      <dgm:spPr/>
      <dgm:t>
        <a:bodyPr/>
        <a:lstStyle/>
        <a:p>
          <a:endParaRPr lang="en-US"/>
        </a:p>
      </dgm:t>
    </dgm:pt>
    <dgm:pt modelId="{4694FFE5-7559-4567-9D7E-365AD526D96F}">
      <dgm:prSet custT="1"/>
      <dgm:spPr/>
      <dgm:t>
        <a:bodyPr/>
        <a:lstStyle/>
        <a:p>
          <a:endParaRPr lang="en-US" sz="5700" i="1" dirty="0"/>
        </a:p>
        <a:p>
          <a:r>
            <a:rPr lang="en-US" sz="6000" i="1" dirty="0"/>
            <a:t>Bearden v. Georgia</a:t>
          </a:r>
          <a:r>
            <a:rPr lang="en-US" sz="6000" dirty="0"/>
            <a:t>, 461 U.S. 660 (1983) (a defendant may not be imprisoned for failure to pay if the defendant has made good faith efforts unless alternatives to imprisonment are insufficient to satisfy the governmental interests)</a:t>
          </a:r>
        </a:p>
      </dgm:t>
    </dgm:pt>
    <dgm:pt modelId="{9E9CCD72-FDD1-4557-A2BC-2545D7A8A220}" type="parTrans" cxnId="{BF5DD80F-D444-4751-B620-592AB649A234}">
      <dgm:prSet/>
      <dgm:spPr/>
      <dgm:t>
        <a:bodyPr/>
        <a:lstStyle/>
        <a:p>
          <a:endParaRPr lang="en-US"/>
        </a:p>
      </dgm:t>
    </dgm:pt>
    <dgm:pt modelId="{330B2C63-B3CF-403D-97F9-9CA010CA5FBF}" type="sibTrans" cxnId="{BF5DD80F-D444-4751-B620-592AB649A234}">
      <dgm:prSet/>
      <dgm:spPr/>
      <dgm:t>
        <a:bodyPr/>
        <a:lstStyle/>
        <a:p>
          <a:endParaRPr lang="en-US"/>
        </a:p>
      </dgm:t>
    </dgm:pt>
    <dgm:pt modelId="{BDB3C903-FB2C-4BD7-B052-F5657720841D}">
      <dgm:prSet/>
      <dgm:spPr/>
      <dgm:t>
        <a:bodyPr/>
        <a:lstStyle/>
        <a:p>
          <a:endParaRPr lang="en-US" dirty="0"/>
        </a:p>
      </dgm:t>
    </dgm:pt>
    <dgm:pt modelId="{9B3EDA3B-8F9C-4B19-BB73-5C7D1813DE59}" type="parTrans" cxnId="{19DB501C-0D5C-4929-8E8A-A411898AFC46}">
      <dgm:prSet/>
      <dgm:spPr/>
      <dgm:t>
        <a:bodyPr/>
        <a:lstStyle/>
        <a:p>
          <a:endParaRPr lang="en-US"/>
        </a:p>
      </dgm:t>
    </dgm:pt>
    <dgm:pt modelId="{7C36C6E2-196A-465F-9C58-9419456722A1}" type="sibTrans" cxnId="{19DB501C-0D5C-4929-8E8A-A411898AFC46}">
      <dgm:prSet/>
      <dgm:spPr/>
      <dgm:t>
        <a:bodyPr/>
        <a:lstStyle/>
        <a:p>
          <a:endParaRPr lang="en-US"/>
        </a:p>
      </dgm:t>
    </dgm:pt>
    <dgm:pt modelId="{694AD34E-C8FF-413D-88BA-DD4C4498C4AD}" type="pres">
      <dgm:prSet presAssocID="{D57C00E5-121B-473C-9ABC-FAD3A368DEAA}" presName="vert0" presStyleCnt="0">
        <dgm:presLayoutVars>
          <dgm:dir/>
          <dgm:animOne val="branch"/>
          <dgm:animLvl val="lvl"/>
        </dgm:presLayoutVars>
      </dgm:prSet>
      <dgm:spPr/>
    </dgm:pt>
    <dgm:pt modelId="{FBEA72DB-EF2C-430B-A1B7-212F65188832}" type="pres">
      <dgm:prSet presAssocID="{2C639D0D-4973-4A19-9E8B-67A945856AD7}" presName="thickLine" presStyleLbl="alignNode1" presStyleIdx="0" presStyleCnt="3"/>
      <dgm:spPr/>
    </dgm:pt>
    <dgm:pt modelId="{E37BC98F-27A1-49A6-9348-CD6BF7D8211D}" type="pres">
      <dgm:prSet presAssocID="{2C639D0D-4973-4A19-9E8B-67A945856AD7}" presName="horz1" presStyleCnt="0"/>
      <dgm:spPr/>
    </dgm:pt>
    <dgm:pt modelId="{830F5006-1939-4315-9D66-8C81B1A91483}" type="pres">
      <dgm:prSet presAssocID="{2C639D0D-4973-4A19-9E8B-67A945856AD7}" presName="tx1" presStyleLbl="revTx" presStyleIdx="0" presStyleCnt="3"/>
      <dgm:spPr/>
    </dgm:pt>
    <dgm:pt modelId="{B6F4F526-362E-4B2A-B9A6-935A3F48ECD5}" type="pres">
      <dgm:prSet presAssocID="{2C639D0D-4973-4A19-9E8B-67A945856AD7}" presName="vert1" presStyleCnt="0"/>
      <dgm:spPr/>
    </dgm:pt>
    <dgm:pt modelId="{D03F6289-5E66-4F3C-8DBE-C1EB226DF90A}" type="pres">
      <dgm:prSet presAssocID="{4694FFE5-7559-4567-9D7E-365AD526D96F}" presName="thickLine" presStyleLbl="alignNode1" presStyleIdx="1" presStyleCnt="3"/>
      <dgm:spPr/>
    </dgm:pt>
    <dgm:pt modelId="{F1DE46A1-1D73-4698-BADA-C6BFBD3E24A6}" type="pres">
      <dgm:prSet presAssocID="{4694FFE5-7559-4567-9D7E-365AD526D96F}" presName="horz1" presStyleCnt="0"/>
      <dgm:spPr/>
    </dgm:pt>
    <dgm:pt modelId="{613F9EF3-9180-475B-B4CD-4172EA4C208B}" type="pres">
      <dgm:prSet presAssocID="{4694FFE5-7559-4567-9D7E-365AD526D96F}" presName="tx1" presStyleLbl="revTx" presStyleIdx="1" presStyleCnt="3" custScaleY="125884"/>
      <dgm:spPr/>
    </dgm:pt>
    <dgm:pt modelId="{F957B9D7-22EE-4BE2-8089-CC80BA2DA078}" type="pres">
      <dgm:prSet presAssocID="{4694FFE5-7559-4567-9D7E-365AD526D96F}" presName="vert1" presStyleCnt="0"/>
      <dgm:spPr/>
    </dgm:pt>
    <dgm:pt modelId="{8759F898-F47F-4F0D-942B-C4F701E36F58}" type="pres">
      <dgm:prSet presAssocID="{BDB3C903-FB2C-4BD7-B052-F5657720841D}" presName="thickLine" presStyleLbl="alignNode1" presStyleIdx="2" presStyleCnt="3"/>
      <dgm:spPr/>
    </dgm:pt>
    <dgm:pt modelId="{345FC58F-D7C6-4DDA-80D8-88D62B04B858}" type="pres">
      <dgm:prSet presAssocID="{BDB3C903-FB2C-4BD7-B052-F5657720841D}" presName="horz1" presStyleCnt="0"/>
      <dgm:spPr/>
    </dgm:pt>
    <dgm:pt modelId="{EF175515-CA44-4BF0-8B41-3DBD92407750}" type="pres">
      <dgm:prSet presAssocID="{BDB3C903-FB2C-4BD7-B052-F5657720841D}" presName="tx1" presStyleLbl="revTx" presStyleIdx="2" presStyleCnt="3"/>
      <dgm:spPr/>
    </dgm:pt>
    <dgm:pt modelId="{EA79AE33-1C9E-4E2A-9424-BA79054B3610}" type="pres">
      <dgm:prSet presAssocID="{BDB3C903-FB2C-4BD7-B052-F5657720841D}" presName="vert1" presStyleCnt="0"/>
      <dgm:spPr/>
    </dgm:pt>
  </dgm:ptLst>
  <dgm:cxnLst>
    <dgm:cxn modelId="{8155AB07-B548-4D1D-A418-6019209661DE}" type="presOf" srcId="{2C639D0D-4973-4A19-9E8B-67A945856AD7}" destId="{830F5006-1939-4315-9D66-8C81B1A91483}" srcOrd="0" destOrd="0" presId="urn:microsoft.com/office/officeart/2008/layout/LinedList"/>
    <dgm:cxn modelId="{BF5DD80F-D444-4751-B620-592AB649A234}" srcId="{D57C00E5-121B-473C-9ABC-FAD3A368DEAA}" destId="{4694FFE5-7559-4567-9D7E-365AD526D96F}" srcOrd="1" destOrd="0" parTransId="{9E9CCD72-FDD1-4557-A2BC-2545D7A8A220}" sibTransId="{330B2C63-B3CF-403D-97F9-9CA010CA5FBF}"/>
    <dgm:cxn modelId="{19DB501C-0D5C-4929-8E8A-A411898AFC46}" srcId="{D57C00E5-121B-473C-9ABC-FAD3A368DEAA}" destId="{BDB3C903-FB2C-4BD7-B052-F5657720841D}" srcOrd="2" destOrd="0" parTransId="{9B3EDA3B-8F9C-4B19-BB73-5C7D1813DE59}" sibTransId="{7C36C6E2-196A-465F-9C58-9419456722A1}"/>
    <dgm:cxn modelId="{1805F7AB-4FCA-447C-B45A-671CF2798308}" type="presOf" srcId="{4694FFE5-7559-4567-9D7E-365AD526D96F}" destId="{613F9EF3-9180-475B-B4CD-4172EA4C208B}" srcOrd="0" destOrd="0" presId="urn:microsoft.com/office/officeart/2008/layout/LinedList"/>
    <dgm:cxn modelId="{2E84EAB0-5675-4A77-B9CF-CA62E19A7C6D}" type="presOf" srcId="{D57C00E5-121B-473C-9ABC-FAD3A368DEAA}" destId="{694AD34E-C8FF-413D-88BA-DD4C4498C4AD}" srcOrd="0" destOrd="0" presId="urn:microsoft.com/office/officeart/2008/layout/LinedList"/>
    <dgm:cxn modelId="{0BB348B9-F6DF-47B2-9D24-14BD2B9F6771}" type="presOf" srcId="{BDB3C903-FB2C-4BD7-B052-F5657720841D}" destId="{EF175515-CA44-4BF0-8B41-3DBD92407750}" srcOrd="0" destOrd="0" presId="urn:microsoft.com/office/officeart/2008/layout/LinedList"/>
    <dgm:cxn modelId="{4A79BBEF-1B09-4199-AADD-27E8DD3B2807}" srcId="{D57C00E5-121B-473C-9ABC-FAD3A368DEAA}" destId="{2C639D0D-4973-4A19-9E8B-67A945856AD7}" srcOrd="0" destOrd="0" parTransId="{E68CE3F8-6FCB-4C70-8538-20DBB3D9F970}" sibTransId="{7F734AAD-9B96-4469-B029-4EB219FCE848}"/>
    <dgm:cxn modelId="{AFBC84CB-0E88-4A26-9F6F-AAE7692609A5}" type="presParOf" srcId="{694AD34E-C8FF-413D-88BA-DD4C4498C4AD}" destId="{FBEA72DB-EF2C-430B-A1B7-212F65188832}" srcOrd="0" destOrd="0" presId="urn:microsoft.com/office/officeart/2008/layout/LinedList"/>
    <dgm:cxn modelId="{B0995D2B-5F7A-499D-98E2-CCCDE6CC2D58}" type="presParOf" srcId="{694AD34E-C8FF-413D-88BA-DD4C4498C4AD}" destId="{E37BC98F-27A1-49A6-9348-CD6BF7D8211D}" srcOrd="1" destOrd="0" presId="urn:microsoft.com/office/officeart/2008/layout/LinedList"/>
    <dgm:cxn modelId="{F29A0A88-199C-4667-9D94-03AF360826A3}" type="presParOf" srcId="{E37BC98F-27A1-49A6-9348-CD6BF7D8211D}" destId="{830F5006-1939-4315-9D66-8C81B1A91483}" srcOrd="0" destOrd="0" presId="urn:microsoft.com/office/officeart/2008/layout/LinedList"/>
    <dgm:cxn modelId="{AAF191E9-C93E-4F64-A850-396FE8D001A9}" type="presParOf" srcId="{E37BC98F-27A1-49A6-9348-CD6BF7D8211D}" destId="{B6F4F526-362E-4B2A-B9A6-935A3F48ECD5}" srcOrd="1" destOrd="0" presId="urn:microsoft.com/office/officeart/2008/layout/LinedList"/>
    <dgm:cxn modelId="{F5F7EEFA-9AF3-4D25-8397-081BAC81D8DC}" type="presParOf" srcId="{694AD34E-C8FF-413D-88BA-DD4C4498C4AD}" destId="{D03F6289-5E66-4F3C-8DBE-C1EB226DF90A}" srcOrd="2" destOrd="0" presId="urn:microsoft.com/office/officeart/2008/layout/LinedList"/>
    <dgm:cxn modelId="{D7079ED5-B99E-432C-BADF-8314EB1F5C08}" type="presParOf" srcId="{694AD34E-C8FF-413D-88BA-DD4C4498C4AD}" destId="{F1DE46A1-1D73-4698-BADA-C6BFBD3E24A6}" srcOrd="3" destOrd="0" presId="urn:microsoft.com/office/officeart/2008/layout/LinedList"/>
    <dgm:cxn modelId="{E128B3C0-77BD-48E5-88F9-5A6605C24434}" type="presParOf" srcId="{F1DE46A1-1D73-4698-BADA-C6BFBD3E24A6}" destId="{613F9EF3-9180-475B-B4CD-4172EA4C208B}" srcOrd="0" destOrd="0" presId="urn:microsoft.com/office/officeart/2008/layout/LinedList"/>
    <dgm:cxn modelId="{6A51BB98-1153-47B8-B1C6-8FFC0CB2529D}" type="presParOf" srcId="{F1DE46A1-1D73-4698-BADA-C6BFBD3E24A6}" destId="{F957B9D7-22EE-4BE2-8089-CC80BA2DA078}" srcOrd="1" destOrd="0" presId="urn:microsoft.com/office/officeart/2008/layout/LinedList"/>
    <dgm:cxn modelId="{537FED11-5D53-44B9-A6EF-01B5EB9A7145}" type="presParOf" srcId="{694AD34E-C8FF-413D-88BA-DD4C4498C4AD}" destId="{8759F898-F47F-4F0D-942B-C4F701E36F58}" srcOrd="4" destOrd="0" presId="urn:microsoft.com/office/officeart/2008/layout/LinedList"/>
    <dgm:cxn modelId="{B3E1A4B7-80FF-4EB0-B13F-D6FDA63B45FC}" type="presParOf" srcId="{694AD34E-C8FF-413D-88BA-DD4C4498C4AD}" destId="{345FC58F-D7C6-4DDA-80D8-88D62B04B858}" srcOrd="5" destOrd="0" presId="urn:microsoft.com/office/officeart/2008/layout/LinedList"/>
    <dgm:cxn modelId="{048B5EE7-A80D-48DA-A61A-7E736EC1D78A}" type="presParOf" srcId="{345FC58F-D7C6-4DDA-80D8-88D62B04B858}" destId="{EF175515-CA44-4BF0-8B41-3DBD92407750}" srcOrd="0" destOrd="0" presId="urn:microsoft.com/office/officeart/2008/layout/LinedList"/>
    <dgm:cxn modelId="{3F1E9BEC-B64A-4B32-AD81-C46CB63502F1}" type="presParOf" srcId="{345FC58F-D7C6-4DDA-80D8-88D62B04B858}" destId="{EA79AE33-1C9E-4E2A-9424-BA79054B36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ED917-6BFE-4438-B219-6D1CF0317679}">
      <dsp:nvSpPr>
        <dsp:cNvPr id="0" name=""/>
        <dsp:cNvSpPr/>
      </dsp:nvSpPr>
      <dsp:spPr>
        <a:xfrm>
          <a:off x="269" y="4577954"/>
          <a:ext cx="8004065" cy="520264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Per G.S. 15A-1340.36, the trial court </a:t>
          </a:r>
          <a:r>
            <a:rPr lang="en-US" sz="5800" u="sng" kern="1200" dirty="0"/>
            <a:t>shall consider</a:t>
          </a:r>
          <a:r>
            <a:rPr lang="en-US" sz="5800" kern="1200" dirty="0"/>
            <a:t> the defendant’s ability to pay</a:t>
          </a:r>
        </a:p>
      </dsp:txBody>
      <dsp:txXfrm>
        <a:off x="254241" y="4831926"/>
        <a:ext cx="7496121" cy="4694698"/>
      </dsp:txXfrm>
    </dsp:sp>
    <dsp:sp modelId="{92054D76-BA87-4839-8F40-1FD3EB2B6086}">
      <dsp:nvSpPr>
        <dsp:cNvPr id="0" name=""/>
        <dsp:cNvSpPr/>
      </dsp:nvSpPr>
      <dsp:spPr>
        <a:xfrm>
          <a:off x="4002302" y="2766626"/>
          <a:ext cx="8825298" cy="8825298"/>
        </a:xfrm>
        <a:custGeom>
          <a:avLst/>
          <a:gdLst/>
          <a:ahLst/>
          <a:cxnLst/>
          <a:rect l="0" t="0" r="0" b="0"/>
          <a:pathLst>
            <a:path>
              <a:moveTo>
                <a:pt x="890785" y="1754087"/>
              </a:moveTo>
              <a:arcTo wR="4412649" hR="4412649" stAng="13022892" swAng="6354217"/>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FC9EF0-8E2C-4923-A3EB-F667DF878F18}">
      <dsp:nvSpPr>
        <dsp:cNvPr id="0" name=""/>
        <dsp:cNvSpPr/>
      </dsp:nvSpPr>
      <dsp:spPr>
        <a:xfrm>
          <a:off x="8825568" y="4577954"/>
          <a:ext cx="8004065" cy="520264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US" sz="5800" kern="1200" dirty="0"/>
            <a:t>The trial court should consider the debts and assets of the defendant along with any other relevant evidence</a:t>
          </a:r>
        </a:p>
      </dsp:txBody>
      <dsp:txXfrm>
        <a:off x="9079540" y="4831926"/>
        <a:ext cx="7496121" cy="4694698"/>
      </dsp:txXfrm>
    </dsp:sp>
    <dsp:sp modelId="{32AB456A-ADC1-43C6-B939-EDBB007D2775}">
      <dsp:nvSpPr>
        <dsp:cNvPr id="0" name=""/>
        <dsp:cNvSpPr/>
      </dsp:nvSpPr>
      <dsp:spPr>
        <a:xfrm>
          <a:off x="4002302" y="2766626"/>
          <a:ext cx="8825298" cy="8825298"/>
        </a:xfrm>
        <a:custGeom>
          <a:avLst/>
          <a:gdLst/>
          <a:ahLst/>
          <a:cxnLst/>
          <a:rect l="0" t="0" r="0" b="0"/>
          <a:pathLst>
            <a:path>
              <a:moveTo>
                <a:pt x="7934512" y="7071211"/>
              </a:moveTo>
              <a:arcTo wR="4412649" hR="4412649" stAng="2222892" swAng="6354217"/>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2BDAB-074D-478F-BDA2-BC8CAB2C73C4}">
      <dsp:nvSpPr>
        <dsp:cNvPr id="0" name=""/>
        <dsp:cNvSpPr/>
      </dsp:nvSpPr>
      <dsp:spPr>
        <a:xfrm>
          <a:off x="8094" y="62913"/>
          <a:ext cx="7892128" cy="1756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247904" rIns="433832" bIns="247904" numCol="1" spcCol="1270" anchor="ctr" anchorCtr="0">
          <a:noAutofit/>
        </a:bodyPr>
        <a:lstStyle/>
        <a:p>
          <a:pPr marL="0" lvl="0" indent="0" algn="ctr" defTabSz="2711450">
            <a:lnSpc>
              <a:spcPct val="90000"/>
            </a:lnSpc>
            <a:spcBef>
              <a:spcPct val="0"/>
            </a:spcBef>
            <a:spcAft>
              <a:spcPct val="35000"/>
            </a:spcAft>
            <a:buNone/>
          </a:pPr>
          <a:r>
            <a:rPr lang="en-US" sz="6100" kern="1200"/>
            <a:t>Discuss</a:t>
          </a:r>
        </a:p>
      </dsp:txBody>
      <dsp:txXfrm>
        <a:off x="8094" y="62913"/>
        <a:ext cx="7892128" cy="1756800"/>
      </dsp:txXfrm>
    </dsp:sp>
    <dsp:sp modelId="{3098250B-509C-4F9A-97F6-79FD244BEA16}">
      <dsp:nvSpPr>
        <dsp:cNvPr id="0" name=""/>
        <dsp:cNvSpPr/>
      </dsp:nvSpPr>
      <dsp:spPr>
        <a:xfrm>
          <a:off x="8094" y="1819713"/>
          <a:ext cx="7892128" cy="686262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5374" tIns="325374" rIns="433832" bIns="488061" numCol="1" spcCol="1270" anchor="t" anchorCtr="0">
          <a:noAutofit/>
        </a:bodyPr>
        <a:lstStyle/>
        <a:p>
          <a:pPr marL="285750" lvl="1" indent="-285750" algn="l" defTabSz="2711450">
            <a:lnSpc>
              <a:spcPct val="90000"/>
            </a:lnSpc>
            <a:spcBef>
              <a:spcPct val="0"/>
            </a:spcBef>
            <a:spcAft>
              <a:spcPct val="15000"/>
            </a:spcAft>
            <a:buChar char="•"/>
          </a:pPr>
          <a:r>
            <a:rPr lang="en-US" sz="6100" kern="1200"/>
            <a:t>Discuss monetary obligations and ability to pay with the client before court</a:t>
          </a:r>
        </a:p>
      </dsp:txBody>
      <dsp:txXfrm>
        <a:off x="8094" y="1819713"/>
        <a:ext cx="7892128" cy="6862628"/>
      </dsp:txXfrm>
    </dsp:sp>
    <dsp:sp modelId="{3E065C6A-FE80-4DEA-8A0B-71E797AD7B02}">
      <dsp:nvSpPr>
        <dsp:cNvPr id="0" name=""/>
        <dsp:cNvSpPr/>
      </dsp:nvSpPr>
      <dsp:spPr>
        <a:xfrm>
          <a:off x="9005120" y="62913"/>
          <a:ext cx="7892128" cy="17568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247904" rIns="433832" bIns="247904" numCol="1" spcCol="1270" anchor="ctr" anchorCtr="0">
          <a:noAutofit/>
        </a:bodyPr>
        <a:lstStyle/>
        <a:p>
          <a:pPr marL="0" lvl="0" indent="0" algn="ctr" defTabSz="2711450">
            <a:lnSpc>
              <a:spcPct val="90000"/>
            </a:lnSpc>
            <a:spcBef>
              <a:spcPct val="0"/>
            </a:spcBef>
            <a:spcAft>
              <a:spcPct val="35000"/>
            </a:spcAft>
            <a:buNone/>
          </a:pPr>
          <a:r>
            <a:rPr lang="en-US" sz="6100" kern="1200"/>
            <a:t>Assist</a:t>
          </a:r>
        </a:p>
      </dsp:txBody>
      <dsp:txXfrm>
        <a:off x="9005120" y="62913"/>
        <a:ext cx="7892128" cy="1756800"/>
      </dsp:txXfrm>
    </dsp:sp>
    <dsp:sp modelId="{AB03FE78-78E4-4CBE-926A-2712CA7E0E0F}">
      <dsp:nvSpPr>
        <dsp:cNvPr id="0" name=""/>
        <dsp:cNvSpPr/>
      </dsp:nvSpPr>
      <dsp:spPr>
        <a:xfrm>
          <a:off x="9005120" y="1819713"/>
          <a:ext cx="7892128" cy="686262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5374" tIns="325374" rIns="433832" bIns="488061" numCol="1" spcCol="1270" anchor="t" anchorCtr="0">
          <a:noAutofit/>
        </a:bodyPr>
        <a:lstStyle/>
        <a:p>
          <a:pPr marL="285750" lvl="1" indent="-285750" algn="l" defTabSz="2711450">
            <a:lnSpc>
              <a:spcPct val="90000"/>
            </a:lnSpc>
            <a:spcBef>
              <a:spcPct val="0"/>
            </a:spcBef>
            <a:spcAft>
              <a:spcPct val="15000"/>
            </a:spcAft>
            <a:buChar char="•"/>
          </a:pPr>
          <a:r>
            <a:rPr lang="en-US" sz="6100" kern="1200"/>
            <a:t>Have the client obtain as much information about the client’s finances as possible and help them complete the form accurately</a:t>
          </a:r>
        </a:p>
      </dsp:txBody>
      <dsp:txXfrm>
        <a:off x="9005120" y="1819713"/>
        <a:ext cx="7892128" cy="6862628"/>
      </dsp:txXfrm>
    </dsp:sp>
    <dsp:sp modelId="{7313B6E6-4E89-4E85-A41B-49135533573A}">
      <dsp:nvSpPr>
        <dsp:cNvPr id="0" name=""/>
        <dsp:cNvSpPr/>
      </dsp:nvSpPr>
      <dsp:spPr>
        <a:xfrm>
          <a:off x="18002147" y="62913"/>
          <a:ext cx="7892128" cy="1756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832" tIns="247904" rIns="433832" bIns="247904" numCol="1" spcCol="1270" anchor="ctr" anchorCtr="0">
          <a:noAutofit/>
        </a:bodyPr>
        <a:lstStyle/>
        <a:p>
          <a:pPr marL="0" lvl="0" indent="0" algn="ctr" defTabSz="2711450">
            <a:lnSpc>
              <a:spcPct val="90000"/>
            </a:lnSpc>
            <a:spcBef>
              <a:spcPct val="0"/>
            </a:spcBef>
            <a:spcAft>
              <a:spcPct val="35000"/>
            </a:spcAft>
            <a:buNone/>
          </a:pPr>
          <a:r>
            <a:rPr lang="en-US" sz="6100" kern="1200"/>
            <a:t>Humanize</a:t>
          </a:r>
        </a:p>
      </dsp:txBody>
      <dsp:txXfrm>
        <a:off x="18002147" y="62913"/>
        <a:ext cx="7892128" cy="1756800"/>
      </dsp:txXfrm>
    </dsp:sp>
    <dsp:sp modelId="{4A555398-A478-426C-8957-8CC2717DB527}">
      <dsp:nvSpPr>
        <dsp:cNvPr id="0" name=""/>
        <dsp:cNvSpPr/>
      </dsp:nvSpPr>
      <dsp:spPr>
        <a:xfrm>
          <a:off x="18002147" y="1819713"/>
          <a:ext cx="7892128" cy="686262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5374" tIns="325374" rIns="433832" bIns="488061" numCol="1" spcCol="1270" anchor="t" anchorCtr="0">
          <a:noAutofit/>
        </a:bodyPr>
        <a:lstStyle/>
        <a:p>
          <a:pPr marL="285750" lvl="1" indent="-285750" algn="l" defTabSz="2711450">
            <a:lnSpc>
              <a:spcPct val="90000"/>
            </a:lnSpc>
            <a:spcBef>
              <a:spcPct val="0"/>
            </a:spcBef>
            <a:spcAft>
              <a:spcPct val="15000"/>
            </a:spcAft>
            <a:buChar char="•"/>
          </a:pPr>
          <a:r>
            <a:rPr lang="en-US" sz="6100" kern="1200"/>
            <a:t>Humanize the client to the other court actors</a:t>
          </a:r>
        </a:p>
      </dsp:txBody>
      <dsp:txXfrm>
        <a:off x="18002147" y="1819713"/>
        <a:ext cx="7892128" cy="6862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76F3F-FCBC-4243-BF09-AF49E4AD4D23}">
      <dsp:nvSpPr>
        <dsp:cNvPr id="0" name=""/>
        <dsp:cNvSpPr/>
      </dsp:nvSpPr>
      <dsp:spPr>
        <a:xfrm>
          <a:off x="7882394" y="4326908"/>
          <a:ext cx="1348352" cy="91440"/>
        </a:xfrm>
        <a:custGeom>
          <a:avLst/>
          <a:gdLst/>
          <a:ahLst/>
          <a:cxnLst/>
          <a:rect l="0" t="0" r="0" b="0"/>
          <a:pathLst>
            <a:path>
              <a:moveTo>
                <a:pt x="0" y="45720"/>
              </a:moveTo>
              <a:lnTo>
                <a:pt x="134835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22096" y="4365726"/>
        <a:ext cx="68947" cy="13803"/>
      </dsp:txXfrm>
    </dsp:sp>
    <dsp:sp modelId="{36B32D4A-8A13-4041-BA24-6A2EF5C9AE17}">
      <dsp:nvSpPr>
        <dsp:cNvPr id="0" name=""/>
        <dsp:cNvSpPr/>
      </dsp:nvSpPr>
      <dsp:spPr>
        <a:xfrm>
          <a:off x="17990" y="1479328"/>
          <a:ext cx="7866204" cy="57865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82" tIns="308376" rIns="293782" bIns="308376" numCol="1" spcCol="1270" anchor="t" anchorCtr="0">
          <a:noAutofit/>
        </a:bodyPr>
        <a:lstStyle/>
        <a:p>
          <a:pPr marL="0" lvl="0" indent="0" algn="l" defTabSz="2933700">
            <a:lnSpc>
              <a:spcPct val="90000"/>
            </a:lnSpc>
            <a:spcBef>
              <a:spcPct val="0"/>
            </a:spcBef>
            <a:spcAft>
              <a:spcPct val="35000"/>
            </a:spcAft>
            <a:buNone/>
          </a:pPr>
          <a:r>
            <a:rPr lang="en-US" sz="6600" kern="1200" dirty="0"/>
            <a:t>Ask</a:t>
          </a:r>
          <a:endParaRPr lang="en-US" sz="6000" kern="1200" dirty="0"/>
        </a:p>
        <a:p>
          <a:pPr marL="285750" lvl="1" indent="-285750" algn="l" defTabSz="2667000">
            <a:lnSpc>
              <a:spcPct val="90000"/>
            </a:lnSpc>
            <a:spcBef>
              <a:spcPct val="0"/>
            </a:spcBef>
            <a:spcAft>
              <a:spcPct val="15000"/>
            </a:spcAft>
            <a:buChar char="•"/>
          </a:pPr>
          <a:r>
            <a:rPr lang="en-US" sz="6000" kern="1200" dirty="0"/>
            <a:t>Ask for relief at sentencing, and ask again after sentencing as needed (e.g., probation, etc.)</a:t>
          </a:r>
        </a:p>
      </dsp:txBody>
      <dsp:txXfrm>
        <a:off x="17990" y="1479328"/>
        <a:ext cx="7866204" cy="5786599"/>
      </dsp:txXfrm>
    </dsp:sp>
    <dsp:sp modelId="{D714DB22-4214-4513-BA2D-A93CB2BE080C}">
      <dsp:nvSpPr>
        <dsp:cNvPr id="0" name=""/>
        <dsp:cNvSpPr/>
      </dsp:nvSpPr>
      <dsp:spPr>
        <a:xfrm>
          <a:off x="17006562" y="4326908"/>
          <a:ext cx="1348352" cy="91440"/>
        </a:xfrm>
        <a:custGeom>
          <a:avLst/>
          <a:gdLst/>
          <a:ahLst/>
          <a:cxnLst/>
          <a:rect l="0" t="0" r="0" b="0"/>
          <a:pathLst>
            <a:path>
              <a:moveTo>
                <a:pt x="0" y="45720"/>
              </a:moveTo>
              <a:lnTo>
                <a:pt x="134835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46265" y="4365726"/>
        <a:ext cx="68947" cy="13803"/>
      </dsp:txXfrm>
    </dsp:sp>
    <dsp:sp modelId="{03F8600D-D3B4-401A-8C34-107AB73A0C1D}">
      <dsp:nvSpPr>
        <dsp:cNvPr id="0" name=""/>
        <dsp:cNvSpPr/>
      </dsp:nvSpPr>
      <dsp:spPr>
        <a:xfrm>
          <a:off x="9263146" y="1316209"/>
          <a:ext cx="7745215" cy="6112836"/>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82" tIns="308376" rIns="293782" bIns="308376" numCol="1" spcCol="1270" anchor="t" anchorCtr="0">
          <a:noAutofit/>
        </a:bodyPr>
        <a:lstStyle/>
        <a:p>
          <a:pPr marL="0" lvl="0" indent="0" algn="l" defTabSz="2755900">
            <a:lnSpc>
              <a:spcPct val="90000"/>
            </a:lnSpc>
            <a:spcBef>
              <a:spcPct val="0"/>
            </a:spcBef>
            <a:spcAft>
              <a:spcPct val="35000"/>
            </a:spcAft>
            <a:buNone/>
          </a:pPr>
          <a:r>
            <a:rPr lang="en-US" sz="6200" kern="1200" dirty="0"/>
            <a:t>Be Prepared</a:t>
          </a:r>
        </a:p>
        <a:p>
          <a:pPr marL="285750" lvl="1" indent="-285750" algn="l" defTabSz="2667000">
            <a:lnSpc>
              <a:spcPct val="90000"/>
            </a:lnSpc>
            <a:spcBef>
              <a:spcPct val="0"/>
            </a:spcBef>
            <a:spcAft>
              <a:spcPct val="15000"/>
            </a:spcAft>
            <a:buChar char="•"/>
          </a:pPr>
          <a:r>
            <a:rPr lang="en-US" sz="6000" kern="1200" dirty="0"/>
            <a:t>Be prepared to present evidence of the defendant’s ability to pay</a:t>
          </a:r>
        </a:p>
      </dsp:txBody>
      <dsp:txXfrm>
        <a:off x="9263146" y="1316209"/>
        <a:ext cx="7745215" cy="6112836"/>
      </dsp:txXfrm>
    </dsp:sp>
    <dsp:sp modelId="{FC8891BE-D21E-4130-ABD3-4703054E00C2}">
      <dsp:nvSpPr>
        <dsp:cNvPr id="0" name=""/>
        <dsp:cNvSpPr/>
      </dsp:nvSpPr>
      <dsp:spPr>
        <a:xfrm>
          <a:off x="18387315" y="1105410"/>
          <a:ext cx="7497064" cy="653443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3782" tIns="308376" rIns="293782" bIns="308376" numCol="1" spcCol="1270" anchor="t" anchorCtr="0">
          <a:noAutofit/>
        </a:bodyPr>
        <a:lstStyle/>
        <a:p>
          <a:pPr marL="0" lvl="0" indent="0" algn="l" defTabSz="2755900">
            <a:lnSpc>
              <a:spcPct val="90000"/>
            </a:lnSpc>
            <a:spcBef>
              <a:spcPct val="0"/>
            </a:spcBef>
            <a:spcAft>
              <a:spcPct val="35000"/>
            </a:spcAft>
            <a:buNone/>
          </a:pPr>
          <a:r>
            <a:rPr lang="en-US" sz="6200" kern="1200" dirty="0"/>
            <a:t>Argue</a:t>
          </a:r>
        </a:p>
        <a:p>
          <a:pPr marL="285750" lvl="1" indent="-285750" algn="l" defTabSz="2667000">
            <a:lnSpc>
              <a:spcPct val="90000"/>
            </a:lnSpc>
            <a:spcBef>
              <a:spcPct val="0"/>
            </a:spcBef>
            <a:spcAft>
              <a:spcPct val="15000"/>
            </a:spcAft>
            <a:buChar char="•"/>
          </a:pPr>
          <a:r>
            <a:rPr lang="en-US" sz="6000" kern="1200" dirty="0"/>
            <a:t>Raise constitutional arguments in addition to statutory and equity grounds</a:t>
          </a:r>
        </a:p>
      </dsp:txBody>
      <dsp:txXfrm>
        <a:off x="18387315" y="1105410"/>
        <a:ext cx="7497064" cy="65344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1FCF0-55B5-49A3-98B8-9187B9DA0A63}">
      <dsp:nvSpPr>
        <dsp:cNvPr id="0" name=""/>
        <dsp:cNvSpPr/>
      </dsp:nvSpPr>
      <dsp:spPr>
        <a:xfrm>
          <a:off x="7789" y="1053749"/>
          <a:ext cx="7594414" cy="187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a:t>Consider</a:t>
          </a:r>
        </a:p>
      </dsp:txBody>
      <dsp:txXfrm>
        <a:off x="7789" y="1053749"/>
        <a:ext cx="7594414" cy="1872000"/>
      </dsp:txXfrm>
    </dsp:sp>
    <dsp:sp modelId="{F109FF9E-B145-40AD-9B34-9924A9B20355}">
      <dsp:nvSpPr>
        <dsp:cNvPr id="0" name=""/>
        <dsp:cNvSpPr/>
      </dsp:nvSpPr>
      <dsp:spPr>
        <a:xfrm>
          <a:off x="7789" y="2925749"/>
          <a:ext cx="7594414" cy="633478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r>
            <a:rPr lang="en-US" sz="6500" kern="1200" dirty="0"/>
            <a:t>Consider </a:t>
          </a:r>
          <a:r>
            <a:rPr kumimoji="0" lang="el-GR" sz="6500" b="0" i="0" u="none" strike="noStrike" kern="1200" cap="none" spc="0" normalizeH="0" baseline="0" noProof="0" dirty="0">
              <a:effectLst/>
              <a:uLnTx/>
              <a:uFillTx/>
              <a:latin typeface="Calibri" panose="020F0502020204030204"/>
              <a:ea typeface="+mn-ea"/>
              <a:cs typeface="+mn-cs"/>
            </a:rPr>
            <a:t>Δ</a:t>
          </a:r>
          <a:r>
            <a:rPr kumimoji="0" lang="en-US" sz="6500" b="0" i="0" u="none" strike="noStrike" kern="1200" cap="none" spc="0" normalizeH="0" baseline="0" noProof="0" dirty="0">
              <a:effectLst/>
              <a:uLnTx/>
              <a:uFillTx/>
              <a:latin typeface="Calibri" panose="020F0502020204030204"/>
              <a:ea typeface="+mn-ea"/>
              <a:cs typeface="+mn-cs"/>
            </a:rPr>
            <a:t>’s </a:t>
          </a:r>
          <a:r>
            <a:rPr lang="en-US" sz="6500" kern="1200" dirty="0"/>
            <a:t>ability to pay before imposing monetary obligations</a:t>
          </a:r>
        </a:p>
      </dsp:txBody>
      <dsp:txXfrm>
        <a:off x="7789" y="2925749"/>
        <a:ext cx="7594414" cy="6334784"/>
      </dsp:txXfrm>
    </dsp:sp>
    <dsp:sp modelId="{E36AAB22-28C4-4359-8E1D-8A177B7DFAA4}">
      <dsp:nvSpPr>
        <dsp:cNvPr id="0" name=""/>
        <dsp:cNvSpPr/>
      </dsp:nvSpPr>
      <dsp:spPr>
        <a:xfrm>
          <a:off x="8665422" y="1053749"/>
          <a:ext cx="7594414" cy="18720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a:t>Know</a:t>
          </a:r>
        </a:p>
      </dsp:txBody>
      <dsp:txXfrm>
        <a:off x="8665422" y="1053749"/>
        <a:ext cx="7594414" cy="1872000"/>
      </dsp:txXfrm>
    </dsp:sp>
    <dsp:sp modelId="{8B587DF1-37B4-4288-8D12-0AB108A61A1F}">
      <dsp:nvSpPr>
        <dsp:cNvPr id="0" name=""/>
        <dsp:cNvSpPr/>
      </dsp:nvSpPr>
      <dsp:spPr>
        <a:xfrm>
          <a:off x="8665422" y="2925749"/>
          <a:ext cx="7594414" cy="6334784"/>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r>
            <a:rPr lang="en-US" sz="6500" kern="1200"/>
            <a:t>Know where you have discretion to not impose, or to impose reduced financial obligations</a:t>
          </a:r>
        </a:p>
      </dsp:txBody>
      <dsp:txXfrm>
        <a:off x="8665422" y="2925749"/>
        <a:ext cx="7594414" cy="6334784"/>
      </dsp:txXfrm>
    </dsp:sp>
    <dsp:sp modelId="{7C614F29-5A1F-413F-A598-DF6FD629B738}">
      <dsp:nvSpPr>
        <dsp:cNvPr id="0" name=""/>
        <dsp:cNvSpPr/>
      </dsp:nvSpPr>
      <dsp:spPr>
        <a:xfrm>
          <a:off x="17323055" y="1053749"/>
          <a:ext cx="7594414" cy="1872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264160" rIns="462280" bIns="264160" numCol="1" spcCol="1270" anchor="ctr" anchorCtr="0">
          <a:noAutofit/>
        </a:bodyPr>
        <a:lstStyle/>
        <a:p>
          <a:pPr marL="0" lvl="0" indent="0" algn="ctr" defTabSz="2889250">
            <a:lnSpc>
              <a:spcPct val="90000"/>
            </a:lnSpc>
            <a:spcBef>
              <a:spcPct val="0"/>
            </a:spcBef>
            <a:spcAft>
              <a:spcPct val="35000"/>
            </a:spcAft>
            <a:buNone/>
          </a:pPr>
          <a:r>
            <a:rPr lang="en-US" sz="6500" kern="1200"/>
            <a:t>Inform</a:t>
          </a:r>
        </a:p>
      </dsp:txBody>
      <dsp:txXfrm>
        <a:off x="17323055" y="1053749"/>
        <a:ext cx="7594414" cy="1872000"/>
      </dsp:txXfrm>
    </dsp:sp>
    <dsp:sp modelId="{B94038B7-AED7-472F-838E-888C00387CDB}">
      <dsp:nvSpPr>
        <dsp:cNvPr id="0" name=""/>
        <dsp:cNvSpPr/>
      </dsp:nvSpPr>
      <dsp:spPr>
        <a:xfrm>
          <a:off x="17323055" y="2925749"/>
          <a:ext cx="7594414" cy="633478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r>
            <a:rPr lang="en-US" sz="6500" kern="1200" dirty="0"/>
            <a:t>Inform pro se parties of the option to seek relief  and make AOC-CR-415 forms available</a:t>
          </a:r>
        </a:p>
      </dsp:txBody>
      <dsp:txXfrm>
        <a:off x="17323055" y="2925749"/>
        <a:ext cx="7594414" cy="6334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A72DB-EF2C-430B-A1B7-212F65188832}">
      <dsp:nvSpPr>
        <dsp:cNvPr id="0" name=""/>
        <dsp:cNvSpPr/>
      </dsp:nvSpPr>
      <dsp:spPr>
        <a:xfrm>
          <a:off x="0" y="3647"/>
          <a:ext cx="249252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F5006-1939-4315-9D66-8C81B1A91483}">
      <dsp:nvSpPr>
        <dsp:cNvPr id="0" name=""/>
        <dsp:cNvSpPr/>
      </dsp:nvSpPr>
      <dsp:spPr>
        <a:xfrm>
          <a:off x="0" y="3647"/>
          <a:ext cx="24925259" cy="31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marL="0" lvl="0" indent="0" algn="l" defTabSz="2667000">
            <a:lnSpc>
              <a:spcPct val="90000"/>
            </a:lnSpc>
            <a:spcBef>
              <a:spcPct val="0"/>
            </a:spcBef>
            <a:spcAft>
              <a:spcPct val="35000"/>
            </a:spcAft>
            <a:buNone/>
          </a:pPr>
          <a:endParaRPr lang="en-US" sz="6000" i="1" kern="1200" dirty="0"/>
        </a:p>
        <a:p>
          <a:pPr marL="0" lvl="0" indent="0" algn="l" defTabSz="2667000">
            <a:lnSpc>
              <a:spcPct val="90000"/>
            </a:lnSpc>
            <a:spcBef>
              <a:spcPct val="0"/>
            </a:spcBef>
            <a:spcAft>
              <a:spcPct val="35000"/>
            </a:spcAft>
            <a:buNone/>
          </a:pPr>
          <a:r>
            <a:rPr lang="en-US" sz="6000" i="1" kern="1200" dirty="0" err="1"/>
            <a:t>Timbs</a:t>
          </a:r>
          <a:r>
            <a:rPr lang="en-US" sz="6000" i="1" kern="1200" dirty="0"/>
            <a:t> v. Indiana</a:t>
          </a:r>
          <a:r>
            <a:rPr lang="en-US" sz="6000" kern="1200" dirty="0"/>
            <a:t>, 139 S. Ct. 682 (2019) </a:t>
          </a:r>
          <a:br>
            <a:rPr lang="en-US" sz="6000" kern="1200" dirty="0"/>
          </a:br>
          <a:r>
            <a:rPr lang="en-US" sz="6000" kern="1200" dirty="0"/>
            <a:t>(excessive fines protections of the Eighth Amendment apply to the States)</a:t>
          </a:r>
        </a:p>
      </dsp:txBody>
      <dsp:txXfrm>
        <a:off x="0" y="3647"/>
        <a:ext cx="24925259" cy="3162778"/>
      </dsp:txXfrm>
    </dsp:sp>
    <dsp:sp modelId="{D03F6289-5E66-4F3C-8DBE-C1EB226DF90A}">
      <dsp:nvSpPr>
        <dsp:cNvPr id="0" name=""/>
        <dsp:cNvSpPr/>
      </dsp:nvSpPr>
      <dsp:spPr>
        <a:xfrm>
          <a:off x="0" y="3166425"/>
          <a:ext cx="249252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3F9EF3-9180-475B-B4CD-4172EA4C208B}">
      <dsp:nvSpPr>
        <dsp:cNvPr id="0" name=""/>
        <dsp:cNvSpPr/>
      </dsp:nvSpPr>
      <dsp:spPr>
        <a:xfrm>
          <a:off x="0" y="3166425"/>
          <a:ext cx="24900917" cy="3981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170" tIns="217170" rIns="217170" bIns="217170" numCol="1" spcCol="1270" anchor="t" anchorCtr="0">
          <a:noAutofit/>
        </a:bodyPr>
        <a:lstStyle/>
        <a:p>
          <a:pPr marL="0" lvl="0" indent="0" algn="l" defTabSz="2533650">
            <a:lnSpc>
              <a:spcPct val="90000"/>
            </a:lnSpc>
            <a:spcBef>
              <a:spcPct val="0"/>
            </a:spcBef>
            <a:spcAft>
              <a:spcPct val="35000"/>
            </a:spcAft>
            <a:buNone/>
          </a:pPr>
          <a:endParaRPr lang="en-US" sz="5700" i="1" kern="1200" dirty="0"/>
        </a:p>
        <a:p>
          <a:pPr marL="0" lvl="0" indent="0" algn="l" defTabSz="2533650">
            <a:lnSpc>
              <a:spcPct val="90000"/>
            </a:lnSpc>
            <a:spcBef>
              <a:spcPct val="0"/>
            </a:spcBef>
            <a:spcAft>
              <a:spcPct val="35000"/>
            </a:spcAft>
            <a:buNone/>
          </a:pPr>
          <a:r>
            <a:rPr lang="en-US" sz="6000" i="1" kern="1200" dirty="0"/>
            <a:t>Bearden v. Georgia</a:t>
          </a:r>
          <a:r>
            <a:rPr lang="en-US" sz="6000" kern="1200" dirty="0"/>
            <a:t>, 461 U.S. 660 (1983) (a defendant may not be imprisoned for failure to pay if the defendant has made good faith efforts unless alternatives to imprisonment are insufficient to satisfy the governmental interests)</a:t>
          </a:r>
        </a:p>
      </dsp:txBody>
      <dsp:txXfrm>
        <a:off x="0" y="3166425"/>
        <a:ext cx="24900917" cy="3981431"/>
      </dsp:txXfrm>
    </dsp:sp>
    <dsp:sp modelId="{8759F898-F47F-4F0D-942B-C4F701E36F58}">
      <dsp:nvSpPr>
        <dsp:cNvPr id="0" name=""/>
        <dsp:cNvSpPr/>
      </dsp:nvSpPr>
      <dsp:spPr>
        <a:xfrm>
          <a:off x="0" y="7147857"/>
          <a:ext cx="249252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75515-CA44-4BF0-8B41-3DBD92407750}">
      <dsp:nvSpPr>
        <dsp:cNvPr id="0" name=""/>
        <dsp:cNvSpPr/>
      </dsp:nvSpPr>
      <dsp:spPr>
        <a:xfrm>
          <a:off x="0" y="7147857"/>
          <a:ext cx="24925259" cy="3162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7147857"/>
        <a:ext cx="24925259" cy="316277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65EE127C-8A87-4900-A114-491287BE949F}" type="datetimeFigureOut">
              <a:rPr lang="en-US" smtClean="0"/>
              <a:t>3/8/2022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57A9B2BA-36EB-4AA9-8CDB-49C0C137F66B}" type="slidenum">
              <a:rPr lang="en-US" smtClean="0"/>
              <a:t>‹#›</a:t>
            </a:fld>
            <a:endParaRPr lang="en-US"/>
          </a:p>
        </p:txBody>
      </p:sp>
    </p:spTree>
    <p:extLst>
      <p:ext uri="{BB962C8B-B14F-4D97-AF65-F5344CB8AC3E}">
        <p14:creationId xmlns:p14="http://schemas.microsoft.com/office/powerpoint/2010/main" val="349989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EVERYBODY! </a:t>
            </a:r>
          </a:p>
        </p:txBody>
      </p:sp>
      <p:sp>
        <p:nvSpPr>
          <p:cNvPr id="4" name="Slide Number Placeholder 3"/>
          <p:cNvSpPr>
            <a:spLocks noGrp="1"/>
          </p:cNvSpPr>
          <p:nvPr>
            <p:ph type="sldNum" sz="quarter" idx="5"/>
          </p:nvPr>
        </p:nvSpPr>
        <p:spPr/>
        <p:txBody>
          <a:bodyPr/>
          <a:lstStyle/>
          <a:p>
            <a:fld id="{CC44BAA2-2308-45BD-87CF-9FE812FA6081}" type="slidenum">
              <a:rPr lang="en-US" smtClean="0"/>
              <a:t>1</a:t>
            </a:fld>
            <a:endParaRPr lang="en-US" dirty="0"/>
          </a:p>
        </p:txBody>
      </p:sp>
    </p:spTree>
    <p:extLst>
      <p:ext uri="{BB962C8B-B14F-4D97-AF65-F5344CB8AC3E}">
        <p14:creationId xmlns:p14="http://schemas.microsoft.com/office/powerpoint/2010/main" val="330437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r>
              <a:rPr lang="en-US" dirty="0"/>
              <a:t>I think we should just provide these sheets as pdf materials for the webinar. Maybe still include the slides here to reference them? And have a ‘the end’ slide, yeah?</a:t>
            </a:r>
          </a:p>
        </p:txBody>
      </p:sp>
      <p:sp>
        <p:nvSpPr>
          <p:cNvPr id="4" name="Slide Number Placeholder 3"/>
          <p:cNvSpPr>
            <a:spLocks noGrp="1"/>
          </p:cNvSpPr>
          <p:nvPr>
            <p:ph type="sldNum" sz="quarter" idx="5"/>
          </p:nvPr>
        </p:nvSpPr>
        <p:spPr/>
        <p:txBody>
          <a:bodyPr/>
          <a:lstStyle/>
          <a:p>
            <a:fld id="{57A9B2BA-36EB-4AA9-8CDB-49C0C137F66B}" type="slidenum">
              <a:rPr lang="en-US" smtClean="0"/>
              <a:t>24</a:t>
            </a:fld>
            <a:endParaRPr lang="en-US"/>
          </a:p>
        </p:txBody>
      </p:sp>
    </p:spTree>
    <p:extLst>
      <p:ext uri="{BB962C8B-B14F-4D97-AF65-F5344CB8AC3E}">
        <p14:creationId xmlns:p14="http://schemas.microsoft.com/office/powerpoint/2010/main" val="232463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12356" y="2660416"/>
            <a:ext cx="21674138" cy="5659496"/>
          </a:xfrm>
        </p:spPr>
        <p:txBody>
          <a:bodyPr anchor="b"/>
          <a:lstStyle>
            <a:lvl1pPr algn="ctr">
              <a:defRPr sz="14222"/>
            </a:lvl1pPr>
          </a:lstStyle>
          <a:p>
            <a:r>
              <a:rPr lang="en-US"/>
              <a:t>Click to edit Master title style</a:t>
            </a:r>
            <a:endParaRPr lang="en-US" dirty="0"/>
          </a:p>
        </p:txBody>
      </p:sp>
      <p:sp>
        <p:nvSpPr>
          <p:cNvPr id="3" name="Subtitle 2"/>
          <p:cNvSpPr>
            <a:spLocks noGrp="1"/>
          </p:cNvSpPr>
          <p:nvPr>
            <p:ph type="subTitle" idx="1"/>
          </p:nvPr>
        </p:nvSpPr>
        <p:spPr>
          <a:xfrm>
            <a:off x="3612356" y="8538164"/>
            <a:ext cx="21674138" cy="3924769"/>
          </a:xfrm>
        </p:spPr>
        <p:txBody>
          <a:bodyPr/>
          <a:lstStyle>
            <a:lvl1pPr marL="0" indent="0" algn="ctr">
              <a:buNone/>
              <a:defRPr sz="5689"/>
            </a:lvl1pPr>
            <a:lvl2pPr marL="1083701" indent="0" algn="ctr">
              <a:buNone/>
              <a:defRPr sz="4741"/>
            </a:lvl2pPr>
            <a:lvl3pPr marL="2167402" indent="0" algn="ctr">
              <a:buNone/>
              <a:defRPr sz="4267"/>
            </a:lvl3pPr>
            <a:lvl4pPr marL="3251103" indent="0" algn="ctr">
              <a:buNone/>
              <a:defRPr sz="3792"/>
            </a:lvl4pPr>
            <a:lvl5pPr marL="4334805" indent="0" algn="ctr">
              <a:buNone/>
              <a:defRPr sz="3792"/>
            </a:lvl5pPr>
            <a:lvl6pPr marL="5418506" indent="0" algn="ctr">
              <a:buNone/>
              <a:defRPr sz="3792"/>
            </a:lvl6pPr>
            <a:lvl7pPr marL="6502207" indent="0" algn="ctr">
              <a:buNone/>
              <a:defRPr sz="3792"/>
            </a:lvl7pPr>
            <a:lvl8pPr marL="7585908" indent="0" algn="ctr">
              <a:buNone/>
              <a:defRPr sz="3792"/>
            </a:lvl8pPr>
            <a:lvl9pPr marL="8669609" indent="0" algn="ctr">
              <a:buNone/>
              <a:defRPr sz="379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99D92-20BF-4322-9505-C8A118D1B96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15462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99D92-20BF-4322-9505-C8A118D1B96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2175546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80739" y="865481"/>
            <a:ext cx="6231315" cy="1377620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6796" y="865481"/>
            <a:ext cx="18332708" cy="1377620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99D92-20BF-4322-9505-C8A118D1B96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164644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C50AE8-8139-4715-8C1B-FD48B506B4A3}"/>
              </a:ext>
            </a:extLst>
          </p:cNvPr>
          <p:cNvSpPr>
            <a:spLocks noGrp="1"/>
          </p:cNvSpPr>
          <p:nvPr>
            <p:ph type="dt" sz="half" idx="10"/>
          </p:nvPr>
        </p:nvSpPr>
        <p:spPr/>
        <p:txBody>
          <a:bodyPr/>
          <a:lstStyle/>
          <a:p>
            <a:fld id="{E938DF5E-554E-48C5-8E68-75908612931C}" type="datetimeFigureOut">
              <a:rPr lang="en-US" smtClean="0"/>
              <a:t>3/8/2022</a:t>
            </a:fld>
            <a:endParaRPr lang="en-US"/>
          </a:p>
        </p:txBody>
      </p:sp>
      <p:sp>
        <p:nvSpPr>
          <p:cNvPr id="3" name="Footer Placeholder 2">
            <a:extLst>
              <a:ext uri="{FF2B5EF4-FFF2-40B4-BE49-F238E27FC236}">
                <a16:creationId xmlns:a16="http://schemas.microsoft.com/office/drawing/2014/main" id="{62D72EAC-753D-4CD5-890A-CE20668DFF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C65197-5B9D-4C84-B2C8-D95C181E709F}"/>
              </a:ext>
            </a:extLst>
          </p:cNvPr>
          <p:cNvSpPr>
            <a:spLocks noGrp="1"/>
          </p:cNvSpPr>
          <p:nvPr>
            <p:ph type="sldNum" sz="quarter" idx="12"/>
          </p:nvPr>
        </p:nvSpPr>
        <p:spPr/>
        <p:txBody>
          <a:bodyPr/>
          <a:lstStyle/>
          <a:p>
            <a:fld id="{00754D0D-78A1-41B5-BEAC-923D75E301E3}" type="slidenum">
              <a:rPr lang="en-US" smtClean="0"/>
              <a:t>‹#›</a:t>
            </a:fld>
            <a:endParaRPr lang="en-US"/>
          </a:p>
        </p:txBody>
      </p:sp>
    </p:spTree>
    <p:extLst>
      <p:ext uri="{BB962C8B-B14F-4D97-AF65-F5344CB8AC3E}">
        <p14:creationId xmlns:p14="http://schemas.microsoft.com/office/powerpoint/2010/main" val="325074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99D92-20BF-4322-9505-C8A118D1B96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308077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71745" y="4052714"/>
            <a:ext cx="24925258" cy="6762043"/>
          </a:xfrm>
        </p:spPr>
        <p:txBody>
          <a:bodyPr anchor="b"/>
          <a:lstStyle>
            <a:lvl1pPr>
              <a:defRPr sz="14222"/>
            </a:lvl1pPr>
          </a:lstStyle>
          <a:p>
            <a:r>
              <a:rPr lang="en-US"/>
              <a:t>Click to edit Master title style</a:t>
            </a:r>
            <a:endParaRPr lang="en-US" dirty="0"/>
          </a:p>
        </p:txBody>
      </p:sp>
      <p:sp>
        <p:nvSpPr>
          <p:cNvPr id="3" name="Text Placeholder 2"/>
          <p:cNvSpPr>
            <a:spLocks noGrp="1"/>
          </p:cNvSpPr>
          <p:nvPr>
            <p:ph type="body" idx="1"/>
          </p:nvPr>
        </p:nvSpPr>
        <p:spPr>
          <a:xfrm>
            <a:off x="1971745" y="10878728"/>
            <a:ext cx="24925258" cy="3555999"/>
          </a:xfrm>
        </p:spPr>
        <p:txBody>
          <a:bodyPr/>
          <a:lstStyle>
            <a:lvl1pPr marL="0" indent="0">
              <a:buNone/>
              <a:defRPr sz="5689">
                <a:solidFill>
                  <a:schemeClr val="tx1">
                    <a:tint val="75000"/>
                  </a:schemeClr>
                </a:solidFill>
              </a:defRPr>
            </a:lvl1pPr>
            <a:lvl2pPr marL="1083701" indent="0">
              <a:buNone/>
              <a:defRPr sz="4741">
                <a:solidFill>
                  <a:schemeClr val="tx1">
                    <a:tint val="75000"/>
                  </a:schemeClr>
                </a:solidFill>
              </a:defRPr>
            </a:lvl2pPr>
            <a:lvl3pPr marL="2167402" indent="0">
              <a:buNone/>
              <a:defRPr sz="4267">
                <a:solidFill>
                  <a:schemeClr val="tx1">
                    <a:tint val="75000"/>
                  </a:schemeClr>
                </a:solidFill>
              </a:defRPr>
            </a:lvl3pPr>
            <a:lvl4pPr marL="3251103" indent="0">
              <a:buNone/>
              <a:defRPr sz="3792">
                <a:solidFill>
                  <a:schemeClr val="tx1">
                    <a:tint val="75000"/>
                  </a:schemeClr>
                </a:solidFill>
              </a:defRPr>
            </a:lvl4pPr>
            <a:lvl5pPr marL="4334805" indent="0">
              <a:buNone/>
              <a:defRPr sz="3792">
                <a:solidFill>
                  <a:schemeClr val="tx1">
                    <a:tint val="75000"/>
                  </a:schemeClr>
                </a:solidFill>
              </a:defRPr>
            </a:lvl5pPr>
            <a:lvl6pPr marL="5418506" indent="0">
              <a:buNone/>
              <a:defRPr sz="3792">
                <a:solidFill>
                  <a:schemeClr val="tx1">
                    <a:tint val="75000"/>
                  </a:schemeClr>
                </a:solidFill>
              </a:defRPr>
            </a:lvl6pPr>
            <a:lvl7pPr marL="6502207" indent="0">
              <a:buNone/>
              <a:defRPr sz="3792">
                <a:solidFill>
                  <a:schemeClr val="tx1">
                    <a:tint val="75000"/>
                  </a:schemeClr>
                </a:solidFill>
              </a:defRPr>
            </a:lvl7pPr>
            <a:lvl8pPr marL="7585908" indent="0">
              <a:buNone/>
              <a:defRPr sz="3792">
                <a:solidFill>
                  <a:schemeClr val="tx1">
                    <a:tint val="75000"/>
                  </a:schemeClr>
                </a:solidFill>
              </a:defRPr>
            </a:lvl8pPr>
            <a:lvl9pPr marL="8669609" indent="0">
              <a:buNone/>
              <a:defRPr sz="37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99D92-20BF-4322-9505-C8A118D1B966}"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379182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6796" y="4327407"/>
            <a:ext cx="12282011"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630043" y="4327407"/>
            <a:ext cx="12282011" cy="10314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99D92-20BF-4322-9505-C8A118D1B966}"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90939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90560" y="865483"/>
            <a:ext cx="24925258" cy="31420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90561" y="3984979"/>
            <a:ext cx="12225567"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n-US"/>
              <a:t>Click to edit Master text styles</a:t>
            </a:r>
          </a:p>
        </p:txBody>
      </p:sp>
      <p:sp>
        <p:nvSpPr>
          <p:cNvPr id="4" name="Content Placeholder 3"/>
          <p:cNvSpPr>
            <a:spLocks noGrp="1"/>
          </p:cNvSpPr>
          <p:nvPr>
            <p:ph sz="half" idx="2"/>
          </p:nvPr>
        </p:nvSpPr>
        <p:spPr>
          <a:xfrm>
            <a:off x="1990561" y="5937956"/>
            <a:ext cx="12225567"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630043" y="3984979"/>
            <a:ext cx="12285775"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n-US"/>
              <a:t>Click to edit Master text styles</a:t>
            </a:r>
          </a:p>
        </p:txBody>
      </p:sp>
      <p:sp>
        <p:nvSpPr>
          <p:cNvPr id="6" name="Content Placeholder 5"/>
          <p:cNvSpPr>
            <a:spLocks noGrp="1"/>
          </p:cNvSpPr>
          <p:nvPr>
            <p:ph sz="quarter" idx="4"/>
          </p:nvPr>
        </p:nvSpPr>
        <p:spPr>
          <a:xfrm>
            <a:off x="14630043" y="5937956"/>
            <a:ext cx="12285775" cy="8733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99D92-20BF-4322-9505-C8A118D1B966}"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299098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99D92-20BF-4322-9505-C8A118D1B966}"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61730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99D92-20BF-4322-9505-C8A118D1B966}"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1205972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561" y="1083733"/>
            <a:ext cx="9320631" cy="3793067"/>
          </a:xfrm>
        </p:spPr>
        <p:txBody>
          <a:bodyPr anchor="b"/>
          <a:lstStyle>
            <a:lvl1pPr>
              <a:defRPr sz="7585"/>
            </a:lvl1pPr>
          </a:lstStyle>
          <a:p>
            <a:r>
              <a:rPr lang="en-US"/>
              <a:t>Click to edit Master title style</a:t>
            </a:r>
            <a:endParaRPr lang="en-US" dirty="0"/>
          </a:p>
        </p:txBody>
      </p:sp>
      <p:sp>
        <p:nvSpPr>
          <p:cNvPr id="3" name="Content Placeholder 2"/>
          <p:cNvSpPr>
            <a:spLocks noGrp="1"/>
          </p:cNvSpPr>
          <p:nvPr>
            <p:ph idx="1"/>
          </p:nvPr>
        </p:nvSpPr>
        <p:spPr>
          <a:xfrm>
            <a:off x="12285775" y="2340564"/>
            <a:ext cx="14630043" cy="11552296"/>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90561" y="4876800"/>
            <a:ext cx="9320631"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n-US"/>
              <a:t>Click to edit Master text styles</a:t>
            </a:r>
          </a:p>
        </p:txBody>
      </p:sp>
      <p:sp>
        <p:nvSpPr>
          <p:cNvPr id="5" name="Date Placeholder 4"/>
          <p:cNvSpPr>
            <a:spLocks noGrp="1"/>
          </p:cNvSpPr>
          <p:nvPr>
            <p:ph type="dt" sz="half" idx="10"/>
          </p:nvPr>
        </p:nvSpPr>
        <p:spPr/>
        <p:txBody>
          <a:bodyPr/>
          <a:lstStyle/>
          <a:p>
            <a:fld id="{82A99D92-20BF-4322-9505-C8A118D1B966}"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111911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561" y="1083733"/>
            <a:ext cx="9320631" cy="3793067"/>
          </a:xfrm>
        </p:spPr>
        <p:txBody>
          <a:bodyPr anchor="b"/>
          <a:lstStyle>
            <a:lvl1pPr>
              <a:defRPr sz="758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85775" y="2340564"/>
            <a:ext cx="14630043" cy="11552296"/>
          </a:xfrm>
        </p:spPr>
        <p:txBody>
          <a:bodyPr anchor="t"/>
          <a:lstStyle>
            <a:lvl1pPr marL="0" indent="0">
              <a:buNone/>
              <a:defRPr sz="7585"/>
            </a:lvl1pPr>
            <a:lvl2pPr marL="1083701" indent="0">
              <a:buNone/>
              <a:defRPr sz="6637"/>
            </a:lvl2pPr>
            <a:lvl3pPr marL="2167402" indent="0">
              <a:buNone/>
              <a:defRPr sz="5689"/>
            </a:lvl3pPr>
            <a:lvl4pPr marL="3251103" indent="0">
              <a:buNone/>
              <a:defRPr sz="4741"/>
            </a:lvl4pPr>
            <a:lvl5pPr marL="4334805" indent="0">
              <a:buNone/>
              <a:defRPr sz="4741"/>
            </a:lvl5pPr>
            <a:lvl6pPr marL="5418506" indent="0">
              <a:buNone/>
              <a:defRPr sz="4741"/>
            </a:lvl6pPr>
            <a:lvl7pPr marL="6502207" indent="0">
              <a:buNone/>
              <a:defRPr sz="4741"/>
            </a:lvl7pPr>
            <a:lvl8pPr marL="7585908" indent="0">
              <a:buNone/>
              <a:defRPr sz="4741"/>
            </a:lvl8pPr>
            <a:lvl9pPr marL="8669609" indent="0">
              <a:buNone/>
              <a:defRPr sz="4741"/>
            </a:lvl9pPr>
          </a:lstStyle>
          <a:p>
            <a:r>
              <a:rPr lang="en-US"/>
              <a:t>Click icon to add picture</a:t>
            </a:r>
            <a:endParaRPr lang="en-US" dirty="0"/>
          </a:p>
        </p:txBody>
      </p:sp>
      <p:sp>
        <p:nvSpPr>
          <p:cNvPr id="4" name="Text Placeholder 3"/>
          <p:cNvSpPr>
            <a:spLocks noGrp="1"/>
          </p:cNvSpPr>
          <p:nvPr>
            <p:ph type="body" sz="half" idx="2"/>
          </p:nvPr>
        </p:nvSpPr>
        <p:spPr>
          <a:xfrm>
            <a:off x="1990561" y="4876800"/>
            <a:ext cx="9320631"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n-US"/>
              <a:t>Click to edit Master text styles</a:t>
            </a:r>
          </a:p>
        </p:txBody>
      </p:sp>
      <p:sp>
        <p:nvSpPr>
          <p:cNvPr id="5" name="Date Placeholder 4"/>
          <p:cNvSpPr>
            <a:spLocks noGrp="1"/>
          </p:cNvSpPr>
          <p:nvPr>
            <p:ph type="dt" sz="half" idx="10"/>
          </p:nvPr>
        </p:nvSpPr>
        <p:spPr/>
        <p:txBody>
          <a:bodyPr/>
          <a:lstStyle/>
          <a:p>
            <a:fld id="{82A99D92-20BF-4322-9505-C8A118D1B966}"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68D7C-94EA-49FA-A116-D41A4EACD0AE}" type="slidenum">
              <a:rPr lang="en-US" smtClean="0"/>
              <a:t>‹#›</a:t>
            </a:fld>
            <a:endParaRPr lang="en-US"/>
          </a:p>
        </p:txBody>
      </p:sp>
    </p:spTree>
    <p:extLst>
      <p:ext uri="{BB962C8B-B14F-4D97-AF65-F5344CB8AC3E}">
        <p14:creationId xmlns:p14="http://schemas.microsoft.com/office/powerpoint/2010/main" val="16275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6796" y="865483"/>
            <a:ext cx="24925258" cy="3142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6796" y="4327407"/>
            <a:ext cx="24925258"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6796" y="15066905"/>
            <a:ext cx="6502241" cy="865481"/>
          </a:xfrm>
          <a:prstGeom prst="rect">
            <a:avLst/>
          </a:prstGeom>
        </p:spPr>
        <p:txBody>
          <a:bodyPr vert="horz" lIns="91440" tIns="45720" rIns="91440" bIns="45720" rtlCol="0" anchor="ctr"/>
          <a:lstStyle>
            <a:lvl1pPr algn="l">
              <a:defRPr sz="2844">
                <a:solidFill>
                  <a:schemeClr val="tx1">
                    <a:tint val="75000"/>
                  </a:schemeClr>
                </a:solidFill>
              </a:defRPr>
            </a:lvl1pPr>
          </a:lstStyle>
          <a:p>
            <a:fld id="{82A99D92-20BF-4322-9505-C8A118D1B966}" type="datetimeFigureOut">
              <a:rPr lang="en-US" smtClean="0"/>
              <a:t>3/8/2022</a:t>
            </a:fld>
            <a:endParaRPr lang="en-US"/>
          </a:p>
        </p:txBody>
      </p:sp>
      <p:sp>
        <p:nvSpPr>
          <p:cNvPr id="5" name="Footer Placeholder 4"/>
          <p:cNvSpPr>
            <a:spLocks noGrp="1"/>
          </p:cNvSpPr>
          <p:nvPr>
            <p:ph type="ftr" sz="quarter" idx="3"/>
          </p:nvPr>
        </p:nvSpPr>
        <p:spPr>
          <a:xfrm>
            <a:off x="9572744" y="15066905"/>
            <a:ext cx="9753362" cy="865481"/>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409813" y="15066905"/>
            <a:ext cx="6502241" cy="865481"/>
          </a:xfrm>
          <a:prstGeom prst="rect">
            <a:avLst/>
          </a:prstGeom>
        </p:spPr>
        <p:txBody>
          <a:bodyPr vert="horz" lIns="91440" tIns="45720" rIns="91440" bIns="45720" rtlCol="0" anchor="ctr"/>
          <a:lstStyle>
            <a:lvl1pPr algn="r">
              <a:defRPr sz="2844">
                <a:solidFill>
                  <a:schemeClr val="tx1">
                    <a:tint val="75000"/>
                  </a:schemeClr>
                </a:solidFill>
              </a:defRPr>
            </a:lvl1pPr>
          </a:lstStyle>
          <a:p>
            <a:fld id="{BFF68D7C-94EA-49FA-A116-D41A4EACD0AE}" type="slidenum">
              <a:rPr lang="en-US" smtClean="0"/>
              <a:t>‹#›</a:t>
            </a:fld>
            <a:endParaRPr lang="en-US"/>
          </a:p>
        </p:txBody>
      </p:sp>
    </p:spTree>
    <p:extLst>
      <p:ext uri="{BB962C8B-B14F-4D97-AF65-F5344CB8AC3E}">
        <p14:creationId xmlns:p14="http://schemas.microsoft.com/office/powerpoint/2010/main" val="307730322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txStyles>
    <p:titleStyle>
      <a:lvl1pPr algn="l" defTabSz="2167402" rtl="0" eaLnBrk="1" latinLnBrk="0" hangingPunct="1">
        <a:lnSpc>
          <a:spcPct val="90000"/>
        </a:lnSpc>
        <a:spcBef>
          <a:spcPct val="0"/>
        </a:spcBef>
        <a:buNone/>
        <a:defRPr sz="10429" kern="1200">
          <a:solidFill>
            <a:schemeClr val="tx1"/>
          </a:solidFill>
          <a:latin typeface="+mj-lt"/>
          <a:ea typeface="+mj-ea"/>
          <a:cs typeface="+mj-cs"/>
        </a:defRPr>
      </a:lvl1pPr>
    </p:titleStyle>
    <p:bodyStyle>
      <a:lvl1pPr marL="541851" indent="-541851" algn="l" defTabSz="2167402" rtl="0" eaLnBrk="1" latinLnBrk="0" hangingPunct="1">
        <a:lnSpc>
          <a:spcPct val="90000"/>
        </a:lnSpc>
        <a:spcBef>
          <a:spcPts val="2370"/>
        </a:spcBef>
        <a:buFont typeface="Arial" panose="020B0604020202020204" pitchFamily="34" charset="0"/>
        <a:buChar char="•"/>
        <a:defRPr sz="6637" kern="1200">
          <a:solidFill>
            <a:schemeClr val="tx1"/>
          </a:solidFill>
          <a:latin typeface="+mn-lt"/>
          <a:ea typeface="+mn-ea"/>
          <a:cs typeface="+mn-cs"/>
        </a:defRPr>
      </a:lvl1pPr>
      <a:lvl2pPr marL="1625552" indent="-541851" algn="l" defTabSz="2167402" rtl="0" eaLnBrk="1" latinLnBrk="0" hangingPunct="1">
        <a:lnSpc>
          <a:spcPct val="90000"/>
        </a:lnSpc>
        <a:spcBef>
          <a:spcPts val="1185"/>
        </a:spcBef>
        <a:buFont typeface="Arial" panose="020B0604020202020204" pitchFamily="34" charset="0"/>
        <a:buChar char="•"/>
        <a:defRPr sz="5689" kern="1200">
          <a:solidFill>
            <a:schemeClr val="tx1"/>
          </a:solidFill>
          <a:latin typeface="+mn-lt"/>
          <a:ea typeface="+mn-ea"/>
          <a:cs typeface="+mn-cs"/>
        </a:defRPr>
      </a:lvl2pPr>
      <a:lvl3pPr marL="2709253" indent="-541851" algn="l" defTabSz="2167402" rtl="0" eaLnBrk="1" latinLnBrk="0" hangingPunct="1">
        <a:lnSpc>
          <a:spcPct val="90000"/>
        </a:lnSpc>
        <a:spcBef>
          <a:spcPts val="1185"/>
        </a:spcBef>
        <a:buFont typeface="Arial" panose="020B0604020202020204" pitchFamily="34" charset="0"/>
        <a:buChar char="•"/>
        <a:defRPr sz="4741" kern="1200">
          <a:solidFill>
            <a:schemeClr val="tx1"/>
          </a:solidFill>
          <a:latin typeface="+mn-lt"/>
          <a:ea typeface="+mn-ea"/>
          <a:cs typeface="+mn-cs"/>
        </a:defRPr>
      </a:lvl3pPr>
      <a:lvl4pPr marL="3792954"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4pPr>
      <a:lvl5pPr marL="4876655"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5pPr>
      <a:lvl6pPr marL="5960356"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6pPr>
      <a:lvl7pPr marL="7044058"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7pPr>
      <a:lvl8pPr marL="8127759"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8pPr>
      <a:lvl9pPr marL="9211460"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9pPr>
    </p:bodyStyle>
    <p:other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5D7E9-D407-4F23-8726-41859E8144F6}"/>
              </a:ext>
            </a:extLst>
          </p:cNvPr>
          <p:cNvSpPr>
            <a:spLocks noGrp="1"/>
          </p:cNvSpPr>
          <p:nvPr>
            <p:ph type="title"/>
          </p:nvPr>
        </p:nvSpPr>
        <p:spPr>
          <a:xfrm>
            <a:off x="1986796" y="865483"/>
            <a:ext cx="24925258" cy="3142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80AF3-DED9-4D8A-8BB5-C74DEF29208C}"/>
              </a:ext>
            </a:extLst>
          </p:cNvPr>
          <p:cNvSpPr>
            <a:spLocks noGrp="1"/>
          </p:cNvSpPr>
          <p:nvPr>
            <p:ph type="body" idx="1"/>
          </p:nvPr>
        </p:nvSpPr>
        <p:spPr>
          <a:xfrm>
            <a:off x="1986796" y="4327407"/>
            <a:ext cx="24925258" cy="10314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FF86D-554C-4DCC-8A42-86E54969F321}"/>
              </a:ext>
            </a:extLst>
          </p:cNvPr>
          <p:cNvSpPr>
            <a:spLocks noGrp="1"/>
          </p:cNvSpPr>
          <p:nvPr>
            <p:ph type="dt" sz="half" idx="2"/>
          </p:nvPr>
        </p:nvSpPr>
        <p:spPr>
          <a:xfrm>
            <a:off x="1986796" y="15066905"/>
            <a:ext cx="6502241" cy="865481"/>
          </a:xfrm>
          <a:prstGeom prst="rect">
            <a:avLst/>
          </a:prstGeom>
        </p:spPr>
        <p:txBody>
          <a:bodyPr vert="horz" lIns="91440" tIns="45720" rIns="91440" bIns="45720" rtlCol="0" anchor="ctr"/>
          <a:lstStyle>
            <a:lvl1pPr algn="l">
              <a:defRPr sz="2844">
                <a:solidFill>
                  <a:schemeClr val="tx1">
                    <a:tint val="75000"/>
                  </a:schemeClr>
                </a:solidFill>
              </a:defRPr>
            </a:lvl1pPr>
          </a:lstStyle>
          <a:p>
            <a:fld id="{E938DF5E-554E-48C5-8E68-75908612931C}" type="datetimeFigureOut">
              <a:rPr lang="en-US" smtClean="0"/>
              <a:t>3/8/2022</a:t>
            </a:fld>
            <a:endParaRPr lang="en-US"/>
          </a:p>
        </p:txBody>
      </p:sp>
      <p:sp>
        <p:nvSpPr>
          <p:cNvPr id="5" name="Footer Placeholder 4">
            <a:extLst>
              <a:ext uri="{FF2B5EF4-FFF2-40B4-BE49-F238E27FC236}">
                <a16:creationId xmlns:a16="http://schemas.microsoft.com/office/drawing/2014/main" id="{8851B677-6BBB-4E0F-8F08-13C8FD2CDAE0}"/>
              </a:ext>
            </a:extLst>
          </p:cNvPr>
          <p:cNvSpPr>
            <a:spLocks noGrp="1"/>
          </p:cNvSpPr>
          <p:nvPr>
            <p:ph type="ftr" sz="quarter" idx="3"/>
          </p:nvPr>
        </p:nvSpPr>
        <p:spPr>
          <a:xfrm>
            <a:off x="9572744" y="15066905"/>
            <a:ext cx="9753362" cy="865481"/>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A3F3CF-0AA5-4937-897A-8C07DD56621A}"/>
              </a:ext>
            </a:extLst>
          </p:cNvPr>
          <p:cNvSpPr>
            <a:spLocks noGrp="1"/>
          </p:cNvSpPr>
          <p:nvPr>
            <p:ph type="sldNum" sz="quarter" idx="4"/>
          </p:nvPr>
        </p:nvSpPr>
        <p:spPr>
          <a:xfrm>
            <a:off x="20409813" y="15066905"/>
            <a:ext cx="6502241" cy="865481"/>
          </a:xfrm>
          <a:prstGeom prst="rect">
            <a:avLst/>
          </a:prstGeom>
        </p:spPr>
        <p:txBody>
          <a:bodyPr vert="horz" lIns="91440" tIns="45720" rIns="91440" bIns="45720" rtlCol="0" anchor="ctr"/>
          <a:lstStyle>
            <a:lvl1pPr algn="r">
              <a:defRPr sz="2844">
                <a:solidFill>
                  <a:schemeClr val="tx1">
                    <a:tint val="75000"/>
                  </a:schemeClr>
                </a:solidFill>
              </a:defRPr>
            </a:lvl1pPr>
          </a:lstStyle>
          <a:p>
            <a:fld id="{00754D0D-78A1-41B5-BEAC-923D75E301E3}" type="slidenum">
              <a:rPr lang="en-US" smtClean="0"/>
              <a:t>‹#›</a:t>
            </a:fld>
            <a:endParaRPr lang="en-US"/>
          </a:p>
        </p:txBody>
      </p:sp>
    </p:spTree>
    <p:extLst>
      <p:ext uri="{BB962C8B-B14F-4D97-AF65-F5344CB8AC3E}">
        <p14:creationId xmlns:p14="http://schemas.microsoft.com/office/powerpoint/2010/main" val="2725727313"/>
      </p:ext>
    </p:extLst>
  </p:cSld>
  <p:clrMap bg1="lt1" tx1="dk1" bg2="lt2" tx2="dk2" accent1="accent1" accent2="accent2" accent3="accent3" accent4="accent4" accent5="accent5" accent6="accent6" hlink="hlink" folHlink="folHlink"/>
  <p:sldLayoutIdLst>
    <p:sldLayoutId id="21474840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9"/>
            <a:ext cx="28465803" cy="16255603"/>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pPr algn="ctr"/>
            <a:endParaRPr lang="en-US" sz="10114" dirty="0"/>
          </a:p>
        </p:txBody>
      </p:sp>
      <p:pic>
        <p:nvPicPr>
          <p:cNvPr id="5" name="Graphic 4">
            <a:extLst>
              <a:ext uri="{FF2B5EF4-FFF2-40B4-BE49-F238E27FC236}">
                <a16:creationId xmlns:a16="http://schemas.microsoft.com/office/drawing/2014/main" id="{C6865C7B-A2E7-469C-BC74-E8F34C53EF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399" y="828740"/>
            <a:ext cx="15571647" cy="2519336"/>
          </a:xfrm>
          <a:prstGeom prst="rect">
            <a:avLst/>
          </a:prstGeom>
        </p:spPr>
      </p:pic>
      <p:sp>
        <p:nvSpPr>
          <p:cNvPr id="6" name="TextBox 5">
            <a:extLst>
              <a:ext uri="{FF2B5EF4-FFF2-40B4-BE49-F238E27FC236}">
                <a16:creationId xmlns:a16="http://schemas.microsoft.com/office/drawing/2014/main" id="{9A93CEC4-D6E1-4AE3-8153-AA3671119931}"/>
              </a:ext>
            </a:extLst>
          </p:cNvPr>
          <p:cNvSpPr txBox="1"/>
          <p:nvPr/>
        </p:nvSpPr>
        <p:spPr>
          <a:xfrm>
            <a:off x="1700818" y="5551482"/>
            <a:ext cx="25497215" cy="8154733"/>
          </a:xfrm>
          <a:prstGeom prst="rect">
            <a:avLst/>
          </a:prstGeom>
          <a:noFill/>
        </p:spPr>
        <p:txBody>
          <a:bodyPr wrap="square" rtlCol="0">
            <a:spAutoFit/>
          </a:bodyP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r>
              <a:rPr lang="en-US" sz="11500" b="1" dirty="0">
                <a:solidFill>
                  <a:schemeClr val="bg1"/>
                </a:solidFill>
                <a:latin typeface="+mj-lt"/>
              </a:rPr>
              <a:t>Relief from Financial Obligations in N.C. Criminal Cases</a:t>
            </a:r>
          </a:p>
          <a:p>
            <a:endParaRPr lang="en-US" sz="11377" dirty="0">
              <a:solidFill>
                <a:schemeClr val="bg1"/>
              </a:solidFill>
              <a:latin typeface="+mj-lt"/>
            </a:endParaRPr>
          </a:p>
          <a:p>
            <a:r>
              <a:rPr lang="en-US" sz="9007" dirty="0">
                <a:solidFill>
                  <a:schemeClr val="bg1"/>
                </a:solidFill>
                <a:latin typeface="+mj-lt"/>
              </a:rPr>
              <a:t>Phil Dixon</a:t>
            </a:r>
          </a:p>
          <a:p>
            <a:r>
              <a:rPr lang="en-US" sz="9007" dirty="0">
                <a:solidFill>
                  <a:schemeClr val="bg1"/>
                </a:solidFill>
                <a:latin typeface="+mj-lt"/>
              </a:rPr>
              <a:t>Mar. </a:t>
            </a:r>
            <a:r>
              <a:rPr lang="en-US" sz="9007">
                <a:solidFill>
                  <a:schemeClr val="bg1"/>
                </a:solidFill>
                <a:latin typeface="+mj-lt"/>
              </a:rPr>
              <a:t>__, </a:t>
            </a:r>
            <a:r>
              <a:rPr lang="en-US" sz="9007" dirty="0">
                <a:solidFill>
                  <a:schemeClr val="bg1"/>
                </a:solidFill>
                <a:latin typeface="+mj-lt"/>
              </a:rPr>
              <a:t>2022</a:t>
            </a:r>
          </a:p>
        </p:txBody>
      </p:sp>
    </p:spTree>
    <p:extLst>
      <p:ext uri="{BB962C8B-B14F-4D97-AF65-F5344CB8AC3E}">
        <p14:creationId xmlns:p14="http://schemas.microsoft.com/office/powerpoint/2010/main" val="240692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4">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059747" cy="16256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49F20-39E9-43F1-BF93-DFD5D75428A8}"/>
              </a:ext>
            </a:extLst>
          </p:cNvPr>
          <p:cNvSpPr>
            <a:spLocks noGrp="1"/>
          </p:cNvSpPr>
          <p:nvPr>
            <p:ph type="title"/>
          </p:nvPr>
        </p:nvSpPr>
        <p:spPr>
          <a:xfrm>
            <a:off x="1986798" y="1480457"/>
            <a:ext cx="7944707" cy="12830625"/>
          </a:xfrm>
        </p:spPr>
        <p:txBody>
          <a:bodyPr>
            <a:normAutofit/>
          </a:bodyPr>
          <a:lstStyle/>
          <a:p>
            <a:r>
              <a:rPr lang="en-US" sz="9500" b="1">
                <a:solidFill>
                  <a:schemeClr val="bg1"/>
                </a:solidFill>
              </a:rPr>
              <a:t>Restitution</a:t>
            </a:r>
          </a:p>
        </p:txBody>
      </p:sp>
      <p:graphicFrame>
        <p:nvGraphicFramePr>
          <p:cNvPr id="6" name="Content Placeholder 2">
            <a:extLst>
              <a:ext uri="{FF2B5EF4-FFF2-40B4-BE49-F238E27FC236}">
                <a16:creationId xmlns:a16="http://schemas.microsoft.com/office/drawing/2014/main" id="{4ECF0C91-BDAC-40B5-94F0-CAEECFC567EA}"/>
              </a:ext>
            </a:extLst>
          </p:cNvPr>
          <p:cNvGraphicFramePr>
            <a:graphicFrameLocks noGrp="1"/>
          </p:cNvGraphicFramePr>
          <p:nvPr>
            <p:ph idx="1"/>
            <p:extLst>
              <p:ext uri="{D42A27DB-BD31-4B8C-83A1-F6EECF244321}">
                <p14:modId xmlns:p14="http://schemas.microsoft.com/office/powerpoint/2010/main" val="3341868532"/>
              </p:ext>
            </p:extLst>
          </p:nvPr>
        </p:nvGraphicFramePr>
        <p:xfrm>
          <a:off x="11640065" y="741405"/>
          <a:ext cx="16829903" cy="1435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44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6480A-7C12-4F08-A8D7-3DD5816C1B33}"/>
              </a:ext>
            </a:extLst>
          </p:cNvPr>
          <p:cNvSpPr>
            <a:spLocks noGrp="1"/>
          </p:cNvSpPr>
          <p:nvPr>
            <p:ph type="title"/>
          </p:nvPr>
        </p:nvSpPr>
        <p:spPr>
          <a:xfrm>
            <a:off x="2287825" y="1195224"/>
            <a:ext cx="12762707" cy="3464955"/>
          </a:xfrm>
        </p:spPr>
        <p:txBody>
          <a:bodyPr>
            <a:normAutofit/>
          </a:bodyPr>
          <a:lstStyle/>
          <a:p>
            <a:r>
              <a:rPr lang="en-US" sz="9500" b="1" dirty="0"/>
              <a:t>Restitution in CVRA Cases </a:t>
            </a:r>
          </a:p>
        </p:txBody>
      </p:sp>
      <p:sp>
        <p:nvSpPr>
          <p:cNvPr id="3" name="Content Placeholder 2">
            <a:extLst>
              <a:ext uri="{FF2B5EF4-FFF2-40B4-BE49-F238E27FC236}">
                <a16:creationId xmlns:a16="http://schemas.microsoft.com/office/drawing/2014/main" id="{D3BDB714-E759-43BA-A5F2-2036683355AE}"/>
              </a:ext>
            </a:extLst>
          </p:cNvPr>
          <p:cNvSpPr>
            <a:spLocks noGrp="1"/>
          </p:cNvSpPr>
          <p:nvPr>
            <p:ph idx="1"/>
          </p:nvPr>
        </p:nvSpPr>
        <p:spPr>
          <a:xfrm>
            <a:off x="2287825" y="5855402"/>
            <a:ext cx="10773473" cy="9664684"/>
          </a:xfrm>
        </p:spPr>
        <p:txBody>
          <a:bodyPr>
            <a:normAutofit fontScale="85000" lnSpcReduction="20000"/>
          </a:bodyPr>
          <a:lstStyle/>
          <a:p>
            <a:pPr lvl="0"/>
            <a:r>
              <a:rPr lang="en-US" sz="7100" dirty="0"/>
              <a:t>In CVRA cases, restitution is mandatory, but a partial award is permitted if the court finds the amount exceeds Δ’s ability to pay</a:t>
            </a:r>
          </a:p>
          <a:p>
            <a:pPr lvl="0"/>
            <a:endParaRPr lang="en-US" sz="7100" dirty="0"/>
          </a:p>
          <a:p>
            <a:pPr lvl="0"/>
            <a:r>
              <a:rPr lang="en-US" sz="7100" dirty="0"/>
              <a:t>The record must reflect the reasons for the partial award</a:t>
            </a:r>
          </a:p>
          <a:p>
            <a:pPr lvl="0"/>
            <a:endParaRPr lang="en-US" sz="7100" dirty="0"/>
          </a:p>
          <a:p>
            <a:pPr lvl="0"/>
            <a:r>
              <a:rPr lang="en-US" sz="7100" dirty="0"/>
              <a:t>Restitution in CVRA cases may be ordered as a civil judgment if amount exceeds $250</a:t>
            </a:r>
          </a:p>
          <a:p>
            <a:endParaRPr lang="en-US" sz="4400" dirty="0"/>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61298" y="2018413"/>
            <a:ext cx="14659923" cy="12219181"/>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ecision">
            <a:extLst>
              <a:ext uri="{FF2B5EF4-FFF2-40B4-BE49-F238E27FC236}">
                <a16:creationId xmlns:a16="http://schemas.microsoft.com/office/drawing/2014/main" id="{F152097C-F2C6-43C7-BB4D-1787A8F89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61086" y="4990836"/>
            <a:ext cx="7626085" cy="7626085"/>
          </a:xfrm>
          <a:prstGeom prst="rect">
            <a:avLst/>
          </a:prstGeom>
        </p:spPr>
      </p:pic>
    </p:spTree>
    <p:extLst>
      <p:ext uri="{BB962C8B-B14F-4D97-AF65-F5344CB8AC3E}">
        <p14:creationId xmlns:p14="http://schemas.microsoft.com/office/powerpoint/2010/main" val="379899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6480A-7C12-4F08-A8D7-3DD5816C1B33}"/>
              </a:ext>
            </a:extLst>
          </p:cNvPr>
          <p:cNvSpPr>
            <a:spLocks noGrp="1"/>
          </p:cNvSpPr>
          <p:nvPr>
            <p:ph type="title"/>
          </p:nvPr>
        </p:nvSpPr>
        <p:spPr>
          <a:xfrm>
            <a:off x="2287825" y="1195224"/>
            <a:ext cx="14986923" cy="3464955"/>
          </a:xfrm>
        </p:spPr>
        <p:txBody>
          <a:bodyPr>
            <a:normAutofit/>
          </a:bodyPr>
          <a:lstStyle/>
          <a:p>
            <a:r>
              <a:rPr lang="en-US" sz="9500" b="1" dirty="0"/>
              <a:t>Restitution in Non-CVRA Cases</a:t>
            </a:r>
          </a:p>
        </p:txBody>
      </p:sp>
      <p:sp>
        <p:nvSpPr>
          <p:cNvPr id="3" name="Content Placeholder 2">
            <a:extLst>
              <a:ext uri="{FF2B5EF4-FFF2-40B4-BE49-F238E27FC236}">
                <a16:creationId xmlns:a16="http://schemas.microsoft.com/office/drawing/2014/main" id="{D3BDB714-E759-43BA-A5F2-2036683355AE}"/>
              </a:ext>
            </a:extLst>
          </p:cNvPr>
          <p:cNvSpPr>
            <a:spLocks noGrp="1"/>
          </p:cNvSpPr>
          <p:nvPr>
            <p:ph idx="1"/>
          </p:nvPr>
        </p:nvSpPr>
        <p:spPr>
          <a:xfrm>
            <a:off x="2287825" y="5855402"/>
            <a:ext cx="9595841" cy="8382189"/>
          </a:xfrm>
        </p:spPr>
        <p:txBody>
          <a:bodyPr>
            <a:normAutofit/>
          </a:bodyPr>
          <a:lstStyle/>
          <a:p>
            <a:pPr lvl="0"/>
            <a:r>
              <a:rPr lang="en-US" sz="6000" dirty="0"/>
              <a:t>In non-CVRA cases, restitution is discretionary</a:t>
            </a:r>
          </a:p>
          <a:p>
            <a:pPr lvl="0"/>
            <a:endParaRPr lang="en-US" sz="6000" dirty="0"/>
          </a:p>
          <a:p>
            <a:pPr lvl="0"/>
            <a:r>
              <a:rPr lang="en-US" sz="6000" dirty="0"/>
              <a:t>The trial court may order partial restitution, or none at all</a:t>
            </a:r>
          </a:p>
          <a:p>
            <a:endParaRPr lang="en-US" sz="5700" dirty="0"/>
          </a:p>
        </p:txBody>
      </p:sp>
      <p:sp>
        <p:nvSpPr>
          <p:cNvPr id="14" name="Freeform: Shape 13">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61298" y="2018413"/>
            <a:ext cx="14659923" cy="12219181"/>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ecision">
            <a:extLst>
              <a:ext uri="{FF2B5EF4-FFF2-40B4-BE49-F238E27FC236}">
                <a16:creationId xmlns:a16="http://schemas.microsoft.com/office/drawing/2014/main" id="{F152097C-F2C6-43C7-BB4D-1787A8F89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861086" y="4990836"/>
            <a:ext cx="7626085" cy="7626085"/>
          </a:xfrm>
          <a:prstGeom prst="rect">
            <a:avLst/>
          </a:prstGeom>
        </p:spPr>
      </p:pic>
    </p:spTree>
    <p:extLst>
      <p:ext uri="{BB962C8B-B14F-4D97-AF65-F5344CB8AC3E}">
        <p14:creationId xmlns:p14="http://schemas.microsoft.com/office/powerpoint/2010/main" val="189689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27545" cy="1625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18717" y="1615710"/>
            <a:ext cx="2674618" cy="2008192"/>
            <a:chOff x="668003" y="1684057"/>
            <a:chExt cx="1128382" cy="847206"/>
          </a:xfrm>
        </p:grpSpPr>
        <p:sp>
          <p:nvSpPr>
            <p:cNvPr id="13"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F9B4B40-C728-42EC-8F6F-7472A93A6224}"/>
              </a:ext>
            </a:extLst>
          </p:cNvPr>
          <p:cNvSpPr>
            <a:spLocks noGrp="1"/>
          </p:cNvSpPr>
          <p:nvPr>
            <p:ph type="title"/>
          </p:nvPr>
        </p:nvSpPr>
        <p:spPr>
          <a:xfrm>
            <a:off x="1818717" y="2766061"/>
            <a:ext cx="8490632" cy="10144495"/>
          </a:xfrm>
        </p:spPr>
        <p:txBody>
          <a:bodyPr anchor="ctr">
            <a:normAutofit/>
          </a:bodyPr>
          <a:lstStyle/>
          <a:p>
            <a:r>
              <a:rPr lang="en-US" sz="11400" b="1">
                <a:solidFill>
                  <a:schemeClr val="bg1"/>
                </a:solidFill>
              </a:rPr>
              <a:t>CVRA Offenses Refresher</a:t>
            </a:r>
          </a:p>
        </p:txBody>
      </p:sp>
      <p:sp>
        <p:nvSpPr>
          <p:cNvPr id="3" name="Content Placeholder 2">
            <a:extLst>
              <a:ext uri="{FF2B5EF4-FFF2-40B4-BE49-F238E27FC236}">
                <a16:creationId xmlns:a16="http://schemas.microsoft.com/office/drawing/2014/main" id="{C30AC8A5-C5E8-4B36-B4D0-04802C487C9E}"/>
              </a:ext>
            </a:extLst>
          </p:cNvPr>
          <p:cNvSpPr>
            <a:spLocks noGrp="1"/>
          </p:cNvSpPr>
          <p:nvPr>
            <p:ph idx="1"/>
          </p:nvPr>
        </p:nvSpPr>
        <p:spPr>
          <a:xfrm>
            <a:off x="13211799" y="2766063"/>
            <a:ext cx="14763898" cy="12185613"/>
          </a:xfrm>
        </p:spPr>
        <p:txBody>
          <a:bodyPr anchor="ctr">
            <a:normAutofit fontScale="85000" lnSpcReduction="20000"/>
          </a:bodyPr>
          <a:lstStyle/>
          <a:p>
            <a:r>
              <a:rPr lang="en-US" sz="7700" dirty="0"/>
              <a:t>Applies to any offense against a person and any felony property crime. G.S. 15A-830(7).</a:t>
            </a:r>
          </a:p>
          <a:p>
            <a:endParaRPr lang="en-US" sz="7700" dirty="0"/>
          </a:p>
          <a:p>
            <a:r>
              <a:rPr lang="en-US" sz="7700" dirty="0"/>
              <a:t>Felony property crimes are narrowly defined as only offenses within subchapters IV and V of Chapter 14 of the N.C. General Statutes</a:t>
            </a:r>
            <a:br>
              <a:rPr lang="en-US" sz="7700" dirty="0"/>
            </a:br>
            <a:r>
              <a:rPr lang="en-US" sz="7700" dirty="0"/>
              <a:t>	</a:t>
            </a:r>
            <a:br>
              <a:rPr lang="en-US" sz="7700" dirty="0"/>
            </a:br>
            <a:r>
              <a:rPr lang="en-US" sz="7700" dirty="0"/>
              <a:t>	</a:t>
            </a:r>
            <a:r>
              <a:rPr lang="en-US" sz="7700" i="1" dirty="0"/>
              <a:t>E.g.</a:t>
            </a:r>
            <a:r>
              <a:rPr lang="en-US" sz="7700" dirty="0"/>
              <a:t>, Burglary and B/E; Arson and other burnings; Larceny and Robbery; Frauds and Forgery; etc.</a:t>
            </a:r>
          </a:p>
          <a:p>
            <a:endParaRPr lang="en-US" sz="7700" dirty="0"/>
          </a:p>
          <a:p>
            <a:r>
              <a:rPr lang="en-US" sz="7700" dirty="0"/>
              <a:t>Crimes against a person probably include any crime with a human victim</a:t>
            </a:r>
          </a:p>
          <a:p>
            <a:endParaRPr lang="en-US" sz="4800" dirty="0"/>
          </a:p>
          <a:p>
            <a:pPr marL="0" indent="0">
              <a:buNone/>
            </a:pPr>
            <a:endParaRPr lang="en-US" sz="4800" dirty="0"/>
          </a:p>
          <a:p>
            <a:endParaRPr lang="en-US" sz="4800" dirty="0"/>
          </a:p>
          <a:p>
            <a:endParaRPr lang="en-US" sz="4800" dirty="0"/>
          </a:p>
        </p:txBody>
      </p:sp>
    </p:spTree>
    <p:extLst>
      <p:ext uri="{BB962C8B-B14F-4D97-AF65-F5344CB8AC3E}">
        <p14:creationId xmlns:p14="http://schemas.microsoft.com/office/powerpoint/2010/main" val="166494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r="-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2B89-4C3A-44C6-A2B6-BD9223070044}"/>
              </a:ext>
            </a:extLst>
          </p:cNvPr>
          <p:cNvSpPr>
            <a:spLocks noGrp="1"/>
          </p:cNvSpPr>
          <p:nvPr>
            <p:ph type="title"/>
          </p:nvPr>
        </p:nvSpPr>
        <p:spPr>
          <a:xfrm>
            <a:off x="9191625" y="543699"/>
            <a:ext cx="10515600" cy="3142075"/>
          </a:xfrm>
        </p:spPr>
        <p:txBody>
          <a:bodyPr>
            <a:normAutofit/>
          </a:bodyPr>
          <a:lstStyle/>
          <a:p>
            <a:r>
              <a:rPr lang="en-US" sz="8000" b="1" dirty="0">
                <a:solidFill>
                  <a:schemeClr val="bg2"/>
                </a:solidFill>
              </a:rPr>
              <a:t>	</a:t>
            </a:r>
            <a:r>
              <a:rPr lang="en-US" sz="9600" b="1" dirty="0">
                <a:solidFill>
                  <a:schemeClr val="bg2"/>
                </a:solidFill>
              </a:rPr>
              <a:t>Fines</a:t>
            </a:r>
            <a:endParaRPr lang="en-US" sz="7200" b="1" dirty="0">
              <a:solidFill>
                <a:schemeClr val="bg2"/>
              </a:solidFill>
            </a:endParaRPr>
          </a:p>
        </p:txBody>
      </p:sp>
      <p:sp>
        <p:nvSpPr>
          <p:cNvPr id="3" name="Content Placeholder 2">
            <a:extLst>
              <a:ext uri="{FF2B5EF4-FFF2-40B4-BE49-F238E27FC236}">
                <a16:creationId xmlns:a16="http://schemas.microsoft.com/office/drawing/2014/main" id="{103F2379-A805-45C9-A7B3-10B0FB2B904B}"/>
              </a:ext>
            </a:extLst>
          </p:cNvPr>
          <p:cNvSpPr>
            <a:spLocks noGrp="1"/>
          </p:cNvSpPr>
          <p:nvPr>
            <p:ph idx="1"/>
          </p:nvPr>
        </p:nvSpPr>
        <p:spPr>
          <a:xfrm>
            <a:off x="9191625" y="2867892"/>
            <a:ext cx="13124678" cy="11773799"/>
          </a:xfrm>
        </p:spPr>
        <p:txBody>
          <a:bodyPr>
            <a:normAutofit lnSpcReduction="10000"/>
          </a:bodyPr>
          <a:lstStyle/>
          <a:p>
            <a:endParaRPr lang="en-US" dirty="0">
              <a:solidFill>
                <a:schemeClr val="bg2"/>
              </a:solidFill>
            </a:endParaRPr>
          </a:p>
          <a:p>
            <a:endParaRPr lang="en-US" sz="6000" dirty="0">
              <a:solidFill>
                <a:schemeClr val="bg2"/>
              </a:solidFill>
            </a:endParaRPr>
          </a:p>
          <a:p>
            <a:r>
              <a:rPr lang="en-US" sz="6000" dirty="0">
                <a:solidFill>
                  <a:schemeClr val="bg1"/>
                </a:solidFill>
              </a:rPr>
              <a:t>Per G.S. 15A-1362, the trial court should consider the defendant’s ability to pay a fine</a:t>
            </a:r>
          </a:p>
          <a:p>
            <a:endParaRPr lang="en-US" sz="6000" dirty="0">
              <a:solidFill>
                <a:schemeClr val="bg1"/>
              </a:solidFill>
            </a:endParaRPr>
          </a:p>
          <a:p>
            <a:endParaRPr lang="en-US" sz="6000" dirty="0">
              <a:solidFill>
                <a:schemeClr val="bg1"/>
              </a:solidFill>
            </a:endParaRPr>
          </a:p>
          <a:p>
            <a:r>
              <a:rPr lang="en-US" sz="6000" dirty="0">
                <a:solidFill>
                  <a:schemeClr val="bg1"/>
                </a:solidFill>
              </a:rPr>
              <a:t>Court may choose not to impose any non-mandatory fine</a:t>
            </a:r>
          </a:p>
          <a:p>
            <a:pPr marL="0" indent="0">
              <a:buNone/>
            </a:pPr>
            <a:endParaRPr lang="en-US" sz="6000" dirty="0">
              <a:solidFill>
                <a:schemeClr val="bg1"/>
              </a:solidFill>
            </a:endParaRPr>
          </a:p>
          <a:p>
            <a:endParaRPr lang="en-US" sz="6000" dirty="0">
              <a:solidFill>
                <a:schemeClr val="bg1"/>
              </a:solidFill>
            </a:endParaRPr>
          </a:p>
          <a:p>
            <a:r>
              <a:rPr lang="en-US" sz="6000" dirty="0">
                <a:solidFill>
                  <a:schemeClr val="bg1"/>
                </a:solidFill>
              </a:rPr>
              <a:t>No notice or findings of fact required</a:t>
            </a:r>
          </a:p>
        </p:txBody>
      </p:sp>
    </p:spTree>
    <p:extLst>
      <p:ext uri="{BB962C8B-B14F-4D97-AF65-F5344CB8AC3E}">
        <p14:creationId xmlns:p14="http://schemas.microsoft.com/office/powerpoint/2010/main" val="335583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r="-4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2B89-4C3A-44C6-A2B6-BD9223070044}"/>
              </a:ext>
            </a:extLst>
          </p:cNvPr>
          <p:cNvSpPr>
            <a:spLocks noGrp="1"/>
          </p:cNvSpPr>
          <p:nvPr>
            <p:ph type="title"/>
          </p:nvPr>
        </p:nvSpPr>
        <p:spPr>
          <a:xfrm>
            <a:off x="9191625" y="172996"/>
            <a:ext cx="10515600" cy="3142075"/>
          </a:xfrm>
        </p:spPr>
        <p:txBody>
          <a:bodyPr>
            <a:normAutofit/>
          </a:bodyPr>
          <a:lstStyle/>
          <a:p>
            <a:r>
              <a:rPr lang="en-US" sz="8000" b="1" dirty="0">
                <a:solidFill>
                  <a:schemeClr val="bg2"/>
                </a:solidFill>
              </a:rPr>
              <a:t>	</a:t>
            </a:r>
            <a:r>
              <a:rPr lang="en-US" sz="9600" b="1" dirty="0">
                <a:solidFill>
                  <a:schemeClr val="bg2"/>
                </a:solidFill>
              </a:rPr>
              <a:t>Fines</a:t>
            </a:r>
            <a:endParaRPr lang="en-US" sz="7200" b="1" dirty="0">
              <a:solidFill>
                <a:schemeClr val="bg2"/>
              </a:solidFill>
            </a:endParaRPr>
          </a:p>
        </p:txBody>
      </p:sp>
      <p:sp>
        <p:nvSpPr>
          <p:cNvPr id="3" name="Content Placeholder 2">
            <a:extLst>
              <a:ext uri="{FF2B5EF4-FFF2-40B4-BE49-F238E27FC236}">
                <a16:creationId xmlns:a16="http://schemas.microsoft.com/office/drawing/2014/main" id="{103F2379-A805-45C9-A7B3-10B0FB2B904B}"/>
              </a:ext>
            </a:extLst>
          </p:cNvPr>
          <p:cNvSpPr>
            <a:spLocks noGrp="1"/>
          </p:cNvSpPr>
          <p:nvPr>
            <p:ph idx="1"/>
          </p:nvPr>
        </p:nvSpPr>
        <p:spPr>
          <a:xfrm>
            <a:off x="9191625" y="2241101"/>
            <a:ext cx="13767229" cy="12721809"/>
          </a:xfrm>
        </p:spPr>
        <p:txBody>
          <a:bodyPr>
            <a:normAutofit fontScale="47500" lnSpcReduction="20000"/>
          </a:bodyPr>
          <a:lstStyle/>
          <a:p>
            <a:endParaRPr lang="en-US" sz="4800" dirty="0">
              <a:solidFill>
                <a:schemeClr val="bg2"/>
              </a:solidFill>
            </a:endParaRPr>
          </a:p>
          <a:p>
            <a:endParaRPr lang="en-US" sz="4800" dirty="0">
              <a:solidFill>
                <a:schemeClr val="bg2"/>
              </a:solidFill>
            </a:endParaRPr>
          </a:p>
          <a:p>
            <a:endParaRPr lang="en-US" sz="12600" dirty="0">
              <a:solidFill>
                <a:schemeClr val="bg2"/>
              </a:solidFill>
            </a:endParaRPr>
          </a:p>
          <a:p>
            <a:r>
              <a:rPr lang="en-US" sz="12600" dirty="0">
                <a:solidFill>
                  <a:schemeClr val="bg2"/>
                </a:solidFill>
              </a:rPr>
              <a:t>Mandatory fines should be imposed unless constitutionally excessive</a:t>
            </a:r>
          </a:p>
          <a:p>
            <a:endParaRPr lang="en-US" sz="12600" dirty="0">
              <a:solidFill>
                <a:schemeClr val="bg2"/>
              </a:solidFill>
            </a:endParaRPr>
          </a:p>
          <a:p>
            <a:endParaRPr lang="en-US" sz="12600" dirty="0">
              <a:solidFill>
                <a:schemeClr val="bg2"/>
              </a:solidFill>
            </a:endParaRPr>
          </a:p>
          <a:p>
            <a:r>
              <a:rPr lang="en-US" sz="12600" dirty="0">
                <a:solidFill>
                  <a:schemeClr val="bg2"/>
                </a:solidFill>
              </a:rPr>
              <a:t>State and federal constitutions protect against excessive fines. U.S. Const. amend. VIII; N.C. Const., Art. I § 27</a:t>
            </a:r>
          </a:p>
          <a:p>
            <a:endParaRPr lang="en-US" sz="12600" i="1" dirty="0">
              <a:solidFill>
                <a:schemeClr val="bg2"/>
              </a:solidFill>
            </a:endParaRPr>
          </a:p>
          <a:p>
            <a:endParaRPr lang="en-US" sz="12600" i="1" dirty="0">
              <a:solidFill>
                <a:schemeClr val="bg2"/>
              </a:solidFill>
            </a:endParaRPr>
          </a:p>
          <a:p>
            <a:r>
              <a:rPr lang="en-US" sz="12600" i="1" dirty="0">
                <a:solidFill>
                  <a:schemeClr val="bg2"/>
                </a:solidFill>
              </a:rPr>
              <a:t>See also </a:t>
            </a:r>
            <a:r>
              <a:rPr lang="en-US" sz="12600" i="1" dirty="0" err="1">
                <a:solidFill>
                  <a:schemeClr val="bg2"/>
                </a:solidFill>
              </a:rPr>
              <a:t>Timbs</a:t>
            </a:r>
            <a:r>
              <a:rPr lang="en-US" sz="12600" i="1" dirty="0">
                <a:solidFill>
                  <a:schemeClr val="bg2"/>
                </a:solidFill>
              </a:rPr>
              <a:t> v. Indiana</a:t>
            </a:r>
            <a:r>
              <a:rPr lang="en-US" sz="12600" dirty="0">
                <a:solidFill>
                  <a:schemeClr val="bg2"/>
                </a:solidFill>
              </a:rPr>
              <a:t>, 139 S. Ct. 682 (2019)(finding the Excessive Fines Clause of the Eighth Amendment applicable to the States)</a:t>
            </a:r>
          </a:p>
        </p:txBody>
      </p:sp>
    </p:spTree>
    <p:extLst>
      <p:ext uri="{BB962C8B-B14F-4D97-AF65-F5344CB8AC3E}">
        <p14:creationId xmlns:p14="http://schemas.microsoft.com/office/powerpoint/2010/main" val="4205428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0414" cy="16256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itle 1">
            <a:extLst>
              <a:ext uri="{FF2B5EF4-FFF2-40B4-BE49-F238E27FC236}">
                <a16:creationId xmlns:a16="http://schemas.microsoft.com/office/drawing/2014/main" id="{97B122C4-2B82-4ECF-BB89-55E0DC624965}"/>
              </a:ext>
            </a:extLst>
          </p:cNvPr>
          <p:cNvSpPr>
            <a:spLocks noGrp="1"/>
          </p:cNvSpPr>
          <p:nvPr>
            <p:ph type="title"/>
          </p:nvPr>
        </p:nvSpPr>
        <p:spPr>
          <a:xfrm>
            <a:off x="1986795" y="1444977"/>
            <a:ext cx="8863407" cy="3154582"/>
          </a:xfrm>
        </p:spPr>
        <p:txBody>
          <a:bodyPr>
            <a:normAutofit/>
          </a:bodyPr>
          <a:lstStyle/>
          <a:p>
            <a:r>
              <a:rPr lang="en-US" b="1"/>
              <a:t>Court Costs</a:t>
            </a:r>
          </a:p>
        </p:txBody>
      </p:sp>
      <p:sp>
        <p:nvSpPr>
          <p:cNvPr id="37" name="Content Placeholder 8">
            <a:extLst>
              <a:ext uri="{FF2B5EF4-FFF2-40B4-BE49-F238E27FC236}">
                <a16:creationId xmlns:a16="http://schemas.microsoft.com/office/drawing/2014/main" id="{06B47507-5B7B-44D3-A2E0-A71C35909BB0}"/>
              </a:ext>
            </a:extLst>
          </p:cNvPr>
          <p:cNvSpPr>
            <a:spLocks noGrp="1"/>
          </p:cNvSpPr>
          <p:nvPr>
            <p:ph idx="1"/>
          </p:nvPr>
        </p:nvSpPr>
        <p:spPr>
          <a:xfrm>
            <a:off x="2044076" y="5200834"/>
            <a:ext cx="8123064" cy="9264796"/>
          </a:xfrm>
        </p:spPr>
        <p:txBody>
          <a:bodyPr>
            <a:normAutofit/>
          </a:bodyPr>
          <a:lstStyle/>
          <a:p>
            <a:r>
              <a:rPr lang="en-US" sz="6000" dirty="0"/>
              <a:t>Only one set of court costs per all related charges per </a:t>
            </a:r>
            <a:r>
              <a:rPr lang="en-US" sz="6000" i="1" dirty="0"/>
              <a:t>State v. Rieger</a:t>
            </a:r>
            <a:r>
              <a:rPr lang="en-US" sz="6000" dirty="0"/>
              <a:t>, 267 N.C. App. 477 (2016)</a:t>
            </a:r>
          </a:p>
          <a:p>
            <a:endParaRPr lang="en-US" sz="4700"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B4FC6763-84F7-4287-B622-BA689D3795D7}"/>
              </a:ext>
            </a:extLst>
          </p:cNvPr>
          <p:cNvPicPr>
            <a:picLocks noChangeAspect="1"/>
          </p:cNvPicPr>
          <p:nvPr/>
        </p:nvPicPr>
        <p:blipFill rotWithShape="1">
          <a:blip r:embed="rId2">
            <a:extLst>
              <a:ext uri="{28A0092B-C50C-407E-A947-70E740481C1C}">
                <a14:useLocalDpi xmlns:a14="http://schemas.microsoft.com/office/drawing/2010/main" val="0"/>
              </a:ext>
            </a:extLst>
          </a:blip>
          <a:srcRect l="31441" r="20434"/>
          <a:stretch/>
        </p:blipFill>
        <p:spPr>
          <a:xfrm>
            <a:off x="13765557" y="1568986"/>
            <a:ext cx="12873362" cy="13174302"/>
          </a:xfrm>
          <a:prstGeom prst="rect">
            <a:avLst/>
          </a:prstGeom>
        </p:spPr>
      </p:pic>
    </p:spTree>
    <p:extLst>
      <p:ext uri="{BB962C8B-B14F-4D97-AF65-F5344CB8AC3E}">
        <p14:creationId xmlns:p14="http://schemas.microsoft.com/office/powerpoint/2010/main" val="273278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980632" cy="16256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itle 1">
            <a:extLst>
              <a:ext uri="{FF2B5EF4-FFF2-40B4-BE49-F238E27FC236}">
                <a16:creationId xmlns:a16="http://schemas.microsoft.com/office/drawing/2014/main" id="{97B122C4-2B82-4ECF-BB89-55E0DC624965}"/>
              </a:ext>
            </a:extLst>
          </p:cNvPr>
          <p:cNvSpPr>
            <a:spLocks noGrp="1"/>
          </p:cNvSpPr>
          <p:nvPr>
            <p:ph type="title"/>
          </p:nvPr>
        </p:nvSpPr>
        <p:spPr>
          <a:xfrm>
            <a:off x="2695125" y="1444977"/>
            <a:ext cx="11341462" cy="3154584"/>
          </a:xfrm>
        </p:spPr>
        <p:txBody>
          <a:bodyPr>
            <a:normAutofit/>
          </a:bodyPr>
          <a:lstStyle/>
          <a:p>
            <a:r>
              <a:rPr lang="en-US" b="1"/>
              <a:t>Court Costs</a:t>
            </a:r>
          </a:p>
        </p:txBody>
      </p:sp>
      <p:sp>
        <p:nvSpPr>
          <p:cNvPr id="37" name="Content Placeholder 8">
            <a:extLst>
              <a:ext uri="{FF2B5EF4-FFF2-40B4-BE49-F238E27FC236}">
                <a16:creationId xmlns:a16="http://schemas.microsoft.com/office/drawing/2014/main" id="{06B47507-5B7B-44D3-A2E0-A71C35909BB0}"/>
              </a:ext>
            </a:extLst>
          </p:cNvPr>
          <p:cNvSpPr>
            <a:spLocks noGrp="1"/>
          </p:cNvSpPr>
          <p:nvPr>
            <p:ph idx="1"/>
          </p:nvPr>
        </p:nvSpPr>
        <p:spPr>
          <a:xfrm>
            <a:off x="2695125" y="5200834"/>
            <a:ext cx="10519533" cy="9264794"/>
          </a:xfrm>
        </p:spPr>
        <p:txBody>
          <a:bodyPr>
            <a:normAutofit/>
          </a:bodyPr>
          <a:lstStyle/>
          <a:p>
            <a:r>
              <a:rPr lang="en-US" sz="6000" dirty="0"/>
              <a:t>Court may waive costs with automatic AOC notice to affected entities </a:t>
            </a:r>
          </a:p>
          <a:p>
            <a:endParaRPr lang="en-US" sz="6000" dirty="0"/>
          </a:p>
          <a:p>
            <a:r>
              <a:rPr lang="en-US" sz="6000" dirty="0"/>
              <a:t>Trial court must make findings of fact and conclusions of law that waiver is supported by just cause</a:t>
            </a:r>
          </a:p>
          <a:p>
            <a:endParaRPr lang="en-US" sz="4700" dirty="0"/>
          </a:p>
        </p:txBody>
      </p:sp>
      <p:pic>
        <p:nvPicPr>
          <p:cNvPr id="5" name="Content Placeholder 4" descr="A picture containing graphical user interface&#10;&#10;Description automatically generated">
            <a:extLst>
              <a:ext uri="{FF2B5EF4-FFF2-40B4-BE49-F238E27FC236}">
                <a16:creationId xmlns:a16="http://schemas.microsoft.com/office/drawing/2014/main" id="{B4FC6763-84F7-4287-B622-BA689D3795D7}"/>
              </a:ext>
            </a:extLst>
          </p:cNvPr>
          <p:cNvPicPr>
            <a:picLocks noChangeAspect="1"/>
          </p:cNvPicPr>
          <p:nvPr/>
        </p:nvPicPr>
        <p:blipFill rotWithShape="1">
          <a:blip r:embed="rId2">
            <a:extLst>
              <a:ext uri="{28A0092B-C50C-407E-A947-70E740481C1C}">
                <a14:useLocalDpi xmlns:a14="http://schemas.microsoft.com/office/drawing/2010/main" val="0"/>
              </a:ext>
            </a:extLst>
          </a:blip>
          <a:srcRect l="31441" r="20434"/>
          <a:stretch/>
        </p:blipFill>
        <p:spPr>
          <a:xfrm>
            <a:off x="16309195" y="2408215"/>
            <a:ext cx="11229711" cy="11492226"/>
          </a:xfrm>
          <a:prstGeom prst="rect">
            <a:avLst/>
          </a:prstGeom>
        </p:spPr>
      </p:pic>
    </p:spTree>
    <p:extLst>
      <p:ext uri="{BB962C8B-B14F-4D97-AF65-F5344CB8AC3E}">
        <p14:creationId xmlns:p14="http://schemas.microsoft.com/office/powerpoint/2010/main" val="320313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0414" cy="16256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itle 1">
            <a:extLst>
              <a:ext uri="{FF2B5EF4-FFF2-40B4-BE49-F238E27FC236}">
                <a16:creationId xmlns:a16="http://schemas.microsoft.com/office/drawing/2014/main" id="{97B122C4-2B82-4ECF-BB89-55E0DC624965}"/>
              </a:ext>
            </a:extLst>
          </p:cNvPr>
          <p:cNvSpPr>
            <a:spLocks noGrp="1"/>
          </p:cNvSpPr>
          <p:nvPr>
            <p:ph type="title"/>
          </p:nvPr>
        </p:nvSpPr>
        <p:spPr>
          <a:xfrm>
            <a:off x="1986795" y="1444977"/>
            <a:ext cx="8863407" cy="3154582"/>
          </a:xfrm>
        </p:spPr>
        <p:txBody>
          <a:bodyPr>
            <a:normAutofit/>
          </a:bodyPr>
          <a:lstStyle/>
          <a:p>
            <a:r>
              <a:rPr lang="en-US" b="1"/>
              <a:t>Court Costs</a:t>
            </a:r>
          </a:p>
        </p:txBody>
      </p:sp>
      <p:sp>
        <p:nvSpPr>
          <p:cNvPr id="37" name="Content Placeholder 8">
            <a:extLst>
              <a:ext uri="{FF2B5EF4-FFF2-40B4-BE49-F238E27FC236}">
                <a16:creationId xmlns:a16="http://schemas.microsoft.com/office/drawing/2014/main" id="{06B47507-5B7B-44D3-A2E0-A71C35909BB0}"/>
              </a:ext>
            </a:extLst>
          </p:cNvPr>
          <p:cNvSpPr>
            <a:spLocks noGrp="1"/>
          </p:cNvSpPr>
          <p:nvPr>
            <p:ph idx="1"/>
          </p:nvPr>
        </p:nvSpPr>
        <p:spPr>
          <a:xfrm>
            <a:off x="1763403" y="4942703"/>
            <a:ext cx="8863407" cy="10799805"/>
          </a:xfrm>
        </p:spPr>
        <p:txBody>
          <a:bodyPr>
            <a:normAutofit/>
          </a:bodyPr>
          <a:lstStyle/>
          <a:p>
            <a:pPr>
              <a:defRPr/>
            </a:pPr>
            <a:r>
              <a:rPr lang="en-US" sz="6000" dirty="0">
                <a:latin typeface="Calibri" panose="020F0502020204030204"/>
              </a:rPr>
              <a:t>Probationary jail fees are not subject to notice and findings provision</a:t>
            </a:r>
          </a:p>
          <a:p>
            <a:pPr>
              <a:defRPr/>
            </a:pPr>
            <a:endParaRPr lang="en-US" sz="6000" dirty="0">
              <a:latin typeface="Calibri" panose="020F0502020204030204"/>
            </a:endParaRPr>
          </a:p>
          <a:p>
            <a:pPr>
              <a:defRPr/>
            </a:pPr>
            <a:r>
              <a:rPr lang="en-US" sz="6000" dirty="0">
                <a:latin typeface="Calibri" panose="020F0502020204030204"/>
              </a:rPr>
              <a:t>Lab and testifying lab expert fees may be waived or reduced</a:t>
            </a:r>
          </a:p>
          <a:p>
            <a:pPr>
              <a:defRPr/>
            </a:pPr>
            <a:endParaRPr lang="en-US" sz="6000" dirty="0">
              <a:latin typeface="Calibri" panose="020F0502020204030204"/>
            </a:endParaRPr>
          </a:p>
          <a:p>
            <a:pPr>
              <a:defRPr/>
            </a:pPr>
            <a:r>
              <a:rPr lang="en-US" sz="6000" dirty="0">
                <a:latin typeface="Calibri" panose="020F0502020204030204"/>
              </a:rPr>
              <a:t>Court also has </a:t>
            </a:r>
            <a:br>
              <a:rPr lang="en-US" sz="6000" dirty="0">
                <a:latin typeface="Calibri" panose="020F0502020204030204"/>
              </a:rPr>
            </a:br>
            <a:r>
              <a:rPr lang="en-US" sz="6000" dirty="0">
                <a:latin typeface="Calibri" panose="020F0502020204030204"/>
              </a:rPr>
              <a:t>discretion to</a:t>
            </a:r>
            <a:br>
              <a:rPr lang="en-US" sz="6000" dirty="0">
                <a:latin typeface="Calibri" panose="020F0502020204030204"/>
              </a:rPr>
            </a:br>
            <a:r>
              <a:rPr lang="en-US" sz="6000" u="sng" dirty="0">
                <a:latin typeface="Calibri" panose="020F0502020204030204"/>
              </a:rPr>
              <a:t>not</a:t>
            </a:r>
            <a:r>
              <a:rPr lang="en-US" sz="6000" dirty="0">
                <a:latin typeface="Calibri" panose="020F0502020204030204"/>
              </a:rPr>
              <a:t> impose these costs</a:t>
            </a:r>
          </a:p>
        </p:txBody>
      </p:sp>
      <p:pic>
        <p:nvPicPr>
          <p:cNvPr id="5" name="Content Placeholder 4" descr="A picture containing graphical user interface&#10;&#10;Description automatically generated">
            <a:extLst>
              <a:ext uri="{FF2B5EF4-FFF2-40B4-BE49-F238E27FC236}">
                <a16:creationId xmlns:a16="http://schemas.microsoft.com/office/drawing/2014/main" id="{B4FC6763-84F7-4287-B622-BA689D3795D7}"/>
              </a:ext>
            </a:extLst>
          </p:cNvPr>
          <p:cNvPicPr>
            <a:picLocks noChangeAspect="1"/>
          </p:cNvPicPr>
          <p:nvPr/>
        </p:nvPicPr>
        <p:blipFill rotWithShape="1">
          <a:blip r:embed="rId2">
            <a:extLst>
              <a:ext uri="{28A0092B-C50C-407E-A947-70E740481C1C}">
                <a14:useLocalDpi xmlns:a14="http://schemas.microsoft.com/office/drawing/2010/main" val="0"/>
              </a:ext>
            </a:extLst>
          </a:blip>
          <a:srcRect l="31441" r="20434"/>
          <a:stretch/>
        </p:blipFill>
        <p:spPr>
          <a:xfrm>
            <a:off x="13765557" y="1568986"/>
            <a:ext cx="12873362" cy="13174302"/>
          </a:xfrm>
          <a:prstGeom prst="rect">
            <a:avLst/>
          </a:prstGeom>
        </p:spPr>
      </p:pic>
    </p:spTree>
    <p:extLst>
      <p:ext uri="{BB962C8B-B14F-4D97-AF65-F5344CB8AC3E}">
        <p14:creationId xmlns:p14="http://schemas.microsoft.com/office/powerpoint/2010/main" val="3049968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2" y="0"/>
            <a:ext cx="28891625" cy="162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62180" cy="16256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84890" cy="16256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1CB3740-DFFB-4F45-884E-F3944082E61A}"/>
              </a:ext>
            </a:extLst>
          </p:cNvPr>
          <p:cNvSpPr>
            <a:spLocks noGrp="1"/>
          </p:cNvSpPr>
          <p:nvPr>
            <p:ph type="title"/>
          </p:nvPr>
        </p:nvSpPr>
        <p:spPr>
          <a:xfrm>
            <a:off x="1907324" y="1517226"/>
            <a:ext cx="7781015" cy="12462934"/>
          </a:xfrm>
        </p:spPr>
        <p:txBody>
          <a:bodyPr>
            <a:normAutofit/>
          </a:bodyPr>
          <a:lstStyle/>
          <a:p>
            <a:r>
              <a:rPr lang="en-US" b="1" dirty="0">
                <a:solidFill>
                  <a:schemeClr val="bg1"/>
                </a:solidFill>
              </a:rPr>
              <a:t>Other Court-Imposed Fees</a:t>
            </a:r>
          </a:p>
        </p:txBody>
      </p:sp>
      <p:sp>
        <p:nvSpPr>
          <p:cNvPr id="3" name="Content Placeholder 2">
            <a:extLst>
              <a:ext uri="{FF2B5EF4-FFF2-40B4-BE49-F238E27FC236}">
                <a16:creationId xmlns:a16="http://schemas.microsoft.com/office/drawing/2014/main" id="{98E99E41-A8E4-4CE2-A15D-4B9650FB8085}"/>
              </a:ext>
            </a:extLst>
          </p:cNvPr>
          <p:cNvSpPr>
            <a:spLocks noGrp="1"/>
          </p:cNvSpPr>
          <p:nvPr>
            <p:ph idx="1"/>
          </p:nvPr>
        </p:nvSpPr>
        <p:spPr>
          <a:xfrm>
            <a:off x="12701044" y="1517229"/>
            <a:ext cx="14280313" cy="12462933"/>
          </a:xfrm>
        </p:spPr>
        <p:txBody>
          <a:bodyPr anchor="ctr">
            <a:normAutofit fontScale="85000" lnSpcReduction="10000"/>
          </a:bodyPr>
          <a:lstStyle/>
          <a:p>
            <a:r>
              <a:rPr lang="en-US" sz="7800" dirty="0"/>
              <a:t>Per G.S. 15A-1343, a defendant may be exempted from paying probation supervision and electronic house arrest fees for good cause </a:t>
            </a:r>
          </a:p>
          <a:p>
            <a:endParaRPr lang="en-US" sz="7800" dirty="0"/>
          </a:p>
          <a:p>
            <a:r>
              <a:rPr lang="en-US" sz="7800" dirty="0"/>
              <a:t>No notice or findings required</a:t>
            </a:r>
          </a:p>
          <a:p>
            <a:endParaRPr lang="en-US" sz="7800" dirty="0"/>
          </a:p>
          <a:p>
            <a:r>
              <a:rPr lang="en-US" sz="7800" dirty="0"/>
              <a:t>A defendant may also be exempted from paying satellite-based monitoring fees without notice or findings</a:t>
            </a:r>
          </a:p>
          <a:p>
            <a:endParaRPr lang="en-US" sz="7800" dirty="0"/>
          </a:p>
          <a:p>
            <a:r>
              <a:rPr lang="en-US" sz="7800" dirty="0"/>
              <a:t>No authority to waive community service fee in G.S. 143B-708</a:t>
            </a:r>
          </a:p>
          <a:p>
            <a:endParaRPr lang="en-US" sz="4400" dirty="0"/>
          </a:p>
        </p:txBody>
      </p:sp>
    </p:spTree>
    <p:extLst>
      <p:ext uri="{BB962C8B-B14F-4D97-AF65-F5344CB8AC3E}">
        <p14:creationId xmlns:p14="http://schemas.microsoft.com/office/powerpoint/2010/main" val="143271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2FF36921-F24E-4186-8021-008134E45069}"/>
              </a:ext>
            </a:extLst>
          </p:cNvPr>
          <p:cNvSpPr>
            <a:spLocks noGrp="1"/>
          </p:cNvSpPr>
          <p:nvPr>
            <p:ph idx="1"/>
          </p:nvPr>
        </p:nvSpPr>
        <p:spPr>
          <a:xfrm>
            <a:off x="1147739" y="3637729"/>
            <a:ext cx="8309116" cy="8972845"/>
          </a:xfrm>
        </p:spPr>
        <p:txBody>
          <a:bodyPr>
            <a:normAutofit lnSpcReduction="10000"/>
          </a:bodyPr>
          <a:lstStyle/>
          <a:p>
            <a:r>
              <a:rPr lang="en-US" sz="6000" dirty="0"/>
              <a:t>Over 650,000 North Carolinians carry debt stemming from a criminal case (1 out of 12 adults)</a:t>
            </a:r>
          </a:p>
          <a:p>
            <a:endParaRPr lang="en-US" sz="6000" dirty="0"/>
          </a:p>
          <a:p>
            <a:r>
              <a:rPr lang="en-US" sz="6000" dirty="0"/>
              <a:t>Over 1.2 million suspended driver’s licenses for Failure to Appear and Failure to Comply</a:t>
            </a:r>
          </a:p>
          <a:p>
            <a:endParaRPr lang="en-US" sz="4700" dirty="0"/>
          </a:p>
          <a:p>
            <a:endParaRPr lang="en-US" sz="4700" dirty="0"/>
          </a:p>
        </p:txBody>
      </p:sp>
      <p:sp>
        <p:nvSpPr>
          <p:cNvPr id="34" name="Rectangle 3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96012" y="0"/>
            <a:ext cx="17902837" cy="16256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44741" y="1322154"/>
            <a:ext cx="15606370" cy="1360399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ext&#10;&#10;Description automatically generated">
            <a:extLst>
              <a:ext uri="{FF2B5EF4-FFF2-40B4-BE49-F238E27FC236}">
                <a16:creationId xmlns:a16="http://schemas.microsoft.com/office/drawing/2014/main" id="{4AB8B8D6-2BDC-485A-8D79-AD889005D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3582" y="4343213"/>
            <a:ext cx="14267695" cy="7561878"/>
          </a:xfrm>
          <a:prstGeom prst="rect">
            <a:avLst/>
          </a:prstGeom>
          <a:effectLst/>
        </p:spPr>
      </p:pic>
    </p:spTree>
    <p:extLst>
      <p:ext uri="{BB962C8B-B14F-4D97-AF65-F5344CB8AC3E}">
        <p14:creationId xmlns:p14="http://schemas.microsoft.com/office/powerpoint/2010/main" val="11364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00414" cy="16256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949238-27B3-44EE-B99C-A29292C457CC}"/>
              </a:ext>
            </a:extLst>
          </p:cNvPr>
          <p:cNvSpPr>
            <a:spLocks noGrp="1"/>
          </p:cNvSpPr>
          <p:nvPr>
            <p:ph type="title"/>
          </p:nvPr>
        </p:nvSpPr>
        <p:spPr>
          <a:xfrm>
            <a:off x="1986795" y="1444977"/>
            <a:ext cx="8863407" cy="3154582"/>
          </a:xfrm>
        </p:spPr>
        <p:txBody>
          <a:bodyPr vert="horz" lIns="91440" tIns="45720" rIns="91440" bIns="45720" rtlCol="0">
            <a:normAutofit/>
          </a:bodyPr>
          <a:lstStyle/>
          <a:p>
            <a:pPr defTabSz="685800"/>
            <a:r>
              <a:rPr lang="en-US" b="1" dirty="0"/>
              <a:t>Attorney Fees</a:t>
            </a:r>
          </a:p>
        </p:txBody>
      </p:sp>
      <p:sp>
        <p:nvSpPr>
          <p:cNvPr id="4" name="Content Placeholder 3">
            <a:extLst>
              <a:ext uri="{FF2B5EF4-FFF2-40B4-BE49-F238E27FC236}">
                <a16:creationId xmlns:a16="http://schemas.microsoft.com/office/drawing/2014/main" id="{2812BBE6-D724-4ACB-B01E-76DEAD50F7AB}"/>
              </a:ext>
            </a:extLst>
          </p:cNvPr>
          <p:cNvSpPr>
            <a:spLocks noGrp="1"/>
          </p:cNvSpPr>
          <p:nvPr>
            <p:ph idx="1"/>
          </p:nvPr>
        </p:nvSpPr>
        <p:spPr>
          <a:xfrm>
            <a:off x="1303733" y="5200834"/>
            <a:ext cx="8863407" cy="9264796"/>
          </a:xfrm>
        </p:spPr>
        <p:txBody>
          <a:bodyPr>
            <a:normAutofit/>
          </a:bodyPr>
          <a:lstStyle/>
          <a:p>
            <a:endParaRPr lang="en-US" sz="4700" dirty="0"/>
          </a:p>
          <a:p>
            <a:r>
              <a:rPr lang="en-US" sz="5400" dirty="0"/>
              <a:t>Determined by IDS rules per G.S. 7A-455(b)</a:t>
            </a:r>
          </a:p>
          <a:p>
            <a:endParaRPr lang="en-US" sz="5400" dirty="0"/>
          </a:p>
          <a:p>
            <a:r>
              <a:rPr lang="en-US" sz="5400" dirty="0"/>
              <a:t>$75.00 attorney appointment fee is mandatory and cannot be remitted, waived, or reduced by the court per</a:t>
            </a:r>
            <a:r>
              <a:rPr lang="en-US" sz="5400" i="1" dirty="0"/>
              <a:t> </a:t>
            </a:r>
            <a:r>
              <a:rPr lang="en-US" sz="5400" dirty="0"/>
              <a:t>G.S. 7A-455.1(b)</a:t>
            </a:r>
          </a:p>
        </p:txBody>
      </p:sp>
      <p:pic>
        <p:nvPicPr>
          <p:cNvPr id="6" name="Picture 5" descr="A vintage weighing scales">
            <a:extLst>
              <a:ext uri="{FF2B5EF4-FFF2-40B4-BE49-F238E27FC236}">
                <a16:creationId xmlns:a16="http://schemas.microsoft.com/office/drawing/2014/main" id="{E5C35DA4-1377-49F7-96EA-81ED796758BE}"/>
              </a:ext>
            </a:extLst>
          </p:cNvPr>
          <p:cNvPicPr>
            <a:picLocks noChangeAspect="1"/>
          </p:cNvPicPr>
          <p:nvPr/>
        </p:nvPicPr>
        <p:blipFill rotWithShape="1">
          <a:blip r:embed="rId2"/>
          <a:srcRect t="3534" r="-1" b="28241"/>
          <a:stretch/>
        </p:blipFill>
        <p:spPr>
          <a:xfrm>
            <a:off x="13757434" y="1568986"/>
            <a:ext cx="12889607" cy="13174302"/>
          </a:xfrm>
          <a:prstGeom prst="rect">
            <a:avLst/>
          </a:prstGeom>
        </p:spPr>
      </p:pic>
    </p:spTree>
    <p:extLst>
      <p:ext uri="{BB962C8B-B14F-4D97-AF65-F5344CB8AC3E}">
        <p14:creationId xmlns:p14="http://schemas.microsoft.com/office/powerpoint/2010/main" val="305654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0"/>
            <a:ext cx="28898845" cy="5143777"/>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158806" y="0"/>
            <a:ext cx="9711671" cy="5145270"/>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76734" y="-11875305"/>
            <a:ext cx="5145384" cy="2889885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80844E-8850-4507-9B69-8141AE621A19}"/>
              </a:ext>
            </a:extLst>
          </p:cNvPr>
          <p:cNvSpPr>
            <a:spLocks noGrp="1"/>
          </p:cNvSpPr>
          <p:nvPr>
            <p:ph type="title"/>
          </p:nvPr>
        </p:nvSpPr>
        <p:spPr>
          <a:xfrm>
            <a:off x="3279479" y="826939"/>
            <a:ext cx="23034960" cy="3736761"/>
          </a:xfrm>
        </p:spPr>
        <p:txBody>
          <a:bodyPr vert="horz" lIns="91440" tIns="45720" rIns="91440" bIns="45720" rtlCol="0" anchor="ctr">
            <a:normAutofit/>
          </a:bodyPr>
          <a:lstStyle/>
          <a:p>
            <a:pPr defTabSz="914400"/>
            <a:r>
              <a:rPr lang="en-US" sz="9500" b="1" kern="1200" dirty="0">
                <a:solidFill>
                  <a:srgbClr val="FFFFFF"/>
                </a:solidFill>
                <a:latin typeface="+mj-lt"/>
                <a:ea typeface="+mj-ea"/>
                <a:cs typeface="+mj-cs"/>
              </a:rPr>
              <a:t>Practical Advice for Defenders Before Hearing</a:t>
            </a:r>
          </a:p>
        </p:txBody>
      </p:sp>
      <p:graphicFrame>
        <p:nvGraphicFramePr>
          <p:cNvPr id="5" name="Content Placeholder 2">
            <a:extLst>
              <a:ext uri="{FF2B5EF4-FFF2-40B4-BE49-F238E27FC236}">
                <a16:creationId xmlns:a16="http://schemas.microsoft.com/office/drawing/2014/main" id="{80BB87F1-8DF9-44D0-8070-5A19AA919BC6}"/>
              </a:ext>
            </a:extLst>
          </p:cNvPr>
          <p:cNvGraphicFramePr>
            <a:graphicFrameLocks noGrp="1"/>
          </p:cNvGraphicFramePr>
          <p:nvPr>
            <p:ph idx="1"/>
            <p:extLst>
              <p:ext uri="{D42A27DB-BD31-4B8C-83A1-F6EECF244321}">
                <p14:modId xmlns:p14="http://schemas.microsoft.com/office/powerpoint/2010/main" val="794858030"/>
              </p:ext>
            </p:extLst>
          </p:nvPr>
        </p:nvGraphicFramePr>
        <p:xfrm>
          <a:off x="1526613" y="6200839"/>
          <a:ext cx="25902370" cy="874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5353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0"/>
            <a:ext cx="28898845" cy="5143777"/>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158806" y="0"/>
            <a:ext cx="9711671" cy="5145270"/>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76734" y="-11875305"/>
            <a:ext cx="5145384" cy="2889885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80844E-8850-4507-9B69-8141AE621A19}"/>
              </a:ext>
            </a:extLst>
          </p:cNvPr>
          <p:cNvSpPr>
            <a:spLocks noGrp="1"/>
          </p:cNvSpPr>
          <p:nvPr>
            <p:ph type="title"/>
          </p:nvPr>
        </p:nvSpPr>
        <p:spPr>
          <a:xfrm>
            <a:off x="3279479" y="826939"/>
            <a:ext cx="23034960" cy="3736761"/>
          </a:xfrm>
        </p:spPr>
        <p:txBody>
          <a:bodyPr anchor="ctr">
            <a:normAutofit/>
          </a:bodyPr>
          <a:lstStyle/>
          <a:p>
            <a:r>
              <a:rPr lang="en-US" sz="9500" b="1" dirty="0">
                <a:solidFill>
                  <a:srgbClr val="FFFFFF"/>
                </a:solidFill>
              </a:rPr>
              <a:t>Practical Advice for Defenders at Hearing</a:t>
            </a:r>
          </a:p>
        </p:txBody>
      </p:sp>
      <p:graphicFrame>
        <p:nvGraphicFramePr>
          <p:cNvPr id="5" name="Content Placeholder 2">
            <a:extLst>
              <a:ext uri="{FF2B5EF4-FFF2-40B4-BE49-F238E27FC236}">
                <a16:creationId xmlns:a16="http://schemas.microsoft.com/office/drawing/2014/main" id="{80BB87F1-8DF9-44D0-8070-5A19AA919BC6}"/>
              </a:ext>
            </a:extLst>
          </p:cNvPr>
          <p:cNvGraphicFramePr>
            <a:graphicFrameLocks noGrp="1"/>
          </p:cNvGraphicFramePr>
          <p:nvPr>
            <p:ph idx="1"/>
            <p:extLst>
              <p:ext uri="{D42A27DB-BD31-4B8C-83A1-F6EECF244321}">
                <p14:modId xmlns:p14="http://schemas.microsoft.com/office/powerpoint/2010/main" val="2330750574"/>
              </p:ext>
            </p:extLst>
          </p:nvPr>
        </p:nvGraphicFramePr>
        <p:xfrm>
          <a:off x="1526613" y="6200839"/>
          <a:ext cx="25902370" cy="8745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662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750D282-F82F-4CD2-8E80-2E933A912BF3}"/>
              </a:ext>
            </a:extLst>
          </p:cNvPr>
          <p:cNvPicPr>
            <a:picLocks noChangeAspect="1"/>
          </p:cNvPicPr>
          <p:nvPr/>
        </p:nvPicPr>
        <p:blipFill rotWithShape="1">
          <a:blip r:embed="rId2">
            <a:alphaModFix amt="35000"/>
          </a:blip>
          <a:srcRect t="5646" b="10082"/>
          <a:stretch/>
        </p:blipFill>
        <p:spPr>
          <a:xfrm>
            <a:off x="20" y="10"/>
            <a:ext cx="28898829" cy="16255990"/>
          </a:xfrm>
          <a:prstGeom prst="rect">
            <a:avLst/>
          </a:prstGeom>
        </p:spPr>
      </p:pic>
      <p:sp>
        <p:nvSpPr>
          <p:cNvPr id="2" name="Title 1">
            <a:extLst>
              <a:ext uri="{FF2B5EF4-FFF2-40B4-BE49-F238E27FC236}">
                <a16:creationId xmlns:a16="http://schemas.microsoft.com/office/drawing/2014/main" id="{3DBB74E6-71D6-4011-90AB-41AD08ACC1B4}"/>
              </a:ext>
            </a:extLst>
          </p:cNvPr>
          <p:cNvSpPr>
            <a:spLocks noGrp="1"/>
          </p:cNvSpPr>
          <p:nvPr>
            <p:ph type="title"/>
          </p:nvPr>
        </p:nvSpPr>
        <p:spPr>
          <a:xfrm>
            <a:off x="1986795" y="865481"/>
            <a:ext cx="24925259" cy="3142075"/>
          </a:xfrm>
        </p:spPr>
        <p:txBody>
          <a:bodyPr>
            <a:normAutofit/>
          </a:bodyPr>
          <a:lstStyle/>
          <a:p>
            <a:r>
              <a:rPr lang="en-US" b="1">
                <a:solidFill>
                  <a:srgbClr val="FFFFFF"/>
                </a:solidFill>
              </a:rPr>
              <a:t>Practical Advice for Judges</a:t>
            </a:r>
          </a:p>
        </p:txBody>
      </p:sp>
      <p:graphicFrame>
        <p:nvGraphicFramePr>
          <p:cNvPr id="5" name="Content Placeholder 2">
            <a:extLst>
              <a:ext uri="{FF2B5EF4-FFF2-40B4-BE49-F238E27FC236}">
                <a16:creationId xmlns:a16="http://schemas.microsoft.com/office/drawing/2014/main" id="{83027257-742B-4F42-B516-2AAA4544C7F6}"/>
              </a:ext>
            </a:extLst>
          </p:cNvPr>
          <p:cNvGraphicFramePr>
            <a:graphicFrameLocks noGrp="1"/>
          </p:cNvGraphicFramePr>
          <p:nvPr>
            <p:ph idx="1"/>
            <p:extLst>
              <p:ext uri="{D42A27DB-BD31-4B8C-83A1-F6EECF244321}">
                <p14:modId xmlns:p14="http://schemas.microsoft.com/office/powerpoint/2010/main" val="2940334109"/>
              </p:ext>
            </p:extLst>
          </p:nvPr>
        </p:nvGraphicFramePr>
        <p:xfrm>
          <a:off x="1986795" y="4327407"/>
          <a:ext cx="24925259" cy="1031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759038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Flowchart: Document 24">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2674" y="0"/>
            <a:ext cx="7698834" cy="806026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87F1564-7EA0-4134-AA69-7CFA314F256E}"/>
              </a:ext>
            </a:extLst>
          </p:cNvPr>
          <p:cNvSpPr txBox="1"/>
          <p:nvPr/>
        </p:nvSpPr>
        <p:spPr>
          <a:xfrm>
            <a:off x="1986795" y="405717"/>
            <a:ext cx="6732119" cy="562049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600" b="1" kern="1200">
                <a:solidFill>
                  <a:srgbClr val="FFFFFF"/>
                </a:solidFill>
                <a:latin typeface="+mj-lt"/>
                <a:ea typeface="+mj-ea"/>
                <a:cs typeface="+mj-cs"/>
              </a:rPr>
              <a:t>Authority to Grant Relief from Monetary Obligations</a:t>
            </a:r>
          </a:p>
          <a:p>
            <a:pPr defTabSz="914400">
              <a:lnSpc>
                <a:spcPct val="90000"/>
              </a:lnSpc>
              <a:spcBef>
                <a:spcPct val="0"/>
              </a:spcBef>
              <a:spcAft>
                <a:spcPts val="600"/>
              </a:spcAft>
            </a:pPr>
            <a:r>
              <a:rPr lang="en-US" sz="7600" b="1" kern="1200">
                <a:solidFill>
                  <a:srgbClr val="FFFFFF"/>
                </a:solidFill>
                <a:latin typeface="+mj-lt"/>
                <a:ea typeface="+mj-ea"/>
                <a:cs typeface="+mj-cs"/>
              </a:rPr>
              <a:t>AT SENTENCING </a:t>
            </a:r>
          </a:p>
        </p:txBody>
      </p:sp>
      <p:graphicFrame>
        <p:nvGraphicFramePr>
          <p:cNvPr id="18" name="Table 18">
            <a:extLst>
              <a:ext uri="{FF2B5EF4-FFF2-40B4-BE49-F238E27FC236}">
                <a16:creationId xmlns:a16="http://schemas.microsoft.com/office/drawing/2014/main" id="{19158C13-F2BF-42E4-936F-1AF1FAC88917}"/>
              </a:ext>
            </a:extLst>
          </p:cNvPr>
          <p:cNvGraphicFramePr>
            <a:graphicFrameLocks noGrp="1"/>
          </p:cNvGraphicFramePr>
          <p:nvPr>
            <p:extLst>
              <p:ext uri="{D42A27DB-BD31-4B8C-83A1-F6EECF244321}">
                <p14:modId xmlns:p14="http://schemas.microsoft.com/office/powerpoint/2010/main" val="936045387"/>
              </p:ext>
            </p:extLst>
          </p:nvPr>
        </p:nvGraphicFramePr>
        <p:xfrm>
          <a:off x="9974116" y="1731475"/>
          <a:ext cx="17415959" cy="12795365"/>
        </p:xfrm>
        <a:graphic>
          <a:graphicData uri="http://schemas.openxmlformats.org/drawingml/2006/table">
            <a:tbl>
              <a:tblPr firstRow="1" bandRow="1">
                <a:tableStyleId>{5940675A-B579-460E-94D1-54222C63F5DA}</a:tableStyleId>
              </a:tblPr>
              <a:tblGrid>
                <a:gridCol w="2835011">
                  <a:extLst>
                    <a:ext uri="{9D8B030D-6E8A-4147-A177-3AD203B41FA5}">
                      <a16:colId xmlns:a16="http://schemas.microsoft.com/office/drawing/2014/main" val="3477458318"/>
                    </a:ext>
                  </a:extLst>
                </a:gridCol>
                <a:gridCol w="14580948">
                  <a:extLst>
                    <a:ext uri="{9D8B030D-6E8A-4147-A177-3AD203B41FA5}">
                      <a16:colId xmlns:a16="http://schemas.microsoft.com/office/drawing/2014/main" val="1749236144"/>
                    </a:ext>
                  </a:extLst>
                </a:gridCol>
              </a:tblGrid>
              <a:tr h="4343445">
                <a:tc>
                  <a:txBody>
                    <a:bodyPr/>
                    <a:lstStyle/>
                    <a:p>
                      <a:pPr algn="ctr"/>
                      <a:r>
                        <a:rPr lang="en-US" sz="2700" b="1"/>
                        <a:t>Restitution</a:t>
                      </a:r>
                    </a:p>
                  </a:txBody>
                  <a:tcPr marL="105562" marR="105562" marT="52781" marB="52781" anchor="ctr"/>
                </a:tc>
                <a:tc>
                  <a:txBody>
                    <a:bodyPr/>
                    <a:lstStyle/>
                    <a:p>
                      <a:r>
                        <a:rPr lang="en-US" sz="1700" b="1"/>
                        <a:t>The court must consider ability to pay. </a:t>
                      </a:r>
                      <a:r>
                        <a:rPr lang="en-US" sz="1700"/>
                        <a:t>Under G.S. 15A-1340.36, in determining the restitution amount, the court shall take into consideration the resources of the defendant including: </a:t>
                      </a:r>
                    </a:p>
                    <a:p>
                      <a:pPr marL="742950" lvl="1" indent="-285750">
                        <a:buFont typeface="Arial" panose="020B0604020202020204" pitchFamily="34" charset="0"/>
                        <a:buChar char="•"/>
                      </a:pPr>
                      <a:r>
                        <a:rPr lang="en-US" sz="1700"/>
                        <a:t>Real property</a:t>
                      </a:r>
                    </a:p>
                    <a:p>
                      <a:pPr marL="742950" lvl="1" indent="-285750">
                        <a:buFont typeface="Arial" panose="020B0604020202020204" pitchFamily="34" charset="0"/>
                        <a:buChar char="•"/>
                      </a:pPr>
                      <a:r>
                        <a:rPr lang="en-US" sz="1700"/>
                        <a:t>Personal property</a:t>
                      </a:r>
                    </a:p>
                    <a:p>
                      <a:pPr marL="742950" lvl="1" indent="-285750">
                        <a:buFont typeface="Arial" panose="020B0604020202020204" pitchFamily="34" charset="0"/>
                        <a:buChar char="•"/>
                      </a:pPr>
                      <a:r>
                        <a:rPr lang="en-US" sz="1700"/>
                        <a:t>Income derived from property</a:t>
                      </a:r>
                    </a:p>
                    <a:p>
                      <a:pPr marL="742950" lvl="1" indent="-285750">
                        <a:buFont typeface="Arial" panose="020B0604020202020204" pitchFamily="34" charset="0"/>
                        <a:buChar char="•"/>
                      </a:pPr>
                      <a:r>
                        <a:rPr lang="en-US" sz="1700"/>
                        <a:t>Ability to earn</a:t>
                      </a:r>
                    </a:p>
                    <a:p>
                      <a:pPr marL="742950" lvl="1" indent="-285750">
                        <a:buFont typeface="Arial" panose="020B0604020202020204" pitchFamily="34" charset="0"/>
                        <a:buChar char="•"/>
                      </a:pPr>
                      <a:r>
                        <a:rPr lang="en-US" sz="1700"/>
                        <a:t>Obligation to support dependents</a:t>
                      </a:r>
                    </a:p>
                    <a:p>
                      <a:pPr marL="742950" lvl="1" indent="-285750">
                        <a:buFont typeface="Arial" panose="020B0604020202020204" pitchFamily="34" charset="0"/>
                        <a:buChar char="•"/>
                      </a:pPr>
                      <a:r>
                        <a:rPr lang="en-US" sz="1700"/>
                        <a:t>Any other matters that pertain to the defendant’s ability to make restitution</a:t>
                      </a:r>
                    </a:p>
                    <a:p>
                      <a:r>
                        <a:rPr lang="en-US" sz="1700" b="1"/>
                        <a:t>TO GRANT RELIEF: Don’t impose or order partial</a:t>
                      </a:r>
                    </a:p>
                    <a:p>
                      <a:pPr marL="285750" indent="-285750">
                        <a:buFont typeface="Wingdings" panose="05000000000000000000" pitchFamily="2" charset="2"/>
                        <a:buChar char="q"/>
                      </a:pPr>
                      <a:r>
                        <a:rPr lang="en-US" sz="1700" b="1"/>
                        <a:t>Non-imposition. </a:t>
                      </a:r>
                      <a:r>
                        <a:rPr lang="en-US" sz="1700" b="0"/>
                        <a:t>In cases not covered under the CVRA, restitution is discretionary. G.S. 15A-1340.34(c). In CVRA cases, the court shall require restitution, G.S. 15A-1340.34(b), although it may require partial restitution as described immediately below. </a:t>
                      </a:r>
                      <a:endParaRPr lang="en-US" sz="1700" b="1"/>
                    </a:p>
                    <a:p>
                      <a:pPr marL="285750" indent="-285750">
                        <a:buFont typeface="Wingdings" panose="05000000000000000000" pitchFamily="2" charset="2"/>
                        <a:buChar char="q"/>
                      </a:pPr>
                      <a:r>
                        <a:rPr lang="en-US" sz="1700" b="1"/>
                        <a:t>Order partial restitution. </a:t>
                      </a:r>
                      <a:r>
                        <a:rPr lang="en-US" sz="1700"/>
                        <a:t>The court may order partial restitution when it appears that the damage or loss caused by the offense is greater than that which the defendant is able to pay. If the court orders partial restitution, it shall state on the record the reasons for doing so.</a:t>
                      </a:r>
                    </a:p>
                    <a:p>
                      <a:pPr marL="285750" indent="-285750">
                        <a:buFont typeface="Wingdings" panose="05000000000000000000" pitchFamily="2" charset="2"/>
                        <a:buChar char="q"/>
                      </a:pPr>
                      <a:r>
                        <a:rPr lang="en-US" sz="1700" b="1"/>
                        <a:t>Civil Judgment. </a:t>
                      </a:r>
                      <a:r>
                        <a:rPr lang="en-US" sz="1700"/>
                        <a:t>In cases covered under the CVRA, restitution to a victim in excess of $250 may be enforced like a civil judgment. If the defendant receives probation, the order is not enforceable until a judge finds, upon terminating or revoking probation, that restitution in a sum certain remains due and payable. G.S. 15A-1340.38. Use form AOC-CR-611.</a:t>
                      </a:r>
                    </a:p>
                  </a:txBody>
                  <a:tcPr marL="105562" marR="105562" marT="52781" marB="52781"/>
                </a:tc>
                <a:extLst>
                  <a:ext uri="{0D108BD9-81ED-4DB2-BD59-A6C34878D82A}">
                    <a16:rowId xmlns:a16="http://schemas.microsoft.com/office/drawing/2014/main" val="3239187172"/>
                  </a:ext>
                </a:extLst>
              </a:tr>
              <a:tr h="224418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2700" b="1"/>
                        <a:t>Fines</a:t>
                      </a:r>
                    </a:p>
                  </a:txBody>
                  <a:tcPr marL="105562" marR="105562" marT="52781" marB="52781" anchor="ctr"/>
                </a:tc>
                <a:tc>
                  <a:txBody>
                    <a:bodyPr/>
                    <a:lstStyle/>
                    <a:p>
                      <a:r>
                        <a:rPr lang="en-US" sz="1700" b="1"/>
                        <a:t>The court should consider ability to pay.</a:t>
                      </a:r>
                      <a:r>
                        <a:rPr lang="en-US" sz="1700"/>
                        <a:t> In determining the method of payment of a fine, the court should consider the burden the payment will impose in view of the financial resources of the defendant. G.S. 15A-1362.</a:t>
                      </a:r>
                    </a:p>
                    <a:p>
                      <a:r>
                        <a:rPr lang="en-US" sz="1700" b="1"/>
                        <a:t>TO GRANT RELIEF: Don’t impose</a:t>
                      </a:r>
                    </a:p>
                    <a:p>
                      <a:pPr marL="285750" indent="-285750">
                        <a:buFont typeface="Wingdings" panose="05000000000000000000" pitchFamily="2" charset="2"/>
                        <a:buChar char="q"/>
                      </a:pPr>
                      <a:r>
                        <a:rPr lang="en-US" sz="1700" b="1"/>
                        <a:t>Non-imposition. </a:t>
                      </a:r>
                      <a:r>
                        <a:rPr lang="en-US" sz="1700"/>
                        <a:t>A fine need not be “waived.” Rather, it is part of the sentence that a judge generally may, in his or her discretion, choose not to impose, without any requirement of findings or notice. </a:t>
                      </a:r>
                    </a:p>
                    <a:p>
                      <a:pPr marL="285750" indent="-285750">
                        <a:buFont typeface="Wingdings" panose="05000000000000000000" pitchFamily="2" charset="2"/>
                        <a:buChar char="q"/>
                      </a:pPr>
                      <a:r>
                        <a:rPr lang="en-US" sz="1700" b="1"/>
                        <a:t>Excessive fines. </a:t>
                      </a:r>
                      <a:r>
                        <a:rPr lang="en-US" sz="1700"/>
                        <a:t>If a statute calls for a particular fine as a mandatory component of a sentence the judge should impose it unless he or she determines that it would violate the constitutional prohibition against excessive fines. N.C. Const. Art. I § 27; State v. Zubiena, 251 N.C. App. 477 (2016) ($1,000 fine not excessive). </a:t>
                      </a:r>
                    </a:p>
                  </a:txBody>
                  <a:tcPr marL="105562" marR="105562" marT="52781" marB="52781"/>
                </a:tc>
                <a:extLst>
                  <a:ext uri="{0D108BD9-81ED-4DB2-BD59-A6C34878D82A}">
                    <a16:rowId xmlns:a16="http://schemas.microsoft.com/office/drawing/2014/main" val="1537981561"/>
                  </a:ext>
                </a:extLst>
              </a:tr>
              <a:tr h="3293814">
                <a:tc>
                  <a:txBody>
                    <a:bodyPr/>
                    <a:lstStyle/>
                    <a:p>
                      <a:pPr algn="ctr"/>
                      <a:r>
                        <a:rPr lang="en-US" sz="2700" b="1"/>
                        <a:t>Costs</a:t>
                      </a:r>
                    </a:p>
                  </a:txBody>
                  <a:tcPr marL="105562" marR="105562" marT="52781" marB="52781" anchor="ctr"/>
                </a:tc>
                <a:tc>
                  <a:txBody>
                    <a:bodyPr/>
                    <a:lstStyle/>
                    <a:p>
                      <a:r>
                        <a:rPr lang="en-US" sz="1700" b="1"/>
                        <a:t>Remember: One set of costs. </a:t>
                      </a:r>
                      <a:r>
                        <a:rPr lang="en-US" sz="1700"/>
                        <a:t>The court should impose only one set of costs for all charges stemming from the same underlying incident that are adjudicated together. State v. Rieger, 267 N.C. App. 647 (2019).</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700" b="1"/>
                        <a:t>TO GRANT RELIEF: Waive or reduce</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Waiver. </a:t>
                      </a:r>
                      <a:r>
                        <a:rPr lang="en-US" sz="1700"/>
                        <a:t>The court may waive costs upon entry of a written order, supported by findings of fact and conclusions of law, that there is just cause to do so. Before waiving costs the court must provide notice by first-class mail to directly affected government entities of the date and time of the hearing and the right to be heard make objection at least 15 days prior to the hearing. The AOC provides statewide monthly notice to all potentially affected government entities, which may satisfy this requirement. It is error for a judge to operate under the impression that he or she has no discretion to waive costs. State v. Patterson, 223 N.C. App. 180 (2012). </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Exception for probationary jail fees. </a:t>
                      </a:r>
                      <a:r>
                        <a:rPr lang="en-US" sz="1700"/>
                        <a:t>The $40/day jail fee for split sentences and other probationary confinement applies only when the court specifically imposes it; no findings or notice are required when the court chooses not to impose that fee. G.S. 7A-313. Note, however, that the $10/day fee for pretrial jail confinement is a cost that applies unless waived as described above.</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Reduction. </a:t>
                      </a:r>
                      <a:r>
                        <a:rPr lang="en-US" sz="1700"/>
                        <a:t>If not waived, the state and local lab or hospital fee ($600) and testifying lab expert fee ($600) may, in the alternative, be reduced. </a:t>
                      </a:r>
                      <a:endParaRPr lang="en-US" sz="1700" b="1"/>
                    </a:p>
                  </a:txBody>
                  <a:tcPr marL="105562" marR="105562" marT="52781" marB="52781"/>
                </a:tc>
                <a:extLst>
                  <a:ext uri="{0D108BD9-81ED-4DB2-BD59-A6C34878D82A}">
                    <a16:rowId xmlns:a16="http://schemas.microsoft.com/office/drawing/2014/main" val="2403532887"/>
                  </a:ext>
                </a:extLst>
              </a:tr>
              <a:tr h="2244184">
                <a:tc>
                  <a:txBody>
                    <a:bodyPr/>
                    <a:lstStyle/>
                    <a:p>
                      <a:pPr algn="ctr"/>
                      <a:r>
                        <a:rPr lang="en-US" sz="2700" b="1"/>
                        <a:t>Fees</a:t>
                      </a:r>
                    </a:p>
                  </a:txBody>
                  <a:tcPr marL="105562" marR="105562" marT="52781" marB="52781" anchor="ctr"/>
                </a:tc>
                <a:tc>
                  <a:txBody>
                    <a:bodyPr/>
                    <a:lstStyle/>
                    <a:p>
                      <a:pPr marL="0" marR="0" lvl="0" indent="0" algn="l"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700" b="1"/>
                        <a:t>TO GRANT RELIEF: Exempt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Probation supervision fee ($40/month). </a:t>
                      </a:r>
                      <a:r>
                        <a:rPr lang="en-US" sz="1700"/>
                        <a:t>The court may exempt a person from paying the fee for good cause and upon motion of the probationer. G.S. 15A-1343(c1). There is no requirement for notice or findings.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EHA fee ($90 setup fee plus $4.48/day). </a:t>
                      </a:r>
                      <a:r>
                        <a:rPr lang="en-US" sz="1700"/>
                        <a:t>The court may exempt a person from paying the fee for good cause and upon motion of the probationer. G.S. 15A-1343(c2). There is no requirement for notice or findings.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Satellite-based monitoring fee ($90 fee). </a:t>
                      </a:r>
                      <a:r>
                        <a:rPr lang="en-US" sz="1700"/>
                        <a:t>The court may exempt a person from paying the SBM fee for good cause and upon motion of the defendant. There is no requirement for notice or findings.</a:t>
                      </a:r>
                      <a:endParaRPr lang="en-US" sz="1700" b="0"/>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1"/>
                        <a:t>Community Service fee. </a:t>
                      </a:r>
                      <a:r>
                        <a:rPr lang="en-US" sz="1700"/>
                        <a:t>No statute governs waiver of the $250 community service fee. G.S. 143B-708.</a:t>
                      </a:r>
                    </a:p>
                  </a:txBody>
                  <a:tcPr marL="105562" marR="105562" marT="52781" marB="52781"/>
                </a:tc>
                <a:extLst>
                  <a:ext uri="{0D108BD9-81ED-4DB2-BD59-A6C34878D82A}">
                    <a16:rowId xmlns:a16="http://schemas.microsoft.com/office/drawing/2014/main" val="2414717565"/>
                  </a:ext>
                </a:extLst>
              </a:tr>
              <a:tr h="669738">
                <a:tc>
                  <a:txBody>
                    <a:bodyPr/>
                    <a:lstStyle/>
                    <a:p>
                      <a:pPr algn="ctr"/>
                      <a:r>
                        <a:rPr lang="en-US" sz="2700" b="1"/>
                        <a:t>Attorney Fees</a:t>
                      </a:r>
                    </a:p>
                  </a:txBody>
                  <a:tcPr marL="105562" marR="105562" marT="52781" marB="52781" anchor="ctr"/>
                </a:tc>
                <a:tc>
                  <a:txBody>
                    <a:bodyPr/>
                    <a:lstStyle/>
                    <a:p>
                      <a:r>
                        <a:rPr lang="en-US" sz="1700" b="1"/>
                        <a:t>Attorney fees.</a:t>
                      </a:r>
                      <a:r>
                        <a:rPr lang="en-US" sz="1700"/>
                        <a:t> Attorney fees are a judgment against the defendant, determined in accordance with rules adopted by IDS. G.S. 7A-455(b). 	</a:t>
                      </a:r>
                    </a:p>
                    <a:p>
                      <a:r>
                        <a:rPr lang="en-US" sz="1700" b="1"/>
                        <a:t>Appointment fee. </a:t>
                      </a:r>
                      <a:r>
                        <a:rPr lang="en-US" sz="1700"/>
                        <a:t>The $75 appointment fee is mandatory and may not be remitted or revoked by the court. G.S. 7A-455.1(b).</a:t>
                      </a:r>
                    </a:p>
                  </a:txBody>
                  <a:tcPr marL="105562" marR="105562" marT="52781" marB="52781"/>
                </a:tc>
                <a:extLst>
                  <a:ext uri="{0D108BD9-81ED-4DB2-BD59-A6C34878D82A}">
                    <a16:rowId xmlns:a16="http://schemas.microsoft.com/office/drawing/2014/main" val="3161204379"/>
                  </a:ext>
                </a:extLst>
              </a:tr>
            </a:tbl>
          </a:graphicData>
        </a:graphic>
      </p:graphicFrame>
    </p:spTree>
    <p:extLst>
      <p:ext uri="{BB962C8B-B14F-4D97-AF65-F5344CB8AC3E}">
        <p14:creationId xmlns:p14="http://schemas.microsoft.com/office/powerpoint/2010/main" val="3760904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Flowchart: Document 3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2674" y="0"/>
            <a:ext cx="7698834" cy="8060269"/>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87F1564-7EA0-4134-AA69-7CFA314F256E}"/>
              </a:ext>
            </a:extLst>
          </p:cNvPr>
          <p:cNvSpPr txBox="1"/>
          <p:nvPr/>
        </p:nvSpPr>
        <p:spPr>
          <a:xfrm>
            <a:off x="1986795" y="405717"/>
            <a:ext cx="6732119" cy="562049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7600" b="1" kern="1200">
                <a:solidFill>
                  <a:srgbClr val="FFFFFF"/>
                </a:solidFill>
                <a:latin typeface="+mj-lt"/>
                <a:ea typeface="+mj-ea"/>
                <a:cs typeface="+mj-cs"/>
              </a:rPr>
              <a:t>Authority to Grant Relief from Monetary Obligations</a:t>
            </a:r>
          </a:p>
          <a:p>
            <a:pPr defTabSz="914400">
              <a:lnSpc>
                <a:spcPct val="90000"/>
              </a:lnSpc>
              <a:spcBef>
                <a:spcPct val="0"/>
              </a:spcBef>
              <a:spcAft>
                <a:spcPts val="600"/>
              </a:spcAft>
            </a:pPr>
            <a:r>
              <a:rPr lang="en-US" sz="7600" b="1" kern="1200">
                <a:solidFill>
                  <a:srgbClr val="FFFFFF"/>
                </a:solidFill>
                <a:latin typeface="+mj-lt"/>
                <a:ea typeface="+mj-ea"/>
                <a:cs typeface="+mj-cs"/>
              </a:rPr>
              <a:t>LATER ACTION </a:t>
            </a:r>
          </a:p>
        </p:txBody>
      </p:sp>
      <p:sp>
        <p:nvSpPr>
          <p:cNvPr id="4" name="TextBox 3">
            <a:extLst>
              <a:ext uri="{FF2B5EF4-FFF2-40B4-BE49-F238E27FC236}">
                <a16:creationId xmlns:a16="http://schemas.microsoft.com/office/drawing/2014/main" id="{76C0825B-3972-4636-BFFC-B2FE5145B1D8}"/>
              </a:ext>
            </a:extLst>
          </p:cNvPr>
          <p:cNvSpPr txBox="1"/>
          <p:nvPr/>
        </p:nvSpPr>
        <p:spPr>
          <a:xfrm>
            <a:off x="8838058" y="11920963"/>
            <a:ext cx="11165501" cy="3494232"/>
          </a:xfrm>
          <a:prstGeom prst="rect">
            <a:avLst/>
          </a:prstGeom>
        </p:spPr>
        <p:txBody>
          <a:bodyPr vert="horz" lIns="91440" tIns="45720" rIns="91440" bIns="45720" rtlCol="0">
            <a:normAutofit/>
          </a:bodyPr>
          <a:lstStyle/>
          <a:p>
            <a:pPr defTabSz="685800">
              <a:lnSpc>
                <a:spcPct val="90000"/>
              </a:lnSpc>
              <a:spcAft>
                <a:spcPts val="600"/>
              </a:spcAft>
            </a:pPr>
            <a:endParaRPr lang="en-US" sz="3100" dirty="0"/>
          </a:p>
        </p:txBody>
      </p:sp>
      <p:graphicFrame>
        <p:nvGraphicFramePr>
          <p:cNvPr id="18" name="Table 18">
            <a:extLst>
              <a:ext uri="{FF2B5EF4-FFF2-40B4-BE49-F238E27FC236}">
                <a16:creationId xmlns:a16="http://schemas.microsoft.com/office/drawing/2014/main" id="{19158C13-F2BF-42E4-936F-1AF1FAC88917}"/>
              </a:ext>
            </a:extLst>
          </p:cNvPr>
          <p:cNvGraphicFramePr>
            <a:graphicFrameLocks noGrp="1"/>
          </p:cNvGraphicFramePr>
          <p:nvPr>
            <p:extLst>
              <p:ext uri="{D42A27DB-BD31-4B8C-83A1-F6EECF244321}">
                <p14:modId xmlns:p14="http://schemas.microsoft.com/office/powerpoint/2010/main" val="4174486592"/>
              </p:ext>
            </p:extLst>
          </p:nvPr>
        </p:nvGraphicFramePr>
        <p:xfrm>
          <a:off x="10000525" y="1517226"/>
          <a:ext cx="17363142" cy="13223861"/>
        </p:xfrm>
        <a:graphic>
          <a:graphicData uri="http://schemas.openxmlformats.org/drawingml/2006/table">
            <a:tbl>
              <a:tblPr firstRow="1" bandRow="1">
                <a:noFill/>
                <a:tableStyleId>{5940675A-B579-460E-94D1-54222C63F5DA}</a:tableStyleId>
              </a:tblPr>
              <a:tblGrid>
                <a:gridCol w="2862491">
                  <a:extLst>
                    <a:ext uri="{9D8B030D-6E8A-4147-A177-3AD203B41FA5}">
                      <a16:colId xmlns:a16="http://schemas.microsoft.com/office/drawing/2014/main" val="3477458318"/>
                    </a:ext>
                  </a:extLst>
                </a:gridCol>
                <a:gridCol w="14500651">
                  <a:extLst>
                    <a:ext uri="{9D8B030D-6E8A-4147-A177-3AD203B41FA5}">
                      <a16:colId xmlns:a16="http://schemas.microsoft.com/office/drawing/2014/main" val="1749236144"/>
                    </a:ext>
                  </a:extLst>
                </a:gridCol>
              </a:tblGrid>
              <a:tr h="4593952">
                <a:tc>
                  <a:txBody>
                    <a:bodyPr/>
                    <a:lstStyle/>
                    <a:p>
                      <a:pPr algn="ctr"/>
                      <a:r>
                        <a:rPr lang="en-US" sz="2600" b="1" cap="none" spc="0">
                          <a:solidFill>
                            <a:schemeClr val="tx1"/>
                          </a:solidFill>
                        </a:rPr>
                        <a:t>Restitution</a:t>
                      </a:r>
                    </a:p>
                  </a:txBody>
                  <a:tcPr marL="103215" marR="147448" marT="29490" marB="221174" anchor="b">
                    <a:lnL w="12700" cmpd="sng">
                      <a:noFill/>
                    </a:lnL>
                    <a:lnR w="12700" cmpd="sng">
                      <a:noFill/>
                    </a:lnR>
                    <a:lnT w="9525" cap="flat" cmpd="sng" algn="ctr">
                      <a:noFill/>
                      <a:prstDash val="solid"/>
                    </a:lnT>
                    <a:lnB w="38100" cmpd="sng">
                      <a:noFill/>
                    </a:lnB>
                    <a:noFill/>
                  </a:tcPr>
                </a:tc>
                <a:tc>
                  <a:txBody>
                    <a:bodyPr/>
                    <a:lstStyle/>
                    <a:p>
                      <a:r>
                        <a:rPr lang="en-US" sz="2600" b="1" cap="none" spc="0">
                          <a:solidFill>
                            <a:schemeClr val="tx1"/>
                          </a:solidFill>
                        </a:rPr>
                        <a:t>TO GRANT RELIEF: Remit all or part</a:t>
                      </a:r>
                    </a:p>
                    <a:p>
                      <a:pPr marL="285750" indent="-285750">
                        <a:buFont typeface="Wingdings" panose="05000000000000000000" pitchFamily="2" charset="2"/>
                        <a:buChar char="q"/>
                      </a:pPr>
                      <a:r>
                        <a:rPr lang="en-US" sz="2600" b="1" cap="none" spc="0">
                          <a:solidFill>
                            <a:schemeClr val="tx1"/>
                          </a:solidFill>
                        </a:rPr>
                        <a:t>Remission. The court may remit all or part of an order of restitution after providing notice and an opportunity to be heard to the district attorney, the victim, the victim’s estate, or any other recipient of restitution. The notice must be made by first-class mail and must provide the date and time of the hearing and notice of the right to be heard and make objection to the remission. G.S. 15A-1340.39.</a:t>
                      </a:r>
                    </a:p>
                    <a:p>
                      <a:pPr marL="285750" indent="-285750">
                        <a:buFont typeface="Wingdings" panose="05000000000000000000" pitchFamily="2" charset="2"/>
                        <a:buChar char="q"/>
                      </a:pPr>
                      <a:r>
                        <a:rPr lang="en-US" sz="2600" b="1" cap="none" spc="0">
                          <a:solidFill>
                            <a:schemeClr val="tx1"/>
                          </a:solidFill>
                        </a:rPr>
                        <a:t>Civil Judgment. In cases covered under the CVRA, restitution to a victim in excess of $250 may be enforced like a civil judgment. If the defendant received probation, the order is not enforceable until a judge finds, upon terminating or revoking probation, that restitution in a sum certain remains due and payable. G.S. 15A-1340.38. Use form AOC-CR-612 for balances due upon revocation or termination of probation.</a:t>
                      </a:r>
                    </a:p>
                  </a:txBody>
                  <a:tcPr marL="103215" marR="147448" marT="29490" marB="221174"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239187172"/>
                  </a:ext>
                </a:extLst>
              </a:tr>
              <a:tr h="472438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800" b="1" cap="none" spc="0">
                          <a:solidFill>
                            <a:schemeClr val="tx1"/>
                          </a:solidFill>
                        </a:rPr>
                        <a:t>Fines &amp; Costs	</a:t>
                      </a:r>
                    </a:p>
                  </a:txBody>
                  <a:tcPr marL="103215" marR="147448" marT="29490" marB="221174"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r>
                        <a:rPr lang="en-US" sz="1800" b="1" cap="none" spc="0">
                          <a:solidFill>
                            <a:schemeClr val="tx1"/>
                          </a:solidFill>
                        </a:rPr>
                        <a:t>TO GRANT RELIEF: Remit or modify</a:t>
                      </a:r>
                    </a:p>
                    <a:p>
                      <a:pPr marL="285750" indent="-285750">
                        <a:buFont typeface="Wingdings" panose="05000000000000000000" pitchFamily="2" charset="2"/>
                        <a:buChar char="q"/>
                      </a:pPr>
                      <a:r>
                        <a:rPr lang="en-US" sz="1800" b="1" cap="none" spc="0">
                          <a:solidFill>
                            <a:schemeClr val="tx1"/>
                          </a:solidFill>
                        </a:rPr>
                        <a:t>Remission. </a:t>
                      </a:r>
                      <a:r>
                        <a:rPr lang="en-US" sz="1800" b="0" cap="none" spc="0">
                          <a:solidFill>
                            <a:schemeClr val="tx1"/>
                          </a:solidFill>
                        </a:rPr>
                        <a:t>At any time, upon petition of the defendant or a prosecutor to the sentencing court, the court may remit a cost or fine if it appears to the court that:</a:t>
                      </a:r>
                    </a:p>
                    <a:p>
                      <a:pPr marL="0" indent="461963">
                        <a:buFont typeface="Wingdings" panose="05000000000000000000" pitchFamily="2" charset="2"/>
                        <a:buNone/>
                      </a:pPr>
                      <a:r>
                        <a:rPr lang="en-US" sz="1800" cap="none" spc="0">
                          <a:solidFill>
                            <a:schemeClr val="tx1"/>
                          </a:solidFill>
                        </a:rPr>
                        <a:t>(1) The circumstances which warranted imposition of the obligation no longer exist;</a:t>
                      </a:r>
                    </a:p>
                    <a:p>
                      <a:pPr marL="0" indent="461963">
                        <a:buFont typeface="Wingdings" panose="05000000000000000000" pitchFamily="2" charset="2"/>
                        <a:buNone/>
                      </a:pPr>
                      <a:r>
                        <a:rPr lang="en-US" sz="1800" cap="none" spc="0">
                          <a:solidFill>
                            <a:schemeClr val="tx1"/>
                          </a:solidFill>
                        </a:rPr>
                        <a:t>(2) It would otherwise be unjust to require payment; or</a:t>
                      </a:r>
                    </a:p>
                    <a:p>
                      <a:pPr marL="0" indent="461963">
                        <a:buFont typeface="Wingdings" panose="05000000000000000000" pitchFamily="2" charset="2"/>
                        <a:buNone/>
                      </a:pPr>
                      <a:r>
                        <a:rPr lang="en-US" sz="1800" cap="none" spc="0">
                          <a:solidFill>
                            <a:schemeClr val="tx1"/>
                          </a:solidFill>
                        </a:rPr>
                        <a:t>(3) the proper administration of justice requires resolution of the case. G.S. 15A-1363.</a:t>
                      </a:r>
                    </a:p>
                    <a:p>
                      <a:pPr marL="288925" indent="0">
                        <a:buFont typeface="Wingdings" panose="05000000000000000000" pitchFamily="2" charset="2"/>
                        <a:buNone/>
                      </a:pPr>
                      <a:r>
                        <a:rPr lang="en-US" sz="1800" cap="none" spc="0">
                          <a:solidFill>
                            <a:schemeClr val="tx1"/>
                          </a:solidFill>
                        </a:rPr>
                        <a:t>Before remitting a cost or fine in whole or in part, the court must provide notice by first-class mail to directly affected government entities of the date and time of the hearing and the right to be heard make objection at least 15 days prior to the hearing. G.S. 7A-304(a). The AOC provides statewide monthly notice to all potentially affected government entities, which may satisfy this requirement. </a:t>
                      </a:r>
                    </a:p>
                    <a:p>
                      <a:pPr marL="285750" indent="-285750">
                        <a:buFont typeface="Wingdings" panose="05000000000000000000" pitchFamily="2" charset="2"/>
                        <a:buChar char="q"/>
                      </a:pPr>
                      <a:r>
                        <a:rPr lang="en-US" sz="1800" b="1" kern="1200" cap="none" spc="0">
                          <a:solidFill>
                            <a:schemeClr val="tx1"/>
                          </a:solidFill>
                          <a:latin typeface="+mn-lt"/>
                          <a:ea typeface="+mn-ea"/>
                          <a:cs typeface="+mn-cs"/>
                        </a:rPr>
                        <a:t>Modification upon by default. </a:t>
                      </a:r>
                      <a:r>
                        <a:rPr lang="en-US" sz="1800" kern="1200" cap="none" spc="0">
                          <a:solidFill>
                            <a:schemeClr val="tx1"/>
                          </a:solidFill>
                          <a:latin typeface="+mn-lt"/>
                          <a:ea typeface="+mn-ea"/>
                          <a:cs typeface="+mn-cs"/>
                        </a:rPr>
                        <a:t>If it appears that the default in the payment of a fine or costs is not attributable to failure on the defendant’s part to make a good faith effort to obtain the necessary funds for payment, the court may enter an order:</a:t>
                      </a:r>
                    </a:p>
                    <a:p>
                      <a:pPr marL="461963" indent="0">
                        <a:buFont typeface="Wingdings" panose="05000000000000000000" pitchFamily="2" charset="2"/>
                        <a:buNone/>
                      </a:pPr>
                      <a:r>
                        <a:rPr lang="en-US" sz="1800" kern="1200" cap="none" spc="0">
                          <a:solidFill>
                            <a:schemeClr val="tx1"/>
                          </a:solidFill>
                          <a:latin typeface="+mn-lt"/>
                          <a:ea typeface="+mn-ea"/>
                          <a:cs typeface="+mn-cs"/>
                        </a:rPr>
                        <a:t>(1) Allowing the defendant additional time for payment; or</a:t>
                      </a:r>
                    </a:p>
                    <a:p>
                      <a:pPr marL="461963" indent="0">
                        <a:buFont typeface="Wingdings" panose="05000000000000000000" pitchFamily="2" charset="2"/>
                        <a:buNone/>
                      </a:pPr>
                      <a:r>
                        <a:rPr lang="en-US" sz="1800" kern="1200" cap="none" spc="0">
                          <a:solidFill>
                            <a:schemeClr val="tx1"/>
                          </a:solidFill>
                          <a:latin typeface="+mn-lt"/>
                          <a:ea typeface="+mn-ea"/>
                          <a:cs typeface="+mn-cs"/>
                        </a:rPr>
                        <a:t>(2) Reducing the amount of the fine or costs or of each installment; or</a:t>
                      </a:r>
                    </a:p>
                    <a:p>
                      <a:pPr marL="461963" indent="0">
                        <a:buFont typeface="Wingdings" panose="05000000000000000000" pitchFamily="2" charset="2"/>
                        <a:buNone/>
                      </a:pPr>
                      <a:r>
                        <a:rPr lang="en-US" sz="1800" kern="1200" cap="none" spc="0">
                          <a:solidFill>
                            <a:schemeClr val="tx1"/>
                          </a:solidFill>
                          <a:latin typeface="+mn-lt"/>
                          <a:ea typeface="+mn-ea"/>
                          <a:cs typeface="+mn-cs"/>
                        </a:rPr>
                        <a:t>(3) Revoking the fine or costs or the unpaid portion in whole or  in part. G.S. 15A-1364(c).</a:t>
                      </a:r>
                    </a:p>
                    <a:p>
                      <a:pPr marL="285750" indent="-285750">
                        <a:buFont typeface="Wingdings" panose="05000000000000000000" pitchFamily="2" charset="2"/>
                        <a:buChar char="q"/>
                      </a:pPr>
                      <a:r>
                        <a:rPr lang="en-US" sz="1800" b="1" kern="1200" cap="none" spc="0">
                          <a:solidFill>
                            <a:schemeClr val="tx1"/>
                          </a:solidFill>
                          <a:latin typeface="+mn-lt"/>
                          <a:ea typeface="+mn-ea"/>
                          <a:cs typeface="+mn-cs"/>
                        </a:rPr>
                        <a:t>Civil judgment. </a:t>
                      </a:r>
                      <a:r>
                        <a:rPr lang="en-US" sz="1800" b="0" kern="1200" cap="none" spc="0">
                          <a:solidFill>
                            <a:schemeClr val="tx1"/>
                          </a:solidFill>
                          <a:latin typeface="+mn-lt"/>
                          <a:ea typeface="+mn-ea"/>
                          <a:cs typeface="+mn-cs"/>
                        </a:rPr>
                        <a:t>If a defendant has defaulted in payment of a fine or costs, the court may order that the unpaid obligation be docketed as a lien on the defendant’s real estate. G.S. 15A-1365.</a:t>
                      </a:r>
                      <a:endParaRPr lang="en-US" sz="1800" b="0" cap="none" spc="0">
                        <a:solidFill>
                          <a:schemeClr val="tx1"/>
                        </a:solidFill>
                      </a:endParaRPr>
                    </a:p>
                  </a:txBody>
                  <a:tcPr marL="103215" marR="147448" marT="29490" marB="221174">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537981561"/>
                  </a:ext>
                </a:extLst>
              </a:tr>
              <a:tr h="2784249">
                <a:tc>
                  <a:txBody>
                    <a:bodyPr/>
                    <a:lstStyle/>
                    <a:p>
                      <a:pPr algn="ctr"/>
                      <a:r>
                        <a:rPr lang="en-US" sz="1800" b="1" cap="none" spc="0">
                          <a:solidFill>
                            <a:schemeClr val="tx1"/>
                          </a:solidFill>
                        </a:rPr>
                        <a:t>Fees</a:t>
                      </a:r>
                    </a:p>
                  </a:txBody>
                  <a:tcPr marL="103215" marR="147448" marT="29490" marB="221174"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1" cap="none" spc="0">
                          <a:solidFill>
                            <a:schemeClr val="tx1"/>
                          </a:solidFill>
                        </a:rPr>
                        <a:t>TO GRANT RELIEF: Exempt from further payment, modify, or remit</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cap="none" spc="0">
                          <a:solidFill>
                            <a:schemeClr val="tx1"/>
                          </a:solidFill>
                        </a:rPr>
                        <a:t>Probation supervision fee ($40/month). </a:t>
                      </a:r>
                      <a:r>
                        <a:rPr lang="en-US" sz="1800" cap="none" spc="0">
                          <a:solidFill>
                            <a:schemeClr val="tx1"/>
                          </a:solidFill>
                        </a:rPr>
                        <a:t>The court may exempt a person from paying the fee for good cause and upon motion of the probationer. G.S. 15A-1343(c1). There is no requirement for notice or findings.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cap="none" spc="0">
                          <a:solidFill>
                            <a:schemeClr val="tx1"/>
                          </a:solidFill>
                        </a:rPr>
                        <a:t>EHA fee ($90 setup fee plus $4.48/day). </a:t>
                      </a:r>
                      <a:r>
                        <a:rPr lang="en-US" sz="1800" cap="none" spc="0">
                          <a:solidFill>
                            <a:schemeClr val="tx1"/>
                          </a:solidFill>
                        </a:rPr>
                        <a:t>The court may exempt a person from paying the fee for good cause and upon motion of the probationer. G.S. 15A-1343(c2). There is no requirement for notice or findings.</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cap="none" spc="0">
                          <a:solidFill>
                            <a:schemeClr val="tx1"/>
                          </a:solidFill>
                        </a:rPr>
                        <a:t>Satellite-based monitoring fee ($90 fee). </a:t>
                      </a:r>
                      <a:r>
                        <a:rPr lang="en-US" sz="1800" cap="none" spc="0">
                          <a:solidFill>
                            <a:schemeClr val="tx1"/>
                          </a:solidFill>
                        </a:rPr>
                        <a:t>The court may exempt a person from paying the SBM fee for good cause and upon motion of the defendant. There is no requirement for notice or findings.</a:t>
                      </a:r>
                      <a:endParaRPr lang="en-US" sz="1800" b="0" cap="none" spc="0">
                        <a:solidFill>
                          <a:schemeClr val="tx1"/>
                        </a:solidFill>
                      </a:endParaRP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b="1" cap="none" spc="0">
                          <a:solidFill>
                            <a:schemeClr val="tx1"/>
                          </a:solidFill>
                        </a:rPr>
                        <a:t>Community Service fee. </a:t>
                      </a:r>
                      <a:r>
                        <a:rPr lang="en-US" sz="1800" cap="none" spc="0">
                          <a:solidFill>
                            <a:schemeClr val="tx1"/>
                          </a:solidFill>
                        </a:rPr>
                        <a:t>No statute governs waiver of the $250 community service fee. G.S. 143B-708.</a:t>
                      </a:r>
                    </a:p>
                    <a:p>
                      <a:pPr marL="285750" marR="0" lvl="0" indent="-285750" algn="l" defTabSz="121917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800" cap="none" spc="0">
                          <a:solidFill>
                            <a:schemeClr val="tx1"/>
                          </a:solidFill>
                        </a:rPr>
                        <a:t>Balances owed for these fees probably may be modified or remitted.</a:t>
                      </a:r>
                    </a:p>
                  </a:txBody>
                  <a:tcPr marL="103215" marR="147448" marT="29490" marB="221174">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414717565"/>
                  </a:ext>
                </a:extLst>
              </a:tr>
              <a:tr h="1121279">
                <a:tc>
                  <a:txBody>
                    <a:bodyPr/>
                    <a:lstStyle/>
                    <a:p>
                      <a:pPr algn="ctr"/>
                      <a:r>
                        <a:rPr lang="en-US" sz="1800" b="1" cap="none" spc="0">
                          <a:solidFill>
                            <a:schemeClr val="tx1"/>
                          </a:solidFill>
                        </a:rPr>
                        <a:t>Attorney </a:t>
                      </a:r>
                      <a:br>
                        <a:rPr lang="en-US" sz="1800" b="1" cap="none" spc="0">
                          <a:solidFill>
                            <a:schemeClr val="tx1"/>
                          </a:solidFill>
                        </a:rPr>
                      </a:br>
                      <a:r>
                        <a:rPr lang="en-US" sz="1800" b="1" cap="none" spc="0">
                          <a:solidFill>
                            <a:schemeClr val="tx1"/>
                          </a:solidFill>
                        </a:rPr>
                        <a:t>Fees</a:t>
                      </a:r>
                    </a:p>
                  </a:txBody>
                  <a:tcPr marL="103215" marR="147448" marT="29490" marB="221174"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r>
                        <a:rPr lang="en-US" sz="1800" b="1" cap="none" spc="0">
                          <a:solidFill>
                            <a:schemeClr val="tx1"/>
                          </a:solidFill>
                        </a:rPr>
                        <a:t>Attorney fees.</a:t>
                      </a:r>
                      <a:r>
                        <a:rPr lang="en-US" sz="1800" cap="none" spc="0">
                          <a:solidFill>
                            <a:schemeClr val="tx1"/>
                          </a:solidFill>
                        </a:rPr>
                        <a:t> Attorney fees are a judgment against the defendant, determined in accordance with rules adopted by IDS. In probation cases, the judgment for attorney fees is docketed when probation terminates, expires, or is revoked. G.S. 7A-455.</a:t>
                      </a:r>
                    </a:p>
                    <a:p>
                      <a:r>
                        <a:rPr lang="en-US" sz="1800" b="1" cap="none" spc="0">
                          <a:solidFill>
                            <a:schemeClr val="tx1"/>
                          </a:solidFill>
                        </a:rPr>
                        <a:t>Appointment fee. </a:t>
                      </a:r>
                      <a:r>
                        <a:rPr lang="en-US" sz="1800" cap="none" spc="0">
                          <a:solidFill>
                            <a:schemeClr val="tx1"/>
                          </a:solidFill>
                        </a:rPr>
                        <a:t>The $75 appointment fee is mandatory and may not be remitted or revoked by the court. G.S. 7A-455.1(b).</a:t>
                      </a:r>
                    </a:p>
                  </a:txBody>
                  <a:tcPr marL="103215" marR="147448" marT="29490" marB="221174">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161204379"/>
                  </a:ext>
                </a:extLst>
              </a:tr>
            </a:tbl>
          </a:graphicData>
        </a:graphic>
      </p:graphicFrame>
    </p:spTree>
    <p:extLst>
      <p:ext uri="{BB962C8B-B14F-4D97-AF65-F5344CB8AC3E}">
        <p14:creationId xmlns:p14="http://schemas.microsoft.com/office/powerpoint/2010/main" val="2474357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27CE549E-9C5A-43A4-A235-5E6FD447FCB4}"/>
              </a:ext>
            </a:extLst>
          </p:cNvPr>
          <p:cNvPicPr>
            <a:picLocks noChangeAspect="1"/>
          </p:cNvPicPr>
          <p:nvPr/>
        </p:nvPicPr>
        <p:blipFill rotWithShape="1">
          <a:blip r:embed="rId2"/>
          <a:srcRect t="17951" b="7047"/>
          <a:stretch/>
        </p:blipFill>
        <p:spPr>
          <a:xfrm>
            <a:off x="20" y="10"/>
            <a:ext cx="28898829" cy="16255990"/>
          </a:xfrm>
          <a:prstGeom prst="rect">
            <a:avLst/>
          </a:prstGeom>
        </p:spPr>
      </p:pic>
      <p:sp>
        <p:nvSpPr>
          <p:cNvPr id="61" name="Rectangle 60">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10232" cy="16256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3EF8E4-A670-421F-AE37-C205931F99C5}"/>
              </a:ext>
            </a:extLst>
          </p:cNvPr>
          <p:cNvSpPr>
            <a:spLocks noGrp="1"/>
          </p:cNvSpPr>
          <p:nvPr>
            <p:ph type="title"/>
          </p:nvPr>
        </p:nvSpPr>
        <p:spPr>
          <a:xfrm>
            <a:off x="1986795" y="865481"/>
            <a:ext cx="24925259" cy="3142075"/>
          </a:xfrm>
        </p:spPr>
        <p:txBody>
          <a:bodyPr>
            <a:normAutofit/>
          </a:bodyPr>
          <a:lstStyle/>
          <a:p>
            <a:r>
              <a:rPr lang="en-US" b="1"/>
              <a:t>Constitutional Concerns	</a:t>
            </a:r>
          </a:p>
        </p:txBody>
      </p:sp>
      <p:graphicFrame>
        <p:nvGraphicFramePr>
          <p:cNvPr id="14" name="Content Placeholder 2">
            <a:extLst>
              <a:ext uri="{FF2B5EF4-FFF2-40B4-BE49-F238E27FC236}">
                <a16:creationId xmlns:a16="http://schemas.microsoft.com/office/drawing/2014/main" id="{D8AFD4AD-A12E-4FEE-8F15-E76C09A380D0}"/>
              </a:ext>
            </a:extLst>
          </p:cNvPr>
          <p:cNvGraphicFramePr>
            <a:graphicFrameLocks noGrp="1"/>
          </p:cNvGraphicFramePr>
          <p:nvPr>
            <p:ph idx="1"/>
            <p:extLst>
              <p:ext uri="{D42A27DB-BD31-4B8C-83A1-F6EECF244321}">
                <p14:modId xmlns:p14="http://schemas.microsoft.com/office/powerpoint/2010/main" val="1053729537"/>
              </p:ext>
            </p:extLst>
          </p:nvPr>
        </p:nvGraphicFramePr>
        <p:xfrm>
          <a:off x="1986795" y="4327407"/>
          <a:ext cx="24925259" cy="10314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238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159A-3C85-45AD-A7B8-6FB76DFC5776}"/>
              </a:ext>
            </a:extLst>
          </p:cNvPr>
          <p:cNvSpPr>
            <a:spLocks noGrp="1"/>
          </p:cNvSpPr>
          <p:nvPr>
            <p:ph type="title"/>
          </p:nvPr>
        </p:nvSpPr>
        <p:spPr>
          <a:xfrm>
            <a:off x="1852314" y="5131108"/>
            <a:ext cx="12597111" cy="3142076"/>
          </a:xfrm>
        </p:spPr>
        <p:txBody>
          <a:bodyPr>
            <a:normAutofit/>
          </a:bodyPr>
          <a:lstStyle/>
          <a:p>
            <a:r>
              <a:rPr lang="en-US" dirty="0"/>
              <a:t>And that’s all folks!</a:t>
            </a:r>
          </a:p>
        </p:txBody>
      </p:sp>
      <p:sp>
        <p:nvSpPr>
          <p:cNvPr id="3" name="Content Placeholder 2">
            <a:extLst>
              <a:ext uri="{FF2B5EF4-FFF2-40B4-BE49-F238E27FC236}">
                <a16:creationId xmlns:a16="http://schemas.microsoft.com/office/drawing/2014/main" id="{14B8B94C-E010-4315-9B76-B6A3C978C116}"/>
              </a:ext>
            </a:extLst>
          </p:cNvPr>
          <p:cNvSpPr>
            <a:spLocks noGrp="1"/>
          </p:cNvSpPr>
          <p:nvPr>
            <p:ph idx="1"/>
          </p:nvPr>
        </p:nvSpPr>
        <p:spPr>
          <a:xfrm>
            <a:off x="1852298" y="6180400"/>
            <a:ext cx="12597127" cy="8002181"/>
          </a:xfrm>
        </p:spPr>
        <p:txBody>
          <a:bodyPr anchor="t">
            <a:normAutofit/>
          </a:bodyPr>
          <a:lstStyle/>
          <a:p>
            <a:pPr marL="0" indent="0">
              <a:buNone/>
            </a:pPr>
            <a:endParaRPr lang="en-US" sz="4300" dirty="0"/>
          </a:p>
          <a:p>
            <a:pPr marL="0" indent="0">
              <a:buNone/>
            </a:pPr>
            <a:endParaRPr lang="en-US" sz="4300" dirty="0"/>
          </a:p>
          <a:p>
            <a:pPr marL="0" indent="0">
              <a:buNone/>
            </a:pPr>
            <a:endParaRPr lang="en-US" sz="6600" dirty="0"/>
          </a:p>
          <a:p>
            <a:pPr marL="0" indent="0">
              <a:buNone/>
            </a:pPr>
            <a:endParaRPr lang="en-US" sz="6600" dirty="0"/>
          </a:p>
          <a:p>
            <a:pPr marL="0" indent="0">
              <a:buNone/>
            </a:pPr>
            <a:r>
              <a:rPr lang="en-US" sz="6600" dirty="0"/>
              <a:t>Phil Dixon</a:t>
            </a:r>
          </a:p>
          <a:p>
            <a:pPr marL="0" indent="0">
              <a:buNone/>
            </a:pPr>
            <a:r>
              <a:rPr lang="en-US" sz="6600" dirty="0"/>
              <a:t>dixon@sog.unc.edu</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603245" y="-4759"/>
            <a:ext cx="13295604" cy="13843621"/>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99943" y="-4"/>
            <a:ext cx="12898906" cy="13404301"/>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il Reply">
            <a:extLst>
              <a:ext uri="{FF2B5EF4-FFF2-40B4-BE49-F238E27FC236}">
                <a16:creationId xmlns:a16="http://schemas.microsoft.com/office/drawing/2014/main" id="{FCDE1E9B-950F-4458-A4C9-3174A075F0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687678" y="1524263"/>
            <a:ext cx="8999579" cy="8999579"/>
          </a:xfrm>
          <a:prstGeom prst="rect">
            <a:avLst/>
          </a:prstGeom>
        </p:spPr>
      </p:pic>
    </p:spTree>
    <p:extLst>
      <p:ext uri="{BB962C8B-B14F-4D97-AF65-F5344CB8AC3E}">
        <p14:creationId xmlns:p14="http://schemas.microsoft.com/office/powerpoint/2010/main" val="264196106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2" name="Rectangle 5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9"/>
            <a:ext cx="11032136" cy="16255603"/>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pPr algn="ctr"/>
            <a:endParaRPr lang="en-US" sz="10114" dirty="0"/>
          </a:p>
        </p:txBody>
      </p:sp>
      <p:sp>
        <p:nvSpPr>
          <p:cNvPr id="32" name="Content Placeholder 31">
            <a:extLst>
              <a:ext uri="{FF2B5EF4-FFF2-40B4-BE49-F238E27FC236}">
                <a16:creationId xmlns:a16="http://schemas.microsoft.com/office/drawing/2014/main" id="{2FF36921-F24E-4186-8021-008134E45069}"/>
              </a:ext>
            </a:extLst>
          </p:cNvPr>
          <p:cNvSpPr>
            <a:spLocks noGrp="1"/>
          </p:cNvSpPr>
          <p:nvPr>
            <p:ph idx="1"/>
          </p:nvPr>
        </p:nvSpPr>
        <p:spPr>
          <a:xfrm>
            <a:off x="730874" y="1285526"/>
            <a:ext cx="9778563" cy="13063755"/>
          </a:xfrm>
        </p:spPr>
        <p:txBody>
          <a:bodyPr>
            <a:normAutofit/>
          </a:bodyP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pPr indent="0">
              <a:buNone/>
            </a:pPr>
            <a:endParaRPr lang="en-US" sz="4030" dirty="0"/>
          </a:p>
          <a:p>
            <a:pPr indent="0">
              <a:buNone/>
            </a:pPr>
            <a:r>
              <a:rPr lang="en-US" sz="6637" dirty="0"/>
              <a:t>-Communities of color and the poor disproportionately represented</a:t>
            </a:r>
          </a:p>
          <a:p>
            <a:endParaRPr lang="en-US" sz="6637" dirty="0"/>
          </a:p>
          <a:p>
            <a:pPr indent="0">
              <a:buNone/>
            </a:pPr>
            <a:r>
              <a:rPr lang="en-US" sz="6637" dirty="0"/>
              <a:t>-Failure to comply suspensions have grown at an exponential rate</a:t>
            </a:r>
          </a:p>
          <a:p>
            <a:endParaRPr lang="en-US" sz="6637" dirty="0"/>
          </a:p>
          <a:p>
            <a:pPr indent="0">
              <a:buNone/>
            </a:pPr>
            <a:r>
              <a:rPr lang="en-US" sz="6637" dirty="0"/>
              <a:t>-Nearly 30% of license suspensions lead to eviction per survey</a:t>
            </a:r>
          </a:p>
          <a:p>
            <a:endParaRPr lang="en-US" sz="4030" dirty="0"/>
          </a:p>
          <a:p>
            <a:endParaRPr lang="en-US" sz="4030" dirty="0"/>
          </a:p>
        </p:txBody>
      </p:sp>
      <p:pic>
        <p:nvPicPr>
          <p:cNvPr id="3" name="Picture 2" descr="Chart, bubble chart&#10;&#10;Description automatically generated">
            <a:extLst>
              <a:ext uri="{FF2B5EF4-FFF2-40B4-BE49-F238E27FC236}">
                <a16:creationId xmlns:a16="http://schemas.microsoft.com/office/drawing/2014/main" id="{0279E5A6-F439-4B49-B07D-6CAE2ECE0B18}"/>
              </a:ext>
            </a:extLst>
          </p:cNvPr>
          <p:cNvPicPr>
            <a:picLocks noChangeAspect="1"/>
          </p:cNvPicPr>
          <p:nvPr/>
        </p:nvPicPr>
        <p:blipFill rotWithShape="1">
          <a:blip r:embed="rId2">
            <a:extLst>
              <a:ext uri="{28A0092B-C50C-407E-A947-70E740481C1C}">
                <a14:useLocalDpi xmlns:a14="http://schemas.microsoft.com/office/drawing/2010/main" val="0"/>
              </a:ext>
            </a:extLst>
          </a:blip>
          <a:srcRect l="4048" r="7828"/>
          <a:stretch/>
        </p:blipFill>
        <p:spPr>
          <a:xfrm>
            <a:off x="11106962" y="2626299"/>
            <a:ext cx="17791888" cy="11053810"/>
          </a:xfrm>
          <a:prstGeom prst="rect">
            <a:avLst/>
          </a:prstGeom>
        </p:spPr>
      </p:pic>
    </p:spTree>
    <p:extLst>
      <p:ext uri="{BB962C8B-B14F-4D97-AF65-F5344CB8AC3E}">
        <p14:creationId xmlns:p14="http://schemas.microsoft.com/office/powerpoint/2010/main" val="109364199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667" y="1137920"/>
            <a:ext cx="26637515" cy="1398016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Text&#10;&#10;Description automatically generated with low confidence">
            <a:extLst>
              <a:ext uri="{FF2B5EF4-FFF2-40B4-BE49-F238E27FC236}">
                <a16:creationId xmlns:a16="http://schemas.microsoft.com/office/drawing/2014/main" id="{3E071AA0-1514-4164-92FC-56411FAA4B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288" y="1525255"/>
            <a:ext cx="24886273" cy="13205489"/>
          </a:xfrm>
          <a:prstGeom prst="rect">
            <a:avLst/>
          </a:prstGeom>
        </p:spPr>
      </p:pic>
    </p:spTree>
    <p:extLst>
      <p:ext uri="{BB962C8B-B14F-4D97-AF65-F5344CB8AC3E}">
        <p14:creationId xmlns:p14="http://schemas.microsoft.com/office/powerpoint/2010/main" val="97233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20517" y="-6319500"/>
            <a:ext cx="16256000" cy="28897032"/>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477" y="0"/>
            <a:ext cx="21500738" cy="1625498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650293" y="-3995712"/>
            <a:ext cx="11601929" cy="2890251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Word&#10;&#10;Description automatically generated">
            <a:extLst>
              <a:ext uri="{FF2B5EF4-FFF2-40B4-BE49-F238E27FC236}">
                <a16:creationId xmlns:a16="http://schemas.microsoft.com/office/drawing/2014/main" id="{404BCA9C-E757-4528-97D0-257D058D5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06" y="1712456"/>
            <a:ext cx="26731437" cy="12831087"/>
          </a:xfrm>
          <a:prstGeom prst="rect">
            <a:avLst/>
          </a:prstGeom>
        </p:spPr>
      </p:pic>
    </p:spTree>
    <p:extLst>
      <p:ext uri="{BB962C8B-B14F-4D97-AF65-F5344CB8AC3E}">
        <p14:creationId xmlns:p14="http://schemas.microsoft.com/office/powerpoint/2010/main" val="282663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20517" y="-6319500"/>
            <a:ext cx="16256000" cy="28897032"/>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477" y="0"/>
            <a:ext cx="21500738" cy="1625498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650293" y="-3995712"/>
            <a:ext cx="11601929" cy="2890251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text, application, email&#10;&#10;Description automatically generated">
            <a:extLst>
              <a:ext uri="{FF2B5EF4-FFF2-40B4-BE49-F238E27FC236}">
                <a16:creationId xmlns:a16="http://schemas.microsoft.com/office/drawing/2014/main" id="{9E2CA868-8DED-4496-BDC8-5FDE2DD89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06" y="2046598"/>
            <a:ext cx="26731437" cy="12162803"/>
          </a:xfrm>
          <a:prstGeom prst="rect">
            <a:avLst/>
          </a:prstGeom>
        </p:spPr>
      </p:pic>
    </p:spTree>
    <p:extLst>
      <p:ext uri="{BB962C8B-B14F-4D97-AF65-F5344CB8AC3E}">
        <p14:creationId xmlns:p14="http://schemas.microsoft.com/office/powerpoint/2010/main" val="2907748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320517" y="-6319500"/>
            <a:ext cx="16256000" cy="28897032"/>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477" y="0"/>
            <a:ext cx="21500738" cy="16254985"/>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650293" y="-3995712"/>
            <a:ext cx="11601929" cy="28902515"/>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Graphical user interface, text, application&#10;&#10;Description automatically generated">
            <a:extLst>
              <a:ext uri="{FF2B5EF4-FFF2-40B4-BE49-F238E27FC236}">
                <a16:creationId xmlns:a16="http://schemas.microsoft.com/office/drawing/2014/main" id="{3ECBF11A-A1F3-49A2-AEFD-35A7D2E67D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3706" y="2180254"/>
            <a:ext cx="26731437" cy="11895491"/>
          </a:xfrm>
          <a:prstGeom prst="rect">
            <a:avLst/>
          </a:prstGeom>
        </p:spPr>
      </p:pic>
    </p:spTree>
    <p:extLst>
      <p:ext uri="{BB962C8B-B14F-4D97-AF65-F5344CB8AC3E}">
        <p14:creationId xmlns:p14="http://schemas.microsoft.com/office/powerpoint/2010/main" val="1011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74409-EF1B-4311-AD4C-73E5EA3728F0}"/>
              </a:ext>
            </a:extLst>
          </p:cNvPr>
          <p:cNvSpPr>
            <a:spLocks noGrp="1"/>
          </p:cNvSpPr>
          <p:nvPr>
            <p:ph type="title"/>
          </p:nvPr>
        </p:nvSpPr>
        <p:spPr>
          <a:xfrm>
            <a:off x="8562983" y="920426"/>
            <a:ext cx="10515600" cy="2091976"/>
          </a:xfrm>
        </p:spPr>
        <p:txBody>
          <a:bodyPr>
            <a:normAutofit fontScale="90000"/>
          </a:bodyPr>
          <a:lstStyle/>
          <a:p>
            <a:r>
              <a:rPr lang="en-US" b="1" dirty="0"/>
              <a:t>Four Main Categories</a:t>
            </a:r>
            <a:br>
              <a:rPr lang="en-US" b="1" dirty="0"/>
            </a:br>
            <a:endParaRPr lang="en-US" b="1" dirty="0"/>
          </a:p>
        </p:txBody>
      </p:sp>
      <p:sp>
        <p:nvSpPr>
          <p:cNvPr id="3" name="Content Placeholder 2">
            <a:extLst>
              <a:ext uri="{FF2B5EF4-FFF2-40B4-BE49-F238E27FC236}">
                <a16:creationId xmlns:a16="http://schemas.microsoft.com/office/drawing/2014/main" id="{2DE505FE-1B20-4335-B0F8-9A50C27A9EE4}"/>
              </a:ext>
            </a:extLst>
          </p:cNvPr>
          <p:cNvSpPr>
            <a:spLocks noGrp="1"/>
          </p:cNvSpPr>
          <p:nvPr>
            <p:ph idx="1"/>
          </p:nvPr>
        </p:nvSpPr>
        <p:spPr>
          <a:xfrm>
            <a:off x="8662169" y="4281689"/>
            <a:ext cx="10515600" cy="10314283"/>
          </a:xfrm>
        </p:spPr>
        <p:txBody>
          <a:bodyPr/>
          <a:lstStyle/>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sp>
        <p:nvSpPr>
          <p:cNvPr id="4" name="Oval 3">
            <a:extLst>
              <a:ext uri="{FF2B5EF4-FFF2-40B4-BE49-F238E27FC236}">
                <a16:creationId xmlns:a16="http://schemas.microsoft.com/office/drawing/2014/main" id="{933265B3-3600-404A-A098-3CC36388944B}"/>
              </a:ext>
            </a:extLst>
          </p:cNvPr>
          <p:cNvSpPr/>
          <p:nvPr/>
        </p:nvSpPr>
        <p:spPr>
          <a:xfrm>
            <a:off x="8662169" y="3012402"/>
            <a:ext cx="9459576" cy="30908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Restitution</a:t>
            </a:r>
          </a:p>
        </p:txBody>
      </p:sp>
      <p:sp>
        <p:nvSpPr>
          <p:cNvPr id="5" name="Arrow: Down 4">
            <a:extLst>
              <a:ext uri="{FF2B5EF4-FFF2-40B4-BE49-F238E27FC236}">
                <a16:creationId xmlns:a16="http://schemas.microsoft.com/office/drawing/2014/main" id="{4C8E5A7F-E025-40E5-AA38-2CEAED17B1EE}"/>
              </a:ext>
            </a:extLst>
          </p:cNvPr>
          <p:cNvSpPr/>
          <p:nvPr/>
        </p:nvSpPr>
        <p:spPr>
          <a:xfrm>
            <a:off x="13050453" y="6243116"/>
            <a:ext cx="484633" cy="1129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9C17EC3-ED8A-42DD-AFD6-47078C54F0BA}"/>
              </a:ext>
            </a:extLst>
          </p:cNvPr>
          <p:cNvSpPr/>
          <p:nvPr/>
        </p:nvSpPr>
        <p:spPr>
          <a:xfrm>
            <a:off x="8488298" y="7450811"/>
            <a:ext cx="9322685" cy="3152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Fines/Costs</a:t>
            </a:r>
          </a:p>
        </p:txBody>
      </p:sp>
      <p:sp>
        <p:nvSpPr>
          <p:cNvPr id="7" name="Arrow: Down 6">
            <a:extLst>
              <a:ext uri="{FF2B5EF4-FFF2-40B4-BE49-F238E27FC236}">
                <a16:creationId xmlns:a16="http://schemas.microsoft.com/office/drawing/2014/main" id="{C6A13040-4965-4339-9435-41D909C137CE}"/>
              </a:ext>
            </a:extLst>
          </p:cNvPr>
          <p:cNvSpPr/>
          <p:nvPr/>
        </p:nvSpPr>
        <p:spPr>
          <a:xfrm>
            <a:off x="12951522" y="10752318"/>
            <a:ext cx="583564" cy="1120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52A737-87BD-4BF9-BEB7-51DCA9DEC24F}"/>
              </a:ext>
            </a:extLst>
          </p:cNvPr>
          <p:cNvSpPr/>
          <p:nvPr/>
        </p:nvSpPr>
        <p:spPr>
          <a:xfrm>
            <a:off x="8419852" y="12093409"/>
            <a:ext cx="9459575" cy="3358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Other Court-Imposed Costs</a:t>
            </a:r>
          </a:p>
        </p:txBody>
      </p:sp>
      <p:sp>
        <p:nvSpPr>
          <p:cNvPr id="10" name="Oval 9">
            <a:extLst>
              <a:ext uri="{FF2B5EF4-FFF2-40B4-BE49-F238E27FC236}">
                <a16:creationId xmlns:a16="http://schemas.microsoft.com/office/drawing/2014/main" id="{6716E1E5-F5B7-4AF4-B9DE-FEC98D7E2BA1}"/>
              </a:ext>
            </a:extLst>
          </p:cNvPr>
          <p:cNvSpPr/>
          <p:nvPr/>
        </p:nvSpPr>
        <p:spPr>
          <a:xfrm>
            <a:off x="19467834" y="8742022"/>
            <a:ext cx="7712315" cy="32396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t>Attorney Fees</a:t>
            </a:r>
          </a:p>
        </p:txBody>
      </p:sp>
    </p:spTree>
    <p:extLst>
      <p:ext uri="{BB962C8B-B14F-4D97-AF65-F5344CB8AC3E}">
        <p14:creationId xmlns:p14="http://schemas.microsoft.com/office/powerpoint/2010/main" val="112290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898849" cy="162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27545" cy="1625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1EBCF0-4797-49A9-8C18-481322531739}"/>
              </a:ext>
            </a:extLst>
          </p:cNvPr>
          <p:cNvSpPr>
            <a:spLocks noGrp="1"/>
          </p:cNvSpPr>
          <p:nvPr>
            <p:ph type="title"/>
          </p:nvPr>
        </p:nvSpPr>
        <p:spPr>
          <a:xfrm>
            <a:off x="1818717" y="4220826"/>
            <a:ext cx="8490632" cy="3468970"/>
          </a:xfrm>
        </p:spPr>
        <p:txBody>
          <a:bodyPr anchor="t">
            <a:normAutofit/>
          </a:bodyP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r>
              <a:rPr lang="en-US" sz="11400" dirty="0">
                <a:solidFill>
                  <a:schemeClr val="bg1"/>
                </a:solidFill>
                <a:latin typeface="+mj-lt"/>
              </a:rPr>
              <a:t>Civil Judgments</a:t>
            </a:r>
          </a:p>
        </p:txBody>
      </p:sp>
      <p:grpSp>
        <p:nvGrpSpPr>
          <p:cNvPr id="23" name="Group 22">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18717" y="1615710"/>
            <a:ext cx="2674618" cy="2008192"/>
            <a:chOff x="668003" y="1684057"/>
            <a:chExt cx="1128382" cy="847206"/>
          </a:xfrm>
        </p:grpSpPr>
        <p:sp>
          <p:nvSpPr>
            <p:cNvPr id="24"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25"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9" name="Content Placeholder 8">
            <a:extLst>
              <a:ext uri="{FF2B5EF4-FFF2-40B4-BE49-F238E27FC236}">
                <a16:creationId xmlns:a16="http://schemas.microsoft.com/office/drawing/2014/main" id="{62704238-389E-4131-85AD-F0CDE273196A}"/>
              </a:ext>
            </a:extLst>
          </p:cNvPr>
          <p:cNvSpPr>
            <a:spLocks noGrp="1"/>
          </p:cNvSpPr>
          <p:nvPr>
            <p:ph idx="1"/>
          </p:nvPr>
        </p:nvSpPr>
        <p:spPr>
          <a:xfrm>
            <a:off x="741405" y="8019249"/>
            <a:ext cx="9567942" cy="6621040"/>
          </a:xfrm>
        </p:spPr>
        <p:txBody>
          <a:bodyPr anchor="t">
            <a:normAutofit/>
          </a:bodyPr>
          <a:lst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a:lstStyle>
          <a:p>
            <a:pPr marL="0" indent="0">
              <a:buNone/>
            </a:pPr>
            <a:endParaRPr lang="en-US" sz="4700" dirty="0">
              <a:solidFill>
                <a:schemeClr val="bg1"/>
              </a:solidFill>
            </a:endParaRPr>
          </a:p>
          <a:p>
            <a:r>
              <a:rPr lang="en-US" sz="6000" dirty="0">
                <a:solidFill>
                  <a:schemeClr val="bg1"/>
                </a:solidFill>
              </a:rPr>
              <a:t>A civil judgment is </a:t>
            </a:r>
            <a:r>
              <a:rPr lang="en-US" sz="6000" u="sng" dirty="0">
                <a:solidFill>
                  <a:schemeClr val="bg1"/>
                </a:solidFill>
              </a:rPr>
              <a:t>not</a:t>
            </a:r>
            <a:r>
              <a:rPr lang="en-US" sz="6000" dirty="0">
                <a:solidFill>
                  <a:schemeClr val="bg1"/>
                </a:solidFill>
              </a:rPr>
              <a:t> relief</a:t>
            </a:r>
          </a:p>
          <a:p>
            <a:endParaRPr lang="en-US" sz="6000" dirty="0">
              <a:solidFill>
                <a:schemeClr val="bg1"/>
              </a:solidFill>
            </a:endParaRPr>
          </a:p>
          <a:p>
            <a:r>
              <a:rPr lang="en-US" sz="6000" dirty="0">
                <a:solidFill>
                  <a:schemeClr val="bg1"/>
                </a:solidFill>
              </a:rPr>
              <a:t>Civil judgments for fines</a:t>
            </a:r>
            <a:br>
              <a:rPr lang="en-US" sz="6000" dirty="0">
                <a:solidFill>
                  <a:schemeClr val="bg1"/>
                </a:solidFill>
              </a:rPr>
            </a:br>
            <a:r>
              <a:rPr lang="en-US" sz="6000" dirty="0">
                <a:solidFill>
                  <a:schemeClr val="bg1"/>
                </a:solidFill>
              </a:rPr>
              <a:t>   accrue interest </a:t>
            </a:r>
          </a:p>
          <a:p>
            <a:endParaRPr lang="en-US" sz="4700" dirty="0">
              <a:solidFill>
                <a:schemeClr val="bg1"/>
              </a:solidFill>
            </a:endParaRPr>
          </a:p>
        </p:txBody>
      </p:sp>
      <p:pic>
        <p:nvPicPr>
          <p:cNvPr id="5" name="Content Placeholder 4" descr="A red sign with white text&#10;&#10;Description automatically generated with medium confidence">
            <a:extLst>
              <a:ext uri="{FF2B5EF4-FFF2-40B4-BE49-F238E27FC236}">
                <a16:creationId xmlns:a16="http://schemas.microsoft.com/office/drawing/2014/main" id="{8BB10F34-D24A-4A4E-861D-C8794AC50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9990" y="2142174"/>
            <a:ext cx="10601024" cy="10601024"/>
          </a:xfrm>
          <a:prstGeom prst="rect">
            <a:avLst/>
          </a:prstGeom>
        </p:spPr>
      </p:pic>
    </p:spTree>
    <p:extLst>
      <p:ext uri="{BB962C8B-B14F-4D97-AF65-F5344CB8AC3E}">
        <p14:creationId xmlns:p14="http://schemas.microsoft.com/office/powerpoint/2010/main" val="4169634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12008</TotalTime>
  <Words>2587</Words>
  <Application>Microsoft Office PowerPoint</Application>
  <PresentationFormat>Custom</PresentationFormat>
  <Paragraphs>192</Paragraphs>
  <Slides>27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Main Categories </vt:lpstr>
      <vt:lpstr>Civil Judgments</vt:lpstr>
      <vt:lpstr>Restitution</vt:lpstr>
      <vt:lpstr>Restitution in CVRA Cases </vt:lpstr>
      <vt:lpstr>Restitution in Non-CVRA Cases</vt:lpstr>
      <vt:lpstr>CVRA Offenses Refresher</vt:lpstr>
      <vt:lpstr> Fines</vt:lpstr>
      <vt:lpstr> Fines</vt:lpstr>
      <vt:lpstr>Court Costs</vt:lpstr>
      <vt:lpstr>Court Costs</vt:lpstr>
      <vt:lpstr>Court Costs</vt:lpstr>
      <vt:lpstr>Other Court-Imposed Fees</vt:lpstr>
      <vt:lpstr>Attorney Fees</vt:lpstr>
      <vt:lpstr>Practical Advice for Defenders Before Hearing</vt:lpstr>
      <vt:lpstr>Practical Advice for Defenders at Hearing</vt:lpstr>
      <vt:lpstr>Practical Advice for Judges</vt:lpstr>
      <vt:lpstr>PowerPoint Presentation</vt:lpstr>
      <vt:lpstr>PowerPoint Presentation</vt:lpstr>
      <vt:lpstr>Constitutional Concerns </vt:lpstr>
      <vt:lpstr>And 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dc:creator>
  <cp:lastModifiedBy>Dixon, Phil</cp:lastModifiedBy>
  <cp:revision>43</cp:revision>
  <cp:lastPrinted>2022-01-05T14:58:39Z</cp:lastPrinted>
  <dcterms:created xsi:type="dcterms:W3CDTF">2021-05-05T13:47:41Z</dcterms:created>
  <dcterms:modified xsi:type="dcterms:W3CDTF">2022-03-08T18:16:23Z</dcterms:modified>
</cp:coreProperties>
</file>