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tags/tag20.xml" ContentType="application/vnd.openxmlformats-officedocument.presentationml.tags+xml"/>
  <Override PartName="/ppt/notesSlides/notesSlide30.xml" ContentType="application/vnd.openxmlformats-officedocument.presentationml.notesSlide+xml"/>
  <Override PartName="/ppt/tags/tag21.xml" ContentType="application/vnd.openxmlformats-officedocument.presentationml.tags+xml"/>
  <Override PartName="/ppt/notesSlides/notesSlide31.xml" ContentType="application/vnd.openxmlformats-officedocument.presentationml.notesSlide+xml"/>
  <Override PartName="/ppt/tags/tag22.xml" ContentType="application/vnd.openxmlformats-officedocument.presentationml.tags+xml"/>
  <Override PartName="/ppt/notesSlides/notesSlide32.xml" ContentType="application/vnd.openxmlformats-officedocument.presentationml.notesSlide+xml"/>
  <Override PartName="/ppt/tags/tag23.xml" ContentType="application/vnd.openxmlformats-officedocument.presentationml.tags+xml"/>
  <Override PartName="/ppt/notesSlides/notesSlide33.xml" ContentType="application/vnd.openxmlformats-officedocument.presentationml.notesSlide+xml"/>
  <Override PartName="/ppt/tags/tag2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5.xml" ContentType="application/vnd.openxmlformats-officedocument.presentationml.tags+xml"/>
  <Override PartName="/ppt/notesSlides/notesSlide36.xml" ContentType="application/vnd.openxmlformats-officedocument.presentationml.notesSlide+xml"/>
  <Override PartName="/ppt/tags/tag26.xml" ContentType="application/vnd.openxmlformats-officedocument.presentationml.tags+xml"/>
  <Override PartName="/ppt/notesSlides/notesSlide37.xml" ContentType="application/vnd.openxmlformats-officedocument.presentationml.notesSlide+xml"/>
  <Override PartName="/ppt/tags/tag27.xml" ContentType="application/vnd.openxmlformats-officedocument.presentationml.tags+xml"/>
  <Override PartName="/ppt/notesSlides/notesSlide38.xml" ContentType="application/vnd.openxmlformats-officedocument.presentationml.notesSlide+xml"/>
  <Override PartName="/ppt/tags/tag28.xml" ContentType="application/vnd.openxmlformats-officedocument.presentationml.tags+xml"/>
  <Override PartName="/ppt/notesSlides/notesSlide39.xml" ContentType="application/vnd.openxmlformats-officedocument.presentationml.notesSlide+xml"/>
  <Override PartName="/ppt/tags/tag29.xml" ContentType="application/vnd.openxmlformats-officedocument.presentationml.tags+xml"/>
  <Override PartName="/ppt/notesSlides/notesSlide40.xml" ContentType="application/vnd.openxmlformats-officedocument.presentationml.notesSlide+xml"/>
  <Override PartName="/ppt/tags/tag30.xml" ContentType="application/vnd.openxmlformats-officedocument.presentationml.tags+xml"/>
  <Override PartName="/ppt/notesSlides/notesSlide41.xml" ContentType="application/vnd.openxmlformats-officedocument.presentationml.notesSlide+xml"/>
  <Override PartName="/ppt/tags/tag31.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2.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33.xml" ContentType="application/vnd.openxmlformats-officedocument.presentationml.tags+xml"/>
  <Override PartName="/ppt/notesSlides/notesSlide46.xml" ContentType="application/vnd.openxmlformats-officedocument.presentationml.notesSlide+xml"/>
  <Override PartName="/ppt/tags/tag34.xml" ContentType="application/vnd.openxmlformats-officedocument.presentationml.tags+xml"/>
  <Override PartName="/ppt/notesSlides/notesSlide47.xml" ContentType="application/vnd.openxmlformats-officedocument.presentationml.notesSlide+xml"/>
  <Override PartName="/ppt/tags/tag35.xml" ContentType="application/vnd.openxmlformats-officedocument.presentationml.tags+xml"/>
  <Override PartName="/ppt/notesSlides/notesSlide48.xml" ContentType="application/vnd.openxmlformats-officedocument.presentationml.notesSlide+xml"/>
  <Override PartName="/ppt/tags/tag36.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37.xml" ContentType="application/vnd.openxmlformats-officedocument.presentationml.tags+xml"/>
  <Override PartName="/ppt/notesSlides/notesSlide53.xml" ContentType="application/vnd.openxmlformats-officedocument.presentationml.notesSlide+xml"/>
  <Override PartName="/ppt/tags/tag38.xml" ContentType="application/vnd.openxmlformats-officedocument.presentationml.tags+xml"/>
  <Override PartName="/ppt/notesSlides/notesSlide54.xml" ContentType="application/vnd.openxmlformats-officedocument.presentationml.notesSlide+xml"/>
  <Override PartName="/ppt/tags/tag39.xml" ContentType="application/vnd.openxmlformats-officedocument.presentationml.tags+xml"/>
  <Override PartName="/ppt/notesSlides/notesSlide55.xml" ContentType="application/vnd.openxmlformats-officedocument.presentationml.notesSlide+xml"/>
  <Override PartName="/ppt/tags/tag40.xml" ContentType="application/vnd.openxmlformats-officedocument.presentationml.tags+xml"/>
  <Override PartName="/ppt/notesSlides/notesSlide56.xml" ContentType="application/vnd.openxmlformats-officedocument.presentationml.notesSlide+xml"/>
  <Override PartName="/ppt/tags/tag41.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42.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56" r:id="rId2"/>
    <p:sldId id="1360" r:id="rId3"/>
    <p:sldId id="527" r:id="rId4"/>
    <p:sldId id="1158" r:id="rId5"/>
    <p:sldId id="1159" r:id="rId6"/>
    <p:sldId id="1342" r:id="rId7"/>
    <p:sldId id="530" r:id="rId8"/>
    <p:sldId id="540" r:id="rId9"/>
    <p:sldId id="1337" r:id="rId10"/>
    <p:sldId id="1341" r:id="rId11"/>
    <p:sldId id="1355" r:id="rId12"/>
    <p:sldId id="1356" r:id="rId13"/>
    <p:sldId id="1357" r:id="rId14"/>
    <p:sldId id="1344" r:id="rId15"/>
    <p:sldId id="1345" r:id="rId16"/>
    <p:sldId id="1320" r:id="rId17"/>
    <p:sldId id="1312" r:id="rId18"/>
    <p:sldId id="1161" r:id="rId19"/>
    <p:sldId id="1162" r:id="rId20"/>
    <p:sldId id="1322" r:id="rId21"/>
    <p:sldId id="1323" r:id="rId22"/>
    <p:sldId id="1163" r:id="rId23"/>
    <p:sldId id="1136" r:id="rId24"/>
    <p:sldId id="1319" r:id="rId25"/>
    <p:sldId id="1347" r:id="rId26"/>
    <p:sldId id="1349" r:id="rId27"/>
    <p:sldId id="1351" r:id="rId28"/>
    <p:sldId id="1350" r:id="rId29"/>
    <p:sldId id="1324" r:id="rId30"/>
    <p:sldId id="1165" r:id="rId31"/>
    <p:sldId id="1327" r:id="rId32"/>
    <p:sldId id="1184" r:id="rId33"/>
    <p:sldId id="1326" r:id="rId34"/>
    <p:sldId id="1329" r:id="rId35"/>
    <p:sldId id="1330" r:id="rId36"/>
    <p:sldId id="1358" r:id="rId37"/>
    <p:sldId id="1352" r:id="rId38"/>
    <p:sldId id="1331" r:id="rId39"/>
    <p:sldId id="1332" r:id="rId40"/>
    <p:sldId id="1333" r:id="rId41"/>
    <p:sldId id="1316" r:id="rId42"/>
    <p:sldId id="1315" r:id="rId43"/>
    <p:sldId id="1049" r:id="rId44"/>
    <p:sldId id="1046" r:id="rId45"/>
    <p:sldId id="1339" r:id="rId46"/>
    <p:sldId id="1340" r:id="rId47"/>
    <p:sldId id="1353" r:id="rId48"/>
    <p:sldId id="1335" r:id="rId49"/>
    <p:sldId id="539" r:id="rId50"/>
    <p:sldId id="1336" r:id="rId51"/>
    <p:sldId id="720" r:id="rId52"/>
    <p:sldId id="709" r:id="rId53"/>
    <p:sldId id="721" r:id="rId54"/>
    <p:sldId id="798" r:id="rId55"/>
    <p:sldId id="1354" r:id="rId56"/>
    <p:sldId id="1135" r:id="rId57"/>
    <p:sldId id="1313" r:id="rId58"/>
    <p:sldId id="538" r:id="rId59"/>
    <p:sldId id="1359" r:id="rId60"/>
    <p:sldId id="534" r:id="rId61"/>
    <p:sldId id="555" r:id="rId62"/>
    <p:sldId id="547" r:id="rId63"/>
    <p:sldId id="548" r:id="rId64"/>
    <p:sldId id="544" r:id="rId65"/>
    <p:sldId id="542" r:id="rId66"/>
    <p:sldId id="543" r:id="rId67"/>
    <p:sldId id="545" r:id="rId68"/>
    <p:sldId id="551" r:id="rId69"/>
    <p:sldId id="546" r:id="rId70"/>
    <p:sldId id="1314" r:id="rId71"/>
    <p:sldId id="1317" r:id="rId72"/>
    <p:sldId id="552" r:id="rId73"/>
    <p:sldId id="554" r:id="rId74"/>
    <p:sldId id="1137" r:id="rId75"/>
  </p:sldIdLst>
  <p:sldSz cx="12192000" cy="6858000"/>
  <p:notesSz cx="6881813" cy="9296400"/>
  <p:custDataLst>
    <p:tags r:id="rId78"/>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113" algn="l" rtl="0" fontAlgn="base">
      <a:spcBef>
        <a:spcPct val="0"/>
      </a:spcBef>
      <a:spcAft>
        <a:spcPct val="0"/>
      </a:spcAft>
      <a:defRPr kern="1200">
        <a:solidFill>
          <a:schemeClr val="tx1"/>
        </a:solidFill>
        <a:latin typeface="Arial" pitchFamily="34" charset="0"/>
        <a:ea typeface="+mn-ea"/>
        <a:cs typeface="+mn-cs"/>
      </a:defRPr>
    </a:lvl2pPr>
    <a:lvl3pPr marL="914226" algn="l" rtl="0" fontAlgn="base">
      <a:spcBef>
        <a:spcPct val="0"/>
      </a:spcBef>
      <a:spcAft>
        <a:spcPct val="0"/>
      </a:spcAft>
      <a:defRPr kern="1200">
        <a:solidFill>
          <a:schemeClr val="tx1"/>
        </a:solidFill>
        <a:latin typeface="Arial" pitchFamily="34" charset="0"/>
        <a:ea typeface="+mn-ea"/>
        <a:cs typeface="+mn-cs"/>
      </a:defRPr>
    </a:lvl3pPr>
    <a:lvl4pPr marL="1371341" algn="l" rtl="0" fontAlgn="base">
      <a:spcBef>
        <a:spcPct val="0"/>
      </a:spcBef>
      <a:spcAft>
        <a:spcPct val="0"/>
      </a:spcAft>
      <a:defRPr kern="1200">
        <a:solidFill>
          <a:schemeClr val="tx1"/>
        </a:solidFill>
        <a:latin typeface="Arial" pitchFamily="34" charset="0"/>
        <a:ea typeface="+mn-ea"/>
        <a:cs typeface="+mn-cs"/>
      </a:defRPr>
    </a:lvl4pPr>
    <a:lvl5pPr marL="1828453" algn="l" rtl="0" fontAlgn="base">
      <a:spcBef>
        <a:spcPct val="0"/>
      </a:spcBef>
      <a:spcAft>
        <a:spcPct val="0"/>
      </a:spcAft>
      <a:defRPr kern="1200">
        <a:solidFill>
          <a:schemeClr val="tx1"/>
        </a:solidFill>
        <a:latin typeface="Arial" pitchFamily="34" charset="0"/>
        <a:ea typeface="+mn-ea"/>
        <a:cs typeface="+mn-cs"/>
      </a:defRPr>
    </a:lvl5pPr>
    <a:lvl6pPr marL="2285566" algn="l" defTabSz="914226" rtl="0" eaLnBrk="1" latinLnBrk="0" hangingPunct="1">
      <a:defRPr kern="1200">
        <a:solidFill>
          <a:schemeClr val="tx1"/>
        </a:solidFill>
        <a:latin typeface="Arial" pitchFamily="34" charset="0"/>
        <a:ea typeface="+mn-ea"/>
        <a:cs typeface="+mn-cs"/>
      </a:defRPr>
    </a:lvl6pPr>
    <a:lvl7pPr marL="2742679" algn="l" defTabSz="914226" rtl="0" eaLnBrk="1" latinLnBrk="0" hangingPunct="1">
      <a:defRPr kern="1200">
        <a:solidFill>
          <a:schemeClr val="tx1"/>
        </a:solidFill>
        <a:latin typeface="Arial" pitchFamily="34" charset="0"/>
        <a:ea typeface="+mn-ea"/>
        <a:cs typeface="+mn-cs"/>
      </a:defRPr>
    </a:lvl7pPr>
    <a:lvl8pPr marL="3199794" algn="l" defTabSz="914226" rtl="0" eaLnBrk="1" latinLnBrk="0" hangingPunct="1">
      <a:defRPr kern="1200">
        <a:solidFill>
          <a:schemeClr val="tx1"/>
        </a:solidFill>
        <a:latin typeface="Arial" pitchFamily="34" charset="0"/>
        <a:ea typeface="+mn-ea"/>
        <a:cs typeface="+mn-cs"/>
      </a:defRPr>
    </a:lvl8pPr>
    <a:lvl9pPr marL="3656907" algn="l" defTabSz="914226"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Ann M." initials="AAM" lastIdx="3" clrIdx="0">
    <p:extLst>
      <p:ext uri="{19B8F6BF-5375-455C-9EA6-DF929625EA0E}">
        <p15:presenceInfo xmlns:p15="http://schemas.microsoft.com/office/powerpoint/2012/main" userId="S-1-5-21-344340502-4252695000-2390403120-12493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36AC"/>
    <a:srgbClr val="CC0066"/>
    <a:srgbClr val="DDD9C3"/>
    <a:srgbClr val="92928E"/>
    <a:srgbClr val="76CC04"/>
    <a:srgbClr val="FF0066"/>
    <a:srgbClr val="DD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4" autoAdjust="0"/>
    <p:restoredTop sz="75754" autoAdjust="0"/>
  </p:normalViewPr>
  <p:slideViewPr>
    <p:cSldViewPr>
      <p:cViewPr varScale="1">
        <p:scale>
          <a:sx n="55" d="100"/>
          <a:sy n="55" d="100"/>
        </p:scale>
        <p:origin x="58" y="187"/>
      </p:cViewPr>
      <p:guideLst>
        <p:guide orient="horz" pos="2160"/>
        <p:guide pos="3840"/>
      </p:guideLst>
    </p:cSldViewPr>
  </p:slideViewPr>
  <p:outlineViewPr>
    <p:cViewPr>
      <p:scale>
        <a:sx n="33" d="100"/>
        <a:sy n="33" d="100"/>
      </p:scale>
      <p:origin x="0" y="-5106"/>
    </p:cViewPr>
  </p:outlineViewPr>
  <p:notesTextViewPr>
    <p:cViewPr>
      <p:scale>
        <a:sx n="100" d="100"/>
        <a:sy n="100" d="100"/>
      </p:scale>
      <p:origin x="0" y="0"/>
    </p:cViewPr>
  </p:notesTextViewPr>
  <p:sorterViewPr>
    <p:cViewPr>
      <p:scale>
        <a:sx n="100" d="100"/>
        <a:sy n="100" d="100"/>
      </p:scale>
      <p:origin x="0" y="-6246"/>
    </p:cViewPr>
  </p:sorterViewPr>
  <p:notesViewPr>
    <p:cSldViewPr>
      <p:cViewPr>
        <p:scale>
          <a:sx n="100" d="100"/>
          <a:sy n="100" d="100"/>
        </p:scale>
        <p:origin x="2318" y="-1013"/>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5138"/>
          </a:xfrm>
          <a:prstGeom prst="rect">
            <a:avLst/>
          </a:prstGeom>
        </p:spPr>
        <p:txBody>
          <a:bodyPr vert="horz" lIns="91556" tIns="45778" rIns="91556" bIns="45778" rtlCol="0"/>
          <a:lstStyle>
            <a:lvl1pPr algn="l" fontAlgn="auto">
              <a:spcBef>
                <a:spcPts val="0"/>
              </a:spcBef>
              <a:spcAft>
                <a:spcPts val="0"/>
              </a:spcAft>
              <a:defRPr sz="1200">
                <a:latin typeface="+mn-lt"/>
              </a:defRPr>
            </a:lvl1pPr>
          </a:lstStyle>
          <a:p>
            <a:pPr>
              <a:defRPr/>
            </a:pPr>
            <a:endParaRPr lang="en-US" dirty="0"/>
          </a:p>
        </p:txBody>
      </p:sp>
      <p:sp>
        <p:nvSpPr>
          <p:cNvPr id="4" name="Footer Placeholder 3"/>
          <p:cNvSpPr>
            <a:spLocks noGrp="1"/>
          </p:cNvSpPr>
          <p:nvPr>
            <p:ph type="ftr" sz="quarter" idx="2"/>
          </p:nvPr>
        </p:nvSpPr>
        <p:spPr>
          <a:xfrm>
            <a:off x="2676262" y="8831263"/>
            <a:ext cx="2217473" cy="465137"/>
          </a:xfrm>
          <a:prstGeom prst="rect">
            <a:avLst/>
          </a:prstGeom>
        </p:spPr>
        <p:txBody>
          <a:bodyPr vert="horz" lIns="91556" tIns="45778" rIns="91556" bIns="45778"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5123129" y="8829677"/>
            <a:ext cx="1757093" cy="465138"/>
          </a:xfrm>
          <a:prstGeom prst="rect">
            <a:avLst/>
          </a:prstGeom>
        </p:spPr>
        <p:txBody>
          <a:bodyPr vert="horz" lIns="91556" tIns="45778" rIns="91556" bIns="45778" rtlCol="0" anchor="b"/>
          <a:lstStyle>
            <a:lvl1pPr algn="r" fontAlgn="auto">
              <a:spcBef>
                <a:spcPts val="0"/>
              </a:spcBef>
              <a:spcAft>
                <a:spcPts val="0"/>
              </a:spcAft>
              <a:defRPr sz="1200">
                <a:latin typeface="+mn-lt"/>
              </a:defRPr>
            </a:lvl1pPr>
          </a:lstStyle>
          <a:p>
            <a:pPr>
              <a:defRPr/>
            </a:pPr>
            <a:fld id="{3FC0B664-5E01-4172-9B31-F0E27B754043}" type="slidenum">
              <a:rPr lang="en-US"/>
              <a:pPr>
                <a:defRPr/>
              </a:pPr>
              <a:t>‹#›</a:t>
            </a:fld>
            <a:endParaRPr lang="en-US" dirty="0"/>
          </a:p>
        </p:txBody>
      </p:sp>
      <p:pic>
        <p:nvPicPr>
          <p:cNvPr id="1027" name="Picture 3"/>
          <p:cNvPicPr>
            <a:picLocks noChangeAspect="1" noChangeArrowheads="1"/>
          </p:cNvPicPr>
          <p:nvPr/>
        </p:nvPicPr>
        <p:blipFill>
          <a:blip r:embed="rId2" cstate="print"/>
          <a:stretch>
            <a:fillRect/>
          </a:stretch>
        </p:blipFill>
        <p:spPr bwMode="auto">
          <a:xfrm>
            <a:off x="458788" y="8599172"/>
            <a:ext cx="2141008" cy="500112"/>
          </a:xfrm>
          <a:prstGeom prst="rect">
            <a:avLst/>
          </a:prstGeom>
          <a:noFill/>
          <a:ln w="9525">
            <a:noFill/>
            <a:miter lim="800000"/>
            <a:headEnd/>
            <a:tailEnd/>
          </a:ln>
          <a:effectLst/>
          <a:scene3d>
            <a:camera prst="orthographicFront">
              <a:rot lat="0" lon="0" rev="0"/>
            </a:camera>
            <a:lightRig rig="threePt" dir="t"/>
          </a:scene3d>
        </p:spPr>
      </p:pic>
    </p:spTree>
    <p:extLst>
      <p:ext uri="{BB962C8B-B14F-4D97-AF65-F5344CB8AC3E}">
        <p14:creationId xmlns:p14="http://schemas.microsoft.com/office/powerpoint/2010/main" val="1706428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5138"/>
          </a:xfrm>
          <a:prstGeom prst="rect">
            <a:avLst/>
          </a:prstGeom>
        </p:spPr>
        <p:txBody>
          <a:bodyPr vert="horz" lIns="91556" tIns="45778" rIns="91556" bIns="4577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98103" y="0"/>
            <a:ext cx="2982119" cy="465138"/>
          </a:xfrm>
          <a:prstGeom prst="rect">
            <a:avLst/>
          </a:prstGeom>
        </p:spPr>
        <p:txBody>
          <a:bodyPr vert="horz" lIns="91556" tIns="45778" rIns="91556" bIns="45778" rtlCol="0"/>
          <a:lstStyle>
            <a:lvl1pPr algn="r" fontAlgn="auto">
              <a:spcBef>
                <a:spcPts val="0"/>
              </a:spcBef>
              <a:spcAft>
                <a:spcPts val="0"/>
              </a:spcAft>
              <a:defRPr sz="1200">
                <a:latin typeface="+mn-lt"/>
              </a:defRPr>
            </a:lvl1pPr>
          </a:lstStyle>
          <a:p>
            <a:pPr>
              <a:defRPr/>
            </a:pPr>
            <a:fld id="{C8B0AAC2-ABD4-4CC1-8249-619DD112A29E}" type="datetimeFigureOut">
              <a:rPr lang="en-US"/>
              <a:pPr>
                <a:defRPr/>
              </a:pPr>
              <a:t>12/5/2019</a:t>
            </a:fld>
            <a:endParaRPr lang="en-US"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1556" tIns="45778" rIns="91556" bIns="45778" rtlCol="0" anchor="ctr"/>
          <a:lstStyle/>
          <a:p>
            <a:pPr lvl="0"/>
            <a:endParaRPr lang="en-US" noProof="0" dirty="0"/>
          </a:p>
        </p:txBody>
      </p:sp>
      <p:sp>
        <p:nvSpPr>
          <p:cNvPr id="5" name="Notes Placeholder 4"/>
          <p:cNvSpPr>
            <a:spLocks noGrp="1"/>
          </p:cNvSpPr>
          <p:nvPr>
            <p:ph type="body" sz="quarter" idx="3"/>
          </p:nvPr>
        </p:nvSpPr>
        <p:spPr>
          <a:xfrm>
            <a:off x="688182" y="4416427"/>
            <a:ext cx="5505450" cy="4183063"/>
          </a:xfrm>
          <a:prstGeom prst="rect">
            <a:avLst/>
          </a:prstGeom>
        </p:spPr>
        <p:txBody>
          <a:bodyPr vert="horz" lIns="91556" tIns="45778" rIns="91556" bIns="4577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7"/>
            <a:ext cx="2982119" cy="465138"/>
          </a:xfrm>
          <a:prstGeom prst="rect">
            <a:avLst/>
          </a:prstGeom>
        </p:spPr>
        <p:txBody>
          <a:bodyPr vert="horz" lIns="91556" tIns="45778" rIns="91556" bIns="4577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98103" y="8829677"/>
            <a:ext cx="2982119" cy="465138"/>
          </a:xfrm>
          <a:prstGeom prst="rect">
            <a:avLst/>
          </a:prstGeom>
        </p:spPr>
        <p:txBody>
          <a:bodyPr vert="horz" lIns="91556" tIns="45778" rIns="91556" bIns="45778" rtlCol="0" anchor="b"/>
          <a:lstStyle>
            <a:lvl1pPr algn="r" fontAlgn="auto">
              <a:spcBef>
                <a:spcPts val="0"/>
              </a:spcBef>
              <a:spcAft>
                <a:spcPts val="0"/>
              </a:spcAft>
              <a:defRPr sz="1200">
                <a:latin typeface="+mn-lt"/>
              </a:defRPr>
            </a:lvl1pPr>
          </a:lstStyle>
          <a:p>
            <a:pPr>
              <a:defRPr/>
            </a:pPr>
            <a:fld id="{BEB1B7F0-31C3-4405-9AF8-BF9F8007121A}" type="slidenum">
              <a:rPr lang="en-US"/>
              <a:pPr>
                <a:defRPr/>
              </a:pPr>
              <a:t>‹#›</a:t>
            </a:fld>
            <a:endParaRPr lang="en-US" dirty="0"/>
          </a:p>
        </p:txBody>
      </p:sp>
    </p:spTree>
    <p:extLst>
      <p:ext uri="{BB962C8B-B14F-4D97-AF65-F5344CB8AC3E}">
        <p14:creationId xmlns:p14="http://schemas.microsoft.com/office/powerpoint/2010/main" val="2803514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13" algn="l" rtl="0" eaLnBrk="0" fontAlgn="base" hangingPunct="0">
      <a:spcBef>
        <a:spcPct val="30000"/>
      </a:spcBef>
      <a:spcAft>
        <a:spcPct val="0"/>
      </a:spcAft>
      <a:defRPr sz="1200" kern="1200">
        <a:solidFill>
          <a:schemeClr val="tx1"/>
        </a:solidFill>
        <a:latin typeface="+mn-lt"/>
        <a:ea typeface="+mn-ea"/>
        <a:cs typeface="+mn-cs"/>
      </a:defRPr>
    </a:lvl2pPr>
    <a:lvl3pPr marL="914226" algn="l" rtl="0" eaLnBrk="0" fontAlgn="base" hangingPunct="0">
      <a:spcBef>
        <a:spcPct val="30000"/>
      </a:spcBef>
      <a:spcAft>
        <a:spcPct val="0"/>
      </a:spcAft>
      <a:defRPr sz="1200" kern="1200">
        <a:solidFill>
          <a:schemeClr val="tx1"/>
        </a:solidFill>
        <a:latin typeface="+mn-lt"/>
        <a:ea typeface="+mn-ea"/>
        <a:cs typeface="+mn-cs"/>
      </a:defRPr>
    </a:lvl3pPr>
    <a:lvl4pPr marL="1371341" algn="l" rtl="0" eaLnBrk="0" fontAlgn="base" hangingPunct="0">
      <a:spcBef>
        <a:spcPct val="30000"/>
      </a:spcBef>
      <a:spcAft>
        <a:spcPct val="0"/>
      </a:spcAft>
      <a:defRPr sz="1200" kern="1200">
        <a:solidFill>
          <a:schemeClr val="tx1"/>
        </a:solidFill>
        <a:latin typeface="+mn-lt"/>
        <a:ea typeface="+mn-ea"/>
        <a:cs typeface="+mn-cs"/>
      </a:defRPr>
    </a:lvl4pPr>
    <a:lvl5pPr marL="1828453" algn="l" rtl="0" eaLnBrk="0" fontAlgn="base" hangingPunct="0">
      <a:spcBef>
        <a:spcPct val="30000"/>
      </a:spcBef>
      <a:spcAft>
        <a:spcPct val="0"/>
      </a:spcAft>
      <a:defRPr sz="1200" kern="1200">
        <a:solidFill>
          <a:schemeClr val="tx1"/>
        </a:solidFill>
        <a:latin typeface="+mn-lt"/>
        <a:ea typeface="+mn-ea"/>
        <a:cs typeface="+mn-cs"/>
      </a:defRPr>
    </a:lvl5pPr>
    <a:lvl6pPr marL="2285566" algn="l" defTabSz="914226" rtl="0" eaLnBrk="1" latinLnBrk="0" hangingPunct="1">
      <a:defRPr sz="1200" kern="1200">
        <a:solidFill>
          <a:schemeClr val="tx1"/>
        </a:solidFill>
        <a:latin typeface="+mn-lt"/>
        <a:ea typeface="+mn-ea"/>
        <a:cs typeface="+mn-cs"/>
      </a:defRPr>
    </a:lvl6pPr>
    <a:lvl7pPr marL="2742679" algn="l" defTabSz="914226" rtl="0" eaLnBrk="1" latinLnBrk="0" hangingPunct="1">
      <a:defRPr sz="1200" kern="1200">
        <a:solidFill>
          <a:schemeClr val="tx1"/>
        </a:solidFill>
        <a:latin typeface="+mn-lt"/>
        <a:ea typeface="+mn-ea"/>
        <a:cs typeface="+mn-cs"/>
      </a:defRPr>
    </a:lvl7pPr>
    <a:lvl8pPr marL="3199794" algn="l" defTabSz="914226" rtl="0" eaLnBrk="1" latinLnBrk="0" hangingPunct="1">
      <a:defRPr sz="1200" kern="1200">
        <a:solidFill>
          <a:schemeClr val="tx1"/>
        </a:solidFill>
        <a:latin typeface="+mn-lt"/>
        <a:ea typeface="+mn-ea"/>
        <a:cs typeface="+mn-cs"/>
      </a:defRPr>
    </a:lvl8pPr>
    <a:lvl9pPr marL="3656907" algn="l" defTabSz="9142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ppellate.nccourts.org/opinions/?c=2&amp;pdf=34856"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westlaw.com/Find/Default.wl?rs=dfa1.0&amp;vr=2.0&amp;DB=711&amp;FindType=Y&amp;ReferencePositionType=S&amp;SerialNum=1991056601&amp;ReferencePosition=657"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web2.westlaw.com/find/default.wl?rs=WLW14.01&amp;pbc=137A9786&amp;vr=2.0&amp;findtype=MP&amp;rp=/find/default.wl&amp;sv=Split&amp;fn=_top&amp;ordoc=2015511208&amp;mt=124&amp;docname=I9f34957d475411db9765f9243f53508a"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eb2.westlaw.com/find/default.wl?rs=WLW14.01&amp;pbc=137A9786&amp;vr=2.0&amp;findtype=MP&amp;rp=%2ffind%2fdefault.wl&amp;sv=Split&amp;fn=_top&amp;ordoc=2015511208&amp;mt=124&amp;docname=I9f34957d475411db9765f9243f53508a"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westlaw.com/Find/Default.wl?rs=dfa1.0&amp;vr=2.0&amp;FindType=Y&amp;SerialNum=2012504413"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www.westlaw.com/Find/Default.wl?rs=dfa1.0&amp;vr=2.0&amp;DB=711&amp;FindType=Y&amp;ReferencePositionType=S&amp;SerialNum=1941104291&amp;ReferencePosition=245" TargetMode="External"/><Relationship Id="rId5" Type="http://schemas.openxmlformats.org/officeDocument/2006/relationships/hyperlink" Target="http://www.westlaw.com/Find/Default.wl?rs=dfa1.0&amp;vr=2.0&amp;DB=711&amp;FindType=Y&amp;ReferencePositionType=S&amp;SerialNum=1991056601&amp;ReferencePosition=659" TargetMode="External"/><Relationship Id="rId4" Type="http://schemas.openxmlformats.org/officeDocument/2006/relationships/hyperlink" Target="http://www.westlaw.com/Find/Default.wl?rs=dfa1.0&amp;vr=2.0&amp;FindType=Y&amp;SerialNum=199105660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mayoclinic.org/tests-procedures/cardiac-ablation/about/pac-20384993"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eb2.westlaw.com/find/default.wl?mt=124&amp;db=1000710&amp;docname=NCSTEVS8C-1R702&amp;rp=/find/default.wl&amp;findtype=L&amp;ordoc=8874143&amp;tc=-1&amp;vr=2.0&amp;fn=_top&amp;sv=Split&amp;tf=-1&amp;pbc=C58EC625&amp;rs=WLW14.01" TargetMode="External"/><Relationship Id="rId2" Type="http://schemas.openxmlformats.org/officeDocument/2006/relationships/slide" Target="../slides/slide65.xml"/><Relationship Id="rId1" Type="http://schemas.openxmlformats.org/officeDocument/2006/relationships/notesMaster" Target="../notesMasters/notesMaster1.xml"/><Relationship Id="rId5" Type="http://schemas.openxmlformats.org/officeDocument/2006/relationships/hyperlink" Target="http://www.westlaw.com/Find/Default.wl?rs=dfa1.0&amp;vr=2.0&amp;DB=1000037&amp;DocName=NCSTRCPS1A-1R9&amp;FindType=L" TargetMode="External"/><Relationship Id="rId4" Type="http://schemas.openxmlformats.org/officeDocument/2006/relationships/hyperlink" Target="http://www.westlaw.com/Find/Default.wl?rs=dfa1.0&amp;vr=2.0&amp;DB=711&amp;FindType=Y&amp;ReferencePositionType=S&amp;SerialNum=2002104183&amp;ReferencePosition=167" TargetMode="Externa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eb2.westlaw.com/find/default.wl?mt=124&amp;db=1000710&amp;docname=NCSTEVS8C-1R702&amp;rp=/find/default.wl&amp;findtype=L&amp;ordoc=8874143&amp;tc=-1&amp;vr=2.0&amp;fn=_top&amp;sv=Split&amp;tf=-1&amp;pbc=C58EC625&amp;rs=WLW14.01"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www.westlaw.com/Find/Default.wl?rs=dfa1.0&amp;vr=2.0&amp;DB=1000037&amp;DocName=NCSTRCPS1A-1R9&amp;FindType=L" TargetMode="External"/><Relationship Id="rId4" Type="http://schemas.openxmlformats.org/officeDocument/2006/relationships/hyperlink" Target="http://www.westlaw.com/Find/Default.wl?rs=dfa1.0&amp;vr=2.0&amp;DB=711&amp;FindType=Y&amp;ReferencePositionType=S&amp;SerialNum=2002104183&amp;ReferencePosition=16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eb2.westlaw.com/find/default.wl?mt=124&amp;db=1000710&amp;docname=NCSTEVS8C-1R702&amp;rp=/find/default.wl&amp;findtype=L&amp;ordoc=8874143&amp;tc=-1&amp;vr=2.0&amp;fn=_top&amp;sv=Split&amp;tf=-1&amp;pbc=C58EC625&amp;rs=WLW14.01" TargetMode="External"/><Relationship Id="rId2" Type="http://schemas.openxmlformats.org/officeDocument/2006/relationships/slide" Target="../slides/slide67.xml"/><Relationship Id="rId1" Type="http://schemas.openxmlformats.org/officeDocument/2006/relationships/notesMaster" Target="../notesMasters/notesMaster1.xml"/><Relationship Id="rId5" Type="http://schemas.openxmlformats.org/officeDocument/2006/relationships/hyperlink" Target="http://www.westlaw.com/Find/Default.wl?rs=dfa1.0&amp;vr=2.0&amp;DB=1000037&amp;DocName=NCSTRCPS1A-1R9&amp;FindType=L" TargetMode="External"/><Relationship Id="rId4" Type="http://schemas.openxmlformats.org/officeDocument/2006/relationships/hyperlink" Target="http://www.westlaw.com/Find/Default.wl?rs=dfa1.0&amp;vr=2.0&amp;DB=711&amp;FindType=Y&amp;ReferencePositionType=S&amp;SerialNum=2002104183&amp;ReferencePosition=167"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eb2.westlaw.com/find/default.wl?mt=124&amp;db=1000710&amp;docname=NCSTEVS8C-1R702&amp;rp=/find/default.wl&amp;findtype=L&amp;ordoc=8874143&amp;tc=-1&amp;vr=2.0&amp;fn=_top&amp;sv=Split&amp;tf=-1&amp;pbc=C58EC625&amp;rs=WLW14.01" TargetMode="External"/><Relationship Id="rId2" Type="http://schemas.openxmlformats.org/officeDocument/2006/relationships/slide" Target="../slides/slide69.xml"/><Relationship Id="rId1" Type="http://schemas.openxmlformats.org/officeDocument/2006/relationships/notesMaster" Target="../notesMasters/notesMaster1.xml"/><Relationship Id="rId5" Type="http://schemas.openxmlformats.org/officeDocument/2006/relationships/hyperlink" Target="http://www.westlaw.com/Find/Default.wl?rs=dfa1.0&amp;vr=2.0&amp;DB=1000037&amp;DocName=NCSTRCPS1A-1R9&amp;FindType=L" TargetMode="External"/><Relationship Id="rId4" Type="http://schemas.openxmlformats.org/officeDocument/2006/relationships/hyperlink" Target="http://www.westlaw.com/Find/Default.wl?rs=dfa1.0&amp;vr=2.0&amp;DB=711&amp;FindType=Y&amp;ReferencePositionType=S&amp;SerialNum=2002104183&amp;ReferencePosition=167"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1</a:t>
            </a:fld>
            <a:endParaRPr lang="en-US" dirty="0"/>
          </a:p>
        </p:txBody>
      </p:sp>
    </p:spTree>
    <p:extLst>
      <p:ext uri="{BB962C8B-B14F-4D97-AF65-F5344CB8AC3E}">
        <p14:creationId xmlns:p14="http://schemas.microsoft.com/office/powerpoint/2010/main" val="347181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EB1B7F0-31C3-4405-9AF8-BF9F8007121A}" type="slidenum">
              <a:rPr lang="en-US" smtClean="0"/>
              <a:pPr>
                <a:defRPr/>
              </a:pPr>
              <a:t>10</a:t>
            </a:fld>
            <a:endParaRPr lang="en-US" dirty="0"/>
          </a:p>
        </p:txBody>
      </p:sp>
    </p:spTree>
    <p:extLst>
      <p:ext uri="{BB962C8B-B14F-4D97-AF65-F5344CB8AC3E}">
        <p14:creationId xmlns:p14="http://schemas.microsoft.com/office/powerpoint/2010/main" val="172761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11</a:t>
            </a:fld>
            <a:endParaRPr lang="en-US" dirty="0"/>
          </a:p>
        </p:txBody>
      </p:sp>
    </p:spTree>
    <p:extLst>
      <p:ext uri="{BB962C8B-B14F-4D97-AF65-F5344CB8AC3E}">
        <p14:creationId xmlns:p14="http://schemas.microsoft.com/office/powerpoint/2010/main" val="1541395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2"/>
            <a:r>
              <a:rPr lang="en-US" sz="1200" kern="1200" dirty="0">
                <a:solidFill>
                  <a:schemeClr val="tx1"/>
                </a:solidFill>
                <a:effectLst/>
                <a:latin typeface="+mn-lt"/>
                <a:ea typeface="+mn-ea"/>
                <a:cs typeface="+mn-cs"/>
              </a:rPr>
              <a:t>The question for the court under Rule 9(j) is not whether the expert </a:t>
            </a:r>
            <a:r>
              <a:rPr lang="en-US" sz="1200" i="1" kern="1200" dirty="0">
                <a:solidFill>
                  <a:schemeClr val="tx1"/>
                </a:solidFill>
                <a:effectLst/>
                <a:latin typeface="+mn-lt"/>
                <a:ea typeface="+mn-ea"/>
                <a:cs typeface="+mn-cs"/>
              </a:rPr>
              <a:t>ultimately will</a:t>
            </a:r>
            <a:r>
              <a:rPr lang="en-US" sz="1200" kern="1200" dirty="0">
                <a:solidFill>
                  <a:schemeClr val="tx1"/>
                </a:solidFill>
                <a:effectLst/>
                <a:latin typeface="+mn-lt"/>
                <a:ea typeface="+mn-ea"/>
                <a:cs typeface="+mn-cs"/>
              </a:rPr>
              <a:t> qualify, but whether the plaintiff, at the time the pleading was filed, </a:t>
            </a:r>
            <a:r>
              <a:rPr lang="en-US" sz="1200" i="1" kern="1200" dirty="0">
                <a:solidFill>
                  <a:schemeClr val="tx1"/>
                </a:solidFill>
                <a:effectLst/>
                <a:latin typeface="+mn-lt"/>
                <a:ea typeface="+mn-ea"/>
                <a:cs typeface="+mn-cs"/>
              </a:rPr>
              <a:t>reasonably expected</a:t>
            </a:r>
            <a:r>
              <a:rPr lang="en-US" sz="1200" kern="1200" dirty="0">
                <a:solidFill>
                  <a:schemeClr val="tx1"/>
                </a:solidFill>
                <a:effectLst/>
                <a:latin typeface="+mn-lt"/>
                <a:ea typeface="+mn-ea"/>
                <a:cs typeface="+mn-cs"/>
              </a:rPr>
              <a:t> the witness to qualify: “In other words, were the facts and circumstances known or those which should have been known to the pleader such as to cause a reasonable person to believe that the witness would qualify as an expert under Rule 702.” Grantham v. Crawford, 204 N.C. App. 115, 118–19 (2010) (citations omitted).  The question is whether “there is ample evidence in </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[e] record that a reasonable person armed with the knowledge of the plaintiff at the time the pleading was filed would have believed” the witness would qualify.  Morris v. Southeastern Orthopedics Sports Med. &amp; Shoulder Ctr., 199 N.C. App. 425, 437–38 (2009) (quotation omitted).  Determining what the plaintiff knew or should have known is largely a matter of examining the discovery materials, and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the extent there are </a:t>
            </a:r>
            <a:r>
              <a:rPr lang="en-US" sz="1200" i="1" kern="1200" dirty="0">
                <a:solidFill>
                  <a:schemeClr val="tx1"/>
                </a:solidFill>
                <a:effectLst/>
                <a:latin typeface="+mn-lt"/>
                <a:ea typeface="+mn-ea"/>
                <a:cs typeface="+mn-cs"/>
              </a:rPr>
              <a:t>reasonable</a:t>
            </a:r>
            <a:r>
              <a:rPr lang="en-US" sz="1200" kern="1200" dirty="0">
                <a:solidFill>
                  <a:schemeClr val="tx1"/>
                </a:solidFill>
                <a:effectLst/>
                <a:latin typeface="+mn-lt"/>
                <a:ea typeface="+mn-ea"/>
                <a:cs typeface="+mn-cs"/>
              </a:rPr>
              <a:t> disputes or ambiguities in the forecasted evidence, the trial court should draw all reasonable inferences in favor of the nonmoving party at this preliminary stage of determining whether the party </a:t>
            </a:r>
            <a:r>
              <a:rPr lang="en-US" sz="1200" i="1" kern="1200" dirty="0">
                <a:solidFill>
                  <a:schemeClr val="tx1"/>
                </a:solidFill>
                <a:effectLst/>
                <a:latin typeface="+mn-lt"/>
                <a:ea typeface="+mn-ea"/>
                <a:cs typeface="+mn-cs"/>
              </a:rPr>
              <a:t>reasonably expected</a:t>
            </a:r>
            <a:r>
              <a:rPr lang="en-US" sz="1200" kern="1200" dirty="0">
                <a:solidFill>
                  <a:schemeClr val="tx1"/>
                </a:solidFill>
                <a:effectLst/>
                <a:latin typeface="+mn-lt"/>
                <a:ea typeface="+mn-ea"/>
                <a:cs typeface="+mn-cs"/>
              </a:rPr>
              <a:t> the expert witness to qualify under Rule 702. Moore v. Proper, 366 N.C. 25, 32 (2012).  Whether the plaintiff could reasonably expect the witness to qualify as an expert under Rule 702 is a question of law reviewed by the appellate courts </a:t>
            </a:r>
            <a:r>
              <a:rPr lang="en-US" sz="1200" i="1" kern="1200" dirty="0">
                <a:solidFill>
                  <a:schemeClr val="tx1"/>
                </a:solidFill>
                <a:effectLst/>
                <a:latin typeface="+mn-lt"/>
                <a:ea typeface="+mn-ea"/>
                <a:cs typeface="+mn-cs"/>
              </a:rPr>
              <a:t>de novo</a:t>
            </a:r>
            <a:r>
              <a:rPr lang="en-US" sz="1200" kern="1200" dirty="0">
                <a:solidFill>
                  <a:schemeClr val="tx1"/>
                </a:solidFill>
                <a:effectLst/>
                <a:latin typeface="+mn-lt"/>
                <a:ea typeface="+mn-ea"/>
                <a:cs typeface="+mn-cs"/>
              </a:rPr>
              <a:t>.  Trapp v. </a:t>
            </a:r>
            <a:r>
              <a:rPr lang="en-US" sz="1200" kern="1200" dirty="0" err="1">
                <a:solidFill>
                  <a:schemeClr val="tx1"/>
                </a:solidFill>
                <a:effectLst/>
                <a:latin typeface="+mn-lt"/>
                <a:ea typeface="+mn-ea"/>
                <a:cs typeface="+mn-cs"/>
              </a:rPr>
              <a:t>Macchioli</a:t>
            </a:r>
            <a:r>
              <a:rPr lang="en-US" sz="1200" kern="1200" dirty="0">
                <a:solidFill>
                  <a:schemeClr val="tx1"/>
                </a:solidFill>
                <a:effectLst/>
                <a:latin typeface="+mn-lt"/>
                <a:ea typeface="+mn-ea"/>
                <a:cs typeface="+mn-cs"/>
              </a:rPr>
              <a:t>, 129 N.C. App. 237, 241 n.2 (1998).  The trial court must, however, make findings of fact and conclusions of law when determining plaintiff’s expectation was not reasonable.  </a:t>
            </a:r>
            <a:r>
              <a:rPr lang="en-US" sz="1200" i="1" kern="1200" dirty="0">
                <a:solidFill>
                  <a:schemeClr val="tx1"/>
                </a:solidFill>
                <a:effectLst/>
                <a:latin typeface="+mn-lt"/>
                <a:ea typeface="+mn-ea"/>
                <a:cs typeface="+mn-cs"/>
              </a:rPr>
              <a:t>Moore</a:t>
            </a:r>
            <a:r>
              <a:rPr lang="en-US" sz="1200" kern="1200" dirty="0">
                <a:solidFill>
                  <a:schemeClr val="tx1"/>
                </a:solidFill>
                <a:effectLst/>
                <a:latin typeface="+mn-lt"/>
                <a:ea typeface="+mn-ea"/>
                <a:cs typeface="+mn-cs"/>
              </a:rPr>
              <a:t>, 366 N.C. at 32. </a:t>
            </a:r>
            <a:r>
              <a:rPr lang="en-US" sz="1000" kern="1200" dirty="0">
                <a:solidFill>
                  <a:schemeClr val="tx1"/>
                </a:solidFill>
                <a:effectLst/>
                <a:latin typeface="+mn-lt"/>
                <a:ea typeface="+mn-ea"/>
                <a:cs typeface="+mn-cs"/>
              </a:rPr>
              <a:t>Beyond the determination under Rule 9(j) of “reasonable expectation” is the broader issue of an expert’s ultimate qualification to testify.  “Whether an expert will ultimately qualify to testify is controlled by Rule 702.”  Moore v. Proper, 366 N.C. 25 (2012).  A discussion of the cases interpreting the requirements of Rule 702(b) is outside the scope of this chapter.</a:t>
            </a:r>
          </a:p>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12</a:t>
            </a:fld>
            <a:endParaRPr lang="en-US" dirty="0"/>
          </a:p>
        </p:txBody>
      </p:sp>
    </p:spTree>
    <p:extLst>
      <p:ext uri="{BB962C8B-B14F-4D97-AF65-F5344CB8AC3E}">
        <p14:creationId xmlns:p14="http://schemas.microsoft.com/office/powerpoint/2010/main" val="416609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13</a:t>
            </a:fld>
            <a:endParaRPr lang="en-US" dirty="0"/>
          </a:p>
        </p:txBody>
      </p:sp>
    </p:spTree>
    <p:extLst>
      <p:ext uri="{BB962C8B-B14F-4D97-AF65-F5344CB8AC3E}">
        <p14:creationId xmlns:p14="http://schemas.microsoft.com/office/powerpoint/2010/main" val="1046764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Supreme</a:t>
            </a:r>
            <a:r>
              <a:rPr lang="en-US" baseline="0" dirty="0"/>
              <a:t> Court</a:t>
            </a:r>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14</a:t>
            </a:fld>
            <a:endParaRPr lang="en-US" dirty="0"/>
          </a:p>
        </p:txBody>
      </p:sp>
    </p:spTree>
    <p:extLst>
      <p:ext uri="{BB962C8B-B14F-4D97-AF65-F5344CB8AC3E}">
        <p14:creationId xmlns:p14="http://schemas.microsoft.com/office/powerpoint/2010/main" val="3558680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EB1B7F0-31C3-4405-9AF8-BF9F8007121A}" type="slidenum">
              <a:rPr lang="en-US" smtClean="0"/>
              <a:pPr>
                <a:defRPr/>
              </a:pPr>
              <a:t>15</a:t>
            </a:fld>
            <a:endParaRPr lang="en-US" dirty="0"/>
          </a:p>
        </p:txBody>
      </p:sp>
    </p:spTree>
    <p:extLst>
      <p:ext uri="{BB962C8B-B14F-4D97-AF65-F5344CB8AC3E}">
        <p14:creationId xmlns:p14="http://schemas.microsoft.com/office/powerpoint/2010/main" val="3792677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16</a:t>
            </a:fld>
            <a:endParaRPr lang="en-US" dirty="0"/>
          </a:p>
        </p:txBody>
      </p:sp>
    </p:spTree>
    <p:extLst>
      <p:ext uri="{BB962C8B-B14F-4D97-AF65-F5344CB8AC3E}">
        <p14:creationId xmlns:p14="http://schemas.microsoft.com/office/powerpoint/2010/main" val="3294107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17</a:t>
            </a:fld>
            <a:endParaRPr lang="en-US" dirty="0"/>
          </a:p>
        </p:txBody>
      </p:sp>
    </p:spTree>
    <p:extLst>
      <p:ext uri="{BB962C8B-B14F-4D97-AF65-F5344CB8AC3E}">
        <p14:creationId xmlns:p14="http://schemas.microsoft.com/office/powerpoint/2010/main" val="3236237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18</a:t>
            </a:fld>
            <a:endParaRPr lang="en-US" dirty="0"/>
          </a:p>
        </p:txBody>
      </p:sp>
    </p:spTree>
    <p:extLst>
      <p:ext uri="{BB962C8B-B14F-4D97-AF65-F5344CB8AC3E}">
        <p14:creationId xmlns:p14="http://schemas.microsoft.com/office/powerpoint/2010/main" val="4060087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are sympathetic to the arguments of Vaughn’s able counsel appellate counsel and appreciate the highly technical nature of our decision here, [but] we are bound by our existing precedent.  This Court simply does not have authority to rule otherwise.  </a:t>
            </a:r>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19</a:t>
            </a:fld>
            <a:endParaRPr lang="en-US" dirty="0"/>
          </a:p>
        </p:txBody>
      </p:sp>
    </p:spTree>
    <p:extLst>
      <p:ext uri="{BB962C8B-B14F-4D97-AF65-F5344CB8AC3E}">
        <p14:creationId xmlns:p14="http://schemas.microsoft.com/office/powerpoint/2010/main" val="85344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EB1B7F0-31C3-4405-9AF8-BF9F8007121A}" type="slidenum">
              <a:rPr lang="en-US" smtClean="0"/>
              <a:pPr>
                <a:defRPr/>
              </a:pPr>
              <a:t>2</a:t>
            </a:fld>
            <a:endParaRPr lang="en-US" dirty="0"/>
          </a:p>
        </p:txBody>
      </p:sp>
    </p:spTree>
    <p:extLst>
      <p:ext uri="{BB962C8B-B14F-4D97-AF65-F5344CB8AC3E}">
        <p14:creationId xmlns:p14="http://schemas.microsoft.com/office/powerpoint/2010/main" val="887328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20</a:t>
            </a:fld>
            <a:endParaRPr lang="en-US" dirty="0"/>
          </a:p>
        </p:txBody>
      </p:sp>
    </p:spTree>
    <p:extLst>
      <p:ext uri="{BB962C8B-B14F-4D97-AF65-F5344CB8AC3E}">
        <p14:creationId xmlns:p14="http://schemas.microsoft.com/office/powerpoint/2010/main" val="708411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21</a:t>
            </a:fld>
            <a:endParaRPr lang="en-US" dirty="0"/>
          </a:p>
        </p:txBody>
      </p:sp>
    </p:spTree>
    <p:extLst>
      <p:ext uri="{BB962C8B-B14F-4D97-AF65-F5344CB8AC3E}">
        <p14:creationId xmlns:p14="http://schemas.microsoft.com/office/powerpoint/2010/main" val="807545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absence of Rule 9(j) certificate?</a:t>
            </a:r>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22</a:t>
            </a:fld>
            <a:endParaRPr lang="en-US" dirty="0"/>
          </a:p>
        </p:txBody>
      </p:sp>
    </p:spTree>
    <p:extLst>
      <p:ext uri="{BB962C8B-B14F-4D97-AF65-F5344CB8AC3E}">
        <p14:creationId xmlns:p14="http://schemas.microsoft.com/office/powerpoint/2010/main" val="1034944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EB1B7F0-31C3-4405-9AF8-BF9F8007121A}" type="slidenum">
              <a:rPr lang="en-US" smtClean="0"/>
              <a:pPr>
                <a:defRPr/>
              </a:pPr>
              <a:t>25</a:t>
            </a:fld>
            <a:endParaRPr lang="en-US" dirty="0"/>
          </a:p>
        </p:txBody>
      </p:sp>
    </p:spTree>
    <p:extLst>
      <p:ext uri="{BB962C8B-B14F-4D97-AF65-F5344CB8AC3E}">
        <p14:creationId xmlns:p14="http://schemas.microsoft.com/office/powerpoint/2010/main" val="582588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n-lt"/>
              </a:rPr>
              <a:t>“[W]e hold that the trial court erred in…dismissing Plaintiff's complaint: Plaintiff filed his original complaint within the applicable statute of limitations. Though his original complaint was filed without the required Rule 9(j) certification and, therefore, subject to be dismissed with prejudice, </a:t>
            </a:r>
            <a:r>
              <a:rPr lang="en-US" sz="1200" i="1" dirty="0">
                <a:latin typeface="+mn-lt"/>
              </a:rPr>
              <a:t>see</a:t>
            </a:r>
            <a:r>
              <a:rPr lang="en-US" sz="1200" dirty="0">
                <a:latin typeface="+mn-lt"/>
              </a:rPr>
              <a:t> N.C. Gen. Stat. § 1A–1, Rule 9(j), Plaintiff voluntarily dismissed his original complaint pursuant to Rule 41(a)(1) before any such dismissal with prejudice occurred. He, then, refiled his complaint within the one year time period allowed under Rule 41, and asserted in said complaint that the expert review of his medical care and history had been conducted prior to the filing of the original complaint. Therefore, we reverse the order of the trial court dismissing Plaintiff's complaint and remand the matter for further proceedings not inconsistent with this opinion.</a:t>
            </a:r>
          </a:p>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26</a:t>
            </a:fld>
            <a:endParaRPr lang="en-US" dirty="0"/>
          </a:p>
        </p:txBody>
      </p:sp>
    </p:spTree>
    <p:extLst>
      <p:ext uri="{BB962C8B-B14F-4D97-AF65-F5344CB8AC3E}">
        <p14:creationId xmlns:p14="http://schemas.microsoft.com/office/powerpoint/2010/main" val="43645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Supreme</a:t>
            </a:r>
            <a:r>
              <a:rPr lang="en-US" baseline="0" dirty="0"/>
              <a:t> Court</a:t>
            </a:r>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27</a:t>
            </a:fld>
            <a:endParaRPr lang="en-US" dirty="0"/>
          </a:p>
        </p:txBody>
      </p:sp>
    </p:spTree>
    <p:extLst>
      <p:ext uri="{BB962C8B-B14F-4D97-AF65-F5344CB8AC3E}">
        <p14:creationId xmlns:p14="http://schemas.microsoft.com/office/powerpoint/2010/main" val="2871226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EB1B7F0-31C3-4405-9AF8-BF9F8007121A}" type="slidenum">
              <a:rPr lang="en-US" smtClean="0"/>
              <a:pPr>
                <a:defRPr/>
              </a:pPr>
              <a:t>28</a:t>
            </a:fld>
            <a:endParaRPr lang="en-US" dirty="0"/>
          </a:p>
        </p:txBody>
      </p:sp>
    </p:spTree>
    <p:extLst>
      <p:ext uri="{BB962C8B-B14F-4D97-AF65-F5344CB8AC3E}">
        <p14:creationId xmlns:p14="http://schemas.microsoft.com/office/powerpoint/2010/main" val="1650232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29</a:t>
            </a:fld>
            <a:endParaRPr lang="en-US" dirty="0"/>
          </a:p>
        </p:txBody>
      </p:sp>
    </p:spTree>
    <p:extLst>
      <p:ext uri="{BB962C8B-B14F-4D97-AF65-F5344CB8AC3E}">
        <p14:creationId xmlns:p14="http://schemas.microsoft.com/office/powerpoint/2010/main" val="2646929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Accidental overdose</a:t>
            </a:r>
            <a:r>
              <a:rPr lang="en-US" baseline="0" dirty="0"/>
              <a:t> of acetaminophen</a:t>
            </a:r>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30</a:t>
            </a:fld>
            <a:endParaRPr lang="en-US" dirty="0"/>
          </a:p>
        </p:txBody>
      </p:sp>
    </p:spTree>
    <p:extLst>
      <p:ext uri="{BB962C8B-B14F-4D97-AF65-F5344CB8AC3E}">
        <p14:creationId xmlns:p14="http://schemas.microsoft.com/office/powerpoint/2010/main" val="3698715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31</a:t>
            </a:fld>
            <a:endParaRPr lang="en-US" dirty="0"/>
          </a:p>
        </p:txBody>
      </p:sp>
    </p:spTree>
    <p:extLst>
      <p:ext uri="{BB962C8B-B14F-4D97-AF65-F5344CB8AC3E}">
        <p14:creationId xmlns:p14="http://schemas.microsoft.com/office/powerpoint/2010/main" val="422330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3</a:t>
            </a:fld>
            <a:endParaRPr lang="en-US" dirty="0"/>
          </a:p>
        </p:txBody>
      </p:sp>
    </p:spTree>
    <p:extLst>
      <p:ext uri="{BB962C8B-B14F-4D97-AF65-F5344CB8AC3E}">
        <p14:creationId xmlns:p14="http://schemas.microsoft.com/office/powerpoint/2010/main" val="2141943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32</a:t>
            </a:fld>
            <a:endParaRPr lang="en-US" dirty="0"/>
          </a:p>
        </p:txBody>
      </p:sp>
    </p:spTree>
    <p:extLst>
      <p:ext uri="{BB962C8B-B14F-4D97-AF65-F5344CB8AC3E}">
        <p14:creationId xmlns:p14="http://schemas.microsoft.com/office/powerpoint/2010/main" val="2482109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33</a:t>
            </a:fld>
            <a:endParaRPr lang="en-US" dirty="0"/>
          </a:p>
        </p:txBody>
      </p:sp>
    </p:spTree>
    <p:extLst>
      <p:ext uri="{BB962C8B-B14F-4D97-AF65-F5344CB8AC3E}">
        <p14:creationId xmlns:p14="http://schemas.microsoft.com/office/powerpoint/2010/main" val="3505680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34</a:t>
            </a:fld>
            <a:endParaRPr lang="en-US" dirty="0"/>
          </a:p>
        </p:txBody>
      </p:sp>
    </p:spTree>
    <p:extLst>
      <p:ext uri="{BB962C8B-B14F-4D97-AF65-F5344CB8AC3E}">
        <p14:creationId xmlns:p14="http://schemas.microsoft.com/office/powerpoint/2010/main" val="2710226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35</a:t>
            </a:fld>
            <a:endParaRPr lang="en-US" dirty="0"/>
          </a:p>
        </p:txBody>
      </p:sp>
    </p:spTree>
    <p:extLst>
      <p:ext uri="{BB962C8B-B14F-4D97-AF65-F5344CB8AC3E}">
        <p14:creationId xmlns:p14="http://schemas.microsoft.com/office/powerpoint/2010/main" val="2546472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36</a:t>
            </a:fld>
            <a:endParaRPr lang="en-US" dirty="0"/>
          </a:p>
        </p:txBody>
      </p:sp>
    </p:spTree>
    <p:extLst>
      <p:ext uri="{BB962C8B-B14F-4D97-AF65-F5344CB8AC3E}">
        <p14:creationId xmlns:p14="http://schemas.microsoft.com/office/powerpoint/2010/main" val="3086543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EB1B7F0-31C3-4405-9AF8-BF9F8007121A}" type="slidenum">
              <a:rPr lang="en-US" smtClean="0"/>
              <a:pPr>
                <a:defRPr/>
              </a:pPr>
              <a:t>37</a:t>
            </a:fld>
            <a:endParaRPr lang="en-US" dirty="0"/>
          </a:p>
        </p:txBody>
      </p:sp>
    </p:spTree>
    <p:extLst>
      <p:ext uri="{BB962C8B-B14F-4D97-AF65-F5344CB8AC3E}">
        <p14:creationId xmlns:p14="http://schemas.microsoft.com/office/powerpoint/2010/main" val="3208334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38</a:t>
            </a:fld>
            <a:endParaRPr lang="en-US" dirty="0"/>
          </a:p>
        </p:txBody>
      </p:sp>
    </p:spTree>
    <p:extLst>
      <p:ext uri="{BB962C8B-B14F-4D97-AF65-F5344CB8AC3E}">
        <p14:creationId xmlns:p14="http://schemas.microsoft.com/office/powerpoint/2010/main" val="1776760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39</a:t>
            </a:fld>
            <a:endParaRPr lang="en-US" dirty="0"/>
          </a:p>
        </p:txBody>
      </p:sp>
    </p:spTree>
    <p:extLst>
      <p:ext uri="{BB962C8B-B14F-4D97-AF65-F5344CB8AC3E}">
        <p14:creationId xmlns:p14="http://schemas.microsoft.com/office/powerpoint/2010/main" val="866839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40</a:t>
            </a:fld>
            <a:endParaRPr lang="en-US" dirty="0"/>
          </a:p>
        </p:txBody>
      </p:sp>
    </p:spTree>
    <p:extLst>
      <p:ext uri="{BB962C8B-B14F-4D97-AF65-F5344CB8AC3E}">
        <p14:creationId xmlns:p14="http://schemas.microsoft.com/office/powerpoint/2010/main" val="15001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43</a:t>
            </a:fld>
            <a:endParaRPr lang="en-US" dirty="0"/>
          </a:p>
        </p:txBody>
      </p:sp>
    </p:spTree>
    <p:extLst>
      <p:ext uri="{BB962C8B-B14F-4D97-AF65-F5344CB8AC3E}">
        <p14:creationId xmlns:p14="http://schemas.microsoft.com/office/powerpoint/2010/main" val="35976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4</a:t>
            </a:fld>
            <a:endParaRPr lang="en-US" dirty="0"/>
          </a:p>
        </p:txBody>
      </p:sp>
    </p:spTree>
    <p:extLst>
      <p:ext uri="{BB962C8B-B14F-4D97-AF65-F5344CB8AC3E}">
        <p14:creationId xmlns:p14="http://schemas.microsoft.com/office/powerpoint/2010/main" val="2306255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In its recent opinion in </a:t>
            </a:r>
            <a:r>
              <a:rPr lang="en-US" sz="1200" i="1" u="sng" kern="1200" dirty="0" err="1">
                <a:solidFill>
                  <a:schemeClr val="tx1"/>
                </a:solidFill>
                <a:effectLst/>
                <a:latin typeface="+mn-lt"/>
                <a:ea typeface="+mn-ea"/>
                <a:cs typeface="+mn-cs"/>
                <a:hlinkClick r:id="rId3"/>
              </a:rPr>
              <a:t>Gause</a:t>
            </a:r>
            <a:r>
              <a:rPr lang="en-US" sz="1200" i="1" u="sng" kern="1200" dirty="0">
                <a:solidFill>
                  <a:schemeClr val="tx1"/>
                </a:solidFill>
                <a:effectLst/>
                <a:latin typeface="+mn-lt"/>
                <a:ea typeface="+mn-ea"/>
                <a:cs typeface="+mn-cs"/>
                <a:hlinkClick r:id="rId3"/>
              </a:rPr>
              <a:t> v. New Hanover Reg. Med. Ctr.</a:t>
            </a:r>
            <a:r>
              <a:rPr lang="en-US" sz="1200" kern="1200" dirty="0">
                <a:solidFill>
                  <a:schemeClr val="tx1"/>
                </a:solidFill>
                <a:effectLst/>
                <a:latin typeface="+mn-lt"/>
                <a:ea typeface="+mn-ea"/>
                <a:cs typeface="+mn-cs"/>
              </a:rPr>
              <a:t>, 795 S.E.2d 411 (Dec. 30, 2016), on the other hand, a Court of Appeals panel unanimously declared that a different type of fall gave rise to a medical malpractice claim.  As an X-ray technician was preparing to take chest images of Mrs. </a:t>
            </a:r>
            <a:r>
              <a:rPr lang="en-US" sz="1200" kern="1200" dirty="0" err="1">
                <a:solidFill>
                  <a:schemeClr val="tx1"/>
                </a:solidFill>
                <a:effectLst/>
                <a:latin typeface="+mn-lt"/>
                <a:ea typeface="+mn-ea"/>
                <a:cs typeface="+mn-cs"/>
              </a:rPr>
              <a:t>Gause</a:t>
            </a:r>
            <a:r>
              <a:rPr lang="en-US" sz="1200" kern="1200" dirty="0">
                <a:solidFill>
                  <a:schemeClr val="tx1"/>
                </a:solidFill>
                <a:effectLst/>
                <a:latin typeface="+mn-lt"/>
                <a:ea typeface="+mn-ea"/>
                <a:cs typeface="+mn-cs"/>
              </a:rPr>
              <a:t> from a standing position, the elderly plaintiff fell straight backward, sustaining severe traumatic brain injury. The technician had observed Mrs. </a:t>
            </a:r>
            <a:r>
              <a:rPr lang="en-US" sz="1200" kern="1200" dirty="0" err="1">
                <a:solidFill>
                  <a:schemeClr val="tx1"/>
                </a:solidFill>
                <a:effectLst/>
                <a:latin typeface="+mn-lt"/>
                <a:ea typeface="+mn-ea"/>
                <a:cs typeface="+mn-cs"/>
              </a:rPr>
              <a:t>Gause</a:t>
            </a:r>
            <a:r>
              <a:rPr lang="en-US" sz="1200" kern="1200" dirty="0">
                <a:solidFill>
                  <a:schemeClr val="tx1"/>
                </a:solidFill>
                <a:effectLst/>
                <a:latin typeface="+mn-lt"/>
                <a:ea typeface="+mn-ea"/>
                <a:cs typeface="+mn-cs"/>
              </a:rPr>
              <a:t> before and during her positioning in front of the x-ray machine, but then had turned away to prepare to make the images.  Discovery (including the technician’s own testimony) revealed that the technician’s clinical judgment was required in determining whether it was safe to take Mrs. </a:t>
            </a:r>
            <a:r>
              <a:rPr lang="en-US" sz="1200" kern="1200" dirty="0" err="1">
                <a:solidFill>
                  <a:schemeClr val="tx1"/>
                </a:solidFill>
                <a:effectLst/>
                <a:latin typeface="+mn-lt"/>
                <a:ea typeface="+mn-ea"/>
                <a:cs typeface="+mn-cs"/>
              </a:rPr>
              <a:t>Gause’s</a:t>
            </a:r>
            <a:r>
              <a:rPr lang="en-US" sz="1200" kern="1200" dirty="0">
                <a:solidFill>
                  <a:schemeClr val="tx1"/>
                </a:solidFill>
                <a:effectLst/>
                <a:latin typeface="+mn-lt"/>
                <a:ea typeface="+mn-ea"/>
                <a:cs typeface="+mn-cs"/>
              </a:rPr>
              <a:t> x-rays standing rather than seated or lying down. Thus the alleged negligence occurred in the context of “medical assessment or clinical judgment” and was properly classified as a medical malpractice action.  Because Mrs. </a:t>
            </a:r>
            <a:r>
              <a:rPr lang="en-US" sz="1200" kern="1200" dirty="0" err="1">
                <a:solidFill>
                  <a:schemeClr val="tx1"/>
                </a:solidFill>
                <a:effectLst/>
                <a:latin typeface="+mn-lt"/>
                <a:ea typeface="+mn-ea"/>
                <a:cs typeface="+mn-cs"/>
              </a:rPr>
              <a:t>Gause’s</a:t>
            </a:r>
            <a:r>
              <a:rPr lang="en-US" sz="1200" kern="1200" dirty="0">
                <a:solidFill>
                  <a:schemeClr val="tx1"/>
                </a:solidFill>
                <a:effectLst/>
                <a:latin typeface="+mn-lt"/>
                <a:ea typeface="+mn-ea"/>
                <a:cs typeface="+mn-cs"/>
              </a:rPr>
              <a:t> complaint did not include a Rule 9(j) certification, the trial court properly dismissed it.</a:t>
            </a:r>
          </a:p>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44</a:t>
            </a:fld>
            <a:endParaRPr lang="en-US" dirty="0"/>
          </a:p>
        </p:txBody>
      </p:sp>
    </p:spTree>
    <p:extLst>
      <p:ext uri="{BB962C8B-B14F-4D97-AF65-F5344CB8AC3E}">
        <p14:creationId xmlns:p14="http://schemas.microsoft.com/office/powerpoint/2010/main" val="3738291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45</a:t>
            </a:fld>
            <a:endParaRPr lang="en-US" dirty="0"/>
          </a:p>
        </p:txBody>
      </p:sp>
    </p:spTree>
    <p:extLst>
      <p:ext uri="{BB962C8B-B14F-4D97-AF65-F5344CB8AC3E}">
        <p14:creationId xmlns:p14="http://schemas.microsoft.com/office/powerpoint/2010/main" val="41968235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46</a:t>
            </a:fld>
            <a:endParaRPr lang="en-US" dirty="0"/>
          </a:p>
        </p:txBody>
      </p:sp>
    </p:spTree>
    <p:extLst>
      <p:ext uri="{BB962C8B-B14F-4D97-AF65-F5344CB8AC3E}">
        <p14:creationId xmlns:p14="http://schemas.microsoft.com/office/powerpoint/2010/main" val="417220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EB1B7F0-31C3-4405-9AF8-BF9F8007121A}" type="slidenum">
              <a:rPr lang="en-US" smtClean="0"/>
              <a:pPr>
                <a:defRPr/>
              </a:pPr>
              <a:t>47</a:t>
            </a:fld>
            <a:endParaRPr lang="en-US" dirty="0"/>
          </a:p>
        </p:txBody>
      </p:sp>
    </p:spTree>
    <p:extLst>
      <p:ext uri="{BB962C8B-B14F-4D97-AF65-F5344CB8AC3E}">
        <p14:creationId xmlns:p14="http://schemas.microsoft.com/office/powerpoint/2010/main" val="796718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48</a:t>
            </a:fld>
            <a:endParaRPr lang="en-US" dirty="0"/>
          </a:p>
        </p:txBody>
      </p:sp>
    </p:spTree>
    <p:extLst>
      <p:ext uri="{BB962C8B-B14F-4D97-AF65-F5344CB8AC3E}">
        <p14:creationId xmlns:p14="http://schemas.microsoft.com/office/powerpoint/2010/main" val="3503484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No Rule 9(j) certification is required if “the pleading alleges facts establishing negligence under the existing common-law doctrine of res ipsa loquitur.”  “The doctrine of </a:t>
            </a:r>
            <a:r>
              <a:rPr lang="en-US" sz="1200" i="1" kern="1200" dirty="0">
                <a:solidFill>
                  <a:schemeClr val="tx1"/>
                </a:solidFill>
                <a:effectLst/>
                <a:latin typeface="+mn-lt"/>
                <a:ea typeface="+mn-ea"/>
                <a:cs typeface="+mn-cs"/>
              </a:rPr>
              <a:t>res ipsa loquitur</a:t>
            </a:r>
            <a:r>
              <a:rPr lang="en-US" sz="1200" kern="1200" dirty="0">
                <a:solidFill>
                  <a:schemeClr val="tx1"/>
                </a:solidFill>
                <a:effectLst/>
                <a:latin typeface="+mn-lt"/>
                <a:ea typeface="+mn-ea"/>
                <a:cs typeface="+mn-cs"/>
              </a:rPr>
              <a:t> applies when ‘(1) direct proof of the cause of an injury is not available, (2) the instrumentality involved in the accident [was] under the defendant's control, and (3) the injury is of a type that does not ordinarily occur in the absence of some negligent act or omission.’ ” </a:t>
            </a:r>
            <a:r>
              <a:rPr lang="en-US" sz="1200" i="1" u="none" strike="noStrike" kern="1200" dirty="0">
                <a:solidFill>
                  <a:schemeClr val="tx1"/>
                </a:solidFill>
                <a:effectLst/>
                <a:latin typeface="+mn-lt"/>
                <a:ea typeface="+mn-ea"/>
                <a:cs typeface="+mn-cs"/>
                <a:hlinkClick r:id="rId3"/>
              </a:rPr>
              <a:t>Grigg v. Lester,</a:t>
            </a:r>
            <a:r>
              <a:rPr lang="en-US" sz="1200" u="none" strike="noStrike" kern="1200" dirty="0">
                <a:solidFill>
                  <a:schemeClr val="tx1"/>
                </a:solidFill>
                <a:effectLst/>
                <a:latin typeface="+mn-lt"/>
                <a:ea typeface="+mn-ea"/>
                <a:cs typeface="+mn-cs"/>
                <a:hlinkClick r:id="rId3"/>
              </a:rPr>
              <a:t> 102 N.C. App. 332, 333 (1991)</a:t>
            </a:r>
            <a:r>
              <a:rPr lang="en-US" sz="1200" kern="1200" dirty="0">
                <a:solidFill>
                  <a:schemeClr val="tx1"/>
                </a:solidFill>
                <a:effectLst/>
                <a:latin typeface="+mn-lt"/>
                <a:ea typeface="+mn-ea"/>
                <a:cs typeface="+mn-cs"/>
              </a:rPr>
              <a:t>. For the doctrine of </a:t>
            </a:r>
            <a:r>
              <a:rPr lang="en-US" sz="1200" i="1" kern="1200" dirty="0">
                <a:solidFill>
                  <a:schemeClr val="tx1"/>
                </a:solidFill>
                <a:effectLst/>
                <a:latin typeface="+mn-lt"/>
                <a:ea typeface="+mn-ea"/>
                <a:cs typeface="+mn-cs"/>
              </a:rPr>
              <a:t>res ipsa</a:t>
            </a:r>
            <a:r>
              <a:rPr lang="en-US" sz="1200" kern="1200" dirty="0">
                <a:solidFill>
                  <a:schemeClr val="tx1"/>
                </a:solidFill>
                <a:effectLst/>
                <a:latin typeface="+mn-lt"/>
                <a:ea typeface="+mn-ea"/>
                <a:cs typeface="+mn-cs"/>
              </a:rPr>
              <a:t> to apply, “an average juror must be able to infer, through his common knowledge and experience and without the assistance of expert testimony, whether negligence occurred.”  Hayes v. Peters, 184 N.C. App 285, 287–88 (2007).  </a:t>
            </a:r>
          </a:p>
          <a:p>
            <a:r>
              <a:rPr lang="en-US" sz="1200" kern="1200" dirty="0">
                <a:solidFill>
                  <a:schemeClr val="tx1"/>
                </a:solidFill>
                <a:effectLst/>
                <a:latin typeface="+mn-lt"/>
                <a:ea typeface="+mn-ea"/>
                <a:cs typeface="+mn-cs"/>
              </a:rPr>
              <a:t>Because “most medical treatment involves inherent risk and is of a scientific nature,” the doctrine has had very limited application to medical malpractice actions.  </a:t>
            </a:r>
            <a:r>
              <a:rPr lang="en-US" sz="1200" i="1" kern="1200" dirty="0">
                <a:solidFill>
                  <a:schemeClr val="tx1"/>
                </a:solidFill>
                <a:effectLst/>
                <a:latin typeface="+mn-lt"/>
                <a:ea typeface="+mn-ea"/>
                <a:cs typeface="+mn-cs"/>
              </a:rPr>
              <a:t>Id.</a:t>
            </a:r>
            <a:r>
              <a:rPr lang="en-US" sz="1200" kern="1200" dirty="0">
                <a:solidFill>
                  <a:schemeClr val="tx1"/>
                </a:solidFill>
                <a:effectLst/>
                <a:latin typeface="+mn-lt"/>
                <a:ea typeface="+mn-ea"/>
                <a:cs typeface="+mn-cs"/>
              </a:rPr>
              <a:t> at 288.  The Court of Appeals has encouraged courts to “remain vigilant and cautious about providing res ipsa loquitur as an option for liability in medical malpractice cases other than those cases where it has been expressly approved.”  </a:t>
            </a:r>
            <a:r>
              <a:rPr lang="en-US" sz="1200" i="1" kern="1200" dirty="0">
                <a:solidFill>
                  <a:schemeClr val="tx1"/>
                </a:solidFill>
                <a:effectLst/>
                <a:latin typeface="+mn-lt"/>
                <a:ea typeface="+mn-ea"/>
                <a:cs typeface="+mn-cs"/>
              </a:rPr>
              <a:t>Id.</a:t>
            </a:r>
            <a:r>
              <a:rPr lang="en-US" sz="1200" kern="1200" dirty="0">
                <a:solidFill>
                  <a:schemeClr val="tx1"/>
                </a:solidFill>
                <a:effectLst/>
                <a:latin typeface="+mn-lt"/>
                <a:ea typeface="+mn-ea"/>
                <a:cs typeface="+mn-cs"/>
              </a:rPr>
              <a:t>  Prior to 2013, case language seemed to limit the doctrine to two limited circumstances: (1) injuries resulting from surgical instruments or other foreign objects left in the body following surgery; and (2) injuries to a part of the patient’s anatomy outside of the surgical field.  </a:t>
            </a:r>
            <a:r>
              <a:rPr lang="en-US" sz="1200" i="1" kern="1200" dirty="0">
                <a:solidFill>
                  <a:schemeClr val="tx1"/>
                </a:solidFill>
                <a:effectLst/>
                <a:latin typeface="+mn-lt"/>
                <a:ea typeface="+mn-ea"/>
                <a:cs typeface="+mn-cs"/>
              </a:rPr>
              <a:t>Id.</a:t>
            </a:r>
            <a:r>
              <a:rPr lang="en-US" sz="1200" kern="1200" dirty="0">
                <a:solidFill>
                  <a:schemeClr val="tx1"/>
                </a:solidFill>
                <a:effectLst/>
                <a:latin typeface="+mn-lt"/>
                <a:ea typeface="+mn-ea"/>
                <a:cs typeface="+mn-cs"/>
              </a:rPr>
              <a:t>  In </a:t>
            </a:r>
            <a:r>
              <a:rPr lang="en-US" sz="1200" i="1" kern="1200" dirty="0">
                <a:solidFill>
                  <a:schemeClr val="tx1"/>
                </a:solidFill>
                <a:effectLst/>
                <a:latin typeface="+mn-lt"/>
                <a:ea typeface="+mn-ea"/>
                <a:cs typeface="+mn-cs"/>
              </a:rPr>
              <a:t>Robinson v. Duke University Health Systems, Inc.</a:t>
            </a:r>
            <a:r>
              <a:rPr lang="en-US" sz="1200" kern="1200" dirty="0">
                <a:solidFill>
                  <a:schemeClr val="tx1"/>
                </a:solidFill>
                <a:effectLst/>
                <a:latin typeface="+mn-lt"/>
                <a:ea typeface="+mn-ea"/>
                <a:cs typeface="+mn-cs"/>
              </a:rPr>
              <a:t>, however, the Court of Appeals stated that the doctrine can apply in other situations as well.  747 S.E.2d 321, 331 (2013), </a:t>
            </a:r>
            <a:r>
              <a:rPr lang="en-US" sz="1200" i="1" kern="1200" dirty="0">
                <a:solidFill>
                  <a:schemeClr val="tx1"/>
                </a:solidFill>
                <a:effectLst/>
                <a:latin typeface="+mn-lt"/>
                <a:ea typeface="+mn-ea"/>
                <a:cs typeface="+mn-cs"/>
              </a:rPr>
              <a:t>disc. rev. denied</a:t>
            </a:r>
            <a:r>
              <a:rPr lang="en-US" sz="1200" kern="1200" dirty="0">
                <a:solidFill>
                  <a:schemeClr val="tx1"/>
                </a:solidFill>
                <a:effectLst/>
                <a:latin typeface="+mn-lt"/>
                <a:ea typeface="+mn-ea"/>
                <a:cs typeface="+mn-cs"/>
              </a:rPr>
              <a:t>, 2014 WL 941986 (March 6, 2014).  In a lengthy opinion, the court held that the doctrine was appropriately invoked in a case of a surgical colectomy during which the small intestine was mistakenly reattached to the vagina rather than the rectum.  </a:t>
            </a:r>
            <a:r>
              <a:rPr lang="en-US" sz="1200" i="1" kern="1200" dirty="0">
                <a:solidFill>
                  <a:schemeClr val="tx1"/>
                </a:solidFill>
                <a:effectLst/>
                <a:latin typeface="+mn-lt"/>
                <a:ea typeface="+mn-ea"/>
                <a:cs typeface="+mn-cs"/>
              </a:rPr>
              <a:t>Id.</a:t>
            </a:r>
            <a:r>
              <a:rPr lang="en-US" sz="1200" kern="1200" dirty="0">
                <a:solidFill>
                  <a:schemeClr val="tx1"/>
                </a:solidFill>
                <a:effectLst/>
                <a:latin typeface="+mn-lt"/>
                <a:ea typeface="+mn-ea"/>
                <a:cs typeface="+mn-cs"/>
              </a:rPr>
              <a:t> at  334.  The court determined that no “understanding of the requisite techniques” was necessary for the jury to determine that negligence occurred.  </a:t>
            </a:r>
            <a:r>
              <a:rPr lang="en-US" sz="1200" i="1" kern="1200" dirty="0">
                <a:solidFill>
                  <a:schemeClr val="tx1"/>
                </a:solidFill>
                <a:effectLst/>
                <a:latin typeface="+mn-lt"/>
                <a:ea typeface="+mn-ea"/>
                <a:cs typeface="+mn-cs"/>
              </a:rPr>
              <a:t>Id.</a:t>
            </a:r>
            <a:r>
              <a:rPr lang="en-US" sz="1200" kern="1200" dirty="0">
                <a:solidFill>
                  <a:schemeClr val="tx1"/>
                </a:solidFill>
                <a:effectLst/>
                <a:latin typeface="+mn-lt"/>
                <a:ea typeface="+mn-ea"/>
                <a:cs typeface="+mn-cs"/>
              </a:rPr>
              <a:t> at 332.  The court was unpersuaded by arguments regarding the complexities of surgical procedures and the lack of expertise of the average juror in assessing the details of human anatomy in a surgical field.  Id. at 332–333. </a:t>
            </a:r>
            <a:r>
              <a:rPr lang="en-US" sz="1200" i="1" kern="1200" dirty="0">
                <a:solidFill>
                  <a:schemeClr val="tx1"/>
                </a:solidFill>
                <a:effectLst/>
                <a:latin typeface="+mn-lt"/>
                <a:ea typeface="+mn-ea"/>
                <a:cs typeface="+mn-cs"/>
              </a:rPr>
              <a:t>But see</a:t>
            </a:r>
            <a:r>
              <a:rPr lang="en-US" sz="1200" kern="1200" dirty="0">
                <a:solidFill>
                  <a:schemeClr val="tx1"/>
                </a:solidFill>
                <a:effectLst/>
                <a:latin typeface="+mn-lt"/>
                <a:ea typeface="+mn-ea"/>
                <a:cs typeface="+mn-cs"/>
              </a:rPr>
              <a:t> Cartrette v. Duke University Med. Ctr., 189 N.C. App. 403 (2008) (unpub’d)  (noting that “a layperson would have no common knowledge or experience to determine that [defendants were] negligent in the way a complicated, technical </a:t>
            </a:r>
            <a:r>
              <a:rPr lang="en-US" sz="1200" u="none" strike="noStrike" kern="1200" dirty="0">
                <a:solidFill>
                  <a:schemeClr val="tx1"/>
                </a:solidFill>
                <a:effectLst/>
                <a:latin typeface="+mn-lt"/>
                <a:ea typeface="+mn-ea"/>
                <a:cs typeface="+mn-cs"/>
                <a:hlinkClick r:id="rId4"/>
              </a:rPr>
              <a:t>neurosurgery</a:t>
            </a:r>
            <a:r>
              <a:rPr lang="en-US" sz="1200" kern="1200" dirty="0">
                <a:solidFill>
                  <a:schemeClr val="tx1"/>
                </a:solidFill>
                <a:effectLst/>
                <a:latin typeface="+mn-lt"/>
                <a:ea typeface="+mn-ea"/>
                <a:cs typeface="+mn-cs"/>
              </a:rPr>
              <a:t> was initiated, performed, or completed”).  </a:t>
            </a:r>
            <a:r>
              <a:rPr lang="en-US" sz="1200" i="1" kern="1200" dirty="0">
                <a:solidFill>
                  <a:schemeClr val="tx1"/>
                </a:solidFill>
                <a:effectLst/>
                <a:latin typeface="+mn-lt"/>
                <a:ea typeface="+mn-ea"/>
                <a:cs typeface="+mn-cs"/>
              </a:rPr>
              <a:t>Robinson</a:t>
            </a:r>
            <a:r>
              <a:rPr lang="en-US" sz="1200" kern="1200" dirty="0">
                <a:solidFill>
                  <a:schemeClr val="tx1"/>
                </a:solidFill>
                <a:effectLst/>
                <a:latin typeface="+mn-lt"/>
                <a:ea typeface="+mn-ea"/>
                <a:cs typeface="+mn-cs"/>
              </a:rPr>
              <a:t> generally appears to expand the reach of the </a:t>
            </a:r>
            <a:r>
              <a:rPr lang="en-US" sz="1200" i="1" kern="1200" dirty="0">
                <a:solidFill>
                  <a:schemeClr val="tx1"/>
                </a:solidFill>
                <a:effectLst/>
                <a:latin typeface="+mn-lt"/>
                <a:ea typeface="+mn-ea"/>
                <a:cs typeface="+mn-cs"/>
              </a:rPr>
              <a:t>res ipsa</a:t>
            </a:r>
            <a:r>
              <a:rPr lang="en-US" sz="1200" kern="1200" dirty="0">
                <a:solidFill>
                  <a:schemeClr val="tx1"/>
                </a:solidFill>
                <a:effectLst/>
                <a:latin typeface="+mn-lt"/>
                <a:ea typeface="+mn-ea"/>
                <a:cs typeface="+mn-cs"/>
              </a:rPr>
              <a:t> doctrine in medical malpractice actions.  It is, however, the only published case thus far in which the doctrine of </a:t>
            </a:r>
            <a:r>
              <a:rPr lang="en-US" sz="1200" i="1" kern="1200" dirty="0">
                <a:solidFill>
                  <a:schemeClr val="tx1"/>
                </a:solidFill>
                <a:effectLst/>
                <a:latin typeface="+mn-lt"/>
                <a:ea typeface="+mn-ea"/>
                <a:cs typeface="+mn-cs"/>
              </a:rPr>
              <a:t>res ipsa</a:t>
            </a:r>
            <a:r>
              <a:rPr lang="en-US" sz="1200" kern="1200" dirty="0">
                <a:solidFill>
                  <a:schemeClr val="tx1"/>
                </a:solidFill>
                <a:effectLst/>
                <a:latin typeface="+mn-lt"/>
                <a:ea typeface="+mn-ea"/>
                <a:cs typeface="+mn-cs"/>
              </a:rPr>
              <a:t> has been held to apply in the context of Rule 9(j) compliance.  Numerous prior published and unpublished cases from the Court of Appeals and North Carolina federal district courts have rejected the use of </a:t>
            </a:r>
            <a:r>
              <a:rPr lang="en-US" sz="1200" i="1" kern="1200" dirty="0">
                <a:solidFill>
                  <a:schemeClr val="tx1"/>
                </a:solidFill>
                <a:effectLst/>
                <a:latin typeface="+mn-lt"/>
                <a:ea typeface="+mn-ea"/>
                <a:cs typeface="+mn-cs"/>
              </a:rPr>
              <a:t>res ipsa</a:t>
            </a:r>
            <a:r>
              <a:rPr lang="en-US" sz="1200" kern="1200" dirty="0">
                <a:solidFill>
                  <a:schemeClr val="tx1"/>
                </a:solidFill>
                <a:effectLst/>
                <a:latin typeface="+mn-lt"/>
                <a:ea typeface="+mn-ea"/>
                <a:cs typeface="+mn-cs"/>
              </a:rPr>
              <a:t> to substitute for compliance with Rule 9(j)’s certification requirement:</a:t>
            </a:r>
            <a:r>
              <a:rPr lang="en-US" dirty="0">
                <a:effectLst/>
              </a:rPr>
              <a:t> </a:t>
            </a:r>
            <a:r>
              <a:rPr lang="en-US" sz="1200" kern="1200" dirty="0">
                <a:solidFill>
                  <a:schemeClr val="tx1"/>
                </a:solidFill>
                <a:effectLst/>
                <a:latin typeface="+mn-lt"/>
                <a:ea typeface="+mn-ea"/>
                <a:cs typeface="+mn-cs"/>
              </a:rPr>
              <a:t>In the unpublished case of </a:t>
            </a:r>
            <a:r>
              <a:rPr lang="en-US" sz="1200" i="1" kern="1200" dirty="0">
                <a:solidFill>
                  <a:schemeClr val="tx1"/>
                </a:solidFill>
                <a:effectLst/>
                <a:latin typeface="+mn-lt"/>
                <a:ea typeface="+mn-ea"/>
                <a:cs typeface="+mn-cs"/>
              </a:rPr>
              <a:t>Alston v. Granville Health System</a:t>
            </a:r>
            <a:r>
              <a:rPr lang="en-US" sz="1200" kern="1200" dirty="0">
                <a:solidFill>
                  <a:schemeClr val="tx1"/>
                </a:solidFill>
                <a:effectLst/>
                <a:latin typeface="+mn-lt"/>
                <a:ea typeface="+mn-ea"/>
                <a:cs typeface="+mn-cs"/>
              </a:rPr>
              <a:t>, 207 N.C. App. 264 (2010) (reported in table), the court determined that the doctrine applied where a patient was injured falling from a gurney while unconscious in an operating room.  The court also held, however, that the case was an ordinary negligence case rather than a medical malpractice case, and therefore a Rule 9(j) certification was not required.</a:t>
            </a:r>
          </a:p>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49</a:t>
            </a:fld>
            <a:endParaRPr lang="en-US" dirty="0"/>
          </a:p>
        </p:txBody>
      </p:sp>
    </p:spTree>
    <p:extLst>
      <p:ext uri="{BB962C8B-B14F-4D97-AF65-F5344CB8AC3E}">
        <p14:creationId xmlns:p14="http://schemas.microsoft.com/office/powerpoint/2010/main" val="20913813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medical malpractice liability unless jury finds…</a:t>
            </a:r>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51</a:t>
            </a:fld>
            <a:endParaRPr lang="en-US" dirty="0"/>
          </a:p>
        </p:txBody>
      </p:sp>
    </p:spTree>
    <p:extLst>
      <p:ext uri="{BB962C8B-B14F-4D97-AF65-F5344CB8AC3E}">
        <p14:creationId xmlns:p14="http://schemas.microsoft.com/office/powerpoint/2010/main" val="509441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Medical malpractice; Rule 9(j) and “res </a:t>
            </a:r>
            <a:r>
              <a:rPr lang="en-US" sz="1200" b="1" kern="1200" dirty="0" err="1">
                <a:solidFill>
                  <a:schemeClr val="tx1"/>
                </a:solidFill>
                <a:effectLst/>
                <a:latin typeface="+mn-lt"/>
                <a:ea typeface="+mn-ea"/>
                <a:cs typeface="+mn-cs"/>
              </a:rPr>
              <a:t>ipsa</a:t>
            </a:r>
            <a:r>
              <a:rPr lang="en-US" sz="1200" b="1" kern="1200" dirty="0">
                <a:solidFill>
                  <a:schemeClr val="tx1"/>
                </a:solidFill>
                <a:effectLst/>
                <a:latin typeface="+mn-lt"/>
                <a:ea typeface="+mn-ea"/>
                <a:cs typeface="+mn-cs"/>
              </a:rPr>
              <a:t> loquitur”</a:t>
            </a:r>
            <a:br>
              <a:rPr lang="en-US" sz="1200" i="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Robinson v. Duke Univ., </a:t>
            </a:r>
            <a:r>
              <a:rPr lang="en-US" sz="1200" kern="1200" dirty="0">
                <a:solidFill>
                  <a:schemeClr val="tx1"/>
                </a:solidFill>
                <a:effectLst/>
                <a:latin typeface="+mn-lt"/>
                <a:ea typeface="+mn-ea"/>
                <a:cs typeface="+mn-cs"/>
              </a:rPr>
              <a:t>747 S.E.2d 321 (N.C. App. 2013).  During a subtotal abdominal colectomy, a surgical procedure to remove a portion of the lower intestine and reattach the intestine to the rectum using a surgical stapler, the surgeon mistakenly misconnected the intestine to the vagina.  (The mistake was discovered and the procedure was corrected the following day, but the plaintiff later complained of difficulty speaking, erratic hand movements, blurry vision, and was eventually diagnosed with psychiatric conversion disorder.)</a:t>
            </a:r>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52</a:t>
            </a:fld>
            <a:endParaRPr lang="en-US" dirty="0"/>
          </a:p>
        </p:txBody>
      </p:sp>
    </p:spTree>
    <p:extLst>
      <p:ext uri="{BB962C8B-B14F-4D97-AF65-F5344CB8AC3E}">
        <p14:creationId xmlns:p14="http://schemas.microsoft.com/office/powerpoint/2010/main" val="5094413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sz="1200" kern="1200" dirty="0">
                <a:solidFill>
                  <a:schemeClr val="tx1"/>
                </a:solidFill>
                <a:effectLst/>
                <a:latin typeface="+mn-lt"/>
                <a:ea typeface="+mn-ea"/>
                <a:cs typeface="+mn-cs"/>
              </a:rPr>
              <a:t>The court was unpersuaded by arguments regarding the complexities of surgical procedures and the lack of expertise of the average juror in assessing the details of human anatomy in a surgical field. </a:t>
            </a:r>
            <a:r>
              <a:rPr lang="en-US" sz="1200" i="1" kern="1200" dirty="0">
                <a:solidFill>
                  <a:schemeClr val="tx1"/>
                </a:solidFill>
                <a:effectLst/>
                <a:latin typeface="+mn-lt"/>
                <a:ea typeface="+mn-ea"/>
                <a:cs typeface="+mn-cs"/>
              </a:rPr>
              <a:t>But see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Cartrette</a:t>
            </a:r>
            <a:r>
              <a:rPr lang="en-US" sz="1200" kern="1200" dirty="0">
                <a:solidFill>
                  <a:schemeClr val="tx1"/>
                </a:solidFill>
                <a:effectLst/>
                <a:latin typeface="+mn-lt"/>
                <a:ea typeface="+mn-ea"/>
                <a:cs typeface="+mn-cs"/>
              </a:rPr>
              <a:t> v. Duke University Med. Ctr., 189 N.C. App. 403 (2008) (unpublished) (noting that “a layperson would have no common knowledge or experience to determine that [defendants were] negligent in the way a complicated, technical </a:t>
            </a:r>
            <a:r>
              <a:rPr lang="en-US" sz="1200" u="none" strike="noStrike" kern="1200" dirty="0">
                <a:solidFill>
                  <a:schemeClr val="tx1"/>
                </a:solidFill>
                <a:effectLst/>
                <a:latin typeface="+mn-lt"/>
                <a:ea typeface="+mn-ea"/>
                <a:cs typeface="+mn-cs"/>
                <a:hlinkClick r:id="rId3"/>
              </a:rPr>
              <a:t>neurosurgery</a:t>
            </a:r>
            <a:r>
              <a:rPr lang="en-US" sz="1200" kern="1200" dirty="0">
                <a:solidFill>
                  <a:schemeClr val="tx1"/>
                </a:solidFill>
                <a:effectLst/>
                <a:latin typeface="+mn-lt"/>
                <a:ea typeface="+mn-ea"/>
                <a:cs typeface="+mn-cs"/>
              </a:rPr>
              <a:t> was initiated, performed, or completed”).  </a:t>
            </a:r>
            <a:r>
              <a:rPr lang="en-US" sz="1200" i="1" kern="1200" dirty="0">
                <a:solidFill>
                  <a:schemeClr val="tx1"/>
                </a:solidFill>
                <a:effectLst/>
                <a:latin typeface="+mn-lt"/>
                <a:ea typeface="+mn-ea"/>
                <a:cs typeface="+mn-cs"/>
              </a:rPr>
              <a:t>Robinson</a:t>
            </a:r>
            <a:r>
              <a:rPr lang="en-US" sz="1200" kern="1200" dirty="0">
                <a:solidFill>
                  <a:schemeClr val="tx1"/>
                </a:solidFill>
                <a:effectLst/>
                <a:latin typeface="+mn-lt"/>
                <a:ea typeface="+mn-ea"/>
                <a:cs typeface="+mn-cs"/>
              </a:rPr>
              <a:t> appears to expand the potential reach of the </a:t>
            </a:r>
            <a:r>
              <a:rPr lang="en-US" sz="1200" i="1" kern="1200" dirty="0">
                <a:solidFill>
                  <a:schemeClr val="tx1"/>
                </a:solidFill>
                <a:effectLst/>
                <a:latin typeface="+mn-lt"/>
                <a:ea typeface="+mn-ea"/>
                <a:cs typeface="+mn-cs"/>
              </a:rPr>
              <a:t>res </a:t>
            </a:r>
            <a:r>
              <a:rPr lang="en-US" sz="1200" i="1" kern="1200" dirty="0" err="1">
                <a:solidFill>
                  <a:schemeClr val="tx1"/>
                </a:solidFill>
                <a:effectLst/>
                <a:latin typeface="+mn-lt"/>
                <a:ea typeface="+mn-ea"/>
                <a:cs typeface="+mn-cs"/>
              </a:rPr>
              <a:t>ipsa</a:t>
            </a:r>
            <a:r>
              <a:rPr lang="en-US" sz="1200" kern="1200" dirty="0">
                <a:solidFill>
                  <a:schemeClr val="tx1"/>
                </a:solidFill>
                <a:effectLst/>
                <a:latin typeface="+mn-lt"/>
                <a:ea typeface="+mn-ea"/>
                <a:cs typeface="+mn-cs"/>
              </a:rPr>
              <a:t> doctrine in medical malpractice actions.  It remains, however, the only published case in which the doctrine of </a:t>
            </a:r>
            <a:r>
              <a:rPr lang="en-US" sz="1200" i="1" kern="1200" dirty="0">
                <a:solidFill>
                  <a:schemeClr val="tx1"/>
                </a:solidFill>
                <a:effectLst/>
                <a:latin typeface="+mn-lt"/>
                <a:ea typeface="+mn-ea"/>
                <a:cs typeface="+mn-cs"/>
              </a:rPr>
              <a:t>res </a:t>
            </a:r>
            <a:r>
              <a:rPr lang="en-US" sz="1200" i="1" kern="1200" dirty="0" err="1">
                <a:solidFill>
                  <a:schemeClr val="tx1"/>
                </a:solidFill>
                <a:effectLst/>
                <a:latin typeface="+mn-lt"/>
                <a:ea typeface="+mn-ea"/>
                <a:cs typeface="+mn-cs"/>
              </a:rPr>
              <a:t>ipsa</a:t>
            </a:r>
            <a:r>
              <a:rPr lang="en-US" sz="1200" kern="1200" dirty="0">
                <a:solidFill>
                  <a:schemeClr val="tx1"/>
                </a:solidFill>
                <a:effectLst/>
                <a:latin typeface="+mn-lt"/>
                <a:ea typeface="+mn-ea"/>
                <a:cs typeface="+mn-cs"/>
              </a:rPr>
              <a:t> has been held to apply in the context of Rule 9(j) compliance.  Numerous prior published and unpublished cases from the Court of Appeals and North Carolina federal district courts have rejected the use of </a:t>
            </a:r>
            <a:r>
              <a:rPr lang="en-US" sz="1200" i="1" kern="1200" dirty="0">
                <a:solidFill>
                  <a:schemeClr val="tx1"/>
                </a:solidFill>
                <a:effectLst/>
                <a:latin typeface="+mn-lt"/>
                <a:ea typeface="+mn-ea"/>
                <a:cs typeface="+mn-cs"/>
              </a:rPr>
              <a:t>res </a:t>
            </a:r>
            <a:r>
              <a:rPr lang="en-US" sz="1200" i="1" kern="1200" dirty="0" err="1">
                <a:solidFill>
                  <a:schemeClr val="tx1"/>
                </a:solidFill>
                <a:effectLst/>
                <a:latin typeface="+mn-lt"/>
                <a:ea typeface="+mn-ea"/>
                <a:cs typeface="+mn-cs"/>
              </a:rPr>
              <a:t>ipsa</a:t>
            </a:r>
            <a:r>
              <a:rPr lang="en-US" sz="1200" kern="1200" dirty="0">
                <a:solidFill>
                  <a:schemeClr val="tx1"/>
                </a:solidFill>
                <a:effectLst/>
                <a:latin typeface="+mn-lt"/>
                <a:ea typeface="+mn-ea"/>
                <a:cs typeface="+mn-cs"/>
              </a:rPr>
              <a:t> to substitute for compliance with Rule 9(j)’s certification requirement:</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53</a:t>
            </a:fld>
            <a:endParaRPr lang="en-US" dirty="0"/>
          </a:p>
        </p:txBody>
      </p:sp>
    </p:spTree>
    <p:extLst>
      <p:ext uri="{BB962C8B-B14F-4D97-AF65-F5344CB8AC3E}">
        <p14:creationId xmlns:p14="http://schemas.microsoft.com/office/powerpoint/2010/main" val="509441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general thinking</a:t>
            </a:r>
            <a:r>
              <a:rPr lang="en-US" baseline="0" dirty="0"/>
              <a:t> (and interpretation of case law) is that res </a:t>
            </a:r>
            <a:r>
              <a:rPr lang="en-US" baseline="0" dirty="0" err="1"/>
              <a:t>ipsa</a:t>
            </a:r>
            <a:r>
              <a:rPr lang="en-US" baseline="0" dirty="0"/>
              <a:t> might apply in two types of cases.  </a:t>
            </a:r>
            <a:r>
              <a:rPr lang="en-US" i="1" baseline="0" dirty="0"/>
              <a:t>-Hayes, </a:t>
            </a:r>
            <a:r>
              <a:rPr lang="en-US" i="1" baseline="0" dirty="0" err="1"/>
              <a:t>Grigg</a:t>
            </a:r>
            <a:r>
              <a:rPr lang="en-US" i="1" baseline="0" dirty="0"/>
              <a:t>   “generally determined to apply” in only those two situations</a:t>
            </a:r>
          </a:p>
          <a:p>
            <a:endParaRPr lang="en-US" i="1" baseline="0" dirty="0"/>
          </a:p>
          <a:p>
            <a:r>
              <a:rPr lang="en-US" sz="1200" kern="1200" dirty="0">
                <a:solidFill>
                  <a:schemeClr val="tx1"/>
                </a:solidFill>
                <a:effectLst/>
                <a:latin typeface="+mn-lt"/>
                <a:ea typeface="+mn-ea"/>
                <a:cs typeface="+mn-cs"/>
              </a:rPr>
              <a:t>However, any limitation of the application of </a:t>
            </a:r>
            <a:r>
              <a:rPr lang="en-US" sz="1200" i="1" kern="1200" dirty="0">
                <a:solidFill>
                  <a:schemeClr val="tx1"/>
                </a:solidFill>
                <a:effectLst/>
                <a:latin typeface="+mn-lt"/>
                <a:ea typeface="+mn-ea"/>
                <a:cs typeface="+mn-cs"/>
              </a:rPr>
              <a:t>res </a:t>
            </a:r>
            <a:r>
              <a:rPr lang="en-US" sz="1200" i="1" kern="1200" dirty="0" err="1">
                <a:solidFill>
                  <a:schemeClr val="tx1"/>
                </a:solidFill>
                <a:effectLst/>
                <a:latin typeface="+mn-lt"/>
                <a:ea typeface="+mn-ea"/>
                <a:cs typeface="+mn-cs"/>
              </a:rPr>
              <a:t>ipsa</a:t>
            </a:r>
            <a:r>
              <a:rPr lang="en-US" sz="1200" i="1" kern="1200" dirty="0">
                <a:solidFill>
                  <a:schemeClr val="tx1"/>
                </a:solidFill>
                <a:effectLst/>
                <a:latin typeface="+mn-lt"/>
                <a:ea typeface="+mn-ea"/>
                <a:cs typeface="+mn-cs"/>
              </a:rPr>
              <a:t> loquitur</a:t>
            </a:r>
            <a:r>
              <a:rPr lang="en-US" sz="1200" kern="1200" dirty="0">
                <a:solidFill>
                  <a:schemeClr val="tx1"/>
                </a:solidFill>
                <a:effectLst/>
                <a:latin typeface="+mn-lt"/>
                <a:ea typeface="+mn-ea"/>
                <a:cs typeface="+mn-cs"/>
              </a:rPr>
              <a:t> to only these two types of medical malpractice cases is not supported by the plain language of our case law. Although </a:t>
            </a:r>
            <a:r>
              <a:rPr lang="en-US" sz="1200" i="1" kern="1200" dirty="0">
                <a:solidFill>
                  <a:schemeClr val="tx1"/>
                </a:solidFill>
                <a:effectLst/>
                <a:latin typeface="+mn-lt"/>
                <a:ea typeface="+mn-ea"/>
                <a:cs typeface="+mn-cs"/>
                <a:hlinkClick r:id="rId3"/>
              </a:rPr>
              <a:t>Hayes</a:t>
            </a:r>
            <a:r>
              <a:rPr lang="en-US" sz="1200" kern="1200" dirty="0">
                <a:solidFill>
                  <a:schemeClr val="tx1"/>
                </a:solidFill>
                <a:effectLst/>
                <a:latin typeface="+mn-lt"/>
                <a:ea typeface="+mn-ea"/>
                <a:cs typeface="+mn-cs"/>
              </a:rPr>
              <a:t> cautions trial courts in applying </a:t>
            </a:r>
            <a:r>
              <a:rPr lang="en-US" sz="1200" i="1" kern="1200" dirty="0">
                <a:solidFill>
                  <a:schemeClr val="tx1"/>
                </a:solidFill>
                <a:effectLst/>
                <a:latin typeface="+mn-lt"/>
                <a:ea typeface="+mn-ea"/>
                <a:cs typeface="+mn-cs"/>
              </a:rPr>
              <a:t>res </a:t>
            </a:r>
            <a:r>
              <a:rPr lang="en-US" sz="1200" i="1" kern="1200" dirty="0" err="1">
                <a:solidFill>
                  <a:schemeClr val="tx1"/>
                </a:solidFill>
                <a:effectLst/>
                <a:latin typeface="+mn-lt"/>
                <a:ea typeface="+mn-ea"/>
                <a:cs typeface="+mn-cs"/>
              </a:rPr>
              <a:t>ipsa</a:t>
            </a:r>
            <a:r>
              <a:rPr lang="en-US" sz="1200" i="1" kern="1200" dirty="0">
                <a:solidFill>
                  <a:schemeClr val="tx1"/>
                </a:solidFill>
                <a:effectLst/>
                <a:latin typeface="+mn-lt"/>
                <a:ea typeface="+mn-ea"/>
                <a:cs typeface="+mn-cs"/>
              </a:rPr>
              <a:t> loquitur</a:t>
            </a:r>
            <a:r>
              <a:rPr lang="en-US" sz="1200" kern="1200" dirty="0">
                <a:solidFill>
                  <a:schemeClr val="tx1"/>
                </a:solidFill>
                <a:effectLst/>
                <a:latin typeface="+mn-lt"/>
                <a:ea typeface="+mn-ea"/>
                <a:cs typeface="+mn-cs"/>
              </a:rPr>
              <a:t> in medical malpractice actions involving injuries other than those two categories, </a:t>
            </a:r>
            <a:r>
              <a:rPr lang="en-US" sz="1200" i="1" kern="1200" dirty="0">
                <a:solidFill>
                  <a:schemeClr val="tx1"/>
                </a:solidFill>
                <a:effectLst/>
                <a:latin typeface="+mn-lt"/>
                <a:ea typeface="+mn-ea"/>
                <a:cs typeface="+mn-cs"/>
                <a:hlinkClick r:id="rId3"/>
              </a:rPr>
              <a:t>Hayes</a:t>
            </a:r>
            <a:r>
              <a:rPr lang="en-US" sz="1200" kern="1200" dirty="0">
                <a:solidFill>
                  <a:schemeClr val="tx1"/>
                </a:solidFill>
                <a:effectLst/>
                <a:latin typeface="+mn-lt"/>
                <a:ea typeface="+mn-ea"/>
                <a:cs typeface="+mn-cs"/>
              </a:rPr>
              <a:t> does not hold that these two types of cases are the only ones in which </a:t>
            </a:r>
            <a:r>
              <a:rPr lang="en-US" sz="1200" i="1" kern="1200" dirty="0">
                <a:solidFill>
                  <a:schemeClr val="tx1"/>
                </a:solidFill>
                <a:effectLst/>
                <a:latin typeface="+mn-lt"/>
                <a:ea typeface="+mn-ea"/>
                <a:cs typeface="+mn-cs"/>
              </a:rPr>
              <a:t>res </a:t>
            </a:r>
            <a:r>
              <a:rPr lang="en-US" sz="1200" i="1" kern="1200" dirty="0" err="1">
                <a:solidFill>
                  <a:schemeClr val="tx1"/>
                </a:solidFill>
                <a:effectLst/>
                <a:latin typeface="+mn-lt"/>
                <a:ea typeface="+mn-ea"/>
                <a:cs typeface="+mn-cs"/>
              </a:rPr>
              <a:t>ipsa</a:t>
            </a:r>
            <a:r>
              <a:rPr lang="en-US" sz="1200" i="1" kern="1200" dirty="0">
                <a:solidFill>
                  <a:schemeClr val="tx1"/>
                </a:solidFill>
                <a:effectLst/>
                <a:latin typeface="+mn-lt"/>
                <a:ea typeface="+mn-ea"/>
                <a:cs typeface="+mn-cs"/>
              </a:rPr>
              <a:t> loquitur</a:t>
            </a:r>
            <a:r>
              <a:rPr lang="en-US" sz="1200" kern="1200" dirty="0">
                <a:solidFill>
                  <a:schemeClr val="tx1"/>
                </a:solidFill>
                <a:effectLst/>
                <a:latin typeface="+mn-lt"/>
                <a:ea typeface="+mn-ea"/>
                <a:cs typeface="+mn-cs"/>
              </a:rPr>
              <a:t> can apply. To the contrary, the plain language of </a:t>
            </a:r>
            <a:r>
              <a:rPr lang="en-US" sz="1200" i="1" kern="1200" dirty="0" err="1">
                <a:solidFill>
                  <a:schemeClr val="tx1"/>
                </a:solidFill>
                <a:effectLst/>
                <a:latin typeface="+mn-lt"/>
                <a:ea typeface="+mn-ea"/>
                <a:cs typeface="+mn-cs"/>
                <a:hlinkClick r:id="rId4"/>
              </a:rPr>
              <a:t>Grigg</a:t>
            </a:r>
            <a:r>
              <a:rPr lang="en-US" sz="1200" i="1" kern="1200" dirty="0">
                <a:solidFill>
                  <a:schemeClr val="tx1"/>
                </a:solidFill>
                <a:effectLst/>
                <a:latin typeface="+mn-lt"/>
                <a:ea typeface="+mn-ea"/>
                <a:cs typeface="+mn-cs"/>
                <a:hlinkClick r:id="rId4"/>
              </a:rPr>
              <a:t>,</a:t>
            </a:r>
            <a:r>
              <a:rPr lang="en-US" sz="1200" kern="1200" dirty="0">
                <a:solidFill>
                  <a:schemeClr val="tx1"/>
                </a:solidFill>
                <a:effectLst/>
                <a:latin typeface="+mn-lt"/>
                <a:ea typeface="+mn-ea"/>
                <a:cs typeface="+mn-cs"/>
              </a:rPr>
              <a:t> cited by </a:t>
            </a:r>
            <a:r>
              <a:rPr lang="en-US" sz="1200" i="1" kern="1200" dirty="0">
                <a:solidFill>
                  <a:schemeClr val="tx1"/>
                </a:solidFill>
                <a:effectLst/>
                <a:latin typeface="+mn-lt"/>
                <a:ea typeface="+mn-ea"/>
                <a:cs typeface="+mn-cs"/>
                <a:hlinkClick r:id="rId3"/>
              </a:rPr>
              <a:t>Hayes,</a:t>
            </a:r>
            <a:r>
              <a:rPr lang="en-US" sz="1200" kern="1200" dirty="0">
                <a:solidFill>
                  <a:schemeClr val="tx1"/>
                </a:solidFill>
                <a:effectLst/>
                <a:latin typeface="+mn-lt"/>
                <a:ea typeface="+mn-ea"/>
                <a:cs typeface="+mn-cs"/>
              </a:rPr>
              <a:t> states: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common knowledge, experience and sense of laymen qualifies them to conclude that some medical injuries are not likely to occur if proper care and skill is used; included, </a:t>
            </a:r>
            <a:r>
              <a:rPr lang="en-US" sz="1200" i="1" kern="1200" dirty="0">
                <a:solidFill>
                  <a:schemeClr val="tx1"/>
                </a:solidFill>
                <a:effectLst/>
                <a:latin typeface="+mn-lt"/>
                <a:ea typeface="+mn-ea"/>
                <a:cs typeface="+mn-cs"/>
              </a:rPr>
              <a:t>inter alia,</a:t>
            </a:r>
            <a:r>
              <a:rPr lang="en-US" sz="1200" kern="1200" dirty="0">
                <a:solidFill>
                  <a:schemeClr val="tx1"/>
                </a:solidFill>
                <a:effectLst/>
                <a:latin typeface="+mn-lt"/>
                <a:ea typeface="+mn-ea"/>
                <a:cs typeface="+mn-cs"/>
              </a:rPr>
              <a:t> are injuries resulting from surgical instruments or other foreign objects left in the body following surgery and injuries to a part of the patient's anatomy outside of the surgical field.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hlinkClick r:id="rId5"/>
              </a:rPr>
              <a:t>Grigg</a:t>
            </a:r>
            <a:r>
              <a:rPr lang="en-US" sz="1200" i="1" kern="1200" dirty="0">
                <a:solidFill>
                  <a:schemeClr val="tx1"/>
                </a:solidFill>
                <a:effectLst/>
                <a:latin typeface="+mn-lt"/>
                <a:ea typeface="+mn-ea"/>
                <a:cs typeface="+mn-cs"/>
                <a:hlinkClick r:id="rId5"/>
              </a:rPr>
              <a:t>,</a:t>
            </a:r>
            <a:r>
              <a:rPr lang="en-US" sz="1200" kern="1200" dirty="0">
                <a:solidFill>
                  <a:schemeClr val="tx1"/>
                </a:solidFill>
                <a:effectLst/>
                <a:latin typeface="+mn-lt"/>
                <a:ea typeface="+mn-ea"/>
                <a:cs typeface="+mn-cs"/>
                <a:hlinkClick r:id="rId5"/>
              </a:rPr>
              <a:t> 102 </a:t>
            </a:r>
            <a:r>
              <a:rPr lang="en-US" sz="1200" kern="1200" dirty="0" err="1">
                <a:solidFill>
                  <a:schemeClr val="tx1"/>
                </a:solidFill>
                <a:effectLst/>
                <a:latin typeface="+mn-lt"/>
                <a:ea typeface="+mn-ea"/>
                <a:cs typeface="+mn-cs"/>
                <a:hlinkClick r:id="rId5"/>
              </a:rPr>
              <a:t>N.C.App</a:t>
            </a:r>
            <a:r>
              <a:rPr lang="en-US" sz="1200" kern="1200" dirty="0">
                <a:solidFill>
                  <a:schemeClr val="tx1"/>
                </a:solidFill>
                <a:effectLst/>
                <a:latin typeface="+mn-lt"/>
                <a:ea typeface="+mn-ea"/>
                <a:cs typeface="+mn-cs"/>
                <a:hlinkClick r:id="rId5"/>
              </a:rPr>
              <a:t>. at 335, 401 S.E.2d at 659</a:t>
            </a:r>
            <a:r>
              <a:rPr lang="en-US" sz="1200" kern="1200" dirty="0">
                <a:solidFill>
                  <a:schemeClr val="tx1"/>
                </a:solidFill>
                <a:effectLst/>
                <a:latin typeface="+mn-lt"/>
                <a:ea typeface="+mn-ea"/>
                <a:cs typeface="+mn-cs"/>
              </a:rPr>
              <a:t> (emphasis added). Indeed, our Supreme Court has long held that “where proper inferences may be drawn by ordinary men from proved facts which give rise to </a:t>
            </a:r>
            <a:r>
              <a:rPr lang="en-US" sz="1200" i="1" kern="1200" dirty="0">
                <a:solidFill>
                  <a:schemeClr val="tx1"/>
                </a:solidFill>
                <a:effectLst/>
                <a:latin typeface="+mn-lt"/>
                <a:ea typeface="+mn-ea"/>
                <a:cs typeface="+mn-cs"/>
              </a:rPr>
              <a:t>res </a:t>
            </a:r>
            <a:r>
              <a:rPr lang="en-US" sz="1200" i="1" kern="1200" dirty="0" err="1">
                <a:solidFill>
                  <a:schemeClr val="tx1"/>
                </a:solidFill>
                <a:effectLst/>
                <a:latin typeface="+mn-lt"/>
                <a:ea typeface="+mn-ea"/>
                <a:cs typeface="+mn-cs"/>
              </a:rPr>
              <a:t>ipsa</a:t>
            </a:r>
            <a:r>
              <a:rPr lang="en-US" sz="1200" i="1" kern="1200" dirty="0">
                <a:solidFill>
                  <a:schemeClr val="tx1"/>
                </a:solidFill>
                <a:effectLst/>
                <a:latin typeface="+mn-lt"/>
                <a:ea typeface="+mn-ea"/>
                <a:cs typeface="+mn-cs"/>
              </a:rPr>
              <a:t> loquitur ...,</a:t>
            </a:r>
            <a:r>
              <a:rPr lang="en-US" sz="1200" kern="1200" dirty="0">
                <a:solidFill>
                  <a:schemeClr val="tx1"/>
                </a:solidFill>
                <a:effectLst/>
                <a:latin typeface="+mn-lt"/>
                <a:ea typeface="+mn-ea"/>
                <a:cs typeface="+mn-cs"/>
              </a:rPr>
              <a:t> there should be no reasonable argument against the availability of the doctrine in medical and surgical cases involving negligence[.]” </a:t>
            </a:r>
            <a:r>
              <a:rPr lang="en-US" sz="1200" i="1" kern="1200" dirty="0">
                <a:solidFill>
                  <a:schemeClr val="tx1"/>
                </a:solidFill>
                <a:effectLst/>
                <a:latin typeface="+mn-lt"/>
                <a:ea typeface="+mn-ea"/>
                <a:cs typeface="+mn-cs"/>
                <a:hlinkClick r:id="rId6"/>
              </a:rPr>
              <a:t>Mitchell,</a:t>
            </a:r>
            <a:r>
              <a:rPr lang="en-US" sz="1200" kern="1200" dirty="0">
                <a:solidFill>
                  <a:schemeClr val="tx1"/>
                </a:solidFill>
                <a:effectLst/>
                <a:latin typeface="+mn-lt"/>
                <a:ea typeface="+mn-ea"/>
                <a:cs typeface="+mn-cs"/>
                <a:hlinkClick r:id="rId6"/>
              </a:rPr>
              <a:t> 219 N.C. at 182, 13 S.E.2d at 245.</a:t>
            </a:r>
            <a:r>
              <a:rPr lang="en-US" sz="1200" kern="1200" dirty="0">
                <a:solidFill>
                  <a:schemeClr val="tx1"/>
                </a:solidFill>
                <a:effectLst/>
                <a:latin typeface="+mn-lt"/>
                <a:ea typeface="+mn-ea"/>
                <a:cs typeface="+mn-cs"/>
              </a:rPr>
              <a:t> Thus, defendants' argument that </a:t>
            </a:r>
            <a:r>
              <a:rPr lang="en-US" sz="1200" i="1" kern="1200" dirty="0">
                <a:solidFill>
                  <a:schemeClr val="tx1"/>
                </a:solidFill>
                <a:effectLst/>
                <a:latin typeface="+mn-lt"/>
                <a:ea typeface="+mn-ea"/>
                <a:cs typeface="+mn-cs"/>
              </a:rPr>
              <a:t>res </a:t>
            </a:r>
            <a:r>
              <a:rPr lang="en-US" sz="1200" i="1" kern="1200" dirty="0" err="1">
                <a:solidFill>
                  <a:schemeClr val="tx1"/>
                </a:solidFill>
                <a:effectLst/>
                <a:latin typeface="+mn-lt"/>
                <a:ea typeface="+mn-ea"/>
                <a:cs typeface="+mn-cs"/>
              </a:rPr>
              <a:t>ipsa</a:t>
            </a:r>
            <a:r>
              <a:rPr lang="en-US" sz="1200" kern="1200" dirty="0">
                <a:solidFill>
                  <a:schemeClr val="tx1"/>
                </a:solidFill>
                <a:effectLst/>
                <a:latin typeface="+mn-lt"/>
                <a:ea typeface="+mn-ea"/>
                <a:cs typeface="+mn-cs"/>
              </a:rPr>
              <a:t> is inapplicable in the present case because it does not involve either a foreign object left in the body following surgery or an injury to an area far away from and completely unrelated to the zone of surgery is without merit.</a:t>
            </a:r>
            <a:endParaRPr lang="en-US" i="1" baseline="0" dirty="0"/>
          </a:p>
          <a:p>
            <a:endParaRPr lang="en-US" i="1" baseline="0" dirty="0"/>
          </a:p>
          <a:p>
            <a:endParaRPr lang="en-US" i="1"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54</a:t>
            </a:fld>
            <a:endParaRPr lang="en-US" dirty="0"/>
          </a:p>
        </p:txBody>
      </p:sp>
    </p:spTree>
    <p:extLst>
      <p:ext uri="{BB962C8B-B14F-4D97-AF65-F5344CB8AC3E}">
        <p14:creationId xmlns:p14="http://schemas.microsoft.com/office/powerpoint/2010/main" val="50944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5</a:t>
            </a:fld>
            <a:endParaRPr lang="en-US" dirty="0"/>
          </a:p>
        </p:txBody>
      </p:sp>
    </p:spTree>
    <p:extLst>
      <p:ext uri="{BB962C8B-B14F-4D97-AF65-F5344CB8AC3E}">
        <p14:creationId xmlns:p14="http://schemas.microsoft.com/office/powerpoint/2010/main" val="1285207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Ms. </a:t>
            </a:r>
            <a:r>
              <a:rPr lang="en-US" sz="1200" kern="1200" dirty="0" err="1">
                <a:solidFill>
                  <a:schemeClr val="tx1"/>
                </a:solidFill>
                <a:effectLst/>
                <a:latin typeface="+mn-lt"/>
                <a:ea typeface="+mn-ea"/>
                <a:cs typeface="+mn-cs"/>
              </a:rPr>
              <a:t>Bluitt</a:t>
            </a:r>
            <a:r>
              <a:rPr lang="en-US" sz="1200" kern="1200" dirty="0">
                <a:solidFill>
                  <a:schemeClr val="tx1"/>
                </a:solidFill>
                <a:effectLst/>
                <a:latin typeface="+mn-lt"/>
                <a:ea typeface="+mn-ea"/>
                <a:cs typeface="+mn-cs"/>
              </a:rPr>
              <a:t> underwent a </a:t>
            </a:r>
            <a:r>
              <a:rPr lang="en-US" sz="1200" u="sng" kern="1200" dirty="0">
                <a:solidFill>
                  <a:schemeClr val="tx1"/>
                </a:solidFill>
                <a:effectLst/>
                <a:latin typeface="+mn-lt"/>
                <a:ea typeface="+mn-ea"/>
                <a:cs typeface="+mn-cs"/>
                <a:hlinkClick r:id="rId3"/>
              </a:rPr>
              <a:t>cardiac ablation</a:t>
            </a:r>
            <a:r>
              <a:rPr lang="en-US" sz="1200" kern="1200" dirty="0">
                <a:solidFill>
                  <a:schemeClr val="tx1"/>
                </a:solidFill>
                <a:effectLst/>
                <a:latin typeface="+mn-lt"/>
                <a:ea typeface="+mn-ea"/>
                <a:cs typeface="+mn-cs"/>
              </a:rPr>
              <a:t> at Wake Forest to correct an irregular heartbeat.  She was under general anesthesia (and thus was unconscious) during the procedure.  She awoke from surgery to tremendous pain in her lower back, later diagnosed as a third-degree burn.  She was treated for the burn with a skin graft.  Exactly three years later she sued Wake Forest and the physician for negligence. She did not include a Rule 9(j) certification and instead relied on the doctrine of </a:t>
            </a:r>
            <a:r>
              <a:rPr lang="en-US" sz="1200" i="1" kern="1200" dirty="0">
                <a:solidFill>
                  <a:schemeClr val="tx1"/>
                </a:solidFill>
                <a:effectLst/>
                <a:latin typeface="+mn-lt"/>
                <a:ea typeface="+mn-ea"/>
                <a:cs typeface="+mn-cs"/>
              </a:rPr>
              <a:t>res </a:t>
            </a:r>
            <a:r>
              <a:rPr lang="en-US" sz="1200" i="1" kern="1200" dirty="0" err="1">
                <a:solidFill>
                  <a:schemeClr val="tx1"/>
                </a:solidFill>
                <a:effectLst/>
                <a:latin typeface="+mn-lt"/>
                <a:ea typeface="+mn-ea"/>
                <a:cs typeface="+mn-cs"/>
              </a:rPr>
              <a:t>ipsa</a:t>
            </a:r>
            <a:r>
              <a:rPr lang="en-US" sz="1200" i="1" kern="1200" dirty="0">
                <a:solidFill>
                  <a:schemeClr val="tx1"/>
                </a:solidFill>
                <a:effectLst/>
                <a:latin typeface="+mn-lt"/>
                <a:ea typeface="+mn-ea"/>
                <a:cs typeface="+mn-cs"/>
              </a:rPr>
              <a:t> loquitur</a:t>
            </a:r>
            <a:r>
              <a:rPr lang="en-US" sz="1200" kern="1200" dirty="0">
                <a:solidFill>
                  <a:schemeClr val="tx1"/>
                </a:solidFill>
                <a:effectLst/>
                <a:latin typeface="+mn-lt"/>
                <a:ea typeface="+mn-ea"/>
                <a:cs typeface="+mn-cs"/>
              </a:rPr>
              <a:t>. The trial judge granted summary judgment in favor of defendants due to Ms. </a:t>
            </a:r>
            <a:r>
              <a:rPr lang="en-US" sz="1200" kern="1200" dirty="0" err="1">
                <a:solidFill>
                  <a:schemeClr val="tx1"/>
                </a:solidFill>
                <a:effectLst/>
                <a:latin typeface="+mn-lt"/>
                <a:ea typeface="+mn-ea"/>
                <a:cs typeface="+mn-cs"/>
              </a:rPr>
              <a:t>Bluitt’s</a:t>
            </a:r>
            <a:r>
              <a:rPr lang="en-US" sz="1200" kern="1200" dirty="0">
                <a:solidFill>
                  <a:schemeClr val="tx1"/>
                </a:solidFill>
                <a:effectLst/>
                <a:latin typeface="+mn-lt"/>
                <a:ea typeface="+mn-ea"/>
                <a:cs typeface="+mn-cs"/>
              </a:rPr>
              <a:t> failure to comply with Rule 9(j).  (Defendants’ motion had been supported by four affidavits from cardiac electrophysiologists explaining the risks of the procedure.)  The Court of Appeals affirmed the trial court’s order. The court explained that the doctrine cannot apply when expert testimony is necessary to permit a layperson to evaluate whether the facts establish a breach of the standard of care.  Here, the defendants demonstrated through testimony of specialists that burns to the back are an “inherent risk of a cardiac ablation, and can occur without negligence on the part of the physician performing the procedure.”  The court concluded that the procedures in question were </a:t>
            </a:r>
          </a:p>
          <a:p>
            <a:r>
              <a:rPr lang="en-US" sz="1200" kern="1200" dirty="0">
                <a:solidFill>
                  <a:schemeClr val="tx1"/>
                </a:solidFill>
                <a:effectLst/>
                <a:latin typeface="+mn-lt"/>
                <a:ea typeface="+mn-ea"/>
                <a:cs typeface="+mn-cs"/>
              </a:rPr>
              <a:t>“outside of common knowledge, experience, and sense of a layperson; thus, without expert testimony, a layperson would lack a basis upon which to make a determination as to whether plaintiff’s back injury was an injury that would not normally occur in the absence of negligence, or was an inherent risk of a cardiac ablation.”</a:t>
            </a:r>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56</a:t>
            </a:fld>
            <a:endParaRPr lang="en-US" dirty="0"/>
          </a:p>
        </p:txBody>
      </p:sp>
    </p:spTree>
    <p:extLst>
      <p:ext uri="{BB962C8B-B14F-4D97-AF65-F5344CB8AC3E}">
        <p14:creationId xmlns:p14="http://schemas.microsoft.com/office/powerpoint/2010/main" val="3582488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whether the conclusions of law are supported by those findings, and, in turn, whether those conclusions support the trial court’s ultimate determination.”</a:t>
            </a:r>
          </a:p>
          <a:p>
            <a:r>
              <a:rPr lang="en-US" sz="1200" kern="1200" dirty="0">
                <a:solidFill>
                  <a:schemeClr val="tx1"/>
                </a:solidFill>
                <a:effectLst/>
                <a:latin typeface="+mn-lt"/>
                <a:ea typeface="+mn-ea"/>
                <a:cs typeface="+mn-cs"/>
              </a:rPr>
              <a:t>Estate of Wooden v. Hillcrest Convalescent Center, 731 S.E.2d 500, 506 (N.C. App. 2012)</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(quoting </a:t>
            </a:r>
            <a:r>
              <a:rPr lang="en-US" sz="1200" i="1" kern="1200" dirty="0">
                <a:solidFill>
                  <a:schemeClr val="tx1"/>
                </a:solidFill>
                <a:effectLst/>
                <a:latin typeface="+mn-lt"/>
                <a:ea typeface="+mn-ea"/>
                <a:cs typeface="+mn-cs"/>
              </a:rPr>
              <a:t>Moore</a:t>
            </a:r>
            <a:r>
              <a:rPr lang="en-US" sz="1200" kern="1200" dirty="0">
                <a:solidFill>
                  <a:schemeClr val="tx1"/>
                </a:solidFill>
                <a:effectLst/>
                <a:latin typeface="+mn-lt"/>
                <a:ea typeface="+mn-ea"/>
                <a:cs typeface="+mn-cs"/>
              </a:rPr>
              <a:t>, 726 S.E.2d at 818, in which the Supreme Court stated the rule in the narrower context of determining that a plaintiff was unreasonable in expecting an expert to qualify under Rule 702). Based on the language of </a:t>
            </a:r>
            <a:r>
              <a:rPr lang="en-US" sz="1200" i="1" kern="1200" dirty="0">
                <a:solidFill>
                  <a:schemeClr val="tx1"/>
                </a:solidFill>
                <a:effectLst/>
                <a:latin typeface="+mn-lt"/>
                <a:ea typeface="+mn-ea"/>
                <a:cs typeface="+mn-cs"/>
              </a:rPr>
              <a:t>Wooden</a:t>
            </a:r>
            <a:r>
              <a:rPr lang="en-US" sz="1200" kern="1200" dirty="0">
                <a:solidFill>
                  <a:schemeClr val="tx1"/>
                </a:solidFill>
                <a:effectLst/>
                <a:latin typeface="+mn-lt"/>
                <a:ea typeface="+mn-ea"/>
                <a:cs typeface="+mn-cs"/>
              </a:rPr>
              <a:t>, the trial court should include written findings of fact when ruling that a Rule 9(j) certification is not supported by the facts in the record.</a:t>
            </a:r>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58</a:t>
            </a:fld>
            <a:endParaRPr lang="en-US" dirty="0"/>
          </a:p>
        </p:txBody>
      </p:sp>
    </p:spTree>
    <p:extLst>
      <p:ext uri="{BB962C8B-B14F-4D97-AF65-F5344CB8AC3E}">
        <p14:creationId xmlns:p14="http://schemas.microsoft.com/office/powerpoint/2010/main" val="20913813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whether the conclusions of law are supported by those findings, and, in turn, whether those conclusions support the trial court’s ultimate determination.”</a:t>
            </a:r>
          </a:p>
          <a:p>
            <a:r>
              <a:rPr lang="en-US" sz="1200" kern="1200" dirty="0">
                <a:solidFill>
                  <a:schemeClr val="tx1"/>
                </a:solidFill>
                <a:effectLst/>
                <a:latin typeface="+mn-lt"/>
                <a:ea typeface="+mn-ea"/>
                <a:cs typeface="+mn-cs"/>
              </a:rPr>
              <a:t>Estate of Wooden v. Hillcrest Convalescent Center, 731 S.E.2d 500, 506 (N.C. App. 2012)</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(quoting </a:t>
            </a:r>
            <a:r>
              <a:rPr lang="en-US" sz="1200" i="1" kern="1200" dirty="0">
                <a:solidFill>
                  <a:schemeClr val="tx1"/>
                </a:solidFill>
                <a:effectLst/>
                <a:latin typeface="+mn-lt"/>
                <a:ea typeface="+mn-ea"/>
                <a:cs typeface="+mn-cs"/>
              </a:rPr>
              <a:t>Moore</a:t>
            </a:r>
            <a:r>
              <a:rPr lang="en-US" sz="1200" kern="1200" dirty="0">
                <a:solidFill>
                  <a:schemeClr val="tx1"/>
                </a:solidFill>
                <a:effectLst/>
                <a:latin typeface="+mn-lt"/>
                <a:ea typeface="+mn-ea"/>
                <a:cs typeface="+mn-cs"/>
              </a:rPr>
              <a:t>, 726 S.E.2d at 818, in which the Supreme Court stated the rule in the narrower context of determining that a plaintiff was unreasonable in expecting an expert to qualify under Rule 702). Based on the language of </a:t>
            </a:r>
            <a:r>
              <a:rPr lang="en-US" sz="1200" i="1" kern="1200" dirty="0">
                <a:solidFill>
                  <a:schemeClr val="tx1"/>
                </a:solidFill>
                <a:effectLst/>
                <a:latin typeface="+mn-lt"/>
                <a:ea typeface="+mn-ea"/>
                <a:cs typeface="+mn-cs"/>
              </a:rPr>
              <a:t>Wooden</a:t>
            </a:r>
            <a:r>
              <a:rPr lang="en-US" sz="1200" kern="1200" dirty="0">
                <a:solidFill>
                  <a:schemeClr val="tx1"/>
                </a:solidFill>
                <a:effectLst/>
                <a:latin typeface="+mn-lt"/>
                <a:ea typeface="+mn-ea"/>
                <a:cs typeface="+mn-cs"/>
              </a:rPr>
              <a:t>, the trial court should include written findings of fact when ruling that a Rule 9(j) certification is not supported by the facts in the record.</a:t>
            </a:r>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59</a:t>
            </a:fld>
            <a:endParaRPr lang="en-US" dirty="0"/>
          </a:p>
        </p:txBody>
      </p:sp>
    </p:spTree>
    <p:extLst>
      <p:ext uri="{BB962C8B-B14F-4D97-AF65-F5344CB8AC3E}">
        <p14:creationId xmlns:p14="http://schemas.microsoft.com/office/powerpoint/2010/main" val="33340872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60</a:t>
            </a:fld>
            <a:endParaRPr lang="en-US" dirty="0"/>
          </a:p>
        </p:txBody>
      </p:sp>
    </p:spTree>
    <p:extLst>
      <p:ext uri="{BB962C8B-B14F-4D97-AF65-F5344CB8AC3E}">
        <p14:creationId xmlns:p14="http://schemas.microsoft.com/office/powerpoint/2010/main" val="19575023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61</a:t>
            </a:fld>
            <a:endParaRPr lang="en-US" dirty="0"/>
          </a:p>
        </p:txBody>
      </p:sp>
    </p:spTree>
    <p:extLst>
      <p:ext uri="{BB962C8B-B14F-4D97-AF65-F5344CB8AC3E}">
        <p14:creationId xmlns:p14="http://schemas.microsoft.com/office/powerpoint/2010/main" val="19575023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No extension in existing case.</a:t>
            </a:r>
            <a:r>
              <a:rPr lang="en-US" sz="1200" b="0" kern="1200" dirty="0">
                <a:solidFill>
                  <a:schemeClr val="tx1"/>
                </a:solidFill>
                <a:effectLst/>
                <a:latin typeface="+mn-lt"/>
                <a:ea typeface="+mn-ea"/>
                <a:cs typeface="+mn-cs"/>
              </a:rPr>
              <a:t>  Once a complaint is filed that does not include a valid Rule 9(j) certification, the court has no authority to grant a 120-day extension in that case to obtain the proper certification:  “Allowing a plaintiff to file a medical malpractice complaint and then wait until after the filing to have the allegations reviewed by an expert would pervert the purpose of Rule 9(j).”  Brown v. Kindred, 364 N.C. 76, 84 (2010).</a:t>
            </a:r>
            <a:endParaRPr lang="en-US" sz="1200" b="1" kern="1200" dirty="0">
              <a:solidFill>
                <a:schemeClr val="tx1"/>
              </a:solidFill>
              <a:effectLst/>
              <a:latin typeface="+mn-lt"/>
              <a:ea typeface="+mn-ea"/>
              <a:cs typeface="+mn-cs"/>
            </a:endParaRPr>
          </a:p>
          <a:p>
            <a:endParaRPr lang="en-US" sz="1600" baseline="0"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62</a:t>
            </a:fld>
            <a:endParaRPr lang="en-US" dirty="0"/>
          </a:p>
        </p:txBody>
      </p:sp>
    </p:spTree>
    <p:extLst>
      <p:ext uri="{BB962C8B-B14F-4D97-AF65-F5344CB8AC3E}">
        <p14:creationId xmlns:p14="http://schemas.microsoft.com/office/powerpoint/2010/main" val="1957502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63</a:t>
            </a:fld>
            <a:endParaRPr lang="en-US" dirty="0"/>
          </a:p>
        </p:txBody>
      </p:sp>
    </p:spTree>
    <p:extLst>
      <p:ext uri="{BB962C8B-B14F-4D97-AF65-F5344CB8AC3E}">
        <p14:creationId xmlns:p14="http://schemas.microsoft.com/office/powerpoint/2010/main" val="1957502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64</a:t>
            </a:fld>
            <a:endParaRPr lang="en-US" dirty="0"/>
          </a:p>
        </p:txBody>
      </p:sp>
    </p:spTree>
    <p:extLst>
      <p:ext uri="{BB962C8B-B14F-4D97-AF65-F5344CB8AC3E}">
        <p14:creationId xmlns:p14="http://schemas.microsoft.com/office/powerpoint/2010/main" val="19575023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1"/>
            <a:r>
              <a:rPr lang="en-US" sz="1200" kern="1200" dirty="0">
                <a:solidFill>
                  <a:schemeClr val="tx1"/>
                </a:solidFill>
                <a:effectLst/>
                <a:latin typeface="+mn-lt"/>
                <a:ea typeface="+mn-ea"/>
                <a:cs typeface="+mn-cs"/>
              </a:rPr>
              <a:t>Beyond the determination under Rule 9(j) of “reasonable expectation” is the broader issue of an expert’s ultimate qualification to testify.  “Whether an expert will ultimately qualify to testify is controlled by Rule 702.”  </a:t>
            </a:r>
            <a:r>
              <a:rPr lang="en-US" sz="1200" i="1" kern="1200" dirty="0">
                <a:solidFill>
                  <a:schemeClr val="tx1"/>
                </a:solidFill>
                <a:effectLst/>
                <a:latin typeface="+mn-lt"/>
                <a:ea typeface="+mn-ea"/>
                <a:cs typeface="+mn-cs"/>
              </a:rPr>
              <a:t>Moore v. Proper</a:t>
            </a:r>
            <a:r>
              <a:rPr lang="en-US" sz="1200" kern="1200" dirty="0">
                <a:solidFill>
                  <a:schemeClr val="tx1"/>
                </a:solidFill>
                <a:effectLst/>
                <a:latin typeface="+mn-lt"/>
                <a:ea typeface="+mn-ea"/>
                <a:cs typeface="+mn-cs"/>
              </a:rPr>
              <a:t>, 726 S.E.2d 812, 817 (2012) (citations omitted).  A discussion of the cases interpreting the requirements of Rule 702(b) is outside the scope of this chapter.</a:t>
            </a:r>
            <a:endParaRPr lang="en-US" sz="1200" b="1" kern="1200" dirty="0">
              <a:solidFill>
                <a:schemeClr val="tx1"/>
              </a:solidFill>
              <a:effectLst/>
              <a:latin typeface="+mn-lt"/>
              <a:ea typeface="+mn-ea"/>
              <a:cs typeface="+mn-cs"/>
            </a:endParaRPr>
          </a:p>
          <a:p>
            <a:pPr lvl="1"/>
            <a:endParaRPr lang="en-US" sz="12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Reasonably expected to qualify”</a:t>
            </a:r>
            <a:r>
              <a:rPr lang="en-US" sz="1200" b="0" kern="1200" dirty="0">
                <a:solidFill>
                  <a:schemeClr val="tx1"/>
                </a:solidFill>
                <a:effectLst/>
                <a:latin typeface="+mn-lt"/>
                <a:ea typeface="+mn-ea"/>
                <a:cs typeface="+mn-cs"/>
              </a:rPr>
              <a:t> Unless a plaintiff proceeds under Rule 702(e), the Rule 9(j) certification must allege review by a person “who is reasonably expected to qualify as an expert witness under </a:t>
            </a:r>
            <a:r>
              <a:rPr lang="en-US" sz="1200" b="0" u="none" strike="noStrike" kern="1200" dirty="0">
                <a:solidFill>
                  <a:schemeClr val="tx1"/>
                </a:solidFill>
                <a:effectLst/>
                <a:latin typeface="+mn-lt"/>
                <a:ea typeface="+mn-ea"/>
                <a:cs typeface="+mn-cs"/>
                <a:hlinkClick r:id="rId3"/>
              </a:rPr>
              <a:t>Rule 702 of the Rules of Evidence</a:t>
            </a:r>
            <a:r>
              <a:rPr lang="en-US" sz="1200" b="0" kern="1200" dirty="0">
                <a:solidFill>
                  <a:schemeClr val="tx1"/>
                </a:solidFill>
                <a:effectLst/>
                <a:latin typeface="+mn-lt"/>
                <a:ea typeface="+mn-ea"/>
                <a:cs typeface="+mn-cs"/>
              </a:rPr>
              <a:t>.” (See Appendix A for text of Rule 702.) This certification must occur prior to the running of the statute of limitations (or extension pursuant to Rule 9(j)), or the complaint is subject to dismissal with prejudice.  </a:t>
            </a:r>
            <a:r>
              <a:rPr lang="en-US" sz="1200" b="0" u="none" strike="noStrike" kern="1200" dirty="0">
                <a:solidFill>
                  <a:schemeClr val="tx1"/>
                </a:solidFill>
                <a:effectLst/>
                <a:latin typeface="+mn-lt"/>
                <a:ea typeface="+mn-ea"/>
                <a:cs typeface="+mn-cs"/>
                <a:hlinkClick r:id="rId4"/>
              </a:rPr>
              <a:t>Thigpen v. Ngo</a:t>
            </a:r>
            <a:r>
              <a:rPr lang="en-US" sz="1200" b="0" i="1" u="none" strike="noStrike" kern="1200" dirty="0">
                <a:solidFill>
                  <a:schemeClr val="tx1"/>
                </a:solidFill>
                <a:effectLst/>
                <a:latin typeface="+mn-lt"/>
                <a:ea typeface="+mn-ea"/>
                <a:cs typeface="+mn-cs"/>
                <a:hlinkClick r:id="rId4"/>
              </a:rPr>
              <a:t>,</a:t>
            </a:r>
            <a:r>
              <a:rPr lang="en-US" sz="1200" b="0" u="none" strike="noStrike" kern="1200" dirty="0">
                <a:solidFill>
                  <a:schemeClr val="tx1"/>
                </a:solidFill>
                <a:effectLst/>
                <a:latin typeface="+mn-lt"/>
                <a:ea typeface="+mn-ea"/>
                <a:cs typeface="+mn-cs"/>
                <a:hlinkClick r:id="rId4"/>
              </a:rPr>
              <a:t> 355 N.C. 198, 205 (2002)</a:t>
            </a:r>
            <a:r>
              <a:rPr lang="en-US" sz="1200" b="0" kern="1200" dirty="0">
                <a:solidFill>
                  <a:schemeClr val="tx1"/>
                </a:solidFill>
                <a:effectLst/>
                <a:latin typeface="+mn-lt"/>
                <a:ea typeface="+mn-ea"/>
                <a:cs typeface="+mn-cs"/>
              </a:rPr>
              <a:t> (“</a:t>
            </a:r>
            <a:r>
              <a:rPr lang="en-US" sz="1200" b="0" u="none" strike="noStrike" kern="1200" dirty="0">
                <a:solidFill>
                  <a:schemeClr val="tx1"/>
                </a:solidFill>
                <a:effectLst/>
                <a:latin typeface="+mn-lt"/>
                <a:ea typeface="+mn-ea"/>
                <a:cs typeface="+mn-cs"/>
                <a:hlinkClick r:id="rId5"/>
              </a:rPr>
              <a:t>Rule 9(j)</a:t>
            </a:r>
            <a:r>
              <a:rPr lang="en-US" sz="1200" b="0" kern="1200" dirty="0">
                <a:solidFill>
                  <a:schemeClr val="tx1"/>
                </a:solidFill>
                <a:effectLst/>
                <a:latin typeface="+mn-lt"/>
                <a:ea typeface="+mn-ea"/>
                <a:cs typeface="+mn-cs"/>
              </a:rPr>
              <a:t> expert review must take place before the filing of the complaint.”); Robinson v. Entwistle, 132 N.C. App. 519, 523 (1999) (affirming dismissal where plaintiff admitted in discovery that designated expert did not meet qualifications).</a:t>
            </a:r>
            <a:endParaRPr lang="en-US" sz="1600" b="1"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Trial court’s review standard.</a:t>
            </a:r>
            <a:r>
              <a:rPr lang="en-US" sz="1200" b="0" kern="1200" dirty="0">
                <a:solidFill>
                  <a:schemeClr val="tx1"/>
                </a:solidFill>
                <a:effectLst/>
                <a:latin typeface="+mn-lt"/>
                <a:ea typeface="+mn-ea"/>
                <a:cs typeface="+mn-cs"/>
              </a:rPr>
              <a:t>  The question for the court under Rule 9(j) is not whether the expert </a:t>
            </a:r>
            <a:r>
              <a:rPr lang="en-US" sz="1200" b="0" i="1" kern="1200" dirty="0">
                <a:solidFill>
                  <a:schemeClr val="tx1"/>
                </a:solidFill>
                <a:effectLst/>
                <a:latin typeface="+mn-lt"/>
                <a:ea typeface="+mn-ea"/>
                <a:cs typeface="+mn-cs"/>
              </a:rPr>
              <a:t>ultimately will</a:t>
            </a:r>
            <a:r>
              <a:rPr lang="en-US" sz="1200" b="0" kern="1200" dirty="0">
                <a:solidFill>
                  <a:schemeClr val="tx1"/>
                </a:solidFill>
                <a:effectLst/>
                <a:latin typeface="+mn-lt"/>
                <a:ea typeface="+mn-ea"/>
                <a:cs typeface="+mn-cs"/>
              </a:rPr>
              <a:t> qualify, but whether the plaintiff, at the time the pleading was filed, </a:t>
            </a:r>
            <a:r>
              <a:rPr lang="en-US" sz="1200" b="0" i="1" kern="1200" dirty="0">
                <a:solidFill>
                  <a:schemeClr val="tx1"/>
                </a:solidFill>
                <a:effectLst/>
                <a:latin typeface="+mn-lt"/>
                <a:ea typeface="+mn-ea"/>
                <a:cs typeface="+mn-cs"/>
              </a:rPr>
              <a:t>reasonably expected</a:t>
            </a:r>
            <a:r>
              <a:rPr lang="en-US" sz="1200" b="0" kern="1200" dirty="0">
                <a:solidFill>
                  <a:schemeClr val="tx1"/>
                </a:solidFill>
                <a:effectLst/>
                <a:latin typeface="+mn-lt"/>
                <a:ea typeface="+mn-ea"/>
                <a:cs typeface="+mn-cs"/>
              </a:rPr>
              <a:t> the witness to qualify: “In other words, were the facts and circumstances known or those which should have been known to the pleader such as to cause a reasonable person to believe that the witness would qualify as an expert under Rule 702.” Grantham v. Crawford, 204 N.C. App. 115, 118–19 (2010) (citations omitted).  The question is whether “there is ample evidence in th[e] record that a reasonable person armed with the knowledge of the plaintiff at the time the pleading was filed would have believed” the witness would qualify.  Morris v. Southeastern Orthopedics Sports Med. &amp; Shoulder Ctr., 199 N.C. App. 425, 437–38 (2009).  Determining what the plaintiff knew or should have known is largely a matter of examining the discovery materials, and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[T]o the extent there are </a:t>
            </a:r>
            <a:r>
              <a:rPr lang="en-US" sz="1200" b="0" i="1" kern="1200" dirty="0">
                <a:solidFill>
                  <a:schemeClr val="tx1"/>
                </a:solidFill>
                <a:effectLst/>
                <a:latin typeface="+mn-lt"/>
                <a:ea typeface="+mn-ea"/>
                <a:cs typeface="+mn-cs"/>
              </a:rPr>
              <a:t>reasonable</a:t>
            </a:r>
            <a:r>
              <a:rPr lang="en-US" sz="1200" b="0" kern="1200" dirty="0">
                <a:solidFill>
                  <a:schemeClr val="tx1"/>
                </a:solidFill>
                <a:effectLst/>
                <a:latin typeface="+mn-lt"/>
                <a:ea typeface="+mn-ea"/>
                <a:cs typeface="+mn-cs"/>
              </a:rPr>
              <a:t> disputes or ambiguities in the forecasted evidence, the trial court should draw all inferences in favor of the nonmoving party at this preliminary stage of determining whether the party </a:t>
            </a:r>
            <a:r>
              <a:rPr lang="en-US" sz="1200" b="0" i="1" kern="1200" dirty="0">
                <a:solidFill>
                  <a:schemeClr val="tx1"/>
                </a:solidFill>
                <a:effectLst/>
                <a:latin typeface="+mn-lt"/>
                <a:ea typeface="+mn-ea"/>
                <a:cs typeface="+mn-cs"/>
              </a:rPr>
              <a:t>reasonably expected</a:t>
            </a:r>
            <a:r>
              <a:rPr lang="en-US" sz="1200" b="0" kern="1200" dirty="0">
                <a:solidFill>
                  <a:schemeClr val="tx1"/>
                </a:solidFill>
                <a:effectLst/>
                <a:latin typeface="+mn-lt"/>
                <a:ea typeface="+mn-ea"/>
                <a:cs typeface="+mn-cs"/>
              </a:rPr>
              <a:t> the expert witness to qualify under Rule 702.”</a:t>
            </a:r>
            <a:endParaRPr lang="en-US" sz="16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Moore v. Proper, 726 S.E.2d at 817–18.  Whether the plaintiff could reasonably expect the witness to qualify as an expert under Rule 702 is a question of law reviewed by the appellate courts </a:t>
            </a:r>
            <a:r>
              <a:rPr lang="en-US" sz="1200" i="1" kern="1200" dirty="0">
                <a:solidFill>
                  <a:schemeClr val="tx1"/>
                </a:solidFill>
                <a:effectLst/>
                <a:latin typeface="+mn-lt"/>
                <a:ea typeface="+mn-ea"/>
                <a:cs typeface="+mn-cs"/>
              </a:rPr>
              <a:t>de novo</a:t>
            </a:r>
            <a:r>
              <a:rPr lang="en-US" sz="1200" kern="1200" dirty="0">
                <a:solidFill>
                  <a:schemeClr val="tx1"/>
                </a:solidFill>
                <a:effectLst/>
                <a:latin typeface="+mn-lt"/>
                <a:ea typeface="+mn-ea"/>
                <a:cs typeface="+mn-cs"/>
              </a:rPr>
              <a:t>.  Trapp v. Macchioli, 129 N.C. App. 237, 241 n.2 (1998).  The trial court must, however, make findings of fact and conclusions of law when determining plaintiff’s expectation was not reasonable.  Moore, 726 S.E.2d at 818.</a:t>
            </a:r>
            <a:r>
              <a:rPr lang="en-US" dirty="0">
                <a:effectLst/>
              </a:rPr>
              <a:t> </a:t>
            </a:r>
            <a:r>
              <a:rPr lang="en-US" sz="1200" kern="1200" dirty="0">
                <a:solidFill>
                  <a:schemeClr val="tx1"/>
                </a:solidFill>
                <a:effectLst/>
                <a:latin typeface="+mn-lt"/>
                <a:ea typeface="+mn-ea"/>
                <a:cs typeface="+mn-cs"/>
              </a:rPr>
              <a:t>Beyond the determination under Rule 9(j) of “reasonable expectation” is the broader issue of an expert’s ultimate qualification to testify.  “Whether an expert will ultimately qualify to testify is controlled by Rule 702.”  </a:t>
            </a:r>
            <a:r>
              <a:rPr lang="en-US" sz="1200" i="1" kern="1200" dirty="0">
                <a:solidFill>
                  <a:schemeClr val="tx1"/>
                </a:solidFill>
                <a:effectLst/>
                <a:latin typeface="+mn-lt"/>
                <a:ea typeface="+mn-ea"/>
                <a:cs typeface="+mn-cs"/>
              </a:rPr>
              <a:t>Moore v. Proper</a:t>
            </a:r>
            <a:r>
              <a:rPr lang="en-US" sz="1200" kern="1200" dirty="0">
                <a:solidFill>
                  <a:schemeClr val="tx1"/>
                </a:solidFill>
                <a:effectLst/>
                <a:latin typeface="+mn-lt"/>
                <a:ea typeface="+mn-ea"/>
                <a:cs typeface="+mn-cs"/>
              </a:rPr>
              <a:t>, 726 S.E.2d 812, 817 (2012) (citations omitted).  A discussion of the cases interpreting the requirements of Rule 702(b) is outside the scope of this chapter.</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65</a:t>
            </a:fld>
            <a:endParaRPr lang="en-US" dirty="0"/>
          </a:p>
        </p:txBody>
      </p:sp>
    </p:spTree>
    <p:extLst>
      <p:ext uri="{BB962C8B-B14F-4D97-AF65-F5344CB8AC3E}">
        <p14:creationId xmlns:p14="http://schemas.microsoft.com/office/powerpoint/2010/main" val="20913813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1"/>
            <a:r>
              <a:rPr lang="en-US" sz="1200" b="1" kern="1200" dirty="0">
                <a:solidFill>
                  <a:schemeClr val="tx1"/>
                </a:solidFill>
                <a:effectLst/>
                <a:latin typeface="+mn-lt"/>
                <a:ea typeface="+mn-ea"/>
                <a:cs typeface="+mn-cs"/>
              </a:rPr>
              <a:t>Reasonably expected to qualify”</a:t>
            </a:r>
            <a:r>
              <a:rPr lang="en-US" sz="1200" b="0" kern="1200" dirty="0">
                <a:solidFill>
                  <a:schemeClr val="tx1"/>
                </a:solidFill>
                <a:effectLst/>
                <a:latin typeface="+mn-lt"/>
                <a:ea typeface="+mn-ea"/>
                <a:cs typeface="+mn-cs"/>
              </a:rPr>
              <a:t> Unless a plaintiff proceeds under Rule 702(e), the Rule 9(j) certification must allege review by a person “who is reasonably expected to qualify as an expert witness under </a:t>
            </a:r>
            <a:r>
              <a:rPr lang="en-US" sz="1200" b="0" u="none" strike="noStrike" kern="1200" dirty="0">
                <a:solidFill>
                  <a:schemeClr val="tx1"/>
                </a:solidFill>
                <a:effectLst/>
                <a:latin typeface="+mn-lt"/>
                <a:ea typeface="+mn-ea"/>
                <a:cs typeface="+mn-cs"/>
                <a:hlinkClick r:id="rId3"/>
              </a:rPr>
              <a:t>Rule 702 of the Rules of Evidence</a:t>
            </a:r>
            <a:r>
              <a:rPr lang="en-US" sz="1200" b="0" kern="1200" dirty="0">
                <a:solidFill>
                  <a:schemeClr val="tx1"/>
                </a:solidFill>
                <a:effectLst/>
                <a:latin typeface="+mn-lt"/>
                <a:ea typeface="+mn-ea"/>
                <a:cs typeface="+mn-cs"/>
              </a:rPr>
              <a:t>.” (See Appendix A for text of Rule 702.) This certification must occur prior to the running of the statute of limitations (or extension pursuant to Rule 9(j)), or the complaint is subject to dismissal with prejudice.  </a:t>
            </a:r>
            <a:r>
              <a:rPr lang="en-US" sz="1200" b="0" u="none" strike="noStrike" kern="1200" dirty="0">
                <a:solidFill>
                  <a:schemeClr val="tx1"/>
                </a:solidFill>
                <a:effectLst/>
                <a:latin typeface="+mn-lt"/>
                <a:ea typeface="+mn-ea"/>
                <a:cs typeface="+mn-cs"/>
                <a:hlinkClick r:id="rId4"/>
              </a:rPr>
              <a:t>Thigpen v. Ngo</a:t>
            </a:r>
            <a:r>
              <a:rPr lang="en-US" sz="1200" b="0" i="1" u="none" strike="noStrike" kern="1200" dirty="0">
                <a:solidFill>
                  <a:schemeClr val="tx1"/>
                </a:solidFill>
                <a:effectLst/>
                <a:latin typeface="+mn-lt"/>
                <a:ea typeface="+mn-ea"/>
                <a:cs typeface="+mn-cs"/>
                <a:hlinkClick r:id="rId4"/>
              </a:rPr>
              <a:t>,</a:t>
            </a:r>
            <a:r>
              <a:rPr lang="en-US" sz="1200" b="0" u="none" strike="noStrike" kern="1200" dirty="0">
                <a:solidFill>
                  <a:schemeClr val="tx1"/>
                </a:solidFill>
                <a:effectLst/>
                <a:latin typeface="+mn-lt"/>
                <a:ea typeface="+mn-ea"/>
                <a:cs typeface="+mn-cs"/>
                <a:hlinkClick r:id="rId4"/>
              </a:rPr>
              <a:t> 355 N.C. 198, 205 (2002)</a:t>
            </a:r>
            <a:r>
              <a:rPr lang="en-US" sz="1200" b="0" kern="1200" dirty="0">
                <a:solidFill>
                  <a:schemeClr val="tx1"/>
                </a:solidFill>
                <a:effectLst/>
                <a:latin typeface="+mn-lt"/>
                <a:ea typeface="+mn-ea"/>
                <a:cs typeface="+mn-cs"/>
              </a:rPr>
              <a:t> (“</a:t>
            </a:r>
            <a:r>
              <a:rPr lang="en-US" sz="1200" b="0" u="none" strike="noStrike" kern="1200" dirty="0">
                <a:solidFill>
                  <a:schemeClr val="tx1"/>
                </a:solidFill>
                <a:effectLst/>
                <a:latin typeface="+mn-lt"/>
                <a:ea typeface="+mn-ea"/>
                <a:cs typeface="+mn-cs"/>
                <a:hlinkClick r:id="rId5"/>
              </a:rPr>
              <a:t>Rule 9(j)</a:t>
            </a:r>
            <a:r>
              <a:rPr lang="en-US" sz="1200" b="0" kern="1200" dirty="0">
                <a:solidFill>
                  <a:schemeClr val="tx1"/>
                </a:solidFill>
                <a:effectLst/>
                <a:latin typeface="+mn-lt"/>
                <a:ea typeface="+mn-ea"/>
                <a:cs typeface="+mn-cs"/>
              </a:rPr>
              <a:t> expert review must take place before the filing of the complaint.”); Robinson v. Entwistle, 132 N.C. App. 519, 523 (1999) (affirming dismissal where plaintiff admitted in discovery that designated expert did not meet qualifications).</a:t>
            </a:r>
            <a:endParaRPr lang="en-US" sz="1600" b="1"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Trial court’s review standard.</a:t>
            </a:r>
            <a:r>
              <a:rPr lang="en-US" sz="1200" b="0" kern="1200" dirty="0">
                <a:solidFill>
                  <a:schemeClr val="tx1"/>
                </a:solidFill>
                <a:effectLst/>
                <a:latin typeface="+mn-lt"/>
                <a:ea typeface="+mn-ea"/>
                <a:cs typeface="+mn-cs"/>
              </a:rPr>
              <a:t>  The question for the court under Rule 9(j) is not whether the expert </a:t>
            </a:r>
            <a:r>
              <a:rPr lang="en-US" sz="1200" b="0" i="1" kern="1200" dirty="0">
                <a:solidFill>
                  <a:schemeClr val="tx1"/>
                </a:solidFill>
                <a:effectLst/>
                <a:latin typeface="+mn-lt"/>
                <a:ea typeface="+mn-ea"/>
                <a:cs typeface="+mn-cs"/>
              </a:rPr>
              <a:t>ultimately will</a:t>
            </a:r>
            <a:r>
              <a:rPr lang="en-US" sz="1200" b="0" kern="1200" dirty="0">
                <a:solidFill>
                  <a:schemeClr val="tx1"/>
                </a:solidFill>
                <a:effectLst/>
                <a:latin typeface="+mn-lt"/>
                <a:ea typeface="+mn-ea"/>
                <a:cs typeface="+mn-cs"/>
              </a:rPr>
              <a:t> qualify, but whether the plaintiff, at the time the pleading was filed, </a:t>
            </a:r>
            <a:r>
              <a:rPr lang="en-US" sz="1200" b="0" i="1" kern="1200" dirty="0">
                <a:solidFill>
                  <a:schemeClr val="tx1"/>
                </a:solidFill>
                <a:effectLst/>
                <a:latin typeface="+mn-lt"/>
                <a:ea typeface="+mn-ea"/>
                <a:cs typeface="+mn-cs"/>
              </a:rPr>
              <a:t>reasonably expected</a:t>
            </a:r>
            <a:r>
              <a:rPr lang="en-US" sz="1200" b="0" kern="1200" dirty="0">
                <a:solidFill>
                  <a:schemeClr val="tx1"/>
                </a:solidFill>
                <a:effectLst/>
                <a:latin typeface="+mn-lt"/>
                <a:ea typeface="+mn-ea"/>
                <a:cs typeface="+mn-cs"/>
              </a:rPr>
              <a:t> the witness to qualify: “In other words, were the facts and circumstances known or those which should have been known to the pleader such as to cause a reasonable person to believe that the witness would qualify as an expert under Rule 702.” Grantham v. Crawford, 204 N.C. App. 115, 118–19 (2010) (citations omitted).  The question is whether “there is ample evidence in th[e] record that a reasonable person armed with the knowledge of the plaintiff at the time the pleading was filed would have believed” the witness would qualify.  Morris v. Southeastern Orthopedics Sports Med. &amp; Shoulder Ctr., 199 N.C. App. 425, 437–38 (2009).  Determining what the plaintiff knew or should have known is largely a matter of examining the discovery materials, and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[T]o the extent there are </a:t>
            </a:r>
            <a:r>
              <a:rPr lang="en-US" sz="1200" b="0" i="1" kern="1200" dirty="0">
                <a:solidFill>
                  <a:schemeClr val="tx1"/>
                </a:solidFill>
                <a:effectLst/>
                <a:latin typeface="+mn-lt"/>
                <a:ea typeface="+mn-ea"/>
                <a:cs typeface="+mn-cs"/>
              </a:rPr>
              <a:t>reasonable</a:t>
            </a:r>
            <a:r>
              <a:rPr lang="en-US" sz="1200" b="0" kern="1200" dirty="0">
                <a:solidFill>
                  <a:schemeClr val="tx1"/>
                </a:solidFill>
                <a:effectLst/>
                <a:latin typeface="+mn-lt"/>
                <a:ea typeface="+mn-ea"/>
                <a:cs typeface="+mn-cs"/>
              </a:rPr>
              <a:t> disputes or ambiguities in the forecasted evidence, the trial court should draw all inferences in favor of the nonmoving party at this preliminary stage of determining whether the party </a:t>
            </a:r>
            <a:r>
              <a:rPr lang="en-US" sz="1200" b="0" i="1" kern="1200" dirty="0">
                <a:solidFill>
                  <a:schemeClr val="tx1"/>
                </a:solidFill>
                <a:effectLst/>
                <a:latin typeface="+mn-lt"/>
                <a:ea typeface="+mn-ea"/>
                <a:cs typeface="+mn-cs"/>
              </a:rPr>
              <a:t>reasonably expected</a:t>
            </a:r>
            <a:r>
              <a:rPr lang="en-US" sz="1200" b="0" kern="1200" dirty="0">
                <a:solidFill>
                  <a:schemeClr val="tx1"/>
                </a:solidFill>
                <a:effectLst/>
                <a:latin typeface="+mn-lt"/>
                <a:ea typeface="+mn-ea"/>
                <a:cs typeface="+mn-cs"/>
              </a:rPr>
              <a:t> the expert witness to qualify under Rule 702.”</a:t>
            </a:r>
            <a:endParaRPr lang="en-US" sz="16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Moore v. Proper, 726 S.E.2d at 817–18.  Whether the plaintiff could reasonably expect the witness to qualify as an expert under Rule 702 is a question of law reviewed by the appellate courts </a:t>
            </a:r>
            <a:r>
              <a:rPr lang="en-US" sz="1200" i="1" kern="1200" dirty="0">
                <a:solidFill>
                  <a:schemeClr val="tx1"/>
                </a:solidFill>
                <a:effectLst/>
                <a:latin typeface="+mn-lt"/>
                <a:ea typeface="+mn-ea"/>
                <a:cs typeface="+mn-cs"/>
              </a:rPr>
              <a:t>de novo</a:t>
            </a:r>
            <a:r>
              <a:rPr lang="en-US" sz="1200" kern="1200" dirty="0">
                <a:solidFill>
                  <a:schemeClr val="tx1"/>
                </a:solidFill>
                <a:effectLst/>
                <a:latin typeface="+mn-lt"/>
                <a:ea typeface="+mn-ea"/>
                <a:cs typeface="+mn-cs"/>
              </a:rPr>
              <a:t>.  Trapp v. Macchioli, 129 N.C. App. 237, 241 n.2 (1998).  The trial court must, however, make findings of fact and conclusions of law when determining plaintiff’s expectation was not reasonable.  Moore, 726 S.E.2d at 818.</a:t>
            </a:r>
            <a:r>
              <a:rPr lang="en-US" dirty="0">
                <a:effectLst/>
              </a:rPr>
              <a:t> </a:t>
            </a:r>
            <a:r>
              <a:rPr lang="en-US" sz="1200" kern="1200" dirty="0">
                <a:solidFill>
                  <a:schemeClr val="tx1"/>
                </a:solidFill>
                <a:effectLst/>
                <a:latin typeface="+mn-lt"/>
                <a:ea typeface="+mn-ea"/>
                <a:cs typeface="+mn-cs"/>
              </a:rPr>
              <a:t>Beyond the determination under Rule 9(j) of “reasonable expectation” is the broader issue of an expert’s ultimate qualification to testify.  “Whether an expert will ultimately qualify to testify is controlled by Rule 702.”  </a:t>
            </a:r>
            <a:r>
              <a:rPr lang="en-US" sz="1200" i="1" kern="1200" dirty="0">
                <a:solidFill>
                  <a:schemeClr val="tx1"/>
                </a:solidFill>
                <a:effectLst/>
                <a:latin typeface="+mn-lt"/>
                <a:ea typeface="+mn-ea"/>
                <a:cs typeface="+mn-cs"/>
              </a:rPr>
              <a:t>Moore v. Proper</a:t>
            </a:r>
            <a:r>
              <a:rPr lang="en-US" sz="1200" kern="1200" dirty="0">
                <a:solidFill>
                  <a:schemeClr val="tx1"/>
                </a:solidFill>
                <a:effectLst/>
                <a:latin typeface="+mn-lt"/>
                <a:ea typeface="+mn-ea"/>
                <a:cs typeface="+mn-cs"/>
              </a:rPr>
              <a:t>, 726 S.E.2d 812, 817 (2012) (citations omitted).  A discussion of the cases interpreting the requirements of Rule 702(b) is outside the scope of this chapter.</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66</a:t>
            </a:fld>
            <a:endParaRPr lang="en-US" dirty="0"/>
          </a:p>
        </p:txBody>
      </p:sp>
    </p:spTree>
    <p:extLst>
      <p:ext uri="{BB962C8B-B14F-4D97-AF65-F5344CB8AC3E}">
        <p14:creationId xmlns:p14="http://schemas.microsoft.com/office/powerpoint/2010/main" val="209138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6</a:t>
            </a:fld>
            <a:endParaRPr lang="en-US" dirty="0"/>
          </a:p>
        </p:txBody>
      </p:sp>
    </p:spTree>
    <p:extLst>
      <p:ext uri="{BB962C8B-B14F-4D97-AF65-F5344CB8AC3E}">
        <p14:creationId xmlns:p14="http://schemas.microsoft.com/office/powerpoint/2010/main" val="29384589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1"/>
            <a:r>
              <a:rPr lang="en-US" sz="1200" b="1" kern="1200" dirty="0">
                <a:solidFill>
                  <a:schemeClr val="tx1"/>
                </a:solidFill>
                <a:effectLst/>
                <a:latin typeface="+mn-lt"/>
                <a:ea typeface="+mn-ea"/>
                <a:cs typeface="+mn-cs"/>
              </a:rPr>
              <a:t>Reasonably expected to qualify”</a:t>
            </a:r>
            <a:r>
              <a:rPr lang="en-US" sz="1200" b="0" kern="1200" dirty="0">
                <a:solidFill>
                  <a:schemeClr val="tx1"/>
                </a:solidFill>
                <a:effectLst/>
                <a:latin typeface="+mn-lt"/>
                <a:ea typeface="+mn-ea"/>
                <a:cs typeface="+mn-cs"/>
              </a:rPr>
              <a:t> Unless a plaintiff proceeds under Rule 702(e), the Rule 9(j) certification must allege review by a person “who is reasonably expected to qualify as an expert witness under </a:t>
            </a:r>
            <a:r>
              <a:rPr lang="en-US" sz="1200" b="0" u="none" strike="noStrike" kern="1200" dirty="0">
                <a:solidFill>
                  <a:schemeClr val="tx1"/>
                </a:solidFill>
                <a:effectLst/>
                <a:latin typeface="+mn-lt"/>
                <a:ea typeface="+mn-ea"/>
                <a:cs typeface="+mn-cs"/>
                <a:hlinkClick r:id="rId3"/>
              </a:rPr>
              <a:t>Rule 702 of the Rules of Evidence</a:t>
            </a:r>
            <a:r>
              <a:rPr lang="en-US" sz="1200" b="0" kern="1200" dirty="0">
                <a:solidFill>
                  <a:schemeClr val="tx1"/>
                </a:solidFill>
                <a:effectLst/>
                <a:latin typeface="+mn-lt"/>
                <a:ea typeface="+mn-ea"/>
                <a:cs typeface="+mn-cs"/>
              </a:rPr>
              <a:t>.” (See Appendix A for text of Rule 702.) This certification must occur prior to the running of the statute of limitations (or extension pursuant to Rule 9(j)), or the complaint is subject to dismissal with prejudice.  </a:t>
            </a:r>
            <a:r>
              <a:rPr lang="en-US" sz="1200" b="0" u="none" strike="noStrike" kern="1200" dirty="0">
                <a:solidFill>
                  <a:schemeClr val="tx1"/>
                </a:solidFill>
                <a:effectLst/>
                <a:latin typeface="+mn-lt"/>
                <a:ea typeface="+mn-ea"/>
                <a:cs typeface="+mn-cs"/>
                <a:hlinkClick r:id="rId4"/>
              </a:rPr>
              <a:t>Thigpen v. Ngo</a:t>
            </a:r>
            <a:r>
              <a:rPr lang="en-US" sz="1200" b="0" i="1" u="none" strike="noStrike" kern="1200" dirty="0">
                <a:solidFill>
                  <a:schemeClr val="tx1"/>
                </a:solidFill>
                <a:effectLst/>
                <a:latin typeface="+mn-lt"/>
                <a:ea typeface="+mn-ea"/>
                <a:cs typeface="+mn-cs"/>
                <a:hlinkClick r:id="rId4"/>
              </a:rPr>
              <a:t>,</a:t>
            </a:r>
            <a:r>
              <a:rPr lang="en-US" sz="1200" b="0" u="none" strike="noStrike" kern="1200" dirty="0">
                <a:solidFill>
                  <a:schemeClr val="tx1"/>
                </a:solidFill>
                <a:effectLst/>
                <a:latin typeface="+mn-lt"/>
                <a:ea typeface="+mn-ea"/>
                <a:cs typeface="+mn-cs"/>
                <a:hlinkClick r:id="rId4"/>
              </a:rPr>
              <a:t> 355 N.C. 198, 205 (2002)</a:t>
            </a:r>
            <a:r>
              <a:rPr lang="en-US" sz="1200" b="0" kern="1200" dirty="0">
                <a:solidFill>
                  <a:schemeClr val="tx1"/>
                </a:solidFill>
                <a:effectLst/>
                <a:latin typeface="+mn-lt"/>
                <a:ea typeface="+mn-ea"/>
                <a:cs typeface="+mn-cs"/>
              </a:rPr>
              <a:t> (“</a:t>
            </a:r>
            <a:r>
              <a:rPr lang="en-US" sz="1200" b="0" u="none" strike="noStrike" kern="1200" dirty="0">
                <a:solidFill>
                  <a:schemeClr val="tx1"/>
                </a:solidFill>
                <a:effectLst/>
                <a:latin typeface="+mn-lt"/>
                <a:ea typeface="+mn-ea"/>
                <a:cs typeface="+mn-cs"/>
                <a:hlinkClick r:id="rId5"/>
              </a:rPr>
              <a:t>Rule 9(j)</a:t>
            </a:r>
            <a:r>
              <a:rPr lang="en-US" sz="1200" b="0" kern="1200" dirty="0">
                <a:solidFill>
                  <a:schemeClr val="tx1"/>
                </a:solidFill>
                <a:effectLst/>
                <a:latin typeface="+mn-lt"/>
                <a:ea typeface="+mn-ea"/>
                <a:cs typeface="+mn-cs"/>
              </a:rPr>
              <a:t> expert review must take place before the filing of the complaint.”); Robinson v. Entwistle, 132 N.C. App. 519, 523 (1999) (affirming dismissal where plaintiff admitted in discovery that designated expert did not meet qualifications).</a:t>
            </a:r>
            <a:endParaRPr lang="en-US" sz="1600" b="1"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Trial court’s review standard.</a:t>
            </a:r>
            <a:r>
              <a:rPr lang="en-US" sz="1200" b="0" kern="1200" dirty="0">
                <a:solidFill>
                  <a:schemeClr val="tx1"/>
                </a:solidFill>
                <a:effectLst/>
                <a:latin typeface="+mn-lt"/>
                <a:ea typeface="+mn-ea"/>
                <a:cs typeface="+mn-cs"/>
              </a:rPr>
              <a:t>  The question for the court under Rule 9(j) is not whether the expert </a:t>
            </a:r>
            <a:r>
              <a:rPr lang="en-US" sz="1200" b="0" i="1" kern="1200" dirty="0">
                <a:solidFill>
                  <a:schemeClr val="tx1"/>
                </a:solidFill>
                <a:effectLst/>
                <a:latin typeface="+mn-lt"/>
                <a:ea typeface="+mn-ea"/>
                <a:cs typeface="+mn-cs"/>
              </a:rPr>
              <a:t>ultimately will</a:t>
            </a:r>
            <a:r>
              <a:rPr lang="en-US" sz="1200" b="0" kern="1200" dirty="0">
                <a:solidFill>
                  <a:schemeClr val="tx1"/>
                </a:solidFill>
                <a:effectLst/>
                <a:latin typeface="+mn-lt"/>
                <a:ea typeface="+mn-ea"/>
                <a:cs typeface="+mn-cs"/>
              </a:rPr>
              <a:t> qualify, but whether the plaintiff, at the time the pleading was filed, </a:t>
            </a:r>
            <a:r>
              <a:rPr lang="en-US" sz="1200" b="0" i="1" kern="1200" dirty="0">
                <a:solidFill>
                  <a:schemeClr val="tx1"/>
                </a:solidFill>
                <a:effectLst/>
                <a:latin typeface="+mn-lt"/>
                <a:ea typeface="+mn-ea"/>
                <a:cs typeface="+mn-cs"/>
              </a:rPr>
              <a:t>reasonably expected</a:t>
            </a:r>
            <a:r>
              <a:rPr lang="en-US" sz="1200" b="0" kern="1200" dirty="0">
                <a:solidFill>
                  <a:schemeClr val="tx1"/>
                </a:solidFill>
                <a:effectLst/>
                <a:latin typeface="+mn-lt"/>
                <a:ea typeface="+mn-ea"/>
                <a:cs typeface="+mn-cs"/>
              </a:rPr>
              <a:t> the witness to qualify: “In other words, were the facts and circumstances known or those which should have been known to the pleader such as to cause a reasonable person to believe that the witness would qualify as an expert under Rule 702.” Grantham v. Crawford, 204 N.C. App. 115, 118–19 (2010) (citations omitted).  The question is whether “there is ample evidence in th[e] record that a reasonable person armed with the knowledge of the plaintiff at the time the pleading was filed would have believed” the witness would qualify.  Morris v. Southeastern Orthopedics Sports Med. &amp; Shoulder Ctr., 199 N.C. App. 425, 437–38 (2009).  Determining what the plaintiff knew or should have known is largely a matter of examining the discovery materials, and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[T]o the extent there are </a:t>
            </a:r>
            <a:r>
              <a:rPr lang="en-US" sz="1200" b="0" i="1" kern="1200" dirty="0">
                <a:solidFill>
                  <a:schemeClr val="tx1"/>
                </a:solidFill>
                <a:effectLst/>
                <a:latin typeface="+mn-lt"/>
                <a:ea typeface="+mn-ea"/>
                <a:cs typeface="+mn-cs"/>
              </a:rPr>
              <a:t>reasonable</a:t>
            </a:r>
            <a:r>
              <a:rPr lang="en-US" sz="1200" b="0" kern="1200" dirty="0">
                <a:solidFill>
                  <a:schemeClr val="tx1"/>
                </a:solidFill>
                <a:effectLst/>
                <a:latin typeface="+mn-lt"/>
                <a:ea typeface="+mn-ea"/>
                <a:cs typeface="+mn-cs"/>
              </a:rPr>
              <a:t> disputes or ambiguities in the forecasted evidence, the trial court should draw all inferences in favor of the nonmoving party at this preliminary stage of determining whether the party </a:t>
            </a:r>
            <a:r>
              <a:rPr lang="en-US" sz="1200" b="0" i="1" kern="1200" dirty="0">
                <a:solidFill>
                  <a:schemeClr val="tx1"/>
                </a:solidFill>
                <a:effectLst/>
                <a:latin typeface="+mn-lt"/>
                <a:ea typeface="+mn-ea"/>
                <a:cs typeface="+mn-cs"/>
              </a:rPr>
              <a:t>reasonably expected</a:t>
            </a:r>
            <a:r>
              <a:rPr lang="en-US" sz="1200" b="0" kern="1200" dirty="0">
                <a:solidFill>
                  <a:schemeClr val="tx1"/>
                </a:solidFill>
                <a:effectLst/>
                <a:latin typeface="+mn-lt"/>
                <a:ea typeface="+mn-ea"/>
                <a:cs typeface="+mn-cs"/>
              </a:rPr>
              <a:t> the expert witness to qualify under Rule 702.”</a:t>
            </a:r>
            <a:endParaRPr lang="en-US" sz="16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Moore v. Proper, 726 S.E.2d at 817–18.  Whether the plaintiff could reasonably expect the witness to qualify as an expert under Rule 702 is a question of law reviewed by the appellate courts </a:t>
            </a:r>
            <a:r>
              <a:rPr lang="en-US" sz="1200" i="1" kern="1200" dirty="0">
                <a:solidFill>
                  <a:schemeClr val="tx1"/>
                </a:solidFill>
                <a:effectLst/>
                <a:latin typeface="+mn-lt"/>
                <a:ea typeface="+mn-ea"/>
                <a:cs typeface="+mn-cs"/>
              </a:rPr>
              <a:t>de novo</a:t>
            </a:r>
            <a:r>
              <a:rPr lang="en-US" sz="1200" kern="1200" dirty="0">
                <a:solidFill>
                  <a:schemeClr val="tx1"/>
                </a:solidFill>
                <a:effectLst/>
                <a:latin typeface="+mn-lt"/>
                <a:ea typeface="+mn-ea"/>
                <a:cs typeface="+mn-cs"/>
              </a:rPr>
              <a:t>.  Trapp v. Macchioli, 129 N.C. App. 237, 241 n.2 (1998).  The trial court must, however, make findings of fact and conclusions of law when determining plaintiff’s expectation was not reasonable.  Moore, 726 S.E.2d at 818.</a:t>
            </a:r>
            <a:r>
              <a:rPr lang="en-US" dirty="0">
                <a:effectLst/>
              </a:rPr>
              <a:t> </a:t>
            </a:r>
            <a:r>
              <a:rPr lang="en-US" sz="1200" kern="1200" dirty="0">
                <a:solidFill>
                  <a:schemeClr val="tx1"/>
                </a:solidFill>
                <a:effectLst/>
                <a:latin typeface="+mn-lt"/>
                <a:ea typeface="+mn-ea"/>
                <a:cs typeface="+mn-cs"/>
              </a:rPr>
              <a:t>Beyond the determination under Rule 9(j) of “reasonable expectation” is the broader issue of an expert’s ultimate qualification to testify.  “Whether an expert will ultimately qualify to testify is controlled by Rule 702.”  </a:t>
            </a:r>
            <a:r>
              <a:rPr lang="en-US" sz="1200" i="1" kern="1200" dirty="0">
                <a:solidFill>
                  <a:schemeClr val="tx1"/>
                </a:solidFill>
                <a:effectLst/>
                <a:latin typeface="+mn-lt"/>
                <a:ea typeface="+mn-ea"/>
                <a:cs typeface="+mn-cs"/>
              </a:rPr>
              <a:t>Moore v. Proper</a:t>
            </a:r>
            <a:r>
              <a:rPr lang="en-US" sz="1200" kern="1200" dirty="0">
                <a:solidFill>
                  <a:schemeClr val="tx1"/>
                </a:solidFill>
                <a:effectLst/>
                <a:latin typeface="+mn-lt"/>
                <a:ea typeface="+mn-ea"/>
                <a:cs typeface="+mn-cs"/>
              </a:rPr>
              <a:t>, 726 S.E.2d 812, 817 (2012) (citations omitted).  A discussion of the cases interpreting the requirements of Rule 702(b) is outside the scope of this chapter.</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67</a:t>
            </a:fld>
            <a:endParaRPr lang="en-US" dirty="0"/>
          </a:p>
        </p:txBody>
      </p:sp>
    </p:spTree>
    <p:extLst>
      <p:ext uri="{BB962C8B-B14F-4D97-AF65-F5344CB8AC3E}">
        <p14:creationId xmlns:p14="http://schemas.microsoft.com/office/powerpoint/2010/main" val="20913813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68</a:t>
            </a:fld>
            <a:endParaRPr lang="en-US" dirty="0"/>
          </a:p>
        </p:txBody>
      </p:sp>
    </p:spTree>
    <p:extLst>
      <p:ext uri="{BB962C8B-B14F-4D97-AF65-F5344CB8AC3E}">
        <p14:creationId xmlns:p14="http://schemas.microsoft.com/office/powerpoint/2010/main" val="19575023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1"/>
            <a:r>
              <a:rPr lang="en-US" sz="1200" b="1" kern="1200" dirty="0">
                <a:solidFill>
                  <a:schemeClr val="tx1"/>
                </a:solidFill>
                <a:effectLst/>
                <a:latin typeface="+mn-lt"/>
                <a:ea typeface="+mn-ea"/>
                <a:cs typeface="+mn-cs"/>
              </a:rPr>
              <a:t>Reasonably expected to qualify”</a:t>
            </a:r>
            <a:r>
              <a:rPr lang="en-US" sz="1200" b="0" kern="1200" dirty="0">
                <a:solidFill>
                  <a:schemeClr val="tx1"/>
                </a:solidFill>
                <a:effectLst/>
                <a:latin typeface="+mn-lt"/>
                <a:ea typeface="+mn-ea"/>
                <a:cs typeface="+mn-cs"/>
              </a:rPr>
              <a:t> Unless a plaintiff proceeds under Rule 702(e), the Rule 9(j) certification must allege review by a person “who is reasonably expected to qualify as an expert witness under </a:t>
            </a:r>
            <a:r>
              <a:rPr lang="en-US" sz="1200" b="0" u="none" strike="noStrike" kern="1200" dirty="0">
                <a:solidFill>
                  <a:schemeClr val="tx1"/>
                </a:solidFill>
                <a:effectLst/>
                <a:latin typeface="+mn-lt"/>
                <a:ea typeface="+mn-ea"/>
                <a:cs typeface="+mn-cs"/>
                <a:hlinkClick r:id="rId3"/>
              </a:rPr>
              <a:t>Rule 702 of the Rules of Evidence</a:t>
            </a:r>
            <a:r>
              <a:rPr lang="en-US" sz="1200" b="0" kern="1200" dirty="0">
                <a:solidFill>
                  <a:schemeClr val="tx1"/>
                </a:solidFill>
                <a:effectLst/>
                <a:latin typeface="+mn-lt"/>
                <a:ea typeface="+mn-ea"/>
                <a:cs typeface="+mn-cs"/>
              </a:rPr>
              <a:t>.” (See Appendix A for text of Rule 702.) This certification must occur prior to the running of the statute of limitations (or extension pursuant to Rule 9(j)), or the complaint is subject to dismissal with prejudice.  </a:t>
            </a:r>
            <a:r>
              <a:rPr lang="en-US" sz="1200" b="0" u="none" strike="noStrike" kern="1200" dirty="0">
                <a:solidFill>
                  <a:schemeClr val="tx1"/>
                </a:solidFill>
                <a:effectLst/>
                <a:latin typeface="+mn-lt"/>
                <a:ea typeface="+mn-ea"/>
                <a:cs typeface="+mn-cs"/>
                <a:hlinkClick r:id="rId4"/>
              </a:rPr>
              <a:t>Thigpen v. Ngo</a:t>
            </a:r>
            <a:r>
              <a:rPr lang="en-US" sz="1200" b="0" i="1" u="none" strike="noStrike" kern="1200" dirty="0">
                <a:solidFill>
                  <a:schemeClr val="tx1"/>
                </a:solidFill>
                <a:effectLst/>
                <a:latin typeface="+mn-lt"/>
                <a:ea typeface="+mn-ea"/>
                <a:cs typeface="+mn-cs"/>
                <a:hlinkClick r:id="rId4"/>
              </a:rPr>
              <a:t>,</a:t>
            </a:r>
            <a:r>
              <a:rPr lang="en-US" sz="1200" b="0" u="none" strike="noStrike" kern="1200" dirty="0">
                <a:solidFill>
                  <a:schemeClr val="tx1"/>
                </a:solidFill>
                <a:effectLst/>
                <a:latin typeface="+mn-lt"/>
                <a:ea typeface="+mn-ea"/>
                <a:cs typeface="+mn-cs"/>
                <a:hlinkClick r:id="rId4"/>
              </a:rPr>
              <a:t> 355 N.C. 198, 205 (2002)</a:t>
            </a:r>
            <a:r>
              <a:rPr lang="en-US" sz="1200" b="0" kern="1200" dirty="0">
                <a:solidFill>
                  <a:schemeClr val="tx1"/>
                </a:solidFill>
                <a:effectLst/>
                <a:latin typeface="+mn-lt"/>
                <a:ea typeface="+mn-ea"/>
                <a:cs typeface="+mn-cs"/>
              </a:rPr>
              <a:t> (“</a:t>
            </a:r>
            <a:r>
              <a:rPr lang="en-US" sz="1200" b="0" u="none" strike="noStrike" kern="1200" dirty="0">
                <a:solidFill>
                  <a:schemeClr val="tx1"/>
                </a:solidFill>
                <a:effectLst/>
                <a:latin typeface="+mn-lt"/>
                <a:ea typeface="+mn-ea"/>
                <a:cs typeface="+mn-cs"/>
                <a:hlinkClick r:id="rId5"/>
              </a:rPr>
              <a:t>Rule 9(j)</a:t>
            </a:r>
            <a:r>
              <a:rPr lang="en-US" sz="1200" b="0" kern="1200" dirty="0">
                <a:solidFill>
                  <a:schemeClr val="tx1"/>
                </a:solidFill>
                <a:effectLst/>
                <a:latin typeface="+mn-lt"/>
                <a:ea typeface="+mn-ea"/>
                <a:cs typeface="+mn-cs"/>
              </a:rPr>
              <a:t> expert review must take place before the filing of the complaint.”); Robinson v. Entwistle, 132 N.C. App. 519, 523 (1999) (affirming dismissal where plaintiff admitted in discovery that designated expert did not meet qualifications).</a:t>
            </a:r>
            <a:endParaRPr lang="en-US" sz="1600" b="1"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Trial court’s review standard.</a:t>
            </a:r>
            <a:r>
              <a:rPr lang="en-US" sz="1200" b="0" kern="1200" dirty="0">
                <a:solidFill>
                  <a:schemeClr val="tx1"/>
                </a:solidFill>
                <a:effectLst/>
                <a:latin typeface="+mn-lt"/>
                <a:ea typeface="+mn-ea"/>
                <a:cs typeface="+mn-cs"/>
              </a:rPr>
              <a:t>  The question for the court under Rule 9(j) is not whether the expert </a:t>
            </a:r>
            <a:r>
              <a:rPr lang="en-US" sz="1200" b="0" i="1" kern="1200" dirty="0">
                <a:solidFill>
                  <a:schemeClr val="tx1"/>
                </a:solidFill>
                <a:effectLst/>
                <a:latin typeface="+mn-lt"/>
                <a:ea typeface="+mn-ea"/>
                <a:cs typeface="+mn-cs"/>
              </a:rPr>
              <a:t>ultimately will</a:t>
            </a:r>
            <a:r>
              <a:rPr lang="en-US" sz="1200" b="0" kern="1200" dirty="0">
                <a:solidFill>
                  <a:schemeClr val="tx1"/>
                </a:solidFill>
                <a:effectLst/>
                <a:latin typeface="+mn-lt"/>
                <a:ea typeface="+mn-ea"/>
                <a:cs typeface="+mn-cs"/>
              </a:rPr>
              <a:t> qualify, but whether the plaintiff, at the time the pleading was filed, </a:t>
            </a:r>
            <a:r>
              <a:rPr lang="en-US" sz="1200" b="0" i="1" kern="1200" dirty="0">
                <a:solidFill>
                  <a:schemeClr val="tx1"/>
                </a:solidFill>
                <a:effectLst/>
                <a:latin typeface="+mn-lt"/>
                <a:ea typeface="+mn-ea"/>
                <a:cs typeface="+mn-cs"/>
              </a:rPr>
              <a:t>reasonably expected</a:t>
            </a:r>
            <a:r>
              <a:rPr lang="en-US" sz="1200" b="0" kern="1200" dirty="0">
                <a:solidFill>
                  <a:schemeClr val="tx1"/>
                </a:solidFill>
                <a:effectLst/>
                <a:latin typeface="+mn-lt"/>
                <a:ea typeface="+mn-ea"/>
                <a:cs typeface="+mn-cs"/>
              </a:rPr>
              <a:t> the witness to qualify: “In other words, were the facts and circumstances known or those which should have been known to the pleader such as to cause a reasonable person to believe that the witness would qualify as an expert under Rule 702.” Grantham v. Crawford, 204 N.C. App. 115, 118–19 (2010) (citations omitted).  The question is whether “there is ample evidence in th[e] record that a reasonable person armed with the knowledge of the plaintiff at the time the pleading was filed would have believed” the witness would qualify.  Morris v. Southeastern Orthopedics Sports Med. &amp; Shoulder Ctr., 199 N.C. App. 425, 437–38 (2009).  Determining what the plaintiff knew or should have known is </a:t>
            </a:r>
            <a:r>
              <a:rPr lang="en-US" sz="1200" b="1" kern="1200" dirty="0">
                <a:solidFill>
                  <a:schemeClr val="tx1"/>
                </a:solidFill>
                <a:effectLst/>
                <a:latin typeface="+mn-lt"/>
                <a:ea typeface="+mn-ea"/>
                <a:cs typeface="+mn-cs"/>
              </a:rPr>
              <a:t>largely a matter of examining the discovery materials</a:t>
            </a:r>
            <a:r>
              <a:rPr lang="en-US" sz="1200" b="0" kern="1200" dirty="0">
                <a:solidFill>
                  <a:schemeClr val="tx1"/>
                </a:solidFill>
                <a:effectLst/>
                <a:latin typeface="+mn-lt"/>
                <a:ea typeface="+mn-ea"/>
                <a:cs typeface="+mn-cs"/>
              </a:rPr>
              <a:t>, and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[T]o the extent there are </a:t>
            </a:r>
            <a:r>
              <a:rPr lang="en-US" sz="1200" b="0" i="1" kern="1200" dirty="0">
                <a:solidFill>
                  <a:schemeClr val="tx1"/>
                </a:solidFill>
                <a:effectLst/>
                <a:latin typeface="+mn-lt"/>
                <a:ea typeface="+mn-ea"/>
                <a:cs typeface="+mn-cs"/>
              </a:rPr>
              <a:t>reasonable</a:t>
            </a:r>
            <a:r>
              <a:rPr lang="en-US" sz="1200" b="0" kern="1200" dirty="0">
                <a:solidFill>
                  <a:schemeClr val="tx1"/>
                </a:solidFill>
                <a:effectLst/>
                <a:latin typeface="+mn-lt"/>
                <a:ea typeface="+mn-ea"/>
                <a:cs typeface="+mn-cs"/>
              </a:rPr>
              <a:t> disputes or ambiguities in the forecasted evidence, the trial court should draw all inferences in favor of the nonmoving party at this preliminary stage of determining whether the party </a:t>
            </a:r>
            <a:r>
              <a:rPr lang="en-US" sz="1200" b="0" i="1" kern="1200" dirty="0">
                <a:solidFill>
                  <a:schemeClr val="tx1"/>
                </a:solidFill>
                <a:effectLst/>
                <a:latin typeface="+mn-lt"/>
                <a:ea typeface="+mn-ea"/>
                <a:cs typeface="+mn-cs"/>
              </a:rPr>
              <a:t>reasonably expected</a:t>
            </a:r>
            <a:r>
              <a:rPr lang="en-US" sz="1200" b="0" kern="1200" dirty="0">
                <a:solidFill>
                  <a:schemeClr val="tx1"/>
                </a:solidFill>
                <a:effectLst/>
                <a:latin typeface="+mn-lt"/>
                <a:ea typeface="+mn-ea"/>
                <a:cs typeface="+mn-cs"/>
              </a:rPr>
              <a:t> the expert witness to qualify under Rule 702.”</a:t>
            </a:r>
            <a:endParaRPr lang="en-US" sz="16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Moore v. Proper, 726 S.E.2d at 817–18.  Whether the plaintiff could reasonably expect the witness to qualify as an expert under Rule 702 is a question of law reviewed by the appellate courts </a:t>
            </a:r>
            <a:r>
              <a:rPr lang="en-US" sz="1200" i="1" kern="1200" dirty="0">
                <a:solidFill>
                  <a:schemeClr val="tx1"/>
                </a:solidFill>
                <a:effectLst/>
                <a:latin typeface="+mn-lt"/>
                <a:ea typeface="+mn-ea"/>
                <a:cs typeface="+mn-cs"/>
              </a:rPr>
              <a:t>de novo</a:t>
            </a:r>
            <a:r>
              <a:rPr lang="en-US" sz="1200" kern="1200" dirty="0">
                <a:solidFill>
                  <a:schemeClr val="tx1"/>
                </a:solidFill>
                <a:effectLst/>
                <a:latin typeface="+mn-lt"/>
                <a:ea typeface="+mn-ea"/>
                <a:cs typeface="+mn-cs"/>
              </a:rPr>
              <a:t>.  Trapp v. Macchioli, 129 N.C. App. 237, 241 n.2 (1998).  The trial court must, however, make findings of fact and conclusions of law when determining plaintiff’s expectation was not reasonable.  Moore, 726 S.E.2d at 818.</a:t>
            </a:r>
            <a:r>
              <a:rPr lang="en-US" dirty="0">
                <a:effectLst/>
              </a:rPr>
              <a:t> </a:t>
            </a:r>
            <a:r>
              <a:rPr lang="en-US" sz="1200" kern="1200" dirty="0">
                <a:solidFill>
                  <a:schemeClr val="tx1"/>
                </a:solidFill>
                <a:effectLst/>
                <a:latin typeface="+mn-lt"/>
                <a:ea typeface="+mn-ea"/>
                <a:cs typeface="+mn-cs"/>
              </a:rPr>
              <a:t>Beyond the determination under Rule 9(j) of “reasonable expectation” is the broader issue of an expert’s ultimate qualification to testify.  “Whether an expert will ultimately qualify to testify is controlled by Rule 702.”  </a:t>
            </a:r>
            <a:r>
              <a:rPr lang="en-US" sz="1200" i="1" kern="1200" dirty="0">
                <a:solidFill>
                  <a:schemeClr val="tx1"/>
                </a:solidFill>
                <a:effectLst/>
                <a:latin typeface="+mn-lt"/>
                <a:ea typeface="+mn-ea"/>
                <a:cs typeface="+mn-cs"/>
              </a:rPr>
              <a:t>Moore v. Proper</a:t>
            </a:r>
            <a:r>
              <a:rPr lang="en-US" sz="1200" kern="1200" dirty="0">
                <a:solidFill>
                  <a:schemeClr val="tx1"/>
                </a:solidFill>
                <a:effectLst/>
                <a:latin typeface="+mn-lt"/>
                <a:ea typeface="+mn-ea"/>
                <a:cs typeface="+mn-cs"/>
              </a:rPr>
              <a:t>, 726 S.E.2d 812, 817 (2012) (citations omitted).  A discussion of the cases interpreting the requirements of Rule 702(b) is outside the scope of this chapter.</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69</a:t>
            </a:fld>
            <a:endParaRPr lang="en-US" dirty="0"/>
          </a:p>
        </p:txBody>
      </p:sp>
    </p:spTree>
    <p:extLst>
      <p:ext uri="{BB962C8B-B14F-4D97-AF65-F5344CB8AC3E}">
        <p14:creationId xmlns:p14="http://schemas.microsoft.com/office/powerpoint/2010/main" val="20913813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a:r>
              <a:rPr lang="en-US" sz="1200" b="1" kern="1200" dirty="0">
                <a:solidFill>
                  <a:schemeClr val="tx1"/>
                </a:solidFill>
                <a:effectLst/>
                <a:latin typeface="+mn-lt"/>
                <a:ea typeface="+mn-ea"/>
                <a:cs typeface="+mn-cs"/>
              </a:rPr>
              <a:t>“Willing to testify.”</a:t>
            </a:r>
            <a:r>
              <a:rPr lang="en-US" sz="1200" b="0" kern="1200" dirty="0">
                <a:solidFill>
                  <a:schemeClr val="tx1"/>
                </a:solidFill>
                <a:effectLst/>
                <a:latin typeface="+mn-lt"/>
                <a:ea typeface="+mn-ea"/>
                <a:cs typeface="+mn-cs"/>
              </a:rPr>
              <a:t> The Rule 9(j) certification must allege review by a person “willing to testify that the medical care did not comply with the applicable standard of care.”  The expert must form that willingness by the time the case is filed.  In </a:t>
            </a:r>
            <a:r>
              <a:rPr lang="en-US" sz="1200" b="0" i="1" kern="1200" dirty="0">
                <a:solidFill>
                  <a:schemeClr val="tx1"/>
                </a:solidFill>
                <a:effectLst/>
                <a:latin typeface="+mn-lt"/>
                <a:ea typeface="+mn-ea"/>
                <a:cs typeface="+mn-cs"/>
              </a:rPr>
              <a:t>McGuire v. Riedle</a:t>
            </a:r>
            <a:r>
              <a:rPr lang="en-US" sz="1200" b="0" kern="1200" dirty="0">
                <a:solidFill>
                  <a:schemeClr val="tx1"/>
                </a:solidFill>
                <a:effectLst/>
                <a:latin typeface="+mn-lt"/>
                <a:ea typeface="+mn-ea"/>
                <a:cs typeface="+mn-cs"/>
              </a:rPr>
              <a:t>, 190 N.C. App. 785 (2008), plaintiff’s complaint included a Rule 9(j) certification that his treating surgeon was willing to testify regarding care the plaintiff has received in a prior surgery.  Later, during discovery, the surgeon “stated that he never reviewed plaintiff's prior care and was never willing to testify as to any alleged breach of the standard of care.”  The Court of Appeals affirmed the dismissal of the case, noting that “medical malpractice complaints have a distinct requirement of expert certification with which plaintiffs must comply.” </a:t>
            </a:r>
            <a:r>
              <a:rPr lang="en-US" sz="1200" b="0" i="1" kern="1200" dirty="0">
                <a:solidFill>
                  <a:schemeClr val="tx1"/>
                </a:solidFill>
                <a:effectLst/>
                <a:latin typeface="+mn-lt"/>
                <a:ea typeface="+mn-ea"/>
                <a:cs typeface="+mn-cs"/>
              </a:rPr>
              <a:t>Id.</a:t>
            </a:r>
            <a:r>
              <a:rPr lang="en-US" sz="1200" b="0" kern="1200" dirty="0">
                <a:solidFill>
                  <a:schemeClr val="tx1"/>
                </a:solidFill>
                <a:effectLst/>
                <a:latin typeface="+mn-lt"/>
                <a:ea typeface="+mn-ea"/>
                <a:cs typeface="+mn-cs"/>
              </a:rPr>
              <a:t> at 786.  The plaintiff’s alleged “good faith belief” regarding the expert’s willingness to testify would not satisfy the requirement.  Because the plaintiff “did not present the trial court with an expert who was ‘willing to testify that the medical care did not comply with the applicable standard of care,’” the case was properly dismissed.  </a:t>
            </a:r>
            <a:r>
              <a:rPr lang="en-US" sz="1200" b="0" i="1" kern="1200" dirty="0">
                <a:solidFill>
                  <a:schemeClr val="tx1"/>
                </a:solidFill>
                <a:effectLst/>
                <a:latin typeface="+mn-lt"/>
                <a:ea typeface="+mn-ea"/>
                <a:cs typeface="+mn-cs"/>
              </a:rPr>
              <a:t>Id.  </a:t>
            </a:r>
            <a:endParaRPr lang="en-US" sz="16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complaint should not, however, be dismissed on this basis unless the record is clear.  In </a:t>
            </a:r>
            <a:r>
              <a:rPr lang="en-US" sz="1200" i="1" kern="1200" dirty="0">
                <a:solidFill>
                  <a:schemeClr val="tx1"/>
                </a:solidFill>
                <a:effectLst/>
                <a:latin typeface="+mn-lt"/>
                <a:ea typeface="+mn-ea"/>
                <a:cs typeface="+mn-cs"/>
              </a:rPr>
              <a:t>Phillips v. A Triangle Women’s Health Clinic, Inc.</a:t>
            </a:r>
            <a:r>
              <a:rPr lang="en-US" sz="1200" kern="1200" dirty="0">
                <a:solidFill>
                  <a:schemeClr val="tx1"/>
                </a:solidFill>
                <a:effectLst/>
                <a:latin typeface="+mn-lt"/>
                <a:ea typeface="+mn-ea"/>
                <a:cs typeface="+mn-cs"/>
              </a:rPr>
              <a:t>, 155 N.C. App. 372 (2002), the plaintiff’s expert stated in his deposition that, “[w]ell, I probably would have given [plaintiff’s attorney] an idea of whether I thought I should see the case or not.  That’s about as far as I could go over the telephone.” </a:t>
            </a:r>
            <a:r>
              <a:rPr lang="en-US" sz="1200" i="1" kern="1200" dirty="0">
                <a:solidFill>
                  <a:schemeClr val="tx1"/>
                </a:solidFill>
                <a:effectLst/>
                <a:latin typeface="+mn-lt"/>
                <a:ea typeface="+mn-ea"/>
                <a:cs typeface="+mn-cs"/>
              </a:rPr>
              <a:t>Id.</a:t>
            </a:r>
            <a:r>
              <a:rPr lang="en-US" sz="1200" kern="1200" dirty="0">
                <a:solidFill>
                  <a:schemeClr val="tx1"/>
                </a:solidFill>
                <a:effectLst/>
                <a:latin typeface="+mn-lt"/>
                <a:ea typeface="+mn-ea"/>
                <a:cs typeface="+mn-cs"/>
              </a:rPr>
              <a:t> at 374.  In a later affidavit, the expert stated:</a:t>
            </a:r>
          </a:p>
          <a:p>
            <a:r>
              <a:rPr lang="en-US" sz="1200" kern="1200" dirty="0">
                <a:solidFill>
                  <a:schemeClr val="tx1"/>
                </a:solidFill>
                <a:effectLst/>
                <a:latin typeface="+mn-lt"/>
                <a:ea typeface="+mn-ea"/>
                <a:cs typeface="+mn-cs"/>
              </a:rPr>
              <a:t>From [counsel’s] prior experience with me, he is aware that I am willing to serve as an expert witness at trial on any case that I review, and at [plaintiff's] trial I would be willing to testify regarding my opinion of the appropriateness of the medical care rendered....My recollection is that in his discussion with me in May 1997, [counsel] read information to me verbatim from the patient's medical records, as well as gave me a factual outline of the medical care rendered according to [plaintiff's] medical records....Based upon the information outlined to me ... I gave [counsel] my opinion that the [injuries to plaintiff were], in my professional opinion, to a reasonable degree of medical certainty, clearly outside the applicable standard of care.</a:t>
            </a:r>
          </a:p>
          <a:p>
            <a:r>
              <a:rPr lang="en-US" sz="1200" i="1" kern="1200" dirty="0">
                <a:solidFill>
                  <a:schemeClr val="tx1"/>
                </a:solidFill>
                <a:effectLst/>
                <a:latin typeface="+mn-lt"/>
                <a:ea typeface="+mn-ea"/>
                <a:cs typeface="+mn-cs"/>
              </a:rPr>
              <a:t>Id.</a:t>
            </a:r>
            <a:r>
              <a:rPr lang="en-US" sz="1200" kern="1200" dirty="0">
                <a:solidFill>
                  <a:schemeClr val="tx1"/>
                </a:solidFill>
                <a:effectLst/>
                <a:latin typeface="+mn-lt"/>
                <a:ea typeface="+mn-ea"/>
                <a:cs typeface="+mn-cs"/>
              </a:rPr>
              <a:t> at 374–75. The Court of Appeals held that the expert had never “affirmatively denied” giving his opinion over the phone, and that his later affidavit reflected “no clear contradiction” of his earlier testimony.  </a:t>
            </a:r>
            <a:r>
              <a:rPr lang="en-US" sz="1200" i="1" kern="1200" dirty="0">
                <a:solidFill>
                  <a:schemeClr val="tx1"/>
                </a:solidFill>
                <a:effectLst/>
                <a:latin typeface="+mn-lt"/>
                <a:ea typeface="+mn-ea"/>
                <a:cs typeface="+mn-cs"/>
              </a:rPr>
              <a:t>Id.</a:t>
            </a:r>
            <a:r>
              <a:rPr lang="en-US" sz="1200" kern="1200" dirty="0">
                <a:solidFill>
                  <a:schemeClr val="tx1"/>
                </a:solidFill>
                <a:effectLst/>
                <a:latin typeface="+mn-lt"/>
                <a:ea typeface="+mn-ea"/>
                <a:cs typeface="+mn-cs"/>
              </a:rPr>
              <a:t> at 377.  Thus the trial court erred in dismissing plaintiff’s claim based on failure to satisfy Rule 9(j).  </a:t>
            </a:r>
            <a:r>
              <a:rPr lang="en-US" sz="1200" i="1" kern="1200" dirty="0">
                <a:solidFill>
                  <a:schemeClr val="tx1"/>
                </a:solidFill>
                <a:effectLst/>
                <a:latin typeface="+mn-lt"/>
                <a:ea typeface="+mn-ea"/>
                <a:cs typeface="+mn-cs"/>
              </a:rPr>
              <a:t>Id.</a:t>
            </a:r>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72</a:t>
            </a:fld>
            <a:endParaRPr lang="en-US" dirty="0"/>
          </a:p>
        </p:txBody>
      </p:sp>
    </p:spTree>
    <p:extLst>
      <p:ext uri="{BB962C8B-B14F-4D97-AF65-F5344CB8AC3E}">
        <p14:creationId xmlns:p14="http://schemas.microsoft.com/office/powerpoint/2010/main" val="20913813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73</a:t>
            </a:fld>
            <a:endParaRPr lang="en-US" dirty="0"/>
          </a:p>
        </p:txBody>
      </p:sp>
    </p:spTree>
    <p:extLst>
      <p:ext uri="{BB962C8B-B14F-4D97-AF65-F5344CB8AC3E}">
        <p14:creationId xmlns:p14="http://schemas.microsoft.com/office/powerpoint/2010/main" val="20913813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74</a:t>
            </a:fld>
            <a:endParaRPr lang="en-US" dirty="0"/>
          </a:p>
        </p:txBody>
      </p:sp>
    </p:spTree>
    <p:extLst>
      <p:ext uri="{BB962C8B-B14F-4D97-AF65-F5344CB8AC3E}">
        <p14:creationId xmlns:p14="http://schemas.microsoft.com/office/powerpoint/2010/main" val="252181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Supreme</a:t>
            </a:r>
            <a:r>
              <a:rPr lang="en-US" baseline="0" dirty="0"/>
              <a:t> Court</a:t>
            </a:r>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7</a:t>
            </a:fld>
            <a:endParaRPr lang="en-US" dirty="0"/>
          </a:p>
        </p:txBody>
      </p:sp>
    </p:spTree>
    <p:extLst>
      <p:ext uri="{BB962C8B-B14F-4D97-AF65-F5344CB8AC3E}">
        <p14:creationId xmlns:p14="http://schemas.microsoft.com/office/powerpoint/2010/main" val="209138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Supreme</a:t>
            </a:r>
            <a:r>
              <a:rPr lang="en-US" baseline="0" dirty="0"/>
              <a:t> Court</a:t>
            </a:r>
            <a:endParaRPr lang="en-US"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8</a:t>
            </a:fld>
            <a:endParaRPr lang="en-US" dirty="0"/>
          </a:p>
        </p:txBody>
      </p:sp>
    </p:spTree>
    <p:extLst>
      <p:ext uri="{BB962C8B-B14F-4D97-AF65-F5344CB8AC3E}">
        <p14:creationId xmlns:p14="http://schemas.microsoft.com/office/powerpoint/2010/main" val="209138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It is “</a:t>
            </a:r>
            <a:r>
              <a:rPr lang="en-US" sz="1200" i="1" dirty="0"/>
              <a:t>well established</a:t>
            </a:r>
            <a:r>
              <a:rPr lang="en-US" sz="1200" dirty="0"/>
              <a:t>” that even when a complaint complies on its face with Rule 9(j), if “</a:t>
            </a:r>
            <a:r>
              <a:rPr lang="en-US" sz="1200" i="1" dirty="0"/>
              <a:t>discovery subsequently establishes that the statement is not supported by the </a:t>
            </a:r>
            <a:r>
              <a:rPr lang="en-US" sz="1200" i="1" u="sng" dirty="0"/>
              <a:t>facts</a:t>
            </a:r>
            <a:r>
              <a:rPr lang="en-US" sz="1200" i="1" dirty="0"/>
              <a:t>, then dismissal is likewise appropriate.</a:t>
            </a:r>
            <a:r>
              <a:rPr lang="en-US" sz="1200" dirty="0"/>
              <a:t>”</a:t>
            </a:r>
            <a:r>
              <a:rPr lang="en-US" sz="1200" b="1" i="1" dirty="0"/>
              <a:t> </a:t>
            </a:r>
          </a:p>
          <a:p>
            <a:pPr marL="0" indent="0" algn="r">
              <a:buNone/>
            </a:pPr>
            <a:endParaRPr lang="en-US" sz="800" dirty="0"/>
          </a:p>
          <a:p>
            <a:pPr marL="0" indent="0" algn="r">
              <a:buNone/>
            </a:pPr>
            <a:r>
              <a:rPr lang="en-US" dirty="0"/>
              <a:t>-</a:t>
            </a:r>
            <a:r>
              <a:rPr lang="en-US" sz="1100" i="1" dirty="0"/>
              <a:t>Moore v. Proper</a:t>
            </a:r>
            <a:r>
              <a:rPr lang="en-US" sz="1100" dirty="0"/>
              <a:t>, NC 2012</a:t>
            </a:r>
            <a:endParaRPr lang="en-US" i="1" dirty="0"/>
          </a:p>
        </p:txBody>
      </p:sp>
      <p:sp>
        <p:nvSpPr>
          <p:cNvPr id="4" name="Slide Number Placeholder 3"/>
          <p:cNvSpPr>
            <a:spLocks noGrp="1"/>
          </p:cNvSpPr>
          <p:nvPr>
            <p:ph type="sldNum" sz="quarter" idx="10"/>
          </p:nvPr>
        </p:nvSpPr>
        <p:spPr/>
        <p:txBody>
          <a:bodyPr/>
          <a:lstStyle/>
          <a:p>
            <a:pPr>
              <a:defRPr/>
            </a:pPr>
            <a:fld id="{BEB1B7F0-31C3-4405-9AF8-BF9F8007121A}" type="slidenum">
              <a:rPr lang="en-US" smtClean="0"/>
              <a:pPr>
                <a:defRPr/>
              </a:pPr>
              <a:t>9</a:t>
            </a:fld>
            <a:endParaRPr lang="en-US" dirty="0"/>
          </a:p>
        </p:txBody>
      </p:sp>
    </p:spTree>
    <p:extLst>
      <p:ext uri="{BB962C8B-B14F-4D97-AF65-F5344CB8AC3E}">
        <p14:creationId xmlns:p14="http://schemas.microsoft.com/office/powerpoint/2010/main" val="2961971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4" descr="SOGPPT_Cupploa_nochimney.bmp"/>
          <p:cNvPicPr>
            <a:picLocks noChangeAspect="1"/>
          </p:cNvPicPr>
          <p:nvPr userDrawn="1"/>
        </p:nvPicPr>
        <p:blipFill>
          <a:blip r:embed="rId2" cstate="print"/>
          <a:srcRect/>
          <a:stretch>
            <a:fillRect/>
          </a:stretch>
        </p:blipFill>
        <p:spPr bwMode="auto">
          <a:xfrm>
            <a:off x="0" y="2266950"/>
            <a:ext cx="12192000" cy="4591050"/>
          </a:xfrm>
          <a:prstGeom prst="rect">
            <a:avLst/>
          </a:prstGeom>
          <a:noFill/>
          <a:ln w="9525">
            <a:noFill/>
            <a:miter lim="800000"/>
            <a:headEnd/>
            <a:tailEnd/>
          </a:ln>
        </p:spPr>
      </p:pic>
      <p:sp>
        <p:nvSpPr>
          <p:cNvPr id="2" name="Title 1"/>
          <p:cNvSpPr>
            <a:spLocks noGrp="1"/>
          </p:cNvSpPr>
          <p:nvPr>
            <p:ph type="ctrTitle"/>
          </p:nvPr>
        </p:nvSpPr>
        <p:spPr>
          <a:xfrm>
            <a:off x="304800" y="304812"/>
            <a:ext cx="10363200" cy="1470023"/>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304800" y="2362200"/>
            <a:ext cx="8534400" cy="1752600"/>
          </a:xfrm>
        </p:spPr>
        <p:txBody>
          <a:bodyPr>
            <a:normAutofit/>
          </a:bodyPr>
          <a:lstStyle>
            <a:lvl1pPr marL="0" indent="0" algn="l">
              <a:buNone/>
              <a:defRPr sz="2700">
                <a:solidFill>
                  <a:schemeClr val="bg1"/>
                </a:solidFill>
              </a:defRPr>
            </a:lvl1pPr>
            <a:lvl2pPr marL="457113" indent="0" algn="ctr">
              <a:buNone/>
              <a:defRPr>
                <a:solidFill>
                  <a:schemeClr val="tx1">
                    <a:tint val="75000"/>
                  </a:schemeClr>
                </a:solidFill>
              </a:defRPr>
            </a:lvl2pPr>
            <a:lvl3pPr marL="914226" indent="0" algn="ctr">
              <a:buNone/>
              <a:defRPr>
                <a:solidFill>
                  <a:schemeClr val="tx1">
                    <a:tint val="75000"/>
                  </a:schemeClr>
                </a:solidFill>
              </a:defRPr>
            </a:lvl3pPr>
            <a:lvl4pPr marL="1371341" indent="0" algn="ctr">
              <a:buNone/>
              <a:defRPr>
                <a:solidFill>
                  <a:schemeClr val="tx1">
                    <a:tint val="75000"/>
                  </a:schemeClr>
                </a:solidFill>
              </a:defRPr>
            </a:lvl4pPr>
            <a:lvl5pPr marL="1828453" indent="0" algn="ctr">
              <a:buNone/>
              <a:defRPr>
                <a:solidFill>
                  <a:schemeClr val="tx1">
                    <a:tint val="75000"/>
                  </a:schemeClr>
                </a:solidFill>
              </a:defRPr>
            </a:lvl5pPr>
            <a:lvl6pPr marL="2285566" indent="0" algn="ctr">
              <a:buNone/>
              <a:defRPr>
                <a:solidFill>
                  <a:schemeClr val="tx1">
                    <a:tint val="75000"/>
                  </a:schemeClr>
                </a:solidFill>
              </a:defRPr>
            </a:lvl6pPr>
            <a:lvl7pPr marL="2742679" indent="0" algn="ctr">
              <a:buNone/>
              <a:defRPr>
                <a:solidFill>
                  <a:schemeClr val="tx1">
                    <a:tint val="75000"/>
                  </a:schemeClr>
                </a:solidFill>
              </a:defRPr>
            </a:lvl7pPr>
            <a:lvl8pPr marL="3199794" indent="0" algn="ctr">
              <a:buNone/>
              <a:defRPr>
                <a:solidFill>
                  <a:schemeClr val="tx1">
                    <a:tint val="75000"/>
                  </a:schemeClr>
                </a:solidFill>
              </a:defRPr>
            </a:lvl8pPr>
            <a:lvl9pPr marL="3656907"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E684E9-D6D3-4C8D-941E-2AA70165401C}" type="datetimeFigureOut">
              <a:rPr lang="en-US"/>
              <a:pPr>
                <a:defRPr/>
              </a:pPr>
              <a:t>12/5/2019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666288-89BF-44BF-B287-922D6368CFB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6A7C4F-4E70-411D-B9E7-04859D4C1B10}" type="datetimeFigureOut">
              <a:rPr lang="en-US"/>
              <a:pPr>
                <a:defRPr/>
              </a:pPr>
              <a:t>12/5/2019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B1DE57-7F5B-4723-BF24-02CEDF61437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802D0C5A-9E8D-426C-AB2A-3D588ACFD2D4}" type="datetimeFigureOut">
              <a:rPr lang="en-US" smtClean="0"/>
              <a:pPr>
                <a:defRPr/>
              </a:pPr>
              <a:t>12/5/2019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1272E16-3591-4AC2-AF2D-C32FF3C8801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287A3-C34B-4552-AB48-081A0845F677}" type="datetimeFigureOut">
              <a:rPr lang="en-US"/>
              <a:pPr>
                <a:defRPr/>
              </a:pPr>
              <a:t>12/5/2019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E924B8-08F1-46D3-BA7A-4C5E5BC3D33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963084" y="2906719"/>
            <a:ext cx="10363200" cy="1500188"/>
          </a:xfrm>
        </p:spPr>
        <p:txBody>
          <a:bodyPr anchor="b"/>
          <a:lstStyle>
            <a:lvl1pPr marL="0" indent="0">
              <a:buNone/>
              <a:defRPr sz="1900">
                <a:solidFill>
                  <a:schemeClr val="tx1">
                    <a:tint val="75000"/>
                  </a:schemeClr>
                </a:solidFill>
              </a:defRPr>
            </a:lvl1pPr>
            <a:lvl2pPr marL="457113" indent="0">
              <a:buNone/>
              <a:defRPr sz="1700">
                <a:solidFill>
                  <a:schemeClr val="tx1">
                    <a:tint val="75000"/>
                  </a:schemeClr>
                </a:solidFill>
              </a:defRPr>
            </a:lvl2pPr>
            <a:lvl3pPr marL="914226" indent="0">
              <a:buNone/>
              <a:defRPr sz="1600">
                <a:solidFill>
                  <a:schemeClr val="tx1">
                    <a:tint val="75000"/>
                  </a:schemeClr>
                </a:solidFill>
              </a:defRPr>
            </a:lvl3pPr>
            <a:lvl4pPr marL="1371341" indent="0">
              <a:buNone/>
              <a:defRPr sz="1400">
                <a:solidFill>
                  <a:schemeClr val="tx1">
                    <a:tint val="75000"/>
                  </a:schemeClr>
                </a:solidFill>
              </a:defRPr>
            </a:lvl4pPr>
            <a:lvl5pPr marL="1828453" indent="0">
              <a:buNone/>
              <a:defRPr sz="1400">
                <a:solidFill>
                  <a:schemeClr val="tx1">
                    <a:tint val="75000"/>
                  </a:schemeClr>
                </a:solidFill>
              </a:defRPr>
            </a:lvl5pPr>
            <a:lvl6pPr marL="2285566" indent="0">
              <a:buNone/>
              <a:defRPr sz="1400">
                <a:solidFill>
                  <a:schemeClr val="tx1">
                    <a:tint val="75000"/>
                  </a:schemeClr>
                </a:solidFill>
              </a:defRPr>
            </a:lvl6pPr>
            <a:lvl7pPr marL="2742679" indent="0">
              <a:buNone/>
              <a:defRPr sz="1400">
                <a:solidFill>
                  <a:schemeClr val="tx1">
                    <a:tint val="75000"/>
                  </a:schemeClr>
                </a:solidFill>
              </a:defRPr>
            </a:lvl7pPr>
            <a:lvl8pPr marL="3199794" indent="0">
              <a:buNone/>
              <a:defRPr sz="1400">
                <a:solidFill>
                  <a:schemeClr val="tx1">
                    <a:tint val="75000"/>
                  </a:schemeClr>
                </a:solidFill>
              </a:defRPr>
            </a:lvl8pPr>
            <a:lvl9pPr marL="365690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831F34-5D39-4AC9-A79B-DC5FEBE8D7CF}" type="datetimeFigureOut">
              <a:rPr lang="en-US"/>
              <a:pPr>
                <a:defRPr/>
              </a:pPr>
              <a:t>12/5/2019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09DD09-E210-44E8-AE0F-DA511D0D8AF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0849207-2547-4A23-AF02-1097CBDA97AC}" type="datetimeFigureOut">
              <a:rPr lang="en-US"/>
              <a:pPr>
                <a:defRPr/>
              </a:pPr>
              <a:t>12/5/2019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0D0625-FC0E-411D-BA6B-B1532EC2B11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6"/>
            <a:ext cx="5386917" cy="639765"/>
          </a:xfrm>
        </p:spPr>
        <p:txBody>
          <a:bodyPr anchor="b"/>
          <a:lstStyle>
            <a:lvl1pPr marL="0" indent="0">
              <a:buNone/>
              <a:defRPr sz="2300" b="1"/>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81"/>
            <a:ext cx="5386917" cy="395128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6"/>
            <a:ext cx="5389033" cy="639765"/>
          </a:xfrm>
        </p:spPr>
        <p:txBody>
          <a:bodyPr anchor="b"/>
          <a:lstStyle>
            <a:lvl1pPr marL="0" indent="0">
              <a:buNone/>
              <a:defRPr sz="2300" b="1"/>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81"/>
            <a:ext cx="5389033" cy="395128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5833600-0BCE-493B-A9D5-62B29B11239E}" type="datetimeFigureOut">
              <a:rPr lang="en-US"/>
              <a:pPr>
                <a:defRPr/>
              </a:pPr>
              <a:t>12/5/2019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26BE833-10D5-4729-B682-FA8CFF75C56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C0CFEE5-F9F7-45E8-B16F-009D1A093781}" type="datetimeFigureOut">
              <a:rPr lang="en-US"/>
              <a:pPr>
                <a:defRPr/>
              </a:pPr>
              <a:t>12/5/2019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78926FB-2C9F-4C36-8A46-BEBB187E3A3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9D810A-1648-4B8D-BC64-23DF5846BB8E}" type="datetimeFigureOut">
              <a:rPr lang="en-US"/>
              <a:pPr>
                <a:defRPr/>
              </a:pPr>
              <a:t>12/5/2019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4EC18F5-B173-4161-91EE-BAF5DB77A1D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3"/>
            <a:ext cx="4011084"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38" y="273057"/>
            <a:ext cx="6815668" cy="585311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7"/>
            <a:ext cx="4011084" cy="4691063"/>
          </a:xfrm>
        </p:spPr>
        <p:txBody>
          <a:bodyPr/>
          <a:lstStyle>
            <a:lvl1pPr marL="0" indent="0">
              <a:buNone/>
              <a:defRPr sz="1400"/>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F6FC3D-8810-4808-A4BA-796AD41EE42C}" type="datetimeFigureOut">
              <a:rPr lang="en-US"/>
              <a:pPr>
                <a:defRPr/>
              </a:pPr>
              <a:t>12/5/2019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B636F86-C991-4501-8B57-BA061F4EE96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17" y="612773"/>
            <a:ext cx="7315200" cy="4114800"/>
          </a:xfrm>
        </p:spPr>
        <p:txBody>
          <a:bodyPr rtlCol="0">
            <a:normAutofit/>
          </a:bodyPr>
          <a:lstStyle>
            <a:lvl1pPr marL="0" indent="0">
              <a:buNone/>
              <a:defRPr sz="3100"/>
            </a:lvl1pPr>
            <a:lvl2pPr marL="457113" indent="0">
              <a:buNone/>
              <a:defRPr sz="2700"/>
            </a:lvl2pPr>
            <a:lvl3pPr marL="914226" indent="0">
              <a:buNone/>
              <a:defRPr sz="2300"/>
            </a:lvl3pPr>
            <a:lvl4pPr marL="1371341" indent="0">
              <a:buNone/>
              <a:defRPr sz="1900"/>
            </a:lvl4pPr>
            <a:lvl5pPr marL="1828453" indent="0">
              <a:buNone/>
              <a:defRPr sz="1900"/>
            </a:lvl5pPr>
            <a:lvl6pPr marL="2285566" indent="0">
              <a:buNone/>
              <a:defRPr sz="1900"/>
            </a:lvl6pPr>
            <a:lvl7pPr marL="2742679" indent="0">
              <a:buNone/>
              <a:defRPr sz="1900"/>
            </a:lvl7pPr>
            <a:lvl8pPr marL="3199794" indent="0">
              <a:buNone/>
              <a:defRPr sz="1900"/>
            </a:lvl8pPr>
            <a:lvl9pPr marL="3656907" indent="0">
              <a:buNone/>
              <a:defRPr sz="1900"/>
            </a:lvl9pPr>
          </a:lstStyle>
          <a:p>
            <a:pPr lvl="0"/>
            <a:r>
              <a:rPr lang="en-US" noProof="0" dirty="0"/>
              <a:t>Click icon to add picture</a:t>
            </a:r>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400"/>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7741899-D753-4C65-9EE8-033EF94C2453}" type="datetimeFigureOut">
              <a:rPr lang="en-US"/>
              <a:pPr>
                <a:defRPr/>
              </a:pPr>
              <a:t>12/5/2019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FDD698-E9AC-4D3D-B1E2-52E26E870CB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SOG_BottomBar_full.bmp"/>
          <p:cNvPicPr>
            <a:picLocks noChangeAspect="1"/>
          </p:cNvPicPr>
          <p:nvPr/>
        </p:nvPicPr>
        <p:blipFill>
          <a:blip r:embed="rId14" cstate="print"/>
          <a:srcRect/>
          <a:stretch>
            <a:fillRect/>
          </a:stretch>
        </p:blipFill>
        <p:spPr bwMode="auto">
          <a:xfrm>
            <a:off x="0" y="6400800"/>
            <a:ext cx="12192000" cy="457200"/>
          </a:xfrm>
          <a:prstGeom prst="rect">
            <a:avLst/>
          </a:prstGeom>
          <a:noFill/>
          <a:ln w="9525">
            <a:noFill/>
            <a:miter lim="800000"/>
            <a:headEnd/>
            <a:tailEnd/>
          </a:ln>
        </p:spPr>
      </p:pic>
      <p:grpSp>
        <p:nvGrpSpPr>
          <p:cNvPr id="1027" name="Group 39"/>
          <p:cNvGrpSpPr>
            <a:grpSpLocks/>
          </p:cNvGrpSpPr>
          <p:nvPr/>
        </p:nvGrpSpPr>
        <p:grpSpPr bwMode="auto">
          <a:xfrm>
            <a:off x="5689600" y="6553200"/>
            <a:ext cx="6299200" cy="152400"/>
            <a:chOff x="4267200" y="6553200"/>
            <a:chExt cx="4724400" cy="152400"/>
          </a:xfrm>
        </p:grpSpPr>
        <p:sp>
          <p:nvSpPr>
            <p:cNvPr id="8" name="Rectangle 7"/>
            <p:cNvSpPr/>
            <p:nvPr userDrawn="1"/>
          </p:nvSpPr>
          <p:spPr bwMode="auto">
            <a:xfrm>
              <a:off x="5486400" y="6553200"/>
              <a:ext cx="152400" cy="152400"/>
            </a:xfrm>
            <a:prstGeom prst="rect">
              <a:avLst/>
            </a:prstGeom>
            <a:solidFill>
              <a:schemeClr val="bg1">
                <a:alpha val="3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sp>
          <p:nvSpPr>
            <p:cNvPr id="9" name="Rectangle 8"/>
            <p:cNvSpPr/>
            <p:nvPr userDrawn="1"/>
          </p:nvSpPr>
          <p:spPr bwMode="auto">
            <a:xfrm>
              <a:off x="4267200" y="6553200"/>
              <a:ext cx="152400" cy="152400"/>
            </a:xfrm>
            <a:prstGeom prst="rect">
              <a:avLst/>
            </a:prstGeom>
            <a:solidFill>
              <a:schemeClr val="bg1">
                <a:alpha val="1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sp>
          <p:nvSpPr>
            <p:cNvPr id="10" name="Rectangle 9"/>
            <p:cNvSpPr/>
            <p:nvPr userDrawn="1"/>
          </p:nvSpPr>
          <p:spPr bwMode="auto">
            <a:xfrm>
              <a:off x="5791200" y="6553200"/>
              <a:ext cx="152400" cy="152400"/>
            </a:xfrm>
            <a:prstGeom prst="rect">
              <a:avLst/>
            </a:prstGeom>
            <a:solidFill>
              <a:schemeClr val="bg1">
                <a:alpha val="3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sp>
          <p:nvSpPr>
            <p:cNvPr id="11" name="Rectangle 10"/>
            <p:cNvSpPr/>
            <p:nvPr userDrawn="1"/>
          </p:nvSpPr>
          <p:spPr bwMode="auto">
            <a:xfrm>
              <a:off x="4572000" y="6553200"/>
              <a:ext cx="152400" cy="152400"/>
            </a:xfrm>
            <a:prstGeom prst="rect">
              <a:avLst/>
            </a:prstGeom>
            <a:solidFill>
              <a:schemeClr val="bg1">
                <a:alpha val="1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sp>
          <p:nvSpPr>
            <p:cNvPr id="12" name="Rectangle 11"/>
            <p:cNvSpPr/>
            <p:nvPr userDrawn="1"/>
          </p:nvSpPr>
          <p:spPr bwMode="auto">
            <a:xfrm>
              <a:off x="6096000" y="6553200"/>
              <a:ext cx="152400" cy="152400"/>
            </a:xfrm>
            <a:prstGeom prst="rect">
              <a:avLst/>
            </a:prstGeom>
            <a:solidFill>
              <a:schemeClr val="bg1">
                <a:alpha val="4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sp>
          <p:nvSpPr>
            <p:cNvPr id="13" name="Rectangle 12"/>
            <p:cNvSpPr/>
            <p:nvPr userDrawn="1"/>
          </p:nvSpPr>
          <p:spPr bwMode="auto">
            <a:xfrm>
              <a:off x="4876800" y="6553200"/>
              <a:ext cx="152400" cy="152400"/>
            </a:xfrm>
            <a:prstGeom prst="rect">
              <a:avLst/>
            </a:prstGeom>
            <a:solidFill>
              <a:schemeClr val="bg1">
                <a:alpha val="2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sp>
          <p:nvSpPr>
            <p:cNvPr id="14" name="Rectangle 13"/>
            <p:cNvSpPr/>
            <p:nvPr userDrawn="1"/>
          </p:nvSpPr>
          <p:spPr bwMode="auto">
            <a:xfrm>
              <a:off x="6400800" y="6553200"/>
              <a:ext cx="152400" cy="152400"/>
            </a:xfrm>
            <a:prstGeom prst="rect">
              <a:avLst/>
            </a:prstGeom>
            <a:solidFill>
              <a:schemeClr val="bg1">
                <a:alpha val="4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sp>
          <p:nvSpPr>
            <p:cNvPr id="15" name="Rectangle 14"/>
            <p:cNvSpPr/>
            <p:nvPr userDrawn="1"/>
          </p:nvSpPr>
          <p:spPr bwMode="auto">
            <a:xfrm>
              <a:off x="5181600" y="6553200"/>
              <a:ext cx="152400" cy="152400"/>
            </a:xfrm>
            <a:prstGeom prst="rect">
              <a:avLst/>
            </a:prstGeom>
            <a:solidFill>
              <a:schemeClr val="bg1">
                <a:alpha val="2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sp>
          <p:nvSpPr>
            <p:cNvPr id="16" name="Rectangle 15"/>
            <p:cNvSpPr/>
            <p:nvPr userDrawn="1"/>
          </p:nvSpPr>
          <p:spPr bwMode="auto">
            <a:xfrm>
              <a:off x="7924800" y="6553200"/>
              <a:ext cx="152400" cy="152400"/>
            </a:xfrm>
            <a:prstGeom prst="rect">
              <a:avLst/>
            </a:prstGeom>
            <a:solidFill>
              <a:schemeClr val="bg1">
                <a:alpha val="7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sp>
          <p:nvSpPr>
            <p:cNvPr id="17" name="Rectangle 16"/>
            <p:cNvSpPr/>
            <p:nvPr userDrawn="1"/>
          </p:nvSpPr>
          <p:spPr bwMode="auto">
            <a:xfrm>
              <a:off x="6705600" y="6553200"/>
              <a:ext cx="152400" cy="152400"/>
            </a:xfrm>
            <a:prstGeom prst="rect">
              <a:avLst/>
            </a:prstGeom>
            <a:solidFill>
              <a:schemeClr val="bg1">
                <a:alpha val="5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sp>
          <p:nvSpPr>
            <p:cNvPr id="18" name="Rectangle 17"/>
            <p:cNvSpPr/>
            <p:nvPr userDrawn="1"/>
          </p:nvSpPr>
          <p:spPr bwMode="auto">
            <a:xfrm>
              <a:off x="8229600" y="6553200"/>
              <a:ext cx="152400" cy="152400"/>
            </a:xfrm>
            <a:prstGeom prst="rect">
              <a:avLst/>
            </a:prstGeom>
            <a:solidFill>
              <a:schemeClr val="bg1">
                <a:alpha val="7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sp>
          <p:nvSpPr>
            <p:cNvPr id="19" name="Rectangle 18"/>
            <p:cNvSpPr/>
            <p:nvPr userDrawn="1"/>
          </p:nvSpPr>
          <p:spPr bwMode="auto">
            <a:xfrm>
              <a:off x="7010400" y="6553200"/>
              <a:ext cx="152400" cy="152400"/>
            </a:xfrm>
            <a:prstGeom prst="rect">
              <a:avLst/>
            </a:prstGeom>
            <a:solidFill>
              <a:schemeClr val="bg1">
                <a:alpha val="5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sp>
          <p:nvSpPr>
            <p:cNvPr id="20" name="Rectangle 19"/>
            <p:cNvSpPr/>
            <p:nvPr userDrawn="1"/>
          </p:nvSpPr>
          <p:spPr bwMode="auto">
            <a:xfrm>
              <a:off x="8534400" y="6553200"/>
              <a:ext cx="152400" cy="152400"/>
            </a:xfrm>
            <a:prstGeom prst="rect">
              <a:avLst/>
            </a:prstGeom>
            <a:solidFill>
              <a:schemeClr val="bg1">
                <a:alpha val="9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sp>
          <p:nvSpPr>
            <p:cNvPr id="21" name="Rectangle 20"/>
            <p:cNvSpPr/>
            <p:nvPr userDrawn="1"/>
          </p:nvSpPr>
          <p:spPr bwMode="auto">
            <a:xfrm>
              <a:off x="7315200" y="6553200"/>
              <a:ext cx="152400" cy="152400"/>
            </a:xfrm>
            <a:prstGeom prst="rect">
              <a:avLst/>
            </a:prstGeom>
            <a:solidFill>
              <a:schemeClr val="bg1">
                <a:alpha val="6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sp>
          <p:nvSpPr>
            <p:cNvPr id="22" name="Rectangle 21"/>
            <p:cNvSpPr/>
            <p:nvPr userDrawn="1"/>
          </p:nvSpPr>
          <p:spPr bwMode="auto">
            <a:xfrm>
              <a:off x="8839200" y="6553200"/>
              <a:ext cx="152400" cy="152400"/>
            </a:xfrm>
            <a:prstGeom prst="rect">
              <a:avLst/>
            </a:prstGeom>
            <a:solidFill>
              <a:schemeClr val="bg1">
                <a:alpha val="9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sp>
          <p:nvSpPr>
            <p:cNvPr id="23" name="Rectangle 22"/>
            <p:cNvSpPr/>
            <p:nvPr userDrawn="1"/>
          </p:nvSpPr>
          <p:spPr bwMode="auto">
            <a:xfrm>
              <a:off x="7620000" y="6553200"/>
              <a:ext cx="152400" cy="152400"/>
            </a:xfrm>
            <a:prstGeom prst="rect">
              <a:avLst/>
            </a:prstGeom>
            <a:solidFill>
              <a:schemeClr val="bg1">
                <a:alpha val="60000"/>
              </a:schemeClr>
            </a:solidFill>
            <a:ln w="9525" cap="flat" cmpd="sng" algn="ctr">
              <a:noFill/>
              <a:prstDash val="solid"/>
              <a:round/>
              <a:headEnd type="none" w="med" len="med"/>
              <a:tailEnd type="none" w="med" len="med"/>
            </a:ln>
            <a:effectLst/>
          </p:spPr>
          <p:txBody>
            <a:bodyPr/>
            <a:lstStyle/>
            <a:p>
              <a:pPr eaLnBrk="0" hangingPunct="0">
                <a:defRPr/>
              </a:pPr>
              <a:endParaRPr lang="en-US" sz="2300" dirty="0">
                <a:latin typeface="Times" pitchFamily="-109" charset="0"/>
              </a:endParaRPr>
            </a:p>
          </p:txBody>
        </p:sp>
      </p:grpSp>
      <p:sp>
        <p:nvSpPr>
          <p:cNvPr id="1028" name="Title Placeholder 1"/>
          <p:cNvSpPr>
            <a:spLocks noGrp="1"/>
          </p:cNvSpPr>
          <p:nvPr>
            <p:ph type="title"/>
          </p:nvPr>
        </p:nvSpPr>
        <p:spPr bwMode="auto">
          <a:xfrm>
            <a:off x="609600" y="274643"/>
            <a:ext cx="10972800" cy="1143000"/>
          </a:xfrm>
          <a:prstGeom prst="rect">
            <a:avLst/>
          </a:prstGeom>
          <a:noFill/>
          <a:ln w="9525">
            <a:noFill/>
            <a:miter lim="800000"/>
            <a:headEnd/>
            <a:tailEnd/>
          </a:ln>
        </p:spPr>
        <p:txBody>
          <a:bodyPr vert="horz" wrap="square" lIns="91422" tIns="45711" rIns="91422" bIns="45711" numCol="1" anchor="ctr" anchorCtr="0" compatLnSpc="1">
            <a:prstTxWarp prst="textNoShape">
              <a:avLst/>
            </a:prstTxWarp>
          </a:bodyPr>
          <a:lstStyle/>
          <a:p>
            <a:pPr lvl="0"/>
            <a:r>
              <a:rPr lang="en-US" dirty="0"/>
              <a:t>Click to edit Master title style</a:t>
            </a:r>
          </a:p>
        </p:txBody>
      </p:sp>
      <p:sp>
        <p:nvSpPr>
          <p:cNvPr id="1029" name="Text Placeholder 2"/>
          <p:cNvSpPr>
            <a:spLocks noGrp="1"/>
          </p:cNvSpPr>
          <p:nvPr>
            <p:ph type="body" idx="1"/>
          </p:nvPr>
        </p:nvSpPr>
        <p:spPr bwMode="auto">
          <a:xfrm>
            <a:off x="609600" y="1600201"/>
            <a:ext cx="10972800" cy="4525965"/>
          </a:xfrm>
          <a:prstGeom prst="rect">
            <a:avLst/>
          </a:prstGeom>
          <a:noFill/>
          <a:ln w="9525">
            <a:noFill/>
            <a:miter lim="800000"/>
            <a:headEnd/>
            <a:tailEnd/>
          </a:ln>
        </p:spPr>
        <p:txBody>
          <a:bodyPr vert="horz" wrap="square" lIns="91422" tIns="45711" rIns="91422" bIns="45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727200" y="6400800"/>
            <a:ext cx="1219200" cy="457200"/>
          </a:xfrm>
          <a:prstGeom prst="rect">
            <a:avLst/>
          </a:prstGeom>
        </p:spPr>
        <p:txBody>
          <a:bodyPr vert="horz" lIns="91422" tIns="45711" rIns="91422" bIns="45711" rtlCol="0" anchor="ctr"/>
          <a:lstStyle>
            <a:lvl1pPr algn="l" fontAlgn="auto">
              <a:spcBef>
                <a:spcPts val="0"/>
              </a:spcBef>
              <a:spcAft>
                <a:spcPts val="0"/>
              </a:spcAft>
              <a:defRPr sz="1200">
                <a:solidFill>
                  <a:schemeClr val="tx1">
                    <a:tint val="75000"/>
                  </a:schemeClr>
                </a:solidFill>
                <a:latin typeface="+mn-lt"/>
              </a:defRPr>
            </a:lvl1pPr>
          </a:lstStyle>
          <a:p>
            <a:pPr>
              <a:defRPr/>
            </a:pPr>
            <a:fld id="{802D0C5A-9E8D-426C-AB2A-3D588ACFD2D4}" type="datetimeFigureOut">
              <a:rPr lang="en-US"/>
              <a:pPr>
                <a:defRPr/>
              </a:pPr>
              <a:t>12/5/2019</a:t>
            </a:fld>
            <a:endParaRPr lang="en-US" dirty="0"/>
          </a:p>
        </p:txBody>
      </p:sp>
      <p:sp>
        <p:nvSpPr>
          <p:cNvPr id="5" name="Footer Placeholder 4"/>
          <p:cNvSpPr>
            <a:spLocks noGrp="1"/>
          </p:cNvSpPr>
          <p:nvPr>
            <p:ph type="ftr" sz="quarter" idx="3"/>
          </p:nvPr>
        </p:nvSpPr>
        <p:spPr>
          <a:xfrm>
            <a:off x="3048000" y="6400800"/>
            <a:ext cx="3860800" cy="457200"/>
          </a:xfrm>
          <a:prstGeom prst="rect">
            <a:avLst/>
          </a:prstGeom>
        </p:spPr>
        <p:txBody>
          <a:bodyPr vert="horz" lIns="91422" tIns="45711" rIns="91422" bIns="45711"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9347200" y="6400800"/>
            <a:ext cx="2844800" cy="457200"/>
          </a:xfrm>
          <a:prstGeom prst="rect">
            <a:avLst/>
          </a:prstGeom>
        </p:spPr>
        <p:txBody>
          <a:bodyPr vert="horz" lIns="91422" tIns="45711" rIns="91422" bIns="45711" rtlCol="0" anchor="ctr"/>
          <a:lstStyle>
            <a:lvl1pPr algn="r" fontAlgn="auto">
              <a:spcBef>
                <a:spcPts val="0"/>
              </a:spcBef>
              <a:spcAft>
                <a:spcPts val="0"/>
              </a:spcAft>
              <a:defRPr sz="1200">
                <a:solidFill>
                  <a:schemeClr val="tx1">
                    <a:tint val="75000"/>
                  </a:schemeClr>
                </a:solidFill>
                <a:latin typeface="+mn-lt"/>
              </a:defRPr>
            </a:lvl1pPr>
          </a:lstStyle>
          <a:p>
            <a:pPr>
              <a:defRPr/>
            </a:pPr>
            <a:fld id="{61272E16-3591-4AC2-AF2D-C32FF3C880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6" r:id="rId12"/>
  </p:sldLayoutIdLst>
  <p:txStyles>
    <p:titleStyle>
      <a:lvl1pPr algn="l" rtl="0" eaLnBrk="0" fontAlgn="base" hangingPunct="0">
        <a:spcBef>
          <a:spcPct val="0"/>
        </a:spcBef>
        <a:spcAft>
          <a:spcPct val="0"/>
        </a:spcAft>
        <a:defRPr sz="4500" kern="1200">
          <a:solidFill>
            <a:schemeClr val="tx1"/>
          </a:solidFill>
          <a:latin typeface="+mj-lt"/>
          <a:ea typeface="+mj-ea"/>
          <a:cs typeface="+mj-cs"/>
        </a:defRPr>
      </a:lvl1pPr>
      <a:lvl2pPr algn="l" rtl="0" eaLnBrk="0" fontAlgn="base" hangingPunct="0">
        <a:spcBef>
          <a:spcPct val="0"/>
        </a:spcBef>
        <a:spcAft>
          <a:spcPct val="0"/>
        </a:spcAft>
        <a:defRPr sz="4500">
          <a:solidFill>
            <a:schemeClr val="tx1"/>
          </a:solidFill>
          <a:latin typeface="Arial" pitchFamily="34" charset="0"/>
        </a:defRPr>
      </a:lvl2pPr>
      <a:lvl3pPr algn="l" rtl="0" eaLnBrk="0" fontAlgn="base" hangingPunct="0">
        <a:spcBef>
          <a:spcPct val="0"/>
        </a:spcBef>
        <a:spcAft>
          <a:spcPct val="0"/>
        </a:spcAft>
        <a:defRPr sz="4500">
          <a:solidFill>
            <a:schemeClr val="tx1"/>
          </a:solidFill>
          <a:latin typeface="Arial" pitchFamily="34" charset="0"/>
        </a:defRPr>
      </a:lvl3pPr>
      <a:lvl4pPr algn="l" rtl="0" eaLnBrk="0" fontAlgn="base" hangingPunct="0">
        <a:spcBef>
          <a:spcPct val="0"/>
        </a:spcBef>
        <a:spcAft>
          <a:spcPct val="0"/>
        </a:spcAft>
        <a:defRPr sz="4500">
          <a:solidFill>
            <a:schemeClr val="tx1"/>
          </a:solidFill>
          <a:latin typeface="Arial" pitchFamily="34" charset="0"/>
        </a:defRPr>
      </a:lvl4pPr>
      <a:lvl5pPr algn="l" rtl="0" eaLnBrk="0" fontAlgn="base" hangingPunct="0">
        <a:spcBef>
          <a:spcPct val="0"/>
        </a:spcBef>
        <a:spcAft>
          <a:spcPct val="0"/>
        </a:spcAft>
        <a:defRPr sz="4500">
          <a:solidFill>
            <a:schemeClr val="tx1"/>
          </a:solidFill>
          <a:latin typeface="Arial" pitchFamily="34" charset="0"/>
        </a:defRPr>
      </a:lvl5pPr>
      <a:lvl6pPr marL="457113" algn="l" rtl="0" fontAlgn="base">
        <a:spcBef>
          <a:spcPct val="0"/>
        </a:spcBef>
        <a:spcAft>
          <a:spcPct val="0"/>
        </a:spcAft>
        <a:defRPr sz="4500">
          <a:solidFill>
            <a:schemeClr val="tx1"/>
          </a:solidFill>
          <a:latin typeface="Arial" pitchFamily="34" charset="0"/>
        </a:defRPr>
      </a:lvl6pPr>
      <a:lvl7pPr marL="914226" algn="l" rtl="0" fontAlgn="base">
        <a:spcBef>
          <a:spcPct val="0"/>
        </a:spcBef>
        <a:spcAft>
          <a:spcPct val="0"/>
        </a:spcAft>
        <a:defRPr sz="4500">
          <a:solidFill>
            <a:schemeClr val="tx1"/>
          </a:solidFill>
          <a:latin typeface="Arial" pitchFamily="34" charset="0"/>
        </a:defRPr>
      </a:lvl7pPr>
      <a:lvl8pPr marL="1371341" algn="l" rtl="0" fontAlgn="base">
        <a:spcBef>
          <a:spcPct val="0"/>
        </a:spcBef>
        <a:spcAft>
          <a:spcPct val="0"/>
        </a:spcAft>
        <a:defRPr sz="4500">
          <a:solidFill>
            <a:schemeClr val="tx1"/>
          </a:solidFill>
          <a:latin typeface="Arial" pitchFamily="34" charset="0"/>
        </a:defRPr>
      </a:lvl8pPr>
      <a:lvl9pPr marL="1828453" algn="l" rtl="0" fontAlgn="base">
        <a:spcBef>
          <a:spcPct val="0"/>
        </a:spcBef>
        <a:spcAft>
          <a:spcPct val="0"/>
        </a:spcAft>
        <a:defRPr sz="4500">
          <a:solidFill>
            <a:schemeClr val="tx1"/>
          </a:solidFill>
          <a:latin typeface="Arial" pitchFamily="34" charset="0"/>
        </a:defRPr>
      </a:lvl9pPr>
    </p:titleStyle>
    <p:bodyStyle>
      <a:lvl1pPr marL="342835" indent="-342835" algn="l" rtl="0" eaLnBrk="0" fontAlgn="base" hangingPunct="0">
        <a:spcBef>
          <a:spcPct val="20000"/>
        </a:spcBef>
        <a:spcAft>
          <a:spcPct val="0"/>
        </a:spcAft>
        <a:buClr>
          <a:srgbClr val="95B3D7"/>
        </a:buClr>
        <a:buFont typeface="Arial" pitchFamily="34" charset="0"/>
        <a:buChar char="•"/>
        <a:defRPr sz="3100" kern="1200">
          <a:solidFill>
            <a:schemeClr val="tx1"/>
          </a:solidFill>
          <a:latin typeface="+mn-lt"/>
          <a:ea typeface="+mn-ea"/>
          <a:cs typeface="+mn-cs"/>
        </a:defRPr>
      </a:lvl1pPr>
      <a:lvl2pPr marL="742809" indent="-285697"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2pPr>
      <a:lvl3pPr marL="1142784" indent="-228556" algn="l" rtl="0" eaLnBrk="0" fontAlgn="base" hangingPunct="0">
        <a:spcBef>
          <a:spcPct val="20000"/>
        </a:spcBef>
        <a:spcAft>
          <a:spcPct val="0"/>
        </a:spcAft>
        <a:buClr>
          <a:srgbClr val="95B3D7"/>
        </a:buClr>
        <a:buFont typeface="Arial" pitchFamily="34" charset="0"/>
        <a:buChar char="•"/>
        <a:defRPr sz="2300" kern="1200">
          <a:solidFill>
            <a:schemeClr val="tx1"/>
          </a:solidFill>
          <a:latin typeface="+mn-lt"/>
          <a:ea typeface="+mn-ea"/>
          <a:cs typeface="+mn-cs"/>
        </a:defRPr>
      </a:lvl3pPr>
      <a:lvl4pPr marL="1599897" indent="-228556" algn="l" rtl="0" eaLnBrk="0" fontAlgn="base" hangingPunct="0">
        <a:spcBef>
          <a:spcPct val="20000"/>
        </a:spcBef>
        <a:spcAft>
          <a:spcPct val="0"/>
        </a:spcAft>
        <a:buFont typeface="Arial" pitchFamily="34" charset="0"/>
        <a:buChar char="–"/>
        <a:defRPr sz="1900" kern="1200">
          <a:solidFill>
            <a:schemeClr val="tx1"/>
          </a:solidFill>
          <a:latin typeface="+mn-lt"/>
          <a:ea typeface="+mn-ea"/>
          <a:cs typeface="+mn-cs"/>
        </a:defRPr>
      </a:lvl4pPr>
      <a:lvl5pPr marL="2057010" indent="-228556" algn="l" rtl="0" eaLnBrk="0" fontAlgn="base" hangingPunct="0">
        <a:spcBef>
          <a:spcPct val="20000"/>
        </a:spcBef>
        <a:spcAft>
          <a:spcPct val="0"/>
        </a:spcAft>
        <a:buClr>
          <a:srgbClr val="95B3D7"/>
        </a:buClr>
        <a:buFont typeface="Arial" pitchFamily="34" charset="0"/>
        <a:buChar char="»"/>
        <a:defRPr sz="1900" kern="1200">
          <a:solidFill>
            <a:schemeClr val="tx1"/>
          </a:solidFill>
          <a:latin typeface="+mn-lt"/>
          <a:ea typeface="+mn-ea"/>
          <a:cs typeface="+mn-cs"/>
        </a:defRPr>
      </a:lvl5pPr>
      <a:lvl6pPr marL="2514123" indent="-228556" algn="l" defTabSz="914226"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71238" indent="-228556" algn="l" defTabSz="914226"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8351" indent="-228556" algn="l" defTabSz="914226"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5463" indent="-228556" algn="l" defTabSz="914226"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tmp"/><Relationship Id="rId4" Type="http://schemas.openxmlformats.org/officeDocument/2006/relationships/image" Target="../media/image7.tm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0.tmp"/><Relationship Id="rId4" Type="http://schemas.openxmlformats.org/officeDocument/2006/relationships/image" Target="../media/image7.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1.tmp"/><Relationship Id="rId4" Type="http://schemas.openxmlformats.org/officeDocument/2006/relationships/image" Target="../media/image7.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tm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tm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tmp"/></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7.tmp"/><Relationship Id="rId4" Type="http://schemas.openxmlformats.org/officeDocument/2006/relationships/image" Target="../media/image16.tm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tmp"/></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7.tmp"/><Relationship Id="rId4" Type="http://schemas.openxmlformats.org/officeDocument/2006/relationships/image" Target="../media/image16.tmp"/></Relationships>
</file>

<file path=ppt/slides/_rels/slide2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hyperlink" Target="http://www.civil.sog.unc.edu/" TargetMode="External"/><Relationship Id="rId1" Type="http://schemas.openxmlformats.org/officeDocument/2006/relationships/slideLayout" Target="../slideLayouts/slideLayout12.xml"/><Relationship Id="rId4" Type="http://schemas.openxmlformats.org/officeDocument/2006/relationships/image" Target="../media/image19.tmp"/></Relationships>
</file>

<file path=ppt/slides/_rels/slide2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7.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7.tmp"/></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20.xml"/><Relationship Id="rId5" Type="http://schemas.openxmlformats.org/officeDocument/2006/relationships/image" Target="../media/image23.tmp"/><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7.tmp"/></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24.tm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7.tmp"/></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7.tm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image" Target="../media/image5.tmp"/></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25.tmp"/><Relationship Id="rId4" Type="http://schemas.openxmlformats.org/officeDocument/2006/relationships/image" Target="../media/image7.tm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hyperlink" Target="http://www.civil.sog.unc.edu/" TargetMode="External"/><Relationship Id="rId4" Type="http://schemas.openxmlformats.org/officeDocument/2006/relationships/image" Target="../media/image28.tmp"/></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32.jp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5.tmp"/><Relationship Id="rId4" Type="http://schemas.openxmlformats.org/officeDocument/2006/relationships/image" Target="../media/image7.tmp"/></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3.tm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7.tm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tmp"/></Relationships>
</file>

<file path=ppt/slides/_rels/slide50.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36.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36.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55.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38.tmp"/></Relationships>
</file>

<file path=ppt/slides/_rels/slide57.xml.rels><?xml version="1.0" encoding="UTF-8" standalone="yes"?>
<Relationships xmlns="http://schemas.openxmlformats.org/package/2006/relationships"><Relationship Id="rId3" Type="http://schemas.openxmlformats.org/officeDocument/2006/relationships/hyperlink" Target="http://www.civil.sog.unc.edu/" TargetMode="External"/><Relationship Id="rId2" Type="http://schemas.openxmlformats.org/officeDocument/2006/relationships/image" Target="../media/image39.tmp"/><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tmp"/></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41.tmp"/></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sz="4800" dirty="0">
                <a:latin typeface="Calibri" pitchFamily="34" charset="0"/>
                <a:cs typeface="Calibri" pitchFamily="34" charset="0"/>
              </a:rPr>
              <a:t>Rule 9(j): A Special Pleading Requirement with “Teeth”</a:t>
            </a:r>
          </a:p>
        </p:txBody>
      </p:sp>
      <p:sp>
        <p:nvSpPr>
          <p:cNvPr id="3075" name="Subtitle 2"/>
          <p:cNvSpPr>
            <a:spLocks noGrp="1"/>
          </p:cNvSpPr>
          <p:nvPr>
            <p:ph type="subTitle" idx="1"/>
          </p:nvPr>
        </p:nvSpPr>
        <p:spPr>
          <a:xfrm>
            <a:off x="1752600" y="2362200"/>
            <a:ext cx="9067800" cy="1676400"/>
          </a:xfrm>
        </p:spPr>
        <p:txBody>
          <a:bodyPr>
            <a:noAutofit/>
          </a:bodyPr>
          <a:lstStyle/>
          <a:p>
            <a:pPr eaLnBrk="1" hangingPunct="1"/>
            <a:r>
              <a:rPr lang="en-US" sz="2000" dirty="0">
                <a:latin typeface="Calibri" pitchFamily="34" charset="0"/>
                <a:cs typeface="Calibri" pitchFamily="34" charset="0"/>
              </a:rPr>
              <a:t>Ann M. Anderson</a:t>
            </a:r>
          </a:p>
          <a:p>
            <a:pPr eaLnBrk="1" hangingPunct="1"/>
            <a:r>
              <a:rPr lang="en-US" sz="2000" dirty="0">
                <a:latin typeface="Calibri" pitchFamily="34" charset="0"/>
                <a:cs typeface="Calibri" pitchFamily="34" charset="0"/>
              </a:rPr>
              <a:t>School of Government</a:t>
            </a:r>
          </a:p>
          <a:p>
            <a:endParaRPr lang="en-US" sz="2000" dirty="0">
              <a:latin typeface="Calibri" pitchFamily="34" charset="0"/>
              <a:cs typeface="Calibri" pitchFamily="34" charset="0"/>
            </a:endParaRPr>
          </a:p>
          <a:p>
            <a:r>
              <a:rPr lang="en-US" sz="3200" i="1" dirty="0">
                <a:solidFill>
                  <a:srgbClr val="FFFF00"/>
                </a:solidFill>
              </a:rPr>
              <a:t>Appellate Training: New and Emerging Legal Issues</a:t>
            </a:r>
            <a:endParaRPr lang="en-US" sz="2400" i="1" dirty="0">
              <a:solidFill>
                <a:srgbClr val="FFFF00"/>
              </a:solidFill>
              <a:latin typeface="Calibri" pitchFamily="34" charset="0"/>
            </a:endParaRPr>
          </a:p>
          <a:p>
            <a:r>
              <a:rPr lang="en-US" sz="2400" dirty="0">
                <a:latin typeface="Calibri" pitchFamily="34" charset="0"/>
                <a:cs typeface="Calibri" pitchFamily="34" charset="0"/>
              </a:rPr>
              <a:t>Decemb</a:t>
            </a:r>
            <a:r>
              <a:rPr lang="en-US" sz="2800" dirty="0">
                <a:latin typeface="Calibri" pitchFamily="34" charset="0"/>
                <a:cs typeface="Calibri" pitchFamily="34" charset="0"/>
              </a:rPr>
              <a:t>er 5, 2019</a:t>
            </a:r>
            <a:endParaRPr lang="en-US" sz="3600" dirty="0">
              <a:latin typeface="Calibri" pitchFamily="34" charset="0"/>
              <a:cs typeface="Calibri"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E34F-C618-4285-BF2F-C8D3F289A1AB}"/>
              </a:ext>
            </a:extLst>
          </p:cNvPr>
          <p:cNvSpPr>
            <a:spLocks noGrp="1"/>
          </p:cNvSpPr>
          <p:nvPr>
            <p:ph type="title"/>
          </p:nvPr>
        </p:nvSpPr>
        <p:spPr>
          <a:xfrm>
            <a:off x="160018" y="274643"/>
            <a:ext cx="11422382" cy="1143000"/>
          </a:xfrm>
        </p:spPr>
        <p:txBody>
          <a:bodyPr/>
          <a:lstStyle/>
          <a:p>
            <a:r>
              <a:rPr lang="en-US" dirty="0">
                <a:solidFill>
                  <a:schemeClr val="tx2">
                    <a:lumMod val="60000"/>
                    <a:lumOff val="40000"/>
                  </a:schemeClr>
                </a:solidFill>
              </a:rPr>
              <a:t>Rule 9(j)</a:t>
            </a:r>
          </a:p>
        </p:txBody>
      </p:sp>
      <p:pic>
        <p:nvPicPr>
          <p:cNvPr id="5" name="Content Placeholder 4" descr="A screenshot of a cell phone&#10;&#10;Description automatically generated">
            <a:extLst>
              <a:ext uri="{FF2B5EF4-FFF2-40B4-BE49-F238E27FC236}">
                <a16:creationId xmlns:a16="http://schemas.microsoft.com/office/drawing/2014/main" id="{3A9B3558-D1BB-4F6F-A18B-2A97A66FF3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18" y="1283539"/>
            <a:ext cx="11871963" cy="4290921"/>
          </a:xfrm>
          <a:effectLst>
            <a:outerShdw blurRad="63500" sx="102000" sy="102000" algn="ctr" rotWithShape="0">
              <a:prstClr val="black">
                <a:alpha val="40000"/>
              </a:prstClr>
            </a:outerShdw>
          </a:effectLst>
        </p:spPr>
      </p:pic>
      <p:sp>
        <p:nvSpPr>
          <p:cNvPr id="6" name="Rectangle: Rounded Corners 5">
            <a:extLst>
              <a:ext uri="{FF2B5EF4-FFF2-40B4-BE49-F238E27FC236}">
                <a16:creationId xmlns:a16="http://schemas.microsoft.com/office/drawing/2014/main" id="{6D2A5208-E651-414E-B362-741ED5E0F3BE}"/>
              </a:ext>
            </a:extLst>
          </p:cNvPr>
          <p:cNvSpPr/>
          <p:nvPr/>
        </p:nvSpPr>
        <p:spPr>
          <a:xfrm>
            <a:off x="152400" y="4114800"/>
            <a:ext cx="11734800" cy="14596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765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95D2A268-C9FF-47F7-ADBE-B719370A9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40" y="846143"/>
            <a:ext cx="9877003" cy="566351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609600" y="274643"/>
            <a:ext cx="10972800" cy="428625"/>
          </a:xfrm>
        </p:spPr>
        <p:txBody>
          <a:bodyPr/>
          <a:lstStyle/>
          <a:p>
            <a:r>
              <a:rPr lang="en-US" dirty="0">
                <a:solidFill>
                  <a:srgbClr val="0070C0"/>
                </a:solidFill>
              </a:rPr>
              <a:t>Rule 9(j)</a:t>
            </a:r>
          </a:p>
        </p:txBody>
      </p:sp>
      <p:sp>
        <p:nvSpPr>
          <p:cNvPr id="17" name="Rounded Rectangle 3">
            <a:extLst>
              <a:ext uri="{FF2B5EF4-FFF2-40B4-BE49-F238E27FC236}">
                <a16:creationId xmlns:a16="http://schemas.microsoft.com/office/drawing/2014/main" id="{A5002DC1-CF80-4964-B3C8-EB5CD3440FD4}"/>
              </a:ext>
            </a:extLst>
          </p:cNvPr>
          <p:cNvSpPr/>
          <p:nvPr/>
        </p:nvSpPr>
        <p:spPr>
          <a:xfrm>
            <a:off x="8392720" y="2057400"/>
            <a:ext cx="198120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FD323623-BAF5-4389-932C-D99E040FC86A}"/>
              </a:ext>
            </a:extLst>
          </p:cNvPr>
          <p:cNvSpPr/>
          <p:nvPr/>
        </p:nvSpPr>
        <p:spPr>
          <a:xfrm>
            <a:off x="1632940" y="2375770"/>
            <a:ext cx="370106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E194A1A5-7DAE-406C-A079-2A7990917A74}"/>
              </a:ext>
            </a:extLst>
          </p:cNvPr>
          <p:cNvSpPr/>
          <p:nvPr/>
        </p:nvSpPr>
        <p:spPr>
          <a:xfrm>
            <a:off x="6138796" y="2375770"/>
            <a:ext cx="251460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3">
            <a:extLst>
              <a:ext uri="{FF2B5EF4-FFF2-40B4-BE49-F238E27FC236}">
                <a16:creationId xmlns:a16="http://schemas.microsoft.com/office/drawing/2014/main" id="{4C99EF40-CD4A-446E-8843-489C58B3A3DB}"/>
              </a:ext>
            </a:extLst>
          </p:cNvPr>
          <p:cNvSpPr/>
          <p:nvPr/>
        </p:nvSpPr>
        <p:spPr>
          <a:xfrm>
            <a:off x="8701695" y="2363244"/>
            <a:ext cx="168712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
            <a:extLst>
              <a:ext uri="{FF2B5EF4-FFF2-40B4-BE49-F238E27FC236}">
                <a16:creationId xmlns:a16="http://schemas.microsoft.com/office/drawing/2014/main" id="{85F24BD2-7280-4C5D-91C3-2A8981D16183}"/>
              </a:ext>
            </a:extLst>
          </p:cNvPr>
          <p:cNvSpPr/>
          <p:nvPr/>
        </p:nvSpPr>
        <p:spPr>
          <a:xfrm>
            <a:off x="1632939" y="2705633"/>
            <a:ext cx="926043"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3">
            <a:extLst>
              <a:ext uri="{FF2B5EF4-FFF2-40B4-BE49-F238E27FC236}">
                <a16:creationId xmlns:a16="http://schemas.microsoft.com/office/drawing/2014/main" id="{1B3BC21E-237F-4DA0-9ACD-A70E44CB77DE}"/>
              </a:ext>
            </a:extLst>
          </p:cNvPr>
          <p:cNvSpPr/>
          <p:nvPr/>
        </p:nvSpPr>
        <p:spPr>
          <a:xfrm>
            <a:off x="8494712" y="2972322"/>
            <a:ext cx="1792288"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3">
            <a:extLst>
              <a:ext uri="{FF2B5EF4-FFF2-40B4-BE49-F238E27FC236}">
                <a16:creationId xmlns:a16="http://schemas.microsoft.com/office/drawing/2014/main" id="{97877BDD-3AEF-40AC-8B75-7EBDE57D9DE2}"/>
              </a:ext>
            </a:extLst>
          </p:cNvPr>
          <p:cNvSpPr/>
          <p:nvPr/>
        </p:nvSpPr>
        <p:spPr>
          <a:xfrm>
            <a:off x="6489524" y="2681614"/>
            <a:ext cx="3187875"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D7D019D-9C46-4E1A-A7F9-A5A9B7292402}"/>
              </a:ext>
            </a:extLst>
          </p:cNvPr>
          <p:cNvGrpSpPr/>
          <p:nvPr/>
        </p:nvGrpSpPr>
        <p:grpSpPr>
          <a:xfrm>
            <a:off x="632322" y="2653952"/>
            <a:ext cx="4532325" cy="4902091"/>
            <a:chOff x="632322" y="2653952"/>
            <a:chExt cx="4532325" cy="4902091"/>
          </a:xfrm>
        </p:grpSpPr>
        <p:cxnSp>
          <p:nvCxnSpPr>
            <p:cNvPr id="5" name="Straight Arrow Connector 4">
              <a:extLst>
                <a:ext uri="{FF2B5EF4-FFF2-40B4-BE49-F238E27FC236}">
                  <a16:creationId xmlns:a16="http://schemas.microsoft.com/office/drawing/2014/main" id="{7153CF4C-EEBF-4442-86AE-2B79C7F8624E}"/>
                </a:ext>
              </a:extLst>
            </p:cNvPr>
            <p:cNvCxnSpPr>
              <a:cxnSpLocks/>
            </p:cNvCxnSpPr>
            <p:nvPr/>
          </p:nvCxnSpPr>
          <p:spPr>
            <a:xfrm>
              <a:off x="2966338" y="2653952"/>
              <a:ext cx="0" cy="7750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screenshot of a social media post&#10;&#10;Description automatically generated">
              <a:extLst>
                <a:ext uri="{FF2B5EF4-FFF2-40B4-BE49-F238E27FC236}">
                  <a16:creationId xmlns:a16="http://schemas.microsoft.com/office/drawing/2014/main" id="{F748E6E0-A55A-4B1F-BB1A-A4D28D2F59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322" y="3468155"/>
              <a:ext cx="4532325" cy="4087888"/>
            </a:xfrm>
            <a:prstGeom prst="rect">
              <a:avLst/>
            </a:prstGeom>
            <a:effectLst>
              <a:outerShdw blurRad="63500" sx="102000" sy="102000" algn="ctr" rotWithShape="0">
                <a:prstClr val="black">
                  <a:alpha val="40000"/>
                </a:prstClr>
              </a:outerShdw>
            </a:effectLst>
          </p:spPr>
        </p:pic>
      </p:grpSp>
    </p:spTree>
    <p:custDataLst>
      <p:tags r:id="rId1"/>
    </p:custDataLst>
    <p:extLst>
      <p:ext uri="{BB962C8B-B14F-4D97-AF65-F5344CB8AC3E}">
        <p14:creationId xmlns:p14="http://schemas.microsoft.com/office/powerpoint/2010/main" val="175270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95D2A268-C9FF-47F7-ADBE-B719370A9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40" y="846143"/>
            <a:ext cx="9877003" cy="566351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609600" y="274643"/>
            <a:ext cx="10972800" cy="428625"/>
          </a:xfrm>
        </p:spPr>
        <p:txBody>
          <a:bodyPr/>
          <a:lstStyle/>
          <a:p>
            <a:r>
              <a:rPr lang="en-US" dirty="0">
                <a:solidFill>
                  <a:srgbClr val="0070C0"/>
                </a:solidFill>
              </a:rPr>
              <a:t>Rule 9(j)</a:t>
            </a:r>
          </a:p>
        </p:txBody>
      </p:sp>
      <p:sp>
        <p:nvSpPr>
          <p:cNvPr id="17" name="Rounded Rectangle 3">
            <a:extLst>
              <a:ext uri="{FF2B5EF4-FFF2-40B4-BE49-F238E27FC236}">
                <a16:creationId xmlns:a16="http://schemas.microsoft.com/office/drawing/2014/main" id="{A5002DC1-CF80-4964-B3C8-EB5CD3440FD4}"/>
              </a:ext>
            </a:extLst>
          </p:cNvPr>
          <p:cNvSpPr/>
          <p:nvPr/>
        </p:nvSpPr>
        <p:spPr>
          <a:xfrm>
            <a:off x="8392720" y="2057400"/>
            <a:ext cx="198120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FD323623-BAF5-4389-932C-D99E040FC86A}"/>
              </a:ext>
            </a:extLst>
          </p:cNvPr>
          <p:cNvSpPr/>
          <p:nvPr/>
        </p:nvSpPr>
        <p:spPr>
          <a:xfrm>
            <a:off x="1632940" y="2375770"/>
            <a:ext cx="370106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E194A1A5-7DAE-406C-A079-2A7990917A74}"/>
              </a:ext>
            </a:extLst>
          </p:cNvPr>
          <p:cNvSpPr/>
          <p:nvPr/>
        </p:nvSpPr>
        <p:spPr>
          <a:xfrm>
            <a:off x="6138796" y="2375770"/>
            <a:ext cx="251460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3">
            <a:extLst>
              <a:ext uri="{FF2B5EF4-FFF2-40B4-BE49-F238E27FC236}">
                <a16:creationId xmlns:a16="http://schemas.microsoft.com/office/drawing/2014/main" id="{4C99EF40-CD4A-446E-8843-489C58B3A3DB}"/>
              </a:ext>
            </a:extLst>
          </p:cNvPr>
          <p:cNvSpPr/>
          <p:nvPr/>
        </p:nvSpPr>
        <p:spPr>
          <a:xfrm>
            <a:off x="8701695" y="2363244"/>
            <a:ext cx="168712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
            <a:extLst>
              <a:ext uri="{FF2B5EF4-FFF2-40B4-BE49-F238E27FC236}">
                <a16:creationId xmlns:a16="http://schemas.microsoft.com/office/drawing/2014/main" id="{85F24BD2-7280-4C5D-91C3-2A8981D16183}"/>
              </a:ext>
            </a:extLst>
          </p:cNvPr>
          <p:cNvSpPr/>
          <p:nvPr/>
        </p:nvSpPr>
        <p:spPr>
          <a:xfrm>
            <a:off x="1632939" y="2705633"/>
            <a:ext cx="926043"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3">
            <a:extLst>
              <a:ext uri="{FF2B5EF4-FFF2-40B4-BE49-F238E27FC236}">
                <a16:creationId xmlns:a16="http://schemas.microsoft.com/office/drawing/2014/main" id="{1B3BC21E-237F-4DA0-9ACD-A70E44CB77DE}"/>
              </a:ext>
            </a:extLst>
          </p:cNvPr>
          <p:cNvSpPr/>
          <p:nvPr/>
        </p:nvSpPr>
        <p:spPr>
          <a:xfrm>
            <a:off x="8494712" y="2972322"/>
            <a:ext cx="1792288"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3">
            <a:extLst>
              <a:ext uri="{FF2B5EF4-FFF2-40B4-BE49-F238E27FC236}">
                <a16:creationId xmlns:a16="http://schemas.microsoft.com/office/drawing/2014/main" id="{97877BDD-3AEF-40AC-8B75-7EBDE57D9DE2}"/>
              </a:ext>
            </a:extLst>
          </p:cNvPr>
          <p:cNvSpPr/>
          <p:nvPr/>
        </p:nvSpPr>
        <p:spPr>
          <a:xfrm>
            <a:off x="6489524" y="2681614"/>
            <a:ext cx="3187875"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B28F41-2830-4902-B636-106E61C15FE8}"/>
              </a:ext>
            </a:extLst>
          </p:cNvPr>
          <p:cNvGrpSpPr/>
          <p:nvPr/>
        </p:nvGrpSpPr>
        <p:grpSpPr>
          <a:xfrm>
            <a:off x="1066800" y="2972322"/>
            <a:ext cx="7577201" cy="4595168"/>
            <a:chOff x="1066800" y="2972322"/>
            <a:chExt cx="7577201" cy="4595168"/>
          </a:xfrm>
        </p:grpSpPr>
        <p:cxnSp>
          <p:nvCxnSpPr>
            <p:cNvPr id="14" name="Straight Arrow Connector 13">
              <a:extLst>
                <a:ext uri="{FF2B5EF4-FFF2-40B4-BE49-F238E27FC236}">
                  <a16:creationId xmlns:a16="http://schemas.microsoft.com/office/drawing/2014/main" id="{1A706760-DBA6-4DC9-A9C2-8EA17B45094B}"/>
                </a:ext>
              </a:extLst>
            </p:cNvPr>
            <p:cNvCxnSpPr>
              <a:cxnSpLocks/>
            </p:cNvCxnSpPr>
            <p:nvPr/>
          </p:nvCxnSpPr>
          <p:spPr>
            <a:xfrm flipH="1">
              <a:off x="6705600" y="2972322"/>
              <a:ext cx="457200" cy="685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screenshot of a cell phone&#10;&#10;Description automatically generated">
              <a:extLst>
                <a:ext uri="{FF2B5EF4-FFF2-40B4-BE49-F238E27FC236}">
                  <a16:creationId xmlns:a16="http://schemas.microsoft.com/office/drawing/2014/main" id="{8D507B47-A61D-405A-96E1-772CABCADF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2477" y="3703815"/>
              <a:ext cx="7201524" cy="3863675"/>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74CC53BE-4AA8-4887-8537-DDCE1D8C9788}"/>
                </a:ext>
              </a:extLst>
            </p:cNvPr>
            <p:cNvSpPr txBox="1"/>
            <p:nvPr/>
          </p:nvSpPr>
          <p:spPr>
            <a:xfrm rot="21245823">
              <a:off x="1066800" y="4561458"/>
              <a:ext cx="1811160" cy="523220"/>
            </a:xfrm>
            <a:prstGeom prst="rect">
              <a:avLst/>
            </a:prstGeom>
            <a:solidFill>
              <a:schemeClr val="bg1"/>
            </a:solidFill>
          </p:spPr>
          <p:txBody>
            <a:bodyPr wrap="square" rtlCol="0">
              <a:spAutoFit/>
            </a:bodyPr>
            <a:lstStyle/>
            <a:p>
              <a:r>
                <a:rPr lang="en-US" sz="2800" dirty="0"/>
                <a:t>pp. 17-21</a:t>
              </a:r>
            </a:p>
          </p:txBody>
        </p:sp>
      </p:grpSp>
    </p:spTree>
    <p:custDataLst>
      <p:tags r:id="rId1"/>
    </p:custDataLst>
    <p:extLst>
      <p:ext uri="{BB962C8B-B14F-4D97-AF65-F5344CB8AC3E}">
        <p14:creationId xmlns:p14="http://schemas.microsoft.com/office/powerpoint/2010/main" val="142005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95D2A268-C9FF-47F7-ADBE-B719370A9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40" y="846143"/>
            <a:ext cx="9877003" cy="566351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609600" y="274643"/>
            <a:ext cx="10972800" cy="428625"/>
          </a:xfrm>
        </p:spPr>
        <p:txBody>
          <a:bodyPr/>
          <a:lstStyle/>
          <a:p>
            <a:r>
              <a:rPr lang="en-US" dirty="0">
                <a:solidFill>
                  <a:srgbClr val="0070C0"/>
                </a:solidFill>
              </a:rPr>
              <a:t>Rule 9(j)</a:t>
            </a:r>
          </a:p>
        </p:txBody>
      </p:sp>
      <p:sp>
        <p:nvSpPr>
          <p:cNvPr id="17" name="Rounded Rectangle 3">
            <a:extLst>
              <a:ext uri="{FF2B5EF4-FFF2-40B4-BE49-F238E27FC236}">
                <a16:creationId xmlns:a16="http://schemas.microsoft.com/office/drawing/2014/main" id="{A5002DC1-CF80-4964-B3C8-EB5CD3440FD4}"/>
              </a:ext>
            </a:extLst>
          </p:cNvPr>
          <p:cNvSpPr/>
          <p:nvPr/>
        </p:nvSpPr>
        <p:spPr>
          <a:xfrm>
            <a:off x="8392720" y="2057400"/>
            <a:ext cx="198120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FD323623-BAF5-4389-932C-D99E040FC86A}"/>
              </a:ext>
            </a:extLst>
          </p:cNvPr>
          <p:cNvSpPr/>
          <p:nvPr/>
        </p:nvSpPr>
        <p:spPr>
          <a:xfrm>
            <a:off x="1632940" y="2375770"/>
            <a:ext cx="370106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E194A1A5-7DAE-406C-A079-2A7990917A74}"/>
              </a:ext>
            </a:extLst>
          </p:cNvPr>
          <p:cNvSpPr/>
          <p:nvPr/>
        </p:nvSpPr>
        <p:spPr>
          <a:xfrm>
            <a:off x="6138796" y="2375770"/>
            <a:ext cx="251460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3">
            <a:extLst>
              <a:ext uri="{FF2B5EF4-FFF2-40B4-BE49-F238E27FC236}">
                <a16:creationId xmlns:a16="http://schemas.microsoft.com/office/drawing/2014/main" id="{4C99EF40-CD4A-446E-8843-489C58B3A3DB}"/>
              </a:ext>
            </a:extLst>
          </p:cNvPr>
          <p:cNvSpPr/>
          <p:nvPr/>
        </p:nvSpPr>
        <p:spPr>
          <a:xfrm>
            <a:off x="8701695" y="2363244"/>
            <a:ext cx="168712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
            <a:extLst>
              <a:ext uri="{FF2B5EF4-FFF2-40B4-BE49-F238E27FC236}">
                <a16:creationId xmlns:a16="http://schemas.microsoft.com/office/drawing/2014/main" id="{85F24BD2-7280-4C5D-91C3-2A8981D16183}"/>
              </a:ext>
            </a:extLst>
          </p:cNvPr>
          <p:cNvSpPr/>
          <p:nvPr/>
        </p:nvSpPr>
        <p:spPr>
          <a:xfrm>
            <a:off x="1632939" y="2705633"/>
            <a:ext cx="926043"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3">
            <a:extLst>
              <a:ext uri="{FF2B5EF4-FFF2-40B4-BE49-F238E27FC236}">
                <a16:creationId xmlns:a16="http://schemas.microsoft.com/office/drawing/2014/main" id="{1B3BC21E-237F-4DA0-9ACD-A70E44CB77DE}"/>
              </a:ext>
            </a:extLst>
          </p:cNvPr>
          <p:cNvSpPr/>
          <p:nvPr/>
        </p:nvSpPr>
        <p:spPr>
          <a:xfrm>
            <a:off x="8494712" y="2972322"/>
            <a:ext cx="1792288"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3">
            <a:extLst>
              <a:ext uri="{FF2B5EF4-FFF2-40B4-BE49-F238E27FC236}">
                <a16:creationId xmlns:a16="http://schemas.microsoft.com/office/drawing/2014/main" id="{97877BDD-3AEF-40AC-8B75-7EBDE57D9DE2}"/>
              </a:ext>
            </a:extLst>
          </p:cNvPr>
          <p:cNvSpPr/>
          <p:nvPr/>
        </p:nvSpPr>
        <p:spPr>
          <a:xfrm>
            <a:off x="6489524" y="2681614"/>
            <a:ext cx="3187875"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33722B3-0075-4BAF-9EF1-FCC0FBDC0BE6}"/>
              </a:ext>
            </a:extLst>
          </p:cNvPr>
          <p:cNvGrpSpPr/>
          <p:nvPr/>
        </p:nvGrpSpPr>
        <p:grpSpPr>
          <a:xfrm>
            <a:off x="1650206" y="3252592"/>
            <a:ext cx="7376862" cy="5112014"/>
            <a:chOff x="1650206" y="3252592"/>
            <a:chExt cx="7376862" cy="5112014"/>
          </a:xfrm>
        </p:grpSpPr>
        <p:pic>
          <p:nvPicPr>
            <p:cNvPr id="6" name="Picture 5" descr="A screenshot of a cell phone&#10;&#10;Description automatically generated">
              <a:extLst>
                <a:ext uri="{FF2B5EF4-FFF2-40B4-BE49-F238E27FC236}">
                  <a16:creationId xmlns:a16="http://schemas.microsoft.com/office/drawing/2014/main" id="{467EC2BC-2930-4984-B29C-EC110D5838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8434" y="3677900"/>
              <a:ext cx="6835732" cy="4686706"/>
            </a:xfrm>
            <a:prstGeom prst="rect">
              <a:avLst/>
            </a:prstGeom>
            <a:effectLst>
              <a:outerShdw blurRad="63500" sx="102000" sy="102000" algn="ctr" rotWithShape="0">
                <a:prstClr val="black">
                  <a:alpha val="40000"/>
                </a:prstClr>
              </a:outerShdw>
            </a:effectLst>
          </p:spPr>
        </p:pic>
        <p:cxnSp>
          <p:nvCxnSpPr>
            <p:cNvPr id="14" name="Straight Arrow Connector 13">
              <a:extLst>
                <a:ext uri="{FF2B5EF4-FFF2-40B4-BE49-F238E27FC236}">
                  <a16:creationId xmlns:a16="http://schemas.microsoft.com/office/drawing/2014/main" id="{2D56AE52-8E32-48D2-B186-C7737D0F3016}"/>
                </a:ext>
              </a:extLst>
            </p:cNvPr>
            <p:cNvCxnSpPr>
              <a:cxnSpLocks/>
            </p:cNvCxnSpPr>
            <p:nvPr/>
          </p:nvCxnSpPr>
          <p:spPr>
            <a:xfrm flipH="1">
              <a:off x="8428188" y="3252592"/>
              <a:ext cx="598880" cy="5469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0CDE881-CB48-439C-8398-9AC2C556D5E9}"/>
                </a:ext>
              </a:extLst>
            </p:cNvPr>
            <p:cNvSpPr txBox="1"/>
            <p:nvPr/>
          </p:nvSpPr>
          <p:spPr>
            <a:xfrm rot="21245823">
              <a:off x="1650206" y="4528967"/>
              <a:ext cx="1811160" cy="523220"/>
            </a:xfrm>
            <a:prstGeom prst="rect">
              <a:avLst/>
            </a:prstGeom>
            <a:solidFill>
              <a:schemeClr val="bg1"/>
            </a:solidFill>
          </p:spPr>
          <p:txBody>
            <a:bodyPr wrap="square" rtlCol="0">
              <a:spAutoFit/>
            </a:bodyPr>
            <a:lstStyle/>
            <a:p>
              <a:r>
                <a:rPr lang="en-US" sz="2800" dirty="0"/>
                <a:t>pp. 16-17</a:t>
              </a:r>
            </a:p>
          </p:txBody>
        </p:sp>
      </p:grpSp>
    </p:spTree>
    <p:custDataLst>
      <p:tags r:id="rId1"/>
    </p:custDataLst>
    <p:extLst>
      <p:ext uri="{BB962C8B-B14F-4D97-AF65-F5344CB8AC3E}">
        <p14:creationId xmlns:p14="http://schemas.microsoft.com/office/powerpoint/2010/main" val="427104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9289"/>
            <a:ext cx="8229600" cy="4491833"/>
          </a:xfrm>
        </p:spPr>
        <p:txBody>
          <a:bodyPr/>
          <a:lstStyle/>
          <a:p>
            <a:pPr marL="0" indent="0">
              <a:buNone/>
            </a:pPr>
            <a:r>
              <a:rPr lang="en-US" sz="3600" b="1" i="1" dirty="0"/>
              <a:t>“</a:t>
            </a:r>
            <a:r>
              <a:rPr lang="en-US" sz="3600" i="1" dirty="0"/>
              <a:t>[M]edical malpractice complaints have a distinct requirement of expert certification with which plaintiffs must comply. Such complaints will receive strict consideration by the trial judge. </a:t>
            </a:r>
            <a:r>
              <a:rPr lang="en-US" sz="3600" i="1" u="sng" dirty="0"/>
              <a:t>Failure to include the certification</a:t>
            </a:r>
            <a:r>
              <a:rPr lang="en-US" sz="3600" i="1" dirty="0"/>
              <a:t> </a:t>
            </a:r>
            <a:r>
              <a:rPr lang="en-US" sz="3600" b="1" i="1" dirty="0"/>
              <a:t>necessarily</a:t>
            </a:r>
            <a:r>
              <a:rPr lang="en-US" sz="3600" i="1" dirty="0"/>
              <a:t> leads to dismissal</a:t>
            </a:r>
            <a:r>
              <a:rPr lang="en-US" sz="3600" b="1" i="1" dirty="0"/>
              <a:t>.” </a:t>
            </a:r>
          </a:p>
          <a:p>
            <a:pPr marL="0" indent="0" algn="r">
              <a:buNone/>
            </a:pPr>
            <a:endParaRPr lang="en-US" sz="1800" dirty="0"/>
          </a:p>
          <a:p>
            <a:pPr marL="0" indent="0" algn="r">
              <a:buNone/>
            </a:pPr>
            <a:r>
              <a:rPr lang="en-US" dirty="0"/>
              <a:t>-</a:t>
            </a:r>
            <a:r>
              <a:rPr lang="en-US" sz="3200" i="1" dirty="0"/>
              <a:t>NC Supreme Court</a:t>
            </a:r>
            <a:endParaRPr lang="en-US" i="1" dirty="0"/>
          </a:p>
          <a:p>
            <a:endParaRPr lang="en-US" dirty="0"/>
          </a:p>
        </p:txBody>
      </p:sp>
      <p:grpSp>
        <p:nvGrpSpPr>
          <p:cNvPr id="8" name="Group 7"/>
          <p:cNvGrpSpPr/>
          <p:nvPr/>
        </p:nvGrpSpPr>
        <p:grpSpPr>
          <a:xfrm>
            <a:off x="7867650" y="2902803"/>
            <a:ext cx="3943350" cy="830997"/>
            <a:chOff x="-742950" y="3893403"/>
            <a:chExt cx="3943350" cy="830997"/>
          </a:xfrm>
        </p:grpSpPr>
        <p:cxnSp>
          <p:nvCxnSpPr>
            <p:cNvPr id="6" name="Straight Arrow Connector 5"/>
            <p:cNvCxnSpPr>
              <a:cxnSpLocks/>
            </p:cNvCxnSpPr>
            <p:nvPr/>
          </p:nvCxnSpPr>
          <p:spPr>
            <a:xfrm flipV="1">
              <a:off x="-742950" y="4229100"/>
              <a:ext cx="15621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3893403"/>
              <a:ext cx="2438400" cy="830997"/>
            </a:xfrm>
            <a:prstGeom prst="rect">
              <a:avLst/>
            </a:prstGeom>
            <a:noFill/>
            <a:ln>
              <a:solidFill>
                <a:schemeClr val="tx1"/>
              </a:solidFill>
            </a:ln>
          </p:spPr>
          <p:txBody>
            <a:bodyPr wrap="square" rtlCol="0">
              <a:spAutoFit/>
            </a:bodyPr>
            <a:lstStyle/>
            <a:p>
              <a:pPr algn="ctr"/>
              <a:r>
                <a:rPr lang="en-US" sz="2400" b="1" dirty="0">
                  <a:solidFill>
                    <a:srgbClr val="C00000"/>
                  </a:solidFill>
                </a:rPr>
                <a:t>“Facial” Requirement</a:t>
              </a:r>
            </a:p>
          </p:txBody>
        </p:sp>
      </p:grpSp>
    </p:spTree>
    <p:extLst>
      <p:ext uri="{BB962C8B-B14F-4D97-AF65-F5344CB8AC3E}">
        <p14:creationId xmlns:p14="http://schemas.microsoft.com/office/powerpoint/2010/main" val="204939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097B5-907B-42F6-817C-A102F9E117B9}"/>
              </a:ext>
            </a:extLst>
          </p:cNvPr>
          <p:cNvSpPr>
            <a:spLocks noGrp="1"/>
          </p:cNvSpPr>
          <p:nvPr>
            <p:ph idx="1"/>
          </p:nvPr>
        </p:nvSpPr>
        <p:spPr>
          <a:xfrm>
            <a:off x="609600" y="457201"/>
            <a:ext cx="10972800" cy="5668966"/>
          </a:xfrm>
        </p:spPr>
        <p:txBody>
          <a:bodyPr/>
          <a:lstStyle/>
          <a:p>
            <a:pPr marL="0" indent="0">
              <a:buNone/>
            </a:pPr>
            <a:r>
              <a:rPr lang="en-US" sz="4800" dirty="0"/>
              <a:t>What if a plaintiff fails (neglects/forgets) to include a Rule 9(j) certification, or the certification language is defective</a:t>
            </a:r>
          </a:p>
          <a:p>
            <a:pPr marL="0" indent="0">
              <a:buNone/>
            </a:pPr>
            <a:r>
              <a:rPr lang="en-US" sz="4800" dirty="0"/>
              <a:t>…and then the statute of limitations expires?</a:t>
            </a:r>
          </a:p>
          <a:p>
            <a:pPr marL="0" indent="0" algn="ctr">
              <a:buNone/>
            </a:pPr>
            <a:endParaRPr lang="en-US" sz="3200" dirty="0"/>
          </a:p>
          <a:p>
            <a:pPr marL="0" indent="0">
              <a:buNone/>
            </a:pPr>
            <a:r>
              <a:rPr lang="en-US" sz="5400" i="1" dirty="0">
                <a:solidFill>
                  <a:srgbClr val="D636AC"/>
                </a:solidFill>
              </a:rPr>
              <a:t>Can this be corrected?</a:t>
            </a:r>
          </a:p>
        </p:txBody>
      </p:sp>
      <p:sp>
        <p:nvSpPr>
          <p:cNvPr id="4" name="TextBox 3">
            <a:extLst>
              <a:ext uri="{FF2B5EF4-FFF2-40B4-BE49-F238E27FC236}">
                <a16:creationId xmlns:a16="http://schemas.microsoft.com/office/drawing/2014/main" id="{DBFCEB4D-F522-4BFF-A3FF-1AA26E1B484D}"/>
              </a:ext>
            </a:extLst>
          </p:cNvPr>
          <p:cNvSpPr txBox="1"/>
          <p:nvPr/>
        </p:nvSpPr>
        <p:spPr>
          <a:xfrm>
            <a:off x="7010400" y="3817843"/>
            <a:ext cx="4953000" cy="2308324"/>
          </a:xfrm>
          <a:prstGeom prst="rect">
            <a:avLst/>
          </a:prstGeom>
          <a:noFill/>
          <a:ln>
            <a:solidFill>
              <a:schemeClr val="tx1"/>
            </a:solidFill>
          </a:ln>
        </p:spPr>
        <p:txBody>
          <a:bodyPr wrap="square" rtlCol="0">
            <a:spAutoFit/>
          </a:bodyPr>
          <a:lstStyle/>
          <a:p>
            <a:r>
              <a:rPr lang="en-US" sz="4000" dirty="0">
                <a:latin typeface="+mn-lt"/>
              </a:rPr>
              <a:t>Rule 15 amendment?</a:t>
            </a:r>
          </a:p>
          <a:p>
            <a:endParaRPr lang="en-US" sz="2400" dirty="0">
              <a:latin typeface="+mn-lt"/>
            </a:endParaRPr>
          </a:p>
          <a:p>
            <a:r>
              <a:rPr lang="en-US" sz="4000" dirty="0">
                <a:latin typeface="+mn-lt"/>
              </a:rPr>
              <a:t>Rule 41(a) voluntary dismissal/refiling?</a:t>
            </a:r>
          </a:p>
        </p:txBody>
      </p:sp>
      <p:sp>
        <p:nvSpPr>
          <p:cNvPr id="5" name="Star: 5 Points 4">
            <a:extLst>
              <a:ext uri="{FF2B5EF4-FFF2-40B4-BE49-F238E27FC236}">
                <a16:creationId xmlns:a16="http://schemas.microsoft.com/office/drawing/2014/main" id="{819582AF-D441-4D69-AC64-A521B92B851A}"/>
              </a:ext>
            </a:extLst>
          </p:cNvPr>
          <p:cNvSpPr/>
          <p:nvPr/>
        </p:nvSpPr>
        <p:spPr>
          <a:xfrm>
            <a:off x="6248400" y="3657600"/>
            <a:ext cx="990600" cy="838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93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Rule 9(j) before Oct. 1, 2011</a:t>
            </a:r>
          </a:p>
        </p:txBody>
      </p:sp>
      <p:pic>
        <p:nvPicPr>
          <p:cNvPr id="8" name="Picture 7" descr="A screenshot of a cell phone&#10;&#10;Description automatically generated">
            <a:extLst>
              <a:ext uri="{FF2B5EF4-FFF2-40B4-BE49-F238E27FC236}">
                <a16:creationId xmlns:a16="http://schemas.microsoft.com/office/drawing/2014/main" id="{F27EB32A-9AC5-4E37-96E5-401BBCE45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219200"/>
            <a:ext cx="9055100" cy="4724400"/>
          </a:xfrm>
          <a:prstGeom prst="rect">
            <a:avLst/>
          </a:prstGeom>
        </p:spPr>
      </p:pic>
      <p:sp>
        <p:nvSpPr>
          <p:cNvPr id="5" name="Rounded Rectangle 4"/>
          <p:cNvSpPr/>
          <p:nvPr/>
        </p:nvSpPr>
        <p:spPr>
          <a:xfrm>
            <a:off x="6680548" y="3615283"/>
            <a:ext cx="1320452" cy="358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678460" y="2297076"/>
            <a:ext cx="1322540" cy="4387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46918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Rule 9(j) </a:t>
            </a:r>
            <a:r>
              <a:rPr lang="en-US" i="1" dirty="0">
                <a:solidFill>
                  <a:srgbClr val="0070C0"/>
                </a:solidFill>
              </a:rPr>
              <a:t>after</a:t>
            </a:r>
            <a:r>
              <a:rPr lang="en-US" dirty="0">
                <a:solidFill>
                  <a:srgbClr val="0070C0"/>
                </a:solidFill>
              </a:rPr>
              <a:t> Oct. 1, 2011</a:t>
            </a:r>
          </a:p>
        </p:txBody>
      </p:sp>
      <p:pic>
        <p:nvPicPr>
          <p:cNvPr id="8" name="Content Placeholder 7" descr="A screenshot of a cell phone&#10;&#10;Description automatically generated">
            <a:extLst>
              <a:ext uri="{FF2B5EF4-FFF2-40B4-BE49-F238E27FC236}">
                <a16:creationId xmlns:a16="http://schemas.microsoft.com/office/drawing/2014/main" id="{4EAB65E6-55F1-4E6D-AF46-7F3CD7F1975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4000" y="1219200"/>
            <a:ext cx="8915400" cy="5091791"/>
          </a:xfrm>
        </p:spPr>
      </p:pic>
      <p:cxnSp>
        <p:nvCxnSpPr>
          <p:cNvPr id="10" name="Straight Connector 9">
            <a:extLst>
              <a:ext uri="{FF2B5EF4-FFF2-40B4-BE49-F238E27FC236}">
                <a16:creationId xmlns:a16="http://schemas.microsoft.com/office/drawing/2014/main" id="{11D5963E-5477-4FB6-8644-CDE76AEDBD5E}"/>
              </a:ext>
            </a:extLst>
          </p:cNvPr>
          <p:cNvCxnSpPr/>
          <p:nvPr/>
        </p:nvCxnSpPr>
        <p:spPr>
          <a:xfrm>
            <a:off x="7848600" y="2590800"/>
            <a:ext cx="20574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Rounded Rectangle 4">
            <a:extLst>
              <a:ext uri="{FF2B5EF4-FFF2-40B4-BE49-F238E27FC236}">
                <a16:creationId xmlns:a16="http://schemas.microsoft.com/office/drawing/2014/main" id="{225186FB-AE52-4991-BD0C-585CDC02A938}"/>
              </a:ext>
            </a:extLst>
          </p:cNvPr>
          <p:cNvSpPr/>
          <p:nvPr/>
        </p:nvSpPr>
        <p:spPr>
          <a:xfrm>
            <a:off x="6678459" y="3884841"/>
            <a:ext cx="1326716" cy="3513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a:extLst>
              <a:ext uri="{FF2B5EF4-FFF2-40B4-BE49-F238E27FC236}">
                <a16:creationId xmlns:a16="http://schemas.microsoft.com/office/drawing/2014/main" id="{9865235B-8893-4CDB-B14C-2709E3BB4D80}"/>
              </a:ext>
            </a:extLst>
          </p:cNvPr>
          <p:cNvSpPr/>
          <p:nvPr/>
        </p:nvSpPr>
        <p:spPr>
          <a:xfrm>
            <a:off x="6713357" y="2289862"/>
            <a:ext cx="1230303" cy="3364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EB408C0-B8CA-4F09-A46A-E59A1DCBB3BE}"/>
              </a:ext>
            </a:extLst>
          </p:cNvPr>
          <p:cNvCxnSpPr>
            <a:cxnSpLocks/>
          </p:cNvCxnSpPr>
          <p:nvPr/>
        </p:nvCxnSpPr>
        <p:spPr>
          <a:xfrm>
            <a:off x="2209800" y="2844452"/>
            <a:ext cx="779171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A4CD959F-35A3-41D2-8C44-F21B88732D9B}"/>
              </a:ext>
            </a:extLst>
          </p:cNvPr>
          <p:cNvCxnSpPr>
            <a:cxnSpLocks/>
          </p:cNvCxnSpPr>
          <p:nvPr/>
        </p:nvCxnSpPr>
        <p:spPr>
          <a:xfrm>
            <a:off x="2209800" y="3124200"/>
            <a:ext cx="685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21F2F194-6CE5-4EF9-BC78-4320E1406315}"/>
              </a:ext>
            </a:extLst>
          </p:cNvPr>
          <p:cNvCxnSpPr>
            <a:cxnSpLocks/>
          </p:cNvCxnSpPr>
          <p:nvPr/>
        </p:nvCxnSpPr>
        <p:spPr>
          <a:xfrm>
            <a:off x="7848600" y="4173600"/>
            <a:ext cx="215291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8BE50F23-EACF-4D7B-BAC1-589FCD4C03FB}"/>
              </a:ext>
            </a:extLst>
          </p:cNvPr>
          <p:cNvCxnSpPr>
            <a:cxnSpLocks/>
          </p:cNvCxnSpPr>
          <p:nvPr/>
        </p:nvCxnSpPr>
        <p:spPr>
          <a:xfrm>
            <a:off x="2209800" y="4427252"/>
            <a:ext cx="779171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FE517BAD-FF67-4A52-8E30-E8D801307A4D}"/>
              </a:ext>
            </a:extLst>
          </p:cNvPr>
          <p:cNvCxnSpPr>
            <a:cxnSpLocks/>
          </p:cNvCxnSpPr>
          <p:nvPr/>
        </p:nvCxnSpPr>
        <p:spPr>
          <a:xfrm>
            <a:off x="2209800" y="4707000"/>
            <a:ext cx="685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1144644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type="body" idx="1"/>
          </p:nvPr>
        </p:nvSpPr>
        <p:spPr>
          <a:xfrm>
            <a:off x="1981200" y="1719484"/>
            <a:ext cx="8229600" cy="3732392"/>
          </a:xfrm>
        </p:spPr>
        <p:txBody>
          <a:bodyPr/>
          <a:lstStyle/>
          <a:p>
            <a:pPr marL="342900" indent="-342900">
              <a:buNone/>
            </a:pPr>
            <a:r>
              <a:rPr lang="en-US" sz="2400" i="1" dirty="0">
                <a:solidFill>
                  <a:schemeClr val="accent3">
                    <a:lumMod val="75000"/>
                  </a:schemeClr>
                </a:solidFill>
              </a:rPr>
              <a:t>Vaughn v. </a:t>
            </a:r>
            <a:r>
              <a:rPr lang="en-US" sz="2400" i="1" dirty="0" err="1">
                <a:solidFill>
                  <a:schemeClr val="accent3">
                    <a:lumMod val="75000"/>
                  </a:schemeClr>
                </a:solidFill>
              </a:rPr>
              <a:t>Mashburn</a:t>
            </a:r>
            <a:r>
              <a:rPr lang="en-US" sz="2400" i="1" dirty="0">
                <a:solidFill>
                  <a:schemeClr val="accent3">
                    <a:lumMod val="75000"/>
                  </a:schemeClr>
                </a:solidFill>
              </a:rPr>
              <a:t> </a:t>
            </a:r>
            <a:r>
              <a:rPr lang="en-US" sz="2400" dirty="0">
                <a:solidFill>
                  <a:schemeClr val="accent3">
                    <a:lumMod val="75000"/>
                  </a:schemeClr>
                </a:solidFill>
              </a:rPr>
              <a:t>(N.C. App. Dec. 2016; </a:t>
            </a:r>
            <a:r>
              <a:rPr lang="en-US" sz="2400" b="1" dirty="0">
                <a:solidFill>
                  <a:schemeClr val="accent3">
                    <a:lumMod val="75000"/>
                  </a:schemeClr>
                </a:solidFill>
              </a:rPr>
              <a:t>N.C.</a:t>
            </a:r>
            <a:r>
              <a:rPr lang="en-US" sz="2400" dirty="0">
                <a:solidFill>
                  <a:schemeClr val="accent3">
                    <a:lumMod val="75000"/>
                  </a:schemeClr>
                </a:solidFill>
              </a:rPr>
              <a:t> 2018))</a:t>
            </a:r>
          </a:p>
          <a:p>
            <a:pPr marL="342900" indent="-342900">
              <a:buNone/>
            </a:pPr>
            <a:endParaRPr lang="en-US" sz="1800" dirty="0">
              <a:solidFill>
                <a:schemeClr val="accent3">
                  <a:lumMod val="75000"/>
                </a:schemeClr>
              </a:solidFill>
            </a:endParaRPr>
          </a:p>
          <a:p>
            <a:pPr marL="342900" indent="-342900">
              <a:buNone/>
            </a:pPr>
            <a:endParaRPr lang="en-US" sz="1800" dirty="0">
              <a:solidFill>
                <a:schemeClr val="accent3">
                  <a:lumMod val="75000"/>
                </a:schemeClr>
              </a:solidFill>
            </a:endParaRPr>
          </a:p>
          <a:p>
            <a:pPr marL="0" indent="0">
              <a:buNone/>
            </a:pPr>
            <a:r>
              <a:rPr lang="en-US" sz="1800" dirty="0">
                <a:solidFill>
                  <a:schemeClr val="accent3">
                    <a:lumMod val="75000"/>
                  </a:schemeClr>
                </a:solidFill>
              </a:rPr>
              <a:t> </a:t>
            </a:r>
            <a:endParaRPr lang="en-US" sz="3300" dirty="0"/>
          </a:p>
        </p:txBody>
      </p:sp>
      <p:sp>
        <p:nvSpPr>
          <p:cNvPr id="13" name="TextBox 12"/>
          <p:cNvSpPr txBox="1"/>
          <p:nvPr/>
        </p:nvSpPr>
        <p:spPr>
          <a:xfrm>
            <a:off x="3345053" y="2618558"/>
            <a:ext cx="1257300" cy="1246495"/>
          </a:xfrm>
          <a:prstGeom prst="rect">
            <a:avLst/>
          </a:prstGeom>
          <a:noFill/>
        </p:spPr>
        <p:txBody>
          <a:bodyPr wrap="square" rtlCol="0">
            <a:spAutoFit/>
          </a:bodyPr>
          <a:lstStyle/>
          <a:p>
            <a:pPr algn="ctr"/>
            <a:r>
              <a:rPr lang="en-US" sz="1500" dirty="0">
                <a:latin typeface="+mn-lt"/>
              </a:rPr>
              <a:t>Plaintiff obtained Rule 9(j) review from expert</a:t>
            </a:r>
          </a:p>
        </p:txBody>
      </p:sp>
      <p:sp>
        <p:nvSpPr>
          <p:cNvPr id="15" name="TextBox 14"/>
          <p:cNvSpPr txBox="1"/>
          <p:nvPr/>
        </p:nvSpPr>
        <p:spPr>
          <a:xfrm>
            <a:off x="7222876" y="2523228"/>
            <a:ext cx="1667510" cy="1246495"/>
          </a:xfrm>
          <a:prstGeom prst="rect">
            <a:avLst/>
          </a:prstGeom>
          <a:noFill/>
        </p:spPr>
        <p:txBody>
          <a:bodyPr wrap="square" rtlCol="0">
            <a:spAutoFit/>
          </a:bodyPr>
          <a:lstStyle/>
          <a:p>
            <a:pPr algn="ctr"/>
            <a:r>
              <a:rPr lang="en-US" sz="1500" dirty="0">
                <a:latin typeface="+mn-lt"/>
              </a:rPr>
              <a:t>Motion to amend denied as “futile” because s/</a:t>
            </a:r>
            <a:r>
              <a:rPr lang="en-US" sz="1500" dirty="0" err="1">
                <a:latin typeface="+mn-lt"/>
              </a:rPr>
              <a:t>lim</a:t>
            </a:r>
            <a:r>
              <a:rPr lang="en-US" sz="1500" dirty="0">
                <a:latin typeface="+mn-lt"/>
              </a:rPr>
              <a:t> had expired.</a:t>
            </a:r>
          </a:p>
          <a:p>
            <a:pPr algn="ctr"/>
            <a:r>
              <a:rPr lang="en-US" sz="1500" dirty="0">
                <a:latin typeface="+mn-lt"/>
              </a:rPr>
              <a:t>Case dismissed. </a:t>
            </a:r>
          </a:p>
        </p:txBody>
      </p:sp>
      <p:grpSp>
        <p:nvGrpSpPr>
          <p:cNvPr id="29" name="Group 28"/>
          <p:cNvGrpSpPr/>
          <p:nvPr/>
        </p:nvGrpSpPr>
        <p:grpSpPr>
          <a:xfrm>
            <a:off x="3306606" y="3757523"/>
            <a:ext cx="5578788" cy="354059"/>
            <a:chOff x="1066800" y="3795121"/>
            <a:chExt cx="6781800" cy="472079"/>
          </a:xfrm>
        </p:grpSpPr>
        <p:cxnSp>
          <p:nvCxnSpPr>
            <p:cNvPr id="5" name="Straight Arrow Connector 4"/>
            <p:cNvCxnSpPr/>
            <p:nvPr/>
          </p:nvCxnSpPr>
          <p:spPr>
            <a:xfrm>
              <a:off x="1066800" y="4267200"/>
              <a:ext cx="6781800" cy="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61645" y="3795122"/>
              <a:ext cx="0" cy="47207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805069" y="3795121"/>
              <a:ext cx="0" cy="47207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944710" y="3838038"/>
              <a:ext cx="0" cy="42916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5866651" y="2310562"/>
            <a:ext cx="1172431" cy="1477328"/>
          </a:xfrm>
          <a:prstGeom prst="rect">
            <a:avLst/>
          </a:prstGeom>
          <a:noFill/>
        </p:spPr>
        <p:txBody>
          <a:bodyPr wrap="square" rtlCol="0">
            <a:spAutoFit/>
          </a:bodyPr>
          <a:lstStyle/>
          <a:p>
            <a:pPr algn="ctr"/>
            <a:r>
              <a:rPr lang="en-US" sz="1500" dirty="0">
                <a:latin typeface="+mn-lt"/>
              </a:rPr>
              <a:t>Plaintiff moves to amend to correct Rule 9(j) language</a:t>
            </a:r>
          </a:p>
        </p:txBody>
      </p:sp>
      <p:cxnSp>
        <p:nvCxnSpPr>
          <p:cNvPr id="21" name="Straight Arrow Connector 20"/>
          <p:cNvCxnSpPr/>
          <p:nvPr/>
        </p:nvCxnSpPr>
        <p:spPr>
          <a:xfrm flipV="1">
            <a:off x="5238750" y="3751177"/>
            <a:ext cx="0" cy="354059"/>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980" y="2516884"/>
            <a:ext cx="1371600" cy="1246495"/>
          </a:xfrm>
          <a:prstGeom prst="rect">
            <a:avLst/>
          </a:prstGeom>
          <a:noFill/>
        </p:spPr>
        <p:txBody>
          <a:bodyPr wrap="square" rtlCol="0">
            <a:spAutoFit/>
          </a:bodyPr>
          <a:lstStyle/>
          <a:p>
            <a:pPr algn="ctr"/>
            <a:r>
              <a:rPr lang="en-US" sz="1500" dirty="0">
                <a:latin typeface="+mn-lt"/>
              </a:rPr>
              <a:t>Plaintiff files</a:t>
            </a:r>
          </a:p>
          <a:p>
            <a:pPr algn="ctr"/>
            <a:r>
              <a:rPr lang="en-US" sz="1500" dirty="0">
                <a:latin typeface="+mn-lt"/>
              </a:rPr>
              <a:t>med mal complaint –  Rule 9(j) cert, </a:t>
            </a:r>
            <a:r>
              <a:rPr lang="en-US" sz="1500" i="1" dirty="0">
                <a:latin typeface="+mn-lt"/>
              </a:rPr>
              <a:t>but defective </a:t>
            </a:r>
          </a:p>
        </p:txBody>
      </p:sp>
      <p:cxnSp>
        <p:nvCxnSpPr>
          <p:cNvPr id="30" name="Straight Arrow Connector 29"/>
          <p:cNvCxnSpPr/>
          <p:nvPr/>
        </p:nvCxnSpPr>
        <p:spPr>
          <a:xfrm>
            <a:off x="5524500" y="4105235"/>
            <a:ext cx="0" cy="40987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38700" y="4480553"/>
            <a:ext cx="1371600" cy="784830"/>
          </a:xfrm>
          <a:prstGeom prst="rect">
            <a:avLst/>
          </a:prstGeom>
          <a:noFill/>
        </p:spPr>
        <p:txBody>
          <a:bodyPr wrap="square" rtlCol="0">
            <a:spAutoFit/>
          </a:bodyPr>
          <a:lstStyle/>
          <a:p>
            <a:pPr algn="ctr"/>
            <a:r>
              <a:rPr lang="en-US" sz="1500" dirty="0">
                <a:latin typeface="+mj-lt"/>
              </a:rPr>
              <a:t>Statute of limitations expires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3837" y="2613114"/>
            <a:ext cx="632824" cy="942755"/>
          </a:xfrm>
          <a:prstGeom prst="rect">
            <a:avLst/>
          </a:prstGeom>
        </p:spPr>
      </p:pic>
      <p:grpSp>
        <p:nvGrpSpPr>
          <p:cNvPr id="32" name="Group 31"/>
          <p:cNvGrpSpPr/>
          <p:nvPr/>
        </p:nvGrpSpPr>
        <p:grpSpPr>
          <a:xfrm>
            <a:off x="6724967" y="2201853"/>
            <a:ext cx="2691938" cy="3190416"/>
            <a:chOff x="5159834" y="1759013"/>
            <a:chExt cx="3180693" cy="4006289"/>
          </a:xfrm>
        </p:grpSpPr>
        <p:sp>
          <p:nvSpPr>
            <p:cNvPr id="33" name="Oval 32"/>
            <p:cNvSpPr/>
            <p:nvPr/>
          </p:nvSpPr>
          <p:spPr>
            <a:xfrm>
              <a:off x="5530980" y="1759013"/>
              <a:ext cx="2438400" cy="23876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159834" y="4663825"/>
              <a:ext cx="3180693" cy="1101477"/>
            </a:xfrm>
            <a:prstGeom prst="rect">
              <a:avLst/>
            </a:prstGeom>
            <a:noFill/>
            <a:ln>
              <a:solidFill>
                <a:srgbClr val="C00000"/>
              </a:solidFill>
            </a:ln>
          </p:spPr>
          <p:txBody>
            <a:bodyPr wrap="square" rtlCol="0">
              <a:spAutoFit/>
            </a:bodyPr>
            <a:lstStyle/>
            <a:p>
              <a:pPr algn="ctr"/>
              <a:r>
                <a:rPr lang="en-US" sz="2100" dirty="0">
                  <a:solidFill>
                    <a:srgbClr val="C00000"/>
                  </a:solidFill>
                  <a:latin typeface="+mn-lt"/>
                </a:rPr>
                <a:t>Affirmed.</a:t>
              </a:r>
            </a:p>
            <a:p>
              <a:pPr algn="ctr"/>
              <a:r>
                <a:rPr lang="en-US" sz="1500" dirty="0">
                  <a:solidFill>
                    <a:srgbClr val="C00000"/>
                  </a:solidFill>
                  <a:latin typeface="+mn-lt"/>
                </a:rPr>
                <a:t>Based on </a:t>
              </a:r>
              <a:r>
                <a:rPr lang="en-US" sz="1500" i="1" dirty="0" err="1">
                  <a:solidFill>
                    <a:srgbClr val="C00000"/>
                  </a:solidFill>
                  <a:latin typeface="+mn-lt"/>
                </a:rPr>
                <a:t>Fintchre</a:t>
              </a:r>
              <a:r>
                <a:rPr lang="en-US" sz="1500" dirty="0">
                  <a:solidFill>
                    <a:srgbClr val="C00000"/>
                  </a:solidFill>
                  <a:latin typeface="+mn-lt"/>
                </a:rPr>
                <a:t> (2016), </a:t>
              </a:r>
              <a:r>
                <a:rPr lang="en-US" sz="1500" i="1" dirty="0">
                  <a:solidFill>
                    <a:srgbClr val="C00000"/>
                  </a:solidFill>
                  <a:latin typeface="+mn-lt"/>
                </a:rPr>
                <a:t>Alston</a:t>
              </a:r>
              <a:r>
                <a:rPr lang="en-US" sz="1500" dirty="0">
                  <a:solidFill>
                    <a:srgbClr val="C00000"/>
                  </a:solidFill>
                  <a:latin typeface="+mn-lt"/>
                </a:rPr>
                <a:t> (2016), </a:t>
              </a:r>
              <a:r>
                <a:rPr lang="en-US" sz="1500" i="1" dirty="0">
                  <a:solidFill>
                    <a:srgbClr val="C00000"/>
                  </a:solidFill>
                  <a:latin typeface="+mn-lt"/>
                </a:rPr>
                <a:t>Keith</a:t>
              </a:r>
              <a:r>
                <a:rPr lang="en-US" sz="1500" dirty="0">
                  <a:solidFill>
                    <a:srgbClr val="C00000"/>
                  </a:solidFill>
                  <a:latin typeface="+mn-lt"/>
                </a:rPr>
                <a:t> (1998) </a:t>
              </a:r>
            </a:p>
          </p:txBody>
        </p:sp>
      </p:grpSp>
      <p:sp>
        <p:nvSpPr>
          <p:cNvPr id="2" name="Title 1">
            <a:extLst>
              <a:ext uri="{FF2B5EF4-FFF2-40B4-BE49-F238E27FC236}">
                <a16:creationId xmlns:a16="http://schemas.microsoft.com/office/drawing/2014/main" id="{EF802B63-72D7-4148-9071-8FE84A9E81D3}"/>
              </a:ext>
            </a:extLst>
          </p:cNvPr>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310081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2" grpId="0"/>
      <p:bldP spid="23"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8450" y="1943101"/>
            <a:ext cx="6457950" cy="3508772"/>
          </a:xfrm>
        </p:spPr>
        <p:txBody>
          <a:bodyPr/>
          <a:lstStyle/>
          <a:p>
            <a:pPr marL="0" indent="0">
              <a:buNone/>
            </a:pPr>
            <a:endParaRPr lang="en-US" sz="2100" dirty="0"/>
          </a:p>
          <a:p>
            <a:pPr>
              <a:buNone/>
            </a:pPr>
            <a:endParaRPr lang="en-US" sz="2100"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31787">
            <a:off x="1236317" y="277873"/>
            <a:ext cx="9369073" cy="6302255"/>
          </a:xfrm>
          <a:prstGeom prst="rect">
            <a:avLst/>
          </a:prstGeom>
          <a:effectLst>
            <a:outerShdw blurRad="88900" dist="38100" sx="102000" sy="102000" algn="ctr" rotWithShape="0">
              <a:prstClr val="black">
                <a:alpha val="40000"/>
              </a:prstClr>
            </a:outerShdw>
          </a:effectLst>
        </p:spPr>
      </p:pic>
      <p:sp>
        <p:nvSpPr>
          <p:cNvPr id="5" name="Rounded Rectangle 4"/>
          <p:cNvSpPr/>
          <p:nvPr/>
        </p:nvSpPr>
        <p:spPr>
          <a:xfrm rot="21344026">
            <a:off x="1701631" y="3980000"/>
            <a:ext cx="8850539" cy="20734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endParaRPr lang="en-US" dirty="0"/>
          </a:p>
        </p:txBody>
      </p:sp>
    </p:spTree>
    <p:custDataLst>
      <p:tags r:id="rId1"/>
    </p:custDataLst>
    <p:extLst>
      <p:ext uri="{BB962C8B-B14F-4D97-AF65-F5344CB8AC3E}">
        <p14:creationId xmlns:p14="http://schemas.microsoft.com/office/powerpoint/2010/main" val="324375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09C1-1AFC-431A-94A2-62A0A36D9218}"/>
              </a:ext>
            </a:extLst>
          </p:cNvPr>
          <p:cNvSpPr>
            <a:spLocks noGrp="1"/>
          </p:cNvSpPr>
          <p:nvPr>
            <p:ph type="title"/>
          </p:nvPr>
        </p:nvSpPr>
        <p:spPr/>
        <p:txBody>
          <a:bodyPr/>
          <a:lstStyle/>
          <a:p>
            <a:endParaRPr lang="en-US"/>
          </a:p>
        </p:txBody>
      </p:sp>
      <p:pic>
        <p:nvPicPr>
          <p:cNvPr id="5" name="Content Placeholder 4" descr="A screenshot of a social media post&#10;&#10;Description automatically generated">
            <a:extLst>
              <a:ext uri="{FF2B5EF4-FFF2-40B4-BE49-F238E27FC236}">
                <a16:creationId xmlns:a16="http://schemas.microsoft.com/office/drawing/2014/main" id="{93213370-D64B-4C2C-850C-25CB9B4110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523917"/>
            <a:ext cx="8536097" cy="6334083"/>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55890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8450" y="1943101"/>
            <a:ext cx="6457950" cy="3508772"/>
          </a:xfrm>
        </p:spPr>
        <p:txBody>
          <a:bodyPr/>
          <a:lstStyle/>
          <a:p>
            <a:pPr marL="0" indent="0">
              <a:buNone/>
            </a:pPr>
            <a:endParaRPr lang="en-US" sz="2100" dirty="0"/>
          </a:p>
          <a:p>
            <a:pPr>
              <a:buNone/>
            </a:pPr>
            <a:endParaRPr lang="en-US" sz="2100"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525" y="647874"/>
            <a:ext cx="3809999" cy="2355407"/>
          </a:xfrm>
          <a:prstGeom prst="rect">
            <a:avLst/>
          </a:prstGeom>
          <a:effectLst>
            <a:outerShdw blurRad="63500" sx="102000" sy="102000" algn="ctr" rotWithShape="0">
              <a:prstClr val="black">
                <a:alpha val="40000"/>
              </a:prstClr>
            </a:outerShdw>
          </a:effectLst>
        </p:spPr>
      </p:pic>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19687">
            <a:off x="785784" y="832201"/>
            <a:ext cx="7129368" cy="4617036"/>
          </a:xfrm>
          <a:prstGeom prst="rect">
            <a:avLst/>
          </a:prstGeom>
          <a:effectLst>
            <a:outerShdw blurRad="63500" sx="102000" sy="102000" algn="ctr" rotWithShape="0">
              <a:prstClr val="black">
                <a:alpha val="40000"/>
              </a:prstClr>
            </a:outerShdw>
          </a:effectLst>
        </p:spPr>
      </p:pic>
      <p:sp>
        <p:nvSpPr>
          <p:cNvPr id="6" name="TextBox 5"/>
          <p:cNvSpPr txBox="1"/>
          <p:nvPr/>
        </p:nvSpPr>
        <p:spPr>
          <a:xfrm>
            <a:off x="1920980" y="1671432"/>
            <a:ext cx="7791450" cy="4637039"/>
          </a:xfrm>
          <a:prstGeom prst="rect">
            <a:avLst/>
          </a:prstGeom>
          <a:solidFill>
            <a:schemeClr val="bg2"/>
          </a:solidFill>
          <a:effectLst>
            <a:outerShdw blurRad="101600" sx="102000" sy="102000" algn="ctr" rotWithShape="0">
              <a:prstClr val="black">
                <a:alpha val="40000"/>
              </a:prstClr>
            </a:outerShdw>
          </a:effectLst>
        </p:spPr>
        <p:txBody>
          <a:bodyPr wrap="square" rtlCol="0">
            <a:spAutoFit/>
          </a:bodyPr>
          <a:lstStyle/>
          <a:p>
            <a:pPr>
              <a:lnSpc>
                <a:spcPct val="150000"/>
              </a:lnSpc>
              <a:spcBef>
                <a:spcPts val="0"/>
              </a:spcBef>
              <a:spcAft>
                <a:spcPts val="450"/>
              </a:spcAft>
            </a:pPr>
            <a:r>
              <a:rPr lang="en-US" sz="2100" b="1" dirty="0">
                <a:solidFill>
                  <a:srgbClr val="FF0000"/>
                </a:solidFill>
              </a:rPr>
              <a:t>REVERSED</a:t>
            </a:r>
            <a:r>
              <a:rPr lang="en-US" sz="2100" b="1" dirty="0"/>
              <a:t> </a:t>
            </a:r>
          </a:p>
          <a:p>
            <a:pPr>
              <a:lnSpc>
                <a:spcPct val="150000"/>
              </a:lnSpc>
              <a:spcBef>
                <a:spcPts val="0"/>
              </a:spcBef>
              <a:spcAft>
                <a:spcPts val="450"/>
              </a:spcAft>
            </a:pPr>
            <a:r>
              <a:rPr lang="en-US" sz="3600" i="1" dirty="0">
                <a:latin typeface="+mn-lt"/>
              </a:rPr>
              <a:t>“…</a:t>
            </a:r>
            <a:r>
              <a:rPr lang="en-US" sz="2800" i="1" dirty="0">
                <a:latin typeface="+mn-lt"/>
              </a:rPr>
              <a:t>a plaintiff…may file an amended complaint under Rule 15(a) to cure a defect in a Rule 9(j) certification when the expert review and certification occurred before the filing of the original complaint…[and]…such an amended complaint may relate back under Rule 15(c)</a:t>
            </a:r>
            <a:r>
              <a:rPr lang="en-US" sz="2800" dirty="0">
                <a:latin typeface="+mn-lt"/>
              </a:rPr>
              <a:t>”</a:t>
            </a:r>
            <a:endParaRPr lang="en-US" sz="3200" i="1" dirty="0">
              <a:latin typeface="+mn-lt"/>
            </a:endParaRPr>
          </a:p>
        </p:txBody>
      </p:sp>
    </p:spTree>
    <p:custDataLst>
      <p:tags r:id="rId1"/>
    </p:custDataLst>
    <p:extLst>
      <p:ext uri="{BB962C8B-B14F-4D97-AF65-F5344CB8AC3E}">
        <p14:creationId xmlns:p14="http://schemas.microsoft.com/office/powerpoint/2010/main" val="191034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8450" y="1943101"/>
            <a:ext cx="6457950" cy="3508772"/>
          </a:xfrm>
        </p:spPr>
        <p:txBody>
          <a:bodyPr/>
          <a:lstStyle/>
          <a:p>
            <a:pPr marL="0" indent="0">
              <a:buNone/>
            </a:pPr>
            <a:endParaRPr lang="en-US" sz="2100" dirty="0"/>
          </a:p>
          <a:p>
            <a:pPr>
              <a:buNone/>
            </a:pPr>
            <a:endParaRPr lang="en-US" sz="2100"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228423"/>
            <a:ext cx="3809999" cy="2355407"/>
          </a:xfrm>
          <a:prstGeom prst="rect">
            <a:avLst/>
          </a:prstGeom>
          <a:effectLst>
            <a:outerShdw blurRad="63500" sx="102000" sy="102000" algn="ctr" rotWithShape="0">
              <a:prstClr val="black">
                <a:alpha val="40000"/>
              </a:prstClr>
            </a:outerShdw>
          </a:effectLst>
        </p:spPr>
      </p:pic>
      <p:sp>
        <p:nvSpPr>
          <p:cNvPr id="6" name="TextBox 5"/>
          <p:cNvSpPr txBox="1"/>
          <p:nvPr/>
        </p:nvSpPr>
        <p:spPr>
          <a:xfrm>
            <a:off x="762000" y="762000"/>
            <a:ext cx="8305800" cy="5575052"/>
          </a:xfrm>
          <a:prstGeom prst="rect">
            <a:avLst/>
          </a:prstGeom>
          <a:solidFill>
            <a:schemeClr val="bg2"/>
          </a:solidFill>
          <a:effectLst>
            <a:outerShdw blurRad="101600" sx="102000" sy="102000" algn="ctr" rotWithShape="0">
              <a:prstClr val="black">
                <a:alpha val="40000"/>
              </a:prstClr>
            </a:outerShdw>
          </a:effectLst>
        </p:spPr>
        <p:txBody>
          <a:bodyPr wrap="square" rtlCol="0">
            <a:spAutoFit/>
          </a:bodyPr>
          <a:lstStyle/>
          <a:p>
            <a:pPr>
              <a:lnSpc>
                <a:spcPct val="150000"/>
              </a:lnSpc>
              <a:spcBef>
                <a:spcPts val="0"/>
              </a:spcBef>
              <a:spcAft>
                <a:spcPts val="450"/>
              </a:spcAft>
            </a:pPr>
            <a:r>
              <a:rPr lang="en-US" sz="2400" dirty="0">
                <a:latin typeface="+mn-lt"/>
              </a:rPr>
              <a:t>“We again emphasize that…the expert review required by Rule 9(j) must occur </a:t>
            </a:r>
            <a:r>
              <a:rPr lang="en-US" sz="2400" b="1" i="1" dirty="0">
                <a:latin typeface="+mn-lt"/>
              </a:rPr>
              <a:t>before the filing of the original complaint.</a:t>
            </a:r>
            <a:r>
              <a:rPr lang="en-US" sz="2400" dirty="0">
                <a:latin typeface="+mn-lt"/>
              </a:rPr>
              <a:t> …But when a plaintiff prior to filing has procured an expert who meets the appropriate qualifications and, after reviewing the medical care and available records, is willing to testify that the medical care at issue fell below the standard of care, dismissing an amended complaint would not prevent frivolous lawsuits. Further, dismissal under these circumstances would contravene the principle ‘</a:t>
            </a:r>
            <a:r>
              <a:rPr lang="en-US" sz="2400" b="1" i="1" dirty="0">
                <a:latin typeface="+mn-lt"/>
              </a:rPr>
              <a:t>that decisions be had on the merits and not avoided on the basis of mere technicalities</a:t>
            </a:r>
            <a:r>
              <a:rPr lang="en-US" sz="2400" dirty="0">
                <a:latin typeface="+mn-lt"/>
              </a:rPr>
              <a:t>.” (emphasis added)</a:t>
            </a:r>
          </a:p>
        </p:txBody>
      </p:sp>
    </p:spTree>
    <p:custDataLst>
      <p:tags r:id="rId1"/>
    </p:custDataLst>
    <p:extLst>
      <p:ext uri="{BB962C8B-B14F-4D97-AF65-F5344CB8AC3E}">
        <p14:creationId xmlns:p14="http://schemas.microsoft.com/office/powerpoint/2010/main" val="243554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8450" y="1943101"/>
            <a:ext cx="6457950" cy="3508772"/>
          </a:xfrm>
        </p:spPr>
        <p:txBody>
          <a:bodyPr/>
          <a:lstStyle/>
          <a:p>
            <a:pPr marL="0" indent="0">
              <a:buNone/>
            </a:pPr>
            <a:endParaRPr lang="en-US" sz="2100" dirty="0"/>
          </a:p>
          <a:p>
            <a:pPr>
              <a:buNone/>
            </a:pPr>
            <a:endParaRPr lang="en-US" sz="2100"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525" y="647874"/>
            <a:ext cx="3809999" cy="2355407"/>
          </a:xfrm>
          <a:prstGeom prst="rect">
            <a:avLst/>
          </a:prstGeom>
          <a:effectLst>
            <a:outerShdw blurRad="63500" sx="102000" sy="102000" algn="ctr" rotWithShape="0">
              <a:prstClr val="black">
                <a:alpha val="40000"/>
              </a:prstClr>
            </a:outerShdw>
          </a:effectLst>
        </p:spPr>
      </p:pic>
      <p:grpSp>
        <p:nvGrpSpPr>
          <p:cNvPr id="9" name="Group 8"/>
          <p:cNvGrpSpPr/>
          <p:nvPr/>
        </p:nvGrpSpPr>
        <p:grpSpPr>
          <a:xfrm>
            <a:off x="785784" y="832201"/>
            <a:ext cx="7129368" cy="4617036"/>
            <a:chOff x="-993315" y="-14504"/>
            <a:chExt cx="9505824" cy="6156048"/>
          </a:xfrm>
        </p:grpSpPr>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19687">
              <a:off x="-993315" y="-14504"/>
              <a:ext cx="9505824" cy="6156048"/>
            </a:xfrm>
            <a:prstGeom prst="rect">
              <a:avLst/>
            </a:prstGeom>
            <a:effectLst>
              <a:outerShdw blurRad="63500" sx="102000" sy="102000" algn="ctr" rotWithShape="0">
                <a:prstClr val="black">
                  <a:alpha val="40000"/>
                </a:prstClr>
              </a:outerShdw>
            </a:effectLst>
          </p:spPr>
        </p:pic>
        <p:sp>
          <p:nvSpPr>
            <p:cNvPr id="5" name="Rounded Rectangle 4"/>
            <p:cNvSpPr/>
            <p:nvPr/>
          </p:nvSpPr>
          <p:spPr>
            <a:xfrm rot="21286571">
              <a:off x="4483687" y="1864748"/>
              <a:ext cx="3904747" cy="7041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920980" y="1943101"/>
            <a:ext cx="7791450" cy="4637039"/>
          </a:xfrm>
          <a:prstGeom prst="rect">
            <a:avLst/>
          </a:prstGeom>
          <a:solidFill>
            <a:schemeClr val="bg2"/>
          </a:solidFill>
          <a:effectLst>
            <a:outerShdw blurRad="101600" sx="102000" sy="102000" algn="ctr" rotWithShape="0">
              <a:prstClr val="black">
                <a:alpha val="40000"/>
              </a:prstClr>
            </a:outerShdw>
          </a:effectLst>
        </p:spPr>
        <p:txBody>
          <a:bodyPr wrap="square" rtlCol="0">
            <a:spAutoFit/>
          </a:bodyPr>
          <a:lstStyle/>
          <a:p>
            <a:pPr>
              <a:lnSpc>
                <a:spcPct val="150000"/>
              </a:lnSpc>
              <a:spcBef>
                <a:spcPts val="0"/>
              </a:spcBef>
              <a:spcAft>
                <a:spcPts val="450"/>
              </a:spcAft>
            </a:pPr>
            <a:r>
              <a:rPr lang="en-US" sz="2100" b="1" dirty="0">
                <a:solidFill>
                  <a:srgbClr val="FF0000"/>
                </a:solidFill>
              </a:rPr>
              <a:t>REVERSED</a:t>
            </a:r>
            <a:r>
              <a:rPr lang="en-US" sz="2100" b="1" dirty="0"/>
              <a:t> </a:t>
            </a:r>
          </a:p>
          <a:p>
            <a:pPr>
              <a:lnSpc>
                <a:spcPct val="150000"/>
              </a:lnSpc>
              <a:spcBef>
                <a:spcPts val="0"/>
              </a:spcBef>
              <a:spcAft>
                <a:spcPts val="450"/>
              </a:spcAft>
            </a:pPr>
            <a:r>
              <a:rPr lang="en-US" sz="3600" i="1" dirty="0">
                <a:latin typeface="+mn-lt"/>
              </a:rPr>
              <a:t>“…</a:t>
            </a:r>
            <a:r>
              <a:rPr lang="en-US" sz="2800" i="1" dirty="0">
                <a:latin typeface="+mn-lt"/>
              </a:rPr>
              <a:t>a plaintiff…may file an amended complaint under Rule 15(a) to cure a defect in a Rule 9(j) certification when the expert review and certification occurred before the filing of the original complaint…[and]…such an amended complaint may relate back under Rule 15(c)</a:t>
            </a:r>
            <a:r>
              <a:rPr lang="en-US" sz="2800" dirty="0">
                <a:latin typeface="+mn-lt"/>
              </a:rPr>
              <a:t>”</a:t>
            </a:r>
            <a:endParaRPr lang="en-US" sz="3200" i="1" dirty="0">
              <a:latin typeface="+mn-lt"/>
            </a:endParaRPr>
          </a:p>
        </p:txBody>
      </p:sp>
      <p:sp>
        <p:nvSpPr>
          <p:cNvPr id="8" name="Rectangle 7"/>
          <p:cNvSpPr/>
          <p:nvPr/>
        </p:nvSpPr>
        <p:spPr>
          <a:xfrm>
            <a:off x="4599772" y="3541777"/>
            <a:ext cx="5001428"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CCE1B01-FC56-49E3-9E2E-C1EC1DF8CDD0}"/>
              </a:ext>
            </a:extLst>
          </p:cNvPr>
          <p:cNvGrpSpPr/>
          <p:nvPr/>
        </p:nvGrpSpPr>
        <p:grpSpPr>
          <a:xfrm>
            <a:off x="6493384" y="1928281"/>
            <a:ext cx="3766440" cy="1613496"/>
            <a:chOff x="6493384" y="1928281"/>
            <a:chExt cx="3766440" cy="1613496"/>
          </a:xfrm>
        </p:grpSpPr>
        <p:grpSp>
          <p:nvGrpSpPr>
            <p:cNvPr id="15" name="Group 14"/>
            <p:cNvGrpSpPr/>
            <p:nvPr/>
          </p:nvGrpSpPr>
          <p:grpSpPr>
            <a:xfrm>
              <a:off x="6493384" y="1928281"/>
              <a:ext cx="781812" cy="1613496"/>
              <a:chOff x="2589475" y="1963472"/>
              <a:chExt cx="1042416" cy="1982724"/>
            </a:xfrm>
          </p:grpSpPr>
          <p:sp>
            <p:nvSpPr>
              <p:cNvPr id="10" name="Action Button: Help 9">
                <a:hlinkClick r:id="" action="ppaction://noaction" highlightClick="1"/>
              </p:cNvPr>
              <p:cNvSpPr/>
              <p:nvPr/>
            </p:nvSpPr>
            <p:spPr>
              <a:xfrm>
                <a:off x="2589475" y="1963472"/>
                <a:ext cx="1042416" cy="1017853"/>
              </a:xfrm>
              <a:prstGeom prst="actionButtonHel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048000" y="3005888"/>
                <a:ext cx="0" cy="940308"/>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B1405554-19E5-4603-AF7E-6E3F4532CD2B}"/>
                </a:ext>
              </a:extLst>
            </p:cNvPr>
            <p:cNvSpPr txBox="1"/>
            <p:nvPr/>
          </p:nvSpPr>
          <p:spPr>
            <a:xfrm>
              <a:off x="7295340" y="1945579"/>
              <a:ext cx="2964484" cy="830997"/>
            </a:xfrm>
            <a:prstGeom prst="rect">
              <a:avLst/>
            </a:prstGeom>
            <a:solidFill>
              <a:schemeClr val="bg1"/>
            </a:solidFill>
          </p:spPr>
          <p:txBody>
            <a:bodyPr wrap="square" rtlCol="0">
              <a:spAutoFit/>
            </a:bodyPr>
            <a:lstStyle/>
            <a:p>
              <a:pPr algn="ctr"/>
              <a:r>
                <a:rPr lang="en-US" sz="2400" i="1" dirty="0">
                  <a:latin typeface="+mn-lt"/>
                </a:rPr>
                <a:t>What if it’s missing altogether?</a:t>
              </a:r>
            </a:p>
          </p:txBody>
        </p:sp>
      </p:grpSp>
    </p:spTree>
    <p:custDataLst>
      <p:tags r:id="rId1"/>
    </p:custDataLst>
    <p:extLst>
      <p:ext uri="{BB962C8B-B14F-4D97-AF65-F5344CB8AC3E}">
        <p14:creationId xmlns:p14="http://schemas.microsoft.com/office/powerpoint/2010/main" val="185289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5" name="Title 4"/>
          <p:cNvSpPr txBox="1">
            <a:spLocks noGrp="1"/>
          </p:cNvSpPr>
          <p:nvPr>
            <p:ph type="title"/>
          </p:nvPr>
        </p:nvSpPr>
        <p:spPr>
          <a:xfrm>
            <a:off x="1809750" y="968016"/>
            <a:ext cx="8229600" cy="784812"/>
          </a:xfrm>
          <a:prstGeom prst="rect">
            <a:avLst/>
          </a:prstGeom>
          <a:noFill/>
        </p:spPr>
        <p:txBody>
          <a:bodyPr wrap="square" rtlCol="0">
            <a:spAutoFit/>
          </a:bodyPr>
          <a:lstStyle/>
          <a:p>
            <a:r>
              <a:rPr lang="en-US" sz="2400" dirty="0">
                <a:latin typeface="Calibri" panose="020F0502020204030204" pitchFamily="34" charset="0"/>
                <a:hlinkClick r:id="rId2"/>
              </a:rPr>
              <a:t>www.civil.sog.unc.edu</a:t>
            </a:r>
            <a:endParaRPr lang="en-US" sz="2400" dirty="0">
              <a:latin typeface="Calibri" panose="020F0502020204030204" pitchFamily="34" charset="0"/>
            </a:endParaRPr>
          </a:p>
          <a:p>
            <a:endParaRPr lang="en-US" sz="2100" dirty="0">
              <a:latin typeface="Calibri" panose="020F0502020204030204" pitchFamily="34"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33338">
            <a:off x="1441375" y="287084"/>
            <a:ext cx="8966349" cy="9132393"/>
          </a:xfrm>
          <a:prstGeom prst="rect">
            <a:avLst/>
          </a:prstGeom>
          <a:effectLst>
            <a:outerShdw blurRad="63500" sx="102000" sy="102000" algn="ctr" rotWithShape="0">
              <a:prstClr val="black">
                <a:alpha val="40000"/>
              </a:prstClr>
            </a:outerShdw>
          </a:effectLst>
        </p:spPr>
      </p:pic>
      <p:pic>
        <p:nvPicPr>
          <p:cNvPr id="6" name="Picture 5" descr="A screenshot of a cell phone&#10;&#10;Description automatically generated">
            <a:extLst>
              <a:ext uri="{FF2B5EF4-FFF2-40B4-BE49-F238E27FC236}">
                <a16:creationId xmlns:a16="http://schemas.microsoft.com/office/drawing/2014/main" id="{3BF9366F-23BF-4DBD-8192-022978855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14" y="3464766"/>
            <a:ext cx="11560772" cy="145926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7213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5E5F74-F0C4-4B09-85B0-FC5722879301}"/>
              </a:ext>
            </a:extLst>
          </p:cNvPr>
          <p:cNvSpPr>
            <a:spLocks noGrp="1"/>
          </p:cNvSpPr>
          <p:nvPr>
            <p:ph type="body" idx="1"/>
          </p:nvPr>
        </p:nvSpPr>
        <p:spPr>
          <a:xfrm>
            <a:off x="609600" y="304801"/>
            <a:ext cx="10972800" cy="5821366"/>
          </a:xfrm>
        </p:spPr>
        <p:txBody>
          <a:bodyPr/>
          <a:lstStyle/>
          <a:p>
            <a:pPr marL="0" indent="0">
              <a:buNone/>
            </a:pPr>
            <a:r>
              <a:rPr lang="en-US" i="1" dirty="0"/>
              <a:t>Griffin v. United States</a:t>
            </a:r>
            <a:r>
              <a:rPr lang="en-US" dirty="0"/>
              <a:t>, 2019 WL 2270616 (W.D.N.C. 2019):</a:t>
            </a:r>
          </a:p>
          <a:p>
            <a:pPr marL="0" indent="0">
              <a:buNone/>
            </a:pPr>
            <a:endParaRPr lang="en-US" dirty="0"/>
          </a:p>
          <a:p>
            <a:pPr marL="399974" lvl="1" indent="0">
              <a:buNone/>
            </a:pPr>
            <a:endParaRPr lang="en-US" dirty="0"/>
          </a:p>
          <a:p>
            <a:pPr marL="399974" lvl="1" indent="0">
              <a:buNone/>
            </a:pPr>
            <a:endParaRPr lang="en-US" dirty="0"/>
          </a:p>
          <a:p>
            <a:pPr marL="399974" lvl="1" indent="0">
              <a:buNone/>
            </a:pPr>
            <a:endParaRPr lang="en-US" dirty="0"/>
          </a:p>
          <a:p>
            <a:pPr marL="0" indent="0">
              <a:buNone/>
            </a:pPr>
            <a:endParaRPr lang="en-US" sz="700" dirty="0"/>
          </a:p>
          <a:p>
            <a:pPr marL="0" indent="0">
              <a:buNone/>
            </a:pPr>
            <a:r>
              <a:rPr lang="en-US" dirty="0"/>
              <a:t>Interpreting </a:t>
            </a:r>
            <a:r>
              <a:rPr lang="en-US" i="1" dirty="0"/>
              <a:t>Vaughan:</a:t>
            </a:r>
            <a:endParaRPr lang="en-US" dirty="0"/>
          </a:p>
        </p:txBody>
      </p:sp>
      <p:pic>
        <p:nvPicPr>
          <p:cNvPr id="8" name="Picture 7" descr="A screenshot of a cell phone&#10;&#10;Description automatically generated">
            <a:extLst>
              <a:ext uri="{FF2B5EF4-FFF2-40B4-BE49-F238E27FC236}">
                <a16:creationId xmlns:a16="http://schemas.microsoft.com/office/drawing/2014/main" id="{BBA37220-C805-441E-98AC-DF4509A83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343" y="3733800"/>
            <a:ext cx="8487314" cy="2563002"/>
          </a:xfrm>
          <a:prstGeom prst="rect">
            <a:avLst/>
          </a:prstGeom>
          <a:effectLst>
            <a:outerShdw blurRad="63500" sx="102000" sy="102000" algn="ctr" rotWithShape="0">
              <a:prstClr val="black">
                <a:alpha val="40000"/>
              </a:prstClr>
            </a:outerShdw>
          </a:effectLst>
        </p:spPr>
      </p:pic>
      <p:grpSp>
        <p:nvGrpSpPr>
          <p:cNvPr id="2" name="Group 1">
            <a:extLst>
              <a:ext uri="{FF2B5EF4-FFF2-40B4-BE49-F238E27FC236}">
                <a16:creationId xmlns:a16="http://schemas.microsoft.com/office/drawing/2014/main" id="{4E3C4F10-30C3-4139-962A-7EE61F3566F3}"/>
              </a:ext>
            </a:extLst>
          </p:cNvPr>
          <p:cNvGrpSpPr/>
          <p:nvPr/>
        </p:nvGrpSpPr>
        <p:grpSpPr>
          <a:xfrm>
            <a:off x="997954" y="1076645"/>
            <a:ext cx="8854372" cy="1494625"/>
            <a:chOff x="997954" y="1076645"/>
            <a:chExt cx="8854372" cy="1494625"/>
          </a:xfrm>
        </p:grpSpPr>
        <p:pic>
          <p:nvPicPr>
            <p:cNvPr id="6" name="Picture 5" descr="A picture containing table&#10;&#10;Description automatically generated">
              <a:extLst>
                <a:ext uri="{FF2B5EF4-FFF2-40B4-BE49-F238E27FC236}">
                  <a16:creationId xmlns:a16="http://schemas.microsoft.com/office/drawing/2014/main" id="{AAD57F4F-FA85-4510-A2BA-D97E7743E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0426">
              <a:off x="1031932" y="1076645"/>
              <a:ext cx="8820394" cy="1494625"/>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268A693B-D296-43EC-AA7F-399015C83AED}"/>
                </a:ext>
              </a:extLst>
            </p:cNvPr>
            <p:cNvSpPr/>
            <p:nvPr/>
          </p:nvSpPr>
          <p:spPr>
            <a:xfrm rot="21373353">
              <a:off x="997954" y="1208099"/>
              <a:ext cx="5962753" cy="419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014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097B5-907B-42F6-817C-A102F9E117B9}"/>
              </a:ext>
            </a:extLst>
          </p:cNvPr>
          <p:cNvSpPr>
            <a:spLocks noGrp="1"/>
          </p:cNvSpPr>
          <p:nvPr>
            <p:ph idx="1"/>
          </p:nvPr>
        </p:nvSpPr>
        <p:spPr>
          <a:xfrm>
            <a:off x="609600" y="457201"/>
            <a:ext cx="10972800" cy="5668966"/>
          </a:xfrm>
        </p:spPr>
        <p:txBody>
          <a:bodyPr/>
          <a:lstStyle/>
          <a:p>
            <a:pPr marL="0" indent="0">
              <a:buNone/>
            </a:pPr>
            <a:r>
              <a:rPr lang="en-US" sz="4800" dirty="0"/>
              <a:t>What if a plaintiff fails (neglects/forgets) to include a Rule 9(j) certification, or the certification language is defective</a:t>
            </a:r>
          </a:p>
          <a:p>
            <a:pPr marL="0" indent="0">
              <a:buNone/>
            </a:pPr>
            <a:r>
              <a:rPr lang="en-US" sz="4800" dirty="0"/>
              <a:t>…and then the statute of limitations expires?</a:t>
            </a:r>
          </a:p>
          <a:p>
            <a:pPr marL="0" indent="0" algn="ctr">
              <a:buNone/>
            </a:pPr>
            <a:endParaRPr lang="en-US" sz="3200" dirty="0"/>
          </a:p>
          <a:p>
            <a:pPr marL="0" indent="0">
              <a:buNone/>
            </a:pPr>
            <a:r>
              <a:rPr lang="en-US" sz="5400" i="1" dirty="0">
                <a:solidFill>
                  <a:srgbClr val="D636AC"/>
                </a:solidFill>
              </a:rPr>
              <a:t>Can this be corrected?</a:t>
            </a:r>
          </a:p>
        </p:txBody>
      </p:sp>
      <p:sp>
        <p:nvSpPr>
          <p:cNvPr id="4" name="TextBox 3">
            <a:extLst>
              <a:ext uri="{FF2B5EF4-FFF2-40B4-BE49-F238E27FC236}">
                <a16:creationId xmlns:a16="http://schemas.microsoft.com/office/drawing/2014/main" id="{DBFCEB4D-F522-4BFF-A3FF-1AA26E1B484D}"/>
              </a:ext>
            </a:extLst>
          </p:cNvPr>
          <p:cNvSpPr txBox="1"/>
          <p:nvPr/>
        </p:nvSpPr>
        <p:spPr>
          <a:xfrm>
            <a:off x="7010400" y="3817843"/>
            <a:ext cx="4953000" cy="2308324"/>
          </a:xfrm>
          <a:prstGeom prst="rect">
            <a:avLst/>
          </a:prstGeom>
          <a:noFill/>
          <a:ln>
            <a:solidFill>
              <a:schemeClr val="tx1"/>
            </a:solidFill>
          </a:ln>
        </p:spPr>
        <p:txBody>
          <a:bodyPr wrap="square" rtlCol="0">
            <a:spAutoFit/>
          </a:bodyPr>
          <a:lstStyle/>
          <a:p>
            <a:r>
              <a:rPr lang="en-US" sz="4000" dirty="0">
                <a:latin typeface="+mn-lt"/>
              </a:rPr>
              <a:t>Rule 15 amendment?</a:t>
            </a:r>
          </a:p>
          <a:p>
            <a:endParaRPr lang="en-US" sz="2400" dirty="0">
              <a:latin typeface="+mn-lt"/>
            </a:endParaRPr>
          </a:p>
          <a:p>
            <a:r>
              <a:rPr lang="en-US" sz="4000" dirty="0">
                <a:latin typeface="+mn-lt"/>
              </a:rPr>
              <a:t>Rule 41(a) voluntary dismissal/refiling?</a:t>
            </a:r>
          </a:p>
        </p:txBody>
      </p:sp>
      <p:sp>
        <p:nvSpPr>
          <p:cNvPr id="5" name="Star: 5 Points 4">
            <a:extLst>
              <a:ext uri="{FF2B5EF4-FFF2-40B4-BE49-F238E27FC236}">
                <a16:creationId xmlns:a16="http://schemas.microsoft.com/office/drawing/2014/main" id="{819582AF-D441-4D69-AC64-A521B92B851A}"/>
              </a:ext>
            </a:extLst>
          </p:cNvPr>
          <p:cNvSpPr/>
          <p:nvPr/>
        </p:nvSpPr>
        <p:spPr>
          <a:xfrm>
            <a:off x="11243153" y="4972005"/>
            <a:ext cx="990600" cy="838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51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type="body" idx="1"/>
          </p:nvPr>
        </p:nvSpPr>
        <p:spPr>
          <a:xfrm>
            <a:off x="1981200" y="1719484"/>
            <a:ext cx="8229600" cy="3732392"/>
          </a:xfrm>
        </p:spPr>
        <p:txBody>
          <a:bodyPr/>
          <a:lstStyle/>
          <a:p>
            <a:pPr marL="342900" indent="-342900">
              <a:buNone/>
            </a:pPr>
            <a:r>
              <a:rPr lang="en-US" sz="2400" i="1" dirty="0">
                <a:solidFill>
                  <a:schemeClr val="accent3">
                    <a:lumMod val="75000"/>
                  </a:schemeClr>
                </a:solidFill>
              </a:rPr>
              <a:t>Boyd v. </a:t>
            </a:r>
            <a:r>
              <a:rPr lang="en-US" sz="2400" i="1" dirty="0" err="1">
                <a:solidFill>
                  <a:schemeClr val="accent3">
                    <a:lumMod val="75000"/>
                  </a:schemeClr>
                </a:solidFill>
              </a:rPr>
              <a:t>Rekuc</a:t>
            </a:r>
            <a:r>
              <a:rPr lang="en-US" sz="2400" dirty="0">
                <a:solidFill>
                  <a:schemeClr val="accent3">
                    <a:lumMod val="75000"/>
                  </a:schemeClr>
                </a:solidFill>
              </a:rPr>
              <a:t>, 246 N.C. App. 227 (2016)</a:t>
            </a:r>
          </a:p>
          <a:p>
            <a:pPr marL="342900" indent="-342900">
              <a:buNone/>
            </a:pPr>
            <a:endParaRPr lang="en-US" sz="1800" dirty="0">
              <a:solidFill>
                <a:schemeClr val="accent3">
                  <a:lumMod val="75000"/>
                </a:schemeClr>
              </a:solidFill>
            </a:endParaRPr>
          </a:p>
          <a:p>
            <a:pPr marL="342900" indent="-342900">
              <a:buNone/>
            </a:pPr>
            <a:endParaRPr lang="en-US" sz="1800" dirty="0">
              <a:solidFill>
                <a:schemeClr val="accent3">
                  <a:lumMod val="75000"/>
                </a:schemeClr>
              </a:solidFill>
            </a:endParaRPr>
          </a:p>
          <a:p>
            <a:pPr marL="0" indent="0">
              <a:buNone/>
            </a:pPr>
            <a:r>
              <a:rPr lang="en-US" sz="1800" dirty="0">
                <a:solidFill>
                  <a:schemeClr val="accent3">
                    <a:lumMod val="75000"/>
                  </a:schemeClr>
                </a:solidFill>
              </a:rPr>
              <a:t> </a:t>
            </a:r>
            <a:endParaRPr lang="en-US" sz="3300" dirty="0"/>
          </a:p>
        </p:txBody>
      </p:sp>
      <p:sp>
        <p:nvSpPr>
          <p:cNvPr id="13" name="TextBox 12"/>
          <p:cNvSpPr txBox="1"/>
          <p:nvPr/>
        </p:nvSpPr>
        <p:spPr>
          <a:xfrm>
            <a:off x="3361829" y="2343100"/>
            <a:ext cx="1257300" cy="1477328"/>
          </a:xfrm>
          <a:prstGeom prst="rect">
            <a:avLst/>
          </a:prstGeom>
          <a:noFill/>
        </p:spPr>
        <p:txBody>
          <a:bodyPr wrap="square" rtlCol="0">
            <a:spAutoFit/>
          </a:bodyPr>
          <a:lstStyle/>
          <a:p>
            <a:pPr algn="ctr"/>
            <a:r>
              <a:rPr lang="en-US" sz="1500" dirty="0">
                <a:latin typeface="+mn-lt"/>
              </a:rPr>
              <a:t>Plaintiff filed med mal complaint –</a:t>
            </a:r>
          </a:p>
          <a:p>
            <a:pPr algn="ctr"/>
            <a:r>
              <a:rPr lang="en-US" sz="1500" i="1" dirty="0">
                <a:latin typeface="+mn-lt"/>
              </a:rPr>
              <a:t>No</a:t>
            </a:r>
            <a:r>
              <a:rPr lang="en-US" sz="1500" dirty="0">
                <a:latin typeface="+mn-lt"/>
              </a:rPr>
              <a:t> Rule 9(j) certification in complaint</a:t>
            </a:r>
          </a:p>
        </p:txBody>
      </p:sp>
      <p:sp>
        <p:nvSpPr>
          <p:cNvPr id="15" name="TextBox 14"/>
          <p:cNvSpPr txBox="1"/>
          <p:nvPr/>
        </p:nvSpPr>
        <p:spPr>
          <a:xfrm>
            <a:off x="7007120" y="2399017"/>
            <a:ext cx="2159244" cy="1246495"/>
          </a:xfrm>
          <a:prstGeom prst="rect">
            <a:avLst/>
          </a:prstGeom>
          <a:noFill/>
        </p:spPr>
        <p:txBody>
          <a:bodyPr wrap="square" rtlCol="0">
            <a:spAutoFit/>
          </a:bodyPr>
          <a:lstStyle/>
          <a:p>
            <a:pPr algn="ctr"/>
            <a:r>
              <a:rPr lang="en-US" sz="1500" dirty="0">
                <a:latin typeface="+mn-lt"/>
              </a:rPr>
              <a:t>Trial court dismissed on grounds that statute of limitations had expired before Rule 9(j) certification filed.</a:t>
            </a:r>
          </a:p>
        </p:txBody>
      </p:sp>
      <p:cxnSp>
        <p:nvCxnSpPr>
          <p:cNvPr id="5" name="Straight Arrow Connector 4"/>
          <p:cNvCxnSpPr/>
          <p:nvPr/>
        </p:nvCxnSpPr>
        <p:spPr>
          <a:xfrm>
            <a:off x="3306606" y="4099880"/>
            <a:ext cx="5578788" cy="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960455" y="3745822"/>
            <a:ext cx="0" cy="35405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090717" y="3745822"/>
            <a:ext cx="0" cy="35405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141844" y="3778009"/>
            <a:ext cx="0" cy="32187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52536" y="2668207"/>
            <a:ext cx="1172431" cy="1015663"/>
          </a:xfrm>
          <a:prstGeom prst="rect">
            <a:avLst/>
          </a:prstGeom>
          <a:noFill/>
        </p:spPr>
        <p:txBody>
          <a:bodyPr wrap="square" rtlCol="0">
            <a:spAutoFit/>
          </a:bodyPr>
          <a:lstStyle/>
          <a:p>
            <a:pPr algn="ctr"/>
            <a:r>
              <a:rPr lang="en-US" sz="1500" dirty="0">
                <a:latin typeface="+mn-lt"/>
              </a:rPr>
              <a:t>Plaintiff refiles with Rule 9(j) certification</a:t>
            </a:r>
          </a:p>
        </p:txBody>
      </p:sp>
      <p:cxnSp>
        <p:nvCxnSpPr>
          <p:cNvPr id="21" name="Straight Arrow Connector 20"/>
          <p:cNvCxnSpPr/>
          <p:nvPr/>
        </p:nvCxnSpPr>
        <p:spPr>
          <a:xfrm flipV="1">
            <a:off x="5138259" y="3749211"/>
            <a:ext cx="0" cy="354059"/>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52459" y="2669474"/>
            <a:ext cx="1371600" cy="1015663"/>
          </a:xfrm>
          <a:prstGeom prst="rect">
            <a:avLst/>
          </a:prstGeom>
          <a:noFill/>
        </p:spPr>
        <p:txBody>
          <a:bodyPr wrap="square" rtlCol="0">
            <a:spAutoFit/>
          </a:bodyPr>
          <a:lstStyle/>
          <a:p>
            <a:pPr algn="ctr"/>
            <a:r>
              <a:rPr lang="en-US" sz="1500" dirty="0">
                <a:latin typeface="+mn-lt"/>
              </a:rPr>
              <a:t>Plaintiff dismisses action under Rule 41(a)</a:t>
            </a:r>
            <a:endParaRPr lang="en-US" sz="1500" i="1" dirty="0">
              <a:latin typeface="+mn-lt"/>
            </a:endParaRPr>
          </a:p>
        </p:txBody>
      </p:sp>
      <p:cxnSp>
        <p:nvCxnSpPr>
          <p:cNvPr id="30" name="Straight Arrow Connector 29"/>
          <p:cNvCxnSpPr/>
          <p:nvPr/>
        </p:nvCxnSpPr>
        <p:spPr>
          <a:xfrm>
            <a:off x="4122043" y="4103270"/>
            <a:ext cx="0" cy="40987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429000" y="4529285"/>
            <a:ext cx="1371600" cy="784830"/>
          </a:xfrm>
          <a:prstGeom prst="rect">
            <a:avLst/>
          </a:prstGeom>
          <a:noFill/>
        </p:spPr>
        <p:txBody>
          <a:bodyPr wrap="square" rtlCol="0">
            <a:spAutoFit/>
          </a:bodyPr>
          <a:lstStyle/>
          <a:p>
            <a:pPr algn="ctr"/>
            <a:r>
              <a:rPr lang="en-US" sz="1500" dirty="0">
                <a:latin typeface="+mj-lt"/>
              </a:rPr>
              <a:t>Statute of limitations expires</a:t>
            </a:r>
          </a:p>
        </p:txBody>
      </p:sp>
      <p:grpSp>
        <p:nvGrpSpPr>
          <p:cNvPr id="32" name="Group 31"/>
          <p:cNvGrpSpPr/>
          <p:nvPr/>
        </p:nvGrpSpPr>
        <p:grpSpPr>
          <a:xfrm>
            <a:off x="6636298" y="1919739"/>
            <a:ext cx="2691938" cy="3254758"/>
            <a:chOff x="5159834" y="1388355"/>
            <a:chExt cx="3180693" cy="4087085"/>
          </a:xfrm>
        </p:grpSpPr>
        <p:sp>
          <p:nvSpPr>
            <p:cNvPr id="33" name="Oval 32"/>
            <p:cNvSpPr/>
            <p:nvPr/>
          </p:nvSpPr>
          <p:spPr>
            <a:xfrm>
              <a:off x="5530979" y="1388355"/>
              <a:ext cx="2809539" cy="27583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159834" y="4663825"/>
              <a:ext cx="3180693" cy="811615"/>
            </a:xfrm>
            <a:prstGeom prst="rect">
              <a:avLst/>
            </a:prstGeom>
            <a:noFill/>
            <a:ln>
              <a:solidFill>
                <a:srgbClr val="C00000"/>
              </a:solidFill>
            </a:ln>
          </p:spPr>
          <p:txBody>
            <a:bodyPr wrap="square" rtlCol="0">
              <a:spAutoFit/>
            </a:bodyPr>
            <a:lstStyle/>
            <a:p>
              <a:pPr algn="ctr"/>
              <a:r>
                <a:rPr lang="en-US" sz="3600" dirty="0">
                  <a:solidFill>
                    <a:srgbClr val="C00000"/>
                  </a:solidFill>
                  <a:latin typeface="+mn-lt"/>
                </a:rPr>
                <a:t>Reversed.</a:t>
              </a:r>
            </a:p>
          </p:txBody>
        </p:sp>
      </p:grpSp>
      <p:sp>
        <p:nvSpPr>
          <p:cNvPr id="2" name="Title 1">
            <a:extLst>
              <a:ext uri="{FF2B5EF4-FFF2-40B4-BE49-F238E27FC236}">
                <a16:creationId xmlns:a16="http://schemas.microsoft.com/office/drawing/2014/main" id="{EF802B63-72D7-4148-9071-8FE84A9E81D3}"/>
              </a:ext>
            </a:extLst>
          </p:cNvPr>
          <p:cNvSpPr>
            <a:spLocks noGrp="1"/>
          </p:cNvSpPr>
          <p:nvPr>
            <p:ph type="title"/>
          </p:nvPr>
        </p:nvSpPr>
        <p:spPr/>
        <p:txBody>
          <a:bodyPr/>
          <a:lstStyle/>
          <a:p>
            <a:endParaRPr lang="en-US"/>
          </a:p>
        </p:txBody>
      </p:sp>
      <p:grpSp>
        <p:nvGrpSpPr>
          <p:cNvPr id="7" name="Group 6">
            <a:extLst>
              <a:ext uri="{FF2B5EF4-FFF2-40B4-BE49-F238E27FC236}">
                <a16:creationId xmlns:a16="http://schemas.microsoft.com/office/drawing/2014/main" id="{55AEE7AA-1548-439D-BF68-55379DAD1B31}"/>
              </a:ext>
            </a:extLst>
          </p:cNvPr>
          <p:cNvGrpSpPr/>
          <p:nvPr/>
        </p:nvGrpSpPr>
        <p:grpSpPr>
          <a:xfrm>
            <a:off x="6487631" y="446040"/>
            <a:ext cx="4493570" cy="2222167"/>
            <a:chOff x="6487631" y="446040"/>
            <a:chExt cx="4493570" cy="2222167"/>
          </a:xfrm>
        </p:grpSpPr>
        <p:cxnSp>
          <p:nvCxnSpPr>
            <p:cNvPr id="9" name="Straight Arrow Connector 8">
              <a:extLst>
                <a:ext uri="{FF2B5EF4-FFF2-40B4-BE49-F238E27FC236}">
                  <a16:creationId xmlns:a16="http://schemas.microsoft.com/office/drawing/2014/main" id="{55B19B73-F605-430D-8895-0125CEC4E227}"/>
                </a:ext>
              </a:extLst>
            </p:cNvPr>
            <p:cNvCxnSpPr/>
            <p:nvPr/>
          </p:nvCxnSpPr>
          <p:spPr>
            <a:xfrm flipV="1">
              <a:off x="6487631" y="1315959"/>
              <a:ext cx="1564008" cy="1352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387EA21-2D90-4722-A505-347920249BC8}"/>
                </a:ext>
              </a:extLst>
            </p:cNvPr>
            <p:cNvSpPr txBox="1"/>
            <p:nvPr/>
          </p:nvSpPr>
          <p:spPr>
            <a:xfrm>
              <a:off x="7991889" y="446040"/>
              <a:ext cx="2989312" cy="1323439"/>
            </a:xfrm>
            <a:prstGeom prst="rect">
              <a:avLst/>
            </a:prstGeom>
            <a:noFill/>
          </p:spPr>
          <p:txBody>
            <a:bodyPr wrap="square" rtlCol="0">
              <a:spAutoFit/>
            </a:bodyPr>
            <a:lstStyle/>
            <a:p>
              <a:r>
                <a:rPr lang="en-US" sz="2000" dirty="0">
                  <a:latin typeface="+mn-lt"/>
                </a:rPr>
                <a:t>…</a:t>
              </a:r>
              <a:r>
                <a:rPr lang="en-US" sz="2000" i="1" dirty="0">
                  <a:latin typeface="+mn-lt"/>
                </a:rPr>
                <a:t>and</a:t>
              </a:r>
              <a:r>
                <a:rPr lang="en-US" sz="2000" dirty="0">
                  <a:latin typeface="+mn-lt"/>
                </a:rPr>
                <a:t> asserts that the expert review had occurred prior to filing original complaint</a:t>
              </a:r>
            </a:p>
          </p:txBody>
        </p:sp>
      </p:grpSp>
      <p:sp>
        <p:nvSpPr>
          <p:cNvPr id="6" name="Explosion: 8 Points 5">
            <a:extLst>
              <a:ext uri="{FF2B5EF4-FFF2-40B4-BE49-F238E27FC236}">
                <a16:creationId xmlns:a16="http://schemas.microsoft.com/office/drawing/2014/main" id="{A4324446-478F-4BE9-9F8F-4D5A9B68146D}"/>
              </a:ext>
            </a:extLst>
          </p:cNvPr>
          <p:cNvSpPr/>
          <p:nvPr/>
        </p:nvSpPr>
        <p:spPr>
          <a:xfrm>
            <a:off x="10528734" y="184947"/>
            <a:ext cx="902844" cy="87188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3942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2" grpId="0"/>
      <p:bldP spid="23" grpId="0"/>
      <p:bldP spid="31"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9289"/>
            <a:ext cx="8229600" cy="4491833"/>
          </a:xfrm>
        </p:spPr>
        <p:txBody>
          <a:bodyPr/>
          <a:lstStyle/>
          <a:p>
            <a:pPr marL="0" indent="0">
              <a:buNone/>
            </a:pPr>
            <a:r>
              <a:rPr lang="en-US" sz="3600" b="1" i="1" dirty="0"/>
              <a:t>“</a:t>
            </a:r>
            <a:r>
              <a:rPr lang="en-US" sz="3600" i="1" dirty="0"/>
              <a:t>[M]edical malpractice complaints have a distinct requirement of expert certification with which plaintiffs must comply. Such complaints will receive strict consideration by the trial judge. </a:t>
            </a:r>
            <a:r>
              <a:rPr lang="en-US" sz="3600" i="1" u="sng" dirty="0"/>
              <a:t>Failure to include the certification</a:t>
            </a:r>
            <a:r>
              <a:rPr lang="en-US" sz="3600" i="1" dirty="0"/>
              <a:t> </a:t>
            </a:r>
            <a:r>
              <a:rPr lang="en-US" sz="3600" b="1" i="1" dirty="0"/>
              <a:t>necessarily</a:t>
            </a:r>
            <a:r>
              <a:rPr lang="en-US" sz="3600" i="1" dirty="0"/>
              <a:t> leads to dismissal</a:t>
            </a:r>
            <a:r>
              <a:rPr lang="en-US" sz="3600" b="1" i="1" dirty="0"/>
              <a:t>.” </a:t>
            </a:r>
          </a:p>
          <a:p>
            <a:pPr marL="0" indent="0" algn="r">
              <a:buNone/>
            </a:pPr>
            <a:endParaRPr lang="en-US" sz="1800" dirty="0"/>
          </a:p>
          <a:p>
            <a:pPr marL="0" indent="0" algn="r">
              <a:buNone/>
            </a:pPr>
            <a:r>
              <a:rPr lang="en-US" dirty="0"/>
              <a:t>-</a:t>
            </a:r>
            <a:r>
              <a:rPr lang="en-US" sz="3200" i="1" dirty="0"/>
              <a:t>NC Supreme Court</a:t>
            </a:r>
            <a:endParaRPr lang="en-US" i="1" dirty="0"/>
          </a:p>
          <a:p>
            <a:endParaRPr lang="en-US" dirty="0"/>
          </a:p>
        </p:txBody>
      </p:sp>
      <p:grpSp>
        <p:nvGrpSpPr>
          <p:cNvPr id="8" name="Group 7"/>
          <p:cNvGrpSpPr/>
          <p:nvPr/>
        </p:nvGrpSpPr>
        <p:grpSpPr>
          <a:xfrm>
            <a:off x="7867650" y="2902803"/>
            <a:ext cx="3943350" cy="830997"/>
            <a:chOff x="-742950" y="3893403"/>
            <a:chExt cx="3943350" cy="830997"/>
          </a:xfrm>
        </p:grpSpPr>
        <p:cxnSp>
          <p:nvCxnSpPr>
            <p:cNvPr id="6" name="Straight Arrow Connector 5"/>
            <p:cNvCxnSpPr>
              <a:cxnSpLocks/>
            </p:cNvCxnSpPr>
            <p:nvPr/>
          </p:nvCxnSpPr>
          <p:spPr>
            <a:xfrm flipV="1">
              <a:off x="-742950" y="4229100"/>
              <a:ext cx="15621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3893403"/>
              <a:ext cx="2438400" cy="830997"/>
            </a:xfrm>
            <a:prstGeom prst="rect">
              <a:avLst/>
            </a:prstGeom>
            <a:noFill/>
            <a:ln>
              <a:solidFill>
                <a:schemeClr val="tx1"/>
              </a:solidFill>
            </a:ln>
          </p:spPr>
          <p:txBody>
            <a:bodyPr wrap="square" rtlCol="0">
              <a:spAutoFit/>
            </a:bodyPr>
            <a:lstStyle/>
            <a:p>
              <a:pPr algn="ctr"/>
              <a:r>
                <a:rPr lang="en-US" sz="2400" b="1" dirty="0">
                  <a:solidFill>
                    <a:srgbClr val="C00000"/>
                  </a:solidFill>
                </a:rPr>
                <a:t>“Facial” Requirement</a:t>
              </a:r>
            </a:p>
          </p:txBody>
        </p:sp>
      </p:grpSp>
    </p:spTree>
    <p:extLst>
      <p:ext uri="{BB962C8B-B14F-4D97-AF65-F5344CB8AC3E}">
        <p14:creationId xmlns:p14="http://schemas.microsoft.com/office/powerpoint/2010/main" val="22628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097B5-907B-42F6-817C-A102F9E117B9}"/>
              </a:ext>
            </a:extLst>
          </p:cNvPr>
          <p:cNvSpPr>
            <a:spLocks noGrp="1"/>
          </p:cNvSpPr>
          <p:nvPr>
            <p:ph idx="1"/>
          </p:nvPr>
        </p:nvSpPr>
        <p:spPr>
          <a:xfrm>
            <a:off x="609600" y="457201"/>
            <a:ext cx="10972800" cy="5668966"/>
          </a:xfrm>
        </p:spPr>
        <p:txBody>
          <a:bodyPr/>
          <a:lstStyle/>
          <a:p>
            <a:pPr marL="0" indent="0">
              <a:buNone/>
            </a:pPr>
            <a:endParaRPr lang="en-US" sz="4400" dirty="0"/>
          </a:p>
          <a:p>
            <a:pPr marL="0" indent="0">
              <a:buNone/>
            </a:pPr>
            <a:r>
              <a:rPr lang="en-US" sz="4400" dirty="0"/>
              <a:t>So, just how “exact” must the wording of the Rule 9(j) certification be? </a:t>
            </a:r>
          </a:p>
        </p:txBody>
      </p:sp>
    </p:spTree>
    <p:extLst>
      <p:ext uri="{BB962C8B-B14F-4D97-AF65-F5344CB8AC3E}">
        <p14:creationId xmlns:p14="http://schemas.microsoft.com/office/powerpoint/2010/main" val="1972247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95D2A268-C9FF-47F7-ADBE-B719370A9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40" y="846143"/>
            <a:ext cx="9877003" cy="566351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609600" y="274643"/>
            <a:ext cx="10972800" cy="428625"/>
          </a:xfrm>
        </p:spPr>
        <p:txBody>
          <a:bodyPr/>
          <a:lstStyle/>
          <a:p>
            <a:r>
              <a:rPr lang="en-US" dirty="0">
                <a:solidFill>
                  <a:srgbClr val="0070C0"/>
                </a:solidFill>
              </a:rPr>
              <a:t>Rule 9(j)</a:t>
            </a:r>
          </a:p>
        </p:txBody>
      </p:sp>
      <p:sp>
        <p:nvSpPr>
          <p:cNvPr id="16" name="Rounded Rectangle 3">
            <a:extLst>
              <a:ext uri="{FF2B5EF4-FFF2-40B4-BE49-F238E27FC236}">
                <a16:creationId xmlns:a16="http://schemas.microsoft.com/office/drawing/2014/main" id="{2002901E-D198-4D7F-AD10-AF87088EDEBB}"/>
              </a:ext>
            </a:extLst>
          </p:cNvPr>
          <p:cNvSpPr/>
          <p:nvPr/>
        </p:nvSpPr>
        <p:spPr>
          <a:xfrm>
            <a:off x="3889341" y="2057401"/>
            <a:ext cx="198120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856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08817"/>
            <a:ext cx="9448800" cy="5440366"/>
          </a:xfrm>
        </p:spPr>
        <p:txBody>
          <a:bodyPr/>
          <a:lstStyle/>
          <a:p>
            <a:pPr marL="0" indent="0">
              <a:buNone/>
            </a:pPr>
            <a:endParaRPr lang="en-US" sz="3200" b="1" i="1" dirty="0"/>
          </a:p>
          <a:p>
            <a:pPr marL="0" indent="0">
              <a:buNone/>
            </a:pPr>
            <a:r>
              <a:rPr lang="en-US" sz="4000" b="1" i="1" dirty="0"/>
              <a:t>“A bad beginning makes a bad ending.” </a:t>
            </a:r>
          </a:p>
          <a:p>
            <a:pPr marL="0" indent="0" algn="r">
              <a:buNone/>
            </a:pPr>
            <a:r>
              <a:rPr lang="en-US" sz="4000" dirty="0"/>
              <a:t>-Euripides, </a:t>
            </a:r>
            <a:r>
              <a:rPr lang="en-US" sz="4000" i="1" dirty="0"/>
              <a:t>Aeolus</a:t>
            </a:r>
          </a:p>
          <a:p>
            <a:pPr marL="0" indent="0" algn="r">
              <a:buNone/>
            </a:pPr>
            <a:endParaRPr lang="en-US" sz="4000" i="1" dirty="0"/>
          </a:p>
          <a:p>
            <a:pPr marL="0" indent="0">
              <a:buNone/>
            </a:pPr>
            <a:r>
              <a:rPr lang="en-US" sz="4000" b="1" i="1" dirty="0"/>
              <a:t>“Before beginning, plan carefully.”</a:t>
            </a:r>
          </a:p>
          <a:p>
            <a:pPr marL="0" indent="0" algn="r">
              <a:buNone/>
            </a:pPr>
            <a:r>
              <a:rPr lang="en-US" sz="3200" dirty="0"/>
              <a:t>-Cicero</a:t>
            </a:r>
            <a:endParaRPr lang="en-US" sz="3200" i="1" dirty="0"/>
          </a:p>
          <a:p>
            <a:pPr marL="0" indent="0" algn="r">
              <a:buNone/>
            </a:pPr>
            <a:endParaRPr lang="en-US" i="1" dirty="0"/>
          </a:p>
          <a:p>
            <a:pPr marL="0" indent="0" algn="r">
              <a:buNone/>
            </a:pPr>
            <a:endParaRPr lang="en-US" i="1" dirty="0"/>
          </a:p>
        </p:txBody>
      </p:sp>
    </p:spTree>
    <p:extLst>
      <p:ext uri="{BB962C8B-B14F-4D97-AF65-F5344CB8AC3E}">
        <p14:creationId xmlns:p14="http://schemas.microsoft.com/office/powerpoint/2010/main" val="3315811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5450" y="835211"/>
            <a:ext cx="8229600" cy="857250"/>
          </a:xfrm>
        </p:spPr>
        <p:txBody>
          <a:bodyPr/>
          <a:lstStyle/>
          <a:p>
            <a:endParaRPr lang="en-US" sz="2700" dirty="0"/>
          </a:p>
        </p:txBody>
      </p:sp>
      <p:sp>
        <p:nvSpPr>
          <p:cNvPr id="4099" name="Content Placeholder 2"/>
          <p:cNvSpPr>
            <a:spLocks noGrp="1"/>
          </p:cNvSpPr>
          <p:nvPr>
            <p:ph type="body" idx="1"/>
          </p:nvPr>
        </p:nvSpPr>
        <p:spPr>
          <a:xfrm>
            <a:off x="1981200" y="1692461"/>
            <a:ext cx="8229600" cy="3759414"/>
          </a:xfrm>
        </p:spPr>
        <p:txBody>
          <a:bodyPr/>
          <a:lstStyle/>
          <a:p>
            <a:pPr marL="342900" indent="-342900">
              <a:buNone/>
            </a:pPr>
            <a:r>
              <a:rPr lang="en-US" sz="2400" i="1" dirty="0">
                <a:solidFill>
                  <a:schemeClr val="accent3">
                    <a:lumMod val="75000"/>
                  </a:schemeClr>
                </a:solidFill>
              </a:rPr>
              <a:t>Fairfield v. </a:t>
            </a:r>
            <a:r>
              <a:rPr lang="en-US" sz="2400" i="1" dirty="0" err="1">
                <a:solidFill>
                  <a:schemeClr val="accent3">
                    <a:lumMod val="75000"/>
                  </a:schemeClr>
                </a:solidFill>
              </a:rPr>
              <a:t>Wakemed</a:t>
            </a:r>
            <a:r>
              <a:rPr lang="en-US" sz="2400" i="1" dirty="0">
                <a:solidFill>
                  <a:schemeClr val="accent3">
                    <a:lumMod val="75000"/>
                  </a:schemeClr>
                </a:solidFill>
              </a:rPr>
              <a:t> </a:t>
            </a:r>
            <a:r>
              <a:rPr lang="en-US" sz="2400" dirty="0">
                <a:solidFill>
                  <a:schemeClr val="accent3">
                    <a:lumMod val="75000"/>
                  </a:schemeClr>
                </a:solidFill>
              </a:rPr>
              <a:t>(N.C. App. Oct. 2018)</a:t>
            </a:r>
          </a:p>
          <a:p>
            <a:pPr marL="342900" indent="-342900">
              <a:buNone/>
            </a:pPr>
            <a:endParaRPr lang="en-US" sz="1800" dirty="0">
              <a:solidFill>
                <a:schemeClr val="accent3">
                  <a:lumMod val="75000"/>
                </a:schemeClr>
              </a:solidFill>
            </a:endParaRPr>
          </a:p>
          <a:p>
            <a:pPr marL="342900" indent="-342900">
              <a:buNone/>
            </a:pPr>
            <a:endParaRPr lang="en-US" sz="1800" dirty="0">
              <a:solidFill>
                <a:schemeClr val="accent3">
                  <a:lumMod val="75000"/>
                </a:schemeClr>
              </a:solidFill>
            </a:endParaRPr>
          </a:p>
          <a:p>
            <a:pPr marL="0" indent="0">
              <a:buNone/>
            </a:pPr>
            <a:r>
              <a:rPr lang="en-US" sz="1800" dirty="0">
                <a:solidFill>
                  <a:schemeClr val="accent3">
                    <a:lumMod val="75000"/>
                  </a:schemeClr>
                </a:solidFill>
              </a:rPr>
              <a:t> </a:t>
            </a:r>
            <a:endParaRPr lang="en-US" sz="3300" dirty="0"/>
          </a:p>
        </p:txBody>
      </p:sp>
      <p:grpSp>
        <p:nvGrpSpPr>
          <p:cNvPr id="2" name="Group 1"/>
          <p:cNvGrpSpPr/>
          <p:nvPr/>
        </p:nvGrpSpPr>
        <p:grpSpPr>
          <a:xfrm>
            <a:off x="3817143" y="3741668"/>
            <a:ext cx="4389594" cy="354059"/>
            <a:chOff x="3057524" y="3845889"/>
            <a:chExt cx="5852792" cy="472078"/>
          </a:xfrm>
        </p:grpSpPr>
        <p:cxnSp>
          <p:nvCxnSpPr>
            <p:cNvPr id="5" name="Straight Arrow Connector 4"/>
            <p:cNvCxnSpPr/>
            <p:nvPr/>
          </p:nvCxnSpPr>
          <p:spPr>
            <a:xfrm>
              <a:off x="3057524" y="4316468"/>
              <a:ext cx="5852792" cy="1"/>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936800" y="3845889"/>
              <a:ext cx="0" cy="47207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3790800" y="2438886"/>
            <a:ext cx="1371600" cy="1246495"/>
          </a:xfrm>
          <a:prstGeom prst="rect">
            <a:avLst/>
          </a:prstGeom>
          <a:noFill/>
        </p:spPr>
        <p:txBody>
          <a:bodyPr wrap="square" rtlCol="0">
            <a:spAutoFit/>
          </a:bodyPr>
          <a:lstStyle/>
          <a:p>
            <a:pPr algn="ctr"/>
            <a:r>
              <a:rPr lang="en-US" sz="1500" dirty="0">
                <a:latin typeface="+mn-lt"/>
              </a:rPr>
              <a:t>Plaintiff files</a:t>
            </a:r>
          </a:p>
          <a:p>
            <a:pPr algn="ctr"/>
            <a:r>
              <a:rPr lang="en-US" sz="1500" dirty="0">
                <a:latin typeface="+mn-lt"/>
              </a:rPr>
              <a:t>med mal complaint –  Rule 9(j) cert, </a:t>
            </a:r>
            <a:r>
              <a:rPr lang="en-US" sz="1500" i="1" dirty="0">
                <a:latin typeface="+mn-lt"/>
              </a:rPr>
              <a:t>but defective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454" y="3687370"/>
            <a:ext cx="1457325" cy="1764506"/>
          </a:xfrm>
          <a:prstGeom prst="rect">
            <a:avLst/>
          </a:prstGeom>
        </p:spPr>
      </p:pic>
    </p:spTree>
    <p:custDataLst>
      <p:tags r:id="rId1"/>
    </p:custDataLst>
    <p:extLst>
      <p:ext uri="{BB962C8B-B14F-4D97-AF65-F5344CB8AC3E}">
        <p14:creationId xmlns:p14="http://schemas.microsoft.com/office/powerpoint/2010/main" val="351813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95D2A268-C9FF-47F7-ADBE-B719370A9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40" y="846143"/>
            <a:ext cx="9877003" cy="566351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609600" y="274643"/>
            <a:ext cx="10972800" cy="428625"/>
          </a:xfrm>
        </p:spPr>
        <p:txBody>
          <a:bodyPr/>
          <a:lstStyle/>
          <a:p>
            <a:r>
              <a:rPr lang="en-US" dirty="0">
                <a:solidFill>
                  <a:srgbClr val="0070C0"/>
                </a:solidFill>
              </a:rPr>
              <a:t>Rule 9(j)</a:t>
            </a:r>
          </a:p>
        </p:txBody>
      </p:sp>
      <p:sp>
        <p:nvSpPr>
          <p:cNvPr id="17" name="Rounded Rectangle 3">
            <a:extLst>
              <a:ext uri="{FF2B5EF4-FFF2-40B4-BE49-F238E27FC236}">
                <a16:creationId xmlns:a16="http://schemas.microsoft.com/office/drawing/2014/main" id="{A5002DC1-CF80-4964-B3C8-EB5CD3440FD4}"/>
              </a:ext>
            </a:extLst>
          </p:cNvPr>
          <p:cNvSpPr/>
          <p:nvPr/>
        </p:nvSpPr>
        <p:spPr>
          <a:xfrm>
            <a:off x="8392720" y="2057400"/>
            <a:ext cx="198120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46C3A9A-D335-42C3-BFCC-940801ED1F21}"/>
              </a:ext>
            </a:extLst>
          </p:cNvPr>
          <p:cNvSpPr txBox="1"/>
          <p:nvPr/>
        </p:nvSpPr>
        <p:spPr>
          <a:xfrm>
            <a:off x="7162800" y="1258312"/>
            <a:ext cx="4724400" cy="584775"/>
          </a:xfrm>
          <a:prstGeom prst="rect">
            <a:avLst/>
          </a:prstGeom>
          <a:solidFill>
            <a:schemeClr val="tx2">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en-US" sz="3200" dirty="0"/>
              <a:t>“certain medical records</a:t>
            </a:r>
            <a:r>
              <a:rPr lang="en-US" sz="2800" dirty="0"/>
              <a:t>”</a:t>
            </a:r>
          </a:p>
        </p:txBody>
      </p:sp>
      <p:cxnSp>
        <p:nvCxnSpPr>
          <p:cNvPr id="4" name="Straight Arrow Connector 3">
            <a:extLst>
              <a:ext uri="{FF2B5EF4-FFF2-40B4-BE49-F238E27FC236}">
                <a16:creationId xmlns:a16="http://schemas.microsoft.com/office/drawing/2014/main" id="{1A211CC0-A003-44A7-858D-A4F11AD66E99}"/>
              </a:ext>
            </a:extLst>
          </p:cNvPr>
          <p:cNvCxnSpPr>
            <a:cxnSpLocks/>
          </p:cNvCxnSpPr>
          <p:nvPr/>
        </p:nvCxnSpPr>
        <p:spPr>
          <a:xfrm flipV="1">
            <a:off x="9753600" y="1752600"/>
            <a:ext cx="76200" cy="30480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6004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5450" y="835211"/>
            <a:ext cx="8229600" cy="857250"/>
          </a:xfrm>
        </p:spPr>
        <p:txBody>
          <a:bodyPr/>
          <a:lstStyle/>
          <a:p>
            <a:endParaRPr lang="en-US" sz="2700" dirty="0"/>
          </a:p>
        </p:txBody>
      </p:sp>
      <p:sp>
        <p:nvSpPr>
          <p:cNvPr id="4099" name="Content Placeholder 2"/>
          <p:cNvSpPr>
            <a:spLocks noGrp="1"/>
          </p:cNvSpPr>
          <p:nvPr>
            <p:ph type="body" idx="1"/>
          </p:nvPr>
        </p:nvSpPr>
        <p:spPr>
          <a:xfrm>
            <a:off x="1981200" y="1692461"/>
            <a:ext cx="8229600" cy="3759414"/>
          </a:xfrm>
        </p:spPr>
        <p:txBody>
          <a:bodyPr/>
          <a:lstStyle/>
          <a:p>
            <a:pPr marL="342900" indent="-342900">
              <a:buNone/>
            </a:pPr>
            <a:r>
              <a:rPr lang="en-US" sz="2400" i="1" dirty="0">
                <a:solidFill>
                  <a:schemeClr val="accent3">
                    <a:lumMod val="75000"/>
                  </a:schemeClr>
                </a:solidFill>
              </a:rPr>
              <a:t>Fairfield v. </a:t>
            </a:r>
            <a:r>
              <a:rPr lang="en-US" sz="2400" i="1" dirty="0" err="1">
                <a:solidFill>
                  <a:schemeClr val="accent3">
                    <a:lumMod val="75000"/>
                  </a:schemeClr>
                </a:solidFill>
              </a:rPr>
              <a:t>Wakemed</a:t>
            </a:r>
            <a:r>
              <a:rPr lang="en-US" sz="2400" i="1" dirty="0">
                <a:solidFill>
                  <a:schemeClr val="accent3">
                    <a:lumMod val="75000"/>
                  </a:schemeClr>
                </a:solidFill>
              </a:rPr>
              <a:t> </a:t>
            </a:r>
            <a:r>
              <a:rPr lang="en-US" sz="2400" dirty="0">
                <a:solidFill>
                  <a:schemeClr val="accent3">
                    <a:lumMod val="75000"/>
                  </a:schemeClr>
                </a:solidFill>
              </a:rPr>
              <a:t>(N.C. App. Oct. 2018)</a:t>
            </a:r>
          </a:p>
          <a:p>
            <a:pPr marL="342900" indent="-342900">
              <a:buNone/>
            </a:pPr>
            <a:endParaRPr lang="en-US" sz="2400" dirty="0">
              <a:solidFill>
                <a:schemeClr val="accent3">
                  <a:lumMod val="75000"/>
                </a:schemeClr>
              </a:solidFill>
            </a:endParaRPr>
          </a:p>
          <a:p>
            <a:pPr marL="342900" indent="-342900">
              <a:buNone/>
            </a:pPr>
            <a:endParaRPr lang="en-US" sz="1800" dirty="0">
              <a:solidFill>
                <a:schemeClr val="accent3">
                  <a:lumMod val="75000"/>
                </a:schemeClr>
              </a:solidFill>
            </a:endParaRPr>
          </a:p>
          <a:p>
            <a:pPr marL="0" indent="0">
              <a:buNone/>
            </a:pPr>
            <a:r>
              <a:rPr lang="en-US" sz="1800" dirty="0">
                <a:solidFill>
                  <a:schemeClr val="accent3">
                    <a:lumMod val="75000"/>
                  </a:schemeClr>
                </a:solidFill>
              </a:rPr>
              <a:t> </a:t>
            </a:r>
            <a:endParaRPr lang="en-US" sz="3300" dirty="0"/>
          </a:p>
        </p:txBody>
      </p:sp>
      <p:sp>
        <p:nvSpPr>
          <p:cNvPr id="15" name="TextBox 14"/>
          <p:cNvSpPr txBox="1"/>
          <p:nvPr/>
        </p:nvSpPr>
        <p:spPr>
          <a:xfrm>
            <a:off x="6629431" y="2883271"/>
            <a:ext cx="1667510" cy="784830"/>
          </a:xfrm>
          <a:prstGeom prst="rect">
            <a:avLst/>
          </a:prstGeom>
          <a:noFill/>
        </p:spPr>
        <p:txBody>
          <a:bodyPr wrap="square" rtlCol="0">
            <a:spAutoFit/>
          </a:bodyPr>
          <a:lstStyle/>
          <a:p>
            <a:pPr algn="ctr"/>
            <a:r>
              <a:rPr lang="en-US" sz="1500" dirty="0">
                <a:latin typeface="+mn-lt"/>
              </a:rPr>
              <a:t>Case dismissed.</a:t>
            </a:r>
          </a:p>
          <a:p>
            <a:pPr algn="ctr"/>
            <a:r>
              <a:rPr lang="en-US" sz="1500" dirty="0">
                <a:latin typeface="+mn-lt"/>
              </a:rPr>
              <a:t>Defective Rule 9(j) certificate. </a:t>
            </a:r>
          </a:p>
        </p:txBody>
      </p:sp>
      <p:cxnSp>
        <p:nvCxnSpPr>
          <p:cNvPr id="5" name="Straight Arrow Connector 4"/>
          <p:cNvCxnSpPr/>
          <p:nvPr/>
        </p:nvCxnSpPr>
        <p:spPr>
          <a:xfrm>
            <a:off x="3817143" y="4094602"/>
            <a:ext cx="4389594" cy="1"/>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463186" y="3772732"/>
            <a:ext cx="0" cy="32187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76600" y="3741668"/>
            <a:ext cx="0" cy="354059"/>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90800" y="2438886"/>
            <a:ext cx="1371600" cy="1246495"/>
          </a:xfrm>
          <a:prstGeom prst="rect">
            <a:avLst/>
          </a:prstGeom>
          <a:noFill/>
        </p:spPr>
        <p:txBody>
          <a:bodyPr wrap="square" rtlCol="0">
            <a:spAutoFit/>
          </a:bodyPr>
          <a:lstStyle/>
          <a:p>
            <a:pPr algn="ctr"/>
            <a:r>
              <a:rPr lang="en-US" sz="1500" dirty="0">
                <a:latin typeface="+mn-lt"/>
              </a:rPr>
              <a:t>Plaintiff files</a:t>
            </a:r>
          </a:p>
          <a:p>
            <a:pPr algn="ctr"/>
            <a:r>
              <a:rPr lang="en-US" sz="1500" dirty="0">
                <a:latin typeface="+mn-lt"/>
              </a:rPr>
              <a:t>med mal complaint –  Rule 9(j) cert, </a:t>
            </a:r>
            <a:r>
              <a:rPr lang="en-US" sz="1500" i="1" dirty="0">
                <a:latin typeface="+mn-lt"/>
              </a:rPr>
              <a:t>but defective </a:t>
            </a:r>
          </a:p>
        </p:txBody>
      </p:sp>
      <p:grpSp>
        <p:nvGrpSpPr>
          <p:cNvPr id="2" name="Group 1"/>
          <p:cNvGrpSpPr/>
          <p:nvPr/>
        </p:nvGrpSpPr>
        <p:grpSpPr>
          <a:xfrm>
            <a:off x="4489466" y="4092563"/>
            <a:ext cx="1371600" cy="1194701"/>
            <a:chOff x="3959837" y="4299099"/>
            <a:chExt cx="1828800" cy="1592935"/>
          </a:xfrm>
        </p:grpSpPr>
        <p:cxnSp>
          <p:nvCxnSpPr>
            <p:cNvPr id="30" name="Straight Arrow Connector 29"/>
            <p:cNvCxnSpPr/>
            <p:nvPr/>
          </p:nvCxnSpPr>
          <p:spPr>
            <a:xfrm>
              <a:off x="4851200" y="4299099"/>
              <a:ext cx="0" cy="5464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59837" y="4845594"/>
              <a:ext cx="1828800" cy="1046440"/>
            </a:xfrm>
            <a:prstGeom prst="rect">
              <a:avLst/>
            </a:prstGeom>
            <a:noFill/>
          </p:spPr>
          <p:txBody>
            <a:bodyPr wrap="square" rtlCol="0">
              <a:spAutoFit/>
            </a:bodyPr>
            <a:lstStyle/>
            <a:p>
              <a:pPr algn="ctr"/>
              <a:r>
                <a:rPr lang="en-US" sz="1500" dirty="0">
                  <a:latin typeface="+mj-lt"/>
                </a:rPr>
                <a:t>Statute of limitations expires</a:t>
              </a:r>
            </a:p>
          </p:txBody>
        </p:sp>
      </p:grpSp>
      <p:grpSp>
        <p:nvGrpSpPr>
          <p:cNvPr id="32" name="Group 31"/>
          <p:cNvGrpSpPr/>
          <p:nvPr/>
        </p:nvGrpSpPr>
        <p:grpSpPr>
          <a:xfrm>
            <a:off x="6151228" y="2480671"/>
            <a:ext cx="2691938" cy="2429353"/>
            <a:chOff x="5159834" y="2134976"/>
            <a:chExt cx="3180693" cy="3050601"/>
          </a:xfrm>
        </p:grpSpPr>
        <p:sp>
          <p:nvSpPr>
            <p:cNvPr id="33" name="Oval 32"/>
            <p:cNvSpPr/>
            <p:nvPr/>
          </p:nvSpPr>
          <p:spPr>
            <a:xfrm>
              <a:off x="5580977" y="2134976"/>
              <a:ext cx="2282179" cy="20116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159834" y="4663825"/>
              <a:ext cx="3180693" cy="521752"/>
            </a:xfrm>
            <a:prstGeom prst="rect">
              <a:avLst/>
            </a:prstGeom>
            <a:noFill/>
            <a:ln>
              <a:solidFill>
                <a:srgbClr val="C00000"/>
              </a:solidFill>
            </a:ln>
          </p:spPr>
          <p:txBody>
            <a:bodyPr wrap="square" rtlCol="0">
              <a:spAutoFit/>
            </a:bodyPr>
            <a:lstStyle/>
            <a:p>
              <a:pPr algn="ctr"/>
              <a:r>
                <a:rPr lang="en-US" sz="2100" dirty="0">
                  <a:solidFill>
                    <a:srgbClr val="C00000"/>
                  </a:solidFill>
                  <a:latin typeface="+mn-lt"/>
                </a:rPr>
                <a:t>Affirmed.</a:t>
              </a:r>
            </a:p>
          </p:txBody>
        </p:sp>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454" y="3687370"/>
            <a:ext cx="1457325" cy="1764506"/>
          </a:xfrm>
          <a:prstGeom prst="rect">
            <a:avLst/>
          </a:prstGeom>
        </p:spPr>
      </p:pic>
      <p:sp>
        <p:nvSpPr>
          <p:cNvPr id="8" name="TextBox 7"/>
          <p:cNvSpPr txBox="1"/>
          <p:nvPr/>
        </p:nvSpPr>
        <p:spPr>
          <a:xfrm>
            <a:off x="4052888" y="3815564"/>
            <a:ext cx="1085850" cy="369332"/>
          </a:xfrm>
          <a:prstGeom prst="rect">
            <a:avLst/>
          </a:prstGeom>
          <a:noFill/>
        </p:spPr>
        <p:txBody>
          <a:bodyPr wrap="square" rtlCol="0">
            <a:spAutoFit/>
          </a:bodyPr>
          <a:lstStyle/>
          <a:p>
            <a:endParaRPr lang="en-US" dirty="0"/>
          </a:p>
        </p:txBody>
      </p:sp>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349795"/>
            <a:ext cx="7247562" cy="1949572"/>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535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5450" y="835211"/>
            <a:ext cx="8229600" cy="857250"/>
          </a:xfrm>
        </p:spPr>
        <p:txBody>
          <a:bodyPr/>
          <a:lstStyle/>
          <a:p>
            <a:endParaRPr lang="en-US" sz="2700" dirty="0"/>
          </a:p>
        </p:txBody>
      </p:sp>
      <p:sp>
        <p:nvSpPr>
          <p:cNvPr id="4099" name="Content Placeholder 2"/>
          <p:cNvSpPr>
            <a:spLocks noGrp="1"/>
          </p:cNvSpPr>
          <p:nvPr>
            <p:ph type="body" idx="1"/>
          </p:nvPr>
        </p:nvSpPr>
        <p:spPr>
          <a:xfrm>
            <a:off x="1981200" y="1692461"/>
            <a:ext cx="8229600" cy="3759414"/>
          </a:xfrm>
        </p:spPr>
        <p:txBody>
          <a:bodyPr/>
          <a:lstStyle/>
          <a:p>
            <a:pPr marL="342900" indent="-342900">
              <a:buNone/>
            </a:pPr>
            <a:r>
              <a:rPr lang="en-US" sz="2400" i="1" dirty="0">
                <a:solidFill>
                  <a:schemeClr val="accent3">
                    <a:lumMod val="75000"/>
                  </a:schemeClr>
                </a:solidFill>
              </a:rPr>
              <a:t>Alston v. </a:t>
            </a:r>
            <a:r>
              <a:rPr lang="en-US" sz="2400" i="1" dirty="0" err="1">
                <a:solidFill>
                  <a:schemeClr val="accent3">
                    <a:lumMod val="75000"/>
                  </a:schemeClr>
                </a:solidFill>
              </a:rPr>
              <a:t>Hueske</a:t>
            </a:r>
            <a:r>
              <a:rPr lang="en-US" sz="2400" i="1" dirty="0">
                <a:solidFill>
                  <a:schemeClr val="accent3">
                    <a:lumMod val="75000"/>
                  </a:schemeClr>
                </a:solidFill>
              </a:rPr>
              <a:t> </a:t>
            </a:r>
            <a:r>
              <a:rPr lang="en-US" sz="2400" dirty="0">
                <a:solidFill>
                  <a:schemeClr val="accent3">
                    <a:lumMod val="75000"/>
                  </a:schemeClr>
                </a:solidFill>
              </a:rPr>
              <a:t>(N.C. App. Oct. 2016)</a:t>
            </a:r>
          </a:p>
          <a:p>
            <a:pPr marL="342900" indent="-342900">
              <a:buNone/>
            </a:pPr>
            <a:endParaRPr lang="en-US" sz="2400" dirty="0"/>
          </a:p>
          <a:p>
            <a:pPr marL="342900" indent="-342900">
              <a:buNone/>
            </a:pPr>
            <a:endParaRPr lang="en-US" sz="1800" dirty="0">
              <a:solidFill>
                <a:schemeClr val="accent3">
                  <a:lumMod val="75000"/>
                </a:schemeClr>
              </a:solidFill>
            </a:endParaRPr>
          </a:p>
          <a:p>
            <a:pPr marL="0" indent="0">
              <a:buNone/>
            </a:pPr>
            <a:r>
              <a:rPr lang="en-US" sz="1800" dirty="0">
                <a:solidFill>
                  <a:schemeClr val="accent3">
                    <a:lumMod val="75000"/>
                  </a:schemeClr>
                </a:solidFill>
              </a:rPr>
              <a:t> </a:t>
            </a:r>
            <a:endParaRPr lang="en-US" sz="3300" dirty="0"/>
          </a:p>
        </p:txBody>
      </p:sp>
      <p:cxnSp>
        <p:nvCxnSpPr>
          <p:cNvPr id="5" name="Straight Arrow Connector 4"/>
          <p:cNvCxnSpPr/>
          <p:nvPr/>
        </p:nvCxnSpPr>
        <p:spPr>
          <a:xfrm>
            <a:off x="3817143" y="4094602"/>
            <a:ext cx="4389594" cy="1"/>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76600" y="3741668"/>
            <a:ext cx="0" cy="354059"/>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90800" y="2438886"/>
            <a:ext cx="1371600" cy="1246495"/>
          </a:xfrm>
          <a:prstGeom prst="rect">
            <a:avLst/>
          </a:prstGeom>
          <a:noFill/>
        </p:spPr>
        <p:txBody>
          <a:bodyPr wrap="square" rtlCol="0">
            <a:spAutoFit/>
          </a:bodyPr>
          <a:lstStyle/>
          <a:p>
            <a:pPr algn="ctr"/>
            <a:r>
              <a:rPr lang="en-US" sz="1500" dirty="0">
                <a:latin typeface="+mn-lt"/>
              </a:rPr>
              <a:t>Plaintiff files</a:t>
            </a:r>
          </a:p>
          <a:p>
            <a:pPr algn="ctr"/>
            <a:r>
              <a:rPr lang="en-US" sz="1500" dirty="0">
                <a:latin typeface="+mn-lt"/>
              </a:rPr>
              <a:t>med mal complaint –  Rule 9(j) cert, </a:t>
            </a:r>
            <a:r>
              <a:rPr lang="en-US" sz="1500" i="1" dirty="0">
                <a:latin typeface="+mn-lt"/>
              </a:rPr>
              <a:t>but defective </a:t>
            </a:r>
          </a:p>
        </p:txBody>
      </p:sp>
      <p:sp>
        <p:nvSpPr>
          <p:cNvPr id="8" name="TextBox 7"/>
          <p:cNvSpPr txBox="1"/>
          <p:nvPr/>
        </p:nvSpPr>
        <p:spPr>
          <a:xfrm>
            <a:off x="4052888" y="3815564"/>
            <a:ext cx="1085850"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1323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95D2A268-C9FF-47F7-ADBE-B719370A9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40" y="846143"/>
            <a:ext cx="9877003" cy="566351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609600" y="274643"/>
            <a:ext cx="10972800" cy="428625"/>
          </a:xfrm>
        </p:spPr>
        <p:txBody>
          <a:bodyPr/>
          <a:lstStyle/>
          <a:p>
            <a:r>
              <a:rPr lang="en-US" dirty="0">
                <a:solidFill>
                  <a:srgbClr val="0070C0"/>
                </a:solidFill>
              </a:rPr>
              <a:t>Rule 9(j)</a:t>
            </a:r>
          </a:p>
        </p:txBody>
      </p:sp>
      <p:sp>
        <p:nvSpPr>
          <p:cNvPr id="7" name="TextBox 6">
            <a:extLst>
              <a:ext uri="{FF2B5EF4-FFF2-40B4-BE49-F238E27FC236}">
                <a16:creationId xmlns:a16="http://schemas.microsoft.com/office/drawing/2014/main" id="{746C3A9A-D335-42C3-BFCC-940801ED1F21}"/>
              </a:ext>
            </a:extLst>
          </p:cNvPr>
          <p:cNvSpPr txBox="1"/>
          <p:nvPr/>
        </p:nvSpPr>
        <p:spPr>
          <a:xfrm>
            <a:off x="8001000" y="274643"/>
            <a:ext cx="3657600" cy="1815882"/>
          </a:xfrm>
          <a:prstGeom prst="rect">
            <a:avLst/>
          </a:prstGeom>
          <a:solidFill>
            <a:schemeClr val="tx2">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en-US" sz="2800" dirty="0">
                <a:latin typeface="+mn-lt"/>
              </a:rPr>
              <a:t>“the medical records were reviewed and evaluated by a duly Board Certified [sic]</a:t>
            </a:r>
            <a:r>
              <a:rPr lang="en-US" sz="2400" dirty="0">
                <a:latin typeface="+mn-lt"/>
              </a:rPr>
              <a:t>”</a:t>
            </a:r>
          </a:p>
        </p:txBody>
      </p:sp>
      <p:cxnSp>
        <p:nvCxnSpPr>
          <p:cNvPr id="4" name="Straight Arrow Connector 3">
            <a:extLst>
              <a:ext uri="{FF2B5EF4-FFF2-40B4-BE49-F238E27FC236}">
                <a16:creationId xmlns:a16="http://schemas.microsoft.com/office/drawing/2014/main" id="{1A211CC0-A003-44A7-858D-A4F11AD66E99}"/>
              </a:ext>
            </a:extLst>
          </p:cNvPr>
          <p:cNvCxnSpPr>
            <a:cxnSpLocks/>
          </p:cNvCxnSpPr>
          <p:nvPr/>
        </p:nvCxnSpPr>
        <p:spPr>
          <a:xfrm flipV="1">
            <a:off x="7414846" y="2154925"/>
            <a:ext cx="586154" cy="5549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7B1825D-4BE0-44DD-8115-3EFC932F3E8A}"/>
              </a:ext>
            </a:extLst>
          </p:cNvPr>
          <p:cNvGrpSpPr/>
          <p:nvPr/>
        </p:nvGrpSpPr>
        <p:grpSpPr>
          <a:xfrm>
            <a:off x="1676400" y="2895600"/>
            <a:ext cx="8534400" cy="304800"/>
            <a:chOff x="1676400" y="2895600"/>
            <a:chExt cx="8534400" cy="304800"/>
          </a:xfrm>
        </p:grpSpPr>
        <p:cxnSp>
          <p:nvCxnSpPr>
            <p:cNvPr id="5" name="Straight Connector 4">
              <a:extLst>
                <a:ext uri="{FF2B5EF4-FFF2-40B4-BE49-F238E27FC236}">
                  <a16:creationId xmlns:a16="http://schemas.microsoft.com/office/drawing/2014/main" id="{3ACA6F53-2BB8-4A25-A802-B78790BB1E41}"/>
                </a:ext>
              </a:extLst>
            </p:cNvPr>
            <p:cNvCxnSpPr>
              <a:cxnSpLocks/>
            </p:cNvCxnSpPr>
            <p:nvPr/>
          </p:nvCxnSpPr>
          <p:spPr>
            <a:xfrm>
              <a:off x="2667000" y="2895600"/>
              <a:ext cx="7543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8ED0F00-A0F9-4DD4-9859-C47FC937682B}"/>
                </a:ext>
              </a:extLst>
            </p:cNvPr>
            <p:cNvCxnSpPr>
              <a:cxnSpLocks/>
            </p:cNvCxnSpPr>
            <p:nvPr/>
          </p:nvCxnSpPr>
          <p:spPr>
            <a:xfrm>
              <a:off x="1676400" y="3200400"/>
              <a:ext cx="5715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03760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type="body" idx="1"/>
          </p:nvPr>
        </p:nvSpPr>
        <p:spPr>
          <a:xfrm>
            <a:off x="1981200" y="1692461"/>
            <a:ext cx="8229600" cy="3759414"/>
          </a:xfrm>
        </p:spPr>
        <p:txBody>
          <a:bodyPr/>
          <a:lstStyle/>
          <a:p>
            <a:pPr marL="342900" indent="-342900">
              <a:buNone/>
            </a:pPr>
            <a:r>
              <a:rPr lang="en-US" sz="2400" i="1" dirty="0">
                <a:solidFill>
                  <a:schemeClr val="accent3">
                    <a:lumMod val="75000"/>
                  </a:schemeClr>
                </a:solidFill>
              </a:rPr>
              <a:t>Alston v. </a:t>
            </a:r>
            <a:r>
              <a:rPr lang="en-US" sz="2400" i="1" dirty="0" err="1">
                <a:solidFill>
                  <a:schemeClr val="accent3">
                    <a:lumMod val="75000"/>
                  </a:schemeClr>
                </a:solidFill>
              </a:rPr>
              <a:t>Hueske</a:t>
            </a:r>
            <a:r>
              <a:rPr lang="en-US" sz="2400" i="1" dirty="0">
                <a:solidFill>
                  <a:schemeClr val="accent3">
                    <a:lumMod val="75000"/>
                  </a:schemeClr>
                </a:solidFill>
              </a:rPr>
              <a:t> </a:t>
            </a:r>
            <a:r>
              <a:rPr lang="en-US" sz="2400" dirty="0">
                <a:solidFill>
                  <a:schemeClr val="accent3">
                    <a:lumMod val="75000"/>
                  </a:schemeClr>
                </a:solidFill>
              </a:rPr>
              <a:t>(N.C. App. Oct. 2016)</a:t>
            </a:r>
          </a:p>
          <a:p>
            <a:pPr marL="342900" indent="-342900">
              <a:buNone/>
            </a:pPr>
            <a:endParaRPr lang="en-US" sz="1800" dirty="0">
              <a:solidFill>
                <a:schemeClr val="accent3">
                  <a:lumMod val="75000"/>
                </a:schemeClr>
              </a:solidFill>
            </a:endParaRPr>
          </a:p>
          <a:p>
            <a:pPr marL="342900" indent="-342900">
              <a:buNone/>
            </a:pPr>
            <a:endParaRPr lang="en-US" sz="1800" dirty="0">
              <a:solidFill>
                <a:schemeClr val="accent3">
                  <a:lumMod val="75000"/>
                </a:schemeClr>
              </a:solidFill>
            </a:endParaRPr>
          </a:p>
          <a:p>
            <a:pPr marL="0" indent="0">
              <a:buNone/>
            </a:pPr>
            <a:r>
              <a:rPr lang="en-US" sz="1800" dirty="0">
                <a:solidFill>
                  <a:schemeClr val="accent3">
                    <a:lumMod val="75000"/>
                  </a:schemeClr>
                </a:solidFill>
              </a:rPr>
              <a:t> </a:t>
            </a:r>
            <a:endParaRPr lang="en-US" sz="3300" dirty="0"/>
          </a:p>
        </p:txBody>
      </p:sp>
      <p:sp>
        <p:nvSpPr>
          <p:cNvPr id="15" name="TextBox 14"/>
          <p:cNvSpPr txBox="1"/>
          <p:nvPr/>
        </p:nvSpPr>
        <p:spPr>
          <a:xfrm>
            <a:off x="6629431" y="2883271"/>
            <a:ext cx="1667510" cy="784830"/>
          </a:xfrm>
          <a:prstGeom prst="rect">
            <a:avLst/>
          </a:prstGeom>
          <a:noFill/>
        </p:spPr>
        <p:txBody>
          <a:bodyPr wrap="square" rtlCol="0">
            <a:spAutoFit/>
          </a:bodyPr>
          <a:lstStyle/>
          <a:p>
            <a:pPr algn="ctr"/>
            <a:r>
              <a:rPr lang="en-US" sz="1500" dirty="0">
                <a:latin typeface="+mn-lt"/>
              </a:rPr>
              <a:t>Case dismissed.</a:t>
            </a:r>
          </a:p>
          <a:p>
            <a:pPr algn="ctr"/>
            <a:r>
              <a:rPr lang="en-US" sz="1500" dirty="0">
                <a:latin typeface="+mn-lt"/>
              </a:rPr>
              <a:t>Defective Rule 9(j) certificate. </a:t>
            </a:r>
          </a:p>
        </p:txBody>
      </p:sp>
      <p:cxnSp>
        <p:nvCxnSpPr>
          <p:cNvPr id="5" name="Straight Arrow Connector 4"/>
          <p:cNvCxnSpPr/>
          <p:nvPr/>
        </p:nvCxnSpPr>
        <p:spPr>
          <a:xfrm>
            <a:off x="3817143" y="4094602"/>
            <a:ext cx="4389594" cy="1"/>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463186" y="3772732"/>
            <a:ext cx="0" cy="32187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76600" y="3741668"/>
            <a:ext cx="0" cy="354059"/>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90800" y="2438886"/>
            <a:ext cx="1371600" cy="1246495"/>
          </a:xfrm>
          <a:prstGeom prst="rect">
            <a:avLst/>
          </a:prstGeom>
          <a:noFill/>
        </p:spPr>
        <p:txBody>
          <a:bodyPr wrap="square" rtlCol="0">
            <a:spAutoFit/>
          </a:bodyPr>
          <a:lstStyle/>
          <a:p>
            <a:pPr algn="ctr"/>
            <a:r>
              <a:rPr lang="en-US" sz="1500" dirty="0">
                <a:latin typeface="+mn-lt"/>
              </a:rPr>
              <a:t>Plaintiff files</a:t>
            </a:r>
          </a:p>
          <a:p>
            <a:pPr algn="ctr"/>
            <a:r>
              <a:rPr lang="en-US" sz="1500" dirty="0">
                <a:latin typeface="+mn-lt"/>
              </a:rPr>
              <a:t>med mal complaint –  Rule 9(j) cert, </a:t>
            </a:r>
            <a:r>
              <a:rPr lang="en-US" sz="1500" i="1" dirty="0">
                <a:latin typeface="+mn-lt"/>
              </a:rPr>
              <a:t>but defective </a:t>
            </a:r>
          </a:p>
        </p:txBody>
      </p:sp>
      <p:grpSp>
        <p:nvGrpSpPr>
          <p:cNvPr id="2" name="Group 1"/>
          <p:cNvGrpSpPr/>
          <p:nvPr/>
        </p:nvGrpSpPr>
        <p:grpSpPr>
          <a:xfrm>
            <a:off x="4097794" y="4082690"/>
            <a:ext cx="1371600" cy="1178894"/>
            <a:chOff x="3376429" y="4299098"/>
            <a:chExt cx="1828800" cy="1571858"/>
          </a:xfrm>
        </p:grpSpPr>
        <p:cxnSp>
          <p:nvCxnSpPr>
            <p:cNvPr id="30" name="Straight Arrow Connector 29"/>
            <p:cNvCxnSpPr/>
            <p:nvPr/>
          </p:nvCxnSpPr>
          <p:spPr>
            <a:xfrm>
              <a:off x="4273082" y="4299098"/>
              <a:ext cx="0" cy="54649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376429" y="4824516"/>
              <a:ext cx="1828800" cy="1046440"/>
            </a:xfrm>
            <a:prstGeom prst="rect">
              <a:avLst/>
            </a:prstGeom>
            <a:noFill/>
          </p:spPr>
          <p:txBody>
            <a:bodyPr wrap="square" rtlCol="0">
              <a:spAutoFit/>
            </a:bodyPr>
            <a:lstStyle/>
            <a:p>
              <a:pPr algn="ctr"/>
              <a:r>
                <a:rPr lang="en-US" sz="1500" dirty="0">
                  <a:latin typeface="+mj-lt"/>
                </a:rPr>
                <a:t>Statute of limitations expires</a:t>
              </a:r>
            </a:p>
          </p:txBody>
        </p:sp>
      </p:grpSp>
      <p:grpSp>
        <p:nvGrpSpPr>
          <p:cNvPr id="32" name="Group 31"/>
          <p:cNvGrpSpPr/>
          <p:nvPr/>
        </p:nvGrpSpPr>
        <p:grpSpPr>
          <a:xfrm>
            <a:off x="6151228" y="2480671"/>
            <a:ext cx="2691938" cy="2429353"/>
            <a:chOff x="5159834" y="2134976"/>
            <a:chExt cx="3180693" cy="3050601"/>
          </a:xfrm>
        </p:grpSpPr>
        <p:sp>
          <p:nvSpPr>
            <p:cNvPr id="33" name="Oval 32"/>
            <p:cNvSpPr/>
            <p:nvPr/>
          </p:nvSpPr>
          <p:spPr>
            <a:xfrm>
              <a:off x="5580977" y="2134976"/>
              <a:ext cx="2282179" cy="20116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159834" y="4663825"/>
              <a:ext cx="3180693" cy="521752"/>
            </a:xfrm>
            <a:prstGeom prst="rect">
              <a:avLst/>
            </a:prstGeom>
            <a:noFill/>
            <a:ln>
              <a:solidFill>
                <a:srgbClr val="C00000"/>
              </a:solidFill>
            </a:ln>
          </p:spPr>
          <p:txBody>
            <a:bodyPr wrap="square" rtlCol="0">
              <a:spAutoFit/>
            </a:bodyPr>
            <a:lstStyle/>
            <a:p>
              <a:pPr algn="ctr"/>
              <a:r>
                <a:rPr lang="en-US" sz="2100" dirty="0">
                  <a:solidFill>
                    <a:srgbClr val="C00000"/>
                  </a:solidFill>
                  <a:latin typeface="+mn-lt"/>
                </a:rPr>
                <a:t>Affirmed.</a:t>
              </a:r>
            </a:p>
          </p:txBody>
        </p:sp>
      </p:grpSp>
      <p:sp>
        <p:nvSpPr>
          <p:cNvPr id="8" name="TextBox 7"/>
          <p:cNvSpPr txBox="1"/>
          <p:nvPr/>
        </p:nvSpPr>
        <p:spPr>
          <a:xfrm>
            <a:off x="4052888" y="3815564"/>
            <a:ext cx="1085850" cy="369332"/>
          </a:xfrm>
          <a:prstGeom prst="rect">
            <a:avLst/>
          </a:prstGeom>
          <a:noFill/>
        </p:spPr>
        <p:txBody>
          <a:bodyPr wrap="square" rtlCol="0">
            <a:spAutoFit/>
          </a:bodyPr>
          <a:lstStyle/>
          <a:p>
            <a:endParaRPr lang="en-US" dirty="0"/>
          </a:p>
        </p:txBody>
      </p:sp>
      <p:sp>
        <p:nvSpPr>
          <p:cNvPr id="3" name="Title 2">
            <a:extLst>
              <a:ext uri="{FF2B5EF4-FFF2-40B4-BE49-F238E27FC236}">
                <a16:creationId xmlns:a16="http://schemas.microsoft.com/office/drawing/2014/main" id="{2E68E491-9F5F-45AE-BFAC-F98A0230D993}"/>
              </a:ext>
            </a:extLst>
          </p:cNvPr>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188108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type="body" idx="1"/>
          </p:nvPr>
        </p:nvSpPr>
        <p:spPr>
          <a:xfrm>
            <a:off x="1981200" y="1692461"/>
            <a:ext cx="8229600" cy="3759414"/>
          </a:xfrm>
        </p:spPr>
        <p:txBody>
          <a:bodyPr/>
          <a:lstStyle/>
          <a:p>
            <a:pPr marL="342900" indent="-342900">
              <a:buNone/>
            </a:pPr>
            <a:r>
              <a:rPr lang="en-US" sz="2400" i="1" dirty="0">
                <a:solidFill>
                  <a:schemeClr val="accent3">
                    <a:lumMod val="75000"/>
                  </a:schemeClr>
                </a:solidFill>
              </a:rPr>
              <a:t>Alston v. </a:t>
            </a:r>
            <a:r>
              <a:rPr lang="en-US" sz="2400" i="1" dirty="0" err="1">
                <a:solidFill>
                  <a:schemeClr val="accent3">
                    <a:lumMod val="75000"/>
                  </a:schemeClr>
                </a:solidFill>
              </a:rPr>
              <a:t>Hueske</a:t>
            </a:r>
            <a:r>
              <a:rPr lang="en-US" sz="2400" i="1" dirty="0">
                <a:solidFill>
                  <a:schemeClr val="accent3">
                    <a:lumMod val="75000"/>
                  </a:schemeClr>
                </a:solidFill>
              </a:rPr>
              <a:t> </a:t>
            </a:r>
            <a:r>
              <a:rPr lang="en-US" sz="2400" dirty="0">
                <a:solidFill>
                  <a:schemeClr val="accent3">
                    <a:lumMod val="75000"/>
                  </a:schemeClr>
                </a:solidFill>
              </a:rPr>
              <a:t>(N.C. App. Oct. 2016)</a:t>
            </a:r>
          </a:p>
          <a:p>
            <a:pPr marL="342900" indent="-342900">
              <a:buNone/>
            </a:pPr>
            <a:endParaRPr lang="en-US" sz="1800" dirty="0">
              <a:solidFill>
                <a:schemeClr val="accent3">
                  <a:lumMod val="75000"/>
                </a:schemeClr>
              </a:solidFill>
            </a:endParaRPr>
          </a:p>
          <a:p>
            <a:pPr marL="342900" indent="-342900">
              <a:buNone/>
            </a:pPr>
            <a:endParaRPr lang="en-US" sz="1800" dirty="0">
              <a:solidFill>
                <a:schemeClr val="accent3">
                  <a:lumMod val="75000"/>
                </a:schemeClr>
              </a:solidFill>
            </a:endParaRPr>
          </a:p>
          <a:p>
            <a:pPr marL="0" indent="0">
              <a:buNone/>
            </a:pPr>
            <a:r>
              <a:rPr lang="en-US" sz="1800" dirty="0">
                <a:solidFill>
                  <a:schemeClr val="accent3">
                    <a:lumMod val="75000"/>
                  </a:schemeClr>
                </a:solidFill>
              </a:rPr>
              <a:t> </a:t>
            </a:r>
            <a:endParaRPr lang="en-US" sz="3300" dirty="0"/>
          </a:p>
        </p:txBody>
      </p:sp>
      <p:sp>
        <p:nvSpPr>
          <p:cNvPr id="15" name="TextBox 14"/>
          <p:cNvSpPr txBox="1"/>
          <p:nvPr/>
        </p:nvSpPr>
        <p:spPr>
          <a:xfrm>
            <a:off x="6629431" y="2883271"/>
            <a:ext cx="1667510" cy="784830"/>
          </a:xfrm>
          <a:prstGeom prst="rect">
            <a:avLst/>
          </a:prstGeom>
          <a:noFill/>
        </p:spPr>
        <p:txBody>
          <a:bodyPr wrap="square" rtlCol="0">
            <a:spAutoFit/>
          </a:bodyPr>
          <a:lstStyle/>
          <a:p>
            <a:pPr algn="ctr"/>
            <a:r>
              <a:rPr lang="en-US" sz="1500" dirty="0">
                <a:latin typeface="+mn-lt"/>
              </a:rPr>
              <a:t>Case dismissed.</a:t>
            </a:r>
          </a:p>
          <a:p>
            <a:pPr algn="ctr"/>
            <a:r>
              <a:rPr lang="en-US" sz="1500" dirty="0">
                <a:latin typeface="+mn-lt"/>
              </a:rPr>
              <a:t>Defective Rule 9(j) certificate. </a:t>
            </a:r>
          </a:p>
        </p:txBody>
      </p:sp>
      <p:cxnSp>
        <p:nvCxnSpPr>
          <p:cNvPr id="5" name="Straight Arrow Connector 4"/>
          <p:cNvCxnSpPr/>
          <p:nvPr/>
        </p:nvCxnSpPr>
        <p:spPr>
          <a:xfrm>
            <a:off x="3817143" y="4094602"/>
            <a:ext cx="4389594" cy="1"/>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463186" y="3772732"/>
            <a:ext cx="0" cy="32187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76600" y="3741668"/>
            <a:ext cx="0" cy="354059"/>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90800" y="2438886"/>
            <a:ext cx="1371600" cy="1246495"/>
          </a:xfrm>
          <a:prstGeom prst="rect">
            <a:avLst/>
          </a:prstGeom>
          <a:noFill/>
        </p:spPr>
        <p:txBody>
          <a:bodyPr wrap="square" rtlCol="0">
            <a:spAutoFit/>
          </a:bodyPr>
          <a:lstStyle/>
          <a:p>
            <a:pPr algn="ctr"/>
            <a:r>
              <a:rPr lang="en-US" sz="1500" dirty="0">
                <a:latin typeface="+mn-lt"/>
              </a:rPr>
              <a:t>Plaintiff files</a:t>
            </a:r>
          </a:p>
          <a:p>
            <a:pPr algn="ctr"/>
            <a:r>
              <a:rPr lang="en-US" sz="1500" dirty="0">
                <a:latin typeface="+mn-lt"/>
              </a:rPr>
              <a:t>med mal complaint –  Rule 9(j) cert, </a:t>
            </a:r>
            <a:r>
              <a:rPr lang="en-US" sz="1500" i="1" dirty="0">
                <a:latin typeface="+mn-lt"/>
              </a:rPr>
              <a:t>but defective </a:t>
            </a:r>
          </a:p>
        </p:txBody>
      </p:sp>
      <p:grpSp>
        <p:nvGrpSpPr>
          <p:cNvPr id="2" name="Group 1"/>
          <p:cNvGrpSpPr/>
          <p:nvPr/>
        </p:nvGrpSpPr>
        <p:grpSpPr>
          <a:xfrm>
            <a:off x="4097794" y="4082690"/>
            <a:ext cx="1371600" cy="1178894"/>
            <a:chOff x="3376429" y="4299098"/>
            <a:chExt cx="1828800" cy="1571858"/>
          </a:xfrm>
        </p:grpSpPr>
        <p:cxnSp>
          <p:nvCxnSpPr>
            <p:cNvPr id="30" name="Straight Arrow Connector 29"/>
            <p:cNvCxnSpPr/>
            <p:nvPr/>
          </p:nvCxnSpPr>
          <p:spPr>
            <a:xfrm>
              <a:off x="4273082" y="4299098"/>
              <a:ext cx="0" cy="54649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376429" y="4824516"/>
              <a:ext cx="1828800" cy="1046440"/>
            </a:xfrm>
            <a:prstGeom prst="rect">
              <a:avLst/>
            </a:prstGeom>
            <a:noFill/>
          </p:spPr>
          <p:txBody>
            <a:bodyPr wrap="square" rtlCol="0">
              <a:spAutoFit/>
            </a:bodyPr>
            <a:lstStyle/>
            <a:p>
              <a:pPr algn="ctr"/>
              <a:r>
                <a:rPr lang="en-US" sz="1500" dirty="0">
                  <a:latin typeface="+mj-lt"/>
                </a:rPr>
                <a:t>Statute of limitations expires</a:t>
              </a:r>
            </a:p>
          </p:txBody>
        </p:sp>
      </p:grpSp>
      <p:grpSp>
        <p:nvGrpSpPr>
          <p:cNvPr id="32" name="Group 31"/>
          <p:cNvGrpSpPr/>
          <p:nvPr/>
        </p:nvGrpSpPr>
        <p:grpSpPr>
          <a:xfrm>
            <a:off x="6151228" y="2480671"/>
            <a:ext cx="2691938" cy="2429353"/>
            <a:chOff x="5159834" y="2134976"/>
            <a:chExt cx="3180693" cy="3050601"/>
          </a:xfrm>
        </p:grpSpPr>
        <p:sp>
          <p:nvSpPr>
            <p:cNvPr id="33" name="Oval 32"/>
            <p:cNvSpPr/>
            <p:nvPr/>
          </p:nvSpPr>
          <p:spPr>
            <a:xfrm>
              <a:off x="5580977" y="2134976"/>
              <a:ext cx="2282179" cy="20116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159834" y="4663825"/>
              <a:ext cx="3180693" cy="521752"/>
            </a:xfrm>
            <a:prstGeom prst="rect">
              <a:avLst/>
            </a:prstGeom>
            <a:noFill/>
            <a:ln>
              <a:solidFill>
                <a:srgbClr val="C00000"/>
              </a:solidFill>
            </a:ln>
          </p:spPr>
          <p:txBody>
            <a:bodyPr wrap="square" rtlCol="0">
              <a:spAutoFit/>
            </a:bodyPr>
            <a:lstStyle/>
            <a:p>
              <a:pPr algn="ctr"/>
              <a:r>
                <a:rPr lang="en-US" sz="2100" dirty="0">
                  <a:solidFill>
                    <a:srgbClr val="C00000"/>
                  </a:solidFill>
                  <a:latin typeface="+mn-lt"/>
                </a:rPr>
                <a:t>Affirmed.</a:t>
              </a:r>
            </a:p>
          </p:txBody>
        </p:sp>
      </p:grpSp>
      <p:sp>
        <p:nvSpPr>
          <p:cNvPr id="8" name="TextBox 7"/>
          <p:cNvSpPr txBox="1"/>
          <p:nvPr/>
        </p:nvSpPr>
        <p:spPr>
          <a:xfrm>
            <a:off x="4052888" y="3815564"/>
            <a:ext cx="1085850" cy="369332"/>
          </a:xfrm>
          <a:prstGeom prst="rect">
            <a:avLst/>
          </a:prstGeom>
          <a:noFill/>
        </p:spPr>
        <p:txBody>
          <a:bodyPr wrap="square" rtlCol="0">
            <a:spAutoFit/>
          </a:bodyPr>
          <a:lstStyle/>
          <a:p>
            <a:endParaRPr lang="en-US" dirty="0"/>
          </a:p>
        </p:txBody>
      </p:sp>
      <p:pic>
        <p:nvPicPr>
          <p:cNvPr id="7" name="Picture 6" descr="A screenshot of a cell phone&#10;&#10;Description automatically generated">
            <a:extLst>
              <a:ext uri="{FF2B5EF4-FFF2-40B4-BE49-F238E27FC236}">
                <a16:creationId xmlns:a16="http://schemas.microsoft.com/office/drawing/2014/main" id="{84BFE54D-F43C-4583-AE3E-FB2BEE78D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105" y="1429336"/>
            <a:ext cx="10272245" cy="4022539"/>
          </a:xfrm>
          <a:prstGeom prst="rect">
            <a:avLst/>
          </a:prstGeom>
          <a:effectLst>
            <a:outerShdw blurRad="63500" sx="102000" sy="102000" algn="ctr" rotWithShape="0">
              <a:prstClr val="black">
                <a:alpha val="40000"/>
              </a:prstClr>
            </a:outerShdw>
          </a:effectLst>
        </p:spPr>
      </p:pic>
      <p:sp>
        <p:nvSpPr>
          <p:cNvPr id="3" name="Title 2">
            <a:extLst>
              <a:ext uri="{FF2B5EF4-FFF2-40B4-BE49-F238E27FC236}">
                <a16:creationId xmlns:a16="http://schemas.microsoft.com/office/drawing/2014/main" id="{2E68E491-9F5F-45AE-BFAC-F98A0230D993}"/>
              </a:ext>
            </a:extLst>
          </p:cNvPr>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374816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097B5-907B-42F6-817C-A102F9E117B9}"/>
              </a:ext>
            </a:extLst>
          </p:cNvPr>
          <p:cNvSpPr>
            <a:spLocks noGrp="1"/>
          </p:cNvSpPr>
          <p:nvPr>
            <p:ph idx="1"/>
          </p:nvPr>
        </p:nvSpPr>
        <p:spPr>
          <a:xfrm>
            <a:off x="609600" y="457201"/>
            <a:ext cx="10972800" cy="5668966"/>
          </a:xfrm>
        </p:spPr>
        <p:txBody>
          <a:bodyPr/>
          <a:lstStyle/>
          <a:p>
            <a:pPr marL="0" indent="0">
              <a:buNone/>
            </a:pPr>
            <a:endParaRPr lang="en-US" sz="4400" dirty="0"/>
          </a:p>
          <a:p>
            <a:pPr marL="0" indent="0">
              <a:buNone/>
            </a:pPr>
            <a:r>
              <a:rPr lang="en-US" sz="4400" dirty="0"/>
              <a:t>And now let’s talk about when a Rule 9(j) certification </a:t>
            </a:r>
            <a:r>
              <a:rPr lang="en-US" sz="4400" u="sng" dirty="0"/>
              <a:t>is not required at all</a:t>
            </a:r>
            <a:r>
              <a:rPr lang="en-US" sz="4400" dirty="0"/>
              <a:t>:</a:t>
            </a:r>
          </a:p>
          <a:p>
            <a:r>
              <a:rPr lang="en-US" sz="4400" dirty="0"/>
              <a:t>When it’s not “medical malpractice” in the first place.</a:t>
            </a:r>
          </a:p>
          <a:p>
            <a:r>
              <a:rPr lang="en-US" sz="4400" dirty="0"/>
              <a:t>When the doctrine of </a:t>
            </a:r>
            <a:r>
              <a:rPr lang="en-US" sz="4400" i="1" dirty="0"/>
              <a:t>res </a:t>
            </a:r>
            <a:r>
              <a:rPr lang="en-US" sz="4400" i="1" dirty="0" err="1"/>
              <a:t>ipsa</a:t>
            </a:r>
            <a:r>
              <a:rPr lang="en-US" sz="4400" i="1" dirty="0"/>
              <a:t> applies.</a:t>
            </a:r>
          </a:p>
        </p:txBody>
      </p:sp>
      <p:sp>
        <p:nvSpPr>
          <p:cNvPr id="2" name="Star: 5 Points 1">
            <a:extLst>
              <a:ext uri="{FF2B5EF4-FFF2-40B4-BE49-F238E27FC236}">
                <a16:creationId xmlns:a16="http://schemas.microsoft.com/office/drawing/2014/main" id="{BB40B964-B5CA-42CD-A5FE-559C135FD377}"/>
              </a:ext>
            </a:extLst>
          </p:cNvPr>
          <p:cNvSpPr/>
          <p:nvPr/>
        </p:nvSpPr>
        <p:spPr>
          <a:xfrm>
            <a:off x="76200" y="3024984"/>
            <a:ext cx="6096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8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95D2A268-C9FF-47F7-ADBE-B719370A9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40" y="846143"/>
            <a:ext cx="9877003" cy="566351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609600" y="274643"/>
            <a:ext cx="10972800" cy="428625"/>
          </a:xfrm>
        </p:spPr>
        <p:txBody>
          <a:bodyPr/>
          <a:lstStyle/>
          <a:p>
            <a:r>
              <a:rPr lang="en-US" dirty="0">
                <a:solidFill>
                  <a:srgbClr val="0070C0"/>
                </a:solidFill>
              </a:rPr>
              <a:t>Rule 9(j)</a:t>
            </a:r>
          </a:p>
        </p:txBody>
      </p:sp>
      <p:sp>
        <p:nvSpPr>
          <p:cNvPr id="4" name="Rounded Rectangle 3"/>
          <p:cNvSpPr/>
          <p:nvPr/>
        </p:nvSpPr>
        <p:spPr>
          <a:xfrm>
            <a:off x="6494744" y="870460"/>
            <a:ext cx="2133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17141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95D2A268-C9FF-47F7-ADBE-B719370A9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40" y="846143"/>
            <a:ext cx="9877003" cy="566351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609600" y="274643"/>
            <a:ext cx="10972800" cy="428625"/>
          </a:xfrm>
        </p:spPr>
        <p:txBody>
          <a:bodyPr/>
          <a:lstStyle/>
          <a:p>
            <a:r>
              <a:rPr lang="en-US" dirty="0">
                <a:solidFill>
                  <a:srgbClr val="0070C0"/>
                </a:solidFill>
              </a:rPr>
              <a:t>Rule 9(j)</a:t>
            </a:r>
          </a:p>
        </p:txBody>
      </p:sp>
      <p:sp>
        <p:nvSpPr>
          <p:cNvPr id="4" name="Rounded Rectangle 3"/>
          <p:cNvSpPr/>
          <p:nvPr/>
        </p:nvSpPr>
        <p:spPr>
          <a:xfrm>
            <a:off x="6494744" y="870460"/>
            <a:ext cx="2133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F88C344-C073-4CC9-8692-4E205FEB8208}"/>
              </a:ext>
            </a:extLst>
          </p:cNvPr>
          <p:cNvSpPr txBox="1"/>
          <p:nvPr/>
        </p:nvSpPr>
        <p:spPr>
          <a:xfrm>
            <a:off x="7010400" y="1716540"/>
            <a:ext cx="4249560" cy="1569660"/>
          </a:xfrm>
          <a:prstGeom prst="rect">
            <a:avLst/>
          </a:prstGeom>
          <a:solidFill>
            <a:schemeClr val="accent1">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en-US" sz="3200" dirty="0">
                <a:latin typeface="+mn-lt"/>
              </a:rPr>
              <a:t>Is it just ordinary negligence? </a:t>
            </a:r>
          </a:p>
          <a:p>
            <a:r>
              <a:rPr lang="en-US" sz="3200" dirty="0">
                <a:latin typeface="+mn-lt"/>
              </a:rPr>
              <a:t>(No Rule 9(j) required)</a:t>
            </a:r>
          </a:p>
        </p:txBody>
      </p:sp>
    </p:spTree>
    <p:custDataLst>
      <p:tags r:id="rId1"/>
    </p:custDataLst>
    <p:extLst>
      <p:ext uri="{BB962C8B-B14F-4D97-AF65-F5344CB8AC3E}">
        <p14:creationId xmlns:p14="http://schemas.microsoft.com/office/powerpoint/2010/main" val="111865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12686B1F-1DAA-48BE-8306-6DFFDB57B6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4671">
            <a:off x="5017092" y="386480"/>
            <a:ext cx="6140083" cy="2971853"/>
          </a:xfrm>
          <a:prstGeom prst="rect">
            <a:avLst/>
          </a:prstGeom>
          <a:effectLst>
            <a:outerShdw blurRad="63500" sx="102000" sy="102000" algn="ctr" rotWithShape="0">
              <a:prstClr val="black">
                <a:alpha val="27000"/>
              </a:prstClr>
            </a:outerShdw>
          </a:effectLst>
        </p:spPr>
      </p:pic>
      <p:sp>
        <p:nvSpPr>
          <p:cNvPr id="2" name="Title 1"/>
          <p:cNvSpPr>
            <a:spLocks noGrp="1"/>
          </p:cNvSpPr>
          <p:nvPr>
            <p:ph type="title"/>
          </p:nvPr>
        </p:nvSpPr>
        <p:spPr>
          <a:xfrm>
            <a:off x="685800" y="3675589"/>
            <a:ext cx="2886076" cy="916446"/>
          </a:xfrm>
        </p:spPr>
        <p:txBody>
          <a:bodyPr/>
          <a:lstStyle/>
          <a:p>
            <a:r>
              <a:rPr lang="en-US" sz="4800" dirty="0">
                <a:solidFill>
                  <a:srgbClr val="0070C0"/>
                </a:solidFill>
              </a:rPr>
              <a:t>Rule 9(j)</a:t>
            </a:r>
          </a:p>
        </p:txBody>
      </p:sp>
      <p:sp>
        <p:nvSpPr>
          <p:cNvPr id="3" name="Content Placeholder 2"/>
          <p:cNvSpPr>
            <a:spLocks noGrp="1"/>
          </p:cNvSpPr>
          <p:nvPr>
            <p:ph idx="1"/>
          </p:nvPr>
        </p:nvSpPr>
        <p:spPr>
          <a:xfrm>
            <a:off x="3111416" y="3693982"/>
            <a:ext cx="8699584" cy="2046617"/>
          </a:xfrm>
          <a:solidFill>
            <a:schemeClr val="bg1"/>
          </a:solidFill>
        </p:spPr>
        <p:txBody>
          <a:bodyPr/>
          <a:lstStyle/>
          <a:p>
            <a:pPr marL="300038" lvl="1" indent="0">
              <a:buNone/>
            </a:pPr>
            <a:r>
              <a:rPr lang="en-US" sz="3600" u="sng" dirty="0"/>
              <a:t>The Law</a:t>
            </a:r>
            <a:r>
              <a:rPr lang="en-US" sz="3600" dirty="0"/>
              <a:t>:  </a:t>
            </a:r>
          </a:p>
          <a:p>
            <a:pPr marL="300038" lvl="1" indent="0">
              <a:buNone/>
            </a:pPr>
            <a:r>
              <a:rPr lang="en-US" sz="4000" dirty="0"/>
              <a:t>If a plaintiff does not comply with Rule 9(j), the complaint “shall be dismissed.”</a:t>
            </a:r>
            <a:endParaRPr lang="en-US" sz="2800" dirty="0"/>
          </a:p>
        </p:txBody>
      </p:sp>
      <p:pic>
        <p:nvPicPr>
          <p:cNvPr id="7" name="Picture 10" descr="Image result for medical malpracti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510" y="518997"/>
            <a:ext cx="4067410" cy="270681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1781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95D2A268-C9FF-47F7-ADBE-B719370A9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40" y="846143"/>
            <a:ext cx="9877003" cy="566351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609600" y="274643"/>
            <a:ext cx="10972800" cy="428625"/>
          </a:xfrm>
        </p:spPr>
        <p:txBody>
          <a:bodyPr/>
          <a:lstStyle/>
          <a:p>
            <a:r>
              <a:rPr lang="en-US" dirty="0">
                <a:solidFill>
                  <a:srgbClr val="0070C0"/>
                </a:solidFill>
              </a:rPr>
              <a:t>Rule 9(j)</a:t>
            </a:r>
          </a:p>
        </p:txBody>
      </p:sp>
      <p:sp>
        <p:nvSpPr>
          <p:cNvPr id="4" name="Rounded Rectangle 3"/>
          <p:cNvSpPr/>
          <p:nvPr/>
        </p:nvSpPr>
        <p:spPr>
          <a:xfrm>
            <a:off x="6494744" y="870460"/>
            <a:ext cx="2133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9DEFEA5D-BBE1-4064-9139-A50EC594BA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966468"/>
            <a:ext cx="8483668" cy="4846296"/>
          </a:xfrm>
          <a:prstGeom prst="rect">
            <a:avLst/>
          </a:prstGeom>
          <a:effectLst>
            <a:outerShdw blurRad="63500" sx="102000" sy="102000" algn="ctr" rotWithShape="0">
              <a:prstClr val="black">
                <a:alpha val="40000"/>
              </a:prstClr>
            </a:outerShdw>
          </a:effectLst>
        </p:spPr>
      </p:pic>
      <p:cxnSp>
        <p:nvCxnSpPr>
          <p:cNvPr id="7" name="Straight Arrow Connector 6">
            <a:extLst>
              <a:ext uri="{FF2B5EF4-FFF2-40B4-BE49-F238E27FC236}">
                <a16:creationId xmlns:a16="http://schemas.microsoft.com/office/drawing/2014/main" id="{BA122CE9-4F70-4B33-AB8D-7C1F050EC039}"/>
              </a:ext>
            </a:extLst>
          </p:cNvPr>
          <p:cNvCxnSpPr>
            <a:cxnSpLocks/>
          </p:cNvCxnSpPr>
          <p:nvPr/>
        </p:nvCxnSpPr>
        <p:spPr>
          <a:xfrm flipH="1">
            <a:off x="7162800" y="1268259"/>
            <a:ext cx="246344" cy="110352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507FC1A-D3A9-4D15-81BB-F03500B406DF}"/>
              </a:ext>
            </a:extLst>
          </p:cNvPr>
          <p:cNvSpPr/>
          <p:nvPr/>
        </p:nvSpPr>
        <p:spPr>
          <a:xfrm>
            <a:off x="1981200" y="3429000"/>
            <a:ext cx="77724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148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8CA5BF-186C-424D-BFE6-A6249F701E0C}"/>
              </a:ext>
            </a:extLst>
          </p:cNvPr>
          <p:cNvSpPr>
            <a:spLocks noGrp="1"/>
          </p:cNvSpPr>
          <p:nvPr>
            <p:ph type="body" idx="1"/>
          </p:nvPr>
        </p:nvSpPr>
        <p:spPr>
          <a:xfrm>
            <a:off x="609600" y="457201"/>
            <a:ext cx="10972800" cy="5668966"/>
          </a:xfrm>
        </p:spPr>
        <p:txBody>
          <a:bodyPr/>
          <a:lstStyle/>
          <a:p>
            <a:pPr marL="0" indent="0">
              <a:buNone/>
            </a:pPr>
            <a:r>
              <a:rPr lang="en-US" sz="4000" dirty="0"/>
              <a:t>“professional services”</a:t>
            </a:r>
          </a:p>
          <a:p>
            <a:pPr marL="0" indent="0">
              <a:buNone/>
            </a:pPr>
            <a:endParaRPr lang="en-US" dirty="0"/>
          </a:p>
          <a:p>
            <a:pPr marL="0" indent="0">
              <a:buNone/>
            </a:pPr>
            <a:r>
              <a:rPr lang="en-US" dirty="0"/>
              <a:t>““an act or service…involving </a:t>
            </a:r>
            <a:r>
              <a:rPr lang="en-US" b="1" dirty="0"/>
              <a:t>specialized knowledge, labor, or skill[.]</a:t>
            </a:r>
            <a:r>
              <a:rPr lang="en-US" dirty="0"/>
              <a:t>” </a:t>
            </a:r>
            <a:r>
              <a:rPr lang="en-US" sz="2400" dirty="0"/>
              <a:t>Horsley v. Halifax Regional Med. Ctr., 220 N.C. App. 411, 725 S.E.2d 420, 421 (2012).  </a:t>
            </a:r>
            <a:br>
              <a:rPr lang="en-US" sz="2000" dirty="0"/>
            </a:br>
            <a:endParaRPr lang="en-US" sz="2000" dirty="0"/>
          </a:p>
          <a:p>
            <a:pPr marL="0" indent="0">
              <a:buNone/>
            </a:pPr>
            <a:r>
              <a:rPr lang="en-US" dirty="0"/>
              <a:t>These services “</a:t>
            </a:r>
            <a:r>
              <a:rPr lang="en-US" dirty="0" err="1"/>
              <a:t>aris</a:t>
            </a:r>
            <a:r>
              <a:rPr lang="en-US" dirty="0"/>
              <a:t>[e] out of a vocation, calling, occupation, or employment involving specialized knowledge, labor, or skill, and the labor [or] skill involved is </a:t>
            </a:r>
            <a:r>
              <a:rPr lang="en-US" b="1" dirty="0"/>
              <a:t>predominantly mental or intellectual, rather than physical or manual</a:t>
            </a:r>
            <a:r>
              <a:rPr lang="en-US" dirty="0"/>
              <a:t>.” </a:t>
            </a:r>
            <a:r>
              <a:rPr lang="en-US" sz="2400" dirty="0"/>
              <a:t>Taylor v. Vencor, 136 N.C. App. 528, 530 (2000).</a:t>
            </a:r>
            <a:endParaRPr lang="en-US" dirty="0"/>
          </a:p>
        </p:txBody>
      </p:sp>
    </p:spTree>
    <p:extLst>
      <p:ext uri="{BB962C8B-B14F-4D97-AF65-F5344CB8AC3E}">
        <p14:creationId xmlns:p14="http://schemas.microsoft.com/office/powerpoint/2010/main" val="3287982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newspaper&#10;&#10;Description automatically generated">
            <a:extLst>
              <a:ext uri="{FF2B5EF4-FFF2-40B4-BE49-F238E27FC236}">
                <a16:creationId xmlns:a16="http://schemas.microsoft.com/office/drawing/2014/main" id="{7916D609-C753-4292-84F2-8C323EE30E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292026">
            <a:off x="2653958" y="668624"/>
            <a:ext cx="3828089" cy="5592763"/>
          </a:xfrm>
          <a:effectLst>
            <a:outerShdw blurRad="63500" sx="102000" sy="102000" algn="ctr" rotWithShape="0">
              <a:prstClr val="black">
                <a:alpha val="40000"/>
              </a:prstClr>
            </a:outerShdw>
          </a:effectLst>
        </p:spPr>
      </p:pic>
      <p:pic>
        <p:nvPicPr>
          <p:cNvPr id="7" name="Picture 6" descr="A screenshot of a cell phone&#10;&#10;Description automatically generated">
            <a:extLst>
              <a:ext uri="{FF2B5EF4-FFF2-40B4-BE49-F238E27FC236}">
                <a16:creationId xmlns:a16="http://schemas.microsoft.com/office/drawing/2014/main" id="{34E83621-C3F8-41E9-A458-ECE58B25C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2026">
            <a:off x="6963106" y="674131"/>
            <a:ext cx="3947502" cy="5509737"/>
          </a:xfrm>
          <a:prstGeom prst="rect">
            <a:avLst/>
          </a:prstGeom>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09826D79-724B-49ED-B355-686EA24349E7}"/>
              </a:ext>
            </a:extLst>
          </p:cNvPr>
          <p:cNvSpPr txBox="1"/>
          <p:nvPr/>
        </p:nvSpPr>
        <p:spPr>
          <a:xfrm>
            <a:off x="457200" y="762000"/>
            <a:ext cx="2286101" cy="923330"/>
          </a:xfrm>
          <a:prstGeom prst="rect">
            <a:avLst/>
          </a:prstGeom>
          <a:noFill/>
        </p:spPr>
        <p:txBody>
          <a:bodyPr wrap="square" rtlCol="0">
            <a:spAutoFit/>
          </a:bodyPr>
          <a:lstStyle/>
          <a:p>
            <a:r>
              <a:rPr lang="en-US" sz="5400" dirty="0">
                <a:latin typeface="+mn-lt"/>
              </a:rPr>
              <a:t>pp. 5-7</a:t>
            </a:r>
          </a:p>
        </p:txBody>
      </p:sp>
    </p:spTree>
    <p:extLst>
      <p:ext uri="{BB962C8B-B14F-4D97-AF65-F5344CB8AC3E}">
        <p14:creationId xmlns:p14="http://schemas.microsoft.com/office/powerpoint/2010/main" val="245046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447801"/>
            <a:ext cx="8763000" cy="4678363"/>
          </a:xfrm>
        </p:spPr>
        <p:txBody>
          <a:bodyPr/>
          <a:lstStyle/>
          <a:p>
            <a:pPr>
              <a:buNone/>
            </a:pPr>
            <a:endParaRPr lang="en-US" sz="2800" dirty="0"/>
          </a:p>
          <a:p>
            <a:pPr>
              <a:buNone/>
            </a:pPr>
            <a:endParaRPr lang="en-US" sz="2800" dirty="0"/>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81545">
            <a:off x="2417947" y="155094"/>
            <a:ext cx="8734236" cy="9458317"/>
          </a:xfrm>
          <a:prstGeom prst="rect">
            <a:avLst/>
          </a:prstGeom>
          <a:effectLst>
            <a:outerShdw blurRad="76200" dist="63500" dir="2700000" algn="tl" rotWithShape="0">
              <a:prstClr val="black">
                <a:alpha val="40000"/>
              </a:prstClr>
            </a:outerShdw>
          </a:effectLst>
        </p:spPr>
      </p:pic>
      <p:sp>
        <p:nvSpPr>
          <p:cNvPr id="7" name="TextBox 6"/>
          <p:cNvSpPr txBox="1"/>
          <p:nvPr/>
        </p:nvSpPr>
        <p:spPr>
          <a:xfrm>
            <a:off x="609600" y="274643"/>
            <a:ext cx="4876800" cy="800219"/>
          </a:xfrm>
          <a:prstGeom prst="rect">
            <a:avLst/>
          </a:prstGeom>
          <a:noFill/>
        </p:spPr>
        <p:txBody>
          <a:bodyPr wrap="square" rtlCol="0">
            <a:spAutoFit/>
          </a:bodyPr>
          <a:lstStyle/>
          <a:p>
            <a:r>
              <a:rPr lang="en-US" sz="2800" dirty="0">
                <a:hlinkClick r:id="rId5"/>
              </a:rPr>
              <a:t>www.civil.sog.unc.edu</a:t>
            </a:r>
            <a:endParaRPr lang="en-US" sz="2800" dirty="0"/>
          </a:p>
          <a:p>
            <a:endParaRPr lang="en-US" dirty="0"/>
          </a:p>
        </p:txBody>
      </p:sp>
      <p:sp>
        <p:nvSpPr>
          <p:cNvPr id="5" name="Rectangle: Rounded Corners 4">
            <a:extLst>
              <a:ext uri="{FF2B5EF4-FFF2-40B4-BE49-F238E27FC236}">
                <a16:creationId xmlns:a16="http://schemas.microsoft.com/office/drawing/2014/main" id="{924620CF-05C0-423E-94EE-C1C5589EEB5E}"/>
              </a:ext>
            </a:extLst>
          </p:cNvPr>
          <p:cNvSpPr/>
          <p:nvPr/>
        </p:nvSpPr>
        <p:spPr>
          <a:xfrm rot="21262705">
            <a:off x="3061842" y="2461771"/>
            <a:ext cx="2997790" cy="5789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1543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075" y="100364"/>
            <a:ext cx="8534400" cy="1143000"/>
          </a:xfrm>
        </p:spPr>
        <p:txBody>
          <a:bodyPr/>
          <a:lstStyle/>
          <a:p>
            <a:r>
              <a:rPr lang="en-US" dirty="0">
                <a:solidFill>
                  <a:srgbClr val="0070C0"/>
                </a:solidFill>
              </a:rPr>
              <a:t>Med mal or ordinary negligence?</a:t>
            </a:r>
          </a:p>
        </p:txBody>
      </p:sp>
      <p:sp>
        <p:nvSpPr>
          <p:cNvPr id="3" name="Content Placeholder 2"/>
          <p:cNvSpPr>
            <a:spLocks noGrp="1"/>
          </p:cNvSpPr>
          <p:nvPr>
            <p:ph idx="1"/>
          </p:nvPr>
        </p:nvSpPr>
        <p:spPr>
          <a:xfrm>
            <a:off x="518235" y="1184849"/>
            <a:ext cx="8763000" cy="4678363"/>
          </a:xfrm>
        </p:spPr>
        <p:txBody>
          <a:bodyPr/>
          <a:lstStyle/>
          <a:p>
            <a:pPr>
              <a:buNone/>
            </a:pPr>
            <a:r>
              <a:rPr lang="en-US" sz="2400" i="1" dirty="0" err="1">
                <a:solidFill>
                  <a:schemeClr val="accent3">
                    <a:lumMod val="75000"/>
                  </a:schemeClr>
                </a:solidFill>
              </a:rPr>
              <a:t>Gause</a:t>
            </a:r>
            <a:r>
              <a:rPr lang="en-US" sz="2400" i="1" dirty="0">
                <a:solidFill>
                  <a:schemeClr val="accent3">
                    <a:lumMod val="75000"/>
                  </a:schemeClr>
                </a:solidFill>
              </a:rPr>
              <a:t> v. New Hanover Reg. Med. Ctr. </a:t>
            </a:r>
            <a:r>
              <a:rPr lang="en-US" sz="2400" dirty="0">
                <a:solidFill>
                  <a:schemeClr val="accent3">
                    <a:lumMod val="75000"/>
                  </a:schemeClr>
                </a:solidFill>
              </a:rPr>
              <a:t>(N.C. App. Dec. 2016)</a:t>
            </a:r>
          </a:p>
          <a:p>
            <a:pPr>
              <a:buNone/>
            </a:pPr>
            <a:endParaRPr lang="en-US" sz="2800" dirty="0"/>
          </a:p>
          <a:p>
            <a:pPr>
              <a:buNone/>
            </a:pPr>
            <a:endParaRPr lang="en-US" sz="28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465" y="4906421"/>
            <a:ext cx="1775237" cy="1736135"/>
          </a:xfrm>
          <a:prstGeom prst="rect">
            <a:avLst/>
          </a:prstGeom>
        </p:spPr>
      </p:pic>
      <p:grpSp>
        <p:nvGrpSpPr>
          <p:cNvPr id="14" name="Group 13"/>
          <p:cNvGrpSpPr/>
          <p:nvPr/>
        </p:nvGrpSpPr>
        <p:grpSpPr>
          <a:xfrm>
            <a:off x="2442179" y="4251928"/>
            <a:ext cx="2409096" cy="2161878"/>
            <a:chOff x="5751033" y="3826353"/>
            <a:chExt cx="2559810" cy="2542878"/>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1161" y="3829549"/>
              <a:ext cx="2539682" cy="2539682"/>
            </a:xfrm>
            <a:prstGeom prst="rect">
              <a:avLst/>
            </a:prstGeom>
          </p:spPr>
        </p:pic>
        <p:grpSp>
          <p:nvGrpSpPr>
            <p:cNvPr id="13" name="Group 12"/>
            <p:cNvGrpSpPr/>
            <p:nvPr/>
          </p:nvGrpSpPr>
          <p:grpSpPr>
            <a:xfrm>
              <a:off x="5751033" y="3826353"/>
              <a:ext cx="1036403" cy="2432045"/>
              <a:chOff x="5516797" y="3873505"/>
              <a:chExt cx="1036403" cy="2432045"/>
            </a:xfrm>
          </p:grpSpPr>
          <p:sp>
            <p:nvSpPr>
              <p:cNvPr id="11" name="Rectangle 10"/>
              <p:cNvSpPr/>
              <p:nvPr/>
            </p:nvSpPr>
            <p:spPr>
              <a:xfrm>
                <a:off x="5516797" y="3873505"/>
                <a:ext cx="950433" cy="2432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00800" y="4800600"/>
                <a:ext cx="152400" cy="265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8535" y="1866124"/>
            <a:ext cx="3251200" cy="2438400"/>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50635"/>
          <a:stretch/>
        </p:blipFill>
        <p:spPr>
          <a:xfrm>
            <a:off x="1793637" y="3904908"/>
            <a:ext cx="1334161" cy="2490281"/>
          </a:xfrm>
          <a:prstGeom prst="rect">
            <a:avLst/>
          </a:prstGeom>
        </p:spPr>
      </p:pic>
      <p:grpSp>
        <p:nvGrpSpPr>
          <p:cNvPr id="15" name="Group 14"/>
          <p:cNvGrpSpPr/>
          <p:nvPr/>
        </p:nvGrpSpPr>
        <p:grpSpPr>
          <a:xfrm>
            <a:off x="5613791" y="1724971"/>
            <a:ext cx="4929674" cy="3348625"/>
            <a:chOff x="-7066" y="2323053"/>
            <a:chExt cx="12287945" cy="5147571"/>
          </a:xfrm>
        </p:grpSpPr>
        <p:sp>
          <p:nvSpPr>
            <p:cNvPr id="16" name="Rectangular Callout 15"/>
            <p:cNvSpPr/>
            <p:nvPr/>
          </p:nvSpPr>
          <p:spPr>
            <a:xfrm>
              <a:off x="-7066" y="2323053"/>
              <a:ext cx="12287945" cy="4151462"/>
            </a:xfrm>
            <a:prstGeom prst="wedgeRectCallout">
              <a:avLst>
                <a:gd name="adj1" fmla="val 31476"/>
                <a:gd name="adj2" fmla="val 5725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819379" y="6666320"/>
              <a:ext cx="2418542" cy="804304"/>
            </a:xfrm>
            <a:prstGeom prst="rect">
              <a:avLst/>
            </a:prstGeom>
            <a:noFill/>
          </p:spPr>
          <p:txBody>
            <a:bodyPr wrap="square" rtlCol="0">
              <a:spAutoFit/>
            </a:bodyPr>
            <a:lstStyle/>
            <a:p>
              <a:r>
                <a:rPr lang="en-US" sz="2800" dirty="0"/>
                <a:t>COA</a:t>
              </a:r>
            </a:p>
          </p:txBody>
        </p:sp>
      </p:grpSp>
      <p:sp>
        <p:nvSpPr>
          <p:cNvPr id="5" name="TextBox 4"/>
          <p:cNvSpPr txBox="1"/>
          <p:nvPr/>
        </p:nvSpPr>
        <p:spPr>
          <a:xfrm>
            <a:off x="5697417" y="1749065"/>
            <a:ext cx="4959496" cy="2554545"/>
          </a:xfrm>
          <a:prstGeom prst="rect">
            <a:avLst/>
          </a:prstGeom>
          <a:noFill/>
        </p:spPr>
        <p:txBody>
          <a:bodyPr wrap="square" rtlCol="0">
            <a:spAutoFit/>
          </a:bodyPr>
          <a:lstStyle/>
          <a:p>
            <a:r>
              <a:rPr lang="en-US" sz="2000" i="1" dirty="0"/>
              <a:t>“[The X-ray] order…necessarily required [the technician] to make a clinical judgment regarding how to administer the x-ray….Whether [the </a:t>
            </a:r>
            <a:r>
              <a:rPr lang="en-US" sz="2000" i="1" dirty="0" err="1"/>
              <a:t>technican</a:t>
            </a:r>
            <a:r>
              <a:rPr lang="en-US" sz="2000" i="1" dirty="0"/>
              <a:t>] failed to assess Mrs. </a:t>
            </a:r>
            <a:r>
              <a:rPr lang="en-US" sz="2000" i="1" dirty="0" err="1"/>
              <a:t>Gause</a:t>
            </a:r>
            <a:r>
              <a:rPr lang="en-US" sz="2000" i="1" dirty="0"/>
              <a:t> or inadequately assessed her in choosing to take a standing x-ray, Mrs. </a:t>
            </a:r>
            <a:r>
              <a:rPr lang="en-US" sz="2000" i="1" dirty="0" err="1"/>
              <a:t>Gause</a:t>
            </a:r>
            <a:r>
              <a:rPr lang="en-US" sz="2000" i="1" dirty="0"/>
              <a:t>’ injury </a:t>
            </a:r>
            <a:r>
              <a:rPr lang="en-US" sz="2000" b="1" i="1" dirty="0"/>
              <a:t>arose from medical malpractice</a:t>
            </a:r>
            <a:r>
              <a:rPr lang="en-US" sz="2000" dirty="0"/>
              <a:t>[.]”</a:t>
            </a:r>
          </a:p>
        </p:txBody>
      </p:sp>
      <p:sp>
        <p:nvSpPr>
          <p:cNvPr id="8" name="TextBox 7"/>
          <p:cNvSpPr txBox="1"/>
          <p:nvPr/>
        </p:nvSpPr>
        <p:spPr>
          <a:xfrm>
            <a:off x="6778492" y="5169565"/>
            <a:ext cx="3048000" cy="1200329"/>
          </a:xfrm>
          <a:prstGeom prst="rect">
            <a:avLst/>
          </a:prstGeom>
          <a:noFill/>
          <a:ln>
            <a:solidFill>
              <a:srgbClr val="FF0000"/>
            </a:solidFill>
          </a:ln>
        </p:spPr>
        <p:txBody>
          <a:bodyPr wrap="square" rtlCol="0">
            <a:spAutoFit/>
          </a:bodyPr>
          <a:lstStyle/>
          <a:p>
            <a:r>
              <a:rPr lang="en-US" sz="2400" dirty="0">
                <a:latin typeface="+mn-lt"/>
              </a:rPr>
              <a:t>No Rule 9(j) certification.</a:t>
            </a:r>
          </a:p>
          <a:p>
            <a:r>
              <a:rPr lang="en-US" sz="2400" i="1" dirty="0">
                <a:latin typeface="+mn-lt"/>
              </a:rPr>
              <a:t>Action dismissed.</a:t>
            </a:r>
          </a:p>
        </p:txBody>
      </p:sp>
      <p:sp>
        <p:nvSpPr>
          <p:cNvPr id="18" name="TextBox 17"/>
          <p:cNvSpPr txBox="1"/>
          <p:nvPr/>
        </p:nvSpPr>
        <p:spPr>
          <a:xfrm rot="20612409">
            <a:off x="8960643" y="5726375"/>
            <a:ext cx="2275544" cy="523220"/>
          </a:xfrm>
          <a:prstGeom prst="rect">
            <a:avLst/>
          </a:prstGeom>
          <a:noFill/>
        </p:spPr>
        <p:txBody>
          <a:bodyPr wrap="square" rtlCol="0">
            <a:spAutoFit/>
          </a:bodyPr>
          <a:lstStyle/>
          <a:p>
            <a:r>
              <a:rPr lang="en-US" sz="2800" dirty="0">
                <a:solidFill>
                  <a:srgbClr val="FF0000"/>
                </a:solidFill>
              </a:rPr>
              <a:t>AFFIRMED.</a:t>
            </a:r>
          </a:p>
        </p:txBody>
      </p:sp>
    </p:spTree>
    <p:custDataLst>
      <p:tags r:id="rId1"/>
    </p:custDataLst>
    <p:extLst>
      <p:ext uri="{BB962C8B-B14F-4D97-AF65-F5344CB8AC3E}">
        <p14:creationId xmlns:p14="http://schemas.microsoft.com/office/powerpoint/2010/main" val="106314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95D2A268-C9FF-47F7-ADBE-B719370A9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40" y="846143"/>
            <a:ext cx="9877003" cy="566351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609600" y="274643"/>
            <a:ext cx="10972800" cy="428625"/>
          </a:xfrm>
        </p:spPr>
        <p:txBody>
          <a:bodyPr/>
          <a:lstStyle/>
          <a:p>
            <a:r>
              <a:rPr lang="en-US" dirty="0">
                <a:solidFill>
                  <a:srgbClr val="0070C0"/>
                </a:solidFill>
              </a:rPr>
              <a:t>Rule 9(j)</a:t>
            </a:r>
          </a:p>
        </p:txBody>
      </p:sp>
      <p:sp>
        <p:nvSpPr>
          <p:cNvPr id="4" name="Rounded Rectangle 3"/>
          <p:cNvSpPr/>
          <p:nvPr/>
        </p:nvSpPr>
        <p:spPr>
          <a:xfrm>
            <a:off x="6494744" y="870460"/>
            <a:ext cx="2133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9DEFEA5D-BBE1-4064-9139-A50EC594BA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966468"/>
            <a:ext cx="8483668" cy="4846296"/>
          </a:xfrm>
          <a:prstGeom prst="rect">
            <a:avLst/>
          </a:prstGeom>
          <a:effectLst>
            <a:outerShdw blurRad="63500" sx="102000" sy="102000" algn="ctr" rotWithShape="0">
              <a:prstClr val="black">
                <a:alpha val="40000"/>
              </a:prstClr>
            </a:outerShdw>
          </a:effectLst>
        </p:spPr>
      </p:pic>
      <p:cxnSp>
        <p:nvCxnSpPr>
          <p:cNvPr id="7" name="Straight Arrow Connector 6">
            <a:extLst>
              <a:ext uri="{FF2B5EF4-FFF2-40B4-BE49-F238E27FC236}">
                <a16:creationId xmlns:a16="http://schemas.microsoft.com/office/drawing/2014/main" id="{BA122CE9-4F70-4B33-AB8D-7C1F050EC039}"/>
              </a:ext>
            </a:extLst>
          </p:cNvPr>
          <p:cNvCxnSpPr>
            <a:cxnSpLocks/>
          </p:cNvCxnSpPr>
          <p:nvPr/>
        </p:nvCxnSpPr>
        <p:spPr>
          <a:xfrm flipH="1">
            <a:off x="7162800" y="1268259"/>
            <a:ext cx="246344" cy="110352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507FC1A-D3A9-4D15-81BB-F03500B406DF}"/>
              </a:ext>
            </a:extLst>
          </p:cNvPr>
          <p:cNvSpPr/>
          <p:nvPr/>
        </p:nvSpPr>
        <p:spPr>
          <a:xfrm>
            <a:off x="6096000" y="3733800"/>
            <a:ext cx="2286000" cy="381000"/>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94569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19A46B-4621-4998-82BF-F7B009C0C0D3}"/>
              </a:ext>
            </a:extLst>
          </p:cNvPr>
          <p:cNvSpPr>
            <a:spLocks noGrp="1"/>
          </p:cNvSpPr>
          <p:nvPr>
            <p:ph type="title"/>
          </p:nvPr>
        </p:nvSpPr>
        <p:spPr/>
        <p:txBody>
          <a:bodyPr/>
          <a:lstStyle/>
          <a:p>
            <a:endParaRPr lang="en-US"/>
          </a:p>
        </p:txBody>
      </p:sp>
      <p:pic>
        <p:nvPicPr>
          <p:cNvPr id="8" name="Picture 7" descr="A screenshot of a social media post&#10;&#10;Description automatically generated">
            <a:extLst>
              <a:ext uri="{FF2B5EF4-FFF2-40B4-BE49-F238E27FC236}">
                <a16:creationId xmlns:a16="http://schemas.microsoft.com/office/drawing/2014/main" id="{E95DCC21-C0C0-4525-A085-9B7455DF6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45740"/>
            <a:ext cx="9110024" cy="6485264"/>
          </a:xfrm>
          <a:prstGeom prst="rect">
            <a:avLst/>
          </a:prstGeom>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619C1B23-7F8E-452C-B200-1131B853549B}"/>
              </a:ext>
            </a:extLst>
          </p:cNvPr>
          <p:cNvSpPr txBox="1"/>
          <p:nvPr/>
        </p:nvSpPr>
        <p:spPr>
          <a:xfrm>
            <a:off x="5257800" y="1143000"/>
            <a:ext cx="6324600" cy="1477328"/>
          </a:xfrm>
          <a:prstGeom prst="rect">
            <a:avLst/>
          </a:prstGeom>
          <a:solidFill>
            <a:schemeClr val="accent5">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en-US" dirty="0"/>
              <a:t>Bennett v. Hospice &amp; Palliative Care Ctr of Alamance-Caswell, 246 N.C. App. 191, 194–96 (2016)</a:t>
            </a:r>
          </a:p>
          <a:p>
            <a:endParaRPr lang="en-US" dirty="0"/>
          </a:p>
          <a:p>
            <a:r>
              <a:rPr lang="en-US" dirty="0"/>
              <a:t>Estate of Baldwin v. RHA Health Services, Inc., 246 N.C. App. 58, 65–67 (2016)</a:t>
            </a:r>
          </a:p>
        </p:txBody>
      </p:sp>
      <p:sp>
        <p:nvSpPr>
          <p:cNvPr id="2" name="Rectangle: Rounded Corners 1">
            <a:extLst>
              <a:ext uri="{FF2B5EF4-FFF2-40B4-BE49-F238E27FC236}">
                <a16:creationId xmlns:a16="http://schemas.microsoft.com/office/drawing/2014/main" id="{70F919F2-7712-4703-8539-E8F2366D182A}"/>
              </a:ext>
            </a:extLst>
          </p:cNvPr>
          <p:cNvSpPr/>
          <p:nvPr/>
        </p:nvSpPr>
        <p:spPr>
          <a:xfrm>
            <a:off x="4800600" y="4128654"/>
            <a:ext cx="1600200" cy="498764"/>
          </a:xfrm>
          <a:prstGeom prst="roundRect">
            <a:avLst/>
          </a:prstGeom>
          <a:noFill/>
          <a:ln>
            <a:solidFill>
              <a:srgbClr val="D63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1BB4B9E-4565-4A61-803B-5DD185DCB2D0}"/>
              </a:ext>
            </a:extLst>
          </p:cNvPr>
          <p:cNvSpPr/>
          <p:nvPr/>
        </p:nvSpPr>
        <p:spPr>
          <a:xfrm>
            <a:off x="2743200" y="4378036"/>
            <a:ext cx="1752600" cy="498764"/>
          </a:xfrm>
          <a:prstGeom prst="roundRect">
            <a:avLst/>
          </a:prstGeom>
          <a:noFill/>
          <a:ln>
            <a:solidFill>
              <a:srgbClr val="D63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311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097B5-907B-42F6-817C-A102F9E117B9}"/>
              </a:ext>
            </a:extLst>
          </p:cNvPr>
          <p:cNvSpPr>
            <a:spLocks noGrp="1"/>
          </p:cNvSpPr>
          <p:nvPr>
            <p:ph idx="1"/>
          </p:nvPr>
        </p:nvSpPr>
        <p:spPr>
          <a:xfrm>
            <a:off x="609600" y="457201"/>
            <a:ext cx="10972800" cy="5668966"/>
          </a:xfrm>
        </p:spPr>
        <p:txBody>
          <a:bodyPr/>
          <a:lstStyle/>
          <a:p>
            <a:pPr marL="0" indent="0">
              <a:buNone/>
            </a:pPr>
            <a:endParaRPr lang="en-US" sz="4400" dirty="0"/>
          </a:p>
          <a:p>
            <a:pPr marL="0" indent="0">
              <a:buNone/>
            </a:pPr>
            <a:r>
              <a:rPr lang="en-US" sz="4400" dirty="0"/>
              <a:t>And now let’s talk about when a Rule 9(j) certification is not required at all:</a:t>
            </a:r>
          </a:p>
          <a:p>
            <a:r>
              <a:rPr lang="en-US" sz="4400" dirty="0"/>
              <a:t>When it’s not “medical malpractice” in the first place.</a:t>
            </a:r>
          </a:p>
          <a:p>
            <a:r>
              <a:rPr lang="en-US" sz="4400" dirty="0"/>
              <a:t>When the doctrine of </a:t>
            </a:r>
            <a:r>
              <a:rPr lang="en-US" sz="4400" i="1" dirty="0"/>
              <a:t>res </a:t>
            </a:r>
            <a:r>
              <a:rPr lang="en-US" sz="4400" i="1" dirty="0" err="1"/>
              <a:t>ipsa</a:t>
            </a:r>
            <a:r>
              <a:rPr lang="en-US" sz="4400" i="1" dirty="0"/>
              <a:t> applies.</a:t>
            </a:r>
          </a:p>
        </p:txBody>
      </p:sp>
      <p:sp>
        <p:nvSpPr>
          <p:cNvPr id="2" name="Star: 5 Points 1">
            <a:extLst>
              <a:ext uri="{FF2B5EF4-FFF2-40B4-BE49-F238E27FC236}">
                <a16:creationId xmlns:a16="http://schemas.microsoft.com/office/drawing/2014/main" id="{BB40B964-B5CA-42CD-A5FE-559C135FD377}"/>
              </a:ext>
            </a:extLst>
          </p:cNvPr>
          <p:cNvSpPr/>
          <p:nvPr/>
        </p:nvSpPr>
        <p:spPr>
          <a:xfrm>
            <a:off x="29227" y="4267200"/>
            <a:ext cx="6096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01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95D2A268-C9FF-47F7-ADBE-B719370A9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40" y="846143"/>
            <a:ext cx="9877003" cy="566351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609600" y="274643"/>
            <a:ext cx="10972800" cy="428625"/>
          </a:xfrm>
        </p:spPr>
        <p:txBody>
          <a:bodyPr/>
          <a:lstStyle/>
          <a:p>
            <a:r>
              <a:rPr lang="en-US" dirty="0">
                <a:solidFill>
                  <a:srgbClr val="0070C0"/>
                </a:solidFill>
              </a:rPr>
              <a:t>Rule 9(j)</a:t>
            </a:r>
          </a:p>
        </p:txBody>
      </p:sp>
      <p:sp>
        <p:nvSpPr>
          <p:cNvPr id="25" name="Rounded Rectangle 3">
            <a:extLst>
              <a:ext uri="{FF2B5EF4-FFF2-40B4-BE49-F238E27FC236}">
                <a16:creationId xmlns:a16="http://schemas.microsoft.com/office/drawing/2014/main" id="{2220FF38-7F12-43BC-A75A-61F0EE11328B}"/>
              </a:ext>
            </a:extLst>
          </p:cNvPr>
          <p:cNvSpPr/>
          <p:nvPr/>
        </p:nvSpPr>
        <p:spPr>
          <a:xfrm>
            <a:off x="3276600" y="6087426"/>
            <a:ext cx="1752600" cy="4222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18323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1"/>
                </a:solidFill>
              </a:rPr>
              <a:t>Res Ipsa Loquitur</a:t>
            </a:r>
          </a:p>
        </p:txBody>
      </p:sp>
      <p:sp>
        <p:nvSpPr>
          <p:cNvPr id="3" name="Content Placeholder 2"/>
          <p:cNvSpPr>
            <a:spLocks noGrp="1"/>
          </p:cNvSpPr>
          <p:nvPr>
            <p:ph idx="1"/>
          </p:nvPr>
        </p:nvSpPr>
        <p:spPr/>
        <p:txBody>
          <a:bodyPr/>
          <a:lstStyle/>
          <a:p>
            <a:pPr marL="0" indent="0">
              <a:buNone/>
            </a:pPr>
            <a:r>
              <a:rPr lang="en-US" sz="3200" i="1" dirty="0"/>
              <a:t>“In order for the doctrine to apply, an average juror must be able to infer, through his common knowledge and experience and </a:t>
            </a:r>
            <a:r>
              <a:rPr lang="en-US" sz="3200" i="1" u="sng" dirty="0"/>
              <a:t>without the assistance of expert testimony</a:t>
            </a:r>
            <a:r>
              <a:rPr lang="en-US" sz="3200" i="1" dirty="0"/>
              <a:t>, whether negligence occurred.”</a:t>
            </a:r>
          </a:p>
          <a:p>
            <a:pPr marL="0" indent="0">
              <a:buNone/>
            </a:pPr>
            <a:endParaRPr lang="en-US" sz="2000" dirty="0"/>
          </a:p>
          <a:p>
            <a:pPr marL="0" indent="0">
              <a:buNone/>
            </a:pPr>
            <a:r>
              <a:rPr lang="en-US" sz="3200" i="1" dirty="0"/>
              <a:t>“Because ‘most medical treatment involves inherent risk and is of a scientific nature,’ the doctrine has had very limited application to medical malpractice actions.” </a:t>
            </a:r>
            <a:br>
              <a:rPr lang="en-US" sz="3600" b="1" i="1" dirty="0"/>
            </a:br>
            <a:endParaRPr lang="en-US" dirty="0"/>
          </a:p>
        </p:txBody>
      </p:sp>
    </p:spTree>
    <p:extLst>
      <p:ext uri="{BB962C8B-B14F-4D97-AF65-F5344CB8AC3E}">
        <p14:creationId xmlns:p14="http://schemas.microsoft.com/office/powerpoint/2010/main" val="329873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95D2A268-C9FF-47F7-ADBE-B719370A9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40" y="846143"/>
            <a:ext cx="9877003" cy="566351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609600" y="274643"/>
            <a:ext cx="10972800" cy="428625"/>
          </a:xfrm>
        </p:spPr>
        <p:txBody>
          <a:bodyPr/>
          <a:lstStyle/>
          <a:p>
            <a:r>
              <a:rPr lang="en-US" dirty="0">
                <a:solidFill>
                  <a:srgbClr val="0070C0"/>
                </a:solidFill>
              </a:rPr>
              <a:t>Rule 9(j)</a:t>
            </a:r>
          </a:p>
        </p:txBody>
      </p:sp>
      <p:sp>
        <p:nvSpPr>
          <p:cNvPr id="22" name="Rounded Rectangle 3">
            <a:extLst>
              <a:ext uri="{FF2B5EF4-FFF2-40B4-BE49-F238E27FC236}">
                <a16:creationId xmlns:a16="http://schemas.microsoft.com/office/drawing/2014/main" id="{63C55BD1-9DB6-4CD0-9DF6-5C56E702E104}"/>
              </a:ext>
            </a:extLst>
          </p:cNvPr>
          <p:cNvSpPr/>
          <p:nvPr/>
        </p:nvSpPr>
        <p:spPr>
          <a:xfrm>
            <a:off x="3048000" y="1447800"/>
            <a:ext cx="2667000" cy="381000"/>
          </a:xfrm>
          <a:prstGeom prst="roundRect">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Brace 2">
            <a:extLst>
              <a:ext uri="{FF2B5EF4-FFF2-40B4-BE49-F238E27FC236}">
                <a16:creationId xmlns:a16="http://schemas.microsoft.com/office/drawing/2014/main" id="{6F3EFAA6-3CF8-4A16-852F-F52A176D64CA}"/>
              </a:ext>
            </a:extLst>
          </p:cNvPr>
          <p:cNvSpPr/>
          <p:nvPr/>
        </p:nvSpPr>
        <p:spPr>
          <a:xfrm>
            <a:off x="10662322" y="1828800"/>
            <a:ext cx="762000" cy="1905000"/>
          </a:xfrm>
          <a:prstGeom prst="rightBrace">
            <a:avLst/>
          </a:prstGeom>
          <a:ln w="25400">
            <a:solidFill>
              <a:srgbClr val="D636A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80046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9826D79-724B-49ED-B355-686EA24349E7}"/>
              </a:ext>
            </a:extLst>
          </p:cNvPr>
          <p:cNvSpPr txBox="1"/>
          <p:nvPr/>
        </p:nvSpPr>
        <p:spPr>
          <a:xfrm>
            <a:off x="457200" y="762000"/>
            <a:ext cx="2648815" cy="923330"/>
          </a:xfrm>
          <a:prstGeom prst="rect">
            <a:avLst/>
          </a:prstGeom>
          <a:noFill/>
        </p:spPr>
        <p:txBody>
          <a:bodyPr wrap="square" rtlCol="0">
            <a:spAutoFit/>
          </a:bodyPr>
          <a:lstStyle/>
          <a:p>
            <a:r>
              <a:rPr lang="en-US" sz="5400" dirty="0">
                <a:latin typeface="+mn-lt"/>
              </a:rPr>
              <a:t>pp. 8-10</a:t>
            </a:r>
          </a:p>
        </p:txBody>
      </p:sp>
      <p:pic>
        <p:nvPicPr>
          <p:cNvPr id="4" name="Content Placeholder 3" descr="A screenshot of a cell phone&#10;&#10;Description automatically generated">
            <a:extLst>
              <a:ext uri="{FF2B5EF4-FFF2-40B4-BE49-F238E27FC236}">
                <a16:creationId xmlns:a16="http://schemas.microsoft.com/office/drawing/2014/main" id="{A6B52AF2-FEA4-4659-A902-69AB217A93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308714">
            <a:off x="3331820" y="400315"/>
            <a:ext cx="4419600" cy="6268775"/>
          </a:xfrm>
          <a:effectLst>
            <a:outerShdw blurRad="63500" sx="102000" sy="102000" algn="ctr" rotWithShape="0">
              <a:prstClr val="black">
                <a:alpha val="40000"/>
              </a:prstClr>
            </a:outerShdw>
          </a:effectLst>
        </p:spPr>
      </p:pic>
      <p:pic>
        <p:nvPicPr>
          <p:cNvPr id="8" name="Picture 7" descr="A screenshot of a cell phone&#10;&#10;Description automatically generated">
            <a:extLst>
              <a:ext uri="{FF2B5EF4-FFF2-40B4-BE49-F238E27FC236}">
                <a16:creationId xmlns:a16="http://schemas.microsoft.com/office/drawing/2014/main" id="{093A385D-6C18-4550-9EBD-9678408BC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08714">
            <a:off x="7086600" y="685800"/>
            <a:ext cx="4343776" cy="29872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00482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Rule 9(j): “Res </a:t>
            </a:r>
            <a:r>
              <a:rPr lang="en-US" sz="4400" dirty="0" err="1"/>
              <a:t>Ipsa</a:t>
            </a:r>
            <a:r>
              <a:rPr lang="en-US" sz="4400" dirty="0"/>
              <a:t> Loquitur”</a:t>
            </a:r>
          </a:p>
        </p:txBody>
      </p:sp>
      <p:sp>
        <p:nvSpPr>
          <p:cNvPr id="4099" name="Content Placeholder 2"/>
          <p:cNvSpPr>
            <a:spLocks noGrp="1"/>
          </p:cNvSpPr>
          <p:nvPr>
            <p:ph type="body" idx="1"/>
          </p:nvPr>
        </p:nvSpPr>
        <p:spPr/>
        <p:txBody>
          <a:bodyPr/>
          <a:lstStyle/>
          <a:p>
            <a:pPr marL="457200" indent="-457200">
              <a:buNone/>
            </a:pPr>
            <a:r>
              <a:rPr lang="en-US" sz="2400" i="1" dirty="0">
                <a:solidFill>
                  <a:schemeClr val="accent3">
                    <a:lumMod val="75000"/>
                  </a:schemeClr>
                </a:solidFill>
              </a:rPr>
              <a:t>Robinson v. Duke Univ. </a:t>
            </a:r>
            <a:r>
              <a:rPr lang="en-US" sz="2400" dirty="0">
                <a:solidFill>
                  <a:schemeClr val="accent3">
                    <a:lumMod val="75000"/>
                  </a:schemeClr>
                </a:solidFill>
              </a:rPr>
              <a:t>(N.C. App. 2013)</a:t>
            </a:r>
          </a:p>
          <a:p>
            <a:pPr marL="457200" indent="-457200">
              <a:buNone/>
            </a:pPr>
            <a:endParaRPr lang="en-US" sz="2400" dirty="0">
              <a:solidFill>
                <a:schemeClr val="accent3">
                  <a:lumMod val="75000"/>
                </a:schemeClr>
              </a:solidFill>
            </a:endParaRPr>
          </a:p>
          <a:p>
            <a:pPr marL="0" indent="0">
              <a:buNone/>
            </a:pPr>
            <a:endParaRPr lang="en-US" sz="4000" dirty="0"/>
          </a:p>
        </p:txBody>
      </p:sp>
      <p:sp>
        <p:nvSpPr>
          <p:cNvPr id="5" name="TextBox 4"/>
          <p:cNvSpPr txBox="1"/>
          <p:nvPr/>
        </p:nvSpPr>
        <p:spPr>
          <a:xfrm>
            <a:off x="9448800" y="1"/>
            <a:ext cx="1219200" cy="584775"/>
          </a:xfrm>
          <a:prstGeom prst="rect">
            <a:avLst/>
          </a:prstGeom>
          <a:noFill/>
        </p:spPr>
        <p:txBody>
          <a:bodyPr wrap="square" rtlCol="0">
            <a:spAutoFit/>
          </a:bodyPr>
          <a:lstStyle/>
          <a:p>
            <a:r>
              <a:rPr lang="en-US" sz="3200" b="1" dirty="0"/>
              <a:t>p. 8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1" y="2438401"/>
            <a:ext cx="5622515" cy="3568901"/>
          </a:xfrm>
          <a:prstGeom prst="rect">
            <a:avLst/>
          </a:prstGeom>
        </p:spPr>
      </p:pic>
    </p:spTree>
    <p:custDataLst>
      <p:tags r:id="rId1"/>
    </p:custDataLst>
    <p:extLst>
      <p:ext uri="{BB962C8B-B14F-4D97-AF65-F5344CB8AC3E}">
        <p14:creationId xmlns:p14="http://schemas.microsoft.com/office/powerpoint/2010/main" val="104924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Rule 9(j): “Res </a:t>
            </a:r>
            <a:r>
              <a:rPr lang="en-US" sz="4400" dirty="0" err="1"/>
              <a:t>Ipsa</a:t>
            </a:r>
            <a:r>
              <a:rPr lang="en-US" sz="4400" dirty="0"/>
              <a:t> Loquitur”</a:t>
            </a:r>
          </a:p>
        </p:txBody>
      </p:sp>
      <p:sp>
        <p:nvSpPr>
          <p:cNvPr id="4099" name="Content Placeholder 2"/>
          <p:cNvSpPr>
            <a:spLocks noGrp="1"/>
          </p:cNvSpPr>
          <p:nvPr>
            <p:ph type="body" idx="1"/>
          </p:nvPr>
        </p:nvSpPr>
        <p:spPr/>
        <p:txBody>
          <a:bodyPr/>
          <a:lstStyle/>
          <a:p>
            <a:pPr marL="457200" indent="-457200">
              <a:buNone/>
            </a:pPr>
            <a:r>
              <a:rPr lang="en-US" sz="2400" i="1" dirty="0">
                <a:solidFill>
                  <a:schemeClr val="accent3">
                    <a:lumMod val="75000"/>
                  </a:schemeClr>
                </a:solidFill>
              </a:rPr>
              <a:t>Robinson v. Duke Univ. </a:t>
            </a:r>
            <a:r>
              <a:rPr lang="en-US" sz="2400" dirty="0">
                <a:solidFill>
                  <a:schemeClr val="accent3">
                    <a:lumMod val="75000"/>
                  </a:schemeClr>
                </a:solidFill>
              </a:rPr>
              <a:t>(N.C. App. 2013)</a:t>
            </a:r>
          </a:p>
          <a:p>
            <a:pPr marL="457200" indent="-457200">
              <a:buNone/>
            </a:pPr>
            <a:endParaRPr lang="en-US" sz="2400" dirty="0">
              <a:solidFill>
                <a:schemeClr val="accent3">
                  <a:lumMod val="75000"/>
                </a:schemeClr>
              </a:solidFill>
            </a:endParaRPr>
          </a:p>
          <a:p>
            <a:r>
              <a:rPr lang="en-US" sz="3600" dirty="0"/>
              <a:t>Operation to remove part of s. intestine and reattach to rectum.</a:t>
            </a:r>
          </a:p>
          <a:p>
            <a:r>
              <a:rPr lang="en-US" sz="3600" dirty="0"/>
              <a:t>Mistakenly misconnected.</a:t>
            </a:r>
          </a:p>
          <a:p>
            <a:r>
              <a:rPr lang="en-US" sz="3600" dirty="0"/>
              <a:t>Repaired the next morning.</a:t>
            </a:r>
          </a:p>
          <a:p>
            <a:r>
              <a:rPr lang="en-US" sz="3600" dirty="0"/>
              <a:t>Malpractice action.  No Rule 9(j) cert.</a:t>
            </a:r>
          </a:p>
          <a:p>
            <a:pPr marL="0" indent="0">
              <a:buNone/>
            </a:pPr>
            <a:r>
              <a:rPr lang="en-US" sz="2800" dirty="0"/>
              <a:t>	</a:t>
            </a:r>
            <a:endParaRPr lang="en-US" sz="4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95400"/>
            <a:ext cx="2133600" cy="1354306"/>
          </a:xfrm>
          <a:prstGeom prst="rect">
            <a:avLst/>
          </a:prstGeom>
        </p:spPr>
      </p:pic>
    </p:spTree>
    <p:custDataLst>
      <p:tags r:id="rId1"/>
    </p:custDataLst>
    <p:extLst>
      <p:ext uri="{BB962C8B-B14F-4D97-AF65-F5344CB8AC3E}">
        <p14:creationId xmlns:p14="http://schemas.microsoft.com/office/powerpoint/2010/main" val="146125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Rule 9(j): “Res </a:t>
            </a:r>
            <a:r>
              <a:rPr lang="en-US" sz="4400" dirty="0" err="1"/>
              <a:t>Ipsa</a:t>
            </a:r>
            <a:r>
              <a:rPr lang="en-US" sz="4400" dirty="0"/>
              <a:t> Loquitur”</a:t>
            </a:r>
          </a:p>
        </p:txBody>
      </p:sp>
      <p:sp>
        <p:nvSpPr>
          <p:cNvPr id="4099" name="Content Placeholder 2"/>
          <p:cNvSpPr>
            <a:spLocks noGrp="1"/>
          </p:cNvSpPr>
          <p:nvPr>
            <p:ph type="body" idx="1"/>
          </p:nvPr>
        </p:nvSpPr>
        <p:spPr>
          <a:xfrm>
            <a:off x="609600" y="1600201"/>
            <a:ext cx="5181600" cy="4525965"/>
          </a:xfrm>
        </p:spPr>
        <p:txBody>
          <a:bodyPr/>
          <a:lstStyle/>
          <a:p>
            <a:pPr marL="457200" indent="-457200">
              <a:buNone/>
            </a:pPr>
            <a:r>
              <a:rPr lang="en-US" sz="2400" i="1" dirty="0">
                <a:solidFill>
                  <a:schemeClr val="accent3">
                    <a:lumMod val="75000"/>
                  </a:schemeClr>
                </a:solidFill>
              </a:rPr>
              <a:t>Robinson v. Duke Univ. </a:t>
            </a:r>
            <a:r>
              <a:rPr lang="en-US" sz="2400" dirty="0">
                <a:solidFill>
                  <a:schemeClr val="accent3">
                    <a:lumMod val="75000"/>
                  </a:schemeClr>
                </a:solidFill>
              </a:rPr>
              <a:t>(N.C. App. 2013)</a:t>
            </a:r>
          </a:p>
          <a:p>
            <a:pPr marL="457200" indent="-457200">
              <a:buNone/>
            </a:pPr>
            <a:endParaRPr lang="en-US" sz="2400" dirty="0">
              <a:solidFill>
                <a:schemeClr val="accent3">
                  <a:lumMod val="75000"/>
                </a:schemeClr>
              </a:solidFill>
            </a:endParaRPr>
          </a:p>
          <a:p>
            <a:pPr marL="0" indent="0" algn="ctr">
              <a:buNone/>
            </a:pPr>
            <a:endParaRPr lang="en-US" sz="2400" dirty="0">
              <a:solidFill>
                <a:schemeClr val="accent3">
                  <a:lumMod val="75000"/>
                </a:schemeClr>
              </a:solidFill>
            </a:endParaRPr>
          </a:p>
          <a:p>
            <a:pPr marL="0" indent="0" algn="ctr">
              <a:buNone/>
            </a:pPr>
            <a:r>
              <a:rPr lang="en-US" sz="4400" dirty="0"/>
              <a:t>“</a:t>
            </a:r>
            <a:r>
              <a:rPr lang="en-US" sz="4400" i="1" dirty="0"/>
              <a:t>res </a:t>
            </a:r>
            <a:r>
              <a:rPr lang="en-US" sz="4400" i="1" dirty="0" err="1"/>
              <a:t>ipsa</a:t>
            </a:r>
            <a:r>
              <a:rPr lang="en-US" sz="4400" dirty="0"/>
              <a:t>”</a:t>
            </a:r>
          </a:p>
          <a:p>
            <a:endParaRPr lang="en-US" sz="2400" dirty="0">
              <a:solidFill>
                <a:schemeClr val="accent3">
                  <a:lumMod val="75000"/>
                </a:schemeClr>
              </a:solidFill>
            </a:endParaRPr>
          </a:p>
          <a:p>
            <a:pPr marL="0" indent="0">
              <a:buNone/>
            </a:pPr>
            <a:endParaRPr lang="en-US" sz="2400" dirty="0"/>
          </a:p>
        </p:txBody>
      </p:sp>
      <p:grpSp>
        <p:nvGrpSpPr>
          <p:cNvPr id="6" name="Group 5"/>
          <p:cNvGrpSpPr/>
          <p:nvPr/>
        </p:nvGrpSpPr>
        <p:grpSpPr>
          <a:xfrm>
            <a:off x="1393987" y="4022776"/>
            <a:ext cx="3962400" cy="2048876"/>
            <a:chOff x="-509752" y="4038600"/>
            <a:chExt cx="3962400" cy="2048876"/>
          </a:xfrm>
        </p:grpSpPr>
        <p:cxnSp>
          <p:nvCxnSpPr>
            <p:cNvPr id="3" name="Straight Arrow Connector 2"/>
            <p:cNvCxnSpPr/>
            <p:nvPr/>
          </p:nvCxnSpPr>
          <p:spPr>
            <a:xfrm>
              <a:off x="1319048" y="4038600"/>
              <a:ext cx="0" cy="838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9752" y="4887147"/>
              <a:ext cx="3962400" cy="1200329"/>
            </a:xfrm>
            <a:prstGeom prst="rect">
              <a:avLst/>
            </a:prstGeom>
            <a:noFill/>
          </p:spPr>
          <p:txBody>
            <a:bodyPr wrap="square" rtlCol="0">
              <a:spAutoFit/>
            </a:bodyPr>
            <a:lstStyle/>
            <a:p>
              <a:pPr algn="ctr"/>
              <a:r>
                <a:rPr lang="en-US" sz="3600" dirty="0">
                  <a:latin typeface="+mn-lt"/>
                </a:rPr>
                <a:t>Summary judgment</a:t>
              </a:r>
            </a:p>
            <a:p>
              <a:pPr algn="ctr"/>
              <a:r>
                <a:rPr lang="en-US" sz="3600" dirty="0">
                  <a:latin typeface="+mn-lt"/>
                </a:rPr>
                <a:t>for Duke &amp; surgeons</a:t>
              </a:r>
            </a:p>
          </p:txBody>
        </p:sp>
      </p:grpSp>
      <p:sp>
        <p:nvSpPr>
          <p:cNvPr id="7" name="TextBox 6"/>
          <p:cNvSpPr txBox="1"/>
          <p:nvPr/>
        </p:nvSpPr>
        <p:spPr>
          <a:xfrm rot="20270541">
            <a:off x="2212060" y="5240253"/>
            <a:ext cx="2326254" cy="523220"/>
          </a:xfrm>
          <a:prstGeom prst="rect">
            <a:avLst/>
          </a:prstGeom>
          <a:solidFill>
            <a:schemeClr val="bg1">
              <a:alpha val="61000"/>
            </a:schemeClr>
          </a:solidFill>
          <a:effectLst>
            <a:outerShdw blurRad="50800" dist="114300" dir="2700000" algn="tl" rotWithShape="0">
              <a:prstClr val="black">
                <a:alpha val="40000"/>
              </a:prstClr>
            </a:outerShdw>
          </a:effectLst>
        </p:spPr>
        <p:txBody>
          <a:bodyPr wrap="square" rtlCol="0">
            <a:spAutoFit/>
          </a:bodyPr>
          <a:lstStyle/>
          <a:p>
            <a:r>
              <a:rPr lang="en-US" sz="2800" b="1" dirty="0">
                <a:solidFill>
                  <a:srgbClr val="FF0000"/>
                </a:solidFill>
              </a:rPr>
              <a:t>REVERSED</a:t>
            </a:r>
          </a:p>
        </p:txBody>
      </p:sp>
      <p:sp>
        <p:nvSpPr>
          <p:cNvPr id="2" name="Multiply 1"/>
          <p:cNvSpPr/>
          <p:nvPr/>
        </p:nvSpPr>
        <p:spPr>
          <a:xfrm>
            <a:off x="2590800" y="2978327"/>
            <a:ext cx="1219200" cy="1143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1C4F713-CD59-4B09-AF54-D15B2286E26B}"/>
              </a:ext>
            </a:extLst>
          </p:cNvPr>
          <p:cNvSpPr txBox="1"/>
          <p:nvPr/>
        </p:nvSpPr>
        <p:spPr>
          <a:xfrm>
            <a:off x="6379885" y="2228501"/>
            <a:ext cx="5181600" cy="3785652"/>
          </a:xfrm>
          <a:prstGeom prst="rect">
            <a:avLst/>
          </a:prstGeom>
          <a:noFill/>
          <a:ln>
            <a:solidFill>
              <a:schemeClr val="accent1">
                <a:shade val="50000"/>
              </a:schemeClr>
            </a:solidFill>
          </a:ln>
        </p:spPr>
        <p:txBody>
          <a:bodyPr wrap="square" rtlCol="0">
            <a:spAutoFit/>
          </a:bodyPr>
          <a:lstStyle/>
          <a:p>
            <a:pPr algn="ctr"/>
            <a:r>
              <a:rPr lang="en-US" sz="4000" dirty="0">
                <a:latin typeface="+mn-lt"/>
              </a:rPr>
              <a:t>no “understanding of the requisite techniques” was necessary for the jury to determine that negligence occurred.</a:t>
            </a:r>
          </a:p>
        </p:txBody>
      </p:sp>
    </p:spTree>
    <p:custDataLst>
      <p:tags r:id="rId1"/>
    </p:custDataLst>
    <p:extLst>
      <p:ext uri="{BB962C8B-B14F-4D97-AF65-F5344CB8AC3E}">
        <p14:creationId xmlns:p14="http://schemas.microsoft.com/office/powerpoint/2010/main" val="246504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Rule 9(j): “Res </a:t>
            </a:r>
            <a:r>
              <a:rPr lang="en-US" sz="4400" dirty="0" err="1"/>
              <a:t>Ipsa</a:t>
            </a:r>
            <a:r>
              <a:rPr lang="en-US" sz="4400" dirty="0"/>
              <a:t> Loquitur”</a:t>
            </a:r>
          </a:p>
        </p:txBody>
      </p:sp>
      <p:sp>
        <p:nvSpPr>
          <p:cNvPr id="4099" name="Content Placeholder 2"/>
          <p:cNvSpPr>
            <a:spLocks noGrp="1"/>
          </p:cNvSpPr>
          <p:nvPr>
            <p:ph type="body" idx="1"/>
          </p:nvPr>
        </p:nvSpPr>
        <p:spPr/>
        <p:txBody>
          <a:bodyPr/>
          <a:lstStyle/>
          <a:p>
            <a:pPr marL="457200" indent="-457200">
              <a:buNone/>
            </a:pPr>
            <a:r>
              <a:rPr lang="en-US" sz="2400" i="1" dirty="0">
                <a:solidFill>
                  <a:schemeClr val="accent3">
                    <a:lumMod val="75000"/>
                  </a:schemeClr>
                </a:solidFill>
              </a:rPr>
              <a:t>Robinson v. Duke Univ. </a:t>
            </a:r>
            <a:r>
              <a:rPr lang="en-US" sz="2400" dirty="0">
                <a:solidFill>
                  <a:schemeClr val="accent3">
                    <a:lumMod val="75000"/>
                  </a:schemeClr>
                </a:solidFill>
              </a:rPr>
              <a:t>(N.C. App. 2013)</a:t>
            </a:r>
          </a:p>
          <a:p>
            <a:pPr marL="457200" indent="-457200">
              <a:buNone/>
            </a:pPr>
            <a:endParaRPr lang="en-US" sz="2000" dirty="0">
              <a:solidFill>
                <a:schemeClr val="accent3">
                  <a:lumMod val="75000"/>
                </a:schemeClr>
              </a:solidFill>
            </a:endParaRPr>
          </a:p>
          <a:p>
            <a:pPr marL="457200" indent="-457200">
              <a:buNone/>
            </a:pPr>
            <a:r>
              <a:rPr lang="en-US" sz="2000" i="1" dirty="0"/>
              <a:t>Hayes, Grigg:</a:t>
            </a:r>
          </a:p>
          <a:p>
            <a:pPr marL="457200" indent="-457200">
              <a:buNone/>
            </a:pPr>
            <a:r>
              <a:rPr lang="en-US" sz="2800" dirty="0"/>
              <a:t>Two situations : </a:t>
            </a:r>
          </a:p>
          <a:p>
            <a:pPr marL="457200" indent="-457200">
              <a:buAutoNum type="arabicParenBoth"/>
            </a:pPr>
            <a:r>
              <a:rPr lang="en-US" sz="2800" dirty="0"/>
              <a:t>Injuries from surgical instruments or other foreign objects left in the body after surgery; and</a:t>
            </a:r>
          </a:p>
          <a:p>
            <a:pPr marL="457200" indent="-457200">
              <a:buAutoNum type="arabicParenBoth"/>
            </a:pPr>
            <a:r>
              <a:rPr lang="en-US" sz="2800" dirty="0"/>
              <a:t>Injuries to part of the patient’s anatomy outside the surgical field.</a:t>
            </a:r>
          </a:p>
        </p:txBody>
      </p:sp>
      <p:sp>
        <p:nvSpPr>
          <p:cNvPr id="2" name="TextBox 1"/>
          <p:cNvSpPr txBox="1"/>
          <p:nvPr/>
        </p:nvSpPr>
        <p:spPr>
          <a:xfrm rot="20857461">
            <a:off x="1902603" y="3318032"/>
            <a:ext cx="885610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3600" dirty="0">
                <a:solidFill>
                  <a:srgbClr val="C00000"/>
                </a:solidFill>
              </a:rPr>
              <a:t>NOT LIMITED TO THESE SITUATIONS</a:t>
            </a:r>
          </a:p>
        </p:txBody>
      </p:sp>
    </p:spTree>
    <p:custDataLst>
      <p:tags r:id="rId1"/>
    </p:custDataLst>
    <p:extLst>
      <p:ext uri="{BB962C8B-B14F-4D97-AF65-F5344CB8AC3E}">
        <p14:creationId xmlns:p14="http://schemas.microsoft.com/office/powerpoint/2010/main" val="187248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9826D79-724B-49ED-B355-686EA24349E7}"/>
              </a:ext>
            </a:extLst>
          </p:cNvPr>
          <p:cNvSpPr txBox="1"/>
          <p:nvPr/>
        </p:nvSpPr>
        <p:spPr>
          <a:xfrm>
            <a:off x="457200" y="762000"/>
            <a:ext cx="2648815" cy="923330"/>
          </a:xfrm>
          <a:prstGeom prst="rect">
            <a:avLst/>
          </a:prstGeom>
          <a:noFill/>
        </p:spPr>
        <p:txBody>
          <a:bodyPr wrap="square" rtlCol="0">
            <a:spAutoFit/>
          </a:bodyPr>
          <a:lstStyle/>
          <a:p>
            <a:r>
              <a:rPr lang="en-US" sz="5400" dirty="0">
                <a:latin typeface="+mn-lt"/>
              </a:rPr>
              <a:t>pp. 8-10</a:t>
            </a:r>
          </a:p>
        </p:txBody>
      </p:sp>
      <p:pic>
        <p:nvPicPr>
          <p:cNvPr id="4" name="Content Placeholder 3" descr="A screenshot of a cell phone&#10;&#10;Description automatically generated">
            <a:extLst>
              <a:ext uri="{FF2B5EF4-FFF2-40B4-BE49-F238E27FC236}">
                <a16:creationId xmlns:a16="http://schemas.microsoft.com/office/drawing/2014/main" id="{A6B52AF2-FEA4-4659-A902-69AB217A93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308714">
            <a:off x="3331820" y="400315"/>
            <a:ext cx="4419600" cy="6268775"/>
          </a:xfrm>
          <a:effectLst>
            <a:outerShdw blurRad="63500" sx="102000" sy="102000" algn="ctr" rotWithShape="0">
              <a:prstClr val="black">
                <a:alpha val="40000"/>
              </a:prstClr>
            </a:outerShdw>
          </a:effectLst>
        </p:spPr>
      </p:pic>
      <p:pic>
        <p:nvPicPr>
          <p:cNvPr id="8" name="Picture 7" descr="A screenshot of a cell phone&#10;&#10;Description automatically generated">
            <a:extLst>
              <a:ext uri="{FF2B5EF4-FFF2-40B4-BE49-F238E27FC236}">
                <a16:creationId xmlns:a16="http://schemas.microsoft.com/office/drawing/2014/main" id="{093A385D-6C18-4550-9EBD-9678408BC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08714">
            <a:off x="7086600" y="685800"/>
            <a:ext cx="4343776" cy="29872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25478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315200" cy="563557"/>
          </a:xfrm>
        </p:spPr>
        <p:txBody>
          <a:bodyPr/>
          <a:lstStyle/>
          <a:p>
            <a:r>
              <a:rPr lang="en-US" sz="4000" dirty="0"/>
              <a:t>Rule 9(j) and </a:t>
            </a:r>
            <a:r>
              <a:rPr lang="en-US" sz="4000" i="1" dirty="0"/>
              <a:t>res ipsa loquitur</a:t>
            </a:r>
          </a:p>
        </p:txBody>
      </p:sp>
      <p:sp>
        <p:nvSpPr>
          <p:cNvPr id="3" name="Text Placeholder 2"/>
          <p:cNvSpPr>
            <a:spLocks noGrp="1"/>
          </p:cNvSpPr>
          <p:nvPr>
            <p:ph type="body" idx="1"/>
          </p:nvPr>
        </p:nvSpPr>
        <p:spPr/>
        <p:txBody>
          <a:bodyPr/>
          <a:lstStyle/>
          <a:p>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13" y="1642939"/>
            <a:ext cx="5458587" cy="3962953"/>
          </a:xfrm>
          <a:prstGeom prst="rect">
            <a:avLst/>
          </a:prstGeom>
          <a:effectLst>
            <a:outerShdw blurRad="63500" sx="102000" sy="102000" algn="ctr" rotWithShape="0">
              <a:prstClr val="black">
                <a:alpha val="40000"/>
              </a:prstClr>
            </a:outerShdw>
          </a:effectLst>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8614" y="3685864"/>
            <a:ext cx="2043972" cy="2405492"/>
          </a:xfrm>
          <a:prstGeom prst="rect">
            <a:avLst/>
          </a:prstGeom>
          <a:effectLst>
            <a:outerShdw blurRad="63500" sx="102000" sy="102000" algn="ctr" rotWithShape="0">
              <a:prstClr val="black">
                <a:alpha val="40000"/>
              </a:prstClr>
            </a:outerShdw>
          </a:effectLst>
        </p:spPr>
      </p:pic>
      <p:sp>
        <p:nvSpPr>
          <p:cNvPr id="6" name="Rectangle 5"/>
          <p:cNvSpPr/>
          <p:nvPr/>
        </p:nvSpPr>
        <p:spPr>
          <a:xfrm>
            <a:off x="304800" y="749364"/>
            <a:ext cx="8518935" cy="523220"/>
          </a:xfrm>
          <a:prstGeom prst="rect">
            <a:avLst/>
          </a:prstGeom>
        </p:spPr>
        <p:txBody>
          <a:bodyPr wrap="none">
            <a:spAutoFit/>
          </a:bodyPr>
          <a:lstStyle/>
          <a:p>
            <a:pPr marL="457200" indent="-457200"/>
            <a:r>
              <a:rPr lang="en-US" sz="2800" i="1" dirty="0">
                <a:solidFill>
                  <a:schemeClr val="accent3">
                    <a:lumMod val="75000"/>
                  </a:schemeClr>
                </a:solidFill>
                <a:latin typeface="+mn-lt"/>
              </a:rPr>
              <a:t>Bluitt v. Wake Forest Univ Bapt. Med. Ctr </a:t>
            </a:r>
            <a:r>
              <a:rPr lang="en-US" sz="2800" dirty="0">
                <a:solidFill>
                  <a:schemeClr val="accent3">
                    <a:lumMod val="75000"/>
                  </a:schemeClr>
                </a:solidFill>
                <a:latin typeface="+mn-lt"/>
              </a:rPr>
              <a:t>(COA April 2018)</a:t>
            </a:r>
            <a:endParaRPr lang="en-US" sz="3200" dirty="0">
              <a:latin typeface="+mn-lt"/>
            </a:endParaRPr>
          </a:p>
        </p:txBody>
      </p:sp>
      <p:sp>
        <p:nvSpPr>
          <p:cNvPr id="7" name="TextBox 6"/>
          <p:cNvSpPr txBox="1"/>
          <p:nvPr/>
        </p:nvSpPr>
        <p:spPr>
          <a:xfrm>
            <a:off x="10439400" y="248768"/>
            <a:ext cx="1143000" cy="523220"/>
          </a:xfrm>
          <a:prstGeom prst="rect">
            <a:avLst/>
          </a:prstGeom>
          <a:noFill/>
        </p:spPr>
        <p:txBody>
          <a:bodyPr wrap="square" rtlCol="0">
            <a:spAutoFit/>
          </a:bodyPr>
          <a:lstStyle/>
          <a:p>
            <a:r>
              <a:rPr lang="en-US" sz="2800" b="1" dirty="0"/>
              <a:t>p. 9 </a:t>
            </a:r>
          </a:p>
        </p:txBody>
      </p:sp>
      <p:sp>
        <p:nvSpPr>
          <p:cNvPr id="8" name="TextBox 7"/>
          <p:cNvSpPr txBox="1"/>
          <p:nvPr/>
        </p:nvSpPr>
        <p:spPr>
          <a:xfrm>
            <a:off x="5029200" y="1473941"/>
            <a:ext cx="6324600" cy="34163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2400" dirty="0">
                <a:latin typeface="+mn-lt"/>
              </a:rPr>
              <a:t>“</a:t>
            </a:r>
            <a:r>
              <a:rPr lang="en-US" sz="2400" i="1" dirty="0">
                <a:latin typeface="+mn-lt"/>
              </a:rPr>
              <a:t>The procedures involved in a cardiac ablation, which is a complex medical procedure, are outside of common knowledge, experience, and sense of a layperson; thus, without expert testimony, a layperson would lack a basis upon which to make a determination as to whether plaintiff’s back injury was an injury that would not normally occur in the absence of negligence, or was an inherent risk of a cardiac ablation</a:t>
            </a:r>
            <a:r>
              <a:rPr lang="en-US" sz="2400" dirty="0">
                <a:latin typeface="+mn-lt"/>
              </a:rPr>
              <a:t>.” </a:t>
            </a:r>
          </a:p>
        </p:txBody>
      </p:sp>
      <p:sp>
        <p:nvSpPr>
          <p:cNvPr id="9" name="TextBox 8"/>
          <p:cNvSpPr txBox="1"/>
          <p:nvPr/>
        </p:nvSpPr>
        <p:spPr>
          <a:xfrm>
            <a:off x="5029200" y="5016521"/>
            <a:ext cx="6324600"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2400" dirty="0">
                <a:solidFill>
                  <a:srgbClr val="FF0000"/>
                </a:solidFill>
                <a:latin typeface="+mn-lt"/>
              </a:rPr>
              <a:t>Not a </a:t>
            </a:r>
            <a:r>
              <a:rPr lang="en-US" sz="2400" i="1" dirty="0">
                <a:solidFill>
                  <a:srgbClr val="FF0000"/>
                </a:solidFill>
                <a:latin typeface="+mn-lt"/>
              </a:rPr>
              <a:t>res ipsa </a:t>
            </a:r>
            <a:r>
              <a:rPr lang="en-US" sz="2400" dirty="0">
                <a:solidFill>
                  <a:srgbClr val="FF0000"/>
                </a:solidFill>
                <a:latin typeface="+mn-lt"/>
              </a:rPr>
              <a:t>case.  Rule 9(j) certification required.  Complaint properly dismissed.</a:t>
            </a:r>
          </a:p>
        </p:txBody>
      </p:sp>
    </p:spTree>
    <p:extLst>
      <p:ext uri="{BB962C8B-B14F-4D97-AF65-F5344CB8AC3E}">
        <p14:creationId xmlns:p14="http://schemas.microsoft.com/office/powerpoint/2010/main" val="236780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54840">
            <a:off x="3055139" y="536871"/>
            <a:ext cx="6759388" cy="6858000"/>
          </a:xfrm>
          <a:prstGeom prst="rect">
            <a:avLst/>
          </a:prstGeom>
          <a:effectLst>
            <a:outerShdw blurRad="63500" sx="102000" sy="102000" algn="ctr" rotWithShape="0">
              <a:prstClr val="black">
                <a:alpha val="40000"/>
              </a:prstClr>
            </a:outerShdw>
          </a:effectLst>
        </p:spPr>
      </p:pic>
      <p:sp>
        <p:nvSpPr>
          <p:cNvPr id="5" name="Title 4"/>
          <p:cNvSpPr txBox="1">
            <a:spLocks noGrp="1"/>
          </p:cNvSpPr>
          <p:nvPr>
            <p:ph type="title"/>
          </p:nvPr>
        </p:nvSpPr>
        <p:spPr>
          <a:xfrm>
            <a:off x="381000" y="99395"/>
            <a:ext cx="10972800" cy="1143000"/>
          </a:xfrm>
          <a:prstGeom prst="rect">
            <a:avLst/>
          </a:prstGeom>
          <a:noFill/>
        </p:spPr>
        <p:txBody>
          <a:bodyPr wrap="square" rtlCol="0">
            <a:spAutoFit/>
          </a:bodyPr>
          <a:lstStyle/>
          <a:p>
            <a:r>
              <a:rPr lang="en-US" sz="3200" dirty="0">
                <a:latin typeface="Calibri" panose="020F0502020204030204" pitchFamily="34" charset="0"/>
                <a:hlinkClick r:id="rId3"/>
              </a:rPr>
              <a:t>www.civil.sog.unc.edu</a:t>
            </a:r>
            <a:endParaRPr lang="en-US" sz="3200" dirty="0">
              <a:latin typeface="Calibri" panose="020F0502020204030204" pitchFamily="34" charset="0"/>
            </a:endParaRPr>
          </a:p>
          <a:p>
            <a:endParaRPr lang="en-US" sz="2800" dirty="0">
              <a:latin typeface="Calibri" panose="020F0502020204030204" pitchFamily="34" charset="0"/>
            </a:endParaRPr>
          </a:p>
        </p:txBody>
      </p:sp>
    </p:spTree>
    <p:extLst>
      <p:ext uri="{BB962C8B-B14F-4D97-AF65-F5344CB8AC3E}">
        <p14:creationId xmlns:p14="http://schemas.microsoft.com/office/powerpoint/2010/main" val="3066282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accent1"/>
                </a:solidFill>
              </a:rPr>
              <a:t>Rule 9(j) dismissals - Findings of Fact</a:t>
            </a:r>
          </a:p>
        </p:txBody>
      </p:sp>
      <p:sp>
        <p:nvSpPr>
          <p:cNvPr id="3" name="Content Placeholder 2"/>
          <p:cNvSpPr>
            <a:spLocks noGrp="1"/>
          </p:cNvSpPr>
          <p:nvPr>
            <p:ph idx="1"/>
          </p:nvPr>
        </p:nvSpPr>
        <p:spPr/>
        <p:txBody>
          <a:bodyPr/>
          <a:lstStyle/>
          <a:p>
            <a:pPr marL="0" indent="0">
              <a:buNone/>
            </a:pPr>
            <a:r>
              <a:rPr lang="en-US" sz="3600" i="1" dirty="0"/>
              <a:t>“When a trial court determines a Rule 9(j) certification is not supported by the facts, ‘the court must make written findings of fact to allow a reviewing appellate court to determine whether those findings are supported by competent evidence… .” </a:t>
            </a:r>
            <a:br>
              <a:rPr lang="en-US" sz="3600" b="1" i="1" dirty="0"/>
            </a:br>
            <a:endParaRPr lang="en-US" sz="2400" b="1" i="1" dirty="0"/>
          </a:p>
          <a:p>
            <a:pPr marL="0" indent="0" algn="r">
              <a:buNone/>
            </a:pPr>
            <a:r>
              <a:rPr lang="en-US" dirty="0"/>
              <a:t>-</a:t>
            </a:r>
            <a:r>
              <a:rPr lang="en-US" i="1" dirty="0"/>
              <a:t>Estate of Wooden</a:t>
            </a:r>
            <a:r>
              <a:rPr lang="en-US" dirty="0"/>
              <a:t>, NC App 2012</a:t>
            </a:r>
            <a:endParaRPr lang="en-US" i="1" dirty="0"/>
          </a:p>
          <a:p>
            <a:endParaRPr lang="en-US" dirty="0"/>
          </a:p>
        </p:txBody>
      </p:sp>
    </p:spTree>
    <p:extLst>
      <p:ext uri="{BB962C8B-B14F-4D97-AF65-F5344CB8AC3E}">
        <p14:creationId xmlns:p14="http://schemas.microsoft.com/office/powerpoint/2010/main" val="20312817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accent1"/>
                </a:solidFill>
              </a:rPr>
              <a:t>Rule 9(j) dismissals - Findings of Fact</a:t>
            </a:r>
          </a:p>
        </p:txBody>
      </p:sp>
      <p:sp>
        <p:nvSpPr>
          <p:cNvPr id="3" name="Content Placeholder 2"/>
          <p:cNvSpPr>
            <a:spLocks noGrp="1"/>
          </p:cNvSpPr>
          <p:nvPr>
            <p:ph idx="1"/>
          </p:nvPr>
        </p:nvSpPr>
        <p:spPr/>
        <p:txBody>
          <a:bodyPr/>
          <a:lstStyle/>
          <a:p>
            <a:pPr marL="0" indent="0">
              <a:buNone/>
            </a:pPr>
            <a:r>
              <a:rPr lang="en-US" sz="3600" i="1" dirty="0"/>
              <a:t>“When a trial court determines a Rule 9(j) certification is not supported by the facts, ‘the court must make written findings of fact to allow a reviewing appellate court to determine whether those findings are supported by competent evidence… .” </a:t>
            </a:r>
            <a:br>
              <a:rPr lang="en-US" sz="3600" b="1" i="1" dirty="0"/>
            </a:br>
            <a:endParaRPr lang="en-US" sz="2400" b="1" i="1" dirty="0"/>
          </a:p>
          <a:p>
            <a:pPr marL="0" indent="0" algn="r">
              <a:buNone/>
            </a:pPr>
            <a:r>
              <a:rPr lang="en-US" dirty="0"/>
              <a:t>-</a:t>
            </a:r>
            <a:r>
              <a:rPr lang="en-US" i="1" dirty="0"/>
              <a:t>Estate of Wooden</a:t>
            </a:r>
            <a:r>
              <a:rPr lang="en-US" dirty="0"/>
              <a:t>, NC App 2012</a:t>
            </a:r>
            <a:endParaRPr lang="en-US" i="1" dirty="0"/>
          </a:p>
          <a:p>
            <a:endParaRPr lang="en-US" dirty="0"/>
          </a:p>
        </p:txBody>
      </p:sp>
      <p:pic>
        <p:nvPicPr>
          <p:cNvPr id="6" name="Picture 5" descr="A screenshot of a cell phone&#10;&#10;Description automatically generated">
            <a:extLst>
              <a:ext uri="{FF2B5EF4-FFF2-40B4-BE49-F238E27FC236}">
                <a16:creationId xmlns:a16="http://schemas.microsoft.com/office/drawing/2014/main" id="{64647017-4E79-40F9-962D-73253C946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09" y="1669617"/>
            <a:ext cx="10945091" cy="4069953"/>
          </a:xfrm>
          <a:prstGeom prst="rect">
            <a:avLst/>
          </a:prstGeom>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id="{F21D5BE3-62B4-4238-A8FE-2AB265108E75}"/>
              </a:ext>
            </a:extLst>
          </p:cNvPr>
          <p:cNvSpPr txBox="1"/>
          <p:nvPr/>
        </p:nvSpPr>
        <p:spPr>
          <a:xfrm>
            <a:off x="8915400" y="5410200"/>
            <a:ext cx="1143000" cy="7694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4400" dirty="0"/>
              <a:t>p. 3</a:t>
            </a:r>
          </a:p>
        </p:txBody>
      </p:sp>
    </p:spTree>
    <p:extLst>
      <p:ext uri="{BB962C8B-B14F-4D97-AF65-F5344CB8AC3E}">
        <p14:creationId xmlns:p14="http://schemas.microsoft.com/office/powerpoint/2010/main" val="266942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95D2A268-C9FF-47F7-ADBE-B719370A9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40" y="846143"/>
            <a:ext cx="9877003" cy="566351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609600" y="274643"/>
            <a:ext cx="10972800" cy="428625"/>
          </a:xfrm>
        </p:spPr>
        <p:txBody>
          <a:bodyPr/>
          <a:lstStyle/>
          <a:p>
            <a:r>
              <a:rPr lang="en-US" dirty="0">
                <a:solidFill>
                  <a:srgbClr val="0070C0"/>
                </a:solidFill>
              </a:rPr>
              <a:t>Rule 9(j)</a:t>
            </a:r>
          </a:p>
        </p:txBody>
      </p:sp>
      <p:sp>
        <p:nvSpPr>
          <p:cNvPr id="4" name="Rounded Rectangle 3"/>
          <p:cNvSpPr/>
          <p:nvPr/>
        </p:nvSpPr>
        <p:spPr>
          <a:xfrm>
            <a:off x="6494744" y="870460"/>
            <a:ext cx="2133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3">
            <a:extLst>
              <a:ext uri="{FF2B5EF4-FFF2-40B4-BE49-F238E27FC236}">
                <a16:creationId xmlns:a16="http://schemas.microsoft.com/office/drawing/2014/main" id="{5A7B2890-3C21-45FB-A12A-C065F1631D15}"/>
              </a:ext>
            </a:extLst>
          </p:cNvPr>
          <p:cNvSpPr/>
          <p:nvPr/>
        </p:nvSpPr>
        <p:spPr>
          <a:xfrm>
            <a:off x="9121922" y="870998"/>
            <a:ext cx="1165078" cy="3804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159092DD-7FCD-4738-A5FD-DFB7672E9F56}"/>
              </a:ext>
            </a:extLst>
          </p:cNvPr>
          <p:cNvSpPr/>
          <p:nvPr/>
        </p:nvSpPr>
        <p:spPr>
          <a:xfrm>
            <a:off x="871910" y="1183693"/>
            <a:ext cx="103309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
            <a:extLst>
              <a:ext uri="{FF2B5EF4-FFF2-40B4-BE49-F238E27FC236}">
                <a16:creationId xmlns:a16="http://schemas.microsoft.com/office/drawing/2014/main" id="{2002901E-D198-4D7F-AD10-AF87088EDEBB}"/>
              </a:ext>
            </a:extLst>
          </p:cNvPr>
          <p:cNvSpPr/>
          <p:nvPr/>
        </p:nvSpPr>
        <p:spPr>
          <a:xfrm>
            <a:off x="3889341" y="2057401"/>
            <a:ext cx="198120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
            <a:extLst>
              <a:ext uri="{FF2B5EF4-FFF2-40B4-BE49-F238E27FC236}">
                <a16:creationId xmlns:a16="http://schemas.microsoft.com/office/drawing/2014/main" id="{A5002DC1-CF80-4964-B3C8-EB5CD3440FD4}"/>
              </a:ext>
            </a:extLst>
          </p:cNvPr>
          <p:cNvSpPr/>
          <p:nvPr/>
        </p:nvSpPr>
        <p:spPr>
          <a:xfrm>
            <a:off x="8392720" y="2057400"/>
            <a:ext cx="198120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FD323623-BAF5-4389-932C-D99E040FC86A}"/>
              </a:ext>
            </a:extLst>
          </p:cNvPr>
          <p:cNvSpPr/>
          <p:nvPr/>
        </p:nvSpPr>
        <p:spPr>
          <a:xfrm>
            <a:off x="1632940" y="2375770"/>
            <a:ext cx="370106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E194A1A5-7DAE-406C-A079-2A7990917A74}"/>
              </a:ext>
            </a:extLst>
          </p:cNvPr>
          <p:cNvSpPr/>
          <p:nvPr/>
        </p:nvSpPr>
        <p:spPr>
          <a:xfrm>
            <a:off x="6138796" y="2375770"/>
            <a:ext cx="251460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3">
            <a:extLst>
              <a:ext uri="{FF2B5EF4-FFF2-40B4-BE49-F238E27FC236}">
                <a16:creationId xmlns:a16="http://schemas.microsoft.com/office/drawing/2014/main" id="{4C99EF40-CD4A-446E-8843-489C58B3A3DB}"/>
              </a:ext>
            </a:extLst>
          </p:cNvPr>
          <p:cNvSpPr/>
          <p:nvPr/>
        </p:nvSpPr>
        <p:spPr>
          <a:xfrm>
            <a:off x="8701695" y="2363244"/>
            <a:ext cx="1687120"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
            <a:extLst>
              <a:ext uri="{FF2B5EF4-FFF2-40B4-BE49-F238E27FC236}">
                <a16:creationId xmlns:a16="http://schemas.microsoft.com/office/drawing/2014/main" id="{85F24BD2-7280-4C5D-91C3-2A8981D16183}"/>
              </a:ext>
            </a:extLst>
          </p:cNvPr>
          <p:cNvSpPr/>
          <p:nvPr/>
        </p:nvSpPr>
        <p:spPr>
          <a:xfrm>
            <a:off x="1632939" y="2705633"/>
            <a:ext cx="926043"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3">
            <a:extLst>
              <a:ext uri="{FF2B5EF4-FFF2-40B4-BE49-F238E27FC236}">
                <a16:creationId xmlns:a16="http://schemas.microsoft.com/office/drawing/2014/main" id="{1B3BC21E-237F-4DA0-9ACD-A70E44CB77DE}"/>
              </a:ext>
            </a:extLst>
          </p:cNvPr>
          <p:cNvSpPr/>
          <p:nvPr/>
        </p:nvSpPr>
        <p:spPr>
          <a:xfrm>
            <a:off x="8494712" y="2972322"/>
            <a:ext cx="1792288"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3">
            <a:extLst>
              <a:ext uri="{FF2B5EF4-FFF2-40B4-BE49-F238E27FC236}">
                <a16:creationId xmlns:a16="http://schemas.microsoft.com/office/drawing/2014/main" id="{97877BDD-3AEF-40AC-8B75-7EBDE57D9DE2}"/>
              </a:ext>
            </a:extLst>
          </p:cNvPr>
          <p:cNvSpPr/>
          <p:nvPr/>
        </p:nvSpPr>
        <p:spPr>
          <a:xfrm>
            <a:off x="6489524" y="2681614"/>
            <a:ext cx="3187875" cy="29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3">
            <a:extLst>
              <a:ext uri="{FF2B5EF4-FFF2-40B4-BE49-F238E27FC236}">
                <a16:creationId xmlns:a16="http://schemas.microsoft.com/office/drawing/2014/main" id="{2220FF38-7F12-43BC-A75A-61F0EE11328B}"/>
              </a:ext>
            </a:extLst>
          </p:cNvPr>
          <p:cNvSpPr/>
          <p:nvPr/>
        </p:nvSpPr>
        <p:spPr>
          <a:xfrm>
            <a:off x="3276600" y="6087426"/>
            <a:ext cx="1752600" cy="4222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19752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5400" dirty="0"/>
              <a:t>Extension of S/Lims</a:t>
            </a:r>
            <a:endParaRPr lang="en-US" sz="5400" dirty="0">
              <a:solidFill>
                <a:schemeClr val="accent6">
                  <a:lumMod val="75000"/>
                </a:schemeClr>
              </a:solidFill>
            </a:endParaRPr>
          </a:p>
        </p:txBody>
      </p:sp>
      <p:sp>
        <p:nvSpPr>
          <p:cNvPr id="4099" name="Content Placeholder 2"/>
          <p:cNvSpPr>
            <a:spLocks noGrp="1"/>
          </p:cNvSpPr>
          <p:nvPr>
            <p:ph type="body" idx="1"/>
          </p:nvPr>
        </p:nvSpPr>
        <p:spPr/>
        <p:txBody>
          <a:bodyPr/>
          <a:lstStyle/>
          <a:p>
            <a:pPr>
              <a:buNone/>
            </a:pPr>
            <a:r>
              <a:rPr lang="en-US" sz="2000" dirty="0"/>
              <a:t>	</a:t>
            </a:r>
            <a:r>
              <a:rPr lang="en-US" sz="2400" b="1" dirty="0"/>
              <a:t>Upon motion by the complainant prior to the expiration of the applicable statute of limitations</a:t>
            </a:r>
            <a:r>
              <a:rPr lang="en-US" sz="2400" dirty="0"/>
              <a:t>, a resident judge of the superior court for a judicial district in which venue for the cause of action is appropriate under G.S. 1-82 or, if no resident judge for that judicial district is physically present in that judicial district, otherwise available, or able or willing to consider the motion, then any presiding judge of the superior court for that judicial district </a:t>
            </a:r>
            <a:r>
              <a:rPr lang="en-US" sz="2400" b="1" dirty="0"/>
              <a:t>may allow a motion to extend the statute of limitations for a period not to exceed 120 days to file a complaint in a medical malpractice action in order to comply with this Rule, upon a determination that good cause exists for the granting of the motion and that the ends of justice would be served by an extension</a:t>
            </a:r>
            <a:r>
              <a:rPr lang="en-US" sz="2400" dirty="0"/>
              <a:t>.</a:t>
            </a:r>
          </a:p>
        </p:txBody>
      </p:sp>
    </p:spTree>
    <p:custDataLst>
      <p:tags r:id="rId1"/>
    </p:custDataLst>
    <p:extLst>
      <p:ext uri="{BB962C8B-B14F-4D97-AF65-F5344CB8AC3E}">
        <p14:creationId xmlns:p14="http://schemas.microsoft.com/office/powerpoint/2010/main" val="29536403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5400" dirty="0"/>
              <a:t>Extension of S/Lims</a:t>
            </a:r>
            <a:endParaRPr lang="en-US" sz="5400" dirty="0">
              <a:solidFill>
                <a:schemeClr val="accent6">
                  <a:lumMod val="75000"/>
                </a:schemeClr>
              </a:solidFill>
            </a:endParaRPr>
          </a:p>
        </p:txBody>
      </p:sp>
      <p:sp>
        <p:nvSpPr>
          <p:cNvPr id="4099" name="Content Placeholder 2"/>
          <p:cNvSpPr>
            <a:spLocks noGrp="1"/>
          </p:cNvSpPr>
          <p:nvPr>
            <p:ph type="body" idx="1"/>
          </p:nvPr>
        </p:nvSpPr>
        <p:spPr/>
        <p:txBody>
          <a:bodyPr/>
          <a:lstStyle/>
          <a:p>
            <a:pPr>
              <a:buNone/>
            </a:pPr>
            <a:r>
              <a:rPr lang="en-US" sz="2000" dirty="0"/>
              <a:t>	</a:t>
            </a:r>
            <a:endParaRPr lang="en-US" sz="2400" dirty="0"/>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1" y="1447800"/>
            <a:ext cx="7478169" cy="4725060"/>
          </a:xfrm>
          <a:prstGeom prst="rect">
            <a:avLst/>
          </a:prstGeom>
          <a:effectLst>
            <a:outerShdw blurRad="1143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979874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5400" dirty="0"/>
              <a:t>Extension of S/Lims</a:t>
            </a:r>
            <a:endParaRPr lang="en-US" sz="5400" dirty="0">
              <a:solidFill>
                <a:schemeClr val="accent6">
                  <a:lumMod val="75000"/>
                </a:schemeClr>
              </a:solidFill>
            </a:endParaRPr>
          </a:p>
        </p:txBody>
      </p:sp>
      <p:sp>
        <p:nvSpPr>
          <p:cNvPr id="4099" name="Content Placeholder 2"/>
          <p:cNvSpPr>
            <a:spLocks noGrp="1"/>
          </p:cNvSpPr>
          <p:nvPr>
            <p:ph type="body" idx="1"/>
          </p:nvPr>
        </p:nvSpPr>
        <p:spPr/>
        <p:txBody>
          <a:bodyPr/>
          <a:lstStyle/>
          <a:p>
            <a:r>
              <a:rPr lang="en-US" sz="3600" dirty="0"/>
              <a:t>No extension in an </a:t>
            </a:r>
            <a:r>
              <a:rPr lang="en-US" sz="3600" i="1" dirty="0"/>
              <a:t>existing</a:t>
            </a:r>
            <a:r>
              <a:rPr lang="en-US" sz="3600" dirty="0"/>
              <a:t> case.</a:t>
            </a:r>
          </a:p>
          <a:p>
            <a:pPr algn="r">
              <a:buFontTx/>
              <a:buChar char="-"/>
            </a:pPr>
            <a:r>
              <a:rPr lang="en-US" sz="2400" i="1" dirty="0"/>
              <a:t>Brown v. Kindred</a:t>
            </a:r>
            <a:r>
              <a:rPr lang="en-US" sz="2400" dirty="0"/>
              <a:t>, NC 2010</a:t>
            </a:r>
          </a:p>
          <a:p>
            <a:pPr marL="0" indent="0">
              <a:buNone/>
            </a:pPr>
            <a:endParaRPr lang="en-US" sz="2400" dirty="0"/>
          </a:p>
          <a:p>
            <a:pPr marL="0" indent="0">
              <a:buNone/>
            </a:pPr>
            <a:endParaRPr lang="en-US" sz="2800" dirty="0"/>
          </a:p>
        </p:txBody>
      </p:sp>
      <p:sp>
        <p:nvSpPr>
          <p:cNvPr id="2" name="Rectangle 1"/>
          <p:cNvSpPr/>
          <p:nvPr/>
        </p:nvSpPr>
        <p:spPr>
          <a:xfrm>
            <a:off x="2286000" y="3124200"/>
            <a:ext cx="7543800" cy="2554545"/>
          </a:xfrm>
          <a:prstGeom prst="rect">
            <a:avLst/>
          </a:prstGeom>
          <a:ln>
            <a:solidFill>
              <a:schemeClr val="tx1"/>
            </a:solidFill>
          </a:ln>
        </p:spPr>
        <p:txBody>
          <a:bodyPr wrap="square">
            <a:spAutoFit/>
          </a:bodyPr>
          <a:lstStyle/>
          <a:p>
            <a:r>
              <a:rPr lang="en-US" sz="3200" i="1" dirty="0"/>
              <a:t>“Allowing a plaintiff to file a medical malpractice complaint and then wait until after the filing to have the allegations reviewed by an expert would pervert the purpose of Rule 9(j).” </a:t>
            </a:r>
          </a:p>
        </p:txBody>
      </p:sp>
    </p:spTree>
    <p:custDataLst>
      <p:tags r:id="rId1"/>
    </p:custDataLst>
    <p:extLst>
      <p:ext uri="{BB962C8B-B14F-4D97-AF65-F5344CB8AC3E}">
        <p14:creationId xmlns:p14="http://schemas.microsoft.com/office/powerpoint/2010/main" val="4206100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5400" dirty="0"/>
              <a:t>Extension of S/Lims</a:t>
            </a:r>
            <a:endParaRPr lang="en-US" sz="5400" dirty="0">
              <a:solidFill>
                <a:schemeClr val="accent6">
                  <a:lumMod val="75000"/>
                </a:schemeClr>
              </a:solidFill>
            </a:endParaRPr>
          </a:p>
        </p:txBody>
      </p:sp>
      <p:sp>
        <p:nvSpPr>
          <p:cNvPr id="4099" name="Content Placeholder 2"/>
          <p:cNvSpPr>
            <a:spLocks noGrp="1"/>
          </p:cNvSpPr>
          <p:nvPr>
            <p:ph type="body" idx="1"/>
          </p:nvPr>
        </p:nvSpPr>
        <p:spPr/>
        <p:txBody>
          <a:bodyPr/>
          <a:lstStyle/>
          <a:p>
            <a:r>
              <a:rPr lang="en-US" sz="3600" dirty="0"/>
              <a:t>No “piggybacking” with Rule 3 (no 140-day extension).</a:t>
            </a:r>
          </a:p>
          <a:p>
            <a:pPr algn="r">
              <a:buFontTx/>
              <a:buChar char="-"/>
            </a:pPr>
            <a:r>
              <a:rPr lang="en-US" sz="2400" i="1" dirty="0"/>
              <a:t>Carlton v. Melvin</a:t>
            </a:r>
            <a:r>
              <a:rPr lang="en-US" sz="2400" dirty="0"/>
              <a:t>, NC App 2010</a:t>
            </a:r>
          </a:p>
          <a:p>
            <a:pPr marL="0" indent="0">
              <a:buNone/>
            </a:pPr>
            <a:endParaRPr lang="en-US" sz="2400" dirty="0"/>
          </a:p>
          <a:p>
            <a:pPr marL="0" indent="0">
              <a:buNone/>
            </a:pPr>
            <a:endParaRPr lang="en-US" sz="2800" dirty="0"/>
          </a:p>
        </p:txBody>
      </p:sp>
      <p:sp>
        <p:nvSpPr>
          <p:cNvPr id="2" name="Rectangle 1"/>
          <p:cNvSpPr/>
          <p:nvPr/>
        </p:nvSpPr>
        <p:spPr>
          <a:xfrm>
            <a:off x="2266950" y="3886200"/>
            <a:ext cx="5505450" cy="1077218"/>
          </a:xfrm>
          <a:prstGeom prst="rect">
            <a:avLst/>
          </a:prstGeom>
          <a:ln>
            <a:solidFill>
              <a:schemeClr val="tx1"/>
            </a:solidFill>
          </a:ln>
        </p:spPr>
        <p:txBody>
          <a:bodyPr wrap="square">
            <a:spAutoFit/>
          </a:bodyPr>
          <a:lstStyle/>
          <a:p>
            <a:r>
              <a:rPr lang="en-US" sz="3200" i="1" dirty="0">
                <a:latin typeface="Calibri" panose="020F0502020204030204" pitchFamily="34" charset="0"/>
              </a:rPr>
              <a:t>“Rule 9(j) prevails over Rule 3 in this instance.” </a:t>
            </a:r>
          </a:p>
        </p:txBody>
      </p:sp>
    </p:spTree>
    <p:custDataLst>
      <p:tags r:id="rId1"/>
    </p:custDataLst>
    <p:extLst>
      <p:ext uri="{BB962C8B-B14F-4D97-AF65-F5344CB8AC3E}">
        <p14:creationId xmlns:p14="http://schemas.microsoft.com/office/powerpoint/2010/main" val="3013692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800" dirty="0"/>
              <a:t>“Reasonably expected”</a:t>
            </a:r>
            <a:endParaRPr lang="en-US" sz="4800" dirty="0">
              <a:solidFill>
                <a:schemeClr val="accent6">
                  <a:lumMod val="75000"/>
                </a:schemeClr>
              </a:solidFill>
            </a:endParaRPr>
          </a:p>
        </p:txBody>
      </p:sp>
      <p:sp>
        <p:nvSpPr>
          <p:cNvPr id="4099" name="Content Placeholder 2"/>
          <p:cNvSpPr>
            <a:spLocks noGrp="1"/>
          </p:cNvSpPr>
          <p:nvPr>
            <p:ph type="body" idx="1"/>
          </p:nvPr>
        </p:nvSpPr>
        <p:spPr/>
        <p:txBody>
          <a:bodyPr/>
          <a:lstStyle/>
          <a:p>
            <a:pPr>
              <a:buNone/>
            </a:pPr>
            <a:r>
              <a:rPr lang="en-US" sz="2000" dirty="0"/>
              <a:t>Complaint dismissed unless…</a:t>
            </a:r>
          </a:p>
          <a:p>
            <a:pPr>
              <a:buNone/>
            </a:pPr>
            <a:r>
              <a:rPr lang="en-US" sz="2000" dirty="0"/>
              <a:t>	(1) The pleading specifically asserts that the medical care and all medical records pertaining to the alleged negligence that are available to the plaintiff after reasonable inquiry have been reviewed by a person who is reasonably expected to qualify as an expert witness under Rule 702 of the Rules of Evidence and who is willing to testify that the medical care did not comply with the applicable standard of care; [or]</a:t>
            </a:r>
          </a:p>
          <a:p>
            <a:pPr>
              <a:buNone/>
            </a:pPr>
            <a:r>
              <a:rPr lang="en-US" sz="2000" dirty="0"/>
              <a:t>	(2) The pleading specifically asserts that the medical care and all medical records pertaining to the alleged negligence that are available to the plaintiff after reasonable inquiry have been reviewed by a person that the complainant will seek to have qualified as an expert witness by motion under Rule 702(e) of the Rules of Evidence and who is willing to testify that the medical care did not comply with the applicable standard of care, and the motion is filed with the complaint[.]</a:t>
            </a:r>
          </a:p>
        </p:txBody>
      </p:sp>
      <p:sp>
        <p:nvSpPr>
          <p:cNvPr id="2" name="Oval 1"/>
          <p:cNvSpPr/>
          <p:nvPr/>
        </p:nvSpPr>
        <p:spPr>
          <a:xfrm>
            <a:off x="2209800" y="2819400"/>
            <a:ext cx="73914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2430275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schemeClr val="accent1"/>
                </a:solidFill>
              </a:rPr>
              <a:t>“Reasonably expected”</a:t>
            </a:r>
          </a:p>
        </p:txBody>
      </p:sp>
      <p:sp>
        <p:nvSpPr>
          <p:cNvPr id="3" name="Content Placeholder 2"/>
          <p:cNvSpPr>
            <a:spLocks noGrp="1"/>
          </p:cNvSpPr>
          <p:nvPr>
            <p:ph idx="1"/>
          </p:nvPr>
        </p:nvSpPr>
        <p:spPr>
          <a:xfrm>
            <a:off x="2000250" y="1604168"/>
            <a:ext cx="8229600" cy="4491833"/>
          </a:xfrm>
        </p:spPr>
        <p:txBody>
          <a:bodyPr/>
          <a:lstStyle/>
          <a:p>
            <a:pPr marL="0" indent="0">
              <a:buNone/>
            </a:pPr>
            <a:endParaRPr lang="en-US" sz="3600" dirty="0"/>
          </a:p>
          <a:p>
            <a:pPr marL="0" indent="0">
              <a:buNone/>
            </a:pPr>
            <a:r>
              <a:rPr lang="en-US" sz="3600" dirty="0"/>
              <a:t>Not whether the expert </a:t>
            </a:r>
            <a:r>
              <a:rPr lang="en-US" sz="3600" i="1" dirty="0"/>
              <a:t>ultimately will</a:t>
            </a:r>
            <a:r>
              <a:rPr lang="en-US" sz="3600" dirty="0"/>
              <a:t> qualify, but whether the plaintiff, at the time the pleading was filed, </a:t>
            </a:r>
            <a:r>
              <a:rPr lang="en-US" sz="3600" i="1" dirty="0"/>
              <a:t>reasonably expected</a:t>
            </a:r>
            <a:r>
              <a:rPr lang="en-US" sz="3600" dirty="0"/>
              <a:t> the witness to qualify.</a:t>
            </a:r>
            <a:r>
              <a:rPr lang="en-US" sz="3600" b="1" i="1" dirty="0"/>
              <a:t> </a:t>
            </a:r>
          </a:p>
          <a:p>
            <a:pPr marL="0" indent="0" algn="r">
              <a:buNone/>
            </a:pPr>
            <a:endParaRPr lang="en-US" sz="1800" dirty="0"/>
          </a:p>
          <a:p>
            <a:pPr marL="0" indent="0" algn="r">
              <a:buNone/>
            </a:pPr>
            <a:endParaRPr lang="en-US" i="1" dirty="0"/>
          </a:p>
          <a:p>
            <a:endParaRPr lang="en-US" dirty="0"/>
          </a:p>
        </p:txBody>
      </p:sp>
    </p:spTree>
    <p:extLst>
      <p:ext uri="{BB962C8B-B14F-4D97-AF65-F5344CB8AC3E}">
        <p14:creationId xmlns:p14="http://schemas.microsoft.com/office/powerpoint/2010/main" val="37214597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schemeClr val="accent1"/>
                </a:solidFill>
              </a:rPr>
              <a:t>“Reasonably expected”</a:t>
            </a:r>
          </a:p>
        </p:txBody>
      </p:sp>
      <p:sp>
        <p:nvSpPr>
          <p:cNvPr id="3" name="Content Placeholder 2"/>
          <p:cNvSpPr>
            <a:spLocks noGrp="1"/>
          </p:cNvSpPr>
          <p:nvPr>
            <p:ph idx="1"/>
          </p:nvPr>
        </p:nvSpPr>
        <p:spPr>
          <a:xfrm>
            <a:off x="2000250" y="1604168"/>
            <a:ext cx="8229600" cy="4491833"/>
          </a:xfrm>
        </p:spPr>
        <p:txBody>
          <a:bodyPr/>
          <a:lstStyle/>
          <a:p>
            <a:pPr marL="0" indent="0">
              <a:buNone/>
            </a:pPr>
            <a:endParaRPr lang="en-US" sz="2000" dirty="0"/>
          </a:p>
          <a:p>
            <a:pPr marL="0" indent="0">
              <a:buNone/>
            </a:pPr>
            <a:r>
              <a:rPr lang="en-US" sz="3600" dirty="0"/>
              <a:t>Whether “</a:t>
            </a:r>
            <a:r>
              <a:rPr lang="en-US" sz="3600" i="1" dirty="0"/>
              <a:t>there is ample evidence in th[e] record that a reasonable person armed with the knowledge of the plaintiff at the time the pleading was filed would have believed</a:t>
            </a:r>
            <a:r>
              <a:rPr lang="en-US" sz="3600" dirty="0"/>
              <a:t>” the witness would qualify. </a:t>
            </a:r>
            <a:r>
              <a:rPr lang="en-US" sz="3600" b="1" i="1" dirty="0"/>
              <a:t> </a:t>
            </a:r>
          </a:p>
          <a:p>
            <a:pPr marL="0" indent="0" algn="r">
              <a:buNone/>
            </a:pPr>
            <a:endParaRPr lang="en-US" sz="1800" dirty="0"/>
          </a:p>
          <a:p>
            <a:pPr marL="0" indent="0" algn="r">
              <a:buNone/>
            </a:pPr>
            <a:r>
              <a:rPr lang="en-US" dirty="0"/>
              <a:t>-</a:t>
            </a:r>
            <a:r>
              <a:rPr lang="en-US" sz="3200" i="1" dirty="0"/>
              <a:t>Morris</a:t>
            </a:r>
            <a:r>
              <a:rPr lang="en-US" sz="3200" dirty="0"/>
              <a:t>, NC App 2009</a:t>
            </a:r>
            <a:endParaRPr lang="en-US" i="1" dirty="0"/>
          </a:p>
          <a:p>
            <a:endParaRPr lang="en-US" dirty="0"/>
          </a:p>
        </p:txBody>
      </p:sp>
    </p:spTree>
    <p:extLst>
      <p:ext uri="{BB962C8B-B14F-4D97-AF65-F5344CB8AC3E}">
        <p14:creationId xmlns:p14="http://schemas.microsoft.com/office/powerpoint/2010/main" val="26611131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schemeClr val="accent1"/>
                </a:solidFill>
              </a:rPr>
              <a:t>“Reasonably expected”</a:t>
            </a:r>
          </a:p>
        </p:txBody>
      </p:sp>
      <p:sp>
        <p:nvSpPr>
          <p:cNvPr id="3" name="Content Placeholder 2"/>
          <p:cNvSpPr>
            <a:spLocks noGrp="1"/>
          </p:cNvSpPr>
          <p:nvPr>
            <p:ph idx="1"/>
          </p:nvPr>
        </p:nvSpPr>
        <p:spPr>
          <a:xfrm>
            <a:off x="2000250" y="1604168"/>
            <a:ext cx="8229600" cy="4491833"/>
          </a:xfrm>
        </p:spPr>
        <p:txBody>
          <a:bodyPr/>
          <a:lstStyle/>
          <a:p>
            <a:pPr marL="0" indent="0">
              <a:buNone/>
            </a:pPr>
            <a:endParaRPr lang="en-US" sz="2000" dirty="0"/>
          </a:p>
          <a:p>
            <a:pPr marL="0" indent="0">
              <a:buNone/>
            </a:pPr>
            <a:r>
              <a:rPr lang="en-US" sz="3600" i="1" dirty="0"/>
              <a:t>“[w]ere the facts and circumstances known or those which </a:t>
            </a:r>
            <a:r>
              <a:rPr lang="en-US" sz="3600" i="1" dirty="0">
                <a:solidFill>
                  <a:srgbClr val="C00000"/>
                </a:solidFill>
              </a:rPr>
              <a:t>should have been known</a:t>
            </a:r>
            <a:r>
              <a:rPr lang="en-US" sz="3600" i="1" dirty="0"/>
              <a:t> to the pleader such as to cause a reasonable person to believe that the witness would qualify as an expert under Rule 702[?]”</a:t>
            </a:r>
            <a:r>
              <a:rPr lang="en-US" sz="3600" b="1" i="1" dirty="0"/>
              <a:t> </a:t>
            </a:r>
          </a:p>
          <a:p>
            <a:pPr marL="0" indent="0" algn="r">
              <a:buNone/>
            </a:pPr>
            <a:endParaRPr lang="en-US" sz="1800" dirty="0"/>
          </a:p>
          <a:p>
            <a:pPr marL="0" indent="0" algn="r">
              <a:buNone/>
            </a:pPr>
            <a:r>
              <a:rPr lang="en-US" dirty="0"/>
              <a:t>-</a:t>
            </a:r>
            <a:r>
              <a:rPr lang="en-US" sz="3200" i="1" dirty="0"/>
              <a:t>Grantham</a:t>
            </a:r>
            <a:r>
              <a:rPr lang="en-US" sz="3200" dirty="0"/>
              <a:t>, NC App 2010</a:t>
            </a:r>
            <a:endParaRPr lang="en-US" i="1" dirty="0"/>
          </a:p>
          <a:p>
            <a:endParaRPr lang="en-US" dirty="0"/>
          </a:p>
        </p:txBody>
      </p:sp>
    </p:spTree>
    <p:extLst>
      <p:ext uri="{BB962C8B-B14F-4D97-AF65-F5344CB8AC3E}">
        <p14:creationId xmlns:p14="http://schemas.microsoft.com/office/powerpoint/2010/main" val="19620590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800" dirty="0"/>
              <a:t>“Reasonably expected”</a:t>
            </a:r>
            <a:endParaRPr lang="en-US" sz="4800" dirty="0">
              <a:solidFill>
                <a:schemeClr val="accent6">
                  <a:lumMod val="75000"/>
                </a:schemeClr>
              </a:solidFill>
            </a:endParaRPr>
          </a:p>
        </p:txBody>
      </p:sp>
      <p:sp>
        <p:nvSpPr>
          <p:cNvPr id="4099" name="Content Placeholder 2"/>
          <p:cNvSpPr>
            <a:spLocks noGrp="1"/>
          </p:cNvSpPr>
          <p:nvPr>
            <p:ph type="body" idx="1"/>
          </p:nvPr>
        </p:nvSpPr>
        <p:spPr/>
        <p:txBody>
          <a:bodyPr/>
          <a:lstStyle/>
          <a:p>
            <a:pPr>
              <a:buNone/>
            </a:pPr>
            <a:r>
              <a:rPr lang="en-US" sz="2000" dirty="0"/>
              <a:t>Complaint dismissed unless…</a:t>
            </a:r>
          </a:p>
          <a:p>
            <a:pPr>
              <a:buNone/>
            </a:pPr>
            <a:r>
              <a:rPr lang="en-US" sz="2000" dirty="0"/>
              <a:t>	(1) The pleading specifically asserts that the medical care and all medical records pertaining to the alleged negligence that are available to the plaintiff after reasonable inquiry have been reviewed by a person who is reasonably expected to qualify as an expert witness under Rule 702 of the Rules of Evidence and who is willing to testify that the medical care did not comply with the applicable standard of care; [or]</a:t>
            </a:r>
          </a:p>
          <a:p>
            <a:pPr>
              <a:buNone/>
            </a:pPr>
            <a:r>
              <a:rPr lang="en-US" sz="2000" dirty="0"/>
              <a:t>	(2) The pleading specifically asserts that the medical care and all medical records pertaining to the alleged negligence that are available to the plaintiff after reasonable inquiry have been reviewed by a person that the complainant will seek to have qualified as an expert witness by motion under Rule 702(e) of the Rules of Evidence and who is willing to testify that the medical care did not comply with the applicable standard of care, and the motion is filed with the complaint[.]</a:t>
            </a:r>
          </a:p>
        </p:txBody>
      </p:sp>
      <p:sp>
        <p:nvSpPr>
          <p:cNvPr id="2" name="Oval 1"/>
          <p:cNvSpPr/>
          <p:nvPr/>
        </p:nvSpPr>
        <p:spPr>
          <a:xfrm>
            <a:off x="8305800" y="2819400"/>
            <a:ext cx="12192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442429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schemeClr val="accent1"/>
                </a:solidFill>
              </a:rPr>
              <a:t>“Reasonably expected”</a:t>
            </a:r>
          </a:p>
        </p:txBody>
      </p:sp>
      <p:sp>
        <p:nvSpPr>
          <p:cNvPr id="3" name="Content Placeholder 2"/>
          <p:cNvSpPr>
            <a:spLocks noGrp="1"/>
          </p:cNvSpPr>
          <p:nvPr>
            <p:ph idx="1"/>
          </p:nvPr>
        </p:nvSpPr>
        <p:spPr>
          <a:xfrm>
            <a:off x="2000250" y="1604168"/>
            <a:ext cx="8229600" cy="4491833"/>
          </a:xfrm>
        </p:spPr>
        <p:txBody>
          <a:bodyPr/>
          <a:lstStyle/>
          <a:p>
            <a:pPr marL="0" indent="0">
              <a:buNone/>
            </a:pPr>
            <a:r>
              <a:rPr lang="en-US" sz="3600" i="1" dirty="0"/>
              <a:t>“[T]o the extent there are reasonable disputes or ambiguities in the forecasted evidence, the trial court should </a:t>
            </a:r>
            <a:r>
              <a:rPr lang="en-US" sz="3600" i="1" dirty="0">
                <a:solidFill>
                  <a:srgbClr val="C00000"/>
                </a:solidFill>
              </a:rPr>
              <a:t>draw all inferences in favor of the nonmoving party</a:t>
            </a:r>
            <a:r>
              <a:rPr lang="en-US" sz="3600" i="1" dirty="0"/>
              <a:t> at this preliminary stage of determining whether the party reasonably expected the expert witness to qualify under Rule 702.”</a:t>
            </a:r>
            <a:endParaRPr lang="en-US" sz="4400" b="1" i="1" dirty="0"/>
          </a:p>
          <a:p>
            <a:pPr marL="0" indent="0" algn="r">
              <a:buNone/>
            </a:pPr>
            <a:endParaRPr lang="en-US" sz="1200" dirty="0"/>
          </a:p>
          <a:p>
            <a:pPr marL="0" indent="0" algn="r">
              <a:buNone/>
            </a:pPr>
            <a:r>
              <a:rPr lang="en-US" dirty="0"/>
              <a:t>-</a:t>
            </a:r>
            <a:r>
              <a:rPr lang="en-US" sz="3200" i="1" dirty="0"/>
              <a:t>Moore</a:t>
            </a:r>
            <a:r>
              <a:rPr lang="en-US" sz="3200" dirty="0"/>
              <a:t>, NC App 2012</a:t>
            </a:r>
            <a:endParaRPr lang="en-US" i="1" dirty="0"/>
          </a:p>
          <a:p>
            <a:endParaRPr lang="en-US" dirty="0"/>
          </a:p>
        </p:txBody>
      </p:sp>
    </p:spTree>
    <p:extLst>
      <p:ext uri="{BB962C8B-B14F-4D97-AF65-F5344CB8AC3E}">
        <p14:creationId xmlns:p14="http://schemas.microsoft.com/office/powerpoint/2010/main" val="146866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It’s a “must”</a:t>
            </a:r>
          </a:p>
        </p:txBody>
      </p:sp>
      <p:sp>
        <p:nvSpPr>
          <p:cNvPr id="3" name="Content Placeholder 2"/>
          <p:cNvSpPr>
            <a:spLocks noGrp="1"/>
          </p:cNvSpPr>
          <p:nvPr>
            <p:ph idx="1"/>
          </p:nvPr>
        </p:nvSpPr>
        <p:spPr>
          <a:xfrm>
            <a:off x="2000250" y="1604168"/>
            <a:ext cx="8229600" cy="4491833"/>
          </a:xfrm>
        </p:spPr>
        <p:txBody>
          <a:bodyPr/>
          <a:lstStyle/>
          <a:p>
            <a:pPr marL="0" indent="0">
              <a:buNone/>
            </a:pPr>
            <a:r>
              <a:rPr lang="en-US" sz="3600" b="1" i="1" dirty="0"/>
              <a:t>“</a:t>
            </a:r>
            <a:r>
              <a:rPr lang="en-US" sz="3600" i="1" dirty="0"/>
              <a:t>[M]edical malpractice complaints have a distinct requirement of expert certification with which plaintiffs must comply. Such complaints will receive strict consideration by the trial judge. Failure to include the certification </a:t>
            </a:r>
            <a:r>
              <a:rPr lang="en-US" sz="3600" b="1" i="1" dirty="0"/>
              <a:t>necessarily</a:t>
            </a:r>
            <a:r>
              <a:rPr lang="en-US" sz="3600" i="1" dirty="0"/>
              <a:t> leads to dismissal</a:t>
            </a:r>
            <a:r>
              <a:rPr lang="en-US" sz="3600" b="1" i="1" dirty="0"/>
              <a:t>.” </a:t>
            </a:r>
          </a:p>
          <a:p>
            <a:pPr marL="0" indent="0" algn="r">
              <a:buNone/>
            </a:pPr>
            <a:endParaRPr lang="en-US" sz="1800" dirty="0"/>
          </a:p>
          <a:p>
            <a:pPr marL="0" indent="0" algn="r">
              <a:buNone/>
            </a:pPr>
            <a:r>
              <a:rPr lang="en-US" dirty="0"/>
              <a:t>-</a:t>
            </a:r>
            <a:r>
              <a:rPr lang="en-US" sz="3200" i="1" dirty="0"/>
              <a:t>NC Supreme Court</a:t>
            </a:r>
            <a:endParaRPr lang="en-US" i="1" dirty="0"/>
          </a:p>
          <a:p>
            <a:endParaRPr lang="en-US" dirty="0"/>
          </a:p>
        </p:txBody>
      </p:sp>
    </p:spTree>
    <p:extLst>
      <p:ext uri="{BB962C8B-B14F-4D97-AF65-F5344CB8AC3E}">
        <p14:creationId xmlns:p14="http://schemas.microsoft.com/office/powerpoint/2010/main" val="23883441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7A66-B0FD-45DE-8B52-CFA5A5BE2D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59CD4C-E777-4EF5-9209-5A94A3E3A45E}"/>
              </a:ext>
            </a:extLst>
          </p:cNvPr>
          <p:cNvSpPr>
            <a:spLocks noGrp="1"/>
          </p:cNvSpPr>
          <p:nvPr>
            <p:ph idx="1"/>
          </p:nvPr>
        </p:nvSpPr>
        <p:spPr/>
        <p:txBody>
          <a:bodyPr/>
          <a:lstStyle/>
          <a:p>
            <a:r>
              <a:rPr lang="en-US" dirty="0"/>
              <a:t>Kennedy v. DeAngelo</a:t>
            </a:r>
          </a:p>
        </p:txBody>
      </p:sp>
    </p:spTree>
    <p:extLst>
      <p:ext uri="{BB962C8B-B14F-4D97-AF65-F5344CB8AC3E}">
        <p14:creationId xmlns:p14="http://schemas.microsoft.com/office/powerpoint/2010/main" val="16495140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6432-3DE7-4145-98E7-15EFCB6B3B0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66C4735-2BA4-40A7-BE4A-281FAF86B38F}"/>
              </a:ext>
            </a:extLst>
          </p:cNvPr>
          <p:cNvSpPr>
            <a:spLocks noGrp="1"/>
          </p:cNvSpPr>
          <p:nvPr>
            <p:ph type="body" idx="1"/>
          </p:nvPr>
        </p:nvSpPr>
        <p:spPr/>
        <p:txBody>
          <a:bodyPr/>
          <a:lstStyle/>
          <a:p>
            <a:pPr marL="0" indent="0">
              <a:buNone/>
            </a:pPr>
            <a:r>
              <a:rPr lang="en-US" dirty="0"/>
              <a:t>Preston v. </a:t>
            </a:r>
            <a:r>
              <a:rPr lang="en-US" dirty="0" err="1"/>
              <a:t>Movahed</a:t>
            </a:r>
            <a:endParaRPr lang="en-US" dirty="0"/>
          </a:p>
          <a:p>
            <a:pPr marL="0" indent="0">
              <a:buNone/>
            </a:pPr>
            <a:r>
              <a:rPr lang="en-US" dirty="0" err="1"/>
              <a:t>Ratledge</a:t>
            </a:r>
            <a:r>
              <a:rPr lang="en-US" dirty="0"/>
              <a:t> v. Perdue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806784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schemeClr val="accent1"/>
                </a:solidFill>
              </a:rPr>
              <a:t>“Willing to testify”</a:t>
            </a:r>
          </a:p>
        </p:txBody>
      </p:sp>
      <p:sp>
        <p:nvSpPr>
          <p:cNvPr id="3" name="Content Placeholder 2"/>
          <p:cNvSpPr>
            <a:spLocks noGrp="1"/>
          </p:cNvSpPr>
          <p:nvPr>
            <p:ph idx="1"/>
          </p:nvPr>
        </p:nvSpPr>
        <p:spPr>
          <a:xfrm>
            <a:off x="2000250" y="1604168"/>
            <a:ext cx="8229600" cy="4491833"/>
          </a:xfrm>
        </p:spPr>
        <p:txBody>
          <a:bodyPr/>
          <a:lstStyle/>
          <a:p>
            <a:r>
              <a:rPr lang="en-US" sz="3200" i="1" dirty="0"/>
              <a:t>McGuire v. Riedle</a:t>
            </a:r>
            <a:r>
              <a:rPr lang="en-US" sz="3200" dirty="0"/>
              <a:t> (2008):  Plaintiff had “good faith belief” her physician would be willing to testify, but physician stated (in depo) that he was not willing</a:t>
            </a:r>
          </a:p>
          <a:p>
            <a:endParaRPr lang="en-US" sz="2800" dirty="0"/>
          </a:p>
          <a:p>
            <a:r>
              <a:rPr lang="en-US" sz="3200" i="1" dirty="0"/>
              <a:t>Phillips v. Triangle</a:t>
            </a:r>
            <a:r>
              <a:rPr lang="en-US" sz="3200" dirty="0"/>
              <a:t> (2002): Expert was willing, but testimony a bit unclear about when he expressed willingness to plaintiff’s attorney </a:t>
            </a:r>
          </a:p>
          <a:p>
            <a:pPr marL="0" indent="0" algn="r">
              <a:buNone/>
            </a:pPr>
            <a:endParaRPr lang="en-US" sz="1800" dirty="0"/>
          </a:p>
          <a:p>
            <a:pPr marL="0" indent="0" algn="r">
              <a:buNone/>
            </a:pPr>
            <a:endParaRPr lang="en-US" i="1" dirty="0"/>
          </a:p>
          <a:p>
            <a:endParaRPr lang="en-US" dirty="0"/>
          </a:p>
        </p:txBody>
      </p:sp>
      <p:sp>
        <p:nvSpPr>
          <p:cNvPr id="4" name="TextBox 3"/>
          <p:cNvSpPr txBox="1"/>
          <p:nvPr/>
        </p:nvSpPr>
        <p:spPr>
          <a:xfrm rot="20518273">
            <a:off x="6961717" y="2534379"/>
            <a:ext cx="4627883" cy="707886"/>
          </a:xfrm>
          <a:prstGeom prst="rect">
            <a:avLst/>
          </a:prstGeom>
          <a:solidFill>
            <a:schemeClr val="bg1"/>
          </a:solidFill>
          <a:ln>
            <a:solidFill>
              <a:schemeClr val="tx1"/>
            </a:solidFill>
          </a:ln>
          <a:effectLst>
            <a:outerShdw blurRad="50800" dist="152400" dir="2700000" algn="tl" rotWithShape="0">
              <a:prstClr val="black">
                <a:alpha val="40000"/>
              </a:prstClr>
            </a:outerShdw>
          </a:effectLst>
        </p:spPr>
        <p:txBody>
          <a:bodyPr wrap="square" rtlCol="0">
            <a:spAutoFit/>
          </a:bodyPr>
          <a:lstStyle/>
          <a:p>
            <a:r>
              <a:rPr lang="en-US" sz="4000" dirty="0">
                <a:solidFill>
                  <a:srgbClr val="C00000"/>
                </a:solidFill>
              </a:rPr>
              <a:t>Dismissal affirmed</a:t>
            </a:r>
          </a:p>
        </p:txBody>
      </p:sp>
      <p:sp>
        <p:nvSpPr>
          <p:cNvPr id="5" name="TextBox 4"/>
          <p:cNvSpPr txBox="1"/>
          <p:nvPr/>
        </p:nvSpPr>
        <p:spPr>
          <a:xfrm rot="20604980">
            <a:off x="7167570" y="4892092"/>
            <a:ext cx="4627883" cy="707886"/>
          </a:xfrm>
          <a:prstGeom prst="rect">
            <a:avLst/>
          </a:prstGeom>
          <a:solidFill>
            <a:schemeClr val="bg1"/>
          </a:solidFill>
          <a:ln>
            <a:solidFill>
              <a:schemeClr val="tx1"/>
            </a:solidFill>
          </a:ln>
          <a:effectLst>
            <a:outerShdw blurRad="50800" dist="152400" dir="2700000" algn="tl" rotWithShape="0">
              <a:prstClr val="black">
                <a:alpha val="40000"/>
              </a:prstClr>
            </a:outerShdw>
          </a:effectLst>
        </p:spPr>
        <p:txBody>
          <a:bodyPr wrap="square" rtlCol="0">
            <a:spAutoFit/>
          </a:bodyPr>
          <a:lstStyle/>
          <a:p>
            <a:r>
              <a:rPr lang="en-US" sz="4000" dirty="0">
                <a:solidFill>
                  <a:srgbClr val="C00000"/>
                </a:solidFill>
              </a:rPr>
              <a:t>Dismissal reversed</a:t>
            </a:r>
          </a:p>
        </p:txBody>
      </p:sp>
    </p:spTree>
    <p:extLst>
      <p:ext uri="{BB962C8B-B14F-4D97-AF65-F5344CB8AC3E}">
        <p14:creationId xmlns:p14="http://schemas.microsoft.com/office/powerpoint/2010/main" val="393867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schemeClr val="accent1"/>
                </a:solidFill>
              </a:rPr>
              <a:t>Constitutionality</a:t>
            </a:r>
          </a:p>
        </p:txBody>
      </p:sp>
      <p:sp>
        <p:nvSpPr>
          <p:cNvPr id="3" name="Content Placeholder 2"/>
          <p:cNvSpPr>
            <a:spLocks noGrp="1"/>
          </p:cNvSpPr>
          <p:nvPr>
            <p:ph idx="1"/>
          </p:nvPr>
        </p:nvSpPr>
        <p:spPr>
          <a:xfrm>
            <a:off x="2000250" y="1604168"/>
            <a:ext cx="8229600" cy="4491833"/>
          </a:xfrm>
        </p:spPr>
        <p:txBody>
          <a:bodyPr/>
          <a:lstStyle/>
          <a:p>
            <a:pPr marL="0" indent="0" algn="r">
              <a:buNone/>
            </a:pPr>
            <a:endParaRPr lang="en-US" sz="1800" dirty="0"/>
          </a:p>
          <a:p>
            <a:pPr marL="0" indent="0" algn="r">
              <a:buNone/>
            </a:pPr>
            <a:endParaRPr lang="en-US" i="1" dirty="0"/>
          </a:p>
          <a:p>
            <a:pPr marL="0" indent="0">
              <a:buNone/>
            </a:pPr>
            <a:endParaRPr lang="en-US" dirty="0"/>
          </a:p>
        </p:txBody>
      </p:sp>
      <p:pic>
        <p:nvPicPr>
          <p:cNvPr id="1026" name="Picture 2" descr="C:\Users\ama\AppData\Local\Microsoft\Windows\Temporary Internet Files\Content.IE5\DC8MDDMI\MP9003155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124456"/>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2406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civil.sog.unc.edu</a:t>
            </a:r>
          </a:p>
        </p:txBody>
      </p:sp>
      <p:sp>
        <p:nvSpPr>
          <p:cNvPr id="3" name="Text Placeholder 2"/>
          <p:cNvSpPr>
            <a:spLocks noGrp="1"/>
          </p:cNvSpPr>
          <p:nvPr>
            <p:ph type="body" idx="1"/>
          </p:nvPr>
        </p:nvSpPr>
        <p:spPr/>
        <p:txBody>
          <a:bodyPr/>
          <a:lstStyle/>
          <a:p>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511773"/>
            <a:ext cx="6242765" cy="40386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9721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9289"/>
            <a:ext cx="8229600" cy="4491833"/>
          </a:xfrm>
        </p:spPr>
        <p:txBody>
          <a:bodyPr/>
          <a:lstStyle/>
          <a:p>
            <a:pPr marL="0" indent="0">
              <a:buNone/>
            </a:pPr>
            <a:r>
              <a:rPr lang="en-US" sz="3600" b="1" i="1" dirty="0"/>
              <a:t>“</a:t>
            </a:r>
            <a:r>
              <a:rPr lang="en-US" sz="3600" i="1" dirty="0"/>
              <a:t>[M]edical malpractice complaints have a distinct requirement of expert certification with which plaintiffs must comply. Such complaints will receive strict consideration by the trial judge. </a:t>
            </a:r>
            <a:r>
              <a:rPr lang="en-US" sz="3600" i="1" u="sng" dirty="0"/>
              <a:t>Failure to include the certification</a:t>
            </a:r>
            <a:r>
              <a:rPr lang="en-US" sz="3600" i="1" dirty="0"/>
              <a:t> </a:t>
            </a:r>
            <a:r>
              <a:rPr lang="en-US" sz="3600" b="1" i="1" dirty="0"/>
              <a:t>necessarily</a:t>
            </a:r>
            <a:r>
              <a:rPr lang="en-US" sz="3600" i="1" dirty="0"/>
              <a:t> leads to dismissal</a:t>
            </a:r>
            <a:r>
              <a:rPr lang="en-US" sz="3600" b="1" i="1" dirty="0"/>
              <a:t>.” </a:t>
            </a:r>
          </a:p>
          <a:p>
            <a:pPr marL="0" indent="0" algn="r">
              <a:buNone/>
            </a:pPr>
            <a:endParaRPr lang="en-US" sz="1800" dirty="0"/>
          </a:p>
          <a:p>
            <a:pPr marL="0" indent="0" algn="r">
              <a:buNone/>
            </a:pPr>
            <a:r>
              <a:rPr lang="en-US" dirty="0"/>
              <a:t>-</a:t>
            </a:r>
            <a:r>
              <a:rPr lang="en-US" sz="3200" i="1" dirty="0"/>
              <a:t>NC Supreme Court</a:t>
            </a:r>
            <a:endParaRPr lang="en-US" i="1" dirty="0"/>
          </a:p>
          <a:p>
            <a:endParaRPr lang="en-US" dirty="0"/>
          </a:p>
        </p:txBody>
      </p:sp>
      <p:grpSp>
        <p:nvGrpSpPr>
          <p:cNvPr id="8" name="Group 7"/>
          <p:cNvGrpSpPr/>
          <p:nvPr/>
        </p:nvGrpSpPr>
        <p:grpSpPr>
          <a:xfrm>
            <a:off x="7867650" y="2902803"/>
            <a:ext cx="3943350" cy="830997"/>
            <a:chOff x="-742950" y="3893403"/>
            <a:chExt cx="3943350" cy="830997"/>
          </a:xfrm>
        </p:grpSpPr>
        <p:cxnSp>
          <p:nvCxnSpPr>
            <p:cNvPr id="6" name="Straight Arrow Connector 5"/>
            <p:cNvCxnSpPr>
              <a:cxnSpLocks/>
            </p:cNvCxnSpPr>
            <p:nvPr/>
          </p:nvCxnSpPr>
          <p:spPr>
            <a:xfrm flipV="1">
              <a:off x="-742950" y="4229100"/>
              <a:ext cx="15621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3893403"/>
              <a:ext cx="2438400" cy="830997"/>
            </a:xfrm>
            <a:prstGeom prst="rect">
              <a:avLst/>
            </a:prstGeom>
            <a:noFill/>
            <a:ln>
              <a:solidFill>
                <a:schemeClr val="tx1"/>
              </a:solidFill>
            </a:ln>
          </p:spPr>
          <p:txBody>
            <a:bodyPr wrap="square" rtlCol="0">
              <a:spAutoFit/>
            </a:bodyPr>
            <a:lstStyle/>
            <a:p>
              <a:pPr algn="ctr"/>
              <a:r>
                <a:rPr lang="en-US" sz="2400" b="1" dirty="0">
                  <a:solidFill>
                    <a:srgbClr val="C00000"/>
                  </a:solidFill>
                </a:rPr>
                <a:t>“Facial” Requirement</a:t>
              </a:r>
            </a:p>
          </p:txBody>
        </p:sp>
      </p:grpSp>
    </p:spTree>
    <p:extLst>
      <p:ext uri="{BB962C8B-B14F-4D97-AF65-F5344CB8AC3E}">
        <p14:creationId xmlns:p14="http://schemas.microsoft.com/office/powerpoint/2010/main" val="200670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88669"/>
            <a:ext cx="8229600" cy="5135931"/>
          </a:xfrm>
        </p:spPr>
        <p:txBody>
          <a:bodyPr/>
          <a:lstStyle/>
          <a:p>
            <a:pPr marL="0" indent="0">
              <a:buNone/>
            </a:pPr>
            <a:r>
              <a:rPr lang="en-US" sz="3600" b="1" i="1" dirty="0"/>
              <a:t>“</a:t>
            </a:r>
            <a:r>
              <a:rPr lang="en-US" sz="3600" i="1" dirty="0"/>
              <a:t>[M]edical malpractice complaints have a distinct </a:t>
            </a:r>
            <a:r>
              <a:rPr lang="en-US" sz="3600" i="1" u="sng" dirty="0"/>
              <a:t>requirement of expert certification </a:t>
            </a:r>
            <a:r>
              <a:rPr lang="en-US" sz="3600" i="1" dirty="0"/>
              <a:t>with which plaintiffs must comply. Such complaints will receive strict consideration by the trial judge. Failure to include the certification </a:t>
            </a:r>
            <a:r>
              <a:rPr lang="en-US" sz="3600" b="1" i="1" dirty="0"/>
              <a:t>necessarily</a:t>
            </a:r>
            <a:r>
              <a:rPr lang="en-US" sz="3600" i="1" dirty="0"/>
              <a:t> leads to dismissal</a:t>
            </a:r>
            <a:r>
              <a:rPr lang="en-US" sz="3600" b="1" i="1" dirty="0"/>
              <a:t>.” </a:t>
            </a:r>
          </a:p>
          <a:p>
            <a:pPr marL="0" indent="0" algn="r">
              <a:buNone/>
            </a:pPr>
            <a:endParaRPr lang="en-US" sz="1800" dirty="0"/>
          </a:p>
          <a:p>
            <a:pPr marL="0" indent="0" algn="r">
              <a:buNone/>
            </a:pPr>
            <a:r>
              <a:rPr lang="en-US" dirty="0"/>
              <a:t>-</a:t>
            </a:r>
            <a:r>
              <a:rPr lang="en-US" sz="3200" i="1" dirty="0"/>
              <a:t>NC Supreme Court</a:t>
            </a:r>
            <a:endParaRPr lang="en-US" i="1" dirty="0"/>
          </a:p>
          <a:p>
            <a:endParaRPr lang="en-US" dirty="0"/>
          </a:p>
        </p:txBody>
      </p:sp>
      <p:sp>
        <p:nvSpPr>
          <p:cNvPr id="7" name="TextBox 6"/>
          <p:cNvSpPr txBox="1"/>
          <p:nvPr/>
        </p:nvSpPr>
        <p:spPr>
          <a:xfrm>
            <a:off x="9154510" y="773171"/>
            <a:ext cx="2438400" cy="830997"/>
          </a:xfrm>
          <a:prstGeom prst="rect">
            <a:avLst/>
          </a:prstGeom>
          <a:noFill/>
          <a:ln>
            <a:solidFill>
              <a:schemeClr val="tx1"/>
            </a:solidFill>
          </a:ln>
        </p:spPr>
        <p:txBody>
          <a:bodyPr wrap="square" rtlCol="0">
            <a:spAutoFit/>
          </a:bodyPr>
          <a:lstStyle/>
          <a:p>
            <a:pPr algn="ctr"/>
            <a:r>
              <a:rPr lang="en-US" sz="2400" b="1" dirty="0">
                <a:solidFill>
                  <a:srgbClr val="C00000"/>
                </a:solidFill>
              </a:rPr>
              <a:t>“Factual” Requirement</a:t>
            </a:r>
          </a:p>
        </p:txBody>
      </p:sp>
      <p:cxnSp>
        <p:nvCxnSpPr>
          <p:cNvPr id="5" name="Straight Arrow Connector 4">
            <a:extLst>
              <a:ext uri="{FF2B5EF4-FFF2-40B4-BE49-F238E27FC236}">
                <a16:creationId xmlns:a16="http://schemas.microsoft.com/office/drawing/2014/main" id="{474D7E7C-A537-440B-91D9-D868A846D1E6}"/>
              </a:ext>
            </a:extLst>
          </p:cNvPr>
          <p:cNvCxnSpPr>
            <a:cxnSpLocks/>
          </p:cNvCxnSpPr>
          <p:nvPr/>
        </p:nvCxnSpPr>
        <p:spPr>
          <a:xfrm flipV="1">
            <a:off x="8534400" y="1604168"/>
            <a:ext cx="620110" cy="5294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321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TEAMSINLEADERBOARD" val="5"/>
  <p:tag name="BUBBLEVALUEFORMAT" val="0.0"/>
  <p:tag name="CUSTOMCELLFORECOLOR" val="-16777216"/>
  <p:tag name="CUSTOMCELLBACKCOLOR4" val="-8355712"/>
  <p:tag name="DISPLAYDEVICEID" val="True"/>
  <p:tag name="GRIDSIZE" val="{Width=800, Height=600}"/>
  <p:tag name="CHARTLABELS" val="0"/>
  <p:tag name="PARTLISTDEFAULT" val="0"/>
  <p:tag name="INCORRECTPOINTVALUE" val="0"/>
  <p:tag name="AUTOADJUSTPARTRANGE" val="True"/>
  <p:tag name="FIBNUMRESULTS" val="5"/>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amp;#x0D;&amp;#x0A;Subtitle&amp;quot;&quot;/&gt;&lt;property id=&quot;20307&quot; value=&quot;256&quot;/&gt;&lt;/object&gt;&lt;object type=&quot;3&quot; unique_id=&quot;10041&quot;&gt;&lt;property id=&quot;20148&quot; value=&quot;5&quot;/&gt;&lt;property id=&quot;20300&quot; value=&quot;Slide 2 - &amp;quot;Slide Title&amp;quot;&quot;/&gt;&lt;property id=&quot;20307&quot; value=&quot;257&quot;/&gt;&lt;/object&gt;&lt;/object&gt;&lt;/object&gt;&lt;/database&gt;"/>
  <p:tag name="USESECONDARYMONITOR" val="True"/>
  <p:tag name="RESPCOUNTERFORMAT" val="0"/>
  <p:tag name="ALLOWDUPLICATES" val="False"/>
  <p:tag name="REVIEWONLY" val="False"/>
  <p:tag name="MAXRESPONDERS" val="5"/>
  <p:tag name="DEFAULTNUMTEAMS" val="5"/>
  <p:tag name="CUSTOMCELLBACKCOLOR3" val="-268652"/>
  <p:tag name="GRIDOPACITY" val="90"/>
  <p:tag name="POLLINGCYCLE" val="2"/>
  <p:tag name="MULTIRESPDIVISOR" val="1"/>
  <p:tag name="REALTIMEBACKUP" val="False"/>
  <p:tag name="ADVANCEDSETTINGSVIEW" val="False"/>
  <p:tag name="MMPROD_NEXTUNIQUEID" val="10008"/>
  <p:tag name="ANSWERNOWSTYLE" val="-1"/>
  <p:tag name="COUNTDOWNSECONDS" val="10"/>
  <p:tag name="AUTOADVANCE" val="False"/>
  <p:tag name="BUBBLENAMEVISIBLE" val="True"/>
  <p:tag name="CUSTOMCELLBACKCOLOR1" val="-657956"/>
  <p:tag name="DISPLAYDEVICENUMBER" val="True"/>
  <p:tag name="CHARTCOLORS" val="0"/>
  <p:tag name="ALLOWUSERFEEDBACK" val="True"/>
  <p:tag name="CHARTSCALE" val="True"/>
  <p:tag name="COUNTDOWNSTYLE" val="-1"/>
  <p:tag name="CHARTVALUEFORMAT" val="0%"/>
  <p:tag name="BUBBLESIZEVISIBLE" val="True"/>
  <p:tag name="USESCHEMECOLORS" val="True"/>
  <p:tag name="GRIDPOSITION" val="1"/>
  <p:tag name="CORRECTPOINTVALUE" val="100"/>
  <p:tag name="FIBINCLUDEOTHER" val="True"/>
  <p:tag name="ANSWERNOWTEXT" val="Answer Now"/>
  <p:tag name="AUTOUPDATEALIASES" val="True"/>
  <p:tag name="CUSTOMGRIDBACKCOLOR" val="-2830136"/>
  <p:tag name="AUTOSIZEGRID" val="True"/>
  <p:tag name="REALTIMEBACKUPPATH" val="(None)"/>
  <p:tag name="SHOWBARVISIBLE" val="True"/>
  <p:tag name="BACKUPSESSIONS" val="True"/>
  <p:tag name="CUSTOMCELLBACKCOLOR2" val="-13395457"/>
  <p:tag name="INCLUDENONRESPONDERS" val="False"/>
  <p:tag name="FIBDISPLAYKEYWORDS" val="True"/>
  <p:tag name="STDCHART" val="1"/>
  <p:tag name="GRIDROTATIONINTERVAL" val="2"/>
  <p:tag name="FIBDISPLAYRESULTS" val="True"/>
  <p:tag name="PARTICIPANTSINLEADERBOARD" val="5"/>
  <p:tag name="INCLUDEPPT" val="True"/>
  <p:tag name="NUMRESPONSES" val="1"/>
  <p:tag name="ZEROBASED" val="False"/>
  <p:tag name="DISPLAYNAME" val="True"/>
  <p:tag name="BUBBLEGROUPING" val="3"/>
  <p:tag name="RESETCHARTS" val="True"/>
  <p:tag name="RESPTABLESTYLE" val="-1"/>
  <p:tag name="EXPANDSHOWBAR" val="True"/>
  <p:tag name="DELIMITERS" val="3.1"/>
  <p:tag name="POWERPOINTVERSION" val="14.0"/>
  <p:tag name="TPPRESENTATIONGUID" val="46b0b2de-e263-4bac-8ece-18159710a109"/>
  <p:tag name="TPVERSION" val="8"/>
  <p:tag name="TPFULLVERSION" val="8.2.0.30"/>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sog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sog_template</Template>
  <TotalTime>29885</TotalTime>
  <Words>8963</Words>
  <Application>Microsoft Office PowerPoint</Application>
  <PresentationFormat>Widescreen</PresentationFormat>
  <Paragraphs>398</Paragraphs>
  <Slides>74</Slides>
  <Notes>65</Notes>
  <HiddenSlides>13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Times</vt:lpstr>
      <vt:lpstr>sog_template</vt:lpstr>
      <vt:lpstr>Rule 9(j): A Special Pleading Requirement with “Teeth”</vt:lpstr>
      <vt:lpstr>PowerPoint Presentation</vt:lpstr>
      <vt:lpstr>PowerPoint Presentation</vt:lpstr>
      <vt:lpstr>Rule 9(j)</vt:lpstr>
      <vt:lpstr>Rule 9(j)</vt:lpstr>
      <vt:lpstr>Rule 9(j)</vt:lpstr>
      <vt:lpstr>It’s a “must”</vt:lpstr>
      <vt:lpstr>PowerPoint Presentation</vt:lpstr>
      <vt:lpstr>PowerPoint Presentation</vt:lpstr>
      <vt:lpstr>Rule 9(j)</vt:lpstr>
      <vt:lpstr>Rule 9(j)</vt:lpstr>
      <vt:lpstr>Rule 9(j)</vt:lpstr>
      <vt:lpstr>Rule 9(j)</vt:lpstr>
      <vt:lpstr>PowerPoint Presentation</vt:lpstr>
      <vt:lpstr>PowerPoint Presentation</vt:lpstr>
      <vt:lpstr>Rule 9(j) before Oct. 1, 2011</vt:lpstr>
      <vt:lpstr>Rule 9(j) after Oct. 1, 2011</vt:lpstr>
      <vt:lpstr>PowerPoint Presentation</vt:lpstr>
      <vt:lpstr>PowerPoint Presentation</vt:lpstr>
      <vt:lpstr>PowerPoint Presentation</vt:lpstr>
      <vt:lpstr>PowerPoint Presentation</vt:lpstr>
      <vt:lpstr>PowerPoint Presentation</vt:lpstr>
      <vt:lpstr>www.civil.sog.unc.edu </vt:lpstr>
      <vt:lpstr>PowerPoint Presentation</vt:lpstr>
      <vt:lpstr>PowerPoint Presentation</vt:lpstr>
      <vt:lpstr>PowerPoint Presentation</vt:lpstr>
      <vt:lpstr>PowerPoint Presentation</vt:lpstr>
      <vt:lpstr>PowerPoint Presentation</vt:lpstr>
      <vt:lpstr>Rule 9(j)</vt:lpstr>
      <vt:lpstr>PowerPoint Presentation</vt:lpstr>
      <vt:lpstr>Rule 9(j)</vt:lpstr>
      <vt:lpstr>PowerPoint Presentation</vt:lpstr>
      <vt:lpstr>PowerPoint Presentation</vt:lpstr>
      <vt:lpstr>Rule 9(j)</vt:lpstr>
      <vt:lpstr>PowerPoint Presentation</vt:lpstr>
      <vt:lpstr>PowerPoint Presentation</vt:lpstr>
      <vt:lpstr>PowerPoint Presentation</vt:lpstr>
      <vt:lpstr>Rule 9(j)</vt:lpstr>
      <vt:lpstr>Rule 9(j)</vt:lpstr>
      <vt:lpstr>Rule 9(j)</vt:lpstr>
      <vt:lpstr>PowerPoint Presentation</vt:lpstr>
      <vt:lpstr>PowerPoint Presentation</vt:lpstr>
      <vt:lpstr>PowerPoint Presentation</vt:lpstr>
      <vt:lpstr>Med mal or ordinary negligence?</vt:lpstr>
      <vt:lpstr>Rule 9(j)</vt:lpstr>
      <vt:lpstr>PowerPoint Presentation</vt:lpstr>
      <vt:lpstr>PowerPoint Presentation</vt:lpstr>
      <vt:lpstr>Rule 9(j)</vt:lpstr>
      <vt:lpstr>Res Ipsa Loquitur</vt:lpstr>
      <vt:lpstr>PowerPoint Presentation</vt:lpstr>
      <vt:lpstr>Rule 9(j): “Res Ipsa Loquitur”</vt:lpstr>
      <vt:lpstr>Rule 9(j): “Res Ipsa Loquitur”</vt:lpstr>
      <vt:lpstr>Rule 9(j): “Res Ipsa Loquitur”</vt:lpstr>
      <vt:lpstr>Rule 9(j): “Res Ipsa Loquitur”</vt:lpstr>
      <vt:lpstr>PowerPoint Presentation</vt:lpstr>
      <vt:lpstr>Rule 9(j) and res ipsa loquitur</vt:lpstr>
      <vt:lpstr>www.civil.sog.unc.edu </vt:lpstr>
      <vt:lpstr>Rule 9(j) dismissals - Findings of Fact</vt:lpstr>
      <vt:lpstr>Rule 9(j) dismissals - Findings of Fact</vt:lpstr>
      <vt:lpstr>Extension of S/Lims</vt:lpstr>
      <vt:lpstr>Extension of S/Lims</vt:lpstr>
      <vt:lpstr>Extension of S/Lims</vt:lpstr>
      <vt:lpstr>Extension of S/Lims</vt:lpstr>
      <vt:lpstr>“Reasonably expected”</vt:lpstr>
      <vt:lpstr>“Reasonably expected”</vt:lpstr>
      <vt:lpstr>“Reasonably expected”</vt:lpstr>
      <vt:lpstr>“Reasonably expected”</vt:lpstr>
      <vt:lpstr>“Reasonably expected”</vt:lpstr>
      <vt:lpstr>“Reasonably expected”</vt:lpstr>
      <vt:lpstr>PowerPoint Presentation</vt:lpstr>
      <vt:lpstr>PowerPoint Presentation</vt:lpstr>
      <vt:lpstr>“Willing to testify”</vt:lpstr>
      <vt:lpstr>Constitutionality</vt:lpstr>
      <vt:lpstr>civil.sog.unc.edu</vt:lpstr>
    </vt:vector>
  </TitlesOfParts>
  <Company>UNC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Subtitle</dc:title>
  <dc:creator>Ann Anderson</dc:creator>
  <cp:lastModifiedBy>Anderson, Ann M.</cp:lastModifiedBy>
  <cp:revision>2111</cp:revision>
  <cp:lastPrinted>2019-10-14T18:44:15Z</cp:lastPrinted>
  <dcterms:created xsi:type="dcterms:W3CDTF">2008-04-15T15:44:00Z</dcterms:created>
  <dcterms:modified xsi:type="dcterms:W3CDTF">2019-12-05T15:00:27Z</dcterms:modified>
</cp:coreProperties>
</file>