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1" r:id="rId1"/>
    <p:sldMasterId id="2147483729" r:id="rId2"/>
  </p:sldMasterIdLst>
  <p:notesMasterIdLst>
    <p:notesMasterId r:id="rId63"/>
  </p:notesMasterIdLst>
  <p:handoutMasterIdLst>
    <p:handoutMasterId r:id="rId64"/>
  </p:handoutMasterIdLst>
  <p:sldIdLst>
    <p:sldId id="257" r:id="rId3"/>
    <p:sldId id="264" r:id="rId4"/>
    <p:sldId id="262" r:id="rId5"/>
    <p:sldId id="259" r:id="rId6"/>
    <p:sldId id="263" r:id="rId7"/>
    <p:sldId id="269" r:id="rId8"/>
    <p:sldId id="270" r:id="rId9"/>
    <p:sldId id="272" r:id="rId10"/>
    <p:sldId id="271" r:id="rId11"/>
    <p:sldId id="273" r:id="rId12"/>
    <p:sldId id="274" r:id="rId13"/>
    <p:sldId id="275" r:id="rId14"/>
    <p:sldId id="276" r:id="rId15"/>
    <p:sldId id="277" r:id="rId16"/>
    <p:sldId id="278" r:id="rId17"/>
    <p:sldId id="279" r:id="rId18"/>
    <p:sldId id="285" r:id="rId19"/>
    <p:sldId id="280" r:id="rId20"/>
    <p:sldId id="258" r:id="rId21"/>
    <p:sldId id="281" r:id="rId22"/>
    <p:sldId id="282" r:id="rId23"/>
    <p:sldId id="321" r:id="rId24"/>
    <p:sldId id="284" r:id="rId25"/>
    <p:sldId id="286" r:id="rId26"/>
    <p:sldId id="287" r:id="rId27"/>
    <p:sldId id="288" r:id="rId28"/>
    <p:sldId id="289" r:id="rId29"/>
    <p:sldId id="295" r:id="rId30"/>
    <p:sldId id="296" r:id="rId31"/>
    <p:sldId id="297" r:id="rId32"/>
    <p:sldId id="298" r:id="rId33"/>
    <p:sldId id="299" r:id="rId34"/>
    <p:sldId id="290" r:id="rId35"/>
    <p:sldId id="291" r:id="rId36"/>
    <p:sldId id="292" r:id="rId37"/>
    <p:sldId id="293" r:id="rId38"/>
    <p:sldId id="294"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267" r:id="rId61"/>
    <p:sldId id="268" r:id="rId62"/>
  </p:sldIdLst>
  <p:sldSz cx="12192000" cy="6858000"/>
  <p:notesSz cx="6858000" cy="9144000"/>
  <p:embeddedFontLst>
    <p:embeddedFont>
      <p:font typeface="Cinzel" panose="00000500000000000000" pitchFamily="2" charset="0"/>
      <p:regular r:id="rId65"/>
      <p:bold r:id="rId66"/>
    </p:embeddedFont>
    <p:embeddedFont>
      <p:font typeface="Wingdings 2" panose="05020102010507070707" pitchFamily="18" charset="2"/>
      <p:regular r:id="rId67"/>
    </p:embeddedFont>
    <p:embeddedFont>
      <p:font typeface="Calibri" panose="020F0502020204030204"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dwell, Sharon" initials="GS" lastIdx="5" clrIdx="0">
    <p:extLst/>
  </p:cmAuthor>
  <p:cmAuthor id="2" name="Halley" initials="H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7"/>
    <a:srgbClr val="AE936C"/>
    <a:srgbClr val="636466"/>
    <a:srgbClr val="8E827D"/>
    <a:srgbClr val="172D65"/>
    <a:srgbClr val="898989"/>
    <a:srgbClr val="013B7A"/>
    <a:srgbClr val="283869"/>
    <a:srgbClr val="003D6E"/>
    <a:srgbClr val="0A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89787" autoAdjust="0"/>
  </p:normalViewPr>
  <p:slideViewPr>
    <p:cSldViewPr snapToGrid="0">
      <p:cViewPr varScale="1">
        <p:scale>
          <a:sx n="34" d="100"/>
          <a:sy n="34" d="100"/>
        </p:scale>
        <p:origin x="78"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9" d="100"/>
          <a:sy n="89" d="100"/>
        </p:scale>
        <p:origin x="379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2.fntdata"/><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06AA44-3F64-4A29-B3EA-D215BDC8983D}" type="datetimeFigureOut">
              <a:rPr lang="en-US" smtClean="0"/>
              <a:t>10/3/2017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8586C4-8519-4B69-BEF7-2B2BBA886E7D}" type="slidenum">
              <a:rPr lang="en-US" smtClean="0"/>
              <a:t>‹#›</a:t>
            </a:fld>
            <a:endParaRPr lang="en-US" dirty="0"/>
          </a:p>
        </p:txBody>
      </p:sp>
    </p:spTree>
    <p:extLst>
      <p:ext uri="{BB962C8B-B14F-4D97-AF65-F5344CB8AC3E}">
        <p14:creationId xmlns:p14="http://schemas.microsoft.com/office/powerpoint/2010/main" val="2814849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A71DE-1909-4E82-9846-C9E4D801B930}" type="datetimeFigureOut">
              <a:rPr lang="en-US" smtClean="0"/>
              <a:t>10/3/2017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EC367-207F-4600-80B1-0A0C88A14F2D}" type="slidenum">
              <a:rPr lang="en-US" smtClean="0"/>
              <a:t>‹#›</a:t>
            </a:fld>
            <a:endParaRPr lang="en-US" dirty="0"/>
          </a:p>
        </p:txBody>
      </p:sp>
    </p:spTree>
    <p:extLst>
      <p:ext uri="{BB962C8B-B14F-4D97-AF65-F5344CB8AC3E}">
        <p14:creationId xmlns:p14="http://schemas.microsoft.com/office/powerpoint/2010/main" val="220886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_Slides_0019_Columns_Close_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2" cy="6858000"/>
          </a:xfrm>
          <a:prstGeom prst="rect">
            <a:avLst/>
          </a:prstGeom>
        </p:spPr>
      </p:pic>
      <p:sp>
        <p:nvSpPr>
          <p:cNvPr id="5" name="Rectangle 4"/>
          <p:cNvSpPr/>
          <p:nvPr userDrawn="1"/>
        </p:nvSpPr>
        <p:spPr>
          <a:xfrm>
            <a:off x="0" y="3520993"/>
            <a:ext cx="12192000" cy="3337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13984" y="3520993"/>
            <a:ext cx="9144000" cy="1590884"/>
          </a:xfrm>
        </p:spPr>
        <p:txBody>
          <a:bodyPr anchor="b">
            <a:normAutofit/>
          </a:bodyPr>
          <a:lstStyle>
            <a:lvl1pPr algn="l">
              <a:defRPr sz="3600">
                <a:solidFill>
                  <a:srgbClr val="002F87"/>
                </a:solidFill>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613984" y="5203952"/>
            <a:ext cx="9144000" cy="1655762"/>
          </a:xfrm>
        </p:spPr>
        <p:txBody>
          <a:bodyPr/>
          <a:lstStyle>
            <a:lvl1pPr marL="0" indent="0" algn="l">
              <a:buNone/>
              <a:defRPr sz="2400" u="none">
                <a:solidFill>
                  <a:srgbClr val="002F87"/>
                </a:solidFill>
                <a:latin typeface="Cinze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Date</a:t>
            </a:r>
            <a:endParaRPr lang="en-US" dirty="0"/>
          </a:p>
        </p:txBody>
      </p:sp>
      <p:pic>
        <p:nvPicPr>
          <p:cNvPr id="6" name="Picture 5" descr="NCJudicialBrandAnnivSealFinal.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1752" y="2049225"/>
            <a:ext cx="2943536" cy="2943536"/>
          </a:xfrm>
          <a:prstGeom prst="rect">
            <a:avLst/>
          </a:prstGeom>
        </p:spPr>
      </p:pic>
    </p:spTree>
    <p:extLst>
      <p:ext uri="{BB962C8B-B14F-4D97-AF65-F5344CB8AC3E}">
        <p14:creationId xmlns:p14="http://schemas.microsoft.com/office/powerpoint/2010/main" val="377900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hank You Blue Columns">
    <p:spTree>
      <p:nvGrpSpPr>
        <p:cNvPr id="1" name=""/>
        <p:cNvGrpSpPr/>
        <p:nvPr/>
      </p:nvGrpSpPr>
      <p:grpSpPr>
        <a:xfrm>
          <a:off x="0" y="0"/>
          <a:ext cx="0" cy="0"/>
          <a:chOff x="0" y="0"/>
          <a:chExt cx="0" cy="0"/>
        </a:xfrm>
      </p:grpSpPr>
      <p:pic>
        <p:nvPicPr>
          <p:cNvPr id="8" name="Picture 7" descr="PPT_Slides_0019_Columns_Close_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1524000" y="3709195"/>
            <a:ext cx="9144000" cy="1006475"/>
          </a:xfrm>
          <a:prstGeom prst="rect">
            <a:avLst/>
          </a:prstGeom>
        </p:spPr>
        <p:txBody>
          <a:bodyPr anchor="b"/>
          <a:lstStyle>
            <a:lvl1pPr algn="ctr">
              <a:defRPr sz="6000">
                <a:solidFill>
                  <a:schemeClr val="accent2"/>
                </a:solidFill>
                <a:latin typeface="Cinzel" panose="00000500000000000000" pitchFamily="50"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1524000" y="4847128"/>
            <a:ext cx="9144000" cy="1268423"/>
          </a:xfrm>
          <a:prstGeom prst="rect">
            <a:avLst/>
          </a:prstGeom>
        </p:spPr>
        <p:txBody>
          <a:bodyPr anchor="ct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Contact Name and Info</a:t>
            </a:r>
          </a:p>
          <a:p>
            <a:r>
              <a:rPr lang="en-US" dirty="0" smtClean="0"/>
              <a:t>Email, phone, info, etc.</a:t>
            </a:r>
            <a:endParaRPr lang="en-US" dirty="0"/>
          </a:p>
        </p:txBody>
      </p:sp>
      <p:pic>
        <p:nvPicPr>
          <p:cNvPr id="7" name="Picture 6" descr="NCJudicialBrandAnnivSealFinal.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0872" y="833885"/>
            <a:ext cx="2490256" cy="2490256"/>
          </a:xfrm>
          <a:prstGeom prst="rect">
            <a:avLst/>
          </a:prstGeom>
        </p:spPr>
      </p:pic>
    </p:spTree>
    <p:extLst>
      <p:ext uri="{BB962C8B-B14F-4D97-AF65-F5344CB8AC3E}">
        <p14:creationId xmlns:p14="http://schemas.microsoft.com/office/powerpoint/2010/main" val="190600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Gray Column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524" y="1"/>
            <a:ext cx="12188952" cy="6857999"/>
          </a:xfrm>
          <a:prstGeom prst="rect">
            <a:avLst/>
          </a:prstGeom>
        </p:spPr>
      </p:pic>
      <p:sp>
        <p:nvSpPr>
          <p:cNvPr id="9" name="Title 1"/>
          <p:cNvSpPr>
            <a:spLocks noGrp="1"/>
          </p:cNvSpPr>
          <p:nvPr>
            <p:ph type="ctrTitle" hasCustomPrompt="1"/>
          </p:nvPr>
        </p:nvSpPr>
        <p:spPr>
          <a:xfrm>
            <a:off x="1524000" y="3709195"/>
            <a:ext cx="9144000" cy="1006475"/>
          </a:xfrm>
          <a:prstGeom prst="rect">
            <a:avLst/>
          </a:prstGeom>
        </p:spPr>
        <p:txBody>
          <a:bodyPr anchor="b"/>
          <a:lstStyle>
            <a:lvl1pPr algn="ctr">
              <a:defRPr sz="6000">
                <a:solidFill>
                  <a:schemeClr val="accent2"/>
                </a:solidFill>
                <a:latin typeface="Cinzel" panose="00000500000000000000" pitchFamily="50" charset="0"/>
              </a:defRPr>
            </a:lvl1pPr>
          </a:lstStyle>
          <a:p>
            <a:r>
              <a:rPr lang="en-US" dirty="0" smtClean="0"/>
              <a:t>Thank You</a:t>
            </a:r>
            <a:endParaRPr lang="en-US" dirty="0"/>
          </a:p>
        </p:txBody>
      </p:sp>
      <p:sp>
        <p:nvSpPr>
          <p:cNvPr id="10" name="Subtitle 2"/>
          <p:cNvSpPr>
            <a:spLocks noGrp="1"/>
          </p:cNvSpPr>
          <p:nvPr>
            <p:ph type="subTitle" idx="1" hasCustomPrompt="1"/>
          </p:nvPr>
        </p:nvSpPr>
        <p:spPr>
          <a:xfrm>
            <a:off x="1524000" y="4847128"/>
            <a:ext cx="9144000" cy="1268423"/>
          </a:xfrm>
          <a:prstGeom prst="rect">
            <a:avLst/>
          </a:prstGeom>
        </p:spPr>
        <p:txBody>
          <a:bodyPr anchor="ctr"/>
          <a:lstStyle>
            <a:lvl1pPr marL="0" indent="0" algn="ctr">
              <a:buNone/>
              <a:defRPr sz="2400" baseline="0">
                <a:solidFill>
                  <a:srgbClr val="002F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Contact Name and Info</a:t>
            </a:r>
          </a:p>
          <a:p>
            <a:r>
              <a:rPr lang="en-US" dirty="0" smtClean="0"/>
              <a:t>Email, phone, info, etc.</a:t>
            </a:r>
            <a:endParaRPr lang="en-US" dirty="0"/>
          </a:p>
        </p:txBody>
      </p:sp>
      <p:pic>
        <p:nvPicPr>
          <p:cNvPr id="11" name="Picture 10" descr="NCJudicialBrandAnnivSealFinal.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0872" y="833885"/>
            <a:ext cx="2490256" cy="2490256"/>
          </a:xfrm>
          <a:prstGeom prst="rect">
            <a:avLst/>
          </a:prstGeom>
        </p:spPr>
      </p:pic>
    </p:spTree>
    <p:extLst>
      <p:ext uri="{BB962C8B-B14F-4D97-AF65-F5344CB8AC3E}">
        <p14:creationId xmlns:p14="http://schemas.microsoft.com/office/powerpoint/2010/main" val="170326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709195"/>
            <a:ext cx="9144000" cy="1006475"/>
          </a:xfrm>
          <a:prstGeom prst="rect">
            <a:avLst/>
          </a:prstGeom>
        </p:spPr>
        <p:txBody>
          <a:bodyPr anchor="b"/>
          <a:lstStyle>
            <a:lvl1pPr algn="ctr">
              <a:defRPr sz="6000">
                <a:solidFill>
                  <a:schemeClr val="accent2"/>
                </a:solidFill>
                <a:latin typeface="Cinzel" panose="00000500000000000000" pitchFamily="50" charset="0"/>
              </a:defRPr>
            </a:lvl1pPr>
          </a:lstStyle>
          <a:p>
            <a:r>
              <a:rPr lang="en-US" dirty="0" smtClean="0"/>
              <a:t>Thank You</a:t>
            </a:r>
            <a:endParaRPr lang="en-US" dirty="0"/>
          </a:p>
        </p:txBody>
      </p:sp>
      <p:sp>
        <p:nvSpPr>
          <p:cNvPr id="3" name="Subtitle 2"/>
          <p:cNvSpPr>
            <a:spLocks noGrp="1"/>
          </p:cNvSpPr>
          <p:nvPr>
            <p:ph type="subTitle" idx="1" hasCustomPrompt="1"/>
          </p:nvPr>
        </p:nvSpPr>
        <p:spPr>
          <a:xfrm>
            <a:off x="1524000" y="4847128"/>
            <a:ext cx="9144000" cy="1268423"/>
          </a:xfrm>
          <a:prstGeom prst="rect">
            <a:avLst/>
          </a:prstGeom>
        </p:spPr>
        <p:txBody>
          <a:bodyPr anchor="ct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Contact Name and Info</a:t>
            </a:r>
          </a:p>
          <a:p>
            <a:r>
              <a:rPr lang="en-US" dirty="0" smtClean="0"/>
              <a:t>Email, phone, info, etc.</a:t>
            </a:r>
            <a:endParaRPr lang="en-US" dirty="0"/>
          </a:p>
        </p:txBody>
      </p:sp>
      <p:pic>
        <p:nvPicPr>
          <p:cNvPr id="7" name="Picture 6" descr="NCJudicialBrandAnnivSealFina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872" y="833885"/>
            <a:ext cx="2490256" cy="2490256"/>
          </a:xfrm>
          <a:prstGeom prst="rect">
            <a:avLst/>
          </a:prstGeom>
        </p:spPr>
      </p:pic>
    </p:spTree>
    <p:extLst>
      <p:ext uri="{BB962C8B-B14F-4D97-AF65-F5344CB8AC3E}">
        <p14:creationId xmlns:p14="http://schemas.microsoft.com/office/powerpoint/2010/main" val="336874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dicial Seal Blue Columns">
    <p:spTree>
      <p:nvGrpSpPr>
        <p:cNvPr id="1" name=""/>
        <p:cNvGrpSpPr/>
        <p:nvPr/>
      </p:nvGrpSpPr>
      <p:grpSpPr>
        <a:xfrm>
          <a:off x="0" y="0"/>
          <a:ext cx="0" cy="0"/>
          <a:chOff x="0" y="0"/>
          <a:chExt cx="0" cy="0"/>
        </a:xfrm>
      </p:grpSpPr>
      <p:pic>
        <p:nvPicPr>
          <p:cNvPr id="7" name="Picture 6" descr="PPT_Slides_0019_Columns_Close_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pic>
        <p:nvPicPr>
          <p:cNvPr id="6" name="Picture 5" descr="NCJudicialBrandAnnivSealFinal.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6530" y="986989"/>
            <a:ext cx="4878942" cy="4878942"/>
          </a:xfrm>
          <a:prstGeom prst="rect">
            <a:avLst/>
          </a:prstGeom>
        </p:spPr>
      </p:pic>
    </p:spTree>
    <p:extLst>
      <p:ext uri="{BB962C8B-B14F-4D97-AF65-F5344CB8AC3E}">
        <p14:creationId xmlns:p14="http://schemas.microsoft.com/office/powerpoint/2010/main" val="1410134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dicial Seal Gray Column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524" y="1"/>
            <a:ext cx="12188952" cy="6857999"/>
          </a:xfrm>
          <a:prstGeom prst="rect">
            <a:avLst/>
          </a:prstGeom>
        </p:spPr>
      </p:pic>
      <p:pic>
        <p:nvPicPr>
          <p:cNvPr id="9" name="Picture 8" descr="NCJudicialBrandAnnivSealFinal.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6530" y="986989"/>
            <a:ext cx="4878942" cy="4878942"/>
          </a:xfrm>
          <a:prstGeom prst="rect">
            <a:avLst/>
          </a:prstGeom>
        </p:spPr>
      </p:pic>
    </p:spTree>
    <p:extLst>
      <p:ext uri="{BB962C8B-B14F-4D97-AF65-F5344CB8AC3E}">
        <p14:creationId xmlns:p14="http://schemas.microsoft.com/office/powerpoint/2010/main" val="406594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udicial Seal Blue">
    <p:spTree>
      <p:nvGrpSpPr>
        <p:cNvPr id="1" name=""/>
        <p:cNvGrpSpPr/>
        <p:nvPr/>
      </p:nvGrpSpPr>
      <p:grpSpPr>
        <a:xfrm>
          <a:off x="0" y="0"/>
          <a:ext cx="0" cy="0"/>
          <a:chOff x="0" y="0"/>
          <a:chExt cx="0" cy="0"/>
        </a:xfrm>
      </p:grpSpPr>
      <p:pic>
        <p:nvPicPr>
          <p:cNvPr id="6" name="Picture 5" descr="NCJudicialBrandAnnivSealFina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6530" y="986989"/>
            <a:ext cx="4878942" cy="4878942"/>
          </a:xfrm>
          <a:prstGeom prst="rect">
            <a:avLst/>
          </a:prstGeom>
        </p:spPr>
      </p:pic>
    </p:spTree>
    <p:extLst>
      <p:ext uri="{BB962C8B-B14F-4D97-AF65-F5344CB8AC3E}">
        <p14:creationId xmlns:p14="http://schemas.microsoft.com/office/powerpoint/2010/main" val="265025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lumns">
    <p:spTree>
      <p:nvGrpSpPr>
        <p:cNvPr id="1" name=""/>
        <p:cNvGrpSpPr/>
        <p:nvPr/>
      </p:nvGrpSpPr>
      <p:grpSpPr>
        <a:xfrm>
          <a:off x="0" y="0"/>
          <a:ext cx="0" cy="0"/>
          <a:chOff x="0" y="0"/>
          <a:chExt cx="0" cy="0"/>
        </a:xfrm>
      </p:grpSpPr>
      <p:pic>
        <p:nvPicPr>
          <p:cNvPr id="6" name="Picture 5" descr="PPT_Slides_0019_Columns_Close_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22700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Column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524" y="1"/>
            <a:ext cx="12188952" cy="6857999"/>
          </a:xfrm>
          <a:prstGeom prst="rect">
            <a:avLst/>
          </a:prstGeom>
        </p:spPr>
      </p:pic>
    </p:spTree>
    <p:extLst>
      <p:ext uri="{BB962C8B-B14F-4D97-AF65-F5344CB8AC3E}">
        <p14:creationId xmlns:p14="http://schemas.microsoft.com/office/powerpoint/2010/main" val="72539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581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581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sp>
        <p:nvSpPr>
          <p:cNvPr id="7" name="Rectangle 6"/>
          <p:cNvSpPr/>
          <p:nvPr userDrawn="1"/>
        </p:nvSpPr>
        <p:spPr>
          <a:xfrm>
            <a:off x="0" y="0"/>
            <a:ext cx="12192000" cy="3520993"/>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3520993"/>
            <a:ext cx="12192000" cy="3443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13984" y="3520993"/>
            <a:ext cx="9144000" cy="1590884"/>
          </a:xfrm>
        </p:spPr>
        <p:txBody>
          <a:bodyPr anchor="b">
            <a:normAutofit/>
          </a:bodyPr>
          <a:lstStyle>
            <a:lvl1pPr algn="l">
              <a:defRPr sz="3600">
                <a:solidFill>
                  <a:srgbClr val="002F87"/>
                </a:solidFill>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613984" y="5203952"/>
            <a:ext cx="9144000" cy="1655762"/>
          </a:xfrm>
        </p:spPr>
        <p:txBody>
          <a:bodyPr/>
          <a:lstStyle>
            <a:lvl1pPr marL="0" indent="0" algn="l">
              <a:buNone/>
              <a:defRPr sz="2400" u="none">
                <a:solidFill>
                  <a:srgbClr val="002F87"/>
                </a:solidFill>
                <a:latin typeface="Cinze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Date</a:t>
            </a:r>
            <a:endParaRPr lang="en-US" dirty="0"/>
          </a:p>
        </p:txBody>
      </p:sp>
      <p:pic>
        <p:nvPicPr>
          <p:cNvPr id="6" name="Picture 5" descr="NCJudicialBrandAnnivSealFinal.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1752" y="2049225"/>
            <a:ext cx="2943536" cy="2943536"/>
          </a:xfrm>
          <a:prstGeom prst="rect">
            <a:avLst/>
          </a:prstGeom>
        </p:spPr>
      </p:pic>
    </p:spTree>
    <p:extLst>
      <p:ext uri="{BB962C8B-B14F-4D97-AF65-F5344CB8AC3E}">
        <p14:creationId xmlns:p14="http://schemas.microsoft.com/office/powerpoint/2010/main" val="261047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lternate Gra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524" y="1"/>
            <a:ext cx="12188952" cy="6857999"/>
          </a:xfrm>
          <a:prstGeom prst="rect">
            <a:avLst/>
          </a:prstGeom>
          <a:ln>
            <a:noFill/>
          </a:ln>
        </p:spPr>
      </p:pic>
      <p:sp>
        <p:nvSpPr>
          <p:cNvPr id="5" name="Rectangle 4"/>
          <p:cNvSpPr/>
          <p:nvPr userDrawn="1"/>
        </p:nvSpPr>
        <p:spPr>
          <a:xfrm>
            <a:off x="0" y="3520993"/>
            <a:ext cx="12192000" cy="3443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NCJudicialBrandAnnivSealFinal.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1752" y="2049225"/>
            <a:ext cx="2943536" cy="2943536"/>
          </a:xfrm>
          <a:prstGeom prst="rect">
            <a:avLst/>
          </a:prstGeom>
        </p:spPr>
      </p:pic>
      <p:sp>
        <p:nvSpPr>
          <p:cNvPr id="2" name="Title 1"/>
          <p:cNvSpPr>
            <a:spLocks noGrp="1"/>
          </p:cNvSpPr>
          <p:nvPr>
            <p:ph type="ctrTitle" hasCustomPrompt="1"/>
          </p:nvPr>
        </p:nvSpPr>
        <p:spPr>
          <a:xfrm>
            <a:off x="613984" y="3520993"/>
            <a:ext cx="9144000" cy="1590884"/>
          </a:xfrm>
        </p:spPr>
        <p:txBody>
          <a:bodyPr anchor="b">
            <a:normAutofit/>
          </a:bodyPr>
          <a:lstStyle>
            <a:lvl1pPr algn="l">
              <a:defRPr sz="3600">
                <a:solidFill>
                  <a:srgbClr val="002F87"/>
                </a:solidFill>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613984" y="5203952"/>
            <a:ext cx="9144000" cy="1655762"/>
          </a:xfrm>
        </p:spPr>
        <p:txBody>
          <a:bodyPr/>
          <a:lstStyle>
            <a:lvl1pPr marL="0" indent="0" algn="l">
              <a:buNone/>
              <a:defRPr sz="2400" u="none">
                <a:solidFill>
                  <a:srgbClr val="002F87"/>
                </a:solidFill>
                <a:latin typeface="Cinze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Date</a:t>
            </a:r>
            <a:endParaRPr lang="en-US" dirty="0"/>
          </a:p>
        </p:txBody>
      </p:sp>
    </p:spTree>
    <p:extLst>
      <p:ext uri="{BB962C8B-B14F-4D97-AF65-F5344CB8AC3E}">
        <p14:creationId xmlns:p14="http://schemas.microsoft.com/office/powerpoint/2010/main" val="231768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refa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ctr">
            <a:normAutofit/>
          </a:bodyPr>
          <a:lstStyle>
            <a:lvl1pPr algn="ctr">
              <a:defRPr sz="3600"/>
            </a:lvl1pPr>
          </a:lstStyle>
          <a:p>
            <a:r>
              <a:rPr lang="en-US" dirty="0" smtClean="0"/>
              <a:t>Click to Add Preface Information</a:t>
            </a:r>
            <a:endParaRPr lang="en-US" dirty="0"/>
          </a:p>
        </p:txBody>
      </p:sp>
    </p:spTree>
    <p:extLst>
      <p:ext uri="{BB962C8B-B14F-4D97-AF65-F5344CB8AC3E}">
        <p14:creationId xmlns:p14="http://schemas.microsoft.com/office/powerpoint/2010/main" val="15580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542925" y="1597795"/>
            <a:ext cx="10810875" cy="4414588"/>
          </a:xfrm>
        </p:spPr>
        <p:txBody>
          <a:bodyPr>
            <a:normAutofit/>
          </a:bodyPr>
          <a:lstStyle>
            <a:lvl1pPr marL="457200" marR="0" indent="-457200" algn="l" defTabSz="914400" rtl="0" eaLnBrk="1" fontAlgn="auto" latinLnBrk="0" hangingPunct="1">
              <a:lnSpc>
                <a:spcPct val="100000"/>
              </a:lnSpc>
              <a:spcBef>
                <a:spcPts val="1000"/>
              </a:spcBef>
              <a:spcAft>
                <a:spcPts val="0"/>
              </a:spcAft>
              <a:buClr>
                <a:srgbClr val="AE936C"/>
              </a:buClr>
              <a:buSzPct val="55000"/>
              <a:buFont typeface="Wingdings 2" panose="05020102010507070707" pitchFamily="18" charset="2"/>
              <a:buChar char=""/>
              <a:tabLst/>
              <a:defRPr sz="2200"/>
            </a:lvl1pPr>
            <a:lvl2pPr marL="914400" marR="0" indent="-457200" algn="l" defTabSz="914400" rtl="0" eaLnBrk="1" fontAlgn="auto" latinLnBrk="0" hangingPunct="1">
              <a:lnSpc>
                <a:spcPct val="100000"/>
              </a:lnSpc>
              <a:spcBef>
                <a:spcPts val="500"/>
              </a:spcBef>
              <a:spcAft>
                <a:spcPts val="0"/>
              </a:spcAft>
              <a:buClr>
                <a:srgbClr val="AE936C"/>
              </a:buClr>
              <a:buSzPct val="55000"/>
              <a:buFont typeface="Wingdings 2" panose="05020102010507070707" pitchFamily="18" charset="2"/>
              <a:buChar char=""/>
              <a:tabLst/>
              <a:defRPr sz="2200"/>
            </a:lvl2pPr>
            <a:lvl3pPr marL="1371600" marR="0" indent="-457200" algn="l" defTabSz="914400" rtl="0" eaLnBrk="1" fontAlgn="auto" latinLnBrk="0" hangingPunct="1">
              <a:lnSpc>
                <a:spcPct val="100000"/>
              </a:lnSpc>
              <a:spcBef>
                <a:spcPts val="0"/>
              </a:spcBef>
              <a:spcAft>
                <a:spcPts val="0"/>
              </a:spcAft>
              <a:buClr>
                <a:srgbClr val="AE936C"/>
              </a:buClr>
              <a:buSzPct val="80000"/>
              <a:buFont typeface="Wingdings 2" panose="05020102010507070707" pitchFamily="18" charset="2"/>
              <a:buChar char=""/>
              <a:tabLst/>
              <a:defRPr sz="2200"/>
            </a:lvl3pPr>
            <a:lvl4pPr marL="1828800" marR="0" indent="-457200" algn="l" defTabSz="914400" rtl="0" eaLnBrk="1" fontAlgn="auto" latinLnBrk="0" hangingPunct="1">
              <a:lnSpc>
                <a:spcPct val="100000"/>
              </a:lnSpc>
              <a:spcBef>
                <a:spcPts val="0"/>
              </a:spcBef>
              <a:spcAft>
                <a:spcPts val="0"/>
              </a:spcAft>
              <a:buClr>
                <a:srgbClr val="AE936C"/>
              </a:buClr>
              <a:buSzPct val="50000"/>
              <a:buFont typeface="Wingdings 2" panose="05020102010507070707" pitchFamily="18" charset="2"/>
              <a:buChar char=""/>
              <a:tabLst/>
              <a:defRPr sz="2200"/>
            </a:lvl4pPr>
            <a:lvl5pPr marL="2286000" marR="0" indent="-457200" algn="l" defTabSz="914400" rtl="0" eaLnBrk="1" fontAlgn="auto" latinLnBrk="0" hangingPunct="1">
              <a:lnSpc>
                <a:spcPct val="100000"/>
              </a:lnSpc>
              <a:spcBef>
                <a:spcPts val="0"/>
              </a:spcBef>
              <a:spcAft>
                <a:spcPts val="0"/>
              </a:spcAft>
              <a:buClr>
                <a:srgbClr val="AE936C"/>
              </a:buClr>
              <a:buSzPct val="50000"/>
              <a:buFont typeface="Wingdings 3" panose="05040102010807070707" pitchFamily="18" charset="2"/>
              <a:buChar char=""/>
              <a:tabLst/>
              <a:defRPr sz="2200"/>
            </a:lvl5pPr>
            <a:lvl6pPr marL="2743200" marR="0" indent="-457200" algn="l" defTabSz="914400" rtl="0" eaLnBrk="1" fontAlgn="auto" latinLnBrk="0" hangingPunct="1">
              <a:lnSpc>
                <a:spcPct val="100000"/>
              </a:lnSpc>
              <a:spcBef>
                <a:spcPts val="0"/>
              </a:spcBef>
              <a:spcAft>
                <a:spcPts val="0"/>
              </a:spcAft>
              <a:buClr>
                <a:srgbClr val="AE936C"/>
              </a:buClr>
              <a:buSzPct val="50000"/>
              <a:buFont typeface="Wingdings 3" panose="05040102010807070707" pitchFamily="18" charset="2"/>
              <a:buChar char=""/>
              <a:tabLst/>
              <a:defRPr sz="1800"/>
            </a:lvl6pPr>
            <a:lvl7pPr marL="3200400" marR="0" indent="-457200" algn="l" defTabSz="914400" rtl="0" eaLnBrk="1" fontAlgn="auto" latinLnBrk="0" hangingPunct="1">
              <a:lnSpc>
                <a:spcPct val="100000"/>
              </a:lnSpc>
              <a:spcBef>
                <a:spcPts val="0"/>
              </a:spcBef>
              <a:spcAft>
                <a:spcPts val="0"/>
              </a:spcAft>
              <a:buClr>
                <a:srgbClr val="AE936C"/>
              </a:buClr>
              <a:buSzPct val="80000"/>
              <a:buFont typeface="Calibri" panose="020F0502020204030204" pitchFamily="34" charset="0"/>
              <a:buChar char="+"/>
              <a:tabLst>
                <a:tab pos="13716000" algn="l"/>
              </a:tabLst>
              <a:defRPr sz="1800"/>
            </a:lvl7pPr>
            <a:lvl8pPr marL="3657600" marR="0" indent="-457200" algn="l" defTabSz="914400" rtl="0" eaLnBrk="1" fontAlgn="auto" latinLnBrk="0" hangingPunct="1">
              <a:lnSpc>
                <a:spcPct val="100000"/>
              </a:lnSpc>
              <a:spcBef>
                <a:spcPts val="0"/>
              </a:spcBef>
              <a:spcAft>
                <a:spcPts val="0"/>
              </a:spcAft>
              <a:buClr>
                <a:srgbClr val="AE936C"/>
              </a:buClr>
              <a:buSzPct val="80000"/>
              <a:buFont typeface="Calibri" panose="020F0502020204030204" pitchFamily="34" charset="0"/>
              <a:buChar char="–"/>
              <a:tabLst/>
              <a:defRPr sz="1800"/>
            </a:lvl8pPr>
          </a:lstStyle>
          <a:p>
            <a:pPr marL="228600" marR="0" lvl="0" indent="-457200" algn="l" defTabSz="914400" rtl="0" eaLnBrk="1" fontAlgn="auto" latinLnBrk="0" hangingPunct="1">
              <a:lnSpc>
                <a:spcPct val="100000"/>
              </a:lnSpc>
              <a:spcBef>
                <a:spcPts val="1000"/>
              </a:spcBef>
              <a:spcAft>
                <a:spcPts val="0"/>
              </a:spcAft>
              <a:buClr>
                <a:srgbClr val="AE936C"/>
              </a:buClr>
              <a:buSzPct val="55000"/>
              <a:buFont typeface="Wingdings 2" panose="05020102010507070707" pitchFamily="18"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Click to add text</a:t>
            </a:r>
          </a:p>
          <a:p>
            <a:pPr marL="914400" marR="0" lvl="1" indent="-457200" algn="l" defTabSz="914400" rtl="0" eaLnBrk="1" fontAlgn="auto" latinLnBrk="0" hangingPunct="1">
              <a:lnSpc>
                <a:spcPct val="100000"/>
              </a:lnSpc>
              <a:spcBef>
                <a:spcPts val="500"/>
              </a:spcBef>
              <a:spcAft>
                <a:spcPts val="0"/>
              </a:spcAft>
              <a:buClr>
                <a:srgbClr val="AE936C"/>
              </a:buClr>
              <a:buSzPct val="55000"/>
              <a:buFont typeface="Wingdings 2" panose="05020102010507070707" pitchFamily="18"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Second level</a:t>
            </a:r>
          </a:p>
          <a:p>
            <a:pPr marL="1371600" marR="0" lvl="2" indent="-457200" algn="l" defTabSz="914400" rtl="0" eaLnBrk="1" fontAlgn="auto" latinLnBrk="0" hangingPunct="1">
              <a:lnSpc>
                <a:spcPct val="100000"/>
              </a:lnSpc>
              <a:spcBef>
                <a:spcPts val="0"/>
              </a:spcBef>
              <a:spcAft>
                <a:spcPts val="0"/>
              </a:spcAft>
              <a:buClr>
                <a:srgbClr val="AE936C"/>
              </a:buClr>
              <a:buSzPct val="80000"/>
              <a:buFont typeface="Wingdings 2" panose="05020102010507070707" pitchFamily="18"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Third level</a:t>
            </a:r>
          </a:p>
          <a:p>
            <a:pPr marL="1828800" marR="0" lvl="3" indent="-457200" algn="l" defTabSz="914400" rtl="0" eaLnBrk="1" fontAlgn="auto" latinLnBrk="0" hangingPunct="1">
              <a:lnSpc>
                <a:spcPct val="100000"/>
              </a:lnSpc>
              <a:spcBef>
                <a:spcPts val="0"/>
              </a:spcBef>
              <a:spcAft>
                <a:spcPts val="0"/>
              </a:spcAft>
              <a:buClr>
                <a:srgbClr val="AE936C"/>
              </a:buClr>
              <a:buSzPct val="50000"/>
              <a:buFont typeface="Wingdings 2" panose="05020102010507070707" pitchFamily="18"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Fourth level</a:t>
            </a:r>
          </a:p>
          <a:p>
            <a:pPr marL="2286000" marR="0" lvl="4" indent="-457200" algn="l" defTabSz="914400" rtl="0" eaLnBrk="1" fontAlgn="auto" latinLnBrk="0" hangingPunct="1">
              <a:lnSpc>
                <a:spcPct val="100000"/>
              </a:lnSpc>
              <a:spcBef>
                <a:spcPts val="0"/>
              </a:spcBef>
              <a:spcAft>
                <a:spcPts val="0"/>
              </a:spcAft>
              <a:buClr>
                <a:srgbClr val="AE936C"/>
              </a:buClr>
              <a:buSzPct val="50000"/>
              <a:buFont typeface="Wingdings 3" panose="05040102010807070707" pitchFamily="18"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Fifth level</a:t>
            </a:r>
          </a:p>
          <a:p>
            <a:pPr marL="2743200" marR="0" lvl="5" indent="-457200" algn="l" defTabSz="914400" rtl="0" eaLnBrk="1" fontAlgn="auto" latinLnBrk="0" hangingPunct="1">
              <a:lnSpc>
                <a:spcPct val="100000"/>
              </a:lnSpc>
              <a:spcBef>
                <a:spcPts val="0"/>
              </a:spcBef>
              <a:spcAft>
                <a:spcPts val="0"/>
              </a:spcAft>
              <a:buClr>
                <a:srgbClr val="AE936C"/>
              </a:buClr>
              <a:buSzPct val="50000"/>
              <a:buFont typeface="Wingdings 3" panose="05040102010807070707" pitchFamily="18"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Sixth level</a:t>
            </a:r>
          </a:p>
          <a:p>
            <a:pPr marL="3200400" marR="0" lvl="6" indent="-457200" algn="l" defTabSz="914400" rtl="0" eaLnBrk="1" fontAlgn="auto" latinLnBrk="0" hangingPunct="1">
              <a:lnSpc>
                <a:spcPct val="100000"/>
              </a:lnSpc>
              <a:spcBef>
                <a:spcPts val="0"/>
              </a:spcBef>
              <a:spcAft>
                <a:spcPts val="0"/>
              </a:spcAft>
              <a:buClr>
                <a:srgbClr val="AE936C"/>
              </a:buClr>
              <a:buSzPct val="80000"/>
              <a:buFont typeface="Calibri" panose="020F0502020204030204" pitchFamily="34" charset="0"/>
              <a:buChar char="+"/>
              <a:tabLst>
                <a:tab pos="13716000" algn="l"/>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Seventh level</a:t>
            </a:r>
          </a:p>
          <a:p>
            <a:pPr marL="3657600" marR="0" lvl="7" indent="-457200" algn="l" defTabSz="914400" rtl="0" eaLnBrk="1" fontAlgn="auto" latinLnBrk="0" hangingPunct="1">
              <a:lnSpc>
                <a:spcPct val="100000"/>
              </a:lnSpc>
              <a:spcBef>
                <a:spcPts val="0"/>
              </a:spcBef>
              <a:spcAft>
                <a:spcPts val="0"/>
              </a:spcAft>
              <a:buClr>
                <a:srgbClr val="AE936C"/>
              </a:buClr>
              <a:buSzPct val="80000"/>
              <a:buFont typeface="Calibri" panose="020F050202020403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Eighth level</a:t>
            </a:r>
            <a:endParaRPr kumimoji="0" lang="en-US" sz="2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6394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542923" y="1597795"/>
            <a:ext cx="5349240" cy="4398744"/>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004560" y="1597795"/>
            <a:ext cx="5349240" cy="4398744"/>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234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365126"/>
            <a:ext cx="10806748" cy="1107540"/>
          </a:xfrm>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548640" y="1613788"/>
            <a:ext cx="5349240" cy="65777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548640" y="2271563"/>
            <a:ext cx="5349240" cy="3732728"/>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06148" y="1613788"/>
            <a:ext cx="5349240" cy="65777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6006148" y="2271563"/>
            <a:ext cx="5349240" cy="3732728"/>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632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33233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dirty="0" smtClean="0"/>
              <a:t>‹#›</a:t>
            </a:r>
            <a:endParaRPr lang="en-US" dirty="0"/>
          </a:p>
        </p:txBody>
      </p:sp>
    </p:spTree>
    <p:extLst>
      <p:ext uri="{BB962C8B-B14F-4D97-AF65-F5344CB8AC3E}">
        <p14:creationId xmlns:p14="http://schemas.microsoft.com/office/powerpoint/2010/main" val="98839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925" y="365126"/>
            <a:ext cx="10810875" cy="1114468"/>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542925" y="1597794"/>
            <a:ext cx="10810875" cy="4412525"/>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US" dirty="0"/>
          </a:p>
        </p:txBody>
      </p:sp>
      <p:sp>
        <p:nvSpPr>
          <p:cNvPr id="7" name="Rectangle 6"/>
          <p:cNvSpPr/>
          <p:nvPr userDrawn="1"/>
        </p:nvSpPr>
        <p:spPr>
          <a:xfrm>
            <a:off x="0" y="6010318"/>
            <a:ext cx="12192000" cy="847682"/>
          </a:xfrm>
          <a:prstGeom prst="rect">
            <a:avLst/>
          </a:prstGeom>
          <a:solidFill>
            <a:srgbClr val="002F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NCJudicialBrandAnnivSealFinal.ai"/>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18562" y="5354846"/>
            <a:ext cx="1361733" cy="1361733"/>
          </a:xfrm>
          <a:prstGeom prst="rect">
            <a:avLst/>
          </a:prstGeom>
        </p:spPr>
      </p:pic>
      <p:sp>
        <p:nvSpPr>
          <p:cNvPr id="4" name="TextBox 3"/>
          <p:cNvSpPr txBox="1"/>
          <p:nvPr userDrawn="1"/>
        </p:nvSpPr>
        <p:spPr>
          <a:xfrm>
            <a:off x="5002876" y="6434159"/>
            <a:ext cx="2186248" cy="276999"/>
          </a:xfrm>
          <a:prstGeom prst="rect">
            <a:avLst/>
          </a:prstGeom>
          <a:noFill/>
        </p:spPr>
        <p:txBody>
          <a:bodyPr wrap="square" rtlCol="0">
            <a:spAutoFit/>
          </a:bodyPr>
          <a:lstStyle/>
          <a:p>
            <a:pPr algn="ctr"/>
            <a:fld id="{78ED6018-2F1F-4696-A060-D9F54A47DF00}"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577914097"/>
      </p:ext>
    </p:extLst>
  </p:cSld>
  <p:clrMap bg1="lt1" tx1="dk1" bg2="lt2" tx2="dk2" accent1="accent1" accent2="accent2" accent3="accent3" accent4="accent4" accent5="accent5" accent6="accent6" hlink="hlink" folHlink="folHlink"/>
  <p:sldLayoutIdLst>
    <p:sldLayoutId id="2147483722" r:id="rId1"/>
    <p:sldLayoutId id="2147483742" r:id="rId2"/>
    <p:sldLayoutId id="2147483743" r:id="rId3"/>
    <p:sldLayoutId id="2147483724" r:id="rId4"/>
    <p:sldLayoutId id="2147483723" r:id="rId5"/>
    <p:sldLayoutId id="2147483725" r:id="rId6"/>
    <p:sldLayoutId id="2147483726" r:id="rId7"/>
    <p:sldLayoutId id="2147483727" r:id="rId8"/>
    <p:sldLayoutId id="2147483728" r:id="rId9"/>
  </p:sldLayoutIdLst>
  <p:hf hdr="0" ftr="0" dt="0"/>
  <p:txStyles>
    <p:titleStyle>
      <a:lvl1pPr algn="l" defTabSz="914400" rtl="0" eaLnBrk="1" latinLnBrk="0" hangingPunct="1">
        <a:lnSpc>
          <a:spcPct val="90000"/>
        </a:lnSpc>
        <a:spcBef>
          <a:spcPct val="0"/>
        </a:spcBef>
        <a:buNone/>
        <a:defRPr sz="4000" kern="1200">
          <a:solidFill>
            <a:srgbClr val="002F87"/>
          </a:solidFill>
          <a:latin typeface="Cinzel" panose="00000500000000000000" pitchFamily="50" charset="0"/>
          <a:ea typeface="+mj-ea"/>
          <a:cs typeface="+mj-cs"/>
        </a:defRPr>
      </a:lvl1pPr>
    </p:titleStyle>
    <p:bodyStyle>
      <a:lvl1pPr marL="457200" indent="-457200" algn="l" defTabSz="914400" rtl="0" eaLnBrk="1" latinLnBrk="0" hangingPunct="1">
        <a:lnSpc>
          <a:spcPct val="100000"/>
        </a:lnSpc>
        <a:spcBef>
          <a:spcPts val="1000"/>
        </a:spcBef>
        <a:buClr>
          <a:srgbClr val="AE936C"/>
        </a:buClr>
        <a:buSzPct val="55000"/>
        <a:buFont typeface="Wingdings 2" panose="05020102010507070707" pitchFamily="18" charset="2"/>
        <a:buChar char=""/>
        <a:defRPr sz="2200" kern="1200">
          <a:solidFill>
            <a:schemeClr val="tx1"/>
          </a:solidFill>
          <a:latin typeface="+mn-lt"/>
          <a:ea typeface="+mn-ea"/>
          <a:cs typeface="+mn-cs"/>
        </a:defRPr>
      </a:lvl1pPr>
      <a:lvl2pPr marL="914400" indent="-457200" algn="l" defTabSz="914400" rtl="0" eaLnBrk="1" latinLnBrk="0" hangingPunct="1">
        <a:lnSpc>
          <a:spcPct val="100000"/>
        </a:lnSpc>
        <a:spcBef>
          <a:spcPts val="500"/>
        </a:spcBef>
        <a:buClr>
          <a:srgbClr val="AE936C"/>
        </a:buClr>
        <a:buSzPct val="55000"/>
        <a:buFont typeface="Wingdings 2" panose="05020102010507070707" pitchFamily="18" charset="2"/>
        <a:buChar char=""/>
        <a:defRPr sz="2200" kern="1200">
          <a:solidFill>
            <a:schemeClr val="tx1"/>
          </a:solidFill>
          <a:latin typeface="+mn-lt"/>
          <a:ea typeface="+mn-ea"/>
          <a:cs typeface="+mn-cs"/>
        </a:defRPr>
      </a:lvl2pPr>
      <a:lvl3pPr marL="1371600" marR="0" indent="-457200" algn="l" defTabSz="914400" rtl="0" eaLnBrk="1" latinLnBrk="0" hangingPunct="1">
        <a:lnSpc>
          <a:spcPct val="100000"/>
        </a:lnSpc>
        <a:spcBef>
          <a:spcPts val="0"/>
        </a:spcBef>
        <a:spcAft>
          <a:spcPts val="0"/>
        </a:spcAft>
        <a:buClr>
          <a:srgbClr val="AE936C"/>
        </a:buClr>
        <a:buSzPct val="80000"/>
        <a:buFont typeface="Wingdings 2" panose="05020102010507070707" pitchFamily="18" charset="2"/>
        <a:buChar char=""/>
        <a:defRPr sz="2200" kern="1200">
          <a:solidFill>
            <a:schemeClr val="tx1"/>
          </a:solidFill>
          <a:latin typeface="+mn-lt"/>
          <a:ea typeface="+mn-ea"/>
          <a:cs typeface="+mn-cs"/>
        </a:defRPr>
      </a:lvl3pPr>
      <a:lvl4pPr marL="1828800" marR="0" indent="-457200" algn="l" defTabSz="914400" rtl="0" eaLnBrk="1" latinLnBrk="0" hangingPunct="1">
        <a:lnSpc>
          <a:spcPct val="100000"/>
        </a:lnSpc>
        <a:spcBef>
          <a:spcPts val="0"/>
        </a:spcBef>
        <a:spcAft>
          <a:spcPts val="0"/>
        </a:spcAft>
        <a:buClr>
          <a:srgbClr val="AE936C"/>
        </a:buClr>
        <a:buSzPct val="50000"/>
        <a:buFont typeface="Wingdings 2" panose="05020102010507070707" pitchFamily="18" charset="2"/>
        <a:buChar char=""/>
        <a:defRPr sz="2200" kern="1200">
          <a:solidFill>
            <a:schemeClr val="tx1"/>
          </a:solidFill>
          <a:latin typeface="+mn-lt"/>
          <a:ea typeface="+mn-ea"/>
          <a:cs typeface="+mn-cs"/>
        </a:defRPr>
      </a:lvl4pPr>
      <a:lvl5pPr marL="2286000" marR="0" indent="-457200" algn="l" defTabSz="914400" rtl="0" eaLnBrk="1" latinLnBrk="0" hangingPunct="1">
        <a:lnSpc>
          <a:spcPct val="100000"/>
        </a:lnSpc>
        <a:spcBef>
          <a:spcPts val="0"/>
        </a:spcBef>
        <a:spcAft>
          <a:spcPts val="0"/>
        </a:spcAft>
        <a:buClr>
          <a:srgbClr val="AE936C"/>
        </a:buClr>
        <a:buSzPct val="50000"/>
        <a:buFont typeface="Wingdings 3" panose="05040102010807070707" pitchFamily="18" charset="2"/>
        <a:buChar char=""/>
        <a:defRPr sz="2200" kern="1200">
          <a:solidFill>
            <a:schemeClr val="tx1"/>
          </a:solidFill>
          <a:latin typeface="+mn-lt"/>
          <a:ea typeface="+mn-ea"/>
          <a:cs typeface="+mn-cs"/>
        </a:defRPr>
      </a:lvl5pPr>
      <a:lvl6pPr marL="2743200" marR="0" indent="-457200" algn="l" defTabSz="914400" rtl="0" eaLnBrk="1" latinLnBrk="0" hangingPunct="1">
        <a:lnSpc>
          <a:spcPct val="100000"/>
        </a:lnSpc>
        <a:spcBef>
          <a:spcPts val="0"/>
        </a:spcBef>
        <a:spcAft>
          <a:spcPts val="0"/>
        </a:spcAft>
        <a:buClr>
          <a:srgbClr val="AE936C"/>
        </a:buClr>
        <a:buSzPct val="50000"/>
        <a:buFont typeface="Wingdings 3" panose="05040102010807070707" pitchFamily="18" charset="2"/>
        <a:buChar char=""/>
        <a:defRPr sz="2200" kern="1200" baseline="0">
          <a:solidFill>
            <a:schemeClr val="tx1"/>
          </a:solidFill>
          <a:latin typeface="+mn-lt"/>
          <a:ea typeface="+mn-ea"/>
          <a:cs typeface="+mn-cs"/>
        </a:defRPr>
      </a:lvl6pPr>
      <a:lvl7pPr marL="3200400" marR="0" indent="-457200" algn="l" defTabSz="914400" rtl="0" eaLnBrk="1" latinLnBrk="0" hangingPunct="1">
        <a:lnSpc>
          <a:spcPct val="100000"/>
        </a:lnSpc>
        <a:spcBef>
          <a:spcPts val="0"/>
        </a:spcBef>
        <a:spcAft>
          <a:spcPts val="0"/>
        </a:spcAft>
        <a:buClr>
          <a:srgbClr val="AE936C"/>
        </a:buClr>
        <a:buSzPct val="80000"/>
        <a:buFont typeface="Calibri" panose="020F0502020204030204" pitchFamily="34" charset="0"/>
        <a:buChar char="+"/>
        <a:tabLst>
          <a:tab pos="13716000" algn="l"/>
        </a:tabLst>
        <a:defRPr sz="2200" kern="1200" baseline="0">
          <a:solidFill>
            <a:schemeClr val="tx1"/>
          </a:solidFill>
          <a:latin typeface="+mn-lt"/>
          <a:ea typeface="+mn-ea"/>
          <a:cs typeface="+mn-cs"/>
        </a:defRPr>
      </a:lvl7pPr>
      <a:lvl8pPr marL="3657600" marR="0" indent="-457200" algn="l" defTabSz="914400" rtl="0" eaLnBrk="1" latinLnBrk="0" hangingPunct="1">
        <a:lnSpc>
          <a:spcPct val="100000"/>
        </a:lnSpc>
        <a:spcBef>
          <a:spcPts val="0"/>
        </a:spcBef>
        <a:spcAft>
          <a:spcPts val="0"/>
        </a:spcAft>
        <a:buClr>
          <a:srgbClr val="AE936C"/>
        </a:buClr>
        <a:buSzPct val="80000"/>
        <a:buFont typeface="Calibri" panose="020F0502020204030204" pitchFamily="34" charset="0"/>
        <a:buChar char="–"/>
        <a:defRPr sz="22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3207562"/>
      </p:ext>
    </p:extLst>
  </p:cSld>
  <p:clrMap bg1="lt1" tx1="dk1" bg2="lt2" tx2="dk2" accent1="accent1" accent2="accent2" accent3="accent3" accent4="accent4" accent5="accent5" accent6="accent6" hlink="hlink" folHlink="folHlink"/>
  <p:sldLayoutIdLst>
    <p:sldLayoutId id="2147483730" r:id="rId1"/>
    <p:sldLayoutId id="2147483735" r:id="rId2"/>
    <p:sldLayoutId id="2147483736" r:id="rId3"/>
    <p:sldLayoutId id="2147483731" r:id="rId4"/>
    <p:sldLayoutId id="2147483740" r:id="rId5"/>
    <p:sldLayoutId id="2147483737" r:id="rId6"/>
    <p:sldLayoutId id="2147483733" r:id="rId7"/>
    <p:sldLayoutId id="2147483739" r:id="rId8"/>
    <p:sldLayoutId id="2147483738" r:id="rId9"/>
    <p:sldLayoutId id="214748374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CHIEF DISTRICT COURT JUDGE LEADERSHIP TRAINING</a:t>
            </a:r>
            <a:endParaRPr lang="en-US" dirty="0"/>
          </a:p>
        </p:txBody>
      </p:sp>
      <p:sp>
        <p:nvSpPr>
          <p:cNvPr id="5" name="Subtitle 4"/>
          <p:cNvSpPr>
            <a:spLocks noGrp="1"/>
          </p:cNvSpPr>
          <p:nvPr>
            <p:ph type="subTitle" idx="1"/>
          </p:nvPr>
        </p:nvSpPr>
        <p:spPr/>
        <p:txBody>
          <a:bodyPr/>
          <a:lstStyle/>
          <a:p>
            <a:r>
              <a:rPr lang="en-US" dirty="0" smtClean="0"/>
              <a:t>September 20-22, 2017</a:t>
            </a:r>
          </a:p>
          <a:p>
            <a:r>
              <a:rPr lang="en-US" dirty="0" smtClean="0"/>
              <a:t>School of Government, Chapel Hill</a:t>
            </a:r>
            <a:endParaRPr lang="en-US" dirty="0"/>
          </a:p>
        </p:txBody>
      </p:sp>
    </p:spTree>
    <p:extLst>
      <p:ext uri="{BB962C8B-B14F-4D97-AF65-F5344CB8AC3E}">
        <p14:creationId xmlns:p14="http://schemas.microsoft.com/office/powerpoint/2010/main" val="1581554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endParaRPr lang="en-US" sz="2800" dirty="0" smtClean="0"/>
          </a:p>
          <a:p>
            <a:endParaRPr lang="en-US" sz="2800" dirty="0"/>
          </a:p>
          <a:p>
            <a:r>
              <a:rPr lang="en-US" sz="2800" dirty="0" smtClean="0"/>
              <a:t>Convening authority</a:t>
            </a:r>
          </a:p>
          <a:p>
            <a:endParaRPr lang="en-US" sz="2800" dirty="0"/>
          </a:p>
          <a:p>
            <a:r>
              <a:rPr lang="en-US" sz="2800" dirty="0" smtClean="0"/>
              <a:t>Perceived convening authority</a:t>
            </a:r>
            <a:endParaRPr lang="en-US" sz="2800" dirty="0"/>
          </a:p>
        </p:txBody>
      </p:sp>
    </p:spTree>
    <p:extLst>
      <p:ext uri="{BB962C8B-B14F-4D97-AF65-F5344CB8AC3E}">
        <p14:creationId xmlns:p14="http://schemas.microsoft.com/office/powerpoint/2010/main" val="39723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r>
              <a:rPr lang="en-US" sz="2800" dirty="0" smtClean="0"/>
              <a:t>Legitimacy:  perceived authority in problem areas</a:t>
            </a:r>
          </a:p>
          <a:p>
            <a:r>
              <a:rPr lang="en-US" sz="2800" dirty="0" smtClean="0"/>
              <a:t>Vision:  gets the why and can share</a:t>
            </a:r>
          </a:p>
          <a:p>
            <a:r>
              <a:rPr lang="en-US" sz="2800" dirty="0" smtClean="0"/>
              <a:t>Stakeholder knowledge:  actually understands the roles, the systems</a:t>
            </a:r>
          </a:p>
          <a:p>
            <a:r>
              <a:rPr lang="en-US" sz="2800" dirty="0" smtClean="0"/>
              <a:t>Recognizes shared failures</a:t>
            </a:r>
          </a:p>
          <a:p>
            <a:pPr lvl="1"/>
            <a:r>
              <a:rPr lang="en-US" sz="2800" dirty="0" smtClean="0"/>
              <a:t>The Superintendent and I</a:t>
            </a:r>
            <a:endParaRPr lang="en-US" sz="2800" dirty="0"/>
          </a:p>
        </p:txBody>
      </p:sp>
    </p:spTree>
    <p:extLst>
      <p:ext uri="{BB962C8B-B14F-4D97-AF65-F5344CB8AC3E}">
        <p14:creationId xmlns:p14="http://schemas.microsoft.com/office/powerpoint/2010/main" val="33117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lstStyle/>
          <a:p>
            <a:r>
              <a:rPr lang="en-US" dirty="0" smtClean="0"/>
              <a:t>Teske, quoting Judge Leonard Edwards, Santa Clara CA (NCSC Rehnquist Award Winner for Judicial Excellence 2004)</a:t>
            </a:r>
          </a:p>
          <a:p>
            <a:endParaRPr lang="en-US" dirty="0"/>
          </a:p>
          <a:p>
            <a:r>
              <a:rPr lang="en-US" dirty="0" smtClean="0"/>
              <a:t>When parenting fails, when informal community responses are inadequate, our juvenile and family courts provide the state’s official intervention in the most serious cases involving children and families.  We are the legal equivalent to an emergency room in the medical profession.  We intervene in crises and figure out the best response on a case-by-case basis.  In addition, we have to get off the bench and work in the community.  WE have to ask these agencies and the community to work together to support our efforts so that the orders we make on the bench can be fulfilled. We have to be the champions of collaboration.</a:t>
            </a:r>
            <a:endParaRPr lang="en-US" dirty="0"/>
          </a:p>
        </p:txBody>
      </p:sp>
    </p:spTree>
    <p:extLst>
      <p:ext uri="{BB962C8B-B14F-4D97-AF65-F5344CB8AC3E}">
        <p14:creationId xmlns:p14="http://schemas.microsoft.com/office/powerpoint/2010/main" val="372909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r>
              <a:rPr lang="en-US" sz="2800" dirty="0" smtClean="0"/>
              <a:t>Corpening’s version</a:t>
            </a:r>
          </a:p>
          <a:p>
            <a:endParaRPr lang="en-US" sz="2800" dirty="0"/>
          </a:p>
          <a:p>
            <a:r>
              <a:rPr lang="en-US" sz="2800" dirty="0" smtClean="0"/>
              <a:t>We have to get off the bench and work in the community.  We have to ask these agencies and the community to work together to support our efforts so that our children do not encounter the juvenile justice system.  WE have to be the champions of collaboration.  The future of our communities depends on it.</a:t>
            </a:r>
            <a:endParaRPr lang="en-US" sz="2800" dirty="0"/>
          </a:p>
        </p:txBody>
      </p:sp>
    </p:spTree>
    <p:extLst>
      <p:ext uri="{BB962C8B-B14F-4D97-AF65-F5344CB8AC3E}">
        <p14:creationId xmlns:p14="http://schemas.microsoft.com/office/powerpoint/2010/main" val="63945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r>
              <a:rPr lang="en-US" sz="2800" dirty="0" smtClean="0"/>
              <a:t>Systemic change happens because of collaborative efforts by all systems’ professionals</a:t>
            </a:r>
          </a:p>
          <a:p>
            <a:endParaRPr lang="en-US" sz="2800" dirty="0"/>
          </a:p>
          <a:p>
            <a:r>
              <a:rPr lang="en-US" sz="2800" dirty="0" smtClean="0"/>
              <a:t>Convener must develop shared leadership/power</a:t>
            </a:r>
          </a:p>
          <a:p>
            <a:endParaRPr lang="en-US" sz="2800" dirty="0"/>
          </a:p>
          <a:p>
            <a:r>
              <a:rPr lang="en-US" sz="2800" dirty="0" smtClean="0"/>
              <a:t>Convener must overcome conflict and barriers</a:t>
            </a:r>
          </a:p>
          <a:p>
            <a:pPr lvl="1"/>
            <a:r>
              <a:rPr lang="en-US" sz="2800" dirty="0" smtClean="0"/>
              <a:t>Sources of conflict?</a:t>
            </a:r>
          </a:p>
          <a:p>
            <a:pPr lvl="1"/>
            <a:r>
              <a:rPr lang="en-US" sz="2800" dirty="0" smtClean="0"/>
              <a:t>Barriers?</a:t>
            </a:r>
            <a:endParaRPr lang="en-US" sz="2800" dirty="0"/>
          </a:p>
        </p:txBody>
      </p:sp>
    </p:spTree>
    <p:extLst>
      <p:ext uri="{BB962C8B-B14F-4D97-AF65-F5344CB8AC3E}">
        <p14:creationId xmlns:p14="http://schemas.microsoft.com/office/powerpoint/2010/main" val="51850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r>
              <a:rPr lang="en-US" sz="2800" dirty="0" smtClean="0"/>
              <a:t>Strategies: NCJFCJ School-Justice Pathways to Juvenile Justice System Project:  A Practice Guide (Teske again)</a:t>
            </a:r>
          </a:p>
          <a:p>
            <a:r>
              <a:rPr lang="en-US" sz="2800" dirty="0" smtClean="0"/>
              <a:t>Shared leadership/power</a:t>
            </a:r>
          </a:p>
          <a:p>
            <a:pPr lvl="1"/>
            <a:r>
              <a:rPr lang="en-US" sz="2800" dirty="0" smtClean="0"/>
              <a:t>Co-create and share vision for reform</a:t>
            </a:r>
          </a:p>
          <a:p>
            <a:pPr lvl="1"/>
            <a:r>
              <a:rPr lang="en-US" sz="2800" dirty="0" smtClean="0"/>
              <a:t>Set the example</a:t>
            </a:r>
          </a:p>
          <a:p>
            <a:pPr lvl="1"/>
            <a:r>
              <a:rPr lang="en-US" sz="2800" dirty="0" smtClean="0"/>
              <a:t>Share credit/blame</a:t>
            </a:r>
          </a:p>
          <a:p>
            <a:pPr lvl="1"/>
            <a:r>
              <a:rPr lang="en-US" sz="2800" dirty="0" smtClean="0"/>
              <a:t>Build relationships (get to know them)</a:t>
            </a:r>
          </a:p>
          <a:p>
            <a:pPr lvl="1"/>
            <a:r>
              <a:rPr lang="en-US" sz="2800" dirty="0" smtClean="0"/>
              <a:t>Create open dialogue</a:t>
            </a:r>
            <a:endParaRPr lang="en-US" sz="2800" dirty="0"/>
          </a:p>
        </p:txBody>
      </p:sp>
    </p:spTree>
    <p:extLst>
      <p:ext uri="{BB962C8B-B14F-4D97-AF65-F5344CB8AC3E}">
        <p14:creationId xmlns:p14="http://schemas.microsoft.com/office/powerpoint/2010/main" val="324083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r>
              <a:rPr lang="en-US" sz="2800" dirty="0" smtClean="0"/>
              <a:t>NCJFCJ Guide:  Overcoming Conflict</a:t>
            </a:r>
          </a:p>
          <a:p>
            <a:pPr lvl="1"/>
            <a:r>
              <a:rPr lang="en-US" sz="2800" dirty="0" smtClean="0"/>
              <a:t>Be inclusive</a:t>
            </a:r>
          </a:p>
          <a:p>
            <a:pPr lvl="1"/>
            <a:r>
              <a:rPr lang="en-US" sz="2800" dirty="0" smtClean="0"/>
              <a:t>Prepare for conflict (and there will be)</a:t>
            </a:r>
          </a:p>
          <a:p>
            <a:pPr lvl="1"/>
            <a:r>
              <a:rPr lang="en-US" sz="2800" dirty="0" smtClean="0"/>
              <a:t>Create open communication on differences:  emphasize listening</a:t>
            </a:r>
          </a:p>
          <a:p>
            <a:pPr lvl="1"/>
            <a:r>
              <a:rPr lang="en-US" sz="2800" dirty="0" smtClean="0"/>
              <a:t>Seek areas of agreement</a:t>
            </a:r>
          </a:p>
          <a:p>
            <a:pPr lvl="1"/>
            <a:r>
              <a:rPr lang="en-US" sz="2800" dirty="0" smtClean="0"/>
              <a:t>Take responsibility for what you own</a:t>
            </a:r>
          </a:p>
          <a:p>
            <a:pPr lvl="1"/>
            <a:r>
              <a:rPr lang="en-US" sz="2800" dirty="0" smtClean="0"/>
              <a:t>Focus on results: “What can we do to resolve this?”</a:t>
            </a:r>
            <a:endParaRPr lang="en-US" sz="2800" dirty="0"/>
          </a:p>
        </p:txBody>
      </p:sp>
    </p:spTree>
    <p:extLst>
      <p:ext uri="{BB962C8B-B14F-4D97-AF65-F5344CB8AC3E}">
        <p14:creationId xmlns:p14="http://schemas.microsoft.com/office/powerpoint/2010/main" val="4111123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Judge As Convener</a:t>
            </a:r>
            <a:endParaRPr lang="en-US" dirty="0"/>
          </a:p>
        </p:txBody>
      </p:sp>
      <p:sp>
        <p:nvSpPr>
          <p:cNvPr id="5" name="Content Placeholder 4"/>
          <p:cNvSpPr>
            <a:spLocks noGrp="1"/>
          </p:cNvSpPr>
          <p:nvPr>
            <p:ph idx="1"/>
          </p:nvPr>
        </p:nvSpPr>
        <p:spPr/>
        <p:txBody>
          <a:bodyPr/>
          <a:lstStyle/>
          <a:p>
            <a:r>
              <a:rPr lang="en-US" sz="2800" dirty="0" smtClean="0"/>
              <a:t>The significance of you and your relationships</a:t>
            </a:r>
          </a:p>
          <a:p>
            <a:r>
              <a:rPr lang="en-US" sz="2800" dirty="0" smtClean="0"/>
              <a:t>District 8 experience</a:t>
            </a:r>
          </a:p>
          <a:p>
            <a:r>
              <a:rPr lang="en-US" sz="2800" dirty="0" smtClean="0"/>
              <a:t>Difference between convener and facilitator</a:t>
            </a:r>
          </a:p>
          <a:p>
            <a:r>
              <a:rPr lang="en-US" sz="2800" dirty="0" smtClean="0"/>
              <a:t>You need to convene.  You may not need to facilitate.</a:t>
            </a:r>
            <a:r>
              <a:rPr lang="en-US" dirty="0"/>
              <a:t/>
            </a:r>
            <a:br>
              <a:rPr lang="en-US" dirty="0"/>
            </a:br>
            <a:endParaRPr lang="en-US" dirty="0"/>
          </a:p>
        </p:txBody>
      </p:sp>
    </p:spTree>
    <p:extLst>
      <p:ext uri="{BB962C8B-B14F-4D97-AF65-F5344CB8AC3E}">
        <p14:creationId xmlns:p14="http://schemas.microsoft.com/office/powerpoint/2010/main" val="41427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fontScale="92500"/>
          </a:bodyPr>
          <a:lstStyle/>
          <a:p>
            <a:r>
              <a:rPr lang="en-US" sz="2800" dirty="0" smtClean="0"/>
              <a:t>Cause for pause:  can I convene?</a:t>
            </a:r>
          </a:p>
          <a:p>
            <a:endParaRPr lang="en-US" sz="2800" dirty="0"/>
          </a:p>
          <a:p>
            <a:r>
              <a:rPr lang="en-US" sz="2800" dirty="0" smtClean="0"/>
              <a:t>Teske and Huff (2011):</a:t>
            </a:r>
          </a:p>
          <a:p>
            <a:pPr marL="0" indent="0">
              <a:buNone/>
            </a:pPr>
            <a:r>
              <a:rPr lang="en-US" sz="2800" dirty="0"/>
              <a:t>	</a:t>
            </a:r>
            <a:r>
              <a:rPr lang="en-US" sz="2800" dirty="0" smtClean="0"/>
              <a:t>“Judges often express legitimate concerns when asked about exercising a role off the bench.  Obviously Judges must refer to their state’s judicial ethics rules for guidance.  Most states, however, do not prohibit judges from engaging the community if it will promote a better Juvenile Justice System.”</a:t>
            </a:r>
          </a:p>
          <a:p>
            <a:endParaRPr lang="en-US" sz="2800" dirty="0"/>
          </a:p>
          <a:p>
            <a:r>
              <a:rPr lang="en-US" sz="2800" dirty="0" smtClean="0"/>
              <a:t>Any concern here?</a:t>
            </a:r>
            <a:endParaRPr lang="en-US" sz="2800" dirty="0"/>
          </a:p>
        </p:txBody>
      </p:sp>
    </p:spTree>
    <p:extLst>
      <p:ext uri="{BB962C8B-B14F-4D97-AF65-F5344CB8AC3E}">
        <p14:creationId xmlns:p14="http://schemas.microsoft.com/office/powerpoint/2010/main" val="3480441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1164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half" idx="1"/>
          </p:nvPr>
        </p:nvSpPr>
        <p:spPr/>
        <p:txBody>
          <a:bodyPr>
            <a:normAutofit fontScale="92500" lnSpcReduction="10000"/>
          </a:bodyPr>
          <a:lstStyle/>
          <a:p>
            <a:r>
              <a:rPr lang="en-US" sz="2800" dirty="0" smtClean="0"/>
              <a:t>CDJC as community convener</a:t>
            </a:r>
          </a:p>
          <a:p>
            <a:r>
              <a:rPr lang="en-US" sz="2800" dirty="0" smtClean="0"/>
              <a:t>School Justice Partnerships</a:t>
            </a:r>
          </a:p>
          <a:p>
            <a:r>
              <a:rPr lang="en-US" sz="2800" dirty="0" smtClean="0"/>
              <a:t>Toolbox: Toolkit for School Justice</a:t>
            </a:r>
          </a:p>
          <a:p>
            <a:r>
              <a:rPr lang="en-US" sz="2800" dirty="0" smtClean="0"/>
              <a:t>Values and Vision</a:t>
            </a:r>
          </a:p>
          <a:p>
            <a:r>
              <a:rPr lang="en-US" sz="2800" dirty="0" smtClean="0"/>
              <a:t>Lead with your WHY</a:t>
            </a:r>
          </a:p>
          <a:p>
            <a:r>
              <a:rPr lang="en-US" sz="2800" dirty="0" smtClean="0"/>
              <a:t>Next steps for you</a:t>
            </a:r>
          </a:p>
          <a:p>
            <a:r>
              <a:rPr lang="en-US" sz="2800" dirty="0" smtClean="0"/>
              <a:t>Applying tools to another issue</a:t>
            </a:r>
          </a:p>
          <a:p>
            <a:r>
              <a:rPr lang="en-US" sz="2800" dirty="0" smtClean="0"/>
              <a:t>Legal update</a:t>
            </a:r>
          </a:p>
          <a:p>
            <a:r>
              <a:rPr lang="en-US" sz="2800" dirty="0" smtClean="0"/>
              <a:t>Hot topics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9381" y="1597025"/>
            <a:ext cx="3473141" cy="3473141"/>
          </a:xfrm>
        </p:spPr>
      </p:pic>
    </p:spTree>
    <p:extLst>
      <p:ext uri="{BB962C8B-B14F-4D97-AF65-F5344CB8AC3E}">
        <p14:creationId xmlns:p14="http://schemas.microsoft.com/office/powerpoint/2010/main" val="262568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Keeping Kids In School</a:t>
            </a:r>
            <a:br>
              <a:rPr lang="en-US" dirty="0" smtClean="0"/>
            </a:br>
            <a:r>
              <a:rPr lang="en-US" dirty="0" smtClean="0"/>
              <a:t>Out of Court And Off The Street</a:t>
            </a:r>
            <a:endParaRPr lang="en-US" dirty="0"/>
          </a:p>
        </p:txBody>
      </p:sp>
      <p:sp>
        <p:nvSpPr>
          <p:cNvPr id="5" name="Subtitle 4"/>
          <p:cNvSpPr>
            <a:spLocks noGrp="1"/>
          </p:cNvSpPr>
          <p:nvPr>
            <p:ph type="subTitle" idx="1"/>
          </p:nvPr>
        </p:nvSpPr>
        <p:spPr/>
        <p:txBody>
          <a:bodyPr/>
          <a:lstStyle/>
          <a:p>
            <a:r>
              <a:rPr lang="en-US" dirty="0" smtClean="0"/>
              <a:t>Developing School Justice Partnerships</a:t>
            </a:r>
            <a:endParaRPr lang="en-US" dirty="0"/>
          </a:p>
        </p:txBody>
      </p:sp>
    </p:spTree>
    <p:extLst>
      <p:ext uri="{BB962C8B-B14F-4D97-AF65-F5344CB8AC3E}">
        <p14:creationId xmlns:p14="http://schemas.microsoft.com/office/powerpoint/2010/main" val="4131329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Goals Today</a:t>
            </a:r>
            <a:endParaRPr lang="en-US" dirty="0"/>
          </a:p>
        </p:txBody>
      </p:sp>
      <p:sp>
        <p:nvSpPr>
          <p:cNvPr id="3" name="Content Placeholder 2"/>
          <p:cNvSpPr>
            <a:spLocks noGrp="1"/>
          </p:cNvSpPr>
          <p:nvPr>
            <p:ph sz="half" idx="1"/>
          </p:nvPr>
        </p:nvSpPr>
        <p:spPr/>
        <p:txBody>
          <a:bodyPr/>
          <a:lstStyle/>
          <a:p>
            <a:r>
              <a:rPr lang="en-US" sz="2800" dirty="0"/>
              <a:t>Share our journey (and mine)</a:t>
            </a:r>
          </a:p>
          <a:p>
            <a:r>
              <a:rPr lang="en-US" sz="2800" dirty="0"/>
              <a:t>Share our agreement</a:t>
            </a:r>
          </a:p>
          <a:p>
            <a:r>
              <a:rPr lang="en-US" sz="2800" dirty="0"/>
              <a:t>Discuss implementation</a:t>
            </a:r>
          </a:p>
          <a:p>
            <a:r>
              <a:rPr lang="en-US" sz="2800" dirty="0"/>
              <a:t>Discuss other diversions</a:t>
            </a:r>
          </a:p>
          <a:p>
            <a:r>
              <a:rPr lang="en-US" sz="2800" dirty="0"/>
              <a:t>Talk about you and your journey</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9381" y="1597025"/>
            <a:ext cx="3473141" cy="3473141"/>
          </a:xfrm>
        </p:spPr>
      </p:pic>
    </p:spTree>
    <p:extLst>
      <p:ext uri="{BB962C8B-B14F-4D97-AF65-F5344CB8AC3E}">
        <p14:creationId xmlns:p14="http://schemas.microsoft.com/office/powerpoint/2010/main" val="1493781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lgn="ctr">
              <a:buNone/>
            </a:pPr>
            <a:endParaRPr lang="en-US" sz="6600" dirty="0" smtClean="0"/>
          </a:p>
          <a:p>
            <a:pPr marL="0" indent="0" algn="ctr">
              <a:buNone/>
            </a:pPr>
            <a:r>
              <a:rPr lang="en-US" sz="6600" dirty="0" smtClean="0"/>
              <a:t>IT’S ABOUT ME</a:t>
            </a:r>
            <a:r>
              <a:rPr lang="en-US" dirty="0"/>
              <a:t/>
            </a:r>
            <a:br>
              <a:rPr lang="en-US" dirty="0"/>
            </a:br>
            <a:r>
              <a:rPr lang="en-US" dirty="0" smtClean="0"/>
              <a:t>(SORT OF)</a:t>
            </a:r>
            <a:endParaRPr lang="en-US" dirty="0"/>
          </a:p>
        </p:txBody>
      </p:sp>
    </p:spTree>
    <p:extLst>
      <p:ext uri="{BB962C8B-B14F-4D97-AF65-F5344CB8AC3E}">
        <p14:creationId xmlns:p14="http://schemas.microsoft.com/office/powerpoint/2010/main" val="4187138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lgn="ctr">
              <a:buNone/>
            </a:pPr>
            <a:r>
              <a:rPr lang="en-US" dirty="0"/>
              <a:t/>
            </a:r>
            <a:br>
              <a:rPr lang="en-US" dirty="0"/>
            </a:br>
            <a:r>
              <a:rPr lang="en-US" sz="4000" dirty="0"/>
              <a:t>IT’S ABOUT RELATIONSHIPS</a:t>
            </a:r>
          </a:p>
          <a:p>
            <a:pPr marL="0" indent="0" algn="ctr">
              <a:buNone/>
            </a:pPr>
            <a:r>
              <a:rPr lang="en-US" sz="2400" dirty="0"/>
              <a:t>(and the big picture)</a:t>
            </a:r>
          </a:p>
          <a:p>
            <a:pPr marL="0" indent="0" algn="ctr">
              <a:buNone/>
            </a:pPr>
            <a:endParaRPr lang="en-US" sz="2400" dirty="0"/>
          </a:p>
          <a:p>
            <a:pPr marL="0" indent="0" algn="ctr">
              <a:buNone/>
            </a:pPr>
            <a:r>
              <a:rPr lang="en-US" sz="2400" dirty="0"/>
              <a:t>(with each other and with our students)</a:t>
            </a:r>
          </a:p>
          <a:p>
            <a:pPr marL="0" indent="0" algn="ctr">
              <a:buNone/>
            </a:pPr>
            <a:endParaRPr lang="en-US" dirty="0"/>
          </a:p>
        </p:txBody>
      </p:sp>
    </p:spTree>
    <p:extLst>
      <p:ext uri="{BB962C8B-B14F-4D97-AF65-F5344CB8AC3E}">
        <p14:creationId xmlns:p14="http://schemas.microsoft.com/office/powerpoint/2010/main" val="4008524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Taking Care of Children </a:t>
            </a:r>
            <a:endParaRPr lang="en-US" dirty="0"/>
          </a:p>
        </p:txBody>
      </p:sp>
      <p:pic>
        <p:nvPicPr>
          <p:cNvPr id="8" name="Content Placeholder 5" descr="images-9.jpeg"/>
          <p:cNvPicPr>
            <a:picLocks noGrp="1" noChangeAspect="1"/>
          </p:cNvPicPr>
          <p:nvPr>
            <p:ph sz="half" idx="1"/>
          </p:nvPr>
        </p:nvPicPr>
        <p:blipFill>
          <a:blip r:embed="rId2" cstate="screen">
            <a:extLst>
              <a:ext uri="{28A0092B-C50C-407E-A947-70E740481C1C}">
                <a14:useLocalDpi xmlns:a14="http://schemas.microsoft.com/office/drawing/2010/main"/>
              </a:ext>
            </a:extLst>
          </a:blip>
          <a:srcRect l="-4997" r="-4997"/>
          <a:stretch>
            <a:fillRect/>
          </a:stretch>
        </p:blipFill>
        <p:spPr>
          <a:xfrm>
            <a:off x="1292772" y="1828800"/>
            <a:ext cx="3075809" cy="3446977"/>
          </a:xfrm>
        </p:spPr>
      </p:pic>
      <p:pic>
        <p:nvPicPr>
          <p:cNvPr id="9" name="Content Placeholder 8" descr="Unknown-1.jpeg"/>
          <p:cNvPicPr>
            <a:picLocks noGrp="1" noChangeAspect="1"/>
          </p:cNvPicPr>
          <p:nvPr>
            <p:ph sz="half" idx="2"/>
          </p:nvPr>
        </p:nvPicPr>
        <p:blipFill>
          <a:blip r:embed="rId3"/>
          <a:stretch>
            <a:fillRect/>
          </a:stretch>
        </p:blipFill>
        <p:spPr>
          <a:xfrm>
            <a:off x="6526926" y="1828800"/>
            <a:ext cx="3217260" cy="3146395"/>
          </a:xfrm>
          <a:prstGeom prst="rect">
            <a:avLst/>
          </a:prstGeom>
        </p:spPr>
      </p:pic>
    </p:spTree>
    <p:extLst>
      <p:ext uri="{BB962C8B-B14F-4D97-AF65-F5344CB8AC3E}">
        <p14:creationId xmlns:p14="http://schemas.microsoft.com/office/powerpoint/2010/main" val="2130274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Inter-Agency Action</a:t>
            </a:r>
            <a:endParaRPr lang="en-US" dirty="0"/>
          </a:p>
        </p:txBody>
      </p:sp>
      <p:pic>
        <p:nvPicPr>
          <p:cNvPr id="5" name="Content Placeholder 4" descr="Unknown.jpeg"/>
          <p:cNvPicPr>
            <a:picLocks noGrp="1" noChangeAspect="1"/>
          </p:cNvPicPr>
          <p:nvPr>
            <p:ph sz="half" idx="1"/>
          </p:nvPr>
        </p:nvPicPr>
        <p:blipFill>
          <a:blip r:embed="rId2"/>
          <a:stretch>
            <a:fillRect/>
          </a:stretch>
        </p:blipFill>
        <p:spPr>
          <a:xfrm>
            <a:off x="1357315" y="1759499"/>
            <a:ext cx="3574390" cy="3032372"/>
          </a:xfrm>
          <a:prstGeom prst="rect">
            <a:avLst/>
          </a:prstGeom>
        </p:spPr>
      </p:pic>
      <p:pic>
        <p:nvPicPr>
          <p:cNvPr id="6" name="Content Placeholder 5" descr="Unknown-1.jpeg"/>
          <p:cNvPicPr>
            <a:picLocks noGrp="1" noChangeAspect="1"/>
          </p:cNvPicPr>
          <p:nvPr>
            <p:ph sz="half" idx="2"/>
          </p:nvPr>
        </p:nvPicPr>
        <p:blipFill>
          <a:blip r:embed="rId3"/>
          <a:stretch>
            <a:fillRect/>
          </a:stretch>
        </p:blipFill>
        <p:spPr>
          <a:xfrm>
            <a:off x="7305061" y="1759499"/>
            <a:ext cx="3612670" cy="3022846"/>
          </a:xfrm>
          <a:prstGeom prst="rect">
            <a:avLst/>
          </a:prstGeom>
        </p:spPr>
      </p:pic>
    </p:spTree>
    <p:extLst>
      <p:ext uri="{BB962C8B-B14F-4D97-AF65-F5344CB8AC3E}">
        <p14:creationId xmlns:p14="http://schemas.microsoft.com/office/powerpoint/2010/main" val="2684869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lgn="ctr">
              <a:buNone/>
            </a:pPr>
            <a:r>
              <a:rPr lang="en-US" dirty="0"/>
              <a:t/>
            </a:r>
            <a:br>
              <a:rPr lang="en-US" dirty="0"/>
            </a:br>
            <a:endParaRPr lang="en-US" dirty="0" smtClean="0"/>
          </a:p>
          <a:p>
            <a:pPr marL="0" indent="0" algn="ctr">
              <a:buNone/>
            </a:pPr>
            <a:endParaRPr lang="en-US" sz="4000" dirty="0"/>
          </a:p>
          <a:p>
            <a:pPr marL="0" indent="0" algn="ctr">
              <a:buNone/>
            </a:pPr>
            <a:r>
              <a:rPr lang="en-US" sz="5400" dirty="0" smtClean="0"/>
              <a:t>WHAT’S </a:t>
            </a:r>
            <a:r>
              <a:rPr lang="en-US" sz="5400" dirty="0"/>
              <a:t>AT STAKE HERE?</a:t>
            </a:r>
          </a:p>
          <a:p>
            <a:pPr marL="0" indent="0" algn="ctr">
              <a:buNone/>
            </a:pPr>
            <a:r>
              <a:rPr lang="en-US" sz="3600" dirty="0"/>
              <a:t>(where have we been and where are we going?)</a:t>
            </a:r>
          </a:p>
        </p:txBody>
      </p:sp>
    </p:spTree>
    <p:extLst>
      <p:ext uri="{BB962C8B-B14F-4D97-AF65-F5344CB8AC3E}">
        <p14:creationId xmlns:p14="http://schemas.microsoft.com/office/powerpoint/2010/main" val="2800052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Problem</a:t>
            </a:r>
            <a:endParaRPr lang="en-US" dirty="0"/>
          </a:p>
        </p:txBody>
      </p:sp>
      <p:sp>
        <p:nvSpPr>
          <p:cNvPr id="3" name="Content Placeholder 2"/>
          <p:cNvSpPr>
            <a:spLocks noGrp="1"/>
          </p:cNvSpPr>
          <p:nvPr>
            <p:ph idx="1"/>
          </p:nvPr>
        </p:nvSpPr>
        <p:spPr/>
        <p:txBody>
          <a:bodyPr>
            <a:normAutofit fontScale="85000" lnSpcReduction="20000"/>
          </a:bodyPr>
          <a:lstStyle/>
          <a:p>
            <a:pPr>
              <a:buFont typeface="Arial" charset="0"/>
              <a:buChar char="•"/>
            </a:pPr>
            <a:r>
              <a:rPr lang="en-US" sz="3500" dirty="0"/>
              <a:t>Zero tolerance</a:t>
            </a:r>
          </a:p>
          <a:p>
            <a:pPr>
              <a:buFont typeface="Arial" charset="0"/>
              <a:buChar char="•"/>
            </a:pPr>
            <a:r>
              <a:rPr lang="en-US" sz="3500" dirty="0"/>
              <a:t>Policy shifts:  juvenile justice and education</a:t>
            </a:r>
          </a:p>
          <a:p>
            <a:pPr>
              <a:buFont typeface="Arial" charset="0"/>
              <a:buChar char="•"/>
            </a:pPr>
            <a:r>
              <a:rPr lang="en-US" sz="3500" dirty="0"/>
              <a:t>Law enforcement in schools</a:t>
            </a:r>
          </a:p>
          <a:p>
            <a:pPr>
              <a:buFont typeface="Arial" charset="0"/>
              <a:buChar char="•"/>
            </a:pPr>
            <a:r>
              <a:rPr lang="en-US" sz="3500" dirty="0"/>
              <a:t>Columbine</a:t>
            </a:r>
          </a:p>
          <a:p>
            <a:pPr>
              <a:buFont typeface="Arial" charset="0"/>
              <a:buChar char="•"/>
            </a:pPr>
            <a:r>
              <a:rPr lang="en-US" sz="3500" dirty="0"/>
              <a:t>Societal trend toward litigation</a:t>
            </a:r>
          </a:p>
          <a:p>
            <a:endParaRPr lang="en-US" sz="3500" dirty="0"/>
          </a:p>
          <a:p>
            <a:pPr>
              <a:buFont typeface="Arial" charset="0"/>
              <a:buChar char="•"/>
            </a:pPr>
            <a:r>
              <a:rPr lang="en-US" sz="3500" dirty="0"/>
              <a:t>Who is affected? </a:t>
            </a:r>
          </a:p>
          <a:p>
            <a:pPr lvl="1">
              <a:buFont typeface="Arial" charset="0"/>
              <a:buChar char="•"/>
            </a:pPr>
            <a:r>
              <a:rPr lang="en-US" sz="3500" dirty="0"/>
              <a:t>Suspensions?</a:t>
            </a:r>
          </a:p>
          <a:p>
            <a:pPr lvl="1">
              <a:buFont typeface="Arial" charset="0"/>
              <a:buChar char="•"/>
            </a:pPr>
            <a:r>
              <a:rPr lang="en-US" sz="3500" dirty="0"/>
              <a:t>Court involvement</a:t>
            </a:r>
            <a:r>
              <a:rPr lang="en-US" sz="3000" dirty="0"/>
              <a:t>?</a:t>
            </a:r>
          </a:p>
          <a:p>
            <a:endParaRPr lang="en-US" dirty="0"/>
          </a:p>
        </p:txBody>
      </p:sp>
    </p:spTree>
    <p:extLst>
      <p:ext uri="{BB962C8B-B14F-4D97-AF65-F5344CB8AC3E}">
        <p14:creationId xmlns:p14="http://schemas.microsoft.com/office/powerpoint/2010/main" val="2335001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Why Is This Important?</a:t>
            </a:r>
            <a:endParaRPr lang="en-US" dirty="0"/>
          </a:p>
        </p:txBody>
      </p:sp>
      <p:sp>
        <p:nvSpPr>
          <p:cNvPr id="5" name="Content Placeholder 4"/>
          <p:cNvSpPr>
            <a:spLocks noGrp="1"/>
          </p:cNvSpPr>
          <p:nvPr>
            <p:ph idx="1"/>
          </p:nvPr>
        </p:nvSpPr>
        <p:spPr/>
        <p:txBody>
          <a:bodyPr/>
          <a:lstStyle/>
          <a:p>
            <a:r>
              <a:rPr lang="en-US" sz="2800" dirty="0" smtClean="0"/>
              <a:t>We’ve criminalized adolescent behavior</a:t>
            </a:r>
          </a:p>
          <a:p>
            <a:r>
              <a:rPr lang="en-US" sz="2800" dirty="0" smtClean="0"/>
              <a:t>Research on suspensions</a:t>
            </a:r>
          </a:p>
          <a:p>
            <a:r>
              <a:rPr lang="en-US" sz="2800" dirty="0" smtClean="0"/>
              <a:t>Phillippi’s comparison:  one to court and one not</a:t>
            </a:r>
          </a:p>
          <a:p>
            <a:r>
              <a:rPr lang="en-US" sz="2800" dirty="0" smtClean="0"/>
              <a:t>Correlation to gang activity</a:t>
            </a:r>
          </a:p>
          <a:p>
            <a:r>
              <a:rPr lang="en-US" sz="2800" dirty="0" smtClean="0"/>
              <a:t>And yes, the school to prison pipeline</a:t>
            </a:r>
            <a:r>
              <a:rPr lang="en-US" dirty="0"/>
              <a:t/>
            </a:r>
            <a:br>
              <a:rPr lang="en-US" dirty="0"/>
            </a:br>
            <a:endParaRPr lang="en-US" dirty="0"/>
          </a:p>
        </p:txBody>
      </p:sp>
    </p:spTree>
    <p:extLst>
      <p:ext uri="{BB962C8B-B14F-4D97-AF65-F5344CB8AC3E}">
        <p14:creationId xmlns:p14="http://schemas.microsoft.com/office/powerpoint/2010/main" val="2069939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Broad Zero Tolerance Policies on School Campus</a:t>
            </a:r>
            <a:endParaRPr lang="en-US" dirty="0"/>
          </a:p>
        </p:txBody>
      </p:sp>
      <p:graphicFrame>
        <p:nvGraphicFramePr>
          <p:cNvPr id="4" name="Object 7"/>
          <p:cNvGraphicFramePr>
            <a:graphicFrameLocks noGrp="1" noChangeAspect="1"/>
          </p:cNvGraphicFramePr>
          <p:nvPr>
            <p:ph idx="1"/>
          </p:nvPr>
        </p:nvGraphicFramePr>
        <p:xfrm>
          <a:off x="1571625" y="1756569"/>
          <a:ext cx="8753475" cy="4095750"/>
        </p:xfrm>
        <a:graphic>
          <a:graphicData uri="http://schemas.openxmlformats.org/presentationml/2006/ole">
            <mc:AlternateContent xmlns:mc="http://schemas.openxmlformats.org/markup-compatibility/2006">
              <mc:Choice xmlns:v="urn:schemas-microsoft-com:vml" Requires="v">
                <p:oleObj spid="_x0000_s1032" name="Chart" r:id="rId3" imgW="8753388" imgH="4095630" progId="MSGraph.Chart.8">
                  <p:embed followColorScheme="full"/>
                </p:oleObj>
              </mc:Choice>
              <mc:Fallback>
                <p:oleObj name="Chart" r:id="rId3" imgW="8753388" imgH="409563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756569"/>
                        <a:ext cx="87534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36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597795"/>
            <a:ext cx="5181600" cy="3454400"/>
          </a:xfrm>
        </p:spPr>
      </p:pic>
      <p:sp>
        <p:nvSpPr>
          <p:cNvPr id="4" name="Content Placeholder 3"/>
          <p:cNvSpPr>
            <a:spLocks noGrp="1"/>
          </p:cNvSpPr>
          <p:nvPr>
            <p:ph sz="half" idx="1"/>
          </p:nvPr>
        </p:nvSpPr>
        <p:spPr/>
        <p:txBody>
          <a:bodyPr>
            <a:normAutofit/>
          </a:bodyPr>
          <a:lstStyle/>
          <a:p>
            <a:r>
              <a:rPr lang="en-US" sz="2800" dirty="0" smtClean="0"/>
              <a:t>What do you see in Juvenile or Criminal Court involving our under 18’s that shouldn’t be there?</a:t>
            </a:r>
          </a:p>
          <a:p>
            <a:r>
              <a:rPr lang="en-US" sz="2800" dirty="0" smtClean="0"/>
              <a:t>Have you ever asked, “Is there a better way?”</a:t>
            </a:r>
          </a:p>
          <a:p>
            <a:r>
              <a:rPr lang="en-US" sz="2800" dirty="0" smtClean="0"/>
              <a:t>Why is this issue important?</a:t>
            </a:r>
            <a:endParaRPr lang="en-US" sz="2800" dirty="0"/>
          </a:p>
        </p:txBody>
      </p:sp>
    </p:spTree>
    <p:extLst>
      <p:ext uri="{BB962C8B-B14F-4D97-AF65-F5344CB8AC3E}">
        <p14:creationId xmlns:p14="http://schemas.microsoft.com/office/powerpoint/2010/main" val="1870038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Brain Research</a:t>
            </a:r>
            <a:endParaRPr lang="en-US" dirty="0"/>
          </a:p>
        </p:txBody>
      </p:sp>
      <p:sp>
        <p:nvSpPr>
          <p:cNvPr id="3" name="Content Placeholder 2"/>
          <p:cNvSpPr>
            <a:spLocks noGrp="1"/>
          </p:cNvSpPr>
          <p:nvPr>
            <p:ph idx="1"/>
          </p:nvPr>
        </p:nvSpPr>
        <p:spPr/>
        <p:txBody>
          <a:bodyPr/>
          <a:lstStyle/>
          <a:p>
            <a:r>
              <a:rPr lang="en-US" sz="2800" dirty="0"/>
              <a:t>Frontal lobe of brain filters emotion into logical responses is not developed until age 25.</a:t>
            </a:r>
          </a:p>
          <a:p>
            <a:r>
              <a:rPr lang="en-US" sz="2800" dirty="0"/>
              <a:t>Kids are neurologically wired to do stupid things!</a:t>
            </a:r>
          </a:p>
          <a:p>
            <a:r>
              <a:rPr lang="en-US" sz="2800" dirty="0"/>
              <a:t>Kids are still under neurological construction.</a:t>
            </a:r>
          </a:p>
          <a:p>
            <a:r>
              <a:rPr lang="en-US" sz="2800" dirty="0"/>
              <a:t>Kids are being hard-wired and need positive influences such as school.</a:t>
            </a:r>
          </a:p>
          <a:p>
            <a:endParaRPr lang="en-US" dirty="0"/>
          </a:p>
        </p:txBody>
      </p:sp>
    </p:spTree>
    <p:extLst>
      <p:ext uri="{BB962C8B-B14F-4D97-AF65-F5344CB8AC3E}">
        <p14:creationId xmlns:p14="http://schemas.microsoft.com/office/powerpoint/2010/main" val="3338520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Connectedness</a:t>
            </a:r>
            <a:endParaRPr lang="en-US" dirty="0"/>
          </a:p>
        </p:txBody>
      </p:sp>
      <p:sp>
        <p:nvSpPr>
          <p:cNvPr id="3" name="Content Placeholder 2"/>
          <p:cNvSpPr>
            <a:spLocks noGrp="1"/>
          </p:cNvSpPr>
          <p:nvPr>
            <p:ph idx="1"/>
          </p:nvPr>
        </p:nvSpPr>
        <p:spPr/>
        <p:txBody>
          <a:bodyPr/>
          <a:lstStyle/>
          <a:p>
            <a:r>
              <a:rPr lang="en-US" sz="2800" dirty="0"/>
              <a:t>School connectedness is a strong protective factor against delinquency</a:t>
            </a:r>
            <a:r>
              <a:rPr lang="en-US" sz="1400" dirty="0"/>
              <a:t>. </a:t>
            </a:r>
            <a:r>
              <a:rPr lang="en-US" sz="1800" dirty="0"/>
              <a:t>US Surgeon General. (2001). </a:t>
            </a:r>
            <a:r>
              <a:rPr lang="en-US" sz="1800" i="1" dirty="0"/>
              <a:t>Youth Violence: A Report of the Surgeon General.</a:t>
            </a:r>
            <a:endParaRPr lang="en-US" sz="1800" dirty="0"/>
          </a:p>
          <a:p>
            <a:r>
              <a:rPr lang="en-US" sz="2800" dirty="0"/>
              <a:t>School connectedness is linked to lower levels of substance abuse, violence, suicide attempts, pregnancy, &amp; emotional distress</a:t>
            </a:r>
            <a:r>
              <a:rPr lang="en-US" sz="1800" dirty="0"/>
              <a:t>. </a:t>
            </a:r>
            <a:r>
              <a:rPr lang="en-US" sz="1800" i="1" dirty="0"/>
              <a:t> Journal of School Health 72 (4).</a:t>
            </a:r>
          </a:p>
          <a:p>
            <a:r>
              <a:rPr lang="en-US" sz="2800" dirty="0"/>
              <a:t>OSS of elementary &amp; middle school students contributes to drop-out rates</a:t>
            </a:r>
            <a:r>
              <a:rPr lang="en-US" sz="1800" dirty="0"/>
              <a:t>. Predictors of  Suspension &amp; Negative School Outcomes: A Longitudinal Investigation  (2003)</a:t>
            </a:r>
          </a:p>
          <a:p>
            <a:endParaRPr lang="en-US" sz="1800" dirty="0"/>
          </a:p>
        </p:txBody>
      </p:sp>
    </p:spTree>
    <p:extLst>
      <p:ext uri="{BB962C8B-B14F-4D97-AF65-F5344CB8AC3E}">
        <p14:creationId xmlns:p14="http://schemas.microsoft.com/office/powerpoint/2010/main" val="1836683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normAutofit/>
          </a:bodyPr>
          <a:lstStyle/>
          <a:p>
            <a:r>
              <a:rPr lang="en-US" sz="2800" dirty="0" smtClean="0"/>
              <a:t>Research shows a strong link between court referrals and dropout rates</a:t>
            </a:r>
          </a:p>
          <a:p>
            <a:r>
              <a:rPr lang="en-US" sz="2800" dirty="0" smtClean="0"/>
              <a:t>Student arrested in high school is twice as likely to drop out</a:t>
            </a:r>
          </a:p>
          <a:p>
            <a:r>
              <a:rPr lang="en-US" sz="2800" dirty="0" smtClean="0"/>
              <a:t>Student who appears in court during high school is four times as likely to drop out</a:t>
            </a:r>
          </a:p>
          <a:p>
            <a:endParaRPr lang="en-US" sz="2800" dirty="0"/>
          </a:p>
          <a:p>
            <a:pPr marL="0" indent="0">
              <a:buNone/>
            </a:pPr>
            <a:r>
              <a:rPr lang="en-US" sz="1800" dirty="0"/>
              <a:t>Sweeten, Gary, Who Will Graduate? Disruption of High School Education by Arrest and Court Involvement. 24.4, Justice Quarterly, 462-480 (December 2006</a:t>
            </a:r>
          </a:p>
        </p:txBody>
      </p:sp>
    </p:spTree>
    <p:extLst>
      <p:ext uri="{BB962C8B-B14F-4D97-AF65-F5344CB8AC3E}">
        <p14:creationId xmlns:p14="http://schemas.microsoft.com/office/powerpoint/2010/main" val="524565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Solution</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3044" y="1245476"/>
            <a:ext cx="6998969" cy="476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475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Hanover County Journey</a:t>
            </a:r>
            <a:endParaRPr lang="en-US" dirty="0"/>
          </a:p>
        </p:txBody>
      </p:sp>
      <p:sp>
        <p:nvSpPr>
          <p:cNvPr id="3" name="Content Placeholder 2"/>
          <p:cNvSpPr>
            <a:spLocks noGrp="1"/>
          </p:cNvSpPr>
          <p:nvPr>
            <p:ph idx="1"/>
          </p:nvPr>
        </p:nvSpPr>
        <p:spPr/>
        <p:txBody>
          <a:bodyPr/>
          <a:lstStyle/>
          <a:p>
            <a:r>
              <a:rPr lang="en-US" sz="2800" dirty="0"/>
              <a:t>Judge Teske and me</a:t>
            </a:r>
          </a:p>
          <a:p>
            <a:r>
              <a:rPr lang="en-US" sz="2800" dirty="0"/>
              <a:t>My superintendent and me</a:t>
            </a:r>
          </a:p>
          <a:p>
            <a:r>
              <a:rPr lang="en-US" sz="2800" dirty="0"/>
              <a:t>Assemble the team</a:t>
            </a:r>
          </a:p>
          <a:p>
            <a:r>
              <a:rPr lang="en-US" sz="2800" dirty="0"/>
              <a:t>Strategic planning day</a:t>
            </a:r>
          </a:p>
          <a:p>
            <a:r>
              <a:rPr lang="en-US" sz="2800" dirty="0"/>
              <a:t>The search for the “why”</a:t>
            </a:r>
          </a:p>
          <a:p>
            <a:r>
              <a:rPr lang="en-US" sz="2800" dirty="0"/>
              <a:t>18 months of discussions</a:t>
            </a:r>
          </a:p>
          <a:p>
            <a:r>
              <a:rPr lang="en-US" sz="2800" dirty="0"/>
              <a:t>Data review: where did we start?</a:t>
            </a:r>
          </a:p>
          <a:p>
            <a:endParaRPr lang="en-US" dirty="0"/>
          </a:p>
        </p:txBody>
      </p:sp>
    </p:spTree>
    <p:extLst>
      <p:ext uri="{BB962C8B-B14F-4D97-AF65-F5344CB8AC3E}">
        <p14:creationId xmlns:p14="http://schemas.microsoft.com/office/powerpoint/2010/main" val="899413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Agreed</a:t>
            </a:r>
            <a:endParaRPr lang="en-US" dirty="0"/>
          </a:p>
        </p:txBody>
      </p:sp>
      <p:sp>
        <p:nvSpPr>
          <p:cNvPr id="3" name="Content Placeholder 2"/>
          <p:cNvSpPr>
            <a:spLocks noGrp="1"/>
          </p:cNvSpPr>
          <p:nvPr>
            <p:ph idx="1"/>
          </p:nvPr>
        </p:nvSpPr>
        <p:spPr/>
        <p:txBody>
          <a:bodyPr/>
          <a:lstStyle/>
          <a:p>
            <a:pPr>
              <a:buFont typeface="Arial" charset="0"/>
              <a:buChar char="•"/>
            </a:pPr>
            <a:r>
              <a:rPr lang="en-US" sz="2800" dirty="0"/>
              <a:t>Purposes</a:t>
            </a:r>
          </a:p>
          <a:p>
            <a:pPr>
              <a:buFont typeface="Arial" charset="0"/>
              <a:buChar char="•"/>
            </a:pPr>
            <a:r>
              <a:rPr lang="en-US" sz="2800" dirty="0"/>
              <a:t>Discipline factors</a:t>
            </a:r>
          </a:p>
          <a:p>
            <a:pPr>
              <a:buFont typeface="Arial" charset="0"/>
              <a:buChar char="•"/>
            </a:pPr>
            <a:r>
              <a:rPr lang="en-US" sz="2800" dirty="0"/>
              <a:t>Focused acts</a:t>
            </a:r>
          </a:p>
          <a:p>
            <a:pPr>
              <a:buFont typeface="Arial" charset="0"/>
              <a:buChar char="•"/>
            </a:pPr>
            <a:r>
              <a:rPr lang="en-US" sz="2800" dirty="0"/>
              <a:t>Graduated response to misconduct </a:t>
            </a:r>
          </a:p>
          <a:p>
            <a:pPr>
              <a:buFont typeface="Arial" charset="0"/>
              <a:buChar char="•"/>
            </a:pPr>
            <a:r>
              <a:rPr lang="en-US" sz="2800" dirty="0"/>
              <a:t>(PBIS model)</a:t>
            </a:r>
          </a:p>
          <a:p>
            <a:pPr>
              <a:buFont typeface="Arial" charset="0"/>
              <a:buChar char="•"/>
            </a:pPr>
            <a:r>
              <a:rPr lang="en-US" sz="2800" dirty="0"/>
              <a:t>It was important to keep kids in school, out of court and off the street</a:t>
            </a:r>
          </a:p>
          <a:p>
            <a:endParaRPr lang="en-US" dirty="0"/>
          </a:p>
        </p:txBody>
      </p:sp>
    </p:spTree>
    <p:extLst>
      <p:ext uri="{BB962C8B-B14F-4D97-AF65-F5344CB8AC3E}">
        <p14:creationId xmlns:p14="http://schemas.microsoft.com/office/powerpoint/2010/main" val="1954467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Team</a:t>
            </a:r>
            <a:endParaRPr lang="en-US" dirty="0"/>
          </a:p>
        </p:txBody>
      </p:sp>
      <p:sp>
        <p:nvSpPr>
          <p:cNvPr id="5" name="Content Placeholder 4"/>
          <p:cNvSpPr>
            <a:spLocks noGrp="1"/>
          </p:cNvSpPr>
          <p:nvPr>
            <p:ph sz="half" idx="1"/>
          </p:nvPr>
        </p:nvSpPr>
        <p:spPr/>
        <p:txBody>
          <a:bodyPr>
            <a:normAutofit fontScale="92500" lnSpcReduction="10000"/>
          </a:bodyPr>
          <a:lstStyle/>
          <a:p>
            <a:r>
              <a:rPr lang="en-US" sz="2400" dirty="0"/>
              <a:t>Chair, Board of Education</a:t>
            </a:r>
          </a:p>
          <a:p>
            <a:r>
              <a:rPr lang="en-US" sz="2400" dirty="0"/>
              <a:t>Superintendent of Schools</a:t>
            </a:r>
          </a:p>
          <a:p>
            <a:r>
              <a:rPr lang="en-US" sz="2400" dirty="0"/>
              <a:t>Deputy Superintendent</a:t>
            </a:r>
          </a:p>
          <a:p>
            <a:r>
              <a:rPr lang="en-US" sz="2400" dirty="0"/>
              <a:t>Student Support Services</a:t>
            </a:r>
          </a:p>
          <a:p>
            <a:r>
              <a:rPr lang="en-US" sz="2400" dirty="0"/>
              <a:t>Behavioral Specialist</a:t>
            </a:r>
          </a:p>
          <a:p>
            <a:r>
              <a:rPr lang="en-US" sz="2400" dirty="0"/>
              <a:t>School Safety Lead</a:t>
            </a:r>
          </a:p>
          <a:p>
            <a:r>
              <a:rPr lang="en-US" sz="2400" dirty="0"/>
              <a:t>Principal</a:t>
            </a:r>
          </a:p>
          <a:p>
            <a:r>
              <a:rPr lang="en-US" sz="2400" dirty="0"/>
              <a:t>Chief District Court Judge</a:t>
            </a:r>
          </a:p>
          <a:p>
            <a:r>
              <a:rPr lang="en-US" sz="2400" dirty="0"/>
              <a:t>District Attorney</a:t>
            </a:r>
          </a:p>
          <a:p>
            <a:r>
              <a:rPr lang="en-US" sz="2400" dirty="0"/>
              <a:t>Sheriff</a:t>
            </a:r>
          </a:p>
          <a:p>
            <a:pPr marL="0" indent="0">
              <a:buNone/>
            </a:pPr>
            <a:endParaRPr lang="en-US" dirty="0"/>
          </a:p>
        </p:txBody>
      </p:sp>
      <p:sp>
        <p:nvSpPr>
          <p:cNvPr id="6" name="Content Placeholder 5"/>
          <p:cNvSpPr>
            <a:spLocks noGrp="1"/>
          </p:cNvSpPr>
          <p:nvPr>
            <p:ph sz="half" idx="2"/>
          </p:nvPr>
        </p:nvSpPr>
        <p:spPr/>
        <p:txBody>
          <a:bodyPr>
            <a:normAutofit fontScale="92500" lnSpcReduction="10000"/>
          </a:bodyPr>
          <a:lstStyle/>
          <a:p>
            <a:r>
              <a:rPr lang="en-US" sz="2000" dirty="0"/>
              <a:t>SRO Supervisor</a:t>
            </a:r>
          </a:p>
          <a:p>
            <a:r>
              <a:rPr lang="en-US" sz="2000" dirty="0"/>
              <a:t>Chief of Police</a:t>
            </a:r>
          </a:p>
          <a:p>
            <a:r>
              <a:rPr lang="en-US" sz="2000" dirty="0"/>
              <a:t>Probation</a:t>
            </a:r>
          </a:p>
          <a:p>
            <a:r>
              <a:rPr lang="en-US" sz="2000" dirty="0"/>
              <a:t>Public Defender</a:t>
            </a:r>
          </a:p>
          <a:p>
            <a:r>
              <a:rPr lang="en-US" sz="2000" dirty="0"/>
              <a:t>Juvenile Services</a:t>
            </a:r>
          </a:p>
          <a:p>
            <a:r>
              <a:rPr lang="en-US" sz="2000" dirty="0"/>
              <a:t>Dept. of Social Services</a:t>
            </a:r>
          </a:p>
          <a:p>
            <a:r>
              <a:rPr lang="en-US" sz="2000" dirty="0"/>
              <a:t>Mental Health</a:t>
            </a:r>
          </a:p>
          <a:p>
            <a:r>
              <a:rPr lang="en-US" sz="2000" dirty="0"/>
              <a:t>Clergy</a:t>
            </a:r>
          </a:p>
          <a:p>
            <a:r>
              <a:rPr lang="en-US" sz="2000" dirty="0"/>
              <a:t>Parents</a:t>
            </a:r>
          </a:p>
          <a:p>
            <a:r>
              <a:rPr lang="en-US" sz="2000" dirty="0"/>
              <a:t>Professor of Education</a:t>
            </a:r>
          </a:p>
          <a:p>
            <a:r>
              <a:rPr lang="en-US" sz="2000" dirty="0"/>
              <a:t>Community Justice Services</a:t>
            </a:r>
          </a:p>
          <a:p>
            <a:endParaRPr lang="en-US" dirty="0"/>
          </a:p>
        </p:txBody>
      </p:sp>
    </p:spTree>
    <p:extLst>
      <p:ext uri="{BB962C8B-B14F-4D97-AF65-F5344CB8AC3E}">
        <p14:creationId xmlns:p14="http://schemas.microsoft.com/office/powerpoint/2010/main" val="1562487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Team</a:t>
            </a:r>
            <a:endParaRPr lang="en-US" dirty="0"/>
          </a:p>
        </p:txBody>
      </p:sp>
      <p:sp>
        <p:nvSpPr>
          <p:cNvPr id="5" name="Content Placeholder 4"/>
          <p:cNvSpPr>
            <a:spLocks noGrp="1"/>
          </p:cNvSpPr>
          <p:nvPr>
            <p:ph idx="1"/>
          </p:nvPr>
        </p:nvSpPr>
        <p:spPr/>
        <p:txBody>
          <a:bodyPr/>
          <a:lstStyle/>
          <a:p>
            <a:r>
              <a:rPr lang="en-US" sz="3600" dirty="0" smtClean="0"/>
              <a:t>Who </a:t>
            </a:r>
            <a:r>
              <a:rPr lang="en-US" sz="3600" dirty="0"/>
              <a:t>should we have included?</a:t>
            </a:r>
          </a:p>
          <a:p>
            <a:endParaRPr lang="en-US" sz="3600" dirty="0"/>
          </a:p>
          <a:p>
            <a:r>
              <a:rPr lang="en-US" sz="3600" dirty="0"/>
              <a:t>Who else/different do you need?</a:t>
            </a:r>
          </a:p>
          <a:p>
            <a:pPr lvl="1">
              <a:buFont typeface="Arial" charset="0"/>
              <a:buChar char="•"/>
            </a:pPr>
            <a:r>
              <a:rPr lang="en-US" sz="3400" dirty="0"/>
              <a:t>What is “the why”?</a:t>
            </a:r>
          </a:p>
          <a:p>
            <a:pPr lvl="1">
              <a:buFont typeface="Arial" charset="0"/>
              <a:buChar char="•"/>
            </a:pPr>
            <a:r>
              <a:rPr lang="en-US" sz="3400" dirty="0"/>
              <a:t>Whose work intersects the why?</a:t>
            </a:r>
          </a:p>
          <a:p>
            <a:pPr lvl="1">
              <a:buFont typeface="Arial" charset="0"/>
              <a:buChar char="•"/>
            </a:pPr>
            <a:r>
              <a:rPr lang="en-US" sz="3400" dirty="0"/>
              <a:t>Decision </a:t>
            </a:r>
            <a:r>
              <a:rPr lang="en-US" sz="3400" dirty="0" smtClean="0"/>
              <a:t>makers</a:t>
            </a:r>
          </a:p>
          <a:p>
            <a:pPr lvl="1">
              <a:buFont typeface="Arial" charset="0"/>
              <a:buChar char="•"/>
            </a:pPr>
            <a:r>
              <a:rPr lang="en-US" sz="3400" dirty="0" smtClean="0"/>
              <a:t>More tomorrow</a:t>
            </a:r>
            <a:endParaRPr lang="en-US" sz="3400" dirty="0"/>
          </a:p>
          <a:p>
            <a:endParaRPr lang="en-US" dirty="0"/>
          </a:p>
        </p:txBody>
      </p:sp>
    </p:spTree>
    <p:extLst>
      <p:ext uri="{BB962C8B-B14F-4D97-AF65-F5344CB8AC3E}">
        <p14:creationId xmlns:p14="http://schemas.microsoft.com/office/powerpoint/2010/main" val="3772334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a:t>
            </a:r>
            <a:endParaRPr lang="en-US" dirty="0"/>
          </a:p>
        </p:txBody>
      </p:sp>
      <p:sp>
        <p:nvSpPr>
          <p:cNvPr id="3" name="Content Placeholder 2"/>
          <p:cNvSpPr>
            <a:spLocks noGrp="1"/>
          </p:cNvSpPr>
          <p:nvPr>
            <p:ph idx="1"/>
          </p:nvPr>
        </p:nvSpPr>
        <p:spPr/>
        <p:txBody>
          <a:bodyPr/>
          <a:lstStyle/>
          <a:p>
            <a:pPr marL="0" indent="0">
              <a:buNone/>
            </a:pPr>
            <a:r>
              <a:rPr lang="en-US" sz="2000" dirty="0">
                <a:latin typeface="Calibri" panose="020F0502020204030204" pitchFamily="34" charset="0"/>
                <a:ea typeface="Times New Roman" panose="02020603050405020304" pitchFamily="18" charset="0"/>
              </a:rPr>
              <a:t>Schools and law enforcement </a:t>
            </a:r>
            <a:r>
              <a:rPr lang="en-US" sz="2000" b="1" dirty="0">
                <a:latin typeface="Calibri" panose="020F0502020204030204" pitchFamily="34" charset="0"/>
                <a:ea typeface="Times New Roman" panose="02020603050405020304" pitchFamily="18" charset="0"/>
              </a:rPr>
              <a:t>share responsibility </a:t>
            </a:r>
            <a:r>
              <a:rPr lang="en-US" sz="2000" dirty="0">
                <a:latin typeface="Calibri" panose="020F0502020204030204" pitchFamily="34" charset="0"/>
                <a:ea typeface="Times New Roman" panose="02020603050405020304" pitchFamily="18" charset="0"/>
              </a:rPr>
              <a:t>for school safety and must work together with </a:t>
            </a:r>
            <a:r>
              <a:rPr lang="en-US" sz="2000" b="1" dirty="0">
                <a:latin typeface="Calibri" panose="020F0502020204030204" pitchFamily="34" charset="0"/>
                <a:ea typeface="Times New Roman" panose="02020603050405020304" pitchFamily="18" charset="0"/>
              </a:rPr>
              <a:t>complimentary policies </a:t>
            </a:r>
            <a:r>
              <a:rPr lang="en-US" sz="2000" dirty="0">
                <a:latin typeface="Calibri" panose="020F0502020204030204" pitchFamily="34" charset="0"/>
                <a:ea typeface="Times New Roman" panose="02020603050405020304" pitchFamily="18" charset="0"/>
              </a:rPr>
              <a:t>and procedures with the </a:t>
            </a:r>
            <a:r>
              <a:rPr lang="en-US" sz="2000" b="1" dirty="0">
                <a:latin typeface="Calibri" panose="020F0502020204030204" pitchFamily="34" charset="0"/>
                <a:ea typeface="Times New Roman" panose="02020603050405020304" pitchFamily="18" charset="0"/>
              </a:rPr>
              <a:t>goal of a safe learning environment for everyone</a:t>
            </a:r>
            <a:r>
              <a:rPr lang="en-US" sz="2000" dirty="0">
                <a:latin typeface="Calibri" panose="020F0502020204030204" pitchFamily="34" charset="0"/>
                <a:ea typeface="Times New Roman" panose="02020603050405020304" pitchFamily="18" charset="0"/>
              </a:rPr>
              <a:t>.  This document expresses the agreement of the parties for responding </a:t>
            </a:r>
            <a:r>
              <a:rPr lang="en-US" sz="2000" b="1" dirty="0">
                <a:latin typeface="Calibri" panose="020F0502020204030204" pitchFamily="34" charset="0"/>
                <a:ea typeface="Times New Roman" panose="02020603050405020304" pitchFamily="18" charset="0"/>
              </a:rPr>
              <a:t>to non-emergency school disruptions</a:t>
            </a:r>
            <a:r>
              <a:rPr lang="en-US" sz="2000" dirty="0">
                <a:latin typeface="Calibri" panose="020F0502020204030204" pitchFamily="34" charset="0"/>
                <a:ea typeface="Times New Roman" panose="02020603050405020304" pitchFamily="18" charset="0"/>
              </a:rPr>
              <a:t>.  </a:t>
            </a:r>
          </a:p>
          <a:p>
            <a:pPr marL="0" indent="0">
              <a:buNone/>
            </a:pPr>
            <a:r>
              <a:rPr lang="en-US" sz="2000" dirty="0">
                <a:latin typeface="Calibri" panose="020F0502020204030204" pitchFamily="34" charset="0"/>
                <a:ea typeface="Times New Roman" panose="02020603050405020304" pitchFamily="18" charset="0"/>
              </a:rPr>
              <a:t>It strives to ensure </a:t>
            </a:r>
            <a:r>
              <a:rPr lang="en-US" sz="2000" b="1" dirty="0">
                <a:latin typeface="Calibri" panose="020F0502020204030204" pitchFamily="34" charset="0"/>
                <a:ea typeface="Times New Roman" panose="02020603050405020304" pitchFamily="18" charset="0"/>
              </a:rPr>
              <a:t>a consistent response </a:t>
            </a:r>
            <a:r>
              <a:rPr lang="en-US" sz="2000" dirty="0">
                <a:latin typeface="Calibri" panose="020F0502020204030204" pitchFamily="34" charset="0"/>
                <a:ea typeface="Times New Roman" panose="02020603050405020304" pitchFamily="18" charset="0"/>
              </a:rPr>
              <a:t>to incidents of student misbehavior</a:t>
            </a:r>
            <a:r>
              <a:rPr lang="en-US" sz="2000" b="1" dirty="0">
                <a:latin typeface="Calibri" panose="020F0502020204030204" pitchFamily="34" charset="0"/>
                <a:ea typeface="Times New Roman" panose="02020603050405020304" pitchFamily="18" charset="0"/>
              </a:rPr>
              <a:t>, clarify the role of law enforcement in school disciplinary matters</a:t>
            </a:r>
            <a:r>
              <a:rPr lang="en-US" sz="2000" dirty="0">
                <a:latin typeface="Calibri" panose="020F0502020204030204" pitchFamily="34" charset="0"/>
                <a:ea typeface="Times New Roman" panose="02020603050405020304" pitchFamily="18" charset="0"/>
              </a:rPr>
              <a:t>, efficiently utilize alternative support services </a:t>
            </a:r>
            <a:r>
              <a:rPr lang="en-US" sz="2000" b="1" dirty="0">
                <a:latin typeface="Calibri" panose="020F0502020204030204" pitchFamily="34" charset="0"/>
                <a:ea typeface="Times New Roman" panose="02020603050405020304" pitchFamily="18" charset="0"/>
              </a:rPr>
              <a:t>and reduce involvement of law enforcement and court agencies for minor misconduct at school and school-related events.</a:t>
            </a:r>
            <a:r>
              <a:rPr lang="en-US" sz="2000" dirty="0">
                <a:latin typeface="Calibri" panose="020F0502020204030204" pitchFamily="34" charset="0"/>
                <a:ea typeface="Times New Roman" panose="02020603050405020304" pitchFamily="18" charset="0"/>
              </a:rPr>
              <a:t> </a:t>
            </a:r>
          </a:p>
          <a:p>
            <a:pPr marL="0" indent="0">
              <a:buNone/>
            </a:pPr>
            <a:r>
              <a:rPr lang="en-US" sz="2000" dirty="0">
                <a:latin typeface="Calibri" panose="020F0502020204030204" pitchFamily="34" charset="0"/>
                <a:ea typeface="Times New Roman" panose="02020603050405020304" pitchFamily="18" charset="0"/>
              </a:rPr>
              <a:t> While this Agreement deals with the response to non-emergency school disruptions, the parties hereto also acknowledge the importance of cooperation between school officials and law enforcement in response to emergency and safety issues.</a:t>
            </a:r>
            <a:endParaRPr lang="en-US" sz="20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31768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 To truly address behavior </a:t>
            </a:r>
          </a:p>
          <a:p>
            <a:pPr marL="0" indent="0" algn="ctr">
              <a:buNone/>
            </a:pPr>
            <a:r>
              <a:rPr lang="en-US" sz="3600" dirty="0"/>
              <a:t>when and where it happens</a:t>
            </a:r>
          </a:p>
          <a:p>
            <a:pPr algn="ctr"/>
            <a:endParaRPr lang="en-US" sz="3600" dirty="0"/>
          </a:p>
          <a:p>
            <a:pPr marL="0" indent="0" algn="ctr">
              <a:buNone/>
            </a:pPr>
            <a:r>
              <a:rPr lang="en-US" sz="3600" dirty="0"/>
              <a:t>Instead of pushing the behavior </a:t>
            </a:r>
          </a:p>
          <a:p>
            <a:pPr marL="0" indent="0" algn="ctr">
              <a:buNone/>
            </a:pPr>
            <a:r>
              <a:rPr lang="en-US" sz="3600" dirty="0"/>
              <a:t>out of school and never actually addressing it</a:t>
            </a:r>
          </a:p>
          <a:p>
            <a:pPr marL="0" indent="0" algn="ctr">
              <a:buNone/>
            </a:pPr>
            <a:endParaRPr lang="en-US" sz="2800" dirty="0"/>
          </a:p>
        </p:txBody>
      </p:sp>
    </p:spTree>
    <p:extLst>
      <p:ext uri="{BB962C8B-B14F-4D97-AF65-F5344CB8AC3E}">
        <p14:creationId xmlns:p14="http://schemas.microsoft.com/office/powerpoint/2010/main" val="377167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CHIEF DISTRICT COURT JUDGE AS COMMUNITY CONVENER</a:t>
            </a:r>
            <a:endParaRPr lang="en-US" dirty="0"/>
          </a:p>
        </p:txBody>
      </p:sp>
      <p:sp>
        <p:nvSpPr>
          <p:cNvPr id="5" name="Content Placeholder 4"/>
          <p:cNvSpPr>
            <a:spLocks noGrp="1"/>
          </p:cNvSpPr>
          <p:nvPr>
            <p:ph idx="1"/>
          </p:nvPr>
        </p:nvSpPr>
        <p:spPr/>
        <p:txBody>
          <a:bodyPr/>
          <a:lstStyle/>
          <a:p>
            <a:r>
              <a:rPr lang="en-US" sz="2800" dirty="0" smtClean="0"/>
              <a:t>Big picture:  what’s happening in your community?</a:t>
            </a:r>
          </a:p>
          <a:p>
            <a:endParaRPr lang="en-US" sz="2800" dirty="0"/>
          </a:p>
          <a:p>
            <a:r>
              <a:rPr lang="en-US" sz="2800" dirty="0" smtClean="0"/>
              <a:t>Silos:  your experience?</a:t>
            </a:r>
          </a:p>
          <a:p>
            <a:endParaRPr lang="en-US" sz="2800" dirty="0"/>
          </a:p>
          <a:p>
            <a:r>
              <a:rPr lang="en-US" sz="2800" dirty="0" smtClean="0"/>
              <a:t>How do you see yourself?</a:t>
            </a:r>
            <a:r>
              <a:rPr lang="en-US" dirty="0"/>
              <a:t/>
            </a:r>
            <a:br>
              <a:rPr lang="en-US" dirty="0"/>
            </a:br>
            <a:endParaRPr lang="en-US" dirty="0"/>
          </a:p>
        </p:txBody>
      </p:sp>
    </p:spTree>
    <p:extLst>
      <p:ext uri="{BB962C8B-B14F-4D97-AF65-F5344CB8AC3E}">
        <p14:creationId xmlns:p14="http://schemas.microsoft.com/office/powerpoint/2010/main" val="642070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To return to an approach of discipline (to teach)</a:t>
            </a:r>
          </a:p>
          <a:p>
            <a:pPr marL="0" indent="0" algn="ctr">
              <a:buNone/>
            </a:pPr>
            <a:endParaRPr lang="en-US" sz="3600" dirty="0"/>
          </a:p>
          <a:p>
            <a:pPr marL="0" indent="0" algn="ctr">
              <a:buNone/>
            </a:pPr>
            <a:r>
              <a:rPr lang="en-US" sz="3600" dirty="0"/>
              <a:t>as opposed to punishment</a:t>
            </a:r>
          </a:p>
          <a:p>
            <a:pPr marL="0" indent="0" algn="ctr">
              <a:buNone/>
            </a:pPr>
            <a:endParaRPr lang="en-US" sz="3600" dirty="0"/>
          </a:p>
        </p:txBody>
      </p:sp>
    </p:spTree>
    <p:extLst>
      <p:ext uri="{BB962C8B-B14F-4D97-AF65-F5344CB8AC3E}">
        <p14:creationId xmlns:p14="http://schemas.microsoft.com/office/powerpoint/2010/main" val="1390912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the Agreement</a:t>
            </a:r>
            <a:endParaRPr lang="en-US" dirty="0"/>
          </a:p>
        </p:txBody>
      </p:sp>
      <p:sp>
        <p:nvSpPr>
          <p:cNvPr id="3" name="Content Placeholder 2"/>
          <p:cNvSpPr>
            <a:spLocks noGrp="1"/>
          </p:cNvSpPr>
          <p:nvPr>
            <p:ph idx="1"/>
          </p:nvPr>
        </p:nvSpPr>
        <p:spPr/>
        <p:txBody>
          <a:bodyPr>
            <a:normAutofit/>
          </a:bodyPr>
          <a:lstStyle/>
          <a:p>
            <a:r>
              <a:rPr lang="en-US" sz="2800" dirty="0"/>
              <a:t>The vast majority of student misconduct can be best addressed through </a:t>
            </a:r>
            <a:r>
              <a:rPr lang="en-US" sz="2800" b="1" dirty="0"/>
              <a:t>classroom, in-school, family and community strategies </a:t>
            </a:r>
            <a:r>
              <a:rPr lang="en-US" sz="2800" dirty="0"/>
              <a:t>and maintaining a </a:t>
            </a:r>
            <a:r>
              <a:rPr lang="en-US" sz="2800" b="1" dirty="0"/>
              <a:t>positive climate </a:t>
            </a:r>
            <a:r>
              <a:rPr lang="en-US" sz="2800" dirty="0"/>
              <a:t>within schools rather than by involvement of the justice community.</a:t>
            </a:r>
          </a:p>
          <a:p>
            <a:endParaRPr lang="en-US" sz="2800" dirty="0"/>
          </a:p>
          <a:p>
            <a:pPr lvl="0"/>
            <a:r>
              <a:rPr lang="en-US" sz="2800" dirty="0"/>
              <a:t>The response to school disruptions should </a:t>
            </a:r>
            <a:r>
              <a:rPr lang="en-US" sz="2800" b="1" dirty="0"/>
              <a:t>be reasonable, consistent and fair </a:t>
            </a:r>
            <a:r>
              <a:rPr lang="en-US" sz="2800" dirty="0"/>
              <a:t>with appropriate consideration of </a:t>
            </a:r>
            <a:r>
              <a:rPr lang="en-US" sz="2800" b="1" dirty="0"/>
              <a:t>relevant factors </a:t>
            </a:r>
            <a:r>
              <a:rPr lang="en-US" sz="2800" dirty="0"/>
              <a:t>such as </a:t>
            </a:r>
            <a:r>
              <a:rPr lang="en-US" sz="2800" b="1" dirty="0"/>
              <a:t>the age of the student, the nature and severity of the incident and the impact of the conduct on the learning environment. </a:t>
            </a:r>
          </a:p>
          <a:p>
            <a:endParaRPr lang="en-US" sz="2800" dirty="0"/>
          </a:p>
        </p:txBody>
      </p:sp>
    </p:spTree>
    <p:extLst>
      <p:ext uri="{BB962C8B-B14F-4D97-AF65-F5344CB8AC3E}">
        <p14:creationId xmlns:p14="http://schemas.microsoft.com/office/powerpoint/2010/main" val="2366921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the Agreement</a:t>
            </a:r>
            <a:endParaRPr lang="en-US" dirty="0"/>
          </a:p>
        </p:txBody>
      </p:sp>
      <p:sp>
        <p:nvSpPr>
          <p:cNvPr id="3" name="Content Placeholder 2"/>
          <p:cNvSpPr>
            <a:spLocks noGrp="1"/>
          </p:cNvSpPr>
          <p:nvPr>
            <p:ph idx="1"/>
          </p:nvPr>
        </p:nvSpPr>
        <p:spPr/>
        <p:txBody>
          <a:bodyPr>
            <a:normAutofit lnSpcReduction="10000"/>
          </a:bodyPr>
          <a:lstStyle/>
          <a:p>
            <a:pPr lvl="0"/>
            <a:r>
              <a:rPr lang="en-US" sz="2800" dirty="0"/>
              <a:t>Students should be held </a:t>
            </a:r>
            <a:r>
              <a:rPr lang="en-US" sz="2800" b="1" dirty="0"/>
              <a:t>accountable</a:t>
            </a:r>
            <a:r>
              <a:rPr lang="en-US" sz="2800" dirty="0"/>
              <a:t> for their actions.   When appropriate, a </a:t>
            </a:r>
            <a:r>
              <a:rPr lang="en-US" sz="2800" b="1" dirty="0"/>
              <a:t>graduated response </a:t>
            </a:r>
            <a:r>
              <a:rPr lang="en-US" sz="2800" dirty="0"/>
              <a:t>to minor misconduct that provides a continuum of services and increasingly more severe sanctions for continued misbehavior should be used.</a:t>
            </a:r>
          </a:p>
          <a:p>
            <a:pPr lvl="0"/>
            <a:endParaRPr lang="en-US" sz="2800" dirty="0"/>
          </a:p>
          <a:p>
            <a:pPr lvl="0"/>
            <a:r>
              <a:rPr lang="en-US" sz="2800" dirty="0"/>
              <a:t>Disruptive students, who do not commit more serious offenses, should </a:t>
            </a:r>
            <a:r>
              <a:rPr lang="en-US" sz="2800" b="1" dirty="0"/>
              <a:t>receive appropriate redirection and support from in-school and community resources</a:t>
            </a:r>
            <a:r>
              <a:rPr lang="en-US" sz="2800" dirty="0"/>
              <a:t> prior to the consideration of the involvement of the law enforcement, or referral to court.  This does not excuse compliance with mandatory reporting laws and policies.</a:t>
            </a:r>
          </a:p>
          <a:p>
            <a:endParaRPr lang="en-US" sz="2800" dirty="0"/>
          </a:p>
        </p:txBody>
      </p:sp>
    </p:spTree>
    <p:extLst>
      <p:ext uri="{BB962C8B-B14F-4D97-AF65-F5344CB8AC3E}">
        <p14:creationId xmlns:p14="http://schemas.microsoft.com/office/powerpoint/2010/main" val="1552674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Factors</a:t>
            </a:r>
            <a:endParaRPr lang="en-US" dirty="0"/>
          </a:p>
        </p:txBody>
      </p:sp>
      <p:sp>
        <p:nvSpPr>
          <p:cNvPr id="3" name="Content Placeholder 2"/>
          <p:cNvSpPr>
            <a:spLocks noGrp="1"/>
          </p:cNvSpPr>
          <p:nvPr>
            <p:ph idx="1"/>
          </p:nvPr>
        </p:nvSpPr>
        <p:spPr/>
        <p:txBody>
          <a:bodyPr/>
          <a:lstStyle/>
          <a:p>
            <a:r>
              <a:rPr lang="en-US" sz="2400" dirty="0"/>
              <a:t>Age, health, risks, needs and disability or special education status of student</a:t>
            </a:r>
          </a:p>
          <a:p>
            <a:r>
              <a:rPr lang="en-US" sz="2400" dirty="0"/>
              <a:t>Intent, context, prior conduct and record of behavior</a:t>
            </a:r>
          </a:p>
          <a:p>
            <a:r>
              <a:rPr lang="en-US" sz="2400" dirty="0"/>
              <a:t>Previous interventions </a:t>
            </a:r>
          </a:p>
          <a:p>
            <a:r>
              <a:rPr lang="en-US" sz="2400" dirty="0"/>
              <a:t>Student’s willingness to repair harm</a:t>
            </a:r>
          </a:p>
          <a:p>
            <a:r>
              <a:rPr lang="en-US" sz="2400" dirty="0"/>
              <a:t>Parents’ willingness to address issues</a:t>
            </a:r>
          </a:p>
          <a:p>
            <a:r>
              <a:rPr lang="en-US" sz="2400" dirty="0"/>
              <a:t>Seriousness of incident and degree of harm</a:t>
            </a:r>
          </a:p>
          <a:p>
            <a:r>
              <a:rPr lang="en-US" sz="2400" dirty="0"/>
              <a:t>Effect on the educational environment by student’s continued presence in school</a:t>
            </a:r>
          </a:p>
          <a:p>
            <a:endParaRPr lang="en-US" dirty="0"/>
          </a:p>
        </p:txBody>
      </p:sp>
    </p:spTree>
    <p:extLst>
      <p:ext uri="{BB962C8B-B14F-4D97-AF65-F5344CB8AC3E}">
        <p14:creationId xmlns:p14="http://schemas.microsoft.com/office/powerpoint/2010/main" val="1986266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Acts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a:t>Affray</a:t>
            </a:r>
          </a:p>
          <a:p>
            <a:r>
              <a:rPr lang="en-US" sz="2600" dirty="0"/>
              <a:t>Simple assault</a:t>
            </a:r>
          </a:p>
          <a:p>
            <a:r>
              <a:rPr lang="en-US" sz="2600" dirty="0"/>
              <a:t>Disorderly conduct</a:t>
            </a:r>
          </a:p>
          <a:p>
            <a:r>
              <a:rPr lang="en-US" sz="2600" dirty="0"/>
              <a:t>Misdemeanor larceny</a:t>
            </a:r>
          </a:p>
          <a:p>
            <a:r>
              <a:rPr lang="en-US" sz="2600" dirty="0"/>
              <a:t>Simple possession of marijuana</a:t>
            </a:r>
          </a:p>
          <a:p>
            <a:r>
              <a:rPr lang="en-US" sz="2600" dirty="0"/>
              <a:t>Possession of drug paraphernalia</a:t>
            </a:r>
          </a:p>
          <a:p>
            <a:r>
              <a:rPr lang="en-US" sz="2600" dirty="0"/>
              <a:t>Possession or smoking cigarettes under age</a:t>
            </a:r>
          </a:p>
          <a:p>
            <a:r>
              <a:rPr lang="en-US" sz="2600" dirty="0"/>
              <a:t>Damage to property</a:t>
            </a:r>
          </a:p>
          <a:p>
            <a:r>
              <a:rPr lang="en-US" sz="2600" dirty="0"/>
              <a:t>Possession/use of alcohol</a:t>
            </a:r>
          </a:p>
          <a:p>
            <a:r>
              <a:rPr lang="en-US" sz="2600" dirty="0"/>
              <a:t>Key:  2 in school year before charging</a:t>
            </a:r>
          </a:p>
          <a:p>
            <a:endParaRPr lang="en-US" dirty="0"/>
          </a:p>
        </p:txBody>
      </p:sp>
    </p:spTree>
    <p:extLst>
      <p:ext uri="{BB962C8B-B14F-4D97-AF65-F5344CB8AC3E}">
        <p14:creationId xmlns:p14="http://schemas.microsoft.com/office/powerpoint/2010/main" val="969042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For The Real Work</a:t>
            </a:r>
            <a:endParaRPr lang="en-US" dirty="0"/>
          </a:p>
        </p:txBody>
      </p:sp>
      <p:sp>
        <p:nvSpPr>
          <p:cNvPr id="3" name="Content Placeholder 2"/>
          <p:cNvSpPr>
            <a:spLocks noGrp="1"/>
          </p:cNvSpPr>
          <p:nvPr>
            <p:ph idx="1"/>
          </p:nvPr>
        </p:nvSpPr>
        <p:spPr/>
        <p:txBody>
          <a:bodyPr>
            <a:normAutofit/>
          </a:bodyPr>
          <a:lstStyle/>
          <a:p>
            <a:r>
              <a:rPr lang="en-US" sz="2800" dirty="0"/>
              <a:t>Agreement signed: who joined us</a:t>
            </a:r>
          </a:p>
          <a:p>
            <a:r>
              <a:rPr lang="en-US" sz="2800" dirty="0"/>
              <a:t>Administrative Office of the Courts</a:t>
            </a:r>
          </a:p>
          <a:p>
            <a:r>
              <a:rPr lang="en-US" sz="2800" dirty="0"/>
              <a:t>Rollout</a:t>
            </a:r>
          </a:p>
          <a:p>
            <a:r>
              <a:rPr lang="en-US" sz="2800" dirty="0"/>
              <a:t>Training</a:t>
            </a:r>
          </a:p>
          <a:p>
            <a:r>
              <a:rPr lang="en-US" sz="2800" dirty="0"/>
              <a:t>Progress monitoring team</a:t>
            </a:r>
          </a:p>
          <a:p>
            <a:r>
              <a:rPr lang="en-US" sz="2800" dirty="0"/>
              <a:t>Data, data, data</a:t>
            </a:r>
          </a:p>
          <a:p>
            <a:r>
              <a:rPr lang="en-US" sz="2800" dirty="0"/>
              <a:t>On going training</a:t>
            </a:r>
          </a:p>
          <a:p>
            <a:endParaRPr lang="en-US" sz="2800" dirty="0"/>
          </a:p>
        </p:txBody>
      </p:sp>
    </p:spTree>
    <p:extLst>
      <p:ext uri="{BB962C8B-B14F-4D97-AF65-F5344CB8AC3E}">
        <p14:creationId xmlns:p14="http://schemas.microsoft.com/office/powerpoint/2010/main" val="3223053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First Year Results</a:t>
            </a:r>
            <a:endParaRPr lang="en-US" dirty="0"/>
          </a:p>
        </p:txBody>
      </p:sp>
      <p:sp>
        <p:nvSpPr>
          <p:cNvPr id="3" name="Content Placeholder 2"/>
          <p:cNvSpPr>
            <a:spLocks noGrp="1"/>
          </p:cNvSpPr>
          <p:nvPr>
            <p:ph idx="1"/>
          </p:nvPr>
        </p:nvSpPr>
        <p:spPr/>
        <p:txBody>
          <a:bodyPr numCol="3">
            <a:normAutofit fontScale="92500" lnSpcReduction="20000"/>
          </a:bodyPr>
          <a:lstStyle/>
          <a:p>
            <a:pPr marL="0" indent="0">
              <a:buNone/>
            </a:pPr>
            <a:r>
              <a:rPr lang="en-US" sz="2600" dirty="0" smtClean="0"/>
              <a:t>CATEGORY</a:t>
            </a:r>
          </a:p>
          <a:p>
            <a:pPr marL="0" indent="0">
              <a:buNone/>
            </a:pPr>
            <a:endParaRPr lang="en-US" sz="2600" dirty="0" smtClean="0"/>
          </a:p>
          <a:p>
            <a:pPr marL="0" indent="0">
              <a:buNone/>
            </a:pPr>
            <a:r>
              <a:rPr lang="en-US" sz="2600" dirty="0" smtClean="0"/>
              <a:t>Arrests/citations</a:t>
            </a:r>
            <a:endParaRPr lang="en-US" sz="2600" dirty="0"/>
          </a:p>
          <a:p>
            <a:pPr marL="0" indent="0">
              <a:buNone/>
            </a:pPr>
            <a:r>
              <a:rPr lang="en-US" sz="2600" dirty="0"/>
              <a:t>Juvenile complaints</a:t>
            </a:r>
          </a:p>
          <a:p>
            <a:pPr marL="0" indent="0">
              <a:buNone/>
            </a:pPr>
            <a:r>
              <a:rPr lang="en-US" sz="2600" dirty="0"/>
              <a:t>Petitions approved</a:t>
            </a:r>
          </a:p>
          <a:p>
            <a:pPr marL="0" indent="0">
              <a:buNone/>
            </a:pPr>
            <a:r>
              <a:rPr lang="en-US" sz="2600" dirty="0"/>
              <a:t>Teen court</a:t>
            </a:r>
          </a:p>
          <a:p>
            <a:pPr marL="0" indent="0">
              <a:buNone/>
            </a:pPr>
            <a:r>
              <a:rPr lang="en-US" sz="2600" dirty="0"/>
              <a:t>School action</a:t>
            </a:r>
          </a:p>
          <a:p>
            <a:pPr marL="0" indent="0">
              <a:buNone/>
            </a:pPr>
            <a:r>
              <a:rPr lang="en-US" sz="2600" dirty="0"/>
              <a:t>(Schools only)</a:t>
            </a:r>
          </a:p>
          <a:p>
            <a:endParaRPr lang="en-US" sz="2600" dirty="0" smtClean="0"/>
          </a:p>
          <a:p>
            <a:endParaRPr lang="en-US" sz="2600" dirty="0" smtClean="0"/>
          </a:p>
          <a:p>
            <a:pPr marL="0" indent="0">
              <a:buNone/>
            </a:pPr>
            <a:r>
              <a:rPr lang="en-US" sz="2600" dirty="0" smtClean="0"/>
              <a:t>2014/2015	</a:t>
            </a:r>
          </a:p>
          <a:p>
            <a:pPr marL="0" indent="0">
              <a:buNone/>
            </a:pPr>
            <a:r>
              <a:rPr lang="en-US" sz="2600" dirty="0"/>
              <a:t>245 STUDENTS</a:t>
            </a:r>
          </a:p>
          <a:p>
            <a:pPr marL="0" indent="0">
              <a:buNone/>
            </a:pPr>
            <a:r>
              <a:rPr lang="en-US" sz="2600" dirty="0"/>
              <a:t>53</a:t>
            </a:r>
          </a:p>
          <a:p>
            <a:pPr marL="0" indent="0">
              <a:buNone/>
            </a:pPr>
            <a:r>
              <a:rPr lang="en-US" sz="2600" dirty="0" smtClean="0"/>
              <a:t>269</a:t>
            </a:r>
            <a:endParaRPr lang="en-US" sz="2600" dirty="0"/>
          </a:p>
          <a:p>
            <a:pPr marL="0" indent="0">
              <a:buNone/>
            </a:pPr>
            <a:r>
              <a:rPr lang="en-US" sz="2600" dirty="0"/>
              <a:t>148</a:t>
            </a:r>
          </a:p>
          <a:p>
            <a:pPr marL="0" indent="0">
              <a:buNone/>
            </a:pPr>
            <a:r>
              <a:rPr lang="en-US" sz="2600" dirty="0"/>
              <a:t>37</a:t>
            </a:r>
          </a:p>
          <a:p>
            <a:pPr marL="0" indent="0">
              <a:buNone/>
            </a:pPr>
            <a:r>
              <a:rPr lang="en-US" sz="2600" dirty="0"/>
              <a:t>0</a:t>
            </a:r>
          </a:p>
          <a:p>
            <a:endParaRPr lang="en-US" sz="2600" dirty="0" smtClean="0"/>
          </a:p>
          <a:p>
            <a:endParaRPr lang="en-US" sz="2600" dirty="0"/>
          </a:p>
          <a:p>
            <a:endParaRPr lang="en-US" sz="2600" dirty="0" smtClean="0"/>
          </a:p>
          <a:p>
            <a:pPr marL="0" indent="0">
              <a:buNone/>
            </a:pPr>
            <a:r>
              <a:rPr lang="en-US" sz="2600" dirty="0" smtClean="0"/>
              <a:t>2015/2016</a:t>
            </a:r>
          </a:p>
          <a:p>
            <a:pPr marL="0" indent="0">
              <a:buNone/>
            </a:pPr>
            <a:r>
              <a:rPr lang="en-US" sz="2600" dirty="0"/>
              <a:t>390 STUDENTS</a:t>
            </a:r>
          </a:p>
          <a:p>
            <a:pPr marL="0" indent="0">
              <a:buNone/>
            </a:pPr>
            <a:r>
              <a:rPr lang="en-US" sz="2600" dirty="0"/>
              <a:t>54</a:t>
            </a:r>
          </a:p>
          <a:p>
            <a:pPr marL="0" indent="0">
              <a:buNone/>
            </a:pPr>
            <a:r>
              <a:rPr lang="en-US" sz="2600" dirty="0" smtClean="0"/>
              <a:t>141</a:t>
            </a:r>
            <a:endParaRPr lang="en-US" sz="2600" dirty="0"/>
          </a:p>
          <a:p>
            <a:pPr marL="0" indent="0">
              <a:buNone/>
            </a:pPr>
            <a:r>
              <a:rPr lang="en-US" sz="2600" dirty="0"/>
              <a:t>65</a:t>
            </a:r>
          </a:p>
          <a:p>
            <a:pPr marL="0" indent="0">
              <a:buNone/>
            </a:pPr>
            <a:r>
              <a:rPr lang="en-US" sz="2600" dirty="0"/>
              <a:t>73</a:t>
            </a:r>
          </a:p>
          <a:p>
            <a:pPr marL="0" indent="0">
              <a:buNone/>
            </a:pPr>
            <a:r>
              <a:rPr lang="en-US" sz="2600" dirty="0"/>
              <a:t>190</a:t>
            </a:r>
          </a:p>
          <a:p>
            <a:endParaRPr lang="en-US" sz="2800" dirty="0"/>
          </a:p>
        </p:txBody>
      </p:sp>
    </p:spTree>
    <p:extLst>
      <p:ext uri="{BB962C8B-B14F-4D97-AF65-F5344CB8AC3E}">
        <p14:creationId xmlns:p14="http://schemas.microsoft.com/office/powerpoint/2010/main" val="194530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6600" dirty="0" smtClean="0"/>
              <a:t>MINDSET SHIFT</a:t>
            </a:r>
            <a:endParaRPr lang="en-US" sz="6600" dirty="0"/>
          </a:p>
        </p:txBody>
      </p:sp>
    </p:spTree>
    <p:extLst>
      <p:ext uri="{BB962C8B-B14F-4D97-AF65-F5344CB8AC3E}">
        <p14:creationId xmlns:p14="http://schemas.microsoft.com/office/powerpoint/2010/main" val="3606731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Supports</a:t>
            </a:r>
            <a:endParaRPr lang="en-US" dirty="0"/>
          </a:p>
        </p:txBody>
      </p:sp>
      <p:sp>
        <p:nvSpPr>
          <p:cNvPr id="3" name="Content Placeholder 2"/>
          <p:cNvSpPr>
            <a:spLocks noGrp="1"/>
          </p:cNvSpPr>
          <p:nvPr>
            <p:ph idx="1"/>
          </p:nvPr>
        </p:nvSpPr>
        <p:spPr/>
        <p:txBody>
          <a:bodyPr>
            <a:normAutofit/>
          </a:bodyPr>
          <a:lstStyle/>
          <a:p>
            <a:r>
              <a:rPr lang="en-US" sz="3200" dirty="0"/>
              <a:t>Teen court</a:t>
            </a:r>
          </a:p>
          <a:p>
            <a:endParaRPr lang="en-US" sz="3200" dirty="0"/>
          </a:p>
          <a:p>
            <a:r>
              <a:rPr lang="en-US" sz="3200" dirty="0"/>
              <a:t>16/17 pre-arrest diversion</a:t>
            </a:r>
          </a:p>
          <a:p>
            <a:pPr lvl="1">
              <a:buFont typeface="Arial" charset="0"/>
              <a:buChar char="•"/>
            </a:pPr>
            <a:r>
              <a:rPr lang="en-US" sz="3000" dirty="0"/>
              <a:t>Assessment</a:t>
            </a:r>
          </a:p>
          <a:p>
            <a:pPr lvl="1">
              <a:buFont typeface="Arial" charset="0"/>
              <a:buChar char="•"/>
            </a:pPr>
            <a:r>
              <a:rPr lang="en-US" sz="3000" dirty="0"/>
              <a:t>Community service</a:t>
            </a:r>
          </a:p>
          <a:p>
            <a:pPr lvl="1">
              <a:buFont typeface="Arial" charset="0"/>
              <a:buChar char="•"/>
            </a:pPr>
            <a:r>
              <a:rPr lang="en-US" sz="3000" dirty="0"/>
              <a:t>Case management services</a:t>
            </a:r>
          </a:p>
          <a:p>
            <a:pPr lvl="1">
              <a:buFont typeface="Arial" charset="0"/>
              <a:buChar char="•"/>
            </a:pPr>
            <a:r>
              <a:rPr lang="en-US" sz="3000" dirty="0"/>
              <a:t>Mock sentencing</a:t>
            </a:r>
          </a:p>
          <a:p>
            <a:endParaRPr lang="en-US" sz="2800" dirty="0"/>
          </a:p>
        </p:txBody>
      </p:sp>
    </p:spTree>
    <p:extLst>
      <p:ext uri="{BB962C8B-B14F-4D97-AF65-F5344CB8AC3E}">
        <p14:creationId xmlns:p14="http://schemas.microsoft.com/office/powerpoint/2010/main" val="1600850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Effective Cross-Systems Collaboration</a:t>
            </a:r>
            <a:endParaRPr lang="en-US" dirty="0"/>
          </a:p>
        </p:txBody>
      </p:sp>
      <p:sp>
        <p:nvSpPr>
          <p:cNvPr id="3" name="Content Placeholder 2"/>
          <p:cNvSpPr>
            <a:spLocks noGrp="1"/>
          </p:cNvSpPr>
          <p:nvPr>
            <p:ph idx="1"/>
          </p:nvPr>
        </p:nvSpPr>
        <p:spPr/>
        <p:txBody>
          <a:bodyPr>
            <a:normAutofit/>
          </a:bodyPr>
          <a:lstStyle/>
          <a:p>
            <a:r>
              <a:rPr lang="en-US" sz="3200" dirty="0"/>
              <a:t>The </a:t>
            </a:r>
            <a:r>
              <a:rPr lang="en-US" sz="3200" dirty="0" smtClean="0"/>
              <a:t>why</a:t>
            </a:r>
            <a:endParaRPr lang="en-US" sz="3200" dirty="0"/>
          </a:p>
          <a:p>
            <a:r>
              <a:rPr lang="en-US" sz="3200" dirty="0"/>
              <a:t>The </a:t>
            </a:r>
            <a:r>
              <a:rPr lang="en-US" sz="3200" dirty="0" smtClean="0"/>
              <a:t>who</a:t>
            </a:r>
            <a:endParaRPr lang="en-US" sz="3200" dirty="0"/>
          </a:p>
          <a:p>
            <a:pPr lvl="1">
              <a:buFont typeface="Arial" charset="0"/>
              <a:buChar char="•"/>
            </a:pPr>
            <a:r>
              <a:rPr lang="en-US" sz="3200" dirty="0"/>
              <a:t>Who participates?</a:t>
            </a:r>
          </a:p>
          <a:p>
            <a:pPr lvl="1">
              <a:buFont typeface="Arial" charset="0"/>
              <a:buChar char="•"/>
            </a:pPr>
            <a:r>
              <a:rPr lang="en-US" sz="3200" dirty="0"/>
              <a:t>Who leads?</a:t>
            </a:r>
          </a:p>
          <a:p>
            <a:r>
              <a:rPr lang="en-US" sz="3200" dirty="0"/>
              <a:t>The </a:t>
            </a:r>
            <a:r>
              <a:rPr lang="en-US" sz="3200" dirty="0" smtClean="0"/>
              <a:t>how</a:t>
            </a:r>
            <a:endParaRPr lang="en-US" sz="3200" dirty="0"/>
          </a:p>
          <a:p>
            <a:endParaRPr lang="en-US" sz="2800" dirty="0"/>
          </a:p>
        </p:txBody>
      </p:sp>
    </p:spTree>
    <p:extLst>
      <p:ext uri="{BB962C8B-B14F-4D97-AF65-F5344CB8AC3E}">
        <p14:creationId xmlns:p14="http://schemas.microsoft.com/office/powerpoint/2010/main" val="185934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4374"/>
          <a:stretch/>
        </p:blipFill>
        <p:spPr>
          <a:xfrm>
            <a:off x="542925" y="1597795"/>
            <a:ext cx="4388595" cy="3669828"/>
          </a:xfrm>
        </p:spPr>
      </p:pic>
      <p:sp>
        <p:nvSpPr>
          <p:cNvPr id="4" name="Content Placeholder 3"/>
          <p:cNvSpPr>
            <a:spLocks noGrp="1"/>
          </p:cNvSpPr>
          <p:nvPr>
            <p:ph sz="half" idx="2"/>
          </p:nvPr>
        </p:nvSpPr>
        <p:spPr/>
        <p:txBody>
          <a:bodyPr>
            <a:normAutofit lnSpcReduction="10000"/>
          </a:bodyPr>
          <a:lstStyle/>
          <a:p>
            <a:r>
              <a:rPr lang="en-US" sz="3600" dirty="0" smtClean="0"/>
              <a:t>“Our community is ENGINEERED to get the exact results we are getting.”</a:t>
            </a:r>
          </a:p>
          <a:p>
            <a:pPr marL="0" indent="0">
              <a:buNone/>
            </a:pPr>
            <a:endParaRPr lang="en-US" sz="3600" dirty="0"/>
          </a:p>
          <a:p>
            <a:pPr marL="0" indent="0">
              <a:buNone/>
            </a:pPr>
            <a:r>
              <a:rPr lang="en-US" sz="2400" dirty="0" smtClean="0"/>
              <a:t>Dr. Paul Evensen</a:t>
            </a:r>
          </a:p>
          <a:p>
            <a:pPr marL="0" indent="0">
              <a:buNone/>
            </a:pPr>
            <a:r>
              <a:rPr lang="en-US" sz="2400" dirty="0" smtClean="0"/>
              <a:t>Founder of Community Systems Group</a:t>
            </a:r>
          </a:p>
          <a:p>
            <a:pPr marL="0" indent="0">
              <a:buNone/>
            </a:pPr>
            <a:r>
              <a:rPr lang="en-US" sz="2400" dirty="0" smtClean="0"/>
              <a:t>Director of Strategic Initiatives at the Wyman Center</a:t>
            </a:r>
            <a:endParaRPr lang="en-US" sz="2400" dirty="0"/>
          </a:p>
        </p:txBody>
      </p:sp>
    </p:spTree>
    <p:extLst>
      <p:ext uri="{BB962C8B-B14F-4D97-AF65-F5344CB8AC3E}">
        <p14:creationId xmlns:p14="http://schemas.microsoft.com/office/powerpoint/2010/main" val="37147915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Why</a:t>
            </a:r>
            <a:endParaRPr lang="en-US" dirty="0"/>
          </a:p>
        </p:txBody>
      </p:sp>
      <p:sp>
        <p:nvSpPr>
          <p:cNvPr id="3" name="Content Placeholder 2"/>
          <p:cNvSpPr>
            <a:spLocks noGrp="1"/>
          </p:cNvSpPr>
          <p:nvPr>
            <p:ph idx="1"/>
          </p:nvPr>
        </p:nvSpPr>
        <p:spPr/>
        <p:txBody>
          <a:bodyPr>
            <a:normAutofit/>
          </a:bodyPr>
          <a:lstStyle/>
          <a:p>
            <a:r>
              <a:rPr lang="en-US" sz="2800" dirty="0" smtClean="0"/>
              <a:t>Underlying purposes:  your reason(s) for doing the work</a:t>
            </a:r>
          </a:p>
          <a:p>
            <a:r>
              <a:rPr lang="en-US" sz="2800" dirty="0" smtClean="0"/>
              <a:t>Shared some reasons for the work earlier</a:t>
            </a:r>
          </a:p>
          <a:p>
            <a:r>
              <a:rPr lang="en-US" sz="2800" dirty="0" smtClean="0"/>
              <a:t>More this afternoon on why</a:t>
            </a:r>
            <a:endParaRPr lang="en-US" sz="2800" dirty="0"/>
          </a:p>
        </p:txBody>
      </p:sp>
    </p:spTree>
    <p:extLst>
      <p:ext uri="{BB962C8B-B14F-4D97-AF65-F5344CB8AC3E}">
        <p14:creationId xmlns:p14="http://schemas.microsoft.com/office/powerpoint/2010/main" val="82782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  Action Step 1</a:t>
            </a:r>
            <a:endParaRPr lang="en-US" dirty="0"/>
          </a:p>
        </p:txBody>
      </p:sp>
      <p:sp>
        <p:nvSpPr>
          <p:cNvPr id="3" name="Content Placeholder 2"/>
          <p:cNvSpPr>
            <a:spLocks noGrp="1"/>
          </p:cNvSpPr>
          <p:nvPr>
            <p:ph idx="1"/>
          </p:nvPr>
        </p:nvSpPr>
        <p:spPr/>
        <p:txBody>
          <a:bodyPr>
            <a:normAutofit lnSpcReduction="10000"/>
          </a:bodyPr>
          <a:lstStyle/>
          <a:p>
            <a:r>
              <a:rPr lang="en-US" sz="3600" dirty="0"/>
              <a:t>Stakeholder group</a:t>
            </a:r>
          </a:p>
          <a:p>
            <a:pPr lvl="1">
              <a:buFont typeface="Arial" charset="0"/>
              <a:buChar char="•"/>
            </a:pPr>
            <a:r>
              <a:rPr lang="en-US" sz="3600" dirty="0"/>
              <a:t>Who votes/who advises</a:t>
            </a:r>
          </a:p>
          <a:p>
            <a:pPr lvl="1">
              <a:buFont typeface="Arial" charset="0"/>
              <a:buChar char="•"/>
            </a:pPr>
            <a:r>
              <a:rPr lang="en-US" sz="3600" dirty="0"/>
              <a:t>Create a name</a:t>
            </a:r>
          </a:p>
          <a:p>
            <a:endParaRPr lang="en-US" sz="3600" dirty="0"/>
          </a:p>
          <a:p>
            <a:r>
              <a:rPr lang="en-US" sz="3600" dirty="0"/>
              <a:t>Convener(s)</a:t>
            </a:r>
          </a:p>
          <a:p>
            <a:endParaRPr lang="en-US" sz="3600" dirty="0"/>
          </a:p>
          <a:p>
            <a:r>
              <a:rPr lang="en-US" sz="3600" dirty="0"/>
              <a:t>Facilitator</a:t>
            </a:r>
          </a:p>
          <a:p>
            <a:endParaRPr lang="en-US" sz="2800" dirty="0"/>
          </a:p>
        </p:txBody>
      </p:sp>
    </p:spTree>
    <p:extLst>
      <p:ext uri="{BB962C8B-B14F-4D97-AF65-F5344CB8AC3E}">
        <p14:creationId xmlns:p14="http://schemas.microsoft.com/office/powerpoint/2010/main" val="2514811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How: Action Step 2, Focus Acts</a:t>
            </a:r>
            <a:endParaRPr lang="en-US" dirty="0"/>
          </a:p>
        </p:txBody>
      </p:sp>
      <p:sp>
        <p:nvSpPr>
          <p:cNvPr id="3" name="Content Placeholder 2"/>
          <p:cNvSpPr>
            <a:spLocks noGrp="1"/>
          </p:cNvSpPr>
          <p:nvPr>
            <p:ph idx="1"/>
          </p:nvPr>
        </p:nvSpPr>
        <p:spPr/>
        <p:txBody>
          <a:bodyPr>
            <a:normAutofit/>
          </a:bodyPr>
          <a:lstStyle/>
          <a:p>
            <a:r>
              <a:rPr lang="en-US" sz="2800" dirty="0"/>
              <a:t>Goal:  what school related offenses are we not going to refer to court?</a:t>
            </a:r>
          </a:p>
          <a:p>
            <a:r>
              <a:rPr lang="en-US" sz="2800" dirty="0"/>
              <a:t>Identify exceptions, if any</a:t>
            </a:r>
          </a:p>
          <a:p>
            <a:r>
              <a:rPr lang="en-US" sz="2800" dirty="0"/>
              <a:t>Develop clear guidelines defining the role of SROs on campus</a:t>
            </a:r>
          </a:p>
          <a:p>
            <a:endParaRPr lang="en-US" sz="2800" dirty="0"/>
          </a:p>
        </p:txBody>
      </p:sp>
    </p:spTree>
    <p:extLst>
      <p:ext uri="{BB962C8B-B14F-4D97-AF65-F5344CB8AC3E}">
        <p14:creationId xmlns:p14="http://schemas.microsoft.com/office/powerpoint/2010/main" val="3451665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3:  Identify Responses</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Goal</a:t>
            </a:r>
            <a:r>
              <a:rPr lang="en-US" sz="2800" dirty="0"/>
              <a:t>:  what accountability and behavior modification measures do we have or can we acquire in response to focus acts?</a:t>
            </a:r>
          </a:p>
          <a:p>
            <a:endParaRPr lang="en-US" sz="2800" dirty="0"/>
          </a:p>
          <a:p>
            <a:r>
              <a:rPr lang="en-US" sz="2800" dirty="0"/>
              <a:t>Make a list!</a:t>
            </a:r>
          </a:p>
          <a:p>
            <a:endParaRPr lang="en-US" sz="2800" dirty="0"/>
          </a:p>
        </p:txBody>
      </p:sp>
    </p:spTree>
    <p:extLst>
      <p:ext uri="{BB962C8B-B14F-4D97-AF65-F5344CB8AC3E}">
        <p14:creationId xmlns:p14="http://schemas.microsoft.com/office/powerpoint/2010/main" val="2546203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4:  Graduated Responses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Goal:  when do we refer a student to court?</a:t>
            </a:r>
          </a:p>
          <a:p>
            <a:endParaRPr lang="en-US" sz="2800" dirty="0"/>
          </a:p>
          <a:p>
            <a:r>
              <a:rPr lang="en-US" sz="2800" dirty="0"/>
              <a:t>How can we respond to first focus act?</a:t>
            </a:r>
          </a:p>
          <a:p>
            <a:endParaRPr lang="en-US" sz="2800" dirty="0"/>
          </a:p>
          <a:p>
            <a:r>
              <a:rPr lang="en-US" sz="2800" dirty="0"/>
              <a:t>How can we respond to second focus act?</a:t>
            </a:r>
          </a:p>
          <a:p>
            <a:endParaRPr lang="en-US" sz="2800" dirty="0"/>
          </a:p>
          <a:p>
            <a:r>
              <a:rPr lang="en-US" sz="2800" dirty="0"/>
              <a:t>How can we respond to third focus act?</a:t>
            </a:r>
          </a:p>
          <a:p>
            <a:pPr lvl="1"/>
            <a:r>
              <a:rPr lang="en-US" sz="2800" dirty="0"/>
              <a:t>Is referral to court really necessary?</a:t>
            </a:r>
          </a:p>
          <a:p>
            <a:pPr lvl="1"/>
            <a:r>
              <a:rPr lang="en-US" sz="2800" dirty="0"/>
              <a:t>What else can we do to address behavior?</a:t>
            </a:r>
          </a:p>
          <a:p>
            <a:pPr lvl="1"/>
            <a:r>
              <a:rPr lang="en-US" sz="2800" dirty="0" smtClean="0"/>
              <a:t>PBIS </a:t>
            </a:r>
            <a:r>
              <a:rPr lang="en-US" sz="2800" dirty="0"/>
              <a:t>model</a:t>
            </a:r>
          </a:p>
          <a:p>
            <a:endParaRPr lang="en-US" sz="2800" dirty="0"/>
          </a:p>
        </p:txBody>
      </p:sp>
    </p:spTree>
    <p:extLst>
      <p:ext uri="{BB962C8B-B14F-4D97-AF65-F5344CB8AC3E}">
        <p14:creationId xmlns:p14="http://schemas.microsoft.com/office/powerpoint/2010/main" val="1282207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5: Quality Control</a:t>
            </a:r>
            <a:endParaRPr lang="en-US" dirty="0"/>
          </a:p>
        </p:txBody>
      </p:sp>
      <p:sp>
        <p:nvSpPr>
          <p:cNvPr id="3" name="Content Placeholder 2"/>
          <p:cNvSpPr>
            <a:spLocks noGrp="1"/>
          </p:cNvSpPr>
          <p:nvPr>
            <p:ph idx="1"/>
          </p:nvPr>
        </p:nvSpPr>
        <p:spPr/>
        <p:txBody>
          <a:bodyPr>
            <a:normAutofit/>
          </a:bodyPr>
          <a:lstStyle/>
          <a:p>
            <a:r>
              <a:rPr lang="en-US" sz="2800" dirty="0"/>
              <a:t>How are we going to monitor intake of referrals for MOU compliance and to measure performance and outcomes?</a:t>
            </a:r>
          </a:p>
          <a:p>
            <a:r>
              <a:rPr lang="en-US" sz="2800" dirty="0"/>
              <a:t>What will be measured?</a:t>
            </a:r>
          </a:p>
          <a:p>
            <a:r>
              <a:rPr lang="en-US" sz="2800" dirty="0"/>
              <a:t>What data will be collected?</a:t>
            </a:r>
          </a:p>
          <a:p>
            <a:r>
              <a:rPr lang="en-US" sz="2800" dirty="0"/>
              <a:t>Who collects and measures?</a:t>
            </a:r>
          </a:p>
          <a:p>
            <a:r>
              <a:rPr lang="en-US" sz="2800" dirty="0"/>
              <a:t>Who provides oversight?</a:t>
            </a:r>
          </a:p>
          <a:p>
            <a:r>
              <a:rPr lang="en-US" sz="2800" dirty="0"/>
              <a:t>How often will the group review?</a:t>
            </a:r>
          </a:p>
          <a:p>
            <a:r>
              <a:rPr lang="en-US" sz="2800" dirty="0"/>
              <a:t>Who provides training and when?</a:t>
            </a:r>
          </a:p>
          <a:p>
            <a:endParaRPr lang="en-US" sz="2800" dirty="0"/>
          </a:p>
        </p:txBody>
      </p:sp>
    </p:spTree>
    <p:extLst>
      <p:ext uri="{BB962C8B-B14F-4D97-AF65-F5344CB8AC3E}">
        <p14:creationId xmlns:p14="http://schemas.microsoft.com/office/powerpoint/2010/main" val="1810165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 6:  Interagency Agreement</a:t>
            </a:r>
            <a:endParaRPr lang="en-US" dirty="0"/>
          </a:p>
        </p:txBody>
      </p:sp>
      <p:sp>
        <p:nvSpPr>
          <p:cNvPr id="3" name="Content Placeholder 2"/>
          <p:cNvSpPr>
            <a:spLocks noGrp="1"/>
          </p:cNvSpPr>
          <p:nvPr>
            <p:ph idx="1"/>
          </p:nvPr>
        </p:nvSpPr>
        <p:spPr/>
        <p:txBody>
          <a:bodyPr/>
          <a:lstStyle/>
          <a:p>
            <a:r>
              <a:rPr lang="en-US" sz="2800" dirty="0"/>
              <a:t>Who will draft?</a:t>
            </a:r>
          </a:p>
          <a:p>
            <a:endParaRPr lang="en-US" sz="2800" dirty="0"/>
          </a:p>
          <a:p>
            <a:r>
              <a:rPr lang="en-US" sz="2800" dirty="0"/>
              <a:t>Signing date?</a:t>
            </a:r>
          </a:p>
          <a:p>
            <a:endParaRPr lang="en-US" sz="2800" dirty="0"/>
          </a:p>
          <a:p>
            <a:r>
              <a:rPr lang="en-US" sz="2800" dirty="0"/>
              <a:t>How will the agreement be promoted?</a:t>
            </a:r>
          </a:p>
          <a:p>
            <a:endParaRPr lang="en-US" dirty="0"/>
          </a:p>
        </p:txBody>
      </p:sp>
    </p:spTree>
    <p:extLst>
      <p:ext uri="{BB962C8B-B14F-4D97-AF65-F5344CB8AC3E}">
        <p14:creationId xmlns:p14="http://schemas.microsoft.com/office/powerpoint/2010/main" val="2187283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Step 7:  Bridging (Post Agreement)</a:t>
            </a:r>
            <a:endParaRPr lang="en-US" dirty="0"/>
          </a:p>
        </p:txBody>
      </p:sp>
      <p:sp>
        <p:nvSpPr>
          <p:cNvPr id="3" name="Content Placeholder 2"/>
          <p:cNvSpPr>
            <a:spLocks noGrp="1"/>
          </p:cNvSpPr>
          <p:nvPr>
            <p:ph idx="1"/>
          </p:nvPr>
        </p:nvSpPr>
        <p:spPr/>
        <p:txBody>
          <a:bodyPr>
            <a:normAutofit/>
          </a:bodyPr>
          <a:lstStyle/>
          <a:p>
            <a:r>
              <a:rPr lang="en-US" sz="3600" dirty="0"/>
              <a:t>Goal:  how will we respond to students who need more?</a:t>
            </a:r>
          </a:p>
          <a:p>
            <a:pPr lvl="1"/>
            <a:r>
              <a:rPr lang="en-US" sz="3600" dirty="0"/>
              <a:t>Develop direct referral system to clinical or other involved services</a:t>
            </a:r>
          </a:p>
          <a:p>
            <a:pPr lvl="2"/>
            <a:r>
              <a:rPr lang="en-US" sz="3600" dirty="0"/>
              <a:t>Problem?</a:t>
            </a:r>
          </a:p>
          <a:p>
            <a:pPr lvl="1"/>
            <a:r>
              <a:rPr lang="en-US" sz="3600" dirty="0"/>
              <a:t>Expand mental health services delivered in schools</a:t>
            </a:r>
          </a:p>
          <a:p>
            <a:pPr lvl="1"/>
            <a:r>
              <a:rPr lang="en-US" sz="3600" dirty="0"/>
              <a:t>Identify funding streams</a:t>
            </a:r>
          </a:p>
        </p:txBody>
      </p:sp>
    </p:spTree>
    <p:extLst>
      <p:ext uri="{BB962C8B-B14F-4D97-AF65-F5344CB8AC3E}">
        <p14:creationId xmlns:p14="http://schemas.microsoft.com/office/powerpoint/2010/main" val="8093662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Questions?</a:t>
            </a:r>
            <a:endParaRPr lang="en-US" sz="6000" dirty="0"/>
          </a:p>
        </p:txBody>
      </p:sp>
    </p:spTree>
    <p:extLst>
      <p:ext uri="{BB962C8B-B14F-4D97-AF65-F5344CB8AC3E}">
        <p14:creationId xmlns:p14="http://schemas.microsoft.com/office/powerpoint/2010/main" val="1397851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J.H. Corpening, II</a:t>
            </a:r>
          </a:p>
          <a:p>
            <a:r>
              <a:rPr lang="en-US" dirty="0" smtClean="0"/>
              <a:t>Chief District Court Judge, 5</a:t>
            </a:r>
            <a:r>
              <a:rPr lang="en-US" baseline="30000" dirty="0" smtClean="0"/>
              <a:t>th</a:t>
            </a:r>
            <a:r>
              <a:rPr lang="en-US" dirty="0" smtClean="0"/>
              <a:t> District</a:t>
            </a:r>
            <a:endParaRPr lang="en-US" dirty="0"/>
          </a:p>
          <a:p>
            <a:r>
              <a:rPr lang="en-US" dirty="0" smtClean="0"/>
              <a:t>Julius.h.corpening@nccourts.org</a:t>
            </a:r>
            <a:endParaRPr lang="en-US" dirty="0"/>
          </a:p>
        </p:txBody>
      </p:sp>
    </p:spTree>
    <p:extLst>
      <p:ext uri="{BB962C8B-B14F-4D97-AF65-F5344CB8AC3E}">
        <p14:creationId xmlns:p14="http://schemas.microsoft.com/office/powerpoint/2010/main" val="1623331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endParaRPr lang="en-US" sz="3200" dirty="0"/>
          </a:p>
          <a:p>
            <a:pPr marL="0" indent="0" algn="ctr">
              <a:buNone/>
            </a:pPr>
            <a:r>
              <a:rPr lang="en-US" sz="3600" dirty="0" smtClean="0"/>
              <a:t>…because nothing changes if LEADERS don’t change.</a:t>
            </a:r>
            <a:endParaRPr lang="en-US" sz="3600" dirty="0"/>
          </a:p>
        </p:txBody>
      </p:sp>
    </p:spTree>
    <p:extLst>
      <p:ext uri="{BB962C8B-B14F-4D97-AF65-F5344CB8AC3E}">
        <p14:creationId xmlns:p14="http://schemas.microsoft.com/office/powerpoint/2010/main" val="435561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33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Change is hard</a:t>
            </a:r>
          </a:p>
          <a:p>
            <a:endParaRPr lang="en-US" sz="2800" dirty="0"/>
          </a:p>
          <a:p>
            <a:r>
              <a:rPr lang="en-US" sz="2800" dirty="0" smtClean="0"/>
              <a:t>Leadership is harder</a:t>
            </a:r>
          </a:p>
          <a:p>
            <a:endParaRPr lang="en-US" sz="2800" dirty="0"/>
          </a:p>
          <a:p>
            <a:r>
              <a:rPr lang="en-US" sz="2800" dirty="0" smtClean="0"/>
              <a:t>With opioid crisis, people are dying</a:t>
            </a:r>
          </a:p>
          <a:p>
            <a:endParaRPr lang="en-US" sz="2800" dirty="0"/>
          </a:p>
          <a:p>
            <a:r>
              <a:rPr lang="en-US" sz="2800" dirty="0" smtClean="0"/>
              <a:t>So, what has to happen to help leaders change in our communities?</a:t>
            </a:r>
            <a:endParaRPr lang="en-US" sz="2800" dirty="0"/>
          </a:p>
        </p:txBody>
      </p:sp>
    </p:spTree>
    <p:extLst>
      <p:ext uri="{BB962C8B-B14F-4D97-AF65-F5344CB8AC3E}">
        <p14:creationId xmlns:p14="http://schemas.microsoft.com/office/powerpoint/2010/main" val="419821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r>
              <a:rPr lang="en-US" sz="3600" dirty="0" smtClean="0"/>
              <a:t>Cross-system partnerships</a:t>
            </a:r>
          </a:p>
          <a:p>
            <a:pPr marL="0" indent="0" algn="ctr">
              <a:buNone/>
            </a:pPr>
            <a:endParaRPr lang="en-US" sz="3600" dirty="0"/>
          </a:p>
          <a:p>
            <a:pPr marL="0" indent="0" algn="ctr">
              <a:buNone/>
            </a:pPr>
            <a:r>
              <a:rPr lang="en-US" sz="3600" dirty="0" smtClean="0"/>
              <a:t>With you as convener!</a:t>
            </a:r>
            <a:endParaRPr lang="en-US" sz="3600" dirty="0"/>
          </a:p>
        </p:txBody>
      </p:sp>
    </p:spTree>
    <p:extLst>
      <p:ext uri="{BB962C8B-B14F-4D97-AF65-F5344CB8AC3E}">
        <p14:creationId xmlns:p14="http://schemas.microsoft.com/office/powerpoint/2010/main" val="525024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 as Convener</a:t>
            </a:r>
            <a:endParaRPr lang="en-US" dirty="0"/>
          </a:p>
        </p:txBody>
      </p:sp>
      <p:sp>
        <p:nvSpPr>
          <p:cNvPr id="3" name="Content Placeholder 2"/>
          <p:cNvSpPr>
            <a:spLocks noGrp="1"/>
          </p:cNvSpPr>
          <p:nvPr>
            <p:ph idx="1"/>
          </p:nvPr>
        </p:nvSpPr>
        <p:spPr/>
        <p:txBody>
          <a:bodyPr>
            <a:normAutofit/>
          </a:bodyPr>
          <a:lstStyle/>
          <a:p>
            <a:r>
              <a:rPr lang="en-US" sz="2800" dirty="0" smtClean="0"/>
              <a:t>Judge Steven Teske:  Lightning rod</a:t>
            </a:r>
          </a:p>
          <a:p>
            <a:endParaRPr lang="en-US" sz="2800" dirty="0"/>
          </a:p>
          <a:p>
            <a:r>
              <a:rPr lang="en-US" sz="2800" dirty="0" smtClean="0"/>
              <a:t>Court is the crossroads between the systems (common denominator)</a:t>
            </a:r>
          </a:p>
          <a:p>
            <a:r>
              <a:rPr lang="en-US" sz="2800" dirty="0" smtClean="0"/>
              <a:t>Communities increasingly look to us</a:t>
            </a:r>
          </a:p>
          <a:p>
            <a:r>
              <a:rPr lang="en-US" sz="2800" dirty="0" smtClean="0"/>
              <a:t>It’s about leading, not judging</a:t>
            </a:r>
          </a:p>
          <a:p>
            <a:r>
              <a:rPr lang="en-US" sz="2800" dirty="0" smtClean="0"/>
              <a:t>Key in bringing systems together</a:t>
            </a:r>
          </a:p>
          <a:p>
            <a:pPr lvl="1"/>
            <a:r>
              <a:rPr lang="en-US" sz="2800" dirty="0" smtClean="0"/>
              <a:t>Teske says we are the traffic cop</a:t>
            </a:r>
            <a:endParaRPr lang="en-US" sz="2800" dirty="0"/>
          </a:p>
        </p:txBody>
      </p:sp>
    </p:spTree>
    <p:extLst>
      <p:ext uri="{BB962C8B-B14F-4D97-AF65-F5344CB8AC3E}">
        <p14:creationId xmlns:p14="http://schemas.microsoft.com/office/powerpoint/2010/main" val="2971107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Judic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dicial_branch_template (002).potx [Read-Only]" id="{B68C5003-0B8D-4529-8B80-FA33E1A24360}" vid="{1AC31CA7-5F10-4C15-8FAD-CCCD00E269C5}"/>
    </a:ext>
  </a:extLst>
</a:theme>
</file>

<file path=ppt/theme/theme2.xml><?xml version="1.0" encoding="utf-8"?>
<a:theme xmlns:a="http://schemas.openxmlformats.org/drawingml/2006/main" name="Judicial Blue">
  <a:themeElements>
    <a:clrScheme name="Judicial Branch branding">
      <a:dk1>
        <a:sysClr val="windowText" lastClr="000000"/>
      </a:dk1>
      <a:lt1>
        <a:sysClr val="window" lastClr="FFFFFF"/>
      </a:lt1>
      <a:dk2>
        <a:srgbClr val="44546A"/>
      </a:dk2>
      <a:lt2>
        <a:srgbClr val="E7E6E6"/>
      </a:lt2>
      <a:accent1>
        <a:srgbClr val="002F87"/>
      </a:accent1>
      <a:accent2>
        <a:srgbClr val="AE936C"/>
      </a:accent2>
      <a:accent3>
        <a:srgbClr val="9FC3E3"/>
      </a:accent3>
      <a:accent4>
        <a:srgbClr val="9D2223"/>
      </a:accent4>
      <a:accent5>
        <a:srgbClr val="EADBC7"/>
      </a:accent5>
      <a:accent6>
        <a:srgbClr val="665647"/>
      </a:accent6>
      <a:hlink>
        <a:srgbClr val="1893D2"/>
      </a:hlink>
      <a:folHlink>
        <a:srgbClr val="1893D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dicial_branch_template (002).potx [Read-Only]" id="{B68C5003-0B8D-4529-8B80-FA33E1A24360}" vid="{2F5DBF6B-B39B-4833-B8B8-4B8DBD2DB0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judicial_branch_template (002)</Template>
  <TotalTime>1563</TotalTime>
  <Words>1961</Words>
  <Application>Microsoft Office PowerPoint</Application>
  <PresentationFormat>Widescreen</PresentationFormat>
  <Paragraphs>357</Paragraphs>
  <Slides>60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9" baseType="lpstr">
      <vt:lpstr>Times New Roman</vt:lpstr>
      <vt:lpstr>Cinzel</vt:lpstr>
      <vt:lpstr>Wingdings 2</vt:lpstr>
      <vt:lpstr>Calibri</vt:lpstr>
      <vt:lpstr>Wingdings 3</vt:lpstr>
      <vt:lpstr>Arial</vt:lpstr>
      <vt:lpstr>Judicial</vt:lpstr>
      <vt:lpstr>Judicial Blue</vt:lpstr>
      <vt:lpstr>Chart</vt:lpstr>
      <vt:lpstr>CHIEF DISTRICT COURT JUDGE LEADERSHIP TRAINING</vt:lpstr>
      <vt:lpstr>roadmap</vt:lpstr>
      <vt:lpstr>Introduction</vt:lpstr>
      <vt:lpstr>CHIEF DISTRICT COURT JUDGE AS COMMUNITY CONVENER</vt:lpstr>
      <vt:lpstr>PowerPoint Presentation</vt:lpstr>
      <vt:lpstr>PowerPoint Presentation</vt:lpstr>
      <vt:lpstr>PowerPoint Presentation</vt:lpstr>
      <vt:lpstr>PowerPoint Presentation</vt:lpstr>
      <vt:lpstr>The Judge as Convener</vt:lpstr>
      <vt:lpstr>The Judge as Convener</vt:lpstr>
      <vt:lpstr>The Judge as Convener</vt:lpstr>
      <vt:lpstr>The Judge as Convener</vt:lpstr>
      <vt:lpstr>The Judge as Convener</vt:lpstr>
      <vt:lpstr>The Judge as Convener</vt:lpstr>
      <vt:lpstr>The Judge as Convener</vt:lpstr>
      <vt:lpstr>The Judge as Convener</vt:lpstr>
      <vt:lpstr>The Judge As Convener</vt:lpstr>
      <vt:lpstr>The Judge as Convener</vt:lpstr>
      <vt:lpstr>QUESTIONS?</vt:lpstr>
      <vt:lpstr>Keeping Kids In School Out of Court And Off The Street</vt:lpstr>
      <vt:lpstr>My Goals Today</vt:lpstr>
      <vt:lpstr>PowerPoint Presentation</vt:lpstr>
      <vt:lpstr>PowerPoint Presentation</vt:lpstr>
      <vt:lpstr>Taking Care of Children </vt:lpstr>
      <vt:lpstr>Challenges of Inter-Agency Action</vt:lpstr>
      <vt:lpstr>PowerPoint Presentation</vt:lpstr>
      <vt:lpstr>History of the Problem</vt:lpstr>
      <vt:lpstr>Why Is This Important?</vt:lpstr>
      <vt:lpstr>Impact of Broad Zero Tolerance Policies on School Campus</vt:lpstr>
      <vt:lpstr>Adolescent Brain Research</vt:lpstr>
      <vt:lpstr>School Connectedness</vt:lpstr>
      <vt:lpstr>Why Is This Important?</vt:lpstr>
      <vt:lpstr>A Solution</vt:lpstr>
      <vt:lpstr>New Hanover County Journey</vt:lpstr>
      <vt:lpstr>We Agreed</vt:lpstr>
      <vt:lpstr>Our Team</vt:lpstr>
      <vt:lpstr>Your Team</vt:lpstr>
      <vt:lpstr>Purposes</vt:lpstr>
      <vt:lpstr>Purpose</vt:lpstr>
      <vt:lpstr>Purpose</vt:lpstr>
      <vt:lpstr>Foundations of the Agreement</vt:lpstr>
      <vt:lpstr>Foundations of the Agreement</vt:lpstr>
      <vt:lpstr>Discipline Factors</vt:lpstr>
      <vt:lpstr>Focus Acts</vt:lpstr>
      <vt:lpstr>Now For The Real Work</vt:lpstr>
      <vt:lpstr>First Year Results</vt:lpstr>
      <vt:lpstr>PowerPoint Presentation</vt:lpstr>
      <vt:lpstr>Supports</vt:lpstr>
      <vt:lpstr>Building Effective Cross-Systems Collaboration</vt:lpstr>
      <vt:lpstr>The Why</vt:lpstr>
      <vt:lpstr>The Who:  Action Step 1</vt:lpstr>
      <vt:lpstr>The How: Action Step 2, Focus Acts</vt:lpstr>
      <vt:lpstr>Action Step 3:  Identify Responses</vt:lpstr>
      <vt:lpstr>Action Step 4:  Graduated Responses</vt:lpstr>
      <vt:lpstr>Action Step 5: Quality Control</vt:lpstr>
      <vt:lpstr>Action Step 6:  Interagency Agreement</vt:lpstr>
      <vt:lpstr>Action Step 7:  Bridging (Post Agreement)</vt:lpstr>
      <vt:lpstr>PowerPoint Presentation</vt:lpstr>
      <vt:lpstr>Thank You</vt:lpstr>
      <vt:lpstr>PowerPoint Presentation</vt:lpstr>
    </vt:vector>
  </TitlesOfParts>
  <Company>NCAOC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DISTRICT COURT JUDGE LEADERSHIP TRAINING</dc:title>
  <dc:creator>Corpening, Julius H.</dc:creator>
  <cp:lastModifiedBy>Corpening, Julius H.</cp:lastModifiedBy>
  <cp:revision>35</cp:revision>
  <dcterms:created xsi:type="dcterms:W3CDTF">2017-09-17T19:29:34Z</dcterms:created>
  <dcterms:modified xsi:type="dcterms:W3CDTF">2017-10-03T12:56:51Z</dcterms:modified>
</cp:coreProperties>
</file>