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31"/>
  </p:notesMasterIdLst>
  <p:sldIdLst>
    <p:sldId id="256" r:id="rId9"/>
    <p:sldId id="267" r:id="rId10"/>
    <p:sldId id="263" r:id="rId11"/>
    <p:sldId id="281" r:id="rId12"/>
    <p:sldId id="283" r:id="rId13"/>
    <p:sldId id="257" r:id="rId14"/>
    <p:sldId id="289" r:id="rId15"/>
    <p:sldId id="287" r:id="rId16"/>
    <p:sldId id="273" r:id="rId17"/>
    <p:sldId id="285" r:id="rId18"/>
    <p:sldId id="274" r:id="rId19"/>
    <p:sldId id="265" r:id="rId20"/>
    <p:sldId id="264" r:id="rId21"/>
    <p:sldId id="266" r:id="rId22"/>
    <p:sldId id="268" r:id="rId23"/>
    <p:sldId id="269" r:id="rId24"/>
    <p:sldId id="291" r:id="rId25"/>
    <p:sldId id="293" r:id="rId26"/>
    <p:sldId id="261" r:id="rId27"/>
    <p:sldId id="262" r:id="rId28"/>
    <p:sldId id="294" r:id="rId29"/>
    <p:sldId id="29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13938B-D590-4097-9D0F-8554D2A6218C}">
          <p14:sldIdLst>
            <p14:sldId id="256"/>
            <p14:sldId id="267"/>
            <p14:sldId id="263"/>
            <p14:sldId id="281"/>
            <p14:sldId id="283"/>
          </p14:sldIdLst>
        </p14:section>
        <p14:section name="Untitled Section" id="{16F688D6-0334-4D51-8B47-F3FA5EFC8115}">
          <p14:sldIdLst>
            <p14:sldId id="257"/>
            <p14:sldId id="289"/>
            <p14:sldId id="287"/>
            <p14:sldId id="273"/>
            <p14:sldId id="285"/>
            <p14:sldId id="274"/>
            <p14:sldId id="265"/>
            <p14:sldId id="264"/>
            <p14:sldId id="266"/>
            <p14:sldId id="268"/>
            <p14:sldId id="269"/>
            <p14:sldId id="291"/>
            <p14:sldId id="293"/>
            <p14:sldId id="261"/>
            <p14:sldId id="262"/>
            <p14:sldId id="294"/>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50" autoAdjust="0"/>
  </p:normalViewPr>
  <p:slideViewPr>
    <p:cSldViewPr>
      <p:cViewPr varScale="1">
        <p:scale>
          <a:sx n="61" d="100"/>
          <a:sy n="61" d="100"/>
        </p:scale>
        <p:origin x="1656" y="54"/>
      </p:cViewPr>
      <p:guideLst>
        <p:guide orient="horz" pos="2160"/>
        <p:guide pos="2880"/>
      </p:guideLst>
    </p:cSldViewPr>
  </p:slideViewPr>
  <p:notesTextViewPr>
    <p:cViewPr>
      <p:scale>
        <a:sx n="1" d="1"/>
        <a:sy n="1" d="1"/>
      </p:scale>
      <p:origin x="0" y="-27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AB7EF-D46A-4C98-86BE-F62428D17C52}" type="datetimeFigureOut">
              <a:rPr lang="en-US" smtClean="0"/>
              <a:t>6/10/2015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B7524-9335-477C-81F8-2654AA7C6D48}" type="slidenum">
              <a:rPr lang="en-US" smtClean="0"/>
              <a:t>‹#›</a:t>
            </a:fld>
            <a:endParaRPr lang="en-US"/>
          </a:p>
        </p:txBody>
      </p:sp>
    </p:spTree>
    <p:extLst>
      <p:ext uri="{BB962C8B-B14F-4D97-AF65-F5344CB8AC3E}">
        <p14:creationId xmlns:p14="http://schemas.microsoft.com/office/powerpoint/2010/main" val="1473662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ww.ncmarkers.com/Markers.aspx?MarkerId=D-25" TargetMode="External"/><Relationship Id="rId13" Type="http://schemas.openxmlformats.org/officeDocument/2006/relationships/hyperlink" Target="http://www.ncmarkers.com/Markers.aspx?MarkerId=C-7" TargetMode="External"/><Relationship Id="rId3" Type="http://schemas.openxmlformats.org/officeDocument/2006/relationships/hyperlink" Target="http://www.ncmarkers.com/Markers.aspx?MarkerId=C-82" TargetMode="External"/><Relationship Id="rId7" Type="http://schemas.openxmlformats.org/officeDocument/2006/relationships/hyperlink" Target="http://www.ncmarkers.com/Markers.aspx?MarkerId=C-5" TargetMode="External"/><Relationship Id="rId12" Type="http://schemas.openxmlformats.org/officeDocument/2006/relationships/hyperlink" Target="http://www.ncmarkers.com/Markers.aspx?MarkerId=K-17"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ncmarkers.com/Markers.aspx?MarkerId=E-4" TargetMode="External"/><Relationship Id="rId11" Type="http://schemas.openxmlformats.org/officeDocument/2006/relationships/hyperlink" Target="http://www.ncmarkers.com/Markers.aspx?MarkerId=D-7" TargetMode="External"/><Relationship Id="rId5" Type="http://schemas.openxmlformats.org/officeDocument/2006/relationships/hyperlink" Target="http://www.ncmarkers.com/Markers.aspx?MarkerId=A-9" TargetMode="External"/><Relationship Id="rId10" Type="http://schemas.openxmlformats.org/officeDocument/2006/relationships/hyperlink" Target="http://www.ncmarkers.com/Markers.aspx?MarkerId=E-98" TargetMode="External"/><Relationship Id="rId4" Type="http://schemas.openxmlformats.org/officeDocument/2006/relationships/hyperlink" Target="http://www.ncmarkers.com/Markers.aspx?MarkerId=C-2" TargetMode="External"/><Relationship Id="rId9" Type="http://schemas.openxmlformats.org/officeDocument/2006/relationships/hyperlink" Target="http://www.ncmarkers.com/Markers.aspx?MarkerId=A-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Briefly highlight the three branches and the corresponding responsibilities of each. Define “interprets” as to explain the meaning of….</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B13BB0-3BFE-463A-9C50-B0F6505DDB1C}" type="slidenum">
              <a:rPr lang="en-US" altLang="en-US">
                <a:solidFill>
                  <a:srgbClr val="000000"/>
                </a:solidFill>
              </a:rPr>
              <a:pPr eaLnBrk="1" hangingPunct="1"/>
              <a:t>2</a:t>
            </a:fld>
            <a:endParaRPr lang="en-US" altLang="en-US">
              <a:solidFill>
                <a:srgbClr val="000000"/>
              </a:solidFill>
            </a:endParaRPr>
          </a:p>
        </p:txBody>
      </p:sp>
    </p:spTree>
    <p:extLst>
      <p:ext uri="{BB962C8B-B14F-4D97-AF65-F5344CB8AC3E}">
        <p14:creationId xmlns:p14="http://schemas.microsoft.com/office/powerpoint/2010/main" val="2164780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Why would this be a problem?</a:t>
            </a:r>
          </a:p>
          <a:p>
            <a:endParaRPr lang="en-US" altLang="en-US" dirty="0" smtClean="0"/>
          </a:p>
          <a:p>
            <a:pPr algn="ctr">
              <a:spcBef>
                <a:spcPct val="50000"/>
              </a:spcBef>
            </a:pPr>
            <a:r>
              <a:rPr lang="en-US" altLang="en-US" sz="1200" b="1" dirty="0" smtClean="0">
                <a:solidFill>
                  <a:srgbClr val="000000"/>
                </a:solidFill>
              </a:rPr>
              <a:t>So if a judge ruled against what the King wanted, then they would lose their jobs. The King would just select new judges that would rule the way he wanted. After a while, what would happen? </a:t>
            </a:r>
          </a:p>
          <a:p>
            <a:pPr algn="ctr">
              <a:spcBef>
                <a:spcPct val="50000"/>
              </a:spcBef>
            </a:pPr>
            <a:r>
              <a:rPr lang="en-US" altLang="en-US" sz="1200" b="1" dirty="0" smtClean="0">
                <a:solidFill>
                  <a:srgbClr val="000000"/>
                </a:solidFill>
              </a:rPr>
              <a:t>Judges would no longer base decisions on the rule of law but rather on what the King desired! </a:t>
            </a:r>
          </a:p>
          <a:p>
            <a:pPr algn="ctr">
              <a:spcBef>
                <a:spcPct val="50000"/>
              </a:spcBef>
            </a:pPr>
            <a:r>
              <a:rPr lang="en-US" altLang="en-US" sz="1200" b="1" dirty="0" smtClean="0">
                <a:solidFill>
                  <a:srgbClr val="000000"/>
                </a:solidFill>
              </a:rPr>
              <a:t>If judges ruled based only on the desires of the King (or the Legislature or the President or the Governor) then how would our government be different?  </a:t>
            </a:r>
          </a:p>
          <a:p>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334498-C725-4EF5-951D-EE41C9E94274}" type="slidenum">
              <a:rPr lang="en-US" altLang="en-US"/>
              <a:pPr eaLnBrk="1" hangingPunct="1"/>
              <a:t>16</a:t>
            </a:fld>
            <a:endParaRPr lang="en-US" altLang="en-US"/>
          </a:p>
        </p:txBody>
      </p:sp>
    </p:spTree>
    <p:extLst>
      <p:ext uri="{BB962C8B-B14F-4D97-AF65-F5344CB8AC3E}">
        <p14:creationId xmlns:p14="http://schemas.microsoft.com/office/powerpoint/2010/main" val="3098450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smtClean="0"/>
              <a:t>Ask participants now to consider the qualities and characteristics</a:t>
            </a:r>
            <a:r>
              <a:rPr lang="en-US" altLang="en-US" i="1" baseline="0" smtClean="0"/>
              <a:t> as well as qualifications</a:t>
            </a:r>
            <a:r>
              <a:rPr lang="en-US" altLang="en-US" i="1" smtClean="0"/>
              <a:t> they want to see in judges. No matter what the case, when you walk into the courtroom to face a judge, what qualities or characteristics are most important to you?</a:t>
            </a:r>
            <a:r>
              <a:rPr lang="en-US" altLang="en-US" smtClean="0"/>
              <a:t> </a:t>
            </a:r>
          </a:p>
          <a:p>
            <a:endParaRPr lang="en-US" altLang="en-US" smtClean="0"/>
          </a:p>
          <a:p>
            <a:r>
              <a:rPr lang="en-US" altLang="en-US" smtClean="0"/>
              <a:t>Can</a:t>
            </a:r>
            <a:r>
              <a:rPr lang="en-US" altLang="en-US" baseline="0" smtClean="0"/>
              <a:t> be done as a large group or in small group discussions.</a:t>
            </a:r>
            <a:endParaRPr lang="en-US" altLang="en-US" smtClean="0"/>
          </a:p>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247C67-29C7-4EC2-A183-754E4AEF034F}" type="slidenum">
              <a:rPr lang="en-US" altLang="en-US">
                <a:solidFill>
                  <a:srgbClr val="000000"/>
                </a:solidFill>
                <a:latin typeface="Arial" panose="020B0604020202020204" pitchFamily="34" charset="0"/>
              </a:rPr>
              <a:pPr>
                <a:spcBef>
                  <a:spcPct val="0"/>
                </a:spcBef>
              </a:pPr>
              <a:t>17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34646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smtClean="0"/>
              <a:t>Then in small groups have them come up with their top three choices for the group. Each group will present their responses. The presenter will tally votes on chart paper at the front of the room.  Then highlight the top three choices for the full class.</a:t>
            </a:r>
          </a:p>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A46BD5-3620-4217-BCD3-988E26F72DD5}" type="slidenum">
              <a:rPr lang="en-US" altLang="en-US">
                <a:solidFill>
                  <a:prstClr val="black"/>
                </a:solidFill>
              </a:rPr>
              <a:pPr/>
              <a:t>18</a:t>
            </a:fld>
            <a:endParaRPr lang="en-US" altLang="en-US">
              <a:solidFill>
                <a:prstClr val="black"/>
              </a:solidFill>
            </a:endParaRPr>
          </a:p>
        </p:txBody>
      </p:sp>
    </p:spTree>
    <p:extLst>
      <p:ext uri="{BB962C8B-B14F-4D97-AF65-F5344CB8AC3E}">
        <p14:creationId xmlns:p14="http://schemas.microsoft.com/office/powerpoint/2010/main" val="1169039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B7524-9335-477C-81F8-2654AA7C6D48}" type="slidenum">
              <a:rPr lang="en-US" smtClean="0"/>
              <a:t>19</a:t>
            </a:fld>
            <a:endParaRPr lang="en-US"/>
          </a:p>
        </p:txBody>
      </p:sp>
    </p:spTree>
    <p:extLst>
      <p:ext uri="{BB962C8B-B14F-4D97-AF65-F5344CB8AC3E}">
        <p14:creationId xmlns:p14="http://schemas.microsoft.com/office/powerpoint/2010/main" val="45228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B7524-9335-477C-81F8-2654AA7C6D48}" type="slidenum">
              <a:rPr lang="en-US" smtClean="0"/>
              <a:t>20</a:t>
            </a:fld>
            <a:endParaRPr lang="en-US"/>
          </a:p>
        </p:txBody>
      </p:sp>
    </p:spTree>
    <p:extLst>
      <p:ext uri="{BB962C8B-B14F-4D97-AF65-F5344CB8AC3E}">
        <p14:creationId xmlns:p14="http://schemas.microsoft.com/office/powerpoint/2010/main" val="2666696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      </a:t>
            </a:r>
            <a:r>
              <a:rPr lang="en-US" i="1" dirty="0" smtClean="0">
                <a:effectLst/>
              </a:rPr>
              <a:t>Bayard v. Singleton</a:t>
            </a:r>
            <a:r>
              <a:rPr lang="en-US" dirty="0" smtClean="0">
                <a:effectLst/>
              </a:rPr>
              <a:t>, a landmark North Carolina court case that set a precedent for the exercise of judicial review, was decided in New Bern in November 1787. In that year, Elizabeth Cornell Bayard filed suit to reclaim lands and property of her father, </a:t>
            </a:r>
            <a:r>
              <a:rPr lang="en-US" dirty="0" smtClean="0">
                <a:effectLst/>
                <a:hlinkClick r:id="rId3"/>
              </a:rPr>
              <a:t>Samuel Cornell</a:t>
            </a:r>
            <a:r>
              <a:rPr lang="en-US" dirty="0" smtClean="0">
                <a:effectLst/>
              </a:rPr>
              <a:t>, which had been confiscated at the close of the American Revolution because of Cornell’s loyalist sympathies. The property had been purchased in 1784 for £2,160 by New Bern merchant </a:t>
            </a:r>
            <a:r>
              <a:rPr lang="en-US" dirty="0" err="1" smtClean="0">
                <a:effectLst/>
              </a:rPr>
              <a:t>Spyers</a:t>
            </a:r>
            <a:r>
              <a:rPr lang="en-US" dirty="0" smtClean="0">
                <a:effectLst/>
              </a:rPr>
              <a:t> Singleton. </a:t>
            </a:r>
            <a:br>
              <a:rPr lang="en-US" dirty="0" smtClean="0">
                <a:effectLst/>
              </a:rPr>
            </a:br>
            <a:r>
              <a:rPr lang="en-US" dirty="0" smtClean="0">
                <a:effectLst/>
              </a:rPr>
              <a:t/>
            </a:r>
            <a:br>
              <a:rPr lang="en-US" dirty="0" smtClean="0">
                <a:effectLst/>
              </a:rPr>
            </a:br>
            <a:r>
              <a:rPr lang="en-US" dirty="0" smtClean="0">
                <a:effectLst/>
              </a:rPr>
              <a:t>     Cornell, a New Bern merchant and member of </a:t>
            </a:r>
            <a:r>
              <a:rPr lang="en-US" dirty="0" smtClean="0">
                <a:effectLst/>
                <a:hlinkClick r:id="rId4"/>
              </a:rPr>
              <a:t>William Tryon’s</a:t>
            </a:r>
            <a:r>
              <a:rPr lang="en-US" dirty="0" smtClean="0">
                <a:effectLst/>
              </a:rPr>
              <a:t> Royal council, and perhaps the wealthiest man in North Carolina on the eve of the Revolution, had fled the colonies in April 1775 for London. In December 1777 he attempted to return, but was refused the right to land at New Bern when he would not take a loyalty oath to the United States. He then transferred his property to his wife and daughter in order to avoid confiscation under the restrictions that had been placed upon Loyalist properties. Nevertheless, his landholdings were confiscated, with the proceeds from the sale of Cornell’s house reportedly paying for the expenses of the North Carolina delegates to the Constitutional Convention in Philadelphia. </a:t>
            </a:r>
            <a:br>
              <a:rPr lang="en-US" dirty="0" smtClean="0">
                <a:effectLst/>
              </a:rPr>
            </a:br>
            <a:r>
              <a:rPr lang="en-US" dirty="0" smtClean="0">
                <a:effectLst/>
              </a:rPr>
              <a:t/>
            </a:r>
            <a:br>
              <a:rPr lang="en-US" dirty="0" smtClean="0">
                <a:effectLst/>
              </a:rPr>
            </a:br>
            <a:r>
              <a:rPr lang="en-US" dirty="0" smtClean="0">
                <a:effectLst/>
              </a:rPr>
              <a:t>     Attorney and future governor </a:t>
            </a:r>
            <a:r>
              <a:rPr lang="en-US" dirty="0" smtClean="0">
                <a:effectLst/>
                <a:hlinkClick r:id="rId5"/>
              </a:rPr>
              <a:t>Samuel Johnston</a:t>
            </a:r>
            <a:r>
              <a:rPr lang="en-US" dirty="0" smtClean="0">
                <a:effectLst/>
              </a:rPr>
              <a:t> filed Mrs. Bayard’s lawsuit for her, assisted by fellow future governor </a:t>
            </a:r>
            <a:r>
              <a:rPr lang="en-US" dirty="0" smtClean="0">
                <a:effectLst/>
                <a:hlinkClick r:id="rId6"/>
              </a:rPr>
              <a:t>William R. Davie</a:t>
            </a:r>
            <a:r>
              <a:rPr lang="en-US" dirty="0" smtClean="0">
                <a:effectLst/>
              </a:rPr>
              <a:t>. Singleton retained the services of former governor </a:t>
            </a:r>
            <a:r>
              <a:rPr lang="en-US" dirty="0" smtClean="0">
                <a:effectLst/>
                <a:hlinkClick r:id="rId7"/>
              </a:rPr>
              <a:t>Abner Nash</a:t>
            </a:r>
            <a:r>
              <a:rPr lang="en-US" dirty="0" smtClean="0">
                <a:effectLst/>
              </a:rPr>
              <a:t> and preeminent attorney and future United States Supreme Court Justice </a:t>
            </a:r>
            <a:r>
              <a:rPr lang="en-US" dirty="0" smtClean="0">
                <a:effectLst/>
                <a:hlinkClick r:id="rId8"/>
              </a:rPr>
              <a:t>Alfred Moore</a:t>
            </a:r>
            <a:r>
              <a:rPr lang="en-US" dirty="0" smtClean="0">
                <a:effectLst/>
              </a:rPr>
              <a:t>. Singleton apparently attempted to hire </a:t>
            </a:r>
            <a:r>
              <a:rPr lang="en-US" dirty="0" smtClean="0">
                <a:effectLst/>
                <a:hlinkClick r:id="rId9"/>
              </a:rPr>
              <a:t>James Iredell</a:t>
            </a:r>
            <a:r>
              <a:rPr lang="en-US" dirty="0" smtClean="0">
                <a:effectLst/>
              </a:rPr>
              <a:t>. However, Iredell was opposed to the confiscation acts in principal and refused to actively participate. </a:t>
            </a:r>
            <a:br>
              <a:rPr lang="en-US" dirty="0" smtClean="0">
                <a:effectLst/>
              </a:rPr>
            </a:br>
            <a:r>
              <a:rPr lang="en-US" dirty="0" smtClean="0">
                <a:effectLst/>
              </a:rPr>
              <a:t/>
            </a:r>
            <a:br>
              <a:rPr lang="en-US" dirty="0" smtClean="0">
                <a:effectLst/>
              </a:rPr>
            </a:br>
            <a:r>
              <a:rPr lang="en-US" dirty="0" smtClean="0">
                <a:effectLst/>
              </a:rPr>
              <a:t>     Bayard’s attorneys argued that the 1785 confiscation acts passed by the state violated a provision set forth in the </a:t>
            </a:r>
            <a:r>
              <a:rPr lang="en-US" dirty="0" smtClean="0">
                <a:effectLst/>
                <a:hlinkClick r:id="rId10"/>
              </a:rPr>
              <a:t>state’s 1776 constitution</a:t>
            </a:r>
            <a:r>
              <a:rPr lang="en-US" dirty="0" smtClean="0">
                <a:effectLst/>
              </a:rPr>
              <a:t> that guaranteed anyone a trial by jury in a case involving the potential of loss of landholdings or property. The case was heard by the court of conference, the forerunner to the North Carolina Supreme Court, by judges </a:t>
            </a:r>
            <a:r>
              <a:rPr lang="en-US" dirty="0" smtClean="0">
                <a:effectLst/>
                <a:hlinkClick r:id="rId11"/>
              </a:rPr>
              <a:t>Samuel Ashe</a:t>
            </a:r>
            <a:r>
              <a:rPr lang="en-US" dirty="0" smtClean="0">
                <a:effectLst/>
              </a:rPr>
              <a:t>, </a:t>
            </a:r>
            <a:r>
              <a:rPr lang="en-US" dirty="0" smtClean="0">
                <a:effectLst/>
                <a:hlinkClick r:id="rId12"/>
              </a:rPr>
              <a:t>Samuel Spencer</a:t>
            </a:r>
            <a:r>
              <a:rPr lang="en-US" dirty="0" smtClean="0">
                <a:effectLst/>
              </a:rPr>
              <a:t>, and John Williams. The court was faced with a troubling situation. Although it appeared clear that the confiscation acts did indeed violate the state constitution, there was no real precedent in the 1780s for a court to refuse to enforce a legislative act. Abner Nash moved to have the case dismissed, but the court chose to delay their decision, awaiting a hopeful out-of-court settlement and providing time for the General Assembly to repeal the acts. </a:t>
            </a:r>
            <a:br>
              <a:rPr lang="en-US" dirty="0" smtClean="0">
                <a:effectLst/>
              </a:rPr>
            </a:br>
            <a:r>
              <a:rPr lang="en-US" dirty="0" smtClean="0">
                <a:effectLst/>
              </a:rPr>
              <a:t/>
            </a:r>
            <a:br>
              <a:rPr lang="en-US" dirty="0" smtClean="0">
                <a:effectLst/>
              </a:rPr>
            </a:br>
            <a:r>
              <a:rPr lang="en-US" dirty="0" smtClean="0">
                <a:effectLst/>
              </a:rPr>
              <a:t>     The Assembly chose not to repeal the confiscation acts during the November 1787 session but concluded that the court had the right to hear the case. In response, Iredell published </a:t>
            </a:r>
            <a:r>
              <a:rPr lang="en-US" i="1" dirty="0" smtClean="0">
                <a:effectLst/>
              </a:rPr>
              <a:t>To the Public</a:t>
            </a:r>
            <a:r>
              <a:rPr lang="en-US" dirty="0" smtClean="0">
                <a:effectLst/>
              </a:rPr>
              <a:t>, proclaiming the right of judicial review. The court ultimately took the case, and reluctantly agreed that they could not enforce an act that violated the state constitution, thus sending the case into the trial phase. Nevertheless, the court decided quite controversially against Bayard after finding a loophole in the prosecution’s case, stating that Cornell was actually an alien and therefore could not have owned land in the first place. </a:t>
            </a:r>
            <a:br>
              <a:rPr lang="en-US" dirty="0" smtClean="0">
                <a:effectLst/>
              </a:rPr>
            </a:br>
            <a:r>
              <a:rPr lang="en-US" dirty="0" smtClean="0">
                <a:effectLst/>
              </a:rPr>
              <a:t/>
            </a:r>
            <a:br>
              <a:rPr lang="en-US" dirty="0" smtClean="0">
                <a:effectLst/>
              </a:rPr>
            </a:br>
            <a:r>
              <a:rPr lang="en-US" dirty="0" smtClean="0">
                <a:effectLst/>
              </a:rPr>
              <a:t>     The court’s acknowledgement that legislatures could not make laws that violated state constitutions, and the case’s eventual decision, angered many on both sides of the argument. </a:t>
            </a:r>
            <a:r>
              <a:rPr lang="en-US" dirty="0" smtClean="0">
                <a:effectLst/>
                <a:hlinkClick r:id="rId13"/>
              </a:rPr>
              <a:t>Richard Dobbs </a:t>
            </a:r>
            <a:r>
              <a:rPr lang="en-US" dirty="0" err="1" smtClean="0">
                <a:effectLst/>
                <a:hlinkClick r:id="rId13"/>
              </a:rPr>
              <a:t>Spaight</a:t>
            </a:r>
            <a:r>
              <a:rPr lang="en-US" dirty="0" smtClean="0">
                <a:effectLst/>
              </a:rPr>
              <a:t>, a signer of the Constitution, denied openly in the press that the courts had any right to deem a legislative action unconstitutional. Nevertheless, the </a:t>
            </a:r>
            <a:r>
              <a:rPr lang="en-US" i="1" dirty="0" smtClean="0">
                <a:effectLst/>
              </a:rPr>
              <a:t>Bayard v. Singleton</a:t>
            </a:r>
            <a:r>
              <a:rPr lang="en-US" dirty="0" smtClean="0">
                <a:effectLst/>
              </a:rPr>
              <a:t> opinion of the court was widely published and distributed to attorneys, setting a precedent for judicial review within the American legal system. </a:t>
            </a:r>
            <a:br>
              <a:rPr lang="en-US" dirty="0" smtClean="0">
                <a:effectLst/>
              </a:rPr>
            </a:br>
            <a:r>
              <a:rPr lang="en-US" dirty="0" smtClean="0">
                <a:effectLst/>
              </a:rPr>
              <a:t/>
            </a:r>
            <a:br>
              <a:rPr lang="en-US" dirty="0" smtClean="0">
                <a:effectLst/>
              </a:rPr>
            </a:br>
            <a:r>
              <a:rPr lang="en-US" dirty="0" smtClean="0">
                <a:effectLst/>
              </a:rPr>
              <a:t/>
            </a:r>
            <a:br>
              <a:rPr lang="en-US" dirty="0" smtClean="0">
                <a:effectLst/>
              </a:rPr>
            </a:br>
            <a:r>
              <a:rPr lang="en-US" dirty="0" smtClean="0">
                <a:effectLst/>
              </a:rPr>
              <a:t>References: </a:t>
            </a:r>
            <a:br>
              <a:rPr lang="en-US" dirty="0" smtClean="0">
                <a:effectLst/>
              </a:rPr>
            </a:br>
            <a:r>
              <a:rPr lang="en-US" dirty="0" smtClean="0">
                <a:effectLst/>
              </a:rPr>
              <a:t>William S. Powell, ed., </a:t>
            </a:r>
            <a:r>
              <a:rPr lang="en-US" i="1" dirty="0" smtClean="0">
                <a:effectLst/>
              </a:rPr>
              <a:t>Dictionary of North Carolina Biography</a:t>
            </a:r>
            <a:r>
              <a:rPr lang="en-US" dirty="0" smtClean="0">
                <a:effectLst/>
              </a:rPr>
              <a:t>, I, 121-122, and V, 352-353—sketches by Eva Burbank Murphy </a:t>
            </a:r>
            <a:br>
              <a:rPr lang="en-US" dirty="0" smtClean="0">
                <a:effectLst/>
              </a:rPr>
            </a:br>
            <a:r>
              <a:rPr lang="en-US" dirty="0" smtClean="0">
                <a:effectLst/>
              </a:rPr>
              <a:t>William S. Powell, ed., </a:t>
            </a:r>
            <a:r>
              <a:rPr lang="en-US" i="1" dirty="0" smtClean="0">
                <a:effectLst/>
              </a:rPr>
              <a:t>Encyclopedia of North Carolina</a:t>
            </a:r>
            <a:r>
              <a:rPr lang="en-US" dirty="0" smtClean="0">
                <a:effectLst/>
              </a:rPr>
              <a:t> (2006) </a:t>
            </a:r>
            <a:br>
              <a:rPr lang="en-US" dirty="0" smtClean="0">
                <a:effectLst/>
              </a:rPr>
            </a:br>
            <a:r>
              <a:rPr lang="en-US" dirty="0" smtClean="0">
                <a:effectLst/>
              </a:rPr>
              <a:t>Hugh T. </a:t>
            </a:r>
            <a:r>
              <a:rPr lang="en-US" dirty="0" err="1" smtClean="0">
                <a:effectLst/>
              </a:rPr>
              <a:t>Lefler</a:t>
            </a:r>
            <a:r>
              <a:rPr lang="en-US" dirty="0" smtClean="0">
                <a:effectLst/>
              </a:rPr>
              <a:t>, ed., </a:t>
            </a:r>
            <a:r>
              <a:rPr lang="en-US" i="1" dirty="0" smtClean="0">
                <a:effectLst/>
              </a:rPr>
              <a:t>North Carolina History as Told by Contemporaries</a:t>
            </a:r>
            <a:r>
              <a:rPr lang="en-US" dirty="0" smtClean="0">
                <a:effectLst/>
              </a:rPr>
              <a:t> (1934) </a:t>
            </a:r>
            <a:br>
              <a:rPr lang="en-US" dirty="0" smtClean="0">
                <a:effectLst/>
              </a:rPr>
            </a:br>
            <a:r>
              <a:rPr lang="en-US" dirty="0" smtClean="0">
                <a:effectLst/>
              </a:rPr>
              <a:t>Blackwell P. Robinson, </a:t>
            </a:r>
            <a:r>
              <a:rPr lang="en-US" i="1" dirty="0" smtClean="0">
                <a:effectLst/>
              </a:rPr>
              <a:t>William R. Davie</a:t>
            </a:r>
            <a:r>
              <a:rPr lang="en-US" dirty="0" smtClean="0">
                <a:effectLst/>
              </a:rPr>
              <a:t> (1957) </a:t>
            </a:r>
            <a:br>
              <a:rPr lang="en-US" dirty="0" smtClean="0">
                <a:effectLst/>
              </a:rPr>
            </a:br>
            <a:r>
              <a:rPr lang="en-US" dirty="0" smtClean="0">
                <a:effectLst/>
              </a:rPr>
              <a:t>Willis P. </a:t>
            </a:r>
            <a:r>
              <a:rPr lang="en-US" dirty="0" err="1" smtClean="0">
                <a:effectLst/>
              </a:rPr>
              <a:t>Whichard</a:t>
            </a:r>
            <a:r>
              <a:rPr lang="en-US" dirty="0" smtClean="0">
                <a:effectLst/>
              </a:rPr>
              <a:t>, </a:t>
            </a:r>
            <a:r>
              <a:rPr lang="en-US" i="1" dirty="0" smtClean="0">
                <a:effectLst/>
              </a:rPr>
              <a:t>Justice James Iredell</a:t>
            </a:r>
            <a:r>
              <a:rPr lang="en-US" dirty="0" smtClean="0">
                <a:effectLst/>
              </a:rPr>
              <a:t> (2000)  </a:t>
            </a:r>
          </a:p>
          <a:p>
            <a:endParaRPr lang="en-US" dirty="0" smtClean="0">
              <a:effectLst/>
            </a:endParaRPr>
          </a:p>
          <a:p>
            <a:r>
              <a:rPr lang="en-US" dirty="0" smtClean="0">
                <a:effectLst/>
              </a:rPr>
              <a:t>The court’s acknowledgement that legislatures could not make laws that violated state constitutions, and the case’s eventual decision, angered many on both sides of the argument.</a:t>
            </a:r>
            <a:endParaRPr lang="en-US" dirty="0"/>
          </a:p>
        </p:txBody>
      </p:sp>
      <p:sp>
        <p:nvSpPr>
          <p:cNvPr id="4" name="Slide Number Placeholder 3"/>
          <p:cNvSpPr>
            <a:spLocks noGrp="1"/>
          </p:cNvSpPr>
          <p:nvPr>
            <p:ph type="sldNum" sz="quarter" idx="10"/>
          </p:nvPr>
        </p:nvSpPr>
        <p:spPr/>
        <p:txBody>
          <a:bodyPr/>
          <a:lstStyle/>
          <a:p>
            <a:fld id="{BE6B7524-9335-477C-81F8-2654AA7C6D48}" type="slidenum">
              <a:rPr lang="en-US" smtClean="0"/>
              <a:t>22</a:t>
            </a:fld>
            <a:endParaRPr lang="en-US"/>
          </a:p>
        </p:txBody>
      </p:sp>
    </p:spTree>
    <p:extLst>
      <p:ext uri="{BB962C8B-B14F-4D97-AF65-F5344CB8AC3E}">
        <p14:creationId xmlns:p14="http://schemas.microsoft.com/office/powerpoint/2010/main" val="413649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33BE73-226D-4C49-9A79-8463BECD0B09}" type="slidenum">
              <a:rPr lang="en-US" altLang="en-US"/>
              <a:pPr eaLnBrk="1" hangingPunct="1"/>
              <a:t>3</a:t>
            </a:fld>
            <a:endParaRPr lang="en-US" altLang="en-US"/>
          </a:p>
        </p:txBody>
      </p:sp>
    </p:spTree>
    <p:extLst>
      <p:ext uri="{BB962C8B-B14F-4D97-AF65-F5344CB8AC3E}">
        <p14:creationId xmlns:p14="http://schemas.microsoft.com/office/powerpoint/2010/main" val="123090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U.S. Constitution created a governmental structure known as federalism that distributes powers between the national and state governments. </a:t>
            </a:r>
          </a:p>
          <a:p>
            <a:endParaRPr lang="en-US" altLang="en-US" smtClean="0"/>
          </a:p>
          <a:p>
            <a:r>
              <a:rPr lang="en-US" altLang="en-US" smtClean="0"/>
              <a:t>http://www.uscourts.gov/educational-resources/get-informed/federal-court-basics/why-two-courts-systems.aspx</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1EA81D-F2C3-4AC9-8CCA-55A9F6B23650}" type="slidenum">
              <a:rPr lang="en-US" altLang="en-US">
                <a:solidFill>
                  <a:prstClr val="black"/>
                </a:solidFill>
              </a:rPr>
              <a:pPr/>
              <a:t>4</a:t>
            </a:fld>
            <a:endParaRPr lang="en-US" altLang="en-US">
              <a:solidFill>
                <a:prstClr val="black"/>
              </a:solidFill>
            </a:endParaRPr>
          </a:p>
        </p:txBody>
      </p:sp>
    </p:spTree>
    <p:extLst>
      <p:ext uri="{BB962C8B-B14F-4D97-AF65-F5344CB8AC3E}">
        <p14:creationId xmlns:p14="http://schemas.microsoft.com/office/powerpoint/2010/main" val="143686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9538" defTabSz="460375">
              <a:spcBef>
                <a:spcPct val="20000"/>
              </a:spcBef>
            </a:pPr>
            <a:r>
              <a:rPr lang="en-US" altLang="en-US" b="1" smtClean="0"/>
              <a:t>America's courts play a crucial, unique role in our democracy. They resolve criminal and civil cases, and they protect our constitutional rights. </a:t>
            </a:r>
            <a:r>
              <a:rPr lang="en-US" altLang="en-US" smtClean="0"/>
              <a:t>The role of the judicial branch is to resolve disputes through a legal and fair process. The courts also have the duty of interpreting the law (or statutes etc) as well as determining if a law is unconstitutional if a party brings the case to court. (Give an example of interpreting the law here or later in the presentation. Ex: could use No Vehicles in the Park – ). Sometimes cases or issues that come before the courts to determine their constitutionality are controversial and emotionally charged. Judges need to be neutral and apply the law in making their decisions. If a law is determined to be unconstitutional, components of the law may be redrafted by the legislative branch to ensure the specific problems are addressed. </a:t>
            </a:r>
            <a:r>
              <a:rPr lang="en-US" altLang="en-US" sz="1400" b="1" smtClean="0">
                <a:solidFill>
                  <a:srgbClr val="000000"/>
                </a:solidFill>
                <a:latin typeface="Arial" panose="020B0604020202020204" pitchFamily="34" charset="0"/>
                <a:cs typeface="Arial" panose="020B0604020202020204" pitchFamily="34" charset="0"/>
              </a:rPr>
              <a:t>Cases have to be brought before the courts in the United States to challenge the constitutionality of a law. In many countries,  a Constitutional Court previews a law before it is finalized to determine if it is constitutional. </a:t>
            </a:r>
            <a:endParaRPr lang="en-US" altLang="en-US" sz="1400" smtClean="0">
              <a:solidFill>
                <a:srgbClr val="000000"/>
              </a:solidFill>
              <a:latin typeface="Arial" panose="020B0604020202020204" pitchFamily="34" charset="0"/>
              <a:cs typeface="Arial" panose="020B0604020202020204" pitchFamily="34" charset="0"/>
            </a:endParaRPr>
          </a:p>
          <a:p>
            <a:pPr marL="109538" defTabSz="460375">
              <a:spcBef>
                <a:spcPct val="20000"/>
              </a:spcBef>
              <a:buFontTx/>
              <a:buChar char="•"/>
            </a:pPr>
            <a:endParaRPr lang="en-US" altLang="en-US" sz="2000" smtClean="0">
              <a:solidFill>
                <a:srgbClr val="000000"/>
              </a:solidFill>
              <a:latin typeface="Arial" panose="020B0604020202020204" pitchFamily="34" charset="0"/>
              <a:cs typeface="Arial" panose="020B0604020202020204" pitchFamily="34" charset="0"/>
            </a:endParaRPr>
          </a:p>
          <a:p>
            <a:pPr marL="109538" defTabSz="460375"/>
            <a:endParaRPr lang="en-US" altLang="en-US" smtClean="0"/>
          </a:p>
          <a:p>
            <a:pPr marL="109538" defTabSz="460375"/>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AEAD47-3296-4A26-AD30-FE1AB504D550}" type="slidenum">
              <a:rPr lang="en-US" altLang="en-US">
                <a:solidFill>
                  <a:prstClr val="black"/>
                </a:solidFill>
                <a:latin typeface="Arial" panose="020B0604020202020204" pitchFamily="34" charset="0"/>
              </a:rPr>
              <a:pPr>
                <a:spcBef>
                  <a:spcPct val="0"/>
                </a:spcBef>
              </a:pPr>
              <a:t>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46860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0375">
              <a:spcBef>
                <a:spcPct val="20000"/>
              </a:spcBef>
            </a:pPr>
            <a:r>
              <a:rPr lang="en-US" altLang="en-US" sz="2000" smtClean="0">
                <a:solidFill>
                  <a:srgbClr val="000000"/>
                </a:solidFill>
                <a:latin typeface="Arial" panose="020B0604020202020204" pitchFamily="34" charset="0"/>
                <a:cs typeface="Arial" panose="020B0604020202020204" pitchFamily="34" charset="0"/>
              </a:rPr>
              <a:t>Briefly highlight the role of judges and differentiate the role of trial judges from appellate judges. </a:t>
            </a:r>
          </a:p>
          <a:p>
            <a:pPr defTabSz="460375"/>
            <a:endParaRPr lang="en-US" altLang="en-US" smtClean="0"/>
          </a:p>
          <a:p>
            <a:pPr defTabSz="460375"/>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600EC8-318C-4952-8A8C-0074A81BE797}" type="slidenum">
              <a:rPr lang="en-US" altLang="en-US">
                <a:solidFill>
                  <a:prstClr val="black"/>
                </a:solidFill>
                <a:latin typeface="Arial" panose="020B0604020202020204" pitchFamily="34" charset="0"/>
              </a:rPr>
              <a:pPr>
                <a:spcBef>
                  <a:spcPct val="0"/>
                </a:spcBef>
              </a:pPr>
              <a:t>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33277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Highlight the accountability of judges and how they make their decisions. </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798280-1304-43B9-B7A7-48A6304D7967}" type="slidenum">
              <a:rPr lang="en-US" altLang="en-US">
                <a:solidFill>
                  <a:srgbClr val="000000"/>
                </a:solidFill>
                <a:latin typeface="Arial" panose="020B0604020202020204" pitchFamily="34" charset="0"/>
              </a:rPr>
              <a:pPr>
                <a:spcBef>
                  <a:spcPct val="0"/>
                </a:spcBef>
              </a:pPr>
              <a:t>8</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81600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Compare judges to a referee or umpire. Judges do not make the laws as referees do not make the rules. But they have to apply the law in their ultimate decisions.</a:t>
            </a:r>
          </a:p>
          <a:p>
            <a:r>
              <a:rPr lang="en-US" altLang="en-US" smtClean="0"/>
              <a:t>Just as a referee has to apply the NFL rules when calling a play. What characteristics do you want to have in a referee to a game?</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F7F48D-DE86-4C2E-8AE4-30B6B9E6AB50}" type="slidenum">
              <a:rPr lang="en-US" altLang="en-US">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1136680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z="1600" dirty="0" smtClean="0"/>
              <a:t>So </a:t>
            </a:r>
            <a:r>
              <a:rPr lang="en-US" altLang="en-US" sz="1600" dirty="0"/>
              <a:t>that is what the courts </a:t>
            </a:r>
            <a:r>
              <a:rPr lang="en-US" altLang="en-US" sz="1600" dirty="0" smtClean="0"/>
              <a:t>do…. </a:t>
            </a:r>
            <a:r>
              <a:rPr lang="en-US" altLang="en-US" sz="1600" dirty="0"/>
              <a:t>now let’s examine how judges are different </a:t>
            </a:r>
            <a:r>
              <a:rPr lang="en-US" altLang="en-US" sz="1600" dirty="0" smtClean="0"/>
              <a:t>from </a:t>
            </a:r>
            <a:r>
              <a:rPr lang="en-US" altLang="en-US" sz="1600" dirty="0"/>
              <a:t>other elected officials in </a:t>
            </a:r>
            <a:r>
              <a:rPr lang="en-US" altLang="en-US" sz="1600" dirty="0" smtClean="0"/>
              <a:t>our governmental structure. </a:t>
            </a:r>
            <a:r>
              <a:rPr lang="en-US" altLang="en-US" sz="1600" dirty="0"/>
              <a:t>What do you think….how are judges different from other elected officials? Differentiate between judges and other elected officials such as legislators. </a:t>
            </a:r>
            <a:r>
              <a:rPr lang="en-US" altLang="en-US" sz="1600" i="1" dirty="0"/>
              <a:t>Make sure the audience understands that this is the way our system is designed. </a:t>
            </a:r>
            <a:endParaRPr lang="en-US" altLang="en-US" dirty="0" smtClean="0"/>
          </a:p>
          <a:p>
            <a:pPr eaLnBrk="1" hangingPunct="1">
              <a:spcBef>
                <a:spcPct val="0"/>
              </a:spcBef>
            </a:pPr>
            <a:endParaRPr lang="en-US" altLang="en-US" sz="1600" i="1" dirty="0"/>
          </a:p>
          <a:p>
            <a:pPr eaLnBrk="1" hangingPunct="1">
              <a:spcBef>
                <a:spcPct val="0"/>
              </a:spcBef>
            </a:pPr>
            <a:endParaRPr lang="en-US" altLang="en-US" sz="1600" i="1" dirty="0"/>
          </a:p>
        </p:txBody>
      </p:sp>
      <p:sp>
        <p:nvSpPr>
          <p:cNvPr id="52228" name="Slide Number Placeholder 3"/>
          <p:cNvSpPr>
            <a:spLocks noGrp="1"/>
          </p:cNvSpPr>
          <p:nvPr>
            <p:ph type="sldNum" sz="quarter" idx="5"/>
          </p:nvPr>
        </p:nvSpPr>
        <p:spPr bwMode="auto">
          <a:noFill/>
          <a:ln>
            <a:miter lim="800000"/>
            <a:headEnd/>
            <a:tailEnd/>
          </a:ln>
        </p:spPr>
        <p:txBody>
          <a:bodyPr/>
          <a:lstStyle/>
          <a:p>
            <a:fld id="{450D33E5-B7F3-48C9-B316-3450293F3C00}" type="slidenum">
              <a:rPr lang="en-US" altLang="en-US"/>
              <a:pPr/>
              <a:t>13</a:t>
            </a:fld>
            <a:endParaRPr lang="en-US" altLang="en-US" dirty="0"/>
          </a:p>
        </p:txBody>
      </p:sp>
    </p:spTree>
    <p:extLst>
      <p:ext uri="{BB962C8B-B14F-4D97-AF65-F5344CB8AC3E}">
        <p14:creationId xmlns:p14="http://schemas.microsoft.com/office/powerpoint/2010/main" val="1802373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prstClr val="black"/>
              </a:solidFill>
            </a:endParaRPr>
          </a:p>
          <a:p>
            <a:r>
              <a:rPr lang="en-US" dirty="0" smtClean="0">
                <a:solidFill>
                  <a:prstClr val="black"/>
                </a:solidFill>
              </a:rPr>
              <a:t>Before </a:t>
            </a:r>
            <a:r>
              <a:rPr lang="en-US" dirty="0">
                <a:solidFill>
                  <a:prstClr val="black"/>
                </a:solidFill>
              </a:rPr>
              <a:t>the American Revolution, courts in the colonies were seen as instruments of oppression. Juries could be locked up until they reached the "right" decision. Judges were seen as puppets of the king. </a:t>
            </a:r>
            <a:endParaRPr lang="en-US" dirty="0"/>
          </a:p>
        </p:txBody>
      </p:sp>
      <p:sp>
        <p:nvSpPr>
          <p:cNvPr id="4" name="Slide Number Placeholder 3"/>
          <p:cNvSpPr>
            <a:spLocks noGrp="1"/>
          </p:cNvSpPr>
          <p:nvPr>
            <p:ph type="sldNum" sz="quarter" idx="10"/>
          </p:nvPr>
        </p:nvSpPr>
        <p:spPr/>
        <p:txBody>
          <a:bodyPr/>
          <a:lstStyle/>
          <a:p>
            <a:fld id="{F2EAF0B8-FD8E-4786-94F5-F4A382A9FE6E}" type="slidenum">
              <a:rPr lang="en-US" smtClean="0"/>
              <a:pPr/>
              <a:t>15</a:t>
            </a:fld>
            <a:endParaRPr lang="en-US" dirty="0"/>
          </a:p>
        </p:txBody>
      </p:sp>
    </p:spTree>
    <p:extLst>
      <p:ext uri="{BB962C8B-B14F-4D97-AF65-F5344CB8AC3E}">
        <p14:creationId xmlns:p14="http://schemas.microsoft.com/office/powerpoint/2010/main" val="708924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ight Triangle 6"/>
          <p:cNvSpPr/>
          <p:nvPr userDrawn="1"/>
        </p:nvSpPr>
        <p:spPr>
          <a:xfrm rot="10800000">
            <a:off x="1219200" y="0"/>
            <a:ext cx="7924800" cy="48006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ctrTitle"/>
          </p:nvPr>
        </p:nvSpPr>
        <p:spPr>
          <a:xfrm rot="1879815">
            <a:off x="3157286" y="1464506"/>
            <a:ext cx="6045277" cy="1470025"/>
          </a:xfrm>
        </p:spPr>
        <p:txBody>
          <a:bodyPr/>
          <a:lstStyle>
            <a:lvl1pPr>
              <a:defRPr>
                <a:solidFill>
                  <a:schemeClr val="bg1"/>
                </a:solidFill>
                <a:latin typeface="Copperplate Gothic Bold" panose="020E07050202060204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3810000"/>
            <a:ext cx="6400800" cy="1752600"/>
          </a:xfrm>
        </p:spPr>
        <p:txBody>
          <a:bodyPr/>
          <a:lstStyle>
            <a:lvl1pPr marL="0" indent="0" algn="ctr">
              <a:buNone/>
              <a:defRPr>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089D65-509E-40C0-9A40-2FF6CB673E55}"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08B10-ACDA-44DC-9805-06B50D7C4145}" type="slidenum">
              <a:rPr lang="en-US" smtClean="0"/>
              <a:t>‹#›</a:t>
            </a:fld>
            <a:endParaRPr lang="en-US"/>
          </a:p>
        </p:txBody>
      </p:sp>
      <p:pic>
        <p:nvPicPr>
          <p:cNvPr id="8" name="Picture 4" descr="BenchmarksLogo-Final-RGB-Lg.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838200"/>
            <a:ext cx="2289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76199" y="3017838"/>
            <a:ext cx="2441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0" b="1" dirty="0">
                <a:solidFill>
                  <a:schemeClr val="tx2"/>
                </a:solidFill>
                <a:latin typeface="Verdana" pitchFamily="34" charset="0"/>
              </a:rPr>
              <a:t>A public education program </a:t>
            </a:r>
          </a:p>
          <a:p>
            <a:pPr algn="ctr" eaLnBrk="1" hangingPunct="1"/>
            <a:r>
              <a:rPr lang="en-US" altLang="en-US" sz="1100" b="1" dirty="0">
                <a:solidFill>
                  <a:schemeClr val="tx2"/>
                </a:solidFill>
                <a:latin typeface="Verdana" pitchFamily="34" charset="0"/>
              </a:rPr>
              <a:t>of The Florida Bar</a:t>
            </a:r>
          </a:p>
        </p:txBody>
      </p:sp>
      <p:sp>
        <p:nvSpPr>
          <p:cNvPr id="10" name="TextBox 9"/>
          <p:cNvSpPr txBox="1"/>
          <p:nvPr userDrawn="1"/>
        </p:nvSpPr>
        <p:spPr>
          <a:xfrm>
            <a:off x="152400" y="5638799"/>
            <a:ext cx="6553200" cy="646331"/>
          </a:xfrm>
          <a:prstGeom prst="rect">
            <a:avLst/>
          </a:prstGeom>
          <a:noFill/>
        </p:spPr>
        <p:txBody>
          <a:bodyPr wrap="square" rtlCol="0">
            <a:spAutoFit/>
          </a:bodyPr>
          <a:lstStyle/>
          <a:p>
            <a:r>
              <a:rPr lang="en-US" dirty="0" smtClean="0">
                <a:solidFill>
                  <a:schemeClr val="tx2"/>
                </a:solidFill>
              </a:rPr>
              <a:t>Developed</a:t>
            </a:r>
            <a:r>
              <a:rPr lang="en-US" baseline="0" dirty="0" smtClean="0">
                <a:solidFill>
                  <a:schemeClr val="tx2"/>
                </a:solidFill>
              </a:rPr>
              <a:t> by The Florida Law Related Education Association, Inc. </a:t>
            </a:r>
          </a:p>
          <a:p>
            <a:r>
              <a:rPr lang="en-US" baseline="0" dirty="0" smtClean="0">
                <a:solidFill>
                  <a:schemeClr val="tx2"/>
                </a:solidFill>
              </a:rPr>
              <a:t>www.flrea.org </a:t>
            </a:r>
            <a:endParaRPr lang="en-US" dirty="0">
              <a:solidFill>
                <a:schemeClr val="tx2"/>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5600" y="5627726"/>
            <a:ext cx="2171700" cy="635120"/>
          </a:xfrm>
          <a:prstGeom prst="rect">
            <a:avLst/>
          </a:prstGeom>
        </p:spPr>
      </p:pic>
    </p:spTree>
    <p:extLst>
      <p:ext uri="{BB962C8B-B14F-4D97-AF65-F5344CB8AC3E}">
        <p14:creationId xmlns:p14="http://schemas.microsoft.com/office/powerpoint/2010/main" val="40736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89D65-509E-40C0-9A40-2FF6CB673E55}"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t>‹#›</a:t>
            </a:fld>
            <a:endParaRPr lang="en-US"/>
          </a:p>
        </p:txBody>
      </p:sp>
    </p:spTree>
    <p:extLst>
      <p:ext uri="{BB962C8B-B14F-4D97-AF65-F5344CB8AC3E}">
        <p14:creationId xmlns:p14="http://schemas.microsoft.com/office/powerpoint/2010/main" val="97595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solidFill>
            <a:schemeClr val="tx2"/>
          </a:solidFill>
        </p:spPr>
        <p:txBody>
          <a:bodyPr vert="eaVert"/>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89D65-509E-40C0-9A40-2FF6CB673E55}"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t>‹#›</a:t>
            </a:fld>
            <a:endParaRPr lang="en-US"/>
          </a:p>
        </p:txBody>
      </p:sp>
    </p:spTree>
    <p:extLst>
      <p:ext uri="{BB962C8B-B14F-4D97-AF65-F5344CB8AC3E}">
        <p14:creationId xmlns:p14="http://schemas.microsoft.com/office/powerpoint/2010/main" val="3666552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TextBox 16"/>
          <p:cNvSpPr txBox="1">
            <a:spLocks noChangeArrowheads="1"/>
          </p:cNvSpPr>
          <p:nvPr userDrawn="1"/>
        </p:nvSpPr>
        <p:spPr bwMode="auto">
          <a:xfrm>
            <a:off x="5029200" y="6611938"/>
            <a:ext cx="4114800" cy="246062"/>
          </a:xfrm>
          <a:prstGeom prst="rect">
            <a:avLst/>
          </a:prstGeom>
          <a:noFill/>
          <a:ln>
            <a:noFill/>
          </a:ln>
          <a:extLst/>
        </p:spPr>
        <p:txBody>
          <a:bodyPr>
            <a:spAutoFit/>
          </a:bodyPr>
          <a:lstStyle>
            <a:lvl1pPr marL="63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sz="1000" dirty="0" smtClean="0">
                <a:solidFill>
                  <a:prstClr val="black"/>
                </a:solidFill>
              </a:rPr>
              <a:t>Developed by The Florida Law Related Education Association, Inc.</a:t>
            </a: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8" name="Date Placeholder 27"/>
          <p:cNvSpPr>
            <a:spLocks noGrp="1"/>
          </p:cNvSpPr>
          <p:nvPr>
            <p:ph type="dt" sz="half" idx="10"/>
          </p:nvPr>
        </p:nvSpPr>
        <p:spPr>
          <a:xfrm>
            <a:off x="6705600" y="4206875"/>
            <a:ext cx="960438" cy="457200"/>
          </a:xfrm>
        </p:spPr>
        <p:txBody>
          <a:bodyPr/>
          <a:lstStyle>
            <a:lvl1pPr>
              <a:defRPr/>
            </a:lvl1pPr>
          </a:lstStyle>
          <a:p>
            <a:pPr>
              <a:defRPr/>
            </a:pPr>
            <a:fld id="{603F1F73-14A9-411F-968D-1D95FF980926}" type="datetime1">
              <a:rPr lang="en-US">
                <a:solidFill>
                  <a:srgbClr val="C0504D"/>
                </a:solidFill>
              </a:rPr>
              <a:pPr>
                <a:defRPr/>
              </a:pPr>
              <a:t>6/10/2015</a:t>
            </a:fld>
            <a:endParaRPr lang="en-US" dirty="0">
              <a:solidFill>
                <a:srgbClr val="C0504D"/>
              </a:solidFill>
            </a:endParaRPr>
          </a:p>
        </p:txBody>
      </p:sp>
      <p:sp>
        <p:nvSpPr>
          <p:cNvPr id="19"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solidFill>
                <a:srgbClr val="C0504D"/>
              </a:solidFill>
            </a:endParaRPr>
          </a:p>
        </p:txBody>
      </p:sp>
      <p:sp>
        <p:nvSpPr>
          <p:cNvPr id="20"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fld id="{ED84F7AF-DC6C-42D9-9C15-6F586A4CE6B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804038192"/>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9287FEB8-AC0C-48EA-991D-C7D39DA6E891}"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CA9F6BC7-A036-41F4-A4AF-318B0D70D406}" type="slidenum">
              <a:rPr lang="en-US" altLang="en-US"/>
              <a:pPr/>
              <a:t>‹#›</a:t>
            </a:fld>
            <a:endParaRPr lang="en-US" altLang="en-US"/>
          </a:p>
        </p:txBody>
      </p:sp>
    </p:spTree>
    <p:extLst>
      <p:ext uri="{BB962C8B-B14F-4D97-AF65-F5344CB8AC3E}">
        <p14:creationId xmlns:p14="http://schemas.microsoft.com/office/powerpoint/2010/main" val="258057668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354C011-F345-46A5-8CEE-14B698B5B55D}"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B742A8E8-F5CF-4FAC-B416-E2EA0FC067BE}" type="slidenum">
              <a:rPr lang="en-US" altLang="en-US"/>
              <a:pPr/>
              <a:t>‹#›</a:t>
            </a:fld>
            <a:endParaRPr lang="en-US" altLang="en-US"/>
          </a:p>
        </p:txBody>
      </p:sp>
    </p:spTree>
    <p:extLst>
      <p:ext uri="{BB962C8B-B14F-4D97-AF65-F5344CB8AC3E}">
        <p14:creationId xmlns:p14="http://schemas.microsoft.com/office/powerpoint/2010/main" val="424916480"/>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6D72953-3CE1-41F4-B8F8-7904B7F3466A}"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67DD0F48-BB35-4451-90E9-ECF128785A60}" type="slidenum">
              <a:rPr lang="en-US" altLang="en-US"/>
              <a:pPr/>
              <a:t>‹#›</a:t>
            </a:fld>
            <a:endParaRPr lang="en-US" altLang="en-US"/>
          </a:p>
        </p:txBody>
      </p:sp>
    </p:spTree>
    <p:extLst>
      <p:ext uri="{BB962C8B-B14F-4D97-AF65-F5344CB8AC3E}">
        <p14:creationId xmlns:p14="http://schemas.microsoft.com/office/powerpoint/2010/main" val="4156057126"/>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EC0DBDBC-F3B5-4ADA-9473-79D75228479E}" type="datetime1">
              <a:rPr lang="en-US">
                <a:solidFill>
                  <a:srgbClr val="C0504D"/>
                </a:solidFill>
              </a:rPr>
              <a:pPr>
                <a:defRPr/>
              </a:pPr>
              <a:t>6/10/2015</a:t>
            </a:fld>
            <a:endParaRPr lang="en-US" dirty="0">
              <a:solidFill>
                <a:srgbClr val="C0504D"/>
              </a:solidFill>
            </a:endParaRPr>
          </a:p>
        </p:txBody>
      </p:sp>
      <p:sp>
        <p:nvSpPr>
          <p:cNvPr id="8" name="Slide Number Placeholder 26"/>
          <p:cNvSpPr>
            <a:spLocks noGrp="1"/>
          </p:cNvSpPr>
          <p:nvPr>
            <p:ph type="sldNum" sz="quarter" idx="11"/>
          </p:nvPr>
        </p:nvSpPr>
        <p:spPr/>
        <p:txBody>
          <a:bodyPr/>
          <a:lstStyle>
            <a:lvl1pPr>
              <a:defRPr/>
            </a:lvl1pPr>
          </a:lstStyle>
          <a:p>
            <a:fld id="{4A460200-0D79-4C99-AF05-16BCFF37B5CE}" type="slidenum">
              <a:rPr lang="en-US" altLang="en-US"/>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solidFill>
                <a:srgbClr val="C0504D"/>
              </a:solidFill>
            </a:endParaRPr>
          </a:p>
        </p:txBody>
      </p:sp>
    </p:spTree>
    <p:extLst>
      <p:ext uri="{BB962C8B-B14F-4D97-AF65-F5344CB8AC3E}">
        <p14:creationId xmlns:p14="http://schemas.microsoft.com/office/powerpoint/2010/main" val="941647287"/>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9060186A-9049-4868-8525-87BEE1DFB258}" type="datetime1">
              <a:rPr lang="en-US">
                <a:solidFill>
                  <a:srgbClr val="C0504D"/>
                </a:solidFill>
              </a:rPr>
              <a:pPr>
                <a:defRPr/>
              </a:pPr>
              <a:t>6/10/2015</a:t>
            </a:fld>
            <a:endParaRPr lang="en-US" dirty="0">
              <a:solidFill>
                <a:srgbClr val="C0504D"/>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5" name="Slide Number Placeholder 4"/>
          <p:cNvSpPr>
            <a:spLocks noGrp="1"/>
          </p:cNvSpPr>
          <p:nvPr>
            <p:ph type="sldNum" sz="quarter" idx="12"/>
          </p:nvPr>
        </p:nvSpPr>
        <p:spPr/>
        <p:txBody>
          <a:bodyPr/>
          <a:lstStyle>
            <a:lvl1pPr>
              <a:defRPr/>
            </a:lvl1pPr>
          </a:lstStyle>
          <a:p>
            <a:fld id="{272714E9-E120-45CA-BC4A-2400456173DD}" type="slidenum">
              <a:rPr lang="en-US" altLang="en-US"/>
              <a:pPr/>
              <a:t>‹#›</a:t>
            </a:fld>
            <a:endParaRPr lang="en-US" altLang="en-US"/>
          </a:p>
        </p:txBody>
      </p:sp>
    </p:spTree>
    <p:extLst>
      <p:ext uri="{BB962C8B-B14F-4D97-AF65-F5344CB8AC3E}">
        <p14:creationId xmlns:p14="http://schemas.microsoft.com/office/powerpoint/2010/main" val="3903084325"/>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8A665B9-6EE3-4C40-8911-14E4FF07DD4E}" type="datetime1">
              <a:rPr lang="en-US">
                <a:solidFill>
                  <a:srgbClr val="C0504D"/>
                </a:solidFill>
              </a:rPr>
              <a:pPr>
                <a:defRPr/>
              </a:pPr>
              <a:t>6/10/2015</a:t>
            </a:fld>
            <a:endParaRPr lang="en-US" dirty="0">
              <a:solidFill>
                <a:srgbClr val="C0504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4" name="Slide Number Placeholder 22"/>
          <p:cNvSpPr>
            <a:spLocks noGrp="1"/>
          </p:cNvSpPr>
          <p:nvPr>
            <p:ph type="sldNum" sz="quarter" idx="12"/>
          </p:nvPr>
        </p:nvSpPr>
        <p:spPr/>
        <p:txBody>
          <a:bodyPr/>
          <a:lstStyle>
            <a:lvl1pPr>
              <a:defRPr/>
            </a:lvl1pPr>
          </a:lstStyle>
          <a:p>
            <a:fld id="{2584EAB4-DE83-44C1-B7F6-F60A01D91C69}" type="slidenum">
              <a:rPr lang="en-US" altLang="en-US"/>
              <a:pPr/>
              <a:t>‹#›</a:t>
            </a:fld>
            <a:endParaRPr lang="en-US" altLang="en-US"/>
          </a:p>
        </p:txBody>
      </p:sp>
    </p:spTree>
    <p:extLst>
      <p:ext uri="{BB962C8B-B14F-4D97-AF65-F5344CB8AC3E}">
        <p14:creationId xmlns:p14="http://schemas.microsoft.com/office/powerpoint/2010/main" val="1019073670"/>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B224FB1-0F16-46A8-86B6-08EED621B0DA}"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BFBCD4B7-A7D4-4559-BE11-27D1C31505BC}" type="slidenum">
              <a:rPr lang="en-US" altLang="en-US"/>
              <a:pPr/>
              <a:t>‹#›</a:t>
            </a:fld>
            <a:endParaRPr lang="en-US" altLang="en-US"/>
          </a:p>
        </p:txBody>
      </p:sp>
    </p:spTree>
    <p:extLst>
      <p:ext uri="{BB962C8B-B14F-4D97-AF65-F5344CB8AC3E}">
        <p14:creationId xmlns:p14="http://schemas.microsoft.com/office/powerpoint/2010/main" val="195102630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p:cNvSpPr/>
          <p:nvPr userDrawn="1"/>
        </p:nvSpPr>
        <p:spPr>
          <a:xfrm>
            <a:off x="0" y="0"/>
            <a:ext cx="9131300" cy="1371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143000"/>
          </a:xfrm>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22437"/>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89D65-509E-40C0-9A40-2FF6CB673E55}"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t>‹#›</a:t>
            </a:fld>
            <a:endParaRPr lang="en-US"/>
          </a:p>
        </p:txBody>
      </p:sp>
      <p:grpSp>
        <p:nvGrpSpPr>
          <p:cNvPr id="9" name="Group 8"/>
          <p:cNvGrpSpPr/>
          <p:nvPr userDrawn="1"/>
        </p:nvGrpSpPr>
        <p:grpSpPr>
          <a:xfrm>
            <a:off x="6842125" y="4262864"/>
            <a:ext cx="2314575" cy="2595136"/>
            <a:chOff x="6842125" y="4114800"/>
            <a:chExt cx="2314575" cy="2595136"/>
          </a:xfrm>
        </p:grpSpPr>
        <p:pic>
          <p:nvPicPr>
            <p:cNvPr id="7" name="Picture 4" descr="BenchmarksLogo-Final-RGB-Lg.tif"/>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cxnSp>
        <p:nvCxnSpPr>
          <p:cNvPr id="11" name="Straight Connector 10"/>
          <p:cNvCxnSpPr/>
          <p:nvPr userDrawn="1"/>
        </p:nvCxnSpPr>
        <p:spPr>
          <a:xfrm>
            <a:off x="0" y="1600200"/>
            <a:ext cx="9144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4114800" y="14478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02305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5150575-3EE4-4AB5-9B38-8F56BBC74250}"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955B9E6B-733A-471C-98B3-7534C18CB84C}" type="slidenum">
              <a:rPr lang="en-US" altLang="en-US"/>
              <a:pPr/>
              <a:t>‹#›</a:t>
            </a:fld>
            <a:endParaRPr lang="en-US" altLang="en-US"/>
          </a:p>
        </p:txBody>
      </p:sp>
    </p:spTree>
    <p:extLst>
      <p:ext uri="{BB962C8B-B14F-4D97-AF65-F5344CB8AC3E}">
        <p14:creationId xmlns:p14="http://schemas.microsoft.com/office/powerpoint/2010/main" val="394208980"/>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23D7382-F655-4DF4-99A5-05DB9A34585A}"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50F4D816-65BC-43C7-A535-BBBAD3D3EF6F}" type="slidenum">
              <a:rPr lang="en-US" altLang="en-US"/>
              <a:pPr/>
              <a:t>‹#›</a:t>
            </a:fld>
            <a:endParaRPr lang="en-US" altLang="en-US"/>
          </a:p>
        </p:txBody>
      </p:sp>
    </p:spTree>
    <p:extLst>
      <p:ext uri="{BB962C8B-B14F-4D97-AF65-F5344CB8AC3E}">
        <p14:creationId xmlns:p14="http://schemas.microsoft.com/office/powerpoint/2010/main" val="625861474"/>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47BB404-6F06-4938-8A04-7B3AFDFA4161}"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3CF867F6-D3A9-422D-8E95-16C65A040E07}" type="slidenum">
              <a:rPr lang="en-US" altLang="en-US"/>
              <a:pPr/>
              <a:t>‹#›</a:t>
            </a:fld>
            <a:endParaRPr lang="en-US" altLang="en-US"/>
          </a:p>
        </p:txBody>
      </p:sp>
    </p:spTree>
    <p:extLst>
      <p:ext uri="{BB962C8B-B14F-4D97-AF65-F5344CB8AC3E}">
        <p14:creationId xmlns:p14="http://schemas.microsoft.com/office/powerpoint/2010/main" val="2442789985"/>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TextBox 16"/>
          <p:cNvSpPr txBox="1">
            <a:spLocks noChangeArrowheads="1"/>
          </p:cNvSpPr>
          <p:nvPr userDrawn="1"/>
        </p:nvSpPr>
        <p:spPr bwMode="auto">
          <a:xfrm>
            <a:off x="5029200" y="6611938"/>
            <a:ext cx="4114800" cy="246062"/>
          </a:xfrm>
          <a:prstGeom prst="rect">
            <a:avLst/>
          </a:prstGeom>
          <a:noFill/>
          <a:ln>
            <a:noFill/>
          </a:ln>
          <a:extLst/>
        </p:spPr>
        <p:txBody>
          <a:bodyPr>
            <a:spAutoFit/>
          </a:bodyPr>
          <a:lstStyle>
            <a:lvl1pPr marL="63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sz="1000" dirty="0" smtClean="0">
                <a:solidFill>
                  <a:prstClr val="black"/>
                </a:solidFill>
              </a:rPr>
              <a:t>Developed by The Florida Law Related Education Association, Inc.</a:t>
            </a: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8" name="Date Placeholder 27"/>
          <p:cNvSpPr>
            <a:spLocks noGrp="1"/>
          </p:cNvSpPr>
          <p:nvPr>
            <p:ph type="dt" sz="half" idx="10"/>
          </p:nvPr>
        </p:nvSpPr>
        <p:spPr>
          <a:xfrm>
            <a:off x="6705600" y="4206875"/>
            <a:ext cx="960438" cy="457200"/>
          </a:xfrm>
        </p:spPr>
        <p:txBody>
          <a:bodyPr/>
          <a:lstStyle>
            <a:lvl1pPr>
              <a:defRPr/>
            </a:lvl1pPr>
          </a:lstStyle>
          <a:p>
            <a:pPr>
              <a:defRPr/>
            </a:pPr>
            <a:fld id="{603F1F73-14A9-411F-968D-1D95FF980926}" type="datetime1">
              <a:rPr lang="en-US">
                <a:solidFill>
                  <a:srgbClr val="C0504D"/>
                </a:solidFill>
              </a:rPr>
              <a:pPr>
                <a:defRPr/>
              </a:pPr>
              <a:t>6/10/2015</a:t>
            </a:fld>
            <a:endParaRPr lang="en-US" dirty="0">
              <a:solidFill>
                <a:srgbClr val="C0504D"/>
              </a:solidFill>
            </a:endParaRPr>
          </a:p>
        </p:txBody>
      </p:sp>
      <p:sp>
        <p:nvSpPr>
          <p:cNvPr id="19"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solidFill>
                <a:srgbClr val="C0504D"/>
              </a:solidFill>
            </a:endParaRPr>
          </a:p>
        </p:txBody>
      </p:sp>
      <p:sp>
        <p:nvSpPr>
          <p:cNvPr id="20"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fld id="{ED84F7AF-DC6C-42D9-9C15-6F586A4CE6B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570618902"/>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9287FEB8-AC0C-48EA-991D-C7D39DA6E891}"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CA9F6BC7-A036-41F4-A4AF-318B0D70D406}" type="slidenum">
              <a:rPr lang="en-US" altLang="en-US"/>
              <a:pPr/>
              <a:t>‹#›</a:t>
            </a:fld>
            <a:endParaRPr lang="en-US" altLang="en-US"/>
          </a:p>
        </p:txBody>
      </p:sp>
    </p:spTree>
    <p:extLst>
      <p:ext uri="{BB962C8B-B14F-4D97-AF65-F5344CB8AC3E}">
        <p14:creationId xmlns:p14="http://schemas.microsoft.com/office/powerpoint/2010/main" val="3808568886"/>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354C011-F345-46A5-8CEE-14B698B5B55D}"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B742A8E8-F5CF-4FAC-B416-E2EA0FC067BE}" type="slidenum">
              <a:rPr lang="en-US" altLang="en-US"/>
              <a:pPr/>
              <a:t>‹#›</a:t>
            </a:fld>
            <a:endParaRPr lang="en-US" altLang="en-US"/>
          </a:p>
        </p:txBody>
      </p:sp>
    </p:spTree>
    <p:extLst>
      <p:ext uri="{BB962C8B-B14F-4D97-AF65-F5344CB8AC3E}">
        <p14:creationId xmlns:p14="http://schemas.microsoft.com/office/powerpoint/2010/main" val="509672454"/>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6D72953-3CE1-41F4-B8F8-7904B7F3466A}"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67DD0F48-BB35-4451-90E9-ECF128785A60}" type="slidenum">
              <a:rPr lang="en-US" altLang="en-US"/>
              <a:pPr/>
              <a:t>‹#›</a:t>
            </a:fld>
            <a:endParaRPr lang="en-US" altLang="en-US"/>
          </a:p>
        </p:txBody>
      </p:sp>
    </p:spTree>
    <p:extLst>
      <p:ext uri="{BB962C8B-B14F-4D97-AF65-F5344CB8AC3E}">
        <p14:creationId xmlns:p14="http://schemas.microsoft.com/office/powerpoint/2010/main" val="1543892826"/>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EC0DBDBC-F3B5-4ADA-9473-79D75228479E}" type="datetime1">
              <a:rPr lang="en-US">
                <a:solidFill>
                  <a:srgbClr val="C0504D"/>
                </a:solidFill>
              </a:rPr>
              <a:pPr>
                <a:defRPr/>
              </a:pPr>
              <a:t>6/10/2015</a:t>
            </a:fld>
            <a:endParaRPr lang="en-US" dirty="0">
              <a:solidFill>
                <a:srgbClr val="C0504D"/>
              </a:solidFill>
            </a:endParaRPr>
          </a:p>
        </p:txBody>
      </p:sp>
      <p:sp>
        <p:nvSpPr>
          <p:cNvPr id="8" name="Slide Number Placeholder 26"/>
          <p:cNvSpPr>
            <a:spLocks noGrp="1"/>
          </p:cNvSpPr>
          <p:nvPr>
            <p:ph type="sldNum" sz="quarter" idx="11"/>
          </p:nvPr>
        </p:nvSpPr>
        <p:spPr/>
        <p:txBody>
          <a:bodyPr/>
          <a:lstStyle>
            <a:lvl1pPr>
              <a:defRPr/>
            </a:lvl1pPr>
          </a:lstStyle>
          <a:p>
            <a:fld id="{4A460200-0D79-4C99-AF05-16BCFF37B5CE}" type="slidenum">
              <a:rPr lang="en-US" altLang="en-US"/>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solidFill>
                <a:srgbClr val="C0504D"/>
              </a:solidFill>
            </a:endParaRPr>
          </a:p>
        </p:txBody>
      </p:sp>
    </p:spTree>
    <p:extLst>
      <p:ext uri="{BB962C8B-B14F-4D97-AF65-F5344CB8AC3E}">
        <p14:creationId xmlns:p14="http://schemas.microsoft.com/office/powerpoint/2010/main" val="3238761509"/>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9060186A-9049-4868-8525-87BEE1DFB258}" type="datetime1">
              <a:rPr lang="en-US">
                <a:solidFill>
                  <a:srgbClr val="C0504D"/>
                </a:solidFill>
              </a:rPr>
              <a:pPr>
                <a:defRPr/>
              </a:pPr>
              <a:t>6/10/2015</a:t>
            </a:fld>
            <a:endParaRPr lang="en-US" dirty="0">
              <a:solidFill>
                <a:srgbClr val="C0504D"/>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5" name="Slide Number Placeholder 4"/>
          <p:cNvSpPr>
            <a:spLocks noGrp="1"/>
          </p:cNvSpPr>
          <p:nvPr>
            <p:ph type="sldNum" sz="quarter" idx="12"/>
          </p:nvPr>
        </p:nvSpPr>
        <p:spPr/>
        <p:txBody>
          <a:bodyPr/>
          <a:lstStyle>
            <a:lvl1pPr>
              <a:defRPr/>
            </a:lvl1pPr>
          </a:lstStyle>
          <a:p>
            <a:fld id="{272714E9-E120-45CA-BC4A-2400456173DD}" type="slidenum">
              <a:rPr lang="en-US" altLang="en-US"/>
              <a:pPr/>
              <a:t>‹#›</a:t>
            </a:fld>
            <a:endParaRPr lang="en-US" altLang="en-US"/>
          </a:p>
        </p:txBody>
      </p:sp>
    </p:spTree>
    <p:extLst>
      <p:ext uri="{BB962C8B-B14F-4D97-AF65-F5344CB8AC3E}">
        <p14:creationId xmlns:p14="http://schemas.microsoft.com/office/powerpoint/2010/main" val="1041219713"/>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8A665B9-6EE3-4C40-8911-14E4FF07DD4E}" type="datetime1">
              <a:rPr lang="en-US">
                <a:solidFill>
                  <a:srgbClr val="C0504D"/>
                </a:solidFill>
              </a:rPr>
              <a:pPr>
                <a:defRPr/>
              </a:pPr>
              <a:t>6/10/2015</a:t>
            </a:fld>
            <a:endParaRPr lang="en-US" dirty="0">
              <a:solidFill>
                <a:srgbClr val="C0504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4" name="Slide Number Placeholder 22"/>
          <p:cNvSpPr>
            <a:spLocks noGrp="1"/>
          </p:cNvSpPr>
          <p:nvPr>
            <p:ph type="sldNum" sz="quarter" idx="12"/>
          </p:nvPr>
        </p:nvSpPr>
        <p:spPr/>
        <p:txBody>
          <a:bodyPr/>
          <a:lstStyle>
            <a:lvl1pPr>
              <a:defRPr/>
            </a:lvl1pPr>
          </a:lstStyle>
          <a:p>
            <a:fld id="{2584EAB4-DE83-44C1-B7F6-F60A01D91C69}" type="slidenum">
              <a:rPr lang="en-US" altLang="en-US"/>
              <a:pPr/>
              <a:t>‹#›</a:t>
            </a:fld>
            <a:endParaRPr lang="en-US" altLang="en-US"/>
          </a:p>
        </p:txBody>
      </p:sp>
    </p:spTree>
    <p:extLst>
      <p:ext uri="{BB962C8B-B14F-4D97-AF65-F5344CB8AC3E}">
        <p14:creationId xmlns:p14="http://schemas.microsoft.com/office/powerpoint/2010/main" val="198036829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584700"/>
            <a:ext cx="7772400" cy="1362075"/>
          </a:xfrm>
          <a:solidFill>
            <a:schemeClr val="tx2"/>
          </a:solidFill>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7670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9D65-509E-40C0-9A40-2FF6CB673E55}"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t>‹#›</a:t>
            </a:fld>
            <a:endParaRPr lang="en-US"/>
          </a:p>
        </p:txBody>
      </p:sp>
      <p:cxnSp>
        <p:nvCxnSpPr>
          <p:cNvPr id="7" name="Straight Connector 6"/>
          <p:cNvCxnSpPr/>
          <p:nvPr userDrawn="1"/>
        </p:nvCxnSpPr>
        <p:spPr>
          <a:xfrm>
            <a:off x="228600" y="44196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4114800" y="42672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6842125" y="0"/>
            <a:ext cx="2314575" cy="2595136"/>
            <a:chOff x="6842125" y="4114800"/>
            <a:chExt cx="2314575" cy="2595136"/>
          </a:xfrm>
        </p:grpSpPr>
        <p:pic>
          <p:nvPicPr>
            <p:cNvPr id="10" name="Picture 4" descr="BenchmarksLogo-Final-RGB-Lg.tif"/>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val="14825121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B224FB1-0F16-46A8-86B6-08EED621B0DA}"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BFBCD4B7-A7D4-4559-BE11-27D1C31505BC}" type="slidenum">
              <a:rPr lang="en-US" altLang="en-US"/>
              <a:pPr/>
              <a:t>‹#›</a:t>
            </a:fld>
            <a:endParaRPr lang="en-US" altLang="en-US"/>
          </a:p>
        </p:txBody>
      </p:sp>
    </p:spTree>
    <p:extLst>
      <p:ext uri="{BB962C8B-B14F-4D97-AF65-F5344CB8AC3E}">
        <p14:creationId xmlns:p14="http://schemas.microsoft.com/office/powerpoint/2010/main" val="2290489471"/>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5150575-3EE4-4AB5-9B38-8F56BBC74250}"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955B9E6B-733A-471C-98B3-7534C18CB84C}" type="slidenum">
              <a:rPr lang="en-US" altLang="en-US"/>
              <a:pPr/>
              <a:t>‹#›</a:t>
            </a:fld>
            <a:endParaRPr lang="en-US" altLang="en-US"/>
          </a:p>
        </p:txBody>
      </p:sp>
    </p:spTree>
    <p:extLst>
      <p:ext uri="{BB962C8B-B14F-4D97-AF65-F5344CB8AC3E}">
        <p14:creationId xmlns:p14="http://schemas.microsoft.com/office/powerpoint/2010/main" val="3349706920"/>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23D7382-F655-4DF4-99A5-05DB9A34585A}"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50F4D816-65BC-43C7-A535-BBBAD3D3EF6F}" type="slidenum">
              <a:rPr lang="en-US" altLang="en-US"/>
              <a:pPr/>
              <a:t>‹#›</a:t>
            </a:fld>
            <a:endParaRPr lang="en-US" altLang="en-US"/>
          </a:p>
        </p:txBody>
      </p:sp>
    </p:spTree>
    <p:extLst>
      <p:ext uri="{BB962C8B-B14F-4D97-AF65-F5344CB8AC3E}">
        <p14:creationId xmlns:p14="http://schemas.microsoft.com/office/powerpoint/2010/main" val="2384113852"/>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47BB404-6F06-4938-8A04-7B3AFDFA4161}"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3CF867F6-D3A9-422D-8E95-16C65A040E07}" type="slidenum">
              <a:rPr lang="en-US" altLang="en-US"/>
              <a:pPr/>
              <a:t>‹#›</a:t>
            </a:fld>
            <a:endParaRPr lang="en-US" altLang="en-US"/>
          </a:p>
        </p:txBody>
      </p:sp>
    </p:spTree>
    <p:extLst>
      <p:ext uri="{BB962C8B-B14F-4D97-AF65-F5344CB8AC3E}">
        <p14:creationId xmlns:p14="http://schemas.microsoft.com/office/powerpoint/2010/main" val="3403478592"/>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TextBox 16"/>
          <p:cNvSpPr txBox="1">
            <a:spLocks noChangeArrowheads="1"/>
          </p:cNvSpPr>
          <p:nvPr userDrawn="1"/>
        </p:nvSpPr>
        <p:spPr bwMode="auto">
          <a:xfrm>
            <a:off x="5029200" y="6611938"/>
            <a:ext cx="4114800" cy="246062"/>
          </a:xfrm>
          <a:prstGeom prst="rect">
            <a:avLst/>
          </a:prstGeom>
          <a:noFill/>
          <a:ln>
            <a:noFill/>
          </a:ln>
          <a:extLst/>
        </p:spPr>
        <p:txBody>
          <a:bodyPr>
            <a:spAutoFit/>
          </a:bodyPr>
          <a:lstStyle>
            <a:lvl1pPr marL="63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sz="1000" dirty="0" smtClean="0">
                <a:solidFill>
                  <a:prstClr val="black"/>
                </a:solidFill>
              </a:rPr>
              <a:t>Developed by The Florida Law Related Education Association, Inc.</a:t>
            </a: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8" name="Date Placeholder 27"/>
          <p:cNvSpPr>
            <a:spLocks noGrp="1"/>
          </p:cNvSpPr>
          <p:nvPr>
            <p:ph type="dt" sz="half" idx="10"/>
          </p:nvPr>
        </p:nvSpPr>
        <p:spPr>
          <a:xfrm>
            <a:off x="6705600" y="4206875"/>
            <a:ext cx="960438" cy="457200"/>
          </a:xfrm>
        </p:spPr>
        <p:txBody>
          <a:bodyPr/>
          <a:lstStyle>
            <a:lvl1pPr>
              <a:defRPr/>
            </a:lvl1pPr>
          </a:lstStyle>
          <a:p>
            <a:pPr>
              <a:defRPr/>
            </a:pPr>
            <a:fld id="{603F1F73-14A9-411F-968D-1D95FF980926}" type="datetime1">
              <a:rPr lang="en-US">
                <a:solidFill>
                  <a:srgbClr val="C0504D"/>
                </a:solidFill>
              </a:rPr>
              <a:pPr>
                <a:defRPr/>
              </a:pPr>
              <a:t>6/10/2015</a:t>
            </a:fld>
            <a:endParaRPr lang="en-US" dirty="0">
              <a:solidFill>
                <a:srgbClr val="C0504D"/>
              </a:solidFill>
            </a:endParaRPr>
          </a:p>
        </p:txBody>
      </p:sp>
      <p:sp>
        <p:nvSpPr>
          <p:cNvPr id="19"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solidFill>
                <a:srgbClr val="C0504D"/>
              </a:solidFill>
            </a:endParaRPr>
          </a:p>
        </p:txBody>
      </p:sp>
      <p:sp>
        <p:nvSpPr>
          <p:cNvPr id="20"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fld id="{ED84F7AF-DC6C-42D9-9C15-6F586A4CE6B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07542474"/>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9287FEB8-AC0C-48EA-991D-C7D39DA6E891}"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CA9F6BC7-A036-41F4-A4AF-318B0D70D406}" type="slidenum">
              <a:rPr lang="en-US" altLang="en-US"/>
              <a:pPr/>
              <a:t>‹#›</a:t>
            </a:fld>
            <a:endParaRPr lang="en-US" altLang="en-US"/>
          </a:p>
        </p:txBody>
      </p:sp>
    </p:spTree>
    <p:extLst>
      <p:ext uri="{BB962C8B-B14F-4D97-AF65-F5344CB8AC3E}">
        <p14:creationId xmlns:p14="http://schemas.microsoft.com/office/powerpoint/2010/main" val="3652875821"/>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354C011-F345-46A5-8CEE-14B698B5B55D}"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B742A8E8-F5CF-4FAC-B416-E2EA0FC067BE}" type="slidenum">
              <a:rPr lang="en-US" altLang="en-US"/>
              <a:pPr/>
              <a:t>‹#›</a:t>
            </a:fld>
            <a:endParaRPr lang="en-US" altLang="en-US"/>
          </a:p>
        </p:txBody>
      </p:sp>
    </p:spTree>
    <p:extLst>
      <p:ext uri="{BB962C8B-B14F-4D97-AF65-F5344CB8AC3E}">
        <p14:creationId xmlns:p14="http://schemas.microsoft.com/office/powerpoint/2010/main" val="180899737"/>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6D72953-3CE1-41F4-B8F8-7904B7F3466A}"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67DD0F48-BB35-4451-90E9-ECF128785A60}" type="slidenum">
              <a:rPr lang="en-US" altLang="en-US"/>
              <a:pPr/>
              <a:t>‹#›</a:t>
            </a:fld>
            <a:endParaRPr lang="en-US" altLang="en-US"/>
          </a:p>
        </p:txBody>
      </p:sp>
    </p:spTree>
    <p:extLst>
      <p:ext uri="{BB962C8B-B14F-4D97-AF65-F5344CB8AC3E}">
        <p14:creationId xmlns:p14="http://schemas.microsoft.com/office/powerpoint/2010/main" val="1165280193"/>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EC0DBDBC-F3B5-4ADA-9473-79D75228479E}" type="datetime1">
              <a:rPr lang="en-US">
                <a:solidFill>
                  <a:srgbClr val="C0504D"/>
                </a:solidFill>
              </a:rPr>
              <a:pPr>
                <a:defRPr/>
              </a:pPr>
              <a:t>6/10/2015</a:t>
            </a:fld>
            <a:endParaRPr lang="en-US" dirty="0">
              <a:solidFill>
                <a:srgbClr val="C0504D"/>
              </a:solidFill>
            </a:endParaRPr>
          </a:p>
        </p:txBody>
      </p:sp>
      <p:sp>
        <p:nvSpPr>
          <p:cNvPr id="8" name="Slide Number Placeholder 26"/>
          <p:cNvSpPr>
            <a:spLocks noGrp="1"/>
          </p:cNvSpPr>
          <p:nvPr>
            <p:ph type="sldNum" sz="quarter" idx="11"/>
          </p:nvPr>
        </p:nvSpPr>
        <p:spPr/>
        <p:txBody>
          <a:bodyPr/>
          <a:lstStyle>
            <a:lvl1pPr>
              <a:defRPr/>
            </a:lvl1pPr>
          </a:lstStyle>
          <a:p>
            <a:fld id="{4A460200-0D79-4C99-AF05-16BCFF37B5CE}" type="slidenum">
              <a:rPr lang="en-US" altLang="en-US"/>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solidFill>
                <a:srgbClr val="C0504D"/>
              </a:solidFill>
            </a:endParaRPr>
          </a:p>
        </p:txBody>
      </p:sp>
    </p:spTree>
    <p:extLst>
      <p:ext uri="{BB962C8B-B14F-4D97-AF65-F5344CB8AC3E}">
        <p14:creationId xmlns:p14="http://schemas.microsoft.com/office/powerpoint/2010/main" val="1807479932"/>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9060186A-9049-4868-8525-87BEE1DFB258}" type="datetime1">
              <a:rPr lang="en-US">
                <a:solidFill>
                  <a:srgbClr val="C0504D"/>
                </a:solidFill>
              </a:rPr>
              <a:pPr>
                <a:defRPr/>
              </a:pPr>
              <a:t>6/10/2015</a:t>
            </a:fld>
            <a:endParaRPr lang="en-US" dirty="0">
              <a:solidFill>
                <a:srgbClr val="C0504D"/>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5" name="Slide Number Placeholder 4"/>
          <p:cNvSpPr>
            <a:spLocks noGrp="1"/>
          </p:cNvSpPr>
          <p:nvPr>
            <p:ph type="sldNum" sz="quarter" idx="12"/>
          </p:nvPr>
        </p:nvSpPr>
        <p:spPr/>
        <p:txBody>
          <a:bodyPr/>
          <a:lstStyle>
            <a:lvl1pPr>
              <a:defRPr/>
            </a:lvl1pPr>
          </a:lstStyle>
          <a:p>
            <a:fld id="{272714E9-E120-45CA-BC4A-2400456173DD}" type="slidenum">
              <a:rPr lang="en-US" altLang="en-US"/>
              <a:pPr/>
              <a:t>‹#›</a:t>
            </a:fld>
            <a:endParaRPr lang="en-US" altLang="en-US"/>
          </a:p>
        </p:txBody>
      </p:sp>
    </p:spTree>
    <p:extLst>
      <p:ext uri="{BB962C8B-B14F-4D97-AF65-F5344CB8AC3E}">
        <p14:creationId xmlns:p14="http://schemas.microsoft.com/office/powerpoint/2010/main" val="370164769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089D65-509E-40C0-9A40-2FF6CB673E55}" type="datetimeFigureOut">
              <a:rPr lang="en-US" smtClean="0"/>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8B10-ACDA-44DC-9805-06B50D7C4145}" type="slidenum">
              <a:rPr lang="en-US" smtClean="0"/>
              <a:t>‹#›</a:t>
            </a:fld>
            <a:endParaRPr lang="en-US"/>
          </a:p>
        </p:txBody>
      </p:sp>
      <p:grpSp>
        <p:nvGrpSpPr>
          <p:cNvPr id="10" name="Group 9"/>
          <p:cNvGrpSpPr/>
          <p:nvPr userDrawn="1"/>
        </p:nvGrpSpPr>
        <p:grpSpPr>
          <a:xfrm>
            <a:off x="241300" y="1524000"/>
            <a:ext cx="8686800" cy="304800"/>
            <a:chOff x="241300" y="1371600"/>
            <a:chExt cx="8686800" cy="304800"/>
          </a:xfrm>
        </p:grpSpPr>
        <p:cxnSp>
          <p:nvCxnSpPr>
            <p:cNvPr id="8" name="Straight Connector 7"/>
            <p:cNvCxnSpPr/>
            <p:nvPr userDrawn="1"/>
          </p:nvCxnSpPr>
          <p:spPr>
            <a:xfrm>
              <a:off x="241300" y="15240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Oval 8"/>
            <p:cNvSpPr/>
            <p:nvPr userDrawn="1"/>
          </p:nvSpPr>
          <p:spPr>
            <a:xfrm>
              <a:off x="4419600" y="13716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6842125" y="4262864"/>
            <a:ext cx="2314575" cy="2595136"/>
            <a:chOff x="6842125" y="4114800"/>
            <a:chExt cx="2314575" cy="2595136"/>
          </a:xfrm>
        </p:grpSpPr>
        <p:pic>
          <p:nvPicPr>
            <p:cNvPr id="12" name="Picture 4" descr="BenchmarksLogo-Final-RGB-Lg.tif"/>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val="4121526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8A665B9-6EE3-4C40-8911-14E4FF07DD4E}" type="datetime1">
              <a:rPr lang="en-US">
                <a:solidFill>
                  <a:srgbClr val="C0504D"/>
                </a:solidFill>
              </a:rPr>
              <a:pPr>
                <a:defRPr/>
              </a:pPr>
              <a:t>6/10/2015</a:t>
            </a:fld>
            <a:endParaRPr lang="en-US" dirty="0">
              <a:solidFill>
                <a:srgbClr val="C0504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4" name="Slide Number Placeholder 22"/>
          <p:cNvSpPr>
            <a:spLocks noGrp="1"/>
          </p:cNvSpPr>
          <p:nvPr>
            <p:ph type="sldNum" sz="quarter" idx="12"/>
          </p:nvPr>
        </p:nvSpPr>
        <p:spPr/>
        <p:txBody>
          <a:bodyPr/>
          <a:lstStyle>
            <a:lvl1pPr>
              <a:defRPr/>
            </a:lvl1pPr>
          </a:lstStyle>
          <a:p>
            <a:fld id="{2584EAB4-DE83-44C1-B7F6-F60A01D91C69}" type="slidenum">
              <a:rPr lang="en-US" altLang="en-US"/>
              <a:pPr/>
              <a:t>‹#›</a:t>
            </a:fld>
            <a:endParaRPr lang="en-US" altLang="en-US"/>
          </a:p>
        </p:txBody>
      </p:sp>
    </p:spTree>
    <p:extLst>
      <p:ext uri="{BB962C8B-B14F-4D97-AF65-F5344CB8AC3E}">
        <p14:creationId xmlns:p14="http://schemas.microsoft.com/office/powerpoint/2010/main" val="4024827673"/>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B224FB1-0F16-46A8-86B6-08EED621B0DA}"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BFBCD4B7-A7D4-4559-BE11-27D1C31505BC}" type="slidenum">
              <a:rPr lang="en-US" altLang="en-US"/>
              <a:pPr/>
              <a:t>‹#›</a:t>
            </a:fld>
            <a:endParaRPr lang="en-US" altLang="en-US"/>
          </a:p>
        </p:txBody>
      </p:sp>
    </p:spTree>
    <p:extLst>
      <p:ext uri="{BB962C8B-B14F-4D97-AF65-F5344CB8AC3E}">
        <p14:creationId xmlns:p14="http://schemas.microsoft.com/office/powerpoint/2010/main" val="2927552917"/>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5150575-3EE4-4AB5-9B38-8F56BBC74250}"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955B9E6B-733A-471C-98B3-7534C18CB84C}" type="slidenum">
              <a:rPr lang="en-US" altLang="en-US"/>
              <a:pPr/>
              <a:t>‹#›</a:t>
            </a:fld>
            <a:endParaRPr lang="en-US" altLang="en-US"/>
          </a:p>
        </p:txBody>
      </p:sp>
    </p:spTree>
    <p:extLst>
      <p:ext uri="{BB962C8B-B14F-4D97-AF65-F5344CB8AC3E}">
        <p14:creationId xmlns:p14="http://schemas.microsoft.com/office/powerpoint/2010/main" val="2593575657"/>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23D7382-F655-4DF4-99A5-05DB9A34585A}"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50F4D816-65BC-43C7-A535-BBBAD3D3EF6F}" type="slidenum">
              <a:rPr lang="en-US" altLang="en-US"/>
              <a:pPr/>
              <a:t>‹#›</a:t>
            </a:fld>
            <a:endParaRPr lang="en-US" altLang="en-US"/>
          </a:p>
        </p:txBody>
      </p:sp>
    </p:spTree>
    <p:extLst>
      <p:ext uri="{BB962C8B-B14F-4D97-AF65-F5344CB8AC3E}">
        <p14:creationId xmlns:p14="http://schemas.microsoft.com/office/powerpoint/2010/main" val="1457905690"/>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47BB404-6F06-4938-8A04-7B3AFDFA4161}"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3CF867F6-D3A9-422D-8E95-16C65A040E07}" type="slidenum">
              <a:rPr lang="en-US" altLang="en-US"/>
              <a:pPr/>
              <a:t>‹#›</a:t>
            </a:fld>
            <a:endParaRPr lang="en-US" altLang="en-US"/>
          </a:p>
        </p:txBody>
      </p:sp>
    </p:spTree>
    <p:extLst>
      <p:ext uri="{BB962C8B-B14F-4D97-AF65-F5344CB8AC3E}">
        <p14:creationId xmlns:p14="http://schemas.microsoft.com/office/powerpoint/2010/main" val="1870582749"/>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TextBox 16"/>
          <p:cNvSpPr txBox="1">
            <a:spLocks noChangeArrowheads="1"/>
          </p:cNvSpPr>
          <p:nvPr userDrawn="1"/>
        </p:nvSpPr>
        <p:spPr bwMode="auto">
          <a:xfrm>
            <a:off x="5029200" y="6611938"/>
            <a:ext cx="4114800" cy="246062"/>
          </a:xfrm>
          <a:prstGeom prst="rect">
            <a:avLst/>
          </a:prstGeom>
          <a:noFill/>
          <a:ln>
            <a:noFill/>
          </a:ln>
          <a:extLst/>
        </p:spPr>
        <p:txBody>
          <a:bodyPr>
            <a:spAutoFit/>
          </a:bodyPr>
          <a:lstStyle>
            <a:lvl1pPr marL="63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sz="1000" dirty="0" smtClean="0">
                <a:solidFill>
                  <a:prstClr val="black"/>
                </a:solidFill>
              </a:rPr>
              <a:t>Developed by The Florida Law Related Education Association, Inc.</a:t>
            </a: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8" name="Date Placeholder 27"/>
          <p:cNvSpPr>
            <a:spLocks noGrp="1"/>
          </p:cNvSpPr>
          <p:nvPr>
            <p:ph type="dt" sz="half" idx="10"/>
          </p:nvPr>
        </p:nvSpPr>
        <p:spPr>
          <a:xfrm>
            <a:off x="6705600" y="4206875"/>
            <a:ext cx="960438" cy="457200"/>
          </a:xfrm>
        </p:spPr>
        <p:txBody>
          <a:bodyPr/>
          <a:lstStyle>
            <a:lvl1pPr>
              <a:defRPr/>
            </a:lvl1pPr>
          </a:lstStyle>
          <a:p>
            <a:pPr>
              <a:defRPr/>
            </a:pPr>
            <a:fld id="{5E7CFF19-4A3F-4249-9D1F-9A1DE369B3F0}" type="datetime1">
              <a:rPr lang="en-US"/>
              <a:pPr>
                <a:defRPr/>
              </a:pPr>
              <a:t>6/10/2015</a:t>
            </a:fld>
            <a:endParaRPr lang="en-US" dirty="0"/>
          </a:p>
        </p:txBody>
      </p:sp>
      <p:sp>
        <p:nvSpPr>
          <p:cNvPr id="19"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20" name="Slide Number Placeholder 28"/>
          <p:cNvSpPr>
            <a:spLocks noGrp="1"/>
          </p:cNvSpPr>
          <p:nvPr>
            <p:ph type="sldNum" sz="quarter" idx="12"/>
          </p:nvPr>
        </p:nvSpPr>
        <p:spPr>
          <a:xfrm>
            <a:off x="8320088" y="1588"/>
            <a:ext cx="747712" cy="365125"/>
          </a:xfrm>
        </p:spPr>
        <p:txBody>
          <a:bodyPr/>
          <a:lstStyle>
            <a:lvl1pPr>
              <a:defRPr/>
            </a:lvl1pPr>
          </a:lstStyle>
          <a:p>
            <a:fld id="{A3A73D11-B25C-4B06-8565-B0D7FF068E3A}" type="slidenum">
              <a:rPr lang="en-US" altLang="en-US"/>
              <a:pPr/>
              <a:t>‹#›</a:t>
            </a:fld>
            <a:endParaRPr lang="en-US" altLang="en-US"/>
          </a:p>
        </p:txBody>
      </p:sp>
    </p:spTree>
    <p:extLst>
      <p:ext uri="{BB962C8B-B14F-4D97-AF65-F5344CB8AC3E}">
        <p14:creationId xmlns:p14="http://schemas.microsoft.com/office/powerpoint/2010/main" val="2721963727"/>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37CD0CFA-B6B4-4D2D-88AE-C82D46646E92}" type="datetime1">
              <a:rPr lang="en-US"/>
              <a:pPr>
                <a:defRPr/>
              </a:pPr>
              <a:t>6/10/2015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C5623B4C-B48C-4214-9F8E-D30E08AF7470}" type="slidenum">
              <a:rPr lang="en-US" altLang="en-US"/>
              <a:pPr/>
              <a:t>‹#›</a:t>
            </a:fld>
            <a:endParaRPr lang="en-US" altLang="en-US"/>
          </a:p>
        </p:txBody>
      </p:sp>
    </p:spTree>
    <p:extLst>
      <p:ext uri="{BB962C8B-B14F-4D97-AF65-F5344CB8AC3E}">
        <p14:creationId xmlns:p14="http://schemas.microsoft.com/office/powerpoint/2010/main" val="2385756243"/>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41718D3B-167A-48BC-8C94-1901DDB28880}" type="datetime1">
              <a:rPr lang="en-US"/>
              <a:pPr>
                <a:defRPr/>
              </a:pPr>
              <a:t>6/10/2015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2E27E69F-2A90-41FE-B0DB-751B6695601D}" type="slidenum">
              <a:rPr lang="en-US" altLang="en-US"/>
              <a:pPr/>
              <a:t>‹#›</a:t>
            </a:fld>
            <a:endParaRPr lang="en-US" altLang="en-US"/>
          </a:p>
        </p:txBody>
      </p:sp>
    </p:spTree>
    <p:extLst>
      <p:ext uri="{BB962C8B-B14F-4D97-AF65-F5344CB8AC3E}">
        <p14:creationId xmlns:p14="http://schemas.microsoft.com/office/powerpoint/2010/main" val="2605050037"/>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67F93CE-EEDD-4978-A0D0-695473B9F784}" type="datetime1">
              <a:rPr lang="en-US"/>
              <a:pPr>
                <a:defRPr/>
              </a:pPr>
              <a:t>6/10/2015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E85E7635-25C4-494C-97E4-EF1F42966FB9}" type="slidenum">
              <a:rPr lang="en-US" altLang="en-US"/>
              <a:pPr/>
              <a:t>‹#›</a:t>
            </a:fld>
            <a:endParaRPr lang="en-US" altLang="en-US"/>
          </a:p>
        </p:txBody>
      </p:sp>
    </p:spTree>
    <p:extLst>
      <p:ext uri="{BB962C8B-B14F-4D97-AF65-F5344CB8AC3E}">
        <p14:creationId xmlns:p14="http://schemas.microsoft.com/office/powerpoint/2010/main" val="384824296"/>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15C69B5D-FD26-4BFD-A939-1CA17AE2862B}" type="datetime1">
              <a:rPr lang="en-US"/>
              <a:pPr>
                <a:defRPr/>
              </a:pPr>
              <a:t>6/10/2015</a:t>
            </a:fld>
            <a:endParaRPr lang="en-US" dirty="0"/>
          </a:p>
        </p:txBody>
      </p:sp>
      <p:sp>
        <p:nvSpPr>
          <p:cNvPr id="8" name="Slide Number Placeholder 26"/>
          <p:cNvSpPr>
            <a:spLocks noGrp="1"/>
          </p:cNvSpPr>
          <p:nvPr>
            <p:ph type="sldNum" sz="quarter" idx="11"/>
          </p:nvPr>
        </p:nvSpPr>
        <p:spPr/>
        <p:txBody>
          <a:bodyPr/>
          <a:lstStyle>
            <a:lvl1pPr>
              <a:defRPr/>
            </a:lvl1pPr>
          </a:lstStyle>
          <a:p>
            <a:fld id="{56475E11-59F9-4B2B-89FD-7495CD660ADB}" type="slidenum">
              <a:rPr lang="en-US" altLang="en-US"/>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92550031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87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272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87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272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089D65-509E-40C0-9A40-2FF6CB673E55}" type="datetimeFigureOut">
              <a:rPr lang="en-US" smtClean="0"/>
              <a:t>6/10/2015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08B10-ACDA-44DC-9805-06B50D7C4145}" type="slidenum">
              <a:rPr lang="en-US" smtClean="0"/>
              <a:t>‹#›</a:t>
            </a:fld>
            <a:endParaRPr lang="en-US"/>
          </a:p>
        </p:txBody>
      </p:sp>
      <p:grpSp>
        <p:nvGrpSpPr>
          <p:cNvPr id="12" name="Group 11"/>
          <p:cNvGrpSpPr/>
          <p:nvPr userDrawn="1"/>
        </p:nvGrpSpPr>
        <p:grpSpPr>
          <a:xfrm>
            <a:off x="228600" y="1447800"/>
            <a:ext cx="8686800" cy="304800"/>
            <a:chOff x="228600" y="1295400"/>
            <a:chExt cx="8686800" cy="304800"/>
          </a:xfrm>
        </p:grpSpPr>
        <p:cxnSp>
          <p:nvCxnSpPr>
            <p:cNvPr id="10" name="Straight Connector 9"/>
            <p:cNvCxnSpPr/>
            <p:nvPr userDrawn="1"/>
          </p:nvCxnSpPr>
          <p:spPr>
            <a:xfrm>
              <a:off x="228600" y="14478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4419600" y="12954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80137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D9366081-E7D3-436E-9951-AD08193AB038}" type="datetime1">
              <a:rPr lang="en-US"/>
              <a:pPr>
                <a:defRPr/>
              </a:pPr>
              <a:t>6/10/2015</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0999E230-C575-4A6F-9834-F60E5200C0FE}" type="slidenum">
              <a:rPr lang="en-US" altLang="en-US"/>
              <a:pPr/>
              <a:t>‹#›</a:t>
            </a:fld>
            <a:endParaRPr lang="en-US" altLang="en-US"/>
          </a:p>
        </p:txBody>
      </p:sp>
    </p:spTree>
    <p:extLst>
      <p:ext uri="{BB962C8B-B14F-4D97-AF65-F5344CB8AC3E}">
        <p14:creationId xmlns:p14="http://schemas.microsoft.com/office/powerpoint/2010/main" val="2100879861"/>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B3CCABC-505E-4FD2-9357-96AD26C565CF}" type="datetime1">
              <a:rPr lang="en-US"/>
              <a:pPr>
                <a:defRPr/>
              </a:pPr>
              <a:t>6/10/2015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3A671F3E-1CF2-4020-AE3A-D447795E7292}" type="slidenum">
              <a:rPr lang="en-US" altLang="en-US"/>
              <a:pPr/>
              <a:t>‹#›</a:t>
            </a:fld>
            <a:endParaRPr lang="en-US" altLang="en-US"/>
          </a:p>
        </p:txBody>
      </p:sp>
    </p:spTree>
    <p:extLst>
      <p:ext uri="{BB962C8B-B14F-4D97-AF65-F5344CB8AC3E}">
        <p14:creationId xmlns:p14="http://schemas.microsoft.com/office/powerpoint/2010/main" val="2891234766"/>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529AE37-4DC2-46C6-BA16-BB7F57CB594E}" type="datetime1">
              <a:rPr lang="en-US"/>
              <a:pPr>
                <a:defRPr/>
              </a:pPr>
              <a:t>6/10/2015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1FB1EA8C-CE57-406D-922B-CB6F680C314C}" type="slidenum">
              <a:rPr lang="en-US" altLang="en-US"/>
              <a:pPr/>
              <a:t>‹#›</a:t>
            </a:fld>
            <a:endParaRPr lang="en-US" altLang="en-US"/>
          </a:p>
        </p:txBody>
      </p:sp>
    </p:spTree>
    <p:extLst>
      <p:ext uri="{BB962C8B-B14F-4D97-AF65-F5344CB8AC3E}">
        <p14:creationId xmlns:p14="http://schemas.microsoft.com/office/powerpoint/2010/main" val="4256842995"/>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C9D1FAF-9BE1-45EF-89DE-9F7E8F2BA90D}" type="datetime1">
              <a:rPr lang="en-US"/>
              <a:pPr>
                <a:defRPr/>
              </a:pPr>
              <a:t>6/10/2015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C1062A12-09FD-4582-97B7-4079E8291912}" type="slidenum">
              <a:rPr lang="en-US" altLang="en-US"/>
              <a:pPr/>
              <a:t>‹#›</a:t>
            </a:fld>
            <a:endParaRPr lang="en-US" altLang="en-US"/>
          </a:p>
        </p:txBody>
      </p:sp>
    </p:spTree>
    <p:extLst>
      <p:ext uri="{BB962C8B-B14F-4D97-AF65-F5344CB8AC3E}">
        <p14:creationId xmlns:p14="http://schemas.microsoft.com/office/powerpoint/2010/main" val="2197609252"/>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69684E5-423B-4CE0-ADFF-8076F834CC1B}" type="datetime1">
              <a:rPr lang="en-US"/>
              <a:pPr>
                <a:defRPr/>
              </a:pPr>
              <a:t>6/10/2015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1F027B84-ED84-4D7B-8969-00254B84E0BA}" type="slidenum">
              <a:rPr lang="en-US" altLang="en-US"/>
              <a:pPr/>
              <a:t>‹#›</a:t>
            </a:fld>
            <a:endParaRPr lang="en-US" altLang="en-US"/>
          </a:p>
        </p:txBody>
      </p:sp>
    </p:spTree>
    <p:extLst>
      <p:ext uri="{BB962C8B-B14F-4D97-AF65-F5344CB8AC3E}">
        <p14:creationId xmlns:p14="http://schemas.microsoft.com/office/powerpoint/2010/main" val="4013046844"/>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918E3C2-0B46-4BF6-A950-C5A97D9BA9CB}" type="datetime1">
              <a:rPr lang="en-US"/>
              <a:pPr>
                <a:defRPr/>
              </a:pPr>
              <a:t>6/10/2015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E6319712-A5CA-4D35-804B-54C8F5FD5C5C}" type="slidenum">
              <a:rPr lang="en-US" altLang="en-US"/>
              <a:pPr/>
              <a:t>‹#›</a:t>
            </a:fld>
            <a:endParaRPr lang="en-US" altLang="en-US"/>
          </a:p>
        </p:txBody>
      </p:sp>
    </p:spTree>
    <p:extLst>
      <p:ext uri="{BB962C8B-B14F-4D97-AF65-F5344CB8AC3E}">
        <p14:creationId xmlns:p14="http://schemas.microsoft.com/office/powerpoint/2010/main" val="3170203022"/>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TextBox 16"/>
          <p:cNvSpPr txBox="1">
            <a:spLocks noChangeArrowheads="1"/>
          </p:cNvSpPr>
          <p:nvPr userDrawn="1"/>
        </p:nvSpPr>
        <p:spPr bwMode="auto">
          <a:xfrm>
            <a:off x="5029200" y="6611938"/>
            <a:ext cx="4114800" cy="246062"/>
          </a:xfrm>
          <a:prstGeom prst="rect">
            <a:avLst/>
          </a:prstGeom>
          <a:noFill/>
          <a:ln>
            <a:noFill/>
          </a:ln>
          <a:extLst/>
        </p:spPr>
        <p:txBody>
          <a:bodyPr>
            <a:spAutoFit/>
          </a:bodyPr>
          <a:lstStyle>
            <a:lvl1pPr marL="63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sz="1000" dirty="0" smtClean="0">
                <a:solidFill>
                  <a:prstClr val="black"/>
                </a:solidFill>
              </a:rPr>
              <a:t>Developed by The Florida Law Related Education Association, Inc.</a:t>
            </a: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8" name="Date Placeholder 27"/>
          <p:cNvSpPr>
            <a:spLocks noGrp="1"/>
          </p:cNvSpPr>
          <p:nvPr>
            <p:ph type="dt" sz="half" idx="10"/>
          </p:nvPr>
        </p:nvSpPr>
        <p:spPr>
          <a:xfrm>
            <a:off x="6705600" y="4206875"/>
            <a:ext cx="960438" cy="457200"/>
          </a:xfrm>
        </p:spPr>
        <p:txBody>
          <a:bodyPr/>
          <a:lstStyle>
            <a:lvl1pPr>
              <a:defRPr/>
            </a:lvl1pPr>
          </a:lstStyle>
          <a:p>
            <a:pPr>
              <a:defRPr/>
            </a:pPr>
            <a:fld id="{603F1F73-14A9-411F-968D-1D95FF980926}" type="datetime1">
              <a:rPr lang="en-US">
                <a:solidFill>
                  <a:srgbClr val="C0504D"/>
                </a:solidFill>
              </a:rPr>
              <a:pPr>
                <a:defRPr/>
              </a:pPr>
              <a:t>6/10/2015</a:t>
            </a:fld>
            <a:endParaRPr lang="en-US" dirty="0">
              <a:solidFill>
                <a:srgbClr val="C0504D"/>
              </a:solidFill>
            </a:endParaRPr>
          </a:p>
        </p:txBody>
      </p:sp>
      <p:sp>
        <p:nvSpPr>
          <p:cNvPr id="19"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solidFill>
                <a:srgbClr val="C0504D"/>
              </a:solidFill>
            </a:endParaRPr>
          </a:p>
        </p:txBody>
      </p:sp>
      <p:sp>
        <p:nvSpPr>
          <p:cNvPr id="20"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fld id="{ED84F7AF-DC6C-42D9-9C15-6F586A4CE6B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103585036"/>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9287FEB8-AC0C-48EA-991D-C7D39DA6E891}"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CA9F6BC7-A036-41F4-A4AF-318B0D70D406}" type="slidenum">
              <a:rPr lang="en-US" altLang="en-US"/>
              <a:pPr/>
              <a:t>‹#›</a:t>
            </a:fld>
            <a:endParaRPr lang="en-US" altLang="en-US"/>
          </a:p>
        </p:txBody>
      </p:sp>
    </p:spTree>
    <p:extLst>
      <p:ext uri="{BB962C8B-B14F-4D97-AF65-F5344CB8AC3E}">
        <p14:creationId xmlns:p14="http://schemas.microsoft.com/office/powerpoint/2010/main" val="4058963459"/>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354C011-F345-46A5-8CEE-14B698B5B55D}"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B742A8E8-F5CF-4FAC-B416-E2EA0FC067BE}" type="slidenum">
              <a:rPr lang="en-US" altLang="en-US"/>
              <a:pPr/>
              <a:t>‹#›</a:t>
            </a:fld>
            <a:endParaRPr lang="en-US" altLang="en-US"/>
          </a:p>
        </p:txBody>
      </p:sp>
    </p:spTree>
    <p:extLst>
      <p:ext uri="{BB962C8B-B14F-4D97-AF65-F5344CB8AC3E}">
        <p14:creationId xmlns:p14="http://schemas.microsoft.com/office/powerpoint/2010/main" val="1709282807"/>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6D72953-3CE1-41F4-B8F8-7904B7F3466A}"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67DD0F48-BB35-4451-90E9-ECF128785A60}" type="slidenum">
              <a:rPr lang="en-US" altLang="en-US"/>
              <a:pPr/>
              <a:t>‹#›</a:t>
            </a:fld>
            <a:endParaRPr lang="en-US" altLang="en-US"/>
          </a:p>
        </p:txBody>
      </p:sp>
    </p:spTree>
    <p:extLst>
      <p:ext uri="{BB962C8B-B14F-4D97-AF65-F5344CB8AC3E}">
        <p14:creationId xmlns:p14="http://schemas.microsoft.com/office/powerpoint/2010/main" val="208249722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089D65-509E-40C0-9A40-2FF6CB673E55}" type="datetimeFigureOut">
              <a:rPr lang="en-US" smtClean="0"/>
              <a:t>6/10/2015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08B10-ACDA-44DC-9805-06B50D7C4145}" type="slidenum">
              <a:rPr lang="en-US" smtClean="0"/>
              <a:t>‹#›</a:t>
            </a:fld>
            <a:endParaRPr lang="en-US"/>
          </a:p>
        </p:txBody>
      </p:sp>
      <p:grpSp>
        <p:nvGrpSpPr>
          <p:cNvPr id="8" name="Group 7"/>
          <p:cNvGrpSpPr/>
          <p:nvPr userDrawn="1"/>
        </p:nvGrpSpPr>
        <p:grpSpPr>
          <a:xfrm>
            <a:off x="228600" y="1524000"/>
            <a:ext cx="8686800" cy="304800"/>
            <a:chOff x="228600" y="1524000"/>
            <a:chExt cx="8686800" cy="304800"/>
          </a:xfrm>
        </p:grpSpPr>
        <p:cxnSp>
          <p:nvCxnSpPr>
            <p:cNvPr id="6" name="Straight Connector 5"/>
            <p:cNvCxnSpPr/>
            <p:nvPr userDrawn="1"/>
          </p:nvCxnSpPr>
          <p:spPr>
            <a:xfrm>
              <a:off x="228600" y="16764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4419600" y="15240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userDrawn="1"/>
        </p:nvGrpSpPr>
        <p:grpSpPr>
          <a:xfrm>
            <a:off x="6842125" y="4262864"/>
            <a:ext cx="2314575" cy="2595136"/>
            <a:chOff x="6842125" y="4114800"/>
            <a:chExt cx="2314575" cy="2595136"/>
          </a:xfrm>
        </p:grpSpPr>
        <p:pic>
          <p:nvPicPr>
            <p:cNvPr id="10" name="Picture 4" descr="BenchmarksLogo-Final-RGB-Lg.tif"/>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val="881840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EC0DBDBC-F3B5-4ADA-9473-79D75228479E}" type="datetime1">
              <a:rPr lang="en-US">
                <a:solidFill>
                  <a:srgbClr val="C0504D"/>
                </a:solidFill>
              </a:rPr>
              <a:pPr>
                <a:defRPr/>
              </a:pPr>
              <a:t>6/10/2015</a:t>
            </a:fld>
            <a:endParaRPr lang="en-US" dirty="0">
              <a:solidFill>
                <a:srgbClr val="C0504D"/>
              </a:solidFill>
            </a:endParaRPr>
          </a:p>
        </p:txBody>
      </p:sp>
      <p:sp>
        <p:nvSpPr>
          <p:cNvPr id="8" name="Slide Number Placeholder 26"/>
          <p:cNvSpPr>
            <a:spLocks noGrp="1"/>
          </p:cNvSpPr>
          <p:nvPr>
            <p:ph type="sldNum" sz="quarter" idx="11"/>
          </p:nvPr>
        </p:nvSpPr>
        <p:spPr/>
        <p:txBody>
          <a:bodyPr/>
          <a:lstStyle>
            <a:lvl1pPr>
              <a:defRPr/>
            </a:lvl1pPr>
          </a:lstStyle>
          <a:p>
            <a:fld id="{4A460200-0D79-4C99-AF05-16BCFF37B5CE}" type="slidenum">
              <a:rPr lang="en-US" altLang="en-US"/>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solidFill>
                <a:srgbClr val="C0504D"/>
              </a:solidFill>
            </a:endParaRPr>
          </a:p>
        </p:txBody>
      </p:sp>
    </p:spTree>
    <p:extLst>
      <p:ext uri="{BB962C8B-B14F-4D97-AF65-F5344CB8AC3E}">
        <p14:creationId xmlns:p14="http://schemas.microsoft.com/office/powerpoint/2010/main" val="2271048531"/>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9060186A-9049-4868-8525-87BEE1DFB258}" type="datetime1">
              <a:rPr lang="en-US">
                <a:solidFill>
                  <a:srgbClr val="C0504D"/>
                </a:solidFill>
              </a:rPr>
              <a:pPr>
                <a:defRPr/>
              </a:pPr>
              <a:t>6/10/2015</a:t>
            </a:fld>
            <a:endParaRPr lang="en-US" dirty="0">
              <a:solidFill>
                <a:srgbClr val="C0504D"/>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5" name="Slide Number Placeholder 4"/>
          <p:cNvSpPr>
            <a:spLocks noGrp="1"/>
          </p:cNvSpPr>
          <p:nvPr>
            <p:ph type="sldNum" sz="quarter" idx="12"/>
          </p:nvPr>
        </p:nvSpPr>
        <p:spPr/>
        <p:txBody>
          <a:bodyPr/>
          <a:lstStyle>
            <a:lvl1pPr>
              <a:defRPr/>
            </a:lvl1pPr>
          </a:lstStyle>
          <a:p>
            <a:fld id="{272714E9-E120-45CA-BC4A-2400456173DD}" type="slidenum">
              <a:rPr lang="en-US" altLang="en-US"/>
              <a:pPr/>
              <a:t>‹#›</a:t>
            </a:fld>
            <a:endParaRPr lang="en-US" altLang="en-US"/>
          </a:p>
        </p:txBody>
      </p:sp>
    </p:spTree>
    <p:extLst>
      <p:ext uri="{BB962C8B-B14F-4D97-AF65-F5344CB8AC3E}">
        <p14:creationId xmlns:p14="http://schemas.microsoft.com/office/powerpoint/2010/main" val="400546864"/>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8A665B9-6EE3-4C40-8911-14E4FF07DD4E}" type="datetime1">
              <a:rPr lang="en-US">
                <a:solidFill>
                  <a:srgbClr val="C0504D"/>
                </a:solidFill>
              </a:rPr>
              <a:pPr>
                <a:defRPr/>
              </a:pPr>
              <a:t>6/10/2015</a:t>
            </a:fld>
            <a:endParaRPr lang="en-US" dirty="0">
              <a:solidFill>
                <a:srgbClr val="C0504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4" name="Slide Number Placeholder 22"/>
          <p:cNvSpPr>
            <a:spLocks noGrp="1"/>
          </p:cNvSpPr>
          <p:nvPr>
            <p:ph type="sldNum" sz="quarter" idx="12"/>
          </p:nvPr>
        </p:nvSpPr>
        <p:spPr/>
        <p:txBody>
          <a:bodyPr/>
          <a:lstStyle>
            <a:lvl1pPr>
              <a:defRPr/>
            </a:lvl1pPr>
          </a:lstStyle>
          <a:p>
            <a:fld id="{2584EAB4-DE83-44C1-B7F6-F60A01D91C69}" type="slidenum">
              <a:rPr lang="en-US" altLang="en-US"/>
              <a:pPr/>
              <a:t>‹#›</a:t>
            </a:fld>
            <a:endParaRPr lang="en-US" altLang="en-US"/>
          </a:p>
        </p:txBody>
      </p:sp>
    </p:spTree>
    <p:extLst>
      <p:ext uri="{BB962C8B-B14F-4D97-AF65-F5344CB8AC3E}">
        <p14:creationId xmlns:p14="http://schemas.microsoft.com/office/powerpoint/2010/main" val="2724812661"/>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B224FB1-0F16-46A8-86B6-08EED621B0DA}"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BFBCD4B7-A7D4-4559-BE11-27D1C31505BC}" type="slidenum">
              <a:rPr lang="en-US" altLang="en-US"/>
              <a:pPr/>
              <a:t>‹#›</a:t>
            </a:fld>
            <a:endParaRPr lang="en-US" altLang="en-US"/>
          </a:p>
        </p:txBody>
      </p:sp>
    </p:spTree>
    <p:extLst>
      <p:ext uri="{BB962C8B-B14F-4D97-AF65-F5344CB8AC3E}">
        <p14:creationId xmlns:p14="http://schemas.microsoft.com/office/powerpoint/2010/main" val="3003072475"/>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5150575-3EE4-4AB5-9B38-8F56BBC74250}"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955B9E6B-733A-471C-98B3-7534C18CB84C}" type="slidenum">
              <a:rPr lang="en-US" altLang="en-US"/>
              <a:pPr/>
              <a:t>‹#›</a:t>
            </a:fld>
            <a:endParaRPr lang="en-US" altLang="en-US"/>
          </a:p>
        </p:txBody>
      </p:sp>
    </p:spTree>
    <p:extLst>
      <p:ext uri="{BB962C8B-B14F-4D97-AF65-F5344CB8AC3E}">
        <p14:creationId xmlns:p14="http://schemas.microsoft.com/office/powerpoint/2010/main" val="4189762156"/>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23D7382-F655-4DF4-99A5-05DB9A34585A}"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50F4D816-65BC-43C7-A535-BBBAD3D3EF6F}" type="slidenum">
              <a:rPr lang="en-US" altLang="en-US"/>
              <a:pPr/>
              <a:t>‹#›</a:t>
            </a:fld>
            <a:endParaRPr lang="en-US" altLang="en-US"/>
          </a:p>
        </p:txBody>
      </p:sp>
    </p:spTree>
    <p:extLst>
      <p:ext uri="{BB962C8B-B14F-4D97-AF65-F5344CB8AC3E}">
        <p14:creationId xmlns:p14="http://schemas.microsoft.com/office/powerpoint/2010/main" val="2873759758"/>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47BB404-6F06-4938-8A04-7B3AFDFA4161}"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3CF867F6-D3A9-422D-8E95-16C65A040E07}" type="slidenum">
              <a:rPr lang="en-US" altLang="en-US"/>
              <a:pPr/>
              <a:t>‹#›</a:t>
            </a:fld>
            <a:endParaRPr lang="en-US" altLang="en-US"/>
          </a:p>
        </p:txBody>
      </p:sp>
    </p:spTree>
    <p:extLst>
      <p:ext uri="{BB962C8B-B14F-4D97-AF65-F5344CB8AC3E}">
        <p14:creationId xmlns:p14="http://schemas.microsoft.com/office/powerpoint/2010/main" val="3085161577"/>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TextBox 16"/>
          <p:cNvSpPr txBox="1">
            <a:spLocks noChangeArrowheads="1"/>
          </p:cNvSpPr>
          <p:nvPr userDrawn="1"/>
        </p:nvSpPr>
        <p:spPr bwMode="auto">
          <a:xfrm>
            <a:off x="5029200" y="6611938"/>
            <a:ext cx="4114800" cy="246062"/>
          </a:xfrm>
          <a:prstGeom prst="rect">
            <a:avLst/>
          </a:prstGeom>
          <a:noFill/>
          <a:ln>
            <a:noFill/>
          </a:ln>
          <a:extLst/>
        </p:spPr>
        <p:txBody>
          <a:bodyPr>
            <a:spAutoFit/>
          </a:bodyPr>
          <a:lstStyle>
            <a:lvl1pPr marL="63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sz="1000" dirty="0" smtClean="0">
                <a:solidFill>
                  <a:prstClr val="black"/>
                </a:solidFill>
              </a:rPr>
              <a:t>Developed by The Florida Law Related Education Association, Inc.</a:t>
            </a: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8" name="Date Placeholder 27"/>
          <p:cNvSpPr>
            <a:spLocks noGrp="1"/>
          </p:cNvSpPr>
          <p:nvPr>
            <p:ph type="dt" sz="half" idx="10"/>
          </p:nvPr>
        </p:nvSpPr>
        <p:spPr>
          <a:xfrm>
            <a:off x="6705600" y="4206875"/>
            <a:ext cx="960438" cy="457200"/>
          </a:xfrm>
        </p:spPr>
        <p:txBody>
          <a:bodyPr/>
          <a:lstStyle>
            <a:lvl1pPr>
              <a:defRPr/>
            </a:lvl1pPr>
          </a:lstStyle>
          <a:p>
            <a:pPr>
              <a:defRPr/>
            </a:pPr>
            <a:fld id="{603F1F73-14A9-411F-968D-1D95FF980926}" type="datetime1">
              <a:rPr lang="en-US">
                <a:solidFill>
                  <a:srgbClr val="C0504D"/>
                </a:solidFill>
              </a:rPr>
              <a:pPr>
                <a:defRPr/>
              </a:pPr>
              <a:t>6/10/2015</a:t>
            </a:fld>
            <a:endParaRPr lang="en-US" dirty="0">
              <a:solidFill>
                <a:srgbClr val="C0504D"/>
              </a:solidFill>
            </a:endParaRPr>
          </a:p>
        </p:txBody>
      </p:sp>
      <p:sp>
        <p:nvSpPr>
          <p:cNvPr id="19"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solidFill>
                <a:srgbClr val="C0504D"/>
              </a:solidFill>
            </a:endParaRPr>
          </a:p>
        </p:txBody>
      </p:sp>
      <p:sp>
        <p:nvSpPr>
          <p:cNvPr id="20"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fld id="{ED84F7AF-DC6C-42D9-9C15-6F586A4CE6B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471867221"/>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9287FEB8-AC0C-48EA-991D-C7D39DA6E891}"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CA9F6BC7-A036-41F4-A4AF-318B0D70D406}" type="slidenum">
              <a:rPr lang="en-US" altLang="en-US"/>
              <a:pPr/>
              <a:t>‹#›</a:t>
            </a:fld>
            <a:endParaRPr lang="en-US" altLang="en-US"/>
          </a:p>
        </p:txBody>
      </p:sp>
    </p:spTree>
    <p:extLst>
      <p:ext uri="{BB962C8B-B14F-4D97-AF65-F5344CB8AC3E}">
        <p14:creationId xmlns:p14="http://schemas.microsoft.com/office/powerpoint/2010/main" val="178424799"/>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354C011-F345-46A5-8CEE-14B698B5B55D}"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B742A8E8-F5CF-4FAC-B416-E2EA0FC067BE}" type="slidenum">
              <a:rPr lang="en-US" altLang="en-US"/>
              <a:pPr/>
              <a:t>‹#›</a:t>
            </a:fld>
            <a:endParaRPr lang="en-US" altLang="en-US"/>
          </a:p>
        </p:txBody>
      </p:sp>
    </p:spTree>
    <p:extLst>
      <p:ext uri="{BB962C8B-B14F-4D97-AF65-F5344CB8AC3E}">
        <p14:creationId xmlns:p14="http://schemas.microsoft.com/office/powerpoint/2010/main" val="2578637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89D65-509E-40C0-9A40-2FF6CB673E55}" type="datetimeFigureOut">
              <a:rPr lang="en-US" smtClean="0"/>
              <a:t>6/10/2015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08B10-ACDA-44DC-9805-06B50D7C4145}" type="slidenum">
              <a:rPr lang="en-US" smtClean="0"/>
              <a:t>‹#›</a:t>
            </a:fld>
            <a:endParaRPr lang="en-US"/>
          </a:p>
        </p:txBody>
      </p:sp>
      <p:grpSp>
        <p:nvGrpSpPr>
          <p:cNvPr id="5" name="Group 4"/>
          <p:cNvGrpSpPr/>
          <p:nvPr userDrawn="1"/>
        </p:nvGrpSpPr>
        <p:grpSpPr>
          <a:xfrm>
            <a:off x="6842125" y="4262864"/>
            <a:ext cx="2314575" cy="2595136"/>
            <a:chOff x="6842125" y="4114800"/>
            <a:chExt cx="2314575" cy="2595136"/>
          </a:xfrm>
        </p:grpSpPr>
        <p:pic>
          <p:nvPicPr>
            <p:cNvPr id="6" name="Picture 4" descr="BenchmarksLogo-Final-RGB-Lg.tif"/>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val="27741530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6D72953-3CE1-41F4-B8F8-7904B7F3466A}"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67DD0F48-BB35-4451-90E9-ECF128785A60}" type="slidenum">
              <a:rPr lang="en-US" altLang="en-US"/>
              <a:pPr/>
              <a:t>‹#›</a:t>
            </a:fld>
            <a:endParaRPr lang="en-US" altLang="en-US"/>
          </a:p>
        </p:txBody>
      </p:sp>
    </p:spTree>
    <p:extLst>
      <p:ext uri="{BB962C8B-B14F-4D97-AF65-F5344CB8AC3E}">
        <p14:creationId xmlns:p14="http://schemas.microsoft.com/office/powerpoint/2010/main" val="3092743974"/>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EC0DBDBC-F3B5-4ADA-9473-79D75228479E}" type="datetime1">
              <a:rPr lang="en-US">
                <a:solidFill>
                  <a:srgbClr val="C0504D"/>
                </a:solidFill>
              </a:rPr>
              <a:pPr>
                <a:defRPr/>
              </a:pPr>
              <a:t>6/10/2015</a:t>
            </a:fld>
            <a:endParaRPr lang="en-US" dirty="0">
              <a:solidFill>
                <a:srgbClr val="C0504D"/>
              </a:solidFill>
            </a:endParaRPr>
          </a:p>
        </p:txBody>
      </p:sp>
      <p:sp>
        <p:nvSpPr>
          <p:cNvPr id="8" name="Slide Number Placeholder 26"/>
          <p:cNvSpPr>
            <a:spLocks noGrp="1"/>
          </p:cNvSpPr>
          <p:nvPr>
            <p:ph type="sldNum" sz="quarter" idx="11"/>
          </p:nvPr>
        </p:nvSpPr>
        <p:spPr/>
        <p:txBody>
          <a:bodyPr/>
          <a:lstStyle>
            <a:lvl1pPr>
              <a:defRPr/>
            </a:lvl1pPr>
          </a:lstStyle>
          <a:p>
            <a:fld id="{4A460200-0D79-4C99-AF05-16BCFF37B5CE}" type="slidenum">
              <a:rPr lang="en-US" altLang="en-US"/>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solidFill>
                <a:srgbClr val="C0504D"/>
              </a:solidFill>
            </a:endParaRPr>
          </a:p>
        </p:txBody>
      </p:sp>
    </p:spTree>
    <p:extLst>
      <p:ext uri="{BB962C8B-B14F-4D97-AF65-F5344CB8AC3E}">
        <p14:creationId xmlns:p14="http://schemas.microsoft.com/office/powerpoint/2010/main" val="3697335828"/>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9060186A-9049-4868-8525-87BEE1DFB258}" type="datetime1">
              <a:rPr lang="en-US">
                <a:solidFill>
                  <a:srgbClr val="C0504D"/>
                </a:solidFill>
              </a:rPr>
              <a:pPr>
                <a:defRPr/>
              </a:pPr>
              <a:t>6/10/2015</a:t>
            </a:fld>
            <a:endParaRPr lang="en-US" dirty="0">
              <a:solidFill>
                <a:srgbClr val="C0504D"/>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5" name="Slide Number Placeholder 4"/>
          <p:cNvSpPr>
            <a:spLocks noGrp="1"/>
          </p:cNvSpPr>
          <p:nvPr>
            <p:ph type="sldNum" sz="quarter" idx="12"/>
          </p:nvPr>
        </p:nvSpPr>
        <p:spPr/>
        <p:txBody>
          <a:bodyPr/>
          <a:lstStyle>
            <a:lvl1pPr>
              <a:defRPr/>
            </a:lvl1pPr>
          </a:lstStyle>
          <a:p>
            <a:fld id="{272714E9-E120-45CA-BC4A-2400456173DD}" type="slidenum">
              <a:rPr lang="en-US" altLang="en-US"/>
              <a:pPr/>
              <a:t>‹#›</a:t>
            </a:fld>
            <a:endParaRPr lang="en-US" altLang="en-US"/>
          </a:p>
        </p:txBody>
      </p:sp>
    </p:spTree>
    <p:extLst>
      <p:ext uri="{BB962C8B-B14F-4D97-AF65-F5344CB8AC3E}">
        <p14:creationId xmlns:p14="http://schemas.microsoft.com/office/powerpoint/2010/main" val="1567541517"/>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8A665B9-6EE3-4C40-8911-14E4FF07DD4E}" type="datetime1">
              <a:rPr lang="en-US">
                <a:solidFill>
                  <a:srgbClr val="C0504D"/>
                </a:solidFill>
              </a:rPr>
              <a:pPr>
                <a:defRPr/>
              </a:pPr>
              <a:t>6/10/2015</a:t>
            </a:fld>
            <a:endParaRPr lang="en-US" dirty="0">
              <a:solidFill>
                <a:srgbClr val="C0504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4" name="Slide Number Placeholder 22"/>
          <p:cNvSpPr>
            <a:spLocks noGrp="1"/>
          </p:cNvSpPr>
          <p:nvPr>
            <p:ph type="sldNum" sz="quarter" idx="12"/>
          </p:nvPr>
        </p:nvSpPr>
        <p:spPr/>
        <p:txBody>
          <a:bodyPr/>
          <a:lstStyle>
            <a:lvl1pPr>
              <a:defRPr/>
            </a:lvl1pPr>
          </a:lstStyle>
          <a:p>
            <a:fld id="{2584EAB4-DE83-44C1-B7F6-F60A01D91C69}" type="slidenum">
              <a:rPr lang="en-US" altLang="en-US"/>
              <a:pPr/>
              <a:t>‹#›</a:t>
            </a:fld>
            <a:endParaRPr lang="en-US" altLang="en-US"/>
          </a:p>
        </p:txBody>
      </p:sp>
    </p:spTree>
    <p:extLst>
      <p:ext uri="{BB962C8B-B14F-4D97-AF65-F5344CB8AC3E}">
        <p14:creationId xmlns:p14="http://schemas.microsoft.com/office/powerpoint/2010/main" val="2138905722"/>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B224FB1-0F16-46A8-86B6-08EED621B0DA}"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BFBCD4B7-A7D4-4559-BE11-27D1C31505BC}" type="slidenum">
              <a:rPr lang="en-US" altLang="en-US"/>
              <a:pPr/>
              <a:t>‹#›</a:t>
            </a:fld>
            <a:endParaRPr lang="en-US" altLang="en-US"/>
          </a:p>
        </p:txBody>
      </p:sp>
    </p:spTree>
    <p:extLst>
      <p:ext uri="{BB962C8B-B14F-4D97-AF65-F5344CB8AC3E}">
        <p14:creationId xmlns:p14="http://schemas.microsoft.com/office/powerpoint/2010/main" val="214312803"/>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5150575-3EE4-4AB5-9B38-8F56BBC74250}"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955B9E6B-733A-471C-98B3-7534C18CB84C}" type="slidenum">
              <a:rPr lang="en-US" altLang="en-US"/>
              <a:pPr/>
              <a:t>‹#›</a:t>
            </a:fld>
            <a:endParaRPr lang="en-US" altLang="en-US"/>
          </a:p>
        </p:txBody>
      </p:sp>
    </p:spTree>
    <p:extLst>
      <p:ext uri="{BB962C8B-B14F-4D97-AF65-F5344CB8AC3E}">
        <p14:creationId xmlns:p14="http://schemas.microsoft.com/office/powerpoint/2010/main" val="104581803"/>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23D7382-F655-4DF4-99A5-05DB9A34585A}"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50F4D816-65BC-43C7-A535-BBBAD3D3EF6F}" type="slidenum">
              <a:rPr lang="en-US" altLang="en-US"/>
              <a:pPr/>
              <a:t>‹#›</a:t>
            </a:fld>
            <a:endParaRPr lang="en-US" altLang="en-US"/>
          </a:p>
        </p:txBody>
      </p:sp>
    </p:spTree>
    <p:extLst>
      <p:ext uri="{BB962C8B-B14F-4D97-AF65-F5344CB8AC3E}">
        <p14:creationId xmlns:p14="http://schemas.microsoft.com/office/powerpoint/2010/main" val="460416964"/>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47BB404-6F06-4938-8A04-7B3AFDFA4161}"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3CF867F6-D3A9-422D-8E95-16C65A040E07}" type="slidenum">
              <a:rPr lang="en-US" altLang="en-US"/>
              <a:pPr/>
              <a:t>‹#›</a:t>
            </a:fld>
            <a:endParaRPr lang="en-US" altLang="en-US"/>
          </a:p>
        </p:txBody>
      </p:sp>
    </p:spTree>
    <p:extLst>
      <p:ext uri="{BB962C8B-B14F-4D97-AF65-F5344CB8AC3E}">
        <p14:creationId xmlns:p14="http://schemas.microsoft.com/office/powerpoint/2010/main" val="3946118494"/>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TextBox 16"/>
          <p:cNvSpPr txBox="1">
            <a:spLocks noChangeArrowheads="1"/>
          </p:cNvSpPr>
          <p:nvPr userDrawn="1"/>
        </p:nvSpPr>
        <p:spPr bwMode="auto">
          <a:xfrm>
            <a:off x="5029200" y="6611938"/>
            <a:ext cx="4114800" cy="246062"/>
          </a:xfrm>
          <a:prstGeom prst="rect">
            <a:avLst/>
          </a:prstGeom>
          <a:noFill/>
          <a:ln>
            <a:noFill/>
          </a:ln>
          <a:extLst/>
        </p:spPr>
        <p:txBody>
          <a:bodyPr>
            <a:spAutoFit/>
          </a:bodyPr>
          <a:lstStyle>
            <a:lvl1pPr marL="63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sz="1000" dirty="0" smtClean="0">
                <a:solidFill>
                  <a:prstClr val="black"/>
                </a:solidFill>
              </a:rPr>
              <a:t>Developed by The Florida Law Related Education Association, Inc.</a:t>
            </a: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8" name="Date Placeholder 27"/>
          <p:cNvSpPr>
            <a:spLocks noGrp="1"/>
          </p:cNvSpPr>
          <p:nvPr>
            <p:ph type="dt" sz="half" idx="10"/>
          </p:nvPr>
        </p:nvSpPr>
        <p:spPr>
          <a:xfrm>
            <a:off x="6705600" y="4206875"/>
            <a:ext cx="960438" cy="457200"/>
          </a:xfrm>
        </p:spPr>
        <p:txBody>
          <a:bodyPr/>
          <a:lstStyle>
            <a:lvl1pPr>
              <a:defRPr/>
            </a:lvl1pPr>
          </a:lstStyle>
          <a:p>
            <a:pPr>
              <a:defRPr/>
            </a:pPr>
            <a:fld id="{603F1F73-14A9-411F-968D-1D95FF980926}" type="datetime1">
              <a:rPr lang="en-US">
                <a:solidFill>
                  <a:srgbClr val="C0504D"/>
                </a:solidFill>
              </a:rPr>
              <a:pPr>
                <a:defRPr/>
              </a:pPr>
              <a:t>6/10/2015</a:t>
            </a:fld>
            <a:endParaRPr lang="en-US" dirty="0">
              <a:solidFill>
                <a:srgbClr val="C0504D"/>
              </a:solidFill>
            </a:endParaRPr>
          </a:p>
        </p:txBody>
      </p:sp>
      <p:sp>
        <p:nvSpPr>
          <p:cNvPr id="19"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solidFill>
                <a:srgbClr val="C0504D"/>
              </a:solidFill>
            </a:endParaRPr>
          </a:p>
        </p:txBody>
      </p:sp>
      <p:sp>
        <p:nvSpPr>
          <p:cNvPr id="20"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fld id="{ED84F7AF-DC6C-42D9-9C15-6F586A4CE6B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468456049"/>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9287FEB8-AC0C-48EA-991D-C7D39DA6E891}"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CA9F6BC7-A036-41F4-A4AF-318B0D70D406}" type="slidenum">
              <a:rPr lang="en-US" altLang="en-US"/>
              <a:pPr/>
              <a:t>‹#›</a:t>
            </a:fld>
            <a:endParaRPr lang="en-US" altLang="en-US"/>
          </a:p>
        </p:txBody>
      </p:sp>
    </p:spTree>
    <p:extLst>
      <p:ext uri="{BB962C8B-B14F-4D97-AF65-F5344CB8AC3E}">
        <p14:creationId xmlns:p14="http://schemas.microsoft.com/office/powerpoint/2010/main" val="116391859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tx2"/>
          </a:solidFill>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63700"/>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89D65-509E-40C0-9A40-2FF6CB673E55}" type="datetimeFigureOut">
              <a:rPr lang="en-US" smtClean="0"/>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8B10-ACDA-44DC-9805-06B50D7C4145}" type="slidenum">
              <a:rPr lang="en-US" smtClean="0"/>
              <a:t>‹#›</a:t>
            </a:fld>
            <a:endParaRPr lang="en-US"/>
          </a:p>
        </p:txBody>
      </p:sp>
      <p:cxnSp>
        <p:nvCxnSpPr>
          <p:cNvPr id="8" name="Straight Connector 7"/>
          <p:cNvCxnSpPr/>
          <p:nvPr userDrawn="1"/>
        </p:nvCxnSpPr>
        <p:spPr>
          <a:xfrm>
            <a:off x="381000" y="1524000"/>
            <a:ext cx="31242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Oval 8"/>
          <p:cNvSpPr/>
          <p:nvPr userDrawn="1"/>
        </p:nvSpPr>
        <p:spPr>
          <a:xfrm>
            <a:off x="1752600" y="13716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6842125" y="4262864"/>
            <a:ext cx="2314575" cy="2595136"/>
            <a:chOff x="6842125" y="4114800"/>
            <a:chExt cx="2314575" cy="2595136"/>
          </a:xfrm>
        </p:grpSpPr>
        <p:pic>
          <p:nvPicPr>
            <p:cNvPr id="13" name="Picture 4" descr="BenchmarksLogo-Final-RGB-Lg.tif"/>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val="39178088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354C011-F345-46A5-8CEE-14B698B5B55D}"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B742A8E8-F5CF-4FAC-B416-E2EA0FC067BE}" type="slidenum">
              <a:rPr lang="en-US" altLang="en-US"/>
              <a:pPr/>
              <a:t>‹#›</a:t>
            </a:fld>
            <a:endParaRPr lang="en-US" altLang="en-US"/>
          </a:p>
        </p:txBody>
      </p:sp>
    </p:spTree>
    <p:extLst>
      <p:ext uri="{BB962C8B-B14F-4D97-AF65-F5344CB8AC3E}">
        <p14:creationId xmlns:p14="http://schemas.microsoft.com/office/powerpoint/2010/main" val="449872723"/>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6D72953-3CE1-41F4-B8F8-7904B7F3466A}"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67DD0F48-BB35-4451-90E9-ECF128785A60}" type="slidenum">
              <a:rPr lang="en-US" altLang="en-US"/>
              <a:pPr/>
              <a:t>‹#›</a:t>
            </a:fld>
            <a:endParaRPr lang="en-US" altLang="en-US"/>
          </a:p>
        </p:txBody>
      </p:sp>
    </p:spTree>
    <p:extLst>
      <p:ext uri="{BB962C8B-B14F-4D97-AF65-F5344CB8AC3E}">
        <p14:creationId xmlns:p14="http://schemas.microsoft.com/office/powerpoint/2010/main" val="288908119"/>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EC0DBDBC-F3B5-4ADA-9473-79D75228479E}" type="datetime1">
              <a:rPr lang="en-US">
                <a:solidFill>
                  <a:srgbClr val="C0504D"/>
                </a:solidFill>
              </a:rPr>
              <a:pPr>
                <a:defRPr/>
              </a:pPr>
              <a:t>6/10/2015</a:t>
            </a:fld>
            <a:endParaRPr lang="en-US" dirty="0">
              <a:solidFill>
                <a:srgbClr val="C0504D"/>
              </a:solidFill>
            </a:endParaRPr>
          </a:p>
        </p:txBody>
      </p:sp>
      <p:sp>
        <p:nvSpPr>
          <p:cNvPr id="8" name="Slide Number Placeholder 26"/>
          <p:cNvSpPr>
            <a:spLocks noGrp="1"/>
          </p:cNvSpPr>
          <p:nvPr>
            <p:ph type="sldNum" sz="quarter" idx="11"/>
          </p:nvPr>
        </p:nvSpPr>
        <p:spPr/>
        <p:txBody>
          <a:bodyPr/>
          <a:lstStyle>
            <a:lvl1pPr>
              <a:defRPr/>
            </a:lvl1pPr>
          </a:lstStyle>
          <a:p>
            <a:fld id="{4A460200-0D79-4C99-AF05-16BCFF37B5CE}" type="slidenum">
              <a:rPr lang="en-US" altLang="en-US"/>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solidFill>
                <a:srgbClr val="C0504D"/>
              </a:solidFill>
            </a:endParaRPr>
          </a:p>
        </p:txBody>
      </p:sp>
    </p:spTree>
    <p:extLst>
      <p:ext uri="{BB962C8B-B14F-4D97-AF65-F5344CB8AC3E}">
        <p14:creationId xmlns:p14="http://schemas.microsoft.com/office/powerpoint/2010/main" val="259953794"/>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9060186A-9049-4868-8525-87BEE1DFB258}" type="datetime1">
              <a:rPr lang="en-US">
                <a:solidFill>
                  <a:srgbClr val="C0504D"/>
                </a:solidFill>
              </a:rPr>
              <a:pPr>
                <a:defRPr/>
              </a:pPr>
              <a:t>6/10/2015</a:t>
            </a:fld>
            <a:endParaRPr lang="en-US" dirty="0">
              <a:solidFill>
                <a:srgbClr val="C0504D"/>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5" name="Slide Number Placeholder 4"/>
          <p:cNvSpPr>
            <a:spLocks noGrp="1"/>
          </p:cNvSpPr>
          <p:nvPr>
            <p:ph type="sldNum" sz="quarter" idx="12"/>
          </p:nvPr>
        </p:nvSpPr>
        <p:spPr/>
        <p:txBody>
          <a:bodyPr/>
          <a:lstStyle>
            <a:lvl1pPr>
              <a:defRPr/>
            </a:lvl1pPr>
          </a:lstStyle>
          <a:p>
            <a:fld id="{272714E9-E120-45CA-BC4A-2400456173DD}" type="slidenum">
              <a:rPr lang="en-US" altLang="en-US"/>
              <a:pPr/>
              <a:t>‹#›</a:t>
            </a:fld>
            <a:endParaRPr lang="en-US" altLang="en-US"/>
          </a:p>
        </p:txBody>
      </p:sp>
    </p:spTree>
    <p:extLst>
      <p:ext uri="{BB962C8B-B14F-4D97-AF65-F5344CB8AC3E}">
        <p14:creationId xmlns:p14="http://schemas.microsoft.com/office/powerpoint/2010/main" val="2496120928"/>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8A665B9-6EE3-4C40-8911-14E4FF07DD4E}" type="datetime1">
              <a:rPr lang="en-US">
                <a:solidFill>
                  <a:srgbClr val="C0504D"/>
                </a:solidFill>
              </a:rPr>
              <a:pPr>
                <a:defRPr/>
              </a:pPr>
              <a:t>6/10/2015</a:t>
            </a:fld>
            <a:endParaRPr lang="en-US" dirty="0">
              <a:solidFill>
                <a:srgbClr val="C0504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4" name="Slide Number Placeholder 22"/>
          <p:cNvSpPr>
            <a:spLocks noGrp="1"/>
          </p:cNvSpPr>
          <p:nvPr>
            <p:ph type="sldNum" sz="quarter" idx="12"/>
          </p:nvPr>
        </p:nvSpPr>
        <p:spPr/>
        <p:txBody>
          <a:bodyPr/>
          <a:lstStyle>
            <a:lvl1pPr>
              <a:defRPr/>
            </a:lvl1pPr>
          </a:lstStyle>
          <a:p>
            <a:fld id="{2584EAB4-DE83-44C1-B7F6-F60A01D91C69}" type="slidenum">
              <a:rPr lang="en-US" altLang="en-US"/>
              <a:pPr/>
              <a:t>‹#›</a:t>
            </a:fld>
            <a:endParaRPr lang="en-US" altLang="en-US"/>
          </a:p>
        </p:txBody>
      </p:sp>
    </p:spTree>
    <p:extLst>
      <p:ext uri="{BB962C8B-B14F-4D97-AF65-F5344CB8AC3E}">
        <p14:creationId xmlns:p14="http://schemas.microsoft.com/office/powerpoint/2010/main" val="2528129457"/>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B224FB1-0F16-46A8-86B6-08EED621B0DA}"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BFBCD4B7-A7D4-4559-BE11-27D1C31505BC}" type="slidenum">
              <a:rPr lang="en-US" altLang="en-US"/>
              <a:pPr/>
              <a:t>‹#›</a:t>
            </a:fld>
            <a:endParaRPr lang="en-US" altLang="en-US"/>
          </a:p>
        </p:txBody>
      </p:sp>
    </p:spTree>
    <p:extLst>
      <p:ext uri="{BB962C8B-B14F-4D97-AF65-F5344CB8AC3E}">
        <p14:creationId xmlns:p14="http://schemas.microsoft.com/office/powerpoint/2010/main" val="3945592932"/>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5150575-3EE4-4AB5-9B38-8F56BBC74250}" type="datetime1">
              <a:rPr lang="en-US">
                <a:solidFill>
                  <a:srgbClr val="C0504D"/>
                </a:solidFill>
              </a:rPr>
              <a:pPr>
                <a:defRPr/>
              </a:pPr>
              <a:t>6/10/2015</a:t>
            </a:fld>
            <a:endParaRPr lang="en-US" dirty="0">
              <a:solidFill>
                <a:srgbClr val="C0504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7" name="Slide Number Placeholder 22"/>
          <p:cNvSpPr>
            <a:spLocks noGrp="1"/>
          </p:cNvSpPr>
          <p:nvPr>
            <p:ph type="sldNum" sz="quarter" idx="12"/>
          </p:nvPr>
        </p:nvSpPr>
        <p:spPr/>
        <p:txBody>
          <a:bodyPr/>
          <a:lstStyle>
            <a:lvl1pPr>
              <a:defRPr/>
            </a:lvl1pPr>
          </a:lstStyle>
          <a:p>
            <a:fld id="{955B9E6B-733A-471C-98B3-7534C18CB84C}" type="slidenum">
              <a:rPr lang="en-US" altLang="en-US"/>
              <a:pPr/>
              <a:t>‹#›</a:t>
            </a:fld>
            <a:endParaRPr lang="en-US" altLang="en-US"/>
          </a:p>
        </p:txBody>
      </p:sp>
    </p:spTree>
    <p:extLst>
      <p:ext uri="{BB962C8B-B14F-4D97-AF65-F5344CB8AC3E}">
        <p14:creationId xmlns:p14="http://schemas.microsoft.com/office/powerpoint/2010/main" val="4183522608"/>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23D7382-F655-4DF4-99A5-05DB9A34585A}"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50F4D816-65BC-43C7-A535-BBBAD3D3EF6F}" type="slidenum">
              <a:rPr lang="en-US" altLang="en-US"/>
              <a:pPr/>
              <a:t>‹#›</a:t>
            </a:fld>
            <a:endParaRPr lang="en-US" altLang="en-US"/>
          </a:p>
        </p:txBody>
      </p:sp>
    </p:spTree>
    <p:extLst>
      <p:ext uri="{BB962C8B-B14F-4D97-AF65-F5344CB8AC3E}">
        <p14:creationId xmlns:p14="http://schemas.microsoft.com/office/powerpoint/2010/main" val="3038434426"/>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47BB404-6F06-4938-8A04-7B3AFDFA4161}" type="datetime1">
              <a:rPr lang="en-US">
                <a:solidFill>
                  <a:srgbClr val="C0504D"/>
                </a:solidFill>
              </a:rPr>
              <a:pPr>
                <a:defRPr/>
              </a:pPr>
              <a:t>6/10/2015</a:t>
            </a:fld>
            <a:endParaRPr lang="en-US" dirty="0">
              <a:solidFill>
                <a:srgbClr val="C0504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C0504D"/>
              </a:solidFill>
            </a:endParaRPr>
          </a:p>
        </p:txBody>
      </p:sp>
      <p:sp>
        <p:nvSpPr>
          <p:cNvPr id="6" name="Slide Number Placeholder 22"/>
          <p:cNvSpPr>
            <a:spLocks noGrp="1"/>
          </p:cNvSpPr>
          <p:nvPr>
            <p:ph type="sldNum" sz="quarter" idx="12"/>
          </p:nvPr>
        </p:nvSpPr>
        <p:spPr/>
        <p:txBody>
          <a:bodyPr/>
          <a:lstStyle>
            <a:lvl1pPr>
              <a:defRPr/>
            </a:lvl1pPr>
          </a:lstStyle>
          <a:p>
            <a:fld id="{3CF867F6-D3A9-422D-8E95-16C65A040E07}" type="slidenum">
              <a:rPr lang="en-US" altLang="en-US"/>
              <a:pPr/>
              <a:t>‹#›</a:t>
            </a:fld>
            <a:endParaRPr lang="en-US" altLang="en-US"/>
          </a:p>
        </p:txBody>
      </p:sp>
    </p:spTree>
    <p:extLst>
      <p:ext uri="{BB962C8B-B14F-4D97-AF65-F5344CB8AC3E}">
        <p14:creationId xmlns:p14="http://schemas.microsoft.com/office/powerpoint/2010/main" val="248660228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tx2"/>
          </a:solidFill>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89D65-509E-40C0-9A40-2FF6CB673E55}" type="datetimeFigureOut">
              <a:rPr lang="en-US" smtClean="0"/>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8B10-ACDA-44DC-9805-06B50D7C4145}" type="slidenum">
              <a:rPr lang="en-US" smtClean="0"/>
              <a:t>‹#›</a:t>
            </a:fld>
            <a:endParaRPr lang="en-US"/>
          </a:p>
        </p:txBody>
      </p:sp>
      <p:grpSp>
        <p:nvGrpSpPr>
          <p:cNvPr id="8" name="Group 7"/>
          <p:cNvGrpSpPr/>
          <p:nvPr userDrawn="1"/>
        </p:nvGrpSpPr>
        <p:grpSpPr>
          <a:xfrm>
            <a:off x="6842125" y="4262864"/>
            <a:ext cx="2314575" cy="2595136"/>
            <a:chOff x="6842125" y="4114800"/>
            <a:chExt cx="2314575" cy="2595136"/>
          </a:xfrm>
        </p:grpSpPr>
        <p:pic>
          <p:nvPicPr>
            <p:cNvPr id="9" name="Picture 4" descr="BenchmarksLogo-Final-RGB-Lg.tif"/>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val="148229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89D65-509E-40C0-9A40-2FF6CB673E55}" type="datetimeFigureOut">
              <a:rPr lang="en-US" smtClean="0"/>
              <a:t>6/10/2015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08B10-ACDA-44DC-9805-06B50D7C4145}" type="slidenum">
              <a:rPr lang="en-US" smtClean="0"/>
              <a:t>‹#›</a:t>
            </a:fld>
            <a:endParaRPr lang="en-US"/>
          </a:p>
        </p:txBody>
      </p:sp>
    </p:spTree>
    <p:extLst>
      <p:ext uri="{BB962C8B-B14F-4D97-AF65-F5344CB8AC3E}">
        <p14:creationId xmlns:p14="http://schemas.microsoft.com/office/powerpoint/2010/main" val="2001674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opperplate Gothic Bold" panose="020E07050202060204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9"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fld id="{D6A4675D-5640-4677-965C-18D8D7CC4914}" type="datetime1">
              <a:rPr lang="en-US">
                <a:solidFill>
                  <a:srgbClr val="C0504D"/>
                </a:solidFill>
              </a:rPr>
              <a:pPr fontAlgn="base">
                <a:spcBef>
                  <a:spcPct val="0"/>
                </a:spcBef>
                <a:spcAft>
                  <a:spcPct val="0"/>
                </a:spcAft>
                <a:defRPr/>
              </a:pPr>
              <a:t>6/10/2015</a:t>
            </a:fld>
            <a:endParaRPr lang="en-US" dirty="0">
              <a:solidFill>
                <a:srgbClr val="C0504D"/>
              </a:solidFill>
            </a:endParaRP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endParaRPr lang="en-US">
              <a:solidFill>
                <a:srgbClr val="C0504D"/>
              </a:solidFill>
            </a:endParaRPr>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pPr>
            <a:fld id="{EECDDB52-CBA5-485D-BA75-74D3E7AD5910}" type="slidenum">
              <a:rPr lang="en-US" altLang="en-US" smtClean="0">
                <a:latin typeface="Arial" panose="020B0604020202020204" pitchFamily="34" charset="0"/>
                <a:cs typeface="Arial" panose="020B0604020202020204" pitchFamily="34" charset="0"/>
              </a:rPr>
              <a:pPr fontAlgn="base">
                <a:spcBef>
                  <a:spcPct val="0"/>
                </a:spcBef>
                <a:spcAft>
                  <a:spcPct val="0"/>
                </a:spcAft>
              </a:pPr>
              <a:t>‹#›</a:t>
            </a:fld>
            <a:endParaRPr lang="en-US" altLang="en-US" smtClean="0">
              <a:latin typeface="Arial" panose="020B0604020202020204" pitchFamily="34" charset="0"/>
              <a:cs typeface="Arial" panose="020B0604020202020204" pitchFamily="34" charset="0"/>
            </a:endParaRPr>
          </a:p>
        </p:txBody>
      </p:sp>
      <p:sp>
        <p:nvSpPr>
          <p:cNvPr id="1044" name="TextBox 19"/>
          <p:cNvSpPr txBox="1">
            <a:spLocks noChangeArrowheads="1"/>
          </p:cNvSpPr>
          <p:nvPr userDrawn="1"/>
        </p:nvSpPr>
        <p:spPr bwMode="auto">
          <a:xfrm>
            <a:off x="5029200" y="6611938"/>
            <a:ext cx="4114800" cy="246062"/>
          </a:xfrm>
          <a:prstGeom prst="rect">
            <a:avLst/>
          </a:prstGeom>
          <a:noFill/>
          <a:ln>
            <a:noFill/>
          </a:ln>
          <a:extLst/>
        </p:spPr>
        <p:txBody>
          <a:bodyPr>
            <a:spAutoFit/>
          </a:bodyPr>
          <a:lstStyle>
            <a:lvl1pPr marL="63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sz="1000" dirty="0" smtClean="0">
                <a:solidFill>
                  <a:prstClr val="black"/>
                </a:solidFill>
              </a:rPr>
              <a:t>Developed by The Florida Law Related Education Association, Inc.</a:t>
            </a:r>
          </a:p>
        </p:txBody>
      </p:sp>
    </p:spTree>
    <p:extLst>
      <p:ext uri="{BB962C8B-B14F-4D97-AF65-F5344CB8AC3E}">
        <p14:creationId xmlns:p14="http://schemas.microsoft.com/office/powerpoint/2010/main" val="4293162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hf sldNum="0"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28E6A"/>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28E6A"/>
        </a:buClr>
        <a:buFont typeface="Georgia" panose="02040502050405020303" pitchFamily="18" charset="0"/>
        <a:buChar char="▫"/>
        <a:defRPr sz="2000" kern="1200">
          <a:solidFill>
            <a:srgbClr val="A28E6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9"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fld id="{D6A4675D-5640-4677-965C-18D8D7CC4914}" type="datetime1">
              <a:rPr lang="en-US">
                <a:solidFill>
                  <a:srgbClr val="C0504D"/>
                </a:solidFill>
              </a:rPr>
              <a:pPr fontAlgn="base">
                <a:spcBef>
                  <a:spcPct val="0"/>
                </a:spcBef>
                <a:spcAft>
                  <a:spcPct val="0"/>
                </a:spcAft>
                <a:defRPr/>
              </a:pPr>
              <a:t>6/10/2015</a:t>
            </a:fld>
            <a:endParaRPr lang="en-US" dirty="0">
              <a:solidFill>
                <a:srgbClr val="C0504D"/>
              </a:solidFill>
            </a:endParaRP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endParaRPr lang="en-US">
              <a:solidFill>
                <a:srgbClr val="C0504D"/>
              </a:solidFill>
            </a:endParaRPr>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pPr>
            <a:fld id="{EECDDB52-CBA5-485D-BA75-74D3E7AD5910}" type="slidenum">
              <a:rPr lang="en-US" altLang="en-US" smtClean="0">
                <a:latin typeface="Arial" panose="020B0604020202020204" pitchFamily="34" charset="0"/>
                <a:cs typeface="Arial" panose="020B0604020202020204" pitchFamily="34" charset="0"/>
              </a:rPr>
              <a:pPr fontAlgn="base">
                <a:spcBef>
                  <a:spcPct val="0"/>
                </a:spcBef>
                <a:spcAft>
                  <a:spcPct val="0"/>
                </a:spcAft>
              </a:pPr>
              <a:t>‹#›</a:t>
            </a:fld>
            <a:endParaRPr lang="en-US" altLang="en-US" smtClean="0">
              <a:latin typeface="Arial" panose="020B0604020202020204" pitchFamily="34" charset="0"/>
              <a:cs typeface="Arial" panose="020B0604020202020204" pitchFamily="34" charset="0"/>
            </a:endParaRPr>
          </a:p>
        </p:txBody>
      </p:sp>
      <p:sp>
        <p:nvSpPr>
          <p:cNvPr id="1044" name="TextBox 19"/>
          <p:cNvSpPr txBox="1">
            <a:spLocks noChangeArrowheads="1"/>
          </p:cNvSpPr>
          <p:nvPr userDrawn="1"/>
        </p:nvSpPr>
        <p:spPr bwMode="auto">
          <a:xfrm>
            <a:off x="5029200" y="6611938"/>
            <a:ext cx="4114800" cy="246062"/>
          </a:xfrm>
          <a:prstGeom prst="rect">
            <a:avLst/>
          </a:prstGeom>
          <a:noFill/>
          <a:ln>
            <a:noFill/>
          </a:ln>
          <a:extLst/>
        </p:spPr>
        <p:txBody>
          <a:bodyPr>
            <a:spAutoFit/>
          </a:bodyPr>
          <a:lstStyle>
            <a:lvl1pPr marL="63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sz="1000" dirty="0" smtClean="0">
                <a:solidFill>
                  <a:prstClr val="black"/>
                </a:solidFill>
              </a:rPr>
              <a:t>Developed by The Florida Law Related Education Association, Inc.</a:t>
            </a:r>
          </a:p>
        </p:txBody>
      </p:sp>
    </p:spTree>
    <p:extLst>
      <p:ext uri="{BB962C8B-B14F-4D97-AF65-F5344CB8AC3E}">
        <p14:creationId xmlns:p14="http://schemas.microsoft.com/office/powerpoint/2010/main" val="1756089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hf sldNum="0"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28E6A"/>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28E6A"/>
        </a:buClr>
        <a:buFont typeface="Georgia" panose="02040502050405020303" pitchFamily="18" charset="0"/>
        <a:buChar char="▫"/>
        <a:defRPr sz="2000" kern="1200">
          <a:solidFill>
            <a:srgbClr val="A28E6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9"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fld id="{D6A4675D-5640-4677-965C-18D8D7CC4914}" type="datetime1">
              <a:rPr lang="en-US">
                <a:solidFill>
                  <a:srgbClr val="C0504D"/>
                </a:solidFill>
              </a:rPr>
              <a:pPr fontAlgn="base">
                <a:spcBef>
                  <a:spcPct val="0"/>
                </a:spcBef>
                <a:spcAft>
                  <a:spcPct val="0"/>
                </a:spcAft>
                <a:defRPr/>
              </a:pPr>
              <a:t>6/10/2015</a:t>
            </a:fld>
            <a:endParaRPr lang="en-US" dirty="0">
              <a:solidFill>
                <a:srgbClr val="C0504D"/>
              </a:solidFill>
            </a:endParaRP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endParaRPr lang="en-US">
              <a:solidFill>
                <a:srgbClr val="C0504D"/>
              </a:solidFill>
            </a:endParaRPr>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pPr>
            <a:fld id="{EECDDB52-CBA5-485D-BA75-74D3E7AD5910}" type="slidenum">
              <a:rPr lang="en-US" altLang="en-US" smtClean="0">
                <a:latin typeface="Arial" panose="020B0604020202020204" pitchFamily="34" charset="0"/>
                <a:cs typeface="Arial" panose="020B0604020202020204" pitchFamily="34" charset="0"/>
              </a:rPr>
              <a:pPr fontAlgn="base">
                <a:spcBef>
                  <a:spcPct val="0"/>
                </a:spcBef>
                <a:spcAft>
                  <a:spcPct val="0"/>
                </a:spcAft>
              </a:pPr>
              <a:t>‹#›</a:t>
            </a:fld>
            <a:endParaRPr lang="en-US" altLang="en-US" smtClean="0">
              <a:latin typeface="Arial" panose="020B0604020202020204" pitchFamily="34" charset="0"/>
              <a:cs typeface="Arial" panose="020B0604020202020204" pitchFamily="34" charset="0"/>
            </a:endParaRPr>
          </a:p>
        </p:txBody>
      </p:sp>
      <p:sp>
        <p:nvSpPr>
          <p:cNvPr id="1044" name="TextBox 19"/>
          <p:cNvSpPr txBox="1">
            <a:spLocks noChangeArrowheads="1"/>
          </p:cNvSpPr>
          <p:nvPr userDrawn="1"/>
        </p:nvSpPr>
        <p:spPr bwMode="auto">
          <a:xfrm>
            <a:off x="5029200" y="6611938"/>
            <a:ext cx="4114800" cy="246062"/>
          </a:xfrm>
          <a:prstGeom prst="rect">
            <a:avLst/>
          </a:prstGeom>
          <a:noFill/>
          <a:ln>
            <a:noFill/>
          </a:ln>
          <a:extLst/>
        </p:spPr>
        <p:txBody>
          <a:bodyPr>
            <a:spAutoFit/>
          </a:bodyPr>
          <a:lstStyle>
            <a:lvl1pPr marL="63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sz="1000" dirty="0" smtClean="0">
                <a:solidFill>
                  <a:prstClr val="black"/>
                </a:solidFill>
              </a:rPr>
              <a:t>Developed by The Florida Law Related Education Association, Inc.</a:t>
            </a:r>
          </a:p>
        </p:txBody>
      </p:sp>
    </p:spTree>
    <p:extLst>
      <p:ext uri="{BB962C8B-B14F-4D97-AF65-F5344CB8AC3E}">
        <p14:creationId xmlns:p14="http://schemas.microsoft.com/office/powerpoint/2010/main" val="22231154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random/>
  </p:transition>
  <p:hf sldNum="0"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28E6A"/>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28E6A"/>
        </a:buClr>
        <a:buFont typeface="Georgia" panose="02040502050405020303" pitchFamily="18" charset="0"/>
        <a:buChar char="▫"/>
        <a:defRPr sz="2000" kern="1200">
          <a:solidFill>
            <a:srgbClr val="A28E6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63"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64"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rgbClr val="C0504D"/>
                </a:solidFill>
                <a:latin typeface="Arial" charset="0"/>
                <a:cs typeface="Arial" charset="0"/>
              </a:defRPr>
            </a:lvl1pPr>
          </a:lstStyle>
          <a:p>
            <a:pPr fontAlgn="base">
              <a:spcBef>
                <a:spcPct val="0"/>
              </a:spcBef>
              <a:spcAft>
                <a:spcPct val="0"/>
              </a:spcAft>
              <a:defRPr/>
            </a:pPr>
            <a:fld id="{34D6B599-05DA-4A3B-A429-094D133CA484}" type="datetime1">
              <a:rPr lang="en-US"/>
              <a:pPr fontAlgn="base">
                <a:spcBef>
                  <a:spcPct val="0"/>
                </a:spcBef>
                <a:spcAft>
                  <a:spcPct val="0"/>
                </a:spcAft>
                <a:defRPr/>
              </a:pPr>
              <a:t>6/10/2015</a:t>
            </a:fld>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rgbClr val="C0504D"/>
                </a:solidFill>
                <a:latin typeface="Arial" charset="0"/>
                <a:cs typeface="Arial" charset="0"/>
              </a:defRPr>
            </a:lvl1pPr>
          </a:lstStyle>
          <a:p>
            <a:pPr fontAlgn="base">
              <a:spcBef>
                <a:spcPct val="0"/>
              </a:spcBef>
              <a:spcAft>
                <a:spcPct val="0"/>
              </a:spcAft>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pPr>
            <a:fld id="{5CF3EE2D-632E-46A7-95A2-48195C72AA2B}" type="slidenum">
              <a:rPr lang="en-US" altLang="en-US" smtClean="0">
                <a:latin typeface="Arial" panose="020B0604020202020204" pitchFamily="34" charset="0"/>
                <a:cs typeface="Arial" panose="020B0604020202020204" pitchFamily="34" charset="0"/>
              </a:rPr>
              <a:pPr fontAlgn="base">
                <a:spcBef>
                  <a:spcPct val="0"/>
                </a:spcBef>
                <a:spcAft>
                  <a:spcPct val="0"/>
                </a:spcAft>
              </a:pPr>
              <a:t>‹#›</a:t>
            </a:fld>
            <a:endParaRPr lang="en-US" altLang="en-US" smtClean="0">
              <a:latin typeface="Arial" panose="020B0604020202020204" pitchFamily="34" charset="0"/>
              <a:cs typeface="Arial" panose="020B0604020202020204" pitchFamily="34" charset="0"/>
            </a:endParaRPr>
          </a:p>
        </p:txBody>
      </p:sp>
      <p:sp>
        <p:nvSpPr>
          <p:cNvPr id="1044" name="TextBox 19"/>
          <p:cNvSpPr txBox="1">
            <a:spLocks noChangeArrowheads="1"/>
          </p:cNvSpPr>
          <p:nvPr userDrawn="1"/>
        </p:nvSpPr>
        <p:spPr bwMode="auto">
          <a:xfrm>
            <a:off x="5029200" y="6611938"/>
            <a:ext cx="4114800" cy="246062"/>
          </a:xfrm>
          <a:prstGeom prst="rect">
            <a:avLst/>
          </a:prstGeom>
          <a:noFill/>
          <a:ln>
            <a:noFill/>
          </a:ln>
          <a:extLst/>
        </p:spPr>
        <p:txBody>
          <a:bodyPr>
            <a:spAutoFit/>
          </a:bodyPr>
          <a:lstStyle>
            <a:lvl1pPr marL="63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sz="1000" dirty="0" smtClean="0">
                <a:solidFill>
                  <a:prstClr val="black"/>
                </a:solidFill>
              </a:rPr>
              <a:t>Developed by The Florida Law Related Education Association, Inc.</a:t>
            </a:r>
          </a:p>
        </p:txBody>
      </p:sp>
    </p:spTree>
    <p:extLst>
      <p:ext uri="{BB962C8B-B14F-4D97-AF65-F5344CB8AC3E}">
        <p14:creationId xmlns:p14="http://schemas.microsoft.com/office/powerpoint/2010/main" val="33578702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random/>
  </p:transition>
  <p:hf sldNum="0"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28E6A"/>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28E6A"/>
        </a:buClr>
        <a:buFont typeface="Georgia" panose="02040502050405020303" pitchFamily="18" charset="0"/>
        <a:buChar char="▫"/>
        <a:defRPr sz="2000" kern="1200">
          <a:solidFill>
            <a:srgbClr val="A28E6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9"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fld id="{D6A4675D-5640-4677-965C-18D8D7CC4914}" type="datetime1">
              <a:rPr lang="en-US">
                <a:solidFill>
                  <a:srgbClr val="C0504D"/>
                </a:solidFill>
              </a:rPr>
              <a:pPr fontAlgn="base">
                <a:spcBef>
                  <a:spcPct val="0"/>
                </a:spcBef>
                <a:spcAft>
                  <a:spcPct val="0"/>
                </a:spcAft>
                <a:defRPr/>
              </a:pPr>
              <a:t>6/10/2015</a:t>
            </a:fld>
            <a:endParaRPr lang="en-US" dirty="0">
              <a:solidFill>
                <a:srgbClr val="C0504D"/>
              </a:solidFill>
            </a:endParaRP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endParaRPr lang="en-US">
              <a:solidFill>
                <a:srgbClr val="C0504D"/>
              </a:solidFill>
            </a:endParaRPr>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pPr>
            <a:fld id="{EECDDB52-CBA5-485D-BA75-74D3E7AD5910}" type="slidenum">
              <a:rPr lang="en-US" altLang="en-US" smtClean="0">
                <a:latin typeface="Arial" panose="020B0604020202020204" pitchFamily="34" charset="0"/>
                <a:cs typeface="Arial" panose="020B0604020202020204" pitchFamily="34" charset="0"/>
              </a:rPr>
              <a:pPr fontAlgn="base">
                <a:spcBef>
                  <a:spcPct val="0"/>
                </a:spcBef>
                <a:spcAft>
                  <a:spcPct val="0"/>
                </a:spcAft>
              </a:pPr>
              <a:t>‹#›</a:t>
            </a:fld>
            <a:endParaRPr lang="en-US" altLang="en-US" smtClean="0">
              <a:latin typeface="Arial" panose="020B0604020202020204" pitchFamily="34" charset="0"/>
              <a:cs typeface="Arial" panose="020B0604020202020204" pitchFamily="34" charset="0"/>
            </a:endParaRPr>
          </a:p>
        </p:txBody>
      </p:sp>
      <p:sp>
        <p:nvSpPr>
          <p:cNvPr id="1044" name="TextBox 19"/>
          <p:cNvSpPr txBox="1">
            <a:spLocks noChangeArrowheads="1"/>
          </p:cNvSpPr>
          <p:nvPr userDrawn="1"/>
        </p:nvSpPr>
        <p:spPr bwMode="auto">
          <a:xfrm>
            <a:off x="5029200" y="6611938"/>
            <a:ext cx="4114800" cy="246062"/>
          </a:xfrm>
          <a:prstGeom prst="rect">
            <a:avLst/>
          </a:prstGeom>
          <a:noFill/>
          <a:ln>
            <a:noFill/>
          </a:ln>
          <a:extLst/>
        </p:spPr>
        <p:txBody>
          <a:bodyPr>
            <a:spAutoFit/>
          </a:bodyPr>
          <a:lstStyle>
            <a:lvl1pPr marL="63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sz="1000" dirty="0" smtClean="0">
                <a:solidFill>
                  <a:prstClr val="black"/>
                </a:solidFill>
              </a:rPr>
              <a:t>Developed by The Florida Law Related Education Association, Inc.</a:t>
            </a:r>
          </a:p>
        </p:txBody>
      </p:sp>
    </p:spTree>
    <p:extLst>
      <p:ext uri="{BB962C8B-B14F-4D97-AF65-F5344CB8AC3E}">
        <p14:creationId xmlns:p14="http://schemas.microsoft.com/office/powerpoint/2010/main" val="758409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
  </p:transition>
  <p:hf sldNum="0"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28E6A"/>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28E6A"/>
        </a:buClr>
        <a:buFont typeface="Georgia" panose="02040502050405020303" pitchFamily="18" charset="0"/>
        <a:buChar char="▫"/>
        <a:defRPr sz="2000" kern="1200">
          <a:solidFill>
            <a:srgbClr val="A28E6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9"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fld id="{D6A4675D-5640-4677-965C-18D8D7CC4914}" type="datetime1">
              <a:rPr lang="en-US">
                <a:solidFill>
                  <a:srgbClr val="C0504D"/>
                </a:solidFill>
              </a:rPr>
              <a:pPr fontAlgn="base">
                <a:spcBef>
                  <a:spcPct val="0"/>
                </a:spcBef>
                <a:spcAft>
                  <a:spcPct val="0"/>
                </a:spcAft>
                <a:defRPr/>
              </a:pPr>
              <a:t>6/10/2015</a:t>
            </a:fld>
            <a:endParaRPr lang="en-US" dirty="0">
              <a:solidFill>
                <a:srgbClr val="C0504D"/>
              </a:solidFill>
            </a:endParaRP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endParaRPr lang="en-US">
              <a:solidFill>
                <a:srgbClr val="C0504D"/>
              </a:solidFill>
            </a:endParaRPr>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pPr>
            <a:fld id="{EECDDB52-CBA5-485D-BA75-74D3E7AD5910}" type="slidenum">
              <a:rPr lang="en-US" altLang="en-US" smtClean="0">
                <a:latin typeface="Arial" panose="020B0604020202020204" pitchFamily="34" charset="0"/>
                <a:cs typeface="Arial" panose="020B0604020202020204" pitchFamily="34" charset="0"/>
              </a:rPr>
              <a:pPr fontAlgn="base">
                <a:spcBef>
                  <a:spcPct val="0"/>
                </a:spcBef>
                <a:spcAft>
                  <a:spcPct val="0"/>
                </a:spcAft>
              </a:pPr>
              <a:t>‹#›</a:t>
            </a:fld>
            <a:endParaRPr lang="en-US" altLang="en-US" smtClean="0">
              <a:latin typeface="Arial" panose="020B0604020202020204" pitchFamily="34" charset="0"/>
              <a:cs typeface="Arial" panose="020B0604020202020204" pitchFamily="34" charset="0"/>
            </a:endParaRPr>
          </a:p>
        </p:txBody>
      </p:sp>
      <p:sp>
        <p:nvSpPr>
          <p:cNvPr id="1044" name="TextBox 19"/>
          <p:cNvSpPr txBox="1">
            <a:spLocks noChangeArrowheads="1"/>
          </p:cNvSpPr>
          <p:nvPr userDrawn="1"/>
        </p:nvSpPr>
        <p:spPr bwMode="auto">
          <a:xfrm>
            <a:off x="5029200" y="6611938"/>
            <a:ext cx="4114800" cy="246062"/>
          </a:xfrm>
          <a:prstGeom prst="rect">
            <a:avLst/>
          </a:prstGeom>
          <a:noFill/>
          <a:ln>
            <a:noFill/>
          </a:ln>
          <a:extLst/>
        </p:spPr>
        <p:txBody>
          <a:bodyPr>
            <a:spAutoFit/>
          </a:bodyPr>
          <a:lstStyle>
            <a:lvl1pPr marL="63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sz="1000" dirty="0" smtClean="0">
                <a:solidFill>
                  <a:prstClr val="black"/>
                </a:solidFill>
              </a:rPr>
              <a:t>Developed by The Florida Law Related Education Association, Inc.</a:t>
            </a:r>
          </a:p>
        </p:txBody>
      </p:sp>
    </p:spTree>
    <p:extLst>
      <p:ext uri="{BB962C8B-B14F-4D97-AF65-F5344CB8AC3E}">
        <p14:creationId xmlns:p14="http://schemas.microsoft.com/office/powerpoint/2010/main" val="32040934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random/>
  </p:transition>
  <p:hf sldNum="0"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28E6A"/>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28E6A"/>
        </a:buClr>
        <a:buFont typeface="Georgia" panose="02040502050405020303" pitchFamily="18" charset="0"/>
        <a:buChar char="▫"/>
        <a:defRPr sz="2000" kern="1200">
          <a:solidFill>
            <a:srgbClr val="A28E6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9"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fld id="{D6A4675D-5640-4677-965C-18D8D7CC4914}" type="datetime1">
              <a:rPr lang="en-US">
                <a:solidFill>
                  <a:srgbClr val="C0504D"/>
                </a:solidFill>
              </a:rPr>
              <a:pPr fontAlgn="base">
                <a:spcBef>
                  <a:spcPct val="0"/>
                </a:spcBef>
                <a:spcAft>
                  <a:spcPct val="0"/>
                </a:spcAft>
                <a:defRPr/>
              </a:pPr>
              <a:t>6/10/2015</a:t>
            </a:fld>
            <a:endParaRPr lang="en-US" dirty="0">
              <a:solidFill>
                <a:srgbClr val="C0504D"/>
              </a:solidFill>
            </a:endParaRP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charset="0"/>
                <a:cs typeface="Arial" charset="0"/>
              </a:defRPr>
            </a:lvl1pPr>
          </a:lstStyle>
          <a:p>
            <a:pPr fontAlgn="base">
              <a:spcBef>
                <a:spcPct val="0"/>
              </a:spcBef>
              <a:spcAft>
                <a:spcPct val="0"/>
              </a:spcAft>
              <a:defRPr/>
            </a:pPr>
            <a:endParaRPr lang="en-US">
              <a:solidFill>
                <a:srgbClr val="C0504D"/>
              </a:solidFill>
            </a:endParaRPr>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fontAlgn="base">
              <a:spcBef>
                <a:spcPct val="0"/>
              </a:spcBef>
              <a:spcAft>
                <a:spcPct val="0"/>
              </a:spcAft>
            </a:pPr>
            <a:fld id="{EECDDB52-CBA5-485D-BA75-74D3E7AD5910}" type="slidenum">
              <a:rPr lang="en-US" altLang="en-US" smtClean="0">
                <a:latin typeface="Arial" panose="020B0604020202020204" pitchFamily="34" charset="0"/>
                <a:cs typeface="Arial" panose="020B0604020202020204" pitchFamily="34" charset="0"/>
              </a:rPr>
              <a:pPr fontAlgn="base">
                <a:spcBef>
                  <a:spcPct val="0"/>
                </a:spcBef>
                <a:spcAft>
                  <a:spcPct val="0"/>
                </a:spcAft>
              </a:pPr>
              <a:t>‹#›</a:t>
            </a:fld>
            <a:endParaRPr lang="en-US" altLang="en-US" smtClean="0">
              <a:latin typeface="Arial" panose="020B0604020202020204" pitchFamily="34" charset="0"/>
              <a:cs typeface="Arial" panose="020B0604020202020204" pitchFamily="34" charset="0"/>
            </a:endParaRPr>
          </a:p>
        </p:txBody>
      </p:sp>
      <p:sp>
        <p:nvSpPr>
          <p:cNvPr id="1044" name="TextBox 19"/>
          <p:cNvSpPr txBox="1">
            <a:spLocks noChangeArrowheads="1"/>
          </p:cNvSpPr>
          <p:nvPr userDrawn="1"/>
        </p:nvSpPr>
        <p:spPr bwMode="auto">
          <a:xfrm>
            <a:off x="5029200" y="6611938"/>
            <a:ext cx="4114800" cy="246062"/>
          </a:xfrm>
          <a:prstGeom prst="rect">
            <a:avLst/>
          </a:prstGeom>
          <a:noFill/>
          <a:ln>
            <a:noFill/>
          </a:ln>
          <a:extLst/>
        </p:spPr>
        <p:txBody>
          <a:bodyPr>
            <a:spAutoFit/>
          </a:bodyPr>
          <a:lstStyle>
            <a:lvl1pPr marL="63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sz="1000" dirty="0" smtClean="0">
                <a:solidFill>
                  <a:prstClr val="black"/>
                </a:solidFill>
              </a:rPr>
              <a:t>Developed by The Florida Law Related Education Association, Inc.</a:t>
            </a:r>
          </a:p>
        </p:txBody>
      </p:sp>
    </p:spTree>
    <p:extLst>
      <p:ext uri="{BB962C8B-B14F-4D97-AF65-F5344CB8AC3E}">
        <p14:creationId xmlns:p14="http://schemas.microsoft.com/office/powerpoint/2010/main" val="35306419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random/>
  </p:transition>
  <p:hf sldNum="0"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28E6A"/>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28E6A"/>
        </a:buClr>
        <a:buFont typeface="Georgia" panose="02040502050405020303" pitchFamily="18" charset="0"/>
        <a:buChar char="▫"/>
        <a:defRPr sz="2000" kern="1200">
          <a:solidFill>
            <a:srgbClr val="A28E6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8.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Judges Do</a:t>
            </a:r>
            <a:endParaRPr lang="en-US" dirty="0"/>
          </a:p>
        </p:txBody>
      </p:sp>
      <p:sp>
        <p:nvSpPr>
          <p:cNvPr id="3" name="Subtitle 2"/>
          <p:cNvSpPr>
            <a:spLocks noGrp="1"/>
          </p:cNvSpPr>
          <p:nvPr>
            <p:ph type="subTitle" idx="1"/>
          </p:nvPr>
        </p:nvSpPr>
        <p:spPr/>
        <p:txBody>
          <a:bodyPr/>
          <a:lstStyle/>
          <a:p>
            <a:r>
              <a:rPr lang="en-US" dirty="0" smtClean="0"/>
              <a:t>An Introduction to the Judicial </a:t>
            </a:r>
            <a:r>
              <a:rPr lang="en-US" dirty="0" smtClean="0"/>
              <a:t>Branch in North Carolina</a:t>
            </a:r>
            <a:endParaRPr lang="en-US" dirty="0"/>
          </a:p>
        </p:txBody>
      </p:sp>
    </p:spTree>
    <p:extLst>
      <p:ext uri="{BB962C8B-B14F-4D97-AF65-F5344CB8AC3E}">
        <p14:creationId xmlns:p14="http://schemas.microsoft.com/office/powerpoint/2010/main" val="1103972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62000"/>
            <a:ext cx="8229600" cy="762000"/>
          </a:xfrm>
        </p:spPr>
        <p:txBody>
          <a:bodyPr/>
          <a:lstStyle/>
          <a:p>
            <a:r>
              <a:rPr lang="en-US" altLang="en-US" smtClean="0"/>
              <a:t>Following the rules</a:t>
            </a:r>
          </a:p>
        </p:txBody>
      </p:sp>
      <p:sp>
        <p:nvSpPr>
          <p:cNvPr id="47107" name="Content Placeholder 2"/>
          <p:cNvSpPr>
            <a:spLocks noGrp="1"/>
          </p:cNvSpPr>
          <p:nvPr>
            <p:ph sz="quarter" idx="1"/>
          </p:nvPr>
        </p:nvSpPr>
        <p:spPr>
          <a:xfrm>
            <a:off x="457200" y="1447800"/>
            <a:ext cx="8229600" cy="5126038"/>
          </a:xfrm>
        </p:spPr>
        <p:txBody>
          <a:bodyPr/>
          <a:lstStyle/>
          <a:p>
            <a:r>
              <a:rPr lang="en-US" altLang="en-US" smtClean="0"/>
              <a:t>When you go to a football, baseball or basketball  game, or a soccer tournament, or any sports event, what do you expect from the referee or umpire?</a:t>
            </a:r>
          </a:p>
          <a:p>
            <a:endParaRPr lang="en-US" altLang="en-US" smtClean="0"/>
          </a:p>
          <a:p>
            <a:endParaRPr lang="en-US" altLang="en-US" smtClean="0"/>
          </a:p>
        </p:txBody>
      </p:sp>
      <p:pic>
        <p:nvPicPr>
          <p:cNvPr id="47108" name="Picture 7" descr="C:\Users\TMcGlockton\AppData\Local\Microsoft\Windows\Temporary Internet Files\Content.IE5\QG4KO0MI\MP9004305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276600"/>
            <a:ext cx="31083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8" descr="C:\Users\TMcGlockton\AppData\Local\Microsoft\Windows\Temporary Internet Files\Content.IE5\PFD9ZK7Q\MP90042275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048000"/>
            <a:ext cx="32924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974095"/>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Facts and law</a:t>
            </a:r>
            <a:endParaRPr lang="en-US"/>
          </a:p>
        </p:txBody>
      </p:sp>
      <p:sp>
        <p:nvSpPr>
          <p:cNvPr id="3" name="Content Placeholder 2"/>
          <p:cNvSpPr>
            <a:spLocks noGrp="1"/>
          </p:cNvSpPr>
          <p:nvPr>
            <p:ph idx="1"/>
          </p:nvPr>
        </p:nvSpPr>
        <p:spPr/>
        <p:txBody>
          <a:bodyPr/>
          <a:lstStyle/>
          <a:p>
            <a:pPr lvl="0"/>
            <a:r>
              <a:rPr lang="en-US" sz="2200" dirty="0">
                <a:solidFill>
                  <a:srgbClr val="1F497D"/>
                </a:solidFill>
              </a:rPr>
              <a:t>Judges </a:t>
            </a:r>
            <a:r>
              <a:rPr lang="en-US" sz="2200">
                <a:solidFill>
                  <a:srgbClr val="1F497D"/>
                </a:solidFill>
              </a:rPr>
              <a:t>are </a:t>
            </a:r>
            <a:r>
              <a:rPr lang="en-US" sz="2200" smtClean="0">
                <a:solidFill>
                  <a:srgbClr val="1F497D"/>
                </a:solidFill>
              </a:rPr>
              <a:t>sometimes compared to </a:t>
            </a:r>
            <a:r>
              <a:rPr lang="en-US" sz="2200" dirty="0">
                <a:solidFill>
                  <a:srgbClr val="1F497D"/>
                </a:solidFill>
              </a:rPr>
              <a:t>umpires in baseball or referees in football or basketball. Their role is to see that the rules of court procedures are followed by both sides</a:t>
            </a:r>
            <a:r>
              <a:rPr lang="en-US" sz="2200">
                <a:solidFill>
                  <a:srgbClr val="1F497D"/>
                </a:solidFill>
              </a:rPr>
              <a:t>. </a:t>
            </a:r>
            <a:r>
              <a:rPr lang="en-US" sz="2200" smtClean="0">
                <a:solidFill>
                  <a:srgbClr val="1F497D"/>
                </a:solidFill>
              </a:rPr>
              <a:t>They should rule, </a:t>
            </a:r>
            <a:r>
              <a:rPr lang="en-US" sz="2200" dirty="0">
                <a:solidFill>
                  <a:srgbClr val="1F497D"/>
                </a:solidFill>
              </a:rPr>
              <a:t>according to the facts and law—without regard to which side is popular (no home field advantage), without regard to who is "favored," without regard for what the spectators want, and without regard to whether the judge agrees with the law.</a:t>
            </a:r>
          </a:p>
          <a:p>
            <a:endParaRPr lang="en-US" dirty="0"/>
          </a:p>
        </p:txBody>
      </p:sp>
      <p:pic>
        <p:nvPicPr>
          <p:cNvPr id="4" name="Picture 3"/>
          <p:cNvPicPr>
            <a:picLocks noChangeAspect="1"/>
          </p:cNvPicPr>
          <p:nvPr/>
        </p:nvPicPr>
        <p:blipFill>
          <a:blip r:embed="rId2"/>
          <a:stretch>
            <a:fillRect/>
          </a:stretch>
        </p:blipFill>
        <p:spPr>
          <a:xfrm>
            <a:off x="3733800" y="4271404"/>
            <a:ext cx="3230257" cy="2560320"/>
          </a:xfrm>
          <a:prstGeom prst="rect">
            <a:avLst/>
          </a:prstGeom>
        </p:spPr>
      </p:pic>
    </p:spTree>
    <p:extLst>
      <p:ext uri="{BB962C8B-B14F-4D97-AF65-F5344CB8AC3E}">
        <p14:creationId xmlns:p14="http://schemas.microsoft.com/office/powerpoint/2010/main" val="18677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Something to think about…</a:t>
            </a:r>
            <a:endParaRPr lang="en-US" dirty="0"/>
          </a:p>
        </p:txBody>
      </p:sp>
      <p:sp>
        <p:nvSpPr>
          <p:cNvPr id="3" name="Content Placeholder 2"/>
          <p:cNvSpPr>
            <a:spLocks noGrp="1"/>
          </p:cNvSpPr>
          <p:nvPr>
            <p:ph idx="1"/>
          </p:nvPr>
        </p:nvSpPr>
        <p:spPr>
          <a:xfrm>
            <a:off x="457200" y="1981200"/>
            <a:ext cx="8229600" cy="4525963"/>
          </a:xfrm>
        </p:spPr>
        <p:txBody>
          <a:bodyPr>
            <a:normAutofit/>
          </a:bodyPr>
          <a:lstStyle/>
          <a:p>
            <a:pPr marL="0" indent="0" algn="ctr">
              <a:buNone/>
            </a:pPr>
            <a:r>
              <a:rPr lang="en-US" sz="6000" dirty="0" smtClean="0"/>
              <a:t>How are judges different from other elected officials? </a:t>
            </a:r>
            <a:endParaRPr lang="en-US" sz="6000" dirty="0"/>
          </a:p>
        </p:txBody>
      </p:sp>
    </p:spTree>
    <p:extLst>
      <p:ext uri="{BB962C8B-B14F-4D97-AF65-F5344CB8AC3E}">
        <p14:creationId xmlns:p14="http://schemas.microsoft.com/office/powerpoint/2010/main" val="3763078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21902"/>
          </a:xfrm>
        </p:spPr>
        <p:txBody>
          <a:bodyPr>
            <a:normAutofit/>
          </a:bodyPr>
          <a:lstStyle/>
          <a:p>
            <a:pPr>
              <a:defRPr/>
            </a:pPr>
            <a:r>
              <a:rPr lang="en-US" sz="3600" dirty="0" smtClean="0"/>
              <a:t>How are judges different from other elected officials?</a:t>
            </a:r>
            <a:endParaRPr lang="en-US" sz="3600" dirty="0"/>
          </a:p>
        </p:txBody>
      </p:sp>
      <p:sp>
        <p:nvSpPr>
          <p:cNvPr id="51203" name="Content Placeholder 3"/>
          <p:cNvSpPr>
            <a:spLocks noGrp="1"/>
          </p:cNvSpPr>
          <p:nvPr>
            <p:ph sz="half" idx="2"/>
          </p:nvPr>
        </p:nvSpPr>
        <p:spPr>
          <a:xfrm>
            <a:off x="334168" y="1970087"/>
            <a:ext cx="4040188" cy="3951288"/>
          </a:xfrm>
        </p:spPr>
        <p:txBody>
          <a:bodyPr/>
          <a:lstStyle/>
          <a:p>
            <a:pPr marL="0" lvl="1" indent="0" algn="ctr">
              <a:buFont typeface="Georgia" pitchFamily="18" charset="0"/>
              <a:buNone/>
            </a:pPr>
            <a:r>
              <a:rPr lang="en-US" altLang="en-US" sz="2400" dirty="0" smtClean="0">
                <a:latin typeface="Arial" pitchFamily="34" charset="0"/>
                <a:cs typeface="Arial" pitchFamily="34" charset="0"/>
              </a:rPr>
              <a:t>Other elected officials make decisions based on the needs/desires of their </a:t>
            </a:r>
            <a:r>
              <a:rPr lang="en-US" altLang="en-US" sz="2400" b="1" dirty="0" smtClean="0">
                <a:latin typeface="Arial" pitchFamily="34" charset="0"/>
                <a:cs typeface="Arial" pitchFamily="34" charset="0"/>
              </a:rPr>
              <a:t>constituents or voters</a:t>
            </a:r>
            <a:r>
              <a:rPr lang="en-US" altLang="en-US" sz="2400" b="1" dirty="0" smtClean="0"/>
              <a:t>, their own beliefs, or their political party’s agenda</a:t>
            </a:r>
            <a:r>
              <a:rPr lang="en-US" altLang="en-US" sz="2400" b="1" dirty="0" smtClean="0">
                <a:latin typeface="Times New Roman" pitchFamily="18" charset="0"/>
                <a:cs typeface="Times New Roman" pitchFamily="18" charset="0"/>
              </a:rPr>
              <a:t>.</a:t>
            </a:r>
          </a:p>
          <a:p>
            <a:pPr algn="ctr"/>
            <a:endParaRPr lang="en-US" altLang="en-US" dirty="0" smtClean="0"/>
          </a:p>
        </p:txBody>
      </p:sp>
      <p:sp>
        <p:nvSpPr>
          <p:cNvPr id="51204" name="Content Placeholder 5"/>
          <p:cNvSpPr>
            <a:spLocks noGrp="1"/>
          </p:cNvSpPr>
          <p:nvPr>
            <p:ph sz="quarter" idx="4"/>
          </p:nvPr>
        </p:nvSpPr>
        <p:spPr>
          <a:xfrm>
            <a:off x="4648200" y="2362200"/>
            <a:ext cx="4041775" cy="3951288"/>
          </a:xfrm>
        </p:spPr>
        <p:txBody>
          <a:bodyPr>
            <a:normAutofit lnSpcReduction="10000"/>
          </a:bodyPr>
          <a:lstStyle/>
          <a:p>
            <a:pPr marL="0" lvl="1" indent="0">
              <a:buFont typeface="Georgia" pitchFamily="18" charset="0"/>
              <a:buNone/>
            </a:pPr>
            <a:r>
              <a:rPr lang="en-US" altLang="en-US" sz="2400" dirty="0" smtClean="0">
                <a:latin typeface="Arial" pitchFamily="34" charset="0"/>
                <a:cs typeface="Arial" pitchFamily="34" charset="0"/>
              </a:rPr>
              <a:t>Judges must </a:t>
            </a:r>
            <a:br>
              <a:rPr lang="en-US" altLang="en-US" sz="2400" dirty="0" smtClean="0">
                <a:latin typeface="Arial" pitchFamily="34" charset="0"/>
                <a:cs typeface="Arial" pitchFamily="34" charset="0"/>
              </a:rPr>
            </a:br>
            <a:r>
              <a:rPr lang="en-US" altLang="en-US" sz="2400" b="1" dirty="0" smtClean="0">
                <a:latin typeface="Arial" pitchFamily="34" charset="0"/>
                <a:cs typeface="Arial" pitchFamily="34" charset="0"/>
              </a:rPr>
              <a:t>follow the law</a:t>
            </a:r>
            <a:r>
              <a:rPr lang="en-US" altLang="en-US" sz="2400" dirty="0" smtClean="0">
                <a:latin typeface="Arial" pitchFamily="34" charset="0"/>
                <a:cs typeface="Arial" pitchFamily="34" charset="0"/>
              </a:rPr>
              <a:t/>
            </a:r>
            <a:br>
              <a:rPr lang="en-US" altLang="en-US" sz="2400" dirty="0" smtClean="0">
                <a:latin typeface="Arial" pitchFamily="34" charset="0"/>
                <a:cs typeface="Arial" pitchFamily="34" charset="0"/>
              </a:rPr>
            </a:br>
            <a:r>
              <a:rPr lang="en-US" altLang="en-US" sz="2400" dirty="0" smtClean="0">
                <a:latin typeface="Arial" pitchFamily="34" charset="0"/>
                <a:cs typeface="Arial" pitchFamily="34" charset="0"/>
              </a:rPr>
              <a:t>and should</a:t>
            </a:r>
            <a:br>
              <a:rPr lang="en-US" altLang="en-US" sz="2400" dirty="0" smtClean="0">
                <a:latin typeface="Arial" pitchFamily="34" charset="0"/>
                <a:cs typeface="Arial" pitchFamily="34" charset="0"/>
              </a:rPr>
            </a:br>
            <a:r>
              <a:rPr lang="en-US" altLang="en-US" sz="2400" dirty="0" smtClean="0">
                <a:latin typeface="Arial" pitchFamily="34" charset="0"/>
                <a:cs typeface="Arial" pitchFamily="34" charset="0"/>
              </a:rPr>
              <a:t>not be influenced </a:t>
            </a:r>
          </a:p>
          <a:p>
            <a:pPr marL="0" lvl="1" indent="0">
              <a:buFont typeface="Georgia" pitchFamily="18" charset="0"/>
              <a:buNone/>
            </a:pPr>
            <a:r>
              <a:rPr lang="en-US" altLang="en-US" sz="2400" dirty="0" smtClean="0">
                <a:latin typeface="Arial" pitchFamily="34" charset="0"/>
                <a:cs typeface="Arial" pitchFamily="34" charset="0"/>
              </a:rPr>
              <a:t>by politics, special interest groups, money, public opinion or  their own personal beliefs.</a:t>
            </a:r>
            <a:br>
              <a:rPr lang="en-US" altLang="en-US" sz="2400" dirty="0" smtClean="0">
                <a:latin typeface="Arial" pitchFamily="34" charset="0"/>
                <a:cs typeface="Arial" pitchFamily="34" charset="0"/>
              </a:rPr>
            </a:br>
            <a:endParaRPr lang="en-US" altLang="en-US" sz="2400" dirty="0" smtClean="0">
              <a:latin typeface="Arial" pitchFamily="34" charset="0"/>
              <a:cs typeface="Arial" pitchFamily="34" charset="0"/>
            </a:endParaRPr>
          </a:p>
          <a:p>
            <a:pPr marL="0" lvl="1" indent="0">
              <a:buFont typeface="Georgia" pitchFamily="18" charset="0"/>
              <a:buNone/>
            </a:pPr>
            <a:r>
              <a:rPr lang="en-US" altLang="en-US" sz="2400" dirty="0" smtClean="0">
                <a:latin typeface="Arial" pitchFamily="34" charset="0"/>
                <a:cs typeface="Arial" pitchFamily="34" charset="0"/>
              </a:rPr>
              <a:t>They should be fair and impartial.</a:t>
            </a:r>
          </a:p>
          <a:p>
            <a:endParaRPr lang="en-US" altLang="en-US" dirty="0" smtClean="0"/>
          </a:p>
        </p:txBody>
      </p:sp>
      <p:pic>
        <p:nvPicPr>
          <p:cNvPr id="7" name="Picture 2" descr="C:\Documents and Settings\flrea\Local Settings\Temporary Internet Files\Content.IE5\YJLRE2M8\MC900301364[1].wmf"/>
          <p:cNvPicPr>
            <a:picLocks noChangeAspect="1" noChangeArrowheads="1"/>
          </p:cNvPicPr>
          <p:nvPr/>
        </p:nvPicPr>
        <p:blipFill>
          <a:blip r:embed="rId3"/>
          <a:srcRect/>
          <a:stretch>
            <a:fillRect/>
          </a:stretch>
        </p:blipFill>
        <p:spPr bwMode="auto">
          <a:xfrm>
            <a:off x="780499" y="4419600"/>
            <a:ext cx="2879725" cy="1882775"/>
          </a:xfrm>
          <a:prstGeom prst="rect">
            <a:avLst/>
          </a:prstGeom>
          <a:noFill/>
          <a:ln w="9525">
            <a:noFill/>
            <a:miter lim="800000"/>
            <a:headEnd/>
            <a:tailEnd/>
          </a:ln>
        </p:spPr>
      </p:pic>
      <p:pic>
        <p:nvPicPr>
          <p:cNvPr id="8" name="Picture 3" descr="C:\Documents and Settings\flrea\Local Settings\Temporary Internet Files\Content.IE5\OD2CVULV\MC900212157[1].wmf"/>
          <p:cNvPicPr>
            <a:picLocks noChangeAspect="1" noChangeArrowheads="1"/>
          </p:cNvPicPr>
          <p:nvPr/>
        </p:nvPicPr>
        <p:blipFill>
          <a:blip r:embed="rId4"/>
          <a:srcRect/>
          <a:stretch>
            <a:fillRect/>
          </a:stretch>
        </p:blipFill>
        <p:spPr bwMode="auto">
          <a:xfrm>
            <a:off x="7218784" y="1676400"/>
            <a:ext cx="1696616" cy="2059929"/>
          </a:xfrm>
          <a:prstGeom prst="rect">
            <a:avLst/>
          </a:prstGeom>
          <a:noFill/>
          <a:ln w="9525">
            <a:noFill/>
            <a:miter lim="800000"/>
            <a:headEnd/>
            <a:tailEnd/>
          </a:ln>
        </p:spPr>
      </p:pic>
    </p:spTree>
    <p:extLst>
      <p:ext uri="{BB962C8B-B14F-4D97-AF65-F5344CB8AC3E}">
        <p14:creationId xmlns:p14="http://schemas.microsoft.com/office/powerpoint/2010/main" val="2545113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500"/>
                                        <p:tgtEl>
                                          <p:spTgt spid="512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204">
                                            <p:txEl>
                                              <p:pRg st="0" end="0"/>
                                            </p:txEl>
                                          </p:spTgt>
                                        </p:tgtEl>
                                        <p:attrNameLst>
                                          <p:attrName>style.visibility</p:attrName>
                                        </p:attrNameLst>
                                      </p:cBhvr>
                                      <p:to>
                                        <p:strVal val="visible"/>
                                      </p:to>
                                    </p:set>
                                    <p:animEffect transition="in" filter="fade">
                                      <p:cBhvr>
                                        <p:cTn id="15" dur="500"/>
                                        <p:tgtEl>
                                          <p:spTgt spid="5120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204">
                                            <p:txEl>
                                              <p:pRg st="1" end="1"/>
                                            </p:txEl>
                                          </p:spTgt>
                                        </p:tgtEl>
                                        <p:attrNameLst>
                                          <p:attrName>style.visibility</p:attrName>
                                        </p:attrNameLst>
                                      </p:cBhvr>
                                      <p:to>
                                        <p:strVal val="visible"/>
                                      </p:to>
                                    </p:set>
                                    <p:animEffect transition="in" filter="fade">
                                      <p:cBhvr>
                                        <p:cTn id="20" dur="500"/>
                                        <p:tgtEl>
                                          <p:spTgt spid="51204">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1204">
                                            <p:txEl>
                                              <p:pRg st="2" end="2"/>
                                            </p:txEl>
                                          </p:spTgt>
                                        </p:tgtEl>
                                        <p:attrNameLst>
                                          <p:attrName>style.visibility</p:attrName>
                                        </p:attrNameLst>
                                      </p:cBhvr>
                                      <p:to>
                                        <p:strVal val="visible"/>
                                      </p:to>
                                    </p:set>
                                    <p:animEffect transition="in" filter="fade">
                                      <p:cBhvr>
                                        <p:cTn id="23" dur="500"/>
                                        <p:tgtEl>
                                          <p:spTgt spid="5120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5120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Judges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3466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Prior</a:t>
            </a:r>
            <a:r>
              <a:rPr lang="en-US" dirty="0" smtClean="0"/>
              <a:t> to the American Revolution….</a:t>
            </a:r>
            <a:endParaRPr lang="en-US" dirty="0"/>
          </a:p>
        </p:txBody>
      </p:sp>
      <p:sp>
        <p:nvSpPr>
          <p:cNvPr id="4" name="Content Placeholder 3"/>
          <p:cNvSpPr>
            <a:spLocks noGrp="1"/>
          </p:cNvSpPr>
          <p:nvPr>
            <p:ph idx="1"/>
          </p:nvPr>
        </p:nvSpPr>
        <p:spPr/>
        <p:txBody>
          <a:bodyPr/>
          <a:lstStyle/>
          <a:p>
            <a:endParaRPr lang="en-US" dirty="0"/>
          </a:p>
        </p:txBody>
      </p:sp>
      <p:pic>
        <p:nvPicPr>
          <p:cNvPr id="1026" name="Picture 2" descr="C:\Users\abpitts\AppData\Local\Microsoft\Windows\Temporary Internet Files\Content.IE5\GFDQAWGG\canstockphoto52754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49488"/>
            <a:ext cx="8229600"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18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587376"/>
            <a:ext cx="8229600" cy="784224"/>
          </a:xfrm>
        </p:spPr>
        <p:txBody>
          <a:bodyPr>
            <a:noAutofit/>
          </a:bodyPr>
          <a:lstStyle/>
          <a:p>
            <a:r>
              <a:rPr lang="en-US" altLang="en-US" sz="4800" dirty="0" smtClean="0"/>
              <a:t>How it all started…</a:t>
            </a:r>
            <a:br>
              <a:rPr lang="en-US" altLang="en-US" sz="4800" dirty="0" smtClean="0"/>
            </a:br>
            <a:r>
              <a:rPr lang="en-US" altLang="en-US" sz="4800" dirty="0" smtClean="0"/>
              <a:t> </a:t>
            </a:r>
          </a:p>
        </p:txBody>
      </p:sp>
      <p:cxnSp>
        <p:nvCxnSpPr>
          <p:cNvPr id="5" name="Straight Connector 4"/>
          <p:cNvCxnSpPr/>
          <p:nvPr/>
        </p:nvCxnSpPr>
        <p:spPr>
          <a:xfrm>
            <a:off x="228600" y="3048000"/>
            <a:ext cx="8686800" cy="0"/>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772" name="TextBox 9"/>
          <p:cNvSpPr txBox="1">
            <a:spLocks noChangeArrowheads="1"/>
          </p:cNvSpPr>
          <p:nvPr/>
        </p:nvSpPr>
        <p:spPr bwMode="auto">
          <a:xfrm>
            <a:off x="381000" y="3189288"/>
            <a:ext cx="27432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Georgia" panose="02040502050405020303" pitchFamily="18" charset="0"/>
              </a:rPr>
              <a:t>Judges selected by the King.</a:t>
            </a:r>
          </a:p>
          <a:p>
            <a:pPr eaLnBrk="1" hangingPunct="1"/>
            <a:endParaRPr lang="en-US" altLang="en-US">
              <a:latin typeface="Georgia" panose="02040502050405020303" pitchFamily="18" charset="0"/>
            </a:endParaRPr>
          </a:p>
          <a:p>
            <a:pPr eaLnBrk="1" hangingPunct="1"/>
            <a:r>
              <a:rPr lang="en-US" altLang="en-US">
                <a:latin typeface="Georgia" panose="02040502050405020303" pitchFamily="18" charset="0"/>
              </a:rPr>
              <a:t>Colonists outlined complaints  in the Declaration of Independence citing  how the King abused power and controlled the judiciary.  </a:t>
            </a:r>
          </a:p>
        </p:txBody>
      </p:sp>
      <p:sp>
        <p:nvSpPr>
          <p:cNvPr id="32773" name="TextBox 10"/>
          <p:cNvSpPr txBox="1">
            <a:spLocks noChangeArrowheads="1"/>
          </p:cNvSpPr>
          <p:nvPr/>
        </p:nvSpPr>
        <p:spPr bwMode="auto">
          <a:xfrm>
            <a:off x="355600" y="1895475"/>
            <a:ext cx="220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Georgia" panose="02040502050405020303" pitchFamily="18" charset="0"/>
              </a:rPr>
              <a:t>Colonial</a:t>
            </a:r>
          </a:p>
          <a:p>
            <a:pPr eaLnBrk="1" hangingPunct="1"/>
            <a:r>
              <a:rPr lang="en-US" altLang="en-US" sz="2800">
                <a:latin typeface="Georgia" panose="02040502050405020303" pitchFamily="18" charset="0"/>
              </a:rPr>
              <a:t>Era</a:t>
            </a:r>
          </a:p>
        </p:txBody>
      </p:sp>
      <p:pic>
        <p:nvPicPr>
          <p:cNvPr id="32774" name="Picture 12" descr="C:\Users\TMcGlockton\AppData\Local\Microsoft\Windows\Temporary Internet Files\Content.IE5\QO471VET\MM90031813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526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5" descr="C:\Documents and Settings\flrea\Local Settings\Temporary Internet Files\Content.IE5\7OTE7IS6\MP90041015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9263" y="3289300"/>
            <a:ext cx="46926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200025" y="1895475"/>
            <a:ext cx="4371975" cy="3581400"/>
          </a:xfrm>
          <a:prstGeom prst="wedgeRoundRectCallout">
            <a:avLst>
              <a:gd name="adj1" fmla="val 75784"/>
              <a:gd name="adj2" fmla="val 22840"/>
              <a:gd name="adj3" fmla="val 16667"/>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09537" algn="ctr">
              <a:buFont typeface="Georgia" pitchFamily="18" charset="0"/>
              <a:buNone/>
              <a:defRPr/>
            </a:pPr>
            <a:r>
              <a:rPr lang="en-US" sz="2800" i="1" dirty="0">
                <a:solidFill>
                  <a:schemeClr val="bg1"/>
                </a:solidFill>
              </a:rPr>
              <a:t>“He (King George III) has made Judges dependent on his Will alone for the tenure of their offices, and the amount and payment of their salaries.”</a:t>
            </a:r>
          </a:p>
        </p:txBody>
      </p:sp>
    </p:spTree>
    <p:extLst>
      <p:ext uri="{BB962C8B-B14F-4D97-AF65-F5344CB8AC3E}">
        <p14:creationId xmlns:p14="http://schemas.microsoft.com/office/powerpoint/2010/main" val="371109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p:txBody>
          <a:bodyPr/>
          <a:lstStyle/>
          <a:p>
            <a:r>
              <a:rPr lang="en-US" altLang="en-US" sz="3600" smtClean="0"/>
              <a:t>Characteristics of Judges </a:t>
            </a:r>
          </a:p>
        </p:txBody>
      </p:sp>
      <p:sp>
        <p:nvSpPr>
          <p:cNvPr id="4" name="Content Placeholder 3"/>
          <p:cNvSpPr>
            <a:spLocks noGrp="1"/>
          </p:cNvSpPr>
          <p:nvPr>
            <p:ph idx="1"/>
          </p:nvPr>
        </p:nvSpPr>
        <p:spPr>
          <a:xfrm>
            <a:off x="4141788" y="1949450"/>
            <a:ext cx="4545012" cy="3970338"/>
          </a:xfrm>
        </p:spPr>
        <p:txBody>
          <a:bodyPr>
            <a:normAutofit/>
          </a:bodyPr>
          <a:lstStyle/>
          <a:p>
            <a:pPr marL="0" indent="0" algn="r">
              <a:buFont typeface="Georgia" panose="02040502050405020303" pitchFamily="18" charset="0"/>
              <a:buNone/>
              <a:defRPr/>
            </a:pPr>
            <a:r>
              <a:rPr lang="en-US" altLang="en-US" sz="3200" dirty="0" smtClean="0">
                <a:latin typeface="Arial" panose="020B0604020202020204" pitchFamily="34" charset="0"/>
                <a:ea typeface="Verdana" pitchFamily="34" charset="0"/>
                <a:cs typeface="Arial" panose="020B0604020202020204" pitchFamily="34" charset="0"/>
              </a:rPr>
              <a:t>…what qualities </a:t>
            </a:r>
            <a:r>
              <a:rPr lang="en-US" altLang="en-US" sz="3200" smtClean="0">
                <a:latin typeface="Arial" panose="020B0604020202020204" pitchFamily="34" charset="0"/>
                <a:ea typeface="Verdana" pitchFamily="34" charset="0"/>
                <a:cs typeface="Arial" panose="020B0604020202020204" pitchFamily="34" charset="0"/>
              </a:rPr>
              <a:t>or qualifications </a:t>
            </a:r>
            <a:r>
              <a:rPr lang="en-US" altLang="en-US" sz="3200" dirty="0" smtClean="0">
                <a:latin typeface="Arial" panose="020B0604020202020204" pitchFamily="34" charset="0"/>
                <a:ea typeface="Verdana" pitchFamily="34" charset="0"/>
                <a:cs typeface="Arial" panose="020B0604020202020204" pitchFamily="34" charset="0"/>
              </a:rPr>
              <a:t>are most important to you?</a:t>
            </a:r>
          </a:p>
          <a:p>
            <a:pPr marL="0" indent="0" algn="r">
              <a:buFont typeface="Georgia" panose="02040502050405020303" pitchFamily="18" charset="0"/>
              <a:buNone/>
              <a:defRPr/>
            </a:pPr>
            <a:endParaRPr lang="en-US" altLang="en-US" dirty="0">
              <a:latin typeface="Arial" panose="020B0604020202020204" pitchFamily="34" charset="0"/>
              <a:ea typeface="Verdana" pitchFamily="34" charset="0"/>
              <a:cs typeface="Arial" panose="020B0604020202020204" pitchFamily="34" charset="0"/>
            </a:endParaRPr>
          </a:p>
          <a:p>
            <a:pPr lvl="1" algn="r">
              <a:buFont typeface="Lucida Grande"/>
              <a:buChar char="❌"/>
              <a:defRPr/>
            </a:pPr>
            <a:endParaRPr lang="en-US" altLang="en-US" sz="3200" dirty="0"/>
          </a:p>
          <a:p>
            <a:pPr algn="r">
              <a:defRPr/>
            </a:pPr>
            <a:endParaRPr lang="en-US" dirty="0"/>
          </a:p>
        </p:txBody>
      </p:sp>
      <p:sp>
        <p:nvSpPr>
          <p:cNvPr id="5" name="Text Placeholder 4"/>
          <p:cNvSpPr>
            <a:spLocks noGrp="1"/>
          </p:cNvSpPr>
          <p:nvPr>
            <p:ph type="body" sz="half" idx="4294967295"/>
          </p:nvPr>
        </p:nvSpPr>
        <p:spPr>
          <a:xfrm>
            <a:off x="457200" y="1905000"/>
            <a:ext cx="3684588" cy="4397375"/>
          </a:xfrm>
        </p:spPr>
        <p:txBody>
          <a:bodyPr>
            <a:normAutofit/>
          </a:bodyPr>
          <a:lstStyle/>
          <a:p>
            <a:pPr marL="0" indent="0">
              <a:buFont typeface="Georgia" panose="02040502050405020303" pitchFamily="18" charset="0"/>
              <a:buNone/>
              <a:defRPr/>
            </a:pPr>
            <a:r>
              <a:rPr lang="en-US" altLang="en-US" sz="3000" dirty="0" smtClean="0">
                <a:latin typeface="Arial" pitchFamily="34" charset="0"/>
                <a:ea typeface="Verdana" pitchFamily="34" charset="0"/>
                <a:cs typeface="Arial" pitchFamily="34" charset="0"/>
              </a:rPr>
              <a:t>When you walk into the courtroom and face the judge… </a:t>
            </a:r>
          </a:p>
          <a:p>
            <a:pPr marL="7938">
              <a:defRPr/>
            </a:pPr>
            <a:endParaRPr lang="en-US" altLang="en-US" sz="3000" dirty="0" smtClean="0">
              <a:ea typeface="Verdana" pitchFamily="34" charset="0"/>
              <a:cs typeface="Arial" pitchFamily="34" charset="0"/>
            </a:endParaRPr>
          </a:p>
        </p:txBody>
      </p:sp>
      <p:pic>
        <p:nvPicPr>
          <p:cNvPr id="481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44925"/>
            <a:ext cx="3657600"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2" descr="C:\Documents and Settings\flrea\Local Settings\Temporary Internet Files\Content.IE5\L5GRI4K8\MP90034162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763963"/>
            <a:ext cx="21748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76824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2000"/>
                                        <p:tgtEl>
                                          <p:spTgt spid="5">
                                            <p:txEl>
                                              <p:pRg st="0" end="0"/>
                                            </p:txEl>
                                          </p:spTgt>
                                        </p:tgtEl>
                                      </p:cBhvr>
                                    </p:animEffect>
                                  </p:childTnLst>
                                </p:cTn>
                              </p:par>
                            </p:childTnLst>
                          </p:cTn>
                        </p:par>
                        <p:par>
                          <p:cTn id="8" fill="hold" nodeType="afterGroup">
                            <p:stCondLst>
                              <p:cond delay="2000"/>
                            </p:stCondLst>
                            <p:childTnLst>
                              <p:par>
                                <p:cTn id="9" presetID="9" presetClass="entr" presetSubtype="0" fill="hold" nodeType="after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685800"/>
            <a:ext cx="8229600" cy="1066800"/>
          </a:xfrm>
        </p:spPr>
        <p:txBody>
          <a:bodyPr/>
          <a:lstStyle/>
          <a:p>
            <a:pPr algn="ctr"/>
            <a:r>
              <a:rPr lang="en-US" altLang="en-US" b="1" smtClean="0">
                <a:cs typeface="Arial" panose="020B0604020202020204" pitchFamily="34" charset="0"/>
              </a:rPr>
              <a:t>Characteristics of Judges</a:t>
            </a:r>
            <a:br>
              <a:rPr lang="en-US" altLang="en-US" b="1" smtClean="0">
                <a:cs typeface="Arial" panose="020B0604020202020204" pitchFamily="34" charset="0"/>
              </a:rPr>
            </a:br>
            <a:r>
              <a:rPr lang="en-US" altLang="en-US" sz="2400" b="1" smtClean="0">
                <a:cs typeface="Arial" panose="020B0604020202020204" pitchFamily="34" charset="0"/>
              </a:rPr>
              <a:t>What characteristics are most important to you?</a:t>
            </a:r>
          </a:p>
        </p:txBody>
      </p:sp>
      <p:sp>
        <p:nvSpPr>
          <p:cNvPr id="49155" name="Content Placeholder 2"/>
          <p:cNvSpPr>
            <a:spLocks noGrp="1"/>
          </p:cNvSpPr>
          <p:nvPr>
            <p:ph idx="1"/>
          </p:nvPr>
        </p:nvSpPr>
        <p:spPr>
          <a:xfrm>
            <a:off x="439738" y="2217738"/>
            <a:ext cx="4648200" cy="3970337"/>
          </a:xfrm>
        </p:spPr>
        <p:txBody>
          <a:bodyPr/>
          <a:lstStyle/>
          <a:p>
            <a:r>
              <a:rPr lang="en-US" altLang="en-US" sz="2400" smtClean="0">
                <a:solidFill>
                  <a:schemeClr val="tx2"/>
                </a:solidFill>
                <a:cs typeface="Arial" panose="020B0604020202020204" pitchFamily="34" charset="0"/>
              </a:rPr>
              <a:t>Knowledge of the law </a:t>
            </a:r>
          </a:p>
          <a:p>
            <a:r>
              <a:rPr lang="en-US" altLang="en-US" sz="2400" smtClean="0">
                <a:solidFill>
                  <a:schemeClr val="tx2"/>
                </a:solidFill>
                <a:cs typeface="Arial" panose="020B0604020202020204" pitchFamily="34" charset="0"/>
              </a:rPr>
              <a:t>Impartial/Unbiased</a:t>
            </a:r>
          </a:p>
          <a:p>
            <a:r>
              <a:rPr lang="en-US" altLang="en-US" sz="2400" smtClean="0">
                <a:solidFill>
                  <a:schemeClr val="tx2"/>
                </a:solidFill>
                <a:cs typeface="Arial" panose="020B0604020202020204" pitchFamily="34" charset="0"/>
              </a:rPr>
              <a:t>Fair </a:t>
            </a:r>
          </a:p>
          <a:p>
            <a:r>
              <a:rPr lang="en-US" altLang="en-US" sz="2400" smtClean="0">
                <a:solidFill>
                  <a:schemeClr val="tx2"/>
                </a:solidFill>
                <a:cs typeface="Arial" panose="020B0604020202020204" pitchFamily="34" charset="0"/>
              </a:rPr>
              <a:t>Attentive</a:t>
            </a:r>
          </a:p>
          <a:p>
            <a:r>
              <a:rPr lang="en-US" altLang="en-US" sz="2400" smtClean="0">
                <a:solidFill>
                  <a:schemeClr val="tx2"/>
                </a:solidFill>
                <a:cs typeface="Arial" panose="020B0604020202020204" pitchFamily="34" charset="0"/>
              </a:rPr>
              <a:t>Respectful/Understanding</a:t>
            </a:r>
          </a:p>
          <a:p>
            <a:r>
              <a:rPr lang="en-US" altLang="en-US" sz="2400" smtClean="0">
                <a:solidFill>
                  <a:schemeClr val="tx2"/>
                </a:solidFill>
                <a:cs typeface="Arial" panose="020B0604020202020204" pitchFamily="34" charset="0"/>
              </a:rPr>
              <a:t>Honesty/Integrity</a:t>
            </a:r>
          </a:p>
          <a:p>
            <a:r>
              <a:rPr lang="en-US" altLang="en-US" sz="2400" smtClean="0">
                <a:solidFill>
                  <a:schemeClr val="tx2"/>
                </a:solidFill>
                <a:cs typeface="Arial" panose="020B0604020202020204" pitchFamily="34" charset="0"/>
              </a:rPr>
              <a:t>Professionalism</a:t>
            </a:r>
            <a:endParaRPr lang="en-US" altLang="en-US" sz="2400" b="1" smtClean="0">
              <a:solidFill>
                <a:schemeClr val="tx2"/>
              </a:solidFill>
              <a:cs typeface="Arial" panose="020B0604020202020204" pitchFamily="34" charset="0"/>
            </a:endParaRPr>
          </a:p>
        </p:txBody>
      </p:sp>
      <p:sp>
        <p:nvSpPr>
          <p:cNvPr id="2" name="Rectangle 1"/>
          <p:cNvSpPr/>
          <p:nvPr/>
        </p:nvSpPr>
        <p:spPr>
          <a:xfrm>
            <a:off x="4419600" y="1981200"/>
            <a:ext cx="4572000" cy="3416300"/>
          </a:xfrm>
          <a:prstGeom prst="rect">
            <a:avLst/>
          </a:prstGeom>
        </p:spPr>
        <p:txBody>
          <a:bodyPr>
            <a:spAutoFit/>
          </a:bodyPr>
          <a:lstStyle/>
          <a:p>
            <a:pPr marL="742950" lvl="1" indent="-285750" eaLnBrk="0" fontAlgn="base" hangingPunct="0">
              <a:spcBef>
                <a:spcPct val="0"/>
              </a:spcBef>
              <a:spcAft>
                <a:spcPct val="0"/>
              </a:spcAft>
              <a:buFont typeface="Arial" panose="020B0604020202020204" pitchFamily="34" charset="0"/>
              <a:buChar char="•"/>
              <a:defRPr/>
            </a:pPr>
            <a:r>
              <a:rPr lang="en-US" altLang="en-US" sz="2400" dirty="0">
                <a:solidFill>
                  <a:srgbClr val="1F497D"/>
                </a:solidFill>
                <a:cs typeface="Arial" panose="020B0604020202020204" pitchFamily="34" charset="0"/>
              </a:rPr>
              <a:t>Legal/Judicial Job Experience</a:t>
            </a:r>
          </a:p>
          <a:p>
            <a:pPr marL="742950" lvl="1" indent="-285750" eaLnBrk="0" fontAlgn="base" hangingPunct="0">
              <a:spcBef>
                <a:spcPct val="0"/>
              </a:spcBef>
              <a:spcAft>
                <a:spcPct val="0"/>
              </a:spcAft>
              <a:buFont typeface="Arial" panose="020B0604020202020204" pitchFamily="34" charset="0"/>
              <a:buChar char="•"/>
              <a:defRPr/>
            </a:pPr>
            <a:r>
              <a:rPr lang="en-US" altLang="en-US" sz="2400" dirty="0">
                <a:solidFill>
                  <a:srgbClr val="1F497D"/>
                </a:solidFill>
                <a:cs typeface="Arial" panose="020B0604020202020204" pitchFamily="34" charset="0"/>
              </a:rPr>
              <a:t>Educational background</a:t>
            </a:r>
          </a:p>
          <a:p>
            <a:pPr marL="742950" lvl="1" indent="-285750" eaLnBrk="0" fontAlgn="base" hangingPunct="0">
              <a:spcBef>
                <a:spcPct val="0"/>
              </a:spcBef>
              <a:spcAft>
                <a:spcPct val="0"/>
              </a:spcAft>
              <a:buFont typeface="Arial" panose="020B0604020202020204" pitchFamily="34" charset="0"/>
              <a:buChar char="•"/>
              <a:defRPr/>
            </a:pPr>
            <a:r>
              <a:rPr lang="en-US" altLang="en-US" sz="2400" dirty="0">
                <a:solidFill>
                  <a:srgbClr val="1F497D"/>
                </a:solidFill>
                <a:cs typeface="Arial" panose="020B0604020202020204" pitchFamily="34" charset="0"/>
              </a:rPr>
              <a:t>Character/ Ethics</a:t>
            </a:r>
          </a:p>
          <a:p>
            <a:pPr marL="742950" lvl="1" indent="-285750" eaLnBrk="0" fontAlgn="base" hangingPunct="0">
              <a:spcBef>
                <a:spcPct val="0"/>
              </a:spcBef>
              <a:spcAft>
                <a:spcPct val="0"/>
              </a:spcAft>
              <a:buFont typeface="Arial" panose="020B0604020202020204" pitchFamily="34" charset="0"/>
              <a:buChar char="•"/>
              <a:defRPr/>
            </a:pPr>
            <a:r>
              <a:rPr lang="en-US" altLang="en-US" sz="2400" dirty="0">
                <a:solidFill>
                  <a:srgbClr val="1F497D"/>
                </a:solidFill>
                <a:cs typeface="Arial" panose="020B0604020202020204" pitchFamily="34" charset="0"/>
              </a:rPr>
              <a:t>Disciplinary record as a judge or lawyer</a:t>
            </a:r>
          </a:p>
          <a:p>
            <a:pPr marL="742950" lvl="1" indent="-285750" eaLnBrk="0" fontAlgn="base" hangingPunct="0">
              <a:spcBef>
                <a:spcPct val="0"/>
              </a:spcBef>
              <a:spcAft>
                <a:spcPct val="0"/>
              </a:spcAft>
              <a:buFont typeface="Arial" panose="020B0604020202020204" pitchFamily="34" charset="0"/>
              <a:buChar char="•"/>
              <a:defRPr/>
            </a:pPr>
            <a:r>
              <a:rPr lang="en-US" altLang="en-US" sz="2400" dirty="0">
                <a:solidFill>
                  <a:srgbClr val="1F497D"/>
                </a:solidFill>
                <a:cs typeface="Arial" panose="020B0604020202020204" pitchFamily="34" charset="0"/>
              </a:rPr>
              <a:t>Service to the community</a:t>
            </a:r>
          </a:p>
          <a:p>
            <a:pPr marL="742950" lvl="1" indent="-285750" eaLnBrk="0" fontAlgn="base" hangingPunct="0">
              <a:spcBef>
                <a:spcPct val="0"/>
              </a:spcBef>
              <a:spcAft>
                <a:spcPct val="0"/>
              </a:spcAft>
              <a:buFont typeface="Arial" panose="020B0604020202020204" pitchFamily="34" charset="0"/>
              <a:buChar char="•"/>
              <a:defRPr/>
            </a:pPr>
            <a:r>
              <a:rPr lang="en-US" altLang="en-US" sz="2400" dirty="0">
                <a:solidFill>
                  <a:srgbClr val="1F497D"/>
                </a:solidFill>
                <a:cs typeface="Arial" panose="020B0604020202020204" pitchFamily="34" charset="0"/>
              </a:rPr>
              <a:t>Respect of colleagues</a:t>
            </a:r>
          </a:p>
          <a:p>
            <a:pPr marL="742950" lvl="1" indent="-285750" eaLnBrk="0" fontAlgn="base" hangingPunct="0">
              <a:spcBef>
                <a:spcPct val="0"/>
              </a:spcBef>
              <a:spcAft>
                <a:spcPct val="0"/>
              </a:spcAft>
              <a:buFont typeface="Arial" panose="020B0604020202020204" pitchFamily="34" charset="0"/>
              <a:buChar char="•"/>
              <a:defRPr/>
            </a:pPr>
            <a:r>
              <a:rPr lang="en-US" altLang="en-US" sz="2400" dirty="0">
                <a:solidFill>
                  <a:srgbClr val="1F497D"/>
                </a:solidFill>
                <a:cs typeface="Arial" panose="020B0604020202020204" pitchFamily="34" charset="0"/>
              </a:rPr>
              <a:t>Open minded</a:t>
            </a:r>
          </a:p>
        </p:txBody>
      </p:sp>
      <p:sp>
        <p:nvSpPr>
          <p:cNvPr id="4" name="Rectangle 3"/>
          <p:cNvSpPr/>
          <p:nvPr/>
        </p:nvSpPr>
        <p:spPr>
          <a:xfrm>
            <a:off x="2590800" y="5715000"/>
            <a:ext cx="4976813" cy="523875"/>
          </a:xfrm>
          <a:prstGeom prst="rect">
            <a:avLst/>
          </a:prstGeom>
        </p:spPr>
        <p:txBody>
          <a:bodyPr wrap="none">
            <a:spAutoFit/>
          </a:bodyPr>
          <a:lstStyle/>
          <a:p>
            <a:pPr eaLnBrk="0" fontAlgn="base" hangingPunct="0">
              <a:spcBef>
                <a:spcPct val="0"/>
              </a:spcBef>
              <a:spcAft>
                <a:spcPct val="0"/>
              </a:spcAft>
              <a:defRPr/>
            </a:pPr>
            <a:r>
              <a:rPr lang="en-US" sz="2800" b="1" dirty="0">
                <a:solidFill>
                  <a:srgbClr val="1F497D"/>
                </a:solidFill>
                <a:cs typeface="Arial" panose="020B0604020202020204" pitchFamily="34" charset="0"/>
              </a:rPr>
              <a:t>What else would you add?</a:t>
            </a:r>
            <a:endParaRPr lang="en-US" sz="2800" dirty="0">
              <a:solidFill>
                <a:prstClr val="black"/>
              </a:solidFill>
              <a:cs typeface="Arial" panose="020B0604020202020204" pitchFamily="34" charset="0"/>
            </a:endParaRPr>
          </a:p>
        </p:txBody>
      </p:sp>
    </p:spTree>
    <p:extLst>
      <p:ext uri="{BB962C8B-B14F-4D97-AF65-F5344CB8AC3E}">
        <p14:creationId xmlns:p14="http://schemas.microsoft.com/office/powerpoint/2010/main" val="3703171285"/>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Juries</a:t>
            </a:r>
            <a:endParaRPr lang="en-US" dirty="0"/>
          </a:p>
        </p:txBody>
      </p:sp>
      <p:sp>
        <p:nvSpPr>
          <p:cNvPr id="3" name="Content Placeholder 2"/>
          <p:cNvSpPr>
            <a:spLocks noGrp="1"/>
          </p:cNvSpPr>
          <p:nvPr>
            <p:ph idx="1"/>
          </p:nvPr>
        </p:nvSpPr>
        <p:spPr/>
        <p:txBody>
          <a:bodyPr/>
          <a:lstStyle/>
          <a:p>
            <a:r>
              <a:rPr lang="en-US" smtClean="0"/>
              <a:t>Judges </a:t>
            </a:r>
            <a:r>
              <a:rPr lang="en-US" dirty="0" smtClean="0"/>
              <a:t>make decisions based on </a:t>
            </a:r>
            <a:r>
              <a:rPr lang="en-US" smtClean="0"/>
              <a:t>the </a:t>
            </a:r>
            <a:r>
              <a:rPr lang="en-US" i="1" smtClean="0"/>
              <a:t>law</a:t>
            </a:r>
            <a:r>
              <a:rPr lang="en-US"/>
              <a:t> </a:t>
            </a:r>
            <a:r>
              <a:rPr lang="en-US" smtClean="0"/>
              <a:t>and ensure court rules and procedures are followed.</a:t>
            </a:r>
            <a:endParaRPr lang="en-US" dirty="0" smtClean="0"/>
          </a:p>
          <a:p>
            <a:r>
              <a:rPr lang="en-US" dirty="0" smtClean="0"/>
              <a:t>Juries are the trier </a:t>
            </a:r>
            <a:r>
              <a:rPr lang="en-US" smtClean="0"/>
              <a:t>of </a:t>
            </a:r>
            <a:r>
              <a:rPr lang="en-US" i="1" smtClean="0"/>
              <a:t>fact.</a:t>
            </a:r>
            <a:endParaRPr lang="en-US" i="1" dirty="0"/>
          </a:p>
        </p:txBody>
      </p:sp>
      <p:pic>
        <p:nvPicPr>
          <p:cNvPr id="4" name="Picture 2" descr="C:\Documents and Settings\flrea\Local Settings\Temporary Internet Files\Content.IE5\MM17WWIT\MC9000234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985418"/>
            <a:ext cx="3657600" cy="198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432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1000836" y="117997"/>
            <a:ext cx="6858000" cy="1066800"/>
          </a:xfrm>
        </p:spPr>
        <p:txBody>
          <a:bodyPr>
            <a:normAutofit fontScale="90000"/>
          </a:bodyPr>
          <a:lstStyle/>
          <a:p>
            <a:r>
              <a:rPr lang="en-US" altLang="en-US" sz="3600" dirty="0" smtClean="0"/>
              <a:t>Three Branches of Government </a:t>
            </a:r>
          </a:p>
        </p:txBody>
      </p:sp>
      <p:sp>
        <p:nvSpPr>
          <p:cNvPr id="2" name="Content Placeholder 2"/>
          <p:cNvSpPr>
            <a:spLocks noGrp="1"/>
          </p:cNvSpPr>
          <p:nvPr>
            <p:ph idx="1"/>
          </p:nvPr>
        </p:nvSpPr>
        <p:spPr>
          <a:xfrm>
            <a:off x="0" y="1143000"/>
            <a:ext cx="9075230" cy="2671762"/>
          </a:xfrm>
        </p:spPr>
        <p:txBody>
          <a:bodyPr>
            <a:normAutofit fontScale="92500"/>
          </a:bodyPr>
          <a:lstStyle/>
          <a:p>
            <a:pPr algn="ctr">
              <a:spcBef>
                <a:spcPct val="50000"/>
              </a:spcBef>
            </a:pPr>
            <a:endParaRPr lang="en-US" altLang="en-US" b="1" u="sng" dirty="0" smtClean="0"/>
          </a:p>
          <a:p>
            <a:pPr algn="ctr">
              <a:spcBef>
                <a:spcPct val="50000"/>
              </a:spcBef>
              <a:buFont typeface="Georgia" panose="02040502050405020303" pitchFamily="18" charset="0"/>
              <a:buNone/>
            </a:pPr>
            <a:r>
              <a:rPr lang="en-US" altLang="en-US" b="1" dirty="0" smtClean="0"/>
              <a:t>Legislative Branch – Makes the law</a:t>
            </a:r>
          </a:p>
          <a:p>
            <a:pPr algn="ctr">
              <a:spcBef>
                <a:spcPct val="50000"/>
              </a:spcBef>
              <a:buFont typeface="Georgia" panose="02040502050405020303" pitchFamily="18" charset="0"/>
              <a:buNone/>
            </a:pPr>
            <a:r>
              <a:rPr lang="en-US" altLang="en-US" b="1" dirty="0" smtClean="0"/>
              <a:t>  Executive Branch – Enforces the law</a:t>
            </a:r>
            <a:r>
              <a:rPr lang="en-US" altLang="en-US" dirty="0" smtClean="0"/>
              <a:t> </a:t>
            </a:r>
          </a:p>
          <a:p>
            <a:pPr algn="ctr">
              <a:spcBef>
                <a:spcPct val="50000"/>
              </a:spcBef>
              <a:buFont typeface="Georgia" panose="02040502050405020303" pitchFamily="18" charset="0"/>
              <a:buNone/>
            </a:pPr>
            <a:r>
              <a:rPr lang="en-US" altLang="en-US" b="1" dirty="0" smtClean="0"/>
              <a:t> Judicial Branch – Interprets and applies the law</a:t>
            </a:r>
            <a:endParaRPr lang="en-US" altLang="en-US" dirty="0" smtClean="0"/>
          </a:p>
        </p:txBody>
      </p:sp>
      <p:sp>
        <p:nvSpPr>
          <p:cNvPr id="6" name="Title 1"/>
          <p:cNvSpPr txBox="1">
            <a:spLocks/>
          </p:cNvSpPr>
          <p:nvPr/>
        </p:nvSpPr>
        <p:spPr bwMode="auto">
          <a:xfrm>
            <a:off x="881856" y="5791200"/>
            <a:ext cx="411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auto">
              <a:spcBef>
                <a:spcPts val="0"/>
              </a:spcBef>
              <a:spcAft>
                <a:spcPts val="0"/>
              </a:spcAft>
            </a:pPr>
            <a:r>
              <a:rPr lang="en-US" altLang="en-US" sz="2400">
                <a:solidFill>
                  <a:srgbClr val="1F497D"/>
                </a:solidFill>
                <a:latin typeface="Trebuchet MS" panose="020B0603020202020204" pitchFamily="34" charset="0"/>
              </a:rPr>
              <a:t>James Madison</a:t>
            </a:r>
          </a:p>
        </p:txBody>
      </p:sp>
      <p:sp>
        <p:nvSpPr>
          <p:cNvPr id="7" name="Content Placeholder 2"/>
          <p:cNvSpPr txBox="1">
            <a:spLocks/>
          </p:cNvSpPr>
          <p:nvPr/>
        </p:nvSpPr>
        <p:spPr bwMode="auto">
          <a:xfrm>
            <a:off x="-14904" y="4052887"/>
            <a:ext cx="5577504"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auto">
              <a:spcBef>
                <a:spcPts val="300"/>
              </a:spcBef>
              <a:spcAft>
                <a:spcPts val="0"/>
              </a:spcAft>
              <a:buClr>
                <a:srgbClr val="A28E6A"/>
              </a:buClr>
              <a:buFont typeface="Georgia" panose="02040502050405020303" pitchFamily="18" charset="0"/>
              <a:buNone/>
            </a:pPr>
            <a:r>
              <a:rPr lang="en-US" altLang="en-US" sz="2400" dirty="0">
                <a:solidFill>
                  <a:srgbClr val="953735"/>
                </a:solidFill>
                <a:latin typeface="Georgia" panose="02040502050405020303" pitchFamily="18" charset="0"/>
              </a:rPr>
              <a:t>“ The accumulation of all powers, legislative, executive, and judiciary, in the same hands...may justly be pronounced the very definition of tyranny.” </a:t>
            </a:r>
          </a:p>
        </p:txBody>
      </p:sp>
      <p:pic>
        <p:nvPicPr>
          <p:cNvPr id="3" name="Picture 2"/>
          <p:cNvPicPr>
            <a:picLocks noChangeAspect="1"/>
          </p:cNvPicPr>
          <p:nvPr/>
        </p:nvPicPr>
        <p:blipFill rotWithShape="1">
          <a:blip r:embed="rId3"/>
          <a:srcRect l="11670" t="53333" r="43334"/>
          <a:stretch/>
        </p:blipFill>
        <p:spPr>
          <a:xfrm>
            <a:off x="5562600" y="3962400"/>
            <a:ext cx="3360230" cy="2613754"/>
          </a:xfrm>
          <a:prstGeom prst="rect">
            <a:avLst/>
          </a:prstGeom>
        </p:spPr>
      </p:pic>
    </p:spTree>
    <p:extLst>
      <p:ext uri="{BB962C8B-B14F-4D97-AF65-F5344CB8AC3E}">
        <p14:creationId xmlns:p14="http://schemas.microsoft.com/office/powerpoint/2010/main" val="296254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Importance of jurors </a:t>
            </a:r>
            <a:endParaRPr lang="en-US" dirty="0"/>
          </a:p>
        </p:txBody>
      </p:sp>
      <p:sp>
        <p:nvSpPr>
          <p:cNvPr id="3" name="Content Placeholder 2"/>
          <p:cNvSpPr>
            <a:spLocks noGrp="1"/>
          </p:cNvSpPr>
          <p:nvPr>
            <p:ph idx="1"/>
          </p:nvPr>
        </p:nvSpPr>
        <p:spPr/>
        <p:txBody>
          <a:bodyPr/>
          <a:lstStyle/>
          <a:p>
            <a:r>
              <a:rPr lang="en-US" smtClean="0"/>
              <a:t>Right to trial by jury is a constitutional right</a:t>
            </a:r>
          </a:p>
          <a:p>
            <a:r>
              <a:rPr lang="en-US" smtClean="0"/>
              <a:t>Appears in both the US Constitution and Bill of Rights</a:t>
            </a:r>
          </a:p>
          <a:p>
            <a:r>
              <a:rPr lang="en-US" smtClean="0"/>
              <a:t>Essential to democracy</a:t>
            </a:r>
          </a:p>
          <a:p>
            <a:r>
              <a:rPr lang="en-US" smtClean="0"/>
              <a:t>Most direct participation in government that most people may have.</a:t>
            </a:r>
          </a:p>
          <a:p>
            <a:r>
              <a:rPr lang="en-US" smtClean="0"/>
              <a:t>Critical role in the administration of justice.</a:t>
            </a:r>
          </a:p>
          <a:p>
            <a:endParaRPr lang="en-US"/>
          </a:p>
        </p:txBody>
      </p:sp>
    </p:spTree>
    <p:extLst>
      <p:ext uri="{BB962C8B-B14F-4D97-AF65-F5344CB8AC3E}">
        <p14:creationId xmlns:p14="http://schemas.microsoft.com/office/powerpoint/2010/main" val="3618879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NC Constitution Article 1</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Sec. 24.   Right of jury trial in criminal cases.</a:t>
            </a:r>
            <a:endParaRPr lang="en-US" dirty="0"/>
          </a:p>
          <a:p>
            <a:r>
              <a:rPr lang="en-US" dirty="0"/>
              <a:t>No person shall be convicted of any crime but by the unanimous verdict of a jury in open court, except that a person accused of any criminal offense for which the State is not seeking a sentence of death in superior court may, in writing or on the record in the court and with the consent of the trial judge, waive jury trial, subject to procedures prescribed by the General Assembly. The General Assembly may, however, provide for other means of trial for misdemeanors, with the right of appeal for trial de novo. (2013-300, s. 1.)</a:t>
            </a:r>
          </a:p>
          <a:p>
            <a:pPr marL="0" indent="0">
              <a:buNone/>
            </a:pPr>
            <a:r>
              <a:rPr lang="en-US" dirty="0"/>
              <a:t> </a:t>
            </a:r>
          </a:p>
          <a:p>
            <a:r>
              <a:rPr lang="en-US" b="1" dirty="0"/>
              <a:t>Sec. 25.  Right of jury trial in civil cases.</a:t>
            </a:r>
            <a:endParaRPr lang="en-US" dirty="0"/>
          </a:p>
          <a:p>
            <a:r>
              <a:rPr lang="en-US" dirty="0"/>
              <a:t>In all controversies at law respecting property, the ancient mode of trial by jury is one of the best securities of the rights of the people, and shall remain sacred and inviolable</a:t>
            </a:r>
            <a:r>
              <a:rPr lang="en-US" dirty="0" smtClean="0"/>
              <a:t>.</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757676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Review</a:t>
            </a:r>
            <a:endParaRPr lang="en-US" dirty="0"/>
          </a:p>
        </p:txBody>
      </p:sp>
      <p:pic>
        <p:nvPicPr>
          <p:cNvPr id="4" name="Content Placeholder 3"/>
          <p:cNvPicPr>
            <a:picLocks noGrp="1" noChangeAspect="1"/>
          </p:cNvPicPr>
          <p:nvPr>
            <p:ph idx="1"/>
          </p:nvPr>
        </p:nvPicPr>
        <p:blipFill>
          <a:blip r:embed="rId3"/>
          <a:stretch>
            <a:fillRect/>
          </a:stretch>
        </p:blipFill>
        <p:spPr>
          <a:xfrm>
            <a:off x="5715000" y="2286000"/>
            <a:ext cx="2971800" cy="2057400"/>
          </a:xfrm>
          <a:prstGeom prst="rect">
            <a:avLst/>
          </a:prstGeom>
        </p:spPr>
      </p:pic>
      <p:sp>
        <p:nvSpPr>
          <p:cNvPr id="5" name="TextBox 4"/>
          <p:cNvSpPr txBox="1"/>
          <p:nvPr/>
        </p:nvSpPr>
        <p:spPr>
          <a:xfrm>
            <a:off x="304800" y="2437537"/>
            <a:ext cx="5257800" cy="3970318"/>
          </a:xfrm>
          <a:prstGeom prst="rect">
            <a:avLst/>
          </a:prstGeom>
          <a:noFill/>
        </p:spPr>
        <p:txBody>
          <a:bodyPr wrap="square" rtlCol="0">
            <a:spAutoFit/>
          </a:bodyPr>
          <a:lstStyle/>
          <a:p>
            <a:r>
              <a:rPr lang="en-US" sz="2800" dirty="0" smtClean="0"/>
              <a:t>Bayard v Singleton is a landmark  North Carolina court case that set precedent for the exercise of judicial review. The court’s acknowledgement that legislatures could not make laws that violated state constitutions, and the case’s eventual decision, angered many on both sides of the argument. </a:t>
            </a:r>
            <a:endParaRPr lang="en-US" sz="2800" dirty="0"/>
          </a:p>
        </p:txBody>
      </p:sp>
    </p:spTree>
    <p:extLst>
      <p:ext uri="{BB962C8B-B14F-4D97-AF65-F5344CB8AC3E}">
        <p14:creationId xmlns:p14="http://schemas.microsoft.com/office/powerpoint/2010/main" val="1805377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Judicial branch</a:t>
            </a:r>
          </a:p>
        </p:txBody>
      </p:sp>
      <p:sp>
        <p:nvSpPr>
          <p:cNvPr id="24579" name="Content Placeholder 2"/>
          <p:cNvSpPr>
            <a:spLocks noGrp="1"/>
          </p:cNvSpPr>
          <p:nvPr>
            <p:ph idx="1"/>
          </p:nvPr>
        </p:nvSpPr>
        <p:spPr/>
        <p:txBody>
          <a:bodyPr/>
          <a:lstStyle/>
          <a:p>
            <a:pPr marL="109537" indent="0">
              <a:buFont typeface="Georgia" panose="02040502050405020303" pitchFamily="18" charset="0"/>
              <a:buNone/>
              <a:defRPr/>
            </a:pPr>
            <a:r>
              <a:rPr lang="en-US" sz="3200" b="1" dirty="0" smtClean="0"/>
              <a:t>The judicial branch </a:t>
            </a:r>
            <a:r>
              <a:rPr lang="en-US" sz="3200" b="1" i="1" dirty="0" smtClean="0"/>
              <a:t>interprets</a:t>
            </a:r>
            <a:r>
              <a:rPr lang="en-US" sz="3200" b="1" dirty="0" smtClean="0"/>
              <a:t> and </a:t>
            </a:r>
            <a:r>
              <a:rPr lang="en-US" sz="3200" b="1" i="1" dirty="0" smtClean="0"/>
              <a:t>applies</a:t>
            </a:r>
            <a:r>
              <a:rPr lang="en-US" sz="3200" b="1" dirty="0" smtClean="0"/>
              <a:t> the law.  </a:t>
            </a:r>
          </a:p>
          <a:p>
            <a:pPr marL="109537" indent="0">
              <a:buFont typeface="Georgia" panose="02040502050405020303" pitchFamily="18" charset="0"/>
              <a:buNone/>
              <a:defRPr/>
            </a:pPr>
            <a:r>
              <a:rPr lang="en-US" sz="3200" b="1" dirty="0" smtClean="0"/>
              <a:t>Cases have to be brought before the courts. Courts do not reach down and find controversial issues to address.</a:t>
            </a:r>
          </a:p>
          <a:p>
            <a:pPr>
              <a:defRPr/>
            </a:pPr>
            <a:endParaRPr lang="en-US" sz="3200" b="1" dirty="0" smtClean="0"/>
          </a:p>
          <a:p>
            <a:pPr>
              <a:defRPr/>
            </a:pPr>
            <a:endParaRPr lang="en-US" sz="2000" dirty="0" smtClean="0"/>
          </a:p>
          <a:p>
            <a:pPr>
              <a:defRPr/>
            </a:pPr>
            <a:endParaRPr lang="en-US" sz="2400" dirty="0" smtClean="0"/>
          </a:p>
        </p:txBody>
      </p:sp>
      <p:pic>
        <p:nvPicPr>
          <p:cNvPr id="35844" name="Picture 4" descr="C:\Users\TMcGlockton\AppData\Local\Microsoft\Windows\Temporary Internet Files\Content.IE5\Z88YOOLC\MC9002925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791200"/>
            <a:ext cx="17224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C:\Users\TMcGlockton\AppData\Local\Microsoft\Windows\Temporary Internet Files\Content.IE5\XVY0U4JY\MP90040062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33" y="4572000"/>
            <a:ext cx="5131794" cy="186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00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 descr="IVFJ-ImpactSlides4.png"/>
          <p:cNvPicPr>
            <a:picLocks noChangeAspect="1"/>
          </p:cNvPicPr>
          <p:nvPr/>
        </p:nvPicPr>
        <p:blipFill>
          <a:blip r:embed="rId3" cstate="print">
            <a:extLst>
              <a:ext uri="{28A0092B-C50C-407E-A947-70E740481C1C}">
                <a14:useLocalDpi xmlns:a14="http://schemas.microsoft.com/office/drawing/2010/main" val="0"/>
              </a:ext>
            </a:extLst>
          </a:blip>
          <a:srcRect l="11795" t="54872" r="43333"/>
          <a:stretch>
            <a:fillRect/>
          </a:stretch>
        </p:blipFill>
        <p:spPr bwMode="auto">
          <a:xfrm>
            <a:off x="3467100" y="606425"/>
            <a:ext cx="27432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1"/>
          <p:cNvSpPr>
            <a:spLocks noGrp="1"/>
          </p:cNvSpPr>
          <p:nvPr>
            <p:ph type="title"/>
          </p:nvPr>
        </p:nvSpPr>
        <p:spPr>
          <a:xfrm>
            <a:off x="503238" y="4892675"/>
            <a:ext cx="8183562" cy="1050925"/>
          </a:xfrm>
        </p:spPr>
        <p:txBody>
          <a:bodyPr/>
          <a:lstStyle/>
          <a:p>
            <a:r>
              <a:rPr lang="en-US" altLang="en-US" smtClean="0"/>
              <a:t>Two Court Systems </a:t>
            </a:r>
          </a:p>
        </p:txBody>
      </p:sp>
      <p:cxnSp>
        <p:nvCxnSpPr>
          <p:cNvPr id="5" name="Straight Arrow Connector 4"/>
          <p:cNvCxnSpPr/>
          <p:nvPr/>
        </p:nvCxnSpPr>
        <p:spPr>
          <a:xfrm flipH="1">
            <a:off x="2590800" y="1524000"/>
            <a:ext cx="2971800" cy="1981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943600" y="1524000"/>
            <a:ext cx="762000" cy="166846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1992" name="Rectangle 13"/>
          <p:cNvSpPr>
            <a:spLocks noChangeArrowheads="1"/>
          </p:cNvSpPr>
          <p:nvPr/>
        </p:nvSpPr>
        <p:spPr bwMode="auto">
          <a:xfrm>
            <a:off x="2971800" y="3470275"/>
            <a:ext cx="3733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2400" b="1" smtClean="0">
                <a:solidFill>
                  <a:srgbClr val="1F497D"/>
                </a:solidFill>
              </a:rPr>
              <a:t>The judicial branch is divided into two parallel court systems: federal courts and state courts.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3358515"/>
            <a:ext cx="1999267" cy="82296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 y="3321729"/>
            <a:ext cx="1920240" cy="1280160"/>
          </a:xfrm>
          <a:prstGeom prst="rect">
            <a:avLst/>
          </a:prstGeom>
        </p:spPr>
      </p:pic>
      <p:sp>
        <p:nvSpPr>
          <p:cNvPr id="4" name="TextBox 3"/>
          <p:cNvSpPr txBox="1"/>
          <p:nvPr/>
        </p:nvSpPr>
        <p:spPr>
          <a:xfrm flipH="1">
            <a:off x="990600" y="2380654"/>
            <a:ext cx="1059181" cy="400110"/>
          </a:xfrm>
          <a:prstGeom prst="rect">
            <a:avLst/>
          </a:prstGeom>
          <a:noFill/>
        </p:spPr>
        <p:txBody>
          <a:bodyPr wrap="square" rtlCol="0">
            <a:spAutoFit/>
          </a:bodyPr>
          <a:lstStyle/>
          <a:p>
            <a:r>
              <a:rPr lang="en-US" sz="2000" dirty="0" smtClean="0"/>
              <a:t>Federa</a:t>
            </a:r>
            <a:r>
              <a:rPr lang="en-US" dirty="0" smtClean="0"/>
              <a:t>l</a:t>
            </a:r>
            <a:endParaRPr lang="en-US" dirty="0"/>
          </a:p>
        </p:txBody>
      </p:sp>
      <p:sp>
        <p:nvSpPr>
          <p:cNvPr id="6" name="TextBox 5"/>
          <p:cNvSpPr txBox="1"/>
          <p:nvPr/>
        </p:nvSpPr>
        <p:spPr>
          <a:xfrm>
            <a:off x="7474957" y="2411432"/>
            <a:ext cx="981567" cy="369332"/>
          </a:xfrm>
          <a:prstGeom prst="rect">
            <a:avLst/>
          </a:prstGeom>
          <a:noFill/>
        </p:spPr>
        <p:txBody>
          <a:bodyPr wrap="square" rtlCol="0">
            <a:spAutoFit/>
          </a:bodyPr>
          <a:lstStyle/>
          <a:p>
            <a:r>
              <a:rPr lang="en-US" dirty="0" smtClean="0"/>
              <a:t>State</a:t>
            </a:r>
            <a:endParaRPr lang="en-US" dirty="0"/>
          </a:p>
        </p:txBody>
      </p:sp>
    </p:spTree>
    <p:extLst>
      <p:ext uri="{BB962C8B-B14F-4D97-AF65-F5344CB8AC3E}">
        <p14:creationId xmlns:p14="http://schemas.microsoft.com/office/powerpoint/2010/main" val="295461992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Judicial Branch</a:t>
            </a:r>
          </a:p>
        </p:txBody>
      </p:sp>
      <p:sp>
        <p:nvSpPr>
          <p:cNvPr id="24579" name="Content Placeholder 2"/>
          <p:cNvSpPr>
            <a:spLocks noGrp="1"/>
          </p:cNvSpPr>
          <p:nvPr>
            <p:ph idx="1"/>
          </p:nvPr>
        </p:nvSpPr>
        <p:spPr>
          <a:xfrm>
            <a:off x="236538" y="2482850"/>
            <a:ext cx="8229600" cy="3970338"/>
          </a:xfrm>
        </p:spPr>
        <p:txBody>
          <a:bodyPr>
            <a:normAutofit/>
          </a:bodyPr>
          <a:lstStyle/>
          <a:p>
            <a:pPr marL="109537" indent="0">
              <a:buFont typeface="Georgia" panose="02040502050405020303" pitchFamily="18" charset="0"/>
              <a:buNone/>
              <a:defRPr/>
            </a:pPr>
            <a:r>
              <a:rPr lang="en-US" sz="3200" b="1" smtClean="0">
                <a:latin typeface="Arial" panose="020B0604020202020204" pitchFamily="34" charset="0"/>
                <a:ea typeface="Verdana" panose="020B0604030504040204" pitchFamily="34" charset="0"/>
                <a:cs typeface="Arial" panose="020B0604020202020204" pitchFamily="34" charset="0"/>
              </a:rPr>
              <a:t>What is the role of the judicial branch?</a:t>
            </a:r>
            <a:endParaRPr lang="en-US" sz="3200" b="1" dirty="0" smtClean="0">
              <a:latin typeface="Arial" panose="020B0604020202020204" pitchFamily="34" charset="0"/>
              <a:ea typeface="Verdana" panose="020B0604030504040204" pitchFamily="34" charset="0"/>
              <a:cs typeface="Arial" panose="020B0604020202020204" pitchFamily="34" charset="0"/>
            </a:endParaRPr>
          </a:p>
          <a:p>
            <a:pPr marL="109537" indent="0">
              <a:buFont typeface="Georgia" panose="02040502050405020303" pitchFamily="18" charset="0"/>
              <a:buNone/>
              <a:defRPr/>
            </a:pPr>
            <a:endParaRPr lang="en-US" sz="2400" b="1" dirty="0">
              <a:latin typeface="Arial" panose="020B0604020202020204" pitchFamily="34" charset="0"/>
              <a:ea typeface="Verdana" panose="020B0604030504040204" pitchFamily="34" charset="0"/>
              <a:cs typeface="Arial" panose="020B0604020202020204" pitchFamily="34" charset="0"/>
            </a:endParaRPr>
          </a:p>
          <a:p>
            <a:pPr marL="109537" indent="0">
              <a:buFont typeface="Georgia" panose="02040502050405020303" pitchFamily="18" charset="0"/>
              <a:buNone/>
              <a:defRPr/>
            </a:pPr>
            <a:r>
              <a:rPr lang="en-US" dirty="0" smtClean="0">
                <a:latin typeface="Arial" panose="020B0604020202020204" pitchFamily="34" charset="0"/>
                <a:ea typeface="Verdana" panose="020B0604030504040204" pitchFamily="34" charset="0"/>
                <a:cs typeface="Arial" panose="020B0604020202020204" pitchFamily="34" charset="0"/>
              </a:rPr>
              <a:t>The role of the judicial branch is to:</a:t>
            </a:r>
          </a:p>
          <a:p>
            <a:pPr marL="566737" indent="-457200">
              <a:defRPr/>
            </a:pPr>
            <a:r>
              <a:rPr lang="en-US" dirty="0" smtClean="0">
                <a:latin typeface="Arial" panose="020B0604020202020204" pitchFamily="34" charset="0"/>
                <a:ea typeface="Verdana" panose="020B0604030504040204" pitchFamily="34" charset="0"/>
                <a:cs typeface="Arial" panose="020B0604020202020204" pitchFamily="34" charset="0"/>
              </a:rPr>
              <a:t>Resolve disputes through a legal process;</a:t>
            </a:r>
          </a:p>
          <a:p>
            <a:pPr marL="566737" indent="-457200">
              <a:defRPr/>
            </a:pPr>
            <a:r>
              <a:rPr lang="en-US" dirty="0" smtClean="0">
                <a:latin typeface="Arial" panose="020B0604020202020204" pitchFamily="34" charset="0"/>
                <a:ea typeface="Verdana" panose="020B0604030504040204" pitchFamily="34" charset="0"/>
                <a:cs typeface="Arial" panose="020B0604020202020204" pitchFamily="34" charset="0"/>
              </a:rPr>
              <a:t>Interpret and apply the law;</a:t>
            </a:r>
          </a:p>
          <a:p>
            <a:pPr marL="566737" indent="-457200">
              <a:defRPr/>
            </a:pPr>
            <a:r>
              <a:rPr lang="en-US" dirty="0" smtClean="0">
                <a:latin typeface="Arial" panose="020B0604020202020204" pitchFamily="34" charset="0"/>
                <a:ea typeface="Verdana" panose="020B0604030504040204" pitchFamily="34" charset="0"/>
                <a:cs typeface="Arial" panose="020B0604020202020204" pitchFamily="34" charset="0"/>
              </a:rPr>
              <a:t>Determine if a law is unconstitutional.  </a:t>
            </a:r>
          </a:p>
          <a:p>
            <a:pPr marL="109537" indent="0">
              <a:buFont typeface="Georgia" panose="02040502050405020303" pitchFamily="18" charset="0"/>
              <a:buNone/>
              <a:defRPr/>
            </a:pPr>
            <a:endParaRPr lang="en-US" sz="3600" b="1" dirty="0">
              <a:latin typeface="Arial" panose="020B0604020202020204" pitchFamily="34" charset="0"/>
              <a:cs typeface="Arial" panose="020B0604020202020204" pitchFamily="34" charset="0"/>
            </a:endParaRPr>
          </a:p>
        </p:txBody>
      </p:sp>
      <p:pic>
        <p:nvPicPr>
          <p:cNvPr id="40964" name="Picture 4" descr="C:\Users\TMcGlockton\AppData\Local\Microsoft\Windows\Temporary Internet Files\Content.IE5\Z88YOOLC\MC9002925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5834063"/>
            <a:ext cx="1722437"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C:\Users\TMcGlockton\AppData\Local\Microsoft\Windows\Temporary Internet Files\Content.IE5\XVY0U4JY\MP90040062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763588"/>
            <a:ext cx="4191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92604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fade">
                                      <p:cBhvr>
                                        <p:cTn id="7" dur="500"/>
                                        <p:tgtEl>
                                          <p:spTgt spid="2457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3" end="3"/>
                                            </p:txEl>
                                          </p:spTgt>
                                        </p:tgtEl>
                                        <p:attrNameLst>
                                          <p:attrName>style.visibility</p:attrName>
                                        </p:attrNameLst>
                                      </p:cBhvr>
                                      <p:to>
                                        <p:strVal val="visible"/>
                                      </p:to>
                                    </p:set>
                                    <p:animEffect transition="in" filter="fade">
                                      <p:cBhvr>
                                        <p:cTn id="12" dur="500"/>
                                        <p:tgtEl>
                                          <p:spTgt spid="2457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fade">
                                      <p:cBhvr>
                                        <p:cTn id="17" dur="500"/>
                                        <p:tgtEl>
                                          <p:spTgt spid="2457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4579">
                                            <p:txEl>
                                              <p:pRg st="5" end="5"/>
                                            </p:txEl>
                                          </p:spTgt>
                                        </p:tgtEl>
                                        <p:attrNameLst>
                                          <p:attrName>style.visibility</p:attrName>
                                        </p:attrNameLst>
                                      </p:cBhvr>
                                      <p:to>
                                        <p:strVal val="visible"/>
                                      </p:to>
                                    </p:set>
                                    <p:animEffect transition="in" filter="fade">
                                      <p:cBhvr>
                                        <p:cTn id="22"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3810000" cy="1143000"/>
          </a:xfrm>
        </p:spPr>
        <p:txBody>
          <a:bodyPr>
            <a:normAutofit fontScale="90000"/>
          </a:bodyPr>
          <a:lstStyle/>
          <a:p>
            <a:r>
              <a:rPr lang="en-US" dirty="0" smtClean="0"/>
              <a:t>Types of Courts</a:t>
            </a:r>
            <a:endParaRPr lang="en-US" dirty="0"/>
          </a:p>
        </p:txBody>
      </p:sp>
      <p:sp>
        <p:nvSpPr>
          <p:cNvPr id="3" name="Content Placeholder 2"/>
          <p:cNvSpPr>
            <a:spLocks noGrp="1"/>
          </p:cNvSpPr>
          <p:nvPr>
            <p:ph idx="1"/>
          </p:nvPr>
        </p:nvSpPr>
        <p:spPr>
          <a:xfrm>
            <a:off x="152400" y="1828800"/>
            <a:ext cx="3962400" cy="4525963"/>
          </a:xfrm>
        </p:spPr>
        <p:txBody>
          <a:bodyPr/>
          <a:lstStyle/>
          <a:p>
            <a:pPr marL="0" indent="0">
              <a:buNone/>
            </a:pPr>
            <a:r>
              <a:rPr lang="en-US" dirty="0" smtClean="0"/>
              <a:t>Appellate Courts </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Trial Courts</a:t>
            </a:r>
            <a:endParaRPr lang="en-US" dirty="0"/>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l="5246" r="5526"/>
          <a:stretch/>
        </p:blipFill>
        <p:spPr>
          <a:xfrm>
            <a:off x="3962400" y="1"/>
            <a:ext cx="5181600" cy="6857999"/>
          </a:xfrm>
          <a:prstGeom prst="rect">
            <a:avLst/>
          </a:prstGeom>
        </p:spPr>
      </p:pic>
    </p:spTree>
    <p:extLst>
      <p:ext uri="{BB962C8B-B14F-4D97-AF65-F5344CB8AC3E}">
        <p14:creationId xmlns:p14="http://schemas.microsoft.com/office/powerpoint/2010/main" val="480765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1"/>
          <p:cNvSpPr>
            <a:spLocks noGrp="1"/>
          </p:cNvSpPr>
          <p:nvPr/>
        </p:nvSpPr>
        <p:spPr bwMode="auto">
          <a:xfrm>
            <a:off x="381000" y="2209800"/>
            <a:ext cx="4040188" cy="6397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300"/>
              </a:spcBef>
              <a:buClr>
                <a:srgbClr val="A28E6A"/>
              </a:buClr>
              <a:buFont typeface="Georgia" panose="02040502050405020303" pitchFamily="18" charset="0"/>
              <a:buChar char="•"/>
              <a:defRPr sz="2800">
                <a:solidFill>
                  <a:schemeClr val="tx1"/>
                </a:solidFill>
                <a:latin typeface="Georgia" panose="02040502050405020303" pitchFamily="18" charset="0"/>
              </a:defRPr>
            </a:lvl1pPr>
            <a:lvl2pPr marL="657225" indent="-246063">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922338" indent="-219075">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179513" indent="-200025">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1389063" indent="-182563">
              <a:spcBef>
                <a:spcPts val="300"/>
              </a:spcBef>
              <a:buClr>
                <a:srgbClr val="A28E6A"/>
              </a:buClr>
              <a:buFont typeface="Georgia" panose="02040502050405020303" pitchFamily="18" charset="0"/>
              <a:buChar char="▫"/>
              <a:defRPr sz="2000">
                <a:solidFill>
                  <a:srgbClr val="A28E6A"/>
                </a:solidFill>
                <a:latin typeface="Georgia" panose="02040502050405020303" pitchFamily="18" charset="0"/>
              </a:defRPr>
            </a:lvl5pPr>
            <a:lvl6pPr marL="1846263" indent="-182563" eaLnBrk="0" fontAlgn="base" hangingPunct="0">
              <a:spcBef>
                <a:spcPts val="300"/>
              </a:spcBef>
              <a:spcAft>
                <a:spcPct val="0"/>
              </a:spcAft>
              <a:buClr>
                <a:srgbClr val="A28E6A"/>
              </a:buClr>
              <a:buFont typeface="Georgia" panose="02040502050405020303" pitchFamily="18" charset="0"/>
              <a:buChar char="▫"/>
              <a:defRPr sz="2000">
                <a:solidFill>
                  <a:srgbClr val="A28E6A"/>
                </a:solidFill>
                <a:latin typeface="Georgia" panose="02040502050405020303" pitchFamily="18" charset="0"/>
              </a:defRPr>
            </a:lvl6pPr>
            <a:lvl7pPr marL="2303463" indent="-182563" eaLnBrk="0" fontAlgn="base" hangingPunct="0">
              <a:spcBef>
                <a:spcPts val="300"/>
              </a:spcBef>
              <a:spcAft>
                <a:spcPct val="0"/>
              </a:spcAft>
              <a:buClr>
                <a:srgbClr val="A28E6A"/>
              </a:buClr>
              <a:buFont typeface="Georgia" panose="02040502050405020303" pitchFamily="18" charset="0"/>
              <a:buChar char="▫"/>
              <a:defRPr sz="2000">
                <a:solidFill>
                  <a:srgbClr val="A28E6A"/>
                </a:solidFill>
                <a:latin typeface="Georgia" panose="02040502050405020303" pitchFamily="18" charset="0"/>
              </a:defRPr>
            </a:lvl7pPr>
            <a:lvl8pPr marL="2760663" indent="-182563" eaLnBrk="0" fontAlgn="base" hangingPunct="0">
              <a:spcBef>
                <a:spcPts val="300"/>
              </a:spcBef>
              <a:spcAft>
                <a:spcPct val="0"/>
              </a:spcAft>
              <a:buClr>
                <a:srgbClr val="A28E6A"/>
              </a:buClr>
              <a:buFont typeface="Georgia" panose="02040502050405020303" pitchFamily="18" charset="0"/>
              <a:buChar char="▫"/>
              <a:defRPr sz="2000">
                <a:solidFill>
                  <a:srgbClr val="A28E6A"/>
                </a:solidFill>
                <a:latin typeface="Georgia" panose="02040502050405020303" pitchFamily="18" charset="0"/>
              </a:defRPr>
            </a:lvl8pPr>
            <a:lvl9pPr marL="3217863" indent="-182563" eaLnBrk="0" fontAlgn="base" hangingPunct="0">
              <a:spcBef>
                <a:spcPts val="300"/>
              </a:spcBef>
              <a:spcAft>
                <a:spcPct val="0"/>
              </a:spcAft>
              <a:buClr>
                <a:srgbClr val="A28E6A"/>
              </a:buClr>
              <a:buFont typeface="Georgia" panose="02040502050405020303" pitchFamily="18" charset="0"/>
              <a:buChar char="▫"/>
              <a:defRPr sz="2000">
                <a:solidFill>
                  <a:srgbClr val="A28E6A"/>
                </a:solidFill>
                <a:latin typeface="Georgia" panose="02040502050405020303" pitchFamily="18" charset="0"/>
              </a:defRPr>
            </a:lvl9pPr>
          </a:lstStyle>
          <a:p>
            <a:pPr algn="ctr" fontAlgn="base">
              <a:spcBef>
                <a:spcPct val="20000"/>
              </a:spcBef>
              <a:spcAft>
                <a:spcPct val="0"/>
              </a:spcAft>
              <a:buClrTx/>
              <a:buFont typeface="Arial" panose="020B0604020202020204" pitchFamily="34" charset="0"/>
              <a:buNone/>
            </a:pPr>
            <a:r>
              <a:rPr lang="en-US" altLang="en-US" sz="2400" b="1" smtClean="0">
                <a:solidFill>
                  <a:prstClr val="white"/>
                </a:solidFill>
                <a:latin typeface="Arial" panose="020B0604020202020204" pitchFamily="34" charset="0"/>
                <a:cs typeface="Arial" panose="020B0604020202020204" pitchFamily="34" charset="0"/>
              </a:rPr>
              <a:t>Trial Judges </a:t>
            </a:r>
          </a:p>
        </p:txBody>
      </p:sp>
      <p:sp>
        <p:nvSpPr>
          <p:cNvPr id="9" name="Content Placeholder 2"/>
          <p:cNvSpPr>
            <a:spLocks noGrp="1"/>
          </p:cNvSpPr>
          <p:nvPr/>
        </p:nvSpPr>
        <p:spPr>
          <a:xfrm>
            <a:off x="415925" y="2849563"/>
            <a:ext cx="4040188" cy="3692525"/>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fontAlgn="base">
              <a:spcAft>
                <a:spcPct val="0"/>
              </a:spcAft>
              <a:defRPr/>
            </a:pPr>
            <a:r>
              <a:rPr lang="en-US" altLang="en-US" sz="2000" dirty="0" smtClean="0">
                <a:solidFill>
                  <a:srgbClr val="1F497D"/>
                </a:solidFill>
              </a:rPr>
              <a:t>Preside over civil and criminal trials and hearings. </a:t>
            </a:r>
          </a:p>
          <a:p>
            <a:pPr fontAlgn="base">
              <a:spcAft>
                <a:spcPct val="0"/>
              </a:spcAft>
              <a:defRPr/>
            </a:pPr>
            <a:r>
              <a:rPr lang="en-US" altLang="en-US" sz="2000" dirty="0" smtClean="0">
                <a:solidFill>
                  <a:srgbClr val="1F497D"/>
                </a:solidFill>
              </a:rPr>
              <a:t>In court, judges make decisions and rule on testimony and evidence. </a:t>
            </a:r>
          </a:p>
          <a:p>
            <a:pPr fontAlgn="base">
              <a:spcAft>
                <a:spcPct val="0"/>
              </a:spcAft>
              <a:defRPr/>
            </a:pPr>
            <a:r>
              <a:rPr lang="en-US" altLang="en-US" sz="2000" dirty="0" smtClean="0">
                <a:solidFill>
                  <a:srgbClr val="1F497D"/>
                </a:solidFill>
              </a:rPr>
              <a:t>Judges also instruct jurors on applicable law. </a:t>
            </a:r>
          </a:p>
          <a:p>
            <a:pPr fontAlgn="base">
              <a:spcAft>
                <a:spcPct val="0"/>
              </a:spcAft>
              <a:defRPr/>
            </a:pPr>
            <a:r>
              <a:rPr lang="en-US" altLang="en-US" sz="2000" dirty="0" smtClean="0">
                <a:solidFill>
                  <a:srgbClr val="1F497D"/>
                </a:solidFill>
              </a:rPr>
              <a:t>If no jury is present, the judge decides the case based on the law and the evidence as presented, relying on the judge's knowledge and expertise in the law. </a:t>
            </a:r>
          </a:p>
          <a:p>
            <a:pPr fontAlgn="base">
              <a:spcAft>
                <a:spcPct val="0"/>
              </a:spcAft>
              <a:defRPr/>
            </a:pPr>
            <a:endParaRPr lang="en-US" altLang="en-US" sz="2000" dirty="0" smtClean="0">
              <a:solidFill>
                <a:srgbClr val="1F497D"/>
              </a:solidFill>
            </a:endParaRPr>
          </a:p>
          <a:p>
            <a:pPr fontAlgn="base">
              <a:spcAft>
                <a:spcPct val="0"/>
              </a:spcAft>
              <a:defRPr/>
            </a:pPr>
            <a:endParaRPr lang="en-US" altLang="en-US" sz="2000" dirty="0" smtClean="0">
              <a:solidFill>
                <a:srgbClr val="1F497D"/>
              </a:solidFill>
            </a:endParaRPr>
          </a:p>
          <a:p>
            <a:pPr fontAlgn="base">
              <a:spcAft>
                <a:spcPct val="0"/>
              </a:spcAft>
              <a:defRPr/>
            </a:pPr>
            <a:endParaRPr lang="en-US" altLang="en-US" sz="2000" dirty="0" smtClean="0">
              <a:solidFill>
                <a:srgbClr val="1F497D"/>
              </a:solidFill>
            </a:endParaRPr>
          </a:p>
          <a:p>
            <a:pPr fontAlgn="base">
              <a:spcAft>
                <a:spcPct val="0"/>
              </a:spcAft>
              <a:defRPr/>
            </a:pPr>
            <a:endParaRPr lang="en-US" altLang="en-US" dirty="0" smtClean="0">
              <a:solidFill>
                <a:srgbClr val="1F497D"/>
              </a:solidFill>
            </a:endParaRPr>
          </a:p>
        </p:txBody>
      </p:sp>
      <p:sp>
        <p:nvSpPr>
          <p:cNvPr id="44036" name="Text Placeholder 2"/>
          <p:cNvSpPr>
            <a:spLocks noGrp="1"/>
          </p:cNvSpPr>
          <p:nvPr/>
        </p:nvSpPr>
        <p:spPr bwMode="auto">
          <a:xfrm>
            <a:off x="4606925" y="2209800"/>
            <a:ext cx="4189413" cy="6397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300"/>
              </a:spcBef>
              <a:buClr>
                <a:srgbClr val="A28E6A"/>
              </a:buClr>
              <a:buFont typeface="Georgia" panose="02040502050405020303" pitchFamily="18" charset="0"/>
              <a:buChar char="•"/>
              <a:defRPr sz="2800">
                <a:solidFill>
                  <a:schemeClr val="tx1"/>
                </a:solidFill>
                <a:latin typeface="Georgia" panose="02040502050405020303" pitchFamily="18" charset="0"/>
              </a:defRPr>
            </a:lvl1pPr>
            <a:lvl2pPr marL="657225" indent="-246063">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922338" indent="-219075">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179513" indent="-200025">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1389063" indent="-182563">
              <a:spcBef>
                <a:spcPts val="300"/>
              </a:spcBef>
              <a:buClr>
                <a:srgbClr val="A28E6A"/>
              </a:buClr>
              <a:buFont typeface="Georgia" panose="02040502050405020303" pitchFamily="18" charset="0"/>
              <a:buChar char="▫"/>
              <a:defRPr sz="2000">
                <a:solidFill>
                  <a:srgbClr val="A28E6A"/>
                </a:solidFill>
                <a:latin typeface="Georgia" panose="02040502050405020303" pitchFamily="18" charset="0"/>
              </a:defRPr>
            </a:lvl5pPr>
            <a:lvl6pPr marL="1846263" indent="-182563" eaLnBrk="0" fontAlgn="base" hangingPunct="0">
              <a:spcBef>
                <a:spcPts val="300"/>
              </a:spcBef>
              <a:spcAft>
                <a:spcPct val="0"/>
              </a:spcAft>
              <a:buClr>
                <a:srgbClr val="A28E6A"/>
              </a:buClr>
              <a:buFont typeface="Georgia" panose="02040502050405020303" pitchFamily="18" charset="0"/>
              <a:buChar char="▫"/>
              <a:defRPr sz="2000">
                <a:solidFill>
                  <a:srgbClr val="A28E6A"/>
                </a:solidFill>
                <a:latin typeface="Georgia" panose="02040502050405020303" pitchFamily="18" charset="0"/>
              </a:defRPr>
            </a:lvl6pPr>
            <a:lvl7pPr marL="2303463" indent="-182563" eaLnBrk="0" fontAlgn="base" hangingPunct="0">
              <a:spcBef>
                <a:spcPts val="300"/>
              </a:spcBef>
              <a:spcAft>
                <a:spcPct val="0"/>
              </a:spcAft>
              <a:buClr>
                <a:srgbClr val="A28E6A"/>
              </a:buClr>
              <a:buFont typeface="Georgia" panose="02040502050405020303" pitchFamily="18" charset="0"/>
              <a:buChar char="▫"/>
              <a:defRPr sz="2000">
                <a:solidFill>
                  <a:srgbClr val="A28E6A"/>
                </a:solidFill>
                <a:latin typeface="Georgia" panose="02040502050405020303" pitchFamily="18" charset="0"/>
              </a:defRPr>
            </a:lvl7pPr>
            <a:lvl8pPr marL="2760663" indent="-182563" eaLnBrk="0" fontAlgn="base" hangingPunct="0">
              <a:spcBef>
                <a:spcPts val="300"/>
              </a:spcBef>
              <a:spcAft>
                <a:spcPct val="0"/>
              </a:spcAft>
              <a:buClr>
                <a:srgbClr val="A28E6A"/>
              </a:buClr>
              <a:buFont typeface="Georgia" panose="02040502050405020303" pitchFamily="18" charset="0"/>
              <a:buChar char="▫"/>
              <a:defRPr sz="2000">
                <a:solidFill>
                  <a:srgbClr val="A28E6A"/>
                </a:solidFill>
                <a:latin typeface="Georgia" panose="02040502050405020303" pitchFamily="18" charset="0"/>
              </a:defRPr>
            </a:lvl8pPr>
            <a:lvl9pPr marL="3217863" indent="-182563" eaLnBrk="0" fontAlgn="base" hangingPunct="0">
              <a:spcBef>
                <a:spcPts val="300"/>
              </a:spcBef>
              <a:spcAft>
                <a:spcPct val="0"/>
              </a:spcAft>
              <a:buClr>
                <a:srgbClr val="A28E6A"/>
              </a:buClr>
              <a:buFont typeface="Georgia" panose="02040502050405020303" pitchFamily="18" charset="0"/>
              <a:buChar char="▫"/>
              <a:defRPr sz="2000">
                <a:solidFill>
                  <a:srgbClr val="A28E6A"/>
                </a:solidFill>
                <a:latin typeface="Georgia" panose="02040502050405020303" pitchFamily="18" charset="0"/>
              </a:defRPr>
            </a:lvl9pPr>
          </a:lstStyle>
          <a:p>
            <a:pPr algn="ctr" fontAlgn="base">
              <a:spcBef>
                <a:spcPct val="20000"/>
              </a:spcBef>
              <a:spcAft>
                <a:spcPct val="0"/>
              </a:spcAft>
              <a:buClrTx/>
              <a:buFont typeface="Arial" panose="020B0604020202020204" pitchFamily="34" charset="0"/>
              <a:buNone/>
            </a:pPr>
            <a:r>
              <a:rPr lang="en-US" altLang="en-US" sz="2400" b="1" smtClean="0">
                <a:solidFill>
                  <a:prstClr val="white"/>
                </a:solidFill>
                <a:latin typeface="Arial" panose="020B0604020202020204" pitchFamily="34" charset="0"/>
                <a:cs typeface="Arial" panose="020B0604020202020204" pitchFamily="34" charset="0"/>
              </a:rPr>
              <a:t>Appellate Judges </a:t>
            </a:r>
          </a:p>
        </p:txBody>
      </p:sp>
      <p:sp>
        <p:nvSpPr>
          <p:cNvPr id="44037" name="Content Placeholder 3"/>
          <p:cNvSpPr>
            <a:spLocks noGrp="1"/>
          </p:cNvSpPr>
          <p:nvPr/>
        </p:nvSpPr>
        <p:spPr bwMode="auto">
          <a:xfrm>
            <a:off x="4606925" y="2849563"/>
            <a:ext cx="4346575"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300"/>
              </a:spcBef>
              <a:buClr>
                <a:srgbClr val="A28E6A"/>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28E6A"/>
              </a:buClr>
              <a:buFont typeface="Georgia" panose="02040502050405020303" pitchFamily="18" charset="0"/>
              <a:buChar char="▫"/>
              <a:defRPr sz="2000">
                <a:solidFill>
                  <a:srgbClr val="A28E6A"/>
                </a:solidFill>
                <a:latin typeface="Georgia" panose="02040502050405020303" pitchFamily="18" charset="0"/>
              </a:defRPr>
            </a:lvl5pPr>
            <a:lvl6pPr marL="2514600" indent="-228600" eaLnBrk="0" fontAlgn="base" hangingPunct="0">
              <a:spcBef>
                <a:spcPts val="300"/>
              </a:spcBef>
              <a:spcAft>
                <a:spcPct val="0"/>
              </a:spcAft>
              <a:buClr>
                <a:srgbClr val="A28E6A"/>
              </a:buClr>
              <a:buFont typeface="Georgia" panose="02040502050405020303" pitchFamily="18" charset="0"/>
              <a:buChar char="▫"/>
              <a:defRPr sz="2000">
                <a:solidFill>
                  <a:srgbClr val="A28E6A"/>
                </a:solidFill>
                <a:latin typeface="Georgia" panose="02040502050405020303" pitchFamily="18" charset="0"/>
              </a:defRPr>
            </a:lvl6pPr>
            <a:lvl7pPr marL="2971800" indent="-228600" eaLnBrk="0" fontAlgn="base" hangingPunct="0">
              <a:spcBef>
                <a:spcPts val="300"/>
              </a:spcBef>
              <a:spcAft>
                <a:spcPct val="0"/>
              </a:spcAft>
              <a:buClr>
                <a:srgbClr val="A28E6A"/>
              </a:buClr>
              <a:buFont typeface="Georgia" panose="02040502050405020303" pitchFamily="18" charset="0"/>
              <a:buChar char="▫"/>
              <a:defRPr sz="2000">
                <a:solidFill>
                  <a:srgbClr val="A28E6A"/>
                </a:solidFill>
                <a:latin typeface="Georgia" panose="02040502050405020303" pitchFamily="18" charset="0"/>
              </a:defRPr>
            </a:lvl7pPr>
            <a:lvl8pPr marL="3429000" indent="-228600" eaLnBrk="0" fontAlgn="base" hangingPunct="0">
              <a:spcBef>
                <a:spcPts val="300"/>
              </a:spcBef>
              <a:spcAft>
                <a:spcPct val="0"/>
              </a:spcAft>
              <a:buClr>
                <a:srgbClr val="A28E6A"/>
              </a:buClr>
              <a:buFont typeface="Georgia" panose="02040502050405020303" pitchFamily="18" charset="0"/>
              <a:buChar char="▫"/>
              <a:defRPr sz="2000">
                <a:solidFill>
                  <a:srgbClr val="A28E6A"/>
                </a:solidFill>
                <a:latin typeface="Georgia" panose="02040502050405020303" pitchFamily="18" charset="0"/>
              </a:defRPr>
            </a:lvl8pPr>
            <a:lvl9pPr marL="3886200" indent="-228600" eaLnBrk="0" fontAlgn="base" hangingPunct="0">
              <a:spcBef>
                <a:spcPts val="300"/>
              </a:spcBef>
              <a:spcAft>
                <a:spcPct val="0"/>
              </a:spcAft>
              <a:buClr>
                <a:srgbClr val="A28E6A"/>
              </a:buClr>
              <a:buFont typeface="Georgia" panose="02040502050405020303" pitchFamily="18" charset="0"/>
              <a:buChar char="▫"/>
              <a:defRPr sz="2000">
                <a:solidFill>
                  <a:srgbClr val="A28E6A"/>
                </a:solidFill>
                <a:latin typeface="Georgia" panose="02040502050405020303" pitchFamily="18" charset="0"/>
              </a:defRPr>
            </a:lvl9pPr>
          </a:lstStyle>
          <a:p>
            <a:pPr fontAlgn="base">
              <a:spcBef>
                <a:spcPct val="20000"/>
              </a:spcBef>
              <a:spcAft>
                <a:spcPct val="0"/>
              </a:spcAft>
              <a:buClrTx/>
              <a:buFont typeface="Arial" panose="020B0604020202020204" pitchFamily="34" charset="0"/>
              <a:buChar char="•"/>
            </a:pPr>
            <a:r>
              <a:rPr lang="en-US" altLang="en-US" sz="1900" smtClean="0">
                <a:solidFill>
                  <a:srgbClr val="1F497D"/>
                </a:solidFill>
                <a:latin typeface="Arial" panose="020B0604020202020204" pitchFamily="34" charset="0"/>
                <a:cs typeface="Arial" panose="020B0604020202020204" pitchFamily="34" charset="0"/>
              </a:rPr>
              <a:t>Review cases on appeal from the trial courts, with a focus on questions of law. </a:t>
            </a:r>
          </a:p>
          <a:p>
            <a:pPr fontAlgn="base">
              <a:spcBef>
                <a:spcPct val="20000"/>
              </a:spcBef>
              <a:spcAft>
                <a:spcPct val="0"/>
              </a:spcAft>
              <a:buClrTx/>
              <a:buFont typeface="Arial" panose="020B0604020202020204" pitchFamily="34" charset="0"/>
              <a:buChar char="•"/>
            </a:pPr>
            <a:r>
              <a:rPr lang="en-US" altLang="en-US" sz="1900" smtClean="0">
                <a:solidFill>
                  <a:srgbClr val="1F497D"/>
                </a:solidFill>
                <a:latin typeface="Arial" panose="020B0604020202020204" pitchFamily="34" charset="0"/>
                <a:cs typeface="Arial" panose="020B0604020202020204" pitchFamily="34" charset="0"/>
              </a:rPr>
              <a:t>Read briefs and hear oral argument on issues of legal merit. </a:t>
            </a:r>
          </a:p>
          <a:p>
            <a:pPr fontAlgn="base">
              <a:spcBef>
                <a:spcPct val="20000"/>
              </a:spcBef>
              <a:spcAft>
                <a:spcPct val="0"/>
              </a:spcAft>
              <a:buClrTx/>
              <a:buFont typeface="Arial" panose="020B0604020202020204" pitchFamily="34" charset="0"/>
              <a:buChar char="•"/>
            </a:pPr>
            <a:r>
              <a:rPr lang="en-US" altLang="en-US" sz="1900" smtClean="0">
                <a:solidFill>
                  <a:srgbClr val="1F497D"/>
                </a:solidFill>
                <a:latin typeface="Arial" panose="020B0604020202020204" pitchFamily="34" charset="0"/>
                <a:cs typeface="Arial" panose="020B0604020202020204" pitchFamily="34" charset="0"/>
              </a:rPr>
              <a:t>Determine whether errors of law occurred in the trial court; make decisions based on legal arguments of how the law should be applied and interpreted.</a:t>
            </a:r>
          </a:p>
          <a:p>
            <a:pPr fontAlgn="base">
              <a:spcBef>
                <a:spcPct val="20000"/>
              </a:spcBef>
              <a:spcAft>
                <a:spcPct val="0"/>
              </a:spcAft>
              <a:buClrTx/>
              <a:buFont typeface="Arial" panose="020B0604020202020204" pitchFamily="34" charset="0"/>
              <a:buChar char="•"/>
            </a:pPr>
            <a:r>
              <a:rPr lang="en-US" altLang="en-US" sz="1900" smtClean="0">
                <a:solidFill>
                  <a:srgbClr val="1F497D"/>
                </a:solidFill>
                <a:latin typeface="Arial" panose="020B0604020202020204" pitchFamily="34" charset="0"/>
                <a:cs typeface="Arial" panose="020B0604020202020204" pitchFamily="34" charset="0"/>
              </a:rPr>
              <a:t>Author the opinion of the court, for both the majority and minority. </a:t>
            </a:r>
          </a:p>
          <a:p>
            <a:pPr fontAlgn="base">
              <a:spcBef>
                <a:spcPct val="20000"/>
              </a:spcBef>
              <a:spcAft>
                <a:spcPct val="0"/>
              </a:spcAft>
              <a:buClrTx/>
              <a:buFont typeface="Arial" panose="020B0604020202020204" pitchFamily="34" charset="0"/>
              <a:buChar char="•"/>
            </a:pPr>
            <a:endParaRPr lang="en-US" altLang="en-US" sz="1900" smtClean="0">
              <a:solidFill>
                <a:srgbClr val="1F497D"/>
              </a:solidFill>
              <a:latin typeface="Arial" panose="020B0604020202020204" pitchFamily="34" charset="0"/>
              <a:cs typeface="Arial" panose="020B0604020202020204" pitchFamily="34" charset="0"/>
            </a:endParaRPr>
          </a:p>
        </p:txBody>
      </p:sp>
      <p:sp>
        <p:nvSpPr>
          <p:cNvPr id="44038" name="Text Placeholder 1"/>
          <p:cNvSpPr txBox="1">
            <a:spLocks/>
          </p:cNvSpPr>
          <p:nvPr/>
        </p:nvSpPr>
        <p:spPr bwMode="auto">
          <a:xfrm>
            <a:off x="190500" y="1477963"/>
            <a:ext cx="8763000" cy="5635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300"/>
              </a:spcBef>
              <a:buClr>
                <a:srgbClr val="A28E6A"/>
              </a:buClr>
              <a:buFont typeface="Georgia" panose="02040502050405020303" pitchFamily="18" charset="0"/>
              <a:buChar char="•"/>
              <a:defRPr sz="2800">
                <a:solidFill>
                  <a:schemeClr val="tx1"/>
                </a:solidFill>
                <a:latin typeface="Georgia" panose="02040502050405020303" pitchFamily="18" charset="0"/>
              </a:defRPr>
            </a:lvl1pPr>
            <a:lvl2pPr marL="657225" indent="-246063">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922338" indent="-219075">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179513" indent="-200025">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1389063" indent="-182563">
              <a:spcBef>
                <a:spcPts val="300"/>
              </a:spcBef>
              <a:buClr>
                <a:srgbClr val="A28E6A"/>
              </a:buClr>
              <a:buFont typeface="Georgia" panose="02040502050405020303" pitchFamily="18" charset="0"/>
              <a:buChar char="▫"/>
              <a:defRPr sz="2000">
                <a:solidFill>
                  <a:srgbClr val="A28E6A"/>
                </a:solidFill>
                <a:latin typeface="Georgia" panose="02040502050405020303" pitchFamily="18" charset="0"/>
              </a:defRPr>
            </a:lvl5pPr>
            <a:lvl6pPr marL="1846263" indent="-182563" eaLnBrk="0" fontAlgn="base" hangingPunct="0">
              <a:spcBef>
                <a:spcPts val="300"/>
              </a:spcBef>
              <a:spcAft>
                <a:spcPct val="0"/>
              </a:spcAft>
              <a:buClr>
                <a:srgbClr val="A28E6A"/>
              </a:buClr>
              <a:buFont typeface="Georgia" panose="02040502050405020303" pitchFamily="18" charset="0"/>
              <a:buChar char="▫"/>
              <a:defRPr sz="2000">
                <a:solidFill>
                  <a:srgbClr val="A28E6A"/>
                </a:solidFill>
                <a:latin typeface="Georgia" panose="02040502050405020303" pitchFamily="18" charset="0"/>
              </a:defRPr>
            </a:lvl6pPr>
            <a:lvl7pPr marL="2303463" indent="-182563" eaLnBrk="0" fontAlgn="base" hangingPunct="0">
              <a:spcBef>
                <a:spcPts val="300"/>
              </a:spcBef>
              <a:spcAft>
                <a:spcPct val="0"/>
              </a:spcAft>
              <a:buClr>
                <a:srgbClr val="A28E6A"/>
              </a:buClr>
              <a:buFont typeface="Georgia" panose="02040502050405020303" pitchFamily="18" charset="0"/>
              <a:buChar char="▫"/>
              <a:defRPr sz="2000">
                <a:solidFill>
                  <a:srgbClr val="A28E6A"/>
                </a:solidFill>
                <a:latin typeface="Georgia" panose="02040502050405020303" pitchFamily="18" charset="0"/>
              </a:defRPr>
            </a:lvl7pPr>
            <a:lvl8pPr marL="2760663" indent="-182563" eaLnBrk="0" fontAlgn="base" hangingPunct="0">
              <a:spcBef>
                <a:spcPts val="300"/>
              </a:spcBef>
              <a:spcAft>
                <a:spcPct val="0"/>
              </a:spcAft>
              <a:buClr>
                <a:srgbClr val="A28E6A"/>
              </a:buClr>
              <a:buFont typeface="Georgia" panose="02040502050405020303" pitchFamily="18" charset="0"/>
              <a:buChar char="▫"/>
              <a:defRPr sz="2000">
                <a:solidFill>
                  <a:srgbClr val="A28E6A"/>
                </a:solidFill>
                <a:latin typeface="Georgia" panose="02040502050405020303" pitchFamily="18" charset="0"/>
              </a:defRPr>
            </a:lvl8pPr>
            <a:lvl9pPr marL="3217863" indent="-182563" eaLnBrk="0" fontAlgn="base" hangingPunct="0">
              <a:spcBef>
                <a:spcPts val="300"/>
              </a:spcBef>
              <a:spcAft>
                <a:spcPct val="0"/>
              </a:spcAft>
              <a:buClr>
                <a:srgbClr val="A28E6A"/>
              </a:buClr>
              <a:buFont typeface="Georgia" panose="02040502050405020303" pitchFamily="18" charset="0"/>
              <a:buChar char="▫"/>
              <a:defRPr sz="2000">
                <a:solidFill>
                  <a:srgbClr val="A28E6A"/>
                </a:solidFill>
                <a:latin typeface="Georgia" panose="02040502050405020303" pitchFamily="18" charset="0"/>
              </a:defRPr>
            </a:lvl9pPr>
          </a:lstStyle>
          <a:p>
            <a:pPr algn="ctr" fontAlgn="base">
              <a:spcBef>
                <a:spcPct val="0"/>
              </a:spcBef>
              <a:spcAft>
                <a:spcPct val="0"/>
              </a:spcAft>
              <a:buClrTx/>
              <a:buFontTx/>
              <a:buNone/>
            </a:pPr>
            <a:r>
              <a:rPr lang="en-US" altLang="en-US" smtClean="0">
                <a:solidFill>
                  <a:prstClr val="white"/>
                </a:solidFill>
                <a:cs typeface="Arial" panose="020B0604020202020204" pitchFamily="34" charset="0"/>
              </a:rPr>
              <a:t>The role of the courts is to interpret and apply the law. </a:t>
            </a:r>
          </a:p>
        </p:txBody>
      </p:sp>
      <p:sp>
        <p:nvSpPr>
          <p:cNvPr id="13" name="Title 1"/>
          <p:cNvSpPr>
            <a:spLocks noGrp="1"/>
          </p:cNvSpPr>
          <p:nvPr/>
        </p:nvSpPr>
        <p:spPr>
          <a:xfrm>
            <a:off x="492125" y="334963"/>
            <a:ext cx="8229600" cy="1143000"/>
          </a:xfrm>
          <a:prstGeom prst="rect">
            <a:avLst/>
          </a:prstGeom>
          <a:noFill/>
        </p:spPr>
        <p:txBody>
          <a:bodyPr anchor="ctr">
            <a:normAutofit fontScale="92500"/>
          </a:bodyPr>
          <a:lstStyle>
            <a:lvl1pPr algn="ctr" defTabSz="914400" rtl="0" eaLnBrk="1" latinLnBrk="0" hangingPunct="1">
              <a:spcBef>
                <a:spcPct val="0"/>
              </a:spcBef>
              <a:buNone/>
              <a:defRPr sz="4400" kern="1200">
                <a:solidFill>
                  <a:schemeClr val="bg1"/>
                </a:solidFill>
                <a:latin typeface="Copperplate Gothic Bold" panose="020E0705020206020404" pitchFamily="34" charset="0"/>
                <a:ea typeface="+mj-ea"/>
                <a:cs typeface="+mj-cs"/>
              </a:defRPr>
            </a:lvl1pPr>
          </a:lstStyle>
          <a:p>
            <a:pPr fontAlgn="base">
              <a:spcAft>
                <a:spcPct val="0"/>
              </a:spcAft>
              <a:defRPr/>
            </a:pPr>
            <a:r>
              <a:rPr lang="en-US" altLang="en-US" smtClean="0">
                <a:solidFill>
                  <a:srgbClr val="1F497D"/>
                </a:solidFill>
                <a:latin typeface="Trebuchet MS"/>
              </a:rPr>
              <a:t>Trial Courts and Appellate Courts</a:t>
            </a:r>
            <a:endParaRPr lang="en-US" altLang="en-US" dirty="0" smtClean="0">
              <a:solidFill>
                <a:srgbClr val="1F497D"/>
              </a:solidFill>
              <a:latin typeface="Trebuchet MS"/>
            </a:endParaRPr>
          </a:p>
        </p:txBody>
      </p:sp>
    </p:spTree>
    <p:extLst>
      <p:ext uri="{BB962C8B-B14F-4D97-AF65-F5344CB8AC3E}">
        <p14:creationId xmlns:p14="http://schemas.microsoft.com/office/powerpoint/2010/main" val="396482570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Judicial Decision-Making</a:t>
            </a:r>
          </a:p>
        </p:txBody>
      </p:sp>
      <p:sp>
        <p:nvSpPr>
          <p:cNvPr id="11267" name="Content Placeholder 2"/>
          <p:cNvSpPr>
            <a:spLocks noGrp="1"/>
          </p:cNvSpPr>
          <p:nvPr>
            <p:ph idx="1"/>
          </p:nvPr>
        </p:nvSpPr>
        <p:spPr/>
        <p:txBody>
          <a:bodyPr/>
          <a:lstStyle/>
          <a:p>
            <a:pPr>
              <a:defRPr/>
            </a:pPr>
            <a:r>
              <a:rPr lang="en-US" dirty="0" smtClean="0"/>
              <a:t>Judges should be fair and impartial in applying the law.</a:t>
            </a:r>
          </a:p>
          <a:p>
            <a:pPr>
              <a:defRPr/>
            </a:pPr>
            <a:r>
              <a:rPr lang="en-US" dirty="0" smtClean="0"/>
              <a:t>Judges must follow the law:</a:t>
            </a:r>
          </a:p>
          <a:p>
            <a:pPr lvl="1">
              <a:defRPr/>
            </a:pPr>
            <a:r>
              <a:rPr lang="en-US" dirty="0" smtClean="0"/>
              <a:t>US and State Constitutions</a:t>
            </a:r>
          </a:p>
          <a:p>
            <a:pPr lvl="1">
              <a:defRPr/>
            </a:pPr>
            <a:r>
              <a:rPr lang="en-US" dirty="0" smtClean="0"/>
              <a:t>Case law/Precedent</a:t>
            </a:r>
          </a:p>
          <a:p>
            <a:pPr lvl="1">
              <a:defRPr/>
            </a:pPr>
            <a:r>
              <a:rPr lang="en-US" dirty="0" smtClean="0"/>
              <a:t>Statutory Law*</a:t>
            </a:r>
          </a:p>
          <a:p>
            <a:pPr lvl="1">
              <a:defRPr/>
            </a:pPr>
            <a:r>
              <a:rPr lang="en-US" dirty="0" smtClean="0"/>
              <a:t>Sentencing guidelines*</a:t>
            </a:r>
          </a:p>
          <a:p>
            <a:pPr lvl="1">
              <a:defRPr/>
            </a:pPr>
            <a:r>
              <a:rPr lang="en-US" dirty="0" smtClean="0"/>
              <a:t>Court Procedures/Rules</a:t>
            </a:r>
          </a:p>
          <a:p>
            <a:pPr lvl="1">
              <a:defRPr/>
            </a:pPr>
            <a:r>
              <a:rPr lang="en-US" dirty="0" smtClean="0"/>
              <a:t>Code of Judicial Conduct</a:t>
            </a:r>
          </a:p>
          <a:p>
            <a:pPr marL="0" lvl="1">
              <a:buFont typeface="Georgia" panose="02040502050405020303" pitchFamily="18" charset="0"/>
              <a:buNone/>
              <a:defRPr/>
            </a:pPr>
            <a:r>
              <a:rPr lang="en-US" dirty="0" smtClean="0"/>
              <a:t>         </a:t>
            </a:r>
          </a:p>
          <a:p>
            <a:pPr>
              <a:buFont typeface="Georgia" panose="02040502050405020303" pitchFamily="18" charset="0"/>
              <a:buNone/>
              <a:defRPr/>
            </a:pPr>
            <a:r>
              <a:rPr lang="en-US" dirty="0" smtClean="0"/>
              <a:t> </a:t>
            </a:r>
          </a:p>
        </p:txBody>
      </p:sp>
      <p:pic>
        <p:nvPicPr>
          <p:cNvPr id="46084" name="Picture 4" descr="C:\Users\officedepot\AppData\Local\Microsoft\Windows\Temporary Internet Files\Content.IE5\QJXLJVDE\MC9000346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429000"/>
            <a:ext cx="28860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681976"/>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 Judge doesn’t do</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smtClean="0"/>
              <a:t>Judges are </a:t>
            </a:r>
            <a:r>
              <a:rPr lang="en-US" b="1" i="1" dirty="0" smtClean="0"/>
              <a:t>not</a:t>
            </a:r>
            <a:r>
              <a:rPr lang="en-US" dirty="0" smtClean="0"/>
              <a:t> law </a:t>
            </a:r>
            <a:r>
              <a:rPr lang="en-US" dirty="0"/>
              <a:t>enforcement </a:t>
            </a:r>
            <a:r>
              <a:rPr lang="en-US" dirty="0" smtClean="0"/>
              <a:t>officers (that would be the executive branch). </a:t>
            </a:r>
            <a:r>
              <a:rPr lang="en-US" dirty="0"/>
              <a:t>A judge is </a:t>
            </a:r>
            <a:r>
              <a:rPr lang="en-US" b="1" i="1" dirty="0"/>
              <a:t>not </a:t>
            </a:r>
            <a:r>
              <a:rPr lang="en-US" dirty="0"/>
              <a:t>a </a:t>
            </a:r>
            <a:r>
              <a:rPr lang="en-US" dirty="0" smtClean="0"/>
              <a:t>prosecutor (that would also be the executive branch). </a:t>
            </a:r>
            <a:r>
              <a:rPr lang="en-US" dirty="0"/>
              <a:t>Judges </a:t>
            </a:r>
            <a:r>
              <a:rPr lang="en-US" b="1" i="1" dirty="0"/>
              <a:t>don't</a:t>
            </a:r>
            <a:r>
              <a:rPr lang="en-US" dirty="0"/>
              <a:t> arrest people or try to prove them guilty.</a:t>
            </a:r>
          </a:p>
          <a:p>
            <a:endParaRPr lang="en-US" dirty="0"/>
          </a:p>
        </p:txBody>
      </p:sp>
    </p:spTree>
    <p:extLst>
      <p:ext uri="{BB962C8B-B14F-4D97-AF65-F5344CB8AC3E}">
        <p14:creationId xmlns:p14="http://schemas.microsoft.com/office/powerpoint/2010/main" val="8086462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enchmark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2_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4_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3_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5_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6_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Benchmarks2</Template>
  <TotalTime>1236</TotalTime>
  <Words>1518</Words>
  <Application>Microsoft Office PowerPoint</Application>
  <PresentationFormat>On-screen Show (4:3)</PresentationFormat>
  <Paragraphs>156</Paragraphs>
  <Slides>22</Slides>
  <Notes>15</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22</vt:i4>
      </vt:variant>
    </vt:vector>
  </HeadingPairs>
  <TitlesOfParts>
    <vt:vector size="39" baseType="lpstr">
      <vt:lpstr>Arial</vt:lpstr>
      <vt:lpstr>Calibri</vt:lpstr>
      <vt:lpstr>Copperplate Gothic Bold</vt:lpstr>
      <vt:lpstr>Georgia</vt:lpstr>
      <vt:lpstr>Lucida Grande</vt:lpstr>
      <vt:lpstr>Times New Roman</vt:lpstr>
      <vt:lpstr>Trebuchet MS</vt:lpstr>
      <vt:lpstr>Verdana</vt:lpstr>
      <vt:lpstr>Wingdings 2</vt:lpstr>
      <vt:lpstr>Benchmarks2</vt:lpstr>
      <vt:lpstr>Urban</vt:lpstr>
      <vt:lpstr>1_Urban</vt:lpstr>
      <vt:lpstr>2_Urban</vt:lpstr>
      <vt:lpstr>4_Urban</vt:lpstr>
      <vt:lpstr>3_Urban</vt:lpstr>
      <vt:lpstr>5_Urban</vt:lpstr>
      <vt:lpstr>6_Urban</vt:lpstr>
      <vt:lpstr>What Judges Do</vt:lpstr>
      <vt:lpstr>Three Branches of Government </vt:lpstr>
      <vt:lpstr>Judicial branch</vt:lpstr>
      <vt:lpstr>Two Court Systems </vt:lpstr>
      <vt:lpstr>Judicial Branch</vt:lpstr>
      <vt:lpstr>Types of Courts</vt:lpstr>
      <vt:lpstr>PowerPoint Presentation</vt:lpstr>
      <vt:lpstr>Judicial Decision-Making</vt:lpstr>
      <vt:lpstr>What a Judge doesn’t do</vt:lpstr>
      <vt:lpstr>Following the rules</vt:lpstr>
      <vt:lpstr>Facts and law</vt:lpstr>
      <vt:lpstr>Something to think about…</vt:lpstr>
      <vt:lpstr>How are judges different from other elected officials?</vt:lpstr>
      <vt:lpstr>The Role of Judges </vt:lpstr>
      <vt:lpstr>Prior to the American Revolution….</vt:lpstr>
      <vt:lpstr>How it all started…  </vt:lpstr>
      <vt:lpstr>Characteristics of Judges </vt:lpstr>
      <vt:lpstr>Characteristics of Judges What characteristics are most important to you?</vt:lpstr>
      <vt:lpstr>The Role of Juries</vt:lpstr>
      <vt:lpstr>Importance of jurors </vt:lpstr>
      <vt:lpstr>NC Constitution Article 1</vt:lpstr>
      <vt:lpstr>Judicial Review</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Judges Do</dc:title>
  <dc:creator>Erin Crowe Watson</dc:creator>
  <cp:lastModifiedBy>Annette Pitts</cp:lastModifiedBy>
  <cp:revision>23</cp:revision>
  <dcterms:created xsi:type="dcterms:W3CDTF">2015-06-04T17:43:17Z</dcterms:created>
  <dcterms:modified xsi:type="dcterms:W3CDTF">2015-06-10T12:55:21Z</dcterms:modified>
</cp:coreProperties>
</file>