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sldIdLst>
    <p:sldId id="260" r:id="rId6"/>
    <p:sldId id="281" r:id="rId7"/>
    <p:sldId id="314" r:id="rId8"/>
    <p:sldId id="1670" r:id="rId9"/>
    <p:sldId id="1668" r:id="rId10"/>
    <p:sldId id="1671" r:id="rId11"/>
    <p:sldId id="389" r:id="rId12"/>
    <p:sldId id="1672" r:id="rId13"/>
    <p:sldId id="1687" r:id="rId14"/>
    <p:sldId id="1673" r:id="rId15"/>
    <p:sldId id="1674" r:id="rId16"/>
    <p:sldId id="1675" r:id="rId17"/>
    <p:sldId id="1688" r:id="rId18"/>
    <p:sldId id="1678" r:id="rId19"/>
    <p:sldId id="1679" r:id="rId20"/>
    <p:sldId id="1680" r:id="rId21"/>
    <p:sldId id="1681" r:id="rId22"/>
    <p:sldId id="396" r:id="rId23"/>
    <p:sldId id="1682" r:id="rId24"/>
    <p:sldId id="1685" r:id="rId25"/>
    <p:sldId id="1683" r:id="rId26"/>
    <p:sldId id="400" r:id="rId27"/>
    <p:sldId id="1684" r:id="rId28"/>
    <p:sldId id="393" r:id="rId29"/>
    <p:sldId id="402" r:id="rId30"/>
    <p:sldId id="403" r:id="rId31"/>
    <p:sldId id="398" r:id="rId32"/>
    <p:sldId id="1686" r:id="rId33"/>
    <p:sldId id="1664" r:id="rId34"/>
    <p:sldId id="1667" r:id="rId35"/>
    <p:sldId id="1669" r:id="rId36"/>
    <p:sldId id="1661" r:id="rId37"/>
    <p:sldId id="1662" r:id="rId38"/>
    <p:sldId id="390" r:id="rId39"/>
    <p:sldId id="391" r:id="rId40"/>
    <p:sldId id="1659"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2D8B15-6B6F-7BDC-BCD9-2C7593023B20}" name="Laura Rowe" initials="LR" userId="S::Laura.Rowe@nctreasurer.com::f13ffc4b-0f3a-45b8-8665-4521aa797311" providerId="AD"/>
  <p188:author id="{E32E428A-74C3-755A-B90F-F7E5A4FF2B96}" name="James Burke" initials="JB" userId="S::James.Burke@nctreasurer.com::23bc1d86-69d6-4788-a06e-f8f0da13bab1" providerId="AD"/>
  <p188:author id="{7CB64EE2-D5A5-5A14-E502-910DABAD4E83}" name="Luke Henkhaus" initials="LH" userId="S::Luke.Henkhaus@nctreasurer.com::190d3b2c-4698-4879-9d1c-16e0bc2298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73"/>
    <a:srgbClr val="00247D"/>
    <a:srgbClr val="FFFFFF"/>
    <a:srgbClr val="FFFF66"/>
    <a:srgbClr val="003767"/>
    <a:srgbClr val="507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78" d="100"/>
          <a:sy n="78" d="100"/>
        </p:scale>
        <p:origin x="850" y="6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1" d="100"/>
          <a:sy n="61" d="100"/>
        </p:scale>
        <p:origin x="321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4F6F34E4-FA30-4A03-8067-36CF9987575F}" type="datetimeFigureOut">
              <a:rPr lang="en-US" smtClean="0"/>
              <a:t>5/13/2026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C5BF0052-149D-4C2D-9738-B342BE704D3A}" type="slidenum">
              <a:rPr lang="en-US" smtClean="0"/>
              <a:t>‹#›</a:t>
            </a:fld>
            <a:endParaRPr lang="en-US" dirty="0"/>
          </a:p>
        </p:txBody>
      </p:sp>
    </p:spTree>
    <p:extLst>
      <p:ext uri="{BB962C8B-B14F-4D97-AF65-F5344CB8AC3E}">
        <p14:creationId xmlns:p14="http://schemas.microsoft.com/office/powerpoint/2010/main" val="209372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mncpa.org/resources/publications/footnote/december-2021-january-2022/the-status-of-sas-134,-135,-136-and-beyond/"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F0052-149D-4C2D-9738-B342BE704D3A}" type="slidenum">
              <a:rPr lang="en-US" smtClean="0"/>
              <a:t>1</a:t>
            </a:fld>
            <a:endParaRPr lang="en-US" dirty="0"/>
          </a:p>
        </p:txBody>
      </p:sp>
    </p:spTree>
    <p:extLst>
      <p:ext uri="{BB962C8B-B14F-4D97-AF65-F5344CB8AC3E}">
        <p14:creationId xmlns:p14="http://schemas.microsoft.com/office/powerpoint/2010/main" val="358917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F48C2-E1A3-2ACF-2EBC-40CA1E3E9B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5CC711-3615-3A97-859D-FB72D40C91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B2071-2DBB-397A-C061-6366FBCE1523}"/>
              </a:ext>
            </a:extLst>
          </p:cNvPr>
          <p:cNvSpPr>
            <a:spLocks noGrp="1"/>
          </p:cNvSpPr>
          <p:nvPr>
            <p:ph type="body" idx="1"/>
          </p:nvPr>
        </p:nvSpPr>
        <p:spPr>
          <a:xfrm>
            <a:off x="347241" y="4473891"/>
            <a:ext cx="6180881" cy="4484913"/>
          </a:xfrm>
        </p:spPr>
        <p:txBody>
          <a:bodyPr/>
          <a:lstStyle/>
          <a:p>
            <a:r>
              <a:rPr lang="en-US" dirty="0"/>
              <a:t>Next I would like to go over parts of the Independent Auditor’s Report.  The compliance reviewers review this report very carefully.  </a:t>
            </a:r>
          </a:p>
          <a:p>
            <a:endParaRPr lang="en-US" dirty="0"/>
          </a:p>
          <a:p>
            <a:r>
              <a:rPr lang="en-US" dirty="0"/>
              <a:t>As you should know, just like the FAC, we require the entire audit which includes the financials and the compliance section to be issued under one cover.  The supplemental reports can be issued separately such as Governance Letter or management letters.</a:t>
            </a:r>
          </a:p>
          <a:p>
            <a:endParaRPr lang="en-US" dirty="0"/>
          </a:p>
          <a:p>
            <a:r>
              <a:rPr lang="en-US" dirty="0"/>
              <a:t>If the compliance audit was completed subsequently to a date that the financials were completed and this is noted on the respective reports, the auditor’s in-relation-to opinion on the SEFSA must be properly dated.</a:t>
            </a:r>
          </a:p>
          <a:p>
            <a:endParaRPr lang="en-US" dirty="0"/>
          </a:p>
          <a:p>
            <a:r>
              <a:rPr lang="en-US" dirty="0"/>
              <a:t>Since the SEFSA is part of the compliance section, the in-relation-to opinion should tie to the compliance reports.</a:t>
            </a:r>
          </a:p>
          <a:p>
            <a:endParaRPr lang="en-US" dirty="0"/>
          </a:p>
          <a:p>
            <a:r>
              <a:rPr lang="en-US" dirty="0"/>
              <a:t>This will require either a dual dated auditor’s opinion, if the in-relation-to opinion is included in the SI section.  This is the preferred way.</a:t>
            </a:r>
          </a:p>
          <a:p>
            <a:endParaRPr lang="en-US" dirty="0"/>
          </a:p>
          <a:p>
            <a:r>
              <a:rPr lang="en-US" dirty="0"/>
              <a:t>The in-relation-to opinion may be included in the federal and State single audit reports or in a individual report issued separate from the opinion and compliance reports.</a:t>
            </a:r>
          </a:p>
          <a:p>
            <a:endParaRPr lang="en-US" dirty="0"/>
          </a:p>
          <a:p>
            <a:r>
              <a:rPr lang="en-US" dirty="0"/>
              <a:t>   </a:t>
            </a:r>
          </a:p>
        </p:txBody>
      </p:sp>
      <p:sp>
        <p:nvSpPr>
          <p:cNvPr id="4" name="Slide Number Placeholder 3">
            <a:extLst>
              <a:ext uri="{FF2B5EF4-FFF2-40B4-BE49-F238E27FC236}">
                <a16:creationId xmlns:a16="http://schemas.microsoft.com/office/drawing/2014/main" id="{2532C8F7-21FD-1DCE-36B2-848AA997402C}"/>
              </a:ext>
            </a:extLst>
          </p:cNvPr>
          <p:cNvSpPr>
            <a:spLocks noGrp="1"/>
          </p:cNvSpPr>
          <p:nvPr>
            <p:ph type="sldNum" sz="quarter" idx="5"/>
          </p:nvPr>
        </p:nvSpPr>
        <p:spPr/>
        <p:txBody>
          <a:bodyPr/>
          <a:lstStyle/>
          <a:p>
            <a:fld id="{C5BF0052-149D-4C2D-9738-B342BE704D3A}" type="slidenum">
              <a:rPr lang="en-US" smtClean="0"/>
              <a:t>10</a:t>
            </a:fld>
            <a:endParaRPr lang="en-US" dirty="0"/>
          </a:p>
        </p:txBody>
      </p:sp>
    </p:spTree>
    <p:extLst>
      <p:ext uri="{BB962C8B-B14F-4D97-AF65-F5344CB8AC3E}">
        <p14:creationId xmlns:p14="http://schemas.microsoft.com/office/powerpoint/2010/main" val="1046264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540E2-75A9-7A36-1AE4-DCD6E3F429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9B816-E2D4-8F12-5D6D-1E1827FDBA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18B83C-BD91-BF34-3198-7F0E0E4E8DD1}"/>
              </a:ext>
            </a:extLst>
          </p:cNvPr>
          <p:cNvSpPr>
            <a:spLocks noGrp="1"/>
          </p:cNvSpPr>
          <p:nvPr>
            <p:ph type="body" idx="1"/>
          </p:nvPr>
        </p:nvSpPr>
        <p:spPr>
          <a:xfrm>
            <a:off x="701040" y="4473892"/>
            <a:ext cx="5608320" cy="4508062"/>
          </a:xfrm>
        </p:spPr>
        <p:txBody>
          <a:bodyPr/>
          <a:lstStyle/>
          <a:p>
            <a:r>
              <a:rPr lang="en-US" dirty="0"/>
              <a:t>Opinion units – we use to check OU carefully when GASB 34 was first issued.  There was some confusion and often misidentifying and misreporting.</a:t>
            </a:r>
          </a:p>
          <a:p>
            <a:endParaRPr lang="en-US" dirty="0"/>
          </a:p>
          <a:p>
            <a:r>
              <a:rPr lang="en-US" dirty="0"/>
              <a:t>This is not a problem currently, even though some audit may not properly report certain Ous.</a:t>
            </a:r>
          </a:p>
          <a:p>
            <a:endParaRPr lang="en-US" dirty="0"/>
          </a:p>
          <a:p>
            <a:r>
              <a:rPr lang="en-US" dirty="0"/>
              <a:t>We check to see if the OU tie to the report.</a:t>
            </a:r>
          </a:p>
          <a:p>
            <a:endParaRPr lang="en-US" dirty="0"/>
          </a:p>
          <a:p>
            <a:r>
              <a:rPr lang="en-US" dirty="0"/>
              <a:t>If  another audit firm performed the audit of a OU, such as a DPCU, such as a Hospital or ABC Board.  This should be clearly noted in the auditor’s opinion.  </a:t>
            </a:r>
          </a:p>
          <a:p>
            <a:endParaRPr lang="en-US" dirty="0"/>
          </a:p>
          <a:p>
            <a:r>
              <a:rPr lang="en-US" dirty="0"/>
              <a:t>If the OU was audited under a difference set of audit standards from the primary, this should be noted.  Ex. An ABC Board was not preformed under YB standards.</a:t>
            </a:r>
          </a:p>
          <a:p>
            <a:endParaRPr lang="en-US" dirty="0"/>
          </a:p>
          <a:p>
            <a:r>
              <a:rPr lang="en-US" dirty="0"/>
              <a:t>Several years ago, OSA contacted and asked why we were allowing audits not to include the percentage of an opinion unit in the opinion as required by samples issued by AICPA.  We check this pretty carefully.</a:t>
            </a:r>
          </a:p>
          <a:p>
            <a:endParaRPr lang="en-US" dirty="0"/>
          </a:p>
          <a:p>
            <a:r>
              <a:rPr lang="en-US" dirty="0"/>
              <a:t>DPU may not have an unmodified opinion.</a:t>
            </a:r>
          </a:p>
          <a:p>
            <a:endParaRPr lang="en-US" dirty="0"/>
          </a:p>
          <a:p>
            <a:r>
              <a:rPr lang="en-US" dirty="0"/>
              <a:t>If the auditor plans to issue a report that includes a OU not having a modified opinion, the audit firm should inform our office.</a:t>
            </a:r>
          </a:p>
          <a:p>
            <a:endParaRPr lang="en-US" dirty="0"/>
          </a:p>
          <a:p>
            <a:r>
              <a:rPr lang="en-US" dirty="0"/>
              <a:t>AICPA has samples on how to report this.  We do not include samples.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0058C5C-18F7-A256-351C-F50EA2BCF6C5}"/>
              </a:ext>
            </a:extLst>
          </p:cNvPr>
          <p:cNvSpPr>
            <a:spLocks noGrp="1"/>
          </p:cNvSpPr>
          <p:nvPr>
            <p:ph type="sldNum" sz="quarter" idx="5"/>
          </p:nvPr>
        </p:nvSpPr>
        <p:spPr/>
        <p:txBody>
          <a:bodyPr/>
          <a:lstStyle/>
          <a:p>
            <a:fld id="{C5BF0052-149D-4C2D-9738-B342BE704D3A}" type="slidenum">
              <a:rPr lang="en-US" smtClean="0"/>
              <a:t>11</a:t>
            </a:fld>
            <a:endParaRPr lang="en-US" dirty="0"/>
          </a:p>
        </p:txBody>
      </p:sp>
    </p:spTree>
    <p:extLst>
      <p:ext uri="{BB962C8B-B14F-4D97-AF65-F5344CB8AC3E}">
        <p14:creationId xmlns:p14="http://schemas.microsoft.com/office/powerpoint/2010/main" val="2499934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5AADA-B237-6E91-0DE0-3FC921425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11B63-545D-192E-8DC0-14E75C02DB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D0FA1-3380-EA77-1358-2FA6BD0307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B445D8-FC18-3CE0-C3FC-C9B6EE5664C2}"/>
              </a:ext>
            </a:extLst>
          </p:cNvPr>
          <p:cNvSpPr>
            <a:spLocks noGrp="1"/>
          </p:cNvSpPr>
          <p:nvPr>
            <p:ph type="sldNum" sz="quarter" idx="5"/>
          </p:nvPr>
        </p:nvSpPr>
        <p:spPr/>
        <p:txBody>
          <a:bodyPr/>
          <a:lstStyle/>
          <a:p>
            <a:fld id="{C5BF0052-149D-4C2D-9738-B342BE704D3A}" type="slidenum">
              <a:rPr lang="en-US" smtClean="0"/>
              <a:t>12</a:t>
            </a:fld>
            <a:endParaRPr lang="en-US" dirty="0"/>
          </a:p>
        </p:txBody>
      </p:sp>
    </p:spTree>
    <p:extLst>
      <p:ext uri="{BB962C8B-B14F-4D97-AF65-F5344CB8AC3E}">
        <p14:creationId xmlns:p14="http://schemas.microsoft.com/office/powerpoint/2010/main" val="4124349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F9F73-21A2-74FA-78C6-95D309AE9C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17BAB4-2A0A-3812-15FD-95F1B271CE96}"/>
              </a:ext>
            </a:extLst>
          </p:cNvPr>
          <p:cNvSpPr>
            <a:spLocks noGrp="1" noRot="1" noChangeAspect="1"/>
          </p:cNvSpPr>
          <p:nvPr>
            <p:ph type="sldImg"/>
          </p:nvPr>
        </p:nvSpPr>
        <p:spPr>
          <a:xfrm>
            <a:off x="717550" y="1174750"/>
            <a:ext cx="5575300" cy="3136900"/>
          </a:xfrm>
        </p:spPr>
      </p:sp>
      <p:sp>
        <p:nvSpPr>
          <p:cNvPr id="3" name="Notes Placeholder 2">
            <a:extLst>
              <a:ext uri="{FF2B5EF4-FFF2-40B4-BE49-F238E27FC236}">
                <a16:creationId xmlns:a16="http://schemas.microsoft.com/office/drawing/2014/main" id="{E322395A-D7F5-8705-2211-F50A69D9FF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E174FB9-CDF1-ED0D-545E-405A95395789}"/>
              </a:ext>
            </a:extLst>
          </p:cNvPr>
          <p:cNvSpPr>
            <a:spLocks noGrp="1"/>
          </p:cNvSpPr>
          <p:nvPr>
            <p:ph type="sldNum" sz="quarter" idx="5"/>
          </p:nvPr>
        </p:nvSpPr>
        <p:spPr/>
        <p:txBody>
          <a:bodyPr/>
          <a:lstStyle/>
          <a:p>
            <a:fld id="{C5BF0052-149D-4C2D-9738-B342BE704D3A}" type="slidenum">
              <a:rPr lang="en-US" smtClean="0"/>
              <a:t>13</a:t>
            </a:fld>
            <a:endParaRPr lang="en-US" dirty="0"/>
          </a:p>
        </p:txBody>
      </p:sp>
    </p:spTree>
    <p:extLst>
      <p:ext uri="{BB962C8B-B14F-4D97-AF65-F5344CB8AC3E}">
        <p14:creationId xmlns:p14="http://schemas.microsoft.com/office/powerpoint/2010/main" val="2222979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6DC6A-5BC9-98F9-B814-0043DA1D7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AAAF70-88FC-F4A7-288E-32313D9D2660}"/>
              </a:ext>
            </a:extLst>
          </p:cNvPr>
          <p:cNvSpPr>
            <a:spLocks noGrp="1" noRot="1" noChangeAspect="1"/>
          </p:cNvSpPr>
          <p:nvPr>
            <p:ph type="sldImg"/>
          </p:nvPr>
        </p:nvSpPr>
        <p:spPr>
          <a:xfrm>
            <a:off x="744538" y="1177925"/>
            <a:ext cx="5521325" cy="3105150"/>
          </a:xfrm>
        </p:spPr>
      </p:sp>
      <p:sp>
        <p:nvSpPr>
          <p:cNvPr id="3" name="Notes Placeholder 2">
            <a:extLst>
              <a:ext uri="{FF2B5EF4-FFF2-40B4-BE49-F238E27FC236}">
                <a16:creationId xmlns:a16="http://schemas.microsoft.com/office/drawing/2014/main" id="{8FB62393-52CE-E393-0D55-54F776E48493}"/>
              </a:ext>
            </a:extLst>
          </p:cNvPr>
          <p:cNvSpPr>
            <a:spLocks noGrp="1"/>
          </p:cNvSpPr>
          <p:nvPr>
            <p:ph type="body" idx="1"/>
          </p:nvPr>
        </p:nvSpPr>
        <p:spPr>
          <a:xfrm>
            <a:off x="701040" y="4473891"/>
            <a:ext cx="5608320" cy="4118963"/>
          </a:xfrm>
        </p:spPr>
        <p:txBody>
          <a:bodyPr/>
          <a:lstStyle/>
          <a:p>
            <a:pPr marL="171450" indent="-171450">
              <a:spcBef>
                <a:spcPts val="300"/>
              </a:spcBef>
              <a:spcAft>
                <a:spcPts val="300"/>
              </a:spcAft>
              <a:buFont typeface="Wingdings" panose="05000000000000000000" pitchFamily="2" charset="2"/>
              <a:buChar char="Ø"/>
            </a:pPr>
            <a:r>
              <a:rPr lang="en-US" dirty="0"/>
              <a:t>The auditee is required to prepare two documents for the audit firm engaged to perform an audit.  The auditor needs to communicate this requirement to the unit prior to beginning the audit engagement.</a:t>
            </a:r>
          </a:p>
          <a:p>
            <a:pPr marL="171450" indent="-171450">
              <a:spcBef>
                <a:spcPts val="300"/>
              </a:spcBef>
              <a:spcAft>
                <a:spcPts val="300"/>
              </a:spcAft>
              <a:buFont typeface="Wingdings" panose="05000000000000000000" pitchFamily="2" charset="2"/>
              <a:buChar char="Ø"/>
            </a:pPr>
            <a:r>
              <a:rPr lang="en-US" dirty="0"/>
              <a:t>In my opinion, one should be available at the beginning of the audit, “Summary Schedule of Prior Year Audit Findings” which report on the status of all audit findings included in the prior year’s audit.  The unit is to report on all findings, whether the efforts made by the unit corrected the finding, only partially corrected the finding, or the unit has not corrected the finding.  This includes Yellow Book findings.  Using the SSPYAF, the auditor will verify the schedule. </a:t>
            </a:r>
          </a:p>
          <a:p>
            <a:pPr marL="171450" indent="-171450">
              <a:spcBef>
                <a:spcPts val="300"/>
              </a:spcBef>
              <a:spcAft>
                <a:spcPts val="300"/>
              </a:spcAft>
              <a:buFont typeface="Wingdings" panose="05000000000000000000" pitchFamily="2" charset="2"/>
              <a:buChar char="Ø"/>
            </a:pPr>
            <a:r>
              <a:rPr lang="en-US" dirty="0"/>
              <a:t>The unit should be making an effort to correct the finding reported in the prior year’s audit, whether it is budget violations, surety bonding issues, reconciliation of accounts, or programmatic findings.  It is recommended that they use what is stated in the CAP for the finding or the FPIC, which should be the same, for corrective action.  </a:t>
            </a:r>
          </a:p>
          <a:p>
            <a:pPr marL="171450" indent="-171450">
              <a:spcBef>
                <a:spcPts val="300"/>
              </a:spcBef>
              <a:spcAft>
                <a:spcPts val="300"/>
              </a:spcAft>
              <a:buFont typeface="Wingdings" panose="05000000000000000000" pitchFamily="2" charset="2"/>
              <a:buChar char="Ø"/>
            </a:pPr>
            <a:r>
              <a:rPr lang="en-US" dirty="0"/>
              <a:t>The status of the efforts should be reported on the SSPYAF.</a:t>
            </a:r>
          </a:p>
          <a:p>
            <a:pPr marL="171450" indent="-171450">
              <a:spcBef>
                <a:spcPts val="300"/>
              </a:spcBef>
              <a:spcAft>
                <a:spcPts val="300"/>
              </a:spcAft>
              <a:buFont typeface="Wingdings" panose="05000000000000000000" pitchFamily="2" charset="2"/>
              <a:buChar char="Ø"/>
            </a:pPr>
            <a:r>
              <a:rPr lang="en-US" dirty="0"/>
              <a:t>The Summary Schedule should state either “corrected or corrective action was taken” if corrected.  If the finding was not corrected or partially corrected, the SSPYAF must describe the reason for the finding’s recurrence and planned CA.</a:t>
            </a:r>
          </a:p>
          <a:p>
            <a:pPr marL="171450" indent="-171450">
              <a:spcBef>
                <a:spcPts val="300"/>
              </a:spcBef>
              <a:spcAft>
                <a:spcPts val="300"/>
              </a:spcAft>
              <a:buFont typeface="Wingdings" panose="05000000000000000000" pitchFamily="2" charset="2"/>
              <a:buChar char="Ø"/>
            </a:pPr>
            <a:r>
              <a:rPr lang="en-US" dirty="0"/>
              <a:t>If there are no prior audit findings, the Summary Schedule of Prior Audit Findings is not required. </a:t>
            </a:r>
          </a:p>
          <a:p>
            <a:endParaRPr lang="en-US" dirty="0"/>
          </a:p>
        </p:txBody>
      </p:sp>
      <p:sp>
        <p:nvSpPr>
          <p:cNvPr id="4" name="Slide Number Placeholder 3">
            <a:extLst>
              <a:ext uri="{FF2B5EF4-FFF2-40B4-BE49-F238E27FC236}">
                <a16:creationId xmlns:a16="http://schemas.microsoft.com/office/drawing/2014/main" id="{6E715749-DFD6-A7FD-A32A-5DF1775F28E7}"/>
              </a:ext>
            </a:extLst>
          </p:cNvPr>
          <p:cNvSpPr>
            <a:spLocks noGrp="1"/>
          </p:cNvSpPr>
          <p:nvPr>
            <p:ph type="sldNum" sz="quarter" idx="5"/>
          </p:nvPr>
        </p:nvSpPr>
        <p:spPr/>
        <p:txBody>
          <a:bodyPr/>
          <a:lstStyle/>
          <a:p>
            <a:fld id="{C5BF0052-149D-4C2D-9738-B342BE704D3A}" type="slidenum">
              <a:rPr lang="en-US" smtClean="0"/>
              <a:t>14</a:t>
            </a:fld>
            <a:endParaRPr lang="en-US" dirty="0"/>
          </a:p>
        </p:txBody>
      </p:sp>
    </p:spTree>
    <p:extLst>
      <p:ext uri="{BB962C8B-B14F-4D97-AF65-F5344CB8AC3E}">
        <p14:creationId xmlns:p14="http://schemas.microsoft.com/office/powerpoint/2010/main" val="2508410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4D9CD-80C6-26C8-BAEA-62C56C85E8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8DAC7-5DFF-1FE6-1841-8315A3960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89FF62-8D5A-7293-5359-32AC211DCB6D}"/>
              </a:ext>
            </a:extLst>
          </p:cNvPr>
          <p:cNvSpPr>
            <a:spLocks noGrp="1"/>
          </p:cNvSpPr>
          <p:nvPr>
            <p:ph type="body" idx="1"/>
          </p:nvPr>
        </p:nvSpPr>
        <p:spPr>
          <a:xfrm>
            <a:off x="701040" y="4473892"/>
            <a:ext cx="5608320" cy="4670108"/>
          </a:xfrm>
        </p:spPr>
        <p:txBody>
          <a:bodyPr/>
          <a:lstStyle/>
          <a:p>
            <a:r>
              <a:rPr lang="en-US" dirty="0"/>
              <a:t>The auditor must follow-up on the PYAF and performed procedures to assess the reasonableness of the SSPYAF prepared by the auditee.</a:t>
            </a:r>
          </a:p>
          <a:p>
            <a:endParaRPr lang="en-US" dirty="0"/>
          </a:p>
          <a:p>
            <a:r>
              <a:rPr lang="en-US" dirty="0"/>
              <a:t>If an subsequent audit firm believes a prior year finding was not warranted (materiality), this needs to be addressed.  Discussed with the prior year audit firm.</a:t>
            </a:r>
          </a:p>
          <a:p>
            <a:endParaRPr lang="en-US" dirty="0"/>
          </a:p>
          <a:p>
            <a:r>
              <a:rPr lang="en-US" dirty="0"/>
              <a:t>In the auditor’s opinion, if a partially corrected finding is not at the level of a finding, this needs to be discussed with the unit.  They potentially can revise the SSPYAF if there is an agreement.</a:t>
            </a:r>
          </a:p>
          <a:p>
            <a:endParaRPr lang="en-US" dirty="0"/>
          </a:p>
          <a:p>
            <a:r>
              <a:rPr lang="en-US" dirty="0"/>
              <a:t>All the PYAF needs procedures performed to determine if the status of findings.  This includes all findings regardless of whether a PAF related to a major program in the current year.</a:t>
            </a:r>
          </a:p>
          <a:p>
            <a:endParaRPr lang="en-US" dirty="0"/>
          </a:p>
          <a:p>
            <a:r>
              <a:rPr lang="en-US" dirty="0"/>
              <a:t>During our audit reviews we do not spend a great deal of time on the SSPYAF, however we see if prior audit findings are addressed.  It appears the unit is not spending time required on this schedule. </a:t>
            </a:r>
          </a:p>
          <a:p>
            <a:endParaRPr lang="en-US" dirty="0"/>
          </a:p>
          <a:p>
            <a:r>
              <a:rPr lang="en-US" dirty="0"/>
              <a:t>If necessary, the partially or not corrected findings must be repeat finding.</a:t>
            </a:r>
          </a:p>
          <a:p>
            <a:endParaRPr lang="en-US" dirty="0"/>
          </a:p>
        </p:txBody>
      </p:sp>
      <p:sp>
        <p:nvSpPr>
          <p:cNvPr id="4" name="Slide Number Placeholder 3">
            <a:extLst>
              <a:ext uri="{FF2B5EF4-FFF2-40B4-BE49-F238E27FC236}">
                <a16:creationId xmlns:a16="http://schemas.microsoft.com/office/drawing/2014/main" id="{696AF43D-3093-D813-D55B-5AE5C3E6710D}"/>
              </a:ext>
            </a:extLst>
          </p:cNvPr>
          <p:cNvSpPr>
            <a:spLocks noGrp="1"/>
          </p:cNvSpPr>
          <p:nvPr>
            <p:ph type="sldNum" sz="quarter" idx="5"/>
          </p:nvPr>
        </p:nvSpPr>
        <p:spPr/>
        <p:txBody>
          <a:bodyPr/>
          <a:lstStyle/>
          <a:p>
            <a:fld id="{C5BF0052-149D-4C2D-9738-B342BE704D3A}" type="slidenum">
              <a:rPr lang="en-US" smtClean="0"/>
              <a:t>15</a:t>
            </a:fld>
            <a:endParaRPr lang="en-US" dirty="0"/>
          </a:p>
        </p:txBody>
      </p:sp>
    </p:spTree>
    <p:extLst>
      <p:ext uri="{BB962C8B-B14F-4D97-AF65-F5344CB8AC3E}">
        <p14:creationId xmlns:p14="http://schemas.microsoft.com/office/powerpoint/2010/main" val="345337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403C4-6748-0A1E-9FAA-7E728DDA1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D1C8A2-8C68-B114-D11E-9F2FBB43B5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551D4B-8E94-46BE-6C65-C14A2E98B379}"/>
              </a:ext>
            </a:extLst>
          </p:cNvPr>
          <p:cNvSpPr>
            <a:spLocks noGrp="1"/>
          </p:cNvSpPr>
          <p:nvPr>
            <p:ph type="body" idx="1"/>
          </p:nvPr>
        </p:nvSpPr>
        <p:spPr>
          <a:xfrm>
            <a:off x="701040" y="4473892"/>
            <a:ext cx="5608320" cy="3968650"/>
          </a:xfrm>
        </p:spPr>
        <p:txBody>
          <a:bodyPr/>
          <a:lstStyle/>
          <a:p>
            <a:r>
              <a:rPr lang="en-US" dirty="0"/>
              <a:t>The second document that the auditee is responsible for is the CAP.  This can be obtained later in the audit process, probably close to the end once the unit has been informed on the findings and have time to create a CAP.  An auditor may should make a recommendation on correcting the finding that the unit may use to create a CAP.</a:t>
            </a:r>
          </a:p>
          <a:p>
            <a:endParaRPr lang="en-US" dirty="0"/>
          </a:p>
          <a:p>
            <a:r>
              <a:rPr lang="en-US" dirty="0"/>
              <a:t>The federal document 2 CFR FAQ issued by the Council on Federal Financial Assistance (COFFA), states the auditee must prepare both the SSPYAF and CAP.  The auditee cannot have the auditor to prepare these documents or due to the auditor’s independence.</a:t>
            </a:r>
          </a:p>
          <a:p>
            <a:endParaRPr lang="en-US" dirty="0"/>
          </a:p>
          <a:p>
            <a:r>
              <a:rPr lang="en-US" dirty="0"/>
              <a:t>If there is a finding in the prior year that was not corrected, the unit should possibly change or modify the CAP.  </a:t>
            </a:r>
          </a:p>
          <a:p>
            <a:endParaRPr lang="en-US" dirty="0"/>
          </a:p>
          <a:p>
            <a:r>
              <a:rPr lang="en-US" dirty="0"/>
              <a:t>Consider the cause</a:t>
            </a:r>
          </a:p>
          <a:p>
            <a:endParaRPr lang="en-US" dirty="0"/>
          </a:p>
          <a:p>
            <a:r>
              <a:rPr lang="en-US" dirty="0"/>
              <a:t>The CAP should be on letterhead.  SSPYAF can be on letterhead.  </a:t>
            </a:r>
          </a:p>
          <a:p>
            <a:endParaRPr lang="en-US" dirty="0"/>
          </a:p>
          <a:p>
            <a:r>
              <a:rPr lang="en-US" dirty="0"/>
              <a:t>Issues with the CAP is similar from previous years, other units, and anticipated completion dates.  </a:t>
            </a:r>
          </a:p>
          <a:p>
            <a:endParaRPr lang="en-US" dirty="0"/>
          </a:p>
        </p:txBody>
      </p:sp>
      <p:sp>
        <p:nvSpPr>
          <p:cNvPr id="4" name="Slide Number Placeholder 3">
            <a:extLst>
              <a:ext uri="{FF2B5EF4-FFF2-40B4-BE49-F238E27FC236}">
                <a16:creationId xmlns:a16="http://schemas.microsoft.com/office/drawing/2014/main" id="{792F0AAE-23C1-EA41-53B2-DBA9AF033AA3}"/>
              </a:ext>
            </a:extLst>
          </p:cNvPr>
          <p:cNvSpPr>
            <a:spLocks noGrp="1"/>
          </p:cNvSpPr>
          <p:nvPr>
            <p:ph type="sldNum" sz="quarter" idx="5"/>
          </p:nvPr>
        </p:nvSpPr>
        <p:spPr/>
        <p:txBody>
          <a:bodyPr/>
          <a:lstStyle/>
          <a:p>
            <a:fld id="{C5BF0052-149D-4C2D-9738-B342BE704D3A}" type="slidenum">
              <a:rPr lang="en-US" smtClean="0"/>
              <a:t>16</a:t>
            </a:fld>
            <a:endParaRPr lang="en-US" dirty="0"/>
          </a:p>
        </p:txBody>
      </p:sp>
    </p:spTree>
    <p:extLst>
      <p:ext uri="{BB962C8B-B14F-4D97-AF65-F5344CB8AC3E}">
        <p14:creationId xmlns:p14="http://schemas.microsoft.com/office/powerpoint/2010/main" val="3078858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8EA01-1DBD-2F93-4004-47A3152C25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F92B87-3775-1720-A44E-A4721FC83E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1ECDB3-D2EF-0F15-186B-D70CB6ACF2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9768A7-5480-69CA-9D9E-DE6349507F9B}"/>
              </a:ext>
            </a:extLst>
          </p:cNvPr>
          <p:cNvSpPr>
            <a:spLocks noGrp="1"/>
          </p:cNvSpPr>
          <p:nvPr>
            <p:ph type="sldNum" sz="quarter" idx="5"/>
          </p:nvPr>
        </p:nvSpPr>
        <p:spPr/>
        <p:txBody>
          <a:bodyPr/>
          <a:lstStyle/>
          <a:p>
            <a:fld id="{C5BF0052-149D-4C2D-9738-B342BE704D3A}" type="slidenum">
              <a:rPr lang="en-US" smtClean="0"/>
              <a:t>17</a:t>
            </a:fld>
            <a:endParaRPr lang="en-US" dirty="0"/>
          </a:p>
        </p:txBody>
      </p:sp>
    </p:spTree>
    <p:extLst>
      <p:ext uri="{BB962C8B-B14F-4D97-AF65-F5344CB8AC3E}">
        <p14:creationId xmlns:p14="http://schemas.microsoft.com/office/powerpoint/2010/main" val="1483199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6"/>
          </a:xfrm>
        </p:spPr>
        <p:txBody>
          <a:bodyPr/>
          <a:lstStyle/>
          <a:p>
            <a:r>
              <a:rPr lang="en-US" dirty="0"/>
              <a:t>The CPF recommended by GAAP are discussed in GASB No. 54 and are reported in the governmental funds and on a modified accrual basis of accounting.  These CPF are usually for projects not related to water, sewer, stormwater, or other enterprise funds that are reported under full accrual basis.</a:t>
            </a:r>
          </a:p>
          <a:p>
            <a:endParaRPr lang="en-US" dirty="0"/>
          </a:p>
          <a:p>
            <a:r>
              <a:rPr lang="en-US" dirty="0"/>
              <a:t>Read first and second bullet…</a:t>
            </a:r>
          </a:p>
          <a:p>
            <a:endParaRPr lang="en-US" dirty="0"/>
          </a:p>
          <a:p>
            <a:r>
              <a:rPr lang="en-US" dirty="0"/>
              <a:t>We occasionally see the budget comparison info for an enterprise fund showing the expenditures for a project as capital outlay.  A detailed multi-year CPF is not presented.  There should be more detail and transparent reporting of the project in the audit report. </a:t>
            </a:r>
          </a:p>
          <a:p>
            <a:endParaRPr lang="en-US" dirty="0"/>
          </a:p>
          <a:p>
            <a:r>
              <a:rPr lang="en-US" dirty="0"/>
              <a:t>Usually an enterprise capital project fund is a </a:t>
            </a:r>
            <a:r>
              <a:rPr lang="en-US" dirty="0" err="1"/>
              <a:t>subfund</a:t>
            </a:r>
            <a:r>
              <a:rPr lang="en-US" dirty="0"/>
              <a:t> of the operating fund and is reported on a budgetary basis in the combining statements as SI.  </a:t>
            </a:r>
          </a:p>
          <a:p>
            <a:endParaRPr lang="en-US" dirty="0"/>
          </a:p>
          <a:p>
            <a:r>
              <a:rPr lang="en-US" dirty="0"/>
              <a:t>When presented in the basic financial statement of the audit, the enterprise fund will report the current year revenues and expenditures and the capital project </a:t>
            </a:r>
            <a:r>
              <a:rPr lang="en-US" dirty="0" err="1"/>
              <a:t>subfund</a:t>
            </a:r>
            <a:r>
              <a:rPr lang="en-US" dirty="0"/>
              <a:t> will be reported with the enterprise fund.</a:t>
            </a:r>
          </a:p>
          <a:p>
            <a:endParaRPr lang="en-US" dirty="0"/>
          </a:p>
          <a:p>
            <a:r>
              <a:rPr lang="en-US" dirty="0"/>
              <a:t>State agencies review the CPF in the audit and identify their grants.</a:t>
            </a:r>
          </a:p>
          <a:p>
            <a:endParaRPr lang="en-US" dirty="0"/>
          </a:p>
          <a:p>
            <a:r>
              <a:rPr lang="en-US" dirty="0"/>
              <a:t>DEQ grants and loans are required to be reported on CPFs.</a:t>
            </a:r>
          </a:p>
          <a:p>
            <a:endParaRPr lang="en-US" dirty="0"/>
          </a:p>
        </p:txBody>
      </p:sp>
      <p:sp>
        <p:nvSpPr>
          <p:cNvPr id="4" name="Slide Number Placeholder 3"/>
          <p:cNvSpPr>
            <a:spLocks noGrp="1"/>
          </p:cNvSpPr>
          <p:nvPr>
            <p:ph type="sldNum" sz="quarter" idx="5"/>
          </p:nvPr>
        </p:nvSpPr>
        <p:spPr/>
        <p:txBody>
          <a:bodyPr/>
          <a:lstStyle/>
          <a:p>
            <a:fld id="{C5BF0052-149D-4C2D-9738-B342BE704D3A}" type="slidenum">
              <a:rPr lang="en-US" smtClean="0"/>
              <a:t>18</a:t>
            </a:fld>
            <a:endParaRPr lang="en-US" dirty="0"/>
          </a:p>
        </p:txBody>
      </p:sp>
    </p:spTree>
    <p:extLst>
      <p:ext uri="{BB962C8B-B14F-4D97-AF65-F5344CB8AC3E}">
        <p14:creationId xmlns:p14="http://schemas.microsoft.com/office/powerpoint/2010/main" val="3534836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repeat from previous years, but I believe is important.</a:t>
            </a:r>
          </a:p>
          <a:p>
            <a:endParaRPr lang="en-US" dirty="0"/>
          </a:p>
          <a:p>
            <a:r>
              <a:rPr lang="en-US" dirty="0"/>
              <a:t>Review the bullets</a:t>
            </a:r>
          </a:p>
          <a:p>
            <a:endParaRPr lang="en-US" dirty="0"/>
          </a:p>
        </p:txBody>
      </p:sp>
      <p:sp>
        <p:nvSpPr>
          <p:cNvPr id="4" name="Slide Number Placeholder 3"/>
          <p:cNvSpPr>
            <a:spLocks noGrp="1"/>
          </p:cNvSpPr>
          <p:nvPr>
            <p:ph type="sldNum" sz="quarter" idx="5"/>
          </p:nvPr>
        </p:nvSpPr>
        <p:spPr/>
        <p:txBody>
          <a:bodyPr/>
          <a:lstStyle/>
          <a:p>
            <a:fld id="{C5BF0052-149D-4C2D-9738-B342BE704D3A}" type="slidenum">
              <a:rPr lang="en-US" smtClean="0"/>
              <a:t>19</a:t>
            </a:fld>
            <a:endParaRPr lang="en-US" dirty="0"/>
          </a:p>
        </p:txBody>
      </p:sp>
    </p:spTree>
    <p:extLst>
      <p:ext uri="{BB962C8B-B14F-4D97-AF65-F5344CB8AC3E}">
        <p14:creationId xmlns:p14="http://schemas.microsoft.com/office/powerpoint/2010/main" val="154221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4538" y="1190625"/>
            <a:ext cx="5521325" cy="3105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F0052-149D-4C2D-9738-B342BE704D3A}" type="slidenum">
              <a:rPr lang="en-US" smtClean="0"/>
              <a:t>2</a:t>
            </a:fld>
            <a:endParaRPr lang="en-US" dirty="0"/>
          </a:p>
        </p:txBody>
      </p:sp>
    </p:spTree>
    <p:extLst>
      <p:ext uri="{BB962C8B-B14F-4D97-AF65-F5344CB8AC3E}">
        <p14:creationId xmlns:p14="http://schemas.microsoft.com/office/powerpoint/2010/main" val="3829698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53811-1725-B330-6143-3D1DA95FD9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5A061-04C5-8807-5465-008C08F3CA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98145-7E09-68EF-0B86-D7C4EFFD88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686838-BAB1-681F-B809-0E66BCF1AFE3}"/>
              </a:ext>
            </a:extLst>
          </p:cNvPr>
          <p:cNvSpPr>
            <a:spLocks noGrp="1"/>
          </p:cNvSpPr>
          <p:nvPr>
            <p:ph type="sldNum" sz="quarter" idx="5"/>
          </p:nvPr>
        </p:nvSpPr>
        <p:spPr/>
        <p:txBody>
          <a:bodyPr/>
          <a:lstStyle/>
          <a:p>
            <a:fld id="{C5BF0052-149D-4C2D-9738-B342BE704D3A}" type="slidenum">
              <a:rPr lang="en-US" smtClean="0"/>
              <a:t>20</a:t>
            </a:fld>
            <a:endParaRPr lang="en-US" dirty="0"/>
          </a:p>
        </p:txBody>
      </p:sp>
    </p:spTree>
    <p:extLst>
      <p:ext uri="{BB962C8B-B14F-4D97-AF65-F5344CB8AC3E}">
        <p14:creationId xmlns:p14="http://schemas.microsoft.com/office/powerpoint/2010/main" val="4074524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11EDD-D920-D556-0D06-4FEF31B5C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7F138-364D-AF66-94C2-109641488D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D92B70-C51E-AC16-CA28-BDF8CADD92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2CE2FF-76B2-846B-DB2F-251DCBBFFC3F}"/>
              </a:ext>
            </a:extLst>
          </p:cNvPr>
          <p:cNvSpPr>
            <a:spLocks noGrp="1"/>
          </p:cNvSpPr>
          <p:nvPr>
            <p:ph type="sldNum" sz="quarter" idx="5"/>
          </p:nvPr>
        </p:nvSpPr>
        <p:spPr/>
        <p:txBody>
          <a:bodyPr/>
          <a:lstStyle/>
          <a:p>
            <a:fld id="{C5BF0052-149D-4C2D-9738-B342BE704D3A}" type="slidenum">
              <a:rPr lang="en-US" smtClean="0"/>
              <a:t>21</a:t>
            </a:fld>
            <a:endParaRPr lang="en-US" dirty="0"/>
          </a:p>
        </p:txBody>
      </p:sp>
    </p:spTree>
    <p:extLst>
      <p:ext uri="{BB962C8B-B14F-4D97-AF65-F5344CB8AC3E}">
        <p14:creationId xmlns:p14="http://schemas.microsoft.com/office/powerpoint/2010/main" val="2684262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F0052-149D-4C2D-9738-B342BE704D3A}" type="slidenum">
              <a:rPr lang="en-US" smtClean="0"/>
              <a:t>22</a:t>
            </a:fld>
            <a:endParaRPr lang="en-US" dirty="0"/>
          </a:p>
        </p:txBody>
      </p:sp>
    </p:spTree>
    <p:extLst>
      <p:ext uri="{BB962C8B-B14F-4D97-AF65-F5344CB8AC3E}">
        <p14:creationId xmlns:p14="http://schemas.microsoft.com/office/powerpoint/2010/main" val="3561891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0F030-D47E-3B88-2D5B-9A4CC5EDE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CC042-32BD-B4D5-6998-8FD3EAAAE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051BD-6DDD-C48C-3CDC-DB33863555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6C8359-22C8-EFA0-41F7-3DC76983434A}"/>
              </a:ext>
            </a:extLst>
          </p:cNvPr>
          <p:cNvSpPr>
            <a:spLocks noGrp="1"/>
          </p:cNvSpPr>
          <p:nvPr>
            <p:ph type="sldNum" sz="quarter" idx="5"/>
          </p:nvPr>
        </p:nvSpPr>
        <p:spPr/>
        <p:txBody>
          <a:bodyPr/>
          <a:lstStyle/>
          <a:p>
            <a:fld id="{C5BF0052-149D-4C2D-9738-B342BE704D3A}" type="slidenum">
              <a:rPr lang="en-US" smtClean="0"/>
              <a:t>23</a:t>
            </a:fld>
            <a:endParaRPr lang="en-US" dirty="0"/>
          </a:p>
        </p:txBody>
      </p:sp>
    </p:spTree>
    <p:extLst>
      <p:ext uri="{BB962C8B-B14F-4D97-AF65-F5344CB8AC3E}">
        <p14:creationId xmlns:p14="http://schemas.microsoft.com/office/powerpoint/2010/main" val="1813891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F0052-149D-4C2D-9738-B342BE704D3A}" type="slidenum">
              <a:rPr lang="en-US" smtClean="0"/>
              <a:t>24</a:t>
            </a:fld>
            <a:endParaRPr lang="en-US" dirty="0"/>
          </a:p>
        </p:txBody>
      </p:sp>
    </p:spTree>
    <p:extLst>
      <p:ext uri="{BB962C8B-B14F-4D97-AF65-F5344CB8AC3E}">
        <p14:creationId xmlns:p14="http://schemas.microsoft.com/office/powerpoint/2010/main" val="3393044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F0052-149D-4C2D-9738-B342BE704D3A}" type="slidenum">
              <a:rPr lang="en-US" smtClean="0"/>
              <a:t>25</a:t>
            </a:fld>
            <a:endParaRPr lang="en-US" dirty="0"/>
          </a:p>
        </p:txBody>
      </p:sp>
    </p:spTree>
    <p:extLst>
      <p:ext uri="{BB962C8B-B14F-4D97-AF65-F5344CB8AC3E}">
        <p14:creationId xmlns:p14="http://schemas.microsoft.com/office/powerpoint/2010/main" val="40525782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F0052-149D-4C2D-9738-B342BE704D3A}" type="slidenum">
              <a:rPr lang="en-US" smtClean="0"/>
              <a:t>26</a:t>
            </a:fld>
            <a:endParaRPr lang="en-US" dirty="0"/>
          </a:p>
        </p:txBody>
      </p:sp>
    </p:spTree>
    <p:extLst>
      <p:ext uri="{BB962C8B-B14F-4D97-AF65-F5344CB8AC3E}">
        <p14:creationId xmlns:p14="http://schemas.microsoft.com/office/powerpoint/2010/main" val="42005897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F0052-149D-4C2D-9738-B342BE704D3A}" type="slidenum">
              <a:rPr lang="en-US" smtClean="0"/>
              <a:t>27</a:t>
            </a:fld>
            <a:endParaRPr lang="en-US" dirty="0"/>
          </a:p>
        </p:txBody>
      </p:sp>
    </p:spTree>
    <p:extLst>
      <p:ext uri="{BB962C8B-B14F-4D97-AF65-F5344CB8AC3E}">
        <p14:creationId xmlns:p14="http://schemas.microsoft.com/office/powerpoint/2010/main" val="1492249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3E408-0761-2C99-FEEB-3AE98BBAB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647010-E0AE-EE63-0DC9-864F51BCF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F76DC-5978-C12B-2214-52AD1D1FAF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31D113-3D26-D68E-5F58-DBC86550E59E}"/>
              </a:ext>
            </a:extLst>
          </p:cNvPr>
          <p:cNvSpPr>
            <a:spLocks noGrp="1"/>
          </p:cNvSpPr>
          <p:nvPr>
            <p:ph type="sldNum" sz="quarter" idx="5"/>
          </p:nvPr>
        </p:nvSpPr>
        <p:spPr/>
        <p:txBody>
          <a:bodyPr/>
          <a:lstStyle/>
          <a:p>
            <a:fld id="{C5BF0052-149D-4C2D-9738-B342BE704D3A}" type="slidenum">
              <a:rPr lang="en-US" smtClean="0"/>
              <a:t>28</a:t>
            </a:fld>
            <a:endParaRPr lang="en-US" dirty="0"/>
          </a:p>
        </p:txBody>
      </p:sp>
    </p:spTree>
    <p:extLst>
      <p:ext uri="{BB962C8B-B14F-4D97-AF65-F5344CB8AC3E}">
        <p14:creationId xmlns:p14="http://schemas.microsoft.com/office/powerpoint/2010/main" val="2400824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0937" y="4473892"/>
            <a:ext cx="6025019" cy="4356076"/>
          </a:xfrm>
        </p:spPr>
        <p:txBody>
          <a:bodyPr/>
          <a:lstStyle/>
          <a:p>
            <a:r>
              <a:rPr lang="en-US" dirty="0"/>
              <a:t>This is an important upcoming revision that will not be in effect for audits with FYEs June 30, 2026 but for audits beginning with FYEs December 31, 2026.  Hopefully your audit firm has prepared and preparing for these revised standards.  The major revisions apply to the quality of an audit organization.</a:t>
            </a:r>
          </a:p>
          <a:p>
            <a:endParaRPr lang="en-US" dirty="0"/>
          </a:p>
          <a:p>
            <a:r>
              <a:rPr lang="en-US" dirty="0"/>
              <a:t>This is a shift from quality control to quality management.</a:t>
            </a:r>
          </a:p>
          <a:p>
            <a:endParaRPr lang="en-US" dirty="0"/>
          </a:p>
          <a:p>
            <a:r>
              <a:rPr lang="en-US" dirty="0"/>
              <a:t>Read second bullet.</a:t>
            </a:r>
          </a:p>
          <a:p>
            <a:endParaRPr lang="en-US" dirty="0"/>
          </a:p>
          <a:p>
            <a:r>
              <a:rPr lang="en-US" dirty="0"/>
              <a:t>Audit organizations must now incorporate a risk assessment process used by the audit organization to identify, evaluate, and mitigate risks that might compromise audit quality.  </a:t>
            </a:r>
          </a:p>
          <a:p>
            <a:endParaRPr lang="en-US" dirty="0"/>
          </a:p>
          <a:p>
            <a:r>
              <a:rPr lang="en-US" dirty="0"/>
              <a:t>Read the third bullet</a:t>
            </a:r>
          </a:p>
          <a:p>
            <a:endParaRPr lang="en-US" dirty="0"/>
          </a:p>
          <a:p>
            <a:r>
              <a:rPr lang="en-US" dirty="0"/>
              <a:t>An additional paragraph added in chapter 6, is the application of key audit matters.</a:t>
            </a:r>
          </a:p>
          <a:p>
            <a:endParaRPr lang="en-US" dirty="0"/>
          </a:p>
          <a:p>
            <a:r>
              <a:rPr lang="en-US" dirty="0"/>
              <a:t>KAMs are determined by the auditor’s professional judgment as the most significant matters, often including areas of high assessed risk, significant management judgments (e.g., accounting estimates with high uncertainty), and significant events.</a:t>
            </a:r>
          </a:p>
          <a:p>
            <a:endParaRPr lang="en-US" dirty="0"/>
          </a:p>
          <a:p>
            <a:r>
              <a:rPr lang="en-US" dirty="0"/>
              <a:t>The AICPA standard for key audit matters (KAMs) is </a:t>
            </a:r>
            <a:r>
              <a:rPr lang="en-US" b="1" dirty="0"/>
              <a:t>AU-C Section 701</a:t>
            </a:r>
            <a:r>
              <a:rPr lang="en-US" dirty="0"/>
              <a:t>, </a:t>
            </a:r>
            <a:r>
              <a:rPr lang="en-US" i="1" dirty="0"/>
              <a:t>Communicating Key Audit Matters in the Independent Auditor's Report</a:t>
            </a:r>
            <a:r>
              <a:rPr lang="en-US" dirty="0"/>
              <a:t>, which was introduced via </a:t>
            </a:r>
            <a:r>
              <a:rPr lang="en-US" dirty="0">
                <a:hlinkClick r:id="rId3"/>
              </a:rPr>
              <a:t>SAS No. 134</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C5BF0052-149D-4C2D-9738-B342BE704D3A}" type="slidenum">
              <a:rPr lang="en-US" smtClean="0"/>
              <a:t>29</a:t>
            </a:fld>
            <a:endParaRPr lang="en-US" dirty="0"/>
          </a:p>
        </p:txBody>
      </p:sp>
    </p:spTree>
    <p:extLst>
      <p:ext uri="{BB962C8B-B14F-4D97-AF65-F5344CB8AC3E}">
        <p14:creationId xmlns:p14="http://schemas.microsoft.com/office/powerpoint/2010/main" val="2942234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F0052-149D-4C2D-9738-B342BE704D3A}" type="slidenum">
              <a:rPr lang="en-US" smtClean="0"/>
              <a:t>3</a:t>
            </a:fld>
            <a:endParaRPr lang="en-US" dirty="0"/>
          </a:p>
        </p:txBody>
      </p:sp>
    </p:spTree>
    <p:extLst>
      <p:ext uri="{BB962C8B-B14F-4D97-AF65-F5344CB8AC3E}">
        <p14:creationId xmlns:p14="http://schemas.microsoft.com/office/powerpoint/2010/main" val="3348314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87450"/>
            <a:ext cx="5575300" cy="3136900"/>
          </a:xfrm>
        </p:spPr>
      </p:sp>
      <p:sp>
        <p:nvSpPr>
          <p:cNvPr id="3" name="Notes Placeholder 2"/>
          <p:cNvSpPr>
            <a:spLocks noGrp="1"/>
          </p:cNvSpPr>
          <p:nvPr>
            <p:ph type="body" idx="1"/>
          </p:nvPr>
        </p:nvSpPr>
        <p:spPr>
          <a:xfrm>
            <a:off x="701040" y="4473891"/>
            <a:ext cx="5608320" cy="4356077"/>
          </a:xfrm>
        </p:spPr>
        <p:txBody>
          <a:bodyPr/>
          <a:lstStyle/>
          <a:p>
            <a:r>
              <a:rPr lang="en-US" dirty="0"/>
              <a:t>There is a audit standard that is effective for audits beginning with FYEs December 31, 2026, that was issued  March 2023.  It revises the definition of component auditor, it introduces us to the term “referred-to-auditors,” and takes an updated risk-based approach to planning and performing group audits.  Hopefully, you have spent some time on this standard.  </a:t>
            </a:r>
          </a:p>
          <a:p>
            <a:endParaRPr lang="en-US" dirty="0"/>
          </a:p>
          <a:p>
            <a:r>
              <a:rPr lang="en-US" dirty="0"/>
              <a:t>High level of review of SAS No, 149</a:t>
            </a:r>
          </a:p>
          <a:p>
            <a:endParaRPr lang="en-US" dirty="0"/>
          </a:p>
          <a:p>
            <a:r>
              <a:rPr lang="en-US" dirty="0"/>
              <a:t>This standard will expand the requirements of AU-C related to group auditors, specifically AU-C330, 315, 330, as well as others.</a:t>
            </a:r>
          </a:p>
          <a:p>
            <a:endParaRPr lang="en-US" dirty="0"/>
          </a:p>
          <a:p>
            <a:r>
              <a:rPr lang="en-US" dirty="0"/>
              <a:t>Read third bullet</a:t>
            </a:r>
          </a:p>
          <a:p>
            <a:endParaRPr lang="en-US" dirty="0"/>
          </a:p>
          <a:p>
            <a:r>
              <a:rPr lang="en-US" dirty="0"/>
              <a:t>Read fourth bullet</a:t>
            </a:r>
          </a:p>
          <a:p>
            <a:endParaRPr lang="en-US" dirty="0"/>
          </a:p>
          <a:p>
            <a:r>
              <a:rPr lang="en-US" dirty="0"/>
              <a:t>The standard states the component auditor is part of the audit team.  The referred-to-auditor is not considered part of the team.</a:t>
            </a:r>
          </a:p>
          <a:p>
            <a:endParaRPr lang="en-US" dirty="0"/>
          </a:p>
          <a:p>
            <a:r>
              <a:rPr lang="en-US" dirty="0"/>
              <a:t> SQMS No. 3, issued in March 2023, amends AICPA Quality Management (QM) sections 10 and 20 to align with new group audit standards. It introduces key terms like "referred-to auditor" and revises "component auditor," ensuring the quality management system accounts for complex, multi-firm engagements.</a:t>
            </a:r>
          </a:p>
        </p:txBody>
      </p:sp>
      <p:sp>
        <p:nvSpPr>
          <p:cNvPr id="4" name="Slide Number Placeholder 3"/>
          <p:cNvSpPr>
            <a:spLocks noGrp="1"/>
          </p:cNvSpPr>
          <p:nvPr>
            <p:ph type="sldNum" sz="quarter" idx="5"/>
          </p:nvPr>
        </p:nvSpPr>
        <p:spPr/>
        <p:txBody>
          <a:bodyPr/>
          <a:lstStyle/>
          <a:p>
            <a:fld id="{C5BF0052-149D-4C2D-9738-B342BE704D3A}" type="slidenum">
              <a:rPr lang="en-US" smtClean="0"/>
              <a:t>30</a:t>
            </a:fld>
            <a:endParaRPr lang="en-US" dirty="0"/>
          </a:p>
        </p:txBody>
      </p:sp>
    </p:spTree>
    <p:extLst>
      <p:ext uri="{BB962C8B-B14F-4D97-AF65-F5344CB8AC3E}">
        <p14:creationId xmlns:p14="http://schemas.microsoft.com/office/powerpoint/2010/main" val="1711684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6E8E6-B3C6-C8A7-A1B0-667446370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AB10D9-276A-B248-BD0A-925619DC0A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78890-E0EE-5462-5457-851F898F50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75B0B7-DE7E-E820-B7F0-3608CD4E1F3E}"/>
              </a:ext>
            </a:extLst>
          </p:cNvPr>
          <p:cNvSpPr>
            <a:spLocks noGrp="1"/>
          </p:cNvSpPr>
          <p:nvPr>
            <p:ph type="sldNum" sz="quarter" idx="5"/>
          </p:nvPr>
        </p:nvSpPr>
        <p:spPr/>
        <p:txBody>
          <a:bodyPr/>
          <a:lstStyle/>
          <a:p>
            <a:fld id="{C5BF0052-149D-4C2D-9738-B342BE704D3A}" type="slidenum">
              <a:rPr lang="en-US" smtClean="0"/>
              <a:t>31</a:t>
            </a:fld>
            <a:endParaRPr lang="en-US" dirty="0"/>
          </a:p>
        </p:txBody>
      </p:sp>
    </p:spTree>
    <p:extLst>
      <p:ext uri="{BB962C8B-B14F-4D97-AF65-F5344CB8AC3E}">
        <p14:creationId xmlns:p14="http://schemas.microsoft.com/office/powerpoint/2010/main" val="858681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F0052-149D-4C2D-9738-B342BE704D3A}" type="slidenum">
              <a:rPr lang="en-US" smtClean="0"/>
              <a:t>32</a:t>
            </a:fld>
            <a:endParaRPr lang="en-US" dirty="0"/>
          </a:p>
        </p:txBody>
      </p:sp>
    </p:spTree>
    <p:extLst>
      <p:ext uri="{BB962C8B-B14F-4D97-AF65-F5344CB8AC3E}">
        <p14:creationId xmlns:p14="http://schemas.microsoft.com/office/powerpoint/2010/main" val="192561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F0052-149D-4C2D-9738-B342BE704D3A}" type="slidenum">
              <a:rPr lang="en-US" smtClean="0"/>
              <a:t>33</a:t>
            </a:fld>
            <a:endParaRPr lang="en-US" dirty="0"/>
          </a:p>
        </p:txBody>
      </p:sp>
    </p:spTree>
    <p:extLst>
      <p:ext uri="{BB962C8B-B14F-4D97-AF65-F5344CB8AC3E}">
        <p14:creationId xmlns:p14="http://schemas.microsoft.com/office/powerpoint/2010/main" val="2963797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F0052-149D-4C2D-9738-B342BE704D3A}" type="slidenum">
              <a:rPr lang="en-US" smtClean="0"/>
              <a:t>34</a:t>
            </a:fld>
            <a:endParaRPr lang="en-US" dirty="0"/>
          </a:p>
        </p:txBody>
      </p:sp>
    </p:spTree>
    <p:extLst>
      <p:ext uri="{BB962C8B-B14F-4D97-AF65-F5344CB8AC3E}">
        <p14:creationId xmlns:p14="http://schemas.microsoft.com/office/powerpoint/2010/main" val="2839433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BF0052-149D-4C2D-9738-B342BE704D3A}" type="slidenum">
              <a:rPr lang="en-US" smtClean="0"/>
              <a:t>35</a:t>
            </a:fld>
            <a:endParaRPr lang="en-US" dirty="0"/>
          </a:p>
        </p:txBody>
      </p:sp>
    </p:spTree>
    <p:extLst>
      <p:ext uri="{BB962C8B-B14F-4D97-AF65-F5344CB8AC3E}">
        <p14:creationId xmlns:p14="http://schemas.microsoft.com/office/powerpoint/2010/main" val="3513519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BFA6DC-11A7-4D42-BEBD-35FB66DA67AC}" type="slidenum">
              <a:rPr lang="en-US" smtClean="0"/>
              <a:t>36</a:t>
            </a:fld>
            <a:endParaRPr lang="en-US" dirty="0"/>
          </a:p>
        </p:txBody>
      </p:sp>
      <p:sp>
        <p:nvSpPr>
          <p:cNvPr id="5" name="Date Placeholder 4">
            <a:extLst>
              <a:ext uri="{FF2B5EF4-FFF2-40B4-BE49-F238E27FC236}">
                <a16:creationId xmlns:a16="http://schemas.microsoft.com/office/drawing/2014/main" id="{A5B03F49-5B68-FF1F-193A-82F3AE2D4410}"/>
              </a:ext>
            </a:extLst>
          </p:cNvPr>
          <p:cNvSpPr>
            <a:spLocks noGrp="1"/>
          </p:cNvSpPr>
          <p:nvPr>
            <p:ph type="dt" idx="1"/>
          </p:nvPr>
        </p:nvSpPr>
        <p:spPr/>
        <p:txBody>
          <a:bodyPr/>
          <a:lstStyle/>
          <a:p>
            <a:r>
              <a:rPr lang="en-US" dirty="0"/>
              <a:t>5/14/2026</a:t>
            </a:r>
          </a:p>
        </p:txBody>
      </p:sp>
      <p:sp>
        <p:nvSpPr>
          <p:cNvPr id="6" name="Footer Placeholder 5">
            <a:extLst>
              <a:ext uri="{FF2B5EF4-FFF2-40B4-BE49-F238E27FC236}">
                <a16:creationId xmlns:a16="http://schemas.microsoft.com/office/drawing/2014/main" id="{F290DAAC-5904-8E43-CCC8-5F603B40C414}"/>
              </a:ext>
            </a:extLst>
          </p:cNvPr>
          <p:cNvSpPr>
            <a:spLocks noGrp="1"/>
          </p:cNvSpPr>
          <p:nvPr>
            <p:ph type="ftr" sz="quarter" idx="4"/>
          </p:nvPr>
        </p:nvSpPr>
        <p:spPr/>
        <p:txBody>
          <a:bodyPr/>
          <a:lstStyle/>
          <a:p>
            <a:r>
              <a:rPr lang="en-US" dirty="0"/>
              <a:t>2026 Local Government Auditors' Conference</a:t>
            </a:r>
          </a:p>
        </p:txBody>
      </p:sp>
      <p:sp>
        <p:nvSpPr>
          <p:cNvPr id="7" name="Header Placeholder 6">
            <a:extLst>
              <a:ext uri="{FF2B5EF4-FFF2-40B4-BE49-F238E27FC236}">
                <a16:creationId xmlns:a16="http://schemas.microsoft.com/office/drawing/2014/main" id="{9C227AFD-66BB-2B87-6660-1ECF012ECB9A}"/>
              </a:ext>
            </a:extLst>
          </p:cNvPr>
          <p:cNvSpPr>
            <a:spLocks noGrp="1"/>
          </p:cNvSpPr>
          <p:nvPr>
            <p:ph type="hdr" sz="quarter"/>
          </p:nvPr>
        </p:nvSpPr>
        <p:spPr/>
        <p:txBody>
          <a:bodyPr/>
          <a:lstStyle/>
          <a:p>
            <a:r>
              <a:rPr lang="en-US" dirty="0"/>
              <a:t>LGC Update</a:t>
            </a:r>
          </a:p>
        </p:txBody>
      </p:sp>
    </p:spTree>
    <p:extLst>
      <p:ext uri="{BB962C8B-B14F-4D97-AF65-F5344CB8AC3E}">
        <p14:creationId xmlns:p14="http://schemas.microsoft.com/office/powerpoint/2010/main" val="371122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C0DBB-BAE5-3435-3826-106F75B4F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B3B33B-4038-18FD-9633-5C43FD606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148F0-74CA-8FF5-F82C-B012CF4668E3}"/>
              </a:ext>
            </a:extLst>
          </p:cNvPr>
          <p:cNvSpPr>
            <a:spLocks noGrp="1"/>
          </p:cNvSpPr>
          <p:nvPr>
            <p:ph type="body" idx="1"/>
          </p:nvPr>
        </p:nvSpPr>
        <p:spPr>
          <a:xfrm>
            <a:off x="717549" y="4473891"/>
            <a:ext cx="5575301" cy="4450189"/>
          </a:xfrm>
        </p:spPr>
        <p:txBody>
          <a:bodyPr/>
          <a:lstStyle/>
          <a:p>
            <a:pPr marL="171450" indent="-171450">
              <a:spcBef>
                <a:spcPts val="300"/>
              </a:spcBef>
              <a:spcAft>
                <a:spcPts val="300"/>
              </a:spcAft>
              <a:buFont typeface="Wingdings" panose="05000000000000000000" pitchFamily="2" charset="2"/>
              <a:buChar char="Ø"/>
            </a:pPr>
            <a:r>
              <a:rPr lang="en-US" sz="1100" dirty="0"/>
              <a:t>I would like to spend a few minutes and present a couple of slides on the Audit Requirements, specifically as they relate to single audits, as noted in the LGBFCA G.S. 159-34 Annual Independent Audit, rules and regulations .</a:t>
            </a:r>
          </a:p>
          <a:p>
            <a:pPr marL="171450" indent="-171450">
              <a:spcBef>
                <a:spcPts val="300"/>
              </a:spcBef>
              <a:spcAft>
                <a:spcPts val="300"/>
              </a:spcAft>
              <a:buFont typeface="Wingdings" panose="05000000000000000000" pitchFamily="2" charset="2"/>
              <a:buChar char="Ø"/>
            </a:pPr>
            <a:r>
              <a:rPr lang="en-US" sz="1100" dirty="0"/>
              <a:t>I’m finding myself having to discuss this with State Agencies…</a:t>
            </a:r>
          </a:p>
          <a:p>
            <a:pPr marL="171450" indent="-171450">
              <a:spcBef>
                <a:spcPts val="300"/>
              </a:spcBef>
              <a:spcAft>
                <a:spcPts val="300"/>
              </a:spcAft>
              <a:buFont typeface="Wingdings" panose="05000000000000000000" pitchFamily="2" charset="2"/>
              <a:buChar char="Ø"/>
            </a:pPr>
            <a:r>
              <a:rPr lang="en-US" sz="1100" dirty="0"/>
              <a:t>I occasionally have to note these requirements in our Audit Review Communication (ARC).</a:t>
            </a:r>
          </a:p>
          <a:p>
            <a:pPr marL="171450" indent="-171450">
              <a:spcBef>
                <a:spcPts val="300"/>
              </a:spcBef>
              <a:spcAft>
                <a:spcPts val="300"/>
              </a:spcAft>
              <a:buFont typeface="Wingdings" panose="05000000000000000000" pitchFamily="2" charset="2"/>
              <a:buChar char="Ø"/>
            </a:pPr>
            <a:r>
              <a:rPr lang="en-US" sz="1100" dirty="0"/>
              <a:t>NC Auditors do a pretty good job staying current with the laws and regulations, but I think it would be beneficial for a review of the Statute.</a:t>
            </a:r>
          </a:p>
          <a:p>
            <a:pPr marL="171450" indent="-171450">
              <a:spcBef>
                <a:spcPts val="300"/>
              </a:spcBef>
              <a:spcAft>
                <a:spcPts val="300"/>
              </a:spcAft>
              <a:buFont typeface="Wingdings" panose="05000000000000000000" pitchFamily="2" charset="2"/>
              <a:buChar char="Ø"/>
            </a:pPr>
            <a:r>
              <a:rPr lang="en-US" sz="1100" dirty="0"/>
              <a:t>First sentence of the statute: All units of local are required to have audits ASAP after FYE.</a:t>
            </a:r>
          </a:p>
          <a:p>
            <a:pPr marL="171450" indent="-171450">
              <a:spcBef>
                <a:spcPts val="300"/>
              </a:spcBef>
              <a:spcAft>
                <a:spcPts val="300"/>
              </a:spcAft>
              <a:buFont typeface="Wingdings" panose="05000000000000000000" pitchFamily="2" charset="2"/>
              <a:buChar char="Ø"/>
            </a:pPr>
            <a:r>
              <a:rPr lang="en-US" sz="1100" dirty="0"/>
              <a:t>The second sentence is the first bullet</a:t>
            </a:r>
          </a:p>
          <a:p>
            <a:pPr marL="171450" indent="-171450">
              <a:spcBef>
                <a:spcPts val="300"/>
              </a:spcBef>
              <a:spcAft>
                <a:spcPts val="300"/>
              </a:spcAft>
              <a:buFont typeface="Wingdings" panose="05000000000000000000" pitchFamily="2" charset="2"/>
              <a:buChar char="Ø"/>
            </a:pPr>
            <a:r>
              <a:rPr lang="en-US" sz="1100" dirty="0"/>
              <a:t>The second bullet refers to as the State Single Audit Implementation Act.  Adopted in 1987.  This was later updated in 1996 with the Single Audit Act Amendments of 1996 (Public Law 104-156) updated federal audit requirements for state and local governments, and non-profit organizations, aimed at streamlining the audit process for recipients of federal funds.</a:t>
            </a:r>
          </a:p>
          <a:p>
            <a:pPr marL="171450" indent="-171450">
              <a:spcBef>
                <a:spcPts val="300"/>
              </a:spcBef>
              <a:spcAft>
                <a:spcPts val="300"/>
              </a:spcAft>
              <a:buFont typeface="Wingdings" panose="05000000000000000000" pitchFamily="2" charset="2"/>
              <a:buChar char="Ø"/>
            </a:pPr>
            <a:r>
              <a:rPr lang="en-US" sz="1100" dirty="0"/>
              <a:t>This gave us Circular A-133, which includes the applicable CFR related to audit requirements </a:t>
            </a:r>
          </a:p>
          <a:p>
            <a:pPr marL="171450" indent="-171450">
              <a:spcBef>
                <a:spcPts val="300"/>
              </a:spcBef>
              <a:spcAft>
                <a:spcPts val="300"/>
              </a:spcAft>
              <a:buFont typeface="Wingdings" panose="05000000000000000000" pitchFamily="2" charset="2"/>
              <a:buChar char="Ø"/>
            </a:pPr>
            <a:r>
              <a:rPr lang="en-US" sz="1100" dirty="0"/>
              <a:t>Compliance reviewers check to ensure audits are prepared in accordance with GAAP.  We usually can determine this by our review.  The audit must be performed in accordance with GAAS.  So, auditor reports are carefully reviewed.</a:t>
            </a:r>
          </a:p>
          <a:p>
            <a:pPr marL="171450" indent="-171450">
              <a:spcBef>
                <a:spcPts val="300"/>
              </a:spcBef>
              <a:spcAft>
                <a:spcPts val="300"/>
              </a:spcAft>
              <a:buFont typeface="Wingdings" panose="05000000000000000000" pitchFamily="2" charset="2"/>
              <a:buChar char="Ø"/>
            </a:pPr>
            <a:r>
              <a:rPr lang="en-US" sz="1100" dirty="0"/>
              <a:t>The LGC’s responsibility to ensure audits </a:t>
            </a:r>
            <a:r>
              <a:rPr lang="en-US" sz="1100" b="1" dirty="0"/>
              <a:t>substantially</a:t>
            </a:r>
            <a:r>
              <a:rPr lang="en-US" sz="1100" dirty="0"/>
              <a:t> confirm to the requirements.</a:t>
            </a:r>
          </a:p>
        </p:txBody>
      </p:sp>
      <p:sp>
        <p:nvSpPr>
          <p:cNvPr id="4" name="Slide Number Placeholder 3">
            <a:extLst>
              <a:ext uri="{FF2B5EF4-FFF2-40B4-BE49-F238E27FC236}">
                <a16:creationId xmlns:a16="http://schemas.microsoft.com/office/drawing/2014/main" id="{CC581111-E688-B5ED-20B6-A590FBFA9165}"/>
              </a:ext>
            </a:extLst>
          </p:cNvPr>
          <p:cNvSpPr>
            <a:spLocks noGrp="1"/>
          </p:cNvSpPr>
          <p:nvPr>
            <p:ph type="sldNum" sz="quarter" idx="5"/>
          </p:nvPr>
        </p:nvSpPr>
        <p:spPr/>
        <p:txBody>
          <a:bodyPr/>
          <a:lstStyle/>
          <a:p>
            <a:fld id="{C5BF0052-149D-4C2D-9738-B342BE704D3A}" type="slidenum">
              <a:rPr lang="en-US" smtClean="0"/>
              <a:t>4</a:t>
            </a:fld>
            <a:endParaRPr lang="en-US" dirty="0"/>
          </a:p>
        </p:txBody>
      </p:sp>
    </p:spTree>
    <p:extLst>
      <p:ext uri="{BB962C8B-B14F-4D97-AF65-F5344CB8AC3E}">
        <p14:creationId xmlns:p14="http://schemas.microsoft.com/office/powerpoint/2010/main" val="188499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E2E61-F67D-6D79-024F-550F617FA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984E43-DEB9-1BD6-F9D9-F5B7F4132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5316F-E527-C3EF-A21E-43A65D132260}"/>
              </a:ext>
            </a:extLst>
          </p:cNvPr>
          <p:cNvSpPr>
            <a:spLocks noGrp="1"/>
          </p:cNvSpPr>
          <p:nvPr>
            <p:ph type="body" idx="1"/>
          </p:nvPr>
        </p:nvSpPr>
        <p:spPr/>
        <p:txBody>
          <a:bodyPr/>
          <a:lstStyle/>
          <a:p>
            <a:pPr marL="171450" indent="-171450">
              <a:spcBef>
                <a:spcPts val="300"/>
              </a:spcBef>
              <a:spcAft>
                <a:spcPts val="300"/>
              </a:spcAft>
              <a:buFont typeface="Wingdings" panose="05000000000000000000" pitchFamily="2" charset="2"/>
              <a:buChar char="Ø"/>
            </a:pPr>
            <a:r>
              <a:rPr lang="en-US" sz="1100" dirty="0"/>
              <a:t>As you know, the LGC has the responsibility and authority to issue rules and regulations for the purpose of improving the quality of auditing and the quality and comparability of reporting </a:t>
            </a:r>
          </a:p>
          <a:p>
            <a:pPr marL="171450" indent="-171450">
              <a:spcBef>
                <a:spcPts val="300"/>
              </a:spcBef>
              <a:spcAft>
                <a:spcPts val="300"/>
              </a:spcAft>
              <a:buFont typeface="Wingdings" panose="05000000000000000000" pitchFamily="2" charset="2"/>
              <a:buChar char="Ø"/>
            </a:pPr>
            <a:r>
              <a:rPr lang="en-US" sz="1100" dirty="0"/>
              <a:t>We try to be careful when we issue rules and regulations as they relate to single audits and not burden the units and audit firms.</a:t>
            </a:r>
          </a:p>
          <a:p>
            <a:pPr marL="171450" indent="-171450">
              <a:spcBef>
                <a:spcPts val="300"/>
              </a:spcBef>
              <a:spcAft>
                <a:spcPts val="300"/>
              </a:spcAft>
              <a:buFont typeface="Wingdings" panose="05000000000000000000" pitchFamily="2" charset="2"/>
              <a:buChar char="Ø"/>
            </a:pPr>
            <a:r>
              <a:rPr lang="en-US" sz="1100" dirty="0"/>
              <a:t>We issue memos, illustrative financial statements, and are a third party of the LGC-205 Contract to audit accounts.</a:t>
            </a:r>
          </a:p>
          <a:p>
            <a:pPr marL="171450" indent="-171450">
              <a:spcBef>
                <a:spcPts val="300"/>
              </a:spcBef>
              <a:spcAft>
                <a:spcPts val="300"/>
              </a:spcAft>
              <a:buFont typeface="Wingdings" panose="05000000000000000000" pitchFamily="2" charset="2"/>
              <a:buChar char="Ø"/>
            </a:pPr>
            <a:r>
              <a:rPr lang="en-US" sz="1100" dirty="0"/>
              <a:t>Our ARC are issued to inform units and auditors of certain requirements.  </a:t>
            </a:r>
          </a:p>
          <a:p>
            <a:pPr marL="171450" indent="-171450">
              <a:spcBef>
                <a:spcPts val="300"/>
              </a:spcBef>
              <a:spcAft>
                <a:spcPts val="300"/>
              </a:spcAft>
              <a:buFont typeface="Wingdings" panose="05000000000000000000" pitchFamily="2" charset="2"/>
              <a:buChar char="Ø"/>
            </a:pPr>
            <a:r>
              <a:rPr lang="en-US" sz="1100" dirty="0"/>
              <a:t>We try not to burden units and auditors unnecessarily with rules and regulations.  with regulatory requirements.</a:t>
            </a:r>
          </a:p>
          <a:p>
            <a:pPr marL="171450" indent="-171450">
              <a:spcBef>
                <a:spcPts val="300"/>
              </a:spcBef>
              <a:spcAft>
                <a:spcPts val="300"/>
              </a:spcAft>
              <a:buFont typeface="Wingdings" panose="05000000000000000000" pitchFamily="2" charset="2"/>
              <a:buChar char="Ø"/>
            </a:pPr>
            <a:r>
              <a:rPr lang="en-US" sz="1100" dirty="0"/>
              <a:t>The last bullet state that State Agencies shall rely on the audits accepted by our office.</a:t>
            </a:r>
          </a:p>
          <a:p>
            <a:pPr marL="171450" indent="-171450">
              <a:spcBef>
                <a:spcPts val="300"/>
              </a:spcBef>
              <a:spcAft>
                <a:spcPts val="300"/>
              </a:spcAft>
              <a:buFont typeface="Wingdings" panose="05000000000000000000" pitchFamily="2" charset="2"/>
              <a:buChar char="Ø"/>
            </a:pPr>
            <a:r>
              <a:rPr lang="en-US" sz="1100" dirty="0"/>
              <a:t>We take this responsibility seriously.</a:t>
            </a:r>
          </a:p>
          <a:p>
            <a:endParaRPr lang="en-US" dirty="0"/>
          </a:p>
          <a:p>
            <a:endParaRPr lang="en-US" dirty="0"/>
          </a:p>
          <a:p>
            <a:r>
              <a:rPr lang="en-US" dirty="0"/>
              <a:t>  </a:t>
            </a:r>
          </a:p>
        </p:txBody>
      </p:sp>
      <p:sp>
        <p:nvSpPr>
          <p:cNvPr id="4" name="Slide Number Placeholder 3">
            <a:extLst>
              <a:ext uri="{FF2B5EF4-FFF2-40B4-BE49-F238E27FC236}">
                <a16:creationId xmlns:a16="http://schemas.microsoft.com/office/drawing/2014/main" id="{1C340E4E-288B-B09C-3F6A-1E69EF1FFF44}"/>
              </a:ext>
            </a:extLst>
          </p:cNvPr>
          <p:cNvSpPr>
            <a:spLocks noGrp="1"/>
          </p:cNvSpPr>
          <p:nvPr>
            <p:ph type="sldNum" sz="quarter" idx="5"/>
          </p:nvPr>
        </p:nvSpPr>
        <p:spPr/>
        <p:txBody>
          <a:bodyPr/>
          <a:lstStyle/>
          <a:p>
            <a:fld id="{C5BF0052-149D-4C2D-9738-B342BE704D3A}" type="slidenum">
              <a:rPr lang="en-US" smtClean="0"/>
              <a:t>5</a:t>
            </a:fld>
            <a:endParaRPr lang="en-US" dirty="0"/>
          </a:p>
        </p:txBody>
      </p:sp>
    </p:spTree>
    <p:extLst>
      <p:ext uri="{BB962C8B-B14F-4D97-AF65-F5344CB8AC3E}">
        <p14:creationId xmlns:p14="http://schemas.microsoft.com/office/powerpoint/2010/main" val="3547014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23355-0704-0A2A-43CD-6A3EBFC62B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45F40-9974-5DE8-F68D-146EBDF1F3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50F57C-1532-0ACB-0E4A-7084F71A640E}"/>
              </a:ext>
            </a:extLst>
          </p:cNvPr>
          <p:cNvSpPr>
            <a:spLocks noGrp="1"/>
          </p:cNvSpPr>
          <p:nvPr>
            <p:ph type="body" idx="1"/>
          </p:nvPr>
        </p:nvSpPr>
        <p:spPr/>
        <p:txBody>
          <a:bodyPr/>
          <a:lstStyle/>
          <a:p>
            <a:pPr marL="171450" indent="-171450">
              <a:buFont typeface="Wingdings" panose="05000000000000000000" pitchFamily="2" charset="2"/>
              <a:buChar char="Ø"/>
            </a:pPr>
            <a:r>
              <a:rPr lang="en-US" dirty="0"/>
              <a:t>We are communication with State Agencies.  Our audits are stamped and placed on a portal for State Agency access.</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Occasionally, it comes to our attention that we need to revoke an acceptance, and the audit will need to be reissued.  This is allowed by law.</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It usually comes at the request of a State Agency.  Usually, a program is not reported correctly or not audited as major as required.</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We try to determine if a reissuance can be avoided.</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AICPA says failure to audit a major program requires the audit to be reissued. </a:t>
            </a:r>
          </a:p>
          <a:p>
            <a:pPr marL="171450" indent="-171450">
              <a:buFont typeface="Wingdings" panose="05000000000000000000" pitchFamily="2" charset="2"/>
              <a:buChar char="Ø"/>
            </a:pPr>
            <a:endParaRPr lang="en-US" dirty="0"/>
          </a:p>
          <a:p>
            <a:pPr marL="171450" indent="-171450">
              <a:buFont typeface="Wingdings" panose="05000000000000000000" pitchFamily="2" charset="2"/>
              <a:buChar char="Ø"/>
            </a:pPr>
            <a:r>
              <a:rPr lang="en-US" dirty="0"/>
              <a:t>Usually, the auditor sends us a revised report based on information they have discovered that required reissuance.</a:t>
            </a:r>
          </a:p>
        </p:txBody>
      </p:sp>
      <p:sp>
        <p:nvSpPr>
          <p:cNvPr id="4" name="Slide Number Placeholder 3">
            <a:extLst>
              <a:ext uri="{FF2B5EF4-FFF2-40B4-BE49-F238E27FC236}">
                <a16:creationId xmlns:a16="http://schemas.microsoft.com/office/drawing/2014/main" id="{0D5576C8-890B-4A59-B1E0-A41F2EC219CA}"/>
              </a:ext>
            </a:extLst>
          </p:cNvPr>
          <p:cNvSpPr>
            <a:spLocks noGrp="1"/>
          </p:cNvSpPr>
          <p:nvPr>
            <p:ph type="sldNum" sz="quarter" idx="5"/>
          </p:nvPr>
        </p:nvSpPr>
        <p:spPr/>
        <p:txBody>
          <a:bodyPr/>
          <a:lstStyle/>
          <a:p>
            <a:fld id="{C5BF0052-149D-4C2D-9738-B342BE704D3A}" type="slidenum">
              <a:rPr lang="en-US" smtClean="0"/>
              <a:t>6</a:t>
            </a:fld>
            <a:endParaRPr lang="en-US" dirty="0"/>
          </a:p>
        </p:txBody>
      </p:sp>
    </p:spTree>
    <p:extLst>
      <p:ext uri="{BB962C8B-B14F-4D97-AF65-F5344CB8AC3E}">
        <p14:creationId xmlns:p14="http://schemas.microsoft.com/office/powerpoint/2010/main" val="773929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Single Audit Act Amendments of 1996 was adopted, DST adopted sections of the federal CFR to apply to State awards.  Originally these were in circular A-133, but have since been part of the UG Subpart F.</a:t>
            </a:r>
          </a:p>
          <a:p>
            <a:endParaRPr lang="en-US" dirty="0"/>
          </a:p>
          <a:p>
            <a:r>
              <a:rPr lang="en-US" dirty="0"/>
              <a:t>Most of the sections of Subpart F that are not applicable may be found in our contract or in our Discussion of SA and YB reporting document, that I will mention in a minute.</a:t>
            </a:r>
          </a:p>
          <a:p>
            <a:endParaRPr lang="en-US" dirty="0"/>
          </a:p>
          <a:p>
            <a:r>
              <a:rPr lang="en-US" dirty="0"/>
              <a:t>Items such as audit requirements, audit submission requirements, major State program determination are not listed here since NC has different requirements. </a:t>
            </a:r>
          </a:p>
        </p:txBody>
      </p:sp>
      <p:sp>
        <p:nvSpPr>
          <p:cNvPr id="4" name="Date Placeholder 3"/>
          <p:cNvSpPr>
            <a:spLocks noGrp="1"/>
          </p:cNvSpPr>
          <p:nvPr>
            <p:ph type="dt" idx="1"/>
          </p:nvPr>
        </p:nvSpPr>
        <p:spPr/>
        <p:txBody>
          <a:bodyPr/>
          <a:lstStyle/>
          <a:p>
            <a:r>
              <a:rPr lang="en-US" dirty="0"/>
              <a:t>11/14/2024</a:t>
            </a:r>
          </a:p>
        </p:txBody>
      </p:sp>
      <p:sp>
        <p:nvSpPr>
          <p:cNvPr id="5" name="Slide Number Placeholder 4"/>
          <p:cNvSpPr>
            <a:spLocks noGrp="1"/>
          </p:cNvSpPr>
          <p:nvPr>
            <p:ph type="sldNum" sz="quarter" idx="5"/>
          </p:nvPr>
        </p:nvSpPr>
        <p:spPr/>
        <p:txBody>
          <a:bodyPr/>
          <a:lstStyle/>
          <a:p>
            <a:fld id="{E5BFA6DC-11A7-4D42-BEBD-35FB66DA67AC}" type="slidenum">
              <a:rPr lang="en-US" smtClean="0"/>
              <a:t>7</a:t>
            </a:fld>
            <a:endParaRPr lang="en-US" dirty="0"/>
          </a:p>
        </p:txBody>
      </p:sp>
    </p:spTree>
    <p:extLst>
      <p:ext uri="{BB962C8B-B14F-4D97-AF65-F5344CB8AC3E}">
        <p14:creationId xmlns:p14="http://schemas.microsoft.com/office/powerpoint/2010/main" val="1201648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37BD3-F15C-632A-B0B0-81317405F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13A92-B5A0-5FB7-F4B9-65D8804BE2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F5961-7CC5-434B-E544-6C856AA0FB92}"/>
              </a:ext>
            </a:extLst>
          </p:cNvPr>
          <p:cNvSpPr>
            <a:spLocks noGrp="1"/>
          </p:cNvSpPr>
          <p:nvPr>
            <p:ph type="body" idx="1"/>
          </p:nvPr>
        </p:nvSpPr>
        <p:spPr/>
        <p:txBody>
          <a:bodyPr/>
          <a:lstStyle/>
          <a:p>
            <a:r>
              <a:rPr lang="en-US" dirty="0"/>
              <a:t>DST refers to the authority of a State Single Audit as in accordance with the </a:t>
            </a:r>
            <a:r>
              <a:rPr lang="en-US" i="1" dirty="0"/>
              <a:t>Audit Manual for Governmental Auditors in North Carolina, </a:t>
            </a:r>
            <a:r>
              <a:rPr lang="en-US" dirty="0"/>
              <a:t>and that hasn’t changed.</a:t>
            </a:r>
          </a:p>
          <a:p>
            <a:endParaRPr lang="en-US" dirty="0"/>
          </a:p>
          <a:p>
            <a:r>
              <a:rPr lang="en-US" dirty="0"/>
              <a:t>These requirements are primarily found in the Yellow Book and Single Audit Reporting document, 35-E-1.</a:t>
            </a:r>
          </a:p>
          <a:p>
            <a:endParaRPr lang="en-US" dirty="0"/>
          </a:p>
          <a:p>
            <a:r>
              <a:rPr lang="en-US" dirty="0"/>
              <a:t>We have illustrative FS opinions, Illustrative </a:t>
            </a:r>
            <a:r>
              <a:rPr lang="en-US"/>
              <a:t>compliance opinion, </a:t>
            </a:r>
            <a:endParaRPr lang="en-US" dirty="0"/>
          </a:p>
        </p:txBody>
      </p:sp>
      <p:sp>
        <p:nvSpPr>
          <p:cNvPr id="4" name="Slide Number Placeholder 3">
            <a:extLst>
              <a:ext uri="{FF2B5EF4-FFF2-40B4-BE49-F238E27FC236}">
                <a16:creationId xmlns:a16="http://schemas.microsoft.com/office/drawing/2014/main" id="{A39A14CC-7063-DAAB-6D93-307761345B74}"/>
              </a:ext>
            </a:extLst>
          </p:cNvPr>
          <p:cNvSpPr>
            <a:spLocks noGrp="1"/>
          </p:cNvSpPr>
          <p:nvPr>
            <p:ph type="sldNum" sz="quarter" idx="5"/>
          </p:nvPr>
        </p:nvSpPr>
        <p:spPr/>
        <p:txBody>
          <a:bodyPr/>
          <a:lstStyle/>
          <a:p>
            <a:fld id="{C5BF0052-149D-4C2D-9738-B342BE704D3A}" type="slidenum">
              <a:rPr lang="en-US" smtClean="0"/>
              <a:t>8</a:t>
            </a:fld>
            <a:endParaRPr lang="en-US" dirty="0"/>
          </a:p>
        </p:txBody>
      </p:sp>
    </p:spTree>
    <p:extLst>
      <p:ext uri="{BB962C8B-B14F-4D97-AF65-F5344CB8AC3E}">
        <p14:creationId xmlns:p14="http://schemas.microsoft.com/office/powerpoint/2010/main" val="357808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8E79F-C662-D13A-5B03-1D552676D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C1BD32-186E-454C-DC4D-4159441391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F78421-4BE1-D955-9386-FBC93A3104E7}"/>
              </a:ext>
            </a:extLst>
          </p:cNvPr>
          <p:cNvSpPr>
            <a:spLocks noGrp="1"/>
          </p:cNvSpPr>
          <p:nvPr>
            <p:ph type="body" idx="1"/>
          </p:nvPr>
        </p:nvSpPr>
        <p:spPr/>
        <p:txBody>
          <a:bodyPr/>
          <a:lstStyle/>
          <a:p>
            <a:r>
              <a:rPr lang="en-US" dirty="0"/>
              <a:t>Just a FYI, that the State Single Audit Acts allows auditors to test a minimum of 20% of State funding if they meet requirements to be considered a low-risk State Auditee.</a:t>
            </a:r>
          </a:p>
          <a:p>
            <a:endParaRPr lang="en-US" dirty="0"/>
          </a:p>
          <a:p>
            <a:r>
              <a:rPr lang="en-US" dirty="0"/>
              <a:t>A low-risk State auditee requirements are similar to those of federal requirements and can be found in Uniform Guidance 200-520, as they apply to State awards.</a:t>
            </a:r>
          </a:p>
          <a:p>
            <a:endParaRPr lang="en-US" dirty="0"/>
          </a:p>
          <a:p>
            <a:r>
              <a:rPr lang="en-US" dirty="0"/>
              <a:t>If a unit qualifies as a low-risk auditee, this should be noted on the SFQC, under the State Award section, similar to the federal award section.</a:t>
            </a:r>
          </a:p>
          <a:p>
            <a:endParaRPr lang="en-US" dirty="0"/>
          </a:p>
          <a:p>
            <a:r>
              <a:rPr lang="en-US" dirty="0"/>
              <a:t>A unit can be a low-risk auditee even though more than 40% of the State awards are tested as major.</a:t>
            </a:r>
          </a:p>
        </p:txBody>
      </p:sp>
      <p:sp>
        <p:nvSpPr>
          <p:cNvPr id="4" name="Slide Number Placeholder 3">
            <a:extLst>
              <a:ext uri="{FF2B5EF4-FFF2-40B4-BE49-F238E27FC236}">
                <a16:creationId xmlns:a16="http://schemas.microsoft.com/office/drawing/2014/main" id="{9355FCC2-674E-D756-AAF1-7A13E27E788C}"/>
              </a:ext>
            </a:extLst>
          </p:cNvPr>
          <p:cNvSpPr>
            <a:spLocks noGrp="1"/>
          </p:cNvSpPr>
          <p:nvPr>
            <p:ph type="sldNum" sz="quarter" idx="5"/>
          </p:nvPr>
        </p:nvSpPr>
        <p:spPr/>
        <p:txBody>
          <a:bodyPr/>
          <a:lstStyle/>
          <a:p>
            <a:fld id="{C5BF0052-149D-4C2D-9738-B342BE704D3A}" type="slidenum">
              <a:rPr lang="en-US" smtClean="0"/>
              <a:t>9</a:t>
            </a:fld>
            <a:endParaRPr lang="en-US" dirty="0"/>
          </a:p>
        </p:txBody>
      </p:sp>
    </p:spTree>
    <p:extLst>
      <p:ext uri="{BB962C8B-B14F-4D97-AF65-F5344CB8AC3E}">
        <p14:creationId xmlns:p14="http://schemas.microsoft.com/office/powerpoint/2010/main" val="421882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4906-5698-D032-EC91-A82A638E5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6D4EF2-4D3B-3E80-7C76-93ACAEF9FA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7A5433-9051-B289-058A-D945D2B498BD}"/>
              </a:ext>
            </a:extLst>
          </p:cNvPr>
          <p:cNvSpPr>
            <a:spLocks noGrp="1"/>
          </p:cNvSpPr>
          <p:nvPr>
            <p:ph type="dt" sz="half" idx="10"/>
          </p:nvPr>
        </p:nvSpPr>
        <p:spPr/>
        <p:txBody>
          <a:bodyPr/>
          <a:lstStyle/>
          <a:p>
            <a:fld id="{99CA47B8-785C-4A46-B362-693C62751A49}" type="datetimeFigureOut">
              <a:rPr lang="en-US" smtClean="0"/>
              <a:t>5/13/2026</a:t>
            </a:fld>
            <a:endParaRPr lang="en-US" dirty="0"/>
          </a:p>
        </p:txBody>
      </p:sp>
      <p:sp>
        <p:nvSpPr>
          <p:cNvPr id="5" name="Footer Placeholder 4">
            <a:extLst>
              <a:ext uri="{FF2B5EF4-FFF2-40B4-BE49-F238E27FC236}">
                <a16:creationId xmlns:a16="http://schemas.microsoft.com/office/drawing/2014/main" id="{2C9ADC4B-C1F8-47E4-E1D0-AF1B1F3D72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B13FDC-9B15-0448-7C71-33E736DAFB9A}"/>
              </a:ext>
            </a:extLst>
          </p:cNvPr>
          <p:cNvSpPr>
            <a:spLocks noGrp="1"/>
          </p:cNvSpPr>
          <p:nvPr>
            <p:ph type="sldNum" sz="quarter" idx="12"/>
          </p:nvPr>
        </p:nvSpPr>
        <p:spPr/>
        <p:txBody>
          <a:bodyPr/>
          <a:lstStyle/>
          <a:p>
            <a:fld id="{D0A0CA5A-5976-4C5C-8430-DE8EEFD09A73}" type="slidenum">
              <a:rPr lang="en-US" smtClean="0"/>
              <a:t>‹#›</a:t>
            </a:fld>
            <a:endParaRPr lang="en-US" dirty="0"/>
          </a:p>
        </p:txBody>
      </p:sp>
    </p:spTree>
    <p:extLst>
      <p:ext uri="{BB962C8B-B14F-4D97-AF65-F5344CB8AC3E}">
        <p14:creationId xmlns:p14="http://schemas.microsoft.com/office/powerpoint/2010/main" val="3714610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C9CA-C534-81D0-84C3-28B5D0B1C1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D6C6E6-602A-D51D-09F0-AB7506C1FB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BFC82B-5934-ADC4-CDFC-58CD9ACA281A}"/>
              </a:ext>
            </a:extLst>
          </p:cNvPr>
          <p:cNvSpPr>
            <a:spLocks noGrp="1"/>
          </p:cNvSpPr>
          <p:nvPr>
            <p:ph type="dt" sz="half" idx="10"/>
          </p:nvPr>
        </p:nvSpPr>
        <p:spPr/>
        <p:txBody>
          <a:bodyPr/>
          <a:lstStyle/>
          <a:p>
            <a:fld id="{99CA47B8-785C-4A46-B362-693C62751A49}" type="datetimeFigureOut">
              <a:rPr lang="en-US" smtClean="0"/>
              <a:t>5/13/2026</a:t>
            </a:fld>
            <a:endParaRPr lang="en-US" dirty="0"/>
          </a:p>
        </p:txBody>
      </p:sp>
      <p:sp>
        <p:nvSpPr>
          <p:cNvPr id="5" name="Footer Placeholder 4">
            <a:extLst>
              <a:ext uri="{FF2B5EF4-FFF2-40B4-BE49-F238E27FC236}">
                <a16:creationId xmlns:a16="http://schemas.microsoft.com/office/drawing/2014/main" id="{C71421E7-4186-956F-1722-BE3EAE7970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145584-CCFA-AB1F-595D-094A6433C15A}"/>
              </a:ext>
            </a:extLst>
          </p:cNvPr>
          <p:cNvSpPr>
            <a:spLocks noGrp="1"/>
          </p:cNvSpPr>
          <p:nvPr>
            <p:ph type="sldNum" sz="quarter" idx="12"/>
          </p:nvPr>
        </p:nvSpPr>
        <p:spPr/>
        <p:txBody>
          <a:bodyPr/>
          <a:lstStyle/>
          <a:p>
            <a:fld id="{D0A0CA5A-5976-4C5C-8430-DE8EEFD09A73}" type="slidenum">
              <a:rPr lang="en-US" smtClean="0"/>
              <a:t>‹#›</a:t>
            </a:fld>
            <a:endParaRPr lang="en-US" dirty="0"/>
          </a:p>
        </p:txBody>
      </p:sp>
    </p:spTree>
    <p:extLst>
      <p:ext uri="{BB962C8B-B14F-4D97-AF65-F5344CB8AC3E}">
        <p14:creationId xmlns:p14="http://schemas.microsoft.com/office/powerpoint/2010/main" val="51008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B10152-EC49-8389-ACCF-A755A4B65C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B87B0B-6616-2C77-2FBB-CD3D44F768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952A4-CA5C-4B67-78F7-D0A5C5571EA9}"/>
              </a:ext>
            </a:extLst>
          </p:cNvPr>
          <p:cNvSpPr>
            <a:spLocks noGrp="1"/>
          </p:cNvSpPr>
          <p:nvPr>
            <p:ph type="dt" sz="half" idx="10"/>
          </p:nvPr>
        </p:nvSpPr>
        <p:spPr/>
        <p:txBody>
          <a:bodyPr/>
          <a:lstStyle/>
          <a:p>
            <a:fld id="{99CA47B8-785C-4A46-B362-693C62751A49}" type="datetimeFigureOut">
              <a:rPr lang="en-US" smtClean="0"/>
              <a:t>5/13/2026</a:t>
            </a:fld>
            <a:endParaRPr lang="en-US" dirty="0"/>
          </a:p>
        </p:txBody>
      </p:sp>
      <p:sp>
        <p:nvSpPr>
          <p:cNvPr id="5" name="Footer Placeholder 4">
            <a:extLst>
              <a:ext uri="{FF2B5EF4-FFF2-40B4-BE49-F238E27FC236}">
                <a16:creationId xmlns:a16="http://schemas.microsoft.com/office/drawing/2014/main" id="{D6A3891F-748C-279C-8652-DB70F9F660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2716F4-8014-B99A-A9E9-2DF7EBD70F9C}"/>
              </a:ext>
            </a:extLst>
          </p:cNvPr>
          <p:cNvSpPr>
            <a:spLocks noGrp="1"/>
          </p:cNvSpPr>
          <p:nvPr>
            <p:ph type="sldNum" sz="quarter" idx="12"/>
          </p:nvPr>
        </p:nvSpPr>
        <p:spPr/>
        <p:txBody>
          <a:bodyPr/>
          <a:lstStyle/>
          <a:p>
            <a:fld id="{D0A0CA5A-5976-4C5C-8430-DE8EEFD09A73}" type="slidenum">
              <a:rPr lang="en-US" smtClean="0"/>
              <a:t>‹#›</a:t>
            </a:fld>
            <a:endParaRPr lang="en-US" dirty="0"/>
          </a:p>
        </p:txBody>
      </p:sp>
    </p:spTree>
    <p:extLst>
      <p:ext uri="{BB962C8B-B14F-4D97-AF65-F5344CB8AC3E}">
        <p14:creationId xmlns:p14="http://schemas.microsoft.com/office/powerpoint/2010/main" val="345794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CC7D-78DD-B32A-910E-2180057F7B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06B38-29EF-694E-6077-8690EB88B0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3FDABD-0619-B58B-F9B8-DA7D79D64365}"/>
              </a:ext>
            </a:extLst>
          </p:cNvPr>
          <p:cNvSpPr>
            <a:spLocks noGrp="1"/>
          </p:cNvSpPr>
          <p:nvPr>
            <p:ph type="dt" sz="half" idx="10"/>
          </p:nvPr>
        </p:nvSpPr>
        <p:spPr/>
        <p:txBody>
          <a:bodyPr/>
          <a:lstStyle/>
          <a:p>
            <a:fld id="{99CA47B8-785C-4A46-B362-693C62751A49}" type="datetimeFigureOut">
              <a:rPr lang="en-US" smtClean="0"/>
              <a:t>5/13/2026</a:t>
            </a:fld>
            <a:endParaRPr lang="en-US" dirty="0"/>
          </a:p>
        </p:txBody>
      </p:sp>
      <p:sp>
        <p:nvSpPr>
          <p:cNvPr id="5" name="Footer Placeholder 4">
            <a:extLst>
              <a:ext uri="{FF2B5EF4-FFF2-40B4-BE49-F238E27FC236}">
                <a16:creationId xmlns:a16="http://schemas.microsoft.com/office/drawing/2014/main" id="{3D1EE907-4B6D-6565-59A2-B860A4AA8C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4CD95E-8497-C068-E0D8-5CCBABB57729}"/>
              </a:ext>
            </a:extLst>
          </p:cNvPr>
          <p:cNvSpPr>
            <a:spLocks noGrp="1"/>
          </p:cNvSpPr>
          <p:nvPr>
            <p:ph type="sldNum" sz="quarter" idx="12"/>
          </p:nvPr>
        </p:nvSpPr>
        <p:spPr/>
        <p:txBody>
          <a:bodyPr/>
          <a:lstStyle/>
          <a:p>
            <a:fld id="{D0A0CA5A-5976-4C5C-8430-DE8EEFD09A73}" type="slidenum">
              <a:rPr lang="en-US" smtClean="0"/>
              <a:t>‹#›</a:t>
            </a:fld>
            <a:endParaRPr lang="en-US" dirty="0"/>
          </a:p>
        </p:txBody>
      </p:sp>
    </p:spTree>
    <p:extLst>
      <p:ext uri="{BB962C8B-B14F-4D97-AF65-F5344CB8AC3E}">
        <p14:creationId xmlns:p14="http://schemas.microsoft.com/office/powerpoint/2010/main" val="4097712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FFA5-B184-F438-CFB6-0D69BFDCE2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B24576-E754-1AC6-1416-717F24B4D1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7020B2-C920-A3D9-6BAA-5AE159A63BF8}"/>
              </a:ext>
            </a:extLst>
          </p:cNvPr>
          <p:cNvSpPr>
            <a:spLocks noGrp="1"/>
          </p:cNvSpPr>
          <p:nvPr>
            <p:ph type="dt" sz="half" idx="10"/>
          </p:nvPr>
        </p:nvSpPr>
        <p:spPr/>
        <p:txBody>
          <a:bodyPr/>
          <a:lstStyle/>
          <a:p>
            <a:fld id="{99CA47B8-785C-4A46-B362-693C62751A49}" type="datetimeFigureOut">
              <a:rPr lang="en-US" smtClean="0"/>
              <a:t>5/13/2026</a:t>
            </a:fld>
            <a:endParaRPr lang="en-US" dirty="0"/>
          </a:p>
        </p:txBody>
      </p:sp>
      <p:sp>
        <p:nvSpPr>
          <p:cNvPr id="5" name="Footer Placeholder 4">
            <a:extLst>
              <a:ext uri="{FF2B5EF4-FFF2-40B4-BE49-F238E27FC236}">
                <a16:creationId xmlns:a16="http://schemas.microsoft.com/office/drawing/2014/main" id="{791149A3-78A6-84EA-7B61-4822C3B633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C155AD-51F0-9D27-2BEB-066E1A1A5850}"/>
              </a:ext>
            </a:extLst>
          </p:cNvPr>
          <p:cNvSpPr>
            <a:spLocks noGrp="1"/>
          </p:cNvSpPr>
          <p:nvPr>
            <p:ph type="sldNum" sz="quarter" idx="12"/>
          </p:nvPr>
        </p:nvSpPr>
        <p:spPr/>
        <p:txBody>
          <a:bodyPr/>
          <a:lstStyle/>
          <a:p>
            <a:fld id="{D0A0CA5A-5976-4C5C-8430-DE8EEFD09A73}" type="slidenum">
              <a:rPr lang="en-US" smtClean="0"/>
              <a:t>‹#›</a:t>
            </a:fld>
            <a:endParaRPr lang="en-US" dirty="0"/>
          </a:p>
        </p:txBody>
      </p:sp>
    </p:spTree>
    <p:extLst>
      <p:ext uri="{BB962C8B-B14F-4D97-AF65-F5344CB8AC3E}">
        <p14:creationId xmlns:p14="http://schemas.microsoft.com/office/powerpoint/2010/main" val="3502831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98988-6CEB-7558-38D1-5EF48670D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8CF07C-7BD4-B163-7FD6-9508E2B6C7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11AE3D-1D8C-AAB5-0BF0-5882406CFE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26B0F3-F537-D14E-86F8-5BF55AE383B8}"/>
              </a:ext>
            </a:extLst>
          </p:cNvPr>
          <p:cNvSpPr>
            <a:spLocks noGrp="1"/>
          </p:cNvSpPr>
          <p:nvPr>
            <p:ph type="dt" sz="half" idx="10"/>
          </p:nvPr>
        </p:nvSpPr>
        <p:spPr/>
        <p:txBody>
          <a:bodyPr/>
          <a:lstStyle/>
          <a:p>
            <a:fld id="{99CA47B8-785C-4A46-B362-693C62751A49}" type="datetimeFigureOut">
              <a:rPr lang="en-US" smtClean="0"/>
              <a:t>5/13/2026</a:t>
            </a:fld>
            <a:endParaRPr lang="en-US" dirty="0"/>
          </a:p>
        </p:txBody>
      </p:sp>
      <p:sp>
        <p:nvSpPr>
          <p:cNvPr id="6" name="Footer Placeholder 5">
            <a:extLst>
              <a:ext uri="{FF2B5EF4-FFF2-40B4-BE49-F238E27FC236}">
                <a16:creationId xmlns:a16="http://schemas.microsoft.com/office/drawing/2014/main" id="{E391CEEC-DDD6-9231-B4BF-65404168BD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35C42E-CBB5-EBD3-B1DD-2844AA8C0EC2}"/>
              </a:ext>
            </a:extLst>
          </p:cNvPr>
          <p:cNvSpPr>
            <a:spLocks noGrp="1"/>
          </p:cNvSpPr>
          <p:nvPr>
            <p:ph type="sldNum" sz="quarter" idx="12"/>
          </p:nvPr>
        </p:nvSpPr>
        <p:spPr/>
        <p:txBody>
          <a:bodyPr/>
          <a:lstStyle/>
          <a:p>
            <a:fld id="{D0A0CA5A-5976-4C5C-8430-DE8EEFD09A73}" type="slidenum">
              <a:rPr lang="en-US" smtClean="0"/>
              <a:t>‹#›</a:t>
            </a:fld>
            <a:endParaRPr lang="en-US" dirty="0"/>
          </a:p>
        </p:txBody>
      </p:sp>
    </p:spTree>
    <p:extLst>
      <p:ext uri="{BB962C8B-B14F-4D97-AF65-F5344CB8AC3E}">
        <p14:creationId xmlns:p14="http://schemas.microsoft.com/office/powerpoint/2010/main" val="232343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5BB18-C06C-0085-07C5-D252AADA7A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A87DC9-3425-FDBB-7D87-2BBB3E6A1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71443C-31CA-4805-1053-7460CC355B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4B8D0D-2E1A-C9B7-D57A-FC1CF7F126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59FC1E-C52D-3F04-85EE-9CEFF951EE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478752-29CB-27D7-A2C5-2DE83AAE0AF1}"/>
              </a:ext>
            </a:extLst>
          </p:cNvPr>
          <p:cNvSpPr>
            <a:spLocks noGrp="1"/>
          </p:cNvSpPr>
          <p:nvPr>
            <p:ph type="dt" sz="half" idx="10"/>
          </p:nvPr>
        </p:nvSpPr>
        <p:spPr/>
        <p:txBody>
          <a:bodyPr/>
          <a:lstStyle/>
          <a:p>
            <a:fld id="{99CA47B8-785C-4A46-B362-693C62751A49}" type="datetimeFigureOut">
              <a:rPr lang="en-US" smtClean="0"/>
              <a:t>5/13/2026</a:t>
            </a:fld>
            <a:endParaRPr lang="en-US" dirty="0"/>
          </a:p>
        </p:txBody>
      </p:sp>
      <p:sp>
        <p:nvSpPr>
          <p:cNvPr id="8" name="Footer Placeholder 7">
            <a:extLst>
              <a:ext uri="{FF2B5EF4-FFF2-40B4-BE49-F238E27FC236}">
                <a16:creationId xmlns:a16="http://schemas.microsoft.com/office/drawing/2014/main" id="{B091833D-B446-7C62-754D-6AC96CB55C2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2D06700-D725-0E3F-B628-B92A115F69D8}"/>
              </a:ext>
            </a:extLst>
          </p:cNvPr>
          <p:cNvSpPr>
            <a:spLocks noGrp="1"/>
          </p:cNvSpPr>
          <p:nvPr>
            <p:ph type="sldNum" sz="quarter" idx="12"/>
          </p:nvPr>
        </p:nvSpPr>
        <p:spPr/>
        <p:txBody>
          <a:bodyPr/>
          <a:lstStyle/>
          <a:p>
            <a:fld id="{D0A0CA5A-5976-4C5C-8430-DE8EEFD09A73}" type="slidenum">
              <a:rPr lang="en-US" smtClean="0"/>
              <a:t>‹#›</a:t>
            </a:fld>
            <a:endParaRPr lang="en-US" dirty="0"/>
          </a:p>
        </p:txBody>
      </p:sp>
    </p:spTree>
    <p:extLst>
      <p:ext uri="{BB962C8B-B14F-4D97-AF65-F5344CB8AC3E}">
        <p14:creationId xmlns:p14="http://schemas.microsoft.com/office/powerpoint/2010/main" val="376549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1F89-B513-0F1F-75DF-1E0898F766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D283EB-211B-F871-06DF-B2E6F949467F}"/>
              </a:ext>
            </a:extLst>
          </p:cNvPr>
          <p:cNvSpPr>
            <a:spLocks noGrp="1"/>
          </p:cNvSpPr>
          <p:nvPr>
            <p:ph type="dt" sz="half" idx="10"/>
          </p:nvPr>
        </p:nvSpPr>
        <p:spPr/>
        <p:txBody>
          <a:bodyPr/>
          <a:lstStyle/>
          <a:p>
            <a:fld id="{99CA47B8-785C-4A46-B362-693C62751A49}" type="datetimeFigureOut">
              <a:rPr lang="en-US" smtClean="0"/>
              <a:t>5/13/2026</a:t>
            </a:fld>
            <a:endParaRPr lang="en-US" dirty="0"/>
          </a:p>
        </p:txBody>
      </p:sp>
      <p:sp>
        <p:nvSpPr>
          <p:cNvPr id="4" name="Footer Placeholder 3">
            <a:extLst>
              <a:ext uri="{FF2B5EF4-FFF2-40B4-BE49-F238E27FC236}">
                <a16:creationId xmlns:a16="http://schemas.microsoft.com/office/drawing/2014/main" id="{39FDAE35-F876-EDEF-FF49-A29BC84E85A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BD6EF81-DADA-31EF-A8F0-26ADD1F20233}"/>
              </a:ext>
            </a:extLst>
          </p:cNvPr>
          <p:cNvSpPr>
            <a:spLocks noGrp="1"/>
          </p:cNvSpPr>
          <p:nvPr>
            <p:ph type="sldNum" sz="quarter" idx="12"/>
          </p:nvPr>
        </p:nvSpPr>
        <p:spPr/>
        <p:txBody>
          <a:bodyPr/>
          <a:lstStyle/>
          <a:p>
            <a:fld id="{D0A0CA5A-5976-4C5C-8430-DE8EEFD09A73}" type="slidenum">
              <a:rPr lang="en-US" smtClean="0"/>
              <a:t>‹#›</a:t>
            </a:fld>
            <a:endParaRPr lang="en-US" dirty="0"/>
          </a:p>
        </p:txBody>
      </p:sp>
    </p:spTree>
    <p:extLst>
      <p:ext uri="{BB962C8B-B14F-4D97-AF65-F5344CB8AC3E}">
        <p14:creationId xmlns:p14="http://schemas.microsoft.com/office/powerpoint/2010/main" val="213627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18D23F-4598-7326-039D-E1BD88128923}"/>
              </a:ext>
            </a:extLst>
          </p:cNvPr>
          <p:cNvSpPr>
            <a:spLocks noGrp="1"/>
          </p:cNvSpPr>
          <p:nvPr>
            <p:ph type="dt" sz="half" idx="10"/>
          </p:nvPr>
        </p:nvSpPr>
        <p:spPr/>
        <p:txBody>
          <a:bodyPr/>
          <a:lstStyle/>
          <a:p>
            <a:fld id="{99CA47B8-785C-4A46-B362-693C62751A49}" type="datetimeFigureOut">
              <a:rPr lang="en-US" smtClean="0"/>
              <a:t>5/13/2026</a:t>
            </a:fld>
            <a:endParaRPr lang="en-US" dirty="0"/>
          </a:p>
        </p:txBody>
      </p:sp>
      <p:sp>
        <p:nvSpPr>
          <p:cNvPr id="3" name="Footer Placeholder 2">
            <a:extLst>
              <a:ext uri="{FF2B5EF4-FFF2-40B4-BE49-F238E27FC236}">
                <a16:creationId xmlns:a16="http://schemas.microsoft.com/office/drawing/2014/main" id="{F9A28055-F321-28F1-FD83-E7815D1403D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0F6698A-0EB6-3EEB-EB2B-34CFE3BADA5A}"/>
              </a:ext>
            </a:extLst>
          </p:cNvPr>
          <p:cNvSpPr>
            <a:spLocks noGrp="1"/>
          </p:cNvSpPr>
          <p:nvPr>
            <p:ph type="sldNum" sz="quarter" idx="12"/>
          </p:nvPr>
        </p:nvSpPr>
        <p:spPr/>
        <p:txBody>
          <a:bodyPr/>
          <a:lstStyle/>
          <a:p>
            <a:fld id="{D0A0CA5A-5976-4C5C-8430-DE8EEFD09A73}" type="slidenum">
              <a:rPr lang="en-US" smtClean="0"/>
              <a:t>‹#›</a:t>
            </a:fld>
            <a:endParaRPr lang="en-US" dirty="0"/>
          </a:p>
        </p:txBody>
      </p:sp>
    </p:spTree>
    <p:extLst>
      <p:ext uri="{BB962C8B-B14F-4D97-AF65-F5344CB8AC3E}">
        <p14:creationId xmlns:p14="http://schemas.microsoft.com/office/powerpoint/2010/main" val="46542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F6BDE-FD7A-21EE-D958-97D734EE0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D3CEEB-AEA9-A70A-E4EA-C28336B637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B74E4A-C66B-88DF-876B-341485874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FDDF5B-D683-6A91-2A34-7A7ED0D6FA8A}"/>
              </a:ext>
            </a:extLst>
          </p:cNvPr>
          <p:cNvSpPr>
            <a:spLocks noGrp="1"/>
          </p:cNvSpPr>
          <p:nvPr>
            <p:ph type="dt" sz="half" idx="10"/>
          </p:nvPr>
        </p:nvSpPr>
        <p:spPr/>
        <p:txBody>
          <a:bodyPr/>
          <a:lstStyle/>
          <a:p>
            <a:fld id="{99CA47B8-785C-4A46-B362-693C62751A49}" type="datetimeFigureOut">
              <a:rPr lang="en-US" smtClean="0"/>
              <a:t>5/13/2026</a:t>
            </a:fld>
            <a:endParaRPr lang="en-US" dirty="0"/>
          </a:p>
        </p:txBody>
      </p:sp>
      <p:sp>
        <p:nvSpPr>
          <p:cNvPr id="6" name="Footer Placeholder 5">
            <a:extLst>
              <a:ext uri="{FF2B5EF4-FFF2-40B4-BE49-F238E27FC236}">
                <a16:creationId xmlns:a16="http://schemas.microsoft.com/office/drawing/2014/main" id="{70B9DDD0-1633-D613-2D94-EDF53F20E3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2002E6B-A011-B8F5-16FE-3473DCBE2D1E}"/>
              </a:ext>
            </a:extLst>
          </p:cNvPr>
          <p:cNvSpPr>
            <a:spLocks noGrp="1"/>
          </p:cNvSpPr>
          <p:nvPr>
            <p:ph type="sldNum" sz="quarter" idx="12"/>
          </p:nvPr>
        </p:nvSpPr>
        <p:spPr/>
        <p:txBody>
          <a:bodyPr/>
          <a:lstStyle/>
          <a:p>
            <a:fld id="{D0A0CA5A-5976-4C5C-8430-DE8EEFD09A73}" type="slidenum">
              <a:rPr lang="en-US" smtClean="0"/>
              <a:t>‹#›</a:t>
            </a:fld>
            <a:endParaRPr lang="en-US" dirty="0"/>
          </a:p>
        </p:txBody>
      </p:sp>
    </p:spTree>
    <p:extLst>
      <p:ext uri="{BB962C8B-B14F-4D97-AF65-F5344CB8AC3E}">
        <p14:creationId xmlns:p14="http://schemas.microsoft.com/office/powerpoint/2010/main" val="143296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DA3C-49D7-ECC8-65DD-3F767A6E19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A2AAB5-656C-C0C5-5FC1-F717EC8E92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61DCEEF-780A-B063-9786-75932EFB4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D6E32B-9B18-7438-4713-EA8EE301BFFB}"/>
              </a:ext>
            </a:extLst>
          </p:cNvPr>
          <p:cNvSpPr>
            <a:spLocks noGrp="1"/>
          </p:cNvSpPr>
          <p:nvPr>
            <p:ph type="dt" sz="half" idx="10"/>
          </p:nvPr>
        </p:nvSpPr>
        <p:spPr/>
        <p:txBody>
          <a:bodyPr/>
          <a:lstStyle/>
          <a:p>
            <a:fld id="{99CA47B8-785C-4A46-B362-693C62751A49}" type="datetimeFigureOut">
              <a:rPr lang="en-US" smtClean="0"/>
              <a:t>5/13/2026</a:t>
            </a:fld>
            <a:endParaRPr lang="en-US" dirty="0"/>
          </a:p>
        </p:txBody>
      </p:sp>
      <p:sp>
        <p:nvSpPr>
          <p:cNvPr id="6" name="Footer Placeholder 5">
            <a:extLst>
              <a:ext uri="{FF2B5EF4-FFF2-40B4-BE49-F238E27FC236}">
                <a16:creationId xmlns:a16="http://schemas.microsoft.com/office/drawing/2014/main" id="{3E96A0CD-F4A3-A5D6-C68E-A0D4492B10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67C165-B639-1226-7C24-E70C5B9CB4F6}"/>
              </a:ext>
            </a:extLst>
          </p:cNvPr>
          <p:cNvSpPr>
            <a:spLocks noGrp="1"/>
          </p:cNvSpPr>
          <p:nvPr>
            <p:ph type="sldNum" sz="quarter" idx="12"/>
          </p:nvPr>
        </p:nvSpPr>
        <p:spPr/>
        <p:txBody>
          <a:bodyPr/>
          <a:lstStyle/>
          <a:p>
            <a:fld id="{D0A0CA5A-5976-4C5C-8430-DE8EEFD09A73}" type="slidenum">
              <a:rPr lang="en-US" smtClean="0"/>
              <a:t>‹#›</a:t>
            </a:fld>
            <a:endParaRPr lang="en-US" dirty="0"/>
          </a:p>
        </p:txBody>
      </p:sp>
    </p:spTree>
    <p:extLst>
      <p:ext uri="{BB962C8B-B14F-4D97-AF65-F5344CB8AC3E}">
        <p14:creationId xmlns:p14="http://schemas.microsoft.com/office/powerpoint/2010/main" val="317022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E47A24-8947-BF2F-C346-53F3DF58F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85DCA9-0B9D-409B-7C49-3F9028F403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B108CD-33F1-427D-FD03-63031756D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A47B8-785C-4A46-B362-693C62751A49}" type="datetimeFigureOut">
              <a:rPr lang="en-US" smtClean="0"/>
              <a:t>5/13/2026</a:t>
            </a:fld>
            <a:endParaRPr lang="en-US" dirty="0"/>
          </a:p>
        </p:txBody>
      </p:sp>
      <p:sp>
        <p:nvSpPr>
          <p:cNvPr id="5" name="Footer Placeholder 4">
            <a:extLst>
              <a:ext uri="{FF2B5EF4-FFF2-40B4-BE49-F238E27FC236}">
                <a16:creationId xmlns:a16="http://schemas.microsoft.com/office/drawing/2014/main" id="{E4C8145E-B737-F3AB-DF5B-C165780E3C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B7685D7-00B4-22C7-F98B-0411CD6EF1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0CA5A-5976-4C5C-8430-DE8EEFD09A73}" type="slidenum">
              <a:rPr lang="en-US" smtClean="0"/>
              <a:t>‹#›</a:t>
            </a:fld>
            <a:endParaRPr lang="en-US" dirty="0"/>
          </a:p>
        </p:txBody>
      </p:sp>
    </p:spTree>
    <p:extLst>
      <p:ext uri="{BB962C8B-B14F-4D97-AF65-F5344CB8AC3E}">
        <p14:creationId xmlns:p14="http://schemas.microsoft.com/office/powerpoint/2010/main" val="3685062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ecfr.gov/current/title-2/subtitle-A/chapter-II/part-200/subpart-F/subject-group-ECFRc3bd6ae97de5a40/section-200.511"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ecfr.gov/current/title-2/subtitle-A/chapter-II/part-200/subpart-F/subject-group-ECFRea73e47c9a286e6/section-200.514"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www.nctreasurer.gov/divisions/state-and-local-government-finance-division/hurricanehelene" TargetMode="Externa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linkprotect.cudasvc.com/url?a=https%3a%2f%2fncopioidsettlement.org%2fwp-content%2fuploads%2f2024%2f05%2fExhibit-E-as-modified-7.12.23.pdf&amp;c=E,1,3ALh3C4FHCnP3SrF3rxOUfNahIy-FldTAb7VlKdW53Byh8bMiZNdGQmkZpZ4SbManRBfmdnKlrk9IgyZhzNWbU13bEzDXOKCLPIrhcDFu-GmYypjm_gLfMVr&amp;typo=1"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nctreasurer.com/documents/files/slgdaacanddebt/state-single-audit-implementation-act-changes/download" TargetMode="Externa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James.burke@nctreasurer.gov" TargetMode="External"/><Relationship Id="rId7"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nctreasurer.com/divisions/state-and-local-government-finance/lgc/local-fiscal-management/annual-audit/compliance-supplements-and-resources/single-audit-reporting#SingleAuditReviewProgram-439" TargetMode="External"/><Relationship Id="rId5" Type="http://schemas.openxmlformats.org/officeDocument/2006/relationships/hyperlink" Target="https://www.nctreasurer.com/divisions/state-and-local-government-finance/lgc/local-fiscal-management/annual-audit/compliance-supplements-and-resources/ncdeq-ncdhhs-and-ncdot-reports" TargetMode="External"/><Relationship Id="rId4" Type="http://schemas.openxmlformats.org/officeDocument/2006/relationships/hyperlink" Target="https://www.nctreasurer.com/divisions/state-and-local-government-finance/lgc/local-fiscal-management/annual-audit/compliance-supplements-and-resources/state-compliance-supplement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6C9BFE2-7F27-AE62-3C77-8084D588B494}"/>
              </a:ext>
            </a:extLst>
          </p:cNvPr>
          <p:cNvSpPr/>
          <p:nvPr/>
        </p:nvSpPr>
        <p:spPr>
          <a:xfrm>
            <a:off x="-47273" y="2"/>
            <a:ext cx="12239273" cy="6857998"/>
          </a:xfrm>
          <a:prstGeom prst="rect">
            <a:avLst/>
          </a:prstGeom>
          <a:solidFill>
            <a:srgbClr val="0024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Graphical user interface, application&#10;&#10;Description automatically generated">
            <a:extLst>
              <a:ext uri="{FF2B5EF4-FFF2-40B4-BE49-F238E27FC236}">
                <a16:creationId xmlns:a16="http://schemas.microsoft.com/office/drawing/2014/main" id="{7613EEF3-F486-9DD5-5335-D21E2F321D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1" t="26731" r="32940" b="6536"/>
          <a:stretch/>
        </p:blipFill>
        <p:spPr>
          <a:xfrm>
            <a:off x="-47274" y="0"/>
            <a:ext cx="12239273" cy="6858000"/>
          </a:xfrm>
          <a:prstGeom prst="rect">
            <a:avLst/>
          </a:prstGeom>
        </p:spPr>
      </p:pic>
      <p:sp>
        <p:nvSpPr>
          <p:cNvPr id="14" name="TextBox 13">
            <a:extLst>
              <a:ext uri="{FF2B5EF4-FFF2-40B4-BE49-F238E27FC236}">
                <a16:creationId xmlns:a16="http://schemas.microsoft.com/office/drawing/2014/main" id="{E2043776-6B52-12D7-5023-FCE54029F784}"/>
              </a:ext>
            </a:extLst>
          </p:cNvPr>
          <p:cNvSpPr txBox="1"/>
          <p:nvPr/>
        </p:nvSpPr>
        <p:spPr>
          <a:xfrm>
            <a:off x="765048" y="2900196"/>
            <a:ext cx="10661904" cy="2831544"/>
          </a:xfrm>
          <a:prstGeom prst="rect">
            <a:avLst/>
          </a:prstGeom>
          <a:noFill/>
        </p:spPr>
        <p:txBody>
          <a:bodyPr wrap="square" rtlCol="0">
            <a:spAutoFit/>
          </a:bodyPr>
          <a:lstStyle/>
          <a:p>
            <a:pPr algn="ctr"/>
            <a:r>
              <a:rPr lang="en-US" sz="2400" dirty="0">
                <a:solidFill>
                  <a:schemeClr val="bg1"/>
                </a:solidFill>
                <a:latin typeface="Arial" panose="020B0604020202020204" pitchFamily="34" charset="0"/>
                <a:cs typeface="Arial" panose="020B0604020202020204" pitchFamily="34" charset="0"/>
              </a:rPr>
              <a:t>STATE AND LOCAL GOVERNMENT FINANCE DIVISION</a:t>
            </a:r>
          </a:p>
          <a:p>
            <a:pPr algn="ctr"/>
            <a:endParaRPr lang="en-US" sz="2400" dirty="0">
              <a:solidFill>
                <a:schemeClr val="bg1"/>
              </a:solidFill>
              <a:latin typeface="Arial" panose="020B0604020202020204" pitchFamily="34" charset="0"/>
              <a:cs typeface="Arial" panose="020B0604020202020204" pitchFamily="34" charset="0"/>
            </a:endParaRPr>
          </a:p>
          <a:p>
            <a:pPr algn="ctr"/>
            <a:r>
              <a:rPr lang="en-US" sz="5000" dirty="0">
                <a:solidFill>
                  <a:schemeClr val="bg1"/>
                </a:solidFill>
                <a:latin typeface="Arial" panose="020B0604020202020204" pitchFamily="34" charset="0"/>
                <a:cs typeface="Arial" panose="020B0604020202020204" pitchFamily="34" charset="0"/>
              </a:rPr>
              <a:t>Compliance Audit Review Update</a:t>
            </a:r>
          </a:p>
          <a:p>
            <a:pPr algn="ctr"/>
            <a:endParaRPr lang="en-US" sz="2400" dirty="0">
              <a:solidFill>
                <a:schemeClr val="bg1"/>
              </a:solidFill>
              <a:latin typeface="Arial" panose="020B0604020202020204" pitchFamily="34" charset="0"/>
              <a:cs typeface="Arial" panose="020B0604020202020204" pitchFamily="34" charset="0"/>
            </a:endParaRPr>
          </a:p>
          <a:p>
            <a:pPr algn="ctr"/>
            <a:r>
              <a:rPr lang="en-US" sz="2800" dirty="0">
                <a:solidFill>
                  <a:schemeClr val="bg1"/>
                </a:solidFill>
                <a:latin typeface="Arial" panose="020B0604020202020204" pitchFamily="34" charset="0"/>
                <a:cs typeface="Arial" panose="020B0604020202020204" pitchFamily="34" charset="0"/>
              </a:rPr>
              <a:t>James Burke, CPA</a:t>
            </a:r>
          </a:p>
          <a:p>
            <a:pPr algn="ctr"/>
            <a:r>
              <a:rPr lang="en-US" sz="2800" dirty="0">
                <a:solidFill>
                  <a:schemeClr val="bg1"/>
                </a:solidFill>
                <a:latin typeface="Arial" panose="020B0604020202020204" pitchFamily="34" charset="0"/>
                <a:cs typeface="Arial" panose="020B0604020202020204" pitchFamily="34" charset="0"/>
              </a:rPr>
              <a:t>Senior Accounting and Financial Accounting Advisor</a:t>
            </a:r>
          </a:p>
        </p:txBody>
      </p:sp>
      <p:pic>
        <p:nvPicPr>
          <p:cNvPr id="6" name="Picture 5" descr="Text&#10;&#10;Description automatically generated with low confidence">
            <a:extLst>
              <a:ext uri="{FF2B5EF4-FFF2-40B4-BE49-F238E27FC236}">
                <a16:creationId xmlns:a16="http://schemas.microsoft.com/office/drawing/2014/main" id="{63042335-DF96-8F2A-AF87-745136E849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024" y="301753"/>
            <a:ext cx="11558016" cy="2240280"/>
          </a:xfrm>
          <a:prstGeom prst="rect">
            <a:avLst/>
          </a:prstGeom>
        </p:spPr>
      </p:pic>
    </p:spTree>
    <p:extLst>
      <p:ext uri="{BB962C8B-B14F-4D97-AF65-F5344CB8AC3E}">
        <p14:creationId xmlns:p14="http://schemas.microsoft.com/office/powerpoint/2010/main" val="676100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FABAD-7E9A-333F-0581-AD86101DF05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2DBCBD0-07A9-34D3-8CB4-5603250ADE36}"/>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737CD8CA-1A36-F283-8AB0-23959B98F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32752C0E-2F1C-B875-4627-0C2D043E9BD8}"/>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279361F7-7C25-38E4-8E12-DA5F39D724D8}"/>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C5F3877D-9EF7-83DD-AEF5-B7CFEE387585}"/>
              </a:ext>
            </a:extLst>
          </p:cNvPr>
          <p:cNvSpPr txBox="1">
            <a:spLocks/>
          </p:cNvSpPr>
          <p:nvPr/>
        </p:nvSpPr>
        <p:spPr>
          <a:xfrm>
            <a:off x="846083" y="877824"/>
            <a:ext cx="10515600" cy="9615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000" b="1" dirty="0">
                <a:latin typeface="Arial" panose="020B0604020202020204" pitchFamily="34" charset="0"/>
                <a:cs typeface="Arial" panose="020B0604020202020204" pitchFamily="34" charset="0"/>
              </a:rPr>
              <a:t>Auditor’s Opinion – Single Audit Report(s) Issued Subsequent to Financial Statement Audit Report </a:t>
            </a:r>
          </a:p>
        </p:txBody>
      </p:sp>
      <p:sp>
        <p:nvSpPr>
          <p:cNvPr id="7" name="Content Placeholder 2">
            <a:extLst>
              <a:ext uri="{FF2B5EF4-FFF2-40B4-BE49-F238E27FC236}">
                <a16:creationId xmlns:a16="http://schemas.microsoft.com/office/drawing/2014/main" id="{6142C649-627E-636B-9BBD-86FE40375CE0}"/>
              </a:ext>
            </a:extLst>
          </p:cNvPr>
          <p:cNvSpPr txBox="1">
            <a:spLocks/>
          </p:cNvSpPr>
          <p:nvPr/>
        </p:nvSpPr>
        <p:spPr>
          <a:xfrm>
            <a:off x="420624" y="1944773"/>
            <a:ext cx="11448288" cy="451089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600" dirty="0">
                <a:latin typeface="Arial" panose="020B0604020202020204" pitchFamily="34" charset="0"/>
                <a:cs typeface="Arial" panose="020B0604020202020204" pitchFamily="34" charset="0"/>
              </a:rPr>
              <a:t>The auditor must ensure that the audit report that includes an in-relation-to opinion on the Schedule of Expenditures of Federal and State Awards (SEFSA) is properly dated to reflect when the specific procedures performed on the SEFSA were completed.</a:t>
            </a:r>
          </a:p>
          <a:p>
            <a:pPr>
              <a:lnSpc>
                <a:spcPct val="100000"/>
              </a:lnSpc>
            </a:pPr>
            <a:r>
              <a:rPr lang="en-US" sz="2600" dirty="0">
                <a:latin typeface="Arial" panose="020B0604020202020204" pitchFamily="34" charset="0"/>
                <a:cs typeface="Arial" panose="020B0604020202020204" pitchFamily="34" charset="0"/>
              </a:rPr>
              <a:t>If procedures for testing the SEFSA were completed subsequent to the financial statement date, this results in a dual-dating approach or a separate, later report date.</a:t>
            </a:r>
          </a:p>
          <a:p>
            <a:pPr>
              <a:lnSpc>
                <a:spcPct val="100000"/>
              </a:lnSpc>
            </a:pPr>
            <a:r>
              <a:rPr lang="en-US" sz="2600" dirty="0">
                <a:latin typeface="Arial" panose="020B0604020202020204" pitchFamily="34" charset="0"/>
                <a:cs typeface="Arial" panose="020B0604020202020204" pitchFamily="34" charset="0"/>
              </a:rPr>
              <a:t>If the financial opinion and compliance section are issued under same cover, the auditor’s opinion should be dual dated.</a:t>
            </a:r>
          </a:p>
          <a:p>
            <a:pPr lvl="1">
              <a:lnSpc>
                <a:spcPct val="100000"/>
              </a:lnSpc>
              <a:buFont typeface="Wingdings" panose="05000000000000000000" pitchFamily="2" charset="2"/>
              <a:buChar char="Ø"/>
            </a:pPr>
            <a:r>
              <a:rPr lang="en-US" sz="2600" dirty="0">
                <a:latin typeface="Arial" panose="020B0604020202020204" pitchFamily="34" charset="0"/>
                <a:cs typeface="Arial" panose="020B0604020202020204" pitchFamily="34" charset="0"/>
              </a:rPr>
              <a:t>The in-relation-to opinion of the SEFSA is reported as supplementary information. This is the preferred way.</a:t>
            </a:r>
          </a:p>
          <a:p>
            <a:pPr>
              <a:lnSpc>
                <a:spcPct val="100000"/>
              </a:lnSpc>
            </a:pPr>
            <a:r>
              <a:rPr lang="en-US" sz="2600" dirty="0">
                <a:latin typeface="Arial" panose="020B0604020202020204" pitchFamily="34" charset="0"/>
                <a:cs typeface="Arial" panose="020B0604020202020204" pitchFamily="34" charset="0"/>
              </a:rPr>
              <a:t>The in-relation-to opinion may be included in the single audit reports, or a separate individual report may be issued. </a:t>
            </a:r>
          </a:p>
          <a:p>
            <a:endParaRPr lang="en-US" dirty="0"/>
          </a:p>
          <a:p>
            <a:pPr>
              <a:lnSpc>
                <a:spcPct val="110000"/>
              </a:lnSpc>
              <a:spcBef>
                <a:spcPts val="600"/>
              </a:spcBef>
              <a:spcAft>
                <a:spcPts val="600"/>
              </a:spcAft>
            </a:pPr>
            <a:endParaRPr lang="en-US" sz="2400" dirty="0">
              <a:solidFill>
                <a:srgbClr val="003D73"/>
              </a:solidFill>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620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C7275-1374-89C5-6F16-2B0BC764F72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E273825-EACB-1578-4EA2-4A1BB090E4A1}"/>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E92E52DA-CAB8-31DA-0BCF-8E5A9A783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BEEBF77-5C37-33D9-FD4B-24F4D890DE8B}"/>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D0B837F2-AC76-CB28-2B97-D3C540620DB3}"/>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67C2A207-E2B8-B976-44A0-6950C8C11C33}"/>
              </a:ext>
            </a:extLst>
          </p:cNvPr>
          <p:cNvSpPr txBox="1">
            <a:spLocks/>
          </p:cNvSpPr>
          <p:nvPr/>
        </p:nvSpPr>
        <p:spPr>
          <a:xfrm>
            <a:off x="846083" y="877824"/>
            <a:ext cx="10515600" cy="816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Auditor’s Opinion – Opinion Units</a:t>
            </a:r>
          </a:p>
        </p:txBody>
      </p:sp>
      <p:sp>
        <p:nvSpPr>
          <p:cNvPr id="7" name="Content Placeholder 2">
            <a:extLst>
              <a:ext uri="{FF2B5EF4-FFF2-40B4-BE49-F238E27FC236}">
                <a16:creationId xmlns:a16="http://schemas.microsoft.com/office/drawing/2014/main" id="{72FDCE6E-FEE7-AF49-AEFD-98764275FD7A}"/>
              </a:ext>
            </a:extLst>
          </p:cNvPr>
          <p:cNvSpPr txBox="1">
            <a:spLocks/>
          </p:cNvSpPr>
          <p:nvPr/>
        </p:nvSpPr>
        <p:spPr>
          <a:xfrm>
            <a:off x="420624" y="1755647"/>
            <a:ext cx="11448288" cy="4700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rial" panose="020B0604020202020204" pitchFamily="34" charset="0"/>
                <a:cs typeface="Arial" panose="020B0604020202020204" pitchFamily="34" charset="0"/>
              </a:rPr>
              <a:t>Key opinion units typically include governmental activities, business-type activities, aggregate discretely presented component units, each major fund, and aggregate remaining fund information.</a:t>
            </a:r>
          </a:p>
          <a:p>
            <a:r>
              <a:rPr lang="en-US" sz="2600" dirty="0">
                <a:latin typeface="Arial" panose="020B0604020202020204" pitchFamily="34" charset="0"/>
                <a:cs typeface="Arial" panose="020B0604020202020204" pitchFamily="34" charset="0"/>
              </a:rPr>
              <a:t>The opinion units cited in the auditor’s opinion must tie to the financial reports.</a:t>
            </a:r>
          </a:p>
          <a:p>
            <a:r>
              <a:rPr lang="en-US" sz="2600" dirty="0">
                <a:latin typeface="Arial" panose="020B0604020202020204" pitchFamily="34" charset="0"/>
                <a:cs typeface="Arial" panose="020B0604020202020204" pitchFamily="34" charset="0"/>
              </a:rPr>
              <a:t>The audit of an opinion unit may have been performed by another auditor and/or may have had a different level of audit than the other opinion units.</a:t>
            </a:r>
          </a:p>
          <a:p>
            <a:r>
              <a:rPr lang="en-US" sz="2600" dirty="0">
                <a:latin typeface="Arial" panose="020B0604020202020204" pitchFamily="34" charset="0"/>
                <a:cs typeface="Arial" panose="020B0604020202020204" pitchFamily="34" charset="0"/>
              </a:rPr>
              <a:t>An opinion unit, such as a discretely presented component unit, may have had a modified opinion issued.  </a:t>
            </a:r>
          </a:p>
          <a:p>
            <a:r>
              <a:rPr lang="en-US" sz="2600" dirty="0">
                <a:latin typeface="Arial" panose="020B0604020202020204" pitchFamily="34" charset="0"/>
                <a:cs typeface="Arial" panose="020B0604020202020204" pitchFamily="34" charset="0"/>
              </a:rPr>
              <a:t>This needs to be noted in the report. Illustrative samples from the AICPA are provided.</a:t>
            </a:r>
          </a:p>
          <a:p>
            <a:pPr>
              <a:lnSpc>
                <a:spcPct val="110000"/>
              </a:lnSpc>
              <a:spcBef>
                <a:spcPts val="600"/>
              </a:spcBef>
              <a:spcAft>
                <a:spcPts val="600"/>
              </a:spcAft>
            </a:pPr>
            <a:endParaRPr lang="en-US" sz="2400" dirty="0">
              <a:solidFill>
                <a:srgbClr val="003D73"/>
              </a:solidFill>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4748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81C55-63FC-4167-8304-242E2B1024A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A6184B6-674F-FB07-4111-81EFC80082FB}"/>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EFD5F65F-7446-FC29-D341-A8DDA9B56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23D14C12-85EB-FF95-A663-4C111CCEF9DF}"/>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9DFF5E11-A26D-C419-CF43-4665216511EF}"/>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6BB5E7C7-50CA-DBA9-4139-139EC44B68A5}"/>
              </a:ext>
            </a:extLst>
          </p:cNvPr>
          <p:cNvSpPr txBox="1">
            <a:spLocks/>
          </p:cNvSpPr>
          <p:nvPr/>
        </p:nvSpPr>
        <p:spPr>
          <a:xfrm>
            <a:off x="846083" y="913920"/>
            <a:ext cx="10515600" cy="816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000" b="1" dirty="0">
                <a:latin typeface="Arial" panose="020B0604020202020204" pitchFamily="34" charset="0"/>
                <a:cs typeface="Arial" panose="020B0604020202020204" pitchFamily="34" charset="0"/>
              </a:rPr>
              <a:t>Auditor’s Opinion – GASB No. 103</a:t>
            </a:r>
          </a:p>
          <a:p>
            <a:pPr algn="ctr"/>
            <a:r>
              <a:rPr lang="en-US" sz="3000" b="1" dirty="0">
                <a:latin typeface="Arial" panose="020B0604020202020204" pitchFamily="34" charset="0"/>
                <a:cs typeface="Arial" panose="020B0604020202020204" pitchFamily="34" charset="0"/>
              </a:rPr>
              <a:t> Budgetary Comparison Information </a:t>
            </a:r>
          </a:p>
        </p:txBody>
      </p:sp>
      <p:sp>
        <p:nvSpPr>
          <p:cNvPr id="7" name="Content Placeholder 2">
            <a:extLst>
              <a:ext uri="{FF2B5EF4-FFF2-40B4-BE49-F238E27FC236}">
                <a16:creationId xmlns:a16="http://schemas.microsoft.com/office/drawing/2014/main" id="{BD9F83CB-E6F6-1121-89FB-0B28B1187247}"/>
              </a:ext>
            </a:extLst>
          </p:cNvPr>
          <p:cNvSpPr txBox="1">
            <a:spLocks/>
          </p:cNvSpPr>
          <p:nvPr/>
        </p:nvSpPr>
        <p:spPr>
          <a:xfrm>
            <a:off x="420624" y="1944773"/>
            <a:ext cx="11448288" cy="45108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rial" panose="020B0604020202020204" pitchFamily="34" charset="0"/>
                <a:cs typeface="Arial" panose="020B0604020202020204" pitchFamily="34" charset="0"/>
              </a:rPr>
              <a:t>Budgetary comparison schedules should be presented as RSI for the general fund and each major special revenue fund that has a legally adopted annual budget.</a:t>
            </a:r>
          </a:p>
          <a:p>
            <a:r>
              <a:rPr lang="en-US" sz="2600" dirty="0">
                <a:latin typeface="Arial" panose="020B0604020202020204" pitchFamily="34" charset="0"/>
                <a:cs typeface="Arial" panose="020B0604020202020204" pitchFamily="34" charset="0"/>
              </a:rPr>
              <a:t>The reporting of budgetary comparison information in the basic financial statements is no longer allowed, per GASB No. 103.</a:t>
            </a:r>
          </a:p>
          <a:p>
            <a:r>
              <a:rPr lang="en-US" sz="2600" dirty="0">
                <a:latin typeface="Arial" panose="020B0604020202020204" pitchFamily="34" charset="0"/>
                <a:cs typeface="Arial" panose="020B0604020202020204" pitchFamily="34" charset="0"/>
              </a:rPr>
              <a:t>The independent auditor’s report will include budgetary comparison information in the RSI section of the report along with MD&amp;A, Pension and OPEB schedules.</a:t>
            </a:r>
          </a:p>
          <a:p>
            <a:r>
              <a:rPr lang="en-US" sz="2600" dirty="0">
                <a:latin typeface="Arial" panose="020B0604020202020204" pitchFamily="34" charset="0"/>
                <a:cs typeface="Arial" panose="020B0604020202020204" pitchFamily="34" charset="0"/>
              </a:rPr>
              <a:t>LGC sample reports will be modified to comply with GASB No. 103 requirements.  </a:t>
            </a:r>
          </a:p>
          <a:p>
            <a:r>
              <a:rPr lang="en-US" sz="2600" dirty="0">
                <a:latin typeface="Arial" panose="020B0604020202020204" pitchFamily="34" charset="0"/>
                <a:cs typeface="Arial" panose="020B0604020202020204" pitchFamily="34" charset="0"/>
              </a:rPr>
              <a:t>AICPA Illustrative samples already include proper budgetary comparison information as RSI. </a:t>
            </a:r>
          </a:p>
          <a:p>
            <a:endParaRPr lang="en-US" sz="2600" dirty="0">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sz="2400" dirty="0">
              <a:solidFill>
                <a:srgbClr val="003D73"/>
              </a:solidFill>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03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0CD4E-AADD-ED93-AC34-B140D77FD16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995EE2B-5ED4-2742-5BBF-F8D092504B58}"/>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1818C23-EB12-B477-BDFB-A767EB3A6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B21DFB63-0E10-189A-AD95-DDD39E8C55E9}"/>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6382E627-A36E-1B40-8050-0175D455A69E}"/>
              </a:ext>
            </a:extLst>
          </p:cNvPr>
          <p:cNvSpPr txBox="1">
            <a:spLocks/>
          </p:cNvSpPr>
          <p:nvPr/>
        </p:nvSpPr>
        <p:spPr>
          <a:xfrm>
            <a:off x="484632" y="1856232"/>
            <a:ext cx="11020088" cy="4562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CC6DA386-EF8D-687B-C2DF-61F2D56E729D}"/>
              </a:ext>
            </a:extLst>
          </p:cNvPr>
          <p:cNvSpPr txBox="1">
            <a:spLocks/>
          </p:cNvSpPr>
          <p:nvPr/>
        </p:nvSpPr>
        <p:spPr>
          <a:xfrm>
            <a:off x="846083" y="913920"/>
            <a:ext cx="10515600" cy="816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000" b="1" dirty="0">
                <a:latin typeface="Arial" panose="020B0604020202020204" pitchFamily="34" charset="0"/>
                <a:cs typeface="Arial" panose="020B0604020202020204" pitchFamily="34" charset="0"/>
              </a:rPr>
              <a:t>Auditor’s Opinion – GASB No. 103</a:t>
            </a:r>
          </a:p>
          <a:p>
            <a:pPr algn="ctr"/>
            <a:r>
              <a:rPr lang="en-US" sz="3000" b="1" dirty="0">
                <a:latin typeface="Arial" panose="020B0604020202020204" pitchFamily="34" charset="0"/>
                <a:cs typeface="Arial" panose="020B0604020202020204" pitchFamily="34" charset="0"/>
              </a:rPr>
              <a:t> Budgetary Comparison Information (cont.) </a:t>
            </a:r>
          </a:p>
        </p:txBody>
      </p:sp>
      <p:pic>
        <p:nvPicPr>
          <p:cNvPr id="3" name="Picture 2">
            <a:extLst>
              <a:ext uri="{FF2B5EF4-FFF2-40B4-BE49-F238E27FC236}">
                <a16:creationId xmlns:a16="http://schemas.microsoft.com/office/drawing/2014/main" id="{2BF6C6B5-66E0-C60A-27C7-E8EF739A12A8}"/>
              </a:ext>
            </a:extLst>
          </p:cNvPr>
          <p:cNvPicPr>
            <a:picLocks noChangeAspect="1"/>
          </p:cNvPicPr>
          <p:nvPr/>
        </p:nvPicPr>
        <p:blipFill>
          <a:blip r:embed="rId5"/>
          <a:stretch>
            <a:fillRect/>
          </a:stretch>
        </p:blipFill>
        <p:spPr>
          <a:xfrm>
            <a:off x="2487168" y="1888248"/>
            <a:ext cx="7351776" cy="4091927"/>
          </a:xfrm>
          <a:prstGeom prst="rect">
            <a:avLst/>
          </a:prstGeom>
        </p:spPr>
      </p:pic>
    </p:spTree>
    <p:extLst>
      <p:ext uri="{BB962C8B-B14F-4D97-AF65-F5344CB8AC3E}">
        <p14:creationId xmlns:p14="http://schemas.microsoft.com/office/powerpoint/2010/main" val="4047806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AFE54-AF83-FEE8-813D-D25EE79514B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802D9C5-784C-8742-17CB-E69231D2C28D}"/>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52BE0DAD-0265-AEE8-6FA8-EBD36BFE5F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96861290-BE3F-8026-C963-5FD02ED293F4}"/>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EF8B4AE5-2168-499B-9E1F-BA8360864264}"/>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D10C60CE-5D71-B53E-F13C-3C4F201ECE38}"/>
              </a:ext>
            </a:extLst>
          </p:cNvPr>
          <p:cNvSpPr txBox="1">
            <a:spLocks/>
          </p:cNvSpPr>
          <p:nvPr/>
        </p:nvSpPr>
        <p:spPr>
          <a:xfrm>
            <a:off x="846083" y="877824"/>
            <a:ext cx="10515600" cy="816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000" b="1" dirty="0">
                <a:latin typeface="Arial" panose="020B0604020202020204" pitchFamily="34" charset="0"/>
                <a:cs typeface="Arial" panose="020B0604020202020204" pitchFamily="34" charset="0"/>
              </a:rPr>
              <a:t>Summary Schedule of </a:t>
            </a:r>
          </a:p>
          <a:p>
            <a:pPr algn="ctr"/>
            <a:r>
              <a:rPr lang="en-US" sz="3000" b="1" dirty="0">
                <a:latin typeface="Arial" panose="020B0604020202020204" pitchFamily="34" charset="0"/>
                <a:cs typeface="Arial" panose="020B0604020202020204" pitchFamily="34" charset="0"/>
              </a:rPr>
              <a:t>Prior Year Audit Findings – Unit’s Responsibility</a:t>
            </a:r>
          </a:p>
        </p:txBody>
      </p:sp>
      <p:sp>
        <p:nvSpPr>
          <p:cNvPr id="7" name="Content Placeholder 2">
            <a:extLst>
              <a:ext uri="{FF2B5EF4-FFF2-40B4-BE49-F238E27FC236}">
                <a16:creationId xmlns:a16="http://schemas.microsoft.com/office/drawing/2014/main" id="{84011CC9-FD24-B7C9-C225-F86A19A71CF7}"/>
              </a:ext>
            </a:extLst>
          </p:cNvPr>
          <p:cNvSpPr txBox="1">
            <a:spLocks/>
          </p:cNvSpPr>
          <p:nvPr/>
        </p:nvSpPr>
        <p:spPr>
          <a:xfrm>
            <a:off x="420624" y="1944773"/>
            <a:ext cx="11448288" cy="451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According to </a:t>
            </a:r>
            <a:r>
              <a:rPr lang="en-US" dirty="0">
                <a:latin typeface="Arial" panose="020B0604020202020204" pitchFamily="34" charset="0"/>
                <a:cs typeface="Arial" panose="020B0604020202020204" pitchFamily="34" charset="0"/>
                <a:hlinkClick r:id="rId5"/>
              </a:rPr>
              <a:t>2 CFR § 200.511</a:t>
            </a:r>
            <a:r>
              <a:rPr lang="en-US" dirty="0">
                <a:latin typeface="Arial" panose="020B0604020202020204" pitchFamily="34" charset="0"/>
                <a:cs typeface="Arial" panose="020B0604020202020204" pitchFamily="34" charset="0"/>
              </a:rPr>
              <a:t>, the auditee is responsible for preparing a Summary Schedule of Prior Year Audit Findings that reports the status of all prior-year findings, including those fully corrected, partially corrected, or not corrected.</a:t>
            </a:r>
          </a:p>
          <a:p>
            <a:r>
              <a:rPr lang="en-US" dirty="0">
                <a:latin typeface="Arial" panose="020B0604020202020204" pitchFamily="34" charset="0"/>
                <a:cs typeface="Arial" panose="020B0604020202020204" pitchFamily="34" charset="0"/>
              </a:rPr>
              <a:t>If a prior year finding has been fully corrected, the summary schedule need only list the finding, by the reference number, and state that corrective action was taken.  </a:t>
            </a:r>
          </a:p>
          <a:p>
            <a:r>
              <a:rPr lang="en-US" dirty="0">
                <a:latin typeface="Arial" panose="020B0604020202020204" pitchFamily="34" charset="0"/>
                <a:cs typeface="Arial" panose="020B0604020202020204" pitchFamily="34" charset="0"/>
              </a:rPr>
              <a:t>For any findings that have not been fully corrected or that recur, the schedule must describe the reasons for recurrence, plan for corrective action, and any partially corrective action taken.</a:t>
            </a:r>
            <a:endParaRPr lang="en-US" sz="2600" dirty="0">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sz="2400" dirty="0">
              <a:solidFill>
                <a:srgbClr val="003D73"/>
              </a:solidFill>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87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92E17-1971-13DE-6D9C-7CACC26CDAD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A7A2971-3A49-9B32-B30D-8EBE6EC84261}"/>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999B29B2-DE81-C69E-04AA-E803B7F5FF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413990FF-7D76-04C3-62BF-79E7B5223D62}"/>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468E9383-5CB5-6595-DB39-F3163568DCD7}"/>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95FA48A1-54CF-B08C-03AE-E607627C709C}"/>
              </a:ext>
            </a:extLst>
          </p:cNvPr>
          <p:cNvSpPr txBox="1">
            <a:spLocks/>
          </p:cNvSpPr>
          <p:nvPr/>
        </p:nvSpPr>
        <p:spPr>
          <a:xfrm>
            <a:off x="846083" y="877824"/>
            <a:ext cx="10515600" cy="816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000" b="1" dirty="0">
                <a:latin typeface="Arial" panose="020B0604020202020204" pitchFamily="34" charset="0"/>
                <a:cs typeface="Arial" panose="020B0604020202020204" pitchFamily="34" charset="0"/>
              </a:rPr>
              <a:t>Summary Schedule of </a:t>
            </a:r>
          </a:p>
          <a:p>
            <a:pPr algn="ctr"/>
            <a:r>
              <a:rPr lang="en-US" sz="3000" b="1" dirty="0">
                <a:latin typeface="Arial" panose="020B0604020202020204" pitchFamily="34" charset="0"/>
                <a:cs typeface="Arial" panose="020B0604020202020204" pitchFamily="34" charset="0"/>
              </a:rPr>
              <a:t>Prior Year Audit Findings – Auditor’s Responsibility</a:t>
            </a:r>
          </a:p>
        </p:txBody>
      </p:sp>
      <p:sp>
        <p:nvSpPr>
          <p:cNvPr id="7" name="Content Placeholder 2">
            <a:extLst>
              <a:ext uri="{FF2B5EF4-FFF2-40B4-BE49-F238E27FC236}">
                <a16:creationId xmlns:a16="http://schemas.microsoft.com/office/drawing/2014/main" id="{12A60AB2-7A0E-BA2F-A2BC-6D008B2852B1}"/>
              </a:ext>
            </a:extLst>
          </p:cNvPr>
          <p:cNvSpPr txBox="1">
            <a:spLocks/>
          </p:cNvSpPr>
          <p:nvPr/>
        </p:nvSpPr>
        <p:spPr>
          <a:xfrm>
            <a:off x="420624" y="1944773"/>
            <a:ext cx="11448288" cy="4510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According to </a:t>
            </a:r>
            <a:r>
              <a:rPr lang="en-US" u="sng" dirty="0">
                <a:solidFill>
                  <a:srgbClr val="0070C0"/>
                </a:solidFill>
                <a:latin typeface="Arial" panose="020B0604020202020204" pitchFamily="34" charset="0"/>
                <a:cs typeface="Arial" panose="020B0604020202020204" pitchFamily="34" charset="0"/>
                <a:hlinkClick r:id="rId5"/>
              </a:rPr>
              <a:t>2 CFR § 200.514(e)</a:t>
            </a:r>
            <a:r>
              <a:rPr lang="en-US" dirty="0">
                <a:latin typeface="Arial" panose="020B0604020202020204" pitchFamily="34" charset="0"/>
                <a:cs typeface="Arial" panose="020B0604020202020204" pitchFamily="34" charset="0"/>
              </a:rPr>
              <a:t>, “The auditor must follow up on prior audit findings regardless of whether a prior audit finding is related to a major program in the current year.”</a:t>
            </a:r>
          </a:p>
          <a:p>
            <a:r>
              <a:rPr lang="en-US" dirty="0">
                <a:latin typeface="Arial" panose="020B0604020202020204" pitchFamily="34" charset="0"/>
                <a:cs typeface="Arial" panose="020B0604020202020204" pitchFamily="34" charset="0"/>
              </a:rPr>
              <a:t>“Audit follow-up includes performing procedures to assess the reasonableness of the summary schedule of prior audit findings prepared by the auditee in accordance with the requirements of         § 200.511.” </a:t>
            </a:r>
          </a:p>
          <a:p>
            <a:r>
              <a:rPr lang="en-US" dirty="0">
                <a:latin typeface="Arial" panose="020B0604020202020204" pitchFamily="34" charset="0"/>
                <a:cs typeface="Arial" panose="020B0604020202020204" pitchFamily="34" charset="0"/>
              </a:rPr>
              <a:t>“When the auditor concludes that the summary schedule of prior audit findings materially misrepresents the status of any prior audit finding, the auditor must report this condition as a current-year audit finding.”</a:t>
            </a:r>
            <a:endParaRPr lang="en-US" sz="2600" dirty="0">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sz="2400" dirty="0">
              <a:solidFill>
                <a:srgbClr val="003D73"/>
              </a:solidFill>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703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2135F-E162-F4F5-1706-47C394AC99D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DB1266A-A3D9-0B02-07A9-9E6F4D7E9357}"/>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B881C58D-A031-A700-3F14-4E92EA163B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6DBC4624-3675-E234-4F43-9B153BC67956}"/>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ED8656A6-EEE3-CCCE-C95A-5BD1EFB09147}"/>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F0DF8817-E12C-D3BF-08B2-5BFF0BA7BA6C}"/>
              </a:ext>
            </a:extLst>
          </p:cNvPr>
          <p:cNvSpPr txBox="1">
            <a:spLocks/>
          </p:cNvSpPr>
          <p:nvPr/>
        </p:nvSpPr>
        <p:spPr>
          <a:xfrm>
            <a:off x="846083" y="877824"/>
            <a:ext cx="10515600" cy="8169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000" b="1" dirty="0">
                <a:latin typeface="Arial" panose="020B0604020202020204" pitchFamily="34" charset="0"/>
                <a:cs typeface="Arial" panose="020B0604020202020204" pitchFamily="34" charset="0"/>
              </a:rPr>
              <a:t>Corrective Action Plan – Unit’s Responsibility</a:t>
            </a:r>
          </a:p>
        </p:txBody>
      </p:sp>
      <p:sp>
        <p:nvSpPr>
          <p:cNvPr id="7" name="Content Placeholder 2">
            <a:extLst>
              <a:ext uri="{FF2B5EF4-FFF2-40B4-BE49-F238E27FC236}">
                <a16:creationId xmlns:a16="http://schemas.microsoft.com/office/drawing/2014/main" id="{59DA8AF6-4B50-FADF-21E8-7429FCB22D03}"/>
              </a:ext>
            </a:extLst>
          </p:cNvPr>
          <p:cNvSpPr txBox="1">
            <a:spLocks/>
          </p:cNvSpPr>
          <p:nvPr/>
        </p:nvSpPr>
        <p:spPr>
          <a:xfrm>
            <a:off x="420624" y="1826735"/>
            <a:ext cx="11448288" cy="4628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“At the completion of the audit, the auditee must prepare a corrective action plan to address each audit finding included in the auditor's report for the current year.”</a:t>
            </a:r>
          </a:p>
          <a:p>
            <a:r>
              <a:rPr lang="en-US" dirty="0">
                <a:latin typeface="Arial" panose="020B0604020202020204" pitchFamily="34" charset="0"/>
                <a:cs typeface="Arial" panose="020B0604020202020204" pitchFamily="34" charset="0"/>
              </a:rPr>
              <a:t>If there is a repeat finding from the prior year, the corrective action plan should provide guidance on how this will be corrected that differs from the failed plan in the prior years.</a:t>
            </a:r>
          </a:p>
          <a:p>
            <a:pPr lvl="1">
              <a:buFont typeface="Wingdings" panose="05000000000000000000" pitchFamily="2" charset="2"/>
              <a:buChar char="Ø"/>
            </a:pPr>
            <a:r>
              <a:rPr lang="en-US" sz="2800" dirty="0">
                <a:latin typeface="Arial" panose="020B0604020202020204" pitchFamily="34" charset="0"/>
                <a:cs typeface="Arial" panose="020B0604020202020204" pitchFamily="34" charset="0"/>
              </a:rPr>
              <a:t>An exception is if the corrective action plan was implemented late due to the late filing of the audit.</a:t>
            </a:r>
          </a:p>
          <a:p>
            <a:r>
              <a:rPr lang="en-US" dirty="0">
                <a:latin typeface="Arial" panose="020B0604020202020204" pitchFamily="34" charset="0"/>
                <a:cs typeface="Arial" panose="020B0604020202020204" pitchFamily="34" charset="0"/>
              </a:rPr>
              <a:t>Careful assessment of the cause of the finding should be made to create the corrective action plan.</a:t>
            </a:r>
            <a:endParaRPr lang="en-US" sz="2600" dirty="0">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sz="2400" dirty="0">
              <a:solidFill>
                <a:srgbClr val="003D73"/>
              </a:solidFill>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873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495CD-2268-34B1-1895-B4930C14662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0420F12-D3B3-9547-E44D-A7DB66CFCFAF}"/>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401AAB80-1700-B670-1263-0A426898D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32083950-221F-FB0E-5909-B5011FEEA7BA}"/>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7185B488-0DC0-0090-8B81-CB28A7E227C4}"/>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B11DC434-36F0-EAFD-9602-4E0068D0AD7B}"/>
              </a:ext>
            </a:extLst>
          </p:cNvPr>
          <p:cNvSpPr txBox="1">
            <a:spLocks/>
          </p:cNvSpPr>
          <p:nvPr/>
        </p:nvSpPr>
        <p:spPr>
          <a:xfrm>
            <a:off x="457200" y="859537"/>
            <a:ext cx="10963656" cy="64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000" b="1" dirty="0">
                <a:latin typeface="Arial" panose="020B0604020202020204" pitchFamily="34" charset="0"/>
                <a:cs typeface="Arial" panose="020B0604020202020204" pitchFamily="34" charset="0"/>
              </a:rPr>
              <a:t>G.S. 159-13.2 Project Ordinances</a:t>
            </a:r>
          </a:p>
        </p:txBody>
      </p:sp>
      <p:sp>
        <p:nvSpPr>
          <p:cNvPr id="7" name="Content Placeholder 2">
            <a:extLst>
              <a:ext uri="{FF2B5EF4-FFF2-40B4-BE49-F238E27FC236}">
                <a16:creationId xmlns:a16="http://schemas.microsoft.com/office/drawing/2014/main" id="{E456A898-49FF-8518-CD06-684AB7D5654F}"/>
              </a:ext>
            </a:extLst>
          </p:cNvPr>
          <p:cNvSpPr txBox="1">
            <a:spLocks/>
          </p:cNvSpPr>
          <p:nvPr/>
        </p:nvSpPr>
        <p:spPr>
          <a:xfrm>
            <a:off x="420624" y="1499617"/>
            <a:ext cx="11448288" cy="519379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buFont typeface="Wingdings" panose="05000000000000000000" pitchFamily="2" charset="2"/>
              <a:buChar char="Ø"/>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G.S. 159-13.2(a)(3) Project Ordinances – Capital Project, Grant Project, Settlement Project</a:t>
            </a:r>
          </a:p>
          <a:p>
            <a:pPr>
              <a:lnSpc>
                <a:spcPct val="110000"/>
              </a:lnSpc>
              <a:spcBef>
                <a:spcPts val="600"/>
              </a:spcBef>
              <a:spcAft>
                <a:spcPts val="600"/>
              </a:spcAft>
              <a:buFont typeface="Wingdings" panose="05000000000000000000" pitchFamily="2" charset="2"/>
              <a:buChar char="Ø"/>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(b) “A project ordinance authorizes all appropriations necessary for the completion of the project and neither it nor any part of it need be readopted in any subsequent fiscal year.” </a:t>
            </a:r>
          </a:p>
          <a:p>
            <a:pPr>
              <a:lnSpc>
                <a:spcPct val="110000"/>
              </a:lnSpc>
              <a:spcBef>
                <a:spcPts val="600"/>
              </a:spcBef>
              <a:spcAft>
                <a:spcPts val="600"/>
              </a:spcAft>
              <a:buFont typeface="Wingdings" panose="05000000000000000000" pitchFamily="2" charset="2"/>
              <a:buChar char="Ø"/>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(c) “Adoption of Project Ordinances. – If a unit or public authority intends to authorize a capital project, grant project, or settlement project by a project ordinance, it shall not begin the project until it has adopted a balanced project ordinance for the life of the project.”</a:t>
            </a:r>
          </a:p>
          <a:p>
            <a:pPr>
              <a:lnSpc>
                <a:spcPct val="110000"/>
              </a:lnSpc>
              <a:spcBef>
                <a:spcPts val="600"/>
              </a:spcBef>
              <a:spcAft>
                <a:spcPts val="600"/>
              </a:spcAft>
              <a:buFont typeface="Wingdings" panose="05000000000000000000" pitchFamily="2" charset="2"/>
              <a:buChar char="Ø"/>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(d) “Project Ordinance Filed. – Each project ordinance shall be entered in the minutes of the governing board. Within five days after adoption, copies of the ordinance shall be filed with the finance officer, the budget officer, and the clerk to the governing board.”</a:t>
            </a:r>
          </a:p>
          <a:p>
            <a:pPr>
              <a:lnSpc>
                <a:spcPct val="110000"/>
              </a:lnSpc>
              <a:spcBef>
                <a:spcPts val="600"/>
              </a:spcBef>
              <a:spcAft>
                <a:spcPts val="600"/>
              </a:spcAft>
              <a:buFont typeface="Wingdings" panose="05000000000000000000" pitchFamily="2" charset="2"/>
              <a:buChar char="Ø"/>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(e)  “Amendment. – A project ordinance may be amended in any manner so long as it continues to fulfill all requirements of this section.”</a:t>
            </a:r>
          </a:p>
          <a:p>
            <a:pPr marL="0" indent="0">
              <a:lnSpc>
                <a:spcPct val="110000"/>
              </a:lnSpc>
              <a:spcBef>
                <a:spcPts val="600"/>
              </a:spcBef>
              <a:spcAft>
                <a:spcPts val="600"/>
              </a:spcAft>
              <a:buNone/>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372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505059C6-7FA5-6F5C-6307-95F99EE79E3E}"/>
              </a:ext>
            </a:extLst>
          </p:cNvPr>
          <p:cNvSpPr txBox="1">
            <a:spLocks/>
          </p:cNvSpPr>
          <p:nvPr/>
        </p:nvSpPr>
        <p:spPr>
          <a:xfrm>
            <a:off x="457200" y="859537"/>
            <a:ext cx="10963656" cy="6400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000" b="1" dirty="0">
                <a:latin typeface="Arial" panose="020B0604020202020204" pitchFamily="34" charset="0"/>
                <a:cs typeface="Arial" panose="020B0604020202020204" pitchFamily="34" charset="0"/>
              </a:rPr>
              <a:t>Enterprise Funds – Project Ordinances</a:t>
            </a:r>
          </a:p>
        </p:txBody>
      </p:sp>
      <p:sp>
        <p:nvSpPr>
          <p:cNvPr id="7" name="Content Placeholder 2">
            <a:extLst>
              <a:ext uri="{FF2B5EF4-FFF2-40B4-BE49-F238E27FC236}">
                <a16:creationId xmlns:a16="http://schemas.microsoft.com/office/drawing/2014/main" id="{E458113C-A9F5-A763-0060-94FC33307040}"/>
              </a:ext>
            </a:extLst>
          </p:cNvPr>
          <p:cNvSpPr txBox="1">
            <a:spLocks/>
          </p:cNvSpPr>
          <p:nvPr/>
        </p:nvSpPr>
        <p:spPr>
          <a:xfrm>
            <a:off x="420624" y="1499617"/>
            <a:ext cx="11448288" cy="519379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pPr>
            <a:r>
              <a:rPr lang="en-US" dirty="0">
                <a:latin typeface="Arial" panose="020B0604020202020204" pitchFamily="34" charset="0"/>
                <a:cs typeface="Arial" panose="020B0604020202020204" pitchFamily="34" charset="0"/>
              </a:rPr>
              <a:t>While minor capital purchases are made directly from the operating fund, major multi-year projects should be accounted for in a distinct capital projects fund to maintain transparency.</a:t>
            </a:r>
          </a:p>
          <a:p>
            <a:pPr>
              <a:lnSpc>
                <a:spcPct val="110000"/>
              </a:lnSpc>
              <a:spcBef>
                <a:spcPts val="600"/>
              </a:spcBef>
              <a:spcAft>
                <a:spcPts val="600"/>
              </a:spcAft>
            </a:pPr>
            <a:r>
              <a:rPr lang="en-US" dirty="0">
                <a:solidFill>
                  <a:srgbClr val="003D73"/>
                </a:solidFill>
                <a:latin typeface="Arial" panose="020B0604020202020204" pitchFamily="34" charset="0"/>
                <a:ea typeface="Times New Roman" panose="02020603050405020304" pitchFamily="18" charset="0"/>
                <a:cs typeface="Arial" panose="020B0604020202020204" pitchFamily="34" charset="0"/>
              </a:rPr>
              <a:t>The budget for the operation and any associated project ordinances with an enterprise fund shall be presented as supplementary information in the audit (LGC-205, Contract to Audit Accounts, item 1).</a:t>
            </a:r>
          </a:p>
          <a:p>
            <a:pPr>
              <a:lnSpc>
                <a:spcPct val="110000"/>
              </a:lnSpc>
              <a:spcBef>
                <a:spcPts val="600"/>
              </a:spcBef>
              <a:spcAft>
                <a:spcPts val="600"/>
              </a:spcAft>
            </a:pPr>
            <a:r>
              <a:rPr lang="en-US" dirty="0">
                <a:solidFill>
                  <a:srgbClr val="003D73"/>
                </a:solidFill>
                <a:latin typeface="Arial" panose="020B0604020202020204" pitchFamily="34" charset="0"/>
                <a:ea typeface="Times New Roman" panose="02020603050405020304" pitchFamily="18" charset="0"/>
                <a:cs typeface="Arial" panose="020B0604020202020204" pitchFamily="34" charset="0"/>
              </a:rPr>
              <a:t>If the capital / grant project is a subfund of the enterprise fund, it should be reported as SI in the combining statements.</a:t>
            </a:r>
          </a:p>
          <a:p>
            <a:pPr>
              <a:lnSpc>
                <a:spcPct val="110000"/>
              </a:lnSpc>
              <a:spcBef>
                <a:spcPts val="600"/>
              </a:spcBef>
              <a:spcAft>
                <a:spcPts val="600"/>
              </a:spcAft>
            </a:pPr>
            <a:r>
              <a:rPr lang="en-US" dirty="0">
                <a:solidFill>
                  <a:srgbClr val="003D73"/>
                </a:solidFill>
                <a:latin typeface="Arial" panose="020B0604020202020204" pitchFamily="34" charset="0"/>
                <a:ea typeface="Times New Roman" panose="02020603050405020304" pitchFamily="18" charset="0"/>
                <a:cs typeface="Arial" panose="020B0604020202020204" pitchFamily="34" charset="0"/>
              </a:rPr>
              <a:t>The subfund can be “rolled up” into the operating fund and presented in the basic financial statements on a full-accrual basis as required by GAAP.    </a:t>
            </a:r>
            <a:endParaRPr lang="en-US" dirty="0">
              <a:solidFill>
                <a:srgbClr val="003D73"/>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10000"/>
              </a:lnSpc>
              <a:spcBef>
                <a:spcPts val="600"/>
              </a:spcBef>
              <a:spcAft>
                <a:spcPts val="600"/>
              </a:spcAft>
              <a:buNone/>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097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505059C6-7FA5-6F5C-6307-95F99EE79E3E}"/>
              </a:ext>
            </a:extLst>
          </p:cNvPr>
          <p:cNvSpPr txBox="1">
            <a:spLocks/>
          </p:cNvSpPr>
          <p:nvPr/>
        </p:nvSpPr>
        <p:spPr>
          <a:xfrm>
            <a:off x="457200" y="870910"/>
            <a:ext cx="10963656" cy="714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000" b="1" dirty="0">
                <a:latin typeface="Arial" panose="020B0604020202020204" pitchFamily="34" charset="0"/>
                <a:cs typeface="Arial" panose="020B0604020202020204" pitchFamily="34" charset="0"/>
              </a:rPr>
              <a:t>Issues with Multi-Year Grant/Capital Projects Reporting </a:t>
            </a:r>
          </a:p>
        </p:txBody>
      </p:sp>
      <p:sp>
        <p:nvSpPr>
          <p:cNvPr id="7" name="Content Placeholder 2">
            <a:extLst>
              <a:ext uri="{FF2B5EF4-FFF2-40B4-BE49-F238E27FC236}">
                <a16:creationId xmlns:a16="http://schemas.microsoft.com/office/drawing/2014/main" id="{E458113C-A9F5-A763-0060-94FC33307040}"/>
              </a:ext>
            </a:extLst>
          </p:cNvPr>
          <p:cNvSpPr txBox="1">
            <a:spLocks/>
          </p:cNvSpPr>
          <p:nvPr/>
        </p:nvSpPr>
        <p:spPr>
          <a:xfrm>
            <a:off x="420624" y="1645920"/>
            <a:ext cx="11448288" cy="504748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Federal and State grant revenue should be presented separately by their program name or funding source and not combined (ex. Restricted intergovernmental revenue – CDBG, Loan proceeds – State Cashflow Loans). This aids State agencies in monitoring the grants.</a:t>
            </a:r>
          </a:p>
          <a:p>
            <a:pPr lvl="1">
              <a:lnSpc>
                <a:spcPct val="110000"/>
              </a:lnSpc>
              <a:spcBef>
                <a:spcPts val="600"/>
              </a:spcBef>
              <a:spcAft>
                <a:spcPts val="600"/>
              </a:spcAft>
              <a:buFont typeface="Wingdings" panose="05000000000000000000" pitchFamily="2" charset="2"/>
              <a:buChar char="Ø"/>
            </a:pPr>
            <a:r>
              <a:rPr lang="en-US" sz="2600" dirty="0">
                <a:solidFill>
                  <a:srgbClr val="003D73"/>
                </a:solidFill>
                <a:effectLst/>
                <a:latin typeface="Arial" panose="020B0604020202020204" pitchFamily="34" charset="0"/>
                <a:ea typeface="Aptos" panose="020B0004020202020204" pitchFamily="34" charset="0"/>
                <a:cs typeface="Arial" panose="020B0604020202020204" pitchFamily="34" charset="0"/>
              </a:rPr>
              <a:t>The unit should separate federal and State revenue accounts and individual accounts “per program (grant) and funding source.”</a:t>
            </a:r>
            <a:endPar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600"/>
              </a:spcBef>
              <a:spcAft>
                <a:spcPts val="600"/>
              </a:spcAft>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Federal and State grant revenues should be recognized in accordance with GAAP, such as GASB No. 33.  </a:t>
            </a:r>
          </a:p>
          <a:p>
            <a:pPr lvl="1">
              <a:lnSpc>
                <a:spcPct val="110000"/>
              </a:lnSpc>
              <a:spcBef>
                <a:spcPts val="600"/>
              </a:spcBef>
              <a:spcAft>
                <a:spcPts val="600"/>
              </a:spcAft>
              <a:buFont typeface="Wingdings" panose="05000000000000000000" pitchFamily="2" charset="2"/>
              <a:buChar char="Ø"/>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In most cases, project/program expenditures should coincide with the reporting of the revenues. </a:t>
            </a:r>
          </a:p>
          <a:p>
            <a:pPr>
              <a:lnSpc>
                <a:spcPct val="110000"/>
              </a:lnSpc>
              <a:spcBef>
                <a:spcPts val="600"/>
              </a:spcBef>
              <a:spcAft>
                <a:spcPts val="600"/>
              </a:spcAft>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Prior year expenditures reported in the current audit report should tie to the expenditures reported in the audit report of the prior year.</a:t>
            </a:r>
          </a:p>
          <a:p>
            <a:pPr>
              <a:lnSpc>
                <a:spcPct val="110000"/>
              </a:lnSpc>
              <a:spcBef>
                <a:spcPts val="600"/>
              </a:spcBef>
              <a:spcAft>
                <a:spcPts val="600"/>
              </a:spcAft>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Grant/capital project should be closed timely, once project has been completed.      </a:t>
            </a:r>
            <a:endParaRPr lang="en-US" sz="2600" dirty="0">
              <a:solidFill>
                <a:srgbClr val="003D73"/>
              </a:solidFill>
              <a:effectLst/>
              <a:latin typeface="Arial" panose="020B0604020202020204" pitchFamily="34" charset="0"/>
              <a:ea typeface="Times New Roman" panose="02020603050405020304" pitchFamily="18" charset="0"/>
              <a:cs typeface="Arial" panose="020B0604020202020204" pitchFamily="34" charset="0"/>
            </a:endParaRPr>
          </a:p>
          <a:p>
            <a:pPr marL="0" indent="0">
              <a:lnSpc>
                <a:spcPct val="110000"/>
              </a:lnSpc>
              <a:spcBef>
                <a:spcPts val="600"/>
              </a:spcBef>
              <a:spcAft>
                <a:spcPts val="600"/>
              </a:spcAft>
              <a:buNone/>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070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505059C6-7FA5-6F5C-6307-95F99EE79E3E}"/>
              </a:ext>
            </a:extLst>
          </p:cNvPr>
          <p:cNvSpPr txBox="1">
            <a:spLocks/>
          </p:cNvSpPr>
          <p:nvPr/>
        </p:nvSpPr>
        <p:spPr>
          <a:xfrm>
            <a:off x="846083" y="1182980"/>
            <a:ext cx="10515600" cy="75487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600" b="1" dirty="0">
                <a:latin typeface="Arial" panose="020B0604020202020204" pitchFamily="34" charset="0"/>
                <a:cs typeface="Arial" panose="020B0604020202020204" pitchFamily="34" charset="0"/>
              </a:rPr>
              <a:t>Compliance Audit Review Update: Agenda</a:t>
            </a:r>
          </a:p>
        </p:txBody>
      </p:sp>
      <p:sp>
        <p:nvSpPr>
          <p:cNvPr id="7" name="Content Placeholder 2">
            <a:extLst>
              <a:ext uri="{FF2B5EF4-FFF2-40B4-BE49-F238E27FC236}">
                <a16:creationId xmlns:a16="http://schemas.microsoft.com/office/drawing/2014/main" id="{E458113C-A9F5-A763-0060-94FC33307040}"/>
              </a:ext>
            </a:extLst>
          </p:cNvPr>
          <p:cNvSpPr txBox="1">
            <a:spLocks/>
          </p:cNvSpPr>
          <p:nvPr/>
        </p:nvSpPr>
        <p:spPr>
          <a:xfrm>
            <a:off x="846083" y="2025069"/>
            <a:ext cx="10658636" cy="445954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buFont typeface="Wingdings" panose="05000000000000000000" pitchFamily="2" charset="2"/>
              <a:buChar char="ü"/>
            </a:pPr>
            <a:r>
              <a:rPr lang="en-US" sz="3200" dirty="0">
                <a:solidFill>
                  <a:srgbClr val="003D73"/>
                </a:solidFill>
                <a:latin typeface="Arial" panose="020B0604020202020204" pitchFamily="34" charset="0"/>
                <a:cs typeface="Arial" panose="020B0604020202020204" pitchFamily="34" charset="0"/>
              </a:rPr>
              <a:t>G.S. §159-34 Annual Independent Audit, rules and regulations – Compliance Requirements</a:t>
            </a:r>
          </a:p>
          <a:p>
            <a:pPr>
              <a:lnSpc>
                <a:spcPct val="100000"/>
              </a:lnSpc>
              <a:spcBef>
                <a:spcPts val="600"/>
              </a:spcBef>
              <a:spcAft>
                <a:spcPts val="600"/>
              </a:spcAft>
              <a:buFont typeface="Wingdings" panose="05000000000000000000" pitchFamily="2" charset="2"/>
              <a:buChar char="ü"/>
            </a:pPr>
            <a:r>
              <a:rPr lang="en-US" sz="3200" dirty="0">
                <a:solidFill>
                  <a:srgbClr val="003D73"/>
                </a:solidFill>
                <a:latin typeface="Arial" panose="020B0604020202020204" pitchFamily="34" charset="0"/>
                <a:cs typeface="Arial" panose="020B0604020202020204" pitchFamily="34" charset="0"/>
              </a:rPr>
              <a:t>Independent Auditor’s Report </a:t>
            </a:r>
          </a:p>
          <a:p>
            <a:pPr>
              <a:lnSpc>
                <a:spcPct val="100000"/>
              </a:lnSpc>
              <a:spcBef>
                <a:spcPts val="600"/>
              </a:spcBef>
              <a:spcAft>
                <a:spcPts val="600"/>
              </a:spcAft>
              <a:buFont typeface="Wingdings" panose="05000000000000000000" pitchFamily="2" charset="2"/>
              <a:buChar char="ü"/>
            </a:pPr>
            <a:r>
              <a:rPr lang="en-US" sz="3200" dirty="0">
                <a:solidFill>
                  <a:srgbClr val="003D73"/>
                </a:solidFill>
                <a:latin typeface="Arial" panose="020B0604020202020204" pitchFamily="34" charset="0"/>
                <a:cs typeface="Arial" panose="020B0604020202020204" pitchFamily="34" charset="0"/>
              </a:rPr>
              <a:t>Summary Schedule of Prior Audit Findings/Corrective Action Plan</a:t>
            </a:r>
          </a:p>
          <a:p>
            <a:pPr>
              <a:lnSpc>
                <a:spcPct val="100000"/>
              </a:lnSpc>
              <a:spcBef>
                <a:spcPts val="600"/>
              </a:spcBef>
              <a:spcAft>
                <a:spcPts val="600"/>
              </a:spcAft>
              <a:buFont typeface="Wingdings" panose="05000000000000000000" pitchFamily="2" charset="2"/>
              <a:buChar char="ü"/>
            </a:pPr>
            <a:r>
              <a:rPr lang="en-US" sz="3200" dirty="0">
                <a:solidFill>
                  <a:srgbClr val="003D73"/>
                </a:solidFill>
                <a:latin typeface="Arial" panose="020B0604020202020204" pitchFamily="34" charset="0"/>
                <a:cs typeface="Arial" panose="020B0604020202020204" pitchFamily="34" charset="0"/>
              </a:rPr>
              <a:t>Project Ordinance requirement</a:t>
            </a:r>
          </a:p>
          <a:p>
            <a:pPr>
              <a:lnSpc>
                <a:spcPct val="100000"/>
              </a:lnSpc>
              <a:spcBef>
                <a:spcPts val="600"/>
              </a:spcBef>
              <a:spcAft>
                <a:spcPts val="600"/>
              </a:spcAft>
              <a:buFont typeface="Wingdings" panose="05000000000000000000" pitchFamily="2" charset="2"/>
              <a:buChar char="ü"/>
            </a:pPr>
            <a:r>
              <a:rPr lang="en-US" sz="3200" dirty="0">
                <a:solidFill>
                  <a:srgbClr val="003D73"/>
                </a:solidFill>
                <a:latin typeface="Arial" panose="020B0604020202020204" pitchFamily="34" charset="0"/>
                <a:cs typeface="Arial" panose="020B0604020202020204" pitchFamily="34" charset="0"/>
              </a:rPr>
              <a:t>Compliance items need to be discussed</a:t>
            </a:r>
          </a:p>
          <a:p>
            <a:pPr>
              <a:lnSpc>
                <a:spcPct val="100000"/>
              </a:lnSpc>
              <a:spcBef>
                <a:spcPts val="600"/>
              </a:spcBef>
              <a:spcAft>
                <a:spcPts val="600"/>
              </a:spcAft>
              <a:buFont typeface="Wingdings" panose="05000000000000000000" pitchFamily="2" charset="2"/>
              <a:buChar char="ü"/>
            </a:pPr>
            <a:r>
              <a:rPr lang="en-US" sz="3200" dirty="0">
                <a:solidFill>
                  <a:srgbClr val="003D73"/>
                </a:solidFill>
                <a:latin typeface="Arial" panose="020B0604020202020204" pitchFamily="34" charset="0"/>
                <a:cs typeface="Arial" panose="020B0604020202020204" pitchFamily="34" charset="0"/>
              </a:rPr>
              <a:t>Upcoming changes to audit requirements (</a:t>
            </a:r>
            <a:r>
              <a:rPr lang="en-US" sz="3200" dirty="0" err="1">
                <a:solidFill>
                  <a:srgbClr val="003D73"/>
                </a:solidFill>
                <a:latin typeface="Arial" panose="020B0604020202020204" pitchFamily="34" charset="0"/>
                <a:cs typeface="Arial" panose="020B0604020202020204" pitchFamily="34" charset="0"/>
              </a:rPr>
              <a:t>Yellowboo</a:t>
            </a:r>
            <a:r>
              <a:rPr lang="en-US" sz="3200" dirty="0">
                <a:solidFill>
                  <a:srgbClr val="003D73"/>
                </a:solidFill>
                <a:latin typeface="Arial" panose="020B0604020202020204" pitchFamily="34" charset="0"/>
                <a:cs typeface="Arial" panose="020B0604020202020204" pitchFamily="34" charset="0"/>
              </a:rPr>
              <a:t>, SASs, State Single Audits)</a:t>
            </a:r>
          </a:p>
          <a:p>
            <a:pPr marL="0" indent="0">
              <a:buNone/>
            </a:pPr>
            <a:endParaRPr lang="en-US" sz="3600"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40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AB283-3245-A364-648E-0B6CC7D2D31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D248040-B337-F4B7-B9BD-9B75CBB42F0B}"/>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89A46DF6-735A-1936-5A0B-BBFD982B4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48795E9C-7341-53DF-0C28-23D6E3973C5F}"/>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0D4A028C-1460-CCE0-C937-CDE51D252237}"/>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7107818E-2625-C6B7-7FA8-7398F549ADD1}"/>
              </a:ext>
            </a:extLst>
          </p:cNvPr>
          <p:cNvSpPr txBox="1">
            <a:spLocks/>
          </p:cNvSpPr>
          <p:nvPr/>
        </p:nvSpPr>
        <p:spPr>
          <a:xfrm>
            <a:off x="457200" y="919038"/>
            <a:ext cx="10963656" cy="714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200" b="1" dirty="0">
                <a:solidFill>
                  <a:srgbClr val="003D73"/>
                </a:solidFill>
                <a:latin typeface="Arial" panose="020B0604020202020204" pitchFamily="34" charset="0"/>
                <a:ea typeface="Times New Roman" panose="02020603050405020304" pitchFamily="18" charset="0"/>
                <a:cs typeface="Arial" panose="020B0604020202020204" pitchFamily="34" charset="0"/>
              </a:rPr>
              <a:t>DEQ Disbursement Report 2025/2026</a:t>
            </a:r>
            <a:endParaRPr lang="en-US" sz="3000" b="1"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42031FC9-F9EC-2DA2-9D3C-870884A2D25C}"/>
              </a:ext>
            </a:extLst>
          </p:cNvPr>
          <p:cNvSpPr txBox="1">
            <a:spLocks/>
          </p:cNvSpPr>
          <p:nvPr/>
        </p:nvSpPr>
        <p:spPr>
          <a:xfrm>
            <a:off x="420624" y="1645920"/>
            <a:ext cx="11448288" cy="504748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DEQ projects/programs listed on the SEFSA should be listed by the correct name</a:t>
            </a:r>
            <a:r>
              <a:rPr lang="en-US" dirty="0">
                <a:solidFill>
                  <a:srgbClr val="003D73"/>
                </a:solidFill>
                <a:latin typeface="Arial" panose="020B0604020202020204" pitchFamily="34" charset="0"/>
                <a:ea typeface="Times New Roman" panose="02020603050405020304" pitchFamily="18" charset="0"/>
                <a:cs typeface="Arial" panose="020B0604020202020204" pitchFamily="34" charset="0"/>
              </a:rPr>
              <a:t>. An identifying number should be used.</a:t>
            </a:r>
          </a:p>
          <a:p>
            <a:pPr lvl="1">
              <a:lnSpc>
                <a:spcPct val="110000"/>
              </a:lnSpc>
              <a:spcBef>
                <a:spcPts val="600"/>
              </a:spcBef>
              <a:spcAft>
                <a:spcPts val="600"/>
              </a:spcAft>
              <a:buFont typeface="Wingdings" panose="05000000000000000000" pitchFamily="2" charset="2"/>
              <a:buChar char="Ø"/>
            </a:pPr>
            <a:r>
              <a:rPr lang="en-US" dirty="0">
                <a:solidFill>
                  <a:srgbClr val="003D73"/>
                </a:solidFill>
                <a:latin typeface="Arial" panose="020B0604020202020204" pitchFamily="34" charset="0"/>
                <a:ea typeface="Times New Roman" panose="02020603050405020304" pitchFamily="18" charset="0"/>
                <a:cs typeface="Arial" panose="020B0604020202020204" pitchFamily="34" charset="0"/>
              </a:rPr>
              <a:t>The DEQ Disbursement Report 2025/2026 (Cash Basis report) should be used to properly identify awards (funding source, identifying number, etc.).</a:t>
            </a:r>
          </a:p>
          <a:p>
            <a:pPr lvl="1">
              <a:lnSpc>
                <a:spcPct val="110000"/>
              </a:lnSpc>
              <a:spcBef>
                <a:spcPts val="600"/>
              </a:spcBef>
              <a:spcAft>
                <a:spcPts val="600"/>
              </a:spcAft>
              <a:buFont typeface="Wingdings" panose="05000000000000000000" pitchFamily="2" charset="2"/>
              <a:buChar char="Ø"/>
            </a:pPr>
            <a:r>
              <a:rPr lang="en-US" dirty="0">
                <a:solidFill>
                  <a:srgbClr val="003D73"/>
                </a:solidFill>
                <a:effectLst/>
                <a:latin typeface="Arial" panose="020B0604020202020204" pitchFamily="34" charset="0"/>
                <a:ea typeface="Aptos" panose="020B0004020202020204" pitchFamily="34" charset="0"/>
                <a:cs typeface="Arial" panose="020B0604020202020204" pitchFamily="34" charset="0"/>
              </a:rPr>
              <a:t>DEQ transmittal memos with the project/program funding sources, identifying numbers are sent to the units.</a:t>
            </a:r>
          </a:p>
          <a:p>
            <a:pPr lvl="1">
              <a:lnSpc>
                <a:spcPct val="110000"/>
              </a:lnSpc>
              <a:spcBef>
                <a:spcPts val="600"/>
              </a:spcBef>
              <a:spcAft>
                <a:spcPts val="600"/>
              </a:spcAft>
              <a:buFont typeface="Wingdings" panose="05000000000000000000" pitchFamily="2" charset="2"/>
              <a:buChar char="Ø"/>
            </a:pPr>
            <a:r>
              <a:rPr lang="en-US" dirty="0">
                <a:solidFill>
                  <a:srgbClr val="003D73"/>
                </a:solidFill>
                <a:effectLst/>
                <a:latin typeface="Arial" panose="020B0604020202020204" pitchFamily="34" charset="0"/>
                <a:ea typeface="Aptos" panose="020B0004020202020204" pitchFamily="34" charset="0"/>
                <a:cs typeface="Arial" panose="020B0604020202020204" pitchFamily="34" charset="0"/>
              </a:rPr>
              <a:t>Including only the project name or granting agency on the SEFSA is not acceptable. Including both the name of the project and the funding source on the SEFSA is helpful (ex. Special Appropriation – Dogwood Regional Wastewater Project). </a:t>
            </a:r>
          </a:p>
          <a:p>
            <a:pPr lvl="1">
              <a:lnSpc>
                <a:spcPct val="110000"/>
              </a:lnSpc>
              <a:spcBef>
                <a:spcPts val="600"/>
              </a:spcBef>
              <a:spcAft>
                <a:spcPts val="600"/>
              </a:spcAft>
              <a:buFont typeface="Wingdings" panose="05000000000000000000" pitchFamily="2" charset="2"/>
              <a:buChar char="Ø"/>
            </a:pPr>
            <a:r>
              <a:rPr lang="en-US" dirty="0">
                <a:solidFill>
                  <a:srgbClr val="003D73"/>
                </a:solidFill>
                <a:latin typeface="Arial" panose="020B0604020202020204" pitchFamily="34" charset="0"/>
                <a:ea typeface="Times New Roman" panose="02020603050405020304" pitchFamily="18" charset="0"/>
                <a:cs typeface="Arial" panose="020B0604020202020204" pitchFamily="34" charset="0"/>
              </a:rPr>
              <a:t>Key to Codes on DEQ Disbursement Report lists DEQ projects/programs, State compliance supplements to be used. </a:t>
            </a:r>
          </a:p>
          <a:p>
            <a:pPr lvl="1">
              <a:lnSpc>
                <a:spcPct val="110000"/>
              </a:lnSpc>
              <a:spcBef>
                <a:spcPts val="600"/>
              </a:spcBef>
              <a:spcAft>
                <a:spcPts val="600"/>
              </a:spcAft>
              <a:buFont typeface="Wingdings" panose="05000000000000000000" pitchFamily="2" charset="2"/>
              <a:buChar char="Ø"/>
            </a:pPr>
            <a:r>
              <a:rPr lang="en-US" dirty="0">
                <a:solidFill>
                  <a:srgbClr val="003D73"/>
                </a:solidFill>
                <a:latin typeface="Arial" panose="020B0604020202020204" pitchFamily="34" charset="0"/>
                <a:ea typeface="Times New Roman" panose="02020603050405020304" pitchFamily="18" charset="0"/>
                <a:cs typeface="Arial" panose="020B0604020202020204" pitchFamily="34" charset="0"/>
              </a:rPr>
              <a:t>SEFSA expenditures and project/program names should tie to capital project funds.</a:t>
            </a:r>
          </a:p>
          <a:p>
            <a:pPr lvl="1">
              <a:lnSpc>
                <a:spcPct val="110000"/>
              </a:lnSpc>
              <a:spcBef>
                <a:spcPts val="600"/>
              </a:spcBef>
              <a:spcAft>
                <a:spcPts val="600"/>
              </a:spcAft>
              <a:buFont typeface="Wingdings" panose="05000000000000000000" pitchFamily="2" charset="2"/>
              <a:buChar char="Ø"/>
            </a:pPr>
            <a:r>
              <a:rPr lang="en-US" dirty="0">
                <a:solidFill>
                  <a:srgbClr val="003D73"/>
                </a:solidFill>
                <a:latin typeface="Arial" panose="020B0604020202020204" pitchFamily="34" charset="0"/>
                <a:ea typeface="Times New Roman" panose="02020603050405020304" pitchFamily="18" charset="0"/>
                <a:cs typeface="Arial" panose="020B0604020202020204" pitchFamily="34" charset="0"/>
              </a:rPr>
              <a:t>Program name on the SEFSA should tie to identification of federal (or State) major program.</a:t>
            </a:r>
          </a:p>
          <a:p>
            <a:pPr marL="0" indent="0">
              <a:lnSpc>
                <a:spcPct val="110000"/>
              </a:lnSpc>
              <a:spcBef>
                <a:spcPts val="600"/>
              </a:spcBef>
              <a:spcAft>
                <a:spcPts val="600"/>
              </a:spcAft>
              <a:buNone/>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859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E19AE-22F8-E4F9-9D72-22FB08FADDB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920E994C-DA53-1BD2-FFBB-CBA550B789AB}"/>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2792CA27-B5FB-4146-0BAF-C47776385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EF6E07B9-E1FF-118D-BB55-7C4A0E99DAF8}"/>
              </a:ext>
            </a:extLst>
          </p:cNvPr>
          <p:cNvPicPr>
            <a:picLocks noChangeAspect="1"/>
          </p:cNvPicPr>
          <p:nvPr/>
        </p:nvPicPr>
        <p:blipFill>
          <a:blip r:embed="rId4"/>
          <a:stretch>
            <a:fillRect/>
          </a:stretch>
        </p:blipFill>
        <p:spPr>
          <a:xfrm>
            <a:off x="7867046" y="0"/>
            <a:ext cx="4324954" cy="1066949"/>
          </a:xfrm>
          <a:prstGeom prst="rect">
            <a:avLst/>
          </a:prstGeom>
        </p:spPr>
      </p:pic>
      <p:sp>
        <p:nvSpPr>
          <p:cNvPr id="7" name="Content Placeholder 2">
            <a:extLst>
              <a:ext uri="{FF2B5EF4-FFF2-40B4-BE49-F238E27FC236}">
                <a16:creationId xmlns:a16="http://schemas.microsoft.com/office/drawing/2014/main" id="{AD03B2CD-4852-34FD-C067-6EB82E6FA46A}"/>
              </a:ext>
            </a:extLst>
          </p:cNvPr>
          <p:cNvSpPr txBox="1">
            <a:spLocks/>
          </p:cNvSpPr>
          <p:nvPr/>
        </p:nvSpPr>
        <p:spPr>
          <a:xfrm>
            <a:off x="846083" y="1709928"/>
            <a:ext cx="10515600" cy="47183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600" dirty="0">
              <a:solidFill>
                <a:srgbClr val="003D73"/>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86CB069A-5AA2-C67D-83AC-616BEC33223A}"/>
              </a:ext>
            </a:extLst>
          </p:cNvPr>
          <p:cNvPicPr>
            <a:picLocks noChangeAspect="1"/>
          </p:cNvPicPr>
          <p:nvPr/>
        </p:nvPicPr>
        <p:blipFill>
          <a:blip r:embed="rId5"/>
          <a:stretch>
            <a:fillRect/>
          </a:stretch>
        </p:blipFill>
        <p:spPr>
          <a:xfrm>
            <a:off x="1643062" y="1066949"/>
            <a:ext cx="8905875" cy="5288131"/>
          </a:xfrm>
          <a:prstGeom prst="rect">
            <a:avLst/>
          </a:prstGeom>
        </p:spPr>
      </p:pic>
    </p:spTree>
    <p:extLst>
      <p:ext uri="{BB962C8B-B14F-4D97-AF65-F5344CB8AC3E}">
        <p14:creationId xmlns:p14="http://schemas.microsoft.com/office/powerpoint/2010/main" val="758534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505059C6-7FA5-6F5C-6307-95F99EE79E3E}"/>
              </a:ext>
            </a:extLst>
          </p:cNvPr>
          <p:cNvSpPr txBox="1">
            <a:spLocks/>
          </p:cNvSpPr>
          <p:nvPr/>
        </p:nvSpPr>
        <p:spPr>
          <a:xfrm>
            <a:off x="457200" y="907006"/>
            <a:ext cx="10963656" cy="714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200" b="1" dirty="0">
                <a:solidFill>
                  <a:srgbClr val="003D73"/>
                </a:solidFill>
                <a:latin typeface="Arial" panose="020B0604020202020204" pitchFamily="34" charset="0"/>
                <a:ea typeface="Times New Roman" panose="02020603050405020304" pitchFamily="18" charset="0"/>
                <a:cs typeface="Arial" panose="020B0604020202020204" pitchFamily="34" charset="0"/>
              </a:rPr>
              <a:t>DOT Grant Master Listing (NCDOT GML SFY20XX)</a:t>
            </a:r>
            <a:endParaRPr lang="en-US" sz="3000" b="1"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E458113C-A9F5-A763-0060-94FC33307040}"/>
              </a:ext>
            </a:extLst>
          </p:cNvPr>
          <p:cNvSpPr txBox="1">
            <a:spLocks/>
          </p:cNvSpPr>
          <p:nvPr/>
        </p:nvSpPr>
        <p:spPr>
          <a:xfrm>
            <a:off x="420624" y="1645920"/>
            <a:ext cx="11448288" cy="50474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NC DOT projects/programs listed on the SEFSA should be listed by the correct name. An identifying number should be used.</a:t>
            </a:r>
          </a:p>
          <a:p>
            <a:pPr lvl="1">
              <a:lnSpc>
                <a:spcPct val="110000"/>
              </a:lnSpc>
              <a:spcBef>
                <a:spcPts val="600"/>
              </a:spcBef>
              <a:spcAft>
                <a:spcPts val="600"/>
              </a:spcAft>
              <a:buFont typeface="Wingdings" panose="05000000000000000000" pitchFamily="2" charset="2"/>
              <a:buChar char="Ø"/>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The DOT Grant Master Listing SFY2026 should be used to properly confirm receipts and identify awards (funding source, WBS identifying number, etc.).</a:t>
            </a:r>
          </a:p>
          <a:p>
            <a:pPr lvl="1">
              <a:lnSpc>
                <a:spcPct val="110000"/>
              </a:lnSpc>
              <a:spcBef>
                <a:spcPts val="600"/>
              </a:spcBef>
              <a:spcAft>
                <a:spcPts val="600"/>
              </a:spcAft>
              <a:buFont typeface="Wingdings" panose="05000000000000000000" pitchFamily="2" charset="2"/>
              <a:buChar char="Ø"/>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An NCDOT WBS (Work Breakdown Structure) number is a unique, SAP-based identifier used by the North Carolina Department of Transportation to track costs, schedule, and project-specific data for infrastructure projects.</a:t>
            </a:r>
          </a:p>
          <a:p>
            <a:pPr lvl="1">
              <a:lnSpc>
                <a:spcPct val="110000"/>
              </a:lnSpc>
              <a:spcBef>
                <a:spcPts val="600"/>
              </a:spcBef>
              <a:spcAft>
                <a:spcPts val="600"/>
              </a:spcAft>
              <a:buFont typeface="Wingdings" panose="05000000000000000000" pitchFamily="2" charset="2"/>
              <a:buChar char="Ø"/>
            </a:pPr>
            <a:r>
              <a:rPr lang="en-US" sz="2600" dirty="0">
                <a:solidFill>
                  <a:srgbClr val="003D73"/>
                </a:solidFill>
                <a:effectLst/>
                <a:latin typeface="Arial" panose="020B0604020202020204" pitchFamily="34" charset="0"/>
                <a:ea typeface="Aptos" panose="020B0004020202020204" pitchFamily="34" charset="0"/>
                <a:cs typeface="Arial" panose="020B0604020202020204" pitchFamily="34" charset="0"/>
              </a:rPr>
              <a:t>DOT issues “claims” that include the project/program funding sources, identifying numbers are sent to the units.</a:t>
            </a:r>
          </a:p>
          <a:p>
            <a:pPr marL="0" indent="0">
              <a:lnSpc>
                <a:spcPct val="110000"/>
              </a:lnSpc>
              <a:spcBef>
                <a:spcPts val="600"/>
              </a:spcBef>
              <a:spcAft>
                <a:spcPts val="600"/>
              </a:spcAft>
              <a:buNone/>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98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4412F-9269-093E-82C0-92255E5381D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AB2392F-6938-4B7A-5269-5DB8B78611E5}"/>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C7D5F5FB-47B6-3F29-9C40-EF81B05BA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BCF44A43-1CEC-8E3B-CFEC-B4025E1E0EB8}"/>
              </a:ext>
            </a:extLst>
          </p:cNvPr>
          <p:cNvPicPr>
            <a:picLocks noChangeAspect="1"/>
          </p:cNvPicPr>
          <p:nvPr/>
        </p:nvPicPr>
        <p:blipFill>
          <a:blip r:embed="rId4"/>
          <a:stretch>
            <a:fillRect/>
          </a:stretch>
        </p:blipFill>
        <p:spPr>
          <a:xfrm>
            <a:off x="7867046" y="0"/>
            <a:ext cx="4324954" cy="1066949"/>
          </a:xfrm>
          <a:prstGeom prst="rect">
            <a:avLst/>
          </a:prstGeom>
        </p:spPr>
      </p:pic>
      <p:pic>
        <p:nvPicPr>
          <p:cNvPr id="3" name="Picture 2">
            <a:extLst>
              <a:ext uri="{FF2B5EF4-FFF2-40B4-BE49-F238E27FC236}">
                <a16:creationId xmlns:a16="http://schemas.microsoft.com/office/drawing/2014/main" id="{969FD3AC-4C01-BD2C-7596-818CC0E3BC4E}"/>
              </a:ext>
            </a:extLst>
          </p:cNvPr>
          <p:cNvPicPr>
            <a:picLocks noChangeAspect="1"/>
          </p:cNvPicPr>
          <p:nvPr/>
        </p:nvPicPr>
        <p:blipFill>
          <a:blip r:embed="rId5"/>
          <a:stretch>
            <a:fillRect/>
          </a:stretch>
        </p:blipFill>
        <p:spPr>
          <a:xfrm>
            <a:off x="395287" y="996696"/>
            <a:ext cx="11401425" cy="5660136"/>
          </a:xfrm>
          <a:prstGeom prst="rect">
            <a:avLst/>
          </a:prstGeom>
        </p:spPr>
      </p:pic>
    </p:spTree>
    <p:extLst>
      <p:ext uri="{BB962C8B-B14F-4D97-AF65-F5344CB8AC3E}">
        <p14:creationId xmlns:p14="http://schemas.microsoft.com/office/powerpoint/2010/main" val="203883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505059C6-7FA5-6F5C-6307-95F99EE79E3E}"/>
              </a:ext>
            </a:extLst>
          </p:cNvPr>
          <p:cNvSpPr txBox="1">
            <a:spLocks/>
          </p:cNvSpPr>
          <p:nvPr/>
        </p:nvSpPr>
        <p:spPr>
          <a:xfrm>
            <a:off x="727623" y="870909"/>
            <a:ext cx="10736755" cy="9878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200" b="1" dirty="0">
                <a:solidFill>
                  <a:srgbClr val="003D73"/>
                </a:solidFill>
                <a:latin typeface="Arial" panose="020B0604020202020204" pitchFamily="34" charset="0"/>
                <a:cs typeface="Arial" panose="020B0604020202020204" pitchFamily="34" charset="0"/>
              </a:rPr>
              <a:t>State Cashflow Loans for Disaster Response Activities</a:t>
            </a:r>
          </a:p>
        </p:txBody>
      </p:sp>
      <p:sp>
        <p:nvSpPr>
          <p:cNvPr id="7" name="Content Placeholder 2">
            <a:extLst>
              <a:ext uri="{FF2B5EF4-FFF2-40B4-BE49-F238E27FC236}">
                <a16:creationId xmlns:a16="http://schemas.microsoft.com/office/drawing/2014/main" id="{E458113C-A9F5-A763-0060-94FC33307040}"/>
              </a:ext>
            </a:extLst>
          </p:cNvPr>
          <p:cNvSpPr txBox="1">
            <a:spLocks/>
          </p:cNvSpPr>
          <p:nvPr/>
        </p:nvSpPr>
        <p:spPr>
          <a:xfrm>
            <a:off x="420624" y="1998696"/>
            <a:ext cx="11448288" cy="46947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rial" panose="020B0604020202020204" pitchFamily="34" charset="0"/>
                <a:cs typeface="Arial" panose="020B0604020202020204" pitchFamily="34" charset="0"/>
              </a:rPr>
              <a:t>In August 2025, DST initiated a third round (“Round 3 Loans”). </a:t>
            </a:r>
          </a:p>
          <a:p>
            <a:r>
              <a:rPr lang="en-US" sz="2600" dirty="0">
                <a:latin typeface="Arial" panose="020B0604020202020204" pitchFamily="34" charset="0"/>
                <a:cs typeface="Arial" panose="020B0604020202020204" pitchFamily="34" charset="0"/>
              </a:rPr>
              <a:t>The Round 3 Loans are interest‑free and adhere to the same repayment convention described in the loan agreement.</a:t>
            </a:r>
          </a:p>
          <a:p>
            <a:r>
              <a:rPr lang="en-US" sz="2600" dirty="0">
                <a:latin typeface="Arial" panose="020B0604020202020204" pitchFamily="34" charset="0"/>
                <a:cs typeface="Arial" panose="020B0604020202020204" pitchFamily="34" charset="0"/>
              </a:rPr>
              <a:t>Round 3 requirements similar to the Round 2. Loan agreements similar.</a:t>
            </a:r>
          </a:p>
          <a:p>
            <a:r>
              <a:rPr lang="en-US" sz="2600" dirty="0">
                <a:latin typeface="Arial" panose="020B0604020202020204" pitchFamily="34" charset="0"/>
                <a:cs typeface="Arial" panose="020B0604020202020204" pitchFamily="34" charset="0"/>
              </a:rPr>
              <a:t>Some units had amendments to the standard loan agreement.</a:t>
            </a:r>
          </a:p>
          <a:p>
            <a:r>
              <a:rPr lang="en-US" sz="2600" dirty="0">
                <a:latin typeface="Arial" panose="020B0604020202020204" pitchFamily="34" charset="0"/>
                <a:cs typeface="Arial" panose="020B0604020202020204" pitchFamily="34" charset="0"/>
              </a:rPr>
              <a:t>State Compliance Supplement DST-1 is to be used for testing. </a:t>
            </a:r>
          </a:p>
          <a:p>
            <a:r>
              <a:rPr lang="en-US" sz="2600" dirty="0">
                <a:latin typeface="Arial" panose="020B0604020202020204" pitchFamily="34" charset="0"/>
                <a:cs typeface="Arial" panose="020B0604020202020204" pitchFamily="34" charset="0"/>
              </a:rPr>
              <a:t>State Cashflow Loans for Disaster Response Activities memos and Round 3 Loan disbursement information can be found on the </a:t>
            </a:r>
            <a:r>
              <a:rPr lang="en-US" sz="2600" dirty="0">
                <a:latin typeface="Arial" panose="020B0604020202020204" pitchFamily="34" charset="0"/>
                <a:cs typeface="Arial" panose="020B0604020202020204" pitchFamily="34" charset="0"/>
                <a:hlinkClick r:id="rId5"/>
              </a:rPr>
              <a:t>Hurricane Helene </a:t>
            </a:r>
            <a:r>
              <a:rPr lang="en-US" sz="2600" dirty="0">
                <a:latin typeface="Arial" panose="020B0604020202020204" pitchFamily="34" charset="0"/>
                <a:cs typeface="Arial" panose="020B0604020202020204" pitchFamily="34" charset="0"/>
              </a:rPr>
              <a:t>page of the DST website.  </a:t>
            </a:r>
          </a:p>
          <a:p>
            <a:pPr lvl="1">
              <a:buFont typeface="Wingdings" panose="05000000000000000000" pitchFamily="2" charset="2"/>
              <a:buChar char="Ø"/>
            </a:pPr>
            <a:r>
              <a:rPr lang="en-US" sz="2600" dirty="0">
                <a:latin typeface="Arial" panose="020B0604020202020204" pitchFamily="34" charset="0"/>
                <a:cs typeface="Arial" panose="020B0604020202020204" pitchFamily="34" charset="0"/>
              </a:rPr>
              <a:t>The memos include draft loan agreement forms. </a:t>
            </a:r>
            <a:endParaRPr lang="en-US" dirty="0">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301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505059C6-7FA5-6F5C-6307-95F99EE79E3E}"/>
              </a:ext>
            </a:extLst>
          </p:cNvPr>
          <p:cNvSpPr txBox="1">
            <a:spLocks/>
          </p:cNvSpPr>
          <p:nvPr/>
        </p:nvSpPr>
        <p:spPr>
          <a:xfrm>
            <a:off x="457200" y="870910"/>
            <a:ext cx="10963656" cy="714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lnSpc>
                <a:spcPct val="110000"/>
              </a:lnSpc>
              <a:spcBef>
                <a:spcPts val="600"/>
              </a:spcBef>
              <a:spcAft>
                <a:spcPts val="600"/>
              </a:spcAft>
            </a:pPr>
            <a:r>
              <a:rPr lang="en-US" sz="3200" b="1" dirty="0">
                <a:solidFill>
                  <a:srgbClr val="003D73"/>
                </a:solidFill>
                <a:latin typeface="Arial" panose="020B0604020202020204" pitchFamily="34" charset="0"/>
                <a:ea typeface="Times New Roman" panose="02020603050405020304" pitchFamily="18" charset="0"/>
                <a:cs typeface="Arial" panose="020B0604020202020204" pitchFamily="34" charset="0"/>
              </a:rPr>
              <a:t>Loan and Loan Guarantees SEFSA Reporting</a:t>
            </a:r>
            <a:endParaRPr lang="en-US" sz="3200" b="1" dirty="0">
              <a:solidFill>
                <a:srgbClr val="003D73"/>
              </a:solidFill>
              <a:latin typeface="Arial" panose="020B0604020202020204" pitchFamily="34" charset="0"/>
              <a:ea typeface="Times New Roman" panose="02020603050405020304" pitchFamily="18" charset="0"/>
            </a:endParaRPr>
          </a:p>
        </p:txBody>
      </p:sp>
      <p:sp>
        <p:nvSpPr>
          <p:cNvPr id="7" name="Content Placeholder 2">
            <a:extLst>
              <a:ext uri="{FF2B5EF4-FFF2-40B4-BE49-F238E27FC236}">
                <a16:creationId xmlns:a16="http://schemas.microsoft.com/office/drawing/2014/main" id="{E458113C-A9F5-A763-0060-94FC33307040}"/>
              </a:ext>
            </a:extLst>
          </p:cNvPr>
          <p:cNvSpPr txBox="1">
            <a:spLocks/>
          </p:cNvSpPr>
          <p:nvPr/>
        </p:nvSpPr>
        <p:spPr>
          <a:xfrm>
            <a:off x="420624" y="1585084"/>
            <a:ext cx="11448288" cy="520890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pPr>
            <a:r>
              <a:rPr lang="en-US" sz="2000" dirty="0">
                <a:solidFill>
                  <a:srgbClr val="003D73"/>
                </a:solidFill>
                <a:latin typeface="Arial" panose="020B0604020202020204" pitchFamily="34" charset="0"/>
                <a:ea typeface="Times New Roman" panose="02020603050405020304" pitchFamily="18" charset="0"/>
              </a:rPr>
              <a:t>The value of new loans and loan balance at the beginning of the year should be reported as expenditures on the SEFSA.  </a:t>
            </a:r>
          </a:p>
          <a:p>
            <a:pPr>
              <a:lnSpc>
                <a:spcPct val="110000"/>
              </a:lnSpc>
              <a:spcBef>
                <a:spcPts val="600"/>
              </a:spcBef>
              <a:spcAft>
                <a:spcPts val="600"/>
              </a:spcAft>
            </a:pPr>
            <a:r>
              <a:rPr lang="en-US" sz="2000" dirty="0">
                <a:solidFill>
                  <a:srgbClr val="003D73"/>
                </a:solidFill>
                <a:latin typeface="Arial" panose="020B0604020202020204" pitchFamily="34" charset="0"/>
                <a:ea typeface="Times New Roman" panose="02020603050405020304" pitchFamily="18" charset="0"/>
              </a:rPr>
              <a:t>The loan balance at the end of the year should be reported as a footnote to the SEFSA.  </a:t>
            </a:r>
          </a:p>
          <a:p>
            <a:pPr>
              <a:lnSpc>
                <a:spcPct val="110000"/>
              </a:lnSpc>
              <a:spcBef>
                <a:spcPts val="600"/>
              </a:spcBef>
              <a:spcAft>
                <a:spcPts val="600"/>
              </a:spcAft>
            </a:pPr>
            <a:r>
              <a:rPr lang="en-US" sz="2000" dirty="0">
                <a:solidFill>
                  <a:srgbClr val="003D73"/>
                </a:solidFill>
                <a:latin typeface="Arial" panose="020B0604020202020204" pitchFamily="34" charset="0"/>
                <a:ea typeface="Times New Roman" panose="02020603050405020304" pitchFamily="18" charset="0"/>
              </a:rPr>
              <a:t>Federal loans include USDA’s Water and Waste Disposal Systems for Rural Communities (10.760) and Community Facilities Loans and Grants (10.766).</a:t>
            </a:r>
          </a:p>
          <a:p>
            <a:pPr>
              <a:lnSpc>
                <a:spcPct val="110000"/>
              </a:lnSpc>
              <a:spcBef>
                <a:spcPts val="600"/>
              </a:spcBef>
              <a:spcAft>
                <a:spcPts val="600"/>
              </a:spcAft>
            </a:pPr>
            <a:r>
              <a:rPr lang="en-US" sz="2000" dirty="0">
                <a:solidFill>
                  <a:srgbClr val="003D73"/>
                </a:solidFill>
                <a:latin typeface="Arial" panose="020B0604020202020204" pitchFamily="34" charset="0"/>
                <a:ea typeface="Times New Roman" panose="02020603050405020304" pitchFamily="18" charset="0"/>
              </a:rPr>
              <a:t>If interim financing for USDA loans is obtained, expenditures are considered federal award expenditures. The loan balance at year end should be reported as a footnote. *10.766 considers payment of principal and interest (P&amp;I) a compliance requirement. Due to the amount of the loan, this may be considered a Type A program. 10.760 does not consider payment of P&amp;I a compliance requirement.</a:t>
            </a:r>
          </a:p>
          <a:p>
            <a:pPr marL="0" indent="0">
              <a:lnSpc>
                <a:spcPct val="110000"/>
              </a:lnSpc>
              <a:spcBef>
                <a:spcPts val="600"/>
              </a:spcBef>
              <a:spcAft>
                <a:spcPts val="600"/>
              </a:spcAft>
              <a:buNone/>
            </a:pPr>
            <a:r>
              <a:rPr lang="en-US" sz="2000" dirty="0">
                <a:solidFill>
                  <a:srgbClr val="003D73"/>
                </a:solidFill>
                <a:latin typeface="Arial" panose="020B0604020202020204" pitchFamily="34" charset="0"/>
                <a:ea typeface="Times New Roman" panose="02020603050405020304" pitchFamily="18" charset="0"/>
              </a:rPr>
              <a:t>*Clean Water (66.458) and Drinking Water (66.468) State Revolving Loans are not considered loans at the local level. The SEFSA should show the current year expenditures for projects funded with this program.</a:t>
            </a:r>
          </a:p>
          <a:p>
            <a:pPr marL="0" indent="0">
              <a:lnSpc>
                <a:spcPct val="110000"/>
              </a:lnSpc>
              <a:spcBef>
                <a:spcPts val="600"/>
              </a:spcBef>
              <a:spcAft>
                <a:spcPts val="600"/>
              </a:spcAft>
              <a:buNone/>
            </a:pPr>
            <a:r>
              <a:rPr lang="en-US" sz="2000" dirty="0">
                <a:solidFill>
                  <a:srgbClr val="003D73"/>
                </a:solidFill>
                <a:latin typeface="Arial" panose="020B0604020202020204" pitchFamily="34" charset="0"/>
                <a:ea typeface="Times New Roman" panose="02020603050405020304" pitchFamily="18" charset="0"/>
              </a:rPr>
              <a:t>*Refer to the OMB Compliance Supplement under “Other Information.” </a:t>
            </a:r>
            <a:endParaRPr lang="en-US" sz="2200" dirty="0">
              <a:solidFill>
                <a:srgbClr val="003D73"/>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10000"/>
              </a:lnSpc>
              <a:spcBef>
                <a:spcPts val="600"/>
              </a:spcBef>
              <a:spcAft>
                <a:spcPts val="600"/>
              </a:spcAft>
              <a:buNone/>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650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505059C6-7FA5-6F5C-6307-95F99EE79E3E}"/>
              </a:ext>
            </a:extLst>
          </p:cNvPr>
          <p:cNvSpPr txBox="1">
            <a:spLocks/>
          </p:cNvSpPr>
          <p:nvPr/>
        </p:nvSpPr>
        <p:spPr>
          <a:xfrm>
            <a:off x="457200" y="919038"/>
            <a:ext cx="10963656" cy="567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lnSpc>
                <a:spcPct val="110000"/>
              </a:lnSpc>
              <a:spcBef>
                <a:spcPts val="600"/>
              </a:spcBef>
              <a:spcAft>
                <a:spcPts val="600"/>
              </a:spcAft>
            </a:pPr>
            <a:r>
              <a:rPr lang="en-US" sz="3200" b="1" dirty="0">
                <a:solidFill>
                  <a:srgbClr val="003D73"/>
                </a:solidFill>
                <a:latin typeface="Arial" panose="020B0604020202020204" pitchFamily="34" charset="0"/>
                <a:ea typeface="Times New Roman" panose="02020603050405020304" pitchFamily="18" charset="0"/>
                <a:cs typeface="Arial" panose="020B0604020202020204" pitchFamily="34" charset="0"/>
              </a:rPr>
              <a:t>2026 State Compliance Supplements</a:t>
            </a:r>
            <a:endParaRPr lang="en-US" sz="3200" b="1" dirty="0">
              <a:solidFill>
                <a:srgbClr val="003D73"/>
              </a:solidFill>
              <a:latin typeface="Arial" panose="020B0604020202020204" pitchFamily="34" charset="0"/>
              <a:ea typeface="Times New Roman" panose="02020603050405020304" pitchFamily="18" charset="0"/>
            </a:endParaRPr>
          </a:p>
        </p:txBody>
      </p:sp>
      <p:sp>
        <p:nvSpPr>
          <p:cNvPr id="7" name="Content Placeholder 2">
            <a:extLst>
              <a:ext uri="{FF2B5EF4-FFF2-40B4-BE49-F238E27FC236}">
                <a16:creationId xmlns:a16="http://schemas.microsoft.com/office/drawing/2014/main" id="{E458113C-A9F5-A763-0060-94FC33307040}"/>
              </a:ext>
            </a:extLst>
          </p:cNvPr>
          <p:cNvSpPr txBox="1">
            <a:spLocks/>
          </p:cNvSpPr>
          <p:nvPr/>
        </p:nvSpPr>
        <p:spPr>
          <a:xfrm>
            <a:off x="420624" y="1600200"/>
            <a:ext cx="11314176" cy="5020056"/>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dirty="0">
                <a:solidFill>
                  <a:srgbClr val="003D73"/>
                </a:solidFill>
                <a:latin typeface="Arial" panose="020B0604020202020204" pitchFamily="34" charset="0"/>
                <a:ea typeface="Times New Roman" panose="02020603050405020304" pitchFamily="18" charset="0"/>
              </a:rPr>
              <a:t>The 2026 State Compliance Supplements were posted in mid-May.  </a:t>
            </a:r>
          </a:p>
          <a:p>
            <a:pPr>
              <a:lnSpc>
                <a:spcPct val="100000"/>
              </a:lnSpc>
              <a:spcBef>
                <a:spcPts val="600"/>
              </a:spcBef>
              <a:spcAft>
                <a:spcPts val="600"/>
              </a:spcAft>
            </a:pPr>
            <a:r>
              <a:rPr lang="en-US" dirty="0">
                <a:solidFill>
                  <a:srgbClr val="003D73"/>
                </a:solidFill>
                <a:latin typeface="Arial" panose="020B0604020202020204" pitchFamily="34" charset="0"/>
                <a:ea typeface="Times New Roman" panose="02020603050405020304" pitchFamily="18" charset="0"/>
              </a:rPr>
              <a:t>The State Compliance Supplements are to be used with the OMB 2026 Compliance Supplements.</a:t>
            </a:r>
          </a:p>
          <a:p>
            <a:pPr>
              <a:lnSpc>
                <a:spcPct val="100000"/>
              </a:lnSpc>
              <a:spcBef>
                <a:spcPts val="600"/>
              </a:spcBef>
              <a:spcAft>
                <a:spcPts val="600"/>
              </a:spcAft>
            </a:pPr>
            <a:r>
              <a:rPr lang="en-US" dirty="0">
                <a:solidFill>
                  <a:srgbClr val="003D73"/>
                </a:solidFill>
                <a:latin typeface="Arial" panose="020B0604020202020204" pitchFamily="34" charset="0"/>
                <a:ea typeface="Times New Roman" panose="02020603050405020304" pitchFamily="18" charset="0"/>
              </a:rPr>
              <a:t>State Agencies have been asked, and some agencies have made a concerted effort to, follow the “pick-six” criterion.</a:t>
            </a:r>
          </a:p>
          <a:p>
            <a:pPr>
              <a:lnSpc>
                <a:spcPct val="100000"/>
              </a:lnSpc>
              <a:spcBef>
                <a:spcPts val="600"/>
              </a:spcBef>
              <a:spcAft>
                <a:spcPts val="600"/>
              </a:spcAft>
            </a:pPr>
            <a:r>
              <a:rPr lang="en-US" dirty="0">
                <a:solidFill>
                  <a:srgbClr val="003D73"/>
                </a:solidFill>
                <a:latin typeface="Arial" panose="020B0604020202020204" pitchFamily="34" charset="0"/>
                <a:ea typeface="Times New Roman" panose="02020603050405020304" pitchFamily="18" charset="0"/>
              </a:rPr>
              <a:t>Auditors are expected to test Internal Control over Compliance with State Programs using an internal control framework. Audit firms may have their own framework. Part 6 “Internal Control” of the OMB Compliance Supplement may be used. </a:t>
            </a:r>
          </a:p>
          <a:p>
            <a:pPr lvl="1">
              <a:lnSpc>
                <a:spcPct val="110000"/>
              </a:lnSpc>
              <a:spcBef>
                <a:spcPts val="600"/>
              </a:spcBef>
              <a:spcAft>
                <a:spcPts val="600"/>
              </a:spcAft>
              <a:buFont typeface="Wingdings" panose="05000000000000000000" pitchFamily="2" charset="2"/>
              <a:buChar char="Ø"/>
            </a:pPr>
            <a:r>
              <a:rPr lang="en-US" sz="2800" dirty="0">
                <a:solidFill>
                  <a:srgbClr val="003D73"/>
                </a:solidFill>
                <a:latin typeface="Arial" panose="020B0604020202020204" pitchFamily="34" charset="0"/>
                <a:ea typeface="Times New Roman" panose="02020603050405020304" pitchFamily="18" charset="0"/>
                <a:cs typeface="Arial" panose="020B0604020202020204" pitchFamily="34" charset="0"/>
              </a:rPr>
              <a:t>Part 6 addresses the objectives, principles, and components of internal control based on the “Green Book,” issued by the GAO, and the “Internal Control Integrated Framework” (revised 2013), issued by the Committee of Sponsoring Organizations of the Treadway Commission.</a:t>
            </a:r>
          </a:p>
          <a:p>
            <a:pPr>
              <a:lnSpc>
                <a:spcPct val="110000"/>
              </a:lnSpc>
              <a:spcBef>
                <a:spcPts val="600"/>
              </a:spcBef>
              <a:spcAft>
                <a:spcPts val="600"/>
              </a:spcAft>
            </a:pPr>
            <a:r>
              <a:rPr lang="en-US" dirty="0">
                <a:solidFill>
                  <a:srgbClr val="003D73"/>
                </a:solidFill>
                <a:latin typeface="Arial" panose="020B0604020202020204" pitchFamily="34" charset="0"/>
                <a:ea typeface="Times New Roman" panose="02020603050405020304" pitchFamily="18" charset="0"/>
                <a:cs typeface="Arial" panose="020B0604020202020204" pitchFamily="34" charset="0"/>
              </a:rPr>
              <a:t>In correctly selecting major programs and reporting programs on the SEFSA, please refer to the “State Cluster of Programs 2026.” This will be updated with the 2026 OMB Supplements.</a:t>
            </a:r>
          </a:p>
          <a:p>
            <a:pPr>
              <a:lnSpc>
                <a:spcPct val="110000"/>
              </a:lnSpc>
              <a:spcBef>
                <a:spcPts val="600"/>
              </a:spcBef>
              <a:spcAft>
                <a:spcPts val="600"/>
              </a:spcAft>
            </a:pPr>
            <a:r>
              <a:rPr lang="en-US" dirty="0">
                <a:solidFill>
                  <a:srgbClr val="003D73"/>
                </a:solidFill>
                <a:latin typeface="Arial" panose="020B0604020202020204" pitchFamily="34" charset="0"/>
                <a:ea typeface="Times New Roman" panose="02020603050405020304" pitchFamily="18" charset="0"/>
                <a:cs typeface="Arial" panose="020B0604020202020204" pitchFamily="34" charset="0"/>
              </a:rPr>
              <a:t>Compliance Requirements for State Awards (located in section C).</a:t>
            </a:r>
          </a:p>
          <a:p>
            <a:pPr lvl="1">
              <a:lnSpc>
                <a:spcPct val="110000"/>
              </a:lnSpc>
              <a:spcBef>
                <a:spcPts val="600"/>
              </a:spcBef>
              <a:spcAft>
                <a:spcPts val="600"/>
              </a:spcAft>
              <a:buFont typeface="Wingdings" panose="05000000000000000000" pitchFamily="2" charset="2"/>
              <a:buChar char="Ø"/>
            </a:pPr>
            <a:r>
              <a:rPr lang="en-US" sz="2800" dirty="0">
                <a:solidFill>
                  <a:srgbClr val="003D73"/>
                </a:solidFill>
                <a:latin typeface="Arial" panose="020B0604020202020204" pitchFamily="34" charset="0"/>
                <a:ea typeface="Times New Roman" panose="02020603050405020304" pitchFamily="18" charset="0"/>
                <a:cs typeface="Arial" panose="020B0604020202020204" pitchFamily="34" charset="0"/>
              </a:rPr>
              <a:t>Not mandatory for auditors to use. May be used by auditors if they believe additional procedures are needed for a particular type of compliance requirement that applies or if a State program does not have a supplement. </a:t>
            </a:r>
          </a:p>
          <a:p>
            <a:pPr marL="0" indent="0">
              <a:lnSpc>
                <a:spcPct val="110000"/>
              </a:lnSpc>
              <a:spcBef>
                <a:spcPts val="600"/>
              </a:spcBef>
              <a:spcAft>
                <a:spcPts val="600"/>
              </a:spcAft>
              <a:buNone/>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246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505059C6-7FA5-6F5C-6307-95F99EE79E3E}"/>
              </a:ext>
            </a:extLst>
          </p:cNvPr>
          <p:cNvSpPr txBox="1">
            <a:spLocks/>
          </p:cNvSpPr>
          <p:nvPr/>
        </p:nvSpPr>
        <p:spPr>
          <a:xfrm>
            <a:off x="457200" y="870910"/>
            <a:ext cx="10963656" cy="71417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000" b="1" dirty="0">
                <a:latin typeface="Arial" panose="020B0604020202020204" pitchFamily="34" charset="0"/>
                <a:cs typeface="Arial" panose="020B0604020202020204" pitchFamily="34" charset="0"/>
              </a:rPr>
              <a:t>Audit Submission requirements to the FAC</a:t>
            </a:r>
          </a:p>
        </p:txBody>
      </p:sp>
      <p:sp>
        <p:nvSpPr>
          <p:cNvPr id="7" name="Content Placeholder 2">
            <a:extLst>
              <a:ext uri="{FF2B5EF4-FFF2-40B4-BE49-F238E27FC236}">
                <a16:creationId xmlns:a16="http://schemas.microsoft.com/office/drawing/2014/main" id="{E458113C-A9F5-A763-0060-94FC33307040}"/>
              </a:ext>
            </a:extLst>
          </p:cNvPr>
          <p:cNvSpPr txBox="1">
            <a:spLocks/>
          </p:cNvSpPr>
          <p:nvPr/>
        </p:nvSpPr>
        <p:spPr>
          <a:xfrm>
            <a:off x="420624" y="1645920"/>
            <a:ext cx="11448288" cy="504748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Auditor and unit should discuss prior to the submission of the LGC-205 (contract) to the LGC the responsibility for submitting the audit to the Federal Audit Clearinghouse (FAC). Both unit and auditor need to certify. Refer to Item 2 in the LGC-205.</a:t>
            </a:r>
          </a:p>
          <a:p>
            <a:pPr>
              <a:lnSpc>
                <a:spcPct val="110000"/>
              </a:lnSpc>
              <a:spcBef>
                <a:spcPts val="600"/>
              </a:spcBef>
              <a:spcAft>
                <a:spcPts val="600"/>
              </a:spcAft>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A unit of government must submit an audit performed under federal single audit requirements the earliest of 30 calendar days after the auditee receives the audit report or nine months after FYE.</a:t>
            </a:r>
          </a:p>
          <a:p>
            <a:pPr lvl="1">
              <a:lnSpc>
                <a:spcPct val="110000"/>
              </a:lnSpc>
              <a:spcBef>
                <a:spcPts val="600"/>
              </a:spcBef>
              <a:spcAft>
                <a:spcPts val="600"/>
              </a:spcAft>
              <a:buFont typeface="Wingdings" panose="05000000000000000000" pitchFamily="2" charset="2"/>
              <a:buChar char="Ø"/>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Both the unit and auditor will need to sign off on the submission.</a:t>
            </a:r>
          </a:p>
          <a:p>
            <a:pPr>
              <a:lnSpc>
                <a:spcPct val="110000"/>
              </a:lnSpc>
              <a:spcBef>
                <a:spcPts val="600"/>
              </a:spcBef>
              <a:spcAft>
                <a:spcPts val="600"/>
              </a:spcAft>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Our office has been asked by State Agencies to assist them in informing units and their auditors of the audit submission requirements to the FAC.</a:t>
            </a:r>
          </a:p>
          <a:p>
            <a:pPr>
              <a:lnSpc>
                <a:spcPct val="110000"/>
              </a:lnSpc>
              <a:spcBef>
                <a:spcPts val="600"/>
              </a:spcBef>
              <a:spcAft>
                <a:spcPts val="600"/>
              </a:spcAft>
            </a:pPr>
            <a:r>
              <a:rPr lang="en-US" sz="2600" dirty="0">
                <a:solidFill>
                  <a:srgbClr val="003D73"/>
                </a:solidFill>
                <a:latin typeface="Arial" panose="020B0604020202020204" pitchFamily="34" charset="0"/>
                <a:ea typeface="Times New Roman" panose="02020603050405020304" pitchFamily="18" charset="0"/>
                <a:cs typeface="Arial" panose="020B0604020202020204" pitchFamily="34" charset="0"/>
              </a:rPr>
              <a:t>Low-risk auditees must meet the requirements of UG §200.512 (audit FAC submission) and have federal single audits with no internal control weaknesses (yellow book or program) in the previous two years (UG §200.520). </a:t>
            </a:r>
          </a:p>
          <a:p>
            <a:pPr marL="0" indent="0">
              <a:lnSpc>
                <a:spcPct val="110000"/>
              </a:lnSpc>
              <a:spcBef>
                <a:spcPts val="600"/>
              </a:spcBef>
              <a:spcAft>
                <a:spcPts val="600"/>
              </a:spcAft>
              <a:buNone/>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774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B52C5-2F85-5F8C-83F2-29B71E6D1D6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82C8135-2076-EF1E-8F82-A2219CED941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2DD9ECBA-02F7-F995-2C5D-5C03E7D09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1F5FA1DF-186D-3590-3C75-C712A1B16391}"/>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2A79C365-E463-CFEE-DFF0-EB15E7B9424B}"/>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A572A6AD-CC43-18DB-F580-0D79CC7B7B7E}"/>
              </a:ext>
            </a:extLst>
          </p:cNvPr>
          <p:cNvSpPr txBox="1">
            <a:spLocks/>
          </p:cNvSpPr>
          <p:nvPr/>
        </p:nvSpPr>
        <p:spPr>
          <a:xfrm>
            <a:off x="457200" y="870910"/>
            <a:ext cx="10963656" cy="567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lnSpc>
                <a:spcPct val="110000"/>
              </a:lnSpc>
              <a:spcBef>
                <a:spcPts val="600"/>
              </a:spcBef>
              <a:spcAft>
                <a:spcPts val="600"/>
              </a:spcAft>
            </a:pPr>
            <a:r>
              <a:rPr lang="en-US" sz="3200" b="1" dirty="0">
                <a:solidFill>
                  <a:srgbClr val="003D73"/>
                </a:solidFill>
                <a:latin typeface="Arial" panose="020B0604020202020204" pitchFamily="34" charset="0"/>
                <a:ea typeface="Times New Roman" panose="02020603050405020304" pitchFamily="18" charset="0"/>
                <a:cs typeface="Arial" panose="020B0604020202020204" pitchFamily="34" charset="0"/>
              </a:rPr>
              <a:t>Local Governments Receiving Opioid Settlement Fund</a:t>
            </a:r>
            <a:endParaRPr lang="en-US" sz="3200" b="1" dirty="0">
              <a:solidFill>
                <a:srgbClr val="003D73"/>
              </a:solidFill>
              <a:latin typeface="Arial" panose="020B0604020202020204" pitchFamily="34" charset="0"/>
              <a:ea typeface="Times New Roman" panose="02020603050405020304" pitchFamily="18" charset="0"/>
            </a:endParaRPr>
          </a:p>
        </p:txBody>
      </p:sp>
      <p:sp>
        <p:nvSpPr>
          <p:cNvPr id="7" name="Content Placeholder 2">
            <a:extLst>
              <a:ext uri="{FF2B5EF4-FFF2-40B4-BE49-F238E27FC236}">
                <a16:creationId xmlns:a16="http://schemas.microsoft.com/office/drawing/2014/main" id="{A1A22D3F-74F4-DB14-3897-4A78EE6558A9}"/>
              </a:ext>
            </a:extLst>
          </p:cNvPr>
          <p:cNvSpPr txBox="1">
            <a:spLocks/>
          </p:cNvSpPr>
          <p:nvPr/>
        </p:nvSpPr>
        <p:spPr>
          <a:xfrm>
            <a:off x="420624" y="1600200"/>
            <a:ext cx="11314176" cy="502005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800" dirty="0">
                <a:solidFill>
                  <a:srgbClr val="003D73"/>
                </a:solidFill>
                <a:latin typeface="Arial" panose="020B0604020202020204" pitchFamily="34" charset="0"/>
                <a:ea typeface="Times New Roman" panose="02020603050405020304" pitchFamily="18" charset="0"/>
                <a:cs typeface="Arial" panose="020B0604020202020204" pitchFamily="34" charset="0"/>
              </a:rPr>
              <a:t>Memorandum from </a:t>
            </a:r>
            <a:r>
              <a:rPr lang="en-US" dirty="0">
                <a:latin typeface="Arial" panose="020B0604020202020204" pitchFamily="34" charset="0"/>
                <a:cs typeface="Arial" panose="020B0604020202020204" pitchFamily="34" charset="0"/>
              </a:rPr>
              <a:t>Community Opioid Resources Engine (CORE-NC)</a:t>
            </a:r>
            <a:r>
              <a:rPr lang="en-US" sz="2800" dirty="0">
                <a:solidFill>
                  <a:srgbClr val="003D73"/>
                </a:solidFill>
                <a:latin typeface="Arial" panose="020B0604020202020204" pitchFamily="34" charset="0"/>
                <a:ea typeface="Times New Roman" panose="02020603050405020304" pitchFamily="18" charset="0"/>
                <a:cs typeface="Arial" panose="020B0604020202020204" pitchFamily="34" charset="0"/>
              </a:rPr>
              <a:t> </a:t>
            </a:r>
          </a:p>
          <a:p>
            <a:pPr>
              <a:lnSpc>
                <a:spcPct val="100000"/>
              </a:lnSpc>
              <a:spcBef>
                <a:spcPts val="600"/>
              </a:spcBef>
              <a:spcAft>
                <a:spcPts val="600"/>
              </a:spcAft>
            </a:pPr>
            <a:r>
              <a:rPr lang="en-US" dirty="0">
                <a:latin typeface="Arial" panose="020B0604020202020204" pitchFamily="34" charset="0"/>
                <a:cs typeface="Arial" panose="020B0604020202020204" pitchFamily="34" charset="0"/>
              </a:rPr>
              <a:t>The memo is to clarify requirements regarding opioid settlement financial reporting to CORE-NC as mandated through the NC Memorandum of Agreement (MOA).</a:t>
            </a:r>
          </a:p>
          <a:p>
            <a:pPr>
              <a:lnSpc>
                <a:spcPct val="100000"/>
              </a:lnSpc>
              <a:spcBef>
                <a:spcPts val="600"/>
              </a:spcBef>
              <a:spcAft>
                <a:spcPts val="600"/>
              </a:spcAft>
            </a:pPr>
            <a:r>
              <a:rPr lang="en-US" dirty="0">
                <a:latin typeface="Arial" panose="020B0604020202020204" pitchFamily="34" charset="0"/>
                <a:cs typeface="Arial" panose="020B0604020202020204" pitchFamily="34" charset="0"/>
              </a:rPr>
              <a:t>As described in </a:t>
            </a:r>
            <a:r>
              <a:rPr lang="en-US" u="sng" dirty="0">
                <a:latin typeface="Arial" panose="020B0604020202020204" pitchFamily="34" charset="0"/>
                <a:cs typeface="Arial" panose="020B0604020202020204" pitchFamily="34" charset="0"/>
                <a:hlinkClick r:id="rId5" tooltip="https://ncopioidsettlement.org/wp-content/uploads/2024/05/Exhibit-E-as-modified-7.12.23.pdf"/>
              </a:rPr>
              <a:t>Exhibit E to the NC MOA</a:t>
            </a:r>
            <a:r>
              <a:rPr lang="en-US" dirty="0">
                <a:latin typeface="Arial" panose="020B0604020202020204" pitchFamily="34" charset="0"/>
                <a:cs typeface="Arial" panose="020B0604020202020204" pitchFamily="34" charset="0"/>
              </a:rPr>
              <a:t>, opioid settlement annual financial reports submitted by local governments to CORE-NC must use </a:t>
            </a:r>
            <a:r>
              <a:rPr lang="en-US" i="1" dirty="0">
                <a:latin typeface="Arial" panose="020B0604020202020204" pitchFamily="34" charset="0"/>
                <a:cs typeface="Arial" panose="020B0604020202020204" pitchFamily="34" charset="0"/>
              </a:rPr>
              <a:t>cash basis accounting</a:t>
            </a:r>
            <a:r>
              <a:rPr lang="en-US" dirty="0">
                <a:latin typeface="Arial" panose="020B0604020202020204" pitchFamily="34" charset="0"/>
                <a:cs typeface="Arial" panose="020B0604020202020204" pitchFamily="34" charset="0"/>
              </a:rPr>
              <a:t>. </a:t>
            </a:r>
          </a:p>
          <a:p>
            <a:pPr>
              <a:lnSpc>
                <a:spcPct val="100000"/>
              </a:lnSpc>
              <a:spcBef>
                <a:spcPts val="600"/>
              </a:spcBef>
              <a:spcAft>
                <a:spcPts val="600"/>
              </a:spcAft>
            </a:pPr>
            <a:r>
              <a:rPr lang="en-US" dirty="0">
                <a:latin typeface="Arial" panose="020B0604020202020204" pitchFamily="34" charset="0"/>
                <a:cs typeface="Arial" panose="020B0604020202020204" pitchFamily="34" charset="0"/>
              </a:rPr>
              <a:t>This means that a local government’s financial report should include only opioid settlement funds that were deposited in and/or disbursed from their special revenue fund between July 1 and June 30 of the relevant fiscal year.</a:t>
            </a:r>
            <a:endParaRPr lang="en-US" sz="2800" dirty="0">
              <a:solidFill>
                <a:srgbClr val="003D73"/>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10000"/>
              </a:lnSpc>
              <a:spcBef>
                <a:spcPts val="600"/>
              </a:spcBef>
              <a:spcAft>
                <a:spcPts val="600"/>
              </a:spcAft>
              <a:buNone/>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606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505059C6-7FA5-6F5C-6307-95F99EE79E3E}"/>
              </a:ext>
            </a:extLst>
          </p:cNvPr>
          <p:cNvSpPr txBox="1">
            <a:spLocks/>
          </p:cNvSpPr>
          <p:nvPr/>
        </p:nvSpPr>
        <p:spPr>
          <a:xfrm>
            <a:off x="457200" y="894974"/>
            <a:ext cx="10963656" cy="498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lnSpc>
                <a:spcPct val="110000"/>
              </a:lnSpc>
              <a:spcBef>
                <a:spcPts val="600"/>
              </a:spcBef>
              <a:spcAft>
                <a:spcPts val="600"/>
              </a:spcAft>
            </a:pPr>
            <a:r>
              <a:rPr lang="en-US" sz="3200" b="1" dirty="0">
                <a:solidFill>
                  <a:srgbClr val="003D73"/>
                </a:solidFill>
                <a:latin typeface="Arial" panose="020B0604020202020204" pitchFamily="34" charset="0"/>
                <a:ea typeface="Times New Roman" panose="02020603050405020304" pitchFamily="18" charset="0"/>
                <a:cs typeface="Arial" panose="020B0604020202020204" pitchFamily="34" charset="0"/>
              </a:rPr>
              <a:t>Yellow Book Revisions (2024 Revisions)</a:t>
            </a:r>
            <a:endParaRPr lang="en-US" sz="3200" b="1" dirty="0">
              <a:solidFill>
                <a:srgbClr val="003D73"/>
              </a:solidFill>
              <a:latin typeface="Arial" panose="020B0604020202020204" pitchFamily="34" charset="0"/>
              <a:ea typeface="Times New Roman" panose="02020603050405020304" pitchFamily="18" charset="0"/>
            </a:endParaRPr>
          </a:p>
        </p:txBody>
      </p:sp>
      <p:sp>
        <p:nvSpPr>
          <p:cNvPr id="7" name="Content Placeholder 2">
            <a:extLst>
              <a:ext uri="{FF2B5EF4-FFF2-40B4-BE49-F238E27FC236}">
                <a16:creationId xmlns:a16="http://schemas.microsoft.com/office/drawing/2014/main" id="{E458113C-A9F5-A763-0060-94FC33307040}"/>
              </a:ext>
            </a:extLst>
          </p:cNvPr>
          <p:cNvSpPr txBox="1">
            <a:spLocks/>
          </p:cNvSpPr>
          <p:nvPr/>
        </p:nvSpPr>
        <p:spPr>
          <a:xfrm>
            <a:off x="457200" y="1490472"/>
            <a:ext cx="11448288" cy="5388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200" dirty="0">
                <a:solidFill>
                  <a:srgbClr val="003D73"/>
                </a:solidFill>
                <a:latin typeface="Arial" panose="020B0604020202020204" pitchFamily="34" charset="0"/>
                <a:ea typeface="Times New Roman" panose="02020603050405020304" pitchFamily="18" charset="0"/>
              </a:rPr>
              <a:t>Government Accountability Office (GAO) has issued revisions to Governmental Auditing Standards, also known as the Yellow Book. The 2024 Yellow Book is effective for periods beginning on or after December 15, 2025. </a:t>
            </a:r>
          </a:p>
          <a:p>
            <a:pPr>
              <a:lnSpc>
                <a:spcPct val="100000"/>
              </a:lnSpc>
              <a:spcBef>
                <a:spcPts val="600"/>
              </a:spcBef>
              <a:spcAft>
                <a:spcPts val="600"/>
              </a:spcAft>
            </a:pPr>
            <a:r>
              <a:rPr lang="en-US" sz="2200" dirty="0">
                <a:solidFill>
                  <a:srgbClr val="003D73"/>
                </a:solidFill>
                <a:latin typeface="Arial" panose="020B0604020202020204" pitchFamily="34" charset="0"/>
                <a:ea typeface="Times New Roman" panose="02020603050405020304" pitchFamily="18" charset="0"/>
              </a:rPr>
              <a:t>The major change is the replacement of Chapter 5 Quality Control and Peer Review with a new Chapter 5 titled Quality Management, Engagement Quality Reviews, and Peer Reviews.  </a:t>
            </a:r>
          </a:p>
          <a:p>
            <a:pPr>
              <a:lnSpc>
                <a:spcPct val="100000"/>
              </a:lnSpc>
              <a:spcBef>
                <a:spcPts val="600"/>
              </a:spcBef>
              <a:spcAft>
                <a:spcPts val="600"/>
              </a:spcAft>
            </a:pPr>
            <a:r>
              <a:rPr lang="en-US" sz="2200" dirty="0">
                <a:solidFill>
                  <a:srgbClr val="003D73"/>
                </a:solidFill>
                <a:latin typeface="Arial" panose="020B0604020202020204" pitchFamily="34" charset="0"/>
                <a:ea typeface="Times New Roman" panose="02020603050405020304" pitchFamily="18" charset="0"/>
              </a:rPr>
              <a:t>GAO’s objective for the changes made to Quality Management is to strengthen and modernize an audit organization's system for managing engagement quality using a proactive and risk-based approach. </a:t>
            </a:r>
          </a:p>
          <a:p>
            <a:pPr>
              <a:lnSpc>
                <a:spcPct val="100000"/>
              </a:lnSpc>
              <a:spcBef>
                <a:spcPts val="600"/>
              </a:spcBef>
              <a:spcAft>
                <a:spcPts val="600"/>
              </a:spcAft>
            </a:pPr>
            <a:r>
              <a:rPr lang="en-US" sz="2200" dirty="0">
                <a:solidFill>
                  <a:srgbClr val="003D73"/>
                </a:solidFill>
                <a:latin typeface="Arial" panose="020B0604020202020204" pitchFamily="34" charset="0"/>
                <a:ea typeface="Times New Roman" panose="02020603050405020304" pitchFamily="18" charset="0"/>
              </a:rPr>
              <a:t>Application of “key audit matters:” “Although there is no requirement in GAGAS to communicate key audit matters in the auditor’s report, auditors may be required to communicate in the auditor’s report key audit matters for audits of government entities and entities that receive government financial assistance if (1) engaged to do so by management or those charged with governance or (2) required by law or regulation.” </a:t>
            </a:r>
            <a:endParaRPr lang="en-US" sz="2200"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3326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3F279DBF-8322-1FB3-50E9-1F9AE2A84612}"/>
              </a:ext>
            </a:extLst>
          </p:cNvPr>
          <p:cNvSpPr txBox="1">
            <a:spLocks/>
          </p:cNvSpPr>
          <p:nvPr/>
        </p:nvSpPr>
        <p:spPr>
          <a:xfrm>
            <a:off x="846083" y="908798"/>
            <a:ext cx="10515600" cy="599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Audits Submitted to the LGC: Level of Audits</a:t>
            </a:r>
            <a:endParaRPr lang="en-US" sz="3200" b="1" dirty="0">
              <a:highlight>
                <a:srgbClr val="FFFF00"/>
              </a:highlight>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A0E6CD81-DDC0-34D7-25D6-CEF6D5D835D5}"/>
              </a:ext>
            </a:extLst>
          </p:cNvPr>
          <p:cNvSpPr txBox="1">
            <a:spLocks/>
          </p:cNvSpPr>
          <p:nvPr/>
        </p:nvSpPr>
        <p:spPr>
          <a:xfrm>
            <a:off x="775744" y="1881051"/>
            <a:ext cx="10515600" cy="48942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graphicFrame>
        <p:nvGraphicFramePr>
          <p:cNvPr id="10" name="Table 6">
            <a:extLst>
              <a:ext uri="{FF2B5EF4-FFF2-40B4-BE49-F238E27FC236}">
                <a16:creationId xmlns:a16="http://schemas.microsoft.com/office/drawing/2014/main" id="{A04F628A-1CE9-7961-B061-6436175E2F5E}"/>
              </a:ext>
            </a:extLst>
          </p:cNvPr>
          <p:cNvGraphicFramePr>
            <a:graphicFrameLocks noGrp="1"/>
          </p:cNvGraphicFramePr>
          <p:nvPr>
            <p:extLst>
              <p:ext uri="{D42A27DB-BD31-4B8C-83A1-F6EECF244321}">
                <p14:modId xmlns:p14="http://schemas.microsoft.com/office/powerpoint/2010/main" val="2659370427"/>
              </p:ext>
            </p:extLst>
          </p:nvPr>
        </p:nvGraphicFramePr>
        <p:xfrm>
          <a:off x="452284" y="1563077"/>
          <a:ext cx="11261179" cy="4956212"/>
        </p:xfrm>
        <a:graphic>
          <a:graphicData uri="http://schemas.openxmlformats.org/drawingml/2006/table">
            <a:tbl>
              <a:tblPr firstRow="1" bandRow="1"/>
              <a:tblGrid>
                <a:gridCol w="5033833">
                  <a:extLst>
                    <a:ext uri="{9D8B030D-6E8A-4147-A177-3AD203B41FA5}">
                      <a16:colId xmlns:a16="http://schemas.microsoft.com/office/drawing/2014/main" val="3315950488"/>
                    </a:ext>
                  </a:extLst>
                </a:gridCol>
                <a:gridCol w="1116440">
                  <a:extLst>
                    <a:ext uri="{9D8B030D-6E8A-4147-A177-3AD203B41FA5}">
                      <a16:colId xmlns:a16="http://schemas.microsoft.com/office/drawing/2014/main" val="3603049191"/>
                    </a:ext>
                  </a:extLst>
                </a:gridCol>
                <a:gridCol w="959342">
                  <a:extLst>
                    <a:ext uri="{9D8B030D-6E8A-4147-A177-3AD203B41FA5}">
                      <a16:colId xmlns:a16="http://schemas.microsoft.com/office/drawing/2014/main" val="2179662881"/>
                    </a:ext>
                  </a:extLst>
                </a:gridCol>
                <a:gridCol w="1037891">
                  <a:extLst>
                    <a:ext uri="{9D8B030D-6E8A-4147-A177-3AD203B41FA5}">
                      <a16:colId xmlns:a16="http://schemas.microsoft.com/office/drawing/2014/main" val="2227832371"/>
                    </a:ext>
                  </a:extLst>
                </a:gridCol>
                <a:gridCol w="1037891">
                  <a:extLst>
                    <a:ext uri="{9D8B030D-6E8A-4147-A177-3AD203B41FA5}">
                      <a16:colId xmlns:a16="http://schemas.microsoft.com/office/drawing/2014/main" val="3987082710"/>
                    </a:ext>
                  </a:extLst>
                </a:gridCol>
                <a:gridCol w="1037891">
                  <a:extLst>
                    <a:ext uri="{9D8B030D-6E8A-4147-A177-3AD203B41FA5}">
                      <a16:colId xmlns:a16="http://schemas.microsoft.com/office/drawing/2014/main" val="372794645"/>
                    </a:ext>
                  </a:extLst>
                </a:gridCol>
                <a:gridCol w="1037891">
                  <a:extLst>
                    <a:ext uri="{9D8B030D-6E8A-4147-A177-3AD203B41FA5}">
                      <a16:colId xmlns:a16="http://schemas.microsoft.com/office/drawing/2014/main" val="2830535998"/>
                    </a:ext>
                  </a:extLst>
                </a:gridCol>
              </a:tblGrid>
              <a:tr h="63904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Arial" panose="020B0604020202020204" pitchFamily="34" charset="0"/>
                          <a:cs typeface="Arial" panose="020B0604020202020204" pitchFamily="34" charset="0"/>
                        </a:rPr>
                        <a:t>*2025</a:t>
                      </a:r>
                    </a:p>
                    <a:p>
                      <a:pPr algn="r"/>
                      <a:r>
                        <a:rPr lang="en-US" sz="2000" dirty="0">
                          <a:latin typeface="Arial" panose="020B0604020202020204" pitchFamily="34" charset="0"/>
                          <a:cs typeface="Arial" panose="020B0604020202020204" pitchFamily="34" charset="0"/>
                        </a:rPr>
                        <a:t>Audits</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Arial" panose="020B0604020202020204" pitchFamily="34" charset="0"/>
                          <a:cs typeface="Arial" panose="020B0604020202020204" pitchFamily="34" charset="0"/>
                        </a:rPr>
                        <a:t>2024</a:t>
                      </a:r>
                    </a:p>
                    <a:p>
                      <a:pPr algn="r"/>
                      <a:r>
                        <a:rPr lang="en-US" sz="2000" dirty="0">
                          <a:latin typeface="Arial" panose="020B0604020202020204" pitchFamily="34" charset="0"/>
                          <a:cs typeface="Arial" panose="020B0604020202020204" pitchFamily="34" charset="0"/>
                        </a:rPr>
                        <a:t>Audits</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000" dirty="0">
                          <a:latin typeface="Arial" panose="020B0604020202020204" pitchFamily="34" charset="0"/>
                          <a:cs typeface="Arial" panose="020B0604020202020204" pitchFamily="34" charset="0"/>
                        </a:rPr>
                        <a:t>2023</a:t>
                      </a:r>
                    </a:p>
                    <a:p>
                      <a:pPr algn="r"/>
                      <a:r>
                        <a:rPr lang="en-US" sz="2000" dirty="0">
                          <a:latin typeface="Arial" panose="020B0604020202020204" pitchFamily="34" charset="0"/>
                          <a:cs typeface="Arial" panose="020B0604020202020204" pitchFamily="34" charset="0"/>
                        </a:rPr>
                        <a:t>Audits</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0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t>
                      </a:r>
                      <a:endParaRPr lang="en-US" sz="20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090301487"/>
                  </a:ext>
                </a:extLst>
              </a:tr>
              <a:tr h="4411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latin typeface="Arial" panose="020B0604020202020204" pitchFamily="34" charset="0"/>
                          <a:cs typeface="Arial" panose="020B0604020202020204" pitchFamily="34" charset="0"/>
                        </a:rPr>
                        <a:t>Federal and State Single Audits</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351</a:t>
                      </a:r>
                    </a:p>
                  </a:txBody>
                  <a:tcPr anchor="b">
                    <a:lnL w="12700" cap="flat" cmpd="sng" algn="ctr">
                      <a:solidFill>
                        <a:sysClr val="windowText" lastClr="000000"/>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38%</a:t>
                      </a:r>
                    </a:p>
                  </a:txBody>
                  <a:tcPr anchor="b">
                    <a:lnL w="12700" cmpd="sng">
                      <a:solidFill>
                        <a:sysClr val="window" lastClr="FFFFFF"/>
                      </a:solidFill>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350</a:t>
                      </a:r>
                    </a:p>
                  </a:txBody>
                  <a:tcPr anchor="b">
                    <a:lnL w="12700" cap="flat" cmpd="sng" algn="ctr">
                      <a:solidFill>
                        <a:schemeClr val="tx1"/>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34%</a:t>
                      </a:r>
                    </a:p>
                  </a:txBody>
                  <a:tcPr anchor="b">
                    <a:lnL w="12700" cmpd="sng">
                      <a:solidFill>
                        <a:sysClr val="window" lastClr="FFFFFF"/>
                      </a:solidFill>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362</a:t>
                      </a:r>
                    </a:p>
                  </a:txBody>
                  <a:tcPr anchor="b">
                    <a:lnL w="12700" cap="flat" cmpd="sng" algn="ctr">
                      <a:solidFill>
                        <a:schemeClr val="tx1"/>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34%</a:t>
                      </a:r>
                    </a:p>
                  </a:txBody>
                  <a:tcPr anchor="b">
                    <a:lnL w="12700" cmpd="sng">
                      <a:solidFill>
                        <a:sysClr val="window" lastClr="FFFFFF"/>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254003564"/>
                  </a:ext>
                </a:extLst>
              </a:tr>
              <a:tr h="75018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Federal Single Audits/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CSLFRF Alternative</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78</a:t>
                      </a:r>
                    </a:p>
                  </a:txBody>
                  <a:tcPr anchor="ctr">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8%</a:t>
                      </a:r>
                    </a:p>
                  </a:txBody>
                  <a:tcPr anchor="ct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100</a:t>
                      </a:r>
                    </a:p>
                  </a:txBody>
                  <a:tcPr anchor="ctr">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10%</a:t>
                      </a:r>
                    </a:p>
                  </a:txBody>
                  <a:tcPr anchor="ct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144</a:t>
                      </a:r>
                    </a:p>
                  </a:txBody>
                  <a:tcPr anchor="ctr">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13%</a:t>
                      </a:r>
                    </a:p>
                  </a:txBody>
                  <a:tcPr anchor="ct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33413085"/>
                  </a:ext>
                </a:extLst>
              </a:tr>
              <a:tr h="4411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latin typeface="Arial" panose="020B0604020202020204" pitchFamily="34" charset="0"/>
                          <a:cs typeface="Arial" panose="020B0604020202020204" pitchFamily="34" charset="0"/>
                        </a:rPr>
                        <a:t>State Single Audits</a:t>
                      </a:r>
                    </a:p>
                  </a:txBody>
                  <a:tcPr>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u="none" dirty="0">
                          <a:latin typeface="Arial" panose="020B0604020202020204" pitchFamily="34" charset="0"/>
                          <a:cs typeface="Arial" panose="020B0604020202020204" pitchFamily="34" charset="0"/>
                        </a:rPr>
                        <a:t>84</a:t>
                      </a:r>
                    </a:p>
                  </a:txBody>
                  <a:tcPr anchor="b">
                    <a:lnL w="12700" cap="flat" cmpd="sng" algn="ctr">
                      <a:solidFill>
                        <a:sysClr val="windowText" lastClr="000000"/>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9%</a:t>
                      </a:r>
                    </a:p>
                  </a:txBody>
                  <a:tcPr anchor="b">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u="none" dirty="0">
                          <a:latin typeface="Arial" panose="020B0604020202020204" pitchFamily="34" charset="0"/>
                          <a:cs typeface="Arial" panose="020B0604020202020204" pitchFamily="34" charset="0"/>
                        </a:rPr>
                        <a:t>68</a:t>
                      </a:r>
                    </a:p>
                  </a:txBody>
                  <a:tcPr anchor="b">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7%</a:t>
                      </a:r>
                    </a:p>
                  </a:txBody>
                  <a:tcPr anchor="b">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u="none" dirty="0">
                          <a:latin typeface="Arial" panose="020B0604020202020204" pitchFamily="34" charset="0"/>
                          <a:cs typeface="Arial" panose="020B0604020202020204" pitchFamily="34" charset="0"/>
                        </a:rPr>
                        <a:t>37</a:t>
                      </a:r>
                    </a:p>
                  </a:txBody>
                  <a:tcPr anchor="b">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3%</a:t>
                      </a:r>
                    </a:p>
                  </a:txBody>
                  <a:tcPr anchor="b">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842678976"/>
                  </a:ext>
                </a:extLst>
              </a:tr>
              <a:tr h="441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Total Single Audits</a:t>
                      </a:r>
                    </a:p>
                  </a:txBody>
                  <a:tcPr>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r"/>
                      <a:r>
                        <a:rPr lang="en-US" sz="2000" b="1" dirty="0">
                          <a:latin typeface="Arial" panose="020B0604020202020204" pitchFamily="34" charset="0"/>
                          <a:cs typeface="Arial" panose="020B0604020202020204" pitchFamily="34" charset="0"/>
                        </a:rPr>
                        <a:t>513</a:t>
                      </a:r>
                    </a:p>
                  </a:txBody>
                  <a:tcPr anchor="b">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r"/>
                      <a:r>
                        <a:rPr lang="en-US" sz="2000" b="1" dirty="0">
                          <a:latin typeface="Arial" panose="020B0604020202020204" pitchFamily="34" charset="0"/>
                          <a:cs typeface="Arial" panose="020B0604020202020204" pitchFamily="34" charset="0"/>
                        </a:rPr>
                        <a:t>56%</a:t>
                      </a:r>
                    </a:p>
                  </a:txBody>
                  <a:tcPr anchor="b">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r"/>
                      <a:r>
                        <a:rPr lang="en-US" sz="2000" b="1" dirty="0">
                          <a:latin typeface="Arial" panose="020B0604020202020204" pitchFamily="34" charset="0"/>
                          <a:cs typeface="Arial" panose="020B0604020202020204" pitchFamily="34" charset="0"/>
                        </a:rPr>
                        <a:t>518</a:t>
                      </a:r>
                    </a:p>
                  </a:txBody>
                  <a:tcPr anchor="b">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r"/>
                      <a:r>
                        <a:rPr lang="en-US" sz="2000" b="1" dirty="0">
                          <a:latin typeface="Arial" panose="020B0604020202020204" pitchFamily="34" charset="0"/>
                          <a:cs typeface="Arial" panose="020B0604020202020204" pitchFamily="34" charset="0"/>
                        </a:rPr>
                        <a:t>51%</a:t>
                      </a:r>
                    </a:p>
                  </a:txBody>
                  <a:tcPr anchor="b">
                    <a:lnL w="12700" cap="flat" cmpd="sng" algn="ctr">
                      <a:solidFill>
                        <a:sysClr val="window" lastClr="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r"/>
                      <a:r>
                        <a:rPr lang="en-US" sz="2000" b="1" dirty="0">
                          <a:latin typeface="Arial" panose="020B0604020202020204" pitchFamily="34" charset="0"/>
                          <a:cs typeface="Arial" panose="020B0604020202020204" pitchFamily="34" charset="0"/>
                        </a:rPr>
                        <a:t>543</a:t>
                      </a:r>
                    </a:p>
                  </a:txBody>
                  <a:tcPr anchor="b">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r"/>
                      <a:r>
                        <a:rPr lang="en-US" sz="2000" b="1" dirty="0">
                          <a:latin typeface="Arial" panose="020B0604020202020204" pitchFamily="34" charset="0"/>
                          <a:cs typeface="Arial" panose="020B0604020202020204" pitchFamily="34" charset="0"/>
                        </a:rPr>
                        <a:t>51%</a:t>
                      </a:r>
                    </a:p>
                  </a:txBody>
                  <a:tcPr anchor="b">
                    <a:lnL w="12700" cap="flat" cmpd="sng" algn="ctr">
                      <a:solidFill>
                        <a:sysClr val="window" lastClr="FFFFFF"/>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74176765"/>
                  </a:ext>
                </a:extLst>
              </a:tr>
              <a:tr h="4411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latin typeface="Arial" panose="020B0604020202020204" pitchFamily="34" charset="0"/>
                          <a:cs typeface="Arial" panose="020B0604020202020204" pitchFamily="34" charset="0"/>
                        </a:rPr>
                        <a:t>Yellow Book only</a:t>
                      </a:r>
                    </a:p>
                  </a:txBody>
                  <a:tcP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u="none" dirty="0">
                          <a:latin typeface="Arial" panose="020B0604020202020204" pitchFamily="34" charset="0"/>
                          <a:cs typeface="Arial" panose="020B0604020202020204" pitchFamily="34" charset="0"/>
                        </a:rPr>
                        <a:t>197</a:t>
                      </a:r>
                    </a:p>
                  </a:txBody>
                  <a:tcPr anchor="b">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u="none" dirty="0">
                          <a:latin typeface="Arial" panose="020B0604020202020204" pitchFamily="34" charset="0"/>
                          <a:cs typeface="Arial" panose="020B0604020202020204" pitchFamily="34" charset="0"/>
                        </a:rPr>
                        <a:t>22%</a:t>
                      </a:r>
                    </a:p>
                  </a:txBody>
                  <a:tcPr anchor="b">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u="none" dirty="0">
                          <a:latin typeface="Arial" panose="020B0604020202020204" pitchFamily="34" charset="0"/>
                          <a:cs typeface="Arial" panose="020B0604020202020204" pitchFamily="34" charset="0"/>
                        </a:rPr>
                        <a:t>274</a:t>
                      </a:r>
                    </a:p>
                  </a:txBody>
                  <a:tcPr anchor="b">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u="none" dirty="0">
                          <a:latin typeface="Arial" panose="020B0604020202020204" pitchFamily="34" charset="0"/>
                          <a:cs typeface="Arial" panose="020B0604020202020204" pitchFamily="34" charset="0"/>
                        </a:rPr>
                        <a:t>27%</a:t>
                      </a:r>
                    </a:p>
                  </a:txBody>
                  <a:tcPr anchor="b">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u="none" dirty="0">
                          <a:latin typeface="Arial" panose="020B0604020202020204" pitchFamily="34" charset="0"/>
                          <a:cs typeface="Arial" panose="020B0604020202020204" pitchFamily="34" charset="0"/>
                        </a:rPr>
                        <a:t>284</a:t>
                      </a:r>
                    </a:p>
                  </a:txBody>
                  <a:tcPr anchor="b">
                    <a:lnL w="12700" cap="flat" cmpd="sng" algn="ctr">
                      <a:solidFill>
                        <a:schemeClr val="tx1"/>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u="none" dirty="0">
                          <a:latin typeface="Arial" panose="020B0604020202020204" pitchFamily="34" charset="0"/>
                          <a:cs typeface="Arial" panose="020B0604020202020204" pitchFamily="34" charset="0"/>
                        </a:rPr>
                        <a:t>27%</a:t>
                      </a:r>
                    </a:p>
                  </a:txBody>
                  <a:tcPr anchor="b">
                    <a:lnL w="12700" cmpd="sng">
                      <a:solidFill>
                        <a:sysClr val="window" lastClr="FFFFFF"/>
                      </a:solidFill>
                    </a:lnL>
                    <a:lnR w="12700" cap="flat" cmpd="sng" algn="ctr">
                      <a:solidFill>
                        <a:sysClr val="windowText" lastClr="000000"/>
                      </a:solidFill>
                      <a:prstDash val="solid"/>
                      <a:round/>
                      <a:headEnd type="none" w="med" len="med"/>
                      <a:tailEnd type="none" w="med" len="med"/>
                    </a:lnR>
                    <a:lnT w="12700" cmpd="sng">
                      <a:solidFill>
                        <a:sysClr val="window" lastClr="FFFFFF"/>
                      </a:solid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771523856"/>
                  </a:ext>
                </a:extLst>
              </a:tr>
              <a:tr h="441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Total Compliance Audits</a:t>
                      </a:r>
                    </a:p>
                  </a:txBody>
                  <a:tcPr>
                    <a:lnL w="12700" cmpd="sng">
                      <a:solidFill>
                        <a:sysClr val="window" lastClr="FFFFFF"/>
                      </a:solidFill>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pPr algn="r"/>
                      <a:r>
                        <a:rPr lang="en-US" sz="2000" b="1" dirty="0">
                          <a:latin typeface="Arial" panose="020B0604020202020204" pitchFamily="34" charset="0"/>
                          <a:cs typeface="Arial" panose="020B0604020202020204" pitchFamily="34" charset="0"/>
                        </a:rPr>
                        <a:t>710</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r"/>
                      <a:r>
                        <a:rPr lang="en-US" sz="2000" b="1" dirty="0">
                          <a:latin typeface="Arial" panose="020B0604020202020204" pitchFamily="34" charset="0"/>
                          <a:cs typeface="Arial" panose="020B0604020202020204" pitchFamily="34" charset="0"/>
                        </a:rPr>
                        <a:t>78%</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r"/>
                      <a:r>
                        <a:rPr lang="en-US" sz="2000" b="1" dirty="0">
                          <a:latin typeface="Arial" panose="020B0604020202020204" pitchFamily="34" charset="0"/>
                          <a:cs typeface="Arial" panose="020B0604020202020204" pitchFamily="34" charset="0"/>
                        </a:rPr>
                        <a:t>792</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r"/>
                      <a:r>
                        <a:rPr lang="en-US" sz="2000" b="1" dirty="0">
                          <a:latin typeface="Arial" panose="020B0604020202020204" pitchFamily="34" charset="0"/>
                          <a:cs typeface="Arial" panose="020B0604020202020204" pitchFamily="34" charset="0"/>
                        </a:rPr>
                        <a:t>77%</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r"/>
                      <a:r>
                        <a:rPr lang="en-US" sz="2000" b="1" dirty="0">
                          <a:latin typeface="Arial" panose="020B0604020202020204" pitchFamily="34" charset="0"/>
                          <a:cs typeface="Arial" panose="020B0604020202020204" pitchFamily="34" charset="0"/>
                        </a:rPr>
                        <a:t>827</a:t>
                      </a:r>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algn="r"/>
                      <a:r>
                        <a:rPr lang="en-US" sz="2000" b="1" dirty="0">
                          <a:latin typeface="Arial" panose="020B0604020202020204" pitchFamily="34" charset="0"/>
                          <a:cs typeface="Arial" panose="020B0604020202020204" pitchFamily="34" charset="0"/>
                        </a:rPr>
                        <a:t>78%</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64777166"/>
                  </a:ext>
                </a:extLst>
              </a:tr>
              <a:tr h="4411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latin typeface="Arial" panose="020B0604020202020204" pitchFamily="34" charset="0"/>
                          <a:cs typeface="Arial" panose="020B0604020202020204" pitchFamily="34" charset="0"/>
                        </a:rPr>
                        <a:t>GAAS only</a:t>
                      </a:r>
                    </a:p>
                  </a:txBody>
                  <a:tcPr>
                    <a:lnL w="12700" cmpd="sng">
                      <a:solidFill>
                        <a:sysClr val="window" lastClr="FFFFFF"/>
                      </a:solidFill>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202</a:t>
                      </a:r>
                    </a:p>
                  </a:txBody>
                  <a:tcPr anchor="b">
                    <a:lnL w="12700" cap="flat" cmpd="sng" algn="ctr">
                      <a:solidFill>
                        <a:schemeClr val="tx1"/>
                      </a:solidFill>
                      <a:prstDash val="solid"/>
                      <a:round/>
                      <a:headEnd type="none" w="med" len="med"/>
                      <a:tailEnd type="none" w="med" len="med"/>
                    </a:lnL>
                    <a:lnR w="12700" cmpd="sng">
                      <a:solidFill>
                        <a:sysClr val="window" lastClr="FFFFFF"/>
                      </a:solid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22%</a:t>
                      </a:r>
                    </a:p>
                  </a:txBody>
                  <a:tcPr anchor="b">
                    <a:lnL w="12700" cmpd="sng">
                      <a:solidFill>
                        <a:sysClr val="window" lastClr="FFFFFF"/>
                      </a:solidFill>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233</a:t>
                      </a:r>
                    </a:p>
                  </a:txBody>
                  <a:tcPr anchor="b">
                    <a:lnL w="12700" cap="flat" cmpd="sng" algn="ctr">
                      <a:solidFill>
                        <a:schemeClr val="tx1"/>
                      </a:solidFill>
                      <a:prstDash val="solid"/>
                      <a:round/>
                      <a:headEnd type="none" w="med" len="med"/>
                      <a:tailEnd type="none" w="med" len="med"/>
                    </a:lnL>
                    <a:lnR w="12700" cmpd="sng">
                      <a:solidFill>
                        <a:sysClr val="window" lastClr="FFFFFF"/>
                      </a:solid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23%</a:t>
                      </a:r>
                    </a:p>
                  </a:txBody>
                  <a:tcPr anchor="b">
                    <a:lnL w="12700" cmpd="sng">
                      <a:solidFill>
                        <a:sysClr val="window" lastClr="FFFFFF"/>
                      </a:solidFill>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235</a:t>
                      </a:r>
                    </a:p>
                  </a:txBody>
                  <a:tcPr anchor="b">
                    <a:lnL w="12700" cap="flat" cmpd="sng" algn="ctr">
                      <a:solidFill>
                        <a:schemeClr val="tx1"/>
                      </a:solidFill>
                      <a:prstDash val="solid"/>
                      <a:round/>
                      <a:headEnd type="none" w="med" len="med"/>
                      <a:tailEnd type="none" w="med" len="med"/>
                    </a:lnL>
                    <a:lnR w="12700" cmpd="sng">
                      <a:solidFill>
                        <a:sysClr val="window" lastClr="FFFFFF"/>
                      </a:solid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dirty="0">
                          <a:latin typeface="Arial" panose="020B0604020202020204" pitchFamily="34" charset="0"/>
                          <a:cs typeface="Arial" panose="020B0604020202020204" pitchFamily="34" charset="0"/>
                        </a:rPr>
                        <a:t>22%</a:t>
                      </a:r>
                    </a:p>
                  </a:txBody>
                  <a:tcPr anchor="b">
                    <a:lnL w="12700" cmpd="sng">
                      <a:solidFill>
                        <a:sysClr val="window" lastClr="FFFFFF"/>
                      </a:solidFill>
                    </a:lnL>
                    <a:lnR w="12700" cap="flat" cmpd="sng" algn="ctr">
                      <a:solidFill>
                        <a:sysClr val="windowText" lastClr="000000"/>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387476068"/>
                  </a:ext>
                </a:extLst>
              </a:tr>
              <a:tr h="4411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b="1" dirty="0">
                          <a:latin typeface="Arial" panose="020B0604020202020204" pitchFamily="34" charset="0"/>
                          <a:cs typeface="Arial" panose="020B0604020202020204" pitchFamily="34" charset="0"/>
                        </a:rPr>
                        <a:t>Total</a:t>
                      </a:r>
                    </a:p>
                  </a:txBody>
                  <a:tcPr>
                    <a:lnL w="12700" cmpd="sng">
                      <a:solidFill>
                        <a:sysClr val="window" lastClr="FFFFFF"/>
                      </a:solidFill>
                    </a:lnL>
                    <a:lnR w="12700" cap="flat" cmpd="sng" algn="ctr">
                      <a:solidFill>
                        <a:schemeClr val="tx1"/>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b="1" dirty="0">
                          <a:latin typeface="Arial" panose="020B0604020202020204" pitchFamily="34" charset="0"/>
                          <a:cs typeface="Arial" panose="020B0604020202020204" pitchFamily="34" charset="0"/>
                        </a:rPr>
                        <a:t>912</a:t>
                      </a:r>
                    </a:p>
                  </a:txBody>
                  <a:tcPr anchor="b">
                    <a:lnL w="12700" cap="flat" cmpd="sng" algn="ctr">
                      <a:solidFill>
                        <a:schemeClr val="tx1"/>
                      </a:solidFill>
                      <a:prstDash val="solid"/>
                      <a:round/>
                      <a:headEnd type="none" w="med" len="med"/>
                      <a:tailEnd type="none" w="med" len="med"/>
                    </a:lnL>
                    <a:lnR w="12700" cmpd="sng">
                      <a:solidFill>
                        <a:sysClr val="window" lastClr="FFFFFF"/>
                      </a:solid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000" b="1" dirty="0">
                        <a:latin typeface="Arial" panose="020B0604020202020204" pitchFamily="34" charset="0"/>
                        <a:cs typeface="Arial" panose="020B0604020202020204" pitchFamily="34" charset="0"/>
                      </a:endParaRPr>
                    </a:p>
                  </a:txBody>
                  <a:tcPr anchor="b">
                    <a:lnL w="12700" cmpd="sng">
                      <a:solidFill>
                        <a:sysClr val="window" lastClr="FFFFFF"/>
                      </a:solid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b="1" dirty="0">
                          <a:latin typeface="Arial" panose="020B0604020202020204" pitchFamily="34" charset="0"/>
                          <a:cs typeface="Arial" panose="020B0604020202020204" pitchFamily="34" charset="0"/>
                        </a:rPr>
                        <a:t>1,025</a:t>
                      </a:r>
                    </a:p>
                  </a:txBody>
                  <a:tcPr anchor="b">
                    <a:lnL w="12700" cap="flat" cmpd="sng" algn="ctr">
                      <a:solidFill>
                        <a:schemeClr val="tx1"/>
                      </a:solidFill>
                      <a:prstDash val="solid"/>
                      <a:round/>
                      <a:headEnd type="none" w="med" len="med"/>
                      <a:tailEnd type="none" w="med" len="med"/>
                    </a:lnL>
                    <a:lnR w="12700" cmpd="sng">
                      <a:solidFill>
                        <a:sysClr val="window" lastClr="FFFFFF"/>
                      </a:solid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000" b="1" dirty="0">
                        <a:latin typeface="Arial" panose="020B0604020202020204" pitchFamily="34" charset="0"/>
                        <a:cs typeface="Arial" panose="020B0604020202020204" pitchFamily="34" charset="0"/>
                      </a:endParaRPr>
                    </a:p>
                  </a:txBody>
                  <a:tcPr anchor="b">
                    <a:lnL w="12700" cmpd="sng">
                      <a:solidFill>
                        <a:sysClr val="window" lastClr="FFFFFF"/>
                      </a:solid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a:r>
                        <a:rPr lang="en-US" sz="2000" b="1" dirty="0">
                          <a:latin typeface="Arial" panose="020B0604020202020204" pitchFamily="34" charset="0"/>
                          <a:cs typeface="Arial" panose="020B0604020202020204" pitchFamily="34" charset="0"/>
                        </a:rPr>
                        <a:t>1,062</a:t>
                      </a:r>
                    </a:p>
                  </a:txBody>
                  <a:tcPr anchor="b">
                    <a:lnL w="12700" cap="flat" cmpd="sng" algn="ctr">
                      <a:solidFill>
                        <a:schemeClr val="tx1"/>
                      </a:solidFill>
                      <a:prstDash val="solid"/>
                      <a:round/>
                      <a:headEnd type="none" w="med" len="med"/>
                      <a:tailEnd type="none" w="med" len="med"/>
                    </a:lnL>
                    <a:lnR w="12700" cmpd="sng">
                      <a:solidFill>
                        <a:sysClr val="window" lastClr="FFFFFF"/>
                      </a:solid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000" dirty="0">
                        <a:latin typeface="Arial" panose="020B0604020202020204" pitchFamily="34" charset="0"/>
                        <a:cs typeface="Arial" panose="020B0604020202020204" pitchFamily="34" charset="0"/>
                      </a:endParaRPr>
                    </a:p>
                  </a:txBody>
                  <a:tcPr anchor="b">
                    <a:lnL w="12700" cmpd="sng">
                      <a:solidFill>
                        <a:sysClr val="window" lastClr="FFFFFF"/>
                      </a:solidFill>
                    </a:lnL>
                    <a:lnR w="12700" cmpd="sng">
                      <a:solidFill>
                        <a:sysClr val="window" lastClr="FFFFFF"/>
                      </a:solid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781520497"/>
                  </a:ext>
                </a:extLst>
              </a:tr>
              <a:tr h="41676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2000" dirty="0">
                          <a:latin typeface="Arial" panose="020B0604020202020204" pitchFamily="34" charset="0"/>
                          <a:cs typeface="Arial" panose="020B0604020202020204" pitchFamily="34" charset="0"/>
                        </a:rPr>
                        <a:t>* As of May 12, 2026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000" dirty="0">
                        <a:latin typeface="Arial" panose="020B0604020202020204" pitchFamily="34" charset="0"/>
                        <a:cs typeface="Arial" panose="020B0604020202020204" pitchFamily="34" charset="0"/>
                      </a:endParaRPr>
                    </a:p>
                  </a:txBody>
                  <a:tcPr anchor="b">
                    <a:lnL w="12700" cmpd="sng">
                      <a:solidFill>
                        <a:sysClr val="window" lastClr="FFFFFF"/>
                      </a:solidFill>
                    </a:lnL>
                    <a:lnR w="12700" cmpd="sng">
                      <a:solidFill>
                        <a:sysClr val="window" lastClr="FFFFFF"/>
                      </a:solidFill>
                    </a:lnR>
                    <a:lnT w="28575"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000" dirty="0">
                        <a:latin typeface="Arial" panose="020B0604020202020204" pitchFamily="34" charset="0"/>
                        <a:cs typeface="Arial" panose="020B0604020202020204" pitchFamily="34" charset="0"/>
                      </a:endParaRPr>
                    </a:p>
                  </a:txBody>
                  <a:tcPr anchor="b">
                    <a:lnL w="12700" cmpd="sng">
                      <a:solidFill>
                        <a:sysClr val="window" lastClr="FFFFFF"/>
                      </a:solidFill>
                    </a:lnL>
                    <a:lnR w="12700" cmpd="sng">
                      <a:solidFill>
                        <a:sysClr val="window" lastClr="FFFFFF"/>
                      </a:solidFill>
                    </a:lnR>
                    <a:lnT w="28575"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gridSpan="4">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US" sz="2000" dirty="0">
                        <a:latin typeface="Arial" panose="020B0604020202020204" pitchFamily="34" charset="0"/>
                        <a:cs typeface="Arial" panose="020B0604020202020204" pitchFamily="34" charset="0"/>
                      </a:endParaRPr>
                    </a:p>
                  </a:txBody>
                  <a:tcPr anchor="b">
                    <a:lnL w="12700" cmpd="sng">
                      <a:solidFill>
                        <a:sysClr val="window" lastClr="FFFFFF"/>
                      </a:solidFill>
                    </a:lnL>
                    <a:lnR w="12700" cmpd="sng">
                      <a:solidFill>
                        <a:sysClr val="window" lastClr="FFFFFF"/>
                      </a:solidFill>
                    </a:lnR>
                    <a:lnT w="28575"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5556502"/>
                  </a:ext>
                </a:extLst>
              </a:tr>
            </a:tbl>
          </a:graphicData>
        </a:graphic>
      </p:graphicFrame>
    </p:spTree>
    <p:extLst>
      <p:ext uri="{BB962C8B-B14F-4D97-AF65-F5344CB8AC3E}">
        <p14:creationId xmlns:p14="http://schemas.microsoft.com/office/powerpoint/2010/main" val="1167248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505059C6-7FA5-6F5C-6307-95F99EE79E3E}"/>
              </a:ext>
            </a:extLst>
          </p:cNvPr>
          <p:cNvSpPr txBox="1">
            <a:spLocks/>
          </p:cNvSpPr>
          <p:nvPr/>
        </p:nvSpPr>
        <p:spPr>
          <a:xfrm>
            <a:off x="457200" y="907006"/>
            <a:ext cx="10963656" cy="454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lnSpc>
                <a:spcPct val="110000"/>
              </a:lnSpc>
              <a:spcBef>
                <a:spcPts val="600"/>
              </a:spcBef>
              <a:spcAft>
                <a:spcPts val="600"/>
              </a:spcAft>
            </a:pPr>
            <a:r>
              <a:rPr lang="en-US" sz="3200" b="1" dirty="0">
                <a:solidFill>
                  <a:srgbClr val="003D73"/>
                </a:solidFill>
                <a:latin typeface="Arial" panose="020B0604020202020204" pitchFamily="34" charset="0"/>
                <a:ea typeface="Times New Roman" panose="02020603050405020304" pitchFamily="18" charset="0"/>
                <a:cs typeface="Arial" panose="020B0604020202020204" pitchFamily="34" charset="0"/>
              </a:rPr>
              <a:t>Statement of Auditing Standards No. 149</a:t>
            </a:r>
            <a:endParaRPr lang="en-US" sz="3200" b="1" dirty="0">
              <a:solidFill>
                <a:srgbClr val="003D73"/>
              </a:solidFill>
              <a:latin typeface="Arial" panose="020B0604020202020204" pitchFamily="34" charset="0"/>
              <a:ea typeface="Times New Roman" panose="02020603050405020304" pitchFamily="18" charset="0"/>
            </a:endParaRPr>
          </a:p>
        </p:txBody>
      </p:sp>
      <p:sp>
        <p:nvSpPr>
          <p:cNvPr id="7" name="Content Placeholder 2">
            <a:extLst>
              <a:ext uri="{FF2B5EF4-FFF2-40B4-BE49-F238E27FC236}">
                <a16:creationId xmlns:a16="http://schemas.microsoft.com/office/drawing/2014/main" id="{E458113C-A9F5-A763-0060-94FC33307040}"/>
              </a:ext>
            </a:extLst>
          </p:cNvPr>
          <p:cNvSpPr txBox="1">
            <a:spLocks/>
          </p:cNvSpPr>
          <p:nvPr/>
        </p:nvSpPr>
        <p:spPr>
          <a:xfrm>
            <a:off x="374904" y="1444752"/>
            <a:ext cx="11530584" cy="543470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600" dirty="0">
                <a:solidFill>
                  <a:srgbClr val="003D73"/>
                </a:solidFill>
                <a:latin typeface="Arial" panose="020B0604020202020204" pitchFamily="34" charset="0"/>
                <a:cs typeface="Arial" panose="020B0604020202020204" pitchFamily="34" charset="0"/>
              </a:rPr>
              <a:t>SAS No. 149: “Special Considerations – Audits of Group Financial Statements (Including the Work of Component Auditors and Audits of Referred-to Auditors)” </a:t>
            </a:r>
          </a:p>
          <a:p>
            <a:pPr lvl="1">
              <a:lnSpc>
                <a:spcPct val="100000"/>
              </a:lnSpc>
              <a:spcBef>
                <a:spcPts val="600"/>
              </a:spcBef>
              <a:spcAft>
                <a:spcPts val="600"/>
              </a:spcAft>
              <a:buFont typeface="Wingdings" panose="05000000000000000000" pitchFamily="2" charset="2"/>
              <a:buChar char="Ø"/>
            </a:pPr>
            <a:r>
              <a:rPr lang="en-US" sz="2600" dirty="0">
                <a:solidFill>
                  <a:srgbClr val="003D73"/>
                </a:solidFill>
                <a:latin typeface="Arial" panose="020B0604020202020204" pitchFamily="34" charset="0"/>
                <a:cs typeface="Arial" panose="020B0604020202020204" pitchFamily="34" charset="0"/>
              </a:rPr>
              <a:t>Effective for GAAS engagements for periods ending on or after December 15, 2026.</a:t>
            </a:r>
          </a:p>
          <a:p>
            <a:pPr>
              <a:lnSpc>
                <a:spcPct val="100000"/>
              </a:lnSpc>
              <a:spcBef>
                <a:spcPts val="600"/>
              </a:spcBef>
              <a:spcAft>
                <a:spcPts val="600"/>
              </a:spcAft>
            </a:pPr>
            <a:r>
              <a:rPr lang="en-US" sz="2600" dirty="0">
                <a:solidFill>
                  <a:srgbClr val="003D73"/>
                </a:solidFill>
                <a:latin typeface="Arial" panose="020B0604020202020204" pitchFamily="34" charset="0"/>
                <a:cs typeface="Arial" panose="020B0604020202020204" pitchFamily="34" charset="0"/>
              </a:rPr>
              <a:t>Introduces a risk-based approach to audits of group financial statements, superseding the previous AU-C §600 of SAS No. 122. </a:t>
            </a:r>
          </a:p>
          <a:p>
            <a:pPr>
              <a:lnSpc>
                <a:spcPct val="100000"/>
              </a:lnSpc>
              <a:spcBef>
                <a:spcPts val="600"/>
              </a:spcBef>
              <a:spcAft>
                <a:spcPts val="600"/>
              </a:spcAft>
            </a:pPr>
            <a:r>
              <a:rPr lang="en-US" sz="2600" dirty="0">
                <a:solidFill>
                  <a:srgbClr val="003D73"/>
                </a:solidFill>
                <a:latin typeface="Arial" panose="020B0604020202020204" pitchFamily="34" charset="0"/>
                <a:cs typeface="Arial" panose="020B0604020202020204" pitchFamily="34" charset="0"/>
              </a:rPr>
              <a:t>Instead of focusing on identifying "significant components" for audit work, SAS No. 149 directs the group auditor to use professional judgment in determining the components at which to perform procedures, based on assessed risks.</a:t>
            </a:r>
          </a:p>
          <a:p>
            <a:pPr>
              <a:lnSpc>
                <a:spcPct val="100000"/>
              </a:lnSpc>
              <a:spcBef>
                <a:spcPts val="600"/>
              </a:spcBef>
              <a:spcAft>
                <a:spcPts val="600"/>
              </a:spcAft>
            </a:pPr>
            <a:r>
              <a:rPr lang="en-US" sz="2600" dirty="0">
                <a:solidFill>
                  <a:srgbClr val="003D73"/>
                </a:solidFill>
                <a:latin typeface="Arial" panose="020B0604020202020204" pitchFamily="34" charset="0"/>
                <a:cs typeface="Arial" panose="020B0604020202020204" pitchFamily="34" charset="0"/>
              </a:rPr>
              <a:t>While the previous AU-C section 600 had two reporting options ("assuming responsibility" and "making reference"), SAS No. 149 refines these, now referring to "being involved in the work of component auditors" or "when component auditors are involved.”  </a:t>
            </a:r>
          </a:p>
          <a:p>
            <a:pPr>
              <a:lnSpc>
                <a:spcPct val="100000"/>
              </a:lnSpc>
              <a:spcBef>
                <a:spcPts val="600"/>
              </a:spcBef>
              <a:spcAft>
                <a:spcPts val="600"/>
              </a:spcAft>
            </a:pPr>
            <a:r>
              <a:rPr lang="en-US" sz="2600" dirty="0">
                <a:solidFill>
                  <a:srgbClr val="003D73"/>
                </a:solidFill>
                <a:latin typeface="Arial" panose="020B0604020202020204" pitchFamily="34" charset="0"/>
                <a:cs typeface="Arial" panose="020B0604020202020204" pitchFamily="34" charset="0"/>
              </a:rPr>
              <a:t>Introduces and defines a “referred-to-auditor,” who performs the financial statement audit of a component unit. The referred-to-auditor is not part of the engagement team.</a:t>
            </a:r>
          </a:p>
          <a:p>
            <a:pPr>
              <a:lnSpc>
                <a:spcPct val="100000"/>
              </a:lnSpc>
              <a:spcBef>
                <a:spcPts val="600"/>
              </a:spcBef>
              <a:spcAft>
                <a:spcPts val="600"/>
              </a:spcAft>
            </a:pPr>
            <a:r>
              <a:rPr lang="en-US" sz="2600" dirty="0">
                <a:solidFill>
                  <a:srgbClr val="003D73"/>
                </a:solidFill>
                <a:latin typeface="Arial" panose="020B0604020202020204" pitchFamily="34" charset="0"/>
                <a:cs typeface="Arial" panose="020B0604020202020204" pitchFamily="34" charset="0"/>
              </a:rPr>
              <a:t>Revised the definition of a component auditor to indicate that a component auditor is not part of the engagement team.</a:t>
            </a:r>
          </a:p>
          <a:p>
            <a:pPr>
              <a:lnSpc>
                <a:spcPct val="100000"/>
              </a:lnSpc>
              <a:spcBef>
                <a:spcPts val="600"/>
              </a:spcBef>
              <a:spcAft>
                <a:spcPts val="600"/>
              </a:spcAft>
            </a:pPr>
            <a:r>
              <a:rPr lang="en-US" sz="2600" dirty="0">
                <a:solidFill>
                  <a:srgbClr val="003D73"/>
                </a:solidFill>
                <a:latin typeface="Arial" panose="020B0604020202020204" pitchFamily="34" charset="0"/>
                <a:cs typeface="Arial" panose="020B0604020202020204" pitchFamily="34" charset="0"/>
              </a:rPr>
              <a:t>This SAS was issued along with SQMS No. 3.</a:t>
            </a:r>
          </a:p>
          <a:p>
            <a:pPr>
              <a:lnSpc>
                <a:spcPct val="100000"/>
              </a:lnSpc>
              <a:spcBef>
                <a:spcPts val="600"/>
              </a:spcBef>
              <a:spcAft>
                <a:spcPts val="600"/>
              </a:spcAft>
            </a:pPr>
            <a:endParaRPr lang="en-US" sz="2200"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672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71E6E-1E76-BC5F-B43C-59D544B5B4D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19FD741-1DCF-8796-7BD6-8AA0A3269B6E}"/>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0AE59782-C373-6B58-EC58-888F60EFAC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EA8001A3-A9FB-A65C-642D-D71703922093}"/>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C14803CE-4210-356A-8B3C-58379F51B573}"/>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80A113CF-306D-E450-B350-700BA0F56EC9}"/>
              </a:ext>
            </a:extLst>
          </p:cNvPr>
          <p:cNvSpPr txBox="1">
            <a:spLocks/>
          </p:cNvSpPr>
          <p:nvPr/>
        </p:nvSpPr>
        <p:spPr>
          <a:xfrm>
            <a:off x="846083" y="870909"/>
            <a:ext cx="10515600" cy="8949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b="1" dirty="0">
                <a:latin typeface="Arial" panose="020B0604020202020204" pitchFamily="34" charset="0"/>
                <a:cs typeface="Arial" panose="020B0604020202020204" pitchFamily="34" charset="0"/>
              </a:rPr>
              <a:t>*Changes to the State Single Audit Act</a:t>
            </a:r>
          </a:p>
        </p:txBody>
      </p:sp>
      <p:sp>
        <p:nvSpPr>
          <p:cNvPr id="7" name="Content Placeholder 2">
            <a:extLst>
              <a:ext uri="{FF2B5EF4-FFF2-40B4-BE49-F238E27FC236}">
                <a16:creationId xmlns:a16="http://schemas.microsoft.com/office/drawing/2014/main" id="{EF6CB8FD-A9E2-3DFC-019A-08B3970F8AB3}"/>
              </a:ext>
            </a:extLst>
          </p:cNvPr>
          <p:cNvSpPr txBox="1">
            <a:spLocks/>
          </p:cNvSpPr>
          <p:nvPr/>
        </p:nvSpPr>
        <p:spPr>
          <a:xfrm>
            <a:off x="420624" y="1826734"/>
            <a:ext cx="11448288" cy="451920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pPr>
            <a:r>
              <a:rPr lang="en-US" sz="3700" dirty="0">
                <a:solidFill>
                  <a:srgbClr val="003D73"/>
                </a:solidFill>
                <a:latin typeface="Arial" panose="020B0604020202020204" pitchFamily="34" charset="0"/>
                <a:ea typeface="Times New Roman" panose="02020603050405020304" pitchFamily="18" charset="0"/>
              </a:rPr>
              <a:t>Refer to </a:t>
            </a:r>
            <a:r>
              <a:rPr lang="en-US" sz="3700" dirty="0">
                <a:solidFill>
                  <a:srgbClr val="003D73"/>
                </a:solidFill>
                <a:latin typeface="Arial" panose="020B0604020202020204" pitchFamily="34" charset="0"/>
                <a:ea typeface="Times New Roman" panose="02020603050405020304" pitchFamily="18" charset="0"/>
                <a:hlinkClick r:id="rId5"/>
              </a:rPr>
              <a:t>LGC Memorandum #2025-04</a:t>
            </a:r>
            <a:r>
              <a:rPr lang="en-US" sz="3700" dirty="0">
                <a:solidFill>
                  <a:srgbClr val="003D73"/>
                </a:solidFill>
                <a:latin typeface="Arial" panose="020B0604020202020204" pitchFamily="34" charset="0"/>
                <a:ea typeface="Times New Roman" panose="02020603050405020304" pitchFamily="18" charset="0"/>
              </a:rPr>
              <a:t>: “State Single Audit Implementation Act Changes.”</a:t>
            </a:r>
          </a:p>
          <a:p>
            <a:pPr>
              <a:lnSpc>
                <a:spcPct val="110000"/>
              </a:lnSpc>
              <a:spcBef>
                <a:spcPts val="600"/>
              </a:spcBef>
              <a:spcAft>
                <a:spcPts val="600"/>
              </a:spcAft>
            </a:pPr>
            <a:r>
              <a:rPr lang="en-US" sz="3700" dirty="0">
                <a:solidFill>
                  <a:srgbClr val="003D73"/>
                </a:solidFill>
                <a:latin typeface="Arial" panose="020B0604020202020204" pitchFamily="34" charset="0"/>
                <a:cs typeface="Arial" panose="020B0604020202020204" pitchFamily="34" charset="0"/>
              </a:rPr>
              <a:t>The following summarizes the changes to the State Single Audit Implementation Act:</a:t>
            </a:r>
          </a:p>
          <a:p>
            <a:pPr marL="685800" lvl="2">
              <a:lnSpc>
                <a:spcPct val="110000"/>
              </a:lnSpc>
              <a:spcBef>
                <a:spcPts val="600"/>
              </a:spcBef>
              <a:spcAft>
                <a:spcPts val="600"/>
              </a:spcAft>
              <a:buFont typeface="Wingdings" panose="05000000000000000000" pitchFamily="2" charset="2"/>
              <a:buChar char="Ø"/>
            </a:pPr>
            <a:r>
              <a:rPr lang="en-US" sz="3700" dirty="0">
                <a:solidFill>
                  <a:srgbClr val="003D73"/>
                </a:solidFill>
                <a:latin typeface="Arial" panose="020B0604020202020204" pitchFamily="34" charset="0"/>
                <a:cs typeface="Arial" panose="020B0604020202020204" pitchFamily="34" charset="0"/>
              </a:rPr>
              <a:t>The threshold for a State Single Audit will increase to $1,000,000 from $500,000.</a:t>
            </a:r>
          </a:p>
          <a:p>
            <a:pPr marL="685800" lvl="2">
              <a:lnSpc>
                <a:spcPct val="110000"/>
              </a:lnSpc>
              <a:spcBef>
                <a:spcPts val="600"/>
              </a:spcBef>
              <a:spcAft>
                <a:spcPts val="600"/>
              </a:spcAft>
              <a:buFont typeface="Wingdings" panose="05000000000000000000" pitchFamily="2" charset="2"/>
              <a:buChar char="Ø"/>
            </a:pPr>
            <a:r>
              <a:rPr lang="en-US" sz="3700" dirty="0">
                <a:solidFill>
                  <a:srgbClr val="003D73"/>
                </a:solidFill>
                <a:latin typeface="Arial" panose="020B0604020202020204" pitchFamily="34" charset="0"/>
                <a:cs typeface="Arial" panose="020B0604020202020204" pitchFamily="34" charset="0"/>
              </a:rPr>
              <a:t>The threshold to determine a major state program will increase to $1,000,000 from $500,000. </a:t>
            </a:r>
          </a:p>
          <a:p>
            <a:pPr>
              <a:lnSpc>
                <a:spcPct val="110000"/>
              </a:lnSpc>
              <a:spcBef>
                <a:spcPts val="600"/>
              </a:spcBef>
              <a:spcAft>
                <a:spcPts val="600"/>
              </a:spcAft>
            </a:pPr>
            <a:r>
              <a:rPr lang="en-US" sz="3700" dirty="0">
                <a:solidFill>
                  <a:srgbClr val="003D73"/>
                </a:solidFill>
                <a:latin typeface="Arial" panose="020B0604020202020204" pitchFamily="34" charset="0"/>
                <a:cs typeface="Arial" panose="020B0604020202020204" pitchFamily="34" charset="0"/>
              </a:rPr>
              <a:t>The effective date for changes to the State Single Audit Implementation Act is for fiscal years ending on or after June 30, 2026.</a:t>
            </a:r>
          </a:p>
          <a:p>
            <a:pPr>
              <a:lnSpc>
                <a:spcPct val="110000"/>
              </a:lnSpc>
              <a:spcBef>
                <a:spcPts val="600"/>
              </a:spcBef>
              <a:spcAft>
                <a:spcPts val="600"/>
              </a:spcAft>
              <a:buNone/>
            </a:pPr>
            <a:r>
              <a:rPr lang="en-US" sz="3700" dirty="0">
                <a:solidFill>
                  <a:srgbClr val="003D73"/>
                </a:solidFill>
                <a:latin typeface="Arial" panose="020B0604020202020204" pitchFamily="34" charset="0"/>
                <a:cs typeface="Arial" panose="020B0604020202020204" pitchFamily="34" charset="0"/>
              </a:rPr>
              <a:t>*	State Single Audit Act is only applicable to local governments and public authorities subject to G.S. 159-34. Other non-State entities should follow 09 NCAC 03M .0205. </a:t>
            </a:r>
          </a:p>
          <a:p>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89457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505059C6-7FA5-6F5C-6307-95F99EE79E3E}"/>
              </a:ext>
            </a:extLst>
          </p:cNvPr>
          <p:cNvSpPr txBox="1">
            <a:spLocks/>
          </p:cNvSpPr>
          <p:nvPr/>
        </p:nvSpPr>
        <p:spPr>
          <a:xfrm>
            <a:off x="457200" y="870910"/>
            <a:ext cx="10963656" cy="498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lnSpc>
                <a:spcPct val="110000"/>
              </a:lnSpc>
              <a:spcBef>
                <a:spcPts val="600"/>
              </a:spcBef>
              <a:spcAft>
                <a:spcPts val="600"/>
              </a:spcAft>
            </a:pPr>
            <a:r>
              <a:rPr lang="en-US" sz="3200" b="1" dirty="0">
                <a:solidFill>
                  <a:srgbClr val="003D73"/>
                </a:solidFill>
                <a:latin typeface="Arial" panose="020B0604020202020204" pitchFamily="34" charset="0"/>
                <a:ea typeface="Times New Roman" panose="02020603050405020304" pitchFamily="18" charset="0"/>
                <a:cs typeface="Arial" panose="020B0604020202020204" pitchFamily="34" charset="0"/>
              </a:rPr>
              <a:t>Changes to Federal Single Audit Requirements</a:t>
            </a:r>
            <a:endParaRPr lang="en-US" sz="3200" b="1" dirty="0">
              <a:solidFill>
                <a:srgbClr val="003D73"/>
              </a:solidFill>
              <a:latin typeface="Arial" panose="020B0604020202020204" pitchFamily="34" charset="0"/>
              <a:ea typeface="Times New Roman" panose="02020603050405020304" pitchFamily="18" charset="0"/>
            </a:endParaRPr>
          </a:p>
        </p:txBody>
      </p:sp>
      <p:sp>
        <p:nvSpPr>
          <p:cNvPr id="7" name="Content Placeholder 2">
            <a:extLst>
              <a:ext uri="{FF2B5EF4-FFF2-40B4-BE49-F238E27FC236}">
                <a16:creationId xmlns:a16="http://schemas.microsoft.com/office/drawing/2014/main" id="{E458113C-A9F5-A763-0060-94FC33307040}"/>
              </a:ext>
            </a:extLst>
          </p:cNvPr>
          <p:cNvSpPr txBox="1">
            <a:spLocks/>
          </p:cNvSpPr>
          <p:nvPr/>
        </p:nvSpPr>
        <p:spPr>
          <a:xfrm>
            <a:off x="457200" y="1585084"/>
            <a:ext cx="11448288" cy="5294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200" dirty="0">
                <a:solidFill>
                  <a:srgbClr val="003D73"/>
                </a:solidFill>
                <a:latin typeface="Arial" panose="020B0604020202020204" pitchFamily="34" charset="0"/>
                <a:ea typeface="Times New Roman" panose="02020603050405020304" pitchFamily="18" charset="0"/>
              </a:rPr>
              <a:t>Audit requirements (§200.501(a)) - The threshold for a federal Single Audit has increased to $1,000,000 from $750,000 of federal awards expenditures per fiscal year.</a:t>
            </a:r>
          </a:p>
          <a:p>
            <a:pPr>
              <a:lnSpc>
                <a:spcPct val="100000"/>
              </a:lnSpc>
              <a:spcBef>
                <a:spcPts val="600"/>
              </a:spcBef>
              <a:spcAft>
                <a:spcPts val="600"/>
              </a:spcAft>
            </a:pPr>
            <a:r>
              <a:rPr lang="en-US" sz="2200" dirty="0">
                <a:solidFill>
                  <a:srgbClr val="003D73"/>
                </a:solidFill>
                <a:latin typeface="Arial" panose="020B0604020202020204" pitchFamily="34" charset="0"/>
                <a:ea typeface="Times New Roman" panose="02020603050405020304" pitchFamily="18" charset="0"/>
              </a:rPr>
              <a:t>Type A / B programs thresholds (§200.518(b)) - The minimum threshold has increased to $1,000,000 from $750,000. The maximum threshold that is applicable has increased to $34 million from $25 million. After $34 million, the threshold increases according to the following:</a:t>
            </a:r>
          </a:p>
          <a:p>
            <a:pPr>
              <a:lnSpc>
                <a:spcPct val="100000"/>
              </a:lnSpc>
              <a:spcBef>
                <a:spcPts val="600"/>
              </a:spcBef>
              <a:spcAft>
                <a:spcPts val="600"/>
              </a:spcAft>
            </a:pPr>
            <a:endParaRPr lang="en-US" sz="2200" dirty="0">
              <a:solidFill>
                <a:srgbClr val="003D73"/>
              </a:solidFill>
              <a:latin typeface="Arial" panose="020B0604020202020204" pitchFamily="34" charset="0"/>
              <a:cs typeface="Arial" panose="020B0604020202020204" pitchFamily="34" charset="0"/>
            </a:endParaRPr>
          </a:p>
          <a:p>
            <a:pPr>
              <a:lnSpc>
                <a:spcPct val="100000"/>
              </a:lnSpc>
              <a:spcBef>
                <a:spcPts val="600"/>
              </a:spcBef>
              <a:spcAft>
                <a:spcPts val="600"/>
              </a:spcAft>
            </a:pPr>
            <a:endParaRPr lang="en-US" sz="2200" dirty="0">
              <a:solidFill>
                <a:srgbClr val="003D73"/>
              </a:solidFill>
              <a:latin typeface="Arial" panose="020B0604020202020204" pitchFamily="34" charset="0"/>
              <a:cs typeface="Arial" panose="020B0604020202020204" pitchFamily="34" charset="0"/>
            </a:endParaRPr>
          </a:p>
          <a:p>
            <a:pPr>
              <a:lnSpc>
                <a:spcPct val="100000"/>
              </a:lnSpc>
              <a:spcBef>
                <a:spcPts val="600"/>
              </a:spcBef>
              <a:spcAft>
                <a:spcPts val="600"/>
              </a:spcAft>
            </a:pPr>
            <a:endParaRPr lang="en-US" sz="2200" dirty="0">
              <a:solidFill>
                <a:srgbClr val="003D73"/>
              </a:solidFill>
              <a:latin typeface="Arial" panose="020B0604020202020204" pitchFamily="34" charset="0"/>
              <a:cs typeface="Arial" panose="020B0604020202020204" pitchFamily="34" charset="0"/>
            </a:endParaRPr>
          </a:p>
          <a:p>
            <a:pPr>
              <a:lnSpc>
                <a:spcPct val="100000"/>
              </a:lnSpc>
              <a:spcBef>
                <a:spcPts val="600"/>
              </a:spcBef>
              <a:spcAft>
                <a:spcPts val="600"/>
              </a:spcAft>
            </a:pPr>
            <a:r>
              <a:rPr lang="en-US" sz="2200" dirty="0">
                <a:solidFill>
                  <a:srgbClr val="003D73"/>
                </a:solidFill>
                <a:latin typeface="Arial" panose="020B0604020202020204" pitchFamily="34" charset="0"/>
                <a:ea typeface="Times New Roman" panose="02020603050405020304" pitchFamily="18" charset="0"/>
              </a:rPr>
              <a:t>In Subparts A – E of the revised Uniform Guidance, the term “non-federal entity” has been replaced with “recipient” and/or “subrecipient.”  Subpart F continues to use the term “non-federal entity.”</a:t>
            </a:r>
          </a:p>
        </p:txBody>
      </p:sp>
      <p:graphicFrame>
        <p:nvGraphicFramePr>
          <p:cNvPr id="2" name="Table 1">
            <a:extLst>
              <a:ext uri="{FF2B5EF4-FFF2-40B4-BE49-F238E27FC236}">
                <a16:creationId xmlns:a16="http://schemas.microsoft.com/office/drawing/2014/main" id="{718BE3A8-DA94-EDFC-FAB0-D9848800C028}"/>
              </a:ext>
            </a:extLst>
          </p:cNvPr>
          <p:cNvGraphicFramePr>
            <a:graphicFrameLocks noGrp="1"/>
          </p:cNvGraphicFramePr>
          <p:nvPr>
            <p:extLst>
              <p:ext uri="{D42A27DB-BD31-4B8C-83A1-F6EECF244321}">
                <p14:modId xmlns:p14="http://schemas.microsoft.com/office/powerpoint/2010/main" val="2825323542"/>
              </p:ext>
            </p:extLst>
          </p:nvPr>
        </p:nvGraphicFramePr>
        <p:xfrm>
          <a:off x="841248" y="3809876"/>
          <a:ext cx="10515600" cy="1463040"/>
        </p:xfrm>
        <a:graphic>
          <a:graphicData uri="http://schemas.openxmlformats.org/drawingml/2006/table">
            <a:tbl>
              <a:tblPr firstRow="1" bandRow="1">
                <a:tableStyleId>{5C22544A-7EE6-4342-B048-85BDC9FD1C3A}</a:tableStyleId>
              </a:tblPr>
              <a:tblGrid>
                <a:gridCol w="4453128">
                  <a:extLst>
                    <a:ext uri="{9D8B030D-6E8A-4147-A177-3AD203B41FA5}">
                      <a16:colId xmlns:a16="http://schemas.microsoft.com/office/drawing/2014/main" val="225871520"/>
                    </a:ext>
                  </a:extLst>
                </a:gridCol>
                <a:gridCol w="6062472">
                  <a:extLst>
                    <a:ext uri="{9D8B030D-6E8A-4147-A177-3AD203B41FA5}">
                      <a16:colId xmlns:a16="http://schemas.microsoft.com/office/drawing/2014/main" val="2693269938"/>
                    </a:ext>
                  </a:extLst>
                </a:gridCol>
              </a:tblGrid>
              <a:tr h="332963">
                <a:tc>
                  <a:txBody>
                    <a:bodyPr/>
                    <a:lstStyle/>
                    <a:p>
                      <a:r>
                        <a:rPr lang="en-US" dirty="0"/>
                        <a:t>When total federal award expenditures are…</a:t>
                      </a:r>
                    </a:p>
                  </a:txBody>
                  <a:tcPr/>
                </a:tc>
                <a:tc>
                  <a:txBody>
                    <a:bodyPr/>
                    <a:lstStyle/>
                    <a:p>
                      <a:r>
                        <a:rPr lang="en-US" dirty="0"/>
                        <a:t>Type A/B threshold will be…</a:t>
                      </a:r>
                    </a:p>
                  </a:txBody>
                  <a:tcPr/>
                </a:tc>
                <a:extLst>
                  <a:ext uri="{0D108BD9-81ED-4DB2-BD59-A6C34878D82A}">
                    <a16:rowId xmlns:a16="http://schemas.microsoft.com/office/drawing/2014/main" val="3417975189"/>
                  </a:ext>
                </a:extLst>
              </a:tr>
              <a:tr h="332963">
                <a:tc>
                  <a:txBody>
                    <a:bodyPr/>
                    <a:lstStyle/>
                    <a:p>
                      <a:r>
                        <a:rPr lang="en-US" dirty="0"/>
                        <a:t>$1,000,000 ≤ $34 million</a:t>
                      </a:r>
                    </a:p>
                  </a:txBody>
                  <a:tcPr/>
                </a:tc>
                <a:tc>
                  <a:txBody>
                    <a:bodyPr/>
                    <a:lstStyle/>
                    <a:p>
                      <a:r>
                        <a:rPr lang="en-US" dirty="0"/>
                        <a:t>$1,000,000</a:t>
                      </a:r>
                    </a:p>
                  </a:txBody>
                  <a:tcPr/>
                </a:tc>
                <a:extLst>
                  <a:ext uri="{0D108BD9-81ED-4DB2-BD59-A6C34878D82A}">
                    <a16:rowId xmlns:a16="http://schemas.microsoft.com/office/drawing/2014/main" val="3539544704"/>
                  </a:ext>
                </a:extLst>
              </a:tr>
              <a:tr h="332963">
                <a:tc>
                  <a:txBody>
                    <a:bodyPr/>
                    <a:lstStyle/>
                    <a:p>
                      <a:r>
                        <a:rPr lang="en-US" dirty="0"/>
                        <a:t>$34 million ≤ $100 million</a:t>
                      </a:r>
                    </a:p>
                  </a:txBody>
                  <a:tcPr/>
                </a:tc>
                <a:tc>
                  <a:txBody>
                    <a:bodyPr/>
                    <a:lstStyle/>
                    <a:p>
                      <a:r>
                        <a:rPr lang="en-US" dirty="0"/>
                        <a:t>.03 times total federal awards expended</a:t>
                      </a:r>
                    </a:p>
                  </a:txBody>
                  <a:tcPr/>
                </a:tc>
                <a:extLst>
                  <a:ext uri="{0D108BD9-81ED-4DB2-BD59-A6C34878D82A}">
                    <a16:rowId xmlns:a16="http://schemas.microsoft.com/office/drawing/2014/main" val="2726308807"/>
                  </a:ext>
                </a:extLst>
              </a:tr>
              <a:tr h="332963">
                <a:tc>
                  <a:txBody>
                    <a:bodyPr/>
                    <a:lstStyle/>
                    <a:p>
                      <a:r>
                        <a:rPr lang="en-US" dirty="0"/>
                        <a:t>$100 million ≤ $1 billion </a:t>
                      </a:r>
                    </a:p>
                  </a:txBody>
                  <a:tcPr/>
                </a:tc>
                <a:tc>
                  <a:txBody>
                    <a:bodyPr/>
                    <a:lstStyle/>
                    <a:p>
                      <a:r>
                        <a:rPr lang="en-US" dirty="0"/>
                        <a:t>$3 million </a:t>
                      </a:r>
                    </a:p>
                  </a:txBody>
                  <a:tcPr/>
                </a:tc>
                <a:extLst>
                  <a:ext uri="{0D108BD9-81ED-4DB2-BD59-A6C34878D82A}">
                    <a16:rowId xmlns:a16="http://schemas.microsoft.com/office/drawing/2014/main" val="193525237"/>
                  </a:ext>
                </a:extLst>
              </a:tr>
            </a:tbl>
          </a:graphicData>
        </a:graphic>
      </p:graphicFrame>
    </p:spTree>
    <p:extLst>
      <p:ext uri="{BB962C8B-B14F-4D97-AF65-F5344CB8AC3E}">
        <p14:creationId xmlns:p14="http://schemas.microsoft.com/office/powerpoint/2010/main" val="1836613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6" y="44828"/>
            <a:ext cx="4324954"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505059C6-7FA5-6F5C-6307-95F99EE79E3E}"/>
              </a:ext>
            </a:extLst>
          </p:cNvPr>
          <p:cNvSpPr txBox="1">
            <a:spLocks/>
          </p:cNvSpPr>
          <p:nvPr/>
        </p:nvSpPr>
        <p:spPr>
          <a:xfrm>
            <a:off x="457200" y="907006"/>
            <a:ext cx="10963656" cy="4985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lnSpc>
                <a:spcPct val="110000"/>
              </a:lnSpc>
              <a:spcBef>
                <a:spcPts val="600"/>
              </a:spcBef>
              <a:spcAft>
                <a:spcPts val="600"/>
              </a:spcAft>
            </a:pPr>
            <a:r>
              <a:rPr lang="en-US" sz="3200" b="1" dirty="0">
                <a:solidFill>
                  <a:srgbClr val="003D73"/>
                </a:solidFill>
                <a:latin typeface="Arial" panose="020B0604020202020204" pitchFamily="34" charset="0"/>
                <a:ea typeface="Times New Roman" panose="02020603050405020304" pitchFamily="18" charset="0"/>
                <a:cs typeface="Arial" panose="020B0604020202020204" pitchFamily="34" charset="0"/>
              </a:rPr>
              <a:t>Changes to Federal Single Audit Requirements (cont.)</a:t>
            </a:r>
            <a:endParaRPr lang="en-US" sz="3200" b="1" dirty="0">
              <a:solidFill>
                <a:srgbClr val="003D73"/>
              </a:solidFill>
              <a:latin typeface="Arial" panose="020B0604020202020204" pitchFamily="34" charset="0"/>
              <a:ea typeface="Times New Roman" panose="02020603050405020304" pitchFamily="18" charset="0"/>
            </a:endParaRPr>
          </a:p>
        </p:txBody>
      </p:sp>
      <p:sp>
        <p:nvSpPr>
          <p:cNvPr id="7" name="Content Placeholder 2">
            <a:extLst>
              <a:ext uri="{FF2B5EF4-FFF2-40B4-BE49-F238E27FC236}">
                <a16:creationId xmlns:a16="http://schemas.microsoft.com/office/drawing/2014/main" id="{E458113C-A9F5-A763-0060-94FC33307040}"/>
              </a:ext>
            </a:extLst>
          </p:cNvPr>
          <p:cNvSpPr txBox="1">
            <a:spLocks/>
          </p:cNvSpPr>
          <p:nvPr/>
        </p:nvSpPr>
        <p:spPr>
          <a:xfrm>
            <a:off x="457200" y="1737360"/>
            <a:ext cx="11448288" cy="5142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600" dirty="0">
                <a:solidFill>
                  <a:srgbClr val="003D73"/>
                </a:solidFill>
                <a:latin typeface="Arial" panose="020B0604020202020204" pitchFamily="34" charset="0"/>
                <a:cs typeface="Arial" panose="020B0604020202020204" pitchFamily="34" charset="0"/>
              </a:rPr>
              <a:t>Equipment/Supply Thresholds ($5K to $10K): The threshold for defining equipment and tracking unused supplies is now $10K. This means items under $10K can be expensed directly rather than capitalized, simplifying inventory management.</a:t>
            </a:r>
          </a:p>
          <a:p>
            <a:pPr>
              <a:lnSpc>
                <a:spcPct val="100000"/>
              </a:lnSpc>
              <a:spcBef>
                <a:spcPts val="600"/>
              </a:spcBef>
              <a:spcAft>
                <a:spcPts val="600"/>
              </a:spcAft>
            </a:pPr>
            <a:r>
              <a:rPr lang="en-US" sz="2600" dirty="0">
                <a:solidFill>
                  <a:srgbClr val="003D73"/>
                </a:solidFill>
                <a:latin typeface="Arial" panose="020B0604020202020204" pitchFamily="34" charset="0"/>
                <a:cs typeface="Arial" panose="020B0604020202020204" pitchFamily="34" charset="0"/>
              </a:rPr>
              <a:t>Increased Procurement Thresholds: The Micro-purchase threshold was raised to $50,000 (up from $10,000), allowing faster, less rigorous purchasing procedures for smaller items.</a:t>
            </a:r>
          </a:p>
          <a:p>
            <a:pPr>
              <a:lnSpc>
                <a:spcPct val="100000"/>
              </a:lnSpc>
              <a:spcBef>
                <a:spcPts val="600"/>
              </a:spcBef>
              <a:spcAft>
                <a:spcPts val="600"/>
              </a:spcAft>
            </a:pPr>
            <a:r>
              <a:rPr lang="en-US" sz="2600" dirty="0">
                <a:solidFill>
                  <a:srgbClr val="003D73"/>
                </a:solidFill>
                <a:latin typeface="Arial" panose="020B0604020202020204" pitchFamily="34" charset="0"/>
                <a:cs typeface="Arial" panose="020B0604020202020204" pitchFamily="34" charset="0"/>
              </a:rPr>
              <a:t>Modified Total Direct Costs – Increased definitional threshold up to $50,000 (previously $25,000) of each subaward (regardless of the period of performance of the subaward under the award). </a:t>
            </a:r>
          </a:p>
          <a:p>
            <a:pPr>
              <a:lnSpc>
                <a:spcPct val="100000"/>
              </a:lnSpc>
              <a:spcBef>
                <a:spcPts val="600"/>
              </a:spcBef>
              <a:spcAft>
                <a:spcPts val="600"/>
              </a:spcAft>
            </a:pPr>
            <a:r>
              <a:rPr lang="en-US" sz="2600" dirty="0">
                <a:solidFill>
                  <a:srgbClr val="003D73"/>
                </a:solidFill>
                <a:latin typeface="Arial" panose="020B0604020202020204" pitchFamily="34" charset="0"/>
                <a:cs typeface="Arial" panose="020B0604020202020204" pitchFamily="34" charset="0"/>
              </a:rPr>
              <a:t>De Minimis Indirect Cost Rate (10% to 15%). </a:t>
            </a:r>
          </a:p>
        </p:txBody>
      </p:sp>
    </p:spTree>
    <p:extLst>
      <p:ext uri="{BB962C8B-B14F-4D97-AF65-F5344CB8AC3E}">
        <p14:creationId xmlns:p14="http://schemas.microsoft.com/office/powerpoint/2010/main" val="10771505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505059C6-7FA5-6F5C-6307-95F99EE79E3E}"/>
              </a:ext>
            </a:extLst>
          </p:cNvPr>
          <p:cNvSpPr txBox="1">
            <a:spLocks/>
          </p:cNvSpPr>
          <p:nvPr/>
        </p:nvSpPr>
        <p:spPr>
          <a:xfrm>
            <a:off x="846083" y="894973"/>
            <a:ext cx="10515600" cy="738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b="1" dirty="0">
                <a:solidFill>
                  <a:srgbClr val="003D73"/>
                </a:solidFill>
                <a:latin typeface="Arial" panose="020B0604020202020204" pitchFamily="34" charset="0"/>
                <a:cs typeface="Arial" panose="020B0604020202020204" pitchFamily="34" charset="0"/>
              </a:rPr>
              <a:t>Changes to the State Single Audit Act</a:t>
            </a:r>
          </a:p>
        </p:txBody>
      </p:sp>
      <p:sp>
        <p:nvSpPr>
          <p:cNvPr id="7" name="Content Placeholder 2">
            <a:extLst>
              <a:ext uri="{FF2B5EF4-FFF2-40B4-BE49-F238E27FC236}">
                <a16:creationId xmlns:a16="http://schemas.microsoft.com/office/drawing/2014/main" id="{E458113C-A9F5-A763-0060-94FC33307040}"/>
              </a:ext>
            </a:extLst>
          </p:cNvPr>
          <p:cNvSpPr txBox="1">
            <a:spLocks/>
          </p:cNvSpPr>
          <p:nvPr/>
        </p:nvSpPr>
        <p:spPr>
          <a:xfrm>
            <a:off x="420624" y="1858751"/>
            <a:ext cx="11448288" cy="448718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pPr>
            <a:r>
              <a:rPr lang="en-US" i="1" dirty="0">
                <a:solidFill>
                  <a:srgbClr val="003D73"/>
                </a:solidFill>
                <a:latin typeface="Arial" panose="020B0604020202020204" pitchFamily="34" charset="0"/>
                <a:cs typeface="Arial" panose="020B0604020202020204" pitchFamily="34" charset="0"/>
              </a:rPr>
              <a:t>Questioned Costs </a:t>
            </a:r>
            <a:r>
              <a:rPr lang="en-US" dirty="0">
                <a:solidFill>
                  <a:srgbClr val="003D73"/>
                </a:solidFill>
                <a:latin typeface="Arial" panose="020B0604020202020204" pitchFamily="34" charset="0"/>
                <a:cs typeface="Arial" panose="020B0604020202020204" pitchFamily="34" charset="0"/>
              </a:rPr>
              <a:t>(UG §200.1). The definition is revised with more specific and clarifying policy. </a:t>
            </a:r>
            <a:r>
              <a:rPr lang="en-US" i="1" dirty="0">
                <a:solidFill>
                  <a:srgbClr val="003D73"/>
                </a:solidFill>
                <a:latin typeface="Arial" panose="020B0604020202020204" pitchFamily="34" charset="0"/>
                <a:cs typeface="Arial" panose="020B0604020202020204" pitchFamily="34" charset="0"/>
              </a:rPr>
              <a:t>Known questioned</a:t>
            </a:r>
            <a:r>
              <a:rPr lang="en-US" dirty="0">
                <a:solidFill>
                  <a:srgbClr val="003D73"/>
                </a:solidFill>
                <a:latin typeface="Arial" panose="020B0604020202020204" pitchFamily="34" charset="0"/>
                <a:cs typeface="Arial" panose="020B0604020202020204" pitchFamily="34" charset="0"/>
              </a:rPr>
              <a:t> </a:t>
            </a:r>
            <a:r>
              <a:rPr lang="en-US" i="1" dirty="0">
                <a:solidFill>
                  <a:srgbClr val="003D73"/>
                </a:solidFill>
                <a:latin typeface="Arial" panose="020B0604020202020204" pitchFamily="34" charset="0"/>
                <a:cs typeface="Arial" panose="020B0604020202020204" pitchFamily="34" charset="0"/>
              </a:rPr>
              <a:t>cost</a:t>
            </a:r>
            <a:r>
              <a:rPr lang="en-US" dirty="0">
                <a:solidFill>
                  <a:srgbClr val="003D73"/>
                </a:solidFill>
                <a:latin typeface="Arial" panose="020B0604020202020204" pitchFamily="34" charset="0"/>
                <a:cs typeface="Arial" panose="020B0604020202020204" pitchFamily="34" charset="0"/>
              </a:rPr>
              <a:t> is defined and the reference to </a:t>
            </a:r>
            <a:r>
              <a:rPr lang="en-US" i="1" dirty="0">
                <a:solidFill>
                  <a:srgbClr val="003D73"/>
                </a:solidFill>
                <a:latin typeface="Arial" panose="020B0604020202020204" pitchFamily="34" charset="0"/>
                <a:cs typeface="Arial" panose="020B0604020202020204" pitchFamily="34" charset="0"/>
              </a:rPr>
              <a:t>Likely questioned cost</a:t>
            </a:r>
            <a:r>
              <a:rPr lang="en-US" dirty="0">
                <a:solidFill>
                  <a:srgbClr val="003D73"/>
                </a:solidFill>
                <a:latin typeface="Arial" panose="020B0604020202020204" pitchFamily="34" charset="0"/>
                <a:cs typeface="Arial" panose="020B0604020202020204" pitchFamily="34" charset="0"/>
              </a:rPr>
              <a:t> is now included in the definition of questioned costs in §200.1.</a:t>
            </a:r>
          </a:p>
          <a:p>
            <a:pPr marL="0" marR="0">
              <a:lnSpc>
                <a:spcPct val="107000"/>
              </a:lnSpc>
              <a:spcBef>
                <a:spcPts val="0"/>
              </a:spcBef>
              <a:spcAft>
                <a:spcPts val="800"/>
              </a:spcAft>
            </a:pPr>
            <a:r>
              <a:rPr lang="en-US" dirty="0">
                <a:solidFill>
                  <a:srgbClr val="003D73"/>
                </a:solidFill>
                <a:effectLst/>
                <a:latin typeface="Arial" panose="020B0604020202020204" pitchFamily="34" charset="0"/>
                <a:ea typeface="Aptos" panose="020B0004020202020204" pitchFamily="34" charset="0"/>
                <a:cs typeface="Arial" panose="020B0604020202020204" pitchFamily="34" charset="0"/>
              </a:rPr>
              <a:t>Internal controls (</a:t>
            </a:r>
            <a:r>
              <a:rPr lang="en-US" dirty="0">
                <a:solidFill>
                  <a:srgbClr val="003D73"/>
                </a:solidFill>
                <a:latin typeface="Arial" panose="020B0604020202020204" pitchFamily="34" charset="0"/>
                <a:cs typeface="Arial" panose="020B0604020202020204" pitchFamily="34" charset="0"/>
              </a:rPr>
              <a:t>§</a:t>
            </a:r>
            <a:r>
              <a:rPr lang="en-US" dirty="0">
                <a:solidFill>
                  <a:srgbClr val="003D73"/>
                </a:solidFill>
                <a:effectLst/>
                <a:latin typeface="Arial" panose="020B0604020202020204" pitchFamily="34" charset="0"/>
                <a:ea typeface="Aptos" panose="020B0004020202020204" pitchFamily="34" charset="0"/>
                <a:cs typeface="Arial" panose="020B0604020202020204" pitchFamily="34" charset="0"/>
              </a:rPr>
              <a:t>200.303):  </a:t>
            </a:r>
          </a:p>
          <a:p>
            <a:pPr marL="571500" lvl="1" indent="-342900">
              <a:lnSpc>
                <a:spcPct val="107000"/>
              </a:lnSpc>
              <a:spcBef>
                <a:spcPts val="0"/>
              </a:spcBef>
              <a:spcAft>
                <a:spcPts val="800"/>
              </a:spcAft>
              <a:buFont typeface="Wingdings" panose="05000000000000000000" pitchFamily="2" charset="2"/>
              <a:buChar char="Ø"/>
            </a:pPr>
            <a:r>
              <a:rPr lang="en-US" dirty="0">
                <a:solidFill>
                  <a:srgbClr val="003D73"/>
                </a:solidFill>
                <a:effectLst/>
                <a:latin typeface="Arial" panose="020B0604020202020204" pitchFamily="34" charset="0"/>
                <a:ea typeface="Aptos" panose="020B0004020202020204" pitchFamily="34" charset="0"/>
                <a:cs typeface="Arial" panose="020B0604020202020204" pitchFamily="34" charset="0"/>
              </a:rPr>
              <a:t>Requirement added, </a:t>
            </a:r>
            <a:r>
              <a:rPr lang="en-US" i="1" dirty="0">
                <a:solidFill>
                  <a:srgbClr val="003D73"/>
                </a:solidFill>
                <a:effectLst/>
                <a:latin typeface="Arial" panose="020B0604020202020204" pitchFamily="34" charset="0"/>
                <a:ea typeface="Aptos" panose="020B0004020202020204" pitchFamily="34" charset="0"/>
                <a:cs typeface="Arial" panose="020B0604020202020204" pitchFamily="34" charset="0"/>
              </a:rPr>
              <a:t>Take reasonable cybersecurity and other measures to safeguard information including protected personally identifiable information (PII) and other types of information</a:t>
            </a:r>
            <a:r>
              <a:rPr lang="en-US" dirty="0">
                <a:solidFill>
                  <a:srgbClr val="003D73"/>
                </a:solidFill>
                <a:effectLst/>
                <a:latin typeface="Arial" panose="020B0604020202020204" pitchFamily="34" charset="0"/>
                <a:ea typeface="Aptos" panose="020B0004020202020204" pitchFamily="34" charset="0"/>
                <a:cs typeface="Arial" panose="020B0604020202020204" pitchFamily="34" charset="0"/>
              </a:rPr>
              <a:t>.</a:t>
            </a:r>
          </a:p>
          <a:p>
            <a:pPr marL="571500" lvl="1" indent="-342900">
              <a:lnSpc>
                <a:spcPct val="107000"/>
              </a:lnSpc>
              <a:spcBef>
                <a:spcPts val="0"/>
              </a:spcBef>
              <a:spcAft>
                <a:spcPts val="800"/>
              </a:spcAft>
              <a:buFont typeface="Wingdings" panose="05000000000000000000" pitchFamily="2" charset="2"/>
              <a:buChar char="Ø"/>
            </a:pPr>
            <a:r>
              <a:rPr lang="en-US" dirty="0">
                <a:solidFill>
                  <a:srgbClr val="003D73"/>
                </a:solidFill>
                <a:effectLst/>
                <a:latin typeface="Arial" panose="020B0604020202020204" pitchFamily="34" charset="0"/>
                <a:ea typeface="Aptos" panose="020B0004020202020204" pitchFamily="34" charset="0"/>
                <a:cs typeface="Arial" panose="020B0604020202020204" pitchFamily="34" charset="0"/>
              </a:rPr>
              <a:t>Added that recipients must </a:t>
            </a:r>
            <a:r>
              <a:rPr lang="en-US" i="1" dirty="0">
                <a:solidFill>
                  <a:srgbClr val="003D73"/>
                </a:solidFill>
                <a:effectLst/>
                <a:latin typeface="Arial" panose="020B0604020202020204" pitchFamily="34" charset="0"/>
                <a:ea typeface="Aptos" panose="020B0004020202020204" pitchFamily="34" charset="0"/>
                <a:cs typeface="Arial" panose="020B0604020202020204" pitchFamily="34" charset="0"/>
              </a:rPr>
              <a:t>document</a:t>
            </a:r>
            <a:r>
              <a:rPr lang="en-US" dirty="0">
                <a:solidFill>
                  <a:srgbClr val="003D73"/>
                </a:solidFill>
                <a:effectLst/>
                <a:latin typeface="Arial" panose="020B0604020202020204" pitchFamily="34" charset="0"/>
                <a:ea typeface="Aptos" panose="020B0004020202020204" pitchFamily="34" charset="0"/>
                <a:cs typeface="Arial" panose="020B0604020202020204" pitchFamily="34" charset="0"/>
              </a:rPr>
              <a:t> effective internal controls over Federal and State awards that recipients are managing.</a:t>
            </a:r>
            <a:r>
              <a:rPr lang="en-US" dirty="0">
                <a:solidFill>
                  <a:srgbClr val="003D73"/>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585156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AC6B37-1B8E-648A-4419-DADCA855B4C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F0B4A134-5A48-D96F-A97B-B3F20E079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CF2063FE-EF70-20ED-3DD3-A982CF0A31A9}"/>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1D53D367-5970-95B0-B5F8-45BA3422D99E}"/>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505059C6-7FA5-6F5C-6307-95F99EE79E3E}"/>
              </a:ext>
            </a:extLst>
          </p:cNvPr>
          <p:cNvSpPr txBox="1">
            <a:spLocks/>
          </p:cNvSpPr>
          <p:nvPr/>
        </p:nvSpPr>
        <p:spPr>
          <a:xfrm>
            <a:off x="846083" y="941352"/>
            <a:ext cx="10515600" cy="7040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b="1" dirty="0">
                <a:solidFill>
                  <a:srgbClr val="003D73"/>
                </a:solidFill>
                <a:latin typeface="Arial" panose="020B0604020202020204" pitchFamily="34" charset="0"/>
                <a:cs typeface="Arial" panose="020B0604020202020204" pitchFamily="34" charset="0"/>
              </a:rPr>
              <a:t>State Single Audit Changes (cont.)</a:t>
            </a:r>
          </a:p>
        </p:txBody>
      </p:sp>
      <p:sp>
        <p:nvSpPr>
          <p:cNvPr id="7" name="Content Placeholder 2">
            <a:extLst>
              <a:ext uri="{FF2B5EF4-FFF2-40B4-BE49-F238E27FC236}">
                <a16:creationId xmlns:a16="http://schemas.microsoft.com/office/drawing/2014/main" id="{E458113C-A9F5-A763-0060-94FC33307040}"/>
              </a:ext>
            </a:extLst>
          </p:cNvPr>
          <p:cNvSpPr txBox="1">
            <a:spLocks/>
          </p:cNvSpPr>
          <p:nvPr/>
        </p:nvSpPr>
        <p:spPr>
          <a:xfrm>
            <a:off x="420624" y="1755648"/>
            <a:ext cx="11448288" cy="4590287"/>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pPr>
            <a:r>
              <a:rPr lang="en-US" sz="5500" dirty="0">
                <a:solidFill>
                  <a:srgbClr val="003D73"/>
                </a:solidFill>
                <a:latin typeface="Arial" panose="020B0604020202020204" pitchFamily="34" charset="0"/>
                <a:cs typeface="Arial" panose="020B0604020202020204" pitchFamily="34" charset="0"/>
              </a:rPr>
              <a:t>Audit findings (§200.516) - Removed the description of known questioned costs from     §200.516(a)(3) and placed it within the definition of </a:t>
            </a:r>
            <a:r>
              <a:rPr lang="en-US" sz="5500" i="1" dirty="0">
                <a:solidFill>
                  <a:srgbClr val="003D73"/>
                </a:solidFill>
                <a:latin typeface="Arial" panose="020B0604020202020204" pitchFamily="34" charset="0"/>
                <a:cs typeface="Arial" panose="020B0604020202020204" pitchFamily="34" charset="0"/>
              </a:rPr>
              <a:t>Questioned costs </a:t>
            </a:r>
            <a:r>
              <a:rPr lang="en-US" sz="5500" dirty="0">
                <a:solidFill>
                  <a:srgbClr val="003D73"/>
                </a:solidFill>
                <a:latin typeface="Arial" panose="020B0604020202020204" pitchFamily="34" charset="0"/>
                <a:cs typeface="Arial" panose="020B0604020202020204" pitchFamily="34" charset="0"/>
              </a:rPr>
              <a:t>in §200.1.   </a:t>
            </a:r>
          </a:p>
          <a:p>
            <a:pPr>
              <a:lnSpc>
                <a:spcPct val="110000"/>
              </a:lnSpc>
              <a:spcBef>
                <a:spcPts val="600"/>
              </a:spcBef>
              <a:spcAft>
                <a:spcPts val="600"/>
              </a:spcAft>
            </a:pPr>
            <a:r>
              <a:rPr lang="en-US" sz="5500" dirty="0">
                <a:solidFill>
                  <a:srgbClr val="003D73"/>
                </a:solidFill>
                <a:latin typeface="Arial" panose="020B0604020202020204" pitchFamily="34" charset="0"/>
                <a:cs typeface="Arial" panose="020B0604020202020204" pitchFamily="34" charset="0"/>
              </a:rPr>
              <a:t>Added an additional requirement to §200.516(b)(7): “When there are known questioned costs but the dollar amount is undetermined or not reported, a description of why the dollar amount was undetermined or otherwise could not be reported.” </a:t>
            </a:r>
          </a:p>
          <a:p>
            <a:pPr>
              <a:lnSpc>
                <a:spcPct val="110000"/>
              </a:lnSpc>
              <a:spcBef>
                <a:spcPts val="600"/>
              </a:spcBef>
              <a:spcAft>
                <a:spcPts val="600"/>
              </a:spcAft>
            </a:pPr>
            <a:r>
              <a:rPr lang="en-US" sz="5500" dirty="0">
                <a:solidFill>
                  <a:srgbClr val="003D73"/>
                </a:solidFill>
                <a:latin typeface="Arial" panose="020B0604020202020204" pitchFamily="34" charset="0"/>
                <a:cs typeface="Arial" panose="020B0604020202020204" pitchFamily="34" charset="0"/>
              </a:rPr>
              <a:t>Standards and scope of the audit (§200.514) (heading change)</a:t>
            </a:r>
          </a:p>
          <a:p>
            <a:pPr>
              <a:lnSpc>
                <a:spcPct val="110000"/>
              </a:lnSpc>
              <a:spcBef>
                <a:spcPts val="600"/>
              </a:spcBef>
              <a:spcAft>
                <a:spcPts val="600"/>
              </a:spcAft>
            </a:pPr>
            <a:r>
              <a:rPr lang="en-US" sz="5500" dirty="0">
                <a:solidFill>
                  <a:srgbClr val="003D73"/>
                </a:solidFill>
                <a:latin typeface="Arial" panose="020B0604020202020204" pitchFamily="34" charset="0"/>
                <a:cs typeface="Arial" panose="020B0604020202020204" pitchFamily="34" charset="0"/>
              </a:rPr>
              <a:t>§200.514(d)(4) was revised to read as follows: “The compliance testing must include tests of transactions or other auditing procedures necessary to provide the auditor with sufficient appropriate audit evidence to support an opinion on compliance.” </a:t>
            </a:r>
          </a:p>
          <a:p>
            <a:pPr>
              <a:lnSpc>
                <a:spcPct val="110000"/>
              </a:lnSpc>
              <a:spcBef>
                <a:spcPts val="600"/>
              </a:spcBef>
              <a:spcAft>
                <a:spcPts val="600"/>
              </a:spcAft>
            </a:pPr>
            <a:r>
              <a:rPr lang="en-US" sz="5500" dirty="0">
                <a:solidFill>
                  <a:srgbClr val="003D73"/>
                </a:solidFill>
                <a:latin typeface="Arial" panose="020B0604020202020204" pitchFamily="34" charset="0"/>
                <a:cs typeface="Arial" panose="020B0604020202020204" pitchFamily="34" charset="0"/>
              </a:rPr>
              <a:t>§200.514(e) was clarified to state: “The auditor must follow up on prior audit findings regardless of whether a prior audit finding is related to a major program in the current year.” </a:t>
            </a:r>
          </a:p>
          <a:p>
            <a:pPr>
              <a:lnSpc>
                <a:spcPct val="110000"/>
              </a:lnSpc>
              <a:spcBef>
                <a:spcPts val="600"/>
              </a:spcBef>
              <a:spcAft>
                <a:spcPts val="600"/>
              </a:spcAft>
            </a:pPr>
            <a:endParaRPr lang="en-US" dirty="0">
              <a:solidFill>
                <a:srgbClr val="003D73"/>
              </a:solidFill>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dirty="0">
              <a:solidFill>
                <a:srgbClr val="003D73"/>
              </a:solidFill>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456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DA1BE-87C3-485B-98AA-F894257FBFD8}"/>
              </a:ext>
            </a:extLst>
          </p:cNvPr>
          <p:cNvSpPr>
            <a:spLocks noGrp="1"/>
          </p:cNvSpPr>
          <p:nvPr>
            <p:ph type="title"/>
          </p:nvPr>
        </p:nvSpPr>
        <p:spPr>
          <a:xfrm>
            <a:off x="846083" y="1027416"/>
            <a:ext cx="10515600" cy="719192"/>
          </a:xfrm>
        </p:spPr>
        <p:txBody>
          <a:bodyPr>
            <a:normAutofit fontScale="90000"/>
          </a:bodyPr>
          <a:lstStyle/>
          <a:p>
            <a:pPr algn="ctr"/>
            <a:r>
              <a:rPr lang="en-US" sz="3200" b="1" dirty="0">
                <a:solidFill>
                  <a:srgbClr val="003D73"/>
                </a:solidFill>
                <a:latin typeface="Arial" panose="020B0604020202020204" pitchFamily="34" charset="0"/>
                <a:cs typeface="Arial" panose="020B0604020202020204" pitchFamily="34" charset="0"/>
              </a:rPr>
              <a:t>NC Department of State Treasurer Compliance Resources</a:t>
            </a:r>
          </a:p>
        </p:txBody>
      </p:sp>
      <p:sp>
        <p:nvSpPr>
          <p:cNvPr id="3" name="Content Placeholder 2">
            <a:extLst>
              <a:ext uri="{FF2B5EF4-FFF2-40B4-BE49-F238E27FC236}">
                <a16:creationId xmlns:a16="http://schemas.microsoft.com/office/drawing/2014/main" id="{8924BABE-DBDC-4BC7-BB6B-54AFEC7DF579}"/>
              </a:ext>
            </a:extLst>
          </p:cNvPr>
          <p:cNvSpPr>
            <a:spLocks noGrp="1"/>
          </p:cNvSpPr>
          <p:nvPr>
            <p:ph idx="1"/>
          </p:nvPr>
        </p:nvSpPr>
        <p:spPr>
          <a:xfrm>
            <a:off x="723493" y="1883664"/>
            <a:ext cx="10515600" cy="4602965"/>
          </a:xfrm>
        </p:spPr>
        <p:txBody>
          <a:bodyPr>
            <a:normAutofit fontScale="85000" lnSpcReduction="10000"/>
          </a:bodyPr>
          <a:lstStyle/>
          <a:p>
            <a:pPr marL="0" indent="0">
              <a:lnSpc>
                <a:spcPct val="100000"/>
              </a:lnSpc>
              <a:buNone/>
            </a:pPr>
            <a:r>
              <a:rPr lang="en-US" dirty="0">
                <a:solidFill>
                  <a:srgbClr val="003D73"/>
                </a:solidFill>
                <a:latin typeface="Arial" panose="020B0604020202020204" pitchFamily="34" charset="0"/>
                <a:cs typeface="Arial" panose="020B0604020202020204" pitchFamily="34" charset="0"/>
              </a:rPr>
              <a:t>Contact: </a:t>
            </a:r>
            <a:r>
              <a:rPr lang="en-US" dirty="0">
                <a:solidFill>
                  <a:srgbClr val="003D73"/>
                </a:solidFill>
                <a:latin typeface="Arial" panose="020B0604020202020204" pitchFamily="34" charset="0"/>
                <a:cs typeface="Arial" panose="020B0604020202020204" pitchFamily="34" charset="0"/>
                <a:hlinkClick r:id="rId3"/>
              </a:rPr>
              <a:t>James.burke@nctreasurer.gov</a:t>
            </a:r>
            <a:r>
              <a:rPr lang="en-US" dirty="0">
                <a:solidFill>
                  <a:srgbClr val="003D73"/>
                </a:solidFill>
                <a:latin typeface="Arial" panose="020B0604020202020204" pitchFamily="34" charset="0"/>
                <a:cs typeface="Arial" panose="020B0604020202020204" pitchFamily="34" charset="0"/>
              </a:rPr>
              <a:t>, 919-814-4301</a:t>
            </a:r>
          </a:p>
          <a:p>
            <a:pPr>
              <a:lnSpc>
                <a:spcPct val="100000"/>
              </a:lnSpc>
              <a:spcBef>
                <a:spcPts val="1200"/>
              </a:spcBef>
            </a:pPr>
            <a:r>
              <a:rPr lang="en-US" dirty="0">
                <a:solidFill>
                  <a:srgbClr val="003D73"/>
                </a:solidFill>
                <a:latin typeface="Arial" panose="020B0604020202020204" pitchFamily="34" charset="0"/>
                <a:cs typeface="Arial" panose="020B0604020202020204" pitchFamily="34" charset="0"/>
                <a:hlinkClick r:id="rId4"/>
              </a:rPr>
              <a:t>State Compliance Supplements</a:t>
            </a:r>
            <a:endParaRPr lang="en-US" dirty="0">
              <a:solidFill>
                <a:srgbClr val="003D73"/>
              </a:solidFill>
              <a:latin typeface="Arial" panose="020B0604020202020204" pitchFamily="34" charset="0"/>
              <a:cs typeface="Arial" panose="020B0604020202020204" pitchFamily="34" charset="0"/>
            </a:endParaRPr>
          </a:p>
          <a:p>
            <a:pPr lvl="1">
              <a:lnSpc>
                <a:spcPct val="100000"/>
              </a:lnSpc>
            </a:pPr>
            <a:r>
              <a:rPr lang="en-US" dirty="0">
                <a:solidFill>
                  <a:srgbClr val="003D73"/>
                </a:solidFill>
                <a:latin typeface="Arial" panose="020B0604020202020204" pitchFamily="34" charset="0"/>
                <a:cs typeface="Arial" panose="020B0604020202020204" pitchFamily="34" charset="0"/>
              </a:rPr>
              <a:t>Link to the OMB Compliance Supplements.</a:t>
            </a:r>
          </a:p>
          <a:p>
            <a:pPr lvl="1">
              <a:lnSpc>
                <a:spcPct val="100000"/>
              </a:lnSpc>
            </a:pPr>
            <a:r>
              <a:rPr lang="en-US" dirty="0">
                <a:solidFill>
                  <a:srgbClr val="003D73"/>
                </a:solidFill>
                <a:latin typeface="Arial" panose="020B0604020202020204" pitchFamily="34" charset="0"/>
                <a:cs typeface="Arial" panose="020B0604020202020204" pitchFamily="34" charset="0"/>
              </a:rPr>
              <a:t>2026 supplements to be posted in May 2026.</a:t>
            </a:r>
          </a:p>
          <a:p>
            <a:pPr>
              <a:lnSpc>
                <a:spcPct val="100000"/>
              </a:lnSpc>
            </a:pPr>
            <a:r>
              <a:rPr lang="en-US" dirty="0">
                <a:solidFill>
                  <a:srgbClr val="003D73"/>
                </a:solidFill>
                <a:latin typeface="Arial" panose="020B0604020202020204" pitchFamily="34" charset="0"/>
                <a:cs typeface="Arial" panose="020B0604020202020204" pitchFamily="34" charset="0"/>
                <a:hlinkClick r:id="rId5"/>
              </a:rPr>
              <a:t>Audit Confirmation Reports</a:t>
            </a:r>
            <a:r>
              <a:rPr lang="en-US" dirty="0">
                <a:solidFill>
                  <a:srgbClr val="003D73"/>
                </a:solidFill>
                <a:latin typeface="Arial" panose="020B0604020202020204" pitchFamily="34" charset="0"/>
                <a:cs typeface="Arial" panose="020B0604020202020204" pitchFamily="34" charset="0"/>
              </a:rPr>
              <a:t> (NCDEQ, NCDHHS, NCDOT, NCDST)</a:t>
            </a:r>
          </a:p>
          <a:p>
            <a:pPr lvl="1">
              <a:lnSpc>
                <a:spcPct val="100000"/>
              </a:lnSpc>
            </a:pPr>
            <a:r>
              <a:rPr lang="en-US" dirty="0">
                <a:solidFill>
                  <a:srgbClr val="003D73"/>
                </a:solidFill>
                <a:latin typeface="Arial" panose="020B0604020202020204" pitchFamily="34" charset="0"/>
                <a:cs typeface="Arial" panose="020B0604020202020204" pitchFamily="34" charset="0"/>
              </a:rPr>
              <a:t>DEQ and DOT issued in early August, DHHS in early Sept.</a:t>
            </a:r>
          </a:p>
          <a:p>
            <a:pPr>
              <a:lnSpc>
                <a:spcPct val="110000"/>
              </a:lnSpc>
            </a:pPr>
            <a:r>
              <a:rPr lang="en-US" dirty="0">
                <a:solidFill>
                  <a:srgbClr val="003D73"/>
                </a:solidFill>
                <a:latin typeface="Arial" panose="020B0604020202020204" pitchFamily="34" charset="0"/>
                <a:cs typeface="Arial" panose="020B0604020202020204" pitchFamily="34" charset="0"/>
                <a:hlinkClick r:id="rId6"/>
              </a:rPr>
              <a:t>Single Audit Review Program</a:t>
            </a:r>
            <a:r>
              <a:rPr lang="en-US" dirty="0">
                <a:solidFill>
                  <a:srgbClr val="003D73"/>
                </a:solidFill>
                <a:latin typeface="Arial" panose="020B0604020202020204" pitchFamily="34" charset="0"/>
                <a:cs typeface="Arial" panose="020B0604020202020204" pitchFamily="34" charset="0"/>
              </a:rPr>
              <a:t>: Illustrative Reports and Schedules, Compliance Audit Review Program (checklist – not all inclusive), and *State Single Audit requirements in NC (detailed document, and a summary document)</a:t>
            </a:r>
          </a:p>
          <a:p>
            <a:pPr marL="0" indent="0">
              <a:lnSpc>
                <a:spcPct val="100000"/>
              </a:lnSpc>
              <a:buNone/>
            </a:pPr>
            <a:r>
              <a:rPr lang="en-US" dirty="0">
                <a:solidFill>
                  <a:srgbClr val="003D73"/>
                </a:solidFill>
                <a:latin typeface="Arial" panose="020B0604020202020204" pitchFamily="34" charset="0"/>
                <a:cs typeface="Arial" panose="020B0604020202020204" pitchFamily="34" charset="0"/>
              </a:rPr>
              <a:t>*</a:t>
            </a:r>
            <a:r>
              <a:rPr lang="en-US" sz="2600" dirty="0">
                <a:solidFill>
                  <a:srgbClr val="003D73"/>
                </a:solidFill>
                <a:latin typeface="Arial" panose="020B0604020202020204" pitchFamily="34" charset="0"/>
                <a:cs typeface="Arial" panose="020B0604020202020204" pitchFamily="34" charset="0"/>
              </a:rPr>
              <a:t>Includes discussion of the sections of the UG adopted by the State Single Audit. </a:t>
            </a:r>
          </a:p>
          <a:p>
            <a:pPr>
              <a:lnSpc>
                <a:spcPct val="100000"/>
              </a:lnSpc>
            </a:pPr>
            <a:endParaRPr lang="en-US" dirty="0">
              <a:latin typeface="Arial" panose="020B0604020202020204" pitchFamily="34" charset="0"/>
              <a:cs typeface="Arial" panose="020B0604020202020204" pitchFamily="34" charset="0"/>
            </a:endParaRPr>
          </a:p>
          <a:p>
            <a:pPr>
              <a:lnSpc>
                <a:spcPct val="100000"/>
              </a:lnSpc>
            </a:pPr>
            <a:endParaRPr lang="en-US" dirty="0">
              <a:latin typeface="Arial" panose="020B0604020202020204" pitchFamily="34" charset="0"/>
              <a:cs typeface="Arial" panose="020B0604020202020204" pitchFamily="34" charset="0"/>
            </a:endParaRPr>
          </a:p>
          <a:p>
            <a:pPr marL="0" indent="0">
              <a:buNone/>
            </a:pPr>
            <a:endParaRPr lang="en-US" sz="3200" dirty="0"/>
          </a:p>
          <a:p>
            <a:endParaRPr lang="en-US" dirty="0"/>
          </a:p>
          <a:p>
            <a:endParaRPr lang="en-US" dirty="0"/>
          </a:p>
        </p:txBody>
      </p:sp>
      <p:pic>
        <p:nvPicPr>
          <p:cNvPr id="4" name="Picture 3" descr="Text">
            <a:extLst>
              <a:ext uri="{FF2B5EF4-FFF2-40B4-BE49-F238E27FC236}">
                <a16:creationId xmlns:a16="http://schemas.microsoft.com/office/drawing/2014/main" id="{96A2ED6A-5DB4-403B-4E31-7D79E8105A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5" name="Picture 4">
            <a:extLst>
              <a:ext uri="{FF2B5EF4-FFF2-40B4-BE49-F238E27FC236}">
                <a16:creationId xmlns:a16="http://schemas.microsoft.com/office/drawing/2014/main" id="{E88964F7-4503-6FBF-AB84-D282546F64EA}"/>
              </a:ext>
            </a:extLst>
          </p:cNvPr>
          <p:cNvPicPr>
            <a:picLocks noChangeAspect="1"/>
          </p:cNvPicPr>
          <p:nvPr/>
        </p:nvPicPr>
        <p:blipFill>
          <a:blip r:embed="rId8"/>
          <a:stretch>
            <a:fillRect/>
          </a:stretch>
        </p:blipFill>
        <p:spPr>
          <a:xfrm>
            <a:off x="7867046" y="0"/>
            <a:ext cx="4324954" cy="1066949"/>
          </a:xfrm>
          <a:prstGeom prst="rect">
            <a:avLst/>
          </a:prstGeom>
        </p:spPr>
      </p:pic>
    </p:spTree>
    <p:extLst>
      <p:ext uri="{BB962C8B-B14F-4D97-AF65-F5344CB8AC3E}">
        <p14:creationId xmlns:p14="http://schemas.microsoft.com/office/powerpoint/2010/main" val="4101188243"/>
      </p:ext>
    </p:extLst>
  </p:cSld>
  <p:clrMapOvr>
    <a:masterClrMapping/>
  </p:clrMapOvr>
  <mc:AlternateContent xmlns:mc="http://schemas.openxmlformats.org/markup-compatibility/2006" xmlns:p14="http://schemas.microsoft.com/office/powerpoint/2010/main">
    <mc:Choice Requires="p14">
      <p:transition spd="slow" p14:dur="2000" advTm="42801"/>
    </mc:Choice>
    <mc:Fallback xmlns="">
      <p:transition spd="slow" advTm="4280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056A4-FF56-41FD-4DB4-72C815D52245}"/>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F8EA54B-6496-F1BA-30A5-C8981A16F879}"/>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47B428AE-71BD-711F-1942-4F18E0E8A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300EA8DA-BDC6-3746-3129-161F2E06613D}"/>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3909AB14-E63B-E06D-7693-EF33F8E2F1CC}"/>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E23E5271-219C-2FD5-4068-87E3EEDF87EB}"/>
              </a:ext>
            </a:extLst>
          </p:cNvPr>
          <p:cNvSpPr txBox="1">
            <a:spLocks/>
          </p:cNvSpPr>
          <p:nvPr/>
        </p:nvSpPr>
        <p:spPr>
          <a:xfrm>
            <a:off x="846083" y="1017142"/>
            <a:ext cx="10515600" cy="65621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dirty="0">
                <a:latin typeface="Arial" panose="020B0604020202020204" pitchFamily="34" charset="0"/>
                <a:cs typeface="Arial" panose="020B0604020202020204" pitchFamily="34" charset="0"/>
              </a:rPr>
              <a:t>G.S. 159-34(a) – Compliance Requirements</a:t>
            </a:r>
          </a:p>
        </p:txBody>
      </p:sp>
      <p:sp>
        <p:nvSpPr>
          <p:cNvPr id="7" name="Content Placeholder 2">
            <a:extLst>
              <a:ext uri="{FF2B5EF4-FFF2-40B4-BE49-F238E27FC236}">
                <a16:creationId xmlns:a16="http://schemas.microsoft.com/office/drawing/2014/main" id="{CA63FFFE-5FCB-006E-79C7-ADC78F40859B}"/>
              </a:ext>
            </a:extLst>
          </p:cNvPr>
          <p:cNvSpPr txBox="1">
            <a:spLocks/>
          </p:cNvSpPr>
          <p:nvPr/>
        </p:nvSpPr>
        <p:spPr>
          <a:xfrm>
            <a:off x="420624" y="1673352"/>
            <a:ext cx="11448288" cy="467258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pPr>
            <a:r>
              <a:rPr lang="en-US" sz="2600" dirty="0">
                <a:solidFill>
                  <a:srgbClr val="003D73"/>
                </a:solidFill>
                <a:latin typeface="Arial" panose="020B0604020202020204" pitchFamily="34" charset="0"/>
                <a:cs typeface="Arial" panose="020B0604020202020204" pitchFamily="34" charset="0"/>
              </a:rPr>
              <a:t>“The audit shall evaluate the performance of a unit of local government or public authority with regard to compliance with all applicable federal and State agency regulations.”</a:t>
            </a:r>
          </a:p>
          <a:p>
            <a:pPr>
              <a:lnSpc>
                <a:spcPct val="110000"/>
              </a:lnSpc>
              <a:spcBef>
                <a:spcPts val="600"/>
              </a:spcBef>
              <a:spcAft>
                <a:spcPts val="600"/>
              </a:spcAft>
            </a:pPr>
            <a:r>
              <a:rPr lang="en-US" sz="2600" dirty="0">
                <a:solidFill>
                  <a:srgbClr val="003D73"/>
                </a:solidFill>
                <a:latin typeface="Arial" panose="020B0604020202020204" pitchFamily="34" charset="0"/>
                <a:cs typeface="Arial" panose="020B0604020202020204" pitchFamily="34" charset="0"/>
              </a:rPr>
              <a:t>“This audit, combined with the audit of financial accounts, shall be deemed to be the single audit described by the ‘Federal Single Audit Act of 1984’.” </a:t>
            </a:r>
          </a:p>
          <a:p>
            <a:pPr>
              <a:lnSpc>
                <a:spcPct val="110000"/>
              </a:lnSpc>
              <a:spcBef>
                <a:spcPts val="600"/>
              </a:spcBef>
              <a:spcAft>
                <a:spcPts val="600"/>
              </a:spcAft>
            </a:pPr>
            <a:r>
              <a:rPr lang="en-US" sz="2600" dirty="0">
                <a:solidFill>
                  <a:srgbClr val="003D73"/>
                </a:solidFill>
                <a:latin typeface="Arial" panose="020B0604020202020204" pitchFamily="34" charset="0"/>
                <a:cs typeface="Arial" panose="020B0604020202020204" pitchFamily="34" charset="0"/>
              </a:rPr>
              <a:t>Audit should be prepared in accordance with GAAP and performed in accordance with GAAS.</a:t>
            </a:r>
          </a:p>
          <a:p>
            <a:pPr>
              <a:lnSpc>
                <a:spcPct val="110000"/>
              </a:lnSpc>
              <a:spcBef>
                <a:spcPts val="600"/>
              </a:spcBef>
              <a:spcAft>
                <a:spcPts val="600"/>
              </a:spcAft>
            </a:pPr>
            <a:r>
              <a:rPr lang="en-US" sz="2600" dirty="0">
                <a:solidFill>
                  <a:srgbClr val="003D73"/>
                </a:solidFill>
                <a:latin typeface="Arial" panose="020B0604020202020204" pitchFamily="34" charset="0"/>
                <a:cs typeface="Arial" panose="020B0604020202020204" pitchFamily="34" charset="0"/>
              </a:rPr>
              <a:t>The Secretary of the Local Government Commission shall determine that the audit and audit report substantially conform to the requirements found in </a:t>
            </a:r>
            <a:r>
              <a:rPr lang="en-US" sz="2600" dirty="0">
                <a:latin typeface="Arial" panose="020B0604020202020204" pitchFamily="34" charset="0"/>
                <a:cs typeface="Arial" panose="020B0604020202020204" pitchFamily="34" charset="0"/>
              </a:rPr>
              <a:t>G.S. 159-34.</a:t>
            </a:r>
            <a:endParaRPr lang="en-US" sz="2600" dirty="0">
              <a:solidFill>
                <a:srgbClr val="003D73"/>
              </a:solidFill>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sz="2600" dirty="0">
              <a:solidFill>
                <a:srgbClr val="003D73"/>
              </a:solidFill>
              <a:latin typeface="Arial" panose="020B0604020202020204" pitchFamily="34" charset="0"/>
              <a:cs typeface="Arial" panose="020B0604020202020204" pitchFamily="34" charset="0"/>
            </a:endParaRPr>
          </a:p>
          <a:p>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848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120D1-9D89-1947-382A-357ECD60A98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ED31FD36-738A-AEEC-3EA9-60969B52BDFD}"/>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94FBC4F7-8E06-AA78-4F9E-9F50835A9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BCA34A7A-6C76-9D3F-A48D-D373F4BE121A}"/>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C5594561-A5C6-9F31-9799-878D11CFA625}"/>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41B4A552-BF95-DAF2-E14D-E8B353CC8667}"/>
              </a:ext>
            </a:extLst>
          </p:cNvPr>
          <p:cNvSpPr txBox="1">
            <a:spLocks/>
          </p:cNvSpPr>
          <p:nvPr/>
        </p:nvSpPr>
        <p:spPr>
          <a:xfrm>
            <a:off x="846083" y="1017141"/>
            <a:ext cx="10515600" cy="748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dirty="0">
                <a:latin typeface="Arial" panose="020B0604020202020204" pitchFamily="34" charset="0"/>
                <a:cs typeface="Arial" panose="020B0604020202020204" pitchFamily="34" charset="0"/>
              </a:rPr>
              <a:t>G.S. 159-34 – Compliance Requirements</a:t>
            </a:r>
          </a:p>
        </p:txBody>
      </p:sp>
      <p:sp>
        <p:nvSpPr>
          <p:cNvPr id="7" name="Content Placeholder 2">
            <a:extLst>
              <a:ext uri="{FF2B5EF4-FFF2-40B4-BE49-F238E27FC236}">
                <a16:creationId xmlns:a16="http://schemas.microsoft.com/office/drawing/2014/main" id="{C041D500-06FD-CCA1-8ECC-8B005030BBEB}"/>
              </a:ext>
            </a:extLst>
          </p:cNvPr>
          <p:cNvSpPr txBox="1">
            <a:spLocks/>
          </p:cNvSpPr>
          <p:nvPr/>
        </p:nvSpPr>
        <p:spPr>
          <a:xfrm>
            <a:off x="420624" y="1826734"/>
            <a:ext cx="11448288" cy="4519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pPr>
            <a:r>
              <a:rPr lang="en-US" sz="2600" dirty="0">
                <a:latin typeface="Arial" panose="020B0604020202020204" pitchFamily="34" charset="0"/>
                <a:cs typeface="Arial" panose="020B0604020202020204" pitchFamily="34" charset="0"/>
              </a:rPr>
              <a:t>G.S. 159-34(b): “</a:t>
            </a:r>
            <a:r>
              <a:rPr lang="en-US" sz="2600" dirty="0">
                <a:solidFill>
                  <a:srgbClr val="003D73"/>
                </a:solidFill>
                <a:latin typeface="Arial" panose="020B0604020202020204" pitchFamily="34" charset="0"/>
                <a:cs typeface="Arial" panose="020B0604020202020204" pitchFamily="34" charset="0"/>
              </a:rPr>
              <a:t>The Local Government Commission has authority to issue rules and regulations for the purpose of improving the quality of auditing and the quality and comparability of reporting pursuant to this section or any similar section of the General Statutes.”</a:t>
            </a:r>
          </a:p>
          <a:p>
            <a:pPr lvl="1">
              <a:lnSpc>
                <a:spcPct val="110000"/>
              </a:lnSpc>
              <a:spcBef>
                <a:spcPts val="600"/>
              </a:spcBef>
              <a:spcAft>
                <a:spcPts val="600"/>
              </a:spcAft>
            </a:pPr>
            <a:r>
              <a:rPr lang="en-US" sz="2600" dirty="0">
                <a:solidFill>
                  <a:srgbClr val="003D73"/>
                </a:solidFill>
                <a:latin typeface="Arial" panose="020B0604020202020204" pitchFamily="34" charset="0"/>
                <a:cs typeface="Arial" panose="020B0604020202020204" pitchFamily="34" charset="0"/>
              </a:rPr>
              <a:t>“The rules and regulations may consider the needs of the public for adequate information…” </a:t>
            </a:r>
          </a:p>
          <a:p>
            <a:pPr>
              <a:lnSpc>
                <a:spcPct val="110000"/>
              </a:lnSpc>
              <a:spcBef>
                <a:spcPts val="600"/>
              </a:spcBef>
              <a:spcAft>
                <a:spcPts val="600"/>
              </a:spcAft>
            </a:pPr>
            <a:r>
              <a:rPr lang="en-US" sz="2600" dirty="0">
                <a:latin typeface="Arial" panose="020B0604020202020204" pitchFamily="34" charset="0"/>
                <a:cs typeface="Arial" panose="020B0604020202020204" pitchFamily="34" charset="0"/>
              </a:rPr>
              <a:t>G.S. 159-34(c): “…a</a:t>
            </a:r>
            <a:r>
              <a:rPr lang="en-US" sz="2600" dirty="0">
                <a:solidFill>
                  <a:srgbClr val="003D73"/>
                </a:solidFill>
                <a:latin typeface="Arial" panose="020B0604020202020204" pitchFamily="34" charset="0"/>
                <a:cs typeface="Arial" panose="020B0604020202020204" pitchFamily="34" charset="0"/>
              </a:rPr>
              <a:t>ll State departments and agencies shall rely upon the single audit accepted by the secretary as the basis for compliance with applicable federal and State regulations.”</a:t>
            </a:r>
          </a:p>
          <a:p>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5506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088EA-C6F5-EF94-D051-F3013DC3BC1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0999715-724D-2A24-7BC1-C5E22ADA530C}"/>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417472B8-1E42-C72E-B4E3-6589F43B0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6D96CF84-F71A-E0F1-DE68-BBF492331D8F}"/>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11370CEC-A25C-3CD3-E315-C003DDDB60AD}"/>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B09B7861-6FE0-A30B-577F-AA75AA75C040}"/>
              </a:ext>
            </a:extLst>
          </p:cNvPr>
          <p:cNvSpPr txBox="1">
            <a:spLocks/>
          </p:cNvSpPr>
          <p:nvPr/>
        </p:nvSpPr>
        <p:spPr>
          <a:xfrm>
            <a:off x="846083" y="1017141"/>
            <a:ext cx="10515600" cy="8598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dirty="0">
                <a:latin typeface="Arial" panose="020B0604020202020204" pitchFamily="34" charset="0"/>
                <a:cs typeface="Arial" panose="020B0604020202020204" pitchFamily="34" charset="0"/>
              </a:rPr>
              <a:t>G.S. 159-34 – Compliance Requirements</a:t>
            </a:r>
          </a:p>
        </p:txBody>
      </p:sp>
      <p:sp>
        <p:nvSpPr>
          <p:cNvPr id="7" name="Content Placeholder 2">
            <a:extLst>
              <a:ext uri="{FF2B5EF4-FFF2-40B4-BE49-F238E27FC236}">
                <a16:creationId xmlns:a16="http://schemas.microsoft.com/office/drawing/2014/main" id="{09BDD007-C0D3-F5FE-743C-295E7E9E6867}"/>
              </a:ext>
            </a:extLst>
          </p:cNvPr>
          <p:cNvSpPr txBox="1">
            <a:spLocks/>
          </p:cNvSpPr>
          <p:nvPr/>
        </p:nvSpPr>
        <p:spPr>
          <a:xfrm>
            <a:off x="420624" y="1937858"/>
            <a:ext cx="11448288" cy="4408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pPr>
            <a:r>
              <a:rPr lang="en-US" sz="2600" dirty="0">
                <a:latin typeface="Arial" panose="020B0604020202020204" pitchFamily="34" charset="0"/>
                <a:cs typeface="Arial" panose="020B0604020202020204" pitchFamily="34" charset="0"/>
              </a:rPr>
              <a:t>G.S. 159-34(c)(2): LGC shall be responsible for “procedures for the distribution of single audits for local governments and public authorities such that they are available to all State departments and agencies which provide funds to local units.”</a:t>
            </a:r>
          </a:p>
          <a:p>
            <a:pPr>
              <a:lnSpc>
                <a:spcPct val="110000"/>
              </a:lnSpc>
              <a:spcBef>
                <a:spcPts val="600"/>
              </a:spcBef>
              <a:spcAft>
                <a:spcPts val="600"/>
              </a:spcAft>
            </a:pPr>
            <a:r>
              <a:rPr lang="en-US" sz="2600" dirty="0">
                <a:latin typeface="Arial" panose="020B0604020202020204" pitchFamily="34" charset="0"/>
                <a:cs typeface="Arial" panose="020B0604020202020204" pitchFamily="34" charset="0"/>
              </a:rPr>
              <a:t>G.S. 159-34(c)(3): “</a:t>
            </a:r>
            <a:r>
              <a:rPr lang="en-US" sz="2600" dirty="0">
                <a:solidFill>
                  <a:srgbClr val="003D73"/>
                </a:solidFill>
                <a:latin typeface="Arial" panose="020B0604020202020204" pitchFamily="34" charset="0"/>
                <a:cs typeface="Arial" panose="020B0604020202020204" pitchFamily="34" charset="0"/>
              </a:rPr>
              <a:t>The acceptance of single audits on behalf of all State departments and agencies; provided that, the secretary may subsequently revoke such acceptance for cause, whereupon affected State departments and agencies shall no longer rely upon such audit as the basis for compliance with applicable federal and State regulations.”</a:t>
            </a:r>
          </a:p>
          <a:p>
            <a:pPr>
              <a:lnSpc>
                <a:spcPct val="110000"/>
              </a:lnSpc>
              <a:spcBef>
                <a:spcPts val="600"/>
              </a:spcBef>
              <a:spcAft>
                <a:spcPts val="600"/>
              </a:spcAft>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140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9378-098E-4CD6-A6D8-8EDC6F07B71E}"/>
              </a:ext>
            </a:extLst>
          </p:cNvPr>
          <p:cNvSpPr>
            <a:spLocks noGrp="1"/>
          </p:cNvSpPr>
          <p:nvPr>
            <p:ph type="title"/>
          </p:nvPr>
        </p:nvSpPr>
        <p:spPr>
          <a:xfrm>
            <a:off x="577049" y="956752"/>
            <a:ext cx="11132598" cy="539496"/>
          </a:xfrm>
        </p:spPr>
        <p:txBody>
          <a:bodyPr>
            <a:normAutofit/>
          </a:bodyPr>
          <a:lstStyle/>
          <a:p>
            <a:pPr algn="ctr"/>
            <a:r>
              <a:rPr lang="en-US" sz="2600" b="1" dirty="0">
                <a:solidFill>
                  <a:srgbClr val="003D73"/>
                </a:solidFill>
                <a:latin typeface="Arial" panose="020B0604020202020204" pitchFamily="34" charset="0"/>
                <a:cs typeface="Arial" panose="020B0604020202020204" pitchFamily="34" charset="0"/>
              </a:rPr>
              <a:t>Uniform Guidance (UG) Sections that Apply to State Single Audit Act</a:t>
            </a:r>
          </a:p>
        </p:txBody>
      </p:sp>
      <p:graphicFrame>
        <p:nvGraphicFramePr>
          <p:cNvPr id="4" name="Table 4">
            <a:extLst>
              <a:ext uri="{FF2B5EF4-FFF2-40B4-BE49-F238E27FC236}">
                <a16:creationId xmlns:a16="http://schemas.microsoft.com/office/drawing/2014/main" id="{BD961600-C5E8-4733-A7F6-755DCD091CD4}"/>
              </a:ext>
            </a:extLst>
          </p:cNvPr>
          <p:cNvGraphicFramePr>
            <a:graphicFrameLocks noGrp="1"/>
          </p:cNvGraphicFramePr>
          <p:nvPr>
            <p:ph idx="1"/>
            <p:extLst>
              <p:ext uri="{D42A27DB-BD31-4B8C-83A1-F6EECF244321}">
                <p14:modId xmlns:p14="http://schemas.microsoft.com/office/powerpoint/2010/main" val="3631346968"/>
              </p:ext>
            </p:extLst>
          </p:nvPr>
        </p:nvGraphicFramePr>
        <p:xfrm>
          <a:off x="338329" y="1496248"/>
          <a:ext cx="10972800" cy="5577840"/>
        </p:xfrm>
        <a:graphic>
          <a:graphicData uri="http://schemas.openxmlformats.org/drawingml/2006/table">
            <a:tbl>
              <a:tblPr firstRow="1">
                <a:tableStyleId>{5C22544A-7EE6-4342-B048-85BDC9FD1C3A}</a:tableStyleId>
              </a:tblPr>
              <a:tblGrid>
                <a:gridCol w="4894943">
                  <a:extLst>
                    <a:ext uri="{9D8B030D-6E8A-4147-A177-3AD203B41FA5}">
                      <a16:colId xmlns:a16="http://schemas.microsoft.com/office/drawing/2014/main" val="1757232511"/>
                    </a:ext>
                  </a:extLst>
                </a:gridCol>
                <a:gridCol w="6077857">
                  <a:extLst>
                    <a:ext uri="{9D8B030D-6E8A-4147-A177-3AD203B41FA5}">
                      <a16:colId xmlns:a16="http://schemas.microsoft.com/office/drawing/2014/main" val="4179030185"/>
                    </a:ext>
                  </a:extLst>
                </a:gridCol>
              </a:tblGrid>
              <a:tr h="386826">
                <a:tc>
                  <a:txBody>
                    <a:bodyPr/>
                    <a:lstStyle/>
                    <a:p>
                      <a:pPr marL="2286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rgbClr val="1F4E79"/>
                          </a:solidFill>
                          <a:latin typeface="Arial" panose="020B0604020202020204" pitchFamily="34" charset="0"/>
                          <a:cs typeface="Arial" panose="020B0604020202020204" pitchFamily="34" charset="0"/>
                        </a:rPr>
                        <a:t>Subpart A – Definitions, as applicable</a:t>
                      </a:r>
                      <a:endParaRPr lang="en-US" sz="2000" b="0" dirty="0">
                        <a:solidFill>
                          <a:srgbClr val="1F4E7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200.511 – Requirements for pass-through entities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0496854"/>
                  </a:ext>
                </a:extLst>
              </a:tr>
              <a:tr h="68438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1F4E79"/>
                          </a:solidFill>
                          <a:latin typeface="Arial" panose="020B0604020202020204" pitchFamily="34" charset="0"/>
                          <a:cs typeface="Arial" panose="020B0604020202020204" pitchFamily="34" charset="0"/>
                        </a:rPr>
                        <a:t>200.303 – Internal Controls</a:t>
                      </a:r>
                      <a:endParaRPr lang="en-US" sz="2000" dirty="0">
                        <a:solidFill>
                          <a:srgbClr val="1F4E7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200.513 – Awarding Agency responsibilities, pass-through entity responsibilities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1453016"/>
                  </a:ext>
                </a:extLst>
              </a:tr>
              <a:tr h="62487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1F4E79"/>
                          </a:solidFill>
                          <a:latin typeface="Arial" panose="020B0604020202020204" pitchFamily="34" charset="0"/>
                          <a:cs typeface="Arial" panose="020B0604020202020204" pitchFamily="34" charset="0"/>
                        </a:rPr>
                        <a:t>200.331 – Subrecipient and contractor determinations</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200.514 – Scope of audit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7129826"/>
                  </a:ext>
                </a:extLst>
              </a:tr>
              <a:tr h="68438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1F4E79"/>
                          </a:solidFill>
                          <a:latin typeface="Arial" panose="020B0604020202020204" pitchFamily="34" charset="0"/>
                          <a:cs typeface="Arial" panose="020B0604020202020204" pitchFamily="34" charset="0"/>
                        </a:rPr>
                        <a:t>200.502 – Basis for determining awards expended</a:t>
                      </a:r>
                      <a:endParaRPr lang="en-US" sz="2000" dirty="0">
                        <a:solidFill>
                          <a:srgbClr val="1F4E79"/>
                        </a:solidFill>
                      </a:endParaRPr>
                    </a:p>
                  </a:txBody>
                  <a:tcPr>
                    <a:lnT>
                      <a:noFill/>
                    </a:lnT>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200.515 – Audit reporting</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669998"/>
                  </a:ext>
                </a:extLst>
              </a:tr>
              <a:tr h="68438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1F4E79"/>
                          </a:solidFill>
                          <a:latin typeface="Arial" panose="020B0604020202020204" pitchFamily="34" charset="0"/>
                          <a:cs typeface="Arial" panose="020B0604020202020204" pitchFamily="34" charset="0"/>
                        </a:rPr>
                        <a:t>200.503 (a, b, c) – Relation to other audit requirements</a:t>
                      </a:r>
                      <a:endParaRPr lang="en-US" sz="2000" dirty="0">
                        <a:solidFill>
                          <a:srgbClr val="1F4E7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200.516 – Audit findings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6105846"/>
                  </a:ext>
                </a:extLst>
              </a:tr>
              <a:tr h="386826">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200.505 – Sanctions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200.517 – Audit documentation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5976547"/>
                  </a:ext>
                </a:extLst>
              </a:tr>
              <a:tr h="386826">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200.508 – Auditee responsibilities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200.519 – Criteria for program risk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9850925"/>
                  </a:ext>
                </a:extLst>
              </a:tr>
              <a:tr h="386826">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200.509 – Auditor selection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200.520 -  Criteria for low-risk auditee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6895793"/>
                  </a:ext>
                </a:extLst>
              </a:tr>
              <a:tr h="386826">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200.510 – Financial statements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200.521 (a, c, d, e) – Management decisions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417087"/>
                  </a:ext>
                </a:extLst>
              </a:tr>
              <a:tr h="386826">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rPr>
                        <a:t>200.511 – Audit findings follow-up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41835"/>
                  </a:ext>
                </a:extLst>
              </a:tr>
              <a:tr h="386826">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1F4E79"/>
                        </a:solidFill>
                        <a:effectLst/>
                        <a:uLnTx/>
                        <a:uFillTx/>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829728"/>
                  </a:ext>
                </a:extLst>
              </a:tr>
            </a:tbl>
          </a:graphicData>
        </a:graphic>
      </p:graphicFrame>
      <p:pic>
        <p:nvPicPr>
          <p:cNvPr id="3" name="Picture 2" descr="Text&#10;&#10;Description automatically generated with medium confidence">
            <a:extLst>
              <a:ext uri="{FF2B5EF4-FFF2-40B4-BE49-F238E27FC236}">
                <a16:creationId xmlns:a16="http://schemas.microsoft.com/office/drawing/2014/main" id="{8A6DD593-DE65-39FF-C7BE-1D58CEA00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5" name="Picture 4">
            <a:extLst>
              <a:ext uri="{FF2B5EF4-FFF2-40B4-BE49-F238E27FC236}">
                <a16:creationId xmlns:a16="http://schemas.microsoft.com/office/drawing/2014/main" id="{4758A07A-180B-DC91-18DE-F8423F6513BE}"/>
              </a:ext>
            </a:extLst>
          </p:cNvPr>
          <p:cNvPicPr>
            <a:picLocks noChangeAspect="1"/>
          </p:cNvPicPr>
          <p:nvPr/>
        </p:nvPicPr>
        <p:blipFill>
          <a:blip r:embed="rId4"/>
          <a:stretch>
            <a:fillRect/>
          </a:stretch>
        </p:blipFill>
        <p:spPr>
          <a:xfrm>
            <a:off x="7867046" y="0"/>
            <a:ext cx="4324954" cy="1066949"/>
          </a:xfrm>
          <a:prstGeom prst="rect">
            <a:avLst/>
          </a:prstGeom>
        </p:spPr>
      </p:pic>
    </p:spTree>
    <p:extLst>
      <p:ext uri="{BB962C8B-B14F-4D97-AF65-F5344CB8AC3E}">
        <p14:creationId xmlns:p14="http://schemas.microsoft.com/office/powerpoint/2010/main" val="1488756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CE679-A941-7A32-0C09-4BC58CE1681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3B67742-1D86-36CA-4DC0-A8B6CC598B9E}"/>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747F1985-4885-A4BA-2605-71F082D2B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4A7F85B0-77E9-2372-12AD-B0D1162FDA3C}"/>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713FC70A-6404-F423-2A99-3734DF32A23A}"/>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6D80286A-47CF-4BCB-3A1C-8B51A1BC2CB7}"/>
              </a:ext>
            </a:extLst>
          </p:cNvPr>
          <p:cNvSpPr txBox="1">
            <a:spLocks/>
          </p:cNvSpPr>
          <p:nvPr/>
        </p:nvSpPr>
        <p:spPr>
          <a:xfrm>
            <a:off x="846083" y="894973"/>
            <a:ext cx="10515600" cy="573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Audit Manual for Governmental Auditors in NC</a:t>
            </a:r>
          </a:p>
        </p:txBody>
      </p:sp>
      <p:sp>
        <p:nvSpPr>
          <p:cNvPr id="7" name="Content Placeholder 2">
            <a:extLst>
              <a:ext uri="{FF2B5EF4-FFF2-40B4-BE49-F238E27FC236}">
                <a16:creationId xmlns:a16="http://schemas.microsoft.com/office/drawing/2014/main" id="{D1D7078D-42DD-F328-B6FC-7E05FF8CE4CF}"/>
              </a:ext>
            </a:extLst>
          </p:cNvPr>
          <p:cNvSpPr txBox="1">
            <a:spLocks/>
          </p:cNvSpPr>
          <p:nvPr/>
        </p:nvSpPr>
        <p:spPr>
          <a:xfrm>
            <a:off x="420624" y="1536192"/>
            <a:ext cx="11448288" cy="48097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600"/>
              </a:spcBef>
              <a:spcAft>
                <a:spcPts val="600"/>
              </a:spcAft>
            </a:pPr>
            <a:r>
              <a:rPr lang="en-US" sz="2400" dirty="0">
                <a:latin typeface="Arial" panose="020B0604020202020204" pitchFamily="34" charset="0"/>
                <a:cs typeface="Arial" panose="020B0604020202020204" pitchFamily="34" charset="0"/>
              </a:rPr>
              <a:t>Single Audit Discussion</a:t>
            </a:r>
          </a:p>
          <a:p>
            <a:pPr lvl="1">
              <a:lnSpc>
                <a:spcPct val="110000"/>
              </a:lnSpc>
              <a:spcBef>
                <a:spcPts val="600"/>
              </a:spcBef>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Discussion of Single Audit in North Carolina (35-E-1a)</a:t>
            </a:r>
          </a:p>
          <a:p>
            <a:pPr lvl="1">
              <a:lnSpc>
                <a:spcPct val="110000"/>
              </a:lnSpc>
              <a:spcBef>
                <a:spcPts val="600"/>
              </a:spcBef>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Yellow Book and Single Audit Reporting (35-E-1)</a:t>
            </a:r>
          </a:p>
          <a:p>
            <a:pPr lvl="1">
              <a:lnSpc>
                <a:spcPct val="110000"/>
              </a:lnSpc>
              <a:spcBef>
                <a:spcPts val="600"/>
              </a:spcBef>
              <a:spcAft>
                <a:spcPts val="6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Table of Contents (35-E-i)</a:t>
            </a:r>
          </a:p>
          <a:p>
            <a:pPr>
              <a:lnSpc>
                <a:spcPct val="110000"/>
              </a:lnSpc>
              <a:spcBef>
                <a:spcPts val="600"/>
              </a:spcBef>
              <a:spcAft>
                <a:spcPts val="600"/>
              </a:spcAft>
            </a:pPr>
            <a:r>
              <a:rPr lang="en-US" sz="2400" dirty="0">
                <a:solidFill>
                  <a:srgbClr val="003D73"/>
                </a:solidFill>
                <a:latin typeface="Arial" panose="020B0604020202020204" pitchFamily="34" charset="0"/>
                <a:cs typeface="Arial" panose="020B0604020202020204" pitchFamily="34" charset="0"/>
              </a:rPr>
              <a:t>Illustrative Financial Statement Opinions</a:t>
            </a:r>
          </a:p>
          <a:p>
            <a:pPr lvl="1">
              <a:lnSpc>
                <a:spcPct val="110000"/>
              </a:lnSpc>
              <a:spcBef>
                <a:spcPts val="600"/>
              </a:spcBef>
              <a:spcAft>
                <a:spcPts val="600"/>
              </a:spcAft>
              <a:buFont typeface="Wingdings" panose="05000000000000000000" pitchFamily="2" charset="2"/>
              <a:buChar char="Ø"/>
            </a:pPr>
            <a:r>
              <a:rPr lang="en-US" sz="2000" dirty="0">
                <a:solidFill>
                  <a:srgbClr val="003D73"/>
                </a:solidFill>
                <a:latin typeface="Arial" panose="020B0604020202020204" pitchFamily="34" charset="0"/>
                <a:cs typeface="Arial" panose="020B0604020202020204" pitchFamily="34" charset="0"/>
              </a:rPr>
              <a:t>Municipality, County, Board of Education</a:t>
            </a:r>
          </a:p>
          <a:p>
            <a:pPr>
              <a:lnSpc>
                <a:spcPct val="110000"/>
              </a:lnSpc>
              <a:spcBef>
                <a:spcPts val="600"/>
              </a:spcBef>
              <a:spcAft>
                <a:spcPts val="600"/>
              </a:spcAft>
            </a:pPr>
            <a:r>
              <a:rPr lang="en-US" sz="2400" dirty="0">
                <a:solidFill>
                  <a:srgbClr val="003D73"/>
                </a:solidFill>
                <a:latin typeface="Arial" panose="020B0604020202020204" pitchFamily="34" charset="0"/>
                <a:cs typeface="Arial" panose="020B0604020202020204" pitchFamily="34" charset="0"/>
              </a:rPr>
              <a:t>Illustrative Compliance Opinions and Schedules</a:t>
            </a:r>
          </a:p>
          <a:p>
            <a:pPr lvl="1">
              <a:lnSpc>
                <a:spcPct val="110000"/>
              </a:lnSpc>
              <a:spcBef>
                <a:spcPts val="600"/>
              </a:spcBef>
              <a:spcAft>
                <a:spcPts val="600"/>
              </a:spcAft>
              <a:buFont typeface="Wingdings" panose="05000000000000000000" pitchFamily="2" charset="2"/>
              <a:buChar char="Ø"/>
            </a:pPr>
            <a:r>
              <a:rPr lang="en-US" sz="2000" dirty="0">
                <a:solidFill>
                  <a:srgbClr val="003D73"/>
                </a:solidFill>
                <a:latin typeface="Arial" panose="020B0604020202020204" pitchFamily="34" charset="0"/>
                <a:cs typeface="Arial" panose="020B0604020202020204" pitchFamily="34" charset="0"/>
              </a:rPr>
              <a:t>Compliance reports (including YB), SFQC, Corrective Action Plan, Summary of Prior Year Audit Findings, and SEFSA for a Municipality, County, BOE</a:t>
            </a:r>
          </a:p>
          <a:p>
            <a:pPr>
              <a:lnSpc>
                <a:spcPct val="110000"/>
              </a:lnSpc>
              <a:spcBef>
                <a:spcPts val="600"/>
              </a:spcBef>
              <a:spcAft>
                <a:spcPts val="600"/>
              </a:spcAft>
            </a:pPr>
            <a:r>
              <a:rPr lang="en-US" sz="2400" dirty="0">
                <a:solidFill>
                  <a:srgbClr val="003D73"/>
                </a:solidFill>
                <a:latin typeface="Arial" panose="020B0604020202020204" pitchFamily="34" charset="0"/>
                <a:cs typeface="Arial" panose="020B0604020202020204" pitchFamily="34" charset="0"/>
              </a:rPr>
              <a:t>Compliance Audit Review Program (Single Audit and Yellow Book audits)</a:t>
            </a:r>
          </a:p>
          <a:p>
            <a:pPr>
              <a:lnSpc>
                <a:spcPct val="110000"/>
              </a:lnSpc>
              <a:spcBef>
                <a:spcPts val="600"/>
              </a:spcBef>
              <a:spcAft>
                <a:spcPts val="600"/>
              </a:spcAft>
            </a:pPr>
            <a:endParaRPr lang="en-US" sz="2400" dirty="0">
              <a:solidFill>
                <a:srgbClr val="003D73"/>
              </a:solidFill>
              <a:latin typeface="Arial" panose="020B0604020202020204" pitchFamily="34" charset="0"/>
              <a:cs typeface="Arial" panose="020B0604020202020204" pitchFamily="34" charset="0"/>
            </a:endParaRPr>
          </a:p>
          <a:p>
            <a:pPr>
              <a:lnSpc>
                <a:spcPct val="110000"/>
              </a:lnSpc>
              <a:spcBef>
                <a:spcPts val="600"/>
              </a:spcBef>
              <a:spcAft>
                <a:spcPts val="600"/>
              </a:spcAft>
            </a:pPr>
            <a:endParaRPr lang="en-US" dirty="0">
              <a:solidFill>
                <a:srgbClr val="003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7378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B9CBC-1203-CDBF-2CCC-4E396744DAE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73279C2-C15E-CC9E-D701-EA88C0DE94DF}"/>
              </a:ext>
            </a:extLst>
          </p:cNvPr>
          <p:cNvSpPr/>
          <p:nvPr/>
        </p:nvSpPr>
        <p:spPr>
          <a:xfrm>
            <a:off x="0" y="0"/>
            <a:ext cx="12192000" cy="10957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Text&#10;&#10;Description automatically generated with medium confidence">
            <a:extLst>
              <a:ext uri="{FF2B5EF4-FFF2-40B4-BE49-F238E27FC236}">
                <a16:creationId xmlns:a16="http://schemas.microsoft.com/office/drawing/2014/main" id="{117D911C-5229-21F2-2CD0-33B7B6246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29" y="-32018"/>
            <a:ext cx="6571129" cy="1159804"/>
          </a:xfrm>
          <a:prstGeom prst="rect">
            <a:avLst/>
          </a:prstGeom>
        </p:spPr>
      </p:pic>
      <p:pic>
        <p:nvPicPr>
          <p:cNvPr id="9" name="Picture 8">
            <a:extLst>
              <a:ext uri="{FF2B5EF4-FFF2-40B4-BE49-F238E27FC236}">
                <a16:creationId xmlns:a16="http://schemas.microsoft.com/office/drawing/2014/main" id="{FB594A4D-95DE-0AD3-91A0-D80CDC641525}"/>
              </a:ext>
            </a:extLst>
          </p:cNvPr>
          <p:cNvPicPr>
            <a:picLocks noChangeAspect="1"/>
          </p:cNvPicPr>
          <p:nvPr/>
        </p:nvPicPr>
        <p:blipFill>
          <a:blip r:embed="rId4"/>
          <a:stretch>
            <a:fillRect/>
          </a:stretch>
        </p:blipFill>
        <p:spPr>
          <a:xfrm>
            <a:off x="7867046" y="0"/>
            <a:ext cx="4324954" cy="1066949"/>
          </a:xfrm>
          <a:prstGeom prst="rect">
            <a:avLst/>
          </a:prstGeom>
        </p:spPr>
      </p:pic>
      <p:sp>
        <p:nvSpPr>
          <p:cNvPr id="14" name="Content Placeholder 2">
            <a:extLst>
              <a:ext uri="{FF2B5EF4-FFF2-40B4-BE49-F238E27FC236}">
                <a16:creationId xmlns:a16="http://schemas.microsoft.com/office/drawing/2014/main" id="{1DF37FF6-48E1-5227-85C5-2BB21A06BC38}"/>
              </a:ext>
            </a:extLst>
          </p:cNvPr>
          <p:cNvSpPr txBox="1">
            <a:spLocks/>
          </p:cNvSpPr>
          <p:nvPr/>
        </p:nvSpPr>
        <p:spPr>
          <a:xfrm>
            <a:off x="989120" y="1826734"/>
            <a:ext cx="10515600" cy="40141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itle 1">
            <a:extLst>
              <a:ext uri="{FF2B5EF4-FFF2-40B4-BE49-F238E27FC236}">
                <a16:creationId xmlns:a16="http://schemas.microsoft.com/office/drawing/2014/main" id="{B8F888F1-DC75-DC9A-BF03-4E69913612FF}"/>
              </a:ext>
            </a:extLst>
          </p:cNvPr>
          <p:cNvSpPr txBox="1">
            <a:spLocks/>
          </p:cNvSpPr>
          <p:nvPr/>
        </p:nvSpPr>
        <p:spPr>
          <a:xfrm>
            <a:off x="846083" y="870909"/>
            <a:ext cx="10515600" cy="573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algn="ctr"/>
            <a:r>
              <a:rPr lang="en-US" sz="3200" b="1" dirty="0">
                <a:latin typeface="Arial" panose="020B0604020202020204" pitchFamily="34" charset="0"/>
                <a:cs typeface="Arial" panose="020B0604020202020204" pitchFamily="34" charset="0"/>
              </a:rPr>
              <a:t>Low-Risk State Auditee Requirements</a:t>
            </a:r>
          </a:p>
        </p:txBody>
      </p:sp>
      <p:sp>
        <p:nvSpPr>
          <p:cNvPr id="7" name="Content Placeholder 2">
            <a:extLst>
              <a:ext uri="{FF2B5EF4-FFF2-40B4-BE49-F238E27FC236}">
                <a16:creationId xmlns:a16="http://schemas.microsoft.com/office/drawing/2014/main" id="{B55C1C44-475E-F0BE-107C-D97A28DCCA59}"/>
              </a:ext>
            </a:extLst>
          </p:cNvPr>
          <p:cNvSpPr txBox="1">
            <a:spLocks/>
          </p:cNvSpPr>
          <p:nvPr/>
        </p:nvSpPr>
        <p:spPr>
          <a:xfrm>
            <a:off x="246888" y="1508760"/>
            <a:ext cx="11622024" cy="49743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nSpc>
                <a:spcPct val="110000"/>
              </a:lnSpc>
              <a:spcBef>
                <a:spcPts val="300"/>
              </a:spcBef>
              <a:spcAft>
                <a:spcPts val="300"/>
              </a:spcAft>
              <a:buFont typeface="+mj-lt"/>
              <a:buAutoNum type="arabicParenR"/>
            </a:pPr>
            <a:r>
              <a:rPr lang="en-US" sz="2000" dirty="0">
                <a:latin typeface="Arial" panose="020B0604020202020204" pitchFamily="34" charset="0"/>
                <a:cs typeface="Arial" panose="020B0604020202020204" pitchFamily="34" charset="0"/>
              </a:rPr>
              <a:t>Either a Federal or State single audit must have been performed in the previous two years.</a:t>
            </a:r>
          </a:p>
          <a:p>
            <a:pPr marL="457200" indent="-457200">
              <a:lnSpc>
                <a:spcPct val="110000"/>
              </a:lnSpc>
              <a:spcBef>
                <a:spcPts val="300"/>
              </a:spcBef>
              <a:spcAft>
                <a:spcPts val="300"/>
              </a:spcAft>
              <a:buFont typeface="+mj-lt"/>
              <a:buAutoNum type="arabicParenR"/>
            </a:pPr>
            <a:r>
              <a:rPr lang="en-US" sz="2000" dirty="0">
                <a:latin typeface="Arial" panose="020B0604020202020204" pitchFamily="34" charset="0"/>
                <a:cs typeface="Arial" panose="020B0604020202020204" pitchFamily="34" charset="0"/>
              </a:rPr>
              <a:t>The requirements of items a, b, c, d, and e of OMB Uniform Guidance Section 520 (noted below) must be met as it applies to State awards.</a:t>
            </a:r>
          </a:p>
          <a:p>
            <a:pPr marL="731520">
              <a:lnSpc>
                <a:spcPct val="110000"/>
              </a:lnSpc>
              <a:spcBef>
                <a:spcPts val="300"/>
              </a:spcBef>
              <a:spcAft>
                <a:spcPts val="300"/>
              </a:spcAft>
              <a:buFont typeface="+mj-lt"/>
              <a:buAutoNum type="alphaLcParenR"/>
            </a:pPr>
            <a:r>
              <a:rPr lang="en-US" sz="2000" dirty="0">
                <a:latin typeface="Arial" panose="020B0604020202020204" pitchFamily="34" charset="0"/>
                <a:cs typeface="Arial" panose="020B0604020202020204" pitchFamily="34" charset="0"/>
              </a:rPr>
              <a:t> If a federal single audit was preformed in either the previous two years, the audit must have   been timely submitted to the FAC and to the LGC.</a:t>
            </a:r>
          </a:p>
          <a:p>
            <a:pPr marL="731520">
              <a:lnSpc>
                <a:spcPct val="110000"/>
              </a:lnSpc>
              <a:spcBef>
                <a:spcPts val="300"/>
              </a:spcBef>
              <a:spcAft>
                <a:spcPts val="300"/>
              </a:spcAft>
              <a:buFont typeface="+mj-lt"/>
              <a:buAutoNum type="alphaLcParenR"/>
            </a:pPr>
            <a:r>
              <a:rPr lang="en-US" sz="2000" dirty="0">
                <a:latin typeface="Arial" panose="020B0604020202020204" pitchFamily="34" charset="0"/>
                <a:cs typeface="Arial" panose="020B0604020202020204" pitchFamily="34" charset="0"/>
              </a:rPr>
              <a:t> GAAP audits performed and unmodified opinion on the SEFSA.</a:t>
            </a:r>
          </a:p>
          <a:p>
            <a:pPr marL="731520">
              <a:lnSpc>
                <a:spcPct val="110000"/>
              </a:lnSpc>
              <a:spcBef>
                <a:spcPts val="300"/>
              </a:spcBef>
              <a:spcAft>
                <a:spcPts val="300"/>
              </a:spcAft>
              <a:buFont typeface="+mj-lt"/>
              <a:buAutoNum type="alphaLcParenR"/>
            </a:pPr>
            <a:r>
              <a:rPr lang="en-US" sz="2000" dirty="0">
                <a:latin typeface="Arial" panose="020B0604020202020204" pitchFamily="34" charset="0"/>
                <a:cs typeface="Arial" panose="020B0604020202020204" pitchFamily="34" charset="0"/>
              </a:rPr>
              <a:t> The yellow book reported did not have a material weakness.</a:t>
            </a:r>
          </a:p>
          <a:p>
            <a:pPr marL="731520">
              <a:lnSpc>
                <a:spcPct val="110000"/>
              </a:lnSpc>
              <a:spcBef>
                <a:spcPts val="300"/>
              </a:spcBef>
              <a:spcAft>
                <a:spcPts val="300"/>
              </a:spcAft>
              <a:buFont typeface="+mj-lt"/>
              <a:buAutoNum type="alphaLcParenR"/>
            </a:pPr>
            <a:r>
              <a:rPr lang="en-US" sz="2000" dirty="0">
                <a:latin typeface="Arial" panose="020B0604020202020204" pitchFamily="34" charset="0"/>
                <a:cs typeface="Arial" panose="020B0604020202020204" pitchFamily="34" charset="0"/>
              </a:rPr>
              <a:t> The auditor did not issue a report that included a “going concern.”</a:t>
            </a:r>
          </a:p>
          <a:p>
            <a:pPr marL="731520">
              <a:lnSpc>
                <a:spcPct val="110000"/>
              </a:lnSpc>
              <a:spcBef>
                <a:spcPts val="300"/>
              </a:spcBef>
              <a:spcAft>
                <a:spcPts val="300"/>
              </a:spcAft>
              <a:buFont typeface="+mj-lt"/>
              <a:buAutoNum type="alphaLcParenR"/>
            </a:pPr>
            <a:r>
              <a:rPr lang="en-US" sz="2000" dirty="0">
                <a:latin typeface="Arial" panose="020B0604020202020204" pitchFamily="34" charset="0"/>
                <a:cs typeface="Arial" panose="020B0604020202020204" pitchFamily="34" charset="0"/>
              </a:rPr>
              <a:t> None of the State programs determined to be major, in the previous two years, had an audit finding that 1) was identified as a material weakness, 2) had a modified opinion, </a:t>
            </a:r>
            <a:r>
              <a:rPr lang="en-US" sz="2000" b="1" dirty="0">
                <a:latin typeface="Arial" panose="020B0604020202020204" pitchFamily="34" charset="0"/>
                <a:cs typeface="Arial" panose="020B0604020202020204" pitchFamily="34" charset="0"/>
              </a:rPr>
              <a:t>OR</a:t>
            </a:r>
            <a:r>
              <a:rPr lang="en-US" sz="2000" dirty="0">
                <a:latin typeface="Arial" panose="020B0604020202020204" pitchFamily="34" charset="0"/>
                <a:cs typeface="Arial" panose="020B0604020202020204" pitchFamily="34" charset="0"/>
              </a:rPr>
              <a:t> 3) had known or likely questioned costs that exceeded five percent (.05) of total award expended for the major program. </a:t>
            </a:r>
          </a:p>
          <a:p>
            <a:pPr marL="0" indent="0">
              <a:lnSpc>
                <a:spcPct val="110000"/>
              </a:lnSpc>
              <a:spcBef>
                <a:spcPts val="300"/>
              </a:spcBef>
              <a:spcAft>
                <a:spcPts val="300"/>
              </a:spcAft>
              <a:buNone/>
            </a:pPr>
            <a:r>
              <a:rPr lang="en-US" sz="2200" dirty="0">
                <a:solidFill>
                  <a:srgbClr val="003D73"/>
                </a:solidFill>
                <a:latin typeface="Arial" panose="020B0604020202020204" pitchFamily="34" charset="0"/>
                <a:cs typeface="Arial" panose="020B0604020202020204" pitchFamily="34" charset="0"/>
              </a:rPr>
              <a:t>IMPORTANT:  Please Identify on the SFQC as Low-Risk State Auditee, if applicable.</a:t>
            </a:r>
          </a:p>
        </p:txBody>
      </p:sp>
    </p:spTree>
    <p:extLst>
      <p:ext uri="{BB962C8B-B14F-4D97-AF65-F5344CB8AC3E}">
        <p14:creationId xmlns:p14="http://schemas.microsoft.com/office/powerpoint/2010/main" val="2093344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749B1D48414246AA735B60F522209D" ma:contentTypeVersion="9" ma:contentTypeDescription="Create a new document." ma:contentTypeScope="" ma:versionID="41e411bcb892c173a6bf82363949cf3b">
  <xsd:schema xmlns:xsd="http://www.w3.org/2001/XMLSchema" xmlns:xs="http://www.w3.org/2001/XMLSchema" xmlns:p="http://schemas.microsoft.com/office/2006/metadata/properties" xmlns:ns2="d039593b-b3c6-4c10-8732-8aac6422e621" xmlns:ns3="53b27bb2-5cdf-4d5d-a8a9-08b1d48a6f4c" targetNamespace="http://schemas.microsoft.com/office/2006/metadata/properties" ma:root="true" ma:fieldsID="a0b0d398c162cf4084a55c5300ed1bc9" ns2:_="" ns3:_="">
    <xsd:import namespace="d039593b-b3c6-4c10-8732-8aac6422e621"/>
    <xsd:import namespace="53b27bb2-5cdf-4d5d-a8a9-08b1d48a6f4c"/>
    <xsd:element name="properties">
      <xsd:complexType>
        <xsd:sequence>
          <xsd:element name="documentManagement">
            <xsd:complexType>
              <xsd:all>
                <xsd:element ref="ns2:Division" minOccurs="0"/>
                <xsd:element ref="ns3:DescriptionOfUse" minOccurs="0"/>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9593b-b3c6-4c10-8732-8aac6422e621" elementFormDefault="qualified">
    <xsd:import namespace="http://schemas.microsoft.com/office/2006/documentManagement/types"/>
    <xsd:import namespace="http://schemas.microsoft.com/office/infopath/2007/PartnerControls"/>
    <xsd:element name="Division" ma:index="4" nillable="true" ma:displayName="Division" ma:internalName="Division" ma:readOnly="false">
      <xsd:simpleType>
        <xsd:restriction base="dms:Text"/>
      </xsd:simpleType>
    </xsd:element>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3b27bb2-5cdf-4d5d-a8a9-08b1d48a6f4c" elementFormDefault="qualified">
    <xsd:import namespace="http://schemas.microsoft.com/office/2006/documentManagement/types"/>
    <xsd:import namespace="http://schemas.microsoft.com/office/infopath/2007/PartnerControls"/>
    <xsd:element name="DescriptionOfUse" ma:index="5" nillable="true" ma:displayName="Description of Use" ma:internalName="Description_x0020_of_x0020_Use0" ma:readOnly="false">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vision xmlns="d039593b-b3c6-4c10-8732-8aac6422e621" xsi:nil="true"/>
    <DescriptionOfUse xmlns="53b27bb2-5cdf-4d5d-a8a9-08b1d48a6f4c" xsi:nil="true"/>
    <_dlc_DocId xmlns="d039593b-b3c6-4c10-8732-8aac6422e621">SZA3YSNECVJS-1827996637-12</_dlc_DocId>
    <_dlc_DocIdUrl xmlns="d039593b-b3c6-4c10-8732-8aac6422e621">
      <Url>https://nctreasurer365.sharepoint.com/sites/Compass/comm/CommunicationsTools/_layouts/15/DocIdRedir.aspx?ID=SZA3YSNECVJS-1827996637-12</Url>
      <Description>SZA3YSNECVJS-1827996637-12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1AC8728-34F4-4DB1-A152-94965891A827}">
  <ds:schemaRefs>
    <ds:schemaRef ds:uri="http://schemas.microsoft.com/sharepoint/v3/contenttype/forms"/>
  </ds:schemaRefs>
</ds:datastoreItem>
</file>

<file path=customXml/itemProps2.xml><?xml version="1.0" encoding="utf-8"?>
<ds:datastoreItem xmlns:ds="http://schemas.openxmlformats.org/officeDocument/2006/customXml" ds:itemID="{59E2039C-72BE-46FA-ACB9-67309C34D2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39593b-b3c6-4c10-8732-8aac6422e621"/>
    <ds:schemaRef ds:uri="53b27bb2-5cdf-4d5d-a8a9-08b1d48a6f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F03708-149D-43A4-9D3A-121F06E2FD63}">
  <ds:schemaRefs>
    <ds:schemaRef ds:uri="d039593b-b3c6-4c10-8732-8aac6422e621"/>
    <ds:schemaRef ds:uri="http://purl.org/dc/terms/"/>
    <ds:schemaRef ds:uri="http://purl.org/dc/elements/1.1/"/>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infopath/2007/PartnerControls"/>
    <ds:schemaRef ds:uri="53b27bb2-5cdf-4d5d-a8a9-08b1d48a6f4c"/>
    <ds:schemaRef ds:uri="http://schemas.microsoft.com/office/2006/metadata/properties"/>
  </ds:schemaRefs>
</ds:datastoreItem>
</file>

<file path=customXml/itemProps4.xml><?xml version="1.0" encoding="utf-8"?>
<ds:datastoreItem xmlns:ds="http://schemas.openxmlformats.org/officeDocument/2006/customXml" ds:itemID="{939ABC9A-2C3F-4D6D-847A-CACCDE07674C}">
  <ds:schemaRefs>
    <ds:schemaRef ds:uri="http://schemas.microsoft.com/sharepoint/events"/>
  </ds:schemaRefs>
</ds:datastoreItem>
</file>

<file path=docMetadata/LabelInfo.xml><?xml version="1.0" encoding="utf-8"?>
<clbl:labelList xmlns:clbl="http://schemas.microsoft.com/office/2020/mipLabelMetadata">
  <clbl:label id="{033fc54b-e5a3-4ebc-8425-8e88f827fc4f}" enabled="0" method="" siteId="{033fc54b-e5a3-4ebc-8425-8e88f827fc4f}" removed="1"/>
</clbl:labelList>
</file>

<file path=docProps/app.xml><?xml version="1.0" encoding="utf-8"?>
<Properties xmlns="http://schemas.openxmlformats.org/officeDocument/2006/extended-properties" xmlns:vt="http://schemas.openxmlformats.org/officeDocument/2006/docPropsVTypes">
  <TotalTime>12828</TotalTime>
  <Words>6895</Words>
  <Application>Microsoft Office PowerPoint</Application>
  <PresentationFormat>Widescreen</PresentationFormat>
  <Paragraphs>494</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Aptos</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Uniform Guidance (UG) Sections that Apply to State Single Audit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NC Department of State Treasurer Compliance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Parker</dc:creator>
  <cp:lastModifiedBy>James Burke</cp:lastModifiedBy>
  <cp:revision>69</cp:revision>
  <cp:lastPrinted>2026-05-04T20:35:44Z</cp:lastPrinted>
  <dcterms:created xsi:type="dcterms:W3CDTF">2024-09-30T14:06:28Z</dcterms:created>
  <dcterms:modified xsi:type="dcterms:W3CDTF">2026-05-13T11:23:15Z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0x010100B6749B1D48414246AA735B60F522209D</vt:lpwstr>
  </property>
  <property fmtid="{D5CDD505-2E9C-101B-9397-08002B2CF9AE}" pid="3" name="_dlc_DocIdItemGuid">
    <vt:lpwstr>a6195ad5-a38b-486c-b78d-7e86f19c76d8</vt:lpwstr>
  </property>
</Properties>
</file>