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58" r:id="rId4"/>
    <p:sldId id="259" r:id="rId5"/>
    <p:sldId id="260" r:id="rId6"/>
    <p:sldId id="257" r:id="rId7"/>
    <p:sldId id="262" r:id="rId8"/>
    <p:sldId id="263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65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6649E9-5BAF-5A73-96EE-8703C962D173}" name="Andrea R Poole" initials="ARP" userId="S::arpoole@northcarolina.edu::c2bcabb8-8f49-4b9a-9f40-7172fea01c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524"/>
    <a:srgbClr val="BC1F52"/>
    <a:srgbClr val="353F43"/>
    <a:srgbClr val="0F4876"/>
    <a:srgbClr val="F0F3F5"/>
    <a:srgbClr val="B8DAF6"/>
    <a:srgbClr val="4B95D9"/>
    <a:srgbClr val="F2B0C6"/>
    <a:srgbClr val="115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60DD1-B04B-46D0-9FA3-003663310123}" v="3" dt="2025-10-01T14:54:08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6" autoAdjust="0"/>
    <p:restoredTop sz="94673"/>
  </p:normalViewPr>
  <p:slideViewPr>
    <p:cSldViewPr snapToGrid="0" showGuides="1">
      <p:cViewPr varScale="1">
        <p:scale>
          <a:sx n="105" d="100"/>
          <a:sy n="105" d="100"/>
        </p:scale>
        <p:origin x="480" y="90"/>
      </p:cViewPr>
      <p:guideLst>
        <p:guide orient="horz" pos="4128"/>
        <p:guide pos="65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M Halley" userId="e84d144e-9365-44ec-b514-a823852fec99" providerId="ADAL" clId="{2BFCF505-AD00-475D-8A39-D6A2363F6B29}"/>
    <pc:docChg chg="modSld">
      <pc:chgData name="Nancy M Halley" userId="e84d144e-9365-44ec-b514-a823852fec99" providerId="ADAL" clId="{2BFCF505-AD00-475D-8A39-D6A2363F6B29}" dt="2025-10-01T14:54:14.904" v="5" actId="18131"/>
      <pc:docMkLst>
        <pc:docMk/>
      </pc:docMkLst>
      <pc:sldChg chg="modSp mod">
        <pc:chgData name="Nancy M Halley" userId="e84d144e-9365-44ec-b514-a823852fec99" providerId="ADAL" clId="{2BFCF505-AD00-475D-8A39-D6A2363F6B29}" dt="2025-10-01T14:54:14.904" v="5" actId="18131"/>
        <pc:sldMkLst>
          <pc:docMk/>
          <pc:sldMk cId="133613556" sldId="257"/>
        </pc:sldMkLst>
        <pc:picChg chg="mod modCrop">
          <ac:chgData name="Nancy M Halley" userId="e84d144e-9365-44ec-b514-a823852fec99" providerId="ADAL" clId="{2BFCF505-AD00-475D-8A39-D6A2363F6B29}" dt="2025-10-01T14:54:14.904" v="5" actId="18131"/>
          <ac:picMkLst>
            <pc:docMk/>
            <pc:sldMk cId="133613556" sldId="257"/>
            <ac:picMk id="13" creationId="{A8B1DC4D-E38B-1393-07D8-F60F5955DE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D8864-D09F-8D40-A23F-8FF4C90185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E979E-3CA1-F14A-AEFF-475C72139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0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debt accrued at current institution for NCCCS and UNC System transfer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979E-3CA1-F14A-AEFF-475C72139B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9FA6-CD8B-96A7-635F-F24E511FD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D2C67-31A2-73EB-74B7-CD186EC5E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5726-9E16-1834-D0D8-34D902E7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C549-F8D4-F958-8728-09C0D215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0E7D-3A8C-E8ED-ABF1-455D3E48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86C7-D242-7F11-5FE2-AA8B255E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A4196-7EF1-E6CE-227E-07182A54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0F525-1281-BC2B-2F71-B2CF6285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C25D7-5E8E-50E3-143E-18204748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8C8B0-8BDF-F817-EEE5-6BB32B1E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D0413-6569-1510-F533-122781946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98F6A-5C2C-FAF2-9607-339B567F0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4A504-56E6-876F-D72F-CEFA274B8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298FF-EB4E-E6EB-75DB-48EBD716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3122-B0DC-E6F1-519D-2BE1C256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0FC2-1F66-569C-644D-916429CA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59767-59DA-91EF-80CA-43E6E8845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84C06-8860-95B1-22B8-6A0F2F2B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48942-A64B-9105-2681-56D12191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79CA3-2087-A61E-DAD0-EDAEB8F6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80D3-0923-DF72-8865-233CDC3E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1FFC9-6D1F-7AA3-B995-0F1CCBE63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F68E-F691-6990-B58F-727B810A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FA82C-CF37-1DF0-0224-B94D9A59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A1CC9-54A8-36F5-4B3A-80126EB9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C541-8F2D-604E-C145-9D038F60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BC4B-1D2E-F2D7-A69C-361900E34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6DC46-CBD5-81BA-E9CF-D24F16D23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8EFAC-7E3E-D5CA-9269-76585084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32236-4440-035F-E068-05F58BB33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DD743-FCAC-4685-51B9-6BA01862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62D98-7B71-AE94-FB7E-14FB895D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AF9FE-E01D-317E-E5F1-F14DE2174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1D9A0-7C06-3432-8C28-DB83107E1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DAECD-A851-C296-8A8D-EAE3FF973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67AE6-A532-0079-6CB7-2332B1371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179509-A39A-9D87-4A7F-F7DEF4F9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956EC-50E2-C997-563C-220F760C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C0D2-4B7B-E72C-ECF7-A3E95444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DC1B-9EA8-BCA1-08FD-3B012202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A3F43-4CDC-B01A-091F-FE180382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A7ED-FF32-6B92-B94C-705E16FF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595E6-1074-7717-C8EF-FB26BF7C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771DED-4C3A-5A9B-D1A6-733D66C0B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DA10F-CDD8-56F0-9E51-EF672432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268D4-EEFD-E93F-66BF-2927A86A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7BA0-E390-110C-92F5-D005D69C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012CB-1738-0239-87D6-58507BB37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F8EFA-AA50-D628-785A-1F15C7437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AFBEC-9AE0-6D89-79BF-00EBB9FF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62556-16E7-564A-3A5A-DACF83B0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64433-E1CF-0DE7-D527-455D05FE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B700-CCD0-D4B3-E58E-DFC9DBAC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8D2B9-94D3-EE9E-1AA8-466ED4409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5FD5A-19A1-CB72-7737-D1D4C2750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D09CB-4C0B-34EF-CD68-742DA05B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56754-A050-2034-2ED9-D78C5A5D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DD22D-DF44-523D-9520-3ABE4E81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B3C42-6725-F897-2917-83DAACDD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F6C88-61C7-FDD6-D314-44B7A8886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DBCF8-5F0F-71C3-4CFE-DFC2C6425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B26B61-DCEC-46A6-BF0F-462906902AA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CDED1-E720-5212-443D-1278EF739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B3E22-180F-ED51-396F-59B20C845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19C1EA-B138-488E-8504-40D84A04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svg"/><Relationship Id="rId4" Type="http://schemas.openxmlformats.org/officeDocument/2006/relationships/image" Target="../media/image23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58E258-A315-715C-78DF-E18A29E1FB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 b="8510"/>
          <a:stretch/>
        </p:blipFill>
        <p:spPr>
          <a:xfrm>
            <a:off x="0" y="64838"/>
            <a:ext cx="12192000" cy="67283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60D060-9C84-8FCA-6B6E-0402DDBB4419}"/>
              </a:ext>
            </a:extLst>
          </p:cNvPr>
          <p:cNvSpPr/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4D88AF9-A99C-3446-DBCF-C566BB234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2169666" y="1259797"/>
            <a:ext cx="7852668" cy="1124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B0F35-FB45-D2EC-86EA-6FDB68E11B7C}"/>
              </a:ext>
            </a:extLst>
          </p:cNvPr>
          <p:cNvSpPr txBox="1"/>
          <p:nvPr/>
        </p:nvSpPr>
        <p:spPr>
          <a:xfrm>
            <a:off x="928255" y="3987994"/>
            <a:ext cx="1033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F48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BOARDS OF TRUSTEES</a:t>
            </a:r>
            <a:endParaRPr lang="en-US" sz="5400" dirty="0">
              <a:solidFill>
                <a:srgbClr val="0F487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5ADC1-DAE8-8F58-F203-71A2433441C3}"/>
              </a:ext>
            </a:extLst>
          </p:cNvPr>
          <p:cNvSpPr txBox="1"/>
          <p:nvPr/>
        </p:nvSpPr>
        <p:spPr>
          <a:xfrm>
            <a:off x="928255" y="2562863"/>
            <a:ext cx="1033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F48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</a:t>
            </a:r>
            <a:endParaRPr lang="en-US" sz="16600" dirty="0">
              <a:solidFill>
                <a:srgbClr val="0F487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6DE8-A424-0850-E09F-D67E7B2B3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9173B1D-D4DB-964C-F53A-6AC4DA52DDC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7" y="16715"/>
            <a:ext cx="3090857" cy="6900816"/>
            <a:chOff x="-18473" y="-9422"/>
            <a:chExt cx="3139424" cy="7009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5E4A26-3502-097D-F6D3-C2EBF8009D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0" b="7830"/>
            <a:stretch/>
          </p:blipFill>
          <p:spPr>
            <a:xfrm>
              <a:off x="-18473" y="1746238"/>
              <a:ext cx="3139424" cy="17659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FCDB64-C538-86D1-7B60-D74305C02E3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5" b="9205"/>
            <a:stretch/>
          </p:blipFill>
          <p:spPr>
            <a:xfrm>
              <a:off x="-18473" y="-9422"/>
              <a:ext cx="3139424" cy="17659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397D8D-38DA-3912-1995-DBAC473E45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4" t="1762" r="4337" b="18094"/>
            <a:stretch>
              <a:fillRect/>
            </a:stretch>
          </p:blipFill>
          <p:spPr>
            <a:xfrm>
              <a:off x="55993" y="3478242"/>
              <a:ext cx="3059538" cy="17659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3F7C90-EE23-78FB-941F-9BCEC4E17A7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0" b="7830"/>
            <a:stretch/>
          </p:blipFill>
          <p:spPr>
            <a:xfrm>
              <a:off x="-18473" y="5233902"/>
              <a:ext cx="3139422" cy="17659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3C24D-269D-7636-00F6-DAC064CA1E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648E0AD8-EDDB-1A26-8E30-D216CD333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5002364" y="501366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44C2C-96BC-A825-05F8-AE33AFF2FE0B}"/>
              </a:ext>
            </a:extLst>
          </p:cNvPr>
          <p:cNvSpPr txBox="1"/>
          <p:nvPr/>
        </p:nvSpPr>
        <p:spPr>
          <a:xfrm>
            <a:off x="3086098" y="1473278"/>
            <a:ext cx="892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Performance Metrics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1B1C39-72B3-3A9C-8366-E1749BD52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884758"/>
              </p:ext>
            </p:extLst>
          </p:nvPr>
        </p:nvGraphicFramePr>
        <p:xfrm>
          <a:off x="6720840" y="2257781"/>
          <a:ext cx="34861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26,451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28,352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3E35E2B7-8282-8089-9005-4D4DCE3EB404}"/>
              </a:ext>
            </a:extLst>
          </p:cNvPr>
          <p:cNvSpPr/>
          <p:nvPr/>
        </p:nvSpPr>
        <p:spPr>
          <a:xfrm rot="10800000">
            <a:off x="10396149" y="2314931"/>
            <a:ext cx="745396" cy="818194"/>
          </a:xfrm>
          <a:prstGeom prst="down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A80615-8D2F-824D-1F98-7FEACE8337F4}"/>
              </a:ext>
            </a:extLst>
          </p:cNvPr>
          <p:cNvSpPr/>
          <p:nvPr/>
        </p:nvSpPr>
        <p:spPr>
          <a:xfrm>
            <a:off x="3822192" y="2384863"/>
            <a:ext cx="2898648" cy="1222034"/>
          </a:xfrm>
          <a:custGeom>
            <a:avLst/>
            <a:gdLst>
              <a:gd name="connsiteX0" fmla="*/ 0 w 1720898"/>
              <a:gd name="connsiteY0" fmla="*/ 0 h 1075561"/>
              <a:gd name="connsiteX1" fmla="*/ 1720898 w 1720898"/>
              <a:gd name="connsiteY1" fmla="*/ 0 h 1075561"/>
              <a:gd name="connsiteX2" fmla="*/ 1720898 w 1720898"/>
              <a:gd name="connsiteY2" fmla="*/ 1075561 h 1075561"/>
              <a:gd name="connsiteX3" fmla="*/ 0 w 1720898"/>
              <a:gd name="connsiteY3" fmla="*/ 1075561 h 1075561"/>
              <a:gd name="connsiteX4" fmla="*/ 0 w 1720898"/>
              <a:gd name="connsiteY4" fmla="*/ 0 h 107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898" h="1075561">
                <a:moveTo>
                  <a:pt x="0" y="0"/>
                </a:moveTo>
                <a:lnTo>
                  <a:pt x="1720898" y="0"/>
                </a:lnTo>
                <a:lnTo>
                  <a:pt x="1720898" y="1075561"/>
                </a:lnTo>
                <a:lnTo>
                  <a:pt x="0" y="1075561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800100">
              <a:lnSpc>
                <a:spcPts val="3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F48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 sciences/ STEM degrees    and certificates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5FE67F-AE98-3B5E-9936-6A3BF90EA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868394"/>
              </p:ext>
            </p:extLst>
          </p:nvPr>
        </p:nvGraphicFramePr>
        <p:xfrm>
          <a:off x="6720840" y="3784615"/>
          <a:ext cx="34861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4,618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6,127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AEDF4218-4CAB-81AE-E6F1-E960A26B6C40}"/>
              </a:ext>
            </a:extLst>
          </p:cNvPr>
          <p:cNvSpPr/>
          <p:nvPr/>
        </p:nvSpPr>
        <p:spPr>
          <a:xfrm rot="10800000">
            <a:off x="10396149" y="3822715"/>
            <a:ext cx="745396" cy="818194"/>
          </a:xfrm>
          <a:prstGeom prst="down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0CEB0F2-C1CD-51D7-5C7D-D448A76F44D8}"/>
              </a:ext>
            </a:extLst>
          </p:cNvPr>
          <p:cNvSpPr/>
          <p:nvPr/>
        </p:nvSpPr>
        <p:spPr>
          <a:xfrm>
            <a:off x="3822192" y="3911697"/>
            <a:ext cx="2650998" cy="944880"/>
          </a:xfrm>
          <a:custGeom>
            <a:avLst/>
            <a:gdLst>
              <a:gd name="connsiteX0" fmla="*/ 0 w 1720898"/>
              <a:gd name="connsiteY0" fmla="*/ 0 h 1075561"/>
              <a:gd name="connsiteX1" fmla="*/ 1720898 w 1720898"/>
              <a:gd name="connsiteY1" fmla="*/ 0 h 1075561"/>
              <a:gd name="connsiteX2" fmla="*/ 1720898 w 1720898"/>
              <a:gd name="connsiteY2" fmla="*/ 1075561 h 1075561"/>
              <a:gd name="connsiteX3" fmla="*/ 0 w 1720898"/>
              <a:gd name="connsiteY3" fmla="*/ 1075561 h 1075561"/>
              <a:gd name="connsiteX4" fmla="*/ 0 w 1720898"/>
              <a:gd name="connsiteY4" fmla="*/ 0 h 107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898" h="1075561">
                <a:moveTo>
                  <a:pt x="0" y="0"/>
                </a:moveTo>
                <a:lnTo>
                  <a:pt x="1720898" y="0"/>
                </a:lnTo>
                <a:lnTo>
                  <a:pt x="1720898" y="1075561"/>
                </a:lnTo>
                <a:lnTo>
                  <a:pt x="0" y="1075561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800100">
              <a:lnSpc>
                <a:spcPts val="3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0F48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Graduates who go on to work in NC public schools</a:t>
            </a:r>
            <a:endParaRPr lang="en-US" sz="2800" b="1" kern="1200" dirty="0">
              <a:solidFill>
                <a:srgbClr val="0F487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EE272C8-9D7B-54EB-E6FE-837963B92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843075"/>
              </p:ext>
            </p:extLst>
          </p:nvPr>
        </p:nvGraphicFramePr>
        <p:xfrm>
          <a:off x="6720078" y="5243962"/>
          <a:ext cx="34861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20,455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22,197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20" name="Arrow: Down 19">
            <a:extLst>
              <a:ext uri="{FF2B5EF4-FFF2-40B4-BE49-F238E27FC236}">
                <a16:creationId xmlns:a16="http://schemas.microsoft.com/office/drawing/2014/main" id="{0084EBBF-4EC6-AC8F-C272-5C5428FD7653}"/>
              </a:ext>
            </a:extLst>
          </p:cNvPr>
          <p:cNvSpPr/>
          <p:nvPr/>
        </p:nvSpPr>
        <p:spPr>
          <a:xfrm rot="10800000">
            <a:off x="10395387" y="5282062"/>
            <a:ext cx="745396" cy="818194"/>
          </a:xfrm>
          <a:prstGeom prst="down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F08D8EE-62CE-35FB-335F-DFD66921338C}"/>
              </a:ext>
            </a:extLst>
          </p:cNvPr>
          <p:cNvSpPr/>
          <p:nvPr/>
        </p:nvSpPr>
        <p:spPr>
          <a:xfrm>
            <a:off x="3822192" y="5371044"/>
            <a:ext cx="2898648" cy="944880"/>
          </a:xfrm>
          <a:custGeom>
            <a:avLst/>
            <a:gdLst>
              <a:gd name="connsiteX0" fmla="*/ 0 w 1720898"/>
              <a:gd name="connsiteY0" fmla="*/ 0 h 1075561"/>
              <a:gd name="connsiteX1" fmla="*/ 1720898 w 1720898"/>
              <a:gd name="connsiteY1" fmla="*/ 0 h 1075561"/>
              <a:gd name="connsiteX2" fmla="*/ 1720898 w 1720898"/>
              <a:gd name="connsiteY2" fmla="*/ 1075561 h 1075561"/>
              <a:gd name="connsiteX3" fmla="*/ 0 w 1720898"/>
              <a:gd name="connsiteY3" fmla="*/ 1075561 h 1075561"/>
              <a:gd name="connsiteX4" fmla="*/ 0 w 1720898"/>
              <a:gd name="connsiteY4" fmla="*/ 0 h 107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898" h="1075561">
                <a:moveTo>
                  <a:pt x="0" y="0"/>
                </a:moveTo>
                <a:lnTo>
                  <a:pt x="1720898" y="0"/>
                </a:lnTo>
                <a:lnTo>
                  <a:pt x="1720898" y="1075561"/>
                </a:lnTo>
                <a:lnTo>
                  <a:pt x="0" y="1075561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800100">
              <a:lnSpc>
                <a:spcPts val="3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0F48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Military  </a:t>
            </a:r>
            <a:r>
              <a:rPr lang="en-US" sz="2800" b="1" kern="1200" dirty="0">
                <a:solidFill>
                  <a:srgbClr val="0F48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enrollment</a:t>
            </a:r>
          </a:p>
        </p:txBody>
      </p:sp>
    </p:spTree>
    <p:extLst>
      <p:ext uri="{BB962C8B-B14F-4D97-AF65-F5344CB8AC3E}">
        <p14:creationId xmlns:p14="http://schemas.microsoft.com/office/powerpoint/2010/main" val="10303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4" grpId="0" animBg="1"/>
      <p:bldP spid="9" grpId="0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0275-D78D-AFE8-DB42-30F8C8268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2D1262-E897-3A4F-02D6-C3CB6EC567C2}"/>
              </a:ext>
            </a:extLst>
          </p:cNvPr>
          <p:cNvSpPr/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23EB9A4-20D7-EC19-2149-16313FAA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3438141" y="320851"/>
            <a:ext cx="5334006" cy="763984"/>
          </a:xfrm>
          <a:prstGeom prst="rect">
            <a:avLst/>
          </a:prstGeom>
        </p:spPr>
      </p:pic>
      <p:pic>
        <p:nvPicPr>
          <p:cNvPr id="7" name="Picture 6" descr="A map of the state of north carolina&#10;&#10;AI-generated content may be incorrect.">
            <a:extLst>
              <a:ext uri="{FF2B5EF4-FFF2-40B4-BE49-F238E27FC236}">
                <a16:creationId xmlns:a16="http://schemas.microsoft.com/office/drawing/2014/main" id="{6CFBB011-EAFB-E49C-7BAA-E9E9EB5CC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2" y="1084835"/>
            <a:ext cx="10209276" cy="51222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BCBBF8-AF3A-C72A-6493-6F68B1EE6157}"/>
              </a:ext>
            </a:extLst>
          </p:cNvPr>
          <p:cNvGrpSpPr/>
          <p:nvPr/>
        </p:nvGrpSpPr>
        <p:grpSpPr>
          <a:xfrm>
            <a:off x="-147782" y="5328953"/>
            <a:ext cx="5108402" cy="1227571"/>
            <a:chOff x="-147782" y="5301245"/>
            <a:chExt cx="5108402" cy="12275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45034-9663-0C3B-D882-0C9F9A57A4AC}"/>
                </a:ext>
              </a:extLst>
            </p:cNvPr>
            <p:cNvSpPr/>
            <p:nvPr/>
          </p:nvSpPr>
          <p:spPr>
            <a:xfrm>
              <a:off x="-147782" y="5301245"/>
              <a:ext cx="5099258" cy="1227571"/>
            </a:xfrm>
            <a:prstGeom prst="rect">
              <a:avLst/>
            </a:prstGeom>
            <a:solidFill>
              <a:srgbClr val="F0F3F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DF1C96-FCE9-2C04-48F1-66DC00CA225D}"/>
                </a:ext>
              </a:extLst>
            </p:cNvPr>
            <p:cNvSpPr txBox="1"/>
            <p:nvPr/>
          </p:nvSpPr>
          <p:spPr>
            <a:xfrm>
              <a:off x="603504" y="5384001"/>
              <a:ext cx="2258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BC1F5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256,438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193334-0D0F-9DDB-E185-30AE089C578A}"/>
                </a:ext>
              </a:extLst>
            </p:cNvPr>
            <p:cNvSpPr txBox="1"/>
            <p:nvPr/>
          </p:nvSpPr>
          <p:spPr>
            <a:xfrm>
              <a:off x="658368" y="6125117"/>
              <a:ext cx="2167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STUDENTS ENROLLED</a:t>
              </a:r>
              <a:endParaRPr lang="en-US" sz="4000" b="1" dirty="0">
                <a:solidFill>
                  <a:srgbClr val="353F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E51128-33DF-045A-D573-02E5090AF850}"/>
                </a:ext>
              </a:extLst>
            </p:cNvPr>
            <p:cNvSpPr txBox="1"/>
            <p:nvPr/>
          </p:nvSpPr>
          <p:spPr>
            <a:xfrm>
              <a:off x="2692908" y="5384001"/>
              <a:ext cx="2258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BC1F5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B28C07-5E7F-FB33-5D29-B86D0AA73073}"/>
                </a:ext>
              </a:extLst>
            </p:cNvPr>
            <p:cNvSpPr txBox="1"/>
            <p:nvPr/>
          </p:nvSpPr>
          <p:spPr>
            <a:xfrm>
              <a:off x="2702052" y="6125117"/>
              <a:ext cx="2258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INSTITUTIONS</a:t>
              </a:r>
              <a:endParaRPr lang="en-US" sz="4000" b="1" dirty="0">
                <a:solidFill>
                  <a:srgbClr val="353F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9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5C28-BA1D-D1CB-E60B-95D10411D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0C7173-F334-CB9F-B909-5176BEA24891}"/>
              </a:ext>
            </a:extLst>
          </p:cNvPr>
          <p:cNvSpPr/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15A9752-BA88-532A-FC4C-15CFC7935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3438141" y="540307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FD35A3-68C9-9491-B714-57941095C5B2}"/>
              </a:ext>
            </a:extLst>
          </p:cNvPr>
          <p:cNvSpPr txBox="1"/>
          <p:nvPr/>
        </p:nvSpPr>
        <p:spPr>
          <a:xfrm>
            <a:off x="928255" y="1701878"/>
            <a:ext cx="1033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Boards of Trustees Responsibilities 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D9FCF9-EDFC-E960-B3DF-692E4AEE174E}"/>
              </a:ext>
            </a:extLst>
          </p:cNvPr>
          <p:cNvGrpSpPr/>
          <p:nvPr/>
        </p:nvGrpSpPr>
        <p:grpSpPr>
          <a:xfrm>
            <a:off x="919784" y="3029295"/>
            <a:ext cx="2020824" cy="2414142"/>
            <a:chOff x="919784" y="3029295"/>
            <a:chExt cx="2020824" cy="2414142"/>
          </a:xfrm>
        </p:grpSpPr>
        <p:sp>
          <p:nvSpPr>
            <p:cNvPr id="10" name="Rectangle 9" descr="Money">
              <a:extLst>
                <a:ext uri="{FF2B5EF4-FFF2-40B4-BE49-F238E27FC236}">
                  <a16:creationId xmlns:a16="http://schemas.microsoft.com/office/drawing/2014/main" id="{0492D94C-ADEC-8E96-404B-62AEC463B156}"/>
                </a:ext>
              </a:extLst>
            </p:cNvPr>
            <p:cNvSpPr/>
            <p:nvPr/>
          </p:nvSpPr>
          <p:spPr>
            <a:xfrm>
              <a:off x="1415561" y="3029295"/>
              <a:ext cx="1067078" cy="1067078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8B6840-55EB-0C13-B810-347FBD7196B5}"/>
                </a:ext>
              </a:extLst>
            </p:cNvPr>
            <p:cNvSpPr/>
            <p:nvPr/>
          </p:nvSpPr>
          <p:spPr>
            <a:xfrm>
              <a:off x="919784" y="4367876"/>
              <a:ext cx="2020824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Tuition and fees requests; all-funds budget; capital projects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F71BF7-0711-940D-C2BA-E7FE20E32B7F}"/>
              </a:ext>
            </a:extLst>
          </p:cNvPr>
          <p:cNvGrpSpPr/>
          <p:nvPr/>
        </p:nvGrpSpPr>
        <p:grpSpPr>
          <a:xfrm>
            <a:off x="3140243" y="3057959"/>
            <a:ext cx="2020824" cy="2389262"/>
            <a:chOff x="3140243" y="3057959"/>
            <a:chExt cx="2020824" cy="2389262"/>
          </a:xfrm>
        </p:grpSpPr>
        <p:sp>
          <p:nvSpPr>
            <p:cNvPr id="18" name="Rectangle 17" descr="Check List">
              <a:extLst>
                <a:ext uri="{FF2B5EF4-FFF2-40B4-BE49-F238E27FC236}">
                  <a16:creationId xmlns:a16="http://schemas.microsoft.com/office/drawing/2014/main" id="{BD405640-23FA-6C30-E23E-DD495514BC20}"/>
                </a:ext>
              </a:extLst>
            </p:cNvPr>
            <p:cNvSpPr/>
            <p:nvPr/>
          </p:nvSpPr>
          <p:spPr>
            <a:xfrm>
              <a:off x="3654308" y="3057959"/>
              <a:ext cx="956118" cy="956118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27706A-D824-5D56-325A-B85FB4827E9C}"/>
                </a:ext>
              </a:extLst>
            </p:cNvPr>
            <p:cNvSpPr/>
            <p:nvPr/>
          </p:nvSpPr>
          <p:spPr>
            <a:xfrm>
              <a:off x="3140243" y="4371660"/>
              <a:ext cx="2020824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Institutional risk management / compliance monitoring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06A27D-1C46-BBEC-941A-FECB810F3C81}"/>
              </a:ext>
            </a:extLst>
          </p:cNvPr>
          <p:cNvGrpSpPr/>
          <p:nvPr/>
        </p:nvGrpSpPr>
        <p:grpSpPr>
          <a:xfrm>
            <a:off x="5318667" y="3020151"/>
            <a:ext cx="2022056" cy="2423604"/>
            <a:chOff x="5318667" y="3020151"/>
            <a:chExt cx="2022056" cy="2423604"/>
          </a:xfrm>
        </p:grpSpPr>
        <p:sp>
          <p:nvSpPr>
            <p:cNvPr id="20" name="Rectangle 19" descr="Playbook">
              <a:extLst>
                <a:ext uri="{FF2B5EF4-FFF2-40B4-BE49-F238E27FC236}">
                  <a16:creationId xmlns:a16="http://schemas.microsoft.com/office/drawing/2014/main" id="{F2AE6ED0-CE6D-79A4-E5B7-09DD03A4F5E6}"/>
                </a:ext>
              </a:extLst>
            </p:cNvPr>
            <p:cNvSpPr/>
            <p:nvPr/>
          </p:nvSpPr>
          <p:spPr>
            <a:xfrm>
              <a:off x="5791914" y="3020151"/>
              <a:ext cx="1067078" cy="1067078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451A59A-5437-F375-CCDA-DF955B193DB5}"/>
                </a:ext>
              </a:extLst>
            </p:cNvPr>
            <p:cNvSpPr/>
            <p:nvPr/>
          </p:nvSpPr>
          <p:spPr>
            <a:xfrm>
              <a:off x="5318667" y="4368194"/>
              <a:ext cx="2022056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planning 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&amp;</a:t>
              </a: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implementation</a:t>
              </a:r>
            </a:p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i="1" dirty="0">
                  <a:solidFill>
                    <a:srgbClr val="BC1F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(The mission)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928FD6-1DAB-13A4-DBAF-06BF14D9E86D}"/>
              </a:ext>
            </a:extLst>
          </p:cNvPr>
          <p:cNvGrpSpPr/>
          <p:nvPr/>
        </p:nvGrpSpPr>
        <p:grpSpPr>
          <a:xfrm>
            <a:off x="7340723" y="3129879"/>
            <a:ext cx="2020824" cy="2313876"/>
            <a:chOff x="7340723" y="3129879"/>
            <a:chExt cx="2020824" cy="2313876"/>
          </a:xfrm>
        </p:grpSpPr>
        <p:sp>
          <p:nvSpPr>
            <p:cNvPr id="22" name="Rectangle 21" descr="Lecturer with solid fill">
              <a:extLst>
                <a:ext uri="{FF2B5EF4-FFF2-40B4-BE49-F238E27FC236}">
                  <a16:creationId xmlns:a16="http://schemas.microsoft.com/office/drawing/2014/main" id="{FC8342C7-4DAD-55AD-EA68-7F7678E9A269}"/>
                </a:ext>
              </a:extLst>
            </p:cNvPr>
            <p:cNvSpPr/>
            <p:nvPr/>
          </p:nvSpPr>
          <p:spPr>
            <a:xfrm>
              <a:off x="7923698" y="3129879"/>
              <a:ext cx="865910" cy="865910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43A1D1-544B-FAE0-85CF-A3CDE9311A53}"/>
                </a:ext>
              </a:extLst>
            </p:cNvPr>
            <p:cNvSpPr/>
            <p:nvPr/>
          </p:nvSpPr>
          <p:spPr>
            <a:xfrm>
              <a:off x="7340723" y="4368194"/>
              <a:ext cx="2020824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Faculty t</a:t>
              </a: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enure 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&amp; </a:t>
              </a: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promotion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AA9F20-0501-CFE2-F8AC-E140B9CC2B03}"/>
              </a:ext>
            </a:extLst>
          </p:cNvPr>
          <p:cNvGrpSpPr/>
          <p:nvPr/>
        </p:nvGrpSpPr>
        <p:grpSpPr>
          <a:xfrm>
            <a:off x="9293504" y="3038439"/>
            <a:ext cx="2020824" cy="2405316"/>
            <a:chOff x="9293504" y="3038439"/>
            <a:chExt cx="2020824" cy="2405316"/>
          </a:xfrm>
        </p:grpSpPr>
        <p:sp>
          <p:nvSpPr>
            <p:cNvPr id="24" name="Rectangle 23" descr="City">
              <a:extLst>
                <a:ext uri="{FF2B5EF4-FFF2-40B4-BE49-F238E27FC236}">
                  <a16:creationId xmlns:a16="http://schemas.microsoft.com/office/drawing/2014/main" id="{2F8E4DE6-DDB0-97AF-C4B0-BCF4E584278B}"/>
                </a:ext>
              </a:extLst>
            </p:cNvPr>
            <p:cNvSpPr/>
            <p:nvPr/>
          </p:nvSpPr>
          <p:spPr>
            <a:xfrm>
              <a:off x="9664935" y="3038439"/>
              <a:ext cx="1067078" cy="1067078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B4BCF1-C1C8-DCEB-9DBF-023E5C899C8B}"/>
                </a:ext>
              </a:extLst>
            </p:cNvPr>
            <p:cNvSpPr/>
            <p:nvPr/>
          </p:nvSpPr>
          <p:spPr>
            <a:xfrm>
              <a:off x="9293504" y="4368194"/>
              <a:ext cx="2020824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Naming of buildings 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&amp; </a:t>
              </a:r>
              <a:r>
                <a:rPr lang="en-US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programs</a:t>
              </a:r>
              <a:r>
                <a:rPr lang="en-US" sz="2000" b="1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en-US" sz="20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4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12D6-3AC2-E523-757D-EA41C65F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AD515DD-0D0A-5F7B-0657-ECD8D8CA2E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7" y="16715"/>
            <a:ext cx="3090857" cy="6900816"/>
            <a:chOff x="-18473" y="-9422"/>
            <a:chExt cx="3139424" cy="7009249"/>
          </a:xfrm>
        </p:grpSpPr>
        <p:pic>
          <p:nvPicPr>
            <p:cNvPr id="6" name="Picture 5" descr="A person and person sitting at a table with laptops&#10;&#10;Description automatically generated">
              <a:extLst>
                <a:ext uri="{FF2B5EF4-FFF2-40B4-BE49-F238E27FC236}">
                  <a16:creationId xmlns:a16="http://schemas.microsoft.com/office/drawing/2014/main" id="{F43CE92F-25F8-C75B-AE92-D3ACB75B0E7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>
              <a:fillRect/>
            </a:stretch>
          </p:blipFill>
          <p:spPr>
            <a:xfrm>
              <a:off x="-18473" y="1746238"/>
              <a:ext cx="3139424" cy="1765926"/>
            </a:xfrm>
            <a:prstGeom prst="rect">
              <a:avLst/>
            </a:prstGeom>
          </p:spPr>
        </p:pic>
        <p:pic>
          <p:nvPicPr>
            <p:cNvPr id="7" name="Picture 6" descr="A group of people sitting in a lecture hall&#10;&#10;Description automatically generated">
              <a:extLst>
                <a:ext uri="{FF2B5EF4-FFF2-40B4-BE49-F238E27FC236}">
                  <a16:creationId xmlns:a16="http://schemas.microsoft.com/office/drawing/2014/main" id="{F5E716F6-3640-5E54-8038-0B1D024723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9650" r="3969"/>
            <a:stretch>
              <a:fillRect/>
            </a:stretch>
          </p:blipFill>
          <p:spPr>
            <a:xfrm>
              <a:off x="-18473" y="-9422"/>
              <a:ext cx="3139424" cy="1765926"/>
            </a:xfrm>
            <a:prstGeom prst="rect">
              <a:avLst/>
            </a:prstGeom>
          </p:spPr>
        </p:pic>
        <p:pic>
          <p:nvPicPr>
            <p:cNvPr id="8" name="Picture 7" descr="A group of people in graduation caps&#10;&#10;Description automatically generated">
              <a:extLst>
                <a:ext uri="{FF2B5EF4-FFF2-40B4-BE49-F238E27FC236}">
                  <a16:creationId xmlns:a16="http://schemas.microsoft.com/office/drawing/2014/main" id="{732572BB-CA1A-3766-8525-6C8E61A81C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4685" r="1928" b="17030"/>
            <a:stretch>
              <a:fillRect/>
            </a:stretch>
          </p:blipFill>
          <p:spPr>
            <a:xfrm>
              <a:off x="-18473" y="3478242"/>
              <a:ext cx="3139422" cy="1765925"/>
            </a:xfrm>
            <a:prstGeom prst="rect">
              <a:avLst/>
            </a:prstGeom>
          </p:spPr>
        </p:pic>
        <p:pic>
          <p:nvPicPr>
            <p:cNvPr id="13" name="Picture 12" descr="A group of people sitting in a circle on grass&#10;&#10;AI-generated content may be incorrect.">
              <a:extLst>
                <a:ext uri="{FF2B5EF4-FFF2-40B4-BE49-F238E27FC236}">
                  <a16:creationId xmlns:a16="http://schemas.microsoft.com/office/drawing/2014/main" id="{55D39FD0-606E-E33D-3A1A-24360B87E1E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2" b="7742"/>
            <a:stretch>
              <a:fillRect/>
            </a:stretch>
          </p:blipFill>
          <p:spPr>
            <a:xfrm>
              <a:off x="-18473" y="5233902"/>
              <a:ext cx="3139422" cy="17659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84C0732-0E92-3583-3A59-D5DA631AC0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BF0BC8A4-551C-53CD-F0E8-9A930E22F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5002364" y="501366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B525F-F2B4-B2AE-A93E-EF077477FBC6}"/>
              </a:ext>
            </a:extLst>
          </p:cNvPr>
          <p:cNvSpPr txBox="1"/>
          <p:nvPr/>
        </p:nvSpPr>
        <p:spPr>
          <a:xfrm>
            <a:off x="3086098" y="1701878"/>
            <a:ext cx="892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Leadership Principles for Trustees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D91C0D2-5E0C-641B-A5AB-E5A69EED04A6}"/>
              </a:ext>
            </a:extLst>
          </p:cNvPr>
          <p:cNvSpPr/>
          <p:nvPr/>
        </p:nvSpPr>
        <p:spPr>
          <a:xfrm>
            <a:off x="4659560" y="2614518"/>
            <a:ext cx="6010241" cy="2319272"/>
          </a:xfrm>
          <a:custGeom>
            <a:avLst/>
            <a:gdLst>
              <a:gd name="connsiteX0" fmla="*/ 0 w 1720898"/>
              <a:gd name="connsiteY0" fmla="*/ 0 h 1075561"/>
              <a:gd name="connsiteX1" fmla="*/ 1720898 w 1720898"/>
              <a:gd name="connsiteY1" fmla="*/ 0 h 1075561"/>
              <a:gd name="connsiteX2" fmla="*/ 1720898 w 1720898"/>
              <a:gd name="connsiteY2" fmla="*/ 1075561 h 1075561"/>
              <a:gd name="connsiteX3" fmla="*/ 0 w 1720898"/>
              <a:gd name="connsiteY3" fmla="*/ 1075561 h 1075561"/>
              <a:gd name="connsiteX4" fmla="*/ 0 w 1720898"/>
              <a:gd name="connsiteY4" fmla="*/ 0 h 107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898" h="1075561">
                <a:moveTo>
                  <a:pt x="0" y="0"/>
                </a:moveTo>
                <a:lnTo>
                  <a:pt x="1720898" y="0"/>
                </a:lnTo>
                <a:lnTo>
                  <a:pt x="1720898" y="1075561"/>
                </a:lnTo>
                <a:lnTo>
                  <a:pt x="0" y="1075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342900" lvl="0" indent="-34290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governance</a:t>
            </a:r>
          </a:p>
          <a:p>
            <a:pPr marL="342900" lvl="0" indent="-34290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by example</a:t>
            </a:r>
          </a:p>
          <a:p>
            <a:pPr marL="342900" lvl="0" indent="-34290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 strategically </a:t>
            </a:r>
          </a:p>
          <a:p>
            <a:pPr marL="342900" indent="-342900" defTabSz="8001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students and institutions </a:t>
            </a:r>
          </a:p>
          <a:p>
            <a:pPr marL="342900" lvl="0" indent="-34290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B9EA64-5EC8-5477-AFF0-0B2C0086A043}"/>
              </a:ext>
            </a:extLst>
          </p:cNvPr>
          <p:cNvSpPr/>
          <p:nvPr/>
        </p:nvSpPr>
        <p:spPr>
          <a:xfrm>
            <a:off x="8111697" y="2955186"/>
            <a:ext cx="4281056" cy="1978604"/>
          </a:xfrm>
          <a:custGeom>
            <a:avLst/>
            <a:gdLst>
              <a:gd name="connsiteX0" fmla="*/ 0 w 1720898"/>
              <a:gd name="connsiteY0" fmla="*/ 0 h 1075561"/>
              <a:gd name="connsiteX1" fmla="*/ 1720898 w 1720898"/>
              <a:gd name="connsiteY1" fmla="*/ 0 h 1075561"/>
              <a:gd name="connsiteX2" fmla="*/ 1720898 w 1720898"/>
              <a:gd name="connsiteY2" fmla="*/ 1075561 h 1075561"/>
              <a:gd name="connsiteX3" fmla="*/ 0 w 1720898"/>
              <a:gd name="connsiteY3" fmla="*/ 1075561 h 1075561"/>
              <a:gd name="connsiteX4" fmla="*/ 0 w 1720898"/>
              <a:gd name="connsiteY4" fmla="*/ 0 h 107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898" h="1075561">
                <a:moveTo>
                  <a:pt x="0" y="0"/>
                </a:moveTo>
                <a:lnTo>
                  <a:pt x="1720898" y="0"/>
                </a:lnTo>
                <a:lnTo>
                  <a:pt x="1720898" y="1075561"/>
                </a:lnTo>
                <a:lnTo>
                  <a:pt x="0" y="1075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342900" lvl="0" indent="-34290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DDC1F-868E-CF2F-32D2-B11E4802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99EED3F-AD9A-7F97-A8ED-DA0926FA1542}"/>
              </a:ext>
            </a:extLst>
          </p:cNvPr>
          <p:cNvSpPr/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13413543-32EA-6BA3-837F-A13A9D2C7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3438141" y="429015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9B7D5F-C2C6-A531-FFFF-323868EA6D9B}"/>
              </a:ext>
            </a:extLst>
          </p:cNvPr>
          <p:cNvSpPr txBox="1"/>
          <p:nvPr/>
        </p:nvSpPr>
        <p:spPr>
          <a:xfrm>
            <a:off x="928255" y="1196432"/>
            <a:ext cx="1033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5E02B9-9B61-4419-4267-DD2E1298BA53}"/>
              </a:ext>
            </a:extLst>
          </p:cNvPr>
          <p:cNvGrpSpPr/>
          <p:nvPr/>
        </p:nvGrpSpPr>
        <p:grpSpPr>
          <a:xfrm>
            <a:off x="1184605" y="3282583"/>
            <a:ext cx="2684163" cy="646331"/>
            <a:chOff x="753979" y="2110465"/>
            <a:chExt cx="2684163" cy="646331"/>
          </a:xfrm>
          <a:solidFill>
            <a:srgbClr val="0F487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47885-31EA-CB66-B7B5-D15768262622}"/>
                </a:ext>
              </a:extLst>
            </p:cNvPr>
            <p:cNvSpPr/>
            <p:nvPr/>
          </p:nvSpPr>
          <p:spPr>
            <a:xfrm>
              <a:off x="753979" y="2110465"/>
              <a:ext cx="2684162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FF3EE1-1760-6285-BB9C-4596FF422E42}"/>
                </a:ext>
              </a:extLst>
            </p:cNvPr>
            <p:cNvSpPr/>
            <p:nvPr/>
          </p:nvSpPr>
          <p:spPr>
            <a:xfrm>
              <a:off x="753980" y="2232398"/>
              <a:ext cx="2684162" cy="43454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0F3F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System President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67681F-D813-0F0E-FDA5-8FC9D0674356}"/>
              </a:ext>
            </a:extLst>
          </p:cNvPr>
          <p:cNvGrpSpPr/>
          <p:nvPr/>
        </p:nvGrpSpPr>
        <p:grpSpPr>
          <a:xfrm>
            <a:off x="1184477" y="4936878"/>
            <a:ext cx="2684163" cy="646331"/>
            <a:chOff x="753979" y="2110465"/>
            <a:chExt cx="2684163" cy="64633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C324D1-CAAF-2CF3-26BE-03BA2C4BCFCC}"/>
                </a:ext>
              </a:extLst>
            </p:cNvPr>
            <p:cNvSpPr/>
            <p:nvPr/>
          </p:nvSpPr>
          <p:spPr>
            <a:xfrm>
              <a:off x="753979" y="2110465"/>
              <a:ext cx="2684162" cy="646331"/>
            </a:xfrm>
            <a:prstGeom prst="rect">
              <a:avLst/>
            </a:prstGeom>
            <a:solidFill>
              <a:srgbClr val="0F48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DBC68E-E30F-B875-44F9-6E40D7FEC23E}"/>
                </a:ext>
              </a:extLst>
            </p:cNvPr>
            <p:cNvSpPr/>
            <p:nvPr/>
          </p:nvSpPr>
          <p:spPr>
            <a:xfrm>
              <a:off x="753980" y="2232398"/>
              <a:ext cx="2684162" cy="43454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F0F3F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System Chancellors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74F549-43A8-3553-D06A-AB553AAA057A}"/>
              </a:ext>
            </a:extLst>
          </p:cNvPr>
          <p:cNvGrpSpPr/>
          <p:nvPr/>
        </p:nvGrpSpPr>
        <p:grpSpPr>
          <a:xfrm>
            <a:off x="4637538" y="2049244"/>
            <a:ext cx="2684163" cy="646331"/>
            <a:chOff x="753979" y="2110465"/>
            <a:chExt cx="2684163" cy="646331"/>
          </a:xfrm>
          <a:solidFill>
            <a:srgbClr val="B8DAF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1D7FF23-760F-301D-499B-B8A536E7E88A}"/>
                </a:ext>
              </a:extLst>
            </p:cNvPr>
            <p:cNvSpPr/>
            <p:nvPr/>
          </p:nvSpPr>
          <p:spPr>
            <a:xfrm>
              <a:off x="753979" y="2110465"/>
              <a:ext cx="2684162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8DC531-FA01-54C9-DD61-DE364C7082E9}"/>
                </a:ext>
              </a:extLst>
            </p:cNvPr>
            <p:cNvSpPr/>
            <p:nvPr/>
          </p:nvSpPr>
          <p:spPr>
            <a:xfrm>
              <a:off x="753980" y="2232398"/>
              <a:ext cx="2684162" cy="43454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House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D72657-4CEB-55F2-A8F2-DFE052BF1E3F}"/>
              </a:ext>
            </a:extLst>
          </p:cNvPr>
          <p:cNvGrpSpPr/>
          <p:nvPr/>
        </p:nvGrpSpPr>
        <p:grpSpPr>
          <a:xfrm>
            <a:off x="8001659" y="2049243"/>
            <a:ext cx="2684163" cy="646331"/>
            <a:chOff x="753979" y="2110465"/>
            <a:chExt cx="2684163" cy="646331"/>
          </a:xfrm>
          <a:solidFill>
            <a:srgbClr val="B8DAF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E4F7C4C-6962-6556-31B0-9A664BA2D5DD}"/>
                </a:ext>
              </a:extLst>
            </p:cNvPr>
            <p:cNvSpPr/>
            <p:nvPr/>
          </p:nvSpPr>
          <p:spPr>
            <a:xfrm>
              <a:off x="753979" y="2110465"/>
              <a:ext cx="2684162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405C4FB-F4CD-AF60-EB3D-79CBCFAA04D7}"/>
                </a:ext>
              </a:extLst>
            </p:cNvPr>
            <p:cNvSpPr/>
            <p:nvPr/>
          </p:nvSpPr>
          <p:spPr>
            <a:xfrm>
              <a:off x="753980" y="2232398"/>
              <a:ext cx="2684162" cy="43454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Senate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0DC54A-1B11-E83C-67AC-6F8CBC5151E0}"/>
              </a:ext>
            </a:extLst>
          </p:cNvPr>
          <p:cNvGrpSpPr/>
          <p:nvPr/>
        </p:nvGrpSpPr>
        <p:grpSpPr>
          <a:xfrm>
            <a:off x="4624798" y="3133189"/>
            <a:ext cx="6084552" cy="1417831"/>
            <a:chOff x="4117971" y="3361789"/>
            <a:chExt cx="6084552" cy="141783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F13674-81D4-F6FA-14AC-73AA9E4D1AAB}"/>
                </a:ext>
              </a:extLst>
            </p:cNvPr>
            <p:cNvSpPr/>
            <p:nvPr/>
          </p:nvSpPr>
          <p:spPr>
            <a:xfrm>
              <a:off x="4472654" y="3361789"/>
              <a:ext cx="5345617" cy="14178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088AF98-C23A-B952-848D-F01EF9810ACE}"/>
                </a:ext>
              </a:extLst>
            </p:cNvPr>
            <p:cNvSpPr/>
            <p:nvPr/>
          </p:nvSpPr>
          <p:spPr>
            <a:xfrm>
              <a:off x="4118228" y="3483722"/>
              <a:ext cx="5940172" cy="917752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b="1" kern="1200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University of North Carolina </a:t>
              </a:r>
            </a:p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b="1" kern="1200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Board of Governors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985D1DB-CD64-3A72-C709-43EAB9CD3879}"/>
                </a:ext>
              </a:extLst>
            </p:cNvPr>
            <p:cNvSpPr/>
            <p:nvPr/>
          </p:nvSpPr>
          <p:spPr>
            <a:xfrm>
              <a:off x="4117971" y="4258387"/>
              <a:ext cx="6084552" cy="361272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000" i="1" kern="1200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 Members (12 House, 12 Senate)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877F7B-0BC3-18F3-8667-59D92DFF376D}"/>
              </a:ext>
            </a:extLst>
          </p:cNvPr>
          <p:cNvGrpSpPr/>
          <p:nvPr/>
        </p:nvGrpSpPr>
        <p:grpSpPr>
          <a:xfrm>
            <a:off x="4624798" y="5165724"/>
            <a:ext cx="6084552" cy="1151969"/>
            <a:chOff x="4117971" y="4978178"/>
            <a:chExt cx="6084552" cy="13395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BF4D5A6-029C-16CE-A9B9-1124E368C3E3}"/>
                </a:ext>
              </a:extLst>
            </p:cNvPr>
            <p:cNvSpPr/>
            <p:nvPr/>
          </p:nvSpPr>
          <p:spPr>
            <a:xfrm>
              <a:off x="4117971" y="4978178"/>
              <a:ext cx="6084552" cy="1339515"/>
            </a:xfrm>
            <a:prstGeom prst="rect">
              <a:avLst/>
            </a:prstGeom>
            <a:solidFill>
              <a:srgbClr val="FEC5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4F547A3-5FE1-8C2A-7A10-5D6B89A3F921}"/>
                </a:ext>
              </a:extLst>
            </p:cNvPr>
            <p:cNvSpPr/>
            <p:nvPr/>
          </p:nvSpPr>
          <p:spPr>
            <a:xfrm>
              <a:off x="4130711" y="5390035"/>
              <a:ext cx="5940172" cy="556480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b="1" kern="1200" dirty="0">
                  <a:solidFill>
                    <a:srgbClr val="353F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 Campus Boards of Trustees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37F5DE-A5C3-CC92-2332-CD0A54EA7C08}"/>
              </a:ext>
            </a:extLst>
          </p:cNvPr>
          <p:cNvCxnSpPr>
            <a:cxnSpLocks/>
          </p:cNvCxnSpPr>
          <p:nvPr/>
        </p:nvCxnSpPr>
        <p:spPr>
          <a:xfrm>
            <a:off x="2526686" y="4028174"/>
            <a:ext cx="0" cy="801001"/>
          </a:xfrm>
          <a:prstGeom prst="straightConnector1">
            <a:avLst/>
          </a:prstGeom>
          <a:ln w="28575">
            <a:solidFill>
              <a:srgbClr val="0F48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D78A7B0-2213-316D-23C2-7ADD045E259E}"/>
              </a:ext>
            </a:extLst>
          </p:cNvPr>
          <p:cNvCxnSpPr>
            <a:cxnSpLocks/>
          </p:cNvCxnSpPr>
          <p:nvPr/>
        </p:nvCxnSpPr>
        <p:spPr>
          <a:xfrm flipH="1" flipV="1">
            <a:off x="3935314" y="5281737"/>
            <a:ext cx="689484" cy="467415"/>
          </a:xfrm>
          <a:prstGeom prst="straightConnector1">
            <a:avLst/>
          </a:prstGeom>
          <a:ln w="28575">
            <a:solidFill>
              <a:srgbClr val="0F487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6158055-BA64-6666-1196-467B6C5F6F7A}"/>
              </a:ext>
            </a:extLst>
          </p:cNvPr>
          <p:cNvCxnSpPr>
            <a:cxnSpLocks/>
          </p:cNvCxnSpPr>
          <p:nvPr/>
        </p:nvCxnSpPr>
        <p:spPr>
          <a:xfrm>
            <a:off x="6030605" y="2756543"/>
            <a:ext cx="0" cy="324918"/>
          </a:xfrm>
          <a:prstGeom prst="straightConnector1">
            <a:avLst/>
          </a:prstGeom>
          <a:ln w="28575">
            <a:solidFill>
              <a:srgbClr val="BC1F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E62D01E-F711-7DE2-3A8D-08A015F74F94}"/>
              </a:ext>
            </a:extLst>
          </p:cNvPr>
          <p:cNvCxnSpPr>
            <a:cxnSpLocks/>
          </p:cNvCxnSpPr>
          <p:nvPr/>
        </p:nvCxnSpPr>
        <p:spPr>
          <a:xfrm>
            <a:off x="9373880" y="2741596"/>
            <a:ext cx="0" cy="324918"/>
          </a:xfrm>
          <a:prstGeom prst="straightConnector1">
            <a:avLst/>
          </a:prstGeom>
          <a:ln w="28575">
            <a:solidFill>
              <a:srgbClr val="BC1F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AB8B062-2614-8A1D-024F-7DBDE096885C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7667074" y="4602435"/>
            <a:ext cx="11356" cy="563289"/>
          </a:xfrm>
          <a:prstGeom prst="straightConnector1">
            <a:avLst/>
          </a:prstGeom>
          <a:ln w="28575">
            <a:solidFill>
              <a:srgbClr val="0F48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FB84CD0-6C67-7F4D-F45F-C8EFD12E1AFE}"/>
              </a:ext>
            </a:extLst>
          </p:cNvPr>
          <p:cNvCxnSpPr>
            <a:cxnSpLocks/>
          </p:cNvCxnSpPr>
          <p:nvPr/>
        </p:nvCxnSpPr>
        <p:spPr>
          <a:xfrm>
            <a:off x="4782830" y="2741596"/>
            <a:ext cx="0" cy="2424128"/>
          </a:xfrm>
          <a:prstGeom prst="straightConnector1">
            <a:avLst/>
          </a:prstGeom>
          <a:ln w="28575">
            <a:solidFill>
              <a:srgbClr val="BC1F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AD0AE3C-F192-482A-4C2C-E38CDE1DCD58}"/>
              </a:ext>
            </a:extLst>
          </p:cNvPr>
          <p:cNvCxnSpPr>
            <a:cxnSpLocks/>
          </p:cNvCxnSpPr>
          <p:nvPr/>
        </p:nvCxnSpPr>
        <p:spPr>
          <a:xfrm flipH="1">
            <a:off x="3925789" y="3643437"/>
            <a:ext cx="979586" cy="0"/>
          </a:xfrm>
          <a:prstGeom prst="straightConnector1">
            <a:avLst/>
          </a:prstGeom>
          <a:ln w="28575">
            <a:solidFill>
              <a:srgbClr val="0F48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7F9D3C1-A1EA-C43A-2280-04A993E0B4CB}"/>
              </a:ext>
            </a:extLst>
          </p:cNvPr>
          <p:cNvCxnSpPr>
            <a:cxnSpLocks/>
          </p:cNvCxnSpPr>
          <p:nvPr/>
        </p:nvCxnSpPr>
        <p:spPr>
          <a:xfrm>
            <a:off x="10528151" y="2718443"/>
            <a:ext cx="0" cy="2447281"/>
          </a:xfrm>
          <a:prstGeom prst="straightConnector1">
            <a:avLst/>
          </a:prstGeom>
          <a:ln w="28575">
            <a:solidFill>
              <a:srgbClr val="BC1F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6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B1DC4D-E38B-1393-07D8-F60F5955D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0" t="-366" r="29944" b="366"/>
          <a:stretch>
            <a:fillRect/>
          </a:stretch>
        </p:blipFill>
        <p:spPr>
          <a:xfrm>
            <a:off x="73891" y="-3627"/>
            <a:ext cx="2941724" cy="6861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1F377F-0E4D-02AF-A67F-F80EA2D119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6" t="159" r="32606" b="-159"/>
          <a:stretch>
            <a:fillRect/>
          </a:stretch>
        </p:blipFill>
        <p:spPr>
          <a:xfrm>
            <a:off x="6140819" y="10883"/>
            <a:ext cx="3044952" cy="6861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1B819-DCD7-0384-1BD6-16D0AD541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r="16744"/>
          <a:stretch/>
        </p:blipFill>
        <p:spPr>
          <a:xfrm>
            <a:off x="3060192" y="3628"/>
            <a:ext cx="3044952" cy="6861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F6BE5D-7BFF-6FF1-DD7F-F206AAEEC2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8" r="32895"/>
          <a:stretch>
            <a:fillRect/>
          </a:stretch>
        </p:blipFill>
        <p:spPr>
          <a:xfrm>
            <a:off x="9219402" y="3628"/>
            <a:ext cx="2898707" cy="68616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3C9F92-98E5-6A51-1798-404217D228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652A-D186-C499-67EF-421273FF1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698D8F-25C5-059E-7523-2B7DEDF97EB2}"/>
              </a:ext>
            </a:extLst>
          </p:cNvPr>
          <p:cNvSpPr/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0377705-70FD-4280-2DE0-C5C70FEBF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3438141" y="429015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0CB2B-3058-E616-46AD-A843E98CEF93}"/>
              </a:ext>
            </a:extLst>
          </p:cNvPr>
          <p:cNvSpPr txBox="1"/>
          <p:nvPr/>
        </p:nvSpPr>
        <p:spPr>
          <a:xfrm>
            <a:off x="928255" y="1196432"/>
            <a:ext cx="1033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Plan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7D9E1D3-6FCF-5C25-CA0E-B8F99EE120D7}"/>
              </a:ext>
            </a:extLst>
          </p:cNvPr>
          <p:cNvGrpSpPr/>
          <p:nvPr/>
        </p:nvGrpSpPr>
        <p:grpSpPr>
          <a:xfrm>
            <a:off x="511744" y="1841586"/>
            <a:ext cx="1984248" cy="2770643"/>
            <a:chOff x="672164" y="2387587"/>
            <a:chExt cx="1984248" cy="277064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764B22-9B97-DE67-B1E6-0BE9B42E988C}"/>
                </a:ext>
              </a:extLst>
            </p:cNvPr>
            <p:cNvSpPr/>
            <p:nvPr/>
          </p:nvSpPr>
          <p:spPr>
            <a:xfrm>
              <a:off x="672164" y="3431915"/>
              <a:ext cx="1984248" cy="43454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Access</a:t>
              </a:r>
            </a:p>
          </p:txBody>
        </p:sp>
        <p:sp>
          <p:nvSpPr>
            <p:cNvPr id="58" name="Rectangle 57" descr="Schoolhouse with solid fill">
              <a:extLst>
                <a:ext uri="{FF2B5EF4-FFF2-40B4-BE49-F238E27FC236}">
                  <a16:creationId xmlns:a16="http://schemas.microsoft.com/office/drawing/2014/main" id="{2B7E574A-C564-7615-0D21-0040C6DE4B74}"/>
                </a:ext>
              </a:extLst>
            </p:cNvPr>
            <p:cNvSpPr/>
            <p:nvPr/>
          </p:nvSpPr>
          <p:spPr>
            <a:xfrm>
              <a:off x="1167941" y="2387587"/>
              <a:ext cx="1067078" cy="1067078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10CF698-F858-549A-7223-B21E1882ECE3}"/>
                </a:ext>
              </a:extLst>
            </p:cNvPr>
            <p:cNvSpPr/>
            <p:nvPr/>
          </p:nvSpPr>
          <p:spPr>
            <a:xfrm>
              <a:off x="781170" y="4082669"/>
              <a:ext cx="1798320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access for underserved populations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B70DD4-4940-31C5-3C24-5B356ABB60B7}"/>
              </a:ext>
            </a:extLst>
          </p:cNvPr>
          <p:cNvGrpSpPr/>
          <p:nvPr/>
        </p:nvGrpSpPr>
        <p:grpSpPr>
          <a:xfrm>
            <a:off x="2485624" y="1921796"/>
            <a:ext cx="1984248" cy="3854532"/>
            <a:chOff x="2742296" y="1986537"/>
            <a:chExt cx="1984248" cy="385453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ABC74A1-0FB6-E6CE-C4E5-2C033D8E6305}"/>
                </a:ext>
              </a:extLst>
            </p:cNvPr>
            <p:cNvSpPr/>
            <p:nvPr/>
          </p:nvSpPr>
          <p:spPr>
            <a:xfrm>
              <a:off x="2742296" y="3014823"/>
              <a:ext cx="1984248" cy="91549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ts val="29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Student Success</a:t>
              </a:r>
            </a:p>
          </p:txBody>
        </p:sp>
        <p:sp>
          <p:nvSpPr>
            <p:cNvPr id="72" name="Rectangle 71" descr="Graduation cap with solid fill">
              <a:extLst>
                <a:ext uri="{FF2B5EF4-FFF2-40B4-BE49-F238E27FC236}">
                  <a16:creationId xmlns:a16="http://schemas.microsoft.com/office/drawing/2014/main" id="{342845E1-2A26-A399-5899-3E290E93A8F7}"/>
                </a:ext>
              </a:extLst>
            </p:cNvPr>
            <p:cNvSpPr/>
            <p:nvPr/>
          </p:nvSpPr>
          <p:spPr>
            <a:xfrm>
              <a:off x="3254115" y="1986537"/>
              <a:ext cx="1067078" cy="1067078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2D2EFA7-35AD-910B-667A-A2306319CC75}"/>
                </a:ext>
              </a:extLst>
            </p:cNvPr>
            <p:cNvSpPr/>
            <p:nvPr/>
          </p:nvSpPr>
          <p:spPr>
            <a:xfrm>
              <a:off x="2851302" y="3825997"/>
              <a:ext cx="1798320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undergraduate and graduate student success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9286420-273A-6395-8054-96E5CF400CC6}"/>
                </a:ext>
              </a:extLst>
            </p:cNvPr>
            <p:cNvSpPr/>
            <p:nvPr/>
          </p:nvSpPr>
          <p:spPr>
            <a:xfrm>
              <a:off x="2806464" y="5190315"/>
              <a:ext cx="1798320" cy="650754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Improve student mental health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236A156-DEB7-6707-63CB-8768BB80D406}"/>
              </a:ext>
            </a:extLst>
          </p:cNvPr>
          <p:cNvGrpSpPr/>
          <p:nvPr/>
        </p:nvGrpSpPr>
        <p:grpSpPr>
          <a:xfrm>
            <a:off x="4651306" y="1912093"/>
            <a:ext cx="1984248" cy="3767982"/>
            <a:chOff x="2742296" y="1992401"/>
            <a:chExt cx="1984248" cy="3767982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7D43FF-C5D4-4EA9-0428-369F9542BF2A}"/>
                </a:ext>
              </a:extLst>
            </p:cNvPr>
            <p:cNvSpPr/>
            <p:nvPr/>
          </p:nvSpPr>
          <p:spPr>
            <a:xfrm>
              <a:off x="2742296" y="3014823"/>
              <a:ext cx="1984248" cy="91549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ts val="29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Affordability &amp; Efficiency</a:t>
              </a:r>
            </a:p>
          </p:txBody>
        </p:sp>
        <p:sp>
          <p:nvSpPr>
            <p:cNvPr id="79" name="Rectangle 78" descr="Money with solid fill">
              <a:extLst>
                <a:ext uri="{FF2B5EF4-FFF2-40B4-BE49-F238E27FC236}">
                  <a16:creationId xmlns:a16="http://schemas.microsoft.com/office/drawing/2014/main" id="{04A0A842-6624-0DC3-3D84-38CE3A3943AC}"/>
                </a:ext>
              </a:extLst>
            </p:cNvPr>
            <p:cNvSpPr/>
            <p:nvPr/>
          </p:nvSpPr>
          <p:spPr>
            <a:xfrm>
              <a:off x="3270157" y="1992401"/>
              <a:ext cx="948920" cy="948920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1512521-BC4C-EB71-E7FC-0CF4F58A35B5}"/>
                </a:ext>
              </a:extLst>
            </p:cNvPr>
            <p:cNvSpPr/>
            <p:nvPr/>
          </p:nvSpPr>
          <p:spPr>
            <a:xfrm>
              <a:off x="2851302" y="3825997"/>
              <a:ext cx="1798320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affordability</a:t>
              </a: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0D608CA-FC5C-5CCC-BC09-44868AB7CB8B}"/>
                </a:ext>
              </a:extLst>
            </p:cNvPr>
            <p:cNvSpPr/>
            <p:nvPr/>
          </p:nvSpPr>
          <p:spPr>
            <a:xfrm>
              <a:off x="2863614" y="4628844"/>
              <a:ext cx="1798320" cy="1131539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university productivity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E2287BB-5FC9-4350-4B69-EC64BBD80272}"/>
              </a:ext>
            </a:extLst>
          </p:cNvPr>
          <p:cNvGrpSpPr/>
          <p:nvPr/>
        </p:nvGrpSpPr>
        <p:grpSpPr>
          <a:xfrm>
            <a:off x="6583126" y="1992776"/>
            <a:ext cx="2890159" cy="4192886"/>
            <a:chOff x="6871882" y="1993349"/>
            <a:chExt cx="2890159" cy="4192886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F46BD1-83D0-9FD0-2A8C-5C4BE8767268}"/>
                </a:ext>
              </a:extLst>
            </p:cNvPr>
            <p:cNvSpPr/>
            <p:nvPr/>
          </p:nvSpPr>
          <p:spPr>
            <a:xfrm>
              <a:off x="7169911" y="2952769"/>
              <a:ext cx="2391185" cy="91549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ts val="25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Economic Impact &amp; Community Engagement</a:t>
              </a:r>
            </a:p>
          </p:txBody>
        </p:sp>
        <p:sp>
          <p:nvSpPr>
            <p:cNvPr id="84" name="Rectangle 83" descr="Group of men with solid fill">
              <a:extLst>
                <a:ext uri="{FF2B5EF4-FFF2-40B4-BE49-F238E27FC236}">
                  <a16:creationId xmlns:a16="http://schemas.microsoft.com/office/drawing/2014/main" id="{DAC5C72A-CFC8-BDCD-7AE2-9A482910BD39}"/>
                </a:ext>
              </a:extLst>
            </p:cNvPr>
            <p:cNvSpPr/>
            <p:nvPr/>
          </p:nvSpPr>
          <p:spPr>
            <a:xfrm>
              <a:off x="7884782" y="1993349"/>
              <a:ext cx="846933" cy="846933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1F2A360-6A63-1C11-E261-3D7A5CE0767C}"/>
                </a:ext>
              </a:extLst>
            </p:cNvPr>
            <p:cNvSpPr/>
            <p:nvPr/>
          </p:nvSpPr>
          <p:spPr>
            <a:xfrm>
              <a:off x="7135072" y="3988114"/>
              <a:ext cx="2391185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contribution to the state’s critical workforces</a:t>
              </a: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9D6E369-2509-2842-C31A-894098DF1E8B}"/>
                </a:ext>
              </a:extLst>
            </p:cNvPr>
            <p:cNvSpPr/>
            <p:nvPr/>
          </p:nvSpPr>
          <p:spPr>
            <a:xfrm>
              <a:off x="6936727" y="5020768"/>
              <a:ext cx="2784789" cy="408008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research productivity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4EF3D11-E9DA-F77A-8853-9E932260F6B6}"/>
                </a:ext>
              </a:extLst>
            </p:cNvPr>
            <p:cNvSpPr/>
            <p:nvPr/>
          </p:nvSpPr>
          <p:spPr>
            <a:xfrm>
              <a:off x="6871882" y="5778227"/>
              <a:ext cx="2890159" cy="408008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military partnerships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165D51D-7754-F5BA-4F90-CA800D40D78F}"/>
              </a:ext>
            </a:extLst>
          </p:cNvPr>
          <p:cNvGrpSpPr/>
          <p:nvPr/>
        </p:nvGrpSpPr>
        <p:grpSpPr>
          <a:xfrm>
            <a:off x="9503508" y="1915365"/>
            <a:ext cx="1984248" cy="4371563"/>
            <a:chOff x="2742296" y="2030501"/>
            <a:chExt cx="1984248" cy="4371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1944D07-412D-A463-300B-36A0D12D5C70}"/>
                </a:ext>
              </a:extLst>
            </p:cNvPr>
            <p:cNvSpPr/>
            <p:nvPr/>
          </p:nvSpPr>
          <p:spPr>
            <a:xfrm>
              <a:off x="2742296" y="3014823"/>
              <a:ext cx="1984248" cy="915497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ts val="25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Excellent &amp; Diverse Institutions</a:t>
              </a:r>
            </a:p>
          </p:txBody>
        </p:sp>
        <p:sp>
          <p:nvSpPr>
            <p:cNvPr id="91" name="Rectangle 90" descr="Cycle with people with solid fill">
              <a:extLst>
                <a:ext uri="{FF2B5EF4-FFF2-40B4-BE49-F238E27FC236}">
                  <a16:creationId xmlns:a16="http://schemas.microsoft.com/office/drawing/2014/main" id="{4387D3F1-3030-8094-443F-289C03B5FC02}"/>
                </a:ext>
              </a:extLst>
            </p:cNvPr>
            <p:cNvSpPr/>
            <p:nvPr/>
          </p:nvSpPr>
          <p:spPr>
            <a:xfrm>
              <a:off x="3270157" y="2030501"/>
              <a:ext cx="948920" cy="948920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999DCCB-DD94-B211-77EF-9838B3C59205}"/>
                </a:ext>
              </a:extLst>
            </p:cNvPr>
            <p:cNvSpPr/>
            <p:nvPr/>
          </p:nvSpPr>
          <p:spPr>
            <a:xfrm>
              <a:off x="2851302" y="4130795"/>
              <a:ext cx="1798320" cy="1075561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Improve the employee experience</a:t>
              </a: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034D89-8DB8-1243-E2D9-9285E0082987}"/>
                </a:ext>
              </a:extLst>
            </p:cNvPr>
            <p:cNvSpPr/>
            <p:nvPr/>
          </p:nvSpPr>
          <p:spPr>
            <a:xfrm>
              <a:off x="2806464" y="5270525"/>
              <a:ext cx="1798320" cy="1131539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Improve faculty and staff retention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4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FDA53-B902-D972-B1E5-9F5667021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92C451B-BFBF-47D3-5EED-23E533B4B5B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7" y="16715"/>
            <a:ext cx="3090857" cy="6900816"/>
            <a:chOff x="-18473" y="-9422"/>
            <a:chExt cx="3139424" cy="7009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B2F529-735A-2F9D-2A52-23214FD52A8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3" b="7833"/>
            <a:stretch/>
          </p:blipFill>
          <p:spPr>
            <a:xfrm>
              <a:off x="-18473" y="1746238"/>
              <a:ext cx="3139424" cy="17659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80D598-05AF-605E-F96B-58AC4D45FB9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2" b="7802"/>
            <a:stretch/>
          </p:blipFill>
          <p:spPr>
            <a:xfrm>
              <a:off x="-18473" y="-9422"/>
              <a:ext cx="3139424" cy="17659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613E4A-A125-46C8-9BD5-12A86AF5147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473" y="3478242"/>
              <a:ext cx="3139422" cy="17659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DF2093-D3B8-AA6B-5025-B4DEC5BB69F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2" b="7802"/>
            <a:stretch/>
          </p:blipFill>
          <p:spPr>
            <a:xfrm>
              <a:off x="-18473" y="5233902"/>
              <a:ext cx="3139422" cy="17659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E4D08C8-4D8D-6D3D-28EA-1D09EFE864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ED9D17C-FDC3-7358-C80F-34FB8FA7D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5002364" y="501366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08084B-13B7-0F1D-1A3B-3A760BCDE8F7}"/>
              </a:ext>
            </a:extLst>
          </p:cNvPr>
          <p:cNvSpPr txBox="1"/>
          <p:nvPr/>
        </p:nvSpPr>
        <p:spPr>
          <a:xfrm>
            <a:off x="3086098" y="1473278"/>
            <a:ext cx="892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Performance Metrics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EBEE5A-AAFF-5D70-5A4E-79BD1F7E9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653402"/>
              </p:ext>
            </p:extLst>
          </p:nvPr>
        </p:nvGraphicFramePr>
        <p:xfrm>
          <a:off x="7029450" y="2467331"/>
          <a:ext cx="308764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658895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56.9%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74C6B141-31AE-5A92-F640-10B907129CAA}"/>
              </a:ext>
            </a:extLst>
          </p:cNvPr>
          <p:cNvSpPr/>
          <p:nvPr/>
        </p:nvSpPr>
        <p:spPr>
          <a:xfrm rot="10800000">
            <a:off x="10171359" y="2543531"/>
            <a:ext cx="745396" cy="818194"/>
          </a:xfrm>
          <a:prstGeom prst="down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E910AF-08DA-596D-69B0-C9AB0668B2EF}"/>
              </a:ext>
            </a:extLst>
          </p:cNvPr>
          <p:cNvGrpSpPr/>
          <p:nvPr/>
        </p:nvGrpSpPr>
        <p:grpSpPr>
          <a:xfrm>
            <a:off x="3978402" y="2396293"/>
            <a:ext cx="2898648" cy="1585158"/>
            <a:chOff x="3978402" y="2396293"/>
            <a:chExt cx="2898648" cy="158515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3D632-F085-32E9-FB33-8987EFC3139B}"/>
                </a:ext>
              </a:extLst>
            </p:cNvPr>
            <p:cNvSpPr/>
            <p:nvPr/>
          </p:nvSpPr>
          <p:spPr>
            <a:xfrm>
              <a:off x="3978402" y="2396293"/>
              <a:ext cx="2898648" cy="944880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800100">
                <a:lnSpc>
                  <a:spcPts val="3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Four-year </a:t>
              </a:r>
              <a:r>
                <a:rPr lang="en-US" sz="2800" b="1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raduation </a:t>
              </a:r>
              <a:r>
                <a:rPr lang="en-US" sz="2800" b="1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ate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04032E-DC4D-C12D-7571-550F8C825A6D}"/>
                </a:ext>
              </a:extLst>
            </p:cNvPr>
            <p:cNvSpPr/>
            <p:nvPr/>
          </p:nvSpPr>
          <p:spPr>
            <a:xfrm>
              <a:off x="3981930" y="3232477"/>
              <a:ext cx="2351050" cy="748974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 first-time, full-time freshmen.</a:t>
              </a: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68125A1-9B60-F1D6-F7B0-4E6C36863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209832"/>
              </p:ext>
            </p:extLst>
          </p:nvPr>
        </p:nvGraphicFramePr>
        <p:xfrm>
          <a:off x="7025922" y="4262283"/>
          <a:ext cx="308764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658895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24.7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25" name="Arrow: Down 24">
            <a:extLst>
              <a:ext uri="{FF2B5EF4-FFF2-40B4-BE49-F238E27FC236}">
                <a16:creationId xmlns:a16="http://schemas.microsoft.com/office/drawing/2014/main" id="{17A73F83-99CA-94EC-3B36-3385B9998CBF}"/>
              </a:ext>
            </a:extLst>
          </p:cNvPr>
          <p:cNvSpPr/>
          <p:nvPr/>
        </p:nvSpPr>
        <p:spPr>
          <a:xfrm rot="16200000">
            <a:off x="10186881" y="4338483"/>
            <a:ext cx="745396" cy="818194"/>
          </a:xfrm>
          <a:prstGeom prst="downArrow">
            <a:avLst/>
          </a:prstGeom>
          <a:solidFill>
            <a:srgbClr val="FEC524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92DB1D-F1A3-12EF-BFC1-A3F052D7CDC5}"/>
              </a:ext>
            </a:extLst>
          </p:cNvPr>
          <p:cNvGrpSpPr/>
          <p:nvPr/>
        </p:nvGrpSpPr>
        <p:grpSpPr>
          <a:xfrm>
            <a:off x="3974874" y="4191245"/>
            <a:ext cx="2898648" cy="1833052"/>
            <a:chOff x="3974874" y="4191245"/>
            <a:chExt cx="2898648" cy="183305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BE4F0F-9321-1FAA-98A2-43BD7EA42955}"/>
                </a:ext>
              </a:extLst>
            </p:cNvPr>
            <p:cNvSpPr/>
            <p:nvPr/>
          </p:nvSpPr>
          <p:spPr>
            <a:xfrm>
              <a:off x="3974874" y="4191245"/>
              <a:ext cx="2898648" cy="944880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800100">
                <a:lnSpc>
                  <a:spcPts val="3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Undergraduate degree efficiency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AAE9E5-BA5A-2945-9762-6E77AD544F04}"/>
                </a:ext>
              </a:extLst>
            </p:cNvPr>
            <p:cNvSpPr/>
            <p:nvPr/>
          </p:nvSpPr>
          <p:spPr>
            <a:xfrm>
              <a:off x="3997452" y="5008379"/>
              <a:ext cx="2876070" cy="1015918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 the number of degrees awarded per 100 FTE students, including part-time and transfer students.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6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47D59-685F-DAE1-6AF0-B7CD94EAF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CEEB1D-AFC4-3B6F-0395-BE4252755F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7" y="16715"/>
            <a:ext cx="3090857" cy="6900816"/>
            <a:chOff x="-18473" y="-9422"/>
            <a:chExt cx="3139424" cy="7009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1D688C-4975-5686-AF6A-396998F1D7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3" b="7833"/>
            <a:stretch/>
          </p:blipFill>
          <p:spPr>
            <a:xfrm>
              <a:off x="-18473" y="1746238"/>
              <a:ext cx="3139424" cy="17659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151BFC-7E5B-09AA-8371-B0C025990C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2" b="7802"/>
            <a:stretch/>
          </p:blipFill>
          <p:spPr>
            <a:xfrm>
              <a:off x="-18473" y="-9422"/>
              <a:ext cx="3139424" cy="17659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D3F455-160D-E67E-B654-D7E616D96D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473" y="3478242"/>
              <a:ext cx="3139422" cy="17659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1ECF6-C58E-A8CF-55C4-F23681D0CA1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2" b="7802"/>
            <a:stretch/>
          </p:blipFill>
          <p:spPr>
            <a:xfrm>
              <a:off x="-18473" y="5233902"/>
              <a:ext cx="3139422" cy="17659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C5C97-F8B0-A25F-5A89-CCAB47E5B3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891" y="64838"/>
            <a:ext cx="12044218" cy="6774874"/>
          </a:xfrm>
          <a:prstGeom prst="rect">
            <a:avLst/>
          </a:prstGeom>
          <a:noFill/>
          <a:ln w="168275">
            <a:solidFill>
              <a:srgbClr val="0F4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230702D-5150-413B-DCB4-9309ACCED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38802"/>
          <a:stretch>
            <a:fillRect/>
          </a:stretch>
        </p:blipFill>
        <p:spPr>
          <a:xfrm>
            <a:off x="5002364" y="501366"/>
            <a:ext cx="5334006" cy="76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064A3-02A9-5B77-AB5C-C5BC04DB18D2}"/>
              </a:ext>
            </a:extLst>
          </p:cNvPr>
          <p:cNvSpPr txBox="1"/>
          <p:nvPr/>
        </p:nvSpPr>
        <p:spPr>
          <a:xfrm>
            <a:off x="3086098" y="1473278"/>
            <a:ext cx="892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C1F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Performance Metrics</a:t>
            </a:r>
            <a:endParaRPr lang="en-US" sz="3600" dirty="0">
              <a:solidFill>
                <a:srgbClr val="BC1F5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43BCD3D-4F32-6F07-6ADC-4C917F575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58191"/>
              </p:ext>
            </p:extLst>
          </p:nvPr>
        </p:nvGraphicFramePr>
        <p:xfrm>
          <a:off x="7029450" y="2467331"/>
          <a:ext cx="34861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$12,785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$9,924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C5745B82-7A4F-1B04-12F0-DA3D6CD5201B}"/>
              </a:ext>
            </a:extLst>
          </p:cNvPr>
          <p:cNvSpPr/>
          <p:nvPr/>
        </p:nvSpPr>
        <p:spPr>
          <a:xfrm>
            <a:off x="10647609" y="2543531"/>
            <a:ext cx="745396" cy="818194"/>
          </a:xfrm>
          <a:prstGeom prst="down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FF3690-00B2-8495-BEED-7961F76E6774}"/>
              </a:ext>
            </a:extLst>
          </p:cNvPr>
          <p:cNvGrpSpPr/>
          <p:nvPr/>
        </p:nvGrpSpPr>
        <p:grpSpPr>
          <a:xfrm>
            <a:off x="3978402" y="2396293"/>
            <a:ext cx="2971962" cy="1585158"/>
            <a:chOff x="3978402" y="2396293"/>
            <a:chExt cx="2971962" cy="158515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722BB83-6E59-00ED-5A8D-99BC6600DB11}"/>
                </a:ext>
              </a:extLst>
            </p:cNvPr>
            <p:cNvSpPr/>
            <p:nvPr/>
          </p:nvSpPr>
          <p:spPr>
            <a:xfrm>
              <a:off x="3978402" y="2396293"/>
              <a:ext cx="2898648" cy="944880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800100">
                <a:lnSpc>
                  <a:spcPts val="3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First-time student debt at graduation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EFAC7C-D68E-6C1E-3889-FE9DBDA2AE7F}"/>
                </a:ext>
              </a:extLst>
            </p:cNvPr>
            <p:cNvSpPr/>
            <p:nvPr/>
          </p:nvSpPr>
          <p:spPr>
            <a:xfrm>
              <a:off x="3981929" y="3232477"/>
              <a:ext cx="2968435" cy="748974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accrued by in-state students at their institution.</a:t>
              </a: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047C1DF-F0F1-12E2-FBB6-1056346C0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487097"/>
              </p:ext>
            </p:extLst>
          </p:nvPr>
        </p:nvGraphicFramePr>
        <p:xfrm>
          <a:off x="7025922" y="4262283"/>
          <a:ext cx="335632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378">
                  <a:extLst>
                    <a:ext uri="{9D8B030D-6E8A-4147-A177-3AD203B41FA5}">
                      <a16:colId xmlns:a16="http://schemas.microsoft.com/office/drawing/2014/main" val="4037686236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385730142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F487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$11,402</a:t>
                      </a:r>
                    </a:p>
                    <a:p>
                      <a:pPr algn="l"/>
                      <a:r>
                        <a:rPr lang="en-US" sz="2000" b="0" i="1" dirty="0">
                          <a:solidFill>
                            <a:srgbClr val="353F43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F487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$8,919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53F4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7967"/>
                  </a:ext>
                </a:extLst>
              </a:tr>
            </a:tbl>
          </a:graphicData>
        </a:graphic>
      </p:graphicFrame>
      <p:sp>
        <p:nvSpPr>
          <p:cNvPr id="25" name="Arrow: Down 24">
            <a:extLst>
              <a:ext uri="{FF2B5EF4-FFF2-40B4-BE49-F238E27FC236}">
                <a16:creationId xmlns:a16="http://schemas.microsoft.com/office/drawing/2014/main" id="{DD61D76A-AF05-1B8A-B6DB-E43BD74EB430}"/>
              </a:ext>
            </a:extLst>
          </p:cNvPr>
          <p:cNvSpPr/>
          <p:nvPr/>
        </p:nvSpPr>
        <p:spPr>
          <a:xfrm>
            <a:off x="10625031" y="4338483"/>
            <a:ext cx="745396" cy="818194"/>
          </a:xfrm>
          <a:prstGeom prst="down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219431-8235-4B68-69E0-B93A4223236B}"/>
              </a:ext>
            </a:extLst>
          </p:cNvPr>
          <p:cNvGrpSpPr/>
          <p:nvPr/>
        </p:nvGrpSpPr>
        <p:grpSpPr>
          <a:xfrm>
            <a:off x="3974874" y="4191245"/>
            <a:ext cx="2898648" cy="2165388"/>
            <a:chOff x="3974874" y="4191245"/>
            <a:chExt cx="2898648" cy="216538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BFE8B6-D598-98B8-3B60-3D53F3092056}"/>
                </a:ext>
              </a:extLst>
            </p:cNvPr>
            <p:cNvSpPr/>
            <p:nvPr/>
          </p:nvSpPr>
          <p:spPr>
            <a:xfrm>
              <a:off x="3974874" y="4191245"/>
              <a:ext cx="2898648" cy="944880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800100">
                <a:lnSpc>
                  <a:spcPts val="3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0F48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Transfer student debt at graduation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24E0591-1CF4-B2B6-1100-ED6091E973AE}"/>
                </a:ext>
              </a:extLst>
            </p:cNvPr>
            <p:cNvSpPr/>
            <p:nvPr/>
          </p:nvSpPr>
          <p:spPr>
            <a:xfrm>
              <a:off x="3997452" y="5008378"/>
              <a:ext cx="2876070" cy="1348255"/>
            </a:xfrm>
            <a:custGeom>
              <a:avLst/>
              <a:gdLst>
                <a:gd name="connsiteX0" fmla="*/ 0 w 1720898"/>
                <a:gd name="connsiteY0" fmla="*/ 0 h 1075561"/>
                <a:gd name="connsiteX1" fmla="*/ 1720898 w 1720898"/>
                <a:gd name="connsiteY1" fmla="*/ 0 h 1075561"/>
                <a:gd name="connsiteX2" fmla="*/ 1720898 w 1720898"/>
                <a:gd name="connsiteY2" fmla="*/ 1075561 h 1075561"/>
                <a:gd name="connsiteX3" fmla="*/ 0 w 1720898"/>
                <a:gd name="connsiteY3" fmla="*/ 1075561 h 1075561"/>
                <a:gd name="connsiteX4" fmla="*/ 0 w 1720898"/>
                <a:gd name="connsiteY4" fmla="*/ 0 h 107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98" h="1075561">
                  <a:moveTo>
                    <a:pt x="0" y="0"/>
                  </a:moveTo>
                  <a:lnTo>
                    <a:pt x="1720898" y="0"/>
                  </a:lnTo>
                  <a:lnTo>
                    <a:pt x="1720898" y="1075561"/>
                  </a:lnTo>
                  <a:lnTo>
                    <a:pt x="0" y="10755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accrued by NCCCS and UNC System transfer students at their current institution.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5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C18ADC7E9A004AB9530F7042959597" ma:contentTypeVersion="3" ma:contentTypeDescription="Create a new document." ma:contentTypeScope="" ma:versionID="a25aa20ff6c1d3474c1205eb2462f03e">
  <xsd:schema xmlns:xsd="http://www.w3.org/2001/XMLSchema" xmlns:xs="http://www.w3.org/2001/XMLSchema" xmlns:p="http://schemas.microsoft.com/office/2006/metadata/properties" xmlns:ns2="e861fc96-5aca-44a5-9f8d-5d5ae1fdc853" targetNamespace="http://schemas.microsoft.com/office/2006/metadata/properties" ma:root="true" ma:fieldsID="9aa174e065d670a72ed72f12aef388a8" ns2:_="">
    <xsd:import namespace="e861fc96-5aca-44a5-9f8d-5d5ae1fdc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1fc96-5aca-44a5-9f8d-5d5ae1fdc8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2A9D45-4F49-4C95-B1D3-8A9050D72138}"/>
</file>

<file path=customXml/itemProps2.xml><?xml version="1.0" encoding="utf-8"?>
<ds:datastoreItem xmlns:ds="http://schemas.openxmlformats.org/officeDocument/2006/customXml" ds:itemID="{4A90EE7F-0C05-48D0-B7DD-4FABE931A577}"/>
</file>

<file path=customXml/itemProps3.xml><?xml version="1.0" encoding="utf-8"?>
<ds:datastoreItem xmlns:ds="http://schemas.openxmlformats.org/officeDocument/2006/customXml" ds:itemID="{E2281FD2-A521-4698-A873-F8D22A666C5D}"/>
</file>

<file path=docMetadata/LabelInfo.xml><?xml version="1.0" encoding="utf-8"?>
<clbl:labelList xmlns:clbl="http://schemas.microsoft.com/office/2020/mipLabelMetadata">
  <clbl:label id="{b693ed9d-92e1-4e39-b82e-02f6fea6991e}" enabled="0" method="" siteId="{b693ed9d-92e1-4e39-b82e-02f6fea6991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283</Words>
  <Application>Microsoft Office PowerPoint</Application>
  <PresentationFormat>Widescreen</PresentationFormat>
  <Paragraphs>87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Nancy M Halley</dc:creator>
  <cp:lastModifiedBy>Nancy M Halley</cp:lastModifiedBy>
  <cp:revision>4</cp:revision>
  <cp:lastPrinted>2025-10-01T12:40:07Z</cp:lastPrinted>
  <dcterms:created xsi:type="dcterms:W3CDTF">2025-09-24T18:14:22Z</dcterms:created>
  <dcterms:modified xsi:type="dcterms:W3CDTF">2025-10-01T14:55:49Z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0x0101009BC18ADC7E9A004AB9530F7042959597</vt:lpwstr>
  </property>
</Properties>
</file>