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987" r:id="rId5"/>
    <p:sldMasterId id="2147483978" r:id="rId6"/>
  </p:sldMasterIdLst>
  <p:notesMasterIdLst>
    <p:notesMasterId r:id="rId47"/>
  </p:notesMasterIdLst>
  <p:sldIdLst>
    <p:sldId id="256" r:id="rId7"/>
    <p:sldId id="287" r:id="rId8"/>
    <p:sldId id="314" r:id="rId9"/>
    <p:sldId id="2086" r:id="rId10"/>
    <p:sldId id="504" r:id="rId11"/>
    <p:sldId id="318" r:id="rId12"/>
    <p:sldId id="258" r:id="rId13"/>
    <p:sldId id="262" r:id="rId14"/>
    <p:sldId id="285" r:id="rId15"/>
    <p:sldId id="2091" r:id="rId16"/>
    <p:sldId id="2092" r:id="rId17"/>
    <p:sldId id="302" r:id="rId18"/>
    <p:sldId id="319" r:id="rId19"/>
    <p:sldId id="2087" r:id="rId20"/>
    <p:sldId id="2089" r:id="rId21"/>
    <p:sldId id="2093" r:id="rId22"/>
    <p:sldId id="2094" r:id="rId23"/>
    <p:sldId id="307" r:id="rId24"/>
    <p:sldId id="495" r:id="rId25"/>
    <p:sldId id="507" r:id="rId26"/>
    <p:sldId id="295" r:id="rId27"/>
    <p:sldId id="266" r:id="rId28"/>
    <p:sldId id="267" r:id="rId29"/>
    <p:sldId id="268" r:id="rId30"/>
    <p:sldId id="2090" r:id="rId31"/>
    <p:sldId id="305" r:id="rId32"/>
    <p:sldId id="491" r:id="rId33"/>
    <p:sldId id="2085" r:id="rId34"/>
    <p:sldId id="2096" r:id="rId35"/>
    <p:sldId id="309" r:id="rId36"/>
    <p:sldId id="304" r:id="rId37"/>
    <p:sldId id="321" r:id="rId38"/>
    <p:sldId id="2095" r:id="rId39"/>
    <p:sldId id="508" r:id="rId40"/>
    <p:sldId id="301" r:id="rId41"/>
    <p:sldId id="284" r:id="rId42"/>
    <p:sldId id="320" r:id="rId43"/>
    <p:sldId id="306" r:id="rId44"/>
    <p:sldId id="312" r:id="rId45"/>
    <p:sldId id="30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4210D-A418-497D-BC73-D919124BECD9}" v="1" dt="2023-12-06T21:43:48.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4452" autoAdjust="0"/>
  </p:normalViewPr>
  <p:slideViewPr>
    <p:cSldViewPr snapToGrid="0">
      <p:cViewPr varScale="1">
        <p:scale>
          <a:sx n="85" d="100"/>
          <a:sy n="85" d="100"/>
        </p:scale>
        <p:origin x="14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DAF78-5004-470C-B9ED-19DC18506777}"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840BADA4-D501-4281-96BC-AB522371BD2A}">
      <dgm:prSet custT="1"/>
      <dgm:spPr/>
      <dgm:t>
        <a:bodyPr/>
        <a:lstStyle/>
        <a:p>
          <a:r>
            <a:rPr lang="en-US" sz="2800" b="0" i="0" u="sng" dirty="0">
              <a:latin typeface="Calibri" panose="020F0502020204030204" pitchFamily="34" charset="0"/>
              <a:cs typeface="Calibri" panose="020F0502020204030204" pitchFamily="34" charset="0"/>
            </a:rPr>
            <a:t>Caretaker</a:t>
          </a:r>
          <a:r>
            <a:rPr lang="en-US" sz="2800" b="0" dirty="0">
              <a:latin typeface="Calibri" panose="020F0502020204030204" pitchFamily="34" charset="0"/>
              <a:cs typeface="Calibri" panose="020F0502020204030204" pitchFamily="34" charset="0"/>
            </a:rPr>
            <a:t> added to list of people juvenile has right to have present during questioning</a:t>
          </a:r>
        </a:p>
      </dgm:t>
    </dgm:pt>
    <dgm:pt modelId="{E066771A-EDB5-4662-BC89-3A20CE9B44F8}" type="parTrans" cxnId="{1B6051F6-98E9-47C6-A504-7F831ED00D24}">
      <dgm:prSet/>
      <dgm:spPr/>
      <dgm:t>
        <a:bodyPr/>
        <a:lstStyle/>
        <a:p>
          <a:endParaRPr lang="en-US"/>
        </a:p>
      </dgm:t>
    </dgm:pt>
    <dgm:pt modelId="{3851B006-11F2-428B-9544-D2A7B6E4F583}" type="sibTrans" cxnId="{1B6051F6-98E9-47C6-A504-7F831ED00D24}">
      <dgm:prSet phldrT="01"/>
      <dgm:spPr/>
      <dgm:t>
        <a:bodyPr/>
        <a:lstStyle/>
        <a:p>
          <a:endParaRPr lang="en-US" dirty="0"/>
        </a:p>
      </dgm:t>
    </dgm:pt>
    <dgm:pt modelId="{BCE55EF1-007D-4E2E-9A7C-613FE2E7CB7B}">
      <dgm:prSet custT="1"/>
      <dgm:spPr/>
      <dgm:t>
        <a:bodyPr/>
        <a:lstStyle/>
        <a:p>
          <a:r>
            <a:rPr lang="en-US" sz="2800" b="0" dirty="0">
              <a:latin typeface="Calibri" panose="020F0502020204030204" pitchFamily="34" charset="0"/>
              <a:cs typeface="Calibri" panose="020F0502020204030204" pitchFamily="34" charset="0"/>
            </a:rPr>
            <a:t>If request PGC, law enforcement must make reasonable effort to contact that PGC</a:t>
          </a:r>
        </a:p>
      </dgm:t>
    </dgm:pt>
    <dgm:pt modelId="{046DB851-480F-4246-8BC8-FD63E2A0C16F}" type="parTrans" cxnId="{1C19560E-48D2-4026-9411-12445BC4DF14}">
      <dgm:prSet/>
      <dgm:spPr/>
      <dgm:t>
        <a:bodyPr/>
        <a:lstStyle/>
        <a:p>
          <a:endParaRPr lang="en-US"/>
        </a:p>
      </dgm:t>
    </dgm:pt>
    <dgm:pt modelId="{FFD8DD4C-AFEE-4F1A-BB68-C8C2E3F14D3E}" type="sibTrans" cxnId="{1C19560E-48D2-4026-9411-12445BC4DF14}">
      <dgm:prSet phldrT="02"/>
      <dgm:spPr/>
      <dgm:t>
        <a:bodyPr/>
        <a:lstStyle/>
        <a:p>
          <a:endParaRPr lang="en-US" dirty="0"/>
        </a:p>
      </dgm:t>
    </dgm:pt>
    <dgm:pt modelId="{A91FAAD5-E3E6-453A-A06B-0305D238B9E2}">
      <dgm:prSet custT="1"/>
      <dgm:spPr/>
      <dgm:t>
        <a:bodyPr/>
        <a:lstStyle/>
        <a:p>
          <a:r>
            <a:rPr lang="en-US" sz="2800" b="0" dirty="0">
              <a:latin typeface="Calibri" panose="020F0502020204030204" pitchFamily="34" charset="0"/>
              <a:cs typeface="Calibri" panose="020F0502020204030204" pitchFamily="34" charset="0"/>
            </a:rPr>
            <a:t>If PGC not available, a caretaker can be present</a:t>
          </a:r>
        </a:p>
      </dgm:t>
    </dgm:pt>
    <dgm:pt modelId="{61261932-E226-4FB4-BE05-EB9B029F1AA6}" type="parTrans" cxnId="{3038FE95-B94B-4651-B737-2B5B806ADBBA}">
      <dgm:prSet/>
      <dgm:spPr/>
      <dgm:t>
        <a:bodyPr/>
        <a:lstStyle/>
        <a:p>
          <a:endParaRPr lang="en-US"/>
        </a:p>
      </dgm:t>
    </dgm:pt>
    <dgm:pt modelId="{C55B4BAC-0F79-4B86-A7C2-44281386CEF7}" type="sibTrans" cxnId="{3038FE95-B94B-4651-B737-2B5B806ADBBA}">
      <dgm:prSet phldrT="03"/>
      <dgm:spPr/>
      <dgm:t>
        <a:bodyPr/>
        <a:lstStyle/>
        <a:p>
          <a:endParaRPr lang="en-US" dirty="0"/>
        </a:p>
      </dgm:t>
    </dgm:pt>
    <dgm:pt modelId="{D80B2797-87E0-4511-954D-AA39516438F4}" type="pres">
      <dgm:prSet presAssocID="{25FDAF78-5004-470C-B9ED-19DC18506777}" presName="hierChild1" presStyleCnt="0">
        <dgm:presLayoutVars>
          <dgm:chPref val="1"/>
          <dgm:dir/>
          <dgm:animOne val="branch"/>
          <dgm:animLvl val="lvl"/>
          <dgm:resizeHandles/>
        </dgm:presLayoutVars>
      </dgm:prSet>
      <dgm:spPr/>
    </dgm:pt>
    <dgm:pt modelId="{38D5790D-1140-4DEF-B668-89032A3C23FF}" type="pres">
      <dgm:prSet presAssocID="{840BADA4-D501-4281-96BC-AB522371BD2A}" presName="hierRoot1" presStyleCnt="0"/>
      <dgm:spPr/>
    </dgm:pt>
    <dgm:pt modelId="{94636EAD-65BA-4B20-A574-9D571736FD1E}" type="pres">
      <dgm:prSet presAssocID="{840BADA4-D501-4281-96BC-AB522371BD2A}" presName="composite" presStyleCnt="0"/>
      <dgm:spPr/>
    </dgm:pt>
    <dgm:pt modelId="{C9490058-EA9E-4CF7-9574-6FD15CDD8B2B}" type="pres">
      <dgm:prSet presAssocID="{840BADA4-D501-4281-96BC-AB522371BD2A}" presName="background" presStyleLbl="node0" presStyleIdx="0" presStyleCnt="3"/>
      <dgm:spPr/>
    </dgm:pt>
    <dgm:pt modelId="{A7C0E6B5-39DF-44AD-98D4-DDFC3C2E031C}" type="pres">
      <dgm:prSet presAssocID="{840BADA4-D501-4281-96BC-AB522371BD2A}" presName="text" presStyleLbl="fgAcc0" presStyleIdx="0" presStyleCnt="3">
        <dgm:presLayoutVars>
          <dgm:chPref val="3"/>
        </dgm:presLayoutVars>
      </dgm:prSet>
      <dgm:spPr/>
    </dgm:pt>
    <dgm:pt modelId="{1486D16A-D959-4836-9523-FF85726BD438}" type="pres">
      <dgm:prSet presAssocID="{840BADA4-D501-4281-96BC-AB522371BD2A}" presName="hierChild2" presStyleCnt="0"/>
      <dgm:spPr/>
    </dgm:pt>
    <dgm:pt modelId="{7AEBB332-DA3C-4597-BC81-06058ED4A54B}" type="pres">
      <dgm:prSet presAssocID="{BCE55EF1-007D-4E2E-9A7C-613FE2E7CB7B}" presName="hierRoot1" presStyleCnt="0"/>
      <dgm:spPr/>
    </dgm:pt>
    <dgm:pt modelId="{05DC3F59-FD9A-4D82-97C9-B7A02E805F1F}" type="pres">
      <dgm:prSet presAssocID="{BCE55EF1-007D-4E2E-9A7C-613FE2E7CB7B}" presName="composite" presStyleCnt="0"/>
      <dgm:spPr/>
    </dgm:pt>
    <dgm:pt modelId="{DA8BD366-12C0-47D8-8507-3B0ADD9A3C2F}" type="pres">
      <dgm:prSet presAssocID="{BCE55EF1-007D-4E2E-9A7C-613FE2E7CB7B}" presName="background" presStyleLbl="node0" presStyleIdx="1" presStyleCnt="3"/>
      <dgm:spPr/>
    </dgm:pt>
    <dgm:pt modelId="{5AA5EC4D-70D5-4CA2-8183-54BF56AAAB82}" type="pres">
      <dgm:prSet presAssocID="{BCE55EF1-007D-4E2E-9A7C-613FE2E7CB7B}" presName="text" presStyleLbl="fgAcc0" presStyleIdx="1" presStyleCnt="3">
        <dgm:presLayoutVars>
          <dgm:chPref val="3"/>
        </dgm:presLayoutVars>
      </dgm:prSet>
      <dgm:spPr/>
    </dgm:pt>
    <dgm:pt modelId="{BBAC7453-1850-4355-A2B8-05EACD26779E}" type="pres">
      <dgm:prSet presAssocID="{BCE55EF1-007D-4E2E-9A7C-613FE2E7CB7B}" presName="hierChild2" presStyleCnt="0"/>
      <dgm:spPr/>
    </dgm:pt>
    <dgm:pt modelId="{3CCBA467-AD14-4903-ACA4-D4EEE7985E4C}" type="pres">
      <dgm:prSet presAssocID="{A91FAAD5-E3E6-453A-A06B-0305D238B9E2}" presName="hierRoot1" presStyleCnt="0"/>
      <dgm:spPr/>
    </dgm:pt>
    <dgm:pt modelId="{83C39C1F-004A-4A6A-9218-D6089AD86781}" type="pres">
      <dgm:prSet presAssocID="{A91FAAD5-E3E6-453A-A06B-0305D238B9E2}" presName="composite" presStyleCnt="0"/>
      <dgm:spPr/>
    </dgm:pt>
    <dgm:pt modelId="{C56FE9B5-BAB7-49E5-A592-931DE4AF0827}" type="pres">
      <dgm:prSet presAssocID="{A91FAAD5-E3E6-453A-A06B-0305D238B9E2}" presName="background" presStyleLbl="node0" presStyleIdx="2" presStyleCnt="3"/>
      <dgm:spPr/>
    </dgm:pt>
    <dgm:pt modelId="{B50096E2-7461-456B-A945-3C24AE965A99}" type="pres">
      <dgm:prSet presAssocID="{A91FAAD5-E3E6-453A-A06B-0305D238B9E2}" presName="text" presStyleLbl="fgAcc0" presStyleIdx="2" presStyleCnt="3">
        <dgm:presLayoutVars>
          <dgm:chPref val="3"/>
        </dgm:presLayoutVars>
      </dgm:prSet>
      <dgm:spPr/>
    </dgm:pt>
    <dgm:pt modelId="{674C34E1-CF12-4237-B486-D85E5A1DEF92}" type="pres">
      <dgm:prSet presAssocID="{A91FAAD5-E3E6-453A-A06B-0305D238B9E2}" presName="hierChild2" presStyleCnt="0"/>
      <dgm:spPr/>
    </dgm:pt>
  </dgm:ptLst>
  <dgm:cxnLst>
    <dgm:cxn modelId="{1C19560E-48D2-4026-9411-12445BC4DF14}" srcId="{25FDAF78-5004-470C-B9ED-19DC18506777}" destId="{BCE55EF1-007D-4E2E-9A7C-613FE2E7CB7B}" srcOrd="1" destOrd="0" parTransId="{046DB851-480F-4246-8BC8-FD63E2A0C16F}" sibTransId="{FFD8DD4C-AFEE-4F1A-BB68-C8C2E3F14D3E}"/>
    <dgm:cxn modelId="{34711510-BFC8-421F-B184-19B140F940E8}" type="presOf" srcId="{25FDAF78-5004-470C-B9ED-19DC18506777}" destId="{D80B2797-87E0-4511-954D-AA39516438F4}" srcOrd="0" destOrd="0" presId="urn:microsoft.com/office/officeart/2005/8/layout/hierarchy1"/>
    <dgm:cxn modelId="{361C758E-8ACA-456F-9F8D-38AE51D8548F}" type="presOf" srcId="{840BADA4-D501-4281-96BC-AB522371BD2A}" destId="{A7C0E6B5-39DF-44AD-98D4-DDFC3C2E031C}" srcOrd="0" destOrd="0" presId="urn:microsoft.com/office/officeart/2005/8/layout/hierarchy1"/>
    <dgm:cxn modelId="{3038FE95-B94B-4651-B737-2B5B806ADBBA}" srcId="{25FDAF78-5004-470C-B9ED-19DC18506777}" destId="{A91FAAD5-E3E6-453A-A06B-0305D238B9E2}" srcOrd="2" destOrd="0" parTransId="{61261932-E226-4FB4-BE05-EB9B029F1AA6}" sibTransId="{C55B4BAC-0F79-4B86-A7C2-44281386CEF7}"/>
    <dgm:cxn modelId="{92687997-D439-4B15-B680-202DBC95A514}" type="presOf" srcId="{BCE55EF1-007D-4E2E-9A7C-613FE2E7CB7B}" destId="{5AA5EC4D-70D5-4CA2-8183-54BF56AAAB82}" srcOrd="0" destOrd="0" presId="urn:microsoft.com/office/officeart/2005/8/layout/hierarchy1"/>
    <dgm:cxn modelId="{E224E5E6-2ECB-4D80-AB52-5541EB0A89F3}" type="presOf" srcId="{A91FAAD5-E3E6-453A-A06B-0305D238B9E2}" destId="{B50096E2-7461-456B-A945-3C24AE965A99}" srcOrd="0" destOrd="0" presId="urn:microsoft.com/office/officeart/2005/8/layout/hierarchy1"/>
    <dgm:cxn modelId="{1B6051F6-98E9-47C6-A504-7F831ED00D24}" srcId="{25FDAF78-5004-470C-B9ED-19DC18506777}" destId="{840BADA4-D501-4281-96BC-AB522371BD2A}" srcOrd="0" destOrd="0" parTransId="{E066771A-EDB5-4662-BC89-3A20CE9B44F8}" sibTransId="{3851B006-11F2-428B-9544-D2A7B6E4F583}"/>
    <dgm:cxn modelId="{BFC97351-4A7E-4433-821E-81B9CE7FF36F}" type="presParOf" srcId="{D80B2797-87E0-4511-954D-AA39516438F4}" destId="{38D5790D-1140-4DEF-B668-89032A3C23FF}" srcOrd="0" destOrd="0" presId="urn:microsoft.com/office/officeart/2005/8/layout/hierarchy1"/>
    <dgm:cxn modelId="{D2B5F7A6-9CF0-4ABD-AA5A-21229D5C3216}" type="presParOf" srcId="{38D5790D-1140-4DEF-B668-89032A3C23FF}" destId="{94636EAD-65BA-4B20-A574-9D571736FD1E}" srcOrd="0" destOrd="0" presId="urn:microsoft.com/office/officeart/2005/8/layout/hierarchy1"/>
    <dgm:cxn modelId="{D62AC199-CD34-4576-9849-A3E3B8CDED06}" type="presParOf" srcId="{94636EAD-65BA-4B20-A574-9D571736FD1E}" destId="{C9490058-EA9E-4CF7-9574-6FD15CDD8B2B}" srcOrd="0" destOrd="0" presId="urn:microsoft.com/office/officeart/2005/8/layout/hierarchy1"/>
    <dgm:cxn modelId="{F30F71DA-8136-4E0D-9DBF-8AFF5788E741}" type="presParOf" srcId="{94636EAD-65BA-4B20-A574-9D571736FD1E}" destId="{A7C0E6B5-39DF-44AD-98D4-DDFC3C2E031C}" srcOrd="1" destOrd="0" presId="urn:microsoft.com/office/officeart/2005/8/layout/hierarchy1"/>
    <dgm:cxn modelId="{44D97D9C-03A0-4966-B632-29E8CBC06409}" type="presParOf" srcId="{38D5790D-1140-4DEF-B668-89032A3C23FF}" destId="{1486D16A-D959-4836-9523-FF85726BD438}" srcOrd="1" destOrd="0" presId="urn:microsoft.com/office/officeart/2005/8/layout/hierarchy1"/>
    <dgm:cxn modelId="{4C5F2CC0-7EF1-4838-A72E-00DE4815496C}" type="presParOf" srcId="{D80B2797-87E0-4511-954D-AA39516438F4}" destId="{7AEBB332-DA3C-4597-BC81-06058ED4A54B}" srcOrd="1" destOrd="0" presId="urn:microsoft.com/office/officeart/2005/8/layout/hierarchy1"/>
    <dgm:cxn modelId="{47178D8C-1835-4634-BA73-FBA691A1B7D9}" type="presParOf" srcId="{7AEBB332-DA3C-4597-BC81-06058ED4A54B}" destId="{05DC3F59-FD9A-4D82-97C9-B7A02E805F1F}" srcOrd="0" destOrd="0" presId="urn:microsoft.com/office/officeart/2005/8/layout/hierarchy1"/>
    <dgm:cxn modelId="{775BA3C4-418E-4E90-A466-AAEB3F769749}" type="presParOf" srcId="{05DC3F59-FD9A-4D82-97C9-B7A02E805F1F}" destId="{DA8BD366-12C0-47D8-8507-3B0ADD9A3C2F}" srcOrd="0" destOrd="0" presId="urn:microsoft.com/office/officeart/2005/8/layout/hierarchy1"/>
    <dgm:cxn modelId="{F211A641-4ACF-407E-8326-93933496907C}" type="presParOf" srcId="{05DC3F59-FD9A-4D82-97C9-B7A02E805F1F}" destId="{5AA5EC4D-70D5-4CA2-8183-54BF56AAAB82}" srcOrd="1" destOrd="0" presId="urn:microsoft.com/office/officeart/2005/8/layout/hierarchy1"/>
    <dgm:cxn modelId="{723808B8-5238-4DE0-BC84-EDA7AE3F9A15}" type="presParOf" srcId="{7AEBB332-DA3C-4597-BC81-06058ED4A54B}" destId="{BBAC7453-1850-4355-A2B8-05EACD26779E}" srcOrd="1" destOrd="0" presId="urn:microsoft.com/office/officeart/2005/8/layout/hierarchy1"/>
    <dgm:cxn modelId="{2879BD7D-2720-42AE-B5FD-7D058E3B2850}" type="presParOf" srcId="{D80B2797-87E0-4511-954D-AA39516438F4}" destId="{3CCBA467-AD14-4903-ACA4-D4EEE7985E4C}" srcOrd="2" destOrd="0" presId="urn:microsoft.com/office/officeart/2005/8/layout/hierarchy1"/>
    <dgm:cxn modelId="{E0A6DAB2-154E-4D2B-87E5-ACD3D9135A47}" type="presParOf" srcId="{3CCBA467-AD14-4903-ACA4-D4EEE7985E4C}" destId="{83C39C1F-004A-4A6A-9218-D6089AD86781}" srcOrd="0" destOrd="0" presId="urn:microsoft.com/office/officeart/2005/8/layout/hierarchy1"/>
    <dgm:cxn modelId="{89DB5041-CBBC-4CE6-A1DE-F5E00DFCAADE}" type="presParOf" srcId="{83C39C1F-004A-4A6A-9218-D6089AD86781}" destId="{C56FE9B5-BAB7-49E5-A592-931DE4AF0827}" srcOrd="0" destOrd="0" presId="urn:microsoft.com/office/officeart/2005/8/layout/hierarchy1"/>
    <dgm:cxn modelId="{411E74DE-EAC5-487A-9BF3-C2D07719884E}" type="presParOf" srcId="{83C39C1F-004A-4A6A-9218-D6089AD86781}" destId="{B50096E2-7461-456B-A945-3C24AE965A99}" srcOrd="1" destOrd="0" presId="urn:microsoft.com/office/officeart/2005/8/layout/hierarchy1"/>
    <dgm:cxn modelId="{4874D80E-4D1C-4208-81DB-25ECEF07D1F6}" type="presParOf" srcId="{3CCBA467-AD14-4903-ACA4-D4EEE7985E4C}" destId="{674C34E1-CF12-4237-B486-D85E5A1DEF9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4FA8B2-C43D-44E8-9E9D-1DB8362B80A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5B46D82-83D6-4A88-B38C-F81FCFD8764E}">
      <dgm:prSet/>
      <dgm:spPr/>
      <dgm:t>
        <a:bodyPr/>
        <a:lstStyle/>
        <a:p>
          <a:r>
            <a:rPr lang="en-US" dirty="0">
              <a:latin typeface="Calibri" panose="020F0502020204030204" pitchFamily="34" charset="0"/>
              <a:cs typeface="Calibri" panose="020F0502020204030204" pitchFamily="34" charset="0"/>
            </a:rPr>
            <a:t>Officers responded to an accident and found car in ditch</a:t>
          </a:r>
        </a:p>
      </dgm:t>
    </dgm:pt>
    <dgm:pt modelId="{B9725C35-C6B9-4B9C-A09F-FC85935928DE}" type="parTrans" cxnId="{C8CCAF39-EAF3-43BE-A3A8-01946F111426}">
      <dgm:prSet/>
      <dgm:spPr/>
      <dgm:t>
        <a:bodyPr/>
        <a:lstStyle/>
        <a:p>
          <a:endParaRPr lang="en-US"/>
        </a:p>
      </dgm:t>
    </dgm:pt>
    <dgm:pt modelId="{1DCB0903-17A1-44CD-93C9-694DA611BCC8}" type="sibTrans" cxnId="{C8CCAF39-EAF3-43BE-A3A8-01946F111426}">
      <dgm:prSet/>
      <dgm:spPr/>
      <dgm:t>
        <a:bodyPr/>
        <a:lstStyle/>
        <a:p>
          <a:endParaRPr lang="en-US"/>
        </a:p>
      </dgm:t>
    </dgm:pt>
    <dgm:pt modelId="{6F643C78-32DD-4BC5-8154-A141CC138305}">
      <dgm:prSet/>
      <dgm:spPr/>
      <dgm:t>
        <a:bodyPr/>
        <a:lstStyle/>
        <a:p>
          <a:r>
            <a:rPr lang="en-US" dirty="0">
              <a:latin typeface="Calibri" panose="020F0502020204030204" pitchFamily="34" charset="0"/>
              <a:cs typeface="Calibri" panose="020F0502020204030204" pitchFamily="34" charset="0"/>
            </a:rPr>
            <a:t>Car could not be driven and was not capable of moving</a:t>
          </a:r>
        </a:p>
      </dgm:t>
    </dgm:pt>
    <dgm:pt modelId="{3F70D228-3D8D-455F-9776-4F1ED14E78E7}" type="parTrans" cxnId="{70EEE25C-8682-4435-8D4E-D370EA76E8B7}">
      <dgm:prSet/>
      <dgm:spPr/>
      <dgm:t>
        <a:bodyPr/>
        <a:lstStyle/>
        <a:p>
          <a:endParaRPr lang="en-US"/>
        </a:p>
      </dgm:t>
    </dgm:pt>
    <dgm:pt modelId="{ED0C5735-66F6-4807-8AEE-0D5BAE661CFB}" type="sibTrans" cxnId="{70EEE25C-8682-4435-8D4E-D370EA76E8B7}">
      <dgm:prSet/>
      <dgm:spPr/>
      <dgm:t>
        <a:bodyPr/>
        <a:lstStyle/>
        <a:p>
          <a:endParaRPr lang="en-US"/>
        </a:p>
      </dgm:t>
    </dgm:pt>
    <dgm:pt modelId="{D2D9ED31-E85F-4E5E-8343-6A918FC03CA1}">
      <dgm:prSet/>
      <dgm:spPr/>
      <dgm:t>
        <a:bodyPr/>
        <a:lstStyle/>
        <a:p>
          <a:r>
            <a:rPr lang="en-US" dirty="0">
              <a:latin typeface="Calibri" panose="020F0502020204030204" pitchFamily="34" charset="0"/>
              <a:cs typeface="Calibri" panose="020F0502020204030204" pitchFamily="34" charset="0"/>
            </a:rPr>
            <a:t>Passenger on scene but driver had fled</a:t>
          </a:r>
        </a:p>
      </dgm:t>
    </dgm:pt>
    <dgm:pt modelId="{44A89AF9-AEC7-4485-97AE-E37F8E27FA96}" type="parTrans" cxnId="{6FB43D17-A639-4202-BD85-956025BE4D77}">
      <dgm:prSet/>
      <dgm:spPr/>
      <dgm:t>
        <a:bodyPr/>
        <a:lstStyle/>
        <a:p>
          <a:endParaRPr lang="en-US"/>
        </a:p>
      </dgm:t>
    </dgm:pt>
    <dgm:pt modelId="{039A95C5-44E9-4450-8DC7-A5A011FD3707}" type="sibTrans" cxnId="{6FB43D17-A639-4202-BD85-956025BE4D77}">
      <dgm:prSet/>
      <dgm:spPr/>
      <dgm:t>
        <a:bodyPr/>
        <a:lstStyle/>
        <a:p>
          <a:endParaRPr lang="en-US"/>
        </a:p>
      </dgm:t>
    </dgm:pt>
    <dgm:pt modelId="{4062EDC6-1F0D-4CCA-94D5-6B97D26E3A22}">
      <dgm:prSet/>
      <dgm:spPr/>
      <dgm:t>
        <a:bodyPr/>
        <a:lstStyle/>
        <a:p>
          <a:r>
            <a:rPr lang="en-US" dirty="0">
              <a:latin typeface="Calibri" panose="020F0502020204030204" pitchFamily="34" charset="0"/>
              <a:cs typeface="Calibri" panose="020F0502020204030204" pitchFamily="34" charset="0"/>
            </a:rPr>
            <a:t>Driver known only as “Kyle” and had outstanding warrants</a:t>
          </a:r>
        </a:p>
      </dgm:t>
    </dgm:pt>
    <dgm:pt modelId="{9DDE03FE-A4D6-49B3-8D26-1DBE24074446}" type="parTrans" cxnId="{BD2F6A33-05E2-4AB4-A7E0-9851605CFE0B}">
      <dgm:prSet/>
      <dgm:spPr/>
      <dgm:t>
        <a:bodyPr/>
        <a:lstStyle/>
        <a:p>
          <a:endParaRPr lang="en-US"/>
        </a:p>
      </dgm:t>
    </dgm:pt>
    <dgm:pt modelId="{D0792921-1C47-4442-8C8E-8BCB0E1FC821}" type="sibTrans" cxnId="{BD2F6A33-05E2-4AB4-A7E0-9851605CFE0B}">
      <dgm:prSet/>
      <dgm:spPr/>
      <dgm:t>
        <a:bodyPr/>
        <a:lstStyle/>
        <a:p>
          <a:endParaRPr lang="en-US"/>
        </a:p>
      </dgm:t>
    </dgm:pt>
    <dgm:pt modelId="{55F04EB0-52A4-4075-AAE2-2B720A7F78E0}">
      <dgm:prSet/>
      <dgm:spPr/>
      <dgm:t>
        <a:bodyPr/>
        <a:lstStyle/>
        <a:p>
          <a:r>
            <a:rPr lang="en-US" dirty="0">
              <a:latin typeface="Calibri" panose="020F0502020204030204" pitchFamily="34" charset="0"/>
              <a:cs typeface="Calibri" panose="020F0502020204030204" pitchFamily="34" charset="0"/>
            </a:rPr>
            <a:t>Trooper searched car for evidence of driver’s identity as a part of wreck investigation </a:t>
          </a:r>
        </a:p>
      </dgm:t>
    </dgm:pt>
    <dgm:pt modelId="{30CA8C06-F2DD-41DD-B64C-CA6C8E3211E9}" type="parTrans" cxnId="{1CF77A0D-8892-4C50-8C38-CFF060BDEE7A}">
      <dgm:prSet/>
      <dgm:spPr/>
      <dgm:t>
        <a:bodyPr/>
        <a:lstStyle/>
        <a:p>
          <a:endParaRPr lang="en-US"/>
        </a:p>
      </dgm:t>
    </dgm:pt>
    <dgm:pt modelId="{3CF155C0-E832-4F13-BF8A-1C5D1F5297DA}" type="sibTrans" cxnId="{1CF77A0D-8892-4C50-8C38-CFF060BDEE7A}">
      <dgm:prSet/>
      <dgm:spPr/>
      <dgm:t>
        <a:bodyPr/>
        <a:lstStyle/>
        <a:p>
          <a:endParaRPr lang="en-US"/>
        </a:p>
      </dgm:t>
    </dgm:pt>
    <dgm:pt modelId="{1F1EF6EC-F3A8-4DA6-B977-A0A3A16327E9}" type="pres">
      <dgm:prSet presAssocID="{C54FA8B2-C43D-44E8-9E9D-1DB8362B80A5}" presName="linear" presStyleCnt="0">
        <dgm:presLayoutVars>
          <dgm:animLvl val="lvl"/>
          <dgm:resizeHandles val="exact"/>
        </dgm:presLayoutVars>
      </dgm:prSet>
      <dgm:spPr/>
    </dgm:pt>
    <dgm:pt modelId="{5BC5F481-0329-4A27-B698-91AFC7FD0907}" type="pres">
      <dgm:prSet presAssocID="{65B46D82-83D6-4A88-B38C-F81FCFD8764E}" presName="parentText" presStyleLbl="node1" presStyleIdx="0" presStyleCnt="5">
        <dgm:presLayoutVars>
          <dgm:chMax val="0"/>
          <dgm:bulletEnabled val="1"/>
        </dgm:presLayoutVars>
      </dgm:prSet>
      <dgm:spPr/>
    </dgm:pt>
    <dgm:pt modelId="{8EF00D46-0896-46EF-BE96-16ECC414C590}" type="pres">
      <dgm:prSet presAssocID="{1DCB0903-17A1-44CD-93C9-694DA611BCC8}" presName="spacer" presStyleCnt="0"/>
      <dgm:spPr/>
    </dgm:pt>
    <dgm:pt modelId="{4F6F47A9-56A1-43BF-A8EE-65CD6582A6CA}" type="pres">
      <dgm:prSet presAssocID="{6F643C78-32DD-4BC5-8154-A141CC138305}" presName="parentText" presStyleLbl="node1" presStyleIdx="1" presStyleCnt="5">
        <dgm:presLayoutVars>
          <dgm:chMax val="0"/>
          <dgm:bulletEnabled val="1"/>
        </dgm:presLayoutVars>
      </dgm:prSet>
      <dgm:spPr/>
    </dgm:pt>
    <dgm:pt modelId="{48B5B5E0-3200-43E7-9CBA-CD693745A1E5}" type="pres">
      <dgm:prSet presAssocID="{ED0C5735-66F6-4807-8AEE-0D5BAE661CFB}" presName="spacer" presStyleCnt="0"/>
      <dgm:spPr/>
    </dgm:pt>
    <dgm:pt modelId="{803E2982-C58D-4170-BB9E-4F77B398E205}" type="pres">
      <dgm:prSet presAssocID="{D2D9ED31-E85F-4E5E-8343-6A918FC03CA1}" presName="parentText" presStyleLbl="node1" presStyleIdx="2" presStyleCnt="5">
        <dgm:presLayoutVars>
          <dgm:chMax val="0"/>
          <dgm:bulletEnabled val="1"/>
        </dgm:presLayoutVars>
      </dgm:prSet>
      <dgm:spPr/>
    </dgm:pt>
    <dgm:pt modelId="{BD2AD598-5862-48E0-8A53-19404C2261D2}" type="pres">
      <dgm:prSet presAssocID="{039A95C5-44E9-4450-8DC7-A5A011FD3707}" presName="spacer" presStyleCnt="0"/>
      <dgm:spPr/>
    </dgm:pt>
    <dgm:pt modelId="{AB6037F2-8E9C-4173-B1CD-0800661315A5}" type="pres">
      <dgm:prSet presAssocID="{4062EDC6-1F0D-4CCA-94D5-6B97D26E3A22}" presName="parentText" presStyleLbl="node1" presStyleIdx="3" presStyleCnt="5">
        <dgm:presLayoutVars>
          <dgm:chMax val="0"/>
          <dgm:bulletEnabled val="1"/>
        </dgm:presLayoutVars>
      </dgm:prSet>
      <dgm:spPr/>
    </dgm:pt>
    <dgm:pt modelId="{B1EDDA22-66E0-492C-812F-71ABEDF442AC}" type="pres">
      <dgm:prSet presAssocID="{D0792921-1C47-4442-8C8E-8BCB0E1FC821}" presName="spacer" presStyleCnt="0"/>
      <dgm:spPr/>
    </dgm:pt>
    <dgm:pt modelId="{44DD10F9-B705-4ED3-A96B-DA1C02CAC5AD}" type="pres">
      <dgm:prSet presAssocID="{55F04EB0-52A4-4075-AAE2-2B720A7F78E0}" presName="parentText" presStyleLbl="node1" presStyleIdx="4" presStyleCnt="5">
        <dgm:presLayoutVars>
          <dgm:chMax val="0"/>
          <dgm:bulletEnabled val="1"/>
        </dgm:presLayoutVars>
      </dgm:prSet>
      <dgm:spPr/>
    </dgm:pt>
  </dgm:ptLst>
  <dgm:cxnLst>
    <dgm:cxn modelId="{1CF77A0D-8892-4C50-8C38-CFF060BDEE7A}" srcId="{C54FA8B2-C43D-44E8-9E9D-1DB8362B80A5}" destId="{55F04EB0-52A4-4075-AAE2-2B720A7F78E0}" srcOrd="4" destOrd="0" parTransId="{30CA8C06-F2DD-41DD-B64C-CA6C8E3211E9}" sibTransId="{3CF155C0-E832-4F13-BF8A-1C5D1F5297DA}"/>
    <dgm:cxn modelId="{6FB43D17-A639-4202-BD85-956025BE4D77}" srcId="{C54FA8B2-C43D-44E8-9E9D-1DB8362B80A5}" destId="{D2D9ED31-E85F-4E5E-8343-6A918FC03CA1}" srcOrd="2" destOrd="0" parTransId="{44A89AF9-AEC7-4485-97AE-E37F8E27FA96}" sibTransId="{039A95C5-44E9-4450-8DC7-A5A011FD3707}"/>
    <dgm:cxn modelId="{BD2F6A33-05E2-4AB4-A7E0-9851605CFE0B}" srcId="{C54FA8B2-C43D-44E8-9E9D-1DB8362B80A5}" destId="{4062EDC6-1F0D-4CCA-94D5-6B97D26E3A22}" srcOrd="3" destOrd="0" parTransId="{9DDE03FE-A4D6-49B3-8D26-1DBE24074446}" sibTransId="{D0792921-1C47-4442-8C8E-8BCB0E1FC821}"/>
    <dgm:cxn modelId="{C8CCAF39-EAF3-43BE-A3A8-01946F111426}" srcId="{C54FA8B2-C43D-44E8-9E9D-1DB8362B80A5}" destId="{65B46D82-83D6-4A88-B38C-F81FCFD8764E}" srcOrd="0" destOrd="0" parTransId="{B9725C35-C6B9-4B9C-A09F-FC85935928DE}" sibTransId="{1DCB0903-17A1-44CD-93C9-694DA611BCC8}"/>
    <dgm:cxn modelId="{70EEE25C-8682-4435-8D4E-D370EA76E8B7}" srcId="{C54FA8B2-C43D-44E8-9E9D-1DB8362B80A5}" destId="{6F643C78-32DD-4BC5-8154-A141CC138305}" srcOrd="1" destOrd="0" parTransId="{3F70D228-3D8D-455F-9776-4F1ED14E78E7}" sibTransId="{ED0C5735-66F6-4807-8AEE-0D5BAE661CFB}"/>
    <dgm:cxn modelId="{E5731152-5291-49AD-9673-0F0CF4168B05}" type="presOf" srcId="{55F04EB0-52A4-4075-AAE2-2B720A7F78E0}" destId="{44DD10F9-B705-4ED3-A96B-DA1C02CAC5AD}" srcOrd="0" destOrd="0" presId="urn:microsoft.com/office/officeart/2005/8/layout/vList2"/>
    <dgm:cxn modelId="{7BD9F074-0BBF-49E2-A8EC-C8392F58F732}" type="presOf" srcId="{4062EDC6-1F0D-4CCA-94D5-6B97D26E3A22}" destId="{AB6037F2-8E9C-4173-B1CD-0800661315A5}" srcOrd="0" destOrd="0" presId="urn:microsoft.com/office/officeart/2005/8/layout/vList2"/>
    <dgm:cxn modelId="{A5F2F556-CD55-46FF-A8D7-E0E950D350FB}" type="presOf" srcId="{C54FA8B2-C43D-44E8-9E9D-1DB8362B80A5}" destId="{1F1EF6EC-F3A8-4DA6-B977-A0A3A16327E9}" srcOrd="0" destOrd="0" presId="urn:microsoft.com/office/officeart/2005/8/layout/vList2"/>
    <dgm:cxn modelId="{82B35082-DF61-4283-B7DC-8AAAED5BBD1E}" type="presOf" srcId="{65B46D82-83D6-4A88-B38C-F81FCFD8764E}" destId="{5BC5F481-0329-4A27-B698-91AFC7FD0907}" srcOrd="0" destOrd="0" presId="urn:microsoft.com/office/officeart/2005/8/layout/vList2"/>
    <dgm:cxn modelId="{BC90F587-560C-400F-867F-2653F9370CB2}" type="presOf" srcId="{6F643C78-32DD-4BC5-8154-A141CC138305}" destId="{4F6F47A9-56A1-43BF-A8EE-65CD6582A6CA}" srcOrd="0" destOrd="0" presId="urn:microsoft.com/office/officeart/2005/8/layout/vList2"/>
    <dgm:cxn modelId="{ECD2B49D-37F1-4038-9D36-785D41537F96}" type="presOf" srcId="{D2D9ED31-E85F-4E5E-8343-6A918FC03CA1}" destId="{803E2982-C58D-4170-BB9E-4F77B398E205}" srcOrd="0" destOrd="0" presId="urn:microsoft.com/office/officeart/2005/8/layout/vList2"/>
    <dgm:cxn modelId="{B3FCD580-3053-40CB-98E6-EB2831B56E16}" type="presParOf" srcId="{1F1EF6EC-F3A8-4DA6-B977-A0A3A16327E9}" destId="{5BC5F481-0329-4A27-B698-91AFC7FD0907}" srcOrd="0" destOrd="0" presId="urn:microsoft.com/office/officeart/2005/8/layout/vList2"/>
    <dgm:cxn modelId="{660856BB-1344-4BC1-835B-4C65B386EBB0}" type="presParOf" srcId="{1F1EF6EC-F3A8-4DA6-B977-A0A3A16327E9}" destId="{8EF00D46-0896-46EF-BE96-16ECC414C590}" srcOrd="1" destOrd="0" presId="urn:microsoft.com/office/officeart/2005/8/layout/vList2"/>
    <dgm:cxn modelId="{4E0FE58F-DBD9-4AA0-A573-70D7840AAFEA}" type="presParOf" srcId="{1F1EF6EC-F3A8-4DA6-B977-A0A3A16327E9}" destId="{4F6F47A9-56A1-43BF-A8EE-65CD6582A6CA}" srcOrd="2" destOrd="0" presId="urn:microsoft.com/office/officeart/2005/8/layout/vList2"/>
    <dgm:cxn modelId="{B0B8B6C4-00B1-4B8D-8E32-D086803BA002}" type="presParOf" srcId="{1F1EF6EC-F3A8-4DA6-B977-A0A3A16327E9}" destId="{48B5B5E0-3200-43E7-9CBA-CD693745A1E5}" srcOrd="3" destOrd="0" presId="urn:microsoft.com/office/officeart/2005/8/layout/vList2"/>
    <dgm:cxn modelId="{6B77208C-41FA-4A4B-8176-C1FE8EBF8FBE}" type="presParOf" srcId="{1F1EF6EC-F3A8-4DA6-B977-A0A3A16327E9}" destId="{803E2982-C58D-4170-BB9E-4F77B398E205}" srcOrd="4" destOrd="0" presId="urn:microsoft.com/office/officeart/2005/8/layout/vList2"/>
    <dgm:cxn modelId="{C3001039-71AC-4240-A315-180D2D32CCCE}" type="presParOf" srcId="{1F1EF6EC-F3A8-4DA6-B977-A0A3A16327E9}" destId="{BD2AD598-5862-48E0-8A53-19404C2261D2}" srcOrd="5" destOrd="0" presId="urn:microsoft.com/office/officeart/2005/8/layout/vList2"/>
    <dgm:cxn modelId="{56890B4C-C6E8-4EDB-8049-D127B5A33824}" type="presParOf" srcId="{1F1EF6EC-F3A8-4DA6-B977-A0A3A16327E9}" destId="{AB6037F2-8E9C-4173-B1CD-0800661315A5}" srcOrd="6" destOrd="0" presId="urn:microsoft.com/office/officeart/2005/8/layout/vList2"/>
    <dgm:cxn modelId="{E09BB6A1-5B67-4F59-AC93-F087BB271850}" type="presParOf" srcId="{1F1EF6EC-F3A8-4DA6-B977-A0A3A16327E9}" destId="{B1EDDA22-66E0-492C-812F-71ABEDF442AC}" srcOrd="7" destOrd="0" presId="urn:microsoft.com/office/officeart/2005/8/layout/vList2"/>
    <dgm:cxn modelId="{8842C021-D2A5-4282-A14D-281F047DC150}" type="presParOf" srcId="{1F1EF6EC-F3A8-4DA6-B977-A0A3A16327E9}" destId="{44DD10F9-B705-4ED3-A96B-DA1C02CAC5A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90058-EA9E-4CF7-9574-6FD15CDD8B2B}">
      <dsp:nvSpPr>
        <dsp:cNvPr id="0" name=""/>
        <dsp:cNvSpPr/>
      </dsp:nvSpPr>
      <dsp:spPr>
        <a:xfrm>
          <a:off x="0" y="729597"/>
          <a:ext cx="3240405" cy="2057657"/>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7C0E6B5-39DF-44AD-98D4-DDFC3C2E031C}">
      <dsp:nvSpPr>
        <dsp:cNvPr id="0" name=""/>
        <dsp:cNvSpPr/>
      </dsp:nvSpPr>
      <dsp:spPr>
        <a:xfrm>
          <a:off x="360044" y="1071639"/>
          <a:ext cx="3240405" cy="20576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u="sng" kern="1200" dirty="0">
              <a:latin typeface="Calibri" panose="020F0502020204030204" pitchFamily="34" charset="0"/>
              <a:cs typeface="Calibri" panose="020F0502020204030204" pitchFamily="34" charset="0"/>
            </a:rPr>
            <a:t>Caretaker</a:t>
          </a:r>
          <a:r>
            <a:rPr lang="en-US" sz="2800" b="0" kern="1200" dirty="0">
              <a:latin typeface="Calibri" panose="020F0502020204030204" pitchFamily="34" charset="0"/>
              <a:cs typeface="Calibri" panose="020F0502020204030204" pitchFamily="34" charset="0"/>
            </a:rPr>
            <a:t> added to list of people juvenile has right to have present during questioning</a:t>
          </a:r>
        </a:p>
      </dsp:txBody>
      <dsp:txXfrm>
        <a:off x="420311" y="1131906"/>
        <a:ext cx="3119871" cy="1937123"/>
      </dsp:txXfrm>
    </dsp:sp>
    <dsp:sp modelId="{DA8BD366-12C0-47D8-8507-3B0ADD9A3C2F}">
      <dsp:nvSpPr>
        <dsp:cNvPr id="0" name=""/>
        <dsp:cNvSpPr/>
      </dsp:nvSpPr>
      <dsp:spPr>
        <a:xfrm>
          <a:off x="3960494" y="729597"/>
          <a:ext cx="3240405" cy="2057657"/>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AA5EC4D-70D5-4CA2-8183-54BF56AAAB82}">
      <dsp:nvSpPr>
        <dsp:cNvPr id="0" name=""/>
        <dsp:cNvSpPr/>
      </dsp:nvSpPr>
      <dsp:spPr>
        <a:xfrm>
          <a:off x="4320540" y="1071639"/>
          <a:ext cx="3240405" cy="20576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Calibri" panose="020F0502020204030204" pitchFamily="34" charset="0"/>
              <a:cs typeface="Calibri" panose="020F0502020204030204" pitchFamily="34" charset="0"/>
            </a:rPr>
            <a:t>If request PGC, law enforcement must make reasonable effort to contact that PGC</a:t>
          </a:r>
        </a:p>
      </dsp:txBody>
      <dsp:txXfrm>
        <a:off x="4380807" y="1131906"/>
        <a:ext cx="3119871" cy="1937123"/>
      </dsp:txXfrm>
    </dsp:sp>
    <dsp:sp modelId="{C56FE9B5-BAB7-49E5-A592-931DE4AF0827}">
      <dsp:nvSpPr>
        <dsp:cNvPr id="0" name=""/>
        <dsp:cNvSpPr/>
      </dsp:nvSpPr>
      <dsp:spPr>
        <a:xfrm>
          <a:off x="7920990" y="729597"/>
          <a:ext cx="3240405" cy="2057657"/>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50096E2-7461-456B-A945-3C24AE965A99}">
      <dsp:nvSpPr>
        <dsp:cNvPr id="0" name=""/>
        <dsp:cNvSpPr/>
      </dsp:nvSpPr>
      <dsp:spPr>
        <a:xfrm>
          <a:off x="8281035" y="1071639"/>
          <a:ext cx="3240405" cy="20576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Calibri" panose="020F0502020204030204" pitchFamily="34" charset="0"/>
              <a:cs typeface="Calibri" panose="020F0502020204030204" pitchFamily="34" charset="0"/>
            </a:rPr>
            <a:t>If PGC not available, a caretaker can be present</a:t>
          </a:r>
        </a:p>
      </dsp:txBody>
      <dsp:txXfrm>
        <a:off x="8341302" y="1131906"/>
        <a:ext cx="3119871" cy="1937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5F481-0329-4A27-B698-91AFC7FD0907}">
      <dsp:nvSpPr>
        <dsp:cNvPr id="0" name=""/>
        <dsp:cNvSpPr/>
      </dsp:nvSpPr>
      <dsp:spPr>
        <a:xfrm>
          <a:off x="0" y="176862"/>
          <a:ext cx="5506947" cy="8751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Officers responded to an accident and found car in ditch</a:t>
          </a:r>
        </a:p>
      </dsp:txBody>
      <dsp:txXfrm>
        <a:off x="42722" y="219584"/>
        <a:ext cx="5421503" cy="789716"/>
      </dsp:txXfrm>
    </dsp:sp>
    <dsp:sp modelId="{4F6F47A9-56A1-43BF-A8EE-65CD6582A6CA}">
      <dsp:nvSpPr>
        <dsp:cNvPr id="0" name=""/>
        <dsp:cNvSpPr/>
      </dsp:nvSpPr>
      <dsp:spPr>
        <a:xfrm>
          <a:off x="0" y="1115382"/>
          <a:ext cx="5506947" cy="8751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Car could not be driven and was not capable of moving</a:t>
          </a:r>
        </a:p>
      </dsp:txBody>
      <dsp:txXfrm>
        <a:off x="42722" y="1158104"/>
        <a:ext cx="5421503" cy="789716"/>
      </dsp:txXfrm>
    </dsp:sp>
    <dsp:sp modelId="{803E2982-C58D-4170-BB9E-4F77B398E205}">
      <dsp:nvSpPr>
        <dsp:cNvPr id="0" name=""/>
        <dsp:cNvSpPr/>
      </dsp:nvSpPr>
      <dsp:spPr>
        <a:xfrm>
          <a:off x="0" y="2053902"/>
          <a:ext cx="5506947" cy="8751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Passenger on scene but driver had fled</a:t>
          </a:r>
        </a:p>
      </dsp:txBody>
      <dsp:txXfrm>
        <a:off x="42722" y="2096624"/>
        <a:ext cx="5421503" cy="789716"/>
      </dsp:txXfrm>
    </dsp:sp>
    <dsp:sp modelId="{AB6037F2-8E9C-4173-B1CD-0800661315A5}">
      <dsp:nvSpPr>
        <dsp:cNvPr id="0" name=""/>
        <dsp:cNvSpPr/>
      </dsp:nvSpPr>
      <dsp:spPr>
        <a:xfrm>
          <a:off x="0" y="2992422"/>
          <a:ext cx="5506947" cy="8751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Driver known only as “Kyle” and had outstanding warrants</a:t>
          </a:r>
        </a:p>
      </dsp:txBody>
      <dsp:txXfrm>
        <a:off x="42722" y="3035144"/>
        <a:ext cx="5421503" cy="789716"/>
      </dsp:txXfrm>
    </dsp:sp>
    <dsp:sp modelId="{44DD10F9-B705-4ED3-A96B-DA1C02CAC5AD}">
      <dsp:nvSpPr>
        <dsp:cNvPr id="0" name=""/>
        <dsp:cNvSpPr/>
      </dsp:nvSpPr>
      <dsp:spPr>
        <a:xfrm>
          <a:off x="0" y="3930942"/>
          <a:ext cx="5506947" cy="8751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Trooper searched car for evidence of driver’s identity as a part of wreck investigation </a:t>
          </a:r>
        </a:p>
      </dsp:txBody>
      <dsp:txXfrm>
        <a:off x="42722" y="3973664"/>
        <a:ext cx="5421503" cy="7897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trespass offense</a:t>
            </a:r>
          </a:p>
          <a:p>
            <a:r>
              <a:rPr lang="en-US" dirty="0"/>
              <a:t>Currently have 2d degree trespass on another’s premises after notice not to enter or remain</a:t>
            </a:r>
          </a:p>
          <a:p>
            <a:r>
              <a:rPr lang="en-US" dirty="0"/>
              <a:t>And 2d degree trespass on posted premises</a:t>
            </a:r>
          </a:p>
          <a:p>
            <a:endParaRPr lang="en-US" dirty="0"/>
          </a:p>
          <a:p>
            <a:r>
              <a:rPr lang="en-US" dirty="0"/>
              <a:t>How does new offense differ from our current second-degree trespass?</a:t>
            </a:r>
          </a:p>
          <a:p>
            <a:endParaRPr lang="en-US" dirty="0"/>
          </a:p>
          <a:p>
            <a:r>
              <a:rPr lang="en-US" dirty="0"/>
              <a:t>For one it’s a higher punishment. Current offenses are Class 3s. New one is Class 2</a:t>
            </a:r>
          </a:p>
          <a:p>
            <a:endParaRPr lang="en-US" dirty="0"/>
          </a:p>
          <a:p>
            <a:r>
              <a:rPr lang="en-US" dirty="0"/>
              <a:t>But also new offense</a:t>
            </a:r>
          </a:p>
          <a:p>
            <a:endParaRPr lang="en-US" dirty="0"/>
          </a:p>
          <a:p>
            <a:r>
              <a:rPr lang="en-US" dirty="0"/>
              <a:t>For other second-degree trespasses, must enter or remain without authorization and also have notice not to enter or remain, either in form of actual notice or posting not to enter. Here, entering or remaining without authorization is enough if on curtilage during these specific hours.</a:t>
            </a:r>
          </a:p>
          <a:p>
            <a:endParaRPr lang="en-US" dirty="0"/>
          </a:p>
          <a:p>
            <a:r>
              <a:rPr lang="en-US" dirty="0"/>
              <a:t>So how does that play out if actual or posted notice not required?</a:t>
            </a:r>
          </a:p>
          <a:p>
            <a:endParaRPr lang="en-US" dirty="0"/>
          </a:p>
          <a:p>
            <a:r>
              <a:rPr lang="en-US" dirty="0"/>
              <a:t>Someone walks up to your house at 12:30 pm thinking there’s a party there, not knowing you’re in your pajamas by 7 pm and in bed by 9 pm.</a:t>
            </a:r>
          </a:p>
          <a:p>
            <a:pPr defTabSz="931774">
              <a:defRPr/>
            </a:pPr>
            <a:r>
              <a:rPr lang="en-US" dirty="0"/>
              <a:t>Someone does a three-point turn in your driveway at 2 am and shines their lights into your bedroom window, which happens to me a few times a year.</a:t>
            </a:r>
          </a:p>
          <a:p>
            <a:pPr defTabSz="931774">
              <a:defRPr/>
            </a:pPr>
            <a:r>
              <a:rPr lang="en-US" dirty="0"/>
              <a:t>Someone is dropping off mass marketing material in your driveway at 5:30 am</a:t>
            </a:r>
          </a:p>
          <a:p>
            <a:pPr defTabSz="931774">
              <a:defRPr/>
            </a:pPr>
            <a:endParaRPr lang="en-US" dirty="0"/>
          </a:p>
          <a:p>
            <a:pPr defTabSz="931774">
              <a:defRPr/>
            </a:pPr>
            <a:r>
              <a:rPr lang="en-US" dirty="0"/>
              <a:t>I would say none are trespasses because of the concept of implied authorization from the 4</a:t>
            </a:r>
            <a:r>
              <a:rPr lang="en-US" baseline="30000" dirty="0"/>
              <a:t>th</a:t>
            </a:r>
            <a:r>
              <a:rPr lang="en-US" dirty="0"/>
              <a:t> Amendment line of cases. We know from those cases that an officer has implied authorization to use the usual approaches to a person’s home, such as a driveway or a front walkway. I think same applies here.</a:t>
            </a:r>
          </a:p>
          <a:p>
            <a:pPr defTabSz="931774">
              <a:defRPr/>
            </a:pPr>
            <a:endParaRPr lang="en-US" dirty="0"/>
          </a:p>
          <a:p>
            <a:pPr defTabSz="931774">
              <a:defRPr/>
            </a:pPr>
            <a:r>
              <a:rPr lang="en-US" dirty="0"/>
              <a:t>Need to have act that is not impliedly authorized. Someone lurking around the house during these hours. Someone sleeping on the curtilage (and not just deer, which happens in my wooded lot). S</a:t>
            </a:r>
          </a:p>
          <a:p>
            <a:pPr defTabSz="931774">
              <a:defRPr/>
            </a:pPr>
            <a:endParaRPr lang="en-US" dirty="0"/>
          </a:p>
          <a:p>
            <a:pPr defTabSz="931774">
              <a:defRPr/>
            </a:pPr>
            <a:r>
              <a:rPr lang="en-US" dirty="0"/>
              <a:t>Can be dangerous. Just did a self-defense session for superior court judges on statute on defense of home. Presumed that occupant of home can use </a:t>
            </a:r>
            <a:r>
              <a:rPr lang="en-US" dirty="0" err="1"/>
              <a:t>df</a:t>
            </a:r>
            <a:r>
              <a:rPr lang="en-US" dirty="0"/>
              <a:t> against a person who forcibly and unlawfully enters the curtilage of the home. In my examples, entry isn’t forcible and probably isn’t unlawful, but be careful out there.</a:t>
            </a:r>
          </a:p>
          <a:p>
            <a:pPr defTabSz="931774">
              <a:defRPr/>
            </a:pPr>
            <a:endParaRPr lang="en-US" dirty="0"/>
          </a:p>
          <a:p>
            <a:pPr defTabSz="931774">
              <a:defRPr/>
            </a:pPr>
            <a:r>
              <a:rPr lang="en-US" dirty="0"/>
              <a:t>[[[So what is this statute about? When I go over new legislation with magistrates and I am puzzled by a change, I ask if they know of any instances where there was a problem. They have their ear to the ground and often know. Anyone have an idea what this is about? Protestors? Squatters? Something else?]]]</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2607F-807D-4900-8B6F-5B04AD4F0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59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17</a:t>
            </a:fld>
            <a:endParaRPr lang="en-US" dirty="0"/>
          </a:p>
        </p:txBody>
      </p:sp>
    </p:spTree>
    <p:extLst>
      <p:ext uri="{BB962C8B-B14F-4D97-AF65-F5344CB8AC3E}">
        <p14:creationId xmlns:p14="http://schemas.microsoft.com/office/powerpoint/2010/main" val="1258970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F8F7B-A8A5-2048-8386-3176AC034F04}" type="slidenum">
              <a:rPr lang="en-US" smtClean="0"/>
              <a:t>18</a:t>
            </a:fld>
            <a:endParaRPr lang="en-US"/>
          </a:p>
        </p:txBody>
      </p:sp>
    </p:spTree>
    <p:extLst>
      <p:ext uri="{BB962C8B-B14F-4D97-AF65-F5344CB8AC3E}">
        <p14:creationId xmlns:p14="http://schemas.microsoft.com/office/powerpoint/2010/main" val="3475814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 starts with no appeal of right</a:t>
            </a:r>
          </a:p>
          <a:p>
            <a:endParaRPr lang="en-US" dirty="0"/>
          </a:p>
          <a:p>
            <a:r>
              <a:rPr lang="en-US" dirty="0"/>
              <a:t>JOHN: For some time, district courts have been authorized to take H and I felony pleas with consent of defendant, prosecutor, and presiding judge—that is, the judge taking the plea. According to blog Shea wrote, about 7500 felony pleas in </a:t>
            </a:r>
            <a:r>
              <a:rPr lang="en-US" dirty="0" err="1"/>
              <a:t>fy</a:t>
            </a:r>
            <a:r>
              <a:rPr lang="en-US" dirty="0"/>
              <a:t> ending June 30, 2022. Doesn’t seem like a lot in scheme of things.</a:t>
            </a:r>
          </a:p>
          <a:p>
            <a:endParaRPr lang="en-US" dirty="0"/>
          </a:p>
          <a:p>
            <a:r>
              <a:rPr lang="en-US" dirty="0"/>
              <a:t>GA removed requirement that presiding judge consent to taking of plea. Still have authority of course to reject sentencing agreement. D and S decide on plea, but you decide on sentence. But, presiding judge can’t say I decline jurisdiction.</a:t>
            </a:r>
          </a:p>
          <a:p>
            <a:endParaRPr lang="en-US" dirty="0"/>
          </a:p>
          <a:p>
            <a:r>
              <a:rPr lang="en-US" dirty="0"/>
              <a:t>So, completely up to D and S? It doesn’t look like it. Revised statute says CDJ may schedule sessions so seems to leave it up to chief whether district will take H/I pleas.</a:t>
            </a:r>
          </a:p>
          <a:p>
            <a:endParaRPr lang="en-US" dirty="0"/>
          </a:p>
          <a:p>
            <a:r>
              <a:rPr lang="en-US" dirty="0"/>
              <a:t>Can the state and d agree that judge should take an H and I plea if there isn’t a session scheduled for them? I don’t know. Seems unlikely because of simple logistics. Taking a felony plea is a different process than taking misdemeanor pleas.</a:t>
            </a:r>
          </a:p>
        </p:txBody>
      </p:sp>
      <p:sp>
        <p:nvSpPr>
          <p:cNvPr id="4" name="Slide Number Placeholder 3"/>
          <p:cNvSpPr>
            <a:spLocks noGrp="1"/>
          </p:cNvSpPr>
          <p:nvPr>
            <p:ph type="sldNum" sz="quarter" idx="5"/>
          </p:nvPr>
        </p:nvSpPr>
        <p:spPr/>
        <p:txBody>
          <a:bodyPr/>
          <a:lstStyle/>
          <a:p>
            <a:fld id="{2E6DE88F-1F85-4A27-9D34-D74A50E7B0DA}" type="slidenum">
              <a:rPr lang="en-US" smtClean="0"/>
              <a:t>19</a:t>
            </a:fld>
            <a:endParaRPr lang="en-US" dirty="0"/>
          </a:p>
        </p:txBody>
      </p:sp>
    </p:spTree>
    <p:extLst>
      <p:ext uri="{BB962C8B-B14F-4D97-AF65-F5344CB8AC3E}">
        <p14:creationId xmlns:p14="http://schemas.microsoft.com/office/powerpoint/2010/main" val="2355362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element, in the alternative, can be </a:t>
            </a:r>
            <a:r>
              <a:rPr lang="en-US" b="0" i="0" dirty="0">
                <a:solidFill>
                  <a:srgbClr val="333333"/>
                </a:solidFill>
                <a:effectLst/>
                <a:latin typeface="Helvetica Neue"/>
              </a:rPr>
              <a:t>who is mentally disabled, mentally incapacitated, or physically helpless and the person knows or should reasonably know that the other person is mentally disabled, mentally incapacitated, or physically helpless.</a:t>
            </a:r>
          </a:p>
          <a:p>
            <a:pPr algn="l"/>
            <a:endParaRPr lang="en-US" sz="1800" b="0" i="0" u="none" strike="noStrike" baseline="0" dirty="0">
              <a:solidFill>
                <a:srgbClr val="000000"/>
              </a:solidFill>
              <a:latin typeface="Calibri" panose="020F0502020204030204" pitchFamily="34" charset="0"/>
            </a:endParaRPr>
          </a:p>
          <a:p>
            <a:pPr algn="l"/>
            <a:r>
              <a:rPr lang="en-US" sz="1800" b="0" i="0" u="none" strike="noStrike" baseline="0" dirty="0">
                <a:solidFill>
                  <a:srgbClr val="000000"/>
                </a:solidFill>
                <a:latin typeface="Calibri" panose="020F0502020204030204" pitchFamily="34" charset="0"/>
              </a:rPr>
              <a:t>Contemporary pleading requirements remove unnecessary technicalities of common law pleading requirements . </a:t>
            </a:r>
          </a:p>
          <a:p>
            <a:r>
              <a:rPr lang="en-US" sz="1800" b="0" i="0" u="none" strike="noStrike" baseline="0" dirty="0">
                <a:solidFill>
                  <a:srgbClr val="000000"/>
                </a:solidFill>
                <a:latin typeface="Calibri" panose="020F0502020204030204" pitchFamily="34" charset="0"/>
              </a:rPr>
              <a:t>Magic words are not required. All that is required is that the petition contains factual elements supporting the elements of the offense charged. Hyper-technical scrutiny of juvenile petitions is not required. They only need to clearly identify the crime being charged. </a:t>
            </a:r>
          </a:p>
          <a:p>
            <a:r>
              <a:rPr lang="en-US" sz="1800" b="0" i="0" u="none" strike="noStrike" baseline="0" dirty="0">
                <a:solidFill>
                  <a:srgbClr val="000000"/>
                </a:solidFill>
                <a:latin typeface="Calibri" panose="020F0502020204030204" pitchFamily="34" charset="0"/>
              </a:rPr>
              <a:t>It is not possible to “engage in nonconsensual sexual contact with another person without the application of some force, however slight.” (Slip op. at 12, internal quotations omitted). </a:t>
            </a:r>
            <a:r>
              <a:rPr lang="en-US" sz="1800" b="1" i="0" u="none" strike="noStrike" baseline="0" dirty="0">
                <a:solidFill>
                  <a:srgbClr val="000000"/>
                </a:solidFill>
                <a:latin typeface="Calibri" panose="020F0502020204030204" pitchFamily="34" charset="0"/>
              </a:rPr>
              <a:t>Force was clearly inferable in the petition </a:t>
            </a:r>
            <a:r>
              <a:rPr lang="en-US" sz="1800" b="0" i="0" u="none" strike="noStrike" baseline="0" dirty="0">
                <a:solidFill>
                  <a:srgbClr val="000000"/>
                </a:solidFill>
                <a:latin typeface="Calibri" panose="020F0502020204030204" pitchFamily="34" charset="0"/>
              </a:rPr>
              <a:t>by alleging that the juvenile touched the victim’s vaginal area without her consent. </a:t>
            </a:r>
          </a:p>
          <a:p>
            <a:endParaRPr lang="en-US" dirty="0"/>
          </a:p>
        </p:txBody>
      </p:sp>
      <p:sp>
        <p:nvSpPr>
          <p:cNvPr id="4" name="Slide Number Placeholder 3"/>
          <p:cNvSpPr>
            <a:spLocks noGrp="1"/>
          </p:cNvSpPr>
          <p:nvPr>
            <p:ph type="sldNum" sz="quarter" idx="5"/>
          </p:nvPr>
        </p:nvSpPr>
        <p:spPr/>
        <p:txBody>
          <a:bodyPr/>
          <a:lstStyle/>
          <a:p>
            <a:fld id="{1591A55F-32A2-4066-8192-3E9FDDDF2A50}" type="slidenum">
              <a:rPr lang="en-US" smtClean="0"/>
              <a:t>20</a:t>
            </a:fld>
            <a:endParaRPr lang="en-US"/>
          </a:p>
        </p:txBody>
      </p:sp>
    </p:spTree>
    <p:extLst>
      <p:ext uri="{BB962C8B-B14F-4D97-AF65-F5344CB8AC3E}">
        <p14:creationId xmlns:p14="http://schemas.microsoft.com/office/powerpoint/2010/main" val="3593946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Trial in district court. Found guilty. Appeal to superior court.  There pled guilty and got PJC with costs</a:t>
            </a:r>
          </a:p>
          <a:p>
            <a:endParaRPr lang="en-US" dirty="0"/>
          </a:p>
          <a:p>
            <a:r>
              <a:rPr lang="en-US" dirty="0"/>
              <a:t>6 years pass and d has another mv accident and kills someone.</a:t>
            </a:r>
          </a:p>
          <a:p>
            <a:endParaRPr lang="en-US" dirty="0"/>
          </a:p>
          <a:p>
            <a:r>
              <a:rPr lang="en-US" dirty="0"/>
              <a:t>State moves for judgement.</a:t>
            </a:r>
          </a:p>
          <a:p>
            <a:endParaRPr lang="en-US" dirty="0"/>
          </a:p>
          <a:p>
            <a:r>
              <a:rPr lang="en-US" dirty="0"/>
              <a:t>TC enters and sentences D to 150 days suspended with 12 months of probation and loss of license. According to dissent, it was max sentence.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2607F-807D-4900-8B6F-5B04AD4F0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831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Defendant’s basic argument was that </a:t>
            </a:r>
            <a:r>
              <a:rPr lang="en-US" dirty="0" err="1"/>
              <a:t>tc</a:t>
            </a:r>
            <a:r>
              <a:rPr lang="en-US" dirty="0"/>
              <a:t> lost jurisdiction because PJC was final judgement or, if not, delay in moving for judgment was unreasonable. Ct rejected both.</a:t>
            </a:r>
          </a:p>
          <a:p>
            <a:endParaRPr lang="en-US" dirty="0"/>
          </a:p>
          <a:p>
            <a:r>
              <a:rPr lang="en-US" dirty="0"/>
              <a:t>First said this PJC was not final. </a:t>
            </a:r>
          </a:p>
          <a:p>
            <a:r>
              <a:rPr lang="en-US" dirty="0"/>
              <a:t>	Didn’t include conditions. Costs, an apology, obey the law</a:t>
            </a:r>
          </a:p>
          <a:p>
            <a:endParaRPr lang="en-US" dirty="0"/>
          </a:p>
          <a:p>
            <a:r>
              <a:rPr lang="en-US" dirty="0"/>
              <a:t>Second, judge’s statements didn’t say it was final. Hoped both sides could have peace and resolution. Just well wishes for the future</a:t>
            </a:r>
          </a:p>
          <a:p>
            <a:endParaRPr lang="en-US" dirty="0"/>
          </a:p>
          <a:p>
            <a:r>
              <a:rPr lang="en-US" dirty="0"/>
              <a:t>Dissent essentially agreed, saying the PJC was not final on day it was entered. But perceived finality did go to reasonableness of delay.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2607F-807D-4900-8B6F-5B04AD4F0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39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 and dissent disagree on whether delay was reasonable</a:t>
            </a:r>
          </a:p>
          <a:p>
            <a:endParaRPr lang="en-US" dirty="0"/>
          </a:p>
          <a:p>
            <a:r>
              <a:rPr lang="en-US" dirty="0"/>
              <a:t>Here is test. Looks like speedy trial but based on NC sentencing principles and perhaps due process</a:t>
            </a:r>
          </a:p>
          <a:p>
            <a:endParaRPr lang="en-US" dirty="0"/>
          </a:p>
          <a:p>
            <a:r>
              <a:rPr lang="en-US" dirty="0"/>
              <a:t>Reason: Had no reason to pray judgment until D was charged with similar crime</a:t>
            </a:r>
          </a:p>
          <a:p>
            <a:endParaRPr lang="en-US" dirty="0"/>
          </a:p>
          <a:p>
            <a:r>
              <a:rPr lang="en-US" dirty="0"/>
              <a:t>Length of delay: ok because similar charges</a:t>
            </a:r>
          </a:p>
          <a:p>
            <a:endParaRPr lang="en-US" dirty="0"/>
          </a:p>
          <a:p>
            <a:r>
              <a:rPr lang="en-US" dirty="0"/>
              <a:t>Consent: D didn’t object to PJC and never asked for judgment to be entered so tantamount to consent to continuation of judgment. I think D consented to PJC but wasn’t aware that he was consenting to ability of state to pray judgment six years later.</a:t>
            </a:r>
          </a:p>
          <a:p>
            <a:endParaRPr lang="en-US" dirty="0"/>
          </a:p>
          <a:p>
            <a:r>
              <a:rPr lang="en-US" dirty="0"/>
              <a:t>No actual prejudice. State destroyed all evidence in case, including accident reports or information about victim. But Ct said d pled guilty and stipulated to factual basis. Can’t show that sentence based on plea and stipulated facts would have been different.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2607F-807D-4900-8B6F-5B04AD4F0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173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398463"/>
            <a:ext cx="5578475" cy="3138487"/>
          </a:xfrm>
        </p:spPr>
      </p:sp>
      <p:sp>
        <p:nvSpPr>
          <p:cNvPr id="3" name="Notes Placeholder 2"/>
          <p:cNvSpPr>
            <a:spLocks noGrp="1"/>
          </p:cNvSpPr>
          <p:nvPr>
            <p:ph type="body" idx="1"/>
          </p:nvPr>
        </p:nvSpPr>
        <p:spPr>
          <a:xfrm>
            <a:off x="701040" y="3746866"/>
            <a:ext cx="5608320" cy="5370757"/>
          </a:xfrm>
        </p:spPr>
        <p:txBody>
          <a:bodyPr/>
          <a:lstStyle/>
          <a:p>
            <a:pPr lvl="1"/>
            <a:r>
              <a:rPr lang="en-US" dirty="0"/>
              <a:t>Result surprised me. Thought there was something called a true PJC, one that ended the case. But majority has spoken. NCSC will review and decide. Question is if it stands, what now?</a:t>
            </a:r>
          </a:p>
          <a:p>
            <a:pPr lvl="1"/>
            <a:endParaRPr lang="en-US" dirty="0"/>
          </a:p>
          <a:p>
            <a:pPr lvl="1"/>
            <a:r>
              <a:rPr lang="en-US" dirty="0"/>
              <a:t>	A few questions occurred to me.</a:t>
            </a:r>
          </a:p>
          <a:p>
            <a:pPr lvl="1"/>
            <a:endParaRPr lang="en-US" dirty="0"/>
          </a:p>
          <a:p>
            <a:pPr lvl="1"/>
            <a:r>
              <a:rPr lang="en-US" dirty="0"/>
              <a:t>What if different circumstances, e.g.:</a:t>
            </a:r>
          </a:p>
          <a:p>
            <a:pPr lvl="1"/>
            <a:endParaRPr lang="en-US" dirty="0"/>
          </a:p>
          <a:p>
            <a:pPr lvl="1"/>
            <a:r>
              <a:rPr lang="en-US" dirty="0"/>
              <a:t>	Different subsequent offense</a:t>
            </a:r>
          </a:p>
          <a:p>
            <a:pPr lvl="1"/>
            <a:endParaRPr lang="en-US" dirty="0"/>
          </a:p>
          <a:p>
            <a:pPr lvl="1"/>
            <a:r>
              <a:rPr lang="en-US" dirty="0"/>
              <a:t>	Request for entry of judgment by defendant.</a:t>
            </a:r>
          </a:p>
          <a:p>
            <a:pPr lvl="1"/>
            <a:r>
              <a:rPr lang="en-US" dirty="0"/>
              <a:t>		Suppose denied because untimely as in Doss. In 1999, Doss was found guilty of </a:t>
            </a:r>
            <a:r>
              <a:rPr lang="en-US" dirty="0" err="1"/>
              <a:t>AoF</a:t>
            </a:r>
            <a:r>
              <a:rPr lang="en-US" dirty="0"/>
              <a:t> and got </a:t>
            </a:r>
            <a:r>
              <a:rPr lang="en-US" dirty="0" err="1"/>
              <a:t>pjc</a:t>
            </a:r>
            <a:r>
              <a:rPr lang="en-US" dirty="0"/>
              <a:t>. In 2017, he went to get concealed carry permit and was told he was ineligible. Moved to pray judgement so he could appeal. Denied. Has defendant effectively waived right to withdraw consent so has permanently consented?</a:t>
            </a:r>
          </a:p>
          <a:p>
            <a:endParaRPr lang="en-US" dirty="0"/>
          </a:p>
          <a:p>
            <a:r>
              <a:rPr lang="en-US" dirty="0"/>
              <a:t>Can there be a negotiation? </a:t>
            </a:r>
          </a:p>
          <a:p>
            <a:r>
              <a:rPr lang="en-US" dirty="0"/>
              <a:t>Court in McDonald said that trial judge’s statements didn’t make judgment final. Can any statements make it final? Court says “the State and a defendant may effectively negotiate PJCs, with the consent of the court” so maybe.</a:t>
            </a:r>
          </a:p>
          <a:p>
            <a:endParaRPr lang="en-US" dirty="0"/>
          </a:p>
          <a:p>
            <a:r>
              <a:rPr lang="en-US" dirty="0"/>
              <a:t>What about expunction? I have argued that can be expunged as conviction because it is treated as conviction. I would still argue that. If reoffends, it’s a prior whether or not expunged. But, can’t get sentenced on expunged conviction.</a:t>
            </a:r>
          </a:p>
          <a:p>
            <a:endParaRPr lang="en-US" dirty="0"/>
          </a:p>
          <a:p>
            <a:r>
              <a:rPr lang="en-US" dirty="0"/>
              <a:t>Will anyone want these things? Except in </a:t>
            </a:r>
            <a:r>
              <a:rPr lang="en-US" dirty="0" err="1"/>
              <a:t>ch</a:t>
            </a:r>
            <a:r>
              <a:rPr lang="en-US" dirty="0"/>
              <a:t> 20 cases, usually not helpful to d because treated as conviction. But, helpful in Ch 20 cases so maybe.</a:t>
            </a:r>
          </a:p>
        </p:txBody>
      </p:sp>
      <p:sp>
        <p:nvSpPr>
          <p:cNvPr id="4" name="Slide Number Placeholder 3"/>
          <p:cNvSpPr>
            <a:spLocks noGrp="1"/>
          </p:cNvSpPr>
          <p:nvPr>
            <p:ph type="sldNum" sz="quarter" idx="5"/>
          </p:nvPr>
        </p:nvSpPr>
        <p:spPr/>
        <p:txBody>
          <a:bodyPr/>
          <a:lstStyle/>
          <a:p>
            <a:fld id="{D772607F-807D-4900-8B6F-5B04AD4F0C90}" type="slidenum">
              <a:rPr lang="en-US" smtClean="0"/>
              <a:t>25</a:t>
            </a:fld>
            <a:endParaRPr lang="en-US"/>
          </a:p>
        </p:txBody>
      </p:sp>
    </p:spTree>
    <p:extLst>
      <p:ext uri="{BB962C8B-B14F-4D97-AF65-F5344CB8AC3E}">
        <p14:creationId xmlns:p14="http://schemas.microsoft.com/office/powerpoint/2010/main" val="1435278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446D0-C7FB-45DA-B2AB-3FA4F7C3EE47}" type="slidenum">
              <a:rPr lang="en-US" smtClean="0"/>
              <a:t>26</a:t>
            </a:fld>
            <a:endParaRPr lang="en-US" dirty="0"/>
          </a:p>
        </p:txBody>
      </p:sp>
    </p:spTree>
    <p:extLst>
      <p:ext uri="{BB962C8B-B14F-4D97-AF65-F5344CB8AC3E}">
        <p14:creationId xmlns:p14="http://schemas.microsoft.com/office/powerpoint/2010/main" val="1651742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Defendant’s acts supported </a:t>
            </a:r>
            <a:r>
              <a:rPr kumimoji="0" lang="en-US" sz="48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two counts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One count for kiss outside the van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One count for multiple kisses inside the van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2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Occurred within 15 minutes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2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 separated by intervening act</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28</a:t>
            </a:fld>
            <a:endParaRPr lang="en-US" dirty="0"/>
          </a:p>
        </p:txBody>
      </p:sp>
    </p:spTree>
    <p:extLst>
      <p:ext uri="{BB962C8B-B14F-4D97-AF65-F5344CB8AC3E}">
        <p14:creationId xmlns:p14="http://schemas.microsoft.com/office/powerpoint/2010/main" val="177821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bullet points.</a:t>
            </a:r>
          </a:p>
          <a:p>
            <a:endParaRPr lang="en-US" dirty="0"/>
          </a:p>
          <a:p>
            <a:r>
              <a:rPr lang="en-US" dirty="0"/>
              <a:t>Coming Dec. 1, can petition to expunge felony B &amp; E. Note effective date. Can be for older offenses. So some clients may be eligible now if wait period met. Periods are longer, however.</a:t>
            </a:r>
          </a:p>
          <a:p>
            <a:endParaRPr lang="en-US" dirty="0"/>
          </a:p>
          <a:p>
            <a:r>
              <a:rPr lang="en-US" dirty="0"/>
              <a:t>[Multiple felony </a:t>
            </a:r>
          </a:p>
          <a:p>
            <a:endParaRPr lang="en-US" dirty="0"/>
          </a:p>
          <a:p>
            <a:r>
              <a:rPr lang="en-US" dirty="0"/>
              <a:t>Also, as part of previous expansion of expunction relief, GA gave prosecution right to resurrect expunged conviction if d commits new offense. Same applies here. An expunged felony B &amp; E can come back as prior conviction or to </a:t>
            </a:r>
            <a:r>
              <a:rPr lang="en-US" dirty="0" err="1"/>
              <a:t>habitualize</a:t>
            </a:r>
            <a:r>
              <a:rPr lang="en-US" dirty="0"/>
              <a:t> someone for felony b &amp; E.</a:t>
            </a:r>
          </a:p>
          <a:p>
            <a:endParaRPr lang="en-US" dirty="0"/>
          </a:p>
          <a:p>
            <a:r>
              <a:rPr lang="en-US" dirty="0"/>
              <a:t>PHIL &gt; you did some research on potential impact on expunctions. Let me put up your research. [Phil: after you explain next slide, mention that bill</a:t>
            </a:r>
            <a:r>
              <a:rPr lang="en-US" dirty="0">
                <a:latin typeface="Calibri" panose="020F0502020204030204" pitchFamily="34" charset="0"/>
                <a:cs typeface="Calibri" panose="020F0502020204030204" pitchFamily="34" charset="0"/>
              </a:rPr>
              <a:t> paused automatic expunctions until Aug. 1, 2024]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2607F-807D-4900-8B6F-5B04AD4F0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564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29</a:t>
            </a:fld>
            <a:endParaRPr lang="en-US" dirty="0"/>
          </a:p>
        </p:txBody>
      </p:sp>
    </p:spTree>
    <p:extLst>
      <p:ext uri="{BB962C8B-B14F-4D97-AF65-F5344CB8AC3E}">
        <p14:creationId xmlns:p14="http://schemas.microsoft.com/office/powerpoint/2010/main" val="1130016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829096"/>
          </a:xfrm>
        </p:spPr>
        <p:txBody>
          <a:bodyPr/>
          <a:lstStyle/>
          <a:p>
            <a:r>
              <a:rPr lang="en-US" dirty="0"/>
              <a:t>Complicated area of self-defense law, and courts are struggling with it.</a:t>
            </a:r>
          </a:p>
          <a:p>
            <a:endParaRPr lang="en-US" dirty="0"/>
          </a:p>
          <a:p>
            <a:r>
              <a:rPr lang="en-US" dirty="0"/>
              <a:t>One of big differences between self-defense in home, workplace, and mv is that the statute creates a presumption that a defendant has the right to use </a:t>
            </a:r>
            <a:r>
              <a:rPr lang="en-US" dirty="0" err="1"/>
              <a:t>df</a:t>
            </a:r>
            <a:r>
              <a:rPr lang="en-US" dirty="0"/>
              <a:t> against a forcible, unlawful entry. There’s a lot involved in that phrase, which courts have been sorting out.</a:t>
            </a:r>
          </a:p>
          <a:p>
            <a:endParaRPr lang="en-US" dirty="0"/>
          </a:p>
          <a:p>
            <a:r>
              <a:rPr lang="en-US" dirty="0"/>
              <a:t>Two decisions consider this fall the impact of traditional s/d requirements: that d not be aggressor and that d not use excessive force. Under c/l of s/d, being an aggressor or using excessive force could disqualify from full benefit of s/d. Q in these decision was how do these doctrines affect presumption that occupant has right to use d/f? Can they rebut the presumption?</a:t>
            </a:r>
          </a:p>
          <a:p>
            <a:endParaRPr lang="en-US" dirty="0"/>
          </a:p>
          <a:p>
            <a:r>
              <a:rPr lang="en-US" dirty="0"/>
              <a:t>Don’t have time to get into legal ins and outs. If you have a home case, you’ll want to study these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 Hicks, bf broke into gf’s house. He had a gun. They argued for 15 minutes. State’s </a:t>
            </a:r>
            <a:r>
              <a:rPr lang="en-US" dirty="0" err="1"/>
              <a:t>ev</a:t>
            </a:r>
            <a:r>
              <a:rPr lang="en-US" dirty="0"/>
              <a:t> suggested that he began to leave and she shot him in the back. TC gave instruction that jury could find that she was aggressor and thus lose right of defense of home.</a:t>
            </a:r>
          </a:p>
          <a:p>
            <a:endParaRPr lang="en-US" dirty="0"/>
          </a:p>
          <a:p>
            <a:r>
              <a:rPr lang="en-US" dirty="0"/>
              <a:t>Hicks divided supreme court in atypical way. 4 opinions. Justice Earls wrote the majority opinion, joined by CJ Newby and Justice Allen, and upheld the conviction saying there was enough evidence for jury to find that gf was aggressor. Indicates that person can become aggressor in own home after break in. Justices Dietz and Berger concurred but suggested that had d raised issue differently issue might have come out different. They suggest that defendant was just arguing that under c/l </a:t>
            </a:r>
            <a:r>
              <a:rPr lang="en-US" dirty="0" err="1"/>
              <a:t>ev</a:t>
            </a:r>
            <a:r>
              <a:rPr lang="en-US" dirty="0"/>
              <a:t> didn’t support aggressor instruction. But had the d argued that under the statute the aggressor doctrine only applies before the break in, maybe a different result. Justices Morgan and Barringer wrote separate dissents saying court should have reversed. So, law unclear how, if at all, aggressor doctrine plays in home cases. MORE TO COME given that 4 justices disagreed with majority opinion’s reasoning</a:t>
            </a:r>
          </a:p>
          <a:p>
            <a:endParaRPr lang="en-US" dirty="0"/>
          </a:p>
          <a:p>
            <a:r>
              <a:rPr lang="en-US" dirty="0"/>
              <a:t>In another case, Phillips, </a:t>
            </a:r>
            <a:r>
              <a:rPr lang="en-US" dirty="0" err="1"/>
              <a:t>tc</a:t>
            </a:r>
            <a:r>
              <a:rPr lang="en-US" dirty="0"/>
              <a:t> modified pattern instruction to include excessive force as a disqualifier for defense of home. Ct said if conditions of statute are met, home occupant can use </a:t>
            </a:r>
            <a:r>
              <a:rPr lang="en-US" dirty="0" err="1"/>
              <a:t>df</a:t>
            </a:r>
            <a:r>
              <a:rPr lang="en-US" dirty="0"/>
              <a:t> and, once you have the right to use </a:t>
            </a:r>
            <a:r>
              <a:rPr lang="en-US" dirty="0" err="1"/>
              <a:t>df</a:t>
            </a:r>
            <a:r>
              <a:rPr lang="en-US" dirty="0"/>
              <a:t>, your force cannot be excessive under the statute. Dissent so review coming. [temporary stay granted]</a:t>
            </a:r>
          </a:p>
          <a:p>
            <a:endParaRPr lang="en-US" dirty="0"/>
          </a:p>
          <a:p>
            <a:endParaRPr lang="en-US" dirty="0"/>
          </a:p>
        </p:txBody>
      </p:sp>
      <p:sp>
        <p:nvSpPr>
          <p:cNvPr id="4" name="Slide Number Placeholder 3"/>
          <p:cNvSpPr>
            <a:spLocks noGrp="1"/>
          </p:cNvSpPr>
          <p:nvPr>
            <p:ph type="sldNum" sz="quarter" idx="5"/>
          </p:nvPr>
        </p:nvSpPr>
        <p:spPr/>
        <p:txBody>
          <a:bodyPr/>
          <a:lstStyle/>
          <a:p>
            <a:fld id="{53870737-92DB-4681-9CDD-741E8134FB62}" type="slidenum">
              <a:rPr lang="en-US" smtClean="0"/>
              <a:t>30</a:t>
            </a:fld>
            <a:endParaRPr lang="en-US"/>
          </a:p>
        </p:txBody>
      </p:sp>
    </p:spTree>
    <p:extLst>
      <p:ext uri="{BB962C8B-B14F-4D97-AF65-F5344CB8AC3E}">
        <p14:creationId xmlns:p14="http://schemas.microsoft.com/office/powerpoint/2010/main" val="2828318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DE88F-1F85-4A27-9D34-D74A50E7B0DA}" type="slidenum">
              <a:rPr lang="en-US" smtClean="0"/>
              <a:t>31</a:t>
            </a:fld>
            <a:endParaRPr lang="en-US" dirty="0"/>
          </a:p>
        </p:txBody>
      </p:sp>
    </p:spTree>
    <p:extLst>
      <p:ext uri="{BB962C8B-B14F-4D97-AF65-F5344CB8AC3E}">
        <p14:creationId xmlns:p14="http://schemas.microsoft.com/office/powerpoint/2010/main" val="1623472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DE88F-1F85-4A27-9D34-D74A50E7B0DA}" type="slidenum">
              <a:rPr lang="en-US" smtClean="0"/>
              <a:t>33</a:t>
            </a:fld>
            <a:endParaRPr lang="en-US" dirty="0"/>
          </a:p>
        </p:txBody>
      </p:sp>
    </p:spTree>
    <p:extLst>
      <p:ext uri="{BB962C8B-B14F-4D97-AF65-F5344CB8AC3E}">
        <p14:creationId xmlns:p14="http://schemas.microsoft.com/office/powerpoint/2010/main" val="3136401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DE88F-1F85-4A27-9D34-D74A50E7B0DA}" type="slidenum">
              <a:rPr lang="en-US" smtClean="0"/>
              <a:t>35</a:t>
            </a:fld>
            <a:endParaRPr lang="en-US" dirty="0"/>
          </a:p>
        </p:txBody>
      </p:sp>
    </p:spTree>
    <p:extLst>
      <p:ext uri="{BB962C8B-B14F-4D97-AF65-F5344CB8AC3E}">
        <p14:creationId xmlns:p14="http://schemas.microsoft.com/office/powerpoint/2010/main" val="1901974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Verdana" panose="020B0604030504040204" pitchFamily="34" charset="0"/>
              </a:rPr>
              <a:t>Finally, the Court rejected the argument that the right to a speedy trial as applied in </a:t>
            </a:r>
            <a:r>
              <a:rPr lang="en-US" b="0" i="1" dirty="0" err="1">
                <a:solidFill>
                  <a:srgbClr val="333333"/>
                </a:solidFill>
                <a:effectLst/>
                <a:latin typeface="Verdana" panose="020B0604030504040204" pitchFamily="34" charset="0"/>
              </a:rPr>
              <a:t>Klopfer</a:t>
            </a:r>
            <a:r>
              <a:rPr lang="en-US" b="0" i="1" dirty="0">
                <a:solidFill>
                  <a:srgbClr val="333333"/>
                </a:solidFill>
                <a:effectLst/>
                <a:latin typeface="Verdana" panose="020B0604030504040204" pitchFamily="34" charset="0"/>
              </a:rPr>
              <a:t> v. North Carolina</a:t>
            </a:r>
            <a:r>
              <a:rPr lang="en-US" b="0" i="0" dirty="0">
                <a:solidFill>
                  <a:srgbClr val="333333"/>
                </a:solidFill>
                <a:effectLst/>
                <a:latin typeface="Verdana" panose="020B0604030504040204" pitchFamily="34" charset="0"/>
              </a:rPr>
              <a:t>, 386 U.S. 213 (1967), or the right to due process as recognized in </a:t>
            </a:r>
            <a:r>
              <a:rPr lang="en-US" b="0" i="1" dirty="0">
                <a:solidFill>
                  <a:srgbClr val="333333"/>
                </a:solidFill>
                <a:effectLst/>
                <a:latin typeface="Verdana" panose="020B0604030504040204" pitchFamily="34" charset="0"/>
              </a:rPr>
              <a:t>Simeon v. Hardin</a:t>
            </a:r>
            <a:r>
              <a:rPr lang="en-US" b="0" i="0" dirty="0">
                <a:solidFill>
                  <a:srgbClr val="333333"/>
                </a:solidFill>
                <a:effectLst/>
                <a:latin typeface="Verdana" panose="020B0604030504040204" pitchFamily="34" charset="0"/>
              </a:rPr>
              <a:t>, 339 N.C. 358 (1994), required reinstatement of the charges. </a:t>
            </a:r>
          </a:p>
          <a:p>
            <a:endParaRPr lang="en-US" b="0" i="0" dirty="0">
              <a:solidFill>
                <a:srgbClr val="333333"/>
              </a:solidFill>
              <a:effectLst/>
              <a:latin typeface="Verdana" panose="020B0604030504040204" pitchFamily="34" charset="0"/>
            </a:endParaRPr>
          </a:p>
          <a:p>
            <a:r>
              <a:rPr lang="en-US" b="0" i="0" dirty="0">
                <a:solidFill>
                  <a:srgbClr val="333333"/>
                </a:solidFill>
                <a:effectLst/>
                <a:latin typeface="Verdana" panose="020B0604030504040204" pitchFamily="34" charset="0"/>
              </a:rPr>
              <a:t>In </a:t>
            </a:r>
            <a:r>
              <a:rPr lang="en-US" b="0" i="1" dirty="0" err="1">
                <a:solidFill>
                  <a:srgbClr val="333333"/>
                </a:solidFill>
                <a:effectLst/>
                <a:latin typeface="Verdana" panose="020B0604030504040204" pitchFamily="34" charset="0"/>
              </a:rPr>
              <a:t>Klopfer</a:t>
            </a:r>
            <a:r>
              <a:rPr lang="en-US" b="0" i="0" dirty="0">
                <a:solidFill>
                  <a:srgbClr val="333333"/>
                </a:solidFill>
                <a:effectLst/>
                <a:latin typeface="Verdana" panose="020B0604030504040204" pitchFamily="34" charset="0"/>
              </a:rPr>
              <a:t>, the United States Supreme Court concluded that the State’s use of a procedure known as </a:t>
            </a:r>
            <a:r>
              <a:rPr lang="en-US" b="0" i="1" dirty="0">
                <a:solidFill>
                  <a:srgbClr val="333333"/>
                </a:solidFill>
                <a:effectLst/>
                <a:latin typeface="Verdana" panose="020B0604030504040204" pitchFamily="34" charset="0"/>
              </a:rPr>
              <a:t>nolle prosequi with leave</a:t>
            </a:r>
            <a:r>
              <a:rPr lang="en-US" b="0" i="0" dirty="0">
                <a:solidFill>
                  <a:srgbClr val="333333"/>
                </a:solidFill>
                <a:effectLst/>
                <a:latin typeface="Verdana" panose="020B0604030504040204" pitchFamily="34" charset="0"/>
              </a:rPr>
              <a:t> to indefinitely postpone the prosecution of the petitioner – a zoology professor at Duke University — following a mistrial on charges of trespassing, without dismissing the charges, denied the petitioner the right to a speedy trial. </a:t>
            </a:r>
          </a:p>
          <a:p>
            <a:endParaRPr lang="en-US" b="0" i="0" dirty="0">
              <a:solidFill>
                <a:srgbClr val="333333"/>
              </a:solidFill>
              <a:effectLst/>
              <a:latin typeface="Verdana" panose="020B0604030504040204" pitchFamily="34" charset="0"/>
            </a:endParaRPr>
          </a:p>
          <a:p>
            <a:r>
              <a:rPr lang="en-US" b="0" i="0" dirty="0">
                <a:solidFill>
                  <a:srgbClr val="333333"/>
                </a:solidFill>
                <a:effectLst/>
                <a:latin typeface="Verdana" panose="020B0604030504040204" pitchFamily="34" charset="0"/>
              </a:rPr>
              <a:t>In </a:t>
            </a:r>
            <a:r>
              <a:rPr lang="en-US" b="0" i="1" dirty="0">
                <a:solidFill>
                  <a:srgbClr val="333333"/>
                </a:solidFill>
                <a:effectLst/>
                <a:latin typeface="Verdana" panose="020B0604030504040204" pitchFamily="34" charset="0"/>
              </a:rPr>
              <a:t>Simeon</a:t>
            </a:r>
            <a:r>
              <a:rPr lang="en-US" b="0" i="0" dirty="0">
                <a:solidFill>
                  <a:srgbClr val="333333"/>
                </a:solidFill>
                <a:effectLst/>
                <a:latin typeface="Verdana" panose="020B0604030504040204" pitchFamily="34" charset="0"/>
              </a:rPr>
              <a:t>, the North Carolina Supreme Court held that the plaintiff’s allegations that the district attorney purposely delayed calendaring his case to keep him in jail and pressure him into entering a guilty plea were sufficient to raise a genuine issue of material fact as to whether the statutes authorizing district attorney calendaring were being applied in an unconstitutional manner. </a:t>
            </a:r>
          </a:p>
          <a:p>
            <a:endParaRPr lang="en-US" b="0" i="0" dirty="0">
              <a:solidFill>
                <a:srgbClr val="333333"/>
              </a:solidFill>
              <a:effectLst/>
              <a:latin typeface="Verdana" panose="020B0604030504040204" pitchFamily="34" charset="0"/>
            </a:endParaRPr>
          </a:p>
          <a:p>
            <a:r>
              <a:rPr lang="en-US" b="0" i="0" dirty="0">
                <a:solidFill>
                  <a:srgbClr val="333333"/>
                </a:solidFill>
                <a:effectLst/>
                <a:latin typeface="Verdana" panose="020B0604030504040204" pitchFamily="34" charset="0"/>
              </a:rPr>
              <a:t>The </a:t>
            </a:r>
            <a:r>
              <a:rPr lang="en-US" b="0" i="1" dirty="0">
                <a:solidFill>
                  <a:srgbClr val="333333"/>
                </a:solidFill>
                <a:effectLst/>
                <a:latin typeface="Verdana" panose="020B0604030504040204" pitchFamily="34" charset="0"/>
              </a:rPr>
              <a:t>Diaz-Tomas</a:t>
            </a:r>
            <a:r>
              <a:rPr lang="en-US" b="0" i="0" dirty="0">
                <a:solidFill>
                  <a:srgbClr val="333333"/>
                </a:solidFill>
                <a:effectLst/>
                <a:latin typeface="Verdana" panose="020B0604030504040204" pitchFamily="34" charset="0"/>
              </a:rPr>
              <a:t> Court distinguished both cases on the basis that the prosecutor in the case before it “placed defendant’s criminal charges on a trial court docket for prosecution in a timely manner on multiple occasions while defendant continually sought to evade the resolution of his active criminal charges . . .  by failing to appear . . . until nearly three years after defendant’s criminal charges were placed in dismissed-with-leave status.” Slip op. at ¶ 23.</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3A432-57F4-411E-AE07-425F57D48C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236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Diaz-Tomas, DWI charges against the defendant had been voluntarily dismissed with leave due to his failure to appear. Because he failed to appear for a motor vehicle offense, his driver’s license was indefinitely revoked. The defendant sought to have the case reinstated.  The assistant district attorney advised the defendant that he would only reinstate the charges if the defendant agreed to plead guilty.  Diaz Tomas declined this offer and asked the court to reinstate the charges.  The district court declined to do so and the case wound up before the state supreme court, which considered whether the defendant was entitled to a writ of mandamus ordering reinstatement of the charges. </a:t>
            </a:r>
          </a:p>
          <a:p>
            <a:endParaRPr lang="en-US" dirty="0"/>
          </a:p>
          <a:p>
            <a:r>
              <a:rPr lang="en-US" dirty="0"/>
              <a:t>The Court determined he was not. CLICK</a:t>
            </a:r>
          </a:p>
          <a:p>
            <a:endParaRPr lang="en-US" dirty="0"/>
          </a:p>
          <a:p>
            <a:r>
              <a:rPr lang="en-US" dirty="0"/>
              <a:t>The starting point for the Court was the notion that the prosecution of criminal offenses is the solely and exclusive authority of the elected district attorneys of the state.</a:t>
            </a:r>
          </a:p>
          <a:p>
            <a:endParaRPr lang="en-US" dirty="0"/>
          </a:p>
          <a:p>
            <a:r>
              <a:rPr lang="en-US" dirty="0"/>
              <a:t>The Court noted that 15A-932 permits a prosecutor to put a case in dismissed with leave status, which removes it from the docket but retains the validity of outstanding process.</a:t>
            </a:r>
          </a:p>
          <a:p>
            <a:endParaRPr lang="en-US" dirty="0"/>
          </a:p>
          <a:p>
            <a:r>
              <a:rPr lang="en-US" dirty="0"/>
              <a:t>The statute provides CLICK that the prosecutor may reinstitute the proceedings thereafter, but that leaves the matter to the DA’s discretion.</a:t>
            </a:r>
          </a:p>
          <a:p>
            <a:endParaRPr lang="en-US" dirty="0"/>
          </a:p>
          <a:p>
            <a:r>
              <a:rPr lang="en-US" dirty="0"/>
              <a:t>Diaz-Tomas argued that discretion was limited by G.S&gt; 20-24.1, the statue that provides for revocation of a person’s driver’s license for failing to appear in court for a mv offense.  That statue provides that a defendant must be afforded an opportunity for trial or hearing within a reasonable time of his appearance and that upon motion of the defendant the court must order that a hearing or trial be heard within a reasonable time. </a:t>
            </a:r>
          </a:p>
          <a:p>
            <a:endParaRPr lang="en-US" dirty="0"/>
          </a:p>
          <a:p>
            <a:endParaRPr lang="en-US" dirty="0"/>
          </a:p>
          <a:p>
            <a:r>
              <a:rPr lang="en-US" dirty="0"/>
              <a:t>The court disagreed CLICK reasoning that such a construction would offense the delegated exclusive and discretionary power of the DA to reinstate defendant’s criminal charges.</a:t>
            </a:r>
          </a:p>
          <a:p>
            <a:endParaRPr lang="en-US" dirty="0"/>
          </a:p>
        </p:txBody>
      </p:sp>
      <p:sp>
        <p:nvSpPr>
          <p:cNvPr id="4" name="Slide Number Placeholder 3"/>
          <p:cNvSpPr>
            <a:spLocks noGrp="1"/>
          </p:cNvSpPr>
          <p:nvPr>
            <p:ph type="sldNum" sz="quarter" idx="5"/>
          </p:nvPr>
        </p:nvSpPr>
        <p:spPr/>
        <p:txBody>
          <a:bodyPr/>
          <a:lstStyle/>
          <a:p>
            <a:fld id="{0E3E8CCC-A210-4441-BC9C-BCA8DF6EC8CF}" type="slidenum">
              <a:rPr lang="en-US" smtClean="0"/>
              <a:t>39</a:t>
            </a:fld>
            <a:endParaRPr lang="en-US"/>
          </a:p>
        </p:txBody>
      </p:sp>
    </p:spTree>
    <p:extLst>
      <p:ext uri="{BB962C8B-B14F-4D97-AF65-F5344CB8AC3E}">
        <p14:creationId xmlns:p14="http://schemas.microsoft.com/office/powerpoint/2010/main" val="67139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9</a:t>
            </a:fld>
            <a:endParaRPr lang="en-US" dirty="0"/>
          </a:p>
        </p:txBody>
      </p:sp>
    </p:spTree>
    <p:extLst>
      <p:ext uri="{BB962C8B-B14F-4D97-AF65-F5344CB8AC3E}">
        <p14:creationId xmlns:p14="http://schemas.microsoft.com/office/powerpoint/2010/main" val="128030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Lebedev is recent expunction case from </a:t>
            </a:r>
            <a:r>
              <a:rPr lang="en-US" dirty="0" err="1"/>
              <a:t>ct</a:t>
            </a:r>
            <a:r>
              <a:rPr lang="en-US" dirty="0"/>
              <a:t> app. </a:t>
            </a:r>
          </a:p>
          <a:p>
            <a:endParaRPr lang="en-US" dirty="0"/>
          </a:p>
          <a:p>
            <a:r>
              <a:rPr lang="en-US" dirty="0"/>
              <a:t>D charged with three speeding offenses, pled to lesser (or at least they were treated as lesser)</a:t>
            </a:r>
          </a:p>
          <a:p>
            <a:endParaRPr lang="en-US" dirty="0"/>
          </a:p>
          <a:p>
            <a:r>
              <a:rPr lang="en-US" dirty="0"/>
              <a:t>Here is one of them.</a:t>
            </a:r>
          </a:p>
          <a:p>
            <a:endParaRPr lang="en-US" dirty="0"/>
          </a:p>
          <a:p>
            <a:r>
              <a:rPr lang="en-US" dirty="0"/>
              <a:t>D moved to expunge the original 66 in a 45 as a dismissal under 15A-146(a1). Here is the pertinent part of the statute.</a:t>
            </a:r>
          </a:p>
        </p:txBody>
      </p:sp>
      <p:sp>
        <p:nvSpPr>
          <p:cNvPr id="4" name="Slide Number Placeholder 3"/>
          <p:cNvSpPr>
            <a:spLocks noGrp="1"/>
          </p:cNvSpPr>
          <p:nvPr>
            <p:ph type="sldNum" sz="quarter" idx="5"/>
          </p:nvPr>
        </p:nvSpPr>
        <p:spPr/>
        <p:txBody>
          <a:bodyPr/>
          <a:lstStyle/>
          <a:p>
            <a:fld id="{2E6DE88F-1F85-4A27-9D34-D74A50E7B0DA}" type="slidenum">
              <a:rPr lang="en-US" smtClean="0"/>
              <a:t>10</a:t>
            </a:fld>
            <a:endParaRPr lang="en-US" dirty="0"/>
          </a:p>
        </p:txBody>
      </p:sp>
    </p:spTree>
    <p:extLst>
      <p:ext uri="{BB962C8B-B14F-4D97-AF65-F5344CB8AC3E}">
        <p14:creationId xmlns:p14="http://schemas.microsoft.com/office/powerpoint/2010/main" val="334105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there are multiple charges, statute authorizes expunction of charges that have been dismissed. D argued that when d pleads to lesser, there are two charged. The original greater one, which is dismissed, and the conviction of the lesser. Therefore, d argued that expunction was authorized under 15A-146(a1).</a:t>
            </a:r>
          </a:p>
          <a:p>
            <a:endParaRPr lang="en-US" dirty="0"/>
          </a:p>
          <a:p>
            <a:r>
              <a:rPr lang="en-US" dirty="0"/>
              <a:t>District court denied relief, superior court denied cert., and </a:t>
            </a:r>
            <a:r>
              <a:rPr lang="en-US" dirty="0" err="1"/>
              <a:t>ct</a:t>
            </a:r>
            <a:r>
              <a:rPr lang="en-US" dirty="0"/>
              <a:t> appeals upheld denial. Didn’t think too much of D’s argument characterizing it as imaginative.</a:t>
            </a:r>
          </a:p>
          <a:p>
            <a:endParaRPr lang="en-US" dirty="0"/>
          </a:p>
          <a:p>
            <a:r>
              <a:rPr lang="en-US" dirty="0"/>
              <a:t>I was a little surprised by the outcome. </a:t>
            </a:r>
          </a:p>
          <a:p>
            <a:endParaRPr lang="en-US" dirty="0"/>
          </a:p>
          <a:p>
            <a:r>
              <a:rPr lang="en-US" dirty="0"/>
              <a:t>It is pretty common practice to expunge greater charge as dismissal when d is convicted of lesser. This case involved minor charges, but that can be a big deal if client charged with say felony assault and is found guilty of a simple assault.</a:t>
            </a:r>
          </a:p>
          <a:p>
            <a:endParaRPr lang="en-US" dirty="0"/>
          </a:p>
          <a:p>
            <a:r>
              <a:rPr lang="en-US" dirty="0"/>
              <a:t>I also think traditional criminal law would treat the termination of the greater charge as a dismissal, whether DA or judge </a:t>
            </a:r>
            <a:r>
              <a:rPr lang="en-US" dirty="0" err="1"/>
              <a:t>explicity</a:t>
            </a:r>
            <a:r>
              <a:rPr lang="en-US" dirty="0"/>
              <a:t> says that or not.</a:t>
            </a:r>
          </a:p>
          <a:p>
            <a:endParaRPr lang="en-US" dirty="0"/>
          </a:p>
          <a:p>
            <a:r>
              <a:rPr lang="en-US" dirty="0"/>
              <a:t>Ct says entire matter has to be dismissed to be eligible for expunction. D can’t be convicted of any portion of charge. But, statute indicates that D can be convicted of some charges and still get an expunction of dismissed charges. </a:t>
            </a:r>
          </a:p>
          <a:p>
            <a:endParaRPr lang="en-US" dirty="0"/>
          </a:p>
          <a:p>
            <a:r>
              <a:rPr lang="en-US" dirty="0"/>
              <a:t>Still, expunctions are different than other criminal matters. They are paper driven proceedings. Expunctions follow the paper. When d is convicted of lesser, there is one set of paperwork. As practical matter, it is hard for clerks to pull apart the original charge from the lesser charge when there is one paper or e-file.</a:t>
            </a:r>
          </a:p>
          <a:p>
            <a:endParaRPr lang="en-US" dirty="0"/>
          </a:p>
          <a:p>
            <a:r>
              <a:rPr lang="en-US" dirty="0"/>
              <a:t>Assuming NCSC upholds </a:t>
            </a:r>
            <a:r>
              <a:rPr lang="en-US" dirty="0" err="1"/>
              <a:t>ct</a:t>
            </a:r>
            <a:r>
              <a:rPr lang="en-US" dirty="0"/>
              <a:t> app, where does that leave things?</a:t>
            </a:r>
          </a:p>
          <a:p>
            <a:endParaRPr lang="en-US" dirty="0"/>
          </a:p>
          <a:p>
            <a:pPr>
              <a:lnSpc>
                <a:spcPct val="90000"/>
              </a:lnSpc>
            </a:pPr>
            <a:r>
              <a:rPr lang="en-US" sz="1800" dirty="0">
                <a:latin typeface="Calibri" panose="020F0502020204030204" pitchFamily="34" charset="0"/>
                <a:cs typeface="Calibri" panose="020F0502020204030204" pitchFamily="34" charset="0"/>
              </a:rPr>
              <a:t>Expunction is still authorized of dismissed charge if</a:t>
            </a:r>
          </a:p>
          <a:p>
            <a:pPr lvl="1">
              <a:lnSpc>
                <a:spcPct val="90000"/>
              </a:lnSpc>
            </a:pPr>
            <a:r>
              <a:rPr lang="en-US" sz="1800" dirty="0">
                <a:latin typeface="Calibri" panose="020F0502020204030204" pitchFamily="34" charset="0"/>
                <a:cs typeface="Calibri" panose="020F0502020204030204" pitchFamily="34" charset="0"/>
              </a:rPr>
              <a:t>the State files two charges, and </a:t>
            </a:r>
          </a:p>
          <a:p>
            <a:pPr lvl="1">
              <a:lnSpc>
                <a:spcPct val="90000"/>
              </a:lnSpc>
            </a:pPr>
            <a:r>
              <a:rPr lang="en-US" sz="1800" dirty="0">
                <a:latin typeface="Calibri" panose="020F0502020204030204" pitchFamily="34" charset="0"/>
                <a:cs typeface="Calibri" panose="020F0502020204030204" pitchFamily="34" charset="0"/>
              </a:rPr>
              <a:t>the defendant is convicted of one and obtains dismissal of the other</a:t>
            </a:r>
          </a:p>
          <a:p>
            <a:pPr>
              <a:lnSpc>
                <a:spcPct val="90000"/>
              </a:lnSpc>
            </a:pPr>
            <a:r>
              <a:rPr lang="en-US" sz="1800" dirty="0">
                <a:latin typeface="Calibri" panose="020F0502020204030204" pitchFamily="34" charset="0"/>
                <a:cs typeface="Calibri" panose="020F0502020204030204" pitchFamily="34" charset="0"/>
              </a:rPr>
              <a:t>Expunction appears to be authorized of dismissed charge if </a:t>
            </a:r>
          </a:p>
          <a:p>
            <a:pPr lvl="1">
              <a:lnSpc>
                <a:spcPct val="90000"/>
              </a:lnSpc>
            </a:pPr>
            <a:r>
              <a:rPr lang="en-US" sz="1800" dirty="0">
                <a:latin typeface="Calibri" panose="020F0502020204030204" pitchFamily="34" charset="0"/>
                <a:cs typeface="Calibri" panose="020F0502020204030204" pitchFamily="34" charset="0"/>
              </a:rPr>
              <a:t>the State files one charge, </a:t>
            </a:r>
          </a:p>
          <a:p>
            <a:pPr lvl="1">
              <a:lnSpc>
                <a:spcPct val="90000"/>
              </a:lnSpc>
            </a:pPr>
            <a:r>
              <a:rPr lang="en-US" sz="1800" dirty="0">
                <a:latin typeface="Calibri" panose="020F0502020204030204" pitchFamily="34" charset="0"/>
                <a:cs typeface="Calibri" panose="020F0502020204030204" pitchFamily="34" charset="0"/>
              </a:rPr>
              <a:t>the State files a new charge of a lesser or other offense and dismisses the original charge, and</a:t>
            </a:r>
          </a:p>
          <a:p>
            <a:pPr lvl="1">
              <a:lnSpc>
                <a:spcPct val="90000"/>
              </a:lnSpc>
            </a:pPr>
            <a:r>
              <a:rPr lang="en-US" sz="1800" dirty="0">
                <a:latin typeface="Calibri" panose="020F0502020204030204" pitchFamily="34" charset="0"/>
                <a:cs typeface="Calibri" panose="020F0502020204030204" pitchFamily="34" charset="0"/>
              </a:rPr>
              <a:t>the defendant is convicted of the new charge</a:t>
            </a:r>
          </a:p>
          <a:p>
            <a:pPr>
              <a:lnSpc>
                <a:spcPct val="90000"/>
              </a:lnSpc>
            </a:pPr>
            <a:r>
              <a:rPr lang="en-US" sz="1800" dirty="0">
                <a:latin typeface="Calibri" panose="020F0502020204030204" pitchFamily="34" charset="0"/>
                <a:cs typeface="Calibri" panose="020F0502020204030204" pitchFamily="34" charset="0"/>
              </a:rPr>
              <a:t>Expunction appears to be authorized of dismissed charge if</a:t>
            </a:r>
          </a:p>
          <a:p>
            <a:pPr lvl="1">
              <a:lnSpc>
                <a:spcPct val="90000"/>
              </a:lnSpc>
            </a:pPr>
            <a:r>
              <a:rPr lang="en-US" sz="1800" dirty="0">
                <a:latin typeface="Calibri" panose="020F0502020204030204" pitchFamily="34" charset="0"/>
                <a:cs typeface="Calibri" panose="020F0502020204030204" pitchFamily="34" charset="0"/>
              </a:rPr>
              <a:t>the State files one charge,</a:t>
            </a:r>
          </a:p>
          <a:p>
            <a:pPr lvl="1">
              <a:lnSpc>
                <a:spcPct val="90000"/>
              </a:lnSpc>
            </a:pPr>
            <a:r>
              <a:rPr lang="en-US" sz="1800" dirty="0">
                <a:latin typeface="Calibri" panose="020F0502020204030204" pitchFamily="34" charset="0"/>
                <a:cs typeface="Calibri" panose="020F0502020204030204" pitchFamily="34" charset="0"/>
              </a:rPr>
              <a:t>the defendant is convicted of a lesser offense, and</a:t>
            </a:r>
          </a:p>
          <a:p>
            <a:pPr lvl="1">
              <a:lnSpc>
                <a:spcPct val="90000"/>
              </a:lnSpc>
            </a:pPr>
            <a:r>
              <a:rPr lang="en-US" sz="1800" dirty="0">
                <a:latin typeface="Calibri" panose="020F0502020204030204" pitchFamily="34" charset="0"/>
                <a:cs typeface="Calibri" panose="020F0502020204030204" pitchFamily="34" charset="0"/>
              </a:rPr>
              <a:t>the defendant obtains an expunction of the conviction</a:t>
            </a:r>
          </a:p>
          <a:p>
            <a:endParaRPr lang="en-US" dirty="0"/>
          </a:p>
          <a:p>
            <a:endParaRPr lang="en-US" dirty="0"/>
          </a:p>
          <a:p>
            <a:r>
              <a:rPr lang="en-US" dirty="0"/>
              <a:t> In cases where two charges, 15A-146(a1) still authorizes expunction of dismissed charge because they are two separate charges</a:t>
            </a:r>
          </a:p>
          <a:p>
            <a:endParaRPr lang="en-US" dirty="0"/>
          </a:p>
          <a:p>
            <a:r>
              <a:rPr lang="en-US" dirty="0"/>
              <a:t>If one charge, and d pleads to different offense, can get expunction of original charge if State files new charge and dismisses original one. State does that when offense is not a lesser offense. Could do it when it is lesser as well but will need to persuade prosecutor to do so.</a:t>
            </a:r>
          </a:p>
          <a:p>
            <a:endParaRPr lang="en-US" dirty="0"/>
          </a:p>
          <a:p>
            <a:r>
              <a:rPr lang="en-US" dirty="0"/>
              <a:t>If there is one charge and d is convicted of lesser without new charging documents being filed, d would have to wait to expunge conviction. If can do that, original greater charge should be expunged as well. Under reasoning of Lebedev, there is one case. When conviction is expunged, everything related to case should be expunged. </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11</a:t>
            </a:fld>
            <a:endParaRPr lang="en-US" dirty="0"/>
          </a:p>
        </p:txBody>
      </p:sp>
    </p:spTree>
    <p:extLst>
      <p:ext uri="{BB962C8B-B14F-4D97-AF65-F5344CB8AC3E}">
        <p14:creationId xmlns:p14="http://schemas.microsoft.com/office/powerpoint/2010/main" val="3709950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DF8F7B-A8A5-2048-8386-3176AC034F04}" type="slidenum">
              <a:rPr lang="en-US" smtClean="0"/>
              <a:t>12</a:t>
            </a:fld>
            <a:endParaRPr lang="en-US" dirty="0"/>
          </a:p>
        </p:txBody>
      </p:sp>
    </p:spTree>
    <p:extLst>
      <p:ext uri="{BB962C8B-B14F-4D97-AF65-F5344CB8AC3E}">
        <p14:creationId xmlns:p14="http://schemas.microsoft.com/office/powerpoint/2010/main" val="102043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DE88F-1F85-4A27-9D34-D74A50E7B0DA}" type="slidenum">
              <a:rPr lang="en-US" smtClean="0"/>
              <a:t>14</a:t>
            </a:fld>
            <a:endParaRPr lang="en-US" dirty="0"/>
          </a:p>
        </p:txBody>
      </p:sp>
    </p:spTree>
    <p:extLst>
      <p:ext uri="{BB962C8B-B14F-4D97-AF65-F5344CB8AC3E}">
        <p14:creationId xmlns:p14="http://schemas.microsoft.com/office/powerpoint/2010/main" val="26533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DE88F-1F85-4A27-9D34-D74A50E7B0DA}" type="slidenum">
              <a:rPr lang="en-US" smtClean="0"/>
              <a:t>15</a:t>
            </a:fld>
            <a:endParaRPr lang="en-US" dirty="0"/>
          </a:p>
        </p:txBody>
      </p:sp>
    </p:spTree>
    <p:extLst>
      <p:ext uri="{BB962C8B-B14F-4D97-AF65-F5344CB8AC3E}">
        <p14:creationId xmlns:p14="http://schemas.microsoft.com/office/powerpoint/2010/main" val="43783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16</a:t>
            </a:fld>
            <a:endParaRPr lang="en-US" dirty="0"/>
          </a:p>
        </p:txBody>
      </p:sp>
    </p:spTree>
    <p:extLst>
      <p:ext uri="{BB962C8B-B14F-4D97-AF65-F5344CB8AC3E}">
        <p14:creationId xmlns:p14="http://schemas.microsoft.com/office/powerpoint/2010/main" val="296055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14E9-B82A-4532-BBDD-BD51DB24D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236B9A-F79C-4FE7-AB89-1496361AD8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77BE3-8144-44E7-9701-E2B304F16E89}"/>
              </a:ext>
            </a:extLst>
          </p:cNvPr>
          <p:cNvSpPr>
            <a:spLocks noGrp="1"/>
          </p:cNvSpPr>
          <p:nvPr>
            <p:ph type="dt" sz="half" idx="10"/>
          </p:nvPr>
        </p:nvSpPr>
        <p:spPr/>
        <p:txBody>
          <a:bodyPr/>
          <a:lstStyle/>
          <a:p>
            <a:fld id="{E938DF5E-554E-48C5-8E68-75908612931C}" type="datetimeFigureOut">
              <a:rPr lang="en-US" smtClean="0"/>
              <a:t>12/5/2023</a:t>
            </a:fld>
            <a:endParaRPr lang="en-US"/>
          </a:p>
        </p:txBody>
      </p:sp>
      <p:sp>
        <p:nvSpPr>
          <p:cNvPr id="5" name="Footer Placeholder 4">
            <a:extLst>
              <a:ext uri="{FF2B5EF4-FFF2-40B4-BE49-F238E27FC236}">
                <a16:creationId xmlns:a16="http://schemas.microsoft.com/office/drawing/2014/main" id="{7E17617F-A515-406D-9503-F4D9F05C7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13566-B695-4A47-978B-08E4AEBE727A}"/>
              </a:ext>
            </a:extLst>
          </p:cNvPr>
          <p:cNvSpPr>
            <a:spLocks noGrp="1"/>
          </p:cNvSpPr>
          <p:nvPr>
            <p:ph type="sldNum" sz="quarter" idx="12"/>
          </p:nvPr>
        </p:nvSpPr>
        <p:spPr/>
        <p:txBody>
          <a:bodyPr/>
          <a:lstStyle/>
          <a:p>
            <a:fld id="{00754D0D-78A1-41B5-BEAC-923D75E301E3}" type="slidenum">
              <a:rPr lang="en-US" smtClean="0"/>
              <a:t>‹#›</a:t>
            </a:fld>
            <a:endParaRPr lang="en-US"/>
          </a:p>
        </p:txBody>
      </p:sp>
    </p:spTree>
    <p:extLst>
      <p:ext uri="{BB962C8B-B14F-4D97-AF65-F5344CB8AC3E}">
        <p14:creationId xmlns:p14="http://schemas.microsoft.com/office/powerpoint/2010/main" val="723460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FBDC27-E420-4878-9EE6-7B9656D6442A}"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43508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0156-D4F0-C54F-9E92-F6EA24210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BE054E-0ECD-664D-8CFD-A7F14365D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587EF-28A0-A348-8037-A2F1622E1C94}"/>
              </a:ext>
            </a:extLst>
          </p:cNvPr>
          <p:cNvSpPr>
            <a:spLocks noGrp="1"/>
          </p:cNvSpPr>
          <p:nvPr>
            <p:ph type="dt" sz="half" idx="10"/>
          </p:nvPr>
        </p:nvSpPr>
        <p:spPr/>
        <p:txBody>
          <a:bodyPr/>
          <a:lstStyle/>
          <a:p>
            <a:fld id="{37668592-A76A-6145-9730-3D2EF9FE9896}" type="datetimeFigureOut">
              <a:rPr lang="en-US" smtClean="0"/>
              <a:t>12/5/2023</a:t>
            </a:fld>
            <a:endParaRPr lang="en-US"/>
          </a:p>
        </p:txBody>
      </p:sp>
      <p:sp>
        <p:nvSpPr>
          <p:cNvPr id="5" name="Footer Placeholder 4">
            <a:extLst>
              <a:ext uri="{FF2B5EF4-FFF2-40B4-BE49-F238E27FC236}">
                <a16:creationId xmlns:a16="http://schemas.microsoft.com/office/drawing/2014/main" id="{4F93C7F2-2862-FD47-838F-C00328A63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6C6CC-075F-6448-B07C-0F367428E307}"/>
              </a:ext>
            </a:extLst>
          </p:cNvPr>
          <p:cNvSpPr>
            <a:spLocks noGrp="1"/>
          </p:cNvSpPr>
          <p:nvPr>
            <p:ph type="sldNum" sz="quarter" idx="12"/>
          </p:nvPr>
        </p:nvSpPr>
        <p:spPr/>
        <p:txBody>
          <a:bodyPr/>
          <a:lstStyle/>
          <a:p>
            <a:fld id="{131D3C05-8CC4-D04F-ACEC-E1AA66193981}" type="slidenum">
              <a:rPr lang="en-US" smtClean="0"/>
              <a:t>‹#›</a:t>
            </a:fld>
            <a:endParaRPr lang="en-US"/>
          </a:p>
        </p:txBody>
      </p:sp>
    </p:spTree>
    <p:extLst>
      <p:ext uri="{BB962C8B-B14F-4D97-AF65-F5344CB8AC3E}">
        <p14:creationId xmlns:p14="http://schemas.microsoft.com/office/powerpoint/2010/main" val="134680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12/5/2023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995"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5D7E9-D407-4F23-8726-41859E8144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80AF3-DED9-4D8A-8BB5-C74DEF2920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FF86D-554C-4DCC-8A42-86E54969F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8DF5E-554E-48C5-8E68-75908612931C}" type="datetimeFigureOut">
              <a:rPr lang="en-US" smtClean="0"/>
              <a:t>12/5/2023</a:t>
            </a:fld>
            <a:endParaRPr lang="en-US"/>
          </a:p>
        </p:txBody>
      </p:sp>
      <p:sp>
        <p:nvSpPr>
          <p:cNvPr id="5" name="Footer Placeholder 4">
            <a:extLst>
              <a:ext uri="{FF2B5EF4-FFF2-40B4-BE49-F238E27FC236}">
                <a16:creationId xmlns:a16="http://schemas.microsoft.com/office/drawing/2014/main" id="{8851B677-6BBB-4E0F-8F08-13C8FD2CD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A3F3CF-0AA5-4937-897A-8C07DD5662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54D0D-78A1-41B5-BEAC-923D75E301E3}" type="slidenum">
              <a:rPr lang="en-US" smtClean="0"/>
              <a:t>‹#›</a:t>
            </a:fld>
            <a:endParaRPr lang="en-US"/>
          </a:p>
        </p:txBody>
      </p:sp>
    </p:spTree>
    <p:extLst>
      <p:ext uri="{BB962C8B-B14F-4D97-AF65-F5344CB8AC3E}">
        <p14:creationId xmlns:p14="http://schemas.microsoft.com/office/powerpoint/2010/main" val="1745083462"/>
      </p:ext>
    </p:extLst>
  </p:cSld>
  <p:clrMap bg1="lt1" tx1="dk1" bg2="lt2" tx2="dk2" accent1="accent1" accent2="accent2" accent3="accent3" accent4="accent4" accent5="accent5" accent6="accent6" hlink="hlink" folHlink="folHlink"/>
  <p:sldLayoutIdLst>
    <p:sldLayoutId id="2147483988" r:id="rId1"/>
    <p:sldLayoutId id="214748399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3AA7F1-888A-D04B-A181-BA34BCA18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E6ED3-E1B0-F047-9D22-AB2A2BC31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90D08-6C92-D541-BFB1-C9609D882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68592-A76A-6145-9730-3D2EF9FE9896}" type="datetimeFigureOut">
              <a:rPr lang="en-US" smtClean="0"/>
              <a:t>12/5/2023</a:t>
            </a:fld>
            <a:endParaRPr lang="en-US"/>
          </a:p>
        </p:txBody>
      </p:sp>
      <p:sp>
        <p:nvSpPr>
          <p:cNvPr id="5" name="Footer Placeholder 4">
            <a:extLst>
              <a:ext uri="{FF2B5EF4-FFF2-40B4-BE49-F238E27FC236}">
                <a16:creationId xmlns:a16="http://schemas.microsoft.com/office/drawing/2014/main" id="{4CA8753A-7DE2-164E-B9B2-7B8E6ED5AD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DDA6AD-D84B-1F42-8906-E4CBBA33BA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D3C05-8CC4-D04F-ACEC-E1AA66193981}" type="slidenum">
              <a:rPr lang="en-US" smtClean="0"/>
              <a:t>‹#›</a:t>
            </a:fld>
            <a:endParaRPr lang="en-US"/>
          </a:p>
        </p:txBody>
      </p:sp>
    </p:spTree>
    <p:extLst>
      <p:ext uri="{BB962C8B-B14F-4D97-AF65-F5344CB8AC3E}">
        <p14:creationId xmlns:p14="http://schemas.microsoft.com/office/powerpoint/2010/main" val="1932741193"/>
      </p:ext>
    </p:extLst>
  </p:cSld>
  <p:clrMap bg1="lt1" tx1="dk1" bg2="lt2" tx2="dk2" accent1="accent1" accent2="accent2" accent3="accent3" accent4="accent4" accent5="accent5" accent6="accent6" hlink="hlink" folHlink="folHlink"/>
  <p:sldLayoutIdLst>
    <p:sldLayoutId id="21474839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nccriminallaw.sog.unc.edu/legislature-tweaks-jurisdictional-rules-for-district-and-superior-cour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mailto:Dixon@sog.unc.edu" TargetMode="External"/><Relationship Id="rId2" Type="http://schemas.openxmlformats.org/officeDocument/2006/relationships/hyperlink" Target="mailto:Bwilliams@sog.unc.edu" TargetMode="Externa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hyperlink" Target="mailto:Rubin@sog.unc.edu" TargetMode="External"/><Relationship Id="rId4" Type="http://schemas.openxmlformats.org/officeDocument/2006/relationships/hyperlink" Target="mailto:Greene@sog.unc.ed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447DDF-25BD-11D2-5D50-F651AF612473}"/>
              </a:ext>
            </a:extLst>
          </p:cNvPr>
          <p:cNvPicPr>
            <a:picLocks noChangeAspect="1"/>
          </p:cNvPicPr>
          <p:nvPr/>
        </p:nvPicPr>
        <p:blipFill rotWithShape="1">
          <a:blip r:embed="rId2">
            <a:alphaModFix amt="40000"/>
          </a:blip>
          <a:srcRect l="25"/>
          <a:stretch/>
        </p:blipFill>
        <p:spPr>
          <a:xfrm>
            <a:off x="-38331" y="10"/>
            <a:ext cx="12188932" cy="6857990"/>
          </a:xfrm>
          <a:prstGeom prst="rect">
            <a:avLst/>
          </a:prstGeom>
        </p:spPr>
      </p:pic>
      <p:sp>
        <p:nvSpPr>
          <p:cNvPr id="2" name="Title 1">
            <a:extLst>
              <a:ext uri="{FF2B5EF4-FFF2-40B4-BE49-F238E27FC236}">
                <a16:creationId xmlns:a16="http://schemas.microsoft.com/office/drawing/2014/main" id="{28326556-BAC0-B273-4A08-202210EF320E}"/>
              </a:ext>
            </a:extLst>
          </p:cNvPr>
          <p:cNvSpPr>
            <a:spLocks noGrp="1"/>
          </p:cNvSpPr>
          <p:nvPr>
            <p:ph type="ctrTitle"/>
          </p:nvPr>
        </p:nvSpPr>
        <p:spPr>
          <a:xfrm>
            <a:off x="482601" y="799418"/>
            <a:ext cx="5613398" cy="2929357"/>
          </a:xfrm>
        </p:spPr>
        <p:txBody>
          <a:bodyPr vert="horz" lIns="91440" tIns="45720" rIns="91440" bIns="45720" rtlCol="0" anchor="t">
            <a:normAutofit/>
          </a:bodyPr>
          <a:lstStyle/>
          <a:p>
            <a:pPr>
              <a:lnSpc>
                <a:spcPct val="90000"/>
              </a:lnSpc>
            </a:pPr>
            <a:r>
              <a:rPr lang="en-US" sz="5600" dirty="0">
                <a:solidFill>
                  <a:srgbClr val="FFFFFF"/>
                </a:solidFill>
              </a:rPr>
              <a:t>Winter Criminal Law Webinar</a:t>
            </a:r>
            <a:br>
              <a:rPr lang="en-US" sz="5600" dirty="0">
                <a:solidFill>
                  <a:srgbClr val="FFFFFF"/>
                </a:solidFill>
              </a:rPr>
            </a:br>
            <a:r>
              <a:rPr lang="en-US" sz="4400" dirty="0">
                <a:solidFill>
                  <a:srgbClr val="FFFFFF"/>
                </a:solidFill>
              </a:rPr>
              <a:t>Dec. 8, 2023</a:t>
            </a:r>
            <a:endParaRPr lang="en-US" sz="5600" dirty="0">
              <a:solidFill>
                <a:srgbClr val="FFFFFF"/>
              </a:solidFill>
            </a:endParaRPr>
          </a:p>
        </p:txBody>
      </p:sp>
      <p:sp>
        <p:nvSpPr>
          <p:cNvPr id="3" name="Subtitle 2">
            <a:extLst>
              <a:ext uri="{FF2B5EF4-FFF2-40B4-BE49-F238E27FC236}">
                <a16:creationId xmlns:a16="http://schemas.microsoft.com/office/drawing/2014/main" id="{8D666EEB-C361-F3A3-32C8-CAEDF0092C6A}"/>
              </a:ext>
            </a:extLst>
          </p:cNvPr>
          <p:cNvSpPr>
            <a:spLocks noGrp="1"/>
          </p:cNvSpPr>
          <p:nvPr>
            <p:ph type="subTitle" idx="1"/>
          </p:nvPr>
        </p:nvSpPr>
        <p:spPr>
          <a:xfrm>
            <a:off x="441202" y="3649083"/>
            <a:ext cx="5533671" cy="2299681"/>
          </a:xfrm>
        </p:spPr>
        <p:txBody>
          <a:bodyPr vert="horz" lIns="91440" tIns="45720" rIns="91440" bIns="45720" rtlCol="0" anchor="b">
            <a:normAutofit/>
          </a:bodyPr>
          <a:lstStyle/>
          <a:p>
            <a:r>
              <a:rPr lang="en-US" sz="2000" dirty="0">
                <a:solidFill>
                  <a:srgbClr val="FFFFFF"/>
                </a:solidFill>
              </a:rPr>
              <a:t>Brittany Bromell</a:t>
            </a:r>
          </a:p>
          <a:p>
            <a:r>
              <a:rPr lang="en-US" sz="2000" dirty="0">
                <a:solidFill>
                  <a:srgbClr val="FFFFFF"/>
                </a:solidFill>
              </a:rPr>
              <a:t>Phil Dixon</a:t>
            </a:r>
          </a:p>
          <a:p>
            <a:r>
              <a:rPr lang="en-US" sz="2000" dirty="0">
                <a:solidFill>
                  <a:srgbClr val="FFFFFF"/>
                </a:solidFill>
              </a:rPr>
              <a:t>Jacquelyn Greene</a:t>
            </a:r>
          </a:p>
          <a:p>
            <a:r>
              <a:rPr lang="en-US" sz="2000" dirty="0">
                <a:solidFill>
                  <a:srgbClr val="FFFFFF"/>
                </a:solidFill>
              </a:rPr>
              <a:t>John Rubin</a:t>
            </a:r>
          </a:p>
        </p:txBody>
      </p:sp>
    </p:spTree>
    <p:extLst>
      <p:ext uri="{BB962C8B-B14F-4D97-AF65-F5344CB8AC3E}">
        <p14:creationId xmlns:p14="http://schemas.microsoft.com/office/powerpoint/2010/main" val="153731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0F9417-4E79-0EDB-5C00-B33562B81E1F}"/>
              </a:ext>
            </a:extLst>
          </p:cNvPr>
          <p:cNvSpPr>
            <a:spLocks noGrp="1"/>
          </p:cNvSpPr>
          <p:nvPr>
            <p:ph type="title"/>
          </p:nvPr>
        </p:nvSpPr>
        <p:spPr>
          <a:xfrm>
            <a:off x="924443" y="1023257"/>
            <a:ext cx="3732902" cy="4570457"/>
          </a:xfrm>
          <a:effectLst/>
        </p:spPr>
        <p:txBody>
          <a:bodyPr>
            <a:normAutofit/>
          </a:bodyPr>
          <a:lstStyle/>
          <a:p>
            <a:pPr algn="l"/>
            <a:r>
              <a:rPr lang="en-US" i="1" dirty="0">
                <a:latin typeface="Calibri Light" panose="020F0302020204030204" pitchFamily="34" charset="0"/>
                <a:cs typeface="Calibri Light" panose="020F0302020204030204" pitchFamily="34" charset="0"/>
              </a:rPr>
              <a:t>State v. Lebedev</a:t>
            </a:r>
            <a:r>
              <a:rPr lang="en-US" dirty="0">
                <a:latin typeface="Calibri Light" panose="020F0302020204030204" pitchFamily="34" charset="0"/>
                <a:cs typeface="Calibri Light" panose="020F0302020204030204" pitchFamily="34" charset="0"/>
              </a:rPr>
              <a:t>, p. 34</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59E6B4-EEE2-3C19-17F8-CA8285A7A93D}"/>
              </a:ext>
            </a:extLst>
          </p:cNvPr>
          <p:cNvSpPr>
            <a:spLocks noGrp="1"/>
          </p:cNvSpPr>
          <p:nvPr>
            <p:ph idx="1"/>
          </p:nvPr>
        </p:nvSpPr>
        <p:spPr>
          <a:xfrm>
            <a:off x="5252560" y="1023257"/>
            <a:ext cx="6025645" cy="4570457"/>
          </a:xfrm>
          <a:effectLst/>
        </p:spPr>
        <p:txBody>
          <a:bodyPr anchor="ctr">
            <a:normAutofit/>
          </a:bodyPr>
          <a:lstStyle/>
          <a:p>
            <a:r>
              <a:rPr lang="en-US" dirty="0">
                <a:latin typeface="Calibri" panose="020F0502020204030204" pitchFamily="34" charset="0"/>
                <a:cs typeface="Calibri" panose="020F0502020204030204" pitchFamily="34" charset="0"/>
              </a:rPr>
              <a:t>Charged with 66 mph in 45 mph zone</a:t>
            </a:r>
          </a:p>
          <a:p>
            <a:pPr lvl="1"/>
            <a:r>
              <a:rPr lang="en-US" dirty="0">
                <a:latin typeface="Calibri" panose="020F0502020204030204" pitchFamily="34" charset="0"/>
                <a:cs typeface="Calibri" panose="020F0502020204030204" pitchFamily="34" charset="0"/>
              </a:rPr>
              <a:t>Pled responsible to lesser offense of 54 mph in 45 mph zone</a:t>
            </a:r>
          </a:p>
          <a:p>
            <a:r>
              <a:rPr lang="en-US" dirty="0">
                <a:latin typeface="Calibri" panose="020F0502020204030204" pitchFamily="34" charset="0"/>
                <a:cs typeface="Calibri" panose="020F0502020204030204" pitchFamily="34" charset="0"/>
              </a:rPr>
              <a:t>Petitioned to expunge the original charge as “dismissal” under 15A-146(a1)</a:t>
            </a:r>
          </a:p>
        </p:txBody>
      </p:sp>
    </p:spTree>
    <p:extLst>
      <p:ext uri="{BB962C8B-B14F-4D97-AF65-F5344CB8AC3E}">
        <p14:creationId xmlns:p14="http://schemas.microsoft.com/office/powerpoint/2010/main" val="27878607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0F9417-4E79-0EDB-5C00-B33562B81E1F}"/>
              </a:ext>
            </a:extLst>
          </p:cNvPr>
          <p:cNvSpPr>
            <a:spLocks noGrp="1"/>
          </p:cNvSpPr>
          <p:nvPr>
            <p:ph type="title"/>
          </p:nvPr>
        </p:nvSpPr>
        <p:spPr>
          <a:xfrm>
            <a:off x="924443" y="1023257"/>
            <a:ext cx="3732902" cy="4570457"/>
          </a:xfrm>
          <a:effectLst/>
        </p:spPr>
        <p:txBody>
          <a:bodyPr>
            <a:normAutofit/>
          </a:bodyPr>
          <a:lstStyle/>
          <a:p>
            <a:pPr algn="l"/>
            <a:r>
              <a:rPr lang="en-US">
                <a:latin typeface="Calibri Light" panose="020F0302020204030204" pitchFamily="34" charset="0"/>
                <a:cs typeface="Calibri Light" panose="020F0302020204030204" pitchFamily="34" charset="0"/>
              </a:rPr>
              <a:t>15A-146(a1)</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59E6B4-EEE2-3C19-17F8-CA8285A7A93D}"/>
              </a:ext>
            </a:extLst>
          </p:cNvPr>
          <p:cNvSpPr>
            <a:spLocks noGrp="1"/>
          </p:cNvSpPr>
          <p:nvPr>
            <p:ph idx="1"/>
          </p:nvPr>
        </p:nvSpPr>
        <p:spPr>
          <a:xfrm>
            <a:off x="5252560" y="1023257"/>
            <a:ext cx="6025645" cy="4570457"/>
          </a:xfrm>
          <a:effectLst/>
        </p:spPr>
        <p:txBody>
          <a:bodyPr anchor="ctr">
            <a:normAutofit/>
          </a:bodyPr>
          <a:lstStyle/>
          <a:p>
            <a:r>
              <a:rPr lang="en-US">
                <a:latin typeface="Calibri" panose="020F0502020204030204" pitchFamily="34" charset="0"/>
                <a:cs typeface="Calibri" panose="020F0502020204030204" pitchFamily="34" charset="0"/>
              </a:rPr>
              <a:t>If a person is charged with multiple offenses and any charges are dismissed, then that person or the district attorney may petition to have each of the dismissed charges expunged. . . . If the court finds that any charge resulted in a conviction on the day of the dismissal or had not yet reached final disposition, </a:t>
            </a:r>
            <a:r>
              <a:rPr lang="en-US" u="sng">
                <a:latin typeface="Calibri" panose="020F0502020204030204" pitchFamily="34" charset="0"/>
                <a:cs typeface="Calibri" panose="020F0502020204030204" pitchFamily="34" charset="0"/>
              </a:rPr>
              <a:t>the court may order the expunction of any charge that was dismissed</a:t>
            </a:r>
            <a:r>
              <a:rPr lang="en-US">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17568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60D5-A392-48C6-8143-E1C1395E55E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70CC8D1-F83A-46C2-86E9-52F5BA510301}"/>
              </a:ext>
            </a:extLst>
          </p:cNvPr>
          <p:cNvSpPr>
            <a:spLocks noGrp="1"/>
          </p:cNvSpPr>
          <p:nvPr>
            <p:ph idx="1"/>
          </p:nvPr>
        </p:nvSpPr>
        <p:spPr>
          <a:xfrm>
            <a:off x="363415" y="1843209"/>
            <a:ext cx="10515600" cy="4351338"/>
          </a:xfrm>
        </p:spPr>
        <p:txBody>
          <a:bodyPr>
            <a:normAutofit fontScale="55000" lnSpcReduction="20000"/>
          </a:bodyPr>
          <a:lstStyle/>
          <a:p>
            <a:endParaRPr lang="en-US" sz="5400" dirty="0">
              <a:solidFill>
                <a:schemeClr val="bg1"/>
              </a:solidFill>
            </a:endParaRPr>
          </a:p>
          <a:p>
            <a:pPr marL="0" indent="0">
              <a:buNone/>
            </a:pPr>
            <a:endParaRPr lang="en-US" sz="6400" dirty="0">
              <a:solidFill>
                <a:schemeClr val="bg1"/>
              </a:solidFill>
              <a:latin typeface="+mj-lt"/>
            </a:endParaRPr>
          </a:p>
          <a:p>
            <a:pPr marL="0" indent="0">
              <a:buNone/>
            </a:pPr>
            <a:endParaRPr lang="en-US" sz="6400" dirty="0">
              <a:solidFill>
                <a:schemeClr val="bg1"/>
              </a:solidFill>
              <a:latin typeface="+mj-lt"/>
            </a:endParaRPr>
          </a:p>
          <a:p>
            <a:pPr marL="0" indent="0">
              <a:buNone/>
            </a:pPr>
            <a:endParaRPr lang="en-US" sz="6400" dirty="0">
              <a:solidFill>
                <a:schemeClr val="bg1"/>
              </a:solidFill>
              <a:latin typeface="+mj-lt"/>
            </a:endParaRPr>
          </a:p>
          <a:p>
            <a:pPr marL="0" indent="0">
              <a:buNone/>
            </a:pPr>
            <a:r>
              <a:rPr lang="en-US" sz="8700" b="1" dirty="0">
                <a:solidFill>
                  <a:schemeClr val="bg1"/>
                </a:solidFill>
                <a:latin typeface="+mj-lt"/>
              </a:rPr>
              <a:t>STOPS </a:t>
            </a:r>
          </a:p>
          <a:p>
            <a:pPr marL="0" indent="0">
              <a:buNone/>
            </a:pPr>
            <a:r>
              <a:rPr lang="en-US" sz="8700" b="1" dirty="0">
                <a:solidFill>
                  <a:schemeClr val="bg1"/>
                </a:solidFill>
                <a:latin typeface="+mj-lt"/>
              </a:rPr>
              <a:t>&amp;</a:t>
            </a:r>
          </a:p>
          <a:p>
            <a:pPr marL="0" indent="0">
              <a:buNone/>
            </a:pPr>
            <a:r>
              <a:rPr lang="en-US" sz="8700" b="1" dirty="0">
                <a:solidFill>
                  <a:schemeClr val="bg1"/>
                </a:solidFill>
                <a:latin typeface="+mj-lt"/>
              </a:rPr>
              <a:t>SEIZURES</a:t>
            </a:r>
            <a:br>
              <a:rPr lang="en-US" sz="6000" b="1" dirty="0">
                <a:solidFill>
                  <a:schemeClr val="bg1"/>
                </a:solidFill>
              </a:rPr>
            </a:br>
            <a:endParaRPr lang="en-US" sz="6000" b="1" dirty="0">
              <a:solidFill>
                <a:schemeClr val="bg1"/>
              </a:solidFill>
            </a:endParaRPr>
          </a:p>
        </p:txBody>
      </p:sp>
    </p:spTree>
    <p:extLst>
      <p:ext uri="{BB962C8B-B14F-4D97-AF65-F5344CB8AC3E}">
        <p14:creationId xmlns:p14="http://schemas.microsoft.com/office/powerpoint/2010/main" val="72541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482A67-6CD8-49D7-9F85-52ECF9915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85DD29-5075-D952-2252-76BA0358B40E}"/>
              </a:ext>
            </a:extLst>
          </p:cNvPr>
          <p:cNvSpPr>
            <a:spLocks noGrp="1"/>
          </p:cNvSpPr>
          <p:nvPr>
            <p:ph type="title"/>
          </p:nvPr>
        </p:nvSpPr>
        <p:spPr>
          <a:xfrm>
            <a:off x="7788042" y="1759200"/>
            <a:ext cx="3891769" cy="2633146"/>
          </a:xfrm>
        </p:spPr>
        <p:txBody>
          <a:bodyPr vert="horz" lIns="91440" tIns="45720" rIns="91440" bIns="45720" rtlCol="0" anchor="b">
            <a:normAutofit/>
          </a:bodyPr>
          <a:lstStyle/>
          <a:p>
            <a:pPr algn="l"/>
            <a:r>
              <a:rPr lang="en-US" sz="4000" i="1" dirty="0">
                <a:solidFill>
                  <a:schemeClr val="bg1"/>
                </a:solidFill>
                <a:latin typeface="Calibri Light" panose="020F0302020204030204" pitchFamily="34" charset="0"/>
                <a:cs typeface="Calibri Light" panose="020F0302020204030204" pitchFamily="34" charset="0"/>
              </a:rPr>
              <a:t>State v. Wright, </a:t>
            </a:r>
            <a:br>
              <a:rPr lang="en-US" sz="4000" i="1" dirty="0">
                <a:solidFill>
                  <a:schemeClr val="bg1"/>
                </a:solidFill>
                <a:latin typeface="Calibri Light" panose="020F0302020204030204" pitchFamily="34" charset="0"/>
                <a:cs typeface="Calibri Light" panose="020F0302020204030204" pitchFamily="34" charset="0"/>
              </a:rPr>
            </a:br>
            <a:r>
              <a:rPr lang="en-US" sz="4000" i="1" dirty="0">
                <a:solidFill>
                  <a:schemeClr val="bg1"/>
                </a:solidFill>
                <a:latin typeface="Calibri Light" panose="020F0302020204030204" pitchFamily="34" charset="0"/>
                <a:cs typeface="Calibri Light" panose="020F0302020204030204" pitchFamily="34" charset="0"/>
              </a:rPr>
              <a:t>p. 1</a:t>
            </a:r>
          </a:p>
        </p:txBody>
      </p:sp>
      <p:sp>
        <p:nvSpPr>
          <p:cNvPr id="12" name="Rectangle 11">
            <a:extLst>
              <a:ext uri="{FF2B5EF4-FFF2-40B4-BE49-F238E27FC236}">
                <a16:creationId xmlns:a16="http://schemas.microsoft.com/office/drawing/2014/main" id="{418F941B-B7E9-44F2-9A2C-5D35ACF9A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EC2BE9D9-D3C1-5596-C865-22095CE2F1AA}"/>
              </a:ext>
            </a:extLst>
          </p:cNvPr>
          <p:cNvPicPr>
            <a:picLocks noGrp="1" noChangeAspect="1"/>
          </p:cNvPicPr>
          <p:nvPr>
            <p:ph idx="1"/>
          </p:nvPr>
        </p:nvPicPr>
        <p:blipFill>
          <a:blip r:embed="rId2"/>
          <a:stretch>
            <a:fillRect/>
          </a:stretch>
        </p:blipFill>
        <p:spPr>
          <a:xfrm>
            <a:off x="512189" y="1597666"/>
            <a:ext cx="6604816" cy="3252871"/>
          </a:xfrm>
          <a:prstGeom prst="rect">
            <a:avLst/>
          </a:prstGeom>
        </p:spPr>
      </p:pic>
    </p:spTree>
    <p:extLst>
      <p:ext uri="{BB962C8B-B14F-4D97-AF65-F5344CB8AC3E}">
        <p14:creationId xmlns:p14="http://schemas.microsoft.com/office/powerpoint/2010/main" val="59125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9B47296-E8A9-FCA5-7B06-543B608E3BB6}"/>
              </a:ext>
            </a:extLst>
          </p:cNvPr>
          <p:cNvSpPr>
            <a:spLocks noGrp="1"/>
          </p:cNvSpPr>
          <p:nvPr>
            <p:ph type="title"/>
          </p:nvPr>
        </p:nvSpPr>
        <p:spPr>
          <a:xfrm>
            <a:off x="913794" y="741515"/>
            <a:ext cx="10353761" cy="1633340"/>
          </a:xfrm>
        </p:spPr>
        <p:txBody>
          <a:bodyPr>
            <a:normAutofit/>
          </a:bodyPr>
          <a:lstStyle/>
          <a:p>
            <a:r>
              <a:rPr lang="en-US" sz="4800" i="1">
                <a:solidFill>
                  <a:srgbClr val="FFFFFF"/>
                </a:solidFill>
                <a:latin typeface="Calibri" panose="020F0502020204030204" pitchFamily="34" charset="0"/>
                <a:cs typeface="Calibri" panose="020F0502020204030204" pitchFamily="34" charset="0"/>
              </a:rPr>
              <a:t>State v. Wright, p. 1</a:t>
            </a:r>
          </a:p>
        </p:txBody>
      </p:sp>
      <p:sp>
        <p:nvSpPr>
          <p:cNvPr id="5" name="Content Placeholder 4">
            <a:extLst>
              <a:ext uri="{FF2B5EF4-FFF2-40B4-BE49-F238E27FC236}">
                <a16:creationId xmlns:a16="http://schemas.microsoft.com/office/drawing/2014/main" id="{D10F11DA-C296-C312-2FD9-2DAC44E7E179}"/>
              </a:ext>
            </a:extLst>
          </p:cNvPr>
          <p:cNvSpPr>
            <a:spLocks noGrp="1"/>
          </p:cNvSpPr>
          <p:nvPr>
            <p:ph idx="1"/>
          </p:nvPr>
        </p:nvSpPr>
        <p:spPr>
          <a:xfrm>
            <a:off x="913795" y="3070927"/>
            <a:ext cx="10353762" cy="3045558"/>
          </a:xfrm>
          <a:effectLst/>
        </p:spPr>
        <p:txBody>
          <a:bodyPr anchor="ctr">
            <a:normAutofit/>
          </a:bodyPr>
          <a:lstStyle/>
          <a:p>
            <a:r>
              <a:rPr lang="en-US" sz="2100">
                <a:latin typeface="Calibri" panose="020F0502020204030204" pitchFamily="34" charset="0"/>
                <a:cs typeface="Calibri" panose="020F0502020204030204" pitchFamily="34" charset="0"/>
              </a:rPr>
              <a:t>Initial stop supported by RS based on corroborated tip</a:t>
            </a:r>
          </a:p>
          <a:p>
            <a:r>
              <a:rPr lang="en-US" sz="2100">
                <a:latin typeface="Calibri" panose="020F0502020204030204" pitchFamily="34" charset="0"/>
                <a:cs typeface="Calibri" panose="020F0502020204030204" pitchFamily="34" charset="0"/>
              </a:rPr>
              <a:t>D. validly consented to frisk of his person</a:t>
            </a:r>
          </a:p>
          <a:p>
            <a:r>
              <a:rPr lang="en-US" sz="2100">
                <a:latin typeface="Calibri" panose="020F0502020204030204" pitchFamily="34" charset="0"/>
                <a:cs typeface="Calibri" panose="020F0502020204030204" pitchFamily="34" charset="0"/>
              </a:rPr>
              <a:t>D. initially consented to backpack search, but quickly revoked consent</a:t>
            </a:r>
          </a:p>
          <a:p>
            <a:r>
              <a:rPr lang="en-US" sz="2100">
                <a:latin typeface="Calibri" panose="020F0502020204030204" pitchFamily="34" charset="0"/>
                <a:cs typeface="Calibri" panose="020F0502020204030204" pitchFamily="34" charset="0"/>
              </a:rPr>
              <a:t>D. was flanked by two officer and a third has his identification in the patrol car</a:t>
            </a:r>
          </a:p>
          <a:p>
            <a:r>
              <a:rPr lang="en-US" sz="2100">
                <a:latin typeface="Calibri" panose="020F0502020204030204" pitchFamily="34" charset="0"/>
                <a:cs typeface="Calibri" panose="020F0502020204030204" pitchFamily="34" charset="0"/>
              </a:rPr>
              <a:t>Officers told D. they were looking for someone and that he was being deceptive</a:t>
            </a:r>
          </a:p>
          <a:p>
            <a:r>
              <a:rPr lang="en-US" sz="2100">
                <a:latin typeface="Calibri" panose="020F0502020204030204" pitchFamily="34" charset="0"/>
                <a:cs typeface="Calibri" panose="020F0502020204030204" pitchFamily="34" charset="0"/>
              </a:rPr>
              <a:t>After being asked five times w/in 1.5 mins., D. opened the bag, and officers found a gun</a:t>
            </a:r>
          </a:p>
        </p:txBody>
      </p:sp>
    </p:spTree>
    <p:extLst>
      <p:ext uri="{BB962C8B-B14F-4D97-AF65-F5344CB8AC3E}">
        <p14:creationId xmlns:p14="http://schemas.microsoft.com/office/powerpoint/2010/main" val="14885211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9B47296-E8A9-FCA5-7B06-543B608E3BB6}"/>
              </a:ext>
            </a:extLst>
          </p:cNvPr>
          <p:cNvSpPr>
            <a:spLocks noGrp="1"/>
          </p:cNvSpPr>
          <p:nvPr>
            <p:ph type="title"/>
          </p:nvPr>
        </p:nvSpPr>
        <p:spPr>
          <a:xfrm>
            <a:off x="695916" y="1078264"/>
            <a:ext cx="3422930" cy="4701473"/>
          </a:xfrm>
        </p:spPr>
        <p:txBody>
          <a:bodyPr>
            <a:normAutofit/>
          </a:bodyPr>
          <a:lstStyle/>
          <a:p>
            <a:pPr algn="r"/>
            <a:r>
              <a:rPr lang="en-US" sz="4400" i="1">
                <a:solidFill>
                  <a:srgbClr val="FFFFFF"/>
                </a:solidFill>
                <a:latin typeface="Calibri" panose="020F0502020204030204" pitchFamily="34" charset="0"/>
                <a:cs typeface="Calibri" panose="020F0502020204030204" pitchFamily="34" charset="0"/>
              </a:rPr>
              <a:t>State v. Wright, p. 1</a:t>
            </a:r>
          </a:p>
        </p:txBody>
      </p:sp>
      <p:sp>
        <p:nvSpPr>
          <p:cNvPr id="5" name="Content Placeholder 4">
            <a:extLst>
              <a:ext uri="{FF2B5EF4-FFF2-40B4-BE49-F238E27FC236}">
                <a16:creationId xmlns:a16="http://schemas.microsoft.com/office/drawing/2014/main" id="{D10F11DA-C296-C312-2FD9-2DAC44E7E179}"/>
              </a:ext>
            </a:extLst>
          </p:cNvPr>
          <p:cNvSpPr>
            <a:spLocks noGrp="1"/>
          </p:cNvSpPr>
          <p:nvPr>
            <p:ph idx="1"/>
          </p:nvPr>
        </p:nvSpPr>
        <p:spPr>
          <a:xfrm>
            <a:off x="5114167" y="1078263"/>
            <a:ext cx="6117578" cy="4701474"/>
          </a:xfrm>
          <a:effectLst/>
        </p:spPr>
        <p:txBody>
          <a:bodyPr anchor="ctr">
            <a:normAutofit/>
          </a:bodyPr>
          <a:lstStyle/>
          <a:p>
            <a:r>
              <a:rPr lang="en-US" dirty="0">
                <a:latin typeface="Calibri" panose="020F0502020204030204" pitchFamily="34" charset="0"/>
                <a:cs typeface="Calibri" panose="020F0502020204030204" pitchFamily="34" charset="0"/>
              </a:rPr>
              <a:t>Merely asking for consent more than once does not necessarily render consent invalid</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Totality of circumstances, including “vulnerable subjective state” of D., are relevant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Officers have a duty to respect a person’s right to refuse a search </a:t>
            </a:r>
          </a:p>
        </p:txBody>
      </p:sp>
    </p:spTree>
    <p:extLst>
      <p:ext uri="{BB962C8B-B14F-4D97-AF65-F5344CB8AC3E}">
        <p14:creationId xmlns:p14="http://schemas.microsoft.com/office/powerpoint/2010/main" val="7454966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ar crashed into a ditch&#10;&#10;Description automatically generated">
            <a:extLst>
              <a:ext uri="{FF2B5EF4-FFF2-40B4-BE49-F238E27FC236}">
                <a16:creationId xmlns:a16="http://schemas.microsoft.com/office/drawing/2014/main" id="{1BD306C6-24ED-07E0-1CDF-5570E89B662B}"/>
              </a:ext>
            </a:extLst>
          </p:cNvPr>
          <p:cNvPicPr>
            <a:picLocks noChangeAspect="1"/>
          </p:cNvPicPr>
          <p:nvPr/>
        </p:nvPicPr>
        <p:blipFill rotWithShape="1">
          <a:blip r:embed="rId3"/>
          <a:srcRect l="12647" r="28019"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E0F9417-4E79-0EDB-5C00-B33562B81E1F}"/>
              </a:ext>
            </a:extLst>
          </p:cNvPr>
          <p:cNvSpPr>
            <a:spLocks noGrp="1"/>
          </p:cNvSpPr>
          <p:nvPr>
            <p:ph type="title"/>
          </p:nvPr>
        </p:nvSpPr>
        <p:spPr>
          <a:xfrm>
            <a:off x="6833229" y="180424"/>
            <a:ext cx="4538124" cy="970450"/>
          </a:xfrm>
        </p:spPr>
        <p:txBody>
          <a:bodyPr anchor="b">
            <a:normAutofit/>
          </a:bodyPr>
          <a:lstStyle/>
          <a:p>
            <a:pPr algn="l"/>
            <a:r>
              <a:rPr lang="en-US" i="1" dirty="0">
                <a:latin typeface="Calibri Light" panose="020F0302020204030204" pitchFamily="34" charset="0"/>
                <a:cs typeface="Calibri Light" panose="020F0302020204030204" pitchFamily="34" charset="0"/>
              </a:rPr>
              <a:t>State v. Julius, p. 4</a:t>
            </a:r>
          </a:p>
        </p:txBody>
      </p:sp>
      <p:graphicFrame>
        <p:nvGraphicFramePr>
          <p:cNvPr id="23" name="Content Placeholder 2">
            <a:extLst>
              <a:ext uri="{FF2B5EF4-FFF2-40B4-BE49-F238E27FC236}">
                <a16:creationId xmlns:a16="http://schemas.microsoft.com/office/drawing/2014/main" id="{3ADE7285-D4DD-58DA-D9F8-3EB13C5EB03F}"/>
              </a:ext>
            </a:extLst>
          </p:cNvPr>
          <p:cNvGraphicFramePr>
            <a:graphicFrameLocks noGrp="1"/>
          </p:cNvGraphicFramePr>
          <p:nvPr>
            <p:ph idx="1"/>
          </p:nvPr>
        </p:nvGraphicFramePr>
        <p:xfrm>
          <a:off x="6441897" y="1417834"/>
          <a:ext cx="5506947" cy="49829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2524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B843C-6F60-6B02-B397-5E694827E84F}"/>
              </a:ext>
            </a:extLst>
          </p:cNvPr>
          <p:cNvSpPr>
            <a:spLocks noGrp="1"/>
          </p:cNvSpPr>
          <p:nvPr>
            <p:ph type="title"/>
          </p:nvPr>
        </p:nvSpPr>
        <p:spPr>
          <a:xfrm>
            <a:off x="924443" y="1023257"/>
            <a:ext cx="3732902" cy="4570457"/>
          </a:xfrm>
          <a:effectLst/>
        </p:spPr>
        <p:txBody>
          <a:bodyPr>
            <a:normAutofit/>
          </a:bodyPr>
          <a:lstStyle/>
          <a:p>
            <a:pPr algn="l"/>
            <a:r>
              <a:rPr lang="en-US" i="1">
                <a:latin typeface="Calibri Light" panose="020F0302020204030204" pitchFamily="34" charset="0"/>
                <a:cs typeface="Calibri Light" panose="020F0302020204030204" pitchFamily="34" charset="0"/>
              </a:rPr>
              <a:t>State v. Julius, p. 4</a:t>
            </a:r>
          </a:p>
        </p:txBody>
      </p:sp>
      <p:cxnSp>
        <p:nvCxnSpPr>
          <p:cNvPr id="19" name="Straight Connector 18">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E406D0-1EB9-B235-6CBC-E3FBB11BD834}"/>
              </a:ext>
            </a:extLst>
          </p:cNvPr>
          <p:cNvSpPr>
            <a:spLocks noGrp="1"/>
          </p:cNvSpPr>
          <p:nvPr>
            <p:ph idx="1"/>
          </p:nvPr>
        </p:nvSpPr>
        <p:spPr>
          <a:xfrm>
            <a:off x="5252560" y="1023257"/>
            <a:ext cx="6025645" cy="4570457"/>
          </a:xfrm>
          <a:effectLst/>
        </p:spPr>
        <p:txBody>
          <a:bodyPr anchor="ctr">
            <a:normAutofit/>
          </a:bodyPr>
          <a:lstStyle/>
          <a:p>
            <a:r>
              <a:rPr lang="en-US">
                <a:latin typeface="Calibri" panose="020F0502020204030204" pitchFamily="34" charset="0"/>
                <a:cs typeface="Calibri" panose="020F0502020204030204" pitchFamily="34" charset="0"/>
              </a:rPr>
              <a:t>Over a dissent, COA affirmed denial of the MTS mainly as a search incident to arrest</a:t>
            </a:r>
          </a:p>
          <a:p>
            <a:r>
              <a:rPr lang="en-US">
                <a:latin typeface="Calibri" panose="020F0502020204030204" pitchFamily="34" charset="0"/>
                <a:cs typeface="Calibri" panose="020F0502020204030204" pitchFamily="34" charset="0"/>
              </a:rPr>
              <a:t>NCSC reverses</a:t>
            </a:r>
          </a:p>
          <a:p>
            <a:r>
              <a:rPr lang="en-US">
                <a:latin typeface="Calibri" panose="020F0502020204030204" pitchFamily="34" charset="0"/>
                <a:cs typeface="Calibri" panose="020F0502020204030204" pitchFamily="34" charset="0"/>
              </a:rPr>
              <a:t>Not search incident when “Kyle” was neither present nor arrested</a:t>
            </a:r>
          </a:p>
          <a:p>
            <a:r>
              <a:rPr lang="en-US">
                <a:latin typeface="Calibri" panose="020F0502020204030204" pitchFamily="34" charset="0"/>
                <a:cs typeface="Calibri" panose="020F0502020204030204" pitchFamily="34" charset="0"/>
              </a:rPr>
              <a:t>Not an auto. exception search when car was inoperable</a:t>
            </a:r>
          </a:p>
          <a:p>
            <a:r>
              <a:rPr lang="en-US">
                <a:latin typeface="Calibri" panose="020F0502020204030204" pitchFamily="34" charset="0"/>
                <a:cs typeface="Calibri" panose="020F0502020204030204" pitchFamily="34" charset="0"/>
              </a:rPr>
              <a:t>Remand for proper remedy</a:t>
            </a:r>
          </a:p>
        </p:txBody>
      </p:sp>
    </p:spTree>
    <p:extLst>
      <p:ext uri="{BB962C8B-B14F-4D97-AF65-F5344CB8AC3E}">
        <p14:creationId xmlns:p14="http://schemas.microsoft.com/office/powerpoint/2010/main" val="332436969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60C1-650E-43AC-B341-7287CF79C29D}"/>
              </a:ext>
            </a:extLst>
          </p:cNvPr>
          <p:cNvSpPr>
            <a:spLocks noGrp="1"/>
          </p:cNvSpPr>
          <p:nvPr>
            <p:ph type="title"/>
          </p:nvPr>
        </p:nvSpPr>
        <p:spPr/>
        <p:txBody>
          <a:bodyPr>
            <a:normAutofit/>
          </a:bodyPr>
          <a:lstStyle/>
          <a:p>
            <a:r>
              <a:rPr lang="en-US" sz="6000" dirty="0">
                <a:solidFill>
                  <a:schemeClr val="bg1"/>
                </a:solidFill>
              </a:rPr>
              <a:t>CRIMINAL PROCEDURE</a:t>
            </a:r>
          </a:p>
        </p:txBody>
      </p:sp>
      <p:sp>
        <p:nvSpPr>
          <p:cNvPr id="3" name="Content Placeholder 2">
            <a:extLst>
              <a:ext uri="{FF2B5EF4-FFF2-40B4-BE49-F238E27FC236}">
                <a16:creationId xmlns:a16="http://schemas.microsoft.com/office/drawing/2014/main" id="{304579B8-5D62-4F57-8080-5F15A948A33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61344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598B63-4C0A-8F66-1FEF-F0D0962B2AD0}"/>
              </a:ext>
            </a:extLst>
          </p:cNvPr>
          <p:cNvSpPr>
            <a:spLocks noGrp="1"/>
          </p:cNvSpPr>
          <p:nvPr>
            <p:ph type="title"/>
          </p:nvPr>
        </p:nvSpPr>
        <p:spPr>
          <a:xfrm>
            <a:off x="924443" y="1023257"/>
            <a:ext cx="3732902" cy="4570457"/>
          </a:xfrm>
          <a:effectLst/>
        </p:spPr>
        <p:txBody>
          <a:bodyPr>
            <a:normAutofit/>
          </a:bodyPr>
          <a:lstStyle/>
          <a:p>
            <a:pPr algn="l"/>
            <a:r>
              <a:rPr lang="en-US" i="1">
                <a:latin typeface="Calibri Light" panose="020F0302020204030204" pitchFamily="34" charset="0"/>
                <a:cs typeface="Calibri Light" panose="020F0302020204030204" pitchFamily="34" charset="0"/>
              </a:rPr>
              <a:t>Budget changes </a:t>
            </a:r>
            <a:endParaRPr lang="en-US">
              <a:latin typeface="Calibri Light" panose="020F0302020204030204" pitchFamily="34" charset="0"/>
              <a:cs typeface="Calibri Light" panose="020F0302020204030204" pitchFamily="34" charset="0"/>
            </a:endParaRPr>
          </a:p>
        </p:txBody>
      </p:sp>
      <p:cxnSp>
        <p:nvCxnSpPr>
          <p:cNvPr id="19" name="Straight Connector 18">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62DF05-4933-89D0-E9FE-806CF67427AA}"/>
              </a:ext>
            </a:extLst>
          </p:cNvPr>
          <p:cNvSpPr>
            <a:spLocks noGrp="1"/>
          </p:cNvSpPr>
          <p:nvPr>
            <p:ph idx="1"/>
          </p:nvPr>
        </p:nvSpPr>
        <p:spPr>
          <a:xfrm>
            <a:off x="5252560" y="1023257"/>
            <a:ext cx="6025645" cy="4570457"/>
          </a:xfrm>
          <a:effectLst/>
        </p:spPr>
        <p:txBody>
          <a:bodyPr anchor="ctr">
            <a:normAutofit/>
          </a:bodyPr>
          <a:lstStyle/>
          <a:p>
            <a:pPr marL="36900" indent="0">
              <a:lnSpc>
                <a:spcPct val="90000"/>
              </a:lnSpc>
              <a:buNone/>
            </a:pPr>
            <a:endParaRPr lang="en-US" sz="1700" dirty="0"/>
          </a:p>
          <a:p>
            <a:pPr>
              <a:lnSpc>
                <a:spcPct val="90000"/>
              </a:lnSpc>
            </a:pPr>
            <a:r>
              <a:rPr lang="en-US" sz="1800" dirty="0">
                <a:latin typeface="Calibri" panose="020F0502020204030204" pitchFamily="34" charset="0"/>
                <a:cs typeface="Calibri" panose="020F0502020204030204" pitchFamily="34" charset="0"/>
              </a:rPr>
              <a:t>No appeal to NCSC of right anymore</a:t>
            </a:r>
          </a:p>
          <a:p>
            <a:pPr>
              <a:lnSpc>
                <a:spcPct val="90000"/>
              </a:lnSpc>
            </a:pPr>
            <a:endParaRPr lang="en-US" sz="1800" dirty="0">
              <a:latin typeface="Calibri" panose="020F0502020204030204" pitchFamily="34" charset="0"/>
              <a:cs typeface="Calibri" panose="020F0502020204030204" pitchFamily="34" charset="0"/>
            </a:endParaRPr>
          </a:p>
          <a:p>
            <a:pPr>
              <a:lnSpc>
                <a:spcPct val="90000"/>
              </a:lnSpc>
            </a:pPr>
            <a:r>
              <a:rPr lang="en-US" sz="1800" dirty="0">
                <a:latin typeface="Calibri" panose="020F0502020204030204" pitchFamily="34" charset="0"/>
                <a:cs typeface="Calibri" panose="020F0502020204030204" pitchFamily="34" charset="0"/>
              </a:rPr>
              <a:t>H and I felony pleas under 7A-272(c), eff. for pleas 12/1/23</a:t>
            </a:r>
          </a:p>
          <a:p>
            <a:pPr lvl="1">
              <a:lnSpc>
                <a:spcPct val="90000"/>
              </a:lnSpc>
            </a:pPr>
            <a:r>
              <a:rPr lang="en-US" sz="1800" dirty="0">
                <a:latin typeface="Calibri" panose="020F0502020204030204" pitchFamily="34" charset="0"/>
                <a:cs typeface="Calibri" panose="020F0502020204030204" pitchFamily="34" charset="0"/>
              </a:rPr>
              <a:t>Consent of presiding judge no longer required for jurisdiction</a:t>
            </a:r>
          </a:p>
          <a:p>
            <a:pPr lvl="1">
              <a:lnSpc>
                <a:spcPct val="90000"/>
              </a:lnSpc>
            </a:pPr>
            <a:r>
              <a:rPr lang="en-US" sz="1800" dirty="0">
                <a:latin typeface="Calibri" panose="020F0502020204030204" pitchFamily="34" charset="0"/>
                <a:cs typeface="Calibri" panose="020F0502020204030204" pitchFamily="34" charset="0"/>
              </a:rPr>
              <a:t>Chief district court judge may schedule sessions for taking of H and I plea</a:t>
            </a:r>
          </a:p>
          <a:p>
            <a:pPr lvl="1">
              <a:lnSpc>
                <a:spcPct val="90000"/>
              </a:lnSpc>
            </a:pPr>
            <a:r>
              <a:rPr lang="en-US" sz="1800" dirty="0">
                <a:latin typeface="Calibri" panose="020F0502020204030204" pitchFamily="34" charset="0"/>
                <a:cs typeface="Calibri" panose="020F0502020204030204" pitchFamily="34" charset="0"/>
                <a:hlinkClick r:id="rId3"/>
              </a:rPr>
              <a:t>https://nccriminallaw.sog.unc.edu/legislature-tweaks-jurisdictional-rules-for-district-and-superior-courts/</a:t>
            </a:r>
            <a:r>
              <a:rPr lang="en-US" sz="1800" dirty="0">
                <a:latin typeface="Calibri" panose="020F0502020204030204" pitchFamily="34" charset="0"/>
                <a:cs typeface="Calibri" panose="020F0502020204030204" pitchFamily="34" charset="0"/>
              </a:rPr>
              <a:t> </a:t>
            </a:r>
            <a:endParaRPr lang="en-US" sz="1800" dirty="0"/>
          </a:p>
        </p:txBody>
      </p:sp>
    </p:spTree>
    <p:extLst>
      <p:ext uri="{BB962C8B-B14F-4D97-AF65-F5344CB8AC3E}">
        <p14:creationId xmlns:p14="http://schemas.microsoft.com/office/powerpoint/2010/main" val="2618561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F8F4A-C790-1BC7-97CE-19D73F39B727}"/>
              </a:ext>
            </a:extLst>
          </p:cNvPr>
          <p:cNvSpPr>
            <a:spLocks noGrp="1"/>
          </p:cNvSpPr>
          <p:nvPr>
            <p:ph type="title"/>
          </p:nvPr>
        </p:nvSpPr>
        <p:spPr>
          <a:xfrm>
            <a:off x="913795" y="527941"/>
            <a:ext cx="10353762" cy="1261872"/>
          </a:xfrm>
        </p:spPr>
        <p:txBody>
          <a:bodyPr>
            <a:normAutofit fontScale="90000"/>
          </a:bodyPr>
          <a:lstStyle/>
          <a:p>
            <a:r>
              <a:rPr lang="en-US" dirty="0">
                <a:solidFill>
                  <a:schemeClr val="bg1"/>
                </a:solidFill>
                <a:latin typeface="Calibri Light" panose="020F0302020204030204" pitchFamily="34" charset="0"/>
                <a:cs typeface="Calibri Light" panose="020F0302020204030204" pitchFamily="34" charset="0"/>
              </a:rPr>
              <a:t>Pretrial Integrity Act</a:t>
            </a:r>
            <a:br>
              <a:rPr lang="en-US" dirty="0">
                <a:solidFill>
                  <a:schemeClr val="bg1"/>
                </a:solidFill>
                <a:latin typeface="Calibri Light" panose="020F0302020204030204" pitchFamily="34" charset="0"/>
                <a:cs typeface="Calibri Light" panose="020F0302020204030204" pitchFamily="34" charset="0"/>
              </a:rPr>
            </a:br>
            <a:br>
              <a:rPr lang="en-US" dirty="0">
                <a:solidFill>
                  <a:schemeClr val="bg1"/>
                </a:solidFill>
                <a:latin typeface="Calibri Light" panose="020F0302020204030204" pitchFamily="34" charset="0"/>
                <a:cs typeface="Calibri Light" panose="020F0302020204030204" pitchFamily="34" charset="0"/>
              </a:rPr>
            </a:br>
            <a:r>
              <a:rPr lang="en-US" sz="3200" dirty="0">
                <a:solidFill>
                  <a:schemeClr val="bg1"/>
                </a:solidFill>
                <a:latin typeface="Calibri Light" panose="020F0302020204030204" pitchFamily="34" charset="0"/>
                <a:cs typeface="Calibri Light" panose="020F0302020204030204" pitchFamily="34" charset="0"/>
              </a:rPr>
              <a:t>Conditions of Release </a:t>
            </a:r>
            <a:r>
              <a:rPr lang="en-US" sz="2800" dirty="0">
                <a:solidFill>
                  <a:schemeClr val="bg1"/>
                </a:solidFill>
                <a:latin typeface="Calibri Light" panose="020F0302020204030204" pitchFamily="34" charset="0"/>
                <a:cs typeface="Calibri Light" panose="020F0302020204030204" pitchFamily="34" charset="0"/>
              </a:rPr>
              <a:t>Become Discretionary Oct. 1, 2023, for:</a:t>
            </a:r>
            <a:endParaRPr lang="en-US" dirty="0">
              <a:solidFill>
                <a:schemeClr val="bg1"/>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06CF8509-7558-4A84-CEF4-3C78EEA86E0A}"/>
              </a:ext>
            </a:extLst>
          </p:cNvPr>
          <p:cNvSpPr>
            <a:spLocks noGrp="1"/>
          </p:cNvSpPr>
          <p:nvPr>
            <p:ph sz="half" idx="1"/>
          </p:nvPr>
        </p:nvSpPr>
        <p:spPr>
          <a:xfrm>
            <a:off x="913795" y="2461460"/>
            <a:ext cx="4856841" cy="3622671"/>
          </a:xfrm>
        </p:spPr>
        <p:txBody>
          <a:bodyPr>
            <a:normAutofit fontScale="92500" lnSpcReduction="20000"/>
          </a:bodyPr>
          <a:lstStyle/>
          <a:p>
            <a:pPr>
              <a:lnSpc>
                <a:spcPct val="100000"/>
              </a:lnSpc>
            </a:pPr>
            <a:endParaRPr lang="en-US" dirty="0">
              <a:solidFill>
                <a:schemeClr val="tx1"/>
              </a:solidFill>
            </a:endParaRPr>
          </a:p>
          <a:p>
            <a:pPr>
              <a:lnSpc>
                <a:spcPct val="100000"/>
              </a:lnSpc>
            </a:pPr>
            <a:r>
              <a:rPr lang="en-US" sz="3000" dirty="0">
                <a:solidFill>
                  <a:schemeClr val="bg1"/>
                </a:solidFill>
                <a:latin typeface="Calibri" panose="020F0502020204030204" pitchFamily="34" charset="0"/>
                <a:cs typeface="Calibri" panose="020F0502020204030204" pitchFamily="34" charset="0"/>
              </a:rPr>
              <a:t>1st &amp; 2nd Degree Murder, or attempts		</a:t>
            </a:r>
          </a:p>
          <a:p>
            <a:pPr>
              <a:lnSpc>
                <a:spcPct val="100000"/>
              </a:lnSpc>
            </a:pPr>
            <a:r>
              <a:rPr lang="en-US" sz="3000" dirty="0">
                <a:solidFill>
                  <a:schemeClr val="bg1"/>
                </a:solidFill>
                <a:latin typeface="Calibri" panose="020F0502020204030204" pitchFamily="34" charset="0"/>
                <a:cs typeface="Calibri" panose="020F0502020204030204" pitchFamily="34" charset="0"/>
              </a:rPr>
              <a:t>1st &amp; 2nd Degree Rape or Sex Offense</a:t>
            </a:r>
          </a:p>
          <a:p>
            <a:pPr>
              <a:lnSpc>
                <a:spcPct val="100000"/>
              </a:lnSpc>
            </a:pPr>
            <a:r>
              <a:rPr lang="en-US" sz="3000" dirty="0">
                <a:solidFill>
                  <a:schemeClr val="bg1"/>
                </a:solidFill>
                <a:latin typeface="Calibri" panose="020F0502020204030204" pitchFamily="34" charset="0"/>
                <a:cs typeface="Calibri" panose="020F0502020204030204" pitchFamily="34" charset="0"/>
              </a:rPr>
              <a:t>Statutory Rape or Sex Offense</a:t>
            </a:r>
          </a:p>
          <a:p>
            <a:pPr>
              <a:lnSpc>
                <a:spcPct val="100000"/>
              </a:lnSpc>
            </a:pPr>
            <a:r>
              <a:rPr lang="en-US" sz="3000" dirty="0">
                <a:solidFill>
                  <a:schemeClr val="bg1"/>
                </a:solidFill>
                <a:latin typeface="Calibri" panose="020F0502020204030204" pitchFamily="34" charset="0"/>
                <a:cs typeface="Calibri" panose="020F0502020204030204" pitchFamily="34" charset="0"/>
              </a:rPr>
              <a:t>1st &amp; 2nd Degree Kidnapping</a:t>
            </a:r>
          </a:p>
          <a:p>
            <a:pPr>
              <a:lnSpc>
                <a:spcPct val="100000"/>
              </a:lnSpc>
            </a:pPr>
            <a:r>
              <a:rPr lang="en-US" sz="3000" dirty="0">
                <a:solidFill>
                  <a:schemeClr val="bg1"/>
                </a:solidFill>
                <a:latin typeface="Calibri" panose="020F0502020204030204" pitchFamily="34" charset="0"/>
                <a:cs typeface="Calibri" panose="020F0502020204030204" pitchFamily="34" charset="0"/>
              </a:rPr>
              <a:t>Human Trafficking</a:t>
            </a:r>
          </a:p>
          <a:p>
            <a:endParaRPr lang="en-US" dirty="0"/>
          </a:p>
        </p:txBody>
      </p:sp>
      <p:sp>
        <p:nvSpPr>
          <p:cNvPr id="4" name="Content Placeholder 3">
            <a:extLst>
              <a:ext uri="{FF2B5EF4-FFF2-40B4-BE49-F238E27FC236}">
                <a16:creationId xmlns:a16="http://schemas.microsoft.com/office/drawing/2014/main" id="{B591DCE7-F203-4022-FC17-654316C053D3}"/>
              </a:ext>
            </a:extLst>
          </p:cNvPr>
          <p:cNvSpPr>
            <a:spLocks noGrp="1"/>
          </p:cNvSpPr>
          <p:nvPr>
            <p:ph sz="half" idx="2"/>
          </p:nvPr>
        </p:nvSpPr>
        <p:spPr>
          <a:xfrm>
            <a:off x="6421366" y="2461460"/>
            <a:ext cx="4856841" cy="3622672"/>
          </a:xfrm>
        </p:spPr>
        <p:txBody>
          <a:bodyPr>
            <a:normAutofit fontScale="92500" lnSpcReduction="20000"/>
          </a:bodyPr>
          <a:lstStyle/>
          <a:p>
            <a:endParaRPr lang="en-US" dirty="0">
              <a:solidFill>
                <a:schemeClr val="tx1"/>
              </a:solidFill>
            </a:endParaRPr>
          </a:p>
          <a:p>
            <a:r>
              <a:rPr lang="en-US" sz="3000" dirty="0">
                <a:solidFill>
                  <a:schemeClr val="bg1"/>
                </a:solidFill>
                <a:latin typeface="Calibri" panose="020F0502020204030204" pitchFamily="34" charset="0"/>
                <a:cs typeface="Calibri" panose="020F0502020204030204" pitchFamily="34" charset="0"/>
              </a:rPr>
              <a:t>1st Degree Arson</a:t>
            </a:r>
          </a:p>
          <a:p>
            <a:r>
              <a:rPr lang="en-US" sz="3000" dirty="0">
                <a:solidFill>
                  <a:schemeClr val="bg1"/>
                </a:solidFill>
                <a:latin typeface="Calibri" panose="020F0502020204030204" pitchFamily="34" charset="0"/>
                <a:cs typeface="Calibri" panose="020F0502020204030204" pitchFamily="34" charset="0"/>
              </a:rPr>
              <a:t>1st Degree Burglary</a:t>
            </a:r>
          </a:p>
          <a:p>
            <a:r>
              <a:rPr lang="en-US" sz="3000" dirty="0">
                <a:solidFill>
                  <a:schemeClr val="bg1"/>
                </a:solidFill>
                <a:latin typeface="Calibri" panose="020F0502020204030204" pitchFamily="34" charset="0"/>
                <a:cs typeface="Calibri" panose="020F0502020204030204" pitchFamily="34" charset="0"/>
              </a:rPr>
              <a:t>AWDWIKISI</a:t>
            </a:r>
          </a:p>
          <a:p>
            <a:r>
              <a:rPr lang="en-US" sz="3000" dirty="0">
                <a:solidFill>
                  <a:schemeClr val="bg1"/>
                </a:solidFill>
                <a:latin typeface="Calibri" panose="020F0502020204030204" pitchFamily="34" charset="0"/>
                <a:cs typeface="Calibri" panose="020F0502020204030204" pitchFamily="34" charset="0"/>
              </a:rPr>
              <a:t>RWDW</a:t>
            </a:r>
          </a:p>
          <a:p>
            <a:r>
              <a:rPr lang="en-US" sz="3000" dirty="0">
                <a:solidFill>
                  <a:schemeClr val="bg1"/>
                </a:solidFill>
                <a:latin typeface="Calibri" panose="020F0502020204030204" pitchFamily="34" charset="0"/>
                <a:cs typeface="Calibri" panose="020F0502020204030204" pitchFamily="34" charset="0"/>
              </a:rPr>
              <a:t>Discharging Weapon into Occupied Property</a:t>
            </a:r>
          </a:p>
          <a:p>
            <a:endParaRPr lang="en-US" dirty="0"/>
          </a:p>
        </p:txBody>
      </p:sp>
    </p:spTree>
    <p:extLst>
      <p:ext uri="{BB962C8B-B14F-4D97-AF65-F5344CB8AC3E}">
        <p14:creationId xmlns:p14="http://schemas.microsoft.com/office/powerpoint/2010/main" val="30655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19B5-6393-9A70-F82E-1A36D70D09D8}"/>
              </a:ext>
            </a:extLst>
          </p:cNvPr>
          <p:cNvSpPr>
            <a:spLocks noGrp="1"/>
          </p:cNvSpPr>
          <p:nvPr>
            <p:ph type="title"/>
          </p:nvPr>
        </p:nvSpPr>
        <p:spPr>
          <a:xfrm>
            <a:off x="120978" y="93401"/>
            <a:ext cx="5975022" cy="1325563"/>
          </a:xfrm>
        </p:spPr>
        <p:txBody>
          <a:bodyPr>
            <a:normAutofit/>
          </a:bodyPr>
          <a:lstStyle/>
          <a:p>
            <a:pPr algn="l"/>
            <a:r>
              <a:rPr lang="en-US" dirty="0">
                <a:solidFill>
                  <a:schemeClr val="bg1"/>
                </a:solidFill>
                <a:latin typeface="Calibri Light" panose="020F0302020204030204" pitchFamily="34" charset="0"/>
                <a:cs typeface="Calibri Light" panose="020F0302020204030204" pitchFamily="34" charset="0"/>
              </a:rPr>
              <a:t>Pleading Sexual Battery</a:t>
            </a:r>
            <a:br>
              <a:rPr lang="en-US" dirty="0">
                <a:solidFill>
                  <a:schemeClr val="bg1"/>
                </a:solidFill>
                <a:latin typeface="Calibri Light" panose="020F0302020204030204" pitchFamily="34" charset="0"/>
                <a:cs typeface="Calibri Light" panose="020F0302020204030204" pitchFamily="34" charset="0"/>
              </a:rPr>
            </a:br>
            <a:r>
              <a:rPr lang="en-US" sz="3100" i="1" dirty="0">
                <a:solidFill>
                  <a:schemeClr val="bg1"/>
                </a:solidFill>
                <a:latin typeface="Calibri Light" panose="020F0302020204030204" pitchFamily="34" charset="0"/>
                <a:cs typeface="Calibri Light" panose="020F0302020204030204" pitchFamily="34" charset="0"/>
              </a:rPr>
              <a:t>In the Matter of J.U., p. 10</a:t>
            </a:r>
          </a:p>
        </p:txBody>
      </p:sp>
      <p:sp>
        <p:nvSpPr>
          <p:cNvPr id="4" name="Text Placeholder 3">
            <a:extLst>
              <a:ext uri="{FF2B5EF4-FFF2-40B4-BE49-F238E27FC236}">
                <a16:creationId xmlns:a16="http://schemas.microsoft.com/office/drawing/2014/main" id="{BAE02ECA-2E85-DD14-78C7-B6218D17C0A3}"/>
              </a:ext>
            </a:extLst>
          </p:cNvPr>
          <p:cNvSpPr>
            <a:spLocks noGrp="1"/>
          </p:cNvSpPr>
          <p:nvPr>
            <p:ph type="body" idx="1"/>
          </p:nvPr>
        </p:nvSpPr>
        <p:spPr>
          <a:xfrm>
            <a:off x="1676400" y="1793615"/>
            <a:ext cx="4342892" cy="576262"/>
          </a:xfrm>
          <a:solidFill>
            <a:schemeClr val="tx1">
              <a:lumMod val="50000"/>
            </a:schemeClr>
          </a:solidFill>
        </p:spPr>
        <p:txBody>
          <a:bodyPr/>
          <a:lstStyle/>
          <a:p>
            <a:r>
              <a:rPr lang="en-US" sz="4000" dirty="0">
                <a:solidFill>
                  <a:schemeClr val="bg1"/>
                </a:solidFill>
                <a:latin typeface="Calibri Light" panose="020F0302020204030204" pitchFamily="34" charset="0"/>
                <a:cs typeface="Calibri Light" panose="020F0302020204030204" pitchFamily="34" charset="0"/>
              </a:rPr>
              <a:t>Elements</a:t>
            </a:r>
          </a:p>
        </p:txBody>
      </p:sp>
      <p:sp>
        <p:nvSpPr>
          <p:cNvPr id="5" name="Content Placeholder 4">
            <a:extLst>
              <a:ext uri="{FF2B5EF4-FFF2-40B4-BE49-F238E27FC236}">
                <a16:creationId xmlns:a16="http://schemas.microsoft.com/office/drawing/2014/main" id="{8F8CE329-B6DF-0811-AA02-080DFCBF1887}"/>
              </a:ext>
            </a:extLst>
          </p:cNvPr>
          <p:cNvSpPr>
            <a:spLocks noGrp="1"/>
          </p:cNvSpPr>
          <p:nvPr>
            <p:ph sz="half" idx="2"/>
          </p:nvPr>
        </p:nvSpPr>
        <p:spPr>
          <a:xfrm>
            <a:off x="1402746" y="2369876"/>
            <a:ext cx="4616547" cy="3691557"/>
          </a:xfrm>
          <a:solidFill>
            <a:schemeClr val="tx1"/>
          </a:solidFill>
        </p:spPr>
        <p:txBody>
          <a:bodyPr>
            <a:normAutofit/>
          </a:bodyPr>
          <a:lstStyle/>
          <a:p>
            <a:r>
              <a:rPr lang="en-US" sz="2800" dirty="0">
                <a:solidFill>
                  <a:schemeClr val="bg1"/>
                </a:solidFill>
                <a:latin typeface="Calibri" panose="020F0502020204030204" pitchFamily="34" charset="0"/>
                <a:cs typeface="Calibri" panose="020F0502020204030204" pitchFamily="34" charset="0"/>
              </a:rPr>
              <a:t>For the purposed of sexual arousal, sexual gratification, or sexual abuse</a:t>
            </a:r>
          </a:p>
          <a:p>
            <a:r>
              <a:rPr lang="en-US" sz="2800" dirty="0">
                <a:solidFill>
                  <a:schemeClr val="bg1"/>
                </a:solidFill>
                <a:latin typeface="Calibri" panose="020F0502020204030204" pitchFamily="34" charset="0"/>
                <a:cs typeface="Calibri" panose="020F0502020204030204" pitchFamily="34" charset="0"/>
              </a:rPr>
              <a:t>Engages in sexual contact with another person</a:t>
            </a:r>
          </a:p>
          <a:p>
            <a:r>
              <a:rPr lang="en-US" sz="2800" b="1" dirty="0">
                <a:solidFill>
                  <a:srgbClr val="FF0000"/>
                </a:solidFill>
                <a:latin typeface="Calibri" panose="020F0502020204030204" pitchFamily="34" charset="0"/>
                <a:cs typeface="Calibri" panose="020F0502020204030204" pitchFamily="34" charset="0"/>
              </a:rPr>
              <a:t>By force </a:t>
            </a:r>
            <a:r>
              <a:rPr lang="en-US" sz="2800" dirty="0">
                <a:solidFill>
                  <a:schemeClr val="bg1"/>
                </a:solidFill>
                <a:latin typeface="Calibri" panose="020F0502020204030204" pitchFamily="34" charset="0"/>
                <a:cs typeface="Calibri" panose="020F0502020204030204" pitchFamily="34" charset="0"/>
              </a:rPr>
              <a:t>and against the will of the other person</a:t>
            </a:r>
          </a:p>
        </p:txBody>
      </p:sp>
      <p:sp>
        <p:nvSpPr>
          <p:cNvPr id="6" name="Text Placeholder 5">
            <a:extLst>
              <a:ext uri="{FF2B5EF4-FFF2-40B4-BE49-F238E27FC236}">
                <a16:creationId xmlns:a16="http://schemas.microsoft.com/office/drawing/2014/main" id="{B9926B63-10AE-5BA3-3EEE-890634C40B97}"/>
              </a:ext>
            </a:extLst>
          </p:cNvPr>
          <p:cNvSpPr>
            <a:spLocks noGrp="1"/>
          </p:cNvSpPr>
          <p:nvPr>
            <p:ph type="body" sz="quarter" idx="3"/>
          </p:nvPr>
        </p:nvSpPr>
        <p:spPr>
          <a:xfrm>
            <a:off x="7166957" y="1793615"/>
            <a:ext cx="4338674" cy="576262"/>
          </a:xfrm>
          <a:solidFill>
            <a:schemeClr val="tx1">
              <a:lumMod val="50000"/>
            </a:schemeClr>
          </a:solidFill>
        </p:spPr>
        <p:txBody>
          <a:bodyPr/>
          <a:lstStyle/>
          <a:p>
            <a:r>
              <a:rPr lang="en-US" sz="4000" dirty="0">
                <a:solidFill>
                  <a:schemeClr val="bg1"/>
                </a:solidFill>
                <a:latin typeface="Calibri Light" panose="020F0302020204030204" pitchFamily="34" charset="0"/>
                <a:cs typeface="Calibri Light" panose="020F0302020204030204" pitchFamily="34" charset="0"/>
              </a:rPr>
              <a:t>Petition</a:t>
            </a:r>
          </a:p>
        </p:txBody>
      </p:sp>
      <p:sp>
        <p:nvSpPr>
          <p:cNvPr id="7" name="Content Placeholder 6">
            <a:extLst>
              <a:ext uri="{FF2B5EF4-FFF2-40B4-BE49-F238E27FC236}">
                <a16:creationId xmlns:a16="http://schemas.microsoft.com/office/drawing/2014/main" id="{203510A5-9120-3089-A8E2-9C27605249B2}"/>
              </a:ext>
            </a:extLst>
          </p:cNvPr>
          <p:cNvSpPr>
            <a:spLocks noGrp="1"/>
          </p:cNvSpPr>
          <p:nvPr>
            <p:ph sz="quarter" idx="4"/>
          </p:nvPr>
        </p:nvSpPr>
        <p:spPr>
          <a:xfrm>
            <a:off x="7166957" y="2369877"/>
            <a:ext cx="4616548" cy="3691558"/>
          </a:xfrm>
          <a:solidFill>
            <a:schemeClr val="tx1"/>
          </a:solidFill>
        </p:spPr>
        <p:txBody>
          <a:bodyPr>
            <a:normAutofit/>
          </a:bodyPr>
          <a:lstStyle/>
          <a:p>
            <a:r>
              <a:rPr lang="en-US" sz="2800" dirty="0">
                <a:solidFill>
                  <a:schemeClr val="bg1"/>
                </a:solidFill>
                <a:latin typeface="Calibri" panose="020F0502020204030204" pitchFamily="34" charset="0"/>
                <a:cs typeface="Calibri" panose="020F0502020204030204" pitchFamily="34" charset="0"/>
              </a:rPr>
              <a:t>Unlawfully, willfully engage in sexual contact with B.A. by touching her vaginal area</a:t>
            </a:r>
          </a:p>
          <a:p>
            <a:r>
              <a:rPr lang="en-US" sz="2800" dirty="0">
                <a:solidFill>
                  <a:schemeClr val="bg1"/>
                </a:solidFill>
                <a:latin typeface="Calibri" panose="020F0502020204030204" pitchFamily="34" charset="0"/>
                <a:cs typeface="Calibri" panose="020F0502020204030204" pitchFamily="34" charset="0"/>
              </a:rPr>
              <a:t>Against the victim’s will</a:t>
            </a:r>
          </a:p>
          <a:p>
            <a:r>
              <a:rPr lang="en-US" sz="2800" dirty="0">
                <a:solidFill>
                  <a:schemeClr val="bg1"/>
                </a:solidFill>
                <a:latin typeface="Calibri" panose="020F0502020204030204" pitchFamily="34" charset="0"/>
                <a:cs typeface="Calibri" panose="020F0502020204030204" pitchFamily="34" charset="0"/>
              </a:rPr>
              <a:t>For the purpose of sexual gratification</a:t>
            </a:r>
          </a:p>
        </p:txBody>
      </p:sp>
    </p:spTree>
    <p:extLst>
      <p:ext uri="{BB962C8B-B14F-4D97-AF65-F5344CB8AC3E}">
        <p14:creationId xmlns:p14="http://schemas.microsoft.com/office/powerpoint/2010/main" val="1011746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C68A4F-7734-E653-1337-23A83C8015F6}"/>
              </a:ext>
            </a:extLst>
          </p:cNvPr>
          <p:cNvSpPr>
            <a:spLocks noGrp="1"/>
          </p:cNvSpPr>
          <p:nvPr>
            <p:ph type="title"/>
          </p:nvPr>
        </p:nvSpPr>
        <p:spPr>
          <a:xfrm>
            <a:off x="913795" y="609600"/>
            <a:ext cx="10353762" cy="1257300"/>
          </a:xfrm>
        </p:spPr>
        <p:txBody>
          <a:bodyPr vert="horz" lIns="91440" tIns="45720" rIns="91440" bIns="45720" rtlCol="0">
            <a:normAutofit/>
          </a:bodyPr>
          <a:lstStyle/>
          <a:p>
            <a:r>
              <a:rPr lang="en-US" sz="4400" dirty="0">
                <a:solidFill>
                  <a:srgbClr val="FFFFFF"/>
                </a:solidFill>
                <a:latin typeface="Calibri Light" panose="020F0302020204030204" pitchFamily="34" charset="0"/>
                <a:cs typeface="Calibri Light" panose="020F0302020204030204" pitchFamily="34" charset="0"/>
              </a:rPr>
              <a:t>Indictments Update</a:t>
            </a:r>
          </a:p>
        </p:txBody>
      </p:sp>
      <p:pic>
        <p:nvPicPr>
          <p:cNvPr id="10" name="Picture 9">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sp>
        <p:nvSpPr>
          <p:cNvPr id="7" name="Content Placeholder 6">
            <a:extLst>
              <a:ext uri="{FF2B5EF4-FFF2-40B4-BE49-F238E27FC236}">
                <a16:creationId xmlns:a16="http://schemas.microsoft.com/office/drawing/2014/main" id="{2A7E85D9-646C-3359-DBBA-7400300212C3}"/>
              </a:ext>
            </a:extLst>
          </p:cNvPr>
          <p:cNvSpPr>
            <a:spLocks/>
          </p:cNvSpPr>
          <p:nvPr/>
        </p:nvSpPr>
        <p:spPr>
          <a:xfrm>
            <a:off x="1509809" y="3108549"/>
            <a:ext cx="8761340" cy="3143416"/>
          </a:xfrm>
          <a:prstGeom prst="rect">
            <a:avLst/>
          </a:prstGeom>
        </p:spPr>
        <p:txBody>
          <a:bodyPr/>
          <a:lstStyle/>
          <a:p>
            <a:pPr marL="233309" indent="-208202" defTabSz="311079">
              <a:spcAft>
                <a:spcPts val="408"/>
              </a:spcAft>
            </a:pPr>
            <a:endParaRPr lang="en-US" sz="1565"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endParaRPr>
          </a:p>
          <a:p>
            <a:pPr marL="233309" indent="-208202" defTabSz="311079">
              <a:spcAft>
                <a:spcPts val="408"/>
              </a:spcAft>
            </a:pPr>
            <a:endPar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endParaRPr>
          </a:p>
          <a:p>
            <a:pPr marL="482307" indent="-457200" defTabSz="311079">
              <a:spcAft>
                <a:spcPts val="408"/>
              </a:spcAft>
              <a:buFont typeface="Arial" panose="020B0604020202020204" pitchFamily="34" charset="0"/>
              <a:buChar char="•"/>
            </a:pPr>
            <a:r>
              <a:rPr lang="en-US" sz="32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libri" panose="020F0502020204030204" pitchFamily="34" charset="0"/>
                <a:cs typeface="Calibri" panose="020F0502020204030204" pitchFamily="34" charset="0"/>
              </a:rPr>
              <a:t>Failure to use separate indictment for firearm by     felon charge, as required by G.S. 14-415.1(c), did not render indictment fatally flawed</a:t>
            </a:r>
          </a:p>
          <a:p>
            <a:pPr marL="482307" indent="-457200" defTabSz="311079">
              <a:spcAft>
                <a:spcPts val="408"/>
              </a:spcAft>
              <a:buFont typeface="Arial" panose="020B0604020202020204" pitchFamily="34" charset="0"/>
              <a:buChar char="•"/>
            </a:pPr>
            <a:endParaRPr lang="en-US" sz="3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libri" panose="020F0502020204030204" pitchFamily="34" charset="0"/>
              <a:cs typeface="Calibri" panose="020F0502020204030204" pitchFamily="34" charset="0"/>
            </a:endParaRPr>
          </a:p>
          <a:p>
            <a:pPr marL="482307" indent="-457200" defTabSz="311079">
              <a:spcAft>
                <a:spcPts val="408"/>
              </a:spcAft>
              <a:buFont typeface="Arial" panose="020B0604020202020204" pitchFamily="34" charset="0"/>
              <a:buChar char="•"/>
            </a:pPr>
            <a:r>
              <a:rPr lang="en-US" sz="3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libri" panose="020F0502020204030204" pitchFamily="34" charset="0"/>
                <a:cs typeface="Calibri" panose="020F0502020204030204" pitchFamily="34" charset="0"/>
              </a:rPr>
              <a:t>Case trending away from technical defects . . .</a:t>
            </a:r>
            <a:endParaRPr lang="en-US" sz="4000"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53649DC5-6207-183B-ECC2-23655E35907A}"/>
              </a:ext>
            </a:extLst>
          </p:cNvPr>
          <p:cNvSpPr>
            <a:spLocks/>
          </p:cNvSpPr>
          <p:nvPr/>
        </p:nvSpPr>
        <p:spPr>
          <a:xfrm>
            <a:off x="3902698" y="2241548"/>
            <a:ext cx="3799001" cy="953550"/>
          </a:xfrm>
          <a:prstGeom prst="rect">
            <a:avLst/>
          </a:prstGeom>
        </p:spPr>
        <p:txBody>
          <a:bodyPr>
            <a:normAutofit/>
          </a:bodyPr>
          <a:lstStyle/>
          <a:p>
            <a:pPr marL="233309" indent="-208202" defTabSz="311079">
              <a:spcAft>
                <a:spcPts val="408"/>
              </a:spcAft>
            </a:pPr>
            <a:r>
              <a:rPr lang="en-US" sz="2800" i="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libri Light" panose="020F0302020204030204" pitchFamily="34" charset="0"/>
                <a:cs typeface="Calibri Light" panose="020F0302020204030204" pitchFamily="34" charset="0"/>
              </a:rPr>
              <a:t>St. v. Newborn, p. </a:t>
            </a:r>
            <a:r>
              <a:rPr lang="en-US" sz="2800" i="1" kern="1200" dirty="0">
                <a:solidFill>
                  <a:schemeClr val="tx1"/>
                </a:solidFill>
                <a:latin typeface="Calibri Light" panose="020F0302020204030204" pitchFamily="34" charset="0"/>
                <a:cs typeface="Calibri Light" panose="020F0302020204030204" pitchFamily="34" charset="0"/>
              </a:rPr>
              <a:t>11-12</a:t>
            </a:r>
            <a:endParaRPr lang="en-US" sz="36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5197525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4CF065-FE5E-56A6-C13D-EB2B64045A96}"/>
              </a:ext>
            </a:extLst>
          </p:cNvPr>
          <p:cNvSpPr>
            <a:spLocks noGrp="1"/>
          </p:cNvSpPr>
          <p:nvPr>
            <p:ph type="title"/>
          </p:nvPr>
        </p:nvSpPr>
        <p:spPr>
          <a:xfrm>
            <a:off x="572493" y="238539"/>
            <a:ext cx="11018520" cy="1434415"/>
          </a:xfrm>
        </p:spPr>
        <p:txBody>
          <a:bodyPr anchor="b">
            <a:normAutofit/>
          </a:bodyPr>
          <a:lstStyle/>
          <a:p>
            <a:r>
              <a:rPr lang="en-US" sz="5400"/>
              <a:t>PJCs after </a:t>
            </a:r>
            <a:r>
              <a:rPr lang="en-US" sz="5400" i="1"/>
              <a:t>State v. McDonald </a:t>
            </a:r>
            <a:r>
              <a:rPr lang="en-US" sz="5400"/>
              <a:t>(p. 28)</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483EFC-1620-5891-0854-D8D5823D634D}"/>
              </a:ext>
            </a:extLst>
          </p:cNvPr>
          <p:cNvSpPr>
            <a:spLocks noGrp="1"/>
          </p:cNvSpPr>
          <p:nvPr>
            <p:ph idx="1"/>
          </p:nvPr>
        </p:nvSpPr>
        <p:spPr>
          <a:xfrm>
            <a:off x="572493" y="2071316"/>
            <a:ext cx="6713552" cy="4119172"/>
          </a:xfrm>
        </p:spPr>
        <p:txBody>
          <a:bodyPr anchor="t">
            <a:normAutofit/>
          </a:bodyPr>
          <a:lstStyle/>
          <a:p>
            <a:r>
              <a:rPr lang="en-US" sz="2200" dirty="0"/>
              <a:t>In October 2014, the defendant pled guilty in superior court to misdemeanor death by motor vehicle, and the trial judge imposed a PJC with costs</a:t>
            </a:r>
          </a:p>
          <a:p>
            <a:endParaRPr lang="en-US" sz="2200" dirty="0"/>
          </a:p>
          <a:p>
            <a:r>
              <a:rPr lang="en-US" sz="2200" dirty="0"/>
              <a:t>In August 2020, after the defendant was charged with involuntary manslaughter for another motor vehicle accident, the State prays judgment on the 2014 PJC</a:t>
            </a:r>
          </a:p>
          <a:p>
            <a:endParaRPr lang="en-US" sz="2200" dirty="0"/>
          </a:p>
          <a:p>
            <a:r>
              <a:rPr lang="en-US" sz="2200" dirty="0"/>
              <a:t>The trial judge enters judgment on the 2014 PJC and sentences the defendant to supervised probation</a:t>
            </a:r>
          </a:p>
        </p:txBody>
      </p:sp>
      <p:pic>
        <p:nvPicPr>
          <p:cNvPr id="5" name="Picture 4" descr="Front steps and columns of a majestic city building">
            <a:extLst>
              <a:ext uri="{FF2B5EF4-FFF2-40B4-BE49-F238E27FC236}">
                <a16:creationId xmlns:a16="http://schemas.microsoft.com/office/drawing/2014/main" id="{BDC76DD4-FC44-0DE4-6DCA-911A200CC30E}"/>
              </a:ext>
            </a:extLst>
          </p:cNvPr>
          <p:cNvPicPr>
            <a:picLocks noChangeAspect="1"/>
          </p:cNvPicPr>
          <p:nvPr/>
        </p:nvPicPr>
        <p:blipFill rotWithShape="1">
          <a:blip r:embed="rId3"/>
          <a:srcRect l="22004" r="13780" b="2"/>
          <a:stretch/>
        </p:blipFill>
        <p:spPr>
          <a:xfrm>
            <a:off x="7675658" y="2093976"/>
            <a:ext cx="3941064" cy="4096512"/>
          </a:xfrm>
          <a:prstGeom prst="rect">
            <a:avLst/>
          </a:prstGeom>
        </p:spPr>
      </p:pic>
    </p:spTree>
    <p:extLst>
      <p:ext uri="{BB962C8B-B14F-4D97-AF65-F5344CB8AC3E}">
        <p14:creationId xmlns:p14="http://schemas.microsoft.com/office/powerpoint/2010/main" val="20958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F32BA-3E3D-CB8C-AAB1-C2C7841AF032}"/>
              </a:ext>
            </a:extLst>
          </p:cNvPr>
          <p:cNvSpPr>
            <a:spLocks noGrp="1"/>
          </p:cNvSpPr>
          <p:nvPr>
            <p:ph type="title"/>
          </p:nvPr>
        </p:nvSpPr>
        <p:spPr>
          <a:xfrm>
            <a:off x="841248" y="548640"/>
            <a:ext cx="3600860" cy="5431536"/>
          </a:xfrm>
        </p:spPr>
        <p:txBody>
          <a:bodyPr>
            <a:normAutofit/>
          </a:bodyPr>
          <a:lstStyle/>
          <a:p>
            <a:r>
              <a:rPr lang="en-US" sz="5400" dirty="0"/>
              <a:t>Holding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1BAAAA-7EBA-8868-C869-E5DCE10FAB97}"/>
              </a:ext>
            </a:extLst>
          </p:cNvPr>
          <p:cNvSpPr>
            <a:spLocks noGrp="1"/>
          </p:cNvSpPr>
          <p:nvPr>
            <p:ph idx="1"/>
          </p:nvPr>
        </p:nvSpPr>
        <p:spPr>
          <a:xfrm>
            <a:off x="5126418" y="552091"/>
            <a:ext cx="6224335" cy="5431536"/>
          </a:xfrm>
        </p:spPr>
        <p:txBody>
          <a:bodyPr anchor="ctr">
            <a:normAutofit/>
          </a:bodyPr>
          <a:lstStyle/>
          <a:p>
            <a:r>
              <a:rPr lang="en-US" sz="2200" dirty="0"/>
              <a:t>The PJC was not a final judgment</a:t>
            </a:r>
          </a:p>
          <a:p>
            <a:pPr lvl="1"/>
            <a:endParaRPr lang="en-US" sz="2200" dirty="0"/>
          </a:p>
          <a:p>
            <a:pPr lvl="1"/>
            <a:r>
              <a:rPr lang="en-US" sz="2200" dirty="0"/>
              <a:t>The PJC did not include conditions amounting to punishment</a:t>
            </a:r>
          </a:p>
          <a:p>
            <a:pPr lvl="1"/>
            <a:endParaRPr lang="en-US" sz="2200" dirty="0"/>
          </a:p>
          <a:p>
            <a:pPr lvl="1"/>
            <a:r>
              <a:rPr lang="en-US" sz="2200" dirty="0"/>
              <a:t>The trial judge’s statements suggesting that the judgment was final were “not statements of binding legal effect”</a:t>
            </a:r>
          </a:p>
        </p:txBody>
      </p:sp>
    </p:spTree>
    <p:extLst>
      <p:ext uri="{BB962C8B-B14F-4D97-AF65-F5344CB8AC3E}">
        <p14:creationId xmlns:p14="http://schemas.microsoft.com/office/powerpoint/2010/main" val="16824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0B7157-C89C-251A-659F-D68688BD2F0B}"/>
              </a:ext>
            </a:extLst>
          </p:cNvPr>
          <p:cNvSpPr>
            <a:spLocks noGrp="1"/>
          </p:cNvSpPr>
          <p:nvPr>
            <p:ph type="title"/>
          </p:nvPr>
        </p:nvSpPr>
        <p:spPr>
          <a:xfrm>
            <a:off x="841248" y="548640"/>
            <a:ext cx="3600860" cy="5431536"/>
          </a:xfrm>
        </p:spPr>
        <p:txBody>
          <a:bodyPr>
            <a:normAutofit/>
          </a:bodyPr>
          <a:lstStyle/>
          <a:p>
            <a:r>
              <a:rPr lang="en-US" sz="5400" dirty="0"/>
              <a:t>Test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DA8CC9-B2DC-0219-6990-9FDF14E44A44}"/>
              </a:ext>
            </a:extLst>
          </p:cNvPr>
          <p:cNvSpPr>
            <a:spLocks noGrp="1"/>
          </p:cNvSpPr>
          <p:nvPr>
            <p:ph idx="1"/>
          </p:nvPr>
        </p:nvSpPr>
        <p:spPr>
          <a:xfrm>
            <a:off x="5126418" y="552091"/>
            <a:ext cx="6224335" cy="5431536"/>
          </a:xfrm>
        </p:spPr>
        <p:txBody>
          <a:bodyPr anchor="ctr">
            <a:normAutofit/>
          </a:bodyPr>
          <a:lstStyle/>
          <a:p>
            <a:r>
              <a:rPr lang="en-US" sz="2200" dirty="0"/>
              <a:t>Reasonableness of delay</a:t>
            </a:r>
          </a:p>
          <a:p>
            <a:pPr lvl="1"/>
            <a:endParaRPr lang="en-US" sz="2200" u="sng" dirty="0"/>
          </a:p>
          <a:p>
            <a:pPr lvl="1"/>
            <a:r>
              <a:rPr lang="en-US" sz="2200" dirty="0"/>
              <a:t>Reason for delay</a:t>
            </a:r>
          </a:p>
          <a:p>
            <a:pPr lvl="1"/>
            <a:endParaRPr lang="en-US" sz="2200" dirty="0"/>
          </a:p>
          <a:p>
            <a:pPr lvl="1"/>
            <a:r>
              <a:rPr lang="en-US" sz="2200" dirty="0"/>
              <a:t>Length of delay</a:t>
            </a:r>
          </a:p>
          <a:p>
            <a:pPr lvl="1"/>
            <a:endParaRPr lang="en-US" sz="2200" dirty="0"/>
          </a:p>
          <a:p>
            <a:pPr lvl="1"/>
            <a:r>
              <a:rPr lang="en-US" sz="2200" dirty="0"/>
              <a:t>Whether defendant consented to delay</a:t>
            </a:r>
          </a:p>
          <a:p>
            <a:pPr lvl="1"/>
            <a:endParaRPr lang="en-US" sz="2200" dirty="0"/>
          </a:p>
          <a:p>
            <a:pPr lvl="1"/>
            <a:r>
              <a:rPr lang="en-US" sz="2200" dirty="0"/>
              <a:t>Actual prejudice to the defendant</a:t>
            </a:r>
          </a:p>
          <a:p>
            <a:pPr lvl="1"/>
            <a:endParaRPr lang="en-US" sz="2200" dirty="0"/>
          </a:p>
        </p:txBody>
      </p:sp>
    </p:spTree>
    <p:extLst>
      <p:ext uri="{BB962C8B-B14F-4D97-AF65-F5344CB8AC3E}">
        <p14:creationId xmlns:p14="http://schemas.microsoft.com/office/powerpoint/2010/main" val="1823919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452AA-49F4-9807-204A-24CEFCA33FB0}"/>
              </a:ext>
            </a:extLst>
          </p:cNvPr>
          <p:cNvSpPr>
            <a:spLocks noGrp="1"/>
          </p:cNvSpPr>
          <p:nvPr>
            <p:ph type="title"/>
          </p:nvPr>
        </p:nvSpPr>
        <p:spPr>
          <a:xfrm>
            <a:off x="841248" y="548640"/>
            <a:ext cx="3600860" cy="5431536"/>
          </a:xfrm>
        </p:spPr>
        <p:txBody>
          <a:bodyPr>
            <a:normAutofit/>
          </a:bodyPr>
          <a:lstStyle/>
          <a:p>
            <a:r>
              <a:rPr lang="en-US" sz="5400" dirty="0"/>
              <a:t>Questions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558656-A44D-C759-E9DA-A487CABE79B1}"/>
              </a:ext>
            </a:extLst>
          </p:cNvPr>
          <p:cNvSpPr>
            <a:spLocks noGrp="1"/>
          </p:cNvSpPr>
          <p:nvPr>
            <p:ph idx="1"/>
          </p:nvPr>
        </p:nvSpPr>
        <p:spPr>
          <a:xfrm>
            <a:off x="5126418" y="552091"/>
            <a:ext cx="6224335" cy="5431536"/>
          </a:xfrm>
        </p:spPr>
        <p:txBody>
          <a:bodyPr anchor="ctr">
            <a:normAutofit/>
          </a:bodyPr>
          <a:lstStyle/>
          <a:p>
            <a:r>
              <a:rPr lang="en-US" sz="2200" dirty="0"/>
              <a:t>Under different circumstances, could the analysis of the four factors come out differently?</a:t>
            </a:r>
          </a:p>
          <a:p>
            <a:endParaRPr lang="en-US" sz="2200" dirty="0"/>
          </a:p>
          <a:p>
            <a:r>
              <a:rPr lang="en-US" sz="2200" dirty="0"/>
              <a:t>Can the State and defendant negotiate an end date to a PJC? Can the judge impose an end date?</a:t>
            </a:r>
          </a:p>
          <a:p>
            <a:endParaRPr lang="en-US" sz="2200" dirty="0"/>
          </a:p>
          <a:p>
            <a:r>
              <a:rPr lang="en-US" sz="2200" dirty="0"/>
              <a:t>Can a PJC, which is effectively treated as a conviction except under Ch. 20, be expunged?</a:t>
            </a:r>
          </a:p>
          <a:p>
            <a:endParaRPr lang="en-US" sz="2200" dirty="0"/>
          </a:p>
          <a:p>
            <a:r>
              <a:rPr lang="en-US" sz="2200" dirty="0"/>
              <a:t>If the answers are all no, will people still want PJCs in Ch. 20 cases?</a:t>
            </a:r>
          </a:p>
        </p:txBody>
      </p:sp>
    </p:spTree>
    <p:extLst>
      <p:ext uri="{BB962C8B-B14F-4D97-AF65-F5344CB8AC3E}">
        <p14:creationId xmlns:p14="http://schemas.microsoft.com/office/powerpoint/2010/main" val="121089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4BD7-45B0-4627-910B-F324629D63BB}"/>
              </a:ext>
            </a:extLst>
          </p:cNvPr>
          <p:cNvSpPr>
            <a:spLocks noGrp="1"/>
          </p:cNvSpPr>
          <p:nvPr>
            <p:ph type="title"/>
          </p:nvPr>
        </p:nvSpPr>
        <p:spPr>
          <a:xfrm>
            <a:off x="838200" y="365125"/>
            <a:ext cx="10515600" cy="4505813"/>
          </a:xfrm>
        </p:spPr>
        <p:txBody>
          <a:bodyPr>
            <a:normAutofit fontScale="90000"/>
          </a:bodyPr>
          <a:lstStyle/>
          <a:p>
            <a:br>
              <a:rPr lang="en-US" sz="6000"/>
            </a:br>
            <a:br>
              <a:rPr lang="en-US" sz="6000"/>
            </a:br>
            <a:r>
              <a:rPr lang="en-US" sz="6700"/>
              <a:t>Crimes</a:t>
            </a:r>
            <a:br>
              <a:rPr lang="en-US" sz="6000"/>
            </a:br>
            <a:br>
              <a:rPr lang="en-US" sz="6000"/>
            </a:br>
            <a:r>
              <a:rPr lang="en-US" sz="6000"/>
              <a:t> </a:t>
            </a:r>
            <a:br>
              <a:rPr lang="en-US" sz="6000"/>
            </a:br>
            <a:endParaRPr lang="en-US" sz="6000" dirty="0"/>
          </a:p>
        </p:txBody>
      </p:sp>
      <p:sp>
        <p:nvSpPr>
          <p:cNvPr id="3" name="Content Placeholder 2">
            <a:extLst>
              <a:ext uri="{FF2B5EF4-FFF2-40B4-BE49-F238E27FC236}">
                <a16:creationId xmlns:a16="http://schemas.microsoft.com/office/drawing/2014/main" id="{1330675B-31B8-428E-9B54-9C5446E81A07}"/>
              </a:ext>
            </a:extLst>
          </p:cNvPr>
          <p:cNvSpPr>
            <a:spLocks noGrp="1"/>
          </p:cNvSpPr>
          <p:nvPr>
            <p:ph idx="1"/>
          </p:nvPr>
        </p:nvSpPr>
        <p:spPr>
          <a:xfrm>
            <a:off x="838200" y="3848985"/>
            <a:ext cx="10515600" cy="2327977"/>
          </a:xfrm>
        </p:spPr>
        <p:txBody>
          <a:bodyPr/>
          <a:lstStyle/>
          <a:p>
            <a:endParaRPr lang="en-US"/>
          </a:p>
          <a:p>
            <a:endParaRPr lang="en-US"/>
          </a:p>
          <a:p>
            <a:endParaRPr lang="en-US"/>
          </a:p>
          <a:p>
            <a:endParaRPr lang="en-US" dirty="0"/>
          </a:p>
        </p:txBody>
      </p:sp>
    </p:spTree>
    <p:extLst>
      <p:ext uri="{BB962C8B-B14F-4D97-AF65-F5344CB8AC3E}">
        <p14:creationId xmlns:p14="http://schemas.microsoft.com/office/powerpoint/2010/main" val="4278014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D6F50-20A2-AFA3-E87D-AFD7F4622894}"/>
              </a:ext>
            </a:extLst>
          </p:cNvPr>
          <p:cNvSpPr>
            <a:spLocks noGrp="1"/>
          </p:cNvSpPr>
          <p:nvPr>
            <p:ph type="title"/>
          </p:nvPr>
        </p:nvSpPr>
        <p:spPr>
          <a:xfrm>
            <a:off x="466722" y="586855"/>
            <a:ext cx="3201366" cy="3387497"/>
          </a:xfrm>
        </p:spPr>
        <p:txBody>
          <a:bodyPr anchor="b">
            <a:normAutofit/>
          </a:bodyPr>
          <a:lstStyle/>
          <a:p>
            <a:pPr algn="r"/>
            <a:r>
              <a:rPr lang="en-US" sz="4000" i="1">
                <a:solidFill>
                  <a:srgbClr val="FFFFFF"/>
                </a:solidFill>
              </a:rPr>
              <a:t>State v. Calderon, p. </a:t>
            </a:r>
            <a:r>
              <a:rPr lang="en-US" sz="4000">
                <a:solidFill>
                  <a:srgbClr val="FFFFFF"/>
                </a:solidFill>
              </a:rPr>
              <a:t>25</a:t>
            </a:r>
          </a:p>
        </p:txBody>
      </p:sp>
      <p:sp>
        <p:nvSpPr>
          <p:cNvPr id="3" name="Content Placeholder 2">
            <a:extLst>
              <a:ext uri="{FF2B5EF4-FFF2-40B4-BE49-F238E27FC236}">
                <a16:creationId xmlns:a16="http://schemas.microsoft.com/office/drawing/2014/main" id="{8339AC98-3184-C32D-0C4A-AFE14FD49485}"/>
              </a:ext>
            </a:extLst>
          </p:cNvPr>
          <p:cNvSpPr>
            <a:spLocks noGrp="1"/>
          </p:cNvSpPr>
          <p:nvPr>
            <p:ph idx="1"/>
          </p:nvPr>
        </p:nvSpPr>
        <p:spPr>
          <a:xfrm>
            <a:off x="4810259" y="649480"/>
            <a:ext cx="6555347" cy="5546047"/>
          </a:xfrm>
        </p:spPr>
        <p:txBody>
          <a:bodyPr anchor="ctr">
            <a:normAutofit/>
          </a:bodyPr>
          <a:lstStyle/>
          <a:p>
            <a:endParaRPr lang="en-US" sz="2000" dirty="0"/>
          </a:p>
          <a:p>
            <a:r>
              <a:rPr lang="en-US" sz="3200" dirty="0"/>
              <a:t>Multiple charges of indecent liberties</a:t>
            </a:r>
          </a:p>
          <a:p>
            <a:r>
              <a:rPr lang="en-US" sz="3200" dirty="0"/>
              <a:t>D charged with three counts of indecent liberties based on three individual kisses of a 13-year-old over 45 minutes</a:t>
            </a:r>
          </a:p>
          <a:p>
            <a:r>
              <a:rPr lang="en-US" sz="3200" dirty="0"/>
              <a:t>Argued that it was a “continuous transaction” that supported only one charge</a:t>
            </a:r>
          </a:p>
        </p:txBody>
      </p:sp>
    </p:spTree>
    <p:extLst>
      <p:ext uri="{BB962C8B-B14F-4D97-AF65-F5344CB8AC3E}">
        <p14:creationId xmlns:p14="http://schemas.microsoft.com/office/powerpoint/2010/main" val="113194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D6F50-20A2-AFA3-E87D-AFD7F4622894}"/>
              </a:ext>
            </a:extLst>
          </p:cNvPr>
          <p:cNvSpPr>
            <a:spLocks noGrp="1"/>
          </p:cNvSpPr>
          <p:nvPr>
            <p:ph type="title"/>
          </p:nvPr>
        </p:nvSpPr>
        <p:spPr>
          <a:xfrm>
            <a:off x="466722" y="586855"/>
            <a:ext cx="3201366" cy="3387497"/>
          </a:xfrm>
        </p:spPr>
        <p:txBody>
          <a:bodyPr anchor="b">
            <a:normAutofit/>
          </a:bodyPr>
          <a:lstStyle/>
          <a:p>
            <a:pPr algn="r"/>
            <a:r>
              <a:rPr lang="en-US" sz="4000" i="1">
                <a:solidFill>
                  <a:srgbClr val="FFFFFF"/>
                </a:solidFill>
              </a:rPr>
              <a:t>State v. Calderon, p. </a:t>
            </a:r>
            <a:r>
              <a:rPr lang="en-US" sz="4000">
                <a:solidFill>
                  <a:srgbClr val="FFFFFF"/>
                </a:solidFill>
              </a:rPr>
              <a:t>25</a:t>
            </a:r>
          </a:p>
        </p:txBody>
      </p:sp>
      <p:sp>
        <p:nvSpPr>
          <p:cNvPr id="3" name="Content Placeholder 2">
            <a:extLst>
              <a:ext uri="{FF2B5EF4-FFF2-40B4-BE49-F238E27FC236}">
                <a16:creationId xmlns:a16="http://schemas.microsoft.com/office/drawing/2014/main" id="{8339AC98-3184-C32D-0C4A-AFE14FD49485}"/>
              </a:ext>
            </a:extLst>
          </p:cNvPr>
          <p:cNvSpPr>
            <a:spLocks noGrp="1"/>
          </p:cNvSpPr>
          <p:nvPr>
            <p:ph idx="1"/>
          </p:nvPr>
        </p:nvSpPr>
        <p:spPr>
          <a:xfrm>
            <a:off x="4810259" y="649480"/>
            <a:ext cx="7046119" cy="5546047"/>
          </a:xfrm>
        </p:spPr>
        <p:txBody>
          <a:bodyPr anchor="ctr">
            <a:normAutofit/>
          </a:bodyPr>
          <a:lstStyle/>
          <a:p>
            <a:pPr marL="0" indent="0">
              <a:buNone/>
            </a:pPr>
            <a:r>
              <a:rPr lang="en-US" dirty="0"/>
              <a:t>Court of Appeals distinguished “sexual act” and “non-sexual act” indecent liberties cases </a:t>
            </a:r>
          </a:p>
          <a:p>
            <a:pPr lvl="1"/>
            <a:r>
              <a:rPr lang="en-US" sz="2800" dirty="0"/>
              <a:t>For </a:t>
            </a:r>
            <a:r>
              <a:rPr lang="en-US" sz="2800" u="sng" dirty="0"/>
              <a:t>sexual acts</a:t>
            </a:r>
            <a:r>
              <a:rPr lang="en-US" sz="2800" dirty="0"/>
              <a:t>, each act can support a count</a:t>
            </a:r>
          </a:p>
          <a:p>
            <a:pPr lvl="1"/>
            <a:r>
              <a:rPr lang="en-US" sz="2800" dirty="0"/>
              <a:t>For </a:t>
            </a:r>
            <a:r>
              <a:rPr lang="en-US" sz="2800" u="sng" dirty="0"/>
              <a:t>non-sexual acts</a:t>
            </a:r>
            <a:r>
              <a:rPr lang="en-US" sz="2800" dirty="0"/>
              <a:t>, the court adopted a four-factor test to determine the number of counts</a:t>
            </a:r>
          </a:p>
          <a:p>
            <a:pPr marL="1828800" lvl="3" indent="-457200">
              <a:buFont typeface="+mj-lt"/>
              <a:buAutoNum type="arabicPeriod"/>
            </a:pPr>
            <a:r>
              <a:rPr lang="en-US" sz="2600" dirty="0"/>
              <a:t>Same time?</a:t>
            </a:r>
          </a:p>
          <a:p>
            <a:pPr marL="1828800" lvl="3" indent="-457200">
              <a:buFont typeface="+mj-lt"/>
              <a:buAutoNum type="arabicPeriod"/>
            </a:pPr>
            <a:r>
              <a:rPr lang="en-US" sz="2600" dirty="0"/>
              <a:t>Same location?</a:t>
            </a:r>
          </a:p>
          <a:p>
            <a:pPr marL="1828800" lvl="3" indent="-457200">
              <a:buFont typeface="+mj-lt"/>
              <a:buAutoNum type="arabicPeriod"/>
            </a:pPr>
            <a:r>
              <a:rPr lang="en-US" sz="2600" dirty="0"/>
              <a:t>Causal relationship/intervening acts?</a:t>
            </a:r>
          </a:p>
          <a:p>
            <a:pPr marL="1828800" lvl="3" indent="-457200">
              <a:buFont typeface="+mj-lt"/>
              <a:buAutoNum type="arabicPeriod"/>
            </a:pPr>
            <a:r>
              <a:rPr lang="en-US" sz="2600" dirty="0"/>
              <a:t>Fresh impulse/thought process motivating additional conduct?</a:t>
            </a:r>
          </a:p>
        </p:txBody>
      </p:sp>
    </p:spTree>
    <p:extLst>
      <p:ext uri="{BB962C8B-B14F-4D97-AF65-F5344CB8AC3E}">
        <p14:creationId xmlns:p14="http://schemas.microsoft.com/office/powerpoint/2010/main" val="2873427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ont steps and columns of a majestic city building">
            <a:extLst>
              <a:ext uri="{FF2B5EF4-FFF2-40B4-BE49-F238E27FC236}">
                <a16:creationId xmlns:a16="http://schemas.microsoft.com/office/drawing/2014/main" id="{31751D28-84D2-D593-E09D-8D902A1023A4}"/>
              </a:ext>
            </a:extLst>
          </p:cNvPr>
          <p:cNvPicPr>
            <a:picLocks noChangeAspect="1"/>
          </p:cNvPicPr>
          <p:nvPr/>
        </p:nvPicPr>
        <p:blipFill rotWithShape="1">
          <a:blip r:embed="rId3">
            <a:alphaModFix amt="25000"/>
          </a:blip>
          <a:srcRect b="15730"/>
          <a:stretch/>
        </p:blipFill>
        <p:spPr>
          <a:xfrm>
            <a:off x="-5314" y="10"/>
            <a:ext cx="12191980" cy="6857990"/>
          </a:xfrm>
          <a:prstGeom prst="rect">
            <a:avLst/>
          </a:prstGeom>
          <a:effectLst>
            <a:glow rad="127000">
              <a:schemeClr val="tx1">
                <a:lumMod val="65000"/>
              </a:schemeClr>
            </a:glow>
          </a:effectLst>
        </p:spPr>
      </p:pic>
      <p:sp>
        <p:nvSpPr>
          <p:cNvPr id="2" name="Title 1">
            <a:extLst>
              <a:ext uri="{FF2B5EF4-FFF2-40B4-BE49-F238E27FC236}">
                <a16:creationId xmlns:a16="http://schemas.microsoft.com/office/drawing/2014/main" id="{5EFBBAEB-D2AB-AFC3-6488-A00A4F922764}"/>
              </a:ext>
            </a:extLst>
          </p:cNvPr>
          <p:cNvSpPr>
            <a:spLocks noGrp="1"/>
          </p:cNvSpPr>
          <p:nvPr>
            <p:ph type="title"/>
          </p:nvPr>
        </p:nvSpPr>
        <p:spPr>
          <a:xfrm>
            <a:off x="913795" y="609600"/>
            <a:ext cx="10353762" cy="1257300"/>
          </a:xfrm>
        </p:spPr>
        <p:txBody>
          <a:bodyPr vert="horz" lIns="91440" tIns="45720" rIns="91440" bIns="45720" rtlCol="0">
            <a:normAutofit/>
          </a:bodyPr>
          <a:lstStyle/>
          <a:p>
            <a:r>
              <a:rPr lang="en-US" i="1" dirty="0">
                <a:solidFill>
                  <a:schemeClr val="bg1"/>
                </a:solidFill>
                <a:latin typeface="Calibri Light" panose="020F0302020204030204" pitchFamily="34" charset="0"/>
                <a:cs typeface="Calibri Light" panose="020F0302020204030204" pitchFamily="34" charset="0"/>
              </a:rPr>
              <a:t>State v. Sharpe, p. 21</a:t>
            </a:r>
            <a:endParaRPr lang="en-US" dirty="0">
              <a:solidFill>
                <a:schemeClr val="bg1"/>
              </a:solidFill>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id="{32C286D3-DAC4-B5F6-D806-A1B97CAC4DB2}"/>
              </a:ext>
            </a:extLst>
          </p:cNvPr>
          <p:cNvSpPr>
            <a:spLocks noGrp="1"/>
          </p:cNvSpPr>
          <p:nvPr>
            <p:ph idx="1"/>
          </p:nvPr>
        </p:nvSpPr>
        <p:spPr>
          <a:xfrm>
            <a:off x="913795" y="2076450"/>
            <a:ext cx="10353762" cy="4266598"/>
          </a:xfrm>
        </p:spPr>
        <p:txBody>
          <a:bodyPr anchor="ctr">
            <a:normAutofit/>
          </a:bodyPr>
          <a:lstStyle/>
          <a:p>
            <a:r>
              <a:rPr lang="en-US" sz="2400" dirty="0">
                <a:solidFill>
                  <a:schemeClr val="bg1"/>
                </a:solidFill>
                <a:latin typeface="Calibri" panose="020F0502020204030204" pitchFamily="34" charset="0"/>
                <a:cs typeface="Calibri" panose="020F0502020204030204" pitchFamily="34" charset="0"/>
              </a:rPr>
              <a:t>Constructive possession        ability and intent to control</a:t>
            </a:r>
          </a:p>
          <a:p>
            <a:r>
              <a:rPr lang="en-US" sz="2400" dirty="0">
                <a:solidFill>
                  <a:schemeClr val="bg1"/>
                </a:solidFill>
                <a:latin typeface="Calibri" panose="020F0502020204030204" pitchFamily="34" charset="0"/>
                <a:cs typeface="Calibri" panose="020F0502020204030204" pitchFamily="34" charset="0"/>
              </a:rPr>
              <a:t>When D. not in exclusive possession, St. must show other incriminating circumstances</a:t>
            </a:r>
          </a:p>
          <a:p>
            <a:r>
              <a:rPr lang="en-US" sz="2400" dirty="0">
                <a:solidFill>
                  <a:schemeClr val="bg1"/>
                </a:solidFill>
                <a:latin typeface="Calibri" panose="020F0502020204030204" pitchFamily="34" charset="0"/>
                <a:cs typeface="Calibri" panose="020F0502020204030204" pitchFamily="34" charset="0"/>
              </a:rPr>
              <a:t>Inference of constructive poss. where D. is custodian of vehicle</a:t>
            </a:r>
          </a:p>
          <a:p>
            <a:r>
              <a:rPr lang="en-US" sz="2400" dirty="0">
                <a:solidFill>
                  <a:schemeClr val="bg1"/>
                </a:solidFill>
                <a:latin typeface="Calibri" panose="020F0502020204030204" pitchFamily="34" charset="0"/>
                <a:cs typeface="Calibri" panose="020F0502020204030204" pitchFamily="34" charset="0"/>
              </a:rPr>
              <a:t>Driver is usually custodian of car, whether or not the driver</a:t>
            </a:r>
          </a:p>
          <a:p>
            <a:r>
              <a:rPr lang="en-US" sz="2400" dirty="0">
                <a:solidFill>
                  <a:schemeClr val="bg1"/>
                </a:solidFill>
                <a:latin typeface="Calibri" panose="020F0502020204030204" pitchFamily="34" charset="0"/>
                <a:cs typeface="Calibri" panose="020F0502020204030204" pitchFamily="34" charset="0"/>
              </a:rPr>
              <a:t>Co-custodians            exclusive possession </a:t>
            </a:r>
          </a:p>
          <a:p>
            <a:r>
              <a:rPr lang="en-US" sz="2400" dirty="0">
                <a:solidFill>
                  <a:schemeClr val="bg1"/>
                </a:solidFill>
                <a:latin typeface="Calibri" panose="020F0502020204030204" pitchFamily="34" charset="0"/>
                <a:cs typeface="Calibri" panose="020F0502020204030204" pitchFamily="34" charset="0"/>
              </a:rPr>
              <a:t>May have joint possession, but need more than mere presence</a:t>
            </a:r>
          </a:p>
          <a:p>
            <a:endParaRPr lang="en-US" dirty="0"/>
          </a:p>
        </p:txBody>
      </p:sp>
      <p:sp>
        <p:nvSpPr>
          <p:cNvPr id="3" name="Not Equal 2">
            <a:extLst>
              <a:ext uri="{FF2B5EF4-FFF2-40B4-BE49-F238E27FC236}">
                <a16:creationId xmlns:a16="http://schemas.microsoft.com/office/drawing/2014/main" id="{383BA0F1-9C47-70C0-35A1-B2ADFB53B4BD}"/>
              </a:ext>
            </a:extLst>
          </p:cNvPr>
          <p:cNvSpPr/>
          <p:nvPr/>
        </p:nvSpPr>
        <p:spPr>
          <a:xfrm>
            <a:off x="3164441" y="4806166"/>
            <a:ext cx="575353" cy="372009"/>
          </a:xfrm>
          <a:prstGeom prst="mathNotEqual">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Equals 3">
            <a:extLst>
              <a:ext uri="{FF2B5EF4-FFF2-40B4-BE49-F238E27FC236}">
                <a16:creationId xmlns:a16="http://schemas.microsoft.com/office/drawing/2014/main" id="{A6F697B5-6CE0-B196-3B08-0031AC8FA338}"/>
              </a:ext>
            </a:extLst>
          </p:cNvPr>
          <p:cNvSpPr/>
          <p:nvPr/>
        </p:nvSpPr>
        <p:spPr>
          <a:xfrm>
            <a:off x="4284325" y="2170416"/>
            <a:ext cx="565078" cy="439221"/>
          </a:xfrm>
          <a:prstGeom prst="mathEqual">
            <a:avLst>
              <a:gd name="adj1" fmla="val 23520"/>
              <a:gd name="adj2" fmla="val 7678"/>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6463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F8F4A-C790-1BC7-97CE-19D73F39B727}"/>
              </a:ext>
            </a:extLst>
          </p:cNvPr>
          <p:cNvSpPr>
            <a:spLocks noGrp="1"/>
          </p:cNvSpPr>
          <p:nvPr>
            <p:ph type="title"/>
          </p:nvPr>
        </p:nvSpPr>
        <p:spPr>
          <a:xfrm>
            <a:off x="913795" y="609600"/>
            <a:ext cx="10353762" cy="1257300"/>
          </a:xfrm>
        </p:spPr>
        <p:txBody>
          <a:bodyPr vert="horz" lIns="91440" tIns="45720" rIns="91440" bIns="45720" rtlCol="0" anchor="ctr">
            <a:noAutofit/>
          </a:bodyPr>
          <a:lstStyle/>
          <a:p>
            <a:br>
              <a:rPr lang="en-US" sz="4000" dirty="0">
                <a:solidFill>
                  <a:srgbClr val="FFFFFF"/>
                </a:solidFill>
                <a:latin typeface="Calibri Light" panose="020F0302020204030204" pitchFamily="34" charset="0"/>
                <a:cs typeface="Calibri Light" panose="020F0302020204030204" pitchFamily="34" charset="0"/>
              </a:rPr>
            </a:br>
            <a:r>
              <a:rPr lang="en-US" sz="4000" dirty="0">
                <a:solidFill>
                  <a:srgbClr val="FFFFFF"/>
                </a:solidFill>
                <a:latin typeface="Calibri Light" panose="020F0302020204030204" pitchFamily="34" charset="0"/>
                <a:cs typeface="Calibri Light" panose="020F0302020204030204" pitchFamily="34" charset="0"/>
              </a:rPr>
              <a:t>Pretrial Integrity Act</a:t>
            </a:r>
            <a:br>
              <a:rPr lang="en-US" sz="4000" dirty="0">
                <a:solidFill>
                  <a:srgbClr val="FFFFFF"/>
                </a:solidFill>
                <a:latin typeface="Calibri Light" panose="020F0302020204030204" pitchFamily="34" charset="0"/>
                <a:cs typeface="Calibri Light" panose="020F0302020204030204" pitchFamily="34" charset="0"/>
              </a:rPr>
            </a:br>
            <a:br>
              <a:rPr lang="en-US" sz="4000" dirty="0">
                <a:solidFill>
                  <a:srgbClr val="FFFFFF"/>
                </a:solidFill>
                <a:latin typeface="Calibri Light" panose="020F0302020204030204" pitchFamily="34" charset="0"/>
                <a:cs typeface="Calibri Light" panose="020F0302020204030204" pitchFamily="34" charset="0"/>
              </a:rPr>
            </a:br>
            <a:endParaRPr lang="en-US" sz="4000" dirty="0">
              <a:solidFill>
                <a:srgbClr val="FFFFFF"/>
              </a:solidFill>
              <a:latin typeface="Calibri Light" panose="020F030202020403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sp>
        <p:nvSpPr>
          <p:cNvPr id="3" name="Content Placeholder 2">
            <a:extLst>
              <a:ext uri="{FF2B5EF4-FFF2-40B4-BE49-F238E27FC236}">
                <a16:creationId xmlns:a16="http://schemas.microsoft.com/office/drawing/2014/main" id="{06CF8509-7558-4A84-CEF4-3C78EEA86E0A}"/>
              </a:ext>
            </a:extLst>
          </p:cNvPr>
          <p:cNvSpPr>
            <a:spLocks/>
          </p:cNvSpPr>
          <p:nvPr/>
        </p:nvSpPr>
        <p:spPr>
          <a:xfrm>
            <a:off x="750771" y="2647784"/>
            <a:ext cx="10663818" cy="3493134"/>
          </a:xfrm>
          <a:prstGeom prst="rect">
            <a:avLst/>
          </a:prstGeom>
        </p:spPr>
        <p:txBody>
          <a:bodyPr>
            <a:normAutofit/>
          </a:bodyPr>
          <a:lstStyle/>
          <a:p>
            <a:pPr defTabSz="649224">
              <a:lnSpc>
                <a:spcPct val="90000"/>
              </a:lnSpc>
              <a:spcAft>
                <a:spcPts val="600"/>
              </a:spcAft>
            </a:pPr>
            <a:endParaRPr lang="en-US" sz="1400" kern="1200" dirty="0">
              <a:solidFill>
                <a:schemeClr val="tx1"/>
              </a:solidFill>
              <a:latin typeface="+mn-lt"/>
              <a:ea typeface="+mn-ea"/>
              <a:cs typeface="+mn-cs"/>
            </a:endParaRPr>
          </a:p>
          <a:p>
            <a:pPr marL="457200" indent="-457200" defTabSz="649224">
              <a:lnSpc>
                <a:spcPct val="90000"/>
              </a:lnSpc>
              <a:spcAft>
                <a:spcPts val="600"/>
              </a:spcAft>
              <a:buFont typeface="Arial" panose="020B0604020202020204" pitchFamily="34" charset="0"/>
              <a:buChar char="•"/>
            </a:pPr>
            <a:r>
              <a:rPr lang="en-US" sz="3000" kern="1200" dirty="0">
                <a:solidFill>
                  <a:schemeClr val="tx1"/>
                </a:solidFill>
                <a:latin typeface="Calibri" panose="020F0502020204030204" pitchFamily="34" charset="0"/>
                <a:cs typeface="Calibri" panose="020F0502020204030204" pitchFamily="34" charset="0"/>
              </a:rPr>
              <a:t>Judge (not magistrate) must decide if conditions of release are appropriate for those crimes</a:t>
            </a:r>
          </a:p>
          <a:p>
            <a:pPr defTabSz="649224">
              <a:lnSpc>
                <a:spcPct val="90000"/>
              </a:lnSpc>
              <a:spcAft>
                <a:spcPts val="600"/>
              </a:spcAft>
            </a:pPr>
            <a:endParaRPr lang="en-US" sz="3000" kern="1200" dirty="0">
              <a:solidFill>
                <a:schemeClr val="tx1"/>
              </a:solidFill>
              <a:latin typeface="Calibri" panose="020F0502020204030204" pitchFamily="34" charset="0"/>
              <a:cs typeface="Calibri" panose="020F0502020204030204" pitchFamily="34" charset="0"/>
            </a:endParaRPr>
          </a:p>
          <a:p>
            <a:pPr marL="457200" indent="-457200" defTabSz="649224">
              <a:lnSpc>
                <a:spcPct val="90000"/>
              </a:lnSpc>
              <a:spcAft>
                <a:spcPts val="600"/>
              </a:spcAft>
              <a:buFont typeface="Arial" panose="020B0604020202020204" pitchFamily="34" charset="0"/>
              <a:buChar char="•"/>
            </a:pPr>
            <a:r>
              <a:rPr lang="en-US" sz="3000" kern="1200" dirty="0">
                <a:solidFill>
                  <a:schemeClr val="tx1"/>
                </a:solidFill>
                <a:latin typeface="Calibri" panose="020F0502020204030204" pitchFamily="34" charset="0"/>
                <a:cs typeface="Calibri" panose="020F0502020204030204" pitchFamily="34" charset="0"/>
              </a:rPr>
              <a:t>Same if D. is out on pretrial release and gets a new charge; magistrate may only act after 48 hours (w/ some exceptions for Chap. 20 crimes)</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322945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99447C-F3DB-6C9A-273D-47AB5D06704C}"/>
              </a:ext>
            </a:extLst>
          </p:cNvPr>
          <p:cNvSpPr>
            <a:spLocks noGrp="1"/>
          </p:cNvSpPr>
          <p:nvPr>
            <p:ph type="title"/>
          </p:nvPr>
        </p:nvSpPr>
        <p:spPr>
          <a:xfrm>
            <a:off x="838200" y="365125"/>
            <a:ext cx="10515600" cy="1325563"/>
          </a:xfrm>
        </p:spPr>
        <p:txBody>
          <a:bodyPr>
            <a:normAutofit/>
          </a:bodyPr>
          <a:lstStyle/>
          <a:p>
            <a:r>
              <a:rPr lang="en-US" sz="5400"/>
              <a:t>Self-Defense in Home (G.S. 14-51.2)</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D092FC-546F-A7E0-5CD3-B53AF563FA70}"/>
              </a:ext>
            </a:extLst>
          </p:cNvPr>
          <p:cNvSpPr>
            <a:spLocks noGrp="1"/>
          </p:cNvSpPr>
          <p:nvPr>
            <p:ph sz="quarter" idx="13"/>
          </p:nvPr>
        </p:nvSpPr>
        <p:spPr>
          <a:xfrm>
            <a:off x="838200" y="1929384"/>
            <a:ext cx="10515600" cy="4251960"/>
          </a:xfrm>
        </p:spPr>
        <p:txBody>
          <a:bodyPr>
            <a:normAutofit/>
          </a:bodyPr>
          <a:lstStyle/>
          <a:p>
            <a:r>
              <a:rPr lang="en-US" sz="2200" i="1" dirty="0"/>
              <a:t>State v. Hicks</a:t>
            </a:r>
            <a:r>
              <a:rPr lang="en-US" sz="2200" dirty="0"/>
              <a:t>, 385 N.C. 52 (Sept. 1, 2023)</a:t>
            </a:r>
          </a:p>
          <a:p>
            <a:pPr lvl="1"/>
            <a:r>
              <a:rPr lang="en-US" sz="2200" dirty="0"/>
              <a:t>Three justices: proper for judge to instruct jury on aggressor doctrine because jury could find that homeowner was aggressor after unlawful and forcible entry into home</a:t>
            </a:r>
          </a:p>
          <a:p>
            <a:pPr lvl="1"/>
            <a:r>
              <a:rPr lang="en-US" sz="2200" dirty="0"/>
              <a:t>Two concurring justices: decision leaves open meaning of aggressor under 14-51.2 and 14-51.4</a:t>
            </a:r>
          </a:p>
          <a:p>
            <a:pPr lvl="1"/>
            <a:r>
              <a:rPr lang="en-US" sz="2200" dirty="0"/>
              <a:t>Two dissenting justices: evidence did not show that homeowner was aggressor</a:t>
            </a:r>
          </a:p>
          <a:p>
            <a:r>
              <a:rPr lang="en-US" sz="2200" i="1" dirty="0"/>
              <a:t>State v. Phillips</a:t>
            </a:r>
            <a:r>
              <a:rPr lang="en-US" sz="2200" dirty="0"/>
              <a:t>, ___ N.C. App. ___, 893 N.C. App. 256 (Oct. 3, 2023)</a:t>
            </a:r>
          </a:p>
          <a:p>
            <a:pPr lvl="1"/>
            <a:r>
              <a:rPr lang="en-US" sz="2200" dirty="0"/>
              <a:t>In 2-1 decision, court holds that excessive force is impossible unless State rebuts statutory presumption</a:t>
            </a:r>
          </a:p>
          <a:p>
            <a:endParaRPr lang="en-US" sz="2200" dirty="0"/>
          </a:p>
        </p:txBody>
      </p:sp>
    </p:spTree>
    <p:extLst>
      <p:ext uri="{BB962C8B-B14F-4D97-AF65-F5344CB8AC3E}">
        <p14:creationId xmlns:p14="http://schemas.microsoft.com/office/powerpoint/2010/main" val="923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FB4C-3719-4670-8A03-19F48AB613A7}"/>
              </a:ext>
            </a:extLst>
          </p:cNvPr>
          <p:cNvSpPr>
            <a:spLocks noGrp="1"/>
          </p:cNvSpPr>
          <p:nvPr>
            <p:ph type="title"/>
          </p:nvPr>
        </p:nvSpPr>
        <p:spPr/>
        <p:txBody>
          <a:bodyPr>
            <a:normAutofit/>
          </a:bodyPr>
          <a:lstStyle/>
          <a:p>
            <a:endParaRPr lang="en-US" sz="6000" dirty="0">
              <a:solidFill>
                <a:schemeClr val="bg1"/>
              </a:solidFill>
            </a:endParaRPr>
          </a:p>
        </p:txBody>
      </p:sp>
      <p:sp>
        <p:nvSpPr>
          <p:cNvPr id="3" name="Content Placeholder 2">
            <a:extLst>
              <a:ext uri="{FF2B5EF4-FFF2-40B4-BE49-F238E27FC236}">
                <a16:creationId xmlns:a16="http://schemas.microsoft.com/office/drawing/2014/main" id="{8EC166ED-4A3F-43AE-862E-0D073189B57C}"/>
              </a:ext>
            </a:extLst>
          </p:cNvPr>
          <p:cNvSpPr>
            <a:spLocks noGrp="1"/>
          </p:cNvSpPr>
          <p:nvPr>
            <p:ph idx="1"/>
          </p:nvPr>
        </p:nvSpPr>
        <p:spPr/>
        <p:txBody>
          <a:bodyPr>
            <a:normAutofit lnSpcReduction="10000"/>
          </a:bodyPr>
          <a:lstStyle/>
          <a:p>
            <a:pPr marL="0" indent="0">
              <a:buNone/>
            </a:pPr>
            <a:endParaRPr lang="en-US" sz="6000" dirty="0">
              <a:solidFill>
                <a:schemeClr val="bg1"/>
              </a:solidFill>
              <a:latin typeface="+mj-lt"/>
            </a:endParaRPr>
          </a:p>
          <a:p>
            <a:pPr marL="0" indent="0">
              <a:buNone/>
            </a:pPr>
            <a:endParaRPr lang="en-US" sz="6000" dirty="0">
              <a:solidFill>
                <a:schemeClr val="bg1"/>
              </a:solidFill>
              <a:latin typeface="+mj-lt"/>
            </a:endParaRPr>
          </a:p>
          <a:p>
            <a:pPr marL="0" indent="0">
              <a:buNone/>
            </a:pPr>
            <a:r>
              <a:rPr lang="en-US" sz="6600" dirty="0">
                <a:solidFill>
                  <a:schemeClr val="bg1"/>
                </a:solidFill>
                <a:latin typeface="+mj-lt"/>
              </a:rPr>
              <a:t>Sentencing </a:t>
            </a:r>
            <a:br>
              <a:rPr lang="en-US" sz="6600" dirty="0">
                <a:solidFill>
                  <a:schemeClr val="bg1"/>
                </a:solidFill>
                <a:latin typeface="+mj-lt"/>
              </a:rPr>
            </a:br>
            <a:r>
              <a:rPr lang="en-US" sz="6600" dirty="0">
                <a:solidFill>
                  <a:schemeClr val="bg1"/>
                </a:solidFill>
                <a:latin typeface="+mj-lt"/>
              </a:rPr>
              <a:t>&amp; </a:t>
            </a:r>
            <a:br>
              <a:rPr lang="en-US" sz="6600" dirty="0">
                <a:solidFill>
                  <a:schemeClr val="bg1"/>
                </a:solidFill>
                <a:latin typeface="+mj-lt"/>
              </a:rPr>
            </a:br>
            <a:r>
              <a:rPr lang="en-US" sz="6600" dirty="0">
                <a:solidFill>
                  <a:schemeClr val="bg1"/>
                </a:solidFill>
                <a:latin typeface="+mj-lt"/>
              </a:rPr>
              <a:t>Post-Conviction</a:t>
            </a:r>
            <a:endParaRPr lang="en-US" sz="6600" dirty="0">
              <a:latin typeface="+mj-lt"/>
            </a:endParaRPr>
          </a:p>
        </p:txBody>
      </p:sp>
    </p:spTree>
    <p:extLst>
      <p:ext uri="{BB962C8B-B14F-4D97-AF65-F5344CB8AC3E}">
        <p14:creationId xmlns:p14="http://schemas.microsoft.com/office/powerpoint/2010/main" val="780977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01683-B157-1E80-CAC8-11E033232FA7}"/>
              </a:ext>
            </a:extLst>
          </p:cNvPr>
          <p:cNvSpPr>
            <a:spLocks noGrp="1"/>
          </p:cNvSpPr>
          <p:nvPr>
            <p:ph type="title"/>
          </p:nvPr>
        </p:nvSpPr>
        <p:spPr>
          <a:xfrm>
            <a:off x="6094105" y="802955"/>
            <a:ext cx="4977976" cy="1454051"/>
          </a:xfrm>
        </p:spPr>
        <p:txBody>
          <a:bodyPr>
            <a:normAutofit/>
          </a:bodyPr>
          <a:lstStyle/>
          <a:p>
            <a:r>
              <a:rPr lang="en-US" sz="3600" i="1" dirty="0">
                <a:solidFill>
                  <a:schemeClr val="tx2"/>
                </a:solidFill>
              </a:rPr>
              <a:t>State v. Robertson, p. 29</a:t>
            </a:r>
          </a:p>
        </p:txBody>
      </p:sp>
      <p:pic>
        <p:nvPicPr>
          <p:cNvPr id="7" name="Graphic 6" descr="Gavel">
            <a:extLst>
              <a:ext uri="{FF2B5EF4-FFF2-40B4-BE49-F238E27FC236}">
                <a16:creationId xmlns:a16="http://schemas.microsoft.com/office/drawing/2014/main" id="{A87B7890-4827-D833-F7BE-B78C498A97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27327BAE-0C70-55D1-A85A-397FCECCFF7B}"/>
              </a:ext>
            </a:extLst>
          </p:cNvPr>
          <p:cNvSpPr>
            <a:spLocks noGrp="1"/>
          </p:cNvSpPr>
          <p:nvPr>
            <p:ph idx="1"/>
          </p:nvPr>
        </p:nvSpPr>
        <p:spPr>
          <a:xfrm>
            <a:off x="6090574" y="1970202"/>
            <a:ext cx="5768346" cy="4090769"/>
          </a:xfrm>
        </p:spPr>
        <p:txBody>
          <a:bodyPr anchor="ctr">
            <a:normAutofit lnSpcReduction="10000"/>
          </a:bodyPr>
          <a:lstStyle/>
          <a:p>
            <a:endParaRPr lang="en-US" sz="1800" dirty="0">
              <a:solidFill>
                <a:schemeClr val="tx2"/>
              </a:solidFill>
            </a:endParaRPr>
          </a:p>
          <a:p>
            <a:r>
              <a:rPr lang="en-US" dirty="0">
                <a:solidFill>
                  <a:schemeClr val="tx2"/>
                </a:solidFill>
              </a:rPr>
              <a:t>Surprise split sentence not expressly contemplated by plea bargain was reversible error</a:t>
            </a:r>
          </a:p>
          <a:p>
            <a:endParaRPr lang="en-US" dirty="0">
              <a:solidFill>
                <a:schemeClr val="tx2"/>
              </a:solidFill>
            </a:endParaRPr>
          </a:p>
          <a:p>
            <a:r>
              <a:rPr lang="en-US" dirty="0">
                <a:solidFill>
                  <a:schemeClr val="tx2"/>
                </a:solidFill>
              </a:rPr>
              <a:t>Judge must clarify where plea agreement is ambiguous; plea bargains are strictly construed </a:t>
            </a:r>
          </a:p>
          <a:p>
            <a:endParaRPr lang="en-US" dirty="0">
              <a:solidFill>
                <a:schemeClr val="tx2"/>
              </a:solidFill>
            </a:endParaRPr>
          </a:p>
          <a:p>
            <a:r>
              <a:rPr lang="en-US" dirty="0">
                <a:solidFill>
                  <a:schemeClr val="tx2"/>
                </a:solidFill>
              </a:rPr>
              <a:t>Plea vacated and case remanded </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90221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5A26208-07DB-32F0-B121-2A91D9DD13FE}"/>
              </a:ext>
            </a:extLst>
          </p:cNvPr>
          <p:cNvSpPr>
            <a:spLocks noGrp="1"/>
          </p:cNvSpPr>
          <p:nvPr>
            <p:ph type="title"/>
          </p:nvPr>
        </p:nvSpPr>
        <p:spPr>
          <a:xfrm>
            <a:off x="838200" y="713312"/>
            <a:ext cx="4038600" cy="5431376"/>
          </a:xfrm>
        </p:spPr>
        <p:txBody>
          <a:bodyPr>
            <a:normAutofit/>
          </a:bodyPr>
          <a:lstStyle/>
          <a:p>
            <a:r>
              <a:rPr lang="en-US" i="1"/>
              <a:t>State v. Pickens, p. 30</a:t>
            </a:r>
            <a:r>
              <a:rPr lang="en-US"/>
              <a:t>	</a:t>
            </a:r>
          </a:p>
        </p:txBody>
      </p:sp>
      <p:sp>
        <p:nvSpPr>
          <p:cNvPr id="3" name="Content Placeholder 2">
            <a:extLst>
              <a:ext uri="{FF2B5EF4-FFF2-40B4-BE49-F238E27FC236}">
                <a16:creationId xmlns:a16="http://schemas.microsoft.com/office/drawing/2014/main" id="{00DB68F5-6ABB-D57A-C08F-EBF19E0568E8}"/>
              </a:ext>
            </a:extLst>
          </p:cNvPr>
          <p:cNvSpPr>
            <a:spLocks noGrp="1"/>
          </p:cNvSpPr>
          <p:nvPr>
            <p:ph idx="1"/>
          </p:nvPr>
        </p:nvSpPr>
        <p:spPr>
          <a:xfrm>
            <a:off x="6095999" y="713313"/>
            <a:ext cx="5257801" cy="5431376"/>
          </a:xfrm>
        </p:spPr>
        <p:txBody>
          <a:bodyPr anchor="ctr">
            <a:normAutofit/>
          </a:bodyPr>
          <a:lstStyle/>
          <a:p>
            <a:r>
              <a:rPr lang="en-US" sz="2000"/>
              <a:t>“The [underage witnesses] didn’t have a choice, but you, [D.], did.”</a:t>
            </a:r>
          </a:p>
          <a:p>
            <a:endParaRPr lang="en-US" sz="2000"/>
          </a:p>
          <a:p>
            <a:r>
              <a:rPr lang="en-US" sz="2000"/>
              <a:t>Three consecutive 300-420 month sentences</a:t>
            </a:r>
          </a:p>
          <a:p>
            <a:endParaRPr lang="en-US" sz="2000"/>
          </a:p>
          <a:p>
            <a:r>
              <a:rPr lang="en-US" sz="2000"/>
              <a:t>COA reversed for improper consideration of D’s choice to go to trial at sentencing</a:t>
            </a:r>
          </a:p>
          <a:p>
            <a:endParaRPr lang="en-US" sz="2000"/>
          </a:p>
          <a:p>
            <a:r>
              <a:rPr lang="en-US" sz="2000"/>
              <a:t>NCSC reverses and affirms original sentence </a:t>
            </a:r>
          </a:p>
          <a:p>
            <a:endParaRPr lang="en-US" sz="2000"/>
          </a:p>
          <a:p>
            <a:r>
              <a:rPr lang="en-US" sz="2000"/>
              <a:t>In context, remarks about D’s “choice” was ambiguous; presumption of regularity applied</a:t>
            </a:r>
          </a:p>
        </p:txBody>
      </p:sp>
    </p:spTree>
    <p:extLst>
      <p:ext uri="{BB962C8B-B14F-4D97-AF65-F5344CB8AC3E}">
        <p14:creationId xmlns:p14="http://schemas.microsoft.com/office/powerpoint/2010/main" val="294390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14F472-8F11-92A1-0E09-02F9FEC18C37}"/>
              </a:ext>
            </a:extLst>
          </p:cNvPr>
          <p:cNvSpPr>
            <a:spLocks noGrp="1"/>
          </p:cNvSpPr>
          <p:nvPr>
            <p:ph type="title"/>
          </p:nvPr>
        </p:nvSpPr>
        <p:spPr>
          <a:xfrm>
            <a:off x="838200" y="404020"/>
            <a:ext cx="10515600" cy="1325563"/>
          </a:xfrm>
        </p:spPr>
        <p:txBody>
          <a:bodyPr/>
          <a:lstStyle/>
          <a:p>
            <a:pPr algn="ctr"/>
            <a:r>
              <a:rPr lang="en-US" dirty="0">
                <a:latin typeface="Calibri Light" panose="020F0302020204030204" pitchFamily="34" charset="0"/>
                <a:cs typeface="Calibri Light" panose="020F0302020204030204" pitchFamily="34" charset="0"/>
              </a:rPr>
              <a:t>Thanks for Tuning In! </a:t>
            </a:r>
          </a:p>
        </p:txBody>
      </p:sp>
      <p:sp>
        <p:nvSpPr>
          <p:cNvPr id="6" name="Content Placeholder 5">
            <a:extLst>
              <a:ext uri="{FF2B5EF4-FFF2-40B4-BE49-F238E27FC236}">
                <a16:creationId xmlns:a16="http://schemas.microsoft.com/office/drawing/2014/main" id="{B92489BF-AFB6-2D77-1AAF-CA79F244A37E}"/>
              </a:ext>
            </a:extLst>
          </p:cNvPr>
          <p:cNvSpPr>
            <a:spLocks noGrp="1"/>
          </p:cNvSpPr>
          <p:nvPr>
            <p:ph idx="1"/>
          </p:nvPr>
        </p:nvSpPr>
        <p:spPr>
          <a:xfrm>
            <a:off x="838200" y="2076449"/>
            <a:ext cx="10429357" cy="3714749"/>
          </a:xfrm>
        </p:spPr>
        <p:txBody>
          <a:bodyPr>
            <a:normAutofit lnSpcReduction="10000"/>
          </a:bodyPr>
          <a:lstStyle/>
          <a:p>
            <a:endParaRPr lang="en-US" sz="3200" dirty="0">
              <a:solidFill>
                <a:srgbClr val="0070C0"/>
              </a:solidFill>
              <a:hlinkClick r:id="rId2">
                <a:extLst>
                  <a:ext uri="{A12FA001-AC4F-418D-AE19-62706E023703}">
                    <ahyp:hlinkClr xmlns:ahyp="http://schemas.microsoft.com/office/drawing/2018/hyperlinkcolor" val="tx"/>
                  </a:ext>
                </a:extLst>
              </a:hlinkClick>
            </a:endParaRPr>
          </a:p>
          <a:p>
            <a:r>
              <a:rPr lang="en-US" sz="2400" dirty="0">
                <a:solidFill>
                  <a:srgbClr val="0070C0"/>
                </a:solidFill>
                <a:hlinkClick r:id="rId2">
                  <a:extLst>
                    <a:ext uri="{A12FA001-AC4F-418D-AE19-62706E023703}">
                      <ahyp:hlinkClr xmlns:ahyp="http://schemas.microsoft.com/office/drawing/2018/hyperlinkcolor" val="tx"/>
                    </a:ext>
                  </a:extLst>
                </a:hlinkClick>
              </a:rPr>
              <a:t>Bwilliams@sog.unc.edu</a:t>
            </a:r>
            <a:endParaRPr lang="en-US" sz="2400" dirty="0">
              <a:solidFill>
                <a:srgbClr val="0070C0"/>
              </a:solidFill>
            </a:endParaRPr>
          </a:p>
          <a:p>
            <a:endParaRPr lang="en-US" sz="2400" dirty="0">
              <a:solidFill>
                <a:srgbClr val="0070C0"/>
              </a:solidFill>
            </a:endParaRPr>
          </a:p>
          <a:p>
            <a:r>
              <a:rPr lang="en-US" sz="2400" dirty="0">
                <a:solidFill>
                  <a:srgbClr val="0070C0"/>
                </a:solidFill>
                <a:hlinkClick r:id="rId3">
                  <a:extLst>
                    <a:ext uri="{A12FA001-AC4F-418D-AE19-62706E023703}">
                      <ahyp:hlinkClr xmlns:ahyp="http://schemas.microsoft.com/office/drawing/2018/hyperlinkcolor" val="tx"/>
                    </a:ext>
                  </a:extLst>
                </a:hlinkClick>
              </a:rPr>
              <a:t>Dixon@sog.unc.edu</a:t>
            </a:r>
            <a:endParaRPr lang="en-US" sz="2400" dirty="0">
              <a:solidFill>
                <a:srgbClr val="0070C0"/>
              </a:solidFill>
            </a:endParaRPr>
          </a:p>
          <a:p>
            <a:endParaRPr lang="en-US" sz="2400" dirty="0">
              <a:solidFill>
                <a:srgbClr val="0070C0"/>
              </a:solidFill>
            </a:endParaRPr>
          </a:p>
          <a:p>
            <a:r>
              <a:rPr lang="en-US" sz="2400" dirty="0">
                <a:solidFill>
                  <a:srgbClr val="0070C0"/>
                </a:solidFill>
                <a:hlinkClick r:id="rId4">
                  <a:extLst>
                    <a:ext uri="{A12FA001-AC4F-418D-AE19-62706E023703}">
                      <ahyp:hlinkClr xmlns:ahyp="http://schemas.microsoft.com/office/drawing/2018/hyperlinkcolor" val="tx"/>
                    </a:ext>
                  </a:extLst>
                </a:hlinkClick>
              </a:rPr>
              <a:t>Greene@sog.unc.edu</a:t>
            </a:r>
            <a:endParaRPr lang="en-US" sz="2400" dirty="0">
              <a:solidFill>
                <a:srgbClr val="0070C0"/>
              </a:solidFill>
            </a:endParaRPr>
          </a:p>
          <a:p>
            <a:endParaRPr lang="en-US" sz="2400" dirty="0">
              <a:solidFill>
                <a:srgbClr val="0070C0"/>
              </a:solidFill>
            </a:endParaRPr>
          </a:p>
          <a:p>
            <a:r>
              <a:rPr lang="en-US" sz="2400" dirty="0">
                <a:solidFill>
                  <a:srgbClr val="0070C0"/>
                </a:solidFill>
                <a:hlinkClick r:id="rId5">
                  <a:extLst>
                    <a:ext uri="{A12FA001-AC4F-418D-AE19-62706E023703}">
                      <ahyp:hlinkClr xmlns:ahyp="http://schemas.microsoft.com/office/drawing/2018/hyperlinkcolor" val="tx"/>
                    </a:ext>
                  </a:extLst>
                </a:hlinkClick>
              </a:rPr>
              <a:t>Rubin@sog.unc.edu</a:t>
            </a:r>
            <a:endParaRPr lang="en-US" sz="2400" dirty="0">
              <a:solidFill>
                <a:srgbClr val="0070C0"/>
              </a:solidFill>
            </a:endParaRPr>
          </a:p>
          <a:p>
            <a:endParaRPr lang="en-US" dirty="0"/>
          </a:p>
          <a:p>
            <a:endParaRPr lang="en-US" dirty="0"/>
          </a:p>
        </p:txBody>
      </p:sp>
      <p:pic>
        <p:nvPicPr>
          <p:cNvPr id="8" name="Picture 7" descr="A blue and white logo&#10;&#10;Description automatically generated">
            <a:extLst>
              <a:ext uri="{FF2B5EF4-FFF2-40B4-BE49-F238E27FC236}">
                <a16:creationId xmlns:a16="http://schemas.microsoft.com/office/drawing/2014/main" id="{DDBD8AAA-932D-CD7B-6FC5-072C5074611B}"/>
              </a:ext>
            </a:extLst>
          </p:cNvPr>
          <p:cNvPicPr>
            <a:picLocks noChangeAspect="1"/>
          </p:cNvPicPr>
          <p:nvPr/>
        </p:nvPicPr>
        <p:blipFill>
          <a:blip r:embed="rId6"/>
          <a:stretch>
            <a:fillRect/>
          </a:stretch>
        </p:blipFill>
        <p:spPr>
          <a:xfrm>
            <a:off x="5410200" y="2882064"/>
            <a:ext cx="5943600" cy="1237713"/>
          </a:xfrm>
          <a:prstGeom prst="rect">
            <a:avLst/>
          </a:prstGeom>
        </p:spPr>
      </p:pic>
    </p:spTree>
    <p:extLst>
      <p:ext uri="{BB962C8B-B14F-4D97-AF65-F5344CB8AC3E}">
        <p14:creationId xmlns:p14="http://schemas.microsoft.com/office/powerpoint/2010/main" val="2519345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A4B9-3520-45EC-BD4A-5377B017146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05F0E85-9A56-4C5F-92D2-1557854DDD59}"/>
              </a:ext>
            </a:extLst>
          </p:cNvPr>
          <p:cNvSpPr>
            <a:spLocks noGrp="1"/>
          </p:cNvSpPr>
          <p:nvPr>
            <p:ph idx="1"/>
          </p:nvPr>
        </p:nvSpPr>
        <p:spPr>
          <a:xfrm>
            <a:off x="268186" y="1338737"/>
            <a:ext cx="10515600" cy="4351338"/>
          </a:xfrm>
        </p:spPr>
        <p:txBody>
          <a:bodyPr>
            <a:normAutofit/>
          </a:bodyPr>
          <a:lstStyle/>
          <a:p>
            <a:pPr marL="0" indent="0">
              <a:buNone/>
            </a:pPr>
            <a:r>
              <a:rPr lang="en-US" sz="5400" dirty="0">
                <a:solidFill>
                  <a:schemeClr val="bg1"/>
                </a:solidFill>
              </a:rPr>
              <a:t>BONUS!!!</a:t>
            </a:r>
          </a:p>
        </p:txBody>
      </p:sp>
    </p:spTree>
    <p:extLst>
      <p:ext uri="{BB962C8B-B14F-4D97-AF65-F5344CB8AC3E}">
        <p14:creationId xmlns:p14="http://schemas.microsoft.com/office/powerpoint/2010/main" val="401299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Exclamation mark on a yellow background">
            <a:extLst>
              <a:ext uri="{FF2B5EF4-FFF2-40B4-BE49-F238E27FC236}">
                <a16:creationId xmlns:a16="http://schemas.microsoft.com/office/drawing/2014/main" id="{21FEE697-DC65-1F01-6658-1812FA7C863D}"/>
              </a:ext>
            </a:extLst>
          </p:cNvPr>
          <p:cNvPicPr>
            <a:picLocks noChangeAspect="1"/>
          </p:cNvPicPr>
          <p:nvPr/>
        </p:nvPicPr>
        <p:blipFill rotWithShape="1">
          <a:blip r:embed="rId2">
            <a:alphaModFix amt="25000"/>
          </a:blip>
          <a:srcRect t="25000"/>
          <a:stretch/>
        </p:blipFill>
        <p:spPr>
          <a:xfrm>
            <a:off x="20" y="10"/>
            <a:ext cx="12191980" cy="6857990"/>
          </a:xfrm>
          <a:prstGeom prst="rect">
            <a:avLst/>
          </a:prstGeom>
          <a:effectLst>
            <a:glow rad="127000">
              <a:schemeClr val="accent1">
                <a:lumMod val="75000"/>
              </a:schemeClr>
            </a:glow>
          </a:effectLst>
        </p:spPr>
      </p:pic>
      <p:sp>
        <p:nvSpPr>
          <p:cNvPr id="2" name="Title 1">
            <a:extLst>
              <a:ext uri="{FF2B5EF4-FFF2-40B4-BE49-F238E27FC236}">
                <a16:creationId xmlns:a16="http://schemas.microsoft.com/office/drawing/2014/main" id="{D948BC9C-D4CD-A040-87D6-D60ABBECB747}"/>
              </a:ext>
            </a:extLst>
          </p:cNvPr>
          <p:cNvSpPr>
            <a:spLocks noGrp="1"/>
          </p:cNvSpPr>
          <p:nvPr>
            <p:ph type="title"/>
          </p:nvPr>
        </p:nvSpPr>
        <p:spPr>
          <a:xfrm>
            <a:off x="913795" y="609600"/>
            <a:ext cx="10353762" cy="1257300"/>
          </a:xfrm>
        </p:spPr>
        <p:txBody>
          <a:bodyPr>
            <a:normAutofit/>
          </a:bodyPr>
          <a:lstStyle/>
          <a:p>
            <a:r>
              <a:rPr lang="en-US" dirty="0">
                <a:solidFill>
                  <a:schemeClr val="bg1"/>
                </a:solidFill>
                <a:latin typeface="Calibri Light" panose="020F0302020204030204" pitchFamily="34" charset="0"/>
                <a:cs typeface="Calibri Light" panose="020F0302020204030204" pitchFamily="34" charset="0"/>
              </a:rPr>
              <a:t>SBM  Changes</a:t>
            </a:r>
          </a:p>
        </p:txBody>
      </p:sp>
      <p:sp>
        <p:nvSpPr>
          <p:cNvPr id="3" name="Content Placeholder 2">
            <a:extLst>
              <a:ext uri="{FF2B5EF4-FFF2-40B4-BE49-F238E27FC236}">
                <a16:creationId xmlns:a16="http://schemas.microsoft.com/office/drawing/2014/main" id="{2E598A0D-A4F5-6902-2CA0-0FBA910C7443}"/>
              </a:ext>
            </a:extLst>
          </p:cNvPr>
          <p:cNvSpPr>
            <a:spLocks noGrp="1"/>
          </p:cNvSpPr>
          <p:nvPr>
            <p:ph idx="1"/>
          </p:nvPr>
        </p:nvSpPr>
        <p:spPr>
          <a:xfrm>
            <a:off x="913795" y="2076450"/>
            <a:ext cx="10353762" cy="3714749"/>
          </a:xfrm>
        </p:spPr>
        <p:txBody>
          <a:bodyPr anchor="ctr">
            <a:normAutofit/>
          </a:bodyPr>
          <a:lstStyle/>
          <a:p>
            <a:r>
              <a:rPr lang="en-US" sz="2400" dirty="0">
                <a:solidFill>
                  <a:schemeClr val="bg1"/>
                </a:solidFill>
                <a:latin typeface="Calibri" panose="020F0502020204030204" pitchFamily="34" charset="0"/>
                <a:cs typeface="Calibri" panose="020F0502020204030204" pitchFamily="34" charset="0"/>
              </a:rPr>
              <a:t>(M) Sexual Battery Added to “Reoffender” category</a:t>
            </a:r>
          </a:p>
          <a:p>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Where D. requires highest level of supervision and monitoring, depending on crime of conviction, SBM is either for life or for a term of up to 50 years, in the judge’s discretion</a:t>
            </a:r>
          </a:p>
          <a:p>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Applicable to all hearings on or after Oct. 1, 2023</a:t>
            </a:r>
          </a:p>
        </p:txBody>
      </p:sp>
    </p:spTree>
    <p:extLst>
      <p:ext uri="{BB962C8B-B14F-4D97-AF65-F5344CB8AC3E}">
        <p14:creationId xmlns:p14="http://schemas.microsoft.com/office/powerpoint/2010/main" val="29399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news article&#10;&#10;Description automatically generated">
            <a:extLst>
              <a:ext uri="{FF2B5EF4-FFF2-40B4-BE49-F238E27FC236}">
                <a16:creationId xmlns:a16="http://schemas.microsoft.com/office/drawing/2014/main" id="{ED762194-F066-0BE1-0EAD-B5BCECBFDBFE}"/>
              </a:ext>
            </a:extLst>
          </p:cNvPr>
          <p:cNvPicPr>
            <a:picLocks noGrp="1" noChangeAspect="1"/>
          </p:cNvPicPr>
          <p:nvPr>
            <p:ph sz="half" idx="2"/>
          </p:nvPr>
        </p:nvPicPr>
        <p:blipFill>
          <a:blip r:embed="rId3"/>
          <a:stretch>
            <a:fillRect/>
          </a:stretch>
        </p:blipFill>
        <p:spPr>
          <a:xfrm>
            <a:off x="643467" y="948098"/>
            <a:ext cx="10905066" cy="4961804"/>
          </a:xfrm>
          <a:prstGeom prst="rect">
            <a:avLst/>
          </a:prstGeom>
        </p:spPr>
      </p:pic>
      <p:sp>
        <p:nvSpPr>
          <p:cNvPr id="15" name="Rectangle 14">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317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he Constitution">
            <a:extLst>
              <a:ext uri="{FF2B5EF4-FFF2-40B4-BE49-F238E27FC236}">
                <a16:creationId xmlns:a16="http://schemas.microsoft.com/office/drawing/2014/main" id="{35EAC369-1C4F-F8FE-6516-B75DA4C9A27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7033"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2197EF-2ADB-1A94-EFD8-0BFAB8C4FABD}"/>
              </a:ext>
            </a:extLst>
          </p:cNvPr>
          <p:cNvSpPr>
            <a:spLocks noGrp="1"/>
          </p:cNvSpPr>
          <p:nvPr>
            <p:ph type="title"/>
          </p:nvPr>
        </p:nvSpPr>
        <p:spPr>
          <a:xfrm>
            <a:off x="477981" y="1122363"/>
            <a:ext cx="3521263" cy="3204134"/>
          </a:xfrm>
        </p:spPr>
        <p:txBody>
          <a:bodyPr vert="horz" lIns="91440" tIns="45720" rIns="91440" bIns="45720" rtlCol="0" anchor="b">
            <a:normAutofit/>
          </a:bodyPr>
          <a:lstStyle/>
          <a:p>
            <a:r>
              <a:rPr lang="en-US" sz="4800" dirty="0"/>
              <a:t>Calendaring Authority and Procedure</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044318"/>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80FF-5691-1F11-2B17-4C39D5C99EEF}"/>
              </a:ext>
            </a:extLst>
          </p:cNvPr>
          <p:cNvSpPr>
            <a:spLocks noGrp="1"/>
          </p:cNvSpPr>
          <p:nvPr>
            <p:ph type="title"/>
          </p:nvPr>
        </p:nvSpPr>
        <p:spPr>
          <a:xfrm>
            <a:off x="488950" y="172402"/>
            <a:ext cx="5251316" cy="508635"/>
          </a:xfrm>
        </p:spPr>
        <p:txBody>
          <a:bodyPr>
            <a:normAutofit fontScale="90000"/>
          </a:bodyPr>
          <a:lstStyle/>
          <a:p>
            <a:br>
              <a:rPr lang="en-US" sz="4100" dirty="0"/>
            </a:br>
            <a:br>
              <a:rPr lang="en-US" sz="4100" dirty="0"/>
            </a:br>
            <a:r>
              <a:rPr lang="en-US" i="1" dirty="0"/>
              <a:t>Diaz-Tomas</a:t>
            </a:r>
            <a:r>
              <a:rPr lang="en-US" dirty="0"/>
              <a:t>, </a:t>
            </a:r>
            <a:r>
              <a:rPr lang="en-US" i="1" dirty="0"/>
              <a:t>p. 15-16</a:t>
            </a:r>
            <a:endParaRPr lang="en-US" sz="4100" i="1" dirty="0"/>
          </a:p>
        </p:txBody>
      </p:sp>
      <p:sp>
        <p:nvSpPr>
          <p:cNvPr id="21" name="Content Placeholder 2">
            <a:extLst>
              <a:ext uri="{FF2B5EF4-FFF2-40B4-BE49-F238E27FC236}">
                <a16:creationId xmlns:a16="http://schemas.microsoft.com/office/drawing/2014/main" id="{94B34E5E-A8FC-BFB8-8596-650E0A183E8E}"/>
              </a:ext>
            </a:extLst>
          </p:cNvPr>
          <p:cNvSpPr>
            <a:spLocks noGrp="1"/>
          </p:cNvSpPr>
          <p:nvPr>
            <p:ph idx="1"/>
          </p:nvPr>
        </p:nvSpPr>
        <p:spPr>
          <a:xfrm>
            <a:off x="411481" y="1615440"/>
            <a:ext cx="5989319" cy="4978400"/>
          </a:xfrm>
        </p:spPr>
        <p:txBody>
          <a:bodyPr>
            <a:normAutofit fontScale="77500" lnSpcReduction="20000"/>
          </a:bodyPr>
          <a:lstStyle/>
          <a:p>
            <a:endParaRPr lang="en-US" sz="1700" dirty="0"/>
          </a:p>
          <a:p>
            <a:r>
              <a:rPr lang="en-US" sz="3000" dirty="0"/>
              <a:t>Neither a criminal defendant nor the court has the right to compel a district attorney to reinstate charges dismissed with leave</a:t>
            </a:r>
          </a:p>
          <a:p>
            <a:endParaRPr lang="en-US" sz="3000" dirty="0"/>
          </a:p>
          <a:p>
            <a:r>
              <a:rPr lang="en-US" sz="3000" dirty="0"/>
              <a:t>G.S. 20-24.1 </a:t>
            </a:r>
            <a:r>
              <a:rPr lang="en-US" sz="3000" u="sng" dirty="0"/>
              <a:t>does not </a:t>
            </a:r>
            <a:r>
              <a:rPr lang="en-US" sz="3000" dirty="0"/>
              <a:t>mean that a defendant be afforded an opportunity for trial within a reasonable time of appearance</a:t>
            </a:r>
          </a:p>
          <a:p>
            <a:endParaRPr lang="en-US" sz="3000" dirty="0"/>
          </a:p>
          <a:p>
            <a:r>
              <a:rPr lang="en-US" sz="3000" i="1" dirty="0" err="1"/>
              <a:t>Klopfer</a:t>
            </a:r>
            <a:r>
              <a:rPr lang="en-US" sz="3000" i="1" dirty="0"/>
              <a:t> v. NC </a:t>
            </a:r>
            <a:r>
              <a:rPr lang="en-US" sz="3000" dirty="0"/>
              <a:t>(1967) redux ?</a:t>
            </a:r>
          </a:p>
        </p:txBody>
      </p:sp>
      <p:pic>
        <p:nvPicPr>
          <p:cNvPr id="36" name="Picture 35" descr="Exclamation mark on a yellow background">
            <a:extLst>
              <a:ext uri="{FF2B5EF4-FFF2-40B4-BE49-F238E27FC236}">
                <a16:creationId xmlns:a16="http://schemas.microsoft.com/office/drawing/2014/main" id="{DA8641A5-7E24-E49C-3C5E-BF84DB296249}"/>
              </a:ext>
            </a:extLst>
          </p:cNvPr>
          <p:cNvPicPr>
            <a:picLocks noChangeAspect="1"/>
          </p:cNvPicPr>
          <p:nvPr/>
        </p:nvPicPr>
        <p:blipFill rotWithShape="1">
          <a:blip r:embed="rId3"/>
          <a:srcRect l="23854" r="1093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9013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3A2F8F4A-C790-1BC7-97CE-19D73F39B727}"/>
              </a:ext>
            </a:extLst>
          </p:cNvPr>
          <p:cNvSpPr>
            <a:spLocks noGrp="1"/>
          </p:cNvSpPr>
          <p:nvPr>
            <p:ph type="title"/>
          </p:nvPr>
        </p:nvSpPr>
        <p:spPr>
          <a:xfrm>
            <a:off x="913795" y="609600"/>
            <a:ext cx="10353762" cy="1257300"/>
          </a:xfrm>
        </p:spPr>
        <p:txBody>
          <a:bodyPr vert="horz" lIns="91440" tIns="45720" rIns="91440" bIns="45720" rtlCol="0" anchor="ctr">
            <a:noAutofit/>
          </a:bodyPr>
          <a:lstStyle/>
          <a:p>
            <a:br>
              <a:rPr lang="en-US" sz="4000" dirty="0">
                <a:solidFill>
                  <a:srgbClr val="FFFFFF"/>
                </a:solidFill>
                <a:latin typeface="Calibri Light" panose="020F0302020204030204" pitchFamily="34" charset="0"/>
                <a:cs typeface="Calibri Light" panose="020F0302020204030204" pitchFamily="34" charset="0"/>
              </a:rPr>
            </a:br>
            <a:r>
              <a:rPr lang="en-US" sz="4000" dirty="0">
                <a:solidFill>
                  <a:srgbClr val="FFFFFF"/>
                </a:solidFill>
                <a:latin typeface="Calibri Light" panose="020F0302020204030204" pitchFamily="34" charset="0"/>
                <a:cs typeface="Calibri Light" panose="020F0302020204030204" pitchFamily="34" charset="0"/>
              </a:rPr>
              <a:t>Pretrial Integrity Act</a:t>
            </a:r>
            <a:br>
              <a:rPr lang="en-US" sz="4000" dirty="0">
                <a:solidFill>
                  <a:srgbClr val="FFFFFF"/>
                </a:solidFill>
                <a:latin typeface="Calibri Light" panose="020F0302020204030204" pitchFamily="34" charset="0"/>
                <a:cs typeface="Calibri Light" panose="020F0302020204030204" pitchFamily="34" charset="0"/>
              </a:rPr>
            </a:br>
            <a:r>
              <a:rPr lang="en-US" sz="4000" dirty="0">
                <a:solidFill>
                  <a:srgbClr val="FFFFFF"/>
                </a:solidFill>
                <a:latin typeface="Calibri Light" panose="020F0302020204030204" pitchFamily="34" charset="0"/>
                <a:cs typeface="Calibri Light" panose="020F0302020204030204" pitchFamily="34" charset="0"/>
              </a:rPr>
              <a:t>Potential Constitutional Issues</a:t>
            </a:r>
            <a:br>
              <a:rPr lang="en-US" sz="4000" dirty="0">
                <a:solidFill>
                  <a:srgbClr val="FFFFFF"/>
                </a:solidFill>
                <a:latin typeface="Calibri Light" panose="020F0302020204030204" pitchFamily="34" charset="0"/>
                <a:cs typeface="Calibri Light" panose="020F0302020204030204" pitchFamily="34" charset="0"/>
              </a:rPr>
            </a:br>
            <a:endParaRPr lang="en-US" sz="4000" dirty="0">
              <a:solidFill>
                <a:srgbClr val="FFFFFF"/>
              </a:solidFill>
              <a:latin typeface="Calibri Light" panose="020F030202020403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sp>
        <p:nvSpPr>
          <p:cNvPr id="4" name="Content Placeholder 3">
            <a:extLst>
              <a:ext uri="{FF2B5EF4-FFF2-40B4-BE49-F238E27FC236}">
                <a16:creationId xmlns:a16="http://schemas.microsoft.com/office/drawing/2014/main" id="{B591DCE7-F203-4022-FC17-654316C053D3}"/>
              </a:ext>
            </a:extLst>
          </p:cNvPr>
          <p:cNvSpPr>
            <a:spLocks/>
          </p:cNvSpPr>
          <p:nvPr/>
        </p:nvSpPr>
        <p:spPr>
          <a:xfrm>
            <a:off x="762644" y="2494052"/>
            <a:ext cx="10754685" cy="3754348"/>
          </a:xfrm>
          <a:prstGeom prst="rect">
            <a:avLst/>
          </a:prstGeom>
        </p:spPr>
        <p:txBody>
          <a:bodyPr>
            <a:normAutofit/>
          </a:bodyPr>
          <a:lstStyle/>
          <a:p>
            <a:pPr marL="228600" indent="-228600">
              <a:lnSpc>
                <a:spcPct val="90000"/>
              </a:lnSpc>
              <a:spcBef>
                <a:spcPts val="500"/>
              </a:spcBef>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judge was available to set conditions within the first 48 hours for defendants in custody pursuant to new G.S. 15A-533(h) but did not</a:t>
            </a:r>
          </a:p>
          <a:p>
            <a:pPr marL="228600" indent="-228600">
              <a:lnSpc>
                <a:spcPct val="90000"/>
              </a:lnSpc>
              <a:spcBef>
                <a:spcPts val="500"/>
              </a:spcBef>
              <a:buFont typeface="Arial" panose="020B0604020202020204" pitchFamily="34" charset="0"/>
              <a:buChar char="•"/>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indent="-228600">
              <a:lnSpc>
                <a:spcPct val="90000"/>
              </a:lnSpc>
              <a:spcBef>
                <a:spcPts val="500"/>
              </a:spcBef>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Defendants in custody pursuant to G.S. 15A-533(b) not afforded a timely first appearance</a:t>
            </a:r>
          </a:p>
          <a:p>
            <a:pPr marL="228600" indent="-228600">
              <a:lnSpc>
                <a:spcPct val="90000"/>
              </a:lnSpc>
              <a:spcBef>
                <a:spcPts val="500"/>
              </a:spcBef>
              <a:buFont typeface="Arial" panose="020B0604020202020204" pitchFamily="34" charset="0"/>
              <a:buChar char="•"/>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indent="-228600">
              <a:lnSpc>
                <a:spcPct val="90000"/>
              </a:lnSpc>
              <a:spcBef>
                <a:spcPts val="500"/>
              </a:spcBef>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guidance on use of discretion in determining when to deny release conditions</a:t>
            </a:r>
            <a:endParaRPr kumimoji="0" lang="en-US" sz="4000" b="0" i="0" u="none" strike="noStrike" kern="1200" cap="none" spc="0" normalizeH="0" baseline="0" noProof="0" dirty="0">
              <a:ln>
                <a:noFill/>
              </a:ln>
              <a:solidFill>
                <a:prstClr val="black"/>
              </a:solidFill>
              <a:effectLst/>
              <a:uLnTx/>
              <a:uFillTx/>
              <a:latin typeface="Goudy Old Style"/>
              <a:ea typeface="+mn-ea"/>
              <a:cs typeface="+mn-cs"/>
            </a:endParaRPr>
          </a:p>
          <a:p>
            <a:pPr marL="0" marR="0" lvl="0" indent="0" algn="l" defTabSz="649224" rtl="0" eaLnBrk="1" fontAlgn="auto" latinLnBrk="0" hangingPunct="1">
              <a:lnSpc>
                <a:spcPct val="100000"/>
              </a:lnSpc>
              <a:spcBef>
                <a:spcPts val="0"/>
              </a:spcBef>
              <a:spcAft>
                <a:spcPts val="600"/>
              </a:spcAft>
              <a:buClrTx/>
              <a:buSzTx/>
              <a:buFontTx/>
              <a:buNone/>
              <a:tabLst/>
              <a:defRPr/>
            </a:pPr>
            <a:endParaRPr kumimoji="0" lang="en-US" sz="3700" b="0" i="0" u="none" strike="noStrike" kern="1200" cap="none" spc="0" normalizeH="0" baseline="0" noProof="0" dirty="0">
              <a:ln>
                <a:noFill/>
              </a:ln>
              <a:solidFill>
                <a:prstClr val="black"/>
              </a:solidFill>
              <a:effectLst/>
              <a:uLnTx/>
              <a:uFillTx/>
              <a:latin typeface="Goudy Old Style"/>
              <a:ea typeface="+mn-ea"/>
              <a:cs typeface="+mn-cs"/>
            </a:endParaRPr>
          </a:p>
        </p:txBody>
      </p:sp>
    </p:spTree>
    <p:extLst>
      <p:ext uri="{BB962C8B-B14F-4D97-AF65-F5344CB8AC3E}">
        <p14:creationId xmlns:p14="http://schemas.microsoft.com/office/powerpoint/2010/main" val="3946616749"/>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8E8E5-B16B-0D67-757B-B3B5FAED4095}"/>
              </a:ext>
            </a:extLst>
          </p:cNvPr>
          <p:cNvSpPr>
            <a:spLocks noGrp="1"/>
          </p:cNvSpPr>
          <p:nvPr>
            <p:ph type="title"/>
          </p:nvPr>
        </p:nvSpPr>
        <p:spPr>
          <a:xfrm>
            <a:off x="344649" y="180501"/>
            <a:ext cx="4965528" cy="1956841"/>
          </a:xfrm>
        </p:spPr>
        <p:txBody>
          <a:bodyPr anchor="b">
            <a:normAutofit/>
          </a:bodyPr>
          <a:lstStyle/>
          <a:p>
            <a:r>
              <a:rPr lang="en-US" sz="5400" i="1" dirty="0">
                <a:latin typeface="Calibri Light" panose="020F0302020204030204" pitchFamily="34" charset="0"/>
                <a:cs typeface="Calibri Light" panose="020F0302020204030204" pitchFamily="34" charset="0"/>
              </a:rPr>
              <a:t>State v. Massey, p. 30</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70DE5D5F-AB9A-210E-304F-F2E9AE9DDCD2}"/>
              </a:ext>
            </a:extLst>
          </p:cNvPr>
          <p:cNvSpPr>
            <a:spLocks noGrp="1"/>
          </p:cNvSpPr>
          <p:nvPr>
            <p:ph idx="1"/>
          </p:nvPr>
        </p:nvSpPr>
        <p:spPr>
          <a:xfrm>
            <a:off x="335280" y="2872898"/>
            <a:ext cx="4856480" cy="3639661"/>
          </a:xfrm>
        </p:spPr>
        <p:txBody>
          <a:bodyPr>
            <a:normAutofit/>
          </a:bodyPr>
          <a:lstStyle/>
          <a:p>
            <a:r>
              <a:rPr lang="en-US" sz="2200" dirty="0"/>
              <a:t>Sufficient evidence presented for jury to determine substance was MJ</a:t>
            </a:r>
          </a:p>
          <a:p>
            <a:endParaRPr lang="en-US" sz="2200" dirty="0"/>
          </a:p>
          <a:p>
            <a:r>
              <a:rPr lang="en-US" sz="2200" dirty="0"/>
              <a:t>Insufficient evidence that house was used by others to consume drugs; maintaining a dwelling conviction vacated</a:t>
            </a:r>
          </a:p>
          <a:p>
            <a:endParaRPr lang="en-US" sz="2200" dirty="0"/>
          </a:p>
          <a:p>
            <a:r>
              <a:rPr lang="en-US" sz="2200" dirty="0"/>
              <a:t>D. cannot resort to his own house for maintaining</a:t>
            </a:r>
          </a:p>
        </p:txBody>
      </p:sp>
      <p:pic>
        <p:nvPicPr>
          <p:cNvPr id="9" name="Content Placeholder 8" descr="A syringe and a bag of powder&#10;&#10;Description automatically generated with low confidence">
            <a:extLst>
              <a:ext uri="{FF2B5EF4-FFF2-40B4-BE49-F238E27FC236}">
                <a16:creationId xmlns:a16="http://schemas.microsoft.com/office/drawing/2014/main" id="{788B9E28-9674-EF06-4787-39034067C611}"/>
              </a:ext>
            </a:extLst>
          </p:cNvPr>
          <p:cNvPicPr>
            <a:picLocks noChangeAspect="1"/>
          </p:cNvPicPr>
          <p:nvPr/>
        </p:nvPicPr>
        <p:blipFill rotWithShape="1">
          <a:blip r:embed="rId2">
            <a:extLst>
              <a:ext uri="{28A0092B-C50C-407E-A947-70E740481C1C}">
                <a14:useLocalDpi xmlns:a14="http://schemas.microsoft.com/office/drawing/2010/main" val="0"/>
              </a:ext>
            </a:extLst>
          </a:blip>
          <a:srcRect l="17534" r="2604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9453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6BD667-6A02-5BA4-2C10-0E8A1FBB6337}"/>
              </a:ext>
            </a:extLst>
          </p:cNvPr>
          <p:cNvSpPr>
            <a:spLocks noGrp="1"/>
          </p:cNvSpPr>
          <p:nvPr>
            <p:ph type="title"/>
          </p:nvPr>
        </p:nvSpPr>
        <p:spPr>
          <a:xfrm>
            <a:off x="913795" y="609600"/>
            <a:ext cx="10353762" cy="1257300"/>
          </a:xfrm>
        </p:spPr>
        <p:txBody>
          <a:bodyPr>
            <a:normAutofit/>
          </a:bodyPr>
          <a:lstStyle/>
          <a:p>
            <a:r>
              <a:rPr lang="en-US" sz="4000" dirty="0">
                <a:solidFill>
                  <a:srgbClr val="FFFFFF"/>
                </a:solidFill>
                <a:latin typeface="Calibri Light" panose="020F0302020204030204" pitchFamily="34" charset="0"/>
                <a:cs typeface="Calibri Light" panose="020F0302020204030204" pitchFamily="34" charset="0"/>
              </a:rPr>
              <a:t>Interrogation of Youth Ages 16 and 17</a:t>
            </a:r>
            <a:br>
              <a:rPr lang="en-US" sz="4000" dirty="0">
                <a:solidFill>
                  <a:srgbClr val="FFFFFF"/>
                </a:solidFill>
                <a:latin typeface="Calibri Light" panose="020F0302020204030204" pitchFamily="34" charset="0"/>
                <a:cs typeface="Calibri Light" panose="020F0302020204030204" pitchFamily="34" charset="0"/>
              </a:rPr>
            </a:br>
            <a:r>
              <a:rPr lang="en-US" sz="4000" dirty="0">
                <a:solidFill>
                  <a:srgbClr val="FFFFFF"/>
                </a:solidFill>
                <a:latin typeface="Calibri Light" panose="020F0302020204030204" pitchFamily="34" charset="0"/>
                <a:cs typeface="Calibri Light" panose="020F0302020204030204" pitchFamily="34" charset="0"/>
              </a:rPr>
              <a:t>Part III of S.L. 2023-114 </a:t>
            </a:r>
          </a:p>
        </p:txBody>
      </p:sp>
      <p:pic>
        <p:nvPicPr>
          <p:cNvPr id="14" name="Picture 13">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C9A8F354-C4BE-6966-CFBB-66A8402553C1}"/>
              </a:ext>
            </a:extLst>
          </p:cNvPr>
          <p:cNvGraphicFramePr>
            <a:graphicFrameLocks/>
          </p:cNvGraphicFramePr>
          <p:nvPr>
            <p:extLst>
              <p:ext uri="{D42A27DB-BD31-4B8C-83A1-F6EECF244321}">
                <p14:modId xmlns:p14="http://schemas.microsoft.com/office/powerpoint/2010/main" val="3813107549"/>
              </p:ext>
            </p:extLst>
          </p:nvPr>
        </p:nvGraphicFramePr>
        <p:xfrm>
          <a:off x="329955" y="2275026"/>
          <a:ext cx="11521440" cy="3858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6D4E9A3-0F61-FCFD-39EE-770942C25494}"/>
              </a:ext>
            </a:extLst>
          </p:cNvPr>
          <p:cNvSpPr txBox="1"/>
          <p:nvPr/>
        </p:nvSpPr>
        <p:spPr>
          <a:xfrm>
            <a:off x="8994626" y="5903087"/>
            <a:ext cx="3024409" cy="461665"/>
          </a:xfrm>
          <a:prstGeom prst="rect">
            <a:avLst/>
          </a:prstGeom>
          <a:noFill/>
        </p:spPr>
        <p:txBody>
          <a:bodyPr wrap="square" rtlCol="0">
            <a:spAutoFit/>
          </a:bodyPr>
          <a:lstStyle/>
          <a:p>
            <a:pPr defTabSz="676656">
              <a:spcAft>
                <a:spcPts val="600"/>
              </a:spcAft>
            </a:pPr>
            <a:r>
              <a:rPr lang="en-US" sz="2400" kern="1200" dirty="0">
                <a:solidFill>
                  <a:schemeClr val="tx1"/>
                </a:solidFill>
                <a:latin typeface="Calibri" panose="020F0502020204030204" pitchFamily="34" charset="0"/>
                <a:cs typeface="Calibri" panose="020F0502020204030204" pitchFamily="34" charset="0"/>
              </a:rPr>
              <a:t>G.S. 7B-2101(a1), (a2)</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912908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A87C5-C4E0-CAF7-F461-F21BB7890A45}"/>
              </a:ext>
            </a:extLst>
          </p:cNvPr>
          <p:cNvSpPr>
            <a:spLocks noGrp="1"/>
          </p:cNvSpPr>
          <p:nvPr>
            <p:ph type="title"/>
          </p:nvPr>
        </p:nvSpPr>
        <p:spPr>
          <a:xfrm>
            <a:off x="919119" y="324975"/>
            <a:ext cx="10353762" cy="1261871"/>
          </a:xfrm>
        </p:spPr>
        <p:txBody>
          <a:bodyPr>
            <a:normAutofit/>
          </a:bodyPr>
          <a:lstStyle/>
          <a:p>
            <a:r>
              <a:rPr lang="en-US" sz="4400" dirty="0">
                <a:solidFill>
                  <a:schemeClr val="bg1"/>
                </a:solidFill>
                <a:latin typeface="Calibri Light" panose="020F0302020204030204" pitchFamily="34" charset="0"/>
                <a:cs typeface="Calibri Light" panose="020F0302020204030204" pitchFamily="34" charset="0"/>
              </a:rPr>
              <a:t>Drugs Law Changes</a:t>
            </a:r>
          </a:p>
        </p:txBody>
      </p:sp>
      <p:sp>
        <p:nvSpPr>
          <p:cNvPr id="3" name="Content Placeholder 2">
            <a:extLst>
              <a:ext uri="{FF2B5EF4-FFF2-40B4-BE49-F238E27FC236}">
                <a16:creationId xmlns:a16="http://schemas.microsoft.com/office/drawing/2014/main" id="{6235C175-FDB0-FA6D-AF81-C635839ADF27}"/>
              </a:ext>
            </a:extLst>
          </p:cNvPr>
          <p:cNvSpPr>
            <a:spLocks noGrp="1"/>
          </p:cNvSpPr>
          <p:nvPr>
            <p:ph sz="half" idx="1"/>
          </p:nvPr>
        </p:nvSpPr>
        <p:spPr>
          <a:xfrm>
            <a:off x="732083" y="2076450"/>
            <a:ext cx="4504622" cy="4171949"/>
          </a:xfrm>
        </p:spPr>
        <p:txBody>
          <a:bodyPr>
            <a:normAutofit fontScale="92500" lnSpcReduction="20000"/>
          </a:bodyPr>
          <a:lstStyle/>
          <a:p>
            <a:endParaRPr lang="en-US" dirty="0"/>
          </a:p>
          <a:p>
            <a:r>
              <a:rPr lang="en-US" sz="3100" dirty="0">
                <a:solidFill>
                  <a:schemeClr val="bg1"/>
                </a:solidFill>
                <a:latin typeface="Calibri" panose="020F0502020204030204" pitchFamily="34" charset="0"/>
                <a:cs typeface="Calibri" panose="020F0502020204030204" pitchFamily="34" charset="0"/>
              </a:rPr>
              <a:t>Good Samaritan Law now applies to less than a gram of </a:t>
            </a:r>
            <a:r>
              <a:rPr lang="en-US" sz="3100" u="sng" dirty="0">
                <a:solidFill>
                  <a:schemeClr val="bg1"/>
                </a:solidFill>
                <a:latin typeface="Calibri" panose="020F0502020204030204" pitchFamily="34" charset="0"/>
                <a:cs typeface="Calibri" panose="020F0502020204030204" pitchFamily="34" charset="0"/>
              </a:rPr>
              <a:t>all</a:t>
            </a:r>
            <a:r>
              <a:rPr lang="en-US" sz="3100" dirty="0">
                <a:solidFill>
                  <a:schemeClr val="bg1"/>
                </a:solidFill>
                <a:latin typeface="Calibri" panose="020F0502020204030204" pitchFamily="34" charset="0"/>
                <a:cs typeface="Calibri" panose="020F0502020204030204" pitchFamily="34" charset="0"/>
              </a:rPr>
              <a:t> controlled substances</a:t>
            </a:r>
          </a:p>
          <a:p>
            <a:pPr marL="36900" indent="0">
              <a:buNone/>
            </a:pPr>
            <a:endParaRPr lang="en-US" sz="3100" dirty="0">
              <a:solidFill>
                <a:schemeClr val="bg1"/>
              </a:solidFill>
              <a:latin typeface="Calibri" panose="020F0502020204030204" pitchFamily="34" charset="0"/>
              <a:cs typeface="Calibri" panose="020F0502020204030204" pitchFamily="34" charset="0"/>
            </a:endParaRPr>
          </a:p>
          <a:p>
            <a:r>
              <a:rPr lang="en-US" sz="3100" dirty="0">
                <a:solidFill>
                  <a:schemeClr val="bg1"/>
                </a:solidFill>
                <a:latin typeface="Calibri" panose="020F0502020204030204" pitchFamily="34" charset="0"/>
                <a:cs typeface="Calibri" panose="020F0502020204030204" pitchFamily="34" charset="0"/>
              </a:rPr>
              <a:t>Death by Distribution amendments</a:t>
            </a:r>
          </a:p>
        </p:txBody>
      </p:sp>
      <p:sp>
        <p:nvSpPr>
          <p:cNvPr id="4" name="Content Placeholder 3">
            <a:extLst>
              <a:ext uri="{FF2B5EF4-FFF2-40B4-BE49-F238E27FC236}">
                <a16:creationId xmlns:a16="http://schemas.microsoft.com/office/drawing/2014/main" id="{F18CC57F-0DF7-72E2-3B18-8124D96B0C8A}"/>
              </a:ext>
            </a:extLst>
          </p:cNvPr>
          <p:cNvSpPr>
            <a:spLocks noGrp="1"/>
          </p:cNvSpPr>
          <p:nvPr>
            <p:ph sz="half" idx="2"/>
          </p:nvPr>
        </p:nvSpPr>
        <p:spPr>
          <a:xfrm>
            <a:off x="5890661" y="2076450"/>
            <a:ext cx="5848951" cy="4171949"/>
          </a:xfrm>
        </p:spPr>
        <p:txBody>
          <a:bodyPr>
            <a:normAutofit fontScale="92500" lnSpcReduction="20000"/>
          </a:bodyPr>
          <a:lstStyle/>
          <a:p>
            <a:endParaRPr lang="en-US" dirty="0"/>
          </a:p>
          <a:p>
            <a:r>
              <a:rPr lang="en-US" sz="3100" dirty="0">
                <a:solidFill>
                  <a:schemeClr val="bg1"/>
                </a:solidFill>
                <a:latin typeface="Calibri" panose="020F0502020204030204" pitchFamily="34" charset="0"/>
                <a:cs typeface="Calibri" panose="020F0502020204030204" pitchFamily="34" charset="0"/>
              </a:rPr>
              <a:t>Trafficking fines for heroin, fentanyl, or carfentanil have increased substantially</a:t>
            </a:r>
          </a:p>
          <a:p>
            <a:r>
              <a:rPr lang="en-US" sz="3100" dirty="0">
                <a:solidFill>
                  <a:schemeClr val="bg1"/>
                </a:solidFill>
                <a:latin typeface="Calibri" panose="020F0502020204030204" pitchFamily="34" charset="0"/>
                <a:cs typeface="Calibri" panose="020F0502020204030204" pitchFamily="34" charset="0"/>
              </a:rPr>
              <a:t>$50k             $500k (Level 1) (4-14g.)</a:t>
            </a:r>
          </a:p>
          <a:p>
            <a:r>
              <a:rPr lang="en-US" sz="3100" dirty="0">
                <a:solidFill>
                  <a:schemeClr val="bg1"/>
                </a:solidFill>
                <a:latin typeface="Calibri" panose="020F0502020204030204" pitchFamily="34" charset="0"/>
                <a:cs typeface="Calibri" panose="020F0502020204030204" pitchFamily="34" charset="0"/>
              </a:rPr>
              <a:t>$100k           $750k (Level 2) (14-28g.)</a:t>
            </a:r>
          </a:p>
          <a:p>
            <a:r>
              <a:rPr lang="en-US" sz="3100" dirty="0">
                <a:solidFill>
                  <a:schemeClr val="bg1"/>
                </a:solidFill>
                <a:latin typeface="Calibri" panose="020F0502020204030204" pitchFamily="34" charset="0"/>
                <a:cs typeface="Calibri" panose="020F0502020204030204" pitchFamily="34" charset="0"/>
              </a:rPr>
              <a:t>$500k           $1 mil. (Level 3) (&gt;28g.)</a:t>
            </a:r>
          </a:p>
          <a:p>
            <a:endParaRPr lang="en-US" dirty="0"/>
          </a:p>
        </p:txBody>
      </p:sp>
      <p:sp>
        <p:nvSpPr>
          <p:cNvPr id="5" name="Arrow: Right 4">
            <a:extLst>
              <a:ext uri="{FF2B5EF4-FFF2-40B4-BE49-F238E27FC236}">
                <a16:creationId xmlns:a16="http://schemas.microsoft.com/office/drawing/2014/main" id="{BB0AFC12-3A75-AA9F-0764-45ADCFBC0432}"/>
              </a:ext>
            </a:extLst>
          </p:cNvPr>
          <p:cNvSpPr/>
          <p:nvPr/>
        </p:nvSpPr>
        <p:spPr>
          <a:xfrm>
            <a:off x="7381454" y="3992479"/>
            <a:ext cx="576072" cy="23774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9A3B1F2-6993-C7AC-4BA2-D264B18AA6BE}"/>
              </a:ext>
            </a:extLst>
          </p:cNvPr>
          <p:cNvSpPr/>
          <p:nvPr/>
        </p:nvSpPr>
        <p:spPr>
          <a:xfrm>
            <a:off x="7381454" y="4600955"/>
            <a:ext cx="576072" cy="23774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6A92718-9BDD-054E-9DA0-DACD747011D0}"/>
              </a:ext>
            </a:extLst>
          </p:cNvPr>
          <p:cNvSpPr/>
          <p:nvPr/>
        </p:nvSpPr>
        <p:spPr>
          <a:xfrm>
            <a:off x="7381454" y="5521051"/>
            <a:ext cx="576072" cy="23774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21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47135-F4D0-0973-B236-B8F2731B808D}"/>
              </a:ext>
            </a:extLst>
          </p:cNvPr>
          <p:cNvSpPr>
            <a:spLocks noGrp="1"/>
          </p:cNvSpPr>
          <p:nvPr>
            <p:ph type="title"/>
          </p:nvPr>
        </p:nvSpPr>
        <p:spPr>
          <a:xfrm>
            <a:off x="5297762" y="329184"/>
            <a:ext cx="6251110" cy="1783080"/>
          </a:xfrm>
        </p:spPr>
        <p:txBody>
          <a:bodyPr anchor="b">
            <a:normAutofit/>
          </a:bodyPr>
          <a:lstStyle/>
          <a:p>
            <a:r>
              <a:rPr lang="en-US" sz="3800" dirty="0"/>
              <a:t>New offense of second-degree trespass (S.L. 2023-85)</a:t>
            </a:r>
          </a:p>
        </p:txBody>
      </p:sp>
      <p:pic>
        <p:nvPicPr>
          <p:cNvPr id="4" name="Picture 3" descr="A street at night with a street light&#10;&#10;Description automatically generated">
            <a:extLst>
              <a:ext uri="{FF2B5EF4-FFF2-40B4-BE49-F238E27FC236}">
                <a16:creationId xmlns:a16="http://schemas.microsoft.com/office/drawing/2014/main" id="{5291616C-4A09-A4E8-F2B7-F6A1027892EF}"/>
              </a:ext>
            </a:extLst>
          </p:cNvPr>
          <p:cNvPicPr>
            <a:picLocks noChangeAspect="1"/>
          </p:cNvPicPr>
          <p:nvPr/>
        </p:nvPicPr>
        <p:blipFill rotWithShape="1">
          <a:blip r:embed="rId3"/>
          <a:srcRect r="-1" b="17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80E709-3333-B2B2-E977-68EC6C9DFCE2}"/>
              </a:ext>
            </a:extLst>
          </p:cNvPr>
          <p:cNvSpPr>
            <a:spLocks noGrp="1"/>
          </p:cNvSpPr>
          <p:nvPr>
            <p:ph idx="1"/>
          </p:nvPr>
        </p:nvSpPr>
        <p:spPr>
          <a:xfrm>
            <a:off x="4924540" y="2706624"/>
            <a:ext cx="7050795" cy="3822192"/>
          </a:xfrm>
        </p:spPr>
        <p:txBody>
          <a:bodyPr>
            <a:normAutofit fontScale="92500" lnSpcReduction="20000"/>
          </a:bodyPr>
          <a:lstStyle/>
          <a:p>
            <a:r>
              <a:rPr lang="en-US" sz="2400" dirty="0"/>
              <a:t>New Class 2 misdemeanor under 14-159.13(c), eff. 12/ 1/23</a:t>
            </a:r>
          </a:p>
          <a:p>
            <a:r>
              <a:rPr lang="en-US" sz="2400" dirty="0"/>
              <a:t>Currently, person must enter or remain without authorization:</a:t>
            </a:r>
          </a:p>
          <a:p>
            <a:pPr lvl="1"/>
            <a:r>
              <a:rPr lang="en-US" dirty="0"/>
              <a:t>on another’s premises after notice not to enter or remain, or</a:t>
            </a:r>
          </a:p>
          <a:p>
            <a:pPr lvl="1"/>
            <a:r>
              <a:rPr lang="en-US" dirty="0"/>
              <a:t>on posted property</a:t>
            </a:r>
          </a:p>
          <a:p>
            <a:r>
              <a:rPr lang="en-US" sz="2400" dirty="0"/>
              <a:t>A person commits the new offense if they:</a:t>
            </a:r>
          </a:p>
          <a:p>
            <a:pPr lvl="1"/>
            <a:r>
              <a:rPr lang="en-US" dirty="0"/>
              <a:t>enter or remain</a:t>
            </a:r>
          </a:p>
          <a:p>
            <a:pPr lvl="1"/>
            <a:r>
              <a:rPr lang="en-US" dirty="0"/>
              <a:t>without authorization</a:t>
            </a:r>
          </a:p>
          <a:p>
            <a:pPr lvl="1"/>
            <a:r>
              <a:rPr lang="en-US" dirty="0"/>
              <a:t>on the curtilage of a dwelling of another</a:t>
            </a:r>
          </a:p>
          <a:p>
            <a:pPr lvl="1"/>
            <a:r>
              <a:rPr lang="en-US" dirty="0"/>
              <a:t>between the hours of midnight and 6 am</a:t>
            </a:r>
          </a:p>
          <a:p>
            <a:pPr lvl="1"/>
            <a:endParaRPr lang="en-US" sz="1700" dirty="0"/>
          </a:p>
        </p:txBody>
      </p:sp>
    </p:spTree>
    <p:extLst>
      <p:ext uri="{BB962C8B-B14F-4D97-AF65-F5344CB8AC3E}">
        <p14:creationId xmlns:p14="http://schemas.microsoft.com/office/powerpoint/2010/main" val="142125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iles on shelves">
            <a:extLst>
              <a:ext uri="{FF2B5EF4-FFF2-40B4-BE49-F238E27FC236}">
                <a16:creationId xmlns:a16="http://schemas.microsoft.com/office/drawing/2014/main" id="{2935BA1D-3DA9-E97C-CA15-1E1449BB50E7}"/>
              </a:ext>
            </a:extLst>
          </p:cNvPr>
          <p:cNvPicPr>
            <a:picLocks noChangeAspect="1"/>
          </p:cNvPicPr>
          <p:nvPr/>
        </p:nvPicPr>
        <p:blipFill rotWithShape="1">
          <a:blip r:embed="rId3"/>
          <a:srcRect l="8475" r="21575" b="-2"/>
          <a:stretch/>
        </p:blipFill>
        <p:spPr>
          <a:xfrm>
            <a:off x="6781799" y="1714500"/>
            <a:ext cx="5410201" cy="5143500"/>
          </a:xfrm>
          <a:prstGeom prst="rect">
            <a:avLst/>
          </a:prstGeom>
        </p:spPr>
      </p:pic>
      <p:sp useBgFill="1">
        <p:nvSpPr>
          <p:cNvPr id="13" name="Rectangle 12">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5736C-BDBA-0729-9CD3-906E59FD3FD5}"/>
              </a:ext>
            </a:extLst>
          </p:cNvPr>
          <p:cNvSpPr>
            <a:spLocks noGrp="1"/>
          </p:cNvSpPr>
          <p:nvPr>
            <p:ph type="title"/>
          </p:nvPr>
        </p:nvSpPr>
        <p:spPr>
          <a:xfrm>
            <a:off x="761801" y="250409"/>
            <a:ext cx="10222952" cy="1228299"/>
          </a:xfrm>
        </p:spPr>
        <p:txBody>
          <a:bodyPr>
            <a:normAutofit/>
          </a:bodyPr>
          <a:lstStyle/>
          <a:p>
            <a:r>
              <a:rPr lang="en-US" sz="4000" dirty="0"/>
              <a:t>Expunction of felony B &amp; E (S.L. 2023-103)</a:t>
            </a:r>
          </a:p>
        </p:txBody>
      </p:sp>
      <p:sp>
        <p:nvSpPr>
          <p:cNvPr id="3" name="Content Placeholder 2">
            <a:extLst>
              <a:ext uri="{FF2B5EF4-FFF2-40B4-BE49-F238E27FC236}">
                <a16:creationId xmlns:a16="http://schemas.microsoft.com/office/drawing/2014/main" id="{CA2981CA-0FA9-A58F-4C5B-D0825B780BFD}"/>
              </a:ext>
            </a:extLst>
          </p:cNvPr>
          <p:cNvSpPr>
            <a:spLocks noGrp="1"/>
          </p:cNvSpPr>
          <p:nvPr>
            <p:ph idx="1"/>
          </p:nvPr>
        </p:nvSpPr>
        <p:spPr>
          <a:xfrm>
            <a:off x="506776" y="1729117"/>
            <a:ext cx="6037243" cy="4569543"/>
          </a:xfrm>
        </p:spPr>
        <p:txBody>
          <a:bodyPr anchor="ctr">
            <a:normAutofit/>
          </a:bodyPr>
          <a:lstStyle/>
          <a:p>
            <a:r>
              <a:rPr lang="en-US" sz="2400" dirty="0"/>
              <a:t>15A-145.5 allows expunction of H and I felony convictions unless excluded as a violent offense</a:t>
            </a:r>
          </a:p>
          <a:p>
            <a:pPr lvl="1"/>
            <a:r>
              <a:rPr lang="en-US" dirty="0"/>
              <a:t>Felony B &amp; E in violation of 14-54(a) has been designated as a violent offense</a:t>
            </a:r>
          </a:p>
          <a:p>
            <a:r>
              <a:rPr lang="en-US" sz="2400" dirty="0"/>
              <a:t>Effective for </a:t>
            </a:r>
            <a:r>
              <a:rPr lang="en-US" sz="2400" u="sng" dirty="0"/>
              <a:t>petitions</a:t>
            </a:r>
            <a:r>
              <a:rPr lang="en-US" sz="2400" dirty="0"/>
              <a:t> filed on or after Dec. 1, 2023, felony B &amp; E is no longer excluded</a:t>
            </a:r>
          </a:p>
          <a:p>
            <a:pPr lvl="1"/>
            <a:r>
              <a:rPr lang="en-US" dirty="0"/>
              <a:t>Waiting period is 15 years (instead of the usual 10 years)</a:t>
            </a:r>
          </a:p>
          <a:p>
            <a:pPr lvl="1"/>
            <a:r>
              <a:rPr lang="en-US" dirty="0"/>
              <a:t>For multiple felony convictions, waiting period is 20 years as in other cases</a:t>
            </a:r>
          </a:p>
        </p:txBody>
      </p:sp>
    </p:spTree>
    <p:extLst>
      <p:ext uri="{BB962C8B-B14F-4D97-AF65-F5344CB8AC3E}">
        <p14:creationId xmlns:p14="http://schemas.microsoft.com/office/powerpoint/2010/main" val="218983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41CF-067B-69C3-A297-6DA06F6B995C}"/>
              </a:ext>
            </a:extLst>
          </p:cNvPr>
          <p:cNvSpPr>
            <a:spLocks noGrp="1"/>
          </p:cNvSpPr>
          <p:nvPr>
            <p:ph type="title"/>
          </p:nvPr>
        </p:nvSpPr>
        <p:spPr/>
        <p:txBody>
          <a:bodyPr/>
          <a:lstStyle/>
          <a:p>
            <a:endParaRPr lang="en-US" dirty="0"/>
          </a:p>
        </p:txBody>
      </p:sp>
      <p:pic>
        <p:nvPicPr>
          <p:cNvPr id="4" name="Content Placeholder 3" descr="A screenshot of a computer&#10;&#10;Description automatically generated">
            <a:extLst>
              <a:ext uri="{FF2B5EF4-FFF2-40B4-BE49-F238E27FC236}">
                <a16:creationId xmlns:a16="http://schemas.microsoft.com/office/drawing/2014/main" id="{1AD3F04F-C233-D817-E548-9A559075A0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6159" y="4122421"/>
            <a:ext cx="7909029" cy="1737360"/>
          </a:xfrm>
          <a:prstGeom prst="rect">
            <a:avLst/>
          </a:prstGeom>
        </p:spPr>
      </p:pic>
      <p:pic>
        <p:nvPicPr>
          <p:cNvPr id="5" name="Picture 4" descr="A close-up of a blue and white box&#10;&#10;Description automatically generated">
            <a:extLst>
              <a:ext uri="{FF2B5EF4-FFF2-40B4-BE49-F238E27FC236}">
                <a16:creationId xmlns:a16="http://schemas.microsoft.com/office/drawing/2014/main" id="{F6F955D0-606C-47EB-7F87-BD98DE480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2327" y="868680"/>
            <a:ext cx="7836691" cy="2560320"/>
          </a:xfrm>
          <a:prstGeom prst="rect">
            <a:avLst/>
          </a:prstGeom>
        </p:spPr>
      </p:pic>
    </p:spTree>
    <p:extLst>
      <p:ext uri="{BB962C8B-B14F-4D97-AF65-F5344CB8AC3E}">
        <p14:creationId xmlns:p14="http://schemas.microsoft.com/office/powerpoint/2010/main" val="34391353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Quadratic collection</Template>
  <TotalTime>35587</TotalTime>
  <Words>5111</Words>
  <Application>Microsoft Office PowerPoint</Application>
  <PresentationFormat>Widescreen</PresentationFormat>
  <Paragraphs>433</Paragraphs>
  <Slides>40</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Arial</vt:lpstr>
      <vt:lpstr>Calibri</vt:lpstr>
      <vt:lpstr>Calibri Light</vt:lpstr>
      <vt:lpstr>Goudy Old Style</vt:lpstr>
      <vt:lpstr>Helvetica Neue</vt:lpstr>
      <vt:lpstr>Verdana</vt:lpstr>
      <vt:lpstr>Wingdings 2</vt:lpstr>
      <vt:lpstr>SlateVTI</vt:lpstr>
      <vt:lpstr>1_Office Theme</vt:lpstr>
      <vt:lpstr>Office Theme</vt:lpstr>
      <vt:lpstr>Winter Criminal Law Webinar Dec. 8, 2023</vt:lpstr>
      <vt:lpstr>Pretrial Integrity Act  Conditions of Release Become Discretionary Oct. 1, 2023, for:</vt:lpstr>
      <vt:lpstr> Pretrial Integrity Act  </vt:lpstr>
      <vt:lpstr> Pretrial Integrity Act Potential Constitutional Issues </vt:lpstr>
      <vt:lpstr>Interrogation of Youth Ages 16 and 17 Part III of S.L. 2023-114 </vt:lpstr>
      <vt:lpstr>Drugs Law Changes</vt:lpstr>
      <vt:lpstr>New offense of second-degree trespass (S.L. 2023-85)</vt:lpstr>
      <vt:lpstr>Expunction of felony B &amp; E (S.L. 2023-103)</vt:lpstr>
      <vt:lpstr>PowerPoint Presentation</vt:lpstr>
      <vt:lpstr>State v. Lebedev, p. 34</vt:lpstr>
      <vt:lpstr>15A-146(a1)</vt:lpstr>
      <vt:lpstr>PowerPoint Presentation</vt:lpstr>
      <vt:lpstr>State v. Wright,  p. 1</vt:lpstr>
      <vt:lpstr>State v. Wright, p. 1</vt:lpstr>
      <vt:lpstr>State v. Wright, p. 1</vt:lpstr>
      <vt:lpstr>State v. Julius, p. 4</vt:lpstr>
      <vt:lpstr>State v. Julius, p. 4</vt:lpstr>
      <vt:lpstr>CRIMINAL PROCEDURE</vt:lpstr>
      <vt:lpstr>Budget changes </vt:lpstr>
      <vt:lpstr>Pleading Sexual Battery In the Matter of J.U., p. 10</vt:lpstr>
      <vt:lpstr>Indictments Update</vt:lpstr>
      <vt:lpstr>PJCs after State v. McDonald (p. 28)</vt:lpstr>
      <vt:lpstr>Holding</vt:lpstr>
      <vt:lpstr>Test</vt:lpstr>
      <vt:lpstr>Questions</vt:lpstr>
      <vt:lpstr>  Crimes    </vt:lpstr>
      <vt:lpstr>State v. Calderon, p. 25</vt:lpstr>
      <vt:lpstr>State v. Calderon, p. 25</vt:lpstr>
      <vt:lpstr>State v. Sharpe, p. 21</vt:lpstr>
      <vt:lpstr>Self-Defense in Home (G.S. 14-51.2)</vt:lpstr>
      <vt:lpstr>PowerPoint Presentation</vt:lpstr>
      <vt:lpstr>State v. Robertson, p. 29</vt:lpstr>
      <vt:lpstr>State v. Pickens, p. 30 </vt:lpstr>
      <vt:lpstr>Thanks for Tuning In! </vt:lpstr>
      <vt:lpstr> </vt:lpstr>
      <vt:lpstr>SBM  Changes</vt:lpstr>
      <vt:lpstr>PowerPoint Presentation</vt:lpstr>
      <vt:lpstr>Calendaring Authority and Procedure</vt:lpstr>
      <vt:lpstr>  Diaz-Tomas, p. 15-16</vt:lpstr>
      <vt:lpstr>State v. Massey, p. 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Law Case and Legislative Update</dc:title>
  <dc:creator>Dixon, Phil</dc:creator>
  <cp:lastModifiedBy>Dixon, Phil</cp:lastModifiedBy>
  <cp:revision>10</cp:revision>
  <dcterms:created xsi:type="dcterms:W3CDTF">2023-08-01T17:29:18Z</dcterms:created>
  <dcterms:modified xsi:type="dcterms:W3CDTF">2023-12-06T21:44:33Z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