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20"/>
  </p:handout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67" r:id="rId14"/>
    <p:sldId id="270" r:id="rId15"/>
    <p:sldId id="271" r:id="rId16"/>
    <p:sldId id="272" r:id="rId17"/>
    <p:sldId id="273" r:id="rId18"/>
    <p:sldId id="274"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39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CBC57F0-7C3F-4A1F-BEA2-86C041E1FF64}" type="datetimeFigureOut">
              <a:rPr lang="en-US" smtClean="0"/>
              <a:pPr/>
              <a:t>8/21/2009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52F6BB5-74D3-4B54-BEE6-643B9011213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B3225E5-439A-44EE-B41E-D9DF23E99F87}" type="datetimeFigureOut">
              <a:rPr lang="en-US" smtClean="0"/>
              <a:pPr/>
              <a:t>8/21/2009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ED97C-D1F9-4151-B89A-A213EF33DC58}"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3225E5-439A-44EE-B41E-D9DF23E99F87}" type="datetimeFigureOut">
              <a:rPr lang="en-US" smtClean="0"/>
              <a:pPr/>
              <a:t>8/21/2009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3225E5-439A-44EE-B41E-D9DF23E99F87}" type="datetimeFigureOut">
              <a:rPr lang="en-US" smtClean="0"/>
              <a:pPr/>
              <a:t>8/21/2009</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3225E5-439A-44EE-B41E-D9DF23E99F87}" type="datetimeFigureOut">
              <a:rPr lang="en-US" smtClean="0"/>
              <a:pPr/>
              <a:t>8/21/2009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B3225E5-439A-44EE-B41E-D9DF23E99F87}" type="datetimeFigureOut">
              <a:rPr lang="en-US" smtClean="0"/>
              <a:pPr/>
              <a:t>8/21/2009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ED97C-D1F9-4151-B89A-A213EF33DC5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B3225E5-439A-44EE-B41E-D9DF23E99F87}" type="datetimeFigureOut">
              <a:rPr lang="en-US" smtClean="0"/>
              <a:pPr/>
              <a:t>8/21/2009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B3225E5-439A-44EE-B41E-D9DF23E99F87}" type="datetimeFigureOut">
              <a:rPr lang="en-US" smtClean="0"/>
              <a:pPr/>
              <a:t>8/21/2009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3225E5-439A-44EE-B41E-D9DF23E99F87}" type="datetimeFigureOut">
              <a:rPr lang="en-US" smtClean="0"/>
              <a:pPr/>
              <a:t>8/21/2009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3225E5-439A-44EE-B41E-D9DF23E99F87}" type="datetimeFigureOut">
              <a:rPr lang="en-US" smtClean="0"/>
              <a:pPr/>
              <a:t>8/21/2009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CED97C-D1F9-4151-B89A-A213EF33DC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B3225E5-439A-44EE-B41E-D9DF23E99F87}" type="datetimeFigureOut">
              <a:rPr lang="en-US" smtClean="0"/>
              <a:pPr/>
              <a:t>8/21/2009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CED97C-D1F9-4151-B89A-A213EF33DC58}"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B3225E5-439A-44EE-B41E-D9DF23E99F87}" type="datetimeFigureOut">
              <a:rPr lang="en-US" smtClean="0"/>
              <a:pPr/>
              <a:t>8/21/2009</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D5CED97C-D1F9-4151-B89A-A213EF33DC5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B3225E5-439A-44EE-B41E-D9DF23E99F87}" type="datetimeFigureOut">
              <a:rPr lang="en-US" smtClean="0"/>
              <a:pPr/>
              <a:t>8/21/2009</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5CED97C-D1F9-4151-B89A-A213EF33DC5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Collective Bargaining</a:t>
            </a:r>
            <a:endParaRPr lang="en-US" dirty="0"/>
          </a:p>
        </p:txBody>
      </p:sp>
      <p:sp>
        <p:nvSpPr>
          <p:cNvPr id="3" name="Subtitle 2"/>
          <p:cNvSpPr>
            <a:spLocks noGrp="1"/>
          </p:cNvSpPr>
          <p:nvPr>
            <p:ph type="subTitle" idx="1"/>
          </p:nvPr>
        </p:nvSpPr>
        <p:spPr/>
        <p:txBody>
          <a:bodyPr>
            <a:normAutofit lnSpcReduction="10000"/>
          </a:bodyPr>
          <a:lstStyle/>
          <a:p>
            <a:r>
              <a:rPr lang="en-US" dirty="0" smtClean="0"/>
              <a:t>N.C. Association of Municipal Attorneys Summer Conference</a:t>
            </a:r>
          </a:p>
          <a:p>
            <a:r>
              <a:rPr lang="en-US" dirty="0" smtClean="0"/>
              <a:t>August 1, 2009</a:t>
            </a:r>
          </a:p>
          <a:p>
            <a:endParaRPr lang="en-US" dirty="0" smtClean="0"/>
          </a:p>
          <a:p>
            <a:r>
              <a:rPr lang="en-US" dirty="0" smtClean="0"/>
              <a:t>Fred P. Baggett</a:t>
            </a:r>
          </a:p>
          <a:p>
            <a:r>
              <a:rPr lang="en-US" dirty="0" smtClean="0"/>
              <a:t>Smith Moore Leatherwood LLP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Commentary On HR 413</a:t>
            </a:r>
            <a:endParaRPr lang="en-US" dirty="0"/>
          </a:p>
        </p:txBody>
      </p:sp>
      <p:sp>
        <p:nvSpPr>
          <p:cNvPr id="3" name="Content Placeholder 2"/>
          <p:cNvSpPr>
            <a:spLocks noGrp="1"/>
          </p:cNvSpPr>
          <p:nvPr>
            <p:ph idx="1"/>
          </p:nvPr>
        </p:nvSpPr>
        <p:spPr/>
        <p:txBody>
          <a:bodyPr>
            <a:normAutofit/>
          </a:bodyPr>
          <a:lstStyle/>
          <a:p>
            <a:pPr>
              <a:buNone/>
            </a:pPr>
            <a:r>
              <a:rPr lang="en-US" sz="2000" dirty="0" smtClean="0"/>
              <a:t>“This legislation is the top legislative priority for the more than 325,000 members of the Fraternal Order of Police.”  (Chuck Canterbury, FOP Nat’l President, 5/18/08).</a:t>
            </a:r>
          </a:p>
          <a:p>
            <a:pPr>
              <a:buNone/>
            </a:pPr>
            <a:r>
              <a:rPr lang="en-US" sz="2000" dirty="0" smtClean="0"/>
              <a:t>“We will not rest until this legislation is passed and every fire fighter has collective bargaining.”  (</a:t>
            </a:r>
            <a:r>
              <a:rPr lang="en-US" sz="2000" dirty="0" err="1" smtClean="0"/>
              <a:t>IAFF</a:t>
            </a:r>
            <a:r>
              <a:rPr lang="en-US" sz="2000" dirty="0" smtClean="0"/>
              <a:t> President </a:t>
            </a:r>
            <a:r>
              <a:rPr lang="en-US" sz="2000" dirty="0" err="1" smtClean="0"/>
              <a:t>Schaitberger</a:t>
            </a:r>
            <a:r>
              <a:rPr lang="en-US" sz="2000" dirty="0" smtClean="0"/>
              <a:t>, quoted in AFL-CIO Now Blog, 5/22/08.</a:t>
            </a:r>
          </a:p>
          <a:p>
            <a:pPr>
              <a:buNone/>
            </a:pPr>
            <a:r>
              <a:rPr lang="en-US" sz="2000" dirty="0" smtClean="0"/>
              <a:t>“Preparing for the Public </a:t>
            </a:r>
            <a:r>
              <a:rPr lang="en-US" sz="2000" smtClean="0"/>
              <a:t>Employer/Employee Cooperation Act</a:t>
            </a:r>
            <a:r>
              <a:rPr lang="en-US" sz="2000" dirty="0" smtClean="0"/>
              <a:t>.  The FOP believes that H.R. 413 will be passed and signed into law during this session of Congress.  This seminar outlines actions that the FOP at the Local and State levels should be taking to be reading for the enactment of H.R. 413.”  From program of National Fraternal Order of Police Annual Conference, Long Beach, CA, August 17-19, 2009.</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49362"/>
          </a:xfrm>
        </p:spPr>
        <p:txBody>
          <a:bodyPr>
            <a:noAutofit/>
          </a:bodyPr>
          <a:lstStyle/>
          <a:p>
            <a:pPr algn="l"/>
            <a:r>
              <a:rPr lang="en-US" sz="2800" dirty="0" smtClean="0"/>
              <a:t>What Happens If State Law Fails To Comply With “Minimum Standards,” Or State Fails to Amend Law To Comply?</a:t>
            </a:r>
            <a:endParaRPr lang="en-US" sz="2800" dirty="0"/>
          </a:p>
        </p:txBody>
      </p:sp>
      <p:sp>
        <p:nvSpPr>
          <p:cNvPr id="3" name="Content Placeholder 2"/>
          <p:cNvSpPr>
            <a:spLocks noGrp="1"/>
          </p:cNvSpPr>
          <p:nvPr>
            <p:ph idx="1"/>
          </p:nvPr>
        </p:nvSpPr>
        <p:spPr/>
        <p:txBody>
          <a:bodyPr/>
          <a:lstStyle/>
          <a:p>
            <a:r>
              <a:rPr lang="en-US" sz="3000" dirty="0" smtClean="0"/>
              <a:t>Direct Regulatory Enforcement By The </a:t>
            </a:r>
            <a:r>
              <a:rPr lang="en-US" sz="3000" dirty="0" err="1" smtClean="0"/>
              <a:t>FLRA</a:t>
            </a:r>
            <a:r>
              <a:rPr lang="en-US" sz="3000" dirty="0" smtClean="0"/>
              <a:t> Within Two Years, Including Responsibility For:</a:t>
            </a:r>
          </a:p>
          <a:p>
            <a:pPr lvl="1"/>
            <a:r>
              <a:rPr lang="en-US" dirty="0" smtClean="0"/>
              <a:t>Union Elections</a:t>
            </a:r>
          </a:p>
          <a:p>
            <a:pPr lvl="1"/>
            <a:r>
              <a:rPr lang="en-US" dirty="0" smtClean="0"/>
              <a:t>Determining Appropriate Scope of Bargaining Units</a:t>
            </a:r>
          </a:p>
          <a:p>
            <a:pPr lvl="1"/>
            <a:r>
              <a:rPr lang="en-US" dirty="0" smtClean="0"/>
              <a:t>Resolving Unfair Labor Practice Charges</a:t>
            </a:r>
          </a:p>
          <a:p>
            <a:pPr lvl="1"/>
            <a:r>
              <a:rPr lang="en-US" dirty="0" smtClean="0"/>
              <a:t>Establishing Dispute Resolution Procedures</a:t>
            </a:r>
          </a:p>
          <a:p>
            <a:pPr lvl="1"/>
            <a:r>
              <a:rPr lang="en-US" dirty="0" smtClean="0"/>
              <a:t>Resolving Exceptions to Arbitrator Awards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Timeline</a:t>
            </a:r>
            <a:endParaRPr lang="en-US" dirty="0"/>
          </a:p>
        </p:txBody>
      </p:sp>
      <p:sp>
        <p:nvSpPr>
          <p:cNvPr id="3" name="Content Placeholder 2"/>
          <p:cNvSpPr>
            <a:spLocks noGrp="1"/>
          </p:cNvSpPr>
          <p:nvPr>
            <p:ph idx="1"/>
          </p:nvPr>
        </p:nvSpPr>
        <p:spPr/>
        <p:txBody>
          <a:bodyPr>
            <a:normAutofit/>
          </a:bodyPr>
          <a:lstStyle/>
          <a:p>
            <a:r>
              <a:rPr lang="en-US" u="sng" dirty="0" smtClean="0"/>
              <a:t>180 Days After Enactment</a:t>
            </a:r>
            <a:r>
              <a:rPr lang="en-US" dirty="0" smtClean="0"/>
              <a:t>, </a:t>
            </a:r>
            <a:r>
              <a:rPr lang="en-US" dirty="0" err="1" smtClean="0"/>
              <a:t>FLRA</a:t>
            </a:r>
            <a:r>
              <a:rPr lang="en-US" dirty="0" smtClean="0"/>
              <a:t> Must Make Determination Whether 50 States Have “Substantially Provided” For The Rights And Responsibilities In The Act</a:t>
            </a:r>
          </a:p>
          <a:p>
            <a:r>
              <a:rPr lang="en-US" u="sng" dirty="0" smtClean="0"/>
              <a:t>One Year After Enactment</a:t>
            </a:r>
            <a:r>
              <a:rPr lang="en-US" dirty="0" smtClean="0"/>
              <a:t>, Must Promulgate Regulations</a:t>
            </a:r>
          </a:p>
          <a:p>
            <a:r>
              <a:rPr lang="en-US" u="sng" dirty="0" smtClean="0"/>
              <a:t>Two Years After Enactment</a:t>
            </a:r>
            <a:r>
              <a:rPr lang="en-US" dirty="0" smtClean="0"/>
              <a:t>, Direct Regulation By </a:t>
            </a:r>
            <a:r>
              <a:rPr lang="en-US" dirty="0" err="1" smtClean="0"/>
              <a:t>FLRA</a:t>
            </a:r>
            <a:r>
              <a:rPr lang="en-US" dirty="0" smtClean="0"/>
              <a:t> Will Become Effective If State Fails to Substantially Comply</a:t>
            </a:r>
            <a:endParaRPr lang="en-US"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Other Provisions Of H.R. 413</a:t>
            </a:r>
            <a:endParaRPr lang="en-US" dirty="0"/>
          </a:p>
        </p:txBody>
      </p:sp>
      <p:sp>
        <p:nvSpPr>
          <p:cNvPr id="3" name="Content Placeholder 2"/>
          <p:cNvSpPr>
            <a:spLocks noGrp="1"/>
          </p:cNvSpPr>
          <p:nvPr>
            <p:ph idx="1"/>
          </p:nvPr>
        </p:nvSpPr>
        <p:spPr/>
        <p:txBody>
          <a:bodyPr>
            <a:normAutofit/>
          </a:bodyPr>
          <a:lstStyle/>
          <a:p>
            <a:r>
              <a:rPr lang="en-US" dirty="0" smtClean="0"/>
              <a:t>Strikes and Lockouts Are Prohibited</a:t>
            </a:r>
          </a:p>
          <a:p>
            <a:r>
              <a:rPr lang="en-US" dirty="0" smtClean="0"/>
              <a:t>States Would Retain </a:t>
            </a:r>
            <a:r>
              <a:rPr lang="en-US" smtClean="0"/>
              <a:t>Right To </a:t>
            </a:r>
            <a:r>
              <a:rPr lang="en-US" dirty="0" smtClean="0"/>
              <a:t>Enforce “Right-to-Work” Laws</a:t>
            </a:r>
          </a:p>
          <a:p>
            <a:r>
              <a:rPr lang="en-US" dirty="0" smtClean="0"/>
              <a:t>States Can Exempt Political </a:t>
            </a:r>
            <a:r>
              <a:rPr lang="en-US" dirty="0" err="1" smtClean="0"/>
              <a:t>Subdivisons</a:t>
            </a:r>
            <a:r>
              <a:rPr lang="en-US" dirty="0" smtClean="0"/>
              <a:t> Under 5,000 Citizens Or That Employ Fewer Than 25 Full-Time Employees</a:t>
            </a:r>
          </a:p>
          <a:p>
            <a:r>
              <a:rPr lang="en-US" dirty="0" smtClean="0"/>
              <a:t>Existing State Laws May Pass Muster Even If They Exempt Bargaining Over Pension And Retirement Funds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Life  In A Collective Bargaining World</a:t>
            </a:r>
            <a:endParaRPr lang="en-US" dirty="0"/>
          </a:p>
        </p:txBody>
      </p:sp>
      <p:sp>
        <p:nvSpPr>
          <p:cNvPr id="3" name="Content Placeholder 2"/>
          <p:cNvSpPr>
            <a:spLocks noGrp="1"/>
          </p:cNvSpPr>
          <p:nvPr>
            <p:ph idx="1"/>
          </p:nvPr>
        </p:nvSpPr>
        <p:spPr/>
        <p:txBody>
          <a:bodyPr>
            <a:normAutofit fontScale="92500"/>
          </a:bodyPr>
          <a:lstStyle/>
          <a:p>
            <a:r>
              <a:rPr lang="en-US" sz="2800" dirty="0" smtClean="0"/>
              <a:t>Engage In Good Faith Bargaining For A First </a:t>
            </a:r>
            <a:r>
              <a:rPr lang="en-US" sz="2800" dirty="0" err="1" smtClean="0"/>
              <a:t>And/Or</a:t>
            </a:r>
            <a:r>
              <a:rPr lang="en-US" sz="2800" dirty="0" smtClean="0"/>
              <a:t> Successor Collective Bargaining Agreements</a:t>
            </a:r>
          </a:p>
          <a:p>
            <a:r>
              <a:rPr lang="en-US" sz="2800" dirty="0" smtClean="0"/>
              <a:t>Defend Against Potential Unfair Labor Practice Charges Alleging Bad Faith Bargaining Or Discrimination Based On Union Status</a:t>
            </a:r>
          </a:p>
          <a:p>
            <a:r>
              <a:rPr lang="en-US" sz="2800" dirty="0" smtClean="0"/>
              <a:t>Participate In Whatever Bargaining Impasse Procedures That Are Established By The </a:t>
            </a:r>
            <a:r>
              <a:rPr lang="en-US" sz="2800" dirty="0" err="1" smtClean="0"/>
              <a:t>FLRA</a:t>
            </a:r>
            <a:r>
              <a:rPr lang="en-US" sz="2800" dirty="0" smtClean="0"/>
              <a:t> Or State Law</a:t>
            </a:r>
          </a:p>
          <a:p>
            <a:r>
              <a:rPr lang="en-US" sz="2800" dirty="0" smtClean="0"/>
              <a:t>After The Execution of A Collective Bargaining Agreement, Defend Against (And Possibly Arbitrate) Grievances Filed By Unions </a:t>
            </a:r>
            <a:r>
              <a:rPr lang="en-US" sz="2800" dirty="0" err="1" smtClean="0"/>
              <a:t>And/Or</a:t>
            </a:r>
            <a:r>
              <a:rPr lang="en-US" sz="2800" dirty="0" smtClean="0"/>
              <a:t> Individual Employees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If H. R. 413 Passes, What Can States And Their Political Subdivisions Expect?</a:t>
            </a:r>
            <a:endParaRPr lang="en-US" sz="3600" dirty="0"/>
          </a:p>
        </p:txBody>
      </p:sp>
      <p:sp>
        <p:nvSpPr>
          <p:cNvPr id="3" name="Content Placeholder 2"/>
          <p:cNvSpPr>
            <a:spLocks noGrp="1"/>
          </p:cNvSpPr>
          <p:nvPr>
            <p:ph idx="1"/>
          </p:nvPr>
        </p:nvSpPr>
        <p:spPr/>
        <p:txBody>
          <a:bodyPr/>
          <a:lstStyle/>
          <a:p>
            <a:r>
              <a:rPr lang="en-US" dirty="0" smtClean="0"/>
              <a:t>Fight Over State Legislation</a:t>
            </a:r>
          </a:p>
          <a:p>
            <a:r>
              <a:rPr lang="en-US" dirty="0" smtClean="0"/>
              <a:t>Union Lobbying of State Legislatures and Local Public Entities</a:t>
            </a:r>
          </a:p>
          <a:p>
            <a:r>
              <a:rPr lang="en-US" dirty="0" smtClean="0"/>
              <a:t>Grapple With Union Organizing Campaigns</a:t>
            </a:r>
          </a:p>
          <a:p>
            <a:r>
              <a:rPr lang="en-US" dirty="0" smtClean="0"/>
              <a:t>Media Scrutiny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Preparing the Workplace for the New Law</a:t>
            </a:r>
            <a:endParaRPr lang="en-US" dirty="0"/>
          </a:p>
        </p:txBody>
      </p:sp>
      <p:sp>
        <p:nvSpPr>
          <p:cNvPr id="3" name="Content Placeholder 2"/>
          <p:cNvSpPr>
            <a:spLocks noGrp="1"/>
          </p:cNvSpPr>
          <p:nvPr>
            <p:ph idx="1"/>
          </p:nvPr>
        </p:nvSpPr>
        <p:spPr/>
        <p:txBody>
          <a:bodyPr/>
          <a:lstStyle/>
          <a:p>
            <a:r>
              <a:rPr lang="en-US" dirty="0" smtClean="0"/>
              <a:t>Audit your workplace for problems that unions will exploit to organize</a:t>
            </a:r>
          </a:p>
          <a:p>
            <a:r>
              <a:rPr lang="en-US" dirty="0" smtClean="0"/>
              <a:t>Review your policies and procedures-compensation, </a:t>
            </a:r>
            <a:r>
              <a:rPr lang="en-US" dirty="0" err="1" smtClean="0"/>
              <a:t>FLSA</a:t>
            </a:r>
            <a:r>
              <a:rPr lang="en-US" dirty="0" smtClean="0"/>
              <a:t> and overtime policies, leave policies, holidays, insurance and other benefits, recruitment, selection and promotional procedures.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the Workplace</a:t>
            </a:r>
            <a:endParaRPr lang="en-US" dirty="0"/>
          </a:p>
        </p:txBody>
      </p:sp>
      <p:sp>
        <p:nvSpPr>
          <p:cNvPr id="3" name="Content Placeholder 2"/>
          <p:cNvSpPr>
            <a:spLocks noGrp="1"/>
          </p:cNvSpPr>
          <p:nvPr>
            <p:ph idx="1"/>
          </p:nvPr>
        </p:nvSpPr>
        <p:spPr/>
        <p:txBody>
          <a:bodyPr/>
          <a:lstStyle/>
          <a:p>
            <a:r>
              <a:rPr lang="en-US" dirty="0" smtClean="0"/>
              <a:t>Document existing practices that may not be written – how shifts are assigned, work schedules, meal breaks, vacation scheduling, application of length of service or “seniority”</a:t>
            </a:r>
          </a:p>
          <a:p>
            <a:r>
              <a:rPr lang="en-US" dirty="0" smtClean="0"/>
              <a:t>Review job descriptions – define who is a supervisor and structure the operations to exclude supervisors and confidential employees from the bargaining unit.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the Workplace</a:t>
            </a:r>
            <a:endParaRPr lang="en-US" dirty="0"/>
          </a:p>
        </p:txBody>
      </p:sp>
      <p:sp>
        <p:nvSpPr>
          <p:cNvPr id="3" name="Content Placeholder 2"/>
          <p:cNvSpPr>
            <a:spLocks noGrp="1"/>
          </p:cNvSpPr>
          <p:nvPr>
            <p:ph idx="1"/>
          </p:nvPr>
        </p:nvSpPr>
        <p:spPr/>
        <p:txBody>
          <a:bodyPr/>
          <a:lstStyle/>
          <a:p>
            <a:r>
              <a:rPr lang="en-US" dirty="0" smtClean="0"/>
              <a:t>Establish pro-active and progressive employment policies that makes unionization less desirable.</a:t>
            </a:r>
          </a:p>
          <a:p>
            <a:r>
              <a:rPr lang="en-US" dirty="0" smtClean="0"/>
              <a:t>Determine your elected officials’ approach toward possible unionization.</a:t>
            </a:r>
          </a:p>
          <a:p>
            <a:r>
              <a:rPr lang="en-US" dirty="0" smtClean="0"/>
              <a:t>Know the election and certification procedures required of the unions.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Change You Can Believe In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Federal Mandatory Collective Bargaining for Police, Fire, EMS Employees</a:t>
            </a:r>
          </a:p>
          <a:p>
            <a:r>
              <a:rPr lang="en-US" dirty="0" smtClean="0"/>
              <a:t>“Employee-Employer Cooperation Act”  (HR 413)</a:t>
            </a:r>
          </a:p>
          <a:p>
            <a:r>
              <a:rPr lang="en-US" dirty="0" smtClean="0"/>
              <a:t>Creates Fundamental Rights and Responsibilities Concerning Covered Groups</a:t>
            </a:r>
          </a:p>
          <a:p>
            <a:pPr lvl="1"/>
            <a:r>
              <a:rPr lang="en-US" dirty="0" smtClean="0"/>
              <a:t>Right Of Covered Employees To Organize And Be Recognized As Exclusive Bargaining Unit</a:t>
            </a:r>
          </a:p>
          <a:p>
            <a:pPr lvl="1"/>
            <a:r>
              <a:rPr lang="en-US" dirty="0" smtClean="0"/>
              <a:t>Employer Must Bargain Over “Hours, Wages, Conditions Of Employment”</a:t>
            </a:r>
          </a:p>
          <a:p>
            <a:pPr lvl="1"/>
            <a:r>
              <a:rPr lang="en-US" dirty="0" smtClean="0"/>
              <a:t>Written Collective Bargaining Agreements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Existing State Legislation Covering Public Safety Collective Bargaining</a:t>
            </a:r>
            <a:endParaRPr lang="en-US" dirty="0"/>
          </a:p>
        </p:txBody>
      </p:sp>
      <p:sp>
        <p:nvSpPr>
          <p:cNvPr id="3" name="Content Placeholder 2"/>
          <p:cNvSpPr>
            <a:spLocks noGrp="1"/>
          </p:cNvSpPr>
          <p:nvPr>
            <p:ph idx="1"/>
          </p:nvPr>
        </p:nvSpPr>
        <p:spPr/>
        <p:txBody>
          <a:bodyPr>
            <a:normAutofit/>
          </a:bodyPr>
          <a:lstStyle/>
          <a:p>
            <a:r>
              <a:rPr lang="en-US" u="sng" dirty="0" smtClean="0"/>
              <a:t>14 States</a:t>
            </a:r>
            <a:r>
              <a:rPr lang="en-US" dirty="0" smtClean="0"/>
              <a:t> Have No Comprehensive Law Covering Police And Fire Collective Bargaining</a:t>
            </a:r>
          </a:p>
          <a:p>
            <a:r>
              <a:rPr lang="en-US" u="sng" dirty="0" smtClean="0"/>
              <a:t>5 States</a:t>
            </a:r>
            <a:r>
              <a:rPr lang="en-US" dirty="0" smtClean="0"/>
              <a:t> Have Fire-Only Collective Bargaining Laws</a:t>
            </a:r>
          </a:p>
          <a:p>
            <a:r>
              <a:rPr lang="en-US" u="sng" dirty="0" smtClean="0"/>
              <a:t>31 States Plus the District of Columbia</a:t>
            </a:r>
            <a:r>
              <a:rPr lang="en-US" dirty="0" smtClean="0"/>
              <a:t> Have Laws Covering Both Police and Fire</a:t>
            </a:r>
          </a:p>
          <a:p>
            <a:r>
              <a:rPr lang="en-US" dirty="0" smtClean="0"/>
              <a:t>Numerous Local Jurisdictions Have Passed Collective Bargaining Ordinances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Who is Covered?</a:t>
            </a:r>
            <a:endParaRPr lang="en-US" dirty="0"/>
          </a:p>
        </p:txBody>
      </p:sp>
      <p:sp>
        <p:nvSpPr>
          <p:cNvPr id="3" name="Content Placeholder 2"/>
          <p:cNvSpPr>
            <a:spLocks noGrp="1"/>
          </p:cNvSpPr>
          <p:nvPr>
            <p:ph idx="1"/>
          </p:nvPr>
        </p:nvSpPr>
        <p:spPr/>
        <p:txBody>
          <a:bodyPr/>
          <a:lstStyle/>
          <a:p>
            <a:r>
              <a:rPr lang="en-US" dirty="0" smtClean="0"/>
              <a:t>State and Local:</a:t>
            </a:r>
          </a:p>
          <a:p>
            <a:pPr lvl="1"/>
            <a:r>
              <a:rPr lang="en-US" u="sng" dirty="0" smtClean="0"/>
              <a:t>Law Enforcement Officers</a:t>
            </a:r>
            <a:r>
              <a:rPr lang="en-US" dirty="0" smtClean="0"/>
              <a:t> )adopts definition from Omnibus Crime Act of 1968)</a:t>
            </a:r>
          </a:p>
          <a:p>
            <a:pPr lvl="1"/>
            <a:r>
              <a:rPr lang="en-US" u="sng" dirty="0" smtClean="0"/>
              <a:t>Firefighters</a:t>
            </a:r>
            <a:r>
              <a:rPr lang="en-US" dirty="0" smtClean="0"/>
              <a:t> (adopts </a:t>
            </a:r>
            <a:r>
              <a:rPr lang="en-US" dirty="0" err="1" smtClean="0"/>
              <a:t>FLSA</a:t>
            </a:r>
            <a:r>
              <a:rPr lang="en-US" dirty="0" smtClean="0"/>
              <a:t> definition)</a:t>
            </a:r>
          </a:p>
          <a:p>
            <a:pPr lvl="1"/>
            <a:r>
              <a:rPr lang="en-US" u="sng" dirty="0" smtClean="0"/>
              <a:t>Emergency Medical Services Personnel</a:t>
            </a:r>
            <a:r>
              <a:rPr lang="en-US" dirty="0" smtClean="0"/>
              <a:t> (emergency medical technicians, paramedics, or first responders)</a:t>
            </a:r>
            <a:endParaRPr lang="en-US"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What Are The “Minimum Standards?”</a:t>
            </a:r>
            <a:endParaRPr lang="en-US" dirty="0"/>
          </a:p>
        </p:txBody>
      </p:sp>
      <p:sp>
        <p:nvSpPr>
          <p:cNvPr id="3" name="Content Placeholder 2"/>
          <p:cNvSpPr>
            <a:spLocks noGrp="1"/>
          </p:cNvSpPr>
          <p:nvPr>
            <p:ph idx="1"/>
          </p:nvPr>
        </p:nvSpPr>
        <p:spPr/>
        <p:txBody>
          <a:bodyPr>
            <a:normAutofit/>
          </a:bodyPr>
          <a:lstStyle/>
          <a:p>
            <a:r>
              <a:rPr lang="en-US" dirty="0" smtClean="0"/>
              <a:t>Right of public safety officers to form and join a labor organization, which may exclude management and supervisory employees</a:t>
            </a:r>
          </a:p>
          <a:p>
            <a:r>
              <a:rPr lang="en-US" dirty="0" smtClean="0"/>
              <a:t>Obligation to recognize and bargain with the employees’ labor organization; and commit any agreements to writing in a contract or memorandum of understanding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Minimum Standards, Cont.</a:t>
            </a:r>
            <a:endParaRPr lang="en-US" dirty="0"/>
          </a:p>
        </p:txBody>
      </p:sp>
      <p:sp>
        <p:nvSpPr>
          <p:cNvPr id="3" name="Content Placeholder 2"/>
          <p:cNvSpPr>
            <a:spLocks noGrp="1"/>
          </p:cNvSpPr>
          <p:nvPr>
            <p:ph idx="1"/>
          </p:nvPr>
        </p:nvSpPr>
        <p:spPr/>
        <p:txBody>
          <a:bodyPr/>
          <a:lstStyle/>
          <a:p>
            <a:r>
              <a:rPr lang="en-US" dirty="0" smtClean="0"/>
              <a:t>Obligation to bargain over hours, wages, and terms and conditions of employment</a:t>
            </a:r>
          </a:p>
          <a:p>
            <a:endParaRPr lang="en-US" dirty="0"/>
          </a:p>
          <a:p>
            <a:r>
              <a:rPr lang="en-US" dirty="0" smtClean="0"/>
              <a:t>Provide for some type of interest impasse resolution mechanism, such as fact-finding, mediation, arbitration, or comparable procedures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Minimum Standards, Cont.</a:t>
            </a:r>
            <a:endParaRPr lang="en-US" dirty="0"/>
          </a:p>
        </p:txBody>
      </p:sp>
      <p:sp>
        <p:nvSpPr>
          <p:cNvPr id="3" name="Content Placeholder 2"/>
          <p:cNvSpPr>
            <a:spLocks noGrp="1"/>
          </p:cNvSpPr>
          <p:nvPr>
            <p:ph idx="1"/>
          </p:nvPr>
        </p:nvSpPr>
        <p:spPr/>
        <p:txBody>
          <a:bodyPr/>
          <a:lstStyle/>
          <a:p>
            <a:r>
              <a:rPr lang="en-US" dirty="0" smtClean="0"/>
              <a:t>Accessibility to State courts to enforce (a) all rights, responsibilities, and protections provided by State collective bargaining law; and (b) any written contract or memorandum of understanding entered into between the employer and union.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State’s Legislative Option</a:t>
            </a:r>
            <a:endParaRPr lang="en-US" dirty="0"/>
          </a:p>
        </p:txBody>
      </p:sp>
      <p:sp>
        <p:nvSpPr>
          <p:cNvPr id="3" name="Content Placeholder 2"/>
          <p:cNvSpPr>
            <a:spLocks noGrp="1"/>
          </p:cNvSpPr>
          <p:nvPr>
            <p:ph idx="1"/>
          </p:nvPr>
        </p:nvSpPr>
        <p:spPr/>
        <p:txBody>
          <a:bodyPr/>
          <a:lstStyle/>
          <a:p>
            <a:r>
              <a:rPr lang="en-US" dirty="0" smtClean="0"/>
              <a:t>The Federal Labor Relations Authority (“</a:t>
            </a:r>
            <a:r>
              <a:rPr lang="en-US" dirty="0" err="1" smtClean="0"/>
              <a:t>FLRA</a:t>
            </a:r>
            <a:r>
              <a:rPr lang="en-US" dirty="0" smtClean="0"/>
              <a:t>”) Must Decide Whether A State Has “Substantially Provided” For A Series Of Employee Rights And Employer Collective Bargaining Responsibilities</a:t>
            </a:r>
          </a:p>
          <a:p>
            <a:r>
              <a:rPr lang="en-US" dirty="0" smtClean="0"/>
              <a:t>If State Statute Passes Muster, </a:t>
            </a:r>
            <a:r>
              <a:rPr lang="en-US" dirty="0" err="1" smtClean="0"/>
              <a:t>FLRA</a:t>
            </a:r>
            <a:r>
              <a:rPr lang="en-US" dirty="0" smtClean="0"/>
              <a:t> Will Abstain From Directly Regulating State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Likelihood That H.R. 413 Will Become Law </a:t>
            </a:r>
            <a:endParaRPr lang="en-US" sz="3600" dirty="0"/>
          </a:p>
        </p:txBody>
      </p:sp>
      <p:sp>
        <p:nvSpPr>
          <p:cNvPr id="3" name="Content Placeholder 2"/>
          <p:cNvSpPr>
            <a:spLocks noGrp="1"/>
          </p:cNvSpPr>
          <p:nvPr>
            <p:ph idx="1"/>
          </p:nvPr>
        </p:nvSpPr>
        <p:spPr/>
        <p:txBody>
          <a:bodyPr/>
          <a:lstStyle/>
          <a:p>
            <a:r>
              <a:rPr lang="en-US" dirty="0" smtClean="0"/>
              <a:t>Prior Version Already Passed House With Little Opposition (314-97)</a:t>
            </a:r>
          </a:p>
          <a:p>
            <a:r>
              <a:rPr lang="en-US" dirty="0" smtClean="0"/>
              <a:t>Senate Already Voted Once to End Debate On Prior Version (69-29)</a:t>
            </a:r>
          </a:p>
          <a:p>
            <a:r>
              <a:rPr lang="en-US" dirty="0" smtClean="0"/>
              <a:t>Then Senator Obama Voted For Cloture On Last Session.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171</TotalTime>
  <Words>960</Words>
  <Application>Microsoft Office PowerPoint</Application>
  <PresentationFormat>On-screen Show (4:3)</PresentationFormat>
  <Paragraphs>79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Module</vt:lpstr>
      <vt:lpstr>Collective Bargaining</vt:lpstr>
      <vt:lpstr>Change You Can Believe In</vt:lpstr>
      <vt:lpstr>Existing State Legislation Covering Public Safety Collective Bargaining</vt:lpstr>
      <vt:lpstr>Who is Covered?</vt:lpstr>
      <vt:lpstr>What Are The “Minimum Standards?”</vt:lpstr>
      <vt:lpstr>Minimum Standards, Cont.</vt:lpstr>
      <vt:lpstr>Minimum Standards, Cont.</vt:lpstr>
      <vt:lpstr>State’s Legislative Option</vt:lpstr>
      <vt:lpstr>Likelihood That H.R. 413 Will Become Law </vt:lpstr>
      <vt:lpstr>Commentary On HR 413</vt:lpstr>
      <vt:lpstr>What Happens If State Law Fails To Comply With “Minimum Standards,” Or State Fails to Amend Law To Comply?</vt:lpstr>
      <vt:lpstr>Timeline</vt:lpstr>
      <vt:lpstr>Other Provisions Of H.R. 413</vt:lpstr>
      <vt:lpstr>Life  In A Collective Bargaining World</vt:lpstr>
      <vt:lpstr>If H. R. 413 Passes, What Can States And Their Political Subdivisions Expect?</vt:lpstr>
      <vt:lpstr>Preparing the Workplace for the New Law</vt:lpstr>
      <vt:lpstr>Preparing the Workplace</vt:lpstr>
      <vt:lpstr>Preparing the Workplace</vt:lpstr>
    </vt:vector>
  </TitlesOfParts>
  <Company>City of High Point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Attorneys Conference</dc:title>
  <dc:creator>addawn</dc:creator>
  <cp:lastModifiedBy>lawrence</cp:lastModifiedBy>
  <cp:revision>22</cp:revision>
  <dcterms:created xsi:type="dcterms:W3CDTF">2009-07-15T12:58:50Z</dcterms:created>
  <dcterms:modified xsi:type="dcterms:W3CDTF">2009-08-21T18:20:08Z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