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77" r:id="rId4"/>
    <p:sldId id="273" r:id="rId5"/>
    <p:sldId id="267" r:id="rId6"/>
    <p:sldId id="258" r:id="rId7"/>
    <p:sldId id="261" r:id="rId8"/>
    <p:sldId id="274" r:id="rId9"/>
    <p:sldId id="275" r:id="rId10"/>
    <p:sldId id="276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8DC8E5"/>
    <a:srgbClr val="6AEF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561" autoAdjust="0"/>
  </p:normalViewPr>
  <p:slideViewPr>
    <p:cSldViewPr>
      <p:cViewPr>
        <p:scale>
          <a:sx n="70" d="100"/>
          <a:sy n="70" d="100"/>
        </p:scale>
        <p:origin x="-1488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BDE1142-7D4E-4B9C-9471-79442A673014}" type="datetimeFigureOut">
              <a:rPr lang="en-US"/>
              <a:pPr>
                <a:defRPr/>
              </a:pPr>
              <a:t>8/21/2009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7866C2E-4794-44CC-AC83-E1EE4B2E1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Study background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0406D6-FF38-4FA0-A05A-B2995260E7E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CF22DE-0F14-4A1F-BEE9-A41835E46B09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CD8258-EDAA-47D0-B85B-FD7158BB116B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F557BC-A233-44B3-BED4-81FA3E1E7263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30A4FE-B127-497B-A0A0-2795F407AD0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F9F7AE-5792-4F71-A34D-8AD5AA5DD676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Where will water use go as population continues to rise? We have some ability to control that, but only the rate of increase.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46C88E-4218-4A20-865B-71D30230113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Study not triggered by drought, but droughts of the last 8 years bring the long-term problem into focus.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5C9544-FD9A-4C19-8CAC-695EED8DC428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354451-1B8D-4545-A6E3-BAAD82D19EFD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D44E81-DE22-4A3F-931E-AE34E082D624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69E772-DFC7-4AE6-85D9-6BF0F982FE8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8EEDB-00B2-4887-8FE2-E6F533CDF7A3}" type="datetimeFigureOut">
              <a:rPr lang="en-US"/>
              <a:pPr>
                <a:defRPr/>
              </a:pPr>
              <a:t>8/21/2009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FF41-8A0E-44A5-9E89-75BD828D8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9E79D-B414-4701-ACDC-64634F14A40A}" type="datetimeFigureOut">
              <a:rPr lang="en-US"/>
              <a:pPr>
                <a:defRPr/>
              </a:pPr>
              <a:t>8/21/2009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A835C-CD1E-4E70-AA50-2E8EF4CD7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D0676-3E72-40C9-B06E-3A0E5B057C72}" type="datetimeFigureOut">
              <a:rPr lang="en-US"/>
              <a:pPr>
                <a:defRPr/>
              </a:pPr>
              <a:t>8/21/2009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502F0-4E8A-4DFC-B365-9D873EB60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59D1B-1767-4735-8E08-B26E722281A4}" type="datetimeFigureOut">
              <a:rPr lang="en-US"/>
              <a:pPr>
                <a:defRPr/>
              </a:pPr>
              <a:t>8/21/2009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6F5B2-3681-4A29-91F0-7DD9236BE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CEF8C-4E6D-4B34-B2D7-89E67A5E15F5}" type="datetimeFigureOut">
              <a:rPr lang="en-US"/>
              <a:pPr>
                <a:defRPr/>
              </a:pPr>
              <a:t>8/21/2009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1F832-7C15-4D72-9AD3-2680E37EC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5D1CE-CAD0-4B38-A2B2-365A46DF12EF}" type="datetimeFigureOut">
              <a:rPr lang="en-US"/>
              <a:pPr>
                <a:defRPr/>
              </a:pPr>
              <a:t>8/21/2009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11F52-F1E0-419F-9840-AC96DC2A3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80FB-BBD0-4E5A-9801-37C8991FCD46}" type="datetimeFigureOut">
              <a:rPr lang="en-US"/>
              <a:pPr>
                <a:defRPr/>
              </a:pPr>
              <a:t>8/21/2009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0F482-8E4B-42F8-A315-5A5248C02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9B802-1DB3-4AF2-AB73-E729B1616E86}" type="datetimeFigureOut">
              <a:rPr lang="en-US"/>
              <a:pPr>
                <a:defRPr/>
              </a:pPr>
              <a:t>8/21/2009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592CE-8024-4D76-BE2A-C6C01759F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827AD-9D2A-4850-A7F5-BD672BF5811A}" type="datetimeFigureOut">
              <a:rPr lang="en-US"/>
              <a:pPr>
                <a:defRPr/>
              </a:pPr>
              <a:t>8/21/2009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913B1-87A2-49DA-A950-1BCA9FE2C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AC7F8-1E4C-499F-9629-CEA6FAF59694}" type="datetimeFigureOut">
              <a:rPr lang="en-US"/>
              <a:pPr>
                <a:defRPr/>
              </a:pPr>
              <a:t>8/21/2009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4217B-E163-4F23-A520-BB7823E90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0BEE7-517E-40A2-859C-0CE281E979BA}" type="datetimeFigureOut">
              <a:rPr lang="en-US"/>
              <a:pPr>
                <a:defRPr/>
              </a:pPr>
              <a:t>8/21/2009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359E-5A44-40E3-8902-EBB8373DF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BEA56B8-377F-4539-B34F-C70192339F6D}" type="datetimeFigureOut">
              <a:rPr lang="en-US"/>
              <a:pPr>
                <a:defRPr/>
              </a:pPr>
              <a:t>8/21/2009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4DCF977-B917-4549-8D94-7BDA0B49D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Many_Faucets1024scr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895600"/>
            <a:ext cx="7162800" cy="1622425"/>
          </a:xfrm>
          <a:gradFill flip="none" rotWithShape="1">
            <a:gsLst>
              <a:gs pos="100000">
                <a:schemeClr val="bg1">
                  <a:alpha val="44000"/>
                </a:schemeClr>
              </a:gs>
              <a:gs pos="25000">
                <a:srgbClr val="6AEFF6">
                  <a:alpha val="63000"/>
                </a:srgb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n-US" sz="4000" b="1" dirty="0" smtClean="0">
                <a:cs typeface="Arial" charset="0"/>
              </a:rPr>
              <a:t>The NC Water Allocation Study : a report for city and county attorneys </a:t>
            </a:r>
            <a:br>
              <a:rPr lang="en-US" sz="4000" b="1" dirty="0" smtClean="0">
                <a:cs typeface="Arial" charset="0"/>
              </a:rPr>
            </a:br>
            <a:endParaRPr lang="en-US" sz="40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Models can help ensure adequate water supply and avoid all four problem scenarios.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sz="2800" smtClean="0"/>
              <a:t>River basin models</a:t>
            </a:r>
          </a:p>
          <a:p>
            <a:r>
              <a:rPr lang="en-US" sz="2800" smtClean="0"/>
              <a:t>We need to build the legal and institutional framework to use these models and ensure an adequate water supply</a:t>
            </a:r>
          </a:p>
          <a:p>
            <a:r>
              <a:rPr lang="en-US" sz="2800" smtClean="0"/>
              <a:t>The report explains how we recommend doing this….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525" y="1600200"/>
            <a:ext cx="32670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FallsLake10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876800" y="6027738"/>
            <a:ext cx="4267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>
                <a:latin typeface="Calibri" pitchFamily="34" charset="0"/>
              </a:rPr>
              <a:t>Falls  Lake</a:t>
            </a:r>
          </a:p>
          <a:p>
            <a:pPr algn="r"/>
            <a:r>
              <a:rPr lang="en-US" sz="2400">
                <a:latin typeface="Calibri" pitchFamily="34" charset="0"/>
              </a:rPr>
              <a:t>June 2008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62000"/>
            <a:ext cx="9144000" cy="862013"/>
          </a:xfrm>
          <a:prstGeom prst="rect">
            <a:avLst/>
          </a:prstGeom>
          <a:gradFill>
            <a:gsLst>
              <a:gs pos="18000">
                <a:srgbClr val="002060">
                  <a:alpha val="30000"/>
                </a:srgbClr>
              </a:gs>
              <a:gs pos="74000">
                <a:srgbClr val="002060">
                  <a:alpha val="6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For the full report and to leave your comments, go to the Water Wiki:</a:t>
            </a:r>
          </a:p>
          <a:p>
            <a:pPr algn="ctr">
              <a:defRPr/>
            </a:pPr>
            <a:r>
              <a:rPr lang="en-US" sz="3200" dirty="0"/>
              <a:t>http://water.unc.edu</a:t>
            </a:r>
          </a:p>
        </p:txBody>
      </p:sp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651125"/>
            <a:ext cx="37338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667000"/>
            <a:ext cx="355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WASLogo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600200"/>
            <a:ext cx="27543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Our (region’s) big water challenge: growth in areas lacking water storage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1676400"/>
            <a:ext cx="4495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-Right Arrow Callout 4"/>
          <p:cNvSpPr/>
          <p:nvPr/>
        </p:nvSpPr>
        <p:spPr>
          <a:xfrm rot="19289576">
            <a:off x="3316519" y="2847553"/>
            <a:ext cx="1818278" cy="273774"/>
          </a:xfrm>
          <a:prstGeom prst="leftRightArrowCallout">
            <a:avLst>
              <a:gd name="adj1" fmla="val 19366"/>
              <a:gd name="adj2" fmla="val 18820"/>
              <a:gd name="adj3" fmla="val 81264"/>
              <a:gd name="adj4" fmla="val 69101"/>
            </a:avLst>
          </a:prstGeom>
          <a:blipFill>
            <a:blip r:embed="rId4" cstate="print"/>
            <a:tile tx="0" ty="0" sx="100000" sy="100000" flip="none" algn="tl"/>
          </a:blip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chemeClr val="bg1"/>
                </a:solidFill>
              </a:rPr>
              <a:t>Ralottanham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79" name="TextBox 5"/>
          <p:cNvSpPr txBox="1">
            <a:spLocks noChangeArrowheads="1"/>
          </p:cNvSpPr>
          <p:nvPr/>
        </p:nvSpPr>
        <p:spPr bwMode="auto">
          <a:xfrm>
            <a:off x="152400" y="2286000"/>
            <a:ext cx="2057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/>
              <a:t>A huge percentage of the South’s population, growth and economic prospects lies in the piedmont . . .</a:t>
            </a: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6934200" y="2436813"/>
            <a:ext cx="20574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. . . a region with good average precipitation, but small streams and low yields from groundwater .</a:t>
            </a:r>
          </a:p>
        </p:txBody>
      </p:sp>
      <p:sp>
        <p:nvSpPr>
          <p:cNvPr id="3081" name="TextBox 9"/>
          <p:cNvSpPr txBox="1">
            <a:spLocks noChangeArrowheads="1"/>
          </p:cNvSpPr>
          <p:nvPr/>
        </p:nvSpPr>
        <p:spPr bwMode="auto">
          <a:xfrm>
            <a:off x="838200" y="5410200"/>
            <a:ext cx="723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Result: low resilience; high susceptibility to drought; almost certain escalation in conflict over water unless growth stops.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/>
          <a:lstStyle/>
          <a:p>
            <a:r>
              <a:rPr lang="en-US" smtClean="0"/>
              <a:t>Want conflict over water quantity?</a:t>
            </a:r>
          </a:p>
        </p:txBody>
      </p:sp>
      <p:pic>
        <p:nvPicPr>
          <p:cNvPr id="4099" name="Picture 2" descr="basinslabelledcounties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590550"/>
            <a:ext cx="821055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Callout 1 3"/>
          <p:cNvSpPr/>
          <p:nvPr/>
        </p:nvSpPr>
        <p:spPr>
          <a:xfrm>
            <a:off x="6934200" y="1371600"/>
            <a:ext cx="1981200" cy="685800"/>
          </a:xfrm>
          <a:prstGeom prst="borderCallout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Va</a:t>
            </a:r>
            <a:r>
              <a:rPr lang="en-US" dirty="0"/>
              <a:t> Beach transfer from Roanoke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7162800" y="2590800"/>
            <a:ext cx="1981200" cy="685800"/>
          </a:xfrm>
          <a:prstGeom prst="borderCallout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Central coastal plain CUA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6477000" y="3657600"/>
            <a:ext cx="1981200" cy="685800"/>
          </a:xfrm>
          <a:prstGeom prst="borderCallout1">
            <a:avLst>
              <a:gd name="adj1" fmla="val 18750"/>
              <a:gd name="adj2" fmla="val -8333"/>
              <a:gd name="adj3" fmla="val 24938"/>
              <a:gd name="adj4" fmla="val -3282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Cone of depression in lower Cape Fear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6019800" y="1905000"/>
            <a:ext cx="1981200" cy="685800"/>
          </a:xfrm>
          <a:prstGeom prst="borderCallout1">
            <a:avLst>
              <a:gd name="adj1" fmla="val 76462"/>
              <a:gd name="adj2" fmla="val -8333"/>
              <a:gd name="adj3" fmla="val 92599"/>
              <a:gd name="adj4" fmla="val -4659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Eno</a:t>
            </a:r>
            <a:r>
              <a:rPr lang="en-US" dirty="0"/>
              <a:t> voluntary CUA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4648200" y="1143000"/>
            <a:ext cx="2133600" cy="685800"/>
          </a:xfrm>
          <a:prstGeom prst="borderCallout1">
            <a:avLst>
              <a:gd name="adj1" fmla="val 104322"/>
              <a:gd name="adj2" fmla="val 50220"/>
              <a:gd name="adj3" fmla="val 194092"/>
              <a:gd name="adj4" fmla="val 5328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Land use issues around proposed Little River reservoir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2133600" y="3962400"/>
            <a:ext cx="2362200" cy="685800"/>
          </a:xfrm>
          <a:prstGeom prst="borderCallout1">
            <a:avLst>
              <a:gd name="adj1" fmla="val -11101"/>
              <a:gd name="adj2" fmla="val 47465"/>
              <a:gd name="adj3" fmla="val -92476"/>
              <a:gd name="adj4" fmla="val 7061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Litigation over IBT to Concord/Kannapolis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2362200" y="1143000"/>
            <a:ext cx="2209800" cy="838200"/>
          </a:xfrm>
          <a:prstGeom prst="borderCallout1">
            <a:avLst>
              <a:gd name="adj1" fmla="val 104322"/>
              <a:gd name="adj2" fmla="val 98441"/>
              <a:gd name="adj3" fmla="val 213993"/>
              <a:gd name="adj4" fmla="val 11390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Litigation over releases from Randleman Lake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457200" y="1828800"/>
            <a:ext cx="2133600" cy="685800"/>
          </a:xfrm>
          <a:prstGeom prst="borderCallout1">
            <a:avLst>
              <a:gd name="adj1" fmla="val 46611"/>
              <a:gd name="adj2" fmla="val 99819"/>
              <a:gd name="adj3" fmla="val 76679"/>
              <a:gd name="adj4" fmla="val 12896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Public concern over new Boone intake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6096000" y="4572000"/>
            <a:ext cx="1981200" cy="762000"/>
          </a:xfrm>
          <a:prstGeom prst="borderCallout1">
            <a:avLst>
              <a:gd name="adj1" fmla="val -7121"/>
              <a:gd name="adj2" fmla="val -2133"/>
              <a:gd name="adj3" fmla="val -207699"/>
              <a:gd name="adj4" fmla="val -4315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Intake and allocation disputes at Lake Jordan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4114800" y="4648200"/>
            <a:ext cx="1981200" cy="685800"/>
          </a:xfrm>
          <a:prstGeom prst="borderCallout1">
            <a:avLst>
              <a:gd name="adj1" fmla="val -9111"/>
              <a:gd name="adj2" fmla="val 48154"/>
              <a:gd name="adj3" fmla="val -255660"/>
              <a:gd name="adj4" fmla="val 93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Fight over Alcoa dams on Yadkin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228600" y="3962400"/>
            <a:ext cx="1981200" cy="685800"/>
          </a:xfrm>
          <a:prstGeom prst="borderCallout1">
            <a:avLst>
              <a:gd name="adj1" fmla="val 2830"/>
              <a:gd name="adj2" fmla="val 48154"/>
              <a:gd name="adj3" fmla="val -68595"/>
              <a:gd name="adj4" fmla="val 8428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Concern about Atlanta’s water needs</a:t>
            </a:r>
          </a:p>
        </p:txBody>
      </p:sp>
      <p:sp>
        <p:nvSpPr>
          <p:cNvPr id="15" name="Line Callout 1 14"/>
          <p:cNvSpPr/>
          <p:nvPr/>
        </p:nvSpPr>
        <p:spPr>
          <a:xfrm>
            <a:off x="3048000" y="2362200"/>
            <a:ext cx="1981200" cy="762000"/>
          </a:xfrm>
          <a:prstGeom prst="borderCallout1">
            <a:avLst>
              <a:gd name="adj1" fmla="val 50591"/>
              <a:gd name="adj2" fmla="val 101885"/>
              <a:gd name="adj3" fmla="val -24813"/>
              <a:gd name="adj4" fmla="val 1414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Disagreements over Kerr water supply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5257800" y="2895600"/>
            <a:ext cx="1981200" cy="762000"/>
          </a:xfrm>
          <a:prstGeom prst="borderCallout1">
            <a:avLst>
              <a:gd name="adj1" fmla="val -1150"/>
              <a:gd name="adj2" fmla="val 48154"/>
              <a:gd name="adj3" fmla="val -44714"/>
              <a:gd name="adj4" fmla="val 1539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Concern about inflows and intakes around Falls Lake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0" y="2667000"/>
            <a:ext cx="1981200" cy="685800"/>
          </a:xfrm>
          <a:prstGeom prst="borderCallout1">
            <a:avLst>
              <a:gd name="adj1" fmla="val 50591"/>
              <a:gd name="adj2" fmla="val 100508"/>
              <a:gd name="adj3" fmla="val 18968"/>
              <a:gd name="adj4" fmla="val 11666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TVA lake level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228600" y="2133600"/>
            <a:ext cx="2667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Water consumption in the Southeast grew 15% from 1990 to 2000, compared with 2% nationwide. </a:t>
            </a:r>
          </a:p>
          <a:p>
            <a:endParaRPr lang="en-US" sz="2000"/>
          </a:p>
          <a:p>
            <a:r>
              <a:rPr lang="en-US" sz="2000"/>
              <a:t>The population rose by 20% from 1990 to 2000 vs.13% in the rest of the country. </a:t>
            </a:r>
          </a:p>
          <a:p>
            <a:endParaRPr lang="en-US" sz="2000"/>
          </a:p>
          <a:p>
            <a:r>
              <a:rPr lang="en-US" sz="2000"/>
              <a:t>By 2030, daily water use in NC will increase by 35%.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686175" y="5638800"/>
            <a:ext cx="4568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Projected growth in the Southeast from</a:t>
            </a:r>
          </a:p>
          <a:p>
            <a:pPr algn="ctr"/>
            <a:r>
              <a:rPr lang="en-US" sz="2000"/>
              <a:t>1990 to the near future.</a:t>
            </a:r>
          </a:p>
          <a:p>
            <a:pPr algn="ctr"/>
            <a:r>
              <a:rPr lang="en-US" sz="1400"/>
              <a:t>US EPA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 cstate="print"/>
          <a:srcRect r="3247"/>
          <a:stretch>
            <a:fillRect/>
          </a:stretch>
        </p:blipFill>
        <p:spPr bwMode="auto">
          <a:xfrm rot="5400000">
            <a:off x="3076575" y="2486025"/>
            <a:ext cx="2743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4" cstate="print"/>
          <a:srcRect r="3030"/>
          <a:stretch>
            <a:fillRect/>
          </a:stretch>
        </p:blipFill>
        <p:spPr bwMode="auto">
          <a:xfrm rot="5400000">
            <a:off x="6160294" y="2526506"/>
            <a:ext cx="274320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Conflict will increase: </a:t>
            </a:r>
            <a:br>
              <a:rPr lang="en-US" sz="4000" smtClean="0"/>
            </a:br>
            <a:r>
              <a:rPr lang="en-US" sz="4000" smtClean="0"/>
              <a:t>Water consumption in the Southeast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ure-1ColorT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61150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rot="5400000" flipH="1" flipV="1">
            <a:off x="6362700" y="1104900"/>
            <a:ext cx="1600200" cy="914400"/>
          </a:xfrm>
          <a:prstGeom prst="straightConnector1">
            <a:avLst/>
          </a:prstGeom>
          <a:ln w="825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705600" y="3505200"/>
            <a:ext cx="990600" cy="609600"/>
          </a:xfrm>
          <a:prstGeom prst="straightConnector1">
            <a:avLst/>
          </a:prstGeom>
          <a:ln w="730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7620000" y="15240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?</a:t>
            </a: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Conflict will increase: </a:t>
            </a:r>
            <a:br>
              <a:rPr lang="en-US" sz="4000" dirty="0">
                <a:latin typeface="+mj-lt"/>
                <a:ea typeface="+mj-ea"/>
                <a:cs typeface="+mj-cs"/>
              </a:rPr>
            </a:br>
            <a:r>
              <a:rPr lang="en-US" sz="4000" dirty="0">
                <a:latin typeface="+mj-lt"/>
                <a:ea typeface="+mj-ea"/>
                <a:cs typeface="+mj-cs"/>
              </a:rPr>
              <a:t>Water consumption in NC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RockyMt10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3429000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762000" y="2895600"/>
            <a:ext cx="381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Rocky Mount’s water  reservoir</a:t>
            </a:r>
          </a:p>
          <a:p>
            <a:r>
              <a:rPr lang="en-US" sz="2000">
                <a:latin typeface="Calibri" pitchFamily="34" charset="0"/>
              </a:rPr>
              <a:t>September 2007</a:t>
            </a:r>
          </a:p>
        </p:txBody>
      </p:sp>
      <p:pic>
        <p:nvPicPr>
          <p:cNvPr id="7172" name="Picture 3" descr="FallsLake102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86200"/>
            <a:ext cx="35226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LittleRiver102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588" y="3886200"/>
            <a:ext cx="34274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4" name="Group 9"/>
          <p:cNvGrpSpPr>
            <a:grpSpLocks/>
          </p:cNvGrpSpPr>
          <p:nvPr/>
        </p:nvGrpSpPr>
        <p:grpSpPr bwMode="auto">
          <a:xfrm>
            <a:off x="4724400" y="1066800"/>
            <a:ext cx="3429000" cy="2490788"/>
            <a:chOff x="762000" y="914400"/>
            <a:chExt cx="3429000" cy="2567554"/>
          </a:xfrm>
        </p:grpSpPr>
        <p:pic>
          <p:nvPicPr>
            <p:cNvPr id="7178" name="Picture 5" descr="LakeMichie1024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9966" y="914400"/>
              <a:ext cx="3421034" cy="2567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9" name="TextBox 3"/>
            <p:cNvSpPr txBox="1">
              <a:spLocks noChangeArrowheads="1"/>
            </p:cNvSpPr>
            <p:nvPr/>
          </p:nvSpPr>
          <p:spPr bwMode="auto">
            <a:xfrm>
              <a:off x="762000" y="2743200"/>
              <a:ext cx="3352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Lake Michie, Durham County</a:t>
              </a:r>
            </a:p>
            <a:p>
              <a:r>
                <a:rPr lang="en-US" sz="2000">
                  <a:latin typeface="Calibri" pitchFamily="34" charset="0"/>
                </a:rPr>
                <a:t>October 2007</a:t>
              </a:r>
            </a:p>
          </p:txBody>
        </p:sp>
      </p:grpSp>
      <p:sp>
        <p:nvSpPr>
          <p:cNvPr id="7175" name="TextBox 5"/>
          <p:cNvSpPr txBox="1">
            <a:spLocks noChangeArrowheads="1"/>
          </p:cNvSpPr>
          <p:nvPr/>
        </p:nvSpPr>
        <p:spPr bwMode="auto">
          <a:xfrm>
            <a:off x="4800600" y="5616575"/>
            <a:ext cx="320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Falls Lake</a:t>
            </a:r>
          </a:p>
          <a:p>
            <a:r>
              <a:rPr lang="en-US" sz="2000">
                <a:latin typeface="Calibri" pitchFamily="34" charset="0"/>
              </a:rPr>
              <a:t>December 2007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685800" y="5657850"/>
            <a:ext cx="3352800" cy="7080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59000"/>
                </a:schemeClr>
              </a:gs>
              <a:gs pos="87000">
                <a:srgbClr val="E6E6E6">
                  <a:alpha val="67000"/>
                </a:srgbClr>
              </a:gs>
              <a:gs pos="73000">
                <a:schemeClr val="tx2">
                  <a:lumMod val="75000"/>
                  <a:alpha val="77000"/>
                </a:schemeClr>
              </a:gs>
              <a:gs pos="88000">
                <a:srgbClr val="E6E6E6">
                  <a:alpha val="3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Calibri" pitchFamily="34" charset="0"/>
              </a:rPr>
              <a:t>Little River, Durham County</a:t>
            </a:r>
          </a:p>
          <a:p>
            <a:pPr>
              <a:defRPr/>
            </a:pPr>
            <a:r>
              <a:rPr lang="en-US" sz="2000" dirty="0">
                <a:latin typeface="Calibri" pitchFamily="34" charset="0"/>
              </a:rPr>
              <a:t>October 2007</a:t>
            </a: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Good precipitation, low resilience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FallsLake10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990600" y="4648200"/>
            <a:ext cx="7620000" cy="523875"/>
          </a:xfrm>
          <a:prstGeom prst="rect">
            <a:avLst/>
          </a:prstGeom>
          <a:solidFill>
            <a:schemeClr val="accent2">
              <a:alpha val="7294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Scenario  4: No good local new supply options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990600" y="1905000"/>
            <a:ext cx="7620000" cy="523875"/>
          </a:xfrm>
          <a:prstGeom prst="rect">
            <a:avLst/>
          </a:prstGeom>
          <a:solidFill>
            <a:srgbClr val="FFC000">
              <a:alpha val="2784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Scenario 1: Stream dries up from withdrawals</a:t>
            </a: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990600" y="2590800"/>
            <a:ext cx="6934200" cy="523875"/>
          </a:xfrm>
          <a:prstGeom prst="rect">
            <a:avLst/>
          </a:prstGeom>
          <a:solidFill>
            <a:schemeClr val="accent2">
              <a:alpha val="4313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Scenario 2: Wells dry up from withdrawals</a:t>
            </a:r>
          </a:p>
        </p:txBody>
      </p:sp>
      <p:sp>
        <p:nvSpPr>
          <p:cNvPr id="8198" name="TextBox 3"/>
          <p:cNvSpPr txBox="1">
            <a:spLocks noChangeArrowheads="1"/>
          </p:cNvSpPr>
          <p:nvPr/>
        </p:nvSpPr>
        <p:spPr bwMode="auto">
          <a:xfrm>
            <a:off x="990600" y="3948113"/>
            <a:ext cx="5715000" cy="522287"/>
          </a:xfrm>
          <a:prstGeom prst="rect">
            <a:avLst/>
          </a:prstGeom>
          <a:solidFill>
            <a:srgbClr val="FFC0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Scenario 3: City overcommits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dirty="0" smtClean="0"/>
              <a:t>What problems does this raise at the state (and regional) level?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regions are better prepared to handle water conflict</a:t>
            </a:r>
          </a:p>
        </p:txBody>
      </p:sp>
      <p:sp>
        <p:nvSpPr>
          <p:cNvPr id="9219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4495800" cy="4525963"/>
          </a:xfrm>
        </p:spPr>
        <p:txBody>
          <a:bodyPr/>
          <a:lstStyle/>
          <a:p>
            <a:r>
              <a:rPr lang="en-US" sz="2800" smtClean="0"/>
              <a:t>Global context: severe water shortages in many places, including southwestern U.S., will make assured fresh water THE critical economic asset</a:t>
            </a:r>
          </a:p>
          <a:p>
            <a:r>
              <a:rPr lang="en-US" sz="2800" smtClean="0"/>
              <a:t>Institutional context: Carolinas are behind in water management</a:t>
            </a:r>
          </a:p>
        </p:txBody>
      </p:sp>
      <p:pic>
        <p:nvPicPr>
          <p:cNvPr id="5" name="Picture 4" descr="map_crysta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47800"/>
            <a:ext cx="36480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486400" y="1447800"/>
            <a:ext cx="19050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/>
                </a:solidFill>
                <a:cs typeface="Arial" charset="0"/>
              </a:rPr>
              <a:t>Great Lakes Compact</a:t>
            </a:r>
          </a:p>
        </p:txBody>
      </p:sp>
      <p:sp>
        <p:nvSpPr>
          <p:cNvPr id="7" name="Oval 6"/>
          <p:cNvSpPr/>
          <p:nvPr/>
        </p:nvSpPr>
        <p:spPr>
          <a:xfrm rot="20494827">
            <a:off x="7185025" y="1646238"/>
            <a:ext cx="533400" cy="15176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en-US" sz="1100">
                <a:solidFill>
                  <a:srgbClr val="FFFFFF"/>
                </a:solidFill>
                <a:cs typeface="Arial" charset="0"/>
              </a:rPr>
              <a:t>Su</a:t>
            </a:r>
            <a:r>
              <a:rPr lang="en-US" sz="1100">
                <a:solidFill>
                  <a:schemeClr val="accent1"/>
                </a:solidFill>
                <a:cs typeface="Arial" charset="0"/>
              </a:rPr>
              <a:t>Susquehanna, Delaware Compancst</a:t>
            </a:r>
            <a:endParaRPr lang="en-US" sz="11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0" y="4267200"/>
            <a:ext cx="18288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accent1"/>
                </a:solidFill>
                <a:cs typeface="Arial" charset="0"/>
              </a:rPr>
              <a:t>Water management districts</a:t>
            </a:r>
          </a:p>
        </p:txBody>
      </p:sp>
      <p:sp>
        <p:nvSpPr>
          <p:cNvPr id="9" name="Oval 8"/>
          <p:cNvSpPr/>
          <p:nvPr/>
        </p:nvSpPr>
        <p:spPr>
          <a:xfrm rot="1912643">
            <a:off x="6959596" y="3216230"/>
            <a:ext cx="601654" cy="886318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 rot="18853306">
            <a:off x="6008688" y="3524250"/>
            <a:ext cx="1079500" cy="4222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/>
                </a:solidFill>
                <a:cs typeface="Arial" charset="0"/>
              </a:rPr>
              <a:t>TVA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WAS recommended solution: establish water budgets and appropriation (permit) process to keep withdrawals within budget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73247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-Right Arrow 6"/>
          <p:cNvSpPr/>
          <p:nvPr/>
        </p:nvSpPr>
        <p:spPr>
          <a:xfrm>
            <a:off x="1152525" y="2590800"/>
            <a:ext cx="3276600" cy="1295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Western prior appropriation system  controls water withdrawals</a:t>
            </a:r>
          </a:p>
        </p:txBody>
      </p:sp>
      <p:sp>
        <p:nvSpPr>
          <p:cNvPr id="8" name="Curved Left Arrow 7"/>
          <p:cNvSpPr/>
          <p:nvPr/>
        </p:nvSpPr>
        <p:spPr>
          <a:xfrm>
            <a:off x="5038725" y="2514600"/>
            <a:ext cx="2743200" cy="1447800"/>
          </a:xfrm>
          <a:prstGeom prst="curvedLeftArrow">
            <a:avLst>
              <a:gd name="adj1" fmla="val 16761"/>
              <a:gd name="adj2" fmla="val 50000"/>
              <a:gd name="adj3" fmla="val 25000"/>
            </a:avLst>
          </a:prstGeom>
          <a:solidFill>
            <a:srgbClr val="FF0000">
              <a:alpha val="25882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5334000" y="4191000"/>
            <a:ext cx="457200" cy="304800"/>
          </a:xfrm>
          <a:prstGeom prst="leftRightArrow">
            <a:avLst>
              <a:gd name="adj1" fmla="val 38626"/>
              <a:gd name="adj2" fmla="val 13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 err="1"/>
              <a:t>Prmt</a:t>
            </a:r>
            <a:endParaRPr lang="en-US" sz="800" dirty="0"/>
          </a:p>
        </p:txBody>
      </p:sp>
      <p:sp>
        <p:nvSpPr>
          <p:cNvPr id="18" name="Left-Right Arrow 17"/>
          <p:cNvSpPr/>
          <p:nvPr/>
        </p:nvSpPr>
        <p:spPr>
          <a:xfrm>
            <a:off x="6629400" y="5029200"/>
            <a:ext cx="457200" cy="304800"/>
          </a:xfrm>
          <a:prstGeom prst="leftRightArrow">
            <a:avLst>
              <a:gd name="adj1" fmla="val 38626"/>
              <a:gd name="adj2" fmla="val 13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 err="1"/>
              <a:t>Prmt</a:t>
            </a:r>
            <a:endParaRPr lang="en-US" sz="800" dirty="0"/>
          </a:p>
        </p:txBody>
      </p:sp>
      <p:sp>
        <p:nvSpPr>
          <p:cNvPr id="19" name="Left-Right Arrow 18"/>
          <p:cNvSpPr/>
          <p:nvPr/>
        </p:nvSpPr>
        <p:spPr>
          <a:xfrm>
            <a:off x="6324600" y="4343400"/>
            <a:ext cx="457200" cy="304800"/>
          </a:xfrm>
          <a:prstGeom prst="leftRightArrow">
            <a:avLst>
              <a:gd name="adj1" fmla="val 38626"/>
              <a:gd name="adj2" fmla="val 13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 err="1"/>
              <a:t>Prmt</a:t>
            </a:r>
            <a:endParaRPr lang="en-US" sz="800" dirty="0"/>
          </a:p>
        </p:txBody>
      </p:sp>
      <p:sp>
        <p:nvSpPr>
          <p:cNvPr id="20" name="Left-Right Arrow 19"/>
          <p:cNvSpPr/>
          <p:nvPr/>
        </p:nvSpPr>
        <p:spPr>
          <a:xfrm>
            <a:off x="5791200" y="3657600"/>
            <a:ext cx="457200" cy="304800"/>
          </a:xfrm>
          <a:prstGeom prst="leftRightArrow">
            <a:avLst>
              <a:gd name="adj1" fmla="val 38626"/>
              <a:gd name="adj2" fmla="val 13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 err="1"/>
              <a:t>Prmt</a:t>
            </a:r>
            <a:endParaRPr lang="en-US" sz="800" dirty="0"/>
          </a:p>
        </p:txBody>
      </p:sp>
      <p:sp>
        <p:nvSpPr>
          <p:cNvPr id="21" name="Left-Right Arrow 20"/>
          <p:cNvSpPr/>
          <p:nvPr/>
        </p:nvSpPr>
        <p:spPr>
          <a:xfrm>
            <a:off x="6858000" y="3429000"/>
            <a:ext cx="457200" cy="304800"/>
          </a:xfrm>
          <a:prstGeom prst="leftRightArrow">
            <a:avLst>
              <a:gd name="adj1" fmla="val 38626"/>
              <a:gd name="adj2" fmla="val 13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 err="1"/>
              <a:t>Prmt</a:t>
            </a:r>
            <a:endParaRPr lang="en-US" sz="800" dirty="0"/>
          </a:p>
        </p:txBody>
      </p:sp>
      <p:sp>
        <p:nvSpPr>
          <p:cNvPr id="22" name="Left-Right Arrow 21"/>
          <p:cNvSpPr/>
          <p:nvPr/>
        </p:nvSpPr>
        <p:spPr>
          <a:xfrm>
            <a:off x="6477000" y="3276600"/>
            <a:ext cx="457200" cy="304800"/>
          </a:xfrm>
          <a:prstGeom prst="leftRightArrow">
            <a:avLst>
              <a:gd name="adj1" fmla="val 38626"/>
              <a:gd name="adj2" fmla="val 13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 err="1"/>
              <a:t>Prmt</a:t>
            </a:r>
            <a:endParaRPr lang="en-US" sz="800" dirty="0"/>
          </a:p>
        </p:txBody>
      </p:sp>
      <p:sp>
        <p:nvSpPr>
          <p:cNvPr id="23" name="Left-Right Arrow 22"/>
          <p:cNvSpPr/>
          <p:nvPr/>
        </p:nvSpPr>
        <p:spPr>
          <a:xfrm>
            <a:off x="6934200" y="3124200"/>
            <a:ext cx="457200" cy="304800"/>
          </a:xfrm>
          <a:prstGeom prst="leftRightArrow">
            <a:avLst>
              <a:gd name="adj1" fmla="val 38626"/>
              <a:gd name="adj2" fmla="val 13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 err="1"/>
              <a:t>Prmt</a:t>
            </a:r>
            <a:endParaRPr lang="en-US" sz="800" dirty="0"/>
          </a:p>
        </p:txBody>
      </p:sp>
      <p:sp>
        <p:nvSpPr>
          <p:cNvPr id="24" name="Left-Right Arrow 23"/>
          <p:cNvSpPr/>
          <p:nvPr/>
        </p:nvSpPr>
        <p:spPr>
          <a:xfrm>
            <a:off x="6019800" y="3429000"/>
            <a:ext cx="457200" cy="304800"/>
          </a:xfrm>
          <a:prstGeom prst="leftRightArrow">
            <a:avLst>
              <a:gd name="adj1" fmla="val 38626"/>
              <a:gd name="adj2" fmla="val 13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 err="1"/>
              <a:t>Prmt</a:t>
            </a:r>
            <a:endParaRPr lang="en-US" sz="800" dirty="0"/>
          </a:p>
        </p:txBody>
      </p:sp>
      <p:sp>
        <p:nvSpPr>
          <p:cNvPr id="25" name="Left-Right Arrow 24"/>
          <p:cNvSpPr/>
          <p:nvPr/>
        </p:nvSpPr>
        <p:spPr>
          <a:xfrm>
            <a:off x="6858000" y="2895600"/>
            <a:ext cx="457200" cy="304800"/>
          </a:xfrm>
          <a:prstGeom prst="leftRightArrow">
            <a:avLst>
              <a:gd name="adj1" fmla="val 38626"/>
              <a:gd name="adj2" fmla="val 13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 err="1"/>
              <a:t>Prmt</a:t>
            </a:r>
            <a:endParaRPr lang="en-US" sz="800" dirty="0"/>
          </a:p>
        </p:txBody>
      </p:sp>
      <p:sp>
        <p:nvSpPr>
          <p:cNvPr id="26" name="Left-Right Arrow 25"/>
          <p:cNvSpPr/>
          <p:nvPr/>
        </p:nvSpPr>
        <p:spPr>
          <a:xfrm>
            <a:off x="7010400" y="2514600"/>
            <a:ext cx="457200" cy="304800"/>
          </a:xfrm>
          <a:prstGeom prst="leftRightArrow">
            <a:avLst>
              <a:gd name="adj1" fmla="val 38626"/>
              <a:gd name="adj2" fmla="val 13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 err="1"/>
              <a:t>Prmt</a:t>
            </a:r>
            <a:endParaRPr lang="en-US" sz="800" dirty="0"/>
          </a:p>
        </p:txBody>
      </p:sp>
      <p:sp>
        <p:nvSpPr>
          <p:cNvPr id="27" name="Left-Right Arrow 26"/>
          <p:cNvSpPr/>
          <p:nvPr/>
        </p:nvSpPr>
        <p:spPr>
          <a:xfrm>
            <a:off x="7696200" y="2133600"/>
            <a:ext cx="457200" cy="304800"/>
          </a:xfrm>
          <a:prstGeom prst="leftRightArrow">
            <a:avLst>
              <a:gd name="adj1" fmla="val 38626"/>
              <a:gd name="adj2" fmla="val 13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 err="1"/>
              <a:t>Prmt</a:t>
            </a:r>
            <a:endParaRPr lang="en-US" sz="800" dirty="0"/>
          </a:p>
        </p:txBody>
      </p:sp>
      <p:sp>
        <p:nvSpPr>
          <p:cNvPr id="28" name="Left-Right Arrow 27"/>
          <p:cNvSpPr/>
          <p:nvPr/>
        </p:nvSpPr>
        <p:spPr>
          <a:xfrm>
            <a:off x="7620000" y="2590800"/>
            <a:ext cx="457200" cy="304800"/>
          </a:xfrm>
          <a:prstGeom prst="leftRightArrow">
            <a:avLst>
              <a:gd name="adj1" fmla="val 38626"/>
              <a:gd name="adj2" fmla="val 13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 err="1"/>
              <a:t>Prmt</a:t>
            </a:r>
            <a:endParaRPr lang="en-US" sz="800" dirty="0"/>
          </a:p>
        </p:txBody>
      </p:sp>
      <p:sp>
        <p:nvSpPr>
          <p:cNvPr id="29" name="Left-Right Arrow 28"/>
          <p:cNvSpPr/>
          <p:nvPr/>
        </p:nvSpPr>
        <p:spPr>
          <a:xfrm>
            <a:off x="7696200" y="2362200"/>
            <a:ext cx="457200" cy="304800"/>
          </a:xfrm>
          <a:prstGeom prst="leftRightArrow">
            <a:avLst>
              <a:gd name="adj1" fmla="val 38626"/>
              <a:gd name="adj2" fmla="val 13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 err="1"/>
              <a:t>Prmt</a:t>
            </a:r>
            <a:endParaRPr lang="en-US" sz="800" dirty="0"/>
          </a:p>
        </p:txBody>
      </p:sp>
      <p:sp>
        <p:nvSpPr>
          <p:cNvPr id="30" name="Left-Right Arrow 29"/>
          <p:cNvSpPr/>
          <p:nvPr/>
        </p:nvSpPr>
        <p:spPr>
          <a:xfrm>
            <a:off x="6172200" y="2971800"/>
            <a:ext cx="457200" cy="304800"/>
          </a:xfrm>
          <a:prstGeom prst="leftRightArrow">
            <a:avLst>
              <a:gd name="adj1" fmla="val 38626"/>
              <a:gd name="adj2" fmla="val 13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 err="1"/>
              <a:t>Prmt</a:t>
            </a:r>
            <a:endParaRPr lang="en-US" sz="800" dirty="0"/>
          </a:p>
        </p:txBody>
      </p:sp>
      <p:sp>
        <p:nvSpPr>
          <p:cNvPr id="31" name="Left-Right Arrow 30"/>
          <p:cNvSpPr/>
          <p:nvPr/>
        </p:nvSpPr>
        <p:spPr>
          <a:xfrm>
            <a:off x="5791200" y="3048000"/>
            <a:ext cx="457200" cy="304800"/>
          </a:xfrm>
          <a:prstGeom prst="leftRightArrow">
            <a:avLst>
              <a:gd name="adj1" fmla="val 38626"/>
              <a:gd name="adj2" fmla="val 13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 err="1"/>
              <a:t>Prmt</a:t>
            </a:r>
            <a:endParaRPr lang="en-US" sz="800" dirty="0"/>
          </a:p>
        </p:txBody>
      </p:sp>
      <p:sp>
        <p:nvSpPr>
          <p:cNvPr id="32" name="Left-Right Arrow 31"/>
          <p:cNvSpPr/>
          <p:nvPr/>
        </p:nvSpPr>
        <p:spPr>
          <a:xfrm>
            <a:off x="5867400" y="2438400"/>
            <a:ext cx="457200" cy="304800"/>
          </a:xfrm>
          <a:prstGeom prst="leftRightArrow">
            <a:avLst>
              <a:gd name="adj1" fmla="val 38626"/>
              <a:gd name="adj2" fmla="val 13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 err="1"/>
              <a:t>Prmt</a:t>
            </a:r>
            <a:endParaRPr lang="en-US" sz="800" dirty="0"/>
          </a:p>
        </p:txBody>
      </p:sp>
      <p:sp>
        <p:nvSpPr>
          <p:cNvPr id="33" name="Left-Right Arrow 32"/>
          <p:cNvSpPr/>
          <p:nvPr/>
        </p:nvSpPr>
        <p:spPr>
          <a:xfrm>
            <a:off x="5334000" y="2971800"/>
            <a:ext cx="457200" cy="304800"/>
          </a:xfrm>
          <a:prstGeom prst="leftRightArrow">
            <a:avLst>
              <a:gd name="adj1" fmla="val 38626"/>
              <a:gd name="adj2" fmla="val 13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 err="1"/>
              <a:t>Prmt</a:t>
            </a:r>
            <a:endParaRPr lang="en-US" sz="800" dirty="0"/>
          </a:p>
        </p:txBody>
      </p:sp>
      <p:sp>
        <p:nvSpPr>
          <p:cNvPr id="34" name="Left-Right Arrow 33"/>
          <p:cNvSpPr/>
          <p:nvPr/>
        </p:nvSpPr>
        <p:spPr>
          <a:xfrm>
            <a:off x="5181600" y="2209800"/>
            <a:ext cx="457200" cy="304800"/>
          </a:xfrm>
          <a:prstGeom prst="leftRightArrow">
            <a:avLst>
              <a:gd name="adj1" fmla="val 38626"/>
              <a:gd name="adj2" fmla="val 13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 err="1"/>
              <a:t>Prmt</a:t>
            </a:r>
            <a:endParaRPr lang="en-US" sz="800" dirty="0"/>
          </a:p>
        </p:txBody>
      </p:sp>
      <p:sp>
        <p:nvSpPr>
          <p:cNvPr id="35" name="Left-Right Arrow 34"/>
          <p:cNvSpPr/>
          <p:nvPr/>
        </p:nvSpPr>
        <p:spPr>
          <a:xfrm>
            <a:off x="4572000" y="1752600"/>
            <a:ext cx="457200" cy="304800"/>
          </a:xfrm>
          <a:prstGeom prst="leftRightArrow">
            <a:avLst>
              <a:gd name="adj1" fmla="val 38626"/>
              <a:gd name="adj2" fmla="val 13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 err="1"/>
              <a:t>Prmt</a:t>
            </a:r>
            <a:endParaRPr lang="en-US" sz="800" dirty="0"/>
          </a:p>
        </p:txBody>
      </p:sp>
      <p:sp>
        <p:nvSpPr>
          <p:cNvPr id="36" name="Left-Right Arrow 35"/>
          <p:cNvSpPr/>
          <p:nvPr/>
        </p:nvSpPr>
        <p:spPr>
          <a:xfrm>
            <a:off x="4800600" y="2667000"/>
            <a:ext cx="457200" cy="304800"/>
          </a:xfrm>
          <a:prstGeom prst="leftRightArrow">
            <a:avLst>
              <a:gd name="adj1" fmla="val 38626"/>
              <a:gd name="adj2" fmla="val 13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 err="1"/>
              <a:t>Prmt</a:t>
            </a:r>
            <a:endParaRPr lang="en-US" sz="800" dirty="0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914400" y="5943600"/>
            <a:ext cx="739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 most of the east, outside the Carolinas and Alabama, a permit system for large withdrawals helps control water conflict.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3614</TotalTime>
  <Words>566</Words>
  <Application>Microsoft Office PowerPoint</Application>
  <PresentationFormat>On-screen Show (4:3)</PresentationFormat>
  <Paragraphs>98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NC Water Allocation Study : a report for city and county attorneys  </vt:lpstr>
      <vt:lpstr>Our (region’s) big water challenge: growth in areas lacking water storage</vt:lpstr>
      <vt:lpstr>Want conflict over water quantity?</vt:lpstr>
      <vt:lpstr>Conflict will increase:  Water consumption in the Southeast</vt:lpstr>
      <vt:lpstr>Slide 5</vt:lpstr>
      <vt:lpstr>Slide 6</vt:lpstr>
      <vt:lpstr>What problems does this raise at the state (and regional) level?</vt:lpstr>
      <vt:lpstr>Other regions are better prepared to handle water conflict</vt:lpstr>
      <vt:lpstr>WAS recommended solution: establish water budgets and appropriation (permit) process to keep withdrawals within budget</vt:lpstr>
      <vt:lpstr>Models can help ensure adequate water supply and avoid all four problem scenarios.</vt:lpstr>
      <vt:lpstr>Slide 11</vt:lpstr>
    </vt:vector>
  </TitlesOfParts>
  <Company>UNC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Whisnant</dc:creator>
  <cp:lastModifiedBy>lawrence</cp:lastModifiedBy>
  <cp:revision>94</cp:revision>
  <dcterms:created xsi:type="dcterms:W3CDTF">2008-11-08T15:32:33Z</dcterms:created>
  <dcterms:modified xsi:type="dcterms:W3CDTF">2009-08-21T18:28:01Z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