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1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318" r:id="rId5"/>
    <p:sldId id="332" r:id="rId6"/>
    <p:sldId id="259" r:id="rId7"/>
    <p:sldId id="334" r:id="rId8"/>
    <p:sldId id="335" r:id="rId9"/>
    <p:sldId id="267" r:id="rId10"/>
    <p:sldId id="333" r:id="rId11"/>
    <p:sldId id="261" r:id="rId12"/>
    <p:sldId id="262" r:id="rId13"/>
    <p:sldId id="268" r:id="rId14"/>
    <p:sldId id="271" r:id="rId15"/>
    <p:sldId id="305" r:id="rId16"/>
    <p:sldId id="277" r:id="rId17"/>
    <p:sldId id="319" r:id="rId18"/>
    <p:sldId id="283" r:id="rId19"/>
    <p:sldId id="338" r:id="rId20"/>
    <p:sldId id="313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8" r:id="rId29"/>
    <p:sldId id="329" r:id="rId30"/>
    <p:sldId id="337" r:id="rId31"/>
    <p:sldId id="331" r:id="rId32"/>
    <p:sldId id="330" r:id="rId33"/>
    <p:sldId id="266" r:id="rId34"/>
  </p:sldIdLst>
  <p:sldSz cx="9144000" cy="6858000" type="screen4x3"/>
  <p:notesSz cx="6858000" cy="9266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 Kreutzberger" initials="" lastIdx="7" clrIdx="0"/>
  <p:cmAuthor id="1" name="Thomas D Johnso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99FF"/>
    <a:srgbClr val="9966FF"/>
    <a:srgbClr val="6666FF"/>
    <a:srgbClr val="33CC33"/>
    <a:srgbClr val="FF7C80"/>
    <a:srgbClr val="3399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8" autoAdjust="0"/>
    <p:restoredTop sz="88108" autoAdjust="0"/>
  </p:normalViewPr>
  <p:slideViewPr>
    <p:cSldViewPr>
      <p:cViewPr>
        <p:scale>
          <a:sx n="66" d="100"/>
          <a:sy n="66" d="100"/>
        </p:scale>
        <p:origin x="-1422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0110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970A00AE-0EA7-4188-83CE-8F53DA7798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1250" y="693738"/>
            <a:ext cx="4635500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2138"/>
            <a:ext cx="54864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110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0110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B4D2ED-EEE4-46D7-AA3B-884BDC0342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4C181-3950-4F1B-AB94-B8B83087BE65}" type="slidenum">
              <a:rPr lang="en-US"/>
              <a:pPr/>
              <a:t>4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3738"/>
            <a:ext cx="4632325" cy="3475037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2138"/>
            <a:ext cx="5487988" cy="4170362"/>
          </a:xfrm>
        </p:spPr>
        <p:txBody>
          <a:bodyPr/>
          <a:lstStyle/>
          <a:p>
            <a:r>
              <a:rPr lang="en-US"/>
              <a:t>I usually go over a more complete list even if I don’t talk about all of them.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32187-D7B9-46F4-9ECE-2CA5D3C07962}" type="slidenum">
              <a:rPr lang="en-US"/>
              <a:pPr/>
              <a:t>6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706438"/>
            <a:ext cx="4630737" cy="3473450"/>
          </a:xfrm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02138"/>
            <a:ext cx="5029200" cy="4170362"/>
          </a:xfrm>
        </p:spPr>
        <p:txBody>
          <a:bodyPr/>
          <a:lstStyle/>
          <a:p>
            <a:r>
              <a:rPr lang="en-US"/>
              <a:t>I usually start IBT with these 2 slides on how people preceive IBT vs the reality.</a:t>
            </a:r>
          </a:p>
          <a:p>
            <a:endParaRPr lang="en-US"/>
          </a:p>
          <a:p>
            <a:r>
              <a:rPr lang="en-US"/>
              <a:t>76 mile pipeline 60 mgd capacity.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854BB-8E3B-478D-AD59-AC90E628B9E4}" type="slidenum">
              <a:rPr lang="en-US"/>
              <a:pPr/>
              <a:t>7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16450" cy="3462337"/>
          </a:xfrm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02138"/>
            <a:ext cx="5029200" cy="4170362"/>
          </a:xfrm>
        </p:spPr>
        <p:txBody>
          <a:bodyPr/>
          <a:lstStyle/>
          <a:p>
            <a:r>
              <a:rPr lang="en-US"/>
              <a:t>The NC reality (I suspect the same is true in SC).</a:t>
            </a:r>
          </a:p>
          <a:p>
            <a:r>
              <a:rPr lang="en-US"/>
              <a:t>Real example of a work product that DWR received for the Moore County Water &amp; Sewer Master Plan (Pinehurst) Multiple interconnections 3 basins. (Lumber flow into SC).</a:t>
            </a:r>
          </a:p>
          <a:p>
            <a:endParaRPr lang="en-US"/>
          </a:p>
          <a:p>
            <a:r>
              <a:rPr lang="en-US"/>
              <a:t>Bill I realize you might not want to use a figure from McGill.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3FD72-47BD-4D1C-B01B-E92907BD027B}" type="slidenum">
              <a:rPr lang="en-US"/>
              <a:pPr/>
              <a:t>9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693738"/>
            <a:ext cx="4632325" cy="3475037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Suggest dropping one of the IBT maps and replacing it with the extended boundaries map.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35D6B-5D57-4B94-89A4-C10AA1B357FB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693738"/>
            <a:ext cx="4632325" cy="3475037"/>
          </a:xfrm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usually like to show the extend of the notice required.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F18F5-EC8B-49C5-A35C-DD38DF19AD6F}" type="slidenum">
              <a:rPr lang="en-US"/>
              <a:pPr/>
              <a:t>20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693738"/>
            <a:ext cx="4635500" cy="3476625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00550"/>
            <a:ext cx="5029200" cy="4171950"/>
          </a:xfrm>
        </p:spPr>
        <p:txBody>
          <a:bodyPr/>
          <a:lstStyle/>
          <a:p>
            <a:r>
              <a:rPr lang="en-US"/>
              <a:t>REMOVE THIS SLIDE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EA59A-8577-43EF-B756-CFCED508D717}" type="slidenum">
              <a:rPr lang="en-US"/>
              <a:pPr/>
              <a:t>29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693738"/>
            <a:ext cx="4632325" cy="3475037"/>
          </a:xfrm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usually find it help to provide links for finding additional information.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511175"/>
            <a:ext cx="655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28863" y="2209800"/>
            <a:ext cx="6510337" cy="3810000"/>
          </a:xfrm>
        </p:spPr>
        <p:txBody>
          <a:bodyPr/>
          <a:lstStyle>
            <a:lvl1pPr marL="0" indent="0" algn="ctr">
              <a:buFontTx/>
              <a:buNone/>
              <a:defRPr sz="2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626225"/>
            <a:ext cx="2133600" cy="231775"/>
          </a:xfrm>
        </p:spPr>
        <p:txBody>
          <a:bodyPr/>
          <a:lstStyle>
            <a:lvl1pPr>
              <a:defRPr/>
            </a:lvl1pPr>
          </a:lstStyle>
          <a:p>
            <a:fld id="{A9D28CCA-5A8F-4DB2-AA7A-F71BA6934B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2870" name="Rectangle 6"/>
          <p:cNvSpPr>
            <a:spLocks noChangeArrowheads="1"/>
          </p:cNvSpPr>
          <p:nvPr userDrawn="1"/>
        </p:nvSpPr>
        <p:spPr bwMode="auto">
          <a:xfrm>
            <a:off x="228600" y="6592888"/>
            <a:ext cx="8686800" cy="36512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66865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87B954-CFFB-480C-AEF5-58CE6FBF68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76200"/>
            <a:ext cx="18288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6200"/>
            <a:ext cx="5334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D1212F-DE98-4DD0-8AD1-F1858007E9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295400"/>
            <a:ext cx="3581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295400"/>
            <a:ext cx="3581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34200" y="6550025"/>
            <a:ext cx="2133600" cy="231775"/>
          </a:xfrm>
        </p:spPr>
        <p:txBody>
          <a:bodyPr/>
          <a:lstStyle>
            <a:lvl1pPr>
              <a:defRPr/>
            </a:lvl1pPr>
          </a:lstStyle>
          <a:p>
            <a:fld id="{4F8B3827-EC82-4990-AFFA-7A573EC769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228600" y="661035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 rot="10800000">
            <a:off x="7939088" y="1639888"/>
            <a:ext cx="1204912" cy="493553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85882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1639888"/>
            <a:ext cx="1349375" cy="493553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85882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6294438"/>
            <a:ext cx="9144000" cy="563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white">
          <a:xfrm>
            <a:off x="3609975" y="6430963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August 27, 2007</a:t>
            </a:r>
          </a:p>
        </p:txBody>
      </p:sp>
      <p:pic>
        <p:nvPicPr>
          <p:cNvPr id="157703" name="Picture 7" descr="WeBringItAllToge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93675"/>
            <a:ext cx="5041900" cy="174625"/>
          </a:xfrm>
          <a:prstGeom prst="rect">
            <a:avLst/>
          </a:prstGeom>
          <a:noFill/>
        </p:spPr>
      </p:pic>
      <p:pic>
        <p:nvPicPr>
          <p:cNvPr id="157704" name="Picture 8" descr="HeaderBarMontage-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1813"/>
            <a:ext cx="9144000" cy="1238250"/>
          </a:xfrm>
          <a:prstGeom prst="rect">
            <a:avLst/>
          </a:prstGeom>
          <a:noFill/>
        </p:spPr>
      </p:pic>
      <p:sp>
        <p:nvSpPr>
          <p:cNvPr id="1577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451100"/>
            <a:ext cx="7772400" cy="530225"/>
          </a:xfrm>
        </p:spPr>
        <p:txBody>
          <a:bodyPr>
            <a:sp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77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1425"/>
            <a:ext cx="7772400" cy="457200"/>
          </a:xfr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7707" name="Picture 11" descr="Standard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3938" y="4960938"/>
            <a:ext cx="4556125" cy="112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- </a:t>
            </a:r>
            <a:fld id="{29B089C9-9E7B-4EED-8504-9E1F2C83A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- </a:t>
            </a:r>
            <a:fld id="{5DFAFA6D-BA61-4AE0-BB24-92EFBA12E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24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24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- </a:t>
            </a:r>
            <a:fld id="{3A795815-9B73-427F-A9EE-40E36C0C1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- </a:t>
            </a:r>
            <a:fld id="{9EA186D5-5DBC-4D41-88DE-4C31950A5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- </a:t>
            </a:r>
            <a:fld id="{A10B03EF-84C9-4EF6-957B-8B6E121EF4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- </a:t>
            </a:r>
            <a:fld id="{53C48B39-78AA-4DBC-B743-21603F6AF8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F2D07E-C24A-442E-B110-DEEB8C6F96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- </a:t>
            </a:r>
            <a:fld id="{50EB25CA-725D-4920-9D7A-39EA11215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- </a:t>
            </a:r>
            <a:fld id="{16280C4A-0861-40F0-A9EA-32730EF38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- </a:t>
            </a:r>
            <a:fld id="{E3E08CFA-6A45-453C-88A8-BA9EAC3C2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57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57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- </a:t>
            </a:r>
            <a:fld id="{B7BEE2D3-5970-4C7F-BF04-D9C4009D6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8A815A-C845-4B54-8CF3-D34A5364AD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295400"/>
            <a:ext cx="3581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295400"/>
            <a:ext cx="3581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E9D808-A164-44B8-9750-49A6DCA82B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4CC6-0846-4DFF-BBCE-D7FD60BD86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3860C3-CCD0-4B57-9E81-58EBC90E00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169A7D-37E1-4547-AB4C-7009521341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6EC0BD-3B73-4400-A873-AE3B951AD8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F9F886-341E-4937-B37B-76A838059C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6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295400"/>
            <a:ext cx="731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0025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48EFD50F-129B-4DA0-8EA0-ADC79356D5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1846" name="Rectangle 6"/>
          <p:cNvSpPr>
            <a:spLocks noChangeArrowheads="1"/>
          </p:cNvSpPr>
          <p:nvPr userDrawn="1"/>
        </p:nvSpPr>
        <p:spPr bwMode="auto">
          <a:xfrm>
            <a:off x="228600" y="6516688"/>
            <a:ext cx="8686800" cy="36512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103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i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261938"/>
            <a:ext cx="9144000" cy="884237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6675" name="Picture 3" descr="New-BV-Bug-NoBckgr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0988" y="574675"/>
            <a:ext cx="671512" cy="504825"/>
          </a:xfrm>
          <a:prstGeom prst="rect">
            <a:avLst/>
          </a:prstGeom>
          <a:noFill/>
        </p:spPr>
      </p:pic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6551613"/>
            <a:ext cx="9144000" cy="301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6677" name="Picture 5" descr="WeBringItAllTogeth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5875" y="6632575"/>
            <a:ext cx="4032250" cy="139700"/>
          </a:xfrm>
          <a:prstGeom prst="rect">
            <a:avLst/>
          </a:prstGeom>
          <a:noFill/>
        </p:spPr>
      </p:pic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0" y="-76200"/>
            <a:ext cx="91440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0" y="1133475"/>
            <a:ext cx="9144000" cy="288925"/>
          </a:xfrm>
          <a:prstGeom prst="rect">
            <a:avLst/>
          </a:prstGeom>
          <a:gradFill rotWithShape="1">
            <a:gsLst>
              <a:gs pos="0">
                <a:srgbClr val="E1E1E1"/>
              </a:gs>
              <a:gs pos="100000">
                <a:srgbClr val="E1E1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596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66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682" name="Rectangle 10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228600" y="6588125"/>
            <a:ext cx="79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 - </a:t>
            </a:r>
            <a:fld id="{CD054D43-ACE4-4BDF-BED7-15244F4AE1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 userDrawn="1"/>
        </p:nvSpPr>
        <p:spPr bwMode="auto">
          <a:xfrm>
            <a:off x="7391400" y="66294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</a:rPr>
              <a:t>B&amp;V Presentation:  8/27/07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60000"/>
        </a:spcBef>
        <a:spcAft>
          <a:spcPct val="0"/>
        </a:spcAft>
        <a:buSzPct val="7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60000"/>
        </a:spcBef>
        <a:spcAft>
          <a:spcPct val="0"/>
        </a:spcAft>
        <a:buSzPct val="60000"/>
        <a:buBlip>
          <a:blip r:embed="rId16"/>
        </a:buBlip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60000"/>
        </a:spcBef>
        <a:spcAft>
          <a:spcPct val="0"/>
        </a:spcAft>
        <a:buSzPct val="60000"/>
        <a:buBlip>
          <a:blip r:embed="rId16"/>
        </a:buBlip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60000"/>
        </a:spcBef>
        <a:spcAft>
          <a:spcPct val="0"/>
        </a:spcAft>
        <a:buSzPct val="60000"/>
        <a:buBlip>
          <a:blip r:embed="rId16"/>
        </a:buBlip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60000"/>
        </a:spcBef>
        <a:spcAft>
          <a:spcPct val="0"/>
        </a:spcAft>
        <a:buSzPct val="60000"/>
        <a:buBlip>
          <a:blip r:embed="rId16"/>
        </a:buBlip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60000"/>
        </a:spcBef>
        <a:spcAft>
          <a:spcPct val="0"/>
        </a:spcAft>
        <a:buSzPct val="60000"/>
        <a:buBlip>
          <a:blip r:embed="rId16"/>
        </a:buBlip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60000"/>
        </a:spcBef>
        <a:spcAft>
          <a:spcPct val="0"/>
        </a:spcAft>
        <a:buSzPct val="60000"/>
        <a:buBlip>
          <a:blip r:embed="rId16"/>
        </a:buBlip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60000"/>
        </a:spcBef>
        <a:spcAft>
          <a:spcPct val="0"/>
        </a:spcAft>
        <a:buSzPct val="60000"/>
        <a:buBlip>
          <a:blip r:embed="rId16"/>
        </a:buBlip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water.org/Permits_and_Registration/Interbasin_Transf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water.org/Permits_and_Registration/Capacity_Use/Central_Coastal_Plain/" TargetMode="External"/><Relationship Id="rId5" Type="http://schemas.openxmlformats.org/officeDocument/2006/relationships/hyperlink" Target="http://www.ncwater.org/Water_Supply_Planning/Water_Shortage_Response_Plans/" TargetMode="External"/><Relationship Id="rId4" Type="http://schemas.openxmlformats.org/officeDocument/2006/relationships/hyperlink" Target="http://www.ncwater.org/drough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295400"/>
            <a:ext cx="6553200" cy="11430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4000"/>
              <a:t>Water Management Regulatory Programs</a:t>
            </a:r>
            <a:br>
              <a:rPr lang="en-US" sz="4000"/>
            </a:br>
            <a:r>
              <a:rPr lang="en-US" sz="2800" i="1"/>
              <a:t>Interbasin Transfer, Drought Management and Capacity Use</a:t>
            </a:r>
            <a:endParaRPr lang="en-US" sz="1200" i="1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657600"/>
            <a:ext cx="64008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i="1">
                <a:solidFill>
                  <a:srgbClr val="006699"/>
                </a:solidFill>
              </a:rPr>
              <a:t>William Kreutzberger/CH2M HILL</a:t>
            </a:r>
          </a:p>
          <a:p>
            <a:pPr>
              <a:lnSpc>
                <a:spcPct val="90000"/>
              </a:lnSpc>
            </a:pPr>
            <a:r>
              <a:rPr lang="en-US" sz="2000" b="1" i="1">
                <a:solidFill>
                  <a:srgbClr val="006699"/>
                </a:solidFill>
              </a:rPr>
              <a:t>(</a:t>
            </a:r>
            <a:r>
              <a:rPr lang="en-US" sz="1800" b="1" i="1" u="sng">
                <a:solidFill>
                  <a:srgbClr val="006699"/>
                </a:solidFill>
              </a:rPr>
              <a:t>bill.kreutzberger@ch2m.com</a:t>
            </a:r>
            <a:r>
              <a:rPr lang="en-US" sz="2000" b="1" i="1">
                <a:solidFill>
                  <a:srgbClr val="006699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2000" b="1" i="1">
              <a:solidFill>
                <a:srgbClr val="0066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/>
              <a:t>2009 Summer Conference</a:t>
            </a:r>
          </a:p>
          <a:p>
            <a:pPr>
              <a:lnSpc>
                <a:spcPct val="90000"/>
              </a:lnSpc>
            </a:pPr>
            <a:r>
              <a:rPr lang="en-US" sz="2000"/>
              <a:t>NC Association of Municipal Attorneys</a:t>
            </a:r>
          </a:p>
          <a:p>
            <a:pPr>
              <a:lnSpc>
                <a:spcPct val="90000"/>
              </a:lnSpc>
            </a:pPr>
            <a:r>
              <a:rPr lang="en-US" sz="2000"/>
              <a:t>Atlantic Beach, NC</a:t>
            </a:r>
          </a:p>
          <a:p>
            <a:pPr>
              <a:lnSpc>
                <a:spcPct val="90000"/>
              </a:lnSpc>
            </a:pPr>
            <a:r>
              <a:rPr lang="en-US" sz="2000"/>
              <a:t>August 1, 2009</a:t>
            </a:r>
          </a:p>
          <a:p>
            <a:pPr>
              <a:lnSpc>
                <a:spcPct val="90000"/>
              </a:lnSpc>
            </a:pP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6705600" cy="1295400"/>
          </a:xfrm>
        </p:spPr>
        <p:txBody>
          <a:bodyPr/>
          <a:lstStyle/>
          <a:p>
            <a:r>
              <a:rPr lang="en-US" sz="3600"/>
              <a:t>NC IBT General Information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6934200" cy="4648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/>
              <a:t>Based on General Statute requirements dating back to 1988</a:t>
            </a:r>
          </a:p>
          <a:p>
            <a:pPr>
              <a:lnSpc>
                <a:spcPct val="110000"/>
              </a:lnSpc>
            </a:pPr>
            <a:r>
              <a:rPr lang="en-US" sz="2000"/>
              <a:t>Significant amendments in 1993, 1998, and 2007</a:t>
            </a:r>
          </a:p>
          <a:p>
            <a:pPr>
              <a:lnSpc>
                <a:spcPct val="110000"/>
              </a:lnSpc>
            </a:pPr>
            <a:r>
              <a:rPr lang="en-US" sz="2000"/>
              <a:t>Transfers based on 38 subbasins</a:t>
            </a:r>
          </a:p>
          <a:p>
            <a:pPr>
              <a:lnSpc>
                <a:spcPct val="110000"/>
              </a:lnSpc>
            </a:pPr>
            <a:r>
              <a:rPr lang="en-US" sz="2000"/>
              <a:t>State Environmental Policy Act (SEPA) Process required</a:t>
            </a:r>
          </a:p>
          <a:p>
            <a:pPr>
              <a:lnSpc>
                <a:spcPct val="110000"/>
              </a:lnSpc>
            </a:pPr>
            <a:r>
              <a:rPr lang="en-US" sz="2000"/>
              <a:t>Required information in Water Supply Plan Updates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Plans required every 5 years since 1992</a:t>
            </a:r>
          </a:p>
          <a:p>
            <a:pPr>
              <a:lnSpc>
                <a:spcPct val="110000"/>
              </a:lnSpc>
            </a:pPr>
            <a:r>
              <a:rPr lang="en-US" sz="2000"/>
              <a:t>Burden of proof on applicant that benefits of IBT outweigh detriments</a:t>
            </a:r>
          </a:p>
          <a:p>
            <a:pPr>
              <a:lnSpc>
                <a:spcPct val="110000"/>
              </a:lnSpc>
            </a:pPr>
            <a:r>
              <a:rPr lang="en-US" sz="2000"/>
              <a:t>Certificate has no time limit</a:t>
            </a:r>
          </a:p>
          <a:p>
            <a:pPr>
              <a:lnSpc>
                <a:spcPct val="110000"/>
              </a:lnSpc>
            </a:pPr>
            <a:r>
              <a:rPr lang="en-US" sz="2000"/>
              <a:t>IBT typically based on a 30 year projection of water use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88963"/>
            <a:ext cx="6743700" cy="1143000"/>
          </a:xfrm>
        </p:spPr>
        <p:txBody>
          <a:bodyPr/>
          <a:lstStyle/>
          <a:p>
            <a:r>
              <a:rPr lang="en-US"/>
              <a:t>How much are you allowed to transfer?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209800"/>
            <a:ext cx="7391400" cy="4419600"/>
          </a:xfrm>
        </p:spPr>
        <p:txBody>
          <a:bodyPr/>
          <a:lstStyle/>
          <a:p>
            <a:r>
              <a:rPr lang="en-US" sz="2200"/>
              <a:t>The amount granted by an Environmental Management Commission (EMC) certificate</a:t>
            </a:r>
            <a:endParaRPr lang="en-US" sz="2000"/>
          </a:p>
          <a:p>
            <a:pPr algn="ctr">
              <a:buClr>
                <a:schemeClr val="tx1"/>
              </a:buClr>
              <a:buFontTx/>
              <a:buNone/>
            </a:pPr>
            <a:r>
              <a:rPr lang="en-US" sz="2000"/>
              <a:t>OR</a:t>
            </a:r>
          </a:p>
          <a:p>
            <a:r>
              <a:rPr lang="en-US" sz="2200"/>
              <a:t>Without a certificate, the larger of:</a:t>
            </a:r>
          </a:p>
          <a:p>
            <a:pPr lvl="1"/>
            <a:r>
              <a:rPr lang="en-US" sz="2000"/>
              <a:t>Up to 2 million gallons per day (mgd)</a:t>
            </a:r>
          </a:p>
          <a:p>
            <a:pPr lvl="1"/>
            <a:r>
              <a:rPr lang="en-US" sz="2000"/>
              <a:t>July 1, 1993 maximum day capacity to transfer (“grandfathered” capacity)</a:t>
            </a:r>
            <a:endParaRPr lang="en-US" sz="1800"/>
          </a:p>
          <a:p>
            <a:pPr lvl="1"/>
            <a:r>
              <a:rPr lang="en-US" sz="2000"/>
              <a:t>1.25 times 1993 average daily transfer (ADT)</a:t>
            </a:r>
          </a:p>
          <a:p>
            <a:pPr lvl="1"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200" b="1">
                <a:solidFill>
                  <a:srgbClr val="FF0000"/>
                </a:solidFill>
              </a:rPr>
              <a:t>Transfer Regulation is based on Maximum Day!!!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Examples of Transfers</a:t>
            </a:r>
          </a:p>
        </p:txBody>
      </p:sp>
      <p:pic>
        <p:nvPicPr>
          <p:cNvPr id="385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754380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Existing IBTs Overview – North Carolina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7086600" cy="5105400"/>
          </a:xfrm>
        </p:spPr>
        <p:txBody>
          <a:bodyPr/>
          <a:lstStyle/>
          <a:p>
            <a:r>
              <a:rPr lang="en-US" sz="3000"/>
              <a:t>Over 100 IBTs identified</a:t>
            </a:r>
          </a:p>
          <a:p>
            <a:pPr lvl="1"/>
            <a:r>
              <a:rPr lang="en-US" sz="2800"/>
              <a:t>Range from &lt;0.01 mgd up to 785 MGD </a:t>
            </a:r>
          </a:p>
          <a:p>
            <a:pPr lvl="1"/>
            <a:r>
              <a:rPr lang="en-US" sz="2800"/>
              <a:t>85 of these are less than 2 MGD </a:t>
            </a:r>
          </a:p>
          <a:p>
            <a:pPr lvl="1"/>
            <a:r>
              <a:rPr lang="en-US" sz="2800"/>
              <a:t>Grandfathered amounts have been officially determined for 21 IBTs</a:t>
            </a:r>
            <a:r>
              <a:rPr lang="en-US"/>
              <a:t> </a:t>
            </a:r>
          </a:p>
          <a:p>
            <a:r>
              <a:rPr lang="en-US" sz="3000"/>
              <a:t>Four certificates issued</a:t>
            </a:r>
          </a:p>
          <a:p>
            <a:pPr lvl="1"/>
            <a:r>
              <a:rPr lang="en-US" sz="2800"/>
              <a:t>Authorizing 6 transfers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2373" name="Oval 5"/>
          <p:cNvSpPr>
            <a:spLocks noChangeArrowheads="1"/>
          </p:cNvSpPr>
          <p:nvPr/>
        </p:nvSpPr>
        <p:spPr bwMode="auto">
          <a:xfrm rot="-1372334">
            <a:off x="2819400" y="1219200"/>
            <a:ext cx="3865563" cy="1905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74" name="Oval 6"/>
          <p:cNvSpPr>
            <a:spLocks noChangeArrowheads="1"/>
          </p:cNvSpPr>
          <p:nvPr/>
        </p:nvSpPr>
        <p:spPr bwMode="auto">
          <a:xfrm rot="-1372334">
            <a:off x="5791200" y="3886200"/>
            <a:ext cx="1193800" cy="7302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75" name="Oval 7"/>
          <p:cNvSpPr>
            <a:spLocks noChangeArrowheads="1"/>
          </p:cNvSpPr>
          <p:nvPr/>
        </p:nvSpPr>
        <p:spPr bwMode="auto">
          <a:xfrm rot="-2445513">
            <a:off x="6705600" y="2209800"/>
            <a:ext cx="633413" cy="4048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3" grpId="0" animBg="1"/>
      <p:bldP spid="442374" grpId="0" animBg="1"/>
      <p:bldP spid="4423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Issued IBT Certificates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Piedmont Triad Regional Water Authority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30.5 MGD transfer from the Deep River basin to the Haw River and Yadkin River basins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Approved December 1991</a:t>
            </a:r>
          </a:p>
          <a:p>
            <a:pPr>
              <a:lnSpc>
                <a:spcPct val="90000"/>
              </a:lnSpc>
            </a:pPr>
            <a:r>
              <a:rPr lang="en-US" sz="2000"/>
              <a:t>Towns of Apex, Cary, Morrisville and Wake County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24 MGD transfer from the Haw River basin (Cape Fear) to the Neuse River basin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Approved July 2001</a:t>
            </a:r>
          </a:p>
          <a:p>
            <a:pPr>
              <a:lnSpc>
                <a:spcPct val="90000"/>
              </a:lnSpc>
            </a:pPr>
            <a:r>
              <a:rPr lang="en-US" sz="2000"/>
              <a:t>Charlotte-Mecklenburg Utilities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33 MGD transfer from the Catawba River basin to the Rocky River basin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Approved March 2002</a:t>
            </a:r>
          </a:p>
          <a:p>
            <a:pPr>
              <a:lnSpc>
                <a:spcPct val="90000"/>
              </a:lnSpc>
            </a:pPr>
            <a:r>
              <a:rPr lang="en-US" sz="2000"/>
              <a:t>Cities of Concord and Kannapolis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10 MGD from the Catawba River basin to the Rocky River basin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10 MGD from the Yadkin River basin to the Rocky River basin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Approved January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NC IBT Certificate Approval Process Prior to 2007 Amendments</a:t>
            </a:r>
          </a:p>
        </p:txBody>
      </p:sp>
      <p:pic>
        <p:nvPicPr>
          <p:cNvPr id="458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943600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8756" name="Text Box 4"/>
          <p:cNvSpPr txBox="1">
            <a:spLocks noChangeArrowheads="1"/>
          </p:cNvSpPr>
          <p:nvPr/>
        </p:nvSpPr>
        <p:spPr bwMode="auto">
          <a:xfrm>
            <a:off x="2514600" y="5943600"/>
            <a:ext cx="48260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Process requires 4 to 6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2007 Amendments to IBT Statute</a:t>
            </a:r>
          </a:p>
        </p:txBody>
      </p:sp>
      <p:sp>
        <p:nvSpPr>
          <p:cNvPr id="40448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295400"/>
            <a:ext cx="3048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/>
              <a:t>Defined relationship of SEPA process to Certificate Process</a:t>
            </a:r>
          </a:p>
          <a:p>
            <a:pPr>
              <a:lnSpc>
                <a:spcPct val="90000"/>
              </a:lnSpc>
            </a:pPr>
            <a:r>
              <a:rPr lang="en-US" sz="2200"/>
              <a:t>Additional public notice</a:t>
            </a:r>
          </a:p>
          <a:p>
            <a:pPr>
              <a:lnSpc>
                <a:spcPct val="90000"/>
              </a:lnSpc>
            </a:pPr>
            <a:r>
              <a:rPr lang="en-US" sz="2200"/>
              <a:t>Changes to decision criteria</a:t>
            </a:r>
          </a:p>
          <a:p>
            <a:pPr>
              <a:lnSpc>
                <a:spcPct val="90000"/>
              </a:lnSpc>
            </a:pPr>
            <a:r>
              <a:rPr lang="en-US" sz="2200"/>
              <a:t>Draft Certificate before last public review</a:t>
            </a:r>
          </a:p>
          <a:p>
            <a:pPr>
              <a:lnSpc>
                <a:spcPct val="90000"/>
              </a:lnSpc>
            </a:pPr>
            <a:r>
              <a:rPr lang="en-US" sz="2200"/>
              <a:t>Mediation process</a:t>
            </a:r>
          </a:p>
          <a:p>
            <a:pPr>
              <a:lnSpc>
                <a:spcPct val="90000"/>
              </a:lnSpc>
            </a:pPr>
            <a:r>
              <a:rPr lang="en-US" sz="2200"/>
              <a:t>Authorized Water Supply Study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rgbClr val="FF0000"/>
                </a:solidFill>
              </a:rPr>
              <a:t>Time?  - &gt;4 years</a:t>
            </a:r>
          </a:p>
          <a:p>
            <a:pPr>
              <a:lnSpc>
                <a:spcPct val="90000"/>
              </a:lnSpc>
            </a:pPr>
            <a:endParaRPr lang="en-US" sz="22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200"/>
          </a:p>
        </p:txBody>
      </p:sp>
      <p:sp>
        <p:nvSpPr>
          <p:cNvPr id="404489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200"/>
          </a:p>
        </p:txBody>
      </p:sp>
      <p:pic>
        <p:nvPicPr>
          <p:cNvPr id="404490" name="Picture 10" descr="Flow_Chart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9825" y="1295400"/>
            <a:ext cx="38703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NC and Adjacent State Notification</a:t>
            </a:r>
            <a:br>
              <a:rPr lang="en-US" sz="2800"/>
            </a:br>
            <a:r>
              <a:rPr lang="en-US" sz="2800"/>
              <a:t>Who Will Be Notified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/>
              <a:t>Newspaper of general circulation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Upstream and downstream of the withdrawal.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Each city or county in the source drainage basin.</a:t>
            </a:r>
          </a:p>
          <a:p>
            <a:pPr>
              <a:lnSpc>
                <a:spcPct val="80000"/>
              </a:lnSpc>
            </a:pPr>
            <a:r>
              <a:rPr lang="en-US" sz="1800" b="1"/>
              <a:t>First-Class or Electronic Mail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Governing County or City bodies in the source and receiving basins.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Governing County or City bodies upstream or downstream of the withdrawal point.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Persons with a registered withdrawals and transfers in the source basin.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Persons holding an interbasin transfer certificate in the source basin.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Persons holding a NPDES discharge permit upstream or downstream of the withdrawal.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All state water management, water use, and environmental protection agencies and the office of the governor upstream or downstream of the withdrawal point.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Any person who submits to the applicant a written request to receive notices.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452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838"/>
            <a:ext cx="9144000" cy="61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2612" name="Rectangle 4"/>
          <p:cNvSpPr>
            <a:spLocks noChangeArrowheads="1"/>
          </p:cNvSpPr>
          <p:nvPr/>
        </p:nvSpPr>
        <p:spPr bwMode="auto">
          <a:xfrm>
            <a:off x="6858000" y="5334000"/>
            <a:ext cx="1676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6172200" y="1524000"/>
            <a:ext cx="0" cy="3810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2614" name="Line 6"/>
          <p:cNvSpPr>
            <a:spLocks noChangeShapeType="1"/>
          </p:cNvSpPr>
          <p:nvPr/>
        </p:nvSpPr>
        <p:spPr bwMode="auto">
          <a:xfrm flipH="1">
            <a:off x="5943600" y="1524000"/>
            <a:ext cx="228600" cy="3810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2615" name="Line 7"/>
          <p:cNvSpPr>
            <a:spLocks noChangeShapeType="1"/>
          </p:cNvSpPr>
          <p:nvPr/>
        </p:nvSpPr>
        <p:spPr bwMode="auto">
          <a:xfrm>
            <a:off x="6172200" y="1524000"/>
            <a:ext cx="304800" cy="2286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858000" cy="609600"/>
          </a:xfrm>
        </p:spPr>
        <p:txBody>
          <a:bodyPr/>
          <a:lstStyle/>
          <a:p>
            <a:r>
              <a:rPr lang="en-US" sz="1600"/>
              <a:t/>
            </a:r>
            <a:br>
              <a:rPr lang="en-US" sz="1600"/>
            </a:br>
            <a:r>
              <a:rPr lang="en-US" sz="1600"/>
              <a:t> </a:t>
            </a:r>
            <a:r>
              <a:rPr lang="en-US"/>
              <a:t>Agenda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6934200" cy="46482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NC IBT Law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Background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IBT Process (Until 2007 changes)</a:t>
            </a:r>
          </a:p>
          <a:p>
            <a:r>
              <a:rPr lang="en-US">
                <a:solidFill>
                  <a:srgbClr val="000000"/>
                </a:solidFill>
              </a:rPr>
              <a:t>Drought Management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2007 Rules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2008 Legislative Changes</a:t>
            </a:r>
          </a:p>
          <a:p>
            <a:r>
              <a:rPr lang="en-US">
                <a:solidFill>
                  <a:srgbClr val="000000"/>
                </a:solidFill>
              </a:rPr>
              <a:t>Capacity Use Area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Background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Central Coastal Plain CUA</a:t>
            </a:r>
          </a:p>
          <a:p>
            <a:pPr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2740" name="Line 4"/>
          <p:cNvSpPr>
            <a:spLocks noChangeShapeType="1"/>
          </p:cNvSpPr>
          <p:nvPr/>
        </p:nvSpPr>
        <p:spPr bwMode="auto">
          <a:xfrm>
            <a:off x="1981200" y="1066800"/>
            <a:ext cx="6781800" cy="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2741" name="Text Box 5"/>
          <p:cNvSpPr txBox="1">
            <a:spLocks noChangeArrowheads="1"/>
          </p:cNvSpPr>
          <p:nvPr/>
        </p:nvSpPr>
        <p:spPr bwMode="auto">
          <a:xfrm>
            <a:off x="0" y="6673850"/>
            <a:ext cx="674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600">
                <a:solidFill>
                  <a:srgbClr val="FFFFFF"/>
                </a:solidFill>
                <a:latin typeface="Arial Narrow" pitchFamily="34" charset="0"/>
              </a:rPr>
              <a:t>W112002002CLT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kerr-notice2"/>
          <p:cNvPicPr>
            <a:picLocks noChangeAspect="1" noChangeArrowheads="1"/>
          </p:cNvPicPr>
          <p:nvPr/>
        </p:nvPicPr>
        <p:blipFill>
          <a:blip r:embed="rId3" cstate="print"/>
          <a:srcRect t="14063" b="22366"/>
          <a:stretch>
            <a:fillRect/>
          </a:stretch>
        </p:blipFill>
        <p:spPr bwMode="auto">
          <a:xfrm>
            <a:off x="457200" y="1662113"/>
            <a:ext cx="8226425" cy="4281487"/>
          </a:xfrm>
          <a:prstGeom prst="rect">
            <a:avLst/>
          </a:prstGeom>
          <a:noFill/>
        </p:spPr>
      </p:pic>
      <p:sp>
        <p:nvSpPr>
          <p:cNvPr id="459780" name="AutoShape 4"/>
          <p:cNvSpPr>
            <a:spLocks noChangeArrowheads="1"/>
          </p:cNvSpPr>
          <p:nvPr/>
        </p:nvSpPr>
        <p:spPr bwMode="auto">
          <a:xfrm>
            <a:off x="5791200" y="2743200"/>
            <a:ext cx="152400" cy="152400"/>
          </a:xfrm>
          <a:prstGeom prst="star5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685800" y="4572000"/>
            <a:ext cx="3352800" cy="1395413"/>
          </a:xfrm>
          <a:prstGeom prst="rect">
            <a:avLst/>
          </a:prstGeom>
          <a:solidFill>
            <a:srgbClr val="FFFFFF"/>
          </a:solidFill>
          <a:ln w="22225" algn="ctr">
            <a:solidFill>
              <a:srgbClr val="000000"/>
            </a:solidFill>
            <a:miter lim="800000"/>
            <a:headEnd/>
            <a:tailEnd/>
          </a:ln>
          <a:effectLst>
            <a:outerShdw dist="53882" dir="81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u="sng">
                <a:solidFill>
                  <a:srgbClr val="000000"/>
                </a:solidFill>
              </a:rPr>
              <a:t>KLRWS Notice Requirements: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 b="1">
                <a:solidFill>
                  <a:srgbClr val="000000"/>
                </a:solidFill>
              </a:rPr>
              <a:t>36</a:t>
            </a:r>
            <a:r>
              <a:rPr lang="en-US" sz="1200">
                <a:solidFill>
                  <a:srgbClr val="000000"/>
                </a:solidFill>
              </a:rPr>
              <a:t> NC Counties/ </a:t>
            </a:r>
            <a:r>
              <a:rPr lang="en-US" sz="1200" b="1">
                <a:solidFill>
                  <a:srgbClr val="000000"/>
                </a:solidFill>
              </a:rPr>
              <a:t>23</a:t>
            </a:r>
            <a:r>
              <a:rPr lang="en-US" sz="1200">
                <a:solidFill>
                  <a:srgbClr val="000000"/>
                </a:solidFill>
              </a:rPr>
              <a:t> VA Cities and Counties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 b="1">
                <a:solidFill>
                  <a:srgbClr val="000000"/>
                </a:solidFill>
              </a:rPr>
              <a:t>37</a:t>
            </a:r>
            <a:r>
              <a:rPr lang="en-US" sz="1200">
                <a:solidFill>
                  <a:srgbClr val="000000"/>
                </a:solidFill>
              </a:rPr>
              <a:t> NC Newspapers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 b="1">
                <a:solidFill>
                  <a:srgbClr val="000000"/>
                </a:solidFill>
              </a:rPr>
              <a:t>119</a:t>
            </a:r>
            <a:r>
              <a:rPr lang="en-US" sz="1200">
                <a:solidFill>
                  <a:srgbClr val="000000"/>
                </a:solidFill>
              </a:rPr>
              <a:t> NPDES permit holders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 b="1">
                <a:solidFill>
                  <a:srgbClr val="000000"/>
                </a:solidFill>
              </a:rPr>
              <a:t>45</a:t>
            </a:r>
            <a:r>
              <a:rPr lang="en-US" sz="1200">
                <a:solidFill>
                  <a:srgbClr val="000000"/>
                </a:solidFill>
              </a:rPr>
              <a:t> registered withdrawals</a:t>
            </a:r>
          </a:p>
        </p:txBody>
      </p:sp>
      <p:sp>
        <p:nvSpPr>
          <p:cNvPr id="459782" name="Text Box 6"/>
          <p:cNvSpPr txBox="1">
            <a:spLocks noChangeArrowheads="1"/>
          </p:cNvSpPr>
          <p:nvPr/>
        </p:nvSpPr>
        <p:spPr bwMode="auto">
          <a:xfrm>
            <a:off x="4800600" y="2286000"/>
            <a:ext cx="457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</a:rPr>
              <a:t>14-1</a:t>
            </a:r>
          </a:p>
        </p:txBody>
      </p:sp>
      <p:sp>
        <p:nvSpPr>
          <p:cNvPr id="459783" name="Text Box 7"/>
          <p:cNvSpPr txBox="1">
            <a:spLocks noChangeArrowheads="1"/>
          </p:cNvSpPr>
          <p:nvPr/>
        </p:nvSpPr>
        <p:spPr bwMode="auto">
          <a:xfrm>
            <a:off x="6019800" y="2819400"/>
            <a:ext cx="457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</a:rPr>
              <a:t>15-2</a:t>
            </a:r>
          </a:p>
        </p:txBody>
      </p:sp>
      <p:sp>
        <p:nvSpPr>
          <p:cNvPr id="459784" name="Text Box 8"/>
          <p:cNvSpPr txBox="1">
            <a:spLocks noChangeArrowheads="1"/>
          </p:cNvSpPr>
          <p:nvPr/>
        </p:nvSpPr>
        <p:spPr bwMode="auto">
          <a:xfrm>
            <a:off x="6096000" y="3200400"/>
            <a:ext cx="457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</a:rPr>
              <a:t>15-1</a:t>
            </a:r>
          </a:p>
        </p:txBody>
      </p:sp>
      <p:sp>
        <p:nvSpPr>
          <p:cNvPr id="459785" name="Text Box 9"/>
          <p:cNvSpPr txBox="1">
            <a:spLocks noChangeArrowheads="1"/>
          </p:cNvSpPr>
          <p:nvPr/>
        </p:nvSpPr>
        <p:spPr bwMode="auto">
          <a:xfrm>
            <a:off x="5486400" y="3505200"/>
            <a:ext cx="457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</a:rPr>
              <a:t>10-1</a:t>
            </a:r>
          </a:p>
        </p:txBody>
      </p:sp>
      <p:sp>
        <p:nvSpPr>
          <p:cNvPr id="459786" name="Text Box 10"/>
          <p:cNvSpPr txBox="1">
            <a:spLocks noChangeArrowheads="1"/>
          </p:cNvSpPr>
          <p:nvPr/>
        </p:nvSpPr>
        <p:spPr bwMode="auto">
          <a:xfrm>
            <a:off x="6477000" y="1676400"/>
            <a:ext cx="1981200" cy="85566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900" b="1">
                <a:solidFill>
                  <a:srgbClr val="000000"/>
                </a:solidFill>
              </a:rPr>
              <a:t>14-1 Roanoke River Basin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900" b="1">
                <a:solidFill>
                  <a:srgbClr val="000000"/>
                </a:solidFill>
              </a:rPr>
              <a:t>15-1 Tar River Basin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900" b="1">
                <a:solidFill>
                  <a:srgbClr val="000000"/>
                </a:solidFill>
              </a:rPr>
              <a:t>15-2 Fishing Creek River Basin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900" b="1">
                <a:solidFill>
                  <a:srgbClr val="000000"/>
                </a:solidFill>
              </a:rPr>
              <a:t>10-1 Neuse River Basin</a:t>
            </a:r>
          </a:p>
        </p:txBody>
      </p:sp>
      <p:sp>
        <p:nvSpPr>
          <p:cNvPr id="459787" name="Text Box 11"/>
          <p:cNvSpPr txBox="1">
            <a:spLocks noChangeArrowheads="1"/>
          </p:cNvSpPr>
          <p:nvPr/>
        </p:nvSpPr>
        <p:spPr bwMode="auto">
          <a:xfrm>
            <a:off x="1600200" y="2286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Kerr Lake Regional Water System</a:t>
            </a:r>
            <a:br>
              <a:rPr lang="en-US" sz="3200">
                <a:solidFill>
                  <a:schemeClr val="tx2"/>
                </a:solidFill>
              </a:rPr>
            </a:br>
            <a:r>
              <a:rPr lang="en-US" sz="3200">
                <a:solidFill>
                  <a:schemeClr val="tx2"/>
                </a:solidFill>
              </a:rPr>
              <a:t>Public Notice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Drought Management Requirements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Session Law 2008-143 – Act to Improve Drought Preparedness and Response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Goals to improve water use data, reduce drought vulnerability and allow quicker response to water shortage emergencies</a:t>
            </a:r>
          </a:p>
          <a:p>
            <a:pPr>
              <a:lnSpc>
                <a:spcPct val="80000"/>
              </a:lnSpc>
            </a:pPr>
            <a:r>
              <a:rPr lang="en-US" sz="2000"/>
              <a:t>Major provisions related to: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Water use reporting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Agricultural water use estimates and reporting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Water shortage emergency provisions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Water shortage response plans/drought response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Water system reporting during drought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Water system efficiency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Water reuse policy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Enforcement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Gray water use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Drought mitigation projects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Drought management advisory council (DMAC)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Studies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Drought Status Comparisons</a:t>
            </a:r>
          </a:p>
        </p:txBody>
      </p:sp>
      <p:pic>
        <p:nvPicPr>
          <p:cNvPr id="4649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52500"/>
            <a:ext cx="62992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49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962400"/>
            <a:ext cx="5842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Use Reporting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requirements</a:t>
            </a:r>
          </a:p>
          <a:p>
            <a:pPr lvl="1"/>
            <a:r>
              <a:rPr lang="en-US"/>
              <a:t>Shorter time for registration of water withdrawal</a:t>
            </a:r>
          </a:p>
          <a:p>
            <a:pPr lvl="1"/>
            <a:r>
              <a:rPr lang="en-US"/>
              <a:t>Requirement for Dept. of Agriculture to survey water use annually on a county and watershed basis</a:t>
            </a:r>
          </a:p>
          <a:p>
            <a:pPr lvl="1"/>
            <a:r>
              <a:rPr lang="en-US"/>
              <a:t>Allows DENR to require weekly water use reporting under extreme and exceptional drought conditions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Shortage Emergency Provisions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/>
              <a:t>Recommendation of emergency moved from Environmental Management Commission to DENR Secretary</a:t>
            </a:r>
          </a:p>
          <a:p>
            <a:r>
              <a:rPr lang="en-US" sz="2200"/>
              <a:t>Allows declaration after consultation with water system – no formal request required</a:t>
            </a:r>
          </a:p>
          <a:p>
            <a:r>
              <a:rPr lang="en-US" sz="2200"/>
              <a:t>Eliminates public hearing</a:t>
            </a:r>
          </a:p>
          <a:p>
            <a:r>
              <a:rPr lang="en-US" sz="2200"/>
              <a:t>Requires water systems with excess water to share</a:t>
            </a:r>
          </a:p>
          <a:p>
            <a:r>
              <a:rPr lang="en-US" sz="2200"/>
              <a:t>Allows rules governing conservation and water use for both receiving and supplying water system</a:t>
            </a:r>
          </a:p>
          <a:p>
            <a:r>
              <a:rPr lang="en-US" sz="2200"/>
              <a:t>Restricts compensation to no more than 110% of retail water cost</a:t>
            </a:r>
          </a:p>
          <a:p>
            <a:r>
              <a:rPr lang="en-US" sz="2200"/>
              <a:t>Both receiving and supplying water systems can install emergency water lines</a:t>
            </a:r>
          </a:p>
          <a:p>
            <a:pPr lvl="1"/>
            <a:endParaRPr 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7315200" cy="762000"/>
          </a:xfrm>
        </p:spPr>
        <p:txBody>
          <a:bodyPr/>
          <a:lstStyle/>
          <a:p>
            <a:r>
              <a:rPr lang="en-US"/>
              <a:t>Water Shortage Response Plans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838200"/>
            <a:ext cx="7315200" cy="5715000"/>
          </a:xfrm>
        </p:spPr>
        <p:txBody>
          <a:bodyPr/>
          <a:lstStyle/>
          <a:p>
            <a:r>
              <a:rPr lang="en-US" sz="2200"/>
              <a:t>Required as part of Local Water Supply Plan Updates (every 5 years) since 2002</a:t>
            </a:r>
          </a:p>
          <a:p>
            <a:r>
              <a:rPr lang="en-US" sz="2200"/>
              <a:t>2007 EMC rules with requirements for WSRPs</a:t>
            </a:r>
          </a:p>
          <a:p>
            <a:r>
              <a:rPr lang="en-US" sz="2200"/>
              <a:t>Session Law 2008-143</a:t>
            </a:r>
          </a:p>
          <a:p>
            <a:pPr lvl="1"/>
            <a:r>
              <a:rPr lang="en-US" sz="2000"/>
              <a:t>Requires plans to have DENR approval</a:t>
            </a:r>
          </a:p>
          <a:p>
            <a:pPr lvl="1"/>
            <a:r>
              <a:rPr lang="en-US" sz="2000"/>
              <a:t>Givers DENR authority to require implementation of conservation measures in a drought</a:t>
            </a:r>
          </a:p>
          <a:p>
            <a:pPr lvl="1"/>
            <a:r>
              <a:rPr lang="en-US" sz="2000"/>
              <a:t>Include criteria</a:t>
            </a:r>
          </a:p>
          <a:p>
            <a:pPr lvl="2"/>
            <a:r>
              <a:rPr lang="en-US" sz="2000"/>
              <a:t>Tiered levels of water conservation measures and other actions based on drought severity with specific triggers required</a:t>
            </a:r>
          </a:p>
          <a:p>
            <a:pPr lvl="2"/>
            <a:r>
              <a:rPr lang="en-US" sz="2000"/>
              <a:t>Plan must meet EMC rules</a:t>
            </a:r>
          </a:p>
          <a:p>
            <a:pPr lvl="2"/>
            <a:r>
              <a:rPr lang="en-US" sz="2000"/>
              <a:t>Plan cannot regulate private wells</a:t>
            </a:r>
          </a:p>
          <a:p>
            <a:pPr lvl="2"/>
            <a:r>
              <a:rPr lang="en-US" sz="2000"/>
              <a:t>Plan presumed approved until DENR notification</a:t>
            </a:r>
          </a:p>
          <a:p>
            <a:pPr lvl="2"/>
            <a:r>
              <a:rPr lang="en-US" sz="2000"/>
              <a:t>Lack of submitted plan must meet EMC default provisions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Provisions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990600"/>
            <a:ext cx="7315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/>
              <a:t>Water efficiency measures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Separate meters for new irrigation systems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Must meet criteria for loan eligibility</a:t>
            </a:r>
          </a:p>
          <a:p>
            <a:pPr>
              <a:lnSpc>
                <a:spcPct val="90000"/>
              </a:lnSpc>
            </a:pPr>
            <a:r>
              <a:rPr lang="en-US" sz="2200"/>
              <a:t>Policy of Water Reuse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Recognizes reuse as safe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Directs EMC to promote reuse</a:t>
            </a:r>
          </a:p>
          <a:p>
            <a:pPr>
              <a:lnSpc>
                <a:spcPct val="90000"/>
              </a:lnSpc>
            </a:pPr>
            <a:r>
              <a:rPr lang="en-US" sz="2200"/>
              <a:t>Enforcement Provisions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Civil penalty of up to $10,000 per month</a:t>
            </a:r>
          </a:p>
          <a:p>
            <a:pPr>
              <a:lnSpc>
                <a:spcPct val="90000"/>
              </a:lnSpc>
            </a:pPr>
            <a:r>
              <a:rPr lang="en-US" sz="2200"/>
              <a:t>Requires electronic submittal of SDWA reports</a:t>
            </a:r>
          </a:p>
          <a:p>
            <a:pPr>
              <a:lnSpc>
                <a:spcPct val="90000"/>
              </a:lnSpc>
            </a:pPr>
            <a:r>
              <a:rPr lang="en-US" sz="2200"/>
              <a:t>Provisions for Gray Water Use</a:t>
            </a:r>
          </a:p>
          <a:p>
            <a:pPr>
              <a:lnSpc>
                <a:spcPct val="90000"/>
              </a:lnSpc>
            </a:pPr>
            <a:r>
              <a:rPr lang="en-US" sz="2200"/>
              <a:t>Addition of drought mitigation projects as being eligible for loan funds</a:t>
            </a:r>
          </a:p>
          <a:p>
            <a:pPr>
              <a:lnSpc>
                <a:spcPct val="90000"/>
              </a:lnSpc>
            </a:pPr>
            <a:r>
              <a:rPr lang="en-US" sz="2200"/>
              <a:t>Drought Management Advisory Council changes relate to member eligibility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Capacity Use Areas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Authorized under the Water Use act of 1967</a:t>
            </a:r>
          </a:p>
          <a:p>
            <a:r>
              <a:rPr lang="en-US"/>
              <a:t>Environmental Management Commission can delineate capacity use areas if aggregate uses of groundwater and/or surface water</a:t>
            </a:r>
          </a:p>
          <a:p>
            <a:pPr lvl="1"/>
            <a:r>
              <a:rPr lang="en-US"/>
              <a:t>have developed to the extent that regulation is necessary, or </a:t>
            </a:r>
          </a:p>
          <a:p>
            <a:pPr lvl="1"/>
            <a:r>
              <a:rPr lang="en-US"/>
              <a:t>exceed or threaten to exceed ability for replenishment</a:t>
            </a:r>
          </a:p>
          <a:p>
            <a:r>
              <a:rPr lang="en-US"/>
              <a:t>Upon designation of CUA, requires EMC to develop rules for regulation of water use</a:t>
            </a:r>
          </a:p>
          <a:p>
            <a:r>
              <a:rPr lang="en-US"/>
              <a:t>Allows permits for water use within CUAs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Coastal Plain CUA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295400"/>
            <a:ext cx="3810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/>
              <a:t>Designation for 15 County area effective August 1, 2002</a:t>
            </a:r>
          </a:p>
          <a:p>
            <a:pPr>
              <a:lnSpc>
                <a:spcPct val="90000"/>
              </a:lnSpc>
            </a:pPr>
            <a:r>
              <a:rPr lang="en-US" sz="2200"/>
              <a:t>Permits required for groundwater users &gt;100,000 gpd</a:t>
            </a:r>
          </a:p>
          <a:p>
            <a:pPr>
              <a:lnSpc>
                <a:spcPct val="90000"/>
              </a:lnSpc>
            </a:pPr>
            <a:r>
              <a:rPr lang="en-US" sz="2200"/>
              <a:t>Annual registration and reporting for groundwater users &gt;10,000 gpd</a:t>
            </a:r>
          </a:p>
          <a:p>
            <a:pPr>
              <a:lnSpc>
                <a:spcPct val="90000"/>
              </a:lnSpc>
            </a:pPr>
            <a:r>
              <a:rPr lang="en-US" sz="2200"/>
              <a:t>16 year plan for reducing withdrawals from the cretaceous aquifer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Phased reductions</a:t>
            </a:r>
          </a:p>
          <a:p>
            <a:pPr>
              <a:lnSpc>
                <a:spcPct val="90000"/>
              </a:lnSpc>
            </a:pPr>
            <a:r>
              <a:rPr lang="en-US" sz="2200"/>
              <a:t>Frequent updates on progress to the EMC</a:t>
            </a:r>
          </a:p>
          <a:p>
            <a:pPr>
              <a:lnSpc>
                <a:spcPct val="90000"/>
              </a:lnSpc>
            </a:pPr>
            <a:endParaRPr lang="en-US" sz="2200"/>
          </a:p>
        </p:txBody>
      </p:sp>
      <p:pic>
        <p:nvPicPr>
          <p:cNvPr id="4730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32000"/>
            <a:ext cx="39624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Information Links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Interbasin Transfer </a:t>
            </a:r>
            <a:r>
              <a:rPr lang="en-US" sz="2000">
                <a:hlinkClick r:id="rId3"/>
              </a:rPr>
              <a:t>http://www.ncwater.org/Permits_and_Registration/Interbasin_Transfer/</a:t>
            </a:r>
            <a:endParaRPr lang="en-US" sz="2000"/>
          </a:p>
          <a:p>
            <a:r>
              <a:rPr lang="en-US"/>
              <a:t>Drought &amp; 2008 Drought Bill </a:t>
            </a:r>
            <a:r>
              <a:rPr lang="en-US" sz="2000">
                <a:hlinkClick r:id="rId4"/>
              </a:rPr>
              <a:t>http://www.ncwater.org/drought/</a:t>
            </a:r>
            <a:endParaRPr lang="en-US" sz="2000"/>
          </a:p>
          <a:p>
            <a:r>
              <a:rPr lang="en-US"/>
              <a:t>Water Shortage Response Plans - </a:t>
            </a:r>
            <a:r>
              <a:rPr lang="en-US" sz="2000">
                <a:hlinkClick r:id="rId5"/>
              </a:rPr>
              <a:t>http://www.ncwater.org/Water_Supply_Planning/Water_Shortage_Response_Plans/</a:t>
            </a:r>
            <a:endParaRPr lang="en-US" sz="2000"/>
          </a:p>
          <a:p>
            <a:r>
              <a:rPr lang="en-US"/>
              <a:t>Central Coastal Plain Capacity Use Area </a:t>
            </a:r>
            <a:r>
              <a:rPr lang="en-US" sz="2000">
                <a:hlinkClick r:id="rId6"/>
              </a:rPr>
              <a:t>http://www.ncwater.org/Permits_and_Registration/Capacity_Use/Central_Coastal_Plain/</a:t>
            </a:r>
            <a:endParaRPr 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1676400" y="1524000"/>
            <a:ext cx="6781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chemeClr val="accent2"/>
                </a:solidFill>
              </a:rPr>
              <a:t>“Water links us to our neighbor in a way more profound and complex than any other."</a:t>
            </a:r>
          </a:p>
          <a:p>
            <a:r>
              <a:rPr lang="en-US" sz="3600"/>
              <a:t>  -John Thorson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858000" cy="609600"/>
          </a:xfrm>
        </p:spPr>
        <p:txBody>
          <a:bodyPr/>
          <a:lstStyle/>
          <a:p>
            <a:r>
              <a:rPr lang="en-US" sz="1600"/>
              <a:t/>
            </a:r>
            <a:br>
              <a:rPr lang="en-US" sz="1600"/>
            </a:br>
            <a:r>
              <a:rPr lang="en-US" sz="1600"/>
              <a:t> </a:t>
            </a:r>
            <a:r>
              <a:rPr lang="en-US"/>
              <a:t>Agenda Review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6934200" cy="46482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NC IBT Law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Background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IBT Process (Until 2007 changes)</a:t>
            </a:r>
          </a:p>
          <a:p>
            <a:r>
              <a:rPr lang="en-US">
                <a:solidFill>
                  <a:srgbClr val="000000"/>
                </a:solidFill>
              </a:rPr>
              <a:t>Drought Management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2007 Rules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2008 Legislative Changes</a:t>
            </a:r>
          </a:p>
          <a:p>
            <a:r>
              <a:rPr lang="en-US">
                <a:solidFill>
                  <a:srgbClr val="000000"/>
                </a:solidFill>
              </a:rPr>
              <a:t>Capacity Use Area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Background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Central Coastal Plain CUA</a:t>
            </a:r>
          </a:p>
          <a:p>
            <a:pPr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7188" name="Line 4"/>
          <p:cNvSpPr>
            <a:spLocks noChangeShapeType="1"/>
          </p:cNvSpPr>
          <p:nvPr/>
        </p:nvSpPr>
        <p:spPr bwMode="auto">
          <a:xfrm>
            <a:off x="1981200" y="1066800"/>
            <a:ext cx="6781800" cy="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7189" name="Text Box 5"/>
          <p:cNvSpPr txBox="1">
            <a:spLocks noChangeArrowheads="1"/>
          </p:cNvSpPr>
          <p:nvPr/>
        </p:nvSpPr>
        <p:spPr bwMode="auto">
          <a:xfrm>
            <a:off x="0" y="6673850"/>
            <a:ext cx="674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600">
                <a:solidFill>
                  <a:srgbClr val="FFFFFF"/>
                </a:solidFill>
                <a:latin typeface="Arial Narrow" pitchFamily="34" charset="0"/>
              </a:rPr>
              <a:t>W112002002CLT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1600200" y="1905000"/>
            <a:ext cx="6934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</a:rPr>
              <a:t>“The society which scorns excellence in plumbing as a humble activity and tolerates shoddiness in philosophy because it is an exulted activity will have neither good plumbing nor good philosophy...neither its pipes nor its theories will hold water.”</a:t>
            </a:r>
            <a:r>
              <a:rPr lang="en-US" sz="2400"/>
              <a:t> </a:t>
            </a:r>
          </a:p>
          <a:p>
            <a:r>
              <a:rPr lang="en-US" sz="2400"/>
              <a:t>- John W. Gardner (1912 - 2002)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819400"/>
            <a:ext cx="3581400" cy="1143000"/>
          </a:xfrm>
        </p:spPr>
        <p:txBody>
          <a:bodyPr/>
          <a:lstStyle/>
          <a:p>
            <a:r>
              <a:rPr lang="en-US"/>
              <a:t>Discussion and Questions</a:t>
            </a:r>
            <a:r>
              <a:rPr lang="en-US" sz="2800"/>
              <a:t/>
            </a:r>
            <a:br>
              <a:rPr lang="en-US" sz="2800"/>
            </a:br>
            <a:r>
              <a:rPr lang="en-US" sz="2400"/>
              <a:t/>
            </a:r>
            <a:br>
              <a:rPr lang="en-US" sz="2400"/>
            </a:br>
            <a:endParaRPr 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6934200" cy="4114800"/>
          </a:xfrm>
          <a:noFill/>
          <a:ln/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endParaRPr lang="en-US" b="1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b="1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2000" b="1"/>
          </a:p>
          <a:p>
            <a:endParaRPr lang="en-US" sz="2000"/>
          </a:p>
        </p:txBody>
      </p:sp>
      <p:sp>
        <p:nvSpPr>
          <p:cNvPr id="381956" name="Line 4"/>
          <p:cNvSpPr>
            <a:spLocks noChangeShapeType="1"/>
          </p:cNvSpPr>
          <p:nvPr/>
        </p:nvSpPr>
        <p:spPr bwMode="auto">
          <a:xfrm>
            <a:off x="1981200" y="1066800"/>
            <a:ext cx="6781800" cy="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81957" name="Picture 5" descr="Water Mvmnt_20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1838" y="1524000"/>
            <a:ext cx="4602162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State Regulations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6858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Interbasin Transfer Act</a:t>
            </a:r>
          </a:p>
          <a:p>
            <a:pPr>
              <a:lnSpc>
                <a:spcPct val="90000"/>
              </a:lnSpc>
            </a:pPr>
            <a:r>
              <a:rPr lang="en-US" i="1"/>
              <a:t>Water Use During Drought Regulations</a:t>
            </a:r>
          </a:p>
          <a:p>
            <a:pPr>
              <a:lnSpc>
                <a:spcPct val="90000"/>
              </a:lnSpc>
            </a:pPr>
            <a:r>
              <a:rPr lang="en-US" i="1"/>
              <a:t>Water Use Act</a:t>
            </a:r>
          </a:p>
          <a:p>
            <a:pPr>
              <a:lnSpc>
                <a:spcPct val="90000"/>
              </a:lnSpc>
            </a:pPr>
            <a:r>
              <a:rPr lang="en-US"/>
              <a:t>Water Withdrawal Registration</a:t>
            </a:r>
          </a:p>
          <a:p>
            <a:pPr>
              <a:lnSpc>
                <a:spcPct val="90000"/>
              </a:lnSpc>
            </a:pPr>
            <a:r>
              <a:rPr lang="en-US"/>
              <a:t>State Environmental Policy Act</a:t>
            </a:r>
          </a:p>
          <a:p>
            <a:pPr>
              <a:lnSpc>
                <a:spcPct val="90000"/>
              </a:lnSpc>
            </a:pPr>
            <a:r>
              <a:rPr lang="en-US"/>
              <a:t>Division of Environmental Health Approval </a:t>
            </a:r>
          </a:p>
          <a:p>
            <a:pPr>
              <a:lnSpc>
                <a:spcPct val="90000"/>
              </a:lnSpc>
            </a:pPr>
            <a:r>
              <a:rPr lang="en-US"/>
              <a:t>Section 401 Water Quality Certification </a:t>
            </a:r>
          </a:p>
          <a:p>
            <a:pPr>
              <a:lnSpc>
                <a:spcPct val="90000"/>
              </a:lnSpc>
            </a:pPr>
            <a:r>
              <a:rPr lang="en-US"/>
              <a:t>Dam Safety Law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04850"/>
            <a:ext cx="6826250" cy="1143000"/>
          </a:xfrm>
        </p:spPr>
        <p:txBody>
          <a:bodyPr/>
          <a:lstStyle/>
          <a:p>
            <a:r>
              <a:rPr lang="en-US" sz="3600"/>
              <a:t>What is an interbasin transfer?</a:t>
            </a:r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241550"/>
            <a:ext cx="7315200" cy="2646363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</a:pPr>
            <a:r>
              <a:rPr lang="en-US" sz="3000"/>
              <a:t>An  interbasin transfer is…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</a:pPr>
            <a:r>
              <a:rPr lang="en-US" sz="3000" i="1"/>
              <a:t>...the movement of surface water from one river basin into another.</a:t>
            </a:r>
            <a:endParaRPr lang="en-US" sz="3000"/>
          </a:p>
          <a:p>
            <a:endParaRPr lang="en-US"/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3657600" y="5410200"/>
            <a:ext cx="438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- NC Division of Water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609600"/>
          </a:xfrm>
        </p:spPr>
        <p:txBody>
          <a:bodyPr/>
          <a:lstStyle/>
          <a:p>
            <a:r>
              <a:rPr lang="en-US" sz="2800" b="1"/>
              <a:t>The image most people have when they think about interbasin transfer!</a:t>
            </a:r>
            <a:endParaRPr lang="en-US" sz="4400" b="1"/>
          </a:p>
        </p:txBody>
      </p:sp>
      <p:pic>
        <p:nvPicPr>
          <p:cNvPr id="483331" name="Picture 3" descr="Lake Gaston Pipe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12975"/>
            <a:ext cx="7467600" cy="2928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78" name="Picture 2" descr="County Water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8686800" cy="5619750"/>
          </a:xfrm>
          <a:prstGeom prst="rect">
            <a:avLst/>
          </a:prstGeom>
          <a:noFill/>
        </p:spPr>
      </p:pic>
      <p:sp>
        <p:nvSpPr>
          <p:cNvPr id="485379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5200" cy="1143000"/>
          </a:xfrm>
        </p:spPr>
        <p:txBody>
          <a:bodyPr/>
          <a:lstStyle/>
          <a:p>
            <a:r>
              <a:rPr lang="en-US"/>
              <a:t>Reality of Most IBTs – Complex and Many Interconnections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8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3829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2982" name="Rectangle 6"/>
          <p:cNvSpPr>
            <a:spLocks noChangeArrowheads="1"/>
          </p:cNvSpPr>
          <p:nvPr/>
        </p:nvSpPr>
        <p:spPr bwMode="auto">
          <a:xfrm>
            <a:off x="6858000" y="5334000"/>
            <a:ext cx="1676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 descr="01 extended ibt map_ 091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own of Mooresville_091107_v9">
  <a:themeElements>
    <a:clrScheme name="Town of Mooresville_091107_v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wn of Mooresville_091107_v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wn of Mooresville_091107_v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wn of Mooresville_091107_v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wn of Mooresville_091107_v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wn of Mooresville_091107_v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wn of Mooresville_091107_v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wn of Mooresville_091107_v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wn of Mooresville_091107_v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wn of Mooresville_091107_v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wn of Mooresville_091107_v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wn of Mooresville_091107_v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wn of Mooresville_091107_v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wn of Mooresville_091107_v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06 - External">
  <a:themeElements>
    <a:clrScheme name="2006 - External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1BA"/>
      </a:accent1>
      <a:accent2>
        <a:srgbClr val="CC943B"/>
      </a:accent2>
      <a:accent3>
        <a:srgbClr val="FFFFFF"/>
      </a:accent3>
      <a:accent4>
        <a:srgbClr val="000000"/>
      </a:accent4>
      <a:accent5>
        <a:srgbClr val="AAB3D9"/>
      </a:accent5>
      <a:accent6>
        <a:srgbClr val="B98635"/>
      </a:accent6>
      <a:hlink>
        <a:srgbClr val="198C5A"/>
      </a:hlink>
      <a:folHlink>
        <a:srgbClr val="B34D31"/>
      </a:folHlink>
    </a:clrScheme>
    <a:fontScheme name="2006 - Exter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6 - Exter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 - Exter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 - Exter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 - Exter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 - Exter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 - Exter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 - Exter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 - Exter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 - Exter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 - Exter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 - Exter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 - Exter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 - Extern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1BA"/>
        </a:accent1>
        <a:accent2>
          <a:srgbClr val="CC943B"/>
        </a:accent2>
        <a:accent3>
          <a:srgbClr val="FFFFFF"/>
        </a:accent3>
        <a:accent4>
          <a:srgbClr val="000000"/>
        </a:accent4>
        <a:accent5>
          <a:srgbClr val="AAB3D9"/>
        </a:accent5>
        <a:accent6>
          <a:srgbClr val="B98635"/>
        </a:accent6>
        <a:hlink>
          <a:srgbClr val="198C5A"/>
        </a:hlink>
        <a:folHlink>
          <a:srgbClr val="B34D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 - External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1BA"/>
        </a:accent1>
        <a:accent2>
          <a:srgbClr val="CD943B"/>
        </a:accent2>
        <a:accent3>
          <a:srgbClr val="FFFFFF"/>
        </a:accent3>
        <a:accent4>
          <a:srgbClr val="000000"/>
        </a:accent4>
        <a:accent5>
          <a:srgbClr val="AAB3D9"/>
        </a:accent5>
        <a:accent6>
          <a:srgbClr val="BA8635"/>
        </a:accent6>
        <a:hlink>
          <a:srgbClr val="198C5A"/>
        </a:hlink>
        <a:folHlink>
          <a:srgbClr val="B34D3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Town of Mooresville_091107_v9</Template>
  <TotalTime>10407</TotalTime>
  <Words>1431</Words>
  <Application>Microsoft Office PowerPoint</Application>
  <PresentationFormat>On-screen Show (4:3)</PresentationFormat>
  <Paragraphs>222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Town of Mooresville_091107_v9</vt:lpstr>
      <vt:lpstr>2006 - External</vt:lpstr>
      <vt:lpstr>Water Management Regulatory Programs Interbasin Transfer, Drought Management and Capacity Use</vt:lpstr>
      <vt:lpstr>  Agenda</vt:lpstr>
      <vt:lpstr>Slide 3</vt:lpstr>
      <vt:lpstr>State Regulations</vt:lpstr>
      <vt:lpstr>What is an interbasin transfer?</vt:lpstr>
      <vt:lpstr>The image most people have when they think about interbasin transfer!</vt:lpstr>
      <vt:lpstr>Reality of Most IBTs – Complex and Many Interconnections</vt:lpstr>
      <vt:lpstr>Slide 8</vt:lpstr>
      <vt:lpstr>Slide 9</vt:lpstr>
      <vt:lpstr>NC IBT General Information</vt:lpstr>
      <vt:lpstr>How much are you allowed to transfer?</vt:lpstr>
      <vt:lpstr>Examples of Transfers</vt:lpstr>
      <vt:lpstr>Existing IBTs Overview – North Carolina</vt:lpstr>
      <vt:lpstr>Slide 14</vt:lpstr>
      <vt:lpstr>Issued IBT Certificates</vt:lpstr>
      <vt:lpstr>NC IBT Certificate Approval Process Prior to 2007 Amendments</vt:lpstr>
      <vt:lpstr>2007 Amendments to IBT Statute</vt:lpstr>
      <vt:lpstr>NC and Adjacent State Notification Who Will Be Notified</vt:lpstr>
      <vt:lpstr>Slide 19</vt:lpstr>
      <vt:lpstr>Slide 20</vt:lpstr>
      <vt:lpstr>Drought Management Requirements</vt:lpstr>
      <vt:lpstr>Drought Status Comparisons</vt:lpstr>
      <vt:lpstr>Water Use Reporting</vt:lpstr>
      <vt:lpstr>Water Shortage Emergency Provisions</vt:lpstr>
      <vt:lpstr>Water Shortage Response Plans</vt:lpstr>
      <vt:lpstr>Other Provisions</vt:lpstr>
      <vt:lpstr>Capacity Use Areas</vt:lpstr>
      <vt:lpstr>Central Coastal Plain CUA</vt:lpstr>
      <vt:lpstr>Additional Information Links</vt:lpstr>
      <vt:lpstr>  Agenda Review</vt:lpstr>
      <vt:lpstr>Slide 31</vt:lpstr>
      <vt:lpstr>Discussion and Questions  </vt:lpstr>
    </vt:vector>
  </TitlesOfParts>
  <Company>CH2M 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D Johnson</dc:creator>
  <cp:lastModifiedBy>lawrence</cp:lastModifiedBy>
  <cp:revision>69</cp:revision>
  <dcterms:created xsi:type="dcterms:W3CDTF">2007-09-20T12:51:09Z</dcterms:created>
  <dcterms:modified xsi:type="dcterms:W3CDTF">2009-08-21T18:31:11Z</dcterms:modified>
  <cp:contentStatus/>
</cp:coreProperties>
</file>