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8" r:id="rId1"/>
    <p:sldMasterId id="2147483759" r:id="rId2"/>
    <p:sldMasterId id="2147483760" r:id="rId3"/>
    <p:sldMasterId id="2147483761" r:id="rId4"/>
  </p:sldMasterIdLst>
  <p:sldIdLst>
    <p:sldId id="256" r:id="rId5"/>
    <p:sldId id="271" r:id="rId6"/>
    <p:sldId id="278" r:id="rId7"/>
    <p:sldId id="259" r:id="rId8"/>
    <p:sldId id="258" r:id="rId9"/>
    <p:sldId id="288" r:id="rId10"/>
    <p:sldId id="290" r:id="rId11"/>
    <p:sldId id="293" r:id="rId12"/>
    <p:sldId id="292" r:id="rId13"/>
    <p:sldId id="291" r:id="rId14"/>
    <p:sldId id="285" r:id="rId15"/>
    <p:sldId id="284" r:id="rId16"/>
    <p:sldId id="297" r:id="rId17"/>
    <p:sldId id="294" r:id="rId18"/>
    <p:sldId id="296" r:id="rId19"/>
    <p:sldId id="287" r:id="rId20"/>
    <p:sldId id="286" r:id="rId21"/>
    <p:sldId id="295" r:id="rId22"/>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39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7EBB1B-1185-4069-B0BB-D89F9F35339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64F9423-E429-4128-B3F2-4768B49D57A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04850"/>
            <a:ext cx="2057400" cy="5619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04850"/>
            <a:ext cx="6019800" cy="5619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D6A62E5-22EE-4F0B-85D8-64BF792D07BB}"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B747A6-0748-435B-ABB0-2139B6D78D7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D1BD7B-FCF2-48FD-946A-4F1C584C0772}"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476292A-88F9-4162-95D5-5F5DA7B6D646}"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2C570BE-D85C-496E-9E5B-AF81D33AC6C3}"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4465622-2B6B-4DFB-ACDA-F97BB4616796}"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52D1B7C-8550-4515-8754-CE4454C81915}"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D403003-8984-48D7-ACF8-74F1F56DC4B6}"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A1E71A5-4A87-499C-998F-E269F015AC8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BABE3D-7B52-4C4D-9A25-38376E99C4EC}"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6550D50-39B9-4BA6-849B-1400649FA876}"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3A3C943-3952-4476-8F77-77046CEF2C07}"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04850"/>
            <a:ext cx="2057400" cy="5619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04850"/>
            <a:ext cx="6019800" cy="5619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01B1956-84FE-431D-8731-FA0E3939B087}"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966D68A-CE8B-4106-BEAE-5D95D3B8945C}"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14AE228-266B-4C83-8C35-E4F63F04C86F}"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2DBFCBC-6B33-4B1F-A585-AD49B05BE009}"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C774CF7-318E-4316-A406-03EF66B8DAE2}"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4437E2A-89D4-42E1-A214-F007523B9039}"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688780D-947E-4009-B1DA-4858CF0ED693}"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A85C0B-FC55-4A0A-BFDB-5B1C55FBDD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69A6579-036E-4DDF-938F-F335AB3CA145}"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A1968F-1143-4B46-AE2D-17CC0D764EB2}"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999DDEC-CE26-450C-B931-C3D6F71131F2}"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8C28ED-001B-4F68-BFB2-CEF04537683B}"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04850"/>
            <a:ext cx="2057400" cy="5619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04850"/>
            <a:ext cx="6019800" cy="5619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72F01DF-A71B-4468-9C02-40F3F8E8BE9F}" type="slidenum">
              <a:rPr lang="en-US"/>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41B3551-D626-4C40-898E-4E55A1A99159}" type="slidenum">
              <a:rPr lang="en-US"/>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24A417-B785-45C4-AF4B-7CE08A3B90C5}" type="slidenum">
              <a:rPr lang="en-US"/>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1D4FF2-31AD-494E-AA66-2C6A05F4F9F5}" type="slidenum">
              <a:rPr lang="en-US"/>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55BBDFC-F1BB-40A1-9FDA-CEF1A919748E}" type="slidenum">
              <a:rPr lang="en-US"/>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84276E6-68EF-47D0-B56C-D0E0C8267D27}" type="slidenum">
              <a:rPr lang="en-US"/>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80B61E2-8260-4DC3-8315-342CED74C1F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998F70E-7DEE-4F01-B78D-E582D4FAF42B}" type="slidenum">
              <a:rPr lang="en-US"/>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5972948-2833-47C6-996C-7AE89A57B500}" type="slidenum">
              <a:rPr lang="en-US"/>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BA3079C-ABDE-433A-80A2-1B9AB4D3F85D}" type="slidenum">
              <a:rPr lang="en-US"/>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F566ED8-A088-48C1-A194-82198FF08FAD}" type="slidenum">
              <a:rPr lang="en-US"/>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63D86A6-FE83-496E-BB18-A0A6904F18F7}" type="slidenum">
              <a:rPr lang="en-US"/>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04850"/>
            <a:ext cx="2057400" cy="5619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04850"/>
            <a:ext cx="6019800" cy="5619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B06C13-D03B-4807-B18A-7344E8E8A4B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524A5BF-D991-4084-825B-9B06F8CDDB2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0B5F3D1-3A7A-427B-8878-A20E7C09B47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EAE5515-8C6E-464A-B5FD-A27247078BD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AF442E7-BD34-465C-B737-849C437D865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43F732-C396-4874-AB8F-6776F3CCE5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grpSp>
        <p:nvGrpSpPr>
          <p:cNvPr id="67588"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endParaRPr lang="en-US"/>
            </a:p>
          </p:txBody>
        </p:sp>
      </p:grpSp>
      <p:sp>
        <p:nvSpPr>
          <p:cNvPr id="67595"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67596"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2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D1EAEE"/>
                </a:solidFill>
              </a:defRPr>
            </a:lvl1pPr>
          </a:lstStyle>
          <a:p>
            <a:endParaRPr lang="en-US"/>
          </a:p>
        </p:txBody>
      </p:sp>
      <p:sp>
        <p:nvSpPr>
          <p:cNvPr id="15" name="Footer Placeholder 18"/>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D1EAEE"/>
                </a:solidFill>
              </a:defRPr>
            </a:lvl1pPr>
          </a:lstStyle>
          <a:p>
            <a:endParaRPr lang="en-US"/>
          </a:p>
        </p:txBody>
      </p:sp>
      <p:sp>
        <p:nvSpPr>
          <p:cNvPr id="16" name="Slide Number Placeholder 26"/>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D1EAEE"/>
                </a:solidFill>
              </a:defRPr>
            </a:lvl1pPr>
          </a:lstStyle>
          <a:p>
            <a:fld id="{F7513278-EF7F-4B16-8E6A-B2817F7A8F8C}"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2pPr>
      <a:lvl3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3pPr>
      <a:lvl4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4pPr>
      <a:lvl5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5pPr>
      <a:lvl6pPr marL="4572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6pPr>
      <a:lvl7pPr marL="9144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7pPr>
      <a:lvl8pPr marL="13716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8pPr>
      <a:lvl9pPr marL="18288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ea typeface="+mn-ea"/>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ea typeface="+mn-ea"/>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ea typeface="+mn-ea"/>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sp>
        <p:nvSpPr>
          <p:cNvPr id="69636"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69637"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fld id="{DAE29682-0BBD-4533-9F3A-3BB324611612}" type="slidenum">
              <a:rPr lang="en-US"/>
              <a:pPr/>
              <a:t>‹#›</a:t>
            </a:fld>
            <a:endParaRPr lang="en-US"/>
          </a:p>
        </p:txBody>
      </p:sp>
      <p:grpSp>
        <p:nvGrpSpPr>
          <p:cNvPr id="6964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2pPr>
      <a:lvl3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3pPr>
      <a:lvl4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4pPr>
      <a:lvl5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5pPr>
      <a:lvl6pPr marL="4572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6pPr>
      <a:lvl7pPr marL="9144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7pPr>
      <a:lvl8pPr marL="13716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8pPr>
      <a:lvl9pPr marL="18288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ea typeface="+mn-ea"/>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ea typeface="+mn-ea"/>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ea typeface="+mn-ea"/>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grpSp>
        <p:nvGrpSpPr>
          <p:cNvPr id="70660"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endParaRPr lang="en-US"/>
            </a:p>
          </p:txBody>
        </p:sp>
      </p:grpSp>
      <p:sp>
        <p:nvSpPr>
          <p:cNvPr id="70667"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70668"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3"/>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D1EAEE"/>
                </a:solidFill>
              </a:defRPr>
            </a:lvl1pPr>
          </a:lstStyle>
          <a:p>
            <a:endParaRPr lang="en-US"/>
          </a:p>
        </p:txBody>
      </p:sp>
      <p:sp>
        <p:nvSpPr>
          <p:cNvPr id="15" name="Footer Placeholder 4"/>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D1EAEE"/>
                </a:solidFill>
              </a:defRPr>
            </a:lvl1pPr>
          </a:lstStyle>
          <a:p>
            <a:endParaRPr lang="en-US"/>
          </a:p>
        </p:txBody>
      </p:sp>
      <p:sp>
        <p:nvSpPr>
          <p:cNvPr id="16" name="Slide Number Placeholder 5"/>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D1EAEE"/>
                </a:solidFill>
              </a:defRPr>
            </a:lvl1pPr>
          </a:lstStyle>
          <a:p>
            <a:fld id="{00C7C824-9D1F-49B5-BE1A-2ADE0C3903B7}"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Lst>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2pPr>
      <a:lvl3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3pPr>
      <a:lvl4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4pPr>
      <a:lvl5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5pPr>
      <a:lvl6pPr marL="4572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6pPr>
      <a:lvl7pPr marL="9144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7pPr>
      <a:lvl8pPr marL="13716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8pPr>
      <a:lvl9pPr marL="18288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ea typeface="+mn-ea"/>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ea typeface="+mn-ea"/>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ea typeface="+mn-ea"/>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4"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latin typeface="Constantia" pitchFamily="18" charset="0"/>
              <a:cs typeface="Arial" charset="0"/>
            </a:endParaRPr>
          </a:p>
        </p:txBody>
      </p:sp>
      <p:sp>
        <p:nvSpPr>
          <p:cNvPr id="15" name="Right Triangle 14"/>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dist="6350" dir="12899787" algn="tl" rotWithShape="0">
              <a:srgbClr val="808080">
                <a:alpha val="46999"/>
              </a:srgbClr>
            </a:outerShdw>
          </a:effectLst>
        </p:spPr>
        <p:txBody>
          <a:bodyPr anchor="ctr"/>
          <a:lstStyle/>
          <a:p>
            <a:pPr algn="ctr"/>
            <a:endParaRPr lang="en-US">
              <a:solidFill>
                <a:srgbClr val="FFFFFF"/>
              </a:solidFill>
              <a:latin typeface="Constantia" pitchFamily="18" charset="0"/>
            </a:endParaRPr>
          </a:p>
        </p:txBody>
      </p:sp>
      <p:sp>
        <p:nvSpPr>
          <p:cNvPr id="16"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sp>
        <p:nvSpPr>
          <p:cNvPr id="17"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sp>
        <p:nvSpPr>
          <p:cNvPr id="71686"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71687"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 name="Date Placeholder 4"/>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defRPr>
            </a:lvl1pPr>
          </a:lstStyle>
          <a:p>
            <a:endParaRPr lang="en-US"/>
          </a:p>
        </p:txBody>
      </p:sp>
      <p:sp>
        <p:nvSpPr>
          <p:cNvPr id="20" name="Footer Placeholder 5"/>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defRPr>
            </a:lvl1pPr>
          </a:lstStyle>
          <a:p>
            <a:endParaRPr lang="en-US"/>
          </a:p>
        </p:txBody>
      </p:sp>
      <p:sp>
        <p:nvSpPr>
          <p:cNvPr id="21" name="Slide Number Placeholder 6"/>
          <p:cNvSpPr>
            <a:spLocks noGrp="1"/>
          </p:cNvSpPr>
          <p:nvPr>
            <p:ph type="sldNum" sz="quarter" idx="4"/>
          </p:nvPr>
        </p:nvSpPr>
        <p:spPr>
          <a:xfrm>
            <a:off x="8077200" y="6356350"/>
            <a:ext cx="6096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fld id="{A08BFF08-6207-4029-9E8E-D94B8E9F623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2pPr>
      <a:lvl3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3pPr>
      <a:lvl4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4pPr>
      <a:lvl5pPr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5pPr>
      <a:lvl6pPr marL="4572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6pPr>
      <a:lvl7pPr marL="9144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7pPr>
      <a:lvl8pPr marL="13716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8pPr>
      <a:lvl9pPr marL="1828800" algn="l" rtl="0" eaLnBrk="0" fontAlgn="base" hangingPunct="0">
        <a:spcBef>
          <a:spcPct val="0"/>
        </a:spcBef>
        <a:spcAft>
          <a:spcPct val="0"/>
        </a:spcAft>
        <a:defRPr sz="5000">
          <a:solidFill>
            <a:schemeClr val="tx2"/>
          </a:solidFill>
          <a:latin typeface="Calibri" pitchFamily="34" charset="0"/>
          <a:ea typeface="ＭＳ Ｐゴシック" pitchFamily="-112"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ea typeface="+mn-ea"/>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ea typeface="+mn-ea"/>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ea typeface="+mn-ea"/>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ctrTitle" idx="4294967295"/>
          </p:nvPr>
        </p:nvSpPr>
        <p:spPr>
          <a:xfrm>
            <a:off x="685800" y="990600"/>
            <a:ext cx="8229600" cy="1905000"/>
          </a:xfrm>
          <a:prstGeom prst="roundRect">
            <a:avLst>
              <a:gd name="adj" fmla="val 50000"/>
            </a:avLst>
          </a:prstGeom>
        </p:spPr>
        <p:txBody>
          <a:bodyPr lIns="91440" rIns="91440" bIns="45720" anchor="ctr"/>
          <a:lstStyle/>
          <a:p>
            <a:pPr algn="ctr" eaLnBrk="1" hangingPunct="1"/>
            <a:r>
              <a:rPr lang="en-US">
                <a:solidFill>
                  <a:schemeClr val="tx1"/>
                </a:solidFill>
              </a:rPr>
              <a:t>Water Ownership </a:t>
            </a:r>
            <a:br>
              <a:rPr lang="en-US">
                <a:solidFill>
                  <a:schemeClr val="tx1"/>
                </a:solidFill>
              </a:rPr>
            </a:br>
            <a:r>
              <a:rPr lang="en-US">
                <a:solidFill>
                  <a:schemeClr val="tx1"/>
                </a:solidFill>
              </a:rPr>
              <a:t>And Local Government</a:t>
            </a:r>
          </a:p>
        </p:txBody>
      </p:sp>
      <p:sp>
        <p:nvSpPr>
          <p:cNvPr id="13315" name="Rectangle 3"/>
          <p:cNvSpPr>
            <a:spLocks noGrp="1" noChangeArrowheads="1"/>
          </p:cNvSpPr>
          <p:nvPr>
            <p:ph type="subTitle" idx="4294967295"/>
          </p:nvPr>
        </p:nvSpPr>
        <p:spPr>
          <a:xfrm>
            <a:off x="4175125" y="3106738"/>
            <a:ext cx="4514850" cy="1944687"/>
          </a:xfrm>
        </p:spPr>
        <p:txBody>
          <a:bodyPr anchor="b"/>
          <a:lstStyle/>
          <a:p>
            <a:pPr marL="0" indent="0" eaLnBrk="1" hangingPunct="1">
              <a:buFont typeface="Wingdings 2" pitchFamily="18" charset="2"/>
              <a:buNone/>
            </a:pPr>
            <a:r>
              <a:rPr lang="en-US" sz="2200">
                <a:solidFill>
                  <a:schemeClr val="tx2"/>
                </a:solidFill>
              </a:rPr>
              <a:t>Daniel F. McLawhorn</a:t>
            </a:r>
          </a:p>
          <a:p>
            <a:pPr marL="0" indent="0" eaLnBrk="1" hangingPunct="1">
              <a:buFont typeface="Wingdings 2" pitchFamily="18" charset="2"/>
              <a:buNone/>
            </a:pPr>
            <a:r>
              <a:rPr lang="en-US" sz="2200">
                <a:solidFill>
                  <a:schemeClr val="tx2"/>
                </a:solidFill>
              </a:rPr>
              <a:t>Associate City Attorney, Raleigh</a:t>
            </a:r>
          </a:p>
          <a:p>
            <a:pPr marL="0" indent="0" eaLnBrk="1" hangingPunct="1">
              <a:buFont typeface="Wingdings 2" pitchFamily="18" charset="2"/>
              <a:buNone/>
            </a:pPr>
            <a:r>
              <a:rPr lang="en-US" sz="2200">
                <a:solidFill>
                  <a:schemeClr val="tx2"/>
                </a:solidFill>
              </a:rPr>
              <a:t>Summer Conference, 2009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AutoShape 2"/>
          <p:cNvSpPr>
            <a:spLocks noGrp="1" noChangeArrowheads="1"/>
          </p:cNvSpPr>
          <p:nvPr>
            <p:ph type="title" idx="4294967295"/>
          </p:nvPr>
        </p:nvSpPr>
        <p:spPr/>
        <p:txBody>
          <a:bodyPr/>
          <a:lstStyle/>
          <a:p>
            <a:pPr eaLnBrk="1" hangingPunct="1"/>
            <a:r>
              <a:rPr lang="en-US"/>
              <a:t>Withdrawal Statutes </a:t>
            </a:r>
          </a:p>
        </p:txBody>
      </p:sp>
      <p:sp>
        <p:nvSpPr>
          <p:cNvPr id="78851" name="Rectangle 3"/>
          <p:cNvSpPr>
            <a:spLocks noGrp="1" noChangeArrowheads="1"/>
          </p:cNvSpPr>
          <p:nvPr>
            <p:ph idx="4294967295"/>
          </p:nvPr>
        </p:nvSpPr>
        <p:spPr/>
        <p:txBody>
          <a:bodyPr/>
          <a:lstStyle/>
          <a:p>
            <a:pPr eaLnBrk="1" hangingPunct="1">
              <a:lnSpc>
                <a:spcPct val="90000"/>
              </a:lnSpc>
            </a:pPr>
            <a:r>
              <a:rPr lang="en-US" sz="2400"/>
              <a:t>N.C.G.S. § 143-215.46:  “A person may exercise the right of withdrawal by withdrawing directly from the impoundment, from a watercourse below the impoundment, or both . . .”</a:t>
            </a:r>
          </a:p>
          <a:p>
            <a:pPr eaLnBrk="1" hangingPunct="1">
              <a:lnSpc>
                <a:spcPct val="90000"/>
              </a:lnSpc>
            </a:pPr>
            <a:endParaRPr lang="en-US" sz="2400"/>
          </a:p>
          <a:p>
            <a:pPr eaLnBrk="1" hangingPunct="1">
              <a:lnSpc>
                <a:spcPct val="90000"/>
              </a:lnSpc>
            </a:pPr>
            <a:endParaRPr lang="en-US" sz="2400"/>
          </a:p>
          <a:p>
            <a:pPr eaLnBrk="1" hangingPunct="1">
              <a:lnSpc>
                <a:spcPct val="90000"/>
              </a:lnSpc>
            </a:pPr>
            <a:r>
              <a:rPr lang="en-US" sz="2400"/>
              <a:t>N.C.G.S. § 143-215.49:  “A person operating a municipal . . . water system and having a right of withdrawal may assert that right when its withdrawal is for use in any such water system as well as in other circumstances.”</a:t>
            </a:r>
          </a:p>
          <a:p>
            <a:pPr eaLnBrk="1" hangingPunct="1">
              <a:lnSpc>
                <a:spcPct val="90000"/>
              </a:lnSpc>
            </a:pPr>
            <a:endParaRPr lang="en-US" sz="2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2"/>
          <p:cNvSpPr>
            <a:spLocks noGrp="1" noChangeArrowheads="1"/>
          </p:cNvSpPr>
          <p:nvPr>
            <p:ph type="title" idx="4294967295"/>
          </p:nvPr>
        </p:nvSpPr>
        <p:spPr/>
        <p:txBody>
          <a:bodyPr lIns="91440" rIns="91440" bIns="45720"/>
          <a:lstStyle/>
          <a:p>
            <a:pPr eaLnBrk="1" hangingPunct="1"/>
            <a:r>
              <a:rPr lang="en-US"/>
              <a:t>EMC Allocation Power</a:t>
            </a:r>
          </a:p>
        </p:txBody>
      </p:sp>
      <p:sp>
        <p:nvSpPr>
          <p:cNvPr id="43011" name="Rectangle 3"/>
          <p:cNvSpPr>
            <a:spLocks noGrp="1" noChangeArrowheads="1"/>
          </p:cNvSpPr>
          <p:nvPr>
            <p:ph type="body" idx="4294967295"/>
          </p:nvPr>
        </p:nvSpPr>
        <p:spPr/>
        <p:txBody>
          <a:bodyPr/>
          <a:lstStyle/>
          <a:p>
            <a:pPr eaLnBrk="1" hangingPunct="1">
              <a:lnSpc>
                <a:spcPct val="90000"/>
              </a:lnSpc>
            </a:pPr>
            <a:r>
              <a:rPr lang="en-US"/>
              <a:t>N.C.G.S. § 143-354(a)(11):  “The Commission is authorized to assign or transfer to any county or municipality or other local government having a need for water supply storage in federal projects any interest held by the State in such storage, upon the assumption of repayment obligation thereof, or compensation to the State, by such local government.” </a:t>
            </a:r>
          </a:p>
          <a:p>
            <a:pPr eaLnBrk="1" hangingPunct="1">
              <a:lnSpc>
                <a:spcPct val="90000"/>
              </a:lnSpc>
              <a:buFont typeface="Wingdings 2" pitchFamily="18" charset="2"/>
              <a:buNone/>
            </a:pP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685800" y="1143000"/>
            <a:ext cx="8229600" cy="1143000"/>
          </a:xfrm>
        </p:spPr>
        <p:txBody>
          <a:bodyPr/>
          <a:lstStyle/>
          <a:p>
            <a:r>
              <a:rPr lang="en-US" sz="4600"/>
              <a:t>Common Law - Legislative Allocation of Public Trust</a:t>
            </a:r>
          </a:p>
        </p:txBody>
      </p:sp>
      <p:sp>
        <p:nvSpPr>
          <p:cNvPr id="41987" name="Rectangle 3"/>
          <p:cNvSpPr>
            <a:spLocks noGrp="1"/>
          </p:cNvSpPr>
          <p:nvPr>
            <p:ph type="body" idx="1"/>
          </p:nvPr>
        </p:nvSpPr>
        <p:spPr>
          <a:xfrm>
            <a:off x="457200" y="2468563"/>
            <a:ext cx="8229600" cy="4389437"/>
          </a:xfrm>
        </p:spPr>
        <p:txBody>
          <a:bodyPr/>
          <a:lstStyle/>
          <a:p>
            <a:pPr>
              <a:lnSpc>
                <a:spcPct val="80000"/>
              </a:lnSpc>
            </a:pPr>
            <a:r>
              <a:rPr lang="en-US" sz="2400"/>
              <a:t>“For the foregoing reasons, we conclude that the General Assembly is not prohibited by our laws or Constitution from conveying in fee simple lands underlying waters that are navigable in law without reserving public trust rights. The General Assembly has the power to convey such lands, but under the public trust doctrine it will be presumed not to have done so. That presumption is rebutted by a special grant of the General Assembly conveying the lands in question free of all public trust rights, but only if the special grant does so in the clearest and most express terms.”</a:t>
            </a:r>
            <a:endParaRPr lang="en-US" sz="1700"/>
          </a:p>
          <a:p>
            <a:pPr lvl="1">
              <a:lnSpc>
                <a:spcPct val="80000"/>
              </a:lnSpc>
            </a:pPr>
            <a:r>
              <a:rPr lang="en-US" sz="2200" i="1"/>
              <a:t>Gwathmey v. State</a:t>
            </a:r>
            <a:r>
              <a:rPr lang="en-US" sz="2200"/>
              <a:t>,  342 N.C. 287, 304 (1995)</a:t>
            </a:r>
            <a:br>
              <a:rPr lang="en-US" sz="2200"/>
            </a:br>
            <a:r>
              <a:rPr lang="en-US" sz="1600"/>
              <a:t/>
            </a:r>
            <a:br>
              <a:rPr lang="en-US" sz="1600"/>
            </a:br>
            <a:r>
              <a:rPr lang="en-US" sz="1600"/>
              <a:t/>
            </a:r>
            <a:br>
              <a:rPr lang="en-US" sz="1600"/>
            </a:br>
            <a:endParaRPr lang="en-US" sz="16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p:nvPr>
        </p:nvSpPr>
        <p:spPr/>
        <p:txBody>
          <a:bodyPr/>
          <a:lstStyle/>
          <a:p>
            <a:r>
              <a:rPr lang="en-US"/>
              <a:t>Riparian Rights</a:t>
            </a:r>
          </a:p>
        </p:txBody>
      </p:sp>
      <p:sp>
        <p:nvSpPr>
          <p:cNvPr id="90115" name="Rectangle 3"/>
          <p:cNvSpPr>
            <a:spLocks noGrp="1"/>
          </p:cNvSpPr>
          <p:nvPr>
            <p:ph type="body" idx="1"/>
          </p:nvPr>
        </p:nvSpPr>
        <p:spPr/>
        <p:txBody>
          <a:bodyPr/>
          <a:lstStyle/>
          <a:p>
            <a:pPr>
              <a:lnSpc>
                <a:spcPct val="80000"/>
              </a:lnSpc>
            </a:pPr>
            <a:endParaRPr lang="en-US" sz="800"/>
          </a:p>
          <a:p>
            <a:pPr lvl="1">
              <a:lnSpc>
                <a:spcPct val="80000"/>
              </a:lnSpc>
              <a:buClr>
                <a:schemeClr val="tx1"/>
              </a:buClr>
              <a:buFont typeface="Wingdings 2" pitchFamily="18" charset="2"/>
              <a:buAutoNum type="arabicParenR"/>
            </a:pPr>
            <a:r>
              <a:rPr lang="en-US" sz="1900"/>
              <a:t>The right to be and remain a riparian proprietor and to enjoy the natural advantage thereby conferred upon the land by its adjacency to the water. </a:t>
            </a:r>
          </a:p>
          <a:p>
            <a:pPr lvl="1">
              <a:lnSpc>
                <a:spcPct val="80000"/>
              </a:lnSpc>
              <a:buClr>
                <a:schemeClr val="tx1"/>
              </a:buClr>
              <a:buFont typeface="Wingdings 2" pitchFamily="18" charset="2"/>
              <a:buAutoNum type="arabicParenR"/>
            </a:pPr>
            <a:endParaRPr lang="en-US" sz="1900"/>
          </a:p>
          <a:p>
            <a:pPr lvl="1">
              <a:lnSpc>
                <a:spcPct val="80000"/>
              </a:lnSpc>
              <a:buClr>
                <a:schemeClr val="tx1"/>
              </a:buClr>
              <a:buFont typeface="Wingdings 2" pitchFamily="18" charset="2"/>
              <a:buAutoNum type="arabicParenR"/>
            </a:pPr>
            <a:r>
              <a:rPr lang="en-US" sz="1900"/>
              <a:t>The right of access to the water, including a right of way to and from the navigable parts. </a:t>
            </a:r>
          </a:p>
          <a:p>
            <a:pPr lvl="1">
              <a:lnSpc>
                <a:spcPct val="80000"/>
              </a:lnSpc>
              <a:buClr>
                <a:schemeClr val="tx1"/>
              </a:buClr>
              <a:buFont typeface="Wingdings 2" pitchFamily="18" charset="2"/>
              <a:buAutoNum type="arabicParenR"/>
            </a:pPr>
            <a:endParaRPr lang="en-US" sz="1900"/>
          </a:p>
          <a:p>
            <a:pPr lvl="1">
              <a:lnSpc>
                <a:spcPct val="80000"/>
              </a:lnSpc>
              <a:buClr>
                <a:schemeClr val="tx1"/>
              </a:buClr>
              <a:buFont typeface="Wingdings 2" pitchFamily="18" charset="2"/>
              <a:buAutoNum type="arabicParenR"/>
            </a:pPr>
            <a:r>
              <a:rPr lang="en-US" sz="1900"/>
              <a:t>The right to build a pier or wharf out to the navigable water, subject to any regulations by the State. </a:t>
            </a:r>
          </a:p>
          <a:p>
            <a:pPr lvl="1">
              <a:lnSpc>
                <a:spcPct val="80000"/>
              </a:lnSpc>
              <a:buClr>
                <a:schemeClr val="tx1"/>
              </a:buClr>
              <a:buFont typeface="Wingdings 2" pitchFamily="18" charset="2"/>
              <a:buAutoNum type="arabicParenR"/>
            </a:pPr>
            <a:endParaRPr lang="en-US" sz="1900"/>
          </a:p>
          <a:p>
            <a:pPr lvl="1">
              <a:lnSpc>
                <a:spcPct val="80000"/>
              </a:lnSpc>
              <a:buClr>
                <a:schemeClr val="tx1"/>
              </a:buClr>
              <a:buFont typeface="Wingdings 2" pitchFamily="18" charset="2"/>
              <a:buAutoNum type="arabicParenR"/>
            </a:pPr>
            <a:r>
              <a:rPr lang="en-US" sz="1900"/>
              <a:t>The right to accretions or alluvium. </a:t>
            </a:r>
          </a:p>
          <a:p>
            <a:pPr lvl="1">
              <a:lnSpc>
                <a:spcPct val="80000"/>
              </a:lnSpc>
              <a:buClr>
                <a:schemeClr val="tx1"/>
              </a:buClr>
              <a:buFont typeface="Wingdings 2" pitchFamily="18" charset="2"/>
              <a:buAutoNum type="arabicParenR"/>
            </a:pPr>
            <a:endParaRPr lang="en-US" sz="1900"/>
          </a:p>
          <a:p>
            <a:pPr lvl="1">
              <a:lnSpc>
                <a:spcPct val="80000"/>
              </a:lnSpc>
              <a:buClr>
                <a:schemeClr val="tx1"/>
              </a:buClr>
              <a:buFont typeface="Wingdings 2" pitchFamily="18" charset="2"/>
              <a:buAutoNum type="arabicParenR"/>
            </a:pPr>
            <a:r>
              <a:rPr lang="en-US" sz="1900"/>
              <a:t>To make reasonable use of the water as it flows past or laves the shore.</a:t>
            </a:r>
          </a:p>
          <a:p>
            <a:pPr lvl="1">
              <a:lnSpc>
                <a:spcPct val="80000"/>
              </a:lnSpc>
            </a:pPr>
            <a:endParaRPr lang="en-US" sz="1900" i="1"/>
          </a:p>
          <a:p>
            <a:pPr lvl="2">
              <a:lnSpc>
                <a:spcPct val="80000"/>
              </a:lnSpc>
            </a:pPr>
            <a:r>
              <a:rPr lang="en-US" sz="1900" i="1"/>
              <a:t>Matter of Mason ex rel. Huber,</a:t>
            </a:r>
            <a:r>
              <a:rPr lang="en-US" sz="1900"/>
              <a:t>  78 N.C. App. 16, 25 (1985)</a:t>
            </a:r>
            <a:r>
              <a:rPr lang="en-US" sz="2200"/>
              <a:t/>
            </a:r>
            <a:br>
              <a:rPr lang="en-US" sz="2200"/>
            </a:br>
            <a:r>
              <a:rPr lang="en-US" sz="900"/>
              <a:t/>
            </a:r>
            <a:br>
              <a:rPr lang="en-US" sz="900"/>
            </a:br>
            <a:r>
              <a:rPr lang="en-US" sz="900"/>
              <a:t/>
            </a:r>
            <a:br>
              <a:rPr lang="en-US" sz="900"/>
            </a:br>
            <a:endParaRPr lang="en-US" sz="9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p:txBody>
          <a:bodyPr/>
          <a:lstStyle/>
          <a:p>
            <a:r>
              <a:rPr lang="en-US"/>
              <a:t>No Reasonable Use Doctrine</a:t>
            </a:r>
          </a:p>
        </p:txBody>
      </p:sp>
      <p:sp>
        <p:nvSpPr>
          <p:cNvPr id="81923" name="Rectangle 3"/>
          <p:cNvSpPr>
            <a:spLocks noGrp="1"/>
          </p:cNvSpPr>
          <p:nvPr>
            <p:ph type="body" idx="1"/>
          </p:nvPr>
        </p:nvSpPr>
        <p:spPr/>
        <p:txBody>
          <a:bodyPr/>
          <a:lstStyle/>
          <a:p>
            <a:pPr eaLnBrk="1" hangingPunct="1">
              <a:lnSpc>
                <a:spcPct val="80000"/>
              </a:lnSpc>
            </a:pPr>
            <a:r>
              <a:rPr lang="en-US" sz="1900">
                <a:solidFill>
                  <a:srgbClr val="FF0000"/>
                </a:solidFill>
              </a:rPr>
              <a:t>Reasonable use exemption relies on takings power of eminent domain entities.  </a:t>
            </a:r>
          </a:p>
          <a:p>
            <a:pPr lvl="1" eaLnBrk="1" hangingPunct="1">
              <a:lnSpc>
                <a:spcPct val="80000"/>
              </a:lnSpc>
            </a:pPr>
            <a:r>
              <a:rPr lang="en-US" sz="1900" i="1"/>
              <a:t>Bd. Of Trans. v. Terminal Warehouse Corp., </a:t>
            </a:r>
            <a:r>
              <a:rPr lang="en-US" sz="1900"/>
              <a:t>300 N.C. 700 (1980).</a:t>
            </a:r>
          </a:p>
          <a:p>
            <a:pPr eaLnBrk="1" hangingPunct="1">
              <a:lnSpc>
                <a:spcPct val="80000"/>
              </a:lnSpc>
            </a:pPr>
            <a:endParaRPr lang="en-US" sz="1900"/>
          </a:p>
          <a:p>
            <a:pPr eaLnBrk="1" hangingPunct="1">
              <a:lnSpc>
                <a:spcPct val="80000"/>
              </a:lnSpc>
            </a:pPr>
            <a:r>
              <a:rPr lang="en-US" sz="1900">
                <a:solidFill>
                  <a:srgbClr val="FF0000"/>
                </a:solidFill>
              </a:rPr>
              <a:t>Only State can bring action for injury to public trust waters.</a:t>
            </a:r>
            <a:r>
              <a:rPr lang="en-US" sz="1900"/>
              <a:t>  </a:t>
            </a:r>
          </a:p>
          <a:p>
            <a:pPr lvl="1" eaLnBrk="1" hangingPunct="1">
              <a:lnSpc>
                <a:spcPct val="80000"/>
              </a:lnSpc>
            </a:pPr>
            <a:r>
              <a:rPr lang="en-US" sz="1900" i="1"/>
              <a:t>Neuse River Found. v. Smithfield Foods, Inc., </a:t>
            </a:r>
            <a:r>
              <a:rPr lang="en-US" sz="1900"/>
              <a:t>155 N.C. App. 110 (2002).</a:t>
            </a:r>
          </a:p>
          <a:p>
            <a:pPr eaLnBrk="1" hangingPunct="1">
              <a:lnSpc>
                <a:spcPct val="80000"/>
              </a:lnSpc>
            </a:pPr>
            <a:endParaRPr lang="en-US" sz="1900"/>
          </a:p>
          <a:p>
            <a:pPr eaLnBrk="1" hangingPunct="1">
              <a:lnSpc>
                <a:spcPct val="80000"/>
              </a:lnSpc>
            </a:pPr>
            <a:r>
              <a:rPr lang="en-US" sz="1900">
                <a:solidFill>
                  <a:srgbClr val="FF0000"/>
                </a:solidFill>
              </a:rPr>
              <a:t>Downstream riparian owner can sue for damages from unreasonable upstream riparian use, including water diversion for drinking water supply.</a:t>
            </a:r>
            <a:r>
              <a:rPr lang="en-US" sz="1900"/>
              <a:t> </a:t>
            </a:r>
          </a:p>
          <a:p>
            <a:pPr lvl="1" eaLnBrk="1" hangingPunct="1">
              <a:lnSpc>
                <a:spcPct val="80000"/>
              </a:lnSpc>
            </a:pPr>
            <a:r>
              <a:rPr lang="en-US" sz="1900" i="1"/>
              <a:t>Geer v</a:t>
            </a:r>
            <a:r>
              <a:rPr lang="en-US" sz="1900"/>
              <a:t>. </a:t>
            </a:r>
            <a:r>
              <a:rPr lang="en-US" sz="1900" i="1"/>
              <a:t>Durham Water Co., </a:t>
            </a:r>
            <a:r>
              <a:rPr lang="en-US" sz="1900"/>
              <a:t>127 N.C. 349 (1900); </a:t>
            </a:r>
            <a:r>
              <a:rPr lang="en-US" sz="1900" i="1"/>
              <a:t>Cook v. Town of Mebane,</a:t>
            </a:r>
            <a:r>
              <a:rPr lang="en-US" sz="1900"/>
              <a:t>  191 N.C. 1 (1926);</a:t>
            </a:r>
            <a:r>
              <a:rPr lang="en-US" sz="1900" i="1"/>
              <a:t>Whiteside, Inc. v. Highland, Inc., </a:t>
            </a:r>
            <a:r>
              <a:rPr lang="en-US" sz="1900"/>
              <a:t>146 N.C. App. 449 (2001).</a:t>
            </a:r>
          </a:p>
          <a:p>
            <a:pPr eaLnBrk="1" hangingPunct="1">
              <a:lnSpc>
                <a:spcPct val="80000"/>
              </a:lnSpc>
              <a:buFont typeface="Wingdings 2" pitchFamily="18" charset="2"/>
              <a:buNone/>
            </a:pPr>
            <a:endParaRPr lang="en-US" sz="1900"/>
          </a:p>
          <a:p>
            <a:pPr eaLnBrk="1" hangingPunct="1">
              <a:lnSpc>
                <a:spcPct val="80000"/>
              </a:lnSpc>
            </a:pPr>
            <a:r>
              <a:rPr lang="en-US" sz="1900">
                <a:solidFill>
                  <a:srgbClr val="FF0000"/>
                </a:solidFill>
              </a:rPr>
              <a:t>No rights by prescription to maintain a nuisance.  </a:t>
            </a:r>
          </a:p>
          <a:p>
            <a:pPr lvl="1" eaLnBrk="1" hangingPunct="1">
              <a:lnSpc>
                <a:spcPct val="80000"/>
              </a:lnSpc>
            </a:pPr>
            <a:r>
              <a:rPr lang="en-US" sz="1900" i="1"/>
              <a:t>Shelby v. Cleveland Mill, </a:t>
            </a:r>
            <a:r>
              <a:rPr lang="en-US" sz="1900"/>
              <a:t>155 N.C. 196 (1911); </a:t>
            </a:r>
            <a:r>
              <a:rPr lang="en-US" sz="1900" i="1"/>
              <a:t>Bd of Health v. Louisburg, </a:t>
            </a:r>
            <a:r>
              <a:rPr lang="en-US" sz="1900"/>
              <a:t>173 N.C. 250 (1917).</a:t>
            </a:r>
          </a:p>
          <a:p>
            <a:pPr>
              <a:lnSpc>
                <a:spcPct val="80000"/>
              </a:lnSpc>
            </a:pPr>
            <a:endParaRPr lang="en-US" sz="19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3"/>
          <p:cNvPicPr>
            <a:picLocks noChangeAspect="1"/>
          </p:cNvPicPr>
          <p:nvPr/>
        </p:nvPicPr>
        <p:blipFill>
          <a:blip r:embed="rId2"/>
          <a:srcRect/>
          <a:stretch>
            <a:fillRect/>
          </a:stretch>
        </p:blipFill>
        <p:spPr bwMode="auto">
          <a:xfrm>
            <a:off x="533400" y="2286000"/>
            <a:ext cx="8356600" cy="8699500"/>
          </a:xfrm>
          <a:prstGeom prst="rect">
            <a:avLst/>
          </a:prstGeom>
          <a:noFill/>
          <a:ln w="9525">
            <a:noFill/>
            <a:miter lim="800000"/>
            <a:headEnd/>
            <a:tailEnd/>
          </a:ln>
        </p:spPr>
      </p:pic>
      <p:sp>
        <p:nvSpPr>
          <p:cNvPr id="89091" name="Title 1"/>
          <p:cNvSpPr>
            <a:spLocks noGrp="1"/>
          </p:cNvSpPr>
          <p:nvPr>
            <p:ph type="title" idx="4294967295"/>
          </p:nvPr>
        </p:nvSpPr>
        <p:spPr/>
        <p:txBody>
          <a:bodyPr/>
          <a:lstStyle/>
          <a:p>
            <a:pPr eaLnBrk="1" hangingPunct="1"/>
            <a:r>
              <a:rPr lang="en-US"/>
              <a:t>Example One</a:t>
            </a:r>
          </a:p>
        </p:txBody>
      </p:sp>
      <p:cxnSp>
        <p:nvCxnSpPr>
          <p:cNvPr id="5" name="Straight Connector 4"/>
          <p:cNvCxnSpPr>
            <a:cxnSpLocks noChangeShapeType="1"/>
          </p:cNvCxnSpPr>
          <p:nvPr/>
        </p:nvCxnSpPr>
        <p:spPr bwMode="auto">
          <a:xfrm>
            <a:off x="1143000" y="4343400"/>
            <a:ext cx="304800" cy="1588"/>
          </a:xfrm>
          <a:prstGeom prst="line">
            <a:avLst/>
          </a:prstGeom>
          <a:noFill/>
          <a:ln w="25400">
            <a:solidFill>
              <a:schemeClr val="tx1"/>
            </a:solidFill>
            <a:round/>
            <a:headEnd/>
            <a:tailEnd type="triangle" w="lg" len="med"/>
          </a:ln>
          <a:effectLst>
            <a:outerShdw dist="38100" dir="5400000" algn="ctr" rotWithShape="0">
              <a:srgbClr val="002041">
                <a:alpha val="48000"/>
              </a:srgbClr>
            </a:outerShdw>
          </a:effectLst>
        </p:spPr>
      </p:cxnSp>
      <p:cxnSp>
        <p:nvCxnSpPr>
          <p:cNvPr id="10" name="Straight Connector 9"/>
          <p:cNvCxnSpPr>
            <a:cxnSpLocks noChangeShapeType="1"/>
          </p:cNvCxnSpPr>
          <p:nvPr/>
        </p:nvCxnSpPr>
        <p:spPr bwMode="auto">
          <a:xfrm>
            <a:off x="1828800" y="4343400"/>
            <a:ext cx="304800" cy="1588"/>
          </a:xfrm>
          <a:prstGeom prst="line">
            <a:avLst/>
          </a:prstGeom>
          <a:noFill/>
          <a:ln w="25400">
            <a:solidFill>
              <a:schemeClr val="tx1"/>
            </a:solidFill>
            <a:round/>
            <a:headEnd/>
            <a:tailEnd type="triangle" w="lg" len="med"/>
          </a:ln>
          <a:effectLst>
            <a:outerShdw dist="38100" dir="5400000" algn="ctr" rotWithShape="0">
              <a:srgbClr val="002041">
                <a:alpha val="48000"/>
              </a:srgbClr>
            </a:outerShdw>
          </a:effectLst>
        </p:spPr>
      </p:cxnSp>
      <p:cxnSp>
        <p:nvCxnSpPr>
          <p:cNvPr id="12" name="Straight Connector 11"/>
          <p:cNvCxnSpPr>
            <a:cxnSpLocks noChangeShapeType="1"/>
          </p:cNvCxnSpPr>
          <p:nvPr/>
        </p:nvCxnSpPr>
        <p:spPr bwMode="auto">
          <a:xfrm>
            <a:off x="3124200" y="4343400"/>
            <a:ext cx="304800" cy="1588"/>
          </a:xfrm>
          <a:prstGeom prst="line">
            <a:avLst/>
          </a:prstGeom>
          <a:noFill/>
          <a:ln w="25400">
            <a:solidFill>
              <a:srgbClr val="FF0000"/>
            </a:solidFill>
            <a:round/>
            <a:headEnd/>
            <a:tailEnd type="triangle" w="lg" len="med"/>
          </a:ln>
          <a:effectLst>
            <a:outerShdw dist="38100" dir="5400000" algn="ctr" rotWithShape="0">
              <a:srgbClr val="002041">
                <a:alpha val="48000"/>
              </a:srgbClr>
            </a:outerShdw>
          </a:effectLst>
        </p:spPr>
      </p:cxnSp>
      <p:cxnSp>
        <p:nvCxnSpPr>
          <p:cNvPr id="13" name="Straight Connector 12"/>
          <p:cNvCxnSpPr>
            <a:cxnSpLocks noChangeShapeType="1"/>
          </p:cNvCxnSpPr>
          <p:nvPr/>
        </p:nvCxnSpPr>
        <p:spPr bwMode="auto">
          <a:xfrm>
            <a:off x="4114800" y="4343400"/>
            <a:ext cx="304800" cy="1588"/>
          </a:xfrm>
          <a:prstGeom prst="line">
            <a:avLst/>
          </a:prstGeom>
          <a:noFill/>
          <a:ln w="25400">
            <a:solidFill>
              <a:srgbClr val="FF0000"/>
            </a:solidFill>
            <a:round/>
            <a:headEnd/>
            <a:tailEnd type="triangle" w="lg" len="med"/>
          </a:ln>
          <a:effectLst>
            <a:outerShdw dist="38100" dir="5400000" algn="ctr" rotWithShape="0">
              <a:srgbClr val="002041">
                <a:alpha val="48000"/>
              </a:srgbClr>
            </a:outerShdw>
          </a:effectLst>
        </p:spPr>
      </p:cxnSp>
      <p:cxnSp>
        <p:nvCxnSpPr>
          <p:cNvPr id="14" name="Straight Connector 13"/>
          <p:cNvCxnSpPr>
            <a:cxnSpLocks noChangeShapeType="1"/>
          </p:cNvCxnSpPr>
          <p:nvPr/>
        </p:nvCxnSpPr>
        <p:spPr bwMode="auto">
          <a:xfrm>
            <a:off x="5029200" y="4343400"/>
            <a:ext cx="304800" cy="1588"/>
          </a:xfrm>
          <a:prstGeom prst="line">
            <a:avLst/>
          </a:prstGeom>
          <a:noFill/>
          <a:ln w="25400">
            <a:solidFill>
              <a:srgbClr val="FF0000"/>
            </a:solidFill>
            <a:round/>
            <a:headEnd/>
            <a:tailEnd type="triangle" w="lg" len="med"/>
          </a:ln>
          <a:effectLst>
            <a:outerShdw dist="38100" dir="5400000" algn="ctr" rotWithShape="0">
              <a:srgbClr val="002041">
                <a:alpha val="48000"/>
              </a:srgbClr>
            </a:outerShdw>
          </a:effectLst>
        </p:spPr>
      </p:cxnSp>
      <p:sp>
        <p:nvSpPr>
          <p:cNvPr id="89097" name="TextBox 10"/>
          <p:cNvSpPr txBox="1">
            <a:spLocks noChangeArrowheads="1"/>
          </p:cNvSpPr>
          <p:nvPr/>
        </p:nvSpPr>
        <p:spPr bwMode="auto">
          <a:xfrm>
            <a:off x="7620000" y="1905000"/>
            <a:ext cx="1524000" cy="923925"/>
          </a:xfrm>
          <a:prstGeom prst="rect">
            <a:avLst/>
          </a:prstGeom>
          <a:noFill/>
          <a:ln w="9525">
            <a:noFill/>
            <a:miter lim="800000"/>
            <a:headEnd/>
            <a:tailEnd/>
          </a:ln>
        </p:spPr>
        <p:txBody>
          <a:bodyPr>
            <a:spAutoFit/>
          </a:bodyPr>
          <a:lstStyle/>
          <a:p>
            <a:r>
              <a:rPr lang="en-US"/>
              <a:t>City A’s Riparian Park</a:t>
            </a:r>
          </a:p>
        </p:txBody>
      </p:sp>
      <p:sp>
        <p:nvSpPr>
          <p:cNvPr id="89098" name="TextBox 14"/>
          <p:cNvSpPr txBox="1">
            <a:spLocks noChangeArrowheads="1"/>
          </p:cNvSpPr>
          <p:nvPr/>
        </p:nvSpPr>
        <p:spPr bwMode="auto">
          <a:xfrm>
            <a:off x="609600" y="5486400"/>
            <a:ext cx="1447800" cy="641350"/>
          </a:xfrm>
          <a:prstGeom prst="rect">
            <a:avLst/>
          </a:prstGeom>
          <a:noFill/>
          <a:ln w="9525">
            <a:noFill/>
            <a:miter lim="800000"/>
            <a:headEnd/>
            <a:tailEnd/>
          </a:ln>
        </p:spPr>
        <p:txBody>
          <a:bodyPr>
            <a:spAutoFit/>
          </a:bodyPr>
          <a:lstStyle/>
          <a:p>
            <a:r>
              <a:rPr lang="en-US"/>
              <a:t>Utility B’s Intake</a:t>
            </a:r>
          </a:p>
        </p:txBody>
      </p:sp>
      <p:cxnSp>
        <p:nvCxnSpPr>
          <p:cNvPr id="17" name="Straight Arrow Connector 16"/>
          <p:cNvCxnSpPr>
            <a:cxnSpLocks noChangeShapeType="1"/>
          </p:cNvCxnSpPr>
          <p:nvPr/>
        </p:nvCxnSpPr>
        <p:spPr bwMode="auto">
          <a:xfrm rot="5400000">
            <a:off x="6553200" y="2362200"/>
            <a:ext cx="1066800" cy="1066800"/>
          </a:xfrm>
          <a:prstGeom prst="straightConnector1">
            <a:avLst/>
          </a:prstGeom>
          <a:noFill/>
          <a:ln w="25400">
            <a:solidFill>
              <a:schemeClr val="accent1"/>
            </a:solidFill>
            <a:round/>
            <a:headEnd/>
            <a:tailEnd type="arrow" w="med" len="med"/>
          </a:ln>
          <a:effectLst>
            <a:outerShdw dist="38100" dir="5400000" algn="ctr" rotWithShape="0">
              <a:srgbClr val="002041">
                <a:alpha val="48000"/>
              </a:srgbClr>
            </a:outerShdw>
          </a:effectLst>
        </p:spPr>
      </p:cxnSp>
      <p:cxnSp>
        <p:nvCxnSpPr>
          <p:cNvPr id="19" name="Straight Arrow Connector 18"/>
          <p:cNvCxnSpPr>
            <a:cxnSpLocks noChangeShapeType="1"/>
            <a:stCxn id="89098" idx="0"/>
          </p:cNvCxnSpPr>
          <p:nvPr/>
        </p:nvCxnSpPr>
        <p:spPr bwMode="auto">
          <a:xfrm flipV="1">
            <a:off x="1333500" y="5181600"/>
            <a:ext cx="1333500" cy="304800"/>
          </a:xfrm>
          <a:prstGeom prst="straightConnector1">
            <a:avLst/>
          </a:prstGeom>
          <a:noFill/>
          <a:ln w="25400">
            <a:solidFill>
              <a:schemeClr val="accent1"/>
            </a:solidFill>
            <a:round/>
            <a:headEnd/>
            <a:tailEnd type="arrow" w="med" len="med"/>
          </a:ln>
          <a:effectLst>
            <a:outerShdw dist="38100" dir="5400000" algn="ctr" rotWithShape="0">
              <a:srgbClr val="002041">
                <a:alpha val="48000"/>
              </a:srgbClr>
            </a:outerShdw>
          </a:effectLst>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Grp="1" noChangeArrowheads="1"/>
          </p:cNvSpPr>
          <p:nvPr>
            <p:ph type="title" idx="4294967295"/>
          </p:nvPr>
        </p:nvSpPr>
        <p:spPr/>
        <p:txBody>
          <a:bodyPr lIns="91440" rIns="91440" bIns="45720"/>
          <a:lstStyle/>
          <a:p>
            <a:pPr eaLnBrk="1" hangingPunct="1"/>
            <a:r>
              <a:rPr lang="en-US"/>
              <a:t>QUESTIONS</a:t>
            </a:r>
          </a:p>
        </p:txBody>
      </p:sp>
      <p:sp>
        <p:nvSpPr>
          <p:cNvPr id="45059" name="Rectangle 3"/>
          <p:cNvSpPr>
            <a:spLocks noGrp="1" noChangeArrowheads="1"/>
          </p:cNvSpPr>
          <p:nvPr>
            <p:ph type="body" idx="4294967295"/>
          </p:nvPr>
        </p:nvSpPr>
        <p:spPr/>
        <p:txBody>
          <a:bodyPr/>
          <a:lstStyle/>
          <a:p>
            <a:pPr eaLnBrk="1" hangingPunct="1"/>
            <a:r>
              <a:rPr lang="en-US" sz="2200"/>
              <a:t>Do local governments have standing to seek protections under the “reasonable use” doctrine, or through strict liability, for injuries to riparian lands, such as city-owned parks, by upstream eminent domain entities?</a:t>
            </a:r>
          </a:p>
          <a:p>
            <a:pPr eaLnBrk="1" hangingPunct="1"/>
            <a:endParaRPr lang="en-US" sz="2200"/>
          </a:p>
          <a:p>
            <a:pPr eaLnBrk="1" hangingPunct="1"/>
            <a:r>
              <a:rPr lang="en-US" sz="2200"/>
              <a:t>Is the “reasonable use doctrine” expanded by the statutory minimum flow standards such as the CWA?</a:t>
            </a:r>
          </a:p>
          <a:p>
            <a:pPr eaLnBrk="1" hangingPunct="1"/>
            <a:endParaRPr lang="en-US" sz="2200"/>
          </a:p>
          <a:p>
            <a:pPr eaLnBrk="1" hangingPunct="1"/>
            <a:r>
              <a:rPr lang="en-US" sz="2200"/>
              <a:t>Can riparian rights to use and flow be divested by prescription?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noGrp="1" noChangeArrowheads="1"/>
          </p:cNvSpPr>
          <p:nvPr>
            <p:ph type="title" idx="4294967295"/>
          </p:nvPr>
        </p:nvSpPr>
        <p:spPr/>
        <p:txBody>
          <a:bodyPr lIns="91440" rIns="91440" bIns="45720"/>
          <a:lstStyle/>
          <a:p>
            <a:pPr eaLnBrk="1" hangingPunct="1"/>
            <a:r>
              <a:rPr lang="en-US"/>
              <a:t>Common Law, Flowing Water</a:t>
            </a:r>
          </a:p>
        </p:txBody>
      </p:sp>
      <p:sp>
        <p:nvSpPr>
          <p:cNvPr id="44035" name="Rectangle 3"/>
          <p:cNvSpPr>
            <a:spLocks noGrp="1" noChangeArrowheads="1"/>
          </p:cNvSpPr>
          <p:nvPr>
            <p:ph type="body" idx="4294967295"/>
          </p:nvPr>
        </p:nvSpPr>
        <p:spPr/>
        <p:txBody>
          <a:bodyPr/>
          <a:lstStyle/>
          <a:p>
            <a:pPr eaLnBrk="1" hangingPunct="1">
              <a:lnSpc>
                <a:spcPct val="80000"/>
              </a:lnSpc>
            </a:pPr>
            <a:endParaRPr lang="en-US" sz="2000"/>
          </a:p>
          <a:p>
            <a:pPr eaLnBrk="1" hangingPunct="1">
              <a:lnSpc>
                <a:spcPct val="80000"/>
              </a:lnSpc>
            </a:pPr>
            <a:r>
              <a:rPr lang="en-US" sz="2400">
                <a:solidFill>
                  <a:srgbClr val="FF0000"/>
                </a:solidFill>
              </a:rPr>
              <a:t>“. . . a municipal corporation can not, as riparian owner, claim the right to supply the needs of its inhabitants from the stream.</a:t>
            </a:r>
            <a:r>
              <a:rPr lang="en-US" sz="2400"/>
              <a:t> </a:t>
            </a:r>
          </a:p>
          <a:p>
            <a:pPr lvl="1" eaLnBrk="1" hangingPunct="1">
              <a:lnSpc>
                <a:spcPct val="80000"/>
              </a:lnSpc>
            </a:pPr>
            <a:r>
              <a:rPr lang="en-US" i="1"/>
              <a:t>Pernell v. Henderson</a:t>
            </a:r>
            <a:r>
              <a:rPr lang="en-US"/>
              <a:t>, 220 N.C. 79 (1941)</a:t>
            </a:r>
          </a:p>
          <a:p>
            <a:pPr lvl="1" algn="ctr" eaLnBrk="1" hangingPunct="1">
              <a:lnSpc>
                <a:spcPct val="80000"/>
              </a:lnSpc>
              <a:buFont typeface="Wingdings 2" pitchFamily="18" charset="2"/>
              <a:buNone/>
            </a:pPr>
            <a:endParaRPr lang="en-US"/>
          </a:p>
          <a:p>
            <a:pPr lvl="1" algn="ctr" eaLnBrk="1" hangingPunct="1">
              <a:lnSpc>
                <a:spcPct val="80000"/>
              </a:lnSpc>
              <a:buFont typeface="Wingdings 2" pitchFamily="18" charset="2"/>
              <a:buNone/>
            </a:pPr>
            <a:r>
              <a:rPr lang="en-US"/>
              <a:t>BUT</a:t>
            </a:r>
          </a:p>
          <a:p>
            <a:pPr lvl="1" algn="ctr" eaLnBrk="1" hangingPunct="1">
              <a:lnSpc>
                <a:spcPct val="80000"/>
              </a:lnSpc>
              <a:buFont typeface="Wingdings 2" pitchFamily="18" charset="2"/>
              <a:buNone/>
            </a:pPr>
            <a:endParaRPr lang="en-US"/>
          </a:p>
          <a:p>
            <a:pPr eaLnBrk="1" hangingPunct="1">
              <a:lnSpc>
                <a:spcPct val="80000"/>
              </a:lnSpc>
            </a:pPr>
            <a:r>
              <a:rPr lang="en-US" sz="2400">
                <a:solidFill>
                  <a:srgbClr val="FF0000"/>
                </a:solidFill>
              </a:rPr>
              <a:t>“Municipal corporations have the same rights as individuals and private corporations to battle for justice and equality of opportunity . . .</a:t>
            </a:r>
          </a:p>
          <a:p>
            <a:pPr lvl="1" eaLnBrk="1" hangingPunct="1">
              <a:lnSpc>
                <a:spcPct val="80000"/>
              </a:lnSpc>
            </a:pPr>
            <a:r>
              <a:rPr lang="en-US" i="1"/>
              <a:t>Elizabeth City Water &amp; Power Co. v. Elizabeth City,</a:t>
            </a:r>
            <a:r>
              <a:rPr lang="en-US"/>
              <a:t> 124 S.E. 611 (1924)</a:t>
            </a:r>
          </a:p>
          <a:p>
            <a:pPr lvl="1" eaLnBrk="1" hangingPunct="1">
              <a:lnSpc>
                <a:spcPct val="80000"/>
              </a:lnSpc>
            </a:pPr>
            <a:endParaRPr lang="en-US"/>
          </a:p>
          <a:p>
            <a:pPr lvl="1" eaLnBrk="1" hangingPunct="1">
              <a:lnSpc>
                <a:spcPct val="80000"/>
              </a:lnSpc>
            </a:pPr>
            <a:endParaRPr lang="en-US" sz="2000"/>
          </a:p>
          <a:p>
            <a:pPr eaLnBrk="1" hangingPunct="1">
              <a:lnSpc>
                <a:spcPct val="80000"/>
              </a:lnSpc>
            </a:pPr>
            <a:endParaRPr lang="en-US" sz="22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p:nvPr>
        </p:nvSpPr>
        <p:spPr/>
        <p:txBody>
          <a:bodyPr/>
          <a:lstStyle/>
          <a:p>
            <a:r>
              <a:rPr lang="en-US"/>
              <a:t>Questions</a:t>
            </a:r>
          </a:p>
        </p:txBody>
      </p:sp>
      <p:sp>
        <p:nvSpPr>
          <p:cNvPr id="82947" name="Rectangle 3"/>
          <p:cNvSpPr>
            <a:spLocks noGrp="1"/>
          </p:cNvSpPr>
          <p:nvPr>
            <p:ph type="body" idx="1"/>
          </p:nvPr>
        </p:nvSpPr>
        <p:spPr/>
        <p:txBody>
          <a:bodyPr/>
          <a:lstStyle/>
          <a:p>
            <a:pPr eaLnBrk="1" hangingPunct="1">
              <a:lnSpc>
                <a:spcPct val="80000"/>
              </a:lnSpc>
            </a:pPr>
            <a:endParaRPr lang="en-US" sz="900"/>
          </a:p>
          <a:p>
            <a:pPr eaLnBrk="1" hangingPunct="1">
              <a:lnSpc>
                <a:spcPct val="80000"/>
              </a:lnSpc>
            </a:pPr>
            <a:r>
              <a:rPr lang="en-US" sz="1800">
                <a:solidFill>
                  <a:srgbClr val="FF0000"/>
                </a:solidFill>
              </a:rPr>
              <a:t>Do local governments have standing to seek protections under “reasonable use” doctrine, or strict liability, for injuries by upstream eminent domain entities to riparian parks, for example?</a:t>
            </a:r>
            <a:r>
              <a:rPr lang="en-US" sz="1800"/>
              <a:t>  </a:t>
            </a:r>
          </a:p>
          <a:p>
            <a:pPr lvl="1" eaLnBrk="1" hangingPunct="1">
              <a:lnSpc>
                <a:spcPct val="80000"/>
              </a:lnSpc>
            </a:pPr>
            <a:r>
              <a:rPr lang="en-US" sz="1800" i="1"/>
              <a:t>See Elizabeth City Water &amp; Power Co. v. Elizabeth City,</a:t>
            </a:r>
            <a:r>
              <a:rPr lang="en-US" sz="1800"/>
              <a:t> 124 S.E. 611 (1924) (“Municipal corporations have the same rights as individuals and private corporations to battle for justice and equality of opportunity . . .”); </a:t>
            </a:r>
            <a:r>
              <a:rPr lang="en-US" sz="1800" i="1"/>
              <a:t>Durham v. Cotton Mills, </a:t>
            </a:r>
            <a:r>
              <a:rPr lang="en-US" sz="1800"/>
              <a:t> 141 N.C. 615 (1924) (riparian rights don’t extend to protect use by non-riparian owners)</a:t>
            </a:r>
          </a:p>
          <a:p>
            <a:pPr eaLnBrk="1" hangingPunct="1">
              <a:lnSpc>
                <a:spcPct val="80000"/>
              </a:lnSpc>
            </a:pPr>
            <a:endParaRPr lang="en-US" sz="1800"/>
          </a:p>
          <a:p>
            <a:pPr eaLnBrk="1" hangingPunct="1">
              <a:lnSpc>
                <a:spcPct val="80000"/>
              </a:lnSpc>
            </a:pPr>
            <a:r>
              <a:rPr lang="en-US" sz="1800">
                <a:solidFill>
                  <a:srgbClr val="FF0000"/>
                </a:solidFill>
              </a:rPr>
              <a:t>Is the “reasonable use doctrine” expanded by CWA, ESA, etc. standards for minimum flow?</a:t>
            </a:r>
            <a:r>
              <a:rPr lang="en-US" sz="1800"/>
              <a:t>  </a:t>
            </a:r>
          </a:p>
          <a:p>
            <a:pPr lvl="1" eaLnBrk="1" hangingPunct="1">
              <a:lnSpc>
                <a:spcPct val="80000"/>
              </a:lnSpc>
            </a:pPr>
            <a:r>
              <a:rPr lang="en-US" sz="1800" i="1"/>
              <a:t>See</a:t>
            </a:r>
            <a:r>
              <a:rPr lang="en-US" sz="1800"/>
              <a:t> </a:t>
            </a:r>
            <a:r>
              <a:rPr lang="en-US" sz="1800" i="1"/>
              <a:t>Biddix v. Henredon Furniture Industries, Inc., </a:t>
            </a:r>
            <a:r>
              <a:rPr lang="en-US" sz="1800"/>
              <a:t>76 N.C. App. 30 (1985) (NPDES permit = reasonable use). </a:t>
            </a:r>
          </a:p>
          <a:p>
            <a:pPr lvl="1" eaLnBrk="1" hangingPunct="1">
              <a:lnSpc>
                <a:spcPct val="80000"/>
              </a:lnSpc>
            </a:pPr>
            <a:endParaRPr lang="en-US" sz="1800"/>
          </a:p>
          <a:p>
            <a:pPr eaLnBrk="1" hangingPunct="1">
              <a:lnSpc>
                <a:spcPct val="80000"/>
              </a:lnSpc>
            </a:pPr>
            <a:r>
              <a:rPr lang="en-US" sz="1800">
                <a:solidFill>
                  <a:srgbClr val="FF0000"/>
                </a:solidFill>
              </a:rPr>
              <a:t>Can riparian rights to use and flow be divested by prescription?</a:t>
            </a:r>
            <a:r>
              <a:rPr lang="en-US" sz="1800"/>
              <a:t> </a:t>
            </a:r>
          </a:p>
          <a:p>
            <a:pPr lvl="1" eaLnBrk="1" hangingPunct="1">
              <a:lnSpc>
                <a:spcPct val="80000"/>
              </a:lnSpc>
            </a:pPr>
            <a:r>
              <a:rPr lang="en-US" sz="1800" i="1"/>
              <a:t>See</a:t>
            </a:r>
            <a:r>
              <a:rPr lang="en-US" sz="1800"/>
              <a:t> </a:t>
            </a:r>
            <a:r>
              <a:rPr lang="en-US" sz="1800" i="1"/>
              <a:t>Durham v. Cotton Mills, </a:t>
            </a:r>
            <a:r>
              <a:rPr lang="en-US" sz="1800"/>
              <a:t> 141 N.C. 615 (1924) (If so, only by a riparian owner for on site use)  </a:t>
            </a:r>
          </a:p>
          <a:p>
            <a:pPr lvl="1" eaLnBrk="1" hangingPunct="1">
              <a:lnSpc>
                <a:spcPct val="80000"/>
              </a:lnSpc>
            </a:pPr>
            <a:endParaRPr lang="en-US" sz="1800"/>
          </a:p>
          <a:p>
            <a:pPr>
              <a:lnSpc>
                <a:spcPct val="80000"/>
              </a:lnSpc>
            </a:pPr>
            <a:endParaRPr lang="en-US" sz="9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idx="4294967295"/>
          </p:nvPr>
        </p:nvSpPr>
        <p:spPr/>
        <p:txBody>
          <a:bodyPr lIns="91440" rIns="91440" bIns="45720"/>
          <a:lstStyle/>
          <a:p>
            <a:pPr eaLnBrk="1" hangingPunct="1"/>
            <a:r>
              <a:rPr lang="en-US"/>
              <a:t>Main Question</a:t>
            </a:r>
          </a:p>
        </p:txBody>
      </p:sp>
      <p:sp>
        <p:nvSpPr>
          <p:cNvPr id="14339" name="Rectangle 3"/>
          <p:cNvSpPr>
            <a:spLocks noGrp="1" noChangeArrowheads="1"/>
          </p:cNvSpPr>
          <p:nvPr>
            <p:ph type="body" idx="4294967295"/>
          </p:nvPr>
        </p:nvSpPr>
        <p:spPr/>
        <p:txBody>
          <a:bodyPr/>
          <a:lstStyle/>
          <a:p>
            <a:pPr eaLnBrk="1" hangingPunct="1"/>
            <a:r>
              <a:rPr lang="en-US"/>
              <a:t>What rights and powers do local governments possess to protect and ensure reliable sources of clean water?</a:t>
            </a:r>
          </a:p>
          <a:p>
            <a:pPr lvl="1" eaLnBrk="1" hangingPunct="1"/>
            <a:endParaRPr lang="en-US"/>
          </a:p>
          <a:p>
            <a:pPr lvl="1" eaLnBrk="1" hangingPunct="1"/>
            <a:r>
              <a:rPr lang="en-US"/>
              <a:t>Can a local government hold riparian rights?</a:t>
            </a:r>
          </a:p>
          <a:p>
            <a:pPr lvl="1" eaLnBrk="1" hangingPunct="1"/>
            <a:endParaRPr lang="en-US"/>
          </a:p>
          <a:p>
            <a:pPr lvl="1" eaLnBrk="1" hangingPunct="1"/>
            <a:r>
              <a:rPr lang="en-US"/>
              <a:t>Can a local government “own” the water?</a:t>
            </a:r>
          </a:p>
          <a:p>
            <a:pPr lvl="2" eaLnBrk="1" hangingPunct="1"/>
            <a:r>
              <a:rPr lang="en-US"/>
              <a:t>Common Law</a:t>
            </a:r>
          </a:p>
          <a:p>
            <a:pPr lvl="2" eaLnBrk="1" hangingPunct="1"/>
            <a:endParaRPr lang="en-US"/>
          </a:p>
          <a:p>
            <a:pPr lvl="2" eaLnBrk="1" hangingPunct="1"/>
            <a:r>
              <a:rPr lang="en-US"/>
              <a:t>Legislation</a:t>
            </a:r>
          </a:p>
          <a:p>
            <a:pPr lvl="2" eaLnBrk="1" hangingPunct="1">
              <a:buFont typeface="Wingdings 2" pitchFamily="18" charset="2"/>
              <a:buNone/>
            </a:pP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p:txBody>
          <a:bodyPr/>
          <a:lstStyle/>
          <a:p>
            <a:r>
              <a:rPr lang="en-US"/>
              <a:t>SB 907/HB 1101</a:t>
            </a:r>
          </a:p>
        </p:txBody>
      </p:sp>
      <p:sp>
        <p:nvSpPr>
          <p:cNvPr id="34819" name="Rectangle 3"/>
          <p:cNvSpPr>
            <a:spLocks noGrp="1"/>
          </p:cNvSpPr>
          <p:nvPr>
            <p:ph type="body" idx="1"/>
          </p:nvPr>
        </p:nvSpPr>
        <p:spPr/>
        <p:txBody>
          <a:bodyPr/>
          <a:lstStyle/>
          <a:p>
            <a:r>
              <a:rPr lang="en-US"/>
              <a:t>“The waters of the State are a natural resource owned by the State in trust for the public and subject to the sovereign power of the State to plan, regulate, and control the withdrawal and use of those waters . . .”</a:t>
            </a:r>
          </a:p>
          <a:p>
            <a:endParaRPr lang="en-US"/>
          </a:p>
          <a:p>
            <a:pPr lvl="1"/>
            <a:r>
              <a:rPr lang="en-US"/>
              <a:t>Is this a change in the law?</a:t>
            </a:r>
          </a:p>
          <a:p>
            <a:pPr lvl="1"/>
            <a:endParaRPr lang="en-US"/>
          </a:p>
          <a:p>
            <a:pPr lvl="1"/>
            <a:r>
              <a:rPr lang="en-US"/>
              <a:t>Can legislation divest previously conferred rights in waters?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idx="4294967295"/>
          </p:nvPr>
        </p:nvSpPr>
        <p:spPr/>
        <p:txBody>
          <a:bodyPr lIns="91440" rIns="91440" bIns="45720"/>
          <a:lstStyle/>
          <a:p>
            <a:pPr eaLnBrk="1" hangingPunct="1"/>
            <a:r>
              <a:rPr lang="en-US"/>
              <a:t>NC Constitution</a:t>
            </a:r>
          </a:p>
        </p:txBody>
      </p:sp>
      <p:sp>
        <p:nvSpPr>
          <p:cNvPr id="16387" name="Rectangle 3"/>
          <p:cNvSpPr>
            <a:spLocks noGrp="1" noChangeArrowheads="1"/>
          </p:cNvSpPr>
          <p:nvPr>
            <p:ph type="body" idx="4294967295"/>
          </p:nvPr>
        </p:nvSpPr>
        <p:spPr/>
        <p:txBody>
          <a:bodyPr/>
          <a:lstStyle/>
          <a:p>
            <a:pPr eaLnBrk="1" hangingPunct="1">
              <a:lnSpc>
                <a:spcPct val="90000"/>
              </a:lnSpc>
            </a:pPr>
            <a:r>
              <a:rPr lang="en-US" sz="2200"/>
              <a:t>Art. XIV, § 5.  </a:t>
            </a:r>
          </a:p>
          <a:p>
            <a:pPr eaLnBrk="1" hangingPunct="1">
              <a:lnSpc>
                <a:spcPct val="90000"/>
              </a:lnSpc>
              <a:buFont typeface="Wingdings 2" pitchFamily="18" charset="2"/>
              <a:buNone/>
            </a:pPr>
            <a:r>
              <a:rPr lang="en-US" sz="2200"/>
              <a:t>	</a:t>
            </a:r>
          </a:p>
          <a:p>
            <a:pPr eaLnBrk="1" hangingPunct="1">
              <a:lnSpc>
                <a:spcPct val="90000"/>
              </a:lnSpc>
              <a:buFont typeface="Wingdings 2" pitchFamily="18" charset="2"/>
              <a:buNone/>
            </a:pPr>
            <a:r>
              <a:rPr lang="en-US" sz="2200"/>
              <a:t>	</a:t>
            </a:r>
            <a:r>
              <a:rPr lang="en-US" sz="2400"/>
              <a:t>Conservation of Natural Resources</a:t>
            </a:r>
          </a:p>
          <a:p>
            <a:pPr eaLnBrk="1" hangingPunct="1">
              <a:lnSpc>
                <a:spcPct val="90000"/>
              </a:lnSpc>
              <a:buFont typeface="Wingdings 2" pitchFamily="18" charset="2"/>
              <a:buNone/>
            </a:pPr>
            <a:r>
              <a:rPr lang="en-US" sz="2400"/>
              <a:t>	“It shall be the policy of this State to conserve and protect its lands and waters for the benefit of its citizenry, and to this end it shall be a proper function of the State of North Carolina and its political subdivisions to acquire and preserve park, recreational, and scenic areas, to control and limit the pollution of our air and water, . . .” (1971)</a:t>
            </a:r>
          </a:p>
          <a:p>
            <a:pPr eaLnBrk="1" hangingPunct="1">
              <a:lnSpc>
                <a:spcPct val="90000"/>
              </a:lnSpc>
              <a:buFont typeface="Wingdings 2" pitchFamily="18" charset="2"/>
              <a:buNone/>
            </a:pPr>
            <a:r>
              <a:rPr lang="en-US" sz="220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p:txBody>
          <a:bodyPr lIns="91440" rIns="91440" bIns="45720"/>
          <a:lstStyle/>
          <a:p>
            <a:pPr eaLnBrk="1" hangingPunct="1"/>
            <a:r>
              <a:rPr lang="en-US"/>
              <a:t>Public Waters Statutes</a:t>
            </a:r>
          </a:p>
        </p:txBody>
      </p:sp>
      <p:sp>
        <p:nvSpPr>
          <p:cNvPr id="17411" name="Rectangle 3"/>
          <p:cNvSpPr>
            <a:spLocks noGrp="1" noChangeArrowheads="1"/>
          </p:cNvSpPr>
          <p:nvPr>
            <p:ph type="body" idx="4294967295"/>
          </p:nvPr>
        </p:nvSpPr>
        <p:spPr/>
        <p:txBody>
          <a:bodyPr/>
          <a:lstStyle/>
          <a:p>
            <a:pPr eaLnBrk="1" hangingPunct="1">
              <a:lnSpc>
                <a:spcPct val="80000"/>
              </a:lnSpc>
            </a:pPr>
            <a:r>
              <a:rPr lang="en-US" sz="1800"/>
              <a:t>N.C.G.S. § 143-212(6) (1951)  — “Waters” means any, stream . . ., reservoir, waterway or other body or accumulation of water, whether surface or underground, public or private, or natural or artificial . . .”</a:t>
            </a:r>
          </a:p>
          <a:p>
            <a:pPr eaLnBrk="1" hangingPunct="1">
              <a:lnSpc>
                <a:spcPct val="80000"/>
              </a:lnSpc>
            </a:pPr>
            <a:endParaRPr lang="en-US" sz="1800"/>
          </a:p>
          <a:p>
            <a:pPr eaLnBrk="1" hangingPunct="1">
              <a:lnSpc>
                <a:spcPct val="80000"/>
              </a:lnSpc>
            </a:pPr>
            <a:r>
              <a:rPr lang="en-US" sz="1800"/>
              <a:t>N.C.G.S. § 143-211 (1967)  — “Recognizing that the water and air resources of the State belong to the people, . . .”</a:t>
            </a:r>
          </a:p>
          <a:p>
            <a:pPr eaLnBrk="1" hangingPunct="1">
              <a:lnSpc>
                <a:spcPct val="80000"/>
              </a:lnSpc>
            </a:pPr>
            <a:endParaRPr lang="en-US" sz="1800"/>
          </a:p>
          <a:p>
            <a:pPr eaLnBrk="1" hangingPunct="1">
              <a:lnSpc>
                <a:spcPct val="80000"/>
              </a:lnSpc>
            </a:pPr>
            <a:r>
              <a:rPr lang="en-US" sz="1800"/>
              <a:t>N.C.G.S. § 113-131(a) (1965) — “The marine and estuarine and wildlife resources of the State belong to the people of the State as a whole.”</a:t>
            </a:r>
          </a:p>
          <a:p>
            <a:pPr eaLnBrk="1" hangingPunct="1">
              <a:lnSpc>
                <a:spcPct val="80000"/>
              </a:lnSpc>
            </a:pPr>
            <a:endParaRPr lang="en-US" sz="1800"/>
          </a:p>
          <a:p>
            <a:pPr eaLnBrk="1" hangingPunct="1">
              <a:lnSpc>
                <a:spcPct val="80000"/>
              </a:lnSpc>
            </a:pPr>
            <a:r>
              <a:rPr lang="en-US" sz="1800"/>
              <a:t>N.C.G.S. § 113-129(11) (1965) — “Marine and Estuarine Resources.—All fish, . . . and the entire ecology supporting such fish, fisheries and plant and animal life.”</a:t>
            </a:r>
          </a:p>
          <a:p>
            <a:pPr eaLnBrk="1" hangingPunct="1">
              <a:lnSpc>
                <a:spcPct val="80000"/>
              </a:lnSpc>
            </a:pPr>
            <a:endParaRPr lang="en-US" sz="1800"/>
          </a:p>
          <a:p>
            <a:pPr eaLnBrk="1" hangingPunct="1">
              <a:lnSpc>
                <a:spcPct val="80000"/>
              </a:lnSpc>
            </a:pPr>
            <a:r>
              <a:rPr lang="en-US" sz="1800"/>
              <a:t>N.C.G.S. § 113-129(11) (1965) — “Wildlife Resources.—All . . . fish found in inland fishing waters. . . and the entire ecology supporting such . . . fish, plant and animal life, and creatures.”</a:t>
            </a:r>
          </a:p>
          <a:p>
            <a:pPr eaLnBrk="1" hangingPunct="1">
              <a:lnSpc>
                <a:spcPct val="80000"/>
              </a:lnSpc>
            </a:pPr>
            <a:endParaRPr lang="en-US" sz="1800"/>
          </a:p>
          <a:p>
            <a:pPr eaLnBrk="1" hangingPunct="1">
              <a:lnSpc>
                <a:spcPct val="80000"/>
              </a:lnSpc>
            </a:pPr>
            <a:endParaRPr lang="en-US" sz="2000"/>
          </a:p>
          <a:p>
            <a:pPr eaLnBrk="1" hangingPunct="1">
              <a:lnSpc>
                <a:spcPct val="80000"/>
              </a:lnSpc>
            </a:pPr>
            <a:endParaRPr lang="en-US" sz="20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p:nvPr>
        </p:nvSpPr>
        <p:spPr/>
        <p:txBody>
          <a:bodyPr/>
          <a:lstStyle/>
          <a:p>
            <a:r>
              <a:rPr lang="en-US"/>
              <a:t>Common Law, Flowing Water</a:t>
            </a:r>
          </a:p>
        </p:txBody>
      </p:sp>
      <p:sp>
        <p:nvSpPr>
          <p:cNvPr id="75779" name="Rectangle 3"/>
          <p:cNvSpPr>
            <a:spLocks noGrp="1"/>
          </p:cNvSpPr>
          <p:nvPr>
            <p:ph type="body" idx="1"/>
          </p:nvPr>
        </p:nvSpPr>
        <p:spPr/>
        <p:txBody>
          <a:bodyPr/>
          <a:lstStyle/>
          <a:p>
            <a:pPr eaLnBrk="1" hangingPunct="1">
              <a:lnSpc>
                <a:spcPct val="80000"/>
              </a:lnSpc>
            </a:pPr>
            <a:endParaRPr lang="en-US" sz="1600"/>
          </a:p>
          <a:p>
            <a:pPr eaLnBrk="1" hangingPunct="1">
              <a:lnSpc>
                <a:spcPct val="80000"/>
              </a:lnSpc>
            </a:pPr>
            <a:r>
              <a:rPr lang="en-US" sz="2000">
                <a:solidFill>
                  <a:srgbClr val="FF0000"/>
                </a:solidFill>
              </a:rPr>
              <a:t>“No [ownership] property right in flowing water”</a:t>
            </a:r>
            <a:r>
              <a:rPr lang="en-US" sz="2000"/>
              <a:t> </a:t>
            </a:r>
          </a:p>
          <a:p>
            <a:pPr lvl="1" eaLnBrk="1" hangingPunct="1">
              <a:lnSpc>
                <a:spcPct val="80000"/>
              </a:lnSpc>
            </a:pPr>
            <a:r>
              <a:rPr lang="en-US" sz="2000"/>
              <a:t>46 N.C. L. Rev. 1, 5 (1967); citing </a:t>
            </a:r>
            <a:r>
              <a:rPr lang="en-US" sz="2000" i="1"/>
              <a:t>Durham v. Cotton Mills, </a:t>
            </a:r>
            <a:r>
              <a:rPr lang="en-US" sz="2000"/>
              <a:t> 141 N.C. 615 (1924); </a:t>
            </a:r>
            <a:r>
              <a:rPr lang="en-US" sz="2000" i="1"/>
              <a:t>Dunlap v. Carolina Power &amp; Light Co., </a:t>
            </a:r>
            <a:r>
              <a:rPr lang="en-US" sz="2000"/>
              <a:t>212 N.C. 814 (1938).</a:t>
            </a:r>
          </a:p>
          <a:p>
            <a:pPr eaLnBrk="1" hangingPunct="1">
              <a:lnSpc>
                <a:spcPct val="80000"/>
              </a:lnSpc>
              <a:buFont typeface="Wingdings 2" pitchFamily="18" charset="2"/>
              <a:buNone/>
            </a:pPr>
            <a:endParaRPr lang="en-US" sz="2000"/>
          </a:p>
          <a:p>
            <a:pPr eaLnBrk="1" hangingPunct="1">
              <a:lnSpc>
                <a:spcPct val="80000"/>
              </a:lnSpc>
            </a:pPr>
            <a:r>
              <a:rPr lang="en-US" sz="2000">
                <a:solidFill>
                  <a:srgbClr val="FF0000"/>
                </a:solidFill>
              </a:rPr>
              <a:t>Municipal diversion of water for water supply can result in compensable harm to riparian rights of downstream owner.  </a:t>
            </a:r>
          </a:p>
          <a:p>
            <a:pPr lvl="1" eaLnBrk="1" hangingPunct="1">
              <a:lnSpc>
                <a:spcPct val="80000"/>
              </a:lnSpc>
            </a:pPr>
            <a:r>
              <a:rPr lang="en-US" sz="2000" i="1"/>
              <a:t>Pernell v. Henderson</a:t>
            </a:r>
            <a:r>
              <a:rPr lang="en-US" sz="2000"/>
              <a:t>, 220 N.C. 79 (1941); </a:t>
            </a:r>
            <a:r>
              <a:rPr lang="en-US" sz="2000" i="1"/>
              <a:t>Geer v</a:t>
            </a:r>
            <a:r>
              <a:rPr lang="en-US" sz="2000"/>
              <a:t>. </a:t>
            </a:r>
            <a:r>
              <a:rPr lang="en-US" sz="2000" i="1"/>
              <a:t>Durham Water Co., </a:t>
            </a:r>
            <a:r>
              <a:rPr lang="en-US" sz="2000"/>
              <a:t>127 N.C. 349 (1900).</a:t>
            </a:r>
          </a:p>
          <a:p>
            <a:pPr eaLnBrk="1" hangingPunct="1">
              <a:lnSpc>
                <a:spcPct val="80000"/>
              </a:lnSpc>
              <a:buFont typeface="Wingdings 2" pitchFamily="18" charset="2"/>
              <a:buNone/>
            </a:pPr>
            <a:endParaRPr lang="en-US" sz="2000"/>
          </a:p>
          <a:p>
            <a:pPr eaLnBrk="1" hangingPunct="1">
              <a:lnSpc>
                <a:spcPct val="80000"/>
              </a:lnSpc>
            </a:pPr>
            <a:r>
              <a:rPr lang="en-US" sz="2000">
                <a:solidFill>
                  <a:srgbClr val="FF0000"/>
                </a:solidFill>
              </a:rPr>
              <a:t>Riparian easement for “reasonable use” of flow and use long recognized.</a:t>
            </a:r>
          </a:p>
          <a:p>
            <a:pPr lvl="1" eaLnBrk="1" hangingPunct="1">
              <a:lnSpc>
                <a:spcPct val="80000"/>
              </a:lnSpc>
            </a:pPr>
            <a:r>
              <a:rPr lang="en-US" sz="2000" i="1"/>
              <a:t>Biddix v. Henredon Furniture Industries, Inc.,</a:t>
            </a:r>
            <a:r>
              <a:rPr lang="en-US" sz="2000"/>
              <a:t> 76 N.C. App. 30 (1985).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p:txBody>
          <a:bodyPr/>
          <a:lstStyle/>
          <a:p>
            <a:r>
              <a:rPr lang="en-US"/>
              <a:t>Common Law, Groundwater</a:t>
            </a:r>
          </a:p>
        </p:txBody>
      </p:sp>
      <p:sp>
        <p:nvSpPr>
          <p:cNvPr id="77827" name="Rectangle 3"/>
          <p:cNvSpPr>
            <a:spLocks noGrp="1"/>
          </p:cNvSpPr>
          <p:nvPr>
            <p:ph type="body" idx="1"/>
          </p:nvPr>
        </p:nvSpPr>
        <p:spPr/>
        <p:txBody>
          <a:bodyPr/>
          <a:lstStyle/>
          <a:p>
            <a:pPr eaLnBrk="1" hangingPunct="1"/>
            <a:r>
              <a:rPr lang="en-US" sz="2200"/>
              <a:t>Reasonable use rule applies.  The owner who withdraws can use as required to support activity on the overlying property.  </a:t>
            </a:r>
          </a:p>
          <a:p>
            <a:pPr eaLnBrk="1" hangingPunct="1"/>
            <a:endParaRPr lang="en-US" sz="2200"/>
          </a:p>
          <a:p>
            <a:pPr eaLnBrk="1" hangingPunct="1"/>
            <a:r>
              <a:rPr lang="en-US" sz="2200">
                <a:solidFill>
                  <a:srgbClr val="FF0000"/>
                </a:solidFill>
              </a:rPr>
              <a:t>Withdrawal of percolating groundwater for sale by city resulted in compensable trespass to another overlying owner who relied on same waters for </a:t>
            </a:r>
            <a:r>
              <a:rPr lang="en-US" sz="2200" i="1">
                <a:solidFill>
                  <a:srgbClr val="FF0000"/>
                </a:solidFill>
              </a:rPr>
              <a:t>in situ</a:t>
            </a:r>
            <a:r>
              <a:rPr lang="en-US" sz="2200">
                <a:solidFill>
                  <a:srgbClr val="FF0000"/>
                </a:solidFill>
              </a:rPr>
              <a:t> use. </a:t>
            </a:r>
          </a:p>
          <a:p>
            <a:pPr lvl="1" eaLnBrk="1" hangingPunct="1"/>
            <a:r>
              <a:rPr lang="en-US" sz="2000" i="1"/>
              <a:t>Rouse v. City of Kinston, </a:t>
            </a:r>
            <a:r>
              <a:rPr lang="en-US" sz="2000"/>
              <a:t>188 N.C. 1 (1924).</a:t>
            </a:r>
          </a:p>
          <a:p>
            <a:pPr eaLnBrk="1" hangingPunct="1"/>
            <a:endParaRPr lang="en-US" sz="2200"/>
          </a:p>
          <a:p>
            <a:pPr eaLnBrk="1" hangingPunct="1"/>
            <a:r>
              <a:rPr lang="en-US" sz="2200">
                <a:solidFill>
                  <a:srgbClr val="FF0000"/>
                </a:solidFill>
              </a:rPr>
              <a:t>Withdrawal and diversion to facilitate mining is a reasonable use.  </a:t>
            </a:r>
          </a:p>
          <a:p>
            <a:pPr lvl="1" eaLnBrk="1" hangingPunct="1"/>
            <a:r>
              <a:rPr lang="en-US" sz="2000" i="1"/>
              <a:t>Bayer v. Nello L. Teer Co., </a:t>
            </a:r>
            <a:r>
              <a:rPr lang="en-US" sz="2000"/>
              <a:t>256 N.C. 509 (1962).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p:txBody>
          <a:bodyPr/>
          <a:lstStyle/>
          <a:p>
            <a:r>
              <a:rPr lang="en-US" sz="4600"/>
              <a:t>Common Law, Impounded Water</a:t>
            </a:r>
          </a:p>
        </p:txBody>
      </p:sp>
      <p:sp>
        <p:nvSpPr>
          <p:cNvPr id="80899" name="Rectangle 3"/>
          <p:cNvSpPr>
            <a:spLocks noGrp="1"/>
          </p:cNvSpPr>
          <p:nvPr>
            <p:ph type="body" idx="1"/>
          </p:nvPr>
        </p:nvSpPr>
        <p:spPr/>
        <p:txBody>
          <a:bodyPr/>
          <a:lstStyle/>
          <a:p>
            <a:pPr eaLnBrk="1" hangingPunct="1">
              <a:lnSpc>
                <a:spcPct val="90000"/>
              </a:lnSpc>
            </a:pPr>
            <a:r>
              <a:rPr lang="en-US" sz="2000">
                <a:solidFill>
                  <a:srgbClr val="FF0000"/>
                </a:solidFill>
              </a:rPr>
              <a:t>Owner of stream bed controls the waters. </a:t>
            </a:r>
          </a:p>
          <a:p>
            <a:pPr lvl="1" eaLnBrk="1" hangingPunct="1">
              <a:lnSpc>
                <a:spcPct val="90000"/>
              </a:lnSpc>
            </a:pPr>
            <a:r>
              <a:rPr lang="en-US" sz="2000" i="1"/>
              <a:t>Steel Creek Development Corp. v. James</a:t>
            </a:r>
            <a:r>
              <a:rPr lang="en-US" sz="2000"/>
              <a:t>, 58 N.C. App. 506, 512 (1982).</a:t>
            </a:r>
          </a:p>
          <a:p>
            <a:pPr lvl="1" eaLnBrk="1" hangingPunct="1">
              <a:lnSpc>
                <a:spcPct val="90000"/>
              </a:lnSpc>
              <a:buFont typeface="Wingdings 2" pitchFamily="18" charset="2"/>
              <a:buNone/>
            </a:pPr>
            <a:endParaRPr lang="en-US" sz="2000"/>
          </a:p>
          <a:p>
            <a:pPr eaLnBrk="1" hangingPunct="1">
              <a:lnSpc>
                <a:spcPct val="90000"/>
              </a:lnSpc>
            </a:pPr>
            <a:r>
              <a:rPr lang="en-US" sz="2000">
                <a:solidFill>
                  <a:srgbClr val="FF0000"/>
                </a:solidFill>
              </a:rPr>
              <a:t>Municipal impoundments subject to riparian rights of downstream owner.</a:t>
            </a:r>
            <a:r>
              <a:rPr lang="en-US" sz="2000"/>
              <a:t>  </a:t>
            </a:r>
          </a:p>
          <a:p>
            <a:pPr lvl="1" eaLnBrk="1" hangingPunct="1">
              <a:lnSpc>
                <a:spcPct val="90000"/>
              </a:lnSpc>
            </a:pPr>
            <a:r>
              <a:rPr lang="en-US" sz="2000" i="1"/>
              <a:t>Pernell v. Henderson</a:t>
            </a:r>
            <a:r>
              <a:rPr lang="en-US" sz="2000"/>
              <a:t>, 220 N.C . 79 (1941); </a:t>
            </a:r>
            <a:r>
              <a:rPr lang="en-US" sz="2000" i="1"/>
              <a:t>Geer v</a:t>
            </a:r>
            <a:r>
              <a:rPr lang="en-US" sz="2000"/>
              <a:t>. </a:t>
            </a:r>
            <a:r>
              <a:rPr lang="en-US" sz="2000" i="1"/>
              <a:t>Durham Water Co., </a:t>
            </a:r>
            <a:r>
              <a:rPr lang="en-US" sz="2000"/>
              <a:t>127 N.C. 349 (1900).</a:t>
            </a:r>
          </a:p>
          <a:p>
            <a:pPr eaLnBrk="1" hangingPunct="1">
              <a:lnSpc>
                <a:spcPct val="90000"/>
              </a:lnSpc>
            </a:pPr>
            <a:endParaRPr lang="en-US" sz="2000"/>
          </a:p>
          <a:p>
            <a:pPr eaLnBrk="1" hangingPunct="1">
              <a:lnSpc>
                <a:spcPct val="90000"/>
              </a:lnSpc>
            </a:pPr>
            <a:r>
              <a:rPr lang="en-US" sz="2200">
                <a:solidFill>
                  <a:srgbClr val="FF0000"/>
                </a:solidFill>
              </a:rPr>
              <a:t>Easement by necessity to maintain impoundment for mill power – does not ripen to title to bed </a:t>
            </a:r>
            <a:r>
              <a:rPr lang="en-US" sz="2000">
                <a:solidFill>
                  <a:srgbClr val="FF0000"/>
                </a:solidFill>
              </a:rPr>
              <a:t>. </a:t>
            </a:r>
          </a:p>
          <a:p>
            <a:pPr lvl="1" eaLnBrk="1" hangingPunct="1">
              <a:lnSpc>
                <a:spcPct val="90000"/>
              </a:lnSpc>
            </a:pPr>
            <a:r>
              <a:rPr lang="en-US" sz="2000" i="1"/>
              <a:t>Latta v. Catawba Electric &amp; Power Co.,</a:t>
            </a:r>
            <a:r>
              <a:rPr lang="en-US" sz="2000"/>
              <a:t>  146 N.C. 285 (1907); </a:t>
            </a:r>
            <a:r>
              <a:rPr lang="en-US" sz="2000" i="1"/>
              <a:t>Bowling v. Burton,</a:t>
            </a:r>
            <a:r>
              <a:rPr lang="en-US" sz="2000"/>
              <a:t> 101 N.C. 176, (1888).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AutoShape 2"/>
          <p:cNvSpPr>
            <a:spLocks noGrp="1" noChangeArrowheads="1"/>
          </p:cNvSpPr>
          <p:nvPr>
            <p:ph type="title" idx="4294967295"/>
          </p:nvPr>
        </p:nvSpPr>
        <p:spPr/>
        <p:txBody>
          <a:bodyPr/>
          <a:lstStyle/>
          <a:p>
            <a:pPr eaLnBrk="1" hangingPunct="1"/>
            <a:r>
              <a:rPr lang="en-US"/>
              <a:t>Withdrawal Statutes </a:t>
            </a:r>
          </a:p>
        </p:txBody>
      </p:sp>
      <p:sp>
        <p:nvSpPr>
          <p:cNvPr id="79875" name="Rectangle 3"/>
          <p:cNvSpPr>
            <a:spLocks noGrp="1" noChangeArrowheads="1"/>
          </p:cNvSpPr>
          <p:nvPr>
            <p:ph idx="4294967295"/>
          </p:nvPr>
        </p:nvSpPr>
        <p:spPr/>
        <p:txBody>
          <a:bodyPr/>
          <a:lstStyle/>
          <a:p>
            <a:pPr eaLnBrk="1" hangingPunct="1">
              <a:lnSpc>
                <a:spcPct val="90000"/>
              </a:lnSpc>
            </a:pPr>
            <a:r>
              <a:rPr lang="en-US" sz="2000"/>
              <a:t>N.C.G.S. § 143-215.44 (1971):</a:t>
            </a:r>
          </a:p>
          <a:p>
            <a:pPr lvl="1" eaLnBrk="1" hangingPunct="1">
              <a:lnSpc>
                <a:spcPct val="90000"/>
              </a:lnSpc>
            </a:pPr>
            <a:r>
              <a:rPr lang="en-US" sz="2000"/>
              <a:t>(a)  “A person who lawfully impounds water for the purpose of withdrawal shall have a right of withdrawal of excess volume of water attributable to the impoundment.”</a:t>
            </a:r>
          </a:p>
          <a:p>
            <a:pPr lvl="1" eaLnBrk="1" hangingPunct="1">
              <a:lnSpc>
                <a:spcPct val="90000"/>
              </a:lnSpc>
            </a:pPr>
            <a:endParaRPr lang="en-US" sz="2000"/>
          </a:p>
          <a:p>
            <a:pPr lvl="1" eaLnBrk="1" hangingPunct="1">
              <a:lnSpc>
                <a:spcPct val="90000"/>
              </a:lnSpc>
            </a:pPr>
            <a:r>
              <a:rPr lang="en-US" sz="2000"/>
              <a:t>(b) Right of withdrawal - right to excess volume</a:t>
            </a:r>
          </a:p>
          <a:p>
            <a:pPr lvl="1" eaLnBrk="1" hangingPunct="1">
              <a:lnSpc>
                <a:spcPct val="90000"/>
              </a:lnSpc>
            </a:pPr>
            <a:endParaRPr lang="en-US" sz="2000"/>
          </a:p>
          <a:p>
            <a:pPr lvl="1" eaLnBrk="1" hangingPunct="1">
              <a:lnSpc>
                <a:spcPct val="90000"/>
              </a:lnSpc>
            </a:pPr>
            <a:r>
              <a:rPr lang="en-US" sz="2000"/>
              <a:t>(c) Excess Volume - volume that may be withdrawn directly from or below the impoundment without reducing flow below its natural, undammed level</a:t>
            </a:r>
          </a:p>
          <a:p>
            <a:pPr lvl="1" eaLnBrk="1" hangingPunct="1">
              <a:lnSpc>
                <a:spcPct val="90000"/>
              </a:lnSpc>
            </a:pPr>
            <a:endParaRPr lang="en-US" sz="2000"/>
          </a:p>
          <a:p>
            <a:pPr lvl="1" eaLnBrk="1" hangingPunct="1">
              <a:lnSpc>
                <a:spcPct val="90000"/>
              </a:lnSpc>
            </a:pPr>
            <a:r>
              <a:rPr lang="en-US" sz="2000"/>
              <a:t>(d) Impound - financing/promising to finance construction or operation of dam impoundment. </a:t>
            </a:r>
          </a:p>
          <a:p>
            <a:pPr eaLnBrk="1" hangingPunct="1">
              <a:lnSpc>
                <a:spcPct val="90000"/>
              </a:lnSpc>
            </a:pPr>
            <a:endParaRPr lang="en-US" sz="2000"/>
          </a:p>
          <a:p>
            <a:pPr eaLnBrk="1" hangingPunct="1">
              <a:lnSpc>
                <a:spcPct val="90000"/>
              </a:lnSpc>
            </a:pPr>
            <a:endParaRPr lang="en-US" sz="20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Flow">
  <a:themeElements>
    <a:clrScheme name="1_Flow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fontScheme name="1_Flow">
      <a:majorFont>
        <a:latin typeface="Calibri"/>
        <a:ea typeface="ＭＳ Ｐゴシック"/>
        <a:cs typeface=""/>
      </a:majorFont>
      <a:minorFont>
        <a:latin typeface="Constanti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Flow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low">
  <a:themeElements>
    <a:clrScheme name="Flow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fontScheme name="Flow">
      <a:majorFont>
        <a:latin typeface="Calibri"/>
        <a:ea typeface="ＭＳ Ｐゴシック"/>
        <a:cs typeface=""/>
      </a:majorFont>
      <a:minorFont>
        <a:latin typeface="Constanti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low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Flow">
  <a:themeElements>
    <a:clrScheme name="2_Flow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fontScheme name="2_Flow">
      <a:majorFont>
        <a:latin typeface="Calibri"/>
        <a:ea typeface="ＭＳ Ｐゴシック"/>
        <a:cs typeface=""/>
      </a:majorFont>
      <a:minorFont>
        <a:latin typeface="Constanti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Flow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Flow">
  <a:themeElements>
    <a:clrScheme name="3_Flow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fontScheme name="3_Flow">
      <a:majorFont>
        <a:latin typeface="Calibri"/>
        <a:ea typeface="ＭＳ Ｐゴシック"/>
        <a:cs typeface=""/>
      </a:majorFont>
      <a:minorFont>
        <a:latin typeface="Constanti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Flow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6343</TotalTime>
  <Words>1563</Words>
  <Application>Microsoft Office PowerPoint</Application>
  <PresentationFormat>On-screen Show (4:3)</PresentationFormat>
  <Paragraphs>136</Paragraphs>
  <Slides>18</Slides>
  <Notes>0</Notes>
  <HiddenSlides>0</HiddenSlides>
  <MMClips>0</MMClips>
  <ScaleCrop>false</ScaleCrop>
  <HeadingPairs>
    <vt:vector size="4" baseType="variant">
      <vt:variant>
        <vt:lpstr>Theme</vt:lpstr>
      </vt:variant>
      <vt:variant>
        <vt:i4>4</vt:i4>
      </vt:variant>
      <vt:variant>
        <vt:lpstr>Slide Titles</vt:lpstr>
      </vt:variant>
      <vt:variant>
        <vt:i4>18</vt:i4>
      </vt:variant>
    </vt:vector>
  </HeadingPairs>
  <TitlesOfParts>
    <vt:vector size="22" baseType="lpstr">
      <vt:lpstr>1_Flow</vt:lpstr>
      <vt:lpstr>Flow</vt:lpstr>
      <vt:lpstr>2_Flow</vt:lpstr>
      <vt:lpstr>3_Flow</vt:lpstr>
      <vt:lpstr>Water Ownership  And Local Government</vt:lpstr>
      <vt:lpstr>Main Question</vt:lpstr>
      <vt:lpstr>SB 907/HB 1101</vt:lpstr>
      <vt:lpstr>NC Constitution</vt:lpstr>
      <vt:lpstr>Public Waters Statutes</vt:lpstr>
      <vt:lpstr>Common Law, Flowing Water</vt:lpstr>
      <vt:lpstr>Common Law, Groundwater</vt:lpstr>
      <vt:lpstr>Common Law, Impounded Water</vt:lpstr>
      <vt:lpstr>Withdrawal Statutes </vt:lpstr>
      <vt:lpstr>Withdrawal Statutes </vt:lpstr>
      <vt:lpstr>EMC Allocation Power</vt:lpstr>
      <vt:lpstr>Common Law - Legislative Allocation of Public Trust</vt:lpstr>
      <vt:lpstr>Riparian Rights</vt:lpstr>
      <vt:lpstr>No Reasonable Use Doctrine</vt:lpstr>
      <vt:lpstr>Example One</vt:lpstr>
      <vt:lpstr>QUESTIONS</vt:lpstr>
      <vt:lpstr>Common Law, Flowing Water</vt:lpstr>
      <vt:lpstr>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lawrence</cp:lastModifiedBy>
  <cp:revision>50</cp:revision>
  <cp:lastPrinted>1601-01-01T00:00:00Z</cp:lastPrinted>
  <dcterms:created xsi:type="dcterms:W3CDTF">2009-06-24T13:53:07Z</dcterms:created>
  <dcterms:modified xsi:type="dcterms:W3CDTF">2009-08-21T18:29:29Z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_MarkAsFinal">
    <vt:bool>true</vt:bool>
  </property>
</Properties>
</file>