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4"/>
    <p:sldMasterId id="2147483812" r:id="rId5"/>
    <p:sldMasterId id="2147483843" r:id="rId6"/>
    <p:sldMasterId id="2147483936" r:id="rId7"/>
    <p:sldMasterId id="2147483947" r:id="rId8"/>
    <p:sldMasterId id="2147483958" r:id="rId9"/>
  </p:sldMasterIdLst>
  <p:notesMasterIdLst>
    <p:notesMasterId r:id="rId21"/>
  </p:notesMasterIdLst>
  <p:handoutMasterIdLst>
    <p:handoutMasterId r:id="rId22"/>
  </p:handoutMasterIdLst>
  <p:sldIdLst>
    <p:sldId id="1593" r:id="rId10"/>
    <p:sldId id="1594" r:id="rId11"/>
    <p:sldId id="302" r:id="rId12"/>
    <p:sldId id="1582" r:id="rId13"/>
    <p:sldId id="1583" r:id="rId14"/>
    <p:sldId id="1587" r:id="rId15"/>
    <p:sldId id="1589" r:id="rId16"/>
    <p:sldId id="1591" r:id="rId17"/>
    <p:sldId id="1590" r:id="rId18"/>
    <p:sldId id="303" r:id="rId19"/>
    <p:sldId id="331" r:id="rId20"/>
  </p:sldIdLst>
  <p:sldSz cx="9144000" cy="5143500" type="screen16x9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1" id="{7C5597A7-6BA5-7147-B6C0-1795F0374FCE}">
          <p14:sldIdLst/>
        </p14:section>
        <p14:section name="Intro" id="{EAB9C260-5AD4-AB4F-88A5-30FC92FFCBC8}">
          <p14:sldIdLst>
            <p14:sldId id="1593"/>
            <p14:sldId id="1594"/>
            <p14:sldId id="302"/>
            <p14:sldId id="1582"/>
            <p14:sldId id="1583"/>
            <p14:sldId id="1587"/>
            <p14:sldId id="1589"/>
            <p14:sldId id="1591"/>
            <p14:sldId id="1590"/>
            <p14:sldId id="303"/>
            <p14:sldId id="331"/>
          </p14:sldIdLst>
        </p14:section>
        <p14:section name="Managing Change" id="{961A7477-2809-2D44-AA25-99F6DABEAB09}">
          <p14:sldIdLst/>
        </p14:section>
        <p14:section name="Project Governance" id="{E417A1A0-9B94-1E40-9F2F-AAA05BAE3789}">
          <p14:sldIdLst/>
        </p14:section>
        <p14:section name="Resource Needs" id="{DFF25CD6-F3F3-EC47-A7C2-F1F4BCF0A099}">
          <p14:sldIdLst/>
        </p14:section>
        <p14:section name="Next Steps" id="{041EF879-9E41-1044-BEA2-5B665C16BE75}">
          <p14:sldIdLst/>
        </p14:section>
        <p14:section name="Intro" id="{57BB0C27-6167-C143-B158-5AD07C9A4C06}">
          <p14:sldIdLst/>
        </p14:section>
        <p14:section name="Schedule" id="{9694B2CB-FCD1-DB4E-893B-EF08BFC54874}">
          <p14:sldIdLst/>
        </p14:section>
        <p14:section name="Project Approach" id="{54DE8CB9-AA02-BC45-B168-1E36801DBC8B}">
          <p14:sldIdLst/>
        </p14:section>
        <p14:section name="Tyler Maturity Model" id="{8815F12A-1780-E642-BFCD-527FB39BCCBB}">
          <p14:sldIdLst/>
        </p14:section>
        <p14:section name="Wrap Up" id="{7ECD91E0-1339-7443-BFC9-806F4EB2BF4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01">
          <p15:clr>
            <a:srgbClr val="A4A3A4"/>
          </p15:clr>
        </p15:guide>
        <p15:guide id="2" orient="horz" pos="579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  <p15:guide id="5" pos="2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1F497D"/>
    <a:srgbClr val="40528F"/>
    <a:srgbClr val="234A1D"/>
    <a:srgbClr val="B2C42A"/>
    <a:srgbClr val="275020"/>
    <a:srgbClr val="9DAD25"/>
    <a:srgbClr val="8F9B49"/>
    <a:srgbClr val="4E67A1"/>
    <a:srgbClr val="A1A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911" autoAdjust="0"/>
  </p:normalViewPr>
  <p:slideViewPr>
    <p:cSldViewPr snapToGrid="0">
      <p:cViewPr varScale="1">
        <p:scale>
          <a:sx n="68" d="100"/>
          <a:sy n="68" d="100"/>
        </p:scale>
        <p:origin x="1233" y="15"/>
      </p:cViewPr>
      <p:guideLst>
        <p:guide orient="horz" pos="101"/>
        <p:guide orient="horz" pos="579"/>
        <p:guide orient="horz" pos="1620"/>
        <p:guide pos="2880"/>
        <p:guide pos="2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BF981-E379-46C7-AC7E-17F26D84BB43}" type="doc">
      <dgm:prSet loTypeId="urn:microsoft.com/office/officeart/2005/8/layout/venn3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7572AF9-09E1-46B5-87D2-81C7C01E4B8A}">
      <dgm:prSet phldrT="[Text]"/>
      <dgm:spPr/>
      <dgm:t>
        <a:bodyPr/>
        <a:lstStyle/>
        <a:p>
          <a:r>
            <a:rPr lang="en-US" dirty="0"/>
            <a:t>Wake</a:t>
          </a:r>
        </a:p>
      </dgm:t>
    </dgm:pt>
    <dgm:pt modelId="{2DA9B8FF-5A7F-49EB-B104-7A8C4AC35D41}" type="parTrans" cxnId="{EE107C08-8F86-48BA-BD08-C7EB27E4644E}">
      <dgm:prSet/>
      <dgm:spPr/>
      <dgm:t>
        <a:bodyPr/>
        <a:lstStyle/>
        <a:p>
          <a:endParaRPr lang="en-US"/>
        </a:p>
      </dgm:t>
    </dgm:pt>
    <dgm:pt modelId="{417DF337-9AE1-437F-807E-D0C2888E8B9A}" type="sibTrans" cxnId="{EE107C08-8F86-48BA-BD08-C7EB27E4644E}">
      <dgm:prSet/>
      <dgm:spPr/>
      <dgm:t>
        <a:bodyPr/>
        <a:lstStyle/>
        <a:p>
          <a:endParaRPr lang="en-US"/>
        </a:p>
      </dgm:t>
    </dgm:pt>
    <dgm:pt modelId="{EB1325B6-A149-4A6A-8D3A-EDE622D89E67}">
      <dgm:prSet phldrT="[Text]"/>
      <dgm:spPr/>
      <dgm:t>
        <a:bodyPr/>
        <a:lstStyle/>
        <a:p>
          <a:r>
            <a:rPr lang="en-US" dirty="0"/>
            <a:t>Harnett</a:t>
          </a:r>
        </a:p>
      </dgm:t>
    </dgm:pt>
    <dgm:pt modelId="{540D009A-D3CC-4B51-A258-E7DB06EE1634}" type="parTrans" cxnId="{25A0801C-EC78-404C-90BC-97E645105FD2}">
      <dgm:prSet/>
      <dgm:spPr/>
      <dgm:t>
        <a:bodyPr/>
        <a:lstStyle/>
        <a:p>
          <a:endParaRPr lang="en-US"/>
        </a:p>
      </dgm:t>
    </dgm:pt>
    <dgm:pt modelId="{F1BF91A9-5DFC-4124-B17D-BA1A2D3F2B2F}" type="sibTrans" cxnId="{25A0801C-EC78-404C-90BC-97E645105FD2}">
      <dgm:prSet/>
      <dgm:spPr/>
      <dgm:t>
        <a:bodyPr/>
        <a:lstStyle/>
        <a:p>
          <a:endParaRPr lang="en-US"/>
        </a:p>
      </dgm:t>
    </dgm:pt>
    <dgm:pt modelId="{0581F973-D654-4C3C-BC30-70BB6FA2BE7A}">
      <dgm:prSet phldrT="[Text]"/>
      <dgm:spPr/>
      <dgm:t>
        <a:bodyPr/>
        <a:lstStyle/>
        <a:p>
          <a:r>
            <a:rPr lang="en-US" dirty="0"/>
            <a:t>Johnston</a:t>
          </a:r>
        </a:p>
      </dgm:t>
    </dgm:pt>
    <dgm:pt modelId="{5D8C643B-A4B6-47E2-8E8F-371DA7C39D07}" type="parTrans" cxnId="{490D3356-8BCF-41FF-9BD0-6A197DA7AA0C}">
      <dgm:prSet/>
      <dgm:spPr/>
      <dgm:t>
        <a:bodyPr/>
        <a:lstStyle/>
        <a:p>
          <a:endParaRPr lang="en-US"/>
        </a:p>
      </dgm:t>
    </dgm:pt>
    <dgm:pt modelId="{AD898211-9F49-4F04-97FF-176EEF00054E}" type="sibTrans" cxnId="{490D3356-8BCF-41FF-9BD0-6A197DA7AA0C}">
      <dgm:prSet/>
      <dgm:spPr/>
      <dgm:t>
        <a:bodyPr/>
        <a:lstStyle/>
        <a:p>
          <a:endParaRPr lang="en-US"/>
        </a:p>
      </dgm:t>
    </dgm:pt>
    <dgm:pt modelId="{C3CDFBA5-2908-4EFF-BDBE-5BB80214F4F7}">
      <dgm:prSet phldrT="[Text]"/>
      <dgm:spPr/>
      <dgm:t>
        <a:bodyPr/>
        <a:lstStyle/>
        <a:p>
          <a:r>
            <a:rPr lang="en-US" dirty="0"/>
            <a:t> Lee </a:t>
          </a:r>
        </a:p>
      </dgm:t>
    </dgm:pt>
    <dgm:pt modelId="{66C31555-F513-4116-9470-A4FD9118BF21}" type="parTrans" cxnId="{F24B8E72-C937-44A1-9211-290F4FB96D4E}">
      <dgm:prSet/>
      <dgm:spPr/>
      <dgm:t>
        <a:bodyPr/>
        <a:lstStyle/>
        <a:p>
          <a:endParaRPr lang="en-US"/>
        </a:p>
      </dgm:t>
    </dgm:pt>
    <dgm:pt modelId="{EBD6F02F-C882-4A57-8F8A-8695991890CF}" type="sibTrans" cxnId="{F24B8E72-C937-44A1-9211-290F4FB96D4E}">
      <dgm:prSet/>
      <dgm:spPr/>
      <dgm:t>
        <a:bodyPr/>
        <a:lstStyle/>
        <a:p>
          <a:endParaRPr lang="en-US"/>
        </a:p>
      </dgm:t>
    </dgm:pt>
    <dgm:pt modelId="{1FD392F0-262B-46CE-9660-3E338F282F08}" type="pres">
      <dgm:prSet presAssocID="{D63BF981-E379-46C7-AC7E-17F26D84BB43}" presName="Name0" presStyleCnt="0">
        <dgm:presLayoutVars>
          <dgm:dir/>
          <dgm:resizeHandles val="exact"/>
        </dgm:presLayoutVars>
      </dgm:prSet>
      <dgm:spPr/>
    </dgm:pt>
    <dgm:pt modelId="{DF7642B1-61D3-4991-BD6C-C1EDDCCE2BF0}" type="pres">
      <dgm:prSet presAssocID="{67572AF9-09E1-46B5-87D2-81C7C01E4B8A}" presName="Name5" presStyleLbl="vennNode1" presStyleIdx="0" presStyleCnt="4">
        <dgm:presLayoutVars>
          <dgm:bulletEnabled val="1"/>
        </dgm:presLayoutVars>
      </dgm:prSet>
      <dgm:spPr/>
    </dgm:pt>
    <dgm:pt modelId="{95C2DBC8-FBD4-4DC6-8B2E-F76C31209B28}" type="pres">
      <dgm:prSet presAssocID="{417DF337-9AE1-437F-807E-D0C2888E8B9A}" presName="space" presStyleCnt="0"/>
      <dgm:spPr/>
    </dgm:pt>
    <dgm:pt modelId="{DC13D859-9524-4CBA-A3EE-FB098ED79F5E}" type="pres">
      <dgm:prSet presAssocID="{EB1325B6-A149-4A6A-8D3A-EDE622D89E67}" presName="Name5" presStyleLbl="vennNode1" presStyleIdx="1" presStyleCnt="4">
        <dgm:presLayoutVars>
          <dgm:bulletEnabled val="1"/>
        </dgm:presLayoutVars>
      </dgm:prSet>
      <dgm:spPr/>
    </dgm:pt>
    <dgm:pt modelId="{A700EE15-98E1-417C-9D70-33A077D9A0C9}" type="pres">
      <dgm:prSet presAssocID="{F1BF91A9-5DFC-4124-B17D-BA1A2D3F2B2F}" presName="space" presStyleCnt="0"/>
      <dgm:spPr/>
    </dgm:pt>
    <dgm:pt modelId="{A72B03ED-5CC7-455E-82D1-EE7EAEF227F8}" type="pres">
      <dgm:prSet presAssocID="{0581F973-D654-4C3C-BC30-70BB6FA2BE7A}" presName="Name5" presStyleLbl="vennNode1" presStyleIdx="2" presStyleCnt="4">
        <dgm:presLayoutVars>
          <dgm:bulletEnabled val="1"/>
        </dgm:presLayoutVars>
      </dgm:prSet>
      <dgm:spPr/>
    </dgm:pt>
    <dgm:pt modelId="{2D5E719D-5941-48E3-A965-7873F1479F40}" type="pres">
      <dgm:prSet presAssocID="{AD898211-9F49-4F04-97FF-176EEF00054E}" presName="space" presStyleCnt="0"/>
      <dgm:spPr/>
    </dgm:pt>
    <dgm:pt modelId="{FCEB4FD6-81BE-489C-BBE4-4849DA9FD00A}" type="pres">
      <dgm:prSet presAssocID="{C3CDFBA5-2908-4EFF-BDBE-5BB80214F4F7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E107C08-8F86-48BA-BD08-C7EB27E4644E}" srcId="{D63BF981-E379-46C7-AC7E-17F26D84BB43}" destId="{67572AF9-09E1-46B5-87D2-81C7C01E4B8A}" srcOrd="0" destOrd="0" parTransId="{2DA9B8FF-5A7F-49EB-B104-7A8C4AC35D41}" sibTransId="{417DF337-9AE1-437F-807E-D0C2888E8B9A}"/>
    <dgm:cxn modelId="{781BBA12-7C28-47E9-83F2-AF3EFEAAD8D0}" type="presOf" srcId="{D63BF981-E379-46C7-AC7E-17F26D84BB43}" destId="{1FD392F0-262B-46CE-9660-3E338F282F08}" srcOrd="0" destOrd="0" presId="urn:microsoft.com/office/officeart/2005/8/layout/venn3"/>
    <dgm:cxn modelId="{25A0801C-EC78-404C-90BC-97E645105FD2}" srcId="{D63BF981-E379-46C7-AC7E-17F26D84BB43}" destId="{EB1325B6-A149-4A6A-8D3A-EDE622D89E67}" srcOrd="1" destOrd="0" parTransId="{540D009A-D3CC-4B51-A258-E7DB06EE1634}" sibTransId="{F1BF91A9-5DFC-4124-B17D-BA1A2D3F2B2F}"/>
    <dgm:cxn modelId="{3268FC28-0321-4331-8A0E-BC516EB15864}" type="presOf" srcId="{C3CDFBA5-2908-4EFF-BDBE-5BB80214F4F7}" destId="{FCEB4FD6-81BE-489C-BBE4-4849DA9FD00A}" srcOrd="0" destOrd="0" presId="urn:microsoft.com/office/officeart/2005/8/layout/venn3"/>
    <dgm:cxn modelId="{F24B8E72-C937-44A1-9211-290F4FB96D4E}" srcId="{D63BF981-E379-46C7-AC7E-17F26D84BB43}" destId="{C3CDFBA5-2908-4EFF-BDBE-5BB80214F4F7}" srcOrd="3" destOrd="0" parTransId="{66C31555-F513-4116-9470-A4FD9118BF21}" sibTransId="{EBD6F02F-C882-4A57-8F8A-8695991890CF}"/>
    <dgm:cxn modelId="{490D3356-8BCF-41FF-9BD0-6A197DA7AA0C}" srcId="{D63BF981-E379-46C7-AC7E-17F26D84BB43}" destId="{0581F973-D654-4C3C-BC30-70BB6FA2BE7A}" srcOrd="2" destOrd="0" parTransId="{5D8C643B-A4B6-47E2-8E8F-371DA7C39D07}" sibTransId="{AD898211-9F49-4F04-97FF-176EEF00054E}"/>
    <dgm:cxn modelId="{35CD3692-CE5B-4E7A-A59F-D8F5C024D135}" type="presOf" srcId="{67572AF9-09E1-46B5-87D2-81C7C01E4B8A}" destId="{DF7642B1-61D3-4991-BD6C-C1EDDCCE2BF0}" srcOrd="0" destOrd="0" presId="urn:microsoft.com/office/officeart/2005/8/layout/venn3"/>
    <dgm:cxn modelId="{CD34D1E5-DC8A-4D4F-90DF-7BBFAAF35B45}" type="presOf" srcId="{0581F973-D654-4C3C-BC30-70BB6FA2BE7A}" destId="{A72B03ED-5CC7-455E-82D1-EE7EAEF227F8}" srcOrd="0" destOrd="0" presId="urn:microsoft.com/office/officeart/2005/8/layout/venn3"/>
    <dgm:cxn modelId="{4A5C85EA-ECA8-4730-8A4D-0252D2309AE5}" type="presOf" srcId="{EB1325B6-A149-4A6A-8D3A-EDE622D89E67}" destId="{DC13D859-9524-4CBA-A3EE-FB098ED79F5E}" srcOrd="0" destOrd="0" presId="urn:microsoft.com/office/officeart/2005/8/layout/venn3"/>
    <dgm:cxn modelId="{49E03733-1EAD-46BB-A7BD-9078A688B5E7}" type="presParOf" srcId="{1FD392F0-262B-46CE-9660-3E338F282F08}" destId="{DF7642B1-61D3-4991-BD6C-C1EDDCCE2BF0}" srcOrd="0" destOrd="0" presId="urn:microsoft.com/office/officeart/2005/8/layout/venn3"/>
    <dgm:cxn modelId="{39528D95-D12E-40EC-A097-0CB78B6CE25A}" type="presParOf" srcId="{1FD392F0-262B-46CE-9660-3E338F282F08}" destId="{95C2DBC8-FBD4-4DC6-8B2E-F76C31209B28}" srcOrd="1" destOrd="0" presId="urn:microsoft.com/office/officeart/2005/8/layout/venn3"/>
    <dgm:cxn modelId="{9A78C776-B5FE-46B6-BA20-1303492E439A}" type="presParOf" srcId="{1FD392F0-262B-46CE-9660-3E338F282F08}" destId="{DC13D859-9524-4CBA-A3EE-FB098ED79F5E}" srcOrd="2" destOrd="0" presId="urn:microsoft.com/office/officeart/2005/8/layout/venn3"/>
    <dgm:cxn modelId="{4F5EEB4C-1EEB-44A2-810E-F16371F7F6B5}" type="presParOf" srcId="{1FD392F0-262B-46CE-9660-3E338F282F08}" destId="{A700EE15-98E1-417C-9D70-33A077D9A0C9}" srcOrd="3" destOrd="0" presId="urn:microsoft.com/office/officeart/2005/8/layout/venn3"/>
    <dgm:cxn modelId="{1CA21EA9-C1DB-4E5F-BBDD-9AC1899D62B8}" type="presParOf" srcId="{1FD392F0-262B-46CE-9660-3E338F282F08}" destId="{A72B03ED-5CC7-455E-82D1-EE7EAEF227F8}" srcOrd="4" destOrd="0" presId="urn:microsoft.com/office/officeart/2005/8/layout/venn3"/>
    <dgm:cxn modelId="{4BC938A9-AA31-4555-B8EC-23A517FE228A}" type="presParOf" srcId="{1FD392F0-262B-46CE-9660-3E338F282F08}" destId="{2D5E719D-5941-48E3-A965-7873F1479F40}" srcOrd="5" destOrd="0" presId="urn:microsoft.com/office/officeart/2005/8/layout/venn3"/>
    <dgm:cxn modelId="{EED67364-25FC-4E8C-98C9-242763F22AC4}" type="presParOf" srcId="{1FD392F0-262B-46CE-9660-3E338F282F08}" destId="{FCEB4FD6-81BE-489C-BBE4-4849DA9FD00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3BF981-E379-46C7-AC7E-17F26D84BB43}" type="doc">
      <dgm:prSet loTypeId="urn:microsoft.com/office/officeart/2005/8/layout/venn3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7572AF9-09E1-46B5-87D2-81C7C01E4B8A}">
      <dgm:prSet phldrT="[Text]"/>
      <dgm:spPr/>
      <dgm:t>
        <a:bodyPr/>
        <a:lstStyle/>
        <a:p>
          <a:r>
            <a:rPr lang="en-US" dirty="0"/>
            <a:t>Mecklenburg</a:t>
          </a:r>
        </a:p>
      </dgm:t>
    </dgm:pt>
    <dgm:pt modelId="{2DA9B8FF-5A7F-49EB-B104-7A8C4AC35D41}" type="parTrans" cxnId="{EE107C08-8F86-48BA-BD08-C7EB27E4644E}">
      <dgm:prSet/>
      <dgm:spPr/>
      <dgm:t>
        <a:bodyPr/>
        <a:lstStyle/>
        <a:p>
          <a:endParaRPr lang="en-US"/>
        </a:p>
      </dgm:t>
    </dgm:pt>
    <dgm:pt modelId="{417DF337-9AE1-437F-807E-D0C2888E8B9A}" type="sibTrans" cxnId="{EE107C08-8F86-48BA-BD08-C7EB27E4644E}">
      <dgm:prSet/>
      <dgm:spPr/>
      <dgm:t>
        <a:bodyPr/>
        <a:lstStyle/>
        <a:p>
          <a:endParaRPr lang="en-US"/>
        </a:p>
      </dgm:t>
    </dgm:pt>
    <dgm:pt modelId="{1FD392F0-262B-46CE-9660-3E338F282F08}" type="pres">
      <dgm:prSet presAssocID="{D63BF981-E379-46C7-AC7E-17F26D84BB43}" presName="Name0" presStyleCnt="0">
        <dgm:presLayoutVars>
          <dgm:dir/>
          <dgm:resizeHandles val="exact"/>
        </dgm:presLayoutVars>
      </dgm:prSet>
      <dgm:spPr/>
    </dgm:pt>
    <dgm:pt modelId="{DF7642B1-61D3-4991-BD6C-C1EDDCCE2BF0}" type="pres">
      <dgm:prSet presAssocID="{67572AF9-09E1-46B5-87D2-81C7C01E4B8A}" presName="Name5" presStyleLbl="vennNode1" presStyleIdx="0" presStyleCnt="1" custLinFactNeighborX="84538" custLinFactNeighborY="-14449">
        <dgm:presLayoutVars>
          <dgm:bulletEnabled val="1"/>
        </dgm:presLayoutVars>
      </dgm:prSet>
      <dgm:spPr/>
    </dgm:pt>
  </dgm:ptLst>
  <dgm:cxnLst>
    <dgm:cxn modelId="{EE107C08-8F86-48BA-BD08-C7EB27E4644E}" srcId="{D63BF981-E379-46C7-AC7E-17F26D84BB43}" destId="{67572AF9-09E1-46B5-87D2-81C7C01E4B8A}" srcOrd="0" destOrd="0" parTransId="{2DA9B8FF-5A7F-49EB-B104-7A8C4AC35D41}" sibTransId="{417DF337-9AE1-437F-807E-D0C2888E8B9A}"/>
    <dgm:cxn modelId="{781BBA12-7C28-47E9-83F2-AF3EFEAAD8D0}" type="presOf" srcId="{D63BF981-E379-46C7-AC7E-17F26D84BB43}" destId="{1FD392F0-262B-46CE-9660-3E338F282F08}" srcOrd="0" destOrd="0" presId="urn:microsoft.com/office/officeart/2005/8/layout/venn3"/>
    <dgm:cxn modelId="{35CD3692-CE5B-4E7A-A59F-D8F5C024D135}" type="presOf" srcId="{67572AF9-09E1-46B5-87D2-81C7C01E4B8A}" destId="{DF7642B1-61D3-4991-BD6C-C1EDDCCE2BF0}" srcOrd="0" destOrd="0" presId="urn:microsoft.com/office/officeart/2005/8/layout/venn3"/>
    <dgm:cxn modelId="{49E03733-1EAD-46BB-A7BD-9078A688B5E7}" type="presParOf" srcId="{1FD392F0-262B-46CE-9660-3E338F282F08}" destId="{DF7642B1-61D3-4991-BD6C-C1EDDCCE2BF0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3BF981-E379-46C7-AC7E-17F26D84BB43}" type="doc">
      <dgm:prSet loTypeId="urn:microsoft.com/office/officeart/2005/8/layout/venn3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7572AF9-09E1-46B5-87D2-81C7C01E4B8A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82000" r="-82000"/>
          </a:stretch>
        </a:blipFill>
      </dgm:spPr>
      <dgm:t>
        <a:bodyPr/>
        <a:lstStyle/>
        <a:p>
          <a:endParaRPr lang="en-US" dirty="0"/>
        </a:p>
      </dgm:t>
    </dgm:pt>
    <dgm:pt modelId="{2DA9B8FF-5A7F-49EB-B104-7A8C4AC35D41}" type="parTrans" cxnId="{EE107C08-8F86-48BA-BD08-C7EB27E4644E}">
      <dgm:prSet/>
      <dgm:spPr/>
      <dgm:t>
        <a:bodyPr/>
        <a:lstStyle/>
        <a:p>
          <a:endParaRPr lang="en-US"/>
        </a:p>
      </dgm:t>
    </dgm:pt>
    <dgm:pt modelId="{417DF337-9AE1-437F-807E-D0C2888E8B9A}" type="sibTrans" cxnId="{EE107C08-8F86-48BA-BD08-C7EB27E4644E}">
      <dgm:prSet/>
      <dgm:spPr/>
      <dgm:t>
        <a:bodyPr/>
        <a:lstStyle/>
        <a:p>
          <a:endParaRPr lang="en-US"/>
        </a:p>
      </dgm:t>
    </dgm:pt>
    <dgm:pt modelId="{C3CDFBA5-2908-4EFF-BDBE-5BB80214F4F7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82000" r="-82000"/>
          </a:stretch>
        </a:blipFill>
      </dgm:spPr>
      <dgm:t>
        <a:bodyPr/>
        <a:lstStyle/>
        <a:p>
          <a:r>
            <a:rPr lang="en-US" dirty="0"/>
            <a:t>  </a:t>
          </a:r>
        </a:p>
      </dgm:t>
    </dgm:pt>
    <dgm:pt modelId="{EBD6F02F-C882-4A57-8F8A-8695991890CF}" type="sibTrans" cxnId="{F24B8E72-C937-44A1-9211-290F4FB96D4E}">
      <dgm:prSet/>
      <dgm:spPr/>
      <dgm:t>
        <a:bodyPr/>
        <a:lstStyle/>
        <a:p>
          <a:endParaRPr lang="en-US"/>
        </a:p>
      </dgm:t>
    </dgm:pt>
    <dgm:pt modelId="{66C31555-F513-4116-9470-A4FD9118BF21}" type="parTrans" cxnId="{F24B8E72-C937-44A1-9211-290F4FB96D4E}">
      <dgm:prSet/>
      <dgm:spPr/>
      <dgm:t>
        <a:bodyPr/>
        <a:lstStyle/>
        <a:p>
          <a:endParaRPr lang="en-US"/>
        </a:p>
      </dgm:t>
    </dgm:pt>
    <dgm:pt modelId="{0581F973-D654-4C3C-BC30-70BB6FA2BE7A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82000" r="-82000"/>
          </a:stretch>
        </a:blipFill>
      </dgm:spPr>
      <dgm:t>
        <a:bodyPr/>
        <a:lstStyle/>
        <a:p>
          <a:endParaRPr lang="en-US" dirty="0"/>
        </a:p>
      </dgm:t>
    </dgm:pt>
    <dgm:pt modelId="{AD898211-9F49-4F04-97FF-176EEF00054E}" type="sibTrans" cxnId="{490D3356-8BCF-41FF-9BD0-6A197DA7AA0C}">
      <dgm:prSet/>
      <dgm:spPr/>
      <dgm:t>
        <a:bodyPr/>
        <a:lstStyle/>
        <a:p>
          <a:endParaRPr lang="en-US"/>
        </a:p>
      </dgm:t>
    </dgm:pt>
    <dgm:pt modelId="{5D8C643B-A4B6-47E2-8E8F-371DA7C39D07}" type="parTrans" cxnId="{490D3356-8BCF-41FF-9BD0-6A197DA7AA0C}">
      <dgm:prSet/>
      <dgm:spPr/>
      <dgm:t>
        <a:bodyPr/>
        <a:lstStyle/>
        <a:p>
          <a:endParaRPr lang="en-US"/>
        </a:p>
      </dgm:t>
    </dgm:pt>
    <dgm:pt modelId="{EB1325B6-A149-4A6A-8D3A-EDE622D89E67}">
      <dgm:prSet phldrT="[Text]"/>
      <dgm:spPr>
        <a:blipFill rotWithShape="0">
          <a:blip xmlns:r="http://schemas.openxmlformats.org/officeDocument/2006/relationships" r:embed="rId4"/>
          <a:srcRect/>
          <a:stretch>
            <a:fillRect l="-82000" r="-82000"/>
          </a:stretch>
        </a:blipFill>
      </dgm:spPr>
      <dgm:t>
        <a:bodyPr/>
        <a:lstStyle/>
        <a:p>
          <a:endParaRPr lang="en-US" dirty="0"/>
        </a:p>
      </dgm:t>
    </dgm:pt>
    <dgm:pt modelId="{F1BF91A9-5DFC-4124-B17D-BA1A2D3F2B2F}" type="sibTrans" cxnId="{25A0801C-EC78-404C-90BC-97E645105FD2}">
      <dgm:prSet/>
      <dgm:spPr/>
      <dgm:t>
        <a:bodyPr/>
        <a:lstStyle/>
        <a:p>
          <a:endParaRPr lang="en-US"/>
        </a:p>
      </dgm:t>
    </dgm:pt>
    <dgm:pt modelId="{540D009A-D3CC-4B51-A258-E7DB06EE1634}" type="parTrans" cxnId="{25A0801C-EC78-404C-90BC-97E645105FD2}">
      <dgm:prSet/>
      <dgm:spPr/>
      <dgm:t>
        <a:bodyPr/>
        <a:lstStyle/>
        <a:p>
          <a:endParaRPr lang="en-US"/>
        </a:p>
      </dgm:t>
    </dgm:pt>
    <dgm:pt modelId="{1FD392F0-262B-46CE-9660-3E338F282F08}" type="pres">
      <dgm:prSet presAssocID="{D63BF981-E379-46C7-AC7E-17F26D84BB43}" presName="Name0" presStyleCnt="0">
        <dgm:presLayoutVars>
          <dgm:dir/>
          <dgm:resizeHandles val="exact"/>
        </dgm:presLayoutVars>
      </dgm:prSet>
      <dgm:spPr/>
    </dgm:pt>
    <dgm:pt modelId="{DF7642B1-61D3-4991-BD6C-C1EDDCCE2BF0}" type="pres">
      <dgm:prSet presAssocID="{67572AF9-09E1-46B5-87D2-81C7C01E4B8A}" presName="Name5" presStyleLbl="vennNode1" presStyleIdx="0" presStyleCnt="4">
        <dgm:presLayoutVars>
          <dgm:bulletEnabled val="1"/>
        </dgm:presLayoutVars>
      </dgm:prSet>
      <dgm:spPr/>
    </dgm:pt>
    <dgm:pt modelId="{95C2DBC8-FBD4-4DC6-8B2E-F76C31209B28}" type="pres">
      <dgm:prSet presAssocID="{417DF337-9AE1-437F-807E-D0C2888E8B9A}" presName="space" presStyleCnt="0"/>
      <dgm:spPr/>
    </dgm:pt>
    <dgm:pt modelId="{DC13D859-9524-4CBA-A3EE-FB098ED79F5E}" type="pres">
      <dgm:prSet presAssocID="{EB1325B6-A149-4A6A-8D3A-EDE622D89E67}" presName="Name5" presStyleLbl="vennNode1" presStyleIdx="1" presStyleCnt="4">
        <dgm:presLayoutVars>
          <dgm:bulletEnabled val="1"/>
        </dgm:presLayoutVars>
      </dgm:prSet>
      <dgm:spPr/>
    </dgm:pt>
    <dgm:pt modelId="{A700EE15-98E1-417C-9D70-33A077D9A0C9}" type="pres">
      <dgm:prSet presAssocID="{F1BF91A9-5DFC-4124-B17D-BA1A2D3F2B2F}" presName="space" presStyleCnt="0"/>
      <dgm:spPr/>
    </dgm:pt>
    <dgm:pt modelId="{A72B03ED-5CC7-455E-82D1-EE7EAEF227F8}" type="pres">
      <dgm:prSet presAssocID="{0581F973-D654-4C3C-BC30-70BB6FA2BE7A}" presName="Name5" presStyleLbl="vennNode1" presStyleIdx="2" presStyleCnt="4">
        <dgm:presLayoutVars>
          <dgm:bulletEnabled val="1"/>
        </dgm:presLayoutVars>
      </dgm:prSet>
      <dgm:spPr/>
    </dgm:pt>
    <dgm:pt modelId="{2D5E719D-5941-48E3-A965-7873F1479F40}" type="pres">
      <dgm:prSet presAssocID="{AD898211-9F49-4F04-97FF-176EEF00054E}" presName="space" presStyleCnt="0"/>
      <dgm:spPr/>
    </dgm:pt>
    <dgm:pt modelId="{FCEB4FD6-81BE-489C-BBE4-4849DA9FD00A}" type="pres">
      <dgm:prSet presAssocID="{C3CDFBA5-2908-4EFF-BDBE-5BB80214F4F7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E107C08-8F86-48BA-BD08-C7EB27E4644E}" srcId="{D63BF981-E379-46C7-AC7E-17F26D84BB43}" destId="{67572AF9-09E1-46B5-87D2-81C7C01E4B8A}" srcOrd="0" destOrd="0" parTransId="{2DA9B8FF-5A7F-49EB-B104-7A8C4AC35D41}" sibTransId="{417DF337-9AE1-437F-807E-D0C2888E8B9A}"/>
    <dgm:cxn modelId="{781BBA12-7C28-47E9-83F2-AF3EFEAAD8D0}" type="presOf" srcId="{D63BF981-E379-46C7-AC7E-17F26D84BB43}" destId="{1FD392F0-262B-46CE-9660-3E338F282F08}" srcOrd="0" destOrd="0" presId="urn:microsoft.com/office/officeart/2005/8/layout/venn3"/>
    <dgm:cxn modelId="{25A0801C-EC78-404C-90BC-97E645105FD2}" srcId="{D63BF981-E379-46C7-AC7E-17F26D84BB43}" destId="{EB1325B6-A149-4A6A-8D3A-EDE622D89E67}" srcOrd="1" destOrd="0" parTransId="{540D009A-D3CC-4B51-A258-E7DB06EE1634}" sibTransId="{F1BF91A9-5DFC-4124-B17D-BA1A2D3F2B2F}"/>
    <dgm:cxn modelId="{3268FC28-0321-4331-8A0E-BC516EB15864}" type="presOf" srcId="{C3CDFBA5-2908-4EFF-BDBE-5BB80214F4F7}" destId="{FCEB4FD6-81BE-489C-BBE4-4849DA9FD00A}" srcOrd="0" destOrd="0" presId="urn:microsoft.com/office/officeart/2005/8/layout/venn3"/>
    <dgm:cxn modelId="{F24B8E72-C937-44A1-9211-290F4FB96D4E}" srcId="{D63BF981-E379-46C7-AC7E-17F26D84BB43}" destId="{C3CDFBA5-2908-4EFF-BDBE-5BB80214F4F7}" srcOrd="3" destOrd="0" parTransId="{66C31555-F513-4116-9470-A4FD9118BF21}" sibTransId="{EBD6F02F-C882-4A57-8F8A-8695991890CF}"/>
    <dgm:cxn modelId="{490D3356-8BCF-41FF-9BD0-6A197DA7AA0C}" srcId="{D63BF981-E379-46C7-AC7E-17F26D84BB43}" destId="{0581F973-D654-4C3C-BC30-70BB6FA2BE7A}" srcOrd="2" destOrd="0" parTransId="{5D8C643B-A4B6-47E2-8E8F-371DA7C39D07}" sibTransId="{AD898211-9F49-4F04-97FF-176EEF00054E}"/>
    <dgm:cxn modelId="{35CD3692-CE5B-4E7A-A59F-D8F5C024D135}" type="presOf" srcId="{67572AF9-09E1-46B5-87D2-81C7C01E4B8A}" destId="{DF7642B1-61D3-4991-BD6C-C1EDDCCE2BF0}" srcOrd="0" destOrd="0" presId="urn:microsoft.com/office/officeart/2005/8/layout/venn3"/>
    <dgm:cxn modelId="{CD34D1E5-DC8A-4D4F-90DF-7BBFAAF35B45}" type="presOf" srcId="{0581F973-D654-4C3C-BC30-70BB6FA2BE7A}" destId="{A72B03ED-5CC7-455E-82D1-EE7EAEF227F8}" srcOrd="0" destOrd="0" presId="urn:microsoft.com/office/officeart/2005/8/layout/venn3"/>
    <dgm:cxn modelId="{4A5C85EA-ECA8-4730-8A4D-0252D2309AE5}" type="presOf" srcId="{EB1325B6-A149-4A6A-8D3A-EDE622D89E67}" destId="{DC13D859-9524-4CBA-A3EE-FB098ED79F5E}" srcOrd="0" destOrd="0" presId="urn:microsoft.com/office/officeart/2005/8/layout/venn3"/>
    <dgm:cxn modelId="{49E03733-1EAD-46BB-A7BD-9078A688B5E7}" type="presParOf" srcId="{1FD392F0-262B-46CE-9660-3E338F282F08}" destId="{DF7642B1-61D3-4991-BD6C-C1EDDCCE2BF0}" srcOrd="0" destOrd="0" presId="urn:microsoft.com/office/officeart/2005/8/layout/venn3"/>
    <dgm:cxn modelId="{39528D95-D12E-40EC-A097-0CB78B6CE25A}" type="presParOf" srcId="{1FD392F0-262B-46CE-9660-3E338F282F08}" destId="{95C2DBC8-FBD4-4DC6-8B2E-F76C31209B28}" srcOrd="1" destOrd="0" presId="urn:microsoft.com/office/officeart/2005/8/layout/venn3"/>
    <dgm:cxn modelId="{9A78C776-B5FE-46B6-BA20-1303492E439A}" type="presParOf" srcId="{1FD392F0-262B-46CE-9660-3E338F282F08}" destId="{DC13D859-9524-4CBA-A3EE-FB098ED79F5E}" srcOrd="2" destOrd="0" presId="urn:microsoft.com/office/officeart/2005/8/layout/venn3"/>
    <dgm:cxn modelId="{4F5EEB4C-1EEB-44A2-810E-F16371F7F6B5}" type="presParOf" srcId="{1FD392F0-262B-46CE-9660-3E338F282F08}" destId="{A700EE15-98E1-417C-9D70-33A077D9A0C9}" srcOrd="3" destOrd="0" presId="urn:microsoft.com/office/officeart/2005/8/layout/venn3"/>
    <dgm:cxn modelId="{1CA21EA9-C1DB-4E5F-BBDD-9AC1899D62B8}" type="presParOf" srcId="{1FD392F0-262B-46CE-9660-3E338F282F08}" destId="{A72B03ED-5CC7-455E-82D1-EE7EAEF227F8}" srcOrd="4" destOrd="0" presId="urn:microsoft.com/office/officeart/2005/8/layout/venn3"/>
    <dgm:cxn modelId="{4BC938A9-AA31-4555-B8EC-23A517FE228A}" type="presParOf" srcId="{1FD392F0-262B-46CE-9660-3E338F282F08}" destId="{2D5E719D-5941-48E3-A965-7873F1479F40}" srcOrd="5" destOrd="0" presId="urn:microsoft.com/office/officeart/2005/8/layout/venn3"/>
    <dgm:cxn modelId="{EED67364-25FC-4E8C-98C9-242763F22AC4}" type="presParOf" srcId="{1FD392F0-262B-46CE-9660-3E338F282F08}" destId="{FCEB4FD6-81BE-489C-BBE4-4849DA9FD00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3BF981-E379-46C7-AC7E-17F26D84BB43}" type="doc">
      <dgm:prSet loTypeId="urn:microsoft.com/office/officeart/2005/8/layout/venn3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FD392F0-262B-46CE-9660-3E338F282F08}" type="pres">
      <dgm:prSet presAssocID="{D63BF981-E379-46C7-AC7E-17F26D84BB43}" presName="Name0" presStyleCnt="0">
        <dgm:presLayoutVars>
          <dgm:dir/>
          <dgm:resizeHandles val="exact"/>
        </dgm:presLayoutVars>
      </dgm:prSet>
      <dgm:spPr/>
    </dgm:pt>
  </dgm:ptLst>
  <dgm:cxnLst>
    <dgm:cxn modelId="{781BBA12-7C28-47E9-83F2-AF3EFEAAD8D0}" type="presOf" srcId="{D63BF981-E379-46C7-AC7E-17F26D84BB43}" destId="{1FD392F0-262B-46CE-9660-3E338F282F08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642B1-61D3-4991-BD6C-C1EDDCCE2BF0}">
      <dsp:nvSpPr>
        <dsp:cNvPr id="0" name=""/>
        <dsp:cNvSpPr/>
      </dsp:nvSpPr>
      <dsp:spPr>
        <a:xfrm>
          <a:off x="1640" y="445768"/>
          <a:ext cx="1646299" cy="16462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601" tIns="26670" rIns="90601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Wake</a:t>
          </a:r>
        </a:p>
      </dsp:txBody>
      <dsp:txXfrm>
        <a:off x="242735" y="686863"/>
        <a:ext cx="1164109" cy="1164109"/>
      </dsp:txXfrm>
    </dsp:sp>
    <dsp:sp modelId="{DC13D859-9524-4CBA-A3EE-FB098ED79F5E}">
      <dsp:nvSpPr>
        <dsp:cNvPr id="0" name=""/>
        <dsp:cNvSpPr/>
      </dsp:nvSpPr>
      <dsp:spPr>
        <a:xfrm>
          <a:off x="1318680" y="445768"/>
          <a:ext cx="1646299" cy="16462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601" tIns="26670" rIns="90601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Harnett</a:t>
          </a:r>
        </a:p>
      </dsp:txBody>
      <dsp:txXfrm>
        <a:off x="1559775" y="686863"/>
        <a:ext cx="1164109" cy="1164109"/>
      </dsp:txXfrm>
    </dsp:sp>
    <dsp:sp modelId="{A72B03ED-5CC7-455E-82D1-EE7EAEF227F8}">
      <dsp:nvSpPr>
        <dsp:cNvPr id="0" name=""/>
        <dsp:cNvSpPr/>
      </dsp:nvSpPr>
      <dsp:spPr>
        <a:xfrm>
          <a:off x="2635720" y="445768"/>
          <a:ext cx="1646299" cy="16462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601" tIns="26670" rIns="90601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Johnston</a:t>
          </a:r>
        </a:p>
      </dsp:txBody>
      <dsp:txXfrm>
        <a:off x="2876815" y="686863"/>
        <a:ext cx="1164109" cy="1164109"/>
      </dsp:txXfrm>
    </dsp:sp>
    <dsp:sp modelId="{FCEB4FD6-81BE-489C-BBE4-4849DA9FD00A}">
      <dsp:nvSpPr>
        <dsp:cNvPr id="0" name=""/>
        <dsp:cNvSpPr/>
      </dsp:nvSpPr>
      <dsp:spPr>
        <a:xfrm>
          <a:off x="3952759" y="445768"/>
          <a:ext cx="1646299" cy="16462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601" tIns="26670" rIns="90601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Lee </a:t>
          </a:r>
        </a:p>
      </dsp:txBody>
      <dsp:txXfrm>
        <a:off x="4193854" y="686863"/>
        <a:ext cx="1164109" cy="1164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642B1-61D3-4991-BD6C-C1EDDCCE2BF0}">
      <dsp:nvSpPr>
        <dsp:cNvPr id="0" name=""/>
        <dsp:cNvSpPr/>
      </dsp:nvSpPr>
      <dsp:spPr>
        <a:xfrm>
          <a:off x="3037962" y="0"/>
          <a:ext cx="1754996" cy="1754996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583" tIns="19050" rIns="9658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Mecklenburg</a:t>
          </a:r>
        </a:p>
      </dsp:txBody>
      <dsp:txXfrm>
        <a:off x="3294975" y="257013"/>
        <a:ext cx="1240970" cy="1240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642B1-61D3-4991-BD6C-C1EDDCCE2BF0}">
      <dsp:nvSpPr>
        <dsp:cNvPr id="0" name=""/>
        <dsp:cNvSpPr/>
      </dsp:nvSpPr>
      <dsp:spPr>
        <a:xfrm>
          <a:off x="2180" y="42627"/>
          <a:ext cx="2187690" cy="218769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82000" r="-8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396" tIns="82550" rIns="120396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22560" y="363007"/>
        <a:ext cx="1546930" cy="1546930"/>
      </dsp:txXfrm>
    </dsp:sp>
    <dsp:sp modelId="{DC13D859-9524-4CBA-A3EE-FB098ED79F5E}">
      <dsp:nvSpPr>
        <dsp:cNvPr id="0" name=""/>
        <dsp:cNvSpPr/>
      </dsp:nvSpPr>
      <dsp:spPr>
        <a:xfrm>
          <a:off x="1752333" y="42627"/>
          <a:ext cx="2187690" cy="218769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82000" r="-8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396" tIns="82550" rIns="120396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072713" y="363007"/>
        <a:ext cx="1546930" cy="1546930"/>
      </dsp:txXfrm>
    </dsp:sp>
    <dsp:sp modelId="{A72B03ED-5CC7-455E-82D1-EE7EAEF227F8}">
      <dsp:nvSpPr>
        <dsp:cNvPr id="0" name=""/>
        <dsp:cNvSpPr/>
      </dsp:nvSpPr>
      <dsp:spPr>
        <a:xfrm>
          <a:off x="3502485" y="42627"/>
          <a:ext cx="2187690" cy="218769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82000" r="-8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396" tIns="82550" rIns="120396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822865" y="363007"/>
        <a:ext cx="1546930" cy="1546930"/>
      </dsp:txXfrm>
    </dsp:sp>
    <dsp:sp modelId="{FCEB4FD6-81BE-489C-BBE4-4849DA9FD00A}">
      <dsp:nvSpPr>
        <dsp:cNvPr id="0" name=""/>
        <dsp:cNvSpPr/>
      </dsp:nvSpPr>
      <dsp:spPr>
        <a:xfrm>
          <a:off x="5252638" y="42627"/>
          <a:ext cx="2187690" cy="2187690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82000" r="-8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396" tIns="82550" rIns="120396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 </a:t>
          </a:r>
        </a:p>
      </dsp:txBody>
      <dsp:txXfrm>
        <a:off x="5573018" y="363007"/>
        <a:ext cx="1546930" cy="1546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idx="1"/>
          </p:nvPr>
        </p:nvSpPr>
        <p:spPr>
          <a:xfrm>
            <a:off x="5599633" y="9025198"/>
            <a:ext cx="1336505" cy="205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229" tIns="47114" rIns="94229" bIns="47114">
            <a:spAutoFit/>
          </a:bodyPr>
          <a:lstStyle>
            <a:lvl1pPr algn="r">
              <a:defRPr kumimoji="0" lang="en-US" sz="700" b="0" i="0" u="none" strike="noStrike" cap="none" spc="0" normalizeH="0" baseline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cs typeface="Tahoma"/>
              </a:defRPr>
            </a:lvl1pPr>
          </a:lstStyle>
          <a:p>
            <a:pPr>
              <a:spcBef>
                <a:spcPct val="0"/>
              </a:spcBef>
            </a:pPr>
            <a:fld id="{966DCF9E-CFF4-0F45-B279-736830E18107}" type="datetime4">
              <a:rPr lang="en-US" smtClean="0"/>
              <a:pPr>
                <a:spcBef>
                  <a:spcPct val="0"/>
                </a:spcBef>
              </a:pPr>
              <a:t>June 18, 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164700" y="9025198"/>
            <a:ext cx="825949" cy="205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229" tIns="47114" rIns="94229" bIns="47114">
            <a:spAutoFit/>
          </a:bodyPr>
          <a:lstStyle>
            <a:lvl1pPr algn="l">
              <a:defRPr kumimoji="0" lang="en-US" sz="700" b="0" i="0" u="none" strike="noStrike" cap="none" spc="0" normalizeH="0" baseline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cs typeface="Tahoma"/>
              </a:defRPr>
            </a:lvl1pPr>
          </a:lstStyle>
          <a:p>
            <a:pPr>
              <a:spcBef>
                <a:spcPct val="0"/>
              </a:spcBef>
            </a:pPr>
            <a:fld id="{9D1FE447-DA53-4191-97C8-F522C13BDE27}" type="slidenum">
              <a:rPr lang="uk-UA" smtClean="0"/>
              <a:pPr>
                <a:spcBef>
                  <a:spcPct val="0"/>
                </a:spcBef>
              </a:pPr>
              <a:t>‹#›</a:t>
            </a:fld>
            <a:endParaRPr lang="uk-UA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gray">
          <a:xfrm>
            <a:off x="2664009" y="9025198"/>
            <a:ext cx="1774470" cy="205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229" tIns="47114" rIns="94229" bIns="47114">
            <a:spAutoFit/>
          </a:bodyPr>
          <a:lstStyle/>
          <a:p>
            <a:pPr algn="ctr" defTabSz="471145">
              <a:spcBef>
                <a:spcPct val="0"/>
              </a:spcBef>
              <a:defRPr/>
            </a:pPr>
            <a:r>
              <a:rPr lang="en-US" sz="700" dirty="0">
                <a:solidFill>
                  <a:schemeClr val="bg1">
                    <a:lumMod val="85000"/>
                  </a:schemeClr>
                </a:solidFill>
                <a:latin typeface="Tahoma"/>
                <a:cs typeface="Tahoma"/>
              </a:rPr>
              <a:t>© Tyler Technologies 2018</a:t>
            </a:r>
          </a:p>
        </p:txBody>
      </p:sp>
    </p:spTree>
    <p:extLst>
      <p:ext uri="{BB962C8B-B14F-4D97-AF65-F5344CB8AC3E}">
        <p14:creationId xmlns:p14="http://schemas.microsoft.com/office/powerpoint/2010/main" val="214336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9633" y="9025198"/>
            <a:ext cx="1336505" cy="205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229" tIns="47114" rIns="94229" bIns="47114">
            <a:spAutoFit/>
          </a:bodyPr>
          <a:lstStyle>
            <a:lvl1pPr algn="r">
              <a:defRPr kumimoji="0" lang="en-US" sz="700" b="0" i="0" u="none" strike="noStrike" cap="none" spc="0" normalizeH="0" baseline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cs typeface="Tahoma"/>
              </a:defRPr>
            </a:lvl1pPr>
          </a:lstStyle>
          <a:p>
            <a:pPr>
              <a:spcBef>
                <a:spcPct val="0"/>
              </a:spcBef>
            </a:pPr>
            <a:fld id="{966DCF9E-CFF4-0F45-B279-736830E18107}" type="datetime4">
              <a:rPr lang="en-US" smtClean="0"/>
              <a:pPr>
                <a:spcBef>
                  <a:spcPct val="0"/>
                </a:spcBef>
              </a:pPr>
              <a:t>June 18, 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4582" y="4459526"/>
            <a:ext cx="6313311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64700" y="9025198"/>
            <a:ext cx="825949" cy="205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229" tIns="47114" rIns="94229" bIns="47114">
            <a:spAutoFit/>
          </a:bodyPr>
          <a:lstStyle>
            <a:lvl1pPr algn="l">
              <a:defRPr kumimoji="0" lang="en-US" sz="700" b="0" i="0" u="none" strike="noStrike" cap="none" spc="0" normalizeH="0" baseline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cs typeface="Tahoma"/>
              </a:defRPr>
            </a:lvl1pPr>
          </a:lstStyle>
          <a:p>
            <a:pPr>
              <a:spcBef>
                <a:spcPct val="0"/>
              </a:spcBef>
            </a:pPr>
            <a:fld id="{9D1FE447-DA53-4191-97C8-F522C13BDE27}" type="slidenum">
              <a:rPr lang="uk-UA" smtClean="0"/>
              <a:pPr>
                <a:spcBef>
                  <a:spcPct val="0"/>
                </a:spcBef>
              </a:pPr>
              <a:t>‹#›</a:t>
            </a:fld>
            <a:endParaRPr lang="uk-UA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gray">
          <a:xfrm>
            <a:off x="2664009" y="9025198"/>
            <a:ext cx="1774470" cy="2054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229" tIns="47114" rIns="94229" bIns="47114">
            <a:spAutoFit/>
          </a:bodyPr>
          <a:lstStyle/>
          <a:p>
            <a:pPr marL="0" marR="0" lvl="0" indent="0" algn="ctr" defTabSz="4711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582" y="274258"/>
            <a:ext cx="913119" cy="312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360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1200"/>
      </a:spcAft>
      <a:defRPr sz="1000" b="0" i="0" kern="1200">
        <a:solidFill>
          <a:schemeClr val="tx1">
            <a:lumMod val="65000"/>
            <a:lumOff val="35000"/>
          </a:schemeClr>
        </a:solidFill>
        <a:latin typeface="Tahoma Normal" charset="0"/>
        <a:ea typeface="+mn-ea"/>
        <a:cs typeface="+mn-cs"/>
      </a:defRPr>
    </a:lvl1pPr>
    <a:lvl2pPr marL="457200" algn="l" defTabSz="914400" rtl="0" eaLnBrk="1" latinLnBrk="0" hangingPunct="1">
      <a:spcAft>
        <a:spcPts val="1200"/>
      </a:spcAft>
      <a:defRPr sz="1000" b="0" i="0" kern="1200">
        <a:solidFill>
          <a:schemeClr val="tx1">
            <a:lumMod val="65000"/>
            <a:lumOff val="35000"/>
          </a:schemeClr>
        </a:solidFill>
        <a:latin typeface="Tahoma Norm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EC367-207F-4600-80B1-0A0C88A14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4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EC367-207F-4600-80B1-0A0C88A14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23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emphasis on “out of the box” solutions should be applied here, but keep in mind that the client may have a development budget.  If so, focus on having them learn as much about our functionality as they can before they start requesting development modifications.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FE447-DA53-4191-97C8-F522C13BDE2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3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704850"/>
            <a:ext cx="6256338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FE447-DA53-4191-97C8-F522C13BDE2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EC367-207F-4600-80B1-0A0C88A14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4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C745DA-78F0-504A-9641-D8EDCE8E2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301274" y="1747275"/>
            <a:ext cx="5661372" cy="85725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3298372" y="2749579"/>
            <a:ext cx="563986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6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  <a:alpha val="63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  <p:extLst>
      <p:ext uri="{BB962C8B-B14F-4D97-AF65-F5344CB8AC3E}">
        <p14:creationId xmlns:p14="http://schemas.microsoft.com/office/powerpoint/2010/main" val="882022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640745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640745"/>
            <a:ext cx="9144000" cy="258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488" y="2640745"/>
            <a:ext cx="6858000" cy="1193163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002F87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488" y="3902964"/>
            <a:ext cx="6858000" cy="1241822"/>
          </a:xfrm>
        </p:spPr>
        <p:txBody>
          <a:bodyPr/>
          <a:lstStyle>
            <a:lvl1pPr marL="0" indent="0" algn="l">
              <a:buNone/>
              <a:defRPr sz="18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Date</a:t>
            </a:r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4" y="1536919"/>
            <a:ext cx="2207652" cy="22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1"/>
            <a:ext cx="9141714" cy="514349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2640745"/>
            <a:ext cx="9144000" cy="258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4" y="1536919"/>
            <a:ext cx="2207652" cy="220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488" y="2640745"/>
            <a:ext cx="6858000" cy="1193163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002F87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488" y="3902964"/>
            <a:ext cx="6858000" cy="1241822"/>
          </a:xfrm>
        </p:spPr>
        <p:txBody>
          <a:bodyPr/>
          <a:lstStyle>
            <a:lvl1pPr marL="0" indent="0" algn="l">
              <a:buNone/>
              <a:defRPr sz="18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7442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re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Add Preface Information</a:t>
            </a:r>
          </a:p>
        </p:txBody>
      </p:sp>
    </p:spTree>
    <p:extLst>
      <p:ext uri="{BB962C8B-B14F-4D97-AF65-F5344CB8AC3E}">
        <p14:creationId xmlns:p14="http://schemas.microsoft.com/office/powerpoint/2010/main" val="143373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194" y="1198346"/>
            <a:ext cx="8108156" cy="3310941"/>
          </a:xfrm>
        </p:spPr>
        <p:txBody>
          <a:bodyPr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"/>
              <a:tabLst/>
              <a:defRPr sz="1650"/>
            </a:lvl1pPr>
            <a:lvl2pPr marL="685800" marR="0" indent="-3429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"/>
              <a:tabLst/>
              <a:defRPr sz="1650"/>
            </a:lvl2pPr>
            <a:lvl3pPr marL="10287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Wingdings 2" panose="05020102010507070707" pitchFamily="18" charset="2"/>
              <a:buChar char=""/>
              <a:tabLst/>
              <a:defRPr sz="1650"/>
            </a:lvl3pPr>
            <a:lvl4pPr marL="13716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2" panose="05020102010507070707" pitchFamily="18" charset="2"/>
              <a:buChar char=""/>
              <a:tabLst/>
              <a:defRPr sz="1650"/>
            </a:lvl4pPr>
            <a:lvl5pPr marL="17145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"/>
              <a:tabLst/>
              <a:defRPr sz="1650"/>
            </a:lvl5pPr>
            <a:lvl6pPr marL="20574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"/>
              <a:tabLst/>
              <a:defRPr sz="1350"/>
            </a:lvl6pPr>
            <a:lvl7pPr marL="24003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+"/>
              <a:tabLst>
                <a:tab pos="10287000" algn="l"/>
              </a:tabLst>
              <a:defRPr sz="1350"/>
            </a:lvl7pPr>
            <a:lvl8pPr marL="27432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–"/>
              <a:tabLst/>
              <a:defRPr sz="1350"/>
            </a:lvl8pPr>
          </a:lstStyle>
          <a:p>
            <a:pPr marL="17145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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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028700" marR="0" lvl="2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2" panose="05020102010507070707" pitchFamily="18" charset="2"/>
              <a:buChar char="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0" marR="0" lvl="4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  <a:p>
            <a:pPr marL="2057400" marR="0" lvl="5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Sixth level</a:t>
            </a:r>
          </a:p>
          <a:p>
            <a:pPr marL="2400300" marR="0" lvl="6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+"/>
              <a:tabLst>
                <a:tab pos="10287000" algn="l"/>
              </a:tabLst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Seventh level</a:t>
            </a:r>
          </a:p>
          <a:p>
            <a:pPr marL="2743200" marR="0" lvl="7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704294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192" y="1198346"/>
            <a:ext cx="4011930" cy="32990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03420" y="1198346"/>
            <a:ext cx="4011930" cy="32990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673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73845"/>
            <a:ext cx="8105061" cy="83065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480" y="1210341"/>
            <a:ext cx="4011930" cy="493331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1480" y="1703672"/>
            <a:ext cx="4011930" cy="27995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04611" y="1210341"/>
            <a:ext cx="4011930" cy="493331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04611" y="1703672"/>
            <a:ext cx="4011930" cy="27995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95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17292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Estimating the Amount of Paper in Court Files and Data Overview in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109838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yler 2018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127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Blu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81897"/>
            <a:ext cx="6858000" cy="754856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2"/>
                </a:solidFill>
                <a:latin typeface="Cinzel" panose="00000500000000000000" pitchFamily="50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35347"/>
            <a:ext cx="6858000" cy="95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Contact Name and Info</a:t>
            </a:r>
          </a:p>
          <a:p>
            <a:r>
              <a:rPr lang="en-US" dirty="0"/>
              <a:t>Email, phone, info, etc.</a:t>
            </a:r>
          </a:p>
        </p:txBody>
      </p:sp>
      <p:pic>
        <p:nvPicPr>
          <p:cNvPr id="7" name="Picture 6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54" y="625414"/>
            <a:ext cx="1867692" cy="1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5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6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a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1"/>
            <a:ext cx="9141714" cy="51434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81897"/>
            <a:ext cx="6858000" cy="754856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2"/>
                </a:solidFill>
                <a:latin typeface="Cinzel" panose="00000500000000000000" pitchFamily="50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35347"/>
            <a:ext cx="6858000" cy="95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>
                <a:solidFill>
                  <a:srgbClr val="002F8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Contact Name and Info</a:t>
            </a:r>
          </a:p>
          <a:p>
            <a:r>
              <a:rPr lang="en-US" dirty="0"/>
              <a:t>Email, phone, info, etc.</a:t>
            </a:r>
          </a:p>
        </p:txBody>
      </p:sp>
      <p:pic>
        <p:nvPicPr>
          <p:cNvPr id="11" name="Picture 10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54" y="625414"/>
            <a:ext cx="1867692" cy="1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8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81897"/>
            <a:ext cx="6858000" cy="754856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accent2"/>
                </a:solidFill>
                <a:latin typeface="Cinzel" panose="00000500000000000000" pitchFamily="50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35347"/>
            <a:ext cx="6858000" cy="951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Contact Name and Info</a:t>
            </a:r>
          </a:p>
          <a:p>
            <a:r>
              <a:rPr lang="en-US" dirty="0"/>
              <a:t>Email, phone, info, etc.</a:t>
            </a:r>
          </a:p>
        </p:txBody>
      </p:sp>
      <p:pic>
        <p:nvPicPr>
          <p:cNvPr id="7" name="Picture 6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54" y="625414"/>
            <a:ext cx="1867692" cy="1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39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icial Seal Blu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97" y="740242"/>
            <a:ext cx="3659207" cy="3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58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icial Seal Gra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1"/>
            <a:ext cx="9141714" cy="5143499"/>
          </a:xfrm>
          <a:prstGeom prst="rect">
            <a:avLst/>
          </a:prstGeom>
        </p:spPr>
      </p:pic>
      <p:pic>
        <p:nvPicPr>
          <p:cNvPr id="9" name="Picture 8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97" y="740242"/>
            <a:ext cx="3659207" cy="3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7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icial Se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97" y="740242"/>
            <a:ext cx="3659207" cy="3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8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62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1"/>
            <a:ext cx="914171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4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8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20615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714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0745"/>
            <a:ext cx="9144000" cy="2502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488" y="2640745"/>
            <a:ext cx="6858000" cy="1193163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488" y="3902964"/>
            <a:ext cx="6858000" cy="1241822"/>
          </a:xfrm>
        </p:spPr>
        <p:txBody>
          <a:bodyPr/>
          <a:lstStyle>
            <a:lvl1pPr marL="0" indent="0" algn="l">
              <a:buNone/>
              <a:defRPr sz="18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4" y="1536919"/>
            <a:ext cx="2207652" cy="22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640745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640745"/>
            <a:ext cx="9144000" cy="258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488" y="2640745"/>
            <a:ext cx="6858000" cy="1193163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488" y="3902964"/>
            <a:ext cx="6858000" cy="1241822"/>
          </a:xfrm>
        </p:spPr>
        <p:txBody>
          <a:bodyPr/>
          <a:lstStyle>
            <a:lvl1pPr marL="0" indent="0" algn="l">
              <a:buNone/>
              <a:defRPr sz="18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4" y="1536919"/>
            <a:ext cx="2207652" cy="22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3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1"/>
            <a:ext cx="9141714" cy="5143499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 userDrawn="1"/>
        </p:nvSpPr>
        <p:spPr>
          <a:xfrm>
            <a:off x="0" y="2640745"/>
            <a:ext cx="9144000" cy="258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4" y="1536919"/>
            <a:ext cx="2207652" cy="2207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488" y="2640745"/>
            <a:ext cx="6858000" cy="1193163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002F87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488" y="3902964"/>
            <a:ext cx="6858000" cy="1241822"/>
          </a:xfrm>
        </p:spPr>
        <p:txBody>
          <a:bodyPr/>
          <a:lstStyle>
            <a:lvl1pPr marL="0" indent="0" algn="l">
              <a:buNone/>
              <a:defRPr sz="18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40440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re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ctr">
            <a:normAutofit/>
          </a:bodyPr>
          <a:lstStyle>
            <a:lvl1pPr algn="ctr">
              <a:defRPr sz="2700"/>
            </a:lvl1pPr>
          </a:lstStyle>
          <a:p>
            <a:r>
              <a:rPr lang="en-US" dirty="0"/>
              <a:t>Click to Add Preface Information</a:t>
            </a:r>
          </a:p>
        </p:txBody>
      </p:sp>
    </p:spTree>
    <p:extLst>
      <p:ext uri="{BB962C8B-B14F-4D97-AF65-F5344CB8AC3E}">
        <p14:creationId xmlns:p14="http://schemas.microsoft.com/office/powerpoint/2010/main" val="2472660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194" y="1198346"/>
            <a:ext cx="8108156" cy="3310941"/>
          </a:xfrm>
        </p:spPr>
        <p:txBody>
          <a:bodyPr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"/>
              <a:tabLst/>
              <a:defRPr sz="1650"/>
            </a:lvl1pPr>
            <a:lvl2pPr marL="685800" marR="0" indent="-3429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"/>
              <a:tabLst/>
              <a:defRPr sz="1650"/>
            </a:lvl2pPr>
            <a:lvl3pPr marL="10287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Wingdings 2" panose="05020102010507070707" pitchFamily="18" charset="2"/>
              <a:buChar char=""/>
              <a:tabLst/>
              <a:defRPr sz="1650"/>
            </a:lvl3pPr>
            <a:lvl4pPr marL="13716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2" panose="05020102010507070707" pitchFamily="18" charset="2"/>
              <a:buChar char=""/>
              <a:tabLst/>
              <a:defRPr sz="1650"/>
            </a:lvl4pPr>
            <a:lvl5pPr marL="17145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"/>
              <a:tabLst/>
              <a:defRPr sz="1650"/>
            </a:lvl5pPr>
            <a:lvl6pPr marL="20574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"/>
              <a:tabLst/>
              <a:defRPr sz="1350"/>
            </a:lvl6pPr>
            <a:lvl7pPr marL="24003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+"/>
              <a:tabLst>
                <a:tab pos="10287000" algn="l"/>
              </a:tabLst>
              <a:defRPr sz="1350"/>
            </a:lvl7pPr>
            <a:lvl8pPr marL="2743200" marR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–"/>
              <a:tabLst/>
              <a:defRPr sz="1350"/>
            </a:lvl8pPr>
          </a:lstStyle>
          <a:p>
            <a:pPr marL="171450" marR="0" lvl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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AE936C"/>
              </a:buClr>
              <a:buSzPct val="55000"/>
              <a:buFont typeface="Wingdings 2" panose="05020102010507070707" pitchFamily="18" charset="2"/>
              <a:buChar char="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028700" marR="0" lvl="2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2" panose="05020102010507070707" pitchFamily="18" charset="2"/>
              <a:buChar char="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714500" marR="0" lvl="4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  <a:p>
            <a:pPr marL="2057400" marR="0" lvl="5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50000"/>
              <a:buFont typeface="Wingdings 3" panose="05040102010807070707" pitchFamily="18" charset="2"/>
              <a:buChar char="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Sixth level</a:t>
            </a:r>
          </a:p>
          <a:p>
            <a:pPr marL="2400300" marR="0" lvl="6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+"/>
              <a:tabLst>
                <a:tab pos="10287000" algn="l"/>
              </a:tabLst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Seventh level</a:t>
            </a:r>
          </a:p>
          <a:p>
            <a:pPr marL="2743200" marR="0" lvl="7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936C"/>
              </a:buClr>
              <a:buSzPct val="80000"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248597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192" y="1198346"/>
            <a:ext cx="4011930" cy="32990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03420" y="1198346"/>
            <a:ext cx="4011930" cy="32990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298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273845"/>
            <a:ext cx="8105061" cy="83065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480" y="1210341"/>
            <a:ext cx="4011930" cy="493331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1480" y="1703672"/>
            <a:ext cx="4011930" cy="27995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04611" y="1210341"/>
            <a:ext cx="4011930" cy="493331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04611" y="1703672"/>
            <a:ext cx="4011930" cy="27995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910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07990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5380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67788"/>
            <a:ext cx="9144000" cy="3550065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33057" y="842620"/>
            <a:ext cx="5598037" cy="32004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2174352"/>
            <a:ext cx="2473173" cy="536936"/>
          </a:xfrm>
          <a:prstGeom prst="rect">
            <a:avLst/>
          </a:prstGeom>
        </p:spPr>
        <p:txBody>
          <a:bodyPr vert="horz" anchor="ctr"/>
          <a:lstStyle>
            <a:lvl1pPr algn="r">
              <a:defRPr sz="20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 userDrawn="1"/>
        </p:nvCxnSpPr>
        <p:spPr>
          <a:xfrm>
            <a:off x="3003774" y="842620"/>
            <a:ext cx="0" cy="32004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&amp;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4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T Close Up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117909"/>
            <a:ext cx="9144000" cy="2907683"/>
          </a:xfrm>
          <a:prstGeom prst="rect">
            <a:avLst/>
          </a:prstGeom>
          <a:solidFill>
            <a:schemeClr val="bg1">
              <a:alpha val="1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86446" y="1117909"/>
            <a:ext cx="6244649" cy="29076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1" y="2017396"/>
            <a:ext cx="1108709" cy="1108709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2449706" y="1249136"/>
            <a:ext cx="0" cy="264522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lides_0019_Columns_Close_Blu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714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0745"/>
            <a:ext cx="9144000" cy="2502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488" y="2640745"/>
            <a:ext cx="6858000" cy="1193163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002F87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488" y="3902964"/>
            <a:ext cx="6858000" cy="1241822"/>
          </a:xfrm>
        </p:spPr>
        <p:txBody>
          <a:bodyPr/>
          <a:lstStyle>
            <a:lvl1pPr marL="0" indent="0" algn="l">
              <a:buNone/>
              <a:defRPr sz="1800" u="none">
                <a:solidFill>
                  <a:srgbClr val="002F87"/>
                </a:solidFill>
                <a:latin typeface="Cinzel" panose="000005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Date</a:t>
            </a:r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4" y="1536919"/>
            <a:ext cx="2207652" cy="22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5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18" r:id="rId2"/>
    <p:sldLayoutId id="2147483838" r:id="rId3"/>
    <p:sldLayoutId id="2147483860" r:id="rId4"/>
    <p:sldLayoutId id="2147483861" r:id="rId5"/>
    <p:sldLayoutId id="214748382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194" y="273845"/>
            <a:ext cx="8108156" cy="83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194" y="1198346"/>
            <a:ext cx="8108156" cy="330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07738"/>
            <a:ext cx="9144000" cy="635762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22" y="4016135"/>
            <a:ext cx="1021300" cy="10213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752157" y="4825619"/>
            <a:ext cx="16396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ED6018-2F1F-4696-A060-D9F54A47DF00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2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68" r:id="rId10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02F87"/>
          </a:solidFill>
          <a:latin typeface="Cinzel" panose="00000500000000000000" pitchFamily="50" charset="0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100000"/>
        </a:lnSpc>
        <a:spcBef>
          <a:spcPts val="750"/>
        </a:spcBef>
        <a:buClr>
          <a:srgbClr val="AE936C"/>
        </a:buClr>
        <a:buSzPct val="55000"/>
        <a:buFont typeface="Wingdings 2" panose="05020102010507070707" pitchFamily="18" charset="2"/>
        <a:buChar char="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100000"/>
        </a:lnSpc>
        <a:spcBef>
          <a:spcPts val="375"/>
        </a:spcBef>
        <a:buClr>
          <a:srgbClr val="AE936C"/>
        </a:buClr>
        <a:buSzPct val="55000"/>
        <a:buFont typeface="Wingdings 2" panose="05020102010507070707" pitchFamily="18" charset="2"/>
        <a:buChar char="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Wingdings 2" panose="05020102010507070707" pitchFamily="18" charset="2"/>
        <a:buChar char="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2" panose="05020102010507070707" pitchFamily="18" charset="2"/>
        <a:buChar char="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3" panose="05040102010807070707" pitchFamily="18" charset="2"/>
        <a:buChar char="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3" panose="05040102010807070707" pitchFamily="18" charset="2"/>
        <a:buChar char=""/>
        <a:defRPr sz="16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003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Calibri" panose="020F0502020204030204" pitchFamily="34" charset="0"/>
        <a:buChar char="+"/>
        <a:tabLst>
          <a:tab pos="10287000" algn="l"/>
        </a:tabLst>
        <a:defRPr sz="16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432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Calibri" panose="020F0502020204030204" pitchFamily="34" charset="0"/>
        <a:buChar char="–"/>
        <a:defRPr sz="16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8922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194" y="273845"/>
            <a:ext cx="8108156" cy="83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194" y="1198346"/>
            <a:ext cx="8108156" cy="330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07738"/>
            <a:ext cx="9144000" cy="635762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 descr="NCJudicialBrandAnnivSealFinal.ai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22" y="4016135"/>
            <a:ext cx="1021300" cy="10213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752157" y="4825619"/>
            <a:ext cx="16396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ED6018-2F1F-4696-A060-D9F54A47DF00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02F87"/>
          </a:solidFill>
          <a:latin typeface="Cinzel" panose="00000500000000000000" pitchFamily="50" charset="0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100000"/>
        </a:lnSpc>
        <a:spcBef>
          <a:spcPts val="750"/>
        </a:spcBef>
        <a:buClr>
          <a:srgbClr val="AE936C"/>
        </a:buClr>
        <a:buSzPct val="55000"/>
        <a:buFont typeface="Wingdings 2" panose="05020102010507070707" pitchFamily="18" charset="2"/>
        <a:buChar char="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100000"/>
        </a:lnSpc>
        <a:spcBef>
          <a:spcPts val="375"/>
        </a:spcBef>
        <a:buClr>
          <a:srgbClr val="AE936C"/>
        </a:buClr>
        <a:buSzPct val="55000"/>
        <a:buFont typeface="Wingdings 2" panose="05020102010507070707" pitchFamily="18" charset="2"/>
        <a:buChar char="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Wingdings 2" panose="05020102010507070707" pitchFamily="18" charset="2"/>
        <a:buChar char="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2" panose="05020102010507070707" pitchFamily="18" charset="2"/>
        <a:buChar char="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3" panose="05040102010807070707" pitchFamily="18" charset="2"/>
        <a:buChar char="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50000"/>
        <a:buFont typeface="Wingdings 3" panose="05040102010807070707" pitchFamily="18" charset="2"/>
        <a:buChar char=""/>
        <a:defRPr sz="16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003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Calibri" panose="020F0502020204030204" pitchFamily="34" charset="0"/>
        <a:buChar char="+"/>
        <a:tabLst>
          <a:tab pos="10287000" algn="l"/>
        </a:tabLst>
        <a:defRPr sz="16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43200" marR="0" indent="-34290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AE936C"/>
        </a:buClr>
        <a:buSzPct val="80000"/>
        <a:buFont typeface="Calibri" panose="020F0502020204030204" pitchFamily="34" charset="0"/>
        <a:buChar char="–"/>
        <a:defRPr sz="16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courthouse+illustration&amp;source=images&amp;cd=&amp;cad=rja&amp;docid=5pnUpvH4iNZKEM&amp;tbnid=5xG4qqO2gsN_zM:&amp;ved=0CAUQjRw&amp;url=http://www.behance.net/gallery/Courthouse/6910313&amp;ei=vg5ZUeCsM43c9QSu_4GQDQ&amp;bvm=bv.44442042,d.dmg&amp;psig=AFQjCNECp3MjmDobEfawovVGX25f88BnMg&amp;ust=136487735808073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0488" y="3126415"/>
            <a:ext cx="6284778" cy="80550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inzel" panose="00000500000000000000" pitchFamily="2" charset="0"/>
                <a:cs typeface="Calibri" panose="020F0502020204030204" pitchFamily="34" charset="0"/>
              </a:rPr>
              <a:t>eCourts Initiatives                       </a:t>
            </a:r>
            <a:endParaRPr lang="en-US" sz="4000" dirty="0">
              <a:latin typeface="Cinzel" panose="00000500000000000000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0488" y="4088892"/>
            <a:ext cx="6858000" cy="105460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June 19, 2020</a:t>
            </a:r>
          </a:p>
          <a:p>
            <a:r>
              <a:rPr lang="en-US" sz="2000" dirty="0"/>
              <a:t>Brad Fowler, Chief Business Officer</a:t>
            </a:r>
          </a:p>
          <a:p>
            <a:r>
              <a:rPr lang="en-US" sz="1400"/>
              <a:t>brad.d.fowler</a:t>
            </a:r>
            <a:r>
              <a:rPr lang="en-US" sz="1400" dirty="0" err="1"/>
              <a:t>@</a:t>
            </a:r>
            <a:r>
              <a:rPr lang="en-US" sz="1400" err="1"/>
              <a:t>nccourts</a:t>
            </a:r>
            <a:r>
              <a:rPr lang="en-US" sz="1400"/>
              <a:t>.org</a:t>
            </a:r>
            <a:endParaRPr lang="en-US" sz="14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9134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11DE5E47-15B8-498E-B207-C41B8D836253}"/>
              </a:ext>
            </a:extLst>
          </p:cNvPr>
          <p:cNvSpPr/>
          <p:nvPr/>
        </p:nvSpPr>
        <p:spPr>
          <a:xfrm>
            <a:off x="273677" y="1710267"/>
            <a:ext cx="8718525" cy="1871133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2"/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5263"/>
            <a:ext cx="8566150" cy="536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Implementation Elements in Progress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54289-5EA0-4033-9BFC-94C68A8AD8EB}"/>
              </a:ext>
            </a:extLst>
          </p:cNvPr>
          <p:cNvSpPr txBox="1"/>
          <p:nvPr/>
        </p:nvSpPr>
        <p:spPr>
          <a:xfrm>
            <a:off x="7219624" y="2374414"/>
            <a:ext cx="1413877" cy="523220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Continuous improvement…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D4FF767-E7C6-4891-92FA-265F67976C6F}"/>
              </a:ext>
            </a:extLst>
          </p:cNvPr>
          <p:cNvSpPr/>
          <p:nvPr/>
        </p:nvSpPr>
        <p:spPr>
          <a:xfrm>
            <a:off x="273678" y="935153"/>
            <a:ext cx="6888394" cy="612206"/>
          </a:xfrm>
          <a:prstGeom prst="homePlate">
            <a:avLst/>
          </a:prstGeom>
          <a:solidFill>
            <a:srgbClr val="EEECE1"/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Governance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C749CBC3-16EF-44AE-B29B-E8905DF86504}"/>
              </a:ext>
            </a:extLst>
          </p:cNvPr>
          <p:cNvSpPr/>
          <p:nvPr/>
        </p:nvSpPr>
        <p:spPr>
          <a:xfrm>
            <a:off x="273677" y="3696765"/>
            <a:ext cx="6888395" cy="612206"/>
          </a:xfrm>
          <a:prstGeom prst="homePlate">
            <a:avLst/>
          </a:prstGeom>
          <a:solidFill>
            <a:schemeClr val="bg2"/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Project Management &amp; Organization Change Management</a:t>
            </a:r>
          </a:p>
        </p:txBody>
      </p:sp>
      <p:sp>
        <p:nvSpPr>
          <p:cNvPr id="14" name="Flowchart: Alternate Process 7">
            <a:extLst>
              <a:ext uri="{FF2B5EF4-FFF2-40B4-BE49-F238E27FC236}">
                <a16:creationId xmlns:a16="http://schemas.microsoft.com/office/drawing/2014/main" id="{EA8E9422-9578-40A9-A486-1F6B35239B6C}"/>
              </a:ext>
            </a:extLst>
          </p:cNvPr>
          <p:cNvSpPr/>
          <p:nvPr/>
        </p:nvSpPr>
        <p:spPr>
          <a:xfrm>
            <a:off x="1430172" y="2021847"/>
            <a:ext cx="1343161" cy="5806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Business Process</a:t>
            </a:r>
          </a:p>
        </p:txBody>
      </p:sp>
      <p:sp>
        <p:nvSpPr>
          <p:cNvPr id="16" name="Flowchart: Alternate Process 13">
            <a:extLst>
              <a:ext uri="{FF2B5EF4-FFF2-40B4-BE49-F238E27FC236}">
                <a16:creationId xmlns:a16="http://schemas.microsoft.com/office/drawing/2014/main" id="{7A92F9AD-B54F-4A33-850F-A6848DEA36B9}"/>
              </a:ext>
            </a:extLst>
          </p:cNvPr>
          <p:cNvSpPr/>
          <p:nvPr/>
        </p:nvSpPr>
        <p:spPr>
          <a:xfrm>
            <a:off x="2861558" y="2021847"/>
            <a:ext cx="1343161" cy="367423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Development</a:t>
            </a:r>
          </a:p>
        </p:txBody>
      </p:sp>
      <p:sp>
        <p:nvSpPr>
          <p:cNvPr id="17" name="Flowchart: Alternate Process 15">
            <a:extLst>
              <a:ext uri="{FF2B5EF4-FFF2-40B4-BE49-F238E27FC236}">
                <a16:creationId xmlns:a16="http://schemas.microsoft.com/office/drawing/2014/main" id="{F50A1040-F04F-4F7F-AA22-A4476B19E3E0}"/>
              </a:ext>
            </a:extLst>
          </p:cNvPr>
          <p:cNvSpPr/>
          <p:nvPr/>
        </p:nvSpPr>
        <p:spPr>
          <a:xfrm>
            <a:off x="2851723" y="2936247"/>
            <a:ext cx="1343161" cy="365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Conversion</a:t>
            </a:r>
          </a:p>
        </p:txBody>
      </p:sp>
      <p:sp>
        <p:nvSpPr>
          <p:cNvPr id="18" name="Flowchart: Alternate Process 16">
            <a:extLst>
              <a:ext uri="{FF2B5EF4-FFF2-40B4-BE49-F238E27FC236}">
                <a16:creationId xmlns:a16="http://schemas.microsoft.com/office/drawing/2014/main" id="{6B895A1F-F87D-47B6-BAF3-FF33F0E1A6CB}"/>
              </a:ext>
            </a:extLst>
          </p:cNvPr>
          <p:cNvSpPr/>
          <p:nvPr/>
        </p:nvSpPr>
        <p:spPr>
          <a:xfrm rot="16200000">
            <a:off x="3910148" y="2386986"/>
            <a:ext cx="1280160" cy="549882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Solution Validation</a:t>
            </a:r>
          </a:p>
        </p:txBody>
      </p:sp>
      <p:sp>
        <p:nvSpPr>
          <p:cNvPr id="19" name="Flowchart: Alternate Process 17">
            <a:extLst>
              <a:ext uri="{FF2B5EF4-FFF2-40B4-BE49-F238E27FC236}">
                <a16:creationId xmlns:a16="http://schemas.microsoft.com/office/drawing/2014/main" id="{7741FE57-A438-459D-A8DF-4A924087D663}"/>
              </a:ext>
            </a:extLst>
          </p:cNvPr>
          <p:cNvSpPr/>
          <p:nvPr/>
        </p:nvSpPr>
        <p:spPr>
          <a:xfrm>
            <a:off x="4898240" y="2021847"/>
            <a:ext cx="910754" cy="128016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Training</a:t>
            </a:r>
          </a:p>
        </p:txBody>
      </p:sp>
      <p:sp>
        <p:nvSpPr>
          <p:cNvPr id="22" name="Flowchart: Alternate Process 18">
            <a:extLst>
              <a:ext uri="{FF2B5EF4-FFF2-40B4-BE49-F238E27FC236}">
                <a16:creationId xmlns:a16="http://schemas.microsoft.com/office/drawing/2014/main" id="{8C85EF06-57DC-4474-99B2-7724C4B10670}"/>
              </a:ext>
            </a:extLst>
          </p:cNvPr>
          <p:cNvSpPr/>
          <p:nvPr/>
        </p:nvSpPr>
        <p:spPr>
          <a:xfrm>
            <a:off x="1430173" y="2717838"/>
            <a:ext cx="1343161" cy="5841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Configuration</a:t>
            </a:r>
          </a:p>
        </p:txBody>
      </p:sp>
      <p:sp>
        <p:nvSpPr>
          <p:cNvPr id="23" name="Flowchart: Alternate Process 21">
            <a:extLst>
              <a:ext uri="{FF2B5EF4-FFF2-40B4-BE49-F238E27FC236}">
                <a16:creationId xmlns:a16="http://schemas.microsoft.com/office/drawing/2014/main" id="{2A45FB1D-6B81-49F0-9511-A25B7E39560C}"/>
              </a:ext>
            </a:extLst>
          </p:cNvPr>
          <p:cNvSpPr/>
          <p:nvPr/>
        </p:nvSpPr>
        <p:spPr>
          <a:xfrm>
            <a:off x="2855925" y="2482638"/>
            <a:ext cx="1343161" cy="36576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Integration</a:t>
            </a:r>
          </a:p>
        </p:txBody>
      </p:sp>
      <p:sp>
        <p:nvSpPr>
          <p:cNvPr id="24" name="Flowchart: Alternate Process 22">
            <a:extLst>
              <a:ext uri="{FF2B5EF4-FFF2-40B4-BE49-F238E27FC236}">
                <a16:creationId xmlns:a16="http://schemas.microsoft.com/office/drawing/2014/main" id="{4F393ABB-C830-4EF4-9BE0-00E535AFDA7E}"/>
              </a:ext>
            </a:extLst>
          </p:cNvPr>
          <p:cNvSpPr/>
          <p:nvPr/>
        </p:nvSpPr>
        <p:spPr>
          <a:xfrm>
            <a:off x="5882065" y="2021847"/>
            <a:ext cx="807469" cy="128016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Go Live</a:t>
            </a:r>
          </a:p>
        </p:txBody>
      </p:sp>
      <p:sp>
        <p:nvSpPr>
          <p:cNvPr id="4" name="Flowchart: Alternate Process 5">
            <a:extLst>
              <a:ext uri="{FF2B5EF4-FFF2-40B4-BE49-F238E27FC236}">
                <a16:creationId xmlns:a16="http://schemas.microsoft.com/office/drawing/2014/main" id="{5FE88CFB-3DC7-43FF-A5E6-ADD6A9CA6575}"/>
              </a:ext>
            </a:extLst>
          </p:cNvPr>
          <p:cNvSpPr/>
          <p:nvPr/>
        </p:nvSpPr>
        <p:spPr>
          <a:xfrm rot="16200000">
            <a:off x="435369" y="2387607"/>
            <a:ext cx="1280160" cy="54864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Project Initiation</a:t>
            </a:r>
          </a:p>
        </p:txBody>
      </p:sp>
    </p:spTree>
    <p:extLst>
      <p:ext uri="{BB962C8B-B14F-4D97-AF65-F5344CB8AC3E}">
        <p14:creationId xmlns:p14="http://schemas.microsoft.com/office/powerpoint/2010/main" val="35433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8995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Soliciting a Vendor Solution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Center for State Courts (NCSC) project team engaged, met with stakeholders, developed business requirements, assisted in drafting a </a:t>
            </a:r>
            <a:r>
              <a:rPr lang="en-US" i="1" dirty="0"/>
              <a:t>Request for Proposals</a:t>
            </a:r>
            <a:r>
              <a:rPr lang="en-US" dirty="0"/>
              <a:t> (RFP)</a:t>
            </a:r>
          </a:p>
          <a:p>
            <a:pPr lvl="1"/>
            <a:r>
              <a:rPr lang="en-US" dirty="0"/>
              <a:t>Worked successfully with other jurisdictions to select and implement integrated case management systems (ICMS)</a:t>
            </a:r>
          </a:p>
          <a:p>
            <a:pPr lvl="1"/>
            <a:r>
              <a:rPr lang="en-US" dirty="0"/>
              <a:t>Brought a unique perspective and understanding of national best practices </a:t>
            </a:r>
          </a:p>
          <a:p>
            <a:r>
              <a:rPr lang="en-US" dirty="0"/>
              <a:t>March – May 2018</a:t>
            </a:r>
          </a:p>
          <a:p>
            <a:pPr lvl="1"/>
            <a:r>
              <a:rPr lang="en-US" dirty="0"/>
              <a:t>Conducted 40+ meetings with internal and external stakeholders to gather business requirements for system to be incorporated into the RFP</a:t>
            </a:r>
          </a:p>
          <a:p>
            <a:pPr lvl="1"/>
            <a:r>
              <a:rPr lang="en-US" dirty="0"/>
              <a:t>8 locations across the state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4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Gathering the Business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Multiple regional sessions with:</a:t>
            </a:r>
          </a:p>
          <a:p>
            <a:pPr lvl="1"/>
            <a:r>
              <a:rPr lang="en-US" dirty="0"/>
              <a:t>Clerks of Superior Court</a:t>
            </a:r>
          </a:p>
          <a:p>
            <a:pPr lvl="1"/>
            <a:r>
              <a:rPr lang="en-US" dirty="0"/>
              <a:t>Judicial Staff/Court Managers</a:t>
            </a:r>
          </a:p>
          <a:p>
            <a:pPr lvl="1"/>
            <a:r>
              <a:rPr lang="en-US" dirty="0"/>
              <a:t>District Court Judges</a:t>
            </a:r>
          </a:p>
          <a:p>
            <a:pPr lvl="1"/>
            <a:r>
              <a:rPr lang="en-US" dirty="0"/>
              <a:t>Superior Court Judges</a:t>
            </a:r>
          </a:p>
          <a:p>
            <a:pPr lvl="1"/>
            <a:r>
              <a:rPr lang="en-US" dirty="0"/>
              <a:t>Magistrates</a:t>
            </a:r>
          </a:p>
          <a:p>
            <a:pPr lvl="1"/>
            <a:r>
              <a:rPr lang="en-US" dirty="0"/>
              <a:t>District Attorneys – Elected and staff</a:t>
            </a:r>
          </a:p>
          <a:p>
            <a:pPr lvl="1"/>
            <a:r>
              <a:rPr lang="en-US" dirty="0"/>
              <a:t>Indigent Defense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Sessions also held with:</a:t>
            </a:r>
          </a:p>
          <a:p>
            <a:pPr lvl="1"/>
            <a:r>
              <a:rPr lang="en-US" dirty="0"/>
              <a:t>Dispute Resolution Commission</a:t>
            </a:r>
          </a:p>
          <a:p>
            <a:pPr lvl="1"/>
            <a:r>
              <a:rPr lang="en-US" dirty="0"/>
              <a:t>Sheriffs / Chiefs of Police</a:t>
            </a:r>
          </a:p>
          <a:p>
            <a:pPr lvl="1"/>
            <a:r>
              <a:rPr lang="en-US" dirty="0"/>
              <a:t>Department of Public Safety</a:t>
            </a:r>
          </a:p>
          <a:p>
            <a:pPr lvl="1"/>
            <a:r>
              <a:rPr lang="en-US" dirty="0"/>
              <a:t>Department of Motor Vehicles</a:t>
            </a:r>
          </a:p>
          <a:p>
            <a:pPr lvl="1"/>
            <a:r>
              <a:rPr lang="en-US" dirty="0"/>
              <a:t>Indigent Defense Services</a:t>
            </a:r>
          </a:p>
          <a:p>
            <a:pPr lvl="1"/>
            <a:r>
              <a:rPr lang="en-US" dirty="0"/>
              <a:t>Custody Mediation</a:t>
            </a:r>
          </a:p>
          <a:p>
            <a:pPr lvl="1"/>
            <a:r>
              <a:rPr lang="en-US" dirty="0"/>
              <a:t>Guardian ad Litem</a:t>
            </a:r>
          </a:p>
          <a:p>
            <a:pPr lvl="1"/>
            <a:r>
              <a:rPr lang="en-US" dirty="0"/>
              <a:t>Language Access Services</a:t>
            </a:r>
          </a:p>
          <a:p>
            <a:pPr lvl="1"/>
            <a:r>
              <a:rPr lang="en-US" dirty="0"/>
              <a:t>Private Attorneys</a:t>
            </a:r>
          </a:p>
          <a:p>
            <a:pPr lvl="1"/>
            <a:r>
              <a:rPr lang="en-US" dirty="0"/>
              <a:t>Select NCAOC Staff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0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Procurement Process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August 2018 – RFP posted, vendor questions due to AOC</a:t>
            </a:r>
          </a:p>
          <a:p>
            <a:r>
              <a:rPr lang="en-US" dirty="0"/>
              <a:t>September 2018 – AOC response to vendor questions posted</a:t>
            </a:r>
          </a:p>
          <a:p>
            <a:r>
              <a:rPr lang="en-US" dirty="0"/>
              <a:t>October 2018 – Proposals due</a:t>
            </a:r>
          </a:p>
          <a:p>
            <a:r>
              <a:rPr lang="en-US" dirty="0"/>
              <a:t>October – November 2018 – Vendor Selection Committee evaluations</a:t>
            </a:r>
            <a:endParaRPr lang="en-US" sz="1050" dirty="0"/>
          </a:p>
          <a:p>
            <a:pPr lvl="1"/>
            <a:r>
              <a:rPr lang="en-US" sz="1050" dirty="0"/>
              <a:t>Superior Court Judge, District Court Judge, District Attorney, Public Defender, Trial Court Administrator, District Court Trial Court Coordinator, two Clerks of Superior Court, four NCAOC staff.</a:t>
            </a:r>
          </a:p>
          <a:p>
            <a:r>
              <a:rPr lang="en-US" dirty="0"/>
              <a:t>December 2018 – finalist vendor demonstrations and Committee recommendation(s) to NCAOC Director</a:t>
            </a:r>
          </a:p>
          <a:p>
            <a:r>
              <a:rPr lang="en-US" dirty="0"/>
              <a:t>June 7, 2019 – NCAOC Interim Director McKinley Wooten signed contract with Tyler Technologies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9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Highlights of Contract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Include case management and efiling for all case types</a:t>
            </a:r>
          </a:p>
          <a:p>
            <a:r>
              <a:rPr lang="en-US" dirty="0"/>
              <a:t>Software hosting in the cloud; NCAOC mainframe will be retired</a:t>
            </a:r>
          </a:p>
          <a:p>
            <a:r>
              <a:rPr lang="en-US" dirty="0"/>
              <a:t>Configuration and statewide rollout will take approximately five years</a:t>
            </a:r>
          </a:p>
          <a:p>
            <a:r>
              <a:rPr lang="en-US" dirty="0"/>
              <a:t>Configuration of system to meet North Carolina’s specific needs will take approximately 21 months</a:t>
            </a:r>
          </a:p>
          <a:p>
            <a:r>
              <a:rPr lang="en-US" dirty="0"/>
              <a:t>Pilot counties will go-live in approximately 21-24 months</a:t>
            </a:r>
          </a:p>
          <a:p>
            <a:r>
              <a:rPr lang="en-US" dirty="0"/>
              <a:t>There will be a total of twelve tracks/phases for statewide rollout</a:t>
            </a:r>
          </a:p>
          <a:p>
            <a:pPr lvl="1"/>
            <a:r>
              <a:rPr lang="en-US" dirty="0"/>
              <a:t>“Big bang” rollouts of all case types at the same time</a:t>
            </a:r>
          </a:p>
          <a:p>
            <a:r>
              <a:rPr lang="en-US" dirty="0"/>
              <a:t>The term of the contract is for ten years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7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 and Early Adopter Counties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94" y="969746"/>
            <a:ext cx="8108156" cy="331094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F4BF19-8FD0-4C9E-8D5F-4471358B47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849520"/>
              </p:ext>
            </p:extLst>
          </p:nvPr>
        </p:nvGraphicFramePr>
        <p:xfrm>
          <a:off x="3186953" y="783094"/>
          <a:ext cx="5600700" cy="2537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0160648-2E4D-46BB-A5BA-4626FA771DB4}"/>
              </a:ext>
            </a:extLst>
          </p:cNvPr>
          <p:cNvSpPr/>
          <p:nvPr/>
        </p:nvSpPr>
        <p:spPr>
          <a:xfrm>
            <a:off x="-699598" y="1510907"/>
            <a:ext cx="49666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Track 1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Pilot Counties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8E83207-BAC5-4B76-8453-B1A4F7F85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172195"/>
              </p:ext>
            </p:extLst>
          </p:nvPr>
        </p:nvGraphicFramePr>
        <p:xfrm>
          <a:off x="2029450" y="2764880"/>
          <a:ext cx="4863643" cy="1755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1BF58C9-6FB5-4536-93CE-619F9CB10D46}"/>
              </a:ext>
            </a:extLst>
          </p:cNvPr>
          <p:cNvSpPr/>
          <p:nvPr/>
        </p:nvSpPr>
        <p:spPr>
          <a:xfrm>
            <a:off x="-384523" y="2950235"/>
            <a:ext cx="436319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Track 2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Early Adopter 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County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16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1A0F55-6979-4EAA-A351-6FD1DC72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Pilot </a:t>
            </a:r>
            <a:r>
              <a:rPr lang="en-US" b="0" dirty="0"/>
              <a:t>and Early Adopter Counties</a:t>
            </a:r>
            <a:endParaRPr lang="en-US" dirty="0">
              <a:solidFill>
                <a:schemeClr val="accent5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492DBB-C941-47F2-8C9B-95F9C8005E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030155"/>
              </p:ext>
            </p:extLst>
          </p:nvPr>
        </p:nvGraphicFramePr>
        <p:xfrm>
          <a:off x="1047342" y="617966"/>
          <a:ext cx="7442510" cy="227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94C07B-358B-4D97-8C68-5BE9732ED203}"/>
              </a:ext>
            </a:extLst>
          </p:cNvPr>
          <p:cNvGraphicFramePr/>
          <p:nvPr>
            <p:extLst/>
          </p:nvPr>
        </p:nvGraphicFramePr>
        <p:xfrm>
          <a:off x="1835215" y="3116573"/>
          <a:ext cx="4863643" cy="1755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9D54843-C28A-4A60-A94E-BFB704279FDA}"/>
              </a:ext>
            </a:extLst>
          </p:cNvPr>
          <p:cNvSpPr/>
          <p:nvPr/>
        </p:nvSpPr>
        <p:spPr>
          <a:xfrm>
            <a:off x="-699598" y="1510907"/>
            <a:ext cx="49666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4C7F9B-142A-4505-941D-4726F6757937}"/>
              </a:ext>
            </a:extLst>
          </p:cNvPr>
          <p:cNvSpPr txBox="1"/>
          <p:nvPr/>
        </p:nvSpPr>
        <p:spPr bwMode="auto">
          <a:xfrm>
            <a:off x="361950" y="1019070"/>
            <a:ext cx="292198" cy="160043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T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R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A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C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K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0C30D-4FC4-42A3-A20D-DD024CC316B8}"/>
              </a:ext>
            </a:extLst>
          </p:cNvPr>
          <p:cNvSpPr txBox="1"/>
          <p:nvPr/>
        </p:nvSpPr>
        <p:spPr bwMode="auto">
          <a:xfrm>
            <a:off x="334721" y="2821411"/>
            <a:ext cx="319428" cy="160043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T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R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A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C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K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63C44-4F3C-49DA-9CAD-1C19D7D445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990" y="2956851"/>
            <a:ext cx="3766091" cy="15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Managing</a:t>
            </a:r>
            <a:r>
              <a:rPr lang="en-US" dirty="0"/>
              <a:t> </a:t>
            </a:r>
            <a:r>
              <a:rPr lang="en-US" b="0" dirty="0"/>
              <a:t>the Challenge of Change</a:t>
            </a:r>
          </a:p>
        </p:txBody>
      </p:sp>
      <p:pic>
        <p:nvPicPr>
          <p:cNvPr id="1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5565" y="1407042"/>
            <a:ext cx="1552062" cy="15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407194" y="891510"/>
            <a:ext cx="8552665" cy="53091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Typical Challenge: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Users tend to be more comfortable attempting to make the software fit the existing processes versus exploring different ways of conducting business with the new application </a:t>
            </a:r>
          </a:p>
        </p:txBody>
      </p:sp>
      <p:sp>
        <p:nvSpPr>
          <p:cNvPr id="19" name="Down Arrow 8"/>
          <p:cNvSpPr/>
          <p:nvPr/>
        </p:nvSpPr>
        <p:spPr bwMode="auto">
          <a:xfrm rot="10624167">
            <a:off x="4508806" y="3259737"/>
            <a:ext cx="484632" cy="403873"/>
          </a:xfrm>
          <a:prstGeom prst="downArrow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Rounded Rectangle 6"/>
          <p:cNvSpPr/>
          <p:nvPr/>
        </p:nvSpPr>
        <p:spPr bwMode="auto">
          <a:xfrm>
            <a:off x="313094" y="1641923"/>
            <a:ext cx="1799376" cy="1235997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>
                <a:lumMod val="65000"/>
              </a:schemeClr>
            </a:solidFill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No modifications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Adjust business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processes to product</a:t>
            </a:r>
          </a:p>
        </p:txBody>
      </p:sp>
      <p:sp>
        <p:nvSpPr>
          <p:cNvPr id="21" name="Rounded Rectangle 10"/>
          <p:cNvSpPr/>
          <p:nvPr/>
        </p:nvSpPr>
        <p:spPr bwMode="auto">
          <a:xfrm>
            <a:off x="313094" y="2982021"/>
            <a:ext cx="1799376" cy="1235997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>
                <a:lumMod val="65000"/>
              </a:schemeClr>
            </a:solidFill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High impact to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change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Low cost to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implementation</a:t>
            </a:r>
          </a:p>
        </p:txBody>
      </p:sp>
      <p:sp>
        <p:nvSpPr>
          <p:cNvPr id="22" name="Rounded Rectangle 11"/>
          <p:cNvSpPr/>
          <p:nvPr/>
        </p:nvSpPr>
        <p:spPr bwMode="auto">
          <a:xfrm>
            <a:off x="7040458" y="1641923"/>
            <a:ext cx="1787137" cy="1235997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>
                <a:lumMod val="65000"/>
              </a:schemeClr>
            </a:solidFill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Highly modified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solution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Adjust product to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existing business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processes</a:t>
            </a:r>
          </a:p>
        </p:txBody>
      </p:sp>
      <p:sp>
        <p:nvSpPr>
          <p:cNvPr id="23" name="Rounded Rectangle 13"/>
          <p:cNvSpPr/>
          <p:nvPr/>
        </p:nvSpPr>
        <p:spPr bwMode="auto">
          <a:xfrm>
            <a:off x="7040458" y="2982021"/>
            <a:ext cx="1787137" cy="1235997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>
                <a:lumMod val="65000"/>
              </a:schemeClr>
            </a:solidFill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Low impact to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change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High cost to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implementation</a:t>
            </a:r>
          </a:p>
        </p:txBody>
      </p:sp>
      <p:sp>
        <p:nvSpPr>
          <p:cNvPr id="24" name="Left-Right Arrow 17"/>
          <p:cNvSpPr/>
          <p:nvPr/>
        </p:nvSpPr>
        <p:spPr bwMode="auto">
          <a:xfrm>
            <a:off x="2220688" y="2588731"/>
            <a:ext cx="4741817" cy="774011"/>
          </a:xfrm>
          <a:prstGeom prst="left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8000000" scaled="0"/>
            <a:tileRect/>
          </a:gradFill>
          <a:ln>
            <a:noFill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3240977" y="2818259"/>
            <a:ext cx="2701239" cy="32624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Change continuum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4051919" y="3770278"/>
            <a:ext cx="2773428" cy="794064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Governance Structure</a:t>
            </a:r>
          </a:p>
          <a:p>
            <a:pPr>
              <a:lnSpc>
                <a:spcPct val="95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Continual Improvement Mindset</a:t>
            </a:r>
          </a:p>
          <a:p>
            <a:pPr>
              <a:lnSpc>
                <a:spcPct val="95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Key Business Drivers</a:t>
            </a:r>
          </a:p>
          <a:p>
            <a:pPr>
              <a:lnSpc>
                <a:spcPct val="95000"/>
              </a:lnSpc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cs typeface="Tahoma" pitchFamily="34" charset="0"/>
              </a:rPr>
              <a:t>Guiding Principles </a:t>
            </a:r>
          </a:p>
        </p:txBody>
      </p:sp>
      <p:sp>
        <p:nvSpPr>
          <p:cNvPr id="29" name="Arrow: Bent-Up 28"/>
          <p:cNvSpPr/>
          <p:nvPr/>
        </p:nvSpPr>
        <p:spPr>
          <a:xfrm rot="5400000">
            <a:off x="3179765" y="3464494"/>
            <a:ext cx="1152491" cy="575045"/>
          </a:xfrm>
          <a:prstGeom prst="bentUpArrow">
            <a:avLst>
              <a:gd name="adj1" fmla="val 25000"/>
              <a:gd name="adj2" fmla="val 28889"/>
              <a:gd name="adj3" fmla="val 25000"/>
            </a:avLst>
          </a:prstGeom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91440" indent="-9144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eCourts Advisory Committee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Committee will be responsible for advising on configuration conflicts among working groups, recruiting subject matter experts for working groups, and for helping keep their constituent groups informed.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21C38-F8C1-4C1E-B14D-0CCFF126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81768"/>
            <a:ext cx="7986452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8757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>
        <a:ln w="6350"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yler Tech Presentation Template - BASIC v2019.pptx" id="{3BEC8B5A-3BE7-1E43-845E-01EA2B639D7C}" vid="{82EEA2B8-D524-4D44-A22D-0FDA516DD9C4}"/>
    </a:ext>
  </a:extLst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none" w="sm" len="sm"/>
          <a:tailEnd type="none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yler Tech Presentation Template - BASIC v2019.pptx" id="{3BEC8B5A-3BE7-1E43-845E-01EA2B639D7C}" vid="{860574F9-643B-9041-90EB-C81CBA64B908}"/>
    </a:ext>
  </a:extLst>
</a:theme>
</file>

<file path=ppt/theme/theme3.xml><?xml version="1.0" encoding="utf-8"?>
<a:theme xmlns:a="http://schemas.openxmlformats.org/drawingml/2006/main" name="Content IM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yler Tech Presentation Template - BASIC v2019.pptx" id="{3BEC8B5A-3BE7-1E43-845E-01EA2B639D7C}" vid="{737F69DF-7B2A-3548-B43C-F76FF53EAAB5}"/>
    </a:ext>
  </a:extLst>
</a:theme>
</file>

<file path=ppt/theme/theme4.xml><?xml version="1.0" encoding="utf-8"?>
<a:theme xmlns:a="http://schemas.openxmlformats.org/drawingml/2006/main" name="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dicial Branch Template.pptx" id="{5A38CACD-B747-43FF-A4DF-345016574F6F}" vid="{975FE598-14E7-4A01-BF35-D0FDB7ACDB34}"/>
    </a:ext>
  </a:extLst>
</a:theme>
</file>

<file path=ppt/theme/theme5.xml><?xml version="1.0" encoding="utf-8"?>
<a:theme xmlns:a="http://schemas.openxmlformats.org/drawingml/2006/main" name="Judicial Blue">
  <a:themeElements>
    <a:clrScheme name="Judicial Branch brand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F87"/>
      </a:accent1>
      <a:accent2>
        <a:srgbClr val="AE936C"/>
      </a:accent2>
      <a:accent3>
        <a:srgbClr val="9FC3E3"/>
      </a:accent3>
      <a:accent4>
        <a:srgbClr val="9D2223"/>
      </a:accent4>
      <a:accent5>
        <a:srgbClr val="EADBC7"/>
      </a:accent5>
      <a:accent6>
        <a:srgbClr val="665647"/>
      </a:accent6>
      <a:hlink>
        <a:srgbClr val="1893D2"/>
      </a:hlink>
      <a:folHlink>
        <a:srgbClr val="1893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dicial Branch Template.pptx" id="{5A38CACD-B747-43FF-A4DF-345016574F6F}" vid="{503E5726-31A2-4DC8-8D58-8C5F47F3A6A2}"/>
    </a:ext>
  </a:extLst>
</a:theme>
</file>

<file path=ppt/theme/theme6.xml><?xml version="1.0" encoding="utf-8"?>
<a:theme xmlns:a="http://schemas.openxmlformats.org/drawingml/2006/main" name="1_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dicial Branch Template.potx" id="{4F7507D8-30C3-4DF8-B205-A8CC91B687D5}" vid="{22C1D18A-13BC-4769-AFB6-D014531BEAB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D7597FF3B944897DB0210B79D0E4D" ma:contentTypeVersion="6" ma:contentTypeDescription="Create a new document." ma:contentTypeScope="" ma:versionID="b09938ed9c10c84a60fd95be75c248d3">
  <xsd:schema xmlns:xsd="http://www.w3.org/2001/XMLSchema" xmlns:xs="http://www.w3.org/2001/XMLSchema" xmlns:p="http://schemas.microsoft.com/office/2006/metadata/properties" xmlns:ns2="996d50fa-3d0a-430a-857e-d63aaa2d4993" targetNamespace="http://schemas.microsoft.com/office/2006/metadata/properties" ma:root="true" ma:fieldsID="abaf23d36e3f893171724f5aca5b771c" ns2:_="">
    <xsd:import namespace="996d50fa-3d0a-430a-857e-d63aaa2d49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d50fa-3d0a-430a-857e-d63aaa2d49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35BDD1-A6DD-463F-96E1-1D64E8A544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735A1A-98F5-44B9-9A7F-D3A37BCA6C65}">
  <ds:schemaRefs>
    <ds:schemaRef ds:uri="http://purl.org/dc/elements/1.1/"/>
    <ds:schemaRef ds:uri="http://schemas.microsoft.com/office/2006/metadata/properties"/>
    <ds:schemaRef ds:uri="996d50fa-3d0a-430a-857e-d63aaa2d4993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DD5ADC-CD18-4891-9977-8180C877F0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6d50fa-3d0a-430a-857e-d63aaa2d49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</Template>
  <TotalTime>1731</TotalTime>
  <Words>589</Words>
  <Application>Microsoft Office PowerPoint</Application>
  <PresentationFormat>On-screen Show (16:9)</PresentationFormat>
  <Paragraphs>130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Cinzel</vt:lpstr>
      <vt:lpstr>Tahoma</vt:lpstr>
      <vt:lpstr>Tahoma Normal</vt:lpstr>
      <vt:lpstr>Wingdings 2</vt:lpstr>
      <vt:lpstr>Wingdings 3</vt:lpstr>
      <vt:lpstr>Title</vt:lpstr>
      <vt:lpstr>Content</vt:lpstr>
      <vt:lpstr>Content IMAGES</vt:lpstr>
      <vt:lpstr>Judicial</vt:lpstr>
      <vt:lpstr>Judicial Blue</vt:lpstr>
      <vt:lpstr>1_Judicial</vt:lpstr>
      <vt:lpstr>eCourts Initiatives                       </vt:lpstr>
      <vt:lpstr>Soliciting a Vendor Solution</vt:lpstr>
      <vt:lpstr>Gathering the Business Requirements</vt:lpstr>
      <vt:lpstr>Procurement Process Timeline</vt:lpstr>
      <vt:lpstr>Highlights of Contract</vt:lpstr>
      <vt:lpstr>Pilot and Early Adopter Counties    </vt:lpstr>
      <vt:lpstr>Pilot and Early Adopter Counties</vt:lpstr>
      <vt:lpstr>Managing the Challenge of Change</vt:lpstr>
      <vt:lpstr>Governance</vt:lpstr>
      <vt:lpstr>Implementation Elements in Progress</vt:lpstr>
      <vt:lpstr>Thank You</vt:lpstr>
    </vt:vector>
  </TitlesOfParts>
  <Manager/>
  <Company/>
  <LinksUpToDate>false</LinksUpToDate>
  <SharedDoc>false</SharedDoc>
  <HyperlinkBase>tylertech.com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Wissing, Jody</dc:creator>
  <cp:keywords>Tyler, Tech, presentation, public, sector, software, connected communities, thriving, communities, safe, efficient, transforming, local, government</cp:keywords>
  <dc:description>Transforming government to create safer, smarter, and more vibrant communities</dc:description>
  <cp:lastModifiedBy>Fowler, Brad D.</cp:lastModifiedBy>
  <cp:revision>21</cp:revision>
  <cp:lastPrinted>2019-06-18T22:42:27Z</cp:lastPrinted>
  <dcterms:created xsi:type="dcterms:W3CDTF">2019-06-12T14:42:19Z</dcterms:created>
  <dcterms:modified xsi:type="dcterms:W3CDTF">2020-06-18T18:59:25Z</dcterms:modified>
  <cp:category>Technology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0x010100C40D7597FF3B944897DB0210B79D0E4D</vt:lpwstr>
  </property>
</Properties>
</file>