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notesMasterIdLst>
    <p:notesMasterId r:id="rId5"/>
  </p:notesMasterIdLst>
  <p:handoutMasterIdLst>
    <p:handoutMasterId r:id="rId6"/>
  </p:handoutMasterIdLst>
  <p:sldIdLst>
    <p:sldId id="316" r:id="rId2"/>
    <p:sldId id="303" r:id="rId3"/>
    <p:sldId id="302" r:id="rId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98" autoAdjust="0"/>
    <p:restoredTop sz="94660"/>
  </p:normalViewPr>
  <p:slideViewPr>
    <p:cSldViewPr>
      <p:cViewPr varScale="1">
        <p:scale>
          <a:sx n="107" d="100"/>
          <a:sy n="107" d="100"/>
        </p:scale>
        <p:origin x="-11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23D73B-0DD4-4D09-9E8D-08E5E32B8D1D}" type="datetimeFigureOut">
              <a:rPr lang="en-US" smtClean="0"/>
              <a:pPr/>
              <a:t>7/17/2011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8F96423-0164-44AD-A997-C105AB8BBF1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C5ED634F-B664-44BC-B75E-0E672A3C6ED8}" type="datetimeFigureOut">
              <a:rPr lang="en-US"/>
              <a:pPr>
                <a:defRPr/>
              </a:pPr>
              <a:t>7/17/2011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62040BE0-CCDC-4560-B3A2-E8C36B06225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2040BE0-CCDC-4560-B3A2-E8C36B06225C}" type="slidenum">
              <a:rPr lang="en-US" smtClean="0"/>
              <a:pPr>
                <a:defRPr/>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958DE031-452E-452E-B872-EC7A204C43F8}" type="datetime1">
              <a:rPr lang="en-US" smtClean="0"/>
              <a:pPr>
                <a:defRPr/>
              </a:pPr>
              <a:t>7/17/2011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8F84D1C-F913-4EE8-822B-043698B8E2E0}"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3E7F016E-A908-4643-883E-D8D14C603803}" type="datetime1">
              <a:rPr lang="en-US" smtClean="0"/>
              <a:pPr>
                <a:defRPr/>
              </a:pPr>
              <a:t>7/17/2011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DD88A4F-524F-4662-A232-A973204D6082}"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6AAE9A44-72F9-470D-AF84-4EACB4AE74A3}" type="datetime1">
              <a:rPr lang="en-US" smtClean="0"/>
              <a:pPr>
                <a:defRPr/>
              </a:pPr>
              <a:t>7/17/2011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57C750E-0CA7-4219-9B91-29F50BFF59DC}"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628D7302-759E-4DF9-A68F-482E170F2513}" type="datetime1">
              <a:rPr lang="en-US" smtClean="0"/>
              <a:pPr>
                <a:defRPr/>
              </a:pPr>
              <a:t>7/17/2011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4A87C19-7B59-43D2-A569-1DF1FBA25129}"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918AFAB4-1371-4069-81EF-4B5863F4DF4A}" type="datetime1">
              <a:rPr lang="en-US" smtClean="0"/>
              <a:pPr>
                <a:defRPr/>
              </a:pPr>
              <a:t>7/17/2011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87BFBF0-DEB9-4D96-873F-3A860F7ADD7B}"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D113873F-8C54-4E87-8ED3-71C54E4E015C}" type="datetime1">
              <a:rPr lang="en-US" smtClean="0"/>
              <a:pPr>
                <a:defRPr/>
              </a:pPr>
              <a:t>7/17/2011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5E3A5ED-3507-4DD4-AA4F-0105501DA176}"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DD040F2E-8700-45CD-8404-3638157B68DE}" type="datetime1">
              <a:rPr lang="en-US" smtClean="0"/>
              <a:pPr>
                <a:defRPr/>
              </a:pPr>
              <a:t>7/17/2011</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4BC258AE-0FDD-4C2E-8E6E-3335F6DC7202}"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28AE7EB7-6B67-4CB9-B737-C492FFEE3741}" type="datetime1">
              <a:rPr lang="en-US" smtClean="0"/>
              <a:pPr>
                <a:defRPr/>
              </a:pPr>
              <a:t>7/17/2011</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5ECA811D-4999-48C7-8D5A-9E4641B178A4}"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4FA7121D-5FA8-41EF-9E94-493FEAD4B7D6}" type="datetime1">
              <a:rPr lang="en-US" smtClean="0"/>
              <a:pPr>
                <a:defRPr/>
              </a:pPr>
              <a:t>7/17/2011</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81B59F33-DDF3-4F00-9427-64F182622249}"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7519019C-764F-467E-9B0F-64D418174BAC}" type="datetime1">
              <a:rPr lang="en-US" smtClean="0"/>
              <a:pPr>
                <a:defRPr/>
              </a:pPr>
              <a:t>7/17/2011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F582895-D120-4645-9E0E-5A39105F65F1}"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C5403ABB-7D72-4C8A-9817-A7C53C98A9A7}" type="datetime1">
              <a:rPr lang="en-US" smtClean="0"/>
              <a:pPr>
                <a:defRPr/>
              </a:pPr>
              <a:t>7/17/2011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A10256B-C26E-4F9C-AA0D-6EB2F42E6BB0}"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FF692A3-75DB-4C48-AF4A-FF6B879D8CF3}" type="datetime1">
              <a:rPr lang="en-US" smtClean="0"/>
              <a:pPr>
                <a:defRPr/>
              </a:pPr>
              <a:t>7/17/2011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63E086E-7559-470F-8CB6-FD98563D4F16}"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04A87C19-7B59-43D2-A569-1DF1FBA25129}" type="slidenum">
              <a:rPr lang="en-US" smtClean="0"/>
              <a:pPr>
                <a:defRPr/>
              </a:pPr>
              <a:t>1</a:t>
            </a:fld>
            <a:endParaRPr lang="en-US" dirty="0"/>
          </a:p>
        </p:txBody>
      </p:sp>
      <p:sp>
        <p:nvSpPr>
          <p:cNvPr id="3" name="Content Placeholder 2"/>
          <p:cNvSpPr>
            <a:spLocks noGrp="1"/>
          </p:cNvSpPr>
          <p:nvPr>
            <p:ph idx="4294967295"/>
          </p:nvPr>
        </p:nvSpPr>
        <p:spPr>
          <a:xfrm>
            <a:off x="0" y="533400"/>
            <a:ext cx="9144000" cy="6324600"/>
          </a:xfrm>
        </p:spPr>
        <p:txBody>
          <a:bodyPr>
            <a:normAutofit lnSpcReduction="10000"/>
          </a:bodyPr>
          <a:lstStyle/>
          <a:p>
            <a:pPr algn="ctr">
              <a:spcAft>
                <a:spcPts val="300"/>
              </a:spcAft>
              <a:buNone/>
            </a:pPr>
            <a:r>
              <a:rPr lang="en-US" sz="2600" b="1" dirty="0" smtClean="0">
                <a:latin typeface="+mj-lt"/>
              </a:rPr>
              <a:t>H 845	</a:t>
            </a:r>
            <a:r>
              <a:rPr lang="en-US" sz="2600" b="1" dirty="0" smtClean="0">
                <a:latin typeface="+mj-lt"/>
              </a:rPr>
              <a:t>	Annexation </a:t>
            </a:r>
            <a:r>
              <a:rPr lang="en-US" sz="2600" b="1" dirty="0" smtClean="0">
                <a:latin typeface="+mj-lt"/>
              </a:rPr>
              <a:t>Reform Act of 2011 </a:t>
            </a:r>
            <a:r>
              <a:rPr lang="en-US" sz="2600" b="1" dirty="0" smtClean="0">
                <a:latin typeface="+mj-lt"/>
              </a:rPr>
              <a:t>	        SL </a:t>
            </a:r>
            <a:r>
              <a:rPr lang="en-US" sz="2600" b="1" dirty="0" smtClean="0">
                <a:latin typeface="+mj-lt"/>
              </a:rPr>
              <a:t>2011-396</a:t>
            </a:r>
            <a:endParaRPr lang="en-US" sz="2600" b="1" dirty="0"/>
          </a:p>
          <a:p>
            <a:pPr lvl="1">
              <a:lnSpc>
                <a:spcPct val="110000"/>
              </a:lnSpc>
              <a:spcBef>
                <a:spcPts val="200"/>
              </a:spcBef>
              <a:buNone/>
            </a:pPr>
            <a:r>
              <a:rPr lang="en-US" sz="1600" u="sng" dirty="0" smtClean="0"/>
              <a:t>What it doesn’t do</a:t>
            </a:r>
          </a:p>
          <a:p>
            <a:pPr lvl="1">
              <a:lnSpc>
                <a:spcPct val="110000"/>
              </a:lnSpc>
              <a:spcBef>
                <a:spcPts val="200"/>
              </a:spcBef>
              <a:buNone/>
            </a:pPr>
            <a:endParaRPr lang="en-US" sz="1600" dirty="0" smtClean="0"/>
          </a:p>
          <a:p>
            <a:pPr lvl="1">
              <a:lnSpc>
                <a:spcPct val="110000"/>
              </a:lnSpc>
              <a:spcBef>
                <a:spcPts val="200"/>
              </a:spcBef>
            </a:pPr>
            <a:r>
              <a:rPr lang="en-US" sz="1600" dirty="0" smtClean="0"/>
              <a:t>Does not change </a:t>
            </a:r>
            <a:r>
              <a:rPr lang="en-US" sz="1600" dirty="0" smtClean="0"/>
              <a:t>the urbanization standards for land to qualify for annexation.</a:t>
            </a:r>
          </a:p>
          <a:p>
            <a:pPr lvl="1">
              <a:lnSpc>
                <a:spcPct val="110000"/>
              </a:lnSpc>
              <a:spcBef>
                <a:spcPts val="200"/>
              </a:spcBef>
            </a:pPr>
            <a:r>
              <a:rPr lang="en-US" sz="1600" dirty="0" smtClean="0"/>
              <a:t>Does not allow </a:t>
            </a:r>
            <a:r>
              <a:rPr lang="en-US" sz="1600" dirty="0" smtClean="0"/>
              <a:t>the Board of Commissioners or annexed residents to request a referendum election on annexation.</a:t>
            </a:r>
          </a:p>
          <a:p>
            <a:pPr lvl="1">
              <a:lnSpc>
                <a:spcPct val="110000"/>
              </a:lnSpc>
              <a:spcBef>
                <a:spcPts val="200"/>
              </a:spcBef>
            </a:pPr>
            <a:r>
              <a:rPr lang="en-US" sz="1600" dirty="0" smtClean="0"/>
              <a:t>Does not require </a:t>
            </a:r>
            <a:r>
              <a:rPr lang="en-US" sz="1600" dirty="0" smtClean="0"/>
              <a:t>Board of Commissioner approval for cross-county annexations.</a:t>
            </a:r>
          </a:p>
          <a:p>
            <a:pPr lvl="1">
              <a:lnSpc>
                <a:spcPct val="110000"/>
              </a:lnSpc>
              <a:spcBef>
                <a:spcPts val="200"/>
              </a:spcBef>
            </a:pPr>
            <a:r>
              <a:rPr lang="en-US" sz="1600" dirty="0" smtClean="0"/>
              <a:t>Does not require </a:t>
            </a:r>
            <a:r>
              <a:rPr lang="en-US" sz="1600" dirty="0" smtClean="0"/>
              <a:t>cities to reimburse counties for the loss of sales tax due to an annexation.</a:t>
            </a:r>
          </a:p>
          <a:p>
            <a:pPr lvl="1">
              <a:lnSpc>
                <a:spcPct val="110000"/>
              </a:lnSpc>
              <a:spcBef>
                <a:spcPts val="200"/>
              </a:spcBef>
              <a:spcAft>
                <a:spcPts val="800"/>
              </a:spcAft>
              <a:buNone/>
            </a:pPr>
            <a:endParaRPr lang="en-US" sz="1600" dirty="0" smtClean="0"/>
          </a:p>
          <a:p>
            <a:pPr lvl="1">
              <a:lnSpc>
                <a:spcPct val="110000"/>
              </a:lnSpc>
              <a:spcBef>
                <a:spcPts val="200"/>
              </a:spcBef>
              <a:spcAft>
                <a:spcPts val="800"/>
              </a:spcAft>
              <a:buNone/>
            </a:pPr>
            <a:r>
              <a:rPr lang="en-US" sz="1600" u="sng" dirty="0" smtClean="0"/>
              <a:t>What it does</a:t>
            </a:r>
            <a:endParaRPr lang="en-US" sz="1600" u="sng" dirty="0" smtClean="0"/>
          </a:p>
          <a:p>
            <a:pPr lvl="1">
              <a:lnSpc>
                <a:spcPct val="110000"/>
              </a:lnSpc>
              <a:spcBef>
                <a:spcPts val="200"/>
              </a:spcBef>
              <a:spcAft>
                <a:spcPts val="800"/>
              </a:spcAft>
            </a:pPr>
            <a:r>
              <a:rPr lang="en-US" sz="1600" dirty="0" smtClean="0"/>
              <a:t>Requires that when municipalities initiate an annexation, they must extend water and sewer lines to the structure within 3½  years for all requesting property owners (if 50% request). </a:t>
            </a:r>
          </a:p>
          <a:p>
            <a:pPr lvl="1">
              <a:lnSpc>
                <a:spcPct val="110000"/>
              </a:lnSpc>
              <a:spcBef>
                <a:spcPts val="200"/>
              </a:spcBef>
              <a:spcAft>
                <a:spcPts val="800"/>
              </a:spcAft>
            </a:pPr>
            <a:r>
              <a:rPr lang="en-US" sz="1600" dirty="0" smtClean="0"/>
              <a:t>Allows annexed property owners to overturn an </a:t>
            </a:r>
            <a:r>
              <a:rPr lang="en-US" sz="1600" dirty="0" smtClean="0"/>
              <a:t>annexation if owners </a:t>
            </a:r>
            <a:r>
              <a:rPr lang="en-US" sz="1600" dirty="0" smtClean="0"/>
              <a:t>of 60 percent </a:t>
            </a:r>
            <a:r>
              <a:rPr lang="en-US" sz="1600" dirty="0" smtClean="0"/>
              <a:t>of annexed properties </a:t>
            </a:r>
            <a:r>
              <a:rPr lang="en-US" sz="1600" dirty="0" smtClean="0"/>
              <a:t>sign a petition.  Municipality may not reinitiate for 3 years.  </a:t>
            </a:r>
          </a:p>
          <a:p>
            <a:pPr lvl="1">
              <a:lnSpc>
                <a:spcPct val="110000"/>
              </a:lnSpc>
              <a:spcBef>
                <a:spcPts val="200"/>
              </a:spcBef>
              <a:spcAft>
                <a:spcPts val="800"/>
              </a:spcAft>
            </a:pPr>
            <a:r>
              <a:rPr lang="en-US" sz="1600" dirty="0" smtClean="0"/>
              <a:t>The annexation process must begin with a resolution of consideration identifying the proposed area as under consideration for annexation; that is, there is no longer an option to begin with the resolution of intent and delay the effective date.  Annexations must take effect on June 30.</a:t>
            </a:r>
          </a:p>
          <a:p>
            <a:pPr lvl="1">
              <a:lnSpc>
                <a:spcPct val="110000"/>
              </a:lnSpc>
              <a:spcBef>
                <a:spcPts val="200"/>
              </a:spcBef>
              <a:spcAft>
                <a:spcPts val="800"/>
              </a:spcAft>
            </a:pPr>
            <a:r>
              <a:rPr lang="en-US" sz="1600" dirty="0" smtClean="0"/>
              <a:t>Two new types of voluntary contiguous petition annexations are established that allow annexation with less than a 100% petition.   For one of these types, the city retains discretion on whether to annex but for the other the municipality is </a:t>
            </a:r>
            <a:r>
              <a:rPr lang="en-US" sz="1600" u="sng" dirty="0" smtClean="0"/>
              <a:t>required</a:t>
            </a:r>
            <a:r>
              <a:rPr lang="en-US" sz="1600" dirty="0" smtClean="0"/>
              <a:t> to annex under specified circumstances.</a:t>
            </a:r>
          </a:p>
          <a:p>
            <a:pPr lvl="1">
              <a:spcAft>
                <a:spcPts val="300"/>
              </a:spcAft>
            </a:pPr>
            <a:endParaRPr lang="en-US" sz="1400" dirty="0" smtClean="0">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Taxes and Bonds</a:t>
            </a:r>
            <a:endParaRPr lang="en-US" dirty="0"/>
          </a:p>
        </p:txBody>
      </p:sp>
      <p:sp>
        <p:nvSpPr>
          <p:cNvPr id="3" name="Content Placeholder 2"/>
          <p:cNvSpPr>
            <a:spLocks noGrp="1"/>
          </p:cNvSpPr>
          <p:nvPr>
            <p:ph idx="1"/>
          </p:nvPr>
        </p:nvSpPr>
        <p:spPr>
          <a:xfrm>
            <a:off x="457200" y="1935163"/>
            <a:ext cx="8458200" cy="4694237"/>
          </a:xfrm>
        </p:spPr>
        <p:txBody>
          <a:bodyPr/>
          <a:lstStyle/>
          <a:p>
            <a:pPr>
              <a:spcAft>
                <a:spcPts val="300"/>
              </a:spcAft>
            </a:pPr>
            <a:r>
              <a:rPr lang="en-US" sz="1600" dirty="0" smtClean="0">
                <a:latin typeface="+mj-lt"/>
              </a:rPr>
              <a:t>H </a:t>
            </a:r>
            <a:r>
              <a:rPr lang="en-US" sz="1600" dirty="0" smtClean="0">
                <a:latin typeface="+mj-lt"/>
              </a:rPr>
              <a:t>595	Reorganization/Leg Oversight Commissions	Rep. Barnhart	SL 2011-291</a:t>
            </a:r>
          </a:p>
          <a:p>
            <a:pPr>
              <a:spcAft>
                <a:spcPts val="300"/>
              </a:spcAft>
            </a:pPr>
            <a:r>
              <a:rPr lang="en-US" sz="1600" dirty="0" smtClean="0">
                <a:latin typeface="+mj-lt"/>
              </a:rPr>
              <a:t>S </a:t>
            </a:r>
            <a:r>
              <a:rPr lang="en-US" sz="1600" dirty="0" smtClean="0">
                <a:latin typeface="+mj-lt"/>
              </a:rPr>
              <a:t>666	Cap Motor Fuel Tax at Current Rate 	Sen. Forrester	Senate - Finance</a:t>
            </a:r>
          </a:p>
          <a:p>
            <a:pPr>
              <a:spcAft>
                <a:spcPts val="300"/>
              </a:spcAft>
            </a:pPr>
            <a:r>
              <a:rPr lang="en-US" sz="1600" dirty="0" smtClean="0">
                <a:latin typeface="+mj-lt"/>
              </a:rPr>
              <a:t>H 315	Taxpayer Information Act 		Rep. </a:t>
            </a:r>
            <a:r>
              <a:rPr lang="en-US" sz="1600" dirty="0" err="1" smtClean="0">
                <a:latin typeface="+mj-lt"/>
              </a:rPr>
              <a:t>Folwell</a:t>
            </a:r>
            <a:r>
              <a:rPr lang="en-US" sz="1600" dirty="0" smtClean="0">
                <a:latin typeface="+mj-lt"/>
              </a:rPr>
              <a:t>	House – Finance</a:t>
            </a:r>
          </a:p>
          <a:p>
            <a:pPr>
              <a:spcAft>
                <a:spcPts val="300"/>
              </a:spcAft>
            </a:pPr>
            <a:r>
              <a:rPr lang="en-US" sz="1600" dirty="0" smtClean="0">
                <a:latin typeface="+mj-lt"/>
              </a:rPr>
              <a:t>H 188</a:t>
            </a:r>
            <a:r>
              <a:rPr lang="en-US" sz="1600" dirty="0" smtClean="0">
                <a:solidFill>
                  <a:srgbClr val="FF0000"/>
                </a:solidFill>
                <a:latin typeface="+mj-lt"/>
              </a:rPr>
              <a:t>	</a:t>
            </a:r>
            <a:r>
              <a:rPr lang="en-US" sz="1600" dirty="0" smtClean="0">
                <a:latin typeface="+mj-lt"/>
              </a:rPr>
              <a:t>Taxpayer Bill of Rights			Rep. </a:t>
            </a:r>
            <a:r>
              <a:rPr lang="en-US" sz="1600" dirty="0" err="1" smtClean="0">
                <a:latin typeface="+mj-lt"/>
              </a:rPr>
              <a:t>Blust</a:t>
            </a:r>
            <a:r>
              <a:rPr lang="en-US" sz="1600" dirty="0" smtClean="0">
                <a:latin typeface="+mj-lt"/>
              </a:rPr>
              <a:t>		House - Judiciary</a:t>
            </a:r>
          </a:p>
          <a:p>
            <a:pPr>
              <a:spcAft>
                <a:spcPts val="300"/>
              </a:spcAft>
            </a:pPr>
            <a:r>
              <a:rPr lang="en-US" sz="1600" dirty="0" smtClean="0">
                <a:latin typeface="+mj-lt"/>
              </a:rPr>
              <a:t>S 413	Ordinance first reading vote 		Sen. </a:t>
            </a:r>
            <a:r>
              <a:rPr lang="en-US" sz="1600" dirty="0" err="1" smtClean="0">
                <a:latin typeface="+mj-lt"/>
              </a:rPr>
              <a:t>Clodfelter</a:t>
            </a:r>
            <a:r>
              <a:rPr lang="en-US" sz="1600" dirty="0" smtClean="0">
                <a:latin typeface="+mj-lt"/>
              </a:rPr>
              <a:t>	House – Rules</a:t>
            </a:r>
          </a:p>
          <a:p>
            <a:pPr>
              <a:spcAft>
                <a:spcPts val="300"/>
              </a:spcAft>
            </a:pPr>
            <a:r>
              <a:rPr lang="en-US" sz="1600" dirty="0" smtClean="0">
                <a:latin typeface="+mj-lt"/>
              </a:rPr>
              <a:t>S 426	Modify/Clarify Public Finance Statutes	 Sen. </a:t>
            </a:r>
            <a:r>
              <a:rPr lang="en-US" sz="1600" dirty="0" err="1" smtClean="0">
                <a:latin typeface="+mj-lt"/>
              </a:rPr>
              <a:t>Clodfelter</a:t>
            </a:r>
            <a:r>
              <a:rPr lang="en-US" sz="1600" dirty="0" smtClean="0">
                <a:latin typeface="+mj-lt"/>
              </a:rPr>
              <a:t>	House –Finance</a:t>
            </a:r>
          </a:p>
          <a:p>
            <a:pPr>
              <a:spcAft>
                <a:spcPts val="300"/>
              </a:spcAft>
            </a:pPr>
            <a:r>
              <a:rPr lang="en-US" sz="1600" dirty="0" smtClean="0">
                <a:latin typeface="+mj-lt"/>
              </a:rPr>
              <a:t>S </a:t>
            </a:r>
            <a:r>
              <a:rPr lang="en-US" sz="1600" dirty="0" smtClean="0">
                <a:latin typeface="+mj-lt"/>
              </a:rPr>
              <a:t>629	Privilege Tax for Unregulated Utilities 	Sen. </a:t>
            </a:r>
            <a:r>
              <a:rPr lang="en-US" sz="1600" dirty="0" err="1" smtClean="0">
                <a:latin typeface="+mj-lt"/>
              </a:rPr>
              <a:t>Hartsell</a:t>
            </a:r>
            <a:r>
              <a:rPr lang="en-US" sz="1600" dirty="0" smtClean="0">
                <a:latin typeface="+mj-lt"/>
              </a:rPr>
              <a:t>	Senate – Finance</a:t>
            </a:r>
          </a:p>
          <a:p>
            <a:pPr>
              <a:buNone/>
            </a:pPr>
            <a:endParaRPr lang="en-US" dirty="0"/>
          </a:p>
        </p:txBody>
      </p:sp>
      <p:sp>
        <p:nvSpPr>
          <p:cNvPr id="4" name="Slide Number Placeholder 3"/>
          <p:cNvSpPr>
            <a:spLocks noGrp="1"/>
          </p:cNvSpPr>
          <p:nvPr>
            <p:ph type="sldNum" sz="quarter" idx="12"/>
          </p:nvPr>
        </p:nvSpPr>
        <p:spPr/>
        <p:txBody>
          <a:bodyPr/>
          <a:lstStyle/>
          <a:p>
            <a:pPr>
              <a:defRPr/>
            </a:pPr>
            <a:fld id="{04A87C19-7B59-43D2-A569-1DF1FBA25129}"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lstStyle/>
          <a:p>
            <a:r>
              <a:rPr lang="en-US" sz="3900" dirty="0" smtClean="0"/>
              <a:t>How The Budget Affects Municipalities</a:t>
            </a:r>
            <a:endParaRPr lang="en-US" sz="3900" dirty="0"/>
          </a:p>
        </p:txBody>
      </p:sp>
      <p:sp>
        <p:nvSpPr>
          <p:cNvPr id="3" name="Content Placeholder 2"/>
          <p:cNvSpPr>
            <a:spLocks noGrp="1"/>
          </p:cNvSpPr>
          <p:nvPr>
            <p:ph idx="1"/>
          </p:nvPr>
        </p:nvSpPr>
        <p:spPr>
          <a:xfrm>
            <a:off x="457200" y="1295400"/>
            <a:ext cx="8229600" cy="5410200"/>
          </a:xfrm>
        </p:spPr>
        <p:txBody>
          <a:bodyPr>
            <a:normAutofit fontScale="25000" lnSpcReduction="20000"/>
          </a:bodyPr>
          <a:lstStyle/>
          <a:p>
            <a:pPr lvl="0"/>
            <a:r>
              <a:rPr lang="en-US" sz="6400" dirty="0" smtClean="0">
                <a:latin typeface="+mj-lt"/>
              </a:rPr>
              <a:t>Does not change the structure of state-collected municipal revenues</a:t>
            </a:r>
            <a:r>
              <a:rPr lang="en-US" sz="6400" b="1" dirty="0" smtClean="0">
                <a:latin typeface="+mj-lt"/>
              </a:rPr>
              <a:t>.  </a:t>
            </a:r>
            <a:endParaRPr lang="en-US" sz="6400" dirty="0" smtClean="0">
              <a:latin typeface="+mj-lt"/>
            </a:endParaRPr>
          </a:p>
          <a:p>
            <a:pPr lvl="0"/>
            <a:endParaRPr lang="en-US" sz="6400" dirty="0" smtClean="0">
              <a:latin typeface="+mj-lt"/>
            </a:endParaRPr>
          </a:p>
          <a:p>
            <a:pPr lvl="0"/>
            <a:r>
              <a:rPr lang="en-US" sz="6400" dirty="0" smtClean="0">
                <a:latin typeface="+mj-lt"/>
              </a:rPr>
              <a:t>Eliminates Powell Bill funding for the seven municipalities that do not maintains any of their own public streets.   These towns’ accumulated funds must be spent by June 30, 2012.</a:t>
            </a:r>
          </a:p>
          <a:p>
            <a:pPr lvl="0">
              <a:buNone/>
            </a:pPr>
            <a:r>
              <a:rPr lang="en-US" sz="6400" dirty="0" smtClean="0">
                <a:latin typeface="+mj-lt"/>
              </a:rPr>
              <a:t> </a:t>
            </a:r>
          </a:p>
          <a:p>
            <a:pPr lvl="0"/>
            <a:r>
              <a:rPr lang="en-US" sz="6400" dirty="0" smtClean="0">
                <a:latin typeface="+mj-lt"/>
              </a:rPr>
              <a:t>Creates two Powell Bill distributions per year (Oct and Jan), thereby limiting the accumulation of funds to 5 years of distributions rather than the current 10.  DOT can allow some small towns 10 years if their yearly amounts are too small to pay for projects.</a:t>
            </a:r>
          </a:p>
          <a:p>
            <a:pPr>
              <a:buNone/>
            </a:pPr>
            <a:r>
              <a:rPr lang="en-US" sz="6400" dirty="0" smtClean="0">
                <a:latin typeface="+mj-lt"/>
              </a:rPr>
              <a:t> </a:t>
            </a:r>
          </a:p>
          <a:p>
            <a:pPr lvl="0"/>
            <a:r>
              <a:rPr lang="en-US" sz="6400" dirty="0" smtClean="0">
                <a:latin typeface="+mj-lt"/>
              </a:rPr>
              <a:t>Reduces all public transportation grant programs by 6 percent.</a:t>
            </a:r>
          </a:p>
          <a:p>
            <a:pPr>
              <a:buNone/>
            </a:pPr>
            <a:r>
              <a:rPr lang="en-US" sz="6400" dirty="0" smtClean="0">
                <a:latin typeface="+mj-lt"/>
              </a:rPr>
              <a:t> </a:t>
            </a:r>
          </a:p>
          <a:p>
            <a:pPr lvl="0"/>
            <a:r>
              <a:rPr lang="en-US" sz="6400" dirty="0" smtClean="0"/>
              <a:t>Eliminates funding for the inmate work crews that were supervised by Department of Corrections (DOC) employees and are made available at no cost to towns for various general labor activities.  DOC likely will require that town employees receive supervision training and that towns provide inmate transportation. </a:t>
            </a:r>
            <a:endParaRPr lang="en-US" sz="6400" dirty="0" smtClean="0"/>
          </a:p>
          <a:p>
            <a:pPr lvl="0"/>
            <a:endParaRPr lang="en-US" sz="6400" dirty="0" smtClean="0"/>
          </a:p>
          <a:p>
            <a:pPr lvl="0"/>
            <a:r>
              <a:rPr lang="en-US" sz="6400" dirty="0" smtClean="0"/>
              <a:t>Reduces the Fire Protection Grant Fund </a:t>
            </a:r>
            <a:r>
              <a:rPr lang="en-US" sz="6400" dirty="0" smtClean="0"/>
              <a:t>by </a:t>
            </a:r>
            <a:r>
              <a:rPr lang="en-US" sz="6400" dirty="0" smtClean="0"/>
              <a:t>10 percent, </a:t>
            </a:r>
            <a:r>
              <a:rPr lang="en-US" sz="6400" dirty="0" smtClean="0"/>
              <a:t>except those currently </a:t>
            </a:r>
            <a:r>
              <a:rPr lang="en-US" sz="6400" dirty="0" smtClean="0"/>
              <a:t>receiving $1,000 or </a:t>
            </a:r>
            <a:r>
              <a:rPr lang="en-US" sz="6400" dirty="0" smtClean="0"/>
              <a:t>less.</a:t>
            </a:r>
            <a:endParaRPr lang="en-US" sz="6400" dirty="0" smtClean="0"/>
          </a:p>
          <a:p>
            <a:pPr>
              <a:buNone/>
            </a:pPr>
            <a:endParaRPr lang="en-US" sz="6400" dirty="0" smtClean="0"/>
          </a:p>
          <a:p>
            <a:pPr lvl="0"/>
            <a:r>
              <a:rPr lang="en-US" sz="6400" dirty="0" smtClean="0"/>
              <a:t>Pays for the local government support functions of the Department of Revenue and the State Treasurer out of local sales tax revenues, reducing those revenues by two-tenths of  1 percent, but providing greater flexibility to add positions to support local government. </a:t>
            </a:r>
          </a:p>
          <a:p>
            <a:pPr lvl="0"/>
            <a:endParaRPr lang="en-US" sz="1600" dirty="0" smtClean="0"/>
          </a:p>
          <a:p>
            <a:pPr lvl="0"/>
            <a:endParaRPr lang="en-US" sz="1600" dirty="0" smtClean="0">
              <a:latin typeface="+mj-lt"/>
            </a:endParaRPr>
          </a:p>
          <a:p>
            <a:pPr lvl="0"/>
            <a:endParaRPr lang="en-US" sz="1600" dirty="0" smtClean="0">
              <a:latin typeface="+mj-lt"/>
            </a:endParaRPr>
          </a:p>
          <a:p>
            <a:pPr lvl="0"/>
            <a:endParaRPr lang="en-US" sz="1600" dirty="0" smtClean="0">
              <a:latin typeface="+mj-lt"/>
            </a:endParaRPr>
          </a:p>
          <a:p>
            <a:pPr>
              <a:buNone/>
            </a:pPr>
            <a:r>
              <a:rPr lang="en-US" sz="1600" dirty="0" smtClean="0">
                <a:latin typeface="+mj-lt"/>
              </a:rPr>
              <a:t> </a:t>
            </a:r>
          </a:p>
          <a:p>
            <a:endParaRPr lang="en-US" dirty="0"/>
          </a:p>
        </p:txBody>
      </p:sp>
      <p:sp>
        <p:nvSpPr>
          <p:cNvPr id="4" name="Slide Number Placeholder 3"/>
          <p:cNvSpPr>
            <a:spLocks noGrp="1"/>
          </p:cNvSpPr>
          <p:nvPr>
            <p:ph type="sldNum" sz="quarter" idx="12"/>
          </p:nvPr>
        </p:nvSpPr>
        <p:spPr/>
        <p:txBody>
          <a:bodyPr/>
          <a:lstStyle/>
          <a:p>
            <a:pPr>
              <a:defRPr/>
            </a:pPr>
            <a:fld id="{04A87C19-7B59-43D2-A569-1DF1FBA25129}" type="slidenum">
              <a:rPr lang="en-US" smtClean="0"/>
              <a:pPr>
                <a:defRPr/>
              </a:pPr>
              <a:t>3</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3112</TotalTime>
  <Words>45</Words>
  <Application>Microsoft Office PowerPoint</Application>
  <PresentationFormat>On-screen Show (4:3)</PresentationFormat>
  <Paragraphs>44</Paragraphs>
  <Slides>3</Slides>
  <Notes>1</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1_Office Theme</vt:lpstr>
      <vt:lpstr>Slide 1</vt:lpstr>
      <vt:lpstr>Taxes and Bonds</vt:lpstr>
      <vt:lpstr>How The Budget Affects Municipalities</vt:lpstr>
    </vt:vector>
  </TitlesOfParts>
  <Company>NC League of Municipalities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Legislative Update – Cities (and towns)</dc:title>
  <dc:creator> </dc:creator>
  <cp:lastModifiedBy>Lenovo User</cp:lastModifiedBy>
  <cp:revision>296</cp:revision>
  <dcterms:created xsi:type="dcterms:W3CDTF">2010-07-13T17:05:37Z</dcterms:created>
  <dcterms:modified xsi:type="dcterms:W3CDTF">2011-07-18T02:30:25Z</dcterms:modified>
</cp:coreProperties>
</file>