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8" r:id="rId2"/>
    <p:sldId id="390" r:id="rId3"/>
    <p:sldId id="387" r:id="rId4"/>
    <p:sldId id="389" r:id="rId5"/>
    <p:sldId id="391" r:id="rId6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C88"/>
    <a:srgbClr val="5C0093"/>
    <a:srgbClr val="AF8B48"/>
    <a:srgbClr val="6000AE"/>
    <a:srgbClr val="50008E"/>
    <a:srgbClr val="440D62"/>
    <a:srgbClr val="FFA9E8"/>
    <a:srgbClr val="08428B"/>
    <a:srgbClr val="5D890C"/>
    <a:srgbClr val="46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2" autoAdjust="0"/>
    <p:restoredTop sz="74244" autoAdjust="0"/>
  </p:normalViewPr>
  <p:slideViewPr>
    <p:cSldViewPr snapToGrid="0" snapToObjects="1">
      <p:cViewPr varScale="1">
        <p:scale>
          <a:sx n="63" d="100"/>
          <a:sy n="63" d="100"/>
        </p:scale>
        <p:origin x="145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2B8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1E-4D50-8CF1-C8379523F31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1E-4D50-8CF1-C8379523F31B}"/>
              </c:ext>
            </c:extLst>
          </c:dPt>
          <c:dPt>
            <c:idx val="2"/>
            <c:bubble3D val="0"/>
            <c:spPr>
              <a:solidFill>
                <a:srgbClr val="6068B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1E-4D50-8CF1-C8379523F31B}"/>
              </c:ext>
            </c:extLst>
          </c:dPt>
          <c:dLbls>
            <c:dLbl>
              <c:idx val="0"/>
              <c:layout>
                <c:manualLayout>
                  <c:x val="-0.24612693707873523"/>
                  <c:y val="6.93403777654764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E2AD8F-F896-4EC1-8604-FB91AC7F5947}" type="VALUE">
                      <a:rPr lang="en-US" sz="1400"/>
                      <a:pPr>
                        <a:defRPr sz="14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39229962632085"/>
                      <c:h val="0.13019960717522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1E-4D50-8CF1-C8379523F3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1E-4D50-8CF1-C8379523F3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1E-4D50-8CF1-C8379523F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Sheet1!$T$21:$V$21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Not Sure</c:v>
                </c:pt>
              </c:strCache>
            </c:strRef>
          </c:cat>
          <c:val>
            <c:numRef>
              <c:f>Sheet1!$T$22:$V$22</c:f>
              <c:numCache>
                <c:formatCode>0%</c:formatCode>
                <c:ptCount val="3"/>
                <c:pt idx="0">
                  <c:v>0.5</c:v>
                </c:pt>
                <c:pt idx="1">
                  <c:v>0.36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1E-4D50-8CF1-C8379523F31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6100733566983117E-2"/>
          <c:y val="0.81901363789462911"/>
          <c:w val="0.85243212516974631"/>
          <c:h val="0.1479547492913592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28575" cap="flat" cmpd="sng" algn="ctr">
      <a:solidFill>
        <a:srgbClr val="592C88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64049-CEF9-7240-8989-BBCED8FE573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2DE4D-9728-5E4D-8E7B-AA46949C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3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3CC1C-1AD9-3E47-B4F6-9F17E1F08FC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0A6F5-EED2-C946-9B6F-74E805C8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4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A6F5-EED2-C946-9B6F-74E805C80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set</a:t>
            </a:r>
            <a:r>
              <a:rPr lang="en-US" baseline="0" dirty="0" smtClean="0"/>
              <a:t> list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A6F5-EED2-C946-9B6F-74E805C80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ll pageppt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" y="0"/>
            <a:ext cx="9144000" cy="6858000"/>
          </a:xfrm>
          <a:prstGeom prst="rect">
            <a:avLst/>
          </a:prstGeom>
        </p:spPr>
      </p:pic>
      <p:pic>
        <p:nvPicPr>
          <p:cNvPr id="5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63532" y="4980480"/>
            <a:ext cx="2606411" cy="1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224" y="2137767"/>
            <a:ext cx="7772400" cy="8383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1170" y="3080458"/>
            <a:ext cx="6400800" cy="712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EA800-A587-3D4C-B06A-4DAA66CC7AB0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0DCB0-9F10-5948-BE8C-8A19F5A53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00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C009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50F9E-ABA1-5D42-B278-4639D3ACEA0E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F435-6EED-1E46-9E88-EDE8BD844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CFC13-72C5-F24C-828F-C5EA27E99046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6D34-4F59-E146-949A-907436622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944078" y="0"/>
            <a:ext cx="2199921" cy="6858000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4078" y="277141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82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4B1238-2971-3541-8417-A89A7B120892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3967-0F2D-E345-BA6B-0C359C342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graphic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4975" r="-1069"/>
          <a:stretch/>
        </p:blipFill>
        <p:spPr>
          <a:xfrm>
            <a:off x="0" y="-29455"/>
            <a:ext cx="9271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6184900" cy="1143000"/>
          </a:xfrm>
        </p:spPr>
        <p:txBody>
          <a:bodyPr/>
          <a:lstStyle>
            <a:lvl1pPr algn="l">
              <a:lnSpc>
                <a:spcPts val="448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DB7AC-00D2-CD4B-AD5F-947518BE0444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5A7D3-DBA7-014C-8B7E-3048C79928A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59690" y="3238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94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C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6065288">
            <a:off x="-2021358" y="-1364047"/>
            <a:ext cx="9125871" cy="9376792"/>
          </a:xfrm>
          <a:prstGeom prst="triangl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 userDrawn="1"/>
        </p:nvSpPr>
        <p:spPr>
          <a:xfrm flipH="1">
            <a:off x="-2791864" y="3683000"/>
            <a:ext cx="11938000" cy="3162300"/>
          </a:xfrm>
          <a:prstGeom prst="rtTriangle">
            <a:avLst/>
          </a:prstGeom>
          <a:solidFill>
            <a:srgbClr val="FFFFF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WCULogo-singularwhit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63532" y="4980480"/>
            <a:ext cx="2606411" cy="1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224" y="2137767"/>
            <a:ext cx="7772400" cy="8383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1170" y="3080458"/>
            <a:ext cx="6400800" cy="712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EA800-A587-3D4C-B06A-4DAA66CC7AB0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0DCB0-9F10-5948-BE8C-8A19F5A53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89 0.52593 C 0.36076 0.49699 0.35816 0.46829 0.35139 0.44074 C 0.34687 0.42292 0.33871 0.41181 0.33194 0.3963 C 0.32344 0.37685 0.31823 0.35486 0.30833 0.33704 C 0.29149 0.30718 0.27743 0.27477 0.25972 0.2463 C 0.25035 0.23148 0.24045 0.21736 0.23194 0.20185 C 0.20469 0.15185 0.17378 0.1125 0.13611 0.07778 C 0.12448 0.0669 0.11406 0.05509 0.10278 0.04444 C 0.09774 0.03958 0.09149 0.03819 0.08611 0.03519 C 0.07639 0.02963 0.06632 0.02292 0.05694 0.01667 C 0.05243 0.01366 0.04774 0.00741 0.04305 0.00556 C 0.02969 2.59259E-6 0.01354 2.59259E-6 -1.94444E-6 2.59259E-6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 -0.49629 C -0.80312 -0.49328 -0.75642 -0.48865 -0.70972 -0.48518 C -0.67413 -0.47754 -0.63941 -0.47153 -0.60399 -0.46296 C -0.59323 -0.46041 -0.56736 -0.45671 -0.55555 -0.45185 C -0.5085 -0.4331 -0.46319 -0.41227 -0.41527 -0.39629 C -0.37083 -0.38148 -0.32187 -0.36458 -0.28055 -0.33518 C -0.25625 -0.31782 -0.23177 -0.3 -0.20694 -0.28333 C -0.18541 -0.26898 -0.16423 -0.25671 -0.14444 -0.23703 C -0.13333 -0.22592 -0.12274 -0.21643 -0.1125 -0.2037 C -0.10833 -0.19838 -0.10416 -0.19259 -0.1 -0.18703 C -0.09826 -0.18472 -0.09444 -0.17963 -0.09444 -0.17963 C -0.09097 -0.16528 -0.08281 -0.15972 -0.07639 -0.14815 C -0.06996 -0.13657 -0.06354 -0.12453 -0.05694 -0.11296 C -0.05225 -0.10463 -0.05086 -0.09722 -0.04583 -0.08889 C -0.04444 -0.08333 -0.04479 -0.07639 -0.04166 -0.07222 C -0.03611 -0.06481 -0.03194 -0.0574 -0.02639 -0.05 C -0.02309 -0.0368 -0.02083 -0.04097 -0.01389 -0.03333 C -0.00677 -0.02546 2.77778E-7 -0.01296 2.77778E-7 -3.7037E-7 " pathEditMode="relative" ptsTypes="fffffffffffffffffA">
                                      <p:cBhvr>
                                        <p:cTn id="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graphic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>
          <a:xfrm>
            <a:off x="0" y="-3"/>
            <a:ext cx="9144000" cy="110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2" y="355791"/>
            <a:ext cx="6712850" cy="543415"/>
          </a:xfrm>
          <a:noFill/>
        </p:spPr>
        <p:txBody>
          <a:bodyPr anchor="b"/>
          <a:lstStyle>
            <a:lvl1pPr algn="l"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5018891" cy="3728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166CC-E70A-DF4D-B691-C9D9745F130F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17C8-4395-304F-A087-01E0648D7D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99390" y="2730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5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graphic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4975" r="-1069"/>
          <a:stretch/>
        </p:blipFill>
        <p:spPr>
          <a:xfrm>
            <a:off x="0" y="-29455"/>
            <a:ext cx="9271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6184900" cy="1143000"/>
          </a:xfrm>
        </p:spPr>
        <p:txBody>
          <a:bodyPr/>
          <a:lstStyle>
            <a:lvl1pPr algn="l">
              <a:lnSpc>
                <a:spcPts val="3980"/>
              </a:lnSpc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DB7AC-00D2-CD4B-AD5F-947518BE0444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5A7D3-DBA7-014C-8B7E-3048C79928A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59690" y="3238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50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graphic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>
          <a:xfrm>
            <a:off x="0" y="-3"/>
            <a:ext cx="9144000" cy="110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2" y="355791"/>
            <a:ext cx="6712850" cy="543415"/>
          </a:xfrm>
          <a:noFill/>
        </p:spPr>
        <p:txBody>
          <a:bodyPr anchor="b"/>
          <a:lstStyle>
            <a:lvl1pPr algn="l"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5018891" cy="3728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166CC-E70A-DF4D-B691-C9D9745F130F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17C8-4395-304F-A087-01E0648D7D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99390" y="2730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38" y="291894"/>
            <a:ext cx="8555703" cy="1362075"/>
          </a:xfrm>
        </p:spPr>
        <p:txBody>
          <a:bodyPr anchor="t"/>
          <a:lstStyle>
            <a:lvl1pPr algn="l">
              <a:defRPr sz="4000" b="1" cap="all">
                <a:solidFill>
                  <a:srgbClr val="5C00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135" y="1974858"/>
            <a:ext cx="7772400" cy="4826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E3A44-E7DC-1046-B667-691AF03E7E50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3DEA-F637-A14A-AA70-22236EA0A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00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WCULogo-singularwhit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3342" y="210172"/>
            <a:ext cx="1843353" cy="7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5" y="5320877"/>
            <a:ext cx="820589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053" y="1198285"/>
            <a:ext cx="819764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697" y="5892445"/>
            <a:ext cx="7555998" cy="449125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71453-802C-6642-AE6A-D1C05B971A02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6C4A-B357-8A4D-A147-EA8045E73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609C27-1553-0A42-8BF7-C4AD5EDE8280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A0AC-6388-F24E-A972-D23A9B57F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0667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eightSans Pro Book" pitchFamily="-106" charset="0"/>
                <a:ea typeface="FreightSans Pro Book" pitchFamily="-106" charset="0"/>
                <a:cs typeface="FreightSans Pro Book" pitchFamily="-106" charset="0"/>
              </a:defRPr>
            </a:lvl1pPr>
          </a:lstStyle>
          <a:p>
            <a:fld id="{0587523B-9E77-8648-8EAE-30C632555FDF}" type="datetime1">
              <a:rPr lang="en-US"/>
              <a:pPr/>
              <a:t>1/24/2017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79" y="6356350"/>
            <a:ext cx="45616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eightSans Pro Semibold" pitchFamily="-106" charset="0"/>
                <a:ea typeface="FreightSans Pro Semibold" pitchFamily="-106" charset="0"/>
                <a:cs typeface="FreightSans Pro Semibold" pitchFamily="-106" charset="0"/>
              </a:defRPr>
            </a:lvl1pPr>
          </a:lstStyle>
          <a:p>
            <a:fld id="{99436826-A72D-CE46-A396-8D0584EE0C8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83" r:id="rId3"/>
    <p:sldLayoutId id="2147483686" r:id="rId4"/>
    <p:sldLayoutId id="2147483687" r:id="rId5"/>
    <p:sldLayoutId id="2147483678" r:id="rId6"/>
    <p:sldLayoutId id="2147483673" r:id="rId7"/>
    <p:sldLayoutId id="2147483679" r:id="rId8"/>
    <p:sldLayoutId id="2147483676" r:id="rId9"/>
    <p:sldLayoutId id="2147483677" r:id="rId10"/>
    <p:sldLayoutId id="2147483680" r:id="rId11"/>
    <p:sldLayoutId id="2147483681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FreightSans Pro Bold"/>
          <a:ea typeface="ＭＳ Ｐゴシック" pitchFamily="-106" charset="-128"/>
          <a:cs typeface="FreightSans Pro Bold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97000"/>
        <a:buFont typeface="Arial"/>
        <a:buChar char="•"/>
        <a:defRPr sz="2400" b="1" i="0" kern="1200">
          <a:solidFill>
            <a:schemeClr val="tx1"/>
          </a:solidFill>
          <a:latin typeface="FreightSans Pro Medium"/>
          <a:ea typeface="ＭＳ Ｐゴシック" pitchFamily="-106" charset="-128"/>
          <a:cs typeface="FreightSans Pro Medium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pi@email.wcu.ed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6892506" cy="1060539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800" b="1" dirty="0" smtClean="0">
                <a:latin typeface="Garamond" panose="02020404030301010803" pitchFamily="18" charset="0"/>
                <a:ea typeface="ＭＳ Ｐゴシック" charset="0"/>
              </a:rPr>
              <a:t>Public Policy Institute</a:t>
            </a:r>
            <a:br>
              <a:rPr lang="en-US" sz="2800" b="1" dirty="0" smtClean="0">
                <a:latin typeface="Garamond" panose="02020404030301010803" pitchFamily="18" charset="0"/>
                <a:ea typeface="ＭＳ Ｐゴシック" charset="0"/>
              </a:rPr>
            </a:br>
            <a:r>
              <a:rPr lang="en-US" sz="2800" b="1" dirty="0" smtClean="0">
                <a:latin typeface="Garamond" panose="02020404030301010803" pitchFamily="18" charset="0"/>
                <a:ea typeface="ＭＳ Ｐゴシック" charset="0"/>
              </a:rPr>
              <a:t>2016 Haywood County Land Use Survey</a:t>
            </a:r>
            <a:endParaRPr lang="en-US" sz="2800" b="1" dirty="0">
              <a:latin typeface="Garamond" panose="02020404030301010803" pitchFamily="18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1" y="1532103"/>
            <a:ext cx="5486400" cy="3642131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b="0" dirty="0" smtClean="0">
                <a:latin typeface="Garamond" panose="02020404030301010803" pitchFamily="18" charset="0"/>
              </a:rPr>
              <a:t>I. Survey Procedures </a:t>
            </a:r>
          </a:p>
          <a:p>
            <a:pPr marL="0" indent="0" eaLnBrk="1" hangingPunct="1">
              <a:buFont typeface="Arial"/>
              <a:buNone/>
              <a:defRPr/>
            </a:pPr>
            <a:r>
              <a:rPr lang="en-US" b="0" dirty="0">
                <a:latin typeface="Garamond" panose="02020404030301010803" pitchFamily="18" charset="0"/>
              </a:rPr>
              <a:t>	</a:t>
            </a:r>
            <a:r>
              <a:rPr lang="en-US" b="0" dirty="0" smtClean="0">
                <a:latin typeface="Garamond" panose="02020404030301010803" pitchFamily="18" charset="0"/>
              </a:rPr>
              <a:t>- Phone poll, random sample of 				registered voters</a:t>
            </a:r>
          </a:p>
          <a:p>
            <a:pPr marL="0" indent="0" eaLnBrk="1" hangingPunct="1">
              <a:buFont typeface="Arial"/>
              <a:buNone/>
              <a:defRPr/>
            </a:pPr>
            <a:r>
              <a:rPr lang="en-US" b="0" dirty="0">
                <a:latin typeface="Garamond" panose="02020404030301010803" pitchFamily="18" charset="0"/>
              </a:rPr>
              <a:t>	</a:t>
            </a:r>
            <a:r>
              <a:rPr lang="en-US" b="0" dirty="0" smtClean="0">
                <a:latin typeface="Garamond" panose="02020404030301010803" pitchFamily="18" charset="0"/>
              </a:rPr>
              <a:t>- 817 Respondents	</a:t>
            </a:r>
          </a:p>
          <a:p>
            <a:pPr marL="0" indent="0" eaLnBrk="1" hangingPunct="1">
              <a:buFont typeface="Arial"/>
              <a:buNone/>
              <a:defRPr/>
            </a:pPr>
            <a:r>
              <a:rPr lang="en-US" b="0" dirty="0">
                <a:latin typeface="Garamond" panose="02020404030301010803" pitchFamily="18" charset="0"/>
              </a:rPr>
              <a:t>	</a:t>
            </a:r>
            <a:r>
              <a:rPr lang="en-US" b="0" dirty="0" smtClean="0">
                <a:latin typeface="Garamond" panose="02020404030301010803" pitchFamily="18" charset="0"/>
              </a:rPr>
              <a:t>- called over March 18-20</a:t>
            </a:r>
          </a:p>
          <a:p>
            <a:pPr marL="0" indent="0" eaLnBrk="1" hangingPunct="1">
              <a:buFont typeface="Arial"/>
              <a:buNone/>
              <a:defRPr/>
            </a:pPr>
            <a:r>
              <a:rPr lang="en-US" b="0" dirty="0">
                <a:latin typeface="Garamond" panose="02020404030301010803" pitchFamily="18" charset="0"/>
              </a:rPr>
              <a:t>	</a:t>
            </a:r>
            <a:r>
              <a:rPr lang="en-US" b="0" dirty="0" smtClean="0">
                <a:latin typeface="Garamond" panose="02020404030301010803" pitchFamily="18" charset="0"/>
              </a:rPr>
              <a:t>- sample generally mirrors County 				demographics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b="0" dirty="0" smtClean="0">
              <a:latin typeface="Garamond" panose="02020404030301010803" pitchFamily="18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89" y="1532103"/>
            <a:ext cx="2461750" cy="2552926"/>
          </a:xfrm>
          <a:prstGeom prst="rect">
            <a:avLst/>
          </a:prstGeom>
          <a:ln>
            <a:solidFill>
              <a:srgbClr val="5C009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41" y="4276081"/>
            <a:ext cx="2461798" cy="2476408"/>
          </a:xfrm>
          <a:prstGeom prst="rect">
            <a:avLst/>
          </a:prstGeom>
          <a:ln>
            <a:solidFill>
              <a:srgbClr val="5C0093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83" y="4276081"/>
            <a:ext cx="2661139" cy="26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II.  County Issues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95" y="1600200"/>
            <a:ext cx="7056881" cy="5165343"/>
          </a:xfrm>
          <a:prstGeom prst="rect">
            <a:avLst/>
          </a:prstGeom>
          <a:ln w="28575">
            <a:solidFill>
              <a:srgbClr val="5C0093"/>
            </a:solidFill>
          </a:ln>
        </p:spPr>
      </p:pic>
    </p:spTree>
    <p:extLst>
      <p:ext uri="{BB962C8B-B14F-4D97-AF65-F5344CB8AC3E}">
        <p14:creationId xmlns:p14="http://schemas.microsoft.com/office/powerpoint/2010/main" val="39659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44" y="348167"/>
            <a:ext cx="6935588" cy="543415"/>
          </a:xfrm>
        </p:spPr>
        <p:txBody>
          <a:bodyPr/>
          <a:lstStyle/>
          <a:p>
            <a:r>
              <a:rPr lang="en-US" sz="3600" dirty="0" smtClean="0">
                <a:latin typeface="Garamond" panose="02020404030301010803" pitchFamily="18" charset="0"/>
              </a:rPr>
              <a:t>III. Common Plan for Land Use</a:t>
            </a:r>
            <a:endParaRPr lang="en-US" sz="36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79" y="1228822"/>
            <a:ext cx="5072961" cy="5240940"/>
          </a:xfrm>
          <a:prstGeom prst="rect">
            <a:avLst/>
          </a:prstGeom>
          <a:ln w="28575">
            <a:solidFill>
              <a:srgbClr val="592C88"/>
            </a:solidFill>
          </a:ln>
        </p:spPr>
      </p:pic>
    </p:spTree>
    <p:extLst>
      <p:ext uri="{BB962C8B-B14F-4D97-AF65-F5344CB8AC3E}">
        <p14:creationId xmlns:p14="http://schemas.microsoft.com/office/powerpoint/2010/main" val="984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27" y="0"/>
            <a:ext cx="6712850" cy="1159099"/>
          </a:xfrm>
        </p:spPr>
        <p:txBody>
          <a:bodyPr/>
          <a:lstStyle/>
          <a:p>
            <a:pPr algn="ctr"/>
            <a:r>
              <a:rPr lang="en-US" sz="3200" dirty="0" smtClean="0">
                <a:latin typeface="Garamond" panose="02020404030301010803" pitchFamily="18" charset="0"/>
              </a:rPr>
              <a:t>IV. Additional Industrial, Residential, Commercial Regulations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84" t="44699" r="17126" b="2048"/>
          <a:stretch/>
        </p:blipFill>
        <p:spPr>
          <a:xfrm>
            <a:off x="433753" y="1348154"/>
            <a:ext cx="2555783" cy="2528449"/>
          </a:xfrm>
          <a:prstGeom prst="rect">
            <a:avLst/>
          </a:prstGeom>
          <a:ln w="28575">
            <a:solidFill>
              <a:srgbClr val="5C009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814" t="48076" r="15380" b="3058"/>
          <a:stretch/>
        </p:blipFill>
        <p:spPr>
          <a:xfrm>
            <a:off x="6270037" y="3162901"/>
            <a:ext cx="2770980" cy="2447687"/>
          </a:xfrm>
          <a:prstGeom prst="rect">
            <a:avLst/>
          </a:prstGeom>
          <a:ln w="28575">
            <a:solidFill>
              <a:srgbClr val="5C009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8587" y="4062069"/>
            <a:ext cx="227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 for Additional Industrial Development Regulations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9537" y="4687258"/>
            <a:ext cx="293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 for Additional Commercial Development  Regulations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65384" y="5665052"/>
            <a:ext cx="317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 for Additional Residential Development Regulations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71204869"/>
              </p:ext>
            </p:extLst>
          </p:nvPr>
        </p:nvGraphicFramePr>
        <p:xfrm>
          <a:off x="3282364" y="2091243"/>
          <a:ext cx="2642125" cy="254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79593" y="2310201"/>
            <a:ext cx="572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14%</a:t>
            </a:r>
            <a:endParaRPr lang="en-US" sz="14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868578" y="3242345"/>
            <a:ext cx="682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36</a:t>
            </a:r>
            <a:r>
              <a:rPr lang="en-US" sz="1400" b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%</a:t>
            </a:r>
            <a:endParaRPr lang="en-US" sz="14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Graphic spid="13" grpId="0">
        <p:bldAsOne/>
      </p:bldGraphic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Questions? 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2" descr="Campus Panorama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r="16905"/>
          <a:stretch>
            <a:fillRect/>
          </a:stretch>
        </p:blipFill>
        <p:spPr bwMode="auto">
          <a:xfrm>
            <a:off x="2625581" y="3830244"/>
            <a:ext cx="4067908" cy="2781857"/>
          </a:xfrm>
          <a:prstGeom prst="rect">
            <a:avLst/>
          </a:prstGeom>
          <a:noFill/>
          <a:ln w="38100">
            <a:solidFill>
              <a:srgbClr val="5C0093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9151" y="1149551"/>
            <a:ext cx="67407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aramond" panose="02020404030301010803" pitchFamily="18" charset="0"/>
              </a:rPr>
              <a:t>Thank you!</a:t>
            </a:r>
          </a:p>
          <a:p>
            <a:pPr algn="ctr"/>
            <a:endParaRPr lang="en-US" sz="1000" dirty="0" smtClean="0">
              <a:latin typeface="Garamond" panose="02020404030301010803" pitchFamily="18" charset="0"/>
            </a:endParaRPr>
          </a:p>
          <a:p>
            <a:pPr algn="ctr"/>
            <a:r>
              <a:rPr lang="en-US" sz="3200" dirty="0" smtClean="0">
                <a:latin typeface="Garamond" panose="02020404030301010803" pitchFamily="18" charset="0"/>
              </a:rPr>
              <a:t>Public Policy Institute</a:t>
            </a:r>
          </a:p>
          <a:p>
            <a:pPr algn="ctr"/>
            <a:r>
              <a:rPr lang="en-US" sz="3200" dirty="0" smtClean="0">
                <a:latin typeface="Garamond" panose="02020404030301010803" pitchFamily="18" charset="0"/>
              </a:rPr>
              <a:t>Western Carolina University</a:t>
            </a:r>
          </a:p>
          <a:p>
            <a:pPr algn="ctr"/>
            <a:r>
              <a:rPr lang="en-US" sz="3200" dirty="0" smtClean="0">
                <a:latin typeface="Garamond" panose="02020404030301010803" pitchFamily="18" charset="0"/>
                <a:hlinkClick r:id="rId3"/>
              </a:rPr>
              <a:t>ppi@email.wcu.edu</a:t>
            </a:r>
            <a:r>
              <a:rPr lang="en-US" sz="3200" dirty="0" smtClean="0">
                <a:latin typeface="Garamond" panose="02020404030301010803" pitchFamily="18" charset="0"/>
              </a:rPr>
              <a:t>  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U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15243</TotalTime>
  <Words>68</Words>
  <Application>Microsoft Office PowerPoint</Application>
  <PresentationFormat>On-screen Show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MS Mincho</vt:lpstr>
      <vt:lpstr>ＭＳ Ｐゴシック</vt:lpstr>
      <vt:lpstr>Arial</vt:lpstr>
      <vt:lpstr>Calibri</vt:lpstr>
      <vt:lpstr>Cambria</vt:lpstr>
      <vt:lpstr>FreightSans Pro Bold</vt:lpstr>
      <vt:lpstr>FreightSans Pro Book</vt:lpstr>
      <vt:lpstr>FreightSans Pro Medium</vt:lpstr>
      <vt:lpstr>FreightSans Pro Semibold</vt:lpstr>
      <vt:lpstr>Garamond</vt:lpstr>
      <vt:lpstr>Times New Roman</vt:lpstr>
      <vt:lpstr>WCUtemplate</vt:lpstr>
      <vt:lpstr>Public Policy Institute 2016 Haywood County Land Use Survey</vt:lpstr>
      <vt:lpstr>II.  County Issues</vt:lpstr>
      <vt:lpstr>III. Common Plan for Land Use</vt:lpstr>
      <vt:lpstr>IV. Additional Industrial, Residential, Commercial Regulations</vt:lpstr>
      <vt:lpstr>Questions?  </vt:lpstr>
    </vt:vector>
  </TitlesOfParts>
  <Company>Western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Haley Medford</dc:creator>
  <cp:lastModifiedBy>Kadel, Max</cp:lastModifiedBy>
  <cp:revision>172</cp:revision>
  <cp:lastPrinted>2015-09-03T13:46:05Z</cp:lastPrinted>
  <dcterms:created xsi:type="dcterms:W3CDTF">2015-02-12T18:12:26Z</dcterms:created>
  <dcterms:modified xsi:type="dcterms:W3CDTF">2017-01-24T16:32:37Z</dcterms:modified>
</cp:coreProperties>
</file>