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89" r:id="rId3"/>
    <p:sldId id="320" r:id="rId4"/>
    <p:sldId id="321" r:id="rId5"/>
    <p:sldId id="322" r:id="rId6"/>
    <p:sldId id="293" r:id="rId7"/>
    <p:sldId id="262" r:id="rId8"/>
    <p:sldId id="323" r:id="rId9"/>
    <p:sldId id="295" r:id="rId10"/>
    <p:sldId id="264" r:id="rId11"/>
    <p:sldId id="319" r:id="rId12"/>
    <p:sldId id="298" r:id="rId13"/>
    <p:sldId id="324" r:id="rId14"/>
    <p:sldId id="301" r:id="rId15"/>
    <p:sldId id="302" r:id="rId16"/>
    <p:sldId id="303" r:id="rId17"/>
    <p:sldId id="304" r:id="rId18"/>
    <p:sldId id="305" r:id="rId19"/>
    <p:sldId id="307" r:id="rId20"/>
    <p:sldId id="308" r:id="rId21"/>
    <p:sldId id="315" r:id="rId22"/>
    <p:sldId id="268" r:id="rId23"/>
    <p:sldId id="309" r:id="rId24"/>
    <p:sldId id="310" r:id="rId25"/>
    <p:sldId id="269" r:id="rId26"/>
    <p:sldId id="311" r:id="rId27"/>
    <p:sldId id="270" r:id="rId28"/>
    <p:sldId id="272" r:id="rId29"/>
    <p:sldId id="271" r:id="rId30"/>
    <p:sldId id="273" r:id="rId31"/>
    <p:sldId id="316" r:id="rId3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31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803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E255A53-CF5F-41D2-9DB6-FE8846B89AA8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3F11A3B8-30DA-4F86-A008-B273D2E3AA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9098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 flipV="1">
            <a:off x="5410200" y="3810000"/>
            <a:ext cx="3733800" cy="904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 flipV="1">
            <a:off x="5410200" y="3897313"/>
            <a:ext cx="3733800" cy="19208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 flipV="1">
            <a:off x="5410200" y="4114800"/>
            <a:ext cx="3733800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5410200" y="4164013"/>
            <a:ext cx="1965325" cy="19050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 flipV="1">
            <a:off x="5410200" y="4198938"/>
            <a:ext cx="1965325" cy="9525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1" name="Rounded Rectangle 10"/>
          <p:cNvSpPr/>
          <p:nvPr/>
        </p:nvSpPr>
        <p:spPr bwMode="white">
          <a:xfrm>
            <a:off x="5410200" y="3962400"/>
            <a:ext cx="3063875" cy="26988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12" name="Rounded Rectangle 11"/>
          <p:cNvSpPr/>
          <p:nvPr/>
        </p:nvSpPr>
        <p:spPr bwMode="white">
          <a:xfrm>
            <a:off x="7377113" y="4060825"/>
            <a:ext cx="1600200" cy="36513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0" y="3649663"/>
            <a:ext cx="9144000" cy="2444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3675063"/>
            <a:ext cx="9144000" cy="1412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5" name="Rectangle 14"/>
          <p:cNvSpPr/>
          <p:nvPr/>
        </p:nvSpPr>
        <p:spPr>
          <a:xfrm flipV="1">
            <a:off x="6413500" y="3643313"/>
            <a:ext cx="2730500" cy="24765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0" y="0"/>
            <a:ext cx="9144000" cy="37020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7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875"/>
            <a:ext cx="960438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6251B2-1AB1-446A-9A13-7055DBE26387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18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588"/>
            <a:ext cx="747712" cy="365125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EDF4F88-0F82-4AB5-9E8C-C8DF317C05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4743B-AD25-4501-8343-B0E10AD5E48A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D29CE0-5C49-47B1-B786-4FFB2C7049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944A15-F972-4A7D-9A0D-599557CEE326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F42A71-DF8D-4CCB-BE85-A1E3382A80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56BF66-A829-4676-91B1-81B89081DD38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4872FE-7DC4-4286-A2E8-A5BADADADC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46873-934C-4AE7-86E5-4BCA469DB700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74BF8A-8E76-4B1F-A706-F1A926133B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E9B43-12BD-412E-988E-79ECE837A3BF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36143F-0E4C-450F-B62A-FB8181F6B1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/>
          <a:lstStyle>
            <a:lvl1pPr>
              <a:defRPr sz="4000" b="0" i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A9E89E-9F28-4C4E-B28A-CD1644249772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8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FB33215-4A1B-4930-ACCE-74BDBD5B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363" y="612775"/>
            <a:ext cx="957262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45B8C-97CE-43EB-8D96-E4402398769D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E7CDCE-E2AD-4A82-8BA3-4F76DC1B63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75BFCD-9E44-4A93-869D-92CCF50982A1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39E005-D1C4-4F44-9382-C50E81BF57C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5B71F1-939C-48EA-91DE-88BE8D8609A9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7F4545-7288-455A-8BE3-CF2715D544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82E3EB-3241-4FB6-94F6-5B328C8B69AF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02AC4-AF55-4333-A931-0AF33069F7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0" y="366713"/>
            <a:ext cx="9144000" cy="8413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0" y="0"/>
            <a:ext cx="9144000" cy="31115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0" y="307975"/>
            <a:ext cx="9144000" cy="920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200" y="360363"/>
            <a:ext cx="3733800" cy="904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39738"/>
            <a:ext cx="3733800" cy="18097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025" y="496888"/>
            <a:ext cx="3063875" cy="28575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938" y="588963"/>
            <a:ext cx="1600200" cy="3651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5263" y="-1588"/>
            <a:ext cx="57150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3988" y="-1588"/>
            <a:ext cx="28575" cy="620713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4938" y="-1588"/>
            <a:ext cx="9525" cy="620713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725" y="-1588"/>
            <a:ext cx="26988" cy="620713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400" y="0"/>
            <a:ext cx="55563" cy="585788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4125" y="0"/>
            <a:ext cx="7938" cy="585788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39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1430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40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2249488"/>
            <a:ext cx="82296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8" y="612775"/>
            <a:ext cx="957262" cy="457200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fld id="{D82EE006-036D-47D7-93A5-85B5328271CB}" type="datetimeFigureOut">
              <a:rPr lang="en-US"/>
              <a:pPr>
                <a:defRPr/>
              </a:pPr>
              <a:t>4/24/2012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775"/>
            <a:ext cx="1325563" cy="457200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800">
                <a:solidFill>
                  <a:schemeClr val="accent2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038" y="1588"/>
            <a:ext cx="762000" cy="366712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80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A5B30E7C-C4A8-4DC2-A414-87C123E537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5" r:id="rId1"/>
    <p:sldLayoutId id="2147483717" r:id="rId2"/>
    <p:sldLayoutId id="2147483718" r:id="rId3"/>
    <p:sldLayoutId id="2147483719" r:id="rId4"/>
    <p:sldLayoutId id="2147483726" r:id="rId5"/>
    <p:sldLayoutId id="2147483727" r:id="rId6"/>
    <p:sldLayoutId id="2147483720" r:id="rId7"/>
    <p:sldLayoutId id="2147483721" r:id="rId8"/>
    <p:sldLayoutId id="2147483722" r:id="rId9"/>
    <p:sldLayoutId id="2147483723" r:id="rId10"/>
    <p:sldLayoutId id="214748372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Calibri" pitchFamily="34" charset="0"/>
        </a:defRPr>
      </a:lvl9pPr>
    </p:titleStyle>
    <p:bodyStyle>
      <a:lvl1pPr marL="365125" indent="-255588" algn="l" rtl="0" eaLnBrk="0" fontAlgn="base" hangingPunct="0">
        <a:spcBef>
          <a:spcPts val="300"/>
        </a:spcBef>
        <a:spcAft>
          <a:spcPct val="0"/>
        </a:spcAft>
        <a:buClr>
          <a:srgbClr val="009FEC"/>
        </a:buClr>
        <a:buFont typeface="Georgia" pitchFamily="18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7225" indent="-246063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Font typeface="Georgia" pitchFamily="18" charset="0"/>
        <a:buChar char="▫"/>
        <a:defRPr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2338" indent="-21907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13" indent="-200025" algn="l" rtl="0" eaLnBrk="0" fontAlgn="base" hangingPunct="0">
        <a:spcBef>
          <a:spcPts val="300"/>
        </a:spcBef>
        <a:spcAft>
          <a:spcPct val="0"/>
        </a:spcAft>
        <a:buClr>
          <a:schemeClr val="accent1"/>
        </a:buClr>
        <a:buFont typeface="Wingdings 2" pitchFamily="18" charset="2"/>
        <a:buChar char=""/>
        <a:defRPr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063" indent="-182563" algn="l" rtl="0" eaLnBrk="0" fontAlgn="base" hangingPunct="0">
        <a:spcBef>
          <a:spcPts val="300"/>
        </a:spcBef>
        <a:spcAft>
          <a:spcPct val="0"/>
        </a:spcAft>
        <a:buClr>
          <a:srgbClr val="009FEC"/>
        </a:buClr>
        <a:buFont typeface="Georgia" pitchFamily="18" charset="0"/>
        <a:buChar char="▫"/>
        <a:defRPr sz="2000" kern="1200">
          <a:solidFill>
            <a:srgbClr val="009FEC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381000" y="533400"/>
            <a:ext cx="8458200" cy="1890713"/>
          </a:xfrm>
        </p:spPr>
        <p:txBody>
          <a:bodyPr/>
          <a:lstStyle/>
          <a:p>
            <a:r>
              <a:rPr lang="en-US" sz="3600" b="1" dirty="0" smtClean="0"/>
              <a:t>Regulating Employee Use of Social </a:t>
            </a:r>
            <a:r>
              <a:rPr lang="en-US" sz="3600" b="1" dirty="0" smtClean="0"/>
              <a:t>Media</a:t>
            </a:r>
            <a:endParaRPr lang="en-US" sz="3600" dirty="0" smtClean="0"/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457200" y="3900488"/>
            <a:ext cx="4953000" cy="2652712"/>
          </a:xfrm>
        </p:spPr>
        <p:txBody>
          <a:bodyPr/>
          <a:lstStyle/>
          <a:p>
            <a:pPr marL="63500" eaLnBrk="1" hangingPunct="1"/>
            <a:r>
              <a:rPr lang="en-US" b="1" dirty="0" smtClean="0"/>
              <a:t>Health Directors Legal Conference</a:t>
            </a:r>
            <a:endParaRPr lang="en-US" b="1" dirty="0" smtClean="0"/>
          </a:p>
          <a:p>
            <a:pPr marL="63500" eaLnBrk="1" hangingPunct="1"/>
            <a:r>
              <a:rPr lang="en-US" b="1" dirty="0" smtClean="0"/>
              <a:t>April 26, 2012</a:t>
            </a:r>
            <a:endParaRPr lang="en-US" b="1" dirty="0" smtClean="0"/>
          </a:p>
          <a:p>
            <a:pPr marL="63500" eaLnBrk="1" hangingPunct="1"/>
            <a:endParaRPr lang="en-US" dirty="0" smtClean="0"/>
          </a:p>
          <a:p>
            <a:pPr marL="63500" eaLnBrk="1" hangingPunct="1"/>
            <a:r>
              <a:rPr lang="en-US" dirty="0" smtClean="0"/>
              <a:t>Diane M. Juffras</a:t>
            </a:r>
          </a:p>
          <a:p>
            <a:pPr marL="63500" eaLnBrk="1" hangingPunct="1"/>
            <a:r>
              <a:rPr lang="en-US" dirty="0" smtClean="0"/>
              <a:t>School of Government</a:t>
            </a:r>
          </a:p>
          <a:p>
            <a:pPr marL="63500" eaLnBrk="1" hangingPunct="1"/>
            <a:r>
              <a:rPr lang="en-US" dirty="0" smtClean="0"/>
              <a:t>UNC- Chapel Hill</a:t>
            </a:r>
          </a:p>
          <a:p>
            <a:pPr marL="63500"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/>
          <a:lstStyle/>
          <a:p>
            <a:r>
              <a:rPr lang="en-US" sz="3200" smtClean="0"/>
              <a:t>Electronic Communications Privacy Act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447800"/>
            <a:ext cx="4041775" cy="609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Federal Wiretap Act</a:t>
            </a:r>
            <a:endParaRPr lang="en-US" sz="24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4400" y="1447800"/>
            <a:ext cx="4041775" cy="609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Stored Communications Act</a:t>
            </a:r>
            <a:endParaRPr lang="en-US" sz="2400" dirty="0"/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>
          <a:xfrm>
            <a:off x="4718050" y="2057400"/>
            <a:ext cx="4041775" cy="4537075"/>
          </a:xfrm>
        </p:spPr>
        <p:txBody>
          <a:bodyPr/>
          <a:lstStyle/>
          <a:p>
            <a:r>
              <a:rPr lang="en-US" dirty="0" smtClean="0"/>
              <a:t>Prohibits unauthorized access to any wire or electronic communication in electronic storage.</a:t>
            </a:r>
          </a:p>
          <a:p>
            <a:r>
              <a:rPr lang="en-US" dirty="0" smtClean="0"/>
              <a:t>Statute provide both criminal and civil money penalties for its violation.</a:t>
            </a:r>
          </a:p>
          <a:p>
            <a:r>
              <a:rPr lang="en-US" dirty="0" smtClean="0"/>
              <a:t>Applies to unauthorized employer access of employee e-mails, private employee profiles and postings on social media sites and posting on internet chat rooms.</a:t>
            </a:r>
          </a:p>
          <a:p>
            <a:r>
              <a:rPr lang="en-US" dirty="0" smtClean="0"/>
              <a:t>No notice exception. 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1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6" dur="5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4" dur="500" fill="hold"/>
                                        <p:tgtEl>
                                          <p:spTgt spid="112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6" dur="500" fill="hold"/>
                                        <p:tgtEl>
                                          <p:spTgt spid="1127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8" dur="500" fill="hold"/>
                                        <p:tgtEl>
                                          <p:spTgt spid="1127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0" dur="500" fill="hold"/>
                                        <p:tgtEl>
                                          <p:spTgt spid="1127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4" grpId="0" uiExpand="1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382000" cy="533400"/>
          </a:xfrm>
        </p:spPr>
        <p:txBody>
          <a:bodyPr/>
          <a:lstStyle/>
          <a:p>
            <a:r>
              <a:rPr lang="en-US" sz="3200" smtClean="0"/>
              <a:t>Electronic Communications Privacy Act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2514600" y="1371600"/>
            <a:ext cx="4041775" cy="609600"/>
          </a:xfrm>
        </p:spPr>
        <p:txBody>
          <a:bodyPr/>
          <a:lstStyle/>
          <a:p>
            <a:pPr>
              <a:defRPr/>
            </a:pPr>
            <a:r>
              <a:rPr lang="en-US" sz="2400" dirty="0" smtClean="0"/>
              <a:t>Stored Communications Act</a:t>
            </a:r>
            <a:endParaRPr lang="en-US" sz="2400" dirty="0"/>
          </a:p>
        </p:txBody>
      </p:sp>
      <p:sp>
        <p:nvSpPr>
          <p:cNvPr id="11270" name="Content Placeholder 5"/>
          <p:cNvSpPr>
            <a:spLocks noGrp="1"/>
          </p:cNvSpPr>
          <p:nvPr>
            <p:ph sz="quarter" idx="4"/>
          </p:nvPr>
        </p:nvSpPr>
        <p:spPr>
          <a:xfrm>
            <a:off x="2514600" y="2057400"/>
            <a:ext cx="4041775" cy="4537075"/>
          </a:xfrm>
        </p:spPr>
        <p:txBody>
          <a:bodyPr/>
          <a:lstStyle/>
          <a:p>
            <a:r>
              <a:rPr lang="en-US" dirty="0" smtClean="0"/>
              <a:t>Prohibits </a:t>
            </a:r>
            <a:r>
              <a:rPr lang="en-US" b="1" dirty="0" smtClean="0">
                <a:solidFill>
                  <a:srgbClr val="FF0000"/>
                </a:solidFill>
              </a:rPr>
              <a:t>unauthorized</a:t>
            </a:r>
            <a:r>
              <a:rPr lang="en-US" dirty="0" smtClean="0"/>
              <a:t> access to any wire or electronic communication in electronic storage.</a:t>
            </a:r>
          </a:p>
          <a:p>
            <a:r>
              <a:rPr lang="en-US" dirty="0" smtClean="0"/>
              <a:t>Statute provide both criminal and civil money penalties for its violation.</a:t>
            </a:r>
          </a:p>
          <a:p>
            <a:r>
              <a:rPr lang="en-US" dirty="0" smtClean="0"/>
              <a:t>Applies to </a:t>
            </a:r>
            <a:r>
              <a:rPr lang="en-US" b="1" dirty="0" smtClean="0">
                <a:solidFill>
                  <a:srgbClr val="FF0000"/>
                </a:solidFill>
              </a:rPr>
              <a:t>unauthorized</a:t>
            </a:r>
            <a:r>
              <a:rPr lang="en-US" dirty="0" smtClean="0"/>
              <a:t> employer access of employee e-mails, private employee profiles and postings on social media sites and posting on internet chat rooms.</a:t>
            </a:r>
          </a:p>
          <a:p>
            <a:r>
              <a:rPr lang="en-US" dirty="0" smtClean="0"/>
              <a:t>No notice exception.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362200"/>
            <a:ext cx="8229600" cy="1066800"/>
          </a:xfrm>
        </p:spPr>
        <p:txBody>
          <a:bodyPr/>
          <a:lstStyle/>
          <a:p>
            <a:pPr algn="ctr"/>
            <a:r>
              <a:rPr lang="en-US" b="1" dirty="0" smtClean="0"/>
              <a:t>Employer exception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/>
              <a:t>Issue #3: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4000" b="1" dirty="0"/>
              <a:t>May </a:t>
            </a:r>
            <a:r>
              <a:rPr lang="en-US" sz="4000" b="1" dirty="0" smtClean="0"/>
              <a:t>public employers </a:t>
            </a:r>
            <a:r>
              <a:rPr lang="en-US" sz="4000" b="1" dirty="0"/>
              <a:t>regulate employee speech on social media sites?</a:t>
            </a:r>
          </a:p>
        </p:txBody>
      </p:sp>
    </p:spTree>
    <p:extLst>
      <p:ext uri="{BB962C8B-B14F-4D97-AF65-F5344CB8AC3E}">
        <p14:creationId xmlns:p14="http://schemas.microsoft.com/office/powerpoint/2010/main" val="40118977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4600"/>
            <a:ext cx="8229600" cy="838200"/>
          </a:xfrm>
        </p:spPr>
        <p:txBody>
          <a:bodyPr/>
          <a:lstStyle/>
          <a:p>
            <a:pPr algn="ctr"/>
            <a:r>
              <a:rPr lang="en-US" sz="6000" b="1" dirty="0" smtClean="0"/>
              <a:t>Speech:</a:t>
            </a:r>
            <a:endParaRPr lang="en-US" sz="60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Documents and Settings\juffras\My Documents\My Pictures\find.us.on.facebook.bm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90600" y="2057400"/>
            <a:ext cx="7239000" cy="2447925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Documents and Settings\juffras\My Documents\My Pictures\myspace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22350" y="2235200"/>
            <a:ext cx="7099300" cy="2387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3" name="Picture 3" descr="C:\Documents and Settings\juffras\My Documents\My Pictures\twitter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2514600"/>
            <a:ext cx="3657600" cy="17526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juffras\My Documents\My Pictures\WordPress%20-%20pretty%20permalinks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52488" y="1143000"/>
            <a:ext cx="7439025" cy="4595813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Documents and Settings\juffras\My Documents\My Pictures\aol-chat-room-listings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71600" y="1143000"/>
            <a:ext cx="6400800" cy="46482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b="1" dirty="0" smtClean="0"/>
              <a:t>Issue </a:t>
            </a:r>
            <a:r>
              <a:rPr lang="en-US" b="1" dirty="0"/>
              <a:t>#1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4000" b="1" dirty="0"/>
              <a:t>May a public employer monitor employee use of employer computers to access social media sites?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Documents and Settings\juffras\My Documents\My Pictures\outlook-email-encryption-plugin-1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20800" y="927100"/>
            <a:ext cx="6500813" cy="5003800"/>
          </a:xfrm>
          <a:prstGeom prst="rect">
            <a:avLst/>
          </a:prstGeom>
          <a:noFill/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229600" cy="1066800"/>
          </a:xfrm>
        </p:spPr>
        <p:txBody>
          <a:bodyPr/>
          <a:lstStyle/>
          <a:p>
            <a:pPr algn="ctr"/>
            <a:r>
              <a:rPr lang="en-US" sz="4400" b="1" dirty="0" smtClean="0"/>
              <a:t>It’s all speech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1752600"/>
            <a:ext cx="8229600" cy="914400"/>
          </a:xfrm>
        </p:spPr>
        <p:txBody>
          <a:bodyPr/>
          <a:lstStyle/>
          <a:p>
            <a:r>
              <a:rPr lang="en-US" sz="3600" b="1" dirty="0" smtClean="0"/>
              <a:t>The 1</a:t>
            </a:r>
            <a:r>
              <a:rPr lang="en-US" sz="3600" b="1" baseline="30000" dirty="0" smtClean="0"/>
              <a:t>st</a:t>
            </a:r>
            <a:r>
              <a:rPr lang="en-US" sz="3600" b="1" dirty="0" smtClean="0"/>
              <a:t> Amendment and Public Employees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0"/>
            <a:ext cx="8229600" cy="16002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Aft>
                <a:spcPct val="25000"/>
              </a:spcAft>
              <a:buNone/>
              <a:defRPr/>
            </a:pPr>
            <a:r>
              <a:rPr lang="en-US" sz="4400" dirty="0" smtClean="0"/>
              <a:t>The </a:t>
            </a:r>
            <a:r>
              <a:rPr lang="en-US" sz="4400" u="sng" dirty="0" smtClean="0"/>
              <a:t>Garcetti</a:t>
            </a:r>
            <a:r>
              <a:rPr lang="en-US" sz="4400" dirty="0" smtClean="0"/>
              <a:t> Test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24400"/>
            <a:ext cx="8229600" cy="1849438"/>
          </a:xfrm>
        </p:spPr>
        <p:txBody>
          <a:bodyPr/>
          <a:lstStyle/>
          <a:p>
            <a:pPr algn="ctr">
              <a:buFont typeface="Georgia" pitchFamily="18" charset="0"/>
              <a:buNone/>
              <a:defRPr/>
            </a:pPr>
            <a:r>
              <a:rPr lang="en-US" sz="4400" b="1" dirty="0" smtClean="0">
                <a:solidFill>
                  <a:srgbClr val="C00000"/>
                </a:solidFill>
              </a:rPr>
              <a:t>Not protected</a:t>
            </a:r>
            <a:endParaRPr lang="en-US" sz="4400" b="1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467895" y="1219200"/>
            <a:ext cx="6290505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chemeClr val="tx2"/>
                </a:solidFill>
                <a:latin typeface="+mj-lt"/>
              </a:rPr>
              <a:t>Speech part of job duties?</a:t>
            </a:r>
            <a:endParaRPr lang="en-US" sz="4400" b="1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19423" y="2590800"/>
            <a:ext cx="1879041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b="1" dirty="0" smtClean="0">
                <a:solidFill>
                  <a:schemeClr val="tx2"/>
                </a:solidFill>
              </a:rPr>
              <a:t>“YES”</a:t>
            </a:r>
          </a:p>
          <a:p>
            <a:endParaRPr lang="en-US" sz="4400" dirty="0">
              <a:solidFill>
                <a:schemeClr val="tx2"/>
              </a:solidFill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4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/>
          <a:lstStyle/>
          <a:p>
            <a:pPr algn="ctr">
              <a:spcAft>
                <a:spcPts val="7800"/>
              </a:spcAft>
              <a:buFont typeface="Georgia" pitchFamily="18" charset="0"/>
              <a:buNone/>
              <a:defRPr/>
            </a:pPr>
            <a:r>
              <a:rPr lang="en-US" sz="4400" b="1" dirty="0" smtClean="0">
                <a:solidFill>
                  <a:schemeClr val="tx2"/>
                </a:solidFill>
              </a:rPr>
              <a:t>“NO”</a:t>
            </a:r>
          </a:p>
          <a:p>
            <a:pPr algn="ctr">
              <a:buFont typeface="Georgia" pitchFamily="18" charset="0"/>
              <a:buNone/>
              <a:defRPr/>
            </a:pPr>
            <a:r>
              <a:rPr lang="en-US" sz="4400" b="1" dirty="0" smtClean="0"/>
              <a:t>The </a:t>
            </a:r>
            <a:r>
              <a:rPr lang="en-US" sz="4400" b="1" u="sng" dirty="0" smtClean="0"/>
              <a:t>Pickering</a:t>
            </a:r>
            <a:r>
              <a:rPr lang="en-US" sz="4400" b="1" dirty="0" smtClean="0"/>
              <a:t> balancing test</a:t>
            </a:r>
            <a:endParaRPr lang="en-US" sz="4400" b="1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dirty="0" smtClean="0">
                <a:solidFill>
                  <a:schemeClr val="tx2"/>
                </a:solidFill>
              </a:rPr>
              <a:t>Citizen?</a:t>
            </a: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endParaRPr lang="en-US" sz="4400" dirty="0" smtClean="0">
              <a:solidFill>
                <a:schemeClr val="tx2"/>
              </a:solidFill>
            </a:endParaRPr>
          </a:p>
          <a:p>
            <a:pPr algn="ctr" eaLnBrk="1" hangingPunct="1">
              <a:lnSpc>
                <a:spcPct val="110000"/>
              </a:lnSpc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en-US" sz="4400" b="1" dirty="0" smtClean="0">
                <a:solidFill>
                  <a:schemeClr val="tx2"/>
                </a:solidFill>
              </a:rPr>
              <a:t>A matter of public concern?</a:t>
            </a:r>
          </a:p>
          <a:p>
            <a:pPr>
              <a:buFont typeface="Georgia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295400"/>
          </a:xfrm>
        </p:spPr>
        <p:txBody>
          <a:bodyPr/>
          <a:lstStyle/>
          <a:p>
            <a:pPr algn="ctr">
              <a:lnSpc>
                <a:spcPct val="200000"/>
              </a:lnSpc>
              <a:spcAft>
                <a:spcPts val="7800"/>
              </a:spcAft>
            </a:pP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“NO”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4400" dirty="0">
              <a:solidFill>
                <a:srgbClr val="C0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90995" y="4191000"/>
            <a:ext cx="346627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latin typeface="+mj-lt"/>
              </a:rPr>
              <a:t>Not protected</a:t>
            </a:r>
            <a:endParaRPr lang="en-US" sz="4400" b="1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745038"/>
          </a:xfrm>
        </p:spPr>
        <p:txBody>
          <a:bodyPr/>
          <a:lstStyle/>
          <a:p>
            <a:pPr lvl="1" algn="ctr">
              <a:spcAft>
                <a:spcPts val="7800"/>
              </a:spcAft>
              <a:buFont typeface="Georgia" pitchFamily="18" charset="0"/>
              <a:buNone/>
              <a:defRPr/>
            </a:pPr>
            <a:r>
              <a:rPr lang="en-US" sz="4800" b="1" dirty="0" smtClean="0">
                <a:solidFill>
                  <a:schemeClr val="tx2"/>
                </a:solidFill>
              </a:rPr>
              <a:t>“YES”</a:t>
            </a:r>
          </a:p>
          <a:p>
            <a:pPr lvl="1" algn="ctr">
              <a:spcAft>
                <a:spcPts val="1200"/>
              </a:spcAft>
              <a:buFont typeface="Georgia" pitchFamily="18" charset="0"/>
              <a:buNone/>
              <a:defRPr/>
            </a:pPr>
            <a:r>
              <a:rPr lang="en-US" sz="4800" b="1" dirty="0" smtClean="0">
                <a:solidFill>
                  <a:srgbClr val="C00000"/>
                </a:solidFill>
              </a:rPr>
              <a:t>Whose interests are greater ?</a:t>
            </a:r>
          </a:p>
          <a:p>
            <a:pPr eaLnBrk="1" hangingPunct="1">
              <a:lnSpc>
                <a:spcPct val="110000"/>
              </a:lnSpc>
              <a:spcBef>
                <a:spcPts val="0"/>
              </a:spcBef>
              <a:spcAft>
                <a:spcPct val="25000"/>
              </a:spcAft>
              <a:buFont typeface="Georgia" pitchFamily="18" charset="0"/>
              <a:buNone/>
              <a:defRPr/>
            </a:pPr>
            <a:endParaRPr lang="en-US" sz="3200" dirty="0" smtClean="0"/>
          </a:p>
          <a:p>
            <a:pPr>
              <a:buFont typeface="Georgia" pitchFamily="18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Placeholder 2"/>
          <p:cNvSpPr>
            <a:spLocks noGrp="1"/>
          </p:cNvSpPr>
          <p:nvPr>
            <p:ph type="body" idx="1"/>
          </p:nvPr>
        </p:nvSpPr>
        <p:spPr>
          <a:xfrm>
            <a:off x="722313" y="2286000"/>
            <a:ext cx="3849687" cy="2286000"/>
          </a:xfrm>
        </p:spPr>
        <p:txBody>
          <a:bodyPr/>
          <a:lstStyle/>
          <a:p>
            <a:pPr marL="44450"/>
            <a:r>
              <a:rPr lang="en-US" sz="3200" b="1" dirty="0" smtClean="0"/>
              <a:t>Hi, I’m Tiffany and I’m a firefighter with Savannah Fire and Rescue.</a:t>
            </a:r>
          </a:p>
        </p:txBody>
      </p:sp>
      <p:pic>
        <p:nvPicPr>
          <p:cNvPr id="27651" name="Picture 3" descr="C:\Documents and Settings\juffras\My Documents\My Pictures\savannah fir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86400" y="2438400"/>
            <a:ext cx="205740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652" name="Picture 4" descr="C:\Documents and Settings\juffras\My Documents\My Pictures\iwoamn.in.towe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4267200"/>
            <a:ext cx="21336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572000" y="5486400"/>
            <a:ext cx="3986213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b="1" u="sng"/>
              <a:t>Marshall v. Mayor and Alderman of the </a:t>
            </a:r>
          </a:p>
          <a:p>
            <a:r>
              <a:rPr lang="en-US" sz="1600" b="1" u="sng"/>
              <a:t>City of Savannah, Georgia</a:t>
            </a:r>
            <a:r>
              <a:rPr lang="en-US" sz="1600" b="1"/>
              <a:t>, </a:t>
            </a:r>
          </a:p>
          <a:p>
            <a:r>
              <a:rPr lang="en-US" sz="1600" b="1"/>
              <a:t>2010 WL 537852 (11</a:t>
            </a:r>
            <a:r>
              <a:rPr lang="en-US" sz="1600" b="1" baseline="30000"/>
              <a:t>th</a:t>
            </a:r>
            <a:r>
              <a:rPr lang="en-US" sz="1600" b="1"/>
              <a:t> Cir. 2010)</a:t>
            </a:r>
          </a:p>
        </p:txBody>
      </p:sp>
      <p:pic>
        <p:nvPicPr>
          <p:cNvPr id="11266" name="Picture 2" descr="C:\Documents and Settings\juffras\My Documents\My Pictures\myspace_logo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86000" y="609600"/>
            <a:ext cx="4572000" cy="1295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069975"/>
          </a:xfrm>
        </p:spPr>
        <p:txBody>
          <a:bodyPr/>
          <a:lstStyle/>
          <a:p>
            <a:pPr algn="ctr"/>
            <a:r>
              <a:rPr lang="en-US" b="1" dirty="0" smtClean="0"/>
              <a:t>The Drunken Pirate Student Teacher</a:t>
            </a:r>
          </a:p>
        </p:txBody>
      </p:sp>
      <p:pic>
        <p:nvPicPr>
          <p:cNvPr id="19459" name="Picture 2" descr="C:\Documents and Settings\juffras\My Documents\My Pictures\druken pirat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2362200"/>
            <a:ext cx="26670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Box 3"/>
          <p:cNvSpPr txBox="1">
            <a:spLocks noChangeArrowheads="1"/>
          </p:cNvSpPr>
          <p:nvPr/>
        </p:nvSpPr>
        <p:spPr bwMode="auto">
          <a:xfrm>
            <a:off x="914400" y="6477000"/>
            <a:ext cx="7315200" cy="338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600" b="1" u="sng"/>
              <a:t>Snyder v. Millersville University</a:t>
            </a:r>
            <a:r>
              <a:rPr lang="en-US" sz="1600" b="1"/>
              <a:t>, 2008 WL 5093140 (E.D.Pa. 2008)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/>
              <a:t>Issue #2: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4000" b="1" dirty="0"/>
              <a:t>May a public employer view </a:t>
            </a:r>
            <a:r>
              <a:rPr lang="en-US" sz="4000" b="1" dirty="0" smtClean="0"/>
              <a:t>employee </a:t>
            </a:r>
            <a:r>
              <a:rPr lang="en-US" sz="4000" b="1" dirty="0"/>
              <a:t>postings on social media sites?</a:t>
            </a:r>
          </a:p>
        </p:txBody>
      </p:sp>
    </p:spTree>
    <p:extLst>
      <p:ext uri="{BB962C8B-B14F-4D97-AF65-F5344CB8AC3E}">
        <p14:creationId xmlns:p14="http://schemas.microsoft.com/office/powerpoint/2010/main" val="362788992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457200" y="2209800"/>
            <a:ext cx="8305800" cy="1676400"/>
          </a:xfrm>
        </p:spPr>
        <p:txBody>
          <a:bodyPr/>
          <a:lstStyle/>
          <a:p>
            <a:r>
              <a:rPr lang="en-US" sz="4400" b="1" dirty="0" smtClean="0"/>
              <a:t>Can you prohibit employees from joining </a:t>
            </a:r>
            <a:r>
              <a:rPr lang="en-US" sz="4400" b="1" dirty="0" err="1" smtClean="0"/>
              <a:t>Facebook</a:t>
            </a:r>
            <a:r>
              <a:rPr lang="en-US" sz="4400" b="1" dirty="0" smtClean="0"/>
              <a:t> or other social media sites during off-duty hours?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981200"/>
            <a:ext cx="8382000" cy="1905000"/>
          </a:xfrm>
        </p:spPr>
        <p:txBody>
          <a:bodyPr/>
          <a:lstStyle/>
          <a:p>
            <a:r>
              <a:rPr lang="en-US" sz="4400" b="1" dirty="0" smtClean="0"/>
              <a:t>Can you prohibit employees from blogging on their own time?</a:t>
            </a:r>
            <a:r>
              <a:rPr lang="en-US" b="1" dirty="0" smtClean="0"/>
              <a:t/>
            </a:r>
            <a:br>
              <a:rPr lang="en-US" b="1" dirty="0" smtClean="0"/>
            </a:b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b="1" dirty="0"/>
              <a:t>Issue #3: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6868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4000" b="1" dirty="0"/>
              <a:t>May </a:t>
            </a:r>
            <a:r>
              <a:rPr lang="en-US" sz="4000" b="1" dirty="0" smtClean="0"/>
              <a:t>public employers </a:t>
            </a:r>
            <a:r>
              <a:rPr lang="en-US" sz="4000" b="1" dirty="0"/>
              <a:t>regulate employee speech on social media sites?</a:t>
            </a:r>
          </a:p>
        </p:txBody>
      </p:sp>
    </p:spTree>
    <p:extLst>
      <p:ext uri="{BB962C8B-B14F-4D97-AF65-F5344CB8AC3E}">
        <p14:creationId xmlns:p14="http://schemas.microsoft.com/office/powerpoint/2010/main" val="18716296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685800"/>
          </a:xfrm>
        </p:spPr>
        <p:txBody>
          <a:bodyPr/>
          <a:lstStyle/>
          <a:p>
            <a:r>
              <a:rPr lang="en-US" b="1" dirty="0" smtClean="0"/>
              <a:t>Issue </a:t>
            </a:r>
            <a:r>
              <a:rPr lang="en-US" b="1" dirty="0"/>
              <a:t>#1</a:t>
            </a:r>
            <a:r>
              <a:rPr lang="en-US" b="1" dirty="0" smtClean="0"/>
              <a:t>: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4000" b="1" dirty="0"/>
              <a:t>May a public employer monitor employee use of employer computers to access social media sites?</a:t>
            </a:r>
          </a:p>
        </p:txBody>
      </p:sp>
    </p:spTree>
    <p:extLst>
      <p:ext uri="{BB962C8B-B14F-4D97-AF65-F5344CB8AC3E}">
        <p14:creationId xmlns:p14="http://schemas.microsoft.com/office/powerpoint/2010/main" val="336632783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228600" y="914400"/>
            <a:ext cx="8458200" cy="914400"/>
          </a:xfrm>
        </p:spPr>
        <p:txBody>
          <a:bodyPr/>
          <a:lstStyle/>
          <a:p>
            <a:pPr algn="ctr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dirty="0" smtClean="0">
                <a:solidFill>
                  <a:schemeClr val="tx2"/>
                </a:solidFill>
              </a:rPr>
              <a:t>	</a:t>
            </a:r>
            <a:r>
              <a:rPr lang="en-US" sz="4400" dirty="0" smtClean="0">
                <a:solidFill>
                  <a:schemeClr val="tx2"/>
                </a:solidFill>
                <a:latin typeface="+mj-lt"/>
              </a:rPr>
              <a:t>Fourth Amendment</a:t>
            </a:r>
            <a:br>
              <a:rPr lang="en-US" sz="4400" dirty="0" smtClean="0">
                <a:solidFill>
                  <a:schemeClr val="tx2"/>
                </a:solidFill>
                <a:latin typeface="+mj-lt"/>
              </a:rPr>
            </a:br>
            <a:endParaRPr lang="en-US" sz="4400" dirty="0">
              <a:solidFill>
                <a:schemeClr val="tx2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4800600"/>
            <a:ext cx="784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+mj-lt"/>
              </a:rPr>
              <a:t>Special needs exception</a:t>
            </a:r>
            <a:endParaRPr lang="en-US" sz="44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3581400"/>
            <a:ext cx="8229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+mj-lt"/>
              </a:rPr>
              <a:t>Reasonable expectation of privacy</a:t>
            </a:r>
            <a:endParaRPr lang="en-US" sz="4400" dirty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00400" y="2209800"/>
            <a:ext cx="2819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2"/>
                </a:solidFill>
                <a:latin typeface="+mj-lt"/>
              </a:rPr>
              <a:t>Privacy</a:t>
            </a:r>
            <a:endParaRPr lang="en-US" sz="4400" dirty="0">
              <a:latin typeface="+mj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3"/>
          <p:cNvSpPr>
            <a:spLocks noGrp="1"/>
          </p:cNvSpPr>
          <p:nvPr>
            <p:ph idx="1"/>
          </p:nvPr>
        </p:nvSpPr>
        <p:spPr>
          <a:xfrm>
            <a:off x="0" y="533400"/>
            <a:ext cx="8839200" cy="6040438"/>
          </a:xfrm>
        </p:spPr>
        <p:txBody>
          <a:bodyPr/>
          <a:lstStyle/>
          <a:p>
            <a:pPr>
              <a:spcAft>
                <a:spcPts val="600"/>
              </a:spcAft>
            </a:pPr>
            <a:endParaRPr lang="en-US" b="1" dirty="0" smtClean="0"/>
          </a:p>
          <a:p>
            <a:pPr lvl="1">
              <a:lnSpc>
                <a:spcPct val="150000"/>
              </a:lnSpc>
              <a:spcAft>
                <a:spcPts val="1200"/>
              </a:spcAft>
              <a:buNone/>
            </a:pPr>
            <a:r>
              <a:rPr lang="en-US" b="1" dirty="0" smtClean="0"/>
              <a:t>	</a:t>
            </a:r>
            <a:r>
              <a:rPr lang="en-US" sz="3200" b="1" dirty="0" smtClean="0"/>
              <a:t>A search by a government employer is justified “when there are reasonable grounds for suspecting that the search will turn up evidence that the employee is guilty of work-related misconduct, or that the search is necessary for a non-investigatory work-related purpose . . . .”  </a:t>
            </a:r>
            <a:r>
              <a:rPr lang="en-US" sz="3200" i="1" dirty="0" smtClean="0"/>
              <a:t>O’Connor v. Ortega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b="1" dirty="0"/>
              <a:t>Issue #2: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324350"/>
          </a:xfrm>
        </p:spPr>
        <p:txBody>
          <a:bodyPr/>
          <a:lstStyle/>
          <a:p>
            <a:pPr marL="109537" indent="0">
              <a:buNone/>
            </a:pPr>
            <a:r>
              <a:rPr lang="en-US" sz="4000" b="1" dirty="0"/>
              <a:t>May a public employer view </a:t>
            </a:r>
            <a:r>
              <a:rPr lang="en-US" sz="4000" b="1" dirty="0" smtClean="0"/>
              <a:t>employee </a:t>
            </a:r>
            <a:r>
              <a:rPr lang="en-US" sz="4000" b="1" dirty="0"/>
              <a:t>postings on social media sites?</a:t>
            </a:r>
          </a:p>
        </p:txBody>
      </p:sp>
    </p:spTree>
    <p:extLst>
      <p:ext uri="{BB962C8B-B14F-4D97-AF65-F5344CB8AC3E}">
        <p14:creationId xmlns:p14="http://schemas.microsoft.com/office/powerpoint/2010/main" val="2461660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685800"/>
            <a:ext cx="8229600" cy="99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/>
              <a:t>Public pages?</a:t>
            </a:r>
            <a:br>
              <a:rPr lang="en-US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3400" y="4953000"/>
            <a:ext cx="815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Reasonable expectation of privacy</a:t>
            </a:r>
            <a:endParaRPr lang="en-US" sz="4000" b="1" dirty="0"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895600"/>
            <a:ext cx="838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latin typeface="+mj-lt"/>
              </a:rPr>
              <a:t>Private pages or postings?</a:t>
            </a:r>
          </a:p>
          <a:p>
            <a:r>
              <a:rPr lang="en-US" sz="3200" dirty="0" smtClean="0">
                <a:latin typeface="+mj-lt"/>
              </a:rPr>
              <a:t>Only available to “friends” or other authorized users or viewers</a:t>
            </a:r>
            <a:endParaRPr lang="en-US" sz="3200" dirty="0"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200" y="1828800"/>
            <a:ext cx="868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  <a:latin typeface="+mj-lt"/>
              </a:rPr>
              <a:t>No reasonable expectation of privacy</a:t>
            </a:r>
            <a:endParaRPr lang="en-US" sz="40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Book">
      <a:dk1>
        <a:sysClr val="windowText" lastClr="000000"/>
      </a:dk1>
      <a:lt1>
        <a:sysClr val="window" lastClr="FFFFFF"/>
      </a:lt1>
      <a:dk2>
        <a:srgbClr val="000082"/>
      </a:dk2>
      <a:lt2>
        <a:srgbClr val="F3F3FF"/>
      </a:lt2>
      <a:accent1>
        <a:srgbClr val="828200"/>
      </a:accent1>
      <a:accent2>
        <a:srgbClr val="1B582B"/>
      </a:accent2>
      <a:accent3>
        <a:srgbClr val="009FEC"/>
      </a:accent3>
      <a:accent4>
        <a:srgbClr val="00BDBD"/>
      </a:accent4>
      <a:accent5>
        <a:srgbClr val="7C5BAE"/>
      </a:accent5>
      <a:accent6>
        <a:srgbClr val="0055AA"/>
      </a:accent6>
      <a:hlink>
        <a:srgbClr val="FC9658"/>
      </a:hlink>
      <a:folHlink>
        <a:srgbClr val="E800E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2861</TotalTime>
  <Words>420</Words>
  <Application>Microsoft Office PowerPoint</Application>
  <PresentationFormat>On-screen Show (4:3)</PresentationFormat>
  <Paragraphs>68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Urban</vt:lpstr>
      <vt:lpstr>Regulating Employee Use of Social Media</vt:lpstr>
      <vt:lpstr>Issue #1:</vt:lpstr>
      <vt:lpstr>Issue #2:</vt:lpstr>
      <vt:lpstr>Issue #3:</vt:lpstr>
      <vt:lpstr>Issue #1:</vt:lpstr>
      <vt:lpstr>PowerPoint Presentation</vt:lpstr>
      <vt:lpstr>PowerPoint Presentation</vt:lpstr>
      <vt:lpstr>Issue #2:</vt:lpstr>
      <vt:lpstr>  Public pages?  </vt:lpstr>
      <vt:lpstr>Electronic Communications Privacy Act</vt:lpstr>
      <vt:lpstr>Electronic Communications Privacy Act</vt:lpstr>
      <vt:lpstr>Employer exception</vt:lpstr>
      <vt:lpstr>Issue #3:</vt:lpstr>
      <vt:lpstr>Speech: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It’s all speech</vt:lpstr>
      <vt:lpstr>The 1st Amendment and Public Employees</vt:lpstr>
      <vt:lpstr>PowerPoint Presentation</vt:lpstr>
      <vt:lpstr>PowerPoint Presentation</vt:lpstr>
      <vt:lpstr>PowerPoint Presentation</vt:lpstr>
      <vt:lpstr> “NO” </vt:lpstr>
      <vt:lpstr>PowerPoint Presentation</vt:lpstr>
      <vt:lpstr>PowerPoint Presentation</vt:lpstr>
      <vt:lpstr>The Drunken Pirate Student Teacher</vt:lpstr>
      <vt:lpstr>Can you prohibit employees from joining Facebook or other social media sites during off-duty hours?</vt:lpstr>
      <vt:lpstr>Can you prohibit employees from blogging on their own time?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E-Issues and the Public Workplace</dc:title>
  <dc:creator>juffras</dc:creator>
  <cp:lastModifiedBy>juffras</cp:lastModifiedBy>
  <cp:revision>172</cp:revision>
  <dcterms:created xsi:type="dcterms:W3CDTF">2010-02-05T21:06:47Z</dcterms:created>
  <dcterms:modified xsi:type="dcterms:W3CDTF">2012-04-24T17:51:04Z</dcterms:modified>
</cp:coreProperties>
</file>