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89" r:id="rId3"/>
    <p:sldId id="320" r:id="rId4"/>
    <p:sldId id="321" r:id="rId5"/>
    <p:sldId id="322" r:id="rId6"/>
    <p:sldId id="293" r:id="rId7"/>
    <p:sldId id="262" r:id="rId8"/>
    <p:sldId id="323" r:id="rId9"/>
    <p:sldId id="295" r:id="rId10"/>
    <p:sldId id="264" r:id="rId11"/>
    <p:sldId id="319" r:id="rId12"/>
    <p:sldId id="298" r:id="rId13"/>
    <p:sldId id="324" r:id="rId14"/>
    <p:sldId id="301" r:id="rId15"/>
    <p:sldId id="302" r:id="rId16"/>
    <p:sldId id="303" r:id="rId17"/>
    <p:sldId id="304" r:id="rId18"/>
    <p:sldId id="305" r:id="rId19"/>
    <p:sldId id="307" r:id="rId20"/>
    <p:sldId id="308" r:id="rId21"/>
    <p:sldId id="315" r:id="rId22"/>
    <p:sldId id="268" r:id="rId23"/>
    <p:sldId id="309" r:id="rId24"/>
    <p:sldId id="310" r:id="rId25"/>
    <p:sldId id="269" r:id="rId26"/>
    <p:sldId id="311" r:id="rId27"/>
    <p:sldId id="270" r:id="rId28"/>
    <p:sldId id="272" r:id="rId29"/>
    <p:sldId id="271" r:id="rId30"/>
    <p:sldId id="273" r:id="rId31"/>
    <p:sldId id="316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0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E255A53-CF5F-41D2-9DB6-FE8846B89AA8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F11A3B8-30DA-4F86-A008-B273D2E3A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09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251B2-1AB1-446A-9A13-7055DBE26387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EDF4F88-0F82-4AB5-9E8C-C8DF317C05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4743B-AD25-4501-8343-B0E10AD5E48A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29CE0-5C49-47B1-B786-4FFB2C704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44A15-F972-4A7D-9A0D-599557CEE326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42A71-DF8D-4CCB-BE85-A1E3382A8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6BF66-A829-4676-91B1-81B89081DD38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872FE-7DC4-4286-A2E8-A5BADADAD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46873-934C-4AE7-86E5-4BCA469DB700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4BF8A-8E76-4B1F-A706-F1A926133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E9B43-12BD-412E-988E-79ECE837A3BF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6143F-0E4C-450F-B62A-FB8181F6B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A9E89E-9F28-4C4E-B28A-CD1644249772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FB33215-4A1B-4930-ACCE-74BDBD5B1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45B8C-97CE-43EB-8D96-E4402398769D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7CDCE-E2AD-4A82-8BA3-4F76DC1B6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BFCD-9E44-4A93-869D-92CCF50982A1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9E005-D1C4-4F44-9382-C50E81BF5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B71F1-939C-48EA-91DE-88BE8D8609A9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F4545-7288-455A-8BE3-CF2715D54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2E3EB-3241-4FB6-94F6-5B328C8B69AF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02AC4-AF55-4333-A931-0AF33069F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D82EE006-036D-47D7-93A5-85B5328271CB}" type="datetimeFigureOut">
              <a:rPr lang="en-US"/>
              <a:pPr>
                <a:defRPr/>
              </a:pPr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5B30E7C-C4A8-4DC2-A414-87C123E53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7" r:id="rId2"/>
    <p:sldLayoutId id="2147483718" r:id="rId3"/>
    <p:sldLayoutId id="2147483719" r:id="rId4"/>
    <p:sldLayoutId id="2147483726" r:id="rId5"/>
    <p:sldLayoutId id="2147483727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009FEC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009FEC"/>
        </a:buClr>
        <a:buFont typeface="Georgia" pitchFamily="18" charset="0"/>
        <a:buChar char="▫"/>
        <a:defRPr sz="2000" kern="1200">
          <a:solidFill>
            <a:srgbClr val="009FEC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458200" cy="1890713"/>
          </a:xfrm>
        </p:spPr>
        <p:txBody>
          <a:bodyPr/>
          <a:lstStyle/>
          <a:p>
            <a:r>
              <a:rPr lang="en-US" sz="3600" b="1" dirty="0" smtClean="0"/>
              <a:t>Regulating Employee Use of Social </a:t>
            </a:r>
            <a:r>
              <a:rPr lang="en-US" sz="3600" b="1" dirty="0" smtClean="0"/>
              <a:t>Media</a:t>
            </a:r>
            <a:endParaRPr lang="en-US" sz="3600" dirty="0" smtClean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2652712"/>
          </a:xfrm>
        </p:spPr>
        <p:txBody>
          <a:bodyPr/>
          <a:lstStyle/>
          <a:p>
            <a:pPr marL="63500" eaLnBrk="1" hangingPunct="1"/>
            <a:r>
              <a:rPr lang="en-US" b="1" dirty="0" smtClean="0"/>
              <a:t>Health Directors Legal Conference</a:t>
            </a:r>
            <a:endParaRPr lang="en-US" b="1" dirty="0" smtClean="0"/>
          </a:p>
          <a:p>
            <a:pPr marL="63500" eaLnBrk="1" hangingPunct="1"/>
            <a:r>
              <a:rPr lang="en-US" b="1" dirty="0" smtClean="0"/>
              <a:t>April 26, 2012</a:t>
            </a:r>
            <a:endParaRPr lang="en-US" b="1" dirty="0" smtClean="0"/>
          </a:p>
          <a:p>
            <a:pPr marL="63500" eaLnBrk="1" hangingPunct="1"/>
            <a:endParaRPr lang="en-US" dirty="0" smtClean="0"/>
          </a:p>
          <a:p>
            <a:pPr marL="63500" eaLnBrk="1" hangingPunct="1"/>
            <a:r>
              <a:rPr lang="en-US" dirty="0" smtClean="0"/>
              <a:t>Diane M. Juffras</a:t>
            </a:r>
          </a:p>
          <a:p>
            <a:pPr marL="63500" eaLnBrk="1" hangingPunct="1"/>
            <a:r>
              <a:rPr lang="en-US" dirty="0" smtClean="0"/>
              <a:t>School of Government</a:t>
            </a:r>
          </a:p>
          <a:p>
            <a:pPr marL="63500" eaLnBrk="1" hangingPunct="1"/>
            <a:r>
              <a:rPr lang="en-US" dirty="0" smtClean="0"/>
              <a:t>UNC- Chapel Hill</a:t>
            </a:r>
          </a:p>
          <a:p>
            <a:pPr marL="6350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/>
          <a:lstStyle/>
          <a:p>
            <a:r>
              <a:rPr lang="en-US" sz="3200" smtClean="0"/>
              <a:t>Electronic Communications Privacy Act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47800"/>
            <a:ext cx="4041775" cy="6096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Federal Wiretap Act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4400" y="1447800"/>
            <a:ext cx="4041775" cy="6096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Stored Communications Act</a:t>
            </a:r>
            <a:endParaRPr lang="en-US" sz="2400" dirty="0"/>
          </a:p>
        </p:txBody>
      </p:sp>
      <p:sp>
        <p:nvSpPr>
          <p:cNvPr id="11270" name="Content Placeholder 5"/>
          <p:cNvSpPr>
            <a:spLocks noGrp="1"/>
          </p:cNvSpPr>
          <p:nvPr>
            <p:ph sz="quarter" idx="4"/>
          </p:nvPr>
        </p:nvSpPr>
        <p:spPr>
          <a:xfrm>
            <a:off x="4718050" y="2057400"/>
            <a:ext cx="4041775" cy="4537075"/>
          </a:xfrm>
        </p:spPr>
        <p:txBody>
          <a:bodyPr/>
          <a:lstStyle/>
          <a:p>
            <a:r>
              <a:rPr lang="en-US" dirty="0" smtClean="0"/>
              <a:t>Prohibits unauthorized access to any wire or electronic communication in electronic storage.</a:t>
            </a:r>
          </a:p>
          <a:p>
            <a:r>
              <a:rPr lang="en-US" dirty="0" smtClean="0"/>
              <a:t>Statute provide both criminal and civil money penalties for its violation.</a:t>
            </a:r>
          </a:p>
          <a:p>
            <a:r>
              <a:rPr lang="en-US" dirty="0" smtClean="0"/>
              <a:t>Applies to unauthorized employer access of employee e-mails, private employee profiles and postings on social media sites and posting on internet chat rooms.</a:t>
            </a:r>
          </a:p>
          <a:p>
            <a:r>
              <a:rPr lang="en-US" dirty="0" smtClean="0"/>
              <a:t>No notice exception.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4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6" dur="500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8" dur="500" fill="hold"/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0" dur="500" fill="hold"/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/>
          <a:lstStyle/>
          <a:p>
            <a:r>
              <a:rPr lang="en-US" sz="3200" smtClean="0"/>
              <a:t>Electronic Communications Privacy 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2514600" y="1371600"/>
            <a:ext cx="4041775" cy="6096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Stored Communications Act</a:t>
            </a:r>
            <a:endParaRPr lang="en-US" sz="2400" dirty="0"/>
          </a:p>
        </p:txBody>
      </p:sp>
      <p:sp>
        <p:nvSpPr>
          <p:cNvPr id="11270" name="Content Placeholder 5"/>
          <p:cNvSpPr>
            <a:spLocks noGrp="1"/>
          </p:cNvSpPr>
          <p:nvPr>
            <p:ph sz="quarter" idx="4"/>
          </p:nvPr>
        </p:nvSpPr>
        <p:spPr>
          <a:xfrm>
            <a:off x="2514600" y="2057400"/>
            <a:ext cx="4041775" cy="4537075"/>
          </a:xfrm>
        </p:spPr>
        <p:txBody>
          <a:bodyPr/>
          <a:lstStyle/>
          <a:p>
            <a:r>
              <a:rPr lang="en-US" dirty="0" smtClean="0"/>
              <a:t>Prohibits </a:t>
            </a:r>
            <a:r>
              <a:rPr lang="en-US" b="1" dirty="0" smtClean="0">
                <a:solidFill>
                  <a:srgbClr val="FF0000"/>
                </a:solidFill>
              </a:rPr>
              <a:t>unauthorized</a:t>
            </a:r>
            <a:r>
              <a:rPr lang="en-US" dirty="0" smtClean="0"/>
              <a:t> access to any wire or electronic communication in electronic storage.</a:t>
            </a:r>
          </a:p>
          <a:p>
            <a:r>
              <a:rPr lang="en-US" dirty="0" smtClean="0"/>
              <a:t>Statute provide both criminal and civil money penalties for its violation.</a:t>
            </a:r>
          </a:p>
          <a:p>
            <a:r>
              <a:rPr lang="en-US" dirty="0" smtClean="0"/>
              <a:t>Applies to </a:t>
            </a:r>
            <a:r>
              <a:rPr lang="en-US" b="1" dirty="0" smtClean="0">
                <a:solidFill>
                  <a:srgbClr val="FF0000"/>
                </a:solidFill>
              </a:rPr>
              <a:t>unauthorized</a:t>
            </a:r>
            <a:r>
              <a:rPr lang="en-US" dirty="0" smtClean="0"/>
              <a:t> employer access of employee e-mails, private employee profiles and postings on social media sites and posting on internet chat rooms.</a:t>
            </a:r>
          </a:p>
          <a:p>
            <a:r>
              <a:rPr lang="en-US" dirty="0" smtClean="0"/>
              <a:t>No notice exception.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066800"/>
          </a:xfrm>
        </p:spPr>
        <p:txBody>
          <a:bodyPr/>
          <a:lstStyle/>
          <a:p>
            <a:pPr algn="ctr"/>
            <a:r>
              <a:rPr lang="en-US" b="1" dirty="0" smtClean="0"/>
              <a:t>Employer exception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b="1" dirty="0"/>
              <a:t>Issue #3: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324350"/>
          </a:xfrm>
        </p:spPr>
        <p:txBody>
          <a:bodyPr/>
          <a:lstStyle/>
          <a:p>
            <a:pPr marL="109537" indent="0">
              <a:buNone/>
            </a:pPr>
            <a:r>
              <a:rPr lang="en-US" sz="4000" b="1" dirty="0"/>
              <a:t>May </a:t>
            </a:r>
            <a:r>
              <a:rPr lang="en-US" sz="4000" b="1" dirty="0" smtClean="0"/>
              <a:t>public employers </a:t>
            </a:r>
            <a:r>
              <a:rPr lang="en-US" sz="4000" b="1" dirty="0"/>
              <a:t>regulate employee speech on social media sites?</a:t>
            </a:r>
          </a:p>
        </p:txBody>
      </p:sp>
    </p:spTree>
    <p:extLst>
      <p:ext uri="{BB962C8B-B14F-4D97-AF65-F5344CB8AC3E}">
        <p14:creationId xmlns:p14="http://schemas.microsoft.com/office/powerpoint/2010/main" val="4011897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838200"/>
          </a:xfrm>
        </p:spPr>
        <p:txBody>
          <a:bodyPr/>
          <a:lstStyle/>
          <a:p>
            <a:pPr algn="ctr"/>
            <a:r>
              <a:rPr lang="en-US" sz="6000" b="1" dirty="0" smtClean="0"/>
              <a:t>Speech:</a:t>
            </a:r>
            <a:endParaRPr lang="en-US" sz="6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juffras\My Documents\My Pictures\find.us.on.facebook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057400"/>
            <a:ext cx="7239000" cy="244792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juffras\My Documents\My Pictures\myspace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2350" y="2235200"/>
            <a:ext cx="7099300" cy="23876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Documents and Settings\juffras\My Documents\My Pictures\twitter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514600"/>
            <a:ext cx="3657600" cy="17526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juffras\My Documents\My Pictures\WordPress%20-%20pretty%20permalink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2488" y="1143000"/>
            <a:ext cx="7439025" cy="459581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juffras\My Documents\My Pictures\aol-chat-room-listing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143000"/>
            <a:ext cx="6400800" cy="46482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b="1" dirty="0" smtClean="0"/>
              <a:t>Issue </a:t>
            </a:r>
            <a:r>
              <a:rPr lang="en-US" b="1" dirty="0"/>
              <a:t>#1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24350"/>
          </a:xfrm>
        </p:spPr>
        <p:txBody>
          <a:bodyPr/>
          <a:lstStyle/>
          <a:p>
            <a:pPr marL="109537" indent="0">
              <a:buNone/>
            </a:pPr>
            <a:r>
              <a:rPr lang="en-US" sz="4000" b="1" dirty="0"/>
              <a:t>May a public employer monitor employee use of employer computers to access social media sites?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juffras\My Documents\My Pictures\outlook-email-encryption-plugin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0800" y="927100"/>
            <a:ext cx="6500813" cy="50038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066800"/>
          </a:xfrm>
        </p:spPr>
        <p:txBody>
          <a:bodyPr/>
          <a:lstStyle/>
          <a:p>
            <a:pPr algn="ctr"/>
            <a:r>
              <a:rPr lang="en-US" sz="4400" b="1" dirty="0" smtClean="0"/>
              <a:t>It’s all speech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914400"/>
          </a:xfrm>
        </p:spPr>
        <p:txBody>
          <a:bodyPr/>
          <a:lstStyle/>
          <a:p>
            <a:r>
              <a:rPr lang="en-US" sz="3600" b="1" dirty="0" smtClean="0"/>
              <a:t>The 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Amendment and Public Employees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16002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spcAft>
                <a:spcPct val="25000"/>
              </a:spcAft>
              <a:buNone/>
              <a:defRPr/>
            </a:pPr>
            <a:r>
              <a:rPr lang="en-US" sz="4400" dirty="0" smtClean="0"/>
              <a:t>The </a:t>
            </a:r>
            <a:r>
              <a:rPr lang="en-US" sz="4400" u="sng" dirty="0" smtClean="0"/>
              <a:t>Garcetti</a:t>
            </a:r>
            <a:r>
              <a:rPr lang="en-US" sz="4400" dirty="0" smtClean="0"/>
              <a:t>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849438"/>
          </a:xfrm>
        </p:spPr>
        <p:txBody>
          <a:bodyPr/>
          <a:lstStyle/>
          <a:p>
            <a:pPr algn="ctr">
              <a:buFont typeface="Georgia" pitchFamily="18" charset="0"/>
              <a:buNone/>
              <a:defRPr/>
            </a:pPr>
            <a:r>
              <a:rPr lang="en-US" sz="4400" b="1" dirty="0" smtClean="0">
                <a:solidFill>
                  <a:srgbClr val="C00000"/>
                </a:solidFill>
              </a:rPr>
              <a:t>Not protected</a:t>
            </a:r>
            <a:endParaRPr lang="en-US" sz="4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67895" y="1219200"/>
            <a:ext cx="62905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2"/>
                </a:solidFill>
                <a:latin typeface="+mj-lt"/>
              </a:rPr>
              <a:t>Speech part of job duties?</a:t>
            </a:r>
            <a:endParaRPr lang="en-US" sz="4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9423" y="2590800"/>
            <a:ext cx="187904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tx2"/>
                </a:solidFill>
              </a:rPr>
              <a:t>“YES”</a:t>
            </a:r>
          </a:p>
          <a:p>
            <a:endParaRPr lang="en-US" sz="44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038"/>
          </a:xfrm>
        </p:spPr>
        <p:txBody>
          <a:bodyPr/>
          <a:lstStyle/>
          <a:p>
            <a:pPr algn="ctr">
              <a:spcAft>
                <a:spcPts val="7800"/>
              </a:spcAft>
              <a:buFont typeface="Georgia" pitchFamily="18" charset="0"/>
              <a:buNone/>
              <a:defRPr/>
            </a:pPr>
            <a:r>
              <a:rPr lang="en-US" sz="4400" b="1" dirty="0" smtClean="0">
                <a:solidFill>
                  <a:schemeClr val="tx2"/>
                </a:solidFill>
              </a:rPr>
              <a:t>“NO”</a:t>
            </a:r>
          </a:p>
          <a:p>
            <a:pPr algn="ctr">
              <a:buFont typeface="Georgia" pitchFamily="18" charset="0"/>
              <a:buNone/>
              <a:defRPr/>
            </a:pPr>
            <a:r>
              <a:rPr lang="en-US" sz="4400" b="1" dirty="0" smtClean="0"/>
              <a:t>The </a:t>
            </a:r>
            <a:r>
              <a:rPr lang="en-US" sz="4400" b="1" u="sng" dirty="0" smtClean="0"/>
              <a:t>Pickering</a:t>
            </a:r>
            <a:r>
              <a:rPr lang="en-US" sz="4400" b="1" dirty="0" smtClean="0"/>
              <a:t> balancing test</a:t>
            </a:r>
            <a:endParaRPr lang="en-US" sz="4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038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400" b="1" dirty="0" smtClean="0">
                <a:solidFill>
                  <a:schemeClr val="tx2"/>
                </a:solidFill>
              </a:rPr>
              <a:t>Citizen?</a:t>
            </a: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4400" dirty="0" smtClean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400" b="1" dirty="0" smtClean="0">
                <a:solidFill>
                  <a:schemeClr val="tx2"/>
                </a:solidFill>
              </a:rPr>
              <a:t>A matter of public concern?</a:t>
            </a:r>
          </a:p>
          <a:p>
            <a:pPr>
              <a:buFont typeface="Georgia" pitchFamily="18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295400"/>
          </a:xfrm>
        </p:spPr>
        <p:txBody>
          <a:bodyPr/>
          <a:lstStyle/>
          <a:p>
            <a:pPr algn="ctr">
              <a:lnSpc>
                <a:spcPct val="200000"/>
              </a:lnSpc>
              <a:spcAft>
                <a:spcPts val="7800"/>
              </a:spcAft>
            </a:pP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“NO”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90995" y="4191000"/>
            <a:ext cx="34662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  <a:latin typeface="+mj-lt"/>
              </a:rPr>
              <a:t>Not protected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038"/>
          </a:xfrm>
        </p:spPr>
        <p:txBody>
          <a:bodyPr/>
          <a:lstStyle/>
          <a:p>
            <a:pPr lvl="1" algn="ctr">
              <a:spcAft>
                <a:spcPts val="7800"/>
              </a:spcAft>
              <a:buFont typeface="Georgia" pitchFamily="18" charset="0"/>
              <a:buNone/>
              <a:defRPr/>
            </a:pPr>
            <a:r>
              <a:rPr lang="en-US" sz="4800" b="1" dirty="0" smtClean="0">
                <a:solidFill>
                  <a:schemeClr val="tx2"/>
                </a:solidFill>
              </a:rPr>
              <a:t>“YES”</a:t>
            </a:r>
          </a:p>
          <a:p>
            <a:pPr lvl="1" algn="ctr">
              <a:spcAft>
                <a:spcPts val="1200"/>
              </a:spcAft>
              <a:buFont typeface="Georgia" pitchFamily="18" charset="0"/>
              <a:buNone/>
              <a:defRPr/>
            </a:pPr>
            <a:r>
              <a:rPr lang="en-US" sz="4800" b="1" dirty="0" smtClean="0">
                <a:solidFill>
                  <a:srgbClr val="C00000"/>
                </a:solidFill>
              </a:rPr>
              <a:t>Whose interests are greater ?</a:t>
            </a:r>
          </a:p>
          <a:p>
            <a:pPr eaLnBrk="1" hangingPunct="1">
              <a:lnSpc>
                <a:spcPct val="110000"/>
              </a:lnSpc>
              <a:spcBef>
                <a:spcPts val="0"/>
              </a:spcBef>
              <a:spcAft>
                <a:spcPct val="25000"/>
              </a:spcAft>
              <a:buFont typeface="Georgia" pitchFamily="18" charset="0"/>
              <a:buNone/>
              <a:defRPr/>
            </a:pPr>
            <a:endParaRPr lang="en-US" sz="3200" dirty="0" smtClean="0"/>
          </a:p>
          <a:p>
            <a:pPr>
              <a:buFont typeface="Georgia" pitchFamily="18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86000"/>
            <a:ext cx="3849687" cy="2286000"/>
          </a:xfrm>
        </p:spPr>
        <p:txBody>
          <a:bodyPr/>
          <a:lstStyle/>
          <a:p>
            <a:pPr marL="44450"/>
            <a:r>
              <a:rPr lang="en-US" sz="3200" b="1" dirty="0" smtClean="0"/>
              <a:t>Hi, I’m Tiffany and I’m a firefighter with Savannah Fire and Rescue.</a:t>
            </a:r>
          </a:p>
        </p:txBody>
      </p:sp>
      <p:pic>
        <p:nvPicPr>
          <p:cNvPr id="27651" name="Picture 3" descr="C:\Documents and Settings\juffras\My Documents\My Pictures\savannah fi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438400"/>
            <a:ext cx="2057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C:\Documents and Settings\juffras\My Documents\My Pictures\iwoamn.in.tow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267200"/>
            <a:ext cx="2133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0" y="5486400"/>
            <a:ext cx="39862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/>
              <a:t>Marshall v. Mayor and Alderman of the </a:t>
            </a:r>
          </a:p>
          <a:p>
            <a:r>
              <a:rPr lang="en-US" sz="1600" b="1" u="sng"/>
              <a:t>City of Savannah, Georgia</a:t>
            </a:r>
            <a:r>
              <a:rPr lang="en-US" sz="1600" b="1"/>
              <a:t>, </a:t>
            </a:r>
          </a:p>
          <a:p>
            <a:r>
              <a:rPr lang="en-US" sz="1600" b="1"/>
              <a:t>2010 WL 537852 (11</a:t>
            </a:r>
            <a:r>
              <a:rPr lang="en-US" sz="1600" b="1" baseline="30000"/>
              <a:t>th</a:t>
            </a:r>
            <a:r>
              <a:rPr lang="en-US" sz="1600" b="1"/>
              <a:t> Cir. 2010)</a:t>
            </a:r>
          </a:p>
        </p:txBody>
      </p:sp>
      <p:pic>
        <p:nvPicPr>
          <p:cNvPr id="11266" name="Picture 2" descr="C:\Documents and Settings\juffras\My Documents\My Pictures\myspace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09600"/>
            <a:ext cx="45720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9975"/>
          </a:xfrm>
        </p:spPr>
        <p:txBody>
          <a:bodyPr/>
          <a:lstStyle/>
          <a:p>
            <a:pPr algn="ctr"/>
            <a:r>
              <a:rPr lang="en-US" b="1" dirty="0" smtClean="0"/>
              <a:t>The Drunken Pirate Student Teacher</a:t>
            </a:r>
          </a:p>
        </p:txBody>
      </p:sp>
      <p:pic>
        <p:nvPicPr>
          <p:cNvPr id="19459" name="Picture 2" descr="C:\Documents and Settings\juffras\My Documents\My Pictures\druken pira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362200"/>
            <a:ext cx="2667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914400" y="6477000"/>
            <a:ext cx="7315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u="sng"/>
              <a:t>Snyder v. Millersville University</a:t>
            </a:r>
            <a:r>
              <a:rPr lang="en-US" sz="1600" b="1"/>
              <a:t>, 2008 WL 5093140 (E.D.Pa. 2008)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b="1" dirty="0"/>
              <a:t>Issue #2: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324350"/>
          </a:xfrm>
        </p:spPr>
        <p:txBody>
          <a:bodyPr/>
          <a:lstStyle/>
          <a:p>
            <a:pPr marL="109537" indent="0">
              <a:buNone/>
            </a:pPr>
            <a:r>
              <a:rPr lang="en-US" sz="4000" b="1" dirty="0"/>
              <a:t>May a public employer view </a:t>
            </a:r>
            <a:r>
              <a:rPr lang="en-US" sz="4000" b="1" dirty="0" smtClean="0"/>
              <a:t>employee </a:t>
            </a:r>
            <a:r>
              <a:rPr lang="en-US" sz="4000" b="1" dirty="0"/>
              <a:t>postings on social media sites?</a:t>
            </a:r>
          </a:p>
        </p:txBody>
      </p:sp>
    </p:spTree>
    <p:extLst>
      <p:ext uri="{BB962C8B-B14F-4D97-AF65-F5344CB8AC3E}">
        <p14:creationId xmlns:p14="http://schemas.microsoft.com/office/powerpoint/2010/main" val="36278899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305800" cy="1676400"/>
          </a:xfrm>
        </p:spPr>
        <p:txBody>
          <a:bodyPr/>
          <a:lstStyle/>
          <a:p>
            <a:r>
              <a:rPr lang="en-US" sz="4400" b="1" dirty="0" smtClean="0"/>
              <a:t>Can you prohibit employees from joining </a:t>
            </a:r>
            <a:r>
              <a:rPr lang="en-US" sz="4400" b="1" dirty="0" err="1" smtClean="0"/>
              <a:t>Facebook</a:t>
            </a:r>
            <a:r>
              <a:rPr lang="en-US" sz="4400" b="1" dirty="0" smtClean="0"/>
              <a:t> or other social media sites during off-duty hours?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382000" cy="1905000"/>
          </a:xfrm>
        </p:spPr>
        <p:txBody>
          <a:bodyPr/>
          <a:lstStyle/>
          <a:p>
            <a:r>
              <a:rPr lang="en-US" sz="4400" b="1" dirty="0" smtClean="0"/>
              <a:t>Can you prohibit employees from blogging on their own time?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b="1" dirty="0"/>
              <a:t>Issue #3: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324350"/>
          </a:xfrm>
        </p:spPr>
        <p:txBody>
          <a:bodyPr/>
          <a:lstStyle/>
          <a:p>
            <a:pPr marL="109537" indent="0">
              <a:buNone/>
            </a:pPr>
            <a:r>
              <a:rPr lang="en-US" sz="4000" b="1" dirty="0"/>
              <a:t>May </a:t>
            </a:r>
            <a:r>
              <a:rPr lang="en-US" sz="4000" b="1" dirty="0" smtClean="0"/>
              <a:t>public employers </a:t>
            </a:r>
            <a:r>
              <a:rPr lang="en-US" sz="4000" b="1" dirty="0"/>
              <a:t>regulate employee speech on social media sites?</a:t>
            </a:r>
          </a:p>
        </p:txBody>
      </p:sp>
    </p:spTree>
    <p:extLst>
      <p:ext uri="{BB962C8B-B14F-4D97-AF65-F5344CB8AC3E}">
        <p14:creationId xmlns:p14="http://schemas.microsoft.com/office/powerpoint/2010/main" val="187162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b="1" dirty="0" smtClean="0"/>
              <a:t>Issue </a:t>
            </a:r>
            <a:r>
              <a:rPr lang="en-US" b="1" dirty="0"/>
              <a:t>#1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24350"/>
          </a:xfrm>
        </p:spPr>
        <p:txBody>
          <a:bodyPr/>
          <a:lstStyle/>
          <a:p>
            <a:pPr marL="109537" indent="0">
              <a:buNone/>
            </a:pPr>
            <a:r>
              <a:rPr lang="en-US" sz="4000" b="1" dirty="0"/>
              <a:t>May a public employer monitor employee use of employer computers to access social media sites?</a:t>
            </a:r>
          </a:p>
        </p:txBody>
      </p:sp>
    </p:spTree>
    <p:extLst>
      <p:ext uri="{BB962C8B-B14F-4D97-AF65-F5344CB8AC3E}">
        <p14:creationId xmlns:p14="http://schemas.microsoft.com/office/powerpoint/2010/main" val="3366327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914400"/>
          </a:xfrm>
        </p:spPr>
        <p:txBody>
          <a:bodyPr/>
          <a:lstStyle/>
          <a:p>
            <a:pPr algn="ctr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tx2"/>
                </a:solidFill>
              </a:rPr>
              <a:t>	</a:t>
            </a:r>
            <a:r>
              <a:rPr lang="en-US" sz="4400" dirty="0" smtClean="0">
                <a:solidFill>
                  <a:schemeClr val="tx2"/>
                </a:solidFill>
                <a:latin typeface="+mj-lt"/>
              </a:rPr>
              <a:t>Fourth Amendment</a:t>
            </a:r>
            <a:br>
              <a:rPr lang="en-US" sz="4400" dirty="0" smtClean="0">
                <a:solidFill>
                  <a:schemeClr val="tx2"/>
                </a:solidFill>
                <a:latin typeface="+mj-lt"/>
              </a:rPr>
            </a:b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4800600"/>
            <a:ext cx="7848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2"/>
                </a:solidFill>
                <a:latin typeface="+mj-lt"/>
              </a:rPr>
              <a:t>Special needs exception</a:t>
            </a:r>
            <a:endParaRPr lang="en-US" sz="4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581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2"/>
                </a:solidFill>
                <a:latin typeface="+mj-lt"/>
              </a:rPr>
              <a:t>Reasonable expectation of privacy</a:t>
            </a:r>
            <a:endParaRPr lang="en-US" sz="4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2209800"/>
            <a:ext cx="281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2"/>
                </a:solidFill>
                <a:latin typeface="+mj-lt"/>
              </a:rPr>
              <a:t>Privacy</a:t>
            </a:r>
            <a:endParaRPr lang="en-US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3"/>
          <p:cNvSpPr>
            <a:spLocks noGrp="1"/>
          </p:cNvSpPr>
          <p:nvPr>
            <p:ph idx="1"/>
          </p:nvPr>
        </p:nvSpPr>
        <p:spPr>
          <a:xfrm>
            <a:off x="0" y="533400"/>
            <a:ext cx="8839200" cy="604043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b="1" dirty="0" smtClean="0"/>
          </a:p>
          <a:p>
            <a:pPr lvl="1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b="1" dirty="0" smtClean="0"/>
              <a:t>	</a:t>
            </a:r>
            <a:r>
              <a:rPr lang="en-US" sz="3200" b="1" dirty="0" smtClean="0"/>
              <a:t>A search by a government employer is justified “when there are reasonable grounds for suspecting that the search will turn up evidence that the employee is guilty of work-related misconduct, or that the search is necessary for a non-investigatory work-related purpose . . . .”  </a:t>
            </a:r>
            <a:r>
              <a:rPr lang="en-US" sz="3200" i="1" dirty="0" smtClean="0"/>
              <a:t>O’Connor v. Ortega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b="1" dirty="0"/>
              <a:t>Issue #2: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324350"/>
          </a:xfrm>
        </p:spPr>
        <p:txBody>
          <a:bodyPr/>
          <a:lstStyle/>
          <a:p>
            <a:pPr marL="109537" indent="0">
              <a:buNone/>
            </a:pPr>
            <a:r>
              <a:rPr lang="en-US" sz="4000" b="1" dirty="0"/>
              <a:t>May a public employer view </a:t>
            </a:r>
            <a:r>
              <a:rPr lang="en-US" sz="4000" b="1" dirty="0" smtClean="0"/>
              <a:t>employee </a:t>
            </a:r>
            <a:r>
              <a:rPr lang="en-US" sz="4000" b="1" dirty="0"/>
              <a:t>postings on social media sites?</a:t>
            </a:r>
          </a:p>
        </p:txBody>
      </p:sp>
    </p:spTree>
    <p:extLst>
      <p:ext uri="{BB962C8B-B14F-4D97-AF65-F5344CB8AC3E}">
        <p14:creationId xmlns:p14="http://schemas.microsoft.com/office/powerpoint/2010/main" val="2461660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9906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Public pages?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49530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+mj-lt"/>
              </a:rPr>
              <a:t>Reasonable expectation of privacy</a:t>
            </a:r>
            <a:endParaRPr lang="en-US" sz="40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8956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+mj-lt"/>
              </a:rPr>
              <a:t>Private pages or postings?</a:t>
            </a:r>
          </a:p>
          <a:p>
            <a:r>
              <a:rPr lang="en-US" sz="3200" dirty="0" smtClean="0">
                <a:latin typeface="+mj-lt"/>
              </a:rPr>
              <a:t>Only available to “friends” or other authorized users or viewers</a:t>
            </a:r>
            <a:endParaRPr lang="en-US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8288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+mj-lt"/>
              </a:rPr>
              <a:t>No reasonable expectation of privacy</a:t>
            </a:r>
            <a:endParaRPr lang="en-US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Book">
      <a:dk1>
        <a:sysClr val="windowText" lastClr="000000"/>
      </a:dk1>
      <a:lt1>
        <a:sysClr val="window" lastClr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2861</TotalTime>
  <Words>420</Words>
  <Application>Microsoft Office PowerPoint</Application>
  <PresentationFormat>On-screen Show (4:3)</PresentationFormat>
  <Paragraphs>68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Urban</vt:lpstr>
      <vt:lpstr>Regulating Employee Use of Social Media</vt:lpstr>
      <vt:lpstr>Issue #1:</vt:lpstr>
      <vt:lpstr>Issue #2:</vt:lpstr>
      <vt:lpstr>Issue #3:</vt:lpstr>
      <vt:lpstr>Issue #1:</vt:lpstr>
      <vt:lpstr>PowerPoint Presentation</vt:lpstr>
      <vt:lpstr>PowerPoint Presentation</vt:lpstr>
      <vt:lpstr>Issue #2:</vt:lpstr>
      <vt:lpstr>  Public pages?  </vt:lpstr>
      <vt:lpstr>Electronic Communications Privacy Act</vt:lpstr>
      <vt:lpstr>Electronic Communications Privacy Act</vt:lpstr>
      <vt:lpstr>Employer exception</vt:lpstr>
      <vt:lpstr>Issue #3:</vt:lpstr>
      <vt:lpstr>Speech: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It’s all speech</vt:lpstr>
      <vt:lpstr>The 1st Amendment and Public Employees</vt:lpstr>
      <vt:lpstr>PowerPoint Presentation</vt:lpstr>
      <vt:lpstr>PowerPoint Presentation</vt:lpstr>
      <vt:lpstr>PowerPoint Presentation</vt:lpstr>
      <vt:lpstr> “NO” </vt:lpstr>
      <vt:lpstr>PowerPoint Presentation</vt:lpstr>
      <vt:lpstr>PowerPoint Presentation</vt:lpstr>
      <vt:lpstr>The Drunken Pirate Student Teacher</vt:lpstr>
      <vt:lpstr>Can you prohibit employees from joining Facebook or other social media sites during off-duty hours?</vt:lpstr>
      <vt:lpstr>Can you prohibit employees from blogging on their own time?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E-Issues and the Public Workplace</dc:title>
  <dc:creator>juffras</dc:creator>
  <cp:lastModifiedBy>juffras</cp:lastModifiedBy>
  <cp:revision>172</cp:revision>
  <dcterms:created xsi:type="dcterms:W3CDTF">2010-02-05T21:06:47Z</dcterms:created>
  <dcterms:modified xsi:type="dcterms:W3CDTF">2012-04-24T17:51:04Z</dcterms:modified>
</cp:coreProperties>
</file>