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35" r:id="rId2"/>
  </p:sldMasterIdLst>
  <p:notesMasterIdLst>
    <p:notesMasterId r:id="rId41"/>
  </p:notesMasterIdLst>
  <p:handoutMasterIdLst>
    <p:handoutMasterId r:id="rId42"/>
  </p:handoutMasterIdLst>
  <p:sldIdLst>
    <p:sldId id="384" r:id="rId3"/>
    <p:sldId id="397" r:id="rId4"/>
    <p:sldId id="456" r:id="rId5"/>
    <p:sldId id="459" r:id="rId6"/>
    <p:sldId id="385" r:id="rId7"/>
    <p:sldId id="386" r:id="rId8"/>
    <p:sldId id="387" r:id="rId9"/>
    <p:sldId id="388" r:id="rId10"/>
    <p:sldId id="473" r:id="rId11"/>
    <p:sldId id="474" r:id="rId12"/>
    <p:sldId id="458" r:id="rId13"/>
    <p:sldId id="414" r:id="rId14"/>
    <p:sldId id="395" r:id="rId15"/>
    <p:sldId id="475" r:id="rId16"/>
    <p:sldId id="476" r:id="rId17"/>
    <p:sldId id="477" r:id="rId18"/>
    <p:sldId id="478" r:id="rId19"/>
    <p:sldId id="479" r:id="rId20"/>
    <p:sldId id="480" r:id="rId21"/>
    <p:sldId id="481" r:id="rId22"/>
    <p:sldId id="482" r:id="rId23"/>
    <p:sldId id="483" r:id="rId24"/>
    <p:sldId id="484" r:id="rId25"/>
    <p:sldId id="485" r:id="rId26"/>
    <p:sldId id="486" r:id="rId27"/>
    <p:sldId id="487" r:id="rId28"/>
    <p:sldId id="488" r:id="rId29"/>
    <p:sldId id="489" r:id="rId30"/>
    <p:sldId id="490" r:id="rId31"/>
    <p:sldId id="460" r:id="rId32"/>
    <p:sldId id="461" r:id="rId33"/>
    <p:sldId id="462" r:id="rId34"/>
    <p:sldId id="463" r:id="rId35"/>
    <p:sldId id="464" r:id="rId36"/>
    <p:sldId id="465" r:id="rId37"/>
    <p:sldId id="466" r:id="rId38"/>
    <p:sldId id="467" r:id="rId39"/>
    <p:sldId id="396" r:id="rId40"/>
  </p:sldIdLst>
  <p:sldSz cx="9144000" cy="6858000" type="screen4x3"/>
  <p:notesSz cx="7010400" cy="9296400"/>
  <p:custDataLst>
    <p:tags r:id="rId43"/>
  </p:custDataLst>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3333"/>
    <a:srgbClr val="00344A"/>
    <a:srgbClr val="003549"/>
    <a:srgbClr val="0034D4"/>
    <a:srgbClr val="167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86154" autoAdjust="0"/>
  </p:normalViewPr>
  <p:slideViewPr>
    <p:cSldViewPr snapToGrid="0" snapToObjects="1">
      <p:cViewPr>
        <p:scale>
          <a:sx n="85" d="100"/>
          <a:sy n="85" d="100"/>
        </p:scale>
        <p:origin x="-153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14"/>
    </p:cViewPr>
  </p:sorterViewPr>
  <p:notesViewPr>
    <p:cSldViewPr snapToGrid="0" snapToObjects="1">
      <p:cViewPr varScale="1">
        <p:scale>
          <a:sx n="84" d="100"/>
          <a:sy n="84" d="100"/>
        </p:scale>
        <p:origin x="-25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F401F-B09F-43C4-98D3-EE2CCC3430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57AD355-ECCC-4568-BFE7-6A729E281E1B}">
      <dgm:prSet phldrT="[Text]"/>
      <dgm:spPr/>
      <dgm:t>
        <a:bodyPr/>
        <a:lstStyle/>
        <a:p>
          <a:r>
            <a:rPr lang="en-US" dirty="0" smtClean="0"/>
            <a:t>Traditional Public Forum</a:t>
          </a:r>
          <a:endParaRPr lang="en-US" dirty="0"/>
        </a:p>
      </dgm:t>
    </dgm:pt>
    <dgm:pt modelId="{C693D483-E6B5-4AC4-A37E-B7CC6A0A8047}" type="parTrans" cxnId="{C88B54BF-18B8-4E4E-A099-E70961C85E28}">
      <dgm:prSet/>
      <dgm:spPr/>
      <dgm:t>
        <a:bodyPr/>
        <a:lstStyle/>
        <a:p>
          <a:endParaRPr lang="en-US"/>
        </a:p>
      </dgm:t>
    </dgm:pt>
    <dgm:pt modelId="{C6777FE8-21B7-4F2C-B091-E01666C6D64A}" type="sibTrans" cxnId="{C88B54BF-18B8-4E4E-A099-E70961C85E28}">
      <dgm:prSet/>
      <dgm:spPr/>
      <dgm:t>
        <a:bodyPr/>
        <a:lstStyle/>
        <a:p>
          <a:endParaRPr lang="en-US"/>
        </a:p>
      </dgm:t>
    </dgm:pt>
    <dgm:pt modelId="{F7B0872C-A09A-4ACA-917F-27271EA8B5DD}">
      <dgm:prSet phldrT="[Text]"/>
      <dgm:spPr/>
      <dgm:t>
        <a:bodyPr/>
        <a:lstStyle/>
        <a:p>
          <a:r>
            <a:rPr lang="en-US" dirty="0" smtClean="0"/>
            <a:t>Open to all types of expression</a:t>
          </a:r>
          <a:endParaRPr lang="en-US" dirty="0"/>
        </a:p>
      </dgm:t>
    </dgm:pt>
    <dgm:pt modelId="{79C01FB7-8333-4771-8C15-16C6DE29123C}" type="parTrans" cxnId="{A3FBB5D3-572C-46FF-AE1F-40BC7D6E4807}">
      <dgm:prSet/>
      <dgm:spPr/>
      <dgm:t>
        <a:bodyPr/>
        <a:lstStyle/>
        <a:p>
          <a:endParaRPr lang="en-US"/>
        </a:p>
      </dgm:t>
    </dgm:pt>
    <dgm:pt modelId="{AF514B37-A63F-4E50-882B-90741F68CCD3}" type="sibTrans" cxnId="{A3FBB5D3-572C-46FF-AE1F-40BC7D6E4807}">
      <dgm:prSet/>
      <dgm:spPr/>
      <dgm:t>
        <a:bodyPr/>
        <a:lstStyle/>
        <a:p>
          <a:endParaRPr lang="en-US"/>
        </a:p>
      </dgm:t>
    </dgm:pt>
    <dgm:pt modelId="{786C5D92-33F7-4086-A403-38EB303A73E3}">
      <dgm:prSet phldrT="[Text]"/>
      <dgm:spPr/>
      <dgm:t>
        <a:bodyPr/>
        <a:lstStyle/>
        <a:p>
          <a:r>
            <a:rPr lang="en-US" dirty="0" smtClean="0"/>
            <a:t>Government limited to regulating time, place and manner</a:t>
          </a:r>
          <a:endParaRPr lang="en-US" dirty="0"/>
        </a:p>
      </dgm:t>
    </dgm:pt>
    <dgm:pt modelId="{5274BE68-3954-423A-B3D3-E3892CD47B31}" type="parTrans" cxnId="{EA509F09-DFA5-4ED0-B62E-03F85288F1F9}">
      <dgm:prSet/>
      <dgm:spPr/>
      <dgm:t>
        <a:bodyPr/>
        <a:lstStyle/>
        <a:p>
          <a:endParaRPr lang="en-US"/>
        </a:p>
      </dgm:t>
    </dgm:pt>
    <dgm:pt modelId="{0AC1FBF3-2F71-4004-91BB-3C58EC842B7C}" type="sibTrans" cxnId="{EA509F09-DFA5-4ED0-B62E-03F85288F1F9}">
      <dgm:prSet/>
      <dgm:spPr/>
      <dgm:t>
        <a:bodyPr/>
        <a:lstStyle/>
        <a:p>
          <a:endParaRPr lang="en-US"/>
        </a:p>
      </dgm:t>
    </dgm:pt>
    <dgm:pt modelId="{4259DF12-5B92-4281-9FE1-8C56D24B3CB2}">
      <dgm:prSet phldrT="[Text]"/>
      <dgm:spPr/>
      <dgm:t>
        <a:bodyPr/>
        <a:lstStyle/>
        <a:p>
          <a:r>
            <a:rPr lang="en-US" dirty="0" smtClean="0"/>
            <a:t>Non Public Forum</a:t>
          </a:r>
          <a:endParaRPr lang="en-US" dirty="0"/>
        </a:p>
      </dgm:t>
    </dgm:pt>
    <dgm:pt modelId="{82007882-E271-46D9-B039-8343BEE6CE84}" type="parTrans" cxnId="{CFC9FEE8-DB2B-423C-8669-9D7D28510034}">
      <dgm:prSet/>
      <dgm:spPr/>
      <dgm:t>
        <a:bodyPr/>
        <a:lstStyle/>
        <a:p>
          <a:endParaRPr lang="en-US"/>
        </a:p>
      </dgm:t>
    </dgm:pt>
    <dgm:pt modelId="{10438C87-18DA-4EE7-8FE2-71AB5C3F0C14}" type="sibTrans" cxnId="{CFC9FEE8-DB2B-423C-8669-9D7D28510034}">
      <dgm:prSet/>
      <dgm:spPr/>
      <dgm:t>
        <a:bodyPr/>
        <a:lstStyle/>
        <a:p>
          <a:endParaRPr lang="en-US"/>
        </a:p>
      </dgm:t>
    </dgm:pt>
    <dgm:pt modelId="{42B69282-4CE2-4857-BF4B-A3B925A01974}">
      <dgm:prSet phldrT="[Text]"/>
      <dgm:spPr/>
      <dgm:t>
        <a:bodyPr/>
        <a:lstStyle/>
        <a:p>
          <a:endParaRPr lang="en-US" dirty="0"/>
        </a:p>
      </dgm:t>
    </dgm:pt>
    <dgm:pt modelId="{ED0F41F7-35AC-407A-A0F5-66330582F7C1}" type="parTrans" cxnId="{DF7C379F-75CB-4BD9-B4AE-847CFC9E836C}">
      <dgm:prSet/>
      <dgm:spPr/>
      <dgm:t>
        <a:bodyPr/>
        <a:lstStyle/>
        <a:p>
          <a:endParaRPr lang="en-US"/>
        </a:p>
      </dgm:t>
    </dgm:pt>
    <dgm:pt modelId="{1FF9E428-657C-421C-9422-44677E4EDFAC}" type="sibTrans" cxnId="{DF7C379F-75CB-4BD9-B4AE-847CFC9E836C}">
      <dgm:prSet/>
      <dgm:spPr/>
      <dgm:t>
        <a:bodyPr/>
        <a:lstStyle/>
        <a:p>
          <a:endParaRPr lang="en-US"/>
        </a:p>
      </dgm:t>
    </dgm:pt>
    <dgm:pt modelId="{E2626965-BEDE-4BAB-984C-262A750F2DA3}">
      <dgm:prSet phldrT="[Text]"/>
      <dgm:spPr/>
      <dgm:t>
        <a:bodyPr/>
        <a:lstStyle/>
        <a:p>
          <a:r>
            <a:rPr lang="en-US" dirty="0" smtClean="0"/>
            <a:t>Not open for public expression</a:t>
          </a:r>
          <a:endParaRPr lang="en-US" dirty="0"/>
        </a:p>
      </dgm:t>
    </dgm:pt>
    <dgm:pt modelId="{7BD75168-2799-4FC0-9E34-7CA8E1F4E299}" type="parTrans" cxnId="{D3DD2285-06F2-4541-921F-292D1759F618}">
      <dgm:prSet/>
      <dgm:spPr/>
      <dgm:t>
        <a:bodyPr/>
        <a:lstStyle/>
        <a:p>
          <a:endParaRPr lang="en-US"/>
        </a:p>
      </dgm:t>
    </dgm:pt>
    <dgm:pt modelId="{9A425145-789F-4C91-9AA3-E8394071052B}" type="sibTrans" cxnId="{D3DD2285-06F2-4541-921F-292D1759F618}">
      <dgm:prSet/>
      <dgm:spPr/>
      <dgm:t>
        <a:bodyPr/>
        <a:lstStyle/>
        <a:p>
          <a:endParaRPr lang="en-US"/>
        </a:p>
      </dgm:t>
    </dgm:pt>
    <dgm:pt modelId="{BD2EA2BE-261B-4824-BE14-9DA6043B95E7}">
      <dgm:prSet phldrT="[Text]"/>
      <dgm:spPr/>
      <dgm:t>
        <a:bodyPr/>
        <a:lstStyle/>
        <a:p>
          <a:r>
            <a:rPr lang="en-US" dirty="0" smtClean="0"/>
            <a:t>Limited or Designated Forum</a:t>
          </a:r>
          <a:endParaRPr lang="en-US" dirty="0"/>
        </a:p>
      </dgm:t>
    </dgm:pt>
    <dgm:pt modelId="{61413618-8555-4EDA-924A-2B8B9AD17E04}" type="parTrans" cxnId="{2A1DC511-3DD7-42A0-A4B1-36D449C7972A}">
      <dgm:prSet/>
      <dgm:spPr/>
      <dgm:t>
        <a:bodyPr/>
        <a:lstStyle/>
        <a:p>
          <a:endParaRPr lang="en-US"/>
        </a:p>
      </dgm:t>
    </dgm:pt>
    <dgm:pt modelId="{4E85170B-9F22-4477-8C16-9455362BD0CA}" type="sibTrans" cxnId="{2A1DC511-3DD7-42A0-A4B1-36D449C7972A}">
      <dgm:prSet/>
      <dgm:spPr/>
      <dgm:t>
        <a:bodyPr/>
        <a:lstStyle/>
        <a:p>
          <a:endParaRPr lang="en-US"/>
        </a:p>
      </dgm:t>
    </dgm:pt>
    <dgm:pt modelId="{97FF20EE-4DA2-473A-B365-9FC3696F9015}">
      <dgm:prSet phldrT="[Text]"/>
      <dgm:spPr/>
      <dgm:t>
        <a:bodyPr/>
        <a:lstStyle/>
        <a:p>
          <a:r>
            <a:rPr lang="en-US" dirty="0" smtClean="0"/>
            <a:t>Government opens a nonpublic forum for specific purpose  and defines acceptable use</a:t>
          </a:r>
          <a:endParaRPr lang="en-US" dirty="0"/>
        </a:p>
      </dgm:t>
    </dgm:pt>
    <dgm:pt modelId="{66986E92-2D9A-4FC9-9F89-4C9BDFF44F8D}" type="parTrans" cxnId="{3889AA01-6B17-4F76-B2ED-3EACE0426D2D}">
      <dgm:prSet/>
      <dgm:spPr/>
      <dgm:t>
        <a:bodyPr/>
        <a:lstStyle/>
        <a:p>
          <a:endParaRPr lang="en-US"/>
        </a:p>
      </dgm:t>
    </dgm:pt>
    <dgm:pt modelId="{83425ED8-AB65-4CE8-A9BD-9EC87902AF3B}" type="sibTrans" cxnId="{3889AA01-6B17-4F76-B2ED-3EACE0426D2D}">
      <dgm:prSet/>
      <dgm:spPr/>
      <dgm:t>
        <a:bodyPr/>
        <a:lstStyle/>
        <a:p>
          <a:endParaRPr lang="en-US"/>
        </a:p>
      </dgm:t>
    </dgm:pt>
    <dgm:pt modelId="{9FE26718-9CB5-4675-A2BC-3BDB9F5E1E8E}">
      <dgm:prSet phldrT="[Text]"/>
      <dgm:spPr/>
      <dgm:t>
        <a:bodyPr/>
        <a:lstStyle/>
        <a:p>
          <a:r>
            <a:rPr lang="en-US" dirty="0" smtClean="0"/>
            <a:t>Government can deny all access</a:t>
          </a:r>
          <a:endParaRPr lang="en-US" dirty="0"/>
        </a:p>
      </dgm:t>
    </dgm:pt>
    <dgm:pt modelId="{B5B5A166-E078-46B4-BD5F-7C7F0C53728F}" type="parTrans" cxnId="{B10B491B-85F7-419B-A8D0-53A496F1ED16}">
      <dgm:prSet/>
      <dgm:spPr/>
      <dgm:t>
        <a:bodyPr/>
        <a:lstStyle/>
        <a:p>
          <a:endParaRPr lang="en-US"/>
        </a:p>
      </dgm:t>
    </dgm:pt>
    <dgm:pt modelId="{E20F377B-0D96-4F5E-942E-0AD7FD63E3F7}" type="sibTrans" cxnId="{B10B491B-85F7-419B-A8D0-53A496F1ED16}">
      <dgm:prSet/>
      <dgm:spPr/>
      <dgm:t>
        <a:bodyPr/>
        <a:lstStyle/>
        <a:p>
          <a:endParaRPr lang="en-US"/>
        </a:p>
      </dgm:t>
    </dgm:pt>
    <dgm:pt modelId="{93EBE6B8-26B7-4939-91C9-DB58979C62AF}" type="pres">
      <dgm:prSet presAssocID="{ADEF401F-B09F-43C4-98D3-EE2CCC343002}" presName="Name0" presStyleCnt="0">
        <dgm:presLayoutVars>
          <dgm:dir/>
          <dgm:animLvl val="lvl"/>
          <dgm:resizeHandles val="exact"/>
        </dgm:presLayoutVars>
      </dgm:prSet>
      <dgm:spPr/>
      <dgm:t>
        <a:bodyPr/>
        <a:lstStyle/>
        <a:p>
          <a:endParaRPr lang="en-US"/>
        </a:p>
      </dgm:t>
    </dgm:pt>
    <dgm:pt modelId="{2AA56282-C991-44A3-8FAF-F3EA8F8771B1}" type="pres">
      <dgm:prSet presAssocID="{D57AD355-ECCC-4568-BFE7-6A729E281E1B}" presName="composite" presStyleCnt="0"/>
      <dgm:spPr/>
    </dgm:pt>
    <dgm:pt modelId="{9AEFFF4C-2303-4357-A6E7-DDECBF092F73}" type="pres">
      <dgm:prSet presAssocID="{D57AD355-ECCC-4568-BFE7-6A729E281E1B}" presName="parTx" presStyleLbl="alignNode1" presStyleIdx="0" presStyleCnt="3">
        <dgm:presLayoutVars>
          <dgm:chMax val="0"/>
          <dgm:chPref val="0"/>
          <dgm:bulletEnabled val="1"/>
        </dgm:presLayoutVars>
      </dgm:prSet>
      <dgm:spPr/>
      <dgm:t>
        <a:bodyPr/>
        <a:lstStyle/>
        <a:p>
          <a:endParaRPr lang="en-US"/>
        </a:p>
      </dgm:t>
    </dgm:pt>
    <dgm:pt modelId="{18D1F2AF-3C50-4CD4-B7DD-98DC031E260E}" type="pres">
      <dgm:prSet presAssocID="{D57AD355-ECCC-4568-BFE7-6A729E281E1B}" presName="desTx" presStyleLbl="alignAccFollowNode1" presStyleIdx="0" presStyleCnt="3">
        <dgm:presLayoutVars>
          <dgm:bulletEnabled val="1"/>
        </dgm:presLayoutVars>
      </dgm:prSet>
      <dgm:spPr/>
      <dgm:t>
        <a:bodyPr/>
        <a:lstStyle/>
        <a:p>
          <a:endParaRPr lang="en-US"/>
        </a:p>
      </dgm:t>
    </dgm:pt>
    <dgm:pt modelId="{029806BE-F879-4351-A905-3D0C862E3036}" type="pres">
      <dgm:prSet presAssocID="{C6777FE8-21B7-4F2C-B091-E01666C6D64A}" presName="space" presStyleCnt="0"/>
      <dgm:spPr/>
    </dgm:pt>
    <dgm:pt modelId="{73402FD8-40F2-40F9-A955-ED518E486D8B}" type="pres">
      <dgm:prSet presAssocID="{4259DF12-5B92-4281-9FE1-8C56D24B3CB2}" presName="composite" presStyleCnt="0"/>
      <dgm:spPr/>
    </dgm:pt>
    <dgm:pt modelId="{8BE71EB7-DC11-47A2-A973-36D265CB9F98}" type="pres">
      <dgm:prSet presAssocID="{4259DF12-5B92-4281-9FE1-8C56D24B3CB2}" presName="parTx" presStyleLbl="alignNode1" presStyleIdx="1" presStyleCnt="3">
        <dgm:presLayoutVars>
          <dgm:chMax val="0"/>
          <dgm:chPref val="0"/>
          <dgm:bulletEnabled val="1"/>
        </dgm:presLayoutVars>
      </dgm:prSet>
      <dgm:spPr/>
      <dgm:t>
        <a:bodyPr/>
        <a:lstStyle/>
        <a:p>
          <a:endParaRPr lang="en-US"/>
        </a:p>
      </dgm:t>
    </dgm:pt>
    <dgm:pt modelId="{3B1E8C96-88A7-4199-8232-BD00306CE7B0}" type="pres">
      <dgm:prSet presAssocID="{4259DF12-5B92-4281-9FE1-8C56D24B3CB2}" presName="desTx" presStyleLbl="alignAccFollowNode1" presStyleIdx="1" presStyleCnt="3">
        <dgm:presLayoutVars>
          <dgm:bulletEnabled val="1"/>
        </dgm:presLayoutVars>
      </dgm:prSet>
      <dgm:spPr/>
      <dgm:t>
        <a:bodyPr/>
        <a:lstStyle/>
        <a:p>
          <a:endParaRPr lang="en-US"/>
        </a:p>
      </dgm:t>
    </dgm:pt>
    <dgm:pt modelId="{4A46AE4A-BCEA-4768-889A-5E6B29953879}" type="pres">
      <dgm:prSet presAssocID="{10438C87-18DA-4EE7-8FE2-71AB5C3F0C14}" presName="space" presStyleCnt="0"/>
      <dgm:spPr/>
    </dgm:pt>
    <dgm:pt modelId="{88507DF4-8D05-4CC9-A612-F89BDEAA7C09}" type="pres">
      <dgm:prSet presAssocID="{BD2EA2BE-261B-4824-BE14-9DA6043B95E7}" presName="composite" presStyleCnt="0"/>
      <dgm:spPr/>
    </dgm:pt>
    <dgm:pt modelId="{51C0A49D-F038-4319-9ACD-3EA970B86BB4}" type="pres">
      <dgm:prSet presAssocID="{BD2EA2BE-261B-4824-BE14-9DA6043B95E7}" presName="parTx" presStyleLbl="alignNode1" presStyleIdx="2" presStyleCnt="3">
        <dgm:presLayoutVars>
          <dgm:chMax val="0"/>
          <dgm:chPref val="0"/>
          <dgm:bulletEnabled val="1"/>
        </dgm:presLayoutVars>
      </dgm:prSet>
      <dgm:spPr/>
      <dgm:t>
        <a:bodyPr/>
        <a:lstStyle/>
        <a:p>
          <a:endParaRPr lang="en-US"/>
        </a:p>
      </dgm:t>
    </dgm:pt>
    <dgm:pt modelId="{5D5F63BF-96DB-4E23-B215-84A91F407758}" type="pres">
      <dgm:prSet presAssocID="{BD2EA2BE-261B-4824-BE14-9DA6043B95E7}" presName="desTx" presStyleLbl="alignAccFollowNode1" presStyleIdx="2" presStyleCnt="3">
        <dgm:presLayoutVars>
          <dgm:bulletEnabled val="1"/>
        </dgm:presLayoutVars>
      </dgm:prSet>
      <dgm:spPr/>
      <dgm:t>
        <a:bodyPr/>
        <a:lstStyle/>
        <a:p>
          <a:endParaRPr lang="en-US"/>
        </a:p>
      </dgm:t>
    </dgm:pt>
  </dgm:ptLst>
  <dgm:cxnLst>
    <dgm:cxn modelId="{E795E33E-4AFF-4FCA-842A-9D48CC160326}" type="presOf" srcId="{ADEF401F-B09F-43C4-98D3-EE2CCC343002}" destId="{93EBE6B8-26B7-4939-91C9-DB58979C62AF}" srcOrd="0" destOrd="0" presId="urn:microsoft.com/office/officeart/2005/8/layout/hList1"/>
    <dgm:cxn modelId="{CFC9FEE8-DB2B-423C-8669-9D7D28510034}" srcId="{ADEF401F-B09F-43C4-98D3-EE2CCC343002}" destId="{4259DF12-5B92-4281-9FE1-8C56D24B3CB2}" srcOrd="1" destOrd="0" parTransId="{82007882-E271-46D9-B039-8343BEE6CE84}" sibTransId="{10438C87-18DA-4EE7-8FE2-71AB5C3F0C14}"/>
    <dgm:cxn modelId="{640CECB5-465A-419B-A9E3-EBD9BFC4101D}" type="presOf" srcId="{F7B0872C-A09A-4ACA-917F-27271EA8B5DD}" destId="{18D1F2AF-3C50-4CD4-B7DD-98DC031E260E}" srcOrd="0" destOrd="0" presId="urn:microsoft.com/office/officeart/2005/8/layout/hList1"/>
    <dgm:cxn modelId="{95B90D07-C497-4669-9B16-CE228B8FD208}" type="presOf" srcId="{9FE26718-9CB5-4675-A2BC-3BDB9F5E1E8E}" destId="{3B1E8C96-88A7-4199-8232-BD00306CE7B0}" srcOrd="0" destOrd="2" presId="urn:microsoft.com/office/officeart/2005/8/layout/hList1"/>
    <dgm:cxn modelId="{D3DD2285-06F2-4541-921F-292D1759F618}" srcId="{4259DF12-5B92-4281-9FE1-8C56D24B3CB2}" destId="{E2626965-BEDE-4BAB-984C-262A750F2DA3}" srcOrd="1" destOrd="0" parTransId="{7BD75168-2799-4FC0-9E34-7CA8E1F4E299}" sibTransId="{9A425145-789F-4C91-9AA3-E8394071052B}"/>
    <dgm:cxn modelId="{3889AA01-6B17-4F76-B2ED-3EACE0426D2D}" srcId="{BD2EA2BE-261B-4824-BE14-9DA6043B95E7}" destId="{97FF20EE-4DA2-473A-B365-9FC3696F9015}" srcOrd="0" destOrd="0" parTransId="{66986E92-2D9A-4FC9-9F89-4C9BDFF44F8D}" sibTransId="{83425ED8-AB65-4CE8-A9BD-9EC87902AF3B}"/>
    <dgm:cxn modelId="{6BB033FA-5C49-427C-96F0-680396385908}" type="presOf" srcId="{D57AD355-ECCC-4568-BFE7-6A729E281E1B}" destId="{9AEFFF4C-2303-4357-A6E7-DDECBF092F73}" srcOrd="0" destOrd="0" presId="urn:microsoft.com/office/officeart/2005/8/layout/hList1"/>
    <dgm:cxn modelId="{B10B491B-85F7-419B-A8D0-53A496F1ED16}" srcId="{4259DF12-5B92-4281-9FE1-8C56D24B3CB2}" destId="{9FE26718-9CB5-4675-A2BC-3BDB9F5E1E8E}" srcOrd="2" destOrd="0" parTransId="{B5B5A166-E078-46B4-BD5F-7C7F0C53728F}" sibTransId="{E20F377B-0D96-4F5E-942E-0AD7FD63E3F7}"/>
    <dgm:cxn modelId="{2A1DC511-3DD7-42A0-A4B1-36D449C7972A}" srcId="{ADEF401F-B09F-43C4-98D3-EE2CCC343002}" destId="{BD2EA2BE-261B-4824-BE14-9DA6043B95E7}" srcOrd="2" destOrd="0" parTransId="{61413618-8555-4EDA-924A-2B8B9AD17E04}" sibTransId="{4E85170B-9F22-4477-8C16-9455362BD0CA}"/>
    <dgm:cxn modelId="{3A9FAA46-2E97-4A0E-9C89-62967078033F}" type="presOf" srcId="{42B69282-4CE2-4857-BF4B-A3B925A01974}" destId="{3B1E8C96-88A7-4199-8232-BD00306CE7B0}" srcOrd="0" destOrd="0" presId="urn:microsoft.com/office/officeart/2005/8/layout/hList1"/>
    <dgm:cxn modelId="{C54E855C-7AFB-453F-9F88-E746C71FF908}" type="presOf" srcId="{BD2EA2BE-261B-4824-BE14-9DA6043B95E7}" destId="{51C0A49D-F038-4319-9ACD-3EA970B86BB4}" srcOrd="0" destOrd="0" presId="urn:microsoft.com/office/officeart/2005/8/layout/hList1"/>
    <dgm:cxn modelId="{6465EDDC-D1BA-4BD4-9D85-8DDA4536DD25}" type="presOf" srcId="{4259DF12-5B92-4281-9FE1-8C56D24B3CB2}" destId="{8BE71EB7-DC11-47A2-A973-36D265CB9F98}" srcOrd="0" destOrd="0" presId="urn:microsoft.com/office/officeart/2005/8/layout/hList1"/>
    <dgm:cxn modelId="{5C20B641-A00B-43CA-9CD9-26BBFA85B8BC}" type="presOf" srcId="{786C5D92-33F7-4086-A403-38EB303A73E3}" destId="{18D1F2AF-3C50-4CD4-B7DD-98DC031E260E}" srcOrd="0" destOrd="1" presId="urn:microsoft.com/office/officeart/2005/8/layout/hList1"/>
    <dgm:cxn modelId="{EA509F09-DFA5-4ED0-B62E-03F85288F1F9}" srcId="{D57AD355-ECCC-4568-BFE7-6A729E281E1B}" destId="{786C5D92-33F7-4086-A403-38EB303A73E3}" srcOrd="1" destOrd="0" parTransId="{5274BE68-3954-423A-B3D3-E3892CD47B31}" sibTransId="{0AC1FBF3-2F71-4004-91BB-3C58EC842B7C}"/>
    <dgm:cxn modelId="{A3FBB5D3-572C-46FF-AE1F-40BC7D6E4807}" srcId="{D57AD355-ECCC-4568-BFE7-6A729E281E1B}" destId="{F7B0872C-A09A-4ACA-917F-27271EA8B5DD}" srcOrd="0" destOrd="0" parTransId="{79C01FB7-8333-4771-8C15-16C6DE29123C}" sibTransId="{AF514B37-A63F-4E50-882B-90741F68CCD3}"/>
    <dgm:cxn modelId="{C88B54BF-18B8-4E4E-A099-E70961C85E28}" srcId="{ADEF401F-B09F-43C4-98D3-EE2CCC343002}" destId="{D57AD355-ECCC-4568-BFE7-6A729E281E1B}" srcOrd="0" destOrd="0" parTransId="{C693D483-E6B5-4AC4-A37E-B7CC6A0A8047}" sibTransId="{C6777FE8-21B7-4F2C-B091-E01666C6D64A}"/>
    <dgm:cxn modelId="{DF7C379F-75CB-4BD9-B4AE-847CFC9E836C}" srcId="{4259DF12-5B92-4281-9FE1-8C56D24B3CB2}" destId="{42B69282-4CE2-4857-BF4B-A3B925A01974}" srcOrd="0" destOrd="0" parTransId="{ED0F41F7-35AC-407A-A0F5-66330582F7C1}" sibTransId="{1FF9E428-657C-421C-9422-44677E4EDFAC}"/>
    <dgm:cxn modelId="{5ECC02B4-C113-413F-9756-195F86DEAD60}" type="presOf" srcId="{E2626965-BEDE-4BAB-984C-262A750F2DA3}" destId="{3B1E8C96-88A7-4199-8232-BD00306CE7B0}" srcOrd="0" destOrd="1" presId="urn:microsoft.com/office/officeart/2005/8/layout/hList1"/>
    <dgm:cxn modelId="{4CB4F7DD-570C-4E77-BA33-F36968692F10}" type="presOf" srcId="{97FF20EE-4DA2-473A-B365-9FC3696F9015}" destId="{5D5F63BF-96DB-4E23-B215-84A91F407758}" srcOrd="0" destOrd="0" presId="urn:microsoft.com/office/officeart/2005/8/layout/hList1"/>
    <dgm:cxn modelId="{069E5564-3603-406D-8A53-70F47A6EF759}" type="presParOf" srcId="{93EBE6B8-26B7-4939-91C9-DB58979C62AF}" destId="{2AA56282-C991-44A3-8FAF-F3EA8F8771B1}" srcOrd="0" destOrd="0" presId="urn:microsoft.com/office/officeart/2005/8/layout/hList1"/>
    <dgm:cxn modelId="{C540FBB1-8121-46F0-B9CF-5C4CE67C4CD5}" type="presParOf" srcId="{2AA56282-C991-44A3-8FAF-F3EA8F8771B1}" destId="{9AEFFF4C-2303-4357-A6E7-DDECBF092F73}" srcOrd="0" destOrd="0" presId="urn:microsoft.com/office/officeart/2005/8/layout/hList1"/>
    <dgm:cxn modelId="{41449A40-2687-437B-A787-2353225C9327}" type="presParOf" srcId="{2AA56282-C991-44A3-8FAF-F3EA8F8771B1}" destId="{18D1F2AF-3C50-4CD4-B7DD-98DC031E260E}" srcOrd="1" destOrd="0" presId="urn:microsoft.com/office/officeart/2005/8/layout/hList1"/>
    <dgm:cxn modelId="{44A898F9-2141-4381-AB16-BBAAD6D4D6CA}" type="presParOf" srcId="{93EBE6B8-26B7-4939-91C9-DB58979C62AF}" destId="{029806BE-F879-4351-A905-3D0C862E3036}" srcOrd="1" destOrd="0" presId="urn:microsoft.com/office/officeart/2005/8/layout/hList1"/>
    <dgm:cxn modelId="{5103E5D1-CFE6-43E1-B112-0D0BC1F3E4BB}" type="presParOf" srcId="{93EBE6B8-26B7-4939-91C9-DB58979C62AF}" destId="{73402FD8-40F2-40F9-A955-ED518E486D8B}" srcOrd="2" destOrd="0" presId="urn:microsoft.com/office/officeart/2005/8/layout/hList1"/>
    <dgm:cxn modelId="{5492C3F1-E454-4239-8EF8-31C9D4B4AD72}" type="presParOf" srcId="{73402FD8-40F2-40F9-A955-ED518E486D8B}" destId="{8BE71EB7-DC11-47A2-A973-36D265CB9F98}" srcOrd="0" destOrd="0" presId="urn:microsoft.com/office/officeart/2005/8/layout/hList1"/>
    <dgm:cxn modelId="{15794C73-8D2E-46F7-AA1C-6A9D7BD70426}" type="presParOf" srcId="{73402FD8-40F2-40F9-A955-ED518E486D8B}" destId="{3B1E8C96-88A7-4199-8232-BD00306CE7B0}" srcOrd="1" destOrd="0" presId="urn:microsoft.com/office/officeart/2005/8/layout/hList1"/>
    <dgm:cxn modelId="{38D03B8E-0ECA-4D38-B54F-C4B98AD3E96D}" type="presParOf" srcId="{93EBE6B8-26B7-4939-91C9-DB58979C62AF}" destId="{4A46AE4A-BCEA-4768-889A-5E6B29953879}" srcOrd="3" destOrd="0" presId="urn:microsoft.com/office/officeart/2005/8/layout/hList1"/>
    <dgm:cxn modelId="{84B7E2BC-7DF3-494E-AB91-49ECDC5E7A64}" type="presParOf" srcId="{93EBE6B8-26B7-4939-91C9-DB58979C62AF}" destId="{88507DF4-8D05-4CC9-A612-F89BDEAA7C09}" srcOrd="4" destOrd="0" presId="urn:microsoft.com/office/officeart/2005/8/layout/hList1"/>
    <dgm:cxn modelId="{BF4CD70E-2B4B-431D-AEC1-AF4E67294E9E}" type="presParOf" srcId="{88507DF4-8D05-4CC9-A612-F89BDEAA7C09}" destId="{51C0A49D-F038-4319-9ACD-3EA970B86BB4}" srcOrd="0" destOrd="0" presId="urn:microsoft.com/office/officeart/2005/8/layout/hList1"/>
    <dgm:cxn modelId="{2C7D2149-06B2-495E-9E62-51DBD6FBE8BA}" type="presParOf" srcId="{88507DF4-8D05-4CC9-A612-F89BDEAA7C09}" destId="{5D5F63BF-96DB-4E23-B215-84A91F40775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FFF4C-2303-4357-A6E7-DDECBF092F73}">
      <dsp:nvSpPr>
        <dsp:cNvPr id="0" name=""/>
        <dsp:cNvSpPr/>
      </dsp:nvSpPr>
      <dsp:spPr>
        <a:xfrm>
          <a:off x="2571" y="745465"/>
          <a:ext cx="2507456" cy="7292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Traditional Public Forum</a:t>
          </a:r>
          <a:endParaRPr lang="en-US" sz="2100" kern="1200" dirty="0"/>
        </a:p>
      </dsp:txBody>
      <dsp:txXfrm>
        <a:off x="2571" y="745465"/>
        <a:ext cx="2507456" cy="729232"/>
      </dsp:txXfrm>
    </dsp:sp>
    <dsp:sp modelId="{18D1F2AF-3C50-4CD4-B7DD-98DC031E260E}">
      <dsp:nvSpPr>
        <dsp:cNvPr id="0" name=""/>
        <dsp:cNvSpPr/>
      </dsp:nvSpPr>
      <dsp:spPr>
        <a:xfrm>
          <a:off x="2571" y="1474697"/>
          <a:ext cx="2507456"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Open to all types of expression</a:t>
          </a:r>
          <a:endParaRPr lang="en-US" sz="2100" kern="1200" dirty="0"/>
        </a:p>
        <a:p>
          <a:pPr marL="228600" lvl="1" indent="-228600" algn="l" defTabSz="933450">
            <a:lnSpc>
              <a:spcPct val="90000"/>
            </a:lnSpc>
            <a:spcBef>
              <a:spcPct val="0"/>
            </a:spcBef>
            <a:spcAft>
              <a:spcPct val="15000"/>
            </a:spcAft>
            <a:buChar char="••"/>
          </a:pPr>
          <a:r>
            <a:rPr lang="en-US" sz="2100" kern="1200" dirty="0" smtClean="0"/>
            <a:t>Government limited to regulating time, place and manner</a:t>
          </a:r>
          <a:endParaRPr lang="en-US" sz="2100" kern="1200" dirty="0"/>
        </a:p>
      </dsp:txBody>
      <dsp:txXfrm>
        <a:off x="2571" y="1474697"/>
        <a:ext cx="2507456" cy="2305800"/>
      </dsp:txXfrm>
    </dsp:sp>
    <dsp:sp modelId="{8BE71EB7-DC11-47A2-A973-36D265CB9F98}">
      <dsp:nvSpPr>
        <dsp:cNvPr id="0" name=""/>
        <dsp:cNvSpPr/>
      </dsp:nvSpPr>
      <dsp:spPr>
        <a:xfrm>
          <a:off x="2861071" y="745465"/>
          <a:ext cx="2507456" cy="7292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Non Public Forum</a:t>
          </a:r>
          <a:endParaRPr lang="en-US" sz="2100" kern="1200" dirty="0"/>
        </a:p>
      </dsp:txBody>
      <dsp:txXfrm>
        <a:off x="2861071" y="745465"/>
        <a:ext cx="2507456" cy="729232"/>
      </dsp:txXfrm>
    </dsp:sp>
    <dsp:sp modelId="{3B1E8C96-88A7-4199-8232-BD00306CE7B0}">
      <dsp:nvSpPr>
        <dsp:cNvPr id="0" name=""/>
        <dsp:cNvSpPr/>
      </dsp:nvSpPr>
      <dsp:spPr>
        <a:xfrm>
          <a:off x="2861071" y="1474697"/>
          <a:ext cx="2507456"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kern="1200" dirty="0" smtClean="0"/>
            <a:t>Not open for public expression</a:t>
          </a:r>
          <a:endParaRPr lang="en-US" sz="2100" kern="1200" dirty="0"/>
        </a:p>
        <a:p>
          <a:pPr marL="228600" lvl="1" indent="-228600" algn="l" defTabSz="933450">
            <a:lnSpc>
              <a:spcPct val="90000"/>
            </a:lnSpc>
            <a:spcBef>
              <a:spcPct val="0"/>
            </a:spcBef>
            <a:spcAft>
              <a:spcPct val="15000"/>
            </a:spcAft>
            <a:buChar char="••"/>
          </a:pPr>
          <a:r>
            <a:rPr lang="en-US" sz="2100" kern="1200" dirty="0" smtClean="0"/>
            <a:t>Government can deny all access</a:t>
          </a:r>
          <a:endParaRPr lang="en-US" sz="2100" kern="1200" dirty="0"/>
        </a:p>
      </dsp:txBody>
      <dsp:txXfrm>
        <a:off x="2861071" y="1474697"/>
        <a:ext cx="2507456" cy="2305800"/>
      </dsp:txXfrm>
    </dsp:sp>
    <dsp:sp modelId="{51C0A49D-F038-4319-9ACD-3EA970B86BB4}">
      <dsp:nvSpPr>
        <dsp:cNvPr id="0" name=""/>
        <dsp:cNvSpPr/>
      </dsp:nvSpPr>
      <dsp:spPr>
        <a:xfrm>
          <a:off x="5719571" y="745465"/>
          <a:ext cx="2507456" cy="7292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Limited or Designated Forum</a:t>
          </a:r>
          <a:endParaRPr lang="en-US" sz="2100" kern="1200" dirty="0"/>
        </a:p>
      </dsp:txBody>
      <dsp:txXfrm>
        <a:off x="5719571" y="745465"/>
        <a:ext cx="2507456" cy="729232"/>
      </dsp:txXfrm>
    </dsp:sp>
    <dsp:sp modelId="{5D5F63BF-96DB-4E23-B215-84A91F407758}">
      <dsp:nvSpPr>
        <dsp:cNvPr id="0" name=""/>
        <dsp:cNvSpPr/>
      </dsp:nvSpPr>
      <dsp:spPr>
        <a:xfrm>
          <a:off x="5719571" y="1474697"/>
          <a:ext cx="2507456" cy="2305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Government opens a nonpublic forum for specific purpose  and defines acceptable use</a:t>
          </a:r>
          <a:endParaRPr lang="en-US" sz="2100" kern="1200" dirty="0"/>
        </a:p>
      </dsp:txBody>
      <dsp:txXfrm>
        <a:off x="5719571" y="1474697"/>
        <a:ext cx="2507456" cy="2305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pitchFamily="34" charset="0"/>
              </a:defRPr>
            </a:lvl1pPr>
          </a:lstStyle>
          <a:p>
            <a:pPr>
              <a:defRPr/>
            </a:pPr>
            <a:r>
              <a:rPr lang="en-US"/>
              <a:t>UNC School of Government</a:t>
            </a:r>
            <a:br>
              <a:rPr lang="en-US"/>
            </a:br>
            <a:r>
              <a:rPr lang="en-US"/>
              <a:t>Center for Public Technology</a:t>
            </a:r>
          </a:p>
        </p:txBody>
      </p:sp>
      <p:sp>
        <p:nvSpPr>
          <p:cNvPr id="14029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defRPr>
            </a:lvl1pPr>
          </a:lstStyle>
          <a:p>
            <a:pPr>
              <a:defRPr/>
            </a:pPr>
            <a:r>
              <a:rPr lang="en-US"/>
              <a:t>December 15, 2009</a:t>
            </a:r>
          </a:p>
        </p:txBody>
      </p:sp>
      <p:sp>
        <p:nvSpPr>
          <p:cNvPr id="14029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pitchFamily="34" charset="0"/>
              </a:defRPr>
            </a:lvl1pPr>
          </a:lstStyle>
          <a:p>
            <a:pPr>
              <a:defRPr/>
            </a:pPr>
            <a:r>
              <a:rPr lang="en-US"/>
              <a:t>Shannon Howle </a:t>
            </a:r>
            <a:r>
              <a:rPr lang="en-US" smtClean="0"/>
              <a:t>Tufts, </a:t>
            </a:r>
            <a:r>
              <a:rPr lang="en-US"/>
              <a:t>PhD</a:t>
            </a:r>
            <a:br>
              <a:rPr lang="en-US"/>
            </a:br>
            <a:r>
              <a:rPr lang="en-US" smtClean="0"/>
              <a:t>tufts@sog.unc.edu</a:t>
            </a:r>
            <a:endParaRPr lang="en-US"/>
          </a:p>
        </p:txBody>
      </p:sp>
      <p:sp>
        <p:nvSpPr>
          <p:cNvPr id="14029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pPr>
              <a:defRPr/>
            </a:pPr>
            <a:fld id="{EF9008E4-E349-4088-AD74-4EA7E73504B8}" type="slidenum">
              <a:rPr lang="en-US"/>
              <a:pPr>
                <a:defRPr/>
              </a:pPr>
              <a:t>‹#›</a:t>
            </a:fld>
            <a:endParaRPr lang="en-US" dirty="0"/>
          </a:p>
        </p:txBody>
      </p:sp>
    </p:spTree>
    <p:extLst>
      <p:ext uri="{BB962C8B-B14F-4D97-AF65-F5344CB8AC3E}">
        <p14:creationId xmlns:p14="http://schemas.microsoft.com/office/powerpoint/2010/main" val="2756480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pPr>
              <a:defRPr/>
            </a:pPr>
            <a:fld id="{4F17ACE6-242A-4734-999B-4AA396ACE3EF}" type="slidenum">
              <a:rPr lang="en-US"/>
              <a:pPr>
                <a:defRPr/>
              </a:pPr>
              <a:t>‹#›</a:t>
            </a:fld>
            <a:endParaRPr lang="en-US" dirty="0"/>
          </a:p>
        </p:txBody>
      </p:sp>
    </p:spTree>
    <p:extLst>
      <p:ext uri="{BB962C8B-B14F-4D97-AF65-F5344CB8AC3E}">
        <p14:creationId xmlns:p14="http://schemas.microsoft.com/office/powerpoint/2010/main" val="2708499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away from Web 2.0 concepts and social networks is one area where that is especially true. Most avoid social networks because of things they have heard, not because of true facts. In reality, local government should embrace the tools of social networking. Sites like </a:t>
            </a:r>
            <a:r>
              <a:rPr lang="en-US" dirty="0" err="1" smtClean="0"/>
              <a:t>Facebook</a:t>
            </a:r>
            <a:r>
              <a:rPr lang="en-US" dirty="0" smtClean="0"/>
              <a:t>, </a:t>
            </a:r>
            <a:r>
              <a:rPr lang="en-US" dirty="0" err="1" smtClean="0"/>
              <a:t>Flickr</a:t>
            </a:r>
            <a:r>
              <a:rPr lang="en-US" dirty="0" smtClean="0"/>
              <a:t>, and YouTube provide opportunities for local government to share information and ideas at almost no cost. They provide a good area to recruit new employees and to involve young adults in government. Internally, tools like SharePoint, provide a place to carry out all phases of projects in a very open and user friendly environment. </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2D19AA-B1DD-44B6-9AD0-B17A3812A8AB}" type="slidenum">
              <a:rPr lang="en-US"/>
              <a:pPr fontAlgn="base">
                <a:spcBef>
                  <a:spcPct val="0"/>
                </a:spcBef>
                <a:spcAft>
                  <a:spcPct val="0"/>
                </a:spcAft>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away from Web 2.0 concepts and social networks is one area where that is especially true. Most avoid social networks because of things they have heard, not because of true facts. In reality, local government should embrace the tools of social networking. Sites like </a:t>
            </a:r>
            <a:r>
              <a:rPr lang="en-US" dirty="0" err="1" smtClean="0"/>
              <a:t>Facebook</a:t>
            </a:r>
            <a:r>
              <a:rPr lang="en-US" dirty="0" smtClean="0"/>
              <a:t>, </a:t>
            </a:r>
            <a:r>
              <a:rPr lang="en-US" dirty="0" err="1" smtClean="0"/>
              <a:t>Flickr</a:t>
            </a:r>
            <a:r>
              <a:rPr lang="en-US" dirty="0" smtClean="0"/>
              <a:t>, and YouTube provide opportunities for local government to share information and ideas at almost no cost. They provide a good area to recruit new employees and to involve young adults in government. Internally, tools like SharePoint, provide a place to carry out all phases of projects in a very open and user friendly environment. </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4511A7-BB4D-4476-AFC6-1A63863E87C2}" type="slidenum">
              <a:rPr lang="en-US"/>
              <a:pPr fontAlgn="base">
                <a:spcBef>
                  <a:spcPct val="0"/>
                </a:spcBef>
                <a:spcAft>
                  <a:spcPct val="0"/>
                </a:spcAft>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19FF95-DA1F-471E-ABB5-C19DE9D1E710}" type="slidenum">
              <a:rPr lang="en-CA"/>
              <a:pPr fontAlgn="base">
                <a:spcBef>
                  <a:spcPct val="0"/>
                </a:spcBef>
                <a:spcAft>
                  <a:spcPct val="0"/>
                </a:spcAft>
              </a:pPr>
              <a:t>8</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954D32-919C-446A-983E-6EC5380B923A}" type="slidenum">
              <a:rPr lang="en-CA"/>
              <a:pPr fontAlgn="base">
                <a:spcBef>
                  <a:spcPct val="0"/>
                </a:spcBef>
                <a:spcAft>
                  <a:spcPct val="0"/>
                </a:spcAft>
              </a:pPr>
              <a:t>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F5CCA6-6BD3-4AB5-A408-C59F5AF6F211}" type="slidenum">
              <a:rPr lang="en-CA"/>
              <a:pPr fontAlgn="base">
                <a:spcBef>
                  <a:spcPct val="0"/>
                </a:spcBef>
                <a:spcAft>
                  <a:spcPct val="0"/>
                </a:spcAft>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2004SOGTitleImageInside"/>
          <p:cNvPicPr>
            <a:picLocks noChangeAspect="1" noChangeArrowheads="1"/>
          </p:cNvPicPr>
          <p:nvPr/>
        </p:nvPicPr>
        <p:blipFill>
          <a:blip r:embed="rId2" cstate="print"/>
          <a:srcRect/>
          <a:stretch>
            <a:fillRect/>
          </a:stretch>
        </p:blipFill>
        <p:spPr bwMode="auto">
          <a:xfrm>
            <a:off x="2514600" y="6084888"/>
            <a:ext cx="6629400" cy="773112"/>
          </a:xfrm>
          <a:prstGeom prst="rect">
            <a:avLst/>
          </a:prstGeom>
          <a:noFill/>
          <a:ln w="9525">
            <a:noFill/>
            <a:miter lim="800000"/>
            <a:headEnd/>
            <a:tailEnd/>
          </a:ln>
        </p:spPr>
      </p:pic>
      <p:sp>
        <p:nvSpPr>
          <p:cNvPr id="5" name="Line 10"/>
          <p:cNvSpPr>
            <a:spLocks noChangeShapeType="1"/>
          </p:cNvSpPr>
          <p:nvPr/>
        </p:nvSpPr>
        <p:spPr bwMode="auto">
          <a:xfrm flipV="1">
            <a:off x="2514600" y="0"/>
            <a:ext cx="0" cy="6858000"/>
          </a:xfrm>
          <a:prstGeom prst="line">
            <a:avLst/>
          </a:prstGeom>
          <a:noFill/>
          <a:ln w="28575">
            <a:solidFill>
              <a:schemeClr val="tx1"/>
            </a:solidFill>
            <a:round/>
            <a:headEnd/>
            <a:tailEnd/>
          </a:ln>
        </p:spPr>
        <p:txBody>
          <a:bodyPr/>
          <a:lstStyle/>
          <a:p>
            <a:endParaRPr lang="en-US"/>
          </a:p>
        </p:txBody>
      </p:sp>
      <p:sp>
        <p:nvSpPr>
          <p:cNvPr id="6" name="Line 11"/>
          <p:cNvSpPr>
            <a:spLocks noChangeShapeType="1"/>
          </p:cNvSpPr>
          <p:nvPr/>
        </p:nvSpPr>
        <p:spPr bwMode="auto">
          <a:xfrm>
            <a:off x="0" y="6084888"/>
            <a:ext cx="9144000" cy="0"/>
          </a:xfrm>
          <a:prstGeom prst="line">
            <a:avLst/>
          </a:prstGeom>
          <a:noFill/>
          <a:ln w="28575">
            <a:solidFill>
              <a:schemeClr val="tx1"/>
            </a:solidFill>
            <a:round/>
            <a:headEnd/>
            <a:tailEnd/>
          </a:ln>
        </p:spPr>
        <p:txBody>
          <a:bodyPr/>
          <a:lstStyle/>
          <a:p>
            <a:endParaRPr lang="en-US"/>
          </a:p>
        </p:txBody>
      </p:sp>
      <p:sp>
        <p:nvSpPr>
          <p:cNvPr id="4098" name="Rectangle 2"/>
          <p:cNvSpPr>
            <a:spLocks noGrp="1" noChangeArrowheads="1"/>
          </p:cNvSpPr>
          <p:nvPr>
            <p:ph type="ctrTitle"/>
          </p:nvPr>
        </p:nvSpPr>
        <p:spPr>
          <a:xfrm>
            <a:off x="2946400" y="612775"/>
            <a:ext cx="5883275" cy="4910138"/>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73038" y="895350"/>
            <a:ext cx="2112962" cy="4856163"/>
          </a:xfrm>
        </p:spPr>
        <p:txBody>
          <a:bodyPr/>
          <a:lstStyle>
            <a:lvl1pPr marL="0" indent="0" algn="ctr">
              <a:buFontTx/>
              <a:buNone/>
              <a:defRPr>
                <a:solidFill>
                  <a:srgbClr val="00344A"/>
                </a:solidFill>
              </a:defRPr>
            </a:lvl1pPr>
          </a:lstStyle>
          <a:p>
            <a:r>
              <a:rPr lang="en-US"/>
              <a:t>Click to edit Master subtitle style</a:t>
            </a:r>
          </a:p>
        </p:txBody>
      </p:sp>
      <p:sp>
        <p:nvSpPr>
          <p:cNvPr id="7" name="Rectangle 5"/>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0">
                <a:latin typeface="Arial" pitchFamily="34" charset="0"/>
              </a:defRPr>
            </a:lvl1pPr>
          </a:lstStyle>
          <a:p>
            <a:pPr>
              <a:defRPr/>
            </a:pPr>
            <a:endParaRPr lang="en-US"/>
          </a:p>
        </p:txBody>
      </p:sp>
      <p:sp>
        <p:nvSpPr>
          <p:cNvPr id="8" name="Rectangle 6"/>
          <p:cNvSpPr>
            <a:spLocks noGrp="1" noChangeArrowheads="1"/>
          </p:cNvSpPr>
          <p:nvPr>
            <p:ph type="sldNum" sz="quarter" idx="11"/>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latin typeface="Arial" pitchFamily="34" charset="0"/>
              </a:defRPr>
            </a:lvl1pPr>
          </a:lstStyle>
          <a:p>
            <a:pPr>
              <a:defRPr/>
            </a:pPr>
            <a:fld id="{5CDA3362-D063-4102-97B5-4E0A00F0068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54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5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OGPPT_Cupploa_nochimney.bmp"/>
          <p:cNvPicPr>
            <a:picLocks noChangeAspect="1"/>
          </p:cNvPicPr>
          <p:nvPr/>
        </p:nvPicPr>
        <p:blipFill>
          <a:blip r:embed="rId2" cstate="print"/>
          <a:srcRect/>
          <a:stretch>
            <a:fillRect/>
          </a:stretch>
        </p:blipFill>
        <p:spPr bwMode="auto">
          <a:xfrm>
            <a:off x="0" y="2266950"/>
            <a:ext cx="9144000" cy="4591050"/>
          </a:xfrm>
          <a:prstGeom prst="rect">
            <a:avLst/>
          </a:prstGeom>
          <a:noFill/>
          <a:ln w="9525">
            <a:noFill/>
            <a:miter lim="800000"/>
            <a:headEnd/>
            <a:tailEnd/>
          </a:ln>
        </p:spPr>
      </p:pic>
      <p:sp>
        <p:nvSpPr>
          <p:cNvPr id="2" name="Title 1"/>
          <p:cNvSpPr>
            <a:spLocks noGrp="1"/>
          </p:cNvSpPr>
          <p:nvPr>
            <p:ph type="ctrTitle"/>
          </p:nvPr>
        </p:nvSpPr>
        <p:spPr>
          <a:xfrm>
            <a:off x="228600" y="304800"/>
            <a:ext cx="7772400" cy="1470025"/>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362200"/>
            <a:ext cx="6400800" cy="17526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558FD1-9466-4502-B3BC-63B78ACAEA31}" type="datetime1">
              <a:rPr lang="en-US"/>
              <a:pPr>
                <a:defRPr/>
              </a:pPr>
              <a:t>4/16/2012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DC0690-BC99-48E2-81BC-C9D56F73718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BABD33-0880-43E8-84DB-20EBACA0523F}" type="datetime1">
              <a:rPr lang="en-US"/>
              <a:pPr>
                <a:defRPr/>
              </a:pPr>
              <a:t>4/16/2012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84B631-06C8-44F6-975A-EBB36EEE632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9C0B79-98D6-4274-B7B0-CF23E1AF78AF}" type="datetime1">
              <a:rPr lang="en-US"/>
              <a:pPr>
                <a:defRPr/>
              </a:pPr>
              <a:t>4/16/2012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E5644F-90CA-483F-965F-C5B72920A9A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8477DD-378F-41BA-AE15-675354CDF607}" type="datetime1">
              <a:rPr lang="en-US"/>
              <a:pPr>
                <a:defRPr/>
              </a:pPr>
              <a:t>4/16/2012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44A197-986B-4E56-BDE6-C82D026FF4B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C847F1-CCFF-42AD-93C5-828906D957CD}" type="datetime1">
              <a:rPr lang="en-US"/>
              <a:pPr>
                <a:defRPr/>
              </a:pPr>
              <a:t>4/16/2012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3BBEB6-A981-4593-881E-E4F004C3736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E14E7B-DE97-4B91-A510-87DFFE013402}" type="datetime1">
              <a:rPr lang="en-US"/>
              <a:pPr>
                <a:defRPr/>
              </a:pPr>
              <a:t>4/16/2012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7885E2-62E7-470F-AA1F-E440D72A339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2FE1D7-AEFF-4FBA-8CAD-91CF5D5002AA}" type="datetime1">
              <a:rPr lang="en-US"/>
              <a:pPr>
                <a:defRPr/>
              </a:pPr>
              <a:t>4/16/2012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875748-9A38-47E6-9553-DE049C66D79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BF86D3-0464-4B3A-A7C7-76118E153F4B}" type="datetime1">
              <a:rPr lang="en-US"/>
              <a:pPr>
                <a:defRPr/>
              </a:pPr>
              <a:t>4/16/2012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C27BEB-0305-43C4-A9A6-C39D8799443C}"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DCEE25-9C5D-445F-BC94-93E060A14919}" type="datetime1">
              <a:rPr lang="en-US"/>
              <a:pPr>
                <a:defRPr/>
              </a:pPr>
              <a:t>4/16/2012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2E98C6-9DD3-4EA4-9952-295A653A08E4}"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BAF88B-B361-4D41-B2CE-8C09BA185E6C}" type="datetime1">
              <a:rPr lang="en-US"/>
              <a:pPr>
                <a:defRPr/>
              </a:pPr>
              <a:t>4/16/2012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1A13EE-47E3-4821-8730-95A08C9EAC6C}"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oadmap">
    <p:spTree>
      <p:nvGrpSpPr>
        <p:cNvPr id="1" name=""/>
        <p:cNvGrpSpPr/>
        <p:nvPr/>
      </p:nvGrpSpPr>
      <p:grpSpPr>
        <a:xfrm>
          <a:off x="0" y="0"/>
          <a:ext cx="0" cy="0"/>
          <a:chOff x="0" y="0"/>
          <a:chExt cx="0" cy="0"/>
        </a:xfrm>
      </p:grpSpPr>
      <p:sp>
        <p:nvSpPr>
          <p:cNvPr id="2" name="Title 1"/>
          <p:cNvSpPr>
            <a:spLocks noGrp="1"/>
          </p:cNvSpPr>
          <p:nvPr>
            <p:ph type="title"/>
          </p:nvPr>
        </p:nvSpPr>
        <p:spPr>
          <a:xfrm>
            <a:off x="0" y="-71462"/>
            <a:ext cx="9144000" cy="936625"/>
          </a:xfrm>
        </p:spPr>
        <p:txBody>
          <a:bodyPr/>
          <a:lstStyle>
            <a:lvl1pPr>
              <a:defRPr>
                <a:solidFill>
                  <a:srgbClr val="254061"/>
                </a:solidFill>
              </a:defRPr>
            </a:lvl1pPr>
          </a:lstStyle>
          <a:p>
            <a:r>
              <a:rPr lang="en-US" smtClean="0"/>
              <a:t>Click to edit Master title style</a:t>
            </a:r>
            <a:endParaRPr lang="en-CA" dirty="0"/>
          </a:p>
        </p:txBody>
      </p:sp>
      <p:sp>
        <p:nvSpPr>
          <p:cNvPr id="3" name="Footer Placeholder 4"/>
          <p:cNvSpPr>
            <a:spLocks noGrp="1"/>
          </p:cNvSpPr>
          <p:nvPr>
            <p:ph type="ftr" sz="quarter" idx="10"/>
          </p:nvPr>
        </p:nvSpPr>
        <p:spPr/>
        <p:txBody>
          <a:bodyPr/>
          <a:lstStyle>
            <a:lvl1pPr>
              <a:defRPr/>
            </a:lvl1pPr>
          </a:lstStyle>
          <a:p>
            <a:pPr>
              <a:defRPr/>
            </a:pPr>
            <a:r>
              <a:rPr lang="en-CA"/>
              <a:t>Info-Tech Research Group</a:t>
            </a:r>
            <a:endParaRPr lang="en-CA" dirty="0"/>
          </a:p>
        </p:txBody>
      </p:sp>
      <p:sp>
        <p:nvSpPr>
          <p:cNvPr id="4" name="Slide Number Placeholder 5"/>
          <p:cNvSpPr>
            <a:spLocks noGrp="1"/>
          </p:cNvSpPr>
          <p:nvPr>
            <p:ph type="sldNum" sz="quarter" idx="11"/>
          </p:nvPr>
        </p:nvSpPr>
        <p:spPr/>
        <p:txBody>
          <a:bodyPr/>
          <a:lstStyle>
            <a:lvl1pPr>
              <a:defRPr/>
            </a:lvl1pPr>
          </a:lstStyle>
          <a:p>
            <a:pPr>
              <a:defRPr/>
            </a:pPr>
            <a:fld id="{98DC08F1-3815-4714-881E-633A617D14EC}" type="slidenum">
              <a:rPr lang="en-CA"/>
              <a:pPr>
                <a:defRPr/>
              </a:pPr>
              <a:t>‹#›</a:t>
            </a:fld>
            <a:endParaRPr lang="en-CA"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1" name="TextBox 10"/>
          <p:cNvSpPr txBox="1"/>
          <p:nvPr userDrawn="1"/>
        </p:nvSpPr>
        <p:spPr>
          <a:xfrm>
            <a:off x="714375" y="4786313"/>
            <a:ext cx="3500438" cy="369887"/>
          </a:xfrm>
          <a:prstGeom prst="rect">
            <a:avLst/>
          </a:prstGeom>
          <a:noFill/>
        </p:spPr>
        <p:txBody>
          <a:bodyPr>
            <a:spAutoFit/>
          </a:bodyPr>
          <a:lstStyle/>
          <a:p>
            <a:pPr fontAlgn="auto">
              <a:spcBef>
                <a:spcPts val="0"/>
              </a:spcBef>
              <a:spcAft>
                <a:spcPts val="0"/>
              </a:spcAft>
              <a:defRPr/>
            </a:pPr>
            <a:endParaRPr lang="en-US" dirty="0">
              <a:latin typeface="+mn-lt"/>
            </a:endParaRPr>
          </a:p>
        </p:txBody>
      </p:sp>
      <p:sp>
        <p:nvSpPr>
          <p:cNvPr id="7" name="Content Placeholder 2"/>
          <p:cNvSpPr>
            <a:spLocks noGrp="1"/>
          </p:cNvSpPr>
          <p:nvPr>
            <p:ph sz="half" idx="12"/>
          </p:nvPr>
        </p:nvSpPr>
        <p:spPr>
          <a:xfrm>
            <a:off x="370258" y="1428736"/>
            <a:ext cx="4117203" cy="3071834"/>
          </a:xfrm>
        </p:spPr>
        <p:txBody>
          <a:bodyPr>
            <a:normAutofit/>
          </a:bodyPr>
          <a:lstStyle>
            <a:lvl1pPr>
              <a:defRPr sz="1400" i="1">
                <a:latin typeface="+mn-lt"/>
              </a:defRPr>
            </a:lvl1pPr>
            <a:lvl2pPr>
              <a:buFont typeface="Arial" pitchFamily="34" charset="0"/>
              <a:buChar char="•"/>
              <a:defRPr sz="1200">
                <a:solidFill>
                  <a:schemeClr val="accent3"/>
                </a:solidFill>
              </a:defRPr>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p:txBody>
      </p:sp>
      <p:sp>
        <p:nvSpPr>
          <p:cNvPr id="15" name="Text Placeholder 14"/>
          <p:cNvSpPr>
            <a:spLocks noGrp="1"/>
          </p:cNvSpPr>
          <p:nvPr>
            <p:ph type="body" sz="quarter" idx="13"/>
          </p:nvPr>
        </p:nvSpPr>
        <p:spPr>
          <a:xfrm>
            <a:off x="383358" y="1000108"/>
            <a:ext cx="4091002" cy="285735"/>
          </a:xfrm>
        </p:spPr>
        <p:txBody>
          <a:bodyPr/>
          <a:lstStyle>
            <a:lvl1pPr>
              <a:buNone/>
              <a:defRPr sz="1400" i="1">
                <a:latin typeface="+mn-lt"/>
              </a:defRPr>
            </a:lvl1pPr>
          </a:lstStyle>
          <a:p>
            <a:pPr lvl="0"/>
            <a:r>
              <a:rPr lang="en-US" smtClean="0"/>
              <a:t>Click to edit Master text styles</a:t>
            </a:r>
          </a:p>
        </p:txBody>
      </p:sp>
      <p:sp>
        <p:nvSpPr>
          <p:cNvPr id="21" name="Text Placeholder 20"/>
          <p:cNvSpPr>
            <a:spLocks noGrp="1"/>
          </p:cNvSpPr>
          <p:nvPr>
            <p:ph type="body" sz="quarter" idx="14"/>
          </p:nvPr>
        </p:nvSpPr>
        <p:spPr>
          <a:xfrm>
            <a:off x="357157" y="4643446"/>
            <a:ext cx="4143404" cy="1143000"/>
          </a:xfrm>
        </p:spPr>
        <p:txBody>
          <a:bodyPr lIns="0" tIns="0" rIns="0" bIns="0"/>
          <a:lstStyle>
            <a:lvl1pPr>
              <a:buNone/>
              <a:defRPr sz="1200">
                <a:latin typeface="+mn-lt"/>
              </a:defRPr>
            </a:lvl1pPr>
          </a:lstStyle>
          <a:p>
            <a:pPr lvl="0"/>
            <a:r>
              <a:rPr lang="en-US" smtClean="0"/>
              <a:t>Click to edit Master text styles</a:t>
            </a:r>
          </a:p>
        </p:txBody>
      </p:sp>
      <p:sp>
        <p:nvSpPr>
          <p:cNvPr id="23" name="Text Placeholder 22"/>
          <p:cNvSpPr>
            <a:spLocks noGrp="1"/>
          </p:cNvSpPr>
          <p:nvPr>
            <p:ph type="body" sz="quarter" idx="15"/>
          </p:nvPr>
        </p:nvSpPr>
        <p:spPr>
          <a:xfrm>
            <a:off x="376222" y="6064263"/>
            <a:ext cx="4105275" cy="212725"/>
          </a:xfrm>
        </p:spPr>
        <p:txBody>
          <a:bodyPr/>
          <a:lstStyle>
            <a:lvl1pPr>
              <a:buNone/>
              <a:defRPr sz="800" baseline="0"/>
            </a:lvl1pPr>
          </a:lstStyle>
          <a:p>
            <a:pPr lvl="0"/>
            <a:r>
              <a:rPr lang="en-US" smtClean="0"/>
              <a:t>Click to edit Master text styles</a:t>
            </a:r>
          </a:p>
        </p:txBody>
      </p:sp>
      <p:sp>
        <p:nvSpPr>
          <p:cNvPr id="24" name="Content Placeholder 2"/>
          <p:cNvSpPr>
            <a:spLocks noGrp="1"/>
          </p:cNvSpPr>
          <p:nvPr>
            <p:ph sz="half" idx="16"/>
          </p:nvPr>
        </p:nvSpPr>
        <p:spPr>
          <a:xfrm>
            <a:off x="4831550" y="1438268"/>
            <a:ext cx="4117203" cy="3071834"/>
          </a:xfrm>
        </p:spPr>
        <p:txBody>
          <a:bodyPr>
            <a:normAutofit/>
          </a:bodyPr>
          <a:lstStyle>
            <a:lvl1pPr>
              <a:defRPr sz="1400" i="1">
                <a:latin typeface="+mn-lt"/>
              </a:defRPr>
            </a:lvl1pPr>
            <a:lvl2pPr>
              <a:buFont typeface="Arial" pitchFamily="34" charset="0"/>
              <a:buChar char="•"/>
              <a:defRPr sz="1200">
                <a:solidFill>
                  <a:schemeClr val="accent3"/>
                </a:solidFill>
              </a:defRPr>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p:txBody>
      </p:sp>
      <p:sp>
        <p:nvSpPr>
          <p:cNvPr id="25" name="Text Placeholder 14"/>
          <p:cNvSpPr>
            <a:spLocks noGrp="1"/>
          </p:cNvSpPr>
          <p:nvPr>
            <p:ph type="body" sz="quarter" idx="17"/>
          </p:nvPr>
        </p:nvSpPr>
        <p:spPr>
          <a:xfrm>
            <a:off x="4857752" y="1009640"/>
            <a:ext cx="4091002" cy="285735"/>
          </a:xfrm>
        </p:spPr>
        <p:txBody>
          <a:bodyPr/>
          <a:lstStyle>
            <a:lvl1pPr>
              <a:buNone/>
              <a:defRPr sz="1400" i="1">
                <a:latin typeface="+mn-lt"/>
              </a:defRPr>
            </a:lvl1pPr>
          </a:lstStyle>
          <a:p>
            <a:pPr lvl="0"/>
            <a:r>
              <a:rPr lang="en-US" smtClean="0"/>
              <a:t>Click to edit Master text styles</a:t>
            </a:r>
          </a:p>
        </p:txBody>
      </p:sp>
      <p:sp>
        <p:nvSpPr>
          <p:cNvPr id="26" name="Text Placeholder 20"/>
          <p:cNvSpPr>
            <a:spLocks noGrp="1"/>
          </p:cNvSpPr>
          <p:nvPr>
            <p:ph type="body" sz="quarter" idx="18"/>
          </p:nvPr>
        </p:nvSpPr>
        <p:spPr>
          <a:xfrm>
            <a:off x="4831551" y="4652978"/>
            <a:ext cx="4143404" cy="1143000"/>
          </a:xfrm>
        </p:spPr>
        <p:txBody>
          <a:bodyPr lIns="0" tIns="0" rIns="0" bIns="0"/>
          <a:lstStyle>
            <a:lvl1pPr>
              <a:buNone/>
              <a:defRPr sz="1200">
                <a:latin typeface="+mn-lt"/>
              </a:defRPr>
            </a:lvl1pPr>
          </a:lstStyle>
          <a:p>
            <a:pPr lvl="0"/>
            <a:r>
              <a:rPr lang="en-US" smtClean="0"/>
              <a:t>Click to edit Master text styles</a:t>
            </a:r>
          </a:p>
        </p:txBody>
      </p:sp>
      <p:sp>
        <p:nvSpPr>
          <p:cNvPr id="27" name="Text Placeholder 22"/>
          <p:cNvSpPr>
            <a:spLocks noGrp="1"/>
          </p:cNvSpPr>
          <p:nvPr>
            <p:ph type="body" sz="quarter" idx="19"/>
          </p:nvPr>
        </p:nvSpPr>
        <p:spPr>
          <a:xfrm>
            <a:off x="4850616" y="6073795"/>
            <a:ext cx="4105275" cy="212725"/>
          </a:xfrm>
        </p:spPr>
        <p:txBody>
          <a:bodyPr/>
          <a:lstStyle>
            <a:lvl1pPr>
              <a:buNone/>
              <a:defRPr sz="800" baseline="0"/>
            </a:lvl1pPr>
          </a:lstStyle>
          <a:p>
            <a:pPr lvl="0"/>
            <a:r>
              <a:rPr lang="en-US" smtClean="0"/>
              <a:t>Click to edit Master text styles</a:t>
            </a:r>
          </a:p>
        </p:txBody>
      </p:sp>
      <p:sp>
        <p:nvSpPr>
          <p:cNvPr id="28" name="Title 1"/>
          <p:cNvSpPr>
            <a:spLocks noGrp="1"/>
          </p:cNvSpPr>
          <p:nvPr>
            <p:ph type="title"/>
          </p:nvPr>
        </p:nvSpPr>
        <p:spPr>
          <a:xfrm>
            <a:off x="0" y="-71462"/>
            <a:ext cx="9144000" cy="936625"/>
          </a:xfrm>
        </p:spPr>
        <p:txBody>
          <a:bodyPr/>
          <a:lstStyle>
            <a:lvl1pPr>
              <a:defRPr>
                <a:solidFill>
                  <a:srgbClr val="254061"/>
                </a:solidFill>
              </a:defRPr>
            </a:lvl1pPr>
          </a:lstStyle>
          <a:p>
            <a:r>
              <a:rPr lang="en-US" smtClean="0"/>
              <a:t>Click to edit Master title style</a:t>
            </a:r>
            <a:endParaRPr lang="en-CA" dirty="0"/>
          </a:p>
        </p:txBody>
      </p:sp>
      <p:sp>
        <p:nvSpPr>
          <p:cNvPr id="12" name="Footer Placeholder 4"/>
          <p:cNvSpPr>
            <a:spLocks noGrp="1"/>
          </p:cNvSpPr>
          <p:nvPr>
            <p:ph type="ftr" sz="quarter" idx="20"/>
          </p:nvPr>
        </p:nvSpPr>
        <p:spPr/>
        <p:txBody>
          <a:bodyPr/>
          <a:lstStyle>
            <a:lvl1pPr>
              <a:defRPr/>
            </a:lvl1pPr>
          </a:lstStyle>
          <a:p>
            <a:pPr>
              <a:defRPr/>
            </a:pPr>
            <a:r>
              <a:rPr lang="en-CA"/>
              <a:t>Info-Tech Research Group</a:t>
            </a:r>
            <a:endParaRPr lang="en-CA" dirty="0"/>
          </a:p>
        </p:txBody>
      </p:sp>
      <p:sp>
        <p:nvSpPr>
          <p:cNvPr id="13" name="Slide Number Placeholder 5"/>
          <p:cNvSpPr>
            <a:spLocks noGrp="1"/>
          </p:cNvSpPr>
          <p:nvPr>
            <p:ph type="sldNum" sz="quarter" idx="21"/>
          </p:nvPr>
        </p:nvSpPr>
        <p:spPr/>
        <p:txBody>
          <a:bodyPr/>
          <a:lstStyle>
            <a:lvl1pPr>
              <a:defRPr/>
            </a:lvl1pPr>
          </a:lstStyle>
          <a:p>
            <a:pPr>
              <a:defRPr/>
            </a:pPr>
            <a:fld id="{B53C4EFC-90AC-4DEF-BDE1-4CFF03F92C39}" type="slidenum">
              <a:rPr lang="en-CA"/>
              <a:pPr>
                <a:defRPr/>
              </a:pPr>
              <a:t>‹#›</a:t>
            </a:fld>
            <a:endParaRPr lang="en-CA"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mplate Slide">
    <p:spTree>
      <p:nvGrpSpPr>
        <p:cNvPr id="1" name=""/>
        <p:cNvGrpSpPr/>
        <p:nvPr/>
      </p:nvGrpSpPr>
      <p:grpSpPr>
        <a:xfrm>
          <a:off x="0" y="0"/>
          <a:ext cx="0" cy="0"/>
          <a:chOff x="0" y="0"/>
          <a:chExt cx="0" cy="0"/>
        </a:xfrm>
      </p:grpSpPr>
      <p:cxnSp>
        <p:nvCxnSpPr>
          <p:cNvPr id="6" name="Straight Connector 5"/>
          <p:cNvCxnSpPr/>
          <p:nvPr userDrawn="1"/>
        </p:nvCxnSpPr>
        <p:spPr>
          <a:xfrm rot="5400000">
            <a:off x="2642394" y="3071019"/>
            <a:ext cx="3857625" cy="1587"/>
          </a:xfrm>
          <a:prstGeom prst="line">
            <a:avLst/>
          </a:prstGeom>
          <a:ln w="12700">
            <a:solidFill>
              <a:srgbClr val="25405F"/>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7" name="Picture Placeholder 6"/>
          <p:cNvSpPr>
            <a:spLocks noGrp="1"/>
          </p:cNvSpPr>
          <p:nvPr>
            <p:ph type="pic" sz="quarter" idx="12"/>
          </p:nvPr>
        </p:nvSpPr>
        <p:spPr>
          <a:xfrm>
            <a:off x="5286410" y="1214422"/>
            <a:ext cx="3214926" cy="3643338"/>
          </a:xfrm>
        </p:spPr>
        <p:txBody>
          <a:bodyPr rtlCol="0">
            <a:normAutofit/>
          </a:bodyPr>
          <a:lstStyle/>
          <a:p>
            <a:pPr lvl="0"/>
            <a:r>
              <a:rPr lang="en-US" noProof="0" smtClean="0"/>
              <a:t>Click icon to add picture</a:t>
            </a:r>
            <a:endParaRPr lang="en-US" noProof="0"/>
          </a:p>
        </p:txBody>
      </p:sp>
      <p:sp>
        <p:nvSpPr>
          <p:cNvPr id="9" name="Text Placeholder 8"/>
          <p:cNvSpPr>
            <a:spLocks noGrp="1"/>
          </p:cNvSpPr>
          <p:nvPr>
            <p:ph type="body" sz="quarter" idx="13"/>
          </p:nvPr>
        </p:nvSpPr>
        <p:spPr>
          <a:xfrm>
            <a:off x="357158" y="1214439"/>
            <a:ext cx="3429002" cy="428636"/>
          </a:xfrm>
        </p:spPr>
        <p:txBody>
          <a:bodyPr lIns="0" tIns="0" rIns="0" bIns="0" anchor="ctr">
            <a:noAutofit/>
          </a:bodyPr>
          <a:lstStyle>
            <a:lvl1pPr algn="just">
              <a:buNone/>
              <a:defRPr sz="1400" i="1">
                <a:latin typeface="+mn-lt"/>
              </a:defRPr>
            </a:lvl1pPr>
          </a:lstStyle>
          <a:p>
            <a:pPr lvl="0"/>
            <a:r>
              <a:rPr lang="en-US" smtClean="0"/>
              <a:t>Click to edit Master text styles</a:t>
            </a:r>
          </a:p>
        </p:txBody>
      </p:sp>
      <p:sp>
        <p:nvSpPr>
          <p:cNvPr id="11" name="Text Placeholder 10"/>
          <p:cNvSpPr>
            <a:spLocks noGrp="1"/>
          </p:cNvSpPr>
          <p:nvPr>
            <p:ph type="body" sz="quarter" idx="14"/>
          </p:nvPr>
        </p:nvSpPr>
        <p:spPr>
          <a:xfrm>
            <a:off x="357160" y="1643075"/>
            <a:ext cx="3429000" cy="3214685"/>
          </a:xfrm>
        </p:spPr>
        <p:txBody>
          <a:bodyPr/>
          <a:lstStyle>
            <a:lvl1pPr>
              <a:defRPr sz="1200">
                <a:solidFill>
                  <a:srgbClr val="948A54"/>
                </a:solidFill>
              </a:defRPr>
            </a:lvl1pPr>
          </a:lstStyle>
          <a:p>
            <a:pPr lvl="0"/>
            <a:r>
              <a:rPr lang="en-US" smtClean="0"/>
              <a:t>Click to edit Master text styles</a:t>
            </a:r>
          </a:p>
        </p:txBody>
      </p:sp>
      <p:sp>
        <p:nvSpPr>
          <p:cNvPr id="8" name="Footer Placeholder 2"/>
          <p:cNvSpPr>
            <a:spLocks noGrp="1"/>
          </p:cNvSpPr>
          <p:nvPr>
            <p:ph type="ftr" sz="quarter" idx="15"/>
          </p:nvPr>
        </p:nvSpPr>
        <p:spPr/>
        <p:txBody>
          <a:bodyPr/>
          <a:lstStyle>
            <a:lvl1pPr>
              <a:defRPr/>
            </a:lvl1pPr>
          </a:lstStyle>
          <a:p>
            <a:pPr>
              <a:defRPr/>
            </a:pPr>
            <a:r>
              <a:rPr lang="en-CA"/>
              <a:t>Info-Tech Research Group</a:t>
            </a:r>
            <a:endParaRPr lang="en-CA" dirty="0"/>
          </a:p>
        </p:txBody>
      </p:sp>
      <p:sp>
        <p:nvSpPr>
          <p:cNvPr id="10" name="Slide Number Placeholder 3"/>
          <p:cNvSpPr>
            <a:spLocks noGrp="1"/>
          </p:cNvSpPr>
          <p:nvPr>
            <p:ph type="sldNum" sz="quarter" idx="16"/>
          </p:nvPr>
        </p:nvSpPr>
        <p:spPr/>
        <p:txBody>
          <a:bodyPr/>
          <a:lstStyle>
            <a:lvl1pPr>
              <a:defRPr/>
            </a:lvl1pPr>
          </a:lstStyle>
          <a:p>
            <a:pPr>
              <a:defRPr/>
            </a:pPr>
            <a:fld id="{5A7768CF-5569-4483-92D6-C0B65A4F5233}" type="slidenum">
              <a:rPr lang="en-CA"/>
              <a:pPr>
                <a:defRPr/>
              </a:pPr>
              <a:t>‹#›</a:t>
            </a:fld>
            <a:endParaRPr lang="en-CA" dirty="0"/>
          </a:p>
        </p:txBody>
      </p:sp>
    </p:spTree>
    <p:extLst>
      <p:ext uri="{BB962C8B-B14F-4D97-AF65-F5344CB8AC3E}">
        <p14:creationId xmlns:p14="http://schemas.microsoft.com/office/powerpoint/2010/main" val="307972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29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29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949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32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9"/>
          <p:cNvSpPr>
            <a:spLocks noChangeShapeType="1"/>
          </p:cNvSpPr>
          <p:nvPr/>
        </p:nvSpPr>
        <p:spPr bwMode="auto">
          <a:xfrm>
            <a:off x="0" y="1417638"/>
            <a:ext cx="9144000" cy="0"/>
          </a:xfrm>
          <a:prstGeom prst="line">
            <a:avLst/>
          </a:prstGeom>
          <a:noFill/>
          <a:ln w="28575">
            <a:solidFill>
              <a:schemeClr val="tx1"/>
            </a:solidFill>
            <a:round/>
            <a:headEnd/>
            <a:tailEnd/>
          </a:ln>
        </p:spPr>
        <p:txBody>
          <a:bodyPr/>
          <a:lstStyle/>
          <a:p>
            <a:endParaRPr lang="en-US"/>
          </a:p>
        </p:txBody>
      </p:sp>
      <p:pic>
        <p:nvPicPr>
          <p:cNvPr id="1029" name="Picture 10" descr="2004SOGTitleImageInside"/>
          <p:cNvPicPr>
            <a:picLocks noChangeAspect="1" noChangeArrowheads="1"/>
          </p:cNvPicPr>
          <p:nvPr/>
        </p:nvPicPr>
        <p:blipFill>
          <a:blip r:embed="rId13" cstate="print"/>
          <a:srcRect/>
          <a:stretch>
            <a:fillRect/>
          </a:stretch>
        </p:blipFill>
        <p:spPr bwMode="auto">
          <a:xfrm>
            <a:off x="2514600" y="6084888"/>
            <a:ext cx="6629400" cy="773112"/>
          </a:xfrm>
          <a:prstGeom prst="rect">
            <a:avLst/>
          </a:prstGeom>
          <a:noFill/>
          <a:ln w="9525">
            <a:noFill/>
            <a:miter lim="800000"/>
            <a:headEnd/>
            <a:tailEnd/>
          </a:ln>
        </p:spPr>
      </p:pic>
      <p:sp>
        <p:nvSpPr>
          <p:cNvPr id="1030" name="Rectangle 12"/>
          <p:cNvSpPr>
            <a:spLocks noChangeArrowheads="1"/>
          </p:cNvSpPr>
          <p:nvPr/>
        </p:nvSpPr>
        <p:spPr bwMode="auto">
          <a:xfrm>
            <a:off x="1247775" y="6342063"/>
            <a:ext cx="911225" cy="274637"/>
          </a:xfrm>
          <a:prstGeom prst="rect">
            <a:avLst/>
          </a:prstGeom>
          <a:noFill/>
          <a:ln w="9525">
            <a:noFill/>
            <a:miter lim="800000"/>
            <a:headEnd/>
            <a:tailEnd/>
          </a:ln>
        </p:spPr>
        <p:txBody>
          <a:bodyPr wrap="none">
            <a:spAutoFit/>
          </a:bodyPr>
          <a:lstStyle/>
          <a:p>
            <a:pPr algn="l"/>
            <a:endParaRPr lang="en-US" sz="1200" b="0"/>
          </a:p>
        </p:txBody>
      </p:sp>
      <p:sp>
        <p:nvSpPr>
          <p:cNvPr id="1031" name="Rectangle 13"/>
          <p:cNvSpPr>
            <a:spLocks noChangeArrowheads="1"/>
          </p:cNvSpPr>
          <p:nvPr/>
        </p:nvSpPr>
        <p:spPr bwMode="auto">
          <a:xfrm>
            <a:off x="271463" y="6342063"/>
            <a:ext cx="369887" cy="274637"/>
          </a:xfrm>
          <a:prstGeom prst="rect">
            <a:avLst/>
          </a:prstGeom>
          <a:noFill/>
          <a:ln w="9525">
            <a:noFill/>
            <a:miter lim="800000"/>
            <a:headEnd/>
            <a:tailEnd/>
          </a:ln>
        </p:spPr>
        <p:txBody>
          <a:bodyPr wrap="none">
            <a:spAutoFit/>
          </a:bodyPr>
          <a:lstStyle/>
          <a:p>
            <a:pPr algn="l"/>
            <a:fld id="{BF038FC1-A294-4DE1-B362-D93C11FAA532}" type="slidenum">
              <a:rPr lang="en-US" sz="1200" b="0"/>
              <a:pPr algn="l"/>
              <a:t>‹#›</a:t>
            </a:fld>
            <a:endParaRPr lang="en-US" sz="1200" b="0"/>
          </a:p>
        </p:txBody>
      </p:sp>
      <p:sp>
        <p:nvSpPr>
          <p:cNvPr id="1032" name="Line 14"/>
          <p:cNvSpPr>
            <a:spLocks noChangeShapeType="1"/>
          </p:cNvSpPr>
          <p:nvPr/>
        </p:nvSpPr>
        <p:spPr bwMode="auto">
          <a:xfrm>
            <a:off x="0" y="6084888"/>
            <a:ext cx="9144000" cy="0"/>
          </a:xfrm>
          <a:prstGeom prst="line">
            <a:avLst/>
          </a:prstGeom>
          <a:noFill/>
          <a:ln w="28575">
            <a:solidFill>
              <a:schemeClr val="tx1"/>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917"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rtl="0" eaLnBrk="0" fontAlgn="base" hangingPunct="0">
        <a:spcBef>
          <a:spcPct val="0"/>
        </a:spcBef>
        <a:spcAft>
          <a:spcPct val="0"/>
        </a:spcAft>
        <a:defRPr sz="4400">
          <a:solidFill>
            <a:srgbClr val="00344A"/>
          </a:solidFill>
          <a:latin typeface="+mj-lt"/>
          <a:ea typeface="+mj-ea"/>
          <a:cs typeface="+mj-cs"/>
        </a:defRPr>
      </a:lvl1pPr>
      <a:lvl2pPr algn="ctr" rtl="0" eaLnBrk="0" fontAlgn="base" hangingPunct="0">
        <a:spcBef>
          <a:spcPct val="0"/>
        </a:spcBef>
        <a:spcAft>
          <a:spcPct val="0"/>
        </a:spcAft>
        <a:defRPr sz="4400">
          <a:solidFill>
            <a:srgbClr val="00344A"/>
          </a:solidFill>
          <a:latin typeface="Arial" pitchFamily="34" charset="0"/>
        </a:defRPr>
      </a:lvl2pPr>
      <a:lvl3pPr algn="ctr" rtl="0" eaLnBrk="0" fontAlgn="base" hangingPunct="0">
        <a:spcBef>
          <a:spcPct val="0"/>
        </a:spcBef>
        <a:spcAft>
          <a:spcPct val="0"/>
        </a:spcAft>
        <a:defRPr sz="4400">
          <a:solidFill>
            <a:srgbClr val="00344A"/>
          </a:solidFill>
          <a:latin typeface="Arial" pitchFamily="34" charset="0"/>
        </a:defRPr>
      </a:lvl3pPr>
      <a:lvl4pPr algn="ctr" rtl="0" eaLnBrk="0" fontAlgn="base" hangingPunct="0">
        <a:spcBef>
          <a:spcPct val="0"/>
        </a:spcBef>
        <a:spcAft>
          <a:spcPct val="0"/>
        </a:spcAft>
        <a:defRPr sz="4400">
          <a:solidFill>
            <a:srgbClr val="00344A"/>
          </a:solidFill>
          <a:latin typeface="Arial" pitchFamily="34" charset="0"/>
        </a:defRPr>
      </a:lvl4pPr>
      <a:lvl5pPr algn="ctr" rtl="0" eaLnBrk="0" fontAlgn="base" hangingPunct="0">
        <a:spcBef>
          <a:spcPct val="0"/>
        </a:spcBef>
        <a:spcAft>
          <a:spcPct val="0"/>
        </a:spcAft>
        <a:defRPr sz="4400">
          <a:solidFill>
            <a:srgbClr val="00344A"/>
          </a:solidFill>
          <a:latin typeface="Arial" pitchFamily="34" charset="0"/>
        </a:defRPr>
      </a:lvl5pPr>
      <a:lvl6pPr marL="457200" algn="ctr" rtl="0" fontAlgn="base">
        <a:spcBef>
          <a:spcPct val="0"/>
        </a:spcBef>
        <a:spcAft>
          <a:spcPct val="0"/>
        </a:spcAft>
        <a:defRPr sz="4400">
          <a:solidFill>
            <a:srgbClr val="00344A"/>
          </a:solidFill>
          <a:latin typeface="Arial" pitchFamily="34" charset="0"/>
        </a:defRPr>
      </a:lvl6pPr>
      <a:lvl7pPr marL="914400" algn="ctr" rtl="0" fontAlgn="base">
        <a:spcBef>
          <a:spcPct val="0"/>
        </a:spcBef>
        <a:spcAft>
          <a:spcPct val="0"/>
        </a:spcAft>
        <a:defRPr sz="4400">
          <a:solidFill>
            <a:srgbClr val="00344A"/>
          </a:solidFill>
          <a:latin typeface="Arial" pitchFamily="34" charset="0"/>
        </a:defRPr>
      </a:lvl7pPr>
      <a:lvl8pPr marL="1371600" algn="ctr" rtl="0" fontAlgn="base">
        <a:spcBef>
          <a:spcPct val="0"/>
        </a:spcBef>
        <a:spcAft>
          <a:spcPct val="0"/>
        </a:spcAft>
        <a:defRPr sz="4400">
          <a:solidFill>
            <a:srgbClr val="00344A"/>
          </a:solidFill>
          <a:latin typeface="Arial" pitchFamily="34" charset="0"/>
        </a:defRPr>
      </a:lvl8pPr>
      <a:lvl9pPr marL="1828800" algn="ctr" rtl="0" fontAlgn="base">
        <a:spcBef>
          <a:spcPct val="0"/>
        </a:spcBef>
        <a:spcAft>
          <a:spcPct val="0"/>
        </a:spcAft>
        <a:defRPr sz="4400">
          <a:solidFill>
            <a:srgbClr val="00344A"/>
          </a:solidFill>
          <a:latin typeface="Arial" pitchFamily="34" charset="0"/>
        </a:defRPr>
      </a:lvl9pPr>
    </p:titleStyle>
    <p:bodyStyle>
      <a:lvl1pPr marL="342900" indent="-342900" algn="l" rtl="0" eaLnBrk="0" fontAlgn="base" hangingPunct="0">
        <a:spcBef>
          <a:spcPct val="20000"/>
        </a:spcBef>
        <a:spcAft>
          <a:spcPct val="0"/>
        </a:spcAft>
        <a:buClr>
          <a:srgbClr val="00354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344A"/>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344A"/>
        </a:buClr>
        <a:buChar char="•"/>
        <a:defRPr sz="2400">
          <a:solidFill>
            <a:schemeClr val="tx1"/>
          </a:solidFill>
          <a:latin typeface="+mn-lt"/>
        </a:defRPr>
      </a:lvl3pPr>
      <a:lvl4pPr marL="1600200" indent="-228600" algn="l" rtl="0" eaLnBrk="0" fontAlgn="base" hangingPunct="0">
        <a:spcBef>
          <a:spcPct val="20000"/>
        </a:spcBef>
        <a:spcAft>
          <a:spcPct val="0"/>
        </a:spcAft>
        <a:buClr>
          <a:srgbClr val="00344A"/>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rgbClr val="00344A"/>
        </a:buClr>
        <a:buFont typeface="Arial" charset="0"/>
        <a:buChar char="»"/>
        <a:defRPr sz="2000">
          <a:solidFill>
            <a:schemeClr val="tx1"/>
          </a:solidFill>
          <a:latin typeface="+mn-lt"/>
        </a:defRPr>
      </a:lvl5pPr>
      <a:lvl6pPr marL="2514600" indent="-228600" algn="l" rtl="0" fontAlgn="base">
        <a:spcBef>
          <a:spcPct val="20000"/>
        </a:spcBef>
        <a:spcAft>
          <a:spcPct val="0"/>
        </a:spcAft>
        <a:buClr>
          <a:srgbClr val="00344A"/>
        </a:buClr>
        <a:buFont typeface="Arial" pitchFamily="34" charset="0"/>
        <a:buChar char="»"/>
        <a:defRPr sz="2000">
          <a:solidFill>
            <a:schemeClr val="tx1"/>
          </a:solidFill>
          <a:latin typeface="+mn-lt"/>
        </a:defRPr>
      </a:lvl6pPr>
      <a:lvl7pPr marL="2971800" indent="-228600" algn="l" rtl="0" fontAlgn="base">
        <a:spcBef>
          <a:spcPct val="20000"/>
        </a:spcBef>
        <a:spcAft>
          <a:spcPct val="0"/>
        </a:spcAft>
        <a:buClr>
          <a:srgbClr val="00344A"/>
        </a:buClr>
        <a:buFont typeface="Arial" pitchFamily="34" charset="0"/>
        <a:buChar char="»"/>
        <a:defRPr sz="2000">
          <a:solidFill>
            <a:schemeClr val="tx1"/>
          </a:solidFill>
          <a:latin typeface="+mn-lt"/>
        </a:defRPr>
      </a:lvl7pPr>
      <a:lvl8pPr marL="3429000" indent="-228600" algn="l" rtl="0" fontAlgn="base">
        <a:spcBef>
          <a:spcPct val="20000"/>
        </a:spcBef>
        <a:spcAft>
          <a:spcPct val="0"/>
        </a:spcAft>
        <a:buClr>
          <a:srgbClr val="00344A"/>
        </a:buClr>
        <a:buFont typeface="Arial" pitchFamily="34" charset="0"/>
        <a:buChar char="»"/>
        <a:defRPr sz="2000">
          <a:solidFill>
            <a:schemeClr val="tx1"/>
          </a:solidFill>
          <a:latin typeface="+mn-lt"/>
        </a:defRPr>
      </a:lvl8pPr>
      <a:lvl9pPr marL="3886200" indent="-228600" algn="l" rtl="0" fontAlgn="base">
        <a:spcBef>
          <a:spcPct val="20000"/>
        </a:spcBef>
        <a:spcAft>
          <a:spcPct val="0"/>
        </a:spcAft>
        <a:buClr>
          <a:srgbClr val="00344A"/>
        </a:buClr>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SOG_BottomBar_full.bmp"/>
          <p:cNvPicPr>
            <a:picLocks noChangeAspect="1"/>
          </p:cNvPicPr>
          <p:nvPr/>
        </p:nvPicPr>
        <p:blipFill>
          <a:blip r:embed="rId16" cstate="print"/>
          <a:srcRect/>
          <a:stretch>
            <a:fillRect/>
          </a:stretch>
        </p:blipFill>
        <p:spPr bwMode="auto">
          <a:xfrm>
            <a:off x="0" y="6400800"/>
            <a:ext cx="9144000" cy="4572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295400" y="6400800"/>
            <a:ext cx="914400" cy="4572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8428DC-F7A5-4ACC-BD50-540BF925F0D6}" type="datetime1">
              <a:rPr lang="en-US"/>
              <a:pPr>
                <a:defRPr/>
              </a:pPr>
              <a:t>4/16/2012</a:t>
            </a:fld>
            <a:endParaRPr lang="en-US" dirty="0"/>
          </a:p>
        </p:txBody>
      </p:sp>
      <p:sp>
        <p:nvSpPr>
          <p:cNvPr id="5" name="Footer Placeholder 4"/>
          <p:cNvSpPr>
            <a:spLocks noGrp="1"/>
          </p:cNvSpPr>
          <p:nvPr>
            <p:ph type="ftr" sz="quarter" idx="3"/>
          </p:nvPr>
        </p:nvSpPr>
        <p:spPr>
          <a:xfrm>
            <a:off x="2286000" y="6400800"/>
            <a:ext cx="2895600" cy="4572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010400" y="6400800"/>
            <a:ext cx="2133600" cy="457200"/>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7B8D299F-01EB-443C-A323-3494741D2F5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8"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9" r:id="rId12"/>
    <p:sldLayoutId id="2147483920" r:id="rId13"/>
    <p:sldLayoutId id="2147483921" r:id="rId14"/>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95B3D7"/>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5B3D7"/>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5B3D7"/>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7.xml"/><Relationship Id="rId7" Type="http://schemas.openxmlformats.org/officeDocument/2006/relationships/slideLayout" Target="../slideLayouts/slideLayout23.xml"/><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hyperlink" Target="http://darmano.typepad.com/.shared/image.html?/photos/uncategorized/ripples_1.gif" TargetMode="External"/><Relationship Id="rId2" Type="http://schemas.openxmlformats.org/officeDocument/2006/relationships/slideLayout" Target="../slideLayouts/slideLayout18.xml"/><Relationship Id="rId1" Type="http://schemas.openxmlformats.org/officeDocument/2006/relationships/tags" Target="../tags/tag21.xml"/><Relationship Id="rId6" Type="http://schemas.openxmlformats.org/officeDocument/2006/relationships/hyperlink" Target="http://darmano.typepad.com/logic_emotion/2006/08/influence_rippl.html"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3SuNx0UrnEo"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getreal.org/" TargetMode="External"/><Relationship Id="rId2" Type="http://schemas.openxmlformats.org/officeDocument/2006/relationships/hyperlink" Target="http://bloomingtime.org/"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ogweb.sog.unc.edu/blogs/localgovt/?p=5892" TargetMode="External"/><Relationship Id="rId2" Type="http://schemas.openxmlformats.org/officeDocument/2006/relationships/hyperlink" Target="http://sogweb.sog.unc.edu/blogs/localgovt/" TargetMode="External"/><Relationship Id="rId1" Type="http://schemas.openxmlformats.org/officeDocument/2006/relationships/slideLayout" Target="../slideLayouts/slideLayout13.xml"/><Relationship Id="rId5" Type="http://schemas.openxmlformats.org/officeDocument/2006/relationships/hyperlink" Target="http://sogweb.sog.unc.edu/blogs/localgovt/?p=5151" TargetMode="External"/><Relationship Id="rId4" Type="http://schemas.openxmlformats.org/officeDocument/2006/relationships/hyperlink" Target="http://sogweb.sog.unc.edu/blogs/localgovt/?p=197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lingo2word.com/lingodetail.php?WrdID=81832" TargetMode="External"/><Relationship Id="rId2" Type="http://schemas.openxmlformats.org/officeDocument/2006/relationships/hyperlink" Target="http://www.lingo2word.com/lingodetail.php?WrdID=94821" TargetMode="Externa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notesSlide" Target="../notesSlides/notesSlide2.xml"/><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jpeg"/><Relationship Id="rId2" Type="http://schemas.openxmlformats.org/officeDocument/2006/relationships/slideLayout" Target="../slideLayouts/slideLayout13.xml"/><Relationship Id="rId16" Type="http://schemas.openxmlformats.org/officeDocument/2006/relationships/image" Target="../media/image24.png"/><Relationship Id="rId1" Type="http://schemas.openxmlformats.org/officeDocument/2006/relationships/tags" Target="../tags/tag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27.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notesSlide" Target="../notesSlides/notesSlide3.xml"/><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tags" Target="../tags/tag10.xml"/><Relationship Id="rId11" Type="http://schemas.openxmlformats.org/officeDocument/2006/relationships/slideLayout" Target="../slideLayouts/slideLayout24.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15.xml"/><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137" y="907250"/>
            <a:ext cx="8475406" cy="1200329"/>
          </a:xfrm>
          <a:prstGeom prst="rect">
            <a:avLst/>
          </a:prstGeom>
          <a:noFill/>
        </p:spPr>
        <p:txBody>
          <a:bodyPr wrap="square">
            <a:spAutoFit/>
          </a:bodyPr>
          <a:lstStyle/>
          <a:p>
            <a:pPr fontAlgn="auto">
              <a:spcBef>
                <a:spcPts val="0"/>
              </a:spcBef>
              <a:spcAft>
                <a:spcPts val="0"/>
              </a:spcAft>
              <a:defRPr/>
            </a:pPr>
            <a:r>
              <a:rPr lang="en-US" sz="7200" dirty="0" smtClean="0">
                <a:solidFill>
                  <a:schemeClr val="tx2"/>
                </a:solidFill>
                <a:latin typeface="Aharoni" pitchFamily="2" charset="-79"/>
                <a:cs typeface="Aharoni" pitchFamily="2" charset="-79"/>
              </a:rPr>
              <a:t>Social Media</a:t>
            </a:r>
            <a:endParaRPr lang="en-US" sz="7200" dirty="0">
              <a:solidFill>
                <a:schemeClr val="tx2"/>
              </a:solidFill>
              <a:latin typeface="Aharoni" pitchFamily="2" charset="-79"/>
              <a:cs typeface="Aharoni" pitchFamily="2" charset="-79"/>
            </a:endParaRPr>
          </a:p>
        </p:txBody>
      </p:sp>
      <p:sp>
        <p:nvSpPr>
          <p:cNvPr id="7" name="Title 2"/>
          <p:cNvSpPr txBox="1">
            <a:spLocks/>
          </p:cNvSpPr>
          <p:nvPr/>
        </p:nvSpPr>
        <p:spPr>
          <a:xfrm>
            <a:off x="1107141" y="2599765"/>
            <a:ext cx="6248400" cy="1470025"/>
          </a:xfrm>
          <a:prstGeom prst="rect">
            <a:avLst/>
          </a:prstGeom>
        </p:spPr>
        <p:txBody>
          <a:bodyPr anchor="ctr"/>
          <a:lstStyle/>
          <a:p>
            <a:pPr algn="ctr" fontAlgn="auto">
              <a:spcAft>
                <a:spcPts val="0"/>
              </a:spcAft>
              <a:defRPr/>
            </a:pPr>
            <a:r>
              <a:rPr lang="en-US" sz="6600" dirty="0">
                <a:solidFill>
                  <a:schemeClr val="bg1"/>
                </a:solidFill>
                <a:latin typeface="+mj-lt"/>
                <a:ea typeface="+mj-ea"/>
                <a:cs typeface="+mj-cs"/>
              </a:rPr>
              <a:t>in </a:t>
            </a:r>
            <a:r>
              <a:rPr lang="en-US" sz="6600" dirty="0" smtClean="0">
                <a:solidFill>
                  <a:schemeClr val="bg1"/>
                </a:solidFill>
                <a:latin typeface="+mj-lt"/>
                <a:ea typeface="+mj-ea"/>
                <a:cs typeface="+mj-cs"/>
              </a:rPr>
              <a:t>the </a:t>
            </a:r>
          </a:p>
          <a:p>
            <a:pPr algn="ctr" fontAlgn="auto">
              <a:spcAft>
                <a:spcPts val="0"/>
              </a:spcAft>
              <a:defRPr/>
            </a:pPr>
            <a:r>
              <a:rPr lang="en-US" sz="6600" dirty="0" smtClean="0">
                <a:solidFill>
                  <a:schemeClr val="bg1"/>
                </a:solidFill>
                <a:latin typeface="+mj-lt"/>
                <a:ea typeface="+mj-ea"/>
                <a:cs typeface="+mj-cs"/>
              </a:rPr>
              <a:t>Public Sector</a:t>
            </a:r>
            <a:endParaRPr lang="en-US" sz="6600" dirty="0">
              <a:solidFill>
                <a:schemeClr val="bg1"/>
              </a:solidFill>
              <a:latin typeface="+mj-lt"/>
              <a:ea typeface="+mj-ea"/>
              <a:cs typeface="+mj-cs"/>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2" name="think-cell Slide" r:id="rId9" imgW="0" imgH="0" progId="">
                  <p:embed/>
                </p:oleObj>
              </mc:Choice>
              <mc:Fallback>
                <p:oleObj name="think-cell Slide" r:id="rId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oter Placeholder 2"/>
          <p:cNvSpPr>
            <a:spLocks noGrp="1"/>
          </p:cNvSpPr>
          <p:nvPr>
            <p:ph type="ftr" sz="quarter" idx="10"/>
            <p:custDataLst>
              <p:tags r:id="rId3"/>
            </p:custDataLst>
          </p:nvPr>
        </p:nvSpPr>
        <p:spPr/>
        <p:txBody>
          <a:bodyPr/>
          <a:lstStyle/>
          <a:p>
            <a:pPr>
              <a:defRPr/>
            </a:pPr>
            <a:r>
              <a:rPr lang="en-CA" smtClean="0"/>
              <a:t>Info-Tech Research Group</a:t>
            </a:r>
            <a:endParaRPr lang="en-CA" dirty="0"/>
          </a:p>
        </p:txBody>
      </p:sp>
      <p:graphicFrame>
        <p:nvGraphicFramePr>
          <p:cNvPr id="5" name="Table 4"/>
          <p:cNvGraphicFramePr>
            <a:graphicFrameLocks noGrp="1"/>
          </p:cNvGraphicFramePr>
          <p:nvPr>
            <p:custDataLst>
              <p:tags r:id="rId4"/>
            </p:custDataLst>
          </p:nvPr>
        </p:nvGraphicFramePr>
        <p:xfrm>
          <a:off x="298450" y="1962150"/>
          <a:ext cx="6819922" cy="4419600"/>
        </p:xfrm>
        <a:graphic>
          <a:graphicData uri="http://schemas.openxmlformats.org/drawingml/2006/table">
            <a:tbl>
              <a:tblPr firstRow="1" bandRow="1">
                <a:tableStyleId>{5C22544A-7EE6-4342-B048-85BDC9FD1C3A}</a:tableStyleId>
              </a:tblPr>
              <a:tblGrid>
                <a:gridCol w="962006"/>
                <a:gridCol w="2000264"/>
                <a:gridCol w="964413"/>
                <a:gridCol w="964413"/>
                <a:gridCol w="964413"/>
                <a:gridCol w="964413"/>
              </a:tblGrid>
              <a:tr h="295451">
                <a:tc>
                  <a:txBody>
                    <a:bodyPr/>
                    <a:lstStyle/>
                    <a:p>
                      <a:r>
                        <a:rPr lang="en-US" sz="1400" dirty="0" smtClean="0"/>
                        <a:t>Domain</a:t>
                      </a:r>
                      <a:r>
                        <a:rPr lang="en-US" sz="1400" baseline="0" dirty="0" smtClean="0"/>
                        <a:t> </a:t>
                      </a:r>
                      <a:endParaRPr lang="en-US" sz="1400" dirty="0"/>
                    </a:p>
                  </a:txBody>
                  <a:tcPr/>
                </a:tc>
                <a:tc>
                  <a:txBody>
                    <a:bodyPr/>
                    <a:lstStyle/>
                    <a:p>
                      <a:r>
                        <a:rPr lang="en-US" sz="1400" dirty="0" smtClean="0"/>
                        <a:t>Opportunity</a:t>
                      </a:r>
                      <a:endParaRPr lang="en-US" sz="1400" dirty="0"/>
                    </a:p>
                  </a:txBody>
                  <a:tcPr/>
                </a:tc>
                <a:tc>
                  <a:txBody>
                    <a:bodyPr/>
                    <a:lstStyle/>
                    <a:p>
                      <a:pPr algn="ctr"/>
                      <a:r>
                        <a:rPr lang="en-US" sz="1200" dirty="0" smtClean="0"/>
                        <a:t>Facebook</a:t>
                      </a:r>
                      <a:endParaRPr lang="en-US" sz="1200" dirty="0"/>
                    </a:p>
                  </a:txBody>
                  <a:tcPr/>
                </a:tc>
                <a:tc>
                  <a:txBody>
                    <a:bodyPr/>
                    <a:lstStyle/>
                    <a:p>
                      <a:pPr algn="ctr"/>
                      <a:r>
                        <a:rPr lang="en-US" sz="1200" dirty="0" smtClean="0"/>
                        <a:t>Twitter</a:t>
                      </a:r>
                      <a:endParaRPr lang="en-US" sz="1200" dirty="0"/>
                    </a:p>
                  </a:txBody>
                  <a:tcPr/>
                </a:tc>
                <a:tc>
                  <a:txBody>
                    <a:bodyPr/>
                    <a:lstStyle/>
                    <a:p>
                      <a:pPr algn="ctr"/>
                      <a:r>
                        <a:rPr lang="en-US" sz="1200" dirty="0" smtClean="0"/>
                        <a:t>LinkedIn</a:t>
                      </a:r>
                      <a:endParaRPr lang="en-US" sz="1200" dirty="0"/>
                    </a:p>
                  </a:txBody>
                  <a:tcPr/>
                </a:tc>
                <a:tc>
                  <a:txBody>
                    <a:bodyPr/>
                    <a:lstStyle/>
                    <a:p>
                      <a:pPr algn="ctr"/>
                      <a:r>
                        <a:rPr lang="en-US" sz="1200" dirty="0" smtClean="0"/>
                        <a:t>YouTube</a:t>
                      </a:r>
                      <a:endParaRPr lang="en-US" sz="1200" dirty="0"/>
                    </a:p>
                  </a:txBody>
                  <a:tcPr/>
                </a:tc>
              </a:tr>
              <a:tr h="422786">
                <a:tc rowSpan="3">
                  <a:txBody>
                    <a:bodyPr/>
                    <a:lstStyle/>
                    <a:p>
                      <a:r>
                        <a:rPr lang="en-US" sz="1200" dirty="0" smtClean="0"/>
                        <a:t>Marketing</a:t>
                      </a:r>
                      <a:endParaRPr lang="en-US" sz="1200" dirty="0"/>
                    </a:p>
                  </a:txBody>
                  <a:tcPr anchor="ctr"/>
                </a:tc>
                <a:tc>
                  <a:txBody>
                    <a:bodyPr/>
                    <a:lstStyle/>
                    <a:p>
                      <a:r>
                        <a:rPr lang="en-US" sz="1200" dirty="0" smtClean="0"/>
                        <a:t>Building Positive Brand Image</a:t>
                      </a:r>
                      <a:endParaRPr lang="en-US" sz="1200" dirty="0"/>
                    </a:p>
                  </a:txBody>
                  <a:tcPr anchor="ctr"/>
                </a:tc>
                <a:tc>
                  <a:txBody>
                    <a:bodyPr/>
                    <a:lstStyle/>
                    <a:p>
                      <a:pPr algn="ctr"/>
                      <a:r>
                        <a:rPr lang="en-US" sz="2400" dirty="0" smtClean="0">
                          <a:sym typeface="Wingdings"/>
                        </a:rPr>
                        <a:t></a:t>
                      </a:r>
                      <a:endParaRPr lang="en-US" sz="2400" b="1" dirty="0">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b="1" dirty="0" smtClean="0">
                        <a:solidFill>
                          <a:srgbClr val="00B050"/>
                        </a:solidFill>
                      </a:endParaRPr>
                    </a:p>
                  </a:txBody>
                  <a:tcPr anchor="ctr"/>
                </a:tc>
                <a:tc>
                  <a:txBody>
                    <a:bodyPr/>
                    <a:lstStyle/>
                    <a:p>
                      <a:pPr algn="ctr"/>
                      <a:endParaRPr lang="en-US" sz="2400" b="1" dirty="0">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3"/>
                          </a:solidFill>
                          <a:sym typeface="Wingdings"/>
                        </a:rPr>
                        <a:t></a:t>
                      </a:r>
                      <a:endParaRPr lang="en-US" sz="2400" b="1" dirty="0" smtClean="0">
                        <a:solidFill>
                          <a:schemeClr val="accent3"/>
                        </a:solidFill>
                      </a:endParaRPr>
                    </a:p>
                  </a:txBody>
                  <a:tcPr anchor="ctr"/>
                </a:tc>
              </a:tr>
              <a:tr h="422786">
                <a:tc vMerge="1">
                  <a:txBody>
                    <a:bodyPr/>
                    <a:lstStyle/>
                    <a:p>
                      <a:endParaRPr lang="en-US" sz="1200" dirty="0"/>
                    </a:p>
                  </a:txBody>
                  <a:tcPr anchor="ctr"/>
                </a:tc>
                <a:tc>
                  <a:txBody>
                    <a:bodyPr/>
                    <a:lstStyle/>
                    <a:p>
                      <a:r>
                        <a:rPr lang="en-US" sz="1200" dirty="0" smtClean="0"/>
                        <a:t>Increasing Mind Share</a:t>
                      </a:r>
                      <a:endParaRPr lang="en-US" sz="1200" dirty="0"/>
                    </a:p>
                  </a:txBody>
                  <a:tcPr anchor="ctr"/>
                </a:tc>
                <a:tc>
                  <a:txBody>
                    <a:bodyPr/>
                    <a:lstStyle/>
                    <a:p>
                      <a:pPr algn="ctr"/>
                      <a:r>
                        <a:rPr lang="en-US" sz="2400" dirty="0" smtClean="0">
                          <a:sym typeface="Wingdings"/>
                        </a:rPr>
                        <a:t></a:t>
                      </a:r>
                      <a:endParaRPr lang="en-US" sz="2400" b="1" dirty="0">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b="1" dirty="0" smtClean="0">
                        <a:solidFill>
                          <a:srgbClr val="00B050"/>
                        </a:solidFill>
                      </a:endParaRPr>
                    </a:p>
                  </a:txBody>
                  <a:tcPr anchor="ctr"/>
                </a:tc>
                <a:tc>
                  <a:txBody>
                    <a:bodyPr/>
                    <a:lstStyle/>
                    <a:p>
                      <a:pPr algn="ctr"/>
                      <a:endParaRPr lang="en-US" sz="2400" b="1"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3"/>
                          </a:solidFill>
                          <a:sym typeface="Wingdings"/>
                        </a:rPr>
                        <a:t></a:t>
                      </a:r>
                      <a:endParaRPr lang="en-US" sz="2400" b="1" dirty="0" smtClean="0">
                        <a:solidFill>
                          <a:schemeClr val="accent3"/>
                        </a:solidFill>
                      </a:endParaRPr>
                    </a:p>
                  </a:txBody>
                  <a:tcPr/>
                </a:tc>
              </a:tr>
              <a:tr h="422786">
                <a:tc vMerge="1">
                  <a:txBody>
                    <a:bodyPr/>
                    <a:lstStyle/>
                    <a:p>
                      <a:endParaRPr lang="en-US" sz="1200" dirty="0"/>
                    </a:p>
                  </a:txBody>
                  <a:tcPr anchor="ctr"/>
                </a:tc>
                <a:tc>
                  <a:txBody>
                    <a:bodyPr/>
                    <a:lstStyle/>
                    <a:p>
                      <a:r>
                        <a:rPr lang="en-US" sz="1200" dirty="0" smtClean="0"/>
                        <a:t>Gaining Customer Insights</a:t>
                      </a:r>
                      <a:endParaRPr lang="en-US" sz="1200" dirty="0"/>
                    </a:p>
                  </a:txBody>
                  <a:tcPr anchor="ctr"/>
                </a:tc>
                <a:tc>
                  <a:txBody>
                    <a:bodyPr/>
                    <a:lstStyle/>
                    <a:p>
                      <a:pPr algn="ctr"/>
                      <a:r>
                        <a:rPr lang="en-US" sz="2400" dirty="0" smtClean="0">
                          <a:sym typeface="Wingdings"/>
                        </a:rPr>
                        <a:t></a:t>
                      </a:r>
                      <a:endParaRPr lang="en-US" sz="2400" b="1" dirty="0">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b="1" dirty="0" smtClean="0">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b="1"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3"/>
                          </a:solidFill>
                          <a:sym typeface="Wingdings"/>
                        </a:rPr>
                        <a:t></a:t>
                      </a:r>
                      <a:endParaRPr lang="en-US" sz="2400" b="1" dirty="0" smtClean="0">
                        <a:solidFill>
                          <a:schemeClr val="accent3"/>
                        </a:solidFill>
                      </a:endParaRPr>
                    </a:p>
                  </a:txBody>
                  <a:tcPr/>
                </a:tc>
              </a:tr>
              <a:tr h="422786">
                <a:tc rowSpan="3">
                  <a:txBody>
                    <a:bodyPr/>
                    <a:lstStyle/>
                    <a:p>
                      <a:r>
                        <a:rPr lang="en-US" sz="1200" dirty="0" smtClean="0"/>
                        <a:t>Sales</a:t>
                      </a:r>
                      <a:endParaRPr lang="en-US" sz="1200" dirty="0"/>
                    </a:p>
                  </a:txBody>
                  <a:tcPr anchor="ctr"/>
                </a:tc>
                <a:tc>
                  <a:txBody>
                    <a:bodyPr/>
                    <a:lstStyle/>
                    <a:p>
                      <a:r>
                        <a:rPr lang="en-US" sz="1200" dirty="0" smtClean="0"/>
                        <a:t>Gaining</a:t>
                      </a:r>
                      <a:r>
                        <a:rPr lang="en-US" sz="1200" baseline="0" dirty="0" smtClean="0"/>
                        <a:t> Sales Insights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3"/>
                          </a:solidFill>
                          <a:sym typeface="Wingdings"/>
                        </a:rPr>
                        <a:t></a:t>
                      </a:r>
                      <a:endParaRPr lang="en-US" sz="2400" b="1" dirty="0" smtClean="0">
                        <a:solidFill>
                          <a:schemeClr val="accent3"/>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b="1"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3"/>
                          </a:solidFill>
                          <a:sym typeface="Wingdings"/>
                        </a:rPr>
                        <a:t></a:t>
                      </a:r>
                      <a:endParaRPr lang="en-US" sz="2400" b="1" dirty="0" smtClean="0">
                        <a:solidFill>
                          <a:schemeClr val="accent3"/>
                        </a:solidFill>
                      </a:endParaRPr>
                    </a:p>
                  </a:txBody>
                  <a:tcPr/>
                </a:tc>
                <a:tc>
                  <a:txBody>
                    <a:bodyPr/>
                    <a:lstStyle/>
                    <a:p>
                      <a:pPr algn="ctr"/>
                      <a:endParaRPr lang="en-US" sz="2400" b="1" dirty="0">
                        <a:solidFill>
                          <a:srgbClr val="00B050"/>
                        </a:solidFill>
                      </a:endParaRPr>
                    </a:p>
                  </a:txBody>
                  <a:tcPr/>
                </a:tc>
              </a:tr>
              <a:tr h="422786">
                <a:tc vMerge="1">
                  <a:txBody>
                    <a:bodyPr/>
                    <a:lstStyle/>
                    <a:p>
                      <a:endParaRPr lang="en-US" sz="1200" dirty="0"/>
                    </a:p>
                  </a:txBody>
                  <a:tcPr anchor="ctr"/>
                </a:tc>
                <a:tc>
                  <a:txBody>
                    <a:bodyPr/>
                    <a:lstStyle/>
                    <a:p>
                      <a:r>
                        <a:rPr lang="en-US" sz="1200" dirty="0" smtClean="0"/>
                        <a:t>Increasing Revenue</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3"/>
                          </a:solidFill>
                          <a:sym typeface="Wingdings"/>
                        </a:rPr>
                        <a:t></a:t>
                      </a:r>
                      <a:endParaRPr lang="en-US" sz="2400" b="1" dirty="0" smtClean="0">
                        <a:solidFill>
                          <a:schemeClr val="accent3"/>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b="1"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3"/>
                          </a:solidFill>
                          <a:sym typeface="Wingdings"/>
                        </a:rPr>
                        <a:t></a:t>
                      </a:r>
                      <a:endParaRPr lang="en-US" sz="2400" b="1" dirty="0" smtClean="0">
                        <a:solidFill>
                          <a:schemeClr val="accent3"/>
                        </a:solidFill>
                      </a:endParaRPr>
                    </a:p>
                  </a:txBody>
                  <a:tcPr/>
                </a:tc>
                <a:tc>
                  <a:txBody>
                    <a:bodyPr/>
                    <a:lstStyle/>
                    <a:p>
                      <a:pPr algn="ctr"/>
                      <a:endParaRPr lang="en-US" sz="2400" b="1" dirty="0">
                        <a:solidFill>
                          <a:srgbClr val="00B050"/>
                        </a:solidFill>
                      </a:endParaRPr>
                    </a:p>
                  </a:txBody>
                  <a:tcPr/>
                </a:tc>
              </a:tr>
              <a:tr h="422786">
                <a:tc vMerge="1">
                  <a:txBody>
                    <a:bodyPr/>
                    <a:lstStyle/>
                    <a:p>
                      <a:endParaRPr lang="en-US" sz="1200" dirty="0"/>
                    </a:p>
                  </a:txBody>
                  <a:tcPr anchor="ctr"/>
                </a:tc>
                <a:tc>
                  <a:txBody>
                    <a:bodyPr/>
                    <a:lstStyle/>
                    <a:p>
                      <a:r>
                        <a:rPr lang="en-US" sz="1200" dirty="0" smtClean="0"/>
                        <a:t>Customer Acquisition</a:t>
                      </a:r>
                      <a:endParaRPr lang="en-US" sz="1200" dirty="0"/>
                    </a:p>
                  </a:txBody>
                  <a:tcPr anchor="ctr"/>
                </a:tc>
                <a:tc>
                  <a:txBody>
                    <a:bodyPr/>
                    <a:lstStyle/>
                    <a:p>
                      <a:pPr algn="ctr"/>
                      <a:r>
                        <a:rPr lang="en-US" sz="2400" dirty="0" smtClean="0">
                          <a:sym typeface="Wingdings"/>
                        </a:rPr>
                        <a:t></a:t>
                      </a:r>
                      <a:endParaRPr lang="en-US" sz="2400" b="1" dirty="0">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b="1" dirty="0" smtClean="0">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b="1" dirty="0" smtClean="0">
                        <a:solidFill>
                          <a:srgbClr val="00B050"/>
                        </a:solidFill>
                      </a:endParaRPr>
                    </a:p>
                  </a:txBody>
                  <a:tcPr/>
                </a:tc>
                <a:tc>
                  <a:txBody>
                    <a:bodyPr/>
                    <a:lstStyle/>
                    <a:p>
                      <a:pPr algn="ctr"/>
                      <a:endParaRPr lang="en-US" sz="2400" b="1" dirty="0">
                        <a:solidFill>
                          <a:srgbClr val="00B050"/>
                        </a:solidFill>
                      </a:endParaRPr>
                    </a:p>
                  </a:txBody>
                  <a:tcPr/>
                </a:tc>
              </a:tr>
              <a:tr h="422786">
                <a:tc rowSpan="3">
                  <a:txBody>
                    <a:bodyPr/>
                    <a:lstStyle/>
                    <a:p>
                      <a:r>
                        <a:rPr lang="en-US" sz="1200" dirty="0" smtClean="0"/>
                        <a:t>Service</a:t>
                      </a:r>
                      <a:endParaRPr lang="en-US" sz="1200" dirty="0"/>
                    </a:p>
                  </a:txBody>
                  <a:tcPr anchor="ctr"/>
                </a:tc>
                <a:tc>
                  <a:txBody>
                    <a:bodyPr/>
                    <a:lstStyle/>
                    <a:p>
                      <a:r>
                        <a:rPr lang="en-US" sz="1200" dirty="0" smtClean="0"/>
                        <a:t>Customer Satisfaction</a:t>
                      </a:r>
                      <a:endParaRPr lang="en-US" sz="1200" dirty="0"/>
                    </a:p>
                  </a:txBody>
                  <a:tcPr anchor="ctr"/>
                </a:tc>
                <a:tc>
                  <a:txBody>
                    <a:bodyPr/>
                    <a:lstStyle/>
                    <a:p>
                      <a:pPr algn="ctr"/>
                      <a:r>
                        <a:rPr lang="en-US" sz="2400" dirty="0" smtClean="0">
                          <a:sym typeface="Wingdings"/>
                        </a:rPr>
                        <a:t></a:t>
                      </a:r>
                      <a:endParaRPr lang="en-US" sz="2400" b="1" dirty="0">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b="1" dirty="0" smtClean="0">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b="1" dirty="0" smtClean="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b="1" dirty="0" smtClean="0">
                        <a:solidFill>
                          <a:srgbClr val="00B050"/>
                        </a:solidFill>
                      </a:endParaRPr>
                    </a:p>
                  </a:txBody>
                  <a:tcPr/>
                </a:tc>
              </a:tr>
              <a:tr h="422786">
                <a:tc vMerge="1">
                  <a:txBody>
                    <a:bodyPr/>
                    <a:lstStyle/>
                    <a:p>
                      <a:endParaRPr lang="en-US" sz="1200" dirty="0"/>
                    </a:p>
                  </a:txBody>
                  <a:tcPr anchor="ctr"/>
                </a:tc>
                <a:tc>
                  <a:txBody>
                    <a:bodyPr/>
                    <a:lstStyle/>
                    <a:p>
                      <a:r>
                        <a:rPr lang="en-US" sz="1200" dirty="0" smtClean="0"/>
                        <a:t>Increasing</a:t>
                      </a:r>
                      <a:r>
                        <a:rPr lang="en-US" sz="1200" baseline="0" dirty="0" smtClean="0"/>
                        <a:t> Customer Retention</a:t>
                      </a:r>
                      <a:endParaRPr lang="en-US" sz="1200" dirty="0"/>
                    </a:p>
                  </a:txBody>
                  <a:tcPr anchor="ctr"/>
                </a:tc>
                <a:tc>
                  <a:txBody>
                    <a:bodyPr/>
                    <a:lstStyle/>
                    <a:p>
                      <a:pPr algn="ctr"/>
                      <a:r>
                        <a:rPr lang="en-US" sz="2400" dirty="0" smtClean="0">
                          <a:sym typeface="Wingdings"/>
                        </a:rPr>
                        <a:t></a:t>
                      </a:r>
                      <a:endParaRPr lang="en-US" sz="2400" b="1" dirty="0">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b="1" dirty="0" smtClean="0">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3"/>
                          </a:solidFill>
                          <a:sym typeface="Wingdings"/>
                        </a:rPr>
                        <a:t></a:t>
                      </a:r>
                      <a:endParaRPr lang="en-US" sz="2400" b="1" dirty="0" smtClean="0">
                        <a:solidFill>
                          <a:schemeClr val="accent3"/>
                        </a:solidFill>
                      </a:endParaRPr>
                    </a:p>
                  </a:txBody>
                  <a:tcPr/>
                </a:tc>
                <a:tc>
                  <a:txBody>
                    <a:bodyPr/>
                    <a:lstStyle/>
                    <a:p>
                      <a:pPr algn="ctr"/>
                      <a:endParaRPr lang="en-US" sz="2400" b="1" dirty="0">
                        <a:solidFill>
                          <a:srgbClr val="00B050"/>
                        </a:solidFill>
                      </a:endParaRPr>
                    </a:p>
                  </a:txBody>
                  <a:tcPr/>
                </a:tc>
              </a:tr>
              <a:tr h="422786">
                <a:tc vMerge="1">
                  <a:txBody>
                    <a:bodyPr/>
                    <a:lstStyle/>
                    <a:p>
                      <a:endParaRPr lang="en-US" sz="1200" dirty="0"/>
                    </a:p>
                  </a:txBody>
                  <a:tcPr anchor="ctr"/>
                </a:tc>
                <a:tc>
                  <a:txBody>
                    <a:bodyPr/>
                    <a:lstStyle/>
                    <a:p>
                      <a:r>
                        <a:rPr lang="en-US" sz="1200" dirty="0" smtClean="0"/>
                        <a:t>Reducing Cost of Service</a:t>
                      </a:r>
                      <a:endParaRPr lang="en-US" sz="1200" dirty="0"/>
                    </a:p>
                  </a:txBody>
                  <a:tcPr anchor="ctr"/>
                </a:tc>
                <a:tc>
                  <a:txBody>
                    <a:bodyPr/>
                    <a:lstStyle/>
                    <a:p>
                      <a:pPr algn="ctr"/>
                      <a:r>
                        <a:rPr lang="en-US" sz="2400" dirty="0" smtClean="0">
                          <a:solidFill>
                            <a:schemeClr val="accent3"/>
                          </a:solidFill>
                          <a:sym typeface="Wingdings"/>
                        </a:rPr>
                        <a:t></a:t>
                      </a:r>
                      <a:endParaRPr lang="en-US" sz="2400" b="1" dirty="0">
                        <a:solidFill>
                          <a:schemeClr val="accent3"/>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3"/>
                          </a:solidFill>
                          <a:sym typeface="Wingdings"/>
                        </a:rPr>
                        <a:t></a:t>
                      </a:r>
                      <a:endParaRPr lang="en-US" sz="2400" b="1" dirty="0" smtClean="0">
                        <a:solidFill>
                          <a:schemeClr val="accent3"/>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3"/>
                          </a:solidFill>
                          <a:sym typeface="Wingdings"/>
                        </a:rPr>
                        <a:t></a:t>
                      </a:r>
                      <a:endParaRPr lang="en-US" sz="2400" b="1" dirty="0" smtClean="0">
                        <a:solidFill>
                          <a:schemeClr val="accent3"/>
                        </a:solidFill>
                      </a:endParaRPr>
                    </a:p>
                  </a:txBody>
                  <a:tcPr/>
                </a:tc>
                <a:tc>
                  <a:txBody>
                    <a:bodyPr/>
                    <a:lstStyle/>
                    <a:p>
                      <a:pPr algn="ctr"/>
                      <a:endParaRPr lang="en-US" sz="2400" b="1" dirty="0"/>
                    </a:p>
                  </a:txBody>
                  <a:tcPr/>
                </a:tc>
              </a:tr>
            </a:tbl>
          </a:graphicData>
        </a:graphic>
      </p:graphicFrame>
      <p:grpSp>
        <p:nvGrpSpPr>
          <p:cNvPr id="2" name="Group 14"/>
          <p:cNvGrpSpPr>
            <a:grpSpLocks/>
          </p:cNvGrpSpPr>
          <p:nvPr/>
        </p:nvGrpSpPr>
        <p:grpSpPr bwMode="auto">
          <a:xfrm>
            <a:off x="7319963" y="2643188"/>
            <a:ext cx="1498600" cy="1108075"/>
            <a:chOff x="7319304" y="1827716"/>
            <a:chExt cx="1499270" cy="1107995"/>
          </a:xfrm>
        </p:grpSpPr>
        <p:sp>
          <p:nvSpPr>
            <p:cNvPr id="10" name="Rectangle 9"/>
            <p:cNvSpPr/>
            <p:nvPr>
              <p:custDataLst>
                <p:tags r:id="rId5"/>
              </p:custDataLst>
            </p:nvPr>
          </p:nvSpPr>
          <p:spPr>
            <a:xfrm>
              <a:off x="7319304" y="1827716"/>
              <a:ext cx="1499270" cy="110799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3154" name="Rectangle 7"/>
            <p:cNvSpPr>
              <a:spLocks noChangeArrowheads="1"/>
            </p:cNvSpPr>
            <p:nvPr>
              <p:custDataLst>
                <p:tags r:id="rId6"/>
              </p:custDataLst>
            </p:nvPr>
          </p:nvSpPr>
          <p:spPr bwMode="auto">
            <a:xfrm>
              <a:off x="7319304" y="1827716"/>
              <a:ext cx="550152" cy="584775"/>
            </a:xfrm>
            <a:prstGeom prst="rect">
              <a:avLst/>
            </a:prstGeom>
            <a:noFill/>
            <a:ln w="9525">
              <a:noFill/>
              <a:miter lim="800000"/>
              <a:headEnd/>
              <a:tailEnd/>
            </a:ln>
          </p:spPr>
          <p:txBody>
            <a:bodyPr>
              <a:spAutoFit/>
            </a:bodyPr>
            <a:lstStyle/>
            <a:p>
              <a:pPr algn="ctr"/>
              <a:r>
                <a:rPr lang="en-US" sz="3200">
                  <a:latin typeface="Calibri" pitchFamily="34" charset="0"/>
                  <a:sym typeface="Wingdings" pitchFamily="2" charset="2"/>
                </a:rPr>
                <a:t></a:t>
              </a:r>
              <a:endParaRPr lang="en-US" sz="3200" b="1">
                <a:solidFill>
                  <a:srgbClr val="00B050"/>
                </a:solidFill>
                <a:latin typeface="Calibri" pitchFamily="34" charset="0"/>
              </a:endParaRPr>
            </a:p>
          </p:txBody>
        </p:sp>
        <p:sp>
          <p:nvSpPr>
            <p:cNvPr id="12" name="Rectangle 11"/>
            <p:cNvSpPr/>
            <p:nvPr/>
          </p:nvSpPr>
          <p:spPr>
            <a:xfrm>
              <a:off x="7319304" y="2351553"/>
              <a:ext cx="549521" cy="584158"/>
            </a:xfrm>
            <a:prstGeom prst="rect">
              <a:avLst/>
            </a:prstGeom>
          </p:spPr>
          <p:txBody>
            <a:bodyPr wrap="none">
              <a:spAutoFit/>
            </a:bodyPr>
            <a:lstStyle/>
            <a:p>
              <a:pPr algn="ctr" fontAlgn="auto">
                <a:spcBef>
                  <a:spcPts val="0"/>
                </a:spcBef>
                <a:spcAft>
                  <a:spcPts val="0"/>
                </a:spcAft>
                <a:defRPr/>
              </a:pPr>
              <a:r>
                <a:rPr lang="en-US" sz="3200" dirty="0">
                  <a:solidFill>
                    <a:schemeClr val="accent3"/>
                  </a:solidFill>
                  <a:latin typeface="+mn-lt"/>
                  <a:sym typeface="Wingdings"/>
                </a:rPr>
                <a:t></a:t>
              </a:r>
              <a:endParaRPr lang="en-US" sz="3200" b="1" dirty="0">
                <a:solidFill>
                  <a:schemeClr val="accent3"/>
                </a:solidFill>
                <a:latin typeface="+mn-lt"/>
              </a:endParaRPr>
            </a:p>
          </p:txBody>
        </p:sp>
        <p:sp>
          <p:nvSpPr>
            <p:cNvPr id="13" name="TextBox 12"/>
            <p:cNvSpPr txBox="1"/>
            <p:nvPr/>
          </p:nvSpPr>
          <p:spPr>
            <a:xfrm>
              <a:off x="7748121" y="1827716"/>
              <a:ext cx="1070453" cy="523837"/>
            </a:xfrm>
            <a:prstGeom prst="rect">
              <a:avLst/>
            </a:prstGeom>
            <a:noFill/>
          </p:spPr>
          <p:txBody>
            <a:bodyPr>
              <a:spAutoFit/>
            </a:bodyPr>
            <a:lstStyle/>
            <a:p>
              <a:pPr fontAlgn="auto">
                <a:spcBef>
                  <a:spcPts val="0"/>
                </a:spcBef>
                <a:spcAft>
                  <a:spcPts val="0"/>
                </a:spcAft>
                <a:defRPr/>
              </a:pPr>
              <a:r>
                <a:rPr lang="en-US" sz="1400" dirty="0">
                  <a:latin typeface="+mj-lt"/>
                </a:rPr>
                <a:t>Proven</a:t>
              </a:r>
            </a:p>
            <a:p>
              <a:pPr fontAlgn="auto">
                <a:spcBef>
                  <a:spcPts val="0"/>
                </a:spcBef>
                <a:spcAft>
                  <a:spcPts val="0"/>
                </a:spcAft>
                <a:defRPr/>
              </a:pPr>
              <a:r>
                <a:rPr lang="en-US" sz="1400" dirty="0">
                  <a:latin typeface="+mj-lt"/>
                </a:rPr>
                <a:t>Useful*</a:t>
              </a:r>
            </a:p>
          </p:txBody>
        </p:sp>
        <p:sp>
          <p:nvSpPr>
            <p:cNvPr id="14" name="TextBox 13"/>
            <p:cNvSpPr txBox="1"/>
            <p:nvPr/>
          </p:nvSpPr>
          <p:spPr>
            <a:xfrm>
              <a:off x="7748121" y="2351553"/>
              <a:ext cx="1070453" cy="523837"/>
            </a:xfrm>
            <a:prstGeom prst="rect">
              <a:avLst/>
            </a:prstGeom>
            <a:noFill/>
          </p:spPr>
          <p:txBody>
            <a:bodyPr>
              <a:spAutoFit/>
            </a:bodyPr>
            <a:lstStyle/>
            <a:p>
              <a:pPr fontAlgn="auto">
                <a:spcBef>
                  <a:spcPts val="0"/>
                </a:spcBef>
                <a:spcAft>
                  <a:spcPts val="0"/>
                </a:spcAft>
                <a:defRPr/>
              </a:pPr>
              <a:r>
                <a:rPr lang="en-US" sz="1400" dirty="0">
                  <a:latin typeface="+mj-lt"/>
                </a:rPr>
                <a:t>Potentially Useful</a:t>
              </a:r>
            </a:p>
          </p:txBody>
        </p:sp>
      </p:grpSp>
      <p:sp>
        <p:nvSpPr>
          <p:cNvPr id="15" name="TextBox 14"/>
          <p:cNvSpPr txBox="1"/>
          <p:nvPr/>
        </p:nvSpPr>
        <p:spPr>
          <a:xfrm>
            <a:off x="7177088" y="5827713"/>
            <a:ext cx="1824037" cy="554037"/>
          </a:xfrm>
          <a:prstGeom prst="rect">
            <a:avLst/>
          </a:prstGeom>
          <a:noFill/>
        </p:spPr>
        <p:txBody>
          <a:bodyPr>
            <a:spAutoFit/>
          </a:bodyPr>
          <a:lstStyle/>
          <a:p>
            <a:pPr fontAlgn="auto">
              <a:spcBef>
                <a:spcPts val="0"/>
              </a:spcBef>
              <a:spcAft>
                <a:spcPts val="0"/>
              </a:spcAft>
              <a:defRPr/>
            </a:pPr>
            <a:r>
              <a:rPr lang="en-US" sz="1000" dirty="0">
                <a:latin typeface="+mj-lt"/>
              </a:rPr>
              <a:t>*Proven useful by statistical analysis of real-world implementations</a:t>
            </a:r>
          </a:p>
        </p:txBody>
      </p:sp>
      <p:sp>
        <p:nvSpPr>
          <p:cNvPr id="17" name="TextBox 4"/>
          <p:cNvSpPr txBox="1">
            <a:spLocks noChangeArrowheads="1"/>
          </p:cNvSpPr>
          <p:nvPr/>
        </p:nvSpPr>
        <p:spPr bwMode="auto">
          <a:xfrm>
            <a:off x="0" y="-627529"/>
            <a:ext cx="5181600" cy="317009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0" b="1" dirty="0">
                <a:solidFill>
                  <a:schemeClr val="accent5">
                    <a:lumMod val="40000"/>
                    <a:lumOff val="60000"/>
                  </a:schemeClr>
                </a:solidFill>
                <a:latin typeface="Albertus" pitchFamily="34" charset="0"/>
              </a:rPr>
              <a:t>Not</a:t>
            </a:r>
          </a:p>
        </p:txBody>
      </p:sp>
      <p:sp>
        <p:nvSpPr>
          <p:cNvPr id="18" name="TextBox 17"/>
          <p:cNvSpPr txBox="1"/>
          <p:nvPr/>
        </p:nvSpPr>
        <p:spPr>
          <a:xfrm>
            <a:off x="422031" y="392113"/>
            <a:ext cx="8721969" cy="1569660"/>
          </a:xfrm>
          <a:prstGeom prst="rect">
            <a:avLst/>
          </a:prstGeom>
          <a:noFill/>
        </p:spPr>
        <p:txBody>
          <a:bodyPr wrap="square">
            <a:spAutoFit/>
          </a:bodyPr>
          <a:lstStyle/>
          <a:p>
            <a:pPr algn="ctr" fontAlgn="auto">
              <a:spcBef>
                <a:spcPts val="0"/>
              </a:spcBef>
              <a:spcAft>
                <a:spcPts val="0"/>
              </a:spcAft>
              <a:defRPr/>
            </a:pPr>
            <a:r>
              <a:rPr lang="en-US" sz="9600" b="1" dirty="0">
                <a:solidFill>
                  <a:schemeClr val="accent5">
                    <a:lumMod val="75000"/>
                  </a:schemeClr>
                </a:solidFill>
                <a:latin typeface="+mn-lt"/>
              </a:rPr>
              <a:t>Created Equal</a:t>
            </a:r>
          </a:p>
        </p:txBody>
      </p:sp>
    </p:spTree>
    <p:extLst>
      <p:ext uri="{BB962C8B-B14F-4D97-AF65-F5344CB8AC3E}">
        <p14:creationId xmlns:p14="http://schemas.microsoft.com/office/powerpoint/2010/main" val="12949453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ipples_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190"/>
            <a:ext cx="4495800" cy="679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l="6000" r="6000"/>
          <a:stretch>
            <a:fillRect/>
          </a:stretch>
        </p:blipFill>
        <p:spPr bwMode="auto">
          <a:xfrm>
            <a:off x="4429125" y="838200"/>
            <a:ext cx="4714875"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extBox 13"/>
          <p:cNvSpPr txBox="1">
            <a:spLocks noChangeArrowheads="1"/>
          </p:cNvSpPr>
          <p:nvPr/>
        </p:nvSpPr>
        <p:spPr bwMode="auto">
          <a:xfrm>
            <a:off x="4191001" y="39189"/>
            <a:ext cx="4953000" cy="830997"/>
          </a:xfrm>
          <a:prstGeom prst="rect">
            <a:avLst/>
          </a:prstGeom>
          <a:solidFill>
            <a:schemeClr val="bg1"/>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a:latin typeface="Calibri" pitchFamily="34" charset="0"/>
              </a:rPr>
              <a:t>Social Networks create the </a:t>
            </a:r>
          </a:p>
          <a:p>
            <a:pPr algn="ctr" eaLnBrk="1" hangingPunct="1"/>
            <a:r>
              <a:rPr lang="en-US" b="1" dirty="0">
                <a:latin typeface="Calibri" pitchFamily="34" charset="0"/>
              </a:rPr>
              <a:t>Friend-of-a friend (FOAF) trust model</a:t>
            </a:r>
          </a:p>
        </p:txBody>
      </p:sp>
      <p:grpSp>
        <p:nvGrpSpPr>
          <p:cNvPr id="2" name="Group 6"/>
          <p:cNvGrpSpPr>
            <a:grpSpLocks/>
          </p:cNvGrpSpPr>
          <p:nvPr/>
        </p:nvGrpSpPr>
        <p:grpSpPr bwMode="auto">
          <a:xfrm>
            <a:off x="4648200" y="5105400"/>
            <a:ext cx="4495800" cy="2158782"/>
            <a:chOff x="290077" y="714375"/>
            <a:chExt cx="7853161" cy="2158194"/>
          </a:xfrm>
        </p:grpSpPr>
        <p:sp>
          <p:nvSpPr>
            <p:cNvPr id="9" name="TextBox 15"/>
            <p:cNvSpPr txBox="1">
              <a:spLocks noChangeArrowheads="1"/>
            </p:cNvSpPr>
            <p:nvPr>
              <p:custDataLst>
                <p:tags r:id="rId1"/>
              </p:custDataLst>
            </p:nvPr>
          </p:nvSpPr>
          <p:spPr bwMode="auto">
            <a:xfrm>
              <a:off x="290077" y="1057182"/>
              <a:ext cx="7853161" cy="181538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i="1" dirty="0">
                  <a:latin typeface="+mj-lt"/>
                </a:rPr>
                <a:t>Organizations need to be aware of the fact that customers are more likely to trust an opinion of a product or service of someone within their FOAF model than statements made by the company itself.</a:t>
              </a:r>
            </a:p>
            <a:p>
              <a:pPr fontAlgn="auto">
                <a:spcBef>
                  <a:spcPts val="0"/>
                </a:spcBef>
                <a:spcAft>
                  <a:spcPts val="0"/>
                </a:spcAft>
                <a:defRPr/>
              </a:pPr>
              <a:endParaRPr lang="en-CA" sz="1400" i="1" dirty="0">
                <a:latin typeface="+mj-lt"/>
              </a:endParaRPr>
            </a:p>
            <a:p>
              <a:pPr fontAlgn="auto">
                <a:spcBef>
                  <a:spcPts val="0"/>
                </a:spcBef>
                <a:spcAft>
                  <a:spcPts val="0"/>
                </a:spcAft>
                <a:defRPr/>
              </a:pPr>
              <a:endParaRPr lang="en-US" sz="1400" i="1" dirty="0">
                <a:solidFill>
                  <a:srgbClr val="25405F"/>
                </a:solidFill>
                <a:latin typeface="+mj-lt"/>
              </a:endParaRPr>
            </a:p>
            <a:p>
              <a:pPr fontAlgn="auto">
                <a:spcBef>
                  <a:spcPts val="0"/>
                </a:spcBef>
                <a:spcAft>
                  <a:spcPts val="0"/>
                </a:spcAft>
                <a:defRPr/>
              </a:pPr>
              <a:endParaRPr lang="en-US" sz="1400" i="1" dirty="0">
                <a:solidFill>
                  <a:srgbClr val="25405F"/>
                </a:solidFill>
                <a:latin typeface="+mj-lt"/>
              </a:endParaRPr>
            </a:p>
          </p:txBody>
        </p:sp>
        <p:sp>
          <p:nvSpPr>
            <p:cNvPr id="14344" name="Rectangle 1"/>
            <p:cNvSpPr>
              <a:spLocks noChangeArrowheads="1"/>
            </p:cNvSpPr>
            <p:nvPr/>
          </p:nvSpPr>
          <p:spPr bwMode="auto">
            <a:xfrm>
              <a:off x="972751" y="714375"/>
              <a:ext cx="1854996" cy="338554"/>
            </a:xfrm>
            <a:prstGeom prst="rect">
              <a:avLst/>
            </a:prstGeom>
            <a:solidFill>
              <a:srgbClr val="FFFFFF"/>
            </a:solidFill>
            <a:ln w="9525">
              <a:solidFill>
                <a:schemeClr val="bg1"/>
              </a:solidFill>
              <a:miter lim="800000"/>
              <a:headEnd/>
              <a:tailEnd/>
            </a:ln>
          </p:spPr>
          <p:txBody>
            <a:bodyPr wrap="none">
              <a:spAutoFit/>
            </a:bodyPr>
            <a:lstStyle/>
            <a:p>
              <a:pPr algn="ctr"/>
              <a:r>
                <a:rPr lang="en-US" sz="1600" i="1" dirty="0">
                  <a:solidFill>
                    <a:srgbClr val="25405F"/>
                  </a:solidFill>
                  <a:latin typeface="Georgia" pitchFamily="18" charset="0"/>
                </a:rPr>
                <a:t>Info-Tech Insight:</a:t>
              </a:r>
            </a:p>
          </p:txBody>
        </p:sp>
      </p:grpSp>
      <p:sp>
        <p:nvSpPr>
          <p:cNvPr id="14342" name="TextBox 7"/>
          <p:cNvSpPr txBox="1">
            <a:spLocks noChangeArrowheads="1"/>
          </p:cNvSpPr>
          <p:nvPr/>
        </p:nvSpPr>
        <p:spPr bwMode="auto">
          <a:xfrm>
            <a:off x="4267200" y="6553200"/>
            <a:ext cx="510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800" dirty="0">
                <a:latin typeface="Calibri" pitchFamily="34" charset="0"/>
                <a:hlinkClick r:id="rId6"/>
              </a:rPr>
              <a:t>Influence Ripples</a:t>
            </a:r>
            <a:br>
              <a:rPr lang="en-US" sz="800" dirty="0">
                <a:latin typeface="Calibri" pitchFamily="34" charset="0"/>
                <a:hlinkClick r:id="rId6"/>
              </a:rPr>
            </a:br>
            <a:r>
              <a:rPr lang="en-US" sz="800" dirty="0">
                <a:latin typeface="Calibri" pitchFamily="34" charset="0"/>
                <a:hlinkClick r:id="rId6"/>
              </a:rPr>
              <a:t>http://darmano.typepad.com/logic_emotion/2006/08/influence_rippl.html</a:t>
            </a:r>
            <a:endParaRPr lang="en-US" sz="800" dirty="0">
              <a:latin typeface="Calibri" pitchFamily="34" charset="0"/>
            </a:endParaRPr>
          </a:p>
        </p:txBody>
      </p:sp>
    </p:spTree>
    <p:extLst>
      <p:ext uri="{BB962C8B-B14F-4D97-AF65-F5344CB8AC3E}">
        <p14:creationId xmlns:p14="http://schemas.microsoft.com/office/powerpoint/2010/main" val="160247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8" y="685799"/>
            <a:ext cx="9144000" cy="1143000"/>
          </a:xfrm>
        </p:spPr>
        <p:txBody>
          <a:bodyPr/>
          <a:lstStyle/>
          <a:p>
            <a:pPr algn="ctr"/>
            <a:r>
              <a:rPr lang="en-US" sz="5400" b="1" dirty="0" smtClean="0">
                <a:solidFill>
                  <a:schemeClr val="accent5">
                    <a:lumMod val="75000"/>
                  </a:schemeClr>
                </a:solidFill>
                <a:latin typeface="Aharoni" pitchFamily="2" charset="-79"/>
                <a:cs typeface="Aharoni" pitchFamily="2" charset="-79"/>
              </a:rPr>
              <a:t>What else are you using?</a:t>
            </a:r>
            <a:endParaRPr lang="en-US" sz="5400" b="1" dirty="0">
              <a:solidFill>
                <a:schemeClr val="accent5">
                  <a:lumMod val="75000"/>
                </a:schemeClr>
              </a:solidFill>
              <a:latin typeface="Aharoni" pitchFamily="2" charset="-79"/>
              <a:cs typeface="Aharoni" pitchFamily="2" charset="-79"/>
            </a:endParaRPr>
          </a:p>
        </p:txBody>
      </p:sp>
      <p:pic>
        <p:nvPicPr>
          <p:cNvPr id="1026" name="Picture 2" descr="C:\Documents and Settings\tufts\Local Settings\Temporary Internet Files\Content.IE5\CZ34NSM0\MP900448538[1].jpg"/>
          <p:cNvPicPr>
            <a:picLocks noChangeAspect="1" noChangeArrowheads="1"/>
          </p:cNvPicPr>
          <p:nvPr/>
        </p:nvPicPr>
        <p:blipFill>
          <a:blip r:embed="rId2" cstate="print"/>
          <a:srcRect/>
          <a:stretch>
            <a:fillRect/>
          </a:stretch>
        </p:blipFill>
        <p:spPr bwMode="auto">
          <a:xfrm>
            <a:off x="1447800" y="1828799"/>
            <a:ext cx="6553200" cy="4267201"/>
          </a:xfrm>
          <a:prstGeom prst="rect">
            <a:avLst/>
          </a:prstGeom>
          <a:noFill/>
        </p:spPr>
      </p:pic>
    </p:spTree>
    <p:extLst>
      <p:ext uri="{BB962C8B-B14F-4D97-AF65-F5344CB8AC3E}">
        <p14:creationId xmlns:p14="http://schemas.microsoft.com/office/powerpoint/2010/main" val="2988704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5915"/>
            <a:ext cx="9144000" cy="4524315"/>
          </a:xfrm>
          <a:prstGeom prst="rect">
            <a:avLst/>
          </a:prstGeom>
          <a:noFill/>
        </p:spPr>
        <p:txBody>
          <a:bodyPr>
            <a:spAutoFit/>
          </a:bodyPr>
          <a:lstStyle/>
          <a:p>
            <a:pPr algn="ctr" fontAlgn="auto">
              <a:spcBef>
                <a:spcPts val="0"/>
              </a:spcBef>
              <a:spcAft>
                <a:spcPts val="0"/>
              </a:spcAft>
              <a:defRPr/>
            </a:pPr>
            <a:r>
              <a:rPr lang="en-US" sz="9600" b="1" dirty="0" smtClean="0">
                <a:solidFill>
                  <a:schemeClr val="accent5">
                    <a:lumMod val="75000"/>
                  </a:schemeClr>
                </a:solidFill>
                <a:latin typeface="Bauhaus 93" pitchFamily="82" charset="0"/>
                <a:cs typeface="Aharoni" pitchFamily="2" charset="-79"/>
              </a:rPr>
              <a:t>HW Social </a:t>
            </a:r>
          </a:p>
          <a:p>
            <a:pPr algn="ctr" fontAlgn="auto">
              <a:spcBef>
                <a:spcPts val="0"/>
              </a:spcBef>
              <a:spcAft>
                <a:spcPts val="0"/>
              </a:spcAft>
              <a:defRPr/>
            </a:pPr>
            <a:r>
              <a:rPr lang="en-US" sz="9600" b="1" dirty="0" smtClean="0">
                <a:solidFill>
                  <a:schemeClr val="accent5">
                    <a:lumMod val="75000"/>
                  </a:schemeClr>
                </a:solidFill>
                <a:latin typeface="Bauhaus 93" pitchFamily="82" charset="0"/>
                <a:cs typeface="Aharoni" pitchFamily="2" charset="-79"/>
              </a:rPr>
              <a:t>DY rly wan2B?</a:t>
            </a:r>
          </a:p>
          <a:p>
            <a:pPr algn="ctr" fontAlgn="auto">
              <a:spcBef>
                <a:spcPts val="0"/>
              </a:spcBef>
              <a:spcAft>
                <a:spcPts val="0"/>
              </a:spcAft>
              <a:defRPr/>
            </a:pPr>
            <a:r>
              <a:rPr lang="en-US" sz="9600" dirty="0" smtClean="0">
                <a:solidFill>
                  <a:schemeClr val="accent5">
                    <a:lumMod val="75000"/>
                  </a:schemeClr>
                </a:solidFill>
                <a:latin typeface="Bauhaus 93" pitchFamily="82" charset="0"/>
                <a:cs typeface="Aharoni" pitchFamily="2" charset="-79"/>
              </a:rPr>
              <a:t>(legal issues)</a:t>
            </a:r>
            <a:endParaRPr lang="en-US" sz="9600" b="1" dirty="0">
              <a:solidFill>
                <a:schemeClr val="accent5">
                  <a:lumMod val="75000"/>
                </a:schemeClr>
              </a:solidFill>
              <a:latin typeface="Bauhaus 93" pitchFamily="82" charset="0"/>
              <a:cs typeface="Aharoni" pitchFamily="2" charset="-79"/>
            </a:endParaRPr>
          </a:p>
        </p:txBody>
      </p:sp>
    </p:spTree>
    <p:custDataLst>
      <p:tags r:id="rId1"/>
    </p:custData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7643" y="4435522"/>
            <a:ext cx="6960198" cy="1323439"/>
          </a:xfrm>
          <a:prstGeom prst="rect">
            <a:avLst/>
          </a:prstGeom>
        </p:spPr>
        <p:txBody>
          <a:bodyPr wrap="square">
            <a:spAutoFit/>
          </a:bodyPr>
          <a:lstStyle/>
          <a:p>
            <a:pPr algn="l"/>
            <a:r>
              <a:rPr lang="en-US" sz="2000" b="0" dirty="0" smtClean="0">
                <a:latin typeface="Times New Roman" pitchFamily="18" charset="0"/>
                <a:ea typeface="Arial Unicode MS" pitchFamily="34" charset="-128"/>
                <a:cs typeface="Times New Roman" pitchFamily="18" charset="0"/>
              </a:rPr>
              <a:t>Redondo Beach’s city attorney Mike Webb told the Daily Breeze newspaper that he’ll leave it to the courts to work out these and other considerations, adding, “I would just prefer that the case law not have city of Redondo Beach in the title.” </a:t>
            </a:r>
            <a:endParaRPr lang="en-US" sz="2000" b="0" dirty="0">
              <a:latin typeface="Times New Roman" pitchFamily="18" charset="0"/>
              <a:ea typeface="Arial Unicode MS" pitchFamily="34" charset="-128"/>
              <a:cs typeface="Times New Roman" pitchFamily="18" charset="0"/>
            </a:endParaRPr>
          </a:p>
        </p:txBody>
      </p:sp>
      <p:pic>
        <p:nvPicPr>
          <p:cNvPr id="57346" name="Picture 2"/>
          <p:cNvPicPr>
            <a:picLocks noChangeAspect="1" noChangeArrowheads="1"/>
          </p:cNvPicPr>
          <p:nvPr/>
        </p:nvPicPr>
        <p:blipFill>
          <a:blip r:embed="rId2" cstate="print"/>
          <a:srcRect/>
          <a:stretch>
            <a:fillRect/>
          </a:stretch>
        </p:blipFill>
        <p:spPr bwMode="auto">
          <a:xfrm>
            <a:off x="788482" y="693932"/>
            <a:ext cx="3086100" cy="2076450"/>
          </a:xfrm>
          <a:prstGeom prst="rect">
            <a:avLst/>
          </a:prstGeom>
          <a:noFill/>
          <a:ln w="9525">
            <a:noFill/>
            <a:miter lim="800000"/>
            <a:headEnd/>
            <a:tailEnd/>
          </a:ln>
        </p:spPr>
      </p:pic>
      <p:sp>
        <p:nvSpPr>
          <p:cNvPr id="5" name="Rectangle 4"/>
          <p:cNvSpPr/>
          <p:nvPr/>
        </p:nvSpPr>
        <p:spPr>
          <a:xfrm>
            <a:off x="4320888" y="436728"/>
            <a:ext cx="4572000" cy="95410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r>
              <a:rPr lang="en-US" sz="2800" dirty="0" smtClean="0">
                <a:latin typeface="Baskerville Old Face" pitchFamily="18" charset="0"/>
              </a:rPr>
              <a:t>Redondo Beach quits </a:t>
            </a:r>
            <a:r>
              <a:rPr lang="en-US" sz="2800" dirty="0" err="1" smtClean="0">
                <a:latin typeface="Baskerville Old Face" pitchFamily="18" charset="0"/>
              </a:rPr>
              <a:t>Facebook</a:t>
            </a:r>
            <a:r>
              <a:rPr lang="en-US" sz="2800" dirty="0" smtClean="0">
                <a:latin typeface="Baskerville Old Face" pitchFamily="18" charset="0"/>
              </a:rPr>
              <a:t>, citing legal concerns</a:t>
            </a:r>
            <a:endParaRPr lang="en-US" sz="2800" dirty="0">
              <a:latin typeface="Baskerville Old Face" pitchFamily="18" charset="0"/>
            </a:endParaRPr>
          </a:p>
        </p:txBody>
      </p:sp>
      <p:sp>
        <p:nvSpPr>
          <p:cNvPr id="6" name="Rectangle 5"/>
          <p:cNvSpPr/>
          <p:nvPr/>
        </p:nvSpPr>
        <p:spPr>
          <a:xfrm>
            <a:off x="4320888" y="1939385"/>
            <a:ext cx="457200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r>
              <a:rPr lang="en-US" sz="2400" dirty="0" smtClean="0">
                <a:latin typeface="Baskerville Old Face" pitchFamily="18" charset="0"/>
              </a:rPr>
              <a:t>Redondo Beach does about face on </a:t>
            </a:r>
            <a:r>
              <a:rPr lang="en-US" sz="2400" dirty="0" err="1" smtClean="0">
                <a:latin typeface="Baskerville Old Face" pitchFamily="18" charset="0"/>
              </a:rPr>
              <a:t>Facebook</a:t>
            </a:r>
            <a:endParaRPr lang="en-US" sz="2400" dirty="0">
              <a:latin typeface="Baskerville Old Face" pitchFamily="18" charset="0"/>
            </a:endParaRPr>
          </a:p>
        </p:txBody>
      </p:sp>
      <p:sp>
        <p:nvSpPr>
          <p:cNvPr id="7" name="Rectangle 6"/>
          <p:cNvSpPr/>
          <p:nvPr/>
        </p:nvSpPr>
        <p:spPr>
          <a:xfrm>
            <a:off x="1129676" y="3447490"/>
            <a:ext cx="7763212"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smtClean="0">
                <a:latin typeface="Rockwell Extra Bold" pitchFamily="18" charset="0"/>
              </a:rPr>
              <a:t>Redondo To "De-Friend" Residents on </a:t>
            </a:r>
            <a:r>
              <a:rPr lang="en-US" sz="2000" dirty="0" err="1" smtClean="0">
                <a:latin typeface="Rockwell Extra Bold" pitchFamily="18" charset="0"/>
              </a:rPr>
              <a:t>Facebook</a:t>
            </a:r>
            <a:endParaRPr lang="en-US" sz="2000" dirty="0">
              <a:latin typeface="Rockwell Extra Bold" pitchFamily="18" charset="0"/>
            </a:endParaRPr>
          </a:p>
        </p:txBody>
      </p:sp>
    </p:spTree>
    <p:extLst>
      <p:ext uri="{BB962C8B-B14F-4D97-AF65-F5344CB8AC3E}">
        <p14:creationId xmlns:p14="http://schemas.microsoft.com/office/powerpoint/2010/main" val="3840767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0800000" flipV="1">
            <a:off x="486464" y="492729"/>
            <a:ext cx="8229600" cy="1282405"/>
          </a:xfrm>
        </p:spPr>
        <p:txBody>
          <a:bodyPr/>
          <a:lstStyle/>
          <a:p>
            <a:r>
              <a:rPr lang="en-US" dirty="0" smtClean="0"/>
              <a:t>Legal Concerns</a:t>
            </a:r>
            <a:endParaRPr lang="en-US" dirty="0"/>
          </a:p>
        </p:txBody>
      </p:sp>
      <p:sp>
        <p:nvSpPr>
          <p:cNvPr id="5" name="Content Placeholder 4"/>
          <p:cNvSpPr>
            <a:spLocks noGrp="1"/>
          </p:cNvSpPr>
          <p:nvPr>
            <p:ph idx="1"/>
          </p:nvPr>
        </p:nvSpPr>
        <p:spPr/>
        <p:txBody>
          <a:bodyPr/>
          <a:lstStyle/>
          <a:p>
            <a:r>
              <a:rPr lang="en-US" dirty="0" smtClean="0"/>
              <a:t>Can we delete comments?</a:t>
            </a:r>
          </a:p>
          <a:p>
            <a:r>
              <a:rPr lang="en-US" dirty="0" smtClean="0"/>
              <a:t>Can we restrict employees, candidates from commenting?</a:t>
            </a:r>
          </a:p>
          <a:p>
            <a:r>
              <a:rPr lang="en-US" dirty="0" smtClean="0"/>
              <a:t>Must we archive comments, twitter posts, blog posts?</a:t>
            </a:r>
          </a:p>
          <a:p>
            <a:r>
              <a:rPr lang="en-US" dirty="0" smtClean="0"/>
              <a:t>Is everything a public record?</a:t>
            </a:r>
          </a:p>
          <a:p>
            <a:endParaRPr lang="en-US" dirty="0"/>
          </a:p>
        </p:txBody>
      </p:sp>
    </p:spTree>
    <p:extLst>
      <p:ext uri="{BB962C8B-B14F-4D97-AF65-F5344CB8AC3E}">
        <p14:creationId xmlns:p14="http://schemas.microsoft.com/office/powerpoint/2010/main" val="2749960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Speech “Forum” Analysis</a:t>
            </a:r>
            <a:endParaRPr lang="en-US" dirty="0"/>
          </a:p>
        </p:txBody>
      </p:sp>
      <p:pic>
        <p:nvPicPr>
          <p:cNvPr id="7" name="Picture 3" descr="C:\Documents and Settings\Bluestein\Local Settings\Temporary Internet Files\Content.IE5\W9F2OGC2\MP900443612[1].jpg"/>
          <p:cNvPicPr>
            <a:picLocks noGrp="1" noChangeAspect="1" noChangeArrowheads="1"/>
          </p:cNvPicPr>
          <p:nvPr>
            <p:ph idx="1"/>
          </p:nvPr>
        </p:nvPicPr>
        <p:blipFill>
          <a:blip r:embed="rId2" cstate="print"/>
          <a:srcRect/>
          <a:stretch>
            <a:fillRect/>
          </a:stretch>
        </p:blipFill>
        <p:spPr bwMode="auto">
          <a:xfrm>
            <a:off x="1191497" y="1600200"/>
            <a:ext cx="6761006" cy="4525963"/>
          </a:xfrm>
          <a:prstGeom prst="rect">
            <a:avLst/>
          </a:prstGeom>
          <a:noFill/>
        </p:spPr>
      </p:pic>
    </p:spTree>
    <p:extLst>
      <p:ext uri="{BB962C8B-B14F-4D97-AF65-F5344CB8AC3E}">
        <p14:creationId xmlns:p14="http://schemas.microsoft.com/office/powerpoint/2010/main" val="2971223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Forum Determines Government Control of Speech</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149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2708659"/>
            <a:ext cx="8686800" cy="830997"/>
          </a:xfrm>
          <a:prstGeom prst="rect">
            <a:avLst/>
          </a:prstGeom>
          <a:noFill/>
        </p:spPr>
        <p:txBody>
          <a:bodyPr wrap="square" rtlCol="0">
            <a:spAutoFit/>
          </a:bodyPr>
          <a:lstStyle/>
          <a:p>
            <a:r>
              <a:rPr lang="en-US" sz="2400" dirty="0" smtClean="0"/>
              <a:t>Is a Government </a:t>
            </a:r>
            <a:r>
              <a:rPr lang="en-US" sz="2400" dirty="0" err="1" smtClean="0"/>
              <a:t>Facebook</a:t>
            </a:r>
            <a:r>
              <a:rPr lang="en-US" sz="2400" dirty="0" smtClean="0"/>
              <a:t> page more like a public park or a military base?</a:t>
            </a:r>
            <a:endParaRPr lang="en-US" sz="2400" dirty="0"/>
          </a:p>
        </p:txBody>
      </p:sp>
      <p:pic>
        <p:nvPicPr>
          <p:cNvPr id="41988" name="Picture 4"/>
          <p:cNvPicPr>
            <a:picLocks noChangeAspect="1" noChangeArrowheads="1"/>
          </p:cNvPicPr>
          <p:nvPr/>
        </p:nvPicPr>
        <p:blipFill>
          <a:blip r:embed="rId2" cstate="print"/>
          <a:srcRect/>
          <a:stretch>
            <a:fillRect/>
          </a:stretch>
        </p:blipFill>
        <p:spPr bwMode="auto">
          <a:xfrm>
            <a:off x="1000125" y="541806"/>
            <a:ext cx="2800350" cy="1915643"/>
          </a:xfrm>
          <a:prstGeom prst="rect">
            <a:avLst/>
          </a:prstGeom>
          <a:noFill/>
          <a:ln w="9525">
            <a:noFill/>
            <a:miter lim="800000"/>
            <a:headEnd/>
            <a:tailEnd/>
          </a:ln>
        </p:spPr>
      </p:pic>
      <p:pic>
        <p:nvPicPr>
          <p:cNvPr id="41991" name="Picture 7" descr="C:\Documents and Settings\Bluestein\Local Settings\Temporary Internet Files\Content.IE5\7W66FC9V\MP900390470[1].jpg"/>
          <p:cNvPicPr>
            <a:picLocks noChangeAspect="1" noChangeArrowheads="1"/>
          </p:cNvPicPr>
          <p:nvPr/>
        </p:nvPicPr>
        <p:blipFill>
          <a:blip r:embed="rId3" cstate="print"/>
          <a:srcRect/>
          <a:stretch>
            <a:fillRect/>
          </a:stretch>
        </p:blipFill>
        <p:spPr bwMode="auto">
          <a:xfrm>
            <a:off x="5157788" y="3539656"/>
            <a:ext cx="3657600" cy="2609088"/>
          </a:xfrm>
          <a:prstGeom prst="rect">
            <a:avLst/>
          </a:prstGeom>
          <a:noFill/>
        </p:spPr>
      </p:pic>
    </p:spTree>
    <p:extLst>
      <p:ext uri="{BB962C8B-B14F-4D97-AF65-F5344CB8AC3E}">
        <p14:creationId xmlns:p14="http://schemas.microsoft.com/office/powerpoint/2010/main" val="1922143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the Game:</a:t>
            </a:r>
            <a:br>
              <a:rPr lang="en-US" dirty="0" smtClean="0"/>
            </a:br>
            <a:r>
              <a:rPr lang="en-US" dirty="0" smtClean="0"/>
              <a:t>Limited/Designated Forum</a:t>
            </a:r>
            <a:endParaRPr lang="en-US" dirty="0"/>
          </a:p>
        </p:txBody>
      </p:sp>
      <p:sp>
        <p:nvSpPr>
          <p:cNvPr id="3" name="Content Placeholder 2"/>
          <p:cNvSpPr>
            <a:spLocks noGrp="1"/>
          </p:cNvSpPr>
          <p:nvPr>
            <p:ph idx="1"/>
          </p:nvPr>
        </p:nvSpPr>
        <p:spPr>
          <a:xfrm>
            <a:off x="457200" y="1914524"/>
            <a:ext cx="8229600" cy="3100389"/>
          </a:xfrm>
        </p:spPr>
        <p:txBody>
          <a:bodyPr/>
          <a:lstStyle/>
          <a:p>
            <a:r>
              <a:rPr lang="en-US" dirty="0" smtClean="0"/>
              <a:t>Government defines purpose and allowed expression.</a:t>
            </a:r>
          </a:p>
          <a:p>
            <a:r>
              <a:rPr lang="en-US" dirty="0" smtClean="0"/>
              <a:t>Courts defer to government’s choices if rational in relation to the stated purpose.</a:t>
            </a:r>
          </a:p>
          <a:p>
            <a:r>
              <a:rPr lang="en-US" dirty="0" smtClean="0"/>
              <a:t>Viewpoint discrimination is always prohibited.</a:t>
            </a:r>
          </a:p>
          <a:p>
            <a:pPr>
              <a:buNone/>
            </a:pPr>
            <a:endParaRPr lang="en-US" dirty="0" smtClean="0"/>
          </a:p>
        </p:txBody>
      </p:sp>
    </p:spTree>
    <p:extLst>
      <p:ext uri="{BB962C8B-B14F-4D97-AF65-F5344CB8AC3E}">
        <p14:creationId xmlns:p14="http://schemas.microsoft.com/office/powerpoint/2010/main" val="3136568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 y="0"/>
            <a:ext cx="9339942" cy="2895599"/>
          </a:xfrm>
        </p:spPr>
        <p:txBody>
          <a:bodyPr/>
          <a:lstStyle/>
          <a:p>
            <a:pPr algn="ctr" eaLnBrk="1" hangingPunct="1"/>
            <a:r>
              <a:rPr lang="en-US" sz="4800" b="1" dirty="0" smtClean="0">
                <a:solidFill>
                  <a:schemeClr val="accent5">
                    <a:lumMod val="75000"/>
                  </a:schemeClr>
                </a:solidFill>
                <a:latin typeface="Albertus"/>
              </a:rPr>
              <a:t>Got Tweet?  </a:t>
            </a:r>
            <a:br>
              <a:rPr lang="en-US" sz="4800" b="1" dirty="0" smtClean="0">
                <a:solidFill>
                  <a:schemeClr val="accent5">
                    <a:lumMod val="75000"/>
                  </a:schemeClr>
                </a:solidFill>
                <a:latin typeface="Albertus"/>
              </a:rPr>
            </a:br>
            <a:r>
              <a:rPr lang="en-US" sz="4800" b="1" dirty="0" smtClean="0">
                <a:solidFill>
                  <a:schemeClr val="accent5">
                    <a:lumMod val="75000"/>
                  </a:schemeClr>
                </a:solidFill>
                <a:latin typeface="Albertus"/>
              </a:rPr>
              <a:t>A Lil’ Mash-up?  </a:t>
            </a:r>
            <a:br>
              <a:rPr lang="en-US" sz="4800" b="1" dirty="0" smtClean="0">
                <a:solidFill>
                  <a:schemeClr val="accent5">
                    <a:lumMod val="75000"/>
                  </a:schemeClr>
                </a:solidFill>
                <a:latin typeface="Albertus"/>
              </a:rPr>
            </a:br>
            <a:r>
              <a:rPr lang="en-US" sz="4800" b="1" dirty="0" smtClean="0">
                <a:solidFill>
                  <a:schemeClr val="accent5">
                    <a:lumMod val="75000"/>
                  </a:schemeClr>
                </a:solidFill>
                <a:latin typeface="Albertus"/>
              </a:rPr>
              <a:t>Do You Check-in?</a:t>
            </a:r>
          </a:p>
        </p:txBody>
      </p:sp>
      <p:sp>
        <p:nvSpPr>
          <p:cNvPr id="6147" name="Content Placeholder 2"/>
          <p:cNvSpPr>
            <a:spLocks noGrp="1"/>
          </p:cNvSpPr>
          <p:nvPr>
            <p:ph idx="1"/>
          </p:nvPr>
        </p:nvSpPr>
        <p:spPr>
          <a:xfrm>
            <a:off x="533400" y="2725716"/>
            <a:ext cx="8229600" cy="476477"/>
          </a:xfrm>
        </p:spPr>
        <p:txBody>
          <a:bodyPr/>
          <a:lstStyle/>
          <a:p>
            <a:pPr algn="ctr" eaLnBrk="1" hangingPunct="1">
              <a:buFontTx/>
              <a:buNone/>
            </a:pPr>
            <a:r>
              <a:rPr lang="en-US" sz="4800" b="1" dirty="0" smtClean="0">
                <a:solidFill>
                  <a:schemeClr val="accent5">
                    <a:lumMod val="50000"/>
                  </a:schemeClr>
                </a:solidFill>
                <a:latin typeface="Edwardian Script ITC" pitchFamily="66" charset="0"/>
              </a:rPr>
              <a:t>Welcome to the World of Government 2.0</a:t>
            </a:r>
          </a:p>
        </p:txBody>
      </p:sp>
      <p:pic>
        <p:nvPicPr>
          <p:cNvPr id="6148" name="Picture 3" descr="C:\Documents and Settings\schelin\Local Settings\Temporary Internet Files\Content.IE5\NR87S5CX\MPj04020150000[1].jpg">
            <a:hlinkClick r:id="rId2"/>
          </p:cNvPr>
          <p:cNvPicPr>
            <a:picLocks noChangeAspect="1" noChangeArrowheads="1"/>
          </p:cNvPicPr>
          <p:nvPr/>
        </p:nvPicPr>
        <p:blipFill>
          <a:blip r:embed="rId3" cstate="print"/>
          <a:srcRect/>
          <a:stretch>
            <a:fillRect/>
          </a:stretch>
        </p:blipFill>
        <p:spPr bwMode="auto">
          <a:xfrm>
            <a:off x="2718619" y="4129589"/>
            <a:ext cx="3902075" cy="2242457"/>
          </a:xfrm>
          <a:prstGeom prst="rect">
            <a:avLst/>
          </a:prstGeom>
          <a:noFill/>
          <a:ln w="9525">
            <a:noFill/>
            <a:miter lim="800000"/>
            <a:headEnd/>
            <a:tailEnd/>
          </a:ln>
        </p:spPr>
      </p:pic>
    </p:spTree>
    <p:extLst>
      <p:ext uri="{BB962C8B-B14F-4D97-AF65-F5344CB8AC3E}">
        <p14:creationId xmlns:p14="http://schemas.microsoft.com/office/powerpoint/2010/main" val="1680296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Comment Policies</a:t>
            </a:r>
            <a:br>
              <a:rPr lang="en-US" dirty="0" smtClean="0"/>
            </a:br>
            <a:r>
              <a:rPr lang="en-US" dirty="0" smtClean="0"/>
              <a:t>Examples – Purpose</a:t>
            </a:r>
            <a:endParaRPr lang="en-US" dirty="0"/>
          </a:p>
        </p:txBody>
      </p:sp>
      <p:sp>
        <p:nvSpPr>
          <p:cNvPr id="3" name="Content Placeholder 2"/>
          <p:cNvSpPr>
            <a:spLocks noGrp="1"/>
          </p:cNvSpPr>
          <p:nvPr>
            <p:ph idx="1"/>
          </p:nvPr>
        </p:nvSpPr>
        <p:spPr/>
        <p:txBody>
          <a:bodyPr/>
          <a:lstStyle/>
          <a:p>
            <a:r>
              <a:rPr lang="en-US" dirty="0" smtClean="0"/>
              <a:t>The purpose of this site is to </a:t>
            </a:r>
            <a:r>
              <a:rPr lang="en-US" dirty="0" smtClean="0">
                <a:solidFill>
                  <a:schemeClr val="accent2"/>
                </a:solidFill>
              </a:rPr>
              <a:t>present matters of public interest</a:t>
            </a:r>
            <a:r>
              <a:rPr lang="en-US" dirty="0" smtClean="0"/>
              <a:t> in Fairfax County, including its many residents, businesses and visitors.</a:t>
            </a:r>
          </a:p>
          <a:p>
            <a:r>
              <a:rPr lang="en-US" dirty="0" smtClean="0"/>
              <a:t>We encourage you to submit your questions, comments, and concerns, but please note </a:t>
            </a:r>
            <a:r>
              <a:rPr lang="en-US" dirty="0" smtClean="0">
                <a:solidFill>
                  <a:schemeClr val="accent2"/>
                </a:solidFill>
              </a:rPr>
              <a:t>this is a moderated online discussion site and </a:t>
            </a:r>
            <a:r>
              <a:rPr lang="en-US" u="sng" dirty="0" smtClean="0">
                <a:solidFill>
                  <a:schemeClr val="accent2"/>
                </a:solidFill>
              </a:rPr>
              <a:t>not a public forum</a:t>
            </a:r>
            <a:r>
              <a:rPr lang="en-US" dirty="0" smtClean="0"/>
              <a:t>.</a:t>
            </a:r>
          </a:p>
          <a:p>
            <a:endParaRPr lang="en-US" dirty="0" smtClean="0"/>
          </a:p>
          <a:p>
            <a:pPr>
              <a:buNone/>
            </a:pPr>
            <a:endParaRPr lang="en-US" dirty="0"/>
          </a:p>
        </p:txBody>
      </p:sp>
    </p:spTree>
    <p:extLst>
      <p:ext uri="{BB962C8B-B14F-4D97-AF65-F5344CB8AC3E}">
        <p14:creationId xmlns:p14="http://schemas.microsoft.com/office/powerpoint/2010/main" val="265236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Comments</a:t>
            </a:r>
            <a:endParaRPr lang="en-US" dirty="0"/>
          </a:p>
        </p:txBody>
      </p:sp>
      <p:sp>
        <p:nvSpPr>
          <p:cNvPr id="3" name="Content Placeholder 2"/>
          <p:cNvSpPr>
            <a:spLocks noGrp="1"/>
          </p:cNvSpPr>
          <p:nvPr>
            <p:ph idx="1"/>
          </p:nvPr>
        </p:nvSpPr>
        <p:spPr/>
        <p:txBody>
          <a:bodyPr/>
          <a:lstStyle/>
          <a:p>
            <a:r>
              <a:rPr lang="en-US" dirty="0" smtClean="0"/>
              <a:t>Once posted, the County reserves the right to delete submissions that contain: </a:t>
            </a:r>
          </a:p>
          <a:p>
            <a:pPr lvl="1"/>
            <a:r>
              <a:rPr lang="en-US" dirty="0" smtClean="0"/>
              <a:t>(</a:t>
            </a:r>
            <a:r>
              <a:rPr lang="en-US" dirty="0" err="1" smtClean="0"/>
              <a:t>i</a:t>
            </a:r>
            <a:r>
              <a:rPr lang="en-US" dirty="0" smtClean="0"/>
              <a:t>) vulgar language; </a:t>
            </a:r>
          </a:p>
          <a:p>
            <a:pPr lvl="1"/>
            <a:r>
              <a:rPr lang="en-US" u="sng" dirty="0" smtClean="0">
                <a:solidFill>
                  <a:schemeClr val="accent2"/>
                </a:solidFill>
              </a:rPr>
              <a:t>(ii) personal attacks of any kind</a:t>
            </a:r>
            <a:r>
              <a:rPr lang="en-US" dirty="0" smtClean="0"/>
              <a:t>; </a:t>
            </a:r>
          </a:p>
          <a:p>
            <a:pPr lvl="1"/>
            <a:r>
              <a:rPr lang="en-US" dirty="0" smtClean="0"/>
              <a:t>(iii) offensive comments that target or disparage any ethnic, racial, or religious group. </a:t>
            </a:r>
          </a:p>
        </p:txBody>
      </p:sp>
    </p:spTree>
    <p:extLst>
      <p:ext uri="{BB962C8B-B14F-4D97-AF65-F5344CB8AC3E}">
        <p14:creationId xmlns:p14="http://schemas.microsoft.com/office/powerpoint/2010/main" val="4073266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(Continued)</a:t>
            </a:r>
            <a:endParaRPr lang="en-US" dirty="0"/>
          </a:p>
        </p:txBody>
      </p:sp>
      <p:sp>
        <p:nvSpPr>
          <p:cNvPr id="3" name="Content Placeholder 2"/>
          <p:cNvSpPr>
            <a:spLocks noGrp="1"/>
          </p:cNvSpPr>
          <p:nvPr>
            <p:ph idx="1"/>
          </p:nvPr>
        </p:nvSpPr>
        <p:spPr>
          <a:xfrm>
            <a:off x="457200" y="1171575"/>
            <a:ext cx="8229600" cy="4525963"/>
          </a:xfrm>
        </p:spPr>
        <p:txBody>
          <a:bodyPr/>
          <a:lstStyle/>
          <a:p>
            <a:r>
              <a:rPr lang="en-US" sz="2400" dirty="0" smtClean="0"/>
              <a:t>Further, the County also reserves the right to delete comments that are: </a:t>
            </a:r>
          </a:p>
          <a:p>
            <a:pPr lvl="1"/>
            <a:r>
              <a:rPr lang="en-US" sz="2400" dirty="0" smtClean="0"/>
              <a:t>(</a:t>
            </a:r>
            <a:r>
              <a:rPr lang="en-US" sz="2400" dirty="0" err="1" smtClean="0"/>
              <a:t>i</a:t>
            </a:r>
            <a:r>
              <a:rPr lang="en-US" sz="2400" dirty="0" smtClean="0"/>
              <a:t>) spam or include links to other sites; </a:t>
            </a:r>
          </a:p>
          <a:p>
            <a:pPr lvl="1"/>
            <a:r>
              <a:rPr lang="en-US" sz="2400" u="sng" dirty="0" smtClean="0">
                <a:solidFill>
                  <a:schemeClr val="accent2"/>
                </a:solidFill>
              </a:rPr>
              <a:t>(ii) clearly off topic; [Var. Clearly off topic, and/or disruptive]</a:t>
            </a:r>
          </a:p>
          <a:p>
            <a:pPr lvl="1"/>
            <a:r>
              <a:rPr lang="en-US" sz="2400" dirty="0" smtClean="0"/>
              <a:t>(iii) advocate illegal activity; </a:t>
            </a:r>
          </a:p>
          <a:p>
            <a:pPr lvl="1"/>
            <a:r>
              <a:rPr lang="en-US" sz="2400" dirty="0" smtClean="0"/>
              <a:t>(iv) promote particular services, products, or political organizations; </a:t>
            </a:r>
          </a:p>
          <a:p>
            <a:pPr lvl="1"/>
            <a:r>
              <a:rPr lang="en-US" sz="2400" dirty="0" smtClean="0"/>
              <a:t>(v) infringe on copyrights or trademarks; </a:t>
            </a:r>
          </a:p>
          <a:p>
            <a:pPr lvl="1"/>
            <a:r>
              <a:rPr lang="en-US" sz="2400" dirty="0" smtClean="0"/>
              <a:t>(vi) use personally identifiable medical information; We recommend you not share any of your medical information on our </a:t>
            </a:r>
            <a:r>
              <a:rPr lang="en-US" sz="2400" dirty="0" err="1" smtClean="0"/>
              <a:t>Facebook</a:t>
            </a:r>
            <a:r>
              <a:rPr lang="en-US" sz="2400" dirty="0" smtClean="0"/>
              <a:t> Pages. </a:t>
            </a:r>
          </a:p>
          <a:p>
            <a:endParaRPr lang="en-US" dirty="0"/>
          </a:p>
        </p:txBody>
      </p:sp>
    </p:spTree>
    <p:extLst>
      <p:ext uri="{BB962C8B-B14F-4D97-AF65-F5344CB8AC3E}">
        <p14:creationId xmlns:p14="http://schemas.microsoft.com/office/powerpoint/2010/main" val="392116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0800000" flipV="1">
            <a:off x="486464" y="492729"/>
            <a:ext cx="8229600" cy="1282405"/>
          </a:xfrm>
        </p:spPr>
        <p:txBody>
          <a:bodyPr/>
          <a:lstStyle/>
          <a:p>
            <a:r>
              <a:rPr lang="en-US" dirty="0" smtClean="0"/>
              <a:t>Legal Concerns</a:t>
            </a:r>
            <a:endParaRPr lang="en-US" dirty="0"/>
          </a:p>
        </p:txBody>
      </p:sp>
      <p:sp>
        <p:nvSpPr>
          <p:cNvPr id="5" name="Content Placeholder 4"/>
          <p:cNvSpPr>
            <a:spLocks noGrp="1"/>
          </p:cNvSpPr>
          <p:nvPr>
            <p:ph idx="1"/>
          </p:nvPr>
        </p:nvSpPr>
        <p:spPr/>
        <p:txBody>
          <a:bodyPr/>
          <a:lstStyle/>
          <a:p>
            <a:r>
              <a:rPr lang="en-US" dirty="0" smtClean="0"/>
              <a:t>Can we delete comments?</a:t>
            </a:r>
          </a:p>
          <a:p>
            <a:r>
              <a:rPr lang="en-US" dirty="0" smtClean="0"/>
              <a:t>Can we restrict employees, candidates from commenting?</a:t>
            </a:r>
          </a:p>
          <a:p>
            <a:r>
              <a:rPr lang="en-US" dirty="0" smtClean="0"/>
              <a:t>Must we archive comments, twitter posts, blog posts?</a:t>
            </a:r>
          </a:p>
          <a:p>
            <a:r>
              <a:rPr lang="en-US" dirty="0" smtClean="0"/>
              <a:t>Is everything a public record?</a:t>
            </a:r>
          </a:p>
          <a:p>
            <a:endParaRPr lang="en-US" dirty="0"/>
          </a:p>
        </p:txBody>
      </p:sp>
    </p:spTree>
    <p:extLst>
      <p:ext uri="{BB962C8B-B14F-4D97-AF65-F5344CB8AC3E}">
        <p14:creationId xmlns:p14="http://schemas.microsoft.com/office/powerpoint/2010/main" val="815314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be the judge:</a:t>
            </a:r>
            <a:endParaRPr lang="en-US" dirty="0"/>
          </a:p>
        </p:txBody>
      </p:sp>
      <p:sp>
        <p:nvSpPr>
          <p:cNvPr id="3" name="Content Placeholder 2"/>
          <p:cNvSpPr>
            <a:spLocks noGrp="1"/>
          </p:cNvSpPr>
          <p:nvPr>
            <p:ph idx="1"/>
          </p:nvPr>
        </p:nvSpPr>
        <p:spPr/>
        <p:txBody>
          <a:bodyPr/>
          <a:lstStyle/>
          <a:p>
            <a:r>
              <a:rPr lang="en-US" dirty="0" smtClean="0"/>
              <a:t>Comment: Mayor Jones is a corrupt official. Should be impeached!</a:t>
            </a:r>
          </a:p>
          <a:p>
            <a:r>
              <a:rPr lang="en-US" dirty="0" smtClean="0"/>
              <a:t>Comment: God bless our elected officials. They should pray at meetings so that God will guide their judgment.</a:t>
            </a:r>
          </a:p>
          <a:p>
            <a:r>
              <a:rPr lang="en-US" dirty="0" smtClean="0"/>
              <a:t>Comment: Legislators need to go home – time to adjourn and stop spending tax money on meals and per diem!</a:t>
            </a:r>
          </a:p>
          <a:p>
            <a:pPr>
              <a:buNone/>
            </a:pPr>
            <a:endParaRPr lang="en-US" dirty="0"/>
          </a:p>
        </p:txBody>
      </p:sp>
    </p:spTree>
    <p:extLst>
      <p:ext uri="{BB962C8B-B14F-4D97-AF65-F5344CB8AC3E}">
        <p14:creationId xmlns:p14="http://schemas.microsoft.com/office/powerpoint/2010/main" val="299975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be the judge:</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Comment: I’m a citizen and a county worker. No one knows better than I do how misguided these elected officials are.</a:t>
            </a:r>
          </a:p>
          <a:p>
            <a:r>
              <a:rPr lang="en-US" dirty="0" smtClean="0"/>
              <a:t>Comment: As a city employee, I can attest to the great job our police chief is doing. Fellow citizens – show your support! </a:t>
            </a:r>
          </a:p>
        </p:txBody>
      </p:sp>
    </p:spTree>
    <p:extLst>
      <p:ext uri="{BB962C8B-B14F-4D97-AF65-F5344CB8AC3E}">
        <p14:creationId xmlns:p14="http://schemas.microsoft.com/office/powerpoint/2010/main" val="405005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be the judge:</a:t>
            </a:r>
            <a:endParaRPr lang="en-US" dirty="0"/>
          </a:p>
        </p:txBody>
      </p:sp>
      <p:sp>
        <p:nvSpPr>
          <p:cNvPr id="3" name="Content Placeholder 2"/>
          <p:cNvSpPr>
            <a:spLocks noGrp="1"/>
          </p:cNvSpPr>
          <p:nvPr>
            <p:ph idx="1"/>
          </p:nvPr>
        </p:nvSpPr>
        <p:spPr/>
        <p:txBody>
          <a:bodyPr/>
          <a:lstStyle/>
          <a:p>
            <a:r>
              <a:rPr lang="en-US" dirty="0" smtClean="0"/>
              <a:t>Comment: For more about the upcoming garden tour, go to </a:t>
            </a:r>
            <a:r>
              <a:rPr lang="en-US" dirty="0" smtClean="0">
                <a:hlinkClick r:id="rId2"/>
              </a:rPr>
              <a:t>http://bloomingtime.org</a:t>
            </a:r>
            <a:endParaRPr lang="en-US" dirty="0" smtClean="0"/>
          </a:p>
          <a:p>
            <a:r>
              <a:rPr lang="en-US" dirty="0" smtClean="0"/>
              <a:t>Comment: Want to know the real story about who’s getting the contracts and why? Meet your fellow concerned citizens @ </a:t>
            </a:r>
            <a:r>
              <a:rPr lang="en-US" dirty="0" smtClean="0">
                <a:hlinkClick r:id="rId3"/>
              </a:rPr>
              <a:t>http://getreal.org</a:t>
            </a: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159142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Disclaimer</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smtClean="0"/>
              <a:t>Please note that the comments expressed on this site do not reflect the opinions and position of the Fairfax County government or its officers and employees.</a:t>
            </a:r>
          </a:p>
          <a:p>
            <a:r>
              <a:rPr lang="en-US" dirty="0" smtClean="0"/>
              <a:t>Posts and comments to and from this site, in connection with the transaction of public business, are subject to the North Carolina Public Records Law and may be disclosed to third parties</a:t>
            </a:r>
            <a:endParaRPr lang="en-US" dirty="0"/>
          </a:p>
        </p:txBody>
      </p:sp>
    </p:spTree>
    <p:extLst>
      <p:ext uri="{BB962C8B-B14F-4D97-AF65-F5344CB8AC3E}">
        <p14:creationId xmlns:p14="http://schemas.microsoft.com/office/powerpoint/2010/main" val="1607312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Public Records Issues</a:t>
            </a:r>
            <a:endParaRPr lang="en-US" dirty="0"/>
          </a:p>
        </p:txBody>
      </p:sp>
      <p:sp>
        <p:nvSpPr>
          <p:cNvPr id="3" name="Content Placeholder 2"/>
          <p:cNvSpPr>
            <a:spLocks noGrp="1"/>
          </p:cNvSpPr>
          <p:nvPr>
            <p:ph idx="1"/>
          </p:nvPr>
        </p:nvSpPr>
        <p:spPr>
          <a:xfrm>
            <a:off x="457200" y="1243013"/>
            <a:ext cx="8229600" cy="4525963"/>
          </a:xfrm>
        </p:spPr>
        <p:txBody>
          <a:bodyPr/>
          <a:lstStyle/>
          <a:p>
            <a:r>
              <a:rPr lang="en-US" dirty="0" smtClean="0"/>
              <a:t>Records retention: Content, not location governs. Archiving requirements apply – consult your state’s policies.</a:t>
            </a:r>
          </a:p>
          <a:p>
            <a:r>
              <a:rPr lang="en-US" dirty="0" smtClean="0"/>
              <a:t>Citizen information (email addresses; </a:t>
            </a:r>
            <a:r>
              <a:rPr lang="en-US" dirty="0" err="1" smtClean="0"/>
              <a:t>Facebook</a:t>
            </a:r>
            <a:r>
              <a:rPr lang="en-US" dirty="0" smtClean="0"/>
              <a:t> and Twitter contacts) may become public when posted on government sites.</a:t>
            </a:r>
          </a:p>
          <a:p>
            <a:r>
              <a:rPr lang="en-US" dirty="0" smtClean="0"/>
              <a:t>Candidate/Political pages may have both public and private aspects.</a:t>
            </a:r>
            <a:endParaRPr lang="en-US" dirty="0"/>
          </a:p>
        </p:txBody>
      </p:sp>
    </p:spTree>
    <p:extLst>
      <p:ext uri="{BB962C8B-B14F-4D97-AF65-F5344CB8AC3E}">
        <p14:creationId xmlns:p14="http://schemas.microsoft.com/office/powerpoint/2010/main" val="206384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Posts on Social Media</a:t>
            </a:r>
            <a:endParaRPr lang="en-US" dirty="0"/>
          </a:p>
        </p:txBody>
      </p:sp>
      <p:sp>
        <p:nvSpPr>
          <p:cNvPr id="3" name="Content Placeholder 2"/>
          <p:cNvSpPr>
            <a:spLocks noGrp="1"/>
          </p:cNvSpPr>
          <p:nvPr>
            <p:ph idx="1"/>
          </p:nvPr>
        </p:nvSpPr>
        <p:spPr/>
        <p:txBody>
          <a:bodyPr/>
          <a:lstStyle/>
          <a:p>
            <a:r>
              <a:rPr lang="en-US" b="1" dirty="0" smtClean="0">
                <a:hlinkClick r:id="rId2"/>
              </a:rPr>
              <a:t>Coates Canons Local Government Law Blog</a:t>
            </a:r>
            <a:endParaRPr lang="en-US" b="1" dirty="0" smtClean="0">
              <a:hlinkClick r:id="rId3"/>
            </a:endParaRPr>
          </a:p>
          <a:p>
            <a:r>
              <a:rPr lang="en-US" b="1" dirty="0" smtClean="0">
                <a:hlinkClick r:id="rId4"/>
              </a:rPr>
              <a:t>Free Speech Rights in Government Social Media Sites</a:t>
            </a:r>
            <a:endParaRPr lang="en-US" b="1" dirty="0" smtClean="0">
              <a:hlinkClick r:id="rId3"/>
            </a:endParaRPr>
          </a:p>
          <a:p>
            <a:r>
              <a:rPr lang="en-US" b="1" dirty="0" smtClean="0">
                <a:hlinkClick r:id="rId5"/>
              </a:rPr>
              <a:t>The </a:t>
            </a:r>
            <a:r>
              <a:rPr lang="en-US" b="1" dirty="0">
                <a:hlinkClick r:id="rId5"/>
              </a:rPr>
              <a:t>First Amendment and Facebook Rants: A Case </a:t>
            </a:r>
            <a:r>
              <a:rPr lang="en-US" b="1" dirty="0" smtClean="0">
                <a:hlinkClick r:id="rId5"/>
              </a:rPr>
              <a:t>Example</a:t>
            </a:r>
            <a:endParaRPr lang="en-US" b="1" dirty="0" smtClean="0">
              <a:hlinkClick r:id="rId3"/>
            </a:endParaRPr>
          </a:p>
          <a:p>
            <a:r>
              <a:rPr lang="en-US" b="1" dirty="0" smtClean="0">
                <a:hlinkClick r:id="rId3"/>
              </a:rPr>
              <a:t>Texting </a:t>
            </a:r>
            <a:r>
              <a:rPr lang="en-US" b="1" dirty="0">
                <a:hlinkClick r:id="rId3"/>
              </a:rPr>
              <a:t>While Meeting: Is it Illegal for Local Government Officials?</a:t>
            </a:r>
            <a:endParaRPr lang="en-US" b="1" dirty="0"/>
          </a:p>
          <a:p>
            <a:endParaRPr lang="en-US" dirty="0"/>
          </a:p>
        </p:txBody>
      </p:sp>
    </p:spTree>
    <p:extLst>
      <p:ext uri="{BB962C8B-B14F-4D97-AF65-F5344CB8AC3E}">
        <p14:creationId xmlns:p14="http://schemas.microsoft.com/office/powerpoint/2010/main" val="801723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490"/>
            <a:ext cx="8229600" cy="1143000"/>
          </a:xfrm>
        </p:spPr>
        <p:txBody>
          <a:bodyPr/>
          <a:lstStyle/>
          <a:p>
            <a:pPr algn="ctr"/>
            <a:r>
              <a:rPr lang="en-US" sz="6600" b="1" dirty="0">
                <a:solidFill>
                  <a:schemeClr val="accent1"/>
                </a:solidFill>
                <a:hlinkClick r:id="rId2" tooltip="are you"/>
              </a:rPr>
              <a:t>RU</a:t>
            </a:r>
            <a:r>
              <a:rPr lang="en-US" sz="6600" dirty="0">
                <a:solidFill>
                  <a:schemeClr val="accent1"/>
                </a:solidFill>
              </a:rPr>
              <a:t> </a:t>
            </a:r>
            <a:r>
              <a:rPr lang="en-US" sz="6600" dirty="0" err="1" smtClean="0">
                <a:solidFill>
                  <a:schemeClr val="accent1"/>
                </a:solidFill>
              </a:rPr>
              <a:t>ReD</a:t>
            </a:r>
            <a:r>
              <a:rPr lang="en-US" sz="6600" dirty="0" smtClean="0">
                <a:solidFill>
                  <a:schemeClr val="accent1"/>
                </a:solidFill>
              </a:rPr>
              <a:t> 4 </a:t>
            </a:r>
            <a:r>
              <a:rPr lang="en-US" sz="6600" b="1" dirty="0">
                <a:solidFill>
                  <a:schemeClr val="accent1"/>
                </a:solidFill>
                <a:hlinkClick r:id="rId3" tooltip="generation"/>
              </a:rPr>
              <a:t>gNR8N</a:t>
            </a:r>
            <a:r>
              <a:rPr lang="en-US" sz="6600" dirty="0">
                <a:solidFill>
                  <a:schemeClr val="accent1"/>
                </a:solidFill>
              </a:rPr>
              <a:t> c</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79286" y="1600200"/>
            <a:ext cx="4585428" cy="4525963"/>
          </a:xfrm>
        </p:spPr>
      </p:pic>
      <p:sp>
        <p:nvSpPr>
          <p:cNvPr id="5" name="TextBox 4"/>
          <p:cNvSpPr txBox="1"/>
          <p:nvPr/>
        </p:nvSpPr>
        <p:spPr>
          <a:xfrm>
            <a:off x="4572000" y="6390968"/>
            <a:ext cx="4277032" cy="369332"/>
          </a:xfrm>
          <a:prstGeom prst="rect">
            <a:avLst/>
          </a:prstGeom>
          <a:noFill/>
        </p:spPr>
        <p:txBody>
          <a:bodyPr wrap="square" rtlCol="0">
            <a:spAutoFit/>
          </a:bodyPr>
          <a:lstStyle/>
          <a:p>
            <a:r>
              <a:rPr lang="en-US" dirty="0" smtClean="0"/>
              <a:t>www.lingo2word.com</a:t>
            </a:r>
            <a:endParaRPr lang="en-US" dirty="0"/>
          </a:p>
        </p:txBody>
      </p:sp>
      <p:sp>
        <p:nvSpPr>
          <p:cNvPr id="6" name="Rectangle 5"/>
          <p:cNvSpPr/>
          <p:nvPr/>
        </p:nvSpPr>
        <p:spPr>
          <a:xfrm>
            <a:off x="0" y="1335680"/>
            <a:ext cx="9144000" cy="5078313"/>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Connected</a:t>
            </a:r>
          </a:p>
          <a:p>
            <a:pPr algn="ctr"/>
            <a:endPar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a:endPar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r"/>
            <a:r>
              <a:rPr 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Creative</a:t>
            </a:r>
            <a:br>
              <a:rPr 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r>
              <a:rPr lang="en-US"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Creator &amp; Consumer</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003438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9" y="235974"/>
            <a:ext cx="8776856" cy="1930400"/>
          </a:xfrm>
        </p:spPr>
        <p:txBody>
          <a:bodyPr/>
          <a:lstStyle/>
          <a:p>
            <a:pPr algn="ctr"/>
            <a:r>
              <a:rPr lang="en-US" sz="4800" b="1" dirty="0" smtClean="0">
                <a:solidFill>
                  <a:schemeClr val="accent5">
                    <a:lumMod val="50000"/>
                  </a:schemeClr>
                </a:solidFill>
              </a:rPr>
              <a:t>Facebook Postings </a:t>
            </a:r>
            <a:br>
              <a:rPr lang="en-US" sz="4800" b="1" dirty="0" smtClean="0">
                <a:solidFill>
                  <a:schemeClr val="accent5">
                    <a:lumMod val="50000"/>
                  </a:schemeClr>
                </a:solidFill>
              </a:rPr>
            </a:br>
            <a:r>
              <a:rPr lang="en-US" sz="4800" b="1" dirty="0" smtClean="0">
                <a:solidFill>
                  <a:schemeClr val="accent5">
                    <a:lumMod val="50000"/>
                  </a:schemeClr>
                </a:solidFill>
              </a:rPr>
              <a:t>and </a:t>
            </a:r>
            <a:br>
              <a:rPr lang="en-US" sz="4800" b="1" dirty="0" smtClean="0">
                <a:solidFill>
                  <a:schemeClr val="accent5">
                    <a:lumMod val="50000"/>
                  </a:schemeClr>
                </a:solidFill>
              </a:rPr>
            </a:br>
            <a:r>
              <a:rPr lang="en-US" sz="4800" b="1" dirty="0" smtClean="0">
                <a:solidFill>
                  <a:schemeClr val="accent5">
                    <a:lumMod val="50000"/>
                  </a:schemeClr>
                </a:solidFill>
              </a:rPr>
              <a:t>Public Records Guidelines</a:t>
            </a:r>
            <a:endParaRPr lang="en-US" sz="4800" b="1" dirty="0">
              <a:solidFill>
                <a:schemeClr val="accent5">
                  <a:lumMod val="50000"/>
                </a:schemeClr>
              </a:solidFill>
            </a:endParaRPr>
          </a:p>
        </p:txBody>
      </p:sp>
    </p:spTree>
    <p:extLst>
      <p:ext uri="{BB962C8B-B14F-4D97-AF65-F5344CB8AC3E}">
        <p14:creationId xmlns:p14="http://schemas.microsoft.com/office/powerpoint/2010/main" val="3708290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37"/>
            <a:ext cx="8229600" cy="1143000"/>
          </a:xfrm>
        </p:spPr>
        <p:txBody>
          <a:bodyPr>
            <a:noAutofit/>
          </a:bodyPr>
          <a:lstStyle/>
          <a:p>
            <a:pPr algn="ctr"/>
            <a:r>
              <a:rPr lang="en-US" sz="3600" b="1" dirty="0" smtClean="0"/>
              <a:t>Basic Information</a:t>
            </a:r>
            <a:endParaRPr lang="en-US" sz="2400" b="1" dirty="0"/>
          </a:p>
        </p:txBody>
      </p:sp>
      <p:sp>
        <p:nvSpPr>
          <p:cNvPr id="3" name="Content Placeholder 2"/>
          <p:cNvSpPr>
            <a:spLocks noGrp="1"/>
          </p:cNvSpPr>
          <p:nvPr>
            <p:ph idx="1"/>
          </p:nvPr>
        </p:nvSpPr>
        <p:spPr>
          <a:xfrm>
            <a:off x="457200" y="1330037"/>
            <a:ext cx="8229600" cy="5006108"/>
          </a:xfrm>
        </p:spPr>
        <p:txBody>
          <a:bodyPr>
            <a:normAutofit fontScale="92500" lnSpcReduction="20000"/>
          </a:bodyPr>
          <a:lstStyle/>
          <a:p>
            <a:pPr>
              <a:spcBef>
                <a:spcPts val="600"/>
              </a:spcBef>
              <a:spcAft>
                <a:spcPts val="1200"/>
              </a:spcAft>
            </a:pPr>
            <a:r>
              <a:rPr lang="en-US" sz="2400" dirty="0" smtClean="0"/>
              <a:t>Government </a:t>
            </a:r>
            <a:r>
              <a:rPr lang="en-US" sz="2400" dirty="0"/>
              <a:t>F</a:t>
            </a:r>
            <a:r>
              <a:rPr lang="en-US" sz="2400" dirty="0" smtClean="0"/>
              <a:t>acebook postings are public records.</a:t>
            </a:r>
          </a:p>
          <a:p>
            <a:pPr>
              <a:spcBef>
                <a:spcPts val="600"/>
              </a:spcBef>
              <a:spcAft>
                <a:spcPts val="1200"/>
              </a:spcAft>
            </a:pPr>
            <a:r>
              <a:rPr lang="en-US" sz="2400" dirty="0" smtClean="0"/>
              <a:t>The retention period for the record is determined by the content of the posting (not the type of media).</a:t>
            </a:r>
          </a:p>
          <a:p>
            <a:pPr lvl="1">
              <a:spcBef>
                <a:spcPts val="600"/>
              </a:spcBef>
              <a:spcAft>
                <a:spcPts val="1200"/>
              </a:spcAft>
            </a:pPr>
            <a:r>
              <a:rPr lang="en-US" sz="2400" dirty="0" smtClean="0"/>
              <a:t>The schedule related to website retention does not apply to Facebook postings.</a:t>
            </a:r>
          </a:p>
          <a:p>
            <a:pPr>
              <a:spcBef>
                <a:spcPts val="600"/>
              </a:spcBef>
              <a:spcAft>
                <a:spcPts val="1200"/>
              </a:spcAft>
            </a:pPr>
            <a:r>
              <a:rPr lang="en-US" sz="2400" dirty="0" smtClean="0"/>
              <a:t>Most Facebook postings will be of short-term value or considered under the Routine Correspondence and Memoranda.</a:t>
            </a:r>
          </a:p>
          <a:p>
            <a:pPr>
              <a:spcBef>
                <a:spcPts val="600"/>
              </a:spcBef>
              <a:spcAft>
                <a:spcPts val="1200"/>
              </a:spcAft>
            </a:pPr>
            <a:r>
              <a:rPr lang="en-US" sz="2400" dirty="0" smtClean="0"/>
              <a:t>Retention requirements under litigation holds (e-discovery) are different than public records requirements.</a:t>
            </a:r>
          </a:p>
          <a:p>
            <a:pPr>
              <a:spcBef>
                <a:spcPts val="600"/>
              </a:spcBef>
              <a:spcAft>
                <a:spcPts val="1200"/>
              </a:spcAft>
            </a:pPr>
            <a:r>
              <a:rPr lang="en-US" sz="2400" dirty="0" smtClean="0"/>
              <a:t>Metadata associated with social media postings remains a concern, as most archiving methods do not capture it.</a:t>
            </a:r>
          </a:p>
          <a:p>
            <a:endParaRPr lang="en-US" sz="2400" dirty="0"/>
          </a:p>
        </p:txBody>
      </p:sp>
    </p:spTree>
    <p:extLst>
      <p:ext uri="{BB962C8B-B14F-4D97-AF65-F5344CB8AC3E}">
        <p14:creationId xmlns:p14="http://schemas.microsoft.com/office/powerpoint/2010/main" val="944631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905000"/>
            <a:ext cx="5410200" cy="3886200"/>
          </a:xfrm>
          <a:prstGeom prst="rect">
            <a:avLst/>
          </a:prstGeom>
        </p:spPr>
      </p:pic>
      <p:sp>
        <p:nvSpPr>
          <p:cNvPr id="2" name="Title 1"/>
          <p:cNvSpPr>
            <a:spLocks noGrp="1"/>
          </p:cNvSpPr>
          <p:nvPr>
            <p:ph type="title"/>
          </p:nvPr>
        </p:nvSpPr>
        <p:spPr/>
        <p:txBody>
          <a:bodyPr>
            <a:noAutofit/>
          </a:bodyPr>
          <a:lstStyle/>
          <a:p>
            <a:pPr algn="ctr"/>
            <a:r>
              <a:rPr lang="en-US" sz="3600" b="1" dirty="0" smtClean="0"/>
              <a:t>Examples of Facebook Postings and Retention Requirements</a:t>
            </a:r>
            <a:endParaRPr lang="en-US" sz="36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81400" y="3200400"/>
            <a:ext cx="838200" cy="914400"/>
          </a:xfrm>
        </p:spPr>
      </p:pic>
    </p:spTree>
    <p:extLst>
      <p:ext uri="{BB962C8B-B14F-4D97-AF65-F5344CB8AC3E}">
        <p14:creationId xmlns:p14="http://schemas.microsoft.com/office/powerpoint/2010/main" val="209012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3600" b="1" dirty="0" smtClean="0"/>
              <a:t>“Short-Term Value” or “Routine Correspondence and Memoranda” Categories</a:t>
            </a:r>
            <a:endParaRPr lang="en-US" sz="3600" b="1" dirty="0"/>
          </a:p>
        </p:txBody>
      </p:sp>
      <p:sp>
        <p:nvSpPr>
          <p:cNvPr id="8" name="TextBox 7"/>
          <p:cNvSpPr txBox="1"/>
          <p:nvPr/>
        </p:nvSpPr>
        <p:spPr>
          <a:xfrm>
            <a:off x="5760128" y="2953894"/>
            <a:ext cx="3383872" cy="3293209"/>
          </a:xfrm>
          <a:prstGeom prst="rect">
            <a:avLst/>
          </a:prstGeom>
          <a:solidFill>
            <a:schemeClr val="bg1"/>
          </a:solidFill>
        </p:spPr>
        <p:txBody>
          <a:bodyPr wrap="square" rtlCol="0">
            <a:spAutoFit/>
          </a:bodyPr>
          <a:lstStyle/>
          <a:p>
            <a:pPr algn="l"/>
            <a:r>
              <a:rPr lang="en-US" sz="1600" b="0" dirty="0" smtClean="0"/>
              <a:t>The “likes” would either be considered public records of “Short-Term </a:t>
            </a:r>
            <a:r>
              <a:rPr lang="en-US" sz="1600" b="0" dirty="0"/>
              <a:t>V</a:t>
            </a:r>
            <a:r>
              <a:rPr lang="en-US" sz="1600" b="0" dirty="0" smtClean="0"/>
              <a:t>alue or “Routine Correspondence and Memoranda” per the County/Municipal Agency retention schedules.  The record can be destroyed when administrative value or reference value ends.  </a:t>
            </a:r>
          </a:p>
          <a:p>
            <a:endParaRPr lang="en-US" sz="1600" b="0" dirty="0"/>
          </a:p>
          <a:p>
            <a:pPr algn="l"/>
            <a:r>
              <a:rPr lang="en-US" sz="1600" b="0" dirty="0" smtClean="0"/>
              <a:t>County/Municipal Management Schedule: pages x and 3</a:t>
            </a:r>
          </a:p>
          <a:p>
            <a:endParaRPr lang="en-US" sz="1600" dirty="0" smtClean="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5105400" cy="4191000"/>
          </a:xfrm>
        </p:spPr>
      </p:pic>
      <p:sp>
        <p:nvSpPr>
          <p:cNvPr id="7" name="Left Arrow 6"/>
          <p:cNvSpPr/>
          <p:nvPr/>
        </p:nvSpPr>
        <p:spPr>
          <a:xfrm>
            <a:off x="3581400" y="5295900"/>
            <a:ext cx="2133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585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pPr algn="ctr"/>
            <a:r>
              <a:rPr lang="en-US" sz="3600" b="1" dirty="0" smtClean="0"/>
              <a:t>Citizen Complaints &amp; Service Requests</a:t>
            </a:r>
            <a:endParaRPr lang="en-US" sz="36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794163"/>
            <a:ext cx="5191456" cy="3733800"/>
          </a:xfrm>
        </p:spPr>
      </p:pic>
      <p:sp>
        <p:nvSpPr>
          <p:cNvPr id="7" name="Left Arrow 6"/>
          <p:cNvSpPr/>
          <p:nvPr/>
        </p:nvSpPr>
        <p:spPr>
          <a:xfrm>
            <a:off x="4495800" y="5097632"/>
            <a:ext cx="1264328"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60128" y="3352800"/>
            <a:ext cx="3383872" cy="2800767"/>
          </a:xfrm>
          <a:prstGeom prst="rect">
            <a:avLst/>
          </a:prstGeom>
          <a:solidFill>
            <a:schemeClr val="bg1"/>
          </a:solidFill>
        </p:spPr>
        <p:txBody>
          <a:bodyPr wrap="square" rtlCol="0">
            <a:spAutoFit/>
          </a:bodyPr>
          <a:lstStyle/>
          <a:p>
            <a:pPr algn="l"/>
            <a:r>
              <a:rPr lang="en-US" sz="1600" b="0" dirty="0" smtClean="0"/>
              <a:t>This comment could be considered a citizen complaint and would be categorized under “Citizen Complaints and Service Requests”.  The record can be destroyed one year after resolution of the complaint.  </a:t>
            </a:r>
          </a:p>
          <a:p>
            <a:pPr algn="l"/>
            <a:endParaRPr lang="en-US" sz="1600" b="0" dirty="0"/>
          </a:p>
          <a:p>
            <a:pPr algn="l"/>
            <a:r>
              <a:rPr lang="en-US" sz="1600" b="0" dirty="0" smtClean="0"/>
              <a:t>County/Municipal Management Schedule: page 3</a:t>
            </a:r>
          </a:p>
          <a:p>
            <a:pPr algn="l"/>
            <a:endParaRPr lang="en-US" sz="1600" b="0" dirty="0" smtClean="0"/>
          </a:p>
        </p:txBody>
      </p:sp>
    </p:spTree>
    <p:extLst>
      <p:ext uri="{BB962C8B-B14F-4D97-AF65-F5344CB8AC3E}">
        <p14:creationId xmlns:p14="http://schemas.microsoft.com/office/powerpoint/2010/main" val="2913918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a:bodyPr>
          <a:lstStyle/>
          <a:p>
            <a:pPr algn="ctr"/>
            <a:r>
              <a:rPr lang="en-US" sz="3600" b="1" dirty="0" smtClean="0"/>
              <a:t>Citizen Complaints &amp; Service Requests</a:t>
            </a:r>
            <a:endParaRPr lang="en-US" sz="3600" b="1" dirty="0"/>
          </a:p>
        </p:txBody>
      </p:sp>
      <p:sp>
        <p:nvSpPr>
          <p:cNvPr id="8" name="TextBox 7"/>
          <p:cNvSpPr txBox="1"/>
          <p:nvPr/>
        </p:nvSpPr>
        <p:spPr>
          <a:xfrm>
            <a:off x="5867400" y="2224889"/>
            <a:ext cx="3194482" cy="2800767"/>
          </a:xfrm>
          <a:prstGeom prst="rect">
            <a:avLst/>
          </a:prstGeom>
          <a:solidFill>
            <a:schemeClr val="bg1"/>
          </a:solidFill>
        </p:spPr>
        <p:txBody>
          <a:bodyPr wrap="square" rtlCol="0">
            <a:spAutoFit/>
          </a:bodyPr>
          <a:lstStyle/>
          <a:p>
            <a:pPr algn="l"/>
            <a:r>
              <a:rPr lang="en-US" sz="1600" b="0" dirty="0" smtClean="0"/>
              <a:t>This comment may be considered a citizen request and would be categorized under “Citizen Complaints and Service Requests”.  The record can be destroyed one year after resolution of the request.  </a:t>
            </a:r>
          </a:p>
          <a:p>
            <a:pPr algn="l"/>
            <a:endParaRPr lang="en-US" sz="1600" b="0" dirty="0"/>
          </a:p>
          <a:p>
            <a:pPr algn="l"/>
            <a:r>
              <a:rPr lang="en-US" sz="1600" b="0" dirty="0" smtClean="0"/>
              <a:t>County/Municipal Management Schedule: page 3</a:t>
            </a:r>
          </a:p>
          <a:p>
            <a:pPr algn="l"/>
            <a:endParaRPr lang="en-US" sz="1600" b="0" dirty="0"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04660"/>
            <a:ext cx="4795909" cy="4153480"/>
          </a:xfrm>
        </p:spPr>
      </p:pic>
      <p:sp>
        <p:nvSpPr>
          <p:cNvPr id="7" name="Left Arrow 6"/>
          <p:cNvSpPr/>
          <p:nvPr/>
        </p:nvSpPr>
        <p:spPr>
          <a:xfrm>
            <a:off x="4267200" y="3810000"/>
            <a:ext cx="1447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620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Correspondence and Memoranda</a:t>
            </a:r>
            <a:endParaRPr lang="en-US" sz="36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54" y="1828800"/>
            <a:ext cx="4683952" cy="4525963"/>
          </a:xfrm>
        </p:spPr>
      </p:pic>
      <p:sp>
        <p:nvSpPr>
          <p:cNvPr id="9" name="TextBox 8"/>
          <p:cNvSpPr txBox="1"/>
          <p:nvPr/>
        </p:nvSpPr>
        <p:spPr>
          <a:xfrm>
            <a:off x="5760128" y="2819906"/>
            <a:ext cx="3383872" cy="3293209"/>
          </a:xfrm>
          <a:prstGeom prst="rect">
            <a:avLst/>
          </a:prstGeom>
          <a:solidFill>
            <a:schemeClr val="bg1"/>
          </a:solidFill>
        </p:spPr>
        <p:txBody>
          <a:bodyPr wrap="square" rtlCol="0">
            <a:spAutoFit/>
          </a:bodyPr>
          <a:lstStyle/>
          <a:p>
            <a:pPr algn="l"/>
            <a:r>
              <a:rPr lang="en-US" sz="1600" b="0" dirty="0" smtClean="0"/>
              <a:t>The comments and “likes” would either be considered public records of “Short-Term </a:t>
            </a:r>
            <a:r>
              <a:rPr lang="en-US" sz="1600" b="0" dirty="0"/>
              <a:t>V</a:t>
            </a:r>
            <a:r>
              <a:rPr lang="en-US" sz="1600" b="0" dirty="0" smtClean="0"/>
              <a:t>alue or “Routine Correspondence and Memoranda” per the County/Municipal Agency retention schedules.  The record can be destroyed when administrative value or reference value ends.  </a:t>
            </a:r>
          </a:p>
          <a:p>
            <a:pPr algn="l"/>
            <a:endParaRPr lang="en-US" sz="1600" b="0" dirty="0"/>
          </a:p>
          <a:p>
            <a:pPr algn="l"/>
            <a:r>
              <a:rPr lang="en-US" sz="1600" b="0" dirty="0" smtClean="0"/>
              <a:t>County/Municipal Management Schedule: pages x and 3</a:t>
            </a:r>
          </a:p>
          <a:p>
            <a:pPr algn="l"/>
            <a:endParaRPr lang="en-US" sz="1600" b="0" dirty="0" smtClean="0"/>
          </a:p>
        </p:txBody>
      </p:sp>
      <p:sp>
        <p:nvSpPr>
          <p:cNvPr id="7" name="Left Arrow 6"/>
          <p:cNvSpPr/>
          <p:nvPr/>
        </p:nvSpPr>
        <p:spPr>
          <a:xfrm>
            <a:off x="4191000" y="4343400"/>
            <a:ext cx="1447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021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Public Safety “Daily Bulletins”</a:t>
            </a:r>
            <a:endParaRPr lang="en-US" sz="3600" b="1" dirty="0"/>
          </a:p>
        </p:txBody>
      </p:sp>
      <p:sp>
        <p:nvSpPr>
          <p:cNvPr id="9" name="TextBox 8"/>
          <p:cNvSpPr txBox="1"/>
          <p:nvPr/>
        </p:nvSpPr>
        <p:spPr>
          <a:xfrm>
            <a:off x="5638800" y="2775527"/>
            <a:ext cx="3505200" cy="3293209"/>
          </a:xfrm>
          <a:prstGeom prst="rect">
            <a:avLst/>
          </a:prstGeom>
          <a:solidFill>
            <a:schemeClr val="bg1"/>
          </a:solidFill>
        </p:spPr>
        <p:txBody>
          <a:bodyPr wrap="square" rtlCol="0">
            <a:spAutoFit/>
          </a:bodyPr>
          <a:lstStyle/>
          <a:p>
            <a:pPr algn="l"/>
            <a:r>
              <a:rPr lang="en-US" sz="1600" b="0" dirty="0" smtClean="0"/>
              <a:t>The nature of this posting and the citizen tips would be considered “Daily Bulletins” per the County Sherriff’s and Municipal Law Enforcement retention schedules.  The record can be destroyed when administrative value or reference value ends.  </a:t>
            </a:r>
          </a:p>
          <a:p>
            <a:pPr algn="l"/>
            <a:endParaRPr lang="en-US" sz="1600" b="0" dirty="0"/>
          </a:p>
          <a:p>
            <a:pPr algn="l"/>
            <a:r>
              <a:rPr lang="en-US" sz="1600" b="0" dirty="0" smtClean="0"/>
              <a:t>County Sherriff’s Schedule: page 50</a:t>
            </a:r>
          </a:p>
          <a:p>
            <a:pPr algn="l"/>
            <a:r>
              <a:rPr lang="en-US" sz="1600" b="0" dirty="0" smtClean="0"/>
              <a:t>Municipal Law Enforcement Schedule: page 63</a:t>
            </a:r>
          </a:p>
          <a:p>
            <a:pPr algn="l"/>
            <a:endParaRPr lang="en-US" sz="1600" b="0" dirty="0"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476" y="1417638"/>
            <a:ext cx="3909851" cy="4900035"/>
          </a:xfrm>
        </p:spPr>
      </p:pic>
      <p:sp>
        <p:nvSpPr>
          <p:cNvPr id="7" name="Left Arrow 6"/>
          <p:cNvSpPr/>
          <p:nvPr/>
        </p:nvSpPr>
        <p:spPr>
          <a:xfrm>
            <a:off x="4114800" y="4705165"/>
            <a:ext cx="1447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3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bwMode="auto">
          <a:xfrm>
            <a:off x="457200" y="1676400"/>
            <a:ext cx="8458200" cy="4330700"/>
          </a:xfrm>
          <a:noFill/>
          <a:ln>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lnSpc>
                <a:spcPct val="150000"/>
              </a:lnSpc>
              <a:spcBef>
                <a:spcPct val="0"/>
              </a:spcBef>
              <a:spcAft>
                <a:spcPts val="600"/>
              </a:spcAft>
              <a:buFont typeface="Arial" charset="0"/>
              <a:buAutoNum type="arabicPeriod"/>
            </a:pPr>
            <a:r>
              <a:rPr lang="en-US" sz="2800" dirty="0" smtClean="0">
                <a:solidFill>
                  <a:schemeClr val="accent5">
                    <a:lumMod val="50000"/>
                  </a:schemeClr>
                </a:solidFill>
              </a:rPr>
              <a:t>Clear on the intent</a:t>
            </a:r>
          </a:p>
          <a:p>
            <a:pPr marL="514350" indent="-514350" eaLnBrk="1" hangingPunct="1">
              <a:lnSpc>
                <a:spcPct val="150000"/>
              </a:lnSpc>
              <a:spcBef>
                <a:spcPct val="0"/>
              </a:spcBef>
              <a:spcAft>
                <a:spcPts val="600"/>
              </a:spcAft>
              <a:buFont typeface="Arial" charset="0"/>
              <a:buAutoNum type="arabicPeriod"/>
            </a:pPr>
            <a:r>
              <a:rPr lang="en-US" sz="2800" dirty="0" smtClean="0">
                <a:solidFill>
                  <a:schemeClr val="accent5">
                    <a:lumMod val="50000"/>
                  </a:schemeClr>
                </a:solidFill>
              </a:rPr>
              <a:t>Cognizant of the effort required</a:t>
            </a:r>
          </a:p>
          <a:p>
            <a:pPr marL="514350" indent="-514350" eaLnBrk="1" hangingPunct="1">
              <a:lnSpc>
                <a:spcPct val="150000"/>
              </a:lnSpc>
              <a:spcBef>
                <a:spcPct val="0"/>
              </a:spcBef>
              <a:spcAft>
                <a:spcPts val="600"/>
              </a:spcAft>
              <a:buFont typeface="Arial" charset="0"/>
              <a:buAutoNum type="arabicPeriod"/>
            </a:pPr>
            <a:r>
              <a:rPr lang="en-US" sz="2800" dirty="0" smtClean="0">
                <a:solidFill>
                  <a:schemeClr val="accent5">
                    <a:lumMod val="50000"/>
                  </a:schemeClr>
                </a:solidFill>
              </a:rPr>
              <a:t>Committed to continued support &amp; maintenance</a:t>
            </a:r>
          </a:p>
          <a:p>
            <a:pPr marL="514350" indent="-514350" eaLnBrk="1" hangingPunct="1">
              <a:lnSpc>
                <a:spcPct val="150000"/>
              </a:lnSpc>
              <a:spcBef>
                <a:spcPct val="0"/>
              </a:spcBef>
              <a:spcAft>
                <a:spcPts val="600"/>
              </a:spcAft>
              <a:buFont typeface="Arial" charset="0"/>
              <a:buAutoNum type="arabicPeriod"/>
            </a:pPr>
            <a:r>
              <a:rPr lang="en-US" sz="2800" dirty="0" smtClean="0">
                <a:solidFill>
                  <a:schemeClr val="accent5">
                    <a:lumMod val="50000"/>
                  </a:schemeClr>
                </a:solidFill>
              </a:rPr>
              <a:t>Cautious of unintended consequences</a:t>
            </a:r>
          </a:p>
          <a:p>
            <a:pPr marL="514350" indent="-514350" eaLnBrk="1" hangingPunct="1">
              <a:lnSpc>
                <a:spcPct val="150000"/>
              </a:lnSpc>
              <a:spcBef>
                <a:spcPct val="0"/>
              </a:spcBef>
              <a:spcAft>
                <a:spcPts val="600"/>
              </a:spcAft>
              <a:buFont typeface="Arial" charset="0"/>
              <a:buAutoNum type="arabicPeriod"/>
            </a:pPr>
            <a:r>
              <a:rPr lang="en-US" sz="2800" dirty="0" smtClean="0">
                <a:solidFill>
                  <a:schemeClr val="accent5">
                    <a:lumMod val="50000"/>
                  </a:schemeClr>
                </a:solidFill>
              </a:rPr>
              <a:t>Create policies prior to implementation</a:t>
            </a:r>
          </a:p>
        </p:txBody>
      </p:sp>
      <p:sp>
        <p:nvSpPr>
          <p:cNvPr id="33795" name="Title 2"/>
          <p:cNvSpPr>
            <a:spLocks noGrp="1"/>
          </p:cNvSpPr>
          <p:nvPr>
            <p:ph type="title"/>
          </p:nvPr>
        </p:nvSpPr>
        <p:spPr>
          <a:xfrm>
            <a:off x="0" y="326571"/>
            <a:ext cx="9144000" cy="1121229"/>
          </a:xfrm>
        </p:spPr>
        <p:txBody>
          <a:bodyPr/>
          <a:lstStyle/>
          <a:p>
            <a:pPr algn="ctr" eaLnBrk="1" hangingPunct="1"/>
            <a:r>
              <a:rPr lang="en-US" b="1" dirty="0" smtClean="0">
                <a:solidFill>
                  <a:schemeClr val="accent5">
                    <a:lumMod val="75000"/>
                  </a:schemeClr>
                </a:solidFill>
                <a:latin typeface="Aharoni" pitchFamily="2" charset="-79"/>
                <a:cs typeface="Aharoni" pitchFamily="2" charset="-79"/>
              </a:rPr>
              <a:t>The “C’s” for </a:t>
            </a:r>
            <a:br>
              <a:rPr lang="en-US" b="1" dirty="0" smtClean="0">
                <a:solidFill>
                  <a:schemeClr val="accent5">
                    <a:lumMod val="75000"/>
                  </a:schemeClr>
                </a:solidFill>
                <a:latin typeface="Aharoni" pitchFamily="2" charset="-79"/>
                <a:cs typeface="Aharoni" pitchFamily="2" charset="-79"/>
              </a:rPr>
            </a:br>
            <a:r>
              <a:rPr lang="en-US" b="1" dirty="0" smtClean="0">
                <a:solidFill>
                  <a:schemeClr val="accent5">
                    <a:lumMod val="75000"/>
                  </a:schemeClr>
                </a:solidFill>
                <a:latin typeface="Aharoni" pitchFamily="2" charset="-79"/>
                <a:cs typeface="Aharoni" pitchFamily="2" charset="-79"/>
              </a:rPr>
              <a:t>Web 2.0 Investments</a:t>
            </a:r>
          </a:p>
        </p:txBody>
      </p:sp>
    </p:spTree>
    <p:extLst>
      <p:ext uri="{BB962C8B-B14F-4D97-AF65-F5344CB8AC3E}">
        <p14:creationId xmlns:p14="http://schemas.microsoft.com/office/powerpoint/2010/main" val="28799515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solidFill>
                  <a:schemeClr val="accent1"/>
                </a:solidFill>
              </a:rPr>
              <a:t>“Facebook will be dead”</a:t>
            </a:r>
            <a:endParaRPr lang="en-US" sz="5400" b="1" dirty="0">
              <a:solidFill>
                <a:schemeClr val="accent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082829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362" y="1587000"/>
            <a:ext cx="9144000" cy="1446550"/>
          </a:xfrm>
          <a:prstGeom prst="rect">
            <a:avLst/>
          </a:prstGeom>
          <a:noFill/>
        </p:spPr>
        <p:txBody>
          <a:bodyPr>
            <a:spAutoFit/>
          </a:bodyPr>
          <a:lstStyle/>
          <a:p>
            <a:pPr algn="ctr" fontAlgn="auto">
              <a:spcBef>
                <a:spcPts val="0"/>
              </a:spcBef>
              <a:spcAft>
                <a:spcPts val="0"/>
              </a:spcAft>
              <a:defRPr/>
            </a:pPr>
            <a:r>
              <a:rPr lang="en-US" sz="8800" b="1" dirty="0" smtClean="0">
                <a:solidFill>
                  <a:schemeClr val="accent5">
                    <a:lumMod val="75000"/>
                  </a:schemeClr>
                </a:solidFill>
                <a:latin typeface="Bauhaus 93" pitchFamily="82" charset="0"/>
                <a:cs typeface="Aharoni" pitchFamily="2" charset="-79"/>
              </a:rPr>
              <a:t>HW Social RU?</a:t>
            </a:r>
            <a:endParaRPr lang="en-US" sz="8800" b="1" dirty="0">
              <a:solidFill>
                <a:schemeClr val="accent5">
                  <a:lumMod val="75000"/>
                </a:schemeClr>
              </a:solidFill>
              <a:latin typeface="Bauhaus 93" pitchFamily="82" charset="0"/>
              <a:cs typeface="Aharoni" pitchFamily="2" charset="-79"/>
            </a:endParaRPr>
          </a:p>
        </p:txBody>
      </p:sp>
    </p:spTree>
    <p:custDataLst>
      <p:tags r:id="rId1"/>
    </p:custData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05050"/>
            <a:ext cx="9144000" cy="1446550"/>
          </a:xfrm>
          <a:prstGeom prst="rect">
            <a:avLst/>
          </a:prstGeom>
          <a:noFill/>
        </p:spPr>
        <p:txBody>
          <a:bodyPr>
            <a:spAutoFit/>
          </a:bodyPr>
          <a:lstStyle/>
          <a:p>
            <a:pPr algn="ctr" fontAlgn="auto">
              <a:spcBef>
                <a:spcPts val="0"/>
              </a:spcBef>
              <a:spcAft>
                <a:spcPts val="0"/>
              </a:spcAft>
              <a:defRPr/>
            </a:pPr>
            <a:r>
              <a:rPr lang="en-US" sz="8800" b="1" dirty="0">
                <a:solidFill>
                  <a:schemeClr val="accent5">
                    <a:lumMod val="75000"/>
                  </a:schemeClr>
                </a:solidFill>
                <a:latin typeface="+mn-lt"/>
              </a:rPr>
              <a:t>Social Networks</a:t>
            </a:r>
          </a:p>
        </p:txBody>
      </p:sp>
      <p:pic>
        <p:nvPicPr>
          <p:cNvPr id="5" name="Picture 2" descr="facebook logo by AJC1."/>
          <p:cNvPicPr>
            <a:picLocks noChangeAspect="1" noChangeArrowheads="1"/>
          </p:cNvPicPr>
          <p:nvPr/>
        </p:nvPicPr>
        <p:blipFill>
          <a:blip r:embed="rId4" cstate="print"/>
          <a:srcRect/>
          <a:stretch>
            <a:fillRect/>
          </a:stretch>
        </p:blipFill>
        <p:spPr bwMode="auto">
          <a:xfrm>
            <a:off x="-34925" y="0"/>
            <a:ext cx="5673725" cy="2133600"/>
          </a:xfrm>
          <a:prstGeom prst="rect">
            <a:avLst/>
          </a:prstGeom>
          <a:noFill/>
          <a:ln w="9525">
            <a:noFill/>
            <a:miter lim="800000"/>
            <a:headEnd/>
            <a:tailEnd/>
          </a:ln>
        </p:spPr>
      </p:pic>
      <p:pic>
        <p:nvPicPr>
          <p:cNvPr id="6" name="Picture 8" descr="http://www.popandpolitics.com/wp-content/uploads/2008/05/rss_logo2.jpg"/>
          <p:cNvPicPr>
            <a:picLocks noChangeAspect="1" noChangeArrowheads="1"/>
          </p:cNvPicPr>
          <p:nvPr/>
        </p:nvPicPr>
        <p:blipFill>
          <a:blip r:embed="rId5" cstate="print"/>
          <a:srcRect/>
          <a:stretch>
            <a:fillRect/>
          </a:stretch>
        </p:blipFill>
        <p:spPr bwMode="auto">
          <a:xfrm>
            <a:off x="0" y="3524250"/>
            <a:ext cx="1790700" cy="1790700"/>
          </a:xfrm>
          <a:prstGeom prst="rect">
            <a:avLst/>
          </a:prstGeom>
          <a:noFill/>
          <a:ln w="9525">
            <a:noFill/>
            <a:miter lim="800000"/>
            <a:headEnd/>
            <a:tailEnd/>
          </a:ln>
        </p:spPr>
      </p:pic>
      <p:pic>
        <p:nvPicPr>
          <p:cNvPr id="8" name="Picture 6" descr="http://blogs.lynn.edu/rollcamera/files/2008/08/youtube-log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67400" y="4629150"/>
            <a:ext cx="3276600" cy="2320925"/>
          </a:xfrm>
          <a:prstGeom prst="rect">
            <a:avLst/>
          </a:prstGeom>
          <a:noFill/>
          <a:ln w="9525">
            <a:noFill/>
            <a:miter lim="800000"/>
            <a:headEnd/>
            <a:tailEnd/>
          </a:ln>
        </p:spPr>
      </p:pic>
      <p:sp>
        <p:nvSpPr>
          <p:cNvPr id="11" name="TextBox 10"/>
          <p:cNvSpPr txBox="1"/>
          <p:nvPr/>
        </p:nvSpPr>
        <p:spPr>
          <a:xfrm>
            <a:off x="926123" y="3524250"/>
            <a:ext cx="9144000" cy="830263"/>
          </a:xfrm>
          <a:prstGeom prst="rect">
            <a:avLst/>
          </a:prstGeom>
          <a:noFill/>
        </p:spPr>
        <p:txBody>
          <a:bodyPr>
            <a:spAutoFit/>
          </a:bodyPr>
          <a:lstStyle/>
          <a:p>
            <a:pPr algn="ctr" fontAlgn="auto">
              <a:spcBef>
                <a:spcPts val="0"/>
              </a:spcBef>
              <a:spcAft>
                <a:spcPts val="0"/>
              </a:spcAft>
              <a:defRPr/>
            </a:pPr>
            <a:r>
              <a:rPr lang="en-US" sz="4800" b="1" dirty="0">
                <a:solidFill>
                  <a:schemeClr val="accent5">
                    <a:lumMod val="50000"/>
                  </a:schemeClr>
                </a:solidFill>
                <a:latin typeface="+mn-lt"/>
              </a:rPr>
              <a:t>Empower the People</a:t>
            </a:r>
          </a:p>
        </p:txBody>
      </p:sp>
      <p:pic>
        <p:nvPicPr>
          <p:cNvPr id="16" name="Picture 3"/>
          <p:cNvPicPr>
            <a:picLocks noChangeAspect="1" noChangeArrowheads="1"/>
          </p:cNvPicPr>
          <p:nvPr/>
        </p:nvPicPr>
        <p:blipFill>
          <a:blip r:embed="rId7" cstate="print"/>
          <a:srcRect/>
          <a:stretch>
            <a:fillRect/>
          </a:stretch>
        </p:blipFill>
        <p:spPr bwMode="auto">
          <a:xfrm>
            <a:off x="290146" y="5529262"/>
            <a:ext cx="2438400" cy="676275"/>
          </a:xfrm>
          <a:prstGeom prst="rect">
            <a:avLst/>
          </a:prstGeom>
          <a:noFill/>
          <a:ln w="9525">
            <a:noFill/>
            <a:miter lim="800000"/>
            <a:headEnd/>
            <a:tailEnd/>
          </a:ln>
        </p:spPr>
      </p:pic>
      <p:pic>
        <p:nvPicPr>
          <p:cNvPr id="39938" name="Picture 2" descr="http://t2.gstatic.com/images?q=tbn:ANd9GcQ7HpOPbIdOsZFzb8_arc7SC-13sQKXYeJfU1jeAyY9OfhBtGg&amp;t=1&amp;usg=__G1NWeBvCb_fx5xRXu_cE6ZbKdxQ="/>
          <p:cNvPicPr>
            <a:picLocks noChangeAspect="1" noChangeArrowheads="1"/>
          </p:cNvPicPr>
          <p:nvPr/>
        </p:nvPicPr>
        <p:blipFill>
          <a:blip r:embed="rId8" cstate="print"/>
          <a:srcRect/>
          <a:stretch>
            <a:fillRect/>
          </a:stretch>
        </p:blipFill>
        <p:spPr bwMode="auto">
          <a:xfrm>
            <a:off x="6096000" y="533400"/>
            <a:ext cx="2581275" cy="17716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0" y="332168"/>
            <a:ext cx="2133600" cy="1240664"/>
          </a:xfrm>
          <a:prstGeom prst="rect">
            <a:avLst/>
          </a:prstGeom>
        </p:spPr>
      </p:pic>
      <p:pic>
        <p:nvPicPr>
          <p:cNvPr id="53258" name="Picture 10" descr="Mind42"/>
          <p:cNvPicPr>
            <a:picLocks noChangeAspect="1" noChangeArrowheads="1"/>
          </p:cNvPicPr>
          <p:nvPr/>
        </p:nvPicPr>
        <p:blipFill>
          <a:blip r:embed="rId5" cstate="print"/>
          <a:srcRect/>
          <a:stretch>
            <a:fillRect/>
          </a:stretch>
        </p:blipFill>
        <p:spPr bwMode="auto">
          <a:xfrm>
            <a:off x="4038600" y="2895600"/>
            <a:ext cx="3657600" cy="1068388"/>
          </a:xfrm>
          <a:prstGeom prst="rect">
            <a:avLst/>
          </a:prstGeom>
          <a:noFill/>
          <a:ln w="9525">
            <a:noFill/>
            <a:miter lim="800000"/>
            <a:headEnd/>
            <a:tailEnd/>
          </a:ln>
        </p:spPr>
      </p:pic>
      <p:pic>
        <p:nvPicPr>
          <p:cNvPr id="10" name="Picture 3"/>
          <p:cNvPicPr>
            <a:picLocks noChangeAspect="1" noChangeArrowheads="1"/>
          </p:cNvPicPr>
          <p:nvPr/>
        </p:nvPicPr>
        <p:blipFill>
          <a:blip r:embed="rId6" cstate="print"/>
          <a:srcRect/>
          <a:stretch>
            <a:fillRect/>
          </a:stretch>
        </p:blipFill>
        <p:spPr bwMode="auto">
          <a:xfrm>
            <a:off x="838200" y="1828800"/>
            <a:ext cx="3200400" cy="563563"/>
          </a:xfrm>
          <a:prstGeom prst="rect">
            <a:avLst/>
          </a:prstGeom>
          <a:noFill/>
          <a:ln w="9525">
            <a:noFill/>
            <a:miter lim="800000"/>
            <a:headEnd/>
            <a:tailEnd/>
          </a:ln>
        </p:spPr>
      </p:pic>
      <p:pic>
        <p:nvPicPr>
          <p:cNvPr id="21506" name="Picture 2" descr="http://www.zath.co.uk/wp-content/uploads/2009/04/tweetdeck-logo.jpg"/>
          <p:cNvPicPr>
            <a:picLocks noChangeAspect="1" noChangeArrowheads="1"/>
          </p:cNvPicPr>
          <p:nvPr/>
        </p:nvPicPr>
        <p:blipFill>
          <a:blip r:embed="rId7" cstate="print"/>
          <a:srcRect/>
          <a:stretch>
            <a:fillRect/>
          </a:stretch>
        </p:blipFill>
        <p:spPr bwMode="auto">
          <a:xfrm>
            <a:off x="114300" y="6238875"/>
            <a:ext cx="2305050" cy="619125"/>
          </a:xfrm>
          <a:prstGeom prst="rect">
            <a:avLst/>
          </a:prstGeom>
          <a:noFill/>
          <a:ln w="9525">
            <a:noFill/>
            <a:miter lim="800000"/>
            <a:headEnd/>
            <a:tailEnd/>
          </a:ln>
        </p:spPr>
      </p:pic>
      <p:sp>
        <p:nvSpPr>
          <p:cNvPr id="12" name="TextBox 11"/>
          <p:cNvSpPr txBox="1">
            <a:spLocks noChangeArrowheads="1"/>
          </p:cNvSpPr>
          <p:nvPr/>
        </p:nvSpPr>
        <p:spPr bwMode="auto">
          <a:xfrm>
            <a:off x="3048000" y="4495800"/>
            <a:ext cx="3429000" cy="923330"/>
          </a:xfrm>
          <a:prstGeom prst="rect">
            <a:avLst/>
          </a:prstGeom>
          <a:noFill/>
          <a:ln w="9525">
            <a:noFill/>
            <a:miter lim="800000"/>
            <a:headEnd/>
            <a:tailEnd/>
          </a:ln>
        </p:spPr>
        <p:txBody>
          <a:bodyPr>
            <a:spAutoFit/>
          </a:bodyPr>
          <a:lstStyle/>
          <a:p>
            <a:r>
              <a:rPr lang="en-US" sz="5400" dirty="0">
                <a:solidFill>
                  <a:srgbClr val="0070C0"/>
                </a:solidFill>
                <a:latin typeface="Calibri" pitchFamily="34" charset="0"/>
              </a:rPr>
              <a:t>#</a:t>
            </a:r>
            <a:r>
              <a:rPr lang="en-US" sz="5400" dirty="0" err="1">
                <a:solidFill>
                  <a:srgbClr val="0070C0"/>
                </a:solidFill>
                <a:latin typeface="Calibri" pitchFamily="34" charset="0"/>
              </a:rPr>
              <a:t>Hashtags</a:t>
            </a:r>
            <a:endParaRPr lang="en-US" sz="5400" dirty="0">
              <a:solidFill>
                <a:srgbClr val="0070C0"/>
              </a:solidFill>
              <a:latin typeface="Calibri" pitchFamily="34" charset="0"/>
            </a:endParaRPr>
          </a:p>
        </p:txBody>
      </p:sp>
      <p:sp>
        <p:nvSpPr>
          <p:cNvPr id="13" name="TextBox 12"/>
          <p:cNvSpPr txBox="1"/>
          <p:nvPr/>
        </p:nvSpPr>
        <p:spPr>
          <a:xfrm>
            <a:off x="-342900" y="2362200"/>
            <a:ext cx="5867400" cy="830263"/>
          </a:xfrm>
          <a:prstGeom prst="rect">
            <a:avLst/>
          </a:prstGeom>
          <a:noFill/>
        </p:spPr>
        <p:txBody>
          <a:bodyPr>
            <a:spAutoFit/>
          </a:bodyPr>
          <a:lstStyle/>
          <a:p>
            <a:pPr fontAlgn="auto">
              <a:spcBef>
                <a:spcPts val="0"/>
              </a:spcBef>
              <a:spcAft>
                <a:spcPts val="0"/>
              </a:spcAft>
              <a:defRPr/>
            </a:pPr>
            <a:r>
              <a:rPr lang="en-US" sz="4800" i="1" dirty="0">
                <a:solidFill>
                  <a:schemeClr val="accent4">
                    <a:lumMod val="50000"/>
                  </a:schemeClr>
                </a:solidFill>
                <a:latin typeface="Aharoni" pitchFamily="2" charset="-79"/>
                <a:cs typeface="Aharoni" pitchFamily="2" charset="-79"/>
              </a:rPr>
              <a:t>Crowd Sourcing </a:t>
            </a:r>
          </a:p>
        </p:txBody>
      </p:sp>
      <p:pic>
        <p:nvPicPr>
          <p:cNvPr id="21508" name="Picture 4" descr="Google Alerts"/>
          <p:cNvPicPr>
            <a:picLocks noChangeAspect="1" noChangeArrowheads="1"/>
          </p:cNvPicPr>
          <p:nvPr/>
        </p:nvPicPr>
        <p:blipFill>
          <a:blip r:embed="rId8" cstate="print"/>
          <a:srcRect/>
          <a:stretch>
            <a:fillRect/>
          </a:stretch>
        </p:blipFill>
        <p:spPr bwMode="auto">
          <a:xfrm>
            <a:off x="838200" y="4267200"/>
            <a:ext cx="1609725" cy="381000"/>
          </a:xfrm>
          <a:prstGeom prst="rect">
            <a:avLst/>
          </a:prstGeom>
          <a:noFill/>
          <a:ln w="9525">
            <a:noFill/>
            <a:miter lim="800000"/>
            <a:headEnd/>
            <a:tailEnd/>
          </a:ln>
        </p:spPr>
      </p:pic>
      <p:pic>
        <p:nvPicPr>
          <p:cNvPr id="32770" name="Picture 2" descr="http://foursquare.com/img/headerLogo.png"/>
          <p:cNvPicPr>
            <a:picLocks noChangeAspect="1" noChangeArrowheads="1"/>
          </p:cNvPicPr>
          <p:nvPr/>
        </p:nvPicPr>
        <p:blipFill>
          <a:blip r:embed="rId9" cstate="print"/>
          <a:srcRect/>
          <a:stretch>
            <a:fillRect/>
          </a:stretch>
        </p:blipFill>
        <p:spPr bwMode="auto">
          <a:xfrm>
            <a:off x="4876800" y="3886200"/>
            <a:ext cx="2571750" cy="685800"/>
          </a:xfrm>
          <a:prstGeom prst="rect">
            <a:avLst/>
          </a:prstGeom>
          <a:noFill/>
          <a:ln w="9525">
            <a:noFill/>
            <a:miter lim="800000"/>
            <a:headEnd/>
            <a:tailEnd/>
          </a:ln>
        </p:spPr>
      </p:pic>
      <p:pic>
        <p:nvPicPr>
          <p:cNvPr id="18" name="Picture 2" descr="http://komplettie.files.wordpress.com/2010/01/layar-logo.png"/>
          <p:cNvPicPr>
            <a:picLocks noChangeAspect="1" noChangeArrowheads="1"/>
          </p:cNvPicPr>
          <p:nvPr/>
        </p:nvPicPr>
        <p:blipFill>
          <a:blip r:embed="rId10" cstate="print"/>
          <a:srcRect/>
          <a:stretch>
            <a:fillRect/>
          </a:stretch>
        </p:blipFill>
        <p:spPr bwMode="auto">
          <a:xfrm>
            <a:off x="-228600" y="-457200"/>
            <a:ext cx="2819400" cy="2819400"/>
          </a:xfrm>
          <a:prstGeom prst="rect">
            <a:avLst/>
          </a:prstGeom>
          <a:noFill/>
          <a:ln w="9525">
            <a:noFill/>
            <a:miter lim="800000"/>
            <a:headEnd/>
            <a:tailEnd/>
          </a:ln>
        </p:spPr>
      </p:pic>
      <p:sp>
        <p:nvSpPr>
          <p:cNvPr id="18444" name="AutoShape 2" descr="data:image/jpg;base64,/9j/4AAQSkZJRgABAQAAAQABAAD/2wBDAAkGBwgHBgkIBwgKCgkLDRYPDQwMDRsUFRAWIB0iIiAdHx8kKDQsJCYxJx8fLT0tMTU3Ojo6Iys/RD84QzQ5Ojf/2wBDAQoKCg0MDRoPDxo3JR8lNzc3Nzc3Nzc3Nzc3Nzc3Nzc3Nzc3Nzc3Nzc3Nzc3Nzc3Nzc3Nzc3Nzc3Nzc3Nzc3Nzf/wAARCACnAKcDASIAAhEBAxEB/8QAHAABAAIDAQEBAAAAAAAAAAAAAAIDBgcIAQUE/8QAQhAAAQMDAQIICQsCBwAAAAAAAAECEQMFEgQGBxchVHSTsbLSIiYxNUFVYXPTCBMUUVJxcpGUo9EzNCMlJ2JjkqH/xAAWAQEBAQAAAAAAAAAAAAAAAAAAAQL/xAAZEQEBAQEBAQAAAAAAAAAAAAAAEQECMRL/2gAMAwEAAhEDEQA/ANJSJISJAnIkhIkCciSEiQJyJISJAnIkhIkCciSEiQJyJISJAnIkhIkCciSEiQJyJISJAnIISAPIEEoEARgQSgQBGBBKBAEYEEoEARgQSgQBGBBKBAEYEEoEARgQSgQBGBBKBAEYEEoEARgEoAE4EFmIgorgQb82f3M7OXKxW7XV9XdG1dTpaVZ6MrU0aiuairEs8nGfv4DNl+W3fp6fwyDnSBB0XwGbL8tu/T0/hjgM2Y5Zd+mp/DA50gQdF8BmzHLLv01P4Y4DNl+WXbpqfwwOdIEHRfAZsvy279PT+GOAzZflt36en8MDnSBBnG9bZK37H3zS6G2VdTUpVdKlVy6hzXOyzcnoROKGofD2QtVC97T2y2at1RlDVahKb1pqiORFRfIqooHw4EHRfAZsxyy79NT+GOAzZfll36an8MDnSBB0XwGbMcsu/TU/hjgM2Y5Zd+mp/DA50gQdF8Bmy/Lbv09P4Y4DNl+W3fp6fwwOdIEHQN13K7NaO2avU09XdVfRoPqNR1anCqjVVJ/w/YaBRJRFAhALMQUWYjH6iyBAg3ZYt89lttkt+gq2y4ufptNTouc35uFVrURY8LycR+7h1sXqq5/t940LAgsG+uHWxeqrn+33jJdh94Nv2z1eq0+g0er07tNTa9y18YVFWOKFU5gxNt/J2SLzeebU+0pIN46qqlDT1azkVUpsV6onpREk1Y3frYoT/Krpxp/x942ddPNmr9w/sqcbMb4Dfwp1DBvzh1sXqq5/t94cOti9VXP9vvGhYPMSwZdvQ2s0m2V702v0Onr0GUtMlFW18ZVcnOniVeLwj8W7ZI2+sHPG9SmPwZHu4Tx9sPPG9Skg6tXyGBbQb17BYLzqrVrNPr319M5GvWlSarVVUReJVcn1me+g5b3rp/qHevfN7DRg2vw37MckunQt7x5w37MckunQt7xz7AxEHQfDfsxyS6dC3vDhv2Y5JdOhb3jnzE8xEG+brvn2b1ds1empaW5o+tQfTarqLYlWqiT4RoJrYaifUhbiIEFeILIAgtxGJZiMTQrxGJZAxArxNs/J5SLzeObU+0pqrE2v8nxIvF45tT7Sk0bnunm3V+5f2VOO2N8Bv4UOxbn5t1fuX9lTj9jfAb+FCYIYjEsxGJoV4mRbuW+Pli543qU+DiZFu7Tx6sXPG9SgdS+g5f3qNneDevfN7DTqD0Gi9vN3m0142vudwt9vZV01eojqb11FNspi1PIrpTjRTODVGIxM44KtsfVbP1VLvDgq2x9Vs/VUu8WjB8RiZxwVbY+q2fqqXeHBVtj6rZ+qpd4UYPiMT6F3tWrs9xrW+4UkpamiqJUYjkdEoipxpxeRT8eJRXiCzEAW4jEtxGIFWIxLcRiBVibV+T+kXi783p9pTVytNqbgki73bm9PtKTRuK5ebtV7l/ZU5EY3wG/cnUdd3Lzdqvcv6lOSGN8Bv3J1DkQxGJbiMSirEyHd4kbc2PnjepT4eJkG75PHeyc7b1KB06vkKHazTU3KypqKTXJ5UdURFT/0vXyHNO89iLt7eFVqf1W+j/Y0xg6O+n6PlVDpW/yPp+j5VQ6Vv8nJHzbfsp+Q+bb9lPyNQdb/AE/R8qodK3+Quv0cf3dDpW/yckfNt+yn5Hvzbfsp+Q+Rk29JzKm3l2fTc1zVeyFaqKn9NpiuJbj7BiWCrEFuIAtxGJZiMSivEYlmIxArxNobhUi7Xbm9PtKazxNn7iEi7Xbm9PtKTfBt25eb9V7l/UpyaxvgN+5Oo6zuPm/Ve5f1KcpMb4DfuTqJyK8RiW4jE0KsT7+79vjtZOdt6lPiYn39gU8dLLztvUoHSvoObt5rZ27u/vW9hp0j6DnLeU2dubv71vYaY5GJ4nuJbieK02K8RiWYnuIFWIxLMRiBXiC3EAWYjEsxGJUV4jEsxGIFeJs3cYkXW683p9pTW2Jl27rafR7LazWVtbRr1W16TWNSiiKqKiqvHKoTfFb2uH9hqfdP6lOVmJ4DfuTqN06rexZq2mrUm6HXor2K1Jaz0p+I001sNRPqSCc4IQILMRiaRXB97YNPHOzc7b1KfFxPpbN66lar/b7hXa91LT1kqOazyqiIvk/MK6Z9BzrvITx4u3vW9hpsjhcsnIbh/wBWd41ZtZcqN62i1tx0zHspah6Oa2oiZJDUTjj7jHOaPiwILMRibRXiILMRiBXiMSzEYgVwCzEAWQILMRiUVwILMRiBXAgsgQBXiILMRAFcCCyBAFcCCyBiBXAgsxEAVwILIGIFcCCyBAFcCCyBAFcAsgAWR7BHsJwIKIR7BBOBAFeIxLIEAQg8xLIEAV4jEsgQBXiex7CcCAIR7BBOBAFeJ7BOBAFeIxLIEAV4jEsgQBXiCyAB6AAAAAAAAAAAAAAAAAAAAAAAAAAAAA//2Q=="/>
          <p:cNvSpPr>
            <a:spLocks noChangeAspect="1" noChangeArrowheads="1"/>
          </p:cNvSpPr>
          <p:nvPr/>
        </p:nvSpPr>
        <p:spPr bwMode="auto">
          <a:xfrm>
            <a:off x="155575" y="-1028700"/>
            <a:ext cx="2143125" cy="2143125"/>
          </a:xfrm>
          <a:prstGeom prst="rect">
            <a:avLst/>
          </a:prstGeom>
          <a:noFill/>
          <a:ln w="9525">
            <a:noFill/>
            <a:miter lim="800000"/>
            <a:headEnd/>
            <a:tailEnd/>
          </a:ln>
        </p:spPr>
        <p:txBody>
          <a:bodyPr/>
          <a:lstStyle/>
          <a:p>
            <a:endParaRPr lang="en-US">
              <a:latin typeface="Calibri" pitchFamily="34" charset="0"/>
            </a:endParaRPr>
          </a:p>
        </p:txBody>
      </p:sp>
      <p:pic>
        <p:nvPicPr>
          <p:cNvPr id="53252" name="Picture 4" descr="http://upload.wikimedia.org/wikipedia/en/d/d1/Twitterfall_Logo.png"/>
          <p:cNvPicPr>
            <a:picLocks noChangeAspect="1" noChangeArrowheads="1"/>
          </p:cNvPicPr>
          <p:nvPr/>
        </p:nvPicPr>
        <p:blipFill>
          <a:blip r:embed="rId11" cstate="print"/>
          <a:srcRect/>
          <a:stretch>
            <a:fillRect/>
          </a:stretch>
        </p:blipFill>
        <p:spPr bwMode="auto">
          <a:xfrm>
            <a:off x="6896100" y="4610100"/>
            <a:ext cx="2247900" cy="2247900"/>
          </a:xfrm>
          <a:prstGeom prst="rect">
            <a:avLst/>
          </a:prstGeom>
          <a:noFill/>
          <a:ln w="9525">
            <a:noFill/>
            <a:miter lim="800000"/>
            <a:headEnd/>
            <a:tailEnd/>
          </a:ln>
        </p:spPr>
      </p:pic>
      <p:pic>
        <p:nvPicPr>
          <p:cNvPr id="53254" name="Picture 6" descr="http://www.bloggingtips.com/wp-content/uploads/2009/02/hootsuite-logo.png"/>
          <p:cNvPicPr>
            <a:picLocks noChangeAspect="1" noChangeArrowheads="1"/>
          </p:cNvPicPr>
          <p:nvPr/>
        </p:nvPicPr>
        <p:blipFill>
          <a:blip r:embed="rId12" cstate="print"/>
          <a:srcRect/>
          <a:stretch>
            <a:fillRect/>
          </a:stretch>
        </p:blipFill>
        <p:spPr bwMode="auto">
          <a:xfrm>
            <a:off x="838200" y="3352800"/>
            <a:ext cx="2628900" cy="685800"/>
          </a:xfrm>
          <a:prstGeom prst="rect">
            <a:avLst/>
          </a:prstGeom>
          <a:noFill/>
          <a:ln w="9525">
            <a:noFill/>
            <a:miter lim="800000"/>
            <a:headEnd/>
            <a:tailEnd/>
          </a:ln>
        </p:spPr>
      </p:pic>
      <p:pic>
        <p:nvPicPr>
          <p:cNvPr id="53256" name="Picture 8" descr="iphone ipod touch facebook app 3"/>
          <p:cNvPicPr>
            <a:picLocks noChangeAspect="1" noChangeArrowheads="1"/>
          </p:cNvPicPr>
          <p:nvPr/>
        </p:nvPicPr>
        <p:blipFill>
          <a:blip r:embed="rId13" cstate="print"/>
          <a:srcRect/>
          <a:stretch>
            <a:fillRect/>
          </a:stretch>
        </p:blipFill>
        <p:spPr bwMode="auto">
          <a:xfrm>
            <a:off x="7543800" y="2546965"/>
            <a:ext cx="1600200" cy="2084388"/>
          </a:xfrm>
          <a:prstGeom prst="rect">
            <a:avLst/>
          </a:prstGeom>
          <a:noFill/>
          <a:ln w="9525">
            <a:noFill/>
            <a:miter lim="800000"/>
            <a:headEnd/>
            <a:tailEnd/>
          </a:ln>
        </p:spPr>
      </p:pic>
      <p:pic>
        <p:nvPicPr>
          <p:cNvPr id="23" name="Picture 22" descr="Calvin Klein QRC.jpg"/>
          <p:cNvPicPr>
            <a:picLocks noChangeAspect="1"/>
          </p:cNvPicPr>
          <p:nvPr/>
        </p:nvPicPr>
        <p:blipFill>
          <a:blip r:embed="rId14" cstate="print"/>
          <a:srcRect/>
          <a:stretch>
            <a:fillRect/>
          </a:stretch>
        </p:blipFill>
        <p:spPr bwMode="auto">
          <a:xfrm>
            <a:off x="6581775" y="0"/>
            <a:ext cx="2562225" cy="2547938"/>
          </a:xfrm>
          <a:prstGeom prst="rect">
            <a:avLst/>
          </a:prstGeom>
          <a:noFill/>
          <a:ln w="9525">
            <a:noFill/>
            <a:miter lim="800000"/>
            <a:headEnd/>
            <a:tailEnd/>
          </a:ln>
        </p:spPr>
      </p:pic>
      <p:pic>
        <p:nvPicPr>
          <p:cNvPr id="53260" name="Picture 12" descr="Google Realtime Search"/>
          <p:cNvPicPr>
            <a:picLocks noChangeAspect="1" noChangeArrowheads="1"/>
          </p:cNvPicPr>
          <p:nvPr/>
        </p:nvPicPr>
        <p:blipFill>
          <a:blip r:embed="rId15" cstate="print"/>
          <a:srcRect/>
          <a:stretch>
            <a:fillRect/>
          </a:stretch>
        </p:blipFill>
        <p:spPr bwMode="auto">
          <a:xfrm>
            <a:off x="114300" y="4819650"/>
            <a:ext cx="2628900" cy="1047750"/>
          </a:xfrm>
          <a:prstGeom prst="rect">
            <a:avLst/>
          </a:prstGeom>
          <a:noFill/>
          <a:ln w="9525">
            <a:noFill/>
            <a:miter lim="800000"/>
            <a:headEnd/>
            <a:tailEnd/>
          </a:ln>
        </p:spPr>
      </p:pic>
      <p:pic>
        <p:nvPicPr>
          <p:cNvPr id="53262" name="Picture 14" descr="swiftriver logo"/>
          <p:cNvPicPr>
            <a:picLocks noChangeAspect="1" noChangeArrowheads="1"/>
          </p:cNvPicPr>
          <p:nvPr/>
        </p:nvPicPr>
        <p:blipFill>
          <a:blip r:embed="rId16" cstate="print"/>
          <a:srcRect/>
          <a:stretch>
            <a:fillRect/>
          </a:stretch>
        </p:blipFill>
        <p:spPr bwMode="auto">
          <a:xfrm>
            <a:off x="4471987" y="238125"/>
            <a:ext cx="2105025" cy="714375"/>
          </a:xfrm>
          <a:prstGeom prst="rect">
            <a:avLst/>
          </a:prstGeom>
          <a:noFill/>
          <a:ln w="9525">
            <a:noFill/>
            <a:miter lim="800000"/>
            <a:headEnd/>
            <a:tailEnd/>
          </a:ln>
        </p:spPr>
      </p:pic>
      <p:pic>
        <p:nvPicPr>
          <p:cNvPr id="53264" name="Picture 16" descr="http://t0.gstatic.com/images?q=tbn:ANd9GcRRNHemXIUpyI4srbFLL5AJSvbwoEQk1ibt_EiLyb4_tGhD1rQ&amp;t=1&amp;usg=__d2fw_W__bsnQwygQg6J3O_GBmnw="/>
          <p:cNvPicPr>
            <a:picLocks noChangeAspect="1" noChangeArrowheads="1"/>
          </p:cNvPicPr>
          <p:nvPr/>
        </p:nvPicPr>
        <p:blipFill>
          <a:blip r:embed="rId17" cstate="print"/>
          <a:srcRect/>
          <a:stretch>
            <a:fillRect/>
          </a:stretch>
        </p:blipFill>
        <p:spPr bwMode="auto">
          <a:xfrm>
            <a:off x="3028950" y="5715000"/>
            <a:ext cx="3238500" cy="1143000"/>
          </a:xfrm>
          <a:prstGeom prst="rect">
            <a:avLst/>
          </a:prstGeom>
          <a:noFill/>
          <a:ln w="9525">
            <a:noFill/>
            <a:miter lim="800000"/>
            <a:headEnd/>
            <a:tailEnd/>
          </a:ln>
        </p:spPr>
      </p:pic>
      <p:pic>
        <p:nvPicPr>
          <p:cNvPr id="53266" name="Picture 18" descr="http://t1.gstatic.com/images?q=tbn:ANd9GcQQNflVFMoOu55h5O_Kl4fYt2j2NO__FJuhDjvixmoNJ95VSsk&amp;t=1&amp;usg=__038B2YtBDg9xGwV6SDchLl9jz1E="/>
          <p:cNvPicPr>
            <a:picLocks noChangeAspect="1" noChangeArrowheads="1"/>
          </p:cNvPicPr>
          <p:nvPr/>
        </p:nvPicPr>
        <p:blipFill>
          <a:blip r:embed="rId18" cstate="print"/>
          <a:srcRect/>
          <a:stretch>
            <a:fillRect/>
          </a:stretch>
        </p:blipFill>
        <p:spPr bwMode="auto">
          <a:xfrm>
            <a:off x="5057775" y="1271588"/>
            <a:ext cx="1524000" cy="15240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8750" y="0"/>
            <a:ext cx="7056438" cy="1938992"/>
          </a:xfrm>
          <a:prstGeom prst="rect">
            <a:avLst/>
          </a:prstGeom>
          <a:noFill/>
        </p:spPr>
        <p:txBody>
          <a:bodyPr wrap="square">
            <a:spAutoFit/>
          </a:bodyPr>
          <a:lstStyle/>
          <a:p>
            <a:pPr algn="l" fontAlgn="auto">
              <a:spcBef>
                <a:spcPts val="0"/>
              </a:spcBef>
              <a:spcAft>
                <a:spcPts val="0"/>
              </a:spcAft>
              <a:defRPr/>
            </a:pPr>
            <a:r>
              <a:rPr lang="en-US" sz="12000" dirty="0">
                <a:solidFill>
                  <a:schemeClr val="accent5">
                    <a:lumMod val="40000"/>
                    <a:lumOff val="60000"/>
                  </a:schemeClr>
                </a:solidFill>
                <a:latin typeface="Albertus" pitchFamily="34" charset="0"/>
              </a:rPr>
              <a:t>Social</a:t>
            </a:r>
          </a:p>
        </p:txBody>
      </p:sp>
      <p:pic>
        <p:nvPicPr>
          <p:cNvPr id="1028" name="Picture 18" descr="Cloud-round.png"/>
          <p:cNvPicPr>
            <a:picLocks noChangeAspect="1"/>
          </p:cNvPicPr>
          <p:nvPr/>
        </p:nvPicPr>
        <p:blipFill>
          <a:blip r:embed="rId13" cstate="print"/>
          <a:srcRect/>
          <a:stretch>
            <a:fillRect/>
          </a:stretch>
        </p:blipFill>
        <p:spPr bwMode="auto">
          <a:xfrm>
            <a:off x="3286125" y="0"/>
            <a:ext cx="6215063" cy="6448425"/>
          </a:xfrm>
          <a:prstGeom prst="rect">
            <a:avLst/>
          </a:prstGeom>
          <a:noFill/>
          <a:ln w="9525">
            <a:noFill/>
            <a:miter lim="800000"/>
            <a:headEnd/>
            <a:tailEnd/>
          </a:ln>
        </p:spPr>
      </p:pic>
      <p:graphicFrame>
        <p:nvGraphicFramePr>
          <p:cNvPr id="1026"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67" name="think-cell Slide" r:id="rId14" imgW="0" imgH="0" progId="">
                  <p:embed/>
                </p:oleObj>
              </mc:Choice>
              <mc:Fallback>
                <p:oleObj name="think-cell Slide" r:id="rId14"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9" name="Title 9"/>
          <p:cNvSpPr>
            <a:spLocks noGrp="1"/>
          </p:cNvSpPr>
          <p:nvPr>
            <p:ph type="title"/>
            <p:custDataLst>
              <p:tags r:id="rId4"/>
            </p:custDataLst>
          </p:nvPr>
        </p:nvSpPr>
        <p:spPr>
          <a:xfrm>
            <a:off x="457200" y="2971800"/>
            <a:ext cx="3810000" cy="3509963"/>
          </a:xfrm>
        </p:spPr>
        <p:txBody>
          <a:bodyPr rtlCol="0">
            <a:normAutofit/>
          </a:bodyPr>
          <a:lstStyle/>
          <a:p>
            <a:pPr fontAlgn="auto">
              <a:spcAft>
                <a:spcPts val="0"/>
              </a:spcAft>
              <a:defRPr/>
            </a:pPr>
            <a:r>
              <a:rPr lang="en-US" sz="4000" dirty="0" smtClean="0">
                <a:solidFill>
                  <a:schemeClr val="accent5">
                    <a:lumMod val="50000"/>
                  </a:schemeClr>
                </a:solidFill>
              </a:rPr>
              <a:t>the communication medium of choice</a:t>
            </a:r>
          </a:p>
        </p:txBody>
      </p:sp>
      <p:sp>
        <p:nvSpPr>
          <p:cNvPr id="11" name="Footer Placeholder 10"/>
          <p:cNvSpPr>
            <a:spLocks noGrp="1"/>
          </p:cNvSpPr>
          <p:nvPr>
            <p:ph type="ftr" sz="quarter" idx="20"/>
            <p:custDataLst>
              <p:tags r:id="rId5"/>
            </p:custDataLst>
          </p:nvPr>
        </p:nvSpPr>
        <p:spPr/>
        <p:txBody>
          <a:bodyPr/>
          <a:lstStyle/>
          <a:p>
            <a:pPr>
              <a:defRPr/>
            </a:pPr>
            <a:r>
              <a:rPr lang="en-CA" dirty="0" smtClean="0"/>
              <a:t>Info-Tech Research Group</a:t>
            </a:r>
            <a:endParaRPr lang="en-CA" dirty="0"/>
          </a:p>
        </p:txBody>
      </p:sp>
      <p:sp>
        <p:nvSpPr>
          <p:cNvPr id="6" name="TextBox 5"/>
          <p:cNvSpPr txBox="1"/>
          <p:nvPr>
            <p:custDataLst>
              <p:tags r:id="rId6"/>
            </p:custDataLst>
          </p:nvPr>
        </p:nvSpPr>
        <p:spPr>
          <a:xfrm>
            <a:off x="4214813" y="1938992"/>
            <a:ext cx="2357437" cy="923925"/>
          </a:xfrm>
          <a:prstGeom prst="rect">
            <a:avLst/>
          </a:prstGeom>
          <a:noFill/>
        </p:spPr>
        <p:txBody>
          <a:bodyPr>
            <a:spAutoFit/>
          </a:bodyPr>
          <a:lstStyle/>
          <a:p>
            <a:pPr algn="ctr" fontAlgn="auto">
              <a:spcBef>
                <a:spcPts val="0"/>
              </a:spcBef>
              <a:spcAft>
                <a:spcPts val="0"/>
              </a:spcAft>
              <a:defRPr/>
            </a:pPr>
            <a:r>
              <a:rPr lang="en-US" sz="1500" dirty="0">
                <a:latin typeface="+mj-lt"/>
              </a:rPr>
              <a:t>Social networking is now</a:t>
            </a:r>
          </a:p>
          <a:p>
            <a:pPr algn="ctr" fontAlgn="auto">
              <a:spcBef>
                <a:spcPts val="0"/>
              </a:spcBef>
              <a:spcAft>
                <a:spcPts val="0"/>
              </a:spcAft>
              <a:defRPr/>
            </a:pPr>
            <a:r>
              <a:rPr lang="en-US" sz="2400" b="1" dirty="0">
                <a:solidFill>
                  <a:srgbClr val="FF0000"/>
                </a:solidFill>
                <a:latin typeface="+mn-lt"/>
              </a:rPr>
              <a:t>more popular</a:t>
            </a:r>
          </a:p>
          <a:p>
            <a:pPr algn="ctr" fontAlgn="auto">
              <a:spcBef>
                <a:spcPts val="0"/>
              </a:spcBef>
              <a:spcAft>
                <a:spcPts val="0"/>
              </a:spcAft>
              <a:defRPr/>
            </a:pPr>
            <a:r>
              <a:rPr lang="en-US" sz="1500" dirty="0">
                <a:latin typeface="+mj-lt"/>
              </a:rPr>
              <a:t>than e-mail*</a:t>
            </a:r>
          </a:p>
        </p:txBody>
      </p:sp>
      <p:sp>
        <p:nvSpPr>
          <p:cNvPr id="7" name="TextBox 6"/>
          <p:cNvSpPr txBox="1"/>
          <p:nvPr>
            <p:custDataLst>
              <p:tags r:id="rId7"/>
            </p:custDataLst>
          </p:nvPr>
        </p:nvSpPr>
        <p:spPr>
          <a:xfrm>
            <a:off x="6572250" y="2665413"/>
            <a:ext cx="2176463" cy="1154112"/>
          </a:xfrm>
          <a:prstGeom prst="rect">
            <a:avLst/>
          </a:prstGeom>
          <a:noFill/>
        </p:spPr>
        <p:txBody>
          <a:bodyPr>
            <a:spAutoFit/>
          </a:bodyPr>
          <a:lstStyle/>
          <a:p>
            <a:pPr algn="ctr" fontAlgn="auto">
              <a:spcBef>
                <a:spcPts val="0"/>
              </a:spcBef>
              <a:spcAft>
                <a:spcPts val="0"/>
              </a:spcAft>
              <a:defRPr/>
            </a:pPr>
            <a:r>
              <a:rPr lang="en-US" sz="1500" dirty="0">
                <a:latin typeface="+mj-lt"/>
              </a:rPr>
              <a:t>Global time spent on social media is up </a:t>
            </a:r>
          </a:p>
          <a:p>
            <a:pPr algn="ctr" fontAlgn="auto">
              <a:spcBef>
                <a:spcPts val="0"/>
              </a:spcBef>
              <a:spcAft>
                <a:spcPts val="0"/>
              </a:spcAft>
              <a:defRPr/>
            </a:pPr>
            <a:r>
              <a:rPr lang="en-US" sz="2400" b="1" dirty="0">
                <a:solidFill>
                  <a:srgbClr val="FF0000"/>
                </a:solidFill>
                <a:latin typeface="+mn-lt"/>
              </a:rPr>
              <a:t>82%</a:t>
            </a:r>
          </a:p>
          <a:p>
            <a:pPr algn="ctr" fontAlgn="auto">
              <a:spcBef>
                <a:spcPts val="0"/>
              </a:spcBef>
              <a:spcAft>
                <a:spcPts val="0"/>
              </a:spcAft>
              <a:defRPr/>
            </a:pPr>
            <a:r>
              <a:rPr lang="en-US" sz="1500" dirty="0">
                <a:latin typeface="+mj-lt"/>
              </a:rPr>
              <a:t>over last year*</a:t>
            </a:r>
          </a:p>
        </p:txBody>
      </p:sp>
      <p:sp>
        <p:nvSpPr>
          <p:cNvPr id="8" name="TextBox 7"/>
          <p:cNvSpPr txBox="1"/>
          <p:nvPr>
            <p:custDataLst>
              <p:tags r:id="rId8"/>
            </p:custDataLst>
          </p:nvPr>
        </p:nvSpPr>
        <p:spPr>
          <a:xfrm>
            <a:off x="6748463" y="3947013"/>
            <a:ext cx="2176462" cy="923925"/>
          </a:xfrm>
          <a:prstGeom prst="rect">
            <a:avLst/>
          </a:prstGeom>
          <a:noFill/>
        </p:spPr>
        <p:txBody>
          <a:bodyPr>
            <a:spAutoFit/>
          </a:bodyPr>
          <a:lstStyle/>
          <a:p>
            <a:pPr algn="ctr" fontAlgn="auto">
              <a:spcBef>
                <a:spcPts val="0"/>
              </a:spcBef>
              <a:spcAft>
                <a:spcPts val="0"/>
              </a:spcAft>
              <a:defRPr/>
            </a:pPr>
            <a:r>
              <a:rPr lang="en-US" sz="1500" dirty="0">
                <a:latin typeface="+mj-lt"/>
              </a:rPr>
              <a:t>Last year, </a:t>
            </a:r>
          </a:p>
          <a:p>
            <a:pPr algn="ctr" fontAlgn="auto">
              <a:spcBef>
                <a:spcPts val="0"/>
              </a:spcBef>
              <a:spcAft>
                <a:spcPts val="0"/>
              </a:spcAft>
              <a:defRPr/>
            </a:pPr>
            <a:r>
              <a:rPr lang="en-US" sz="1500" dirty="0">
                <a:latin typeface="+mj-lt"/>
              </a:rPr>
              <a:t>Tweets grew</a:t>
            </a:r>
          </a:p>
          <a:p>
            <a:pPr algn="ctr" fontAlgn="auto">
              <a:spcBef>
                <a:spcPts val="0"/>
              </a:spcBef>
              <a:spcAft>
                <a:spcPts val="0"/>
              </a:spcAft>
              <a:defRPr/>
            </a:pPr>
            <a:r>
              <a:rPr lang="en-US" sz="2400" b="1" dirty="0">
                <a:solidFill>
                  <a:srgbClr val="FF0000"/>
                </a:solidFill>
                <a:latin typeface="+mn-lt"/>
              </a:rPr>
              <a:t>1400%</a:t>
            </a:r>
            <a:endParaRPr lang="en-US" sz="2400" b="1" dirty="0">
              <a:solidFill>
                <a:srgbClr val="FF0000"/>
              </a:solidFill>
              <a:latin typeface="+mj-lt"/>
            </a:endParaRPr>
          </a:p>
        </p:txBody>
      </p:sp>
      <p:sp>
        <p:nvSpPr>
          <p:cNvPr id="9" name="TextBox 8"/>
          <p:cNvSpPr txBox="1"/>
          <p:nvPr/>
        </p:nvSpPr>
        <p:spPr>
          <a:xfrm>
            <a:off x="5000625" y="4737100"/>
            <a:ext cx="2176463" cy="1154113"/>
          </a:xfrm>
          <a:prstGeom prst="rect">
            <a:avLst/>
          </a:prstGeom>
          <a:noFill/>
        </p:spPr>
        <p:txBody>
          <a:bodyPr>
            <a:spAutoFit/>
          </a:bodyPr>
          <a:lstStyle/>
          <a:p>
            <a:pPr algn="ctr" fontAlgn="auto">
              <a:spcBef>
                <a:spcPts val="0"/>
              </a:spcBef>
              <a:spcAft>
                <a:spcPts val="0"/>
              </a:spcAft>
              <a:defRPr/>
            </a:pPr>
            <a:r>
              <a:rPr lang="en-US" sz="1500" dirty="0">
                <a:latin typeface="+mj-lt"/>
              </a:rPr>
              <a:t>Facebook’s greatest growth has come from people aged</a:t>
            </a:r>
          </a:p>
          <a:p>
            <a:pPr algn="ctr" fontAlgn="auto">
              <a:spcBef>
                <a:spcPts val="0"/>
              </a:spcBef>
              <a:spcAft>
                <a:spcPts val="0"/>
              </a:spcAft>
              <a:defRPr/>
            </a:pPr>
            <a:r>
              <a:rPr lang="en-US" sz="2400" b="1" dirty="0">
                <a:solidFill>
                  <a:srgbClr val="FF0000"/>
                </a:solidFill>
                <a:latin typeface="+mn-lt"/>
              </a:rPr>
              <a:t>35-49*</a:t>
            </a:r>
            <a:endParaRPr lang="en-US" sz="2400" b="1" dirty="0">
              <a:solidFill>
                <a:srgbClr val="FF0000"/>
              </a:solidFill>
              <a:latin typeface="+mj-lt"/>
            </a:endParaRPr>
          </a:p>
        </p:txBody>
      </p:sp>
      <p:sp>
        <p:nvSpPr>
          <p:cNvPr id="13" name="TextBox 12"/>
          <p:cNvSpPr txBox="1"/>
          <p:nvPr>
            <p:custDataLst>
              <p:tags r:id="rId9"/>
            </p:custDataLst>
          </p:nvPr>
        </p:nvSpPr>
        <p:spPr>
          <a:xfrm>
            <a:off x="7215188" y="6135688"/>
            <a:ext cx="1709737" cy="246062"/>
          </a:xfrm>
          <a:prstGeom prst="rect">
            <a:avLst/>
          </a:prstGeom>
          <a:noFill/>
        </p:spPr>
        <p:txBody>
          <a:bodyPr>
            <a:spAutoFit/>
          </a:bodyPr>
          <a:lstStyle/>
          <a:p>
            <a:pPr fontAlgn="auto">
              <a:spcBef>
                <a:spcPts val="0"/>
              </a:spcBef>
              <a:spcAft>
                <a:spcPts val="0"/>
              </a:spcAft>
              <a:defRPr/>
            </a:pPr>
            <a:r>
              <a:rPr lang="en-US" sz="1000" dirty="0">
                <a:latin typeface="+mj-lt"/>
              </a:rPr>
              <a:t>*Source: Nielson Online</a:t>
            </a:r>
          </a:p>
        </p:txBody>
      </p:sp>
      <p:sp>
        <p:nvSpPr>
          <p:cNvPr id="16" name="TextBox 15"/>
          <p:cNvSpPr txBox="1"/>
          <p:nvPr/>
        </p:nvSpPr>
        <p:spPr>
          <a:xfrm>
            <a:off x="4572000" y="3365500"/>
            <a:ext cx="2176463" cy="1954213"/>
          </a:xfrm>
          <a:prstGeom prst="rect">
            <a:avLst/>
          </a:prstGeom>
          <a:noFill/>
        </p:spPr>
        <p:txBody>
          <a:bodyPr>
            <a:spAutoFit/>
          </a:bodyPr>
          <a:lstStyle/>
          <a:p>
            <a:pPr algn="ctr" fontAlgn="auto">
              <a:spcBef>
                <a:spcPts val="0"/>
              </a:spcBef>
              <a:spcAft>
                <a:spcPts val="0"/>
              </a:spcAft>
              <a:defRPr/>
            </a:pPr>
            <a:r>
              <a:rPr lang="en-US" sz="1500" dirty="0">
                <a:latin typeface="+mj-lt"/>
              </a:rPr>
              <a:t>Every minute,</a:t>
            </a:r>
          </a:p>
          <a:p>
            <a:pPr algn="ctr" fontAlgn="auto">
              <a:spcBef>
                <a:spcPts val="0"/>
              </a:spcBef>
              <a:spcAft>
                <a:spcPts val="0"/>
              </a:spcAft>
              <a:defRPr/>
            </a:pPr>
            <a:r>
              <a:rPr lang="en-US" sz="2400" b="1" dirty="0">
                <a:solidFill>
                  <a:srgbClr val="FF0000"/>
                </a:solidFill>
                <a:latin typeface="+mn-lt"/>
              </a:rPr>
              <a:t>24 hours</a:t>
            </a:r>
          </a:p>
          <a:p>
            <a:pPr algn="ctr" fontAlgn="auto">
              <a:spcBef>
                <a:spcPts val="0"/>
              </a:spcBef>
              <a:spcAft>
                <a:spcPts val="0"/>
              </a:spcAft>
              <a:defRPr/>
            </a:pPr>
            <a:r>
              <a:rPr lang="en-US" sz="1500" dirty="0">
                <a:solidFill>
                  <a:srgbClr val="254061"/>
                </a:solidFill>
                <a:latin typeface="Trebuchet MS"/>
              </a:rPr>
              <a:t>of video is uploaded to YouTube</a:t>
            </a:r>
          </a:p>
          <a:p>
            <a:pPr algn="ctr" fontAlgn="auto">
              <a:spcBef>
                <a:spcPts val="0"/>
              </a:spcBef>
              <a:spcAft>
                <a:spcPts val="0"/>
              </a:spcAft>
              <a:defRPr/>
            </a:pPr>
            <a:endParaRPr lang="en-US" sz="2600" dirty="0">
              <a:solidFill>
                <a:schemeClr val="accent3">
                  <a:lumMod val="75000"/>
                </a:schemeClr>
              </a:solidFill>
              <a:latin typeface="+mn-lt"/>
            </a:endParaRPr>
          </a:p>
          <a:p>
            <a:pPr algn="ctr" fontAlgn="auto">
              <a:spcBef>
                <a:spcPts val="0"/>
              </a:spcBef>
              <a:spcAft>
                <a:spcPts val="0"/>
              </a:spcAft>
              <a:defRPr/>
            </a:pPr>
            <a:endParaRPr lang="en-US" sz="2600" dirty="0">
              <a:latin typeface="+mj-lt"/>
            </a:endParaRPr>
          </a:p>
        </p:txBody>
      </p:sp>
      <p:sp>
        <p:nvSpPr>
          <p:cNvPr id="17" name="TextBox 16"/>
          <p:cNvSpPr txBox="1"/>
          <p:nvPr>
            <p:custDataLst>
              <p:tags r:id="rId10"/>
            </p:custDataLst>
          </p:nvPr>
        </p:nvSpPr>
        <p:spPr>
          <a:xfrm>
            <a:off x="6000750" y="1173163"/>
            <a:ext cx="2176463" cy="1492250"/>
          </a:xfrm>
          <a:prstGeom prst="rect">
            <a:avLst/>
          </a:prstGeom>
          <a:noFill/>
        </p:spPr>
        <p:txBody>
          <a:bodyPr>
            <a:spAutoFit/>
          </a:bodyPr>
          <a:lstStyle/>
          <a:p>
            <a:pPr algn="ctr" fontAlgn="auto">
              <a:spcBef>
                <a:spcPts val="0"/>
              </a:spcBef>
              <a:spcAft>
                <a:spcPts val="0"/>
              </a:spcAft>
              <a:defRPr/>
            </a:pPr>
            <a:r>
              <a:rPr lang="en-US" sz="1500" dirty="0">
                <a:latin typeface="+mj-lt"/>
              </a:rPr>
              <a:t>LinkedIn has users on</a:t>
            </a:r>
          </a:p>
          <a:p>
            <a:pPr algn="ctr" fontAlgn="auto">
              <a:spcBef>
                <a:spcPts val="0"/>
              </a:spcBef>
              <a:spcAft>
                <a:spcPts val="0"/>
              </a:spcAft>
              <a:defRPr/>
            </a:pPr>
            <a:r>
              <a:rPr lang="en-US" sz="2400" b="1" dirty="0">
                <a:solidFill>
                  <a:srgbClr val="FF0000"/>
                </a:solidFill>
                <a:latin typeface="+mn-lt"/>
              </a:rPr>
              <a:t>every continent</a:t>
            </a:r>
          </a:p>
          <a:p>
            <a:pPr algn="ctr" fontAlgn="auto">
              <a:spcBef>
                <a:spcPts val="0"/>
              </a:spcBef>
              <a:spcAft>
                <a:spcPts val="0"/>
              </a:spcAft>
              <a:defRPr/>
            </a:pPr>
            <a:endParaRPr lang="en-US" sz="2600" dirty="0">
              <a:solidFill>
                <a:schemeClr val="accent3">
                  <a:lumMod val="75000"/>
                </a:schemeClr>
              </a:solidFill>
              <a:latin typeface="+mn-lt"/>
            </a:endParaRPr>
          </a:p>
          <a:p>
            <a:pPr algn="ctr" fontAlgn="auto">
              <a:spcBef>
                <a:spcPts val="0"/>
              </a:spcBef>
              <a:spcAft>
                <a:spcPts val="0"/>
              </a:spcAft>
              <a:defRPr/>
            </a:pPr>
            <a:endParaRPr lang="en-US" sz="2600" dirty="0">
              <a:latin typeface="+mj-lt"/>
            </a:endParaRPr>
          </a:p>
        </p:txBody>
      </p:sp>
      <p:sp>
        <p:nvSpPr>
          <p:cNvPr id="15" name="TextBox 4"/>
          <p:cNvSpPr txBox="1">
            <a:spLocks noChangeArrowheads="1"/>
          </p:cNvSpPr>
          <p:nvPr/>
        </p:nvSpPr>
        <p:spPr bwMode="auto">
          <a:xfrm>
            <a:off x="0" y="1414463"/>
            <a:ext cx="4319588" cy="156966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9600" dirty="0">
                <a:solidFill>
                  <a:schemeClr val="accent5">
                    <a:lumMod val="50000"/>
                  </a:schemeClr>
                </a:solidFill>
                <a:latin typeface="Albertus" pitchFamily="34" charset="0"/>
              </a:rPr>
              <a:t>Media</a:t>
            </a:r>
          </a:p>
        </p:txBody>
      </p:sp>
    </p:spTree>
    <p:custDataLst>
      <p:tags r:id="rId2"/>
    </p:custData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087907" y="-41275"/>
            <a:ext cx="6046694" cy="2400300"/>
          </a:xfrm>
          <a:prstGeom prst="rect">
            <a:avLst/>
          </a:prstGeom>
          <a:noFill/>
        </p:spPr>
        <p:txBody>
          <a:bodyPr wrap="square">
            <a:spAutoFit/>
          </a:bodyPr>
          <a:lstStyle/>
          <a:p>
            <a:pPr fontAlgn="auto">
              <a:spcBef>
                <a:spcPts val="0"/>
              </a:spcBef>
              <a:spcAft>
                <a:spcPts val="0"/>
              </a:spcAft>
              <a:defRPr/>
            </a:pPr>
            <a:r>
              <a:rPr lang="en-US" sz="15000" dirty="0">
                <a:solidFill>
                  <a:schemeClr val="accent5">
                    <a:lumMod val="40000"/>
                    <a:lumOff val="60000"/>
                  </a:schemeClr>
                </a:solidFill>
                <a:latin typeface="Albertus" pitchFamily="34" charset="0"/>
              </a:rPr>
              <a:t>Who</a:t>
            </a:r>
          </a:p>
        </p:txBody>
      </p:sp>
      <p:sp>
        <p:nvSpPr>
          <p:cNvPr id="4" name="Footer Placeholder 3"/>
          <p:cNvSpPr>
            <a:spLocks noGrp="1"/>
          </p:cNvSpPr>
          <p:nvPr>
            <p:ph type="ftr" sz="quarter" idx="15"/>
          </p:nvPr>
        </p:nvSpPr>
        <p:spPr/>
        <p:txBody>
          <a:bodyPr/>
          <a:lstStyle/>
          <a:p>
            <a:pPr>
              <a:defRPr/>
            </a:pPr>
            <a:r>
              <a:rPr lang="en-US" dirty="0" smtClean="0"/>
              <a:t>Info-Tech Research Group</a:t>
            </a:r>
            <a:endParaRPr lang="en-US" dirty="0"/>
          </a:p>
        </p:txBody>
      </p:sp>
      <p:pic>
        <p:nvPicPr>
          <p:cNvPr id="13316" name="Picture 2"/>
          <p:cNvPicPr>
            <a:picLocks noChangeAspect="1" noChangeArrowheads="1"/>
          </p:cNvPicPr>
          <p:nvPr/>
        </p:nvPicPr>
        <p:blipFill>
          <a:blip r:embed="rId4" cstate="print"/>
          <a:srcRect/>
          <a:stretch>
            <a:fillRect/>
          </a:stretch>
        </p:blipFill>
        <p:spPr bwMode="auto">
          <a:xfrm>
            <a:off x="134938" y="228600"/>
            <a:ext cx="5046662" cy="5243513"/>
          </a:xfrm>
          <a:prstGeom prst="rect">
            <a:avLst/>
          </a:prstGeom>
          <a:noFill/>
          <a:ln w="9525">
            <a:noFill/>
            <a:miter lim="800000"/>
            <a:headEnd/>
            <a:tailEnd/>
          </a:ln>
        </p:spPr>
      </p:pic>
      <p:grpSp>
        <p:nvGrpSpPr>
          <p:cNvPr id="2" name="Group 27"/>
          <p:cNvGrpSpPr>
            <a:grpSpLocks/>
          </p:cNvGrpSpPr>
          <p:nvPr>
            <p:custDataLst>
              <p:tags r:id="rId1"/>
            </p:custDataLst>
          </p:nvPr>
        </p:nvGrpSpPr>
        <p:grpSpPr bwMode="auto">
          <a:xfrm>
            <a:off x="134938" y="5257798"/>
            <a:ext cx="9009061" cy="1600201"/>
            <a:chOff x="286832" y="4906353"/>
            <a:chExt cx="8986504" cy="2270344"/>
          </a:xfrm>
        </p:grpSpPr>
        <p:sp>
          <p:nvSpPr>
            <p:cNvPr id="13" name="Rectangle 12"/>
            <p:cNvSpPr/>
            <p:nvPr/>
          </p:nvSpPr>
          <p:spPr>
            <a:xfrm>
              <a:off x="286832" y="4906353"/>
              <a:ext cx="8986504" cy="18491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i="1" dirty="0">
                  <a:solidFill>
                    <a:schemeClr val="accent1"/>
                  </a:solidFill>
                  <a:ea typeface="Calibri"/>
                  <a:cs typeface="Times New Roman"/>
                </a:rPr>
                <a:t>In the old world, I just did a survey.  In the new world, I'm listening to every </a:t>
              </a:r>
              <a:endParaRPr lang="en-US" sz="1600" i="1" dirty="0" smtClean="0">
                <a:solidFill>
                  <a:schemeClr val="accent1"/>
                </a:solidFill>
                <a:ea typeface="Calibri"/>
                <a:cs typeface="Times New Roman"/>
              </a:endParaRPr>
            </a:p>
            <a:p>
              <a:pPr fontAlgn="auto">
                <a:spcBef>
                  <a:spcPts val="0"/>
                </a:spcBef>
                <a:spcAft>
                  <a:spcPts val="0"/>
                </a:spcAft>
                <a:defRPr/>
              </a:pPr>
              <a:r>
                <a:rPr lang="en-US" sz="1600" i="1" dirty="0" smtClean="0">
                  <a:solidFill>
                    <a:schemeClr val="accent1"/>
                  </a:solidFill>
                  <a:ea typeface="Calibri"/>
                  <a:cs typeface="Times New Roman"/>
                </a:rPr>
                <a:t>water </a:t>
              </a:r>
              <a:r>
                <a:rPr lang="en-US" sz="1600" i="1" dirty="0">
                  <a:solidFill>
                    <a:schemeClr val="accent1"/>
                  </a:solidFill>
                  <a:ea typeface="Calibri"/>
                  <a:cs typeface="Times New Roman"/>
                </a:rPr>
                <a:t>cooler conversation out there.</a:t>
              </a:r>
              <a:r>
                <a:rPr lang="en-US" sz="1600" i="1" dirty="0">
                  <a:solidFill>
                    <a:schemeClr val="accent1"/>
                  </a:solidFill>
                  <a:ea typeface="Tahoma" pitchFamily="34" charset="0"/>
                  <a:cs typeface="Tahoma" pitchFamily="34" charset="0"/>
                </a:rPr>
                <a:t> </a:t>
              </a:r>
              <a:r>
                <a:rPr lang="en-US" sz="1600" i="1" dirty="0" smtClean="0">
                  <a:solidFill>
                    <a:schemeClr val="accent1"/>
                  </a:solidFill>
                  <a:ea typeface="Tahoma" pitchFamily="34" charset="0"/>
                  <a:cs typeface="Tahoma" pitchFamily="34" charset="0"/>
                </a:rPr>
                <a:t>         </a:t>
              </a:r>
              <a:r>
                <a:rPr lang="en-US" sz="1600" i="1" dirty="0" smtClean="0">
                  <a:solidFill>
                    <a:srgbClr val="224061"/>
                  </a:solidFill>
                  <a:ea typeface="Tahoma" pitchFamily="34" charset="0"/>
                  <a:cs typeface="Tahoma" pitchFamily="34" charset="0"/>
                </a:rPr>
                <a:t>- </a:t>
              </a:r>
              <a:r>
                <a:rPr lang="en-US" sz="1400" dirty="0">
                  <a:solidFill>
                    <a:srgbClr val="224061"/>
                  </a:solidFill>
                  <a:ea typeface="Tahoma" pitchFamily="34" charset="0"/>
                  <a:cs typeface="Tahoma" pitchFamily="34" charset="0"/>
                </a:rPr>
                <a:t>Jim Sterne, Target Marketing Inc.</a:t>
              </a:r>
            </a:p>
          </p:txBody>
        </p:sp>
        <p:sp>
          <p:nvSpPr>
            <p:cNvPr id="14" name="TextBox 13"/>
            <p:cNvSpPr txBox="1"/>
            <p:nvPr/>
          </p:nvSpPr>
          <p:spPr>
            <a:xfrm>
              <a:off x="496649" y="5052756"/>
              <a:ext cx="863021" cy="1702757"/>
            </a:xfrm>
            <a:prstGeom prst="rect">
              <a:avLst/>
            </a:prstGeom>
            <a:noFill/>
          </p:spPr>
          <p:txBody>
            <a:bodyPr>
              <a:spAutoFit/>
            </a:bodyPr>
            <a:lstStyle/>
            <a:p>
              <a:pPr fontAlgn="auto">
                <a:spcBef>
                  <a:spcPts val="0"/>
                </a:spcBef>
                <a:spcAft>
                  <a:spcPts val="0"/>
                </a:spcAft>
                <a:defRPr/>
              </a:pPr>
              <a:r>
                <a:rPr lang="en-US" sz="7200" dirty="0">
                  <a:solidFill>
                    <a:schemeClr val="accent5">
                      <a:lumMod val="50000"/>
                    </a:schemeClr>
                  </a:solidFill>
                  <a:latin typeface="+mn-lt"/>
                </a:rPr>
                <a:t>“</a:t>
              </a:r>
            </a:p>
          </p:txBody>
        </p:sp>
        <p:sp>
          <p:nvSpPr>
            <p:cNvPr id="15" name="TextBox 14"/>
            <p:cNvSpPr txBox="1"/>
            <p:nvPr/>
          </p:nvSpPr>
          <p:spPr>
            <a:xfrm>
              <a:off x="4732578" y="5473940"/>
              <a:ext cx="720504" cy="1702757"/>
            </a:xfrm>
            <a:prstGeom prst="rect">
              <a:avLst/>
            </a:prstGeom>
            <a:noFill/>
          </p:spPr>
          <p:txBody>
            <a:bodyPr>
              <a:spAutoFit/>
            </a:bodyPr>
            <a:lstStyle/>
            <a:p>
              <a:pPr fontAlgn="auto">
                <a:spcBef>
                  <a:spcPts val="0"/>
                </a:spcBef>
                <a:spcAft>
                  <a:spcPts val="0"/>
                </a:spcAft>
                <a:defRPr/>
              </a:pPr>
              <a:r>
                <a:rPr lang="en-US" sz="7200" dirty="0">
                  <a:solidFill>
                    <a:schemeClr val="accent5">
                      <a:lumMod val="50000"/>
                    </a:schemeClr>
                  </a:solidFill>
                  <a:latin typeface="+mn-lt"/>
                </a:rPr>
                <a:t>”</a:t>
              </a:r>
            </a:p>
          </p:txBody>
        </p:sp>
      </p:grpSp>
      <p:sp>
        <p:nvSpPr>
          <p:cNvPr id="12" name="TextBox 11"/>
          <p:cNvSpPr txBox="1"/>
          <p:nvPr/>
        </p:nvSpPr>
        <p:spPr>
          <a:xfrm>
            <a:off x="134938" y="4643438"/>
            <a:ext cx="642938" cy="246063"/>
          </a:xfrm>
          <a:prstGeom prst="rect">
            <a:avLst/>
          </a:prstGeom>
          <a:noFill/>
        </p:spPr>
        <p:txBody>
          <a:bodyPr>
            <a:spAutoFit/>
          </a:bodyPr>
          <a:lstStyle/>
          <a:p>
            <a:pPr fontAlgn="auto">
              <a:spcBef>
                <a:spcPts val="0"/>
              </a:spcBef>
              <a:spcAft>
                <a:spcPts val="0"/>
              </a:spcAft>
              <a:defRPr/>
            </a:pPr>
            <a:r>
              <a:rPr lang="en-US" sz="1000" dirty="0">
                <a:latin typeface="+mj-lt"/>
              </a:rPr>
              <a:t>N=134</a:t>
            </a:r>
          </a:p>
        </p:txBody>
      </p:sp>
      <p:sp>
        <p:nvSpPr>
          <p:cNvPr id="18" name="TextBox 4"/>
          <p:cNvSpPr txBox="1">
            <a:spLocks noChangeArrowheads="1"/>
          </p:cNvSpPr>
          <p:nvPr/>
        </p:nvSpPr>
        <p:spPr bwMode="auto">
          <a:xfrm>
            <a:off x="4953000" y="2057400"/>
            <a:ext cx="4038600" cy="2586038"/>
          </a:xfrm>
          <a:prstGeom prst="rect">
            <a:avLst/>
          </a:prstGeom>
          <a:noFill/>
          <a:ln w="9525">
            <a:noFill/>
            <a:miter lim="800000"/>
            <a:headEnd/>
            <a:tailEnd/>
          </a:ln>
        </p:spPr>
        <p:txBody>
          <a:bodyPr>
            <a:spAutoFit/>
          </a:bodyPr>
          <a:lstStyle/>
          <a:p>
            <a:pPr algn="r" fontAlgn="auto">
              <a:spcBef>
                <a:spcPts val="0"/>
              </a:spcBef>
              <a:spcAft>
                <a:spcPts val="0"/>
              </a:spcAft>
              <a:defRPr/>
            </a:pPr>
            <a:r>
              <a:rPr lang="en-US" sz="5400" dirty="0">
                <a:solidFill>
                  <a:schemeClr val="accent5">
                    <a:lumMod val="50000"/>
                  </a:schemeClr>
                </a:solidFill>
                <a:latin typeface="Albertus" pitchFamily="34" charset="0"/>
              </a:rPr>
              <a:t>Is Using Social Media?</a:t>
            </a:r>
          </a:p>
        </p:txBody>
      </p:sp>
    </p:spTree>
    <p:extLst>
      <p:ext uri="{BB962C8B-B14F-4D97-AF65-F5344CB8AC3E}">
        <p14:creationId xmlns:p14="http://schemas.microsoft.com/office/powerpoint/2010/main" val="405313501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3"/>
  <p:tag name="AUTOSIZEGRID" val="True"/>
  <p:tag name="BULLETTYPE" val="3"/>
  <p:tag name="FIBINCLUDEOTHER" val="True"/>
  <p:tag name="DELIMITERS" val="3.1"/>
  <p:tag name="ISPRING_RESOURCE_PATHS_HASH" val="101ad8bdec32ca172674a65146329f078114f9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d7K7MalrmUOBL_w5dw05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5EBWMFB0r0adl_yjRhdEX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fyo.Uk9vkmYXjaJGPO9o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CednzWzF0iZPN4NBPs_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TjWykNShEOZAfn011.0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B6.9bjEykqYIDg8kkcY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Hw.NyyO4k6oIP9CECG2x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wmFMsZ1fkm2Pbzu1REHe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dyxFDZ85UKf4w95vuzcGw"/>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GDpmKPWfgUOzPxWgSj1jD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50m0mcK..Ee9E.RM4210Ew"/>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I.sy4egm0mmuG7BSQSjV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iZtBqQ9GUCWUbCQ3dC27w"/>
</p:tagLst>
</file>

<file path=ppt/theme/theme1.xml><?xml version="1.0" encoding="utf-8"?>
<a:theme xmlns:a="http://schemas.openxmlformats.org/drawingml/2006/main" name="Block CPT">
  <a:themeElements>
    <a:clrScheme name="Block C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ock C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lock C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ock C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ock C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ock C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ock C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ock C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ock C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ock C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ock C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ock C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ock C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ock C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g_template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15118</TotalTime>
  <Words>1707</Words>
  <Application>Microsoft Office PowerPoint</Application>
  <PresentationFormat>On-screen Show (4:3)</PresentationFormat>
  <Paragraphs>223</Paragraphs>
  <Slides>38</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Block CPT</vt:lpstr>
      <vt:lpstr>sog_template_footer</vt:lpstr>
      <vt:lpstr>think-cell Slide</vt:lpstr>
      <vt:lpstr>PowerPoint Presentation</vt:lpstr>
      <vt:lpstr>Got Tweet?   A Lil’ Mash-up?   Do You Check-in?</vt:lpstr>
      <vt:lpstr>RU ReD 4 gNR8N c</vt:lpstr>
      <vt:lpstr>“Facebook will be dead”</vt:lpstr>
      <vt:lpstr>PowerPoint Presentation</vt:lpstr>
      <vt:lpstr>PowerPoint Presentation</vt:lpstr>
      <vt:lpstr>PowerPoint Presentation</vt:lpstr>
      <vt:lpstr>the communication medium of choice</vt:lpstr>
      <vt:lpstr>PowerPoint Presentation</vt:lpstr>
      <vt:lpstr>PowerPoint Presentation</vt:lpstr>
      <vt:lpstr>PowerPoint Presentation</vt:lpstr>
      <vt:lpstr>What else are you using?</vt:lpstr>
      <vt:lpstr>PowerPoint Presentation</vt:lpstr>
      <vt:lpstr>PowerPoint Presentation</vt:lpstr>
      <vt:lpstr>Legal Concerns</vt:lpstr>
      <vt:lpstr>Free Speech “Forum” Analysis</vt:lpstr>
      <vt:lpstr>Type of Forum Determines Government Control of Speech</vt:lpstr>
      <vt:lpstr>PowerPoint Presentation</vt:lpstr>
      <vt:lpstr>Rules of the Game: Limited/Designated Forum</vt:lpstr>
      <vt:lpstr>Public Comment Policies Examples – Purpose</vt:lpstr>
      <vt:lpstr>Examples - Comments</vt:lpstr>
      <vt:lpstr>Examples (Continued)</vt:lpstr>
      <vt:lpstr>Legal Concerns</vt:lpstr>
      <vt:lpstr>You be the judge:</vt:lpstr>
      <vt:lpstr>You be the judge:</vt:lpstr>
      <vt:lpstr>You be the judge:</vt:lpstr>
      <vt:lpstr>Examples: Disclaimer</vt:lpstr>
      <vt:lpstr>Other Public Records Issues</vt:lpstr>
      <vt:lpstr>Blog Posts on Social Media</vt:lpstr>
      <vt:lpstr>Facebook Postings  and  Public Records Guidelines</vt:lpstr>
      <vt:lpstr>Basic Information</vt:lpstr>
      <vt:lpstr>Examples of Facebook Postings and Retention Requirements</vt:lpstr>
      <vt:lpstr>“Short-Term Value” or “Routine Correspondence and Memoranda” Categories</vt:lpstr>
      <vt:lpstr>Citizen Complaints &amp; Service Requests</vt:lpstr>
      <vt:lpstr>Citizen Complaints &amp; Service Requests</vt:lpstr>
      <vt:lpstr>Correspondence and Memoranda</vt:lpstr>
      <vt:lpstr>Public Safety “Daily Bulletins”</vt:lpstr>
      <vt:lpstr>The “C’s” for  Web 2.0 Investments</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UNC</dc:creator>
  <cp:lastModifiedBy>Lenovo User</cp:lastModifiedBy>
  <cp:revision>144</cp:revision>
  <dcterms:created xsi:type="dcterms:W3CDTF">2005-09-26T13:12:18Z</dcterms:created>
  <dcterms:modified xsi:type="dcterms:W3CDTF">2012-04-16T14:01:30Z</dcterms:modified>
</cp:coreProperties>
</file>