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6" r:id="rId5"/>
    <p:sldId id="265" r:id="rId6"/>
    <p:sldId id="286" r:id="rId7"/>
    <p:sldId id="284" r:id="rId8"/>
    <p:sldId id="281" r:id="rId9"/>
    <p:sldId id="285" r:id="rId10"/>
    <p:sldId id="266" r:id="rId11"/>
    <p:sldId id="272" r:id="rId12"/>
    <p:sldId id="270" r:id="rId13"/>
    <p:sldId id="273" r:id="rId14"/>
    <p:sldId id="275" r:id="rId15"/>
    <p:sldId id="274" r:id="rId16"/>
    <p:sldId id="276" r:id="rId17"/>
    <p:sldId id="268" r:id="rId18"/>
    <p:sldId id="267" r:id="rId19"/>
    <p:sldId id="280" r:id="rId20"/>
    <p:sldId id="261" r:id="rId21"/>
    <p:sldId id="262" r:id="rId22"/>
    <p:sldId id="287" r:id="rId23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424" autoAdjust="0"/>
  </p:normalViewPr>
  <p:slideViewPr>
    <p:cSldViewPr>
      <p:cViewPr>
        <p:scale>
          <a:sx n="107" d="100"/>
          <a:sy n="107" d="100"/>
        </p:scale>
        <p:origin x="-84" y="-2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9"/>
          </c:marker>
          <c:dPt>
            <c:idx val="0"/>
            <c:marker>
              <c:spPr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c:spPr>
            </c:marker>
            <c:bubble3D val="0"/>
          </c:dPt>
          <c:dPt>
            <c:idx val="1"/>
            <c:marker>
              <c:spPr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c:spPr>
            </c:marker>
            <c:bubble3D val="0"/>
          </c:dPt>
          <c:dPt>
            <c:idx val="2"/>
            <c:marker>
              <c:spPr>
                <a:solidFill>
                  <a:srgbClr val="C00000"/>
                </a:solidFill>
                <a:ln>
                  <a:solidFill>
                    <a:srgbClr val="C00000"/>
                  </a:solidFill>
                </a:ln>
              </c:spPr>
            </c:marker>
            <c:bubble3D val="0"/>
          </c:dPt>
          <c:dPt>
            <c:idx val="3"/>
            <c:marker>
              <c:spPr>
                <a:solidFill>
                  <a:srgbClr val="7030A0"/>
                </a:solidFill>
                <a:ln>
                  <a:solidFill>
                    <a:srgbClr val="7030A0"/>
                  </a:solidFill>
                </a:ln>
              </c:spPr>
            </c:marker>
            <c:bubble3D val="0"/>
          </c:dPt>
          <c:dPt>
            <c:idx val="4"/>
            <c:marker>
              <c:spPr>
                <a:solidFill>
                  <a:srgbClr val="C00000"/>
                </a:solidFill>
                <a:ln>
                  <a:solidFill>
                    <a:srgbClr val="C00000"/>
                  </a:solidFill>
                </a:ln>
              </c:spPr>
            </c:marker>
            <c:bubble3D val="0"/>
          </c:dPt>
          <c:dPt>
            <c:idx val="5"/>
            <c:marker>
              <c:spPr>
                <a:solidFill>
                  <a:srgbClr val="7030A0"/>
                </a:solidFill>
                <a:ln>
                  <a:solidFill>
                    <a:srgbClr val="7030A0"/>
                  </a:solidFill>
                </a:ln>
              </c:spPr>
            </c:marker>
            <c:bubble3D val="0"/>
          </c:dPt>
          <c:dPt>
            <c:idx val="6"/>
            <c:marker>
              <c:spPr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c:spPr>
            </c:marker>
            <c:bubble3D val="0"/>
          </c:dPt>
          <c:dPt>
            <c:idx val="7"/>
            <c:marker>
              <c:spPr>
                <a:solidFill>
                  <a:srgbClr val="7030A0"/>
                </a:solidFill>
                <a:ln>
                  <a:solidFill>
                    <a:srgbClr val="7030A0"/>
                  </a:solidFill>
                </a:ln>
              </c:spPr>
            </c:marker>
            <c:bubble3D val="0"/>
          </c:dPt>
          <c:dPt>
            <c:idx val="8"/>
            <c:marker>
              <c:spPr>
                <a:solidFill>
                  <a:srgbClr val="C00000"/>
                </a:solidFill>
                <a:ln>
                  <a:solidFill>
                    <a:srgbClr val="C00000"/>
                  </a:solidFill>
                </a:ln>
              </c:spPr>
            </c:marker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aseline="0" dirty="0" smtClean="0"/>
                      <a:t>Strong Economy / Job Growth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baseline="0" dirty="0" smtClean="0"/>
                      <a:t>Planned Environment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296296296296294E-3"/>
                  <c:y val="-3.4883720930232558E-2"/>
                </c:manualLayout>
              </c:layout>
              <c:tx>
                <c:rich>
                  <a:bodyPr/>
                  <a:lstStyle/>
                  <a:p>
                    <a:r>
                      <a:rPr lang="en-US" sz="1600" baseline="0" dirty="0" smtClean="0"/>
                      <a:t>Increase Safety &amp; Security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543331389131914E-3"/>
                  <c:y val="2.9629629629629631E-2"/>
                </c:manualLayout>
              </c:layout>
              <c:tx>
                <c:rich>
                  <a:bodyPr/>
                  <a:lstStyle/>
                  <a:p>
                    <a:r>
                      <a:rPr lang="en-US" sz="1600" baseline="0" dirty="0" smtClean="0"/>
                      <a:t>21</a:t>
                    </a:r>
                    <a:r>
                      <a:rPr lang="en-US" sz="1600" baseline="30000" dirty="0" smtClean="0"/>
                      <a:t>st</a:t>
                    </a:r>
                    <a:r>
                      <a:rPr lang="en-US" sz="1600" baseline="0" dirty="0" smtClean="0"/>
                      <a:t> Century </a:t>
                    </a:r>
                    <a:r>
                      <a:rPr lang="en-US" sz="1600" baseline="0" dirty="0" smtClean="0"/>
                      <a:t>Students K-12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600" baseline="0" dirty="0" smtClean="0"/>
                      <a:t>Reduce Crime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1728395061728392E-3"/>
                  <c:y val="2.3255813953488372E-2"/>
                </c:manualLayout>
              </c:layout>
              <c:tx>
                <c:rich>
                  <a:bodyPr/>
                  <a:lstStyle/>
                  <a:p>
                    <a:r>
                      <a:rPr lang="en-US" sz="1600" baseline="0" dirty="0" smtClean="0"/>
                      <a:t>Self-Sufficiency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0864197530864196E-3"/>
                  <c:y val="-3.1007751937984496E-2"/>
                </c:manualLayout>
              </c:layout>
              <c:tx>
                <c:rich>
                  <a:bodyPr/>
                  <a:lstStyle/>
                  <a:p>
                    <a:r>
                      <a:rPr lang="en-US" sz="1600" baseline="0" dirty="0" smtClean="0"/>
                      <a:t>Vibrant Diverse Culture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4.6511627906976744E-2"/>
                </c:manualLayout>
              </c:layout>
              <c:tx>
                <c:rich>
                  <a:bodyPr/>
                  <a:lstStyle/>
                  <a:p>
                    <a:r>
                      <a:rPr lang="en-US" sz="1600" baseline="0" dirty="0" smtClean="0"/>
                      <a:t>Community Literacy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1.937984496124031E-2"/>
                </c:manualLayout>
              </c:layout>
              <c:tx>
                <c:rich>
                  <a:bodyPr/>
                  <a:lstStyle/>
                  <a:p>
                    <a:r>
                      <a:rPr lang="en-US" sz="1600" baseline="0" dirty="0" smtClean="0"/>
                      <a:t>Health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Sheet1!$A$2:$A$10</c:f>
              <c:numCache>
                <c:formatCode>General</c:formatCode>
                <c:ptCount val="9"/>
                <c:pt idx="0">
                  <c:v>3.5</c:v>
                </c:pt>
                <c:pt idx="1">
                  <c:v>3.5</c:v>
                </c:pt>
                <c:pt idx="2">
                  <c:v>5</c:v>
                </c:pt>
                <c:pt idx="3">
                  <c:v>4.6500000000000004</c:v>
                </c:pt>
                <c:pt idx="4">
                  <c:v>4.71</c:v>
                </c:pt>
                <c:pt idx="5">
                  <c:v>4.71</c:v>
                </c:pt>
                <c:pt idx="6">
                  <c:v>6</c:v>
                </c:pt>
                <c:pt idx="7">
                  <c:v>6.06</c:v>
                </c:pt>
                <c:pt idx="8">
                  <c:v>5.14</c:v>
                </c:pt>
              </c:numCache>
            </c:numRef>
          </c:xVal>
          <c:yVal>
            <c:numRef>
              <c:f>Sheet1!$B$2:$B$10</c:f>
              <c:numCache>
                <c:formatCode>0%</c:formatCode>
                <c:ptCount val="9"/>
                <c:pt idx="0" formatCode="0.00%">
                  <c:v>0.315</c:v>
                </c:pt>
                <c:pt idx="1">
                  <c:v>0.21</c:v>
                </c:pt>
                <c:pt idx="2" formatCode="0.00%">
                  <c:v>0.19800000000000001</c:v>
                </c:pt>
                <c:pt idx="3" formatCode="0.00%">
                  <c:v>0.17100000000000001</c:v>
                </c:pt>
                <c:pt idx="4">
                  <c:v>0.11</c:v>
                </c:pt>
                <c:pt idx="5" formatCode="0.00%">
                  <c:v>8.5000000000000006E-2</c:v>
                </c:pt>
                <c:pt idx="6" formatCode="0.00%">
                  <c:v>7.2999999999999995E-2</c:v>
                </c:pt>
                <c:pt idx="7" formatCode="0.00%">
                  <c:v>2.7E-2</c:v>
                </c:pt>
                <c:pt idx="8" formatCode="0.00%">
                  <c:v>2.1999999999999999E-2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9548288"/>
        <c:axId val="89550208"/>
      </c:scatterChart>
      <c:valAx>
        <c:axId val="89548288"/>
        <c:scaling>
          <c:orientation val="minMax"/>
          <c:max val="7"/>
          <c:min val="3.5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baseline="0" dirty="0" smtClean="0"/>
                  <a:t>Overall Performance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89550208"/>
        <c:crosses val="autoZero"/>
        <c:crossBetween val="midCat"/>
      </c:valAx>
      <c:valAx>
        <c:axId val="8955020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% Respondents</a:t>
                </a:r>
                <a:r>
                  <a:rPr lang="en-US" baseline="0" dirty="0" smtClean="0"/>
                  <a:t> Selecting as Top Priority</a:t>
                </a:r>
                <a:endParaRPr lang="en-US" dirty="0"/>
              </a:p>
            </c:rich>
          </c:tx>
          <c:layout/>
          <c:overlay val="0"/>
        </c:title>
        <c:numFmt formatCode="0%" sourceLinked="0"/>
        <c:majorTickMark val="none"/>
        <c:minorTickMark val="none"/>
        <c:tickLblPos val="nextTo"/>
        <c:crossAx val="89548288"/>
        <c:crosses val="autoZero"/>
        <c:crossBetween val="midCat"/>
      </c:valAx>
      <c:spPr>
        <a:ln w="28575"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8CF7A46-7C3B-48A0-BE78-EFA977B4FFB1}" type="datetimeFigureOut">
              <a:rPr lang="en-US" smtClean="0"/>
              <a:t>2/13/2013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AE2E326-FF5A-48EF-A1E8-F6BB8F2307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680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FB42209-A16D-448C-AB1B-8A04F44CFF9D}" type="datetimeFigureOut">
              <a:rPr lang="en-US" smtClean="0"/>
              <a:pPr/>
              <a:t>2/13/2013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091DCCB-3439-46B1-B8E0-807F30BF80A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152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1DCCB-3439-46B1-B8E0-807F30BF80A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7972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1DCCB-3439-46B1-B8E0-807F30BF80A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0600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1DCCB-3439-46B1-B8E0-807F30BF80A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0600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1DCCB-3439-46B1-B8E0-807F30BF80A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0600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1DCCB-3439-46B1-B8E0-807F30BF80A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0600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1DCCB-3439-46B1-B8E0-807F30BF80A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0600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1DCCB-3439-46B1-B8E0-807F30BF80A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0600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1DCCB-3439-46B1-B8E0-807F30BF80A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0600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1DCCB-3439-46B1-B8E0-807F30BF80A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0600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1DCCB-3439-46B1-B8E0-807F30BF80A8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0600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EC7229-1421-485A-AC1B-06E4A929B44F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>
          <a:xfrm>
            <a:off x="762000" y="4419600"/>
            <a:ext cx="5608320" cy="4183380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  <a:buFont typeface="Arial" pitchFamily="34" charset="0"/>
              <a:buChar char="•"/>
            </a:pPr>
            <a:endParaRPr lang="en-US" sz="2000" b="1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1DCCB-3439-46B1-B8E0-807F30BF80A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160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1DCCB-3439-46B1-B8E0-807F30BF80A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224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1DCCB-3439-46B1-B8E0-807F30BF80A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485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1DCCB-3439-46B1-B8E0-807F30BF80A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485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1DCCB-3439-46B1-B8E0-807F30BF80A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0600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1DCCB-3439-46B1-B8E0-807F30BF80A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0600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1DCCB-3439-46B1-B8E0-807F30BF80A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0600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1DCCB-3439-46B1-B8E0-807F30BF80A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060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9600" y="438150"/>
            <a:ext cx="8229600" cy="1295400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add Presentation</a:t>
            </a:r>
            <a:br>
              <a:rPr lang="en-US" dirty="0" smtClean="0"/>
            </a:br>
            <a:r>
              <a:rPr lang="en-US" dirty="0" smtClean="0"/>
              <a:t> Title (Title Case)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1733550"/>
            <a:ext cx="8229600" cy="1143000"/>
          </a:xfrm>
        </p:spPr>
        <p:txBody>
          <a:bodyPr>
            <a:noAutofit/>
          </a:bodyPr>
          <a:lstStyle>
            <a:lvl1pPr marL="0" indent="0" algn="l">
              <a:buNone/>
              <a:defRPr sz="36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Presentation </a:t>
            </a:r>
            <a:br>
              <a:rPr lang="en-US" dirty="0" smtClean="0"/>
            </a:br>
            <a:r>
              <a:rPr lang="en-US" dirty="0" smtClean="0"/>
              <a:t>Subtitle (Sentence case)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4476750"/>
            <a:ext cx="5334000" cy="304800"/>
          </a:xfrm>
        </p:spPr>
        <p:txBody>
          <a:bodyPr>
            <a:normAutofit/>
          </a:bodyPr>
          <a:lstStyle>
            <a:lvl1pPr>
              <a:buNone/>
              <a:defRPr sz="1400" b="1" baseline="0"/>
            </a:lvl1pPr>
          </a:lstStyle>
          <a:p>
            <a:pPr lvl="0"/>
            <a:r>
              <a:rPr lang="en-US" dirty="0" smtClean="0"/>
              <a:t>Click to add Department/Agency Name 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5943600" y="4476750"/>
            <a:ext cx="2895600" cy="304800"/>
          </a:xfrm>
        </p:spPr>
        <p:txBody>
          <a:bodyPr>
            <a:noAutofit/>
          </a:bodyPr>
          <a:lstStyle>
            <a:lvl1pPr algn="r">
              <a:buNone/>
              <a:defRPr sz="1400" b="1"/>
            </a:lvl1pPr>
            <a:lvl2pPr>
              <a:defRPr sz="1400" b="1"/>
            </a:lvl2pPr>
            <a:lvl3pPr>
              <a:defRPr sz="1400" b="1"/>
            </a:lvl3pPr>
            <a:lvl4pPr>
              <a:defRPr sz="1400" b="1"/>
            </a:lvl4pPr>
            <a:lvl5pPr>
              <a:defRPr sz="1400" b="1"/>
            </a:lvl5pPr>
          </a:lstStyle>
          <a:p>
            <a:pPr lvl="0"/>
            <a:r>
              <a:rPr lang="en-US" dirty="0" smtClean="0"/>
              <a:t>Click to add presentation date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0" y="3105150"/>
            <a:ext cx="8001000" cy="609600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add Presenter’s Name</a:t>
            </a: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 hasCustomPrompt="1"/>
          </p:nvPr>
        </p:nvSpPr>
        <p:spPr>
          <a:xfrm>
            <a:off x="609600" y="3714750"/>
            <a:ext cx="8001000" cy="60960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 smtClean="0"/>
              <a:t>Click to add Presenter’s role</a:t>
            </a:r>
            <a:endParaRPr lang="en-US" dirty="0"/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7" hasCustomPrompt="1"/>
          </p:nvPr>
        </p:nvSpPr>
        <p:spPr>
          <a:xfrm>
            <a:off x="6172200" y="1276350"/>
            <a:ext cx="2667000" cy="3200400"/>
          </a:xfrm>
        </p:spPr>
        <p:txBody>
          <a:bodyPr>
            <a:normAutofit/>
          </a:bodyPr>
          <a:lstStyle>
            <a:lvl1pPr algn="ctr">
              <a:buNone/>
              <a:defRPr sz="1600" baseline="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Optional: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Graphics or Pictures OK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here if related to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presentation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Bullet Poin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612648" y="438912"/>
            <a:ext cx="8229600" cy="128016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add main idea </a:t>
            </a:r>
            <a:br>
              <a:rPr lang="en-US" dirty="0" smtClean="0"/>
            </a:br>
            <a:r>
              <a:rPr lang="en-US" dirty="0" smtClean="0"/>
              <a:t>of this slide (sentence case)</a:t>
            </a:r>
            <a:endParaRPr lang="en-US" dirty="0"/>
          </a:p>
        </p:txBody>
      </p:sp>
      <p:sp>
        <p:nvSpPr>
          <p:cNvPr id="6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4458462"/>
            <a:ext cx="5334000" cy="304800"/>
          </a:xfrm>
        </p:spPr>
        <p:txBody>
          <a:bodyPr>
            <a:normAutofit/>
          </a:bodyPr>
          <a:lstStyle>
            <a:lvl1pPr>
              <a:buNone/>
              <a:defRPr sz="1400" b="1" baseline="0"/>
            </a:lvl1pPr>
          </a:lstStyle>
          <a:p>
            <a:pPr lvl="0"/>
            <a:r>
              <a:rPr lang="en-US" dirty="0" smtClean="0"/>
              <a:t>Click to enter Department/Agency Name </a:t>
            </a:r>
            <a:endParaRPr lang="en-US" dirty="0"/>
          </a:p>
        </p:txBody>
      </p:sp>
      <p:sp>
        <p:nvSpPr>
          <p:cNvPr id="7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5943599" y="4458462"/>
            <a:ext cx="2895601" cy="304800"/>
          </a:xfrm>
        </p:spPr>
        <p:txBody>
          <a:bodyPr>
            <a:noAutofit/>
          </a:bodyPr>
          <a:lstStyle>
            <a:lvl1pPr algn="r">
              <a:buNone/>
              <a:defRPr sz="1400" b="1"/>
            </a:lvl1pPr>
            <a:lvl2pPr>
              <a:defRPr sz="1400" b="1"/>
            </a:lvl2pPr>
            <a:lvl3pPr>
              <a:defRPr sz="1400" b="1"/>
            </a:lvl3pPr>
            <a:lvl4pPr>
              <a:defRPr sz="1400" b="1"/>
            </a:lvl4pPr>
            <a:lvl5pPr>
              <a:defRPr sz="1400" b="1"/>
            </a:lvl5pPr>
          </a:lstStyle>
          <a:p>
            <a:pPr lvl="0"/>
            <a:r>
              <a:rPr lang="en-US" dirty="0" smtClean="0"/>
              <a:t>Click to add presentation date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4781550"/>
            <a:ext cx="289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>
                <a:solidFill>
                  <a:schemeClr val="tx2"/>
                </a:solidFill>
              </a:rPr>
              <a:t>Slide </a:t>
            </a:r>
            <a:fld id="{050AE9AB-2C52-4207-9CF7-D134E278899E}" type="slidenum">
              <a:rPr lang="en-US" sz="1400" b="1" smtClean="0">
                <a:solidFill>
                  <a:schemeClr val="tx2"/>
                </a:solidFill>
              </a:rPr>
              <a:pPr algn="r"/>
              <a:t>‹#›</a:t>
            </a:fld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0" y="1123950"/>
            <a:ext cx="8229600" cy="3200400"/>
          </a:xfrm>
        </p:spPr>
        <p:txBody>
          <a:bodyPr anchor="ctr" anchorCtr="0"/>
          <a:lstStyle>
            <a:lvl1pPr marL="514350" indent="-514350">
              <a:buFont typeface="+mj-lt"/>
              <a:buAutoNum type="arabicPeriod"/>
              <a:defRPr/>
            </a:lvl1pPr>
            <a:lvl2pPr marL="971550" indent="-514350">
              <a:buFont typeface="+mj-lt"/>
              <a:buAutoNum type="arabicPeriod"/>
              <a:defRPr/>
            </a:lvl2pPr>
            <a:lvl3pPr marL="1371600" indent="-457200">
              <a:buFont typeface="Arial" pitchFamily="34" charset="0"/>
              <a:buChar char="•"/>
              <a:defRPr/>
            </a:lvl3pPr>
            <a:lvl4pPr marL="1828800" indent="-457200">
              <a:buFont typeface="+mj-lt"/>
              <a:buAutoNum type="arabicPeriod"/>
              <a:defRPr/>
            </a:lvl4pPr>
            <a:lvl5pPr marL="2286000" indent="-457200">
              <a:buFont typeface="+mj-lt"/>
              <a:buAutoNum type="arabicPeriod"/>
              <a:defRPr/>
            </a:lvl5pPr>
          </a:lstStyle>
          <a:p>
            <a:pPr lvl="1"/>
            <a:r>
              <a:rPr lang="en-US" dirty="0" smtClean="0"/>
              <a:t>Click to add bullet points (max 3 – 5 bullet points or sub-points per slide)</a:t>
            </a:r>
          </a:p>
          <a:p>
            <a:pPr lvl="2"/>
            <a:r>
              <a:rPr lang="en-US" dirty="0" smtClean="0"/>
              <a:t>Second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graphic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2648" y="438912"/>
            <a:ext cx="8229600" cy="128016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add main idea </a:t>
            </a:r>
            <a:br>
              <a:rPr lang="en-US" dirty="0" smtClean="0"/>
            </a:br>
            <a:r>
              <a:rPr lang="en-US" dirty="0" smtClean="0"/>
              <a:t>of this slide (sentence case)</a:t>
            </a:r>
            <a:endParaRPr lang="en-US" dirty="0"/>
          </a:p>
        </p:txBody>
      </p:sp>
      <p:sp>
        <p:nvSpPr>
          <p:cNvPr id="7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4458462"/>
            <a:ext cx="5334000" cy="304800"/>
          </a:xfrm>
        </p:spPr>
        <p:txBody>
          <a:bodyPr>
            <a:normAutofit/>
          </a:bodyPr>
          <a:lstStyle>
            <a:lvl1pPr>
              <a:buNone/>
              <a:defRPr sz="1400" b="1" baseline="0"/>
            </a:lvl1pPr>
          </a:lstStyle>
          <a:p>
            <a:pPr lvl="0"/>
            <a:r>
              <a:rPr lang="en-US" dirty="0" smtClean="0"/>
              <a:t>Click to enter Department/Agency Name </a:t>
            </a:r>
            <a:endParaRPr lang="en-US" dirty="0"/>
          </a:p>
        </p:txBody>
      </p:sp>
      <p:sp>
        <p:nvSpPr>
          <p:cNvPr id="8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5943599" y="4458462"/>
            <a:ext cx="2895601" cy="304800"/>
          </a:xfrm>
        </p:spPr>
        <p:txBody>
          <a:bodyPr>
            <a:noAutofit/>
          </a:bodyPr>
          <a:lstStyle>
            <a:lvl1pPr algn="r">
              <a:buNone/>
              <a:defRPr sz="1400" b="1"/>
            </a:lvl1pPr>
            <a:lvl2pPr>
              <a:defRPr sz="1400" b="1"/>
            </a:lvl2pPr>
            <a:lvl3pPr>
              <a:defRPr sz="1400" b="1"/>
            </a:lvl3pPr>
            <a:lvl4pPr>
              <a:defRPr sz="1400" b="1"/>
            </a:lvl4pPr>
            <a:lvl5pPr>
              <a:defRPr sz="1400" b="1"/>
            </a:lvl5pPr>
          </a:lstStyle>
          <a:p>
            <a:pPr lvl="0"/>
            <a:r>
              <a:rPr lang="en-US" dirty="0" smtClean="0"/>
              <a:t>Click to add presentation date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943600" y="4781550"/>
            <a:ext cx="289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>
                <a:solidFill>
                  <a:schemeClr val="tx2"/>
                </a:solidFill>
              </a:rPr>
              <a:t>Slide </a:t>
            </a:r>
            <a:fld id="{050AE9AB-2C52-4207-9CF7-D134E278899E}" type="slidenum">
              <a:rPr lang="en-US" sz="1400" b="1" smtClean="0">
                <a:solidFill>
                  <a:schemeClr val="tx2"/>
                </a:solidFill>
              </a:rPr>
              <a:pPr algn="r"/>
              <a:t>‹#›</a:t>
            </a:fld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5" hasCustomPrompt="1"/>
          </p:nvPr>
        </p:nvSpPr>
        <p:spPr>
          <a:xfrm>
            <a:off x="609600" y="1123950"/>
            <a:ext cx="8229600" cy="3276600"/>
          </a:xfrm>
        </p:spPr>
        <p:txBody>
          <a:bodyPr anchor="b"/>
          <a:lstStyle>
            <a:lvl1pPr>
              <a:buNone/>
              <a:defRPr baseline="0"/>
            </a:lvl1pPr>
          </a:lstStyle>
          <a:p>
            <a:pPr lvl="0"/>
            <a:r>
              <a:rPr lang="en-US" dirty="0" smtClean="0"/>
              <a:t>Use this slide to add graphics or pictures related to presentation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Blan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4458462"/>
            <a:ext cx="5334000" cy="304800"/>
          </a:xfrm>
        </p:spPr>
        <p:txBody>
          <a:bodyPr>
            <a:normAutofit/>
          </a:bodyPr>
          <a:lstStyle>
            <a:lvl1pPr>
              <a:buNone/>
              <a:defRPr sz="1400" b="1" baseline="0"/>
            </a:lvl1pPr>
          </a:lstStyle>
          <a:p>
            <a:pPr lvl="0"/>
            <a:r>
              <a:rPr lang="en-US" dirty="0" smtClean="0"/>
              <a:t>Click to enter Department/Agency Name </a:t>
            </a:r>
            <a:endParaRPr lang="en-US" dirty="0"/>
          </a:p>
        </p:txBody>
      </p:sp>
      <p:sp>
        <p:nvSpPr>
          <p:cNvPr id="7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5943599" y="4458462"/>
            <a:ext cx="2895601" cy="304800"/>
          </a:xfrm>
        </p:spPr>
        <p:txBody>
          <a:bodyPr>
            <a:noAutofit/>
          </a:bodyPr>
          <a:lstStyle>
            <a:lvl1pPr algn="r">
              <a:buNone/>
              <a:defRPr sz="1400" b="1"/>
            </a:lvl1pPr>
            <a:lvl2pPr>
              <a:defRPr sz="1400" b="1"/>
            </a:lvl2pPr>
            <a:lvl3pPr>
              <a:defRPr sz="1400" b="1"/>
            </a:lvl3pPr>
            <a:lvl4pPr>
              <a:defRPr sz="1400" b="1"/>
            </a:lvl4pPr>
            <a:lvl5pPr>
              <a:defRPr sz="1400" b="1"/>
            </a:lvl5pPr>
          </a:lstStyle>
          <a:p>
            <a:pPr lvl="0"/>
            <a:r>
              <a:rPr lang="en-US" dirty="0" smtClean="0"/>
              <a:t>Click to add presentation date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4781550"/>
            <a:ext cx="289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>
                <a:solidFill>
                  <a:schemeClr val="tx2"/>
                </a:solidFill>
              </a:rPr>
              <a:t>Slide </a:t>
            </a:r>
            <a:fld id="{050AE9AB-2C52-4207-9CF7-D134E278899E}" type="slidenum">
              <a:rPr lang="en-US" sz="1400" b="1" smtClean="0">
                <a:solidFill>
                  <a:schemeClr val="tx2"/>
                </a:solidFill>
              </a:rPr>
              <a:pPr algn="r"/>
              <a:t>‹#›</a:t>
            </a:fld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5" hasCustomPrompt="1"/>
          </p:nvPr>
        </p:nvSpPr>
        <p:spPr>
          <a:xfrm>
            <a:off x="609600" y="438912"/>
            <a:ext cx="8229600" cy="3962400"/>
          </a:xfrm>
        </p:spPr>
        <p:txBody>
          <a:bodyPr/>
          <a:lstStyle>
            <a:lvl1pPr>
              <a:buNone/>
              <a:defRPr baseline="0"/>
            </a:lvl1pPr>
          </a:lstStyle>
          <a:p>
            <a:pPr lvl="0"/>
            <a:r>
              <a:rPr lang="en-US" dirty="0" smtClean="0"/>
              <a:t>Use this slide to include content that does not fit in other layouts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7191123-6660-4494-AB31-182C03422E82}" type="datetime1">
              <a:rPr lang="en-US" smtClean="0"/>
              <a:pPr/>
              <a:t>2/13/2013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Department Name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26EB055-3406-4959-B4CF-9AAB1CA9B2E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26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2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8" name="Picture 7" descr="NEWLOG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6200" y="4495038"/>
            <a:ext cx="457200" cy="585216"/>
          </a:xfrm>
          <a:prstGeom prst="rect">
            <a:avLst/>
          </a:prstGeom>
        </p:spPr>
      </p:pic>
      <p:sp>
        <p:nvSpPr>
          <p:cNvPr id="9" name="Footer Placeholder 7"/>
          <p:cNvSpPr txBox="1">
            <a:spLocks/>
          </p:cNvSpPr>
          <p:nvPr/>
        </p:nvSpPr>
        <p:spPr>
          <a:xfrm>
            <a:off x="609600" y="4773113"/>
            <a:ext cx="3581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cs typeface="Microsoft Sans Serif" pitchFamily="34" charset="0"/>
              </a:rPr>
              <a:t>New Hanover County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cs typeface="Microsoft Sans Serif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381000" y="4751887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60" r:id="rId4"/>
    <p:sldLayoutId id="2147483661" r:id="rId5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dirty="0" smtClean="0"/>
              <a:t>Citizen Survey Results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581150"/>
            <a:ext cx="8229600" cy="1143000"/>
          </a:xfrm>
        </p:spPr>
        <p:txBody>
          <a:bodyPr/>
          <a:lstStyle/>
          <a:p>
            <a:r>
              <a:rPr lang="en-US" i="1" dirty="0" smtClean="0"/>
              <a:t>Tying it Back to the Strategy</a:t>
            </a:r>
            <a:endParaRPr lang="en-US" i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Administration - County Manager’s Office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February 8, 2013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Beth Schrader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Strategy &amp; Policy Manager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887" y="2371725"/>
            <a:ext cx="2771775" cy="1647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33350"/>
            <a:ext cx="8616521" cy="1280160"/>
          </a:xfrm>
        </p:spPr>
        <p:txBody>
          <a:bodyPr anchor="t">
            <a:normAutofit/>
          </a:bodyPr>
          <a:lstStyle/>
          <a:p>
            <a:pPr marL="0" indent="0"/>
            <a:r>
              <a:rPr lang="en-US" sz="3200" dirty="0"/>
              <a:t>Prepare Students to be Successful in 21st Century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Administration – County Manager’s Office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February 8, 2013</a:t>
            </a:r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09600" y="666750"/>
            <a:ext cx="8382000" cy="3810000"/>
          </a:xfrm>
        </p:spPr>
        <p:txBody>
          <a:bodyPr anchor="t">
            <a:normAutofit fontScale="92500"/>
          </a:bodyPr>
          <a:lstStyle/>
          <a:p>
            <a:pPr marL="457200" lvl="1" indent="-457200">
              <a:buFont typeface="Calibri" pitchFamily="34" charset="0"/>
              <a:buChar char="―"/>
            </a:pPr>
            <a:r>
              <a:rPr lang="en-US" sz="2400" dirty="0"/>
              <a:t>Significantly different perception of quality when comparing K-12 program vs. community college</a:t>
            </a:r>
          </a:p>
          <a:p>
            <a:pPr marL="1314450" lvl="2"/>
            <a:r>
              <a:rPr lang="en-US" sz="2000" dirty="0"/>
              <a:t>Community college received </a:t>
            </a:r>
            <a:r>
              <a:rPr lang="en-US" sz="2000" dirty="0" smtClean="0"/>
              <a:t>high overall ratings; Strong agreement among respondents</a:t>
            </a:r>
          </a:p>
          <a:p>
            <a:pPr marL="1314450" lvl="2"/>
            <a:r>
              <a:rPr lang="en-US" sz="2000" dirty="0" smtClean="0"/>
              <a:t>K-12 has much greater opportunity for improvement;  Greater variability in responses</a:t>
            </a:r>
          </a:p>
          <a:p>
            <a:pPr marL="0" indent="0">
              <a:buNone/>
            </a:pPr>
            <a:r>
              <a:rPr lang="en-US" sz="2600" b="1" dirty="0"/>
              <a:t>Strategies:</a:t>
            </a:r>
            <a:r>
              <a:rPr lang="en-US" sz="2600" dirty="0"/>
              <a:t> </a:t>
            </a:r>
            <a:r>
              <a:rPr lang="en-US" sz="2600" dirty="0" smtClean="0"/>
              <a:t>Focus on preparing children zero to 5 years old in five development areas needed to be ready for Kindergarten; Encourage timely completion of post-secondary programs to add to pool of qualified workers and free up space for new students.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518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458200" cy="128016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Strategic Measures &amp; 2016 Targets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Administration – County Manager’s Office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February 8, 2013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361950" y="819150"/>
            <a:ext cx="8782050" cy="3733800"/>
          </a:xfrm>
        </p:spPr>
        <p:txBody>
          <a:bodyPr anchor="t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	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	     </a:t>
            </a:r>
            <a:r>
              <a:rPr lang="en-US" sz="1800" dirty="0" smtClean="0"/>
              <a:t>- 80% of entering kindergarteners are “Ready for School”</a:t>
            </a:r>
            <a:endParaRPr lang="en-US" sz="8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050" dirty="0" smtClean="0"/>
          </a:p>
          <a:p>
            <a:pPr marL="0" indent="0">
              <a:spcBef>
                <a:spcPts val="0"/>
              </a:spcBef>
              <a:buNone/>
            </a:pPr>
            <a:endParaRPr lang="en-US" sz="1050" dirty="0"/>
          </a:p>
          <a:p>
            <a:pPr marL="0" indent="0">
              <a:spcBef>
                <a:spcPts val="0"/>
              </a:spcBef>
              <a:buNone/>
            </a:pPr>
            <a:endParaRPr lang="en-US" sz="105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                - 65% of students at local public institutions complete post secondary or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                   trade/technical skills programs within 125% of normal time required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</a:t>
            </a:r>
            <a:r>
              <a:rPr lang="en-US" sz="1800" dirty="0" smtClean="0"/>
              <a:t>       - Establish Community Literacy Index (volunteerism, participation in political	         process,  adult literacy rate, attendance at cultural / community events)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	</a:t>
            </a:r>
            <a:endParaRPr lang="en-US" sz="2800" dirty="0" smtClean="0"/>
          </a:p>
          <a:p>
            <a:pPr marL="0" indent="0">
              <a:buNone/>
            </a:pPr>
            <a:endParaRPr lang="en-US" sz="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800" dirty="0" smtClean="0"/>
              <a:t>	      </a:t>
            </a:r>
            <a:r>
              <a:rPr lang="en-US" sz="1800" dirty="0" smtClean="0"/>
              <a:t>   - Increase the level of employment (or educational) participation by  veterans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                 and dislocated workers by 5%                                               	</a:t>
            </a:r>
            <a:endParaRPr lang="en-US" sz="1800" dirty="0"/>
          </a:p>
        </p:txBody>
      </p:sp>
      <p:sp>
        <p:nvSpPr>
          <p:cNvPr id="9" name="Text Box 4"/>
          <p:cNvSpPr txBox="1"/>
          <p:nvPr/>
        </p:nvSpPr>
        <p:spPr>
          <a:xfrm>
            <a:off x="302260" y="862330"/>
            <a:ext cx="1297940" cy="10236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>
                <a:effectLst/>
                <a:latin typeface="Calibri"/>
                <a:ea typeface="Calibri"/>
                <a:cs typeface="Times New Roman"/>
              </a:rPr>
              <a:t>Prepare all students to be successful in a 21</a:t>
            </a:r>
            <a:r>
              <a:rPr lang="en-US" sz="1000" baseline="30000" dirty="0">
                <a:effectLst/>
                <a:latin typeface="Calibri"/>
                <a:ea typeface="Calibri"/>
                <a:cs typeface="Times New Roman"/>
              </a:rPr>
              <a:t>st</a:t>
            </a:r>
            <a:r>
              <a:rPr lang="en-US" sz="1000" dirty="0">
                <a:effectLst/>
                <a:latin typeface="Calibri"/>
                <a:ea typeface="Calibri"/>
                <a:cs typeface="Times New Roman"/>
              </a:rPr>
              <a:t> century world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0" name="Text Box 5"/>
          <p:cNvSpPr txBox="1"/>
          <p:nvPr/>
        </p:nvSpPr>
        <p:spPr>
          <a:xfrm>
            <a:off x="302260" y="1984728"/>
            <a:ext cx="1297940" cy="127282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Improve community literacy &amp; workforce readiness skills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Text Box 11"/>
          <p:cNvSpPr txBox="1"/>
          <p:nvPr/>
        </p:nvSpPr>
        <p:spPr>
          <a:xfrm>
            <a:off x="302260" y="3376930"/>
            <a:ext cx="1297940" cy="10236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>
                <a:effectLst/>
                <a:latin typeface="Calibri"/>
                <a:ea typeface="Calibri"/>
                <a:cs typeface="Times New Roman"/>
              </a:rPr>
              <a:t>Enhance the self-sufficiency of individuals &amp; families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3592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09550"/>
            <a:ext cx="8616521" cy="128016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Increase Safety &amp; Security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Administration – County Manager’s Office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February 8, 2013</a:t>
            </a:r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09600" y="819150"/>
            <a:ext cx="8382000" cy="3733800"/>
          </a:xfrm>
        </p:spPr>
        <p:txBody>
          <a:bodyPr anchor="t">
            <a:normAutofit/>
          </a:bodyPr>
          <a:lstStyle/>
          <a:p>
            <a:pPr marL="457200" lvl="1" indent="-457200">
              <a:buFont typeface="Calibri" pitchFamily="34" charset="0"/>
              <a:buChar char="―"/>
            </a:pPr>
            <a:r>
              <a:rPr lang="en-US" sz="2400" dirty="0"/>
              <a:t>Some opportunity to improve perception of safety and security based on community self-perception</a:t>
            </a:r>
          </a:p>
          <a:p>
            <a:pPr marL="457200" lvl="1" indent="-457200">
              <a:buFont typeface="Calibri" pitchFamily="34" charset="0"/>
              <a:buChar char="―"/>
            </a:pPr>
            <a:r>
              <a:rPr lang="en-US" sz="2400" dirty="0"/>
              <a:t>Sheriff’s Office service delivery </a:t>
            </a:r>
            <a:r>
              <a:rPr lang="en-US" sz="2400" dirty="0" smtClean="0"/>
              <a:t>generally rated well</a:t>
            </a:r>
          </a:p>
          <a:p>
            <a:pPr marL="457200" lvl="1" indent="-457200">
              <a:buFont typeface="Calibri" pitchFamily="34" charset="0"/>
              <a:buChar char="―"/>
            </a:pPr>
            <a:r>
              <a:rPr lang="en-US" sz="2400" dirty="0" smtClean="0"/>
              <a:t>911 </a:t>
            </a:r>
            <a:r>
              <a:rPr lang="en-US" sz="2400" dirty="0"/>
              <a:t>and Fire Services received outstanding marks; 911 also scored well for dispatching assistance quickly</a:t>
            </a:r>
          </a:p>
          <a:p>
            <a:pPr marL="0" indent="0">
              <a:buNone/>
            </a:pPr>
            <a:r>
              <a:rPr lang="en-US" sz="2400" b="1" dirty="0" smtClean="0"/>
              <a:t>Strategies: </a:t>
            </a:r>
            <a:r>
              <a:rPr lang="en-US" sz="2400" dirty="0" smtClean="0"/>
              <a:t>Reduce / prevent property crimes; Focus on reducing juvenile recidivism to prevent graduation to more serious crimes and / or adult criminal activity / life; Create and meet emergency response standards based on hazard risk and location.</a:t>
            </a: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56091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458200" cy="128016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Strategic Measures &amp; 2016 Targets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Administration – County Manager’s Office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February 8, 2013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361950" y="819150"/>
            <a:ext cx="8782050" cy="3733800"/>
          </a:xfrm>
        </p:spPr>
        <p:txBody>
          <a:bodyPr anchor="t"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     </a:t>
            </a:r>
            <a:r>
              <a:rPr lang="en-US" sz="1800" dirty="0" smtClean="0"/>
              <a:t> - Part </a:t>
            </a:r>
            <a:r>
              <a:rPr lang="en-US" sz="1800" dirty="0"/>
              <a:t>II </a:t>
            </a:r>
            <a:r>
              <a:rPr lang="en-US" sz="1800" dirty="0" smtClean="0"/>
              <a:t>crimes per 1000 ≤ comparable urban peer NC counties</a:t>
            </a:r>
            <a:endParaRPr lang="en-US" sz="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                - Reduce % juvenile offenders re-adjudicated or convicted within 1 year by 5%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                - Increase % of residents who agree / strongly agree feel safe and secure in the 	         community by 8%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                - Decease traffic accidents / crashes with pedestrian and bicycles on   	    	         unincorporated roads by 5% </a:t>
            </a:r>
            <a:endParaRPr lang="en-US" sz="800" dirty="0" smtClean="0"/>
          </a:p>
          <a:p>
            <a:pPr marL="0" indent="0">
              <a:buNone/>
            </a:pPr>
            <a:endParaRPr lang="en-US" sz="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800" dirty="0" smtClean="0"/>
              <a:t>	      </a:t>
            </a:r>
            <a:r>
              <a:rPr lang="en-US" sz="1800" dirty="0" smtClean="0"/>
              <a:t>   - 90% of emergency responses within the unincorporated area meet the 	  	        County “effective response standard”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	      - Reduce incidence of repeat abuse by </a:t>
            </a:r>
            <a:r>
              <a:rPr lang="en-US" sz="1800" dirty="0"/>
              <a:t>&lt;5% (adults) and &lt;7.1% (children)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800" dirty="0" smtClean="0"/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</a:t>
            </a:r>
            <a:r>
              <a:rPr lang="en-US" sz="1800" dirty="0" smtClean="0"/>
              <a:t>      - Establish Emerging Health Issues Index baseline (tobacco use, injuries, 		         communicable and sexually transmitted disease, adolescent pregnancy, 2 		         year olds up to date with vaccinations)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      - </a:t>
            </a:r>
            <a:r>
              <a:rPr lang="en-US" sz="1800" dirty="0" smtClean="0"/>
              <a:t>Reduce adult obesity rate 5%</a:t>
            </a: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      - </a:t>
            </a:r>
            <a:r>
              <a:rPr lang="en-US" sz="1800" dirty="0" smtClean="0"/>
              <a:t>Reduce child (2-18) obesity rate by 8.4%</a:t>
            </a: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endParaRPr lang="en-US" sz="1800" dirty="0"/>
          </a:p>
        </p:txBody>
      </p:sp>
      <p:sp>
        <p:nvSpPr>
          <p:cNvPr id="12" name="Text Box 354"/>
          <p:cNvSpPr txBox="1"/>
          <p:nvPr/>
        </p:nvSpPr>
        <p:spPr>
          <a:xfrm>
            <a:off x="381000" y="895350"/>
            <a:ext cx="1133475" cy="10236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4572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000" dirty="0">
                <a:effectLst/>
                <a:latin typeface="Calibri"/>
                <a:ea typeface="Calibri"/>
                <a:cs typeface="Times New Roman"/>
              </a:rPr>
              <a:t>Reduce and prevent crime 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>
                <a:effectLst/>
                <a:latin typeface="Calibri"/>
                <a:ea typeface="Calibri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1"/>
          <p:cNvSpPr txBox="1"/>
          <p:nvPr/>
        </p:nvSpPr>
        <p:spPr>
          <a:xfrm>
            <a:off x="380999" y="3257550"/>
            <a:ext cx="1133475" cy="1219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>
                <a:effectLst/>
                <a:latin typeface="Calibri"/>
                <a:ea typeface="Calibri"/>
                <a:cs typeface="Times New Roman"/>
              </a:rPr>
              <a:t>Reduce health risks and diseases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Text Box 2"/>
          <p:cNvSpPr txBox="1"/>
          <p:nvPr/>
        </p:nvSpPr>
        <p:spPr>
          <a:xfrm>
            <a:off x="380999" y="2004483"/>
            <a:ext cx="1133475" cy="110066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4572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000" dirty="0">
                <a:effectLst/>
                <a:latin typeface="Calibri"/>
                <a:ea typeface="Calibri"/>
                <a:cs typeface="Times New Roman"/>
              </a:rPr>
              <a:t>Increase the safety and security of the community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>
                <a:effectLst/>
                <a:latin typeface="Calibri"/>
                <a:ea typeface="Calibri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8963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458200" cy="128016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Improve Customer Satisfaction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Administration – County Manager’s Office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February 8, 2013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09600" y="819150"/>
            <a:ext cx="8382000" cy="3733800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At a Department level, overall ratings are driven by: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Being served in a timely manner (38%)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Being given the correct information (33%)</a:t>
            </a:r>
          </a:p>
          <a:p>
            <a:pPr marL="0" indent="0">
              <a:buNone/>
            </a:pPr>
            <a:endParaRPr lang="en-US" sz="2400" i="1" dirty="0" smtClean="0"/>
          </a:p>
          <a:p>
            <a:pPr marL="0" indent="0">
              <a:buNone/>
            </a:pPr>
            <a:r>
              <a:rPr lang="en-US" sz="2400" i="1" dirty="0" smtClean="0"/>
              <a:t>Being treated with respect is important, but this alone cannot overcome slow service and / or inaccurate information.  </a:t>
            </a:r>
            <a:endParaRPr lang="en-US" sz="2400" i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Strategies:</a:t>
            </a:r>
            <a:r>
              <a:rPr lang="en-US" sz="2400" dirty="0" smtClean="0"/>
              <a:t> Improve timeliness of service and frequency providing the correct information the first time.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770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458200" cy="128016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Strategic Measures &amp; 2016 Targets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Administration – County Manager’s Office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February 8, 2013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57200" y="819150"/>
            <a:ext cx="8382000" cy="3733800"/>
          </a:xfrm>
        </p:spPr>
        <p:txBody>
          <a:bodyPr anchor="t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	     </a:t>
            </a:r>
            <a:r>
              <a:rPr lang="en-US" sz="1800" dirty="0" smtClean="0"/>
              <a:t>- All departments have an avg. rating of 5.0 or higher for timely service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                - Increase by 10% citizens </a:t>
            </a:r>
            <a:r>
              <a:rPr lang="en-US" sz="1800" dirty="0"/>
              <a:t>agree / strongly agree that NHC </a:t>
            </a:r>
            <a:r>
              <a:rPr lang="en-US" sz="1800" dirty="0" smtClean="0"/>
              <a:t>provides quality                            	         services 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	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                       - Increase by 10% citizens agree / strongly agree NHC is effective &amp; efficient</a:t>
            </a:r>
          </a:p>
          <a:p>
            <a:pPr marL="0" indent="0">
              <a:buNone/>
            </a:pPr>
            <a:r>
              <a:rPr lang="en-US" sz="1800" dirty="0" smtClean="0"/>
              <a:t>                       </a:t>
            </a:r>
            <a:r>
              <a:rPr lang="en-US" sz="1800" dirty="0"/>
              <a:t>- </a:t>
            </a:r>
            <a:r>
              <a:rPr lang="en-US" sz="1800" dirty="0" smtClean="0"/>
              <a:t>Increase by 10% citizens </a:t>
            </a:r>
            <a:r>
              <a:rPr lang="en-US" sz="1800" dirty="0"/>
              <a:t>agree / strongly agree that NHC </a:t>
            </a:r>
            <a:r>
              <a:rPr lang="en-US" sz="1800" dirty="0" smtClean="0"/>
              <a:t>spends my tax    	        dollars wisely </a:t>
            </a:r>
          </a:p>
          <a:p>
            <a:pPr marL="0" indent="0">
              <a:buNone/>
            </a:pPr>
            <a:r>
              <a:rPr lang="en-US" sz="1800" dirty="0" smtClean="0"/>
              <a:t>                          </a:t>
            </a:r>
          </a:p>
          <a:p>
            <a:pPr marL="0" indent="0">
              <a:buNone/>
            </a:pPr>
            <a:r>
              <a:rPr lang="en-US" sz="1800" dirty="0" smtClean="0"/>
              <a:t>                       </a:t>
            </a:r>
            <a:endParaRPr lang="en-US" sz="1800" dirty="0"/>
          </a:p>
        </p:txBody>
      </p:sp>
      <p:sp>
        <p:nvSpPr>
          <p:cNvPr id="9" name="Text Box 13"/>
          <p:cNvSpPr txBox="1"/>
          <p:nvPr/>
        </p:nvSpPr>
        <p:spPr>
          <a:xfrm>
            <a:off x="381000" y="1057910"/>
            <a:ext cx="1297940" cy="10236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Improve the customer experience and increase citizen satisfaction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0" name="Text Box 20"/>
          <p:cNvSpPr txBox="1"/>
          <p:nvPr/>
        </p:nvSpPr>
        <p:spPr>
          <a:xfrm>
            <a:off x="378460" y="2386330"/>
            <a:ext cx="1297940" cy="10236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>
                <a:effectLst/>
                <a:latin typeface="Calibri"/>
                <a:ea typeface="Calibri"/>
                <a:cs typeface="Times New Roman"/>
              </a:rPr>
              <a:t>Deliver value for taxpayer money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1469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458200" cy="128016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Focus on the Bottom 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Administration – County Manager’s Office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February 8, 2013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09600" y="819150"/>
            <a:ext cx="8382000" cy="3733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800" dirty="0"/>
              <a:t>Citizens are concerned about </a:t>
            </a:r>
            <a:r>
              <a:rPr lang="en-US" sz="2800" dirty="0" smtClean="0"/>
              <a:t>budget </a:t>
            </a:r>
            <a:r>
              <a:rPr lang="en-US" sz="2800" dirty="0"/>
              <a:t>and </a:t>
            </a:r>
            <a:r>
              <a:rPr lang="en-US" sz="2800" dirty="0" smtClean="0"/>
              <a:t>spending</a:t>
            </a:r>
          </a:p>
          <a:p>
            <a:pPr marL="0" indent="0">
              <a:buNone/>
            </a:pPr>
            <a:r>
              <a:rPr lang="en-US" sz="2800" dirty="0" smtClean="0"/>
              <a:t>Citizens want to keep taxes low</a:t>
            </a:r>
          </a:p>
          <a:p>
            <a:pPr marL="0" indent="0">
              <a:lnSpc>
                <a:spcPct val="80000"/>
              </a:lnSpc>
              <a:buNone/>
            </a:pPr>
            <a:endParaRPr lang="en-US" sz="1050" dirty="0" smtClean="0"/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600" b="1" dirty="0" smtClean="0">
                <a:latin typeface="+mj-lt"/>
                <a:ea typeface="+mj-ea"/>
                <a:cs typeface="+mj-cs"/>
              </a:rPr>
              <a:t>Strategic </a:t>
            </a:r>
            <a:r>
              <a:rPr lang="en-US" sz="3600" b="1" dirty="0">
                <a:latin typeface="+mj-lt"/>
                <a:ea typeface="+mj-ea"/>
                <a:cs typeface="+mj-cs"/>
              </a:rPr>
              <a:t>Measures &amp; 2016 Targets </a:t>
            </a:r>
          </a:p>
          <a:p>
            <a:pPr marL="0" indent="0">
              <a:lnSpc>
                <a:spcPct val="80000"/>
              </a:lnSpc>
              <a:buNone/>
            </a:pPr>
            <a:endParaRPr lang="en-US" sz="105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/>
              <a:t>	    - Year-over-year % growth in expenses less than % growth in CPI-U South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/>
              <a:t>	    - % change between Adopted and final Actual budget ≤ 3.75%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/>
              <a:t>	</a:t>
            </a:r>
            <a:r>
              <a:rPr lang="en-US" sz="1800" dirty="0" smtClean="0"/>
              <a:t>    - </a:t>
            </a:r>
            <a:r>
              <a:rPr lang="en-US" sz="1800" dirty="0"/>
              <a:t>50% of new discretionary programs </a:t>
            </a:r>
            <a:r>
              <a:rPr lang="en-US" sz="1800" dirty="0" smtClean="0"/>
              <a:t>self-funded or with dedicated (non-	      property-tax) funding source identified</a:t>
            </a:r>
            <a:endParaRPr 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/>
              <a:t>	    - Increase by 10% citizens agree / strongly agree NHC is effective &amp; efficient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/>
          </a:p>
          <a:p>
            <a:pPr marL="0" indent="0">
              <a:lnSpc>
                <a:spcPct val="80000"/>
              </a:lnSpc>
              <a:buNone/>
            </a:pPr>
            <a:endParaRPr lang="en-US" sz="1800" dirty="0"/>
          </a:p>
        </p:txBody>
      </p:sp>
      <p:sp>
        <p:nvSpPr>
          <p:cNvPr id="8" name="Text Box 10"/>
          <p:cNvSpPr txBox="1"/>
          <p:nvPr/>
        </p:nvSpPr>
        <p:spPr>
          <a:xfrm>
            <a:off x="381000" y="2495550"/>
            <a:ext cx="1297940" cy="797512"/>
          </a:xfrm>
          <a:prstGeom prst="rect">
            <a:avLst/>
          </a:prstGeom>
          <a:noFill/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>
                <a:effectLst/>
                <a:latin typeface="Calibri"/>
                <a:ea typeface="Calibri"/>
                <a:cs typeface="Times New Roman"/>
              </a:rPr>
              <a:t>Control costs and </a:t>
            </a:r>
            <a:r>
              <a:rPr lang="en-US" sz="1000" dirty="0" smtClean="0">
                <a:effectLst/>
                <a:latin typeface="Calibri"/>
                <a:ea typeface="Calibri"/>
                <a:cs typeface="Times New Roman"/>
              </a:rPr>
              <a:t>manage </a:t>
            </a:r>
            <a:r>
              <a:rPr lang="en-US" sz="1000" dirty="0">
                <a:effectLst/>
                <a:latin typeface="Calibri"/>
                <a:ea typeface="Calibri"/>
                <a:cs typeface="Times New Roman"/>
              </a:rPr>
              <a:t>to the budget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ext Box 506"/>
          <p:cNvSpPr txBox="1"/>
          <p:nvPr/>
        </p:nvSpPr>
        <p:spPr>
          <a:xfrm>
            <a:off x="381000" y="3486150"/>
            <a:ext cx="1297940" cy="762000"/>
          </a:xfrm>
          <a:prstGeom prst="rect">
            <a:avLst/>
          </a:prstGeom>
          <a:noFill/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>
                <a:effectLst/>
                <a:latin typeface="Calibri"/>
                <a:ea typeface="Calibri"/>
                <a:cs typeface="Times New Roman"/>
              </a:rPr>
              <a:t>Plan for long-term sustainability of County services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7722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458200" cy="128016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Lastly, The Future is Now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Administration – County Manager’s Office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February 8, 2013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09600" y="819150"/>
            <a:ext cx="8382000" cy="3733800"/>
          </a:xfrm>
        </p:spPr>
        <p:txBody>
          <a:bodyPr anchor="t"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In NHC, the digital divide has largely been crossed</a:t>
            </a:r>
          </a:p>
          <a:p>
            <a:pPr marL="914400" lvl="1" indent="-457200">
              <a:buFont typeface="Calibri" pitchFamily="34" charset="0"/>
              <a:buChar char="―"/>
            </a:pPr>
            <a:r>
              <a:rPr lang="en-US" sz="2400" dirty="0"/>
              <a:t>Blurring device boundaries</a:t>
            </a:r>
          </a:p>
          <a:p>
            <a:pPr marL="914400" lvl="1" indent="-457200">
              <a:buFont typeface="Calibri" pitchFamily="34" charset="0"/>
              <a:buChar char="―"/>
            </a:pPr>
            <a:r>
              <a:rPr lang="en-US" sz="2400" dirty="0" smtClean="0"/>
              <a:t>Growth of mobile devices / multiple device usage</a:t>
            </a:r>
          </a:p>
          <a:p>
            <a:pPr marL="914400" lvl="1" indent="-457200">
              <a:buFont typeface="Calibri" pitchFamily="34" charset="0"/>
              <a:buChar char="―"/>
            </a:pPr>
            <a:r>
              <a:rPr lang="en-US" sz="2400" dirty="0" smtClean="0"/>
              <a:t>&lt;10% do not use internet at all</a:t>
            </a:r>
          </a:p>
          <a:p>
            <a:pPr marL="914400" lvl="1" indent="-457200">
              <a:buFont typeface="Calibri" pitchFamily="34" charset="0"/>
              <a:buChar char="―"/>
            </a:pPr>
            <a:r>
              <a:rPr lang="en-US" sz="2400" dirty="0" smtClean="0"/>
              <a:t>Age independent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 smtClean="0"/>
              <a:t>Increasing user sophistication</a:t>
            </a:r>
          </a:p>
          <a:p>
            <a:pPr marL="914400" lvl="1" indent="-457200">
              <a:buFont typeface="Calibri" pitchFamily="34" charset="0"/>
              <a:buChar char="―"/>
            </a:pPr>
            <a:r>
              <a:rPr lang="en-US" sz="2400" dirty="0" smtClean="0"/>
              <a:t>How / where seek information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2356115"/>
            <a:ext cx="3434921" cy="212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27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458200" cy="128016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Potential Implications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Administration – County Manager’s Office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February 8, 2013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09600" y="819150"/>
            <a:ext cx="8382000" cy="3733800"/>
          </a:xfrm>
        </p:spPr>
        <p:txBody>
          <a:bodyPr anchor="t">
            <a:normAutofit/>
          </a:bodyPr>
          <a:lstStyle/>
          <a:p>
            <a:pPr>
              <a:buAutoNum type="arabicParenR"/>
            </a:pPr>
            <a:r>
              <a:rPr lang="en-US" sz="2400" dirty="0" smtClean="0"/>
              <a:t>Changing citizen expectations (responsiveness, access to services, involvement / participation)</a:t>
            </a:r>
          </a:p>
          <a:p>
            <a:pPr>
              <a:buAutoNum type="arabicParenR"/>
            </a:pPr>
            <a:r>
              <a:rPr lang="en-US" sz="2400" dirty="0" smtClean="0"/>
              <a:t>Evolving communication patterns &amp; business models to reflect how citizens want to communicate and do business</a:t>
            </a:r>
          </a:p>
          <a:p>
            <a:pPr marL="0" indent="0">
              <a:buNone/>
            </a:pP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Need for technology investments to bring NHC in step with current trends &amp; move to where future is heading 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Will require reimagining business models </a:t>
            </a:r>
            <a:endParaRPr lang="en-US" sz="2400" dirty="0"/>
          </a:p>
        </p:txBody>
      </p:sp>
      <p:sp>
        <p:nvSpPr>
          <p:cNvPr id="6" name="Down Arrow 5"/>
          <p:cNvSpPr/>
          <p:nvPr/>
        </p:nvSpPr>
        <p:spPr>
          <a:xfrm>
            <a:off x="4114800" y="2495550"/>
            <a:ext cx="533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26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NEW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" y="4501064"/>
            <a:ext cx="457200" cy="585286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rot="5400000">
            <a:off x="381000" y="4762319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7"/>
          <p:cNvSpPr txBox="1">
            <a:spLocks/>
          </p:cNvSpPr>
          <p:nvPr/>
        </p:nvSpPr>
        <p:spPr>
          <a:xfrm>
            <a:off x="609600" y="4400550"/>
            <a:ext cx="35814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>
              <a:defRPr/>
            </a:pPr>
            <a:r>
              <a:rPr lang="en-US" sz="1400" b="1" dirty="0" smtClean="0">
                <a:solidFill>
                  <a:schemeClr val="tx2"/>
                </a:solidFill>
                <a:cs typeface="Microsoft Sans Serif" pitchFamily="34" charset="0"/>
              </a:rPr>
              <a:t>Administration – County Manager’s Office</a:t>
            </a:r>
            <a:endParaRPr lang="en-US" sz="1400" b="1" dirty="0">
              <a:solidFill>
                <a:schemeClr val="tx2"/>
              </a:solidFill>
              <a:cs typeface="Microsoft Sans Serif" pitchFamily="34" charset="0"/>
            </a:endParaRPr>
          </a:p>
        </p:txBody>
      </p:sp>
      <p:sp>
        <p:nvSpPr>
          <p:cNvPr id="16" name="Footer Placeholder 7"/>
          <p:cNvSpPr txBox="1">
            <a:spLocks/>
          </p:cNvSpPr>
          <p:nvPr/>
        </p:nvSpPr>
        <p:spPr>
          <a:xfrm>
            <a:off x="5715000" y="4400550"/>
            <a:ext cx="3124200" cy="3810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 algn="r">
              <a:defRPr/>
            </a:pPr>
            <a:r>
              <a:rPr lang="en-US" sz="1400" b="1" dirty="0" smtClean="0">
                <a:solidFill>
                  <a:schemeClr val="tx2"/>
                </a:solidFill>
                <a:cs typeface="Microsoft Sans Serif" pitchFamily="34" charset="0"/>
              </a:rPr>
              <a:t>February 8, 2013</a:t>
            </a:r>
          </a:p>
        </p:txBody>
      </p:sp>
      <p:sp>
        <p:nvSpPr>
          <p:cNvPr id="17" name="Footer Placeholder 7"/>
          <p:cNvSpPr txBox="1">
            <a:spLocks/>
          </p:cNvSpPr>
          <p:nvPr/>
        </p:nvSpPr>
        <p:spPr>
          <a:xfrm>
            <a:off x="7162800" y="4705350"/>
            <a:ext cx="16764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cs typeface="Microsoft Sans Serif" pitchFamily="34" charset="0"/>
              </a:rPr>
              <a:t>Slide </a:t>
            </a:r>
            <a:fld id="{A51FE5A1-ED7A-4D72-9EE7-5035B3F7A62C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cs typeface="Microsoft Sans Serif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cs typeface="Microsoft Sans Serif" pitchFamily="34" charset="0"/>
              </a:rPr>
              <a:t> 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cs typeface="Microsoft Sans Serif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Questions?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72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December 3, 2012</a:t>
            </a:r>
            <a:endParaRPr lang="en-US" dirty="0"/>
          </a:p>
        </p:txBody>
      </p:sp>
      <p:sp>
        <p:nvSpPr>
          <p:cNvPr id="11" name="Rectangle 5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2" name="Rectangle 86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95375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111" name="Picture 8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2" y="133350"/>
            <a:ext cx="8992076" cy="4928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085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33350"/>
            <a:ext cx="8229600" cy="1280160"/>
          </a:xfrm>
        </p:spPr>
        <p:txBody>
          <a:bodyPr anchor="t"/>
          <a:lstStyle/>
          <a:p>
            <a:r>
              <a:rPr lang="en-US" dirty="0" smtClean="0"/>
              <a:t>What Did We Learn?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Administration – County Manager’s Office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February 8, 2013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09600" y="895350"/>
            <a:ext cx="8229600" cy="3200400"/>
          </a:xfrm>
        </p:spPr>
        <p:txBody>
          <a:bodyPr anchor="t">
            <a:normAutofit fontScale="92500" lnSpcReduction="20000"/>
          </a:bodyPr>
          <a:lstStyle/>
          <a:p>
            <a:r>
              <a:rPr lang="en-US" dirty="0" smtClean="0"/>
              <a:t>Citizen priorities not necessarily where County performs best</a:t>
            </a:r>
          </a:p>
          <a:p>
            <a:r>
              <a:rPr lang="en-US" dirty="0" smtClean="0"/>
              <a:t>Citizens generally happy with quality of life, but less consensus on satisfaction with County services</a:t>
            </a:r>
          </a:p>
          <a:p>
            <a:r>
              <a:rPr lang="en-US" dirty="0" smtClean="0"/>
              <a:t>County needs to evolve to meet citizens where they are / how they want to communicate and do business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0440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33350"/>
            <a:ext cx="8229600" cy="685800"/>
          </a:xfrm>
        </p:spPr>
        <p:txBody>
          <a:bodyPr anchor="t">
            <a:normAutofit fontScale="90000"/>
          </a:bodyPr>
          <a:lstStyle/>
          <a:p>
            <a:r>
              <a:rPr lang="en-US" dirty="0" smtClean="0"/>
              <a:t>Priority vs. Performance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Administration – County Manager’s Office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February 8, 2013</a:t>
            </a:r>
            <a:endParaRPr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315790" y="800794"/>
            <a:ext cx="3502827" cy="1716152"/>
          </a:xfrm>
          <a:prstGeom prst="rect">
            <a:avLst/>
          </a:prstGeom>
          <a:solidFill>
            <a:srgbClr val="85DCFB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 dirty="0" smtClean="0"/>
              <a:t>Immediate Opportunity:</a:t>
            </a:r>
          </a:p>
          <a:p>
            <a:pPr algn="ctr"/>
            <a:r>
              <a:rPr lang="en-US" sz="1800" b="1" i="1" dirty="0" smtClean="0"/>
              <a:t>Plan &amp; Invest Now</a:t>
            </a:r>
          </a:p>
          <a:p>
            <a:pPr lvl="0" algn="ctr"/>
            <a:r>
              <a:rPr lang="en-US" sz="1800" b="1" i="1" kern="0" dirty="0">
                <a:solidFill>
                  <a:srgbClr val="C00000"/>
                </a:solidFill>
              </a:rPr>
              <a:t>(Potential Under Allocation</a:t>
            </a:r>
            <a:br>
              <a:rPr lang="en-US" sz="1800" b="1" i="1" kern="0" dirty="0">
                <a:solidFill>
                  <a:srgbClr val="C00000"/>
                </a:solidFill>
              </a:rPr>
            </a:br>
            <a:r>
              <a:rPr lang="en-US" sz="1800" b="1" i="1" kern="0" dirty="0">
                <a:solidFill>
                  <a:srgbClr val="C00000"/>
                </a:solidFill>
              </a:rPr>
              <a:t>of Resources</a:t>
            </a:r>
            <a:r>
              <a:rPr lang="en-US" sz="1800" b="1" i="1" kern="0" dirty="0" smtClean="0">
                <a:solidFill>
                  <a:srgbClr val="C00000"/>
                </a:solidFill>
              </a:rPr>
              <a:t>?)</a:t>
            </a:r>
            <a:endParaRPr lang="en-US" sz="1800" b="1" i="1" kern="0" dirty="0">
              <a:solidFill>
                <a:srgbClr val="C00000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818617" y="808740"/>
            <a:ext cx="3502827" cy="17161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 dirty="0" smtClean="0"/>
              <a:t>Foundational / Givens:</a:t>
            </a:r>
          </a:p>
          <a:p>
            <a:pPr algn="ctr"/>
            <a:r>
              <a:rPr lang="en-US" sz="1800" b="1" i="1" dirty="0" smtClean="0"/>
              <a:t>Primary Focus Areas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315790" y="2516947"/>
            <a:ext cx="3502827" cy="17161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 dirty="0"/>
              <a:t>Mid to Long Term</a:t>
            </a:r>
          </a:p>
          <a:p>
            <a:pPr algn="ctr"/>
            <a:r>
              <a:rPr lang="en-US" sz="1800" b="1" dirty="0"/>
              <a:t>Opportunity:</a:t>
            </a:r>
          </a:p>
          <a:p>
            <a:pPr algn="ctr"/>
            <a:r>
              <a:rPr lang="en-US" sz="1800" b="1" i="1" dirty="0"/>
              <a:t>Research &amp; Plan</a:t>
            </a:r>
          </a:p>
          <a:p>
            <a:pPr algn="ctr"/>
            <a:endParaRPr lang="en-US" sz="1800" b="1" i="1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818617" y="2516947"/>
            <a:ext cx="3502827" cy="1716152"/>
          </a:xfrm>
          <a:prstGeom prst="rect">
            <a:avLst/>
          </a:prstGeom>
          <a:solidFill>
            <a:srgbClr val="85DCFB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 dirty="0"/>
              <a:t>Foundational:</a:t>
            </a:r>
          </a:p>
          <a:p>
            <a:pPr algn="ctr"/>
            <a:r>
              <a:rPr lang="en-US" sz="1800" b="1" i="1" dirty="0"/>
              <a:t>Must Haves</a:t>
            </a:r>
          </a:p>
          <a:p>
            <a:pPr lvl="0" algn="ctr"/>
            <a:r>
              <a:rPr lang="en-US" sz="1800" b="1" i="1" kern="0" dirty="0">
                <a:solidFill>
                  <a:srgbClr val="C00000"/>
                </a:solidFill>
              </a:rPr>
              <a:t>(Potential Over Allocation </a:t>
            </a:r>
            <a:br>
              <a:rPr lang="en-US" sz="1800" b="1" i="1" kern="0" dirty="0">
                <a:solidFill>
                  <a:srgbClr val="C00000"/>
                </a:solidFill>
              </a:rPr>
            </a:br>
            <a:r>
              <a:rPr lang="en-US" sz="1800" b="1" i="1" kern="0" dirty="0">
                <a:solidFill>
                  <a:srgbClr val="C00000"/>
                </a:solidFill>
              </a:rPr>
              <a:t>of Resources?)</a:t>
            </a:r>
          </a:p>
          <a:p>
            <a:pPr algn="ctr"/>
            <a:endParaRPr lang="en-US" sz="1800" b="1" i="1" dirty="0"/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 flipV="1">
            <a:off x="1299318" y="4231775"/>
            <a:ext cx="7311282" cy="1324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V="1">
            <a:off x="1299318" y="628650"/>
            <a:ext cx="0" cy="361636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 rot="16200000">
            <a:off x="-460289" y="2256140"/>
            <a:ext cx="20441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 dirty="0"/>
              <a:t>Strategic </a:t>
            </a:r>
            <a:r>
              <a:rPr lang="en-US" sz="1800" b="1" dirty="0" smtClean="0"/>
              <a:t>Priority</a:t>
            </a:r>
            <a:endParaRPr lang="en-US" sz="1800" b="1" dirty="0"/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2507190" y="4267527"/>
            <a:ext cx="6463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 dirty="0"/>
              <a:t>Low</a:t>
            </a:r>
          </a:p>
        </p:txBody>
      </p: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6235121" y="4283417"/>
            <a:ext cx="6976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 dirty="0"/>
              <a:t>High</a:t>
            </a: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442829" y="880246"/>
            <a:ext cx="6976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 dirty="0"/>
              <a:t>High</a:t>
            </a: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360473" y="3822599"/>
            <a:ext cx="6463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 dirty="0"/>
              <a:t>Low</a:t>
            </a:r>
          </a:p>
        </p:txBody>
      </p:sp>
    </p:spTree>
    <p:extLst>
      <p:ext uri="{BB962C8B-B14F-4D97-AF65-F5344CB8AC3E}">
        <p14:creationId xmlns:p14="http://schemas.microsoft.com/office/powerpoint/2010/main" val="66491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5318832" y="2339376"/>
            <a:ext cx="3314700" cy="11569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981200" y="1164638"/>
            <a:ext cx="3314700" cy="11569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09550"/>
            <a:ext cx="8229600" cy="685800"/>
          </a:xfrm>
        </p:spPr>
        <p:txBody>
          <a:bodyPr anchor="t">
            <a:normAutofit fontScale="90000"/>
          </a:bodyPr>
          <a:lstStyle/>
          <a:p>
            <a:r>
              <a:rPr lang="en-US" dirty="0" smtClean="0"/>
              <a:t>Survey Results Profile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Administration – County Manager’s Office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February 8, 2013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5"/>
            <p:extLst>
              <p:ext uri="{D42A27DB-BD31-4B8C-83A1-F6EECF244321}">
                <p14:modId xmlns:p14="http://schemas.microsoft.com/office/powerpoint/2010/main" val="2610566629"/>
              </p:ext>
            </p:extLst>
          </p:nvPr>
        </p:nvGraphicFramePr>
        <p:xfrm>
          <a:off x="609600" y="971550"/>
          <a:ext cx="82296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5307366" y="1164638"/>
            <a:ext cx="0" cy="23317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981200" y="2321620"/>
            <a:ext cx="6629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20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7150"/>
            <a:ext cx="8616521" cy="128016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What Did The Verbatim Responses Say?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Administration – County Manager’s Office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February 8, 2013</a:t>
            </a:r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09600" y="666750"/>
            <a:ext cx="8229600" cy="3810000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One (1) thing would like to see done to improve NHC</a:t>
            </a:r>
          </a:p>
          <a:p>
            <a:pPr marL="742950" lvl="2" indent="-342900">
              <a:buFont typeface="Calibri" pitchFamily="34" charset="0"/>
              <a:buChar char="―"/>
            </a:pPr>
            <a:r>
              <a:rPr lang="en-US" dirty="0" smtClean="0"/>
              <a:t>Improve traffic / Road repair / Road safety 25%</a:t>
            </a:r>
          </a:p>
          <a:p>
            <a:pPr marL="742950" lvl="2" indent="-342900">
              <a:buFont typeface="Calibri" pitchFamily="34" charset="0"/>
              <a:buChar char="―"/>
            </a:pPr>
            <a:r>
              <a:rPr lang="en-US" dirty="0"/>
              <a:t>Reigning in spending / </a:t>
            </a:r>
            <a:r>
              <a:rPr lang="en-US" dirty="0" smtClean="0"/>
              <a:t>Not </a:t>
            </a:r>
            <a:r>
              <a:rPr lang="en-US" dirty="0"/>
              <a:t>raising taxes </a:t>
            </a:r>
            <a:r>
              <a:rPr lang="en-US" dirty="0" smtClean="0"/>
              <a:t>12%</a:t>
            </a:r>
          </a:p>
          <a:p>
            <a:pPr marL="742950" lvl="2" indent="-342900">
              <a:buFont typeface="Calibri" pitchFamily="34" charset="0"/>
              <a:buChar char="―"/>
            </a:pPr>
            <a:r>
              <a:rPr lang="en-US" dirty="0" smtClean="0"/>
              <a:t>Improve schools 8%</a:t>
            </a:r>
          </a:p>
          <a:p>
            <a:pPr marL="742950" lvl="2" indent="-342900">
              <a:buFont typeface="Calibri" pitchFamily="34" charset="0"/>
              <a:buChar char="―"/>
            </a:pPr>
            <a:r>
              <a:rPr lang="en-US" dirty="0" smtClean="0"/>
              <a:t>Economic development / Jobs 8%</a:t>
            </a:r>
            <a:endParaRPr lang="en-US" dirty="0"/>
          </a:p>
          <a:p>
            <a:pPr marL="0" indent="0">
              <a:buNone/>
            </a:pPr>
            <a:r>
              <a:rPr lang="en-US" sz="2800" dirty="0" smtClean="0"/>
              <a:t>Services most important for NHC to Provide</a:t>
            </a:r>
          </a:p>
          <a:p>
            <a:pPr marL="914400" lvl="1" indent="-457200">
              <a:buFont typeface="Calibri" pitchFamily="34" charset="0"/>
              <a:buChar char="―"/>
            </a:pPr>
            <a:r>
              <a:rPr lang="en-US" sz="2400" dirty="0"/>
              <a:t>Emergency</a:t>
            </a:r>
            <a:r>
              <a:rPr lang="en-US" sz="2400" dirty="0" smtClean="0"/>
              <a:t> services (Sheriff, Fire, 911, EMS) 20%</a:t>
            </a:r>
          </a:p>
          <a:p>
            <a:pPr marL="914400" lvl="1" indent="-457200">
              <a:buFont typeface="Calibri" pitchFamily="34" charset="0"/>
              <a:buChar char="―"/>
            </a:pPr>
            <a:r>
              <a:rPr lang="en-US" sz="2400" dirty="0" smtClean="0"/>
              <a:t>Quality schools 13%</a:t>
            </a:r>
          </a:p>
          <a:p>
            <a:pPr marL="914400" lvl="1" indent="-457200">
              <a:buFont typeface="Calibri" pitchFamily="34" charset="0"/>
              <a:buChar char="―"/>
            </a:pPr>
            <a:r>
              <a:rPr lang="en-US" sz="2400" dirty="0" smtClean="0"/>
              <a:t>Parks / Recreation 12%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02538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09550"/>
            <a:ext cx="8616521" cy="1280160"/>
          </a:xfrm>
        </p:spPr>
        <p:txBody>
          <a:bodyPr anchor="t">
            <a:normAutofit fontScale="90000"/>
          </a:bodyPr>
          <a:lstStyle/>
          <a:p>
            <a:r>
              <a:rPr lang="en-US" dirty="0" smtClean="0"/>
              <a:t>Strong Economy / High Quality Job Growth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Administration – County Manager’s Office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February 8, 2013</a:t>
            </a:r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09600" y="819150"/>
            <a:ext cx="8382000" cy="3733800"/>
          </a:xfrm>
        </p:spPr>
        <p:txBody>
          <a:bodyPr anchor="t">
            <a:normAutofit/>
          </a:bodyPr>
          <a:lstStyle/>
          <a:p>
            <a:pPr marL="457200" indent="-457200">
              <a:buFont typeface="Calibri" pitchFamily="34" charset="0"/>
              <a:buChar char="―"/>
            </a:pPr>
            <a:r>
              <a:rPr lang="en-US" sz="2400" dirty="0" smtClean="0"/>
              <a:t>Most </a:t>
            </a:r>
            <a:r>
              <a:rPr lang="en-US" sz="2400" dirty="0"/>
              <a:t>frequently selected priority (31</a:t>
            </a:r>
            <a:r>
              <a:rPr lang="en-US" sz="2400" dirty="0" smtClean="0"/>
              <a:t>% of respondents)</a:t>
            </a:r>
            <a:endParaRPr lang="en-US" sz="2400" dirty="0"/>
          </a:p>
          <a:p>
            <a:pPr marL="457200" indent="-457200">
              <a:buFont typeface="Calibri" pitchFamily="34" charset="0"/>
              <a:buChar char="―"/>
            </a:pPr>
            <a:r>
              <a:rPr lang="en-US" sz="2400" dirty="0"/>
              <a:t>Lowest rated county </a:t>
            </a:r>
            <a:r>
              <a:rPr lang="en-US" sz="2400" dirty="0" smtClean="0"/>
              <a:t>service for effectiveness</a:t>
            </a:r>
            <a:endParaRPr lang="en-US" sz="2400" dirty="0"/>
          </a:p>
          <a:p>
            <a:pPr marL="457200" indent="-457200">
              <a:buFont typeface="Calibri" pitchFamily="34" charset="0"/>
              <a:buChar char="―"/>
            </a:pPr>
            <a:r>
              <a:rPr lang="en-US" sz="2400" dirty="0" smtClean="0"/>
              <a:t>To drive economic growth, need to nurture and encourage businesses to stay, expand, or relocate here</a:t>
            </a:r>
          </a:p>
          <a:p>
            <a:pPr marL="457200" indent="-457200">
              <a:buFont typeface="Calibri" pitchFamily="34" charset="0"/>
              <a:buChar char="―"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 smtClean="0"/>
              <a:t>Strategies:</a:t>
            </a:r>
            <a:r>
              <a:rPr lang="en-US" sz="2400" dirty="0" smtClean="0"/>
              <a:t> Move from recruiting outside companies to building robust clusters.  Take a portfolio perspective - upgrade existing and broaden to new;  Focus on job quality / increasing prosperity.</a:t>
            </a:r>
          </a:p>
        </p:txBody>
      </p:sp>
    </p:spTree>
    <p:extLst>
      <p:ext uri="{BB962C8B-B14F-4D97-AF65-F5344CB8AC3E}">
        <p14:creationId xmlns:p14="http://schemas.microsoft.com/office/powerpoint/2010/main" val="85811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33350"/>
            <a:ext cx="8763000" cy="1280160"/>
          </a:xfrm>
        </p:spPr>
        <p:txBody>
          <a:bodyPr anchor="t">
            <a:normAutofit/>
          </a:bodyPr>
          <a:lstStyle/>
          <a:p>
            <a:pPr marL="0" indent="0"/>
            <a:r>
              <a:rPr lang="en-US" sz="3200" dirty="0"/>
              <a:t>Planned Environment Builds </a:t>
            </a:r>
            <a:r>
              <a:rPr lang="en-US" sz="3200" dirty="0" smtClean="0"/>
              <a:t>Community and Preserves </a:t>
            </a:r>
            <a:r>
              <a:rPr lang="en-US" sz="3200" dirty="0"/>
              <a:t>Natural Resources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Administration – County Manager’s Office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February 8, 2013</a:t>
            </a:r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09600" y="1123950"/>
            <a:ext cx="8534400" cy="3505200"/>
          </a:xfrm>
        </p:spPr>
        <p:txBody>
          <a:bodyPr anchor="t">
            <a:normAutofit/>
          </a:bodyPr>
          <a:lstStyle/>
          <a:p>
            <a:pPr marL="457200" lvl="1" indent="-457200">
              <a:buFont typeface="Calibri" pitchFamily="34" charset="0"/>
              <a:buChar char="―"/>
            </a:pPr>
            <a:r>
              <a:rPr lang="en-US" sz="2400" dirty="0"/>
              <a:t>Land use planning tied as lowest rated county service </a:t>
            </a:r>
          </a:p>
          <a:p>
            <a:pPr marL="457200" lvl="1" indent="-457200">
              <a:buFont typeface="Calibri" pitchFamily="34" charset="0"/>
              <a:buChar char="―"/>
            </a:pPr>
            <a:r>
              <a:rPr lang="en-US" sz="2400" dirty="0"/>
              <a:t>Low Planning &amp; Inspection department satisfaction scores</a:t>
            </a:r>
          </a:p>
          <a:p>
            <a:pPr marL="457200" lvl="1" indent="-457200">
              <a:buFont typeface="Calibri" pitchFamily="34" charset="0"/>
              <a:buChar char="―"/>
            </a:pPr>
            <a:r>
              <a:rPr lang="en-US" sz="2400" dirty="0"/>
              <a:t>Business owners rank this attribute lowest overall</a:t>
            </a:r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Strategies:</a:t>
            </a:r>
            <a:r>
              <a:rPr lang="en-US" sz="2400" dirty="0" smtClean="0"/>
              <a:t> Concurrence; Increase % of affordable housing to make attractive to young professionals; Support access to greenway and parks.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830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458200" cy="128016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Strategic Measures &amp; 2016 Targets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Administration – County Manager’s Office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February 8, 2013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57200" y="819150"/>
            <a:ext cx="8382000" cy="3733800"/>
          </a:xfrm>
        </p:spPr>
        <p:txBody>
          <a:bodyPr anchor="t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	     - Create 6,000 – 8,000 new jobs in targeted industry clusters (Determined 	        by elected leaders, i.e. plan and policy)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               - Increase average weekly wage by 10%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800" dirty="0"/>
              <a:t> </a:t>
            </a:r>
            <a:r>
              <a:rPr lang="en-US" sz="800" dirty="0" smtClean="0"/>
              <a:t>    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               - 75% of housing (rental), 40% of housing (own), and 80% of commercial  	        new development done with available infrastructure (infill)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               - 10% of new housing units affordable to population earning less than 80% 	         of the then average median income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               </a:t>
            </a:r>
            <a:r>
              <a:rPr lang="en-US" sz="1800" dirty="0"/>
              <a:t>- </a:t>
            </a:r>
            <a:r>
              <a:rPr lang="en-US" sz="1800" dirty="0" smtClean="0"/>
              <a:t>Increase % of residents living within ½ mile of dedicated park, public 	        beach, or greenway trail by 5% </a:t>
            </a:r>
          </a:p>
          <a:p>
            <a:pPr marL="0" indent="0">
              <a:buNone/>
            </a:pPr>
            <a:endParaRPr lang="en-US" sz="200" dirty="0" smtClean="0"/>
          </a:p>
          <a:p>
            <a:pPr marL="0" indent="0">
              <a:buNone/>
            </a:pPr>
            <a:r>
              <a:rPr lang="en-US" sz="1800" dirty="0" smtClean="0"/>
              <a:t>	      - Increase tax base by $1 billion due to direct investment                                                 	      - Establish baseline Quality of Place Index (economic, environment, 	        housing, transportation</a:t>
            </a:r>
            <a:r>
              <a:rPr lang="en-US" sz="1800" dirty="0"/>
              <a:t>, e</a:t>
            </a:r>
            <a:r>
              <a:rPr lang="en-US" sz="1800" dirty="0" smtClean="0"/>
              <a:t>ducation, social / cultural)</a:t>
            </a:r>
            <a:endParaRPr lang="en-US" sz="1800" dirty="0"/>
          </a:p>
        </p:txBody>
      </p:sp>
      <p:sp>
        <p:nvSpPr>
          <p:cNvPr id="12" name="Text Box 3"/>
          <p:cNvSpPr txBox="1"/>
          <p:nvPr/>
        </p:nvSpPr>
        <p:spPr>
          <a:xfrm>
            <a:off x="361950" y="1783116"/>
            <a:ext cx="1297940" cy="1600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>
                <a:effectLst/>
                <a:latin typeface="Calibri"/>
                <a:ea typeface="Calibri"/>
                <a:cs typeface="Times New Roman"/>
              </a:rPr>
              <a:t>Support a planned environment that enhances community &amp; </a:t>
            </a:r>
            <a:r>
              <a:rPr lang="en-US" sz="1000" dirty="0" smtClean="0">
                <a:effectLst/>
                <a:latin typeface="Calibri"/>
                <a:ea typeface="Calibri"/>
                <a:cs typeface="Times New Roman"/>
              </a:rPr>
              <a:t>preserves / protects </a:t>
            </a:r>
            <a:r>
              <a:rPr lang="en-US" sz="1000" dirty="0">
                <a:effectLst/>
                <a:latin typeface="Calibri"/>
                <a:ea typeface="Calibri"/>
                <a:cs typeface="Times New Roman"/>
              </a:rPr>
              <a:t>our natural </a:t>
            </a:r>
            <a:r>
              <a:rPr lang="en-US" sz="1000" dirty="0" smtClean="0">
                <a:effectLst/>
                <a:latin typeface="Calibri"/>
                <a:ea typeface="Calibri"/>
                <a:cs typeface="Times New Roman"/>
              </a:rPr>
              <a:t>resources</a:t>
            </a:r>
            <a:r>
              <a:rPr lang="en-US" sz="1000" dirty="0">
                <a:effectLst/>
                <a:latin typeface="Calibri"/>
                <a:ea typeface="Calibri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23"/>
          <p:cNvSpPr txBox="1"/>
          <p:nvPr/>
        </p:nvSpPr>
        <p:spPr>
          <a:xfrm>
            <a:off x="361950" y="819150"/>
            <a:ext cx="129794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>
                <a:effectLst/>
                <a:latin typeface="Calibri"/>
                <a:ea typeface="Calibri"/>
                <a:cs typeface="Times New Roman"/>
              </a:rPr>
              <a:t>Promote a strong, diverse economy &amp; high quality job growth 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Text Box 24"/>
          <p:cNvSpPr txBox="1"/>
          <p:nvPr/>
        </p:nvSpPr>
        <p:spPr>
          <a:xfrm>
            <a:off x="361950" y="3453130"/>
            <a:ext cx="1297940" cy="10236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>
                <a:effectLst/>
                <a:latin typeface="Calibri"/>
                <a:ea typeface="Calibri"/>
                <a:cs typeface="Times New Roman"/>
              </a:rPr>
              <a:t>Create and support a vibrant and culturally diverse community that encourages private investment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9701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8F495D80B30245ABB548091028BBF8" ma:contentTypeVersion="0" ma:contentTypeDescription="Create a new document." ma:contentTypeScope="" ma:versionID="f1d91c43d9d754edfb2547d0b6a87fe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90F4F4-2E4D-4F5E-BE4B-116197BD8AD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8B549F-B8DB-48B4-98BC-CB8B85AA13A9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7AFF5B88-6C71-4778-BC1A-0656827653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3547</TotalTime>
  <Words>1026</Words>
  <Application>Microsoft Office PowerPoint</Application>
  <PresentationFormat>On-screen Show (16:9)</PresentationFormat>
  <Paragraphs>218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blank</vt:lpstr>
      <vt:lpstr>Citizen Survey Results</vt:lpstr>
      <vt:lpstr>PowerPoint Presentation</vt:lpstr>
      <vt:lpstr>What Did We Learn?</vt:lpstr>
      <vt:lpstr>Priority vs. Performance</vt:lpstr>
      <vt:lpstr>Survey Results Profile</vt:lpstr>
      <vt:lpstr>What Did The Verbatim Responses Say?</vt:lpstr>
      <vt:lpstr>Strong Economy / High Quality Job Growth</vt:lpstr>
      <vt:lpstr>Planned Environment Builds Community and Preserves Natural Resources</vt:lpstr>
      <vt:lpstr>Strategic Measures &amp; 2016 Targets </vt:lpstr>
      <vt:lpstr>Prepare Students to be Successful in 21st Century</vt:lpstr>
      <vt:lpstr>Strategic Measures &amp; 2016 Targets </vt:lpstr>
      <vt:lpstr>Increase Safety &amp; Security</vt:lpstr>
      <vt:lpstr>Strategic Measures &amp; 2016 Targets </vt:lpstr>
      <vt:lpstr>Improve Customer Satisfaction</vt:lpstr>
      <vt:lpstr>Strategic Measures &amp; 2016 Targets </vt:lpstr>
      <vt:lpstr>Focus on the Bottom Line</vt:lpstr>
      <vt:lpstr>Lastly, The Future is Now</vt:lpstr>
      <vt:lpstr>Potential Implications</vt:lpstr>
      <vt:lpstr>Questions?</vt:lpstr>
    </vt:vector>
  </TitlesOfParts>
  <Company>New Hanover County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Citizen Survey Results</dc:title>
  <dc:creator>employee</dc:creator>
  <cp:lastModifiedBy>employee</cp:lastModifiedBy>
  <cp:revision>201</cp:revision>
  <cp:lastPrinted>2013-02-08T12:47:22Z</cp:lastPrinted>
  <dcterms:created xsi:type="dcterms:W3CDTF">2013-02-04T21:59:47Z</dcterms:created>
  <dcterms:modified xsi:type="dcterms:W3CDTF">2013-02-13T14:33:50Z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0x010100E48F495D80B30245ABB548091028BBF8</vt:lpwstr>
  </property>
</Properties>
</file>