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charts/chart13.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devon\Desktop\Visability\Survey%20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5083158061846489"/>
          <c:y val="4.2184789639454481E-3"/>
          <c:w val="0.37605409477717588"/>
          <c:h val="0.86747626936291056"/>
        </c:manualLayout>
      </c:layout>
      <c:pieChart>
        <c:varyColors val="1"/>
        <c:ser>
          <c:idx val="0"/>
          <c:order val="0"/>
          <c:spPr>
            <a:ln>
              <a:solidFill>
                <a:schemeClr val="bg1"/>
              </a:solidFill>
            </a:ln>
          </c:spPr>
          <c:dLbls>
            <c:showPercent val="1"/>
            <c:showLeaderLines val="1"/>
          </c:dLbls>
          <c:cat>
            <c:strRef>
              <c:f>Sheet1!$A$6:$C$6</c:f>
              <c:strCache>
                <c:ptCount val="3"/>
                <c:pt idx="0">
                  <c:v>YES</c:v>
                </c:pt>
                <c:pt idx="1">
                  <c:v>NO</c:v>
                </c:pt>
                <c:pt idx="2">
                  <c:v>NA</c:v>
                </c:pt>
              </c:strCache>
            </c:strRef>
          </c:cat>
          <c:val>
            <c:numRef>
              <c:f>Sheet1!$A$7:$C$7</c:f>
              <c:numCache>
                <c:formatCode>General</c:formatCode>
                <c:ptCount val="3"/>
                <c:pt idx="0">
                  <c:v>5</c:v>
                </c:pt>
                <c:pt idx="1">
                  <c:v>2</c:v>
                </c:pt>
                <c:pt idx="2">
                  <c:v>2</c:v>
                </c:pt>
              </c:numCache>
            </c:numRef>
          </c:val>
        </c:ser>
        <c:dLbls>
          <c:showPercent val="1"/>
        </c:dLbls>
        <c:firstSliceAng val="0"/>
      </c:pieChart>
    </c:plotArea>
    <c:legend>
      <c:legendPos val="t"/>
      <c:layout>
        <c:manualLayout>
          <c:xMode val="edge"/>
          <c:yMode val="edge"/>
          <c:x val="0.65925579053468275"/>
          <c:y val="0.49536113582017932"/>
          <c:w val="0.27799075468348272"/>
          <c:h val="0.11671377942561093"/>
        </c:manualLayout>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6040603674540696"/>
          <c:y val="1.5472440944881878E-3"/>
          <c:w val="0.4119992125984252"/>
          <c:h val="0.99845275590551141"/>
        </c:manualLayout>
      </c:layout>
      <c:pieChart>
        <c:varyColors val="1"/>
        <c:ser>
          <c:idx val="0"/>
          <c:order val="0"/>
          <c:tx>
            <c:strRef>
              <c:f>Sheet1!$G$10:$I$10</c:f>
              <c:strCache>
                <c:ptCount val="1"/>
                <c:pt idx="0">
                  <c:v>YES NO NA</c:v>
                </c:pt>
              </c:strCache>
            </c:strRef>
          </c:tx>
          <c:spPr>
            <a:ln>
              <a:solidFill>
                <a:schemeClr val="bg1"/>
              </a:solidFill>
            </a:ln>
          </c:spPr>
          <c:dLbls>
            <c:showPercent val="1"/>
            <c:showLeaderLines val="1"/>
          </c:dLbls>
          <c:cat>
            <c:strRef>
              <c:f>Sheet1!$K$6:$M$6</c:f>
              <c:strCache>
                <c:ptCount val="3"/>
                <c:pt idx="0">
                  <c:v>YES</c:v>
                </c:pt>
                <c:pt idx="1">
                  <c:v>NO</c:v>
                </c:pt>
                <c:pt idx="2">
                  <c:v>NA</c:v>
                </c:pt>
              </c:strCache>
            </c:strRef>
          </c:cat>
          <c:val>
            <c:numRef>
              <c:f>Sheet1!$G$11:$I$11</c:f>
              <c:numCache>
                <c:formatCode>General</c:formatCode>
                <c:ptCount val="3"/>
                <c:pt idx="0">
                  <c:v>5</c:v>
                </c:pt>
                <c:pt idx="1">
                  <c:v>1</c:v>
                </c:pt>
                <c:pt idx="2">
                  <c:v>1</c:v>
                </c:pt>
              </c:numCache>
            </c:numRef>
          </c:val>
        </c:ser>
        <c:dLbls>
          <c:showPercent val="1"/>
        </c:dLbls>
        <c:firstSliceAng val="0"/>
      </c:pieChart>
    </c:plotArea>
    <c:legend>
      <c:legendPos val="t"/>
      <c:layout>
        <c:manualLayout>
          <c:xMode val="edge"/>
          <c:yMode val="edge"/>
          <c:x val="0.58851738349713467"/>
          <c:y val="0.4"/>
          <c:w val="0.24704459261250428"/>
          <c:h val="0.14136811023622056"/>
        </c:manualLayout>
      </c:layout>
      <c:txPr>
        <a:bodyPr/>
        <a:lstStyle/>
        <a:p>
          <a:pPr rtl="0">
            <a:defRPr/>
          </a:pPr>
          <a:endParaRPr lang="en-US"/>
        </a:p>
      </c:txP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33803048657379381"/>
          <c:y val="3.9643602968796016E-2"/>
          <c:w val="0.35470845951948332"/>
          <c:h val="0.91402488702613671"/>
        </c:manualLayout>
      </c:layout>
      <c:pieChart>
        <c:varyColors val="1"/>
        <c:ser>
          <c:idx val="0"/>
          <c:order val="0"/>
          <c:tx>
            <c:strRef>
              <c:f>Sheet1!$J$10:$L$10</c:f>
              <c:strCache>
                <c:ptCount val="1"/>
                <c:pt idx="0">
                  <c:v>YES NO NA</c:v>
                </c:pt>
              </c:strCache>
            </c:strRef>
          </c:tx>
          <c:spPr>
            <a:ln>
              <a:solidFill>
                <a:schemeClr val="bg1"/>
              </a:solidFill>
            </a:ln>
          </c:spPr>
          <c:dLbls>
            <c:showPercent val="1"/>
            <c:showLeaderLines val="1"/>
          </c:dLbls>
          <c:cat>
            <c:strRef>
              <c:f>Sheet1!$K$6:$M$6</c:f>
              <c:strCache>
                <c:ptCount val="3"/>
                <c:pt idx="0">
                  <c:v>YES</c:v>
                </c:pt>
                <c:pt idx="1">
                  <c:v>NO</c:v>
                </c:pt>
                <c:pt idx="2">
                  <c:v>NA</c:v>
                </c:pt>
              </c:strCache>
            </c:strRef>
          </c:cat>
          <c:val>
            <c:numRef>
              <c:f>Sheet1!$J$11:$L$11</c:f>
              <c:numCache>
                <c:formatCode>General</c:formatCode>
                <c:ptCount val="3"/>
                <c:pt idx="0">
                  <c:v>5</c:v>
                </c:pt>
                <c:pt idx="1">
                  <c:v>1</c:v>
                </c:pt>
                <c:pt idx="2">
                  <c:v>1</c:v>
                </c:pt>
              </c:numCache>
            </c:numRef>
          </c:val>
        </c:ser>
        <c:dLbls>
          <c:showPercent val="1"/>
        </c:dLbls>
        <c:firstSliceAng val="0"/>
      </c:pieChart>
    </c:plotArea>
    <c:legend>
      <c:legendPos val="t"/>
      <c:layout>
        <c:manualLayout>
          <c:xMode val="edge"/>
          <c:yMode val="edge"/>
          <c:x val="0.71896547546941292"/>
          <c:y val="0.4757232356255523"/>
          <c:w val="0.23899212598425196"/>
          <c:h val="0.11208682469307417"/>
        </c:manualLayout>
      </c:layout>
      <c:txPr>
        <a:bodyPr/>
        <a:lstStyle/>
        <a:p>
          <a:pPr rtl="0">
            <a:defRPr/>
          </a:pPr>
          <a:endParaRPr lang="en-US"/>
        </a:p>
      </c:txPr>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7975159400842925"/>
          <c:y val="3.9565564380274781E-2"/>
          <c:w val="0.42291657630337737"/>
          <c:h val="0.95366848999493259"/>
        </c:manualLayout>
      </c:layout>
      <c:pieChart>
        <c:varyColors val="1"/>
        <c:ser>
          <c:idx val="0"/>
          <c:order val="0"/>
          <c:tx>
            <c:strRef>
              <c:f>Sheet1!$O$10:$Q$10</c:f>
              <c:strCache>
                <c:ptCount val="1"/>
                <c:pt idx="0">
                  <c:v>YES NO NA</c:v>
                </c:pt>
              </c:strCache>
            </c:strRef>
          </c:tx>
          <c:spPr>
            <a:ln>
              <a:solidFill>
                <a:schemeClr val="bg1"/>
              </a:solidFill>
            </a:ln>
          </c:spPr>
          <c:dLbls>
            <c:showPercent val="1"/>
            <c:showLeaderLines val="1"/>
          </c:dLbls>
          <c:cat>
            <c:strRef>
              <c:f>Sheet1!$K$6:$M$6</c:f>
              <c:strCache>
                <c:ptCount val="3"/>
                <c:pt idx="0">
                  <c:v>YES</c:v>
                </c:pt>
                <c:pt idx="1">
                  <c:v>NO</c:v>
                </c:pt>
                <c:pt idx="2">
                  <c:v>NA</c:v>
                </c:pt>
              </c:strCache>
            </c:strRef>
          </c:cat>
          <c:val>
            <c:numRef>
              <c:f>Sheet1!$O$11:$Q$11</c:f>
              <c:numCache>
                <c:formatCode>General</c:formatCode>
                <c:ptCount val="3"/>
                <c:pt idx="0">
                  <c:v>2</c:v>
                </c:pt>
                <c:pt idx="1">
                  <c:v>3</c:v>
                </c:pt>
                <c:pt idx="2">
                  <c:v>3</c:v>
                </c:pt>
              </c:numCache>
            </c:numRef>
          </c:val>
        </c:ser>
        <c:dLbls>
          <c:showPercent val="1"/>
        </c:dLbls>
        <c:firstSliceAng val="0"/>
      </c:pieChart>
    </c:plotArea>
    <c:legend>
      <c:legendPos val="t"/>
      <c:layout>
        <c:manualLayout>
          <c:xMode val="edge"/>
          <c:yMode val="edge"/>
          <c:x val="0.7179876318419619"/>
          <c:y val="0.43607963265675626"/>
          <c:w val="0.27310354756277516"/>
          <c:h val="0.11208682469307417"/>
        </c:manualLayout>
      </c:layout>
      <c:txPr>
        <a:bodyPr/>
        <a:lstStyle/>
        <a:p>
          <a:pPr rtl="0">
            <a:defRPr/>
          </a:pPr>
          <a:endParaRPr lang="en-US"/>
        </a:p>
      </c:txPr>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2547739315604426"/>
          <c:y val="4.3338682049009578E-2"/>
          <c:w val="0.43726192244837325"/>
          <c:h val="0.95666131795099063"/>
        </c:manualLayout>
      </c:layout>
      <c:pieChart>
        <c:varyColors val="1"/>
        <c:ser>
          <c:idx val="0"/>
          <c:order val="0"/>
          <c:tx>
            <c:strRef>
              <c:f>Sheet1!$R$10:$T$10</c:f>
              <c:strCache>
                <c:ptCount val="1"/>
                <c:pt idx="0">
                  <c:v>YES NO NA</c:v>
                </c:pt>
              </c:strCache>
            </c:strRef>
          </c:tx>
          <c:spPr>
            <a:ln>
              <a:solidFill>
                <a:schemeClr val="bg1"/>
              </a:solidFill>
            </a:ln>
          </c:spPr>
          <c:dLbls>
            <c:spPr>
              <a:ln>
                <a:noFill/>
              </a:ln>
            </c:spPr>
            <c:showPercent val="1"/>
            <c:showLeaderLines val="1"/>
          </c:dLbls>
          <c:cat>
            <c:strRef>
              <c:f>Sheet1!$K$6:$M$6</c:f>
              <c:strCache>
                <c:ptCount val="3"/>
                <c:pt idx="0">
                  <c:v>YES</c:v>
                </c:pt>
                <c:pt idx="1">
                  <c:v>NO</c:v>
                </c:pt>
                <c:pt idx="2">
                  <c:v>NA</c:v>
                </c:pt>
              </c:strCache>
            </c:strRef>
          </c:cat>
          <c:val>
            <c:numRef>
              <c:f>Sheet1!$R$11:$T$11</c:f>
              <c:numCache>
                <c:formatCode>General</c:formatCode>
                <c:ptCount val="3"/>
                <c:pt idx="0">
                  <c:v>1</c:v>
                </c:pt>
                <c:pt idx="1">
                  <c:v>5</c:v>
                </c:pt>
                <c:pt idx="2">
                  <c:v>1</c:v>
                </c:pt>
              </c:numCache>
            </c:numRef>
          </c:val>
        </c:ser>
        <c:dLbls>
          <c:showPercent val="1"/>
        </c:dLbls>
        <c:firstSliceAng val="0"/>
      </c:pieChart>
    </c:plotArea>
    <c:legend>
      <c:legendPos val="t"/>
      <c:layout>
        <c:manualLayout>
          <c:xMode val="edge"/>
          <c:yMode val="edge"/>
          <c:x val="0.67141678718731557"/>
          <c:y val="0.46444794236457032"/>
          <c:w val="0.31703037120359973"/>
          <c:h val="0.16414531978795091"/>
        </c:manualLayout>
      </c:layout>
      <c:txPr>
        <a:bodyPr/>
        <a:lstStyle/>
        <a:p>
          <a:pPr rtl="0">
            <a:defRPr/>
          </a:pPr>
          <a:endParaRPr lang="en-US"/>
        </a:p>
      </c:txPr>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35716888000940217"/>
          <c:y val="0.2022166619599825"/>
          <c:w val="0.35531417714576763"/>
          <c:h val="0.67583302721258298"/>
        </c:manualLayout>
      </c:layout>
      <c:pieChart>
        <c:varyColors val="1"/>
        <c:ser>
          <c:idx val="0"/>
          <c:order val="0"/>
          <c:tx>
            <c:strRef>
              <c:f>Sheet1!$U$10:$W$10</c:f>
              <c:strCache>
                <c:ptCount val="1"/>
                <c:pt idx="0">
                  <c:v>YES NO NA</c:v>
                </c:pt>
              </c:strCache>
            </c:strRef>
          </c:tx>
          <c:spPr>
            <a:ln>
              <a:solidFill>
                <a:prstClr val="white"/>
              </a:solidFill>
            </a:ln>
          </c:spPr>
          <c:dLbls>
            <c:showPercent val="1"/>
            <c:showLeaderLines val="1"/>
          </c:dLbls>
          <c:cat>
            <c:strRef>
              <c:f>Sheet1!$K$6:$M$6</c:f>
              <c:strCache>
                <c:ptCount val="3"/>
                <c:pt idx="0">
                  <c:v>YES</c:v>
                </c:pt>
                <c:pt idx="1">
                  <c:v>NO</c:v>
                </c:pt>
                <c:pt idx="2">
                  <c:v>NA</c:v>
                </c:pt>
              </c:strCache>
            </c:strRef>
          </c:cat>
          <c:val>
            <c:numRef>
              <c:f>Sheet1!$U$11:$W$11</c:f>
              <c:numCache>
                <c:formatCode>General</c:formatCode>
                <c:ptCount val="3"/>
                <c:pt idx="0">
                  <c:v>2</c:v>
                </c:pt>
                <c:pt idx="1">
                  <c:v>3</c:v>
                </c:pt>
                <c:pt idx="2">
                  <c:v>2</c:v>
                </c:pt>
              </c:numCache>
            </c:numRef>
          </c:val>
        </c:ser>
        <c:dLbls>
          <c:showPercent val="1"/>
        </c:dLbls>
        <c:firstSliceAng val="0"/>
      </c:pieChart>
    </c:plotArea>
    <c:legend>
      <c:legendPos val="t"/>
      <c:layout>
        <c:manualLayout>
          <c:xMode val="edge"/>
          <c:yMode val="edge"/>
          <c:x val="0.74476750107729051"/>
          <c:y val="0.5110043269205693"/>
          <c:w val="0.23185803267128921"/>
          <c:h val="8.0266351132547514E-2"/>
        </c:manualLayout>
      </c:layout>
      <c:txPr>
        <a:bodyPr/>
        <a:lstStyle/>
        <a:p>
          <a:pPr rtl="0">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3945027704870225"/>
          <c:y val="9.1290006766946596E-2"/>
          <c:w val="0.3739972781180132"/>
          <c:h val="0.9087099932330539"/>
        </c:manualLayout>
      </c:layout>
      <c:pieChart>
        <c:varyColors val="1"/>
        <c:ser>
          <c:idx val="0"/>
          <c:order val="0"/>
          <c:tx>
            <c:strRef>
              <c:f>Sheet1!$D$6:$F$6</c:f>
              <c:strCache>
                <c:ptCount val="1"/>
                <c:pt idx="0">
                  <c:v>YES NO NA</c:v>
                </c:pt>
              </c:strCache>
            </c:strRef>
          </c:tx>
          <c:spPr>
            <a:ln>
              <a:solidFill>
                <a:schemeClr val="bg1"/>
              </a:solidFill>
            </a:ln>
          </c:spPr>
          <c:dLbls>
            <c:showPercent val="1"/>
            <c:showLeaderLines val="1"/>
          </c:dLbls>
          <c:cat>
            <c:strRef>
              <c:f>Sheet1!$D$6:$F$6</c:f>
              <c:strCache>
                <c:ptCount val="3"/>
                <c:pt idx="0">
                  <c:v>YES</c:v>
                </c:pt>
                <c:pt idx="1">
                  <c:v>NO</c:v>
                </c:pt>
                <c:pt idx="2">
                  <c:v>NA</c:v>
                </c:pt>
              </c:strCache>
            </c:strRef>
          </c:cat>
          <c:val>
            <c:numRef>
              <c:f>Sheet1!$D$7:$F$7</c:f>
              <c:numCache>
                <c:formatCode>General</c:formatCode>
                <c:ptCount val="3"/>
                <c:pt idx="0">
                  <c:v>8</c:v>
                </c:pt>
                <c:pt idx="1">
                  <c:v>1</c:v>
                </c:pt>
              </c:numCache>
            </c:numRef>
          </c:val>
        </c:ser>
        <c:dLbls>
          <c:showPercent val="1"/>
        </c:dLbls>
        <c:firstSliceAng val="0"/>
      </c:pieChart>
    </c:plotArea>
    <c:legend>
      <c:legendPos val="t"/>
      <c:layout>
        <c:manualLayout>
          <c:xMode val="edge"/>
          <c:yMode val="edge"/>
          <c:x val="0.66423908816953492"/>
          <c:y val="0.50627405949256343"/>
          <c:w val="0.26382713925161089"/>
          <c:h val="0.14706886218143458"/>
        </c:manualLayout>
      </c:layout>
      <c:txPr>
        <a:bodyPr/>
        <a:lstStyle/>
        <a:p>
          <a:pPr rtl="0">
            <a:defRPr/>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9504388123359582"/>
          <c:y val="4.9951682176091666E-2"/>
          <c:w val="0.3135582759186355"/>
          <c:h val="0.91216952994512046"/>
        </c:manualLayout>
      </c:layout>
      <c:pieChart>
        <c:varyColors val="1"/>
        <c:ser>
          <c:idx val="0"/>
          <c:order val="0"/>
          <c:tx>
            <c:strRef>
              <c:f>Sheet1!$G$6:$I$6</c:f>
              <c:strCache>
                <c:ptCount val="1"/>
                <c:pt idx="0">
                  <c:v>YES NO NA</c:v>
                </c:pt>
              </c:strCache>
            </c:strRef>
          </c:tx>
          <c:spPr>
            <a:ln>
              <a:solidFill>
                <a:schemeClr val="bg1"/>
              </a:solidFill>
            </a:ln>
          </c:spPr>
          <c:dLbls>
            <c:showPercent val="1"/>
            <c:showLeaderLines val="1"/>
          </c:dLbls>
          <c:cat>
            <c:strRef>
              <c:f>Sheet1!$D$6:$F$6</c:f>
              <c:strCache>
                <c:ptCount val="3"/>
                <c:pt idx="0">
                  <c:v>YES</c:v>
                </c:pt>
                <c:pt idx="1">
                  <c:v>NO</c:v>
                </c:pt>
                <c:pt idx="2">
                  <c:v>NA</c:v>
                </c:pt>
              </c:strCache>
            </c:strRef>
          </c:cat>
          <c:val>
            <c:numRef>
              <c:f>Sheet1!$G$7:$I$7</c:f>
              <c:numCache>
                <c:formatCode>General</c:formatCode>
                <c:ptCount val="3"/>
                <c:pt idx="0">
                  <c:v>8</c:v>
                </c:pt>
                <c:pt idx="1">
                  <c:v>1</c:v>
                </c:pt>
                <c:pt idx="2">
                  <c:v>2</c:v>
                </c:pt>
              </c:numCache>
            </c:numRef>
          </c:val>
        </c:ser>
        <c:dLbls>
          <c:showPercent val="1"/>
        </c:dLbls>
        <c:firstSliceAng val="0"/>
      </c:pieChart>
    </c:plotArea>
    <c:legend>
      <c:legendPos val="t"/>
      <c:layout>
        <c:manualLayout>
          <c:xMode val="edge"/>
          <c:yMode val="edge"/>
          <c:x val="0.63905347769028931"/>
          <c:y val="0.5"/>
          <c:w val="0.2427263779527559"/>
          <c:h val="0.12851646385110962"/>
        </c:manualLayout>
      </c:layout>
      <c:txPr>
        <a:bodyPr/>
        <a:lstStyle/>
        <a:p>
          <a:pPr rtl="0">
            <a:defRPr/>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958930338625706"/>
          <c:y val="2.1052254831782372E-2"/>
          <c:w val="0.34264037692009808"/>
          <c:h val="0.95004831782390864"/>
        </c:manualLayout>
      </c:layout>
      <c:pieChart>
        <c:varyColors val="1"/>
        <c:ser>
          <c:idx val="0"/>
          <c:order val="0"/>
          <c:tx>
            <c:strRef>
              <c:f>Sheet1!$K$6:$M$6</c:f>
              <c:strCache>
                <c:ptCount val="1"/>
                <c:pt idx="0">
                  <c:v>YES NO NA</c:v>
                </c:pt>
              </c:strCache>
            </c:strRef>
          </c:tx>
          <c:spPr>
            <a:ln>
              <a:solidFill>
                <a:schemeClr val="bg1"/>
              </a:solidFill>
            </a:ln>
          </c:spPr>
          <c:dLbls>
            <c:showPercent val="1"/>
            <c:showLeaderLines val="1"/>
          </c:dLbls>
          <c:cat>
            <c:strRef>
              <c:f>Sheet1!$K$6:$M$6</c:f>
              <c:strCache>
                <c:ptCount val="3"/>
                <c:pt idx="0">
                  <c:v>YES</c:v>
                </c:pt>
                <c:pt idx="1">
                  <c:v>NO</c:v>
                </c:pt>
                <c:pt idx="2">
                  <c:v>NA</c:v>
                </c:pt>
              </c:strCache>
            </c:strRef>
          </c:cat>
          <c:val>
            <c:numRef>
              <c:f>Sheet1!$K$7:$M$7</c:f>
              <c:numCache>
                <c:formatCode>General</c:formatCode>
                <c:ptCount val="3"/>
                <c:pt idx="0">
                  <c:v>6</c:v>
                </c:pt>
                <c:pt idx="1">
                  <c:v>2</c:v>
                </c:pt>
                <c:pt idx="2">
                  <c:v>1</c:v>
                </c:pt>
              </c:numCache>
            </c:numRef>
          </c:val>
        </c:ser>
        <c:dLbls>
          <c:showPercent val="1"/>
        </c:dLbls>
        <c:firstSliceAng val="0"/>
      </c:pieChart>
    </c:plotArea>
    <c:legend>
      <c:legendPos val="t"/>
      <c:layout>
        <c:manualLayout>
          <c:xMode val="edge"/>
          <c:yMode val="edge"/>
          <c:x val="0.65408889462587749"/>
          <c:y val="0.5"/>
          <c:w val="0.25466374080289145"/>
          <c:h val="0.12851646385110962"/>
        </c:manualLayout>
      </c:layout>
      <c:txPr>
        <a:bodyPr/>
        <a:lstStyle/>
        <a:p>
          <a:pPr rtl="0">
            <a:defRPr/>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30983168561968183"/>
          <c:y val="7.7321194225721826E-2"/>
          <c:w val="0.3630601221251924"/>
          <c:h val="0.87559984689413883"/>
        </c:manualLayout>
      </c:layout>
      <c:pieChart>
        <c:varyColors val="1"/>
        <c:ser>
          <c:idx val="0"/>
          <c:order val="0"/>
          <c:tx>
            <c:strRef>
              <c:f>Sheet1!$N$6:$P$6</c:f>
              <c:strCache>
                <c:ptCount val="1"/>
                <c:pt idx="0">
                  <c:v>YES NO NA</c:v>
                </c:pt>
              </c:strCache>
            </c:strRef>
          </c:tx>
          <c:spPr>
            <a:ln>
              <a:solidFill>
                <a:prstClr val="white"/>
              </a:solidFill>
            </a:ln>
          </c:spPr>
          <c:dLbls>
            <c:showPercent val="1"/>
            <c:showLeaderLines val="1"/>
          </c:dLbls>
          <c:cat>
            <c:strRef>
              <c:f>Sheet1!$K$6:$M$6</c:f>
              <c:strCache>
                <c:ptCount val="3"/>
                <c:pt idx="0">
                  <c:v>YES</c:v>
                </c:pt>
                <c:pt idx="1">
                  <c:v>NO</c:v>
                </c:pt>
                <c:pt idx="2">
                  <c:v>NA</c:v>
                </c:pt>
              </c:strCache>
            </c:strRef>
          </c:cat>
          <c:val>
            <c:numRef>
              <c:f>Sheet1!$N$7:$P$7</c:f>
              <c:numCache>
                <c:formatCode>General</c:formatCode>
                <c:ptCount val="3"/>
                <c:pt idx="0">
                  <c:v>6</c:v>
                </c:pt>
                <c:pt idx="1">
                  <c:v>1</c:v>
                </c:pt>
              </c:numCache>
            </c:numRef>
          </c:val>
        </c:ser>
        <c:dLbls>
          <c:showPercent val="1"/>
        </c:dLbls>
        <c:firstSliceAng val="0"/>
      </c:pieChart>
    </c:plotArea>
    <c:legend>
      <c:legendPos val="t"/>
      <c:layout>
        <c:manualLayout>
          <c:xMode val="edge"/>
          <c:yMode val="edge"/>
          <c:x val="0.7402105312799564"/>
          <c:y val="0.45972167541557318"/>
          <c:w val="0.23226948823826293"/>
          <c:h val="0.13979713534130256"/>
        </c:manualLayout>
      </c:layout>
      <c:txPr>
        <a:bodyPr/>
        <a:lstStyle/>
        <a:p>
          <a:pPr rtl="0">
            <a:defRPr/>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1804855643044632"/>
          <c:y val="4.6973872584108775E-2"/>
          <c:w val="0.3516636045494313"/>
          <c:h val="0.95302612741589154"/>
        </c:manualLayout>
      </c:layout>
      <c:pieChart>
        <c:varyColors val="1"/>
        <c:ser>
          <c:idx val="0"/>
          <c:order val="0"/>
          <c:tx>
            <c:strRef>
              <c:f>Sheet1!$Q$6:$S$6</c:f>
              <c:strCache>
                <c:ptCount val="1"/>
                <c:pt idx="0">
                  <c:v>YES NO NA</c:v>
                </c:pt>
              </c:strCache>
            </c:strRef>
          </c:tx>
          <c:spPr>
            <a:ln>
              <a:solidFill>
                <a:schemeClr val="bg1"/>
              </a:solidFill>
            </a:ln>
          </c:spPr>
          <c:explosion val="2"/>
          <c:dLbls>
            <c:showPercent val="1"/>
            <c:showLeaderLines val="1"/>
          </c:dLbls>
          <c:cat>
            <c:strRef>
              <c:f>Sheet1!$K$6:$M$6</c:f>
              <c:strCache>
                <c:ptCount val="3"/>
                <c:pt idx="0">
                  <c:v>YES</c:v>
                </c:pt>
                <c:pt idx="1">
                  <c:v>NO</c:v>
                </c:pt>
                <c:pt idx="2">
                  <c:v>NA</c:v>
                </c:pt>
              </c:strCache>
            </c:strRef>
          </c:cat>
          <c:val>
            <c:numRef>
              <c:f>Sheet1!$Q$7:$S$7</c:f>
              <c:numCache>
                <c:formatCode>General</c:formatCode>
                <c:ptCount val="3"/>
                <c:pt idx="0">
                  <c:v>6</c:v>
                </c:pt>
                <c:pt idx="1">
                  <c:v>1</c:v>
                </c:pt>
              </c:numCache>
            </c:numRef>
          </c:val>
        </c:ser>
        <c:dLbls>
          <c:showPercent val="1"/>
        </c:dLbls>
        <c:firstSliceAng val="0"/>
      </c:pieChart>
    </c:plotArea>
    <c:legend>
      <c:legendPos val="t"/>
      <c:layout>
        <c:manualLayout>
          <c:xMode val="edge"/>
          <c:yMode val="edge"/>
          <c:x val="0.59870800524934387"/>
          <c:y val="0.34578662961247514"/>
          <c:w val="0.22646411797209573"/>
          <c:h val="0.18599505944109945"/>
        </c:manualLayout>
      </c:layout>
      <c:txPr>
        <a:bodyPr/>
        <a:lstStyle/>
        <a:p>
          <a:pPr rtl="0">
            <a:defRPr/>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1804855643044643"/>
          <c:y val="4.6973872584108775E-2"/>
          <c:w val="0.3516636045494313"/>
          <c:h val="0.95302612741589177"/>
        </c:manualLayout>
      </c:layout>
      <c:pieChart>
        <c:varyColors val="1"/>
        <c:ser>
          <c:idx val="0"/>
          <c:order val="0"/>
          <c:tx>
            <c:strRef>
              <c:f>Sheet1!$Q$6:$S$6</c:f>
              <c:strCache>
                <c:ptCount val="1"/>
                <c:pt idx="0">
                  <c:v>YES NO NA</c:v>
                </c:pt>
              </c:strCache>
            </c:strRef>
          </c:tx>
          <c:spPr>
            <a:ln>
              <a:solidFill>
                <a:schemeClr val="bg1"/>
              </a:solidFill>
            </a:ln>
          </c:spPr>
          <c:explosion val="2"/>
          <c:dLbls>
            <c:showPercent val="1"/>
            <c:showLeaderLines val="1"/>
          </c:dLbls>
          <c:cat>
            <c:strRef>
              <c:f>Sheet1!$K$6:$M$6</c:f>
              <c:strCache>
                <c:ptCount val="3"/>
                <c:pt idx="0">
                  <c:v>YES</c:v>
                </c:pt>
                <c:pt idx="1">
                  <c:v>NO</c:v>
                </c:pt>
                <c:pt idx="2">
                  <c:v>NA</c:v>
                </c:pt>
              </c:strCache>
            </c:strRef>
          </c:cat>
          <c:val>
            <c:numRef>
              <c:f>Sheet1!$Q$7:$S$7</c:f>
              <c:numCache>
                <c:formatCode>General</c:formatCode>
                <c:ptCount val="3"/>
                <c:pt idx="0">
                  <c:v>6</c:v>
                </c:pt>
                <c:pt idx="1">
                  <c:v>1</c:v>
                </c:pt>
              </c:numCache>
            </c:numRef>
          </c:val>
        </c:ser>
        <c:dLbls>
          <c:showPercent val="1"/>
        </c:dLbls>
        <c:firstSliceAng val="0"/>
      </c:pieChart>
    </c:plotArea>
    <c:legend>
      <c:legendPos val="t"/>
      <c:layout>
        <c:manualLayout>
          <c:xMode val="edge"/>
          <c:yMode val="edge"/>
          <c:x val="0.59870800524934387"/>
          <c:y val="0.34578662961247536"/>
          <c:w val="0.22646411797209579"/>
          <c:h val="0.18599505944109956"/>
        </c:manualLayout>
      </c:layout>
      <c:txPr>
        <a:bodyPr/>
        <a:lstStyle/>
        <a:p>
          <a:pPr rtl="0">
            <a:defRPr/>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566067233173883"/>
          <c:y val="4.1280094651681594E-2"/>
          <c:w val="0.45977011179217198"/>
          <c:h val="0.90875636401459203"/>
        </c:manualLayout>
      </c:layout>
      <c:pieChart>
        <c:varyColors val="1"/>
        <c:ser>
          <c:idx val="0"/>
          <c:order val="0"/>
          <c:tx>
            <c:strRef>
              <c:f>Sheet1!$A$10:$C$10</c:f>
              <c:strCache>
                <c:ptCount val="1"/>
                <c:pt idx="0">
                  <c:v>YES NO NA</c:v>
                </c:pt>
              </c:strCache>
            </c:strRef>
          </c:tx>
          <c:spPr>
            <a:ln>
              <a:solidFill>
                <a:schemeClr val="bg1"/>
              </a:solidFill>
            </a:ln>
          </c:spPr>
          <c:dLbls>
            <c:showPercent val="1"/>
            <c:showLeaderLines val="1"/>
          </c:dLbls>
          <c:cat>
            <c:strRef>
              <c:f>Sheet1!$K$6:$M$6</c:f>
              <c:strCache>
                <c:ptCount val="3"/>
                <c:pt idx="0">
                  <c:v>YES</c:v>
                </c:pt>
                <c:pt idx="1">
                  <c:v>NO</c:v>
                </c:pt>
                <c:pt idx="2">
                  <c:v>NA</c:v>
                </c:pt>
              </c:strCache>
            </c:strRef>
          </c:cat>
          <c:val>
            <c:numRef>
              <c:f>Sheet1!$A$11:$C$11</c:f>
              <c:numCache>
                <c:formatCode>General</c:formatCode>
                <c:ptCount val="3"/>
                <c:pt idx="0">
                  <c:v>5</c:v>
                </c:pt>
                <c:pt idx="1">
                  <c:v>3</c:v>
                </c:pt>
                <c:pt idx="2">
                  <c:v>1</c:v>
                </c:pt>
              </c:numCache>
            </c:numRef>
          </c:val>
        </c:ser>
        <c:dLbls>
          <c:showPercent val="1"/>
        </c:dLbls>
        <c:firstSliceAng val="0"/>
      </c:pieChart>
    </c:plotArea>
    <c:legend>
      <c:legendPos val="t"/>
      <c:layout>
        <c:manualLayout>
          <c:xMode val="edge"/>
          <c:yMode val="edge"/>
          <c:x val="0.62320929156630767"/>
          <c:y val="0.45408104116849757"/>
          <c:w val="0.32443739386211989"/>
          <c:h val="0.11671377942561088"/>
        </c:manualLayout>
      </c:layout>
      <c:txPr>
        <a:bodyPr/>
        <a:lstStyle/>
        <a:p>
          <a:pPr rtl="0">
            <a:defRPr/>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4318204328232573"/>
          <c:y val="3.8334881155685382E-3"/>
          <c:w val="0.41779973258059705"/>
          <c:h val="0.96275590551181134"/>
        </c:manualLayout>
      </c:layout>
      <c:pieChart>
        <c:varyColors val="1"/>
        <c:ser>
          <c:idx val="0"/>
          <c:order val="0"/>
          <c:tx>
            <c:strRef>
              <c:f>Sheet1!$D$10:$F$10</c:f>
              <c:strCache>
                <c:ptCount val="1"/>
                <c:pt idx="0">
                  <c:v>YES NO NA</c:v>
                </c:pt>
              </c:strCache>
            </c:strRef>
          </c:tx>
          <c:spPr>
            <a:ln>
              <a:solidFill>
                <a:schemeClr val="bg1"/>
              </a:solidFill>
            </a:ln>
          </c:spPr>
          <c:dLbls>
            <c:showPercent val="1"/>
            <c:showLeaderLines val="1"/>
          </c:dLbls>
          <c:cat>
            <c:strRef>
              <c:f>Sheet1!$K$6:$M$6</c:f>
              <c:strCache>
                <c:ptCount val="3"/>
                <c:pt idx="0">
                  <c:v>YES</c:v>
                </c:pt>
                <c:pt idx="1">
                  <c:v>NO</c:v>
                </c:pt>
                <c:pt idx="2">
                  <c:v>NA</c:v>
                </c:pt>
              </c:strCache>
            </c:strRef>
          </c:cat>
          <c:val>
            <c:numRef>
              <c:f>Sheet1!$D$11:$F$11</c:f>
              <c:numCache>
                <c:formatCode>General</c:formatCode>
                <c:ptCount val="3"/>
                <c:pt idx="0">
                  <c:v>5</c:v>
                </c:pt>
                <c:pt idx="1">
                  <c:v>1</c:v>
                </c:pt>
                <c:pt idx="2">
                  <c:v>1</c:v>
                </c:pt>
              </c:numCache>
            </c:numRef>
          </c:val>
        </c:ser>
        <c:dLbls>
          <c:showPercent val="1"/>
        </c:dLbls>
        <c:firstSliceAng val="0"/>
      </c:pieChart>
    </c:plotArea>
    <c:legend>
      <c:legendPos val="t"/>
      <c:layout>
        <c:manualLayout>
          <c:xMode val="edge"/>
          <c:yMode val="edge"/>
          <c:x val="0.67734759570148073"/>
          <c:y val="0.47114805549406868"/>
          <c:w val="0.29310355073540334"/>
          <c:h val="0.1332106204933329"/>
        </c:manualLayout>
      </c:layout>
      <c:txPr>
        <a:bodyPr/>
        <a:lstStyle/>
        <a:p>
          <a:pPr rtl="0">
            <a:defRPr/>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D7D3F15-E207-41A0-AD84-3433C219EF3B}" type="datetimeFigureOut">
              <a:rPr lang="en-US" smtClean="0"/>
              <a:pPr/>
              <a:t>3/30/2012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46C6E01-DAF4-405C-BC2A-FC2C8166CCE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7D3F15-E207-41A0-AD84-3433C219EF3B}"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C6E01-DAF4-405C-BC2A-FC2C8166CC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7D3F15-E207-41A0-AD84-3433C219EF3B}"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C6E01-DAF4-405C-BC2A-FC2C8166CC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D7D3F15-E207-41A0-AD84-3433C219EF3B}" type="datetimeFigureOut">
              <a:rPr lang="en-US" smtClean="0"/>
              <a:pPr/>
              <a:t>3/30/2012</a:t>
            </a:fld>
            <a:endParaRPr lang="en-US"/>
          </a:p>
        </p:txBody>
      </p:sp>
      <p:sp>
        <p:nvSpPr>
          <p:cNvPr id="9" name="Slide Number Placeholder 8"/>
          <p:cNvSpPr>
            <a:spLocks noGrp="1"/>
          </p:cNvSpPr>
          <p:nvPr>
            <p:ph type="sldNum" sz="quarter" idx="15"/>
          </p:nvPr>
        </p:nvSpPr>
        <p:spPr/>
        <p:txBody>
          <a:bodyPr rtlCol="0"/>
          <a:lstStyle/>
          <a:p>
            <a:fld id="{146C6E01-DAF4-405C-BC2A-FC2C8166CCE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D7D3F15-E207-41A0-AD84-3433C219EF3B}" type="datetimeFigureOut">
              <a:rPr lang="en-US" smtClean="0"/>
              <a:pPr/>
              <a:t>3/30/2012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46C6E01-DAF4-405C-BC2A-FC2C8166CC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D7D3F15-E207-41A0-AD84-3433C219EF3B}" type="datetimeFigureOut">
              <a:rPr lang="en-US" smtClean="0"/>
              <a:pPr/>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C6E01-DAF4-405C-BC2A-FC2C8166CCE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D7D3F15-E207-41A0-AD84-3433C219EF3B}" type="datetimeFigureOut">
              <a:rPr lang="en-US" smtClean="0"/>
              <a:pPr/>
              <a:t>3/30/2012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6C6E01-DAF4-405C-BC2A-FC2C8166CCE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D7D3F15-E207-41A0-AD84-3433C219EF3B}" type="datetimeFigureOut">
              <a:rPr lang="en-US" smtClean="0"/>
              <a:pPr/>
              <a:t>3/30/2012</a:t>
            </a:fld>
            <a:endParaRPr lang="en-US"/>
          </a:p>
        </p:txBody>
      </p:sp>
      <p:sp>
        <p:nvSpPr>
          <p:cNvPr id="7" name="Slide Number Placeholder 6"/>
          <p:cNvSpPr>
            <a:spLocks noGrp="1"/>
          </p:cNvSpPr>
          <p:nvPr>
            <p:ph type="sldNum" sz="quarter" idx="11"/>
          </p:nvPr>
        </p:nvSpPr>
        <p:spPr/>
        <p:txBody>
          <a:bodyPr rtlCol="0"/>
          <a:lstStyle/>
          <a:p>
            <a:fld id="{146C6E01-DAF4-405C-BC2A-FC2C8166CCE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D3F15-E207-41A0-AD84-3433C219EF3B}" type="datetimeFigureOut">
              <a:rPr lang="en-US" smtClean="0"/>
              <a:pPr/>
              <a:t>3/30/2012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6C6E01-DAF4-405C-BC2A-FC2C8166CC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D7D3F15-E207-41A0-AD84-3433C219EF3B}" type="datetimeFigureOut">
              <a:rPr lang="en-US" smtClean="0"/>
              <a:pPr/>
              <a:t>3/30/2012</a:t>
            </a:fld>
            <a:endParaRPr lang="en-US"/>
          </a:p>
        </p:txBody>
      </p:sp>
      <p:sp>
        <p:nvSpPr>
          <p:cNvPr id="22" name="Slide Number Placeholder 21"/>
          <p:cNvSpPr>
            <a:spLocks noGrp="1"/>
          </p:cNvSpPr>
          <p:nvPr>
            <p:ph type="sldNum" sz="quarter" idx="15"/>
          </p:nvPr>
        </p:nvSpPr>
        <p:spPr/>
        <p:txBody>
          <a:bodyPr rtlCol="0"/>
          <a:lstStyle/>
          <a:p>
            <a:fld id="{146C6E01-DAF4-405C-BC2A-FC2C8166CCE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D7D3F15-E207-41A0-AD84-3433C219EF3B}" type="datetimeFigureOut">
              <a:rPr lang="en-US" smtClean="0"/>
              <a:pPr/>
              <a:t>3/30/2012</a:t>
            </a:fld>
            <a:endParaRPr lang="en-US"/>
          </a:p>
        </p:txBody>
      </p:sp>
      <p:sp>
        <p:nvSpPr>
          <p:cNvPr id="18" name="Slide Number Placeholder 17"/>
          <p:cNvSpPr>
            <a:spLocks noGrp="1"/>
          </p:cNvSpPr>
          <p:nvPr>
            <p:ph type="sldNum" sz="quarter" idx="11"/>
          </p:nvPr>
        </p:nvSpPr>
        <p:spPr/>
        <p:txBody>
          <a:bodyPr rtlCol="0"/>
          <a:lstStyle/>
          <a:p>
            <a:fld id="{146C6E01-DAF4-405C-BC2A-FC2C8166CCE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D7D3F15-E207-41A0-AD84-3433C219EF3B}" type="datetimeFigureOut">
              <a:rPr lang="en-US" smtClean="0"/>
              <a:pPr/>
              <a:t>3/30/2012</a:t>
            </a:fld>
            <a:endParaRPr lang="en-US"/>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46C6E01-DAF4-405C-BC2A-FC2C8166CC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Town of Columbus</a:t>
            </a:r>
            <a:endParaRPr lang="en-US" dirty="0"/>
          </a:p>
        </p:txBody>
      </p:sp>
      <p:sp>
        <p:nvSpPr>
          <p:cNvPr id="3" name="Subtitle 2"/>
          <p:cNvSpPr>
            <a:spLocks noGrp="1"/>
          </p:cNvSpPr>
          <p:nvPr>
            <p:ph type="subTitle" idx="1"/>
          </p:nvPr>
        </p:nvSpPr>
        <p:spPr/>
        <p:txBody>
          <a:bodyPr/>
          <a:lstStyle/>
          <a:p>
            <a:r>
              <a:rPr lang="en-US" dirty="0" smtClean="0"/>
              <a:t>Co-op Objective: Visibility and Public Relations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a:t>
            </a:r>
            <a:endParaRPr lang="en-US" dirty="0"/>
          </a:p>
        </p:txBody>
      </p:sp>
      <p:sp>
        <p:nvSpPr>
          <p:cNvPr id="3" name="Content Placeholder 2"/>
          <p:cNvSpPr>
            <a:spLocks noGrp="1"/>
          </p:cNvSpPr>
          <p:nvPr>
            <p:ph sz="quarter" idx="1"/>
          </p:nvPr>
        </p:nvSpPr>
        <p:spPr/>
        <p:txBody>
          <a:bodyPr>
            <a:normAutofit/>
          </a:bodyPr>
          <a:lstStyle/>
          <a:p>
            <a:r>
              <a:rPr lang="en-US" dirty="0" smtClean="0"/>
              <a:t>The third phase of the survey would be an initiative to contact Ashley Meadows, Highwood and Ridge Oak Apartments</a:t>
            </a:r>
          </a:p>
          <a:p>
            <a:pPr lvl="1"/>
            <a:r>
              <a:rPr lang="en-US" dirty="0" smtClean="0"/>
              <a:t>See if it would be permissible for us to send them the blank survey, and ask them to distribute it for citizens to complete</a:t>
            </a:r>
          </a:p>
          <a:p>
            <a:pPr lvl="1"/>
            <a:r>
              <a:rPr lang="en-US" dirty="0" smtClean="0"/>
              <a:t>Blank forms would be sent to the office managers to be placed in conspicuous areas or placed in personal boxes</a:t>
            </a:r>
          </a:p>
          <a:p>
            <a:pPr lvl="1"/>
            <a:r>
              <a:rPr lang="en-US" dirty="0" smtClean="0"/>
              <a:t>Completed forms could be gathered in the apartment complex office, and an employee of the town could retrieve the box at a specific time</a:t>
            </a:r>
          </a:p>
          <a:p>
            <a:r>
              <a:rPr lang="en-US" dirty="0" smtClean="0"/>
              <a:t>Objective</a:t>
            </a:r>
          </a:p>
          <a:p>
            <a:pPr lvl="1"/>
            <a:r>
              <a:rPr lang="en-US" dirty="0" smtClean="0"/>
              <a:t>Fresh, creative ideas from the every day, working citizens living within, and just outside of city limits</a:t>
            </a:r>
          </a:p>
          <a:p>
            <a:pPr lvl="1">
              <a:buNone/>
            </a:pPr>
            <a:endParaRPr lang="en-US" dirty="0" smtClean="0"/>
          </a:p>
          <a:p>
            <a:pPr lvl="1"/>
            <a:endParaRPr lang="en-US" dirty="0" smtClean="0"/>
          </a:p>
          <a:p>
            <a:pPr lvl="1">
              <a:buNone/>
            </a:pPr>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a:t>
            </a:r>
            <a:endParaRPr lang="en-US" dirty="0"/>
          </a:p>
        </p:txBody>
      </p:sp>
      <p:sp>
        <p:nvSpPr>
          <p:cNvPr id="3" name="Content Placeholder 2"/>
          <p:cNvSpPr>
            <a:spLocks noGrp="1"/>
          </p:cNvSpPr>
          <p:nvPr>
            <p:ph sz="quarter" idx="1"/>
          </p:nvPr>
        </p:nvSpPr>
        <p:spPr/>
        <p:txBody>
          <a:bodyPr>
            <a:normAutofit/>
          </a:bodyPr>
          <a:lstStyle/>
          <a:p>
            <a:r>
              <a:rPr lang="en-US" dirty="0" smtClean="0"/>
              <a:t>Surveys were distributed via email and paper copies on Monday 3/12/12.</a:t>
            </a:r>
          </a:p>
          <a:p>
            <a:pPr lvl="1"/>
            <a:r>
              <a:rPr lang="en-US" dirty="0" smtClean="0"/>
              <a:t>Distribution included: blank survey, secured pen, and a collection box.</a:t>
            </a:r>
          </a:p>
          <a:p>
            <a:r>
              <a:rPr lang="en-US" dirty="0" smtClean="0"/>
              <a:t>Responses were collected starting on 3/14/12.</a:t>
            </a:r>
          </a:p>
          <a:p>
            <a:r>
              <a:rPr lang="en-US" dirty="0" smtClean="0"/>
              <a:t>100 surveys were distributed with boxes in the designated areas</a:t>
            </a:r>
          </a:p>
          <a:p>
            <a:pPr lvl="1"/>
            <a:r>
              <a:rPr lang="en-US" dirty="0" smtClean="0"/>
              <a:t>12% were returned with citizen feedback</a:t>
            </a:r>
          </a:p>
          <a:p>
            <a:r>
              <a:rPr lang="en-US" dirty="0" smtClean="0"/>
              <a:t>60 surveys were directly sent to local retirement communities</a:t>
            </a:r>
          </a:p>
          <a:p>
            <a:pPr lvl="1"/>
            <a:r>
              <a:rPr lang="en-US" dirty="0" smtClean="0"/>
              <a:t>0% were returned with citizen feedback</a:t>
            </a:r>
          </a:p>
          <a:p>
            <a:r>
              <a:rPr lang="en-US" dirty="0" smtClean="0"/>
              <a:t>Surveys were redacted on Friday 3/30/12.</a:t>
            </a:r>
          </a:p>
          <a:p>
            <a:pPr lvl="1">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0" y="1828800"/>
            <a:ext cx="6172200" cy="2053590"/>
          </a:xfrm>
        </p:spPr>
        <p:txBody>
          <a:bodyPr/>
          <a:lstStyle/>
          <a:p>
            <a:r>
              <a:rPr lang="en-US" dirty="0" smtClean="0"/>
              <a:t>Survey Results</a:t>
            </a:r>
            <a:endParaRPr lang="en-US" dirty="0"/>
          </a:p>
        </p:txBody>
      </p:sp>
      <p:sp>
        <p:nvSpPr>
          <p:cNvPr id="6" name="Text Placeholder 5"/>
          <p:cNvSpPr>
            <a:spLocks noGrp="1"/>
          </p:cNvSpPr>
          <p:nvPr>
            <p:ph type="body" idx="1"/>
          </p:nvPr>
        </p:nvSpPr>
        <p:spPr>
          <a:xfrm>
            <a:off x="2286000" y="4114800"/>
            <a:ext cx="6172200" cy="2266950"/>
          </a:xfrm>
        </p:spPr>
        <p:txBody>
          <a:bodyPr>
            <a:normAutofit/>
          </a:bodyPr>
          <a:lstStyle/>
          <a:p>
            <a:r>
              <a:rPr lang="en-US" dirty="0" smtClean="0"/>
              <a:t>Survey results were less than ideal. I was expecting a much higher  response from citizens based on ease and availability of the survey, and based on the idea that citizens would be willing to voice ideas and opinions for improvement. </a:t>
            </a:r>
          </a:p>
          <a:p>
            <a:endParaRPr lang="en-US" dirty="0" smtClean="0"/>
          </a:p>
          <a:p>
            <a:r>
              <a:rPr lang="en-US" dirty="0" smtClean="0"/>
              <a:t>The following results are based on the 12% of responses received from citizens.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1a – Are meetings held on a convenient day of the week?</a:t>
            </a:r>
          </a:p>
          <a:p>
            <a:pPr lvl="2"/>
            <a:r>
              <a:rPr lang="en-US" dirty="0" smtClean="0"/>
              <a:t>Overall citizens felt that they were held on a convenient day, with 56% yes</a:t>
            </a:r>
          </a:p>
          <a:p>
            <a:pPr lvl="2"/>
            <a:r>
              <a:rPr lang="en-US" dirty="0" smtClean="0"/>
              <a:t>22% no</a:t>
            </a:r>
          </a:p>
          <a:p>
            <a:pPr lvl="2"/>
            <a:r>
              <a:rPr lang="en-US" dirty="0" smtClean="0"/>
              <a:t>22% with no opinion</a:t>
            </a:r>
          </a:p>
          <a:p>
            <a:pPr lvl="2">
              <a:buNone/>
            </a:pPr>
            <a:endParaRPr lang="en-US" dirty="0" smtClean="0"/>
          </a:p>
          <a:p>
            <a:pPr lvl="2">
              <a:buNone/>
            </a:pPr>
            <a:endParaRPr lang="en-US" dirty="0" smtClean="0"/>
          </a:p>
          <a:p>
            <a:pPr lvl="1"/>
            <a:r>
              <a:rPr lang="en-US" dirty="0" smtClean="0"/>
              <a:t>Question 1b – Are meetings held at a convenient location?</a:t>
            </a:r>
          </a:p>
          <a:p>
            <a:pPr lvl="2"/>
            <a:r>
              <a:rPr lang="en-US" dirty="0" smtClean="0"/>
              <a:t>The overwhelming majority of  citizens felt that they were held  at a convenient location with 89% yes</a:t>
            </a:r>
          </a:p>
          <a:p>
            <a:pPr lvl="2"/>
            <a:r>
              <a:rPr lang="en-US" dirty="0" smtClean="0"/>
              <a:t>11% no</a:t>
            </a:r>
          </a:p>
          <a:p>
            <a:pPr lvl="2"/>
            <a:r>
              <a:rPr lang="en-US" dirty="0" smtClean="0"/>
              <a:t>0% with no opinion</a:t>
            </a:r>
          </a:p>
          <a:p>
            <a:pPr lvl="2">
              <a:buNone/>
            </a:pPr>
            <a:endParaRPr lang="en-US" dirty="0" smtClean="0"/>
          </a:p>
        </p:txBody>
      </p:sp>
      <p:graphicFrame>
        <p:nvGraphicFramePr>
          <p:cNvPr id="8" name="Chart 7"/>
          <p:cNvGraphicFramePr>
            <a:graphicFrameLocks noGrp="1"/>
          </p:cNvGraphicFramePr>
          <p:nvPr/>
        </p:nvGraphicFramePr>
        <p:xfrm>
          <a:off x="3810000" y="2667000"/>
          <a:ext cx="4258156" cy="18459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noGrp="1"/>
          </p:cNvGraphicFramePr>
          <p:nvPr/>
        </p:nvGraphicFramePr>
        <p:xfrm>
          <a:off x="3886200" y="4724400"/>
          <a:ext cx="4114800" cy="1828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1c – Are meetings held at a convenient time?</a:t>
            </a:r>
          </a:p>
          <a:p>
            <a:pPr lvl="2"/>
            <a:r>
              <a:rPr lang="en-US" dirty="0" smtClean="0"/>
              <a:t>The majority of citizens felt that they were held at a convenient time, with 73% yes</a:t>
            </a:r>
          </a:p>
          <a:p>
            <a:pPr lvl="2"/>
            <a:r>
              <a:rPr lang="en-US" dirty="0" smtClean="0"/>
              <a:t>18% no</a:t>
            </a:r>
          </a:p>
          <a:p>
            <a:pPr lvl="2"/>
            <a:r>
              <a:rPr lang="en-US" dirty="0" smtClean="0"/>
              <a:t>9% with no opinion</a:t>
            </a:r>
          </a:p>
          <a:p>
            <a:pPr lvl="2">
              <a:buNone/>
            </a:pPr>
            <a:endParaRPr lang="en-US" dirty="0" smtClean="0"/>
          </a:p>
          <a:p>
            <a:pPr lvl="2">
              <a:buNone/>
            </a:pPr>
            <a:endParaRPr lang="en-US" dirty="0" smtClean="0"/>
          </a:p>
          <a:p>
            <a:pPr lvl="1"/>
            <a:r>
              <a:rPr lang="en-US" dirty="0" smtClean="0"/>
              <a:t>Question 1 also asked for suggestions for improvements in this area – there were no comments.</a:t>
            </a:r>
          </a:p>
        </p:txBody>
      </p:sp>
      <p:graphicFrame>
        <p:nvGraphicFramePr>
          <p:cNvPr id="6" name="Chart 5"/>
          <p:cNvGraphicFramePr>
            <a:graphicFrameLocks noGrp="1"/>
          </p:cNvGraphicFramePr>
          <p:nvPr/>
        </p:nvGraphicFramePr>
        <p:xfrm>
          <a:off x="3429000" y="2286000"/>
          <a:ext cx="4876800" cy="1676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2a – Is access to the webpage available to you?</a:t>
            </a:r>
          </a:p>
          <a:p>
            <a:pPr lvl="2"/>
            <a:r>
              <a:rPr lang="en-US" dirty="0" smtClean="0"/>
              <a:t>The majority of citizens have access to the webpage, with 67% yes</a:t>
            </a:r>
          </a:p>
          <a:p>
            <a:pPr lvl="2"/>
            <a:r>
              <a:rPr lang="en-US" dirty="0" smtClean="0"/>
              <a:t>22% no</a:t>
            </a:r>
          </a:p>
          <a:p>
            <a:pPr lvl="2"/>
            <a:r>
              <a:rPr lang="en-US" dirty="0" smtClean="0"/>
              <a:t>9% with no opinion – inferred to </a:t>
            </a:r>
          </a:p>
          <a:p>
            <a:pPr lvl="2">
              <a:buNone/>
            </a:pPr>
            <a:r>
              <a:rPr lang="en-US" dirty="0" smtClean="0"/>
              <a:t>mean that internet access is </a:t>
            </a:r>
          </a:p>
          <a:p>
            <a:pPr lvl="2">
              <a:buNone/>
            </a:pPr>
            <a:r>
              <a:rPr lang="en-US" dirty="0" smtClean="0"/>
              <a:t>unavailable to them.</a:t>
            </a:r>
          </a:p>
          <a:p>
            <a:pPr lvl="2">
              <a:buNone/>
            </a:pPr>
            <a:endParaRPr lang="en-US" dirty="0" smtClean="0"/>
          </a:p>
          <a:p>
            <a:pPr lvl="1"/>
            <a:r>
              <a:rPr lang="en-US" dirty="0" smtClean="0"/>
              <a:t>Question 2b – Is the “Agenda” section of the webpage easy to find? </a:t>
            </a:r>
          </a:p>
          <a:p>
            <a:pPr lvl="2"/>
            <a:r>
              <a:rPr lang="en-US" dirty="0" smtClean="0"/>
              <a:t>The overwhelming majority of citizens feel it is easy to find with 86% yes</a:t>
            </a:r>
          </a:p>
          <a:p>
            <a:pPr lvl="2"/>
            <a:r>
              <a:rPr lang="en-US" dirty="0" smtClean="0"/>
              <a:t>14% no</a:t>
            </a:r>
          </a:p>
          <a:p>
            <a:pPr lvl="2"/>
            <a:r>
              <a:rPr lang="en-US" dirty="0" smtClean="0"/>
              <a:t>0% no opinion</a:t>
            </a:r>
          </a:p>
        </p:txBody>
      </p:sp>
      <p:graphicFrame>
        <p:nvGraphicFramePr>
          <p:cNvPr id="5" name="Chart 4"/>
          <p:cNvGraphicFramePr>
            <a:graphicFrameLocks noGrp="1"/>
          </p:cNvGraphicFramePr>
          <p:nvPr/>
        </p:nvGraphicFramePr>
        <p:xfrm>
          <a:off x="3505200" y="2286000"/>
          <a:ext cx="4648200" cy="1676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noGrp="1"/>
          </p:cNvGraphicFramePr>
          <p:nvPr/>
        </p:nvGraphicFramePr>
        <p:xfrm>
          <a:off x="3505200" y="4876800"/>
          <a:ext cx="4410556" cy="1828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2c – Is the Agenda Packet easy to understand?</a:t>
            </a:r>
          </a:p>
          <a:p>
            <a:pPr lvl="2"/>
            <a:r>
              <a:rPr lang="en-US" dirty="0" smtClean="0"/>
              <a:t>The overwhelming majority of citizens feel it is easy to understand, with 86% yes</a:t>
            </a:r>
          </a:p>
          <a:p>
            <a:pPr lvl="2"/>
            <a:r>
              <a:rPr lang="en-US" dirty="0" smtClean="0"/>
              <a:t>14% no</a:t>
            </a:r>
          </a:p>
          <a:p>
            <a:pPr lvl="2"/>
            <a:r>
              <a:rPr lang="en-US" dirty="0" smtClean="0"/>
              <a:t>0% with no opinion</a:t>
            </a:r>
          </a:p>
          <a:p>
            <a:pPr lvl="2">
              <a:buNone/>
            </a:pPr>
            <a:endParaRPr lang="en-US" dirty="0" smtClean="0"/>
          </a:p>
          <a:p>
            <a:pPr lvl="2">
              <a:buNone/>
            </a:pPr>
            <a:endParaRPr lang="en-US" dirty="0" smtClean="0"/>
          </a:p>
          <a:p>
            <a:pPr lvl="1"/>
            <a:r>
              <a:rPr lang="en-US" dirty="0" smtClean="0"/>
              <a:t>Question 2d – Is the Agenda packet informative?</a:t>
            </a:r>
          </a:p>
          <a:p>
            <a:pPr lvl="2"/>
            <a:r>
              <a:rPr lang="en-US" dirty="0" smtClean="0"/>
              <a:t>The overwhelming majority of citizens feel it is easy to find with 86% yes</a:t>
            </a:r>
          </a:p>
          <a:p>
            <a:pPr lvl="2"/>
            <a:r>
              <a:rPr lang="en-US" dirty="0" smtClean="0"/>
              <a:t>14% no</a:t>
            </a:r>
          </a:p>
          <a:p>
            <a:pPr lvl="2"/>
            <a:r>
              <a:rPr lang="en-US" dirty="0" smtClean="0"/>
              <a:t>0% no opinion</a:t>
            </a:r>
          </a:p>
        </p:txBody>
      </p:sp>
      <p:graphicFrame>
        <p:nvGraphicFramePr>
          <p:cNvPr id="6" name="Chart 5"/>
          <p:cNvGraphicFramePr>
            <a:graphicFrameLocks noGrp="1"/>
          </p:cNvGraphicFramePr>
          <p:nvPr/>
        </p:nvGraphicFramePr>
        <p:xfrm>
          <a:off x="3810000" y="2209800"/>
          <a:ext cx="4572000" cy="1676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noGrp="1"/>
          </p:cNvGraphicFramePr>
          <p:nvPr/>
        </p:nvGraphicFramePr>
        <p:xfrm>
          <a:off x="3810000" y="4648200"/>
          <a:ext cx="4572000" cy="1676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Given the exact same figures for questions 2b through 2d, it can logically be deduced that each citizen who attempted to obtain a copy of the agenda packet from the web page – </a:t>
            </a:r>
          </a:p>
          <a:p>
            <a:pPr marL="822960" lvl="1" indent="-457200">
              <a:buFont typeface="+mj-lt"/>
              <a:buAutoNum type="arabicPeriod"/>
            </a:pPr>
            <a:r>
              <a:rPr lang="en-US" dirty="0" smtClean="0"/>
              <a:t>Found it easy to navigate the website to find the Agenda Packet information</a:t>
            </a:r>
          </a:p>
          <a:p>
            <a:pPr marL="822960" lvl="1" indent="-457200">
              <a:buFont typeface="+mj-lt"/>
              <a:buAutoNum type="arabicPeriod"/>
            </a:pPr>
            <a:r>
              <a:rPr lang="en-US" dirty="0" smtClean="0"/>
              <a:t>Found the information within the Agenda Packet to be understood – we should continue to use the same format and level of writing.</a:t>
            </a:r>
          </a:p>
          <a:p>
            <a:pPr marL="822960" lvl="1" indent="-457200">
              <a:buFont typeface="+mj-lt"/>
              <a:buAutoNum type="arabicPeriod"/>
            </a:pPr>
            <a:r>
              <a:rPr lang="en-US" dirty="0" smtClean="0"/>
              <a:t>Since the citizens were able to understand the information within the Agenda Packet, they then found the material presented to be informative. </a:t>
            </a:r>
          </a:p>
          <a:p>
            <a:pPr lvl="1"/>
            <a:r>
              <a:rPr lang="en-US" dirty="0" smtClean="0"/>
              <a:t>Question 2 also asked for suggestions for improvements in this area –  again there were no comments.</a:t>
            </a:r>
          </a:p>
          <a:p>
            <a:pPr marL="1097280" lvl="2" indent="-457200">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3a – Is access to the webpage available to you?</a:t>
            </a:r>
          </a:p>
          <a:p>
            <a:pPr lvl="2"/>
            <a:r>
              <a:rPr lang="en-US" dirty="0" smtClean="0"/>
              <a:t>The majority of citizens have access to the webpage, with 56% yes</a:t>
            </a:r>
          </a:p>
          <a:p>
            <a:pPr lvl="2"/>
            <a:r>
              <a:rPr lang="en-US" dirty="0" smtClean="0"/>
              <a:t>33% no</a:t>
            </a:r>
          </a:p>
          <a:p>
            <a:pPr lvl="2"/>
            <a:r>
              <a:rPr lang="en-US" dirty="0" smtClean="0"/>
              <a:t>11% with no opinion – inferred to </a:t>
            </a:r>
          </a:p>
          <a:p>
            <a:pPr lvl="2">
              <a:buNone/>
            </a:pPr>
            <a:r>
              <a:rPr lang="en-US" dirty="0" smtClean="0"/>
              <a:t>mean that internet access is </a:t>
            </a:r>
          </a:p>
          <a:p>
            <a:pPr lvl="2">
              <a:buNone/>
            </a:pPr>
            <a:r>
              <a:rPr lang="en-US" dirty="0" smtClean="0"/>
              <a:t>unavailable to them.</a:t>
            </a:r>
          </a:p>
          <a:p>
            <a:pPr lvl="2">
              <a:buNone/>
            </a:pPr>
            <a:endParaRPr lang="en-US" dirty="0" smtClean="0"/>
          </a:p>
          <a:p>
            <a:pPr lvl="1"/>
            <a:r>
              <a:rPr lang="en-US" dirty="0" smtClean="0"/>
              <a:t>Question 3b – Is the “Minutes” section of the webpage easy to find? </a:t>
            </a:r>
          </a:p>
          <a:p>
            <a:pPr lvl="2"/>
            <a:r>
              <a:rPr lang="en-US" dirty="0" smtClean="0"/>
              <a:t>The majority of citizens feel it is easy to find with 72% yes</a:t>
            </a:r>
          </a:p>
          <a:p>
            <a:pPr lvl="2"/>
            <a:r>
              <a:rPr lang="en-US" dirty="0" smtClean="0"/>
              <a:t>14% no</a:t>
            </a:r>
          </a:p>
          <a:p>
            <a:pPr lvl="2"/>
            <a:r>
              <a:rPr lang="en-US" dirty="0" smtClean="0"/>
              <a:t>14% no opinion</a:t>
            </a:r>
          </a:p>
        </p:txBody>
      </p:sp>
      <p:graphicFrame>
        <p:nvGraphicFramePr>
          <p:cNvPr id="6" name="Chart 5"/>
          <p:cNvGraphicFramePr>
            <a:graphicFrameLocks noGrp="1"/>
          </p:cNvGraphicFramePr>
          <p:nvPr/>
        </p:nvGraphicFramePr>
        <p:xfrm>
          <a:off x="4419600" y="2286000"/>
          <a:ext cx="3648556" cy="18459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noGrp="1"/>
          </p:cNvGraphicFramePr>
          <p:nvPr/>
        </p:nvGraphicFramePr>
        <p:xfrm>
          <a:off x="3962400" y="4953000"/>
          <a:ext cx="4038600" cy="1752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3c – Are the Minutes easy to understand?</a:t>
            </a:r>
          </a:p>
          <a:p>
            <a:pPr lvl="2"/>
            <a:r>
              <a:rPr lang="en-US" dirty="0" smtClean="0"/>
              <a:t>The majority of citizens feel it is easy to understand, with 72% yes</a:t>
            </a:r>
          </a:p>
          <a:p>
            <a:pPr lvl="2"/>
            <a:r>
              <a:rPr lang="en-US" dirty="0" smtClean="0"/>
              <a:t>14% no</a:t>
            </a:r>
          </a:p>
          <a:p>
            <a:pPr lvl="2"/>
            <a:r>
              <a:rPr lang="en-US" dirty="0" smtClean="0"/>
              <a:t>14% with no opinion</a:t>
            </a:r>
          </a:p>
          <a:p>
            <a:pPr lvl="2">
              <a:buNone/>
            </a:pPr>
            <a:endParaRPr lang="en-US" dirty="0" smtClean="0"/>
          </a:p>
          <a:p>
            <a:pPr lvl="2">
              <a:buNone/>
            </a:pPr>
            <a:endParaRPr lang="en-US" dirty="0" smtClean="0"/>
          </a:p>
          <a:p>
            <a:pPr lvl="2">
              <a:buNone/>
            </a:pPr>
            <a:endParaRPr lang="en-US" dirty="0" smtClean="0"/>
          </a:p>
          <a:p>
            <a:pPr lvl="1"/>
            <a:r>
              <a:rPr lang="en-US" dirty="0" smtClean="0"/>
              <a:t>Question 3d – Are the Minutes informative?</a:t>
            </a:r>
          </a:p>
          <a:p>
            <a:pPr lvl="2"/>
            <a:r>
              <a:rPr lang="en-US" dirty="0" smtClean="0"/>
              <a:t>The majority of citizens feel it is informative, with 72% yes</a:t>
            </a:r>
          </a:p>
          <a:p>
            <a:pPr lvl="2"/>
            <a:r>
              <a:rPr lang="en-US" dirty="0" smtClean="0"/>
              <a:t>14% no</a:t>
            </a:r>
          </a:p>
          <a:p>
            <a:pPr lvl="2"/>
            <a:r>
              <a:rPr lang="en-US" dirty="0" smtClean="0"/>
              <a:t>14% no opinion</a:t>
            </a:r>
          </a:p>
        </p:txBody>
      </p:sp>
      <p:graphicFrame>
        <p:nvGraphicFramePr>
          <p:cNvPr id="7" name="Chart 6"/>
          <p:cNvGraphicFramePr>
            <a:graphicFrameLocks noGrp="1"/>
          </p:cNvGraphicFramePr>
          <p:nvPr/>
        </p:nvGraphicFramePr>
        <p:xfrm>
          <a:off x="4114800" y="2286000"/>
          <a:ext cx="4038600" cy="1676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noGrp="1"/>
          </p:cNvGraphicFramePr>
          <p:nvPr/>
        </p:nvGraphicFramePr>
        <p:xfrm>
          <a:off x="3048000" y="4648200"/>
          <a:ext cx="4953000" cy="192212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sz="quarter" idx="1"/>
          </p:nvPr>
        </p:nvSpPr>
        <p:spPr/>
        <p:txBody>
          <a:bodyPr/>
          <a:lstStyle/>
          <a:p>
            <a:r>
              <a:rPr lang="en-US" dirty="0" smtClean="0"/>
              <a:t>Purpose</a:t>
            </a:r>
          </a:p>
          <a:p>
            <a:r>
              <a:rPr lang="en-US" dirty="0" smtClean="0"/>
              <a:t>Initialization of project</a:t>
            </a:r>
          </a:p>
          <a:p>
            <a:pPr lvl="1"/>
            <a:r>
              <a:rPr lang="en-US" dirty="0" smtClean="0"/>
              <a:t>Survey</a:t>
            </a:r>
          </a:p>
          <a:p>
            <a:pPr lvl="2"/>
            <a:r>
              <a:rPr lang="en-US" dirty="0" smtClean="0"/>
              <a:t>Polk County High School</a:t>
            </a:r>
          </a:p>
          <a:p>
            <a:pPr lvl="2"/>
            <a:r>
              <a:rPr lang="en-US" dirty="0" smtClean="0"/>
              <a:t>Laurel Hurst  &amp; Tryon Estates Retirement Communities</a:t>
            </a:r>
          </a:p>
          <a:p>
            <a:pPr lvl="2"/>
            <a:r>
              <a:rPr lang="en-US" dirty="0" smtClean="0"/>
              <a:t>Ashley Meadows, Highwood, and Ridge Oak Apartment Complexes</a:t>
            </a:r>
          </a:p>
          <a:p>
            <a:r>
              <a:rPr lang="en-US" dirty="0" smtClean="0"/>
              <a:t>Survey Results</a:t>
            </a:r>
          </a:p>
          <a:p>
            <a:r>
              <a:rPr lang="en-US" dirty="0" smtClean="0"/>
              <a:t>Conclusion</a:t>
            </a:r>
          </a:p>
          <a:p>
            <a:r>
              <a:rPr lang="en-US" dirty="0" smtClean="0"/>
              <a:t>Recommendations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fontScale="92500" lnSpcReduction="10000"/>
          </a:bodyPr>
          <a:lstStyle/>
          <a:p>
            <a:pPr lvl="1"/>
            <a:r>
              <a:rPr lang="en-US" dirty="0" smtClean="0"/>
              <a:t>The discrepancy between the figures for 2a and 3a are due to one citizen not completing the survey.</a:t>
            </a:r>
          </a:p>
          <a:p>
            <a:pPr lvl="1"/>
            <a:r>
              <a:rPr lang="en-US" dirty="0" smtClean="0"/>
              <a:t>The difference in the yes answers regarding the Minutes at 72% and the Agenda Packet at 86% gives rise to two questions:</a:t>
            </a:r>
          </a:p>
          <a:p>
            <a:pPr marL="822960" lvl="1" indent="-457200">
              <a:buFont typeface="+mj-lt"/>
              <a:buAutoNum type="arabicPeriod"/>
            </a:pPr>
            <a:r>
              <a:rPr lang="en-US" dirty="0" smtClean="0"/>
              <a:t>Is it easy for citizens to navigate from the Agenda Packet section of the webpage to the Minutes section?</a:t>
            </a:r>
          </a:p>
          <a:p>
            <a:pPr marL="822960" lvl="1" indent="-457200">
              <a:buFont typeface="+mj-lt"/>
              <a:buAutoNum type="arabicPeriod"/>
            </a:pPr>
            <a:r>
              <a:rPr lang="en-US" dirty="0" smtClean="0"/>
              <a:t>Can this show a lack of understanding of the information contained within the minutes and how this information applies to the public?</a:t>
            </a:r>
          </a:p>
          <a:p>
            <a:pPr lvl="1"/>
            <a:r>
              <a:rPr lang="en-US" dirty="0" smtClean="0"/>
              <a:t>Once again the data consistently flows from question 3b to 3d, as it did with questions 2b and 2d. The same logical conclusions can be made about the Minutes as was made in regards to the Agenda Packet</a:t>
            </a:r>
          </a:p>
          <a:p>
            <a:pPr marL="822960" lvl="1" indent="-457200">
              <a:buFont typeface="+mj-lt"/>
              <a:buAutoNum type="arabicPeriod"/>
            </a:pPr>
            <a:r>
              <a:rPr lang="en-US" dirty="0" smtClean="0"/>
              <a:t>Citizens found it easy to navigate, understandable,  and informative</a:t>
            </a:r>
          </a:p>
          <a:p>
            <a:pPr lvl="1"/>
            <a:r>
              <a:rPr lang="en-US" dirty="0" smtClean="0"/>
              <a:t>Question 3 also asked for suggestions for improvements in this area –  one citizen commented with “No computer”</a:t>
            </a:r>
          </a:p>
          <a:p>
            <a:pPr marL="1097280" lvl="2" indent="-457200">
              <a:buNone/>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4 was not a statistical question, however most citizens answered the question in similar fashion:</a:t>
            </a:r>
          </a:p>
          <a:p>
            <a:pPr lvl="1"/>
            <a:r>
              <a:rPr lang="en-US" dirty="0" smtClean="0"/>
              <a:t>If you do not attend Town Council Meetings on a regular basis please tell us why</a:t>
            </a:r>
          </a:p>
          <a:p>
            <a:pPr marL="822960" lvl="1" indent="-457200">
              <a:buFont typeface="+mj-lt"/>
              <a:buAutoNum type="arabicPeriod"/>
            </a:pPr>
            <a:r>
              <a:rPr lang="en-US" dirty="0" smtClean="0"/>
              <a:t>Work late hours</a:t>
            </a:r>
          </a:p>
          <a:p>
            <a:pPr marL="822960" lvl="1" indent="-457200">
              <a:buFont typeface="+mj-lt"/>
              <a:buAutoNum type="arabicPeriod"/>
            </a:pPr>
            <a:r>
              <a:rPr lang="en-US" dirty="0" smtClean="0"/>
              <a:t>Have to work</a:t>
            </a:r>
          </a:p>
          <a:p>
            <a:pPr marL="822960" lvl="1" indent="-457200">
              <a:buFont typeface="+mj-lt"/>
              <a:buAutoNum type="arabicPeriod"/>
            </a:pPr>
            <a:r>
              <a:rPr lang="en-US" dirty="0" smtClean="0"/>
              <a:t>Work Schedule</a:t>
            </a:r>
          </a:p>
          <a:p>
            <a:pPr marL="822960" lvl="1" indent="-457200">
              <a:buFont typeface="+mj-lt"/>
              <a:buAutoNum type="arabicPeriod"/>
            </a:pPr>
            <a:r>
              <a:rPr lang="en-US" dirty="0" smtClean="0"/>
              <a:t>Lack of time</a:t>
            </a:r>
          </a:p>
          <a:p>
            <a:pPr marL="822960" lvl="1" indent="-457200">
              <a:buFont typeface="+mj-lt"/>
              <a:buAutoNum type="arabicPeriod"/>
            </a:pPr>
            <a:endParaRPr lang="en-US" dirty="0" smtClean="0"/>
          </a:p>
          <a:p>
            <a:pPr marL="1097280" lvl="2" indent="-457200">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731838"/>
          </a:xfrm>
        </p:spPr>
        <p:txBody>
          <a:bodyPr/>
          <a:lstStyle/>
          <a:p>
            <a:r>
              <a:rPr lang="en-US" dirty="0" smtClean="0"/>
              <a:t>Survey Results</a:t>
            </a:r>
            <a:endParaRPr lang="en-US" dirty="0"/>
          </a:p>
        </p:txBody>
      </p:sp>
      <p:sp>
        <p:nvSpPr>
          <p:cNvPr id="3" name="Content Placeholder 2"/>
          <p:cNvSpPr>
            <a:spLocks noGrp="1"/>
          </p:cNvSpPr>
          <p:nvPr>
            <p:ph sz="quarter" idx="1"/>
          </p:nvPr>
        </p:nvSpPr>
        <p:spPr>
          <a:xfrm>
            <a:off x="457200" y="1066800"/>
            <a:ext cx="7467600" cy="5407152"/>
          </a:xfrm>
        </p:spPr>
        <p:txBody>
          <a:bodyPr>
            <a:normAutofit/>
          </a:bodyPr>
          <a:lstStyle/>
          <a:p>
            <a:pPr lvl="1"/>
            <a:r>
              <a:rPr lang="en-US" dirty="0" smtClean="0"/>
              <a:t>Question 5a – Would you be willing to be a member of any of the above suggested committees or public boards?</a:t>
            </a:r>
          </a:p>
          <a:p>
            <a:pPr lvl="2"/>
            <a:r>
              <a:rPr lang="en-US" dirty="0" smtClean="0"/>
              <a:t>Citizens are really not interested in participation with a 38%  no opinion</a:t>
            </a:r>
          </a:p>
          <a:p>
            <a:pPr lvl="2"/>
            <a:r>
              <a:rPr lang="en-US" dirty="0" smtClean="0"/>
              <a:t>37% no</a:t>
            </a:r>
          </a:p>
          <a:p>
            <a:pPr lvl="2"/>
            <a:r>
              <a:rPr lang="en-US" dirty="0" smtClean="0"/>
              <a:t>25% yes – two citizens</a:t>
            </a:r>
          </a:p>
          <a:p>
            <a:pPr lvl="2">
              <a:buNone/>
            </a:pPr>
            <a:endParaRPr lang="en-US" dirty="0" smtClean="0"/>
          </a:p>
          <a:p>
            <a:pPr lvl="2">
              <a:buNone/>
            </a:pPr>
            <a:endParaRPr lang="en-US" dirty="0" smtClean="0"/>
          </a:p>
          <a:p>
            <a:pPr lvl="1"/>
            <a:r>
              <a:rPr lang="en-US" dirty="0" smtClean="0"/>
              <a:t>Question 5b – Would you be willing to become a member of an existing committee or board?</a:t>
            </a:r>
          </a:p>
          <a:p>
            <a:pPr lvl="2"/>
            <a:r>
              <a:rPr lang="en-US" dirty="0" smtClean="0"/>
              <a:t>The majority of citizens are not willing to serve on a board, with 72% no</a:t>
            </a:r>
          </a:p>
          <a:p>
            <a:pPr lvl="2"/>
            <a:r>
              <a:rPr lang="en-US" dirty="0" smtClean="0"/>
              <a:t>14% yes</a:t>
            </a:r>
          </a:p>
          <a:p>
            <a:pPr lvl="2"/>
            <a:r>
              <a:rPr lang="en-US" dirty="0" smtClean="0"/>
              <a:t>14% no opinion</a:t>
            </a:r>
          </a:p>
        </p:txBody>
      </p:sp>
      <p:graphicFrame>
        <p:nvGraphicFramePr>
          <p:cNvPr id="6" name="Chart 5"/>
          <p:cNvGraphicFramePr>
            <a:graphicFrameLocks noGrp="1"/>
          </p:cNvGraphicFramePr>
          <p:nvPr/>
        </p:nvGraphicFramePr>
        <p:xfrm>
          <a:off x="3733800" y="1981200"/>
          <a:ext cx="4334356" cy="18459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noGrp="1"/>
          </p:cNvGraphicFramePr>
          <p:nvPr/>
        </p:nvGraphicFramePr>
        <p:xfrm>
          <a:off x="4114800" y="4724400"/>
          <a:ext cx="4038600" cy="184592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5c – Do you think information about the focus and purpose of the existing committees and/or public boards in the Town of Columbus is easily accessed?</a:t>
            </a:r>
          </a:p>
          <a:p>
            <a:pPr lvl="2"/>
            <a:r>
              <a:rPr lang="en-US" dirty="0" smtClean="0"/>
              <a:t>The slight majority of citizens feel it is not easy to access, with 43% no – this might be an opportunity for improvement.</a:t>
            </a:r>
          </a:p>
          <a:p>
            <a:pPr lvl="2"/>
            <a:r>
              <a:rPr lang="en-US" dirty="0" smtClean="0"/>
              <a:t>29% with no opinion</a:t>
            </a:r>
          </a:p>
          <a:p>
            <a:pPr lvl="2"/>
            <a:r>
              <a:rPr lang="en-US" dirty="0" smtClean="0"/>
              <a:t>28% yes</a:t>
            </a:r>
          </a:p>
          <a:p>
            <a:pPr lvl="2">
              <a:buNone/>
            </a:pPr>
            <a:endParaRPr lang="en-US" dirty="0" smtClean="0"/>
          </a:p>
          <a:p>
            <a:pPr lvl="2">
              <a:buNone/>
            </a:pPr>
            <a:endParaRPr lang="en-US" dirty="0" smtClean="0"/>
          </a:p>
          <a:p>
            <a:pPr lvl="2">
              <a:buNone/>
            </a:pPr>
            <a:endParaRPr lang="en-US" dirty="0" smtClean="0"/>
          </a:p>
        </p:txBody>
      </p:sp>
      <p:graphicFrame>
        <p:nvGraphicFramePr>
          <p:cNvPr id="6" name="Chart 5"/>
          <p:cNvGraphicFramePr>
            <a:graphicFrameLocks noGrp="1"/>
          </p:cNvGraphicFramePr>
          <p:nvPr/>
        </p:nvGraphicFramePr>
        <p:xfrm>
          <a:off x="2895600" y="3581400"/>
          <a:ext cx="5105400" cy="268412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lstStyle/>
          <a:p>
            <a:pPr lvl="1"/>
            <a:r>
              <a:rPr lang="en-US" dirty="0" smtClean="0"/>
              <a:t>Question 5 also asked to list any committees or public boards you think the Town of Columbus should organize – the following were responses by citizens:</a:t>
            </a:r>
          </a:p>
          <a:p>
            <a:pPr marL="822960" lvl="1" indent="-457200">
              <a:buFont typeface="+mj-lt"/>
              <a:buAutoNum type="arabicPeriod"/>
            </a:pPr>
            <a:r>
              <a:rPr lang="en-US" dirty="0" smtClean="0"/>
              <a:t>We need a tornado or warning system shelter information</a:t>
            </a:r>
          </a:p>
          <a:p>
            <a:pPr marL="822960" lvl="1" indent="-457200">
              <a:buFont typeface="+mj-lt"/>
              <a:buAutoNum type="arabicPeriod"/>
            </a:pPr>
            <a:r>
              <a:rPr lang="en-US" dirty="0" smtClean="0"/>
              <a:t>Youth involvement </a:t>
            </a:r>
            <a:r>
              <a:rPr lang="en-US" dirty="0" err="1" smtClean="0"/>
              <a:t>programme</a:t>
            </a:r>
            <a:r>
              <a:rPr lang="en-US" dirty="0" smtClean="0"/>
              <a:t> [sic].</a:t>
            </a:r>
          </a:p>
          <a:p>
            <a:pPr marL="822960" lvl="1" indent="-457200">
              <a:buFont typeface="+mj-lt"/>
              <a:buAutoNum type="arabicPeriod"/>
            </a:pPr>
            <a:endParaRPr lang="en-US" dirty="0" smtClean="0"/>
          </a:p>
          <a:p>
            <a:pPr lvl="1"/>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6 was not a statistical question</a:t>
            </a:r>
          </a:p>
          <a:p>
            <a:pPr lvl="1"/>
            <a:r>
              <a:rPr lang="en-US" dirty="0" smtClean="0"/>
              <a:t>To ensure the citizens of Columbus have access to Town, Council, committee and other public board information, the town utilizes email and a website. What suggestions do you have to make this information available to you?</a:t>
            </a:r>
          </a:p>
          <a:p>
            <a:pPr marL="822960" lvl="1" indent="-457200">
              <a:buFont typeface="+mj-lt"/>
              <a:buAutoNum type="arabicPeriod"/>
            </a:pPr>
            <a:r>
              <a:rPr lang="en-US" dirty="0" smtClean="0"/>
              <a:t>Post Office information bulletin board</a:t>
            </a:r>
          </a:p>
          <a:p>
            <a:pPr marL="822960" lvl="1" indent="-457200">
              <a:buFont typeface="+mj-lt"/>
              <a:buAutoNum type="arabicPeriod"/>
            </a:pPr>
            <a:r>
              <a:rPr lang="en-US" dirty="0" smtClean="0"/>
              <a:t>Letter, phone call, etc</a:t>
            </a:r>
          </a:p>
          <a:p>
            <a:pPr marL="822960" lvl="1" indent="-457200">
              <a:buFont typeface="+mj-lt"/>
              <a:buAutoNum type="arabicPeriod"/>
            </a:pPr>
            <a:endParaRPr lang="en-US" dirty="0" smtClean="0"/>
          </a:p>
          <a:p>
            <a:pPr marL="1097280" lvl="2" indent="-457200"/>
            <a:r>
              <a:rPr lang="en-US" dirty="0" smtClean="0"/>
              <a:t>The idea of posting information on the Post Office bulletin board is a very viable option. We could post a copy of the agenda, meeting notices, proclamations, etc. This could be a low cost way of reaching several of our citizens at the same time.</a:t>
            </a:r>
          </a:p>
          <a:p>
            <a:pPr marL="1097280" lvl="2" indent="-457200"/>
            <a:r>
              <a:rPr lang="en-US" dirty="0" smtClean="0"/>
              <a:t>Building off of this suggestion, we are now posting copies of this information on our outside board to improve communication.</a:t>
            </a:r>
          </a:p>
          <a:p>
            <a:pPr marL="822960" lvl="1" indent="-457200">
              <a:buFont typeface="+mj-lt"/>
              <a:buAutoNum type="arabicPeriod"/>
            </a:pPr>
            <a:endParaRPr lang="en-US" dirty="0" smtClean="0"/>
          </a:p>
          <a:p>
            <a:pPr marL="1097280" lvl="2" indent="-457200">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7 was not a statistical question</a:t>
            </a:r>
          </a:p>
          <a:p>
            <a:pPr lvl="1"/>
            <a:r>
              <a:rPr lang="en-US" dirty="0" smtClean="0"/>
              <a:t>In your opinion, how can the Town of Columbus get more people to attend Town Council, committee and other public board meetings?</a:t>
            </a:r>
          </a:p>
          <a:p>
            <a:pPr marL="822960" lvl="1" indent="-457200">
              <a:buFont typeface="+mj-lt"/>
              <a:buAutoNum type="arabicPeriod"/>
            </a:pPr>
            <a:r>
              <a:rPr lang="en-US" dirty="0" smtClean="0"/>
              <a:t>Columbus has older citizens who do not get out at night.</a:t>
            </a:r>
          </a:p>
          <a:p>
            <a:pPr marL="822960" lvl="1" indent="-457200">
              <a:buNone/>
            </a:pPr>
            <a:endParaRPr lang="en-US" dirty="0" smtClean="0"/>
          </a:p>
          <a:p>
            <a:pPr marL="822960" lvl="1" indent="-457200">
              <a:buNone/>
            </a:pPr>
            <a:endParaRPr lang="en-US" dirty="0" smtClean="0"/>
          </a:p>
          <a:p>
            <a:pPr marL="822960" lvl="1" indent="-457200">
              <a:buFont typeface="+mj-lt"/>
              <a:buAutoNum type="arabicPeriod"/>
            </a:pPr>
            <a:endParaRPr lang="en-US" dirty="0" smtClean="0"/>
          </a:p>
          <a:p>
            <a:pPr marL="1097280" lvl="2" indent="-457200">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Results</a:t>
            </a:r>
            <a:endParaRPr lang="en-US" dirty="0"/>
          </a:p>
        </p:txBody>
      </p:sp>
      <p:sp>
        <p:nvSpPr>
          <p:cNvPr id="3" name="Content Placeholder 2"/>
          <p:cNvSpPr>
            <a:spLocks noGrp="1"/>
          </p:cNvSpPr>
          <p:nvPr>
            <p:ph sz="quarter" idx="1"/>
          </p:nvPr>
        </p:nvSpPr>
        <p:spPr/>
        <p:txBody>
          <a:bodyPr>
            <a:normAutofit/>
          </a:bodyPr>
          <a:lstStyle/>
          <a:p>
            <a:pPr lvl="1"/>
            <a:r>
              <a:rPr lang="en-US" dirty="0" smtClean="0"/>
              <a:t>Question 8 was not a statistical question</a:t>
            </a:r>
          </a:p>
          <a:p>
            <a:pPr lvl="1"/>
            <a:r>
              <a:rPr lang="en-US" dirty="0" smtClean="0"/>
              <a:t>Please tell us any other suggestions you have to improve the Town of Columbus</a:t>
            </a:r>
          </a:p>
          <a:p>
            <a:pPr marL="822960" lvl="1" indent="-457200">
              <a:buFont typeface="+mj-lt"/>
              <a:buAutoNum type="arabicPeriod"/>
            </a:pPr>
            <a:r>
              <a:rPr lang="en-US" dirty="0" smtClean="0"/>
              <a:t>Keep clear of corrupt politicians and lawyers</a:t>
            </a:r>
          </a:p>
          <a:p>
            <a:pPr marL="822960" lvl="1" indent="-457200">
              <a:buFont typeface="+mj-lt"/>
              <a:buAutoNum type="arabicPeriod"/>
            </a:pPr>
            <a:r>
              <a:rPr lang="en-US" dirty="0" smtClean="0"/>
              <a:t>Parking is an issue during the day</a:t>
            </a:r>
          </a:p>
          <a:p>
            <a:pPr marL="822960" lvl="1" indent="-457200">
              <a:buFont typeface="+mj-lt"/>
              <a:buAutoNum type="arabicPeriod"/>
            </a:pPr>
            <a:r>
              <a:rPr lang="en-US" dirty="0" smtClean="0"/>
              <a:t>I am to[sic] busy to take time out to go to meetings</a:t>
            </a:r>
          </a:p>
          <a:p>
            <a:pPr marL="822960" lvl="1" indent="-457200">
              <a:buFont typeface="+mj-lt"/>
              <a:buAutoNum type="arabicPeriod"/>
            </a:pPr>
            <a:r>
              <a:rPr lang="en-US" dirty="0" smtClean="0"/>
              <a:t>Have the Town to mow the sides of the streets and roads more </a:t>
            </a:r>
            <a:r>
              <a:rPr lang="en-US" smtClean="0"/>
              <a:t>often.</a:t>
            </a:r>
            <a:endParaRPr lang="en-US" dirty="0" smtClean="0"/>
          </a:p>
          <a:p>
            <a:pPr marL="822960" lvl="1" indent="-457200">
              <a:buFont typeface="+mj-lt"/>
              <a:buAutoNum type="arabicPeriod"/>
            </a:pPr>
            <a:endParaRPr lang="en-US" dirty="0" smtClean="0"/>
          </a:p>
          <a:p>
            <a:pPr marL="1097280" lvl="2" indent="-457200">
              <a:buNone/>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09800" y="304800"/>
            <a:ext cx="6172200" cy="533400"/>
          </a:xfrm>
        </p:spPr>
        <p:txBody>
          <a:bodyPr>
            <a:normAutofit fontScale="90000"/>
          </a:bodyPr>
          <a:lstStyle/>
          <a:p>
            <a:r>
              <a:rPr lang="en-US" dirty="0" smtClean="0"/>
              <a:t>Conclusion</a:t>
            </a:r>
            <a:endParaRPr lang="en-US" dirty="0"/>
          </a:p>
        </p:txBody>
      </p:sp>
      <p:sp>
        <p:nvSpPr>
          <p:cNvPr id="6" name="Text Placeholder 5"/>
          <p:cNvSpPr>
            <a:spLocks noGrp="1"/>
          </p:cNvSpPr>
          <p:nvPr>
            <p:ph type="body" idx="1"/>
          </p:nvPr>
        </p:nvSpPr>
        <p:spPr>
          <a:xfrm>
            <a:off x="2286000" y="1066800"/>
            <a:ext cx="6172200" cy="5314950"/>
          </a:xfrm>
        </p:spPr>
        <p:txBody>
          <a:bodyPr>
            <a:normAutofit/>
          </a:bodyPr>
          <a:lstStyle/>
          <a:p>
            <a:r>
              <a:rPr lang="en-US" dirty="0" smtClean="0"/>
              <a:t>A 12% response is both a positive result, and at the same time, a negative result.</a:t>
            </a:r>
          </a:p>
          <a:p>
            <a:endParaRPr lang="en-US" dirty="0" smtClean="0"/>
          </a:p>
          <a:p>
            <a:r>
              <a:rPr lang="en-US" dirty="0" smtClean="0"/>
              <a:t>The positive aspect of this response rate can be hypothesized to mean that citizens don’t feel there are pressing issues to warrant involvement, the Town Council and administrative staff are doing a satisfactory job, and that </a:t>
            </a:r>
            <a:r>
              <a:rPr lang="en-US" dirty="0" smtClean="0"/>
              <a:t>town </a:t>
            </a:r>
            <a:r>
              <a:rPr lang="en-US" dirty="0" smtClean="0"/>
              <a:t>affairs are running smoothly, </a:t>
            </a:r>
            <a:r>
              <a:rPr lang="en-US" dirty="0" smtClean="0"/>
              <a:t> but citizens </a:t>
            </a:r>
            <a:r>
              <a:rPr lang="en-US" dirty="0" smtClean="0"/>
              <a:t>will respond if there is </a:t>
            </a:r>
            <a:r>
              <a:rPr lang="en-US" dirty="0" smtClean="0"/>
              <a:t>a controversial issue. </a:t>
            </a:r>
            <a:endParaRPr lang="en-US" dirty="0" smtClean="0"/>
          </a:p>
          <a:p>
            <a:endParaRPr lang="en-US" dirty="0" smtClean="0"/>
          </a:p>
          <a:p>
            <a:r>
              <a:rPr lang="en-US" dirty="0" smtClean="0"/>
              <a:t>The negative aspect is the rate itself. I believe had a professional service handled the survey, by directly contacting each citizen within the town limits, the statistical results would have different numbers. However, I do believe the essence of the reasons why citizens are not more involved is simply - quoting one citizen - a “lack of time”.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09800" y="304800"/>
            <a:ext cx="6172200" cy="533400"/>
          </a:xfrm>
        </p:spPr>
        <p:txBody>
          <a:bodyPr>
            <a:normAutofit fontScale="90000"/>
          </a:bodyPr>
          <a:lstStyle/>
          <a:p>
            <a:r>
              <a:rPr lang="en-US" dirty="0" smtClean="0"/>
              <a:t>Recommendations</a:t>
            </a:r>
            <a:endParaRPr lang="en-US" dirty="0"/>
          </a:p>
        </p:txBody>
      </p:sp>
      <p:sp>
        <p:nvSpPr>
          <p:cNvPr id="6" name="Text Placeholder 5"/>
          <p:cNvSpPr>
            <a:spLocks noGrp="1"/>
          </p:cNvSpPr>
          <p:nvPr>
            <p:ph type="body" idx="1"/>
          </p:nvPr>
        </p:nvSpPr>
        <p:spPr>
          <a:xfrm>
            <a:off x="2286000" y="1066800"/>
            <a:ext cx="6172200" cy="5314950"/>
          </a:xfrm>
        </p:spPr>
        <p:txBody>
          <a:bodyPr>
            <a:normAutofit/>
          </a:bodyPr>
          <a:lstStyle/>
          <a:p>
            <a:r>
              <a:rPr lang="en-US" dirty="0" smtClean="0"/>
              <a:t>Our </a:t>
            </a:r>
            <a:r>
              <a:rPr lang="en-US" dirty="0" smtClean="0"/>
              <a:t>webpage, notations </a:t>
            </a:r>
            <a:r>
              <a:rPr lang="en-US" dirty="0" smtClean="0"/>
              <a:t>on the water bills, and rare cases of sending formal letters, </a:t>
            </a:r>
            <a:r>
              <a:rPr lang="en-US" dirty="0" smtClean="0"/>
              <a:t>still seems to be the most effective way to </a:t>
            </a:r>
            <a:r>
              <a:rPr lang="en-US" dirty="0" smtClean="0"/>
              <a:t>communicate</a:t>
            </a:r>
            <a:r>
              <a:rPr lang="en-US" dirty="0" smtClean="0"/>
              <a:t>.</a:t>
            </a:r>
            <a:endParaRPr lang="en-US" dirty="0" smtClean="0"/>
          </a:p>
          <a:p>
            <a:endParaRPr lang="en-US" dirty="0" smtClean="0"/>
          </a:p>
          <a:p>
            <a:r>
              <a:rPr lang="en-US" dirty="0" smtClean="0"/>
              <a:t>Other areas that I was researching were web conferencing, teleconferencing, podcasting, video web casting, and even utilizing our local radio station.</a:t>
            </a:r>
          </a:p>
          <a:p>
            <a:endParaRPr lang="en-US" dirty="0" smtClean="0"/>
          </a:p>
          <a:p>
            <a:r>
              <a:rPr lang="en-US" dirty="0" smtClean="0"/>
              <a:t>Given the low level of interest or desire to participate by our citizens, I do not feel the cost of implementing any of these ideas would justify the level of participation.</a:t>
            </a:r>
          </a:p>
          <a:p>
            <a:endParaRPr lang="en-US" dirty="0" smtClean="0"/>
          </a:p>
          <a:p>
            <a:r>
              <a:rPr lang="en-US" dirty="0" smtClean="0"/>
              <a:t>However, I have noticed </a:t>
            </a:r>
            <a:r>
              <a:rPr lang="en-US" smtClean="0"/>
              <a:t>that </a:t>
            </a:r>
            <a:r>
              <a:rPr lang="en-US" smtClean="0"/>
              <a:t>several of </a:t>
            </a:r>
            <a:r>
              <a:rPr lang="en-US" dirty="0" smtClean="0"/>
              <a:t>our utility customers carry “smart phones”, and I would like to recommend looking into obtaining an App for the Town of Columbus.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Purpose</a:t>
            </a:r>
            <a:endParaRPr lang="en-US" dirty="0"/>
          </a:p>
        </p:txBody>
      </p:sp>
      <p:sp>
        <p:nvSpPr>
          <p:cNvPr id="5" name="Text Placeholder 4"/>
          <p:cNvSpPr>
            <a:spLocks noGrp="1"/>
          </p:cNvSpPr>
          <p:nvPr>
            <p:ph type="body" idx="1"/>
          </p:nvPr>
        </p:nvSpPr>
        <p:spPr/>
        <p:txBody>
          <a:bodyPr/>
          <a:lstStyle/>
          <a:p>
            <a:r>
              <a:rPr lang="en-US" dirty="0" smtClean="0"/>
              <a:t>The purpose of the Visibility and Public Relations project is to seek out ways to encourage citizen attendance at public body meetings, and to promote public participation in current and future committee organizations.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Initialization of Project</a:t>
            </a:r>
            <a:endParaRPr lang="en-US" dirty="0"/>
          </a:p>
        </p:txBody>
      </p:sp>
      <p:sp>
        <p:nvSpPr>
          <p:cNvPr id="6" name="Text Placeholder 5"/>
          <p:cNvSpPr>
            <a:spLocks noGrp="1"/>
          </p:cNvSpPr>
          <p:nvPr>
            <p:ph type="body" idx="1"/>
          </p:nvPr>
        </p:nvSpPr>
        <p:spPr/>
        <p:txBody>
          <a:bodyPr/>
          <a:lstStyle/>
          <a:p>
            <a:r>
              <a:rPr lang="en-US" dirty="0" smtClean="0"/>
              <a:t>Survey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Survey</a:t>
            </a:r>
            <a:endParaRPr lang="en-US" dirty="0"/>
          </a:p>
        </p:txBody>
      </p:sp>
      <p:sp>
        <p:nvSpPr>
          <p:cNvPr id="5" name="Content Placeholder 4"/>
          <p:cNvSpPr>
            <a:spLocks noGrp="1"/>
          </p:cNvSpPr>
          <p:nvPr>
            <p:ph sz="quarter" idx="1"/>
          </p:nvPr>
        </p:nvSpPr>
        <p:spPr/>
        <p:txBody>
          <a:bodyPr/>
          <a:lstStyle/>
          <a:p>
            <a:r>
              <a:rPr lang="en-US" dirty="0" smtClean="0"/>
              <a:t>In order to encourage public attendance at Town Council Meetings, and other municipal board meetings, I needed to know why attendance was so low. I began by asking the following questions:</a:t>
            </a:r>
          </a:p>
          <a:p>
            <a:pPr lvl="1"/>
            <a:r>
              <a:rPr lang="en-US" dirty="0" smtClean="0"/>
              <a:t>Was it the day or time?</a:t>
            </a:r>
          </a:p>
          <a:p>
            <a:pPr lvl="1"/>
            <a:r>
              <a:rPr lang="en-US" dirty="0" smtClean="0"/>
              <a:t>Was it the location?</a:t>
            </a:r>
          </a:p>
          <a:p>
            <a:pPr lvl="1"/>
            <a:r>
              <a:rPr lang="en-US" dirty="0" smtClean="0"/>
              <a:t>Did people feel uncomfortable speaking in public?</a:t>
            </a:r>
          </a:p>
          <a:p>
            <a:pPr lvl="1"/>
            <a:r>
              <a:rPr lang="en-US" dirty="0" smtClean="0"/>
              <a:t>Were there citizens that “bullied” others into silence, thus causing citizens to refrain from attending at all?</a:t>
            </a:r>
          </a:p>
          <a:p>
            <a:pPr lvl="1"/>
            <a:r>
              <a:rPr lang="en-US" dirty="0" smtClean="0"/>
              <a:t>Was there something that the council members and town staff were completely oblivious to – that would make citizens not want to attend the meetings?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a:t>
            </a:r>
            <a:endParaRPr lang="en-US" dirty="0"/>
          </a:p>
        </p:txBody>
      </p:sp>
      <p:sp>
        <p:nvSpPr>
          <p:cNvPr id="3" name="Content Placeholder 2"/>
          <p:cNvSpPr>
            <a:spLocks noGrp="1"/>
          </p:cNvSpPr>
          <p:nvPr>
            <p:ph sz="quarter" idx="1"/>
          </p:nvPr>
        </p:nvSpPr>
        <p:spPr/>
        <p:txBody>
          <a:bodyPr/>
          <a:lstStyle/>
          <a:p>
            <a:r>
              <a:rPr lang="en-US" dirty="0" smtClean="0"/>
              <a:t>Surveys would be available at all times in the following locations: Town of Columbus Website, Columbus Town Hall, Columbus Post Office, Womack Administration Building (Tax Collector’s Office), Polk County Library, and Mountain 1</a:t>
            </a:r>
            <a:r>
              <a:rPr lang="en-US" baseline="30000" dirty="0" smtClean="0"/>
              <a:t>st</a:t>
            </a:r>
            <a:r>
              <a:rPr lang="en-US" dirty="0" smtClean="0"/>
              <a:t> Bank.</a:t>
            </a:r>
          </a:p>
          <a:p>
            <a:r>
              <a:rPr lang="en-US" dirty="0" smtClean="0"/>
              <a:t>After brainstorming over survey questions, the following survey was cleanly formatted and sent to the Town Manager for approval:</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 name="Content Placeholder 13" descr="pg 1.bmp"/>
          <p:cNvPicPr>
            <a:picLocks noGrp="1" noChangeAspect="1"/>
          </p:cNvPicPr>
          <p:nvPr>
            <p:ph sz="quarter" idx="1"/>
          </p:nvPr>
        </p:nvPicPr>
        <p:blipFill>
          <a:blip r:embed="rId2" cstate="print"/>
          <a:stretch>
            <a:fillRect/>
          </a:stretch>
        </p:blipFill>
        <p:spPr>
          <a:xfrm>
            <a:off x="243770" y="457200"/>
            <a:ext cx="3871030" cy="5715000"/>
          </a:xfrm>
          <a:ln>
            <a:solidFill>
              <a:schemeClr val="accent6">
                <a:lumMod val="75000"/>
              </a:schemeClr>
            </a:solidFill>
          </a:ln>
        </p:spPr>
      </p:pic>
      <p:pic>
        <p:nvPicPr>
          <p:cNvPr id="15" name="Content Placeholder 14" descr="pg2.bmp"/>
          <p:cNvPicPr>
            <a:picLocks noGrp="1" noChangeAspect="1"/>
          </p:cNvPicPr>
          <p:nvPr>
            <p:ph sz="quarter" idx="2"/>
          </p:nvPr>
        </p:nvPicPr>
        <p:blipFill>
          <a:blip r:embed="rId3" cstate="print"/>
          <a:stretch>
            <a:fillRect/>
          </a:stretch>
        </p:blipFill>
        <p:spPr>
          <a:xfrm>
            <a:off x="4191000" y="457200"/>
            <a:ext cx="3886200" cy="5715000"/>
          </a:xfrm>
          <a:ln>
            <a:solidFill>
              <a:schemeClr val="accent6">
                <a:lumMod val="75000"/>
              </a:schemeClr>
            </a:solidFill>
          </a:ln>
        </p:spPr>
      </p:pic>
      <p:sp>
        <p:nvSpPr>
          <p:cNvPr id="16" name="TextBox 15"/>
          <p:cNvSpPr txBox="1"/>
          <p:nvPr/>
        </p:nvSpPr>
        <p:spPr>
          <a:xfrm>
            <a:off x="3429000" y="6172200"/>
            <a:ext cx="685800" cy="369332"/>
          </a:xfrm>
          <a:prstGeom prst="rect">
            <a:avLst/>
          </a:prstGeom>
          <a:noFill/>
        </p:spPr>
        <p:txBody>
          <a:bodyPr wrap="square" rtlCol="0">
            <a:spAutoFit/>
          </a:bodyPr>
          <a:lstStyle/>
          <a:p>
            <a:r>
              <a:rPr lang="en-US" dirty="0" smtClean="0"/>
              <a:t>Pg 1</a:t>
            </a:r>
            <a:endParaRPr lang="en-US" dirty="0"/>
          </a:p>
        </p:txBody>
      </p:sp>
      <p:sp>
        <p:nvSpPr>
          <p:cNvPr id="18" name="TextBox 17"/>
          <p:cNvSpPr txBox="1"/>
          <p:nvPr/>
        </p:nvSpPr>
        <p:spPr>
          <a:xfrm>
            <a:off x="7391400" y="6172200"/>
            <a:ext cx="685800" cy="369332"/>
          </a:xfrm>
          <a:prstGeom prst="rect">
            <a:avLst/>
          </a:prstGeom>
          <a:noFill/>
        </p:spPr>
        <p:txBody>
          <a:bodyPr wrap="square" rtlCol="0">
            <a:spAutoFit/>
          </a:bodyPr>
          <a:lstStyle/>
          <a:p>
            <a:r>
              <a:rPr lang="en-US" dirty="0" smtClean="0"/>
              <a:t>Pg 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 first phase of the survey would be an initiative to contact the Polk County High School.</a:t>
            </a:r>
          </a:p>
          <a:p>
            <a:pPr lvl="1"/>
            <a:r>
              <a:rPr lang="en-US" dirty="0" smtClean="0"/>
              <a:t>See if it would be permissible for us to send them the blank survey, and ask them to display it for students to complete</a:t>
            </a:r>
          </a:p>
          <a:p>
            <a:pPr lvl="1"/>
            <a:r>
              <a:rPr lang="en-US" dirty="0" smtClean="0"/>
              <a:t>Blank forms and a collection box would be sent to the school to be placed in conspicuous areas</a:t>
            </a:r>
          </a:p>
          <a:p>
            <a:pPr lvl="1"/>
            <a:r>
              <a:rPr lang="en-US" dirty="0" smtClean="0"/>
              <a:t>Completed forms could be gathered in a central collection box, and an employee of the town could retrieve the box at a specific time</a:t>
            </a:r>
          </a:p>
          <a:p>
            <a:r>
              <a:rPr lang="en-US" dirty="0" smtClean="0"/>
              <a:t>Objective</a:t>
            </a:r>
          </a:p>
          <a:p>
            <a:pPr lvl="1"/>
            <a:r>
              <a:rPr lang="en-US" dirty="0" smtClean="0"/>
              <a:t>Fresh, creative ideas from a younger generation with a firm understanding of the potential of modern technology</a:t>
            </a:r>
          </a:p>
          <a:p>
            <a:pPr lvl="1"/>
            <a:r>
              <a:rPr lang="en-US" dirty="0" smtClean="0"/>
              <a:t>An interest and encouragement from the teachers</a:t>
            </a:r>
          </a:p>
          <a:p>
            <a:pPr lvl="1"/>
            <a:r>
              <a:rPr lang="en-US" dirty="0" smtClean="0"/>
              <a:t>An interest and encouragement from the parents, with a possible outcome of feedback from parents as well as students.</a:t>
            </a:r>
          </a:p>
          <a:p>
            <a:pPr lvl="1">
              <a:buNone/>
            </a:pPr>
            <a:endParaRPr lang="en-US" dirty="0" smtClean="0"/>
          </a:p>
          <a:p>
            <a:pPr lvl="1"/>
            <a:endParaRPr lang="en-US" dirty="0" smtClean="0"/>
          </a:p>
          <a:p>
            <a:pPr lvl="1">
              <a:buNone/>
            </a:pPr>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 second phase of the survey would be an initiative to contact the Laurel Hurst and Tryon Estates Retirement Communities</a:t>
            </a:r>
          </a:p>
          <a:p>
            <a:pPr lvl="1"/>
            <a:r>
              <a:rPr lang="en-US" dirty="0" smtClean="0"/>
              <a:t>See if it would be permissible for us to send them the blank survey, and ask them to distribute it for retirees to complete</a:t>
            </a:r>
          </a:p>
          <a:p>
            <a:pPr lvl="1"/>
            <a:r>
              <a:rPr lang="en-US" dirty="0" smtClean="0"/>
              <a:t>Blank forms and a collection box would be sent to the offices to be placed in conspicuous areas or given to the residents</a:t>
            </a:r>
          </a:p>
          <a:p>
            <a:pPr lvl="1"/>
            <a:r>
              <a:rPr lang="en-US" dirty="0" smtClean="0"/>
              <a:t>Completed forms could be gathered in a central collection box, and an employee of the town could retrieve the box at a specific time</a:t>
            </a:r>
          </a:p>
          <a:p>
            <a:r>
              <a:rPr lang="en-US" dirty="0" smtClean="0"/>
              <a:t>Objective</a:t>
            </a:r>
          </a:p>
          <a:p>
            <a:pPr lvl="1"/>
            <a:r>
              <a:rPr lang="en-US" dirty="0" smtClean="0"/>
              <a:t>Understanding of an older generations needs who do not have a firm understanding of the potential of modern technology</a:t>
            </a:r>
          </a:p>
          <a:p>
            <a:pPr lvl="1"/>
            <a:r>
              <a:rPr lang="en-US" dirty="0" smtClean="0"/>
              <a:t>An understanding of the limitations of these citizens – hearing and seeing disabilities, inability to travel, etc.</a:t>
            </a:r>
          </a:p>
          <a:p>
            <a:pPr lvl="1"/>
            <a:r>
              <a:rPr lang="en-US" dirty="0" smtClean="0"/>
              <a:t>An interest and encouragement from the caregivers, with the possibility of feedback from caregivers</a:t>
            </a:r>
          </a:p>
          <a:p>
            <a:pPr lvl="1">
              <a:buNone/>
            </a:pPr>
            <a:endParaRPr lang="en-US" dirty="0" smtClean="0"/>
          </a:p>
          <a:p>
            <a:pPr lvl="1"/>
            <a:endParaRPr lang="en-US" dirty="0" smtClean="0"/>
          </a:p>
          <a:p>
            <a:pPr lvl="1">
              <a:buNone/>
            </a:pPr>
            <a:endParaRPr lang="en-US" dirty="0" smtClean="0"/>
          </a:p>
          <a:p>
            <a:pPr lvl="1"/>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imes New Roma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595</TotalTime>
  <Words>2241</Words>
  <Application>Microsoft Office PowerPoint</Application>
  <PresentationFormat>On-screen Show (4:3)</PresentationFormat>
  <Paragraphs>215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Town of Columbus</vt:lpstr>
      <vt:lpstr>Contents</vt:lpstr>
      <vt:lpstr>Purpose</vt:lpstr>
      <vt:lpstr>Initialization of Project</vt:lpstr>
      <vt:lpstr>Survey</vt:lpstr>
      <vt:lpstr>Survey</vt:lpstr>
      <vt:lpstr>Slide 7</vt:lpstr>
      <vt:lpstr>Survey</vt:lpstr>
      <vt:lpstr>Survey</vt:lpstr>
      <vt:lpstr>Survey</vt:lpstr>
      <vt:lpstr>Survey</vt:lpstr>
      <vt:lpstr>Survey Results</vt:lpstr>
      <vt:lpstr>Survey Results</vt:lpstr>
      <vt:lpstr>Survey Results</vt:lpstr>
      <vt:lpstr>Survey Results</vt:lpstr>
      <vt:lpstr>Survey Results</vt:lpstr>
      <vt:lpstr>Survey Results</vt:lpstr>
      <vt:lpstr>Survey Results</vt:lpstr>
      <vt:lpstr>Survey Results</vt:lpstr>
      <vt:lpstr>Survey Results</vt:lpstr>
      <vt:lpstr>Survey Results</vt:lpstr>
      <vt:lpstr>Survey Results</vt:lpstr>
      <vt:lpstr>Survey Results</vt:lpstr>
      <vt:lpstr>Survey Results</vt:lpstr>
      <vt:lpstr>Survey Results</vt:lpstr>
      <vt:lpstr>Survey Results</vt:lpstr>
      <vt:lpstr>Survey Results</vt:lpstr>
      <vt:lpstr>Conclusion</vt:lpstr>
      <vt:lpstr>Recommendations</vt:lpstr>
    </vt:vector>
  </TitlesOfParts>
  <Company>Columbus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of Columbus</dc:title>
  <dc:creator>devon LaFramboise</dc:creator>
  <cp:lastModifiedBy>Donna</cp:lastModifiedBy>
  <cp:revision>72</cp:revision>
  <dcterms:created xsi:type="dcterms:W3CDTF">2012-01-26T18:17:45Z</dcterms:created>
  <dcterms:modified xsi:type="dcterms:W3CDTF">2012-03-30T20:52:05Z</dcterms:modified>
</cp:coreProperties>
</file>